
<file path=[Content_Types].xml><?xml version="1.0" encoding="utf-8"?>
<Types xmlns="http://schemas.openxmlformats.org/package/2006/content-types">
  <Default Extension="bin" ContentType="application/vnd.openxmlformats-officedocument.oleObject"/>
  <Default Extension="png" ContentType="image/png"/>
  <Default Extension="jpeg" ContentType="image/jpeg"/>
  <Default Extension="wmf" ContentType="image/x-w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Lst>
  <p:notesMasterIdLst>
    <p:notesMasterId r:id="rId70"/>
  </p:notesMasterIdLst>
  <p:handoutMasterIdLst>
    <p:handoutMasterId r:id="rId71"/>
  </p:handoutMasterIdLst>
  <p:sldIdLst>
    <p:sldId id="256" r:id="rId2"/>
    <p:sldId id="295" r:id="rId3"/>
    <p:sldId id="294" r:id="rId4"/>
    <p:sldId id="365" r:id="rId5"/>
    <p:sldId id="366" r:id="rId6"/>
    <p:sldId id="300" r:id="rId7"/>
    <p:sldId id="367" r:id="rId8"/>
    <p:sldId id="369" r:id="rId9"/>
    <p:sldId id="368" r:id="rId10"/>
    <p:sldId id="310" r:id="rId11"/>
    <p:sldId id="370" r:id="rId12"/>
    <p:sldId id="371" r:id="rId13"/>
    <p:sldId id="372" r:id="rId14"/>
    <p:sldId id="373" r:id="rId15"/>
    <p:sldId id="374" r:id="rId16"/>
    <p:sldId id="376" r:id="rId17"/>
    <p:sldId id="375" r:id="rId18"/>
    <p:sldId id="377" r:id="rId19"/>
    <p:sldId id="378" r:id="rId20"/>
    <p:sldId id="379" r:id="rId21"/>
    <p:sldId id="380" r:id="rId22"/>
    <p:sldId id="381" r:id="rId23"/>
    <p:sldId id="382" r:id="rId24"/>
    <p:sldId id="383" r:id="rId25"/>
    <p:sldId id="384" r:id="rId26"/>
    <p:sldId id="387" r:id="rId27"/>
    <p:sldId id="385" r:id="rId28"/>
    <p:sldId id="386" r:id="rId29"/>
    <p:sldId id="388" r:id="rId30"/>
    <p:sldId id="391" r:id="rId31"/>
    <p:sldId id="390" r:id="rId32"/>
    <p:sldId id="392" r:id="rId33"/>
    <p:sldId id="393" r:id="rId34"/>
    <p:sldId id="394" r:id="rId35"/>
    <p:sldId id="395" r:id="rId36"/>
    <p:sldId id="396" r:id="rId37"/>
    <p:sldId id="397" r:id="rId38"/>
    <p:sldId id="398" r:id="rId39"/>
    <p:sldId id="399" r:id="rId40"/>
    <p:sldId id="400" r:id="rId41"/>
    <p:sldId id="401" r:id="rId42"/>
    <p:sldId id="402" r:id="rId43"/>
    <p:sldId id="403" r:id="rId44"/>
    <p:sldId id="404" r:id="rId45"/>
    <p:sldId id="405" r:id="rId46"/>
    <p:sldId id="406" r:id="rId47"/>
    <p:sldId id="407" r:id="rId48"/>
    <p:sldId id="408" r:id="rId49"/>
    <p:sldId id="409" r:id="rId50"/>
    <p:sldId id="410" r:id="rId51"/>
    <p:sldId id="411" r:id="rId52"/>
    <p:sldId id="412" r:id="rId53"/>
    <p:sldId id="413" r:id="rId54"/>
    <p:sldId id="414" r:id="rId55"/>
    <p:sldId id="416" r:id="rId56"/>
    <p:sldId id="417" r:id="rId57"/>
    <p:sldId id="418" r:id="rId58"/>
    <p:sldId id="419" r:id="rId59"/>
    <p:sldId id="420" r:id="rId60"/>
    <p:sldId id="421" r:id="rId61"/>
    <p:sldId id="422" r:id="rId62"/>
    <p:sldId id="424" r:id="rId63"/>
    <p:sldId id="423" r:id="rId64"/>
    <p:sldId id="425" r:id="rId65"/>
    <p:sldId id="426" r:id="rId66"/>
    <p:sldId id="427" r:id="rId67"/>
    <p:sldId id="428" r:id="rId68"/>
    <p:sldId id="278" r:id="rId69"/>
  </p:sldIdLst>
  <p:sldSz cx="9144000" cy="6858000" type="screen4x3"/>
  <p:notesSz cx="6858000" cy="9144000"/>
  <p:defaultTextStyle>
    <a:defPPr>
      <a:defRPr lang="en-US"/>
    </a:defPPr>
    <a:lvl1pPr algn="l" rtl="0" eaLnBrk="0" fontAlgn="base" hangingPunct="0">
      <a:spcBef>
        <a:spcPct val="0"/>
      </a:spcBef>
      <a:spcAft>
        <a:spcPct val="0"/>
      </a:spcAft>
      <a:defRPr kern="1200">
        <a:solidFill>
          <a:schemeClr val="tx1"/>
        </a:solidFill>
        <a:latin typeface="Arial" charset="0"/>
        <a:ea typeface="+mn-ea"/>
        <a:cs typeface="+mn-cs"/>
      </a:defRPr>
    </a:lvl1pPr>
    <a:lvl2pPr marL="457200" algn="l" rtl="0" eaLnBrk="0" fontAlgn="base" hangingPunct="0">
      <a:spcBef>
        <a:spcPct val="0"/>
      </a:spcBef>
      <a:spcAft>
        <a:spcPct val="0"/>
      </a:spcAft>
      <a:defRPr kern="1200">
        <a:solidFill>
          <a:schemeClr val="tx1"/>
        </a:solidFill>
        <a:latin typeface="Arial" charset="0"/>
        <a:ea typeface="+mn-ea"/>
        <a:cs typeface="+mn-cs"/>
      </a:defRPr>
    </a:lvl2pPr>
    <a:lvl3pPr marL="914400" algn="l" rtl="0" eaLnBrk="0" fontAlgn="base" hangingPunct="0">
      <a:spcBef>
        <a:spcPct val="0"/>
      </a:spcBef>
      <a:spcAft>
        <a:spcPct val="0"/>
      </a:spcAft>
      <a:defRPr kern="1200">
        <a:solidFill>
          <a:schemeClr val="tx1"/>
        </a:solidFill>
        <a:latin typeface="Arial" charset="0"/>
        <a:ea typeface="+mn-ea"/>
        <a:cs typeface="+mn-cs"/>
      </a:defRPr>
    </a:lvl3pPr>
    <a:lvl4pPr marL="1371600" algn="l" rtl="0" eaLnBrk="0" fontAlgn="base" hangingPunct="0">
      <a:spcBef>
        <a:spcPct val="0"/>
      </a:spcBef>
      <a:spcAft>
        <a:spcPct val="0"/>
      </a:spcAft>
      <a:defRPr kern="1200">
        <a:solidFill>
          <a:schemeClr val="tx1"/>
        </a:solidFill>
        <a:latin typeface="Arial" charset="0"/>
        <a:ea typeface="+mn-ea"/>
        <a:cs typeface="+mn-cs"/>
      </a:defRPr>
    </a:lvl4pPr>
    <a:lvl5pPr marL="1828800" algn="l" rtl="0" eaLnBrk="0" fontAlgn="base" hangingPunct="0">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D6313"/>
    <a:srgbClr val="DDD0CC"/>
    <a:srgbClr val="0000FF"/>
    <a:srgbClr val="2B166E"/>
    <a:srgbClr val="692AA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5030" autoAdjust="0"/>
  </p:normalViewPr>
  <p:slideViewPr>
    <p:cSldViewPr>
      <p:cViewPr varScale="1">
        <p:scale>
          <a:sx n="65" d="100"/>
          <a:sy n="65" d="100"/>
        </p:scale>
        <p:origin x="1272" y="60"/>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notesViewPr>
    <p:cSldViewPr>
      <p:cViewPr varScale="1">
        <p:scale>
          <a:sx n="55" d="100"/>
          <a:sy n="55" d="100"/>
        </p:scale>
        <p:origin x="-1878" y="-84"/>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 Type="http://schemas.openxmlformats.org/officeDocument/2006/relationships/slide" Target="slides/slide6.xml"/><Relationship Id="rId71"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presProps" Target="pres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notesMaster" Target="notesMasters/notesMaster1.xml"/><Relationship Id="rId75"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4.wmf"/></Relationships>
</file>

<file path=ppt/drawings/_rels/vmlDrawing2.vml.rels><?xml version="1.0" encoding="UTF-8" standalone="yes"?>
<Relationships xmlns="http://schemas.openxmlformats.org/package/2006/relationships"><Relationship Id="rId2" Type="http://schemas.openxmlformats.org/officeDocument/2006/relationships/image" Target="../media/image5.wmf"/><Relationship Id="rId1" Type="http://schemas.openxmlformats.org/officeDocument/2006/relationships/image" Target="../media/image4.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5.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601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200">
                <a:latin typeface="Arial" charset="0"/>
              </a:defRPr>
            </a:lvl1pPr>
          </a:lstStyle>
          <a:p>
            <a:pPr>
              <a:defRPr/>
            </a:pPr>
            <a:endParaRPr lang="zh-CN" altLang="en-US"/>
          </a:p>
        </p:txBody>
      </p:sp>
      <p:sp>
        <p:nvSpPr>
          <p:cNvPr id="86019" name="Rectangle 3"/>
          <p:cNvSpPr>
            <a:spLocks noGrp="1" noChangeArrowheads="1"/>
          </p:cNvSpPr>
          <p:nvPr>
            <p:ph type="dt" sz="quarter"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200">
                <a:latin typeface="Arial" charset="0"/>
              </a:defRPr>
            </a:lvl1pPr>
          </a:lstStyle>
          <a:p>
            <a:pPr>
              <a:defRPr/>
            </a:pPr>
            <a:endParaRPr lang="en-US" altLang="zh-CN"/>
          </a:p>
        </p:txBody>
      </p:sp>
      <p:sp>
        <p:nvSpPr>
          <p:cNvPr id="86020" name="Rectangle 4"/>
          <p:cNvSpPr>
            <a:spLocks noGrp="1" noChangeArrowheads="1"/>
          </p:cNvSpPr>
          <p:nvPr>
            <p:ph type="ftr" sz="quarter" idx="2"/>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200">
                <a:latin typeface="Arial" charset="0"/>
              </a:defRPr>
            </a:lvl1pPr>
          </a:lstStyle>
          <a:p>
            <a:pPr>
              <a:defRPr/>
            </a:pPr>
            <a:endParaRPr lang="en-US" altLang="zh-CN"/>
          </a:p>
        </p:txBody>
      </p:sp>
      <p:sp>
        <p:nvSpPr>
          <p:cNvPr id="86021" name="Rectangle 5"/>
          <p:cNvSpPr>
            <a:spLocks noGrp="1" noChangeArrowheads="1"/>
          </p:cNvSpPr>
          <p:nvPr>
            <p:ph type="sldNum" sz="quarter" idx="3"/>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a:latin typeface="Arial" charset="0"/>
              </a:defRPr>
            </a:lvl1pPr>
          </a:lstStyle>
          <a:p>
            <a:pPr>
              <a:defRPr/>
            </a:pPr>
            <a:fld id="{E7856D8D-6A6E-48FD-9EF8-63AC3B5C5548}" type="slidenum">
              <a:rPr lang="zh-CN" altLang="en-US"/>
              <a:pPr>
                <a:defRPr/>
              </a:pPr>
              <a:t>‹#›</a:t>
            </a:fld>
            <a:endParaRPr lang="en-US" altLang="zh-CN"/>
          </a:p>
        </p:txBody>
      </p:sp>
    </p:spTree>
    <p:extLst>
      <p:ext uri="{BB962C8B-B14F-4D97-AF65-F5344CB8AC3E}">
        <p14:creationId xmlns:p14="http://schemas.microsoft.com/office/powerpoint/2010/main" val="11205529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8066"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200">
                <a:latin typeface="Arial" charset="0"/>
              </a:defRPr>
            </a:lvl1pPr>
          </a:lstStyle>
          <a:p>
            <a:pPr>
              <a:defRPr/>
            </a:pPr>
            <a:endParaRPr lang="zh-CN" altLang="en-US"/>
          </a:p>
        </p:txBody>
      </p:sp>
      <p:sp>
        <p:nvSpPr>
          <p:cNvPr id="88067"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200">
                <a:latin typeface="Arial" charset="0"/>
              </a:defRPr>
            </a:lvl1pPr>
          </a:lstStyle>
          <a:p>
            <a:pPr>
              <a:defRPr/>
            </a:pPr>
            <a:endParaRPr lang="en-US" altLang="zh-CN"/>
          </a:p>
        </p:txBody>
      </p:sp>
      <p:sp>
        <p:nvSpPr>
          <p:cNvPr id="5530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8069"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p>
        </p:txBody>
      </p:sp>
      <p:sp>
        <p:nvSpPr>
          <p:cNvPr id="88070"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200">
                <a:latin typeface="Arial" charset="0"/>
              </a:defRPr>
            </a:lvl1pPr>
          </a:lstStyle>
          <a:p>
            <a:pPr>
              <a:defRPr/>
            </a:pPr>
            <a:endParaRPr lang="en-US" altLang="zh-CN"/>
          </a:p>
        </p:txBody>
      </p:sp>
      <p:sp>
        <p:nvSpPr>
          <p:cNvPr id="88071"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a:latin typeface="Arial" charset="0"/>
              </a:defRPr>
            </a:lvl1pPr>
          </a:lstStyle>
          <a:p>
            <a:pPr>
              <a:defRPr/>
            </a:pPr>
            <a:fld id="{DA7E888E-84C3-48CB-9272-AC0144071723}" type="slidenum">
              <a:rPr lang="zh-CN" altLang="en-US"/>
              <a:pPr>
                <a:defRPr/>
              </a:pPr>
              <a:t>‹#›</a:t>
            </a:fld>
            <a:endParaRPr lang="en-US" altLang="zh-CN"/>
          </a:p>
        </p:txBody>
      </p:sp>
    </p:spTree>
    <p:extLst>
      <p:ext uri="{BB962C8B-B14F-4D97-AF65-F5344CB8AC3E}">
        <p14:creationId xmlns:p14="http://schemas.microsoft.com/office/powerpoint/2010/main" val="1240699670"/>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bg bwMode="ltGray">
      <p:bgPr>
        <a:blipFill dpi="0" rotWithShape="0">
          <a:blip r:embed="rId2"/>
          <a:srcRect/>
          <a:stretch>
            <a:fillRect/>
          </a:stretch>
        </a:blipFill>
        <a:effectLst/>
      </p:bgPr>
    </p:bg>
    <p:spTree>
      <p:nvGrpSpPr>
        <p:cNvPr id="1" name=""/>
        <p:cNvGrpSpPr/>
        <p:nvPr/>
      </p:nvGrpSpPr>
      <p:grpSpPr>
        <a:xfrm>
          <a:off x="0" y="0"/>
          <a:ext cx="0" cy="0"/>
          <a:chOff x="0" y="0"/>
          <a:chExt cx="0" cy="0"/>
        </a:xfrm>
      </p:grpSpPr>
      <p:pic>
        <p:nvPicPr>
          <p:cNvPr id="4" name="Picture 44" descr="55108"/>
          <p:cNvPicPr>
            <a:picLocks noChangeAspect="1" noChangeArrowheads="1"/>
          </p:cNvPicPr>
          <p:nvPr userDrawn="1"/>
        </p:nvPicPr>
        <p:blipFill>
          <a:blip r:embed="rId3">
            <a:extLst>
              <a:ext uri="{28A0092B-C50C-407E-A947-70E740481C1C}">
                <a14:useLocalDpi xmlns:a14="http://schemas.microsoft.com/office/drawing/2010/main" val="0"/>
              </a:ext>
            </a:extLst>
          </a:blip>
          <a:srcRect r="20380" b="20709"/>
          <a:stretch>
            <a:fillRect/>
          </a:stretch>
        </p:blipFill>
        <p:spPr bwMode="auto">
          <a:xfrm>
            <a:off x="0" y="3132138"/>
            <a:ext cx="2268538" cy="3725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45"/>
          <p:cNvSpPr>
            <a:spLocks noChangeArrowheads="1"/>
          </p:cNvSpPr>
          <p:nvPr userDrawn="1"/>
        </p:nvSpPr>
        <p:spPr bwMode="ltGray">
          <a:xfrm>
            <a:off x="0" y="0"/>
            <a:ext cx="2268538" cy="3141663"/>
          </a:xfrm>
          <a:prstGeom prst="rect">
            <a:avLst/>
          </a:prstGeom>
          <a:gradFill rotWithShape="1">
            <a:gsLst>
              <a:gs pos="0">
                <a:schemeClr val="accent1"/>
              </a:gs>
              <a:gs pos="100000">
                <a:schemeClr val="accent1">
                  <a:gamma/>
                  <a:shade val="46275"/>
                  <a:invGamma/>
                </a:schemeClr>
              </a:gs>
            </a:gsLst>
            <a:lin ang="5400000" scaled="1"/>
          </a:gradFill>
          <a:ln w="9525">
            <a:noFill/>
            <a:miter lim="800000"/>
            <a:headEnd/>
            <a:tailEnd/>
          </a:ln>
          <a:effectLst/>
        </p:spPr>
        <p:txBody>
          <a:bodyPr wrap="none" anchor="ctr"/>
          <a:lstStyle/>
          <a:p>
            <a:pPr eaLnBrk="1" hangingPunct="1">
              <a:defRPr/>
            </a:pPr>
            <a:endParaRPr lang="zh-CN" altLang="en-US">
              <a:ea typeface="宋体" pitchFamily="2" charset="-122"/>
            </a:endParaRPr>
          </a:p>
        </p:txBody>
      </p:sp>
      <p:sp>
        <p:nvSpPr>
          <p:cNvPr id="3074" name="Rectangle 2"/>
          <p:cNvSpPr>
            <a:spLocks noGrp="1" noChangeArrowheads="1"/>
          </p:cNvSpPr>
          <p:nvPr>
            <p:ph type="ctrTitle"/>
          </p:nvPr>
        </p:nvSpPr>
        <p:spPr>
          <a:xfrm>
            <a:off x="2266950" y="3143250"/>
            <a:ext cx="6877050" cy="742950"/>
          </a:xfrm>
          <a:solidFill>
            <a:schemeClr val="tx1"/>
          </a:solidFill>
        </p:spPr>
        <p:txBody>
          <a:bodyPr/>
          <a:lstStyle>
            <a:lvl1pPr>
              <a:defRPr sz="4800"/>
            </a:lvl1pPr>
          </a:lstStyle>
          <a:p>
            <a:r>
              <a:rPr lang="zh-CN" altLang="en-US" smtClean="0"/>
              <a:t>单击此处编辑母版标题样式</a:t>
            </a:r>
            <a:endParaRPr lang="en-US" altLang="zh-CN"/>
          </a:p>
        </p:txBody>
      </p:sp>
      <p:sp>
        <p:nvSpPr>
          <p:cNvPr id="3075" name="Rectangle 3"/>
          <p:cNvSpPr>
            <a:spLocks noGrp="1" noChangeArrowheads="1"/>
          </p:cNvSpPr>
          <p:nvPr>
            <p:ph type="subTitle" idx="1"/>
          </p:nvPr>
        </p:nvSpPr>
        <p:spPr bwMode="white">
          <a:xfrm>
            <a:off x="2276475" y="4419600"/>
            <a:ext cx="6334125" cy="533400"/>
          </a:xfrm>
        </p:spPr>
        <p:txBody>
          <a:bodyPr/>
          <a:lstStyle>
            <a:lvl1pPr marL="0" indent="0">
              <a:buFont typeface="Wingdings" pitchFamily="2" charset="2"/>
              <a:buNone/>
              <a:defRPr>
                <a:solidFill>
                  <a:schemeClr val="bg1"/>
                </a:solidFill>
                <a:latin typeface="Arial" charset="0"/>
              </a:defRPr>
            </a:lvl1pPr>
          </a:lstStyle>
          <a:p>
            <a:r>
              <a:rPr lang="zh-CN" altLang="en-US" smtClean="0"/>
              <a:t>单击以编辑母版副标题样式</a:t>
            </a:r>
            <a:endParaRPr lang="en-US" altLang="zh-CN"/>
          </a:p>
        </p:txBody>
      </p:sp>
    </p:spTree>
    <p:extLst>
      <p:ext uri="{BB962C8B-B14F-4D97-AF65-F5344CB8AC3E}">
        <p14:creationId xmlns:p14="http://schemas.microsoft.com/office/powerpoint/2010/main" val="353993978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5"/>
          <p:cNvSpPr>
            <a:spLocks noGrp="1" noChangeArrowheads="1"/>
          </p:cNvSpPr>
          <p:nvPr>
            <p:ph type="ftr" sz="quarter" idx="10"/>
          </p:nvPr>
        </p:nvSpPr>
        <p:spPr>
          <a:ln/>
        </p:spPr>
        <p:txBody>
          <a:bodyPr/>
          <a:lstStyle>
            <a:lvl1pPr>
              <a:defRPr/>
            </a:lvl1pPr>
          </a:lstStyle>
          <a:p>
            <a:pPr>
              <a:defRPr/>
            </a:pPr>
            <a:r>
              <a:rPr lang="zh-CN" altLang="en-US" smtClean="0"/>
              <a:t>第</a:t>
            </a:r>
            <a:r>
              <a:rPr lang="en-US" altLang="zh-CN" smtClean="0"/>
              <a:t>9</a:t>
            </a:r>
            <a:r>
              <a:rPr lang="zh-CN" altLang="en-US" smtClean="0"/>
              <a:t>章  指针</a:t>
            </a:r>
            <a:endParaRPr lang="en-US" altLang="zh-CN" sz="1200">
              <a:ea typeface="宋体" charset="-122"/>
            </a:endParaRPr>
          </a:p>
        </p:txBody>
      </p:sp>
      <p:sp>
        <p:nvSpPr>
          <p:cNvPr id="5" name="Rectangle 6"/>
          <p:cNvSpPr>
            <a:spLocks noGrp="1" noChangeArrowheads="1"/>
          </p:cNvSpPr>
          <p:nvPr>
            <p:ph type="sldNum" sz="quarter" idx="11"/>
          </p:nvPr>
        </p:nvSpPr>
        <p:spPr>
          <a:ln/>
        </p:spPr>
        <p:txBody>
          <a:bodyPr/>
          <a:lstStyle>
            <a:lvl1pPr>
              <a:defRPr/>
            </a:lvl1pPr>
          </a:lstStyle>
          <a:p>
            <a:pPr>
              <a:defRPr/>
            </a:pPr>
            <a:fld id="{A1447BDC-2548-4217-8035-1454ADC8AD10}" type="slidenum">
              <a:rPr lang="zh-CN" altLang="en-US"/>
              <a:pPr>
                <a:defRPr/>
              </a:pPr>
              <a:t>‹#›</a:t>
            </a:fld>
            <a:endParaRPr lang="en-US" altLang="zh-CN"/>
          </a:p>
        </p:txBody>
      </p:sp>
    </p:spTree>
    <p:extLst>
      <p:ext uri="{BB962C8B-B14F-4D97-AF65-F5344CB8AC3E}">
        <p14:creationId xmlns:p14="http://schemas.microsoft.com/office/powerpoint/2010/main" val="50825919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972300" y="274638"/>
            <a:ext cx="2171700" cy="6049962"/>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362700" cy="6049962"/>
          </a:xfrm>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5"/>
          <p:cNvSpPr>
            <a:spLocks noGrp="1" noChangeArrowheads="1"/>
          </p:cNvSpPr>
          <p:nvPr>
            <p:ph type="ftr" sz="quarter" idx="10"/>
          </p:nvPr>
        </p:nvSpPr>
        <p:spPr>
          <a:ln/>
        </p:spPr>
        <p:txBody>
          <a:bodyPr/>
          <a:lstStyle>
            <a:lvl1pPr>
              <a:defRPr/>
            </a:lvl1pPr>
          </a:lstStyle>
          <a:p>
            <a:pPr>
              <a:defRPr/>
            </a:pPr>
            <a:r>
              <a:rPr lang="zh-CN" altLang="en-US" smtClean="0"/>
              <a:t>第</a:t>
            </a:r>
            <a:r>
              <a:rPr lang="en-US" altLang="zh-CN" smtClean="0"/>
              <a:t>9</a:t>
            </a:r>
            <a:r>
              <a:rPr lang="zh-CN" altLang="en-US" smtClean="0"/>
              <a:t>章  指针</a:t>
            </a:r>
            <a:endParaRPr lang="en-US" altLang="zh-CN" sz="1200">
              <a:ea typeface="宋体" charset="-122"/>
            </a:endParaRPr>
          </a:p>
        </p:txBody>
      </p:sp>
      <p:sp>
        <p:nvSpPr>
          <p:cNvPr id="5" name="Rectangle 6"/>
          <p:cNvSpPr>
            <a:spLocks noGrp="1" noChangeArrowheads="1"/>
          </p:cNvSpPr>
          <p:nvPr>
            <p:ph type="sldNum" sz="quarter" idx="11"/>
          </p:nvPr>
        </p:nvSpPr>
        <p:spPr>
          <a:ln/>
        </p:spPr>
        <p:txBody>
          <a:bodyPr/>
          <a:lstStyle>
            <a:lvl1pPr>
              <a:defRPr/>
            </a:lvl1pPr>
          </a:lstStyle>
          <a:p>
            <a:pPr>
              <a:defRPr/>
            </a:pPr>
            <a:fld id="{7D90B61D-4D46-48D5-AE56-32B0D8BBF0D6}" type="slidenum">
              <a:rPr lang="zh-CN" altLang="en-US"/>
              <a:pPr>
                <a:defRPr/>
              </a:pPr>
              <a:t>‹#›</a:t>
            </a:fld>
            <a:endParaRPr lang="en-US" altLang="zh-CN"/>
          </a:p>
        </p:txBody>
      </p:sp>
    </p:spTree>
    <p:extLst>
      <p:ext uri="{BB962C8B-B14F-4D97-AF65-F5344CB8AC3E}">
        <p14:creationId xmlns:p14="http://schemas.microsoft.com/office/powerpoint/2010/main" val="17370126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5"/>
          <p:cNvSpPr>
            <a:spLocks noGrp="1" noChangeArrowheads="1"/>
          </p:cNvSpPr>
          <p:nvPr>
            <p:ph type="ftr" sz="quarter" idx="10"/>
          </p:nvPr>
        </p:nvSpPr>
        <p:spPr>
          <a:ln/>
        </p:spPr>
        <p:txBody>
          <a:bodyPr/>
          <a:lstStyle>
            <a:lvl1pPr>
              <a:defRPr/>
            </a:lvl1pPr>
          </a:lstStyle>
          <a:p>
            <a:pPr>
              <a:defRPr/>
            </a:pPr>
            <a:r>
              <a:rPr lang="zh-CN" altLang="en-US" smtClean="0"/>
              <a:t>第</a:t>
            </a:r>
            <a:r>
              <a:rPr lang="en-US" altLang="zh-CN" smtClean="0"/>
              <a:t>9</a:t>
            </a:r>
            <a:r>
              <a:rPr lang="zh-CN" altLang="en-US" smtClean="0"/>
              <a:t>章  指针</a:t>
            </a:r>
            <a:endParaRPr lang="en-US" altLang="zh-CN" sz="1200">
              <a:ea typeface="宋体" charset="-122"/>
            </a:endParaRPr>
          </a:p>
        </p:txBody>
      </p:sp>
      <p:sp>
        <p:nvSpPr>
          <p:cNvPr id="5" name="Rectangle 6"/>
          <p:cNvSpPr>
            <a:spLocks noGrp="1" noChangeArrowheads="1"/>
          </p:cNvSpPr>
          <p:nvPr>
            <p:ph type="sldNum" sz="quarter" idx="11"/>
          </p:nvPr>
        </p:nvSpPr>
        <p:spPr>
          <a:ln/>
        </p:spPr>
        <p:txBody>
          <a:bodyPr/>
          <a:lstStyle>
            <a:lvl1pPr>
              <a:defRPr/>
            </a:lvl1pPr>
          </a:lstStyle>
          <a:p>
            <a:pPr>
              <a:defRPr/>
            </a:pPr>
            <a:fld id="{9E2A6AE8-8A59-4DBD-AAED-57645725CB43}" type="slidenum">
              <a:rPr lang="zh-CN" altLang="en-US"/>
              <a:pPr>
                <a:defRPr/>
              </a:pPr>
              <a:t>‹#›</a:t>
            </a:fld>
            <a:endParaRPr lang="en-US" altLang="zh-CN"/>
          </a:p>
        </p:txBody>
      </p:sp>
    </p:spTree>
    <p:extLst>
      <p:ext uri="{BB962C8B-B14F-4D97-AF65-F5344CB8AC3E}">
        <p14:creationId xmlns:p14="http://schemas.microsoft.com/office/powerpoint/2010/main" val="335299242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编辑母版文本样式</a:t>
            </a:r>
          </a:p>
        </p:txBody>
      </p:sp>
      <p:sp>
        <p:nvSpPr>
          <p:cNvPr id="4" name="Rectangle 5"/>
          <p:cNvSpPr>
            <a:spLocks noGrp="1" noChangeArrowheads="1"/>
          </p:cNvSpPr>
          <p:nvPr>
            <p:ph type="ftr" sz="quarter" idx="10"/>
          </p:nvPr>
        </p:nvSpPr>
        <p:spPr>
          <a:ln/>
        </p:spPr>
        <p:txBody>
          <a:bodyPr/>
          <a:lstStyle>
            <a:lvl1pPr>
              <a:defRPr/>
            </a:lvl1pPr>
          </a:lstStyle>
          <a:p>
            <a:pPr>
              <a:defRPr/>
            </a:pPr>
            <a:r>
              <a:rPr lang="zh-CN" altLang="en-US" smtClean="0"/>
              <a:t>第</a:t>
            </a:r>
            <a:r>
              <a:rPr lang="en-US" altLang="zh-CN" smtClean="0"/>
              <a:t>9</a:t>
            </a:r>
            <a:r>
              <a:rPr lang="zh-CN" altLang="en-US" smtClean="0"/>
              <a:t>章  指针</a:t>
            </a:r>
            <a:endParaRPr lang="en-US" altLang="zh-CN" sz="1200">
              <a:ea typeface="宋体" charset="-122"/>
            </a:endParaRPr>
          </a:p>
        </p:txBody>
      </p:sp>
      <p:sp>
        <p:nvSpPr>
          <p:cNvPr id="5" name="Rectangle 6"/>
          <p:cNvSpPr>
            <a:spLocks noGrp="1" noChangeArrowheads="1"/>
          </p:cNvSpPr>
          <p:nvPr>
            <p:ph type="sldNum" sz="quarter" idx="11"/>
          </p:nvPr>
        </p:nvSpPr>
        <p:spPr>
          <a:ln/>
        </p:spPr>
        <p:txBody>
          <a:bodyPr/>
          <a:lstStyle>
            <a:lvl1pPr>
              <a:defRPr/>
            </a:lvl1pPr>
          </a:lstStyle>
          <a:p>
            <a:pPr>
              <a:defRPr/>
            </a:pPr>
            <a:fld id="{3E3FDC70-A592-43FC-A585-BF54AEF851A5}" type="slidenum">
              <a:rPr lang="zh-CN" altLang="en-US"/>
              <a:pPr>
                <a:defRPr/>
              </a:pPr>
              <a:t>‹#›</a:t>
            </a:fld>
            <a:endParaRPr lang="en-US" altLang="zh-CN"/>
          </a:p>
        </p:txBody>
      </p:sp>
    </p:spTree>
    <p:extLst>
      <p:ext uri="{BB962C8B-B14F-4D97-AF65-F5344CB8AC3E}">
        <p14:creationId xmlns:p14="http://schemas.microsoft.com/office/powerpoint/2010/main" val="149317160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447800"/>
            <a:ext cx="40767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86300" y="1447800"/>
            <a:ext cx="40767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5"/>
          <p:cNvSpPr>
            <a:spLocks noGrp="1" noChangeArrowheads="1"/>
          </p:cNvSpPr>
          <p:nvPr>
            <p:ph type="ftr" sz="quarter" idx="10"/>
          </p:nvPr>
        </p:nvSpPr>
        <p:spPr>
          <a:ln/>
        </p:spPr>
        <p:txBody>
          <a:bodyPr/>
          <a:lstStyle>
            <a:lvl1pPr>
              <a:defRPr/>
            </a:lvl1pPr>
          </a:lstStyle>
          <a:p>
            <a:pPr>
              <a:defRPr/>
            </a:pPr>
            <a:r>
              <a:rPr lang="zh-CN" altLang="en-US" smtClean="0"/>
              <a:t>第</a:t>
            </a:r>
            <a:r>
              <a:rPr lang="en-US" altLang="zh-CN" smtClean="0"/>
              <a:t>9</a:t>
            </a:r>
            <a:r>
              <a:rPr lang="zh-CN" altLang="en-US" smtClean="0"/>
              <a:t>章  指针</a:t>
            </a:r>
            <a:endParaRPr lang="en-US" altLang="zh-CN" sz="1200">
              <a:ea typeface="宋体" charset="-122"/>
            </a:endParaRPr>
          </a:p>
        </p:txBody>
      </p:sp>
      <p:sp>
        <p:nvSpPr>
          <p:cNvPr id="6" name="Rectangle 6"/>
          <p:cNvSpPr>
            <a:spLocks noGrp="1" noChangeArrowheads="1"/>
          </p:cNvSpPr>
          <p:nvPr>
            <p:ph type="sldNum" sz="quarter" idx="11"/>
          </p:nvPr>
        </p:nvSpPr>
        <p:spPr>
          <a:ln/>
        </p:spPr>
        <p:txBody>
          <a:bodyPr/>
          <a:lstStyle>
            <a:lvl1pPr>
              <a:defRPr/>
            </a:lvl1pPr>
          </a:lstStyle>
          <a:p>
            <a:pPr>
              <a:defRPr/>
            </a:pPr>
            <a:fld id="{BD4BA222-FBA5-4D72-856D-964DD95091E8}" type="slidenum">
              <a:rPr lang="zh-CN" altLang="en-US"/>
              <a:pPr>
                <a:defRPr/>
              </a:pPr>
              <a:t>‹#›</a:t>
            </a:fld>
            <a:endParaRPr lang="en-US" altLang="zh-CN"/>
          </a:p>
        </p:txBody>
      </p:sp>
    </p:spTree>
    <p:extLst>
      <p:ext uri="{BB962C8B-B14F-4D97-AF65-F5344CB8AC3E}">
        <p14:creationId xmlns:p14="http://schemas.microsoft.com/office/powerpoint/2010/main" val="174977297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5"/>
          <p:cNvSpPr>
            <a:spLocks noGrp="1" noChangeArrowheads="1"/>
          </p:cNvSpPr>
          <p:nvPr>
            <p:ph type="ftr" sz="quarter" idx="10"/>
          </p:nvPr>
        </p:nvSpPr>
        <p:spPr>
          <a:ln/>
        </p:spPr>
        <p:txBody>
          <a:bodyPr/>
          <a:lstStyle>
            <a:lvl1pPr>
              <a:defRPr/>
            </a:lvl1pPr>
          </a:lstStyle>
          <a:p>
            <a:pPr>
              <a:defRPr/>
            </a:pPr>
            <a:r>
              <a:rPr lang="zh-CN" altLang="en-US" smtClean="0"/>
              <a:t>第</a:t>
            </a:r>
            <a:r>
              <a:rPr lang="en-US" altLang="zh-CN" smtClean="0"/>
              <a:t>9</a:t>
            </a:r>
            <a:r>
              <a:rPr lang="zh-CN" altLang="en-US" smtClean="0"/>
              <a:t>章  指针</a:t>
            </a:r>
            <a:endParaRPr lang="en-US" altLang="zh-CN" sz="1200">
              <a:ea typeface="宋体" charset="-122"/>
            </a:endParaRPr>
          </a:p>
        </p:txBody>
      </p:sp>
      <p:sp>
        <p:nvSpPr>
          <p:cNvPr id="8" name="Rectangle 6"/>
          <p:cNvSpPr>
            <a:spLocks noGrp="1" noChangeArrowheads="1"/>
          </p:cNvSpPr>
          <p:nvPr>
            <p:ph type="sldNum" sz="quarter" idx="11"/>
          </p:nvPr>
        </p:nvSpPr>
        <p:spPr>
          <a:ln/>
        </p:spPr>
        <p:txBody>
          <a:bodyPr/>
          <a:lstStyle>
            <a:lvl1pPr>
              <a:defRPr/>
            </a:lvl1pPr>
          </a:lstStyle>
          <a:p>
            <a:pPr>
              <a:defRPr/>
            </a:pPr>
            <a:fld id="{FFD1A386-4249-49C0-90E1-7991B3A86608}" type="slidenum">
              <a:rPr lang="zh-CN" altLang="en-US"/>
              <a:pPr>
                <a:defRPr/>
              </a:pPr>
              <a:t>‹#›</a:t>
            </a:fld>
            <a:endParaRPr lang="en-US" altLang="zh-CN"/>
          </a:p>
        </p:txBody>
      </p:sp>
    </p:spTree>
    <p:extLst>
      <p:ext uri="{BB962C8B-B14F-4D97-AF65-F5344CB8AC3E}">
        <p14:creationId xmlns:p14="http://schemas.microsoft.com/office/powerpoint/2010/main" val="426022287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5"/>
          <p:cNvSpPr>
            <a:spLocks noGrp="1" noChangeArrowheads="1"/>
          </p:cNvSpPr>
          <p:nvPr>
            <p:ph type="ftr" sz="quarter" idx="10"/>
          </p:nvPr>
        </p:nvSpPr>
        <p:spPr>
          <a:ln/>
        </p:spPr>
        <p:txBody>
          <a:bodyPr/>
          <a:lstStyle>
            <a:lvl1pPr>
              <a:defRPr/>
            </a:lvl1pPr>
          </a:lstStyle>
          <a:p>
            <a:pPr>
              <a:defRPr/>
            </a:pPr>
            <a:r>
              <a:rPr lang="zh-CN" altLang="en-US" smtClean="0"/>
              <a:t>第</a:t>
            </a:r>
            <a:r>
              <a:rPr lang="en-US" altLang="zh-CN" smtClean="0"/>
              <a:t>9</a:t>
            </a:r>
            <a:r>
              <a:rPr lang="zh-CN" altLang="en-US" smtClean="0"/>
              <a:t>章  指针</a:t>
            </a:r>
            <a:endParaRPr lang="en-US" altLang="zh-CN" sz="1200">
              <a:ea typeface="宋体" charset="-122"/>
            </a:endParaRPr>
          </a:p>
        </p:txBody>
      </p:sp>
      <p:sp>
        <p:nvSpPr>
          <p:cNvPr id="4" name="Rectangle 6"/>
          <p:cNvSpPr>
            <a:spLocks noGrp="1" noChangeArrowheads="1"/>
          </p:cNvSpPr>
          <p:nvPr>
            <p:ph type="sldNum" sz="quarter" idx="11"/>
          </p:nvPr>
        </p:nvSpPr>
        <p:spPr>
          <a:ln/>
        </p:spPr>
        <p:txBody>
          <a:bodyPr/>
          <a:lstStyle>
            <a:lvl1pPr>
              <a:defRPr/>
            </a:lvl1pPr>
          </a:lstStyle>
          <a:p>
            <a:pPr>
              <a:defRPr/>
            </a:pPr>
            <a:fld id="{1A347CCD-DDB9-43E7-ABAD-1B184CA97516}" type="slidenum">
              <a:rPr lang="zh-CN" altLang="en-US"/>
              <a:pPr>
                <a:defRPr/>
              </a:pPr>
              <a:t>‹#›</a:t>
            </a:fld>
            <a:endParaRPr lang="en-US" altLang="zh-CN"/>
          </a:p>
        </p:txBody>
      </p:sp>
    </p:spTree>
    <p:extLst>
      <p:ext uri="{BB962C8B-B14F-4D97-AF65-F5344CB8AC3E}">
        <p14:creationId xmlns:p14="http://schemas.microsoft.com/office/powerpoint/2010/main" val="59146160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5"/>
          <p:cNvSpPr>
            <a:spLocks noGrp="1" noChangeArrowheads="1"/>
          </p:cNvSpPr>
          <p:nvPr>
            <p:ph type="ftr" sz="quarter" idx="10"/>
          </p:nvPr>
        </p:nvSpPr>
        <p:spPr>
          <a:ln/>
        </p:spPr>
        <p:txBody>
          <a:bodyPr/>
          <a:lstStyle>
            <a:lvl1pPr>
              <a:defRPr/>
            </a:lvl1pPr>
          </a:lstStyle>
          <a:p>
            <a:pPr>
              <a:defRPr/>
            </a:pPr>
            <a:r>
              <a:rPr lang="zh-CN" altLang="en-US" smtClean="0"/>
              <a:t>第</a:t>
            </a:r>
            <a:r>
              <a:rPr lang="en-US" altLang="zh-CN" smtClean="0"/>
              <a:t>9</a:t>
            </a:r>
            <a:r>
              <a:rPr lang="zh-CN" altLang="en-US" smtClean="0"/>
              <a:t>章  指针</a:t>
            </a:r>
            <a:endParaRPr lang="en-US" altLang="zh-CN" sz="1200">
              <a:ea typeface="宋体" charset="-122"/>
            </a:endParaRPr>
          </a:p>
        </p:txBody>
      </p:sp>
      <p:sp>
        <p:nvSpPr>
          <p:cNvPr id="3" name="Rectangle 6"/>
          <p:cNvSpPr>
            <a:spLocks noGrp="1" noChangeArrowheads="1"/>
          </p:cNvSpPr>
          <p:nvPr>
            <p:ph type="sldNum" sz="quarter" idx="11"/>
          </p:nvPr>
        </p:nvSpPr>
        <p:spPr>
          <a:ln/>
        </p:spPr>
        <p:txBody>
          <a:bodyPr/>
          <a:lstStyle>
            <a:lvl1pPr>
              <a:defRPr/>
            </a:lvl1pPr>
          </a:lstStyle>
          <a:p>
            <a:pPr>
              <a:defRPr/>
            </a:pPr>
            <a:fld id="{56BCF365-7283-4C76-875D-9806AEB7ED56}" type="slidenum">
              <a:rPr lang="zh-CN" altLang="en-US"/>
              <a:pPr>
                <a:defRPr/>
              </a:pPr>
              <a:t>‹#›</a:t>
            </a:fld>
            <a:endParaRPr lang="en-US" altLang="zh-CN"/>
          </a:p>
        </p:txBody>
      </p:sp>
    </p:spTree>
    <p:extLst>
      <p:ext uri="{BB962C8B-B14F-4D97-AF65-F5344CB8AC3E}">
        <p14:creationId xmlns:p14="http://schemas.microsoft.com/office/powerpoint/2010/main" val="353022492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编辑母版文本样式</a:t>
            </a:r>
          </a:p>
        </p:txBody>
      </p:sp>
      <p:sp>
        <p:nvSpPr>
          <p:cNvPr id="5" name="Rectangle 5"/>
          <p:cNvSpPr>
            <a:spLocks noGrp="1" noChangeArrowheads="1"/>
          </p:cNvSpPr>
          <p:nvPr>
            <p:ph type="ftr" sz="quarter" idx="10"/>
          </p:nvPr>
        </p:nvSpPr>
        <p:spPr>
          <a:ln/>
        </p:spPr>
        <p:txBody>
          <a:bodyPr/>
          <a:lstStyle>
            <a:lvl1pPr>
              <a:defRPr/>
            </a:lvl1pPr>
          </a:lstStyle>
          <a:p>
            <a:pPr>
              <a:defRPr/>
            </a:pPr>
            <a:r>
              <a:rPr lang="zh-CN" altLang="en-US" smtClean="0"/>
              <a:t>第</a:t>
            </a:r>
            <a:r>
              <a:rPr lang="en-US" altLang="zh-CN" smtClean="0"/>
              <a:t>9</a:t>
            </a:r>
            <a:r>
              <a:rPr lang="zh-CN" altLang="en-US" smtClean="0"/>
              <a:t>章  指针</a:t>
            </a:r>
            <a:endParaRPr lang="en-US" altLang="zh-CN" sz="1200">
              <a:ea typeface="宋体" charset="-122"/>
            </a:endParaRPr>
          </a:p>
        </p:txBody>
      </p:sp>
      <p:sp>
        <p:nvSpPr>
          <p:cNvPr id="6" name="Rectangle 6"/>
          <p:cNvSpPr>
            <a:spLocks noGrp="1" noChangeArrowheads="1"/>
          </p:cNvSpPr>
          <p:nvPr>
            <p:ph type="sldNum" sz="quarter" idx="11"/>
          </p:nvPr>
        </p:nvSpPr>
        <p:spPr>
          <a:ln/>
        </p:spPr>
        <p:txBody>
          <a:bodyPr/>
          <a:lstStyle>
            <a:lvl1pPr>
              <a:defRPr/>
            </a:lvl1pPr>
          </a:lstStyle>
          <a:p>
            <a:pPr>
              <a:defRPr/>
            </a:pPr>
            <a:fld id="{0F8C44A1-69C3-43C1-ADE9-793BFC4E4D02}" type="slidenum">
              <a:rPr lang="zh-CN" altLang="en-US"/>
              <a:pPr>
                <a:defRPr/>
              </a:pPr>
              <a:t>‹#›</a:t>
            </a:fld>
            <a:endParaRPr lang="en-US" altLang="zh-CN"/>
          </a:p>
        </p:txBody>
      </p:sp>
    </p:spTree>
    <p:extLst>
      <p:ext uri="{BB962C8B-B14F-4D97-AF65-F5344CB8AC3E}">
        <p14:creationId xmlns:p14="http://schemas.microsoft.com/office/powerpoint/2010/main" val="188873781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smtClean="0"/>
              <a:t>单击图标添加图片</a:t>
            </a: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编辑母版文本样式</a:t>
            </a:r>
          </a:p>
        </p:txBody>
      </p:sp>
      <p:sp>
        <p:nvSpPr>
          <p:cNvPr id="5" name="Rectangle 5"/>
          <p:cNvSpPr>
            <a:spLocks noGrp="1" noChangeArrowheads="1"/>
          </p:cNvSpPr>
          <p:nvPr>
            <p:ph type="ftr" sz="quarter" idx="10"/>
          </p:nvPr>
        </p:nvSpPr>
        <p:spPr>
          <a:ln/>
        </p:spPr>
        <p:txBody>
          <a:bodyPr/>
          <a:lstStyle>
            <a:lvl1pPr>
              <a:defRPr/>
            </a:lvl1pPr>
          </a:lstStyle>
          <a:p>
            <a:pPr>
              <a:defRPr/>
            </a:pPr>
            <a:r>
              <a:rPr lang="zh-CN" altLang="en-US" smtClean="0"/>
              <a:t>第</a:t>
            </a:r>
            <a:r>
              <a:rPr lang="en-US" altLang="zh-CN" smtClean="0"/>
              <a:t>9</a:t>
            </a:r>
            <a:r>
              <a:rPr lang="zh-CN" altLang="en-US" smtClean="0"/>
              <a:t>章  指针</a:t>
            </a:r>
            <a:endParaRPr lang="en-US" altLang="zh-CN" sz="1200">
              <a:ea typeface="宋体" charset="-122"/>
            </a:endParaRPr>
          </a:p>
        </p:txBody>
      </p:sp>
      <p:sp>
        <p:nvSpPr>
          <p:cNvPr id="6" name="Rectangle 6"/>
          <p:cNvSpPr>
            <a:spLocks noGrp="1" noChangeArrowheads="1"/>
          </p:cNvSpPr>
          <p:nvPr>
            <p:ph type="sldNum" sz="quarter" idx="11"/>
          </p:nvPr>
        </p:nvSpPr>
        <p:spPr>
          <a:ln/>
        </p:spPr>
        <p:txBody>
          <a:bodyPr/>
          <a:lstStyle>
            <a:lvl1pPr>
              <a:defRPr/>
            </a:lvl1pPr>
          </a:lstStyle>
          <a:p>
            <a:pPr>
              <a:defRPr/>
            </a:pPr>
            <a:fld id="{FDD208E0-56E8-42DB-BFAE-8F2C6390F9D3}" type="slidenum">
              <a:rPr lang="zh-CN" altLang="en-US"/>
              <a:pPr>
                <a:defRPr/>
              </a:pPr>
              <a:t>‹#›</a:t>
            </a:fld>
            <a:endParaRPr lang="en-US" altLang="zh-CN"/>
          </a:p>
        </p:txBody>
      </p:sp>
    </p:spTree>
    <p:extLst>
      <p:ext uri="{BB962C8B-B14F-4D97-AF65-F5344CB8AC3E}">
        <p14:creationId xmlns:p14="http://schemas.microsoft.com/office/powerpoint/2010/main" val="284520773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45"/>
          <p:cNvSpPr>
            <a:spLocks noChangeArrowheads="1"/>
          </p:cNvSpPr>
          <p:nvPr userDrawn="1"/>
        </p:nvSpPr>
        <p:spPr bwMode="invGray">
          <a:xfrm>
            <a:off x="0" y="6453188"/>
            <a:ext cx="9144000" cy="404812"/>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defRPr/>
            </a:pPr>
            <a:endParaRPr lang="zh-CN" altLang="en-US" smtClean="0">
              <a:ea typeface="宋体" charset="0"/>
            </a:endParaRPr>
          </a:p>
        </p:txBody>
      </p:sp>
      <p:pic>
        <p:nvPicPr>
          <p:cNvPr id="1027" name="Picture 43" descr="e_12p"/>
          <p:cNvPicPr>
            <a:picLocks noChangeAspect="1" noChangeArrowheads="1"/>
          </p:cNvPicPr>
          <p:nvPr userDrawn="1"/>
        </p:nvPicPr>
        <p:blipFill>
          <a:blip r:embed="rId13">
            <a:extLst>
              <a:ext uri="{28A0092B-C50C-407E-A947-70E740481C1C}">
                <a14:useLocalDpi xmlns:a14="http://schemas.microsoft.com/office/drawing/2010/main" val="0"/>
              </a:ext>
            </a:extLst>
          </a:blip>
          <a:srcRect/>
          <a:stretch>
            <a:fillRect/>
          </a:stretch>
        </p:blipFill>
        <p:spPr bwMode="ltGray">
          <a:xfrm>
            <a:off x="0" y="0"/>
            <a:ext cx="9144000" cy="1125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8" name="Rectangle 44"/>
          <p:cNvSpPr>
            <a:spLocks noChangeArrowheads="1"/>
          </p:cNvSpPr>
          <p:nvPr userDrawn="1"/>
        </p:nvSpPr>
        <p:spPr bwMode="ltGray">
          <a:xfrm>
            <a:off x="0" y="1125538"/>
            <a:ext cx="9144000" cy="71437"/>
          </a:xfrm>
          <a:prstGeom prst="rect">
            <a:avLst/>
          </a:prstGeom>
          <a:solidFill>
            <a:schemeClr val="folHlink"/>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defRPr/>
            </a:pPr>
            <a:endParaRPr lang="zh-CN" altLang="en-US" smtClean="0">
              <a:ea typeface="宋体" charset="0"/>
            </a:endParaRPr>
          </a:p>
        </p:txBody>
      </p:sp>
      <p:sp>
        <p:nvSpPr>
          <p:cNvPr id="1029" name="Rectangle 3"/>
          <p:cNvSpPr>
            <a:spLocks noGrp="1" noChangeArrowheads="1"/>
          </p:cNvSpPr>
          <p:nvPr>
            <p:ph type="body" idx="1"/>
          </p:nvPr>
        </p:nvSpPr>
        <p:spPr bwMode="auto">
          <a:xfrm>
            <a:off x="457200" y="1447800"/>
            <a:ext cx="8305800" cy="487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ltLang="zh-CN" smtClean="0"/>
          </a:p>
        </p:txBody>
      </p:sp>
      <p:sp>
        <p:nvSpPr>
          <p:cNvPr id="2" name="Rectangle 5"/>
          <p:cNvSpPr>
            <a:spLocks noGrp="1" noChangeArrowheads="1"/>
          </p:cNvSpPr>
          <p:nvPr>
            <p:ph type="ftr" sz="quarter" idx="3"/>
          </p:nvPr>
        </p:nvSpPr>
        <p:spPr bwMode="auto">
          <a:xfrm>
            <a:off x="5867400" y="6486525"/>
            <a:ext cx="2895600" cy="2984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400" b="1">
                <a:solidFill>
                  <a:schemeClr val="bg1"/>
                </a:solidFill>
                <a:latin typeface="Arial" charset="0"/>
                <a:ea typeface="黑体" pitchFamily="2" charset="-122"/>
              </a:defRPr>
            </a:lvl1pPr>
          </a:lstStyle>
          <a:p>
            <a:pPr>
              <a:defRPr/>
            </a:pPr>
            <a:r>
              <a:rPr lang="zh-CN" altLang="en-US" smtClean="0"/>
              <a:t>第</a:t>
            </a:r>
            <a:r>
              <a:rPr lang="en-US" altLang="zh-CN" smtClean="0"/>
              <a:t>9</a:t>
            </a:r>
            <a:r>
              <a:rPr lang="zh-CN" altLang="en-US" smtClean="0"/>
              <a:t>章  指针</a:t>
            </a:r>
            <a:endParaRPr lang="en-US" altLang="zh-CN" sz="1200">
              <a:ea typeface="宋体" charset="-122"/>
            </a:endParaRPr>
          </a:p>
        </p:txBody>
      </p:sp>
      <p:sp>
        <p:nvSpPr>
          <p:cNvPr id="1030" name="Rectangle 6"/>
          <p:cNvSpPr>
            <a:spLocks noGrp="1" noChangeArrowheads="1"/>
          </p:cNvSpPr>
          <p:nvPr>
            <p:ph type="sldNum" sz="quarter" idx="4"/>
          </p:nvPr>
        </p:nvSpPr>
        <p:spPr bwMode="auto">
          <a:xfrm>
            <a:off x="609600" y="6480175"/>
            <a:ext cx="1295400" cy="2921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defRPr sz="1400" b="1">
                <a:solidFill>
                  <a:schemeClr val="bg1"/>
                </a:solidFill>
                <a:latin typeface="Verdana" pitchFamily="34" charset="0"/>
                <a:ea typeface="宋体" charset="-122"/>
              </a:defRPr>
            </a:lvl1pPr>
          </a:lstStyle>
          <a:p>
            <a:pPr>
              <a:defRPr/>
            </a:pPr>
            <a:fld id="{AC67FAEB-B89C-470F-B339-E3EFAF8A8BA8}" type="slidenum">
              <a:rPr lang="zh-CN" altLang="en-US"/>
              <a:pPr>
                <a:defRPr/>
              </a:pPr>
              <a:t>‹#›</a:t>
            </a:fld>
            <a:endParaRPr lang="en-US" altLang="zh-CN"/>
          </a:p>
        </p:txBody>
      </p:sp>
      <p:sp>
        <p:nvSpPr>
          <p:cNvPr id="1032" name="Rectangle 2"/>
          <p:cNvSpPr>
            <a:spLocks noGrp="1" noChangeArrowheads="1"/>
          </p:cNvSpPr>
          <p:nvPr>
            <p:ph type="title"/>
          </p:nvPr>
        </p:nvSpPr>
        <p:spPr bwMode="white">
          <a:xfrm>
            <a:off x="2514600" y="274638"/>
            <a:ext cx="6629400" cy="563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endParaRPr lang="en-US" altLang="zh-CN" smtClean="0"/>
          </a:p>
        </p:txBody>
      </p:sp>
    </p:spTree>
  </p:cSld>
  <p:clrMap bg1="lt1" tx1="dk1" bg2="lt2" tx2="dk2" accent1="accent1" accent2="accent2" accent3="accent3" accent4="accent4" accent5="accent5" accent6="accent6" hlink="hlink" folHlink="folHlink"/>
  <p:sldLayoutIdLst>
    <p:sldLayoutId id="2147483911" r:id="rId1"/>
    <p:sldLayoutId id="2147483901" r:id="rId2"/>
    <p:sldLayoutId id="2147483902" r:id="rId3"/>
    <p:sldLayoutId id="2147483903" r:id="rId4"/>
    <p:sldLayoutId id="2147483904" r:id="rId5"/>
    <p:sldLayoutId id="2147483905" r:id="rId6"/>
    <p:sldLayoutId id="2147483906" r:id="rId7"/>
    <p:sldLayoutId id="2147483907" r:id="rId8"/>
    <p:sldLayoutId id="2147483908" r:id="rId9"/>
    <p:sldLayoutId id="2147483909" r:id="rId10"/>
    <p:sldLayoutId id="2147483910" r:id="rId11"/>
  </p:sldLayoutIdLst>
  <p:hf sldNum="0" hdr="0" dt="0"/>
  <p:txStyles>
    <p:titleStyle>
      <a:lvl1pPr algn="l" rtl="0" eaLnBrk="1" fontAlgn="base" hangingPunct="1">
        <a:spcBef>
          <a:spcPct val="0"/>
        </a:spcBef>
        <a:spcAft>
          <a:spcPct val="0"/>
        </a:spcAft>
        <a:defRPr sz="4000" b="1">
          <a:solidFill>
            <a:schemeClr val="bg1"/>
          </a:solidFill>
          <a:latin typeface="+mj-lt"/>
          <a:ea typeface="+mj-ea"/>
          <a:cs typeface="+mj-cs"/>
        </a:defRPr>
      </a:lvl1pPr>
      <a:lvl2pPr algn="l" rtl="0" eaLnBrk="1" fontAlgn="base" hangingPunct="1">
        <a:spcBef>
          <a:spcPct val="0"/>
        </a:spcBef>
        <a:spcAft>
          <a:spcPct val="0"/>
        </a:spcAft>
        <a:defRPr sz="4000" b="1">
          <a:solidFill>
            <a:schemeClr val="bg1"/>
          </a:solidFill>
          <a:latin typeface="Arial" charset="0"/>
        </a:defRPr>
      </a:lvl2pPr>
      <a:lvl3pPr algn="l" rtl="0" eaLnBrk="1" fontAlgn="base" hangingPunct="1">
        <a:spcBef>
          <a:spcPct val="0"/>
        </a:spcBef>
        <a:spcAft>
          <a:spcPct val="0"/>
        </a:spcAft>
        <a:defRPr sz="4000" b="1">
          <a:solidFill>
            <a:schemeClr val="bg1"/>
          </a:solidFill>
          <a:latin typeface="Arial" charset="0"/>
        </a:defRPr>
      </a:lvl3pPr>
      <a:lvl4pPr algn="l" rtl="0" eaLnBrk="1" fontAlgn="base" hangingPunct="1">
        <a:spcBef>
          <a:spcPct val="0"/>
        </a:spcBef>
        <a:spcAft>
          <a:spcPct val="0"/>
        </a:spcAft>
        <a:defRPr sz="4000" b="1">
          <a:solidFill>
            <a:schemeClr val="bg1"/>
          </a:solidFill>
          <a:latin typeface="Arial" charset="0"/>
        </a:defRPr>
      </a:lvl4pPr>
      <a:lvl5pPr algn="l" rtl="0" eaLnBrk="1" fontAlgn="base" hangingPunct="1">
        <a:spcBef>
          <a:spcPct val="0"/>
        </a:spcBef>
        <a:spcAft>
          <a:spcPct val="0"/>
        </a:spcAft>
        <a:defRPr sz="4000" b="1">
          <a:solidFill>
            <a:schemeClr val="bg1"/>
          </a:solidFill>
          <a:latin typeface="Arial" charset="0"/>
        </a:defRPr>
      </a:lvl5pPr>
      <a:lvl6pPr marL="457200" algn="l" rtl="0" eaLnBrk="1" fontAlgn="base" hangingPunct="1">
        <a:spcBef>
          <a:spcPct val="0"/>
        </a:spcBef>
        <a:spcAft>
          <a:spcPct val="0"/>
        </a:spcAft>
        <a:defRPr sz="4000" b="1">
          <a:solidFill>
            <a:schemeClr val="bg1"/>
          </a:solidFill>
          <a:latin typeface="Arial" charset="0"/>
        </a:defRPr>
      </a:lvl6pPr>
      <a:lvl7pPr marL="914400" algn="l" rtl="0" eaLnBrk="1" fontAlgn="base" hangingPunct="1">
        <a:spcBef>
          <a:spcPct val="0"/>
        </a:spcBef>
        <a:spcAft>
          <a:spcPct val="0"/>
        </a:spcAft>
        <a:defRPr sz="4000" b="1">
          <a:solidFill>
            <a:schemeClr val="bg1"/>
          </a:solidFill>
          <a:latin typeface="Arial" charset="0"/>
        </a:defRPr>
      </a:lvl7pPr>
      <a:lvl8pPr marL="1371600" algn="l" rtl="0" eaLnBrk="1" fontAlgn="base" hangingPunct="1">
        <a:spcBef>
          <a:spcPct val="0"/>
        </a:spcBef>
        <a:spcAft>
          <a:spcPct val="0"/>
        </a:spcAft>
        <a:defRPr sz="4000" b="1">
          <a:solidFill>
            <a:schemeClr val="bg1"/>
          </a:solidFill>
          <a:latin typeface="Arial" charset="0"/>
        </a:defRPr>
      </a:lvl8pPr>
      <a:lvl9pPr marL="1828800" algn="l" rtl="0" eaLnBrk="1" fontAlgn="base" hangingPunct="1">
        <a:spcBef>
          <a:spcPct val="0"/>
        </a:spcBef>
        <a:spcAft>
          <a:spcPct val="0"/>
        </a:spcAft>
        <a:defRPr sz="4000" b="1">
          <a:solidFill>
            <a:schemeClr val="bg1"/>
          </a:solidFill>
          <a:latin typeface="Arial" charset="0"/>
        </a:defRPr>
      </a:lvl9pPr>
    </p:titleStyle>
    <p:bodyStyle>
      <a:lvl1pPr marL="342900" indent="-342900" algn="l" rtl="0" eaLnBrk="1" fontAlgn="base" hangingPunct="1">
        <a:spcBef>
          <a:spcPct val="20000"/>
        </a:spcBef>
        <a:spcAft>
          <a:spcPct val="0"/>
        </a:spcAft>
        <a:buClr>
          <a:schemeClr val="hlink"/>
        </a:buClr>
        <a:buFont typeface="Wingdings" pitchFamily="2" charset="2"/>
        <a:buChar char="v"/>
        <a:defRPr sz="2800" b="1">
          <a:solidFill>
            <a:schemeClr val="accent2"/>
          </a:solidFill>
          <a:latin typeface="+mn-lt"/>
          <a:ea typeface="+mn-ea"/>
          <a:cs typeface="+mn-cs"/>
        </a:defRPr>
      </a:lvl1pPr>
      <a:lvl2pPr marL="742950" indent="-285750" algn="l" rtl="0" eaLnBrk="1" fontAlgn="base" hangingPunct="1">
        <a:spcBef>
          <a:spcPct val="20000"/>
        </a:spcBef>
        <a:spcAft>
          <a:spcPct val="0"/>
        </a:spcAft>
        <a:buClr>
          <a:schemeClr val="accent1"/>
        </a:buClr>
        <a:buFont typeface="Wingdings" pitchFamily="2" charset="2"/>
        <a:buChar char="§"/>
        <a:defRPr sz="2400">
          <a:solidFill>
            <a:schemeClr val="tx1"/>
          </a:solidFill>
          <a:latin typeface="+mj-lt"/>
        </a:defRPr>
      </a:lvl2pPr>
      <a:lvl3pPr marL="1143000" indent="-228600" algn="l" rtl="0" eaLnBrk="1" fontAlgn="base" hangingPunct="1">
        <a:spcBef>
          <a:spcPct val="20000"/>
        </a:spcBef>
        <a:spcAft>
          <a:spcPct val="0"/>
        </a:spcAft>
        <a:buClr>
          <a:schemeClr val="tx1"/>
        </a:buClr>
        <a:buChar char="•"/>
        <a:defRPr sz="2200">
          <a:solidFill>
            <a:schemeClr val="tx1"/>
          </a:solidFill>
          <a:latin typeface="+mj-lt"/>
        </a:defRPr>
      </a:lvl3pPr>
      <a:lvl4pPr marL="1600200" indent="-228600" algn="l" rtl="0" eaLnBrk="1" fontAlgn="base" hangingPunct="1">
        <a:spcBef>
          <a:spcPct val="20000"/>
        </a:spcBef>
        <a:spcAft>
          <a:spcPct val="0"/>
        </a:spcAft>
        <a:buChar char="–"/>
        <a:defRPr sz="2000">
          <a:solidFill>
            <a:schemeClr val="tx1"/>
          </a:solidFill>
          <a:latin typeface="+mj-lt"/>
        </a:defRPr>
      </a:lvl4pPr>
      <a:lvl5pPr marL="2057400" indent="-228600" algn="l" rtl="0" eaLnBrk="1" fontAlgn="base" hangingPunct="1">
        <a:spcBef>
          <a:spcPct val="20000"/>
        </a:spcBef>
        <a:spcAft>
          <a:spcPct val="0"/>
        </a:spcAft>
        <a:buChar char="»"/>
        <a:defRPr sz="2000">
          <a:solidFill>
            <a:schemeClr val="tx1"/>
          </a:solidFill>
          <a:latin typeface="+mj-lt"/>
        </a:defRPr>
      </a:lvl5pPr>
      <a:lvl6pPr marL="2514600" indent="-228600" algn="l" rtl="0" eaLnBrk="1" fontAlgn="base" hangingPunct="1">
        <a:spcBef>
          <a:spcPct val="20000"/>
        </a:spcBef>
        <a:spcAft>
          <a:spcPct val="0"/>
        </a:spcAft>
        <a:buChar char="»"/>
        <a:defRPr sz="2000">
          <a:solidFill>
            <a:schemeClr val="tx1"/>
          </a:solidFill>
          <a:latin typeface="+mj-lt"/>
        </a:defRPr>
      </a:lvl6pPr>
      <a:lvl7pPr marL="2971800" indent="-228600" algn="l" rtl="0" eaLnBrk="1" fontAlgn="base" hangingPunct="1">
        <a:spcBef>
          <a:spcPct val="20000"/>
        </a:spcBef>
        <a:spcAft>
          <a:spcPct val="0"/>
        </a:spcAft>
        <a:buChar char="»"/>
        <a:defRPr sz="2000">
          <a:solidFill>
            <a:schemeClr val="tx1"/>
          </a:solidFill>
          <a:latin typeface="+mj-lt"/>
        </a:defRPr>
      </a:lvl7pPr>
      <a:lvl8pPr marL="3429000" indent="-228600" algn="l" rtl="0" eaLnBrk="1" fontAlgn="base" hangingPunct="1">
        <a:spcBef>
          <a:spcPct val="20000"/>
        </a:spcBef>
        <a:spcAft>
          <a:spcPct val="0"/>
        </a:spcAft>
        <a:buChar char="»"/>
        <a:defRPr sz="2000">
          <a:solidFill>
            <a:schemeClr val="tx1"/>
          </a:solidFill>
          <a:latin typeface="+mj-lt"/>
        </a:defRPr>
      </a:lvl8pPr>
      <a:lvl9pPr marL="3886200" indent="-228600" algn="l" rtl="0" eaLnBrk="1" fontAlgn="base" hangingPunct="1">
        <a:spcBef>
          <a:spcPct val="20000"/>
        </a:spcBef>
        <a:spcAft>
          <a:spcPct val="0"/>
        </a:spcAft>
        <a:buChar char="»"/>
        <a:defRPr sz="2000">
          <a:solidFill>
            <a:schemeClr val="tx1"/>
          </a:solidFill>
          <a:latin typeface="+mj-lt"/>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slideLayout" Target="../slideLayouts/slideLayout2.xml"/><Relationship Id="rId1" Type="http://schemas.openxmlformats.org/officeDocument/2006/relationships/vmlDrawing" Target="../drawings/vmlDrawing3.vml"/><Relationship Id="rId5" Type="http://schemas.openxmlformats.org/officeDocument/2006/relationships/image" Target="../media/image5.wmf"/><Relationship Id="rId4" Type="http://schemas.openxmlformats.org/officeDocument/2006/relationships/oleObject" Target="../embeddings/oleObject5.bin"/></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 Id="rId4" Type="http://schemas.openxmlformats.org/officeDocument/2006/relationships/image" Target="../media/image4.wmf"/></Relationships>
</file>

<file path=ppt/slides/_rels/slide30.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oleObject" Target="../embeddings/oleObject2.bin"/><Relationship Id="rId7" Type="http://schemas.openxmlformats.org/officeDocument/2006/relationships/oleObject" Target="../embeddings/oleObject4.bin"/><Relationship Id="rId2" Type="http://schemas.openxmlformats.org/officeDocument/2006/relationships/slideLayout" Target="../slideLayouts/slideLayout2.xml"/><Relationship Id="rId1" Type="http://schemas.openxmlformats.org/officeDocument/2006/relationships/vmlDrawing" Target="../drawings/vmlDrawing2.vml"/><Relationship Id="rId6" Type="http://schemas.openxmlformats.org/officeDocument/2006/relationships/image" Target="../media/image5.wmf"/><Relationship Id="rId5" Type="http://schemas.openxmlformats.org/officeDocument/2006/relationships/oleObject" Target="../embeddings/oleObject3.bin"/><Relationship Id="rId4" Type="http://schemas.openxmlformats.org/officeDocument/2006/relationships/image" Target="../media/image4.wmf"/></Relationships>
</file>

<file path=ppt/slides/_rels/slide40.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ctrTitle"/>
          </p:nvPr>
        </p:nvSpPr>
        <p:spPr bwMode="invGray">
          <a:xfrm>
            <a:off x="2266950" y="3124200"/>
            <a:ext cx="6877050" cy="685800"/>
          </a:xfrm>
        </p:spPr>
        <p:txBody>
          <a:bodyPr/>
          <a:lstStyle/>
          <a:p>
            <a:pPr eaLnBrk="1" hangingPunct="1"/>
            <a:r>
              <a:rPr lang="zh-CN" altLang="en-US" sz="4400" smtClean="0"/>
              <a:t>第</a:t>
            </a:r>
            <a:r>
              <a:rPr lang="en-US" altLang="zh-CN" sz="4400"/>
              <a:t>9</a:t>
            </a:r>
            <a:r>
              <a:rPr lang="zh-CN" altLang="en-US" sz="4400" smtClean="0"/>
              <a:t>章</a:t>
            </a:r>
            <a:r>
              <a:rPr lang="en-US" altLang="zh-CN" sz="4400" smtClean="0"/>
              <a:t>  </a:t>
            </a:r>
            <a:r>
              <a:rPr lang="zh-CN" altLang="en-US" sz="4400"/>
              <a:t>指针</a:t>
            </a:r>
            <a:endParaRPr lang="zh-CN" altLang="en-US" sz="4400" b="0" dirty="0" smtClean="0">
              <a:ea typeface="黑体" pitchFamily="49" charset="-122"/>
            </a:endParaRPr>
          </a:p>
        </p:txBody>
      </p:sp>
      <p:sp>
        <p:nvSpPr>
          <p:cNvPr id="3076" name="副标题 5"/>
          <p:cNvSpPr>
            <a:spLocks noGrp="1"/>
          </p:cNvSpPr>
          <p:nvPr>
            <p:ph type="subTitle" idx="1"/>
          </p:nvPr>
        </p:nvSpPr>
        <p:spPr/>
        <p:txBody>
          <a:bodyPr/>
          <a:lstStyle/>
          <a:p>
            <a:pPr eaLnBrk="1" hangingPunct="1"/>
            <a:endParaRPr lang="zh-CN" altLang="en-US" smtClean="0">
              <a:ea typeface="宋体" pitchFamily="2" charset="-122"/>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3000" smtClean="0"/>
              <a:t>9.2  </a:t>
            </a:r>
            <a:r>
              <a:rPr lang="zh-CN" altLang="en-US" sz="3000" smtClean="0"/>
              <a:t>指</a:t>
            </a:r>
            <a:r>
              <a:rPr lang="zh-CN" altLang="en-US" sz="3000"/>
              <a:t>针变量的声明和使用</a:t>
            </a:r>
          </a:p>
        </p:txBody>
      </p:sp>
      <p:sp>
        <p:nvSpPr>
          <p:cNvPr id="3" name="内容占位符 2"/>
          <p:cNvSpPr>
            <a:spLocks noGrp="1"/>
          </p:cNvSpPr>
          <p:nvPr>
            <p:ph idx="1"/>
          </p:nvPr>
        </p:nvSpPr>
        <p:spPr>
          <a:xfrm>
            <a:off x="457200" y="1844824"/>
            <a:ext cx="8507288" cy="4357464"/>
          </a:xfrm>
        </p:spPr>
        <p:txBody>
          <a:bodyPr/>
          <a:lstStyle/>
          <a:p>
            <a:r>
              <a:rPr lang="zh-CN" altLang="en-US" sz="2200"/>
              <a:t>指</a:t>
            </a:r>
            <a:r>
              <a:rPr lang="zh-CN" altLang="en-US" sz="2200" smtClean="0"/>
              <a:t>针变量的</a:t>
            </a:r>
            <a:r>
              <a:rPr lang="zh-CN" altLang="en-US" sz="2200"/>
              <a:t>初始化</a:t>
            </a:r>
            <a:endParaRPr lang="en-US" altLang="zh-CN" sz="2200" smtClean="0"/>
          </a:p>
          <a:p>
            <a:pPr lvl="1"/>
            <a:r>
              <a:rPr lang="zh-CN" altLang="en-US" sz="2000">
                <a:latin typeface="隶书" pitchFamily="49" charset="-122"/>
                <a:ea typeface="黑体" panose="02010609060101010101" pitchFamily="49" charset="-122"/>
              </a:rPr>
              <a:t>指</a:t>
            </a:r>
            <a:r>
              <a:rPr lang="zh-CN" altLang="en-US" sz="2000" smtClean="0">
                <a:latin typeface="隶书" pitchFamily="49" charset="-122"/>
                <a:ea typeface="黑体" panose="02010609060101010101" pitchFamily="49" charset="-122"/>
              </a:rPr>
              <a:t>针变量在</a:t>
            </a:r>
            <a:r>
              <a:rPr lang="zh-CN" altLang="en-US" sz="2000">
                <a:latin typeface="隶书" pitchFamily="49" charset="-122"/>
                <a:ea typeface="黑体" panose="02010609060101010101" pitchFamily="49" charset="-122"/>
              </a:rPr>
              <a:t>使用</a:t>
            </a:r>
            <a:r>
              <a:rPr lang="zh-CN" altLang="en-US" sz="2000" smtClean="0">
                <a:latin typeface="隶书" pitchFamily="49" charset="-122"/>
                <a:ea typeface="黑体" panose="02010609060101010101" pitchFamily="49" charset="-122"/>
              </a:rPr>
              <a:t>前必须先进</a:t>
            </a:r>
            <a:r>
              <a:rPr lang="zh-CN" altLang="en-US" sz="2000">
                <a:latin typeface="隶书" pitchFamily="49" charset="-122"/>
                <a:ea typeface="黑体" panose="02010609060101010101" pitchFamily="49" charset="-122"/>
              </a:rPr>
              <a:t>行初始化</a:t>
            </a:r>
            <a:r>
              <a:rPr lang="zh-CN" altLang="en-US" sz="2000" smtClean="0">
                <a:latin typeface="隶书" pitchFamily="49" charset="-122"/>
                <a:ea typeface="黑体" panose="02010609060101010101" pitchFamily="49" charset="-122"/>
              </a:rPr>
              <a:t>，如</a:t>
            </a:r>
            <a:r>
              <a:rPr lang="zh-CN" altLang="en-US" sz="2000">
                <a:latin typeface="隶书" pitchFamily="49" charset="-122"/>
                <a:ea typeface="黑体" panose="02010609060101010101" pitchFamily="49" charset="-122"/>
              </a:rPr>
              <a:t>果引用了没有初始化的指针，很可能会引用不属于本程序的内存空间</a:t>
            </a:r>
            <a:r>
              <a:rPr lang="zh-CN" altLang="en-US" sz="2000" smtClean="0">
                <a:latin typeface="隶书" pitchFamily="49" charset="-122"/>
                <a:ea typeface="黑体" panose="02010609060101010101" pitchFamily="49" charset="-122"/>
              </a:rPr>
              <a:t>，可能使</a:t>
            </a:r>
            <a:r>
              <a:rPr lang="zh-CN" altLang="en-US" sz="2000">
                <a:latin typeface="隶书" pitchFamily="49" charset="-122"/>
                <a:ea typeface="黑体" panose="02010609060101010101" pitchFamily="49" charset="-122"/>
              </a:rPr>
              <a:t>程</a:t>
            </a:r>
            <a:r>
              <a:rPr lang="zh-CN" altLang="en-US" sz="2000" smtClean="0">
                <a:latin typeface="隶书" pitchFamily="49" charset="-122"/>
                <a:ea typeface="黑体" panose="02010609060101010101" pitchFamily="49" charset="-122"/>
              </a:rPr>
              <a:t>序</a:t>
            </a:r>
            <a:r>
              <a:rPr lang="zh-CN" altLang="en-US" sz="2000">
                <a:latin typeface="隶书" pitchFamily="49" charset="-122"/>
                <a:ea typeface="黑体" panose="02010609060101010101" pitchFamily="49" charset="-122"/>
              </a:rPr>
              <a:t>无</a:t>
            </a:r>
            <a:r>
              <a:rPr lang="zh-CN" altLang="en-US" sz="2000" smtClean="0">
                <a:latin typeface="隶书" pitchFamily="49" charset="-122"/>
                <a:ea typeface="黑体" panose="02010609060101010101" pitchFamily="49" charset="-122"/>
              </a:rPr>
              <a:t>法正常运行，甚至会使系统崩溃。</a:t>
            </a:r>
            <a:endParaRPr lang="en-US" altLang="zh-CN" sz="2000" smtClean="0">
              <a:latin typeface="隶书" pitchFamily="49" charset="-122"/>
              <a:ea typeface="黑体" panose="02010609060101010101" pitchFamily="49" charset="-122"/>
            </a:endParaRPr>
          </a:p>
          <a:p>
            <a:pPr lvl="1"/>
            <a:r>
              <a:rPr lang="zh-CN" altLang="en-US" sz="2000">
                <a:latin typeface="隶书" pitchFamily="49" charset="-122"/>
                <a:ea typeface="黑体" panose="02010609060101010101" pitchFamily="49" charset="-122"/>
              </a:rPr>
              <a:t>也</a:t>
            </a:r>
            <a:r>
              <a:rPr lang="zh-CN" altLang="en-US" sz="2000" smtClean="0">
                <a:latin typeface="隶书" pitchFamily="49" charset="-122"/>
                <a:ea typeface="黑体" panose="02010609060101010101" pitchFamily="49" charset="-122"/>
              </a:rPr>
              <a:t>有</a:t>
            </a:r>
            <a:r>
              <a:rPr lang="zh-CN" altLang="en-US" sz="2000">
                <a:latin typeface="隶书" pitchFamily="49" charset="-122"/>
                <a:ea typeface="黑体" panose="02010609060101010101" pitchFamily="49" charset="-122"/>
              </a:rPr>
              <a:t>两种初始化方法</a:t>
            </a:r>
            <a:r>
              <a:rPr lang="zh-CN" altLang="en-US" sz="2000" smtClean="0">
                <a:latin typeface="隶书" pitchFamily="49" charset="-122"/>
                <a:ea typeface="黑体" panose="02010609060101010101" pitchFamily="49" charset="-122"/>
              </a:rPr>
              <a:t>：</a:t>
            </a:r>
            <a:endParaRPr lang="en-US" altLang="zh-CN" sz="2000" smtClean="0">
              <a:latin typeface="隶书" pitchFamily="49" charset="-122"/>
              <a:ea typeface="黑体" panose="02010609060101010101" pitchFamily="49" charset="-122"/>
            </a:endParaRPr>
          </a:p>
          <a:p>
            <a:pPr lvl="2"/>
            <a:r>
              <a:rPr lang="zh-CN" altLang="en-US" sz="1800" smtClean="0">
                <a:latin typeface="隶书" pitchFamily="49" charset="-122"/>
                <a:ea typeface="黑体" panose="02010609060101010101" pitchFamily="49" charset="-122"/>
              </a:rPr>
              <a:t>在</a:t>
            </a:r>
            <a:r>
              <a:rPr lang="zh-CN" altLang="en-US" sz="1800">
                <a:latin typeface="隶书" pitchFamily="49" charset="-122"/>
                <a:ea typeface="黑体" panose="02010609060101010101" pitchFamily="49" charset="-122"/>
              </a:rPr>
              <a:t>声</a:t>
            </a:r>
            <a:r>
              <a:rPr lang="zh-CN" altLang="en-US" sz="1800" smtClean="0">
                <a:latin typeface="隶书" pitchFamily="49" charset="-122"/>
                <a:ea typeface="黑体" panose="02010609060101010101" pitchFamily="49" charset="-122"/>
              </a:rPr>
              <a:t>明的</a:t>
            </a:r>
            <a:r>
              <a:rPr lang="zh-CN" altLang="en-US" sz="1800">
                <a:latin typeface="隶书" pitchFamily="49" charset="-122"/>
                <a:ea typeface="黑体" panose="02010609060101010101" pitchFamily="49" charset="-122"/>
              </a:rPr>
              <a:t>同时进行初始</a:t>
            </a:r>
            <a:r>
              <a:rPr lang="zh-CN" altLang="en-US" sz="1800" smtClean="0">
                <a:latin typeface="隶书" pitchFamily="49" charset="-122"/>
                <a:ea typeface="黑体" panose="02010609060101010101" pitchFamily="49" charset="-122"/>
              </a:rPr>
              <a:t>化</a:t>
            </a:r>
            <a:endParaRPr lang="en-US" altLang="zh-CN" sz="1800" smtClean="0">
              <a:latin typeface="隶书" pitchFamily="49" charset="-122"/>
              <a:ea typeface="黑体" panose="02010609060101010101" pitchFamily="49" charset="-122"/>
            </a:endParaRPr>
          </a:p>
          <a:p>
            <a:pPr lvl="2"/>
            <a:r>
              <a:rPr lang="zh-CN" altLang="en-US" sz="1800">
                <a:latin typeface="隶书" pitchFamily="49" charset="-122"/>
                <a:ea typeface="黑体" panose="02010609060101010101" pitchFamily="49" charset="-122"/>
              </a:rPr>
              <a:t>在声明后再初始化</a:t>
            </a:r>
            <a:endParaRPr lang="en-US" altLang="zh-CN" sz="1800" smtClean="0">
              <a:latin typeface="隶书" pitchFamily="49" charset="-122"/>
              <a:ea typeface="黑体" panose="02010609060101010101" pitchFamily="49" charset="-122"/>
            </a:endParaRPr>
          </a:p>
        </p:txBody>
      </p:sp>
      <p:sp>
        <p:nvSpPr>
          <p:cNvPr id="4" name="页脚占位符 3"/>
          <p:cNvSpPr>
            <a:spLocks noGrp="1"/>
          </p:cNvSpPr>
          <p:nvPr>
            <p:ph type="ftr" sz="quarter" idx="10"/>
          </p:nvPr>
        </p:nvSpPr>
        <p:spPr/>
        <p:txBody>
          <a:bodyPr/>
          <a:lstStyle/>
          <a:p>
            <a:pPr>
              <a:defRPr/>
            </a:pPr>
            <a:r>
              <a:rPr lang="zh-CN" altLang="en-US" smtClean="0"/>
              <a:t>第</a:t>
            </a:r>
            <a:r>
              <a:rPr lang="en-US" altLang="zh-CN" smtClean="0"/>
              <a:t>9</a:t>
            </a:r>
            <a:r>
              <a:rPr lang="zh-CN" altLang="en-US" smtClean="0"/>
              <a:t>章  指针</a:t>
            </a:r>
            <a:endParaRPr lang="en-US" altLang="zh-CN" sz="1200">
              <a:ea typeface="宋体" charset="-122"/>
            </a:endParaRPr>
          </a:p>
        </p:txBody>
      </p:sp>
    </p:spTree>
    <p:extLst>
      <p:ext uri="{BB962C8B-B14F-4D97-AF65-F5344CB8AC3E}">
        <p14:creationId xmlns:p14="http://schemas.microsoft.com/office/powerpoint/2010/main" val="3209328724"/>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3000" smtClean="0"/>
              <a:t>9.2  </a:t>
            </a:r>
            <a:r>
              <a:rPr lang="zh-CN" altLang="en-US" sz="3000" smtClean="0"/>
              <a:t>指</a:t>
            </a:r>
            <a:r>
              <a:rPr lang="zh-CN" altLang="en-US" sz="3000"/>
              <a:t>针变量的声明和使用</a:t>
            </a:r>
          </a:p>
        </p:txBody>
      </p:sp>
      <p:sp>
        <p:nvSpPr>
          <p:cNvPr id="3" name="内容占位符 2"/>
          <p:cNvSpPr>
            <a:spLocks noGrp="1"/>
          </p:cNvSpPr>
          <p:nvPr>
            <p:ph idx="1"/>
          </p:nvPr>
        </p:nvSpPr>
        <p:spPr>
          <a:xfrm>
            <a:off x="457200" y="1844824"/>
            <a:ext cx="8507288" cy="4357464"/>
          </a:xfrm>
        </p:spPr>
        <p:txBody>
          <a:bodyPr/>
          <a:lstStyle/>
          <a:p>
            <a:r>
              <a:rPr lang="zh-CN" altLang="en-US" sz="2200"/>
              <a:t>空</a:t>
            </a:r>
            <a:r>
              <a:rPr lang="zh-CN" altLang="en-US" sz="2200" smtClean="0"/>
              <a:t>指针</a:t>
            </a:r>
            <a:r>
              <a:rPr lang="en-US" altLang="zh-CN" sz="2200" smtClean="0"/>
              <a:t>NULL</a:t>
            </a:r>
          </a:p>
          <a:p>
            <a:pPr lvl="1"/>
            <a:r>
              <a:rPr lang="zh-CN" altLang="en-US" sz="2000">
                <a:latin typeface="隶书" pitchFamily="49" charset="-122"/>
                <a:ea typeface="黑体" panose="02010609060101010101" pitchFamily="49" charset="-122"/>
              </a:rPr>
              <a:t>指针变量可以有空值，即该指针变量不指向任何变量，表示成：</a:t>
            </a:r>
            <a:endParaRPr lang="en-US" altLang="zh-CN" sz="2000" smtClean="0">
              <a:latin typeface="隶书" pitchFamily="49" charset="-122"/>
              <a:ea typeface="黑体" panose="02010609060101010101" pitchFamily="49" charset="-122"/>
            </a:endParaRPr>
          </a:p>
          <a:p>
            <a:pPr marL="457200" lvl="1" indent="0">
              <a:buNone/>
            </a:pPr>
            <a:r>
              <a:rPr lang="en-US" altLang="zh-CN" sz="2000">
                <a:solidFill>
                  <a:srgbClr val="0070C0"/>
                </a:solidFill>
              </a:rPr>
              <a:t>		p=NULL;	</a:t>
            </a:r>
          </a:p>
          <a:p>
            <a:pPr lvl="1"/>
            <a:r>
              <a:rPr lang="en-US" altLang="zh-CN" sz="2000" smtClean="0">
                <a:latin typeface="隶书" pitchFamily="49" charset="-122"/>
                <a:ea typeface="黑体" panose="02010609060101010101" pitchFamily="49" charset="-122"/>
              </a:rPr>
              <a:t>NULL</a:t>
            </a:r>
            <a:r>
              <a:rPr lang="zh-CN" altLang="en-US" sz="2000">
                <a:latin typeface="隶书" pitchFamily="49" charset="-122"/>
                <a:ea typeface="黑体" panose="02010609060101010101" pitchFamily="49" charset="-122"/>
              </a:rPr>
              <a:t>的值是</a:t>
            </a:r>
            <a:r>
              <a:rPr lang="en-US" altLang="zh-CN" sz="2000">
                <a:latin typeface="隶书" pitchFamily="49" charset="-122"/>
                <a:ea typeface="黑体" panose="02010609060101010101" pitchFamily="49" charset="-122"/>
              </a:rPr>
              <a:t>0</a:t>
            </a:r>
            <a:r>
              <a:rPr lang="zh-CN" altLang="en-US" sz="2000" smtClean="0">
                <a:latin typeface="隶书" pitchFamily="49" charset="-122"/>
                <a:ea typeface="黑体" panose="02010609060101010101" pitchFamily="49" charset="-122"/>
              </a:rPr>
              <a:t>，它</a:t>
            </a:r>
            <a:r>
              <a:rPr lang="zh-CN" altLang="en-US" sz="2000">
                <a:latin typeface="隶书" pitchFamily="49" charset="-122"/>
                <a:ea typeface="黑体" panose="02010609060101010101" pitchFamily="49" charset="-122"/>
              </a:rPr>
              <a:t>是一个符号常量</a:t>
            </a:r>
            <a:r>
              <a:rPr lang="zh-CN" altLang="en-US" sz="2000" smtClean="0">
                <a:latin typeface="隶书" pitchFamily="49" charset="-122"/>
                <a:ea typeface="黑体" panose="02010609060101010101" pitchFamily="49" charset="-122"/>
              </a:rPr>
              <a:t>。</a:t>
            </a:r>
            <a:endParaRPr lang="en-US" altLang="zh-CN" sz="2000" smtClean="0">
              <a:latin typeface="隶书" pitchFamily="49" charset="-122"/>
              <a:ea typeface="黑体" panose="02010609060101010101" pitchFamily="49" charset="-122"/>
            </a:endParaRPr>
          </a:p>
          <a:p>
            <a:pPr lvl="1"/>
            <a:r>
              <a:rPr lang="zh-CN" altLang="en-US" sz="2000" smtClean="0">
                <a:latin typeface="隶书" pitchFamily="49" charset="-122"/>
                <a:ea typeface="黑体" panose="02010609060101010101" pitchFamily="49" charset="-122"/>
              </a:rPr>
              <a:t>空</a:t>
            </a:r>
            <a:r>
              <a:rPr lang="zh-CN" altLang="en-US" sz="2000">
                <a:latin typeface="隶书" pitchFamily="49" charset="-122"/>
                <a:ea typeface="黑体" panose="02010609060101010101" pitchFamily="49" charset="-122"/>
              </a:rPr>
              <a:t>指针表示不指向任何有用的存储单元，只表示指针的一种状态</a:t>
            </a:r>
            <a:r>
              <a:rPr lang="zh-CN" altLang="en-US" sz="2000" smtClean="0">
                <a:latin typeface="隶书" pitchFamily="49" charset="-122"/>
                <a:ea typeface="黑体" panose="02010609060101010101" pitchFamily="49" charset="-122"/>
              </a:rPr>
              <a:t>。</a:t>
            </a:r>
            <a:endParaRPr lang="en-US" altLang="zh-CN" sz="2000" smtClean="0">
              <a:latin typeface="隶书" pitchFamily="49" charset="-122"/>
              <a:ea typeface="黑体" panose="02010609060101010101" pitchFamily="49" charset="-122"/>
            </a:endParaRPr>
          </a:p>
          <a:p>
            <a:pPr lvl="1"/>
            <a:r>
              <a:rPr lang="zh-CN" altLang="en-US" sz="2000" smtClean="0">
                <a:latin typeface="隶书" pitchFamily="49" charset="-122"/>
                <a:ea typeface="黑体" panose="02010609060101010101" pitchFamily="49" charset="-122"/>
              </a:rPr>
              <a:t>任</a:t>
            </a:r>
            <a:r>
              <a:rPr lang="zh-CN" altLang="en-US" sz="2000">
                <a:latin typeface="隶书" pitchFamily="49" charset="-122"/>
                <a:ea typeface="黑体" panose="02010609060101010101" pitchFamily="49" charset="-122"/>
              </a:rPr>
              <a:t>何指针变量或地址都可以与空指针</a:t>
            </a:r>
            <a:r>
              <a:rPr lang="en-US" altLang="zh-CN" sz="2000">
                <a:latin typeface="隶书" pitchFamily="49" charset="-122"/>
                <a:ea typeface="黑体" panose="02010609060101010101" pitchFamily="49" charset="-122"/>
              </a:rPr>
              <a:t>NULL</a:t>
            </a:r>
            <a:r>
              <a:rPr lang="zh-CN" altLang="en-US" sz="2000">
                <a:latin typeface="隶书" pitchFamily="49" charset="-122"/>
                <a:ea typeface="黑体" panose="02010609060101010101" pitchFamily="49" charset="-122"/>
              </a:rPr>
              <a:t>进行相等或不相等的比</a:t>
            </a:r>
            <a:r>
              <a:rPr lang="zh-CN" altLang="en-US" sz="2000" smtClean="0">
                <a:latin typeface="隶书" pitchFamily="49" charset="-122"/>
                <a:ea typeface="黑体" panose="02010609060101010101" pitchFamily="49" charset="-122"/>
              </a:rPr>
              <a:t>较。</a:t>
            </a:r>
            <a:endParaRPr lang="en-US" altLang="zh-CN" sz="2000" smtClean="0">
              <a:latin typeface="隶书" pitchFamily="49" charset="-122"/>
              <a:ea typeface="黑体" panose="02010609060101010101" pitchFamily="49" charset="-122"/>
            </a:endParaRPr>
          </a:p>
          <a:p>
            <a:pPr lvl="1"/>
            <a:r>
              <a:rPr lang="zh-CN" altLang="en-US" sz="2000" smtClean="0">
                <a:latin typeface="隶书" pitchFamily="49" charset="-122"/>
                <a:ea typeface="黑体" panose="02010609060101010101" pitchFamily="49" charset="-122"/>
              </a:rPr>
              <a:t>对</a:t>
            </a:r>
            <a:r>
              <a:rPr lang="zh-CN" altLang="en-US" sz="2000">
                <a:latin typeface="隶书" pitchFamily="49" charset="-122"/>
                <a:ea typeface="黑体" panose="02010609060101010101" pitchFamily="49" charset="-122"/>
              </a:rPr>
              <a:t>于赋值为</a:t>
            </a:r>
            <a:r>
              <a:rPr lang="en-US" altLang="zh-CN" sz="2000">
                <a:latin typeface="隶书" pitchFamily="49" charset="-122"/>
                <a:ea typeface="黑体" panose="02010609060101010101" pitchFamily="49" charset="-122"/>
              </a:rPr>
              <a:t>NULL</a:t>
            </a:r>
            <a:r>
              <a:rPr lang="zh-CN" altLang="en-US" sz="2000">
                <a:latin typeface="隶书" pitchFamily="49" charset="-122"/>
                <a:ea typeface="黑体" panose="02010609060101010101" pitchFamily="49" charset="-122"/>
              </a:rPr>
              <a:t>的指针变量进行间接引用运算是非法的，因为</a:t>
            </a:r>
            <a:r>
              <a:rPr lang="en-US" altLang="zh-CN" sz="2000">
                <a:latin typeface="隶书" pitchFamily="49" charset="-122"/>
                <a:ea typeface="黑体" panose="02010609060101010101" pitchFamily="49" charset="-122"/>
              </a:rPr>
              <a:t>NULL</a:t>
            </a:r>
            <a:r>
              <a:rPr lang="zh-CN" altLang="en-US" sz="2000">
                <a:latin typeface="隶书" pitchFamily="49" charset="-122"/>
                <a:ea typeface="黑体" panose="02010609060101010101" pitchFamily="49" charset="-122"/>
              </a:rPr>
              <a:t>指针并未指向任何对象。</a:t>
            </a:r>
          </a:p>
          <a:p>
            <a:pPr lvl="1"/>
            <a:r>
              <a:rPr lang="en-US" altLang="zh-CN" sz="2000">
                <a:latin typeface="隶书" pitchFamily="49" charset="-122"/>
                <a:ea typeface="黑体" panose="02010609060101010101" pitchFamily="49" charset="-122"/>
              </a:rPr>
              <a:t>NULL</a:t>
            </a:r>
            <a:r>
              <a:rPr lang="zh-CN" altLang="en-US" sz="2000" smtClean="0">
                <a:latin typeface="隶书" pitchFamily="49" charset="-122"/>
                <a:ea typeface="黑体" panose="02010609060101010101" pitchFamily="49" charset="-122"/>
              </a:rPr>
              <a:t>指针表</a:t>
            </a:r>
            <a:r>
              <a:rPr lang="zh-CN" altLang="en-US" sz="2000">
                <a:latin typeface="隶书" pitchFamily="49" charset="-122"/>
                <a:ea typeface="黑体" panose="02010609060101010101" pitchFamily="49" charset="-122"/>
              </a:rPr>
              <a:t>示某个特定的指针目前并未指向任何对象。例如，一个用于在某个数组中查找某个特定值的函数，可能返回查找到的数组元素的指针，但是如果该数组不包含指定的值，函数就返回</a:t>
            </a:r>
            <a:r>
              <a:rPr lang="en-US" altLang="zh-CN" sz="2000">
                <a:latin typeface="隶书" pitchFamily="49" charset="-122"/>
                <a:ea typeface="黑体" panose="02010609060101010101" pitchFamily="49" charset="-122"/>
              </a:rPr>
              <a:t>NULL</a:t>
            </a:r>
            <a:r>
              <a:rPr lang="zh-CN" altLang="en-US" sz="2000">
                <a:latin typeface="隶书" pitchFamily="49" charset="-122"/>
                <a:ea typeface="黑体" panose="02010609060101010101" pitchFamily="49" charset="-122"/>
              </a:rPr>
              <a:t>指</a:t>
            </a:r>
            <a:r>
              <a:rPr lang="zh-CN" altLang="en-US" sz="2000" smtClean="0">
                <a:latin typeface="隶书" pitchFamily="49" charset="-122"/>
                <a:ea typeface="黑体" panose="02010609060101010101" pitchFamily="49" charset="-122"/>
              </a:rPr>
              <a:t>针</a:t>
            </a:r>
            <a:endParaRPr lang="zh-CN" altLang="en-US" sz="2000">
              <a:latin typeface="隶书" pitchFamily="49" charset="-122"/>
              <a:ea typeface="黑体" panose="02010609060101010101" pitchFamily="49" charset="-122"/>
            </a:endParaRPr>
          </a:p>
        </p:txBody>
      </p:sp>
      <p:sp>
        <p:nvSpPr>
          <p:cNvPr id="4" name="页脚占位符 3"/>
          <p:cNvSpPr>
            <a:spLocks noGrp="1"/>
          </p:cNvSpPr>
          <p:nvPr>
            <p:ph type="ftr" sz="quarter" idx="10"/>
          </p:nvPr>
        </p:nvSpPr>
        <p:spPr/>
        <p:txBody>
          <a:bodyPr/>
          <a:lstStyle/>
          <a:p>
            <a:pPr>
              <a:defRPr/>
            </a:pPr>
            <a:r>
              <a:rPr lang="zh-CN" altLang="en-US" smtClean="0"/>
              <a:t>第</a:t>
            </a:r>
            <a:r>
              <a:rPr lang="en-US" altLang="zh-CN" smtClean="0"/>
              <a:t>9</a:t>
            </a:r>
            <a:r>
              <a:rPr lang="zh-CN" altLang="en-US" smtClean="0"/>
              <a:t>章  指针</a:t>
            </a:r>
            <a:endParaRPr lang="en-US" altLang="zh-CN" sz="1200">
              <a:ea typeface="宋体" charset="-122"/>
            </a:endParaRPr>
          </a:p>
        </p:txBody>
      </p:sp>
    </p:spTree>
    <p:extLst>
      <p:ext uri="{BB962C8B-B14F-4D97-AF65-F5344CB8AC3E}">
        <p14:creationId xmlns:p14="http://schemas.microsoft.com/office/powerpoint/2010/main" val="1495022937"/>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3000" smtClean="0"/>
              <a:t>9.2  </a:t>
            </a:r>
            <a:r>
              <a:rPr lang="zh-CN" altLang="en-US" sz="3000" smtClean="0"/>
              <a:t>指</a:t>
            </a:r>
            <a:r>
              <a:rPr lang="zh-CN" altLang="en-US" sz="3000"/>
              <a:t>针变量的声明和使用</a:t>
            </a:r>
          </a:p>
        </p:txBody>
      </p:sp>
      <p:sp>
        <p:nvSpPr>
          <p:cNvPr id="3" name="内容占位符 2"/>
          <p:cNvSpPr>
            <a:spLocks noGrp="1"/>
          </p:cNvSpPr>
          <p:nvPr>
            <p:ph idx="1"/>
          </p:nvPr>
        </p:nvSpPr>
        <p:spPr>
          <a:xfrm>
            <a:off x="457200" y="1844824"/>
            <a:ext cx="8507288" cy="4357464"/>
          </a:xfrm>
        </p:spPr>
        <p:txBody>
          <a:bodyPr/>
          <a:lstStyle/>
          <a:p>
            <a:r>
              <a:rPr lang="zh-CN" altLang="en-US" sz="2200"/>
              <a:t>指针表达式</a:t>
            </a:r>
            <a:endParaRPr lang="en-US" altLang="zh-CN" sz="2200" smtClean="0"/>
          </a:p>
          <a:p>
            <a:pPr lvl="1"/>
            <a:r>
              <a:rPr lang="zh-CN" altLang="en-US" sz="2000" smtClean="0">
                <a:latin typeface="隶书" pitchFamily="49" charset="-122"/>
                <a:ea typeface="黑体" panose="02010609060101010101" pitchFamily="49" charset="-122"/>
              </a:rPr>
              <a:t>赋</a:t>
            </a:r>
            <a:r>
              <a:rPr lang="zh-CN" altLang="en-US" sz="2000">
                <a:latin typeface="隶书" pitchFamily="49" charset="-122"/>
                <a:ea typeface="黑体" panose="02010609060101010101" pitchFamily="49" charset="-122"/>
              </a:rPr>
              <a:t>值运</a:t>
            </a:r>
            <a:r>
              <a:rPr lang="zh-CN" altLang="en-US" sz="2000" smtClean="0">
                <a:latin typeface="隶书" pitchFamily="49" charset="-122"/>
                <a:ea typeface="黑体" panose="02010609060101010101" pitchFamily="49" charset="-122"/>
              </a:rPr>
              <a:t>算</a:t>
            </a:r>
            <a:endParaRPr lang="en-US" altLang="zh-CN" sz="2000" smtClean="0">
              <a:latin typeface="隶书" pitchFamily="49" charset="-122"/>
              <a:ea typeface="黑体" panose="02010609060101010101" pitchFamily="49" charset="-122"/>
            </a:endParaRPr>
          </a:p>
          <a:p>
            <a:pPr lvl="2"/>
            <a:r>
              <a:rPr lang="zh-CN" altLang="en-US" sz="1800">
                <a:latin typeface="隶书" pitchFamily="49" charset="-122"/>
                <a:ea typeface="黑体" panose="02010609060101010101" pitchFamily="49" charset="-122"/>
              </a:rPr>
              <a:t>指针变量可以出现在赋值符的左端，为其赋值；也可以出现在赋值符的右端，</a:t>
            </a:r>
            <a:r>
              <a:rPr lang="zh-CN" altLang="en-US" sz="1800" smtClean="0">
                <a:latin typeface="隶书" pitchFamily="49" charset="-122"/>
                <a:ea typeface="黑体" panose="02010609060101010101" pitchFamily="49" charset="-122"/>
              </a:rPr>
              <a:t>将它</a:t>
            </a:r>
            <a:r>
              <a:rPr lang="zh-CN" altLang="en-US" sz="1800">
                <a:latin typeface="隶书" pitchFamily="49" charset="-122"/>
                <a:ea typeface="黑体" panose="02010609060101010101" pitchFamily="49" charset="-122"/>
              </a:rPr>
              <a:t>的值赋给另一个指针变</a:t>
            </a:r>
            <a:r>
              <a:rPr lang="zh-CN" altLang="en-US" sz="1800" smtClean="0">
                <a:latin typeface="隶书" pitchFamily="49" charset="-122"/>
                <a:ea typeface="黑体" panose="02010609060101010101" pitchFamily="49" charset="-122"/>
              </a:rPr>
              <a:t>量。</a:t>
            </a:r>
            <a:endParaRPr lang="en-US" altLang="zh-CN" sz="1800" smtClean="0">
              <a:latin typeface="隶书" pitchFamily="49" charset="-122"/>
              <a:ea typeface="黑体" panose="02010609060101010101" pitchFamily="49" charset="-122"/>
            </a:endParaRPr>
          </a:p>
          <a:p>
            <a:pPr marL="914400" lvl="2" indent="0">
              <a:buNone/>
            </a:pPr>
            <a:r>
              <a:rPr lang="en-US" altLang="zh-CN" sz="1800">
                <a:solidFill>
                  <a:srgbClr val="0070C0"/>
                </a:solidFill>
              </a:rPr>
              <a:t>	</a:t>
            </a:r>
            <a:r>
              <a:rPr lang="en-US" altLang="zh-CN" sz="1800" smtClean="0">
                <a:solidFill>
                  <a:srgbClr val="0070C0"/>
                </a:solidFill>
              </a:rPr>
              <a:t>int </a:t>
            </a:r>
            <a:r>
              <a:rPr lang="en-US" altLang="zh-CN" sz="1800">
                <a:solidFill>
                  <a:srgbClr val="0070C0"/>
                </a:solidFill>
              </a:rPr>
              <a:t>i,*p1,*p2;</a:t>
            </a:r>
          </a:p>
          <a:p>
            <a:pPr marL="914400" lvl="2" indent="0">
              <a:buNone/>
            </a:pPr>
            <a:r>
              <a:rPr lang="en-US" altLang="zh-CN" sz="1800" smtClean="0">
                <a:solidFill>
                  <a:srgbClr val="0070C0"/>
                </a:solidFill>
              </a:rPr>
              <a:t>	p1</a:t>
            </a:r>
            <a:r>
              <a:rPr lang="en-US" altLang="zh-CN" sz="1800">
                <a:solidFill>
                  <a:srgbClr val="0070C0"/>
                </a:solidFill>
              </a:rPr>
              <a:t>=&amp;i;</a:t>
            </a:r>
          </a:p>
          <a:p>
            <a:pPr marL="914400" lvl="2" indent="0">
              <a:buNone/>
            </a:pPr>
            <a:r>
              <a:rPr lang="en-US" altLang="zh-CN" sz="1800" smtClean="0">
                <a:solidFill>
                  <a:srgbClr val="0070C0"/>
                </a:solidFill>
              </a:rPr>
              <a:t>	p2=p1</a:t>
            </a:r>
            <a:r>
              <a:rPr lang="en-US" altLang="zh-CN" sz="1800">
                <a:solidFill>
                  <a:srgbClr val="0070C0"/>
                </a:solidFill>
              </a:rPr>
              <a:t>;</a:t>
            </a:r>
          </a:p>
          <a:p>
            <a:pPr lvl="2"/>
            <a:r>
              <a:rPr lang="zh-CN" altLang="en-US" sz="1800" smtClean="0">
                <a:latin typeface="隶书" pitchFamily="49" charset="-122"/>
                <a:ea typeface="黑体" panose="02010609060101010101" pitchFamily="49" charset="-122"/>
              </a:rPr>
              <a:t>尽</a:t>
            </a:r>
            <a:r>
              <a:rPr lang="zh-CN" altLang="en-US" sz="1800">
                <a:latin typeface="隶书" pitchFamily="49" charset="-122"/>
                <a:ea typeface="黑体" panose="02010609060101010101" pitchFamily="49" charset="-122"/>
              </a:rPr>
              <a:t>管指针是地址，是一个整数，但是不能把一个整数赋给指针变量，反过来同样不能把指针变量的值（地址）赋给一个整型变</a:t>
            </a:r>
            <a:r>
              <a:rPr lang="zh-CN" altLang="en-US" sz="1800" smtClean="0">
                <a:latin typeface="隶书" pitchFamily="49" charset="-122"/>
                <a:ea typeface="黑体" panose="02010609060101010101" pitchFamily="49" charset="-122"/>
              </a:rPr>
              <a:t>量</a:t>
            </a:r>
            <a:r>
              <a:rPr lang="zh-CN" altLang="en-US" sz="1800">
                <a:latin typeface="隶书" pitchFamily="49" charset="-122"/>
                <a:ea typeface="黑体" panose="02010609060101010101" pitchFamily="49" charset="-122"/>
              </a:rPr>
              <a:t>。</a:t>
            </a:r>
            <a:endParaRPr lang="en-US" altLang="zh-CN" sz="1800" smtClean="0">
              <a:latin typeface="隶书" pitchFamily="49" charset="-122"/>
              <a:ea typeface="黑体" panose="02010609060101010101" pitchFamily="49" charset="-122"/>
            </a:endParaRPr>
          </a:p>
          <a:p>
            <a:pPr lvl="2"/>
            <a:r>
              <a:rPr lang="zh-CN" altLang="en-US" sz="1800" smtClean="0">
                <a:latin typeface="隶书" pitchFamily="49" charset="-122"/>
                <a:ea typeface="黑体" panose="02010609060101010101" pitchFamily="49" charset="-122"/>
              </a:rPr>
              <a:t>每</a:t>
            </a:r>
            <a:r>
              <a:rPr lang="zh-CN" altLang="en-US" sz="1800">
                <a:latin typeface="隶书" pitchFamily="49" charset="-122"/>
                <a:ea typeface="黑体" panose="02010609060101010101" pitchFamily="49" charset="-122"/>
              </a:rPr>
              <a:t>个指针变量只能保存特定类型变量的地址，同样的，一个普通变量的地址只可以存放在与它同类型的指针变量当中</a:t>
            </a:r>
            <a:r>
              <a:rPr lang="zh-CN" altLang="en-US" sz="1800" smtClean="0">
                <a:latin typeface="隶书" pitchFamily="49" charset="-122"/>
                <a:ea typeface="黑体" panose="02010609060101010101" pitchFamily="49" charset="-122"/>
              </a:rPr>
              <a:t>。</a:t>
            </a:r>
            <a:endParaRPr lang="en-US" altLang="zh-CN" sz="1800" smtClean="0">
              <a:latin typeface="隶书" pitchFamily="49" charset="-122"/>
              <a:ea typeface="黑体" panose="02010609060101010101" pitchFamily="49" charset="-122"/>
            </a:endParaRPr>
          </a:p>
        </p:txBody>
      </p:sp>
      <p:sp>
        <p:nvSpPr>
          <p:cNvPr id="4" name="页脚占位符 3"/>
          <p:cNvSpPr>
            <a:spLocks noGrp="1"/>
          </p:cNvSpPr>
          <p:nvPr>
            <p:ph type="ftr" sz="quarter" idx="10"/>
          </p:nvPr>
        </p:nvSpPr>
        <p:spPr/>
        <p:txBody>
          <a:bodyPr/>
          <a:lstStyle/>
          <a:p>
            <a:pPr>
              <a:defRPr/>
            </a:pPr>
            <a:r>
              <a:rPr lang="zh-CN" altLang="en-US" smtClean="0"/>
              <a:t>第</a:t>
            </a:r>
            <a:r>
              <a:rPr lang="en-US" altLang="zh-CN" smtClean="0"/>
              <a:t>9</a:t>
            </a:r>
            <a:r>
              <a:rPr lang="zh-CN" altLang="en-US" smtClean="0"/>
              <a:t>章  指针</a:t>
            </a:r>
            <a:endParaRPr lang="en-US" altLang="zh-CN" sz="1200">
              <a:ea typeface="宋体" charset="-122"/>
            </a:endParaRPr>
          </a:p>
        </p:txBody>
      </p:sp>
    </p:spTree>
    <p:extLst>
      <p:ext uri="{BB962C8B-B14F-4D97-AF65-F5344CB8AC3E}">
        <p14:creationId xmlns:p14="http://schemas.microsoft.com/office/powerpoint/2010/main" val="23220858"/>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3000" smtClean="0"/>
              <a:t>9.2  </a:t>
            </a:r>
            <a:r>
              <a:rPr lang="zh-CN" altLang="en-US" sz="3000" smtClean="0"/>
              <a:t>指</a:t>
            </a:r>
            <a:r>
              <a:rPr lang="zh-CN" altLang="en-US" sz="3000"/>
              <a:t>针变量的声明和使用</a:t>
            </a:r>
          </a:p>
        </p:txBody>
      </p:sp>
      <p:sp>
        <p:nvSpPr>
          <p:cNvPr id="3" name="内容占位符 2"/>
          <p:cNvSpPr>
            <a:spLocks noGrp="1"/>
          </p:cNvSpPr>
          <p:nvPr>
            <p:ph idx="1"/>
          </p:nvPr>
        </p:nvSpPr>
        <p:spPr>
          <a:xfrm>
            <a:off x="457200" y="1844824"/>
            <a:ext cx="8507288" cy="4357464"/>
          </a:xfrm>
        </p:spPr>
        <p:txBody>
          <a:bodyPr/>
          <a:lstStyle/>
          <a:p>
            <a:pPr marL="0" indent="0">
              <a:buNone/>
            </a:pPr>
            <a:r>
              <a:rPr lang="en-US" altLang="zh-CN" sz="1800" smtClean="0">
                <a:latin typeface="隶书" pitchFamily="49" charset="-122"/>
                <a:ea typeface="黑体" panose="02010609060101010101" pitchFamily="49" charset="-122"/>
              </a:rPr>
              <a:t>	</a:t>
            </a:r>
            <a:r>
              <a:rPr lang="zh-CN" altLang="en-US" sz="1800">
                <a:solidFill>
                  <a:schemeClr val="tx1"/>
                </a:solidFill>
                <a:latin typeface="隶书" pitchFamily="49" charset="-122"/>
                <a:ea typeface="黑体" panose="02010609060101010101" pitchFamily="49" charset="-122"/>
              </a:rPr>
              <a:t>下面的赋值是错误的：</a:t>
            </a:r>
            <a:endParaRPr lang="en-US" altLang="zh-CN" sz="1800" smtClean="0">
              <a:solidFill>
                <a:schemeClr val="tx1"/>
              </a:solidFill>
              <a:latin typeface="隶书" pitchFamily="49" charset="-122"/>
              <a:ea typeface="黑体" panose="02010609060101010101" pitchFamily="49" charset="-122"/>
            </a:endParaRPr>
          </a:p>
          <a:p>
            <a:pPr marL="457200" lvl="1" indent="0">
              <a:buNone/>
            </a:pPr>
            <a:r>
              <a:rPr lang="en-US" altLang="zh-CN" sz="1800">
                <a:solidFill>
                  <a:srgbClr val="0070C0"/>
                </a:solidFill>
              </a:rPr>
              <a:t>		float a;		</a:t>
            </a:r>
            <a:r>
              <a:rPr lang="en-US" altLang="zh-CN" sz="1800"/>
              <a:t>/*</a:t>
            </a:r>
            <a:r>
              <a:rPr lang="zh-CN" altLang="en-US" sz="1800"/>
              <a:t>声明</a:t>
            </a:r>
            <a:r>
              <a:rPr lang="en-US" altLang="zh-CN" sz="1800"/>
              <a:t>a</a:t>
            </a:r>
            <a:r>
              <a:rPr lang="zh-CN" altLang="en-US" sz="1800"/>
              <a:t>为</a:t>
            </a:r>
            <a:r>
              <a:rPr lang="en-US" altLang="zh-CN" sz="1800"/>
              <a:t>float</a:t>
            </a:r>
            <a:r>
              <a:rPr lang="zh-CN" altLang="en-US" sz="1800"/>
              <a:t>类型的变量*</a:t>
            </a:r>
            <a:r>
              <a:rPr lang="en-US" altLang="zh-CN" sz="1800"/>
              <a:t>/</a:t>
            </a:r>
          </a:p>
          <a:p>
            <a:pPr marL="457200" lvl="1" indent="0">
              <a:buNone/>
            </a:pPr>
            <a:r>
              <a:rPr lang="en-US" altLang="zh-CN" sz="1800" smtClean="0">
                <a:solidFill>
                  <a:srgbClr val="0070C0"/>
                </a:solidFill>
              </a:rPr>
              <a:t>		int </a:t>
            </a:r>
            <a:r>
              <a:rPr lang="en-US" altLang="zh-CN" sz="1800">
                <a:solidFill>
                  <a:srgbClr val="0070C0"/>
                </a:solidFill>
              </a:rPr>
              <a:t>i,*p;		</a:t>
            </a:r>
            <a:endParaRPr lang="en-US" altLang="zh-CN" sz="1800" smtClean="0">
              <a:solidFill>
                <a:srgbClr val="0070C0"/>
              </a:solidFill>
            </a:endParaRPr>
          </a:p>
          <a:p>
            <a:pPr marL="457200" lvl="1" indent="0">
              <a:buNone/>
            </a:pPr>
            <a:r>
              <a:rPr lang="en-US" altLang="zh-CN" sz="1800">
                <a:solidFill>
                  <a:srgbClr val="0070C0"/>
                </a:solidFill>
              </a:rPr>
              <a:t>	</a:t>
            </a:r>
            <a:r>
              <a:rPr lang="en-US" altLang="zh-CN" sz="1800" smtClean="0">
                <a:solidFill>
                  <a:srgbClr val="0070C0"/>
                </a:solidFill>
              </a:rPr>
              <a:t>		</a:t>
            </a:r>
            <a:r>
              <a:rPr lang="en-US" altLang="zh-CN" sz="1800" smtClean="0"/>
              <a:t>/*</a:t>
            </a:r>
            <a:r>
              <a:rPr lang="zh-CN" altLang="en-US" sz="1800"/>
              <a:t>声明</a:t>
            </a:r>
            <a:r>
              <a:rPr lang="en-US" altLang="zh-CN" sz="1800"/>
              <a:t>i</a:t>
            </a:r>
            <a:r>
              <a:rPr lang="zh-CN" altLang="en-US" sz="1800"/>
              <a:t>为</a:t>
            </a:r>
            <a:r>
              <a:rPr lang="en-US" altLang="zh-CN" sz="1800"/>
              <a:t>int</a:t>
            </a:r>
            <a:r>
              <a:rPr lang="zh-CN" altLang="en-US" sz="1800"/>
              <a:t>类型的变量，</a:t>
            </a:r>
            <a:r>
              <a:rPr lang="en-US" altLang="zh-CN" sz="1800"/>
              <a:t>p</a:t>
            </a:r>
            <a:r>
              <a:rPr lang="zh-CN" altLang="en-US" sz="1800"/>
              <a:t>为基类型为</a:t>
            </a:r>
            <a:r>
              <a:rPr lang="en-US" altLang="zh-CN" sz="1800"/>
              <a:t>int</a:t>
            </a:r>
            <a:r>
              <a:rPr lang="zh-CN" altLang="en-US" sz="1800"/>
              <a:t>的指针变量*</a:t>
            </a:r>
            <a:r>
              <a:rPr lang="en-US" altLang="zh-CN" sz="1800"/>
              <a:t>/</a:t>
            </a:r>
          </a:p>
          <a:p>
            <a:pPr marL="457200" lvl="1" indent="0">
              <a:buNone/>
            </a:pPr>
            <a:r>
              <a:rPr lang="en-US" altLang="zh-CN" sz="1800" smtClean="0">
                <a:solidFill>
                  <a:srgbClr val="0070C0"/>
                </a:solidFill>
              </a:rPr>
              <a:t>		*</a:t>
            </a:r>
            <a:r>
              <a:rPr lang="en-US" altLang="zh-CN" sz="1800">
                <a:solidFill>
                  <a:srgbClr val="0070C0"/>
                </a:solidFill>
              </a:rPr>
              <a:t>p=100;		</a:t>
            </a:r>
            <a:r>
              <a:rPr lang="en-US" altLang="zh-CN" sz="1800" smtClean="0"/>
              <a:t>/*</a:t>
            </a:r>
            <a:r>
              <a:rPr lang="zh-CN" altLang="en-US" sz="1800"/>
              <a:t>未对指针变量</a:t>
            </a:r>
            <a:r>
              <a:rPr lang="en-US" altLang="zh-CN" sz="1800"/>
              <a:t>p</a:t>
            </a:r>
            <a:r>
              <a:rPr lang="zh-CN" altLang="en-US" sz="1800"/>
              <a:t>进行初始化*</a:t>
            </a:r>
            <a:r>
              <a:rPr lang="en-US" altLang="zh-CN" sz="1800"/>
              <a:t>/</a:t>
            </a:r>
          </a:p>
          <a:p>
            <a:pPr marL="457200" lvl="1" indent="0">
              <a:buNone/>
            </a:pPr>
            <a:r>
              <a:rPr lang="en-US" altLang="zh-CN" sz="1800" smtClean="0">
                <a:solidFill>
                  <a:srgbClr val="0070C0"/>
                </a:solidFill>
              </a:rPr>
              <a:t>		p</a:t>
            </a:r>
            <a:r>
              <a:rPr lang="en-US" altLang="zh-CN" sz="1800">
                <a:solidFill>
                  <a:srgbClr val="0070C0"/>
                </a:solidFill>
              </a:rPr>
              <a:t>=&amp;a;			</a:t>
            </a:r>
            <a:endParaRPr lang="en-US" altLang="zh-CN" sz="1800" smtClean="0">
              <a:solidFill>
                <a:srgbClr val="0070C0"/>
              </a:solidFill>
            </a:endParaRPr>
          </a:p>
          <a:p>
            <a:pPr marL="457200" lvl="1" indent="0">
              <a:buNone/>
            </a:pPr>
            <a:r>
              <a:rPr lang="en-US" altLang="zh-CN" sz="1800">
                <a:solidFill>
                  <a:srgbClr val="0070C0"/>
                </a:solidFill>
              </a:rPr>
              <a:t>	</a:t>
            </a:r>
            <a:r>
              <a:rPr lang="en-US" altLang="zh-CN" sz="1800" smtClean="0">
                <a:solidFill>
                  <a:srgbClr val="0070C0"/>
                </a:solidFill>
              </a:rPr>
              <a:t>		</a:t>
            </a:r>
            <a:r>
              <a:rPr lang="en-US" altLang="zh-CN" sz="1800" smtClean="0"/>
              <a:t>/*</a:t>
            </a:r>
            <a:r>
              <a:rPr lang="zh-CN" altLang="en-US" sz="1800"/>
              <a:t>将</a:t>
            </a:r>
            <a:r>
              <a:rPr lang="en-US" altLang="zh-CN" sz="1800"/>
              <a:t>float</a:t>
            </a:r>
            <a:r>
              <a:rPr lang="zh-CN" altLang="en-US" sz="1800"/>
              <a:t>型变量的地址放到指向整型变量的指针变量中*</a:t>
            </a:r>
            <a:r>
              <a:rPr lang="en-US" altLang="zh-CN" sz="1800"/>
              <a:t>/</a:t>
            </a:r>
          </a:p>
          <a:p>
            <a:pPr marL="457200" lvl="1" indent="0">
              <a:buNone/>
            </a:pPr>
            <a:r>
              <a:rPr lang="en-US" altLang="zh-CN" sz="1800" smtClean="0">
                <a:solidFill>
                  <a:srgbClr val="0070C0"/>
                </a:solidFill>
              </a:rPr>
              <a:t>		p=100</a:t>
            </a:r>
            <a:r>
              <a:rPr lang="en-US" altLang="zh-CN" sz="1800">
                <a:solidFill>
                  <a:srgbClr val="0070C0"/>
                </a:solidFill>
              </a:rPr>
              <a:t>;		</a:t>
            </a:r>
            <a:r>
              <a:rPr lang="en-US" altLang="zh-CN" sz="1800" smtClean="0"/>
              <a:t>/*</a:t>
            </a:r>
            <a:r>
              <a:rPr lang="zh-CN" altLang="en-US" sz="1800"/>
              <a:t>将整数直接赋给指针变量*</a:t>
            </a:r>
            <a:r>
              <a:rPr lang="en-US" altLang="zh-CN" sz="1800"/>
              <a:t>/</a:t>
            </a:r>
          </a:p>
          <a:p>
            <a:pPr marL="457200" lvl="1" indent="0">
              <a:buNone/>
            </a:pPr>
            <a:r>
              <a:rPr lang="en-US" altLang="zh-CN" sz="1800" smtClean="0">
                <a:solidFill>
                  <a:srgbClr val="0070C0"/>
                </a:solidFill>
              </a:rPr>
              <a:t>		i=p</a:t>
            </a:r>
            <a:r>
              <a:rPr lang="en-US" altLang="zh-CN" sz="1800">
                <a:solidFill>
                  <a:srgbClr val="0070C0"/>
                </a:solidFill>
              </a:rPr>
              <a:t>;		</a:t>
            </a:r>
            <a:r>
              <a:rPr lang="en-US" altLang="zh-CN" sz="1800" smtClean="0"/>
              <a:t>/*</a:t>
            </a:r>
            <a:r>
              <a:rPr lang="zh-CN" altLang="en-US" sz="1800"/>
              <a:t>将指针赋给整型变量*</a:t>
            </a:r>
            <a:r>
              <a:rPr lang="en-US" altLang="zh-CN" sz="1800"/>
              <a:t>/</a:t>
            </a:r>
          </a:p>
        </p:txBody>
      </p:sp>
      <p:sp>
        <p:nvSpPr>
          <p:cNvPr id="4" name="页脚占位符 3"/>
          <p:cNvSpPr>
            <a:spLocks noGrp="1"/>
          </p:cNvSpPr>
          <p:nvPr>
            <p:ph type="ftr" sz="quarter" idx="10"/>
          </p:nvPr>
        </p:nvSpPr>
        <p:spPr/>
        <p:txBody>
          <a:bodyPr/>
          <a:lstStyle/>
          <a:p>
            <a:pPr>
              <a:defRPr/>
            </a:pPr>
            <a:r>
              <a:rPr lang="zh-CN" altLang="en-US" smtClean="0"/>
              <a:t>第</a:t>
            </a:r>
            <a:r>
              <a:rPr lang="en-US" altLang="zh-CN" smtClean="0"/>
              <a:t>9</a:t>
            </a:r>
            <a:r>
              <a:rPr lang="zh-CN" altLang="en-US" smtClean="0"/>
              <a:t>章  指针</a:t>
            </a:r>
            <a:endParaRPr lang="en-US" altLang="zh-CN" sz="1200">
              <a:ea typeface="宋体" charset="-122"/>
            </a:endParaRPr>
          </a:p>
        </p:txBody>
      </p:sp>
    </p:spTree>
    <p:extLst>
      <p:ext uri="{BB962C8B-B14F-4D97-AF65-F5344CB8AC3E}">
        <p14:creationId xmlns:p14="http://schemas.microsoft.com/office/powerpoint/2010/main" val="3217326046"/>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3000" smtClean="0"/>
              <a:t>9.2  </a:t>
            </a:r>
            <a:r>
              <a:rPr lang="zh-CN" altLang="en-US" sz="3000" smtClean="0"/>
              <a:t>指</a:t>
            </a:r>
            <a:r>
              <a:rPr lang="zh-CN" altLang="en-US" sz="3000"/>
              <a:t>针变量的声明和使用</a:t>
            </a:r>
          </a:p>
        </p:txBody>
      </p:sp>
      <p:sp>
        <p:nvSpPr>
          <p:cNvPr id="3" name="内容占位符 2"/>
          <p:cNvSpPr>
            <a:spLocks noGrp="1"/>
          </p:cNvSpPr>
          <p:nvPr>
            <p:ph idx="1"/>
          </p:nvPr>
        </p:nvSpPr>
        <p:spPr>
          <a:xfrm>
            <a:off x="457200" y="2132856"/>
            <a:ext cx="8507288" cy="1800200"/>
          </a:xfrm>
        </p:spPr>
        <p:txBody>
          <a:bodyPr/>
          <a:lstStyle/>
          <a:p>
            <a:pPr lvl="1"/>
            <a:r>
              <a:rPr lang="zh-CN" altLang="en-US" sz="2000" smtClean="0">
                <a:latin typeface="隶书" pitchFamily="49" charset="-122"/>
                <a:ea typeface="黑体" panose="02010609060101010101" pitchFamily="49" charset="-122"/>
              </a:rPr>
              <a:t>算术运算</a:t>
            </a:r>
            <a:endParaRPr lang="en-US" altLang="zh-CN" sz="2000" smtClean="0">
              <a:latin typeface="隶书" pitchFamily="49" charset="-122"/>
              <a:ea typeface="黑体" panose="02010609060101010101" pitchFamily="49" charset="-122"/>
            </a:endParaRPr>
          </a:p>
          <a:p>
            <a:pPr lvl="2"/>
            <a:r>
              <a:rPr lang="zh-CN" altLang="en-US" sz="1800">
                <a:latin typeface="隶书" pitchFamily="49" charset="-122"/>
                <a:ea typeface="黑体" panose="02010609060101010101" pitchFamily="49" charset="-122"/>
              </a:rPr>
              <a:t>对指针的运算实际上是对地址的运算。</a:t>
            </a:r>
            <a:endParaRPr lang="en-US" altLang="zh-CN" sz="1800" smtClean="0">
              <a:latin typeface="隶书" pitchFamily="49" charset="-122"/>
              <a:ea typeface="黑体" panose="02010609060101010101" pitchFamily="49" charset="-122"/>
            </a:endParaRPr>
          </a:p>
          <a:p>
            <a:pPr lvl="2"/>
            <a:r>
              <a:rPr lang="zh-CN" altLang="en-US" sz="1800" smtClean="0">
                <a:latin typeface="隶书" pitchFamily="49" charset="-122"/>
                <a:ea typeface="黑体" panose="02010609060101010101" pitchFamily="49" charset="-122"/>
              </a:rPr>
              <a:t>指</a:t>
            </a:r>
            <a:r>
              <a:rPr lang="zh-CN" altLang="en-US" sz="1800">
                <a:latin typeface="隶书" pitchFamily="49" charset="-122"/>
                <a:ea typeface="黑体" panose="02010609060101010101" pitchFamily="49" charset="-122"/>
              </a:rPr>
              <a:t>针有两种算术运算符：加和减</a:t>
            </a:r>
            <a:r>
              <a:rPr lang="zh-CN" altLang="en-US" sz="1800" smtClean="0">
                <a:latin typeface="隶书" pitchFamily="49" charset="-122"/>
                <a:ea typeface="黑体" panose="02010609060101010101" pitchFamily="49" charset="-122"/>
              </a:rPr>
              <a:t>。</a:t>
            </a:r>
            <a:endParaRPr lang="en-US" altLang="zh-CN" sz="1800" smtClean="0">
              <a:latin typeface="隶书" pitchFamily="49" charset="-122"/>
              <a:ea typeface="黑体" panose="02010609060101010101" pitchFamily="49" charset="-122"/>
            </a:endParaRPr>
          </a:p>
          <a:p>
            <a:pPr lvl="2"/>
            <a:r>
              <a:rPr lang="zh-CN" altLang="en-US" sz="1800">
                <a:latin typeface="隶书" pitchFamily="49" charset="-122"/>
                <a:ea typeface="黑体" panose="02010609060101010101" pitchFamily="49" charset="-122"/>
              </a:rPr>
              <a:t>指针的算术运算有两种形式，第一种形式是：指针</a:t>
            </a:r>
            <a:r>
              <a:rPr lang="en-US" altLang="zh-CN" sz="1800">
                <a:latin typeface="隶书" pitchFamily="49" charset="-122"/>
                <a:ea typeface="黑体" panose="02010609060101010101" pitchFamily="49" charset="-122"/>
              </a:rPr>
              <a:t>±</a:t>
            </a:r>
            <a:r>
              <a:rPr lang="zh-CN" altLang="en-US" sz="1800">
                <a:latin typeface="隶书" pitchFamily="49" charset="-122"/>
                <a:ea typeface="黑体" panose="02010609060101010101" pitchFamily="49" charset="-122"/>
              </a:rPr>
              <a:t>整数；第二种形式是：指针</a:t>
            </a:r>
            <a:r>
              <a:rPr lang="en-US" altLang="zh-CN" sz="1800">
                <a:latin typeface="隶书" pitchFamily="49" charset="-122"/>
                <a:ea typeface="黑体" panose="02010609060101010101" pitchFamily="49" charset="-122"/>
              </a:rPr>
              <a:t>-</a:t>
            </a:r>
            <a:r>
              <a:rPr lang="zh-CN" altLang="en-US" sz="1800">
                <a:latin typeface="隶书" pitchFamily="49" charset="-122"/>
                <a:ea typeface="黑体" panose="02010609060101010101" pitchFamily="49" charset="-122"/>
              </a:rPr>
              <a:t>指针</a:t>
            </a:r>
            <a:r>
              <a:rPr lang="zh-CN" altLang="en-US" sz="1800" smtClean="0">
                <a:latin typeface="隶书" pitchFamily="49" charset="-122"/>
                <a:ea typeface="黑体" panose="02010609060101010101" pitchFamily="49" charset="-122"/>
              </a:rPr>
              <a:t>。</a:t>
            </a:r>
            <a:endParaRPr lang="en-US" altLang="zh-CN" sz="1800" smtClean="0">
              <a:latin typeface="隶书" pitchFamily="49" charset="-122"/>
              <a:ea typeface="黑体" panose="02010609060101010101" pitchFamily="49" charset="-122"/>
            </a:endParaRPr>
          </a:p>
        </p:txBody>
      </p:sp>
      <p:sp>
        <p:nvSpPr>
          <p:cNvPr id="4" name="页脚占位符 3"/>
          <p:cNvSpPr>
            <a:spLocks noGrp="1"/>
          </p:cNvSpPr>
          <p:nvPr>
            <p:ph type="ftr" sz="quarter" idx="10"/>
          </p:nvPr>
        </p:nvSpPr>
        <p:spPr/>
        <p:txBody>
          <a:bodyPr/>
          <a:lstStyle/>
          <a:p>
            <a:pPr>
              <a:defRPr/>
            </a:pPr>
            <a:r>
              <a:rPr lang="zh-CN" altLang="en-US" smtClean="0"/>
              <a:t>第</a:t>
            </a:r>
            <a:r>
              <a:rPr lang="en-US" altLang="zh-CN" smtClean="0"/>
              <a:t>9</a:t>
            </a:r>
            <a:r>
              <a:rPr lang="zh-CN" altLang="en-US" smtClean="0"/>
              <a:t>章  指针</a:t>
            </a:r>
            <a:endParaRPr lang="en-US" altLang="zh-CN" sz="1200">
              <a:ea typeface="宋体" charset="-122"/>
            </a:endParaRPr>
          </a:p>
        </p:txBody>
      </p:sp>
    </p:spTree>
    <p:extLst>
      <p:ext uri="{BB962C8B-B14F-4D97-AF65-F5344CB8AC3E}">
        <p14:creationId xmlns:p14="http://schemas.microsoft.com/office/powerpoint/2010/main" val="3010413328"/>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3000" smtClean="0"/>
              <a:t>9.2  </a:t>
            </a:r>
            <a:r>
              <a:rPr lang="zh-CN" altLang="en-US" sz="3000" smtClean="0"/>
              <a:t>指</a:t>
            </a:r>
            <a:r>
              <a:rPr lang="zh-CN" altLang="en-US" sz="3000"/>
              <a:t>针变量的声明和使用</a:t>
            </a:r>
          </a:p>
        </p:txBody>
      </p:sp>
      <p:sp>
        <p:nvSpPr>
          <p:cNvPr id="3" name="内容占位符 2"/>
          <p:cNvSpPr>
            <a:spLocks noGrp="1"/>
          </p:cNvSpPr>
          <p:nvPr>
            <p:ph idx="1"/>
          </p:nvPr>
        </p:nvSpPr>
        <p:spPr>
          <a:xfrm>
            <a:off x="457200" y="1844824"/>
            <a:ext cx="8507288" cy="4357464"/>
          </a:xfrm>
        </p:spPr>
        <p:txBody>
          <a:bodyPr/>
          <a:lstStyle/>
          <a:p>
            <a:pPr lvl="2"/>
            <a:r>
              <a:rPr lang="zh-CN" altLang="en-US" sz="1800" smtClean="0">
                <a:latin typeface="隶书" pitchFamily="49" charset="-122"/>
                <a:ea typeface="黑体" panose="02010609060101010101" pitchFamily="49" charset="-122"/>
              </a:rPr>
              <a:t>指</a:t>
            </a:r>
            <a:r>
              <a:rPr lang="zh-CN" altLang="en-US" sz="1800">
                <a:latin typeface="隶书" pitchFamily="49" charset="-122"/>
                <a:ea typeface="黑体" panose="02010609060101010101" pitchFamily="49" charset="-122"/>
              </a:rPr>
              <a:t>针</a:t>
            </a:r>
            <a:r>
              <a:rPr lang="en-US" altLang="zh-CN" sz="1800">
                <a:latin typeface="隶书" pitchFamily="49" charset="-122"/>
                <a:ea typeface="黑体" panose="02010609060101010101" pitchFamily="49" charset="-122"/>
              </a:rPr>
              <a:t>±</a:t>
            </a:r>
            <a:r>
              <a:rPr lang="zh-CN" altLang="en-US" sz="1800">
                <a:latin typeface="隶书" pitchFamily="49" charset="-122"/>
                <a:ea typeface="黑体" panose="02010609060101010101" pitchFamily="49" charset="-122"/>
              </a:rPr>
              <a:t>整</a:t>
            </a:r>
            <a:r>
              <a:rPr lang="zh-CN" altLang="en-US" sz="1800" smtClean="0">
                <a:latin typeface="隶书" pitchFamily="49" charset="-122"/>
                <a:ea typeface="黑体" panose="02010609060101010101" pitchFamily="49" charset="-122"/>
              </a:rPr>
              <a:t>数</a:t>
            </a:r>
            <a:r>
              <a:rPr lang="en-US" altLang="zh-CN" sz="1800" smtClean="0">
                <a:latin typeface="隶书" pitchFamily="49" charset="-122"/>
                <a:ea typeface="黑体" panose="02010609060101010101" pitchFamily="49" charset="-122"/>
              </a:rPr>
              <a:t/>
            </a:r>
            <a:br>
              <a:rPr lang="en-US" altLang="zh-CN" sz="1800" smtClean="0">
                <a:latin typeface="隶书" pitchFamily="49" charset="-122"/>
                <a:ea typeface="黑体" panose="02010609060101010101" pitchFamily="49" charset="-122"/>
              </a:rPr>
            </a:br>
            <a:r>
              <a:rPr lang="zh-CN" altLang="en-US" sz="1800">
                <a:latin typeface="隶书" pitchFamily="49" charset="-122"/>
                <a:ea typeface="黑体" panose="02010609060101010101" pitchFamily="49" charset="-122"/>
              </a:rPr>
              <a:t>例</a:t>
            </a:r>
            <a:r>
              <a:rPr lang="zh-CN" altLang="en-US" sz="1800" smtClean="0">
                <a:latin typeface="隶书" pitchFamily="49" charset="-122"/>
                <a:ea typeface="黑体" panose="02010609060101010101" pitchFamily="49" charset="-122"/>
              </a:rPr>
              <a:t>如：</a:t>
            </a:r>
            <a:endParaRPr lang="en-US" altLang="zh-CN" sz="1800" smtClean="0">
              <a:latin typeface="隶书" pitchFamily="49" charset="-122"/>
              <a:ea typeface="黑体" panose="02010609060101010101" pitchFamily="49" charset="-122"/>
            </a:endParaRPr>
          </a:p>
          <a:p>
            <a:pPr marL="914400" lvl="2" indent="0">
              <a:buNone/>
            </a:pPr>
            <a:r>
              <a:rPr lang="en-US" altLang="zh-CN" sz="1800">
                <a:solidFill>
                  <a:srgbClr val="0070C0"/>
                </a:solidFill>
              </a:rPr>
              <a:t>	int  a=2 , b=6 , *p </a:t>
            </a:r>
            <a:r>
              <a:rPr lang="en-US" altLang="zh-CN" sz="1800" smtClean="0">
                <a:solidFill>
                  <a:srgbClr val="0070C0"/>
                </a:solidFill>
              </a:rPr>
              <a:t>;	</a:t>
            </a:r>
            <a:r>
              <a:rPr lang="en-US" altLang="zh-CN" sz="1800"/>
              <a:t> </a:t>
            </a:r>
            <a:r>
              <a:rPr lang="en-US" altLang="zh-CN" sz="1600" smtClean="0"/>
              <a:t>2000	            a</a:t>
            </a:r>
            <a:endParaRPr lang="en-US" altLang="zh-CN" sz="1600">
              <a:solidFill>
                <a:srgbClr val="0070C0"/>
              </a:solidFill>
            </a:endParaRPr>
          </a:p>
          <a:p>
            <a:pPr marL="914400" lvl="2" indent="0">
              <a:buNone/>
            </a:pPr>
            <a:r>
              <a:rPr lang="en-US" altLang="zh-CN" sz="1800">
                <a:solidFill>
                  <a:srgbClr val="0070C0"/>
                </a:solidFill>
              </a:rPr>
              <a:t>      </a:t>
            </a:r>
            <a:r>
              <a:rPr lang="en-US" altLang="zh-CN" sz="1800" smtClean="0">
                <a:solidFill>
                  <a:srgbClr val="0070C0"/>
                </a:solidFill>
              </a:rPr>
              <a:t>	p</a:t>
            </a:r>
            <a:r>
              <a:rPr lang="en-US" altLang="zh-CN" sz="1800">
                <a:solidFill>
                  <a:srgbClr val="0070C0"/>
                </a:solidFill>
              </a:rPr>
              <a:t>=&amp;a </a:t>
            </a:r>
            <a:r>
              <a:rPr lang="en-US" altLang="zh-CN" sz="1600">
                <a:solidFill>
                  <a:srgbClr val="0070C0"/>
                </a:solidFill>
              </a:rPr>
              <a:t>;                         </a:t>
            </a:r>
            <a:r>
              <a:rPr lang="en-US" altLang="zh-CN" sz="1600" smtClean="0">
                <a:solidFill>
                  <a:srgbClr val="0070C0"/>
                </a:solidFill>
              </a:rPr>
              <a:t>   	 </a:t>
            </a:r>
            <a:r>
              <a:rPr lang="en-US" altLang="zh-CN" sz="1600" smtClean="0"/>
              <a:t>2004                   b</a:t>
            </a:r>
            <a:endParaRPr lang="en-US" altLang="zh-CN" sz="1600"/>
          </a:p>
          <a:p>
            <a:pPr marL="1371600" lvl="3" indent="0">
              <a:buNone/>
            </a:pPr>
            <a:r>
              <a:rPr lang="en-US" altLang="zh-CN" sz="1600">
                <a:solidFill>
                  <a:srgbClr val="0070C0"/>
                </a:solidFill>
              </a:rPr>
              <a:t>        p++ </a:t>
            </a:r>
            <a:r>
              <a:rPr lang="en-US" altLang="zh-CN" sz="1600" smtClean="0">
                <a:solidFill>
                  <a:srgbClr val="0070C0"/>
                </a:solidFill>
              </a:rPr>
              <a:t>;</a:t>
            </a:r>
            <a:endParaRPr lang="en-US" altLang="zh-CN" sz="1600"/>
          </a:p>
          <a:p>
            <a:pPr marL="1371600" lvl="3" indent="0">
              <a:buNone/>
            </a:pPr>
            <a:r>
              <a:rPr lang="en-US" altLang="zh-CN" sz="1600">
                <a:solidFill>
                  <a:srgbClr val="0070C0"/>
                </a:solidFill>
              </a:rPr>
              <a:t>        p- -  ;</a:t>
            </a:r>
          </a:p>
          <a:p>
            <a:pPr marL="1371600" lvl="3" indent="0">
              <a:buNone/>
            </a:pPr>
            <a:r>
              <a:rPr lang="en-US" altLang="zh-CN" sz="1600">
                <a:solidFill>
                  <a:srgbClr val="0070C0"/>
                </a:solidFill>
              </a:rPr>
              <a:t>        </a:t>
            </a:r>
            <a:r>
              <a:rPr lang="en-US" altLang="zh-CN" sz="1600" smtClean="0">
                <a:solidFill>
                  <a:srgbClr val="0070C0"/>
                </a:solidFill>
              </a:rPr>
              <a:t>p+=1 </a:t>
            </a:r>
            <a:r>
              <a:rPr lang="en-US" altLang="zh-CN" sz="1600">
                <a:solidFill>
                  <a:srgbClr val="0070C0"/>
                </a:solidFill>
              </a:rPr>
              <a:t>;</a:t>
            </a:r>
          </a:p>
          <a:p>
            <a:pPr marL="1169988" lvl="2" indent="0">
              <a:buNone/>
            </a:pPr>
            <a:r>
              <a:rPr lang="zh-CN" altLang="en-US" sz="1800" smtClean="0">
                <a:latin typeface="隶书" pitchFamily="49" charset="-122"/>
                <a:ea typeface="黑体" panose="02010609060101010101" pitchFamily="49" charset="-122"/>
              </a:rPr>
              <a:t>公式：</a:t>
            </a:r>
            <a:r>
              <a:rPr lang="en-US" altLang="zh-CN" sz="1800">
                <a:latin typeface="隶书" pitchFamily="49" charset="-122"/>
                <a:ea typeface="黑体" panose="02010609060101010101" pitchFamily="49" charset="-122"/>
              </a:rPr>
              <a:t>p</a:t>
            </a:r>
            <a:r>
              <a:rPr lang="zh-CN" altLang="en-US" sz="1800">
                <a:latin typeface="隶书" pitchFamily="49" charset="-122"/>
                <a:ea typeface="黑体" panose="02010609060101010101" pitchFamily="49" charset="-122"/>
              </a:rPr>
              <a:t>的</a:t>
            </a:r>
            <a:r>
              <a:rPr lang="zh-CN" altLang="en-US" sz="1800" smtClean="0">
                <a:latin typeface="隶书" pitchFamily="49" charset="-122"/>
                <a:ea typeface="黑体" panose="02010609060101010101" pitchFamily="49" charset="-122"/>
              </a:rPr>
              <a:t>值</a:t>
            </a:r>
            <a:r>
              <a:rPr lang="en-US" altLang="zh-CN" sz="1800" smtClean="0">
                <a:latin typeface="隶书" pitchFamily="49" charset="-122"/>
                <a:ea typeface="黑体" panose="02010609060101010101" pitchFamily="49" charset="-122"/>
              </a:rPr>
              <a:t>±</a:t>
            </a:r>
            <a:r>
              <a:rPr lang="en-US" altLang="zh-CN" sz="1800">
                <a:latin typeface="隶书" pitchFamily="49" charset="-122"/>
                <a:ea typeface="黑体" panose="02010609060101010101" pitchFamily="49" charset="-122"/>
              </a:rPr>
              <a:t>n*(p</a:t>
            </a:r>
            <a:r>
              <a:rPr lang="zh-CN" altLang="en-US" sz="1800">
                <a:latin typeface="隶书" pitchFamily="49" charset="-122"/>
                <a:ea typeface="黑体" panose="02010609060101010101" pitchFamily="49" charset="-122"/>
              </a:rPr>
              <a:t>的基类型的长度</a:t>
            </a:r>
            <a:r>
              <a:rPr lang="en-US" altLang="zh-CN" sz="1800" smtClean="0">
                <a:latin typeface="隶书" pitchFamily="49" charset="-122"/>
                <a:ea typeface="黑体" panose="02010609060101010101" pitchFamily="49" charset="-122"/>
              </a:rPr>
              <a:t>)</a:t>
            </a:r>
          </a:p>
          <a:p>
            <a:pPr marL="1169988" lvl="2" indent="0">
              <a:buNone/>
            </a:pPr>
            <a:r>
              <a:rPr lang="zh-CN" altLang="en-US" sz="1800">
                <a:latin typeface="隶书" pitchFamily="49" charset="-122"/>
                <a:ea typeface="黑体" panose="02010609060101010101" pitchFamily="49" charset="-122"/>
              </a:rPr>
              <a:t>注</a:t>
            </a:r>
            <a:r>
              <a:rPr lang="zh-CN" altLang="en-US" sz="1800" smtClean="0">
                <a:latin typeface="隶书" pitchFamily="49" charset="-122"/>
                <a:ea typeface="黑体" panose="02010609060101010101" pitchFamily="49" charset="-122"/>
              </a:rPr>
              <a:t>意：</a:t>
            </a:r>
            <a:endParaRPr lang="en-US" altLang="zh-CN" sz="1800" smtClean="0">
              <a:latin typeface="隶书" pitchFamily="49" charset="-122"/>
              <a:ea typeface="黑体" panose="02010609060101010101" pitchFamily="49" charset="-122"/>
            </a:endParaRPr>
          </a:p>
          <a:p>
            <a:pPr lvl="3"/>
            <a:r>
              <a:rPr lang="en-US" altLang="zh-CN" sz="1600">
                <a:latin typeface="隶书" pitchFamily="49" charset="-122"/>
                <a:ea typeface="黑体" panose="02010609060101010101" pitchFamily="49" charset="-122"/>
              </a:rPr>
              <a:t>*p</a:t>
            </a:r>
            <a:r>
              <a:rPr lang="en-US" altLang="zh-CN" sz="1600" smtClean="0">
                <a:latin typeface="隶书" pitchFamily="49" charset="-122"/>
                <a:ea typeface="黑体" panose="02010609060101010101" pitchFamily="49" charset="-122"/>
              </a:rPr>
              <a:t>++</a:t>
            </a:r>
            <a:r>
              <a:rPr lang="zh-CN" altLang="en-US" sz="1600">
                <a:latin typeface="隶书" pitchFamily="49" charset="-122"/>
                <a:ea typeface="黑体" panose="02010609060101010101" pitchFamily="49" charset="-122"/>
              </a:rPr>
              <a:t>的用法，相当于*</a:t>
            </a:r>
            <a:r>
              <a:rPr lang="en-US" altLang="zh-CN" sz="1600">
                <a:latin typeface="隶书" pitchFamily="49" charset="-122"/>
                <a:ea typeface="黑体" panose="02010609060101010101" pitchFamily="49" charset="-122"/>
              </a:rPr>
              <a:t>(p++)</a:t>
            </a:r>
            <a:r>
              <a:rPr lang="zh-CN" altLang="en-US" sz="1600">
                <a:latin typeface="隶书" pitchFamily="49" charset="-122"/>
                <a:ea typeface="黑体" panose="02010609060101010101" pitchFamily="49" charset="-122"/>
              </a:rPr>
              <a:t>，即指针后移两个字节，再取出内存单元中的内容</a:t>
            </a:r>
            <a:endParaRPr lang="en-US" altLang="zh-CN" sz="1600" smtClean="0">
              <a:latin typeface="隶书" pitchFamily="49" charset="-122"/>
              <a:ea typeface="黑体" panose="02010609060101010101" pitchFamily="49" charset="-122"/>
            </a:endParaRPr>
          </a:p>
          <a:p>
            <a:pPr lvl="3"/>
            <a:r>
              <a:rPr lang="en-US" altLang="zh-CN" sz="1600">
                <a:latin typeface="隶书" pitchFamily="49" charset="-122"/>
                <a:ea typeface="黑体" panose="02010609060101010101" pitchFamily="49" charset="-122"/>
              </a:rPr>
              <a:t>(*p</a:t>
            </a:r>
            <a:r>
              <a:rPr lang="en-US" altLang="zh-CN" sz="1600" smtClean="0">
                <a:latin typeface="隶书" pitchFamily="49" charset="-122"/>
                <a:ea typeface="黑体" panose="02010609060101010101" pitchFamily="49" charset="-122"/>
              </a:rPr>
              <a:t>)++</a:t>
            </a:r>
            <a:r>
              <a:rPr lang="zh-CN" altLang="en-US" sz="1600">
                <a:latin typeface="隶书" pitchFamily="49" charset="-122"/>
                <a:ea typeface="黑体" panose="02010609060101010101" pitchFamily="49" charset="-122"/>
              </a:rPr>
              <a:t>则是对指针变量</a:t>
            </a:r>
            <a:r>
              <a:rPr lang="en-US" altLang="zh-CN" sz="1600">
                <a:latin typeface="隶书" pitchFamily="49" charset="-122"/>
                <a:ea typeface="黑体" panose="02010609060101010101" pitchFamily="49" charset="-122"/>
              </a:rPr>
              <a:t>p</a:t>
            </a:r>
            <a:r>
              <a:rPr lang="zh-CN" altLang="en-US" sz="1600">
                <a:latin typeface="隶书" pitchFamily="49" charset="-122"/>
                <a:ea typeface="黑体" panose="02010609060101010101" pitchFamily="49" charset="-122"/>
              </a:rPr>
              <a:t>所指向的内容进行自增或自减的运算</a:t>
            </a:r>
            <a:endParaRPr lang="en-US" altLang="zh-CN" sz="1600" smtClean="0">
              <a:latin typeface="隶书" pitchFamily="49" charset="-122"/>
              <a:ea typeface="黑体" panose="02010609060101010101" pitchFamily="49" charset="-122"/>
            </a:endParaRPr>
          </a:p>
        </p:txBody>
      </p:sp>
      <p:sp>
        <p:nvSpPr>
          <p:cNvPr id="4" name="页脚占位符 3"/>
          <p:cNvSpPr>
            <a:spLocks noGrp="1"/>
          </p:cNvSpPr>
          <p:nvPr>
            <p:ph type="ftr" sz="quarter" idx="10"/>
          </p:nvPr>
        </p:nvSpPr>
        <p:spPr/>
        <p:txBody>
          <a:bodyPr/>
          <a:lstStyle/>
          <a:p>
            <a:pPr>
              <a:defRPr/>
            </a:pPr>
            <a:r>
              <a:rPr lang="zh-CN" altLang="en-US" smtClean="0"/>
              <a:t>第</a:t>
            </a:r>
            <a:r>
              <a:rPr lang="en-US" altLang="zh-CN" smtClean="0"/>
              <a:t>9</a:t>
            </a:r>
            <a:r>
              <a:rPr lang="zh-CN" altLang="en-US" smtClean="0"/>
              <a:t>章  指针</a:t>
            </a:r>
            <a:endParaRPr lang="en-US" altLang="zh-CN" sz="1200">
              <a:ea typeface="宋体" charset="-122"/>
            </a:endParaRPr>
          </a:p>
        </p:txBody>
      </p:sp>
      <p:graphicFrame>
        <p:nvGraphicFramePr>
          <p:cNvPr id="7" name="Group 26"/>
          <p:cNvGraphicFramePr>
            <a:graphicFrameLocks noGrp="1"/>
          </p:cNvGraphicFramePr>
          <p:nvPr>
            <p:extLst>
              <p:ext uri="{D42A27DB-BD31-4B8C-83A1-F6EECF244321}">
                <p14:modId xmlns:p14="http://schemas.microsoft.com/office/powerpoint/2010/main" val="2137060193"/>
              </p:ext>
            </p:extLst>
          </p:nvPr>
        </p:nvGraphicFramePr>
        <p:xfrm>
          <a:off x="5724128" y="1465120"/>
          <a:ext cx="864096" cy="2346960"/>
        </p:xfrm>
        <a:graphic>
          <a:graphicData uri="http://schemas.openxmlformats.org/drawingml/2006/table">
            <a:tbl>
              <a:tblPr/>
              <a:tblGrid>
                <a:gridCol w="864096">
                  <a:extLst>
                    <a:ext uri="{9D8B030D-6E8A-4147-A177-3AD203B41FA5}">
                      <a16:colId xmlns:a16="http://schemas.microsoft.com/office/drawing/2014/main" val="20000"/>
                    </a:ext>
                  </a:extLst>
                </a:gridCol>
              </a:tblGrid>
              <a:tr h="167640">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1" lang="zh-CN" altLang="en-US" sz="1600" b="0" i="0" u="none" strike="noStrike" cap="none" normalizeH="0" baseline="0" smtClean="0">
                        <a:ln>
                          <a:noFill/>
                        </a:ln>
                        <a:solidFill>
                          <a:schemeClr val="tx1"/>
                        </a:solidFill>
                        <a:effectLst/>
                        <a:latin typeface="Times New Roman" pitchFamily="18" charset="0"/>
                        <a:ea typeface="宋体" pitchFamily="2" charset="-122"/>
                      </a:endParaRPr>
                    </a:p>
                  </a:txBody>
                  <a:tcPr horzOverflow="overflow">
                    <a:lnL w="28575" cap="flat" cmpd="sng" algn="ctr">
                      <a:noFill/>
                      <a:prstDash val="solid"/>
                      <a:round/>
                      <a:headEnd type="none" w="med" len="med"/>
                      <a:tailEnd type="none" w="med" len="med"/>
                    </a:lnL>
                    <a:lnR w="28575" cap="flat" cmpd="sng" algn="ctr">
                      <a:noFill/>
                      <a:prstDash val="solid"/>
                      <a:round/>
                      <a:headEnd type="none" w="med" len="med"/>
                      <a:tailEnd type="none" w="med" len="med"/>
                    </a:lnR>
                    <a:lnT cap="flat">
                      <a:noFill/>
                    </a:lnT>
                    <a:lnB w="12700" cap="flat" cmpd="sng" algn="ctr">
                      <a:no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840422095"/>
                  </a:ext>
                </a:extLst>
              </a:tr>
              <a:tr h="0">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1" lang="zh-CN" altLang="en-US" sz="1600" b="0" i="0" u="none" strike="noStrike" cap="none" normalizeH="0" baseline="0" smtClean="0">
                        <a:ln>
                          <a:noFill/>
                        </a:ln>
                        <a:solidFill>
                          <a:schemeClr val="tx1"/>
                        </a:solidFill>
                        <a:effectLst/>
                        <a:latin typeface="Times New Roman" pitchFamily="18" charset="0"/>
                        <a:ea typeface="宋体" pitchFamily="2" charset="-122"/>
                      </a:endParaRPr>
                    </a:p>
                  </a:txBody>
                  <a:tcPr horzOverflow="overflow">
                    <a:lnL w="28575" cap="flat" cmpd="sng" algn="ctr">
                      <a:noFill/>
                      <a:prstDash val="solid"/>
                      <a:round/>
                      <a:headEnd type="none" w="med" len="med"/>
                      <a:tailEnd type="none" w="med" len="med"/>
                    </a:lnL>
                    <a:lnR w="28575" cap="flat" cmpd="sng" algn="ctr">
                      <a:noFill/>
                      <a:prstDash val="solid"/>
                      <a:round/>
                      <a:headEnd type="none" w="med" len="med"/>
                      <a:tailEnd type="none" w="med" len="med"/>
                    </a:lnR>
                    <a:lnT cap="flat">
                      <a:noFill/>
                    </a:lnT>
                    <a:lnB w="12700" cap="flat" cmpd="sng" algn="ctr">
                      <a:no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717636124"/>
                  </a:ext>
                </a:extLst>
              </a:tr>
              <a:tr h="167640">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1" lang="zh-CN" altLang="en-US" sz="1600" b="0" i="0" u="none" strike="noStrike" cap="none" normalizeH="0" baseline="0" smtClean="0">
                        <a:ln>
                          <a:noFill/>
                        </a:ln>
                        <a:solidFill>
                          <a:schemeClr val="tx1"/>
                        </a:solidFill>
                        <a:effectLst/>
                        <a:latin typeface="Times New Roman" pitchFamily="18" charset="0"/>
                        <a:ea typeface="宋体" pitchFamily="2" charset="-122"/>
                      </a:endParaRPr>
                    </a:p>
                  </a:txBody>
                  <a:tcP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224201550"/>
                  </a:ext>
                </a:extLst>
              </a:tr>
              <a:tr h="300667">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zh-CN" altLang="en-US" sz="1600" b="0" i="0" u="none" strike="noStrike" cap="none" normalizeH="0" baseline="0" smtClean="0">
                          <a:ln>
                            <a:noFill/>
                          </a:ln>
                          <a:solidFill>
                            <a:schemeClr val="tx1"/>
                          </a:solidFill>
                          <a:effectLst/>
                          <a:latin typeface="Times New Roman" pitchFamily="18" charset="0"/>
                          <a:ea typeface="宋体" pitchFamily="2" charset="-122"/>
                        </a:rPr>
                        <a:t>2</a:t>
                      </a:r>
                    </a:p>
                  </a:txBody>
                  <a:tcP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300667">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zh-CN" altLang="en-US" sz="1600" b="0" i="0" u="none" strike="noStrike" cap="none" normalizeH="0" baseline="0" smtClean="0">
                          <a:ln>
                            <a:noFill/>
                          </a:ln>
                          <a:solidFill>
                            <a:schemeClr val="tx1"/>
                          </a:solidFill>
                          <a:effectLst/>
                          <a:latin typeface="Times New Roman" pitchFamily="18" charset="0"/>
                          <a:ea typeface="宋体" pitchFamily="2" charset="-122"/>
                        </a:rPr>
                        <a:t>6</a:t>
                      </a:r>
                    </a:p>
                  </a:txBody>
                  <a:tcP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300667">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1" lang="zh-CN" altLang="en-US" sz="1600" b="0" i="0" u="none" strike="noStrike" cap="none" normalizeH="0" baseline="0" smtClean="0">
                        <a:ln>
                          <a:noFill/>
                        </a:ln>
                        <a:solidFill>
                          <a:schemeClr val="tx1"/>
                        </a:solidFill>
                        <a:effectLst/>
                        <a:latin typeface="Times New Roman" pitchFamily="18" charset="0"/>
                        <a:ea typeface="宋体" pitchFamily="2" charset="-122"/>
                      </a:endParaRPr>
                    </a:p>
                  </a:txBody>
                  <a:tcP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309500">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1" lang="zh-CN" altLang="en-US" sz="1600" b="0" i="0" u="none" strike="noStrike" cap="none" normalizeH="0" baseline="0" smtClean="0">
                        <a:ln>
                          <a:noFill/>
                        </a:ln>
                        <a:solidFill>
                          <a:schemeClr val="tx1"/>
                        </a:solidFill>
                        <a:effectLst/>
                        <a:latin typeface="Times New Roman" pitchFamily="18" charset="0"/>
                        <a:ea typeface="宋体" pitchFamily="2" charset="-122"/>
                      </a:endParaRPr>
                    </a:p>
                  </a:txBody>
                  <a:tcP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cap="flat">
                      <a:noFill/>
                    </a:lnB>
                    <a:lnTlToBr>
                      <a:noFill/>
                    </a:lnTlToBr>
                    <a:lnBlToTr>
                      <a:noFill/>
                    </a:lnBlToTr>
                    <a:noFill/>
                  </a:tcPr>
                </a:tc>
                <a:extLst>
                  <a:ext uri="{0D108BD9-81ED-4DB2-BD59-A6C34878D82A}">
                    <a16:rowId xmlns:a16="http://schemas.microsoft.com/office/drawing/2014/main" val="10004"/>
                  </a:ext>
                </a:extLst>
              </a:tr>
            </a:tbl>
          </a:graphicData>
        </a:graphic>
      </p:graphicFrame>
    </p:spTree>
    <p:extLst>
      <p:ext uri="{BB962C8B-B14F-4D97-AF65-F5344CB8AC3E}">
        <p14:creationId xmlns:p14="http://schemas.microsoft.com/office/powerpoint/2010/main" val="3244120421"/>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3000" smtClean="0"/>
              <a:t>9.2  </a:t>
            </a:r>
            <a:r>
              <a:rPr lang="zh-CN" altLang="en-US" sz="3000" smtClean="0"/>
              <a:t>指</a:t>
            </a:r>
            <a:r>
              <a:rPr lang="zh-CN" altLang="en-US" sz="3000"/>
              <a:t>针变量的声明和使用</a:t>
            </a:r>
          </a:p>
        </p:txBody>
      </p:sp>
      <mc:AlternateContent xmlns:mc="http://schemas.openxmlformats.org/markup-compatibility/2006" xmlns:a14="http://schemas.microsoft.com/office/drawing/2010/main">
        <mc:Choice Requires="a14">
          <p:sp>
            <p:nvSpPr>
              <p:cNvPr id="3" name="内容占位符 2"/>
              <p:cNvSpPr>
                <a:spLocks noGrp="1"/>
              </p:cNvSpPr>
              <p:nvPr>
                <p:ph idx="1"/>
              </p:nvPr>
            </p:nvSpPr>
            <p:spPr>
              <a:xfrm>
                <a:off x="457200" y="1844824"/>
                <a:ext cx="8507288" cy="4357464"/>
              </a:xfrm>
            </p:spPr>
            <p:txBody>
              <a:bodyPr/>
              <a:lstStyle/>
              <a:p>
                <a:pPr lvl="2"/>
                <a:r>
                  <a:rPr lang="zh-CN" altLang="en-US" sz="1800">
                    <a:latin typeface="隶书" pitchFamily="49" charset="-122"/>
                    <a:ea typeface="黑体" panose="02010609060101010101" pitchFamily="49" charset="-122"/>
                  </a:rPr>
                  <a:t>指针</a:t>
                </a:r>
                <a:r>
                  <a:rPr lang="en-US" altLang="zh-CN" sz="1800">
                    <a:latin typeface="隶书" pitchFamily="49" charset="-122"/>
                    <a:ea typeface="黑体" panose="02010609060101010101" pitchFamily="49" charset="-122"/>
                  </a:rPr>
                  <a:t>-</a:t>
                </a:r>
                <a:r>
                  <a:rPr lang="zh-CN" altLang="en-US" sz="1800">
                    <a:latin typeface="隶书" pitchFamily="49" charset="-122"/>
                    <a:ea typeface="黑体" panose="02010609060101010101" pitchFamily="49" charset="-122"/>
                  </a:rPr>
                  <a:t>指针</a:t>
                </a:r>
                <a:r>
                  <a:rPr lang="en-US" altLang="zh-CN" sz="1800" smtClean="0">
                    <a:latin typeface="隶书" pitchFamily="49" charset="-122"/>
                    <a:ea typeface="黑体" panose="02010609060101010101" pitchFamily="49" charset="-122"/>
                  </a:rPr>
                  <a:t/>
                </a:r>
                <a:br>
                  <a:rPr lang="en-US" altLang="zh-CN" sz="1800" smtClean="0">
                    <a:latin typeface="隶书" pitchFamily="49" charset="-122"/>
                    <a:ea typeface="黑体" panose="02010609060101010101" pitchFamily="49" charset="-122"/>
                  </a:rPr>
                </a:br>
                <a:r>
                  <a:rPr lang="zh-CN" altLang="en-US" sz="1800">
                    <a:latin typeface="隶书" pitchFamily="49" charset="-122"/>
                    <a:ea typeface="黑体" panose="02010609060101010101" pitchFamily="49" charset="-122"/>
                  </a:rPr>
                  <a:t>例</a:t>
                </a:r>
                <a:r>
                  <a:rPr lang="zh-CN" altLang="en-US" sz="1800" smtClean="0">
                    <a:latin typeface="隶书" pitchFamily="49" charset="-122"/>
                    <a:ea typeface="黑体" panose="02010609060101010101" pitchFamily="49" charset="-122"/>
                  </a:rPr>
                  <a:t>如：</a:t>
                </a:r>
                <a:endParaRPr lang="en-US" altLang="zh-CN" sz="1800" smtClean="0">
                  <a:latin typeface="隶书" pitchFamily="49" charset="-122"/>
                  <a:ea typeface="黑体" panose="02010609060101010101" pitchFamily="49" charset="-122"/>
                </a:endParaRPr>
              </a:p>
              <a:p>
                <a:pPr marL="914400" lvl="2" indent="0">
                  <a:buNone/>
                </a:pPr>
                <a:r>
                  <a:rPr lang="en-US" altLang="zh-CN" sz="1800">
                    <a:solidFill>
                      <a:srgbClr val="0070C0"/>
                    </a:solidFill>
                  </a:rPr>
                  <a:t>	int  a=2 , b=6 , </a:t>
                </a:r>
                <a:r>
                  <a:rPr lang="en-US" altLang="zh-CN" sz="1800" smtClean="0">
                    <a:solidFill>
                      <a:srgbClr val="0070C0"/>
                    </a:solidFill>
                  </a:rPr>
                  <a:t>c, *p1,*p2 ;		</a:t>
                </a:r>
                <a:r>
                  <a:rPr lang="en-US" altLang="zh-CN" sz="1600" smtClean="0"/>
                  <a:t>2000		p1</a:t>
                </a:r>
                <a:endParaRPr lang="en-US" altLang="zh-CN" sz="1600">
                  <a:solidFill>
                    <a:srgbClr val="0070C0"/>
                  </a:solidFill>
                </a:endParaRPr>
              </a:p>
              <a:p>
                <a:pPr marL="914400" lvl="2" indent="0">
                  <a:buNone/>
                </a:pPr>
                <a:r>
                  <a:rPr lang="en-US" altLang="zh-CN" sz="1800">
                    <a:solidFill>
                      <a:srgbClr val="0070C0"/>
                    </a:solidFill>
                  </a:rPr>
                  <a:t>      </a:t>
                </a:r>
                <a:r>
                  <a:rPr lang="en-US" altLang="zh-CN" sz="1800" smtClean="0">
                    <a:solidFill>
                      <a:srgbClr val="0070C0"/>
                    </a:solidFill>
                  </a:rPr>
                  <a:t>	p1=&amp;</a:t>
                </a:r>
                <a:r>
                  <a:rPr lang="en-US" altLang="zh-CN" sz="1800">
                    <a:solidFill>
                      <a:srgbClr val="0070C0"/>
                    </a:solidFill>
                  </a:rPr>
                  <a:t>a </a:t>
                </a:r>
                <a:r>
                  <a:rPr lang="en-US" altLang="zh-CN" sz="1600">
                    <a:solidFill>
                      <a:srgbClr val="0070C0"/>
                    </a:solidFill>
                  </a:rPr>
                  <a:t>;                         </a:t>
                </a:r>
                <a:r>
                  <a:rPr lang="en-US" altLang="zh-CN" sz="1600" smtClean="0">
                    <a:solidFill>
                      <a:srgbClr val="0070C0"/>
                    </a:solidFill>
                  </a:rPr>
                  <a:t>   	 </a:t>
                </a:r>
                <a:r>
                  <a:rPr lang="en-US" altLang="zh-CN" sz="1600" smtClean="0"/>
                  <a:t>		</a:t>
                </a:r>
                <a:endParaRPr lang="en-US" altLang="zh-CN" sz="1600"/>
              </a:p>
              <a:p>
                <a:pPr marL="1371600" lvl="3" indent="0">
                  <a:buNone/>
                </a:pPr>
                <a:r>
                  <a:rPr lang="en-US" altLang="zh-CN" sz="1600">
                    <a:solidFill>
                      <a:srgbClr val="0070C0"/>
                    </a:solidFill>
                  </a:rPr>
                  <a:t>        </a:t>
                </a:r>
                <a:r>
                  <a:rPr lang="en-US" altLang="zh-CN" sz="1600" smtClean="0">
                    <a:solidFill>
                      <a:srgbClr val="0070C0"/>
                    </a:solidFill>
                  </a:rPr>
                  <a:t>p2 =&amp;b ;			</a:t>
                </a:r>
                <a:r>
                  <a:rPr lang="en-US" altLang="zh-CN" sz="1600"/>
                  <a:t> </a:t>
                </a:r>
                <a:r>
                  <a:rPr lang="en-US" altLang="zh-CN" sz="1600" smtClean="0"/>
                  <a:t>	2012		</a:t>
                </a:r>
                <a:r>
                  <a:rPr lang="en-US" altLang="zh-CN" sz="1600"/>
                  <a:t> p2</a:t>
                </a:r>
              </a:p>
              <a:p>
                <a:pPr marL="1371600" lvl="3" indent="0">
                  <a:buNone/>
                </a:pPr>
                <a:r>
                  <a:rPr lang="en-US" altLang="zh-CN" sz="1600">
                    <a:solidFill>
                      <a:srgbClr val="0070C0"/>
                    </a:solidFill>
                  </a:rPr>
                  <a:t>        </a:t>
                </a:r>
                <a:r>
                  <a:rPr lang="en-US" altLang="zh-CN" sz="1600" smtClean="0">
                    <a:solidFill>
                      <a:srgbClr val="0070C0"/>
                    </a:solidFill>
                  </a:rPr>
                  <a:t>c = p1 – p2 ;</a:t>
                </a:r>
              </a:p>
              <a:p>
                <a:pPr marL="1371600" lvl="3" indent="0">
                  <a:buNone/>
                </a:pPr>
                <a:r>
                  <a:rPr lang="en-US" altLang="zh-CN" sz="1600" smtClean="0">
                    <a:solidFill>
                      <a:srgbClr val="0070C0"/>
                    </a:solidFill>
                  </a:rPr>
                  <a:t>	        </a:t>
                </a:r>
              </a:p>
              <a:p>
                <a:pPr marL="1169988" lvl="2" indent="0">
                  <a:spcBef>
                    <a:spcPts val="900"/>
                  </a:spcBef>
                  <a:buNone/>
                </a:pPr>
                <a:r>
                  <a:rPr lang="zh-CN" altLang="en-US" sz="1800">
                    <a:latin typeface="隶书" pitchFamily="49" charset="-122"/>
                    <a:ea typeface="黑体" panose="02010609060101010101" pitchFamily="49" charset="-122"/>
                  </a:rPr>
                  <a:t>公式：</a:t>
                </a:r>
                <a:r>
                  <a:rPr lang="zh-CN" altLang="en-US" sz="1800" smtClean="0">
                    <a:latin typeface="隶书" pitchFamily="49" charset="-122"/>
                    <a:ea typeface="黑体" panose="02010609060101010101" pitchFamily="49" charset="-122"/>
                  </a:rPr>
                  <a:t>指</a:t>
                </a:r>
                <a:r>
                  <a:rPr lang="zh-CN" altLang="en-US" sz="1800">
                    <a:latin typeface="隶书" pitchFamily="49" charset="-122"/>
                    <a:ea typeface="黑体" panose="02010609060101010101" pitchFamily="49" charset="-122"/>
                  </a:rPr>
                  <a:t>针</a:t>
                </a:r>
                <a:r>
                  <a:rPr lang="en-US" altLang="zh-CN" sz="1800">
                    <a:latin typeface="隶书" pitchFamily="49" charset="-122"/>
                    <a:ea typeface="黑体" panose="02010609060101010101" pitchFamily="49" charset="-122"/>
                  </a:rPr>
                  <a:t>-</a:t>
                </a:r>
                <a:r>
                  <a:rPr lang="zh-CN" altLang="en-US" sz="1800">
                    <a:latin typeface="隶书" pitchFamily="49" charset="-122"/>
                    <a:ea typeface="黑体" panose="02010609060101010101" pitchFamily="49" charset="-122"/>
                  </a:rPr>
                  <a:t>指</a:t>
                </a:r>
                <a:r>
                  <a:rPr lang="zh-CN" altLang="en-US" sz="1800" smtClean="0">
                    <a:latin typeface="隶书" pitchFamily="49" charset="-122"/>
                    <a:ea typeface="黑体" panose="02010609060101010101" pitchFamily="49" charset="-122"/>
                  </a:rPr>
                  <a:t>针 </a:t>
                </a:r>
                <a:r>
                  <a:rPr lang="en-US" altLang="zh-CN" sz="1800" smtClean="0">
                    <a:latin typeface="隶书" pitchFamily="49" charset="-122"/>
                    <a:ea typeface="黑体" panose="02010609060101010101" pitchFamily="49" charset="-122"/>
                  </a:rPr>
                  <a:t>= </a:t>
                </a:r>
                <a:r>
                  <a:rPr lang="zh-CN" altLang="en-US" sz="1800" smtClean="0">
                    <a:latin typeface="隶书" pitchFamily="49" charset="-122"/>
                    <a:ea typeface="黑体" panose="02010609060101010101" pitchFamily="49" charset="-122"/>
                  </a:rPr>
                  <a:t>两</a:t>
                </a:r>
                <a:r>
                  <a:rPr lang="zh-CN" altLang="en-US" sz="1800">
                    <a:latin typeface="隶书" pitchFamily="49" charset="-122"/>
                    <a:ea typeface="黑体" panose="02010609060101010101" pitchFamily="49" charset="-122"/>
                  </a:rPr>
                  <a:t>个指针之间该类型的数据个</a:t>
                </a:r>
                <a:r>
                  <a:rPr lang="zh-CN" altLang="en-US" sz="1800" smtClean="0">
                    <a:latin typeface="隶书" pitchFamily="49" charset="-122"/>
                    <a:ea typeface="黑体" panose="02010609060101010101" pitchFamily="49" charset="-122"/>
                  </a:rPr>
                  <a:t>数</a:t>
                </a:r>
                <a:endParaRPr lang="en-US" altLang="zh-CN" sz="1800" smtClean="0">
                  <a:latin typeface="隶书" pitchFamily="49" charset="-122"/>
                  <a:ea typeface="黑体" panose="02010609060101010101" pitchFamily="49" charset="-122"/>
                </a:endParaRPr>
              </a:p>
              <a:p>
                <a:pPr marL="1169988" lvl="2" indent="0">
                  <a:buNone/>
                </a:pPr>
                <a:r>
                  <a:rPr lang="en-US" altLang="zh-CN" sz="2100" smtClean="0">
                    <a:latin typeface="隶书" pitchFamily="49" charset="-122"/>
                    <a:ea typeface="黑体" panose="02010609060101010101" pitchFamily="49" charset="-122"/>
                  </a:rPr>
                  <a:t>		  </a:t>
                </a:r>
                <a:r>
                  <a:rPr lang="en-US" altLang="zh-CN" sz="1800" smtClean="0">
                    <a:latin typeface="隶书" pitchFamily="49" charset="-122"/>
                    <a:ea typeface="黑体" panose="02010609060101010101" pitchFamily="49" charset="-122"/>
                  </a:rPr>
                  <a:t>= </a:t>
                </a:r>
                <a14:m>
                  <m:oMath xmlns:m="http://schemas.openxmlformats.org/officeDocument/2006/math">
                    <m:f>
                      <m:fPr>
                        <m:ctrlPr>
                          <a:rPr lang="en-US" altLang="zh-CN" sz="1800" i="1">
                            <a:latin typeface="Cambria Math" panose="02040503050406030204" pitchFamily="18" charset="0"/>
                            <a:ea typeface="黑体" panose="02010609060101010101" pitchFamily="49" charset="-122"/>
                          </a:rPr>
                        </m:ctrlPr>
                      </m:fPr>
                      <m:num>
                        <m:r>
                          <a:rPr lang="en-US" altLang="zh-CN" sz="1800" i="1">
                            <a:latin typeface="Cambria Math" panose="02040503050406030204" pitchFamily="18" charset="0"/>
                            <a:ea typeface="黑体" panose="02010609060101010101" pitchFamily="49" charset="-122"/>
                          </a:rPr>
                          <m:t>𝑝</m:t>
                        </m:r>
                        <m:r>
                          <a:rPr lang="en-US" altLang="zh-CN" sz="1800" i="1">
                            <a:latin typeface="Cambria Math" panose="02040503050406030204" pitchFamily="18" charset="0"/>
                            <a:ea typeface="黑体" panose="02010609060101010101" pitchFamily="49" charset="-122"/>
                          </a:rPr>
                          <m:t>2−</m:t>
                        </m:r>
                        <m:r>
                          <a:rPr lang="en-US" altLang="zh-CN" sz="1800" i="1">
                            <a:latin typeface="Cambria Math" panose="02040503050406030204" pitchFamily="18" charset="0"/>
                            <a:ea typeface="黑体" panose="02010609060101010101" pitchFamily="49" charset="-122"/>
                          </a:rPr>
                          <m:t>𝑝</m:t>
                        </m:r>
                        <m:r>
                          <a:rPr lang="en-US" altLang="zh-CN" sz="1800" i="1">
                            <a:latin typeface="Cambria Math" panose="02040503050406030204" pitchFamily="18" charset="0"/>
                            <a:ea typeface="黑体" panose="02010609060101010101" pitchFamily="49" charset="-122"/>
                          </a:rPr>
                          <m:t>1</m:t>
                        </m:r>
                      </m:num>
                      <m:den>
                        <m:r>
                          <m:rPr>
                            <m:nor/>
                          </m:rPr>
                          <a:rPr lang="zh-CN" altLang="en-US" sz="1800" i="1">
                            <a:latin typeface="Cambria Math" panose="02040503050406030204" pitchFamily="18" charset="0"/>
                            <a:ea typeface="黑体" panose="02010609060101010101" pitchFamily="49" charset="-122"/>
                          </a:rPr>
                          <m:t>基类型的长度</m:t>
                        </m:r>
                      </m:den>
                    </m:f>
                  </m:oMath>
                </a14:m>
                <a:endParaRPr lang="zh-CN" altLang="en-US" sz="1800" i="1">
                  <a:latin typeface="Cambria Math" panose="02040503050406030204" pitchFamily="18" charset="0"/>
                  <a:ea typeface="黑体" panose="02010609060101010101" pitchFamily="49" charset="-122"/>
                </a:endParaRPr>
              </a:p>
              <a:p>
                <a:pPr marL="1169988" lvl="2" indent="0">
                  <a:buNone/>
                </a:pPr>
                <a:r>
                  <a:rPr lang="zh-CN" altLang="en-US" sz="1800">
                    <a:latin typeface="隶书" pitchFamily="49" charset="-122"/>
                    <a:ea typeface="黑体" panose="02010609060101010101" pitchFamily="49" charset="-122"/>
                  </a:rPr>
                  <a:t>结</a:t>
                </a:r>
                <a:r>
                  <a:rPr lang="zh-CN" altLang="en-US" sz="1800" smtClean="0">
                    <a:latin typeface="隶书" pitchFamily="49" charset="-122"/>
                    <a:ea typeface="黑体" panose="02010609060101010101" pitchFamily="49" charset="-122"/>
                  </a:rPr>
                  <a:t>果：</a:t>
                </a:r>
                <a:r>
                  <a:rPr lang="en-US" altLang="zh-CN" sz="1800" smtClean="0">
                    <a:latin typeface="隶书" pitchFamily="49" charset="-122"/>
                    <a:ea typeface="黑体" panose="02010609060101010101" pitchFamily="49" charset="-122"/>
                  </a:rPr>
                  <a:t>c = 3</a:t>
                </a:r>
                <a:endParaRPr lang="en-US" altLang="zh-CN" sz="1600" smtClean="0">
                  <a:latin typeface="隶书" pitchFamily="49" charset="-122"/>
                  <a:ea typeface="黑体" panose="02010609060101010101" pitchFamily="49" charset="-122"/>
                </a:endParaRPr>
              </a:p>
            </p:txBody>
          </p:sp>
        </mc:Choice>
        <mc:Fallback xmlns="">
          <p:sp>
            <p:nvSpPr>
              <p:cNvPr id="3" name="内容占位符 2"/>
              <p:cNvSpPr>
                <a:spLocks noGrp="1" noRot="1" noChangeAspect="1" noMove="1" noResize="1" noEditPoints="1" noAdjustHandles="1" noChangeArrowheads="1" noChangeShapeType="1" noTextEdit="1"/>
              </p:cNvSpPr>
              <p:nvPr>
                <p:ph idx="1"/>
              </p:nvPr>
            </p:nvSpPr>
            <p:spPr>
              <a:xfrm>
                <a:off x="457200" y="1844824"/>
                <a:ext cx="8507288" cy="4357464"/>
              </a:xfrm>
              <a:blipFill>
                <a:blip r:embed="rId3"/>
                <a:stretch>
                  <a:fillRect t="-840"/>
                </a:stretch>
              </a:blipFill>
            </p:spPr>
            <p:txBody>
              <a:bodyPr/>
              <a:lstStyle/>
              <a:p>
                <a:r>
                  <a:rPr lang="zh-CN" altLang="en-US">
                    <a:noFill/>
                  </a:rPr>
                  <a:t> </a:t>
                </a:r>
              </a:p>
            </p:txBody>
          </p:sp>
        </mc:Fallback>
      </mc:AlternateContent>
      <p:sp>
        <p:nvSpPr>
          <p:cNvPr id="4" name="页脚占位符 3"/>
          <p:cNvSpPr>
            <a:spLocks noGrp="1"/>
          </p:cNvSpPr>
          <p:nvPr>
            <p:ph type="ftr" sz="quarter" idx="10"/>
          </p:nvPr>
        </p:nvSpPr>
        <p:spPr/>
        <p:txBody>
          <a:bodyPr/>
          <a:lstStyle/>
          <a:p>
            <a:pPr>
              <a:defRPr/>
            </a:pPr>
            <a:r>
              <a:rPr lang="zh-CN" altLang="en-US" smtClean="0"/>
              <a:t>第</a:t>
            </a:r>
            <a:r>
              <a:rPr lang="en-US" altLang="zh-CN" smtClean="0"/>
              <a:t>9</a:t>
            </a:r>
            <a:r>
              <a:rPr lang="zh-CN" altLang="en-US" smtClean="0"/>
              <a:t>章  指针</a:t>
            </a:r>
            <a:endParaRPr lang="en-US" altLang="zh-CN" sz="1200">
              <a:ea typeface="宋体" charset="-122"/>
            </a:endParaRPr>
          </a:p>
        </p:txBody>
      </p:sp>
      <p:graphicFrame>
        <p:nvGraphicFramePr>
          <p:cNvPr id="7" name="Group 26"/>
          <p:cNvGraphicFramePr>
            <a:graphicFrameLocks noGrp="1"/>
          </p:cNvGraphicFramePr>
          <p:nvPr>
            <p:extLst>
              <p:ext uri="{D42A27DB-BD31-4B8C-83A1-F6EECF244321}">
                <p14:modId xmlns:p14="http://schemas.microsoft.com/office/powerpoint/2010/main" val="961056907"/>
              </p:ext>
            </p:extLst>
          </p:nvPr>
        </p:nvGraphicFramePr>
        <p:xfrm>
          <a:off x="6588224" y="1465120"/>
          <a:ext cx="864096" cy="2346960"/>
        </p:xfrm>
        <a:graphic>
          <a:graphicData uri="http://schemas.openxmlformats.org/drawingml/2006/table">
            <a:tbl>
              <a:tblPr/>
              <a:tblGrid>
                <a:gridCol w="864096">
                  <a:extLst>
                    <a:ext uri="{9D8B030D-6E8A-4147-A177-3AD203B41FA5}">
                      <a16:colId xmlns:a16="http://schemas.microsoft.com/office/drawing/2014/main" val="20000"/>
                    </a:ext>
                  </a:extLst>
                </a:gridCol>
              </a:tblGrid>
              <a:tr h="167640">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1" lang="zh-CN" altLang="en-US" sz="1600" b="0" i="0" u="none" strike="noStrike" cap="none" normalizeH="0" baseline="0" smtClean="0">
                        <a:ln>
                          <a:noFill/>
                        </a:ln>
                        <a:solidFill>
                          <a:schemeClr val="tx1"/>
                        </a:solidFill>
                        <a:effectLst/>
                        <a:latin typeface="Times New Roman" pitchFamily="18" charset="0"/>
                        <a:ea typeface="宋体" pitchFamily="2" charset="-122"/>
                      </a:endParaRPr>
                    </a:p>
                  </a:txBody>
                  <a:tcPr horzOverflow="overflow">
                    <a:lnL w="28575" cap="flat" cmpd="sng" algn="ctr">
                      <a:noFill/>
                      <a:prstDash val="solid"/>
                      <a:round/>
                      <a:headEnd type="none" w="med" len="med"/>
                      <a:tailEnd type="none" w="med" len="med"/>
                    </a:lnL>
                    <a:lnR w="28575" cap="flat" cmpd="sng" algn="ctr">
                      <a:noFill/>
                      <a:prstDash val="solid"/>
                      <a:round/>
                      <a:headEnd type="none" w="med" len="med"/>
                      <a:tailEnd type="none" w="med" len="med"/>
                    </a:lnR>
                    <a:lnT cap="flat">
                      <a:noFill/>
                    </a:lnT>
                    <a:lnB w="12700" cap="flat" cmpd="sng" algn="ctr">
                      <a:no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840422095"/>
                  </a:ext>
                </a:extLst>
              </a:tr>
              <a:tr h="0">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1" lang="zh-CN" altLang="en-US" sz="1600" b="0" i="0" u="none" strike="noStrike" cap="none" normalizeH="0" baseline="0" smtClean="0">
                        <a:ln>
                          <a:noFill/>
                        </a:ln>
                        <a:solidFill>
                          <a:schemeClr val="tx1"/>
                        </a:solidFill>
                        <a:effectLst/>
                        <a:latin typeface="Times New Roman" pitchFamily="18" charset="0"/>
                        <a:ea typeface="宋体" pitchFamily="2" charset="-122"/>
                      </a:endParaRPr>
                    </a:p>
                  </a:txBody>
                  <a:tcPr horzOverflow="overflow">
                    <a:lnL w="28575" cap="flat" cmpd="sng" algn="ctr">
                      <a:noFill/>
                      <a:prstDash val="solid"/>
                      <a:round/>
                      <a:headEnd type="none" w="med" len="med"/>
                      <a:tailEnd type="none" w="med" len="med"/>
                    </a:lnL>
                    <a:lnR w="28575" cap="flat" cmpd="sng" algn="ctr">
                      <a:noFill/>
                      <a:prstDash val="solid"/>
                      <a:round/>
                      <a:headEnd type="none" w="med" len="med"/>
                      <a:tailEnd type="none" w="med" len="med"/>
                    </a:lnR>
                    <a:lnT cap="flat">
                      <a:noFill/>
                    </a:lnT>
                    <a:lnB w="12700" cap="flat" cmpd="sng" algn="ctr">
                      <a:no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717636124"/>
                  </a:ext>
                </a:extLst>
              </a:tr>
              <a:tr h="167640">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1" lang="zh-CN" altLang="en-US" sz="1600" b="0" i="0" u="none" strike="noStrike" cap="none" normalizeH="0" baseline="0" smtClean="0">
                        <a:ln>
                          <a:noFill/>
                        </a:ln>
                        <a:solidFill>
                          <a:schemeClr val="tx1"/>
                        </a:solidFill>
                        <a:effectLst/>
                        <a:latin typeface="Times New Roman" pitchFamily="18" charset="0"/>
                        <a:ea typeface="宋体" pitchFamily="2" charset="-122"/>
                      </a:endParaRPr>
                    </a:p>
                  </a:txBody>
                  <a:tcP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224201550"/>
                  </a:ext>
                </a:extLst>
              </a:tr>
              <a:tr h="300667">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en-US" altLang="zh-CN" sz="1600" b="0" i="0" u="none" strike="noStrike" cap="none" normalizeH="0" baseline="0" smtClean="0">
                          <a:ln>
                            <a:noFill/>
                          </a:ln>
                          <a:solidFill>
                            <a:schemeClr val="tx1"/>
                          </a:solidFill>
                          <a:effectLst/>
                          <a:latin typeface="Times New Roman" pitchFamily="18" charset="0"/>
                          <a:ea typeface="宋体" pitchFamily="2" charset="-122"/>
                        </a:rPr>
                        <a:t>2</a:t>
                      </a:r>
                      <a:endParaRPr kumimoji="1" lang="zh-CN" altLang="en-US" sz="1600" b="0" i="0" u="none" strike="noStrike" cap="none" normalizeH="0" baseline="0" smtClean="0">
                        <a:ln>
                          <a:noFill/>
                        </a:ln>
                        <a:solidFill>
                          <a:schemeClr val="tx1"/>
                        </a:solidFill>
                        <a:effectLst/>
                        <a:latin typeface="Times New Roman" pitchFamily="18" charset="0"/>
                        <a:ea typeface="宋体" pitchFamily="2" charset="-122"/>
                      </a:endParaRPr>
                    </a:p>
                  </a:txBody>
                  <a:tcP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300667">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1" lang="zh-CN" altLang="en-US" sz="1600" b="0" i="0" u="none" strike="noStrike" cap="none" normalizeH="0" baseline="0" smtClean="0">
                        <a:ln>
                          <a:noFill/>
                        </a:ln>
                        <a:solidFill>
                          <a:schemeClr val="tx1"/>
                        </a:solidFill>
                        <a:effectLst/>
                        <a:latin typeface="Times New Roman" pitchFamily="18" charset="0"/>
                        <a:ea typeface="宋体" pitchFamily="2" charset="-122"/>
                      </a:endParaRPr>
                    </a:p>
                  </a:txBody>
                  <a:tcP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300667">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en-US" altLang="zh-CN" sz="1600" b="0" i="0" u="none" strike="noStrike" cap="none" normalizeH="0" baseline="0" smtClean="0">
                          <a:ln>
                            <a:noFill/>
                          </a:ln>
                          <a:solidFill>
                            <a:schemeClr val="tx1"/>
                          </a:solidFill>
                          <a:effectLst/>
                          <a:latin typeface="Times New Roman" pitchFamily="18" charset="0"/>
                          <a:ea typeface="宋体" pitchFamily="2" charset="-122"/>
                        </a:rPr>
                        <a:t>6</a:t>
                      </a:r>
                      <a:endParaRPr kumimoji="1" lang="zh-CN" altLang="en-US" sz="1600" b="0" i="0" u="none" strike="noStrike" cap="none" normalizeH="0" baseline="0" smtClean="0">
                        <a:ln>
                          <a:noFill/>
                        </a:ln>
                        <a:solidFill>
                          <a:schemeClr val="tx1"/>
                        </a:solidFill>
                        <a:effectLst/>
                        <a:latin typeface="Times New Roman" pitchFamily="18" charset="0"/>
                        <a:ea typeface="宋体" pitchFamily="2" charset="-122"/>
                      </a:endParaRPr>
                    </a:p>
                  </a:txBody>
                  <a:tcP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309500">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1" lang="zh-CN" altLang="en-US" sz="1600" b="0" i="0" u="none" strike="noStrike" cap="none" normalizeH="0" baseline="0" smtClean="0">
                        <a:ln>
                          <a:noFill/>
                        </a:ln>
                        <a:solidFill>
                          <a:schemeClr val="tx1"/>
                        </a:solidFill>
                        <a:effectLst/>
                        <a:latin typeface="Times New Roman" pitchFamily="18" charset="0"/>
                        <a:ea typeface="宋体" pitchFamily="2" charset="-122"/>
                      </a:endParaRPr>
                    </a:p>
                  </a:txBody>
                  <a:tcP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cap="flat">
                      <a:noFill/>
                    </a:lnB>
                    <a:lnTlToBr>
                      <a:noFill/>
                    </a:lnTlToBr>
                    <a:lnBlToTr>
                      <a:noFill/>
                    </a:lnBlToTr>
                    <a:noFill/>
                  </a:tcPr>
                </a:tc>
                <a:extLst>
                  <a:ext uri="{0D108BD9-81ED-4DB2-BD59-A6C34878D82A}">
                    <a16:rowId xmlns:a16="http://schemas.microsoft.com/office/drawing/2014/main" val="10004"/>
                  </a:ext>
                </a:extLst>
              </a:tr>
            </a:tbl>
          </a:graphicData>
        </a:graphic>
      </p:graphicFrame>
      <p:graphicFrame>
        <p:nvGraphicFramePr>
          <p:cNvPr id="6" name="对象 5"/>
          <p:cNvGraphicFramePr>
            <a:graphicFrameLocks noChangeAspect="1"/>
          </p:cNvGraphicFramePr>
          <p:nvPr>
            <p:extLst>
              <p:ext uri="{D42A27DB-BD31-4B8C-83A1-F6EECF244321}">
                <p14:modId xmlns:p14="http://schemas.microsoft.com/office/powerpoint/2010/main" val="667462817"/>
              </p:ext>
            </p:extLst>
          </p:nvPr>
        </p:nvGraphicFramePr>
        <p:xfrm>
          <a:off x="6982172" y="2852936"/>
          <a:ext cx="76200" cy="190500"/>
        </p:xfrm>
        <a:graphic>
          <a:graphicData uri="http://schemas.openxmlformats.org/presentationml/2006/ole">
            <mc:AlternateContent xmlns:mc="http://schemas.openxmlformats.org/markup-compatibility/2006">
              <mc:Choice xmlns:v="urn:schemas-microsoft-com:vml" Requires="v">
                <p:oleObj spid="_x0000_s40190" name="Equation" r:id="rId4" imgW="76101" imgH="190252" progId="Equation.3">
                  <p:embed/>
                </p:oleObj>
              </mc:Choice>
              <mc:Fallback>
                <p:oleObj name="Equation" r:id="rId4" imgW="76101" imgH="190252" progId="Equation.3">
                  <p:embed/>
                  <p:pic>
                    <p:nvPicPr>
                      <p:cNvPr id="9" name="对象 8"/>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982172" y="2852936"/>
                        <a:ext cx="76200" cy="1905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cxnSp>
        <p:nvCxnSpPr>
          <p:cNvPr id="8" name="直接箭头连接符 7"/>
          <p:cNvCxnSpPr>
            <a:endCxn id="7" idx="3"/>
          </p:cNvCxnSpPr>
          <p:nvPr/>
        </p:nvCxnSpPr>
        <p:spPr>
          <a:xfrm flipH="1">
            <a:off x="7452320" y="2638600"/>
            <a:ext cx="360040" cy="0"/>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10" name="直接箭头连接符 9"/>
          <p:cNvCxnSpPr/>
          <p:nvPr/>
        </p:nvCxnSpPr>
        <p:spPr>
          <a:xfrm flipH="1">
            <a:off x="7452320" y="3284984"/>
            <a:ext cx="360040" cy="0"/>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1867262734"/>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3000" smtClean="0"/>
              <a:t>9.2  </a:t>
            </a:r>
            <a:r>
              <a:rPr lang="zh-CN" altLang="en-US" sz="3000" smtClean="0"/>
              <a:t>指</a:t>
            </a:r>
            <a:r>
              <a:rPr lang="zh-CN" altLang="en-US" sz="3000"/>
              <a:t>针变量的声明和使用</a:t>
            </a:r>
          </a:p>
        </p:txBody>
      </p:sp>
      <p:sp>
        <p:nvSpPr>
          <p:cNvPr id="3" name="内容占位符 2"/>
          <p:cNvSpPr>
            <a:spLocks noGrp="1"/>
          </p:cNvSpPr>
          <p:nvPr>
            <p:ph idx="1"/>
          </p:nvPr>
        </p:nvSpPr>
        <p:spPr>
          <a:xfrm>
            <a:off x="457200" y="1268760"/>
            <a:ext cx="8507288" cy="5112568"/>
          </a:xfrm>
        </p:spPr>
        <p:txBody>
          <a:bodyPr/>
          <a:lstStyle/>
          <a:p>
            <a:pPr lvl="1"/>
            <a:r>
              <a:rPr lang="zh-CN" altLang="en-US" sz="2000" smtClean="0">
                <a:latin typeface="隶书" pitchFamily="49" charset="-122"/>
                <a:ea typeface="黑体" panose="02010609060101010101" pitchFamily="49" charset="-122"/>
              </a:rPr>
              <a:t>关系运算</a:t>
            </a:r>
            <a:endParaRPr lang="en-US" altLang="zh-CN" sz="2000" smtClean="0">
              <a:latin typeface="隶书" pitchFamily="49" charset="-122"/>
              <a:ea typeface="黑体" panose="02010609060101010101" pitchFamily="49" charset="-122"/>
            </a:endParaRPr>
          </a:p>
          <a:p>
            <a:pPr lvl="2"/>
            <a:r>
              <a:rPr lang="zh-CN" altLang="en-US" sz="1800">
                <a:latin typeface="隶书" pitchFamily="49" charset="-122"/>
                <a:ea typeface="黑体" panose="02010609060101010101" pitchFamily="49" charset="-122"/>
              </a:rPr>
              <a:t>可以在关系表达式中对两个指针变量进行比</a:t>
            </a:r>
            <a:r>
              <a:rPr lang="zh-CN" altLang="en-US" sz="1800" smtClean="0">
                <a:latin typeface="隶书" pitchFamily="49" charset="-122"/>
                <a:ea typeface="黑体" panose="02010609060101010101" pitchFamily="49" charset="-122"/>
              </a:rPr>
              <a:t>较。</a:t>
            </a:r>
            <a:endParaRPr lang="en-US" altLang="zh-CN" sz="1800" smtClean="0">
              <a:latin typeface="隶书" pitchFamily="49" charset="-122"/>
              <a:ea typeface="黑体" panose="02010609060101010101" pitchFamily="49" charset="-122"/>
            </a:endParaRPr>
          </a:p>
          <a:p>
            <a:pPr lvl="2"/>
            <a:r>
              <a:rPr lang="zh-CN" altLang="en-US" sz="1800">
                <a:latin typeface="隶书" pitchFamily="49" charset="-122"/>
                <a:ea typeface="黑体" panose="02010609060101010101" pitchFamily="49" charset="-122"/>
              </a:rPr>
              <a:t>前</a:t>
            </a:r>
            <a:r>
              <a:rPr lang="zh-CN" altLang="en-US" sz="1800" smtClean="0">
                <a:latin typeface="隶书" pitchFamily="49" charset="-122"/>
                <a:ea typeface="黑体" panose="02010609060101010101" pitchFamily="49" charset="-122"/>
              </a:rPr>
              <a:t>提是</a:t>
            </a:r>
            <a:r>
              <a:rPr lang="zh-CN" altLang="en-US" sz="1800">
                <a:latin typeface="隶书" pitchFamily="49" charset="-122"/>
                <a:ea typeface="黑体" panose="02010609060101010101" pitchFamily="49" charset="-122"/>
              </a:rPr>
              <a:t>两个指针变量的基类型必须一</a:t>
            </a:r>
            <a:r>
              <a:rPr lang="zh-CN" altLang="en-US" sz="1800" smtClean="0">
                <a:latin typeface="隶书" pitchFamily="49" charset="-122"/>
                <a:ea typeface="黑体" panose="02010609060101010101" pitchFamily="49" charset="-122"/>
              </a:rPr>
              <a:t>样</a:t>
            </a:r>
            <a:r>
              <a:rPr lang="zh-CN" altLang="en-US" sz="1800">
                <a:latin typeface="隶书" pitchFamily="49" charset="-122"/>
                <a:ea typeface="黑体" panose="02010609060101010101" pitchFamily="49" charset="-122"/>
              </a:rPr>
              <a:t>。</a:t>
            </a:r>
            <a:endParaRPr lang="en-US" altLang="zh-CN" sz="1800" smtClean="0">
              <a:latin typeface="隶书" pitchFamily="49" charset="-122"/>
              <a:ea typeface="黑体" panose="02010609060101010101" pitchFamily="49" charset="-122"/>
            </a:endParaRPr>
          </a:p>
          <a:p>
            <a:pPr lvl="2"/>
            <a:r>
              <a:rPr lang="zh-CN" altLang="en-US" sz="1800">
                <a:latin typeface="隶书" pitchFamily="49" charset="-122"/>
                <a:ea typeface="黑体" panose="02010609060101010101" pitchFamily="49" charset="-122"/>
              </a:rPr>
              <a:t>假设</a:t>
            </a:r>
            <a:r>
              <a:rPr lang="en-US" altLang="zh-CN" sz="1800">
                <a:latin typeface="隶书" pitchFamily="49" charset="-122"/>
                <a:ea typeface="黑体" panose="02010609060101010101" pitchFamily="49" charset="-122"/>
              </a:rPr>
              <a:t>p1</a:t>
            </a:r>
            <a:r>
              <a:rPr lang="zh-CN" altLang="en-US" sz="1800">
                <a:latin typeface="隶书" pitchFamily="49" charset="-122"/>
                <a:ea typeface="黑体" panose="02010609060101010101" pitchFamily="49" charset="-122"/>
              </a:rPr>
              <a:t>、</a:t>
            </a:r>
            <a:r>
              <a:rPr lang="en-US" altLang="zh-CN" sz="1800">
                <a:latin typeface="隶书" pitchFamily="49" charset="-122"/>
                <a:ea typeface="黑体" panose="02010609060101010101" pitchFamily="49" charset="-122"/>
              </a:rPr>
              <a:t>p2</a:t>
            </a:r>
            <a:r>
              <a:rPr lang="zh-CN" altLang="en-US" sz="1800">
                <a:latin typeface="隶书" pitchFamily="49" charset="-122"/>
                <a:ea typeface="黑体" panose="02010609060101010101" pitchFamily="49" charset="-122"/>
              </a:rPr>
              <a:t>是两个基类型相同的指针变</a:t>
            </a:r>
            <a:r>
              <a:rPr lang="zh-CN" altLang="en-US" sz="1800" smtClean="0">
                <a:latin typeface="隶书" pitchFamily="49" charset="-122"/>
                <a:ea typeface="黑体" panose="02010609060101010101" pitchFamily="49" charset="-122"/>
              </a:rPr>
              <a:t>量</a:t>
            </a:r>
            <a:endParaRPr lang="en-US" altLang="zh-CN" sz="1800" smtClean="0">
              <a:latin typeface="隶书" pitchFamily="49" charset="-122"/>
              <a:ea typeface="黑体" panose="02010609060101010101" pitchFamily="49" charset="-122"/>
            </a:endParaRPr>
          </a:p>
          <a:p>
            <a:pPr lvl="3"/>
            <a:r>
              <a:rPr lang="en-US" altLang="zh-CN" sz="1600" smtClean="0">
                <a:latin typeface="隶书" pitchFamily="49" charset="-122"/>
                <a:ea typeface="黑体" panose="02010609060101010101" pitchFamily="49" charset="-122"/>
              </a:rPr>
              <a:t>p1&lt;p2</a:t>
            </a:r>
          </a:p>
          <a:p>
            <a:pPr lvl="4"/>
            <a:r>
              <a:rPr lang="zh-CN" altLang="en-US" sz="1400">
                <a:latin typeface="隶书" pitchFamily="49" charset="-122"/>
                <a:ea typeface="黑体" panose="02010609060101010101" pitchFamily="49" charset="-122"/>
              </a:rPr>
              <a:t>若</a:t>
            </a:r>
            <a:r>
              <a:rPr lang="en-US" altLang="zh-CN" sz="1400">
                <a:latin typeface="隶书" pitchFamily="49" charset="-122"/>
                <a:ea typeface="黑体" panose="02010609060101010101" pitchFamily="49" charset="-122"/>
              </a:rPr>
              <a:t>p1</a:t>
            </a:r>
            <a:r>
              <a:rPr lang="zh-CN" altLang="en-US" sz="1400">
                <a:latin typeface="隶书" pitchFamily="49" charset="-122"/>
                <a:ea typeface="黑体" panose="02010609060101010101" pitchFamily="49" charset="-122"/>
              </a:rPr>
              <a:t>指向位置在</a:t>
            </a:r>
            <a:r>
              <a:rPr lang="en-US" altLang="zh-CN" sz="1400">
                <a:latin typeface="隶书" pitchFamily="49" charset="-122"/>
                <a:ea typeface="黑体" panose="02010609060101010101" pitchFamily="49" charset="-122"/>
              </a:rPr>
              <a:t>p2</a:t>
            </a:r>
            <a:r>
              <a:rPr lang="zh-CN" altLang="en-US" sz="1400">
                <a:latin typeface="隶书" pitchFamily="49" charset="-122"/>
                <a:ea typeface="黑体" panose="02010609060101010101" pitchFamily="49" charset="-122"/>
              </a:rPr>
              <a:t>之前，表达式成立，值为</a:t>
            </a:r>
            <a:r>
              <a:rPr lang="en-US" altLang="zh-CN" sz="1400">
                <a:latin typeface="隶书" pitchFamily="49" charset="-122"/>
                <a:ea typeface="黑体" panose="02010609060101010101" pitchFamily="49" charset="-122"/>
              </a:rPr>
              <a:t>1</a:t>
            </a:r>
            <a:r>
              <a:rPr lang="zh-CN" altLang="en-US" sz="1400">
                <a:latin typeface="隶书" pitchFamily="49" charset="-122"/>
                <a:ea typeface="黑体" panose="02010609060101010101" pitchFamily="49" charset="-122"/>
              </a:rPr>
              <a:t>。</a:t>
            </a:r>
          </a:p>
          <a:p>
            <a:pPr lvl="4"/>
            <a:r>
              <a:rPr lang="zh-CN" altLang="en-US" sz="1400">
                <a:latin typeface="隶书" pitchFamily="49" charset="-122"/>
                <a:ea typeface="黑体" panose="02010609060101010101" pitchFamily="49" charset="-122"/>
              </a:rPr>
              <a:t>若</a:t>
            </a:r>
            <a:r>
              <a:rPr lang="en-US" altLang="zh-CN" sz="1400">
                <a:latin typeface="隶书" pitchFamily="49" charset="-122"/>
                <a:ea typeface="黑体" panose="02010609060101010101" pitchFamily="49" charset="-122"/>
              </a:rPr>
              <a:t>p1</a:t>
            </a:r>
            <a:r>
              <a:rPr lang="zh-CN" altLang="en-US" sz="1400">
                <a:latin typeface="隶书" pitchFamily="49" charset="-122"/>
                <a:ea typeface="黑体" panose="02010609060101010101" pitchFamily="49" charset="-122"/>
              </a:rPr>
              <a:t>指向位置在</a:t>
            </a:r>
            <a:r>
              <a:rPr lang="en-US" altLang="zh-CN" sz="1400">
                <a:latin typeface="隶书" pitchFamily="49" charset="-122"/>
                <a:ea typeface="黑体" panose="02010609060101010101" pitchFamily="49" charset="-122"/>
              </a:rPr>
              <a:t>p2</a:t>
            </a:r>
            <a:r>
              <a:rPr lang="zh-CN" altLang="en-US" sz="1400">
                <a:latin typeface="隶书" pitchFamily="49" charset="-122"/>
                <a:ea typeface="黑体" panose="02010609060101010101" pitchFamily="49" charset="-122"/>
              </a:rPr>
              <a:t>之后，表达式不成立，值为</a:t>
            </a:r>
            <a:r>
              <a:rPr lang="en-US" altLang="zh-CN" sz="1400">
                <a:latin typeface="隶书" pitchFamily="49" charset="-122"/>
                <a:ea typeface="黑体" panose="02010609060101010101" pitchFamily="49" charset="-122"/>
              </a:rPr>
              <a:t>0</a:t>
            </a:r>
            <a:r>
              <a:rPr lang="zh-CN" altLang="en-US" sz="1400" smtClean="0">
                <a:latin typeface="隶书" pitchFamily="49" charset="-122"/>
                <a:ea typeface="黑体" panose="02010609060101010101" pitchFamily="49" charset="-122"/>
              </a:rPr>
              <a:t>。</a:t>
            </a:r>
            <a:endParaRPr lang="en-US" altLang="zh-CN" sz="1400" smtClean="0">
              <a:latin typeface="隶书" pitchFamily="49" charset="-122"/>
              <a:ea typeface="黑体" panose="02010609060101010101" pitchFamily="49" charset="-122"/>
            </a:endParaRPr>
          </a:p>
          <a:p>
            <a:pPr lvl="3"/>
            <a:r>
              <a:rPr lang="en-US" altLang="zh-CN" sz="1600" smtClean="0">
                <a:latin typeface="隶书" pitchFamily="49" charset="-122"/>
                <a:ea typeface="黑体" panose="02010609060101010101" pitchFamily="49" charset="-122"/>
              </a:rPr>
              <a:t>p1&gt;p2</a:t>
            </a:r>
          </a:p>
          <a:p>
            <a:pPr lvl="4"/>
            <a:r>
              <a:rPr lang="zh-CN" altLang="en-US" sz="1400">
                <a:latin typeface="隶书" pitchFamily="49" charset="-122"/>
                <a:ea typeface="黑体" panose="02010609060101010101" pitchFamily="49" charset="-122"/>
              </a:rPr>
              <a:t>若</a:t>
            </a:r>
            <a:r>
              <a:rPr lang="en-US" altLang="zh-CN" sz="1400">
                <a:latin typeface="隶书" pitchFamily="49" charset="-122"/>
                <a:ea typeface="黑体" panose="02010609060101010101" pitchFamily="49" charset="-122"/>
              </a:rPr>
              <a:t>p1</a:t>
            </a:r>
            <a:r>
              <a:rPr lang="zh-CN" altLang="en-US" sz="1400">
                <a:latin typeface="隶书" pitchFamily="49" charset="-122"/>
                <a:ea typeface="黑体" panose="02010609060101010101" pitchFamily="49" charset="-122"/>
              </a:rPr>
              <a:t>指向位置在</a:t>
            </a:r>
            <a:r>
              <a:rPr lang="en-US" altLang="zh-CN" sz="1400">
                <a:latin typeface="隶书" pitchFamily="49" charset="-122"/>
                <a:ea typeface="黑体" panose="02010609060101010101" pitchFamily="49" charset="-122"/>
              </a:rPr>
              <a:t>p2</a:t>
            </a:r>
            <a:r>
              <a:rPr lang="zh-CN" altLang="en-US" sz="1400">
                <a:latin typeface="隶书" pitchFamily="49" charset="-122"/>
                <a:ea typeface="黑体" panose="02010609060101010101" pitchFamily="49" charset="-122"/>
              </a:rPr>
              <a:t>之后，表达式成立，值为</a:t>
            </a:r>
            <a:r>
              <a:rPr lang="en-US" altLang="zh-CN" sz="1400">
                <a:latin typeface="隶书" pitchFamily="49" charset="-122"/>
                <a:ea typeface="黑体" panose="02010609060101010101" pitchFamily="49" charset="-122"/>
              </a:rPr>
              <a:t>1</a:t>
            </a:r>
            <a:r>
              <a:rPr lang="zh-CN" altLang="en-US" sz="1400">
                <a:latin typeface="隶书" pitchFamily="49" charset="-122"/>
                <a:ea typeface="黑体" panose="02010609060101010101" pitchFamily="49" charset="-122"/>
              </a:rPr>
              <a:t>。</a:t>
            </a:r>
          </a:p>
          <a:p>
            <a:pPr lvl="4"/>
            <a:r>
              <a:rPr lang="zh-CN" altLang="en-US" sz="1400">
                <a:latin typeface="隶书" pitchFamily="49" charset="-122"/>
                <a:ea typeface="黑体" panose="02010609060101010101" pitchFamily="49" charset="-122"/>
              </a:rPr>
              <a:t>若</a:t>
            </a:r>
            <a:r>
              <a:rPr lang="en-US" altLang="zh-CN" sz="1400">
                <a:latin typeface="隶书" pitchFamily="49" charset="-122"/>
                <a:ea typeface="黑体" panose="02010609060101010101" pitchFamily="49" charset="-122"/>
              </a:rPr>
              <a:t>p1</a:t>
            </a:r>
            <a:r>
              <a:rPr lang="zh-CN" altLang="en-US" sz="1400">
                <a:latin typeface="隶书" pitchFamily="49" charset="-122"/>
                <a:ea typeface="黑体" panose="02010609060101010101" pitchFamily="49" charset="-122"/>
              </a:rPr>
              <a:t>指向位置在</a:t>
            </a:r>
            <a:r>
              <a:rPr lang="en-US" altLang="zh-CN" sz="1400">
                <a:latin typeface="隶书" pitchFamily="49" charset="-122"/>
                <a:ea typeface="黑体" panose="02010609060101010101" pitchFamily="49" charset="-122"/>
              </a:rPr>
              <a:t>p2</a:t>
            </a:r>
            <a:r>
              <a:rPr lang="zh-CN" altLang="en-US" sz="1400">
                <a:latin typeface="隶书" pitchFamily="49" charset="-122"/>
                <a:ea typeface="黑体" panose="02010609060101010101" pitchFamily="49" charset="-122"/>
              </a:rPr>
              <a:t>之前，表达式不成立，值为</a:t>
            </a:r>
            <a:r>
              <a:rPr lang="en-US" altLang="zh-CN" sz="1400">
                <a:latin typeface="隶书" pitchFamily="49" charset="-122"/>
                <a:ea typeface="黑体" panose="02010609060101010101" pitchFamily="49" charset="-122"/>
              </a:rPr>
              <a:t>0</a:t>
            </a:r>
            <a:r>
              <a:rPr lang="zh-CN" altLang="en-US" sz="1400" smtClean="0">
                <a:latin typeface="隶书" pitchFamily="49" charset="-122"/>
                <a:ea typeface="黑体" panose="02010609060101010101" pitchFamily="49" charset="-122"/>
              </a:rPr>
              <a:t>。</a:t>
            </a:r>
            <a:endParaRPr lang="en-US" altLang="zh-CN" sz="1400" smtClean="0">
              <a:latin typeface="隶书" pitchFamily="49" charset="-122"/>
              <a:ea typeface="黑体" panose="02010609060101010101" pitchFamily="49" charset="-122"/>
            </a:endParaRPr>
          </a:p>
          <a:p>
            <a:pPr lvl="3"/>
            <a:r>
              <a:rPr lang="en-US" altLang="zh-CN" sz="1600" smtClean="0">
                <a:latin typeface="隶书" pitchFamily="49" charset="-122"/>
                <a:ea typeface="黑体" panose="02010609060101010101" pitchFamily="49" charset="-122"/>
              </a:rPr>
              <a:t>p1==p2</a:t>
            </a:r>
          </a:p>
          <a:p>
            <a:pPr lvl="4"/>
            <a:r>
              <a:rPr lang="zh-CN" altLang="en-US" sz="1400">
                <a:latin typeface="隶书" pitchFamily="49" charset="-122"/>
                <a:ea typeface="黑体" panose="02010609060101010101" pitchFamily="49" charset="-122"/>
              </a:rPr>
              <a:t>若</a:t>
            </a:r>
            <a:r>
              <a:rPr lang="en-US" altLang="zh-CN" sz="1400">
                <a:latin typeface="隶书" pitchFamily="49" charset="-122"/>
                <a:ea typeface="黑体" panose="02010609060101010101" pitchFamily="49" charset="-122"/>
              </a:rPr>
              <a:t>p1</a:t>
            </a:r>
            <a:r>
              <a:rPr lang="zh-CN" altLang="en-US" sz="1400">
                <a:latin typeface="隶书" pitchFamily="49" charset="-122"/>
                <a:ea typeface="黑体" panose="02010609060101010101" pitchFamily="49" charset="-122"/>
              </a:rPr>
              <a:t>、</a:t>
            </a:r>
            <a:r>
              <a:rPr lang="en-US" altLang="zh-CN" sz="1400">
                <a:latin typeface="隶书" pitchFamily="49" charset="-122"/>
                <a:ea typeface="黑体" panose="02010609060101010101" pitchFamily="49" charset="-122"/>
              </a:rPr>
              <a:t>p2</a:t>
            </a:r>
            <a:r>
              <a:rPr lang="zh-CN" altLang="en-US" sz="1400">
                <a:latin typeface="隶书" pitchFamily="49" charset="-122"/>
                <a:ea typeface="黑体" panose="02010609060101010101" pitchFamily="49" charset="-122"/>
              </a:rPr>
              <a:t>指向同一个位置，表达式成立，值为</a:t>
            </a:r>
            <a:r>
              <a:rPr lang="en-US" altLang="zh-CN" sz="1400">
                <a:latin typeface="隶书" pitchFamily="49" charset="-122"/>
                <a:ea typeface="黑体" panose="02010609060101010101" pitchFamily="49" charset="-122"/>
              </a:rPr>
              <a:t>1</a:t>
            </a:r>
            <a:r>
              <a:rPr lang="zh-CN" altLang="en-US" sz="1400">
                <a:latin typeface="隶书" pitchFamily="49" charset="-122"/>
                <a:ea typeface="黑体" panose="02010609060101010101" pitchFamily="49" charset="-122"/>
              </a:rPr>
              <a:t>。</a:t>
            </a:r>
          </a:p>
          <a:p>
            <a:pPr lvl="4"/>
            <a:r>
              <a:rPr lang="zh-CN" altLang="en-US" sz="1400">
                <a:latin typeface="隶书" pitchFamily="49" charset="-122"/>
                <a:ea typeface="黑体" panose="02010609060101010101" pitchFamily="49" charset="-122"/>
              </a:rPr>
              <a:t>若</a:t>
            </a:r>
            <a:r>
              <a:rPr lang="en-US" altLang="zh-CN" sz="1400">
                <a:latin typeface="隶书" pitchFamily="49" charset="-122"/>
                <a:ea typeface="黑体" panose="02010609060101010101" pitchFamily="49" charset="-122"/>
              </a:rPr>
              <a:t>p1</a:t>
            </a:r>
            <a:r>
              <a:rPr lang="zh-CN" altLang="en-US" sz="1400">
                <a:latin typeface="隶书" pitchFamily="49" charset="-122"/>
                <a:ea typeface="黑体" panose="02010609060101010101" pitchFamily="49" charset="-122"/>
              </a:rPr>
              <a:t>、</a:t>
            </a:r>
            <a:r>
              <a:rPr lang="en-US" altLang="zh-CN" sz="1400">
                <a:latin typeface="隶书" pitchFamily="49" charset="-122"/>
                <a:ea typeface="黑体" panose="02010609060101010101" pitchFamily="49" charset="-122"/>
              </a:rPr>
              <a:t>p2</a:t>
            </a:r>
            <a:r>
              <a:rPr lang="zh-CN" altLang="en-US" sz="1400">
                <a:latin typeface="隶书" pitchFamily="49" charset="-122"/>
                <a:ea typeface="黑体" panose="02010609060101010101" pitchFamily="49" charset="-122"/>
              </a:rPr>
              <a:t>指向不同位置，表达式不成立，值为</a:t>
            </a:r>
            <a:r>
              <a:rPr lang="en-US" altLang="zh-CN" sz="1400">
                <a:latin typeface="隶书" pitchFamily="49" charset="-122"/>
                <a:ea typeface="黑体" panose="02010609060101010101" pitchFamily="49" charset="-122"/>
              </a:rPr>
              <a:t>0</a:t>
            </a:r>
            <a:r>
              <a:rPr lang="zh-CN" altLang="en-US" sz="1400" smtClean="0">
                <a:latin typeface="隶书" pitchFamily="49" charset="-122"/>
                <a:ea typeface="黑体" panose="02010609060101010101" pitchFamily="49" charset="-122"/>
              </a:rPr>
              <a:t>。</a:t>
            </a:r>
            <a:endParaRPr lang="en-US" altLang="zh-CN" sz="1400" smtClean="0">
              <a:latin typeface="隶书" pitchFamily="49" charset="-122"/>
              <a:ea typeface="黑体" panose="02010609060101010101" pitchFamily="49" charset="-122"/>
            </a:endParaRPr>
          </a:p>
          <a:p>
            <a:pPr lvl="2">
              <a:spcBef>
                <a:spcPts val="900"/>
              </a:spcBef>
            </a:pPr>
            <a:r>
              <a:rPr lang="zh-CN" altLang="en-US" sz="1800">
                <a:latin typeface="隶书" pitchFamily="49" charset="-122"/>
                <a:ea typeface="黑体" panose="02010609060101010101" pitchFamily="49" charset="-122"/>
              </a:rPr>
              <a:t>判断指针变量</a:t>
            </a:r>
            <a:r>
              <a:rPr lang="en-US" altLang="zh-CN" sz="1800">
                <a:latin typeface="隶书" pitchFamily="49" charset="-122"/>
                <a:ea typeface="黑体" panose="02010609060101010101" pitchFamily="49" charset="-122"/>
              </a:rPr>
              <a:t>p</a:t>
            </a:r>
            <a:r>
              <a:rPr lang="zh-CN" altLang="en-US" sz="1800">
                <a:latin typeface="隶书" pitchFamily="49" charset="-122"/>
                <a:ea typeface="黑体" panose="02010609060101010101" pitchFamily="49" charset="-122"/>
              </a:rPr>
              <a:t>是否是空指</a:t>
            </a:r>
            <a:r>
              <a:rPr lang="zh-CN" altLang="en-US" sz="1800" smtClean="0">
                <a:latin typeface="隶书" pitchFamily="49" charset="-122"/>
                <a:ea typeface="黑体" panose="02010609060101010101" pitchFamily="49" charset="-122"/>
              </a:rPr>
              <a:t>针</a:t>
            </a:r>
            <a:endParaRPr lang="en-US" altLang="zh-CN" sz="1800" smtClean="0">
              <a:latin typeface="隶书" pitchFamily="49" charset="-122"/>
              <a:ea typeface="黑体" panose="02010609060101010101" pitchFamily="49" charset="-122"/>
            </a:endParaRPr>
          </a:p>
          <a:p>
            <a:pPr marL="1169988" lvl="2" indent="0">
              <a:buNone/>
            </a:pPr>
            <a:r>
              <a:rPr lang="zh-CN" altLang="en-US" sz="1800">
                <a:latin typeface="隶书" pitchFamily="49" charset="-122"/>
                <a:ea typeface="黑体" panose="02010609060101010101" pitchFamily="49" charset="-122"/>
              </a:rPr>
              <a:t>例如：</a:t>
            </a:r>
            <a:endParaRPr lang="en-US" altLang="zh-CN" sz="1800">
              <a:latin typeface="隶书" pitchFamily="49" charset="-122"/>
              <a:ea typeface="黑体" panose="02010609060101010101" pitchFamily="49" charset="-122"/>
            </a:endParaRPr>
          </a:p>
          <a:p>
            <a:pPr marL="914400" lvl="2" indent="0">
              <a:buNone/>
            </a:pPr>
            <a:r>
              <a:rPr lang="en-US" altLang="zh-CN" sz="1800">
                <a:solidFill>
                  <a:srgbClr val="0070C0"/>
                </a:solidFill>
              </a:rPr>
              <a:t>	p==0</a:t>
            </a:r>
            <a:r>
              <a:rPr lang="zh-CN" altLang="en-US" sz="1800">
                <a:solidFill>
                  <a:srgbClr val="0070C0"/>
                </a:solidFill>
              </a:rPr>
              <a:t>（</a:t>
            </a:r>
            <a:r>
              <a:rPr lang="en-US" altLang="zh-CN" sz="1800">
                <a:solidFill>
                  <a:srgbClr val="0070C0"/>
                </a:solidFill>
              </a:rPr>
              <a:t>p==NULL</a:t>
            </a:r>
            <a:r>
              <a:rPr lang="zh-CN" altLang="en-US" sz="1800" smtClean="0">
                <a:solidFill>
                  <a:srgbClr val="0070C0"/>
                </a:solidFill>
              </a:rPr>
              <a:t>）</a:t>
            </a:r>
            <a:endParaRPr lang="en-US" altLang="zh-CN" sz="1800" smtClean="0">
              <a:solidFill>
                <a:srgbClr val="0070C0"/>
              </a:solidFill>
            </a:endParaRPr>
          </a:p>
          <a:p>
            <a:pPr marL="914400" lvl="2" indent="0">
              <a:buNone/>
            </a:pPr>
            <a:r>
              <a:rPr lang="en-US" altLang="zh-CN" sz="1800">
                <a:solidFill>
                  <a:srgbClr val="0070C0"/>
                </a:solidFill>
              </a:rPr>
              <a:t>	</a:t>
            </a:r>
            <a:r>
              <a:rPr lang="en-US" altLang="zh-CN" sz="1800" smtClean="0">
                <a:solidFill>
                  <a:srgbClr val="0070C0"/>
                </a:solidFill>
              </a:rPr>
              <a:t>p</a:t>
            </a:r>
            <a:r>
              <a:rPr lang="en-US" altLang="zh-CN" sz="1800">
                <a:solidFill>
                  <a:srgbClr val="0070C0"/>
                </a:solidFill>
              </a:rPr>
              <a:t>!=0</a:t>
            </a:r>
            <a:r>
              <a:rPr lang="zh-CN" altLang="en-US" sz="1800">
                <a:solidFill>
                  <a:srgbClr val="0070C0"/>
                </a:solidFill>
              </a:rPr>
              <a:t>（</a:t>
            </a:r>
            <a:r>
              <a:rPr lang="en-US" altLang="zh-CN" sz="1800">
                <a:solidFill>
                  <a:srgbClr val="0070C0"/>
                </a:solidFill>
              </a:rPr>
              <a:t>p!=NULL</a:t>
            </a:r>
            <a:r>
              <a:rPr lang="zh-CN" altLang="en-US" sz="1800">
                <a:solidFill>
                  <a:srgbClr val="0070C0"/>
                </a:solidFill>
              </a:rPr>
              <a:t>）</a:t>
            </a:r>
            <a:r>
              <a:rPr lang="en-US" altLang="zh-CN" sz="1800" smtClean="0">
                <a:solidFill>
                  <a:srgbClr val="0070C0"/>
                </a:solidFill>
              </a:rPr>
              <a:t>;</a:t>
            </a:r>
            <a:endParaRPr lang="en-US" altLang="zh-CN" sz="1600">
              <a:solidFill>
                <a:srgbClr val="0070C0"/>
              </a:solidFill>
            </a:endParaRPr>
          </a:p>
        </p:txBody>
      </p:sp>
      <p:sp>
        <p:nvSpPr>
          <p:cNvPr id="4" name="页脚占位符 3"/>
          <p:cNvSpPr>
            <a:spLocks noGrp="1"/>
          </p:cNvSpPr>
          <p:nvPr>
            <p:ph type="ftr" sz="quarter" idx="10"/>
          </p:nvPr>
        </p:nvSpPr>
        <p:spPr/>
        <p:txBody>
          <a:bodyPr/>
          <a:lstStyle/>
          <a:p>
            <a:pPr>
              <a:defRPr/>
            </a:pPr>
            <a:r>
              <a:rPr lang="zh-CN" altLang="en-US" smtClean="0"/>
              <a:t>第</a:t>
            </a:r>
            <a:r>
              <a:rPr lang="en-US" altLang="zh-CN" smtClean="0"/>
              <a:t>9</a:t>
            </a:r>
            <a:r>
              <a:rPr lang="zh-CN" altLang="en-US" smtClean="0"/>
              <a:t>章  指针</a:t>
            </a:r>
            <a:endParaRPr lang="en-US" altLang="zh-CN" sz="1200">
              <a:ea typeface="宋体" charset="-122"/>
            </a:endParaRPr>
          </a:p>
        </p:txBody>
      </p:sp>
    </p:spTree>
    <p:extLst>
      <p:ext uri="{BB962C8B-B14F-4D97-AF65-F5344CB8AC3E}">
        <p14:creationId xmlns:p14="http://schemas.microsoft.com/office/powerpoint/2010/main" val="1147931515"/>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3000"/>
              <a:t>9.2  </a:t>
            </a:r>
            <a:r>
              <a:rPr lang="zh-CN" altLang="en-US" sz="3000"/>
              <a:t>指针变量的声明和使用</a:t>
            </a:r>
          </a:p>
        </p:txBody>
      </p:sp>
      <p:sp>
        <p:nvSpPr>
          <p:cNvPr id="3" name="内容占位符 2"/>
          <p:cNvSpPr>
            <a:spLocks noGrp="1"/>
          </p:cNvSpPr>
          <p:nvPr>
            <p:ph idx="1"/>
          </p:nvPr>
        </p:nvSpPr>
        <p:spPr>
          <a:xfrm>
            <a:off x="457200" y="1196752"/>
            <a:ext cx="8507288" cy="784184"/>
          </a:xfrm>
        </p:spPr>
        <p:txBody>
          <a:bodyPr/>
          <a:lstStyle/>
          <a:p>
            <a:r>
              <a:rPr lang="zh-CN" altLang="en-US" sz="2200" smtClean="0"/>
              <a:t>指针变量的应用举例</a:t>
            </a:r>
            <a:endParaRPr lang="en-US" altLang="zh-CN" sz="2200" smtClean="0"/>
          </a:p>
          <a:p>
            <a:pPr lvl="1"/>
            <a:r>
              <a:rPr lang="en-US" altLang="zh-CN" sz="1600" smtClean="0"/>
              <a:t>【</a:t>
            </a:r>
            <a:r>
              <a:rPr lang="zh-CN" altLang="en-US" sz="1600" smtClean="0"/>
              <a:t>例 </a:t>
            </a:r>
            <a:r>
              <a:rPr lang="en-US" altLang="zh-CN" sz="1600" smtClean="0"/>
              <a:t>9.3】</a:t>
            </a:r>
            <a:r>
              <a:rPr lang="zh-CN" altLang="en-US" sz="1600"/>
              <a:t>输入两个整数分别给</a:t>
            </a:r>
            <a:r>
              <a:rPr lang="en-US" altLang="zh-CN" sz="1600"/>
              <a:t>i</a:t>
            </a:r>
            <a:r>
              <a:rPr lang="zh-CN" altLang="en-US" sz="1600"/>
              <a:t>和</a:t>
            </a:r>
            <a:r>
              <a:rPr lang="en-US" altLang="zh-CN" sz="1600"/>
              <a:t>j</a:t>
            </a:r>
            <a:r>
              <a:rPr lang="zh-CN" altLang="en-US" sz="1600"/>
              <a:t>，按先大后小的顺序输出</a:t>
            </a:r>
            <a:r>
              <a:rPr lang="en-US" altLang="zh-CN" sz="1600"/>
              <a:t>i</a:t>
            </a:r>
            <a:r>
              <a:rPr lang="zh-CN" altLang="en-US" sz="1600"/>
              <a:t>和</a:t>
            </a:r>
            <a:r>
              <a:rPr lang="en-US" altLang="zh-CN" sz="1600"/>
              <a:t>j</a:t>
            </a:r>
            <a:r>
              <a:rPr lang="zh-CN" altLang="en-US" sz="1600"/>
              <a:t>。</a:t>
            </a:r>
            <a:endParaRPr lang="en-US" altLang="zh-CN" sz="2200"/>
          </a:p>
          <a:p>
            <a:endParaRPr lang="en-US" altLang="zh-CN" sz="2200" smtClean="0"/>
          </a:p>
        </p:txBody>
      </p:sp>
      <p:cxnSp>
        <p:nvCxnSpPr>
          <p:cNvPr id="11" name="直接连接符 10">
            <a:extLst>
              <a:ext uri="{FF2B5EF4-FFF2-40B4-BE49-F238E27FC236}">
                <a16:creationId xmlns:a16="http://schemas.microsoft.com/office/drawing/2014/main" id="{D2FE9C08-1928-4143-B10C-59655810239B}"/>
              </a:ext>
            </a:extLst>
          </p:cNvPr>
          <p:cNvCxnSpPr>
            <a:cxnSpLocks/>
          </p:cNvCxnSpPr>
          <p:nvPr/>
        </p:nvCxnSpPr>
        <p:spPr>
          <a:xfrm flipV="1">
            <a:off x="5203746" y="2739510"/>
            <a:ext cx="1156037" cy="5187"/>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2" name="矩形 11">
            <a:extLst>
              <a:ext uri="{FF2B5EF4-FFF2-40B4-BE49-F238E27FC236}">
                <a16:creationId xmlns:a16="http://schemas.microsoft.com/office/drawing/2014/main" id="{F5BB524E-118F-4CAC-B131-4098BA770E80}"/>
              </a:ext>
            </a:extLst>
          </p:cNvPr>
          <p:cNvSpPr/>
          <p:nvPr/>
        </p:nvSpPr>
        <p:spPr>
          <a:xfrm>
            <a:off x="1027282" y="2018947"/>
            <a:ext cx="4104456" cy="315906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en-US" altLang="zh-CN" sz="1400" dirty="0">
                <a:solidFill>
                  <a:srgbClr val="002060"/>
                </a:solidFill>
              </a:rPr>
              <a:t>#include &lt;</a:t>
            </a:r>
            <a:r>
              <a:rPr lang="en-US" altLang="zh-CN" sz="1400" err="1">
                <a:solidFill>
                  <a:srgbClr val="002060"/>
                </a:solidFill>
              </a:rPr>
              <a:t>stdio.h</a:t>
            </a:r>
            <a:r>
              <a:rPr lang="en-US" altLang="zh-CN" sz="1400" smtClean="0">
                <a:solidFill>
                  <a:srgbClr val="002060"/>
                </a:solidFill>
              </a:rPr>
              <a:t>&gt;</a:t>
            </a:r>
          </a:p>
          <a:p>
            <a:r>
              <a:rPr lang="en-US" altLang="zh-CN" sz="1400" smtClean="0">
                <a:solidFill>
                  <a:srgbClr val="002060"/>
                </a:solidFill>
              </a:rPr>
              <a:t>int </a:t>
            </a:r>
            <a:r>
              <a:rPr lang="en-US" altLang="zh-CN" sz="1400" dirty="0">
                <a:solidFill>
                  <a:srgbClr val="002060"/>
                </a:solidFill>
              </a:rPr>
              <a:t>main( )</a:t>
            </a:r>
          </a:p>
          <a:p>
            <a:r>
              <a:rPr lang="en-US" altLang="zh-CN" sz="1400" dirty="0">
                <a:solidFill>
                  <a:srgbClr val="002060"/>
                </a:solidFill>
              </a:rPr>
              <a:t>{</a:t>
            </a:r>
          </a:p>
          <a:p>
            <a:pPr marL="265113"/>
            <a:r>
              <a:rPr lang="en-US" altLang="zh-CN" sz="1400">
                <a:solidFill>
                  <a:srgbClr val="002060"/>
                </a:solidFill>
              </a:rPr>
              <a:t>int i,j,*p1=&amp;i,*p2=&amp;j;</a:t>
            </a:r>
          </a:p>
          <a:p>
            <a:pPr marL="265113"/>
            <a:r>
              <a:rPr lang="en-US" altLang="zh-CN" sz="1400">
                <a:solidFill>
                  <a:srgbClr val="002060"/>
                </a:solidFill>
              </a:rPr>
              <a:t>scanf(“%d,%d“,&amp;i,&amp;j);</a:t>
            </a:r>
          </a:p>
          <a:p>
            <a:pPr marL="265113"/>
            <a:r>
              <a:rPr lang="en-US" altLang="zh-CN" sz="1400">
                <a:solidFill>
                  <a:srgbClr val="002060"/>
                </a:solidFill>
              </a:rPr>
              <a:t>if(i&lt;j)</a:t>
            </a:r>
          </a:p>
          <a:p>
            <a:pPr marL="265113"/>
            <a:r>
              <a:rPr lang="en-US" altLang="zh-CN" sz="1400">
                <a:solidFill>
                  <a:srgbClr val="002060"/>
                </a:solidFill>
              </a:rPr>
              <a:t>{</a:t>
            </a:r>
          </a:p>
          <a:p>
            <a:pPr marL="354013"/>
            <a:r>
              <a:rPr lang="en-US" altLang="zh-CN" sz="1400">
                <a:solidFill>
                  <a:srgbClr val="002060"/>
                </a:solidFill>
              </a:rPr>
              <a:t>  p1=&amp;j;</a:t>
            </a:r>
          </a:p>
          <a:p>
            <a:pPr marL="354013"/>
            <a:r>
              <a:rPr lang="en-US" altLang="zh-CN" sz="1400">
                <a:solidFill>
                  <a:srgbClr val="002060"/>
                </a:solidFill>
              </a:rPr>
              <a:t>  p2=&amp;i;</a:t>
            </a:r>
          </a:p>
          <a:p>
            <a:pPr marL="265113"/>
            <a:r>
              <a:rPr lang="en-US" altLang="zh-CN" sz="1400">
                <a:solidFill>
                  <a:srgbClr val="002060"/>
                </a:solidFill>
              </a:rPr>
              <a:t>}</a:t>
            </a:r>
          </a:p>
          <a:p>
            <a:pPr marL="265113"/>
            <a:r>
              <a:rPr lang="en-US" altLang="zh-CN" sz="1400">
                <a:solidFill>
                  <a:srgbClr val="002060"/>
                </a:solidFill>
              </a:rPr>
              <a:t>printf(“i=%d,j=%d\n”,i,j);</a:t>
            </a:r>
          </a:p>
          <a:p>
            <a:pPr marL="265113"/>
            <a:r>
              <a:rPr lang="en-US" altLang="zh-CN" sz="1400">
                <a:solidFill>
                  <a:srgbClr val="002060"/>
                </a:solidFill>
              </a:rPr>
              <a:t>printf(“max=%d,min=%d\n”,*p1,*p2</a:t>
            </a:r>
            <a:r>
              <a:rPr lang="en-US" altLang="zh-CN" sz="1400" smtClean="0">
                <a:solidFill>
                  <a:srgbClr val="002060"/>
                </a:solidFill>
              </a:rPr>
              <a:t>);</a:t>
            </a:r>
          </a:p>
          <a:p>
            <a:pPr marL="265113"/>
            <a:r>
              <a:rPr lang="en-US" altLang="zh-CN" sz="1400" smtClean="0">
                <a:solidFill>
                  <a:srgbClr val="002060"/>
                </a:solidFill>
              </a:rPr>
              <a:t>return </a:t>
            </a:r>
            <a:r>
              <a:rPr lang="en-US" altLang="zh-CN" sz="1400">
                <a:solidFill>
                  <a:srgbClr val="002060"/>
                </a:solidFill>
              </a:rPr>
              <a:t>0;</a:t>
            </a:r>
            <a:endParaRPr lang="zh-CN" altLang="en-US" sz="1400" smtClean="0">
              <a:solidFill>
                <a:srgbClr val="002060"/>
              </a:solidFill>
            </a:endParaRPr>
          </a:p>
          <a:p>
            <a:r>
              <a:rPr lang="en-US" altLang="zh-CN" sz="1400" smtClean="0">
                <a:solidFill>
                  <a:srgbClr val="002060"/>
                </a:solidFill>
              </a:rPr>
              <a:t>}</a:t>
            </a:r>
          </a:p>
        </p:txBody>
      </p:sp>
      <p:sp>
        <p:nvSpPr>
          <p:cNvPr id="13" name="文本框 12">
            <a:extLst>
              <a:ext uri="{FF2B5EF4-FFF2-40B4-BE49-F238E27FC236}">
                <a16:creationId xmlns:a16="http://schemas.microsoft.com/office/drawing/2014/main" id="{B0CA503F-5008-4B52-A4F4-6A5255875C6D}"/>
              </a:ext>
            </a:extLst>
          </p:cNvPr>
          <p:cNvSpPr txBox="1"/>
          <p:nvPr/>
        </p:nvSpPr>
        <p:spPr>
          <a:xfrm>
            <a:off x="971600" y="5281998"/>
            <a:ext cx="2232248" cy="369332"/>
          </a:xfrm>
          <a:prstGeom prst="rect">
            <a:avLst/>
          </a:prstGeom>
          <a:noFill/>
        </p:spPr>
        <p:txBody>
          <a:bodyPr wrap="square" rtlCol="0">
            <a:spAutoFit/>
          </a:bodyPr>
          <a:lstStyle/>
          <a:p>
            <a:r>
              <a:rPr lang="zh-CN" altLang="en-US" dirty="0">
                <a:solidFill>
                  <a:srgbClr val="002060"/>
                </a:solidFill>
              </a:rPr>
              <a:t>程序运行结果：</a:t>
            </a:r>
          </a:p>
        </p:txBody>
      </p:sp>
      <p:sp>
        <p:nvSpPr>
          <p:cNvPr id="7" name="页脚占位符 6"/>
          <p:cNvSpPr>
            <a:spLocks noGrp="1"/>
          </p:cNvSpPr>
          <p:nvPr>
            <p:ph type="ftr" sz="quarter" idx="10"/>
          </p:nvPr>
        </p:nvSpPr>
        <p:spPr/>
        <p:txBody>
          <a:bodyPr/>
          <a:lstStyle/>
          <a:p>
            <a:pPr>
              <a:defRPr/>
            </a:pPr>
            <a:r>
              <a:rPr lang="zh-CN" altLang="en-US" smtClean="0"/>
              <a:t>第</a:t>
            </a:r>
            <a:r>
              <a:rPr lang="en-US" altLang="zh-CN" smtClean="0"/>
              <a:t>9</a:t>
            </a:r>
            <a:r>
              <a:rPr lang="zh-CN" altLang="en-US" smtClean="0"/>
              <a:t>章  指针</a:t>
            </a:r>
            <a:endParaRPr lang="en-US" altLang="zh-CN" sz="1200">
              <a:ea typeface="宋体" charset="-122"/>
            </a:endParaRPr>
          </a:p>
        </p:txBody>
      </p:sp>
      <p:pic>
        <p:nvPicPr>
          <p:cNvPr id="9" name="图片 8"/>
          <p:cNvPicPr/>
          <p:nvPr/>
        </p:nvPicPr>
        <p:blipFill rotWithShape="1">
          <a:blip r:embed="rId2">
            <a:extLst>
              <a:ext uri="{28A0092B-C50C-407E-A947-70E740481C1C}">
                <a14:useLocalDpi xmlns:a14="http://schemas.microsoft.com/office/drawing/2010/main" val="0"/>
              </a:ext>
            </a:extLst>
          </a:blip>
          <a:srcRect l="1" r="45904" b="50796"/>
          <a:stretch/>
        </p:blipFill>
        <p:spPr bwMode="auto">
          <a:xfrm>
            <a:off x="2643914" y="5281999"/>
            <a:ext cx="2504150" cy="1027322"/>
          </a:xfrm>
          <a:prstGeom prst="rect">
            <a:avLst/>
          </a:prstGeom>
          <a:noFill/>
          <a:ln>
            <a:noFill/>
          </a:ln>
        </p:spPr>
      </p:pic>
      <p:sp>
        <p:nvSpPr>
          <p:cNvPr id="10" name="折角形 8">
            <a:extLst>
              <a:ext uri="{FF2B5EF4-FFF2-40B4-BE49-F238E27FC236}">
                <a16:creationId xmlns:a16="http://schemas.microsoft.com/office/drawing/2014/main" id="{34B46C00-F619-45F0-A7B9-F2B26A653DB9}"/>
              </a:ext>
            </a:extLst>
          </p:cNvPr>
          <p:cNvSpPr/>
          <p:nvPr/>
        </p:nvSpPr>
        <p:spPr>
          <a:xfrm>
            <a:off x="5347763" y="2203723"/>
            <a:ext cx="3616725" cy="1513309"/>
          </a:xfrm>
          <a:prstGeom prst="foldedCorner">
            <a:avLst/>
          </a:prstGeom>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indent="-342900">
              <a:buAutoNum type="arabicPeriod"/>
            </a:pPr>
            <a:endParaRPr lang="en-US" altLang="zh-CN" sz="1400" dirty="0"/>
          </a:p>
          <a:p>
            <a:endParaRPr lang="en-US" altLang="zh-CN" sz="1400" dirty="0"/>
          </a:p>
          <a:p>
            <a:endParaRPr lang="en-US" altLang="zh-CN" sz="1400" smtClean="0"/>
          </a:p>
          <a:p>
            <a:r>
              <a:rPr lang="zh-CN" altLang="en-US" sz="1400" smtClean="0"/>
              <a:t>由</a:t>
            </a:r>
            <a:r>
              <a:rPr lang="zh-CN" altLang="en-US" sz="1400"/>
              <a:t>于</a:t>
            </a:r>
            <a:r>
              <a:rPr lang="en-US" altLang="zh-CN" sz="1400"/>
              <a:t>i&lt;j</a:t>
            </a:r>
            <a:r>
              <a:rPr lang="zh-CN" altLang="en-US" sz="1400"/>
              <a:t>，将</a:t>
            </a:r>
            <a:r>
              <a:rPr lang="en-US" altLang="zh-CN" sz="1400"/>
              <a:t>p1</a:t>
            </a:r>
            <a:r>
              <a:rPr lang="zh-CN" altLang="en-US" sz="1400"/>
              <a:t>和</a:t>
            </a:r>
            <a:r>
              <a:rPr lang="en-US" altLang="zh-CN" sz="1400"/>
              <a:t>p2</a:t>
            </a:r>
            <a:r>
              <a:rPr lang="zh-CN" altLang="en-US" sz="1400"/>
              <a:t>交换，交换前的情况如</a:t>
            </a:r>
            <a:r>
              <a:rPr lang="zh-CN" altLang="en-US" sz="1400" smtClean="0"/>
              <a:t>图</a:t>
            </a:r>
            <a:r>
              <a:rPr lang="en-US" altLang="zh-CN" sz="1400" smtClean="0"/>
              <a:t>(a</a:t>
            </a:r>
            <a:r>
              <a:rPr lang="en-US" altLang="zh-CN" sz="1400"/>
              <a:t>)</a:t>
            </a:r>
            <a:r>
              <a:rPr lang="zh-CN" altLang="en-US" sz="1400"/>
              <a:t>所示，交换后的情况如</a:t>
            </a:r>
            <a:r>
              <a:rPr lang="zh-CN" altLang="en-US" sz="1400" smtClean="0"/>
              <a:t>图</a:t>
            </a:r>
            <a:r>
              <a:rPr lang="en-US" altLang="zh-CN" sz="1400" smtClean="0"/>
              <a:t>(b</a:t>
            </a:r>
            <a:r>
              <a:rPr lang="en-US" altLang="zh-CN" sz="1400"/>
              <a:t>)</a:t>
            </a:r>
            <a:r>
              <a:rPr lang="zh-CN" altLang="en-US" sz="1400"/>
              <a:t>所示。在这个算法中，整型变量</a:t>
            </a:r>
            <a:r>
              <a:rPr lang="en-US" altLang="zh-CN" sz="1400"/>
              <a:t>i</a:t>
            </a:r>
            <a:r>
              <a:rPr lang="zh-CN" altLang="en-US" sz="1400"/>
              <a:t>和</a:t>
            </a:r>
            <a:r>
              <a:rPr lang="en-US" altLang="zh-CN" sz="1400"/>
              <a:t>j</a:t>
            </a:r>
            <a:r>
              <a:rPr lang="zh-CN" altLang="en-US" sz="1400"/>
              <a:t>的值不变，改变的是指针变量</a:t>
            </a:r>
            <a:r>
              <a:rPr lang="en-US" altLang="zh-CN" sz="1400"/>
              <a:t>p1</a:t>
            </a:r>
            <a:r>
              <a:rPr lang="zh-CN" altLang="en-US" sz="1400"/>
              <a:t>和</a:t>
            </a:r>
            <a:r>
              <a:rPr lang="en-US" altLang="zh-CN" sz="1400"/>
              <a:t>p2</a:t>
            </a:r>
            <a:r>
              <a:rPr lang="zh-CN" altLang="en-US" sz="1400"/>
              <a:t>的值。</a:t>
            </a:r>
            <a:endParaRPr lang="en-US" altLang="zh-CN" sz="1400" dirty="0"/>
          </a:p>
        </p:txBody>
      </p:sp>
      <p:grpSp>
        <p:nvGrpSpPr>
          <p:cNvPr id="15" name="组合 14">
            <a:extLst>
              <a:ext uri="{FF2B5EF4-FFF2-40B4-BE49-F238E27FC236}">
                <a16:creationId xmlns:a16="http://schemas.microsoft.com/office/drawing/2014/main" id="{5A3B8124-DB13-43FA-BDBF-277E29E6FA67}"/>
              </a:ext>
            </a:extLst>
          </p:cNvPr>
          <p:cNvGrpSpPr/>
          <p:nvPr/>
        </p:nvGrpSpPr>
        <p:grpSpPr>
          <a:xfrm>
            <a:off x="5347762" y="2233217"/>
            <a:ext cx="1156038" cy="382991"/>
            <a:chOff x="8656982" y="1391224"/>
            <a:chExt cx="1242392" cy="299464"/>
          </a:xfrm>
        </p:grpSpPr>
        <p:sp>
          <p:nvSpPr>
            <p:cNvPr id="16" name="文本框 15">
              <a:extLst>
                <a:ext uri="{FF2B5EF4-FFF2-40B4-BE49-F238E27FC236}">
                  <a16:creationId xmlns:a16="http://schemas.microsoft.com/office/drawing/2014/main" id="{31994EC0-9CE0-4FE0-B93C-B8717E3333FE}"/>
                </a:ext>
              </a:extLst>
            </p:cNvPr>
            <p:cNvSpPr txBox="1"/>
            <p:nvPr/>
          </p:nvSpPr>
          <p:spPr>
            <a:xfrm>
              <a:off x="8656982" y="1391224"/>
              <a:ext cx="1242392" cy="288784"/>
            </a:xfrm>
            <a:prstGeom prst="rect">
              <a:avLst/>
            </a:prstGeom>
            <a:noFill/>
          </p:spPr>
          <p:txBody>
            <a:bodyPr wrap="square" rtlCol="0">
              <a:spAutoFit/>
            </a:bodyPr>
            <a:lstStyle/>
            <a:p>
              <a:pPr algn="dist"/>
              <a:r>
                <a:rPr lang="zh-CN" altLang="en-US" b="1">
                  <a:solidFill>
                    <a:schemeClr val="bg1"/>
                  </a:solidFill>
                  <a:latin typeface="微软雅黑" panose="020B0503020204020204" pitchFamily="34" charset="-122"/>
                  <a:ea typeface="微软雅黑" panose="020B0503020204020204" pitchFamily="34" charset="-122"/>
                </a:rPr>
                <a:t>算法</a:t>
              </a:r>
              <a:r>
                <a:rPr lang="zh-CN" altLang="en-US" b="1" smtClean="0">
                  <a:solidFill>
                    <a:schemeClr val="bg1"/>
                  </a:solidFill>
                  <a:latin typeface="微软雅黑" panose="020B0503020204020204" pitchFamily="34" charset="-122"/>
                  <a:ea typeface="微软雅黑" panose="020B0503020204020204" pitchFamily="34" charset="-122"/>
                </a:rPr>
                <a:t>思路</a:t>
              </a:r>
              <a:endParaRPr lang="zh-CN" altLang="en-US" b="1" dirty="0">
                <a:solidFill>
                  <a:schemeClr val="bg1"/>
                </a:solidFill>
                <a:latin typeface="微软雅黑" panose="020B0503020204020204" pitchFamily="34" charset="-122"/>
                <a:ea typeface="微软雅黑" panose="020B0503020204020204" pitchFamily="34" charset="-122"/>
              </a:endParaRPr>
            </a:p>
          </p:txBody>
        </p:sp>
        <p:cxnSp>
          <p:nvCxnSpPr>
            <p:cNvPr id="17" name="直接连接符 16">
              <a:extLst>
                <a:ext uri="{FF2B5EF4-FFF2-40B4-BE49-F238E27FC236}">
                  <a16:creationId xmlns:a16="http://schemas.microsoft.com/office/drawing/2014/main" id="{D2FE9C08-1928-4143-B10C-59655810239B}"/>
                </a:ext>
              </a:extLst>
            </p:cNvPr>
            <p:cNvCxnSpPr>
              <a:cxnSpLocks/>
            </p:cNvCxnSpPr>
            <p:nvPr/>
          </p:nvCxnSpPr>
          <p:spPr>
            <a:xfrm flipV="1">
              <a:off x="8656983" y="1686632"/>
              <a:ext cx="1242391" cy="405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pic>
        <p:nvPicPr>
          <p:cNvPr id="5" name="图片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220072" y="3800581"/>
            <a:ext cx="3924999" cy="1932675"/>
          </a:xfrm>
          <a:prstGeom prst="rect">
            <a:avLst/>
          </a:prstGeom>
        </p:spPr>
      </p:pic>
    </p:spTree>
    <p:extLst>
      <p:ext uri="{BB962C8B-B14F-4D97-AF65-F5344CB8AC3E}">
        <p14:creationId xmlns:p14="http://schemas.microsoft.com/office/powerpoint/2010/main" val="2570313380"/>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3000" smtClean="0"/>
              <a:t>9.2  </a:t>
            </a:r>
            <a:r>
              <a:rPr lang="zh-CN" altLang="en-US" sz="3000" smtClean="0"/>
              <a:t>指</a:t>
            </a:r>
            <a:r>
              <a:rPr lang="zh-CN" altLang="en-US" sz="3000"/>
              <a:t>针变量的声明和使用</a:t>
            </a:r>
          </a:p>
        </p:txBody>
      </p:sp>
      <p:sp>
        <p:nvSpPr>
          <p:cNvPr id="3" name="内容占位符 2"/>
          <p:cNvSpPr>
            <a:spLocks noGrp="1"/>
          </p:cNvSpPr>
          <p:nvPr>
            <p:ph idx="1"/>
          </p:nvPr>
        </p:nvSpPr>
        <p:spPr>
          <a:xfrm>
            <a:off x="457200" y="1988840"/>
            <a:ext cx="8507288" cy="2880320"/>
          </a:xfrm>
        </p:spPr>
        <p:txBody>
          <a:bodyPr/>
          <a:lstStyle/>
          <a:p>
            <a:r>
              <a:rPr lang="zh-CN" altLang="en-US" sz="2200"/>
              <a:t>指</a:t>
            </a:r>
            <a:r>
              <a:rPr lang="zh-CN" altLang="en-US" sz="2200"/>
              <a:t>针变量作为函数的参数</a:t>
            </a:r>
            <a:endParaRPr lang="en-US" altLang="zh-CN" sz="2200" smtClean="0"/>
          </a:p>
          <a:p>
            <a:pPr lvl="1"/>
            <a:r>
              <a:rPr lang="zh-CN" altLang="en-US" sz="2000">
                <a:latin typeface="隶书" pitchFamily="49" charset="-122"/>
                <a:ea typeface="黑体" panose="02010609060101010101" pitchFamily="49" charset="-122"/>
              </a:rPr>
              <a:t>简单变量作为函数的参数传递是单向的值传递，因此，在被调用函数中给形式参数赋一个新值不会影响主调函数中实际参数的</a:t>
            </a:r>
            <a:r>
              <a:rPr lang="zh-CN" altLang="en-US" sz="2000">
                <a:latin typeface="隶书" pitchFamily="49" charset="-122"/>
                <a:ea typeface="黑体" panose="02010609060101010101" pitchFamily="49" charset="-122"/>
              </a:rPr>
              <a:t>值</a:t>
            </a:r>
            <a:r>
              <a:rPr lang="zh-CN" altLang="en-US" sz="2000" smtClean="0">
                <a:latin typeface="隶书" pitchFamily="49" charset="-122"/>
                <a:ea typeface="黑体" panose="02010609060101010101" pitchFamily="49" charset="-122"/>
              </a:rPr>
              <a:t>。</a:t>
            </a:r>
            <a:endParaRPr lang="en-US" altLang="zh-CN" sz="2000" smtClean="0">
              <a:latin typeface="隶书" pitchFamily="49" charset="-122"/>
              <a:ea typeface="黑体" panose="02010609060101010101" pitchFamily="49" charset="-122"/>
            </a:endParaRPr>
          </a:p>
          <a:p>
            <a:pPr lvl="1"/>
            <a:r>
              <a:rPr lang="zh-CN" altLang="en-US" sz="2000">
                <a:latin typeface="隶书" pitchFamily="49" charset="-122"/>
                <a:ea typeface="黑体" panose="02010609060101010101" pitchFamily="49" charset="-122"/>
              </a:rPr>
              <a:t>函数的参数也可以是指针类型，实际参数可以是地址常量或指针变量，形式参数则为指针变量。这种传递也是值传递，即将实参指针变量的值传给对应的形参。但是由于指针变量存放的是地址值，作为函数的参数来进行传送的是实参的值</a:t>
            </a:r>
            <a:r>
              <a:rPr lang="en-US" altLang="zh-CN" sz="2000">
                <a:latin typeface="隶书" pitchFamily="49" charset="-122"/>
                <a:ea typeface="黑体" panose="02010609060101010101" pitchFamily="49" charset="-122"/>
              </a:rPr>
              <a:t>--</a:t>
            </a:r>
            <a:r>
              <a:rPr lang="zh-CN" altLang="en-US" sz="2000">
                <a:latin typeface="隶书" pitchFamily="49" charset="-122"/>
                <a:ea typeface="黑体" panose="02010609060101010101" pitchFamily="49" charset="-122"/>
              </a:rPr>
              <a:t>变量的</a:t>
            </a:r>
            <a:r>
              <a:rPr lang="zh-CN" altLang="en-US" sz="2000">
                <a:latin typeface="隶书" pitchFamily="49" charset="-122"/>
                <a:ea typeface="黑体" panose="02010609060101010101" pitchFamily="49" charset="-122"/>
              </a:rPr>
              <a:t>地</a:t>
            </a:r>
            <a:r>
              <a:rPr lang="zh-CN" altLang="en-US" sz="2000" smtClean="0">
                <a:latin typeface="隶书" pitchFamily="49" charset="-122"/>
                <a:ea typeface="黑体" panose="02010609060101010101" pitchFamily="49" charset="-122"/>
              </a:rPr>
              <a:t>址。</a:t>
            </a:r>
            <a:endParaRPr lang="zh-CN" altLang="en-US" sz="2000">
              <a:latin typeface="隶书" pitchFamily="49" charset="-122"/>
              <a:ea typeface="黑体" panose="02010609060101010101" pitchFamily="49" charset="-122"/>
            </a:endParaRPr>
          </a:p>
          <a:p>
            <a:pPr lvl="1"/>
            <a:r>
              <a:rPr lang="zh-CN" altLang="en-US" sz="2000" smtClean="0">
                <a:latin typeface="隶书" pitchFamily="49" charset="-122"/>
                <a:ea typeface="黑体" panose="02010609060101010101" pitchFamily="49" charset="-122"/>
              </a:rPr>
              <a:t>指针变量作为函数参数可以实现值</a:t>
            </a:r>
            <a:r>
              <a:rPr lang="zh-CN" altLang="en-US" sz="2000">
                <a:latin typeface="隶书" pitchFamily="49" charset="-122"/>
                <a:ea typeface="黑体" panose="02010609060101010101" pitchFamily="49" charset="-122"/>
              </a:rPr>
              <a:t>的同步更新</a:t>
            </a:r>
            <a:endParaRPr lang="en-US" altLang="zh-CN" sz="2000" smtClean="0">
              <a:latin typeface="隶书" pitchFamily="49" charset="-122"/>
              <a:ea typeface="黑体" panose="02010609060101010101" pitchFamily="49" charset="-122"/>
            </a:endParaRPr>
          </a:p>
        </p:txBody>
      </p:sp>
      <p:sp>
        <p:nvSpPr>
          <p:cNvPr id="4" name="页脚占位符 3"/>
          <p:cNvSpPr>
            <a:spLocks noGrp="1"/>
          </p:cNvSpPr>
          <p:nvPr>
            <p:ph type="ftr" sz="quarter" idx="10"/>
          </p:nvPr>
        </p:nvSpPr>
        <p:spPr/>
        <p:txBody>
          <a:bodyPr/>
          <a:lstStyle/>
          <a:p>
            <a:pPr>
              <a:defRPr/>
            </a:pPr>
            <a:r>
              <a:rPr lang="zh-CN" altLang="en-US" smtClean="0"/>
              <a:t>第</a:t>
            </a:r>
            <a:r>
              <a:rPr lang="en-US" altLang="zh-CN" smtClean="0"/>
              <a:t>9</a:t>
            </a:r>
            <a:r>
              <a:rPr lang="zh-CN" altLang="en-US" smtClean="0"/>
              <a:t>章  指针</a:t>
            </a:r>
            <a:endParaRPr lang="en-US" altLang="zh-CN" sz="1200">
              <a:ea typeface="宋体" charset="-122"/>
            </a:endParaRPr>
          </a:p>
        </p:txBody>
      </p:sp>
    </p:spTree>
    <p:extLst>
      <p:ext uri="{BB962C8B-B14F-4D97-AF65-F5344CB8AC3E}">
        <p14:creationId xmlns:p14="http://schemas.microsoft.com/office/powerpoint/2010/main" val="420562618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457200" y="1663824"/>
            <a:ext cx="8305800" cy="3709392"/>
          </a:xfrm>
        </p:spPr>
        <p:txBody>
          <a:bodyPr/>
          <a:lstStyle/>
          <a:p>
            <a:r>
              <a:rPr lang="en-US" altLang="zh-CN" smtClean="0"/>
              <a:t>9.1  </a:t>
            </a:r>
            <a:r>
              <a:rPr lang="zh-CN" altLang="en-US"/>
              <a:t>　 </a:t>
            </a:r>
            <a:r>
              <a:rPr lang="zh-CN" altLang="en-US" smtClean="0"/>
              <a:t>概念</a:t>
            </a:r>
            <a:endParaRPr lang="zh-CN" altLang="en-US"/>
          </a:p>
          <a:p>
            <a:r>
              <a:rPr lang="en-US" altLang="zh-CN" smtClean="0"/>
              <a:t>9.2 </a:t>
            </a:r>
            <a:r>
              <a:rPr lang="zh-CN" altLang="en-US"/>
              <a:t>　</a:t>
            </a:r>
            <a:r>
              <a:rPr lang="zh-CN" altLang="en-US" smtClean="0"/>
              <a:t>  指</a:t>
            </a:r>
            <a:r>
              <a:rPr lang="zh-CN" altLang="en-US"/>
              <a:t>针变量的声明和使用</a:t>
            </a:r>
          </a:p>
          <a:p>
            <a:r>
              <a:rPr lang="en-US" altLang="zh-CN" smtClean="0"/>
              <a:t>9.3      </a:t>
            </a:r>
            <a:r>
              <a:rPr lang="zh-CN" altLang="en-US" smtClean="0"/>
              <a:t>指</a:t>
            </a:r>
            <a:r>
              <a:rPr lang="zh-CN" altLang="en-US"/>
              <a:t>针与数</a:t>
            </a:r>
            <a:r>
              <a:rPr lang="zh-CN" altLang="en-US" smtClean="0"/>
              <a:t>组</a:t>
            </a:r>
            <a:endParaRPr lang="en-US" altLang="zh-CN" smtClean="0"/>
          </a:p>
          <a:p>
            <a:r>
              <a:rPr lang="en-US" altLang="zh-CN" smtClean="0"/>
              <a:t>9.4  </a:t>
            </a:r>
            <a:r>
              <a:rPr lang="zh-CN" altLang="en-US"/>
              <a:t>　 </a:t>
            </a:r>
            <a:r>
              <a:rPr lang="zh-CN" altLang="en-US" smtClean="0"/>
              <a:t>指</a:t>
            </a:r>
            <a:r>
              <a:rPr lang="zh-CN" altLang="en-US"/>
              <a:t>向指针的指针</a:t>
            </a:r>
          </a:p>
          <a:p>
            <a:r>
              <a:rPr lang="en-US" altLang="zh-CN" smtClean="0"/>
              <a:t>9.5 </a:t>
            </a:r>
            <a:r>
              <a:rPr lang="zh-CN" altLang="en-US"/>
              <a:t>　  指针与函数</a:t>
            </a:r>
            <a:endParaRPr lang="en-US" altLang="zh-CN" smtClean="0"/>
          </a:p>
          <a:p>
            <a:endParaRPr lang="en-US" altLang="zh-CN" smtClean="0"/>
          </a:p>
          <a:p>
            <a:pPr>
              <a:buFont typeface="Wingdings" panose="05000000000000000000" pitchFamily="2" charset="2"/>
              <a:buChar char="l"/>
            </a:pPr>
            <a:r>
              <a:rPr lang="zh-CN" altLang="en-US" sz="2000" b="0" smtClean="0"/>
              <a:t>理</a:t>
            </a:r>
            <a:r>
              <a:rPr lang="zh-CN" altLang="en-US" sz="2000" b="0"/>
              <a:t>解使用地址作为数据值；</a:t>
            </a:r>
          </a:p>
          <a:p>
            <a:pPr>
              <a:buFont typeface="Wingdings" panose="05000000000000000000" pitchFamily="2" charset="2"/>
              <a:buChar char="l"/>
            </a:pPr>
            <a:r>
              <a:rPr lang="zh-CN" altLang="en-US" sz="2000" b="0" smtClean="0"/>
              <a:t>能</a:t>
            </a:r>
            <a:r>
              <a:rPr lang="zh-CN" altLang="en-US" sz="2000" b="0"/>
              <a:t>够使用指针的运算符</a:t>
            </a:r>
            <a:r>
              <a:rPr lang="en-US" altLang="zh-CN" sz="2000" b="0"/>
              <a:t>&amp;</a:t>
            </a:r>
            <a:r>
              <a:rPr lang="zh-CN" altLang="en-US" sz="2000" b="0"/>
              <a:t>和*；</a:t>
            </a:r>
          </a:p>
          <a:p>
            <a:pPr>
              <a:buFont typeface="Wingdings" panose="05000000000000000000" pitchFamily="2" charset="2"/>
              <a:buChar char="l"/>
            </a:pPr>
            <a:r>
              <a:rPr lang="zh-CN" altLang="en-US" sz="2000" b="0" smtClean="0"/>
              <a:t>掌</a:t>
            </a:r>
            <a:r>
              <a:rPr lang="zh-CN" altLang="en-US" sz="2000" b="0"/>
              <a:t>握四组概念及其应用：变量的指针和指针变量、指针数组和数组指针、行指针</a:t>
            </a:r>
            <a:r>
              <a:rPr lang="zh-CN" altLang="en-US" sz="2000" b="0" smtClean="0"/>
              <a:t>和列</a:t>
            </a:r>
            <a:r>
              <a:rPr lang="zh-CN" altLang="en-US" sz="2000" b="0"/>
              <a:t>指针、指针函数和函数指针。</a:t>
            </a:r>
          </a:p>
        </p:txBody>
      </p:sp>
      <p:sp>
        <p:nvSpPr>
          <p:cNvPr id="6" name="页脚占位符 5"/>
          <p:cNvSpPr>
            <a:spLocks noGrp="1"/>
          </p:cNvSpPr>
          <p:nvPr>
            <p:ph type="ftr" sz="quarter" idx="10"/>
          </p:nvPr>
        </p:nvSpPr>
        <p:spPr/>
        <p:txBody>
          <a:bodyPr/>
          <a:lstStyle/>
          <a:p>
            <a:pPr>
              <a:defRPr/>
            </a:pPr>
            <a:r>
              <a:rPr lang="zh-CN" altLang="en-US" smtClean="0"/>
              <a:t>第</a:t>
            </a:r>
            <a:r>
              <a:rPr lang="en-US" altLang="zh-CN" smtClean="0"/>
              <a:t>9</a:t>
            </a:r>
            <a:r>
              <a:rPr lang="zh-CN" altLang="en-US" smtClean="0"/>
              <a:t>章  指针</a:t>
            </a:r>
            <a:endParaRPr lang="en-US" altLang="zh-CN" sz="1200">
              <a:ea typeface="宋体" charset="-122"/>
            </a:endParaRPr>
          </a:p>
        </p:txBody>
      </p:sp>
    </p:spTree>
    <p:extLst>
      <p:ext uri="{BB962C8B-B14F-4D97-AF65-F5344CB8AC3E}">
        <p14:creationId xmlns:p14="http://schemas.microsoft.com/office/powerpoint/2010/main" val="5266365"/>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3000" smtClean="0"/>
              <a:t>9.2  </a:t>
            </a:r>
            <a:r>
              <a:rPr lang="zh-CN" altLang="en-US" sz="3000" smtClean="0"/>
              <a:t>指</a:t>
            </a:r>
            <a:r>
              <a:rPr lang="zh-CN" altLang="en-US" sz="3000"/>
              <a:t>针变量的声明和使用</a:t>
            </a:r>
          </a:p>
        </p:txBody>
      </p:sp>
      <p:sp>
        <p:nvSpPr>
          <p:cNvPr id="3" name="内容占位符 2"/>
          <p:cNvSpPr>
            <a:spLocks noGrp="1"/>
          </p:cNvSpPr>
          <p:nvPr>
            <p:ph idx="1"/>
          </p:nvPr>
        </p:nvSpPr>
        <p:spPr>
          <a:xfrm>
            <a:off x="457200" y="1706551"/>
            <a:ext cx="8507288" cy="936104"/>
          </a:xfrm>
        </p:spPr>
        <p:txBody>
          <a:bodyPr/>
          <a:lstStyle/>
          <a:p>
            <a:pPr lvl="1"/>
            <a:r>
              <a:rPr lang="zh-CN" altLang="en-US" sz="2000" smtClean="0">
                <a:latin typeface="隶书" pitchFamily="49" charset="-122"/>
                <a:ea typeface="黑体" panose="02010609060101010101" pitchFamily="49" charset="-122"/>
              </a:rPr>
              <a:t>试图用实参和形参都是简单变量的函数调用来</a:t>
            </a:r>
            <a:r>
              <a:rPr lang="zh-CN" altLang="en-US" sz="2000">
                <a:latin typeface="隶书" pitchFamily="49" charset="-122"/>
                <a:ea typeface="黑体" panose="02010609060101010101" pitchFamily="49" charset="-122"/>
              </a:rPr>
              <a:t>实现两个数由大到小顺序</a:t>
            </a:r>
            <a:r>
              <a:rPr lang="zh-CN" altLang="en-US" sz="2000">
                <a:latin typeface="隶书" pitchFamily="49" charset="-122"/>
                <a:ea typeface="黑体" panose="02010609060101010101" pitchFamily="49" charset="-122"/>
              </a:rPr>
              <a:t>输</a:t>
            </a:r>
            <a:r>
              <a:rPr lang="zh-CN" altLang="en-US" sz="2000" smtClean="0">
                <a:latin typeface="隶书" pitchFamily="49" charset="-122"/>
                <a:ea typeface="黑体" panose="02010609060101010101" pitchFamily="49" charset="-122"/>
              </a:rPr>
              <a:t>出</a:t>
            </a:r>
            <a:endParaRPr lang="en-US" altLang="zh-CN" sz="1800" smtClean="0">
              <a:latin typeface="隶书" pitchFamily="49" charset="-122"/>
              <a:ea typeface="黑体" panose="02010609060101010101" pitchFamily="49" charset="-122"/>
            </a:endParaRPr>
          </a:p>
        </p:txBody>
      </p:sp>
      <p:sp>
        <p:nvSpPr>
          <p:cNvPr id="4" name="页脚占位符 3"/>
          <p:cNvSpPr>
            <a:spLocks noGrp="1"/>
          </p:cNvSpPr>
          <p:nvPr>
            <p:ph type="ftr" sz="quarter" idx="10"/>
          </p:nvPr>
        </p:nvSpPr>
        <p:spPr/>
        <p:txBody>
          <a:bodyPr/>
          <a:lstStyle/>
          <a:p>
            <a:pPr>
              <a:defRPr/>
            </a:pPr>
            <a:r>
              <a:rPr lang="zh-CN" altLang="en-US" smtClean="0"/>
              <a:t>第</a:t>
            </a:r>
            <a:r>
              <a:rPr lang="en-US" altLang="zh-CN" smtClean="0"/>
              <a:t>9</a:t>
            </a:r>
            <a:r>
              <a:rPr lang="zh-CN" altLang="en-US" smtClean="0"/>
              <a:t>章  指针</a:t>
            </a:r>
            <a:endParaRPr lang="en-US" altLang="zh-CN" sz="1200">
              <a:ea typeface="宋体" charset="-122"/>
            </a:endParaRPr>
          </a:p>
        </p:txBody>
      </p:sp>
      <p:sp>
        <p:nvSpPr>
          <p:cNvPr id="5" name="矩形 4">
            <a:extLst>
              <a:ext uri="{FF2B5EF4-FFF2-40B4-BE49-F238E27FC236}">
                <a16:creationId xmlns:a16="http://schemas.microsoft.com/office/drawing/2014/main" id="{F5BB524E-118F-4CAC-B131-4098BA770E80}"/>
              </a:ext>
            </a:extLst>
          </p:cNvPr>
          <p:cNvSpPr/>
          <p:nvPr/>
        </p:nvSpPr>
        <p:spPr>
          <a:xfrm>
            <a:off x="1259632" y="2570647"/>
            <a:ext cx="3168352" cy="3168352"/>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en-US" altLang="zh-CN" sz="1400" dirty="0">
                <a:solidFill>
                  <a:srgbClr val="002060"/>
                </a:solidFill>
              </a:rPr>
              <a:t>#include &lt;</a:t>
            </a:r>
            <a:r>
              <a:rPr lang="en-US" altLang="zh-CN" sz="1400" err="1">
                <a:solidFill>
                  <a:srgbClr val="002060"/>
                </a:solidFill>
              </a:rPr>
              <a:t>stdio.h</a:t>
            </a:r>
            <a:r>
              <a:rPr lang="en-US" altLang="zh-CN" sz="1400" smtClean="0">
                <a:solidFill>
                  <a:srgbClr val="002060"/>
                </a:solidFill>
              </a:rPr>
              <a:t>&gt;</a:t>
            </a:r>
          </a:p>
          <a:p>
            <a:r>
              <a:rPr lang="en-US" altLang="zh-CN" sz="1400">
                <a:solidFill>
                  <a:srgbClr val="002060"/>
                </a:solidFill>
              </a:rPr>
              <a:t>void swap(int x,int y)</a:t>
            </a:r>
          </a:p>
          <a:p>
            <a:r>
              <a:rPr lang="en-US" altLang="zh-CN" sz="1400">
                <a:solidFill>
                  <a:srgbClr val="002060"/>
                </a:solidFill>
              </a:rPr>
              <a:t>{</a:t>
            </a:r>
          </a:p>
          <a:p>
            <a:r>
              <a:rPr lang="en-US" altLang="zh-CN" sz="1400">
                <a:solidFill>
                  <a:srgbClr val="002060"/>
                </a:solidFill>
              </a:rPr>
              <a:t>   int t=x;</a:t>
            </a:r>
          </a:p>
          <a:p>
            <a:r>
              <a:rPr lang="en-US" altLang="zh-CN" sz="1400">
                <a:solidFill>
                  <a:srgbClr val="002060"/>
                </a:solidFill>
              </a:rPr>
              <a:t>   x=y;</a:t>
            </a:r>
          </a:p>
          <a:p>
            <a:r>
              <a:rPr lang="en-US" altLang="zh-CN" sz="1400">
                <a:solidFill>
                  <a:srgbClr val="002060"/>
                </a:solidFill>
              </a:rPr>
              <a:t>   y=t;</a:t>
            </a:r>
          </a:p>
          <a:p>
            <a:r>
              <a:rPr lang="en-US" altLang="zh-CN" sz="1400">
                <a:solidFill>
                  <a:srgbClr val="002060"/>
                </a:solidFill>
              </a:rPr>
              <a:t>}</a:t>
            </a:r>
          </a:p>
          <a:p>
            <a:r>
              <a:rPr lang="en-US" altLang="zh-CN" sz="1400">
                <a:solidFill>
                  <a:srgbClr val="002060"/>
                </a:solidFill>
              </a:rPr>
              <a:t>int main( )</a:t>
            </a:r>
          </a:p>
          <a:p>
            <a:r>
              <a:rPr lang="en-US" altLang="zh-CN" sz="1400">
                <a:solidFill>
                  <a:srgbClr val="002060"/>
                </a:solidFill>
              </a:rPr>
              <a:t>{</a:t>
            </a:r>
          </a:p>
          <a:p>
            <a:pPr marL="176213"/>
            <a:r>
              <a:rPr lang="en-US" altLang="zh-CN" sz="1400">
                <a:solidFill>
                  <a:srgbClr val="002060"/>
                </a:solidFill>
              </a:rPr>
              <a:t>int i=1,j=2;</a:t>
            </a:r>
          </a:p>
          <a:p>
            <a:pPr marL="176213"/>
            <a:r>
              <a:rPr lang="en-US" altLang="zh-CN" sz="1400">
                <a:solidFill>
                  <a:srgbClr val="002060"/>
                </a:solidFill>
              </a:rPr>
              <a:t>if (i&lt;j) swap(i,j);</a:t>
            </a:r>
          </a:p>
          <a:p>
            <a:pPr marL="176213"/>
            <a:r>
              <a:rPr lang="en-US" altLang="zh-CN" sz="1400">
                <a:solidFill>
                  <a:srgbClr val="002060"/>
                </a:solidFill>
              </a:rPr>
              <a:t>printf(“i=%d,j=%d\n”,i,j);</a:t>
            </a:r>
          </a:p>
          <a:p>
            <a:pPr marL="176213"/>
            <a:r>
              <a:rPr lang="en-US" altLang="zh-CN" sz="1400">
                <a:solidFill>
                  <a:srgbClr val="002060"/>
                </a:solidFill>
              </a:rPr>
              <a:t>return 0;</a:t>
            </a:r>
          </a:p>
          <a:p>
            <a:r>
              <a:rPr lang="en-US" altLang="zh-CN" sz="1400">
                <a:solidFill>
                  <a:srgbClr val="002060"/>
                </a:solidFill>
              </a:rPr>
              <a:t>}</a:t>
            </a:r>
          </a:p>
        </p:txBody>
      </p:sp>
      <p:grpSp>
        <p:nvGrpSpPr>
          <p:cNvPr id="12" name="组合 11"/>
          <p:cNvGrpSpPr/>
          <p:nvPr/>
        </p:nvGrpSpPr>
        <p:grpSpPr>
          <a:xfrm>
            <a:off x="4550598" y="2602582"/>
            <a:ext cx="4246884" cy="3274690"/>
            <a:chOff x="4844923" y="2203723"/>
            <a:chExt cx="4246884" cy="3274690"/>
          </a:xfrm>
        </p:grpSpPr>
        <p:cxnSp>
          <p:nvCxnSpPr>
            <p:cNvPr id="6" name="直接连接符 5">
              <a:extLst>
                <a:ext uri="{FF2B5EF4-FFF2-40B4-BE49-F238E27FC236}">
                  <a16:creationId xmlns:a16="http://schemas.microsoft.com/office/drawing/2014/main" id="{D2FE9C08-1928-4143-B10C-59655810239B}"/>
                </a:ext>
              </a:extLst>
            </p:cNvPr>
            <p:cNvCxnSpPr>
              <a:cxnSpLocks/>
            </p:cNvCxnSpPr>
            <p:nvPr/>
          </p:nvCxnSpPr>
          <p:spPr>
            <a:xfrm flipV="1">
              <a:off x="4932040" y="2739510"/>
              <a:ext cx="1156037" cy="5187"/>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7" name="折角形 8">
              <a:extLst>
                <a:ext uri="{FF2B5EF4-FFF2-40B4-BE49-F238E27FC236}">
                  <a16:creationId xmlns:a16="http://schemas.microsoft.com/office/drawing/2014/main" id="{34B46C00-F619-45F0-A7B9-F2B26A653DB9}"/>
                </a:ext>
              </a:extLst>
            </p:cNvPr>
            <p:cNvSpPr/>
            <p:nvPr/>
          </p:nvSpPr>
          <p:spPr>
            <a:xfrm>
              <a:off x="5076057" y="2203723"/>
              <a:ext cx="3616725" cy="1225277"/>
            </a:xfrm>
            <a:prstGeom prst="foldedCorner">
              <a:avLst/>
            </a:prstGeom>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indent="-342900">
                <a:buAutoNum type="arabicPeriod"/>
              </a:pPr>
              <a:endParaRPr lang="en-US" altLang="zh-CN" sz="1400" dirty="0"/>
            </a:p>
            <a:p>
              <a:endParaRPr lang="en-US" altLang="zh-CN" sz="1400" dirty="0"/>
            </a:p>
            <a:p>
              <a:endParaRPr lang="en-US" altLang="zh-CN" sz="1400" smtClean="0"/>
            </a:p>
            <a:p>
              <a:r>
                <a:rPr lang="zh-CN" altLang="en-US" sz="1400"/>
                <a:t>在函数调用时，</a:t>
              </a:r>
              <a:r>
                <a:rPr lang="en-US" altLang="zh-CN" sz="1400"/>
                <a:t>i</a:t>
              </a:r>
              <a:r>
                <a:rPr lang="zh-CN" altLang="en-US" sz="1400"/>
                <a:t>的值传给</a:t>
              </a:r>
              <a:r>
                <a:rPr lang="en-US" altLang="zh-CN" sz="1400"/>
                <a:t>x</a:t>
              </a:r>
              <a:r>
                <a:rPr lang="zh-CN" altLang="en-US" sz="1400"/>
                <a:t>，</a:t>
              </a:r>
              <a:r>
                <a:rPr lang="en-US" altLang="zh-CN" sz="1400"/>
                <a:t>j</a:t>
              </a:r>
              <a:r>
                <a:rPr lang="zh-CN" altLang="en-US" sz="1400"/>
                <a:t>的值传给</a:t>
              </a:r>
              <a:r>
                <a:rPr lang="en-US" altLang="zh-CN" sz="1400"/>
                <a:t>y</a:t>
              </a:r>
              <a:r>
                <a:rPr lang="zh-CN" altLang="en-US" sz="1400"/>
                <a:t>，执行完</a:t>
              </a:r>
              <a:r>
                <a:rPr lang="en-US" altLang="zh-CN" sz="1400"/>
                <a:t>swap</a:t>
              </a:r>
              <a:r>
                <a:rPr lang="zh-CN" altLang="en-US" sz="1400"/>
                <a:t>函数后，</a:t>
              </a:r>
              <a:r>
                <a:rPr lang="en-US" altLang="zh-CN" sz="1400"/>
                <a:t>x</a:t>
              </a:r>
              <a:r>
                <a:rPr lang="zh-CN" altLang="en-US" sz="1400"/>
                <a:t>和</a:t>
              </a:r>
              <a:r>
                <a:rPr lang="en-US" altLang="zh-CN" sz="1400"/>
                <a:t>y</a:t>
              </a:r>
              <a:r>
                <a:rPr lang="zh-CN" altLang="en-US" sz="1400"/>
                <a:t>的值互换，但是不影响</a:t>
              </a:r>
              <a:r>
                <a:rPr lang="en-US" altLang="zh-CN" sz="1400"/>
                <a:t>i</a:t>
              </a:r>
              <a:r>
                <a:rPr lang="zh-CN" altLang="en-US" sz="1400"/>
                <a:t>和</a:t>
              </a:r>
              <a:r>
                <a:rPr lang="en-US" altLang="zh-CN" sz="1400"/>
                <a:t>j</a:t>
              </a:r>
              <a:r>
                <a:rPr lang="zh-CN" altLang="en-US" sz="1400"/>
                <a:t>的值，整个过</a:t>
              </a:r>
              <a:r>
                <a:rPr lang="zh-CN" altLang="en-US" sz="1400"/>
                <a:t>程</a:t>
              </a:r>
              <a:r>
                <a:rPr lang="zh-CN" altLang="en-US" sz="1400" smtClean="0"/>
                <a:t>如下图所</a:t>
              </a:r>
              <a:r>
                <a:rPr lang="zh-CN" altLang="en-US" sz="1400"/>
                <a:t>示。</a:t>
              </a:r>
              <a:endParaRPr lang="en-US" altLang="zh-CN" sz="1400" dirty="0"/>
            </a:p>
          </p:txBody>
        </p:sp>
        <p:grpSp>
          <p:nvGrpSpPr>
            <p:cNvPr id="8" name="组合 7">
              <a:extLst>
                <a:ext uri="{FF2B5EF4-FFF2-40B4-BE49-F238E27FC236}">
                  <a16:creationId xmlns:a16="http://schemas.microsoft.com/office/drawing/2014/main" id="{5A3B8124-DB13-43FA-BDBF-277E29E6FA67}"/>
                </a:ext>
              </a:extLst>
            </p:cNvPr>
            <p:cNvGrpSpPr/>
            <p:nvPr/>
          </p:nvGrpSpPr>
          <p:grpSpPr>
            <a:xfrm>
              <a:off x="5076056" y="2233217"/>
              <a:ext cx="1156038" cy="382991"/>
              <a:chOff x="8656982" y="1391224"/>
              <a:chExt cx="1242392" cy="299464"/>
            </a:xfrm>
          </p:grpSpPr>
          <p:sp>
            <p:nvSpPr>
              <p:cNvPr id="9" name="文本框 8">
                <a:extLst>
                  <a:ext uri="{FF2B5EF4-FFF2-40B4-BE49-F238E27FC236}">
                    <a16:creationId xmlns:a16="http://schemas.microsoft.com/office/drawing/2014/main" id="{31994EC0-9CE0-4FE0-B93C-B8717E3333FE}"/>
                  </a:ext>
                </a:extLst>
              </p:cNvPr>
              <p:cNvSpPr txBox="1"/>
              <p:nvPr/>
            </p:nvSpPr>
            <p:spPr>
              <a:xfrm>
                <a:off x="8656982" y="1391224"/>
                <a:ext cx="1242392" cy="288784"/>
              </a:xfrm>
              <a:prstGeom prst="rect">
                <a:avLst/>
              </a:prstGeom>
              <a:noFill/>
            </p:spPr>
            <p:txBody>
              <a:bodyPr wrap="square" rtlCol="0">
                <a:spAutoFit/>
              </a:bodyPr>
              <a:lstStyle/>
              <a:p>
                <a:pPr algn="dist"/>
                <a:r>
                  <a:rPr lang="zh-CN" altLang="en-US" b="1">
                    <a:solidFill>
                      <a:schemeClr val="bg1"/>
                    </a:solidFill>
                    <a:latin typeface="微软雅黑" panose="020B0503020204020204" pitchFamily="34" charset="-122"/>
                    <a:ea typeface="微软雅黑" panose="020B0503020204020204" pitchFamily="34" charset="-122"/>
                  </a:rPr>
                  <a:t>算法</a:t>
                </a:r>
                <a:r>
                  <a:rPr lang="zh-CN" altLang="en-US" b="1" smtClean="0">
                    <a:solidFill>
                      <a:schemeClr val="bg1"/>
                    </a:solidFill>
                    <a:latin typeface="微软雅黑" panose="020B0503020204020204" pitchFamily="34" charset="-122"/>
                    <a:ea typeface="微软雅黑" panose="020B0503020204020204" pitchFamily="34" charset="-122"/>
                  </a:rPr>
                  <a:t>思路</a:t>
                </a:r>
                <a:endParaRPr lang="zh-CN" altLang="en-US" b="1" dirty="0">
                  <a:solidFill>
                    <a:schemeClr val="bg1"/>
                  </a:solidFill>
                  <a:latin typeface="微软雅黑" panose="020B0503020204020204" pitchFamily="34" charset="-122"/>
                  <a:ea typeface="微软雅黑" panose="020B0503020204020204" pitchFamily="34" charset="-122"/>
                </a:endParaRPr>
              </a:p>
            </p:txBody>
          </p:sp>
          <p:cxnSp>
            <p:nvCxnSpPr>
              <p:cNvPr id="10" name="直接连接符 9">
                <a:extLst>
                  <a:ext uri="{FF2B5EF4-FFF2-40B4-BE49-F238E27FC236}">
                    <a16:creationId xmlns:a16="http://schemas.microsoft.com/office/drawing/2014/main" id="{D2FE9C08-1928-4143-B10C-59655810239B}"/>
                  </a:ext>
                </a:extLst>
              </p:cNvPr>
              <p:cNvCxnSpPr>
                <a:cxnSpLocks/>
              </p:cNvCxnSpPr>
              <p:nvPr/>
            </p:nvCxnSpPr>
            <p:spPr>
              <a:xfrm flipV="1">
                <a:off x="8656983" y="1686632"/>
                <a:ext cx="1242391" cy="405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pic>
          <p:nvPicPr>
            <p:cNvPr id="11" name="图片 10"/>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844923" y="3578778"/>
              <a:ext cx="4246884" cy="1899635"/>
            </a:xfrm>
            <a:prstGeom prst="rect">
              <a:avLst/>
            </a:prstGeom>
          </p:spPr>
        </p:pic>
      </p:grpSp>
    </p:spTree>
    <p:extLst>
      <p:ext uri="{BB962C8B-B14F-4D97-AF65-F5344CB8AC3E}">
        <p14:creationId xmlns:p14="http://schemas.microsoft.com/office/powerpoint/2010/main" val="753500090"/>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3000"/>
              <a:t>9.2  </a:t>
            </a:r>
            <a:r>
              <a:rPr lang="zh-CN" altLang="en-US" sz="3000"/>
              <a:t>指针变量的声明和使用</a:t>
            </a:r>
          </a:p>
        </p:txBody>
      </p:sp>
      <p:sp>
        <p:nvSpPr>
          <p:cNvPr id="3" name="内容占位符 2"/>
          <p:cNvSpPr>
            <a:spLocks noGrp="1"/>
          </p:cNvSpPr>
          <p:nvPr>
            <p:ph idx="1"/>
          </p:nvPr>
        </p:nvSpPr>
        <p:spPr>
          <a:xfrm>
            <a:off x="457200" y="1315355"/>
            <a:ext cx="8507288" cy="313445"/>
          </a:xfrm>
        </p:spPr>
        <p:txBody>
          <a:bodyPr/>
          <a:lstStyle/>
          <a:p>
            <a:pPr lvl="1"/>
            <a:r>
              <a:rPr lang="en-US" altLang="zh-CN" sz="1600" smtClean="0"/>
              <a:t>【</a:t>
            </a:r>
            <a:r>
              <a:rPr lang="zh-CN" altLang="en-US" sz="1600" smtClean="0"/>
              <a:t>例 </a:t>
            </a:r>
            <a:r>
              <a:rPr lang="en-US" altLang="zh-CN" sz="1600" smtClean="0"/>
              <a:t>9.4】</a:t>
            </a:r>
            <a:r>
              <a:rPr lang="zh-CN" altLang="en-US" sz="1600"/>
              <a:t>指针变量作为函数参数实现实参值的同步更新。</a:t>
            </a:r>
            <a:endParaRPr lang="en-US" altLang="zh-CN" sz="2200"/>
          </a:p>
          <a:p>
            <a:endParaRPr lang="en-US" altLang="zh-CN" sz="2200" smtClean="0"/>
          </a:p>
        </p:txBody>
      </p:sp>
      <p:cxnSp>
        <p:nvCxnSpPr>
          <p:cNvPr id="11" name="直接连接符 10">
            <a:extLst>
              <a:ext uri="{FF2B5EF4-FFF2-40B4-BE49-F238E27FC236}">
                <a16:creationId xmlns:a16="http://schemas.microsoft.com/office/drawing/2014/main" id="{D2FE9C08-1928-4143-B10C-59655810239B}"/>
              </a:ext>
            </a:extLst>
          </p:cNvPr>
          <p:cNvCxnSpPr>
            <a:cxnSpLocks/>
          </p:cNvCxnSpPr>
          <p:nvPr/>
        </p:nvCxnSpPr>
        <p:spPr>
          <a:xfrm flipV="1">
            <a:off x="5175146" y="2618213"/>
            <a:ext cx="1156037" cy="5187"/>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2" name="矩形 11">
            <a:extLst>
              <a:ext uri="{FF2B5EF4-FFF2-40B4-BE49-F238E27FC236}">
                <a16:creationId xmlns:a16="http://schemas.microsoft.com/office/drawing/2014/main" id="{F5BB524E-118F-4CAC-B131-4098BA770E80}"/>
              </a:ext>
            </a:extLst>
          </p:cNvPr>
          <p:cNvSpPr/>
          <p:nvPr/>
        </p:nvSpPr>
        <p:spPr>
          <a:xfrm>
            <a:off x="1027282" y="1700809"/>
            <a:ext cx="4104456" cy="3744416"/>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en-US" altLang="zh-CN" sz="1400" dirty="0">
                <a:solidFill>
                  <a:srgbClr val="002060"/>
                </a:solidFill>
              </a:rPr>
              <a:t>#include &lt;</a:t>
            </a:r>
            <a:r>
              <a:rPr lang="en-US" altLang="zh-CN" sz="1400" err="1">
                <a:solidFill>
                  <a:srgbClr val="002060"/>
                </a:solidFill>
              </a:rPr>
              <a:t>stdio.h</a:t>
            </a:r>
            <a:r>
              <a:rPr lang="en-US" altLang="zh-CN" sz="1400" smtClean="0">
                <a:solidFill>
                  <a:srgbClr val="002060"/>
                </a:solidFill>
              </a:rPr>
              <a:t>&gt;</a:t>
            </a:r>
          </a:p>
          <a:p>
            <a:r>
              <a:rPr lang="en-US" altLang="zh-CN" sz="1400" smtClean="0">
                <a:solidFill>
                  <a:srgbClr val="002060"/>
                </a:solidFill>
              </a:rPr>
              <a:t>int </a:t>
            </a:r>
            <a:r>
              <a:rPr lang="en-US" altLang="zh-CN" sz="1400" dirty="0">
                <a:solidFill>
                  <a:srgbClr val="002060"/>
                </a:solidFill>
              </a:rPr>
              <a:t>main( )</a:t>
            </a:r>
          </a:p>
          <a:p>
            <a:r>
              <a:rPr lang="en-US" altLang="zh-CN" sz="1400" dirty="0">
                <a:solidFill>
                  <a:srgbClr val="002060"/>
                </a:solidFill>
              </a:rPr>
              <a:t>{</a:t>
            </a:r>
          </a:p>
          <a:p>
            <a:pPr marL="265113"/>
            <a:r>
              <a:rPr lang="en-US" altLang="zh-CN" sz="1400">
                <a:solidFill>
                  <a:srgbClr val="002060"/>
                </a:solidFill>
              </a:rPr>
              <a:t>void swap(int *p1,int *p2);</a:t>
            </a:r>
          </a:p>
          <a:p>
            <a:pPr marL="265113"/>
            <a:r>
              <a:rPr lang="en-US" altLang="zh-CN" sz="1400">
                <a:solidFill>
                  <a:srgbClr val="002060"/>
                </a:solidFill>
              </a:rPr>
              <a:t>int i=1,j=2;</a:t>
            </a:r>
          </a:p>
          <a:p>
            <a:pPr marL="265113"/>
            <a:r>
              <a:rPr lang="en-US" altLang="zh-CN" sz="1400">
                <a:solidFill>
                  <a:srgbClr val="002060"/>
                </a:solidFill>
              </a:rPr>
              <a:t>int *pointer_i=&amp;i,*pointer_j=&amp;j;</a:t>
            </a:r>
          </a:p>
          <a:p>
            <a:pPr marL="265113"/>
            <a:r>
              <a:rPr lang="en-US" altLang="zh-CN" sz="1400">
                <a:solidFill>
                  <a:srgbClr val="002060"/>
                </a:solidFill>
              </a:rPr>
              <a:t>printf(“i=%d,j=%d\n”,i,j);</a:t>
            </a:r>
          </a:p>
          <a:p>
            <a:pPr marL="265113"/>
            <a:r>
              <a:rPr lang="en-US" altLang="zh-CN" sz="1400">
                <a:solidFill>
                  <a:srgbClr val="002060"/>
                </a:solidFill>
              </a:rPr>
              <a:t>if (i&lt;j) swap(pointer_i, pointer_j);</a:t>
            </a:r>
          </a:p>
          <a:p>
            <a:pPr marL="265113"/>
            <a:r>
              <a:rPr lang="en-US" altLang="zh-CN" sz="1400">
                <a:solidFill>
                  <a:srgbClr val="002060"/>
                </a:solidFill>
              </a:rPr>
              <a:t>printf(“i=%d,j=%d\n”,i,j);</a:t>
            </a:r>
          </a:p>
          <a:p>
            <a:pPr marL="265113"/>
            <a:r>
              <a:rPr lang="en-US" altLang="zh-CN" sz="1400" smtClean="0">
                <a:solidFill>
                  <a:srgbClr val="002060"/>
                </a:solidFill>
              </a:rPr>
              <a:t>return </a:t>
            </a:r>
            <a:r>
              <a:rPr lang="en-US" altLang="zh-CN" sz="1400">
                <a:solidFill>
                  <a:srgbClr val="002060"/>
                </a:solidFill>
              </a:rPr>
              <a:t>0;</a:t>
            </a:r>
            <a:endParaRPr lang="zh-CN" altLang="en-US" sz="1400" smtClean="0">
              <a:solidFill>
                <a:srgbClr val="002060"/>
              </a:solidFill>
            </a:endParaRPr>
          </a:p>
          <a:p>
            <a:r>
              <a:rPr lang="en-US" altLang="zh-CN" sz="1400" smtClean="0">
                <a:solidFill>
                  <a:srgbClr val="002060"/>
                </a:solidFill>
              </a:rPr>
              <a:t>}</a:t>
            </a:r>
          </a:p>
          <a:p>
            <a:r>
              <a:rPr lang="en-US" altLang="zh-CN" sz="1400">
                <a:solidFill>
                  <a:srgbClr val="002060"/>
                </a:solidFill>
              </a:rPr>
              <a:t>void swap(int *p1,int *p2)</a:t>
            </a:r>
          </a:p>
          <a:p>
            <a:r>
              <a:rPr lang="en-US" altLang="zh-CN" sz="1400">
                <a:solidFill>
                  <a:srgbClr val="002060"/>
                </a:solidFill>
              </a:rPr>
              <a:t>{</a:t>
            </a:r>
          </a:p>
          <a:p>
            <a:r>
              <a:rPr lang="en-US" altLang="zh-CN" sz="1400">
                <a:solidFill>
                  <a:srgbClr val="002060"/>
                </a:solidFill>
              </a:rPr>
              <a:t>   int t=*p1;</a:t>
            </a:r>
          </a:p>
          <a:p>
            <a:r>
              <a:rPr lang="en-US" altLang="zh-CN" sz="1400">
                <a:solidFill>
                  <a:srgbClr val="002060"/>
                </a:solidFill>
              </a:rPr>
              <a:t>   *p1=*p2;</a:t>
            </a:r>
          </a:p>
          <a:p>
            <a:r>
              <a:rPr lang="en-US" altLang="zh-CN" sz="1400">
                <a:solidFill>
                  <a:srgbClr val="002060"/>
                </a:solidFill>
              </a:rPr>
              <a:t>   *p2=t;</a:t>
            </a:r>
          </a:p>
          <a:p>
            <a:r>
              <a:rPr lang="en-US" altLang="zh-CN" sz="1400" smtClean="0">
                <a:solidFill>
                  <a:srgbClr val="002060"/>
                </a:solidFill>
              </a:rPr>
              <a:t>}</a:t>
            </a:r>
            <a:endParaRPr lang="en-US" altLang="zh-CN" sz="1400">
              <a:solidFill>
                <a:srgbClr val="002060"/>
              </a:solidFill>
            </a:endParaRPr>
          </a:p>
        </p:txBody>
      </p:sp>
      <p:sp>
        <p:nvSpPr>
          <p:cNvPr id="13" name="文本框 12">
            <a:extLst>
              <a:ext uri="{FF2B5EF4-FFF2-40B4-BE49-F238E27FC236}">
                <a16:creationId xmlns:a16="http://schemas.microsoft.com/office/drawing/2014/main" id="{B0CA503F-5008-4B52-A4F4-6A5255875C6D}"/>
              </a:ext>
            </a:extLst>
          </p:cNvPr>
          <p:cNvSpPr txBox="1"/>
          <p:nvPr/>
        </p:nvSpPr>
        <p:spPr>
          <a:xfrm>
            <a:off x="860888" y="5471937"/>
            <a:ext cx="2232248" cy="369332"/>
          </a:xfrm>
          <a:prstGeom prst="rect">
            <a:avLst/>
          </a:prstGeom>
          <a:noFill/>
        </p:spPr>
        <p:txBody>
          <a:bodyPr wrap="square" rtlCol="0">
            <a:spAutoFit/>
          </a:bodyPr>
          <a:lstStyle/>
          <a:p>
            <a:r>
              <a:rPr lang="zh-CN" altLang="en-US" dirty="0">
                <a:solidFill>
                  <a:srgbClr val="002060"/>
                </a:solidFill>
              </a:rPr>
              <a:t>程序运行结果：</a:t>
            </a:r>
          </a:p>
        </p:txBody>
      </p:sp>
      <p:sp>
        <p:nvSpPr>
          <p:cNvPr id="7" name="页脚占位符 6"/>
          <p:cNvSpPr>
            <a:spLocks noGrp="1"/>
          </p:cNvSpPr>
          <p:nvPr>
            <p:ph type="ftr" sz="quarter" idx="10"/>
          </p:nvPr>
        </p:nvSpPr>
        <p:spPr/>
        <p:txBody>
          <a:bodyPr/>
          <a:lstStyle/>
          <a:p>
            <a:pPr>
              <a:defRPr/>
            </a:pPr>
            <a:r>
              <a:rPr lang="zh-CN" altLang="en-US" smtClean="0"/>
              <a:t>第</a:t>
            </a:r>
            <a:r>
              <a:rPr lang="en-US" altLang="zh-CN" smtClean="0"/>
              <a:t>9</a:t>
            </a:r>
            <a:r>
              <a:rPr lang="zh-CN" altLang="en-US" smtClean="0"/>
              <a:t>章  指针</a:t>
            </a:r>
            <a:endParaRPr lang="en-US" altLang="zh-CN" sz="1200">
              <a:ea typeface="宋体" charset="-122"/>
            </a:endParaRPr>
          </a:p>
        </p:txBody>
      </p:sp>
      <p:sp>
        <p:nvSpPr>
          <p:cNvPr id="10" name="折角形 8">
            <a:extLst>
              <a:ext uri="{FF2B5EF4-FFF2-40B4-BE49-F238E27FC236}">
                <a16:creationId xmlns:a16="http://schemas.microsoft.com/office/drawing/2014/main" id="{34B46C00-F619-45F0-A7B9-F2B26A653DB9}"/>
              </a:ext>
            </a:extLst>
          </p:cNvPr>
          <p:cNvSpPr/>
          <p:nvPr/>
        </p:nvSpPr>
        <p:spPr>
          <a:xfrm>
            <a:off x="5319163" y="1723527"/>
            <a:ext cx="3616725" cy="2027766"/>
          </a:xfrm>
          <a:prstGeom prst="foldedCorner">
            <a:avLst/>
          </a:prstGeom>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indent="-342900">
              <a:buAutoNum type="arabicPeriod"/>
            </a:pPr>
            <a:endParaRPr lang="en-US" altLang="zh-CN" sz="1400" dirty="0"/>
          </a:p>
          <a:p>
            <a:endParaRPr lang="en-US" altLang="zh-CN" sz="1700" dirty="0"/>
          </a:p>
          <a:p>
            <a:endParaRPr lang="en-US" altLang="zh-CN" sz="1700" smtClean="0"/>
          </a:p>
          <a:p>
            <a:r>
              <a:rPr lang="zh-CN" altLang="en-US" sz="1400" smtClean="0"/>
              <a:t>函</a:t>
            </a:r>
            <a:r>
              <a:rPr lang="zh-CN" altLang="en-US" sz="1400"/>
              <a:t>数调用时实参的值是</a:t>
            </a:r>
            <a:r>
              <a:rPr lang="en-US" altLang="zh-CN" sz="1400"/>
              <a:t>main</a:t>
            </a:r>
            <a:r>
              <a:rPr lang="zh-CN" altLang="en-US" sz="1400"/>
              <a:t>函数中整型变量</a:t>
            </a:r>
            <a:r>
              <a:rPr lang="en-US" altLang="zh-CN" sz="1400"/>
              <a:t>i</a:t>
            </a:r>
            <a:r>
              <a:rPr lang="zh-CN" altLang="en-US" sz="1400"/>
              <a:t>、</a:t>
            </a:r>
            <a:r>
              <a:rPr lang="en-US" altLang="zh-CN" sz="1400"/>
              <a:t>j</a:t>
            </a:r>
            <a:r>
              <a:rPr lang="zh-CN" altLang="en-US" sz="1400"/>
              <a:t>的地址，而形参是</a:t>
            </a:r>
            <a:r>
              <a:rPr lang="en-US" altLang="zh-CN" sz="1400"/>
              <a:t>p1</a:t>
            </a:r>
            <a:r>
              <a:rPr lang="zh-CN" altLang="en-US" sz="1400"/>
              <a:t>和</a:t>
            </a:r>
            <a:r>
              <a:rPr lang="en-US" altLang="zh-CN" sz="1400"/>
              <a:t>p2</a:t>
            </a:r>
            <a:r>
              <a:rPr lang="zh-CN" altLang="en-US" sz="1400"/>
              <a:t>，分别接收了</a:t>
            </a:r>
            <a:r>
              <a:rPr lang="en-US" altLang="zh-CN" sz="1400"/>
              <a:t>main</a:t>
            </a:r>
            <a:r>
              <a:rPr lang="zh-CN" altLang="en-US" sz="1400"/>
              <a:t>函数中</a:t>
            </a:r>
            <a:r>
              <a:rPr lang="en-US" altLang="zh-CN" sz="1400"/>
              <a:t>i</a:t>
            </a:r>
            <a:r>
              <a:rPr lang="zh-CN" altLang="en-US" sz="1400"/>
              <a:t>、</a:t>
            </a:r>
            <a:r>
              <a:rPr lang="en-US" altLang="zh-CN" sz="1400"/>
              <a:t>j</a:t>
            </a:r>
            <a:r>
              <a:rPr lang="zh-CN" altLang="en-US" sz="1400"/>
              <a:t>变量的地址，那么</a:t>
            </a:r>
            <a:r>
              <a:rPr lang="en-US" altLang="zh-CN" sz="1400"/>
              <a:t>p1</a:t>
            </a:r>
            <a:r>
              <a:rPr lang="zh-CN" altLang="en-US" sz="1400"/>
              <a:t>、</a:t>
            </a:r>
            <a:r>
              <a:rPr lang="en-US" altLang="zh-CN" sz="1400"/>
              <a:t>p2</a:t>
            </a:r>
            <a:r>
              <a:rPr lang="zh-CN" altLang="en-US" sz="1400"/>
              <a:t>也分别指向</a:t>
            </a:r>
            <a:r>
              <a:rPr lang="en-US" altLang="zh-CN" sz="1400"/>
              <a:t>main</a:t>
            </a:r>
            <a:r>
              <a:rPr lang="zh-CN" altLang="en-US" sz="1400"/>
              <a:t>函数中的</a:t>
            </a:r>
            <a:r>
              <a:rPr lang="en-US" altLang="zh-CN" sz="1400"/>
              <a:t>i</a:t>
            </a:r>
            <a:r>
              <a:rPr lang="zh-CN" altLang="en-US" sz="1400"/>
              <a:t>和</a:t>
            </a:r>
            <a:r>
              <a:rPr lang="en-US" altLang="zh-CN" sz="1400" smtClean="0"/>
              <a:t>j</a:t>
            </a:r>
            <a:r>
              <a:rPr lang="zh-CN" altLang="en-US" sz="1400" smtClean="0"/>
              <a:t>。</a:t>
            </a:r>
            <a:endParaRPr lang="en-US" altLang="zh-CN" sz="1400" smtClean="0"/>
          </a:p>
          <a:p>
            <a:r>
              <a:rPr lang="zh-CN" altLang="en-US" sz="1400" smtClean="0"/>
              <a:t>函</a:t>
            </a:r>
            <a:r>
              <a:rPr lang="zh-CN" altLang="en-US" sz="1400"/>
              <a:t>数</a:t>
            </a:r>
            <a:r>
              <a:rPr lang="en-US" altLang="zh-CN" sz="1400"/>
              <a:t>swap</a:t>
            </a:r>
            <a:r>
              <a:rPr lang="zh-CN" altLang="en-US" sz="1400"/>
              <a:t>中实现了*</a:t>
            </a:r>
            <a:r>
              <a:rPr lang="en-US" altLang="zh-CN" sz="1400"/>
              <a:t>p1</a:t>
            </a:r>
            <a:r>
              <a:rPr lang="zh-CN" altLang="en-US" sz="1400"/>
              <a:t>和*</a:t>
            </a:r>
            <a:r>
              <a:rPr lang="en-US" altLang="zh-CN" sz="1400"/>
              <a:t>p2</a:t>
            </a:r>
            <a:r>
              <a:rPr lang="zh-CN" altLang="en-US" sz="1400"/>
              <a:t>互换，也就是</a:t>
            </a:r>
            <a:r>
              <a:rPr lang="en-US" altLang="zh-CN" sz="1400"/>
              <a:t>main</a:t>
            </a:r>
            <a:r>
              <a:rPr lang="zh-CN" altLang="en-US" sz="1400"/>
              <a:t>函数中</a:t>
            </a:r>
            <a:r>
              <a:rPr lang="en-US" altLang="zh-CN" sz="1400"/>
              <a:t>i</a:t>
            </a:r>
            <a:r>
              <a:rPr lang="zh-CN" altLang="en-US" sz="1400"/>
              <a:t>、</a:t>
            </a:r>
            <a:r>
              <a:rPr lang="en-US" altLang="zh-CN" sz="1400"/>
              <a:t>j</a:t>
            </a:r>
            <a:r>
              <a:rPr lang="zh-CN" altLang="en-US" sz="1400"/>
              <a:t>单元中的内容互换，从而实现了</a:t>
            </a:r>
            <a:r>
              <a:rPr lang="en-US" altLang="zh-CN" sz="1400"/>
              <a:t>i</a:t>
            </a:r>
            <a:r>
              <a:rPr lang="zh-CN" altLang="en-US" sz="1400"/>
              <a:t>和</a:t>
            </a:r>
            <a:r>
              <a:rPr lang="en-US" altLang="zh-CN" sz="1400"/>
              <a:t>j</a:t>
            </a:r>
            <a:r>
              <a:rPr lang="zh-CN" altLang="en-US" sz="1400"/>
              <a:t>的值</a:t>
            </a:r>
            <a:r>
              <a:rPr lang="zh-CN" altLang="en-US" sz="1400"/>
              <a:t>互</a:t>
            </a:r>
            <a:r>
              <a:rPr lang="zh-CN" altLang="en-US" sz="1400" smtClean="0"/>
              <a:t>换</a:t>
            </a:r>
            <a:r>
              <a:rPr lang="zh-CN" altLang="en-US" sz="1400"/>
              <a:t>。</a:t>
            </a:r>
            <a:endParaRPr lang="en-US" altLang="zh-CN" sz="1400" dirty="0"/>
          </a:p>
        </p:txBody>
      </p:sp>
      <p:grpSp>
        <p:nvGrpSpPr>
          <p:cNvPr id="15" name="组合 14">
            <a:extLst>
              <a:ext uri="{FF2B5EF4-FFF2-40B4-BE49-F238E27FC236}">
                <a16:creationId xmlns:a16="http://schemas.microsoft.com/office/drawing/2014/main" id="{5A3B8124-DB13-43FA-BDBF-277E29E6FA67}"/>
              </a:ext>
            </a:extLst>
          </p:cNvPr>
          <p:cNvGrpSpPr/>
          <p:nvPr/>
        </p:nvGrpSpPr>
        <p:grpSpPr>
          <a:xfrm>
            <a:off x="5319162" y="1753021"/>
            <a:ext cx="1156038" cy="382991"/>
            <a:chOff x="8656982" y="1391224"/>
            <a:chExt cx="1242392" cy="299464"/>
          </a:xfrm>
        </p:grpSpPr>
        <p:sp>
          <p:nvSpPr>
            <p:cNvPr id="16" name="文本框 15">
              <a:extLst>
                <a:ext uri="{FF2B5EF4-FFF2-40B4-BE49-F238E27FC236}">
                  <a16:creationId xmlns:a16="http://schemas.microsoft.com/office/drawing/2014/main" id="{31994EC0-9CE0-4FE0-B93C-B8717E3333FE}"/>
                </a:ext>
              </a:extLst>
            </p:cNvPr>
            <p:cNvSpPr txBox="1"/>
            <p:nvPr/>
          </p:nvSpPr>
          <p:spPr>
            <a:xfrm>
              <a:off x="8656982" y="1391224"/>
              <a:ext cx="1242392" cy="288784"/>
            </a:xfrm>
            <a:prstGeom prst="rect">
              <a:avLst/>
            </a:prstGeom>
            <a:noFill/>
          </p:spPr>
          <p:txBody>
            <a:bodyPr wrap="square" rtlCol="0">
              <a:spAutoFit/>
            </a:bodyPr>
            <a:lstStyle/>
            <a:p>
              <a:pPr algn="dist"/>
              <a:r>
                <a:rPr lang="zh-CN" altLang="en-US" b="1">
                  <a:solidFill>
                    <a:schemeClr val="bg1"/>
                  </a:solidFill>
                  <a:latin typeface="微软雅黑" panose="020B0503020204020204" pitchFamily="34" charset="-122"/>
                  <a:ea typeface="微软雅黑" panose="020B0503020204020204" pitchFamily="34" charset="-122"/>
                </a:rPr>
                <a:t>算法</a:t>
              </a:r>
              <a:r>
                <a:rPr lang="zh-CN" altLang="en-US" b="1" smtClean="0">
                  <a:solidFill>
                    <a:schemeClr val="bg1"/>
                  </a:solidFill>
                  <a:latin typeface="微软雅黑" panose="020B0503020204020204" pitchFamily="34" charset="-122"/>
                  <a:ea typeface="微软雅黑" panose="020B0503020204020204" pitchFamily="34" charset="-122"/>
                </a:rPr>
                <a:t>思路</a:t>
              </a:r>
              <a:endParaRPr lang="zh-CN" altLang="en-US" b="1" dirty="0">
                <a:solidFill>
                  <a:schemeClr val="bg1"/>
                </a:solidFill>
                <a:latin typeface="微软雅黑" panose="020B0503020204020204" pitchFamily="34" charset="-122"/>
                <a:ea typeface="微软雅黑" panose="020B0503020204020204" pitchFamily="34" charset="-122"/>
              </a:endParaRPr>
            </a:p>
          </p:txBody>
        </p:sp>
        <p:cxnSp>
          <p:nvCxnSpPr>
            <p:cNvPr id="17" name="直接连接符 16">
              <a:extLst>
                <a:ext uri="{FF2B5EF4-FFF2-40B4-BE49-F238E27FC236}">
                  <a16:creationId xmlns:a16="http://schemas.microsoft.com/office/drawing/2014/main" id="{D2FE9C08-1928-4143-B10C-59655810239B}"/>
                </a:ext>
              </a:extLst>
            </p:cNvPr>
            <p:cNvCxnSpPr>
              <a:cxnSpLocks/>
            </p:cNvCxnSpPr>
            <p:nvPr/>
          </p:nvCxnSpPr>
          <p:spPr>
            <a:xfrm flipV="1">
              <a:off x="8656983" y="1686632"/>
              <a:ext cx="1242391" cy="405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pic>
        <p:nvPicPr>
          <p:cNvPr id="14" name="图片 13"/>
          <p:cNvPicPr/>
          <p:nvPr/>
        </p:nvPicPr>
        <p:blipFill rotWithShape="1">
          <a:blip r:embed="rId2">
            <a:extLst>
              <a:ext uri="{28A0092B-C50C-407E-A947-70E740481C1C}">
                <a14:useLocalDpi xmlns:a14="http://schemas.microsoft.com/office/drawing/2010/main" val="0"/>
              </a:ext>
            </a:extLst>
          </a:blip>
          <a:srcRect r="44818" b="56678"/>
          <a:stretch/>
        </p:blipFill>
        <p:spPr bwMode="auto">
          <a:xfrm>
            <a:off x="2514601" y="5543945"/>
            <a:ext cx="2417440" cy="837383"/>
          </a:xfrm>
          <a:prstGeom prst="rect">
            <a:avLst/>
          </a:prstGeom>
          <a:noFill/>
          <a:ln>
            <a:noFill/>
          </a:ln>
        </p:spPr>
      </p:pic>
      <p:pic>
        <p:nvPicPr>
          <p:cNvPr id="8" name="图片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401994" y="3833629"/>
            <a:ext cx="3361005" cy="2615221"/>
          </a:xfrm>
          <a:prstGeom prst="rect">
            <a:avLst/>
          </a:prstGeom>
        </p:spPr>
      </p:pic>
    </p:spTree>
    <p:extLst>
      <p:ext uri="{BB962C8B-B14F-4D97-AF65-F5344CB8AC3E}">
        <p14:creationId xmlns:p14="http://schemas.microsoft.com/office/powerpoint/2010/main" val="248254564"/>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3000"/>
              <a:t>9.2  </a:t>
            </a:r>
            <a:r>
              <a:rPr lang="zh-CN" altLang="en-US" sz="3000"/>
              <a:t>指针变量的声明和使用</a:t>
            </a:r>
            <a:endParaRPr lang="zh-CN" altLang="en-US" sz="3000"/>
          </a:p>
        </p:txBody>
      </p:sp>
      <p:sp>
        <p:nvSpPr>
          <p:cNvPr id="3" name="内容占位符 2"/>
          <p:cNvSpPr>
            <a:spLocks noGrp="1"/>
          </p:cNvSpPr>
          <p:nvPr>
            <p:ph idx="1"/>
          </p:nvPr>
        </p:nvSpPr>
        <p:spPr>
          <a:xfrm>
            <a:off x="457200" y="1268760"/>
            <a:ext cx="8507288" cy="504056"/>
          </a:xfrm>
        </p:spPr>
        <p:txBody>
          <a:bodyPr/>
          <a:lstStyle/>
          <a:p>
            <a:pPr marL="354013" lvl="2" indent="0">
              <a:buNone/>
            </a:pPr>
            <a:r>
              <a:rPr lang="zh-CN" altLang="en-US" sz="1800" smtClean="0">
                <a:latin typeface="隶书" pitchFamily="49" charset="-122"/>
                <a:ea typeface="黑体" panose="02010609060101010101" pitchFamily="49" charset="-122"/>
              </a:rPr>
              <a:t>  </a:t>
            </a:r>
            <a:r>
              <a:rPr lang="en-US" altLang="zh-CN" sz="1600" b="1">
                <a:latin typeface="隶书" pitchFamily="49" charset="-122"/>
                <a:ea typeface="黑体" panose="02010609060101010101" pitchFamily="49" charset="-122"/>
              </a:rPr>
              <a:t>swap( )</a:t>
            </a:r>
            <a:r>
              <a:rPr lang="zh-CN" altLang="en-US" sz="1600" b="1">
                <a:latin typeface="隶书" pitchFamily="49" charset="-122"/>
                <a:ea typeface="黑体" panose="02010609060101010101" pitchFamily="49" charset="-122"/>
              </a:rPr>
              <a:t>能否写成下面的形式</a:t>
            </a:r>
            <a:r>
              <a:rPr lang="zh-CN" altLang="en-US" sz="1600" b="1">
                <a:latin typeface="隶书" pitchFamily="49" charset="-122"/>
                <a:ea typeface="黑体" panose="02010609060101010101" pitchFamily="49" charset="-122"/>
              </a:rPr>
              <a:t>呢</a:t>
            </a:r>
            <a:r>
              <a:rPr lang="zh-CN" altLang="en-US" sz="1600" b="1" smtClean="0">
                <a:latin typeface="隶书" pitchFamily="49" charset="-122"/>
                <a:ea typeface="黑体" panose="02010609060101010101" pitchFamily="49" charset="-122"/>
              </a:rPr>
              <a:t>？</a:t>
            </a:r>
            <a:endParaRPr lang="zh-CN" altLang="en-US" sz="1600" b="1">
              <a:latin typeface="隶书" pitchFamily="49" charset="-122"/>
              <a:ea typeface="黑体" panose="02010609060101010101" pitchFamily="49" charset="-122"/>
            </a:endParaRPr>
          </a:p>
        </p:txBody>
      </p:sp>
      <p:sp>
        <p:nvSpPr>
          <p:cNvPr id="4" name="页脚占位符 3"/>
          <p:cNvSpPr>
            <a:spLocks noGrp="1"/>
          </p:cNvSpPr>
          <p:nvPr>
            <p:ph type="ftr" sz="quarter" idx="10"/>
          </p:nvPr>
        </p:nvSpPr>
        <p:spPr/>
        <p:txBody>
          <a:bodyPr/>
          <a:lstStyle/>
          <a:p>
            <a:pPr>
              <a:defRPr/>
            </a:pPr>
            <a:r>
              <a:rPr lang="zh-CN" altLang="en-US" smtClean="0"/>
              <a:t>第</a:t>
            </a:r>
            <a:r>
              <a:rPr lang="en-US" altLang="zh-CN" smtClean="0"/>
              <a:t>9</a:t>
            </a:r>
            <a:r>
              <a:rPr lang="zh-CN" altLang="en-US" smtClean="0"/>
              <a:t>章  指针</a:t>
            </a:r>
            <a:endParaRPr lang="en-US" altLang="zh-CN" sz="1200">
              <a:ea typeface="宋体" charset="-122"/>
            </a:endParaRPr>
          </a:p>
        </p:txBody>
      </p:sp>
      <p:sp>
        <p:nvSpPr>
          <p:cNvPr id="5" name="矩形 4">
            <a:extLst>
              <a:ext uri="{FF2B5EF4-FFF2-40B4-BE49-F238E27FC236}">
                <a16:creationId xmlns:a16="http://schemas.microsoft.com/office/drawing/2014/main" id="{F5BB524E-118F-4CAC-B131-4098BA770E80}"/>
              </a:ext>
            </a:extLst>
          </p:cNvPr>
          <p:cNvSpPr/>
          <p:nvPr/>
        </p:nvSpPr>
        <p:spPr>
          <a:xfrm>
            <a:off x="468760" y="1916832"/>
            <a:ext cx="2680622" cy="165618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en-US" altLang="zh-CN" sz="1400" smtClean="0">
                <a:solidFill>
                  <a:srgbClr val="002060"/>
                </a:solidFill>
              </a:rPr>
              <a:t>void </a:t>
            </a:r>
            <a:r>
              <a:rPr lang="en-US" altLang="zh-CN" sz="1400">
                <a:solidFill>
                  <a:srgbClr val="002060"/>
                </a:solidFill>
              </a:rPr>
              <a:t>swap(int *p1,int *p2)</a:t>
            </a:r>
          </a:p>
          <a:p>
            <a:r>
              <a:rPr lang="en-US" altLang="zh-CN" sz="1400">
                <a:solidFill>
                  <a:srgbClr val="002060"/>
                </a:solidFill>
              </a:rPr>
              <a:t>{</a:t>
            </a:r>
          </a:p>
          <a:p>
            <a:r>
              <a:rPr lang="en-US" altLang="zh-CN" sz="1400">
                <a:solidFill>
                  <a:srgbClr val="002060"/>
                </a:solidFill>
              </a:rPr>
              <a:t>  </a:t>
            </a:r>
            <a:r>
              <a:rPr lang="en-US" altLang="zh-CN" sz="1400" smtClean="0">
                <a:solidFill>
                  <a:srgbClr val="002060"/>
                </a:solidFill>
              </a:rPr>
              <a:t>  </a:t>
            </a:r>
            <a:r>
              <a:rPr lang="en-US" altLang="zh-CN" sz="1400">
                <a:solidFill>
                  <a:srgbClr val="002060"/>
                </a:solidFill>
              </a:rPr>
              <a:t>int *p;</a:t>
            </a:r>
          </a:p>
          <a:p>
            <a:r>
              <a:rPr lang="en-US" altLang="zh-CN" sz="1400">
                <a:solidFill>
                  <a:srgbClr val="002060"/>
                </a:solidFill>
              </a:rPr>
              <a:t>    *p=*</a:t>
            </a:r>
            <a:r>
              <a:rPr lang="en-US" altLang="zh-CN" sz="1400">
                <a:solidFill>
                  <a:srgbClr val="002060"/>
                </a:solidFill>
              </a:rPr>
              <a:t>p1</a:t>
            </a:r>
            <a:r>
              <a:rPr lang="en-US" altLang="zh-CN" sz="1400" smtClean="0">
                <a:solidFill>
                  <a:srgbClr val="002060"/>
                </a:solidFill>
              </a:rPr>
              <a:t>;</a:t>
            </a:r>
          </a:p>
          <a:p>
            <a:r>
              <a:rPr lang="en-US" altLang="zh-CN" sz="1400">
                <a:solidFill>
                  <a:srgbClr val="002060"/>
                </a:solidFill>
              </a:rPr>
              <a:t> </a:t>
            </a:r>
            <a:r>
              <a:rPr lang="en-US" altLang="zh-CN" sz="1400" smtClean="0">
                <a:solidFill>
                  <a:srgbClr val="002060"/>
                </a:solidFill>
              </a:rPr>
              <a:t>   </a:t>
            </a:r>
            <a:r>
              <a:rPr lang="en-US" altLang="zh-CN" sz="1400">
                <a:solidFill>
                  <a:srgbClr val="002060"/>
                </a:solidFill>
              </a:rPr>
              <a:t>*p1=*p2;</a:t>
            </a:r>
          </a:p>
          <a:p>
            <a:r>
              <a:rPr lang="en-US" altLang="zh-CN" sz="1400">
                <a:solidFill>
                  <a:srgbClr val="002060"/>
                </a:solidFill>
              </a:rPr>
              <a:t>    *p2=*p;</a:t>
            </a:r>
          </a:p>
          <a:p>
            <a:r>
              <a:rPr lang="en-US" altLang="zh-CN" sz="1400" smtClean="0">
                <a:solidFill>
                  <a:srgbClr val="002060"/>
                </a:solidFill>
              </a:rPr>
              <a:t>}</a:t>
            </a:r>
            <a:endParaRPr lang="en-US" altLang="zh-CN" sz="1400">
              <a:solidFill>
                <a:srgbClr val="002060"/>
              </a:solidFill>
            </a:endParaRPr>
          </a:p>
        </p:txBody>
      </p:sp>
      <p:sp>
        <p:nvSpPr>
          <p:cNvPr id="6" name="矩形 5">
            <a:extLst>
              <a:ext uri="{FF2B5EF4-FFF2-40B4-BE49-F238E27FC236}">
                <a16:creationId xmlns:a16="http://schemas.microsoft.com/office/drawing/2014/main" id="{F5BB524E-118F-4CAC-B131-4098BA770E80}"/>
              </a:ext>
            </a:extLst>
          </p:cNvPr>
          <p:cNvSpPr/>
          <p:nvPr/>
        </p:nvSpPr>
        <p:spPr>
          <a:xfrm>
            <a:off x="3637112" y="1929388"/>
            <a:ext cx="2680622" cy="165618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en-US" altLang="zh-CN" sz="1400" smtClean="0">
                <a:solidFill>
                  <a:srgbClr val="002060"/>
                </a:solidFill>
              </a:rPr>
              <a:t>void </a:t>
            </a:r>
            <a:r>
              <a:rPr lang="en-US" altLang="zh-CN" sz="1400">
                <a:solidFill>
                  <a:srgbClr val="002060"/>
                </a:solidFill>
              </a:rPr>
              <a:t>swap(int *p1,int *p2)</a:t>
            </a:r>
          </a:p>
          <a:p>
            <a:r>
              <a:rPr lang="en-US" altLang="zh-CN" sz="1400">
                <a:solidFill>
                  <a:srgbClr val="002060"/>
                </a:solidFill>
              </a:rPr>
              <a:t>{</a:t>
            </a:r>
          </a:p>
          <a:p>
            <a:r>
              <a:rPr lang="en-US" altLang="zh-CN" sz="1400">
                <a:solidFill>
                  <a:srgbClr val="002060"/>
                </a:solidFill>
              </a:rPr>
              <a:t>  </a:t>
            </a:r>
            <a:r>
              <a:rPr lang="en-US" altLang="zh-CN" sz="1400" smtClean="0">
                <a:solidFill>
                  <a:srgbClr val="002060"/>
                </a:solidFill>
              </a:rPr>
              <a:t>  </a:t>
            </a:r>
            <a:r>
              <a:rPr lang="en-US" altLang="zh-CN" sz="1400">
                <a:solidFill>
                  <a:srgbClr val="002060"/>
                </a:solidFill>
              </a:rPr>
              <a:t>int *p;</a:t>
            </a:r>
          </a:p>
          <a:p>
            <a:r>
              <a:rPr lang="en-US" altLang="zh-CN" sz="1400">
                <a:solidFill>
                  <a:srgbClr val="002060"/>
                </a:solidFill>
              </a:rPr>
              <a:t>    </a:t>
            </a:r>
            <a:r>
              <a:rPr lang="en-US" altLang="zh-CN" sz="1400" smtClean="0">
                <a:solidFill>
                  <a:srgbClr val="002060"/>
                </a:solidFill>
              </a:rPr>
              <a:t>p=p1;</a:t>
            </a:r>
          </a:p>
          <a:p>
            <a:r>
              <a:rPr lang="en-US" altLang="zh-CN" sz="1400">
                <a:solidFill>
                  <a:srgbClr val="002060"/>
                </a:solidFill>
              </a:rPr>
              <a:t> </a:t>
            </a:r>
            <a:r>
              <a:rPr lang="en-US" altLang="zh-CN" sz="1400" smtClean="0">
                <a:solidFill>
                  <a:srgbClr val="002060"/>
                </a:solidFill>
              </a:rPr>
              <a:t>   p1=p2</a:t>
            </a:r>
            <a:r>
              <a:rPr lang="en-US" altLang="zh-CN" sz="1400">
                <a:solidFill>
                  <a:srgbClr val="002060"/>
                </a:solidFill>
              </a:rPr>
              <a:t>;</a:t>
            </a:r>
          </a:p>
          <a:p>
            <a:r>
              <a:rPr lang="en-US" altLang="zh-CN" sz="1400">
                <a:solidFill>
                  <a:srgbClr val="002060"/>
                </a:solidFill>
              </a:rPr>
              <a:t>    </a:t>
            </a:r>
            <a:r>
              <a:rPr lang="en-US" altLang="zh-CN" sz="1400" smtClean="0">
                <a:solidFill>
                  <a:srgbClr val="002060"/>
                </a:solidFill>
              </a:rPr>
              <a:t>p2=p</a:t>
            </a:r>
            <a:r>
              <a:rPr lang="en-US" altLang="zh-CN" sz="1400">
                <a:solidFill>
                  <a:srgbClr val="002060"/>
                </a:solidFill>
              </a:rPr>
              <a:t>;</a:t>
            </a:r>
          </a:p>
          <a:p>
            <a:r>
              <a:rPr lang="en-US" altLang="zh-CN" sz="1400" smtClean="0">
                <a:solidFill>
                  <a:srgbClr val="002060"/>
                </a:solidFill>
              </a:rPr>
              <a:t>}</a:t>
            </a:r>
            <a:endParaRPr lang="en-US" altLang="zh-CN" sz="1400">
              <a:solidFill>
                <a:srgbClr val="002060"/>
              </a:solidFill>
            </a:endParaRPr>
          </a:p>
        </p:txBody>
      </p:sp>
      <p:grpSp>
        <p:nvGrpSpPr>
          <p:cNvPr id="8" name="组合 7"/>
          <p:cNvGrpSpPr/>
          <p:nvPr/>
        </p:nvGrpSpPr>
        <p:grpSpPr>
          <a:xfrm>
            <a:off x="323528" y="3861048"/>
            <a:ext cx="2809528" cy="1440159"/>
            <a:chOff x="4932040" y="2203725"/>
            <a:chExt cx="3007418" cy="942521"/>
          </a:xfrm>
        </p:grpSpPr>
        <p:cxnSp>
          <p:nvCxnSpPr>
            <p:cNvPr id="9" name="直接连接符 8">
              <a:extLst>
                <a:ext uri="{FF2B5EF4-FFF2-40B4-BE49-F238E27FC236}">
                  <a16:creationId xmlns:a16="http://schemas.microsoft.com/office/drawing/2014/main" id="{D2FE9C08-1928-4143-B10C-59655810239B}"/>
                </a:ext>
              </a:extLst>
            </p:cNvPr>
            <p:cNvCxnSpPr>
              <a:cxnSpLocks/>
            </p:cNvCxnSpPr>
            <p:nvPr/>
          </p:nvCxnSpPr>
          <p:spPr>
            <a:xfrm flipV="1">
              <a:off x="4932040" y="2739510"/>
              <a:ext cx="1156037" cy="5187"/>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0" name="折角形 8">
              <a:extLst>
                <a:ext uri="{FF2B5EF4-FFF2-40B4-BE49-F238E27FC236}">
                  <a16:creationId xmlns:a16="http://schemas.microsoft.com/office/drawing/2014/main" id="{34B46C00-F619-45F0-A7B9-F2B26A653DB9}"/>
                </a:ext>
              </a:extLst>
            </p:cNvPr>
            <p:cNvSpPr/>
            <p:nvPr/>
          </p:nvSpPr>
          <p:spPr>
            <a:xfrm>
              <a:off x="5076057" y="2203725"/>
              <a:ext cx="2863401" cy="942521"/>
            </a:xfrm>
            <a:prstGeom prst="foldedCorner">
              <a:avLst/>
            </a:prstGeom>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indent="-342900">
                <a:buAutoNum type="arabicPeriod"/>
              </a:pPr>
              <a:endParaRPr lang="en-US" altLang="zh-CN" sz="1400" dirty="0"/>
            </a:p>
            <a:p>
              <a:endParaRPr lang="en-US" altLang="zh-CN" sz="1400" dirty="0"/>
            </a:p>
            <a:p>
              <a:endParaRPr lang="en-US" altLang="zh-CN" sz="1400" smtClean="0"/>
            </a:p>
            <a:p>
              <a:r>
                <a:rPr lang="zh-CN" altLang="en-US" sz="1400"/>
                <a:t>指针变量</a:t>
              </a:r>
              <a:r>
                <a:rPr lang="en-US" altLang="zh-CN" sz="1400"/>
                <a:t>p</a:t>
              </a:r>
              <a:r>
                <a:rPr lang="zh-CN" altLang="en-US" sz="1400"/>
                <a:t>没有初始化，</a:t>
              </a:r>
              <a:r>
                <a:rPr lang="en-US" altLang="zh-CN" sz="1400"/>
                <a:t>p</a:t>
              </a:r>
              <a:r>
                <a:rPr lang="zh-CN" altLang="en-US" sz="1400"/>
                <a:t>所指向的单元是不可预</a:t>
              </a:r>
              <a:r>
                <a:rPr lang="zh-CN" altLang="en-US" sz="1400"/>
                <a:t>见</a:t>
              </a:r>
              <a:r>
                <a:rPr lang="zh-CN" altLang="en-US" sz="1400" smtClean="0"/>
                <a:t>的、不</a:t>
              </a:r>
              <a:r>
                <a:rPr lang="zh-CN" altLang="en-US" sz="1400"/>
                <a:t>确</a:t>
              </a:r>
              <a:r>
                <a:rPr lang="zh-CN" altLang="en-US" sz="1400"/>
                <a:t>定</a:t>
              </a:r>
              <a:r>
                <a:rPr lang="zh-CN" altLang="en-US" sz="1400" smtClean="0"/>
                <a:t>的，</a:t>
              </a:r>
              <a:r>
                <a:rPr lang="zh-CN" altLang="en-US" sz="1400"/>
                <a:t>用*</a:t>
              </a:r>
              <a:r>
                <a:rPr lang="en-US" altLang="zh-CN" sz="1400"/>
                <a:t>p</a:t>
              </a:r>
              <a:r>
                <a:rPr lang="zh-CN" altLang="en-US" sz="1400"/>
                <a:t>可能破坏系统的正常工作状态</a:t>
              </a:r>
              <a:endParaRPr lang="en-US" altLang="zh-CN" sz="1400" dirty="0"/>
            </a:p>
          </p:txBody>
        </p:sp>
        <p:grpSp>
          <p:nvGrpSpPr>
            <p:cNvPr id="11" name="组合 10">
              <a:extLst>
                <a:ext uri="{FF2B5EF4-FFF2-40B4-BE49-F238E27FC236}">
                  <a16:creationId xmlns:a16="http://schemas.microsoft.com/office/drawing/2014/main" id="{5A3B8124-DB13-43FA-BDBF-277E29E6FA67}"/>
                </a:ext>
              </a:extLst>
            </p:cNvPr>
            <p:cNvGrpSpPr/>
            <p:nvPr/>
          </p:nvGrpSpPr>
          <p:grpSpPr>
            <a:xfrm>
              <a:off x="5076052" y="2233219"/>
              <a:ext cx="1227253" cy="258450"/>
              <a:chOff x="8656981" y="1391224"/>
              <a:chExt cx="1318927" cy="202084"/>
            </a:xfrm>
          </p:grpSpPr>
          <p:sp>
            <p:nvSpPr>
              <p:cNvPr id="13" name="文本框 12">
                <a:extLst>
                  <a:ext uri="{FF2B5EF4-FFF2-40B4-BE49-F238E27FC236}">
                    <a16:creationId xmlns:a16="http://schemas.microsoft.com/office/drawing/2014/main" id="{31994EC0-9CE0-4FE0-B93C-B8717E3333FE}"/>
                  </a:ext>
                </a:extLst>
              </p:cNvPr>
              <p:cNvSpPr txBox="1"/>
              <p:nvPr/>
            </p:nvSpPr>
            <p:spPr>
              <a:xfrm>
                <a:off x="8656981" y="1391224"/>
                <a:ext cx="1318927" cy="188996"/>
              </a:xfrm>
              <a:prstGeom prst="rect">
                <a:avLst/>
              </a:prstGeom>
              <a:noFill/>
            </p:spPr>
            <p:txBody>
              <a:bodyPr wrap="square" rtlCol="0">
                <a:spAutoFit/>
              </a:bodyPr>
              <a:lstStyle/>
              <a:p>
                <a:pPr algn="dist"/>
                <a:r>
                  <a:rPr lang="zh-CN" altLang="en-US" b="1">
                    <a:solidFill>
                      <a:schemeClr val="bg1"/>
                    </a:solidFill>
                    <a:latin typeface="微软雅黑" panose="020B0503020204020204" pitchFamily="34" charset="-122"/>
                    <a:ea typeface="微软雅黑" panose="020B0503020204020204" pitchFamily="34" charset="-122"/>
                  </a:rPr>
                  <a:t>算法</a:t>
                </a:r>
                <a:r>
                  <a:rPr lang="zh-CN" altLang="en-US" b="1" smtClean="0">
                    <a:solidFill>
                      <a:schemeClr val="bg1"/>
                    </a:solidFill>
                    <a:latin typeface="微软雅黑" panose="020B0503020204020204" pitchFamily="34" charset="-122"/>
                    <a:ea typeface="微软雅黑" panose="020B0503020204020204" pitchFamily="34" charset="-122"/>
                  </a:rPr>
                  <a:t>思路</a:t>
                </a:r>
                <a:endParaRPr lang="zh-CN" altLang="en-US" b="1" dirty="0">
                  <a:solidFill>
                    <a:schemeClr val="bg1"/>
                  </a:solidFill>
                  <a:latin typeface="微软雅黑" panose="020B0503020204020204" pitchFamily="34" charset="-122"/>
                  <a:ea typeface="微软雅黑" panose="020B0503020204020204" pitchFamily="34" charset="-122"/>
                </a:endParaRPr>
              </a:p>
            </p:txBody>
          </p:sp>
          <p:cxnSp>
            <p:nvCxnSpPr>
              <p:cNvPr id="14" name="直接连接符 13">
                <a:extLst>
                  <a:ext uri="{FF2B5EF4-FFF2-40B4-BE49-F238E27FC236}">
                    <a16:creationId xmlns:a16="http://schemas.microsoft.com/office/drawing/2014/main" id="{D2FE9C08-1928-4143-B10C-59655810239B}"/>
                  </a:ext>
                </a:extLst>
              </p:cNvPr>
              <p:cNvCxnSpPr>
                <a:cxnSpLocks/>
              </p:cNvCxnSpPr>
              <p:nvPr/>
            </p:nvCxnSpPr>
            <p:spPr>
              <a:xfrm flipV="1">
                <a:off x="8656983" y="1589252"/>
                <a:ext cx="1242391" cy="405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grpSp>
      <p:pic>
        <p:nvPicPr>
          <p:cNvPr id="16" name="图片 15"/>
          <p:cNvPicPr>
            <a:picLocks noChangeAspect="1"/>
          </p:cNvPicPr>
          <p:nvPr/>
        </p:nvPicPr>
        <p:blipFill rotWithShape="1">
          <a:blip r:embed="rId2">
            <a:extLst>
              <a:ext uri="{28A0092B-C50C-407E-A947-70E740481C1C}">
                <a14:useLocalDpi xmlns:a14="http://schemas.microsoft.com/office/drawing/2010/main" val="0"/>
              </a:ext>
            </a:extLst>
          </a:blip>
          <a:srcRect r="55102" b="874"/>
          <a:stretch/>
        </p:blipFill>
        <p:spPr>
          <a:xfrm>
            <a:off x="7092280" y="1154240"/>
            <a:ext cx="1584176" cy="2736304"/>
          </a:xfrm>
          <a:prstGeom prst="rect">
            <a:avLst/>
          </a:prstGeom>
        </p:spPr>
      </p:pic>
      <p:grpSp>
        <p:nvGrpSpPr>
          <p:cNvPr id="17" name="组合 16"/>
          <p:cNvGrpSpPr/>
          <p:nvPr/>
        </p:nvGrpSpPr>
        <p:grpSpPr>
          <a:xfrm>
            <a:off x="3491879" y="3739152"/>
            <a:ext cx="2880321" cy="2442402"/>
            <a:chOff x="4932040" y="2203725"/>
            <a:chExt cx="3164063" cy="768736"/>
          </a:xfrm>
        </p:grpSpPr>
        <p:cxnSp>
          <p:nvCxnSpPr>
            <p:cNvPr id="18" name="直接连接符 17">
              <a:extLst>
                <a:ext uri="{FF2B5EF4-FFF2-40B4-BE49-F238E27FC236}">
                  <a16:creationId xmlns:a16="http://schemas.microsoft.com/office/drawing/2014/main" id="{D2FE9C08-1928-4143-B10C-59655810239B}"/>
                </a:ext>
              </a:extLst>
            </p:cNvPr>
            <p:cNvCxnSpPr>
              <a:cxnSpLocks/>
            </p:cNvCxnSpPr>
            <p:nvPr/>
          </p:nvCxnSpPr>
          <p:spPr>
            <a:xfrm flipV="1">
              <a:off x="4932040" y="2739510"/>
              <a:ext cx="1156037" cy="5187"/>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9" name="折角形 8">
              <a:extLst>
                <a:ext uri="{FF2B5EF4-FFF2-40B4-BE49-F238E27FC236}">
                  <a16:creationId xmlns:a16="http://schemas.microsoft.com/office/drawing/2014/main" id="{34B46C00-F619-45F0-A7B9-F2B26A653DB9}"/>
                </a:ext>
              </a:extLst>
            </p:cNvPr>
            <p:cNvSpPr/>
            <p:nvPr/>
          </p:nvSpPr>
          <p:spPr>
            <a:xfrm>
              <a:off x="5002766" y="2203725"/>
              <a:ext cx="3093337" cy="768736"/>
            </a:xfrm>
            <a:prstGeom prst="foldedCorner">
              <a:avLst/>
            </a:prstGeom>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indent="-342900">
                <a:buAutoNum type="arabicPeriod"/>
              </a:pPr>
              <a:endParaRPr lang="en-US" altLang="zh-CN" sz="1400" dirty="0"/>
            </a:p>
            <a:p>
              <a:endParaRPr lang="en-US" altLang="zh-CN" sz="1400" dirty="0"/>
            </a:p>
            <a:p>
              <a:endParaRPr lang="en-US" altLang="zh-CN" sz="1400" smtClean="0"/>
            </a:p>
            <a:p>
              <a:endParaRPr lang="en-US" altLang="zh-CN" sz="1400" smtClean="0"/>
            </a:p>
            <a:p>
              <a:r>
                <a:rPr lang="zh-CN" altLang="en-US" sz="1400"/>
                <a:t>调用函数</a:t>
              </a:r>
              <a:r>
                <a:rPr lang="en-US" altLang="zh-CN" sz="1400"/>
                <a:t>swap</a:t>
              </a:r>
              <a:r>
                <a:rPr lang="zh-CN" altLang="en-US" sz="1400"/>
                <a:t>时参数传递的情况</a:t>
              </a:r>
              <a:r>
                <a:rPr lang="zh-CN" altLang="en-US" sz="1400"/>
                <a:t>如</a:t>
              </a:r>
              <a:r>
                <a:rPr lang="zh-CN" altLang="en-US" sz="1400" smtClean="0"/>
                <a:t>图</a:t>
              </a:r>
              <a:r>
                <a:rPr lang="en-US" altLang="zh-CN" sz="1400" smtClean="0"/>
                <a:t>(a</a:t>
              </a:r>
              <a:r>
                <a:rPr lang="en-US" altLang="zh-CN" sz="1400"/>
                <a:t>)</a:t>
              </a:r>
              <a:r>
                <a:rPr lang="zh-CN" altLang="en-US" sz="1400"/>
                <a:t>所示，函数执行完指针及存储单元的情况</a:t>
              </a:r>
              <a:r>
                <a:rPr lang="zh-CN" altLang="en-US" sz="1400"/>
                <a:t>如</a:t>
              </a:r>
              <a:r>
                <a:rPr lang="zh-CN" altLang="en-US" sz="1400" smtClean="0"/>
                <a:t>图</a:t>
              </a:r>
              <a:r>
                <a:rPr lang="en-US" altLang="zh-CN" sz="1400" smtClean="0"/>
                <a:t>(b</a:t>
              </a:r>
              <a:r>
                <a:rPr lang="en-US" altLang="zh-CN" sz="1400"/>
                <a:t>)</a:t>
              </a:r>
              <a:r>
                <a:rPr lang="zh-CN" altLang="en-US" sz="1400"/>
                <a:t>所</a:t>
              </a:r>
              <a:r>
                <a:rPr lang="zh-CN" altLang="en-US" sz="1400"/>
                <a:t>示</a:t>
              </a:r>
              <a:r>
                <a:rPr lang="zh-CN" altLang="en-US" sz="1400" smtClean="0"/>
                <a:t>。</a:t>
              </a:r>
              <a:endParaRPr lang="en-US" altLang="zh-CN" sz="1400" smtClean="0"/>
            </a:p>
            <a:p>
              <a:r>
                <a:rPr lang="zh-CN" altLang="en-US" sz="1400" smtClean="0"/>
                <a:t>这</a:t>
              </a:r>
              <a:r>
                <a:rPr lang="zh-CN" altLang="en-US" sz="1400"/>
                <a:t>样写的函数实现的是形参</a:t>
              </a:r>
              <a:r>
                <a:rPr lang="en-US" altLang="zh-CN" sz="1400"/>
                <a:t>p1</a:t>
              </a:r>
              <a:r>
                <a:rPr lang="zh-CN" altLang="en-US" sz="1400"/>
                <a:t>、</a:t>
              </a:r>
              <a:r>
                <a:rPr lang="en-US" altLang="zh-CN" sz="1400"/>
                <a:t>p2</a:t>
              </a:r>
              <a:r>
                <a:rPr lang="zh-CN" altLang="en-US" sz="1400"/>
                <a:t>值的互换，也就是</a:t>
              </a:r>
              <a:r>
                <a:rPr lang="en-US" altLang="zh-CN" sz="1400"/>
                <a:t>p1</a:t>
              </a:r>
              <a:r>
                <a:rPr lang="zh-CN" altLang="en-US" sz="1400"/>
                <a:t>和</a:t>
              </a:r>
              <a:r>
                <a:rPr lang="en-US" altLang="zh-CN" sz="1400"/>
                <a:t>p2</a:t>
              </a:r>
              <a:r>
                <a:rPr lang="zh-CN" altLang="en-US" sz="1400"/>
                <a:t>的指向关系互换，而它们所指向的单元的内容并没有发生改变，所以无法实现要求。</a:t>
              </a:r>
              <a:endParaRPr lang="en-US" altLang="zh-CN" sz="1400" dirty="0"/>
            </a:p>
          </p:txBody>
        </p:sp>
        <p:grpSp>
          <p:nvGrpSpPr>
            <p:cNvPr id="20" name="组合 19">
              <a:extLst>
                <a:ext uri="{FF2B5EF4-FFF2-40B4-BE49-F238E27FC236}">
                  <a16:creationId xmlns:a16="http://schemas.microsoft.com/office/drawing/2014/main" id="{5A3B8124-DB13-43FA-BDBF-277E29E6FA67}"/>
                </a:ext>
              </a:extLst>
            </p:cNvPr>
            <p:cNvGrpSpPr/>
            <p:nvPr/>
          </p:nvGrpSpPr>
          <p:grpSpPr>
            <a:xfrm>
              <a:off x="5076052" y="2233216"/>
              <a:ext cx="1227253" cy="241711"/>
              <a:chOff x="8656981" y="1391224"/>
              <a:chExt cx="1318927" cy="188996"/>
            </a:xfrm>
          </p:grpSpPr>
          <p:sp>
            <p:nvSpPr>
              <p:cNvPr id="21" name="文本框 20">
                <a:extLst>
                  <a:ext uri="{FF2B5EF4-FFF2-40B4-BE49-F238E27FC236}">
                    <a16:creationId xmlns:a16="http://schemas.microsoft.com/office/drawing/2014/main" id="{31994EC0-9CE0-4FE0-B93C-B8717E3333FE}"/>
                  </a:ext>
                </a:extLst>
              </p:cNvPr>
              <p:cNvSpPr txBox="1"/>
              <p:nvPr/>
            </p:nvSpPr>
            <p:spPr>
              <a:xfrm>
                <a:off x="8656981" y="1391224"/>
                <a:ext cx="1318927" cy="188996"/>
              </a:xfrm>
              <a:prstGeom prst="rect">
                <a:avLst/>
              </a:prstGeom>
              <a:noFill/>
            </p:spPr>
            <p:txBody>
              <a:bodyPr wrap="square" rtlCol="0">
                <a:spAutoFit/>
              </a:bodyPr>
              <a:lstStyle/>
              <a:p>
                <a:pPr algn="dist"/>
                <a:r>
                  <a:rPr lang="zh-CN" altLang="en-US" b="1">
                    <a:solidFill>
                      <a:schemeClr val="bg1"/>
                    </a:solidFill>
                    <a:latin typeface="微软雅黑" panose="020B0503020204020204" pitchFamily="34" charset="-122"/>
                    <a:ea typeface="微软雅黑" panose="020B0503020204020204" pitchFamily="34" charset="-122"/>
                  </a:rPr>
                  <a:t>算法</a:t>
                </a:r>
                <a:r>
                  <a:rPr lang="zh-CN" altLang="en-US" b="1" smtClean="0">
                    <a:solidFill>
                      <a:schemeClr val="bg1"/>
                    </a:solidFill>
                    <a:latin typeface="微软雅黑" panose="020B0503020204020204" pitchFamily="34" charset="-122"/>
                    <a:ea typeface="微软雅黑" panose="020B0503020204020204" pitchFamily="34" charset="-122"/>
                  </a:rPr>
                  <a:t>思路</a:t>
                </a:r>
                <a:endParaRPr lang="zh-CN" altLang="en-US" b="1" dirty="0">
                  <a:solidFill>
                    <a:schemeClr val="bg1"/>
                  </a:solidFill>
                  <a:latin typeface="微软雅黑" panose="020B0503020204020204" pitchFamily="34" charset="-122"/>
                  <a:ea typeface="微软雅黑" panose="020B0503020204020204" pitchFamily="34" charset="-122"/>
                </a:endParaRPr>
              </a:p>
            </p:txBody>
          </p:sp>
          <p:cxnSp>
            <p:nvCxnSpPr>
              <p:cNvPr id="22" name="直接连接符 21">
                <a:extLst>
                  <a:ext uri="{FF2B5EF4-FFF2-40B4-BE49-F238E27FC236}">
                    <a16:creationId xmlns:a16="http://schemas.microsoft.com/office/drawing/2014/main" id="{D2FE9C08-1928-4143-B10C-59655810239B}"/>
                  </a:ext>
                </a:extLst>
              </p:cNvPr>
              <p:cNvCxnSpPr>
                <a:cxnSpLocks/>
              </p:cNvCxnSpPr>
              <p:nvPr/>
            </p:nvCxnSpPr>
            <p:spPr>
              <a:xfrm flipV="1">
                <a:off x="8656983" y="1487573"/>
                <a:ext cx="1242391" cy="405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grpSp>
      <p:pic>
        <p:nvPicPr>
          <p:cNvPr id="23" name="图片 22"/>
          <p:cNvPicPr>
            <a:picLocks noChangeAspect="1"/>
          </p:cNvPicPr>
          <p:nvPr/>
        </p:nvPicPr>
        <p:blipFill rotWithShape="1">
          <a:blip r:embed="rId2">
            <a:extLst>
              <a:ext uri="{28A0092B-C50C-407E-A947-70E740481C1C}">
                <a14:useLocalDpi xmlns:a14="http://schemas.microsoft.com/office/drawing/2010/main" val="0"/>
              </a:ext>
            </a:extLst>
          </a:blip>
          <a:srcRect l="58744"/>
          <a:stretch/>
        </p:blipFill>
        <p:spPr>
          <a:xfrm>
            <a:off x="6932742" y="3812973"/>
            <a:ext cx="1455682" cy="2760449"/>
          </a:xfrm>
          <a:prstGeom prst="rect">
            <a:avLst/>
          </a:prstGeom>
        </p:spPr>
      </p:pic>
    </p:spTree>
    <p:extLst>
      <p:ext uri="{BB962C8B-B14F-4D97-AF65-F5344CB8AC3E}">
        <p14:creationId xmlns:p14="http://schemas.microsoft.com/office/powerpoint/2010/main" val="2646439445"/>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3000" smtClean="0"/>
              <a:t>9.2  </a:t>
            </a:r>
            <a:r>
              <a:rPr lang="zh-CN" altLang="en-US" sz="3000" smtClean="0"/>
              <a:t>指</a:t>
            </a:r>
            <a:r>
              <a:rPr lang="zh-CN" altLang="en-US" sz="3000"/>
              <a:t>针变量的声明和使用</a:t>
            </a:r>
          </a:p>
        </p:txBody>
      </p:sp>
      <p:sp>
        <p:nvSpPr>
          <p:cNvPr id="3" name="内容占位符 2"/>
          <p:cNvSpPr>
            <a:spLocks noGrp="1"/>
          </p:cNvSpPr>
          <p:nvPr>
            <p:ph idx="1"/>
          </p:nvPr>
        </p:nvSpPr>
        <p:spPr>
          <a:xfrm>
            <a:off x="457200" y="2060848"/>
            <a:ext cx="8507288" cy="2880320"/>
          </a:xfrm>
        </p:spPr>
        <p:txBody>
          <a:bodyPr/>
          <a:lstStyle/>
          <a:p>
            <a:pPr lvl="1"/>
            <a:r>
              <a:rPr lang="zh-CN" altLang="en-US" sz="2000" smtClean="0">
                <a:latin typeface="隶书" pitchFamily="49" charset="-122"/>
                <a:ea typeface="黑体" panose="02010609060101010101" pitchFamily="49" charset="-122"/>
              </a:rPr>
              <a:t>运</a:t>
            </a:r>
            <a:r>
              <a:rPr lang="zh-CN" altLang="en-US" sz="2000">
                <a:latin typeface="隶书" pitchFamily="49" charset="-122"/>
                <a:ea typeface="黑体" panose="02010609060101010101" pitchFamily="49" charset="-122"/>
              </a:rPr>
              <a:t>用指针变量作参数，可以得到</a:t>
            </a:r>
            <a:r>
              <a:rPr lang="en-US" altLang="zh-CN" sz="2000">
                <a:latin typeface="隶书" pitchFamily="49" charset="-122"/>
                <a:ea typeface="黑体" panose="02010609060101010101" pitchFamily="49" charset="-122"/>
              </a:rPr>
              <a:t>n</a:t>
            </a:r>
            <a:r>
              <a:rPr lang="zh-CN" altLang="en-US" sz="2000">
                <a:latin typeface="隶书" pitchFamily="49" charset="-122"/>
                <a:ea typeface="黑体" panose="02010609060101010101" pitchFamily="49" charset="-122"/>
              </a:rPr>
              <a:t>个要改变的值，做法如下：</a:t>
            </a:r>
          </a:p>
          <a:p>
            <a:pPr lvl="2"/>
            <a:r>
              <a:rPr lang="zh-CN" altLang="en-US" sz="1800" smtClean="0">
                <a:latin typeface="隶书" pitchFamily="49" charset="-122"/>
                <a:ea typeface="黑体" panose="02010609060101010101" pitchFamily="49" charset="-122"/>
              </a:rPr>
              <a:t>在</a:t>
            </a:r>
            <a:r>
              <a:rPr lang="zh-CN" altLang="en-US" sz="1800">
                <a:latin typeface="隶书" pitchFamily="49" charset="-122"/>
                <a:ea typeface="黑体" panose="02010609060101010101" pitchFamily="49" charset="-122"/>
              </a:rPr>
              <a:t>主调函数中设</a:t>
            </a:r>
            <a:r>
              <a:rPr lang="en-US" altLang="zh-CN" sz="1800">
                <a:latin typeface="隶书" pitchFamily="49" charset="-122"/>
                <a:ea typeface="黑体" panose="02010609060101010101" pitchFamily="49" charset="-122"/>
              </a:rPr>
              <a:t>n</a:t>
            </a:r>
            <a:r>
              <a:rPr lang="zh-CN" altLang="en-US" sz="1800">
                <a:latin typeface="隶书" pitchFamily="49" charset="-122"/>
                <a:ea typeface="黑体" panose="02010609060101010101" pitchFamily="49" charset="-122"/>
              </a:rPr>
              <a:t>个变量和</a:t>
            </a:r>
            <a:r>
              <a:rPr lang="en-US" altLang="zh-CN" sz="1800">
                <a:latin typeface="隶书" pitchFamily="49" charset="-122"/>
                <a:ea typeface="黑体" panose="02010609060101010101" pitchFamily="49" charset="-122"/>
              </a:rPr>
              <a:t>n</a:t>
            </a:r>
            <a:r>
              <a:rPr lang="zh-CN" altLang="en-US" sz="1800">
                <a:latin typeface="隶书" pitchFamily="49" charset="-122"/>
                <a:ea typeface="黑体" panose="02010609060101010101" pitchFamily="49" charset="-122"/>
              </a:rPr>
              <a:t>个分别指向它们的指针变量；</a:t>
            </a:r>
          </a:p>
          <a:p>
            <a:pPr lvl="2"/>
            <a:r>
              <a:rPr lang="zh-CN" altLang="en-US" sz="1800" smtClean="0">
                <a:latin typeface="隶书" pitchFamily="49" charset="-122"/>
                <a:ea typeface="黑体" panose="02010609060101010101" pitchFamily="49" charset="-122"/>
              </a:rPr>
              <a:t>将</a:t>
            </a:r>
            <a:r>
              <a:rPr lang="en-US" altLang="zh-CN" sz="1800">
                <a:latin typeface="隶书" pitchFamily="49" charset="-122"/>
                <a:ea typeface="黑体" panose="02010609060101010101" pitchFamily="49" charset="-122"/>
              </a:rPr>
              <a:t>n</a:t>
            </a:r>
            <a:r>
              <a:rPr lang="zh-CN" altLang="en-US" sz="1800">
                <a:latin typeface="隶书" pitchFamily="49" charset="-122"/>
                <a:ea typeface="黑体" panose="02010609060101010101" pitchFamily="49" charset="-122"/>
              </a:rPr>
              <a:t>个指针变量作为实参，把</a:t>
            </a:r>
            <a:r>
              <a:rPr lang="en-US" altLang="zh-CN" sz="1800">
                <a:latin typeface="隶书" pitchFamily="49" charset="-122"/>
                <a:ea typeface="黑体" panose="02010609060101010101" pitchFamily="49" charset="-122"/>
              </a:rPr>
              <a:t>n</a:t>
            </a:r>
            <a:r>
              <a:rPr lang="zh-CN" altLang="en-US" sz="1800">
                <a:latin typeface="隶书" pitchFamily="49" charset="-122"/>
                <a:ea typeface="黑体" panose="02010609060101010101" pitchFamily="49" charset="-122"/>
              </a:rPr>
              <a:t>个变量的地址传给被调函数的指针形参变量；</a:t>
            </a:r>
          </a:p>
          <a:p>
            <a:pPr lvl="2"/>
            <a:r>
              <a:rPr lang="zh-CN" altLang="en-US" sz="1800" smtClean="0">
                <a:latin typeface="隶书" pitchFamily="49" charset="-122"/>
                <a:ea typeface="黑体" panose="02010609060101010101" pitchFamily="49" charset="-122"/>
              </a:rPr>
              <a:t>在</a:t>
            </a:r>
            <a:r>
              <a:rPr lang="zh-CN" altLang="en-US" sz="1800">
                <a:latin typeface="隶书" pitchFamily="49" charset="-122"/>
                <a:ea typeface="黑体" panose="02010609060101010101" pitchFamily="49" charset="-122"/>
              </a:rPr>
              <a:t>被调函数中，改变</a:t>
            </a:r>
            <a:r>
              <a:rPr lang="en-US" altLang="zh-CN" sz="1800">
                <a:latin typeface="隶书" pitchFamily="49" charset="-122"/>
                <a:ea typeface="黑体" panose="02010609060101010101" pitchFamily="49" charset="-122"/>
              </a:rPr>
              <a:t>n</a:t>
            </a:r>
            <a:r>
              <a:rPr lang="zh-CN" altLang="en-US" sz="1800">
                <a:latin typeface="隶书" pitchFamily="49" charset="-122"/>
                <a:ea typeface="黑体" panose="02010609060101010101" pitchFamily="49" charset="-122"/>
              </a:rPr>
              <a:t>个指针形参变量所指向的内存单元的内容；</a:t>
            </a:r>
          </a:p>
          <a:p>
            <a:pPr lvl="2"/>
            <a:r>
              <a:rPr lang="en-US" altLang="zh-CN" sz="1800" smtClean="0">
                <a:latin typeface="隶书" pitchFamily="49" charset="-122"/>
                <a:ea typeface="黑体" panose="02010609060101010101" pitchFamily="49" charset="-122"/>
              </a:rPr>
              <a:t>n</a:t>
            </a:r>
            <a:r>
              <a:rPr lang="zh-CN" altLang="en-US" sz="1800">
                <a:latin typeface="隶书" pitchFamily="49" charset="-122"/>
                <a:ea typeface="黑体" panose="02010609060101010101" pitchFamily="49" charset="-122"/>
              </a:rPr>
              <a:t>个指针实参变量所指向的内存空间与</a:t>
            </a:r>
            <a:r>
              <a:rPr lang="en-US" altLang="zh-CN" sz="1800">
                <a:latin typeface="隶书" pitchFamily="49" charset="-122"/>
                <a:ea typeface="黑体" panose="02010609060101010101" pitchFamily="49" charset="-122"/>
              </a:rPr>
              <a:t>n</a:t>
            </a:r>
            <a:r>
              <a:rPr lang="zh-CN" altLang="en-US" sz="1800">
                <a:latin typeface="隶书" pitchFamily="49" charset="-122"/>
                <a:ea typeface="黑体" panose="02010609060101010101" pitchFamily="49" charset="-122"/>
              </a:rPr>
              <a:t>个指针形参变量所指向的存储空间分别相同，主调函数中就可以使用这</a:t>
            </a:r>
            <a:r>
              <a:rPr lang="en-US" altLang="zh-CN" sz="1800">
                <a:latin typeface="隶书" pitchFamily="49" charset="-122"/>
                <a:ea typeface="黑体" panose="02010609060101010101" pitchFamily="49" charset="-122"/>
              </a:rPr>
              <a:t>n</a:t>
            </a:r>
            <a:r>
              <a:rPr lang="zh-CN" altLang="en-US" sz="1800">
                <a:latin typeface="隶书" pitchFamily="49" charset="-122"/>
                <a:ea typeface="黑体" panose="02010609060101010101" pitchFamily="49" charset="-122"/>
              </a:rPr>
              <a:t>个值发生改变的变量（指针形参和实参都指向的内存空间</a:t>
            </a:r>
            <a:r>
              <a:rPr lang="zh-CN" altLang="en-US" sz="1800">
                <a:latin typeface="隶书" pitchFamily="49" charset="-122"/>
                <a:ea typeface="黑体" panose="02010609060101010101" pitchFamily="49" charset="-122"/>
              </a:rPr>
              <a:t>）</a:t>
            </a:r>
            <a:r>
              <a:rPr lang="zh-CN" altLang="en-US" sz="1800" smtClean="0">
                <a:latin typeface="隶书" pitchFamily="49" charset="-122"/>
                <a:ea typeface="黑体" panose="02010609060101010101" pitchFamily="49" charset="-122"/>
              </a:rPr>
              <a:t>。</a:t>
            </a:r>
            <a:endParaRPr lang="zh-CN" altLang="en-US" sz="1800">
              <a:latin typeface="隶书" pitchFamily="49" charset="-122"/>
              <a:ea typeface="黑体" panose="02010609060101010101" pitchFamily="49" charset="-122"/>
            </a:endParaRPr>
          </a:p>
        </p:txBody>
      </p:sp>
      <p:sp>
        <p:nvSpPr>
          <p:cNvPr id="4" name="页脚占位符 3"/>
          <p:cNvSpPr>
            <a:spLocks noGrp="1"/>
          </p:cNvSpPr>
          <p:nvPr>
            <p:ph type="ftr" sz="quarter" idx="10"/>
          </p:nvPr>
        </p:nvSpPr>
        <p:spPr/>
        <p:txBody>
          <a:bodyPr/>
          <a:lstStyle/>
          <a:p>
            <a:pPr>
              <a:defRPr/>
            </a:pPr>
            <a:r>
              <a:rPr lang="zh-CN" altLang="en-US" smtClean="0"/>
              <a:t>第</a:t>
            </a:r>
            <a:r>
              <a:rPr lang="en-US" altLang="zh-CN" smtClean="0"/>
              <a:t>9</a:t>
            </a:r>
            <a:r>
              <a:rPr lang="zh-CN" altLang="en-US" smtClean="0"/>
              <a:t>章  指针</a:t>
            </a:r>
            <a:endParaRPr lang="en-US" altLang="zh-CN" sz="1200">
              <a:ea typeface="宋体" charset="-122"/>
            </a:endParaRPr>
          </a:p>
        </p:txBody>
      </p:sp>
    </p:spTree>
    <p:extLst>
      <p:ext uri="{BB962C8B-B14F-4D97-AF65-F5344CB8AC3E}">
        <p14:creationId xmlns:p14="http://schemas.microsoft.com/office/powerpoint/2010/main" val="858863397"/>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3000" smtClean="0"/>
              <a:t>9.3  </a:t>
            </a:r>
            <a:r>
              <a:rPr lang="zh-CN" altLang="en-US" sz="3000" smtClean="0"/>
              <a:t>指</a:t>
            </a:r>
            <a:r>
              <a:rPr lang="zh-CN" altLang="en-US" sz="3000"/>
              <a:t>针与数组</a:t>
            </a:r>
            <a:endParaRPr lang="zh-CN" altLang="en-US" sz="3000"/>
          </a:p>
        </p:txBody>
      </p:sp>
      <p:sp>
        <p:nvSpPr>
          <p:cNvPr id="3" name="内容占位符 2"/>
          <p:cNvSpPr>
            <a:spLocks noGrp="1"/>
          </p:cNvSpPr>
          <p:nvPr>
            <p:ph idx="1"/>
          </p:nvPr>
        </p:nvSpPr>
        <p:spPr>
          <a:xfrm>
            <a:off x="457200" y="1988840"/>
            <a:ext cx="8507288" cy="4104456"/>
          </a:xfrm>
        </p:spPr>
        <p:txBody>
          <a:bodyPr/>
          <a:lstStyle/>
          <a:p>
            <a:r>
              <a:rPr lang="zh-CN" altLang="en-US" sz="2200"/>
              <a:t>指</a:t>
            </a:r>
            <a:r>
              <a:rPr lang="zh-CN" altLang="en-US" sz="2200"/>
              <a:t>针与一维数组</a:t>
            </a:r>
            <a:endParaRPr lang="en-US" altLang="zh-CN" sz="2200" smtClean="0"/>
          </a:p>
          <a:p>
            <a:pPr lvl="1"/>
            <a:r>
              <a:rPr lang="zh-CN" altLang="en-US" sz="2000" smtClean="0">
                <a:latin typeface="隶书" pitchFamily="49" charset="-122"/>
                <a:ea typeface="黑体" panose="02010609060101010101" pitchFamily="49" charset="-122"/>
              </a:rPr>
              <a:t>指</a:t>
            </a:r>
            <a:r>
              <a:rPr lang="zh-CN" altLang="en-US" sz="2000">
                <a:latin typeface="隶书" pitchFamily="49" charset="-122"/>
                <a:ea typeface="黑体" panose="02010609060101010101" pitchFamily="49" charset="-122"/>
              </a:rPr>
              <a:t>向数组元素的指针</a:t>
            </a:r>
            <a:r>
              <a:rPr lang="zh-CN" altLang="en-US" sz="2000">
                <a:latin typeface="隶书" pitchFamily="49" charset="-122"/>
                <a:ea typeface="黑体" panose="02010609060101010101" pitchFamily="49" charset="-122"/>
              </a:rPr>
              <a:t>变</a:t>
            </a:r>
            <a:r>
              <a:rPr lang="zh-CN" altLang="en-US" sz="2000" smtClean="0">
                <a:latin typeface="隶书" pitchFamily="49" charset="-122"/>
                <a:ea typeface="黑体" panose="02010609060101010101" pitchFamily="49" charset="-122"/>
              </a:rPr>
              <a:t>量</a:t>
            </a:r>
            <a:endParaRPr lang="en-US" altLang="zh-CN" sz="2000" smtClean="0">
              <a:latin typeface="隶书" pitchFamily="49" charset="-122"/>
              <a:ea typeface="黑体" panose="02010609060101010101" pitchFamily="49" charset="-122"/>
            </a:endParaRPr>
          </a:p>
          <a:p>
            <a:pPr lvl="2"/>
            <a:r>
              <a:rPr lang="zh-CN" altLang="en-US" sz="1800">
                <a:latin typeface="隶书" pitchFamily="49" charset="-122"/>
                <a:ea typeface="黑体" panose="02010609060101010101" pitchFamily="49" charset="-122"/>
              </a:rPr>
              <a:t>指向数组元素的指针变量的</a:t>
            </a:r>
            <a:r>
              <a:rPr lang="zh-CN" altLang="en-US" sz="1800">
                <a:latin typeface="隶书" pitchFamily="49" charset="-122"/>
                <a:ea typeface="黑体" panose="02010609060101010101" pitchFamily="49" charset="-122"/>
              </a:rPr>
              <a:t>声</a:t>
            </a:r>
            <a:r>
              <a:rPr lang="zh-CN" altLang="en-US" sz="1800" smtClean="0">
                <a:latin typeface="隶书" pitchFamily="49" charset="-122"/>
                <a:ea typeface="黑体" panose="02010609060101010101" pitchFamily="49" charset="-122"/>
              </a:rPr>
              <a:t>明</a:t>
            </a:r>
            <a:endParaRPr lang="en-US" altLang="zh-CN" sz="1800" smtClean="0">
              <a:latin typeface="隶书" pitchFamily="49" charset="-122"/>
              <a:ea typeface="黑体" panose="02010609060101010101" pitchFamily="49" charset="-122"/>
            </a:endParaRPr>
          </a:p>
          <a:p>
            <a:pPr marL="1169988" lvl="2" indent="0">
              <a:buNone/>
            </a:pPr>
            <a:r>
              <a:rPr lang="zh-CN" altLang="en-US" sz="1800" smtClean="0">
                <a:latin typeface="隶书" pitchFamily="49" charset="-122"/>
                <a:ea typeface="黑体" panose="02010609060101010101" pitchFamily="49" charset="-122"/>
              </a:rPr>
              <a:t>例如：</a:t>
            </a:r>
            <a:endParaRPr lang="en-US" altLang="zh-CN" sz="1800" smtClean="0">
              <a:latin typeface="隶书" pitchFamily="49" charset="-122"/>
              <a:ea typeface="黑体" panose="02010609060101010101" pitchFamily="49" charset="-122"/>
            </a:endParaRPr>
          </a:p>
          <a:p>
            <a:pPr marL="1169988" lvl="2" indent="0">
              <a:buNone/>
            </a:pPr>
            <a:r>
              <a:rPr lang="en-US" altLang="zh-CN" sz="1800">
                <a:solidFill>
                  <a:srgbClr val="0070C0"/>
                </a:solidFill>
              </a:rPr>
              <a:t>int a[10];</a:t>
            </a:r>
          </a:p>
          <a:p>
            <a:pPr marL="1169988" lvl="2" indent="0">
              <a:buNone/>
            </a:pPr>
            <a:r>
              <a:rPr lang="en-US" altLang="zh-CN" sz="1800">
                <a:solidFill>
                  <a:srgbClr val="0070C0"/>
                </a:solidFill>
              </a:rPr>
              <a:t>int *p;</a:t>
            </a:r>
          </a:p>
          <a:p>
            <a:pPr marL="1169988" lvl="2" indent="0">
              <a:buNone/>
            </a:pPr>
            <a:r>
              <a:rPr lang="en-US" altLang="zh-CN" sz="1800">
                <a:solidFill>
                  <a:srgbClr val="0070C0"/>
                </a:solidFill>
              </a:rPr>
              <a:t>p=&amp;</a:t>
            </a:r>
            <a:r>
              <a:rPr lang="en-US" altLang="zh-CN" sz="1800">
                <a:solidFill>
                  <a:srgbClr val="0070C0"/>
                </a:solidFill>
              </a:rPr>
              <a:t>a[0</a:t>
            </a:r>
            <a:r>
              <a:rPr lang="en-US" altLang="zh-CN" sz="1800" smtClean="0">
                <a:solidFill>
                  <a:srgbClr val="0070C0"/>
                </a:solidFill>
              </a:rPr>
              <a:t>];</a:t>
            </a:r>
          </a:p>
          <a:p>
            <a:pPr marL="1169988" lvl="2" indent="0">
              <a:buNone/>
            </a:pPr>
            <a:r>
              <a:rPr lang="zh-CN" altLang="en-US" sz="1800">
                <a:latin typeface="隶书" pitchFamily="49" charset="-122"/>
                <a:ea typeface="黑体" panose="02010609060101010101" pitchFamily="49" charset="-122"/>
              </a:rPr>
              <a:t>能否写成</a:t>
            </a:r>
            <a:r>
              <a:rPr lang="zh-CN" altLang="en-US" sz="1800" smtClean="0">
                <a:solidFill>
                  <a:srgbClr val="0070C0"/>
                </a:solidFill>
              </a:rPr>
              <a:t>  </a:t>
            </a:r>
            <a:r>
              <a:rPr lang="en-US" altLang="zh-CN" sz="1800">
                <a:solidFill>
                  <a:srgbClr val="0070C0"/>
                </a:solidFill>
              </a:rPr>
              <a:t>p=a </a:t>
            </a:r>
            <a:r>
              <a:rPr lang="zh-CN" altLang="en-US" sz="1800" smtClean="0">
                <a:solidFill>
                  <a:srgbClr val="0070C0"/>
                </a:solidFill>
              </a:rPr>
              <a:t>；</a:t>
            </a:r>
            <a:r>
              <a:rPr lang="zh-CN" altLang="en-US" sz="1800" smtClean="0">
                <a:latin typeface="隶书" pitchFamily="49" charset="-122"/>
                <a:ea typeface="黑体" panose="02010609060101010101" pitchFamily="49" charset="-122"/>
              </a:rPr>
              <a:t>？</a:t>
            </a:r>
            <a:endParaRPr lang="en-US" altLang="zh-CN" sz="1800" smtClean="0">
              <a:latin typeface="隶书" pitchFamily="49" charset="-122"/>
              <a:ea typeface="黑体" panose="02010609060101010101" pitchFamily="49" charset="-122"/>
            </a:endParaRPr>
          </a:p>
          <a:p>
            <a:pPr marL="1169988" lvl="2" indent="0">
              <a:buNone/>
            </a:pPr>
            <a:r>
              <a:rPr lang="zh-CN" altLang="en-US" sz="1800">
                <a:latin typeface="隶书" pitchFamily="49" charset="-122"/>
                <a:ea typeface="黑体" panose="02010609060101010101" pitchFamily="49" charset="-122"/>
              </a:rPr>
              <a:t>当然也可以在声明的时候初</a:t>
            </a:r>
            <a:r>
              <a:rPr lang="zh-CN" altLang="en-US" sz="1800">
                <a:latin typeface="隶书" pitchFamily="49" charset="-122"/>
                <a:ea typeface="黑体" panose="02010609060101010101" pitchFamily="49" charset="-122"/>
              </a:rPr>
              <a:t>始</a:t>
            </a:r>
            <a:r>
              <a:rPr lang="zh-CN" altLang="en-US" sz="1800" smtClean="0">
                <a:latin typeface="隶书" pitchFamily="49" charset="-122"/>
                <a:ea typeface="黑体" panose="02010609060101010101" pitchFamily="49" charset="-122"/>
              </a:rPr>
              <a:t>化</a:t>
            </a:r>
            <a:endParaRPr lang="zh-CN" altLang="en-US" sz="1800">
              <a:latin typeface="隶书" pitchFamily="49" charset="-122"/>
              <a:ea typeface="黑体" panose="02010609060101010101" pitchFamily="49" charset="-122"/>
            </a:endParaRPr>
          </a:p>
        </p:txBody>
      </p:sp>
      <p:sp>
        <p:nvSpPr>
          <p:cNvPr id="4" name="页脚占位符 3"/>
          <p:cNvSpPr>
            <a:spLocks noGrp="1"/>
          </p:cNvSpPr>
          <p:nvPr>
            <p:ph type="ftr" sz="quarter" idx="10"/>
          </p:nvPr>
        </p:nvSpPr>
        <p:spPr/>
        <p:txBody>
          <a:bodyPr/>
          <a:lstStyle/>
          <a:p>
            <a:pPr>
              <a:defRPr/>
            </a:pPr>
            <a:r>
              <a:rPr lang="zh-CN" altLang="en-US" smtClean="0"/>
              <a:t>第</a:t>
            </a:r>
            <a:r>
              <a:rPr lang="en-US" altLang="zh-CN" smtClean="0"/>
              <a:t>9</a:t>
            </a:r>
            <a:r>
              <a:rPr lang="zh-CN" altLang="en-US" smtClean="0"/>
              <a:t>章  指针</a:t>
            </a:r>
            <a:endParaRPr lang="en-US" altLang="zh-CN" sz="1200">
              <a:ea typeface="宋体" charset="-122"/>
            </a:endParaRPr>
          </a:p>
        </p:txBody>
      </p:sp>
    </p:spTree>
    <p:extLst>
      <p:ext uri="{BB962C8B-B14F-4D97-AF65-F5344CB8AC3E}">
        <p14:creationId xmlns:p14="http://schemas.microsoft.com/office/powerpoint/2010/main" val="4071048818"/>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3000" smtClean="0"/>
              <a:t>9.3  </a:t>
            </a:r>
            <a:r>
              <a:rPr lang="zh-CN" altLang="en-US" sz="3000" smtClean="0"/>
              <a:t>指</a:t>
            </a:r>
            <a:r>
              <a:rPr lang="zh-CN" altLang="en-US" sz="3000"/>
              <a:t>针与数组</a:t>
            </a:r>
            <a:endParaRPr lang="zh-CN" altLang="en-US" sz="3000"/>
          </a:p>
        </p:txBody>
      </p:sp>
      <p:sp>
        <p:nvSpPr>
          <p:cNvPr id="3" name="内容占位符 2"/>
          <p:cNvSpPr>
            <a:spLocks noGrp="1"/>
          </p:cNvSpPr>
          <p:nvPr>
            <p:ph idx="1"/>
          </p:nvPr>
        </p:nvSpPr>
        <p:spPr>
          <a:xfrm>
            <a:off x="457200" y="1988840"/>
            <a:ext cx="8507288" cy="4104456"/>
          </a:xfrm>
        </p:spPr>
        <p:txBody>
          <a:bodyPr/>
          <a:lstStyle/>
          <a:p>
            <a:pPr lvl="2"/>
            <a:r>
              <a:rPr lang="zh-CN" altLang="en-US" sz="1800" smtClean="0">
                <a:latin typeface="隶书" pitchFamily="49" charset="-122"/>
                <a:ea typeface="黑体" panose="02010609060101010101" pitchFamily="49" charset="-122"/>
              </a:rPr>
              <a:t>通</a:t>
            </a:r>
            <a:r>
              <a:rPr lang="zh-CN" altLang="en-US" sz="1800">
                <a:latin typeface="隶书" pitchFamily="49" charset="-122"/>
                <a:ea typeface="黑体" panose="02010609060101010101" pitchFamily="49" charset="-122"/>
              </a:rPr>
              <a:t>过指针变量引用数组</a:t>
            </a:r>
            <a:r>
              <a:rPr lang="zh-CN" altLang="en-US" sz="1800">
                <a:latin typeface="隶书" pitchFamily="49" charset="-122"/>
                <a:ea typeface="黑体" panose="02010609060101010101" pitchFamily="49" charset="-122"/>
              </a:rPr>
              <a:t>元</a:t>
            </a:r>
            <a:r>
              <a:rPr lang="zh-CN" altLang="en-US" sz="1800" smtClean="0">
                <a:latin typeface="隶书" pitchFamily="49" charset="-122"/>
                <a:ea typeface="黑体" panose="02010609060101010101" pitchFamily="49" charset="-122"/>
              </a:rPr>
              <a:t>素</a:t>
            </a:r>
            <a:endParaRPr lang="en-US" altLang="zh-CN" sz="1800" smtClean="0">
              <a:latin typeface="隶书" pitchFamily="49" charset="-122"/>
              <a:ea typeface="黑体" panose="02010609060101010101" pitchFamily="49" charset="-122"/>
            </a:endParaRPr>
          </a:p>
          <a:p>
            <a:pPr lvl="2"/>
            <a:r>
              <a:rPr lang="zh-CN" altLang="en-US" sz="1800">
                <a:latin typeface="隶书" pitchFamily="49" charset="-122"/>
                <a:ea typeface="黑体" panose="02010609060101010101" pitchFamily="49" charset="-122"/>
              </a:rPr>
              <a:t>访</a:t>
            </a:r>
            <a:r>
              <a:rPr lang="zh-CN" altLang="en-US" sz="1800" smtClean="0">
                <a:latin typeface="隶书" pitchFamily="49" charset="-122"/>
                <a:ea typeface="黑体" panose="02010609060101010101" pitchFamily="49" charset="-122"/>
              </a:rPr>
              <a:t>问数组元素有两种方法</a:t>
            </a:r>
            <a:endParaRPr lang="en-US" altLang="zh-CN" sz="1800" smtClean="0">
              <a:latin typeface="隶书" pitchFamily="49" charset="-122"/>
              <a:ea typeface="黑体" panose="02010609060101010101" pitchFamily="49" charset="-122"/>
            </a:endParaRPr>
          </a:p>
          <a:p>
            <a:pPr lvl="3"/>
            <a:r>
              <a:rPr lang="zh-CN" altLang="en-US" sz="1600" smtClean="0">
                <a:latin typeface="隶书" pitchFamily="49" charset="-122"/>
                <a:ea typeface="黑体" panose="02010609060101010101" pitchFamily="49" charset="-122"/>
              </a:rPr>
              <a:t>下</a:t>
            </a:r>
            <a:r>
              <a:rPr lang="zh-CN" altLang="en-US" sz="1600">
                <a:latin typeface="隶书" pitchFamily="49" charset="-122"/>
                <a:ea typeface="黑体" panose="02010609060101010101" pitchFamily="49" charset="-122"/>
              </a:rPr>
              <a:t>标</a:t>
            </a:r>
            <a:r>
              <a:rPr lang="zh-CN" altLang="en-US" sz="1600" smtClean="0">
                <a:latin typeface="隶书" pitchFamily="49" charset="-122"/>
                <a:ea typeface="黑体" panose="02010609060101010101" pitchFamily="49" charset="-122"/>
              </a:rPr>
              <a:t>法</a:t>
            </a:r>
            <a:endParaRPr lang="en-US" altLang="zh-CN" sz="1600" smtClean="0">
              <a:latin typeface="隶书" pitchFamily="49" charset="-122"/>
              <a:ea typeface="黑体" panose="02010609060101010101" pitchFamily="49" charset="-122"/>
            </a:endParaRPr>
          </a:p>
          <a:p>
            <a:pPr lvl="4"/>
            <a:r>
              <a:rPr lang="zh-CN" altLang="en-US" sz="1600" smtClean="0">
                <a:latin typeface="隶书" pitchFamily="49" charset="-122"/>
                <a:ea typeface="黑体" panose="02010609060101010101" pitchFamily="49" charset="-122"/>
              </a:rPr>
              <a:t>例</a:t>
            </a:r>
            <a:r>
              <a:rPr lang="zh-CN" altLang="en-US" sz="1600">
                <a:latin typeface="隶书" pitchFamily="49" charset="-122"/>
                <a:ea typeface="黑体" panose="02010609060101010101" pitchFamily="49" charset="-122"/>
              </a:rPr>
              <a:t>如</a:t>
            </a:r>
            <a:r>
              <a:rPr lang="zh-CN" altLang="en-US" sz="1600" smtClean="0">
                <a:latin typeface="隶书" pitchFamily="49" charset="-122"/>
                <a:ea typeface="黑体" panose="02010609060101010101" pitchFamily="49" charset="-122"/>
              </a:rPr>
              <a:t>：</a:t>
            </a:r>
            <a:endParaRPr lang="en-US" altLang="zh-CN" sz="1600" smtClean="0">
              <a:latin typeface="隶书" pitchFamily="49" charset="-122"/>
              <a:ea typeface="黑体" panose="02010609060101010101" pitchFamily="49" charset="-122"/>
            </a:endParaRPr>
          </a:p>
          <a:p>
            <a:pPr marL="2065338" lvl="2" indent="0">
              <a:buNone/>
            </a:pPr>
            <a:r>
              <a:rPr lang="en-US" altLang="zh-CN" sz="1600">
                <a:solidFill>
                  <a:srgbClr val="0070C0"/>
                </a:solidFill>
              </a:rPr>
              <a:t>a[i],p[j];</a:t>
            </a:r>
          </a:p>
          <a:p>
            <a:pPr marL="2065338" lvl="2" indent="0">
              <a:buNone/>
            </a:pPr>
            <a:r>
              <a:rPr lang="zh-CN" altLang="en-US" sz="1600">
                <a:latin typeface="隶书" pitchFamily="49" charset="-122"/>
                <a:ea typeface="黑体" panose="02010609060101010101" pitchFamily="49" charset="-122"/>
              </a:rPr>
              <a:t>其中</a:t>
            </a:r>
            <a:r>
              <a:rPr lang="en-US" altLang="zh-CN" sz="1600">
                <a:latin typeface="隶书" pitchFamily="49" charset="-122"/>
                <a:ea typeface="黑体" panose="02010609060101010101" pitchFamily="49" charset="-122"/>
              </a:rPr>
              <a:t>a</a:t>
            </a:r>
            <a:r>
              <a:rPr lang="zh-CN" altLang="en-US" sz="1600">
                <a:latin typeface="隶书" pitchFamily="49" charset="-122"/>
                <a:ea typeface="黑体" panose="02010609060101010101" pitchFamily="49" charset="-122"/>
              </a:rPr>
              <a:t>为数组类型的变量，</a:t>
            </a:r>
            <a:r>
              <a:rPr lang="en-US" altLang="zh-CN" sz="1600">
                <a:latin typeface="隶书" pitchFamily="49" charset="-122"/>
                <a:ea typeface="黑体" panose="02010609060101010101" pitchFamily="49" charset="-122"/>
              </a:rPr>
              <a:t>p</a:t>
            </a:r>
            <a:r>
              <a:rPr lang="zh-CN" altLang="en-US" sz="1600">
                <a:latin typeface="隶书" pitchFamily="49" charset="-122"/>
                <a:ea typeface="黑体" panose="02010609060101010101" pitchFamily="49" charset="-122"/>
              </a:rPr>
              <a:t>为指向数组元素的指针变量</a:t>
            </a:r>
          </a:p>
          <a:p>
            <a:pPr lvl="4"/>
            <a:r>
              <a:rPr lang="zh-CN" altLang="en-US" sz="1600" smtClean="0">
                <a:latin typeface="隶书" pitchFamily="49" charset="-122"/>
                <a:ea typeface="黑体" panose="02010609060101010101" pitchFamily="49" charset="-122"/>
              </a:rPr>
              <a:t>使</a:t>
            </a:r>
            <a:r>
              <a:rPr lang="zh-CN" altLang="en-US" sz="1600">
                <a:latin typeface="隶书" pitchFamily="49" charset="-122"/>
                <a:ea typeface="黑体" panose="02010609060101010101" pitchFamily="49" charset="-122"/>
              </a:rPr>
              <a:t>用</a:t>
            </a:r>
            <a:r>
              <a:rPr lang="en-US" altLang="zh-CN" sz="1600">
                <a:latin typeface="隶书" pitchFamily="49" charset="-122"/>
                <a:ea typeface="黑体" panose="02010609060101010101" pitchFamily="49" charset="-122"/>
              </a:rPr>
              <a:t>p[j]</a:t>
            </a:r>
            <a:r>
              <a:rPr lang="zh-CN" altLang="en-US" sz="1600">
                <a:latin typeface="隶书" pitchFamily="49" charset="-122"/>
                <a:ea typeface="黑体" panose="02010609060101010101" pitchFamily="49" charset="-122"/>
              </a:rPr>
              <a:t>的方式引用数组元素，下标</a:t>
            </a:r>
            <a:r>
              <a:rPr lang="en-US" altLang="zh-CN" sz="1600">
                <a:latin typeface="隶书" pitchFamily="49" charset="-122"/>
                <a:ea typeface="黑体" panose="02010609060101010101" pitchFamily="49" charset="-122"/>
              </a:rPr>
              <a:t>j</a:t>
            </a:r>
            <a:r>
              <a:rPr lang="zh-CN" altLang="en-US" sz="1600">
                <a:latin typeface="隶书" pitchFamily="49" charset="-122"/>
                <a:ea typeface="黑体" panose="02010609060101010101" pitchFamily="49" charset="-122"/>
              </a:rPr>
              <a:t>不再代表数组元素的位置为第</a:t>
            </a:r>
            <a:r>
              <a:rPr lang="en-US" altLang="zh-CN" sz="1600">
                <a:latin typeface="隶书" pitchFamily="49" charset="-122"/>
                <a:ea typeface="黑体" panose="02010609060101010101" pitchFamily="49" charset="-122"/>
              </a:rPr>
              <a:t>j+1</a:t>
            </a:r>
            <a:r>
              <a:rPr lang="zh-CN" altLang="en-US" sz="1600">
                <a:latin typeface="隶书" pitchFamily="49" charset="-122"/>
                <a:ea typeface="黑体" panose="02010609060101010101" pitchFamily="49" charset="-122"/>
              </a:rPr>
              <a:t>个元素，而是以指针变量</a:t>
            </a:r>
            <a:r>
              <a:rPr lang="en-US" altLang="zh-CN" sz="1600">
                <a:latin typeface="隶书" pitchFamily="49" charset="-122"/>
                <a:ea typeface="黑体" panose="02010609060101010101" pitchFamily="49" charset="-122"/>
              </a:rPr>
              <a:t>p</a:t>
            </a:r>
            <a:r>
              <a:rPr lang="zh-CN" altLang="en-US" sz="1600">
                <a:latin typeface="隶书" pitchFamily="49" charset="-122"/>
                <a:ea typeface="黑体" panose="02010609060101010101" pitchFamily="49" charset="-122"/>
              </a:rPr>
              <a:t>所指向的位置为基准，偏移</a:t>
            </a:r>
            <a:r>
              <a:rPr lang="en-US" altLang="zh-CN" sz="1600">
                <a:latin typeface="隶书" pitchFamily="49" charset="-122"/>
                <a:ea typeface="黑体" panose="02010609060101010101" pitchFamily="49" charset="-122"/>
              </a:rPr>
              <a:t>j</a:t>
            </a:r>
            <a:r>
              <a:rPr lang="zh-CN" altLang="en-US" sz="1600">
                <a:latin typeface="隶书" pitchFamily="49" charset="-122"/>
                <a:ea typeface="黑体" panose="02010609060101010101" pitchFamily="49" charset="-122"/>
              </a:rPr>
              <a:t>个元素的位置，所以，</a:t>
            </a:r>
            <a:r>
              <a:rPr lang="en-US" altLang="zh-CN" sz="1600">
                <a:latin typeface="隶书" pitchFamily="49" charset="-122"/>
                <a:ea typeface="黑体" panose="02010609060101010101" pitchFamily="49" charset="-122"/>
              </a:rPr>
              <a:t>j</a:t>
            </a:r>
            <a:r>
              <a:rPr lang="zh-CN" altLang="en-US" sz="1600">
                <a:latin typeface="隶书" pitchFamily="49" charset="-122"/>
                <a:ea typeface="黑体" panose="02010609060101010101" pitchFamily="49" charset="-122"/>
              </a:rPr>
              <a:t>的值不像</a:t>
            </a:r>
            <a:r>
              <a:rPr lang="en-US" altLang="zh-CN" sz="1600">
                <a:latin typeface="隶书" pitchFamily="49" charset="-122"/>
                <a:ea typeface="黑体" panose="02010609060101010101" pitchFamily="49" charset="-122"/>
              </a:rPr>
              <a:t>i</a:t>
            </a:r>
            <a:r>
              <a:rPr lang="zh-CN" altLang="en-US" sz="1600">
                <a:latin typeface="隶书" pitchFamily="49" charset="-122"/>
                <a:ea typeface="黑体" panose="02010609060101010101" pitchFamily="49" charset="-122"/>
              </a:rPr>
              <a:t>的值必须是非负整数，而是可正可负。</a:t>
            </a:r>
          </a:p>
          <a:p>
            <a:pPr lvl="3"/>
            <a:r>
              <a:rPr lang="zh-CN" altLang="en-US" sz="1600" smtClean="0">
                <a:latin typeface="隶书" pitchFamily="49" charset="-122"/>
                <a:ea typeface="黑体" panose="02010609060101010101" pitchFamily="49" charset="-122"/>
              </a:rPr>
              <a:t>指针法</a:t>
            </a:r>
            <a:endParaRPr lang="en-US" altLang="zh-CN" sz="1600" smtClean="0">
              <a:latin typeface="隶书" pitchFamily="49" charset="-122"/>
              <a:ea typeface="黑体" panose="02010609060101010101" pitchFamily="49" charset="-122"/>
            </a:endParaRPr>
          </a:p>
          <a:p>
            <a:pPr marL="1612900" lvl="2" indent="0">
              <a:buNone/>
            </a:pPr>
            <a:r>
              <a:rPr lang="zh-CN" altLang="en-US" sz="1600">
                <a:latin typeface="隶书" pitchFamily="49" charset="-122"/>
                <a:ea typeface="黑体" panose="02010609060101010101" pitchFamily="49" charset="-122"/>
              </a:rPr>
              <a:t>例如：</a:t>
            </a:r>
            <a:endParaRPr lang="en-US" altLang="zh-CN" sz="1600">
              <a:latin typeface="隶书" pitchFamily="49" charset="-122"/>
              <a:ea typeface="黑体" panose="02010609060101010101" pitchFamily="49" charset="-122"/>
            </a:endParaRPr>
          </a:p>
          <a:p>
            <a:pPr marL="1612900" lvl="2" indent="0">
              <a:buNone/>
            </a:pPr>
            <a:r>
              <a:rPr lang="en-US" altLang="zh-CN" sz="1600">
                <a:solidFill>
                  <a:srgbClr val="0070C0"/>
                </a:solidFill>
              </a:rPr>
              <a:t>*(a+i) , *(</a:t>
            </a:r>
            <a:r>
              <a:rPr lang="en-US" altLang="zh-CN" sz="1600">
                <a:solidFill>
                  <a:srgbClr val="0070C0"/>
                </a:solidFill>
              </a:rPr>
              <a:t>p+i</a:t>
            </a:r>
            <a:r>
              <a:rPr lang="en-US" altLang="zh-CN" sz="1600" smtClean="0">
                <a:solidFill>
                  <a:srgbClr val="0070C0"/>
                </a:solidFill>
              </a:rPr>
              <a:t>)</a:t>
            </a:r>
            <a:endParaRPr lang="en-US" altLang="zh-CN" sz="1600">
              <a:solidFill>
                <a:srgbClr val="0070C0"/>
              </a:solidFill>
            </a:endParaRPr>
          </a:p>
          <a:p>
            <a:pPr marL="1612900" lvl="2" indent="0">
              <a:buNone/>
            </a:pPr>
            <a:r>
              <a:rPr lang="zh-CN" altLang="en-US" sz="1600">
                <a:latin typeface="隶书" pitchFamily="49" charset="-122"/>
                <a:ea typeface="黑体" panose="02010609060101010101" pitchFamily="49" charset="-122"/>
              </a:rPr>
              <a:t>其中</a:t>
            </a:r>
            <a:r>
              <a:rPr lang="en-US" altLang="zh-CN" sz="1600">
                <a:latin typeface="隶书" pitchFamily="49" charset="-122"/>
                <a:ea typeface="黑体" panose="02010609060101010101" pitchFamily="49" charset="-122"/>
              </a:rPr>
              <a:t>a</a:t>
            </a:r>
            <a:r>
              <a:rPr lang="zh-CN" altLang="en-US" sz="1600">
                <a:latin typeface="隶书" pitchFamily="49" charset="-122"/>
                <a:ea typeface="黑体" panose="02010609060101010101" pitchFamily="49" charset="-122"/>
              </a:rPr>
              <a:t>为数组类型的变量，</a:t>
            </a:r>
            <a:r>
              <a:rPr lang="en-US" altLang="zh-CN" sz="1600">
                <a:latin typeface="隶书" pitchFamily="49" charset="-122"/>
                <a:ea typeface="黑体" panose="02010609060101010101" pitchFamily="49" charset="-122"/>
              </a:rPr>
              <a:t>p</a:t>
            </a:r>
            <a:r>
              <a:rPr lang="zh-CN" altLang="en-US" sz="1600">
                <a:latin typeface="隶书" pitchFamily="49" charset="-122"/>
                <a:ea typeface="黑体" panose="02010609060101010101" pitchFamily="49" charset="-122"/>
              </a:rPr>
              <a:t>为指向数组元素的指针</a:t>
            </a:r>
            <a:r>
              <a:rPr lang="zh-CN" altLang="en-US" sz="1600">
                <a:latin typeface="隶书" pitchFamily="49" charset="-122"/>
                <a:ea typeface="黑体" panose="02010609060101010101" pitchFamily="49" charset="-122"/>
              </a:rPr>
              <a:t>变</a:t>
            </a:r>
            <a:r>
              <a:rPr lang="zh-CN" altLang="en-US" sz="1600" smtClean="0">
                <a:latin typeface="隶书" pitchFamily="49" charset="-122"/>
                <a:ea typeface="黑体" panose="02010609060101010101" pitchFamily="49" charset="-122"/>
              </a:rPr>
              <a:t>量</a:t>
            </a:r>
            <a:endParaRPr lang="zh-CN" altLang="en-US" sz="1600">
              <a:latin typeface="隶书" pitchFamily="49" charset="-122"/>
              <a:ea typeface="黑体" panose="02010609060101010101" pitchFamily="49" charset="-122"/>
            </a:endParaRPr>
          </a:p>
        </p:txBody>
      </p:sp>
      <p:sp>
        <p:nvSpPr>
          <p:cNvPr id="4" name="页脚占位符 3"/>
          <p:cNvSpPr>
            <a:spLocks noGrp="1"/>
          </p:cNvSpPr>
          <p:nvPr>
            <p:ph type="ftr" sz="quarter" idx="10"/>
          </p:nvPr>
        </p:nvSpPr>
        <p:spPr/>
        <p:txBody>
          <a:bodyPr/>
          <a:lstStyle/>
          <a:p>
            <a:pPr>
              <a:defRPr/>
            </a:pPr>
            <a:r>
              <a:rPr lang="zh-CN" altLang="en-US" smtClean="0"/>
              <a:t>第</a:t>
            </a:r>
            <a:r>
              <a:rPr lang="en-US" altLang="zh-CN" smtClean="0"/>
              <a:t>9</a:t>
            </a:r>
            <a:r>
              <a:rPr lang="zh-CN" altLang="en-US" smtClean="0"/>
              <a:t>章  指针</a:t>
            </a:r>
            <a:endParaRPr lang="en-US" altLang="zh-CN" sz="1200">
              <a:ea typeface="宋体" charset="-122"/>
            </a:endParaRPr>
          </a:p>
        </p:txBody>
      </p:sp>
    </p:spTree>
    <p:extLst>
      <p:ext uri="{BB962C8B-B14F-4D97-AF65-F5344CB8AC3E}">
        <p14:creationId xmlns:p14="http://schemas.microsoft.com/office/powerpoint/2010/main" val="4151156523"/>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3000" smtClean="0"/>
              <a:t>9.3  </a:t>
            </a:r>
            <a:r>
              <a:rPr lang="zh-CN" altLang="en-US" sz="3000" smtClean="0"/>
              <a:t>指</a:t>
            </a:r>
            <a:r>
              <a:rPr lang="zh-CN" altLang="en-US" sz="3000"/>
              <a:t>针与数组</a:t>
            </a:r>
            <a:endParaRPr lang="zh-CN" altLang="en-US" sz="3000"/>
          </a:p>
        </p:txBody>
      </p:sp>
      <p:sp>
        <p:nvSpPr>
          <p:cNvPr id="3" name="内容占位符 2"/>
          <p:cNvSpPr>
            <a:spLocks noGrp="1"/>
          </p:cNvSpPr>
          <p:nvPr>
            <p:ph idx="1"/>
          </p:nvPr>
        </p:nvSpPr>
        <p:spPr>
          <a:xfrm>
            <a:off x="467544" y="1916832"/>
            <a:ext cx="8507288" cy="648072"/>
          </a:xfrm>
        </p:spPr>
        <p:txBody>
          <a:bodyPr/>
          <a:lstStyle/>
          <a:p>
            <a:pPr lvl="2">
              <a:spcBef>
                <a:spcPts val="1200"/>
              </a:spcBef>
            </a:pPr>
            <a:r>
              <a:rPr lang="zh-CN" altLang="en-US" sz="1800" smtClean="0">
                <a:latin typeface="隶书" pitchFamily="49" charset="-122"/>
                <a:ea typeface="黑体" panose="02010609060101010101" pitchFamily="49" charset="-122"/>
              </a:rPr>
              <a:t>下标法和指针法访</a:t>
            </a:r>
            <a:r>
              <a:rPr lang="zh-CN" altLang="en-US" sz="1800">
                <a:latin typeface="隶书" pitchFamily="49" charset="-122"/>
                <a:ea typeface="黑体" panose="02010609060101010101" pitchFamily="49" charset="-122"/>
              </a:rPr>
              <a:t>问数组</a:t>
            </a:r>
            <a:r>
              <a:rPr lang="zh-CN" altLang="en-US" sz="1800">
                <a:latin typeface="隶书" pitchFamily="49" charset="-122"/>
                <a:ea typeface="黑体" panose="02010609060101010101" pitchFamily="49" charset="-122"/>
              </a:rPr>
              <a:t>元</a:t>
            </a:r>
            <a:r>
              <a:rPr lang="zh-CN" altLang="en-US" sz="1800" smtClean="0">
                <a:latin typeface="隶书" pitchFamily="49" charset="-122"/>
                <a:ea typeface="黑体" panose="02010609060101010101" pitchFamily="49" charset="-122"/>
              </a:rPr>
              <a:t>素的例子</a:t>
            </a:r>
          </a:p>
        </p:txBody>
      </p:sp>
      <p:sp>
        <p:nvSpPr>
          <p:cNvPr id="4" name="页脚占位符 3"/>
          <p:cNvSpPr>
            <a:spLocks noGrp="1"/>
          </p:cNvSpPr>
          <p:nvPr>
            <p:ph type="ftr" sz="quarter" idx="10"/>
          </p:nvPr>
        </p:nvSpPr>
        <p:spPr/>
        <p:txBody>
          <a:bodyPr/>
          <a:lstStyle/>
          <a:p>
            <a:pPr>
              <a:defRPr/>
            </a:pPr>
            <a:r>
              <a:rPr lang="zh-CN" altLang="en-US" smtClean="0"/>
              <a:t>第</a:t>
            </a:r>
            <a:r>
              <a:rPr lang="en-US" altLang="zh-CN" smtClean="0"/>
              <a:t>9</a:t>
            </a:r>
            <a:r>
              <a:rPr lang="zh-CN" altLang="en-US" smtClean="0"/>
              <a:t>章  指针</a:t>
            </a:r>
            <a:endParaRPr lang="en-US" altLang="zh-CN" sz="1200">
              <a:ea typeface="宋体" charset="-122"/>
            </a:endParaRPr>
          </a:p>
        </p:txBody>
      </p:sp>
      <p:sp>
        <p:nvSpPr>
          <p:cNvPr id="5" name="矩形 4">
            <a:extLst>
              <a:ext uri="{FF2B5EF4-FFF2-40B4-BE49-F238E27FC236}">
                <a16:creationId xmlns:a16="http://schemas.microsoft.com/office/drawing/2014/main" id="{F5BB524E-118F-4CAC-B131-4098BA770E80}"/>
              </a:ext>
            </a:extLst>
          </p:cNvPr>
          <p:cNvSpPr/>
          <p:nvPr/>
        </p:nvSpPr>
        <p:spPr>
          <a:xfrm>
            <a:off x="1763688" y="2475029"/>
            <a:ext cx="2736304" cy="268216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en-US" altLang="zh-CN" sz="1400">
                <a:solidFill>
                  <a:srgbClr val="002060"/>
                </a:solidFill>
              </a:rPr>
              <a:t>#include &lt;stdio.h&gt;</a:t>
            </a:r>
          </a:p>
          <a:p>
            <a:r>
              <a:rPr lang="en-US" altLang="zh-CN" sz="1400">
                <a:solidFill>
                  <a:srgbClr val="002060"/>
                </a:solidFill>
              </a:rPr>
              <a:t>int main()</a:t>
            </a:r>
          </a:p>
          <a:p>
            <a:r>
              <a:rPr lang="en-US" altLang="zh-CN" sz="1400">
                <a:solidFill>
                  <a:srgbClr val="002060"/>
                </a:solidFill>
              </a:rPr>
              <a:t>{</a:t>
            </a:r>
          </a:p>
          <a:p>
            <a:pPr marL="182563"/>
            <a:r>
              <a:rPr lang="en-US" altLang="zh-CN" sz="1400">
                <a:solidFill>
                  <a:srgbClr val="002060"/>
                </a:solidFill>
              </a:rPr>
              <a:t> int  a[10] ;</a:t>
            </a:r>
          </a:p>
          <a:p>
            <a:pPr marL="182563"/>
            <a:r>
              <a:rPr lang="en-US" altLang="zh-CN" sz="1400">
                <a:solidFill>
                  <a:srgbClr val="002060"/>
                </a:solidFill>
              </a:rPr>
              <a:t> </a:t>
            </a:r>
            <a:r>
              <a:rPr lang="en-US" altLang="zh-CN" sz="1400" smtClean="0">
                <a:solidFill>
                  <a:srgbClr val="002060"/>
                </a:solidFill>
              </a:rPr>
              <a:t>int  </a:t>
            </a:r>
            <a:r>
              <a:rPr lang="en-US" altLang="zh-CN" sz="1400">
                <a:solidFill>
                  <a:srgbClr val="002060"/>
                </a:solidFill>
              </a:rPr>
              <a:t>i;</a:t>
            </a:r>
          </a:p>
          <a:p>
            <a:pPr marL="182563"/>
            <a:r>
              <a:rPr lang="en-US" altLang="zh-CN" sz="1400">
                <a:solidFill>
                  <a:srgbClr val="002060"/>
                </a:solidFill>
              </a:rPr>
              <a:t> </a:t>
            </a:r>
            <a:r>
              <a:rPr lang="en-US" altLang="zh-CN" sz="1400" smtClean="0">
                <a:solidFill>
                  <a:srgbClr val="002060"/>
                </a:solidFill>
              </a:rPr>
              <a:t>for(i=0 </a:t>
            </a:r>
            <a:r>
              <a:rPr lang="en-US" altLang="zh-CN" sz="1400">
                <a:solidFill>
                  <a:srgbClr val="002060"/>
                </a:solidFill>
              </a:rPr>
              <a:t>; i&lt;10 ; i++)</a:t>
            </a:r>
          </a:p>
          <a:p>
            <a:pPr marL="182563"/>
            <a:r>
              <a:rPr lang="en-US" altLang="zh-CN" sz="1400">
                <a:solidFill>
                  <a:srgbClr val="002060"/>
                </a:solidFill>
              </a:rPr>
              <a:t>     scanf(“%d”,&amp;a[i]) ;</a:t>
            </a:r>
          </a:p>
          <a:p>
            <a:pPr marL="182563"/>
            <a:r>
              <a:rPr lang="en-US" altLang="zh-CN" sz="1400">
                <a:solidFill>
                  <a:srgbClr val="002060"/>
                </a:solidFill>
              </a:rPr>
              <a:t> </a:t>
            </a:r>
            <a:r>
              <a:rPr lang="en-US" altLang="zh-CN" sz="1400" smtClean="0">
                <a:solidFill>
                  <a:srgbClr val="002060"/>
                </a:solidFill>
              </a:rPr>
              <a:t>printf</a:t>
            </a:r>
            <a:r>
              <a:rPr lang="en-US" altLang="zh-CN" sz="1400">
                <a:solidFill>
                  <a:srgbClr val="002060"/>
                </a:solidFill>
              </a:rPr>
              <a:t>(“\n”) ;</a:t>
            </a:r>
          </a:p>
          <a:p>
            <a:pPr marL="182563"/>
            <a:r>
              <a:rPr lang="en-US" altLang="zh-CN" sz="1400">
                <a:solidFill>
                  <a:srgbClr val="002060"/>
                </a:solidFill>
              </a:rPr>
              <a:t> </a:t>
            </a:r>
            <a:r>
              <a:rPr lang="en-US" altLang="zh-CN" sz="1400" smtClean="0">
                <a:solidFill>
                  <a:srgbClr val="002060"/>
                </a:solidFill>
              </a:rPr>
              <a:t>for(i=0 </a:t>
            </a:r>
            <a:r>
              <a:rPr lang="en-US" altLang="zh-CN" sz="1400">
                <a:solidFill>
                  <a:srgbClr val="002060"/>
                </a:solidFill>
              </a:rPr>
              <a:t>; i&lt;10 ; i++)</a:t>
            </a:r>
          </a:p>
          <a:p>
            <a:pPr marL="182563"/>
            <a:r>
              <a:rPr lang="en-US" altLang="zh-CN" sz="1400">
                <a:solidFill>
                  <a:srgbClr val="002060"/>
                </a:solidFill>
              </a:rPr>
              <a:t>     printf(“%d” , </a:t>
            </a:r>
            <a:r>
              <a:rPr lang="en-US" altLang="zh-CN" sz="1400">
                <a:solidFill>
                  <a:srgbClr val="002060"/>
                </a:solidFill>
              </a:rPr>
              <a:t>a[i</a:t>
            </a:r>
            <a:r>
              <a:rPr lang="en-US" altLang="zh-CN" sz="1400" smtClean="0">
                <a:solidFill>
                  <a:srgbClr val="002060"/>
                </a:solidFill>
              </a:rPr>
              <a:t>]);</a:t>
            </a:r>
          </a:p>
          <a:p>
            <a:pPr marL="182563"/>
            <a:r>
              <a:rPr lang="en-US" altLang="zh-CN" sz="1400" smtClean="0">
                <a:solidFill>
                  <a:srgbClr val="002060"/>
                </a:solidFill>
              </a:rPr>
              <a:t> </a:t>
            </a:r>
            <a:r>
              <a:rPr lang="en-US" altLang="zh-CN" sz="1400">
                <a:solidFill>
                  <a:srgbClr val="002060"/>
                </a:solidFill>
              </a:rPr>
              <a:t>return 0;</a:t>
            </a:r>
          </a:p>
          <a:p>
            <a:r>
              <a:rPr lang="en-US" altLang="zh-CN" sz="1400">
                <a:solidFill>
                  <a:srgbClr val="002060"/>
                </a:solidFill>
              </a:rPr>
              <a:t>}</a:t>
            </a:r>
            <a:endParaRPr lang="en-US" altLang="zh-CN" sz="1400">
              <a:solidFill>
                <a:srgbClr val="002060"/>
              </a:solidFill>
            </a:endParaRPr>
          </a:p>
        </p:txBody>
      </p:sp>
      <p:sp>
        <p:nvSpPr>
          <p:cNvPr id="8" name="矩形 7">
            <a:extLst>
              <a:ext uri="{FF2B5EF4-FFF2-40B4-BE49-F238E27FC236}">
                <a16:creationId xmlns:a16="http://schemas.microsoft.com/office/drawing/2014/main" id="{F5BB524E-118F-4CAC-B131-4098BA770E80}"/>
              </a:ext>
            </a:extLst>
          </p:cNvPr>
          <p:cNvSpPr/>
          <p:nvPr/>
        </p:nvSpPr>
        <p:spPr>
          <a:xfrm>
            <a:off x="4716016" y="2475029"/>
            <a:ext cx="3143556" cy="3042203"/>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en-US" altLang="zh-CN" sz="1400">
                <a:solidFill>
                  <a:srgbClr val="002060"/>
                </a:solidFill>
              </a:rPr>
              <a:t>#include &lt;stdio.h&gt;</a:t>
            </a:r>
          </a:p>
          <a:p>
            <a:r>
              <a:rPr lang="en-US" altLang="zh-CN" sz="1400">
                <a:solidFill>
                  <a:srgbClr val="002060"/>
                </a:solidFill>
              </a:rPr>
              <a:t>int main()</a:t>
            </a:r>
          </a:p>
          <a:p>
            <a:r>
              <a:rPr lang="en-US" altLang="zh-CN" sz="1400">
                <a:solidFill>
                  <a:srgbClr val="002060"/>
                </a:solidFill>
              </a:rPr>
              <a:t>{</a:t>
            </a:r>
          </a:p>
          <a:p>
            <a:pPr marL="182563"/>
            <a:r>
              <a:rPr lang="en-US" altLang="zh-CN" sz="1400">
                <a:solidFill>
                  <a:srgbClr val="002060"/>
                </a:solidFill>
              </a:rPr>
              <a:t> int  a[10] , *p ;</a:t>
            </a:r>
          </a:p>
          <a:p>
            <a:pPr marL="182563"/>
            <a:r>
              <a:rPr lang="en-US" altLang="zh-CN" sz="1400" smtClean="0">
                <a:solidFill>
                  <a:srgbClr val="002060"/>
                </a:solidFill>
              </a:rPr>
              <a:t> </a:t>
            </a:r>
            <a:r>
              <a:rPr lang="en-US" altLang="zh-CN" sz="1400">
                <a:solidFill>
                  <a:srgbClr val="002060"/>
                </a:solidFill>
              </a:rPr>
              <a:t>int  i;</a:t>
            </a:r>
          </a:p>
          <a:p>
            <a:pPr marL="182563"/>
            <a:r>
              <a:rPr lang="en-US" altLang="zh-CN" sz="1400" smtClean="0">
                <a:solidFill>
                  <a:srgbClr val="002060"/>
                </a:solidFill>
              </a:rPr>
              <a:t> </a:t>
            </a:r>
            <a:r>
              <a:rPr lang="en-US" altLang="zh-CN" sz="1400">
                <a:solidFill>
                  <a:srgbClr val="002060"/>
                </a:solidFill>
              </a:rPr>
              <a:t>p=a ;</a:t>
            </a:r>
          </a:p>
          <a:p>
            <a:pPr marL="182563"/>
            <a:r>
              <a:rPr lang="en-US" altLang="zh-CN" sz="1400" smtClean="0">
                <a:solidFill>
                  <a:srgbClr val="002060"/>
                </a:solidFill>
              </a:rPr>
              <a:t> for(i=0 </a:t>
            </a:r>
            <a:r>
              <a:rPr lang="en-US" altLang="zh-CN" sz="1400">
                <a:solidFill>
                  <a:srgbClr val="002060"/>
                </a:solidFill>
              </a:rPr>
              <a:t>;i&lt;10 ; i++ , p++)</a:t>
            </a:r>
          </a:p>
          <a:p>
            <a:pPr marL="182563"/>
            <a:r>
              <a:rPr lang="en-US" altLang="zh-CN" sz="1400">
                <a:solidFill>
                  <a:srgbClr val="002060"/>
                </a:solidFill>
              </a:rPr>
              <a:t>    scanf(“%d”, p ) ;</a:t>
            </a:r>
          </a:p>
          <a:p>
            <a:pPr marL="182563"/>
            <a:r>
              <a:rPr lang="en-US" altLang="zh-CN" sz="1400" smtClean="0">
                <a:solidFill>
                  <a:srgbClr val="002060"/>
                </a:solidFill>
              </a:rPr>
              <a:t> </a:t>
            </a:r>
            <a:r>
              <a:rPr lang="en-US" altLang="zh-CN" sz="1400">
                <a:solidFill>
                  <a:srgbClr val="002060"/>
                </a:solidFill>
              </a:rPr>
              <a:t>printf(“\n”) ;</a:t>
            </a:r>
          </a:p>
          <a:p>
            <a:pPr marL="182563"/>
            <a:r>
              <a:rPr lang="en-US" altLang="zh-CN" sz="1400" smtClean="0">
                <a:solidFill>
                  <a:srgbClr val="002060"/>
                </a:solidFill>
              </a:rPr>
              <a:t> </a:t>
            </a:r>
            <a:r>
              <a:rPr lang="en-US" altLang="zh-CN" sz="1400">
                <a:solidFill>
                  <a:srgbClr val="002060"/>
                </a:solidFill>
              </a:rPr>
              <a:t>p=a ;</a:t>
            </a:r>
          </a:p>
          <a:p>
            <a:pPr marL="182563"/>
            <a:r>
              <a:rPr lang="en-US" altLang="zh-CN" sz="1400" smtClean="0">
                <a:solidFill>
                  <a:srgbClr val="002060"/>
                </a:solidFill>
              </a:rPr>
              <a:t> </a:t>
            </a:r>
            <a:r>
              <a:rPr lang="en-US" altLang="zh-CN" sz="1400">
                <a:solidFill>
                  <a:srgbClr val="002060"/>
                </a:solidFill>
              </a:rPr>
              <a:t>for(i=0 ; i&lt;10 ; i++ , p++ )</a:t>
            </a:r>
          </a:p>
          <a:p>
            <a:pPr marL="182563"/>
            <a:r>
              <a:rPr lang="en-US" altLang="zh-CN" sz="1400">
                <a:solidFill>
                  <a:srgbClr val="002060"/>
                </a:solidFill>
              </a:rPr>
              <a:t>    printf(“%d”,*p </a:t>
            </a:r>
            <a:r>
              <a:rPr lang="en-US" altLang="zh-CN" sz="1400">
                <a:solidFill>
                  <a:srgbClr val="002060"/>
                </a:solidFill>
              </a:rPr>
              <a:t>) </a:t>
            </a:r>
            <a:r>
              <a:rPr lang="en-US" altLang="zh-CN" sz="1400" smtClean="0">
                <a:solidFill>
                  <a:srgbClr val="002060"/>
                </a:solidFill>
              </a:rPr>
              <a:t>;</a:t>
            </a:r>
          </a:p>
          <a:p>
            <a:pPr marL="182563"/>
            <a:r>
              <a:rPr lang="en-US" altLang="zh-CN" sz="1400" smtClean="0">
                <a:solidFill>
                  <a:srgbClr val="002060"/>
                </a:solidFill>
              </a:rPr>
              <a:t> </a:t>
            </a:r>
            <a:r>
              <a:rPr lang="en-US" altLang="zh-CN" sz="1400">
                <a:solidFill>
                  <a:srgbClr val="002060"/>
                </a:solidFill>
              </a:rPr>
              <a:t>return 0;</a:t>
            </a:r>
          </a:p>
          <a:p>
            <a:r>
              <a:rPr lang="en-US" altLang="zh-CN" sz="1400">
                <a:solidFill>
                  <a:srgbClr val="002060"/>
                </a:solidFill>
              </a:rPr>
              <a:t>}</a:t>
            </a:r>
            <a:endParaRPr lang="en-US" altLang="zh-CN" sz="1400">
              <a:solidFill>
                <a:srgbClr val="002060"/>
              </a:solidFill>
            </a:endParaRPr>
          </a:p>
        </p:txBody>
      </p:sp>
    </p:spTree>
    <p:extLst>
      <p:ext uri="{BB962C8B-B14F-4D97-AF65-F5344CB8AC3E}">
        <p14:creationId xmlns:p14="http://schemas.microsoft.com/office/powerpoint/2010/main" val="3744942414"/>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3000" smtClean="0"/>
              <a:t>9.3  </a:t>
            </a:r>
            <a:r>
              <a:rPr lang="zh-CN" altLang="en-US" sz="3000" smtClean="0"/>
              <a:t>指</a:t>
            </a:r>
            <a:r>
              <a:rPr lang="zh-CN" altLang="en-US" sz="3000"/>
              <a:t>针与数组</a:t>
            </a:r>
            <a:endParaRPr lang="zh-CN" altLang="en-US" sz="3000"/>
          </a:p>
        </p:txBody>
      </p:sp>
      <p:sp>
        <p:nvSpPr>
          <p:cNvPr id="3" name="内容占位符 2"/>
          <p:cNvSpPr>
            <a:spLocks noGrp="1"/>
          </p:cNvSpPr>
          <p:nvPr>
            <p:ph idx="1"/>
          </p:nvPr>
        </p:nvSpPr>
        <p:spPr>
          <a:xfrm>
            <a:off x="467544" y="1484784"/>
            <a:ext cx="8507288" cy="2232248"/>
          </a:xfrm>
        </p:spPr>
        <p:txBody>
          <a:bodyPr/>
          <a:lstStyle/>
          <a:p>
            <a:pPr lvl="2"/>
            <a:r>
              <a:rPr lang="zh-CN" altLang="en-US" sz="1800">
                <a:latin typeface="隶书" pitchFamily="49" charset="-122"/>
                <a:ea typeface="黑体" panose="02010609060101010101" pitchFamily="49" charset="-122"/>
              </a:rPr>
              <a:t>使用指针变量引用数组</a:t>
            </a:r>
            <a:r>
              <a:rPr lang="zh-CN" altLang="en-US" sz="1800">
                <a:latin typeface="隶书" pitchFamily="49" charset="-122"/>
                <a:ea typeface="黑体" panose="02010609060101010101" pitchFamily="49" charset="-122"/>
              </a:rPr>
              <a:t>元</a:t>
            </a:r>
            <a:r>
              <a:rPr lang="zh-CN" altLang="en-US" sz="1800" smtClean="0">
                <a:latin typeface="隶书" pitchFamily="49" charset="-122"/>
                <a:ea typeface="黑体" panose="02010609060101010101" pitchFamily="49" charset="-122"/>
              </a:rPr>
              <a:t>素要</a:t>
            </a:r>
            <a:r>
              <a:rPr lang="zh-CN" altLang="en-US" sz="1800">
                <a:latin typeface="隶书" pitchFamily="49" charset="-122"/>
                <a:ea typeface="黑体" panose="02010609060101010101" pitchFamily="49" charset="-122"/>
              </a:rPr>
              <a:t>注</a:t>
            </a:r>
            <a:r>
              <a:rPr lang="zh-CN" altLang="en-US" sz="1800" smtClean="0">
                <a:latin typeface="隶书" pitchFamily="49" charset="-122"/>
                <a:ea typeface="黑体" panose="02010609060101010101" pitchFamily="49" charset="-122"/>
              </a:rPr>
              <a:t>意自增</a:t>
            </a:r>
            <a:r>
              <a:rPr lang="en-US" altLang="zh-CN" sz="1800" smtClean="0">
                <a:latin typeface="隶书" pitchFamily="49" charset="-122"/>
                <a:ea typeface="黑体" panose="02010609060101010101" pitchFamily="49" charset="-122"/>
              </a:rPr>
              <a:t>/</a:t>
            </a:r>
            <a:r>
              <a:rPr lang="zh-CN" altLang="en-US" sz="1800" smtClean="0">
                <a:latin typeface="隶书" pitchFamily="49" charset="-122"/>
                <a:ea typeface="黑体" panose="02010609060101010101" pitchFamily="49" charset="-122"/>
              </a:rPr>
              <a:t>自减运算：</a:t>
            </a:r>
            <a:endParaRPr lang="en-US" altLang="zh-CN" sz="1800" smtClean="0">
              <a:latin typeface="隶书" pitchFamily="49" charset="-122"/>
              <a:ea typeface="黑体" panose="02010609060101010101" pitchFamily="49" charset="-122"/>
            </a:endParaRPr>
          </a:p>
          <a:p>
            <a:pPr lvl="3"/>
            <a:r>
              <a:rPr lang="en-US" altLang="zh-CN" sz="1600" smtClean="0">
                <a:latin typeface="隶书" pitchFamily="49" charset="-122"/>
                <a:ea typeface="黑体" panose="02010609060101010101" pitchFamily="49" charset="-122"/>
              </a:rPr>
              <a:t>p</a:t>
            </a:r>
            <a:r>
              <a:rPr lang="en-US" altLang="zh-CN" sz="1600">
                <a:latin typeface="隶书" pitchFamily="49" charset="-122"/>
                <a:ea typeface="黑体" panose="02010609060101010101" pitchFamily="49" charset="-122"/>
              </a:rPr>
              <a:t>++/++p</a:t>
            </a:r>
            <a:r>
              <a:rPr lang="zh-CN" altLang="en-US" sz="1600">
                <a:latin typeface="隶书" pitchFamily="49" charset="-122"/>
                <a:ea typeface="黑体" panose="02010609060101010101" pitchFamily="49" charset="-122"/>
              </a:rPr>
              <a:t>，让指针变量</a:t>
            </a:r>
            <a:r>
              <a:rPr lang="en-US" altLang="zh-CN" sz="1600">
                <a:latin typeface="隶书" pitchFamily="49" charset="-122"/>
                <a:ea typeface="黑体" panose="02010609060101010101" pitchFamily="49" charset="-122"/>
              </a:rPr>
              <a:t>p</a:t>
            </a:r>
            <a:r>
              <a:rPr lang="zh-CN" altLang="en-US" sz="1600">
                <a:latin typeface="隶书" pitchFamily="49" charset="-122"/>
                <a:ea typeface="黑体" panose="02010609060101010101" pitchFamily="49" charset="-122"/>
              </a:rPr>
              <a:t>后移一个元素的位置，即指向下一个数组元素。</a:t>
            </a:r>
          </a:p>
          <a:p>
            <a:pPr lvl="3"/>
            <a:r>
              <a:rPr lang="zh-CN" altLang="en-US" sz="1600" smtClean="0">
                <a:latin typeface="隶书" pitchFamily="49" charset="-122"/>
                <a:ea typeface="黑体" panose="02010609060101010101" pitchFamily="49" charset="-122"/>
              </a:rPr>
              <a:t>*</a:t>
            </a:r>
            <a:r>
              <a:rPr lang="en-US" altLang="zh-CN" sz="1600">
                <a:latin typeface="隶书" pitchFamily="49" charset="-122"/>
                <a:ea typeface="黑体" panose="02010609060101010101" pitchFamily="49" charset="-122"/>
              </a:rPr>
              <a:t>p++ </a:t>
            </a:r>
            <a:r>
              <a:rPr lang="zh-CN" altLang="en-US" sz="1600">
                <a:latin typeface="隶书" pitchFamily="49" charset="-122"/>
                <a:ea typeface="黑体" panose="02010609060101010101" pitchFamily="49" charset="-122"/>
              </a:rPr>
              <a:t>等价于*</a:t>
            </a:r>
            <a:r>
              <a:rPr lang="en-US" altLang="zh-CN" sz="1600">
                <a:latin typeface="隶书" pitchFamily="49" charset="-122"/>
                <a:ea typeface="黑体" panose="02010609060101010101" pitchFamily="49" charset="-122"/>
              </a:rPr>
              <a:t>(p++)</a:t>
            </a:r>
            <a:r>
              <a:rPr lang="zh-CN" altLang="en-US" sz="1600">
                <a:latin typeface="隶书" pitchFamily="49" charset="-122"/>
                <a:ea typeface="黑体" panose="02010609060101010101" pitchFamily="49" charset="-122"/>
              </a:rPr>
              <a:t>，因为*和</a:t>
            </a:r>
            <a:r>
              <a:rPr lang="en-US" altLang="zh-CN" sz="1600">
                <a:latin typeface="隶书" pitchFamily="49" charset="-122"/>
                <a:ea typeface="黑体" panose="02010609060101010101" pitchFamily="49" charset="-122"/>
              </a:rPr>
              <a:t>++</a:t>
            </a:r>
            <a:r>
              <a:rPr lang="zh-CN" altLang="en-US" sz="1600">
                <a:latin typeface="隶书" pitchFamily="49" charset="-122"/>
                <a:ea typeface="黑体" panose="02010609060101010101" pitchFamily="49" charset="-122"/>
              </a:rPr>
              <a:t>优先级相同，又都是右结合。</a:t>
            </a:r>
          </a:p>
          <a:p>
            <a:pPr lvl="3"/>
            <a:r>
              <a:rPr lang="zh-CN" altLang="en-US" sz="1600" smtClean="0">
                <a:latin typeface="隶书" pitchFamily="49" charset="-122"/>
                <a:ea typeface="黑体" panose="02010609060101010101" pitchFamily="49" charset="-122"/>
              </a:rPr>
              <a:t>*</a:t>
            </a:r>
            <a:r>
              <a:rPr lang="en-US" altLang="zh-CN" sz="1600">
                <a:latin typeface="隶书" pitchFamily="49" charset="-122"/>
                <a:ea typeface="黑体" panose="02010609060101010101" pitchFamily="49" charset="-122"/>
              </a:rPr>
              <a:t>(p++)</a:t>
            </a:r>
            <a:r>
              <a:rPr lang="zh-CN" altLang="en-US" sz="1600">
                <a:latin typeface="隶书" pitchFamily="49" charset="-122"/>
                <a:ea typeface="黑体" panose="02010609060101010101" pitchFamily="49" charset="-122"/>
              </a:rPr>
              <a:t>和*</a:t>
            </a:r>
            <a:r>
              <a:rPr lang="en-US" altLang="zh-CN" sz="1600">
                <a:latin typeface="隶书" pitchFamily="49" charset="-122"/>
                <a:ea typeface="黑体" panose="02010609060101010101" pitchFamily="49" charset="-122"/>
              </a:rPr>
              <a:t>(++p)</a:t>
            </a:r>
            <a:r>
              <a:rPr lang="zh-CN" altLang="en-US" sz="1600">
                <a:latin typeface="隶书" pitchFamily="49" charset="-122"/>
                <a:ea typeface="黑体" panose="02010609060101010101" pitchFamily="49" charset="-122"/>
              </a:rPr>
              <a:t>不等价。*</a:t>
            </a:r>
            <a:r>
              <a:rPr lang="en-US" altLang="zh-CN" sz="1600">
                <a:latin typeface="隶书" pitchFamily="49" charset="-122"/>
                <a:ea typeface="黑体" panose="02010609060101010101" pitchFamily="49" charset="-122"/>
              </a:rPr>
              <a:t>(p++)</a:t>
            </a:r>
            <a:r>
              <a:rPr lang="zh-CN" altLang="en-US" sz="1600">
                <a:latin typeface="隶书" pitchFamily="49" charset="-122"/>
                <a:ea typeface="黑体" panose="02010609060101010101" pitchFamily="49" charset="-122"/>
              </a:rPr>
              <a:t>先取*</a:t>
            </a:r>
            <a:r>
              <a:rPr lang="en-US" altLang="zh-CN" sz="1600">
                <a:latin typeface="隶书" pitchFamily="49" charset="-122"/>
                <a:ea typeface="黑体" panose="02010609060101010101" pitchFamily="49" charset="-122"/>
              </a:rPr>
              <a:t>p</a:t>
            </a:r>
            <a:r>
              <a:rPr lang="zh-CN" altLang="en-US" sz="1600">
                <a:latin typeface="隶书" pitchFamily="49" charset="-122"/>
                <a:ea typeface="黑体" panose="02010609060101010101" pitchFamily="49" charset="-122"/>
              </a:rPr>
              <a:t>，再让</a:t>
            </a:r>
            <a:r>
              <a:rPr lang="en-US" altLang="zh-CN" sz="1600">
                <a:latin typeface="隶书" pitchFamily="49" charset="-122"/>
                <a:ea typeface="黑体" panose="02010609060101010101" pitchFamily="49" charset="-122"/>
              </a:rPr>
              <a:t>p</a:t>
            </a:r>
            <a:r>
              <a:rPr lang="zh-CN" altLang="en-US" sz="1600">
                <a:latin typeface="隶书" pitchFamily="49" charset="-122"/>
                <a:ea typeface="黑体" panose="02010609060101010101" pitchFamily="49" charset="-122"/>
              </a:rPr>
              <a:t>指向下一个数组元素；*</a:t>
            </a:r>
            <a:r>
              <a:rPr lang="en-US" altLang="zh-CN" sz="1600">
                <a:latin typeface="隶书" pitchFamily="49" charset="-122"/>
                <a:ea typeface="黑体" panose="02010609060101010101" pitchFamily="49" charset="-122"/>
              </a:rPr>
              <a:t>(++p)</a:t>
            </a:r>
            <a:r>
              <a:rPr lang="zh-CN" altLang="en-US" sz="1600">
                <a:latin typeface="隶书" pitchFamily="49" charset="-122"/>
                <a:ea typeface="黑体" panose="02010609060101010101" pitchFamily="49" charset="-122"/>
              </a:rPr>
              <a:t>则先让</a:t>
            </a:r>
            <a:r>
              <a:rPr lang="en-US" altLang="zh-CN" sz="1600">
                <a:latin typeface="隶书" pitchFamily="49" charset="-122"/>
                <a:ea typeface="黑体" panose="02010609060101010101" pitchFamily="49" charset="-122"/>
              </a:rPr>
              <a:t>p</a:t>
            </a:r>
            <a:r>
              <a:rPr lang="zh-CN" altLang="en-US" sz="1600">
                <a:latin typeface="隶书" pitchFamily="49" charset="-122"/>
                <a:ea typeface="黑体" panose="02010609060101010101" pitchFamily="49" charset="-122"/>
              </a:rPr>
              <a:t>指向下一个数组元素，再取*</a:t>
            </a:r>
            <a:r>
              <a:rPr lang="en-US" altLang="zh-CN" sz="1600">
                <a:latin typeface="隶书" pitchFamily="49" charset="-122"/>
                <a:ea typeface="黑体" panose="02010609060101010101" pitchFamily="49" charset="-122"/>
              </a:rPr>
              <a:t>p</a:t>
            </a:r>
            <a:r>
              <a:rPr lang="zh-CN" altLang="en-US" sz="1600">
                <a:latin typeface="隶书" pitchFamily="49" charset="-122"/>
                <a:ea typeface="黑体" panose="02010609060101010101" pitchFamily="49" charset="-122"/>
              </a:rPr>
              <a:t>，取出来的是后面的那个数组元素。</a:t>
            </a:r>
          </a:p>
          <a:p>
            <a:pPr lvl="3"/>
            <a:r>
              <a:rPr lang="en-US" altLang="zh-CN" sz="1600" smtClean="0">
                <a:latin typeface="隶书" pitchFamily="49" charset="-122"/>
                <a:ea typeface="黑体" panose="02010609060101010101" pitchFamily="49" charset="-122"/>
              </a:rPr>
              <a:t>(*</a:t>
            </a:r>
            <a:r>
              <a:rPr lang="en-US" altLang="zh-CN" sz="1600">
                <a:latin typeface="隶书" pitchFamily="49" charset="-122"/>
                <a:ea typeface="黑体" panose="02010609060101010101" pitchFamily="49" charset="-122"/>
              </a:rPr>
              <a:t>p)++</a:t>
            </a:r>
            <a:r>
              <a:rPr lang="zh-CN" altLang="en-US" sz="1600">
                <a:latin typeface="隶书" pitchFamily="49" charset="-122"/>
                <a:ea typeface="黑体" panose="02010609060101010101" pitchFamily="49" charset="-122"/>
              </a:rPr>
              <a:t>表示</a:t>
            </a:r>
            <a:r>
              <a:rPr lang="en-US" altLang="zh-CN" sz="1600">
                <a:latin typeface="隶书" pitchFamily="49" charset="-122"/>
                <a:ea typeface="黑体" panose="02010609060101010101" pitchFamily="49" charset="-122"/>
              </a:rPr>
              <a:t>p</a:t>
            </a:r>
            <a:r>
              <a:rPr lang="zh-CN" altLang="en-US" sz="1600">
                <a:latin typeface="隶书" pitchFamily="49" charset="-122"/>
                <a:ea typeface="黑体" panose="02010609060101010101" pitchFamily="49" charset="-122"/>
              </a:rPr>
              <a:t>所指向的数组元素的值加</a:t>
            </a:r>
            <a:r>
              <a:rPr lang="en-US" altLang="zh-CN" sz="1600">
                <a:latin typeface="隶书" pitchFamily="49" charset="-122"/>
                <a:ea typeface="黑体" panose="02010609060101010101" pitchFamily="49" charset="-122"/>
              </a:rPr>
              <a:t>1</a:t>
            </a:r>
            <a:r>
              <a:rPr lang="zh-CN" altLang="en-US" sz="1600" smtClean="0">
                <a:latin typeface="隶书" pitchFamily="49" charset="-122"/>
                <a:ea typeface="黑体" panose="02010609060101010101" pitchFamily="49" charset="-122"/>
              </a:rPr>
              <a:t>。</a:t>
            </a:r>
            <a:endParaRPr lang="en-US" altLang="zh-CN" sz="1600" smtClean="0">
              <a:latin typeface="隶书" pitchFamily="49" charset="-122"/>
              <a:ea typeface="黑体" panose="02010609060101010101" pitchFamily="49" charset="-122"/>
            </a:endParaRPr>
          </a:p>
          <a:p>
            <a:pPr lvl="2">
              <a:spcBef>
                <a:spcPts val="1200"/>
              </a:spcBef>
            </a:pPr>
            <a:r>
              <a:rPr lang="en-US" altLang="zh-CN" sz="1800">
                <a:latin typeface="隶书" pitchFamily="49" charset="-122"/>
                <a:ea typeface="黑体" panose="02010609060101010101" pitchFamily="49" charset="-122"/>
              </a:rPr>
              <a:t>【</a:t>
            </a:r>
            <a:r>
              <a:rPr lang="zh-CN" altLang="en-US" sz="1800">
                <a:latin typeface="隶书" pitchFamily="49" charset="-122"/>
                <a:ea typeface="黑体" panose="02010609060101010101" pitchFamily="49" charset="-122"/>
              </a:rPr>
              <a:t>例</a:t>
            </a:r>
            <a:r>
              <a:rPr lang="en-US" altLang="zh-CN" sz="1800">
                <a:latin typeface="隶书" pitchFamily="49" charset="-122"/>
                <a:ea typeface="黑体" panose="02010609060101010101" pitchFamily="49" charset="-122"/>
              </a:rPr>
              <a:t>9.5】 </a:t>
            </a:r>
            <a:r>
              <a:rPr lang="zh-CN" altLang="en-US" sz="1800">
                <a:latin typeface="隶书" pitchFamily="49" charset="-122"/>
                <a:ea typeface="黑体" panose="02010609060101010101" pitchFamily="49" charset="-122"/>
              </a:rPr>
              <a:t>指针变量与自增自</a:t>
            </a:r>
            <a:r>
              <a:rPr lang="zh-CN" altLang="en-US" sz="1800">
                <a:latin typeface="隶书" pitchFamily="49" charset="-122"/>
                <a:ea typeface="黑体" panose="02010609060101010101" pitchFamily="49" charset="-122"/>
              </a:rPr>
              <a:t>减</a:t>
            </a:r>
            <a:r>
              <a:rPr lang="zh-CN" altLang="en-US" sz="1800" smtClean="0">
                <a:latin typeface="隶书" pitchFamily="49" charset="-122"/>
                <a:ea typeface="黑体" panose="02010609060101010101" pitchFamily="49" charset="-122"/>
              </a:rPr>
              <a:t>运算</a:t>
            </a:r>
          </a:p>
        </p:txBody>
      </p:sp>
      <p:sp>
        <p:nvSpPr>
          <p:cNvPr id="4" name="页脚占位符 3"/>
          <p:cNvSpPr>
            <a:spLocks noGrp="1"/>
          </p:cNvSpPr>
          <p:nvPr>
            <p:ph type="ftr" sz="quarter" idx="10"/>
          </p:nvPr>
        </p:nvSpPr>
        <p:spPr/>
        <p:txBody>
          <a:bodyPr/>
          <a:lstStyle/>
          <a:p>
            <a:pPr>
              <a:defRPr/>
            </a:pPr>
            <a:r>
              <a:rPr lang="zh-CN" altLang="en-US" smtClean="0"/>
              <a:t>第</a:t>
            </a:r>
            <a:r>
              <a:rPr lang="en-US" altLang="zh-CN" smtClean="0"/>
              <a:t>9</a:t>
            </a:r>
            <a:r>
              <a:rPr lang="zh-CN" altLang="en-US" smtClean="0"/>
              <a:t>章  指针</a:t>
            </a:r>
            <a:endParaRPr lang="en-US" altLang="zh-CN" sz="1200">
              <a:ea typeface="宋体" charset="-122"/>
            </a:endParaRPr>
          </a:p>
        </p:txBody>
      </p:sp>
      <p:sp>
        <p:nvSpPr>
          <p:cNvPr id="5" name="矩形 4">
            <a:extLst>
              <a:ext uri="{FF2B5EF4-FFF2-40B4-BE49-F238E27FC236}">
                <a16:creationId xmlns:a16="http://schemas.microsoft.com/office/drawing/2014/main" id="{F5BB524E-118F-4CAC-B131-4098BA770E80}"/>
              </a:ext>
            </a:extLst>
          </p:cNvPr>
          <p:cNvSpPr/>
          <p:nvPr/>
        </p:nvSpPr>
        <p:spPr>
          <a:xfrm>
            <a:off x="1691680" y="3769376"/>
            <a:ext cx="4347366" cy="2304256"/>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en-US" altLang="zh-CN" sz="1400">
                <a:solidFill>
                  <a:srgbClr val="002060"/>
                </a:solidFill>
              </a:rPr>
              <a:t>#include &lt;stdio.h&gt;</a:t>
            </a:r>
          </a:p>
          <a:p>
            <a:r>
              <a:rPr lang="en-US" altLang="zh-CN" sz="1400">
                <a:solidFill>
                  <a:srgbClr val="002060"/>
                </a:solidFill>
              </a:rPr>
              <a:t>int main()</a:t>
            </a:r>
          </a:p>
          <a:p>
            <a:r>
              <a:rPr lang="en-US" altLang="zh-CN" sz="1400">
                <a:solidFill>
                  <a:srgbClr val="002060"/>
                </a:solidFill>
              </a:rPr>
              <a:t>{</a:t>
            </a:r>
          </a:p>
          <a:p>
            <a:pPr marL="182563"/>
            <a:r>
              <a:rPr lang="en-US" altLang="zh-CN" sz="1400">
                <a:solidFill>
                  <a:srgbClr val="002060"/>
                </a:solidFill>
              </a:rPr>
              <a:t> int a[]={1,11,21},*p=a,i=0,j;</a:t>
            </a:r>
          </a:p>
          <a:p>
            <a:pPr marL="182563"/>
            <a:r>
              <a:rPr lang="en-US" altLang="zh-CN" sz="1400" smtClean="0">
                <a:solidFill>
                  <a:srgbClr val="002060"/>
                </a:solidFill>
              </a:rPr>
              <a:t> j</a:t>
            </a:r>
            <a:r>
              <a:rPr lang="en-US" altLang="zh-CN" sz="1400">
                <a:solidFill>
                  <a:srgbClr val="002060"/>
                </a:solidFill>
              </a:rPr>
              <a:t>=(*p)++;</a:t>
            </a:r>
          </a:p>
          <a:p>
            <a:pPr marL="182563"/>
            <a:r>
              <a:rPr lang="en-US" altLang="zh-CN" sz="1400" smtClean="0">
                <a:solidFill>
                  <a:srgbClr val="002060"/>
                </a:solidFill>
              </a:rPr>
              <a:t> printf</a:t>
            </a:r>
            <a:r>
              <a:rPr lang="en-US" altLang="zh-CN" sz="1400">
                <a:solidFill>
                  <a:srgbClr val="002060"/>
                </a:solidFill>
              </a:rPr>
              <a:t>(“j=%d,a[0]=%d,*p=%d,“,j,a[i],*p);</a:t>
            </a:r>
          </a:p>
          <a:p>
            <a:pPr marL="182563"/>
            <a:r>
              <a:rPr lang="en-US" altLang="zh-CN" sz="1400" smtClean="0">
                <a:solidFill>
                  <a:srgbClr val="002060"/>
                </a:solidFill>
              </a:rPr>
              <a:t> printf</a:t>
            </a:r>
            <a:r>
              <a:rPr lang="en-US" altLang="zh-CN" sz="1400">
                <a:solidFill>
                  <a:srgbClr val="002060"/>
                </a:solidFill>
              </a:rPr>
              <a:t>(“*(p++)=%d,“,*(p++));</a:t>
            </a:r>
          </a:p>
          <a:p>
            <a:pPr marL="182563"/>
            <a:r>
              <a:rPr lang="en-US" altLang="zh-CN" sz="1400" smtClean="0">
                <a:solidFill>
                  <a:srgbClr val="002060"/>
                </a:solidFill>
              </a:rPr>
              <a:t> printf</a:t>
            </a:r>
            <a:r>
              <a:rPr lang="en-US" altLang="zh-CN" sz="1400">
                <a:solidFill>
                  <a:srgbClr val="002060"/>
                </a:solidFill>
              </a:rPr>
              <a:t>(“*(++p)=%d\n“,*(++p));</a:t>
            </a:r>
          </a:p>
          <a:p>
            <a:pPr marL="182563"/>
            <a:r>
              <a:rPr lang="en-US" altLang="zh-CN" sz="1400">
                <a:solidFill>
                  <a:srgbClr val="002060"/>
                </a:solidFill>
              </a:rPr>
              <a:t> </a:t>
            </a:r>
            <a:r>
              <a:rPr lang="en-US" altLang="zh-CN" sz="1400" smtClean="0">
                <a:solidFill>
                  <a:srgbClr val="002060"/>
                </a:solidFill>
              </a:rPr>
              <a:t>return </a:t>
            </a:r>
            <a:r>
              <a:rPr lang="en-US" altLang="zh-CN" sz="1400">
                <a:solidFill>
                  <a:srgbClr val="002060"/>
                </a:solidFill>
              </a:rPr>
              <a:t>0;</a:t>
            </a:r>
          </a:p>
          <a:p>
            <a:r>
              <a:rPr lang="en-US" altLang="zh-CN" sz="1400">
                <a:solidFill>
                  <a:srgbClr val="002060"/>
                </a:solidFill>
              </a:rPr>
              <a:t>}</a:t>
            </a:r>
            <a:endParaRPr lang="en-US" altLang="zh-CN" sz="1400">
              <a:solidFill>
                <a:srgbClr val="002060"/>
              </a:solidFill>
            </a:endParaRPr>
          </a:p>
        </p:txBody>
      </p:sp>
      <p:sp>
        <p:nvSpPr>
          <p:cNvPr id="6" name="文本框 5">
            <a:extLst>
              <a:ext uri="{FF2B5EF4-FFF2-40B4-BE49-F238E27FC236}">
                <a16:creationId xmlns:a16="http://schemas.microsoft.com/office/drawing/2014/main" id="{B0CA503F-5008-4B52-A4F4-6A5255875C6D}"/>
              </a:ext>
            </a:extLst>
          </p:cNvPr>
          <p:cNvSpPr txBox="1"/>
          <p:nvPr/>
        </p:nvSpPr>
        <p:spPr>
          <a:xfrm>
            <a:off x="6199076" y="3933056"/>
            <a:ext cx="2232248" cy="338554"/>
          </a:xfrm>
          <a:prstGeom prst="rect">
            <a:avLst/>
          </a:prstGeom>
          <a:noFill/>
        </p:spPr>
        <p:txBody>
          <a:bodyPr wrap="square" rtlCol="0">
            <a:spAutoFit/>
          </a:bodyPr>
          <a:lstStyle/>
          <a:p>
            <a:r>
              <a:rPr lang="zh-CN" altLang="en-US" sz="1600" dirty="0">
                <a:solidFill>
                  <a:srgbClr val="002060"/>
                </a:solidFill>
              </a:rPr>
              <a:t>程序运行结果：</a:t>
            </a:r>
          </a:p>
        </p:txBody>
      </p:sp>
      <p:pic>
        <p:nvPicPr>
          <p:cNvPr id="7" name="图片 6"/>
          <p:cNvPicPr/>
          <p:nvPr/>
        </p:nvPicPr>
        <p:blipFill rotWithShape="1">
          <a:blip r:embed="rId2">
            <a:extLst>
              <a:ext uri="{28A0092B-C50C-407E-A947-70E740481C1C}">
                <a14:useLocalDpi xmlns:a14="http://schemas.microsoft.com/office/drawing/2010/main" val="0"/>
              </a:ext>
            </a:extLst>
          </a:blip>
          <a:srcRect r="46365" b="41018"/>
          <a:stretch/>
        </p:blipFill>
        <p:spPr bwMode="auto">
          <a:xfrm>
            <a:off x="6199077" y="4370791"/>
            <a:ext cx="2837420" cy="1146441"/>
          </a:xfrm>
          <a:prstGeom prst="rect">
            <a:avLst/>
          </a:prstGeom>
          <a:noFill/>
          <a:ln>
            <a:noFill/>
          </a:ln>
        </p:spPr>
      </p:pic>
    </p:spTree>
    <p:extLst>
      <p:ext uri="{BB962C8B-B14F-4D97-AF65-F5344CB8AC3E}">
        <p14:creationId xmlns:p14="http://schemas.microsoft.com/office/powerpoint/2010/main" val="4175049466"/>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3000" smtClean="0"/>
              <a:t>9.3  </a:t>
            </a:r>
            <a:r>
              <a:rPr lang="zh-CN" altLang="en-US" sz="3000" smtClean="0"/>
              <a:t>指</a:t>
            </a:r>
            <a:r>
              <a:rPr lang="zh-CN" altLang="en-US" sz="3000"/>
              <a:t>针与数组</a:t>
            </a:r>
            <a:endParaRPr lang="zh-CN" altLang="en-US" sz="3000"/>
          </a:p>
        </p:txBody>
      </p:sp>
      <p:sp>
        <p:nvSpPr>
          <p:cNvPr id="3" name="内容占位符 2"/>
          <p:cNvSpPr>
            <a:spLocks noGrp="1"/>
          </p:cNvSpPr>
          <p:nvPr>
            <p:ph idx="1"/>
          </p:nvPr>
        </p:nvSpPr>
        <p:spPr>
          <a:xfrm>
            <a:off x="457200" y="2196739"/>
            <a:ext cx="8507288" cy="2672421"/>
          </a:xfrm>
        </p:spPr>
        <p:txBody>
          <a:bodyPr/>
          <a:lstStyle/>
          <a:p>
            <a:r>
              <a:rPr lang="zh-CN" altLang="en-US" sz="2200"/>
              <a:t>指</a:t>
            </a:r>
            <a:r>
              <a:rPr lang="zh-CN" altLang="en-US" sz="2200" smtClean="0"/>
              <a:t>针变量与</a:t>
            </a:r>
            <a:r>
              <a:rPr lang="zh-CN" altLang="en-US" sz="2200"/>
              <a:t>数组名作为函数参数</a:t>
            </a:r>
            <a:endParaRPr lang="en-US" altLang="zh-CN" sz="2200" smtClean="0"/>
          </a:p>
          <a:p>
            <a:pPr lvl="1"/>
            <a:r>
              <a:rPr lang="zh-CN" altLang="en-US" sz="2000">
                <a:latin typeface="隶书" pitchFamily="49" charset="-122"/>
                <a:ea typeface="黑体" panose="02010609060101010101" pitchFamily="49" charset="-122"/>
              </a:rPr>
              <a:t>数组名可以作为函数参数，指针变量也可以作为函数</a:t>
            </a:r>
            <a:r>
              <a:rPr lang="zh-CN" altLang="en-US" sz="2000">
                <a:latin typeface="隶书" pitchFamily="49" charset="-122"/>
                <a:ea typeface="黑体" panose="02010609060101010101" pitchFamily="49" charset="-122"/>
              </a:rPr>
              <a:t>参</a:t>
            </a:r>
            <a:r>
              <a:rPr lang="zh-CN" altLang="en-US" sz="2000" smtClean="0">
                <a:latin typeface="隶书" pitchFamily="49" charset="-122"/>
                <a:ea typeface="黑体" panose="02010609060101010101" pitchFamily="49" charset="-122"/>
              </a:rPr>
              <a:t>数</a:t>
            </a:r>
            <a:endParaRPr lang="en-US" altLang="zh-CN" sz="2000" smtClean="0">
              <a:latin typeface="隶书" pitchFamily="49" charset="-122"/>
              <a:ea typeface="黑体" panose="02010609060101010101" pitchFamily="49" charset="-122"/>
            </a:endParaRPr>
          </a:p>
          <a:p>
            <a:pPr lvl="1"/>
            <a:r>
              <a:rPr lang="zh-CN" altLang="en-US" sz="2000">
                <a:latin typeface="隶书" pitchFamily="49" charset="-122"/>
                <a:ea typeface="黑体" panose="02010609060101010101" pitchFamily="49" charset="-122"/>
              </a:rPr>
              <a:t>有</a:t>
            </a:r>
            <a:r>
              <a:rPr lang="en-US" altLang="zh-CN" sz="2000">
                <a:latin typeface="隶书" pitchFamily="49" charset="-122"/>
                <a:ea typeface="黑体" panose="02010609060101010101" pitchFamily="49" charset="-122"/>
              </a:rPr>
              <a:t>4</a:t>
            </a:r>
            <a:r>
              <a:rPr lang="zh-CN" altLang="en-US" sz="2000">
                <a:latin typeface="隶书" pitchFamily="49" charset="-122"/>
                <a:ea typeface="黑体" panose="02010609060101010101" pitchFamily="49" charset="-122"/>
              </a:rPr>
              <a:t>种传递方式</a:t>
            </a:r>
            <a:endParaRPr lang="en-US" altLang="zh-CN" sz="2000" smtClean="0">
              <a:latin typeface="隶书" pitchFamily="49" charset="-122"/>
              <a:ea typeface="黑体" panose="02010609060101010101" pitchFamily="49" charset="-122"/>
            </a:endParaRPr>
          </a:p>
          <a:p>
            <a:pPr lvl="2"/>
            <a:r>
              <a:rPr lang="zh-CN" altLang="en-US" sz="1800" smtClean="0">
                <a:latin typeface="隶书" pitchFamily="49" charset="-122"/>
                <a:ea typeface="黑体" panose="02010609060101010101" pitchFamily="49" charset="-122"/>
              </a:rPr>
              <a:t>形</a:t>
            </a:r>
            <a:r>
              <a:rPr lang="zh-CN" altLang="en-US" sz="1800">
                <a:latin typeface="隶书" pitchFamily="49" charset="-122"/>
                <a:ea typeface="黑体" panose="02010609060101010101" pitchFamily="49" charset="-122"/>
              </a:rPr>
              <a:t>参、实参都是数</a:t>
            </a:r>
            <a:r>
              <a:rPr lang="zh-CN" altLang="en-US" sz="1800">
                <a:latin typeface="隶书" pitchFamily="49" charset="-122"/>
                <a:ea typeface="黑体" panose="02010609060101010101" pitchFamily="49" charset="-122"/>
              </a:rPr>
              <a:t>组</a:t>
            </a:r>
            <a:r>
              <a:rPr lang="zh-CN" altLang="en-US" sz="1800" smtClean="0">
                <a:latin typeface="隶书" pitchFamily="49" charset="-122"/>
                <a:ea typeface="黑体" panose="02010609060101010101" pitchFamily="49" charset="-122"/>
              </a:rPr>
              <a:t>名</a:t>
            </a:r>
            <a:endParaRPr lang="en-US" altLang="zh-CN" sz="1800" smtClean="0">
              <a:latin typeface="隶书" pitchFamily="49" charset="-122"/>
              <a:ea typeface="黑体" panose="02010609060101010101" pitchFamily="49" charset="-122"/>
            </a:endParaRPr>
          </a:p>
        </p:txBody>
      </p:sp>
      <p:sp>
        <p:nvSpPr>
          <p:cNvPr id="4" name="页脚占位符 3"/>
          <p:cNvSpPr>
            <a:spLocks noGrp="1"/>
          </p:cNvSpPr>
          <p:nvPr>
            <p:ph type="ftr" sz="quarter" idx="10"/>
          </p:nvPr>
        </p:nvSpPr>
        <p:spPr/>
        <p:txBody>
          <a:bodyPr/>
          <a:lstStyle/>
          <a:p>
            <a:pPr>
              <a:defRPr/>
            </a:pPr>
            <a:r>
              <a:rPr lang="zh-CN" altLang="en-US" smtClean="0"/>
              <a:t>第</a:t>
            </a:r>
            <a:r>
              <a:rPr lang="en-US" altLang="zh-CN" smtClean="0"/>
              <a:t>9</a:t>
            </a:r>
            <a:r>
              <a:rPr lang="zh-CN" altLang="en-US" smtClean="0"/>
              <a:t>章  指针</a:t>
            </a:r>
            <a:endParaRPr lang="en-US" altLang="zh-CN" sz="1200">
              <a:ea typeface="宋体" charset="-122"/>
            </a:endParaRPr>
          </a:p>
        </p:txBody>
      </p:sp>
    </p:spTree>
    <p:extLst>
      <p:ext uri="{BB962C8B-B14F-4D97-AF65-F5344CB8AC3E}">
        <p14:creationId xmlns:p14="http://schemas.microsoft.com/office/powerpoint/2010/main" val="11077507"/>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3000" smtClean="0"/>
              <a:t>9.3  </a:t>
            </a:r>
            <a:r>
              <a:rPr lang="zh-CN" altLang="en-US" sz="3000" smtClean="0"/>
              <a:t>指</a:t>
            </a:r>
            <a:r>
              <a:rPr lang="zh-CN" altLang="en-US" sz="3000"/>
              <a:t>针与数组</a:t>
            </a:r>
            <a:endParaRPr lang="zh-CN" altLang="en-US" sz="3000"/>
          </a:p>
        </p:txBody>
      </p:sp>
      <p:sp>
        <p:nvSpPr>
          <p:cNvPr id="3" name="内容占位符 2"/>
          <p:cNvSpPr>
            <a:spLocks noGrp="1"/>
          </p:cNvSpPr>
          <p:nvPr>
            <p:ph idx="1"/>
          </p:nvPr>
        </p:nvSpPr>
        <p:spPr>
          <a:xfrm>
            <a:off x="467544" y="1216416"/>
            <a:ext cx="8507288" cy="792088"/>
          </a:xfrm>
        </p:spPr>
        <p:txBody>
          <a:bodyPr/>
          <a:lstStyle/>
          <a:p>
            <a:pPr lvl="2"/>
            <a:r>
              <a:rPr lang="zh-CN" altLang="en-US" sz="1800" smtClean="0">
                <a:latin typeface="隶书" pitchFamily="49" charset="-122"/>
                <a:ea typeface="黑体" panose="02010609060101010101" pitchFamily="49" charset="-122"/>
              </a:rPr>
              <a:t>形</a:t>
            </a:r>
            <a:r>
              <a:rPr lang="zh-CN" altLang="en-US" sz="1800">
                <a:latin typeface="隶书" pitchFamily="49" charset="-122"/>
                <a:ea typeface="黑体" panose="02010609060101010101" pitchFamily="49" charset="-122"/>
              </a:rPr>
              <a:t>参、实参都是指针</a:t>
            </a:r>
            <a:r>
              <a:rPr lang="zh-CN" altLang="en-US" sz="1800">
                <a:latin typeface="隶书" pitchFamily="49" charset="-122"/>
                <a:ea typeface="黑体" panose="02010609060101010101" pitchFamily="49" charset="-122"/>
              </a:rPr>
              <a:t>变</a:t>
            </a:r>
            <a:r>
              <a:rPr lang="zh-CN" altLang="en-US" sz="1800" smtClean="0">
                <a:latin typeface="隶书" pitchFamily="49" charset="-122"/>
                <a:ea typeface="黑体" panose="02010609060101010101" pitchFamily="49" charset="-122"/>
              </a:rPr>
              <a:t>量</a:t>
            </a:r>
            <a:endParaRPr lang="en-US" altLang="zh-CN" sz="1800" smtClean="0">
              <a:latin typeface="隶书" pitchFamily="49" charset="-122"/>
              <a:ea typeface="黑体" panose="02010609060101010101" pitchFamily="49" charset="-122"/>
            </a:endParaRPr>
          </a:p>
          <a:p>
            <a:pPr marL="1071563" lvl="2" indent="0">
              <a:lnSpc>
                <a:spcPts val="2000"/>
              </a:lnSpc>
              <a:spcBef>
                <a:spcPts val="0"/>
              </a:spcBef>
              <a:buNone/>
            </a:pPr>
            <a:r>
              <a:rPr lang="en-US" altLang="zh-CN" sz="1700">
                <a:latin typeface="隶书" pitchFamily="49" charset="-122"/>
                <a:ea typeface="黑体" panose="02010609060101010101" pitchFamily="49" charset="-122"/>
              </a:rPr>
              <a:t>【</a:t>
            </a:r>
            <a:r>
              <a:rPr lang="zh-CN" altLang="en-US" sz="1700">
                <a:latin typeface="隶书" pitchFamily="49" charset="-122"/>
                <a:ea typeface="黑体" panose="02010609060101010101" pitchFamily="49" charset="-122"/>
              </a:rPr>
              <a:t>例</a:t>
            </a:r>
            <a:r>
              <a:rPr lang="en-US" altLang="zh-CN" sz="1700">
                <a:latin typeface="隶书" pitchFamily="49" charset="-122"/>
                <a:ea typeface="黑体" panose="02010609060101010101" pitchFamily="49" charset="-122"/>
              </a:rPr>
              <a:t>9.6】 </a:t>
            </a:r>
            <a:r>
              <a:rPr lang="zh-CN" altLang="en-US" sz="1700">
                <a:latin typeface="隶书" pitchFamily="49" charset="-122"/>
                <a:ea typeface="黑体" panose="02010609060101010101" pitchFamily="49" charset="-122"/>
              </a:rPr>
              <a:t>求数组元素的平均值（实参和形参都是指针变</a:t>
            </a:r>
            <a:r>
              <a:rPr lang="zh-CN" altLang="en-US" sz="1700">
                <a:latin typeface="隶书" pitchFamily="49" charset="-122"/>
                <a:ea typeface="黑体" panose="02010609060101010101" pitchFamily="49" charset="-122"/>
              </a:rPr>
              <a:t>量</a:t>
            </a:r>
            <a:r>
              <a:rPr lang="zh-CN" altLang="en-US" sz="1700" smtClean="0">
                <a:latin typeface="隶书" pitchFamily="49" charset="-122"/>
                <a:ea typeface="黑体" panose="02010609060101010101" pitchFamily="49" charset="-122"/>
              </a:rPr>
              <a:t>）</a:t>
            </a:r>
            <a:endParaRPr lang="en-US" altLang="zh-CN" sz="1700">
              <a:latin typeface="隶书" pitchFamily="49" charset="-122"/>
              <a:ea typeface="黑体" panose="02010609060101010101" pitchFamily="49" charset="-122"/>
            </a:endParaRPr>
          </a:p>
        </p:txBody>
      </p:sp>
      <p:sp>
        <p:nvSpPr>
          <p:cNvPr id="4" name="页脚占位符 3"/>
          <p:cNvSpPr>
            <a:spLocks noGrp="1"/>
          </p:cNvSpPr>
          <p:nvPr>
            <p:ph type="ftr" sz="quarter" idx="10"/>
          </p:nvPr>
        </p:nvSpPr>
        <p:spPr/>
        <p:txBody>
          <a:bodyPr/>
          <a:lstStyle/>
          <a:p>
            <a:pPr>
              <a:defRPr/>
            </a:pPr>
            <a:r>
              <a:rPr lang="zh-CN" altLang="en-US" smtClean="0"/>
              <a:t>第</a:t>
            </a:r>
            <a:r>
              <a:rPr lang="en-US" altLang="zh-CN" smtClean="0"/>
              <a:t>9</a:t>
            </a:r>
            <a:r>
              <a:rPr lang="zh-CN" altLang="en-US" smtClean="0"/>
              <a:t>章  指针</a:t>
            </a:r>
            <a:endParaRPr lang="en-US" altLang="zh-CN" sz="1200">
              <a:ea typeface="宋体" charset="-122"/>
            </a:endParaRPr>
          </a:p>
        </p:txBody>
      </p:sp>
      <p:sp>
        <p:nvSpPr>
          <p:cNvPr id="5" name="矩形 4">
            <a:extLst>
              <a:ext uri="{FF2B5EF4-FFF2-40B4-BE49-F238E27FC236}">
                <a16:creationId xmlns:a16="http://schemas.microsoft.com/office/drawing/2014/main" id="{F5BB524E-118F-4CAC-B131-4098BA770E80}"/>
              </a:ext>
            </a:extLst>
          </p:cNvPr>
          <p:cNvSpPr/>
          <p:nvPr/>
        </p:nvSpPr>
        <p:spPr>
          <a:xfrm>
            <a:off x="1794520" y="1844824"/>
            <a:ext cx="3425552" cy="4554036"/>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en-US" altLang="zh-CN" sz="1400">
                <a:solidFill>
                  <a:srgbClr val="002060"/>
                </a:solidFill>
              </a:rPr>
              <a:t>#include &lt;stdio.h&gt;</a:t>
            </a:r>
          </a:p>
          <a:p>
            <a:r>
              <a:rPr lang="en-US" altLang="zh-CN" sz="1400">
                <a:solidFill>
                  <a:srgbClr val="002060"/>
                </a:solidFill>
              </a:rPr>
              <a:t>float average( int  *p , int  n )</a:t>
            </a:r>
          </a:p>
          <a:p>
            <a:r>
              <a:rPr lang="en-US" altLang="zh-CN" sz="1400">
                <a:solidFill>
                  <a:srgbClr val="002060"/>
                </a:solidFill>
              </a:rPr>
              <a:t>{ </a:t>
            </a:r>
          </a:p>
          <a:p>
            <a:pPr marL="265113"/>
            <a:r>
              <a:rPr lang="en-US" altLang="zh-CN" sz="1400">
                <a:solidFill>
                  <a:srgbClr val="002060"/>
                </a:solidFill>
              </a:rPr>
              <a:t>int  i;</a:t>
            </a:r>
          </a:p>
          <a:p>
            <a:pPr marL="265113"/>
            <a:r>
              <a:rPr lang="en-US" altLang="zh-CN" sz="1400">
                <a:solidFill>
                  <a:srgbClr val="002060"/>
                </a:solidFill>
              </a:rPr>
              <a:t>float  sum=0 , aver ;</a:t>
            </a:r>
          </a:p>
          <a:p>
            <a:pPr marL="265113"/>
            <a:r>
              <a:rPr lang="en-US" altLang="zh-CN" sz="1400">
                <a:solidFill>
                  <a:srgbClr val="002060"/>
                </a:solidFill>
              </a:rPr>
              <a:t>for( i=0 ; i&lt;n ; i++ )</a:t>
            </a:r>
          </a:p>
          <a:p>
            <a:pPr marL="265113"/>
            <a:r>
              <a:rPr lang="en-US" altLang="zh-CN" sz="1400">
                <a:solidFill>
                  <a:srgbClr val="002060"/>
                </a:solidFill>
              </a:rPr>
              <a:t>     	sum+=*p++ ;</a:t>
            </a:r>
          </a:p>
          <a:p>
            <a:pPr marL="265113"/>
            <a:r>
              <a:rPr lang="en-US" altLang="zh-CN" sz="1400">
                <a:solidFill>
                  <a:srgbClr val="002060"/>
                </a:solidFill>
              </a:rPr>
              <a:t>aver=sum/n;</a:t>
            </a:r>
          </a:p>
          <a:p>
            <a:pPr marL="265113"/>
            <a:r>
              <a:rPr lang="en-US" altLang="zh-CN" sz="1400">
                <a:solidFill>
                  <a:srgbClr val="002060"/>
                </a:solidFill>
              </a:rPr>
              <a:t>return ( aver ) ;</a:t>
            </a:r>
          </a:p>
          <a:p>
            <a:r>
              <a:rPr lang="en-US" altLang="zh-CN" sz="1400" smtClean="0">
                <a:solidFill>
                  <a:srgbClr val="002060"/>
                </a:solidFill>
              </a:rPr>
              <a:t>}</a:t>
            </a:r>
          </a:p>
          <a:p>
            <a:r>
              <a:rPr lang="en-US" altLang="zh-CN" sz="1400">
                <a:solidFill>
                  <a:srgbClr val="002060"/>
                </a:solidFill>
              </a:rPr>
              <a:t>int main()</a:t>
            </a:r>
          </a:p>
          <a:p>
            <a:r>
              <a:rPr lang="en-US" altLang="zh-CN" sz="1400">
                <a:solidFill>
                  <a:srgbClr val="002060"/>
                </a:solidFill>
              </a:rPr>
              <a:t>{</a:t>
            </a:r>
          </a:p>
          <a:p>
            <a:pPr marL="265113"/>
            <a:r>
              <a:rPr lang="en-US" altLang="zh-CN" sz="1400">
                <a:solidFill>
                  <a:srgbClr val="002060"/>
                </a:solidFill>
              </a:rPr>
              <a:t>int  i, a[10], *p=a </a:t>
            </a:r>
            <a:r>
              <a:rPr lang="en-US" altLang="zh-CN" sz="1400">
                <a:solidFill>
                  <a:srgbClr val="002060"/>
                </a:solidFill>
              </a:rPr>
              <a:t>;</a:t>
            </a:r>
          </a:p>
          <a:p>
            <a:pPr marL="265113"/>
            <a:r>
              <a:rPr lang="en-US" altLang="zh-CN" sz="1400">
                <a:solidFill>
                  <a:srgbClr val="002060"/>
                </a:solidFill>
              </a:rPr>
              <a:t>float  aver ;</a:t>
            </a:r>
          </a:p>
          <a:p>
            <a:pPr marL="265113"/>
            <a:r>
              <a:rPr lang="en-US" altLang="zh-CN" sz="1400">
                <a:solidFill>
                  <a:srgbClr val="002060"/>
                </a:solidFill>
              </a:rPr>
              <a:t>printf(“Input  10  integer:\n”) </a:t>
            </a:r>
            <a:r>
              <a:rPr lang="en-US" altLang="zh-CN" sz="1400">
                <a:solidFill>
                  <a:srgbClr val="002060"/>
                </a:solidFill>
              </a:rPr>
              <a:t>;</a:t>
            </a:r>
          </a:p>
          <a:p>
            <a:pPr marL="265113"/>
            <a:r>
              <a:rPr lang="en-US" altLang="zh-CN" sz="1400">
                <a:solidFill>
                  <a:srgbClr val="002060"/>
                </a:solidFill>
              </a:rPr>
              <a:t>for(i=0;i&lt;10;i++)</a:t>
            </a:r>
          </a:p>
          <a:p>
            <a:pPr marL="265113"/>
            <a:r>
              <a:rPr lang="en-US" altLang="zh-CN" sz="1400" smtClean="0">
                <a:solidFill>
                  <a:srgbClr val="002060"/>
                </a:solidFill>
              </a:rPr>
              <a:t>	scanf</a:t>
            </a:r>
            <a:r>
              <a:rPr lang="en-US" altLang="zh-CN" sz="1400">
                <a:solidFill>
                  <a:srgbClr val="002060"/>
                </a:solidFill>
              </a:rPr>
              <a:t>(“%d“,(a+i));</a:t>
            </a:r>
          </a:p>
          <a:p>
            <a:pPr marL="265113"/>
            <a:r>
              <a:rPr lang="en-US" altLang="zh-CN" sz="1400">
                <a:solidFill>
                  <a:srgbClr val="002060"/>
                </a:solidFill>
              </a:rPr>
              <a:t>aver=average(p , 10) ;</a:t>
            </a:r>
          </a:p>
          <a:p>
            <a:pPr marL="265113"/>
            <a:r>
              <a:rPr lang="en-US" altLang="zh-CN" sz="1400">
                <a:solidFill>
                  <a:srgbClr val="002060"/>
                </a:solidFill>
              </a:rPr>
              <a:t>printf(“average=%f\n“,aver) ;</a:t>
            </a:r>
          </a:p>
          <a:p>
            <a:pPr marL="265113"/>
            <a:r>
              <a:rPr lang="en-US" altLang="zh-CN" sz="1400">
                <a:solidFill>
                  <a:srgbClr val="002060"/>
                </a:solidFill>
              </a:rPr>
              <a:t>return </a:t>
            </a:r>
            <a:r>
              <a:rPr lang="en-US" altLang="zh-CN" sz="1400">
                <a:solidFill>
                  <a:srgbClr val="002060"/>
                </a:solidFill>
              </a:rPr>
              <a:t>0;</a:t>
            </a:r>
          </a:p>
          <a:p>
            <a:r>
              <a:rPr lang="en-US" altLang="zh-CN" sz="1400" smtClean="0">
                <a:solidFill>
                  <a:srgbClr val="002060"/>
                </a:solidFill>
              </a:rPr>
              <a:t>}</a:t>
            </a:r>
            <a:endParaRPr lang="en-US" altLang="zh-CN" sz="1400">
              <a:solidFill>
                <a:srgbClr val="002060"/>
              </a:solidFill>
            </a:endParaRPr>
          </a:p>
        </p:txBody>
      </p:sp>
      <p:pic>
        <p:nvPicPr>
          <p:cNvPr id="7" name="图片 6"/>
          <p:cNvPicPr/>
          <p:nvPr/>
        </p:nvPicPr>
        <p:blipFill rotWithShape="1">
          <a:blip r:embed="rId2">
            <a:extLst>
              <a:ext uri="{28A0092B-C50C-407E-A947-70E740481C1C}">
                <a14:useLocalDpi xmlns:a14="http://schemas.microsoft.com/office/drawing/2010/main" val="0"/>
              </a:ext>
            </a:extLst>
          </a:blip>
          <a:srcRect r="25693" b="49801"/>
          <a:stretch/>
        </p:blipFill>
        <p:spPr bwMode="auto">
          <a:xfrm>
            <a:off x="5472101" y="4927953"/>
            <a:ext cx="3204355" cy="1046181"/>
          </a:xfrm>
          <a:prstGeom prst="rect">
            <a:avLst/>
          </a:prstGeom>
          <a:noFill/>
          <a:ln>
            <a:noFill/>
          </a:ln>
        </p:spPr>
      </p:pic>
      <p:sp>
        <p:nvSpPr>
          <p:cNvPr id="8" name="文本框 7">
            <a:extLst>
              <a:ext uri="{FF2B5EF4-FFF2-40B4-BE49-F238E27FC236}">
                <a16:creationId xmlns:a16="http://schemas.microsoft.com/office/drawing/2014/main" id="{B0CA503F-5008-4B52-A4F4-6A5255875C6D}"/>
              </a:ext>
            </a:extLst>
          </p:cNvPr>
          <p:cNvSpPr txBox="1"/>
          <p:nvPr/>
        </p:nvSpPr>
        <p:spPr>
          <a:xfrm>
            <a:off x="5446682" y="4581128"/>
            <a:ext cx="2232248" cy="338554"/>
          </a:xfrm>
          <a:prstGeom prst="rect">
            <a:avLst/>
          </a:prstGeom>
          <a:noFill/>
        </p:spPr>
        <p:txBody>
          <a:bodyPr wrap="square" rtlCol="0">
            <a:spAutoFit/>
          </a:bodyPr>
          <a:lstStyle/>
          <a:p>
            <a:r>
              <a:rPr lang="zh-CN" altLang="en-US" sz="1600" dirty="0">
                <a:solidFill>
                  <a:srgbClr val="002060"/>
                </a:solidFill>
              </a:rPr>
              <a:t>程序运行结果：</a:t>
            </a:r>
          </a:p>
        </p:txBody>
      </p:sp>
      <p:sp>
        <p:nvSpPr>
          <p:cNvPr id="9" name="折角形 8">
            <a:extLst>
              <a:ext uri="{FF2B5EF4-FFF2-40B4-BE49-F238E27FC236}">
                <a16:creationId xmlns:a16="http://schemas.microsoft.com/office/drawing/2014/main" id="{34B46C00-F619-45F0-A7B9-F2B26A653DB9}"/>
              </a:ext>
            </a:extLst>
          </p:cNvPr>
          <p:cNvSpPr/>
          <p:nvPr/>
        </p:nvSpPr>
        <p:spPr>
          <a:xfrm>
            <a:off x="5472102" y="2138191"/>
            <a:ext cx="3417937" cy="2082897"/>
          </a:xfrm>
          <a:prstGeom prst="foldedCorner">
            <a:avLst/>
          </a:prstGeom>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indent="-342900">
              <a:buAutoNum type="arabicPeriod"/>
            </a:pPr>
            <a:endParaRPr lang="en-US" altLang="zh-CN" sz="1400" dirty="0"/>
          </a:p>
          <a:p>
            <a:endParaRPr lang="en-US" altLang="zh-CN" sz="1400" dirty="0"/>
          </a:p>
          <a:p>
            <a:endParaRPr lang="en-US" altLang="zh-CN" sz="1400" smtClean="0"/>
          </a:p>
          <a:p>
            <a:r>
              <a:rPr lang="en-US" altLang="zh-CN" sz="1400" smtClean="0"/>
              <a:t>main</a:t>
            </a:r>
            <a:r>
              <a:rPr lang="zh-CN" altLang="en-US" sz="1400"/>
              <a:t>函数中，指针变量</a:t>
            </a:r>
            <a:r>
              <a:rPr lang="en-US" altLang="zh-CN" sz="1400"/>
              <a:t>p</a:t>
            </a:r>
            <a:r>
              <a:rPr lang="zh-CN" altLang="en-US" sz="1400"/>
              <a:t>的值是数组</a:t>
            </a:r>
            <a:r>
              <a:rPr lang="en-US" altLang="zh-CN" sz="1400"/>
              <a:t>a</a:t>
            </a:r>
            <a:r>
              <a:rPr lang="zh-CN" altLang="en-US" sz="1400"/>
              <a:t>的首地址，</a:t>
            </a:r>
            <a:r>
              <a:rPr lang="en-US" altLang="zh-CN" sz="1400"/>
              <a:t>p</a:t>
            </a:r>
            <a:r>
              <a:rPr lang="zh-CN" altLang="en-US" sz="1400"/>
              <a:t>作为实参，实际上是把数组</a:t>
            </a:r>
            <a:r>
              <a:rPr lang="en-US" altLang="zh-CN" sz="1400"/>
              <a:t>a</a:t>
            </a:r>
            <a:r>
              <a:rPr lang="zh-CN" altLang="en-US" sz="1400"/>
              <a:t>的首地址传给</a:t>
            </a:r>
            <a:r>
              <a:rPr lang="en-US" altLang="zh-CN" sz="1400"/>
              <a:t>average</a:t>
            </a:r>
            <a:r>
              <a:rPr lang="zh-CN" altLang="en-US" sz="1400"/>
              <a:t>函数的形参变量</a:t>
            </a:r>
            <a:r>
              <a:rPr lang="en-US" altLang="zh-CN" sz="1400"/>
              <a:t>p</a:t>
            </a:r>
            <a:r>
              <a:rPr lang="zh-CN" altLang="en-US" sz="1400"/>
              <a:t>，这样，形参指针变量</a:t>
            </a:r>
            <a:r>
              <a:rPr lang="en-US" altLang="zh-CN" sz="1400"/>
              <a:t>p</a:t>
            </a:r>
            <a:r>
              <a:rPr lang="zh-CN" altLang="en-US" sz="1400"/>
              <a:t>也指向了</a:t>
            </a:r>
            <a:r>
              <a:rPr lang="en-US" altLang="zh-CN" sz="1400"/>
              <a:t>main</a:t>
            </a:r>
            <a:r>
              <a:rPr lang="zh-CN" altLang="en-US" sz="1400"/>
              <a:t>函数的数组</a:t>
            </a:r>
            <a:r>
              <a:rPr lang="en-US" altLang="zh-CN" sz="1400"/>
              <a:t>a</a:t>
            </a:r>
            <a:r>
              <a:rPr lang="zh-CN" altLang="en-US" sz="1400"/>
              <a:t>的第一个元素。在</a:t>
            </a:r>
            <a:r>
              <a:rPr lang="en-US" altLang="zh-CN" sz="1400"/>
              <a:t>average</a:t>
            </a:r>
            <a:r>
              <a:rPr lang="zh-CN" altLang="en-US" sz="1400"/>
              <a:t>函数中，用形参</a:t>
            </a:r>
            <a:r>
              <a:rPr lang="en-US" altLang="zh-CN" sz="1400"/>
              <a:t>p</a:t>
            </a:r>
            <a:r>
              <a:rPr lang="zh-CN" altLang="en-US" sz="1400"/>
              <a:t>逐个元素后移对数组</a:t>
            </a:r>
            <a:r>
              <a:rPr lang="en-US" altLang="zh-CN" sz="1400"/>
              <a:t>a</a:t>
            </a:r>
            <a:r>
              <a:rPr lang="zh-CN" altLang="en-US" sz="1400"/>
              <a:t>的元素求和。</a:t>
            </a:r>
            <a:endParaRPr lang="en-US" altLang="zh-CN" sz="1400" dirty="0"/>
          </a:p>
        </p:txBody>
      </p:sp>
      <p:grpSp>
        <p:nvGrpSpPr>
          <p:cNvPr id="10" name="组合 9">
            <a:extLst>
              <a:ext uri="{FF2B5EF4-FFF2-40B4-BE49-F238E27FC236}">
                <a16:creationId xmlns:a16="http://schemas.microsoft.com/office/drawing/2014/main" id="{5A3B8124-DB13-43FA-BDBF-277E29E6FA67}"/>
              </a:ext>
            </a:extLst>
          </p:cNvPr>
          <p:cNvGrpSpPr/>
          <p:nvPr/>
        </p:nvGrpSpPr>
        <p:grpSpPr>
          <a:xfrm>
            <a:off x="5472101" y="2167682"/>
            <a:ext cx="1156038" cy="367719"/>
            <a:chOff x="8656982" y="1391224"/>
            <a:chExt cx="1242392" cy="342969"/>
          </a:xfrm>
        </p:grpSpPr>
        <p:sp>
          <p:nvSpPr>
            <p:cNvPr id="11" name="文本框 10">
              <a:extLst>
                <a:ext uri="{FF2B5EF4-FFF2-40B4-BE49-F238E27FC236}">
                  <a16:creationId xmlns:a16="http://schemas.microsoft.com/office/drawing/2014/main" id="{31994EC0-9CE0-4FE0-B93C-B8717E3333FE}"/>
                </a:ext>
              </a:extLst>
            </p:cNvPr>
            <p:cNvSpPr txBox="1"/>
            <p:nvPr/>
          </p:nvSpPr>
          <p:spPr>
            <a:xfrm>
              <a:off x="8656982" y="1391224"/>
              <a:ext cx="1242392" cy="288784"/>
            </a:xfrm>
            <a:prstGeom prst="rect">
              <a:avLst/>
            </a:prstGeom>
            <a:noFill/>
          </p:spPr>
          <p:txBody>
            <a:bodyPr wrap="square" rtlCol="0">
              <a:spAutoFit/>
            </a:bodyPr>
            <a:lstStyle/>
            <a:p>
              <a:pPr algn="dist"/>
              <a:r>
                <a:rPr lang="zh-CN" altLang="en-US" b="1">
                  <a:solidFill>
                    <a:schemeClr val="bg1"/>
                  </a:solidFill>
                  <a:latin typeface="微软雅黑" panose="020B0503020204020204" pitchFamily="34" charset="-122"/>
                  <a:ea typeface="微软雅黑" panose="020B0503020204020204" pitchFamily="34" charset="-122"/>
                </a:rPr>
                <a:t>算法</a:t>
              </a:r>
              <a:r>
                <a:rPr lang="zh-CN" altLang="en-US" b="1" smtClean="0">
                  <a:solidFill>
                    <a:schemeClr val="bg1"/>
                  </a:solidFill>
                  <a:latin typeface="微软雅黑" panose="020B0503020204020204" pitchFamily="34" charset="-122"/>
                  <a:ea typeface="微软雅黑" panose="020B0503020204020204" pitchFamily="34" charset="-122"/>
                </a:rPr>
                <a:t>思路</a:t>
              </a:r>
              <a:endParaRPr lang="zh-CN" altLang="en-US" b="1" dirty="0">
                <a:solidFill>
                  <a:schemeClr val="bg1"/>
                </a:solidFill>
                <a:latin typeface="微软雅黑" panose="020B0503020204020204" pitchFamily="34" charset="-122"/>
                <a:ea typeface="微软雅黑" panose="020B0503020204020204" pitchFamily="34" charset="-122"/>
              </a:endParaRPr>
            </a:p>
          </p:txBody>
        </p:sp>
        <p:cxnSp>
          <p:nvCxnSpPr>
            <p:cNvPr id="12" name="直接连接符 11">
              <a:extLst>
                <a:ext uri="{FF2B5EF4-FFF2-40B4-BE49-F238E27FC236}">
                  <a16:creationId xmlns:a16="http://schemas.microsoft.com/office/drawing/2014/main" id="{D2FE9C08-1928-4143-B10C-59655810239B}"/>
                </a:ext>
              </a:extLst>
            </p:cNvPr>
            <p:cNvCxnSpPr>
              <a:cxnSpLocks/>
            </p:cNvCxnSpPr>
            <p:nvPr/>
          </p:nvCxnSpPr>
          <p:spPr>
            <a:xfrm flipV="1">
              <a:off x="8656983" y="1730137"/>
              <a:ext cx="1242391" cy="405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21744081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Rectangle 2"/>
          <p:cNvSpPr>
            <a:spLocks noGrp="1" noChangeArrowheads="1"/>
          </p:cNvSpPr>
          <p:nvPr>
            <p:ph type="title"/>
          </p:nvPr>
        </p:nvSpPr>
        <p:spPr/>
        <p:txBody>
          <a:bodyPr/>
          <a:lstStyle/>
          <a:p>
            <a:r>
              <a:rPr lang="en-US" altLang="zh-CN" sz="3000" smtClean="0"/>
              <a:t>9.1  </a:t>
            </a:r>
            <a:r>
              <a:rPr lang="zh-CN" altLang="en-US" sz="3000" smtClean="0"/>
              <a:t>概念</a:t>
            </a:r>
            <a:endParaRPr lang="zh-CN" altLang="en-US" sz="3000" dirty="0" smtClean="0">
              <a:latin typeface="微软雅黑" pitchFamily="34" charset="-122"/>
              <a:ea typeface="微软雅黑" pitchFamily="34" charset="-122"/>
            </a:endParaRPr>
          </a:p>
        </p:txBody>
      </p:sp>
      <p:sp>
        <p:nvSpPr>
          <p:cNvPr id="2" name="内容占位符 1"/>
          <p:cNvSpPr>
            <a:spLocks noGrp="1"/>
          </p:cNvSpPr>
          <p:nvPr>
            <p:ph idx="1"/>
          </p:nvPr>
        </p:nvSpPr>
        <p:spPr>
          <a:xfrm>
            <a:off x="457200" y="1447800"/>
            <a:ext cx="7643192" cy="2429232"/>
          </a:xfrm>
        </p:spPr>
        <p:txBody>
          <a:bodyPr/>
          <a:lstStyle/>
          <a:p>
            <a:r>
              <a:rPr lang="zh-CN" altLang="en-US" sz="2400"/>
              <a:t>地址和指</a:t>
            </a:r>
            <a:r>
              <a:rPr lang="zh-CN" altLang="en-US" sz="2400" smtClean="0"/>
              <a:t>针</a:t>
            </a:r>
            <a:endParaRPr lang="zh-CN" altLang="en-US" sz="2400"/>
          </a:p>
          <a:p>
            <a:pPr lvl="1"/>
            <a:r>
              <a:rPr lang="zh-CN" altLang="en-US" sz="2000"/>
              <a:t>程序在访问内存单元的时候有两种方式：</a:t>
            </a:r>
            <a:r>
              <a:rPr lang="zh-CN" altLang="en-US" sz="2000" b="1">
                <a:solidFill>
                  <a:schemeClr val="accent2"/>
                </a:solidFill>
                <a:latin typeface="+mn-lt"/>
                <a:ea typeface="+mn-ea"/>
                <a:cs typeface="+mn-cs"/>
              </a:rPr>
              <a:t>直接访问</a:t>
            </a:r>
            <a:r>
              <a:rPr lang="en-US" altLang="zh-CN" b="1">
                <a:solidFill>
                  <a:schemeClr val="accent2"/>
                </a:solidFill>
                <a:latin typeface="+mn-lt"/>
                <a:ea typeface="+mn-ea"/>
                <a:cs typeface="+mn-cs"/>
              </a:rPr>
              <a:t/>
            </a:r>
            <a:br>
              <a:rPr lang="en-US" altLang="zh-CN" b="1">
                <a:solidFill>
                  <a:schemeClr val="accent2"/>
                </a:solidFill>
                <a:latin typeface="+mn-lt"/>
                <a:ea typeface="+mn-ea"/>
                <a:cs typeface="+mn-cs"/>
              </a:rPr>
            </a:br>
            <a:r>
              <a:rPr lang="en-US" altLang="zh-CN" b="1">
                <a:solidFill>
                  <a:schemeClr val="accent2"/>
                </a:solidFill>
                <a:latin typeface="+mn-lt"/>
                <a:ea typeface="+mn-ea"/>
                <a:cs typeface="+mn-cs"/>
              </a:rPr>
              <a:t>					       </a:t>
            </a:r>
            <a:r>
              <a:rPr lang="zh-CN" altLang="en-US" sz="2000" b="1" smtClean="0">
                <a:solidFill>
                  <a:schemeClr val="accent2"/>
                </a:solidFill>
                <a:latin typeface="+mn-lt"/>
                <a:ea typeface="+mn-ea"/>
                <a:cs typeface="+mn-cs"/>
              </a:rPr>
              <a:t>间</a:t>
            </a:r>
            <a:r>
              <a:rPr lang="zh-CN" altLang="en-US" sz="2000" b="1">
                <a:solidFill>
                  <a:schemeClr val="accent2"/>
                </a:solidFill>
                <a:latin typeface="+mn-lt"/>
                <a:ea typeface="+mn-ea"/>
                <a:cs typeface="+mn-cs"/>
              </a:rPr>
              <a:t>接访</a:t>
            </a:r>
            <a:r>
              <a:rPr lang="zh-CN" altLang="en-US" sz="2000" b="1" smtClean="0">
                <a:solidFill>
                  <a:schemeClr val="accent2"/>
                </a:solidFill>
                <a:latin typeface="+mn-lt"/>
                <a:ea typeface="+mn-ea"/>
                <a:cs typeface="+mn-cs"/>
              </a:rPr>
              <a:t>问</a:t>
            </a:r>
            <a:endParaRPr lang="en-US" altLang="zh-CN" sz="2000" b="1" smtClean="0">
              <a:solidFill>
                <a:schemeClr val="accent2"/>
              </a:solidFill>
              <a:latin typeface="+mn-lt"/>
              <a:ea typeface="+mn-ea"/>
              <a:cs typeface="+mn-cs"/>
            </a:endParaRPr>
          </a:p>
          <a:p>
            <a:pPr marL="457200" lvl="1" indent="0">
              <a:buNone/>
            </a:pPr>
            <a:r>
              <a:rPr lang="en-US" altLang="zh-CN" sz="2000"/>
              <a:t> </a:t>
            </a:r>
            <a:r>
              <a:rPr lang="en-US" altLang="zh-CN" sz="2000" smtClean="0"/>
              <a:t>   </a:t>
            </a:r>
            <a:r>
              <a:rPr lang="zh-CN" altLang="en-US" sz="2000" smtClean="0"/>
              <a:t>例</a:t>
            </a:r>
            <a:r>
              <a:rPr lang="zh-CN" altLang="en-US" sz="2000"/>
              <a:t>如</a:t>
            </a:r>
            <a:r>
              <a:rPr lang="zh-CN" altLang="en-US" sz="2000" smtClean="0"/>
              <a:t>：</a:t>
            </a:r>
            <a:endParaRPr lang="en-US" altLang="zh-CN" sz="2000"/>
          </a:p>
          <a:p>
            <a:pPr marL="457200" lvl="1" indent="0">
              <a:buNone/>
            </a:pPr>
            <a:r>
              <a:rPr lang="en-US" altLang="zh-CN" sz="2000">
                <a:solidFill>
                  <a:srgbClr val="0070C0"/>
                </a:solidFill>
              </a:rPr>
              <a:t>		int </a:t>
            </a:r>
            <a:r>
              <a:rPr lang="en-US" altLang="zh-CN" sz="2000" smtClean="0">
                <a:solidFill>
                  <a:srgbClr val="0070C0"/>
                </a:solidFill>
              </a:rPr>
              <a:t>x=3,y</a:t>
            </a:r>
            <a:r>
              <a:rPr lang="en-US" altLang="zh-CN" sz="2000">
                <a:solidFill>
                  <a:srgbClr val="0070C0"/>
                </a:solidFill>
              </a:rPr>
              <a:t>; </a:t>
            </a:r>
            <a:endParaRPr lang="en-US" altLang="zh-CN" sz="2000" smtClean="0">
              <a:solidFill>
                <a:srgbClr val="0070C0"/>
              </a:solidFill>
            </a:endParaRPr>
          </a:p>
          <a:p>
            <a:pPr marL="457200" lvl="1" indent="0">
              <a:buNone/>
            </a:pPr>
            <a:r>
              <a:rPr lang="en-US" altLang="zh-CN" sz="2000">
                <a:solidFill>
                  <a:srgbClr val="0070C0"/>
                </a:solidFill>
              </a:rPr>
              <a:t>	</a:t>
            </a:r>
            <a:r>
              <a:rPr lang="en-US" altLang="zh-CN" sz="2000" smtClean="0">
                <a:solidFill>
                  <a:srgbClr val="0070C0"/>
                </a:solidFill>
              </a:rPr>
              <a:t>	</a:t>
            </a:r>
            <a:r>
              <a:rPr lang="en-US" altLang="zh-CN" sz="2000">
                <a:solidFill>
                  <a:srgbClr val="0070C0"/>
                </a:solidFill>
              </a:rPr>
              <a:t> </a:t>
            </a:r>
            <a:r>
              <a:rPr lang="en-US" altLang="zh-CN" sz="2000" smtClean="0">
                <a:solidFill>
                  <a:srgbClr val="0070C0"/>
                </a:solidFill>
              </a:rPr>
              <a:t>y=x;           </a:t>
            </a:r>
            <a:endParaRPr lang="en-US" altLang="zh-CN" sz="2000">
              <a:solidFill>
                <a:srgbClr val="0070C0"/>
              </a:solidFill>
            </a:endParaRPr>
          </a:p>
          <a:p>
            <a:pPr lvl="1">
              <a:spcBef>
                <a:spcPts val="1800"/>
              </a:spcBef>
            </a:pPr>
            <a:r>
              <a:rPr lang="zh-CN" altLang="en-US" sz="2000"/>
              <a:t>直接访问方式：按变</a:t>
            </a:r>
            <a:r>
              <a:rPr lang="zh-CN" altLang="en-US" sz="2000" smtClean="0"/>
              <a:t>量的地</a:t>
            </a:r>
            <a:r>
              <a:rPr lang="zh-CN" altLang="en-US" sz="2000"/>
              <a:t>址来存取变量的值</a:t>
            </a:r>
            <a:endParaRPr lang="en-US" altLang="zh-CN" sz="2000" smtClean="0"/>
          </a:p>
          <a:p>
            <a:pPr lvl="1"/>
            <a:endParaRPr lang="zh-CN" altLang="en-US" sz="2000"/>
          </a:p>
        </p:txBody>
      </p:sp>
      <p:sp>
        <p:nvSpPr>
          <p:cNvPr id="4" name="页脚占位符 3"/>
          <p:cNvSpPr>
            <a:spLocks noGrp="1"/>
          </p:cNvSpPr>
          <p:nvPr>
            <p:ph type="ftr" sz="quarter" idx="10"/>
          </p:nvPr>
        </p:nvSpPr>
        <p:spPr/>
        <p:txBody>
          <a:bodyPr/>
          <a:lstStyle/>
          <a:p>
            <a:pPr>
              <a:defRPr/>
            </a:pPr>
            <a:r>
              <a:rPr lang="zh-CN" altLang="en-US" smtClean="0"/>
              <a:t>第</a:t>
            </a:r>
            <a:r>
              <a:rPr lang="en-US" altLang="zh-CN" smtClean="0"/>
              <a:t>9</a:t>
            </a:r>
            <a:r>
              <a:rPr lang="zh-CN" altLang="en-US" smtClean="0"/>
              <a:t>章  指针</a:t>
            </a:r>
            <a:endParaRPr lang="en-US" altLang="zh-CN" sz="1200">
              <a:ea typeface="宋体" charset="-122"/>
            </a:endParaRPr>
          </a:p>
        </p:txBody>
      </p:sp>
      <p:graphicFrame>
        <p:nvGraphicFramePr>
          <p:cNvPr id="3" name="表格 2"/>
          <p:cNvGraphicFramePr>
            <a:graphicFrameLocks noGrp="1"/>
          </p:cNvGraphicFramePr>
          <p:nvPr>
            <p:extLst>
              <p:ext uri="{D42A27DB-BD31-4B8C-83A1-F6EECF244321}">
                <p14:modId xmlns:p14="http://schemas.microsoft.com/office/powerpoint/2010/main" val="1250755418"/>
              </p:ext>
            </p:extLst>
          </p:nvPr>
        </p:nvGraphicFramePr>
        <p:xfrm>
          <a:off x="1691680" y="4250584"/>
          <a:ext cx="2522220" cy="2072248"/>
        </p:xfrm>
        <a:graphic>
          <a:graphicData uri="http://schemas.openxmlformats.org/drawingml/2006/table">
            <a:tbl>
              <a:tblPr firstRow="1" firstCol="1" lastRow="1" lastCol="1" bandRow="1" bandCol="1">
                <a:tableStyleId>{5C22544A-7EE6-4342-B048-85BDC9FD1C3A}</a:tableStyleId>
              </a:tblPr>
              <a:tblGrid>
                <a:gridCol w="646430">
                  <a:extLst>
                    <a:ext uri="{9D8B030D-6E8A-4147-A177-3AD203B41FA5}">
                      <a16:colId xmlns:a16="http://schemas.microsoft.com/office/drawing/2014/main" val="1158665021"/>
                    </a:ext>
                  </a:extLst>
                </a:gridCol>
                <a:gridCol w="839470">
                  <a:extLst>
                    <a:ext uri="{9D8B030D-6E8A-4147-A177-3AD203B41FA5}">
                      <a16:colId xmlns:a16="http://schemas.microsoft.com/office/drawing/2014/main" val="3946713752"/>
                    </a:ext>
                  </a:extLst>
                </a:gridCol>
                <a:gridCol w="1036320">
                  <a:extLst>
                    <a:ext uri="{9D8B030D-6E8A-4147-A177-3AD203B41FA5}">
                      <a16:colId xmlns:a16="http://schemas.microsoft.com/office/drawing/2014/main" val="3749463767"/>
                    </a:ext>
                  </a:extLst>
                </a:gridCol>
              </a:tblGrid>
              <a:tr h="304036">
                <a:tc>
                  <a:txBody>
                    <a:bodyPr/>
                    <a:lstStyle/>
                    <a:p>
                      <a:pPr indent="266700" algn="ctr">
                        <a:spcAft>
                          <a:spcPts val="0"/>
                        </a:spcAft>
                      </a:pPr>
                      <a:r>
                        <a:rPr lang="en-US" sz="1050" kern="100">
                          <a:solidFill>
                            <a:schemeClr val="tx1"/>
                          </a:solidFill>
                          <a:effectLst/>
                        </a:rPr>
                        <a:t> </a:t>
                      </a:r>
                      <a:endParaRPr lang="zh-CN" sz="1050" kern="100">
                        <a:solidFill>
                          <a:schemeClr val="tx1"/>
                        </a:solidFill>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lnR w="12700" cap="flat" cmpd="sng" algn="ctr">
                      <a:noFill/>
                      <a:prstDash val="solid"/>
                      <a:round/>
                      <a:headEnd type="none" w="med" len="med"/>
                      <a:tailEnd type="none" w="med" len="med"/>
                    </a:lnR>
                    <a:noFill/>
                  </a:tcPr>
                </a:tc>
                <a:tc>
                  <a:txBody>
                    <a:bodyPr/>
                    <a:lstStyle/>
                    <a:p>
                      <a:pPr marL="0" indent="0" algn="ctr">
                        <a:spcAft>
                          <a:spcPts val="0"/>
                        </a:spcAft>
                      </a:pPr>
                      <a:r>
                        <a:rPr lang="zh-CN" sz="1050" kern="100">
                          <a:solidFill>
                            <a:schemeClr val="tx1"/>
                          </a:solidFill>
                          <a:effectLst/>
                        </a:rPr>
                        <a:t>用户数据区</a:t>
                      </a:r>
                      <a:endParaRPr lang="zh-CN" sz="1050" kern="100">
                        <a:solidFill>
                          <a:schemeClr val="tx1"/>
                        </a:solidFill>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lgn="ctr">
                      <a:noFill/>
                      <a:prstDash val="solid"/>
                      <a:round/>
                      <a:headEnd type="none" w="med" len="med"/>
                      <a:tailEnd type="none" w="med" len="med"/>
                    </a:lnL>
                    <a:lnB w="12700" cap="flat" cmpd="sng" algn="ctr">
                      <a:solidFill>
                        <a:schemeClr val="tx1"/>
                      </a:solidFill>
                      <a:prstDash val="solid"/>
                      <a:round/>
                      <a:headEnd type="none" w="med" len="med"/>
                      <a:tailEnd type="none" w="med" len="med"/>
                    </a:lnB>
                    <a:noFill/>
                  </a:tcPr>
                </a:tc>
                <a:tc>
                  <a:txBody>
                    <a:bodyPr/>
                    <a:lstStyle/>
                    <a:p>
                      <a:pPr indent="266700" algn="ctr">
                        <a:spcAft>
                          <a:spcPts val="0"/>
                        </a:spcAft>
                      </a:pPr>
                      <a:r>
                        <a:rPr lang="en-US" sz="1050" kern="100">
                          <a:solidFill>
                            <a:schemeClr val="tx1"/>
                          </a:solidFill>
                          <a:effectLst/>
                        </a:rPr>
                        <a:t> </a:t>
                      </a:r>
                      <a:endParaRPr lang="zh-CN" sz="1050" kern="100">
                        <a:solidFill>
                          <a:schemeClr val="tx1"/>
                        </a:solidFill>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oFill/>
                  </a:tcPr>
                </a:tc>
                <a:extLst>
                  <a:ext uri="{0D108BD9-81ED-4DB2-BD59-A6C34878D82A}">
                    <a16:rowId xmlns:a16="http://schemas.microsoft.com/office/drawing/2014/main" val="3515592579"/>
                  </a:ext>
                </a:extLst>
              </a:tr>
              <a:tr h="272028">
                <a:tc>
                  <a:txBody>
                    <a:bodyPr/>
                    <a:lstStyle/>
                    <a:p>
                      <a:pPr indent="266700" algn="ctr">
                        <a:spcAft>
                          <a:spcPts val="0"/>
                        </a:spcAft>
                      </a:pPr>
                      <a:r>
                        <a:rPr lang="en-US" sz="1050" kern="100">
                          <a:solidFill>
                            <a:schemeClr val="tx1"/>
                          </a:solidFill>
                          <a:effectLst/>
                        </a:rPr>
                        <a:t> </a:t>
                      </a:r>
                      <a:endParaRPr lang="zh-CN" sz="1050" kern="100">
                        <a:solidFill>
                          <a:schemeClr val="tx1"/>
                        </a:solidFill>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lnR w="12700" cap="flat" cmpd="sng" algn="ctr">
                      <a:solidFill>
                        <a:schemeClr val="tx1"/>
                      </a:solidFill>
                      <a:prstDash val="solid"/>
                      <a:round/>
                      <a:headEnd type="none" w="med" len="med"/>
                      <a:tailEnd type="none" w="med" len="med"/>
                    </a:lnR>
                    <a:noFill/>
                  </a:tcPr>
                </a:tc>
                <a:tc>
                  <a:txBody>
                    <a:bodyPr/>
                    <a:lstStyle/>
                    <a:p>
                      <a:pPr indent="266700" algn="ctr">
                        <a:spcAft>
                          <a:spcPts val="0"/>
                        </a:spcAft>
                      </a:pPr>
                      <a:endParaRPr lang="en-US" sz="1050" kern="1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indent="266700" algn="just">
                        <a:spcAft>
                          <a:spcPts val="0"/>
                        </a:spcAft>
                      </a:pPr>
                      <a:r>
                        <a:rPr lang="en-US" sz="1050" kern="100">
                          <a:solidFill>
                            <a:schemeClr val="tx1"/>
                          </a:solidFill>
                          <a:effectLst/>
                        </a:rPr>
                        <a:t> </a:t>
                      </a:r>
                      <a:endParaRPr lang="zh-CN" sz="1050" kern="100">
                        <a:solidFill>
                          <a:schemeClr val="tx1"/>
                        </a:solidFill>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lgn="ctr">
                      <a:solidFill>
                        <a:schemeClr val="tx1"/>
                      </a:solidFill>
                      <a:prstDash val="solid"/>
                      <a:round/>
                      <a:headEnd type="none" w="med" len="med"/>
                      <a:tailEnd type="none" w="med" len="med"/>
                    </a:lnL>
                    <a:noFill/>
                  </a:tcPr>
                </a:tc>
                <a:extLst>
                  <a:ext uri="{0D108BD9-81ED-4DB2-BD59-A6C34878D82A}">
                    <a16:rowId xmlns:a16="http://schemas.microsoft.com/office/drawing/2014/main" val="3661944569"/>
                  </a:ext>
                </a:extLst>
              </a:tr>
              <a:tr h="216024">
                <a:tc>
                  <a:txBody>
                    <a:bodyPr/>
                    <a:lstStyle/>
                    <a:p>
                      <a:pPr marL="0" indent="0" algn="just">
                        <a:spcAft>
                          <a:spcPts val="0"/>
                        </a:spcAft>
                      </a:pPr>
                      <a:r>
                        <a:rPr lang="en-US" sz="1050" kern="100" smtClean="0">
                          <a:solidFill>
                            <a:schemeClr val="tx1"/>
                          </a:solidFill>
                          <a:effectLst/>
                        </a:rPr>
                        <a:t>1000H</a:t>
                      </a:r>
                      <a:endParaRPr lang="zh-CN" sz="1050" kern="100">
                        <a:solidFill>
                          <a:schemeClr val="tx1"/>
                        </a:solidFill>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lnR w="12700" cap="flat" cmpd="sng" algn="ctr">
                      <a:solidFill>
                        <a:schemeClr val="tx1"/>
                      </a:solidFill>
                      <a:prstDash val="solid"/>
                      <a:round/>
                      <a:headEnd type="none" w="med" len="med"/>
                      <a:tailEnd type="none" w="med" len="med"/>
                    </a:lnR>
                    <a:noFill/>
                  </a:tcPr>
                </a:tc>
                <a:tc>
                  <a:txBody>
                    <a:bodyPr/>
                    <a:lstStyle/>
                    <a:p>
                      <a:pPr indent="266700" algn="just">
                        <a:spcAft>
                          <a:spcPts val="0"/>
                        </a:spcAft>
                      </a:pPr>
                      <a:r>
                        <a:rPr lang="en-US" sz="1050" kern="100" smtClean="0">
                          <a:effectLst/>
                        </a:rPr>
                        <a:t>3</a:t>
                      </a:r>
                      <a:endParaRPr lang="zh-CN" sz="1050" kern="100">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tcPr>
                </a:tc>
                <a:tc>
                  <a:txBody>
                    <a:bodyPr/>
                    <a:lstStyle/>
                    <a:p>
                      <a:pPr marL="0" indent="0" algn="just">
                        <a:spcAft>
                          <a:spcPts val="0"/>
                        </a:spcAft>
                      </a:pPr>
                      <a:r>
                        <a:rPr lang="zh-CN" sz="1050" kern="100">
                          <a:solidFill>
                            <a:schemeClr val="tx1"/>
                          </a:solidFill>
                          <a:effectLst/>
                        </a:rPr>
                        <a:t>变量</a:t>
                      </a:r>
                      <a:r>
                        <a:rPr lang="en-US" sz="1050" kern="100">
                          <a:solidFill>
                            <a:schemeClr val="tx1"/>
                          </a:solidFill>
                          <a:effectLst/>
                        </a:rPr>
                        <a:t>x</a:t>
                      </a:r>
                      <a:endParaRPr lang="zh-CN" sz="1050" kern="100">
                        <a:solidFill>
                          <a:schemeClr val="tx1"/>
                        </a:solidFill>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lgn="ctr">
                      <a:solidFill>
                        <a:schemeClr val="tx1"/>
                      </a:solidFill>
                      <a:prstDash val="solid"/>
                      <a:round/>
                      <a:headEnd type="none" w="med" len="med"/>
                      <a:tailEnd type="none" w="med" len="med"/>
                    </a:lnL>
                    <a:noFill/>
                  </a:tcPr>
                </a:tc>
                <a:extLst>
                  <a:ext uri="{0D108BD9-81ED-4DB2-BD59-A6C34878D82A}">
                    <a16:rowId xmlns:a16="http://schemas.microsoft.com/office/drawing/2014/main" val="182702531"/>
                  </a:ext>
                </a:extLst>
              </a:tr>
              <a:tr h="0">
                <a:tc>
                  <a:txBody>
                    <a:bodyPr/>
                    <a:lstStyle/>
                    <a:p>
                      <a:pPr indent="266700" algn="just">
                        <a:spcAft>
                          <a:spcPts val="0"/>
                        </a:spcAft>
                      </a:pPr>
                      <a:r>
                        <a:rPr lang="en-US" sz="1050" kern="100">
                          <a:solidFill>
                            <a:schemeClr val="tx1"/>
                          </a:solidFill>
                          <a:effectLst/>
                        </a:rPr>
                        <a:t> </a:t>
                      </a:r>
                      <a:endParaRPr lang="zh-CN" sz="1050" kern="100">
                        <a:solidFill>
                          <a:schemeClr val="tx1"/>
                        </a:solidFill>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lnR w="12700" cap="flat" cmpd="sng" algn="ctr">
                      <a:solidFill>
                        <a:schemeClr val="tx1"/>
                      </a:solidFill>
                      <a:prstDash val="solid"/>
                      <a:round/>
                      <a:headEnd type="none" w="med" len="med"/>
                      <a:tailEnd type="none" w="med" len="med"/>
                    </a:lnR>
                    <a:noFill/>
                  </a:tcPr>
                </a:tc>
                <a:tc>
                  <a:txBody>
                    <a:bodyPr/>
                    <a:lstStyle/>
                    <a:p>
                      <a:pPr indent="266700" algn="ctr">
                        <a:spcAft>
                          <a:spcPts val="0"/>
                        </a:spcAft>
                      </a:pPr>
                      <a:r>
                        <a:rPr lang="en-US" sz="1050" kern="100">
                          <a:effectLst/>
                        </a:rPr>
                        <a:t> </a:t>
                      </a:r>
                      <a:endParaRPr lang="zh-CN" sz="1050" kern="1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tcPr>
                </a:tc>
                <a:tc>
                  <a:txBody>
                    <a:bodyPr/>
                    <a:lstStyle/>
                    <a:p>
                      <a:pPr indent="266700" algn="just">
                        <a:spcAft>
                          <a:spcPts val="0"/>
                        </a:spcAft>
                      </a:pPr>
                      <a:r>
                        <a:rPr lang="en-US" sz="1050" kern="100">
                          <a:solidFill>
                            <a:schemeClr val="tx1"/>
                          </a:solidFill>
                          <a:effectLst/>
                        </a:rPr>
                        <a:t> </a:t>
                      </a:r>
                      <a:endParaRPr lang="zh-CN" sz="1050" kern="100">
                        <a:solidFill>
                          <a:schemeClr val="tx1"/>
                        </a:solidFill>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lgn="ctr">
                      <a:solidFill>
                        <a:schemeClr val="tx1"/>
                      </a:solidFill>
                      <a:prstDash val="solid"/>
                      <a:round/>
                      <a:headEnd type="none" w="med" len="med"/>
                      <a:tailEnd type="none" w="med" len="med"/>
                    </a:lnL>
                    <a:noFill/>
                  </a:tcPr>
                </a:tc>
                <a:extLst>
                  <a:ext uri="{0D108BD9-81ED-4DB2-BD59-A6C34878D82A}">
                    <a16:rowId xmlns:a16="http://schemas.microsoft.com/office/drawing/2014/main" val="3272924106"/>
                  </a:ext>
                </a:extLst>
              </a:tr>
              <a:tr h="0">
                <a:tc>
                  <a:txBody>
                    <a:bodyPr/>
                    <a:lstStyle/>
                    <a:p>
                      <a:pPr indent="266700" algn="just">
                        <a:spcAft>
                          <a:spcPts val="0"/>
                        </a:spcAft>
                      </a:pPr>
                      <a:r>
                        <a:rPr lang="en-US" sz="1050" kern="100">
                          <a:solidFill>
                            <a:schemeClr val="tx1"/>
                          </a:solidFill>
                          <a:effectLst/>
                        </a:rPr>
                        <a:t> </a:t>
                      </a:r>
                      <a:endParaRPr lang="zh-CN" sz="1050" kern="100">
                        <a:solidFill>
                          <a:schemeClr val="tx1"/>
                        </a:solidFill>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lnR w="12700" cap="flat" cmpd="sng" algn="ctr">
                      <a:solidFill>
                        <a:schemeClr val="tx1"/>
                      </a:solidFill>
                      <a:prstDash val="solid"/>
                      <a:round/>
                      <a:headEnd type="none" w="med" len="med"/>
                      <a:tailEnd type="none" w="med" len="med"/>
                    </a:lnR>
                    <a:noFill/>
                  </a:tcPr>
                </a:tc>
                <a:tc>
                  <a:txBody>
                    <a:bodyPr/>
                    <a:lstStyle/>
                    <a:p>
                      <a:pPr indent="266700" algn="ctr">
                        <a:spcAft>
                          <a:spcPts val="0"/>
                        </a:spcAft>
                      </a:pPr>
                      <a:r>
                        <a:rPr lang="en-US" sz="1050" kern="100">
                          <a:effectLst/>
                        </a:rPr>
                        <a:t> </a:t>
                      </a:r>
                      <a:endParaRPr lang="zh-CN" sz="1050" kern="1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tcPr>
                </a:tc>
                <a:tc>
                  <a:txBody>
                    <a:bodyPr/>
                    <a:lstStyle/>
                    <a:p>
                      <a:pPr indent="266700" algn="just">
                        <a:spcAft>
                          <a:spcPts val="0"/>
                        </a:spcAft>
                      </a:pPr>
                      <a:r>
                        <a:rPr lang="en-US" sz="1050" kern="100">
                          <a:solidFill>
                            <a:schemeClr val="tx1"/>
                          </a:solidFill>
                          <a:effectLst/>
                        </a:rPr>
                        <a:t> </a:t>
                      </a:r>
                      <a:endParaRPr lang="zh-CN" sz="1050" kern="100">
                        <a:solidFill>
                          <a:schemeClr val="tx1"/>
                        </a:solidFill>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lgn="ctr">
                      <a:solidFill>
                        <a:schemeClr val="tx1"/>
                      </a:solidFill>
                      <a:prstDash val="solid"/>
                      <a:round/>
                      <a:headEnd type="none" w="med" len="med"/>
                      <a:tailEnd type="none" w="med" len="med"/>
                    </a:lnL>
                    <a:noFill/>
                  </a:tcPr>
                </a:tc>
                <a:extLst>
                  <a:ext uri="{0D108BD9-81ED-4DB2-BD59-A6C34878D82A}">
                    <a16:rowId xmlns:a16="http://schemas.microsoft.com/office/drawing/2014/main" val="2183442731"/>
                  </a:ext>
                </a:extLst>
              </a:tr>
              <a:tr h="0">
                <a:tc>
                  <a:txBody>
                    <a:bodyPr/>
                    <a:lstStyle/>
                    <a:p>
                      <a:pPr indent="266700" algn="just">
                        <a:spcAft>
                          <a:spcPts val="0"/>
                        </a:spcAft>
                      </a:pPr>
                      <a:r>
                        <a:rPr lang="en-US" sz="1050" kern="100">
                          <a:solidFill>
                            <a:schemeClr val="tx1"/>
                          </a:solidFill>
                          <a:effectLst/>
                        </a:rPr>
                        <a:t> </a:t>
                      </a:r>
                      <a:endParaRPr lang="zh-CN" sz="1050" kern="100">
                        <a:solidFill>
                          <a:schemeClr val="tx1"/>
                        </a:solidFill>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lnR w="12700" cap="flat" cmpd="sng" algn="ctr">
                      <a:solidFill>
                        <a:schemeClr val="tx1"/>
                      </a:solidFill>
                      <a:prstDash val="solid"/>
                      <a:round/>
                      <a:headEnd type="none" w="med" len="med"/>
                      <a:tailEnd type="none" w="med" len="med"/>
                    </a:lnR>
                    <a:noFill/>
                  </a:tcPr>
                </a:tc>
                <a:tc>
                  <a:txBody>
                    <a:bodyPr/>
                    <a:lstStyle/>
                    <a:p>
                      <a:pPr indent="266700" algn="ctr">
                        <a:spcAft>
                          <a:spcPts val="0"/>
                        </a:spcAft>
                      </a:pPr>
                      <a:r>
                        <a:rPr lang="en-US" sz="1050" kern="100">
                          <a:effectLst/>
                        </a:rPr>
                        <a:t> </a:t>
                      </a:r>
                      <a:endParaRPr lang="zh-CN" sz="1050" kern="1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tc>
                  <a:txBody>
                    <a:bodyPr/>
                    <a:lstStyle/>
                    <a:p>
                      <a:pPr indent="266700" algn="just">
                        <a:spcAft>
                          <a:spcPts val="0"/>
                        </a:spcAft>
                      </a:pPr>
                      <a:r>
                        <a:rPr lang="en-US" sz="1050" kern="100">
                          <a:solidFill>
                            <a:schemeClr val="tx1"/>
                          </a:solidFill>
                          <a:effectLst/>
                        </a:rPr>
                        <a:t> </a:t>
                      </a:r>
                      <a:endParaRPr lang="zh-CN" sz="1050" kern="100">
                        <a:solidFill>
                          <a:schemeClr val="tx1"/>
                        </a:solidFill>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lgn="ctr">
                      <a:solidFill>
                        <a:schemeClr val="tx1"/>
                      </a:solidFill>
                      <a:prstDash val="solid"/>
                      <a:round/>
                      <a:headEnd type="none" w="med" len="med"/>
                      <a:tailEnd type="none" w="med" len="med"/>
                    </a:lnL>
                    <a:noFill/>
                  </a:tcPr>
                </a:tc>
                <a:extLst>
                  <a:ext uri="{0D108BD9-81ED-4DB2-BD59-A6C34878D82A}">
                    <a16:rowId xmlns:a16="http://schemas.microsoft.com/office/drawing/2014/main" val="2657476150"/>
                  </a:ext>
                </a:extLst>
              </a:tr>
              <a:tr h="0">
                <a:tc>
                  <a:txBody>
                    <a:bodyPr/>
                    <a:lstStyle/>
                    <a:p>
                      <a:pPr marL="0" indent="0" algn="just">
                        <a:spcAft>
                          <a:spcPts val="0"/>
                        </a:spcAft>
                      </a:pPr>
                      <a:r>
                        <a:rPr lang="en-US" sz="1050" kern="100" smtClean="0">
                          <a:solidFill>
                            <a:schemeClr val="tx1"/>
                          </a:solidFill>
                          <a:effectLst/>
                        </a:rPr>
                        <a:t>1004H</a:t>
                      </a:r>
                      <a:endParaRPr lang="zh-CN" sz="1050" kern="100">
                        <a:solidFill>
                          <a:schemeClr val="tx1"/>
                        </a:solidFill>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lnR w="12700" cap="flat" cmpd="sng" algn="ctr">
                      <a:solidFill>
                        <a:schemeClr val="tx1"/>
                      </a:solidFill>
                      <a:prstDash val="solid"/>
                      <a:round/>
                      <a:headEnd type="none" w="med" len="med"/>
                      <a:tailEnd type="none" w="med" len="med"/>
                    </a:lnR>
                    <a:noFill/>
                  </a:tcPr>
                </a:tc>
                <a:tc>
                  <a:txBody>
                    <a:bodyPr/>
                    <a:lstStyle/>
                    <a:p>
                      <a:pPr indent="266700" algn="just">
                        <a:spcAft>
                          <a:spcPts val="0"/>
                        </a:spcAft>
                      </a:pPr>
                      <a:r>
                        <a:rPr lang="en-US" sz="1050" kern="100" smtClean="0">
                          <a:effectLst/>
                        </a:rPr>
                        <a:t>3</a:t>
                      </a:r>
                      <a:endParaRPr lang="zh-CN" sz="1050" kern="100">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tcPr>
                </a:tc>
                <a:tc>
                  <a:txBody>
                    <a:bodyPr/>
                    <a:lstStyle/>
                    <a:p>
                      <a:pPr marL="0" indent="0" algn="just">
                        <a:spcAft>
                          <a:spcPts val="0"/>
                        </a:spcAft>
                      </a:pPr>
                      <a:r>
                        <a:rPr lang="zh-CN" sz="1050" kern="100">
                          <a:solidFill>
                            <a:schemeClr val="tx1"/>
                          </a:solidFill>
                          <a:effectLst/>
                        </a:rPr>
                        <a:t>变量</a:t>
                      </a:r>
                      <a:r>
                        <a:rPr lang="en-US" sz="1050" kern="100">
                          <a:solidFill>
                            <a:schemeClr val="tx1"/>
                          </a:solidFill>
                          <a:effectLst/>
                        </a:rPr>
                        <a:t>y</a:t>
                      </a:r>
                      <a:endParaRPr lang="zh-CN" sz="1050" kern="100">
                        <a:solidFill>
                          <a:schemeClr val="tx1"/>
                        </a:solidFill>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lgn="ctr">
                      <a:solidFill>
                        <a:schemeClr val="tx1"/>
                      </a:solidFill>
                      <a:prstDash val="solid"/>
                      <a:round/>
                      <a:headEnd type="none" w="med" len="med"/>
                      <a:tailEnd type="none" w="med" len="med"/>
                    </a:lnL>
                    <a:noFill/>
                  </a:tcPr>
                </a:tc>
                <a:extLst>
                  <a:ext uri="{0D108BD9-81ED-4DB2-BD59-A6C34878D82A}">
                    <a16:rowId xmlns:a16="http://schemas.microsoft.com/office/drawing/2014/main" val="1058649267"/>
                  </a:ext>
                </a:extLst>
              </a:tr>
              <a:tr h="0">
                <a:tc>
                  <a:txBody>
                    <a:bodyPr/>
                    <a:lstStyle/>
                    <a:p>
                      <a:pPr indent="266700" algn="just">
                        <a:spcAft>
                          <a:spcPts val="0"/>
                        </a:spcAft>
                      </a:pPr>
                      <a:r>
                        <a:rPr lang="en-US" sz="1050" kern="100">
                          <a:solidFill>
                            <a:schemeClr val="tx1"/>
                          </a:solidFill>
                          <a:effectLst/>
                        </a:rPr>
                        <a:t> </a:t>
                      </a:r>
                      <a:endParaRPr lang="zh-CN" sz="1050" kern="100">
                        <a:solidFill>
                          <a:schemeClr val="tx1"/>
                        </a:solidFill>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lnR w="12700" cap="flat" cmpd="sng" algn="ctr">
                      <a:solidFill>
                        <a:schemeClr val="tx1"/>
                      </a:solidFill>
                      <a:prstDash val="solid"/>
                      <a:round/>
                      <a:headEnd type="none" w="med" len="med"/>
                      <a:tailEnd type="none" w="med" len="med"/>
                    </a:lnR>
                    <a:noFill/>
                  </a:tcPr>
                </a:tc>
                <a:tc>
                  <a:txBody>
                    <a:bodyPr/>
                    <a:lstStyle/>
                    <a:p>
                      <a:pPr indent="266700" algn="ctr">
                        <a:spcAft>
                          <a:spcPts val="0"/>
                        </a:spcAft>
                      </a:pPr>
                      <a:r>
                        <a:rPr lang="en-US" sz="1050" kern="100">
                          <a:effectLst/>
                        </a:rPr>
                        <a:t> </a:t>
                      </a:r>
                      <a:endParaRPr lang="zh-CN" sz="1050" kern="1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tcPr>
                </a:tc>
                <a:tc>
                  <a:txBody>
                    <a:bodyPr/>
                    <a:lstStyle/>
                    <a:p>
                      <a:pPr indent="266700" algn="just">
                        <a:spcAft>
                          <a:spcPts val="0"/>
                        </a:spcAft>
                      </a:pPr>
                      <a:r>
                        <a:rPr lang="en-US" sz="1050" kern="100">
                          <a:solidFill>
                            <a:schemeClr val="tx1"/>
                          </a:solidFill>
                          <a:effectLst/>
                        </a:rPr>
                        <a:t> </a:t>
                      </a:r>
                      <a:endParaRPr lang="zh-CN" sz="1050" kern="100">
                        <a:solidFill>
                          <a:schemeClr val="tx1"/>
                        </a:solidFill>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lgn="ctr">
                      <a:solidFill>
                        <a:schemeClr val="tx1"/>
                      </a:solidFill>
                      <a:prstDash val="solid"/>
                      <a:round/>
                      <a:headEnd type="none" w="med" len="med"/>
                      <a:tailEnd type="none" w="med" len="med"/>
                    </a:lnL>
                    <a:noFill/>
                  </a:tcPr>
                </a:tc>
                <a:extLst>
                  <a:ext uri="{0D108BD9-81ED-4DB2-BD59-A6C34878D82A}">
                    <a16:rowId xmlns:a16="http://schemas.microsoft.com/office/drawing/2014/main" val="1198046981"/>
                  </a:ext>
                </a:extLst>
              </a:tr>
              <a:tr h="0">
                <a:tc>
                  <a:txBody>
                    <a:bodyPr/>
                    <a:lstStyle/>
                    <a:p>
                      <a:pPr indent="266700" algn="just">
                        <a:spcAft>
                          <a:spcPts val="0"/>
                        </a:spcAft>
                      </a:pPr>
                      <a:r>
                        <a:rPr lang="en-US" sz="1050" kern="100">
                          <a:solidFill>
                            <a:schemeClr val="tx1"/>
                          </a:solidFill>
                          <a:effectLst/>
                        </a:rPr>
                        <a:t> </a:t>
                      </a:r>
                      <a:endParaRPr lang="zh-CN" sz="1050" kern="100">
                        <a:solidFill>
                          <a:schemeClr val="tx1"/>
                        </a:solidFill>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lnR w="12700" cap="flat" cmpd="sng" algn="ctr">
                      <a:solidFill>
                        <a:schemeClr val="tx1"/>
                      </a:solidFill>
                      <a:prstDash val="solid"/>
                      <a:round/>
                      <a:headEnd type="none" w="med" len="med"/>
                      <a:tailEnd type="none" w="med" len="med"/>
                    </a:lnR>
                    <a:noFill/>
                  </a:tcPr>
                </a:tc>
                <a:tc>
                  <a:txBody>
                    <a:bodyPr/>
                    <a:lstStyle/>
                    <a:p>
                      <a:pPr indent="266700" algn="ctr">
                        <a:spcAft>
                          <a:spcPts val="0"/>
                        </a:spcAft>
                      </a:pPr>
                      <a:r>
                        <a:rPr lang="en-US" sz="1050" kern="100">
                          <a:effectLst/>
                        </a:rPr>
                        <a:t> </a:t>
                      </a:r>
                      <a:endParaRPr lang="zh-CN" sz="1050" kern="1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tcPr>
                </a:tc>
                <a:tc>
                  <a:txBody>
                    <a:bodyPr/>
                    <a:lstStyle/>
                    <a:p>
                      <a:pPr indent="266700" algn="just">
                        <a:spcAft>
                          <a:spcPts val="0"/>
                        </a:spcAft>
                      </a:pPr>
                      <a:r>
                        <a:rPr lang="en-US" sz="1050" kern="100">
                          <a:solidFill>
                            <a:schemeClr val="tx1"/>
                          </a:solidFill>
                          <a:effectLst/>
                        </a:rPr>
                        <a:t> </a:t>
                      </a:r>
                      <a:endParaRPr lang="zh-CN" sz="1050" kern="100">
                        <a:solidFill>
                          <a:schemeClr val="tx1"/>
                        </a:solidFill>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lgn="ctr">
                      <a:solidFill>
                        <a:schemeClr val="tx1"/>
                      </a:solidFill>
                      <a:prstDash val="solid"/>
                      <a:round/>
                      <a:headEnd type="none" w="med" len="med"/>
                      <a:tailEnd type="none" w="med" len="med"/>
                    </a:lnL>
                    <a:noFill/>
                  </a:tcPr>
                </a:tc>
                <a:extLst>
                  <a:ext uri="{0D108BD9-81ED-4DB2-BD59-A6C34878D82A}">
                    <a16:rowId xmlns:a16="http://schemas.microsoft.com/office/drawing/2014/main" val="4052040096"/>
                  </a:ext>
                </a:extLst>
              </a:tr>
              <a:tr h="0">
                <a:tc>
                  <a:txBody>
                    <a:bodyPr/>
                    <a:lstStyle/>
                    <a:p>
                      <a:pPr indent="266700" algn="just">
                        <a:spcAft>
                          <a:spcPts val="0"/>
                        </a:spcAft>
                      </a:pPr>
                      <a:r>
                        <a:rPr lang="en-US" sz="1050" kern="100">
                          <a:solidFill>
                            <a:schemeClr val="tx1"/>
                          </a:solidFill>
                          <a:effectLst/>
                        </a:rPr>
                        <a:t>   </a:t>
                      </a:r>
                      <a:endParaRPr lang="zh-CN" sz="1050" kern="100">
                        <a:solidFill>
                          <a:schemeClr val="tx1"/>
                        </a:solidFill>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lnR w="12700" cap="flat" cmpd="sng" algn="ctr">
                      <a:solidFill>
                        <a:schemeClr val="tx1"/>
                      </a:solidFill>
                      <a:prstDash val="solid"/>
                      <a:round/>
                      <a:headEnd type="none" w="med" len="med"/>
                      <a:tailEnd type="none" w="med" len="med"/>
                    </a:lnR>
                    <a:noFill/>
                  </a:tcPr>
                </a:tc>
                <a:tc>
                  <a:txBody>
                    <a:bodyPr/>
                    <a:lstStyle/>
                    <a:p>
                      <a:pPr indent="266700" algn="ctr">
                        <a:spcAft>
                          <a:spcPts val="0"/>
                        </a:spcAft>
                      </a:pPr>
                      <a:r>
                        <a:rPr lang="en-US" sz="1050" kern="100">
                          <a:effectLst/>
                        </a:rPr>
                        <a:t> </a:t>
                      </a:r>
                      <a:endParaRPr lang="zh-CN" sz="1050" kern="1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tc>
                  <a:txBody>
                    <a:bodyPr/>
                    <a:lstStyle/>
                    <a:p>
                      <a:pPr indent="266700" algn="just">
                        <a:spcAft>
                          <a:spcPts val="0"/>
                        </a:spcAft>
                      </a:pPr>
                      <a:r>
                        <a:rPr lang="en-US" sz="1050" kern="100">
                          <a:solidFill>
                            <a:schemeClr val="tx1"/>
                          </a:solidFill>
                          <a:effectLst/>
                        </a:rPr>
                        <a:t> </a:t>
                      </a:r>
                      <a:endParaRPr lang="zh-CN" sz="1050" kern="100">
                        <a:solidFill>
                          <a:schemeClr val="tx1"/>
                        </a:solidFill>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lgn="ctr">
                      <a:solidFill>
                        <a:schemeClr val="tx1"/>
                      </a:solidFill>
                      <a:prstDash val="solid"/>
                      <a:round/>
                      <a:headEnd type="none" w="med" len="med"/>
                      <a:tailEnd type="none" w="med" len="med"/>
                    </a:lnL>
                    <a:noFill/>
                  </a:tcPr>
                </a:tc>
                <a:extLst>
                  <a:ext uri="{0D108BD9-81ED-4DB2-BD59-A6C34878D82A}">
                    <a16:rowId xmlns:a16="http://schemas.microsoft.com/office/drawing/2014/main" val="3155782053"/>
                  </a:ext>
                </a:extLst>
              </a:tr>
              <a:tr h="0">
                <a:tc>
                  <a:txBody>
                    <a:bodyPr/>
                    <a:lstStyle/>
                    <a:p>
                      <a:pPr indent="266700" algn="just">
                        <a:spcAft>
                          <a:spcPts val="0"/>
                        </a:spcAft>
                      </a:pPr>
                      <a:r>
                        <a:rPr lang="en-US" sz="1050" kern="100">
                          <a:solidFill>
                            <a:schemeClr val="tx1"/>
                          </a:solidFill>
                          <a:effectLst/>
                        </a:rPr>
                        <a:t> </a:t>
                      </a:r>
                      <a:endParaRPr lang="zh-CN" sz="1050" kern="100">
                        <a:solidFill>
                          <a:schemeClr val="tx1"/>
                        </a:solidFill>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lnR w="12700" cap="flat" cmpd="sng" algn="ctr">
                      <a:noFill/>
                      <a:prstDash val="solid"/>
                      <a:round/>
                      <a:headEnd type="none" w="med" len="med"/>
                      <a:tailEnd type="none" w="med" len="med"/>
                    </a:lnR>
                    <a:noFill/>
                  </a:tcPr>
                </a:tc>
                <a:tc>
                  <a:txBody>
                    <a:bodyPr/>
                    <a:lstStyle/>
                    <a:p>
                      <a:pPr indent="266700" algn="ctr">
                        <a:spcAft>
                          <a:spcPts val="0"/>
                        </a:spcAft>
                      </a:pPr>
                      <a:endParaRPr lang="en-US" sz="1050" kern="1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lgn="ctr">
                      <a:noFill/>
                      <a:prstDash val="solid"/>
                      <a:round/>
                      <a:headEnd type="none" w="med" len="med"/>
                      <a:tailEnd type="none" w="med" len="med"/>
                    </a:lnL>
                    <a:lnT w="12700" cap="flat" cmpd="sng" algn="ctr">
                      <a:solidFill>
                        <a:schemeClr val="tx1"/>
                      </a:solidFill>
                      <a:prstDash val="solid"/>
                      <a:round/>
                      <a:headEnd type="none" w="med" len="med"/>
                      <a:tailEnd type="none" w="med" len="med"/>
                    </a:lnT>
                    <a:noFill/>
                  </a:tcPr>
                </a:tc>
                <a:tc>
                  <a:txBody>
                    <a:bodyPr/>
                    <a:lstStyle/>
                    <a:p>
                      <a:pPr indent="266700" algn="just">
                        <a:spcAft>
                          <a:spcPts val="0"/>
                        </a:spcAft>
                      </a:pPr>
                      <a:r>
                        <a:rPr lang="en-US" sz="1050" kern="100">
                          <a:effectLst/>
                        </a:rPr>
                        <a:t> </a:t>
                      </a:r>
                      <a:endParaRPr lang="zh-CN" sz="1050" kern="1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oFill/>
                  </a:tcPr>
                </a:tc>
                <a:extLst>
                  <a:ext uri="{0D108BD9-81ED-4DB2-BD59-A6C34878D82A}">
                    <a16:rowId xmlns:a16="http://schemas.microsoft.com/office/drawing/2014/main" val="685333191"/>
                  </a:ext>
                </a:extLst>
              </a:tr>
            </a:tbl>
          </a:graphicData>
        </a:graphic>
      </p:graphicFrame>
      <p:graphicFrame>
        <p:nvGraphicFramePr>
          <p:cNvPr id="5" name="对象 4"/>
          <p:cNvGraphicFramePr>
            <a:graphicFrameLocks noChangeAspect="1"/>
          </p:cNvGraphicFramePr>
          <p:nvPr>
            <p:extLst>
              <p:ext uri="{D42A27DB-BD31-4B8C-83A1-F6EECF244321}">
                <p14:modId xmlns:p14="http://schemas.microsoft.com/office/powerpoint/2010/main" val="2524059739"/>
              </p:ext>
            </p:extLst>
          </p:nvPr>
        </p:nvGraphicFramePr>
        <p:xfrm>
          <a:off x="2699792" y="4606652"/>
          <a:ext cx="76200" cy="190500"/>
        </p:xfrm>
        <a:graphic>
          <a:graphicData uri="http://schemas.openxmlformats.org/presentationml/2006/ole">
            <mc:AlternateContent xmlns:mc="http://schemas.openxmlformats.org/markup-compatibility/2006">
              <mc:Choice xmlns:v="urn:schemas-microsoft-com:vml" Requires="v">
                <p:oleObj spid="_x0000_s36169" name="Equation" r:id="rId3" imgW="76101" imgH="190252" progId="Equation.3">
                  <p:embed/>
                </p:oleObj>
              </mc:Choice>
              <mc:Fallback>
                <p:oleObj name="Equation" r:id="rId3" imgW="76101" imgH="190252" progId="Equation.3">
                  <p:embed/>
                  <p:pic>
                    <p:nvPicPr>
                      <p:cNvPr id="0" name="Object 9"/>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699792" y="4606652"/>
                        <a:ext cx="76200" cy="1905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944539622"/>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3000" smtClean="0"/>
              <a:t>9.3  </a:t>
            </a:r>
            <a:r>
              <a:rPr lang="zh-CN" altLang="en-US" sz="3000" smtClean="0"/>
              <a:t>指</a:t>
            </a:r>
            <a:r>
              <a:rPr lang="zh-CN" altLang="en-US" sz="3000"/>
              <a:t>针与数组</a:t>
            </a:r>
            <a:endParaRPr lang="zh-CN" altLang="en-US" sz="3000"/>
          </a:p>
        </p:txBody>
      </p:sp>
      <p:sp>
        <p:nvSpPr>
          <p:cNvPr id="3" name="内容占位符 2"/>
          <p:cNvSpPr>
            <a:spLocks noGrp="1"/>
          </p:cNvSpPr>
          <p:nvPr>
            <p:ph idx="1"/>
          </p:nvPr>
        </p:nvSpPr>
        <p:spPr>
          <a:xfrm>
            <a:off x="467544" y="1216416"/>
            <a:ext cx="8507288" cy="792088"/>
          </a:xfrm>
        </p:spPr>
        <p:txBody>
          <a:bodyPr/>
          <a:lstStyle/>
          <a:p>
            <a:pPr lvl="2"/>
            <a:r>
              <a:rPr lang="zh-CN" altLang="en-US" sz="1800">
                <a:latin typeface="隶书" pitchFamily="49" charset="-122"/>
                <a:ea typeface="黑体" panose="02010609060101010101" pitchFamily="49" charset="-122"/>
              </a:rPr>
              <a:t>实参用数组名，形参用指针变量</a:t>
            </a:r>
            <a:endParaRPr lang="en-US" altLang="zh-CN" sz="1800">
              <a:latin typeface="隶书" pitchFamily="49" charset="-122"/>
              <a:ea typeface="黑体" panose="02010609060101010101" pitchFamily="49" charset="-122"/>
            </a:endParaRPr>
          </a:p>
          <a:p>
            <a:pPr marL="1071563" lvl="2" indent="0">
              <a:lnSpc>
                <a:spcPts val="2000"/>
              </a:lnSpc>
              <a:spcBef>
                <a:spcPts val="0"/>
              </a:spcBef>
              <a:buNone/>
            </a:pPr>
            <a:r>
              <a:rPr lang="en-US" altLang="zh-CN" sz="1700" smtClean="0">
                <a:latin typeface="隶书" pitchFamily="49" charset="-122"/>
                <a:ea typeface="黑体" panose="02010609060101010101" pitchFamily="49" charset="-122"/>
              </a:rPr>
              <a:t>【</a:t>
            </a:r>
            <a:r>
              <a:rPr lang="zh-CN" altLang="en-US" sz="1700">
                <a:latin typeface="隶书" pitchFamily="49" charset="-122"/>
                <a:ea typeface="黑体" panose="02010609060101010101" pitchFamily="49" charset="-122"/>
              </a:rPr>
              <a:t>例</a:t>
            </a:r>
            <a:r>
              <a:rPr lang="en-US" altLang="zh-CN" sz="1700" smtClean="0">
                <a:latin typeface="隶书" pitchFamily="49" charset="-122"/>
                <a:ea typeface="黑体" panose="02010609060101010101" pitchFamily="49" charset="-122"/>
              </a:rPr>
              <a:t>9.7】 </a:t>
            </a:r>
            <a:r>
              <a:rPr lang="zh-CN" altLang="en-US" sz="1700">
                <a:latin typeface="隶书" pitchFamily="49" charset="-122"/>
                <a:ea typeface="黑体" panose="02010609060101010101" pitchFamily="49" charset="-122"/>
              </a:rPr>
              <a:t>求数组元素的平均</a:t>
            </a:r>
            <a:r>
              <a:rPr lang="zh-CN" altLang="en-US" sz="1700">
                <a:latin typeface="隶书" pitchFamily="49" charset="-122"/>
                <a:ea typeface="黑体" panose="02010609060101010101" pitchFamily="49" charset="-122"/>
              </a:rPr>
              <a:t>值</a:t>
            </a:r>
            <a:r>
              <a:rPr lang="zh-CN" altLang="en-US" sz="1700">
                <a:latin typeface="隶书" pitchFamily="49" charset="-122"/>
                <a:ea typeface="黑体" panose="02010609060101010101" pitchFamily="49" charset="-122"/>
              </a:rPr>
              <a:t>（实参是数组名，形参是指针变量）</a:t>
            </a:r>
            <a:endParaRPr lang="en-US" altLang="zh-CN" sz="1700">
              <a:latin typeface="隶书" pitchFamily="49" charset="-122"/>
              <a:ea typeface="黑体" panose="02010609060101010101" pitchFamily="49" charset="-122"/>
            </a:endParaRPr>
          </a:p>
        </p:txBody>
      </p:sp>
      <p:sp>
        <p:nvSpPr>
          <p:cNvPr id="4" name="页脚占位符 3"/>
          <p:cNvSpPr>
            <a:spLocks noGrp="1"/>
          </p:cNvSpPr>
          <p:nvPr>
            <p:ph type="ftr" sz="quarter" idx="10"/>
          </p:nvPr>
        </p:nvSpPr>
        <p:spPr/>
        <p:txBody>
          <a:bodyPr/>
          <a:lstStyle/>
          <a:p>
            <a:pPr>
              <a:defRPr/>
            </a:pPr>
            <a:r>
              <a:rPr lang="zh-CN" altLang="en-US" smtClean="0"/>
              <a:t>第</a:t>
            </a:r>
            <a:r>
              <a:rPr lang="en-US" altLang="zh-CN" smtClean="0"/>
              <a:t>9</a:t>
            </a:r>
            <a:r>
              <a:rPr lang="zh-CN" altLang="en-US" smtClean="0"/>
              <a:t>章  指针</a:t>
            </a:r>
            <a:endParaRPr lang="en-US" altLang="zh-CN" sz="1200">
              <a:ea typeface="宋体" charset="-122"/>
            </a:endParaRPr>
          </a:p>
        </p:txBody>
      </p:sp>
      <p:sp>
        <p:nvSpPr>
          <p:cNvPr id="5" name="矩形 4">
            <a:extLst>
              <a:ext uri="{FF2B5EF4-FFF2-40B4-BE49-F238E27FC236}">
                <a16:creationId xmlns:a16="http://schemas.microsoft.com/office/drawing/2014/main" id="{F5BB524E-118F-4CAC-B131-4098BA770E80}"/>
              </a:ext>
            </a:extLst>
          </p:cNvPr>
          <p:cNvSpPr/>
          <p:nvPr/>
        </p:nvSpPr>
        <p:spPr>
          <a:xfrm>
            <a:off x="1794520" y="1844824"/>
            <a:ext cx="3425552" cy="4554036"/>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en-US" altLang="zh-CN" sz="1400">
                <a:solidFill>
                  <a:srgbClr val="002060"/>
                </a:solidFill>
              </a:rPr>
              <a:t>#include &lt;stdio.h&gt;</a:t>
            </a:r>
          </a:p>
          <a:p>
            <a:r>
              <a:rPr lang="en-US" altLang="zh-CN" sz="1400">
                <a:solidFill>
                  <a:srgbClr val="002060"/>
                </a:solidFill>
              </a:rPr>
              <a:t>float average( int  *p , int  n )</a:t>
            </a:r>
          </a:p>
          <a:p>
            <a:r>
              <a:rPr lang="en-US" altLang="zh-CN" sz="1400">
                <a:solidFill>
                  <a:srgbClr val="002060"/>
                </a:solidFill>
              </a:rPr>
              <a:t>{ </a:t>
            </a:r>
          </a:p>
          <a:p>
            <a:pPr marL="265113"/>
            <a:r>
              <a:rPr lang="en-US" altLang="zh-CN" sz="1400">
                <a:solidFill>
                  <a:srgbClr val="002060"/>
                </a:solidFill>
              </a:rPr>
              <a:t>int  i;</a:t>
            </a:r>
          </a:p>
          <a:p>
            <a:pPr marL="265113"/>
            <a:r>
              <a:rPr lang="en-US" altLang="zh-CN" sz="1400">
                <a:solidFill>
                  <a:srgbClr val="002060"/>
                </a:solidFill>
              </a:rPr>
              <a:t>float  sum=0 , aver ;</a:t>
            </a:r>
          </a:p>
          <a:p>
            <a:pPr marL="265113"/>
            <a:r>
              <a:rPr lang="en-US" altLang="zh-CN" sz="1400">
                <a:solidFill>
                  <a:srgbClr val="002060"/>
                </a:solidFill>
              </a:rPr>
              <a:t>for( i=0 ; i&lt;n ; i++ )</a:t>
            </a:r>
          </a:p>
          <a:p>
            <a:pPr marL="265113"/>
            <a:r>
              <a:rPr lang="en-US" altLang="zh-CN" sz="1400">
                <a:solidFill>
                  <a:srgbClr val="002060"/>
                </a:solidFill>
              </a:rPr>
              <a:t>     	sum+=*p++ ;</a:t>
            </a:r>
          </a:p>
          <a:p>
            <a:pPr marL="265113"/>
            <a:r>
              <a:rPr lang="en-US" altLang="zh-CN" sz="1400">
                <a:solidFill>
                  <a:srgbClr val="002060"/>
                </a:solidFill>
              </a:rPr>
              <a:t>aver=sum/n;</a:t>
            </a:r>
          </a:p>
          <a:p>
            <a:pPr marL="265113"/>
            <a:r>
              <a:rPr lang="en-US" altLang="zh-CN" sz="1400">
                <a:solidFill>
                  <a:srgbClr val="002060"/>
                </a:solidFill>
              </a:rPr>
              <a:t>return ( aver ) ;</a:t>
            </a:r>
          </a:p>
          <a:p>
            <a:r>
              <a:rPr lang="en-US" altLang="zh-CN" sz="1400" smtClean="0">
                <a:solidFill>
                  <a:srgbClr val="002060"/>
                </a:solidFill>
              </a:rPr>
              <a:t>}</a:t>
            </a:r>
          </a:p>
          <a:p>
            <a:r>
              <a:rPr lang="en-US" altLang="zh-CN" sz="1400">
                <a:solidFill>
                  <a:srgbClr val="002060"/>
                </a:solidFill>
              </a:rPr>
              <a:t>int main()</a:t>
            </a:r>
          </a:p>
          <a:p>
            <a:r>
              <a:rPr lang="en-US" altLang="zh-CN" sz="1400">
                <a:solidFill>
                  <a:srgbClr val="002060"/>
                </a:solidFill>
              </a:rPr>
              <a:t>{</a:t>
            </a:r>
          </a:p>
          <a:p>
            <a:pPr marL="265113"/>
            <a:r>
              <a:rPr lang="en-US" altLang="zh-CN" sz="1400">
                <a:solidFill>
                  <a:srgbClr val="002060"/>
                </a:solidFill>
              </a:rPr>
              <a:t>int  i, a[10] ;</a:t>
            </a:r>
          </a:p>
          <a:p>
            <a:pPr marL="265113"/>
            <a:r>
              <a:rPr lang="en-US" altLang="zh-CN" sz="1400">
                <a:solidFill>
                  <a:srgbClr val="002060"/>
                </a:solidFill>
              </a:rPr>
              <a:t>float  aver ;</a:t>
            </a:r>
          </a:p>
          <a:p>
            <a:pPr marL="265113"/>
            <a:r>
              <a:rPr lang="en-US" altLang="zh-CN" sz="1400">
                <a:solidFill>
                  <a:srgbClr val="002060"/>
                </a:solidFill>
              </a:rPr>
              <a:t>printf(“Input  10  integer:\n“) ;</a:t>
            </a:r>
          </a:p>
          <a:p>
            <a:pPr marL="265113"/>
            <a:r>
              <a:rPr lang="en-US" altLang="zh-CN" sz="1400">
                <a:solidFill>
                  <a:srgbClr val="002060"/>
                </a:solidFill>
              </a:rPr>
              <a:t>for(i=0;i&lt;10;i++)</a:t>
            </a:r>
          </a:p>
          <a:p>
            <a:pPr marL="265113"/>
            <a:r>
              <a:rPr lang="en-US" altLang="zh-CN" sz="1400" smtClean="0">
                <a:solidFill>
                  <a:srgbClr val="002060"/>
                </a:solidFill>
              </a:rPr>
              <a:t>	scanf</a:t>
            </a:r>
            <a:r>
              <a:rPr lang="en-US" altLang="zh-CN" sz="1400">
                <a:solidFill>
                  <a:srgbClr val="002060"/>
                </a:solidFill>
              </a:rPr>
              <a:t>(“%d“,(a+i));</a:t>
            </a:r>
          </a:p>
          <a:p>
            <a:pPr marL="265113"/>
            <a:r>
              <a:rPr lang="en-US" altLang="zh-CN" sz="1400">
                <a:solidFill>
                  <a:srgbClr val="002060"/>
                </a:solidFill>
              </a:rPr>
              <a:t>aver=average(a , 10) ;</a:t>
            </a:r>
          </a:p>
          <a:p>
            <a:pPr marL="265113"/>
            <a:r>
              <a:rPr lang="en-US" altLang="zh-CN" sz="1400" smtClean="0">
                <a:solidFill>
                  <a:srgbClr val="002060"/>
                </a:solidFill>
              </a:rPr>
              <a:t>printf</a:t>
            </a:r>
            <a:r>
              <a:rPr lang="en-US" altLang="zh-CN" sz="1400">
                <a:solidFill>
                  <a:srgbClr val="002060"/>
                </a:solidFill>
              </a:rPr>
              <a:t>(“average=%f\n“,aver) ;</a:t>
            </a:r>
          </a:p>
          <a:p>
            <a:pPr marL="265113"/>
            <a:r>
              <a:rPr lang="en-US" altLang="zh-CN" sz="1400">
                <a:solidFill>
                  <a:srgbClr val="002060"/>
                </a:solidFill>
              </a:rPr>
              <a:t>return </a:t>
            </a:r>
            <a:r>
              <a:rPr lang="en-US" altLang="zh-CN" sz="1400">
                <a:solidFill>
                  <a:srgbClr val="002060"/>
                </a:solidFill>
              </a:rPr>
              <a:t>0;</a:t>
            </a:r>
          </a:p>
          <a:p>
            <a:r>
              <a:rPr lang="en-US" altLang="zh-CN" sz="1400" smtClean="0">
                <a:solidFill>
                  <a:srgbClr val="002060"/>
                </a:solidFill>
              </a:rPr>
              <a:t>}</a:t>
            </a:r>
            <a:endParaRPr lang="en-US" altLang="zh-CN" sz="1400">
              <a:solidFill>
                <a:srgbClr val="002060"/>
              </a:solidFill>
            </a:endParaRPr>
          </a:p>
        </p:txBody>
      </p:sp>
      <p:pic>
        <p:nvPicPr>
          <p:cNvPr id="7" name="图片 6"/>
          <p:cNvPicPr/>
          <p:nvPr/>
        </p:nvPicPr>
        <p:blipFill rotWithShape="1">
          <a:blip r:embed="rId2">
            <a:extLst>
              <a:ext uri="{28A0092B-C50C-407E-A947-70E740481C1C}">
                <a14:useLocalDpi xmlns:a14="http://schemas.microsoft.com/office/drawing/2010/main" val="0"/>
              </a:ext>
            </a:extLst>
          </a:blip>
          <a:srcRect r="25693" b="49801"/>
          <a:stretch/>
        </p:blipFill>
        <p:spPr bwMode="auto">
          <a:xfrm>
            <a:off x="5472101" y="4927953"/>
            <a:ext cx="3204355" cy="1046181"/>
          </a:xfrm>
          <a:prstGeom prst="rect">
            <a:avLst/>
          </a:prstGeom>
          <a:noFill/>
          <a:ln>
            <a:noFill/>
          </a:ln>
        </p:spPr>
      </p:pic>
      <p:sp>
        <p:nvSpPr>
          <p:cNvPr id="8" name="文本框 7">
            <a:extLst>
              <a:ext uri="{FF2B5EF4-FFF2-40B4-BE49-F238E27FC236}">
                <a16:creationId xmlns:a16="http://schemas.microsoft.com/office/drawing/2014/main" id="{B0CA503F-5008-4B52-A4F4-6A5255875C6D}"/>
              </a:ext>
            </a:extLst>
          </p:cNvPr>
          <p:cNvSpPr txBox="1"/>
          <p:nvPr/>
        </p:nvSpPr>
        <p:spPr>
          <a:xfrm>
            <a:off x="5446682" y="4581128"/>
            <a:ext cx="2232248" cy="338554"/>
          </a:xfrm>
          <a:prstGeom prst="rect">
            <a:avLst/>
          </a:prstGeom>
          <a:noFill/>
        </p:spPr>
        <p:txBody>
          <a:bodyPr wrap="square" rtlCol="0">
            <a:spAutoFit/>
          </a:bodyPr>
          <a:lstStyle/>
          <a:p>
            <a:r>
              <a:rPr lang="zh-CN" altLang="en-US" sz="1600" dirty="0">
                <a:solidFill>
                  <a:srgbClr val="002060"/>
                </a:solidFill>
              </a:rPr>
              <a:t>程序运行结果：</a:t>
            </a:r>
          </a:p>
        </p:txBody>
      </p:sp>
      <p:sp>
        <p:nvSpPr>
          <p:cNvPr id="9" name="折角形 8">
            <a:extLst>
              <a:ext uri="{FF2B5EF4-FFF2-40B4-BE49-F238E27FC236}">
                <a16:creationId xmlns:a16="http://schemas.microsoft.com/office/drawing/2014/main" id="{34B46C00-F619-45F0-A7B9-F2B26A653DB9}"/>
              </a:ext>
            </a:extLst>
          </p:cNvPr>
          <p:cNvSpPr/>
          <p:nvPr/>
        </p:nvSpPr>
        <p:spPr>
          <a:xfrm>
            <a:off x="5472103" y="2210199"/>
            <a:ext cx="3290898" cy="1794865"/>
          </a:xfrm>
          <a:prstGeom prst="foldedCorner">
            <a:avLst/>
          </a:prstGeom>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indent="-342900">
              <a:buAutoNum type="arabicPeriod"/>
            </a:pPr>
            <a:endParaRPr lang="en-US" altLang="zh-CN" sz="1400" dirty="0"/>
          </a:p>
          <a:p>
            <a:endParaRPr lang="en-US" altLang="zh-CN" sz="1400" dirty="0"/>
          </a:p>
          <a:p>
            <a:endParaRPr lang="en-US" altLang="zh-CN" sz="1400" smtClean="0"/>
          </a:p>
          <a:p>
            <a:r>
              <a:rPr lang="zh-CN" altLang="en-US" sz="1400"/>
              <a:t>本例中，实际参数</a:t>
            </a:r>
            <a:r>
              <a:rPr lang="en-US" altLang="zh-CN" sz="1400"/>
              <a:t>a</a:t>
            </a:r>
            <a:r>
              <a:rPr lang="zh-CN" altLang="en-US" sz="1400"/>
              <a:t>是数组名，把数组的首地址传给了</a:t>
            </a:r>
            <a:r>
              <a:rPr lang="en-US" altLang="zh-CN" sz="1400"/>
              <a:t>average</a:t>
            </a:r>
            <a:r>
              <a:rPr lang="zh-CN" altLang="en-US" sz="1400"/>
              <a:t>函数的形参指针变量</a:t>
            </a:r>
            <a:r>
              <a:rPr lang="en-US" altLang="zh-CN" sz="1400"/>
              <a:t>p</a:t>
            </a:r>
            <a:r>
              <a:rPr lang="zh-CN" altLang="en-US" sz="1400"/>
              <a:t>，这样形参</a:t>
            </a:r>
            <a:r>
              <a:rPr lang="en-US" altLang="zh-CN" sz="1400"/>
              <a:t>p</a:t>
            </a:r>
            <a:r>
              <a:rPr lang="zh-CN" altLang="en-US" sz="1400"/>
              <a:t>指向了</a:t>
            </a:r>
            <a:r>
              <a:rPr lang="en-US" altLang="zh-CN" sz="1400"/>
              <a:t>main</a:t>
            </a:r>
            <a:r>
              <a:rPr lang="zh-CN" altLang="en-US" sz="1400"/>
              <a:t>函数中数组</a:t>
            </a:r>
            <a:r>
              <a:rPr lang="en-US" altLang="zh-CN" sz="1400"/>
              <a:t>a</a:t>
            </a:r>
            <a:r>
              <a:rPr lang="zh-CN" altLang="en-US" sz="1400"/>
              <a:t>的第一个元素，在</a:t>
            </a:r>
            <a:r>
              <a:rPr lang="en-US" altLang="zh-CN" sz="1400"/>
              <a:t>average</a:t>
            </a:r>
            <a:r>
              <a:rPr lang="zh-CN" altLang="en-US" sz="1400"/>
              <a:t>函数中，通过指针变量</a:t>
            </a:r>
            <a:r>
              <a:rPr lang="en-US" altLang="zh-CN" sz="1400"/>
              <a:t>p</a:t>
            </a:r>
            <a:r>
              <a:rPr lang="zh-CN" altLang="en-US" sz="1400"/>
              <a:t>逐个元素后移来对数组</a:t>
            </a:r>
            <a:r>
              <a:rPr lang="en-US" altLang="zh-CN" sz="1400"/>
              <a:t>a</a:t>
            </a:r>
            <a:r>
              <a:rPr lang="zh-CN" altLang="en-US" sz="1400"/>
              <a:t>的元素求和。</a:t>
            </a:r>
            <a:endParaRPr lang="en-US" altLang="zh-CN" sz="1400" dirty="0"/>
          </a:p>
        </p:txBody>
      </p:sp>
      <p:grpSp>
        <p:nvGrpSpPr>
          <p:cNvPr id="10" name="组合 9">
            <a:extLst>
              <a:ext uri="{FF2B5EF4-FFF2-40B4-BE49-F238E27FC236}">
                <a16:creationId xmlns:a16="http://schemas.microsoft.com/office/drawing/2014/main" id="{5A3B8124-DB13-43FA-BDBF-277E29E6FA67}"/>
              </a:ext>
            </a:extLst>
          </p:cNvPr>
          <p:cNvGrpSpPr/>
          <p:nvPr/>
        </p:nvGrpSpPr>
        <p:grpSpPr>
          <a:xfrm>
            <a:off x="5472101" y="2239690"/>
            <a:ext cx="1156038" cy="367719"/>
            <a:chOff x="8656982" y="1391224"/>
            <a:chExt cx="1242392" cy="342969"/>
          </a:xfrm>
        </p:grpSpPr>
        <p:sp>
          <p:nvSpPr>
            <p:cNvPr id="11" name="文本框 10">
              <a:extLst>
                <a:ext uri="{FF2B5EF4-FFF2-40B4-BE49-F238E27FC236}">
                  <a16:creationId xmlns:a16="http://schemas.microsoft.com/office/drawing/2014/main" id="{31994EC0-9CE0-4FE0-B93C-B8717E3333FE}"/>
                </a:ext>
              </a:extLst>
            </p:cNvPr>
            <p:cNvSpPr txBox="1"/>
            <p:nvPr/>
          </p:nvSpPr>
          <p:spPr>
            <a:xfrm>
              <a:off x="8656982" y="1391224"/>
              <a:ext cx="1242392" cy="288784"/>
            </a:xfrm>
            <a:prstGeom prst="rect">
              <a:avLst/>
            </a:prstGeom>
            <a:noFill/>
          </p:spPr>
          <p:txBody>
            <a:bodyPr wrap="square" rtlCol="0">
              <a:spAutoFit/>
            </a:bodyPr>
            <a:lstStyle/>
            <a:p>
              <a:pPr algn="dist"/>
              <a:r>
                <a:rPr lang="zh-CN" altLang="en-US" b="1">
                  <a:solidFill>
                    <a:schemeClr val="bg1"/>
                  </a:solidFill>
                  <a:latin typeface="微软雅黑" panose="020B0503020204020204" pitchFamily="34" charset="-122"/>
                  <a:ea typeface="微软雅黑" panose="020B0503020204020204" pitchFamily="34" charset="-122"/>
                </a:rPr>
                <a:t>算法</a:t>
              </a:r>
              <a:r>
                <a:rPr lang="zh-CN" altLang="en-US" b="1" smtClean="0">
                  <a:solidFill>
                    <a:schemeClr val="bg1"/>
                  </a:solidFill>
                  <a:latin typeface="微软雅黑" panose="020B0503020204020204" pitchFamily="34" charset="-122"/>
                  <a:ea typeface="微软雅黑" panose="020B0503020204020204" pitchFamily="34" charset="-122"/>
                </a:rPr>
                <a:t>思路</a:t>
              </a:r>
              <a:endParaRPr lang="zh-CN" altLang="en-US" b="1" dirty="0">
                <a:solidFill>
                  <a:schemeClr val="bg1"/>
                </a:solidFill>
                <a:latin typeface="微软雅黑" panose="020B0503020204020204" pitchFamily="34" charset="-122"/>
                <a:ea typeface="微软雅黑" panose="020B0503020204020204" pitchFamily="34" charset="-122"/>
              </a:endParaRPr>
            </a:p>
          </p:txBody>
        </p:sp>
        <p:cxnSp>
          <p:nvCxnSpPr>
            <p:cNvPr id="12" name="直接连接符 11">
              <a:extLst>
                <a:ext uri="{FF2B5EF4-FFF2-40B4-BE49-F238E27FC236}">
                  <a16:creationId xmlns:a16="http://schemas.microsoft.com/office/drawing/2014/main" id="{D2FE9C08-1928-4143-B10C-59655810239B}"/>
                </a:ext>
              </a:extLst>
            </p:cNvPr>
            <p:cNvCxnSpPr>
              <a:cxnSpLocks/>
            </p:cNvCxnSpPr>
            <p:nvPr/>
          </p:nvCxnSpPr>
          <p:spPr>
            <a:xfrm flipV="1">
              <a:off x="8656983" y="1730137"/>
              <a:ext cx="1242391" cy="405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698643766"/>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3000" smtClean="0"/>
              <a:t>9.3  </a:t>
            </a:r>
            <a:r>
              <a:rPr lang="zh-CN" altLang="en-US" sz="3000" smtClean="0"/>
              <a:t>指</a:t>
            </a:r>
            <a:r>
              <a:rPr lang="zh-CN" altLang="en-US" sz="3000"/>
              <a:t>针与数组</a:t>
            </a:r>
            <a:endParaRPr lang="zh-CN" altLang="en-US" sz="3000"/>
          </a:p>
        </p:txBody>
      </p:sp>
      <p:sp>
        <p:nvSpPr>
          <p:cNvPr id="3" name="内容占位符 2"/>
          <p:cNvSpPr>
            <a:spLocks noGrp="1"/>
          </p:cNvSpPr>
          <p:nvPr>
            <p:ph idx="1"/>
          </p:nvPr>
        </p:nvSpPr>
        <p:spPr>
          <a:xfrm>
            <a:off x="467544" y="1216416"/>
            <a:ext cx="8507288" cy="792088"/>
          </a:xfrm>
        </p:spPr>
        <p:txBody>
          <a:bodyPr/>
          <a:lstStyle/>
          <a:p>
            <a:pPr lvl="2"/>
            <a:r>
              <a:rPr lang="zh-CN" altLang="en-US" sz="1800">
                <a:latin typeface="隶书" pitchFamily="49" charset="-122"/>
                <a:ea typeface="黑体" panose="02010609060101010101" pitchFamily="49" charset="-122"/>
              </a:rPr>
              <a:t>实参用指针变量，形参用数组名</a:t>
            </a:r>
            <a:endParaRPr lang="en-US" altLang="zh-CN" sz="1800">
              <a:latin typeface="隶书" pitchFamily="49" charset="-122"/>
              <a:ea typeface="黑体" panose="02010609060101010101" pitchFamily="49" charset="-122"/>
            </a:endParaRPr>
          </a:p>
          <a:p>
            <a:pPr marL="1071563" lvl="2" indent="0">
              <a:lnSpc>
                <a:spcPts val="2000"/>
              </a:lnSpc>
              <a:spcBef>
                <a:spcPts val="0"/>
              </a:spcBef>
              <a:buNone/>
            </a:pPr>
            <a:r>
              <a:rPr lang="en-US" altLang="zh-CN" sz="1700" smtClean="0">
                <a:latin typeface="隶书" pitchFamily="49" charset="-122"/>
                <a:ea typeface="黑体" panose="02010609060101010101" pitchFamily="49" charset="-122"/>
              </a:rPr>
              <a:t>【</a:t>
            </a:r>
            <a:r>
              <a:rPr lang="zh-CN" altLang="en-US" sz="1700">
                <a:latin typeface="隶书" pitchFamily="49" charset="-122"/>
                <a:ea typeface="黑体" panose="02010609060101010101" pitchFamily="49" charset="-122"/>
              </a:rPr>
              <a:t>例</a:t>
            </a:r>
            <a:r>
              <a:rPr lang="en-US" altLang="zh-CN" sz="1700" smtClean="0">
                <a:latin typeface="隶书" pitchFamily="49" charset="-122"/>
                <a:ea typeface="黑体" panose="02010609060101010101" pitchFamily="49" charset="-122"/>
              </a:rPr>
              <a:t>9.8】 </a:t>
            </a:r>
            <a:r>
              <a:rPr lang="zh-CN" altLang="en-US" sz="1700">
                <a:latin typeface="隶书" pitchFamily="49" charset="-122"/>
                <a:ea typeface="黑体" panose="02010609060101010101" pitchFamily="49" charset="-122"/>
              </a:rPr>
              <a:t>求数组元素的平均值（实参和形参都是指针变</a:t>
            </a:r>
            <a:r>
              <a:rPr lang="zh-CN" altLang="en-US" sz="1700">
                <a:latin typeface="隶书" pitchFamily="49" charset="-122"/>
                <a:ea typeface="黑体" panose="02010609060101010101" pitchFamily="49" charset="-122"/>
              </a:rPr>
              <a:t>量</a:t>
            </a:r>
            <a:r>
              <a:rPr lang="zh-CN" altLang="en-US" sz="1700" smtClean="0">
                <a:latin typeface="隶书" pitchFamily="49" charset="-122"/>
                <a:ea typeface="黑体" panose="02010609060101010101" pitchFamily="49" charset="-122"/>
              </a:rPr>
              <a:t>）</a:t>
            </a:r>
            <a:endParaRPr lang="en-US" altLang="zh-CN" sz="1700">
              <a:latin typeface="隶书" pitchFamily="49" charset="-122"/>
              <a:ea typeface="黑体" panose="02010609060101010101" pitchFamily="49" charset="-122"/>
            </a:endParaRPr>
          </a:p>
        </p:txBody>
      </p:sp>
      <p:sp>
        <p:nvSpPr>
          <p:cNvPr id="4" name="页脚占位符 3"/>
          <p:cNvSpPr>
            <a:spLocks noGrp="1"/>
          </p:cNvSpPr>
          <p:nvPr>
            <p:ph type="ftr" sz="quarter" idx="10"/>
          </p:nvPr>
        </p:nvSpPr>
        <p:spPr/>
        <p:txBody>
          <a:bodyPr/>
          <a:lstStyle/>
          <a:p>
            <a:pPr>
              <a:defRPr/>
            </a:pPr>
            <a:r>
              <a:rPr lang="zh-CN" altLang="en-US" smtClean="0"/>
              <a:t>第</a:t>
            </a:r>
            <a:r>
              <a:rPr lang="en-US" altLang="zh-CN" smtClean="0"/>
              <a:t>9</a:t>
            </a:r>
            <a:r>
              <a:rPr lang="zh-CN" altLang="en-US" smtClean="0"/>
              <a:t>章  指针</a:t>
            </a:r>
            <a:endParaRPr lang="en-US" altLang="zh-CN" sz="1200">
              <a:ea typeface="宋体" charset="-122"/>
            </a:endParaRPr>
          </a:p>
        </p:txBody>
      </p:sp>
      <p:sp>
        <p:nvSpPr>
          <p:cNvPr id="5" name="矩形 4">
            <a:extLst>
              <a:ext uri="{FF2B5EF4-FFF2-40B4-BE49-F238E27FC236}">
                <a16:creationId xmlns:a16="http://schemas.microsoft.com/office/drawing/2014/main" id="{F5BB524E-118F-4CAC-B131-4098BA770E80}"/>
              </a:ext>
            </a:extLst>
          </p:cNvPr>
          <p:cNvSpPr/>
          <p:nvPr/>
        </p:nvSpPr>
        <p:spPr>
          <a:xfrm>
            <a:off x="1794520" y="1844824"/>
            <a:ext cx="3425552" cy="4554036"/>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en-US" altLang="zh-CN" sz="1400">
                <a:solidFill>
                  <a:srgbClr val="002060"/>
                </a:solidFill>
              </a:rPr>
              <a:t>#include &lt;stdio.h&gt;</a:t>
            </a:r>
          </a:p>
          <a:p>
            <a:r>
              <a:rPr lang="en-US" altLang="zh-CN" sz="1400">
                <a:solidFill>
                  <a:srgbClr val="002060"/>
                </a:solidFill>
              </a:rPr>
              <a:t>float average( int  *p , int  n )</a:t>
            </a:r>
          </a:p>
          <a:p>
            <a:r>
              <a:rPr lang="en-US" altLang="zh-CN" sz="1400">
                <a:solidFill>
                  <a:srgbClr val="002060"/>
                </a:solidFill>
              </a:rPr>
              <a:t>{ </a:t>
            </a:r>
          </a:p>
          <a:p>
            <a:pPr marL="265113"/>
            <a:r>
              <a:rPr lang="en-US" altLang="zh-CN" sz="1400">
                <a:solidFill>
                  <a:srgbClr val="002060"/>
                </a:solidFill>
              </a:rPr>
              <a:t>int  i;</a:t>
            </a:r>
          </a:p>
          <a:p>
            <a:pPr marL="265113"/>
            <a:r>
              <a:rPr lang="en-US" altLang="zh-CN" sz="1400">
                <a:solidFill>
                  <a:srgbClr val="002060"/>
                </a:solidFill>
              </a:rPr>
              <a:t>float  sum=0 , aver ;</a:t>
            </a:r>
          </a:p>
          <a:p>
            <a:pPr marL="265113"/>
            <a:r>
              <a:rPr lang="en-US" altLang="zh-CN" sz="1400">
                <a:solidFill>
                  <a:srgbClr val="002060"/>
                </a:solidFill>
              </a:rPr>
              <a:t>for( i=0 ; i&lt;n ; i++ )</a:t>
            </a:r>
          </a:p>
          <a:p>
            <a:pPr marL="265113"/>
            <a:r>
              <a:rPr lang="en-US" altLang="zh-CN" sz="1400">
                <a:solidFill>
                  <a:srgbClr val="002060"/>
                </a:solidFill>
              </a:rPr>
              <a:t>     </a:t>
            </a:r>
            <a:r>
              <a:rPr lang="en-US" altLang="zh-CN" sz="1400">
                <a:solidFill>
                  <a:srgbClr val="002060"/>
                </a:solidFill>
              </a:rPr>
              <a:t>	</a:t>
            </a:r>
            <a:r>
              <a:rPr lang="en-US" altLang="zh-CN" sz="1400">
                <a:solidFill>
                  <a:srgbClr val="002060"/>
                </a:solidFill>
              </a:rPr>
              <a:t>sum</a:t>
            </a:r>
            <a:r>
              <a:rPr lang="en-US" altLang="zh-CN" sz="1400">
                <a:solidFill>
                  <a:srgbClr val="002060"/>
                </a:solidFill>
              </a:rPr>
              <a:t>+=</a:t>
            </a:r>
            <a:r>
              <a:rPr lang="en-US" altLang="zh-CN" sz="1400" smtClean="0">
                <a:solidFill>
                  <a:srgbClr val="002060"/>
                </a:solidFill>
              </a:rPr>
              <a:t>b[i];</a:t>
            </a:r>
            <a:endParaRPr lang="en-US" altLang="zh-CN" sz="1400">
              <a:solidFill>
                <a:srgbClr val="002060"/>
              </a:solidFill>
            </a:endParaRPr>
          </a:p>
          <a:p>
            <a:pPr marL="265113"/>
            <a:r>
              <a:rPr lang="en-US" altLang="zh-CN" sz="1400">
                <a:solidFill>
                  <a:srgbClr val="002060"/>
                </a:solidFill>
              </a:rPr>
              <a:t>aver=sum/n;</a:t>
            </a:r>
          </a:p>
          <a:p>
            <a:pPr marL="265113"/>
            <a:r>
              <a:rPr lang="en-US" altLang="zh-CN" sz="1400">
                <a:solidFill>
                  <a:srgbClr val="002060"/>
                </a:solidFill>
              </a:rPr>
              <a:t>return ( aver ) ;</a:t>
            </a:r>
          </a:p>
          <a:p>
            <a:r>
              <a:rPr lang="en-US" altLang="zh-CN" sz="1400" smtClean="0">
                <a:solidFill>
                  <a:srgbClr val="002060"/>
                </a:solidFill>
              </a:rPr>
              <a:t>}</a:t>
            </a:r>
          </a:p>
          <a:p>
            <a:r>
              <a:rPr lang="en-US" altLang="zh-CN" sz="1400">
                <a:solidFill>
                  <a:srgbClr val="002060"/>
                </a:solidFill>
              </a:rPr>
              <a:t>int main()</a:t>
            </a:r>
          </a:p>
          <a:p>
            <a:r>
              <a:rPr lang="en-US" altLang="zh-CN" sz="1400">
                <a:solidFill>
                  <a:srgbClr val="002060"/>
                </a:solidFill>
              </a:rPr>
              <a:t>{</a:t>
            </a:r>
          </a:p>
          <a:p>
            <a:pPr marL="265113"/>
            <a:r>
              <a:rPr lang="en-US" altLang="zh-CN" sz="1400">
                <a:solidFill>
                  <a:srgbClr val="002060"/>
                </a:solidFill>
              </a:rPr>
              <a:t>int  i, a[10], *p=a </a:t>
            </a:r>
            <a:r>
              <a:rPr lang="en-US" altLang="zh-CN" sz="1400">
                <a:solidFill>
                  <a:srgbClr val="002060"/>
                </a:solidFill>
              </a:rPr>
              <a:t>;</a:t>
            </a:r>
          </a:p>
          <a:p>
            <a:pPr marL="265113"/>
            <a:r>
              <a:rPr lang="en-US" altLang="zh-CN" sz="1400">
                <a:solidFill>
                  <a:srgbClr val="002060"/>
                </a:solidFill>
              </a:rPr>
              <a:t>float  aver ;</a:t>
            </a:r>
          </a:p>
          <a:p>
            <a:pPr marL="265113"/>
            <a:r>
              <a:rPr lang="en-US" altLang="zh-CN" sz="1400">
                <a:solidFill>
                  <a:srgbClr val="002060"/>
                </a:solidFill>
              </a:rPr>
              <a:t>printf(“Input  10  integer:\n”) </a:t>
            </a:r>
            <a:r>
              <a:rPr lang="en-US" altLang="zh-CN" sz="1400">
                <a:solidFill>
                  <a:srgbClr val="002060"/>
                </a:solidFill>
              </a:rPr>
              <a:t>;</a:t>
            </a:r>
          </a:p>
          <a:p>
            <a:pPr marL="265113"/>
            <a:r>
              <a:rPr lang="en-US" altLang="zh-CN" sz="1400">
                <a:solidFill>
                  <a:srgbClr val="002060"/>
                </a:solidFill>
              </a:rPr>
              <a:t>for(i=0;i&lt;10;i++)</a:t>
            </a:r>
          </a:p>
          <a:p>
            <a:pPr marL="265113"/>
            <a:r>
              <a:rPr lang="en-US" altLang="zh-CN" sz="1400" smtClean="0">
                <a:solidFill>
                  <a:srgbClr val="002060"/>
                </a:solidFill>
              </a:rPr>
              <a:t>	scanf</a:t>
            </a:r>
            <a:r>
              <a:rPr lang="en-US" altLang="zh-CN" sz="1400">
                <a:solidFill>
                  <a:srgbClr val="002060"/>
                </a:solidFill>
              </a:rPr>
              <a:t>(“%d“,(a+i));</a:t>
            </a:r>
          </a:p>
          <a:p>
            <a:pPr marL="265113"/>
            <a:r>
              <a:rPr lang="en-US" altLang="zh-CN" sz="1400">
                <a:solidFill>
                  <a:srgbClr val="002060"/>
                </a:solidFill>
              </a:rPr>
              <a:t>aver=average(p , 10) ;</a:t>
            </a:r>
          </a:p>
          <a:p>
            <a:pPr marL="265113"/>
            <a:r>
              <a:rPr lang="en-US" altLang="zh-CN" sz="1400">
                <a:solidFill>
                  <a:srgbClr val="002060"/>
                </a:solidFill>
              </a:rPr>
              <a:t>printf(“average=%f\n“,aver) ;</a:t>
            </a:r>
          </a:p>
          <a:p>
            <a:pPr marL="265113"/>
            <a:r>
              <a:rPr lang="en-US" altLang="zh-CN" sz="1400">
                <a:solidFill>
                  <a:srgbClr val="002060"/>
                </a:solidFill>
              </a:rPr>
              <a:t>return </a:t>
            </a:r>
            <a:r>
              <a:rPr lang="en-US" altLang="zh-CN" sz="1400">
                <a:solidFill>
                  <a:srgbClr val="002060"/>
                </a:solidFill>
              </a:rPr>
              <a:t>0;</a:t>
            </a:r>
          </a:p>
          <a:p>
            <a:r>
              <a:rPr lang="en-US" altLang="zh-CN" sz="1400" smtClean="0">
                <a:solidFill>
                  <a:srgbClr val="002060"/>
                </a:solidFill>
              </a:rPr>
              <a:t>}</a:t>
            </a:r>
            <a:endParaRPr lang="en-US" altLang="zh-CN" sz="1400">
              <a:solidFill>
                <a:srgbClr val="002060"/>
              </a:solidFill>
            </a:endParaRPr>
          </a:p>
        </p:txBody>
      </p:sp>
      <p:pic>
        <p:nvPicPr>
          <p:cNvPr id="7" name="图片 6"/>
          <p:cNvPicPr/>
          <p:nvPr/>
        </p:nvPicPr>
        <p:blipFill rotWithShape="1">
          <a:blip r:embed="rId2">
            <a:extLst>
              <a:ext uri="{28A0092B-C50C-407E-A947-70E740481C1C}">
                <a14:useLocalDpi xmlns:a14="http://schemas.microsoft.com/office/drawing/2010/main" val="0"/>
              </a:ext>
            </a:extLst>
          </a:blip>
          <a:srcRect r="25693" b="49801"/>
          <a:stretch/>
        </p:blipFill>
        <p:spPr bwMode="auto">
          <a:xfrm>
            <a:off x="5472101" y="4927953"/>
            <a:ext cx="3204355" cy="1046181"/>
          </a:xfrm>
          <a:prstGeom prst="rect">
            <a:avLst/>
          </a:prstGeom>
          <a:noFill/>
          <a:ln>
            <a:noFill/>
          </a:ln>
        </p:spPr>
      </p:pic>
      <p:sp>
        <p:nvSpPr>
          <p:cNvPr id="8" name="文本框 7">
            <a:extLst>
              <a:ext uri="{FF2B5EF4-FFF2-40B4-BE49-F238E27FC236}">
                <a16:creationId xmlns:a16="http://schemas.microsoft.com/office/drawing/2014/main" id="{B0CA503F-5008-4B52-A4F4-6A5255875C6D}"/>
              </a:ext>
            </a:extLst>
          </p:cNvPr>
          <p:cNvSpPr txBox="1"/>
          <p:nvPr/>
        </p:nvSpPr>
        <p:spPr>
          <a:xfrm>
            <a:off x="5446682" y="4581128"/>
            <a:ext cx="2232248" cy="338554"/>
          </a:xfrm>
          <a:prstGeom prst="rect">
            <a:avLst/>
          </a:prstGeom>
          <a:noFill/>
        </p:spPr>
        <p:txBody>
          <a:bodyPr wrap="square" rtlCol="0">
            <a:spAutoFit/>
          </a:bodyPr>
          <a:lstStyle/>
          <a:p>
            <a:r>
              <a:rPr lang="zh-CN" altLang="en-US" sz="1600" dirty="0">
                <a:solidFill>
                  <a:srgbClr val="002060"/>
                </a:solidFill>
              </a:rPr>
              <a:t>程序运行结果：</a:t>
            </a:r>
          </a:p>
        </p:txBody>
      </p:sp>
      <p:sp>
        <p:nvSpPr>
          <p:cNvPr id="9" name="折角形 8">
            <a:extLst>
              <a:ext uri="{FF2B5EF4-FFF2-40B4-BE49-F238E27FC236}">
                <a16:creationId xmlns:a16="http://schemas.microsoft.com/office/drawing/2014/main" id="{34B46C00-F619-45F0-A7B9-F2B26A653DB9}"/>
              </a:ext>
            </a:extLst>
          </p:cNvPr>
          <p:cNvSpPr/>
          <p:nvPr/>
        </p:nvSpPr>
        <p:spPr>
          <a:xfrm>
            <a:off x="5472102" y="2138191"/>
            <a:ext cx="3417937" cy="2082897"/>
          </a:xfrm>
          <a:prstGeom prst="foldedCorner">
            <a:avLst/>
          </a:prstGeom>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indent="-342900">
              <a:buAutoNum type="arabicPeriod"/>
            </a:pPr>
            <a:endParaRPr lang="en-US" altLang="zh-CN" sz="1400" dirty="0"/>
          </a:p>
          <a:p>
            <a:endParaRPr lang="en-US" altLang="zh-CN" sz="1400" dirty="0"/>
          </a:p>
          <a:p>
            <a:endParaRPr lang="en-US" altLang="zh-CN" sz="1400" smtClean="0"/>
          </a:p>
          <a:p>
            <a:r>
              <a:rPr lang="zh-CN" altLang="en-US" sz="1400"/>
              <a:t>本例中，实际参数是指针变量</a:t>
            </a:r>
            <a:r>
              <a:rPr lang="en-US" altLang="zh-CN" sz="1400"/>
              <a:t>p</a:t>
            </a:r>
            <a:r>
              <a:rPr lang="zh-CN" altLang="en-US" sz="1400"/>
              <a:t>，</a:t>
            </a:r>
            <a:r>
              <a:rPr lang="en-US" altLang="zh-CN" sz="1400"/>
              <a:t>p</a:t>
            </a:r>
            <a:r>
              <a:rPr lang="zh-CN" altLang="en-US" sz="1400"/>
              <a:t>指向了</a:t>
            </a:r>
            <a:r>
              <a:rPr lang="en-US" altLang="zh-CN" sz="1400"/>
              <a:t>main</a:t>
            </a:r>
            <a:r>
              <a:rPr lang="zh-CN" altLang="en-US" sz="1400"/>
              <a:t>函数中数组</a:t>
            </a:r>
            <a:r>
              <a:rPr lang="en-US" altLang="zh-CN" sz="1400"/>
              <a:t>a</a:t>
            </a:r>
            <a:r>
              <a:rPr lang="zh-CN" altLang="en-US" sz="1400"/>
              <a:t>的第一个元素，调用</a:t>
            </a:r>
            <a:r>
              <a:rPr lang="en-US" altLang="zh-CN" sz="1400"/>
              <a:t>average</a:t>
            </a:r>
            <a:r>
              <a:rPr lang="zh-CN" altLang="en-US" sz="1400"/>
              <a:t>函数时，把数组</a:t>
            </a:r>
            <a:r>
              <a:rPr lang="en-US" altLang="zh-CN" sz="1400"/>
              <a:t>a</a:t>
            </a:r>
            <a:r>
              <a:rPr lang="zh-CN" altLang="en-US" sz="1400"/>
              <a:t>的首地址传给了形参数组</a:t>
            </a:r>
            <a:r>
              <a:rPr lang="en-US" altLang="zh-CN" sz="1400"/>
              <a:t>b</a:t>
            </a:r>
            <a:r>
              <a:rPr lang="zh-CN" altLang="en-US" sz="1400"/>
              <a:t>，那么形参数组</a:t>
            </a:r>
            <a:r>
              <a:rPr lang="en-US" altLang="zh-CN" sz="1400"/>
              <a:t>b</a:t>
            </a:r>
            <a:r>
              <a:rPr lang="zh-CN" altLang="en-US" sz="1400"/>
              <a:t>和</a:t>
            </a:r>
            <a:r>
              <a:rPr lang="en-US" altLang="zh-CN" sz="1400"/>
              <a:t>main</a:t>
            </a:r>
            <a:r>
              <a:rPr lang="zh-CN" altLang="en-US" sz="1400"/>
              <a:t>函数中的数组</a:t>
            </a:r>
            <a:r>
              <a:rPr lang="en-US" altLang="zh-CN" sz="1400"/>
              <a:t>a</a:t>
            </a:r>
            <a:r>
              <a:rPr lang="zh-CN" altLang="en-US" sz="1400"/>
              <a:t>占用了同一段的内存区域。在</a:t>
            </a:r>
            <a:r>
              <a:rPr lang="en-US" altLang="zh-CN" sz="1400"/>
              <a:t>average</a:t>
            </a:r>
            <a:r>
              <a:rPr lang="zh-CN" altLang="en-US" sz="1400"/>
              <a:t>函数中，通过形参</a:t>
            </a:r>
            <a:r>
              <a:rPr lang="en-US" altLang="zh-CN" sz="1400"/>
              <a:t>b</a:t>
            </a:r>
            <a:r>
              <a:rPr lang="zh-CN" altLang="en-US" sz="1400"/>
              <a:t>数组实现了对数组元素的求和。</a:t>
            </a:r>
            <a:endParaRPr lang="en-US" altLang="zh-CN" sz="1400" dirty="0"/>
          </a:p>
        </p:txBody>
      </p:sp>
      <p:grpSp>
        <p:nvGrpSpPr>
          <p:cNvPr id="10" name="组合 9">
            <a:extLst>
              <a:ext uri="{FF2B5EF4-FFF2-40B4-BE49-F238E27FC236}">
                <a16:creationId xmlns:a16="http://schemas.microsoft.com/office/drawing/2014/main" id="{5A3B8124-DB13-43FA-BDBF-277E29E6FA67}"/>
              </a:ext>
            </a:extLst>
          </p:cNvPr>
          <p:cNvGrpSpPr/>
          <p:nvPr/>
        </p:nvGrpSpPr>
        <p:grpSpPr>
          <a:xfrm>
            <a:off x="5472101" y="2167682"/>
            <a:ext cx="1156038" cy="367719"/>
            <a:chOff x="8656982" y="1391224"/>
            <a:chExt cx="1242392" cy="342969"/>
          </a:xfrm>
        </p:grpSpPr>
        <p:sp>
          <p:nvSpPr>
            <p:cNvPr id="11" name="文本框 10">
              <a:extLst>
                <a:ext uri="{FF2B5EF4-FFF2-40B4-BE49-F238E27FC236}">
                  <a16:creationId xmlns:a16="http://schemas.microsoft.com/office/drawing/2014/main" id="{31994EC0-9CE0-4FE0-B93C-B8717E3333FE}"/>
                </a:ext>
              </a:extLst>
            </p:cNvPr>
            <p:cNvSpPr txBox="1"/>
            <p:nvPr/>
          </p:nvSpPr>
          <p:spPr>
            <a:xfrm>
              <a:off x="8656982" y="1391224"/>
              <a:ext cx="1242392" cy="288784"/>
            </a:xfrm>
            <a:prstGeom prst="rect">
              <a:avLst/>
            </a:prstGeom>
            <a:noFill/>
          </p:spPr>
          <p:txBody>
            <a:bodyPr wrap="square" rtlCol="0">
              <a:spAutoFit/>
            </a:bodyPr>
            <a:lstStyle/>
            <a:p>
              <a:pPr algn="dist"/>
              <a:r>
                <a:rPr lang="zh-CN" altLang="en-US" b="1">
                  <a:solidFill>
                    <a:schemeClr val="bg1"/>
                  </a:solidFill>
                  <a:latin typeface="微软雅黑" panose="020B0503020204020204" pitchFamily="34" charset="-122"/>
                  <a:ea typeface="微软雅黑" panose="020B0503020204020204" pitchFamily="34" charset="-122"/>
                </a:rPr>
                <a:t>算法</a:t>
              </a:r>
              <a:r>
                <a:rPr lang="zh-CN" altLang="en-US" b="1" smtClean="0">
                  <a:solidFill>
                    <a:schemeClr val="bg1"/>
                  </a:solidFill>
                  <a:latin typeface="微软雅黑" panose="020B0503020204020204" pitchFamily="34" charset="-122"/>
                  <a:ea typeface="微软雅黑" panose="020B0503020204020204" pitchFamily="34" charset="-122"/>
                </a:rPr>
                <a:t>思路</a:t>
              </a:r>
              <a:endParaRPr lang="zh-CN" altLang="en-US" b="1" dirty="0">
                <a:solidFill>
                  <a:schemeClr val="bg1"/>
                </a:solidFill>
                <a:latin typeface="微软雅黑" panose="020B0503020204020204" pitchFamily="34" charset="-122"/>
                <a:ea typeface="微软雅黑" panose="020B0503020204020204" pitchFamily="34" charset="-122"/>
              </a:endParaRPr>
            </a:p>
          </p:txBody>
        </p:sp>
        <p:cxnSp>
          <p:nvCxnSpPr>
            <p:cNvPr id="12" name="直接连接符 11">
              <a:extLst>
                <a:ext uri="{FF2B5EF4-FFF2-40B4-BE49-F238E27FC236}">
                  <a16:creationId xmlns:a16="http://schemas.microsoft.com/office/drawing/2014/main" id="{D2FE9C08-1928-4143-B10C-59655810239B}"/>
                </a:ext>
              </a:extLst>
            </p:cNvPr>
            <p:cNvCxnSpPr>
              <a:cxnSpLocks/>
            </p:cNvCxnSpPr>
            <p:nvPr/>
          </p:nvCxnSpPr>
          <p:spPr>
            <a:xfrm flipV="1">
              <a:off x="8656983" y="1730137"/>
              <a:ext cx="1242391" cy="405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513209905"/>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3000" smtClean="0"/>
              <a:t>9.3  </a:t>
            </a:r>
            <a:r>
              <a:rPr lang="zh-CN" altLang="en-US" sz="3000" smtClean="0"/>
              <a:t>指</a:t>
            </a:r>
            <a:r>
              <a:rPr lang="zh-CN" altLang="en-US" sz="3000"/>
              <a:t>针与数组</a:t>
            </a:r>
            <a:endParaRPr lang="zh-CN" altLang="en-US" sz="3000"/>
          </a:p>
        </p:txBody>
      </p:sp>
      <p:sp>
        <p:nvSpPr>
          <p:cNvPr id="3" name="内容占位符 2"/>
          <p:cNvSpPr>
            <a:spLocks noGrp="1"/>
          </p:cNvSpPr>
          <p:nvPr>
            <p:ph idx="1"/>
          </p:nvPr>
        </p:nvSpPr>
        <p:spPr>
          <a:xfrm>
            <a:off x="457200" y="2060848"/>
            <a:ext cx="8507288" cy="3536517"/>
          </a:xfrm>
        </p:spPr>
        <p:txBody>
          <a:bodyPr/>
          <a:lstStyle/>
          <a:p>
            <a:r>
              <a:rPr lang="zh-CN" altLang="en-US" sz="2200"/>
              <a:t>指</a:t>
            </a:r>
            <a:r>
              <a:rPr lang="zh-CN" altLang="en-US" sz="2200"/>
              <a:t>针</a:t>
            </a:r>
            <a:r>
              <a:rPr lang="zh-CN" altLang="en-US" sz="2200"/>
              <a:t>与字符串</a:t>
            </a:r>
            <a:endParaRPr lang="en-US" altLang="zh-CN" sz="2200" smtClean="0"/>
          </a:p>
          <a:p>
            <a:pPr lvl="1"/>
            <a:r>
              <a:rPr lang="en-US" altLang="zh-CN" sz="2000">
                <a:latin typeface="隶书" pitchFamily="49" charset="-122"/>
                <a:ea typeface="黑体" panose="02010609060101010101" pitchFamily="49" charset="-122"/>
              </a:rPr>
              <a:t>C</a:t>
            </a:r>
            <a:r>
              <a:rPr lang="zh-CN" altLang="en-US" sz="2000">
                <a:latin typeface="隶书" pitchFamily="49" charset="-122"/>
                <a:ea typeface="黑体" panose="02010609060101010101" pitchFamily="49" charset="-122"/>
              </a:rPr>
              <a:t>语言中，只有字符串常量而没有字符串变量类型</a:t>
            </a:r>
            <a:endParaRPr lang="en-US" altLang="zh-CN" sz="2000" smtClean="0">
              <a:latin typeface="隶书" pitchFamily="49" charset="-122"/>
              <a:ea typeface="黑体" panose="02010609060101010101" pitchFamily="49" charset="-122"/>
            </a:endParaRPr>
          </a:p>
          <a:p>
            <a:pPr lvl="1"/>
            <a:r>
              <a:rPr lang="zh-CN" altLang="en-US" sz="2000" smtClean="0">
                <a:latin typeface="隶书" pitchFamily="49" charset="-122"/>
                <a:ea typeface="黑体" panose="02010609060101010101" pitchFamily="49" charset="-122"/>
              </a:rPr>
              <a:t>有两种</a:t>
            </a:r>
            <a:r>
              <a:rPr lang="zh-CN" altLang="en-US" sz="2000">
                <a:latin typeface="隶书" pitchFamily="49" charset="-122"/>
                <a:ea typeface="黑体" panose="02010609060101010101" pitchFamily="49" charset="-122"/>
              </a:rPr>
              <a:t>字符串处理形式</a:t>
            </a:r>
            <a:endParaRPr lang="en-US" altLang="zh-CN" sz="2000" smtClean="0">
              <a:latin typeface="隶书" pitchFamily="49" charset="-122"/>
              <a:ea typeface="黑体" panose="02010609060101010101" pitchFamily="49" charset="-122"/>
            </a:endParaRPr>
          </a:p>
          <a:p>
            <a:pPr lvl="2"/>
            <a:r>
              <a:rPr lang="zh-CN" altLang="en-US" sz="1800">
                <a:latin typeface="隶书" pitchFamily="49" charset="-122"/>
                <a:ea typeface="黑体" panose="02010609060101010101" pitchFamily="49" charset="-122"/>
              </a:rPr>
              <a:t>字符</a:t>
            </a:r>
            <a:r>
              <a:rPr lang="zh-CN" altLang="en-US" sz="1800">
                <a:latin typeface="隶书" pitchFamily="49" charset="-122"/>
                <a:ea typeface="黑体" panose="02010609060101010101" pitchFamily="49" charset="-122"/>
              </a:rPr>
              <a:t>数</a:t>
            </a:r>
            <a:r>
              <a:rPr lang="zh-CN" altLang="en-US" sz="1800" smtClean="0">
                <a:latin typeface="隶书" pitchFamily="49" charset="-122"/>
                <a:ea typeface="黑体" panose="02010609060101010101" pitchFamily="49" charset="-122"/>
              </a:rPr>
              <a:t>组</a:t>
            </a:r>
            <a:endParaRPr lang="en-US" altLang="zh-CN" sz="1800" smtClean="0">
              <a:latin typeface="隶书" pitchFamily="49" charset="-122"/>
              <a:ea typeface="黑体" panose="02010609060101010101" pitchFamily="49" charset="-122"/>
            </a:endParaRPr>
          </a:p>
          <a:p>
            <a:pPr marL="1169988" lvl="2" indent="0">
              <a:buNone/>
            </a:pPr>
            <a:r>
              <a:rPr lang="zh-CN" altLang="en-US" sz="1800">
                <a:latin typeface="隶书" pitchFamily="49" charset="-122"/>
                <a:ea typeface="黑体" panose="02010609060101010101" pitchFamily="49" charset="-122"/>
              </a:rPr>
              <a:t>例如：</a:t>
            </a:r>
          </a:p>
          <a:p>
            <a:pPr marL="457200" lvl="1" indent="0">
              <a:buNone/>
            </a:pPr>
            <a:r>
              <a:rPr lang="en-US" altLang="zh-CN" sz="1800">
                <a:solidFill>
                  <a:srgbClr val="0070C0"/>
                </a:solidFill>
              </a:rPr>
              <a:t>	</a:t>
            </a:r>
            <a:r>
              <a:rPr lang="en-US" altLang="zh-CN" sz="1800">
                <a:solidFill>
                  <a:srgbClr val="0070C0"/>
                </a:solidFill>
              </a:rPr>
              <a:t>	</a:t>
            </a:r>
            <a:r>
              <a:rPr lang="en-US" altLang="zh-CN" sz="1800" smtClean="0">
                <a:solidFill>
                  <a:srgbClr val="0070C0"/>
                </a:solidFill>
              </a:rPr>
              <a:t>char  </a:t>
            </a:r>
            <a:r>
              <a:rPr lang="en-US" altLang="zh-CN" sz="1800">
                <a:solidFill>
                  <a:srgbClr val="0070C0"/>
                </a:solidFill>
              </a:rPr>
              <a:t>c[6</a:t>
            </a:r>
            <a:r>
              <a:rPr lang="en-US" altLang="zh-CN" sz="1800" smtClean="0">
                <a:solidFill>
                  <a:srgbClr val="0070C0"/>
                </a:solidFill>
              </a:rPr>
              <a:t>]=“China”;             </a:t>
            </a:r>
            <a:endParaRPr lang="en-US" altLang="zh-CN" sz="1800">
              <a:solidFill>
                <a:srgbClr val="0070C0"/>
              </a:solidFill>
            </a:endParaRPr>
          </a:p>
          <a:p>
            <a:pPr lvl="2"/>
            <a:r>
              <a:rPr lang="zh-CN" altLang="en-US" sz="1800" smtClean="0">
                <a:latin typeface="隶书" pitchFamily="49" charset="-122"/>
                <a:ea typeface="黑体" panose="02010609060101010101" pitchFamily="49" charset="-122"/>
              </a:rPr>
              <a:t>用</a:t>
            </a:r>
            <a:r>
              <a:rPr lang="zh-CN" altLang="en-US" sz="1800">
                <a:latin typeface="隶书" pitchFamily="49" charset="-122"/>
                <a:ea typeface="黑体" panose="02010609060101010101" pitchFamily="49" charset="-122"/>
              </a:rPr>
              <a:t>指针来处理字</a:t>
            </a:r>
            <a:r>
              <a:rPr lang="zh-CN" altLang="en-US" sz="1800">
                <a:latin typeface="隶书" pitchFamily="49" charset="-122"/>
                <a:ea typeface="黑体" panose="02010609060101010101" pitchFamily="49" charset="-122"/>
              </a:rPr>
              <a:t>符</a:t>
            </a:r>
            <a:r>
              <a:rPr lang="zh-CN" altLang="en-US" sz="1800" smtClean="0">
                <a:latin typeface="隶书" pitchFamily="49" charset="-122"/>
                <a:ea typeface="黑体" panose="02010609060101010101" pitchFamily="49" charset="-122"/>
              </a:rPr>
              <a:t>串</a:t>
            </a:r>
            <a:endParaRPr lang="en-US" altLang="zh-CN" sz="1800" smtClean="0">
              <a:latin typeface="隶书" pitchFamily="49" charset="-122"/>
              <a:ea typeface="黑体" panose="02010609060101010101" pitchFamily="49" charset="-122"/>
            </a:endParaRPr>
          </a:p>
          <a:p>
            <a:pPr marL="1169988" lvl="2" indent="0">
              <a:buNone/>
            </a:pPr>
            <a:r>
              <a:rPr lang="zh-CN" altLang="en-US" sz="1800">
                <a:latin typeface="隶书" pitchFamily="49" charset="-122"/>
                <a:ea typeface="黑体" panose="02010609060101010101" pitchFamily="49" charset="-122"/>
              </a:rPr>
              <a:t>例如：</a:t>
            </a:r>
          </a:p>
          <a:p>
            <a:pPr marL="457200" lvl="1" indent="0">
              <a:buNone/>
            </a:pPr>
            <a:r>
              <a:rPr lang="en-US" altLang="zh-CN" sz="1800">
                <a:solidFill>
                  <a:srgbClr val="0070C0"/>
                </a:solidFill>
              </a:rPr>
              <a:t>	</a:t>
            </a:r>
            <a:r>
              <a:rPr lang="en-US" altLang="zh-CN" sz="1800">
                <a:solidFill>
                  <a:srgbClr val="0070C0"/>
                </a:solidFill>
              </a:rPr>
              <a:t>	</a:t>
            </a:r>
            <a:r>
              <a:rPr lang="en-US" altLang="zh-CN" sz="1800">
                <a:solidFill>
                  <a:srgbClr val="0070C0"/>
                </a:solidFill>
              </a:rPr>
              <a:t>char   *string=“How are you?” ;</a:t>
            </a:r>
          </a:p>
        </p:txBody>
      </p:sp>
      <p:sp>
        <p:nvSpPr>
          <p:cNvPr id="4" name="页脚占位符 3"/>
          <p:cNvSpPr>
            <a:spLocks noGrp="1"/>
          </p:cNvSpPr>
          <p:nvPr>
            <p:ph type="ftr" sz="quarter" idx="10"/>
          </p:nvPr>
        </p:nvSpPr>
        <p:spPr/>
        <p:txBody>
          <a:bodyPr/>
          <a:lstStyle/>
          <a:p>
            <a:pPr>
              <a:defRPr/>
            </a:pPr>
            <a:r>
              <a:rPr lang="zh-CN" altLang="en-US" smtClean="0"/>
              <a:t>第</a:t>
            </a:r>
            <a:r>
              <a:rPr lang="en-US" altLang="zh-CN" smtClean="0"/>
              <a:t>9</a:t>
            </a:r>
            <a:r>
              <a:rPr lang="zh-CN" altLang="en-US" smtClean="0"/>
              <a:t>章  指针</a:t>
            </a:r>
            <a:endParaRPr lang="en-US" altLang="zh-CN" sz="1200">
              <a:ea typeface="宋体" charset="-122"/>
            </a:endParaRPr>
          </a:p>
        </p:txBody>
      </p:sp>
    </p:spTree>
    <p:extLst>
      <p:ext uri="{BB962C8B-B14F-4D97-AF65-F5344CB8AC3E}">
        <p14:creationId xmlns:p14="http://schemas.microsoft.com/office/powerpoint/2010/main" val="153095686"/>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3000" smtClean="0"/>
              <a:t>9.3  </a:t>
            </a:r>
            <a:r>
              <a:rPr lang="zh-CN" altLang="en-US" sz="3000" smtClean="0"/>
              <a:t>指</a:t>
            </a:r>
            <a:r>
              <a:rPr lang="zh-CN" altLang="en-US" sz="3000"/>
              <a:t>针与数组</a:t>
            </a:r>
            <a:endParaRPr lang="zh-CN" altLang="en-US" sz="3000"/>
          </a:p>
        </p:txBody>
      </p:sp>
      <p:sp>
        <p:nvSpPr>
          <p:cNvPr id="3" name="内容占位符 2"/>
          <p:cNvSpPr>
            <a:spLocks noGrp="1"/>
          </p:cNvSpPr>
          <p:nvPr>
            <p:ph idx="1"/>
          </p:nvPr>
        </p:nvSpPr>
        <p:spPr>
          <a:xfrm>
            <a:off x="457200" y="1412776"/>
            <a:ext cx="8507288" cy="4104456"/>
          </a:xfrm>
        </p:spPr>
        <p:txBody>
          <a:bodyPr/>
          <a:lstStyle/>
          <a:p>
            <a:pPr lvl="1"/>
            <a:r>
              <a:rPr lang="zh-CN" altLang="en-US" sz="2000">
                <a:latin typeface="隶书" pitchFamily="49" charset="-122"/>
                <a:ea typeface="黑体" panose="02010609060101010101" pitchFamily="49" charset="-122"/>
              </a:rPr>
              <a:t>用指针来处理字符串有两种</a:t>
            </a:r>
            <a:r>
              <a:rPr lang="zh-CN" altLang="en-US" sz="2000">
                <a:latin typeface="隶书" pitchFamily="49" charset="-122"/>
                <a:ea typeface="黑体" panose="02010609060101010101" pitchFamily="49" charset="-122"/>
              </a:rPr>
              <a:t>方</a:t>
            </a:r>
            <a:r>
              <a:rPr lang="zh-CN" altLang="en-US" sz="2000" smtClean="0">
                <a:latin typeface="隶书" pitchFamily="49" charset="-122"/>
                <a:ea typeface="黑体" panose="02010609060101010101" pitchFamily="49" charset="-122"/>
              </a:rPr>
              <a:t>式</a:t>
            </a:r>
            <a:endParaRPr lang="en-US" altLang="zh-CN" sz="2000" smtClean="0">
              <a:latin typeface="隶书" pitchFamily="49" charset="-122"/>
              <a:ea typeface="黑体" panose="02010609060101010101" pitchFamily="49" charset="-122"/>
            </a:endParaRPr>
          </a:p>
          <a:p>
            <a:pPr lvl="2"/>
            <a:r>
              <a:rPr lang="zh-CN" altLang="en-US" sz="1800">
                <a:latin typeface="隶书" pitchFamily="49" charset="-122"/>
                <a:ea typeface="黑体" panose="02010609060101010101" pitchFamily="49" charset="-122"/>
              </a:rPr>
              <a:t>处理时</a:t>
            </a:r>
            <a:r>
              <a:rPr lang="zh-CN" altLang="en-US" sz="1800">
                <a:latin typeface="隶书" pitchFamily="49" charset="-122"/>
                <a:ea typeface="黑体" panose="02010609060101010101" pitchFamily="49" charset="-122"/>
              </a:rPr>
              <a:t>仍</a:t>
            </a:r>
            <a:r>
              <a:rPr lang="zh-CN" altLang="en-US" sz="1800" smtClean="0">
                <a:latin typeface="隶书" pitchFamily="49" charset="-122"/>
                <a:ea typeface="黑体" panose="02010609060101010101" pitchFamily="49" charset="-122"/>
              </a:rPr>
              <a:t>然需要用数组来</a:t>
            </a:r>
            <a:r>
              <a:rPr lang="zh-CN" altLang="en-US" sz="1800">
                <a:latin typeface="隶书" pitchFamily="49" charset="-122"/>
                <a:ea typeface="黑体" panose="02010609060101010101" pitchFamily="49" charset="-122"/>
              </a:rPr>
              <a:t>保存字符串内容，包括结束标志</a:t>
            </a:r>
            <a:r>
              <a:rPr lang="zh-CN" altLang="en-US" sz="1800">
                <a:latin typeface="隶书" pitchFamily="49" charset="-122"/>
                <a:ea typeface="黑体" panose="02010609060101010101" pitchFamily="49" charset="-122"/>
              </a:rPr>
              <a:t>符</a:t>
            </a:r>
            <a:r>
              <a:rPr lang="zh-CN" altLang="en-US" sz="1800" smtClean="0">
                <a:latin typeface="隶书" pitchFamily="49" charset="-122"/>
                <a:ea typeface="黑体" panose="02010609060101010101" pitchFamily="49" charset="-122"/>
              </a:rPr>
              <a:t>“</a:t>
            </a:r>
            <a:r>
              <a:rPr lang="en-US" altLang="zh-CN" sz="1800" smtClean="0">
                <a:latin typeface="隶书" pitchFamily="49" charset="-122"/>
                <a:ea typeface="黑体" panose="02010609060101010101" pitchFamily="49" charset="-122"/>
              </a:rPr>
              <a:t>\0”</a:t>
            </a:r>
            <a:r>
              <a:rPr lang="zh-CN" altLang="en-US" sz="1800" smtClean="0">
                <a:latin typeface="隶书" pitchFamily="49" charset="-122"/>
                <a:ea typeface="黑体" panose="02010609060101010101" pitchFamily="49" charset="-122"/>
              </a:rPr>
              <a:t>，数</a:t>
            </a:r>
            <a:r>
              <a:rPr lang="zh-CN" altLang="en-US" sz="1800">
                <a:latin typeface="隶书" pitchFamily="49" charset="-122"/>
                <a:ea typeface="黑体" panose="02010609060101010101" pitchFamily="49" charset="-122"/>
              </a:rPr>
              <a:t>组</a:t>
            </a:r>
            <a:r>
              <a:rPr lang="zh-CN" altLang="en-US" sz="1800" smtClean="0">
                <a:latin typeface="隶书" pitchFamily="49" charset="-122"/>
                <a:ea typeface="黑体" panose="02010609060101010101" pitchFamily="49" charset="-122"/>
              </a:rPr>
              <a:t>仅用</a:t>
            </a:r>
            <a:r>
              <a:rPr lang="zh-CN" altLang="en-US" sz="1800">
                <a:latin typeface="隶书" pitchFamily="49" charset="-122"/>
                <a:ea typeface="黑体" panose="02010609060101010101" pitchFamily="49" charset="-122"/>
              </a:rPr>
              <a:t>来保存字符串，后续的处理都交给指针来</a:t>
            </a:r>
            <a:r>
              <a:rPr lang="zh-CN" altLang="en-US" sz="1800">
                <a:latin typeface="隶书" pitchFamily="49" charset="-122"/>
                <a:ea typeface="黑体" panose="02010609060101010101" pitchFamily="49" charset="-122"/>
              </a:rPr>
              <a:t>完</a:t>
            </a:r>
            <a:r>
              <a:rPr lang="zh-CN" altLang="en-US" sz="1800" smtClean="0">
                <a:latin typeface="隶书" pitchFamily="49" charset="-122"/>
                <a:ea typeface="黑体" panose="02010609060101010101" pitchFamily="49" charset="-122"/>
              </a:rPr>
              <a:t>成。</a:t>
            </a:r>
            <a:endParaRPr lang="en-US" altLang="zh-CN" sz="1800" smtClean="0">
              <a:latin typeface="隶书" pitchFamily="49" charset="-122"/>
              <a:ea typeface="黑体" panose="02010609060101010101" pitchFamily="49" charset="-122"/>
            </a:endParaRPr>
          </a:p>
          <a:p>
            <a:pPr marL="1169988" lvl="2" indent="0">
              <a:buNone/>
            </a:pPr>
            <a:r>
              <a:rPr lang="zh-CN" altLang="en-US" sz="1800">
                <a:latin typeface="隶书" pitchFamily="49" charset="-122"/>
                <a:ea typeface="黑体" panose="02010609060101010101" pitchFamily="49" charset="-122"/>
              </a:rPr>
              <a:t>例如：</a:t>
            </a:r>
          </a:p>
          <a:p>
            <a:pPr marL="457200" lvl="1" indent="0">
              <a:buNone/>
            </a:pPr>
            <a:r>
              <a:rPr lang="en-US" altLang="zh-CN" sz="1800">
                <a:solidFill>
                  <a:srgbClr val="0070C0"/>
                </a:solidFill>
              </a:rPr>
              <a:t>	</a:t>
            </a:r>
            <a:r>
              <a:rPr lang="en-US" altLang="zh-CN" sz="1800">
                <a:solidFill>
                  <a:srgbClr val="0070C0"/>
                </a:solidFill>
              </a:rPr>
              <a:t>	</a:t>
            </a:r>
            <a:r>
              <a:rPr lang="en-US" altLang="zh-CN" sz="1800">
                <a:solidFill>
                  <a:srgbClr val="0070C0"/>
                </a:solidFill>
              </a:rPr>
              <a:t>char str[]=“I love China</a:t>
            </a:r>
            <a:r>
              <a:rPr lang="en-US" altLang="zh-CN" sz="1800">
                <a:solidFill>
                  <a:srgbClr val="0070C0"/>
                </a:solidFill>
              </a:rPr>
              <a:t>! </a:t>
            </a:r>
            <a:r>
              <a:rPr lang="en-US" altLang="zh-CN" sz="1800" smtClean="0">
                <a:solidFill>
                  <a:srgbClr val="0070C0"/>
                </a:solidFill>
              </a:rPr>
              <a:t>”;</a:t>
            </a:r>
            <a:endParaRPr lang="en-US" altLang="zh-CN" sz="1800">
              <a:solidFill>
                <a:srgbClr val="0070C0"/>
              </a:solidFill>
            </a:endParaRPr>
          </a:p>
          <a:p>
            <a:pPr marL="457200" lvl="1" indent="0">
              <a:buNone/>
            </a:pPr>
            <a:r>
              <a:rPr lang="en-US" altLang="zh-CN" sz="1800">
                <a:solidFill>
                  <a:srgbClr val="0070C0"/>
                </a:solidFill>
              </a:rPr>
              <a:t>		</a:t>
            </a:r>
            <a:r>
              <a:rPr lang="en-US" altLang="zh-CN" sz="1800">
                <a:solidFill>
                  <a:srgbClr val="0070C0"/>
                </a:solidFill>
              </a:rPr>
              <a:t>char </a:t>
            </a:r>
            <a:r>
              <a:rPr lang="en-US" altLang="zh-CN" sz="1800">
                <a:solidFill>
                  <a:srgbClr val="0070C0"/>
                </a:solidFill>
              </a:rPr>
              <a:t>*string;</a:t>
            </a:r>
          </a:p>
          <a:p>
            <a:pPr marL="457200" lvl="1" indent="0">
              <a:buNone/>
            </a:pPr>
            <a:r>
              <a:rPr lang="en-US" altLang="zh-CN" sz="1800">
                <a:solidFill>
                  <a:srgbClr val="0070C0"/>
                </a:solidFill>
              </a:rPr>
              <a:t>		</a:t>
            </a:r>
            <a:r>
              <a:rPr lang="en-US" altLang="zh-CN" sz="1800">
                <a:solidFill>
                  <a:srgbClr val="0070C0"/>
                </a:solidFill>
              </a:rPr>
              <a:t>string=str;         </a:t>
            </a:r>
            <a:endParaRPr lang="en-US" altLang="zh-CN" sz="1800">
              <a:solidFill>
                <a:srgbClr val="0070C0"/>
              </a:solidFill>
            </a:endParaRPr>
          </a:p>
          <a:p>
            <a:pPr lvl="2"/>
            <a:r>
              <a:rPr lang="zh-CN" altLang="en-US" sz="1800">
                <a:latin typeface="隶书" pitchFamily="49" charset="-122"/>
                <a:ea typeface="黑体" panose="02010609060101010101" pitchFamily="49" charset="-122"/>
              </a:rPr>
              <a:t>不声明字符数组，只声明一个字符指针变量，用该指针变量指向字符串中的</a:t>
            </a:r>
            <a:r>
              <a:rPr lang="zh-CN" altLang="en-US" sz="1800">
                <a:latin typeface="隶书" pitchFamily="49" charset="-122"/>
                <a:ea typeface="黑体" panose="02010609060101010101" pitchFamily="49" charset="-122"/>
              </a:rPr>
              <a:t>字</a:t>
            </a:r>
            <a:r>
              <a:rPr lang="zh-CN" altLang="en-US" sz="1800" smtClean="0">
                <a:latin typeface="隶书" pitchFamily="49" charset="-122"/>
                <a:ea typeface="黑体" panose="02010609060101010101" pitchFamily="49" charset="-122"/>
              </a:rPr>
              <a:t>符。</a:t>
            </a:r>
            <a:endParaRPr lang="en-US" altLang="zh-CN" sz="1800" smtClean="0">
              <a:latin typeface="隶书" pitchFamily="49" charset="-122"/>
              <a:ea typeface="黑体" panose="02010609060101010101" pitchFamily="49" charset="-122"/>
            </a:endParaRPr>
          </a:p>
          <a:p>
            <a:pPr marL="1169988" lvl="2" indent="0">
              <a:buNone/>
            </a:pPr>
            <a:r>
              <a:rPr lang="zh-CN" altLang="en-US" sz="1800">
                <a:latin typeface="隶书" pitchFamily="49" charset="-122"/>
                <a:ea typeface="黑体" panose="02010609060101010101" pitchFamily="49" charset="-122"/>
              </a:rPr>
              <a:t>例如：</a:t>
            </a:r>
          </a:p>
          <a:p>
            <a:pPr marL="457200" lvl="1" indent="0">
              <a:buNone/>
            </a:pPr>
            <a:r>
              <a:rPr lang="en-US" altLang="zh-CN" sz="1800">
                <a:solidFill>
                  <a:srgbClr val="0070C0"/>
                </a:solidFill>
              </a:rPr>
              <a:t>	</a:t>
            </a:r>
            <a:r>
              <a:rPr lang="en-US" altLang="zh-CN" sz="1800">
                <a:solidFill>
                  <a:srgbClr val="0070C0"/>
                </a:solidFill>
              </a:rPr>
              <a:t>	</a:t>
            </a:r>
            <a:r>
              <a:rPr lang="en-US" altLang="zh-CN" sz="1800">
                <a:solidFill>
                  <a:srgbClr val="0070C0"/>
                </a:solidFill>
              </a:rPr>
              <a:t>char   </a:t>
            </a:r>
            <a:r>
              <a:rPr lang="en-US" altLang="zh-CN" sz="1800">
                <a:solidFill>
                  <a:srgbClr val="0070C0"/>
                </a:solidFill>
              </a:rPr>
              <a:t>*</a:t>
            </a:r>
            <a:r>
              <a:rPr lang="en-US" altLang="zh-CN" sz="1800">
                <a:solidFill>
                  <a:srgbClr val="0070C0"/>
                </a:solidFill>
              </a:rPr>
              <a:t>s=“C Language</a:t>
            </a:r>
            <a:r>
              <a:rPr lang="en-US" altLang="zh-CN" sz="1800">
                <a:solidFill>
                  <a:srgbClr val="0070C0"/>
                </a:solidFill>
              </a:rPr>
              <a:t>” </a:t>
            </a:r>
            <a:r>
              <a:rPr lang="en-US" altLang="zh-CN" sz="1800" smtClean="0">
                <a:solidFill>
                  <a:srgbClr val="0070C0"/>
                </a:solidFill>
              </a:rPr>
              <a:t>;</a:t>
            </a:r>
          </a:p>
          <a:p>
            <a:pPr marL="1169988" lvl="2" indent="0">
              <a:buNone/>
            </a:pPr>
            <a:r>
              <a:rPr lang="en-US" altLang="zh-CN" sz="1800">
                <a:latin typeface="隶书" pitchFamily="49" charset="-122"/>
                <a:ea typeface="黑体" panose="02010609060101010101" pitchFamily="49" charset="-122"/>
              </a:rPr>
              <a:t>s</a:t>
            </a:r>
            <a:r>
              <a:rPr lang="zh-CN" altLang="en-US" sz="1800">
                <a:latin typeface="隶书" pitchFamily="49" charset="-122"/>
                <a:ea typeface="黑体" panose="02010609060101010101" pitchFamily="49" charset="-122"/>
              </a:rPr>
              <a:t>是一个指向</a:t>
            </a:r>
            <a:r>
              <a:rPr lang="zh-CN" altLang="en-US" sz="1800">
                <a:latin typeface="隶书" pitchFamily="49" charset="-122"/>
                <a:ea typeface="黑体" panose="02010609060101010101" pitchFamily="49" charset="-122"/>
              </a:rPr>
              <a:t>字</a:t>
            </a:r>
            <a:r>
              <a:rPr lang="zh-CN" altLang="en-US" sz="1800" smtClean="0">
                <a:latin typeface="隶书" pitchFamily="49" charset="-122"/>
                <a:ea typeface="黑体" panose="02010609060101010101" pitchFamily="49" charset="-122"/>
              </a:rPr>
              <a:t>符的</a:t>
            </a:r>
            <a:r>
              <a:rPr lang="zh-CN" altLang="en-US" sz="1800">
                <a:latin typeface="隶书" pitchFamily="49" charset="-122"/>
                <a:ea typeface="黑体" panose="02010609060101010101" pitchFamily="49" charset="-122"/>
              </a:rPr>
              <a:t>指针变量，并非把字符串的内容保存在</a:t>
            </a:r>
            <a:r>
              <a:rPr lang="en-US" altLang="zh-CN" sz="1800">
                <a:latin typeface="隶书" pitchFamily="49" charset="-122"/>
                <a:ea typeface="黑体" panose="02010609060101010101" pitchFamily="49" charset="-122"/>
              </a:rPr>
              <a:t>s</a:t>
            </a:r>
            <a:r>
              <a:rPr lang="zh-CN" altLang="en-US" sz="1800">
                <a:latin typeface="隶书" pitchFamily="49" charset="-122"/>
                <a:ea typeface="黑体" panose="02010609060101010101" pitchFamily="49" charset="-122"/>
              </a:rPr>
              <a:t>中，只是把字符串的首地址赋给</a:t>
            </a:r>
            <a:r>
              <a:rPr lang="en-US" altLang="zh-CN" sz="1800">
                <a:latin typeface="隶书" pitchFamily="49" charset="-122"/>
                <a:ea typeface="黑体" panose="02010609060101010101" pitchFamily="49" charset="-122"/>
              </a:rPr>
              <a:t>s</a:t>
            </a:r>
            <a:r>
              <a:rPr lang="zh-CN" altLang="en-US" sz="1800">
                <a:latin typeface="隶书" pitchFamily="49" charset="-122"/>
                <a:ea typeface="黑体" panose="02010609060101010101" pitchFamily="49" charset="-122"/>
              </a:rPr>
              <a:t>，通常称指针变量</a:t>
            </a:r>
            <a:r>
              <a:rPr lang="en-US" altLang="zh-CN" sz="1800">
                <a:latin typeface="隶书" pitchFamily="49" charset="-122"/>
                <a:ea typeface="黑体" panose="02010609060101010101" pitchFamily="49" charset="-122"/>
              </a:rPr>
              <a:t>s</a:t>
            </a:r>
            <a:r>
              <a:rPr lang="zh-CN" altLang="en-US" sz="1800">
                <a:latin typeface="隶书" pitchFamily="49" charset="-122"/>
                <a:ea typeface="黑体" panose="02010609060101010101" pitchFamily="49" charset="-122"/>
              </a:rPr>
              <a:t>指向字符串“</a:t>
            </a:r>
            <a:r>
              <a:rPr lang="en-US" altLang="zh-CN" sz="1800">
                <a:latin typeface="隶书" pitchFamily="49" charset="-122"/>
                <a:ea typeface="黑体" panose="02010609060101010101" pitchFamily="49" charset="-122"/>
              </a:rPr>
              <a:t>C Language”</a:t>
            </a:r>
            <a:r>
              <a:rPr lang="zh-CN" altLang="en-US" sz="1800">
                <a:latin typeface="隶书" pitchFamily="49" charset="-122"/>
                <a:ea typeface="黑体" panose="02010609060101010101" pitchFamily="49" charset="-122"/>
              </a:rPr>
              <a:t>。</a:t>
            </a:r>
            <a:endParaRPr lang="en-US" altLang="zh-CN" sz="1800">
              <a:solidFill>
                <a:srgbClr val="0070C0"/>
              </a:solidFill>
            </a:endParaRPr>
          </a:p>
        </p:txBody>
      </p:sp>
      <p:sp>
        <p:nvSpPr>
          <p:cNvPr id="4" name="页脚占位符 3"/>
          <p:cNvSpPr>
            <a:spLocks noGrp="1"/>
          </p:cNvSpPr>
          <p:nvPr>
            <p:ph type="ftr" sz="quarter" idx="10"/>
          </p:nvPr>
        </p:nvSpPr>
        <p:spPr/>
        <p:txBody>
          <a:bodyPr/>
          <a:lstStyle/>
          <a:p>
            <a:pPr>
              <a:defRPr/>
            </a:pPr>
            <a:r>
              <a:rPr lang="zh-CN" altLang="en-US" smtClean="0"/>
              <a:t>第</a:t>
            </a:r>
            <a:r>
              <a:rPr lang="en-US" altLang="zh-CN" smtClean="0"/>
              <a:t>9</a:t>
            </a:r>
            <a:r>
              <a:rPr lang="zh-CN" altLang="en-US" smtClean="0"/>
              <a:t>章  指针</a:t>
            </a:r>
            <a:endParaRPr lang="en-US" altLang="zh-CN" sz="1200">
              <a:ea typeface="宋体" charset="-122"/>
            </a:endParaRPr>
          </a:p>
        </p:txBody>
      </p:sp>
      <p:graphicFrame>
        <p:nvGraphicFramePr>
          <p:cNvPr id="11" name="表格 10"/>
          <p:cNvGraphicFramePr>
            <a:graphicFrameLocks noGrp="1"/>
          </p:cNvGraphicFramePr>
          <p:nvPr>
            <p:extLst>
              <p:ext uri="{D42A27DB-BD31-4B8C-83A1-F6EECF244321}">
                <p14:modId xmlns:p14="http://schemas.microsoft.com/office/powerpoint/2010/main" val="880584272"/>
              </p:ext>
            </p:extLst>
          </p:nvPr>
        </p:nvGraphicFramePr>
        <p:xfrm>
          <a:off x="3491880" y="6089390"/>
          <a:ext cx="3240356" cy="249512"/>
        </p:xfrm>
        <a:graphic>
          <a:graphicData uri="http://schemas.openxmlformats.org/drawingml/2006/table">
            <a:tbl>
              <a:tblPr firstRow="1" firstCol="1" lastRow="1" lastCol="1" bandRow="1" bandCol="1">
                <a:tableStyleId>{5C22544A-7EE6-4342-B048-85BDC9FD1C3A}</a:tableStyleId>
              </a:tblPr>
              <a:tblGrid>
                <a:gridCol w="289012">
                  <a:extLst>
                    <a:ext uri="{9D8B030D-6E8A-4147-A177-3AD203B41FA5}">
                      <a16:colId xmlns:a16="http://schemas.microsoft.com/office/drawing/2014/main" val="1650206437"/>
                    </a:ext>
                  </a:extLst>
                </a:gridCol>
                <a:gridCol w="255699">
                  <a:extLst>
                    <a:ext uri="{9D8B030D-6E8A-4147-A177-3AD203B41FA5}">
                      <a16:colId xmlns:a16="http://schemas.microsoft.com/office/drawing/2014/main" val="2866358149"/>
                    </a:ext>
                  </a:extLst>
                </a:gridCol>
                <a:gridCol w="289012">
                  <a:extLst>
                    <a:ext uri="{9D8B030D-6E8A-4147-A177-3AD203B41FA5}">
                      <a16:colId xmlns:a16="http://schemas.microsoft.com/office/drawing/2014/main" val="343521822"/>
                    </a:ext>
                  </a:extLst>
                </a:gridCol>
                <a:gridCol w="289012">
                  <a:extLst>
                    <a:ext uri="{9D8B030D-6E8A-4147-A177-3AD203B41FA5}">
                      <a16:colId xmlns:a16="http://schemas.microsoft.com/office/drawing/2014/main" val="296636990"/>
                    </a:ext>
                  </a:extLst>
                </a:gridCol>
                <a:gridCol w="289012">
                  <a:extLst>
                    <a:ext uri="{9D8B030D-6E8A-4147-A177-3AD203B41FA5}">
                      <a16:colId xmlns:a16="http://schemas.microsoft.com/office/drawing/2014/main" val="3800143194"/>
                    </a:ext>
                  </a:extLst>
                </a:gridCol>
                <a:gridCol w="289012">
                  <a:extLst>
                    <a:ext uri="{9D8B030D-6E8A-4147-A177-3AD203B41FA5}">
                      <a16:colId xmlns:a16="http://schemas.microsoft.com/office/drawing/2014/main" val="1850599361"/>
                    </a:ext>
                  </a:extLst>
                </a:gridCol>
                <a:gridCol w="289012">
                  <a:extLst>
                    <a:ext uri="{9D8B030D-6E8A-4147-A177-3AD203B41FA5}">
                      <a16:colId xmlns:a16="http://schemas.microsoft.com/office/drawing/2014/main" val="4121816780"/>
                    </a:ext>
                  </a:extLst>
                </a:gridCol>
                <a:gridCol w="289012">
                  <a:extLst>
                    <a:ext uri="{9D8B030D-6E8A-4147-A177-3AD203B41FA5}">
                      <a16:colId xmlns:a16="http://schemas.microsoft.com/office/drawing/2014/main" val="139765893"/>
                    </a:ext>
                  </a:extLst>
                </a:gridCol>
                <a:gridCol w="289012">
                  <a:extLst>
                    <a:ext uri="{9D8B030D-6E8A-4147-A177-3AD203B41FA5}">
                      <a16:colId xmlns:a16="http://schemas.microsoft.com/office/drawing/2014/main" val="87425594"/>
                    </a:ext>
                  </a:extLst>
                </a:gridCol>
                <a:gridCol w="289012">
                  <a:extLst>
                    <a:ext uri="{9D8B030D-6E8A-4147-A177-3AD203B41FA5}">
                      <a16:colId xmlns:a16="http://schemas.microsoft.com/office/drawing/2014/main" val="348328087"/>
                    </a:ext>
                  </a:extLst>
                </a:gridCol>
                <a:gridCol w="383549">
                  <a:extLst>
                    <a:ext uri="{9D8B030D-6E8A-4147-A177-3AD203B41FA5}">
                      <a16:colId xmlns:a16="http://schemas.microsoft.com/office/drawing/2014/main" val="2855900309"/>
                    </a:ext>
                  </a:extLst>
                </a:gridCol>
              </a:tblGrid>
              <a:tr h="249512">
                <a:tc>
                  <a:txBody>
                    <a:bodyPr/>
                    <a:lstStyle/>
                    <a:p>
                      <a:pPr marL="0" indent="0" algn="ctr">
                        <a:spcAft>
                          <a:spcPts val="0"/>
                        </a:spcAft>
                      </a:pPr>
                      <a:r>
                        <a:rPr lang="en-US" sz="1050" b="0" kern="100">
                          <a:solidFill>
                            <a:schemeClr val="bg1"/>
                          </a:solidFill>
                          <a:effectLst>
                            <a:outerShdw blurRad="38100" dist="38100" dir="2700000" algn="tl">
                              <a:srgbClr val="000000">
                                <a:alpha val="43137"/>
                              </a:srgbClr>
                            </a:outerShdw>
                          </a:effectLst>
                        </a:rPr>
                        <a:t>C</a:t>
                      </a:r>
                      <a:endParaRPr lang="zh-CN" sz="1050" b="0" kern="100">
                        <a:solidFill>
                          <a:schemeClr val="bg1"/>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marL="0" indent="0" algn="ctr" defTabSz="914400" rtl="0" eaLnBrk="1" latinLnBrk="0" hangingPunct="1">
                        <a:spcAft>
                          <a:spcPts val="0"/>
                        </a:spcAft>
                      </a:pPr>
                      <a:r>
                        <a:rPr lang="en-US" sz="1050" b="0" kern="100">
                          <a:solidFill>
                            <a:schemeClr val="bg1"/>
                          </a:solidFill>
                          <a:effectLst>
                            <a:outerShdw blurRad="38100" dist="38100" dir="2700000" algn="tl">
                              <a:srgbClr val="000000">
                                <a:alpha val="43137"/>
                              </a:srgbClr>
                            </a:outerShdw>
                          </a:effectLst>
                          <a:latin typeface="+mn-lt"/>
                          <a:ea typeface="+mn-ea"/>
                          <a:cs typeface="+mn-cs"/>
                        </a:rPr>
                        <a:t> </a:t>
                      </a:r>
                      <a:endParaRPr lang="zh-CN" sz="1050" b="0" kern="100">
                        <a:solidFill>
                          <a:schemeClr val="bg1"/>
                        </a:solidFill>
                        <a:effectLst>
                          <a:outerShdw blurRad="38100" dist="38100" dir="2700000" algn="tl">
                            <a:srgbClr val="000000">
                              <a:alpha val="43137"/>
                            </a:srgbClr>
                          </a:outerShdw>
                        </a:effectLst>
                        <a:latin typeface="+mn-lt"/>
                        <a:ea typeface="+mn-ea"/>
                        <a:cs typeface="+mn-cs"/>
                      </a:endParaRPr>
                    </a:p>
                  </a:txBody>
                  <a:tcPr marL="68580" marR="68580" marT="0" marB="0" anchor="ctr"/>
                </a:tc>
                <a:tc>
                  <a:txBody>
                    <a:bodyPr/>
                    <a:lstStyle/>
                    <a:p>
                      <a:pPr marL="0" indent="0" algn="ctr" defTabSz="914400" rtl="0" eaLnBrk="1" latinLnBrk="0" hangingPunct="1">
                        <a:spcAft>
                          <a:spcPts val="0"/>
                        </a:spcAft>
                      </a:pPr>
                      <a:r>
                        <a:rPr lang="en-US" sz="1050" b="0" kern="100">
                          <a:solidFill>
                            <a:schemeClr val="bg1"/>
                          </a:solidFill>
                          <a:effectLst>
                            <a:outerShdw blurRad="38100" dist="38100" dir="2700000" algn="tl">
                              <a:srgbClr val="000000">
                                <a:alpha val="43137"/>
                              </a:srgbClr>
                            </a:outerShdw>
                          </a:effectLst>
                          <a:latin typeface="+mn-lt"/>
                          <a:ea typeface="+mn-ea"/>
                          <a:cs typeface="+mn-cs"/>
                        </a:rPr>
                        <a:t>L</a:t>
                      </a:r>
                      <a:endParaRPr lang="zh-CN" sz="1050" b="0" kern="100">
                        <a:solidFill>
                          <a:schemeClr val="bg1"/>
                        </a:solidFill>
                        <a:effectLst>
                          <a:outerShdw blurRad="38100" dist="38100" dir="2700000" algn="tl">
                            <a:srgbClr val="000000">
                              <a:alpha val="43137"/>
                            </a:srgbClr>
                          </a:outerShdw>
                        </a:effectLst>
                        <a:latin typeface="+mn-lt"/>
                        <a:ea typeface="+mn-ea"/>
                        <a:cs typeface="+mn-cs"/>
                      </a:endParaRPr>
                    </a:p>
                  </a:txBody>
                  <a:tcPr marL="68580" marR="68580" marT="0" marB="0" anchor="ctr"/>
                </a:tc>
                <a:tc>
                  <a:txBody>
                    <a:bodyPr/>
                    <a:lstStyle/>
                    <a:p>
                      <a:pPr marL="0" indent="0" algn="ctr" defTabSz="914400" rtl="0" eaLnBrk="1" latinLnBrk="0" hangingPunct="1">
                        <a:spcAft>
                          <a:spcPts val="0"/>
                        </a:spcAft>
                      </a:pPr>
                      <a:r>
                        <a:rPr lang="en-US" sz="1050" b="0" kern="100">
                          <a:solidFill>
                            <a:schemeClr val="bg1"/>
                          </a:solidFill>
                          <a:effectLst>
                            <a:outerShdw blurRad="38100" dist="38100" dir="2700000" algn="tl">
                              <a:srgbClr val="000000">
                                <a:alpha val="43137"/>
                              </a:srgbClr>
                            </a:outerShdw>
                          </a:effectLst>
                          <a:latin typeface="+mn-lt"/>
                          <a:ea typeface="+mn-ea"/>
                          <a:cs typeface="+mn-cs"/>
                        </a:rPr>
                        <a:t>a</a:t>
                      </a:r>
                      <a:endParaRPr lang="zh-CN" sz="1050" b="0" kern="100">
                        <a:solidFill>
                          <a:schemeClr val="bg1"/>
                        </a:solidFill>
                        <a:effectLst>
                          <a:outerShdw blurRad="38100" dist="38100" dir="2700000" algn="tl">
                            <a:srgbClr val="000000">
                              <a:alpha val="43137"/>
                            </a:srgbClr>
                          </a:outerShdw>
                        </a:effectLst>
                        <a:latin typeface="+mn-lt"/>
                        <a:ea typeface="+mn-ea"/>
                        <a:cs typeface="+mn-cs"/>
                      </a:endParaRPr>
                    </a:p>
                  </a:txBody>
                  <a:tcPr marL="68580" marR="68580" marT="0" marB="0" anchor="ctr"/>
                </a:tc>
                <a:tc>
                  <a:txBody>
                    <a:bodyPr/>
                    <a:lstStyle/>
                    <a:p>
                      <a:pPr marL="0" indent="0" algn="ctr" defTabSz="914400" rtl="0" eaLnBrk="1" latinLnBrk="0" hangingPunct="1">
                        <a:spcAft>
                          <a:spcPts val="0"/>
                        </a:spcAft>
                      </a:pPr>
                      <a:r>
                        <a:rPr lang="en-US" sz="1050" b="0" kern="100">
                          <a:solidFill>
                            <a:schemeClr val="bg1"/>
                          </a:solidFill>
                          <a:effectLst>
                            <a:outerShdw blurRad="38100" dist="38100" dir="2700000" algn="tl">
                              <a:srgbClr val="000000">
                                <a:alpha val="43137"/>
                              </a:srgbClr>
                            </a:outerShdw>
                          </a:effectLst>
                          <a:latin typeface="+mn-lt"/>
                          <a:ea typeface="+mn-ea"/>
                          <a:cs typeface="+mn-cs"/>
                        </a:rPr>
                        <a:t>n</a:t>
                      </a:r>
                      <a:endParaRPr lang="zh-CN" sz="1050" b="0" kern="100">
                        <a:solidFill>
                          <a:schemeClr val="bg1"/>
                        </a:solidFill>
                        <a:effectLst>
                          <a:outerShdw blurRad="38100" dist="38100" dir="2700000" algn="tl">
                            <a:srgbClr val="000000">
                              <a:alpha val="43137"/>
                            </a:srgbClr>
                          </a:outerShdw>
                        </a:effectLst>
                        <a:latin typeface="+mn-lt"/>
                        <a:ea typeface="+mn-ea"/>
                        <a:cs typeface="+mn-cs"/>
                      </a:endParaRPr>
                    </a:p>
                  </a:txBody>
                  <a:tcPr marL="68580" marR="68580" marT="0" marB="0" anchor="ctr"/>
                </a:tc>
                <a:tc>
                  <a:txBody>
                    <a:bodyPr/>
                    <a:lstStyle/>
                    <a:p>
                      <a:pPr marL="0" indent="0" algn="ctr" defTabSz="914400" rtl="0" eaLnBrk="1" latinLnBrk="0" hangingPunct="1">
                        <a:spcAft>
                          <a:spcPts val="0"/>
                        </a:spcAft>
                      </a:pPr>
                      <a:r>
                        <a:rPr lang="en-US" sz="1050" b="0" kern="100">
                          <a:solidFill>
                            <a:schemeClr val="bg1"/>
                          </a:solidFill>
                          <a:effectLst>
                            <a:outerShdw blurRad="38100" dist="38100" dir="2700000" algn="tl">
                              <a:srgbClr val="000000">
                                <a:alpha val="43137"/>
                              </a:srgbClr>
                            </a:outerShdw>
                          </a:effectLst>
                          <a:latin typeface="+mn-lt"/>
                          <a:ea typeface="+mn-ea"/>
                          <a:cs typeface="+mn-cs"/>
                        </a:rPr>
                        <a:t>g</a:t>
                      </a:r>
                      <a:endParaRPr lang="zh-CN" sz="1050" b="0" kern="100">
                        <a:solidFill>
                          <a:schemeClr val="bg1"/>
                        </a:solidFill>
                        <a:effectLst>
                          <a:outerShdw blurRad="38100" dist="38100" dir="2700000" algn="tl">
                            <a:srgbClr val="000000">
                              <a:alpha val="43137"/>
                            </a:srgbClr>
                          </a:outerShdw>
                        </a:effectLst>
                        <a:latin typeface="+mn-lt"/>
                        <a:ea typeface="+mn-ea"/>
                        <a:cs typeface="+mn-cs"/>
                      </a:endParaRPr>
                    </a:p>
                  </a:txBody>
                  <a:tcPr marL="68580" marR="68580" marT="0" marB="0" anchor="ctr"/>
                </a:tc>
                <a:tc>
                  <a:txBody>
                    <a:bodyPr/>
                    <a:lstStyle/>
                    <a:p>
                      <a:pPr marL="0" indent="0" algn="ctr" defTabSz="914400" rtl="0" eaLnBrk="1" latinLnBrk="0" hangingPunct="1">
                        <a:spcAft>
                          <a:spcPts val="0"/>
                        </a:spcAft>
                      </a:pPr>
                      <a:r>
                        <a:rPr lang="en-US" sz="1050" b="0" kern="100">
                          <a:solidFill>
                            <a:schemeClr val="bg1"/>
                          </a:solidFill>
                          <a:effectLst>
                            <a:outerShdw blurRad="38100" dist="38100" dir="2700000" algn="tl">
                              <a:srgbClr val="000000">
                                <a:alpha val="43137"/>
                              </a:srgbClr>
                            </a:outerShdw>
                          </a:effectLst>
                          <a:latin typeface="+mn-lt"/>
                          <a:ea typeface="+mn-ea"/>
                          <a:cs typeface="+mn-cs"/>
                        </a:rPr>
                        <a:t>u</a:t>
                      </a:r>
                      <a:endParaRPr lang="zh-CN" sz="1050" b="0" kern="100">
                        <a:solidFill>
                          <a:schemeClr val="bg1"/>
                        </a:solidFill>
                        <a:effectLst>
                          <a:outerShdw blurRad="38100" dist="38100" dir="2700000" algn="tl">
                            <a:srgbClr val="000000">
                              <a:alpha val="43137"/>
                            </a:srgbClr>
                          </a:outerShdw>
                        </a:effectLst>
                        <a:latin typeface="+mn-lt"/>
                        <a:ea typeface="+mn-ea"/>
                        <a:cs typeface="+mn-cs"/>
                      </a:endParaRPr>
                    </a:p>
                  </a:txBody>
                  <a:tcPr marL="68580" marR="68580" marT="0" marB="0" anchor="ctr"/>
                </a:tc>
                <a:tc>
                  <a:txBody>
                    <a:bodyPr/>
                    <a:lstStyle/>
                    <a:p>
                      <a:pPr marL="0" indent="0" algn="ctr" defTabSz="914400" rtl="0" eaLnBrk="1" latinLnBrk="0" hangingPunct="1">
                        <a:spcAft>
                          <a:spcPts val="0"/>
                        </a:spcAft>
                      </a:pPr>
                      <a:r>
                        <a:rPr lang="en-US" sz="1050" b="0" kern="100">
                          <a:solidFill>
                            <a:schemeClr val="bg1"/>
                          </a:solidFill>
                          <a:effectLst>
                            <a:outerShdw blurRad="38100" dist="38100" dir="2700000" algn="tl">
                              <a:srgbClr val="000000">
                                <a:alpha val="43137"/>
                              </a:srgbClr>
                            </a:outerShdw>
                          </a:effectLst>
                          <a:latin typeface="+mn-lt"/>
                          <a:ea typeface="+mn-ea"/>
                          <a:cs typeface="+mn-cs"/>
                        </a:rPr>
                        <a:t>a</a:t>
                      </a:r>
                      <a:endParaRPr lang="zh-CN" sz="1050" b="0" kern="100">
                        <a:solidFill>
                          <a:schemeClr val="bg1"/>
                        </a:solidFill>
                        <a:effectLst>
                          <a:outerShdw blurRad="38100" dist="38100" dir="2700000" algn="tl">
                            <a:srgbClr val="000000">
                              <a:alpha val="43137"/>
                            </a:srgbClr>
                          </a:outerShdw>
                        </a:effectLst>
                        <a:latin typeface="+mn-lt"/>
                        <a:ea typeface="+mn-ea"/>
                        <a:cs typeface="+mn-cs"/>
                      </a:endParaRPr>
                    </a:p>
                  </a:txBody>
                  <a:tcPr marL="68580" marR="68580" marT="0" marB="0" anchor="ctr"/>
                </a:tc>
                <a:tc>
                  <a:txBody>
                    <a:bodyPr/>
                    <a:lstStyle/>
                    <a:p>
                      <a:pPr marL="0" indent="0" algn="ctr" defTabSz="914400" rtl="0" eaLnBrk="1" latinLnBrk="0" hangingPunct="1">
                        <a:spcAft>
                          <a:spcPts val="0"/>
                        </a:spcAft>
                      </a:pPr>
                      <a:r>
                        <a:rPr lang="en-US" sz="1050" b="0" kern="100">
                          <a:solidFill>
                            <a:schemeClr val="bg1"/>
                          </a:solidFill>
                          <a:effectLst>
                            <a:outerShdw blurRad="38100" dist="38100" dir="2700000" algn="tl">
                              <a:srgbClr val="000000">
                                <a:alpha val="43137"/>
                              </a:srgbClr>
                            </a:outerShdw>
                          </a:effectLst>
                          <a:latin typeface="+mn-lt"/>
                          <a:ea typeface="+mn-ea"/>
                          <a:cs typeface="+mn-cs"/>
                        </a:rPr>
                        <a:t>g</a:t>
                      </a:r>
                      <a:endParaRPr lang="zh-CN" sz="1050" b="0" kern="100">
                        <a:solidFill>
                          <a:schemeClr val="bg1"/>
                        </a:solidFill>
                        <a:effectLst>
                          <a:outerShdw blurRad="38100" dist="38100" dir="2700000" algn="tl">
                            <a:srgbClr val="000000">
                              <a:alpha val="43137"/>
                            </a:srgbClr>
                          </a:outerShdw>
                        </a:effectLst>
                        <a:latin typeface="+mn-lt"/>
                        <a:ea typeface="+mn-ea"/>
                        <a:cs typeface="+mn-cs"/>
                      </a:endParaRPr>
                    </a:p>
                  </a:txBody>
                  <a:tcPr marL="68580" marR="68580" marT="0" marB="0" anchor="ctr"/>
                </a:tc>
                <a:tc>
                  <a:txBody>
                    <a:bodyPr/>
                    <a:lstStyle/>
                    <a:p>
                      <a:pPr marL="0" indent="0" algn="ctr" defTabSz="914400" rtl="0" eaLnBrk="1" latinLnBrk="0" hangingPunct="1">
                        <a:spcAft>
                          <a:spcPts val="0"/>
                        </a:spcAft>
                      </a:pPr>
                      <a:r>
                        <a:rPr lang="en-US" sz="1050" b="0" kern="100">
                          <a:solidFill>
                            <a:schemeClr val="bg1"/>
                          </a:solidFill>
                          <a:effectLst>
                            <a:outerShdw blurRad="38100" dist="38100" dir="2700000" algn="tl">
                              <a:srgbClr val="000000">
                                <a:alpha val="43137"/>
                              </a:srgbClr>
                            </a:outerShdw>
                          </a:effectLst>
                          <a:latin typeface="+mn-lt"/>
                          <a:ea typeface="+mn-ea"/>
                          <a:cs typeface="+mn-cs"/>
                        </a:rPr>
                        <a:t>e</a:t>
                      </a:r>
                      <a:endParaRPr lang="zh-CN" sz="1050" b="0" kern="100">
                        <a:solidFill>
                          <a:schemeClr val="bg1"/>
                        </a:solidFill>
                        <a:effectLst>
                          <a:outerShdw blurRad="38100" dist="38100" dir="2700000" algn="tl">
                            <a:srgbClr val="000000">
                              <a:alpha val="43137"/>
                            </a:srgbClr>
                          </a:outerShdw>
                        </a:effectLst>
                        <a:latin typeface="+mn-lt"/>
                        <a:ea typeface="+mn-ea"/>
                        <a:cs typeface="+mn-cs"/>
                      </a:endParaRPr>
                    </a:p>
                  </a:txBody>
                  <a:tcPr marL="68580" marR="68580" marT="0" marB="0" anchor="ctr"/>
                </a:tc>
                <a:tc>
                  <a:txBody>
                    <a:bodyPr/>
                    <a:lstStyle/>
                    <a:p>
                      <a:pPr marL="0" indent="0" algn="ctr" defTabSz="914400" rtl="0" eaLnBrk="1" latinLnBrk="0" hangingPunct="1">
                        <a:spcAft>
                          <a:spcPts val="0"/>
                        </a:spcAft>
                      </a:pPr>
                      <a:r>
                        <a:rPr lang="en-US" sz="1050" b="0" kern="100">
                          <a:solidFill>
                            <a:schemeClr val="bg1"/>
                          </a:solidFill>
                          <a:effectLst>
                            <a:outerShdw blurRad="38100" dist="38100" dir="2700000" algn="tl">
                              <a:srgbClr val="000000">
                                <a:alpha val="43137"/>
                              </a:srgbClr>
                            </a:outerShdw>
                          </a:effectLst>
                          <a:latin typeface="+mn-lt"/>
                          <a:ea typeface="+mn-ea"/>
                          <a:cs typeface="+mn-cs"/>
                        </a:rPr>
                        <a:t>\0</a:t>
                      </a:r>
                      <a:endParaRPr lang="zh-CN" sz="1050" b="0" kern="100">
                        <a:solidFill>
                          <a:schemeClr val="bg1"/>
                        </a:solidFill>
                        <a:effectLst>
                          <a:outerShdw blurRad="38100" dist="38100" dir="2700000" algn="tl">
                            <a:srgbClr val="000000">
                              <a:alpha val="43137"/>
                            </a:srgbClr>
                          </a:outerShdw>
                        </a:effectLst>
                        <a:latin typeface="+mn-lt"/>
                        <a:ea typeface="+mn-ea"/>
                        <a:cs typeface="+mn-cs"/>
                      </a:endParaRPr>
                    </a:p>
                  </a:txBody>
                  <a:tcPr marL="68580" marR="68580" marT="0" marB="0" anchor="ctr"/>
                </a:tc>
                <a:extLst>
                  <a:ext uri="{0D108BD9-81ED-4DB2-BD59-A6C34878D82A}">
                    <a16:rowId xmlns:a16="http://schemas.microsoft.com/office/drawing/2014/main" val="1001275441"/>
                  </a:ext>
                </a:extLst>
              </a:tr>
            </a:tbl>
          </a:graphicData>
        </a:graphic>
      </p:graphicFrame>
      <p:grpSp>
        <p:nvGrpSpPr>
          <p:cNvPr id="13" name="Group 8"/>
          <p:cNvGrpSpPr>
            <a:grpSpLocks noChangeAspect="1"/>
          </p:cNvGrpSpPr>
          <p:nvPr/>
        </p:nvGrpSpPr>
        <p:grpSpPr bwMode="auto">
          <a:xfrm>
            <a:off x="3220596" y="5501809"/>
            <a:ext cx="2667000" cy="931863"/>
            <a:chOff x="6420" y="6334"/>
            <a:chExt cx="4202" cy="1468"/>
          </a:xfrm>
        </p:grpSpPr>
        <p:sp>
          <p:nvSpPr>
            <p:cNvPr id="14" name="AutoShape 9"/>
            <p:cNvSpPr>
              <a:spLocks noChangeAspect="1" noChangeArrowheads="1"/>
            </p:cNvSpPr>
            <p:nvPr/>
          </p:nvSpPr>
          <p:spPr bwMode="auto">
            <a:xfrm>
              <a:off x="6420" y="6334"/>
              <a:ext cx="4202" cy="1468"/>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5" name="Line 10"/>
            <p:cNvSpPr>
              <a:spLocks noChangeShapeType="1"/>
            </p:cNvSpPr>
            <p:nvPr/>
          </p:nvSpPr>
          <p:spPr bwMode="auto">
            <a:xfrm>
              <a:off x="6822" y="6892"/>
              <a:ext cx="153" cy="423"/>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6" name="Rectangle 11"/>
            <p:cNvSpPr>
              <a:spLocks noChangeArrowheads="1"/>
            </p:cNvSpPr>
            <p:nvPr/>
          </p:nvSpPr>
          <p:spPr bwMode="auto">
            <a:xfrm>
              <a:off x="6537" y="6631"/>
              <a:ext cx="585" cy="247"/>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anose="020B0604020202020204" pitchFamily="34" charset="0"/>
              </a:endParaRPr>
            </a:p>
          </p:txBody>
        </p:sp>
        <p:sp>
          <p:nvSpPr>
            <p:cNvPr id="17" name="Text Box 12"/>
            <p:cNvSpPr txBox="1">
              <a:spLocks noChangeArrowheads="1"/>
            </p:cNvSpPr>
            <p:nvPr/>
          </p:nvSpPr>
          <p:spPr bwMode="auto">
            <a:xfrm>
              <a:off x="6732" y="6334"/>
              <a:ext cx="360" cy="2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marL="0" marR="0" lvl="0" indent="0" algn="just" defTabSz="914400" rtl="0" eaLnBrk="0" fontAlgn="base" latinLnBrk="0" hangingPunct="0">
                <a:lnSpc>
                  <a:spcPct val="100000"/>
                </a:lnSpc>
                <a:spcBef>
                  <a:spcPct val="0"/>
                </a:spcBef>
                <a:spcAft>
                  <a:spcPct val="0"/>
                </a:spcAft>
                <a:buClrTx/>
                <a:buSzTx/>
                <a:buFontTx/>
                <a:buNone/>
                <a:tabLst/>
              </a:pPr>
              <a:r>
                <a:rPr kumimoji="0" lang="en-US" altLang="zh-CN" sz="1000" b="0" i="0" u="none" strike="noStrike" cap="none" normalizeH="0" baseline="0" smtClean="0">
                  <a:ln>
                    <a:noFill/>
                  </a:ln>
                  <a:solidFill>
                    <a:schemeClr val="tx1"/>
                  </a:solidFill>
                  <a:effectLst/>
                  <a:latin typeface="等线" panose="02010600030101010101" pitchFamily="2" charset="-122"/>
                  <a:ea typeface="等线" panose="02010600030101010101" pitchFamily="2" charset="-122"/>
                </a:rPr>
                <a:t>s</a:t>
              </a:r>
              <a:endParaRPr kumimoji="0" lang="zh-CN" altLang="zh-CN" sz="1800" b="0" i="0" u="none" strike="noStrike" cap="none" normalizeH="0" baseline="0" smtClean="0">
                <a:ln>
                  <a:noFill/>
                </a:ln>
                <a:solidFill>
                  <a:schemeClr val="tx1"/>
                </a:solidFill>
                <a:effectLst/>
                <a:latin typeface="Arial" panose="020B0604020202020204" pitchFamily="34" charset="0"/>
              </a:endParaRPr>
            </a:p>
          </p:txBody>
        </p:sp>
      </p:grpSp>
    </p:spTree>
    <p:extLst>
      <p:ext uri="{BB962C8B-B14F-4D97-AF65-F5344CB8AC3E}">
        <p14:creationId xmlns:p14="http://schemas.microsoft.com/office/powerpoint/2010/main" val="413192416"/>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3000" smtClean="0"/>
              <a:t>9.3  </a:t>
            </a:r>
            <a:r>
              <a:rPr lang="zh-CN" altLang="en-US" sz="3000" smtClean="0"/>
              <a:t>指</a:t>
            </a:r>
            <a:r>
              <a:rPr lang="zh-CN" altLang="en-US" sz="3000"/>
              <a:t>针与数组</a:t>
            </a:r>
            <a:endParaRPr lang="zh-CN" altLang="en-US" sz="3000"/>
          </a:p>
        </p:txBody>
      </p:sp>
      <p:sp>
        <p:nvSpPr>
          <p:cNvPr id="3" name="内容占位符 2"/>
          <p:cNvSpPr>
            <a:spLocks noGrp="1"/>
          </p:cNvSpPr>
          <p:nvPr>
            <p:ph idx="1"/>
          </p:nvPr>
        </p:nvSpPr>
        <p:spPr>
          <a:xfrm>
            <a:off x="457200" y="1700808"/>
            <a:ext cx="8507288" cy="576064"/>
          </a:xfrm>
        </p:spPr>
        <p:txBody>
          <a:bodyPr/>
          <a:lstStyle/>
          <a:p>
            <a:pPr lvl="1"/>
            <a:r>
              <a:rPr lang="zh-CN" altLang="en-US" sz="2000" smtClean="0">
                <a:latin typeface="隶书" pitchFamily="49" charset="-122"/>
                <a:ea typeface="黑体" panose="02010609060101010101" pitchFamily="49" charset="-122"/>
              </a:rPr>
              <a:t>例：将</a:t>
            </a:r>
            <a:r>
              <a:rPr lang="zh-CN" altLang="en-US" sz="2000">
                <a:latin typeface="隶书" pitchFamily="49" charset="-122"/>
                <a:ea typeface="黑体" panose="02010609060101010101" pitchFamily="49" charset="-122"/>
              </a:rPr>
              <a:t>字符串</a:t>
            </a:r>
            <a:r>
              <a:rPr lang="en-US" altLang="zh-CN" sz="2000">
                <a:latin typeface="隶书" pitchFamily="49" charset="-122"/>
                <a:ea typeface="黑体" panose="02010609060101010101" pitchFamily="49" charset="-122"/>
              </a:rPr>
              <a:t>a</a:t>
            </a:r>
            <a:r>
              <a:rPr lang="zh-CN" altLang="en-US" sz="2000">
                <a:latin typeface="隶书" pitchFamily="49" charset="-122"/>
                <a:ea typeface="黑体" panose="02010609060101010101" pitchFamily="49" charset="-122"/>
              </a:rPr>
              <a:t>复制到字符串</a:t>
            </a:r>
            <a:r>
              <a:rPr lang="en-US" altLang="zh-CN" sz="2000">
                <a:latin typeface="隶书" pitchFamily="49" charset="-122"/>
                <a:ea typeface="黑体" panose="02010609060101010101" pitchFamily="49" charset="-122"/>
              </a:rPr>
              <a:t>b</a:t>
            </a:r>
            <a:r>
              <a:rPr lang="zh-CN" altLang="en-US" sz="2000" smtClean="0">
                <a:latin typeface="隶书" pitchFamily="49" charset="-122"/>
                <a:ea typeface="黑体" panose="02010609060101010101" pitchFamily="49" charset="-122"/>
              </a:rPr>
              <a:t>。</a:t>
            </a:r>
            <a:endParaRPr lang="zh-CN" altLang="en-US" sz="2000">
              <a:latin typeface="隶书" pitchFamily="49" charset="-122"/>
              <a:ea typeface="黑体" panose="02010609060101010101" pitchFamily="49" charset="-122"/>
            </a:endParaRPr>
          </a:p>
        </p:txBody>
      </p:sp>
      <p:sp>
        <p:nvSpPr>
          <p:cNvPr id="4" name="页脚占位符 3"/>
          <p:cNvSpPr>
            <a:spLocks noGrp="1"/>
          </p:cNvSpPr>
          <p:nvPr>
            <p:ph type="ftr" sz="quarter" idx="10"/>
          </p:nvPr>
        </p:nvSpPr>
        <p:spPr/>
        <p:txBody>
          <a:bodyPr/>
          <a:lstStyle/>
          <a:p>
            <a:pPr>
              <a:defRPr/>
            </a:pPr>
            <a:r>
              <a:rPr lang="zh-CN" altLang="en-US" smtClean="0"/>
              <a:t>第</a:t>
            </a:r>
            <a:r>
              <a:rPr lang="en-US" altLang="zh-CN" smtClean="0"/>
              <a:t>9</a:t>
            </a:r>
            <a:r>
              <a:rPr lang="zh-CN" altLang="en-US" smtClean="0"/>
              <a:t>章  指针</a:t>
            </a:r>
            <a:endParaRPr lang="en-US" altLang="zh-CN" sz="1200">
              <a:ea typeface="宋体" charset="-122"/>
            </a:endParaRPr>
          </a:p>
        </p:txBody>
      </p:sp>
      <p:sp>
        <p:nvSpPr>
          <p:cNvPr id="5" name="矩形 4">
            <a:extLst>
              <a:ext uri="{FF2B5EF4-FFF2-40B4-BE49-F238E27FC236}">
                <a16:creationId xmlns:a16="http://schemas.microsoft.com/office/drawing/2014/main" id="{F5BB524E-118F-4CAC-B131-4098BA770E80}"/>
              </a:ext>
            </a:extLst>
          </p:cNvPr>
          <p:cNvSpPr/>
          <p:nvPr/>
        </p:nvSpPr>
        <p:spPr>
          <a:xfrm>
            <a:off x="1979712" y="2276872"/>
            <a:ext cx="2561456" cy="3312368"/>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en-US" altLang="zh-CN" sz="1400">
                <a:solidFill>
                  <a:srgbClr val="002060"/>
                </a:solidFill>
              </a:rPr>
              <a:t>#include &lt;stdio.h&gt;</a:t>
            </a:r>
          </a:p>
          <a:p>
            <a:r>
              <a:rPr lang="en-US" altLang="zh-CN" sz="1400" smtClean="0">
                <a:solidFill>
                  <a:srgbClr val="002060"/>
                </a:solidFill>
              </a:rPr>
              <a:t>int </a:t>
            </a:r>
            <a:r>
              <a:rPr lang="en-US" altLang="zh-CN" sz="1400">
                <a:solidFill>
                  <a:srgbClr val="002060"/>
                </a:solidFill>
              </a:rPr>
              <a:t>main()</a:t>
            </a:r>
          </a:p>
          <a:p>
            <a:r>
              <a:rPr lang="en-US" altLang="zh-CN" sz="1400">
                <a:solidFill>
                  <a:srgbClr val="002060"/>
                </a:solidFill>
              </a:rPr>
              <a:t>{</a:t>
            </a:r>
          </a:p>
          <a:p>
            <a:pPr marL="265113"/>
            <a:r>
              <a:rPr lang="en-US" altLang="zh-CN" sz="1400">
                <a:solidFill>
                  <a:srgbClr val="002060"/>
                </a:solidFill>
              </a:rPr>
              <a:t>char a[80],b[80];</a:t>
            </a:r>
          </a:p>
          <a:p>
            <a:pPr marL="265113"/>
            <a:r>
              <a:rPr lang="en-US" altLang="zh-CN" sz="1400" smtClean="0">
                <a:solidFill>
                  <a:srgbClr val="002060"/>
                </a:solidFill>
              </a:rPr>
              <a:t>int </a:t>
            </a:r>
            <a:r>
              <a:rPr lang="en-US" altLang="zh-CN" sz="1400">
                <a:solidFill>
                  <a:srgbClr val="002060"/>
                </a:solidFill>
              </a:rPr>
              <a:t>i=0; </a:t>
            </a:r>
          </a:p>
          <a:p>
            <a:pPr marL="265113"/>
            <a:r>
              <a:rPr lang="en-US" altLang="zh-CN" sz="1400" smtClean="0">
                <a:solidFill>
                  <a:srgbClr val="002060"/>
                </a:solidFill>
              </a:rPr>
              <a:t>scanf</a:t>
            </a:r>
            <a:r>
              <a:rPr lang="en-US" altLang="zh-CN" sz="1400">
                <a:solidFill>
                  <a:srgbClr val="002060"/>
                </a:solidFill>
              </a:rPr>
              <a:t>(“%s”,a);</a:t>
            </a:r>
          </a:p>
          <a:p>
            <a:pPr marL="265113"/>
            <a:r>
              <a:rPr lang="en-US" altLang="zh-CN" sz="1400" smtClean="0">
                <a:solidFill>
                  <a:srgbClr val="002060"/>
                </a:solidFill>
              </a:rPr>
              <a:t>while(a[i</a:t>
            </a:r>
            <a:r>
              <a:rPr lang="en-US" altLang="zh-CN" sz="1400">
                <a:solidFill>
                  <a:srgbClr val="002060"/>
                </a:solidFill>
              </a:rPr>
              <a:t>]!= ’\0’)</a:t>
            </a:r>
          </a:p>
          <a:p>
            <a:pPr marL="265113"/>
            <a:r>
              <a:rPr lang="en-US" altLang="zh-CN" sz="1400" smtClean="0">
                <a:solidFill>
                  <a:srgbClr val="002060"/>
                </a:solidFill>
              </a:rPr>
              <a:t>{</a:t>
            </a:r>
          </a:p>
          <a:p>
            <a:pPr marL="265113"/>
            <a:r>
              <a:rPr lang="en-US" altLang="zh-CN" sz="1400">
                <a:solidFill>
                  <a:srgbClr val="002060"/>
                </a:solidFill>
              </a:rPr>
              <a:t>	</a:t>
            </a:r>
            <a:r>
              <a:rPr lang="en-US" altLang="zh-CN" sz="1400" smtClean="0">
                <a:solidFill>
                  <a:srgbClr val="002060"/>
                </a:solidFill>
              </a:rPr>
              <a:t>b[i</a:t>
            </a:r>
            <a:r>
              <a:rPr lang="en-US" altLang="zh-CN" sz="1400">
                <a:solidFill>
                  <a:srgbClr val="002060"/>
                </a:solidFill>
              </a:rPr>
              <a:t>]=</a:t>
            </a:r>
            <a:r>
              <a:rPr lang="en-US" altLang="zh-CN" sz="1400">
                <a:solidFill>
                  <a:srgbClr val="002060"/>
                </a:solidFill>
              </a:rPr>
              <a:t>a[i</a:t>
            </a:r>
            <a:r>
              <a:rPr lang="en-US" altLang="zh-CN" sz="1400" smtClean="0">
                <a:solidFill>
                  <a:srgbClr val="002060"/>
                </a:solidFill>
              </a:rPr>
              <a:t>];</a:t>
            </a:r>
          </a:p>
          <a:p>
            <a:pPr marL="265113"/>
            <a:r>
              <a:rPr lang="en-US" altLang="zh-CN" sz="1400">
                <a:solidFill>
                  <a:srgbClr val="002060"/>
                </a:solidFill>
              </a:rPr>
              <a:t>	</a:t>
            </a:r>
            <a:r>
              <a:rPr lang="en-US" altLang="zh-CN" sz="1400" smtClean="0">
                <a:solidFill>
                  <a:srgbClr val="002060"/>
                </a:solidFill>
              </a:rPr>
              <a:t>i++;</a:t>
            </a:r>
          </a:p>
          <a:p>
            <a:pPr marL="265113"/>
            <a:r>
              <a:rPr lang="en-US" altLang="zh-CN" sz="1400" smtClean="0">
                <a:solidFill>
                  <a:srgbClr val="002060"/>
                </a:solidFill>
              </a:rPr>
              <a:t>}</a:t>
            </a:r>
            <a:endParaRPr lang="en-US" altLang="zh-CN" sz="1400">
              <a:solidFill>
                <a:srgbClr val="002060"/>
              </a:solidFill>
            </a:endParaRPr>
          </a:p>
          <a:p>
            <a:pPr marL="265113"/>
            <a:r>
              <a:rPr lang="en-US" altLang="zh-CN" sz="1400" smtClean="0">
                <a:solidFill>
                  <a:srgbClr val="002060"/>
                </a:solidFill>
              </a:rPr>
              <a:t>b[i</a:t>
            </a:r>
            <a:r>
              <a:rPr lang="en-US" altLang="zh-CN" sz="1400">
                <a:solidFill>
                  <a:srgbClr val="002060"/>
                </a:solidFill>
              </a:rPr>
              <a:t>]= ‘\0’;</a:t>
            </a:r>
          </a:p>
          <a:p>
            <a:pPr marL="265113"/>
            <a:r>
              <a:rPr lang="en-US" altLang="zh-CN" sz="1400" smtClean="0">
                <a:solidFill>
                  <a:srgbClr val="002060"/>
                </a:solidFill>
              </a:rPr>
              <a:t>printf</a:t>
            </a:r>
            <a:r>
              <a:rPr lang="en-US" altLang="zh-CN" sz="1400">
                <a:solidFill>
                  <a:srgbClr val="002060"/>
                </a:solidFill>
              </a:rPr>
              <a:t>(“%s”,b);</a:t>
            </a:r>
          </a:p>
          <a:p>
            <a:pPr marL="265113"/>
            <a:r>
              <a:rPr lang="en-US" altLang="zh-CN" sz="1400" smtClean="0">
                <a:solidFill>
                  <a:srgbClr val="002060"/>
                </a:solidFill>
              </a:rPr>
              <a:t>return </a:t>
            </a:r>
            <a:r>
              <a:rPr lang="en-US" altLang="zh-CN" sz="1400">
                <a:solidFill>
                  <a:srgbClr val="002060"/>
                </a:solidFill>
              </a:rPr>
              <a:t>0;</a:t>
            </a:r>
          </a:p>
          <a:p>
            <a:r>
              <a:rPr lang="en-US" altLang="zh-CN" sz="1400" smtClean="0">
                <a:solidFill>
                  <a:srgbClr val="002060"/>
                </a:solidFill>
              </a:rPr>
              <a:t>}</a:t>
            </a:r>
            <a:endParaRPr lang="en-US" altLang="zh-CN" sz="1400">
              <a:solidFill>
                <a:srgbClr val="002060"/>
              </a:solidFill>
            </a:endParaRPr>
          </a:p>
        </p:txBody>
      </p:sp>
      <p:sp>
        <p:nvSpPr>
          <p:cNvPr id="6" name="矩形 5">
            <a:extLst>
              <a:ext uri="{FF2B5EF4-FFF2-40B4-BE49-F238E27FC236}">
                <a16:creationId xmlns:a16="http://schemas.microsoft.com/office/drawing/2014/main" id="{F5BB524E-118F-4CAC-B131-4098BA770E80}"/>
              </a:ext>
            </a:extLst>
          </p:cNvPr>
          <p:cNvSpPr/>
          <p:nvPr/>
        </p:nvSpPr>
        <p:spPr>
          <a:xfrm>
            <a:off x="5364088" y="1988840"/>
            <a:ext cx="3096344" cy="3744416"/>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en-US" altLang="zh-CN" sz="1400">
                <a:solidFill>
                  <a:srgbClr val="002060"/>
                </a:solidFill>
              </a:rPr>
              <a:t>#include &lt;stdio.h&gt;</a:t>
            </a:r>
          </a:p>
          <a:p>
            <a:r>
              <a:rPr lang="en-US" altLang="zh-CN" sz="1400" smtClean="0">
                <a:solidFill>
                  <a:srgbClr val="002060"/>
                </a:solidFill>
              </a:rPr>
              <a:t>int </a:t>
            </a:r>
            <a:r>
              <a:rPr lang="en-US" altLang="zh-CN" sz="1400">
                <a:solidFill>
                  <a:srgbClr val="002060"/>
                </a:solidFill>
              </a:rPr>
              <a:t>main()</a:t>
            </a:r>
          </a:p>
          <a:p>
            <a:r>
              <a:rPr lang="en-US" altLang="zh-CN" sz="1400">
                <a:solidFill>
                  <a:srgbClr val="002060"/>
                </a:solidFill>
              </a:rPr>
              <a:t>{</a:t>
            </a:r>
          </a:p>
          <a:p>
            <a:pPr marL="265113"/>
            <a:r>
              <a:rPr lang="en-US" altLang="zh-CN" sz="1400">
                <a:solidFill>
                  <a:srgbClr val="002060"/>
                </a:solidFill>
              </a:rPr>
              <a:t>char a[80</a:t>
            </a:r>
            <a:r>
              <a:rPr lang="en-US" altLang="zh-CN" sz="1400">
                <a:solidFill>
                  <a:srgbClr val="002060"/>
                </a:solidFill>
              </a:rPr>
              <a:t>],</a:t>
            </a:r>
            <a:r>
              <a:rPr lang="en-US" altLang="zh-CN" sz="1400">
                <a:solidFill>
                  <a:srgbClr val="002060"/>
                </a:solidFill>
              </a:rPr>
              <a:t>b[80],*pa,*pb;</a:t>
            </a:r>
          </a:p>
          <a:p>
            <a:pPr marL="265113"/>
            <a:r>
              <a:rPr lang="en-US" altLang="zh-CN" sz="1400" smtClean="0">
                <a:solidFill>
                  <a:srgbClr val="002060"/>
                </a:solidFill>
              </a:rPr>
              <a:t>pa=a;</a:t>
            </a:r>
          </a:p>
          <a:p>
            <a:pPr marL="265113"/>
            <a:r>
              <a:rPr lang="en-US" altLang="zh-CN" sz="1400" smtClean="0">
                <a:solidFill>
                  <a:srgbClr val="002060"/>
                </a:solidFill>
              </a:rPr>
              <a:t>pb=b</a:t>
            </a:r>
            <a:r>
              <a:rPr lang="en-US" altLang="zh-CN" sz="1400">
                <a:solidFill>
                  <a:srgbClr val="002060"/>
                </a:solidFill>
              </a:rPr>
              <a:t>;</a:t>
            </a:r>
          </a:p>
          <a:p>
            <a:pPr marL="265113"/>
            <a:r>
              <a:rPr lang="en-US" altLang="zh-CN" sz="1400" smtClean="0">
                <a:solidFill>
                  <a:srgbClr val="002060"/>
                </a:solidFill>
              </a:rPr>
              <a:t>scanf</a:t>
            </a:r>
            <a:r>
              <a:rPr lang="en-US" altLang="zh-CN" sz="1400">
                <a:solidFill>
                  <a:srgbClr val="002060"/>
                </a:solidFill>
              </a:rPr>
              <a:t>("%s",pa);</a:t>
            </a:r>
          </a:p>
          <a:p>
            <a:pPr marL="265113"/>
            <a:r>
              <a:rPr lang="en-US" altLang="zh-CN" sz="1400" smtClean="0">
                <a:solidFill>
                  <a:srgbClr val="002060"/>
                </a:solidFill>
              </a:rPr>
              <a:t>while</a:t>
            </a:r>
            <a:r>
              <a:rPr lang="en-US" altLang="zh-CN" sz="1400">
                <a:solidFill>
                  <a:srgbClr val="002060"/>
                </a:solidFill>
              </a:rPr>
              <a:t>(*pa!= '\0')</a:t>
            </a:r>
          </a:p>
          <a:p>
            <a:pPr marL="265113"/>
            <a:r>
              <a:rPr lang="en-US" altLang="zh-CN" sz="1400" smtClean="0">
                <a:solidFill>
                  <a:srgbClr val="002060"/>
                </a:solidFill>
              </a:rPr>
              <a:t>{</a:t>
            </a:r>
          </a:p>
          <a:p>
            <a:pPr marL="265113"/>
            <a:r>
              <a:rPr lang="en-US" altLang="zh-CN" sz="1400">
                <a:solidFill>
                  <a:srgbClr val="002060"/>
                </a:solidFill>
              </a:rPr>
              <a:t>	</a:t>
            </a:r>
            <a:r>
              <a:rPr lang="en-US" altLang="zh-CN" sz="1400" smtClean="0">
                <a:solidFill>
                  <a:srgbClr val="002060"/>
                </a:solidFill>
              </a:rPr>
              <a:t>*</a:t>
            </a:r>
            <a:r>
              <a:rPr lang="en-US" altLang="zh-CN" sz="1400">
                <a:solidFill>
                  <a:srgbClr val="002060"/>
                </a:solidFill>
              </a:rPr>
              <a:t>pb=*</a:t>
            </a:r>
            <a:r>
              <a:rPr lang="en-US" altLang="zh-CN" sz="1400">
                <a:solidFill>
                  <a:srgbClr val="002060"/>
                </a:solidFill>
              </a:rPr>
              <a:t>pa</a:t>
            </a:r>
            <a:r>
              <a:rPr lang="en-US" altLang="zh-CN" sz="1400" smtClean="0">
                <a:solidFill>
                  <a:srgbClr val="002060"/>
                </a:solidFill>
              </a:rPr>
              <a:t>;</a:t>
            </a:r>
          </a:p>
          <a:p>
            <a:pPr marL="265113"/>
            <a:r>
              <a:rPr lang="en-US" altLang="zh-CN" sz="1400">
                <a:solidFill>
                  <a:srgbClr val="002060"/>
                </a:solidFill>
              </a:rPr>
              <a:t>	</a:t>
            </a:r>
            <a:r>
              <a:rPr lang="en-US" altLang="zh-CN" sz="1400" smtClean="0">
                <a:solidFill>
                  <a:srgbClr val="002060"/>
                </a:solidFill>
              </a:rPr>
              <a:t>pa++;</a:t>
            </a:r>
          </a:p>
          <a:p>
            <a:pPr marL="265113"/>
            <a:r>
              <a:rPr lang="en-US" altLang="zh-CN" sz="1400">
                <a:solidFill>
                  <a:srgbClr val="002060"/>
                </a:solidFill>
              </a:rPr>
              <a:t>	</a:t>
            </a:r>
            <a:r>
              <a:rPr lang="en-US" altLang="zh-CN" sz="1400" smtClean="0">
                <a:solidFill>
                  <a:srgbClr val="002060"/>
                </a:solidFill>
              </a:rPr>
              <a:t>pb++;</a:t>
            </a:r>
          </a:p>
          <a:p>
            <a:pPr marL="265113"/>
            <a:r>
              <a:rPr lang="en-US" altLang="zh-CN" sz="1400" smtClean="0">
                <a:solidFill>
                  <a:srgbClr val="002060"/>
                </a:solidFill>
              </a:rPr>
              <a:t>}</a:t>
            </a:r>
            <a:endParaRPr lang="en-US" altLang="zh-CN" sz="1400">
              <a:solidFill>
                <a:srgbClr val="002060"/>
              </a:solidFill>
            </a:endParaRPr>
          </a:p>
          <a:p>
            <a:pPr marL="265113"/>
            <a:r>
              <a:rPr lang="en-US" altLang="zh-CN" sz="1400" smtClean="0">
                <a:solidFill>
                  <a:srgbClr val="002060"/>
                </a:solidFill>
              </a:rPr>
              <a:t>*</a:t>
            </a:r>
            <a:r>
              <a:rPr lang="en-US" altLang="zh-CN" sz="1400">
                <a:solidFill>
                  <a:srgbClr val="002060"/>
                </a:solidFill>
              </a:rPr>
              <a:t>pb=’\0’;</a:t>
            </a:r>
          </a:p>
          <a:p>
            <a:pPr marL="265113"/>
            <a:r>
              <a:rPr lang="en-US" altLang="zh-CN" sz="1400" smtClean="0">
                <a:solidFill>
                  <a:srgbClr val="002060"/>
                </a:solidFill>
              </a:rPr>
              <a:t>printf</a:t>
            </a:r>
            <a:r>
              <a:rPr lang="en-US" altLang="zh-CN" sz="1400">
                <a:solidFill>
                  <a:srgbClr val="002060"/>
                </a:solidFill>
              </a:rPr>
              <a:t>("%s",b);</a:t>
            </a:r>
          </a:p>
          <a:p>
            <a:pPr marL="265113"/>
            <a:r>
              <a:rPr lang="en-US" altLang="zh-CN" sz="1400" smtClean="0">
                <a:solidFill>
                  <a:srgbClr val="002060"/>
                </a:solidFill>
              </a:rPr>
              <a:t>return </a:t>
            </a:r>
            <a:r>
              <a:rPr lang="en-US" altLang="zh-CN" sz="1400">
                <a:solidFill>
                  <a:srgbClr val="002060"/>
                </a:solidFill>
              </a:rPr>
              <a:t>0;</a:t>
            </a:r>
          </a:p>
          <a:p>
            <a:r>
              <a:rPr lang="en-US" altLang="zh-CN" sz="1400" smtClean="0">
                <a:solidFill>
                  <a:srgbClr val="002060"/>
                </a:solidFill>
              </a:rPr>
              <a:t>}</a:t>
            </a:r>
            <a:endParaRPr lang="en-US" altLang="zh-CN" sz="1400">
              <a:solidFill>
                <a:srgbClr val="002060"/>
              </a:solidFill>
            </a:endParaRPr>
          </a:p>
        </p:txBody>
      </p:sp>
    </p:spTree>
    <p:extLst>
      <p:ext uri="{BB962C8B-B14F-4D97-AF65-F5344CB8AC3E}">
        <p14:creationId xmlns:p14="http://schemas.microsoft.com/office/powerpoint/2010/main" val="3402488611"/>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3000" smtClean="0"/>
              <a:t>9.3  </a:t>
            </a:r>
            <a:r>
              <a:rPr lang="zh-CN" altLang="en-US" sz="3000" smtClean="0"/>
              <a:t>指</a:t>
            </a:r>
            <a:r>
              <a:rPr lang="zh-CN" altLang="en-US" sz="3000"/>
              <a:t>针与数组</a:t>
            </a:r>
            <a:endParaRPr lang="zh-CN" altLang="en-US" sz="3000"/>
          </a:p>
        </p:txBody>
      </p:sp>
      <p:sp>
        <p:nvSpPr>
          <p:cNvPr id="3" name="内容占位符 2"/>
          <p:cNvSpPr>
            <a:spLocks noGrp="1"/>
          </p:cNvSpPr>
          <p:nvPr>
            <p:ph idx="1"/>
          </p:nvPr>
        </p:nvSpPr>
        <p:spPr>
          <a:xfrm>
            <a:off x="457200" y="1700808"/>
            <a:ext cx="8507288" cy="4464496"/>
          </a:xfrm>
        </p:spPr>
        <p:txBody>
          <a:bodyPr/>
          <a:lstStyle/>
          <a:p>
            <a:pPr lvl="1"/>
            <a:r>
              <a:rPr lang="zh-CN" altLang="en-US" sz="2000">
                <a:latin typeface="隶书" pitchFamily="49" charset="-122"/>
                <a:ea typeface="黑体" panose="02010609060101010101" pitchFamily="49" charset="-122"/>
              </a:rPr>
              <a:t>用指针来处理字符串和字符数组的</a:t>
            </a:r>
            <a:r>
              <a:rPr lang="zh-CN" altLang="en-US" sz="2000">
                <a:latin typeface="隶书" pitchFamily="49" charset="-122"/>
                <a:ea typeface="黑体" panose="02010609060101010101" pitchFamily="49" charset="-122"/>
              </a:rPr>
              <a:t>比</a:t>
            </a:r>
            <a:r>
              <a:rPr lang="zh-CN" altLang="en-US" sz="2000" smtClean="0">
                <a:latin typeface="隶书" pitchFamily="49" charset="-122"/>
                <a:ea typeface="黑体" panose="02010609060101010101" pitchFamily="49" charset="-122"/>
              </a:rPr>
              <a:t>较</a:t>
            </a:r>
            <a:endParaRPr lang="en-US" altLang="zh-CN" sz="2000" smtClean="0">
              <a:latin typeface="隶书" pitchFamily="49" charset="-122"/>
              <a:ea typeface="黑体" panose="02010609060101010101" pitchFamily="49" charset="-122"/>
            </a:endParaRPr>
          </a:p>
          <a:p>
            <a:pPr lvl="2"/>
            <a:r>
              <a:rPr lang="zh-CN" altLang="en-US" sz="1800" smtClean="0">
                <a:latin typeface="隶书" pitchFamily="49" charset="-122"/>
                <a:ea typeface="黑体" panose="02010609060101010101" pitchFamily="49" charset="-122"/>
              </a:rPr>
              <a:t>占</a:t>
            </a:r>
            <a:r>
              <a:rPr lang="zh-CN" altLang="en-US" sz="1800">
                <a:latin typeface="隶书" pitchFamily="49" charset="-122"/>
                <a:ea typeface="黑体" panose="02010609060101010101" pitchFamily="49" charset="-122"/>
              </a:rPr>
              <a:t>用空间大小不</a:t>
            </a:r>
            <a:r>
              <a:rPr lang="zh-CN" altLang="en-US" sz="1800">
                <a:latin typeface="隶书" pitchFamily="49" charset="-122"/>
                <a:ea typeface="黑体" panose="02010609060101010101" pitchFamily="49" charset="-122"/>
              </a:rPr>
              <a:t>同</a:t>
            </a:r>
            <a:r>
              <a:rPr lang="zh-CN" altLang="en-US" sz="1800" smtClean="0">
                <a:latin typeface="隶书" pitchFamily="49" charset="-122"/>
                <a:ea typeface="黑体" panose="02010609060101010101" pitchFamily="49" charset="-122"/>
              </a:rPr>
              <a:t>。</a:t>
            </a:r>
            <a:endParaRPr lang="zh-CN" altLang="en-US" sz="1800">
              <a:latin typeface="隶书" pitchFamily="49" charset="-122"/>
              <a:ea typeface="黑体" panose="02010609060101010101" pitchFamily="49" charset="-122"/>
            </a:endParaRPr>
          </a:p>
          <a:p>
            <a:pPr lvl="2"/>
            <a:r>
              <a:rPr lang="zh-CN" altLang="en-US" sz="1800" smtClean="0">
                <a:latin typeface="隶书" pitchFamily="49" charset="-122"/>
                <a:ea typeface="黑体" panose="02010609060101010101" pitchFamily="49" charset="-122"/>
              </a:rPr>
              <a:t>赋</a:t>
            </a:r>
            <a:r>
              <a:rPr lang="zh-CN" altLang="en-US" sz="1800">
                <a:latin typeface="隶书" pitchFamily="49" charset="-122"/>
                <a:ea typeface="黑体" panose="02010609060101010101" pitchFamily="49" charset="-122"/>
              </a:rPr>
              <a:t>值方式不</a:t>
            </a:r>
            <a:r>
              <a:rPr lang="zh-CN" altLang="en-US" sz="1800">
                <a:latin typeface="隶书" pitchFamily="49" charset="-122"/>
                <a:ea typeface="黑体" panose="02010609060101010101" pitchFamily="49" charset="-122"/>
              </a:rPr>
              <a:t>同</a:t>
            </a:r>
            <a:r>
              <a:rPr lang="zh-CN" altLang="en-US" sz="1800" smtClean="0">
                <a:latin typeface="隶书" pitchFamily="49" charset="-122"/>
                <a:ea typeface="黑体" panose="02010609060101010101" pitchFamily="49" charset="-122"/>
              </a:rPr>
              <a:t>。要</a:t>
            </a:r>
            <a:r>
              <a:rPr lang="zh-CN" altLang="en-US" sz="1800">
                <a:latin typeface="隶书" pitchFamily="49" charset="-122"/>
                <a:ea typeface="黑体" panose="02010609060101010101" pitchFamily="49" charset="-122"/>
              </a:rPr>
              <a:t>注意，</a:t>
            </a:r>
            <a:r>
              <a:rPr lang="zh-CN" altLang="en-US" sz="1800">
                <a:latin typeface="隶书" pitchFamily="49" charset="-122"/>
                <a:ea typeface="黑体" panose="02010609060101010101" pitchFamily="49" charset="-122"/>
              </a:rPr>
              <a:t>赋</a:t>
            </a:r>
            <a:r>
              <a:rPr lang="zh-CN" altLang="en-US" sz="1800" smtClean="0">
                <a:latin typeface="隶书" pitchFamily="49" charset="-122"/>
                <a:ea typeface="黑体" panose="02010609060101010101" pitchFamily="49" charset="-122"/>
              </a:rPr>
              <a:t>给</a:t>
            </a:r>
            <a:r>
              <a:rPr lang="zh-CN" altLang="en-US" sz="1800">
                <a:latin typeface="隶书" pitchFamily="49" charset="-122"/>
                <a:ea typeface="黑体" panose="02010609060101010101" pitchFamily="49" charset="-122"/>
              </a:rPr>
              <a:t>指</a:t>
            </a:r>
            <a:r>
              <a:rPr lang="zh-CN" altLang="en-US" sz="1800" smtClean="0">
                <a:latin typeface="隶书" pitchFamily="49" charset="-122"/>
                <a:ea typeface="黑体" panose="02010609060101010101" pitchFamily="49" charset="-122"/>
              </a:rPr>
              <a:t>针变量的</a:t>
            </a:r>
            <a:r>
              <a:rPr lang="zh-CN" altLang="en-US" sz="1800">
                <a:latin typeface="隶书" pitchFamily="49" charset="-122"/>
                <a:ea typeface="黑体" panose="02010609060101010101" pitchFamily="49" charset="-122"/>
              </a:rPr>
              <a:t>不是字符串，而是字符串第一个字符的地址。</a:t>
            </a:r>
            <a:endParaRPr lang="en-US" altLang="zh-CN" sz="1800" smtClean="0">
              <a:latin typeface="隶书" pitchFamily="49" charset="-122"/>
              <a:ea typeface="黑体" panose="02010609060101010101" pitchFamily="49" charset="-122"/>
            </a:endParaRPr>
          </a:p>
          <a:p>
            <a:pPr lvl="2"/>
            <a:r>
              <a:rPr lang="zh-CN" altLang="en-US" sz="1800" smtClean="0">
                <a:latin typeface="隶书" pitchFamily="49" charset="-122"/>
                <a:ea typeface="黑体" panose="02010609060101010101" pitchFamily="49" charset="-122"/>
              </a:rPr>
              <a:t>如</a:t>
            </a:r>
            <a:r>
              <a:rPr lang="zh-CN" altLang="en-US" sz="1800">
                <a:latin typeface="隶书" pitchFamily="49" charset="-122"/>
                <a:ea typeface="黑体" panose="02010609060101010101" pitchFamily="49" charset="-122"/>
              </a:rPr>
              <a:t>果声明了一个字符数组，在编译时即为它分配了内存单元，有确定的地址；而声明一个字符指针变量时，给字符指针变量分配内存单元，但如果未对该指针变量赋于一个地址值，则它并未指向一个确定的字符数</a:t>
            </a:r>
            <a:r>
              <a:rPr lang="zh-CN" altLang="en-US" sz="1800">
                <a:latin typeface="隶书" pitchFamily="49" charset="-122"/>
                <a:ea typeface="黑体" panose="02010609060101010101" pitchFamily="49" charset="-122"/>
              </a:rPr>
              <a:t>据</a:t>
            </a:r>
            <a:r>
              <a:rPr lang="zh-CN" altLang="en-US" sz="1800" smtClean="0">
                <a:latin typeface="隶书" pitchFamily="49" charset="-122"/>
                <a:ea typeface="黑体" panose="02010609060101010101" pitchFamily="49" charset="-122"/>
              </a:rPr>
              <a:t>。</a:t>
            </a:r>
            <a:endParaRPr lang="zh-CN" altLang="en-US" sz="1800">
              <a:latin typeface="隶书" pitchFamily="49" charset="-122"/>
              <a:ea typeface="黑体" panose="02010609060101010101" pitchFamily="49" charset="-122"/>
            </a:endParaRPr>
          </a:p>
          <a:p>
            <a:pPr lvl="2"/>
            <a:r>
              <a:rPr lang="zh-CN" altLang="en-US" sz="1800" smtClean="0">
                <a:latin typeface="隶书" pitchFamily="49" charset="-122"/>
                <a:ea typeface="黑体" panose="02010609060101010101" pitchFamily="49" charset="-122"/>
              </a:rPr>
              <a:t>字</a:t>
            </a:r>
            <a:r>
              <a:rPr lang="zh-CN" altLang="en-US" sz="1800">
                <a:latin typeface="隶书" pitchFamily="49" charset="-122"/>
                <a:ea typeface="黑体" panose="02010609060101010101" pitchFamily="49" charset="-122"/>
              </a:rPr>
              <a:t>符指针变量的值是可以改</a:t>
            </a:r>
            <a:r>
              <a:rPr lang="zh-CN" altLang="en-US" sz="1800">
                <a:latin typeface="隶书" pitchFamily="49" charset="-122"/>
                <a:ea typeface="黑体" panose="02010609060101010101" pitchFamily="49" charset="-122"/>
              </a:rPr>
              <a:t>变</a:t>
            </a:r>
            <a:r>
              <a:rPr lang="zh-CN" altLang="en-US" sz="1800" smtClean="0">
                <a:latin typeface="隶书" pitchFamily="49" charset="-122"/>
                <a:ea typeface="黑体" panose="02010609060101010101" pitchFamily="49" charset="-122"/>
              </a:rPr>
              <a:t>的。</a:t>
            </a:r>
            <a:endParaRPr lang="en-US" altLang="zh-CN" sz="1800" smtClean="0">
              <a:latin typeface="隶书" pitchFamily="49" charset="-122"/>
              <a:ea typeface="黑体" panose="02010609060101010101" pitchFamily="49" charset="-122"/>
            </a:endParaRPr>
          </a:p>
          <a:p>
            <a:pPr lvl="2"/>
            <a:r>
              <a:rPr lang="zh-CN" altLang="en-US" sz="1800" smtClean="0">
                <a:latin typeface="隶书" pitchFamily="49" charset="-122"/>
                <a:ea typeface="黑体" panose="02010609060101010101" pitchFamily="49" charset="-122"/>
              </a:rPr>
              <a:t>可</a:t>
            </a:r>
            <a:r>
              <a:rPr lang="zh-CN" altLang="en-US" sz="1800">
                <a:latin typeface="隶书" pitchFamily="49" charset="-122"/>
                <a:ea typeface="黑体" panose="02010609060101010101" pitchFamily="49" charset="-122"/>
              </a:rPr>
              <a:t>以用指针变量指向一个格式字符串，用它来代替</a:t>
            </a:r>
            <a:r>
              <a:rPr lang="en-US" altLang="zh-CN" sz="1800">
                <a:latin typeface="隶书" pitchFamily="49" charset="-122"/>
                <a:ea typeface="黑体" panose="02010609060101010101" pitchFamily="49" charset="-122"/>
              </a:rPr>
              <a:t>printf</a:t>
            </a:r>
            <a:r>
              <a:rPr lang="zh-CN" altLang="en-US" sz="1800">
                <a:latin typeface="隶书" pitchFamily="49" charset="-122"/>
                <a:ea typeface="黑体" panose="02010609060101010101" pitchFamily="49" charset="-122"/>
              </a:rPr>
              <a:t>函数中的格式字符串。</a:t>
            </a:r>
          </a:p>
        </p:txBody>
      </p:sp>
      <p:sp>
        <p:nvSpPr>
          <p:cNvPr id="4" name="页脚占位符 3"/>
          <p:cNvSpPr>
            <a:spLocks noGrp="1"/>
          </p:cNvSpPr>
          <p:nvPr>
            <p:ph type="ftr" sz="quarter" idx="10"/>
          </p:nvPr>
        </p:nvSpPr>
        <p:spPr/>
        <p:txBody>
          <a:bodyPr/>
          <a:lstStyle/>
          <a:p>
            <a:pPr>
              <a:defRPr/>
            </a:pPr>
            <a:r>
              <a:rPr lang="zh-CN" altLang="en-US" smtClean="0"/>
              <a:t>第</a:t>
            </a:r>
            <a:r>
              <a:rPr lang="en-US" altLang="zh-CN" smtClean="0"/>
              <a:t>9</a:t>
            </a:r>
            <a:r>
              <a:rPr lang="zh-CN" altLang="en-US" smtClean="0"/>
              <a:t>章  指针</a:t>
            </a:r>
            <a:endParaRPr lang="en-US" altLang="zh-CN" sz="1200">
              <a:ea typeface="宋体" charset="-122"/>
            </a:endParaRPr>
          </a:p>
        </p:txBody>
      </p:sp>
    </p:spTree>
    <p:extLst>
      <p:ext uri="{BB962C8B-B14F-4D97-AF65-F5344CB8AC3E}">
        <p14:creationId xmlns:p14="http://schemas.microsoft.com/office/powerpoint/2010/main" val="2134719057"/>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3000" smtClean="0"/>
              <a:t>9.3  </a:t>
            </a:r>
            <a:r>
              <a:rPr lang="zh-CN" altLang="en-US" sz="3000" smtClean="0"/>
              <a:t>指</a:t>
            </a:r>
            <a:r>
              <a:rPr lang="zh-CN" altLang="en-US" sz="3000"/>
              <a:t>针与数组</a:t>
            </a:r>
            <a:endParaRPr lang="zh-CN" altLang="en-US" sz="3000"/>
          </a:p>
        </p:txBody>
      </p:sp>
      <p:sp>
        <p:nvSpPr>
          <p:cNvPr id="3" name="内容占位符 2"/>
          <p:cNvSpPr>
            <a:spLocks noGrp="1"/>
          </p:cNvSpPr>
          <p:nvPr>
            <p:ph idx="1"/>
          </p:nvPr>
        </p:nvSpPr>
        <p:spPr>
          <a:xfrm>
            <a:off x="457200" y="1825160"/>
            <a:ext cx="8507288" cy="792088"/>
          </a:xfrm>
        </p:spPr>
        <p:txBody>
          <a:bodyPr/>
          <a:lstStyle/>
          <a:p>
            <a:pPr lvl="1"/>
            <a:r>
              <a:rPr lang="zh-CN" altLang="en-US" sz="2000" smtClean="0">
                <a:latin typeface="隶书" pitchFamily="49" charset="-122"/>
                <a:ea typeface="黑体" panose="02010609060101010101" pitchFamily="49" charset="-122"/>
              </a:rPr>
              <a:t>字</a:t>
            </a:r>
            <a:r>
              <a:rPr lang="zh-CN" altLang="en-US" sz="2000">
                <a:latin typeface="隶书" pitchFamily="49" charset="-122"/>
                <a:ea typeface="黑体" panose="02010609060101010101" pitchFamily="49" charset="-122"/>
              </a:rPr>
              <a:t>符指针作函数的</a:t>
            </a:r>
            <a:r>
              <a:rPr lang="zh-CN" altLang="en-US" sz="2000">
                <a:latin typeface="隶书" pitchFamily="49" charset="-122"/>
                <a:ea typeface="黑体" panose="02010609060101010101" pitchFamily="49" charset="-122"/>
              </a:rPr>
              <a:t>参</a:t>
            </a:r>
            <a:r>
              <a:rPr lang="zh-CN" altLang="en-US" sz="2000" smtClean="0">
                <a:latin typeface="隶书" pitchFamily="49" charset="-122"/>
                <a:ea typeface="黑体" panose="02010609060101010101" pitchFamily="49" charset="-122"/>
              </a:rPr>
              <a:t>数</a:t>
            </a:r>
            <a:endParaRPr lang="en-US" altLang="zh-CN" sz="2000" smtClean="0">
              <a:latin typeface="隶书" pitchFamily="49" charset="-122"/>
              <a:ea typeface="黑体" panose="02010609060101010101" pitchFamily="49" charset="-122"/>
            </a:endParaRPr>
          </a:p>
          <a:p>
            <a:pPr marL="717550" lvl="1" indent="0">
              <a:buNone/>
            </a:pPr>
            <a:r>
              <a:rPr lang="en-US" altLang="zh-CN" sz="1800">
                <a:latin typeface="隶书" pitchFamily="49" charset="-122"/>
                <a:ea typeface="黑体" panose="02010609060101010101" pitchFamily="49" charset="-122"/>
              </a:rPr>
              <a:t>【</a:t>
            </a:r>
            <a:r>
              <a:rPr lang="zh-CN" altLang="en-US" sz="1800">
                <a:latin typeface="隶书" pitchFamily="49" charset="-122"/>
                <a:ea typeface="黑体" panose="02010609060101010101" pitchFamily="49" charset="-122"/>
              </a:rPr>
              <a:t>例</a:t>
            </a:r>
            <a:r>
              <a:rPr lang="en-US" altLang="zh-CN" sz="1800">
                <a:latin typeface="隶书" pitchFamily="49" charset="-122"/>
                <a:ea typeface="黑体" panose="02010609060101010101" pitchFamily="49" charset="-122"/>
              </a:rPr>
              <a:t>9.11】</a:t>
            </a:r>
            <a:r>
              <a:rPr lang="zh-CN" altLang="en-US" sz="1800">
                <a:latin typeface="隶书" pitchFamily="49" charset="-122"/>
                <a:ea typeface="黑体" panose="02010609060101010101" pitchFamily="49" charset="-122"/>
              </a:rPr>
              <a:t>字符指针作形式参数实现输出字符串</a:t>
            </a:r>
          </a:p>
        </p:txBody>
      </p:sp>
      <p:sp>
        <p:nvSpPr>
          <p:cNvPr id="4" name="页脚占位符 3"/>
          <p:cNvSpPr>
            <a:spLocks noGrp="1"/>
          </p:cNvSpPr>
          <p:nvPr>
            <p:ph type="ftr" sz="quarter" idx="10"/>
          </p:nvPr>
        </p:nvSpPr>
        <p:spPr/>
        <p:txBody>
          <a:bodyPr/>
          <a:lstStyle/>
          <a:p>
            <a:pPr>
              <a:defRPr/>
            </a:pPr>
            <a:r>
              <a:rPr lang="zh-CN" altLang="en-US" smtClean="0"/>
              <a:t>第</a:t>
            </a:r>
            <a:r>
              <a:rPr lang="en-US" altLang="zh-CN" smtClean="0"/>
              <a:t>9</a:t>
            </a:r>
            <a:r>
              <a:rPr lang="zh-CN" altLang="en-US" smtClean="0"/>
              <a:t>章  指针</a:t>
            </a:r>
            <a:endParaRPr lang="en-US" altLang="zh-CN" sz="1200">
              <a:ea typeface="宋体" charset="-122"/>
            </a:endParaRPr>
          </a:p>
        </p:txBody>
      </p:sp>
      <p:sp>
        <p:nvSpPr>
          <p:cNvPr id="5" name="矩形 4">
            <a:extLst>
              <a:ext uri="{FF2B5EF4-FFF2-40B4-BE49-F238E27FC236}">
                <a16:creationId xmlns:a16="http://schemas.microsoft.com/office/drawing/2014/main" id="{F5BB524E-118F-4CAC-B131-4098BA770E80}"/>
              </a:ext>
            </a:extLst>
          </p:cNvPr>
          <p:cNvSpPr/>
          <p:nvPr/>
        </p:nvSpPr>
        <p:spPr>
          <a:xfrm>
            <a:off x="1979712" y="2636912"/>
            <a:ext cx="3024336" cy="3096344"/>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en-US" altLang="zh-CN" sz="1400">
                <a:solidFill>
                  <a:srgbClr val="002060"/>
                </a:solidFill>
              </a:rPr>
              <a:t>#include &lt;stdio.h&gt;</a:t>
            </a:r>
          </a:p>
          <a:p>
            <a:r>
              <a:rPr lang="en-US" altLang="zh-CN" sz="1400">
                <a:solidFill>
                  <a:srgbClr val="002060"/>
                </a:solidFill>
              </a:rPr>
              <a:t>void putstring (char *s)</a:t>
            </a:r>
          </a:p>
          <a:p>
            <a:r>
              <a:rPr lang="en-US" altLang="zh-CN" sz="1400">
                <a:solidFill>
                  <a:srgbClr val="002060"/>
                </a:solidFill>
              </a:rPr>
              <a:t>{</a:t>
            </a:r>
          </a:p>
          <a:p>
            <a:r>
              <a:rPr lang="en-US" altLang="zh-CN" sz="1400">
                <a:solidFill>
                  <a:srgbClr val="002060"/>
                </a:solidFill>
              </a:rPr>
              <a:t>    int t;</a:t>
            </a:r>
          </a:p>
          <a:p>
            <a:pPr marL="176213"/>
            <a:r>
              <a:rPr lang="en-US" altLang="zh-CN" sz="1400" smtClean="0">
                <a:solidFill>
                  <a:srgbClr val="002060"/>
                </a:solidFill>
              </a:rPr>
              <a:t> for </a:t>
            </a:r>
            <a:r>
              <a:rPr lang="en-US" altLang="zh-CN" sz="1400">
                <a:solidFill>
                  <a:srgbClr val="002060"/>
                </a:solidFill>
              </a:rPr>
              <a:t>(t=0; s[t]; t++) </a:t>
            </a:r>
          </a:p>
          <a:p>
            <a:r>
              <a:rPr lang="en-US" altLang="zh-CN" sz="1400" smtClean="0">
                <a:solidFill>
                  <a:srgbClr val="002060"/>
                </a:solidFill>
              </a:rPr>
              <a:t>	putchar(s[t</a:t>
            </a:r>
            <a:r>
              <a:rPr lang="en-US" altLang="zh-CN" sz="1400">
                <a:solidFill>
                  <a:srgbClr val="002060"/>
                </a:solidFill>
              </a:rPr>
              <a:t>]);</a:t>
            </a:r>
          </a:p>
          <a:p>
            <a:pPr marL="176213"/>
            <a:r>
              <a:rPr lang="en-US" altLang="zh-CN" sz="1400" smtClean="0">
                <a:solidFill>
                  <a:srgbClr val="002060"/>
                </a:solidFill>
              </a:rPr>
              <a:t> putchar</a:t>
            </a:r>
            <a:r>
              <a:rPr lang="en-US" altLang="zh-CN" sz="1400">
                <a:solidFill>
                  <a:srgbClr val="002060"/>
                </a:solidFill>
              </a:rPr>
              <a:t>('\n');</a:t>
            </a:r>
          </a:p>
          <a:p>
            <a:r>
              <a:rPr lang="en-US" altLang="zh-CN" sz="1400" smtClean="0">
                <a:solidFill>
                  <a:srgbClr val="002060"/>
                </a:solidFill>
              </a:rPr>
              <a:t>}</a:t>
            </a:r>
          </a:p>
          <a:p>
            <a:r>
              <a:rPr lang="en-US" altLang="zh-CN" sz="1400">
                <a:solidFill>
                  <a:srgbClr val="002060"/>
                </a:solidFill>
              </a:rPr>
              <a:t>int main()</a:t>
            </a:r>
          </a:p>
          <a:p>
            <a:r>
              <a:rPr lang="en-US" altLang="zh-CN" sz="1400">
                <a:solidFill>
                  <a:srgbClr val="002060"/>
                </a:solidFill>
              </a:rPr>
              <a:t>{</a:t>
            </a:r>
          </a:p>
          <a:p>
            <a:pPr marL="265113"/>
            <a:r>
              <a:rPr lang="en-US" altLang="zh-CN" sz="1400" smtClean="0">
                <a:solidFill>
                  <a:srgbClr val="002060"/>
                </a:solidFill>
              </a:rPr>
              <a:t>char </a:t>
            </a:r>
            <a:r>
              <a:rPr lang="en-US" altLang="zh-CN" sz="1400">
                <a:solidFill>
                  <a:srgbClr val="002060"/>
                </a:solidFill>
              </a:rPr>
              <a:t>str[ ]=“this is a book“;</a:t>
            </a:r>
          </a:p>
          <a:p>
            <a:pPr marL="265113"/>
            <a:r>
              <a:rPr lang="en-US" altLang="zh-CN" sz="1400" smtClean="0">
                <a:solidFill>
                  <a:srgbClr val="002060"/>
                </a:solidFill>
              </a:rPr>
              <a:t>putstring </a:t>
            </a:r>
            <a:r>
              <a:rPr lang="en-US" altLang="zh-CN" sz="1400">
                <a:solidFill>
                  <a:srgbClr val="002060"/>
                </a:solidFill>
              </a:rPr>
              <a:t>(</a:t>
            </a:r>
            <a:r>
              <a:rPr lang="en-US" altLang="zh-CN" sz="1400">
                <a:solidFill>
                  <a:srgbClr val="002060"/>
                </a:solidFill>
              </a:rPr>
              <a:t>str</a:t>
            </a:r>
            <a:r>
              <a:rPr lang="en-US" altLang="zh-CN" sz="1400" smtClean="0">
                <a:solidFill>
                  <a:srgbClr val="002060"/>
                </a:solidFill>
              </a:rPr>
              <a:t>);</a:t>
            </a:r>
          </a:p>
          <a:p>
            <a:pPr marL="265113"/>
            <a:r>
              <a:rPr lang="en-US" altLang="zh-CN" sz="1400" smtClean="0">
                <a:solidFill>
                  <a:srgbClr val="002060"/>
                </a:solidFill>
              </a:rPr>
              <a:t>return </a:t>
            </a:r>
            <a:r>
              <a:rPr lang="en-US" altLang="zh-CN" sz="1400">
                <a:solidFill>
                  <a:srgbClr val="002060"/>
                </a:solidFill>
              </a:rPr>
              <a:t>0;</a:t>
            </a:r>
          </a:p>
          <a:p>
            <a:r>
              <a:rPr lang="en-US" altLang="zh-CN" sz="1400" smtClean="0">
                <a:solidFill>
                  <a:srgbClr val="002060"/>
                </a:solidFill>
              </a:rPr>
              <a:t>}</a:t>
            </a:r>
            <a:endParaRPr lang="en-US" altLang="zh-CN" sz="1400">
              <a:solidFill>
                <a:srgbClr val="002060"/>
              </a:solidFill>
            </a:endParaRPr>
          </a:p>
        </p:txBody>
      </p:sp>
      <p:sp>
        <p:nvSpPr>
          <p:cNvPr id="7" name="文本框 6">
            <a:extLst>
              <a:ext uri="{FF2B5EF4-FFF2-40B4-BE49-F238E27FC236}">
                <a16:creationId xmlns:a16="http://schemas.microsoft.com/office/drawing/2014/main" id="{B0CA503F-5008-4B52-A4F4-6A5255875C6D}"/>
              </a:ext>
            </a:extLst>
          </p:cNvPr>
          <p:cNvSpPr txBox="1"/>
          <p:nvPr/>
        </p:nvSpPr>
        <p:spPr>
          <a:xfrm>
            <a:off x="5446681" y="4517048"/>
            <a:ext cx="2232248" cy="338554"/>
          </a:xfrm>
          <a:prstGeom prst="rect">
            <a:avLst/>
          </a:prstGeom>
          <a:noFill/>
        </p:spPr>
        <p:txBody>
          <a:bodyPr wrap="square" rtlCol="0">
            <a:spAutoFit/>
          </a:bodyPr>
          <a:lstStyle/>
          <a:p>
            <a:r>
              <a:rPr lang="zh-CN" altLang="en-US" sz="1600" dirty="0">
                <a:solidFill>
                  <a:srgbClr val="002060"/>
                </a:solidFill>
              </a:rPr>
              <a:t>程序运行结果：</a:t>
            </a:r>
          </a:p>
        </p:txBody>
      </p:sp>
      <p:sp>
        <p:nvSpPr>
          <p:cNvPr id="8" name="折角形 7">
            <a:extLst>
              <a:ext uri="{FF2B5EF4-FFF2-40B4-BE49-F238E27FC236}">
                <a16:creationId xmlns:a16="http://schemas.microsoft.com/office/drawing/2014/main" id="{34B46C00-F619-45F0-A7B9-F2B26A653DB9}"/>
              </a:ext>
            </a:extLst>
          </p:cNvPr>
          <p:cNvSpPr/>
          <p:nvPr/>
        </p:nvSpPr>
        <p:spPr>
          <a:xfrm>
            <a:off x="5446683" y="2656576"/>
            <a:ext cx="3316318" cy="1656183"/>
          </a:xfrm>
          <a:prstGeom prst="foldedCorner">
            <a:avLst/>
          </a:prstGeom>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indent="-342900">
              <a:buAutoNum type="arabicPeriod"/>
            </a:pPr>
            <a:endParaRPr lang="en-US" altLang="zh-CN" sz="1400" dirty="0"/>
          </a:p>
          <a:p>
            <a:endParaRPr lang="en-US" altLang="zh-CN" sz="1400" dirty="0"/>
          </a:p>
          <a:p>
            <a:endParaRPr lang="en-US" altLang="zh-CN" sz="1400" smtClean="0"/>
          </a:p>
          <a:p>
            <a:r>
              <a:rPr lang="zh-CN" altLang="en-US" sz="1400"/>
              <a:t>形式参数是字符指针，实际参数是数组名，将数组</a:t>
            </a:r>
            <a:r>
              <a:rPr lang="en-US" altLang="zh-CN" sz="1400"/>
              <a:t>str</a:t>
            </a:r>
            <a:r>
              <a:rPr lang="zh-CN" altLang="en-US" sz="1400"/>
              <a:t>的首地址作为参数传给形参</a:t>
            </a:r>
            <a:r>
              <a:rPr lang="en-US" altLang="zh-CN" sz="1400"/>
              <a:t>s</a:t>
            </a:r>
            <a:r>
              <a:rPr lang="zh-CN" altLang="en-US" sz="1400"/>
              <a:t>，指针变量</a:t>
            </a:r>
            <a:r>
              <a:rPr lang="en-US" altLang="zh-CN" sz="1400"/>
              <a:t>s</a:t>
            </a:r>
            <a:r>
              <a:rPr lang="zh-CN" altLang="en-US" sz="1400"/>
              <a:t>就指向了数组的第一个元素，实现了将一个字符串从一个函数传递到另一个函数。</a:t>
            </a:r>
            <a:endParaRPr lang="en-US" altLang="zh-CN" sz="1400" dirty="0"/>
          </a:p>
        </p:txBody>
      </p:sp>
      <p:grpSp>
        <p:nvGrpSpPr>
          <p:cNvPr id="9" name="组合 8">
            <a:extLst>
              <a:ext uri="{FF2B5EF4-FFF2-40B4-BE49-F238E27FC236}">
                <a16:creationId xmlns:a16="http://schemas.microsoft.com/office/drawing/2014/main" id="{5A3B8124-DB13-43FA-BDBF-277E29E6FA67}"/>
              </a:ext>
            </a:extLst>
          </p:cNvPr>
          <p:cNvGrpSpPr/>
          <p:nvPr/>
        </p:nvGrpSpPr>
        <p:grpSpPr>
          <a:xfrm>
            <a:off x="5446681" y="2686066"/>
            <a:ext cx="1156038" cy="367719"/>
            <a:chOff x="8656982" y="1391224"/>
            <a:chExt cx="1242392" cy="342969"/>
          </a:xfrm>
        </p:grpSpPr>
        <p:sp>
          <p:nvSpPr>
            <p:cNvPr id="10" name="文本框 9">
              <a:extLst>
                <a:ext uri="{FF2B5EF4-FFF2-40B4-BE49-F238E27FC236}">
                  <a16:creationId xmlns:a16="http://schemas.microsoft.com/office/drawing/2014/main" id="{31994EC0-9CE0-4FE0-B93C-B8717E3333FE}"/>
                </a:ext>
              </a:extLst>
            </p:cNvPr>
            <p:cNvSpPr txBox="1"/>
            <p:nvPr/>
          </p:nvSpPr>
          <p:spPr>
            <a:xfrm>
              <a:off x="8656982" y="1391224"/>
              <a:ext cx="1242392" cy="288784"/>
            </a:xfrm>
            <a:prstGeom prst="rect">
              <a:avLst/>
            </a:prstGeom>
            <a:noFill/>
          </p:spPr>
          <p:txBody>
            <a:bodyPr wrap="square" rtlCol="0">
              <a:spAutoFit/>
            </a:bodyPr>
            <a:lstStyle/>
            <a:p>
              <a:pPr algn="dist"/>
              <a:r>
                <a:rPr lang="zh-CN" altLang="en-US" b="1">
                  <a:solidFill>
                    <a:schemeClr val="bg1"/>
                  </a:solidFill>
                  <a:latin typeface="微软雅黑" panose="020B0503020204020204" pitchFamily="34" charset="-122"/>
                  <a:ea typeface="微软雅黑" panose="020B0503020204020204" pitchFamily="34" charset="-122"/>
                </a:rPr>
                <a:t>算法</a:t>
              </a:r>
              <a:r>
                <a:rPr lang="zh-CN" altLang="en-US" b="1" smtClean="0">
                  <a:solidFill>
                    <a:schemeClr val="bg1"/>
                  </a:solidFill>
                  <a:latin typeface="微软雅黑" panose="020B0503020204020204" pitchFamily="34" charset="-122"/>
                  <a:ea typeface="微软雅黑" panose="020B0503020204020204" pitchFamily="34" charset="-122"/>
                </a:rPr>
                <a:t>思路</a:t>
              </a:r>
              <a:endParaRPr lang="zh-CN" altLang="en-US" b="1" dirty="0">
                <a:solidFill>
                  <a:schemeClr val="bg1"/>
                </a:solidFill>
                <a:latin typeface="微软雅黑" panose="020B0503020204020204" pitchFamily="34" charset="-122"/>
                <a:ea typeface="微软雅黑" panose="020B0503020204020204" pitchFamily="34" charset="-122"/>
              </a:endParaRPr>
            </a:p>
          </p:txBody>
        </p:sp>
        <p:cxnSp>
          <p:nvCxnSpPr>
            <p:cNvPr id="11" name="直接连接符 10">
              <a:extLst>
                <a:ext uri="{FF2B5EF4-FFF2-40B4-BE49-F238E27FC236}">
                  <a16:creationId xmlns:a16="http://schemas.microsoft.com/office/drawing/2014/main" id="{D2FE9C08-1928-4143-B10C-59655810239B}"/>
                </a:ext>
              </a:extLst>
            </p:cNvPr>
            <p:cNvCxnSpPr>
              <a:cxnSpLocks/>
            </p:cNvCxnSpPr>
            <p:nvPr/>
          </p:nvCxnSpPr>
          <p:spPr>
            <a:xfrm flipV="1">
              <a:off x="8656983" y="1730137"/>
              <a:ext cx="1242391" cy="405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pic>
        <p:nvPicPr>
          <p:cNvPr id="12" name="图片 11"/>
          <p:cNvPicPr/>
          <p:nvPr/>
        </p:nvPicPr>
        <p:blipFill rotWithShape="1">
          <a:blip r:embed="rId2">
            <a:extLst>
              <a:ext uri="{28A0092B-C50C-407E-A947-70E740481C1C}">
                <a14:useLocalDpi xmlns:a14="http://schemas.microsoft.com/office/drawing/2010/main" val="0"/>
              </a:ext>
            </a:extLst>
          </a:blip>
          <a:srcRect r="15154" b="50759"/>
          <a:stretch/>
        </p:blipFill>
        <p:spPr bwMode="auto">
          <a:xfrm>
            <a:off x="5542421" y="4857750"/>
            <a:ext cx="3200850" cy="875506"/>
          </a:xfrm>
          <a:prstGeom prst="rect">
            <a:avLst/>
          </a:prstGeom>
          <a:noFill/>
          <a:ln>
            <a:noFill/>
          </a:ln>
        </p:spPr>
      </p:pic>
    </p:spTree>
    <p:extLst>
      <p:ext uri="{BB962C8B-B14F-4D97-AF65-F5344CB8AC3E}">
        <p14:creationId xmlns:p14="http://schemas.microsoft.com/office/powerpoint/2010/main" val="420925482"/>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3000" smtClean="0"/>
              <a:t>9.3  </a:t>
            </a:r>
            <a:r>
              <a:rPr lang="zh-CN" altLang="en-US" sz="3000" smtClean="0"/>
              <a:t>指</a:t>
            </a:r>
            <a:r>
              <a:rPr lang="zh-CN" altLang="en-US" sz="3000"/>
              <a:t>针与数组</a:t>
            </a:r>
            <a:endParaRPr lang="zh-CN" altLang="en-US" sz="3000"/>
          </a:p>
        </p:txBody>
      </p:sp>
      <p:sp>
        <p:nvSpPr>
          <p:cNvPr id="3" name="内容占位符 2"/>
          <p:cNvSpPr>
            <a:spLocks noGrp="1"/>
          </p:cNvSpPr>
          <p:nvPr>
            <p:ph idx="1"/>
          </p:nvPr>
        </p:nvSpPr>
        <p:spPr>
          <a:xfrm>
            <a:off x="457200" y="1556792"/>
            <a:ext cx="8507288" cy="1224136"/>
          </a:xfrm>
        </p:spPr>
        <p:txBody>
          <a:bodyPr/>
          <a:lstStyle/>
          <a:p>
            <a:r>
              <a:rPr lang="zh-CN" altLang="en-US" sz="2200"/>
              <a:t>指</a:t>
            </a:r>
            <a:r>
              <a:rPr lang="zh-CN" altLang="en-US" sz="2200"/>
              <a:t>针</a:t>
            </a:r>
            <a:r>
              <a:rPr lang="zh-CN" altLang="en-US" sz="2200"/>
              <a:t>与多维数组</a:t>
            </a:r>
            <a:endParaRPr lang="en-US" altLang="zh-CN" sz="2200" smtClean="0"/>
          </a:p>
          <a:p>
            <a:pPr lvl="1"/>
            <a:r>
              <a:rPr lang="zh-CN" altLang="en-US" sz="2000" smtClean="0">
                <a:latin typeface="隶书" pitchFamily="49" charset="-122"/>
                <a:ea typeface="黑体" panose="02010609060101010101" pitchFamily="49" charset="-122"/>
              </a:rPr>
              <a:t>指向数组元素的指针变量</a:t>
            </a:r>
            <a:endParaRPr lang="en-US" altLang="zh-CN" sz="2000" smtClean="0">
              <a:latin typeface="隶书" pitchFamily="49" charset="-122"/>
              <a:ea typeface="黑体" panose="02010609060101010101" pitchFamily="49" charset="-122"/>
            </a:endParaRPr>
          </a:p>
          <a:p>
            <a:pPr marL="717550" lvl="1" indent="0">
              <a:buNone/>
            </a:pPr>
            <a:r>
              <a:rPr lang="en-US" altLang="zh-CN" sz="2000">
                <a:latin typeface="隶书" pitchFamily="49" charset="-122"/>
                <a:ea typeface="黑体" panose="02010609060101010101" pitchFamily="49" charset="-122"/>
              </a:rPr>
              <a:t>【</a:t>
            </a:r>
            <a:r>
              <a:rPr lang="zh-CN" altLang="en-US" sz="2000">
                <a:latin typeface="隶书" pitchFamily="49" charset="-122"/>
                <a:ea typeface="黑体" panose="02010609060101010101" pitchFamily="49" charset="-122"/>
              </a:rPr>
              <a:t>例</a:t>
            </a:r>
            <a:r>
              <a:rPr lang="en-US" altLang="zh-CN" sz="2000" smtClean="0">
                <a:latin typeface="隶书" pitchFamily="49" charset="-122"/>
                <a:ea typeface="黑体" panose="02010609060101010101" pitchFamily="49" charset="-122"/>
              </a:rPr>
              <a:t>9.13】</a:t>
            </a:r>
            <a:r>
              <a:rPr lang="zh-CN" altLang="en-US" sz="2000">
                <a:latin typeface="隶书" pitchFamily="49" charset="-122"/>
                <a:ea typeface="黑体" panose="02010609060101010101" pitchFamily="49" charset="-122"/>
              </a:rPr>
              <a:t>用指向二维数组的数组元素的指针变量遍历数</a:t>
            </a:r>
            <a:r>
              <a:rPr lang="zh-CN" altLang="en-US" sz="2000">
                <a:latin typeface="隶书" pitchFamily="49" charset="-122"/>
                <a:ea typeface="黑体" panose="02010609060101010101" pitchFamily="49" charset="-122"/>
              </a:rPr>
              <a:t>组</a:t>
            </a:r>
            <a:r>
              <a:rPr lang="zh-CN" altLang="en-US" sz="2000" smtClean="0">
                <a:latin typeface="隶书" pitchFamily="49" charset="-122"/>
                <a:ea typeface="黑体" panose="02010609060101010101" pitchFamily="49" charset="-122"/>
              </a:rPr>
              <a:t>元素</a:t>
            </a:r>
          </a:p>
        </p:txBody>
      </p:sp>
      <p:sp>
        <p:nvSpPr>
          <p:cNvPr id="4" name="页脚占位符 3"/>
          <p:cNvSpPr>
            <a:spLocks noGrp="1"/>
          </p:cNvSpPr>
          <p:nvPr>
            <p:ph type="ftr" sz="quarter" idx="10"/>
          </p:nvPr>
        </p:nvSpPr>
        <p:spPr/>
        <p:txBody>
          <a:bodyPr/>
          <a:lstStyle/>
          <a:p>
            <a:pPr>
              <a:defRPr/>
            </a:pPr>
            <a:r>
              <a:rPr lang="zh-CN" altLang="en-US" smtClean="0"/>
              <a:t>第</a:t>
            </a:r>
            <a:r>
              <a:rPr lang="en-US" altLang="zh-CN" smtClean="0"/>
              <a:t>9</a:t>
            </a:r>
            <a:r>
              <a:rPr lang="zh-CN" altLang="en-US" smtClean="0"/>
              <a:t>章  指针</a:t>
            </a:r>
            <a:endParaRPr lang="en-US" altLang="zh-CN" sz="1200">
              <a:ea typeface="宋体" charset="-122"/>
            </a:endParaRPr>
          </a:p>
        </p:txBody>
      </p:sp>
      <p:sp>
        <p:nvSpPr>
          <p:cNvPr id="5" name="矩形 4">
            <a:extLst>
              <a:ext uri="{FF2B5EF4-FFF2-40B4-BE49-F238E27FC236}">
                <a16:creationId xmlns:a16="http://schemas.microsoft.com/office/drawing/2014/main" id="{F5BB524E-118F-4CAC-B131-4098BA770E80}"/>
              </a:ext>
            </a:extLst>
          </p:cNvPr>
          <p:cNvSpPr/>
          <p:nvPr/>
        </p:nvSpPr>
        <p:spPr>
          <a:xfrm>
            <a:off x="1507983" y="2780928"/>
            <a:ext cx="4072129" cy="3312368"/>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en-US" altLang="zh-CN" sz="1400">
                <a:solidFill>
                  <a:srgbClr val="002060"/>
                </a:solidFill>
              </a:rPr>
              <a:t>#include &lt;stdio.h&gt;</a:t>
            </a:r>
          </a:p>
          <a:p>
            <a:r>
              <a:rPr lang="en-US" altLang="zh-CN" sz="1400">
                <a:solidFill>
                  <a:srgbClr val="002060"/>
                </a:solidFill>
              </a:rPr>
              <a:t>int main()</a:t>
            </a:r>
          </a:p>
          <a:p>
            <a:r>
              <a:rPr lang="en-US" altLang="zh-CN" sz="1400">
                <a:solidFill>
                  <a:srgbClr val="002060"/>
                </a:solidFill>
              </a:rPr>
              <a:t>{</a:t>
            </a:r>
          </a:p>
          <a:p>
            <a:pPr marL="182563"/>
            <a:r>
              <a:rPr lang="en-US" altLang="zh-CN" sz="1400">
                <a:solidFill>
                  <a:srgbClr val="002060"/>
                </a:solidFill>
              </a:rPr>
              <a:t> </a:t>
            </a:r>
            <a:r>
              <a:rPr lang="en-US" altLang="zh-CN" sz="1400" smtClean="0">
                <a:solidFill>
                  <a:srgbClr val="002060"/>
                </a:solidFill>
              </a:rPr>
              <a:t> int </a:t>
            </a:r>
            <a:r>
              <a:rPr lang="en-US" altLang="zh-CN" sz="1400">
                <a:solidFill>
                  <a:srgbClr val="002060"/>
                </a:solidFill>
              </a:rPr>
              <a:t>a[3][4]={{0,1,2,3},{</a:t>
            </a:r>
            <a:r>
              <a:rPr lang="en-US" altLang="zh-CN" sz="1400">
                <a:solidFill>
                  <a:srgbClr val="002060"/>
                </a:solidFill>
              </a:rPr>
              <a:t>10,11,12,13</a:t>
            </a:r>
            <a:r>
              <a:rPr lang="en-US" altLang="zh-CN" sz="1400" smtClean="0">
                <a:solidFill>
                  <a:srgbClr val="002060"/>
                </a:solidFill>
              </a:rPr>
              <a:t>},</a:t>
            </a:r>
          </a:p>
          <a:p>
            <a:pPr marL="182563"/>
            <a:r>
              <a:rPr lang="en-US" altLang="zh-CN" sz="1400">
                <a:solidFill>
                  <a:srgbClr val="002060"/>
                </a:solidFill>
              </a:rPr>
              <a:t>	</a:t>
            </a:r>
            <a:r>
              <a:rPr lang="en-US" altLang="zh-CN" sz="1400" smtClean="0">
                <a:solidFill>
                  <a:srgbClr val="002060"/>
                </a:solidFill>
              </a:rPr>
              <a:t>	{</a:t>
            </a:r>
            <a:r>
              <a:rPr lang="en-US" altLang="zh-CN" sz="1400">
                <a:solidFill>
                  <a:srgbClr val="002060"/>
                </a:solidFill>
              </a:rPr>
              <a:t>20,21,22,23}};</a:t>
            </a:r>
          </a:p>
          <a:p>
            <a:pPr marL="182563"/>
            <a:r>
              <a:rPr lang="en-US" altLang="zh-CN" sz="1400">
                <a:solidFill>
                  <a:srgbClr val="002060"/>
                </a:solidFill>
              </a:rPr>
              <a:t>  int *p,i,j;</a:t>
            </a:r>
          </a:p>
          <a:p>
            <a:pPr marL="182563"/>
            <a:r>
              <a:rPr lang="en-US" altLang="zh-CN" sz="1400">
                <a:solidFill>
                  <a:srgbClr val="002060"/>
                </a:solidFill>
              </a:rPr>
              <a:t>  p=a[0];</a:t>
            </a:r>
          </a:p>
          <a:p>
            <a:pPr marL="182563"/>
            <a:r>
              <a:rPr lang="en-US" altLang="zh-CN" sz="1400">
                <a:solidFill>
                  <a:srgbClr val="002060"/>
                </a:solidFill>
              </a:rPr>
              <a:t>  for (i=0;i&lt;3;i++ )</a:t>
            </a:r>
          </a:p>
          <a:p>
            <a:pPr marL="182563"/>
            <a:r>
              <a:rPr lang="en-US" altLang="zh-CN" sz="1400">
                <a:solidFill>
                  <a:srgbClr val="002060"/>
                </a:solidFill>
              </a:rPr>
              <a:t>  </a:t>
            </a:r>
            <a:r>
              <a:rPr lang="en-US" altLang="zh-CN" sz="1400" smtClean="0">
                <a:solidFill>
                  <a:srgbClr val="002060"/>
                </a:solidFill>
              </a:rPr>
              <a:t>{</a:t>
            </a:r>
          </a:p>
          <a:p>
            <a:pPr marL="182563"/>
            <a:r>
              <a:rPr lang="en-US" altLang="zh-CN" sz="1400">
                <a:solidFill>
                  <a:srgbClr val="002060"/>
                </a:solidFill>
              </a:rPr>
              <a:t> </a:t>
            </a:r>
            <a:r>
              <a:rPr lang="en-US" altLang="zh-CN" sz="1400" smtClean="0">
                <a:solidFill>
                  <a:srgbClr val="002060"/>
                </a:solidFill>
              </a:rPr>
              <a:t>     for (j=0;j&lt;4;j++ )</a:t>
            </a:r>
          </a:p>
          <a:p>
            <a:pPr marL="182563" lvl="1"/>
            <a:r>
              <a:rPr lang="en-US" altLang="zh-CN" sz="1400" smtClean="0">
                <a:solidFill>
                  <a:srgbClr val="002060"/>
                </a:solidFill>
              </a:rPr>
              <a:t>	printf</a:t>
            </a:r>
            <a:r>
              <a:rPr lang="en-US" altLang="zh-CN" sz="1400">
                <a:solidFill>
                  <a:srgbClr val="002060"/>
                </a:solidFill>
              </a:rPr>
              <a:t>(“%4d“,*p++);</a:t>
            </a:r>
          </a:p>
          <a:p>
            <a:pPr marL="182563"/>
            <a:r>
              <a:rPr lang="en-US" altLang="zh-CN" sz="1400" smtClean="0">
                <a:solidFill>
                  <a:srgbClr val="002060"/>
                </a:solidFill>
              </a:rPr>
              <a:t>      </a:t>
            </a:r>
            <a:r>
              <a:rPr lang="en-US" altLang="zh-CN" sz="1400">
                <a:solidFill>
                  <a:srgbClr val="002060"/>
                </a:solidFill>
              </a:rPr>
              <a:t>printf(“\n“);</a:t>
            </a:r>
          </a:p>
          <a:p>
            <a:pPr marL="182563"/>
            <a:r>
              <a:rPr lang="en-US" altLang="zh-CN" sz="1400">
                <a:solidFill>
                  <a:srgbClr val="002060"/>
                </a:solidFill>
              </a:rPr>
              <a:t>  </a:t>
            </a:r>
            <a:r>
              <a:rPr lang="en-US" altLang="zh-CN" sz="1400" smtClean="0">
                <a:solidFill>
                  <a:srgbClr val="002060"/>
                </a:solidFill>
              </a:rPr>
              <a:t>}</a:t>
            </a:r>
            <a:endParaRPr lang="en-US" altLang="zh-CN" sz="1400">
              <a:solidFill>
                <a:srgbClr val="002060"/>
              </a:solidFill>
            </a:endParaRPr>
          </a:p>
          <a:p>
            <a:pPr marL="182563"/>
            <a:r>
              <a:rPr lang="en-US" altLang="zh-CN" sz="1400">
                <a:solidFill>
                  <a:srgbClr val="002060"/>
                </a:solidFill>
              </a:rPr>
              <a:t>  return </a:t>
            </a:r>
            <a:r>
              <a:rPr lang="en-US" altLang="zh-CN" sz="1400">
                <a:solidFill>
                  <a:srgbClr val="002060"/>
                </a:solidFill>
              </a:rPr>
              <a:t>0</a:t>
            </a:r>
            <a:r>
              <a:rPr lang="en-US" altLang="zh-CN" sz="1400" smtClean="0">
                <a:solidFill>
                  <a:srgbClr val="002060"/>
                </a:solidFill>
              </a:rPr>
              <a:t>;</a:t>
            </a:r>
          </a:p>
          <a:p>
            <a:r>
              <a:rPr lang="en-US" altLang="zh-CN" sz="1400" smtClean="0">
                <a:solidFill>
                  <a:srgbClr val="002060"/>
                </a:solidFill>
              </a:rPr>
              <a:t>}</a:t>
            </a:r>
            <a:endParaRPr lang="en-US" altLang="zh-CN" sz="1400">
              <a:solidFill>
                <a:srgbClr val="002060"/>
              </a:solidFill>
            </a:endParaRPr>
          </a:p>
        </p:txBody>
      </p:sp>
      <p:sp>
        <p:nvSpPr>
          <p:cNvPr id="7" name="文本框 6">
            <a:extLst>
              <a:ext uri="{FF2B5EF4-FFF2-40B4-BE49-F238E27FC236}">
                <a16:creationId xmlns:a16="http://schemas.microsoft.com/office/drawing/2014/main" id="{B0CA503F-5008-4B52-A4F4-6A5255875C6D}"/>
              </a:ext>
            </a:extLst>
          </p:cNvPr>
          <p:cNvSpPr txBox="1"/>
          <p:nvPr/>
        </p:nvSpPr>
        <p:spPr>
          <a:xfrm>
            <a:off x="5940152" y="2924944"/>
            <a:ext cx="2232248" cy="338554"/>
          </a:xfrm>
          <a:prstGeom prst="rect">
            <a:avLst/>
          </a:prstGeom>
          <a:noFill/>
        </p:spPr>
        <p:txBody>
          <a:bodyPr wrap="square" rtlCol="0">
            <a:spAutoFit/>
          </a:bodyPr>
          <a:lstStyle/>
          <a:p>
            <a:r>
              <a:rPr lang="zh-CN" altLang="en-US" sz="1600" dirty="0">
                <a:solidFill>
                  <a:srgbClr val="002060"/>
                </a:solidFill>
              </a:rPr>
              <a:t>程序运行结果：</a:t>
            </a:r>
          </a:p>
        </p:txBody>
      </p:sp>
      <p:pic>
        <p:nvPicPr>
          <p:cNvPr id="9" name="图片 8"/>
          <p:cNvPicPr/>
          <p:nvPr/>
        </p:nvPicPr>
        <p:blipFill rotWithShape="1">
          <a:blip r:embed="rId2">
            <a:extLst>
              <a:ext uri="{28A0092B-C50C-407E-A947-70E740481C1C}">
                <a14:useLocalDpi xmlns:a14="http://schemas.microsoft.com/office/drawing/2010/main" val="0"/>
              </a:ext>
            </a:extLst>
          </a:blip>
          <a:srcRect r="40151" b="50585"/>
          <a:stretch/>
        </p:blipFill>
        <p:spPr bwMode="auto">
          <a:xfrm>
            <a:off x="5916449" y="3406484"/>
            <a:ext cx="2399968" cy="1102636"/>
          </a:xfrm>
          <a:prstGeom prst="rect">
            <a:avLst/>
          </a:prstGeom>
          <a:noFill/>
          <a:ln>
            <a:noFill/>
          </a:ln>
        </p:spPr>
      </p:pic>
    </p:spTree>
    <p:extLst>
      <p:ext uri="{BB962C8B-B14F-4D97-AF65-F5344CB8AC3E}">
        <p14:creationId xmlns:p14="http://schemas.microsoft.com/office/powerpoint/2010/main" val="1469617438"/>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3000" smtClean="0"/>
              <a:t>9.3  </a:t>
            </a:r>
            <a:r>
              <a:rPr lang="zh-CN" altLang="en-US" sz="3000" smtClean="0"/>
              <a:t>指</a:t>
            </a:r>
            <a:r>
              <a:rPr lang="zh-CN" altLang="en-US" sz="3000"/>
              <a:t>针与数组</a:t>
            </a:r>
            <a:endParaRPr lang="zh-CN" altLang="en-US" sz="3000"/>
          </a:p>
        </p:txBody>
      </p:sp>
      <p:sp>
        <p:nvSpPr>
          <p:cNvPr id="3" name="内容占位符 2"/>
          <p:cNvSpPr>
            <a:spLocks noGrp="1"/>
          </p:cNvSpPr>
          <p:nvPr>
            <p:ph idx="1"/>
          </p:nvPr>
        </p:nvSpPr>
        <p:spPr>
          <a:xfrm>
            <a:off x="457200" y="1630392"/>
            <a:ext cx="8507288" cy="4318888"/>
          </a:xfrm>
        </p:spPr>
        <p:txBody>
          <a:bodyPr/>
          <a:lstStyle/>
          <a:p>
            <a:pPr lvl="1"/>
            <a:r>
              <a:rPr lang="zh-CN" altLang="en-US" sz="2000" smtClean="0">
                <a:latin typeface="隶书" pitchFamily="49" charset="-122"/>
                <a:ea typeface="黑体" panose="02010609060101010101" pitchFamily="49" charset="-122"/>
              </a:rPr>
              <a:t>二</a:t>
            </a:r>
            <a:r>
              <a:rPr lang="zh-CN" altLang="en-US" sz="2000">
                <a:latin typeface="隶书" pitchFamily="49" charset="-122"/>
                <a:ea typeface="黑体" panose="02010609060101010101" pitchFamily="49" charset="-122"/>
              </a:rPr>
              <a:t>维</a:t>
            </a:r>
            <a:r>
              <a:rPr lang="zh-CN" altLang="en-US" sz="2000">
                <a:latin typeface="隶书" pitchFamily="49" charset="-122"/>
                <a:ea typeface="黑体" panose="02010609060101010101" pitchFamily="49" charset="-122"/>
              </a:rPr>
              <a:t>数</a:t>
            </a:r>
            <a:r>
              <a:rPr lang="zh-CN" altLang="en-US" sz="2000" smtClean="0">
                <a:latin typeface="隶书" pitchFamily="49" charset="-122"/>
                <a:ea typeface="黑体" panose="02010609060101010101" pitchFamily="49" charset="-122"/>
              </a:rPr>
              <a:t>组的特点 </a:t>
            </a:r>
            <a:r>
              <a:rPr lang="en-US" altLang="zh-CN" sz="2000" smtClean="0">
                <a:latin typeface="隶书" pitchFamily="49" charset="-122"/>
                <a:ea typeface="黑体" panose="02010609060101010101" pitchFamily="49" charset="-122"/>
              </a:rPr>
              <a:t>	</a:t>
            </a:r>
          </a:p>
          <a:p>
            <a:pPr lvl="2"/>
            <a:r>
              <a:rPr lang="zh-CN" altLang="en-US" sz="1800">
                <a:latin typeface="隶书" pitchFamily="49" charset="-122"/>
                <a:ea typeface="黑体" panose="02010609060101010101" pitchFamily="49" charset="-122"/>
              </a:rPr>
              <a:t>二维数组中，数组元素的下标有行、列下标之分，地址也是有行、列地址之</a:t>
            </a:r>
            <a:r>
              <a:rPr lang="zh-CN" altLang="en-US" sz="1800">
                <a:latin typeface="隶书" pitchFamily="49" charset="-122"/>
                <a:ea typeface="黑体" panose="02010609060101010101" pitchFamily="49" charset="-122"/>
              </a:rPr>
              <a:t>分</a:t>
            </a:r>
            <a:r>
              <a:rPr lang="zh-CN" altLang="en-US" sz="1800" smtClean="0">
                <a:latin typeface="隶书" pitchFamily="49" charset="-122"/>
                <a:ea typeface="黑体" panose="02010609060101010101" pitchFamily="49" charset="-122"/>
              </a:rPr>
              <a:t>的。</a:t>
            </a:r>
            <a:endParaRPr lang="en-US" altLang="zh-CN" sz="1800" smtClean="0">
              <a:latin typeface="隶书" pitchFamily="49" charset="-122"/>
              <a:ea typeface="黑体" panose="02010609060101010101" pitchFamily="49" charset="-122"/>
            </a:endParaRPr>
          </a:p>
          <a:p>
            <a:pPr lvl="3"/>
            <a:r>
              <a:rPr lang="zh-CN" altLang="en-US" sz="1600">
                <a:latin typeface="隶书" pitchFamily="49" charset="-122"/>
                <a:ea typeface="黑体" panose="02010609060101010101" pitchFamily="49" charset="-122"/>
              </a:rPr>
              <a:t>行</a:t>
            </a:r>
            <a:r>
              <a:rPr lang="zh-CN" altLang="en-US" sz="1600">
                <a:latin typeface="隶书" pitchFamily="49" charset="-122"/>
                <a:ea typeface="黑体" panose="02010609060101010101" pitchFamily="49" charset="-122"/>
              </a:rPr>
              <a:t>地</a:t>
            </a:r>
            <a:r>
              <a:rPr lang="zh-CN" altLang="en-US" sz="1600" smtClean="0">
                <a:latin typeface="隶书" pitchFamily="49" charset="-122"/>
                <a:ea typeface="黑体" panose="02010609060101010101" pitchFamily="49" charset="-122"/>
              </a:rPr>
              <a:t>址</a:t>
            </a:r>
            <a:endParaRPr lang="en-US" altLang="zh-CN" sz="1600" smtClean="0">
              <a:latin typeface="隶书" pitchFamily="49" charset="-122"/>
              <a:ea typeface="黑体" panose="02010609060101010101" pitchFamily="49" charset="-122"/>
            </a:endParaRPr>
          </a:p>
          <a:p>
            <a:pPr lvl="4"/>
            <a:r>
              <a:rPr lang="zh-CN" altLang="en-US" sz="1600">
                <a:latin typeface="隶书" pitchFamily="49" charset="-122"/>
                <a:ea typeface="黑体" panose="02010609060101010101" pitchFamily="49" charset="-122"/>
              </a:rPr>
              <a:t>行地址</a:t>
            </a:r>
            <a:r>
              <a:rPr lang="zh-CN" altLang="en-US" sz="1600" smtClean="0">
                <a:latin typeface="隶书" pitchFamily="49" charset="-122"/>
                <a:ea typeface="黑体" panose="02010609060101010101" pitchFamily="49" charset="-122"/>
              </a:rPr>
              <a:t>表</a:t>
            </a:r>
            <a:r>
              <a:rPr lang="zh-CN" altLang="en-US" sz="1600">
                <a:latin typeface="隶书" pitchFamily="49" charset="-122"/>
                <a:ea typeface="黑体" panose="02010609060101010101" pitchFamily="49" charset="-122"/>
              </a:rPr>
              <a:t>示是数组中的第几行</a:t>
            </a:r>
            <a:r>
              <a:rPr lang="en-US" altLang="zh-CN" sz="1600">
                <a:latin typeface="隶书" pitchFamily="49" charset="-122"/>
                <a:ea typeface="黑体" panose="02010609060101010101" pitchFamily="49" charset="-122"/>
              </a:rPr>
              <a:t>(</a:t>
            </a:r>
            <a:r>
              <a:rPr lang="zh-CN" altLang="en-US" sz="1600">
                <a:latin typeface="隶书" pitchFamily="49" charset="-122"/>
                <a:ea typeface="黑体" panose="02010609060101010101" pitchFamily="49" charset="-122"/>
              </a:rPr>
              <a:t>不带下标的数组</a:t>
            </a:r>
            <a:r>
              <a:rPr lang="zh-CN" altLang="en-US" sz="1600">
                <a:latin typeface="隶书" pitchFamily="49" charset="-122"/>
                <a:ea typeface="黑体" panose="02010609060101010101" pitchFamily="49" charset="-122"/>
              </a:rPr>
              <a:t>名</a:t>
            </a:r>
            <a:r>
              <a:rPr lang="en-US" altLang="zh-CN" sz="1600" smtClean="0">
                <a:latin typeface="隶书" pitchFamily="49" charset="-122"/>
                <a:ea typeface="黑体" panose="02010609060101010101" pitchFamily="49" charset="-122"/>
              </a:rPr>
              <a:t>)</a:t>
            </a:r>
          </a:p>
          <a:p>
            <a:pPr marL="2065338" lvl="2" indent="0">
              <a:buNone/>
            </a:pPr>
            <a:r>
              <a:rPr lang="zh-CN" altLang="en-US" sz="1600">
                <a:latin typeface="隶书" pitchFamily="49" charset="-122"/>
                <a:ea typeface="黑体" panose="02010609060101010101" pitchFamily="49" charset="-122"/>
              </a:rPr>
              <a:t>例如：</a:t>
            </a:r>
          </a:p>
          <a:p>
            <a:pPr marL="457200" lvl="1" indent="0">
              <a:buNone/>
            </a:pPr>
            <a:r>
              <a:rPr lang="en-US" altLang="zh-CN" sz="1600">
                <a:solidFill>
                  <a:srgbClr val="0070C0"/>
                </a:solidFill>
              </a:rPr>
              <a:t>	</a:t>
            </a:r>
            <a:r>
              <a:rPr lang="en-US" altLang="zh-CN" sz="1600">
                <a:solidFill>
                  <a:srgbClr val="0070C0"/>
                </a:solidFill>
              </a:rPr>
              <a:t>	</a:t>
            </a:r>
            <a:r>
              <a:rPr lang="en-US" altLang="zh-CN" sz="1600">
                <a:solidFill>
                  <a:srgbClr val="0070C0"/>
                </a:solidFill>
              </a:rPr>
              <a:t>	a</a:t>
            </a:r>
            <a:r>
              <a:rPr lang="zh-CN" altLang="en-US" sz="1600">
                <a:solidFill>
                  <a:srgbClr val="0070C0"/>
                </a:solidFill>
              </a:rPr>
              <a:t>、</a:t>
            </a:r>
            <a:r>
              <a:rPr lang="en-US" altLang="zh-CN" sz="1600">
                <a:solidFill>
                  <a:srgbClr val="0070C0"/>
                </a:solidFill>
              </a:rPr>
              <a:t>a+i </a:t>
            </a:r>
          </a:p>
          <a:p>
            <a:pPr lvl="4"/>
            <a:r>
              <a:rPr lang="en-US" altLang="zh-CN" sz="1600"/>
              <a:t>a+1</a:t>
            </a:r>
            <a:r>
              <a:rPr lang="zh-CN" altLang="en-US" sz="1600">
                <a:latin typeface="隶书" pitchFamily="49" charset="-122"/>
                <a:ea typeface="黑体" panose="02010609060101010101" pitchFamily="49" charset="-122"/>
              </a:rPr>
              <a:t>或</a:t>
            </a:r>
            <a:r>
              <a:rPr lang="en-US" altLang="zh-CN" sz="1600"/>
              <a:t>(a+i)-1</a:t>
            </a:r>
            <a:r>
              <a:rPr lang="zh-CN" altLang="en-US" sz="1600">
                <a:latin typeface="隶书" pitchFamily="49" charset="-122"/>
                <a:ea typeface="黑体" panose="02010609060101010101" pitchFamily="49" charset="-122"/>
              </a:rPr>
              <a:t>，表示下移或上移</a:t>
            </a:r>
            <a:r>
              <a:rPr lang="zh-CN" altLang="en-US" sz="1600">
                <a:latin typeface="隶书" pitchFamily="49" charset="-122"/>
                <a:ea typeface="黑体" panose="02010609060101010101" pitchFamily="49" charset="-122"/>
              </a:rPr>
              <a:t>一</a:t>
            </a:r>
            <a:r>
              <a:rPr lang="zh-CN" altLang="en-US" sz="1600" smtClean="0">
                <a:latin typeface="隶书" pitchFamily="49" charset="-122"/>
                <a:ea typeface="黑体" panose="02010609060101010101" pitchFamily="49" charset="-122"/>
              </a:rPr>
              <a:t>行。</a:t>
            </a:r>
            <a:endParaRPr lang="en-US" altLang="zh-CN" sz="1600">
              <a:latin typeface="隶书" pitchFamily="49" charset="-122"/>
              <a:ea typeface="黑体" panose="02010609060101010101" pitchFamily="49" charset="-122"/>
            </a:endParaRPr>
          </a:p>
          <a:p>
            <a:pPr lvl="3"/>
            <a:r>
              <a:rPr lang="zh-CN" altLang="en-US" sz="1600" smtClean="0">
                <a:latin typeface="隶书" pitchFamily="49" charset="-122"/>
                <a:ea typeface="黑体" panose="02010609060101010101" pitchFamily="49" charset="-122"/>
              </a:rPr>
              <a:t>用</a:t>
            </a:r>
            <a:r>
              <a:rPr lang="zh-CN" altLang="en-US" sz="1600">
                <a:latin typeface="隶书" pitchFamily="49" charset="-122"/>
                <a:ea typeface="黑体" panose="02010609060101010101" pitchFamily="49" charset="-122"/>
              </a:rPr>
              <a:t>指针来处理字</a:t>
            </a:r>
            <a:r>
              <a:rPr lang="zh-CN" altLang="en-US" sz="1600">
                <a:latin typeface="隶书" pitchFamily="49" charset="-122"/>
                <a:ea typeface="黑体" panose="02010609060101010101" pitchFamily="49" charset="-122"/>
              </a:rPr>
              <a:t>符</a:t>
            </a:r>
            <a:r>
              <a:rPr lang="zh-CN" altLang="en-US" sz="1600" smtClean="0">
                <a:latin typeface="隶书" pitchFamily="49" charset="-122"/>
                <a:ea typeface="黑体" panose="02010609060101010101" pitchFamily="49" charset="-122"/>
              </a:rPr>
              <a:t>串</a:t>
            </a:r>
            <a:endParaRPr lang="en-US" altLang="zh-CN" sz="1600" smtClean="0">
              <a:latin typeface="隶书" pitchFamily="49" charset="-122"/>
              <a:ea typeface="黑体" panose="02010609060101010101" pitchFamily="49" charset="-122"/>
            </a:endParaRPr>
          </a:p>
          <a:p>
            <a:pPr lvl="4"/>
            <a:r>
              <a:rPr lang="zh-CN" altLang="en-US" sz="1600">
                <a:latin typeface="隶书" pitchFamily="49" charset="-122"/>
                <a:ea typeface="黑体" panose="02010609060101010101" pitchFamily="49" charset="-122"/>
              </a:rPr>
              <a:t>列地址指第几个元素的地址</a:t>
            </a:r>
            <a:r>
              <a:rPr lang="en-US" altLang="zh-CN" sz="1600">
                <a:latin typeface="隶书" pitchFamily="49" charset="-122"/>
                <a:ea typeface="黑体" panose="02010609060101010101" pitchFamily="49" charset="-122"/>
              </a:rPr>
              <a:t>(</a:t>
            </a:r>
            <a:r>
              <a:rPr lang="zh-CN" altLang="en-US" sz="1600">
                <a:latin typeface="隶书" pitchFamily="49" charset="-122"/>
                <a:ea typeface="黑体" panose="02010609060101010101" pitchFamily="49" charset="-122"/>
              </a:rPr>
              <a:t>单下标或双下标</a:t>
            </a:r>
            <a:r>
              <a:rPr lang="en-US" altLang="zh-CN" sz="1600">
                <a:latin typeface="隶书" pitchFamily="49" charset="-122"/>
                <a:ea typeface="黑体" panose="02010609060101010101" pitchFamily="49" charset="-122"/>
              </a:rPr>
              <a:t>+&amp;)</a:t>
            </a:r>
          </a:p>
          <a:p>
            <a:pPr marL="2065338" lvl="2" indent="0">
              <a:buNone/>
            </a:pPr>
            <a:r>
              <a:rPr lang="zh-CN" altLang="en-US" sz="1600">
                <a:latin typeface="隶书" pitchFamily="49" charset="-122"/>
                <a:ea typeface="黑体" panose="02010609060101010101" pitchFamily="49" charset="-122"/>
              </a:rPr>
              <a:t>例</a:t>
            </a:r>
            <a:r>
              <a:rPr lang="zh-CN" altLang="en-US" sz="1600">
                <a:latin typeface="隶书" pitchFamily="49" charset="-122"/>
                <a:ea typeface="黑体" panose="02010609060101010101" pitchFamily="49" charset="-122"/>
              </a:rPr>
              <a:t>如每行的首地址：</a:t>
            </a:r>
          </a:p>
          <a:p>
            <a:pPr marL="457200" lvl="1" indent="0">
              <a:buNone/>
            </a:pPr>
            <a:r>
              <a:rPr lang="en-US" altLang="zh-CN" sz="1600">
                <a:solidFill>
                  <a:srgbClr val="0070C0"/>
                </a:solidFill>
              </a:rPr>
              <a:t>		</a:t>
            </a:r>
            <a:r>
              <a:rPr lang="en-US" altLang="zh-CN" sz="1600">
                <a:solidFill>
                  <a:srgbClr val="0070C0"/>
                </a:solidFill>
              </a:rPr>
              <a:t>	</a:t>
            </a:r>
            <a:r>
              <a:rPr lang="en-US" altLang="zh-CN" sz="1600">
                <a:solidFill>
                  <a:srgbClr val="0070C0"/>
                </a:solidFill>
              </a:rPr>
              <a:t>a[0]</a:t>
            </a:r>
            <a:r>
              <a:rPr lang="zh-CN" altLang="en-US" sz="1600">
                <a:solidFill>
                  <a:srgbClr val="0070C0"/>
                </a:solidFill>
              </a:rPr>
              <a:t>、</a:t>
            </a:r>
            <a:r>
              <a:rPr lang="en-US" altLang="zh-CN" sz="1600">
                <a:solidFill>
                  <a:srgbClr val="0070C0"/>
                </a:solidFill>
              </a:rPr>
              <a:t>a[i]</a:t>
            </a:r>
            <a:r>
              <a:rPr lang="zh-CN" altLang="en-US" sz="1600">
                <a:solidFill>
                  <a:srgbClr val="0070C0"/>
                </a:solidFill>
              </a:rPr>
              <a:t>、*</a:t>
            </a:r>
            <a:r>
              <a:rPr lang="en-US" altLang="zh-CN" sz="1600">
                <a:solidFill>
                  <a:srgbClr val="0070C0"/>
                </a:solidFill>
              </a:rPr>
              <a:t>(a+i)</a:t>
            </a:r>
            <a:r>
              <a:rPr lang="zh-CN" altLang="en-US" sz="1600">
                <a:solidFill>
                  <a:srgbClr val="0070C0"/>
                </a:solidFill>
              </a:rPr>
              <a:t>、</a:t>
            </a:r>
            <a:r>
              <a:rPr lang="en-US" altLang="zh-CN" sz="1600">
                <a:solidFill>
                  <a:srgbClr val="0070C0"/>
                </a:solidFill>
              </a:rPr>
              <a:t>&amp;a[0][0]</a:t>
            </a:r>
          </a:p>
          <a:p>
            <a:pPr lvl="4"/>
            <a:r>
              <a:rPr lang="zh-CN" altLang="en-US" sz="1600">
                <a:latin typeface="隶书" pitchFamily="49" charset="-122"/>
                <a:ea typeface="黑体" panose="02010609060101010101" pitchFamily="49" charset="-122"/>
              </a:rPr>
              <a:t>列地址</a:t>
            </a:r>
            <a:r>
              <a:rPr lang="en-US" altLang="zh-CN" sz="1600">
                <a:latin typeface="隶书" pitchFamily="49" charset="-122"/>
                <a:ea typeface="黑体" panose="02010609060101010101" pitchFamily="49" charset="-122"/>
              </a:rPr>
              <a:t>+1</a:t>
            </a:r>
            <a:r>
              <a:rPr lang="zh-CN" altLang="en-US" sz="1600">
                <a:latin typeface="隶书" pitchFamily="49" charset="-122"/>
                <a:ea typeface="黑体" panose="02010609060101010101" pitchFamily="49" charset="-122"/>
              </a:rPr>
              <a:t>或 列地址</a:t>
            </a:r>
            <a:r>
              <a:rPr lang="en-US" altLang="zh-CN" sz="1600">
                <a:latin typeface="隶书" pitchFamily="49" charset="-122"/>
                <a:ea typeface="黑体" panose="02010609060101010101" pitchFamily="49" charset="-122"/>
              </a:rPr>
              <a:t>-1</a:t>
            </a:r>
            <a:r>
              <a:rPr lang="zh-CN" altLang="en-US" sz="1600">
                <a:latin typeface="隶书" pitchFamily="49" charset="-122"/>
                <a:ea typeface="黑体" panose="02010609060101010101" pitchFamily="49" charset="-122"/>
              </a:rPr>
              <a:t>表示左移或右移一个数组元素的位</a:t>
            </a:r>
            <a:r>
              <a:rPr lang="zh-CN" altLang="en-US" sz="1600">
                <a:latin typeface="隶书" pitchFamily="49" charset="-122"/>
                <a:ea typeface="黑体" panose="02010609060101010101" pitchFamily="49" charset="-122"/>
              </a:rPr>
              <a:t>置</a:t>
            </a:r>
            <a:r>
              <a:rPr lang="zh-CN" altLang="en-US" sz="1600">
                <a:latin typeface="隶书" pitchFamily="49" charset="-122"/>
                <a:ea typeface="黑体" panose="02010609060101010101" pitchFamily="49" charset="-122"/>
              </a:rPr>
              <a:t>。</a:t>
            </a:r>
            <a:endParaRPr lang="en-US" altLang="zh-CN" sz="1600">
              <a:latin typeface="隶书" pitchFamily="49" charset="-122"/>
              <a:ea typeface="黑体" panose="02010609060101010101" pitchFamily="49" charset="-122"/>
            </a:endParaRPr>
          </a:p>
        </p:txBody>
      </p:sp>
      <p:sp>
        <p:nvSpPr>
          <p:cNvPr id="4" name="页脚占位符 3"/>
          <p:cNvSpPr>
            <a:spLocks noGrp="1"/>
          </p:cNvSpPr>
          <p:nvPr>
            <p:ph type="ftr" sz="quarter" idx="10"/>
          </p:nvPr>
        </p:nvSpPr>
        <p:spPr/>
        <p:txBody>
          <a:bodyPr/>
          <a:lstStyle/>
          <a:p>
            <a:pPr>
              <a:defRPr/>
            </a:pPr>
            <a:r>
              <a:rPr lang="zh-CN" altLang="en-US" smtClean="0"/>
              <a:t>第</a:t>
            </a:r>
            <a:r>
              <a:rPr lang="en-US" altLang="zh-CN" smtClean="0"/>
              <a:t>9</a:t>
            </a:r>
            <a:r>
              <a:rPr lang="zh-CN" altLang="en-US" smtClean="0"/>
              <a:t>章  指针</a:t>
            </a:r>
            <a:endParaRPr lang="en-US" altLang="zh-CN" sz="1200">
              <a:ea typeface="宋体" charset="-122"/>
            </a:endParaRPr>
          </a:p>
        </p:txBody>
      </p:sp>
    </p:spTree>
    <p:extLst>
      <p:ext uri="{BB962C8B-B14F-4D97-AF65-F5344CB8AC3E}">
        <p14:creationId xmlns:p14="http://schemas.microsoft.com/office/powerpoint/2010/main" val="2854532960"/>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3000" smtClean="0"/>
              <a:t>9.3  </a:t>
            </a:r>
            <a:r>
              <a:rPr lang="zh-CN" altLang="en-US" sz="3000" smtClean="0"/>
              <a:t>指</a:t>
            </a:r>
            <a:r>
              <a:rPr lang="zh-CN" altLang="en-US" sz="3000"/>
              <a:t>针与数组</a:t>
            </a:r>
            <a:endParaRPr lang="zh-CN" altLang="en-US" sz="3000"/>
          </a:p>
        </p:txBody>
      </p:sp>
      <p:sp>
        <p:nvSpPr>
          <p:cNvPr id="3" name="内容占位符 2"/>
          <p:cNvSpPr>
            <a:spLocks noGrp="1"/>
          </p:cNvSpPr>
          <p:nvPr>
            <p:ph idx="1"/>
          </p:nvPr>
        </p:nvSpPr>
        <p:spPr>
          <a:xfrm>
            <a:off x="457200" y="1249096"/>
            <a:ext cx="8507288" cy="5184576"/>
          </a:xfrm>
        </p:spPr>
        <p:txBody>
          <a:bodyPr/>
          <a:lstStyle/>
          <a:p>
            <a:pPr lvl="2"/>
            <a:r>
              <a:rPr lang="zh-CN" altLang="en-US" sz="1800" smtClean="0">
                <a:latin typeface="隶书" pitchFamily="49" charset="-122"/>
                <a:ea typeface="黑体" panose="02010609060101010101" pitchFamily="49" charset="-122"/>
              </a:rPr>
              <a:t>行、列地址的使用</a:t>
            </a:r>
            <a:endParaRPr lang="en-US" altLang="zh-CN" sz="1800" smtClean="0">
              <a:latin typeface="隶书" pitchFamily="49" charset="-122"/>
              <a:ea typeface="黑体" panose="02010609060101010101" pitchFamily="49" charset="-122"/>
            </a:endParaRPr>
          </a:p>
          <a:p>
            <a:pPr lvl="3"/>
            <a:r>
              <a:rPr lang="zh-CN" altLang="en-US" sz="1600" smtClean="0">
                <a:latin typeface="隶书" pitchFamily="49" charset="-122"/>
                <a:ea typeface="黑体" panose="02010609060101010101" pitchFamily="49" charset="-122"/>
              </a:rPr>
              <a:t>行</a:t>
            </a:r>
            <a:r>
              <a:rPr lang="zh-CN" altLang="en-US" sz="1600">
                <a:latin typeface="隶书" pitchFamily="49" charset="-122"/>
                <a:ea typeface="黑体" panose="02010609060101010101" pitchFamily="49" charset="-122"/>
              </a:rPr>
              <a:t>地</a:t>
            </a:r>
            <a:r>
              <a:rPr lang="zh-CN" altLang="en-US" sz="1600" smtClean="0">
                <a:latin typeface="隶书" pitchFamily="49" charset="-122"/>
                <a:ea typeface="黑体" panose="02010609060101010101" pitchFamily="49" charset="-122"/>
              </a:rPr>
              <a:t>址</a:t>
            </a:r>
            <a:endParaRPr lang="en-US" altLang="zh-CN" sz="1600" smtClean="0">
              <a:latin typeface="隶书" pitchFamily="49" charset="-122"/>
              <a:ea typeface="黑体" panose="02010609060101010101" pitchFamily="49" charset="-122"/>
            </a:endParaRPr>
          </a:p>
          <a:p>
            <a:pPr lvl="4"/>
            <a:r>
              <a:rPr lang="zh-CN" altLang="en-US" sz="1600" smtClean="0">
                <a:latin typeface="隶书" pitchFamily="49" charset="-122"/>
                <a:ea typeface="黑体" panose="02010609060101010101" pitchFamily="49" charset="-122"/>
              </a:rPr>
              <a:t>使</a:t>
            </a:r>
            <a:r>
              <a:rPr lang="zh-CN" altLang="en-US" sz="1600">
                <a:latin typeface="隶书" pitchFamily="49" charset="-122"/>
                <a:ea typeface="黑体" panose="02010609060101010101" pitchFamily="49" charset="-122"/>
              </a:rPr>
              <a:t>用行地址时，是把整个二维数组看成</a:t>
            </a:r>
            <a:r>
              <a:rPr lang="en-US" altLang="zh-CN" sz="1600">
                <a:latin typeface="隶书" pitchFamily="49" charset="-122"/>
                <a:ea typeface="黑体" panose="02010609060101010101" pitchFamily="49" charset="-122"/>
              </a:rPr>
              <a:t>i</a:t>
            </a:r>
            <a:r>
              <a:rPr lang="zh-CN" altLang="en-US" sz="1600">
                <a:latin typeface="隶书" pitchFamily="49" charset="-122"/>
                <a:ea typeface="黑体" panose="02010609060101010101" pitchFamily="49" charset="-122"/>
              </a:rPr>
              <a:t>行</a:t>
            </a:r>
            <a:r>
              <a:rPr lang="en-US" altLang="zh-CN" sz="1600">
                <a:latin typeface="隶书" pitchFamily="49" charset="-122"/>
                <a:ea typeface="黑体" panose="02010609060101010101" pitchFamily="49" charset="-122"/>
              </a:rPr>
              <a:t>j</a:t>
            </a:r>
            <a:r>
              <a:rPr lang="zh-CN" altLang="en-US" sz="1600">
                <a:latin typeface="隶书" pitchFamily="49" charset="-122"/>
                <a:ea typeface="黑体" panose="02010609060101010101" pitchFamily="49" charset="-122"/>
              </a:rPr>
              <a:t>列，遍历数组时用双循环实现（将数组元素分行列处理</a:t>
            </a:r>
            <a:r>
              <a:rPr lang="zh-CN" altLang="en-US" sz="1600">
                <a:latin typeface="隶书" pitchFamily="49" charset="-122"/>
                <a:ea typeface="黑体" panose="02010609060101010101" pitchFamily="49" charset="-122"/>
              </a:rPr>
              <a:t>）</a:t>
            </a:r>
            <a:r>
              <a:rPr lang="zh-CN" altLang="en-US" sz="1600" smtClean="0">
                <a:latin typeface="隶书" pitchFamily="49" charset="-122"/>
                <a:ea typeface="黑体" panose="02010609060101010101" pitchFamily="49" charset="-122"/>
              </a:rPr>
              <a:t>。</a:t>
            </a:r>
            <a:endParaRPr lang="en-US" altLang="zh-CN" sz="1600" smtClean="0">
              <a:latin typeface="隶书" pitchFamily="49" charset="-122"/>
              <a:ea typeface="黑体" panose="02010609060101010101" pitchFamily="49" charset="-122"/>
            </a:endParaRPr>
          </a:p>
          <a:p>
            <a:pPr lvl="4"/>
            <a:r>
              <a:rPr lang="zh-CN" altLang="en-US" sz="1600">
                <a:latin typeface="隶书" pitchFamily="49" charset="-122"/>
                <a:ea typeface="黑体" panose="02010609060101010101" pitchFamily="49" charset="-122"/>
              </a:rPr>
              <a:t>例</a:t>
            </a:r>
            <a:r>
              <a:rPr lang="zh-CN" altLang="en-US" sz="1600" smtClean="0">
                <a:latin typeface="隶书" pitchFamily="49" charset="-122"/>
                <a:ea typeface="黑体" panose="02010609060101010101" pitchFamily="49" charset="-122"/>
              </a:rPr>
              <a:t>如：</a:t>
            </a:r>
            <a:endParaRPr lang="en-US" altLang="zh-CN" sz="1600">
              <a:latin typeface="隶书" pitchFamily="49" charset="-122"/>
              <a:ea typeface="黑体" panose="02010609060101010101" pitchFamily="49" charset="-122"/>
            </a:endParaRPr>
          </a:p>
          <a:p>
            <a:pPr marL="1371600" lvl="3" indent="0">
              <a:buNone/>
            </a:pPr>
            <a:r>
              <a:rPr lang="en-US" altLang="zh-CN" sz="1600">
                <a:solidFill>
                  <a:srgbClr val="0070C0"/>
                </a:solidFill>
              </a:rPr>
              <a:t>	</a:t>
            </a:r>
            <a:r>
              <a:rPr lang="en-US" altLang="zh-CN" sz="1600">
                <a:solidFill>
                  <a:srgbClr val="0070C0"/>
                </a:solidFill>
              </a:rPr>
              <a:t>	</a:t>
            </a:r>
            <a:r>
              <a:rPr lang="en-US" altLang="zh-CN" sz="1600" smtClean="0">
                <a:solidFill>
                  <a:srgbClr val="0070C0"/>
                </a:solidFill>
              </a:rPr>
              <a:t>a </a:t>
            </a:r>
            <a:r>
              <a:rPr lang="zh-CN" altLang="en-US" sz="1600" smtClean="0"/>
              <a:t>表</a:t>
            </a:r>
            <a:r>
              <a:rPr lang="zh-CN" altLang="en-US" sz="1600"/>
              <a:t>示第</a:t>
            </a:r>
            <a:r>
              <a:rPr lang="en-US" altLang="zh-CN" sz="1600"/>
              <a:t>1</a:t>
            </a:r>
            <a:r>
              <a:rPr lang="zh-CN" altLang="en-US" sz="1600"/>
              <a:t>行的行地址</a:t>
            </a:r>
            <a:endParaRPr lang="en-US" altLang="zh-CN" sz="1600" smtClean="0"/>
          </a:p>
          <a:p>
            <a:pPr marL="1371600" lvl="3" indent="0">
              <a:buNone/>
            </a:pPr>
            <a:r>
              <a:rPr lang="en-US" altLang="zh-CN" sz="1600">
                <a:solidFill>
                  <a:srgbClr val="0070C0"/>
                </a:solidFill>
              </a:rPr>
              <a:t>	</a:t>
            </a:r>
            <a:r>
              <a:rPr lang="en-US" altLang="zh-CN" sz="1600" smtClean="0">
                <a:solidFill>
                  <a:srgbClr val="0070C0"/>
                </a:solidFill>
              </a:rPr>
              <a:t>	a+i </a:t>
            </a:r>
            <a:r>
              <a:rPr lang="zh-CN" altLang="en-US" sz="1600" smtClean="0"/>
              <a:t>表</a:t>
            </a:r>
            <a:r>
              <a:rPr lang="zh-CN" altLang="en-US" sz="1600"/>
              <a:t>示</a:t>
            </a:r>
            <a:r>
              <a:rPr lang="zh-CN" altLang="en-US" sz="1600" smtClean="0"/>
              <a:t>第</a:t>
            </a:r>
            <a:r>
              <a:rPr lang="en-US" altLang="zh-CN" sz="1600" smtClean="0"/>
              <a:t>i+1</a:t>
            </a:r>
            <a:r>
              <a:rPr lang="zh-CN" altLang="en-US" sz="1600"/>
              <a:t>行的行地址</a:t>
            </a:r>
            <a:endParaRPr lang="en-US" altLang="zh-CN" sz="1600">
              <a:solidFill>
                <a:srgbClr val="0070C0"/>
              </a:solidFill>
            </a:endParaRPr>
          </a:p>
          <a:p>
            <a:pPr lvl="3"/>
            <a:r>
              <a:rPr lang="zh-CN" altLang="en-US" sz="1600" smtClean="0">
                <a:latin typeface="隶书" pitchFamily="49" charset="-122"/>
                <a:ea typeface="黑体" panose="02010609060101010101" pitchFamily="49" charset="-122"/>
              </a:rPr>
              <a:t>列</a:t>
            </a:r>
            <a:r>
              <a:rPr lang="zh-CN" altLang="en-US" sz="1600">
                <a:latin typeface="隶书" pitchFamily="49" charset="-122"/>
                <a:ea typeface="黑体" panose="02010609060101010101" pitchFamily="49" charset="-122"/>
              </a:rPr>
              <a:t>地址</a:t>
            </a:r>
            <a:endParaRPr lang="en-US" altLang="zh-CN" sz="1600" smtClean="0">
              <a:latin typeface="隶书" pitchFamily="49" charset="-122"/>
              <a:ea typeface="黑体" panose="02010609060101010101" pitchFamily="49" charset="-122"/>
            </a:endParaRPr>
          </a:p>
          <a:p>
            <a:pPr lvl="4"/>
            <a:r>
              <a:rPr lang="zh-CN" altLang="en-US" sz="1600">
                <a:latin typeface="隶书" pitchFamily="49" charset="-122"/>
                <a:ea typeface="黑体" panose="02010609060101010101" pitchFamily="49" charset="-122"/>
              </a:rPr>
              <a:t>使</a:t>
            </a:r>
            <a:r>
              <a:rPr lang="zh-CN" altLang="en-US" sz="1600">
                <a:latin typeface="隶书" pitchFamily="49" charset="-122"/>
                <a:ea typeface="黑体" panose="02010609060101010101" pitchFamily="49" charset="-122"/>
              </a:rPr>
              <a:t>用列地址时，将整个二维数组看成同一</a:t>
            </a:r>
            <a:r>
              <a:rPr lang="zh-CN" altLang="en-US" sz="1600">
                <a:latin typeface="隶书" pitchFamily="49" charset="-122"/>
                <a:ea typeface="黑体" panose="02010609060101010101" pitchFamily="49" charset="-122"/>
              </a:rPr>
              <a:t>行</a:t>
            </a:r>
            <a:r>
              <a:rPr lang="zh-CN" altLang="en-US" sz="1600">
                <a:latin typeface="隶书" pitchFamily="49" charset="-122"/>
                <a:ea typeface="黑体" panose="02010609060101010101" pitchFamily="49" charset="-122"/>
              </a:rPr>
              <a:t>，</a:t>
            </a:r>
            <a:r>
              <a:rPr lang="zh-CN" altLang="en-US" sz="1600">
                <a:latin typeface="隶书" pitchFamily="49" charset="-122"/>
                <a:ea typeface="黑体" panose="02010609060101010101" pitchFamily="49" charset="-122"/>
              </a:rPr>
              <a:t>遍</a:t>
            </a:r>
            <a:r>
              <a:rPr lang="zh-CN" altLang="en-US" sz="1600">
                <a:latin typeface="隶书" pitchFamily="49" charset="-122"/>
                <a:ea typeface="黑体" panose="02010609060101010101" pitchFamily="49" charset="-122"/>
              </a:rPr>
              <a:t>历数组时用单循环实现（将数组元素排队处理，称为“排队法”</a:t>
            </a:r>
            <a:r>
              <a:rPr lang="zh-CN" altLang="en-US" sz="1600">
                <a:latin typeface="隶书" pitchFamily="49" charset="-122"/>
                <a:ea typeface="黑体" panose="02010609060101010101" pitchFamily="49" charset="-122"/>
              </a:rPr>
              <a:t>）。</a:t>
            </a:r>
            <a:endParaRPr lang="en-US" altLang="zh-CN" sz="1600">
              <a:latin typeface="隶书" pitchFamily="49" charset="-122"/>
              <a:ea typeface="黑体" panose="02010609060101010101" pitchFamily="49" charset="-122"/>
            </a:endParaRPr>
          </a:p>
          <a:p>
            <a:pPr lvl="4"/>
            <a:r>
              <a:rPr lang="zh-CN" altLang="en-US" sz="1600">
                <a:latin typeface="隶书" pitchFamily="49" charset="-122"/>
                <a:ea typeface="黑体" panose="02010609060101010101" pitchFamily="49" charset="-122"/>
              </a:rPr>
              <a:t>把二维数组</a:t>
            </a:r>
            <a:r>
              <a:rPr lang="en-US" altLang="zh-CN" sz="1600">
                <a:latin typeface="隶书" pitchFamily="49" charset="-122"/>
                <a:ea typeface="黑体" panose="02010609060101010101" pitchFamily="49" charset="-122"/>
              </a:rPr>
              <a:t>a</a:t>
            </a:r>
            <a:r>
              <a:rPr lang="zh-CN" altLang="en-US" sz="1600">
                <a:latin typeface="隶书" pitchFamily="49" charset="-122"/>
                <a:ea typeface="黑体" panose="02010609060101010101" pitchFamily="49" charset="-122"/>
              </a:rPr>
              <a:t>当成一维数组，如</a:t>
            </a:r>
            <a:r>
              <a:rPr lang="zh-CN" altLang="en-US" sz="1600">
                <a:latin typeface="隶书" pitchFamily="49" charset="-122"/>
                <a:ea typeface="黑体" panose="02010609060101010101" pitchFamily="49" charset="-122"/>
              </a:rPr>
              <a:t>果进</a:t>
            </a:r>
            <a:r>
              <a:rPr lang="zh-CN" altLang="en-US" sz="1600">
                <a:latin typeface="隶书" pitchFamily="49" charset="-122"/>
                <a:ea typeface="黑体" panose="02010609060101010101" pitchFamily="49" charset="-122"/>
              </a:rPr>
              <a:t>行一次*运算，相当于取出一维数组</a:t>
            </a:r>
            <a:r>
              <a:rPr lang="en-US" altLang="zh-CN" sz="1600">
                <a:latin typeface="隶书" pitchFamily="49" charset="-122"/>
                <a:ea typeface="黑体" panose="02010609060101010101" pitchFamily="49" charset="-122"/>
              </a:rPr>
              <a:t>a</a:t>
            </a:r>
            <a:r>
              <a:rPr lang="zh-CN" altLang="en-US" sz="1600">
                <a:latin typeface="隶书" pitchFamily="49" charset="-122"/>
                <a:ea typeface="黑体" panose="02010609060101010101" pitchFamily="49" charset="-122"/>
              </a:rPr>
              <a:t>的第一个元素</a:t>
            </a:r>
            <a:r>
              <a:rPr lang="zh-CN" altLang="en-US" sz="1600">
                <a:latin typeface="隶书" pitchFamily="49" charset="-122"/>
                <a:ea typeface="黑体" panose="02010609060101010101" pitchFamily="49" charset="-122"/>
              </a:rPr>
              <a:t>，是</a:t>
            </a:r>
            <a:r>
              <a:rPr lang="zh-CN" altLang="en-US" sz="1600">
                <a:latin typeface="隶书" pitchFamily="49" charset="-122"/>
                <a:ea typeface="黑体" panose="02010609060101010101" pitchFamily="49" charset="-122"/>
              </a:rPr>
              <a:t>列</a:t>
            </a:r>
            <a:r>
              <a:rPr lang="zh-CN" altLang="en-US" sz="1600">
                <a:latin typeface="隶书" pitchFamily="49" charset="-122"/>
                <a:ea typeface="黑体" panose="02010609060101010101" pitchFamily="49" charset="-122"/>
              </a:rPr>
              <a:t>地</a:t>
            </a:r>
            <a:r>
              <a:rPr lang="zh-CN" altLang="en-US" sz="1600" smtClean="0">
                <a:latin typeface="隶书" pitchFamily="49" charset="-122"/>
                <a:ea typeface="黑体" panose="02010609060101010101" pitchFamily="49" charset="-122"/>
              </a:rPr>
              <a:t>址</a:t>
            </a:r>
            <a:endParaRPr lang="en-US" altLang="zh-CN" sz="1600" smtClean="0">
              <a:latin typeface="隶书" pitchFamily="49" charset="-122"/>
              <a:ea typeface="黑体" panose="02010609060101010101" pitchFamily="49" charset="-122"/>
            </a:endParaRPr>
          </a:p>
          <a:p>
            <a:pPr marL="2065338" lvl="2" indent="0">
              <a:buNone/>
            </a:pPr>
            <a:r>
              <a:rPr lang="zh-CN" altLang="en-US" sz="1600" smtClean="0">
                <a:latin typeface="隶书" pitchFamily="49" charset="-122"/>
                <a:ea typeface="黑体" panose="02010609060101010101" pitchFamily="49" charset="-122"/>
              </a:rPr>
              <a:t>例如：</a:t>
            </a:r>
          </a:p>
          <a:p>
            <a:pPr marL="457200" lvl="1" indent="0">
              <a:buNone/>
            </a:pPr>
            <a:r>
              <a:rPr lang="en-US" altLang="zh-CN" sz="1600">
                <a:solidFill>
                  <a:srgbClr val="0070C0"/>
                </a:solidFill>
              </a:rPr>
              <a:t>		</a:t>
            </a:r>
            <a:r>
              <a:rPr lang="en-US" altLang="zh-CN" sz="1600">
                <a:solidFill>
                  <a:srgbClr val="0070C0"/>
                </a:solidFill>
              </a:rPr>
              <a:t>	</a:t>
            </a:r>
            <a:r>
              <a:rPr lang="en-US" altLang="zh-CN" sz="1600">
                <a:solidFill>
                  <a:srgbClr val="0070C0"/>
                </a:solidFill>
              </a:rPr>
              <a:t>*(a+i</a:t>
            </a:r>
            <a:r>
              <a:rPr lang="en-US" altLang="zh-CN" sz="1600">
                <a:solidFill>
                  <a:srgbClr val="0070C0"/>
                </a:solidFill>
              </a:rPr>
              <a:t>)+</a:t>
            </a:r>
            <a:r>
              <a:rPr lang="en-US" altLang="zh-CN" sz="1600" smtClean="0">
                <a:solidFill>
                  <a:srgbClr val="0070C0"/>
                </a:solidFill>
              </a:rPr>
              <a:t>j      </a:t>
            </a:r>
            <a:r>
              <a:rPr lang="zh-CN" altLang="en-US" sz="1600">
                <a:latin typeface="隶书" pitchFamily="49" charset="-122"/>
                <a:ea typeface="黑体" panose="02010609060101010101" pitchFamily="49" charset="-122"/>
              </a:rPr>
              <a:t>表示第</a:t>
            </a:r>
            <a:r>
              <a:rPr lang="en-US" altLang="zh-CN" sz="1600">
                <a:latin typeface="隶书" pitchFamily="49" charset="-122"/>
                <a:ea typeface="黑体" panose="02010609060101010101" pitchFamily="49" charset="-122"/>
              </a:rPr>
              <a:t>i+1</a:t>
            </a:r>
            <a:r>
              <a:rPr lang="zh-CN" altLang="en-US" sz="1600">
                <a:latin typeface="隶书" pitchFamily="49" charset="-122"/>
                <a:ea typeface="黑体" panose="02010609060101010101" pitchFamily="49" charset="-122"/>
              </a:rPr>
              <a:t>行第</a:t>
            </a:r>
            <a:r>
              <a:rPr lang="en-US" altLang="zh-CN" sz="1600">
                <a:latin typeface="隶书" pitchFamily="49" charset="-122"/>
                <a:ea typeface="黑体" panose="02010609060101010101" pitchFamily="49" charset="-122"/>
              </a:rPr>
              <a:t>j+1</a:t>
            </a:r>
            <a:r>
              <a:rPr lang="zh-CN" altLang="en-US" sz="1600">
                <a:latin typeface="隶书" pitchFamily="49" charset="-122"/>
                <a:ea typeface="黑体" panose="02010609060101010101" pitchFamily="49" charset="-122"/>
              </a:rPr>
              <a:t>个元素的地址</a:t>
            </a:r>
            <a:r>
              <a:rPr lang="zh-CN" altLang="en-US" sz="1600">
                <a:latin typeface="隶书" pitchFamily="49" charset="-122"/>
                <a:ea typeface="黑体" panose="02010609060101010101" pitchFamily="49" charset="-122"/>
              </a:rPr>
              <a:t>（</a:t>
            </a:r>
            <a:r>
              <a:rPr lang="en-US" altLang="zh-CN" sz="1600">
                <a:latin typeface="隶书" pitchFamily="49" charset="-122"/>
                <a:ea typeface="黑体" panose="02010609060101010101" pitchFamily="49" charset="-122"/>
              </a:rPr>
              <a:t>=&amp;a[i][</a:t>
            </a:r>
            <a:r>
              <a:rPr lang="en-US" altLang="zh-CN" sz="1600">
                <a:latin typeface="隶书" pitchFamily="49" charset="-122"/>
                <a:ea typeface="黑体" panose="02010609060101010101" pitchFamily="49" charset="-122"/>
              </a:rPr>
              <a:t>j</a:t>
            </a:r>
            <a:r>
              <a:rPr lang="en-US" altLang="zh-CN" sz="1600" smtClean="0">
                <a:latin typeface="隶书" pitchFamily="49" charset="-122"/>
                <a:ea typeface="黑体" panose="02010609060101010101" pitchFamily="49" charset="-122"/>
              </a:rPr>
              <a:t>])</a:t>
            </a:r>
          </a:p>
          <a:p>
            <a:pPr lvl="3"/>
            <a:r>
              <a:rPr lang="zh-CN" altLang="en-US" sz="1600">
                <a:latin typeface="隶书" pitchFamily="49" charset="-122"/>
                <a:ea typeface="黑体" panose="02010609060101010101" pitchFamily="49" charset="-122"/>
              </a:rPr>
              <a:t>行</a:t>
            </a:r>
            <a:r>
              <a:rPr lang="zh-CN" altLang="en-US" sz="1600">
                <a:latin typeface="隶书" pitchFamily="49" charset="-122"/>
                <a:ea typeface="黑体" panose="02010609060101010101" pitchFamily="49" charset="-122"/>
              </a:rPr>
              <a:t>地</a:t>
            </a:r>
            <a:r>
              <a:rPr lang="zh-CN" altLang="en-US" sz="1600">
                <a:latin typeface="隶书" pitchFamily="49" charset="-122"/>
                <a:ea typeface="黑体" panose="02010609060101010101" pitchFamily="49" charset="-122"/>
              </a:rPr>
              <a:t>址本质上是二级地址，通过它取元素值时要多加一次*运算。</a:t>
            </a:r>
            <a:endParaRPr lang="en-US" altLang="zh-CN" sz="1600">
              <a:latin typeface="隶书" pitchFamily="49" charset="-122"/>
              <a:ea typeface="黑体" panose="02010609060101010101" pitchFamily="49" charset="-122"/>
            </a:endParaRPr>
          </a:p>
          <a:p>
            <a:pPr marL="457200" lvl="1" indent="0">
              <a:buNone/>
            </a:pPr>
            <a:r>
              <a:rPr lang="en-US" altLang="zh-CN" sz="1600">
                <a:solidFill>
                  <a:srgbClr val="0070C0"/>
                </a:solidFill>
              </a:rPr>
              <a:t>	</a:t>
            </a:r>
            <a:r>
              <a:rPr lang="en-US" altLang="zh-CN" sz="1600">
                <a:solidFill>
                  <a:srgbClr val="0070C0"/>
                </a:solidFill>
              </a:rPr>
              <a:t>		</a:t>
            </a:r>
            <a:r>
              <a:rPr lang="en-US" altLang="zh-CN" sz="1600">
                <a:solidFill>
                  <a:srgbClr val="0070C0"/>
                </a:solidFill>
              </a:rPr>
              <a:t>**</a:t>
            </a:r>
            <a:r>
              <a:rPr lang="en-US" altLang="zh-CN" sz="1600" smtClean="0">
                <a:solidFill>
                  <a:srgbClr val="0070C0"/>
                </a:solidFill>
              </a:rPr>
              <a:t>a	  </a:t>
            </a:r>
            <a:r>
              <a:rPr lang="zh-CN" altLang="en-US" sz="1600" smtClean="0">
                <a:latin typeface="隶书" pitchFamily="49" charset="-122"/>
                <a:ea typeface="黑体" panose="02010609060101010101" pitchFamily="49" charset="-122"/>
              </a:rPr>
              <a:t>表</a:t>
            </a:r>
            <a:r>
              <a:rPr lang="zh-CN" altLang="en-US" sz="1600">
                <a:latin typeface="隶书" pitchFamily="49" charset="-122"/>
                <a:ea typeface="黑体" panose="02010609060101010101" pitchFamily="49" charset="-122"/>
              </a:rPr>
              <a:t>示</a:t>
            </a:r>
            <a:r>
              <a:rPr lang="zh-CN" altLang="en-US" sz="1600" smtClean="0">
                <a:latin typeface="隶书" pitchFamily="49" charset="-122"/>
                <a:ea typeface="黑体" panose="02010609060101010101" pitchFamily="49" charset="-122"/>
              </a:rPr>
              <a:t>第</a:t>
            </a:r>
            <a:r>
              <a:rPr lang="en-US" altLang="zh-CN" sz="1600" smtClean="0">
                <a:latin typeface="隶书" pitchFamily="49" charset="-122"/>
                <a:ea typeface="黑体" panose="02010609060101010101" pitchFamily="49" charset="-122"/>
              </a:rPr>
              <a:t>1</a:t>
            </a:r>
            <a:r>
              <a:rPr lang="zh-CN" altLang="en-US" sz="1600">
                <a:latin typeface="隶书" pitchFamily="49" charset="-122"/>
                <a:ea typeface="黑体" panose="02010609060101010101" pitchFamily="49" charset="-122"/>
              </a:rPr>
              <a:t>行第</a:t>
            </a:r>
            <a:r>
              <a:rPr lang="en-US" altLang="zh-CN" sz="1600">
                <a:latin typeface="隶书" pitchFamily="49" charset="-122"/>
                <a:ea typeface="黑体" panose="02010609060101010101" pitchFamily="49" charset="-122"/>
              </a:rPr>
              <a:t>1</a:t>
            </a:r>
            <a:r>
              <a:rPr lang="zh-CN" altLang="en-US" sz="1600">
                <a:latin typeface="隶书" pitchFamily="49" charset="-122"/>
                <a:ea typeface="黑体" panose="02010609060101010101" pitchFamily="49" charset="-122"/>
              </a:rPr>
              <a:t>个元素值</a:t>
            </a:r>
            <a:r>
              <a:rPr lang="en-US" altLang="zh-CN" sz="1600">
                <a:latin typeface="隶书" pitchFamily="49" charset="-122"/>
                <a:ea typeface="黑体" panose="02010609060101010101" pitchFamily="49" charset="-122"/>
              </a:rPr>
              <a:t>(=</a:t>
            </a:r>
            <a:r>
              <a:rPr lang="en-US" altLang="zh-CN" sz="1600" smtClean="0">
                <a:latin typeface="隶书" pitchFamily="49" charset="-122"/>
                <a:ea typeface="黑体" panose="02010609060101010101" pitchFamily="49" charset="-122"/>
              </a:rPr>
              <a:t>a[0][</a:t>
            </a:r>
            <a:r>
              <a:rPr lang="en-US" altLang="zh-CN" sz="1600">
                <a:latin typeface="隶书" pitchFamily="49" charset="-122"/>
                <a:ea typeface="黑体" panose="02010609060101010101" pitchFamily="49" charset="-122"/>
              </a:rPr>
              <a:t>0])</a:t>
            </a:r>
            <a:endParaRPr lang="en-US" altLang="zh-CN" sz="1600" smtClean="0">
              <a:solidFill>
                <a:srgbClr val="0070C0"/>
              </a:solidFill>
            </a:endParaRPr>
          </a:p>
          <a:p>
            <a:pPr marL="457200" lvl="1" indent="0">
              <a:buNone/>
            </a:pPr>
            <a:r>
              <a:rPr lang="en-US" altLang="zh-CN" sz="1600">
                <a:solidFill>
                  <a:srgbClr val="0070C0"/>
                </a:solidFill>
              </a:rPr>
              <a:t>	</a:t>
            </a:r>
            <a:r>
              <a:rPr lang="en-US" altLang="zh-CN" sz="1600">
                <a:solidFill>
                  <a:srgbClr val="0070C0"/>
                </a:solidFill>
              </a:rPr>
              <a:t>		*(*(</a:t>
            </a:r>
            <a:r>
              <a:rPr lang="en-US" altLang="zh-CN" sz="1600">
                <a:solidFill>
                  <a:srgbClr val="0070C0"/>
                </a:solidFill>
              </a:rPr>
              <a:t>a+i</a:t>
            </a:r>
            <a:r>
              <a:rPr lang="en-US" altLang="zh-CN" sz="1600" smtClean="0">
                <a:solidFill>
                  <a:srgbClr val="0070C0"/>
                </a:solidFill>
              </a:rPr>
              <a:t>))</a:t>
            </a:r>
            <a:r>
              <a:rPr lang="en-US" altLang="zh-CN" sz="1600">
                <a:solidFill>
                  <a:srgbClr val="0070C0"/>
                </a:solidFill>
              </a:rPr>
              <a:t> </a:t>
            </a:r>
            <a:r>
              <a:rPr lang="en-US" altLang="zh-CN" sz="1600" smtClean="0">
                <a:solidFill>
                  <a:srgbClr val="0070C0"/>
                </a:solidFill>
              </a:rPr>
              <a:t>   </a:t>
            </a:r>
            <a:r>
              <a:rPr lang="zh-CN" altLang="en-US" sz="1600" smtClean="0">
                <a:ea typeface="黑体" panose="02010609060101010101" pitchFamily="49" charset="-122"/>
              </a:rPr>
              <a:t>  </a:t>
            </a:r>
            <a:r>
              <a:rPr lang="zh-CN" altLang="en-US" sz="1600" smtClean="0">
                <a:latin typeface="隶书" pitchFamily="49" charset="-122"/>
                <a:ea typeface="黑体" panose="02010609060101010101" pitchFamily="49" charset="-122"/>
              </a:rPr>
              <a:t>表</a:t>
            </a:r>
            <a:r>
              <a:rPr lang="zh-CN" altLang="en-US" sz="1600">
                <a:latin typeface="隶书" pitchFamily="49" charset="-122"/>
                <a:ea typeface="黑体" panose="02010609060101010101" pitchFamily="49" charset="-122"/>
              </a:rPr>
              <a:t>示第</a:t>
            </a:r>
            <a:r>
              <a:rPr lang="en-US" altLang="zh-CN" sz="1600">
                <a:latin typeface="隶书" pitchFamily="49" charset="-122"/>
                <a:ea typeface="黑体" panose="02010609060101010101" pitchFamily="49" charset="-122"/>
              </a:rPr>
              <a:t>i+1</a:t>
            </a:r>
            <a:r>
              <a:rPr lang="zh-CN" altLang="en-US" sz="1600">
                <a:latin typeface="隶书" pitchFamily="49" charset="-122"/>
                <a:ea typeface="黑体" panose="02010609060101010101" pitchFamily="49" charset="-122"/>
              </a:rPr>
              <a:t>行</a:t>
            </a:r>
            <a:r>
              <a:rPr lang="zh-CN" altLang="en-US" sz="1600" smtClean="0">
                <a:latin typeface="隶书" pitchFamily="49" charset="-122"/>
                <a:ea typeface="黑体" panose="02010609060101010101" pitchFamily="49" charset="-122"/>
              </a:rPr>
              <a:t>第</a:t>
            </a:r>
            <a:r>
              <a:rPr lang="en-US" altLang="zh-CN" sz="1600" smtClean="0">
                <a:latin typeface="隶书" pitchFamily="49" charset="-122"/>
                <a:ea typeface="黑体" panose="02010609060101010101" pitchFamily="49" charset="-122"/>
              </a:rPr>
              <a:t>1</a:t>
            </a:r>
            <a:r>
              <a:rPr lang="zh-CN" altLang="en-US" sz="1600">
                <a:latin typeface="隶书" pitchFamily="49" charset="-122"/>
                <a:ea typeface="黑体" panose="02010609060101010101" pitchFamily="49" charset="-122"/>
              </a:rPr>
              <a:t>个元素值</a:t>
            </a:r>
            <a:r>
              <a:rPr lang="en-US" altLang="zh-CN" sz="1600">
                <a:latin typeface="隶书" pitchFamily="49" charset="-122"/>
                <a:ea typeface="黑体" panose="02010609060101010101" pitchFamily="49" charset="-122"/>
              </a:rPr>
              <a:t>(=</a:t>
            </a:r>
            <a:r>
              <a:rPr lang="en-US" altLang="zh-CN" sz="1600">
                <a:latin typeface="隶书" pitchFamily="49" charset="-122"/>
                <a:ea typeface="黑体" panose="02010609060101010101" pitchFamily="49" charset="-122"/>
              </a:rPr>
              <a:t>a[i</a:t>
            </a:r>
            <a:r>
              <a:rPr lang="en-US" altLang="zh-CN" sz="1600" smtClean="0">
                <a:latin typeface="隶书" pitchFamily="49" charset="-122"/>
                <a:ea typeface="黑体" panose="02010609060101010101" pitchFamily="49" charset="-122"/>
              </a:rPr>
              <a:t>][0])</a:t>
            </a:r>
            <a:endParaRPr lang="en-US" altLang="zh-CN" sz="1600" smtClean="0">
              <a:solidFill>
                <a:srgbClr val="0070C0"/>
              </a:solidFill>
            </a:endParaRPr>
          </a:p>
          <a:p>
            <a:pPr marL="457200" lvl="1" indent="0">
              <a:buNone/>
            </a:pPr>
            <a:r>
              <a:rPr lang="en-US" altLang="zh-CN" sz="1600">
                <a:solidFill>
                  <a:srgbClr val="0070C0"/>
                </a:solidFill>
              </a:rPr>
              <a:t>		</a:t>
            </a:r>
            <a:r>
              <a:rPr lang="en-US" altLang="zh-CN" sz="1600" smtClean="0">
                <a:solidFill>
                  <a:srgbClr val="0070C0"/>
                </a:solidFill>
              </a:rPr>
              <a:t>      </a:t>
            </a:r>
            <a:r>
              <a:rPr lang="en-US" altLang="zh-CN" sz="1600">
                <a:solidFill>
                  <a:srgbClr val="0070C0"/>
                </a:solidFill>
              </a:rPr>
              <a:t>	</a:t>
            </a:r>
            <a:r>
              <a:rPr lang="en-US" altLang="zh-CN" sz="1600" smtClean="0">
                <a:solidFill>
                  <a:srgbClr val="0070C0"/>
                </a:solidFill>
              </a:rPr>
              <a:t>*(*(</a:t>
            </a:r>
            <a:r>
              <a:rPr lang="en-US" altLang="zh-CN" sz="1600">
                <a:solidFill>
                  <a:srgbClr val="0070C0"/>
                </a:solidFill>
              </a:rPr>
              <a:t>a+i)+</a:t>
            </a:r>
            <a:r>
              <a:rPr lang="en-US" altLang="zh-CN" sz="1600">
                <a:solidFill>
                  <a:srgbClr val="0070C0"/>
                </a:solidFill>
              </a:rPr>
              <a:t>j</a:t>
            </a:r>
            <a:r>
              <a:rPr lang="en-US" altLang="zh-CN" sz="1600" smtClean="0">
                <a:solidFill>
                  <a:srgbClr val="0070C0"/>
                </a:solidFill>
              </a:rPr>
              <a:t>) </a:t>
            </a:r>
            <a:r>
              <a:rPr lang="zh-CN" altLang="en-US" sz="1600" smtClean="0">
                <a:ea typeface="黑体" panose="02010609060101010101" pitchFamily="49" charset="-122"/>
              </a:rPr>
              <a:t>  </a:t>
            </a:r>
            <a:r>
              <a:rPr lang="zh-CN" altLang="en-US" sz="1600" smtClean="0">
                <a:latin typeface="隶书" pitchFamily="49" charset="-122"/>
                <a:ea typeface="黑体" panose="02010609060101010101" pitchFamily="49" charset="-122"/>
              </a:rPr>
              <a:t>表</a:t>
            </a:r>
            <a:r>
              <a:rPr lang="zh-CN" altLang="en-US" sz="1600">
                <a:latin typeface="隶书" pitchFamily="49" charset="-122"/>
                <a:ea typeface="黑体" panose="02010609060101010101" pitchFamily="49" charset="-122"/>
              </a:rPr>
              <a:t>示第</a:t>
            </a:r>
            <a:r>
              <a:rPr lang="en-US" altLang="zh-CN" sz="1600">
                <a:latin typeface="隶书" pitchFamily="49" charset="-122"/>
                <a:ea typeface="黑体" panose="02010609060101010101" pitchFamily="49" charset="-122"/>
              </a:rPr>
              <a:t>i+1</a:t>
            </a:r>
            <a:r>
              <a:rPr lang="zh-CN" altLang="en-US" sz="1600">
                <a:latin typeface="隶书" pitchFamily="49" charset="-122"/>
                <a:ea typeface="黑体" panose="02010609060101010101" pitchFamily="49" charset="-122"/>
              </a:rPr>
              <a:t>行第</a:t>
            </a:r>
            <a:r>
              <a:rPr lang="en-US" altLang="zh-CN" sz="1600">
                <a:latin typeface="隶书" pitchFamily="49" charset="-122"/>
                <a:ea typeface="黑体" panose="02010609060101010101" pitchFamily="49" charset="-122"/>
              </a:rPr>
              <a:t>j+1</a:t>
            </a:r>
            <a:r>
              <a:rPr lang="zh-CN" altLang="en-US" sz="1600">
                <a:latin typeface="隶书" pitchFamily="49" charset="-122"/>
                <a:ea typeface="黑体" panose="02010609060101010101" pitchFamily="49" charset="-122"/>
              </a:rPr>
              <a:t>个元素值</a:t>
            </a:r>
            <a:r>
              <a:rPr lang="en-US" altLang="zh-CN" sz="1600">
                <a:latin typeface="隶书" pitchFamily="49" charset="-122"/>
                <a:ea typeface="黑体" panose="02010609060101010101" pitchFamily="49" charset="-122"/>
              </a:rPr>
              <a:t>(=a[i][</a:t>
            </a:r>
            <a:r>
              <a:rPr lang="en-US" altLang="zh-CN" sz="1600">
                <a:latin typeface="隶书" pitchFamily="49" charset="-122"/>
                <a:ea typeface="黑体" panose="02010609060101010101" pitchFamily="49" charset="-122"/>
              </a:rPr>
              <a:t>j</a:t>
            </a:r>
            <a:r>
              <a:rPr lang="en-US" altLang="zh-CN" sz="1600" smtClean="0">
                <a:latin typeface="隶书" pitchFamily="49" charset="-122"/>
                <a:ea typeface="黑体" panose="02010609060101010101" pitchFamily="49" charset="-122"/>
              </a:rPr>
              <a:t>])</a:t>
            </a:r>
            <a:endParaRPr lang="en-US" altLang="zh-CN" sz="1600">
              <a:latin typeface="隶书" pitchFamily="49" charset="-122"/>
              <a:ea typeface="黑体" panose="02010609060101010101" pitchFamily="49" charset="-122"/>
            </a:endParaRPr>
          </a:p>
        </p:txBody>
      </p:sp>
      <p:sp>
        <p:nvSpPr>
          <p:cNvPr id="4" name="页脚占位符 3"/>
          <p:cNvSpPr>
            <a:spLocks noGrp="1"/>
          </p:cNvSpPr>
          <p:nvPr>
            <p:ph type="ftr" sz="quarter" idx="10"/>
          </p:nvPr>
        </p:nvSpPr>
        <p:spPr/>
        <p:txBody>
          <a:bodyPr/>
          <a:lstStyle/>
          <a:p>
            <a:pPr>
              <a:defRPr/>
            </a:pPr>
            <a:r>
              <a:rPr lang="zh-CN" altLang="en-US" smtClean="0"/>
              <a:t>第</a:t>
            </a:r>
            <a:r>
              <a:rPr lang="en-US" altLang="zh-CN" smtClean="0"/>
              <a:t>9</a:t>
            </a:r>
            <a:r>
              <a:rPr lang="zh-CN" altLang="en-US" smtClean="0"/>
              <a:t>章  指针</a:t>
            </a:r>
            <a:endParaRPr lang="en-US" altLang="zh-CN" sz="1200">
              <a:ea typeface="宋体" charset="-122"/>
            </a:endParaRPr>
          </a:p>
        </p:txBody>
      </p:sp>
    </p:spTree>
    <p:extLst>
      <p:ext uri="{BB962C8B-B14F-4D97-AF65-F5344CB8AC3E}">
        <p14:creationId xmlns:p14="http://schemas.microsoft.com/office/powerpoint/2010/main" val="226697740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Rectangle 2"/>
          <p:cNvSpPr>
            <a:spLocks noGrp="1" noChangeArrowheads="1"/>
          </p:cNvSpPr>
          <p:nvPr>
            <p:ph type="title"/>
          </p:nvPr>
        </p:nvSpPr>
        <p:spPr/>
        <p:txBody>
          <a:bodyPr/>
          <a:lstStyle/>
          <a:p>
            <a:r>
              <a:rPr lang="en-US" altLang="zh-CN" sz="3000" smtClean="0"/>
              <a:t>9.1  </a:t>
            </a:r>
            <a:r>
              <a:rPr lang="zh-CN" altLang="en-US" sz="3000" smtClean="0"/>
              <a:t>概念</a:t>
            </a:r>
            <a:endParaRPr lang="zh-CN" altLang="en-US" sz="3000" dirty="0" smtClean="0">
              <a:latin typeface="微软雅黑" pitchFamily="34" charset="-122"/>
              <a:ea typeface="微软雅黑" pitchFamily="34" charset="-122"/>
            </a:endParaRPr>
          </a:p>
        </p:txBody>
      </p:sp>
      <p:sp>
        <p:nvSpPr>
          <p:cNvPr id="2" name="内容占位符 1"/>
          <p:cNvSpPr>
            <a:spLocks noGrp="1"/>
          </p:cNvSpPr>
          <p:nvPr>
            <p:ph idx="1"/>
          </p:nvPr>
        </p:nvSpPr>
        <p:spPr>
          <a:xfrm>
            <a:off x="457200" y="1591816"/>
            <a:ext cx="7931224" cy="1477144"/>
          </a:xfrm>
        </p:spPr>
        <p:txBody>
          <a:bodyPr/>
          <a:lstStyle/>
          <a:p>
            <a:pPr lvl="1"/>
            <a:r>
              <a:rPr lang="zh-CN" altLang="en-US" sz="2000" smtClean="0"/>
              <a:t>间接</a:t>
            </a:r>
            <a:r>
              <a:rPr lang="zh-CN" altLang="en-US" sz="2000"/>
              <a:t>访问方式：定义专门用来存放地址的变</a:t>
            </a:r>
            <a:r>
              <a:rPr lang="zh-CN" altLang="en-US" sz="2000" smtClean="0"/>
              <a:t>量</a:t>
            </a:r>
            <a:r>
              <a:rPr lang="en-US" altLang="zh-CN" sz="2000" smtClean="0"/>
              <a:t>x_pointer</a:t>
            </a:r>
            <a:r>
              <a:rPr lang="zh-CN" altLang="en-US" sz="2000"/>
              <a:t>，把要访问的变量的地址存放在为变</a:t>
            </a:r>
            <a:r>
              <a:rPr lang="zh-CN" altLang="en-US" sz="2000" smtClean="0"/>
              <a:t>量</a:t>
            </a:r>
            <a:r>
              <a:rPr lang="en-US" altLang="zh-CN" sz="2000" smtClean="0"/>
              <a:t>x_pointer</a:t>
            </a:r>
            <a:r>
              <a:rPr lang="zh-CN" altLang="en-US" sz="2000"/>
              <a:t>分配的内存单元</a:t>
            </a:r>
            <a:r>
              <a:rPr lang="zh-CN" altLang="en-US" sz="2000" smtClean="0"/>
              <a:t>中</a:t>
            </a:r>
            <a:r>
              <a:rPr lang="zh-CN" altLang="en-US" sz="2000"/>
              <a:t>，</a:t>
            </a:r>
            <a:r>
              <a:rPr lang="zh-CN" altLang="en-US" sz="2000" smtClean="0"/>
              <a:t>访</a:t>
            </a:r>
            <a:r>
              <a:rPr lang="zh-CN" altLang="en-US" sz="2000"/>
              <a:t>问时通过变</a:t>
            </a:r>
            <a:r>
              <a:rPr lang="zh-CN" altLang="en-US" sz="2000" smtClean="0"/>
              <a:t>量</a:t>
            </a:r>
            <a:r>
              <a:rPr lang="en-US" altLang="zh-CN" sz="2000" smtClean="0"/>
              <a:t>x_pointer</a:t>
            </a:r>
            <a:r>
              <a:rPr lang="zh-CN" altLang="en-US" sz="2000"/>
              <a:t>找到要访问的变</a:t>
            </a:r>
            <a:r>
              <a:rPr lang="zh-CN" altLang="en-US" sz="2000" smtClean="0"/>
              <a:t>量。</a:t>
            </a:r>
            <a:endParaRPr lang="en-US" altLang="zh-CN" sz="2000"/>
          </a:p>
          <a:p>
            <a:pPr marL="457200" lvl="1" indent="0">
              <a:buNone/>
            </a:pPr>
            <a:r>
              <a:rPr lang="en-US" altLang="zh-CN" sz="2000">
                <a:solidFill>
                  <a:srgbClr val="0070C0"/>
                </a:solidFill>
              </a:rPr>
              <a:t>		</a:t>
            </a:r>
            <a:r>
              <a:rPr lang="en-US" altLang="zh-CN" sz="2000" smtClean="0">
                <a:solidFill>
                  <a:srgbClr val="0070C0"/>
                </a:solidFill>
              </a:rPr>
              <a:t>x_pointer=&amp;x; </a:t>
            </a:r>
          </a:p>
          <a:p>
            <a:pPr lvl="1">
              <a:spcBef>
                <a:spcPts val="1800"/>
              </a:spcBef>
            </a:pPr>
            <a:endParaRPr lang="en-US" altLang="zh-CN" sz="2000" smtClean="0"/>
          </a:p>
        </p:txBody>
      </p:sp>
      <p:sp>
        <p:nvSpPr>
          <p:cNvPr id="4" name="页脚占位符 3"/>
          <p:cNvSpPr>
            <a:spLocks noGrp="1"/>
          </p:cNvSpPr>
          <p:nvPr>
            <p:ph type="ftr" sz="quarter" idx="10"/>
          </p:nvPr>
        </p:nvSpPr>
        <p:spPr/>
        <p:txBody>
          <a:bodyPr/>
          <a:lstStyle/>
          <a:p>
            <a:pPr>
              <a:defRPr/>
            </a:pPr>
            <a:r>
              <a:rPr lang="zh-CN" altLang="en-US" smtClean="0"/>
              <a:t>第</a:t>
            </a:r>
            <a:r>
              <a:rPr lang="en-US" altLang="zh-CN" smtClean="0"/>
              <a:t>9</a:t>
            </a:r>
            <a:r>
              <a:rPr lang="zh-CN" altLang="en-US" smtClean="0"/>
              <a:t>章  指针</a:t>
            </a:r>
            <a:endParaRPr lang="en-US" altLang="zh-CN" sz="1200">
              <a:ea typeface="宋体" charset="-122"/>
            </a:endParaRPr>
          </a:p>
        </p:txBody>
      </p:sp>
      <p:graphicFrame>
        <p:nvGraphicFramePr>
          <p:cNvPr id="6" name="表格 5"/>
          <p:cNvGraphicFramePr>
            <a:graphicFrameLocks noGrp="1"/>
          </p:cNvGraphicFramePr>
          <p:nvPr>
            <p:extLst>
              <p:ext uri="{D42A27DB-BD31-4B8C-83A1-F6EECF244321}">
                <p14:modId xmlns:p14="http://schemas.microsoft.com/office/powerpoint/2010/main" val="6328591"/>
              </p:ext>
            </p:extLst>
          </p:nvPr>
        </p:nvGraphicFramePr>
        <p:xfrm>
          <a:off x="3275856" y="3140968"/>
          <a:ext cx="2952328" cy="2671673"/>
        </p:xfrm>
        <a:graphic>
          <a:graphicData uri="http://schemas.openxmlformats.org/drawingml/2006/table">
            <a:tbl>
              <a:tblPr firstRow="1" firstCol="1" lastRow="1" lastCol="1" bandRow="1" bandCol="1">
                <a:tableStyleId>{5C22544A-7EE6-4342-B048-85BDC9FD1C3A}</a:tableStyleId>
              </a:tblPr>
              <a:tblGrid>
                <a:gridCol w="756664">
                  <a:extLst>
                    <a:ext uri="{9D8B030D-6E8A-4147-A177-3AD203B41FA5}">
                      <a16:colId xmlns:a16="http://schemas.microsoft.com/office/drawing/2014/main" val="1241793447"/>
                    </a:ext>
                  </a:extLst>
                </a:gridCol>
                <a:gridCol w="982623">
                  <a:extLst>
                    <a:ext uri="{9D8B030D-6E8A-4147-A177-3AD203B41FA5}">
                      <a16:colId xmlns:a16="http://schemas.microsoft.com/office/drawing/2014/main" val="4179536921"/>
                    </a:ext>
                  </a:extLst>
                </a:gridCol>
                <a:gridCol w="1213041">
                  <a:extLst>
                    <a:ext uri="{9D8B030D-6E8A-4147-A177-3AD203B41FA5}">
                      <a16:colId xmlns:a16="http://schemas.microsoft.com/office/drawing/2014/main" val="322274004"/>
                    </a:ext>
                  </a:extLst>
                </a:gridCol>
              </a:tblGrid>
              <a:tr h="0">
                <a:tc>
                  <a:txBody>
                    <a:bodyPr/>
                    <a:lstStyle/>
                    <a:p>
                      <a:pPr indent="266700" algn="ctr">
                        <a:spcAft>
                          <a:spcPts val="0"/>
                        </a:spcAft>
                      </a:pPr>
                      <a:r>
                        <a:rPr lang="en-US" sz="1050" kern="100">
                          <a:solidFill>
                            <a:schemeClr val="tx1"/>
                          </a:solidFill>
                          <a:effectLst/>
                        </a:rPr>
                        <a:t> </a:t>
                      </a:r>
                      <a:endParaRPr lang="zh-CN" sz="1050" kern="100">
                        <a:solidFill>
                          <a:schemeClr val="tx1"/>
                        </a:solidFill>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oFill/>
                  </a:tcPr>
                </a:tc>
                <a:tc>
                  <a:txBody>
                    <a:bodyPr/>
                    <a:lstStyle/>
                    <a:p>
                      <a:pPr marL="0" indent="0" algn="ctr">
                        <a:spcAft>
                          <a:spcPts val="0"/>
                        </a:spcAft>
                      </a:pPr>
                      <a:r>
                        <a:rPr lang="zh-CN" sz="1050" kern="100">
                          <a:solidFill>
                            <a:schemeClr val="tx1"/>
                          </a:solidFill>
                          <a:effectLst/>
                        </a:rPr>
                        <a:t>用户数据区</a:t>
                      </a:r>
                      <a:endParaRPr lang="zh-CN" sz="1050" kern="100">
                        <a:solidFill>
                          <a:schemeClr val="tx1"/>
                        </a:solidFill>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B w="12700" cap="flat" cmpd="sng" algn="ctr">
                      <a:solidFill>
                        <a:schemeClr val="tx1"/>
                      </a:solidFill>
                      <a:prstDash val="solid"/>
                      <a:round/>
                      <a:headEnd type="none" w="med" len="med"/>
                      <a:tailEnd type="none" w="med" len="med"/>
                    </a:lnB>
                    <a:noFill/>
                  </a:tcPr>
                </a:tc>
                <a:tc>
                  <a:txBody>
                    <a:bodyPr/>
                    <a:lstStyle/>
                    <a:p>
                      <a:pPr indent="266700" algn="ctr">
                        <a:spcAft>
                          <a:spcPts val="0"/>
                        </a:spcAft>
                      </a:pPr>
                      <a:r>
                        <a:rPr lang="en-US" sz="1050" kern="100">
                          <a:solidFill>
                            <a:schemeClr val="tx1"/>
                          </a:solidFill>
                          <a:effectLst/>
                        </a:rPr>
                        <a:t> </a:t>
                      </a:r>
                      <a:endParaRPr lang="zh-CN" sz="1050" kern="100">
                        <a:solidFill>
                          <a:schemeClr val="tx1"/>
                        </a:solidFill>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oFill/>
                  </a:tcPr>
                </a:tc>
                <a:extLst>
                  <a:ext uri="{0D108BD9-81ED-4DB2-BD59-A6C34878D82A}">
                    <a16:rowId xmlns:a16="http://schemas.microsoft.com/office/drawing/2014/main" val="3789759389"/>
                  </a:ext>
                </a:extLst>
              </a:tr>
              <a:tr h="0">
                <a:tc>
                  <a:txBody>
                    <a:bodyPr/>
                    <a:lstStyle/>
                    <a:p>
                      <a:pPr indent="266700" algn="ctr">
                        <a:spcAft>
                          <a:spcPts val="0"/>
                        </a:spcAft>
                      </a:pPr>
                      <a:r>
                        <a:rPr lang="en-US" sz="1050" kern="100">
                          <a:solidFill>
                            <a:schemeClr val="tx1"/>
                          </a:solidFill>
                          <a:effectLst/>
                        </a:rPr>
                        <a:t> </a:t>
                      </a:r>
                      <a:endParaRPr lang="zh-CN" sz="1050" kern="100">
                        <a:solidFill>
                          <a:schemeClr val="tx1"/>
                        </a:solidFill>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lnR w="12700" cap="flat" cmpd="sng" algn="ctr">
                      <a:solidFill>
                        <a:schemeClr val="tx1"/>
                      </a:solidFill>
                      <a:prstDash val="solid"/>
                      <a:round/>
                      <a:headEnd type="none" w="med" len="med"/>
                      <a:tailEnd type="none" w="med" len="med"/>
                    </a:lnR>
                    <a:noFill/>
                  </a:tcPr>
                </a:tc>
                <a:tc>
                  <a:txBody>
                    <a:bodyPr/>
                    <a:lstStyle/>
                    <a:p>
                      <a:pPr indent="266700" algn="ctr">
                        <a:spcAft>
                          <a:spcPts val="0"/>
                        </a:spcAft>
                      </a:pPr>
                      <a:endParaRPr lang="en-US" sz="1050" kern="1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indent="266700" algn="just">
                        <a:spcAft>
                          <a:spcPts val="0"/>
                        </a:spcAft>
                      </a:pPr>
                      <a:r>
                        <a:rPr lang="en-US" sz="1050" kern="100">
                          <a:solidFill>
                            <a:schemeClr val="tx1"/>
                          </a:solidFill>
                          <a:effectLst/>
                        </a:rPr>
                        <a:t> </a:t>
                      </a:r>
                      <a:endParaRPr lang="zh-CN" sz="1050" kern="100">
                        <a:solidFill>
                          <a:schemeClr val="tx1"/>
                        </a:solidFill>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lgn="ctr">
                      <a:solidFill>
                        <a:schemeClr val="tx1"/>
                      </a:solidFill>
                      <a:prstDash val="solid"/>
                      <a:round/>
                      <a:headEnd type="none" w="med" len="med"/>
                      <a:tailEnd type="none" w="med" len="med"/>
                    </a:lnL>
                    <a:noFill/>
                  </a:tcPr>
                </a:tc>
                <a:extLst>
                  <a:ext uri="{0D108BD9-81ED-4DB2-BD59-A6C34878D82A}">
                    <a16:rowId xmlns:a16="http://schemas.microsoft.com/office/drawing/2014/main" val="2404742997"/>
                  </a:ext>
                </a:extLst>
              </a:tr>
              <a:tr h="0">
                <a:tc>
                  <a:txBody>
                    <a:bodyPr/>
                    <a:lstStyle/>
                    <a:p>
                      <a:pPr marL="0" indent="0" algn="just">
                        <a:spcAft>
                          <a:spcPts val="0"/>
                        </a:spcAft>
                      </a:pPr>
                      <a:r>
                        <a:rPr lang="en-US" sz="1050" kern="100" smtClean="0">
                          <a:solidFill>
                            <a:schemeClr val="tx1"/>
                          </a:solidFill>
                          <a:effectLst/>
                        </a:rPr>
                        <a:t>  </a:t>
                      </a:r>
                      <a:r>
                        <a:rPr lang="en-US" sz="1050" kern="100">
                          <a:solidFill>
                            <a:schemeClr val="tx1"/>
                          </a:solidFill>
                          <a:effectLst/>
                        </a:rPr>
                        <a:t>1000H</a:t>
                      </a:r>
                      <a:endParaRPr lang="zh-CN" sz="1050" kern="100">
                        <a:solidFill>
                          <a:schemeClr val="tx1"/>
                        </a:solidFill>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lnR w="12700" cap="flat" cmpd="sng" algn="ctr">
                      <a:solidFill>
                        <a:schemeClr val="tx1"/>
                      </a:solidFill>
                      <a:prstDash val="solid"/>
                      <a:round/>
                      <a:headEnd type="none" w="med" len="med"/>
                      <a:tailEnd type="none" w="med" len="med"/>
                    </a:lnR>
                    <a:noFill/>
                  </a:tcPr>
                </a:tc>
                <a:tc rowSpan="4">
                  <a:txBody>
                    <a:bodyPr/>
                    <a:lstStyle/>
                    <a:p>
                      <a:pPr marL="0" indent="354013" algn="just">
                        <a:spcAft>
                          <a:spcPts val="0"/>
                        </a:spcAft>
                      </a:pPr>
                      <a:r>
                        <a:rPr lang="en-US" sz="1050" kern="100" smtClean="0">
                          <a:effectLst/>
                        </a:rPr>
                        <a:t>3</a:t>
                      </a:r>
                      <a:endParaRPr lang="zh-CN" sz="1050" kern="1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indent="0" algn="just">
                        <a:spcAft>
                          <a:spcPts val="0"/>
                        </a:spcAft>
                      </a:pPr>
                      <a:r>
                        <a:rPr lang="zh-CN" sz="1050" kern="100">
                          <a:solidFill>
                            <a:schemeClr val="tx1"/>
                          </a:solidFill>
                          <a:effectLst/>
                        </a:rPr>
                        <a:t>变量</a:t>
                      </a:r>
                      <a:r>
                        <a:rPr lang="en-US" sz="1050" kern="100">
                          <a:solidFill>
                            <a:schemeClr val="tx1"/>
                          </a:solidFill>
                          <a:effectLst/>
                        </a:rPr>
                        <a:t>x</a:t>
                      </a:r>
                      <a:endParaRPr lang="zh-CN" sz="1050" kern="100">
                        <a:solidFill>
                          <a:schemeClr val="tx1"/>
                        </a:solidFill>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lgn="ctr">
                      <a:solidFill>
                        <a:schemeClr val="tx1"/>
                      </a:solidFill>
                      <a:prstDash val="solid"/>
                      <a:round/>
                      <a:headEnd type="none" w="med" len="med"/>
                      <a:tailEnd type="none" w="med" len="med"/>
                    </a:lnL>
                    <a:noFill/>
                  </a:tcPr>
                </a:tc>
                <a:extLst>
                  <a:ext uri="{0D108BD9-81ED-4DB2-BD59-A6C34878D82A}">
                    <a16:rowId xmlns:a16="http://schemas.microsoft.com/office/drawing/2014/main" val="1833147944"/>
                  </a:ext>
                </a:extLst>
              </a:tr>
              <a:tr h="0">
                <a:tc>
                  <a:txBody>
                    <a:bodyPr/>
                    <a:lstStyle/>
                    <a:p>
                      <a:pPr indent="266700" algn="just">
                        <a:spcAft>
                          <a:spcPts val="0"/>
                        </a:spcAft>
                      </a:pPr>
                      <a:r>
                        <a:rPr lang="en-US" sz="1050" kern="100">
                          <a:solidFill>
                            <a:schemeClr val="tx1"/>
                          </a:solidFill>
                          <a:effectLst/>
                        </a:rPr>
                        <a:t> </a:t>
                      </a:r>
                      <a:endParaRPr lang="zh-CN" sz="1050" kern="100">
                        <a:solidFill>
                          <a:schemeClr val="tx1"/>
                        </a:solidFill>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lnR w="12700" cap="flat" cmpd="sng" algn="ctr">
                      <a:solidFill>
                        <a:schemeClr val="tx1"/>
                      </a:solidFill>
                      <a:prstDash val="solid"/>
                      <a:round/>
                      <a:headEnd type="none" w="med" len="med"/>
                      <a:tailEnd type="none" w="med" len="med"/>
                    </a:lnR>
                    <a:noFill/>
                  </a:tcPr>
                </a:tc>
                <a:tc vMerge="1">
                  <a:txBody>
                    <a:bodyPr/>
                    <a:lstStyle/>
                    <a:p>
                      <a:pPr indent="266700" algn="ctr">
                        <a:spcAft>
                          <a:spcPts val="0"/>
                        </a:spcAft>
                      </a:pPr>
                      <a:endParaRPr lang="zh-CN" sz="1050" kern="1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tcPr>
                </a:tc>
                <a:tc>
                  <a:txBody>
                    <a:bodyPr/>
                    <a:lstStyle/>
                    <a:p>
                      <a:pPr indent="266700" algn="just">
                        <a:spcAft>
                          <a:spcPts val="0"/>
                        </a:spcAft>
                      </a:pPr>
                      <a:r>
                        <a:rPr lang="en-US" sz="1050" kern="100">
                          <a:solidFill>
                            <a:schemeClr val="tx1"/>
                          </a:solidFill>
                          <a:effectLst/>
                        </a:rPr>
                        <a:t> </a:t>
                      </a:r>
                      <a:endParaRPr lang="zh-CN" sz="1050" kern="100">
                        <a:solidFill>
                          <a:schemeClr val="tx1"/>
                        </a:solidFill>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lgn="ctr">
                      <a:solidFill>
                        <a:schemeClr val="tx1"/>
                      </a:solidFill>
                      <a:prstDash val="solid"/>
                      <a:round/>
                      <a:headEnd type="none" w="med" len="med"/>
                      <a:tailEnd type="none" w="med" len="med"/>
                    </a:lnL>
                    <a:noFill/>
                  </a:tcPr>
                </a:tc>
                <a:extLst>
                  <a:ext uri="{0D108BD9-81ED-4DB2-BD59-A6C34878D82A}">
                    <a16:rowId xmlns:a16="http://schemas.microsoft.com/office/drawing/2014/main" val="3129910118"/>
                  </a:ext>
                </a:extLst>
              </a:tr>
              <a:tr h="0">
                <a:tc>
                  <a:txBody>
                    <a:bodyPr/>
                    <a:lstStyle/>
                    <a:p>
                      <a:pPr indent="266700" algn="just">
                        <a:spcAft>
                          <a:spcPts val="0"/>
                        </a:spcAft>
                      </a:pPr>
                      <a:r>
                        <a:rPr lang="en-US" sz="1050" kern="100">
                          <a:solidFill>
                            <a:schemeClr val="tx1"/>
                          </a:solidFill>
                          <a:effectLst/>
                        </a:rPr>
                        <a:t> </a:t>
                      </a:r>
                      <a:endParaRPr lang="zh-CN" sz="1050" kern="100">
                        <a:solidFill>
                          <a:schemeClr val="tx1"/>
                        </a:solidFill>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lnR w="12700" cap="flat" cmpd="sng" algn="ctr">
                      <a:solidFill>
                        <a:schemeClr val="tx1"/>
                      </a:solidFill>
                      <a:prstDash val="solid"/>
                      <a:round/>
                      <a:headEnd type="none" w="med" len="med"/>
                      <a:tailEnd type="none" w="med" len="med"/>
                    </a:lnR>
                    <a:noFill/>
                  </a:tcPr>
                </a:tc>
                <a:tc vMerge="1">
                  <a:txBody>
                    <a:bodyPr/>
                    <a:lstStyle/>
                    <a:p>
                      <a:pPr indent="266700" algn="ctr">
                        <a:spcAft>
                          <a:spcPts val="0"/>
                        </a:spcAft>
                      </a:pPr>
                      <a:endParaRPr lang="zh-CN" sz="1050" kern="1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tcPr>
                </a:tc>
                <a:tc>
                  <a:txBody>
                    <a:bodyPr/>
                    <a:lstStyle/>
                    <a:p>
                      <a:pPr indent="266700" algn="just">
                        <a:spcAft>
                          <a:spcPts val="0"/>
                        </a:spcAft>
                      </a:pPr>
                      <a:r>
                        <a:rPr lang="en-US" sz="1050" kern="100">
                          <a:solidFill>
                            <a:schemeClr val="tx1"/>
                          </a:solidFill>
                          <a:effectLst/>
                        </a:rPr>
                        <a:t> </a:t>
                      </a:r>
                      <a:endParaRPr lang="zh-CN" sz="1050" kern="100">
                        <a:solidFill>
                          <a:schemeClr val="tx1"/>
                        </a:solidFill>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lgn="ctr">
                      <a:solidFill>
                        <a:schemeClr val="tx1"/>
                      </a:solidFill>
                      <a:prstDash val="solid"/>
                      <a:round/>
                      <a:headEnd type="none" w="med" len="med"/>
                      <a:tailEnd type="none" w="med" len="med"/>
                    </a:lnL>
                    <a:noFill/>
                  </a:tcPr>
                </a:tc>
                <a:extLst>
                  <a:ext uri="{0D108BD9-81ED-4DB2-BD59-A6C34878D82A}">
                    <a16:rowId xmlns:a16="http://schemas.microsoft.com/office/drawing/2014/main" val="1131455074"/>
                  </a:ext>
                </a:extLst>
              </a:tr>
              <a:tr h="0">
                <a:tc>
                  <a:txBody>
                    <a:bodyPr/>
                    <a:lstStyle/>
                    <a:p>
                      <a:pPr indent="266700" algn="just">
                        <a:spcAft>
                          <a:spcPts val="0"/>
                        </a:spcAft>
                      </a:pPr>
                      <a:r>
                        <a:rPr lang="en-US" sz="1050" kern="100">
                          <a:solidFill>
                            <a:schemeClr val="tx1"/>
                          </a:solidFill>
                          <a:effectLst/>
                        </a:rPr>
                        <a:t> </a:t>
                      </a:r>
                      <a:endParaRPr lang="zh-CN" sz="1050" kern="100">
                        <a:solidFill>
                          <a:schemeClr val="tx1"/>
                        </a:solidFill>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lnR w="12700" cap="flat" cmpd="sng" algn="ctr">
                      <a:solidFill>
                        <a:schemeClr val="tx1"/>
                      </a:solidFill>
                      <a:prstDash val="solid"/>
                      <a:round/>
                      <a:headEnd type="none" w="med" len="med"/>
                      <a:tailEnd type="none" w="med" len="med"/>
                    </a:lnR>
                    <a:noFill/>
                  </a:tcPr>
                </a:tc>
                <a:tc vMerge="1">
                  <a:txBody>
                    <a:bodyPr/>
                    <a:lstStyle/>
                    <a:p>
                      <a:pPr indent="266700" algn="ctr">
                        <a:spcAft>
                          <a:spcPts val="0"/>
                        </a:spcAft>
                      </a:pPr>
                      <a:endParaRPr lang="zh-CN" sz="1050" kern="1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tc>
                  <a:txBody>
                    <a:bodyPr/>
                    <a:lstStyle/>
                    <a:p>
                      <a:pPr indent="266700" algn="just">
                        <a:spcAft>
                          <a:spcPts val="0"/>
                        </a:spcAft>
                      </a:pPr>
                      <a:r>
                        <a:rPr lang="en-US" sz="1050" kern="100">
                          <a:solidFill>
                            <a:schemeClr val="tx1"/>
                          </a:solidFill>
                          <a:effectLst/>
                        </a:rPr>
                        <a:t> </a:t>
                      </a:r>
                      <a:endParaRPr lang="zh-CN" sz="1050" kern="100">
                        <a:solidFill>
                          <a:schemeClr val="tx1"/>
                        </a:solidFill>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lgn="ctr">
                      <a:solidFill>
                        <a:schemeClr val="tx1"/>
                      </a:solidFill>
                      <a:prstDash val="solid"/>
                      <a:round/>
                      <a:headEnd type="none" w="med" len="med"/>
                      <a:tailEnd type="none" w="med" len="med"/>
                    </a:lnL>
                    <a:noFill/>
                  </a:tcPr>
                </a:tc>
                <a:extLst>
                  <a:ext uri="{0D108BD9-81ED-4DB2-BD59-A6C34878D82A}">
                    <a16:rowId xmlns:a16="http://schemas.microsoft.com/office/drawing/2014/main" val="2654916505"/>
                  </a:ext>
                </a:extLst>
              </a:tr>
              <a:tr h="119365">
                <a:tc>
                  <a:txBody>
                    <a:bodyPr/>
                    <a:lstStyle/>
                    <a:p>
                      <a:pPr marL="0" indent="0" algn="just">
                        <a:spcAft>
                          <a:spcPts val="0"/>
                        </a:spcAft>
                      </a:pPr>
                      <a:r>
                        <a:rPr lang="en-US" sz="1050" kern="100" smtClean="0">
                          <a:solidFill>
                            <a:schemeClr val="tx1"/>
                          </a:solidFill>
                          <a:effectLst/>
                        </a:rPr>
                        <a:t>  1004H</a:t>
                      </a:r>
                      <a:endParaRPr lang="zh-CN" sz="1050" kern="100">
                        <a:solidFill>
                          <a:schemeClr val="tx1"/>
                        </a:solidFill>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lnR w="12700" cap="flat" cmpd="sng" algn="ctr">
                      <a:solidFill>
                        <a:schemeClr val="tx1"/>
                      </a:solidFill>
                      <a:prstDash val="solid"/>
                      <a:round/>
                      <a:headEnd type="none" w="med" len="med"/>
                      <a:tailEnd type="none" w="med" len="med"/>
                    </a:lnR>
                    <a:noFill/>
                  </a:tcPr>
                </a:tc>
                <a:tc rowSpan="5">
                  <a:txBody>
                    <a:bodyPr/>
                    <a:lstStyle/>
                    <a:p>
                      <a:pPr marL="0" indent="354013" algn="just">
                        <a:spcAft>
                          <a:spcPts val="0"/>
                        </a:spcAft>
                      </a:pPr>
                      <a:r>
                        <a:rPr lang="en-US" sz="1050" kern="100" smtClean="0">
                          <a:effectLst/>
                        </a:rPr>
                        <a:t>3</a:t>
                      </a:r>
                      <a:endParaRPr lang="zh-CN" sz="1050" kern="1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indent="0" algn="just">
                        <a:spcAft>
                          <a:spcPts val="0"/>
                        </a:spcAft>
                      </a:pPr>
                      <a:r>
                        <a:rPr lang="zh-CN" sz="1050" kern="100">
                          <a:solidFill>
                            <a:schemeClr val="tx1"/>
                          </a:solidFill>
                          <a:effectLst/>
                        </a:rPr>
                        <a:t>变量</a:t>
                      </a:r>
                      <a:r>
                        <a:rPr lang="en-US" sz="1050" kern="100">
                          <a:solidFill>
                            <a:schemeClr val="tx1"/>
                          </a:solidFill>
                          <a:effectLst/>
                        </a:rPr>
                        <a:t>y</a:t>
                      </a:r>
                      <a:endParaRPr lang="zh-CN" sz="1050" kern="100">
                        <a:solidFill>
                          <a:schemeClr val="tx1"/>
                        </a:solidFill>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lgn="ctr">
                      <a:solidFill>
                        <a:schemeClr val="tx1"/>
                      </a:solidFill>
                      <a:prstDash val="solid"/>
                      <a:round/>
                      <a:headEnd type="none" w="med" len="med"/>
                      <a:tailEnd type="none" w="med" len="med"/>
                    </a:lnL>
                    <a:noFill/>
                  </a:tcPr>
                </a:tc>
                <a:extLst>
                  <a:ext uri="{0D108BD9-81ED-4DB2-BD59-A6C34878D82A}">
                    <a16:rowId xmlns:a16="http://schemas.microsoft.com/office/drawing/2014/main" val="3012997542"/>
                  </a:ext>
                </a:extLst>
              </a:tr>
              <a:tr h="0">
                <a:tc>
                  <a:txBody>
                    <a:bodyPr/>
                    <a:lstStyle/>
                    <a:p>
                      <a:pPr indent="266700" algn="just">
                        <a:spcAft>
                          <a:spcPts val="0"/>
                        </a:spcAft>
                      </a:pPr>
                      <a:r>
                        <a:rPr lang="en-US" sz="1050" kern="100">
                          <a:solidFill>
                            <a:schemeClr val="tx1"/>
                          </a:solidFill>
                          <a:effectLst/>
                        </a:rPr>
                        <a:t> </a:t>
                      </a:r>
                      <a:endParaRPr lang="zh-CN" sz="1050" kern="100">
                        <a:solidFill>
                          <a:schemeClr val="tx1"/>
                        </a:solidFill>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lnR w="12700" cap="flat" cmpd="sng" algn="ctr">
                      <a:solidFill>
                        <a:schemeClr val="tx1"/>
                      </a:solidFill>
                      <a:prstDash val="solid"/>
                      <a:round/>
                      <a:headEnd type="none" w="med" len="med"/>
                      <a:tailEnd type="none" w="med" len="med"/>
                    </a:lnR>
                    <a:noFill/>
                  </a:tcPr>
                </a:tc>
                <a:tc vMerge="1">
                  <a:txBody>
                    <a:bodyPr/>
                    <a:lstStyle/>
                    <a:p>
                      <a:pPr indent="266700" algn="ctr">
                        <a:spcAft>
                          <a:spcPts val="0"/>
                        </a:spcAft>
                      </a:pPr>
                      <a:endParaRPr lang="zh-CN" sz="1050" kern="1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tcPr>
                </a:tc>
                <a:tc>
                  <a:txBody>
                    <a:bodyPr/>
                    <a:lstStyle/>
                    <a:p>
                      <a:pPr indent="266700" algn="just">
                        <a:spcAft>
                          <a:spcPts val="0"/>
                        </a:spcAft>
                      </a:pPr>
                      <a:r>
                        <a:rPr lang="en-US" sz="1050" kern="100">
                          <a:solidFill>
                            <a:schemeClr val="tx1"/>
                          </a:solidFill>
                          <a:effectLst/>
                        </a:rPr>
                        <a:t> </a:t>
                      </a:r>
                      <a:endParaRPr lang="zh-CN" sz="1050" kern="100">
                        <a:solidFill>
                          <a:schemeClr val="tx1"/>
                        </a:solidFill>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lgn="ctr">
                      <a:solidFill>
                        <a:schemeClr val="tx1"/>
                      </a:solidFill>
                      <a:prstDash val="solid"/>
                      <a:round/>
                      <a:headEnd type="none" w="med" len="med"/>
                      <a:tailEnd type="none" w="med" len="med"/>
                    </a:lnL>
                    <a:noFill/>
                  </a:tcPr>
                </a:tc>
                <a:extLst>
                  <a:ext uri="{0D108BD9-81ED-4DB2-BD59-A6C34878D82A}">
                    <a16:rowId xmlns:a16="http://schemas.microsoft.com/office/drawing/2014/main" val="1103164776"/>
                  </a:ext>
                </a:extLst>
              </a:tr>
              <a:tr h="80010">
                <a:tc>
                  <a:txBody>
                    <a:bodyPr/>
                    <a:lstStyle/>
                    <a:p>
                      <a:pPr indent="266700" algn="just">
                        <a:spcAft>
                          <a:spcPts val="0"/>
                        </a:spcAft>
                      </a:pPr>
                      <a:r>
                        <a:rPr lang="en-US" sz="1050" kern="100">
                          <a:solidFill>
                            <a:schemeClr val="tx1"/>
                          </a:solidFill>
                          <a:effectLst/>
                        </a:rPr>
                        <a:t> </a:t>
                      </a:r>
                      <a:endParaRPr lang="zh-CN" sz="1050" kern="100">
                        <a:solidFill>
                          <a:schemeClr val="tx1"/>
                        </a:solidFill>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lnR w="12700" cap="flat" cmpd="sng" algn="ctr">
                      <a:solidFill>
                        <a:schemeClr val="tx1"/>
                      </a:solidFill>
                      <a:prstDash val="solid"/>
                      <a:round/>
                      <a:headEnd type="none" w="med" len="med"/>
                      <a:tailEnd type="none" w="med" len="med"/>
                    </a:lnR>
                    <a:noFill/>
                  </a:tcPr>
                </a:tc>
                <a:tc vMerge="1">
                  <a:txBody>
                    <a:bodyPr/>
                    <a:lstStyle/>
                    <a:p>
                      <a:pPr indent="266700" algn="ctr">
                        <a:spcAft>
                          <a:spcPts val="0"/>
                        </a:spcAft>
                      </a:pPr>
                      <a:endParaRPr lang="zh-CN" sz="1050" kern="1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tcPr>
                </a:tc>
                <a:tc>
                  <a:txBody>
                    <a:bodyPr/>
                    <a:lstStyle/>
                    <a:p>
                      <a:pPr indent="266700" algn="just">
                        <a:spcAft>
                          <a:spcPts val="0"/>
                        </a:spcAft>
                      </a:pPr>
                      <a:r>
                        <a:rPr lang="en-US" sz="1050" kern="100">
                          <a:solidFill>
                            <a:schemeClr val="tx1"/>
                          </a:solidFill>
                          <a:effectLst/>
                        </a:rPr>
                        <a:t> </a:t>
                      </a:r>
                      <a:endParaRPr lang="zh-CN" sz="1050" kern="100">
                        <a:solidFill>
                          <a:schemeClr val="tx1"/>
                        </a:solidFill>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lgn="ctr">
                      <a:solidFill>
                        <a:schemeClr val="tx1"/>
                      </a:solidFill>
                      <a:prstDash val="solid"/>
                      <a:round/>
                      <a:headEnd type="none" w="med" len="med"/>
                      <a:tailEnd type="none" w="med" len="med"/>
                    </a:lnL>
                    <a:noFill/>
                  </a:tcPr>
                </a:tc>
                <a:extLst>
                  <a:ext uri="{0D108BD9-81ED-4DB2-BD59-A6C34878D82A}">
                    <a16:rowId xmlns:a16="http://schemas.microsoft.com/office/drawing/2014/main" val="1124570473"/>
                  </a:ext>
                </a:extLst>
              </a:tr>
              <a:tr h="0">
                <a:tc>
                  <a:txBody>
                    <a:bodyPr/>
                    <a:lstStyle/>
                    <a:p>
                      <a:pPr indent="266700" algn="just">
                        <a:spcAft>
                          <a:spcPts val="0"/>
                        </a:spcAft>
                      </a:pPr>
                      <a:r>
                        <a:rPr lang="en-US" sz="1050" kern="100">
                          <a:solidFill>
                            <a:schemeClr val="tx1"/>
                          </a:solidFill>
                          <a:effectLst/>
                        </a:rPr>
                        <a:t>   </a:t>
                      </a:r>
                      <a:endParaRPr lang="zh-CN" sz="1050" kern="100">
                        <a:solidFill>
                          <a:schemeClr val="tx1"/>
                        </a:solidFill>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lnR w="12700" cap="flat" cmpd="sng" algn="ctr">
                      <a:solidFill>
                        <a:schemeClr val="tx1"/>
                      </a:solidFill>
                      <a:prstDash val="solid"/>
                      <a:round/>
                      <a:headEnd type="none" w="med" len="med"/>
                      <a:tailEnd type="none" w="med" len="med"/>
                    </a:lnR>
                    <a:noFill/>
                  </a:tcPr>
                </a:tc>
                <a:tc vMerge="1">
                  <a:txBody>
                    <a:bodyPr/>
                    <a:lstStyle/>
                    <a:p>
                      <a:pPr indent="266700" algn="ctr">
                        <a:spcAft>
                          <a:spcPts val="0"/>
                        </a:spcAft>
                      </a:pPr>
                      <a:endParaRPr lang="zh-CN" sz="1050" kern="1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tcPr>
                </a:tc>
                <a:tc>
                  <a:txBody>
                    <a:bodyPr/>
                    <a:lstStyle/>
                    <a:p>
                      <a:pPr indent="266700" algn="just">
                        <a:spcAft>
                          <a:spcPts val="0"/>
                        </a:spcAft>
                      </a:pPr>
                      <a:r>
                        <a:rPr lang="en-US" sz="1050" kern="100">
                          <a:solidFill>
                            <a:schemeClr val="tx1"/>
                          </a:solidFill>
                          <a:effectLst/>
                        </a:rPr>
                        <a:t> </a:t>
                      </a:r>
                      <a:endParaRPr lang="zh-CN" sz="1050" kern="100">
                        <a:solidFill>
                          <a:schemeClr val="tx1"/>
                        </a:solidFill>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lgn="ctr">
                      <a:solidFill>
                        <a:schemeClr val="tx1"/>
                      </a:solidFill>
                      <a:prstDash val="solid"/>
                      <a:round/>
                      <a:headEnd type="none" w="med" len="med"/>
                      <a:tailEnd type="none" w="med" len="med"/>
                    </a:lnL>
                    <a:noFill/>
                  </a:tcPr>
                </a:tc>
                <a:extLst>
                  <a:ext uri="{0D108BD9-81ED-4DB2-BD59-A6C34878D82A}">
                    <a16:rowId xmlns:a16="http://schemas.microsoft.com/office/drawing/2014/main" val="879015132"/>
                  </a:ext>
                </a:extLst>
              </a:tr>
              <a:tr h="55349">
                <a:tc rowSpan="2">
                  <a:txBody>
                    <a:bodyPr/>
                    <a:lstStyle/>
                    <a:p>
                      <a:pPr indent="266700" algn="just">
                        <a:spcAft>
                          <a:spcPts val="0"/>
                        </a:spcAft>
                      </a:pPr>
                      <a:r>
                        <a:rPr lang="en-US" sz="1050" kern="100">
                          <a:solidFill>
                            <a:schemeClr val="tx1"/>
                          </a:solidFill>
                          <a:effectLst/>
                        </a:rPr>
                        <a:t> </a:t>
                      </a:r>
                      <a:endParaRPr lang="zh-CN" sz="1050" kern="100">
                        <a:solidFill>
                          <a:schemeClr val="tx1"/>
                        </a:solidFill>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lnR w="12700" cap="flat" cmpd="sng" algn="ctr">
                      <a:solidFill>
                        <a:schemeClr val="tx1"/>
                      </a:solidFill>
                      <a:prstDash val="solid"/>
                      <a:round/>
                      <a:headEnd type="none" w="med" len="med"/>
                      <a:tailEnd type="none" w="med" len="med"/>
                    </a:lnR>
                    <a:noFill/>
                  </a:tcPr>
                </a:tc>
                <a:tc vMerge="1">
                  <a:txBody>
                    <a:bodyPr/>
                    <a:lstStyle/>
                    <a:p>
                      <a:pPr indent="266700" algn="ctr">
                        <a:spcAft>
                          <a:spcPts val="0"/>
                        </a:spcAft>
                      </a:pPr>
                      <a:endParaRPr lang="en-US" sz="1050" kern="1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tc rowSpan="2">
                  <a:txBody>
                    <a:bodyPr/>
                    <a:lstStyle/>
                    <a:p>
                      <a:pPr indent="266700" algn="just">
                        <a:spcAft>
                          <a:spcPts val="0"/>
                        </a:spcAft>
                      </a:pPr>
                      <a:r>
                        <a:rPr lang="en-US" sz="1000" kern="100">
                          <a:solidFill>
                            <a:schemeClr val="tx1"/>
                          </a:solidFill>
                          <a:effectLst/>
                        </a:rPr>
                        <a:t> </a:t>
                      </a:r>
                      <a:endParaRPr lang="zh-CN" sz="1000" kern="100">
                        <a:solidFill>
                          <a:schemeClr val="tx1"/>
                        </a:solidFill>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lgn="ctr">
                      <a:solidFill>
                        <a:schemeClr val="tx1"/>
                      </a:solidFill>
                      <a:prstDash val="solid"/>
                      <a:round/>
                      <a:headEnd type="none" w="med" len="med"/>
                      <a:tailEnd type="none" w="med" len="med"/>
                    </a:lnL>
                    <a:noFill/>
                  </a:tcPr>
                </a:tc>
                <a:extLst>
                  <a:ext uri="{0D108BD9-81ED-4DB2-BD59-A6C34878D82A}">
                    <a16:rowId xmlns:a16="http://schemas.microsoft.com/office/drawing/2014/main" val="1921765270"/>
                  </a:ext>
                </a:extLst>
              </a:tr>
              <a:tr h="216024">
                <a:tc vMerge="1">
                  <a:txBody>
                    <a:bodyPr/>
                    <a:lstStyle/>
                    <a:p>
                      <a:endParaRPr lang="zh-CN" altLang="en-US"/>
                    </a:p>
                  </a:txBody>
                  <a:tcPr/>
                </a:tc>
                <a:tc>
                  <a:txBody>
                    <a:bodyPr/>
                    <a:lstStyle/>
                    <a:p>
                      <a:endParaRPr lang="zh-CN" altLang="en-US" sz="1000"/>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endParaRPr lang="zh-CN" altLang="en-US"/>
                    </a:p>
                  </a:txBody>
                  <a:tcPr/>
                </a:tc>
                <a:extLst>
                  <a:ext uri="{0D108BD9-81ED-4DB2-BD59-A6C34878D82A}">
                    <a16:rowId xmlns:a16="http://schemas.microsoft.com/office/drawing/2014/main" val="3529078249"/>
                  </a:ext>
                </a:extLst>
              </a:tr>
              <a:tr h="0">
                <a:tc>
                  <a:txBody>
                    <a:bodyPr/>
                    <a:lstStyle/>
                    <a:p>
                      <a:pPr marL="0" indent="0" algn="just">
                        <a:spcAft>
                          <a:spcPts val="0"/>
                        </a:spcAft>
                      </a:pPr>
                      <a:r>
                        <a:rPr lang="en-US" sz="1050" kern="100" smtClean="0">
                          <a:solidFill>
                            <a:schemeClr val="tx1"/>
                          </a:solidFill>
                          <a:effectLst/>
                        </a:rPr>
                        <a:t>  2000H</a:t>
                      </a:r>
                      <a:endParaRPr lang="zh-CN" sz="1050" kern="100">
                        <a:solidFill>
                          <a:schemeClr val="tx1"/>
                        </a:solidFill>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lnR w="12700" cap="flat" cmpd="sng" algn="ctr">
                      <a:solidFill>
                        <a:schemeClr val="tx1"/>
                      </a:solidFill>
                      <a:prstDash val="solid"/>
                      <a:round/>
                      <a:headEnd type="none" w="med" len="med"/>
                      <a:tailEnd type="none" w="med" len="med"/>
                    </a:lnR>
                    <a:noFill/>
                  </a:tcPr>
                </a:tc>
                <a:tc rowSpan="4">
                  <a:txBody>
                    <a:bodyPr/>
                    <a:lstStyle/>
                    <a:p>
                      <a:pPr indent="266700" algn="just">
                        <a:spcAft>
                          <a:spcPts val="0"/>
                        </a:spcAft>
                      </a:pPr>
                      <a:r>
                        <a:rPr lang="en-US" sz="1050" kern="100" smtClean="0">
                          <a:effectLst/>
                        </a:rPr>
                        <a:t>1000</a:t>
                      </a:r>
                      <a:endParaRPr lang="zh-CN" sz="1050" kern="100">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indent="0" algn="just">
                        <a:spcAft>
                          <a:spcPts val="0"/>
                        </a:spcAft>
                      </a:pPr>
                      <a:r>
                        <a:rPr lang="zh-CN" sz="1050" kern="100">
                          <a:solidFill>
                            <a:schemeClr val="tx1"/>
                          </a:solidFill>
                          <a:effectLst/>
                        </a:rPr>
                        <a:t>变量</a:t>
                      </a:r>
                      <a:r>
                        <a:rPr lang="en-US" sz="1050" kern="100">
                          <a:solidFill>
                            <a:schemeClr val="tx1"/>
                          </a:solidFill>
                          <a:effectLst/>
                        </a:rPr>
                        <a:t>x_pointer</a:t>
                      </a:r>
                      <a:endParaRPr lang="zh-CN" sz="1050" kern="100">
                        <a:solidFill>
                          <a:schemeClr val="tx1"/>
                        </a:solidFill>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lgn="ctr">
                      <a:solidFill>
                        <a:schemeClr val="tx1"/>
                      </a:solidFill>
                      <a:prstDash val="solid"/>
                      <a:round/>
                      <a:headEnd type="none" w="med" len="med"/>
                      <a:tailEnd type="none" w="med" len="med"/>
                    </a:lnL>
                    <a:noFill/>
                  </a:tcPr>
                </a:tc>
                <a:extLst>
                  <a:ext uri="{0D108BD9-81ED-4DB2-BD59-A6C34878D82A}">
                    <a16:rowId xmlns:a16="http://schemas.microsoft.com/office/drawing/2014/main" val="3070696666"/>
                  </a:ext>
                </a:extLst>
              </a:tr>
              <a:tr h="0">
                <a:tc>
                  <a:txBody>
                    <a:bodyPr/>
                    <a:lstStyle/>
                    <a:p>
                      <a:pPr indent="266700" algn="just">
                        <a:spcAft>
                          <a:spcPts val="0"/>
                        </a:spcAft>
                      </a:pPr>
                      <a:r>
                        <a:rPr lang="en-US" sz="1050" kern="100">
                          <a:solidFill>
                            <a:schemeClr val="tx1"/>
                          </a:solidFill>
                          <a:effectLst/>
                        </a:rPr>
                        <a:t> </a:t>
                      </a:r>
                      <a:endParaRPr lang="zh-CN" sz="1050" kern="100">
                        <a:solidFill>
                          <a:schemeClr val="tx1"/>
                        </a:solidFill>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lnR w="12700" cap="flat" cmpd="sng" algn="ctr">
                      <a:solidFill>
                        <a:schemeClr val="tx1"/>
                      </a:solidFill>
                      <a:prstDash val="solid"/>
                      <a:round/>
                      <a:headEnd type="none" w="med" len="med"/>
                      <a:tailEnd type="none" w="med" len="med"/>
                    </a:lnR>
                    <a:noFill/>
                  </a:tcPr>
                </a:tc>
                <a:tc vMerge="1">
                  <a:txBody>
                    <a:bodyPr/>
                    <a:lstStyle/>
                    <a:p>
                      <a:pPr indent="266700" algn="ctr">
                        <a:spcAft>
                          <a:spcPts val="0"/>
                        </a:spcAft>
                      </a:pPr>
                      <a:endParaRPr lang="zh-CN" sz="1050" kern="1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tcPr>
                </a:tc>
                <a:tc>
                  <a:txBody>
                    <a:bodyPr/>
                    <a:lstStyle/>
                    <a:p>
                      <a:pPr indent="266700" algn="just">
                        <a:spcAft>
                          <a:spcPts val="0"/>
                        </a:spcAft>
                      </a:pPr>
                      <a:r>
                        <a:rPr lang="en-US" sz="1050" kern="100">
                          <a:solidFill>
                            <a:schemeClr val="tx1"/>
                          </a:solidFill>
                          <a:effectLst/>
                        </a:rPr>
                        <a:t> </a:t>
                      </a:r>
                      <a:endParaRPr lang="zh-CN" sz="1050" kern="100">
                        <a:solidFill>
                          <a:schemeClr val="tx1"/>
                        </a:solidFill>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lgn="ctr">
                      <a:solidFill>
                        <a:schemeClr val="tx1"/>
                      </a:solidFill>
                      <a:prstDash val="solid"/>
                      <a:round/>
                      <a:headEnd type="none" w="med" len="med"/>
                      <a:tailEnd type="none" w="med" len="med"/>
                    </a:lnL>
                    <a:noFill/>
                  </a:tcPr>
                </a:tc>
                <a:extLst>
                  <a:ext uri="{0D108BD9-81ED-4DB2-BD59-A6C34878D82A}">
                    <a16:rowId xmlns:a16="http://schemas.microsoft.com/office/drawing/2014/main" val="2938828221"/>
                  </a:ext>
                </a:extLst>
              </a:tr>
              <a:tr h="0">
                <a:tc>
                  <a:txBody>
                    <a:bodyPr/>
                    <a:lstStyle/>
                    <a:p>
                      <a:pPr indent="266700" algn="just">
                        <a:spcAft>
                          <a:spcPts val="0"/>
                        </a:spcAft>
                      </a:pPr>
                      <a:endParaRPr lang="en-US" sz="1050" kern="100">
                        <a:solidFill>
                          <a:schemeClr val="tx1"/>
                        </a:solidFill>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lnR w="12700" cap="flat" cmpd="sng" algn="ctr">
                      <a:solidFill>
                        <a:schemeClr val="tx1"/>
                      </a:solidFill>
                      <a:prstDash val="solid"/>
                      <a:round/>
                      <a:headEnd type="none" w="med" len="med"/>
                      <a:tailEnd type="none" w="med" len="med"/>
                    </a:lnR>
                    <a:noFill/>
                  </a:tcPr>
                </a:tc>
                <a:tc vMerge="1">
                  <a:txBody>
                    <a:bodyPr/>
                    <a:lstStyle/>
                    <a:p>
                      <a:pPr indent="266700" algn="ctr">
                        <a:spcAft>
                          <a:spcPts val="0"/>
                        </a:spcAft>
                      </a:pPr>
                      <a:endParaRPr lang="zh-CN" sz="1050" kern="1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tcPr>
                </a:tc>
                <a:tc>
                  <a:txBody>
                    <a:bodyPr/>
                    <a:lstStyle/>
                    <a:p>
                      <a:pPr indent="266700" algn="just">
                        <a:spcAft>
                          <a:spcPts val="0"/>
                        </a:spcAft>
                      </a:pPr>
                      <a:r>
                        <a:rPr lang="en-US" sz="1050" kern="100">
                          <a:solidFill>
                            <a:schemeClr val="tx1"/>
                          </a:solidFill>
                          <a:effectLst/>
                        </a:rPr>
                        <a:t> </a:t>
                      </a:r>
                      <a:endParaRPr lang="zh-CN" sz="1050" kern="100">
                        <a:solidFill>
                          <a:schemeClr val="tx1"/>
                        </a:solidFill>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lgn="ctr">
                      <a:solidFill>
                        <a:schemeClr val="tx1"/>
                      </a:solidFill>
                      <a:prstDash val="solid"/>
                      <a:round/>
                      <a:headEnd type="none" w="med" len="med"/>
                      <a:tailEnd type="none" w="med" len="med"/>
                    </a:lnL>
                    <a:noFill/>
                  </a:tcPr>
                </a:tc>
                <a:extLst>
                  <a:ext uri="{0D108BD9-81ED-4DB2-BD59-A6C34878D82A}">
                    <a16:rowId xmlns:a16="http://schemas.microsoft.com/office/drawing/2014/main" val="2311908077"/>
                  </a:ext>
                </a:extLst>
              </a:tr>
              <a:tr h="0">
                <a:tc>
                  <a:txBody>
                    <a:bodyPr/>
                    <a:lstStyle/>
                    <a:p>
                      <a:pPr indent="266700" algn="just">
                        <a:spcAft>
                          <a:spcPts val="0"/>
                        </a:spcAft>
                      </a:pPr>
                      <a:r>
                        <a:rPr lang="en-US" sz="1050" kern="100">
                          <a:solidFill>
                            <a:schemeClr val="tx1"/>
                          </a:solidFill>
                          <a:effectLst/>
                        </a:rPr>
                        <a:t> </a:t>
                      </a:r>
                      <a:endParaRPr lang="zh-CN" sz="1050" kern="100">
                        <a:solidFill>
                          <a:schemeClr val="tx1"/>
                        </a:solidFill>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lnR w="12700" cap="flat" cmpd="sng" algn="ctr">
                      <a:solidFill>
                        <a:schemeClr val="tx1"/>
                      </a:solidFill>
                      <a:prstDash val="solid"/>
                      <a:round/>
                      <a:headEnd type="none" w="med" len="med"/>
                      <a:tailEnd type="none" w="med" len="med"/>
                    </a:lnR>
                    <a:noFill/>
                  </a:tcPr>
                </a:tc>
                <a:tc vMerge="1">
                  <a:txBody>
                    <a:bodyPr/>
                    <a:lstStyle/>
                    <a:p>
                      <a:pPr indent="266700" algn="ctr">
                        <a:spcAft>
                          <a:spcPts val="0"/>
                        </a:spcAft>
                      </a:pPr>
                      <a:endParaRPr lang="zh-CN" sz="1050" kern="1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tc>
                  <a:txBody>
                    <a:bodyPr/>
                    <a:lstStyle/>
                    <a:p>
                      <a:pPr indent="266700" algn="just">
                        <a:spcAft>
                          <a:spcPts val="0"/>
                        </a:spcAft>
                      </a:pPr>
                      <a:r>
                        <a:rPr lang="en-US" sz="1050" kern="100">
                          <a:solidFill>
                            <a:schemeClr val="tx1"/>
                          </a:solidFill>
                          <a:effectLst/>
                        </a:rPr>
                        <a:t> </a:t>
                      </a:r>
                      <a:endParaRPr lang="zh-CN" sz="1050" kern="100">
                        <a:solidFill>
                          <a:schemeClr val="tx1"/>
                        </a:solidFill>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lgn="ctr">
                      <a:solidFill>
                        <a:schemeClr val="tx1"/>
                      </a:solidFill>
                      <a:prstDash val="solid"/>
                      <a:round/>
                      <a:headEnd type="none" w="med" len="med"/>
                      <a:tailEnd type="none" w="med" len="med"/>
                    </a:lnL>
                    <a:noFill/>
                  </a:tcPr>
                </a:tc>
                <a:extLst>
                  <a:ext uri="{0D108BD9-81ED-4DB2-BD59-A6C34878D82A}">
                    <a16:rowId xmlns:a16="http://schemas.microsoft.com/office/drawing/2014/main" val="289144094"/>
                  </a:ext>
                </a:extLst>
              </a:tr>
              <a:tr h="0">
                <a:tc>
                  <a:txBody>
                    <a:bodyPr/>
                    <a:lstStyle/>
                    <a:p>
                      <a:pPr indent="266700" algn="ctr">
                        <a:spcAft>
                          <a:spcPts val="0"/>
                        </a:spcAft>
                      </a:pPr>
                      <a:r>
                        <a:rPr lang="en-US" sz="1050" kern="100">
                          <a:solidFill>
                            <a:schemeClr val="tx1"/>
                          </a:solidFill>
                          <a:effectLst/>
                        </a:rPr>
                        <a:t> </a:t>
                      </a:r>
                      <a:endParaRPr lang="zh-CN" sz="1050" kern="100">
                        <a:solidFill>
                          <a:schemeClr val="tx1"/>
                        </a:solidFill>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lnR w="12700" cap="flat" cmpd="sng" algn="ctr">
                      <a:solidFill>
                        <a:schemeClr val="tx1"/>
                      </a:solidFill>
                      <a:prstDash val="solid"/>
                      <a:round/>
                      <a:headEnd type="none" w="med" len="med"/>
                      <a:tailEnd type="none" w="med" len="med"/>
                    </a:lnR>
                    <a:noFill/>
                  </a:tcPr>
                </a:tc>
                <a:tc>
                  <a:txBody>
                    <a:bodyPr/>
                    <a:lstStyle/>
                    <a:p>
                      <a:pPr indent="266700" algn="ctr">
                        <a:spcAft>
                          <a:spcPts val="0"/>
                        </a:spcAft>
                      </a:pPr>
                      <a:endParaRPr lang="en-US" sz="1050" kern="1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DD0CC"/>
                    </a:solidFill>
                  </a:tcPr>
                </a:tc>
                <a:tc>
                  <a:txBody>
                    <a:bodyPr/>
                    <a:lstStyle/>
                    <a:p>
                      <a:pPr indent="266700" algn="just">
                        <a:spcAft>
                          <a:spcPts val="0"/>
                        </a:spcAft>
                      </a:pPr>
                      <a:r>
                        <a:rPr lang="en-US" sz="1050" kern="100">
                          <a:solidFill>
                            <a:schemeClr val="tx1"/>
                          </a:solidFill>
                          <a:effectLst/>
                        </a:rPr>
                        <a:t> </a:t>
                      </a:r>
                      <a:endParaRPr lang="zh-CN" sz="1050" kern="100">
                        <a:solidFill>
                          <a:schemeClr val="tx1"/>
                        </a:solidFill>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lgn="ctr">
                      <a:solidFill>
                        <a:schemeClr val="tx1"/>
                      </a:solidFill>
                      <a:prstDash val="solid"/>
                      <a:round/>
                      <a:headEnd type="none" w="med" len="med"/>
                      <a:tailEnd type="none" w="med" len="med"/>
                    </a:lnL>
                    <a:noFill/>
                  </a:tcPr>
                </a:tc>
                <a:extLst>
                  <a:ext uri="{0D108BD9-81ED-4DB2-BD59-A6C34878D82A}">
                    <a16:rowId xmlns:a16="http://schemas.microsoft.com/office/drawing/2014/main" val="2726203914"/>
                  </a:ext>
                </a:extLst>
              </a:tr>
            </a:tbl>
          </a:graphicData>
        </a:graphic>
      </p:graphicFrame>
      <p:graphicFrame>
        <p:nvGraphicFramePr>
          <p:cNvPr id="7" name="对象 6"/>
          <p:cNvGraphicFramePr>
            <a:graphicFrameLocks noChangeAspect="1"/>
          </p:cNvGraphicFramePr>
          <p:nvPr>
            <p:extLst>
              <p:ext uri="{D42A27DB-BD31-4B8C-83A1-F6EECF244321}">
                <p14:modId xmlns:p14="http://schemas.microsoft.com/office/powerpoint/2010/main" val="204817464"/>
              </p:ext>
            </p:extLst>
          </p:nvPr>
        </p:nvGraphicFramePr>
        <p:xfrm>
          <a:off x="4495800" y="5636165"/>
          <a:ext cx="76200" cy="190500"/>
        </p:xfrm>
        <a:graphic>
          <a:graphicData uri="http://schemas.openxmlformats.org/presentationml/2006/ole">
            <mc:AlternateContent xmlns:mc="http://schemas.openxmlformats.org/markup-compatibility/2006">
              <mc:Choice xmlns:v="urn:schemas-microsoft-com:vml" Requires="v">
                <p:oleObj spid="_x0000_s37809" name="Equation" r:id="rId3" imgW="76101" imgH="190252" progId="Equation.3">
                  <p:embed/>
                </p:oleObj>
              </mc:Choice>
              <mc:Fallback>
                <p:oleObj name="Equation" r:id="rId3" imgW="76101" imgH="190252" progId="Equation.3">
                  <p:embed/>
                  <p:pic>
                    <p:nvPicPr>
                      <p:cNvPr id="0" name="Object 1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495800" y="5636165"/>
                        <a:ext cx="76200" cy="1905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8" name="对象 7"/>
          <p:cNvGraphicFramePr>
            <a:graphicFrameLocks noChangeAspect="1"/>
          </p:cNvGraphicFramePr>
          <p:nvPr>
            <p:extLst>
              <p:ext uri="{D42A27DB-BD31-4B8C-83A1-F6EECF244321}">
                <p14:modId xmlns:p14="http://schemas.microsoft.com/office/powerpoint/2010/main" val="1112866399"/>
              </p:ext>
            </p:extLst>
          </p:nvPr>
        </p:nvGraphicFramePr>
        <p:xfrm>
          <a:off x="4495800" y="4796517"/>
          <a:ext cx="76200" cy="190500"/>
        </p:xfrm>
        <a:graphic>
          <a:graphicData uri="http://schemas.openxmlformats.org/presentationml/2006/ole">
            <mc:AlternateContent xmlns:mc="http://schemas.openxmlformats.org/markup-compatibility/2006">
              <mc:Choice xmlns:v="urn:schemas-microsoft-com:vml" Requires="v">
                <p:oleObj spid="_x0000_s37810" name="Equation" r:id="rId5" imgW="76101" imgH="190252" progId="Equation.3">
                  <p:embed/>
                </p:oleObj>
              </mc:Choice>
              <mc:Fallback>
                <p:oleObj name="Equation" r:id="rId5" imgW="76101" imgH="190252" progId="Equation.3">
                  <p:embed/>
                  <p:pic>
                    <p:nvPicPr>
                      <p:cNvPr id="0" name="Object 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495800" y="4796517"/>
                        <a:ext cx="76200" cy="1905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9" name="对象 8"/>
          <p:cNvGraphicFramePr>
            <a:graphicFrameLocks noChangeAspect="1"/>
          </p:cNvGraphicFramePr>
          <p:nvPr>
            <p:extLst>
              <p:ext uri="{D42A27DB-BD31-4B8C-83A1-F6EECF244321}">
                <p14:modId xmlns:p14="http://schemas.microsoft.com/office/powerpoint/2010/main" val="3167953501"/>
              </p:ext>
            </p:extLst>
          </p:nvPr>
        </p:nvGraphicFramePr>
        <p:xfrm>
          <a:off x="4495800" y="3294643"/>
          <a:ext cx="76200" cy="190500"/>
        </p:xfrm>
        <a:graphic>
          <a:graphicData uri="http://schemas.openxmlformats.org/presentationml/2006/ole">
            <mc:AlternateContent xmlns:mc="http://schemas.openxmlformats.org/markup-compatibility/2006">
              <mc:Choice xmlns:v="urn:schemas-microsoft-com:vml" Requires="v">
                <p:oleObj spid="_x0000_s37811" name="Equation" r:id="rId7" imgW="76101" imgH="190252" progId="Equation.3">
                  <p:embed/>
                </p:oleObj>
              </mc:Choice>
              <mc:Fallback>
                <p:oleObj name="Equation" r:id="rId7" imgW="76101" imgH="190252" progId="Equation.3">
                  <p:embed/>
                  <p:pic>
                    <p:nvPicPr>
                      <p:cNvPr id="0" name="Object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495800" y="3294643"/>
                        <a:ext cx="76200" cy="1905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3" name="Line 4"/>
          <p:cNvSpPr>
            <a:spLocks noChangeShapeType="1"/>
          </p:cNvSpPr>
          <p:nvPr/>
        </p:nvSpPr>
        <p:spPr bwMode="auto">
          <a:xfrm flipH="1">
            <a:off x="3419872" y="5300573"/>
            <a:ext cx="569714" cy="0"/>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4" name="Line 10"/>
          <p:cNvSpPr>
            <a:spLocks noChangeShapeType="1"/>
          </p:cNvSpPr>
          <p:nvPr/>
        </p:nvSpPr>
        <p:spPr bwMode="auto">
          <a:xfrm flipH="1" flipV="1">
            <a:off x="3419872" y="3463162"/>
            <a:ext cx="576064" cy="1"/>
          </a:xfrm>
          <a:prstGeom prst="line">
            <a:avLst/>
          </a:prstGeom>
          <a:noFill/>
          <a:ln w="3175">
            <a:solidFill>
              <a:srgbClr val="000000"/>
            </a:solidFill>
            <a:round/>
            <a:headEnd type="arrow" w="med" len="sm"/>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5" name="Line 9"/>
          <p:cNvSpPr>
            <a:spLocks noChangeShapeType="1"/>
          </p:cNvSpPr>
          <p:nvPr/>
        </p:nvSpPr>
        <p:spPr bwMode="auto">
          <a:xfrm flipV="1">
            <a:off x="3419872" y="3463163"/>
            <a:ext cx="1588" cy="1837410"/>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Tree>
    <p:extLst>
      <p:ext uri="{BB962C8B-B14F-4D97-AF65-F5344CB8AC3E}">
        <p14:creationId xmlns:p14="http://schemas.microsoft.com/office/powerpoint/2010/main" val="307247711"/>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3000" smtClean="0"/>
              <a:t>9.3  </a:t>
            </a:r>
            <a:r>
              <a:rPr lang="zh-CN" altLang="en-US" sz="3000" smtClean="0"/>
              <a:t>指</a:t>
            </a:r>
            <a:r>
              <a:rPr lang="zh-CN" altLang="en-US" sz="3000"/>
              <a:t>针与数组</a:t>
            </a:r>
            <a:endParaRPr lang="zh-CN" altLang="en-US" sz="3000"/>
          </a:p>
        </p:txBody>
      </p:sp>
      <p:sp>
        <p:nvSpPr>
          <p:cNvPr id="3" name="内容占位符 2"/>
          <p:cNvSpPr>
            <a:spLocks noGrp="1"/>
          </p:cNvSpPr>
          <p:nvPr>
            <p:ph idx="1"/>
          </p:nvPr>
        </p:nvSpPr>
        <p:spPr>
          <a:xfrm>
            <a:off x="457200" y="1373448"/>
            <a:ext cx="8507288" cy="667736"/>
          </a:xfrm>
        </p:spPr>
        <p:txBody>
          <a:bodyPr/>
          <a:lstStyle/>
          <a:p>
            <a:pPr lvl="2"/>
            <a:r>
              <a:rPr lang="zh-CN" altLang="en-US" sz="1800" smtClean="0">
                <a:latin typeface="隶书" pitchFamily="49" charset="-122"/>
                <a:ea typeface="黑体" panose="02010609060101010101" pitchFamily="49" charset="-122"/>
              </a:rPr>
              <a:t>例子</a:t>
            </a:r>
          </a:p>
          <a:p>
            <a:pPr lvl="3"/>
            <a:r>
              <a:rPr lang="en-US" altLang="zh-CN" sz="1600">
                <a:latin typeface="隶书" pitchFamily="49" charset="-122"/>
                <a:ea typeface="黑体" panose="02010609060101010101" pitchFamily="49" charset="-122"/>
              </a:rPr>
              <a:t>【</a:t>
            </a:r>
            <a:r>
              <a:rPr lang="zh-CN" altLang="en-US" sz="1600">
                <a:latin typeface="隶书" pitchFamily="49" charset="-122"/>
                <a:ea typeface="黑体" panose="02010609060101010101" pitchFamily="49" charset="-122"/>
              </a:rPr>
              <a:t>例</a:t>
            </a:r>
            <a:r>
              <a:rPr lang="en-US" altLang="zh-CN" sz="1600">
                <a:latin typeface="隶书" pitchFamily="49" charset="-122"/>
                <a:ea typeface="黑体" panose="02010609060101010101" pitchFamily="49" charset="-122"/>
              </a:rPr>
              <a:t>9.14】</a:t>
            </a:r>
            <a:endParaRPr lang="en-US" altLang="zh-CN" sz="1600">
              <a:latin typeface="隶书" pitchFamily="49" charset="-122"/>
              <a:ea typeface="黑体" panose="02010609060101010101" pitchFamily="49" charset="-122"/>
            </a:endParaRPr>
          </a:p>
        </p:txBody>
      </p:sp>
      <p:sp>
        <p:nvSpPr>
          <p:cNvPr id="4" name="页脚占位符 3"/>
          <p:cNvSpPr>
            <a:spLocks noGrp="1"/>
          </p:cNvSpPr>
          <p:nvPr>
            <p:ph type="ftr" sz="quarter" idx="10"/>
          </p:nvPr>
        </p:nvSpPr>
        <p:spPr/>
        <p:txBody>
          <a:bodyPr/>
          <a:lstStyle/>
          <a:p>
            <a:pPr>
              <a:defRPr/>
            </a:pPr>
            <a:r>
              <a:rPr lang="zh-CN" altLang="en-US" smtClean="0"/>
              <a:t>第</a:t>
            </a:r>
            <a:r>
              <a:rPr lang="en-US" altLang="zh-CN" smtClean="0"/>
              <a:t>9</a:t>
            </a:r>
            <a:r>
              <a:rPr lang="zh-CN" altLang="en-US" smtClean="0"/>
              <a:t>章  指针</a:t>
            </a:r>
            <a:endParaRPr lang="en-US" altLang="zh-CN" sz="1200">
              <a:ea typeface="宋体" charset="-122"/>
            </a:endParaRPr>
          </a:p>
        </p:txBody>
      </p:sp>
      <p:sp>
        <p:nvSpPr>
          <p:cNvPr id="5" name="矩形 4">
            <a:extLst>
              <a:ext uri="{FF2B5EF4-FFF2-40B4-BE49-F238E27FC236}">
                <a16:creationId xmlns:a16="http://schemas.microsoft.com/office/drawing/2014/main" id="{F5BB524E-118F-4CAC-B131-4098BA770E80}"/>
              </a:ext>
            </a:extLst>
          </p:cNvPr>
          <p:cNvSpPr/>
          <p:nvPr/>
        </p:nvSpPr>
        <p:spPr>
          <a:xfrm>
            <a:off x="1507983" y="2060848"/>
            <a:ext cx="3712089" cy="2664296"/>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en-US" altLang="zh-CN" sz="1400">
                <a:solidFill>
                  <a:srgbClr val="002060"/>
                </a:solidFill>
              </a:rPr>
              <a:t>#include &lt;stdio.h&gt;</a:t>
            </a:r>
          </a:p>
          <a:p>
            <a:r>
              <a:rPr lang="en-US" altLang="zh-CN" sz="1400">
                <a:solidFill>
                  <a:srgbClr val="002060"/>
                </a:solidFill>
              </a:rPr>
              <a:t>int main()</a:t>
            </a:r>
          </a:p>
          <a:p>
            <a:r>
              <a:rPr lang="en-US" altLang="zh-CN" sz="1400">
                <a:solidFill>
                  <a:srgbClr val="002060"/>
                </a:solidFill>
              </a:rPr>
              <a:t>{</a:t>
            </a:r>
          </a:p>
          <a:p>
            <a:pPr marL="182563"/>
            <a:r>
              <a:rPr lang="en-US" altLang="zh-CN" sz="1400" smtClean="0">
                <a:solidFill>
                  <a:srgbClr val="002060"/>
                </a:solidFill>
              </a:rPr>
              <a:t>  </a:t>
            </a:r>
            <a:r>
              <a:rPr lang="en-US" altLang="zh-CN" sz="1400">
                <a:solidFill>
                  <a:srgbClr val="002060"/>
                </a:solidFill>
              </a:rPr>
              <a:t>int a[3][3]={1,2,3,4,5,6,7,8,9};</a:t>
            </a:r>
          </a:p>
          <a:p>
            <a:pPr marL="182563"/>
            <a:r>
              <a:rPr lang="en-US" altLang="zh-CN" sz="1400">
                <a:solidFill>
                  <a:srgbClr val="002060"/>
                </a:solidFill>
              </a:rPr>
              <a:t>  </a:t>
            </a:r>
            <a:r>
              <a:rPr lang="en-US" altLang="zh-CN" sz="1400" smtClean="0">
                <a:solidFill>
                  <a:srgbClr val="002060"/>
                </a:solidFill>
              </a:rPr>
              <a:t>int </a:t>
            </a:r>
            <a:r>
              <a:rPr lang="en-US" altLang="zh-CN" sz="1400">
                <a:solidFill>
                  <a:srgbClr val="002060"/>
                </a:solidFill>
              </a:rPr>
              <a:t>*p;</a:t>
            </a:r>
          </a:p>
          <a:p>
            <a:pPr marL="182563"/>
            <a:r>
              <a:rPr lang="en-US" altLang="zh-CN" sz="1400">
                <a:solidFill>
                  <a:srgbClr val="002060"/>
                </a:solidFill>
              </a:rPr>
              <a:t>  </a:t>
            </a:r>
            <a:r>
              <a:rPr lang="en-US" altLang="zh-CN" sz="1400" smtClean="0">
                <a:solidFill>
                  <a:srgbClr val="002060"/>
                </a:solidFill>
              </a:rPr>
              <a:t>p=a[0];</a:t>
            </a:r>
          </a:p>
          <a:p>
            <a:pPr marL="717550"/>
            <a:r>
              <a:rPr lang="en-US" altLang="zh-CN" sz="1400" smtClean="0">
                <a:solidFill>
                  <a:srgbClr val="002060"/>
                </a:solidFill>
              </a:rPr>
              <a:t>/*</a:t>
            </a:r>
            <a:r>
              <a:rPr lang="zh-CN" altLang="en-US" sz="1400">
                <a:solidFill>
                  <a:srgbClr val="002060"/>
                </a:solidFill>
              </a:rPr>
              <a:t>等价于</a:t>
            </a:r>
            <a:r>
              <a:rPr lang="en-US" altLang="zh-CN" sz="1400">
                <a:solidFill>
                  <a:srgbClr val="002060"/>
                </a:solidFill>
              </a:rPr>
              <a:t>p=*a;</a:t>
            </a:r>
            <a:r>
              <a:rPr lang="zh-CN" altLang="en-US" sz="1400">
                <a:solidFill>
                  <a:srgbClr val="002060"/>
                </a:solidFill>
              </a:rPr>
              <a:t>或</a:t>
            </a:r>
            <a:r>
              <a:rPr lang="en-US" altLang="zh-CN" sz="1400">
                <a:solidFill>
                  <a:srgbClr val="002060"/>
                </a:solidFill>
              </a:rPr>
              <a:t>p=&amp;a[0][0];*/</a:t>
            </a:r>
          </a:p>
          <a:p>
            <a:pPr marL="182563"/>
            <a:r>
              <a:rPr lang="en-US" altLang="zh-CN" sz="1400">
                <a:solidFill>
                  <a:srgbClr val="002060"/>
                </a:solidFill>
              </a:rPr>
              <a:t>  </a:t>
            </a:r>
            <a:r>
              <a:rPr lang="en-US" altLang="zh-CN" sz="1400" smtClean="0">
                <a:solidFill>
                  <a:srgbClr val="002060"/>
                </a:solidFill>
              </a:rPr>
              <a:t>printf</a:t>
            </a:r>
            <a:r>
              <a:rPr lang="en-US" altLang="zh-CN" sz="1400">
                <a:solidFill>
                  <a:srgbClr val="002060"/>
                </a:solidFill>
              </a:rPr>
              <a:t>(“%d\n“,*(a[0]+1));</a:t>
            </a:r>
          </a:p>
          <a:p>
            <a:pPr marL="182563"/>
            <a:r>
              <a:rPr lang="en-US" altLang="zh-CN" sz="1400">
                <a:solidFill>
                  <a:srgbClr val="002060"/>
                </a:solidFill>
              </a:rPr>
              <a:t>  </a:t>
            </a:r>
            <a:r>
              <a:rPr lang="en-US" altLang="zh-CN" sz="1400" smtClean="0">
                <a:solidFill>
                  <a:srgbClr val="002060"/>
                </a:solidFill>
              </a:rPr>
              <a:t>printf</a:t>
            </a:r>
            <a:r>
              <a:rPr lang="en-US" altLang="zh-CN" sz="1400">
                <a:solidFill>
                  <a:srgbClr val="002060"/>
                </a:solidFill>
              </a:rPr>
              <a:t>(“%d\n“,*(a+1));</a:t>
            </a:r>
          </a:p>
          <a:p>
            <a:pPr marL="182563"/>
            <a:r>
              <a:rPr lang="en-US" altLang="zh-CN" sz="1400">
                <a:solidFill>
                  <a:srgbClr val="002060"/>
                </a:solidFill>
              </a:rPr>
              <a:t>  </a:t>
            </a:r>
            <a:r>
              <a:rPr lang="en-US" altLang="zh-CN" sz="1400" smtClean="0">
                <a:solidFill>
                  <a:srgbClr val="002060"/>
                </a:solidFill>
              </a:rPr>
              <a:t>printf</a:t>
            </a:r>
            <a:r>
              <a:rPr lang="en-US" altLang="zh-CN" sz="1400">
                <a:solidFill>
                  <a:srgbClr val="002060"/>
                </a:solidFill>
              </a:rPr>
              <a:t>(“%d\n“,*(</a:t>
            </a:r>
            <a:r>
              <a:rPr lang="en-US" altLang="zh-CN" sz="1400">
                <a:solidFill>
                  <a:srgbClr val="002060"/>
                </a:solidFill>
              </a:rPr>
              <a:t>p+1</a:t>
            </a:r>
            <a:r>
              <a:rPr lang="en-US" altLang="zh-CN" sz="1400" smtClean="0">
                <a:solidFill>
                  <a:srgbClr val="002060"/>
                </a:solidFill>
              </a:rPr>
              <a:t>));</a:t>
            </a:r>
          </a:p>
          <a:p>
            <a:pPr marL="182563"/>
            <a:r>
              <a:rPr lang="en-US" altLang="zh-CN" sz="1400" smtClean="0">
                <a:solidFill>
                  <a:srgbClr val="002060"/>
                </a:solidFill>
              </a:rPr>
              <a:t>  </a:t>
            </a:r>
            <a:r>
              <a:rPr lang="en-US" altLang="zh-CN" sz="1400">
                <a:solidFill>
                  <a:srgbClr val="002060"/>
                </a:solidFill>
              </a:rPr>
              <a:t>return </a:t>
            </a:r>
            <a:r>
              <a:rPr lang="en-US" altLang="zh-CN" sz="1400">
                <a:solidFill>
                  <a:srgbClr val="002060"/>
                </a:solidFill>
              </a:rPr>
              <a:t>0</a:t>
            </a:r>
            <a:r>
              <a:rPr lang="en-US" altLang="zh-CN" sz="1400" smtClean="0">
                <a:solidFill>
                  <a:srgbClr val="002060"/>
                </a:solidFill>
              </a:rPr>
              <a:t>;</a:t>
            </a:r>
          </a:p>
          <a:p>
            <a:r>
              <a:rPr lang="en-US" altLang="zh-CN" sz="1400" smtClean="0">
                <a:solidFill>
                  <a:srgbClr val="002060"/>
                </a:solidFill>
              </a:rPr>
              <a:t>}</a:t>
            </a:r>
            <a:endParaRPr lang="en-US" altLang="zh-CN" sz="1400">
              <a:solidFill>
                <a:srgbClr val="002060"/>
              </a:solidFill>
            </a:endParaRPr>
          </a:p>
        </p:txBody>
      </p:sp>
      <p:sp>
        <p:nvSpPr>
          <p:cNvPr id="6" name="折角形 8">
            <a:extLst>
              <a:ext uri="{FF2B5EF4-FFF2-40B4-BE49-F238E27FC236}">
                <a16:creationId xmlns:a16="http://schemas.microsoft.com/office/drawing/2014/main" id="{34B46C00-F619-45F0-A7B9-F2B26A653DB9}"/>
              </a:ext>
            </a:extLst>
          </p:cNvPr>
          <p:cNvSpPr/>
          <p:nvPr/>
        </p:nvSpPr>
        <p:spPr>
          <a:xfrm>
            <a:off x="5401418" y="2060847"/>
            <a:ext cx="3361581" cy="3888433"/>
          </a:xfrm>
          <a:prstGeom prst="foldedCorner">
            <a:avLst/>
          </a:prstGeom>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indent="-342900">
              <a:buAutoNum type="arabicPeriod"/>
            </a:pPr>
            <a:endParaRPr lang="en-US" altLang="zh-CN" sz="1400" dirty="0"/>
          </a:p>
          <a:p>
            <a:endParaRPr lang="en-US" altLang="zh-CN" sz="1400" dirty="0"/>
          </a:p>
          <a:p>
            <a:endParaRPr lang="en-US" altLang="zh-CN" sz="1400" smtClean="0"/>
          </a:p>
          <a:p>
            <a:endParaRPr lang="en-US" altLang="zh-CN" sz="1400" dirty="0"/>
          </a:p>
          <a:p>
            <a:r>
              <a:rPr lang="zh-CN" altLang="en-US" sz="1400"/>
              <a:t>第一个</a:t>
            </a:r>
            <a:r>
              <a:rPr lang="en-US" altLang="zh-CN" sz="1400"/>
              <a:t>printf</a:t>
            </a:r>
            <a:r>
              <a:rPr lang="zh-CN" altLang="en-US" sz="1400"/>
              <a:t>函数中，输出的是*</a:t>
            </a:r>
            <a:r>
              <a:rPr lang="en-US" altLang="zh-CN" sz="1400"/>
              <a:t>(a[0]+1)</a:t>
            </a:r>
            <a:r>
              <a:rPr lang="zh-CN" altLang="en-US" sz="1400"/>
              <a:t>的值，</a:t>
            </a:r>
            <a:r>
              <a:rPr lang="en-US" altLang="zh-CN" sz="1400"/>
              <a:t>a[0]</a:t>
            </a:r>
            <a:r>
              <a:rPr lang="zh-CN" altLang="en-US" sz="1400"/>
              <a:t>是列地址，所以</a:t>
            </a:r>
            <a:r>
              <a:rPr lang="en-US" altLang="zh-CN" sz="1400"/>
              <a:t>a[0]+1</a:t>
            </a:r>
            <a:r>
              <a:rPr lang="zh-CN" altLang="en-US" sz="1400"/>
              <a:t>是右移一个元素，也就是</a:t>
            </a:r>
            <a:r>
              <a:rPr lang="en-US" altLang="zh-CN" sz="1400"/>
              <a:t>a[0][1]</a:t>
            </a:r>
            <a:r>
              <a:rPr lang="zh-CN" altLang="en-US" sz="1400"/>
              <a:t>的地址，输出该地址空间的</a:t>
            </a:r>
            <a:r>
              <a:rPr lang="zh-CN" altLang="en-US" sz="1400"/>
              <a:t>内</a:t>
            </a:r>
            <a:r>
              <a:rPr lang="zh-CN" altLang="en-US" sz="1400" smtClean="0"/>
              <a:t>容</a:t>
            </a:r>
            <a:r>
              <a:rPr lang="en-US" altLang="zh-CN" sz="1400" smtClean="0"/>
              <a:t>,</a:t>
            </a:r>
            <a:r>
              <a:rPr lang="zh-CN" altLang="en-US" sz="1400" smtClean="0"/>
              <a:t>即</a:t>
            </a:r>
            <a:r>
              <a:rPr lang="en-US" altLang="zh-CN" sz="1400" smtClean="0"/>
              <a:t>2</a:t>
            </a:r>
            <a:r>
              <a:rPr lang="zh-CN" altLang="en-US" sz="1400" smtClean="0"/>
              <a:t>；</a:t>
            </a:r>
            <a:r>
              <a:rPr lang="zh-CN" altLang="en-US" sz="1400"/>
              <a:t>第二个</a:t>
            </a:r>
            <a:r>
              <a:rPr lang="en-US" altLang="zh-CN" sz="1400"/>
              <a:t>printf</a:t>
            </a:r>
            <a:r>
              <a:rPr lang="zh-CN" altLang="en-US" sz="1400"/>
              <a:t>函数中，输出的是*</a:t>
            </a:r>
            <a:r>
              <a:rPr lang="en-US" altLang="zh-CN" sz="1400"/>
              <a:t>(a+1)</a:t>
            </a:r>
            <a:r>
              <a:rPr lang="zh-CN" altLang="en-US" sz="1400"/>
              <a:t>的值，</a:t>
            </a:r>
            <a:r>
              <a:rPr lang="en-US" altLang="zh-CN" sz="1400"/>
              <a:t>a</a:t>
            </a:r>
            <a:r>
              <a:rPr lang="zh-CN" altLang="en-US" sz="1400"/>
              <a:t>是行地址，所以</a:t>
            </a:r>
            <a:r>
              <a:rPr lang="en-US" altLang="zh-CN" sz="1400"/>
              <a:t>a+1</a:t>
            </a:r>
            <a:r>
              <a:rPr lang="zh-CN" altLang="en-US" sz="1400"/>
              <a:t>是下移一行，还是行地址，*</a:t>
            </a:r>
            <a:r>
              <a:rPr lang="en-US" altLang="zh-CN" sz="1400"/>
              <a:t>(a+1)</a:t>
            </a:r>
            <a:r>
              <a:rPr lang="zh-CN" altLang="en-US" sz="1400"/>
              <a:t>则是列地址</a:t>
            </a:r>
            <a:r>
              <a:rPr lang="zh-CN" altLang="en-US" sz="1400"/>
              <a:t>，</a:t>
            </a:r>
            <a:r>
              <a:rPr lang="zh-CN" altLang="en-US" sz="1400" smtClean="0"/>
              <a:t>即输</a:t>
            </a:r>
            <a:r>
              <a:rPr lang="zh-CN" altLang="en-US" sz="1400"/>
              <a:t>出</a:t>
            </a:r>
            <a:r>
              <a:rPr lang="en-US" altLang="zh-CN" sz="1400"/>
              <a:t>&amp;a[1][0]</a:t>
            </a:r>
            <a:r>
              <a:rPr lang="zh-CN" altLang="en-US" sz="1400"/>
              <a:t>；第三个</a:t>
            </a:r>
            <a:r>
              <a:rPr lang="en-US" altLang="zh-CN" sz="1400"/>
              <a:t>printf</a:t>
            </a:r>
            <a:r>
              <a:rPr lang="zh-CN" altLang="en-US" sz="1400"/>
              <a:t>函数中，输出的是*</a:t>
            </a:r>
            <a:r>
              <a:rPr lang="en-US" altLang="zh-CN" sz="1400"/>
              <a:t>(p+1)</a:t>
            </a:r>
            <a:r>
              <a:rPr lang="zh-CN" altLang="en-US" sz="1400"/>
              <a:t>的值，指针变量</a:t>
            </a:r>
            <a:r>
              <a:rPr lang="en-US" altLang="zh-CN" sz="1400"/>
              <a:t>p</a:t>
            </a:r>
            <a:r>
              <a:rPr lang="zh-CN" altLang="en-US" sz="1400"/>
              <a:t>是简单指针变量，指向</a:t>
            </a:r>
            <a:r>
              <a:rPr lang="en-US" altLang="zh-CN" sz="1400"/>
              <a:t>a[0][0]</a:t>
            </a:r>
            <a:r>
              <a:rPr lang="zh-CN" altLang="en-US" sz="1400"/>
              <a:t>，它是列地址，所以</a:t>
            </a:r>
            <a:r>
              <a:rPr lang="en-US" altLang="zh-CN" sz="1400"/>
              <a:t>p+1</a:t>
            </a:r>
            <a:r>
              <a:rPr lang="zh-CN" altLang="en-US" sz="1400"/>
              <a:t>是右移一个元素，也就是</a:t>
            </a:r>
            <a:r>
              <a:rPr lang="en-US" altLang="zh-CN" sz="1400"/>
              <a:t>a[0][1]</a:t>
            </a:r>
            <a:r>
              <a:rPr lang="zh-CN" altLang="en-US" sz="1400"/>
              <a:t>的地址，输出该地址空间的内容，即输出</a:t>
            </a:r>
            <a:r>
              <a:rPr lang="en-US" altLang="zh-CN" sz="1400"/>
              <a:t>a[0][1</a:t>
            </a:r>
            <a:r>
              <a:rPr lang="en-US" altLang="zh-CN" sz="1400"/>
              <a:t>]</a:t>
            </a:r>
            <a:r>
              <a:rPr lang="zh-CN" altLang="en-US" sz="1400" smtClean="0"/>
              <a:t>。</a:t>
            </a:r>
            <a:endParaRPr lang="en-US" altLang="zh-CN" sz="1400" smtClean="0"/>
          </a:p>
          <a:p>
            <a:r>
              <a:rPr lang="zh-CN" altLang="en-US" sz="1400"/>
              <a:t>假设数组在内存空间中的首地址是</a:t>
            </a:r>
            <a:r>
              <a:rPr lang="en-US" altLang="zh-CN" sz="1400"/>
              <a:t>1244976</a:t>
            </a:r>
            <a:endParaRPr lang="en-US" altLang="zh-CN" sz="1400" dirty="0"/>
          </a:p>
        </p:txBody>
      </p:sp>
      <p:grpSp>
        <p:nvGrpSpPr>
          <p:cNvPr id="7" name="组合 6">
            <a:extLst>
              <a:ext uri="{FF2B5EF4-FFF2-40B4-BE49-F238E27FC236}">
                <a16:creationId xmlns:a16="http://schemas.microsoft.com/office/drawing/2014/main" id="{5A3B8124-DB13-43FA-BDBF-277E29E6FA67}"/>
              </a:ext>
            </a:extLst>
          </p:cNvPr>
          <p:cNvGrpSpPr/>
          <p:nvPr/>
        </p:nvGrpSpPr>
        <p:grpSpPr>
          <a:xfrm>
            <a:off x="5401417" y="2095047"/>
            <a:ext cx="1156038" cy="419096"/>
            <a:chOff x="8656982" y="1391224"/>
            <a:chExt cx="1242392" cy="327695"/>
          </a:xfrm>
        </p:grpSpPr>
        <p:sp>
          <p:nvSpPr>
            <p:cNvPr id="8" name="文本框 7">
              <a:extLst>
                <a:ext uri="{FF2B5EF4-FFF2-40B4-BE49-F238E27FC236}">
                  <a16:creationId xmlns:a16="http://schemas.microsoft.com/office/drawing/2014/main" id="{31994EC0-9CE0-4FE0-B93C-B8717E3333FE}"/>
                </a:ext>
              </a:extLst>
            </p:cNvPr>
            <p:cNvSpPr txBox="1"/>
            <p:nvPr/>
          </p:nvSpPr>
          <p:spPr>
            <a:xfrm>
              <a:off x="8656982" y="1391224"/>
              <a:ext cx="1242392" cy="327695"/>
            </a:xfrm>
            <a:prstGeom prst="rect">
              <a:avLst/>
            </a:prstGeom>
            <a:noFill/>
          </p:spPr>
          <p:txBody>
            <a:bodyPr wrap="square" rtlCol="0">
              <a:spAutoFit/>
            </a:bodyPr>
            <a:lstStyle/>
            <a:p>
              <a:pPr algn="dist"/>
              <a:r>
                <a:rPr lang="zh-CN" altLang="en-US" b="1" dirty="0">
                  <a:solidFill>
                    <a:schemeClr val="bg1"/>
                  </a:solidFill>
                  <a:latin typeface="微软雅黑" panose="020B0503020204020204" pitchFamily="34" charset="-122"/>
                  <a:ea typeface="微软雅黑" panose="020B0503020204020204" pitchFamily="34" charset="-122"/>
                </a:rPr>
                <a:t>程序说明</a:t>
              </a:r>
            </a:p>
          </p:txBody>
        </p:sp>
        <p:cxnSp>
          <p:nvCxnSpPr>
            <p:cNvPr id="9" name="直接连接符 8">
              <a:extLst>
                <a:ext uri="{FF2B5EF4-FFF2-40B4-BE49-F238E27FC236}">
                  <a16:creationId xmlns:a16="http://schemas.microsoft.com/office/drawing/2014/main" id="{D2FE9C08-1928-4143-B10C-59655810239B}"/>
                </a:ext>
              </a:extLst>
            </p:cNvPr>
            <p:cNvCxnSpPr>
              <a:cxnSpLocks/>
            </p:cNvCxnSpPr>
            <p:nvPr/>
          </p:nvCxnSpPr>
          <p:spPr>
            <a:xfrm flipV="1">
              <a:off x="8656983" y="1686632"/>
              <a:ext cx="1242391" cy="405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0" name="文本框 9">
            <a:extLst>
              <a:ext uri="{FF2B5EF4-FFF2-40B4-BE49-F238E27FC236}">
                <a16:creationId xmlns:a16="http://schemas.microsoft.com/office/drawing/2014/main" id="{B0CA503F-5008-4B52-A4F4-6A5255875C6D}"/>
              </a:ext>
            </a:extLst>
          </p:cNvPr>
          <p:cNvSpPr txBox="1"/>
          <p:nvPr/>
        </p:nvSpPr>
        <p:spPr>
          <a:xfrm>
            <a:off x="1507983" y="4869160"/>
            <a:ext cx="2232248" cy="369332"/>
          </a:xfrm>
          <a:prstGeom prst="rect">
            <a:avLst/>
          </a:prstGeom>
          <a:noFill/>
        </p:spPr>
        <p:txBody>
          <a:bodyPr wrap="square" rtlCol="0">
            <a:spAutoFit/>
          </a:bodyPr>
          <a:lstStyle/>
          <a:p>
            <a:r>
              <a:rPr lang="zh-CN" altLang="en-US" dirty="0">
                <a:solidFill>
                  <a:srgbClr val="002060"/>
                </a:solidFill>
              </a:rPr>
              <a:t>程序运行结果：</a:t>
            </a:r>
          </a:p>
        </p:txBody>
      </p:sp>
      <p:pic>
        <p:nvPicPr>
          <p:cNvPr id="11" name="图片 10"/>
          <p:cNvPicPr/>
          <p:nvPr/>
        </p:nvPicPr>
        <p:blipFill rotWithShape="1">
          <a:blip r:embed="rId2">
            <a:extLst>
              <a:ext uri="{28A0092B-C50C-407E-A947-70E740481C1C}">
                <a14:useLocalDpi xmlns:a14="http://schemas.microsoft.com/office/drawing/2010/main" val="0"/>
              </a:ext>
            </a:extLst>
          </a:blip>
          <a:srcRect r="44842" b="47541"/>
          <a:stretch/>
        </p:blipFill>
        <p:spPr bwMode="auto">
          <a:xfrm>
            <a:off x="2051720" y="5238492"/>
            <a:ext cx="2448272" cy="1008334"/>
          </a:xfrm>
          <a:prstGeom prst="rect">
            <a:avLst/>
          </a:prstGeom>
          <a:noFill/>
          <a:ln>
            <a:noFill/>
          </a:ln>
        </p:spPr>
      </p:pic>
    </p:spTree>
    <p:extLst>
      <p:ext uri="{BB962C8B-B14F-4D97-AF65-F5344CB8AC3E}">
        <p14:creationId xmlns:p14="http://schemas.microsoft.com/office/powerpoint/2010/main" val="3920564235"/>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3000" smtClean="0"/>
              <a:t>9.3  </a:t>
            </a:r>
            <a:r>
              <a:rPr lang="zh-CN" altLang="en-US" sz="3000" smtClean="0"/>
              <a:t>指</a:t>
            </a:r>
            <a:r>
              <a:rPr lang="zh-CN" altLang="en-US" sz="3000"/>
              <a:t>针与数组</a:t>
            </a:r>
            <a:endParaRPr lang="zh-CN" altLang="en-US" sz="3000"/>
          </a:p>
        </p:txBody>
      </p:sp>
      <p:sp>
        <p:nvSpPr>
          <p:cNvPr id="3" name="内容占位符 2"/>
          <p:cNvSpPr>
            <a:spLocks noGrp="1"/>
          </p:cNvSpPr>
          <p:nvPr>
            <p:ph idx="1"/>
          </p:nvPr>
        </p:nvSpPr>
        <p:spPr>
          <a:xfrm>
            <a:off x="457200" y="1703680"/>
            <a:ext cx="8507288" cy="357168"/>
          </a:xfrm>
        </p:spPr>
        <p:txBody>
          <a:bodyPr/>
          <a:lstStyle/>
          <a:p>
            <a:pPr marL="1071563" lvl="3"/>
            <a:r>
              <a:rPr lang="en-US" altLang="zh-CN" sz="1600" smtClean="0">
                <a:latin typeface="隶书" pitchFamily="49" charset="-122"/>
                <a:ea typeface="黑体" panose="02010609060101010101" pitchFamily="49" charset="-122"/>
              </a:rPr>
              <a:t>【</a:t>
            </a:r>
            <a:r>
              <a:rPr lang="zh-CN" altLang="en-US" sz="1600">
                <a:latin typeface="隶书" pitchFamily="49" charset="-122"/>
                <a:ea typeface="黑体" panose="02010609060101010101" pitchFamily="49" charset="-122"/>
              </a:rPr>
              <a:t>例</a:t>
            </a:r>
            <a:r>
              <a:rPr lang="en-US" altLang="zh-CN" sz="1600" smtClean="0">
                <a:latin typeface="隶书" pitchFamily="49" charset="-122"/>
                <a:ea typeface="黑体" panose="02010609060101010101" pitchFamily="49" charset="-122"/>
              </a:rPr>
              <a:t>9.15】</a:t>
            </a:r>
            <a:endParaRPr lang="en-US" altLang="zh-CN" sz="1600">
              <a:latin typeface="隶书" pitchFamily="49" charset="-122"/>
              <a:ea typeface="黑体" panose="02010609060101010101" pitchFamily="49" charset="-122"/>
            </a:endParaRPr>
          </a:p>
        </p:txBody>
      </p:sp>
      <p:sp>
        <p:nvSpPr>
          <p:cNvPr id="4" name="页脚占位符 3"/>
          <p:cNvSpPr>
            <a:spLocks noGrp="1"/>
          </p:cNvSpPr>
          <p:nvPr>
            <p:ph type="ftr" sz="quarter" idx="10"/>
          </p:nvPr>
        </p:nvSpPr>
        <p:spPr/>
        <p:txBody>
          <a:bodyPr/>
          <a:lstStyle/>
          <a:p>
            <a:pPr>
              <a:defRPr/>
            </a:pPr>
            <a:r>
              <a:rPr lang="zh-CN" altLang="en-US" smtClean="0"/>
              <a:t>第</a:t>
            </a:r>
            <a:r>
              <a:rPr lang="en-US" altLang="zh-CN" smtClean="0"/>
              <a:t>9</a:t>
            </a:r>
            <a:r>
              <a:rPr lang="zh-CN" altLang="en-US" smtClean="0"/>
              <a:t>章  指针</a:t>
            </a:r>
            <a:endParaRPr lang="en-US" altLang="zh-CN" sz="1200">
              <a:ea typeface="宋体" charset="-122"/>
            </a:endParaRPr>
          </a:p>
        </p:txBody>
      </p:sp>
      <p:sp>
        <p:nvSpPr>
          <p:cNvPr id="5" name="矩形 4">
            <a:extLst>
              <a:ext uri="{FF2B5EF4-FFF2-40B4-BE49-F238E27FC236}">
                <a16:creationId xmlns:a16="http://schemas.microsoft.com/office/drawing/2014/main" id="{F5BB524E-118F-4CAC-B131-4098BA770E80}"/>
              </a:ext>
            </a:extLst>
          </p:cNvPr>
          <p:cNvSpPr/>
          <p:nvPr/>
        </p:nvSpPr>
        <p:spPr>
          <a:xfrm>
            <a:off x="1507983" y="2204864"/>
            <a:ext cx="3893433" cy="3096344"/>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en-US" altLang="zh-CN" sz="1400">
                <a:solidFill>
                  <a:srgbClr val="002060"/>
                </a:solidFill>
              </a:rPr>
              <a:t>#include &lt;stdio.h&gt;</a:t>
            </a:r>
          </a:p>
          <a:p>
            <a:r>
              <a:rPr lang="en-US" altLang="zh-CN" sz="1400">
                <a:solidFill>
                  <a:srgbClr val="002060"/>
                </a:solidFill>
              </a:rPr>
              <a:t>int main()</a:t>
            </a:r>
          </a:p>
          <a:p>
            <a:r>
              <a:rPr lang="en-US" altLang="zh-CN" sz="1400">
                <a:solidFill>
                  <a:srgbClr val="002060"/>
                </a:solidFill>
              </a:rPr>
              <a:t>{</a:t>
            </a:r>
          </a:p>
          <a:p>
            <a:pPr marL="182563"/>
            <a:r>
              <a:rPr lang="en-US" altLang="zh-CN" sz="1400" smtClean="0">
                <a:solidFill>
                  <a:srgbClr val="002060"/>
                </a:solidFill>
              </a:rPr>
              <a:t>  </a:t>
            </a:r>
            <a:r>
              <a:rPr lang="en-US" altLang="zh-CN" sz="1400">
                <a:solidFill>
                  <a:srgbClr val="002060"/>
                </a:solidFill>
              </a:rPr>
              <a:t>int a[3][3]={1,2,3,4,5,6,7,8,9};</a:t>
            </a:r>
          </a:p>
          <a:p>
            <a:pPr marL="182563"/>
            <a:r>
              <a:rPr lang="en-US" altLang="zh-CN" sz="1400" smtClean="0">
                <a:solidFill>
                  <a:srgbClr val="002060"/>
                </a:solidFill>
              </a:rPr>
              <a:t>  int </a:t>
            </a:r>
            <a:r>
              <a:rPr lang="en-US" altLang="zh-CN" sz="1400">
                <a:solidFill>
                  <a:srgbClr val="002060"/>
                </a:solidFill>
              </a:rPr>
              <a:t>i;</a:t>
            </a:r>
          </a:p>
          <a:p>
            <a:pPr marL="182563"/>
            <a:r>
              <a:rPr lang="en-US" altLang="zh-CN" sz="1400">
                <a:solidFill>
                  <a:srgbClr val="002060"/>
                </a:solidFill>
              </a:rPr>
              <a:t> </a:t>
            </a:r>
            <a:r>
              <a:rPr lang="en-US" altLang="zh-CN" sz="1400" smtClean="0">
                <a:solidFill>
                  <a:srgbClr val="002060"/>
                </a:solidFill>
              </a:rPr>
              <a:t> for </a:t>
            </a:r>
            <a:r>
              <a:rPr lang="en-US" altLang="zh-CN" sz="1400">
                <a:solidFill>
                  <a:srgbClr val="002060"/>
                </a:solidFill>
              </a:rPr>
              <a:t>(i=0;i&lt;3;i++)</a:t>
            </a:r>
          </a:p>
          <a:p>
            <a:pPr marL="182563"/>
            <a:r>
              <a:rPr lang="en-US" altLang="zh-CN" sz="1400">
                <a:solidFill>
                  <a:srgbClr val="002060"/>
                </a:solidFill>
              </a:rPr>
              <a:t> </a:t>
            </a:r>
            <a:r>
              <a:rPr lang="en-US" altLang="zh-CN" sz="1400" smtClean="0">
                <a:solidFill>
                  <a:srgbClr val="002060"/>
                </a:solidFill>
              </a:rPr>
              <a:t> {</a:t>
            </a:r>
            <a:endParaRPr lang="en-US" altLang="zh-CN" sz="1400">
              <a:solidFill>
                <a:srgbClr val="002060"/>
              </a:solidFill>
            </a:endParaRPr>
          </a:p>
          <a:p>
            <a:pPr marL="182563"/>
            <a:r>
              <a:rPr lang="en-US" altLang="zh-CN" sz="1400">
                <a:solidFill>
                  <a:srgbClr val="002060"/>
                </a:solidFill>
              </a:rPr>
              <a:t>    </a:t>
            </a:r>
            <a:r>
              <a:rPr lang="en-US" altLang="zh-CN" sz="1400" smtClean="0">
                <a:solidFill>
                  <a:srgbClr val="002060"/>
                </a:solidFill>
              </a:rPr>
              <a:t>   printf</a:t>
            </a:r>
            <a:r>
              <a:rPr lang="en-US" altLang="zh-CN" sz="1400">
                <a:solidFill>
                  <a:srgbClr val="002060"/>
                </a:solidFill>
              </a:rPr>
              <a:t>(“%d “,a+i);</a:t>
            </a:r>
          </a:p>
          <a:p>
            <a:pPr marL="182563"/>
            <a:r>
              <a:rPr lang="en-US" altLang="zh-CN" sz="1400">
                <a:solidFill>
                  <a:srgbClr val="002060"/>
                </a:solidFill>
              </a:rPr>
              <a:t> </a:t>
            </a:r>
            <a:r>
              <a:rPr lang="en-US" altLang="zh-CN" sz="1400" smtClean="0">
                <a:solidFill>
                  <a:srgbClr val="002060"/>
                </a:solidFill>
              </a:rPr>
              <a:t>      printf</a:t>
            </a:r>
            <a:r>
              <a:rPr lang="en-US" altLang="zh-CN" sz="1400">
                <a:solidFill>
                  <a:srgbClr val="002060"/>
                </a:solidFill>
              </a:rPr>
              <a:t>(“%d “,*(a+i));</a:t>
            </a:r>
          </a:p>
          <a:p>
            <a:pPr marL="182563"/>
            <a:r>
              <a:rPr lang="en-US" altLang="zh-CN" sz="1400">
                <a:solidFill>
                  <a:srgbClr val="002060"/>
                </a:solidFill>
              </a:rPr>
              <a:t>      </a:t>
            </a:r>
            <a:r>
              <a:rPr lang="en-US" altLang="zh-CN" sz="1400" smtClean="0">
                <a:solidFill>
                  <a:srgbClr val="002060"/>
                </a:solidFill>
              </a:rPr>
              <a:t> printf</a:t>
            </a:r>
            <a:r>
              <a:rPr lang="en-US" altLang="zh-CN" sz="1400">
                <a:solidFill>
                  <a:srgbClr val="002060"/>
                </a:solidFill>
              </a:rPr>
              <a:t>(“%d %d  %</a:t>
            </a:r>
            <a:r>
              <a:rPr lang="en-US" altLang="zh-CN" sz="1400">
                <a:solidFill>
                  <a:srgbClr val="002060"/>
                </a:solidFill>
              </a:rPr>
              <a:t>d\n</a:t>
            </a:r>
            <a:r>
              <a:rPr lang="en-US" altLang="zh-CN" sz="1400" smtClean="0">
                <a:solidFill>
                  <a:srgbClr val="002060"/>
                </a:solidFill>
              </a:rPr>
              <a:t>“,</a:t>
            </a:r>
          </a:p>
          <a:p>
            <a:pPr marL="182563"/>
            <a:r>
              <a:rPr lang="en-US" altLang="zh-CN" sz="1400" smtClean="0">
                <a:solidFill>
                  <a:srgbClr val="002060"/>
                </a:solidFill>
              </a:rPr>
              <a:t>	     &amp;</a:t>
            </a:r>
            <a:r>
              <a:rPr lang="en-US" altLang="zh-CN" sz="1400">
                <a:solidFill>
                  <a:srgbClr val="002060"/>
                </a:solidFill>
              </a:rPr>
              <a:t>a[i][0],&amp;a[i][1],&amp;a[i][2]);</a:t>
            </a:r>
          </a:p>
          <a:p>
            <a:pPr marL="182563"/>
            <a:r>
              <a:rPr lang="en-US" altLang="zh-CN" sz="1400">
                <a:solidFill>
                  <a:srgbClr val="002060"/>
                </a:solidFill>
              </a:rPr>
              <a:t> </a:t>
            </a:r>
            <a:r>
              <a:rPr lang="en-US" altLang="zh-CN" sz="1400" smtClean="0">
                <a:solidFill>
                  <a:srgbClr val="002060"/>
                </a:solidFill>
              </a:rPr>
              <a:t> }</a:t>
            </a:r>
          </a:p>
          <a:p>
            <a:pPr marL="182563"/>
            <a:r>
              <a:rPr lang="en-US" altLang="zh-CN" sz="1400" smtClean="0">
                <a:solidFill>
                  <a:srgbClr val="002060"/>
                </a:solidFill>
              </a:rPr>
              <a:t>  </a:t>
            </a:r>
            <a:r>
              <a:rPr lang="en-US" altLang="zh-CN" sz="1400">
                <a:solidFill>
                  <a:srgbClr val="002060"/>
                </a:solidFill>
              </a:rPr>
              <a:t>return </a:t>
            </a:r>
            <a:r>
              <a:rPr lang="en-US" altLang="zh-CN" sz="1400">
                <a:solidFill>
                  <a:srgbClr val="002060"/>
                </a:solidFill>
              </a:rPr>
              <a:t>0</a:t>
            </a:r>
            <a:r>
              <a:rPr lang="en-US" altLang="zh-CN" sz="1400" smtClean="0">
                <a:solidFill>
                  <a:srgbClr val="002060"/>
                </a:solidFill>
              </a:rPr>
              <a:t>;</a:t>
            </a:r>
          </a:p>
          <a:p>
            <a:r>
              <a:rPr lang="en-US" altLang="zh-CN" sz="1400" smtClean="0">
                <a:solidFill>
                  <a:srgbClr val="002060"/>
                </a:solidFill>
              </a:rPr>
              <a:t>}</a:t>
            </a:r>
            <a:endParaRPr lang="en-US" altLang="zh-CN" sz="1400">
              <a:solidFill>
                <a:srgbClr val="002060"/>
              </a:solidFill>
            </a:endParaRPr>
          </a:p>
        </p:txBody>
      </p:sp>
      <p:sp>
        <p:nvSpPr>
          <p:cNvPr id="6" name="折角形 8">
            <a:extLst>
              <a:ext uri="{FF2B5EF4-FFF2-40B4-BE49-F238E27FC236}">
                <a16:creationId xmlns:a16="http://schemas.microsoft.com/office/drawing/2014/main" id="{34B46C00-F619-45F0-A7B9-F2B26A653DB9}"/>
              </a:ext>
            </a:extLst>
          </p:cNvPr>
          <p:cNvSpPr/>
          <p:nvPr/>
        </p:nvSpPr>
        <p:spPr>
          <a:xfrm>
            <a:off x="5724128" y="2060848"/>
            <a:ext cx="2880320" cy="1813370"/>
          </a:xfrm>
          <a:prstGeom prst="foldedCorner">
            <a:avLst/>
          </a:prstGeom>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indent="-342900">
              <a:buAutoNum type="arabicPeriod"/>
            </a:pPr>
            <a:endParaRPr lang="en-US" altLang="zh-CN" sz="1400" dirty="0"/>
          </a:p>
          <a:p>
            <a:endParaRPr lang="en-US" altLang="zh-CN" sz="1400" dirty="0"/>
          </a:p>
          <a:p>
            <a:endParaRPr lang="en-US" altLang="zh-CN" sz="1400" smtClean="0"/>
          </a:p>
          <a:p>
            <a:pPr>
              <a:spcBef>
                <a:spcPts val="600"/>
              </a:spcBef>
            </a:pPr>
            <a:r>
              <a:rPr lang="zh-CN" altLang="en-US" sz="1400"/>
              <a:t>本例中的</a:t>
            </a:r>
            <a:r>
              <a:rPr lang="en-US" altLang="zh-CN" sz="1400"/>
              <a:t>a</a:t>
            </a:r>
            <a:r>
              <a:rPr lang="zh-CN" altLang="en-US" sz="1400"/>
              <a:t>是行地址，</a:t>
            </a:r>
            <a:r>
              <a:rPr lang="en-US" altLang="zh-CN" sz="1400"/>
              <a:t>a+i</a:t>
            </a:r>
            <a:r>
              <a:rPr lang="zh-CN" altLang="en-US" sz="1400"/>
              <a:t>是下移</a:t>
            </a:r>
            <a:r>
              <a:rPr lang="en-US" altLang="zh-CN" sz="1400"/>
              <a:t>i</a:t>
            </a:r>
            <a:r>
              <a:rPr lang="zh-CN" altLang="en-US" sz="1400"/>
              <a:t>行，仍然是行地址，而*</a:t>
            </a:r>
            <a:r>
              <a:rPr lang="en-US" altLang="zh-CN" sz="1400"/>
              <a:t>(a+i)</a:t>
            </a:r>
            <a:r>
              <a:rPr lang="zh-CN" altLang="en-US" sz="1400"/>
              <a:t>是列地址，二者的值相等，代表的含义不同。</a:t>
            </a:r>
            <a:endParaRPr lang="en-US" altLang="zh-CN" sz="1400" dirty="0"/>
          </a:p>
          <a:p>
            <a:r>
              <a:rPr lang="zh-CN" altLang="en-US" sz="1400" smtClean="0"/>
              <a:t>假</a:t>
            </a:r>
            <a:r>
              <a:rPr lang="zh-CN" altLang="en-US" sz="1400"/>
              <a:t>设数组在内存空间中的首地址是</a:t>
            </a:r>
            <a:r>
              <a:rPr lang="en-US" altLang="zh-CN" sz="1400"/>
              <a:t>1244976</a:t>
            </a:r>
            <a:endParaRPr lang="en-US" altLang="zh-CN" sz="1400" dirty="0"/>
          </a:p>
        </p:txBody>
      </p:sp>
      <p:grpSp>
        <p:nvGrpSpPr>
          <p:cNvPr id="7" name="组合 6">
            <a:extLst>
              <a:ext uri="{FF2B5EF4-FFF2-40B4-BE49-F238E27FC236}">
                <a16:creationId xmlns:a16="http://schemas.microsoft.com/office/drawing/2014/main" id="{5A3B8124-DB13-43FA-BDBF-277E29E6FA67}"/>
              </a:ext>
            </a:extLst>
          </p:cNvPr>
          <p:cNvGrpSpPr/>
          <p:nvPr/>
        </p:nvGrpSpPr>
        <p:grpSpPr>
          <a:xfrm>
            <a:off x="5724127" y="2106082"/>
            <a:ext cx="1156038" cy="419096"/>
            <a:chOff x="8656982" y="1391224"/>
            <a:chExt cx="1242392" cy="327695"/>
          </a:xfrm>
        </p:grpSpPr>
        <p:sp>
          <p:nvSpPr>
            <p:cNvPr id="8" name="文本框 7">
              <a:extLst>
                <a:ext uri="{FF2B5EF4-FFF2-40B4-BE49-F238E27FC236}">
                  <a16:creationId xmlns:a16="http://schemas.microsoft.com/office/drawing/2014/main" id="{31994EC0-9CE0-4FE0-B93C-B8717E3333FE}"/>
                </a:ext>
              </a:extLst>
            </p:cNvPr>
            <p:cNvSpPr txBox="1"/>
            <p:nvPr/>
          </p:nvSpPr>
          <p:spPr>
            <a:xfrm>
              <a:off x="8656982" y="1391224"/>
              <a:ext cx="1242392" cy="327695"/>
            </a:xfrm>
            <a:prstGeom prst="rect">
              <a:avLst/>
            </a:prstGeom>
            <a:noFill/>
          </p:spPr>
          <p:txBody>
            <a:bodyPr wrap="square" rtlCol="0">
              <a:spAutoFit/>
            </a:bodyPr>
            <a:lstStyle/>
            <a:p>
              <a:pPr algn="dist"/>
              <a:r>
                <a:rPr lang="zh-CN" altLang="en-US" b="1" dirty="0">
                  <a:solidFill>
                    <a:schemeClr val="bg1"/>
                  </a:solidFill>
                  <a:latin typeface="微软雅黑" panose="020B0503020204020204" pitchFamily="34" charset="-122"/>
                  <a:ea typeface="微软雅黑" panose="020B0503020204020204" pitchFamily="34" charset="-122"/>
                </a:rPr>
                <a:t>程序说明</a:t>
              </a:r>
            </a:p>
          </p:txBody>
        </p:sp>
        <p:cxnSp>
          <p:nvCxnSpPr>
            <p:cNvPr id="9" name="直接连接符 8">
              <a:extLst>
                <a:ext uri="{FF2B5EF4-FFF2-40B4-BE49-F238E27FC236}">
                  <a16:creationId xmlns:a16="http://schemas.microsoft.com/office/drawing/2014/main" id="{D2FE9C08-1928-4143-B10C-59655810239B}"/>
                </a:ext>
              </a:extLst>
            </p:cNvPr>
            <p:cNvCxnSpPr>
              <a:cxnSpLocks/>
            </p:cNvCxnSpPr>
            <p:nvPr/>
          </p:nvCxnSpPr>
          <p:spPr>
            <a:xfrm flipV="1">
              <a:off x="8656983" y="1686632"/>
              <a:ext cx="1242391" cy="405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0" name="文本框 9">
            <a:extLst>
              <a:ext uri="{FF2B5EF4-FFF2-40B4-BE49-F238E27FC236}">
                <a16:creationId xmlns:a16="http://schemas.microsoft.com/office/drawing/2014/main" id="{B0CA503F-5008-4B52-A4F4-6A5255875C6D}"/>
              </a:ext>
            </a:extLst>
          </p:cNvPr>
          <p:cNvSpPr txBox="1"/>
          <p:nvPr/>
        </p:nvSpPr>
        <p:spPr>
          <a:xfrm>
            <a:off x="5724127" y="4067355"/>
            <a:ext cx="2232248" cy="369332"/>
          </a:xfrm>
          <a:prstGeom prst="rect">
            <a:avLst/>
          </a:prstGeom>
          <a:noFill/>
        </p:spPr>
        <p:txBody>
          <a:bodyPr wrap="square" rtlCol="0">
            <a:spAutoFit/>
          </a:bodyPr>
          <a:lstStyle/>
          <a:p>
            <a:r>
              <a:rPr lang="zh-CN" altLang="en-US" dirty="0">
                <a:solidFill>
                  <a:srgbClr val="002060"/>
                </a:solidFill>
              </a:rPr>
              <a:t>程序运行结果：</a:t>
            </a:r>
          </a:p>
        </p:txBody>
      </p:sp>
      <p:pic>
        <p:nvPicPr>
          <p:cNvPr id="12" name="图片 11"/>
          <p:cNvPicPr/>
          <p:nvPr/>
        </p:nvPicPr>
        <p:blipFill rotWithShape="1">
          <a:blip r:embed="rId2">
            <a:extLst>
              <a:ext uri="{28A0092B-C50C-407E-A947-70E740481C1C}">
                <a14:useLocalDpi xmlns:a14="http://schemas.microsoft.com/office/drawing/2010/main" val="0"/>
              </a:ext>
            </a:extLst>
          </a:blip>
          <a:srcRect r="30393" b="42032"/>
          <a:stretch/>
        </p:blipFill>
        <p:spPr bwMode="auto">
          <a:xfrm>
            <a:off x="5724127" y="4527365"/>
            <a:ext cx="3312369" cy="1205891"/>
          </a:xfrm>
          <a:prstGeom prst="rect">
            <a:avLst/>
          </a:prstGeom>
          <a:noFill/>
          <a:ln>
            <a:noFill/>
          </a:ln>
        </p:spPr>
      </p:pic>
    </p:spTree>
    <p:extLst>
      <p:ext uri="{BB962C8B-B14F-4D97-AF65-F5344CB8AC3E}">
        <p14:creationId xmlns:p14="http://schemas.microsoft.com/office/powerpoint/2010/main" val="3560571642"/>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3000" smtClean="0"/>
              <a:t>9.3  </a:t>
            </a:r>
            <a:r>
              <a:rPr lang="zh-CN" altLang="en-US" sz="3000" smtClean="0"/>
              <a:t>指</a:t>
            </a:r>
            <a:r>
              <a:rPr lang="zh-CN" altLang="en-US" sz="3000"/>
              <a:t>针与数组</a:t>
            </a:r>
            <a:endParaRPr lang="zh-CN" altLang="en-US" sz="3000"/>
          </a:p>
        </p:txBody>
      </p:sp>
      <p:sp>
        <p:nvSpPr>
          <p:cNvPr id="3" name="内容占位符 2"/>
          <p:cNvSpPr>
            <a:spLocks noGrp="1"/>
          </p:cNvSpPr>
          <p:nvPr>
            <p:ph idx="1"/>
          </p:nvPr>
        </p:nvSpPr>
        <p:spPr>
          <a:xfrm>
            <a:off x="457200" y="1555200"/>
            <a:ext cx="8507288" cy="357168"/>
          </a:xfrm>
        </p:spPr>
        <p:txBody>
          <a:bodyPr/>
          <a:lstStyle/>
          <a:p>
            <a:pPr marL="1071563" lvl="3"/>
            <a:r>
              <a:rPr lang="en-US" altLang="zh-CN" sz="1600" smtClean="0">
                <a:latin typeface="隶书" pitchFamily="49" charset="-122"/>
                <a:ea typeface="黑体" panose="02010609060101010101" pitchFamily="49" charset="-122"/>
              </a:rPr>
              <a:t>【</a:t>
            </a:r>
            <a:r>
              <a:rPr lang="zh-CN" altLang="en-US" sz="1600">
                <a:latin typeface="隶书" pitchFamily="49" charset="-122"/>
                <a:ea typeface="黑体" panose="02010609060101010101" pitchFamily="49" charset="-122"/>
              </a:rPr>
              <a:t>例</a:t>
            </a:r>
            <a:r>
              <a:rPr lang="en-US" altLang="zh-CN" sz="1600" smtClean="0">
                <a:latin typeface="隶书" pitchFamily="49" charset="-122"/>
                <a:ea typeface="黑体" panose="02010609060101010101" pitchFamily="49" charset="-122"/>
              </a:rPr>
              <a:t>9.16】</a:t>
            </a:r>
            <a:r>
              <a:rPr lang="zh-CN" altLang="en-US" sz="1600">
                <a:latin typeface="隶书" pitchFamily="49" charset="-122"/>
                <a:ea typeface="黑体" panose="02010609060101010101" pitchFamily="49" charset="-122"/>
              </a:rPr>
              <a:t>列地址配合单循环实现将二维数组的所有元素逐个输出</a:t>
            </a:r>
            <a:endParaRPr lang="en-US" altLang="zh-CN" sz="1600">
              <a:latin typeface="隶书" pitchFamily="49" charset="-122"/>
              <a:ea typeface="黑体" panose="02010609060101010101" pitchFamily="49" charset="-122"/>
            </a:endParaRPr>
          </a:p>
        </p:txBody>
      </p:sp>
      <p:sp>
        <p:nvSpPr>
          <p:cNvPr id="4" name="页脚占位符 3"/>
          <p:cNvSpPr>
            <a:spLocks noGrp="1"/>
          </p:cNvSpPr>
          <p:nvPr>
            <p:ph type="ftr" sz="quarter" idx="10"/>
          </p:nvPr>
        </p:nvSpPr>
        <p:spPr/>
        <p:txBody>
          <a:bodyPr/>
          <a:lstStyle/>
          <a:p>
            <a:pPr>
              <a:defRPr/>
            </a:pPr>
            <a:r>
              <a:rPr lang="zh-CN" altLang="en-US" smtClean="0"/>
              <a:t>第</a:t>
            </a:r>
            <a:r>
              <a:rPr lang="en-US" altLang="zh-CN" smtClean="0"/>
              <a:t>9</a:t>
            </a:r>
            <a:r>
              <a:rPr lang="zh-CN" altLang="en-US" smtClean="0"/>
              <a:t>章  指针</a:t>
            </a:r>
            <a:endParaRPr lang="en-US" altLang="zh-CN" sz="1200">
              <a:ea typeface="宋体" charset="-122"/>
            </a:endParaRPr>
          </a:p>
        </p:txBody>
      </p:sp>
      <p:sp>
        <p:nvSpPr>
          <p:cNvPr id="5" name="矩形 4">
            <a:extLst>
              <a:ext uri="{FF2B5EF4-FFF2-40B4-BE49-F238E27FC236}">
                <a16:creationId xmlns:a16="http://schemas.microsoft.com/office/drawing/2014/main" id="{F5BB524E-118F-4CAC-B131-4098BA770E80}"/>
              </a:ext>
            </a:extLst>
          </p:cNvPr>
          <p:cNvSpPr/>
          <p:nvPr/>
        </p:nvSpPr>
        <p:spPr>
          <a:xfrm>
            <a:off x="1475656" y="1936265"/>
            <a:ext cx="4000121" cy="2422623"/>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en-US" altLang="zh-CN" sz="1400">
                <a:solidFill>
                  <a:srgbClr val="002060"/>
                </a:solidFill>
              </a:rPr>
              <a:t>#include &lt;stdio.h&gt;</a:t>
            </a:r>
          </a:p>
          <a:p>
            <a:r>
              <a:rPr lang="en-US" altLang="zh-CN" sz="1400">
                <a:solidFill>
                  <a:srgbClr val="002060"/>
                </a:solidFill>
              </a:rPr>
              <a:t>int main()</a:t>
            </a:r>
          </a:p>
          <a:p>
            <a:r>
              <a:rPr lang="en-US" altLang="zh-CN" sz="1400">
                <a:solidFill>
                  <a:srgbClr val="002060"/>
                </a:solidFill>
              </a:rPr>
              <a:t>{</a:t>
            </a:r>
          </a:p>
          <a:p>
            <a:pPr marL="182563"/>
            <a:r>
              <a:rPr lang="en-US" altLang="zh-CN" sz="1400">
                <a:solidFill>
                  <a:srgbClr val="002060"/>
                </a:solidFill>
              </a:rPr>
              <a:t> </a:t>
            </a:r>
            <a:r>
              <a:rPr lang="en-US" altLang="zh-CN" sz="1400" smtClean="0">
                <a:solidFill>
                  <a:srgbClr val="002060"/>
                </a:solidFill>
              </a:rPr>
              <a:t> int </a:t>
            </a:r>
            <a:r>
              <a:rPr lang="en-US" altLang="zh-CN" sz="1400">
                <a:solidFill>
                  <a:srgbClr val="002060"/>
                </a:solidFill>
              </a:rPr>
              <a:t>a[3][3]={1,2,3,4,5,6,7,8,9};</a:t>
            </a:r>
          </a:p>
          <a:p>
            <a:pPr marL="182563"/>
            <a:r>
              <a:rPr lang="en-US" altLang="zh-CN" sz="1400">
                <a:solidFill>
                  <a:srgbClr val="002060"/>
                </a:solidFill>
              </a:rPr>
              <a:t>  </a:t>
            </a:r>
            <a:r>
              <a:rPr lang="en-US" altLang="zh-CN" sz="1400" smtClean="0">
                <a:solidFill>
                  <a:srgbClr val="002060"/>
                </a:solidFill>
              </a:rPr>
              <a:t>int </a:t>
            </a:r>
            <a:r>
              <a:rPr lang="en-US" altLang="zh-CN" sz="1400">
                <a:solidFill>
                  <a:srgbClr val="002060"/>
                </a:solidFill>
              </a:rPr>
              <a:t>*p,i;</a:t>
            </a:r>
          </a:p>
          <a:p>
            <a:pPr marL="182563"/>
            <a:r>
              <a:rPr lang="en-US" altLang="zh-CN" sz="1400">
                <a:solidFill>
                  <a:srgbClr val="002060"/>
                </a:solidFill>
              </a:rPr>
              <a:t>  </a:t>
            </a:r>
            <a:r>
              <a:rPr lang="en-US" altLang="zh-CN" sz="1400" smtClean="0">
                <a:solidFill>
                  <a:srgbClr val="002060"/>
                </a:solidFill>
              </a:rPr>
              <a:t>p=a[0</a:t>
            </a:r>
            <a:r>
              <a:rPr lang="en-US" altLang="zh-CN" sz="1400">
                <a:solidFill>
                  <a:srgbClr val="002060"/>
                </a:solidFill>
              </a:rPr>
              <a:t>];</a:t>
            </a:r>
          </a:p>
          <a:p>
            <a:pPr marL="182563"/>
            <a:r>
              <a:rPr lang="en-US" altLang="zh-CN" sz="1400">
                <a:solidFill>
                  <a:srgbClr val="002060"/>
                </a:solidFill>
              </a:rPr>
              <a:t>  </a:t>
            </a:r>
            <a:r>
              <a:rPr lang="en-US" altLang="zh-CN" sz="1400" smtClean="0">
                <a:solidFill>
                  <a:srgbClr val="002060"/>
                </a:solidFill>
              </a:rPr>
              <a:t>for </a:t>
            </a:r>
            <a:r>
              <a:rPr lang="en-US" altLang="zh-CN" sz="1400">
                <a:solidFill>
                  <a:srgbClr val="002060"/>
                </a:solidFill>
              </a:rPr>
              <a:t>(i=0;i&lt;9;i++) </a:t>
            </a:r>
          </a:p>
          <a:p>
            <a:pPr marL="182563"/>
            <a:r>
              <a:rPr lang="en-US" altLang="zh-CN" sz="1400">
                <a:solidFill>
                  <a:srgbClr val="002060"/>
                </a:solidFill>
              </a:rPr>
              <a:t>       printf(“%d\n“,*(p+i));</a:t>
            </a:r>
            <a:r>
              <a:rPr lang="en-US" altLang="zh-CN" sz="1400">
                <a:solidFill>
                  <a:srgbClr val="002060"/>
                </a:solidFill>
              </a:rPr>
              <a:t>	</a:t>
            </a:r>
            <a:endParaRPr lang="en-US" altLang="zh-CN" sz="1400" smtClean="0">
              <a:solidFill>
                <a:srgbClr val="002060"/>
              </a:solidFill>
            </a:endParaRPr>
          </a:p>
          <a:p>
            <a:pPr marL="541338"/>
            <a:r>
              <a:rPr lang="en-US" altLang="zh-CN" sz="1400" smtClean="0">
                <a:solidFill>
                  <a:srgbClr val="002060"/>
                </a:solidFill>
              </a:rPr>
              <a:t>/*</a:t>
            </a:r>
            <a:r>
              <a:rPr lang="zh-CN" altLang="en-US" sz="1400">
                <a:solidFill>
                  <a:srgbClr val="002060"/>
                </a:solidFill>
              </a:rPr>
              <a:t>等价于</a:t>
            </a:r>
            <a:r>
              <a:rPr lang="en-US" altLang="zh-CN" sz="1400">
                <a:solidFill>
                  <a:srgbClr val="002060"/>
                </a:solidFill>
              </a:rPr>
              <a:t>printf(“%d\n“,*(a[0]+</a:t>
            </a:r>
            <a:r>
              <a:rPr lang="en-US" altLang="zh-CN" sz="1400">
                <a:solidFill>
                  <a:srgbClr val="002060"/>
                </a:solidFill>
              </a:rPr>
              <a:t>i</a:t>
            </a:r>
            <a:r>
              <a:rPr lang="en-US" altLang="zh-CN" sz="1400" smtClean="0">
                <a:solidFill>
                  <a:srgbClr val="002060"/>
                </a:solidFill>
              </a:rPr>
              <a:t>));*/</a:t>
            </a:r>
          </a:p>
          <a:p>
            <a:pPr marL="182563"/>
            <a:r>
              <a:rPr lang="en-US" altLang="zh-CN" sz="1400" smtClean="0">
                <a:solidFill>
                  <a:srgbClr val="002060"/>
                </a:solidFill>
              </a:rPr>
              <a:t>  </a:t>
            </a:r>
            <a:r>
              <a:rPr lang="en-US" altLang="zh-CN" sz="1400">
                <a:solidFill>
                  <a:srgbClr val="002060"/>
                </a:solidFill>
              </a:rPr>
              <a:t>return </a:t>
            </a:r>
            <a:r>
              <a:rPr lang="en-US" altLang="zh-CN" sz="1400">
                <a:solidFill>
                  <a:srgbClr val="002060"/>
                </a:solidFill>
              </a:rPr>
              <a:t>0</a:t>
            </a:r>
            <a:r>
              <a:rPr lang="en-US" altLang="zh-CN" sz="1400" smtClean="0">
                <a:solidFill>
                  <a:srgbClr val="002060"/>
                </a:solidFill>
              </a:rPr>
              <a:t>;</a:t>
            </a:r>
          </a:p>
          <a:p>
            <a:r>
              <a:rPr lang="en-US" altLang="zh-CN" sz="1400" smtClean="0">
                <a:solidFill>
                  <a:srgbClr val="002060"/>
                </a:solidFill>
              </a:rPr>
              <a:t>}</a:t>
            </a:r>
            <a:endParaRPr lang="en-US" altLang="zh-CN" sz="1400">
              <a:solidFill>
                <a:srgbClr val="002060"/>
              </a:solidFill>
            </a:endParaRPr>
          </a:p>
        </p:txBody>
      </p:sp>
      <p:sp>
        <p:nvSpPr>
          <p:cNvPr id="6" name="折角形 8">
            <a:extLst>
              <a:ext uri="{FF2B5EF4-FFF2-40B4-BE49-F238E27FC236}">
                <a16:creationId xmlns:a16="http://schemas.microsoft.com/office/drawing/2014/main" id="{34B46C00-F619-45F0-A7B9-F2B26A653DB9}"/>
              </a:ext>
            </a:extLst>
          </p:cNvPr>
          <p:cNvSpPr/>
          <p:nvPr/>
        </p:nvSpPr>
        <p:spPr>
          <a:xfrm>
            <a:off x="5724127" y="1958221"/>
            <a:ext cx="2880320" cy="2006507"/>
          </a:xfrm>
          <a:prstGeom prst="foldedCorner">
            <a:avLst/>
          </a:prstGeom>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indent="-342900">
              <a:buAutoNum type="arabicPeriod"/>
            </a:pPr>
            <a:endParaRPr lang="en-US" altLang="zh-CN" sz="1400" dirty="0"/>
          </a:p>
          <a:p>
            <a:endParaRPr lang="en-US" altLang="zh-CN" sz="1400" dirty="0"/>
          </a:p>
          <a:p>
            <a:endParaRPr lang="en-US" altLang="zh-CN" sz="1400" smtClean="0"/>
          </a:p>
          <a:p>
            <a:pPr>
              <a:spcBef>
                <a:spcPts val="600"/>
              </a:spcBef>
            </a:pPr>
            <a:r>
              <a:rPr lang="zh-CN" altLang="en-US" sz="1400"/>
              <a:t>本例中的指针变</a:t>
            </a:r>
            <a:r>
              <a:rPr lang="zh-CN" altLang="en-US" sz="1400"/>
              <a:t>量</a:t>
            </a:r>
            <a:r>
              <a:rPr lang="en-US" altLang="zh-CN" sz="1400" smtClean="0"/>
              <a:t>p</a:t>
            </a:r>
            <a:r>
              <a:rPr lang="zh-CN" altLang="en-US" sz="1400" smtClean="0"/>
              <a:t>是</a:t>
            </a:r>
            <a:r>
              <a:rPr lang="zh-CN" altLang="en-US" sz="1400"/>
              <a:t>一个简单指针变量，指向数组的第一个元素</a:t>
            </a:r>
            <a:r>
              <a:rPr lang="en-US" altLang="zh-CN" sz="1400"/>
              <a:t>a[0][0]</a:t>
            </a:r>
            <a:r>
              <a:rPr lang="zh-CN" altLang="en-US" sz="1400"/>
              <a:t>，是列地址。而</a:t>
            </a:r>
            <a:r>
              <a:rPr lang="en-US" altLang="zh-CN" sz="1400"/>
              <a:t>a[0]</a:t>
            </a:r>
            <a:r>
              <a:rPr lang="zh-CN" altLang="en-US" sz="1400"/>
              <a:t>也是列地址，两者是等价的。列地址</a:t>
            </a:r>
            <a:r>
              <a:rPr lang="en-US" altLang="zh-CN" sz="1400"/>
              <a:t>+i</a:t>
            </a:r>
            <a:r>
              <a:rPr lang="zh-CN" altLang="en-US" sz="1400"/>
              <a:t>即右移</a:t>
            </a:r>
            <a:r>
              <a:rPr lang="en-US" altLang="zh-CN" sz="1400"/>
              <a:t>i</a:t>
            </a:r>
            <a:r>
              <a:rPr lang="zh-CN" altLang="en-US" sz="1400"/>
              <a:t>个元素的位置，所以本例实现了把二维数组的所有元素逐个输出。</a:t>
            </a:r>
            <a:endParaRPr lang="en-US" altLang="zh-CN" sz="1400" dirty="0"/>
          </a:p>
        </p:txBody>
      </p:sp>
      <p:grpSp>
        <p:nvGrpSpPr>
          <p:cNvPr id="7" name="组合 6">
            <a:extLst>
              <a:ext uri="{FF2B5EF4-FFF2-40B4-BE49-F238E27FC236}">
                <a16:creationId xmlns:a16="http://schemas.microsoft.com/office/drawing/2014/main" id="{5A3B8124-DB13-43FA-BDBF-277E29E6FA67}"/>
              </a:ext>
            </a:extLst>
          </p:cNvPr>
          <p:cNvGrpSpPr/>
          <p:nvPr/>
        </p:nvGrpSpPr>
        <p:grpSpPr>
          <a:xfrm>
            <a:off x="5724126" y="2003456"/>
            <a:ext cx="1156038" cy="419096"/>
            <a:chOff x="8656982" y="1391224"/>
            <a:chExt cx="1242392" cy="327695"/>
          </a:xfrm>
        </p:grpSpPr>
        <p:sp>
          <p:nvSpPr>
            <p:cNvPr id="8" name="文本框 7">
              <a:extLst>
                <a:ext uri="{FF2B5EF4-FFF2-40B4-BE49-F238E27FC236}">
                  <a16:creationId xmlns:a16="http://schemas.microsoft.com/office/drawing/2014/main" id="{31994EC0-9CE0-4FE0-B93C-B8717E3333FE}"/>
                </a:ext>
              </a:extLst>
            </p:cNvPr>
            <p:cNvSpPr txBox="1"/>
            <p:nvPr/>
          </p:nvSpPr>
          <p:spPr>
            <a:xfrm>
              <a:off x="8656982" y="1391224"/>
              <a:ext cx="1242392" cy="327695"/>
            </a:xfrm>
            <a:prstGeom prst="rect">
              <a:avLst/>
            </a:prstGeom>
            <a:noFill/>
          </p:spPr>
          <p:txBody>
            <a:bodyPr wrap="square" rtlCol="0">
              <a:spAutoFit/>
            </a:bodyPr>
            <a:lstStyle/>
            <a:p>
              <a:pPr algn="dist"/>
              <a:r>
                <a:rPr lang="zh-CN" altLang="en-US" b="1" dirty="0">
                  <a:solidFill>
                    <a:schemeClr val="bg1"/>
                  </a:solidFill>
                  <a:latin typeface="微软雅黑" panose="020B0503020204020204" pitchFamily="34" charset="-122"/>
                  <a:ea typeface="微软雅黑" panose="020B0503020204020204" pitchFamily="34" charset="-122"/>
                </a:rPr>
                <a:t>程序说明</a:t>
              </a:r>
            </a:p>
          </p:txBody>
        </p:sp>
        <p:cxnSp>
          <p:nvCxnSpPr>
            <p:cNvPr id="9" name="直接连接符 8">
              <a:extLst>
                <a:ext uri="{FF2B5EF4-FFF2-40B4-BE49-F238E27FC236}">
                  <a16:creationId xmlns:a16="http://schemas.microsoft.com/office/drawing/2014/main" id="{D2FE9C08-1928-4143-B10C-59655810239B}"/>
                </a:ext>
              </a:extLst>
            </p:cNvPr>
            <p:cNvCxnSpPr>
              <a:cxnSpLocks/>
            </p:cNvCxnSpPr>
            <p:nvPr/>
          </p:nvCxnSpPr>
          <p:spPr>
            <a:xfrm flipV="1">
              <a:off x="8656983" y="1686632"/>
              <a:ext cx="1242391" cy="405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0" name="文本框 9">
            <a:extLst>
              <a:ext uri="{FF2B5EF4-FFF2-40B4-BE49-F238E27FC236}">
                <a16:creationId xmlns:a16="http://schemas.microsoft.com/office/drawing/2014/main" id="{B0CA503F-5008-4B52-A4F4-6A5255875C6D}"/>
              </a:ext>
            </a:extLst>
          </p:cNvPr>
          <p:cNvSpPr txBox="1"/>
          <p:nvPr/>
        </p:nvSpPr>
        <p:spPr>
          <a:xfrm>
            <a:off x="5724127" y="4000945"/>
            <a:ext cx="2232248" cy="338554"/>
          </a:xfrm>
          <a:prstGeom prst="rect">
            <a:avLst/>
          </a:prstGeom>
          <a:noFill/>
        </p:spPr>
        <p:txBody>
          <a:bodyPr wrap="square" rtlCol="0">
            <a:spAutoFit/>
          </a:bodyPr>
          <a:lstStyle/>
          <a:p>
            <a:r>
              <a:rPr lang="zh-CN" altLang="en-US" sz="1600" dirty="0">
                <a:solidFill>
                  <a:srgbClr val="002060"/>
                </a:solidFill>
              </a:rPr>
              <a:t>程序运行结果：</a:t>
            </a:r>
          </a:p>
        </p:txBody>
      </p:sp>
      <p:pic>
        <p:nvPicPr>
          <p:cNvPr id="13" name="图片 12"/>
          <p:cNvPicPr/>
          <p:nvPr/>
        </p:nvPicPr>
        <p:blipFill rotWithShape="1">
          <a:blip r:embed="rId2">
            <a:extLst>
              <a:ext uri="{28A0092B-C50C-407E-A947-70E740481C1C}">
                <a14:useLocalDpi xmlns:a14="http://schemas.microsoft.com/office/drawing/2010/main" val="0"/>
              </a:ext>
            </a:extLst>
          </a:blip>
          <a:srcRect r="33655" b="25903"/>
          <a:stretch/>
        </p:blipFill>
        <p:spPr bwMode="auto">
          <a:xfrm>
            <a:off x="5776756" y="4301141"/>
            <a:ext cx="2827692" cy="2008179"/>
          </a:xfrm>
          <a:prstGeom prst="rect">
            <a:avLst/>
          </a:prstGeom>
          <a:noFill/>
          <a:ln>
            <a:noFill/>
          </a:ln>
        </p:spPr>
      </p:pic>
    </p:spTree>
    <p:extLst>
      <p:ext uri="{BB962C8B-B14F-4D97-AF65-F5344CB8AC3E}">
        <p14:creationId xmlns:p14="http://schemas.microsoft.com/office/powerpoint/2010/main" val="3715490302"/>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3000" smtClean="0"/>
              <a:t>9.3  </a:t>
            </a:r>
            <a:r>
              <a:rPr lang="zh-CN" altLang="en-US" sz="3000" smtClean="0"/>
              <a:t>指</a:t>
            </a:r>
            <a:r>
              <a:rPr lang="zh-CN" altLang="en-US" sz="3000"/>
              <a:t>针与数组</a:t>
            </a:r>
            <a:endParaRPr lang="zh-CN" altLang="en-US" sz="3000"/>
          </a:p>
        </p:txBody>
      </p:sp>
      <p:sp>
        <p:nvSpPr>
          <p:cNvPr id="3" name="内容占位符 2"/>
          <p:cNvSpPr>
            <a:spLocks noGrp="1"/>
          </p:cNvSpPr>
          <p:nvPr>
            <p:ph idx="1"/>
          </p:nvPr>
        </p:nvSpPr>
        <p:spPr>
          <a:xfrm>
            <a:off x="457200" y="1559664"/>
            <a:ext cx="8507288" cy="357168"/>
          </a:xfrm>
        </p:spPr>
        <p:txBody>
          <a:bodyPr/>
          <a:lstStyle/>
          <a:p>
            <a:pPr marL="1071563" lvl="3"/>
            <a:r>
              <a:rPr lang="en-US" altLang="zh-CN" sz="1600" smtClean="0">
                <a:latin typeface="隶书" pitchFamily="49" charset="-122"/>
                <a:ea typeface="黑体" panose="02010609060101010101" pitchFamily="49" charset="-122"/>
              </a:rPr>
              <a:t>【</a:t>
            </a:r>
            <a:r>
              <a:rPr lang="zh-CN" altLang="en-US" sz="1600">
                <a:latin typeface="隶书" pitchFamily="49" charset="-122"/>
                <a:ea typeface="黑体" panose="02010609060101010101" pitchFamily="49" charset="-122"/>
              </a:rPr>
              <a:t>例</a:t>
            </a:r>
            <a:r>
              <a:rPr lang="en-US" altLang="zh-CN" sz="1600" smtClean="0">
                <a:latin typeface="隶书" pitchFamily="49" charset="-122"/>
                <a:ea typeface="黑体" panose="02010609060101010101" pitchFamily="49" charset="-122"/>
              </a:rPr>
              <a:t>9.17】</a:t>
            </a:r>
            <a:r>
              <a:rPr lang="zh-CN" altLang="en-US" sz="1600">
                <a:latin typeface="隶书" pitchFamily="49" charset="-122"/>
                <a:ea typeface="黑体" panose="02010609060101010101" pitchFamily="49" charset="-122"/>
              </a:rPr>
              <a:t>行地址配合双循环实现将二维数组的所有元素逐个输出</a:t>
            </a:r>
            <a:endParaRPr lang="en-US" altLang="zh-CN" sz="1600">
              <a:latin typeface="隶书" pitchFamily="49" charset="-122"/>
              <a:ea typeface="黑体" panose="02010609060101010101" pitchFamily="49" charset="-122"/>
            </a:endParaRPr>
          </a:p>
        </p:txBody>
      </p:sp>
      <p:sp>
        <p:nvSpPr>
          <p:cNvPr id="4" name="页脚占位符 3"/>
          <p:cNvSpPr>
            <a:spLocks noGrp="1"/>
          </p:cNvSpPr>
          <p:nvPr>
            <p:ph type="ftr" sz="quarter" idx="10"/>
          </p:nvPr>
        </p:nvSpPr>
        <p:spPr/>
        <p:txBody>
          <a:bodyPr/>
          <a:lstStyle/>
          <a:p>
            <a:pPr>
              <a:defRPr/>
            </a:pPr>
            <a:r>
              <a:rPr lang="zh-CN" altLang="en-US" smtClean="0"/>
              <a:t>第</a:t>
            </a:r>
            <a:r>
              <a:rPr lang="en-US" altLang="zh-CN" smtClean="0"/>
              <a:t>9</a:t>
            </a:r>
            <a:r>
              <a:rPr lang="zh-CN" altLang="en-US" smtClean="0"/>
              <a:t>章  指针</a:t>
            </a:r>
            <a:endParaRPr lang="en-US" altLang="zh-CN" sz="1200">
              <a:ea typeface="宋体" charset="-122"/>
            </a:endParaRPr>
          </a:p>
        </p:txBody>
      </p:sp>
      <p:sp>
        <p:nvSpPr>
          <p:cNvPr id="5" name="矩形 4">
            <a:extLst>
              <a:ext uri="{FF2B5EF4-FFF2-40B4-BE49-F238E27FC236}">
                <a16:creationId xmlns:a16="http://schemas.microsoft.com/office/drawing/2014/main" id="{F5BB524E-118F-4CAC-B131-4098BA770E80}"/>
              </a:ext>
            </a:extLst>
          </p:cNvPr>
          <p:cNvSpPr/>
          <p:nvPr/>
        </p:nvSpPr>
        <p:spPr>
          <a:xfrm>
            <a:off x="1547665" y="2003100"/>
            <a:ext cx="3672407" cy="2434012"/>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en-US" altLang="zh-CN" sz="1400">
                <a:solidFill>
                  <a:srgbClr val="002060"/>
                </a:solidFill>
              </a:rPr>
              <a:t>#include &lt;stdio.h&gt;</a:t>
            </a:r>
          </a:p>
          <a:p>
            <a:r>
              <a:rPr lang="en-US" altLang="zh-CN" sz="1400">
                <a:solidFill>
                  <a:srgbClr val="002060"/>
                </a:solidFill>
              </a:rPr>
              <a:t>int main()</a:t>
            </a:r>
          </a:p>
          <a:p>
            <a:r>
              <a:rPr lang="en-US" altLang="zh-CN" sz="1400">
                <a:solidFill>
                  <a:srgbClr val="002060"/>
                </a:solidFill>
              </a:rPr>
              <a:t>{</a:t>
            </a:r>
          </a:p>
          <a:p>
            <a:pPr marL="182563"/>
            <a:r>
              <a:rPr lang="en-US" altLang="zh-CN" sz="1400">
                <a:solidFill>
                  <a:srgbClr val="002060"/>
                </a:solidFill>
              </a:rPr>
              <a:t> int a[3][3]={1,2,3,4,5,6,7,8,9};</a:t>
            </a:r>
          </a:p>
          <a:p>
            <a:pPr marL="182563"/>
            <a:r>
              <a:rPr lang="en-US" altLang="zh-CN" sz="1400" smtClean="0">
                <a:solidFill>
                  <a:srgbClr val="002060"/>
                </a:solidFill>
              </a:rPr>
              <a:t> </a:t>
            </a:r>
            <a:r>
              <a:rPr lang="en-US" altLang="zh-CN" sz="1400">
                <a:solidFill>
                  <a:srgbClr val="002060"/>
                </a:solidFill>
              </a:rPr>
              <a:t>int *p,i,j;</a:t>
            </a:r>
          </a:p>
          <a:p>
            <a:pPr marL="182563"/>
            <a:r>
              <a:rPr lang="en-US" altLang="zh-CN" sz="1400" smtClean="0">
                <a:solidFill>
                  <a:srgbClr val="002060"/>
                </a:solidFill>
              </a:rPr>
              <a:t> </a:t>
            </a:r>
            <a:r>
              <a:rPr lang="en-US" altLang="zh-CN" sz="1400">
                <a:solidFill>
                  <a:srgbClr val="002060"/>
                </a:solidFill>
              </a:rPr>
              <a:t>p=a;</a:t>
            </a:r>
          </a:p>
          <a:p>
            <a:pPr marL="182563"/>
            <a:r>
              <a:rPr lang="en-US" altLang="zh-CN" sz="1400" smtClean="0">
                <a:solidFill>
                  <a:srgbClr val="002060"/>
                </a:solidFill>
              </a:rPr>
              <a:t> </a:t>
            </a:r>
            <a:r>
              <a:rPr lang="en-US" altLang="zh-CN" sz="1400">
                <a:solidFill>
                  <a:srgbClr val="002060"/>
                </a:solidFill>
              </a:rPr>
              <a:t>for (i=0;i&lt;3;i++)</a:t>
            </a:r>
          </a:p>
          <a:p>
            <a:pPr marL="182563"/>
            <a:r>
              <a:rPr lang="en-US" altLang="zh-CN" sz="1400">
                <a:solidFill>
                  <a:srgbClr val="002060"/>
                </a:solidFill>
              </a:rPr>
              <a:t>         </a:t>
            </a:r>
            <a:r>
              <a:rPr lang="en-US" altLang="zh-CN" sz="1400">
                <a:solidFill>
                  <a:srgbClr val="002060"/>
                </a:solidFill>
              </a:rPr>
              <a:t>for(j=0;j&lt;3;j</a:t>
            </a:r>
            <a:r>
              <a:rPr lang="en-US" altLang="zh-CN" sz="1400" smtClean="0">
                <a:solidFill>
                  <a:srgbClr val="002060"/>
                </a:solidFill>
              </a:rPr>
              <a:t>++)   </a:t>
            </a:r>
            <a:r>
              <a:rPr lang="en-US" altLang="zh-CN" sz="1400">
                <a:solidFill>
                  <a:srgbClr val="002060"/>
                </a:solidFill>
              </a:rPr>
              <a:t>		printf(“%d\n“,*(*(a+i)+j</a:t>
            </a:r>
            <a:r>
              <a:rPr lang="en-US" altLang="zh-CN" sz="1400">
                <a:solidFill>
                  <a:srgbClr val="002060"/>
                </a:solidFill>
              </a:rPr>
              <a:t>));  </a:t>
            </a:r>
            <a:r>
              <a:rPr lang="en-US" altLang="zh-CN" sz="1400" smtClean="0">
                <a:solidFill>
                  <a:srgbClr val="002060"/>
                </a:solidFill>
              </a:rPr>
              <a:t>  </a:t>
            </a:r>
          </a:p>
          <a:p>
            <a:pPr marL="182563"/>
            <a:r>
              <a:rPr lang="en-US" altLang="zh-CN" sz="1400" smtClean="0">
                <a:solidFill>
                  <a:srgbClr val="002060"/>
                </a:solidFill>
              </a:rPr>
              <a:t> return </a:t>
            </a:r>
            <a:r>
              <a:rPr lang="en-US" altLang="zh-CN" sz="1400">
                <a:solidFill>
                  <a:srgbClr val="002060"/>
                </a:solidFill>
              </a:rPr>
              <a:t>0</a:t>
            </a:r>
            <a:r>
              <a:rPr lang="en-US" altLang="zh-CN" sz="1400" smtClean="0">
                <a:solidFill>
                  <a:srgbClr val="002060"/>
                </a:solidFill>
              </a:rPr>
              <a:t>;</a:t>
            </a:r>
          </a:p>
          <a:p>
            <a:r>
              <a:rPr lang="en-US" altLang="zh-CN" sz="1400" smtClean="0">
                <a:solidFill>
                  <a:srgbClr val="002060"/>
                </a:solidFill>
              </a:rPr>
              <a:t>}</a:t>
            </a:r>
            <a:endParaRPr lang="en-US" altLang="zh-CN" sz="1400">
              <a:solidFill>
                <a:srgbClr val="002060"/>
              </a:solidFill>
            </a:endParaRPr>
          </a:p>
        </p:txBody>
      </p:sp>
      <p:sp>
        <p:nvSpPr>
          <p:cNvPr id="6" name="折角形 8">
            <a:extLst>
              <a:ext uri="{FF2B5EF4-FFF2-40B4-BE49-F238E27FC236}">
                <a16:creationId xmlns:a16="http://schemas.microsoft.com/office/drawing/2014/main" id="{34B46C00-F619-45F0-A7B9-F2B26A653DB9}"/>
              </a:ext>
            </a:extLst>
          </p:cNvPr>
          <p:cNvSpPr/>
          <p:nvPr/>
        </p:nvSpPr>
        <p:spPr>
          <a:xfrm>
            <a:off x="5724126" y="2041849"/>
            <a:ext cx="3038873" cy="1766855"/>
          </a:xfrm>
          <a:prstGeom prst="foldedCorner">
            <a:avLst/>
          </a:prstGeom>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indent="-342900">
              <a:buAutoNum type="arabicPeriod"/>
            </a:pPr>
            <a:endParaRPr lang="en-US" altLang="zh-CN" sz="1400" dirty="0"/>
          </a:p>
          <a:p>
            <a:endParaRPr lang="en-US" altLang="zh-CN" sz="1400" dirty="0"/>
          </a:p>
          <a:p>
            <a:endParaRPr lang="en-US" altLang="zh-CN" sz="1400" smtClean="0"/>
          </a:p>
          <a:p>
            <a:pPr>
              <a:spcBef>
                <a:spcPts val="600"/>
              </a:spcBef>
            </a:pPr>
            <a:r>
              <a:rPr lang="zh-CN" altLang="en-US" sz="1400"/>
              <a:t>本例中的*</a:t>
            </a:r>
            <a:r>
              <a:rPr lang="en-US" altLang="zh-CN" sz="1400"/>
              <a:t>(a+i)+j</a:t>
            </a:r>
            <a:r>
              <a:rPr lang="zh-CN" altLang="en-US" sz="1400"/>
              <a:t>是列地址，所以输出该地址空间的内容即输出数组元素，输出结果同例</a:t>
            </a:r>
            <a:r>
              <a:rPr lang="en-US" altLang="zh-CN" sz="1400"/>
              <a:t>9.16</a:t>
            </a:r>
            <a:r>
              <a:rPr lang="zh-CN" altLang="en-US" sz="1400"/>
              <a:t>一</a:t>
            </a:r>
            <a:r>
              <a:rPr lang="zh-CN" altLang="en-US" sz="1400" smtClean="0"/>
              <a:t>样。</a:t>
            </a:r>
            <a:r>
              <a:rPr lang="zh-CN" altLang="en-US" sz="1400"/>
              <a:t>不同的是，例</a:t>
            </a:r>
            <a:r>
              <a:rPr lang="en-US" altLang="zh-CN" sz="1400"/>
              <a:t>9.16</a:t>
            </a:r>
            <a:r>
              <a:rPr lang="zh-CN" altLang="en-US" sz="1400"/>
              <a:t>是用“排队法”单循环遍历数组，而本例使用“行列法”双循环</a:t>
            </a:r>
            <a:r>
              <a:rPr lang="zh-CN" altLang="en-US" sz="1400"/>
              <a:t>遍</a:t>
            </a:r>
            <a:r>
              <a:rPr lang="zh-CN" altLang="en-US" sz="1400" smtClean="0"/>
              <a:t>历。</a:t>
            </a:r>
            <a:endParaRPr lang="en-US" altLang="zh-CN" sz="1400" dirty="0"/>
          </a:p>
        </p:txBody>
      </p:sp>
      <p:grpSp>
        <p:nvGrpSpPr>
          <p:cNvPr id="7" name="组合 6">
            <a:extLst>
              <a:ext uri="{FF2B5EF4-FFF2-40B4-BE49-F238E27FC236}">
                <a16:creationId xmlns:a16="http://schemas.microsoft.com/office/drawing/2014/main" id="{5A3B8124-DB13-43FA-BDBF-277E29E6FA67}"/>
              </a:ext>
            </a:extLst>
          </p:cNvPr>
          <p:cNvGrpSpPr/>
          <p:nvPr/>
        </p:nvGrpSpPr>
        <p:grpSpPr>
          <a:xfrm>
            <a:off x="5724126" y="2087083"/>
            <a:ext cx="1156038" cy="419096"/>
            <a:chOff x="8656982" y="1391224"/>
            <a:chExt cx="1242392" cy="327695"/>
          </a:xfrm>
        </p:grpSpPr>
        <p:sp>
          <p:nvSpPr>
            <p:cNvPr id="8" name="文本框 7">
              <a:extLst>
                <a:ext uri="{FF2B5EF4-FFF2-40B4-BE49-F238E27FC236}">
                  <a16:creationId xmlns:a16="http://schemas.microsoft.com/office/drawing/2014/main" id="{31994EC0-9CE0-4FE0-B93C-B8717E3333FE}"/>
                </a:ext>
              </a:extLst>
            </p:cNvPr>
            <p:cNvSpPr txBox="1"/>
            <p:nvPr/>
          </p:nvSpPr>
          <p:spPr>
            <a:xfrm>
              <a:off x="8656982" y="1391224"/>
              <a:ext cx="1242392" cy="327695"/>
            </a:xfrm>
            <a:prstGeom prst="rect">
              <a:avLst/>
            </a:prstGeom>
            <a:noFill/>
          </p:spPr>
          <p:txBody>
            <a:bodyPr wrap="square" rtlCol="0">
              <a:spAutoFit/>
            </a:bodyPr>
            <a:lstStyle/>
            <a:p>
              <a:pPr algn="dist"/>
              <a:r>
                <a:rPr lang="zh-CN" altLang="en-US" b="1" dirty="0">
                  <a:solidFill>
                    <a:schemeClr val="bg1"/>
                  </a:solidFill>
                  <a:latin typeface="微软雅黑" panose="020B0503020204020204" pitchFamily="34" charset="-122"/>
                  <a:ea typeface="微软雅黑" panose="020B0503020204020204" pitchFamily="34" charset="-122"/>
                </a:rPr>
                <a:t>程序说明</a:t>
              </a:r>
            </a:p>
          </p:txBody>
        </p:sp>
        <p:cxnSp>
          <p:nvCxnSpPr>
            <p:cNvPr id="9" name="直接连接符 8">
              <a:extLst>
                <a:ext uri="{FF2B5EF4-FFF2-40B4-BE49-F238E27FC236}">
                  <a16:creationId xmlns:a16="http://schemas.microsoft.com/office/drawing/2014/main" id="{D2FE9C08-1928-4143-B10C-59655810239B}"/>
                </a:ext>
              </a:extLst>
            </p:cNvPr>
            <p:cNvCxnSpPr>
              <a:cxnSpLocks/>
            </p:cNvCxnSpPr>
            <p:nvPr/>
          </p:nvCxnSpPr>
          <p:spPr>
            <a:xfrm flipV="1">
              <a:off x="8656983" y="1686632"/>
              <a:ext cx="1242391" cy="405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0" name="文本框 9">
            <a:extLst>
              <a:ext uri="{FF2B5EF4-FFF2-40B4-BE49-F238E27FC236}">
                <a16:creationId xmlns:a16="http://schemas.microsoft.com/office/drawing/2014/main" id="{B0CA503F-5008-4B52-A4F4-6A5255875C6D}"/>
              </a:ext>
            </a:extLst>
          </p:cNvPr>
          <p:cNvSpPr txBox="1"/>
          <p:nvPr/>
        </p:nvSpPr>
        <p:spPr>
          <a:xfrm>
            <a:off x="5724127" y="3880712"/>
            <a:ext cx="2232248" cy="338554"/>
          </a:xfrm>
          <a:prstGeom prst="rect">
            <a:avLst/>
          </a:prstGeom>
          <a:noFill/>
        </p:spPr>
        <p:txBody>
          <a:bodyPr wrap="square" rtlCol="0">
            <a:spAutoFit/>
          </a:bodyPr>
          <a:lstStyle/>
          <a:p>
            <a:r>
              <a:rPr lang="zh-CN" altLang="en-US" sz="1600" dirty="0">
                <a:solidFill>
                  <a:srgbClr val="002060"/>
                </a:solidFill>
              </a:rPr>
              <a:t>程序运行结果：</a:t>
            </a:r>
          </a:p>
        </p:txBody>
      </p:sp>
      <p:pic>
        <p:nvPicPr>
          <p:cNvPr id="13" name="图片 12"/>
          <p:cNvPicPr/>
          <p:nvPr/>
        </p:nvPicPr>
        <p:blipFill rotWithShape="1">
          <a:blip r:embed="rId2">
            <a:extLst>
              <a:ext uri="{28A0092B-C50C-407E-A947-70E740481C1C}">
                <a14:useLocalDpi xmlns:a14="http://schemas.microsoft.com/office/drawing/2010/main" val="0"/>
              </a:ext>
            </a:extLst>
          </a:blip>
          <a:srcRect r="33655" b="25903"/>
          <a:stretch/>
        </p:blipFill>
        <p:spPr bwMode="auto">
          <a:xfrm>
            <a:off x="5776756" y="4229133"/>
            <a:ext cx="2827692" cy="2008179"/>
          </a:xfrm>
          <a:prstGeom prst="rect">
            <a:avLst/>
          </a:prstGeom>
          <a:noFill/>
          <a:ln>
            <a:noFill/>
          </a:ln>
        </p:spPr>
      </p:pic>
    </p:spTree>
    <p:extLst>
      <p:ext uri="{BB962C8B-B14F-4D97-AF65-F5344CB8AC3E}">
        <p14:creationId xmlns:p14="http://schemas.microsoft.com/office/powerpoint/2010/main" val="1031467521"/>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3000" smtClean="0"/>
              <a:t>9.3  </a:t>
            </a:r>
            <a:r>
              <a:rPr lang="zh-CN" altLang="en-US" sz="3000" smtClean="0"/>
              <a:t>指</a:t>
            </a:r>
            <a:r>
              <a:rPr lang="zh-CN" altLang="en-US" sz="3000"/>
              <a:t>针与数组</a:t>
            </a:r>
            <a:endParaRPr lang="zh-CN" altLang="en-US" sz="3000"/>
          </a:p>
        </p:txBody>
      </p:sp>
      <p:sp>
        <p:nvSpPr>
          <p:cNvPr id="3" name="内容占位符 2"/>
          <p:cNvSpPr>
            <a:spLocks noGrp="1"/>
          </p:cNvSpPr>
          <p:nvPr>
            <p:ph idx="1"/>
          </p:nvPr>
        </p:nvSpPr>
        <p:spPr>
          <a:xfrm>
            <a:off x="457200" y="2062440"/>
            <a:ext cx="8507288" cy="2590696"/>
          </a:xfrm>
        </p:spPr>
        <p:txBody>
          <a:bodyPr/>
          <a:lstStyle/>
          <a:p>
            <a:pPr lvl="2"/>
            <a:r>
              <a:rPr lang="zh-CN" altLang="en-US" sz="1800">
                <a:latin typeface="隶书" pitchFamily="49" charset="-122"/>
                <a:ea typeface="黑体" panose="02010609060101010101" pitchFamily="49" charset="-122"/>
              </a:rPr>
              <a:t>用简单指针变量</a:t>
            </a:r>
            <a:r>
              <a:rPr lang="en-US" altLang="zh-CN" sz="1800">
                <a:latin typeface="隶书" pitchFamily="49" charset="-122"/>
                <a:ea typeface="黑体" panose="02010609060101010101" pitchFamily="49" charset="-122"/>
              </a:rPr>
              <a:t>p</a:t>
            </a:r>
            <a:r>
              <a:rPr lang="zh-CN" altLang="en-US" sz="1800">
                <a:latin typeface="隶书" pitchFamily="49" charset="-122"/>
                <a:ea typeface="黑体" panose="02010609060101010101" pitchFamily="49" charset="-122"/>
              </a:rPr>
              <a:t>指向二维数组时， </a:t>
            </a:r>
            <a:r>
              <a:rPr lang="en-US" altLang="zh-CN" sz="1800">
                <a:latin typeface="隶书" pitchFamily="49" charset="-122"/>
                <a:ea typeface="黑体" panose="02010609060101010101" pitchFamily="49" charset="-122"/>
              </a:rPr>
              <a:t>p</a:t>
            </a:r>
            <a:r>
              <a:rPr lang="zh-CN" altLang="en-US" sz="1800">
                <a:latin typeface="隶书" pitchFamily="49" charset="-122"/>
                <a:ea typeface="黑体" panose="02010609060101010101" pitchFamily="49" charset="-122"/>
              </a:rPr>
              <a:t>是列地址性质的指针（姑且称“列指针”），此时，</a:t>
            </a:r>
            <a:r>
              <a:rPr lang="en-US" altLang="zh-CN" sz="1800">
                <a:latin typeface="隶书" pitchFamily="49" charset="-122"/>
                <a:ea typeface="黑体" panose="02010609060101010101" pitchFamily="49" charset="-122"/>
              </a:rPr>
              <a:t>p</a:t>
            </a:r>
            <a:r>
              <a:rPr lang="zh-CN" altLang="en-US" sz="1800">
                <a:latin typeface="隶书" pitchFamily="49" charset="-122"/>
                <a:ea typeface="黑体" panose="02010609060101010101" pitchFamily="49" charset="-122"/>
              </a:rPr>
              <a:t>可与“排队法”中的</a:t>
            </a:r>
            <a:r>
              <a:rPr lang="en-US" altLang="zh-CN" sz="1800">
                <a:latin typeface="隶书" pitchFamily="49" charset="-122"/>
                <a:ea typeface="黑体" panose="02010609060101010101" pitchFamily="49" charset="-122"/>
              </a:rPr>
              <a:t>a[0]</a:t>
            </a:r>
            <a:r>
              <a:rPr lang="zh-CN" altLang="en-US" sz="1800">
                <a:latin typeface="隶书" pitchFamily="49" charset="-122"/>
                <a:ea typeface="黑体" panose="02010609060101010101" pitchFamily="49" charset="-122"/>
              </a:rPr>
              <a:t>互换使用，但不能与“行列法”中的</a:t>
            </a:r>
            <a:r>
              <a:rPr lang="en-US" altLang="zh-CN" sz="1800">
                <a:latin typeface="隶书" pitchFamily="49" charset="-122"/>
                <a:ea typeface="黑体" panose="02010609060101010101" pitchFamily="49" charset="-122"/>
              </a:rPr>
              <a:t>a</a:t>
            </a:r>
            <a:r>
              <a:rPr lang="zh-CN" altLang="en-US" sz="1800">
                <a:latin typeface="隶书" pitchFamily="49" charset="-122"/>
                <a:ea typeface="黑体" panose="02010609060101010101" pitchFamily="49" charset="-122"/>
              </a:rPr>
              <a:t>互换使用，所以例</a:t>
            </a:r>
            <a:r>
              <a:rPr lang="en-US" altLang="zh-CN" sz="1800">
                <a:latin typeface="隶书" pitchFamily="49" charset="-122"/>
                <a:ea typeface="黑体" panose="02010609060101010101" pitchFamily="49" charset="-122"/>
              </a:rPr>
              <a:t>9.16</a:t>
            </a:r>
            <a:r>
              <a:rPr lang="zh-CN" altLang="en-US" sz="1800">
                <a:latin typeface="隶书" pitchFamily="49" charset="-122"/>
                <a:ea typeface="黑体" panose="02010609060101010101" pitchFamily="49" charset="-122"/>
              </a:rPr>
              <a:t>可以用*</a:t>
            </a:r>
            <a:r>
              <a:rPr lang="en-US" altLang="zh-CN" sz="1800">
                <a:latin typeface="隶书" pitchFamily="49" charset="-122"/>
                <a:ea typeface="黑体" panose="02010609060101010101" pitchFamily="49" charset="-122"/>
              </a:rPr>
              <a:t>(p+i)</a:t>
            </a:r>
            <a:r>
              <a:rPr lang="zh-CN" altLang="en-US" sz="1800">
                <a:latin typeface="隶书" pitchFamily="49" charset="-122"/>
                <a:ea typeface="黑体" panose="02010609060101010101" pitchFamily="49" charset="-122"/>
              </a:rPr>
              <a:t>代替</a:t>
            </a:r>
            <a:r>
              <a:rPr lang="zh-CN" altLang="en-US" sz="1800">
                <a:latin typeface="隶书" pitchFamily="49" charset="-122"/>
                <a:ea typeface="黑体" panose="02010609060101010101" pitchFamily="49" charset="-122"/>
              </a:rPr>
              <a:t>，</a:t>
            </a:r>
            <a:r>
              <a:rPr lang="zh-CN" altLang="en-US" sz="1800" smtClean="0">
                <a:latin typeface="隶书" pitchFamily="49" charset="-122"/>
                <a:ea typeface="黑体" panose="02010609060101010101" pitchFamily="49" charset="-122"/>
              </a:rPr>
              <a:t>而</a:t>
            </a:r>
            <a:r>
              <a:rPr lang="zh-CN" altLang="en-US" sz="1800">
                <a:latin typeface="隶书" pitchFamily="49" charset="-122"/>
                <a:ea typeface="黑体" panose="02010609060101010101" pitchFamily="49" charset="-122"/>
              </a:rPr>
              <a:t>例</a:t>
            </a:r>
            <a:r>
              <a:rPr lang="en-US" altLang="zh-CN" sz="1800" smtClean="0">
                <a:latin typeface="隶书" pitchFamily="49" charset="-122"/>
                <a:ea typeface="黑体" panose="02010609060101010101" pitchFamily="49" charset="-122"/>
              </a:rPr>
              <a:t>9.17</a:t>
            </a:r>
            <a:r>
              <a:rPr lang="zh-CN" altLang="en-US" sz="1800" smtClean="0">
                <a:latin typeface="隶书" pitchFamily="49" charset="-122"/>
                <a:ea typeface="黑体" panose="02010609060101010101" pitchFamily="49" charset="-122"/>
              </a:rPr>
              <a:t>不</a:t>
            </a:r>
            <a:r>
              <a:rPr lang="zh-CN" altLang="en-US" sz="1800">
                <a:latin typeface="隶书" pitchFamily="49" charset="-122"/>
                <a:ea typeface="黑体" panose="02010609060101010101" pitchFamily="49" charset="-122"/>
              </a:rPr>
              <a:t>行</a:t>
            </a:r>
            <a:r>
              <a:rPr lang="zh-CN" altLang="en-US" sz="1800" smtClean="0">
                <a:latin typeface="隶书" pitchFamily="49" charset="-122"/>
                <a:ea typeface="黑体" panose="02010609060101010101" pitchFamily="49" charset="-122"/>
              </a:rPr>
              <a:t>。</a:t>
            </a:r>
            <a:endParaRPr lang="en-US" altLang="zh-CN" sz="1800" smtClean="0">
              <a:latin typeface="隶书" pitchFamily="49" charset="-122"/>
              <a:ea typeface="黑体" panose="02010609060101010101" pitchFamily="49" charset="-122"/>
            </a:endParaRPr>
          </a:p>
          <a:p>
            <a:pPr lvl="2"/>
            <a:r>
              <a:rPr lang="zh-CN" altLang="en-US" sz="1800">
                <a:latin typeface="隶书" pitchFamily="49" charset="-122"/>
                <a:ea typeface="黑体" panose="02010609060101010101" pitchFamily="49" charset="-122"/>
              </a:rPr>
              <a:t>在例</a:t>
            </a:r>
            <a:r>
              <a:rPr lang="en-US" altLang="zh-CN" sz="1800">
                <a:latin typeface="隶书" pitchFamily="49" charset="-122"/>
                <a:ea typeface="黑体" panose="02010609060101010101" pitchFamily="49" charset="-122"/>
              </a:rPr>
              <a:t>9.14</a:t>
            </a:r>
            <a:r>
              <a:rPr lang="zh-CN" altLang="en-US" sz="1800">
                <a:latin typeface="隶书" pitchFamily="49" charset="-122"/>
                <a:ea typeface="黑体" panose="02010609060101010101" pitchFamily="49" charset="-122"/>
              </a:rPr>
              <a:t>、例</a:t>
            </a:r>
            <a:r>
              <a:rPr lang="en-US" altLang="zh-CN" sz="1800">
                <a:latin typeface="隶书" pitchFamily="49" charset="-122"/>
                <a:ea typeface="黑体" panose="02010609060101010101" pitchFamily="49" charset="-122"/>
              </a:rPr>
              <a:t>9.16</a:t>
            </a:r>
            <a:r>
              <a:rPr lang="zh-CN" altLang="en-US" sz="1800">
                <a:latin typeface="隶书" pitchFamily="49" charset="-122"/>
                <a:ea typeface="黑体" panose="02010609060101010101" pitchFamily="49" charset="-122"/>
              </a:rPr>
              <a:t>中，使用列地址对指针变量</a:t>
            </a:r>
            <a:r>
              <a:rPr lang="en-US" altLang="zh-CN" sz="1800">
                <a:latin typeface="隶书" pitchFamily="49" charset="-122"/>
                <a:ea typeface="黑体" panose="02010609060101010101" pitchFamily="49" charset="-122"/>
              </a:rPr>
              <a:t>p</a:t>
            </a:r>
            <a:r>
              <a:rPr lang="zh-CN" altLang="en-US" sz="1800">
                <a:latin typeface="隶书" pitchFamily="49" charset="-122"/>
                <a:ea typeface="黑体" panose="02010609060101010101" pitchFamily="49" charset="-122"/>
              </a:rPr>
              <a:t>进行初始化</a:t>
            </a:r>
            <a:r>
              <a:rPr lang="zh-CN" altLang="en-US" sz="1800">
                <a:latin typeface="隶书" pitchFamily="49" charset="-122"/>
                <a:ea typeface="黑体" panose="02010609060101010101" pitchFamily="49" charset="-122"/>
              </a:rPr>
              <a:t>，</a:t>
            </a:r>
            <a:r>
              <a:rPr lang="zh-CN" altLang="en-US" sz="1800" smtClean="0">
                <a:latin typeface="隶书" pitchFamily="49" charset="-122"/>
                <a:ea typeface="黑体" panose="02010609060101010101" pitchFamily="49" charset="-122"/>
              </a:rPr>
              <a:t>而</a:t>
            </a:r>
            <a:r>
              <a:rPr lang="zh-CN" altLang="en-US" sz="1800">
                <a:latin typeface="隶书" pitchFamily="49" charset="-122"/>
                <a:ea typeface="黑体" panose="02010609060101010101" pitchFamily="49" charset="-122"/>
              </a:rPr>
              <a:t>例</a:t>
            </a:r>
            <a:r>
              <a:rPr lang="en-US" altLang="zh-CN" sz="1800" smtClean="0">
                <a:latin typeface="隶书" pitchFamily="49" charset="-122"/>
                <a:ea typeface="黑体" panose="02010609060101010101" pitchFamily="49" charset="-122"/>
              </a:rPr>
              <a:t>9.17</a:t>
            </a:r>
            <a:r>
              <a:rPr lang="zh-CN" altLang="en-US" sz="1800" smtClean="0">
                <a:latin typeface="隶书" pitchFamily="49" charset="-122"/>
                <a:ea typeface="黑体" panose="02010609060101010101" pitchFamily="49" charset="-122"/>
              </a:rPr>
              <a:t>则</a:t>
            </a:r>
            <a:r>
              <a:rPr lang="zh-CN" altLang="en-US" sz="1800">
                <a:latin typeface="隶书" pitchFamily="49" charset="-122"/>
                <a:ea typeface="黑体" panose="02010609060101010101" pitchFamily="49" charset="-122"/>
              </a:rPr>
              <a:t>用行地址，为什么不会出错？初始化的结果是否一样？为什么列指针能与列地址互换，不能与行地址互换？列指针无法与行地址互换使用，那么，有没有可以表示行地址的指针</a:t>
            </a:r>
            <a:r>
              <a:rPr lang="zh-CN" altLang="en-US" sz="1800">
                <a:latin typeface="隶书" pitchFamily="49" charset="-122"/>
                <a:ea typeface="黑体" panose="02010609060101010101" pitchFamily="49" charset="-122"/>
              </a:rPr>
              <a:t>呢</a:t>
            </a:r>
            <a:r>
              <a:rPr lang="zh-CN" altLang="en-US" sz="1800" smtClean="0">
                <a:latin typeface="隶书" pitchFamily="49" charset="-122"/>
                <a:ea typeface="黑体" panose="02010609060101010101" pitchFamily="49" charset="-122"/>
              </a:rPr>
              <a:t>？</a:t>
            </a:r>
            <a:endParaRPr lang="en-US" altLang="zh-CN" sz="1800">
              <a:latin typeface="隶书" pitchFamily="49" charset="-122"/>
              <a:ea typeface="黑体" panose="02010609060101010101" pitchFamily="49" charset="-122"/>
            </a:endParaRPr>
          </a:p>
        </p:txBody>
      </p:sp>
      <p:sp>
        <p:nvSpPr>
          <p:cNvPr id="4" name="页脚占位符 3"/>
          <p:cNvSpPr>
            <a:spLocks noGrp="1"/>
          </p:cNvSpPr>
          <p:nvPr>
            <p:ph type="ftr" sz="quarter" idx="10"/>
          </p:nvPr>
        </p:nvSpPr>
        <p:spPr/>
        <p:txBody>
          <a:bodyPr/>
          <a:lstStyle/>
          <a:p>
            <a:pPr>
              <a:defRPr/>
            </a:pPr>
            <a:r>
              <a:rPr lang="zh-CN" altLang="en-US" smtClean="0"/>
              <a:t>第</a:t>
            </a:r>
            <a:r>
              <a:rPr lang="en-US" altLang="zh-CN" smtClean="0"/>
              <a:t>9</a:t>
            </a:r>
            <a:r>
              <a:rPr lang="zh-CN" altLang="en-US" smtClean="0"/>
              <a:t>章  指针</a:t>
            </a:r>
            <a:endParaRPr lang="en-US" altLang="zh-CN" sz="1200">
              <a:ea typeface="宋体" charset="-122"/>
            </a:endParaRPr>
          </a:p>
        </p:txBody>
      </p:sp>
    </p:spTree>
    <p:extLst>
      <p:ext uri="{BB962C8B-B14F-4D97-AF65-F5344CB8AC3E}">
        <p14:creationId xmlns:p14="http://schemas.microsoft.com/office/powerpoint/2010/main" val="3097177060"/>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3000" smtClean="0"/>
              <a:t>9.3  </a:t>
            </a:r>
            <a:r>
              <a:rPr lang="zh-CN" altLang="en-US" sz="3000" smtClean="0"/>
              <a:t>指</a:t>
            </a:r>
            <a:r>
              <a:rPr lang="zh-CN" altLang="en-US" sz="3000"/>
              <a:t>针与数组</a:t>
            </a:r>
            <a:endParaRPr lang="zh-CN" altLang="en-US" sz="3000"/>
          </a:p>
        </p:txBody>
      </p:sp>
      <p:sp>
        <p:nvSpPr>
          <p:cNvPr id="3" name="内容占位符 2"/>
          <p:cNvSpPr>
            <a:spLocks noGrp="1"/>
          </p:cNvSpPr>
          <p:nvPr>
            <p:ph idx="1"/>
          </p:nvPr>
        </p:nvSpPr>
        <p:spPr>
          <a:xfrm>
            <a:off x="457200" y="1844824"/>
            <a:ext cx="8507288" cy="4176464"/>
          </a:xfrm>
        </p:spPr>
        <p:txBody>
          <a:bodyPr/>
          <a:lstStyle/>
          <a:p>
            <a:r>
              <a:rPr lang="zh-CN" altLang="en-US" sz="2200"/>
              <a:t>数组指针</a:t>
            </a:r>
            <a:r>
              <a:rPr lang="en-US" altLang="zh-CN" sz="2200"/>
              <a:t>——</a:t>
            </a:r>
            <a:r>
              <a:rPr lang="zh-CN" altLang="en-US" sz="2200"/>
              <a:t>行指针</a:t>
            </a:r>
            <a:endParaRPr lang="en-US" altLang="zh-CN" sz="2200" smtClean="0"/>
          </a:p>
          <a:p>
            <a:pPr lvl="1"/>
            <a:r>
              <a:rPr lang="zh-CN" altLang="en-US" sz="2000">
                <a:latin typeface="隶书" pitchFamily="49" charset="-122"/>
                <a:ea typeface="黑体" panose="02010609060101010101" pitchFamily="49" charset="-122"/>
              </a:rPr>
              <a:t>数组指针的</a:t>
            </a:r>
            <a:r>
              <a:rPr lang="zh-CN" altLang="en-US" sz="2000">
                <a:latin typeface="隶书" pitchFamily="49" charset="-122"/>
                <a:ea typeface="黑体" panose="02010609060101010101" pitchFamily="49" charset="-122"/>
              </a:rPr>
              <a:t>声</a:t>
            </a:r>
            <a:r>
              <a:rPr lang="zh-CN" altLang="en-US" sz="2000" smtClean="0">
                <a:latin typeface="隶书" pitchFamily="49" charset="-122"/>
                <a:ea typeface="黑体" panose="02010609060101010101" pitchFamily="49" charset="-122"/>
              </a:rPr>
              <a:t>明</a:t>
            </a:r>
            <a:endParaRPr lang="en-US" altLang="zh-CN" sz="2000" smtClean="0">
              <a:latin typeface="隶书" pitchFamily="49" charset="-122"/>
              <a:ea typeface="黑体" panose="02010609060101010101" pitchFamily="49" charset="-122"/>
            </a:endParaRPr>
          </a:p>
          <a:p>
            <a:pPr lvl="2"/>
            <a:r>
              <a:rPr lang="zh-CN" altLang="en-US" sz="1800">
                <a:latin typeface="隶书" pitchFamily="49" charset="-122"/>
                <a:ea typeface="黑体" panose="02010609060101010101" pitchFamily="49" charset="-122"/>
              </a:rPr>
              <a:t>形</a:t>
            </a:r>
            <a:r>
              <a:rPr lang="zh-CN" altLang="en-US" sz="1800">
                <a:latin typeface="隶书" pitchFamily="49" charset="-122"/>
                <a:ea typeface="黑体" panose="02010609060101010101" pitchFamily="49" charset="-122"/>
              </a:rPr>
              <a:t>式</a:t>
            </a:r>
            <a:r>
              <a:rPr lang="zh-CN" altLang="en-US" sz="1800" smtClean="0">
                <a:latin typeface="隶书" pitchFamily="49" charset="-122"/>
                <a:ea typeface="黑体" panose="02010609060101010101" pitchFamily="49" charset="-122"/>
              </a:rPr>
              <a:t>：</a:t>
            </a:r>
            <a:endParaRPr lang="en-US" altLang="zh-CN" sz="1800" smtClean="0">
              <a:latin typeface="隶书" pitchFamily="49" charset="-122"/>
              <a:ea typeface="黑体" panose="02010609060101010101" pitchFamily="49" charset="-122"/>
            </a:endParaRPr>
          </a:p>
          <a:p>
            <a:pPr marL="914400" lvl="2" indent="0">
              <a:buNone/>
            </a:pPr>
            <a:r>
              <a:rPr lang="en-US" altLang="zh-CN" sz="2000">
                <a:solidFill>
                  <a:srgbClr val="0070C0"/>
                </a:solidFill>
              </a:rPr>
              <a:t>	</a:t>
            </a:r>
            <a:r>
              <a:rPr lang="zh-CN" altLang="en-US" sz="1800" smtClean="0">
                <a:solidFill>
                  <a:srgbClr val="0070C0"/>
                </a:solidFill>
              </a:rPr>
              <a:t>基</a:t>
            </a:r>
            <a:r>
              <a:rPr lang="zh-CN" altLang="en-US" sz="1800">
                <a:solidFill>
                  <a:srgbClr val="0070C0"/>
                </a:solidFill>
              </a:rPr>
              <a:t>类型   </a:t>
            </a:r>
            <a:r>
              <a:rPr lang="en-US" altLang="zh-CN" sz="1800">
                <a:solidFill>
                  <a:srgbClr val="0070C0"/>
                </a:solidFill>
              </a:rPr>
              <a:t>(*p)[n]</a:t>
            </a:r>
            <a:r>
              <a:rPr lang="zh-CN" altLang="en-US" sz="1800">
                <a:solidFill>
                  <a:srgbClr val="0070C0"/>
                </a:solidFill>
              </a:rPr>
              <a:t>；</a:t>
            </a:r>
            <a:endParaRPr lang="en-US" altLang="zh-CN" sz="1800">
              <a:solidFill>
                <a:srgbClr val="0070C0"/>
              </a:solidFill>
            </a:endParaRPr>
          </a:p>
          <a:p>
            <a:pPr lvl="2"/>
            <a:r>
              <a:rPr lang="zh-CN" altLang="en-US" sz="1800" smtClean="0">
                <a:latin typeface="隶书" pitchFamily="49" charset="-122"/>
                <a:ea typeface="黑体" panose="02010609060101010101" pitchFamily="49" charset="-122"/>
              </a:rPr>
              <a:t>例如：</a:t>
            </a:r>
            <a:endParaRPr lang="en-US" altLang="zh-CN" sz="1800" smtClean="0">
              <a:latin typeface="隶书" pitchFamily="49" charset="-122"/>
              <a:ea typeface="黑体" panose="02010609060101010101" pitchFamily="49" charset="-122"/>
            </a:endParaRPr>
          </a:p>
          <a:p>
            <a:pPr marL="914400" lvl="2" indent="0">
              <a:buNone/>
            </a:pPr>
            <a:r>
              <a:rPr lang="en-US" altLang="zh-CN" sz="2000">
                <a:solidFill>
                  <a:srgbClr val="0070C0"/>
                </a:solidFill>
              </a:rPr>
              <a:t>	</a:t>
            </a:r>
            <a:r>
              <a:rPr lang="en-US" altLang="zh-CN" sz="1800" smtClean="0">
                <a:solidFill>
                  <a:srgbClr val="0070C0"/>
                </a:solidFill>
              </a:rPr>
              <a:t>int</a:t>
            </a:r>
            <a:r>
              <a:rPr lang="zh-CN" altLang="en-US" sz="1800" smtClean="0">
                <a:solidFill>
                  <a:srgbClr val="0070C0"/>
                </a:solidFill>
              </a:rPr>
              <a:t>   </a:t>
            </a:r>
            <a:r>
              <a:rPr lang="en-US" altLang="zh-CN" sz="1800">
                <a:solidFill>
                  <a:srgbClr val="0070C0"/>
                </a:solidFill>
              </a:rPr>
              <a:t>(*p)[n</a:t>
            </a:r>
            <a:r>
              <a:rPr lang="en-US" altLang="zh-CN" sz="1800">
                <a:solidFill>
                  <a:srgbClr val="0070C0"/>
                </a:solidFill>
              </a:rPr>
              <a:t>]</a:t>
            </a:r>
            <a:r>
              <a:rPr lang="zh-CN" altLang="en-US" sz="1800" smtClean="0">
                <a:solidFill>
                  <a:srgbClr val="0070C0"/>
                </a:solidFill>
              </a:rPr>
              <a:t>；</a:t>
            </a:r>
            <a:endParaRPr lang="en-US" altLang="zh-CN" sz="1800">
              <a:solidFill>
                <a:srgbClr val="0070C0"/>
              </a:solidFill>
            </a:endParaRPr>
          </a:p>
          <a:p>
            <a:pPr marL="914400" lvl="2" indent="0">
              <a:buNone/>
            </a:pPr>
            <a:r>
              <a:rPr lang="en-US" altLang="zh-CN" sz="1800" smtClean="0">
                <a:solidFill>
                  <a:srgbClr val="0070C0"/>
                </a:solidFill>
                <a:latin typeface="隶书" pitchFamily="49" charset="-122"/>
                <a:ea typeface="黑体" panose="02010609060101010101" pitchFamily="49" charset="-122"/>
              </a:rPr>
              <a:t>  </a:t>
            </a:r>
            <a:r>
              <a:rPr lang="zh-CN" altLang="en-US" sz="1600" smtClean="0">
                <a:latin typeface="隶书" pitchFamily="49" charset="-122"/>
                <a:ea typeface="黑体" panose="02010609060101010101" pitchFamily="49" charset="-122"/>
              </a:rPr>
              <a:t>含义：</a:t>
            </a:r>
            <a:r>
              <a:rPr lang="en-US" altLang="zh-CN" sz="1600" smtClean="0">
                <a:latin typeface="隶书" pitchFamily="49" charset="-122"/>
                <a:ea typeface="黑体" panose="02010609060101010101" pitchFamily="49" charset="-122"/>
              </a:rPr>
              <a:t>p</a:t>
            </a:r>
            <a:r>
              <a:rPr lang="zh-CN" altLang="en-US" sz="1600" smtClean="0">
                <a:latin typeface="隶书" pitchFamily="49" charset="-122"/>
                <a:ea typeface="黑体" panose="02010609060101010101" pitchFamily="49" charset="-122"/>
              </a:rPr>
              <a:t>为指向含有</a:t>
            </a:r>
            <a:r>
              <a:rPr lang="en-US" altLang="zh-CN" sz="1600" smtClean="0">
                <a:latin typeface="隶书" pitchFamily="49" charset="-122"/>
                <a:ea typeface="黑体" panose="02010609060101010101" pitchFamily="49" charset="-122"/>
              </a:rPr>
              <a:t>n</a:t>
            </a:r>
            <a:r>
              <a:rPr lang="zh-CN" altLang="en-US" sz="1600" smtClean="0">
                <a:latin typeface="隶书" pitchFamily="49" charset="-122"/>
                <a:ea typeface="黑体" panose="02010609060101010101" pitchFamily="49" charset="-122"/>
              </a:rPr>
              <a:t>个元素的一维整型数组的指针变量。也称指针变量</a:t>
            </a:r>
            <a:r>
              <a:rPr lang="en-US" altLang="zh-CN" sz="1600" smtClean="0">
                <a:latin typeface="隶书" pitchFamily="49" charset="-122"/>
                <a:ea typeface="黑体" panose="02010609060101010101" pitchFamily="49" charset="-122"/>
              </a:rPr>
              <a:t>p</a:t>
            </a:r>
            <a:r>
              <a:rPr lang="zh-CN" altLang="en-US" sz="1600" smtClean="0">
                <a:latin typeface="隶书" pitchFamily="49" charset="-122"/>
                <a:ea typeface="黑体" panose="02010609060101010101" pitchFamily="49" charset="-122"/>
              </a:rPr>
              <a:t>为行指针。</a:t>
            </a:r>
            <a:endParaRPr lang="en-US" altLang="zh-CN" sz="1600" smtClean="0">
              <a:latin typeface="隶书" pitchFamily="49" charset="-122"/>
              <a:ea typeface="黑体" panose="02010609060101010101" pitchFamily="49" charset="-122"/>
            </a:endParaRPr>
          </a:p>
          <a:p>
            <a:pPr lvl="2"/>
            <a:r>
              <a:rPr lang="zh-CN" altLang="en-US" sz="1800" smtClean="0">
                <a:latin typeface="隶书" pitchFamily="49" charset="-122"/>
                <a:ea typeface="黑体" panose="02010609060101010101" pitchFamily="49" charset="-122"/>
              </a:rPr>
              <a:t>注</a:t>
            </a:r>
            <a:r>
              <a:rPr lang="zh-CN" altLang="en-US" sz="1800">
                <a:latin typeface="隶书" pitchFamily="49" charset="-122"/>
                <a:ea typeface="黑体" panose="02010609060101010101" pitchFamily="49" charset="-122"/>
              </a:rPr>
              <a:t>意：二维数组中的每一行都可以视为一个一维数组，数组指针可指向二维数组的一行，因此是行地址性质的指针。此时，</a:t>
            </a:r>
            <a:r>
              <a:rPr lang="en-US" altLang="zh-CN" sz="1800">
                <a:latin typeface="隶书" pitchFamily="49" charset="-122"/>
                <a:ea typeface="黑体" panose="02010609060101010101" pitchFamily="49" charset="-122"/>
              </a:rPr>
              <a:t>p</a:t>
            </a:r>
            <a:r>
              <a:rPr lang="zh-CN" altLang="en-US" sz="1800">
                <a:latin typeface="隶书" pitchFamily="49" charset="-122"/>
                <a:ea typeface="黑体" panose="02010609060101010101" pitchFamily="49" charset="-122"/>
              </a:rPr>
              <a:t>可与“行列法”中的</a:t>
            </a:r>
            <a:r>
              <a:rPr lang="en-US" altLang="zh-CN" sz="1800">
                <a:latin typeface="隶书" pitchFamily="49" charset="-122"/>
                <a:ea typeface="黑体" panose="02010609060101010101" pitchFamily="49" charset="-122"/>
              </a:rPr>
              <a:t>a</a:t>
            </a:r>
            <a:r>
              <a:rPr lang="zh-CN" altLang="en-US" sz="1800">
                <a:latin typeface="隶书" pitchFamily="49" charset="-122"/>
                <a:ea typeface="黑体" panose="02010609060101010101" pitchFamily="49" charset="-122"/>
              </a:rPr>
              <a:t>互换使用，但不能与“排队法”中的</a:t>
            </a:r>
            <a:r>
              <a:rPr lang="en-US" altLang="zh-CN" sz="1800">
                <a:latin typeface="隶书" pitchFamily="49" charset="-122"/>
                <a:ea typeface="黑体" panose="02010609060101010101" pitchFamily="49" charset="-122"/>
              </a:rPr>
              <a:t>a[0]</a:t>
            </a:r>
            <a:r>
              <a:rPr lang="zh-CN" altLang="en-US" sz="1800">
                <a:latin typeface="隶书" pitchFamily="49" charset="-122"/>
                <a:ea typeface="黑体" panose="02010609060101010101" pitchFamily="49" charset="-122"/>
              </a:rPr>
              <a:t>互换使</a:t>
            </a:r>
            <a:r>
              <a:rPr lang="zh-CN" altLang="en-US" sz="1800">
                <a:latin typeface="隶书" pitchFamily="49" charset="-122"/>
                <a:ea typeface="黑体" panose="02010609060101010101" pitchFamily="49" charset="-122"/>
              </a:rPr>
              <a:t>用</a:t>
            </a:r>
            <a:r>
              <a:rPr lang="zh-CN" altLang="en-US" sz="1800" smtClean="0">
                <a:latin typeface="隶书" pitchFamily="49" charset="-122"/>
                <a:ea typeface="黑体" panose="02010609060101010101" pitchFamily="49" charset="-122"/>
              </a:rPr>
              <a:t>。</a:t>
            </a:r>
            <a:endParaRPr lang="en-US" altLang="zh-CN" sz="1800">
              <a:latin typeface="隶书" pitchFamily="49" charset="-122"/>
              <a:ea typeface="黑体" panose="02010609060101010101" pitchFamily="49" charset="-122"/>
            </a:endParaRPr>
          </a:p>
        </p:txBody>
      </p:sp>
      <p:sp>
        <p:nvSpPr>
          <p:cNvPr id="4" name="页脚占位符 3"/>
          <p:cNvSpPr>
            <a:spLocks noGrp="1"/>
          </p:cNvSpPr>
          <p:nvPr>
            <p:ph type="ftr" sz="quarter" idx="10"/>
          </p:nvPr>
        </p:nvSpPr>
        <p:spPr/>
        <p:txBody>
          <a:bodyPr/>
          <a:lstStyle/>
          <a:p>
            <a:pPr>
              <a:defRPr/>
            </a:pPr>
            <a:r>
              <a:rPr lang="zh-CN" altLang="en-US" smtClean="0"/>
              <a:t>第</a:t>
            </a:r>
            <a:r>
              <a:rPr lang="en-US" altLang="zh-CN" smtClean="0"/>
              <a:t>9</a:t>
            </a:r>
            <a:r>
              <a:rPr lang="zh-CN" altLang="en-US" smtClean="0"/>
              <a:t>章  指针</a:t>
            </a:r>
            <a:endParaRPr lang="en-US" altLang="zh-CN" sz="1200">
              <a:ea typeface="宋体" charset="-122"/>
            </a:endParaRPr>
          </a:p>
        </p:txBody>
      </p:sp>
    </p:spTree>
    <p:extLst>
      <p:ext uri="{BB962C8B-B14F-4D97-AF65-F5344CB8AC3E}">
        <p14:creationId xmlns:p14="http://schemas.microsoft.com/office/powerpoint/2010/main" val="3590666146"/>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3000" smtClean="0"/>
              <a:t>9.3  </a:t>
            </a:r>
            <a:r>
              <a:rPr lang="zh-CN" altLang="en-US" sz="3000" smtClean="0"/>
              <a:t>指</a:t>
            </a:r>
            <a:r>
              <a:rPr lang="zh-CN" altLang="en-US" sz="3000"/>
              <a:t>针与数组</a:t>
            </a:r>
            <a:endParaRPr lang="zh-CN" altLang="en-US" sz="3000"/>
          </a:p>
        </p:txBody>
      </p:sp>
      <p:sp>
        <p:nvSpPr>
          <p:cNvPr id="3" name="内容占位符 2"/>
          <p:cNvSpPr>
            <a:spLocks noGrp="1"/>
          </p:cNvSpPr>
          <p:nvPr>
            <p:ph idx="1"/>
          </p:nvPr>
        </p:nvSpPr>
        <p:spPr>
          <a:xfrm>
            <a:off x="457200" y="1556791"/>
            <a:ext cx="8507288" cy="4929733"/>
          </a:xfrm>
        </p:spPr>
        <p:txBody>
          <a:bodyPr/>
          <a:lstStyle/>
          <a:p>
            <a:pPr lvl="1"/>
            <a:r>
              <a:rPr lang="zh-CN" altLang="en-US" sz="2000" smtClean="0">
                <a:latin typeface="隶书" pitchFamily="49" charset="-122"/>
                <a:ea typeface="黑体" panose="02010609060101010101" pitchFamily="49" charset="-122"/>
              </a:rPr>
              <a:t>数</a:t>
            </a:r>
            <a:r>
              <a:rPr lang="zh-CN" altLang="en-US" sz="2000">
                <a:latin typeface="隶书" pitchFamily="49" charset="-122"/>
                <a:ea typeface="黑体" panose="02010609060101010101" pitchFamily="49" charset="-122"/>
              </a:rPr>
              <a:t>组指</a:t>
            </a:r>
            <a:r>
              <a:rPr lang="zh-CN" altLang="en-US" sz="2000">
                <a:latin typeface="隶书" pitchFamily="49" charset="-122"/>
                <a:ea typeface="黑体" panose="02010609060101010101" pitchFamily="49" charset="-122"/>
              </a:rPr>
              <a:t>针</a:t>
            </a:r>
            <a:r>
              <a:rPr lang="zh-CN" altLang="en-US" sz="2000" smtClean="0">
                <a:latin typeface="隶书" pitchFamily="49" charset="-122"/>
                <a:ea typeface="黑体" panose="02010609060101010101" pitchFamily="49" charset="-122"/>
              </a:rPr>
              <a:t>的使用</a:t>
            </a:r>
            <a:endParaRPr lang="en-US" altLang="zh-CN" sz="2000" smtClean="0">
              <a:latin typeface="隶书" pitchFamily="49" charset="-122"/>
              <a:ea typeface="黑体" panose="02010609060101010101" pitchFamily="49" charset="-122"/>
            </a:endParaRPr>
          </a:p>
          <a:p>
            <a:pPr lvl="2"/>
            <a:r>
              <a:rPr lang="zh-CN" altLang="en-US" sz="1800">
                <a:latin typeface="隶书" pitchFamily="49" charset="-122"/>
                <a:ea typeface="黑体" panose="02010609060101010101" pitchFamily="49" charset="-122"/>
              </a:rPr>
              <a:t>数组指针是行地址</a:t>
            </a:r>
            <a:endParaRPr lang="en-US" altLang="zh-CN" sz="1800" smtClean="0">
              <a:latin typeface="隶书" pitchFamily="49" charset="-122"/>
              <a:ea typeface="黑体" panose="02010609060101010101" pitchFamily="49" charset="-122"/>
            </a:endParaRPr>
          </a:p>
          <a:p>
            <a:pPr lvl="2"/>
            <a:r>
              <a:rPr lang="zh-CN" altLang="en-US" sz="1800">
                <a:latin typeface="隶书" pitchFamily="49" charset="-122"/>
                <a:ea typeface="黑体" panose="02010609060101010101" pitchFamily="49" charset="-122"/>
              </a:rPr>
              <a:t>假</a:t>
            </a:r>
            <a:r>
              <a:rPr lang="zh-CN" altLang="en-US" sz="1800">
                <a:latin typeface="隶书" pitchFamily="49" charset="-122"/>
                <a:ea typeface="黑体" panose="02010609060101010101" pitchFamily="49" charset="-122"/>
              </a:rPr>
              <a:t>设</a:t>
            </a:r>
            <a:r>
              <a:rPr lang="zh-CN" altLang="en-US" sz="1800" smtClean="0">
                <a:latin typeface="隶书" pitchFamily="49" charset="-122"/>
                <a:ea typeface="黑体" panose="02010609060101010101" pitchFamily="49" charset="-122"/>
              </a:rPr>
              <a:t>：</a:t>
            </a:r>
            <a:endParaRPr lang="en-US" altLang="zh-CN" sz="1800" smtClean="0">
              <a:latin typeface="隶书" pitchFamily="49" charset="-122"/>
              <a:ea typeface="黑体" panose="02010609060101010101" pitchFamily="49" charset="-122"/>
            </a:endParaRPr>
          </a:p>
          <a:p>
            <a:pPr marL="914400" lvl="2" indent="0">
              <a:buNone/>
            </a:pPr>
            <a:r>
              <a:rPr lang="en-US" altLang="zh-CN" sz="1600">
                <a:solidFill>
                  <a:srgbClr val="0070C0"/>
                </a:solidFill>
              </a:rPr>
              <a:t>	</a:t>
            </a:r>
            <a:r>
              <a:rPr lang="en-US" altLang="zh-CN" sz="1600">
                <a:solidFill>
                  <a:srgbClr val="0070C0"/>
                </a:solidFill>
              </a:rPr>
              <a:t>int a[4][5];</a:t>
            </a:r>
          </a:p>
          <a:p>
            <a:pPr marL="914400" lvl="2" indent="0">
              <a:buNone/>
            </a:pPr>
            <a:r>
              <a:rPr lang="en-US" altLang="zh-CN" sz="1600">
                <a:solidFill>
                  <a:srgbClr val="0070C0"/>
                </a:solidFill>
              </a:rPr>
              <a:t>      </a:t>
            </a:r>
            <a:r>
              <a:rPr lang="en-US" altLang="zh-CN" sz="1600" smtClean="0">
                <a:solidFill>
                  <a:srgbClr val="0070C0"/>
                </a:solidFill>
              </a:rPr>
              <a:t>	int </a:t>
            </a:r>
            <a:r>
              <a:rPr lang="en-US" altLang="zh-CN" sz="1600">
                <a:solidFill>
                  <a:srgbClr val="0070C0"/>
                </a:solidFill>
              </a:rPr>
              <a:t>(*p)[5];</a:t>
            </a:r>
          </a:p>
          <a:p>
            <a:pPr marL="914400" lvl="2" indent="0">
              <a:buNone/>
            </a:pPr>
            <a:r>
              <a:rPr lang="en-US" altLang="zh-CN" sz="1600" smtClean="0">
                <a:solidFill>
                  <a:srgbClr val="0070C0"/>
                </a:solidFill>
              </a:rPr>
              <a:t>	p=a</a:t>
            </a:r>
            <a:r>
              <a:rPr lang="en-US" altLang="zh-CN" sz="1600">
                <a:solidFill>
                  <a:srgbClr val="0070C0"/>
                </a:solidFill>
              </a:rPr>
              <a:t>;</a:t>
            </a:r>
          </a:p>
          <a:p>
            <a:pPr lvl="2"/>
            <a:r>
              <a:rPr lang="zh-CN" altLang="en-US" sz="1800">
                <a:latin typeface="隶书" pitchFamily="49" charset="-122"/>
                <a:ea typeface="黑体" panose="02010609060101010101" pitchFamily="49" charset="-122"/>
              </a:rPr>
              <a:t>则</a:t>
            </a:r>
            <a:r>
              <a:rPr lang="zh-CN" altLang="en-US" sz="1800" smtClean="0">
                <a:latin typeface="隶书" pitchFamily="49" charset="-122"/>
                <a:ea typeface="黑体" panose="02010609060101010101" pitchFamily="49" charset="-122"/>
              </a:rPr>
              <a:t>：</a:t>
            </a:r>
            <a:endParaRPr lang="en-US" altLang="zh-CN" sz="1800" smtClean="0">
              <a:latin typeface="隶书" pitchFamily="49" charset="-122"/>
              <a:ea typeface="黑体" panose="02010609060101010101" pitchFamily="49" charset="-122"/>
            </a:endParaRPr>
          </a:p>
          <a:p>
            <a:pPr marL="914400" lvl="2" indent="0">
              <a:buNone/>
            </a:pPr>
            <a:r>
              <a:rPr lang="en-US" altLang="zh-CN" sz="1600" smtClean="0">
                <a:solidFill>
                  <a:srgbClr val="0070C0"/>
                </a:solidFill>
              </a:rPr>
              <a:t>	(*</a:t>
            </a:r>
            <a:r>
              <a:rPr lang="en-US" altLang="zh-CN" sz="1600">
                <a:solidFill>
                  <a:srgbClr val="0070C0"/>
                </a:solidFill>
              </a:rPr>
              <a:t>p)[</a:t>
            </a:r>
            <a:r>
              <a:rPr lang="en-US" altLang="zh-CN" sz="1600">
                <a:solidFill>
                  <a:srgbClr val="0070C0"/>
                </a:solidFill>
              </a:rPr>
              <a:t>0</a:t>
            </a:r>
            <a:r>
              <a:rPr lang="en-US" altLang="zh-CN" sz="1600" smtClean="0">
                <a:solidFill>
                  <a:srgbClr val="0070C0"/>
                </a:solidFill>
              </a:rPr>
              <a:t>]</a:t>
            </a:r>
            <a:r>
              <a:rPr lang="en-US" altLang="zh-CN" sz="1600" smtClean="0"/>
              <a:t>  </a:t>
            </a:r>
            <a:r>
              <a:rPr lang="zh-CN" altLang="en-US" sz="1600" smtClean="0"/>
              <a:t>等</a:t>
            </a:r>
            <a:r>
              <a:rPr lang="zh-CN" altLang="en-US" sz="1600"/>
              <a:t>价</a:t>
            </a:r>
            <a:r>
              <a:rPr lang="zh-CN" altLang="en-US" sz="1600" smtClean="0"/>
              <a:t>于  </a:t>
            </a:r>
            <a:r>
              <a:rPr lang="en-US" altLang="zh-CN" sz="1600" smtClean="0">
                <a:solidFill>
                  <a:srgbClr val="0070C0"/>
                </a:solidFill>
              </a:rPr>
              <a:t>a[0</a:t>
            </a:r>
            <a:r>
              <a:rPr lang="en-US" altLang="zh-CN" sz="1600">
                <a:solidFill>
                  <a:srgbClr val="0070C0"/>
                </a:solidFill>
              </a:rPr>
              <a:t>][0];</a:t>
            </a:r>
          </a:p>
          <a:p>
            <a:pPr marL="914400" lvl="2" indent="0">
              <a:buNone/>
            </a:pPr>
            <a:r>
              <a:rPr lang="en-US" altLang="zh-CN" sz="1600">
                <a:solidFill>
                  <a:srgbClr val="0070C0"/>
                </a:solidFill>
              </a:rPr>
              <a:t>    </a:t>
            </a:r>
            <a:r>
              <a:rPr lang="en-US" altLang="zh-CN" sz="1600" smtClean="0">
                <a:solidFill>
                  <a:srgbClr val="0070C0"/>
                </a:solidFill>
              </a:rPr>
              <a:t>	(*</a:t>
            </a:r>
            <a:r>
              <a:rPr lang="en-US" altLang="zh-CN" sz="1600">
                <a:solidFill>
                  <a:srgbClr val="0070C0"/>
                </a:solidFill>
              </a:rPr>
              <a:t>p</a:t>
            </a:r>
            <a:r>
              <a:rPr lang="en-US" altLang="zh-CN" sz="1600">
                <a:solidFill>
                  <a:srgbClr val="0070C0"/>
                </a:solidFill>
              </a:rPr>
              <a:t>)[</a:t>
            </a:r>
            <a:r>
              <a:rPr lang="en-US" altLang="zh-CN" sz="1600" smtClean="0">
                <a:solidFill>
                  <a:srgbClr val="0070C0"/>
                </a:solidFill>
              </a:rPr>
              <a:t>1]</a:t>
            </a:r>
            <a:r>
              <a:rPr lang="en-US" altLang="zh-CN" sz="1600"/>
              <a:t> </a:t>
            </a:r>
            <a:r>
              <a:rPr lang="en-US" altLang="zh-CN" sz="1600" smtClean="0"/>
              <a:t> </a:t>
            </a:r>
            <a:r>
              <a:rPr lang="zh-CN" altLang="en-US" sz="1600" smtClean="0"/>
              <a:t>等</a:t>
            </a:r>
            <a:r>
              <a:rPr lang="zh-CN" altLang="en-US" sz="1600"/>
              <a:t>价于 </a:t>
            </a:r>
            <a:r>
              <a:rPr lang="en-US" altLang="zh-CN" sz="1600" smtClean="0">
                <a:solidFill>
                  <a:srgbClr val="0070C0"/>
                </a:solidFill>
              </a:rPr>
              <a:t>a[0</a:t>
            </a:r>
            <a:r>
              <a:rPr lang="en-US" altLang="zh-CN" sz="1600">
                <a:solidFill>
                  <a:srgbClr val="0070C0"/>
                </a:solidFill>
              </a:rPr>
              <a:t>][1];</a:t>
            </a:r>
          </a:p>
          <a:p>
            <a:pPr marL="914400" lvl="2" indent="0">
              <a:buNone/>
            </a:pPr>
            <a:r>
              <a:rPr lang="en-US" altLang="zh-CN" sz="1600">
                <a:solidFill>
                  <a:srgbClr val="0070C0"/>
                </a:solidFill>
              </a:rPr>
              <a:t>  </a:t>
            </a:r>
            <a:r>
              <a:rPr lang="en-US" altLang="zh-CN" sz="1600" smtClean="0">
                <a:solidFill>
                  <a:srgbClr val="0070C0"/>
                </a:solidFill>
              </a:rPr>
              <a:t>	(*</a:t>
            </a:r>
            <a:r>
              <a:rPr lang="en-US" altLang="zh-CN" sz="1600">
                <a:solidFill>
                  <a:srgbClr val="0070C0"/>
                </a:solidFill>
              </a:rPr>
              <a:t>p)[2</a:t>
            </a:r>
            <a:r>
              <a:rPr lang="en-US" altLang="zh-CN" sz="1600">
                <a:solidFill>
                  <a:srgbClr val="0070C0"/>
                </a:solidFill>
              </a:rPr>
              <a:t>] </a:t>
            </a:r>
            <a:r>
              <a:rPr lang="en-US" altLang="zh-CN" sz="1600" smtClean="0">
                <a:solidFill>
                  <a:srgbClr val="0070C0"/>
                </a:solidFill>
              </a:rPr>
              <a:t> </a:t>
            </a:r>
            <a:r>
              <a:rPr lang="zh-CN" altLang="en-US" sz="1600" smtClean="0"/>
              <a:t>等</a:t>
            </a:r>
            <a:r>
              <a:rPr lang="zh-CN" altLang="en-US" sz="1600"/>
              <a:t>价于 </a:t>
            </a:r>
            <a:r>
              <a:rPr lang="en-US" altLang="zh-CN" sz="1600" smtClean="0">
                <a:solidFill>
                  <a:srgbClr val="0070C0"/>
                </a:solidFill>
              </a:rPr>
              <a:t>a[0</a:t>
            </a:r>
            <a:r>
              <a:rPr lang="en-US" altLang="zh-CN" sz="1600">
                <a:solidFill>
                  <a:srgbClr val="0070C0"/>
                </a:solidFill>
              </a:rPr>
              <a:t>][2];</a:t>
            </a:r>
          </a:p>
          <a:p>
            <a:pPr marL="914400" lvl="2" indent="0">
              <a:buNone/>
            </a:pPr>
            <a:r>
              <a:rPr lang="en-US" altLang="zh-CN" sz="1600">
                <a:solidFill>
                  <a:srgbClr val="0070C0"/>
                </a:solidFill>
              </a:rPr>
              <a:t>  </a:t>
            </a:r>
            <a:r>
              <a:rPr lang="en-US" altLang="zh-CN" sz="1600" smtClean="0">
                <a:solidFill>
                  <a:srgbClr val="0070C0"/>
                </a:solidFill>
              </a:rPr>
              <a:t>	     </a:t>
            </a:r>
            <a:r>
              <a:rPr lang="en-US" altLang="zh-CN" sz="1600">
                <a:solidFill>
                  <a:srgbClr val="0070C0"/>
                </a:solidFill>
              </a:rPr>
              <a:t>……</a:t>
            </a:r>
          </a:p>
          <a:p>
            <a:pPr marL="914400" lvl="2" indent="0">
              <a:buNone/>
            </a:pPr>
            <a:r>
              <a:rPr lang="en-US" altLang="zh-CN" sz="1600" smtClean="0">
                <a:solidFill>
                  <a:srgbClr val="0070C0"/>
                </a:solidFill>
              </a:rPr>
              <a:t>	(*(</a:t>
            </a:r>
            <a:r>
              <a:rPr lang="en-US" altLang="zh-CN" sz="1600">
                <a:solidFill>
                  <a:srgbClr val="0070C0"/>
                </a:solidFill>
              </a:rPr>
              <a:t>p+1))[0</a:t>
            </a:r>
            <a:r>
              <a:rPr lang="en-US" altLang="zh-CN" sz="1600">
                <a:solidFill>
                  <a:srgbClr val="0070C0"/>
                </a:solidFill>
              </a:rPr>
              <a:t>] </a:t>
            </a:r>
            <a:r>
              <a:rPr lang="en-US" altLang="zh-CN" sz="1600" smtClean="0">
                <a:solidFill>
                  <a:srgbClr val="0070C0"/>
                </a:solidFill>
              </a:rPr>
              <a:t> </a:t>
            </a:r>
            <a:r>
              <a:rPr lang="zh-CN" altLang="en-US" sz="1600" smtClean="0"/>
              <a:t>等</a:t>
            </a:r>
            <a:r>
              <a:rPr lang="zh-CN" altLang="en-US" sz="1600"/>
              <a:t>价于 </a:t>
            </a:r>
            <a:r>
              <a:rPr lang="en-US" altLang="zh-CN" sz="1600" smtClean="0">
                <a:solidFill>
                  <a:srgbClr val="0070C0"/>
                </a:solidFill>
              </a:rPr>
              <a:t>a[1</a:t>
            </a:r>
            <a:r>
              <a:rPr lang="en-US" altLang="zh-CN" sz="1600">
                <a:solidFill>
                  <a:srgbClr val="0070C0"/>
                </a:solidFill>
              </a:rPr>
              <a:t>][0];</a:t>
            </a:r>
          </a:p>
          <a:p>
            <a:pPr marL="914400" lvl="2" indent="0">
              <a:buNone/>
            </a:pPr>
            <a:r>
              <a:rPr lang="en-US" altLang="zh-CN" sz="1600" smtClean="0">
                <a:solidFill>
                  <a:srgbClr val="0070C0"/>
                </a:solidFill>
              </a:rPr>
              <a:t>	(*(</a:t>
            </a:r>
            <a:r>
              <a:rPr lang="en-US" altLang="zh-CN" sz="1600">
                <a:solidFill>
                  <a:srgbClr val="0070C0"/>
                </a:solidFill>
              </a:rPr>
              <a:t>p+1))[1</a:t>
            </a:r>
            <a:r>
              <a:rPr lang="en-US" altLang="zh-CN" sz="1600">
                <a:solidFill>
                  <a:srgbClr val="0070C0"/>
                </a:solidFill>
              </a:rPr>
              <a:t>] </a:t>
            </a:r>
            <a:r>
              <a:rPr lang="en-US" altLang="zh-CN" sz="1600" smtClean="0">
                <a:solidFill>
                  <a:srgbClr val="0070C0"/>
                </a:solidFill>
              </a:rPr>
              <a:t> </a:t>
            </a:r>
            <a:r>
              <a:rPr lang="zh-CN" altLang="en-US" sz="1600" smtClean="0"/>
              <a:t>等</a:t>
            </a:r>
            <a:r>
              <a:rPr lang="zh-CN" altLang="en-US" sz="1600"/>
              <a:t>价于 </a:t>
            </a:r>
            <a:r>
              <a:rPr lang="en-US" altLang="zh-CN" sz="1600" smtClean="0">
                <a:solidFill>
                  <a:srgbClr val="0070C0"/>
                </a:solidFill>
              </a:rPr>
              <a:t>a[1</a:t>
            </a:r>
            <a:r>
              <a:rPr lang="en-US" altLang="zh-CN" sz="1600">
                <a:solidFill>
                  <a:srgbClr val="0070C0"/>
                </a:solidFill>
              </a:rPr>
              <a:t>][1];</a:t>
            </a:r>
          </a:p>
          <a:p>
            <a:pPr marL="914400" lvl="2" indent="0">
              <a:buNone/>
            </a:pPr>
            <a:r>
              <a:rPr lang="en-US" altLang="zh-CN" sz="1600">
                <a:solidFill>
                  <a:srgbClr val="0070C0"/>
                </a:solidFill>
              </a:rPr>
              <a:t>           </a:t>
            </a:r>
            <a:r>
              <a:rPr lang="en-US" altLang="zh-CN" sz="1600" smtClean="0">
                <a:solidFill>
                  <a:srgbClr val="0070C0"/>
                </a:solidFill>
              </a:rPr>
              <a:t>	     ……</a:t>
            </a:r>
          </a:p>
          <a:p>
            <a:pPr marL="914400" lvl="2" indent="0">
              <a:buNone/>
            </a:pPr>
            <a:r>
              <a:rPr lang="en-US" altLang="zh-CN" sz="1600">
                <a:solidFill>
                  <a:srgbClr val="0070C0"/>
                </a:solidFill>
              </a:rPr>
              <a:t>	</a:t>
            </a:r>
            <a:r>
              <a:rPr lang="en-US" altLang="zh-CN" sz="1600" smtClean="0">
                <a:solidFill>
                  <a:srgbClr val="0070C0"/>
                </a:solidFill>
              </a:rPr>
              <a:t>(*(</a:t>
            </a:r>
            <a:r>
              <a:rPr lang="en-US" altLang="zh-CN" sz="1600">
                <a:solidFill>
                  <a:srgbClr val="0070C0"/>
                </a:solidFill>
              </a:rPr>
              <a:t>p+i))[j]</a:t>
            </a:r>
            <a:r>
              <a:rPr lang="zh-CN" altLang="en-US" sz="1600">
                <a:solidFill>
                  <a:srgbClr val="0070C0"/>
                </a:solidFill>
              </a:rPr>
              <a:t>、 </a:t>
            </a:r>
            <a:r>
              <a:rPr lang="en-US" altLang="zh-CN" sz="1600">
                <a:solidFill>
                  <a:srgbClr val="0070C0"/>
                </a:solidFill>
              </a:rPr>
              <a:t>p[i][j]</a:t>
            </a:r>
            <a:r>
              <a:rPr lang="zh-CN" altLang="en-US" sz="1600">
                <a:solidFill>
                  <a:srgbClr val="0070C0"/>
                </a:solidFill>
              </a:rPr>
              <a:t>、 *</a:t>
            </a:r>
            <a:r>
              <a:rPr lang="en-US" altLang="zh-CN" sz="1600">
                <a:solidFill>
                  <a:srgbClr val="0070C0"/>
                </a:solidFill>
              </a:rPr>
              <a:t>(*(p+i)+j)</a:t>
            </a:r>
            <a:r>
              <a:rPr lang="zh-CN" altLang="en-US" sz="1600">
                <a:solidFill>
                  <a:srgbClr val="0070C0"/>
                </a:solidFill>
              </a:rPr>
              <a:t>、</a:t>
            </a:r>
            <a:r>
              <a:rPr lang="en-US" altLang="zh-CN" sz="1600">
                <a:solidFill>
                  <a:srgbClr val="0070C0"/>
                </a:solidFill>
              </a:rPr>
              <a:t>a[i][</a:t>
            </a:r>
            <a:r>
              <a:rPr lang="en-US" altLang="zh-CN" sz="1600">
                <a:solidFill>
                  <a:srgbClr val="0070C0"/>
                </a:solidFill>
              </a:rPr>
              <a:t>j</a:t>
            </a:r>
            <a:r>
              <a:rPr lang="en-US" altLang="zh-CN" sz="1600" smtClean="0">
                <a:solidFill>
                  <a:srgbClr val="0070C0"/>
                </a:solidFill>
              </a:rPr>
              <a:t>] </a:t>
            </a:r>
            <a:r>
              <a:rPr lang="zh-CN" altLang="en-US" sz="1600" smtClean="0"/>
              <a:t>都</a:t>
            </a:r>
            <a:r>
              <a:rPr lang="zh-CN" altLang="en-US" sz="1600"/>
              <a:t>是等</a:t>
            </a:r>
            <a:r>
              <a:rPr lang="zh-CN" altLang="en-US" sz="1600"/>
              <a:t>价</a:t>
            </a:r>
            <a:r>
              <a:rPr lang="zh-CN" altLang="en-US" sz="1600" smtClean="0"/>
              <a:t>的</a:t>
            </a:r>
            <a:endParaRPr lang="zh-CN" altLang="en-US" sz="2000" smtClean="0">
              <a:latin typeface="隶书" pitchFamily="49" charset="-122"/>
              <a:ea typeface="黑体" panose="02010609060101010101" pitchFamily="49" charset="-122"/>
            </a:endParaRPr>
          </a:p>
        </p:txBody>
      </p:sp>
      <p:sp>
        <p:nvSpPr>
          <p:cNvPr id="4" name="页脚占位符 3"/>
          <p:cNvSpPr>
            <a:spLocks noGrp="1"/>
          </p:cNvSpPr>
          <p:nvPr>
            <p:ph type="ftr" sz="quarter" idx="10"/>
          </p:nvPr>
        </p:nvSpPr>
        <p:spPr/>
        <p:txBody>
          <a:bodyPr/>
          <a:lstStyle/>
          <a:p>
            <a:pPr>
              <a:defRPr/>
            </a:pPr>
            <a:r>
              <a:rPr lang="zh-CN" altLang="en-US" smtClean="0"/>
              <a:t>第</a:t>
            </a:r>
            <a:r>
              <a:rPr lang="en-US" altLang="zh-CN" smtClean="0"/>
              <a:t>9</a:t>
            </a:r>
            <a:r>
              <a:rPr lang="zh-CN" altLang="en-US" smtClean="0"/>
              <a:t>章  指针</a:t>
            </a:r>
            <a:endParaRPr lang="en-US" altLang="zh-CN" sz="1200">
              <a:ea typeface="宋体" charset="-122"/>
            </a:endParaRPr>
          </a:p>
        </p:txBody>
      </p:sp>
    </p:spTree>
    <p:extLst>
      <p:ext uri="{BB962C8B-B14F-4D97-AF65-F5344CB8AC3E}">
        <p14:creationId xmlns:p14="http://schemas.microsoft.com/office/powerpoint/2010/main" val="1773044550"/>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3000" smtClean="0"/>
              <a:t>9.3  </a:t>
            </a:r>
            <a:r>
              <a:rPr lang="zh-CN" altLang="en-US" sz="3000" smtClean="0"/>
              <a:t>指</a:t>
            </a:r>
            <a:r>
              <a:rPr lang="zh-CN" altLang="en-US" sz="3000"/>
              <a:t>针与数组</a:t>
            </a:r>
            <a:endParaRPr lang="zh-CN" altLang="en-US" sz="3000"/>
          </a:p>
        </p:txBody>
      </p:sp>
      <p:sp>
        <p:nvSpPr>
          <p:cNvPr id="3" name="内容占位符 2"/>
          <p:cNvSpPr>
            <a:spLocks noGrp="1"/>
          </p:cNvSpPr>
          <p:nvPr>
            <p:ph idx="1"/>
          </p:nvPr>
        </p:nvSpPr>
        <p:spPr>
          <a:xfrm>
            <a:off x="457200" y="1517464"/>
            <a:ext cx="8507288" cy="399368"/>
          </a:xfrm>
        </p:spPr>
        <p:txBody>
          <a:bodyPr/>
          <a:lstStyle/>
          <a:p>
            <a:pPr lvl="2"/>
            <a:r>
              <a:rPr lang="en-US" altLang="zh-CN" sz="1800">
                <a:latin typeface="隶书" pitchFamily="49" charset="-122"/>
                <a:ea typeface="黑体" panose="02010609060101010101" pitchFamily="49" charset="-122"/>
              </a:rPr>
              <a:t>【</a:t>
            </a:r>
            <a:r>
              <a:rPr lang="zh-CN" altLang="en-US" sz="1800">
                <a:latin typeface="隶书" pitchFamily="49" charset="-122"/>
                <a:ea typeface="黑体" panose="02010609060101010101" pitchFamily="49" charset="-122"/>
              </a:rPr>
              <a:t>例</a:t>
            </a:r>
            <a:r>
              <a:rPr lang="en-US" altLang="zh-CN" sz="1800">
                <a:latin typeface="隶书" pitchFamily="49" charset="-122"/>
                <a:ea typeface="黑体" panose="02010609060101010101" pitchFamily="49" charset="-122"/>
              </a:rPr>
              <a:t>9.18】</a:t>
            </a:r>
            <a:r>
              <a:rPr lang="zh-CN" altLang="en-US" sz="1800">
                <a:latin typeface="隶书" pitchFamily="49" charset="-122"/>
                <a:ea typeface="黑体" panose="02010609060101010101" pitchFamily="49" charset="-122"/>
              </a:rPr>
              <a:t>用行指针配合双重循环实现将二维数组的所有元素逐个</a:t>
            </a:r>
            <a:r>
              <a:rPr lang="zh-CN" altLang="en-US" sz="1800">
                <a:latin typeface="隶书" pitchFamily="49" charset="-122"/>
                <a:ea typeface="黑体" panose="02010609060101010101" pitchFamily="49" charset="-122"/>
              </a:rPr>
              <a:t>输</a:t>
            </a:r>
            <a:r>
              <a:rPr lang="zh-CN" altLang="en-US" sz="1800" smtClean="0">
                <a:latin typeface="隶书" pitchFamily="49" charset="-122"/>
                <a:ea typeface="黑体" panose="02010609060101010101" pitchFamily="49" charset="-122"/>
              </a:rPr>
              <a:t>出。</a:t>
            </a:r>
            <a:endParaRPr lang="zh-CN" altLang="en-US" sz="1800">
              <a:latin typeface="隶书" pitchFamily="49" charset="-122"/>
              <a:ea typeface="黑体" panose="02010609060101010101" pitchFamily="49" charset="-122"/>
            </a:endParaRPr>
          </a:p>
        </p:txBody>
      </p:sp>
      <p:sp>
        <p:nvSpPr>
          <p:cNvPr id="4" name="页脚占位符 3"/>
          <p:cNvSpPr>
            <a:spLocks noGrp="1"/>
          </p:cNvSpPr>
          <p:nvPr>
            <p:ph type="ftr" sz="quarter" idx="10"/>
          </p:nvPr>
        </p:nvSpPr>
        <p:spPr/>
        <p:txBody>
          <a:bodyPr/>
          <a:lstStyle/>
          <a:p>
            <a:pPr>
              <a:defRPr/>
            </a:pPr>
            <a:r>
              <a:rPr lang="zh-CN" altLang="en-US" smtClean="0"/>
              <a:t>第</a:t>
            </a:r>
            <a:r>
              <a:rPr lang="en-US" altLang="zh-CN" smtClean="0"/>
              <a:t>9</a:t>
            </a:r>
            <a:r>
              <a:rPr lang="zh-CN" altLang="en-US" smtClean="0"/>
              <a:t>章  指针</a:t>
            </a:r>
            <a:endParaRPr lang="en-US" altLang="zh-CN" sz="1200">
              <a:ea typeface="宋体" charset="-122"/>
            </a:endParaRPr>
          </a:p>
        </p:txBody>
      </p:sp>
      <p:sp>
        <p:nvSpPr>
          <p:cNvPr id="5" name="矩形 4">
            <a:extLst>
              <a:ext uri="{FF2B5EF4-FFF2-40B4-BE49-F238E27FC236}">
                <a16:creationId xmlns:a16="http://schemas.microsoft.com/office/drawing/2014/main" id="{F5BB524E-118F-4CAC-B131-4098BA770E80}"/>
              </a:ext>
            </a:extLst>
          </p:cNvPr>
          <p:cNvSpPr/>
          <p:nvPr/>
        </p:nvSpPr>
        <p:spPr>
          <a:xfrm>
            <a:off x="1649970" y="2028757"/>
            <a:ext cx="3568073" cy="2448272"/>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en-US" altLang="zh-CN" sz="1400">
                <a:solidFill>
                  <a:srgbClr val="002060"/>
                </a:solidFill>
              </a:rPr>
              <a:t>#include &lt;stdio.h&gt;</a:t>
            </a:r>
          </a:p>
          <a:p>
            <a:r>
              <a:rPr lang="en-US" altLang="zh-CN" sz="1400">
                <a:solidFill>
                  <a:srgbClr val="002060"/>
                </a:solidFill>
              </a:rPr>
              <a:t>int main()</a:t>
            </a:r>
          </a:p>
          <a:p>
            <a:r>
              <a:rPr lang="en-US" altLang="zh-CN" sz="1400">
                <a:solidFill>
                  <a:srgbClr val="002060"/>
                </a:solidFill>
              </a:rPr>
              <a:t>{</a:t>
            </a:r>
          </a:p>
          <a:p>
            <a:pPr marL="182563"/>
            <a:r>
              <a:rPr lang="en-US" altLang="zh-CN" sz="1400">
                <a:solidFill>
                  <a:srgbClr val="002060"/>
                </a:solidFill>
              </a:rPr>
              <a:t> int a[3][3]={1,2,3,4,5,6,7,8,9};</a:t>
            </a:r>
          </a:p>
          <a:p>
            <a:pPr marL="182563"/>
            <a:r>
              <a:rPr lang="en-US" altLang="zh-CN" sz="1400">
                <a:solidFill>
                  <a:srgbClr val="002060"/>
                </a:solidFill>
              </a:rPr>
              <a:t> </a:t>
            </a:r>
            <a:r>
              <a:rPr lang="en-US" altLang="zh-CN" sz="1400" smtClean="0">
                <a:solidFill>
                  <a:srgbClr val="002060"/>
                </a:solidFill>
              </a:rPr>
              <a:t>int </a:t>
            </a:r>
            <a:r>
              <a:rPr lang="en-US" altLang="zh-CN" sz="1400">
                <a:solidFill>
                  <a:srgbClr val="002060"/>
                </a:solidFill>
              </a:rPr>
              <a:t>(*p)[3],i,j;</a:t>
            </a:r>
          </a:p>
          <a:p>
            <a:pPr marL="182563"/>
            <a:r>
              <a:rPr lang="en-US" altLang="zh-CN" sz="1400">
                <a:solidFill>
                  <a:srgbClr val="002060"/>
                </a:solidFill>
              </a:rPr>
              <a:t> </a:t>
            </a:r>
            <a:r>
              <a:rPr lang="en-US" altLang="zh-CN" sz="1400" smtClean="0">
                <a:solidFill>
                  <a:srgbClr val="002060"/>
                </a:solidFill>
              </a:rPr>
              <a:t>p=a</a:t>
            </a:r>
            <a:r>
              <a:rPr lang="en-US" altLang="zh-CN" sz="1400">
                <a:solidFill>
                  <a:srgbClr val="002060"/>
                </a:solidFill>
              </a:rPr>
              <a:t>;</a:t>
            </a:r>
          </a:p>
          <a:p>
            <a:pPr marL="182563"/>
            <a:r>
              <a:rPr lang="en-US" altLang="zh-CN" sz="1400">
                <a:solidFill>
                  <a:srgbClr val="002060"/>
                </a:solidFill>
              </a:rPr>
              <a:t> </a:t>
            </a:r>
            <a:r>
              <a:rPr lang="en-US" altLang="zh-CN" sz="1400" smtClean="0">
                <a:solidFill>
                  <a:srgbClr val="002060"/>
                </a:solidFill>
              </a:rPr>
              <a:t>for(i=0;i&lt;3;i</a:t>
            </a:r>
            <a:r>
              <a:rPr lang="en-US" altLang="zh-CN" sz="1400">
                <a:solidFill>
                  <a:srgbClr val="002060"/>
                </a:solidFill>
              </a:rPr>
              <a:t>++)</a:t>
            </a:r>
          </a:p>
          <a:p>
            <a:pPr marL="182563"/>
            <a:r>
              <a:rPr lang="en-US" altLang="zh-CN" sz="1400">
                <a:solidFill>
                  <a:srgbClr val="002060"/>
                </a:solidFill>
              </a:rPr>
              <a:t> </a:t>
            </a:r>
            <a:r>
              <a:rPr lang="en-US" altLang="zh-CN" sz="1400" smtClean="0">
                <a:solidFill>
                  <a:srgbClr val="002060"/>
                </a:solidFill>
              </a:rPr>
              <a:t>     </a:t>
            </a:r>
            <a:r>
              <a:rPr lang="en-US" altLang="zh-CN" sz="1400">
                <a:solidFill>
                  <a:srgbClr val="002060"/>
                </a:solidFill>
              </a:rPr>
              <a:t>for(j=0;j&lt;3;j++)</a:t>
            </a:r>
          </a:p>
          <a:p>
            <a:pPr marL="182563"/>
            <a:r>
              <a:rPr lang="en-US" altLang="zh-CN" sz="1400">
                <a:solidFill>
                  <a:srgbClr val="002060"/>
                </a:solidFill>
              </a:rPr>
              <a:t>          printf("%d\n",*(*(p+i)+</a:t>
            </a:r>
            <a:r>
              <a:rPr lang="en-US" altLang="zh-CN" sz="1400">
                <a:solidFill>
                  <a:srgbClr val="002060"/>
                </a:solidFill>
              </a:rPr>
              <a:t>j</a:t>
            </a:r>
            <a:r>
              <a:rPr lang="en-US" altLang="zh-CN" sz="1400" smtClean="0">
                <a:solidFill>
                  <a:srgbClr val="002060"/>
                </a:solidFill>
              </a:rPr>
              <a:t>));</a:t>
            </a:r>
          </a:p>
          <a:p>
            <a:pPr marL="182563"/>
            <a:r>
              <a:rPr lang="en-US" altLang="zh-CN" sz="1400" smtClean="0">
                <a:solidFill>
                  <a:srgbClr val="002060"/>
                </a:solidFill>
              </a:rPr>
              <a:t> return </a:t>
            </a:r>
            <a:r>
              <a:rPr lang="en-US" altLang="zh-CN" sz="1400">
                <a:solidFill>
                  <a:srgbClr val="002060"/>
                </a:solidFill>
              </a:rPr>
              <a:t>0</a:t>
            </a:r>
            <a:r>
              <a:rPr lang="en-US" altLang="zh-CN" sz="1400" smtClean="0">
                <a:solidFill>
                  <a:srgbClr val="002060"/>
                </a:solidFill>
              </a:rPr>
              <a:t>;</a:t>
            </a:r>
          </a:p>
          <a:p>
            <a:r>
              <a:rPr lang="en-US" altLang="zh-CN" sz="1400" smtClean="0">
                <a:solidFill>
                  <a:srgbClr val="002060"/>
                </a:solidFill>
              </a:rPr>
              <a:t>}</a:t>
            </a:r>
            <a:endParaRPr lang="en-US" altLang="zh-CN" sz="1400">
              <a:solidFill>
                <a:srgbClr val="002060"/>
              </a:solidFill>
            </a:endParaRPr>
          </a:p>
        </p:txBody>
      </p:sp>
      <p:sp>
        <p:nvSpPr>
          <p:cNvPr id="6" name="折角形 8">
            <a:extLst>
              <a:ext uri="{FF2B5EF4-FFF2-40B4-BE49-F238E27FC236}">
                <a16:creationId xmlns:a16="http://schemas.microsoft.com/office/drawing/2014/main" id="{34B46C00-F619-45F0-A7B9-F2B26A653DB9}"/>
              </a:ext>
            </a:extLst>
          </p:cNvPr>
          <p:cNvSpPr/>
          <p:nvPr/>
        </p:nvSpPr>
        <p:spPr>
          <a:xfrm>
            <a:off x="5468191" y="1994557"/>
            <a:ext cx="3361582" cy="1903233"/>
          </a:xfrm>
          <a:prstGeom prst="foldedCorner">
            <a:avLst/>
          </a:prstGeom>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indent="-342900">
              <a:buAutoNum type="arabicPeriod"/>
            </a:pPr>
            <a:endParaRPr lang="en-US" altLang="zh-CN" sz="1400" dirty="0"/>
          </a:p>
          <a:p>
            <a:endParaRPr lang="en-US" altLang="zh-CN" sz="1400" dirty="0"/>
          </a:p>
          <a:p>
            <a:endParaRPr lang="en-US" altLang="zh-CN" sz="1400" dirty="0"/>
          </a:p>
          <a:p>
            <a:r>
              <a:rPr lang="zh-CN" altLang="en-US" sz="1400" smtClean="0"/>
              <a:t>例</a:t>
            </a:r>
            <a:r>
              <a:rPr lang="en-US" altLang="zh-CN" sz="1400"/>
              <a:t>9.17</a:t>
            </a:r>
            <a:r>
              <a:rPr lang="zh-CN" altLang="en-US" sz="1400"/>
              <a:t>中的</a:t>
            </a:r>
            <a:r>
              <a:rPr lang="en-US" altLang="zh-CN" sz="1400"/>
              <a:t>p</a:t>
            </a:r>
            <a:r>
              <a:rPr lang="zh-CN" altLang="en-US" sz="1400"/>
              <a:t>是列指针，而本例的</a:t>
            </a:r>
            <a:r>
              <a:rPr lang="en-US" altLang="zh-CN" sz="1400"/>
              <a:t>p</a:t>
            </a:r>
            <a:r>
              <a:rPr lang="zh-CN" altLang="en-US" sz="1400"/>
              <a:t>是行指针，</a:t>
            </a:r>
            <a:r>
              <a:rPr lang="en-US" altLang="zh-CN" sz="1400"/>
              <a:t>p+i</a:t>
            </a:r>
            <a:r>
              <a:rPr lang="zh-CN" altLang="en-US" sz="1400"/>
              <a:t>是下移</a:t>
            </a:r>
            <a:r>
              <a:rPr lang="en-US" altLang="zh-CN" sz="1400"/>
              <a:t>i</a:t>
            </a:r>
            <a:r>
              <a:rPr lang="zh-CN" altLang="en-US" sz="1400"/>
              <a:t>行，仍然是行地址。*</a:t>
            </a:r>
            <a:r>
              <a:rPr lang="en-US" altLang="zh-CN" sz="1400"/>
              <a:t>(p+i)</a:t>
            </a:r>
            <a:r>
              <a:rPr lang="zh-CN" altLang="en-US" sz="1400"/>
              <a:t>则是列地址，是第</a:t>
            </a:r>
            <a:r>
              <a:rPr lang="en-US" altLang="zh-CN" sz="1400"/>
              <a:t>i+1</a:t>
            </a:r>
            <a:r>
              <a:rPr lang="zh-CN" altLang="en-US" sz="1400"/>
              <a:t>行的首地</a:t>
            </a:r>
            <a:r>
              <a:rPr lang="zh-CN" altLang="en-US" sz="1400"/>
              <a:t>址</a:t>
            </a:r>
            <a:r>
              <a:rPr lang="zh-CN" altLang="en-US" sz="1400" smtClean="0"/>
              <a:t>，在</a:t>
            </a:r>
            <a:r>
              <a:rPr lang="zh-CN" altLang="en-US" sz="1400"/>
              <a:t>此基础上</a:t>
            </a:r>
            <a:r>
              <a:rPr lang="en-US" altLang="zh-CN" sz="1400"/>
              <a:t>+</a:t>
            </a:r>
            <a:r>
              <a:rPr lang="en-US" altLang="zh-CN" sz="1400"/>
              <a:t>j</a:t>
            </a:r>
            <a:r>
              <a:rPr lang="zh-CN" altLang="en-US" sz="1400" smtClean="0"/>
              <a:t>，即后</a:t>
            </a:r>
            <a:r>
              <a:rPr lang="zh-CN" altLang="en-US" sz="1400"/>
              <a:t>移</a:t>
            </a:r>
            <a:r>
              <a:rPr lang="en-US" altLang="zh-CN" sz="1400"/>
              <a:t>j</a:t>
            </a:r>
            <a:r>
              <a:rPr lang="zh-CN" altLang="en-US" sz="1400"/>
              <a:t>个元素的位</a:t>
            </a:r>
            <a:r>
              <a:rPr lang="zh-CN" altLang="en-US" sz="1400"/>
              <a:t>置</a:t>
            </a:r>
            <a:r>
              <a:rPr lang="zh-CN" altLang="en-US" sz="1400" smtClean="0"/>
              <a:t>，也为</a:t>
            </a:r>
            <a:r>
              <a:rPr lang="zh-CN" altLang="en-US" sz="1400"/>
              <a:t>列地址，*</a:t>
            </a:r>
            <a:r>
              <a:rPr lang="en-US" altLang="zh-CN" sz="1400"/>
              <a:t>(*(p+i)+j)</a:t>
            </a:r>
            <a:r>
              <a:rPr lang="zh-CN" altLang="en-US" sz="1400"/>
              <a:t>等价于</a:t>
            </a:r>
            <a:r>
              <a:rPr lang="en-US" altLang="zh-CN" sz="1400"/>
              <a:t>p[i][j]</a:t>
            </a:r>
            <a:r>
              <a:rPr lang="zh-CN" altLang="en-US" sz="1400"/>
              <a:t>，即数组元素</a:t>
            </a:r>
            <a:r>
              <a:rPr lang="en-US" altLang="zh-CN" sz="1400"/>
              <a:t>a[i][j]</a:t>
            </a:r>
            <a:r>
              <a:rPr lang="zh-CN" altLang="en-US" sz="1400"/>
              <a:t>的值。</a:t>
            </a:r>
            <a:endParaRPr lang="en-US" altLang="zh-CN" sz="1400" dirty="0"/>
          </a:p>
        </p:txBody>
      </p:sp>
      <p:grpSp>
        <p:nvGrpSpPr>
          <p:cNvPr id="7" name="组合 6">
            <a:extLst>
              <a:ext uri="{FF2B5EF4-FFF2-40B4-BE49-F238E27FC236}">
                <a16:creationId xmlns:a16="http://schemas.microsoft.com/office/drawing/2014/main" id="{5A3B8124-DB13-43FA-BDBF-277E29E6FA67}"/>
              </a:ext>
            </a:extLst>
          </p:cNvPr>
          <p:cNvGrpSpPr/>
          <p:nvPr/>
        </p:nvGrpSpPr>
        <p:grpSpPr>
          <a:xfrm>
            <a:off x="5468190" y="2028757"/>
            <a:ext cx="1156038" cy="419096"/>
            <a:chOff x="8656982" y="1391224"/>
            <a:chExt cx="1242392" cy="327695"/>
          </a:xfrm>
        </p:grpSpPr>
        <p:sp>
          <p:nvSpPr>
            <p:cNvPr id="8" name="文本框 7">
              <a:extLst>
                <a:ext uri="{FF2B5EF4-FFF2-40B4-BE49-F238E27FC236}">
                  <a16:creationId xmlns:a16="http://schemas.microsoft.com/office/drawing/2014/main" id="{31994EC0-9CE0-4FE0-B93C-B8717E3333FE}"/>
                </a:ext>
              </a:extLst>
            </p:cNvPr>
            <p:cNvSpPr txBox="1"/>
            <p:nvPr/>
          </p:nvSpPr>
          <p:spPr>
            <a:xfrm>
              <a:off x="8656982" y="1391224"/>
              <a:ext cx="1242392" cy="327695"/>
            </a:xfrm>
            <a:prstGeom prst="rect">
              <a:avLst/>
            </a:prstGeom>
            <a:noFill/>
          </p:spPr>
          <p:txBody>
            <a:bodyPr wrap="square" rtlCol="0">
              <a:spAutoFit/>
            </a:bodyPr>
            <a:lstStyle/>
            <a:p>
              <a:pPr algn="dist"/>
              <a:r>
                <a:rPr lang="zh-CN" altLang="en-US" b="1" dirty="0">
                  <a:solidFill>
                    <a:schemeClr val="bg1"/>
                  </a:solidFill>
                  <a:latin typeface="微软雅黑" panose="020B0503020204020204" pitchFamily="34" charset="-122"/>
                  <a:ea typeface="微软雅黑" panose="020B0503020204020204" pitchFamily="34" charset="-122"/>
                </a:rPr>
                <a:t>程序说明</a:t>
              </a:r>
            </a:p>
          </p:txBody>
        </p:sp>
        <p:cxnSp>
          <p:nvCxnSpPr>
            <p:cNvPr id="9" name="直接连接符 8">
              <a:extLst>
                <a:ext uri="{FF2B5EF4-FFF2-40B4-BE49-F238E27FC236}">
                  <a16:creationId xmlns:a16="http://schemas.microsoft.com/office/drawing/2014/main" id="{D2FE9C08-1928-4143-B10C-59655810239B}"/>
                </a:ext>
              </a:extLst>
            </p:cNvPr>
            <p:cNvCxnSpPr>
              <a:cxnSpLocks/>
            </p:cNvCxnSpPr>
            <p:nvPr/>
          </p:nvCxnSpPr>
          <p:spPr>
            <a:xfrm flipV="1">
              <a:off x="8656983" y="1686632"/>
              <a:ext cx="1242391" cy="405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2" name="文本框 11">
            <a:extLst>
              <a:ext uri="{FF2B5EF4-FFF2-40B4-BE49-F238E27FC236}">
                <a16:creationId xmlns:a16="http://schemas.microsoft.com/office/drawing/2014/main" id="{B0CA503F-5008-4B52-A4F4-6A5255875C6D}"/>
              </a:ext>
            </a:extLst>
          </p:cNvPr>
          <p:cNvSpPr txBox="1"/>
          <p:nvPr/>
        </p:nvSpPr>
        <p:spPr>
          <a:xfrm>
            <a:off x="5508104" y="4005064"/>
            <a:ext cx="2232248" cy="338554"/>
          </a:xfrm>
          <a:prstGeom prst="rect">
            <a:avLst/>
          </a:prstGeom>
          <a:noFill/>
        </p:spPr>
        <p:txBody>
          <a:bodyPr wrap="square" rtlCol="0">
            <a:spAutoFit/>
          </a:bodyPr>
          <a:lstStyle/>
          <a:p>
            <a:r>
              <a:rPr lang="zh-CN" altLang="en-US" sz="1600" dirty="0">
                <a:solidFill>
                  <a:srgbClr val="002060"/>
                </a:solidFill>
              </a:rPr>
              <a:t>程序运行结果：</a:t>
            </a:r>
          </a:p>
        </p:txBody>
      </p:sp>
      <p:pic>
        <p:nvPicPr>
          <p:cNvPr id="13" name="图片 12"/>
          <p:cNvPicPr/>
          <p:nvPr/>
        </p:nvPicPr>
        <p:blipFill rotWithShape="1">
          <a:blip r:embed="rId2">
            <a:extLst>
              <a:ext uri="{28A0092B-C50C-407E-A947-70E740481C1C}">
                <a14:useLocalDpi xmlns:a14="http://schemas.microsoft.com/office/drawing/2010/main" val="0"/>
              </a:ext>
            </a:extLst>
          </a:blip>
          <a:srcRect r="33655" b="31911"/>
          <a:stretch/>
        </p:blipFill>
        <p:spPr bwMode="auto">
          <a:xfrm>
            <a:off x="5668363" y="4319963"/>
            <a:ext cx="2827692" cy="1845341"/>
          </a:xfrm>
          <a:prstGeom prst="rect">
            <a:avLst/>
          </a:prstGeom>
          <a:noFill/>
          <a:ln>
            <a:noFill/>
          </a:ln>
        </p:spPr>
      </p:pic>
    </p:spTree>
    <p:extLst>
      <p:ext uri="{BB962C8B-B14F-4D97-AF65-F5344CB8AC3E}">
        <p14:creationId xmlns:p14="http://schemas.microsoft.com/office/powerpoint/2010/main" val="3483743229"/>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3000" smtClean="0"/>
              <a:t>9.3  </a:t>
            </a:r>
            <a:r>
              <a:rPr lang="zh-CN" altLang="en-US" sz="3000" smtClean="0"/>
              <a:t>指</a:t>
            </a:r>
            <a:r>
              <a:rPr lang="zh-CN" altLang="en-US" sz="3000"/>
              <a:t>针与数组</a:t>
            </a:r>
            <a:endParaRPr lang="zh-CN" altLang="en-US" sz="3000"/>
          </a:p>
        </p:txBody>
      </p:sp>
      <p:sp>
        <p:nvSpPr>
          <p:cNvPr id="3" name="内容占位符 2"/>
          <p:cNvSpPr>
            <a:spLocks noGrp="1"/>
          </p:cNvSpPr>
          <p:nvPr>
            <p:ph idx="1"/>
          </p:nvPr>
        </p:nvSpPr>
        <p:spPr>
          <a:xfrm>
            <a:off x="457200" y="1805496"/>
            <a:ext cx="8507288" cy="399368"/>
          </a:xfrm>
        </p:spPr>
        <p:txBody>
          <a:bodyPr/>
          <a:lstStyle/>
          <a:p>
            <a:pPr lvl="2"/>
            <a:r>
              <a:rPr lang="en-US" altLang="zh-CN" sz="1800">
                <a:latin typeface="隶书" pitchFamily="49" charset="-122"/>
                <a:ea typeface="黑体" panose="02010609060101010101" pitchFamily="49" charset="-122"/>
              </a:rPr>
              <a:t>【</a:t>
            </a:r>
            <a:r>
              <a:rPr lang="zh-CN" altLang="en-US" sz="1800">
                <a:latin typeface="隶书" pitchFamily="49" charset="-122"/>
                <a:ea typeface="黑体" panose="02010609060101010101" pitchFamily="49" charset="-122"/>
              </a:rPr>
              <a:t>例</a:t>
            </a:r>
            <a:r>
              <a:rPr lang="en-US" altLang="zh-CN" sz="1800" smtClean="0">
                <a:latin typeface="隶书" pitchFamily="49" charset="-122"/>
                <a:ea typeface="黑体" panose="02010609060101010101" pitchFamily="49" charset="-122"/>
              </a:rPr>
              <a:t>9.19】</a:t>
            </a:r>
            <a:endParaRPr lang="zh-CN" altLang="en-US" sz="1800">
              <a:latin typeface="隶书" pitchFamily="49" charset="-122"/>
              <a:ea typeface="黑体" panose="02010609060101010101" pitchFamily="49" charset="-122"/>
            </a:endParaRPr>
          </a:p>
        </p:txBody>
      </p:sp>
      <p:sp>
        <p:nvSpPr>
          <p:cNvPr id="4" name="页脚占位符 3"/>
          <p:cNvSpPr>
            <a:spLocks noGrp="1"/>
          </p:cNvSpPr>
          <p:nvPr>
            <p:ph type="ftr" sz="quarter" idx="10"/>
          </p:nvPr>
        </p:nvSpPr>
        <p:spPr/>
        <p:txBody>
          <a:bodyPr/>
          <a:lstStyle/>
          <a:p>
            <a:pPr>
              <a:defRPr/>
            </a:pPr>
            <a:r>
              <a:rPr lang="zh-CN" altLang="en-US" smtClean="0"/>
              <a:t>第</a:t>
            </a:r>
            <a:r>
              <a:rPr lang="en-US" altLang="zh-CN" smtClean="0"/>
              <a:t>9</a:t>
            </a:r>
            <a:r>
              <a:rPr lang="zh-CN" altLang="en-US" smtClean="0"/>
              <a:t>章  指针</a:t>
            </a:r>
            <a:endParaRPr lang="en-US" altLang="zh-CN" sz="1200">
              <a:ea typeface="宋体" charset="-122"/>
            </a:endParaRPr>
          </a:p>
        </p:txBody>
      </p:sp>
      <p:sp>
        <p:nvSpPr>
          <p:cNvPr id="5" name="矩形 4">
            <a:extLst>
              <a:ext uri="{FF2B5EF4-FFF2-40B4-BE49-F238E27FC236}">
                <a16:creationId xmlns:a16="http://schemas.microsoft.com/office/drawing/2014/main" id="{F5BB524E-118F-4CAC-B131-4098BA770E80}"/>
              </a:ext>
            </a:extLst>
          </p:cNvPr>
          <p:cNvSpPr/>
          <p:nvPr/>
        </p:nvSpPr>
        <p:spPr>
          <a:xfrm>
            <a:off x="1649970" y="2316789"/>
            <a:ext cx="3568073" cy="2840404"/>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en-US" altLang="zh-CN" sz="1400">
                <a:solidFill>
                  <a:srgbClr val="002060"/>
                </a:solidFill>
              </a:rPr>
              <a:t>#include &lt;stdio.h&gt;</a:t>
            </a:r>
          </a:p>
          <a:p>
            <a:r>
              <a:rPr lang="en-US" altLang="zh-CN" sz="1400">
                <a:solidFill>
                  <a:srgbClr val="002060"/>
                </a:solidFill>
              </a:rPr>
              <a:t>int main()</a:t>
            </a:r>
          </a:p>
          <a:p>
            <a:r>
              <a:rPr lang="en-US" altLang="zh-CN" sz="1400">
                <a:solidFill>
                  <a:srgbClr val="002060"/>
                </a:solidFill>
              </a:rPr>
              <a:t>{</a:t>
            </a:r>
          </a:p>
          <a:p>
            <a:pPr marL="182563"/>
            <a:r>
              <a:rPr lang="en-US" altLang="zh-CN" sz="1400">
                <a:solidFill>
                  <a:srgbClr val="002060"/>
                </a:solidFill>
              </a:rPr>
              <a:t> </a:t>
            </a:r>
            <a:r>
              <a:rPr lang="en-US" altLang="zh-CN" sz="1400" smtClean="0">
                <a:solidFill>
                  <a:srgbClr val="002060"/>
                </a:solidFill>
              </a:rPr>
              <a:t> char </a:t>
            </a:r>
            <a:r>
              <a:rPr lang="en-US" altLang="zh-CN" sz="1400">
                <a:solidFill>
                  <a:srgbClr val="002060"/>
                </a:solidFill>
              </a:rPr>
              <a:t>a[3][10]={"abc","</a:t>
            </a:r>
            <a:r>
              <a:rPr lang="en-US" altLang="zh-CN" sz="1400">
                <a:solidFill>
                  <a:srgbClr val="002060"/>
                </a:solidFill>
              </a:rPr>
              <a:t>123456</a:t>
            </a:r>
            <a:r>
              <a:rPr lang="en-US" altLang="zh-CN" sz="1400" smtClean="0">
                <a:solidFill>
                  <a:srgbClr val="002060"/>
                </a:solidFill>
              </a:rPr>
              <a:t>",</a:t>
            </a:r>
          </a:p>
          <a:p>
            <a:pPr marL="182563"/>
            <a:r>
              <a:rPr lang="en-US" altLang="zh-CN" sz="1400">
                <a:solidFill>
                  <a:srgbClr val="002060"/>
                </a:solidFill>
              </a:rPr>
              <a:t>	</a:t>
            </a:r>
            <a:r>
              <a:rPr lang="en-US" altLang="zh-CN" sz="1400" smtClean="0">
                <a:solidFill>
                  <a:srgbClr val="002060"/>
                </a:solidFill>
              </a:rPr>
              <a:t>	"</a:t>
            </a:r>
            <a:r>
              <a:rPr lang="en-US" altLang="zh-CN" sz="1400">
                <a:solidFill>
                  <a:srgbClr val="002060"/>
                </a:solidFill>
              </a:rPr>
              <a:t>ABCDE"};</a:t>
            </a:r>
          </a:p>
          <a:p>
            <a:pPr marL="182563"/>
            <a:r>
              <a:rPr lang="en-US" altLang="zh-CN" sz="1400">
                <a:solidFill>
                  <a:srgbClr val="002060"/>
                </a:solidFill>
              </a:rPr>
              <a:t>  char (*p)[10];</a:t>
            </a:r>
          </a:p>
          <a:p>
            <a:pPr marL="182563"/>
            <a:r>
              <a:rPr lang="en-US" altLang="zh-CN" sz="1400">
                <a:solidFill>
                  <a:srgbClr val="002060"/>
                </a:solidFill>
              </a:rPr>
              <a:t>  p=a;</a:t>
            </a:r>
          </a:p>
          <a:p>
            <a:pPr marL="182563"/>
            <a:r>
              <a:rPr lang="en-US" altLang="zh-CN" sz="1400" smtClean="0">
                <a:solidFill>
                  <a:srgbClr val="002060"/>
                </a:solidFill>
              </a:rPr>
              <a:t>  printf</a:t>
            </a:r>
            <a:r>
              <a:rPr lang="en-US" altLang="zh-CN" sz="1400">
                <a:solidFill>
                  <a:srgbClr val="002060"/>
                </a:solidFill>
              </a:rPr>
              <a:t>("%s,%s,%s\n",</a:t>
            </a:r>
            <a:r>
              <a:rPr lang="en-US" altLang="zh-CN" sz="1400">
                <a:solidFill>
                  <a:srgbClr val="002060"/>
                </a:solidFill>
              </a:rPr>
              <a:t>p+1</a:t>
            </a:r>
            <a:r>
              <a:rPr lang="en-US" altLang="zh-CN" sz="1400" smtClean="0">
                <a:solidFill>
                  <a:srgbClr val="002060"/>
                </a:solidFill>
              </a:rPr>
              <a:t>,</a:t>
            </a:r>
          </a:p>
          <a:p>
            <a:pPr marL="182563"/>
            <a:r>
              <a:rPr lang="en-US" altLang="zh-CN" sz="1400" smtClean="0">
                <a:solidFill>
                  <a:srgbClr val="002060"/>
                </a:solidFill>
              </a:rPr>
              <a:t>	*(</a:t>
            </a:r>
            <a:r>
              <a:rPr lang="en-US" altLang="zh-CN" sz="1400">
                <a:solidFill>
                  <a:srgbClr val="002060"/>
                </a:solidFill>
              </a:rPr>
              <a:t>p+1),*(p+1)+1);</a:t>
            </a:r>
          </a:p>
          <a:p>
            <a:pPr marL="182563"/>
            <a:r>
              <a:rPr lang="en-US" altLang="zh-CN" sz="1400">
                <a:solidFill>
                  <a:srgbClr val="002060"/>
                </a:solidFill>
              </a:rPr>
              <a:t>  printf("%c,%c,%c\n",*(*(</a:t>
            </a:r>
            <a:r>
              <a:rPr lang="en-US" altLang="zh-CN" sz="1400">
                <a:solidFill>
                  <a:srgbClr val="002060"/>
                </a:solidFill>
              </a:rPr>
              <a:t>p+1</a:t>
            </a:r>
            <a:r>
              <a:rPr lang="en-US" altLang="zh-CN" sz="1400" smtClean="0">
                <a:solidFill>
                  <a:srgbClr val="002060"/>
                </a:solidFill>
              </a:rPr>
              <a:t>)),</a:t>
            </a:r>
          </a:p>
          <a:p>
            <a:pPr marL="182563"/>
            <a:r>
              <a:rPr lang="en-US" altLang="zh-CN" sz="1400" smtClean="0">
                <a:solidFill>
                  <a:srgbClr val="002060"/>
                </a:solidFill>
              </a:rPr>
              <a:t>           *(*(</a:t>
            </a:r>
            <a:r>
              <a:rPr lang="en-US" altLang="zh-CN" sz="1400">
                <a:solidFill>
                  <a:srgbClr val="002060"/>
                </a:solidFill>
              </a:rPr>
              <a:t>p+2)+1),(*(p+2))[</a:t>
            </a:r>
            <a:r>
              <a:rPr lang="en-US" altLang="zh-CN" sz="1400">
                <a:solidFill>
                  <a:srgbClr val="002060"/>
                </a:solidFill>
              </a:rPr>
              <a:t>1</a:t>
            </a:r>
            <a:r>
              <a:rPr lang="en-US" altLang="zh-CN" sz="1400" smtClean="0">
                <a:solidFill>
                  <a:srgbClr val="002060"/>
                </a:solidFill>
              </a:rPr>
              <a:t>]);</a:t>
            </a:r>
          </a:p>
          <a:p>
            <a:pPr marL="182563"/>
            <a:r>
              <a:rPr lang="en-US" altLang="zh-CN" sz="1400" smtClean="0">
                <a:solidFill>
                  <a:srgbClr val="002060"/>
                </a:solidFill>
              </a:rPr>
              <a:t>  </a:t>
            </a:r>
            <a:r>
              <a:rPr lang="en-US" altLang="zh-CN" sz="1400">
                <a:solidFill>
                  <a:srgbClr val="002060"/>
                </a:solidFill>
              </a:rPr>
              <a:t>return </a:t>
            </a:r>
            <a:r>
              <a:rPr lang="en-US" altLang="zh-CN" sz="1400">
                <a:solidFill>
                  <a:srgbClr val="002060"/>
                </a:solidFill>
              </a:rPr>
              <a:t>0</a:t>
            </a:r>
            <a:r>
              <a:rPr lang="en-US" altLang="zh-CN" sz="1400" smtClean="0">
                <a:solidFill>
                  <a:srgbClr val="002060"/>
                </a:solidFill>
              </a:rPr>
              <a:t>;</a:t>
            </a:r>
          </a:p>
          <a:p>
            <a:r>
              <a:rPr lang="en-US" altLang="zh-CN" sz="1400" smtClean="0">
                <a:solidFill>
                  <a:srgbClr val="002060"/>
                </a:solidFill>
              </a:rPr>
              <a:t>}</a:t>
            </a:r>
            <a:endParaRPr lang="en-US" altLang="zh-CN" sz="1400">
              <a:solidFill>
                <a:srgbClr val="002060"/>
              </a:solidFill>
            </a:endParaRPr>
          </a:p>
        </p:txBody>
      </p:sp>
      <p:sp>
        <p:nvSpPr>
          <p:cNvPr id="6" name="折角形 8">
            <a:extLst>
              <a:ext uri="{FF2B5EF4-FFF2-40B4-BE49-F238E27FC236}">
                <a16:creationId xmlns:a16="http://schemas.microsoft.com/office/drawing/2014/main" id="{34B46C00-F619-45F0-A7B9-F2B26A653DB9}"/>
              </a:ext>
            </a:extLst>
          </p:cNvPr>
          <p:cNvSpPr/>
          <p:nvPr/>
        </p:nvSpPr>
        <p:spPr>
          <a:xfrm>
            <a:off x="5468191" y="2282590"/>
            <a:ext cx="3361582" cy="1479486"/>
          </a:xfrm>
          <a:prstGeom prst="foldedCorner">
            <a:avLst/>
          </a:prstGeom>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indent="-342900">
              <a:buAutoNum type="arabicPeriod"/>
            </a:pPr>
            <a:endParaRPr lang="en-US" altLang="zh-CN" sz="1400" dirty="0"/>
          </a:p>
          <a:p>
            <a:endParaRPr lang="en-US" altLang="zh-CN" sz="1400" dirty="0"/>
          </a:p>
          <a:p>
            <a:endParaRPr lang="en-US" altLang="zh-CN" sz="1400" dirty="0"/>
          </a:p>
          <a:p>
            <a:r>
              <a:rPr lang="zh-CN" altLang="en-US" sz="1400"/>
              <a:t>本例中，</a:t>
            </a:r>
            <a:r>
              <a:rPr lang="en-US" altLang="zh-CN" sz="1400"/>
              <a:t>p+1</a:t>
            </a:r>
            <a:r>
              <a:rPr lang="zh-CN" altLang="en-US" sz="1400"/>
              <a:t>和*</a:t>
            </a:r>
            <a:r>
              <a:rPr lang="en-US" altLang="zh-CN" sz="1400"/>
              <a:t>(p+1)</a:t>
            </a:r>
            <a:r>
              <a:rPr lang="zh-CN" altLang="en-US" sz="1400"/>
              <a:t>一个是行地址，一个是列地址，但是它们的值都是字符串</a:t>
            </a:r>
            <a:r>
              <a:rPr lang="en-US" altLang="zh-CN" sz="1400"/>
              <a:t>"123456"</a:t>
            </a:r>
            <a:r>
              <a:rPr lang="zh-CN" altLang="en-US" sz="1400"/>
              <a:t>的首地址，所以第一个</a:t>
            </a:r>
            <a:r>
              <a:rPr lang="en-US" altLang="zh-CN" sz="1400"/>
              <a:t>printf</a:t>
            </a:r>
            <a:r>
              <a:rPr lang="zh-CN" altLang="en-US" sz="1400"/>
              <a:t>函数的两个输出结果是一样的。</a:t>
            </a:r>
            <a:endParaRPr lang="en-US" altLang="zh-CN" sz="1400" dirty="0"/>
          </a:p>
        </p:txBody>
      </p:sp>
      <p:grpSp>
        <p:nvGrpSpPr>
          <p:cNvPr id="7" name="组合 6">
            <a:extLst>
              <a:ext uri="{FF2B5EF4-FFF2-40B4-BE49-F238E27FC236}">
                <a16:creationId xmlns:a16="http://schemas.microsoft.com/office/drawing/2014/main" id="{5A3B8124-DB13-43FA-BDBF-277E29E6FA67}"/>
              </a:ext>
            </a:extLst>
          </p:cNvPr>
          <p:cNvGrpSpPr/>
          <p:nvPr/>
        </p:nvGrpSpPr>
        <p:grpSpPr>
          <a:xfrm>
            <a:off x="5468190" y="2316789"/>
            <a:ext cx="1156038" cy="419096"/>
            <a:chOff x="8656982" y="1391224"/>
            <a:chExt cx="1242392" cy="327695"/>
          </a:xfrm>
        </p:grpSpPr>
        <p:sp>
          <p:nvSpPr>
            <p:cNvPr id="8" name="文本框 7">
              <a:extLst>
                <a:ext uri="{FF2B5EF4-FFF2-40B4-BE49-F238E27FC236}">
                  <a16:creationId xmlns:a16="http://schemas.microsoft.com/office/drawing/2014/main" id="{31994EC0-9CE0-4FE0-B93C-B8717E3333FE}"/>
                </a:ext>
              </a:extLst>
            </p:cNvPr>
            <p:cNvSpPr txBox="1"/>
            <p:nvPr/>
          </p:nvSpPr>
          <p:spPr>
            <a:xfrm>
              <a:off x="8656982" y="1391224"/>
              <a:ext cx="1242392" cy="327695"/>
            </a:xfrm>
            <a:prstGeom prst="rect">
              <a:avLst/>
            </a:prstGeom>
            <a:noFill/>
          </p:spPr>
          <p:txBody>
            <a:bodyPr wrap="square" rtlCol="0">
              <a:spAutoFit/>
            </a:bodyPr>
            <a:lstStyle/>
            <a:p>
              <a:pPr algn="dist"/>
              <a:r>
                <a:rPr lang="zh-CN" altLang="en-US" b="1" dirty="0">
                  <a:solidFill>
                    <a:schemeClr val="bg1"/>
                  </a:solidFill>
                  <a:latin typeface="微软雅黑" panose="020B0503020204020204" pitchFamily="34" charset="-122"/>
                  <a:ea typeface="微软雅黑" panose="020B0503020204020204" pitchFamily="34" charset="-122"/>
                </a:rPr>
                <a:t>程序说明</a:t>
              </a:r>
            </a:p>
          </p:txBody>
        </p:sp>
        <p:cxnSp>
          <p:nvCxnSpPr>
            <p:cNvPr id="9" name="直接连接符 8">
              <a:extLst>
                <a:ext uri="{FF2B5EF4-FFF2-40B4-BE49-F238E27FC236}">
                  <a16:creationId xmlns:a16="http://schemas.microsoft.com/office/drawing/2014/main" id="{D2FE9C08-1928-4143-B10C-59655810239B}"/>
                </a:ext>
              </a:extLst>
            </p:cNvPr>
            <p:cNvCxnSpPr>
              <a:cxnSpLocks/>
            </p:cNvCxnSpPr>
            <p:nvPr/>
          </p:nvCxnSpPr>
          <p:spPr>
            <a:xfrm flipV="1">
              <a:off x="8656983" y="1686632"/>
              <a:ext cx="1242391" cy="405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2" name="文本框 11">
            <a:extLst>
              <a:ext uri="{FF2B5EF4-FFF2-40B4-BE49-F238E27FC236}">
                <a16:creationId xmlns:a16="http://schemas.microsoft.com/office/drawing/2014/main" id="{B0CA503F-5008-4B52-A4F4-6A5255875C6D}"/>
              </a:ext>
            </a:extLst>
          </p:cNvPr>
          <p:cNvSpPr txBox="1"/>
          <p:nvPr/>
        </p:nvSpPr>
        <p:spPr>
          <a:xfrm>
            <a:off x="5468190" y="3910343"/>
            <a:ext cx="2232248" cy="338554"/>
          </a:xfrm>
          <a:prstGeom prst="rect">
            <a:avLst/>
          </a:prstGeom>
          <a:noFill/>
        </p:spPr>
        <p:txBody>
          <a:bodyPr wrap="square" rtlCol="0">
            <a:spAutoFit/>
          </a:bodyPr>
          <a:lstStyle/>
          <a:p>
            <a:r>
              <a:rPr lang="zh-CN" altLang="en-US" sz="1600" dirty="0">
                <a:solidFill>
                  <a:srgbClr val="002060"/>
                </a:solidFill>
              </a:rPr>
              <a:t>程序运行结果：</a:t>
            </a:r>
          </a:p>
        </p:txBody>
      </p:sp>
      <p:pic>
        <p:nvPicPr>
          <p:cNvPr id="14" name="图片 13"/>
          <p:cNvPicPr/>
          <p:nvPr/>
        </p:nvPicPr>
        <p:blipFill rotWithShape="1">
          <a:blip r:embed="rId2">
            <a:extLst>
              <a:ext uri="{28A0092B-C50C-407E-A947-70E740481C1C}">
                <a14:useLocalDpi xmlns:a14="http://schemas.microsoft.com/office/drawing/2010/main" val="0"/>
              </a:ext>
            </a:extLst>
          </a:blip>
          <a:srcRect r="32823" b="50099"/>
          <a:stretch/>
        </p:blipFill>
        <p:spPr bwMode="auto">
          <a:xfrm>
            <a:off x="5580112" y="4338550"/>
            <a:ext cx="3367913" cy="1250690"/>
          </a:xfrm>
          <a:prstGeom prst="rect">
            <a:avLst/>
          </a:prstGeom>
          <a:noFill/>
          <a:ln>
            <a:noFill/>
          </a:ln>
        </p:spPr>
      </p:pic>
    </p:spTree>
    <p:extLst>
      <p:ext uri="{BB962C8B-B14F-4D97-AF65-F5344CB8AC3E}">
        <p14:creationId xmlns:p14="http://schemas.microsoft.com/office/powerpoint/2010/main" val="4208198300"/>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3000" smtClean="0"/>
              <a:t>9.3  </a:t>
            </a:r>
            <a:r>
              <a:rPr lang="zh-CN" altLang="en-US" sz="3000" smtClean="0"/>
              <a:t>指</a:t>
            </a:r>
            <a:r>
              <a:rPr lang="zh-CN" altLang="en-US" sz="3000"/>
              <a:t>针与数组</a:t>
            </a:r>
            <a:endParaRPr lang="zh-CN" altLang="en-US" sz="3000"/>
          </a:p>
        </p:txBody>
      </p:sp>
      <p:sp>
        <p:nvSpPr>
          <p:cNvPr id="3" name="内容占位符 2"/>
          <p:cNvSpPr>
            <a:spLocks noGrp="1"/>
          </p:cNvSpPr>
          <p:nvPr>
            <p:ph idx="1"/>
          </p:nvPr>
        </p:nvSpPr>
        <p:spPr>
          <a:xfrm>
            <a:off x="457200" y="1412776"/>
            <a:ext cx="8507288" cy="1368153"/>
          </a:xfrm>
        </p:spPr>
        <p:txBody>
          <a:bodyPr/>
          <a:lstStyle/>
          <a:p>
            <a:pPr lvl="1"/>
            <a:r>
              <a:rPr lang="zh-CN" altLang="en-US" sz="2000" smtClean="0">
                <a:latin typeface="隶书" pitchFamily="49" charset="-122"/>
                <a:ea typeface="黑体" panose="02010609060101010101" pitchFamily="49" charset="-122"/>
              </a:rPr>
              <a:t>用</a:t>
            </a:r>
            <a:r>
              <a:rPr lang="zh-CN" altLang="en-US" sz="2000">
                <a:latin typeface="隶书" pitchFamily="49" charset="-122"/>
                <a:ea typeface="黑体" panose="02010609060101010101" pitchFamily="49" charset="-122"/>
              </a:rPr>
              <a:t>数组指针作为函数参数</a:t>
            </a:r>
            <a:endParaRPr lang="en-US" altLang="zh-CN" sz="2000" smtClean="0">
              <a:latin typeface="隶书" pitchFamily="49" charset="-122"/>
              <a:ea typeface="黑体" panose="02010609060101010101" pitchFamily="49" charset="-122"/>
            </a:endParaRPr>
          </a:p>
          <a:p>
            <a:pPr lvl="2"/>
            <a:r>
              <a:rPr lang="zh-CN" altLang="en-US" sz="1800">
                <a:latin typeface="隶书" pitchFamily="49" charset="-122"/>
                <a:ea typeface="黑体" panose="02010609060101010101" pitchFamily="49" charset="-122"/>
              </a:rPr>
              <a:t>可以用指向一维数组的指针变量作为函数参数</a:t>
            </a:r>
            <a:endParaRPr lang="en-US" altLang="zh-CN" sz="1800" smtClean="0">
              <a:latin typeface="隶书" pitchFamily="49" charset="-122"/>
              <a:ea typeface="黑体" panose="02010609060101010101" pitchFamily="49" charset="-122"/>
            </a:endParaRPr>
          </a:p>
          <a:p>
            <a:pPr lvl="2"/>
            <a:r>
              <a:rPr lang="en-US" altLang="zh-CN" sz="1800">
                <a:latin typeface="隶书" pitchFamily="49" charset="-122"/>
                <a:ea typeface="黑体" panose="02010609060101010101" pitchFamily="49" charset="-122"/>
              </a:rPr>
              <a:t>【</a:t>
            </a:r>
            <a:r>
              <a:rPr lang="zh-CN" altLang="en-US" sz="1800">
                <a:latin typeface="隶书" pitchFamily="49" charset="-122"/>
                <a:ea typeface="黑体" panose="02010609060101010101" pitchFamily="49" charset="-122"/>
              </a:rPr>
              <a:t>例</a:t>
            </a:r>
            <a:r>
              <a:rPr lang="en-US" altLang="zh-CN" sz="1800">
                <a:latin typeface="隶书" pitchFamily="49" charset="-122"/>
                <a:ea typeface="黑体" panose="02010609060101010101" pitchFamily="49" charset="-122"/>
              </a:rPr>
              <a:t>9.20】 </a:t>
            </a:r>
            <a:r>
              <a:rPr lang="zh-CN" altLang="en-US" sz="1800">
                <a:latin typeface="隶书" pitchFamily="49" charset="-122"/>
                <a:ea typeface="黑体" panose="02010609060101010101" pitchFamily="49" charset="-122"/>
              </a:rPr>
              <a:t>有一个班，</a:t>
            </a:r>
            <a:r>
              <a:rPr lang="en-US" altLang="zh-CN" sz="1800">
                <a:latin typeface="隶书" pitchFamily="49" charset="-122"/>
                <a:ea typeface="黑体" panose="02010609060101010101" pitchFamily="49" charset="-122"/>
              </a:rPr>
              <a:t>5</a:t>
            </a:r>
            <a:r>
              <a:rPr lang="zh-CN" altLang="en-US" sz="1800">
                <a:latin typeface="隶书" pitchFamily="49" charset="-122"/>
                <a:ea typeface="黑体" panose="02010609060101010101" pitchFamily="49" charset="-122"/>
              </a:rPr>
              <a:t>个学生，各学</a:t>
            </a:r>
            <a:r>
              <a:rPr lang="en-US" altLang="zh-CN" sz="1800">
                <a:latin typeface="隶书" pitchFamily="49" charset="-122"/>
                <a:ea typeface="黑体" panose="02010609060101010101" pitchFamily="49" charset="-122"/>
              </a:rPr>
              <a:t>3</a:t>
            </a:r>
            <a:r>
              <a:rPr lang="zh-CN" altLang="en-US" sz="1800">
                <a:latin typeface="隶书" pitchFamily="49" charset="-122"/>
                <a:ea typeface="黑体" panose="02010609060101010101" pitchFamily="49" charset="-122"/>
              </a:rPr>
              <a:t>门课程，计算总平均分数以及每个学生的</a:t>
            </a:r>
            <a:r>
              <a:rPr lang="en-US" altLang="zh-CN" sz="1800">
                <a:latin typeface="隶书" pitchFamily="49" charset="-122"/>
                <a:ea typeface="黑体" panose="02010609060101010101" pitchFamily="49" charset="-122"/>
              </a:rPr>
              <a:t>3</a:t>
            </a:r>
            <a:r>
              <a:rPr lang="zh-CN" altLang="en-US" sz="1800">
                <a:latin typeface="隶书" pitchFamily="49" charset="-122"/>
                <a:ea typeface="黑体" panose="02010609060101010101" pitchFamily="49" charset="-122"/>
              </a:rPr>
              <a:t>门课的平均分低于总平均分的学生的</a:t>
            </a:r>
            <a:r>
              <a:rPr lang="zh-CN" altLang="en-US" sz="1800">
                <a:latin typeface="隶书" pitchFamily="49" charset="-122"/>
                <a:ea typeface="黑体" panose="02010609060101010101" pitchFamily="49" charset="-122"/>
              </a:rPr>
              <a:t>成</a:t>
            </a:r>
            <a:r>
              <a:rPr lang="zh-CN" altLang="en-US" sz="1800" smtClean="0">
                <a:latin typeface="隶书" pitchFamily="49" charset="-122"/>
                <a:ea typeface="黑体" panose="02010609060101010101" pitchFamily="49" charset="-122"/>
              </a:rPr>
              <a:t>绩</a:t>
            </a:r>
            <a:endParaRPr lang="zh-CN" altLang="en-US" sz="2000" smtClean="0">
              <a:latin typeface="隶书" pitchFamily="49" charset="-122"/>
              <a:ea typeface="黑体" panose="02010609060101010101" pitchFamily="49" charset="-122"/>
            </a:endParaRPr>
          </a:p>
        </p:txBody>
      </p:sp>
      <p:sp>
        <p:nvSpPr>
          <p:cNvPr id="4" name="页脚占位符 3"/>
          <p:cNvSpPr>
            <a:spLocks noGrp="1"/>
          </p:cNvSpPr>
          <p:nvPr>
            <p:ph type="ftr" sz="quarter" idx="10"/>
          </p:nvPr>
        </p:nvSpPr>
        <p:spPr/>
        <p:txBody>
          <a:bodyPr/>
          <a:lstStyle/>
          <a:p>
            <a:pPr>
              <a:defRPr/>
            </a:pPr>
            <a:r>
              <a:rPr lang="zh-CN" altLang="en-US" smtClean="0"/>
              <a:t>第</a:t>
            </a:r>
            <a:r>
              <a:rPr lang="en-US" altLang="zh-CN" smtClean="0"/>
              <a:t>9</a:t>
            </a:r>
            <a:r>
              <a:rPr lang="zh-CN" altLang="en-US" smtClean="0"/>
              <a:t>章  指针</a:t>
            </a:r>
            <a:endParaRPr lang="en-US" altLang="zh-CN" sz="1200">
              <a:ea typeface="宋体" charset="-122"/>
            </a:endParaRPr>
          </a:p>
        </p:txBody>
      </p:sp>
      <p:sp>
        <p:nvSpPr>
          <p:cNvPr id="5" name="矩形 4">
            <a:extLst>
              <a:ext uri="{FF2B5EF4-FFF2-40B4-BE49-F238E27FC236}">
                <a16:creationId xmlns:a16="http://schemas.microsoft.com/office/drawing/2014/main" id="{F5BB524E-118F-4CAC-B131-4098BA770E80}"/>
              </a:ext>
            </a:extLst>
          </p:cNvPr>
          <p:cNvSpPr/>
          <p:nvPr/>
        </p:nvSpPr>
        <p:spPr>
          <a:xfrm>
            <a:off x="180336" y="2780928"/>
            <a:ext cx="2843808" cy="3024336"/>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en-US" altLang="zh-CN" sz="1200">
                <a:solidFill>
                  <a:srgbClr val="002060"/>
                </a:solidFill>
              </a:rPr>
              <a:t>#include &lt;stdio.h&gt;</a:t>
            </a:r>
          </a:p>
          <a:p>
            <a:r>
              <a:rPr lang="en-US" altLang="zh-CN" sz="1200">
                <a:solidFill>
                  <a:srgbClr val="002060"/>
                </a:solidFill>
              </a:rPr>
              <a:t>int main()</a:t>
            </a:r>
          </a:p>
          <a:p>
            <a:r>
              <a:rPr lang="en-US" altLang="zh-CN" sz="1200">
                <a:solidFill>
                  <a:srgbClr val="002060"/>
                </a:solidFill>
              </a:rPr>
              <a:t>{</a:t>
            </a:r>
          </a:p>
          <a:p>
            <a:pPr marL="182563"/>
            <a:r>
              <a:rPr lang="en-US" altLang="zh-CN" sz="1200" smtClean="0">
                <a:solidFill>
                  <a:srgbClr val="002060"/>
                </a:solidFill>
              </a:rPr>
              <a:t>float </a:t>
            </a:r>
            <a:r>
              <a:rPr lang="en-US" altLang="zh-CN" sz="1200">
                <a:solidFill>
                  <a:srgbClr val="002060"/>
                </a:solidFill>
              </a:rPr>
              <a:t>average(float *p,int);</a:t>
            </a:r>
          </a:p>
          <a:p>
            <a:pPr marL="182563"/>
            <a:r>
              <a:rPr lang="en-US" altLang="zh-CN" sz="1200" smtClean="0">
                <a:solidFill>
                  <a:srgbClr val="002060"/>
                </a:solidFill>
              </a:rPr>
              <a:t>void </a:t>
            </a:r>
            <a:r>
              <a:rPr lang="en-US" altLang="zh-CN" sz="1200">
                <a:solidFill>
                  <a:srgbClr val="002060"/>
                </a:solidFill>
              </a:rPr>
              <a:t>search(float (*p)[</a:t>
            </a:r>
            <a:r>
              <a:rPr lang="en-US" altLang="zh-CN" sz="1200">
                <a:solidFill>
                  <a:srgbClr val="002060"/>
                </a:solidFill>
              </a:rPr>
              <a:t>3</a:t>
            </a:r>
            <a:r>
              <a:rPr lang="en-US" altLang="zh-CN" sz="1200" smtClean="0">
                <a:solidFill>
                  <a:srgbClr val="002060"/>
                </a:solidFill>
              </a:rPr>
              <a:t>],</a:t>
            </a:r>
          </a:p>
          <a:p>
            <a:pPr marL="182563"/>
            <a:r>
              <a:rPr lang="en-US" altLang="zh-CN" sz="1200">
                <a:solidFill>
                  <a:srgbClr val="002060"/>
                </a:solidFill>
              </a:rPr>
              <a:t>	</a:t>
            </a:r>
            <a:r>
              <a:rPr lang="en-US" altLang="zh-CN" sz="1200" smtClean="0">
                <a:solidFill>
                  <a:srgbClr val="002060"/>
                </a:solidFill>
              </a:rPr>
              <a:t>      float </a:t>
            </a:r>
            <a:r>
              <a:rPr lang="en-US" altLang="zh-CN" sz="1200">
                <a:solidFill>
                  <a:srgbClr val="002060"/>
                </a:solidFill>
              </a:rPr>
              <a:t>aver);</a:t>
            </a:r>
          </a:p>
          <a:p>
            <a:pPr marL="182563"/>
            <a:r>
              <a:rPr lang="en-US" altLang="zh-CN" sz="1200">
                <a:solidFill>
                  <a:srgbClr val="002060"/>
                </a:solidFill>
              </a:rPr>
              <a:t>float </a:t>
            </a:r>
            <a:r>
              <a:rPr lang="en-US" altLang="zh-CN" sz="1200" smtClean="0">
                <a:solidFill>
                  <a:srgbClr val="002060"/>
                </a:solidFill>
              </a:rPr>
              <a:t>aver</a:t>
            </a:r>
            <a:r>
              <a:rPr lang="zh-CN" altLang="en-US" sz="1200" smtClean="0">
                <a:solidFill>
                  <a:srgbClr val="002060"/>
                </a:solidFill>
              </a:rPr>
              <a:t>，</a:t>
            </a:r>
            <a:r>
              <a:rPr lang="en-US" altLang="zh-CN" sz="1200" smtClean="0">
                <a:solidFill>
                  <a:srgbClr val="002060"/>
                </a:solidFill>
              </a:rPr>
              <a:t>score[5</a:t>
            </a:r>
            <a:r>
              <a:rPr lang="en-US" altLang="zh-CN" sz="1200">
                <a:solidFill>
                  <a:srgbClr val="002060"/>
                </a:solidFill>
              </a:rPr>
              <a:t>][</a:t>
            </a:r>
            <a:r>
              <a:rPr lang="en-US" altLang="zh-CN" sz="1200">
                <a:solidFill>
                  <a:srgbClr val="002060"/>
                </a:solidFill>
              </a:rPr>
              <a:t>3</a:t>
            </a:r>
            <a:r>
              <a:rPr lang="en-US" altLang="zh-CN" sz="1200" smtClean="0">
                <a:solidFill>
                  <a:srgbClr val="002060"/>
                </a:solidFill>
              </a:rPr>
              <a:t>]={{</a:t>
            </a:r>
            <a:r>
              <a:rPr lang="en-US" altLang="zh-CN" sz="1200">
                <a:solidFill>
                  <a:srgbClr val="002060"/>
                </a:solidFill>
              </a:rPr>
              <a:t>65,67,70</a:t>
            </a:r>
            <a:r>
              <a:rPr lang="en-US" altLang="zh-CN" sz="1200" smtClean="0">
                <a:solidFill>
                  <a:srgbClr val="002060"/>
                </a:solidFill>
              </a:rPr>
              <a:t>},</a:t>
            </a:r>
          </a:p>
          <a:p>
            <a:pPr marL="1435100"/>
            <a:r>
              <a:rPr lang="en-US" altLang="zh-CN" sz="1200" smtClean="0">
                <a:solidFill>
                  <a:srgbClr val="002060"/>
                </a:solidFill>
              </a:rPr>
              <a:t>{60,80,87},</a:t>
            </a:r>
          </a:p>
          <a:p>
            <a:pPr marL="1435100"/>
            <a:r>
              <a:rPr lang="en-US" altLang="zh-CN" sz="1200" smtClean="0">
                <a:solidFill>
                  <a:srgbClr val="002060"/>
                </a:solidFill>
              </a:rPr>
              <a:t>{99,100,98},</a:t>
            </a:r>
          </a:p>
          <a:p>
            <a:pPr marL="1435100"/>
            <a:r>
              <a:rPr lang="en-US" altLang="zh-CN" sz="1200" smtClean="0">
                <a:solidFill>
                  <a:srgbClr val="002060"/>
                </a:solidFill>
              </a:rPr>
              <a:t>{</a:t>
            </a:r>
            <a:r>
              <a:rPr lang="en-US" altLang="zh-CN" sz="1200">
                <a:solidFill>
                  <a:srgbClr val="002060"/>
                </a:solidFill>
              </a:rPr>
              <a:t>55,48,52</a:t>
            </a:r>
            <a:r>
              <a:rPr lang="en-US" altLang="zh-CN" sz="1200" smtClean="0">
                <a:solidFill>
                  <a:srgbClr val="002060"/>
                </a:solidFill>
              </a:rPr>
              <a:t>},</a:t>
            </a:r>
          </a:p>
          <a:p>
            <a:pPr marL="1435100"/>
            <a:r>
              <a:rPr lang="en-US" altLang="zh-CN" sz="1200" smtClean="0">
                <a:solidFill>
                  <a:srgbClr val="002060"/>
                </a:solidFill>
              </a:rPr>
              <a:t>{</a:t>
            </a:r>
            <a:r>
              <a:rPr lang="en-US" altLang="zh-CN" sz="1200">
                <a:solidFill>
                  <a:srgbClr val="002060"/>
                </a:solidFill>
              </a:rPr>
              <a:t>91,80,90}};</a:t>
            </a:r>
          </a:p>
          <a:p>
            <a:pPr marL="182563"/>
            <a:r>
              <a:rPr lang="en-US" altLang="zh-CN" sz="1200" smtClean="0">
                <a:solidFill>
                  <a:srgbClr val="002060"/>
                </a:solidFill>
              </a:rPr>
              <a:t>aver=average</a:t>
            </a:r>
            <a:r>
              <a:rPr lang="en-US" altLang="zh-CN" sz="1200">
                <a:solidFill>
                  <a:srgbClr val="002060"/>
                </a:solidFill>
              </a:rPr>
              <a:t>(*score,15);</a:t>
            </a:r>
          </a:p>
          <a:p>
            <a:pPr marL="182563"/>
            <a:r>
              <a:rPr lang="en-US" altLang="zh-CN" sz="1200" smtClean="0">
                <a:solidFill>
                  <a:srgbClr val="002060"/>
                </a:solidFill>
              </a:rPr>
              <a:t>search(score,aver);</a:t>
            </a:r>
          </a:p>
          <a:p>
            <a:pPr marL="182563"/>
            <a:r>
              <a:rPr lang="en-US" altLang="zh-CN" sz="1200" smtClean="0">
                <a:solidFill>
                  <a:srgbClr val="002060"/>
                </a:solidFill>
              </a:rPr>
              <a:t>return </a:t>
            </a:r>
            <a:r>
              <a:rPr lang="en-US" altLang="zh-CN" sz="1200">
                <a:solidFill>
                  <a:srgbClr val="002060"/>
                </a:solidFill>
              </a:rPr>
              <a:t>0</a:t>
            </a:r>
            <a:r>
              <a:rPr lang="en-US" altLang="zh-CN" sz="1200" smtClean="0">
                <a:solidFill>
                  <a:srgbClr val="002060"/>
                </a:solidFill>
              </a:rPr>
              <a:t>;</a:t>
            </a:r>
          </a:p>
          <a:p>
            <a:r>
              <a:rPr lang="en-US" altLang="zh-CN" sz="1200" smtClean="0">
                <a:solidFill>
                  <a:srgbClr val="002060"/>
                </a:solidFill>
              </a:rPr>
              <a:t>}</a:t>
            </a:r>
            <a:endParaRPr lang="en-US" altLang="zh-CN" sz="1200">
              <a:solidFill>
                <a:srgbClr val="002060"/>
              </a:solidFill>
            </a:endParaRPr>
          </a:p>
        </p:txBody>
      </p:sp>
      <p:sp>
        <p:nvSpPr>
          <p:cNvPr id="7" name="矩形 6">
            <a:extLst>
              <a:ext uri="{FF2B5EF4-FFF2-40B4-BE49-F238E27FC236}">
                <a16:creationId xmlns:a16="http://schemas.microsoft.com/office/drawing/2014/main" id="{F5BB524E-118F-4CAC-B131-4098BA770E80}"/>
              </a:ext>
            </a:extLst>
          </p:cNvPr>
          <p:cNvSpPr/>
          <p:nvPr/>
        </p:nvSpPr>
        <p:spPr>
          <a:xfrm>
            <a:off x="6264504" y="2781320"/>
            <a:ext cx="2699984" cy="3239968"/>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en-US" altLang="zh-CN" sz="1200" smtClean="0">
                <a:solidFill>
                  <a:srgbClr val="002060"/>
                </a:solidFill>
              </a:rPr>
              <a:t>for(i=0 </a:t>
            </a:r>
            <a:r>
              <a:rPr lang="en-US" altLang="zh-CN" sz="1200">
                <a:solidFill>
                  <a:srgbClr val="002060"/>
                </a:solidFill>
              </a:rPr>
              <a:t>; i&lt;5; i++)</a:t>
            </a:r>
          </a:p>
          <a:p>
            <a:r>
              <a:rPr lang="en-US" altLang="zh-CN" sz="1200" smtClean="0">
                <a:solidFill>
                  <a:srgbClr val="002060"/>
                </a:solidFill>
              </a:rPr>
              <a:t>   {</a:t>
            </a:r>
            <a:endParaRPr lang="en-US" altLang="zh-CN" sz="1200">
              <a:solidFill>
                <a:srgbClr val="002060"/>
              </a:solidFill>
            </a:endParaRPr>
          </a:p>
          <a:p>
            <a:r>
              <a:rPr lang="en-US" altLang="zh-CN" sz="1200" smtClean="0">
                <a:solidFill>
                  <a:srgbClr val="002060"/>
                </a:solidFill>
              </a:rPr>
              <a:t>       sum=0</a:t>
            </a:r>
            <a:r>
              <a:rPr lang="en-US" altLang="zh-CN" sz="1200">
                <a:solidFill>
                  <a:srgbClr val="002060"/>
                </a:solidFill>
              </a:rPr>
              <a:t>;</a:t>
            </a:r>
          </a:p>
          <a:p>
            <a:r>
              <a:rPr lang="en-US" altLang="zh-CN" sz="1200">
                <a:solidFill>
                  <a:srgbClr val="002060"/>
                </a:solidFill>
              </a:rPr>
              <a:t>    </a:t>
            </a:r>
            <a:r>
              <a:rPr lang="en-US" altLang="zh-CN" sz="1200" smtClean="0">
                <a:solidFill>
                  <a:srgbClr val="002060"/>
                </a:solidFill>
              </a:rPr>
              <a:t>   for </a:t>
            </a:r>
            <a:r>
              <a:rPr lang="en-US" altLang="zh-CN" sz="1200">
                <a:solidFill>
                  <a:srgbClr val="002060"/>
                </a:solidFill>
              </a:rPr>
              <a:t>(j=0;j&lt;3;j++)</a:t>
            </a:r>
          </a:p>
          <a:p>
            <a:r>
              <a:rPr lang="en-US" altLang="zh-CN" sz="1200">
                <a:solidFill>
                  <a:srgbClr val="002060"/>
                </a:solidFill>
              </a:rPr>
              <a:t>    </a:t>
            </a:r>
            <a:r>
              <a:rPr lang="en-US" altLang="zh-CN" sz="1200" smtClean="0">
                <a:solidFill>
                  <a:srgbClr val="002060"/>
                </a:solidFill>
              </a:rPr>
              <a:t>	</a:t>
            </a:r>
            <a:r>
              <a:rPr lang="en-US" altLang="zh-CN" sz="1200" smtClean="0">
                <a:solidFill>
                  <a:srgbClr val="002060"/>
                </a:solidFill>
              </a:rPr>
              <a:t>sum</a:t>
            </a:r>
            <a:r>
              <a:rPr lang="en-US" altLang="zh-CN" sz="1200">
                <a:solidFill>
                  <a:srgbClr val="002060"/>
                </a:solidFill>
              </a:rPr>
              <a:t>+=(*(p+i))[j];</a:t>
            </a:r>
          </a:p>
          <a:p>
            <a:r>
              <a:rPr lang="en-US" altLang="zh-CN" sz="1200">
                <a:solidFill>
                  <a:srgbClr val="002060"/>
                </a:solidFill>
              </a:rPr>
              <a:t>   </a:t>
            </a:r>
            <a:r>
              <a:rPr lang="en-US" altLang="zh-CN" sz="1200" smtClean="0">
                <a:solidFill>
                  <a:srgbClr val="002060"/>
                </a:solidFill>
              </a:rPr>
              <a:t>    </a:t>
            </a:r>
            <a:r>
              <a:rPr lang="en-US" altLang="zh-CN" sz="1200">
                <a:solidFill>
                  <a:srgbClr val="002060"/>
                </a:solidFill>
              </a:rPr>
              <a:t>if (sum/3&lt;aver)</a:t>
            </a:r>
          </a:p>
          <a:p>
            <a:r>
              <a:rPr lang="en-US" altLang="zh-CN" sz="1200" smtClean="0">
                <a:solidFill>
                  <a:srgbClr val="002060"/>
                </a:solidFill>
              </a:rPr>
              <a:t>       {	</a:t>
            </a:r>
          </a:p>
          <a:p>
            <a:r>
              <a:rPr lang="en-US" altLang="zh-CN" sz="1200" smtClean="0">
                <a:solidFill>
                  <a:srgbClr val="002060"/>
                </a:solidFill>
              </a:rPr>
              <a:t>            printf</a:t>
            </a:r>
            <a:r>
              <a:rPr lang="en-US" altLang="zh-CN" sz="1200">
                <a:solidFill>
                  <a:srgbClr val="002060"/>
                </a:solidFill>
              </a:rPr>
              <a:t>("The scores </a:t>
            </a:r>
            <a:r>
              <a:rPr lang="en-US" altLang="zh-CN" sz="1200">
                <a:solidFill>
                  <a:srgbClr val="002060"/>
                </a:solidFill>
              </a:rPr>
              <a:t>of </a:t>
            </a:r>
            <a:endParaRPr lang="en-US" altLang="zh-CN" sz="1200" smtClean="0">
              <a:solidFill>
                <a:srgbClr val="002060"/>
              </a:solidFill>
            </a:endParaRPr>
          </a:p>
          <a:p>
            <a:r>
              <a:rPr lang="en-US" altLang="zh-CN" sz="1200">
                <a:solidFill>
                  <a:srgbClr val="002060"/>
                </a:solidFill>
              </a:rPr>
              <a:t>	</a:t>
            </a:r>
            <a:r>
              <a:rPr lang="en-US" altLang="zh-CN" sz="1200" smtClean="0">
                <a:solidFill>
                  <a:srgbClr val="002060"/>
                </a:solidFill>
              </a:rPr>
              <a:t> No</a:t>
            </a:r>
            <a:r>
              <a:rPr lang="en-US" altLang="zh-CN" sz="1200">
                <a:solidFill>
                  <a:srgbClr val="002060"/>
                </a:solidFill>
              </a:rPr>
              <a:t>.%d are:",i+1);</a:t>
            </a:r>
          </a:p>
          <a:p>
            <a:r>
              <a:rPr lang="en-US" altLang="zh-CN" sz="1200" smtClean="0">
                <a:solidFill>
                  <a:srgbClr val="002060"/>
                </a:solidFill>
              </a:rPr>
              <a:t>            for </a:t>
            </a:r>
            <a:r>
              <a:rPr lang="en-US" altLang="zh-CN" sz="1200">
                <a:solidFill>
                  <a:srgbClr val="002060"/>
                </a:solidFill>
              </a:rPr>
              <a:t>(j=0;j&lt;3;j++)</a:t>
            </a:r>
          </a:p>
          <a:p>
            <a:r>
              <a:rPr lang="en-US" altLang="zh-CN" sz="1200" smtClean="0">
                <a:solidFill>
                  <a:srgbClr val="002060"/>
                </a:solidFill>
              </a:rPr>
              <a:t>	  printf</a:t>
            </a:r>
            <a:r>
              <a:rPr lang="en-US" altLang="zh-CN" sz="1200">
                <a:solidFill>
                  <a:srgbClr val="002060"/>
                </a:solidFill>
              </a:rPr>
              <a:t>("%8.2f</a:t>
            </a:r>
            <a:r>
              <a:rPr lang="en-US" altLang="zh-CN" sz="1200">
                <a:solidFill>
                  <a:srgbClr val="002060"/>
                </a:solidFill>
              </a:rPr>
              <a:t>", </a:t>
            </a:r>
            <a:r>
              <a:rPr lang="en-US" altLang="zh-CN" sz="1200" smtClean="0">
                <a:solidFill>
                  <a:srgbClr val="002060"/>
                </a:solidFill>
              </a:rPr>
              <a:t>	         (*(</a:t>
            </a:r>
            <a:r>
              <a:rPr lang="en-US" altLang="zh-CN" sz="1200">
                <a:solidFill>
                  <a:srgbClr val="002060"/>
                </a:solidFill>
              </a:rPr>
              <a:t>p+i))[j]);</a:t>
            </a:r>
          </a:p>
          <a:p>
            <a:r>
              <a:rPr lang="en-US" altLang="zh-CN" sz="1200" smtClean="0">
                <a:solidFill>
                  <a:srgbClr val="002060"/>
                </a:solidFill>
              </a:rPr>
              <a:t> </a:t>
            </a:r>
            <a:r>
              <a:rPr lang="en-US" altLang="zh-CN" sz="1200">
                <a:solidFill>
                  <a:srgbClr val="002060"/>
                </a:solidFill>
              </a:rPr>
              <a:t>	</a:t>
            </a:r>
            <a:r>
              <a:rPr lang="en-US" altLang="zh-CN" sz="1200" smtClean="0">
                <a:solidFill>
                  <a:srgbClr val="002060"/>
                </a:solidFill>
              </a:rPr>
              <a:t>  printf</a:t>
            </a:r>
            <a:r>
              <a:rPr lang="en-US" altLang="zh-CN" sz="1200">
                <a:solidFill>
                  <a:srgbClr val="002060"/>
                </a:solidFill>
              </a:rPr>
              <a:t>("%</a:t>
            </a:r>
            <a:r>
              <a:rPr lang="en-US" altLang="zh-CN" sz="1200">
                <a:solidFill>
                  <a:srgbClr val="002060"/>
                </a:solidFill>
              </a:rPr>
              <a:t>8.2f\n</a:t>
            </a:r>
            <a:r>
              <a:rPr lang="en-US" altLang="zh-CN" sz="1200" smtClean="0">
                <a:solidFill>
                  <a:srgbClr val="002060"/>
                </a:solidFill>
              </a:rPr>
              <a:t>", 		sum/3</a:t>
            </a:r>
            <a:r>
              <a:rPr lang="en-US" altLang="zh-CN" sz="1200">
                <a:solidFill>
                  <a:srgbClr val="002060"/>
                </a:solidFill>
              </a:rPr>
              <a:t>);</a:t>
            </a:r>
          </a:p>
          <a:p>
            <a:r>
              <a:rPr lang="en-US" altLang="zh-CN" sz="1200">
                <a:solidFill>
                  <a:srgbClr val="002060"/>
                </a:solidFill>
              </a:rPr>
              <a:t> </a:t>
            </a:r>
            <a:r>
              <a:rPr lang="en-US" altLang="zh-CN" sz="1200" smtClean="0">
                <a:solidFill>
                  <a:srgbClr val="002060"/>
                </a:solidFill>
              </a:rPr>
              <a:t>       }</a:t>
            </a:r>
            <a:endParaRPr lang="en-US" altLang="zh-CN" sz="1200">
              <a:solidFill>
                <a:srgbClr val="002060"/>
              </a:solidFill>
            </a:endParaRPr>
          </a:p>
          <a:p>
            <a:r>
              <a:rPr lang="en-US" altLang="zh-CN" sz="1200" smtClean="0">
                <a:solidFill>
                  <a:srgbClr val="002060"/>
                </a:solidFill>
              </a:rPr>
              <a:t>     }</a:t>
            </a:r>
            <a:endParaRPr lang="en-US" altLang="zh-CN" sz="1200">
              <a:solidFill>
                <a:srgbClr val="002060"/>
              </a:solidFill>
            </a:endParaRPr>
          </a:p>
          <a:p>
            <a:r>
              <a:rPr lang="en-US" altLang="zh-CN" sz="1200" smtClean="0">
                <a:solidFill>
                  <a:srgbClr val="002060"/>
                </a:solidFill>
              </a:rPr>
              <a:t>}</a:t>
            </a:r>
            <a:endParaRPr lang="en-US" altLang="zh-CN" sz="1200">
              <a:solidFill>
                <a:srgbClr val="002060"/>
              </a:solidFill>
            </a:endParaRPr>
          </a:p>
        </p:txBody>
      </p:sp>
      <p:sp>
        <p:nvSpPr>
          <p:cNvPr id="8" name="矩形 7">
            <a:extLst>
              <a:ext uri="{FF2B5EF4-FFF2-40B4-BE49-F238E27FC236}">
                <a16:creationId xmlns:a16="http://schemas.microsoft.com/office/drawing/2014/main" id="{F5BB524E-118F-4CAC-B131-4098BA770E80}"/>
              </a:ext>
            </a:extLst>
          </p:cNvPr>
          <p:cNvSpPr/>
          <p:nvPr/>
        </p:nvSpPr>
        <p:spPr>
          <a:xfrm>
            <a:off x="3240168" y="2780928"/>
            <a:ext cx="2844000" cy="3528392"/>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en-US" altLang="zh-CN" sz="1200" smtClean="0">
                <a:solidFill>
                  <a:srgbClr val="002060"/>
                </a:solidFill>
              </a:rPr>
              <a:t>float </a:t>
            </a:r>
            <a:r>
              <a:rPr lang="en-US" altLang="zh-CN" sz="1200">
                <a:solidFill>
                  <a:srgbClr val="002060"/>
                </a:solidFill>
              </a:rPr>
              <a:t>average(float *p,int n)</a:t>
            </a:r>
          </a:p>
          <a:p>
            <a:r>
              <a:rPr lang="en-US" altLang="zh-CN" sz="1200">
                <a:solidFill>
                  <a:srgbClr val="002060"/>
                </a:solidFill>
              </a:rPr>
              <a:t>{</a:t>
            </a:r>
          </a:p>
          <a:p>
            <a:r>
              <a:rPr lang="en-US" altLang="zh-CN" sz="1200">
                <a:solidFill>
                  <a:srgbClr val="002060"/>
                </a:solidFill>
              </a:rPr>
              <a:t>  </a:t>
            </a:r>
            <a:r>
              <a:rPr lang="en-US" altLang="zh-CN" sz="1200" smtClean="0">
                <a:solidFill>
                  <a:srgbClr val="002060"/>
                </a:solidFill>
              </a:rPr>
              <a:t> int </a:t>
            </a:r>
            <a:r>
              <a:rPr lang="en-US" altLang="zh-CN" sz="1200">
                <a:solidFill>
                  <a:srgbClr val="002060"/>
                </a:solidFill>
              </a:rPr>
              <a:t>i;</a:t>
            </a:r>
          </a:p>
          <a:p>
            <a:r>
              <a:rPr lang="en-US" altLang="zh-CN" sz="1200" smtClean="0">
                <a:solidFill>
                  <a:srgbClr val="002060"/>
                </a:solidFill>
              </a:rPr>
              <a:t>   float </a:t>
            </a:r>
            <a:r>
              <a:rPr lang="en-US" altLang="zh-CN" sz="1200">
                <a:solidFill>
                  <a:srgbClr val="002060"/>
                </a:solidFill>
              </a:rPr>
              <a:t>sum=0,aver</a:t>
            </a:r>
            <a:r>
              <a:rPr lang="en-US" altLang="zh-CN" sz="1200" smtClean="0">
                <a:solidFill>
                  <a:srgbClr val="002060"/>
                </a:solidFill>
              </a:rPr>
              <a:t>;</a:t>
            </a:r>
          </a:p>
          <a:p>
            <a:r>
              <a:rPr lang="en-US" altLang="zh-CN" sz="1200">
                <a:solidFill>
                  <a:srgbClr val="002060"/>
                </a:solidFill>
              </a:rPr>
              <a:t> </a:t>
            </a:r>
            <a:r>
              <a:rPr lang="en-US" altLang="zh-CN" sz="1200" smtClean="0">
                <a:solidFill>
                  <a:srgbClr val="002060"/>
                </a:solidFill>
              </a:rPr>
              <a:t>  for(i=0 </a:t>
            </a:r>
            <a:r>
              <a:rPr lang="en-US" altLang="zh-CN" sz="1200">
                <a:solidFill>
                  <a:srgbClr val="002060"/>
                </a:solidFill>
              </a:rPr>
              <a:t>; i&lt;n; i++)</a:t>
            </a:r>
          </a:p>
          <a:p>
            <a:r>
              <a:rPr lang="en-US" altLang="zh-CN" sz="1200">
                <a:solidFill>
                  <a:srgbClr val="002060"/>
                </a:solidFill>
              </a:rPr>
              <a:t>	sum+=*(p+i);</a:t>
            </a:r>
          </a:p>
          <a:p>
            <a:r>
              <a:rPr lang="en-US" altLang="zh-CN" sz="1200">
                <a:solidFill>
                  <a:srgbClr val="002060"/>
                </a:solidFill>
              </a:rPr>
              <a:t>   aver=sum/n;</a:t>
            </a:r>
          </a:p>
          <a:p>
            <a:r>
              <a:rPr lang="en-US" altLang="zh-CN" sz="1200">
                <a:solidFill>
                  <a:srgbClr val="002060"/>
                </a:solidFill>
              </a:rPr>
              <a:t>   </a:t>
            </a:r>
            <a:r>
              <a:rPr lang="en-US" altLang="zh-CN" sz="1200" smtClean="0">
                <a:solidFill>
                  <a:srgbClr val="002060"/>
                </a:solidFill>
              </a:rPr>
              <a:t>printf</a:t>
            </a:r>
            <a:r>
              <a:rPr lang="en-US" altLang="zh-CN" sz="1200">
                <a:solidFill>
                  <a:srgbClr val="002060"/>
                </a:solidFill>
              </a:rPr>
              <a:t>("average=%</a:t>
            </a:r>
            <a:r>
              <a:rPr lang="en-US" altLang="zh-CN" sz="1200">
                <a:solidFill>
                  <a:srgbClr val="002060"/>
                </a:solidFill>
              </a:rPr>
              <a:t>5.2f\n</a:t>
            </a:r>
            <a:r>
              <a:rPr lang="en-US" altLang="zh-CN" sz="1200" smtClean="0">
                <a:solidFill>
                  <a:srgbClr val="002060"/>
                </a:solidFill>
              </a:rPr>
              <a:t>",</a:t>
            </a:r>
          </a:p>
          <a:p>
            <a:r>
              <a:rPr lang="en-US" altLang="zh-CN" sz="1200" smtClean="0">
                <a:solidFill>
                  <a:srgbClr val="002060"/>
                </a:solidFill>
              </a:rPr>
              <a:t>	aver</a:t>
            </a:r>
            <a:r>
              <a:rPr lang="en-US" altLang="zh-CN" sz="1200">
                <a:solidFill>
                  <a:srgbClr val="002060"/>
                </a:solidFill>
              </a:rPr>
              <a:t>);</a:t>
            </a:r>
          </a:p>
          <a:p>
            <a:r>
              <a:rPr lang="en-US" altLang="zh-CN" sz="1200">
                <a:solidFill>
                  <a:srgbClr val="002060"/>
                </a:solidFill>
              </a:rPr>
              <a:t>   return aver;</a:t>
            </a:r>
          </a:p>
          <a:p>
            <a:r>
              <a:rPr lang="en-US" altLang="zh-CN" sz="1200" smtClean="0">
                <a:solidFill>
                  <a:srgbClr val="002060"/>
                </a:solidFill>
              </a:rPr>
              <a:t>}</a:t>
            </a:r>
          </a:p>
          <a:p>
            <a:r>
              <a:rPr lang="en-US" altLang="zh-CN" sz="1200">
                <a:solidFill>
                  <a:srgbClr val="002060"/>
                </a:solidFill>
              </a:rPr>
              <a:t>void search(float (*p)[</a:t>
            </a:r>
            <a:r>
              <a:rPr lang="en-US" altLang="zh-CN" sz="1200">
                <a:solidFill>
                  <a:srgbClr val="002060"/>
                </a:solidFill>
              </a:rPr>
              <a:t>3</a:t>
            </a:r>
            <a:r>
              <a:rPr lang="en-US" altLang="zh-CN" sz="1200" smtClean="0">
                <a:solidFill>
                  <a:srgbClr val="002060"/>
                </a:solidFill>
              </a:rPr>
              <a:t>],</a:t>
            </a:r>
          </a:p>
          <a:p>
            <a:r>
              <a:rPr lang="en-US" altLang="zh-CN" sz="1200">
                <a:solidFill>
                  <a:srgbClr val="002060"/>
                </a:solidFill>
              </a:rPr>
              <a:t>	</a:t>
            </a:r>
            <a:r>
              <a:rPr lang="en-US" altLang="zh-CN" sz="1200" smtClean="0">
                <a:solidFill>
                  <a:srgbClr val="002060"/>
                </a:solidFill>
              </a:rPr>
              <a:t>    float </a:t>
            </a:r>
            <a:r>
              <a:rPr lang="en-US" altLang="zh-CN" sz="1200">
                <a:solidFill>
                  <a:srgbClr val="002060"/>
                </a:solidFill>
              </a:rPr>
              <a:t>aver)</a:t>
            </a:r>
          </a:p>
          <a:p>
            <a:r>
              <a:rPr lang="en-US" altLang="zh-CN" sz="1200">
                <a:solidFill>
                  <a:srgbClr val="002060"/>
                </a:solidFill>
              </a:rPr>
              <a:t>{</a:t>
            </a:r>
          </a:p>
          <a:p>
            <a:r>
              <a:rPr lang="en-US" altLang="zh-CN" sz="1200">
                <a:solidFill>
                  <a:srgbClr val="002060"/>
                </a:solidFill>
              </a:rPr>
              <a:t>  </a:t>
            </a:r>
            <a:r>
              <a:rPr lang="en-US" altLang="zh-CN" sz="1200" smtClean="0">
                <a:solidFill>
                  <a:srgbClr val="002060"/>
                </a:solidFill>
              </a:rPr>
              <a:t>  int </a:t>
            </a:r>
            <a:r>
              <a:rPr lang="en-US" altLang="zh-CN" sz="1200">
                <a:solidFill>
                  <a:srgbClr val="002060"/>
                </a:solidFill>
              </a:rPr>
              <a:t>i,j</a:t>
            </a:r>
            <a:r>
              <a:rPr lang="en-US" altLang="zh-CN" sz="1200" smtClean="0">
                <a:solidFill>
                  <a:srgbClr val="002060"/>
                </a:solidFill>
              </a:rPr>
              <a:t>;</a:t>
            </a:r>
          </a:p>
          <a:p>
            <a:r>
              <a:rPr lang="en-US" altLang="zh-CN" sz="1200" smtClean="0">
                <a:solidFill>
                  <a:srgbClr val="002060"/>
                </a:solidFill>
              </a:rPr>
              <a:t>    float </a:t>
            </a:r>
            <a:r>
              <a:rPr lang="en-US" altLang="zh-CN" sz="1200">
                <a:solidFill>
                  <a:srgbClr val="002060"/>
                </a:solidFill>
              </a:rPr>
              <a:t>sum</a:t>
            </a:r>
            <a:r>
              <a:rPr lang="en-US" altLang="zh-CN" sz="1200" smtClean="0">
                <a:solidFill>
                  <a:srgbClr val="002060"/>
                </a:solidFill>
              </a:rPr>
              <a:t>;</a:t>
            </a:r>
          </a:p>
          <a:p>
            <a:r>
              <a:rPr lang="en-US" altLang="zh-CN" sz="1200" smtClean="0">
                <a:solidFill>
                  <a:srgbClr val="002060"/>
                </a:solidFill>
              </a:rPr>
              <a:t>    </a:t>
            </a:r>
            <a:r>
              <a:rPr lang="en-US" altLang="zh-CN" sz="1200">
                <a:solidFill>
                  <a:srgbClr val="002060"/>
                </a:solidFill>
              </a:rPr>
              <a:t>printf("                         </a:t>
            </a:r>
          </a:p>
          <a:p>
            <a:r>
              <a:rPr lang="en-US" altLang="zh-CN" sz="1200">
                <a:solidFill>
                  <a:srgbClr val="002060"/>
                </a:solidFill>
              </a:rPr>
              <a:t>	</a:t>
            </a:r>
            <a:r>
              <a:rPr lang="en-US" altLang="zh-CN" sz="1200">
                <a:solidFill>
                  <a:srgbClr val="002060"/>
                </a:solidFill>
              </a:rPr>
              <a:t>course1 </a:t>
            </a:r>
            <a:r>
              <a:rPr lang="en-US" altLang="zh-CN" sz="1200" smtClean="0">
                <a:solidFill>
                  <a:srgbClr val="002060"/>
                </a:solidFill>
              </a:rPr>
              <a:t>course2</a:t>
            </a:r>
          </a:p>
          <a:p>
            <a:r>
              <a:rPr lang="en-US" altLang="zh-CN" sz="1200">
                <a:solidFill>
                  <a:srgbClr val="002060"/>
                </a:solidFill>
              </a:rPr>
              <a:t>	</a:t>
            </a:r>
            <a:r>
              <a:rPr lang="en-US" altLang="zh-CN" sz="1200" smtClean="0">
                <a:solidFill>
                  <a:srgbClr val="002060"/>
                </a:solidFill>
              </a:rPr>
              <a:t>course3 </a:t>
            </a:r>
            <a:r>
              <a:rPr lang="en-US" altLang="zh-CN" sz="1200">
                <a:solidFill>
                  <a:srgbClr val="002060"/>
                </a:solidFill>
              </a:rPr>
              <a:t>average\n</a:t>
            </a:r>
            <a:r>
              <a:rPr lang="en-US" altLang="zh-CN" sz="1200" smtClean="0">
                <a:solidFill>
                  <a:srgbClr val="002060"/>
                </a:solidFill>
              </a:rPr>
              <a:t>");</a:t>
            </a:r>
            <a:endParaRPr lang="en-US" altLang="zh-CN" sz="1200">
              <a:solidFill>
                <a:srgbClr val="002060"/>
              </a:solidFill>
            </a:endParaRPr>
          </a:p>
        </p:txBody>
      </p:sp>
    </p:spTree>
    <p:extLst>
      <p:ext uri="{BB962C8B-B14F-4D97-AF65-F5344CB8AC3E}">
        <p14:creationId xmlns:p14="http://schemas.microsoft.com/office/powerpoint/2010/main" val="130724541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Rectangle 2"/>
          <p:cNvSpPr>
            <a:spLocks noGrp="1" noChangeArrowheads="1"/>
          </p:cNvSpPr>
          <p:nvPr>
            <p:ph type="title"/>
          </p:nvPr>
        </p:nvSpPr>
        <p:spPr/>
        <p:txBody>
          <a:bodyPr/>
          <a:lstStyle/>
          <a:p>
            <a:r>
              <a:rPr lang="en-US" altLang="zh-CN" sz="3000" smtClean="0"/>
              <a:t>9.1  </a:t>
            </a:r>
            <a:r>
              <a:rPr lang="zh-CN" altLang="en-US" sz="3000" smtClean="0"/>
              <a:t>概念</a:t>
            </a:r>
            <a:endParaRPr lang="zh-CN" altLang="en-US" sz="3000" dirty="0" smtClean="0">
              <a:latin typeface="微软雅黑" pitchFamily="34" charset="-122"/>
              <a:ea typeface="微软雅黑" pitchFamily="34" charset="-122"/>
            </a:endParaRPr>
          </a:p>
        </p:txBody>
      </p:sp>
      <p:sp>
        <p:nvSpPr>
          <p:cNvPr id="2" name="内容占位符 1"/>
          <p:cNvSpPr>
            <a:spLocks noGrp="1"/>
          </p:cNvSpPr>
          <p:nvPr>
            <p:ph idx="1"/>
          </p:nvPr>
        </p:nvSpPr>
        <p:spPr>
          <a:xfrm>
            <a:off x="529208" y="1663824"/>
            <a:ext cx="7931224" cy="2917304"/>
          </a:xfrm>
        </p:spPr>
        <p:txBody>
          <a:bodyPr/>
          <a:lstStyle/>
          <a:p>
            <a:r>
              <a:rPr lang="zh-CN" altLang="en-US" sz="2400"/>
              <a:t>变量的指针和指针变量</a:t>
            </a:r>
          </a:p>
          <a:p>
            <a:pPr lvl="1"/>
            <a:r>
              <a:rPr lang="zh-CN" altLang="en-US" sz="2000"/>
              <a:t>变量的指针就是变量的地址</a:t>
            </a:r>
            <a:r>
              <a:rPr lang="zh-CN" altLang="en-US" sz="2000" smtClean="0"/>
              <a:t>。</a:t>
            </a:r>
            <a:endParaRPr lang="en-US" altLang="zh-CN" sz="2000" smtClean="0"/>
          </a:p>
          <a:p>
            <a:pPr lvl="1">
              <a:lnSpc>
                <a:spcPct val="120000"/>
              </a:lnSpc>
              <a:spcBef>
                <a:spcPts val="600"/>
              </a:spcBef>
            </a:pPr>
            <a:r>
              <a:rPr lang="zh-CN" altLang="en-US" sz="2000"/>
              <a:t>用来存放指针的变量就是指针变量</a:t>
            </a:r>
            <a:r>
              <a:rPr lang="zh-CN" altLang="en-US" sz="2000" smtClean="0"/>
              <a:t>。</a:t>
            </a:r>
            <a:r>
              <a:rPr lang="en-US" altLang="zh-CN" sz="2000" smtClean="0"/>
              <a:t/>
            </a:r>
            <a:br>
              <a:rPr lang="en-US" altLang="zh-CN" sz="2000" smtClean="0"/>
            </a:br>
            <a:r>
              <a:rPr lang="zh-CN" altLang="en-US" sz="2000"/>
              <a:t>指针变量和变量之间是一种指向的关</a:t>
            </a:r>
            <a:r>
              <a:rPr lang="zh-CN" altLang="en-US" sz="2000" smtClean="0"/>
              <a:t>系</a:t>
            </a:r>
            <a:r>
              <a:rPr lang="en-US" altLang="zh-CN" sz="2000" smtClean="0"/>
              <a:t/>
            </a:r>
            <a:br>
              <a:rPr lang="en-US" altLang="zh-CN" sz="2000" smtClean="0"/>
            </a:br>
            <a:r>
              <a:rPr lang="zh-CN" altLang="en-US" sz="2000" smtClean="0"/>
              <a:t>例如：</a:t>
            </a:r>
            <a:endParaRPr lang="en-US" altLang="zh-CN" sz="2000"/>
          </a:p>
          <a:p>
            <a:pPr marL="457200" lvl="1" indent="0">
              <a:buNone/>
            </a:pPr>
            <a:r>
              <a:rPr lang="en-US" altLang="zh-CN" sz="2000">
                <a:solidFill>
                  <a:srgbClr val="0070C0"/>
                </a:solidFill>
              </a:rPr>
              <a:t>		</a:t>
            </a:r>
            <a:r>
              <a:rPr lang="en-US" altLang="zh-CN" sz="2000" smtClean="0">
                <a:solidFill>
                  <a:srgbClr val="0070C0"/>
                </a:solidFill>
              </a:rPr>
              <a:t>x_pointer=&amp;x; </a:t>
            </a:r>
          </a:p>
          <a:p>
            <a:pPr marL="457200" lvl="1" indent="0">
              <a:buNone/>
            </a:pPr>
            <a:endParaRPr lang="en-US" altLang="zh-CN" sz="2000" smtClean="0">
              <a:solidFill>
                <a:srgbClr val="0070C0"/>
              </a:solidFill>
            </a:endParaRPr>
          </a:p>
          <a:p>
            <a:pPr marL="457200" lvl="1" indent="0">
              <a:buNone/>
            </a:pPr>
            <a:r>
              <a:rPr lang="en-US" altLang="zh-CN" sz="2000"/>
              <a:t>	 </a:t>
            </a:r>
            <a:r>
              <a:rPr lang="en-US" altLang="zh-CN" sz="2000" smtClean="0"/>
              <a:t>   x_pointer		    x</a:t>
            </a:r>
            <a:endParaRPr lang="en-US" altLang="zh-CN" sz="2000" smtClean="0">
              <a:solidFill>
                <a:srgbClr val="0070C0"/>
              </a:solidFill>
            </a:endParaRPr>
          </a:p>
          <a:p>
            <a:pPr lvl="1">
              <a:spcBef>
                <a:spcPts val="1800"/>
              </a:spcBef>
            </a:pPr>
            <a:endParaRPr lang="en-US" altLang="zh-CN" sz="2000" smtClean="0"/>
          </a:p>
        </p:txBody>
      </p:sp>
      <p:sp>
        <p:nvSpPr>
          <p:cNvPr id="4" name="页脚占位符 3"/>
          <p:cNvSpPr>
            <a:spLocks noGrp="1"/>
          </p:cNvSpPr>
          <p:nvPr>
            <p:ph type="ftr" sz="quarter" idx="10"/>
          </p:nvPr>
        </p:nvSpPr>
        <p:spPr/>
        <p:txBody>
          <a:bodyPr/>
          <a:lstStyle/>
          <a:p>
            <a:pPr>
              <a:defRPr/>
            </a:pPr>
            <a:r>
              <a:rPr lang="zh-CN" altLang="en-US" smtClean="0"/>
              <a:t>第</a:t>
            </a:r>
            <a:r>
              <a:rPr lang="en-US" altLang="zh-CN" smtClean="0"/>
              <a:t>9</a:t>
            </a:r>
            <a:r>
              <a:rPr lang="zh-CN" altLang="en-US" smtClean="0"/>
              <a:t>章  指针</a:t>
            </a:r>
            <a:endParaRPr lang="en-US" altLang="zh-CN" sz="1200">
              <a:ea typeface="宋体" charset="-122"/>
            </a:endParaRPr>
          </a:p>
        </p:txBody>
      </p:sp>
      <p:sp>
        <p:nvSpPr>
          <p:cNvPr id="12" name="AutoShape 3"/>
          <p:cNvSpPr>
            <a:spLocks noChangeArrowheads="1"/>
          </p:cNvSpPr>
          <p:nvPr/>
        </p:nvSpPr>
        <p:spPr bwMode="auto">
          <a:xfrm>
            <a:off x="1764432" y="4797152"/>
            <a:ext cx="1136848" cy="432048"/>
          </a:xfrm>
          <a:prstGeom prst="flowChartProcess">
            <a:avLst/>
          </a:prstGeom>
          <a:noFill/>
          <a:ln w="12700">
            <a:solidFill>
              <a:schemeClr val="tx1"/>
            </a:solidFill>
            <a:miter lim="800000"/>
            <a:headEnd/>
            <a:tailEnd/>
          </a:ln>
          <a:effectLst/>
        </p:spPr>
        <p:txBody>
          <a:bodyPr wrap="none" anchor="ctr"/>
          <a:lstStyle>
            <a:lvl1pPr eaLnBrk="0" hangingPunct="0">
              <a:defRPr kumimoji="1" sz="3200" b="1">
                <a:solidFill>
                  <a:schemeClr val="tx1"/>
                </a:solidFill>
                <a:latin typeface="Times New Roman" panose="02020603050405020304" pitchFamily="18" charset="0"/>
                <a:ea typeface="楷体_GB2312" pitchFamily="49" charset="-122"/>
              </a:defRPr>
            </a:lvl1pPr>
            <a:lvl2pPr marL="742950" indent="-285750" eaLnBrk="0" hangingPunct="0">
              <a:defRPr kumimoji="1" sz="3200" b="1">
                <a:solidFill>
                  <a:schemeClr val="tx1"/>
                </a:solidFill>
                <a:latin typeface="Times New Roman" panose="02020603050405020304" pitchFamily="18" charset="0"/>
                <a:ea typeface="楷体_GB2312" pitchFamily="49" charset="-122"/>
              </a:defRPr>
            </a:lvl2pPr>
            <a:lvl3pPr marL="1143000" indent="-228600" eaLnBrk="0" hangingPunct="0">
              <a:defRPr kumimoji="1" sz="3200" b="1">
                <a:solidFill>
                  <a:schemeClr val="tx1"/>
                </a:solidFill>
                <a:latin typeface="Times New Roman" panose="02020603050405020304" pitchFamily="18" charset="0"/>
                <a:ea typeface="楷体_GB2312" pitchFamily="49" charset="-122"/>
              </a:defRPr>
            </a:lvl3pPr>
            <a:lvl4pPr marL="1600200" indent="-228600" eaLnBrk="0" hangingPunct="0">
              <a:defRPr kumimoji="1" sz="3200" b="1">
                <a:solidFill>
                  <a:schemeClr val="tx1"/>
                </a:solidFill>
                <a:latin typeface="Times New Roman" panose="02020603050405020304" pitchFamily="18" charset="0"/>
                <a:ea typeface="楷体_GB2312" pitchFamily="49" charset="-122"/>
              </a:defRPr>
            </a:lvl4pPr>
            <a:lvl5pPr marL="2057400" indent="-228600" eaLnBrk="0" hangingPunct="0">
              <a:defRPr kumimoji="1" sz="3200" b="1">
                <a:solidFill>
                  <a:schemeClr val="tx1"/>
                </a:solidFill>
                <a:latin typeface="Times New Roman" panose="02020603050405020304" pitchFamily="18" charset="0"/>
                <a:ea typeface="楷体_GB2312" pitchFamily="49" charset="-122"/>
              </a:defRPr>
            </a:lvl5pPr>
            <a:lvl6pPr marL="2514600" indent="-228600" eaLnBrk="0" fontAlgn="base" hangingPunct="0">
              <a:spcBef>
                <a:spcPct val="0"/>
              </a:spcBef>
              <a:spcAft>
                <a:spcPct val="0"/>
              </a:spcAft>
              <a:defRPr kumimoji="1" sz="3200" b="1">
                <a:solidFill>
                  <a:schemeClr val="tx1"/>
                </a:solidFill>
                <a:latin typeface="Times New Roman" panose="02020603050405020304" pitchFamily="18" charset="0"/>
                <a:ea typeface="楷体_GB2312" pitchFamily="49" charset="-122"/>
              </a:defRPr>
            </a:lvl6pPr>
            <a:lvl7pPr marL="2971800" indent="-228600" eaLnBrk="0" fontAlgn="base" hangingPunct="0">
              <a:spcBef>
                <a:spcPct val="0"/>
              </a:spcBef>
              <a:spcAft>
                <a:spcPct val="0"/>
              </a:spcAft>
              <a:defRPr kumimoji="1" sz="3200" b="1">
                <a:solidFill>
                  <a:schemeClr val="tx1"/>
                </a:solidFill>
                <a:latin typeface="Times New Roman" panose="02020603050405020304" pitchFamily="18" charset="0"/>
                <a:ea typeface="楷体_GB2312" pitchFamily="49" charset="-122"/>
              </a:defRPr>
            </a:lvl7pPr>
            <a:lvl8pPr marL="3429000" indent="-228600" eaLnBrk="0" fontAlgn="base" hangingPunct="0">
              <a:spcBef>
                <a:spcPct val="0"/>
              </a:spcBef>
              <a:spcAft>
                <a:spcPct val="0"/>
              </a:spcAft>
              <a:defRPr kumimoji="1" sz="3200" b="1">
                <a:solidFill>
                  <a:schemeClr val="tx1"/>
                </a:solidFill>
                <a:latin typeface="Times New Roman" panose="02020603050405020304" pitchFamily="18" charset="0"/>
                <a:ea typeface="楷体_GB2312" pitchFamily="49" charset="-122"/>
              </a:defRPr>
            </a:lvl8pPr>
            <a:lvl9pPr marL="3886200" indent="-228600" eaLnBrk="0" fontAlgn="base" hangingPunct="0">
              <a:spcBef>
                <a:spcPct val="0"/>
              </a:spcBef>
              <a:spcAft>
                <a:spcPct val="0"/>
              </a:spcAft>
              <a:defRPr kumimoji="1" sz="3200" b="1">
                <a:solidFill>
                  <a:schemeClr val="tx1"/>
                </a:solidFill>
                <a:latin typeface="Times New Roman" panose="02020603050405020304" pitchFamily="18" charset="0"/>
                <a:ea typeface="楷体_GB2312" pitchFamily="49" charset="-122"/>
              </a:defRPr>
            </a:lvl9pPr>
          </a:lstStyle>
          <a:p>
            <a:pPr algn="ctr" eaLnBrk="1" hangingPunct="1"/>
            <a:r>
              <a:rPr lang="zh-CN" altLang="en-US" sz="1800"/>
              <a:t>200</a:t>
            </a:r>
            <a:r>
              <a:rPr lang="zh-CN" altLang="en-US" sz="1800" smtClean="0"/>
              <a:t>0</a:t>
            </a:r>
            <a:r>
              <a:rPr lang="en-US" altLang="zh-CN" sz="1800" smtClean="0"/>
              <a:t>H</a:t>
            </a:r>
            <a:endParaRPr lang="zh-CN" altLang="en-US" sz="1800"/>
          </a:p>
        </p:txBody>
      </p:sp>
      <p:sp>
        <p:nvSpPr>
          <p:cNvPr id="16" name="AutoShape 4"/>
          <p:cNvSpPr>
            <a:spLocks noChangeArrowheads="1"/>
          </p:cNvSpPr>
          <p:nvPr/>
        </p:nvSpPr>
        <p:spPr bwMode="auto">
          <a:xfrm>
            <a:off x="4140696" y="4797152"/>
            <a:ext cx="935360" cy="432048"/>
          </a:xfrm>
          <a:prstGeom prst="flowChartProcess">
            <a:avLst/>
          </a:prstGeom>
          <a:noFill/>
          <a:ln w="12700">
            <a:solidFill>
              <a:schemeClr val="tx1"/>
            </a:solidFill>
            <a:miter lim="800000"/>
            <a:headEnd/>
            <a:tailEnd/>
          </a:ln>
          <a:effectLst/>
        </p:spPr>
        <p:txBody>
          <a:bodyPr wrap="none" anchor="ctr"/>
          <a:lstStyle>
            <a:lvl1pPr eaLnBrk="0" hangingPunct="0">
              <a:defRPr kumimoji="1" sz="3200" b="1">
                <a:solidFill>
                  <a:schemeClr val="tx1"/>
                </a:solidFill>
                <a:latin typeface="Times New Roman" panose="02020603050405020304" pitchFamily="18" charset="0"/>
                <a:ea typeface="楷体_GB2312" pitchFamily="49" charset="-122"/>
              </a:defRPr>
            </a:lvl1pPr>
            <a:lvl2pPr marL="742950" indent="-285750" eaLnBrk="0" hangingPunct="0">
              <a:defRPr kumimoji="1" sz="3200" b="1">
                <a:solidFill>
                  <a:schemeClr val="tx1"/>
                </a:solidFill>
                <a:latin typeface="Times New Roman" panose="02020603050405020304" pitchFamily="18" charset="0"/>
                <a:ea typeface="楷体_GB2312" pitchFamily="49" charset="-122"/>
              </a:defRPr>
            </a:lvl2pPr>
            <a:lvl3pPr marL="1143000" indent="-228600" eaLnBrk="0" hangingPunct="0">
              <a:defRPr kumimoji="1" sz="3200" b="1">
                <a:solidFill>
                  <a:schemeClr val="tx1"/>
                </a:solidFill>
                <a:latin typeface="Times New Roman" panose="02020603050405020304" pitchFamily="18" charset="0"/>
                <a:ea typeface="楷体_GB2312" pitchFamily="49" charset="-122"/>
              </a:defRPr>
            </a:lvl3pPr>
            <a:lvl4pPr marL="1600200" indent="-228600" eaLnBrk="0" hangingPunct="0">
              <a:defRPr kumimoji="1" sz="3200" b="1">
                <a:solidFill>
                  <a:schemeClr val="tx1"/>
                </a:solidFill>
                <a:latin typeface="Times New Roman" panose="02020603050405020304" pitchFamily="18" charset="0"/>
                <a:ea typeface="楷体_GB2312" pitchFamily="49" charset="-122"/>
              </a:defRPr>
            </a:lvl4pPr>
            <a:lvl5pPr marL="2057400" indent="-228600" eaLnBrk="0" hangingPunct="0">
              <a:defRPr kumimoji="1" sz="3200" b="1">
                <a:solidFill>
                  <a:schemeClr val="tx1"/>
                </a:solidFill>
                <a:latin typeface="Times New Roman" panose="02020603050405020304" pitchFamily="18" charset="0"/>
                <a:ea typeface="楷体_GB2312" pitchFamily="49" charset="-122"/>
              </a:defRPr>
            </a:lvl5pPr>
            <a:lvl6pPr marL="2514600" indent="-228600" eaLnBrk="0" fontAlgn="base" hangingPunct="0">
              <a:spcBef>
                <a:spcPct val="0"/>
              </a:spcBef>
              <a:spcAft>
                <a:spcPct val="0"/>
              </a:spcAft>
              <a:defRPr kumimoji="1" sz="3200" b="1">
                <a:solidFill>
                  <a:schemeClr val="tx1"/>
                </a:solidFill>
                <a:latin typeface="Times New Roman" panose="02020603050405020304" pitchFamily="18" charset="0"/>
                <a:ea typeface="楷体_GB2312" pitchFamily="49" charset="-122"/>
              </a:defRPr>
            </a:lvl6pPr>
            <a:lvl7pPr marL="2971800" indent="-228600" eaLnBrk="0" fontAlgn="base" hangingPunct="0">
              <a:spcBef>
                <a:spcPct val="0"/>
              </a:spcBef>
              <a:spcAft>
                <a:spcPct val="0"/>
              </a:spcAft>
              <a:defRPr kumimoji="1" sz="3200" b="1">
                <a:solidFill>
                  <a:schemeClr val="tx1"/>
                </a:solidFill>
                <a:latin typeface="Times New Roman" panose="02020603050405020304" pitchFamily="18" charset="0"/>
                <a:ea typeface="楷体_GB2312" pitchFamily="49" charset="-122"/>
              </a:defRPr>
            </a:lvl7pPr>
            <a:lvl8pPr marL="3429000" indent="-228600" eaLnBrk="0" fontAlgn="base" hangingPunct="0">
              <a:spcBef>
                <a:spcPct val="0"/>
              </a:spcBef>
              <a:spcAft>
                <a:spcPct val="0"/>
              </a:spcAft>
              <a:defRPr kumimoji="1" sz="3200" b="1">
                <a:solidFill>
                  <a:schemeClr val="tx1"/>
                </a:solidFill>
                <a:latin typeface="Times New Roman" panose="02020603050405020304" pitchFamily="18" charset="0"/>
                <a:ea typeface="楷体_GB2312" pitchFamily="49" charset="-122"/>
              </a:defRPr>
            </a:lvl8pPr>
            <a:lvl9pPr marL="3886200" indent="-228600" eaLnBrk="0" fontAlgn="base" hangingPunct="0">
              <a:spcBef>
                <a:spcPct val="0"/>
              </a:spcBef>
              <a:spcAft>
                <a:spcPct val="0"/>
              </a:spcAft>
              <a:defRPr kumimoji="1" sz="3200" b="1">
                <a:solidFill>
                  <a:schemeClr val="tx1"/>
                </a:solidFill>
                <a:latin typeface="Times New Roman" panose="02020603050405020304" pitchFamily="18" charset="0"/>
                <a:ea typeface="楷体_GB2312" pitchFamily="49" charset="-122"/>
              </a:defRPr>
            </a:lvl9pPr>
          </a:lstStyle>
          <a:p>
            <a:pPr algn="ctr" eaLnBrk="1" hangingPunct="1"/>
            <a:r>
              <a:rPr lang="zh-CN" altLang="en-US" sz="1800"/>
              <a:t>3</a:t>
            </a:r>
          </a:p>
        </p:txBody>
      </p:sp>
      <p:sp>
        <p:nvSpPr>
          <p:cNvPr id="17" name="Line 6"/>
          <p:cNvSpPr>
            <a:spLocks noChangeShapeType="1"/>
          </p:cNvSpPr>
          <p:nvPr/>
        </p:nvSpPr>
        <p:spPr bwMode="auto">
          <a:xfrm>
            <a:off x="2901280" y="5013176"/>
            <a:ext cx="1239416" cy="0"/>
          </a:xfrm>
          <a:prstGeom prst="line">
            <a:avLst/>
          </a:prstGeom>
          <a:noFill/>
          <a:ln w="254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Tree>
    <p:extLst>
      <p:ext uri="{BB962C8B-B14F-4D97-AF65-F5344CB8AC3E}">
        <p14:creationId xmlns:p14="http://schemas.microsoft.com/office/powerpoint/2010/main" val="8415788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linds(horizontal)">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blinds(horizontal)">
                                      <p:cBhvr>
                                        <p:cTn id="12" dur="500"/>
                                        <p:tgtEl>
                                          <p:spTgt spid="16"/>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blinds(horizontal)">
                                      <p:cBhvr>
                                        <p:cTn id="1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autoUpdateAnimBg="0"/>
      <p:bldP spid="16" grpId="0" animBg="1" autoUpdateAnimBg="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3000" smtClean="0"/>
              <a:t>9.3  </a:t>
            </a:r>
            <a:r>
              <a:rPr lang="zh-CN" altLang="en-US" sz="3000" smtClean="0"/>
              <a:t>指</a:t>
            </a:r>
            <a:r>
              <a:rPr lang="zh-CN" altLang="en-US" sz="3000"/>
              <a:t>针与数组</a:t>
            </a:r>
            <a:endParaRPr lang="zh-CN" altLang="en-US" sz="3000"/>
          </a:p>
        </p:txBody>
      </p:sp>
      <p:sp>
        <p:nvSpPr>
          <p:cNvPr id="4" name="页脚占位符 3"/>
          <p:cNvSpPr>
            <a:spLocks noGrp="1"/>
          </p:cNvSpPr>
          <p:nvPr>
            <p:ph type="ftr" sz="quarter" idx="10"/>
          </p:nvPr>
        </p:nvSpPr>
        <p:spPr/>
        <p:txBody>
          <a:bodyPr/>
          <a:lstStyle/>
          <a:p>
            <a:pPr>
              <a:defRPr/>
            </a:pPr>
            <a:r>
              <a:rPr lang="zh-CN" altLang="en-US" smtClean="0"/>
              <a:t>第</a:t>
            </a:r>
            <a:r>
              <a:rPr lang="en-US" altLang="zh-CN" smtClean="0"/>
              <a:t>9</a:t>
            </a:r>
            <a:r>
              <a:rPr lang="zh-CN" altLang="en-US" smtClean="0"/>
              <a:t>章  指针</a:t>
            </a:r>
            <a:endParaRPr lang="en-US" altLang="zh-CN" sz="1200">
              <a:ea typeface="宋体" charset="-122"/>
            </a:endParaRPr>
          </a:p>
        </p:txBody>
      </p:sp>
      <p:sp>
        <p:nvSpPr>
          <p:cNvPr id="11" name="折角形 10">
            <a:extLst>
              <a:ext uri="{FF2B5EF4-FFF2-40B4-BE49-F238E27FC236}">
                <a16:creationId xmlns:a16="http://schemas.microsoft.com/office/drawing/2014/main" id="{C7610A58-131A-428D-824C-18A1DB81D646}"/>
              </a:ext>
            </a:extLst>
          </p:cNvPr>
          <p:cNvSpPr/>
          <p:nvPr/>
        </p:nvSpPr>
        <p:spPr>
          <a:xfrm>
            <a:off x="323528" y="1484784"/>
            <a:ext cx="8712968" cy="3240360"/>
          </a:xfrm>
          <a:prstGeom prst="foldedCorner">
            <a:avLst/>
          </a:prstGeom>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indent="-342900">
              <a:buAutoNum type="arabicPeriod"/>
            </a:pPr>
            <a:endParaRPr lang="en-US" altLang="zh-CN" sz="1400" dirty="0"/>
          </a:p>
          <a:p>
            <a:endParaRPr lang="en-US" altLang="zh-CN" sz="1400" dirty="0"/>
          </a:p>
          <a:p>
            <a:endParaRPr lang="en-US" altLang="zh-CN" sz="1400" dirty="0"/>
          </a:p>
          <a:p>
            <a:endParaRPr lang="en-US" altLang="zh-CN" sz="1400" dirty="0"/>
          </a:p>
          <a:p>
            <a:endParaRPr lang="en-US" altLang="zh-CN" sz="1400" dirty="0"/>
          </a:p>
          <a:p>
            <a:endParaRPr lang="en-US" altLang="zh-CN" sz="1400" dirty="0"/>
          </a:p>
          <a:p>
            <a:endParaRPr lang="en-US" altLang="zh-CN" sz="1400" smtClean="0"/>
          </a:p>
          <a:p>
            <a:endParaRPr lang="en-US" altLang="zh-CN" sz="1400" dirty="0"/>
          </a:p>
          <a:p>
            <a:endParaRPr lang="en-US" altLang="zh-CN" sz="1400" dirty="0"/>
          </a:p>
          <a:p>
            <a:pPr marL="342900" indent="-342900">
              <a:buFont typeface="+mj-lt"/>
              <a:buAutoNum type="arabicPeriod"/>
            </a:pPr>
            <a:r>
              <a:rPr lang="zh-CN" altLang="en-US" sz="1400" smtClean="0"/>
              <a:t>在</a:t>
            </a:r>
            <a:r>
              <a:rPr lang="en-US" altLang="zh-CN" sz="1400"/>
              <a:t>main</a:t>
            </a:r>
            <a:r>
              <a:rPr lang="zh-CN" altLang="en-US" sz="1400"/>
              <a:t>函数中，先调用</a:t>
            </a:r>
            <a:r>
              <a:rPr lang="en-US" altLang="zh-CN" sz="1400"/>
              <a:t>average</a:t>
            </a:r>
            <a:r>
              <a:rPr lang="zh-CN" altLang="en-US" sz="1400"/>
              <a:t>函数求总平均值。</a:t>
            </a:r>
            <a:r>
              <a:rPr lang="en-US" altLang="zh-CN" sz="1400"/>
              <a:t>average</a:t>
            </a:r>
            <a:r>
              <a:rPr lang="zh-CN" altLang="en-US" sz="1400"/>
              <a:t>函数中形参</a:t>
            </a:r>
            <a:r>
              <a:rPr lang="en-US" altLang="zh-CN" sz="1400"/>
              <a:t>p</a:t>
            </a:r>
            <a:r>
              <a:rPr lang="zh-CN" altLang="en-US" sz="1400"/>
              <a:t>是指向简单变量的指针变量，是列指针，它的基类型为</a:t>
            </a:r>
            <a:r>
              <a:rPr lang="en-US" altLang="zh-CN" sz="1400"/>
              <a:t>float</a:t>
            </a:r>
            <a:r>
              <a:rPr lang="zh-CN" altLang="en-US" sz="1400"/>
              <a:t>类型；实参是*</a:t>
            </a:r>
            <a:r>
              <a:rPr lang="en-US" altLang="zh-CN" sz="1400"/>
              <a:t>score</a:t>
            </a:r>
            <a:r>
              <a:rPr lang="zh-CN" altLang="en-US" sz="1400"/>
              <a:t>，</a:t>
            </a:r>
            <a:r>
              <a:rPr lang="en-US" altLang="zh-CN" sz="1400"/>
              <a:t>score</a:t>
            </a:r>
            <a:r>
              <a:rPr lang="zh-CN" altLang="en-US" sz="1400"/>
              <a:t>是二维数组，所以*</a:t>
            </a:r>
            <a:r>
              <a:rPr lang="en-US" altLang="zh-CN" sz="1400"/>
              <a:t>score</a:t>
            </a:r>
            <a:r>
              <a:rPr lang="zh-CN" altLang="en-US" sz="1400"/>
              <a:t>是列地址，其值为</a:t>
            </a:r>
            <a:r>
              <a:rPr lang="en-US" altLang="zh-CN" sz="1400"/>
              <a:t>score[0]</a:t>
            </a:r>
            <a:r>
              <a:rPr lang="zh-CN" altLang="en-US" sz="1400"/>
              <a:t>，即</a:t>
            </a:r>
            <a:r>
              <a:rPr lang="en-US" altLang="zh-CN" sz="1400"/>
              <a:t>&amp;score[0][0]</a:t>
            </a:r>
            <a:r>
              <a:rPr lang="zh-CN" altLang="en-US" sz="1400"/>
              <a:t>，因此形参指针</a:t>
            </a:r>
            <a:r>
              <a:rPr lang="en-US" altLang="zh-CN" sz="1400"/>
              <a:t>p</a:t>
            </a:r>
            <a:r>
              <a:rPr lang="zh-CN" altLang="en-US" sz="1400"/>
              <a:t>指向了</a:t>
            </a:r>
            <a:r>
              <a:rPr lang="en-US" altLang="zh-CN" sz="1400"/>
              <a:t>score[0][0]</a:t>
            </a:r>
            <a:r>
              <a:rPr lang="zh-CN" altLang="en-US" sz="1400"/>
              <a:t>的位置。然后在</a:t>
            </a:r>
            <a:r>
              <a:rPr lang="en-US" altLang="zh-CN" sz="1400"/>
              <a:t>average</a:t>
            </a:r>
            <a:r>
              <a:rPr lang="zh-CN" altLang="en-US" sz="1400"/>
              <a:t>函数体中，通过循环控制变量</a:t>
            </a:r>
            <a:r>
              <a:rPr lang="en-US" altLang="zh-CN" sz="1400"/>
              <a:t>i</a:t>
            </a:r>
            <a:r>
              <a:rPr lang="zh-CN" altLang="en-US" sz="1400"/>
              <a:t>值的变化，</a:t>
            </a:r>
            <a:r>
              <a:rPr lang="en-US" altLang="zh-CN" sz="1400"/>
              <a:t>p+i</a:t>
            </a:r>
            <a:r>
              <a:rPr lang="zh-CN" altLang="en-US" sz="1400"/>
              <a:t>就可以访问到所有的数组元素，从而求出平均值并将其返回给函数。</a:t>
            </a:r>
          </a:p>
          <a:p>
            <a:pPr marL="342900" indent="-342900">
              <a:buFont typeface="+mj-lt"/>
              <a:buAutoNum type="arabicPeriod"/>
            </a:pPr>
            <a:r>
              <a:rPr lang="zh-CN" altLang="en-US" sz="1400" smtClean="0"/>
              <a:t>函</a:t>
            </a:r>
            <a:r>
              <a:rPr lang="zh-CN" altLang="en-US" sz="1400"/>
              <a:t>数</a:t>
            </a:r>
            <a:r>
              <a:rPr lang="en-US" altLang="zh-CN" sz="1400"/>
              <a:t>search</a:t>
            </a:r>
            <a:r>
              <a:rPr lang="zh-CN" altLang="en-US" sz="1400"/>
              <a:t>的形参</a:t>
            </a:r>
            <a:r>
              <a:rPr lang="en-US" altLang="zh-CN" sz="1400"/>
              <a:t>p</a:t>
            </a:r>
            <a:r>
              <a:rPr lang="zh-CN" altLang="en-US" sz="1400"/>
              <a:t>的类型是数组指针</a:t>
            </a:r>
            <a:r>
              <a:rPr lang="en-US" altLang="zh-CN" sz="1400"/>
              <a:t>float (*p)[3]</a:t>
            </a:r>
            <a:r>
              <a:rPr lang="zh-CN" altLang="en-US" sz="1400"/>
              <a:t>，它不是指向</a:t>
            </a:r>
            <a:r>
              <a:rPr lang="en-US" altLang="zh-CN" sz="1400"/>
              <a:t>float</a:t>
            </a:r>
            <a:r>
              <a:rPr lang="zh-CN" altLang="en-US" sz="1400"/>
              <a:t>类型的变量，而是指向一个长度为</a:t>
            </a:r>
            <a:r>
              <a:rPr lang="en-US" altLang="zh-CN" sz="1400"/>
              <a:t>3</a:t>
            </a:r>
            <a:r>
              <a:rPr lang="zh-CN" altLang="en-US" sz="1400"/>
              <a:t>的一维数组；实参</a:t>
            </a:r>
            <a:r>
              <a:rPr lang="en-US" altLang="zh-CN" sz="1400"/>
              <a:t>score</a:t>
            </a:r>
            <a:r>
              <a:rPr lang="zh-CN" altLang="en-US" sz="1400"/>
              <a:t>是二维数组的数组名，是行地址，所以形参指针</a:t>
            </a:r>
            <a:r>
              <a:rPr lang="en-US" altLang="zh-CN" sz="1400"/>
              <a:t>p</a:t>
            </a:r>
            <a:r>
              <a:rPr lang="zh-CN" altLang="en-US" sz="1400"/>
              <a:t>指向了</a:t>
            </a:r>
            <a:r>
              <a:rPr lang="en-US" altLang="zh-CN" sz="1400"/>
              <a:t>score[0]</a:t>
            </a:r>
            <a:r>
              <a:rPr lang="zh-CN" altLang="en-US" sz="1400"/>
              <a:t>这个一维数组。在</a:t>
            </a:r>
            <a:r>
              <a:rPr lang="en-US" altLang="zh-CN" sz="1400"/>
              <a:t>search</a:t>
            </a:r>
            <a:r>
              <a:rPr lang="zh-CN" altLang="en-US" sz="1400"/>
              <a:t>函数体中，通过循环控制变量</a:t>
            </a:r>
            <a:r>
              <a:rPr lang="en-US" altLang="zh-CN" sz="1400"/>
              <a:t>i</a:t>
            </a:r>
            <a:r>
              <a:rPr lang="zh-CN" altLang="en-US" sz="1400"/>
              <a:t>，</a:t>
            </a:r>
            <a:r>
              <a:rPr lang="en-US" altLang="zh-CN" sz="1400"/>
              <a:t>p+i</a:t>
            </a:r>
            <a:r>
              <a:rPr lang="zh-CN" altLang="en-US" sz="1400"/>
              <a:t>指向第</a:t>
            </a:r>
            <a:r>
              <a:rPr lang="en-US" altLang="zh-CN" sz="1400"/>
              <a:t>i+1</a:t>
            </a:r>
            <a:r>
              <a:rPr lang="zh-CN" altLang="en-US" sz="1400" smtClean="0"/>
              <a:t>行，</a:t>
            </a:r>
            <a:r>
              <a:rPr lang="zh-CN" altLang="en-US" sz="1400"/>
              <a:t>*</a:t>
            </a:r>
            <a:r>
              <a:rPr lang="en-US" altLang="zh-CN" sz="1400"/>
              <a:t>(p+i)</a:t>
            </a:r>
            <a:r>
              <a:rPr lang="zh-CN" altLang="en-US" sz="1400"/>
              <a:t>是列地址，表示该行（一维数组）的首地址，</a:t>
            </a:r>
            <a:r>
              <a:rPr lang="en-US" altLang="zh-CN" sz="1400"/>
              <a:t>(*(p+i))[j]</a:t>
            </a:r>
            <a:r>
              <a:rPr lang="zh-CN" altLang="en-US" sz="1400"/>
              <a:t>则表示以*</a:t>
            </a:r>
            <a:r>
              <a:rPr lang="en-US" altLang="zh-CN" sz="1400"/>
              <a:t>(p+i)</a:t>
            </a:r>
            <a:r>
              <a:rPr lang="zh-CN" altLang="en-US" sz="1400"/>
              <a:t>为基准，往后偏移</a:t>
            </a:r>
            <a:r>
              <a:rPr lang="en-US" altLang="zh-CN" sz="1400"/>
              <a:t>j</a:t>
            </a:r>
            <a:r>
              <a:rPr lang="zh-CN" altLang="en-US" sz="1400"/>
              <a:t>个元素位置的那个数组元素，即</a:t>
            </a:r>
            <a:r>
              <a:rPr lang="en-US" altLang="zh-CN" sz="1400"/>
              <a:t>score[i][j]</a:t>
            </a:r>
            <a:r>
              <a:rPr lang="zh-CN" altLang="en-US" sz="1400"/>
              <a:t>。</a:t>
            </a:r>
          </a:p>
          <a:p>
            <a:pPr marL="342900" indent="-342900">
              <a:buFont typeface="+mj-lt"/>
              <a:buAutoNum type="arabicPeriod"/>
            </a:pPr>
            <a:r>
              <a:rPr lang="zh-CN" altLang="en-US" sz="1400" smtClean="0"/>
              <a:t>实</a:t>
            </a:r>
            <a:r>
              <a:rPr lang="zh-CN" altLang="en-US" sz="1400"/>
              <a:t>参与形参如果都是指针变量，要注意它们的基类型必须一致。比如本例中的</a:t>
            </a:r>
            <a:r>
              <a:rPr lang="en-US" altLang="zh-CN" sz="1400"/>
              <a:t>average(*score,15)</a:t>
            </a:r>
            <a:r>
              <a:rPr lang="zh-CN" altLang="en-US" sz="1400"/>
              <a:t>，形参指针变量</a:t>
            </a:r>
            <a:r>
              <a:rPr lang="en-US" altLang="zh-CN" sz="1400"/>
              <a:t>p</a:t>
            </a:r>
            <a:r>
              <a:rPr lang="zh-CN" altLang="en-US" sz="1400"/>
              <a:t>是列指针，因此实参就要用列地址*</a:t>
            </a:r>
            <a:r>
              <a:rPr lang="en-US" altLang="zh-CN" sz="1400"/>
              <a:t>score</a:t>
            </a:r>
            <a:r>
              <a:rPr lang="zh-CN" altLang="en-US" sz="1400"/>
              <a:t>；而</a:t>
            </a:r>
            <a:r>
              <a:rPr lang="en-US" altLang="zh-CN" sz="1400"/>
              <a:t>search</a:t>
            </a:r>
            <a:r>
              <a:rPr lang="zh-CN" altLang="en-US" sz="1400"/>
              <a:t>函数，形参是数组指针，此时实参就不能用*</a:t>
            </a:r>
            <a:r>
              <a:rPr lang="en-US" altLang="zh-CN" sz="1400"/>
              <a:t>score</a:t>
            </a:r>
            <a:r>
              <a:rPr lang="zh-CN" altLang="en-US" sz="1400"/>
              <a:t>，而是行地址性质的</a:t>
            </a:r>
            <a:r>
              <a:rPr lang="en-US" altLang="zh-CN" sz="1400"/>
              <a:t>score</a:t>
            </a:r>
            <a:r>
              <a:rPr lang="zh-CN" altLang="en-US" sz="1400" smtClean="0"/>
              <a:t>。</a:t>
            </a:r>
            <a:endParaRPr lang="en-US" altLang="zh-CN" sz="1400" dirty="0"/>
          </a:p>
          <a:p>
            <a:pPr marL="342900" indent="-342900">
              <a:buFont typeface="+mj-lt"/>
              <a:buAutoNum type="arabicPeriod"/>
            </a:pPr>
            <a:endParaRPr lang="en-US" altLang="zh-CN" sz="1400" dirty="0"/>
          </a:p>
          <a:p>
            <a:pPr marL="342900" indent="-342900">
              <a:buFont typeface="+mj-lt"/>
              <a:buAutoNum type="arabicPeriod"/>
            </a:pPr>
            <a:endParaRPr lang="en-US" altLang="zh-CN" sz="1400" dirty="0"/>
          </a:p>
          <a:p>
            <a:pPr marL="342900" indent="-342900">
              <a:buFont typeface="+mj-lt"/>
              <a:buAutoNum type="arabicPeriod"/>
            </a:pPr>
            <a:endParaRPr lang="en-US" altLang="zh-CN" sz="1400" dirty="0"/>
          </a:p>
          <a:p>
            <a:pPr marL="342900" indent="-342900">
              <a:buFont typeface="+mj-lt"/>
              <a:buAutoNum type="arabicPeriod"/>
            </a:pPr>
            <a:endParaRPr lang="en-US" altLang="zh-CN" sz="1400" dirty="0"/>
          </a:p>
        </p:txBody>
      </p:sp>
      <p:grpSp>
        <p:nvGrpSpPr>
          <p:cNvPr id="12" name="组合 11">
            <a:extLst>
              <a:ext uri="{FF2B5EF4-FFF2-40B4-BE49-F238E27FC236}">
                <a16:creationId xmlns:a16="http://schemas.microsoft.com/office/drawing/2014/main" id="{EBF9848D-9A6D-4AD4-9632-2522B617197F}"/>
              </a:ext>
            </a:extLst>
          </p:cNvPr>
          <p:cNvGrpSpPr/>
          <p:nvPr/>
        </p:nvGrpSpPr>
        <p:grpSpPr>
          <a:xfrm>
            <a:off x="457384" y="1518735"/>
            <a:ext cx="1242392" cy="418417"/>
            <a:chOff x="8656982" y="1319441"/>
            <a:chExt cx="1242392" cy="371247"/>
          </a:xfrm>
        </p:grpSpPr>
        <p:sp>
          <p:nvSpPr>
            <p:cNvPr id="13" name="文本框 12">
              <a:extLst>
                <a:ext uri="{FF2B5EF4-FFF2-40B4-BE49-F238E27FC236}">
                  <a16:creationId xmlns:a16="http://schemas.microsoft.com/office/drawing/2014/main" id="{DD340AA6-7E6F-4FAE-9B1E-D548ECED6E64}"/>
                </a:ext>
              </a:extLst>
            </p:cNvPr>
            <p:cNvSpPr txBox="1"/>
            <p:nvPr/>
          </p:nvSpPr>
          <p:spPr>
            <a:xfrm>
              <a:off x="8656982" y="1319441"/>
              <a:ext cx="1242392" cy="327695"/>
            </a:xfrm>
            <a:prstGeom prst="rect">
              <a:avLst/>
            </a:prstGeom>
            <a:noFill/>
          </p:spPr>
          <p:txBody>
            <a:bodyPr wrap="square" rtlCol="0">
              <a:spAutoFit/>
            </a:bodyPr>
            <a:lstStyle/>
            <a:p>
              <a:pPr algn="dist"/>
              <a:r>
                <a:rPr lang="zh-CN" altLang="en-US" b="1" dirty="0">
                  <a:solidFill>
                    <a:schemeClr val="bg1"/>
                  </a:solidFill>
                  <a:latin typeface="微软雅黑" panose="020B0503020204020204" pitchFamily="34" charset="-122"/>
                  <a:ea typeface="微软雅黑" panose="020B0503020204020204" pitchFamily="34" charset="-122"/>
                </a:rPr>
                <a:t>程序说明</a:t>
              </a:r>
            </a:p>
          </p:txBody>
        </p:sp>
        <p:cxnSp>
          <p:nvCxnSpPr>
            <p:cNvPr id="14" name="直接连接符 13">
              <a:extLst>
                <a:ext uri="{FF2B5EF4-FFF2-40B4-BE49-F238E27FC236}">
                  <a16:creationId xmlns:a16="http://schemas.microsoft.com/office/drawing/2014/main" id="{D97F942B-2308-4F01-A78E-0DC7F9FE3E0F}"/>
                </a:ext>
              </a:extLst>
            </p:cNvPr>
            <p:cNvCxnSpPr>
              <a:cxnSpLocks/>
            </p:cNvCxnSpPr>
            <p:nvPr/>
          </p:nvCxnSpPr>
          <p:spPr>
            <a:xfrm flipV="1">
              <a:off x="8656983" y="1686632"/>
              <a:ext cx="1242391" cy="405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6" name="文本框 15">
            <a:extLst>
              <a:ext uri="{FF2B5EF4-FFF2-40B4-BE49-F238E27FC236}">
                <a16:creationId xmlns:a16="http://schemas.microsoft.com/office/drawing/2014/main" id="{B0CA503F-5008-4B52-A4F4-6A5255875C6D}"/>
              </a:ext>
            </a:extLst>
          </p:cNvPr>
          <p:cNvSpPr txBox="1"/>
          <p:nvPr/>
        </p:nvSpPr>
        <p:spPr>
          <a:xfrm>
            <a:off x="323528" y="4914419"/>
            <a:ext cx="2232248" cy="338554"/>
          </a:xfrm>
          <a:prstGeom prst="rect">
            <a:avLst/>
          </a:prstGeom>
          <a:noFill/>
        </p:spPr>
        <p:txBody>
          <a:bodyPr wrap="square" rtlCol="0">
            <a:spAutoFit/>
          </a:bodyPr>
          <a:lstStyle/>
          <a:p>
            <a:r>
              <a:rPr lang="zh-CN" altLang="en-US" sz="1600" dirty="0">
                <a:solidFill>
                  <a:srgbClr val="002060"/>
                </a:solidFill>
              </a:rPr>
              <a:t>程序运行结果：</a:t>
            </a:r>
          </a:p>
        </p:txBody>
      </p:sp>
      <p:pic>
        <p:nvPicPr>
          <p:cNvPr id="17" name="图片 16"/>
          <p:cNvPicPr/>
          <p:nvPr/>
        </p:nvPicPr>
        <p:blipFill rotWithShape="1">
          <a:blip r:embed="rId2">
            <a:extLst>
              <a:ext uri="{28A0092B-C50C-407E-A947-70E740481C1C}">
                <a14:useLocalDpi xmlns:a14="http://schemas.microsoft.com/office/drawing/2010/main" val="0"/>
              </a:ext>
            </a:extLst>
          </a:blip>
          <a:srcRect r="20539" b="37495"/>
          <a:stretch/>
        </p:blipFill>
        <p:spPr bwMode="auto">
          <a:xfrm>
            <a:off x="2339752" y="4914419"/>
            <a:ext cx="4145632" cy="1286371"/>
          </a:xfrm>
          <a:prstGeom prst="rect">
            <a:avLst/>
          </a:prstGeom>
          <a:noFill/>
          <a:ln>
            <a:noFill/>
          </a:ln>
        </p:spPr>
      </p:pic>
    </p:spTree>
    <p:extLst>
      <p:ext uri="{BB962C8B-B14F-4D97-AF65-F5344CB8AC3E}">
        <p14:creationId xmlns:p14="http://schemas.microsoft.com/office/powerpoint/2010/main" val="1167397291"/>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3000" smtClean="0"/>
              <a:t>9.3  </a:t>
            </a:r>
            <a:r>
              <a:rPr lang="zh-CN" altLang="en-US" sz="3000" smtClean="0"/>
              <a:t>指</a:t>
            </a:r>
            <a:r>
              <a:rPr lang="zh-CN" altLang="en-US" sz="3000"/>
              <a:t>针与数组</a:t>
            </a:r>
            <a:endParaRPr lang="zh-CN" altLang="en-US" sz="3000"/>
          </a:p>
        </p:txBody>
      </p:sp>
      <p:sp>
        <p:nvSpPr>
          <p:cNvPr id="3" name="内容占位符 2"/>
          <p:cNvSpPr>
            <a:spLocks noGrp="1"/>
          </p:cNvSpPr>
          <p:nvPr>
            <p:ph idx="1"/>
          </p:nvPr>
        </p:nvSpPr>
        <p:spPr>
          <a:xfrm>
            <a:off x="457200" y="2060848"/>
            <a:ext cx="8507288" cy="3240360"/>
          </a:xfrm>
        </p:spPr>
        <p:txBody>
          <a:bodyPr/>
          <a:lstStyle/>
          <a:p>
            <a:r>
              <a:rPr lang="zh-CN" altLang="en-US" sz="2200" smtClean="0"/>
              <a:t>指针</a:t>
            </a:r>
            <a:r>
              <a:rPr lang="zh-CN" altLang="en-US" sz="2200"/>
              <a:t>数</a:t>
            </a:r>
            <a:r>
              <a:rPr lang="zh-CN" altLang="en-US" sz="2200" smtClean="0"/>
              <a:t>组</a:t>
            </a:r>
            <a:endParaRPr lang="en-US" altLang="zh-CN" sz="2200" smtClean="0"/>
          </a:p>
          <a:p>
            <a:pPr lvl="1"/>
            <a:r>
              <a:rPr lang="zh-CN" altLang="en-US" sz="2000" smtClean="0">
                <a:latin typeface="隶书" pitchFamily="49" charset="-122"/>
                <a:ea typeface="黑体" panose="02010609060101010101" pitchFamily="49" charset="-122"/>
              </a:rPr>
              <a:t>指针</a:t>
            </a:r>
            <a:r>
              <a:rPr lang="zh-CN" altLang="en-US" sz="2000">
                <a:latin typeface="隶书" pitchFamily="49" charset="-122"/>
                <a:ea typeface="黑体" panose="02010609060101010101" pitchFamily="49" charset="-122"/>
              </a:rPr>
              <a:t>数</a:t>
            </a:r>
            <a:r>
              <a:rPr lang="zh-CN" altLang="en-US" sz="2000" smtClean="0">
                <a:latin typeface="隶书" pitchFamily="49" charset="-122"/>
                <a:ea typeface="黑体" panose="02010609060101010101" pitchFamily="49" charset="-122"/>
              </a:rPr>
              <a:t>组</a:t>
            </a:r>
            <a:endParaRPr lang="en-US" altLang="zh-CN" sz="2000" smtClean="0">
              <a:latin typeface="隶书" pitchFamily="49" charset="-122"/>
              <a:ea typeface="黑体" panose="02010609060101010101" pitchFamily="49" charset="-122"/>
            </a:endParaRPr>
          </a:p>
          <a:p>
            <a:pPr lvl="2"/>
            <a:r>
              <a:rPr lang="zh-CN" altLang="en-US" sz="1800">
                <a:latin typeface="隶书" pitchFamily="49" charset="-122"/>
                <a:ea typeface="黑体" panose="02010609060101010101" pitchFamily="49" charset="-122"/>
              </a:rPr>
              <a:t>声明形</a:t>
            </a:r>
            <a:r>
              <a:rPr lang="zh-CN" altLang="en-US" sz="1800">
                <a:latin typeface="隶书" pitchFamily="49" charset="-122"/>
                <a:ea typeface="黑体" panose="02010609060101010101" pitchFamily="49" charset="-122"/>
              </a:rPr>
              <a:t>式</a:t>
            </a:r>
            <a:r>
              <a:rPr lang="zh-CN" altLang="en-US" sz="1800" smtClean="0">
                <a:latin typeface="隶书" pitchFamily="49" charset="-122"/>
                <a:ea typeface="黑体" panose="02010609060101010101" pitchFamily="49" charset="-122"/>
              </a:rPr>
              <a:t>：</a:t>
            </a:r>
            <a:endParaRPr lang="en-US" altLang="zh-CN" sz="1800" smtClean="0">
              <a:latin typeface="隶书" pitchFamily="49" charset="-122"/>
              <a:ea typeface="黑体" panose="02010609060101010101" pitchFamily="49" charset="-122"/>
            </a:endParaRPr>
          </a:p>
          <a:p>
            <a:pPr marL="914400" lvl="2" indent="0">
              <a:buNone/>
            </a:pPr>
            <a:r>
              <a:rPr lang="en-US" altLang="zh-CN" sz="2000">
                <a:solidFill>
                  <a:srgbClr val="0070C0"/>
                </a:solidFill>
              </a:rPr>
              <a:t>	</a:t>
            </a:r>
            <a:r>
              <a:rPr lang="zh-CN" altLang="en-US" sz="1800" smtClean="0">
                <a:solidFill>
                  <a:srgbClr val="0070C0"/>
                </a:solidFill>
              </a:rPr>
              <a:t>基</a:t>
            </a:r>
            <a:r>
              <a:rPr lang="zh-CN" altLang="en-US" sz="1800">
                <a:solidFill>
                  <a:srgbClr val="0070C0"/>
                </a:solidFill>
              </a:rPr>
              <a:t>类</a:t>
            </a:r>
            <a:r>
              <a:rPr lang="zh-CN" altLang="en-US" sz="1800">
                <a:solidFill>
                  <a:srgbClr val="0070C0"/>
                </a:solidFill>
              </a:rPr>
              <a:t>型   </a:t>
            </a:r>
            <a:r>
              <a:rPr lang="zh-CN" altLang="en-US" sz="1800">
                <a:solidFill>
                  <a:srgbClr val="0070C0"/>
                </a:solidFill>
              </a:rPr>
              <a:t>*数组名</a:t>
            </a:r>
            <a:r>
              <a:rPr lang="en-US" altLang="zh-CN" sz="1800">
                <a:solidFill>
                  <a:srgbClr val="0070C0"/>
                </a:solidFill>
              </a:rPr>
              <a:t>[</a:t>
            </a:r>
            <a:r>
              <a:rPr lang="zh-CN" altLang="en-US" sz="1800">
                <a:solidFill>
                  <a:srgbClr val="0070C0"/>
                </a:solidFill>
              </a:rPr>
              <a:t>长度</a:t>
            </a:r>
            <a:r>
              <a:rPr lang="en-US" altLang="zh-CN" sz="1800">
                <a:solidFill>
                  <a:srgbClr val="0070C0"/>
                </a:solidFill>
              </a:rPr>
              <a:t>]</a:t>
            </a:r>
            <a:r>
              <a:rPr lang="zh-CN" altLang="en-US" sz="1800" smtClean="0">
                <a:solidFill>
                  <a:srgbClr val="0070C0"/>
                </a:solidFill>
              </a:rPr>
              <a:t>；</a:t>
            </a:r>
            <a:endParaRPr lang="en-US" altLang="zh-CN" sz="1800">
              <a:solidFill>
                <a:srgbClr val="0070C0"/>
              </a:solidFill>
            </a:endParaRPr>
          </a:p>
          <a:p>
            <a:pPr lvl="2"/>
            <a:r>
              <a:rPr lang="zh-CN" altLang="en-US" sz="1800" smtClean="0">
                <a:latin typeface="隶书" pitchFamily="49" charset="-122"/>
                <a:ea typeface="黑体" panose="02010609060101010101" pitchFamily="49" charset="-122"/>
              </a:rPr>
              <a:t>例如：</a:t>
            </a:r>
            <a:endParaRPr lang="en-US" altLang="zh-CN" sz="1800" smtClean="0">
              <a:latin typeface="隶书" pitchFamily="49" charset="-122"/>
              <a:ea typeface="黑体" panose="02010609060101010101" pitchFamily="49" charset="-122"/>
            </a:endParaRPr>
          </a:p>
          <a:p>
            <a:pPr marL="914400" lvl="2" indent="0">
              <a:buNone/>
            </a:pPr>
            <a:r>
              <a:rPr lang="en-US" altLang="zh-CN" sz="2000">
                <a:solidFill>
                  <a:srgbClr val="0070C0"/>
                </a:solidFill>
              </a:rPr>
              <a:t>	</a:t>
            </a:r>
            <a:r>
              <a:rPr lang="en-US" altLang="zh-CN" sz="1800">
                <a:solidFill>
                  <a:srgbClr val="0070C0"/>
                </a:solidFill>
              </a:rPr>
              <a:t>int  *p[4]</a:t>
            </a:r>
            <a:r>
              <a:rPr lang="zh-CN" altLang="en-US" sz="1800" smtClean="0">
                <a:solidFill>
                  <a:srgbClr val="0070C0"/>
                </a:solidFill>
              </a:rPr>
              <a:t>；</a:t>
            </a:r>
            <a:endParaRPr lang="en-US" altLang="zh-CN" sz="1800">
              <a:solidFill>
                <a:srgbClr val="0070C0"/>
              </a:solidFill>
            </a:endParaRPr>
          </a:p>
          <a:p>
            <a:pPr lvl="2"/>
            <a:r>
              <a:rPr lang="zh-CN" altLang="en-US" sz="1800" smtClean="0">
                <a:latin typeface="隶书" pitchFamily="49" charset="-122"/>
                <a:ea typeface="黑体" panose="02010609060101010101" pitchFamily="49" charset="-122"/>
              </a:rPr>
              <a:t>注</a:t>
            </a:r>
            <a:r>
              <a:rPr lang="zh-CN" altLang="en-US" sz="1800">
                <a:latin typeface="隶书" pitchFamily="49" charset="-122"/>
                <a:ea typeface="黑体" panose="02010609060101010101" pitchFamily="49" charset="-122"/>
              </a:rPr>
              <a:t>意</a:t>
            </a:r>
            <a:r>
              <a:rPr lang="zh-CN" altLang="en-US" sz="1800">
                <a:latin typeface="隶书" pitchFamily="49" charset="-122"/>
                <a:ea typeface="黑体" panose="02010609060101010101" pitchFamily="49" charset="-122"/>
              </a:rPr>
              <a:t>：不要写成数组指针：</a:t>
            </a:r>
            <a:r>
              <a:rPr lang="en-US" altLang="zh-CN" sz="1800">
                <a:solidFill>
                  <a:srgbClr val="0070C0"/>
                </a:solidFill>
              </a:rPr>
              <a:t>int (*p)[4];</a:t>
            </a:r>
            <a:r>
              <a:rPr lang="zh-CN" altLang="en-US" sz="1800" smtClean="0">
                <a:latin typeface="隶书" pitchFamily="49" charset="-122"/>
                <a:ea typeface="黑体" panose="02010609060101010101" pitchFamily="49" charset="-122"/>
              </a:rPr>
              <a:t>。</a:t>
            </a:r>
            <a:endParaRPr lang="en-US" altLang="zh-CN" sz="1800">
              <a:latin typeface="隶书" pitchFamily="49" charset="-122"/>
              <a:ea typeface="黑体" panose="02010609060101010101" pitchFamily="49" charset="-122"/>
            </a:endParaRPr>
          </a:p>
        </p:txBody>
      </p:sp>
      <p:sp>
        <p:nvSpPr>
          <p:cNvPr id="4" name="页脚占位符 3"/>
          <p:cNvSpPr>
            <a:spLocks noGrp="1"/>
          </p:cNvSpPr>
          <p:nvPr>
            <p:ph type="ftr" sz="quarter" idx="10"/>
          </p:nvPr>
        </p:nvSpPr>
        <p:spPr/>
        <p:txBody>
          <a:bodyPr/>
          <a:lstStyle/>
          <a:p>
            <a:pPr>
              <a:defRPr/>
            </a:pPr>
            <a:r>
              <a:rPr lang="zh-CN" altLang="en-US" smtClean="0"/>
              <a:t>第</a:t>
            </a:r>
            <a:r>
              <a:rPr lang="en-US" altLang="zh-CN" smtClean="0"/>
              <a:t>9</a:t>
            </a:r>
            <a:r>
              <a:rPr lang="zh-CN" altLang="en-US" smtClean="0"/>
              <a:t>章  指针</a:t>
            </a:r>
            <a:endParaRPr lang="en-US" altLang="zh-CN" sz="1200">
              <a:ea typeface="宋体" charset="-122"/>
            </a:endParaRPr>
          </a:p>
        </p:txBody>
      </p:sp>
    </p:spTree>
    <p:extLst>
      <p:ext uri="{BB962C8B-B14F-4D97-AF65-F5344CB8AC3E}">
        <p14:creationId xmlns:p14="http://schemas.microsoft.com/office/powerpoint/2010/main" val="2663126741"/>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3000" smtClean="0"/>
              <a:t>9.3  </a:t>
            </a:r>
            <a:r>
              <a:rPr lang="zh-CN" altLang="en-US" sz="3000" smtClean="0"/>
              <a:t>指</a:t>
            </a:r>
            <a:r>
              <a:rPr lang="zh-CN" altLang="en-US" sz="3000"/>
              <a:t>针与数组</a:t>
            </a:r>
            <a:endParaRPr lang="zh-CN" altLang="en-US" sz="3000"/>
          </a:p>
        </p:txBody>
      </p:sp>
      <p:sp>
        <p:nvSpPr>
          <p:cNvPr id="3" name="内容占位符 2"/>
          <p:cNvSpPr>
            <a:spLocks noGrp="1"/>
          </p:cNvSpPr>
          <p:nvPr>
            <p:ph idx="1"/>
          </p:nvPr>
        </p:nvSpPr>
        <p:spPr>
          <a:xfrm>
            <a:off x="457200" y="1634475"/>
            <a:ext cx="8507288" cy="399368"/>
          </a:xfrm>
        </p:spPr>
        <p:txBody>
          <a:bodyPr/>
          <a:lstStyle/>
          <a:p>
            <a:pPr lvl="2"/>
            <a:r>
              <a:rPr lang="en-US" altLang="zh-CN" sz="1800">
                <a:latin typeface="隶书" pitchFamily="49" charset="-122"/>
                <a:ea typeface="黑体" panose="02010609060101010101" pitchFamily="49" charset="-122"/>
              </a:rPr>
              <a:t>【</a:t>
            </a:r>
            <a:r>
              <a:rPr lang="zh-CN" altLang="en-US" sz="1800">
                <a:latin typeface="隶书" pitchFamily="49" charset="-122"/>
                <a:ea typeface="黑体" panose="02010609060101010101" pitchFamily="49" charset="-122"/>
              </a:rPr>
              <a:t>例</a:t>
            </a:r>
            <a:r>
              <a:rPr lang="en-US" altLang="zh-CN" sz="1800">
                <a:latin typeface="隶书" pitchFamily="49" charset="-122"/>
                <a:ea typeface="黑体" panose="02010609060101010101" pitchFamily="49" charset="-122"/>
              </a:rPr>
              <a:t>9.21】</a:t>
            </a:r>
            <a:r>
              <a:rPr lang="zh-CN" altLang="en-US" sz="1800">
                <a:latin typeface="隶书" pitchFamily="49" charset="-122"/>
                <a:ea typeface="黑体" panose="02010609060101010101" pitchFamily="49" charset="-122"/>
              </a:rPr>
              <a:t>指针数组的应用</a:t>
            </a:r>
          </a:p>
        </p:txBody>
      </p:sp>
      <p:sp>
        <p:nvSpPr>
          <p:cNvPr id="4" name="页脚占位符 3"/>
          <p:cNvSpPr>
            <a:spLocks noGrp="1"/>
          </p:cNvSpPr>
          <p:nvPr>
            <p:ph type="ftr" sz="quarter" idx="10"/>
          </p:nvPr>
        </p:nvSpPr>
        <p:spPr/>
        <p:txBody>
          <a:bodyPr/>
          <a:lstStyle/>
          <a:p>
            <a:pPr>
              <a:defRPr/>
            </a:pPr>
            <a:r>
              <a:rPr lang="zh-CN" altLang="en-US" smtClean="0"/>
              <a:t>第</a:t>
            </a:r>
            <a:r>
              <a:rPr lang="en-US" altLang="zh-CN" smtClean="0"/>
              <a:t>9</a:t>
            </a:r>
            <a:r>
              <a:rPr lang="zh-CN" altLang="en-US" smtClean="0"/>
              <a:t>章  指针</a:t>
            </a:r>
            <a:endParaRPr lang="en-US" altLang="zh-CN" sz="1200">
              <a:ea typeface="宋体" charset="-122"/>
            </a:endParaRPr>
          </a:p>
        </p:txBody>
      </p:sp>
      <p:sp>
        <p:nvSpPr>
          <p:cNvPr id="5" name="矩形 4">
            <a:extLst>
              <a:ext uri="{FF2B5EF4-FFF2-40B4-BE49-F238E27FC236}">
                <a16:creationId xmlns:a16="http://schemas.microsoft.com/office/drawing/2014/main" id="{F5BB524E-118F-4CAC-B131-4098BA770E80}"/>
              </a:ext>
            </a:extLst>
          </p:cNvPr>
          <p:cNvSpPr/>
          <p:nvPr/>
        </p:nvSpPr>
        <p:spPr>
          <a:xfrm>
            <a:off x="1649971" y="2145768"/>
            <a:ext cx="3354078" cy="2480363"/>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en-US" altLang="zh-CN" sz="1400">
                <a:solidFill>
                  <a:srgbClr val="002060"/>
                </a:solidFill>
              </a:rPr>
              <a:t>#include &lt;stdio.h&gt;</a:t>
            </a:r>
          </a:p>
          <a:p>
            <a:r>
              <a:rPr lang="en-US" altLang="zh-CN" sz="1400">
                <a:solidFill>
                  <a:srgbClr val="002060"/>
                </a:solidFill>
              </a:rPr>
              <a:t>int main()</a:t>
            </a:r>
          </a:p>
          <a:p>
            <a:r>
              <a:rPr lang="en-US" altLang="zh-CN" sz="1400">
                <a:solidFill>
                  <a:srgbClr val="002060"/>
                </a:solidFill>
              </a:rPr>
              <a:t>{</a:t>
            </a:r>
          </a:p>
          <a:p>
            <a:pPr marL="182563"/>
            <a:r>
              <a:rPr lang="en-US" altLang="zh-CN" sz="1400">
                <a:solidFill>
                  <a:srgbClr val="002060"/>
                </a:solidFill>
              </a:rPr>
              <a:t> </a:t>
            </a:r>
            <a:r>
              <a:rPr lang="en-US" altLang="zh-CN" sz="1400" smtClean="0">
                <a:solidFill>
                  <a:srgbClr val="002060"/>
                </a:solidFill>
              </a:rPr>
              <a:t> int </a:t>
            </a:r>
            <a:r>
              <a:rPr lang="en-US" altLang="zh-CN" sz="1400">
                <a:solidFill>
                  <a:srgbClr val="002060"/>
                </a:solidFill>
              </a:rPr>
              <a:t>a[ ]={1,3,5,7,9};</a:t>
            </a:r>
          </a:p>
          <a:p>
            <a:pPr marL="182563"/>
            <a:r>
              <a:rPr lang="en-US" altLang="zh-CN" sz="1400">
                <a:solidFill>
                  <a:srgbClr val="002060"/>
                </a:solidFill>
              </a:rPr>
              <a:t>  int *num[5], i;</a:t>
            </a:r>
          </a:p>
          <a:p>
            <a:pPr marL="182563"/>
            <a:r>
              <a:rPr lang="en-US" altLang="zh-CN" sz="1400">
                <a:solidFill>
                  <a:srgbClr val="002060"/>
                </a:solidFill>
              </a:rPr>
              <a:t>  for(i=0 ; i&lt;5; </a:t>
            </a:r>
            <a:r>
              <a:rPr lang="en-US" altLang="zh-CN" sz="1400">
                <a:solidFill>
                  <a:srgbClr val="002060"/>
                </a:solidFill>
              </a:rPr>
              <a:t>i</a:t>
            </a:r>
            <a:r>
              <a:rPr lang="en-US" altLang="zh-CN" sz="1400" smtClean="0">
                <a:solidFill>
                  <a:srgbClr val="002060"/>
                </a:solidFill>
              </a:rPr>
              <a:t>++)</a:t>
            </a:r>
          </a:p>
          <a:p>
            <a:pPr marL="182563"/>
            <a:r>
              <a:rPr lang="en-US" altLang="zh-CN" sz="1400" smtClean="0">
                <a:solidFill>
                  <a:srgbClr val="002060"/>
                </a:solidFill>
              </a:rPr>
              <a:t>	num[i]= &amp;a[i];</a:t>
            </a:r>
          </a:p>
          <a:p>
            <a:pPr marL="182563"/>
            <a:r>
              <a:rPr lang="en-US" altLang="zh-CN" sz="1400" smtClean="0">
                <a:solidFill>
                  <a:srgbClr val="002060"/>
                </a:solidFill>
              </a:rPr>
              <a:t>  </a:t>
            </a:r>
            <a:r>
              <a:rPr lang="en-US" altLang="zh-CN" sz="1400">
                <a:solidFill>
                  <a:srgbClr val="002060"/>
                </a:solidFill>
              </a:rPr>
              <a:t>for(i=0 ; i&lt;5; i++)</a:t>
            </a:r>
          </a:p>
          <a:p>
            <a:pPr marL="182563"/>
            <a:r>
              <a:rPr lang="en-US" altLang="zh-CN" sz="1400" smtClean="0">
                <a:solidFill>
                  <a:srgbClr val="002060"/>
                </a:solidFill>
              </a:rPr>
              <a:t>	printf</a:t>
            </a:r>
            <a:r>
              <a:rPr lang="en-US" altLang="zh-CN" sz="1400">
                <a:solidFill>
                  <a:srgbClr val="002060"/>
                </a:solidFill>
              </a:rPr>
              <a:t>("%d\n", *</a:t>
            </a:r>
            <a:r>
              <a:rPr lang="en-US" altLang="zh-CN" sz="1400">
                <a:solidFill>
                  <a:srgbClr val="002060"/>
                </a:solidFill>
              </a:rPr>
              <a:t>num[i</a:t>
            </a:r>
            <a:r>
              <a:rPr lang="en-US" altLang="zh-CN" sz="1400" smtClean="0">
                <a:solidFill>
                  <a:srgbClr val="002060"/>
                </a:solidFill>
              </a:rPr>
              <a:t>]);</a:t>
            </a:r>
          </a:p>
          <a:p>
            <a:pPr marL="182563"/>
            <a:r>
              <a:rPr lang="en-US" altLang="zh-CN" sz="1400" smtClean="0">
                <a:solidFill>
                  <a:srgbClr val="002060"/>
                </a:solidFill>
              </a:rPr>
              <a:t>  </a:t>
            </a:r>
            <a:r>
              <a:rPr lang="en-US" altLang="zh-CN" sz="1400">
                <a:solidFill>
                  <a:srgbClr val="002060"/>
                </a:solidFill>
              </a:rPr>
              <a:t>return </a:t>
            </a:r>
            <a:r>
              <a:rPr lang="en-US" altLang="zh-CN" sz="1400">
                <a:solidFill>
                  <a:srgbClr val="002060"/>
                </a:solidFill>
              </a:rPr>
              <a:t>0</a:t>
            </a:r>
            <a:r>
              <a:rPr lang="en-US" altLang="zh-CN" sz="1400" smtClean="0">
                <a:solidFill>
                  <a:srgbClr val="002060"/>
                </a:solidFill>
              </a:rPr>
              <a:t>;</a:t>
            </a:r>
          </a:p>
          <a:p>
            <a:r>
              <a:rPr lang="en-US" altLang="zh-CN" sz="1400" smtClean="0">
                <a:solidFill>
                  <a:srgbClr val="002060"/>
                </a:solidFill>
              </a:rPr>
              <a:t>}</a:t>
            </a:r>
            <a:endParaRPr lang="en-US" altLang="zh-CN" sz="1400">
              <a:solidFill>
                <a:srgbClr val="002060"/>
              </a:solidFill>
            </a:endParaRPr>
          </a:p>
        </p:txBody>
      </p:sp>
      <p:sp>
        <p:nvSpPr>
          <p:cNvPr id="6" name="折角形 8">
            <a:extLst>
              <a:ext uri="{FF2B5EF4-FFF2-40B4-BE49-F238E27FC236}">
                <a16:creationId xmlns:a16="http://schemas.microsoft.com/office/drawing/2014/main" id="{34B46C00-F619-45F0-A7B9-F2B26A653DB9}"/>
              </a:ext>
            </a:extLst>
          </p:cNvPr>
          <p:cNvSpPr/>
          <p:nvPr/>
        </p:nvSpPr>
        <p:spPr>
          <a:xfrm>
            <a:off x="5437033" y="2201138"/>
            <a:ext cx="3361582" cy="2127112"/>
          </a:xfrm>
          <a:prstGeom prst="foldedCorner">
            <a:avLst/>
          </a:prstGeom>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indent="-342900">
              <a:buAutoNum type="arabicPeriod"/>
            </a:pPr>
            <a:endParaRPr lang="en-US" altLang="zh-CN" sz="1400" dirty="0"/>
          </a:p>
          <a:p>
            <a:endParaRPr lang="en-US" altLang="zh-CN" sz="1400" dirty="0"/>
          </a:p>
          <a:p>
            <a:endParaRPr lang="en-US" altLang="zh-CN" sz="1400" dirty="0"/>
          </a:p>
          <a:p>
            <a:r>
              <a:rPr lang="zh-CN" altLang="en-US" sz="1400"/>
              <a:t>本</a:t>
            </a:r>
            <a:r>
              <a:rPr lang="zh-CN" altLang="en-US" sz="1400"/>
              <a:t>例</a:t>
            </a:r>
            <a:r>
              <a:rPr lang="zh-CN" altLang="en-US" sz="1400" smtClean="0"/>
              <a:t>中的</a:t>
            </a:r>
            <a:r>
              <a:rPr lang="zh-CN" altLang="en-US" sz="1400"/>
              <a:t>第一个</a:t>
            </a:r>
            <a:r>
              <a:rPr lang="en-US" altLang="zh-CN" sz="1400"/>
              <a:t>for</a:t>
            </a:r>
            <a:r>
              <a:rPr lang="zh-CN" altLang="en-US" sz="1400"/>
              <a:t>循环为指针数组进行初始化，数组中每个指针的值分别是整型数组</a:t>
            </a:r>
            <a:r>
              <a:rPr lang="en-US" altLang="zh-CN" sz="1400"/>
              <a:t>a</a:t>
            </a:r>
            <a:r>
              <a:rPr lang="zh-CN" altLang="en-US" sz="1400"/>
              <a:t>的每个元素的地址，即每个指针分别指向整型数组</a:t>
            </a:r>
            <a:r>
              <a:rPr lang="en-US" altLang="zh-CN" sz="1400"/>
              <a:t>a</a:t>
            </a:r>
            <a:r>
              <a:rPr lang="zh-CN" altLang="en-US" sz="1400"/>
              <a:t>的每个元素。第二个</a:t>
            </a:r>
            <a:r>
              <a:rPr lang="en-US" altLang="zh-CN" sz="1400"/>
              <a:t>for</a:t>
            </a:r>
            <a:r>
              <a:rPr lang="zh-CN" altLang="en-US" sz="1400"/>
              <a:t>循环输出指针数组</a:t>
            </a:r>
            <a:r>
              <a:rPr lang="en-US" altLang="zh-CN" sz="1400"/>
              <a:t>num</a:t>
            </a:r>
            <a:r>
              <a:rPr lang="zh-CN" altLang="en-US" sz="1400"/>
              <a:t>中的每个指针所指向的空间的内容，亦即输出整型数组</a:t>
            </a:r>
            <a:r>
              <a:rPr lang="en-US" altLang="zh-CN" sz="1400"/>
              <a:t>a</a:t>
            </a:r>
            <a:r>
              <a:rPr lang="zh-CN" altLang="en-US" sz="1400"/>
              <a:t>的每个元素。</a:t>
            </a:r>
            <a:endParaRPr lang="en-US" altLang="zh-CN" sz="1400" dirty="0"/>
          </a:p>
        </p:txBody>
      </p:sp>
      <p:grpSp>
        <p:nvGrpSpPr>
          <p:cNvPr id="7" name="组合 6">
            <a:extLst>
              <a:ext uri="{FF2B5EF4-FFF2-40B4-BE49-F238E27FC236}">
                <a16:creationId xmlns:a16="http://schemas.microsoft.com/office/drawing/2014/main" id="{5A3B8124-DB13-43FA-BDBF-277E29E6FA67}"/>
              </a:ext>
            </a:extLst>
          </p:cNvPr>
          <p:cNvGrpSpPr/>
          <p:nvPr/>
        </p:nvGrpSpPr>
        <p:grpSpPr>
          <a:xfrm>
            <a:off x="5437032" y="2235337"/>
            <a:ext cx="1156038" cy="419096"/>
            <a:chOff x="8656982" y="1391224"/>
            <a:chExt cx="1242392" cy="327695"/>
          </a:xfrm>
        </p:grpSpPr>
        <p:sp>
          <p:nvSpPr>
            <p:cNvPr id="8" name="文本框 7">
              <a:extLst>
                <a:ext uri="{FF2B5EF4-FFF2-40B4-BE49-F238E27FC236}">
                  <a16:creationId xmlns:a16="http://schemas.microsoft.com/office/drawing/2014/main" id="{31994EC0-9CE0-4FE0-B93C-B8717E3333FE}"/>
                </a:ext>
              </a:extLst>
            </p:cNvPr>
            <p:cNvSpPr txBox="1"/>
            <p:nvPr/>
          </p:nvSpPr>
          <p:spPr>
            <a:xfrm>
              <a:off x="8656982" y="1391224"/>
              <a:ext cx="1242392" cy="327695"/>
            </a:xfrm>
            <a:prstGeom prst="rect">
              <a:avLst/>
            </a:prstGeom>
            <a:noFill/>
          </p:spPr>
          <p:txBody>
            <a:bodyPr wrap="square" rtlCol="0">
              <a:spAutoFit/>
            </a:bodyPr>
            <a:lstStyle/>
            <a:p>
              <a:pPr algn="dist"/>
              <a:r>
                <a:rPr lang="zh-CN" altLang="en-US" b="1" dirty="0">
                  <a:solidFill>
                    <a:schemeClr val="bg1"/>
                  </a:solidFill>
                  <a:latin typeface="微软雅黑" panose="020B0503020204020204" pitchFamily="34" charset="-122"/>
                  <a:ea typeface="微软雅黑" panose="020B0503020204020204" pitchFamily="34" charset="-122"/>
                </a:rPr>
                <a:t>程序说明</a:t>
              </a:r>
            </a:p>
          </p:txBody>
        </p:sp>
        <p:cxnSp>
          <p:nvCxnSpPr>
            <p:cNvPr id="9" name="直接连接符 8">
              <a:extLst>
                <a:ext uri="{FF2B5EF4-FFF2-40B4-BE49-F238E27FC236}">
                  <a16:creationId xmlns:a16="http://schemas.microsoft.com/office/drawing/2014/main" id="{D2FE9C08-1928-4143-B10C-59655810239B}"/>
                </a:ext>
              </a:extLst>
            </p:cNvPr>
            <p:cNvCxnSpPr>
              <a:cxnSpLocks/>
            </p:cNvCxnSpPr>
            <p:nvPr/>
          </p:nvCxnSpPr>
          <p:spPr>
            <a:xfrm flipV="1">
              <a:off x="8656983" y="1686632"/>
              <a:ext cx="1242391" cy="405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2" name="文本框 11">
            <a:extLst>
              <a:ext uri="{FF2B5EF4-FFF2-40B4-BE49-F238E27FC236}">
                <a16:creationId xmlns:a16="http://schemas.microsoft.com/office/drawing/2014/main" id="{B0CA503F-5008-4B52-A4F4-6A5255875C6D}"/>
              </a:ext>
            </a:extLst>
          </p:cNvPr>
          <p:cNvSpPr txBox="1"/>
          <p:nvPr/>
        </p:nvSpPr>
        <p:spPr>
          <a:xfrm>
            <a:off x="1547664" y="4842155"/>
            <a:ext cx="2232248" cy="338554"/>
          </a:xfrm>
          <a:prstGeom prst="rect">
            <a:avLst/>
          </a:prstGeom>
          <a:noFill/>
        </p:spPr>
        <p:txBody>
          <a:bodyPr wrap="square" rtlCol="0">
            <a:spAutoFit/>
          </a:bodyPr>
          <a:lstStyle/>
          <a:p>
            <a:r>
              <a:rPr lang="zh-CN" altLang="en-US" sz="1600" dirty="0">
                <a:solidFill>
                  <a:srgbClr val="002060"/>
                </a:solidFill>
              </a:rPr>
              <a:t>程序运行结果：</a:t>
            </a:r>
          </a:p>
        </p:txBody>
      </p:sp>
      <p:pic>
        <p:nvPicPr>
          <p:cNvPr id="13" name="图片 12"/>
          <p:cNvPicPr/>
          <p:nvPr/>
        </p:nvPicPr>
        <p:blipFill rotWithShape="1">
          <a:blip r:embed="rId2">
            <a:extLst>
              <a:ext uri="{28A0092B-C50C-407E-A947-70E740481C1C}">
                <a14:useLocalDpi xmlns:a14="http://schemas.microsoft.com/office/drawing/2010/main" val="0"/>
              </a:ext>
            </a:extLst>
          </a:blip>
          <a:srcRect r="32448" b="36150"/>
          <a:stretch/>
        </p:blipFill>
        <p:spPr bwMode="auto">
          <a:xfrm>
            <a:off x="3055081" y="4738056"/>
            <a:ext cx="2525031" cy="1499256"/>
          </a:xfrm>
          <a:prstGeom prst="rect">
            <a:avLst/>
          </a:prstGeom>
          <a:noFill/>
          <a:ln>
            <a:noFill/>
          </a:ln>
        </p:spPr>
      </p:pic>
    </p:spTree>
    <p:extLst>
      <p:ext uri="{BB962C8B-B14F-4D97-AF65-F5344CB8AC3E}">
        <p14:creationId xmlns:p14="http://schemas.microsoft.com/office/powerpoint/2010/main" val="67153977"/>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3000" smtClean="0"/>
              <a:t>9.3  </a:t>
            </a:r>
            <a:r>
              <a:rPr lang="zh-CN" altLang="en-US" sz="3000" smtClean="0"/>
              <a:t>指</a:t>
            </a:r>
            <a:r>
              <a:rPr lang="zh-CN" altLang="en-US" sz="3000"/>
              <a:t>针与数组</a:t>
            </a:r>
            <a:endParaRPr lang="zh-CN" altLang="en-US" sz="3000"/>
          </a:p>
        </p:txBody>
      </p:sp>
      <p:sp>
        <p:nvSpPr>
          <p:cNvPr id="3" name="内容占位符 2"/>
          <p:cNvSpPr>
            <a:spLocks noGrp="1"/>
          </p:cNvSpPr>
          <p:nvPr>
            <p:ph idx="1"/>
          </p:nvPr>
        </p:nvSpPr>
        <p:spPr>
          <a:xfrm>
            <a:off x="457200" y="2060848"/>
            <a:ext cx="8507288" cy="3240360"/>
          </a:xfrm>
        </p:spPr>
        <p:txBody>
          <a:bodyPr/>
          <a:lstStyle/>
          <a:p>
            <a:pPr lvl="1"/>
            <a:r>
              <a:rPr lang="zh-CN" altLang="en-US" sz="2000" smtClean="0">
                <a:latin typeface="隶书" pitchFamily="49" charset="-122"/>
                <a:ea typeface="黑体" panose="02010609060101010101" pitchFamily="49" charset="-122"/>
              </a:rPr>
              <a:t>指</a:t>
            </a:r>
            <a:r>
              <a:rPr lang="zh-CN" altLang="en-US" sz="2000">
                <a:latin typeface="隶书" pitchFamily="49" charset="-122"/>
                <a:ea typeface="黑体" panose="02010609060101010101" pitchFamily="49" charset="-122"/>
              </a:rPr>
              <a:t>向字符串的指针</a:t>
            </a:r>
            <a:r>
              <a:rPr lang="zh-CN" altLang="en-US" sz="2000">
                <a:latin typeface="隶书" pitchFamily="49" charset="-122"/>
                <a:ea typeface="黑体" panose="02010609060101010101" pitchFamily="49" charset="-122"/>
              </a:rPr>
              <a:t>数</a:t>
            </a:r>
            <a:r>
              <a:rPr lang="zh-CN" altLang="en-US" sz="2000" smtClean="0">
                <a:latin typeface="隶书" pitchFamily="49" charset="-122"/>
                <a:ea typeface="黑体" panose="02010609060101010101" pitchFamily="49" charset="-122"/>
              </a:rPr>
              <a:t>组</a:t>
            </a:r>
            <a:endParaRPr lang="en-US" altLang="zh-CN" sz="2000" smtClean="0">
              <a:latin typeface="隶书" pitchFamily="49" charset="-122"/>
              <a:ea typeface="黑体" panose="02010609060101010101" pitchFamily="49" charset="-122"/>
            </a:endParaRPr>
          </a:p>
          <a:p>
            <a:pPr lvl="2"/>
            <a:r>
              <a:rPr lang="zh-CN" altLang="en-US" sz="1800">
                <a:latin typeface="隶书" pitchFamily="49" charset="-122"/>
                <a:ea typeface="黑体" panose="02010609060101010101" pitchFamily="49" charset="-122"/>
              </a:rPr>
              <a:t>声明形</a:t>
            </a:r>
            <a:r>
              <a:rPr lang="zh-CN" altLang="en-US" sz="1800">
                <a:latin typeface="隶书" pitchFamily="49" charset="-122"/>
                <a:ea typeface="黑体" panose="02010609060101010101" pitchFamily="49" charset="-122"/>
              </a:rPr>
              <a:t>式</a:t>
            </a:r>
            <a:r>
              <a:rPr lang="zh-CN" altLang="en-US" sz="1800" smtClean="0">
                <a:latin typeface="隶书" pitchFamily="49" charset="-122"/>
                <a:ea typeface="黑体" panose="02010609060101010101" pitchFamily="49" charset="-122"/>
              </a:rPr>
              <a:t>：</a:t>
            </a:r>
            <a:endParaRPr lang="en-US" altLang="zh-CN" sz="1800" smtClean="0">
              <a:latin typeface="隶书" pitchFamily="49" charset="-122"/>
              <a:ea typeface="黑体" panose="02010609060101010101" pitchFamily="49" charset="-122"/>
            </a:endParaRPr>
          </a:p>
          <a:p>
            <a:pPr marL="914400" lvl="2" indent="0">
              <a:buNone/>
            </a:pPr>
            <a:r>
              <a:rPr lang="en-US" altLang="zh-CN" sz="2000">
                <a:solidFill>
                  <a:srgbClr val="0070C0"/>
                </a:solidFill>
              </a:rPr>
              <a:t>	</a:t>
            </a:r>
            <a:r>
              <a:rPr lang="en-US" altLang="zh-CN" sz="1800" smtClean="0">
                <a:solidFill>
                  <a:srgbClr val="0070C0"/>
                </a:solidFill>
              </a:rPr>
              <a:t>char</a:t>
            </a:r>
            <a:r>
              <a:rPr lang="zh-CN" altLang="en-US" sz="1800" smtClean="0">
                <a:solidFill>
                  <a:srgbClr val="0070C0"/>
                </a:solidFill>
              </a:rPr>
              <a:t>   </a:t>
            </a:r>
            <a:r>
              <a:rPr lang="zh-CN" altLang="en-US" sz="1800">
                <a:solidFill>
                  <a:srgbClr val="0070C0"/>
                </a:solidFill>
              </a:rPr>
              <a:t>*数组名</a:t>
            </a:r>
            <a:r>
              <a:rPr lang="en-US" altLang="zh-CN" sz="1800">
                <a:solidFill>
                  <a:srgbClr val="0070C0"/>
                </a:solidFill>
              </a:rPr>
              <a:t>[</a:t>
            </a:r>
            <a:r>
              <a:rPr lang="zh-CN" altLang="en-US" sz="1800">
                <a:solidFill>
                  <a:srgbClr val="0070C0"/>
                </a:solidFill>
              </a:rPr>
              <a:t>长度</a:t>
            </a:r>
            <a:r>
              <a:rPr lang="en-US" altLang="zh-CN" sz="1800">
                <a:solidFill>
                  <a:srgbClr val="0070C0"/>
                </a:solidFill>
              </a:rPr>
              <a:t>]</a:t>
            </a:r>
            <a:r>
              <a:rPr lang="zh-CN" altLang="en-US" sz="1800" smtClean="0">
                <a:solidFill>
                  <a:srgbClr val="0070C0"/>
                </a:solidFill>
              </a:rPr>
              <a:t>；</a:t>
            </a:r>
            <a:endParaRPr lang="en-US" altLang="zh-CN" sz="1800">
              <a:solidFill>
                <a:srgbClr val="0070C0"/>
              </a:solidFill>
            </a:endParaRPr>
          </a:p>
          <a:p>
            <a:pPr lvl="2"/>
            <a:r>
              <a:rPr lang="zh-CN" altLang="en-US" sz="1800" smtClean="0">
                <a:latin typeface="隶书" pitchFamily="49" charset="-122"/>
                <a:ea typeface="黑体" panose="02010609060101010101" pitchFamily="49" charset="-122"/>
              </a:rPr>
              <a:t>例如：</a:t>
            </a:r>
            <a:endParaRPr lang="en-US" altLang="zh-CN" sz="1800" smtClean="0">
              <a:latin typeface="隶书" pitchFamily="49" charset="-122"/>
              <a:ea typeface="黑体" panose="02010609060101010101" pitchFamily="49" charset="-122"/>
            </a:endParaRPr>
          </a:p>
          <a:p>
            <a:pPr marL="914400" lvl="2" indent="0">
              <a:buNone/>
            </a:pPr>
            <a:r>
              <a:rPr lang="en-US" altLang="zh-CN" sz="2000">
                <a:solidFill>
                  <a:srgbClr val="0070C0"/>
                </a:solidFill>
              </a:rPr>
              <a:t>	</a:t>
            </a:r>
            <a:r>
              <a:rPr lang="en-US" altLang="zh-CN" sz="1800" smtClean="0">
                <a:solidFill>
                  <a:srgbClr val="0070C0"/>
                </a:solidFill>
              </a:rPr>
              <a:t>char  </a:t>
            </a:r>
            <a:r>
              <a:rPr lang="en-US" altLang="zh-CN" sz="1800">
                <a:solidFill>
                  <a:srgbClr val="0070C0"/>
                </a:solidFill>
              </a:rPr>
              <a:t>*</a:t>
            </a:r>
            <a:r>
              <a:rPr lang="en-US" altLang="zh-CN" sz="1800" smtClean="0">
                <a:solidFill>
                  <a:srgbClr val="0070C0"/>
                </a:solidFill>
              </a:rPr>
              <a:t>p[5]</a:t>
            </a:r>
            <a:r>
              <a:rPr lang="zh-CN" altLang="en-US" sz="1800" smtClean="0">
                <a:solidFill>
                  <a:srgbClr val="0070C0"/>
                </a:solidFill>
              </a:rPr>
              <a:t>；</a:t>
            </a:r>
            <a:endParaRPr lang="en-US" altLang="zh-CN" sz="1800">
              <a:solidFill>
                <a:srgbClr val="0070C0"/>
              </a:solidFill>
            </a:endParaRPr>
          </a:p>
          <a:p>
            <a:pPr lvl="2"/>
            <a:r>
              <a:rPr lang="zh-CN" altLang="en-US" sz="1800">
                <a:latin typeface="隶书" pitchFamily="49" charset="-122"/>
                <a:ea typeface="黑体" panose="02010609060101010101" pitchFamily="49" charset="-122"/>
              </a:rPr>
              <a:t>功能：声明数组</a:t>
            </a:r>
            <a:r>
              <a:rPr lang="en-US" altLang="zh-CN" sz="1800">
                <a:latin typeface="隶书" pitchFamily="49" charset="-122"/>
                <a:ea typeface="黑体" panose="02010609060101010101" pitchFamily="49" charset="-122"/>
              </a:rPr>
              <a:t>p[5]</a:t>
            </a:r>
            <a:r>
              <a:rPr lang="zh-CN" altLang="en-US" sz="1800">
                <a:latin typeface="隶书" pitchFamily="49" charset="-122"/>
                <a:ea typeface="黑体" panose="02010609060101010101" pitchFamily="49" charset="-122"/>
              </a:rPr>
              <a:t>，其每个元素 </a:t>
            </a:r>
            <a:r>
              <a:rPr lang="en-US" altLang="zh-CN" sz="1800">
                <a:latin typeface="隶书" pitchFamily="49" charset="-122"/>
                <a:ea typeface="黑体" panose="02010609060101010101" pitchFamily="49" charset="-122"/>
              </a:rPr>
              <a:t>p[0]</a:t>
            </a:r>
            <a:r>
              <a:rPr lang="zh-CN" altLang="en-US" sz="1800">
                <a:latin typeface="隶书" pitchFamily="49" charset="-122"/>
                <a:ea typeface="黑体" panose="02010609060101010101" pitchFamily="49" charset="-122"/>
              </a:rPr>
              <a:t>、</a:t>
            </a:r>
            <a:r>
              <a:rPr lang="en-US" altLang="zh-CN" sz="1800">
                <a:latin typeface="隶书" pitchFamily="49" charset="-122"/>
                <a:ea typeface="黑体" panose="02010609060101010101" pitchFamily="49" charset="-122"/>
              </a:rPr>
              <a:t>p[1]</a:t>
            </a:r>
            <a:r>
              <a:rPr lang="zh-CN" altLang="en-US" sz="1800">
                <a:latin typeface="隶书" pitchFamily="49" charset="-122"/>
                <a:ea typeface="黑体" panose="02010609060101010101" pitchFamily="49" charset="-122"/>
              </a:rPr>
              <a:t>、</a:t>
            </a:r>
            <a:r>
              <a:rPr lang="en-US" altLang="zh-CN" sz="1800">
                <a:latin typeface="隶书" pitchFamily="49" charset="-122"/>
                <a:ea typeface="黑体" panose="02010609060101010101" pitchFamily="49" charset="-122"/>
              </a:rPr>
              <a:t>…p[4]</a:t>
            </a:r>
            <a:r>
              <a:rPr lang="zh-CN" altLang="en-US" sz="1800">
                <a:latin typeface="隶书" pitchFamily="49" charset="-122"/>
                <a:ea typeface="黑体" panose="02010609060101010101" pitchFamily="49" charset="-122"/>
              </a:rPr>
              <a:t>都是指针变量。通常用于指向多个字符</a:t>
            </a:r>
            <a:r>
              <a:rPr lang="zh-CN" altLang="en-US" sz="1800">
                <a:latin typeface="隶书" pitchFamily="49" charset="-122"/>
                <a:ea typeface="黑体" panose="02010609060101010101" pitchFamily="49" charset="-122"/>
              </a:rPr>
              <a:t>串</a:t>
            </a:r>
            <a:r>
              <a:rPr lang="zh-CN" altLang="en-US" sz="1800" smtClean="0">
                <a:latin typeface="隶书" pitchFamily="49" charset="-122"/>
                <a:ea typeface="黑体" panose="02010609060101010101" pitchFamily="49" charset="-122"/>
              </a:rPr>
              <a:t>。</a:t>
            </a:r>
            <a:r>
              <a:rPr lang="en-US" altLang="zh-CN" sz="1800">
                <a:latin typeface="隶书" pitchFamily="49" charset="-122"/>
                <a:ea typeface="黑体" panose="02010609060101010101" pitchFamily="49" charset="-122"/>
              </a:rPr>
              <a:t>p[i</a:t>
            </a:r>
            <a:r>
              <a:rPr lang="en-US" altLang="zh-CN" sz="1800" smtClean="0">
                <a:latin typeface="隶书" pitchFamily="49" charset="-122"/>
                <a:ea typeface="黑体" panose="02010609060101010101" pitchFamily="49" charset="-122"/>
              </a:rPr>
              <a:t>]</a:t>
            </a:r>
            <a:r>
              <a:rPr lang="zh-CN" altLang="en-US" sz="1800" smtClean="0">
                <a:latin typeface="隶书" pitchFamily="49" charset="-122"/>
                <a:ea typeface="黑体" panose="02010609060101010101" pitchFamily="49" charset="-122"/>
              </a:rPr>
              <a:t> 表</a:t>
            </a:r>
            <a:r>
              <a:rPr lang="zh-CN" altLang="en-US" sz="1800">
                <a:latin typeface="隶书" pitchFamily="49" charset="-122"/>
                <a:ea typeface="黑体" panose="02010609060101010101" pitchFamily="49" charset="-122"/>
              </a:rPr>
              <a:t>示第</a:t>
            </a:r>
            <a:r>
              <a:rPr lang="en-US" altLang="zh-CN" sz="1800">
                <a:latin typeface="隶书" pitchFamily="49" charset="-122"/>
                <a:ea typeface="黑体" panose="02010609060101010101" pitchFamily="49" charset="-122"/>
              </a:rPr>
              <a:t>i+1</a:t>
            </a:r>
            <a:r>
              <a:rPr lang="zh-CN" altLang="en-US" sz="1800">
                <a:latin typeface="隶书" pitchFamily="49" charset="-122"/>
                <a:ea typeface="黑体" panose="02010609060101010101" pitchFamily="49" charset="-122"/>
              </a:rPr>
              <a:t>个字符</a:t>
            </a:r>
            <a:r>
              <a:rPr lang="zh-CN" altLang="en-US" sz="1800">
                <a:latin typeface="隶书" pitchFamily="49" charset="-122"/>
                <a:ea typeface="黑体" panose="02010609060101010101" pitchFamily="49" charset="-122"/>
              </a:rPr>
              <a:t>串</a:t>
            </a:r>
            <a:r>
              <a:rPr lang="zh-CN" altLang="en-US" sz="1800" smtClean="0">
                <a:latin typeface="隶书" pitchFamily="49" charset="-122"/>
                <a:ea typeface="黑体" panose="02010609060101010101" pitchFamily="49" charset="-122"/>
              </a:rPr>
              <a:t>，值是</a:t>
            </a:r>
            <a:r>
              <a:rPr lang="zh-CN" altLang="en-US" sz="1800">
                <a:latin typeface="隶书" pitchFamily="49" charset="-122"/>
                <a:ea typeface="黑体" panose="02010609060101010101" pitchFamily="49" charset="-122"/>
              </a:rPr>
              <a:t>第</a:t>
            </a:r>
            <a:r>
              <a:rPr lang="en-US" altLang="zh-CN" sz="1800">
                <a:latin typeface="隶书" pitchFamily="49" charset="-122"/>
                <a:ea typeface="黑体" panose="02010609060101010101" pitchFamily="49" charset="-122"/>
              </a:rPr>
              <a:t>i+1</a:t>
            </a:r>
            <a:r>
              <a:rPr lang="zh-CN" altLang="en-US" sz="1800">
                <a:latin typeface="隶书" pitchFamily="49" charset="-122"/>
                <a:ea typeface="黑体" panose="02010609060101010101" pitchFamily="49" charset="-122"/>
              </a:rPr>
              <a:t>个字符串的首地址。</a:t>
            </a:r>
            <a:endParaRPr lang="en-US" altLang="zh-CN" sz="1800" smtClean="0">
              <a:latin typeface="隶书" pitchFamily="49" charset="-122"/>
              <a:ea typeface="黑体" panose="02010609060101010101" pitchFamily="49" charset="-122"/>
            </a:endParaRPr>
          </a:p>
          <a:p>
            <a:pPr lvl="2"/>
            <a:endParaRPr lang="en-US" altLang="zh-CN" sz="1800">
              <a:latin typeface="隶书" pitchFamily="49" charset="-122"/>
              <a:ea typeface="黑体" panose="02010609060101010101" pitchFamily="49" charset="-122"/>
            </a:endParaRPr>
          </a:p>
        </p:txBody>
      </p:sp>
      <p:sp>
        <p:nvSpPr>
          <p:cNvPr id="4" name="页脚占位符 3"/>
          <p:cNvSpPr>
            <a:spLocks noGrp="1"/>
          </p:cNvSpPr>
          <p:nvPr>
            <p:ph type="ftr" sz="quarter" idx="10"/>
          </p:nvPr>
        </p:nvSpPr>
        <p:spPr/>
        <p:txBody>
          <a:bodyPr/>
          <a:lstStyle/>
          <a:p>
            <a:pPr>
              <a:defRPr/>
            </a:pPr>
            <a:r>
              <a:rPr lang="zh-CN" altLang="en-US" smtClean="0"/>
              <a:t>第</a:t>
            </a:r>
            <a:r>
              <a:rPr lang="en-US" altLang="zh-CN" smtClean="0"/>
              <a:t>9</a:t>
            </a:r>
            <a:r>
              <a:rPr lang="zh-CN" altLang="en-US" smtClean="0"/>
              <a:t>章  指针</a:t>
            </a:r>
            <a:endParaRPr lang="en-US" altLang="zh-CN" sz="1200">
              <a:ea typeface="宋体" charset="-122"/>
            </a:endParaRPr>
          </a:p>
        </p:txBody>
      </p:sp>
    </p:spTree>
    <p:extLst>
      <p:ext uri="{BB962C8B-B14F-4D97-AF65-F5344CB8AC3E}">
        <p14:creationId xmlns:p14="http://schemas.microsoft.com/office/powerpoint/2010/main" val="122254913"/>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3000" smtClean="0"/>
              <a:t>9.3  </a:t>
            </a:r>
            <a:r>
              <a:rPr lang="zh-CN" altLang="en-US" sz="3000" smtClean="0"/>
              <a:t>指</a:t>
            </a:r>
            <a:r>
              <a:rPr lang="zh-CN" altLang="en-US" sz="3000"/>
              <a:t>针与数组</a:t>
            </a:r>
            <a:endParaRPr lang="zh-CN" altLang="en-US" sz="3000"/>
          </a:p>
        </p:txBody>
      </p:sp>
      <p:sp>
        <p:nvSpPr>
          <p:cNvPr id="3" name="内容占位符 2"/>
          <p:cNvSpPr>
            <a:spLocks noGrp="1"/>
          </p:cNvSpPr>
          <p:nvPr>
            <p:ph idx="1"/>
          </p:nvPr>
        </p:nvSpPr>
        <p:spPr>
          <a:xfrm>
            <a:off x="457200" y="2132857"/>
            <a:ext cx="8507288" cy="432047"/>
          </a:xfrm>
        </p:spPr>
        <p:txBody>
          <a:bodyPr/>
          <a:lstStyle/>
          <a:p>
            <a:pPr lvl="2"/>
            <a:r>
              <a:rPr lang="en-US" altLang="zh-CN" sz="1800" smtClean="0">
                <a:latin typeface="隶书" pitchFamily="49" charset="-122"/>
                <a:ea typeface="黑体" panose="02010609060101010101" pitchFamily="49" charset="-122"/>
              </a:rPr>
              <a:t>【</a:t>
            </a:r>
            <a:r>
              <a:rPr lang="zh-CN" altLang="en-US" sz="1800">
                <a:latin typeface="隶书" pitchFamily="49" charset="-122"/>
                <a:ea typeface="黑体" panose="02010609060101010101" pitchFamily="49" charset="-122"/>
              </a:rPr>
              <a:t>例</a:t>
            </a:r>
            <a:r>
              <a:rPr lang="en-US" altLang="zh-CN" sz="1800" smtClean="0">
                <a:latin typeface="隶书" pitchFamily="49" charset="-122"/>
                <a:ea typeface="黑体" panose="02010609060101010101" pitchFamily="49" charset="-122"/>
              </a:rPr>
              <a:t>9.22】</a:t>
            </a:r>
            <a:r>
              <a:rPr lang="zh-CN" altLang="en-US" sz="1800">
                <a:latin typeface="隶书" pitchFamily="49" charset="-122"/>
                <a:ea typeface="黑体" panose="02010609060101010101" pitchFamily="49" charset="-122"/>
              </a:rPr>
              <a:t>通过指向字符串的指针数组对字符串进行排序</a:t>
            </a:r>
            <a:endParaRPr lang="zh-CN" altLang="en-US" sz="2000" smtClean="0">
              <a:latin typeface="隶书" pitchFamily="49" charset="-122"/>
              <a:ea typeface="黑体" panose="02010609060101010101" pitchFamily="49" charset="-122"/>
            </a:endParaRPr>
          </a:p>
        </p:txBody>
      </p:sp>
      <p:sp>
        <p:nvSpPr>
          <p:cNvPr id="4" name="页脚占位符 3"/>
          <p:cNvSpPr>
            <a:spLocks noGrp="1"/>
          </p:cNvSpPr>
          <p:nvPr>
            <p:ph type="ftr" sz="quarter" idx="10"/>
          </p:nvPr>
        </p:nvSpPr>
        <p:spPr/>
        <p:txBody>
          <a:bodyPr/>
          <a:lstStyle/>
          <a:p>
            <a:pPr>
              <a:defRPr/>
            </a:pPr>
            <a:r>
              <a:rPr lang="zh-CN" altLang="en-US" smtClean="0"/>
              <a:t>第</a:t>
            </a:r>
            <a:r>
              <a:rPr lang="en-US" altLang="zh-CN" smtClean="0"/>
              <a:t>9</a:t>
            </a:r>
            <a:r>
              <a:rPr lang="zh-CN" altLang="en-US" smtClean="0"/>
              <a:t>章  指针</a:t>
            </a:r>
            <a:endParaRPr lang="en-US" altLang="zh-CN" sz="1200">
              <a:ea typeface="宋体" charset="-122"/>
            </a:endParaRPr>
          </a:p>
        </p:txBody>
      </p:sp>
      <p:sp>
        <p:nvSpPr>
          <p:cNvPr id="5" name="矩形 4">
            <a:extLst>
              <a:ext uri="{FF2B5EF4-FFF2-40B4-BE49-F238E27FC236}">
                <a16:creationId xmlns:a16="http://schemas.microsoft.com/office/drawing/2014/main" id="{F5BB524E-118F-4CAC-B131-4098BA770E80}"/>
              </a:ext>
            </a:extLst>
          </p:cNvPr>
          <p:cNvSpPr/>
          <p:nvPr/>
        </p:nvSpPr>
        <p:spPr>
          <a:xfrm>
            <a:off x="1475656" y="2636912"/>
            <a:ext cx="3312368" cy="252028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en-US" altLang="zh-CN" sz="1200">
                <a:solidFill>
                  <a:srgbClr val="002060"/>
                </a:solidFill>
              </a:rPr>
              <a:t>#include &lt;stdio.h&gt;</a:t>
            </a:r>
          </a:p>
          <a:p>
            <a:r>
              <a:rPr lang="en-US" altLang="zh-CN" sz="1200">
                <a:solidFill>
                  <a:srgbClr val="002060"/>
                </a:solidFill>
              </a:rPr>
              <a:t>int main()</a:t>
            </a:r>
          </a:p>
          <a:p>
            <a:r>
              <a:rPr lang="en-US" altLang="zh-CN" sz="1200">
                <a:solidFill>
                  <a:srgbClr val="002060"/>
                </a:solidFill>
              </a:rPr>
              <a:t>{</a:t>
            </a:r>
          </a:p>
          <a:p>
            <a:pPr marL="182563"/>
            <a:r>
              <a:rPr lang="en-US" altLang="zh-CN" sz="1200">
                <a:solidFill>
                  <a:srgbClr val="002060"/>
                </a:solidFill>
              </a:rPr>
              <a:t>void  sort( );</a:t>
            </a:r>
          </a:p>
          <a:p>
            <a:pPr marL="182563"/>
            <a:r>
              <a:rPr lang="en-US" altLang="zh-CN" sz="1200" smtClean="0">
                <a:solidFill>
                  <a:srgbClr val="002060"/>
                </a:solidFill>
              </a:rPr>
              <a:t>char </a:t>
            </a:r>
            <a:r>
              <a:rPr lang="en-US" altLang="zh-CN" sz="1200">
                <a:solidFill>
                  <a:srgbClr val="002060"/>
                </a:solidFill>
              </a:rPr>
              <a:t>*fruit[ </a:t>
            </a:r>
            <a:r>
              <a:rPr lang="en-US" altLang="zh-CN" sz="1200">
                <a:solidFill>
                  <a:srgbClr val="002060"/>
                </a:solidFill>
              </a:rPr>
              <a:t>]={ </a:t>
            </a:r>
            <a:r>
              <a:rPr lang="en-US" altLang="zh-CN" sz="1200" smtClean="0">
                <a:solidFill>
                  <a:srgbClr val="002060"/>
                </a:solidFill>
              </a:rPr>
              <a:t>"grape",</a:t>
            </a:r>
          </a:p>
          <a:p>
            <a:pPr marL="182563"/>
            <a:r>
              <a:rPr lang="en-US" altLang="zh-CN" sz="1200" smtClean="0">
                <a:solidFill>
                  <a:srgbClr val="002060"/>
                </a:solidFill>
              </a:rPr>
              <a:t>	          "</a:t>
            </a:r>
            <a:r>
              <a:rPr lang="en-US" altLang="zh-CN" sz="1200">
                <a:solidFill>
                  <a:srgbClr val="002060"/>
                </a:solidFill>
              </a:rPr>
              <a:t>peach</a:t>
            </a:r>
            <a:r>
              <a:rPr lang="en-US" altLang="zh-CN" sz="1200" smtClean="0">
                <a:solidFill>
                  <a:srgbClr val="002060"/>
                </a:solidFill>
              </a:rPr>
              <a:t>","</a:t>
            </a:r>
            <a:r>
              <a:rPr lang="en-US" altLang="zh-CN" sz="1200">
                <a:solidFill>
                  <a:srgbClr val="002060"/>
                </a:solidFill>
              </a:rPr>
              <a:t>apple</a:t>
            </a:r>
            <a:r>
              <a:rPr lang="en-US" altLang="zh-CN" sz="1200" smtClean="0">
                <a:solidFill>
                  <a:srgbClr val="002060"/>
                </a:solidFill>
              </a:rPr>
              <a:t>",</a:t>
            </a:r>
          </a:p>
          <a:p>
            <a:pPr marL="182563"/>
            <a:r>
              <a:rPr lang="en-US" altLang="zh-CN" sz="1200" smtClean="0">
                <a:solidFill>
                  <a:srgbClr val="002060"/>
                </a:solidFill>
              </a:rPr>
              <a:t>	          "</a:t>
            </a:r>
            <a:r>
              <a:rPr lang="en-US" altLang="zh-CN" sz="1200">
                <a:solidFill>
                  <a:srgbClr val="002060"/>
                </a:solidFill>
              </a:rPr>
              <a:t>cherry", "banana"};</a:t>
            </a:r>
          </a:p>
          <a:p>
            <a:pPr marL="182563"/>
            <a:r>
              <a:rPr lang="en-US" altLang="zh-CN" sz="1200" smtClean="0">
                <a:solidFill>
                  <a:srgbClr val="002060"/>
                </a:solidFill>
              </a:rPr>
              <a:t>int  </a:t>
            </a:r>
            <a:r>
              <a:rPr lang="en-US" altLang="zh-CN" sz="1200">
                <a:solidFill>
                  <a:srgbClr val="002060"/>
                </a:solidFill>
              </a:rPr>
              <a:t>i;       </a:t>
            </a:r>
          </a:p>
          <a:p>
            <a:pPr marL="182563"/>
            <a:r>
              <a:rPr lang="en-US" altLang="zh-CN" sz="1200" smtClean="0">
                <a:solidFill>
                  <a:srgbClr val="002060"/>
                </a:solidFill>
              </a:rPr>
              <a:t>sort(fruit,5</a:t>
            </a:r>
            <a:r>
              <a:rPr lang="en-US" altLang="zh-CN" sz="1200">
                <a:solidFill>
                  <a:srgbClr val="002060"/>
                </a:solidFill>
              </a:rPr>
              <a:t>) ;</a:t>
            </a:r>
          </a:p>
          <a:p>
            <a:pPr marL="182563"/>
            <a:r>
              <a:rPr lang="en-US" altLang="zh-CN" sz="1200" smtClean="0">
                <a:solidFill>
                  <a:srgbClr val="002060"/>
                </a:solidFill>
              </a:rPr>
              <a:t>for(i=0 </a:t>
            </a:r>
            <a:r>
              <a:rPr lang="en-US" altLang="zh-CN" sz="1200">
                <a:solidFill>
                  <a:srgbClr val="002060"/>
                </a:solidFill>
              </a:rPr>
              <a:t>; i&lt;5; i++)</a:t>
            </a:r>
          </a:p>
          <a:p>
            <a:pPr marL="182563"/>
            <a:r>
              <a:rPr lang="en-US" altLang="zh-CN" sz="1200" smtClean="0">
                <a:solidFill>
                  <a:srgbClr val="002060"/>
                </a:solidFill>
              </a:rPr>
              <a:t>	printf</a:t>
            </a:r>
            <a:r>
              <a:rPr lang="en-US" altLang="zh-CN" sz="1200">
                <a:solidFill>
                  <a:srgbClr val="002060"/>
                </a:solidFill>
              </a:rPr>
              <a:t>("%s\n",fruit[i]);</a:t>
            </a:r>
          </a:p>
          <a:p>
            <a:pPr marL="182563"/>
            <a:r>
              <a:rPr lang="en-US" altLang="zh-CN" sz="1200" smtClean="0">
                <a:solidFill>
                  <a:srgbClr val="002060"/>
                </a:solidFill>
              </a:rPr>
              <a:t>return </a:t>
            </a:r>
            <a:r>
              <a:rPr lang="en-US" altLang="zh-CN" sz="1200">
                <a:solidFill>
                  <a:srgbClr val="002060"/>
                </a:solidFill>
              </a:rPr>
              <a:t>0</a:t>
            </a:r>
            <a:r>
              <a:rPr lang="en-US" altLang="zh-CN" sz="1200" smtClean="0">
                <a:solidFill>
                  <a:srgbClr val="002060"/>
                </a:solidFill>
              </a:rPr>
              <a:t>;</a:t>
            </a:r>
          </a:p>
          <a:p>
            <a:r>
              <a:rPr lang="en-US" altLang="zh-CN" sz="1200" smtClean="0">
                <a:solidFill>
                  <a:srgbClr val="002060"/>
                </a:solidFill>
              </a:rPr>
              <a:t>}</a:t>
            </a:r>
            <a:endParaRPr lang="en-US" altLang="zh-CN" sz="1200">
              <a:solidFill>
                <a:srgbClr val="002060"/>
              </a:solidFill>
            </a:endParaRPr>
          </a:p>
        </p:txBody>
      </p:sp>
      <p:sp>
        <p:nvSpPr>
          <p:cNvPr id="8" name="矩形 7">
            <a:extLst>
              <a:ext uri="{FF2B5EF4-FFF2-40B4-BE49-F238E27FC236}">
                <a16:creationId xmlns:a16="http://schemas.microsoft.com/office/drawing/2014/main" id="{F5BB524E-118F-4CAC-B131-4098BA770E80}"/>
              </a:ext>
            </a:extLst>
          </p:cNvPr>
          <p:cNvSpPr/>
          <p:nvPr/>
        </p:nvSpPr>
        <p:spPr>
          <a:xfrm>
            <a:off x="5220072" y="2636912"/>
            <a:ext cx="3312000" cy="252028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en-US" altLang="zh-CN" sz="1200">
                <a:solidFill>
                  <a:srgbClr val="002060"/>
                </a:solidFill>
              </a:rPr>
              <a:t>void   sort(char  *f[ ],  int n)</a:t>
            </a:r>
          </a:p>
          <a:p>
            <a:r>
              <a:rPr lang="en-US" altLang="zh-CN" sz="1200">
                <a:solidFill>
                  <a:srgbClr val="002060"/>
                </a:solidFill>
              </a:rPr>
              <a:t>{ </a:t>
            </a:r>
          </a:p>
          <a:p>
            <a:r>
              <a:rPr lang="en-US" altLang="zh-CN" sz="1200" smtClean="0">
                <a:solidFill>
                  <a:srgbClr val="002060"/>
                </a:solidFill>
              </a:rPr>
              <a:t>     char  </a:t>
            </a:r>
            <a:r>
              <a:rPr lang="en-US" altLang="zh-CN" sz="1200">
                <a:solidFill>
                  <a:srgbClr val="002060"/>
                </a:solidFill>
              </a:rPr>
              <a:t>*p;</a:t>
            </a:r>
          </a:p>
          <a:p>
            <a:r>
              <a:rPr lang="en-US" altLang="zh-CN" sz="1200" smtClean="0">
                <a:solidFill>
                  <a:srgbClr val="002060"/>
                </a:solidFill>
              </a:rPr>
              <a:t>     int  </a:t>
            </a:r>
            <a:r>
              <a:rPr lang="en-US" altLang="zh-CN" sz="1200">
                <a:solidFill>
                  <a:srgbClr val="002060"/>
                </a:solidFill>
              </a:rPr>
              <a:t>i, j ;</a:t>
            </a:r>
          </a:p>
          <a:p>
            <a:r>
              <a:rPr lang="en-US" altLang="zh-CN" sz="1200">
                <a:solidFill>
                  <a:srgbClr val="002060"/>
                </a:solidFill>
              </a:rPr>
              <a:t>  </a:t>
            </a:r>
            <a:r>
              <a:rPr lang="en-US" altLang="zh-CN" sz="1200" smtClean="0">
                <a:solidFill>
                  <a:srgbClr val="002060"/>
                </a:solidFill>
              </a:rPr>
              <a:t>   for(i=0 </a:t>
            </a:r>
            <a:r>
              <a:rPr lang="en-US" altLang="zh-CN" sz="1200">
                <a:solidFill>
                  <a:srgbClr val="002060"/>
                </a:solidFill>
              </a:rPr>
              <a:t>; i&lt;n-1;i++)</a:t>
            </a:r>
          </a:p>
          <a:p>
            <a:r>
              <a:rPr lang="en-US" altLang="zh-CN" sz="1200" smtClean="0">
                <a:solidFill>
                  <a:srgbClr val="002060"/>
                </a:solidFill>
              </a:rPr>
              <a:t>          for(j=i+1;j&lt;n;j</a:t>
            </a:r>
            <a:r>
              <a:rPr lang="en-US" altLang="zh-CN" sz="1200">
                <a:solidFill>
                  <a:srgbClr val="002060"/>
                </a:solidFill>
              </a:rPr>
              <a:t>++)</a:t>
            </a:r>
          </a:p>
          <a:p>
            <a:r>
              <a:rPr lang="en-US" altLang="zh-CN" sz="1200" smtClean="0">
                <a:solidFill>
                  <a:srgbClr val="002060"/>
                </a:solidFill>
              </a:rPr>
              <a:t>	if(strcmp(f[i</a:t>
            </a:r>
            <a:r>
              <a:rPr lang="en-US" altLang="zh-CN" sz="1200">
                <a:solidFill>
                  <a:srgbClr val="002060"/>
                </a:solidFill>
              </a:rPr>
              <a:t>] , f[j])&gt;0)</a:t>
            </a:r>
          </a:p>
          <a:p>
            <a:r>
              <a:rPr lang="en-US" altLang="zh-CN" sz="1200">
                <a:solidFill>
                  <a:srgbClr val="002060"/>
                </a:solidFill>
              </a:rPr>
              <a:t>       </a:t>
            </a:r>
            <a:r>
              <a:rPr lang="en-US" altLang="zh-CN" sz="1200" smtClean="0">
                <a:solidFill>
                  <a:srgbClr val="002060"/>
                </a:solidFill>
              </a:rPr>
              <a:t>	{</a:t>
            </a:r>
            <a:endParaRPr lang="en-US" altLang="zh-CN" sz="1200">
              <a:solidFill>
                <a:srgbClr val="002060"/>
              </a:solidFill>
            </a:endParaRPr>
          </a:p>
          <a:p>
            <a:r>
              <a:rPr lang="en-US" altLang="zh-CN" sz="1200" smtClean="0">
                <a:solidFill>
                  <a:srgbClr val="002060"/>
                </a:solidFill>
              </a:rPr>
              <a:t>	     p=f[i</a:t>
            </a:r>
            <a:r>
              <a:rPr lang="en-US" altLang="zh-CN" sz="1200">
                <a:solidFill>
                  <a:srgbClr val="002060"/>
                </a:solidFill>
              </a:rPr>
              <a:t>];</a:t>
            </a:r>
          </a:p>
          <a:p>
            <a:r>
              <a:rPr lang="en-US" altLang="zh-CN" sz="1200" smtClean="0">
                <a:solidFill>
                  <a:srgbClr val="002060"/>
                </a:solidFill>
              </a:rPr>
              <a:t>	     f[i</a:t>
            </a:r>
            <a:r>
              <a:rPr lang="en-US" altLang="zh-CN" sz="1200">
                <a:solidFill>
                  <a:srgbClr val="002060"/>
                </a:solidFill>
              </a:rPr>
              <a:t>]=f[j];</a:t>
            </a:r>
          </a:p>
          <a:p>
            <a:r>
              <a:rPr lang="en-US" altLang="zh-CN" sz="1200" smtClean="0">
                <a:solidFill>
                  <a:srgbClr val="002060"/>
                </a:solidFill>
              </a:rPr>
              <a:t>	     f[j</a:t>
            </a:r>
            <a:r>
              <a:rPr lang="en-US" altLang="zh-CN" sz="1200">
                <a:solidFill>
                  <a:srgbClr val="002060"/>
                </a:solidFill>
              </a:rPr>
              <a:t>]=p;</a:t>
            </a:r>
          </a:p>
          <a:p>
            <a:r>
              <a:rPr lang="en-US" altLang="zh-CN" sz="1200" smtClean="0">
                <a:solidFill>
                  <a:srgbClr val="002060"/>
                </a:solidFill>
              </a:rPr>
              <a:t>	}</a:t>
            </a:r>
            <a:endParaRPr lang="en-US" altLang="zh-CN" sz="1200">
              <a:solidFill>
                <a:srgbClr val="002060"/>
              </a:solidFill>
            </a:endParaRPr>
          </a:p>
          <a:p>
            <a:r>
              <a:rPr lang="en-US" altLang="zh-CN" sz="1200">
                <a:solidFill>
                  <a:srgbClr val="002060"/>
                </a:solidFill>
              </a:rPr>
              <a:t>}</a:t>
            </a:r>
          </a:p>
        </p:txBody>
      </p:sp>
    </p:spTree>
    <p:extLst>
      <p:ext uri="{BB962C8B-B14F-4D97-AF65-F5344CB8AC3E}">
        <p14:creationId xmlns:p14="http://schemas.microsoft.com/office/powerpoint/2010/main" val="2968155680"/>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3000" smtClean="0"/>
              <a:t>9.3  </a:t>
            </a:r>
            <a:r>
              <a:rPr lang="zh-CN" altLang="en-US" sz="3000" smtClean="0"/>
              <a:t>指</a:t>
            </a:r>
            <a:r>
              <a:rPr lang="zh-CN" altLang="en-US" sz="3000"/>
              <a:t>针与数组</a:t>
            </a:r>
            <a:endParaRPr lang="zh-CN" altLang="en-US" sz="3000"/>
          </a:p>
        </p:txBody>
      </p:sp>
      <p:sp>
        <p:nvSpPr>
          <p:cNvPr id="4" name="页脚占位符 3"/>
          <p:cNvSpPr>
            <a:spLocks noGrp="1"/>
          </p:cNvSpPr>
          <p:nvPr>
            <p:ph type="ftr" sz="quarter" idx="10"/>
          </p:nvPr>
        </p:nvSpPr>
        <p:spPr/>
        <p:txBody>
          <a:bodyPr/>
          <a:lstStyle/>
          <a:p>
            <a:pPr>
              <a:defRPr/>
            </a:pPr>
            <a:r>
              <a:rPr lang="zh-CN" altLang="en-US" smtClean="0"/>
              <a:t>第</a:t>
            </a:r>
            <a:r>
              <a:rPr lang="en-US" altLang="zh-CN" smtClean="0"/>
              <a:t>9</a:t>
            </a:r>
            <a:r>
              <a:rPr lang="zh-CN" altLang="en-US" smtClean="0"/>
              <a:t>章  指针</a:t>
            </a:r>
            <a:endParaRPr lang="en-US" altLang="zh-CN" sz="1200">
              <a:ea typeface="宋体" charset="-122"/>
            </a:endParaRPr>
          </a:p>
        </p:txBody>
      </p:sp>
      <p:sp>
        <p:nvSpPr>
          <p:cNvPr id="9" name="折角形 8">
            <a:extLst>
              <a:ext uri="{FF2B5EF4-FFF2-40B4-BE49-F238E27FC236}">
                <a16:creationId xmlns:a16="http://schemas.microsoft.com/office/drawing/2014/main" id="{34B46C00-F619-45F0-A7B9-F2B26A653DB9}"/>
              </a:ext>
            </a:extLst>
          </p:cNvPr>
          <p:cNvSpPr/>
          <p:nvPr/>
        </p:nvSpPr>
        <p:spPr>
          <a:xfrm>
            <a:off x="827584" y="2060848"/>
            <a:ext cx="3744416" cy="2736304"/>
          </a:xfrm>
          <a:prstGeom prst="foldedCorner">
            <a:avLst/>
          </a:prstGeom>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indent="-342900">
              <a:buAutoNum type="arabicPeriod"/>
            </a:pPr>
            <a:endParaRPr lang="en-US" altLang="zh-CN" sz="1400" dirty="0"/>
          </a:p>
          <a:p>
            <a:endParaRPr lang="en-US" altLang="zh-CN" sz="1400" dirty="0"/>
          </a:p>
          <a:p>
            <a:endParaRPr lang="en-US" altLang="zh-CN" sz="1400" smtClean="0"/>
          </a:p>
          <a:p>
            <a:endParaRPr lang="en-US" altLang="zh-CN" sz="1400" dirty="0"/>
          </a:p>
          <a:p>
            <a:r>
              <a:rPr lang="zh-CN" altLang="en-US" sz="1400" smtClean="0"/>
              <a:t>冒</a:t>
            </a:r>
            <a:r>
              <a:rPr lang="zh-CN" altLang="en-US" sz="1400"/>
              <a:t>泡排序算法对于指针数组仍然是有效</a:t>
            </a:r>
            <a:r>
              <a:rPr lang="zh-CN" altLang="en-US" sz="1400"/>
              <a:t>的</a:t>
            </a:r>
            <a:r>
              <a:rPr lang="zh-CN" altLang="en-US" sz="1400" smtClean="0"/>
              <a:t>，指</a:t>
            </a:r>
            <a:r>
              <a:rPr lang="zh-CN" altLang="en-US" sz="1400"/>
              <a:t>针本身存储在一个数组中，每个字符串可以通过指向它的第一个字符的指针来访问，这样，将指向两个字符串的指针传给</a:t>
            </a:r>
            <a:r>
              <a:rPr lang="en-US" altLang="zh-CN" sz="1400"/>
              <a:t>strcmp</a:t>
            </a:r>
            <a:r>
              <a:rPr lang="zh-CN" altLang="en-US" sz="1400"/>
              <a:t>函数就可实现对两个字符串的比较，当交换次序颠倒的两个字符串的时候，实际上交换的是指针数组中指向这两个字符串的相应的指针，而不是字符串本身，所以最后排好序后，字符串的存储位置没有发生任何变化，变的是指针数组中的数组元素，即指针的指向关</a:t>
            </a:r>
            <a:r>
              <a:rPr lang="zh-CN" altLang="en-US" sz="1400"/>
              <a:t>系</a:t>
            </a:r>
            <a:r>
              <a:rPr lang="zh-CN" altLang="en-US" sz="1400" smtClean="0"/>
              <a:t>。</a:t>
            </a:r>
            <a:endParaRPr lang="en-US" altLang="zh-CN" sz="1400" dirty="0"/>
          </a:p>
        </p:txBody>
      </p:sp>
      <p:grpSp>
        <p:nvGrpSpPr>
          <p:cNvPr id="10" name="组合 9">
            <a:extLst>
              <a:ext uri="{FF2B5EF4-FFF2-40B4-BE49-F238E27FC236}">
                <a16:creationId xmlns:a16="http://schemas.microsoft.com/office/drawing/2014/main" id="{5A3B8124-DB13-43FA-BDBF-277E29E6FA67}"/>
              </a:ext>
            </a:extLst>
          </p:cNvPr>
          <p:cNvGrpSpPr/>
          <p:nvPr/>
        </p:nvGrpSpPr>
        <p:grpSpPr>
          <a:xfrm>
            <a:off x="827582" y="2095048"/>
            <a:ext cx="1436273" cy="419096"/>
            <a:chOff x="8656982" y="1391224"/>
            <a:chExt cx="1242392" cy="327695"/>
          </a:xfrm>
        </p:grpSpPr>
        <p:sp>
          <p:nvSpPr>
            <p:cNvPr id="11" name="文本框 10">
              <a:extLst>
                <a:ext uri="{FF2B5EF4-FFF2-40B4-BE49-F238E27FC236}">
                  <a16:creationId xmlns:a16="http://schemas.microsoft.com/office/drawing/2014/main" id="{31994EC0-9CE0-4FE0-B93C-B8717E3333FE}"/>
                </a:ext>
              </a:extLst>
            </p:cNvPr>
            <p:cNvSpPr txBox="1"/>
            <p:nvPr/>
          </p:nvSpPr>
          <p:spPr>
            <a:xfrm>
              <a:off x="8656982" y="1391224"/>
              <a:ext cx="1242392" cy="327695"/>
            </a:xfrm>
            <a:prstGeom prst="rect">
              <a:avLst/>
            </a:prstGeom>
            <a:noFill/>
          </p:spPr>
          <p:txBody>
            <a:bodyPr wrap="square" rtlCol="0">
              <a:spAutoFit/>
            </a:bodyPr>
            <a:lstStyle/>
            <a:p>
              <a:pPr algn="dist"/>
              <a:r>
                <a:rPr lang="zh-CN" altLang="en-US" b="1" dirty="0">
                  <a:solidFill>
                    <a:schemeClr val="bg1"/>
                  </a:solidFill>
                  <a:latin typeface="微软雅黑" panose="020B0503020204020204" pitchFamily="34" charset="-122"/>
                  <a:ea typeface="微软雅黑" panose="020B0503020204020204" pitchFamily="34" charset="-122"/>
                </a:rPr>
                <a:t>程序说明</a:t>
              </a:r>
            </a:p>
          </p:txBody>
        </p:sp>
        <p:cxnSp>
          <p:nvCxnSpPr>
            <p:cNvPr id="12" name="直接连接符 11">
              <a:extLst>
                <a:ext uri="{FF2B5EF4-FFF2-40B4-BE49-F238E27FC236}">
                  <a16:creationId xmlns:a16="http://schemas.microsoft.com/office/drawing/2014/main" id="{D2FE9C08-1928-4143-B10C-59655810239B}"/>
                </a:ext>
              </a:extLst>
            </p:cNvPr>
            <p:cNvCxnSpPr>
              <a:cxnSpLocks/>
            </p:cNvCxnSpPr>
            <p:nvPr/>
          </p:nvCxnSpPr>
          <p:spPr>
            <a:xfrm flipV="1">
              <a:off x="8656983" y="1686632"/>
              <a:ext cx="1242391" cy="405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3" name="文本框 12">
            <a:extLst>
              <a:ext uri="{FF2B5EF4-FFF2-40B4-BE49-F238E27FC236}">
                <a16:creationId xmlns:a16="http://schemas.microsoft.com/office/drawing/2014/main" id="{B0CA503F-5008-4B52-A4F4-6A5255875C6D}"/>
              </a:ext>
            </a:extLst>
          </p:cNvPr>
          <p:cNvSpPr txBox="1"/>
          <p:nvPr/>
        </p:nvSpPr>
        <p:spPr>
          <a:xfrm>
            <a:off x="4860032" y="2060848"/>
            <a:ext cx="2232248" cy="338554"/>
          </a:xfrm>
          <a:prstGeom prst="rect">
            <a:avLst/>
          </a:prstGeom>
          <a:noFill/>
        </p:spPr>
        <p:txBody>
          <a:bodyPr wrap="square" rtlCol="0">
            <a:spAutoFit/>
          </a:bodyPr>
          <a:lstStyle/>
          <a:p>
            <a:r>
              <a:rPr lang="zh-CN" altLang="en-US" sz="1600" dirty="0">
                <a:solidFill>
                  <a:srgbClr val="002060"/>
                </a:solidFill>
              </a:rPr>
              <a:t>程序运行结果：</a:t>
            </a:r>
          </a:p>
        </p:txBody>
      </p:sp>
      <p:pic>
        <p:nvPicPr>
          <p:cNvPr id="14" name="图片 13"/>
          <p:cNvPicPr/>
          <p:nvPr/>
        </p:nvPicPr>
        <p:blipFill rotWithShape="1">
          <a:blip r:embed="rId2">
            <a:extLst>
              <a:ext uri="{28A0092B-C50C-407E-A947-70E740481C1C}">
                <a14:useLocalDpi xmlns:a14="http://schemas.microsoft.com/office/drawing/2010/main" val="0"/>
              </a:ext>
            </a:extLst>
          </a:blip>
          <a:srcRect t="1" r="41969" b="37842"/>
          <a:stretch/>
        </p:blipFill>
        <p:spPr bwMode="auto">
          <a:xfrm>
            <a:off x="4860031" y="2526129"/>
            <a:ext cx="3640313" cy="2199015"/>
          </a:xfrm>
          <a:prstGeom prst="rect">
            <a:avLst/>
          </a:prstGeom>
          <a:noFill/>
          <a:ln>
            <a:noFill/>
          </a:ln>
        </p:spPr>
      </p:pic>
    </p:spTree>
    <p:extLst>
      <p:ext uri="{BB962C8B-B14F-4D97-AF65-F5344CB8AC3E}">
        <p14:creationId xmlns:p14="http://schemas.microsoft.com/office/powerpoint/2010/main" val="569851222"/>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3000" smtClean="0"/>
              <a:t>9.3  </a:t>
            </a:r>
            <a:r>
              <a:rPr lang="zh-CN" altLang="en-US" sz="3000" smtClean="0"/>
              <a:t>指</a:t>
            </a:r>
            <a:r>
              <a:rPr lang="zh-CN" altLang="en-US" sz="3000"/>
              <a:t>针与数组</a:t>
            </a:r>
            <a:endParaRPr lang="zh-CN" altLang="en-US" sz="3000"/>
          </a:p>
        </p:txBody>
      </p:sp>
      <p:sp>
        <p:nvSpPr>
          <p:cNvPr id="3" name="内容占位符 2"/>
          <p:cNvSpPr>
            <a:spLocks noGrp="1"/>
          </p:cNvSpPr>
          <p:nvPr>
            <p:ph idx="1"/>
          </p:nvPr>
        </p:nvSpPr>
        <p:spPr>
          <a:xfrm>
            <a:off x="457200" y="2183616"/>
            <a:ext cx="8507288" cy="432047"/>
          </a:xfrm>
        </p:spPr>
        <p:txBody>
          <a:bodyPr/>
          <a:lstStyle/>
          <a:p>
            <a:pPr lvl="2"/>
            <a:r>
              <a:rPr lang="en-US" altLang="zh-CN" sz="1800" smtClean="0">
                <a:latin typeface="隶书" pitchFamily="49" charset="-122"/>
                <a:ea typeface="黑体" panose="02010609060101010101" pitchFamily="49" charset="-122"/>
              </a:rPr>
              <a:t>【</a:t>
            </a:r>
            <a:r>
              <a:rPr lang="zh-CN" altLang="en-US" sz="1800">
                <a:latin typeface="隶书" pitchFamily="49" charset="-122"/>
                <a:ea typeface="黑体" panose="02010609060101010101" pitchFamily="49" charset="-122"/>
              </a:rPr>
              <a:t>例</a:t>
            </a:r>
            <a:r>
              <a:rPr lang="en-US" altLang="zh-CN" sz="1800" smtClean="0">
                <a:latin typeface="隶书" pitchFamily="49" charset="-122"/>
                <a:ea typeface="黑体" panose="02010609060101010101" pitchFamily="49" charset="-122"/>
              </a:rPr>
              <a:t>9.23】</a:t>
            </a:r>
            <a:r>
              <a:rPr lang="zh-CN" altLang="en-US" sz="1800" smtClean="0">
                <a:latin typeface="隶书" pitchFamily="49" charset="-122"/>
                <a:ea typeface="黑体" panose="02010609060101010101" pitchFamily="49" charset="-122"/>
              </a:rPr>
              <a:t>指</a:t>
            </a:r>
            <a:r>
              <a:rPr lang="zh-CN" altLang="en-US" sz="1800">
                <a:latin typeface="隶书" pitchFamily="49" charset="-122"/>
                <a:ea typeface="黑体" panose="02010609060101010101" pitchFamily="49" charset="-122"/>
              </a:rPr>
              <a:t>向字符串的指针</a:t>
            </a:r>
            <a:r>
              <a:rPr lang="zh-CN" altLang="en-US" sz="1800">
                <a:latin typeface="隶书" pitchFamily="49" charset="-122"/>
                <a:ea typeface="黑体" panose="02010609060101010101" pitchFamily="49" charset="-122"/>
              </a:rPr>
              <a:t>数</a:t>
            </a:r>
            <a:r>
              <a:rPr lang="zh-CN" altLang="en-US" sz="1800" smtClean="0">
                <a:latin typeface="隶书" pitchFamily="49" charset="-122"/>
                <a:ea typeface="黑体" panose="02010609060101010101" pitchFamily="49" charset="-122"/>
              </a:rPr>
              <a:t>组的应用</a:t>
            </a:r>
            <a:endParaRPr lang="zh-CN" altLang="en-US" sz="2000" smtClean="0">
              <a:latin typeface="隶书" pitchFamily="49" charset="-122"/>
              <a:ea typeface="黑体" panose="02010609060101010101" pitchFamily="49" charset="-122"/>
            </a:endParaRPr>
          </a:p>
        </p:txBody>
      </p:sp>
      <p:sp>
        <p:nvSpPr>
          <p:cNvPr id="4" name="页脚占位符 3"/>
          <p:cNvSpPr>
            <a:spLocks noGrp="1"/>
          </p:cNvSpPr>
          <p:nvPr>
            <p:ph type="ftr" sz="quarter" idx="10"/>
          </p:nvPr>
        </p:nvSpPr>
        <p:spPr/>
        <p:txBody>
          <a:bodyPr/>
          <a:lstStyle/>
          <a:p>
            <a:pPr>
              <a:defRPr/>
            </a:pPr>
            <a:r>
              <a:rPr lang="zh-CN" altLang="en-US" smtClean="0"/>
              <a:t>第</a:t>
            </a:r>
            <a:r>
              <a:rPr lang="en-US" altLang="zh-CN" smtClean="0"/>
              <a:t>9</a:t>
            </a:r>
            <a:r>
              <a:rPr lang="zh-CN" altLang="en-US" smtClean="0"/>
              <a:t>章  指针</a:t>
            </a:r>
            <a:endParaRPr lang="en-US" altLang="zh-CN" sz="1200">
              <a:ea typeface="宋体" charset="-122"/>
            </a:endParaRPr>
          </a:p>
        </p:txBody>
      </p:sp>
      <p:sp>
        <p:nvSpPr>
          <p:cNvPr id="5" name="矩形 4">
            <a:extLst>
              <a:ext uri="{FF2B5EF4-FFF2-40B4-BE49-F238E27FC236}">
                <a16:creationId xmlns:a16="http://schemas.microsoft.com/office/drawing/2014/main" id="{F5BB524E-118F-4CAC-B131-4098BA770E80}"/>
              </a:ext>
            </a:extLst>
          </p:cNvPr>
          <p:cNvSpPr/>
          <p:nvPr/>
        </p:nvSpPr>
        <p:spPr>
          <a:xfrm>
            <a:off x="1475656" y="2687671"/>
            <a:ext cx="2952328" cy="2086327"/>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en-US" altLang="zh-CN" sz="1200">
                <a:solidFill>
                  <a:srgbClr val="002060"/>
                </a:solidFill>
              </a:rPr>
              <a:t>#include &lt;stdio.h&gt;</a:t>
            </a:r>
          </a:p>
          <a:p>
            <a:r>
              <a:rPr lang="en-US" altLang="zh-CN" sz="1200">
                <a:solidFill>
                  <a:srgbClr val="002060"/>
                </a:solidFill>
              </a:rPr>
              <a:t>int main()</a:t>
            </a:r>
          </a:p>
          <a:p>
            <a:r>
              <a:rPr lang="en-US" altLang="zh-CN" sz="1200">
                <a:solidFill>
                  <a:srgbClr val="002060"/>
                </a:solidFill>
              </a:rPr>
              <a:t>{</a:t>
            </a:r>
          </a:p>
          <a:p>
            <a:pPr marL="182563"/>
            <a:r>
              <a:rPr lang="en-US" altLang="zh-CN" sz="1200" smtClean="0">
                <a:solidFill>
                  <a:srgbClr val="002060"/>
                </a:solidFill>
              </a:rPr>
              <a:t>char </a:t>
            </a:r>
            <a:r>
              <a:rPr lang="en-US" altLang="zh-CN" sz="1200">
                <a:solidFill>
                  <a:srgbClr val="002060"/>
                </a:solidFill>
              </a:rPr>
              <a:t>*str[]={"AA","BB","CC"};</a:t>
            </a:r>
          </a:p>
          <a:p>
            <a:pPr marL="182563"/>
            <a:r>
              <a:rPr lang="en-US" altLang="zh-CN" sz="1200" smtClean="0">
                <a:solidFill>
                  <a:srgbClr val="002060"/>
                </a:solidFill>
              </a:rPr>
              <a:t>str[1</a:t>
            </a:r>
            <a:r>
              <a:rPr lang="en-US" altLang="zh-CN" sz="1200">
                <a:solidFill>
                  <a:srgbClr val="002060"/>
                </a:solidFill>
              </a:rPr>
              <a:t>]=</a:t>
            </a:r>
            <a:r>
              <a:rPr lang="en-US" altLang="zh-CN" sz="1200">
                <a:solidFill>
                  <a:srgbClr val="002060"/>
                </a:solidFill>
              </a:rPr>
              <a:t>str[2</a:t>
            </a:r>
            <a:r>
              <a:rPr lang="en-US" altLang="zh-CN" sz="1200" smtClean="0">
                <a:solidFill>
                  <a:srgbClr val="002060"/>
                </a:solidFill>
              </a:rPr>
              <a:t>];</a:t>
            </a:r>
          </a:p>
          <a:p>
            <a:pPr marL="182563"/>
            <a:r>
              <a:rPr lang="en-US" altLang="zh-CN" sz="1200" smtClean="0">
                <a:solidFill>
                  <a:srgbClr val="002060"/>
                </a:solidFill>
              </a:rPr>
              <a:t>       /</a:t>
            </a:r>
            <a:r>
              <a:rPr lang="zh-CN" altLang="en-US" sz="1200" smtClean="0">
                <a:solidFill>
                  <a:srgbClr val="002060"/>
                </a:solidFill>
              </a:rPr>
              <a:t>*</a:t>
            </a:r>
            <a:r>
              <a:rPr lang="en-US" altLang="zh-CN" sz="1200" smtClean="0">
                <a:solidFill>
                  <a:srgbClr val="002060"/>
                </a:solidFill>
              </a:rPr>
              <a:t>str[1</a:t>
            </a:r>
            <a:r>
              <a:rPr lang="en-US" altLang="zh-CN" sz="1200">
                <a:solidFill>
                  <a:srgbClr val="002060"/>
                </a:solidFill>
              </a:rPr>
              <a:t>]</a:t>
            </a:r>
            <a:r>
              <a:rPr lang="zh-CN" altLang="en-US" sz="1200">
                <a:solidFill>
                  <a:srgbClr val="002060"/>
                </a:solidFill>
              </a:rPr>
              <a:t>也指向了字符串“</a:t>
            </a:r>
            <a:r>
              <a:rPr lang="en-US" altLang="zh-CN" sz="1200">
                <a:solidFill>
                  <a:srgbClr val="002060"/>
                </a:solidFill>
              </a:rPr>
              <a:t>CC”</a:t>
            </a:r>
            <a:r>
              <a:rPr lang="zh-CN" altLang="en-US" sz="1200" smtClean="0">
                <a:solidFill>
                  <a:srgbClr val="002060"/>
                </a:solidFill>
              </a:rPr>
              <a:t>*</a:t>
            </a:r>
            <a:r>
              <a:rPr lang="en-US" altLang="zh-CN" sz="1200" smtClean="0">
                <a:solidFill>
                  <a:srgbClr val="002060"/>
                </a:solidFill>
              </a:rPr>
              <a:t>/</a:t>
            </a:r>
            <a:endParaRPr lang="en-US" altLang="zh-CN" sz="1200">
              <a:solidFill>
                <a:srgbClr val="002060"/>
              </a:solidFill>
            </a:endParaRPr>
          </a:p>
          <a:p>
            <a:pPr marL="182563"/>
            <a:r>
              <a:rPr lang="en-US" altLang="zh-CN" sz="1200" smtClean="0">
                <a:solidFill>
                  <a:srgbClr val="002060"/>
                </a:solidFill>
              </a:rPr>
              <a:t>printf</a:t>
            </a:r>
            <a:r>
              <a:rPr lang="en-US" altLang="zh-CN" sz="1200">
                <a:solidFill>
                  <a:srgbClr val="002060"/>
                </a:solidFill>
              </a:rPr>
              <a:t>("%s,%s,%s\n",*</a:t>
            </a:r>
            <a:r>
              <a:rPr lang="en-US" altLang="zh-CN" sz="1200">
                <a:solidFill>
                  <a:srgbClr val="002060"/>
                </a:solidFill>
              </a:rPr>
              <a:t>str,str[1</a:t>
            </a:r>
            <a:r>
              <a:rPr lang="en-US" altLang="zh-CN" sz="1200" smtClean="0">
                <a:solidFill>
                  <a:srgbClr val="002060"/>
                </a:solidFill>
              </a:rPr>
              <a:t>],</a:t>
            </a:r>
          </a:p>
          <a:p>
            <a:pPr marL="182563"/>
            <a:r>
              <a:rPr lang="en-US" altLang="zh-CN" sz="1200">
                <a:solidFill>
                  <a:srgbClr val="002060"/>
                </a:solidFill>
              </a:rPr>
              <a:t>	</a:t>
            </a:r>
            <a:r>
              <a:rPr lang="en-US" altLang="zh-CN" sz="1200" smtClean="0">
                <a:solidFill>
                  <a:srgbClr val="002060"/>
                </a:solidFill>
              </a:rPr>
              <a:t>*(</a:t>
            </a:r>
            <a:r>
              <a:rPr lang="en-US" altLang="zh-CN" sz="1200">
                <a:solidFill>
                  <a:srgbClr val="002060"/>
                </a:solidFill>
              </a:rPr>
              <a:t>str+2</a:t>
            </a:r>
            <a:r>
              <a:rPr lang="en-US" altLang="zh-CN" sz="1200" smtClean="0">
                <a:solidFill>
                  <a:srgbClr val="002060"/>
                </a:solidFill>
              </a:rPr>
              <a:t>));</a:t>
            </a:r>
          </a:p>
          <a:p>
            <a:pPr marL="182563"/>
            <a:r>
              <a:rPr lang="en-US" altLang="zh-CN" sz="1200" smtClean="0">
                <a:solidFill>
                  <a:srgbClr val="002060"/>
                </a:solidFill>
              </a:rPr>
              <a:t>return </a:t>
            </a:r>
            <a:r>
              <a:rPr lang="en-US" altLang="zh-CN" sz="1200">
                <a:solidFill>
                  <a:srgbClr val="002060"/>
                </a:solidFill>
              </a:rPr>
              <a:t>0</a:t>
            </a:r>
            <a:r>
              <a:rPr lang="en-US" altLang="zh-CN" sz="1200" smtClean="0">
                <a:solidFill>
                  <a:srgbClr val="002060"/>
                </a:solidFill>
              </a:rPr>
              <a:t>;</a:t>
            </a:r>
          </a:p>
          <a:p>
            <a:r>
              <a:rPr lang="en-US" altLang="zh-CN" sz="1200" smtClean="0">
                <a:solidFill>
                  <a:srgbClr val="002060"/>
                </a:solidFill>
              </a:rPr>
              <a:t>}</a:t>
            </a:r>
            <a:endParaRPr lang="en-US" altLang="zh-CN" sz="1200">
              <a:solidFill>
                <a:srgbClr val="002060"/>
              </a:solidFill>
            </a:endParaRPr>
          </a:p>
        </p:txBody>
      </p:sp>
      <p:pic>
        <p:nvPicPr>
          <p:cNvPr id="12" name="图片 11"/>
          <p:cNvPicPr/>
          <p:nvPr/>
        </p:nvPicPr>
        <p:blipFill rotWithShape="1">
          <a:blip r:embed="rId2">
            <a:extLst>
              <a:ext uri="{28A0092B-C50C-407E-A947-70E740481C1C}">
                <a14:useLocalDpi xmlns:a14="http://schemas.microsoft.com/office/drawing/2010/main" val="0"/>
              </a:ext>
            </a:extLst>
          </a:blip>
          <a:srcRect r="31588" b="54252"/>
          <a:stretch/>
        </p:blipFill>
        <p:spPr bwMode="auto">
          <a:xfrm>
            <a:off x="4788024" y="3047656"/>
            <a:ext cx="3007362" cy="1029416"/>
          </a:xfrm>
          <a:prstGeom prst="rect">
            <a:avLst/>
          </a:prstGeom>
          <a:noFill/>
          <a:ln>
            <a:noFill/>
          </a:ln>
        </p:spPr>
      </p:pic>
      <p:sp>
        <p:nvSpPr>
          <p:cNvPr id="13" name="文本框 12">
            <a:extLst>
              <a:ext uri="{FF2B5EF4-FFF2-40B4-BE49-F238E27FC236}">
                <a16:creationId xmlns:a16="http://schemas.microsoft.com/office/drawing/2014/main" id="{B0CA503F-5008-4B52-A4F4-6A5255875C6D}"/>
              </a:ext>
            </a:extLst>
          </p:cNvPr>
          <p:cNvSpPr txBox="1"/>
          <p:nvPr/>
        </p:nvSpPr>
        <p:spPr>
          <a:xfrm>
            <a:off x="4788024" y="2687671"/>
            <a:ext cx="2232248" cy="338554"/>
          </a:xfrm>
          <a:prstGeom prst="rect">
            <a:avLst/>
          </a:prstGeom>
          <a:noFill/>
        </p:spPr>
        <p:txBody>
          <a:bodyPr wrap="square" rtlCol="0">
            <a:spAutoFit/>
          </a:bodyPr>
          <a:lstStyle/>
          <a:p>
            <a:r>
              <a:rPr lang="zh-CN" altLang="en-US" sz="1600" dirty="0">
                <a:solidFill>
                  <a:srgbClr val="002060"/>
                </a:solidFill>
              </a:rPr>
              <a:t>程序运行结果：</a:t>
            </a:r>
          </a:p>
        </p:txBody>
      </p:sp>
    </p:spTree>
    <p:extLst>
      <p:ext uri="{BB962C8B-B14F-4D97-AF65-F5344CB8AC3E}">
        <p14:creationId xmlns:p14="http://schemas.microsoft.com/office/powerpoint/2010/main" val="2401148735"/>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3000" smtClean="0"/>
              <a:t>9.3  </a:t>
            </a:r>
            <a:r>
              <a:rPr lang="zh-CN" altLang="en-US" sz="3000" smtClean="0"/>
              <a:t>指</a:t>
            </a:r>
            <a:r>
              <a:rPr lang="zh-CN" altLang="en-US" sz="3000"/>
              <a:t>针与数组</a:t>
            </a:r>
            <a:endParaRPr lang="zh-CN" altLang="en-US" sz="3000"/>
          </a:p>
        </p:txBody>
      </p:sp>
      <p:sp>
        <p:nvSpPr>
          <p:cNvPr id="3" name="内容占位符 2"/>
          <p:cNvSpPr>
            <a:spLocks noGrp="1"/>
          </p:cNvSpPr>
          <p:nvPr>
            <p:ph idx="1"/>
          </p:nvPr>
        </p:nvSpPr>
        <p:spPr>
          <a:xfrm>
            <a:off x="457200" y="1700808"/>
            <a:ext cx="8507288" cy="4104456"/>
          </a:xfrm>
        </p:spPr>
        <p:txBody>
          <a:bodyPr/>
          <a:lstStyle/>
          <a:p>
            <a:pPr lvl="1"/>
            <a:r>
              <a:rPr lang="zh-CN" altLang="en-US" sz="2000" smtClean="0">
                <a:latin typeface="隶书" pitchFamily="49" charset="-122"/>
                <a:ea typeface="黑体" panose="02010609060101010101" pitchFamily="49" charset="-122"/>
              </a:rPr>
              <a:t>指</a:t>
            </a:r>
            <a:r>
              <a:rPr lang="zh-CN" altLang="en-US" sz="2000">
                <a:latin typeface="隶书" pitchFamily="49" charset="-122"/>
                <a:ea typeface="黑体" panose="02010609060101010101" pitchFamily="49" charset="-122"/>
              </a:rPr>
              <a:t>针</a:t>
            </a:r>
            <a:r>
              <a:rPr lang="zh-CN" altLang="en-US" sz="2000">
                <a:latin typeface="隶书" pitchFamily="49" charset="-122"/>
                <a:ea typeface="黑体" panose="02010609060101010101" pitchFamily="49" charset="-122"/>
              </a:rPr>
              <a:t>数</a:t>
            </a:r>
            <a:r>
              <a:rPr lang="zh-CN" altLang="en-US" sz="2000">
                <a:latin typeface="隶书" pitchFamily="49" charset="-122"/>
                <a:ea typeface="黑体" panose="02010609060101010101" pitchFamily="49" charset="-122"/>
              </a:rPr>
              <a:t>组作为</a:t>
            </a:r>
            <a:r>
              <a:rPr lang="en-US" altLang="zh-CN" sz="2000">
                <a:latin typeface="隶书" pitchFamily="49" charset="-122"/>
                <a:ea typeface="黑体" panose="02010609060101010101" pitchFamily="49" charset="-122"/>
              </a:rPr>
              <a:t>main</a:t>
            </a:r>
            <a:r>
              <a:rPr lang="zh-CN" altLang="en-US" sz="2000">
                <a:latin typeface="隶书" pitchFamily="49" charset="-122"/>
                <a:ea typeface="黑体" panose="02010609060101010101" pitchFamily="49" charset="-122"/>
              </a:rPr>
              <a:t>函数的形参</a:t>
            </a:r>
            <a:endParaRPr lang="en-US" altLang="zh-CN" sz="2000" smtClean="0">
              <a:latin typeface="隶书" pitchFamily="49" charset="-122"/>
              <a:ea typeface="黑体" panose="02010609060101010101" pitchFamily="49" charset="-122"/>
            </a:endParaRPr>
          </a:p>
          <a:p>
            <a:pPr lvl="2"/>
            <a:r>
              <a:rPr lang="zh-CN" altLang="en-US" sz="1800">
                <a:latin typeface="隶书" pitchFamily="49" charset="-122"/>
                <a:ea typeface="黑体" panose="02010609060101010101" pitchFamily="49" charset="-122"/>
              </a:rPr>
              <a:t>命令行</a:t>
            </a:r>
            <a:r>
              <a:rPr lang="zh-CN" altLang="en-US" sz="1800">
                <a:latin typeface="隶书" pitchFamily="49" charset="-122"/>
                <a:ea typeface="黑体" panose="02010609060101010101" pitchFamily="49" charset="-122"/>
              </a:rPr>
              <a:t>参</a:t>
            </a:r>
            <a:r>
              <a:rPr lang="zh-CN" altLang="en-US" sz="1800">
                <a:latin typeface="隶书" pitchFamily="49" charset="-122"/>
                <a:ea typeface="黑体" panose="02010609060101010101" pitchFamily="49" charset="-122"/>
              </a:rPr>
              <a:t>数：在运行应用程序时，有时需要向程序传递一些运行参数，这些参数是在操作系统下键入命令行时程序名称后面的信息，称为命令行参数。</a:t>
            </a:r>
            <a:endParaRPr lang="en-US" altLang="zh-CN" sz="1800" smtClean="0">
              <a:latin typeface="隶书" pitchFamily="49" charset="-122"/>
              <a:ea typeface="黑体" panose="02010609060101010101" pitchFamily="49" charset="-122"/>
            </a:endParaRPr>
          </a:p>
          <a:p>
            <a:pPr lvl="2"/>
            <a:r>
              <a:rPr lang="zh-CN" altLang="en-US" sz="1800" smtClean="0">
                <a:latin typeface="隶书" pitchFamily="49" charset="-122"/>
                <a:ea typeface="黑体" panose="02010609060101010101" pitchFamily="49" charset="-122"/>
              </a:rPr>
              <a:t>例如：</a:t>
            </a:r>
            <a:endParaRPr lang="en-US" altLang="zh-CN" sz="1800" smtClean="0">
              <a:latin typeface="隶书" pitchFamily="49" charset="-122"/>
              <a:ea typeface="黑体" panose="02010609060101010101" pitchFamily="49" charset="-122"/>
            </a:endParaRPr>
          </a:p>
          <a:p>
            <a:pPr marL="914400" lvl="2" indent="0">
              <a:buNone/>
            </a:pPr>
            <a:r>
              <a:rPr lang="en-US" altLang="zh-CN" sz="2000">
                <a:solidFill>
                  <a:srgbClr val="0070C0"/>
                </a:solidFill>
              </a:rPr>
              <a:t>	</a:t>
            </a:r>
            <a:r>
              <a:rPr lang="en-US" altLang="zh-CN" sz="1800">
                <a:solidFill>
                  <a:srgbClr val="0070C0"/>
                </a:solidFill>
              </a:rPr>
              <a:t>format c</a:t>
            </a:r>
          </a:p>
          <a:p>
            <a:pPr lvl="2"/>
            <a:r>
              <a:rPr lang="zh-CN" altLang="en-US" sz="1800">
                <a:latin typeface="隶书" pitchFamily="49" charset="-122"/>
                <a:ea typeface="黑体" panose="02010609060101010101" pitchFamily="49" charset="-122"/>
              </a:rPr>
              <a:t>带参数</a:t>
            </a:r>
            <a:r>
              <a:rPr lang="zh-CN" altLang="en-US" sz="1800"/>
              <a:t>的</a:t>
            </a:r>
            <a:r>
              <a:rPr lang="en-US" altLang="zh-CN" sz="1800"/>
              <a:t>main</a:t>
            </a:r>
            <a:r>
              <a:rPr lang="zh-CN" altLang="en-US" sz="1800"/>
              <a:t>函</a:t>
            </a:r>
            <a:r>
              <a:rPr lang="zh-CN" altLang="en-US" sz="1800">
                <a:latin typeface="隶书" pitchFamily="49" charset="-122"/>
                <a:ea typeface="黑体" panose="02010609060101010101" pitchFamily="49" charset="-122"/>
              </a:rPr>
              <a:t>数定义形式：</a:t>
            </a:r>
            <a:endParaRPr lang="en-US" altLang="zh-CN" sz="1800">
              <a:latin typeface="隶书" pitchFamily="49" charset="-122"/>
              <a:ea typeface="黑体" panose="02010609060101010101" pitchFamily="49" charset="-122"/>
            </a:endParaRPr>
          </a:p>
          <a:p>
            <a:pPr marL="914400" lvl="2" indent="0">
              <a:buNone/>
            </a:pPr>
            <a:r>
              <a:rPr lang="en-US" altLang="zh-CN" sz="2000">
                <a:solidFill>
                  <a:srgbClr val="0070C0"/>
                </a:solidFill>
              </a:rPr>
              <a:t>	</a:t>
            </a:r>
            <a:r>
              <a:rPr lang="en-US" altLang="zh-CN" sz="1800">
                <a:solidFill>
                  <a:srgbClr val="0070C0"/>
                </a:solidFill>
              </a:rPr>
              <a:t>int main( int  argc , char  *argv[ ] )</a:t>
            </a:r>
          </a:p>
          <a:p>
            <a:pPr marL="914400" lvl="2" indent="0">
              <a:buNone/>
            </a:pPr>
            <a:r>
              <a:rPr lang="en-US" altLang="zh-CN" sz="1800">
                <a:solidFill>
                  <a:srgbClr val="0070C0"/>
                </a:solidFill>
              </a:rPr>
              <a:t>    </a:t>
            </a:r>
            <a:r>
              <a:rPr lang="en-US" altLang="zh-CN" sz="1800" smtClean="0">
                <a:solidFill>
                  <a:srgbClr val="0070C0"/>
                </a:solidFill>
              </a:rPr>
              <a:t>	{</a:t>
            </a:r>
          </a:p>
          <a:p>
            <a:pPr marL="914400" lvl="2" indent="0">
              <a:buNone/>
            </a:pPr>
            <a:r>
              <a:rPr lang="en-US" altLang="zh-CN" sz="1800">
                <a:solidFill>
                  <a:srgbClr val="0070C0"/>
                </a:solidFill>
              </a:rPr>
              <a:t>	</a:t>
            </a:r>
            <a:r>
              <a:rPr lang="en-US" altLang="zh-CN" sz="1800" smtClean="0">
                <a:solidFill>
                  <a:srgbClr val="0070C0"/>
                </a:solidFill>
              </a:rPr>
              <a:t>	…………</a:t>
            </a:r>
            <a:endParaRPr lang="en-US" altLang="zh-CN" sz="1800">
              <a:solidFill>
                <a:srgbClr val="0070C0"/>
              </a:solidFill>
            </a:endParaRPr>
          </a:p>
          <a:p>
            <a:pPr marL="914400" lvl="2" indent="0">
              <a:buNone/>
            </a:pPr>
            <a:r>
              <a:rPr lang="zh-CN" altLang="en-US" sz="1800">
                <a:solidFill>
                  <a:srgbClr val="0070C0"/>
                </a:solidFill>
              </a:rPr>
              <a:t>　</a:t>
            </a:r>
            <a:r>
              <a:rPr lang="zh-CN" altLang="en-US" sz="1800">
                <a:solidFill>
                  <a:srgbClr val="0070C0"/>
                </a:solidFill>
              </a:rPr>
              <a:t>　</a:t>
            </a:r>
            <a:r>
              <a:rPr lang="en-US" altLang="zh-CN" sz="1800" smtClean="0">
                <a:solidFill>
                  <a:srgbClr val="0070C0"/>
                </a:solidFill>
              </a:rPr>
              <a:t>	</a:t>
            </a:r>
            <a:r>
              <a:rPr lang="zh-CN" altLang="en-US" sz="1800" smtClean="0">
                <a:solidFill>
                  <a:srgbClr val="0070C0"/>
                </a:solidFill>
              </a:rPr>
              <a:t>｝</a:t>
            </a:r>
            <a:endParaRPr lang="en-US" altLang="zh-CN" sz="1800" smtClean="0">
              <a:solidFill>
                <a:srgbClr val="0070C0"/>
              </a:solidFill>
            </a:endParaRPr>
          </a:p>
          <a:p>
            <a:pPr marL="914400" lvl="2" indent="0">
              <a:buNone/>
            </a:pPr>
            <a:r>
              <a:rPr lang="en-US" altLang="zh-CN" sz="1800"/>
              <a:t> </a:t>
            </a:r>
            <a:r>
              <a:rPr lang="en-US" altLang="zh-CN" sz="1800" smtClean="0"/>
              <a:t>   argc</a:t>
            </a:r>
            <a:r>
              <a:rPr lang="zh-CN" altLang="en-US" sz="1800"/>
              <a:t>和</a:t>
            </a:r>
            <a:r>
              <a:rPr lang="en-US" altLang="zh-CN" sz="1800" smtClean="0"/>
              <a:t>argv</a:t>
            </a:r>
            <a:r>
              <a:rPr lang="zh-CN" altLang="en-US" sz="1800" smtClean="0"/>
              <a:t>是</a:t>
            </a:r>
            <a:r>
              <a:rPr lang="en-US" altLang="zh-CN" sz="1800"/>
              <a:t>main</a:t>
            </a:r>
            <a:r>
              <a:rPr lang="zh-CN" altLang="en-US" sz="1800"/>
              <a:t>函数的</a:t>
            </a:r>
            <a:r>
              <a:rPr lang="zh-CN" altLang="en-US" sz="1800"/>
              <a:t>形</a:t>
            </a:r>
            <a:r>
              <a:rPr lang="zh-CN" altLang="en-US" sz="1800" smtClean="0"/>
              <a:t>参</a:t>
            </a:r>
            <a:endParaRPr lang="en-US" altLang="zh-CN" sz="1800"/>
          </a:p>
        </p:txBody>
      </p:sp>
      <p:sp>
        <p:nvSpPr>
          <p:cNvPr id="4" name="页脚占位符 3"/>
          <p:cNvSpPr>
            <a:spLocks noGrp="1"/>
          </p:cNvSpPr>
          <p:nvPr>
            <p:ph type="ftr" sz="quarter" idx="10"/>
          </p:nvPr>
        </p:nvSpPr>
        <p:spPr/>
        <p:txBody>
          <a:bodyPr/>
          <a:lstStyle/>
          <a:p>
            <a:pPr>
              <a:defRPr/>
            </a:pPr>
            <a:r>
              <a:rPr lang="zh-CN" altLang="en-US" smtClean="0"/>
              <a:t>第</a:t>
            </a:r>
            <a:r>
              <a:rPr lang="en-US" altLang="zh-CN" smtClean="0"/>
              <a:t>9</a:t>
            </a:r>
            <a:r>
              <a:rPr lang="zh-CN" altLang="en-US" smtClean="0"/>
              <a:t>章  指针</a:t>
            </a:r>
            <a:endParaRPr lang="en-US" altLang="zh-CN" sz="1200">
              <a:ea typeface="宋体" charset="-122"/>
            </a:endParaRPr>
          </a:p>
        </p:txBody>
      </p:sp>
    </p:spTree>
    <p:extLst>
      <p:ext uri="{BB962C8B-B14F-4D97-AF65-F5344CB8AC3E}">
        <p14:creationId xmlns:p14="http://schemas.microsoft.com/office/powerpoint/2010/main" val="1940584199"/>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3000" smtClean="0"/>
              <a:t>9.3  </a:t>
            </a:r>
            <a:r>
              <a:rPr lang="zh-CN" altLang="en-US" sz="3000" smtClean="0"/>
              <a:t>指</a:t>
            </a:r>
            <a:r>
              <a:rPr lang="zh-CN" altLang="en-US" sz="3000"/>
              <a:t>针与数组</a:t>
            </a:r>
            <a:endParaRPr lang="zh-CN" altLang="en-US" sz="3000"/>
          </a:p>
        </p:txBody>
      </p:sp>
      <p:sp>
        <p:nvSpPr>
          <p:cNvPr id="3" name="内容占位符 2"/>
          <p:cNvSpPr>
            <a:spLocks noGrp="1"/>
          </p:cNvSpPr>
          <p:nvPr>
            <p:ph idx="1"/>
          </p:nvPr>
        </p:nvSpPr>
        <p:spPr>
          <a:xfrm>
            <a:off x="457200" y="1772816"/>
            <a:ext cx="8507288" cy="3384376"/>
          </a:xfrm>
        </p:spPr>
        <p:txBody>
          <a:bodyPr/>
          <a:lstStyle/>
          <a:p>
            <a:pPr lvl="2"/>
            <a:r>
              <a:rPr lang="zh-CN" altLang="en-US" sz="1800">
                <a:latin typeface="隶书" pitchFamily="49" charset="-122"/>
                <a:ea typeface="黑体" panose="02010609060101010101" pitchFamily="49" charset="-122"/>
              </a:rPr>
              <a:t>形</a:t>
            </a:r>
            <a:r>
              <a:rPr lang="zh-CN" altLang="en-US" sz="1800" smtClean="0">
                <a:latin typeface="隶书" pitchFamily="49" charset="-122"/>
                <a:ea typeface="黑体" panose="02010609060101010101" pitchFamily="49" charset="-122"/>
              </a:rPr>
              <a:t>参说明</a:t>
            </a:r>
            <a:endParaRPr lang="en-US" altLang="zh-CN" sz="1800" smtClean="0">
              <a:latin typeface="隶书" pitchFamily="49" charset="-122"/>
              <a:ea typeface="黑体" panose="02010609060101010101" pitchFamily="49" charset="-122"/>
            </a:endParaRPr>
          </a:p>
          <a:p>
            <a:pPr lvl="3"/>
            <a:r>
              <a:rPr lang="en-US" altLang="zh-CN" sz="1600">
                <a:latin typeface="隶书" pitchFamily="49" charset="-122"/>
                <a:ea typeface="黑体" panose="02010609060101010101" pitchFamily="49" charset="-122"/>
              </a:rPr>
              <a:t>argc:</a:t>
            </a:r>
            <a:r>
              <a:rPr lang="zh-CN" altLang="en-US" sz="1600">
                <a:latin typeface="隶书" pitchFamily="49" charset="-122"/>
                <a:ea typeface="黑体" panose="02010609060101010101" pitchFamily="49" charset="-122"/>
              </a:rPr>
              <a:t>整型变量，表示命令行中参数的个数（</a:t>
            </a:r>
            <a:r>
              <a:rPr lang="en-US" altLang="zh-CN" sz="1600">
                <a:latin typeface="隶书" pitchFamily="49" charset="-122"/>
                <a:ea typeface="黑体" panose="02010609060101010101" pitchFamily="49" charset="-122"/>
              </a:rPr>
              <a:t>argc=1</a:t>
            </a:r>
            <a:r>
              <a:rPr lang="zh-CN" altLang="en-US" sz="1600">
                <a:latin typeface="隶书" pitchFamily="49" charset="-122"/>
                <a:ea typeface="黑体" panose="02010609060101010101" pitchFamily="49" charset="-122"/>
              </a:rPr>
              <a:t>表示命令行只有命令，没有参数）</a:t>
            </a:r>
          </a:p>
          <a:p>
            <a:pPr lvl="3"/>
            <a:r>
              <a:rPr lang="en-US" altLang="zh-CN" sz="1600">
                <a:latin typeface="隶书" pitchFamily="49" charset="-122"/>
                <a:ea typeface="黑体" panose="02010609060101010101" pitchFamily="49" charset="-122"/>
              </a:rPr>
              <a:t>argv:</a:t>
            </a:r>
            <a:r>
              <a:rPr lang="zh-CN" altLang="en-US" sz="1600">
                <a:latin typeface="隶书" pitchFamily="49" charset="-122"/>
                <a:ea typeface="黑体" panose="02010609060101010101" pitchFamily="49" charset="-122"/>
              </a:rPr>
              <a:t>字符指针数组，</a:t>
            </a:r>
            <a:r>
              <a:rPr lang="en-US" altLang="zh-CN" sz="1600">
                <a:latin typeface="隶书" pitchFamily="49" charset="-122"/>
                <a:ea typeface="黑体" panose="02010609060101010101" pitchFamily="49" charset="-122"/>
              </a:rPr>
              <a:t>argv[0]</a:t>
            </a:r>
            <a:r>
              <a:rPr lang="zh-CN" altLang="en-US" sz="1600">
                <a:latin typeface="隶书" pitchFamily="49" charset="-122"/>
                <a:ea typeface="黑体" panose="02010609060101010101" pitchFamily="49" charset="-122"/>
              </a:rPr>
              <a:t>是命令名字符串（即源代码程序文件的名字）的地址，</a:t>
            </a:r>
            <a:r>
              <a:rPr lang="en-US" altLang="zh-CN" sz="1600">
                <a:latin typeface="隶书" pitchFamily="49" charset="-122"/>
                <a:ea typeface="黑体" panose="02010609060101010101" pitchFamily="49" charset="-122"/>
              </a:rPr>
              <a:t>argv[1]</a:t>
            </a:r>
            <a:r>
              <a:rPr lang="zh-CN" altLang="en-US" sz="1600">
                <a:latin typeface="隶书" pitchFamily="49" charset="-122"/>
                <a:ea typeface="黑体" panose="02010609060101010101" pitchFamily="49" charset="-122"/>
              </a:rPr>
              <a:t>是参数</a:t>
            </a:r>
            <a:r>
              <a:rPr lang="en-US" altLang="zh-CN" sz="1600">
                <a:latin typeface="隶书" pitchFamily="49" charset="-122"/>
                <a:ea typeface="黑体" panose="02010609060101010101" pitchFamily="49" charset="-122"/>
              </a:rPr>
              <a:t>1</a:t>
            </a:r>
            <a:r>
              <a:rPr lang="zh-CN" altLang="en-US" sz="1600">
                <a:latin typeface="隶书" pitchFamily="49" charset="-122"/>
                <a:ea typeface="黑体" panose="02010609060101010101" pitchFamily="49" charset="-122"/>
              </a:rPr>
              <a:t>字符串的地址</a:t>
            </a:r>
            <a:r>
              <a:rPr lang="en-US" altLang="zh-CN" sz="1600">
                <a:latin typeface="隶书" pitchFamily="49" charset="-122"/>
                <a:ea typeface="黑体" panose="02010609060101010101" pitchFamily="49" charset="-122"/>
              </a:rPr>
              <a:t>…</a:t>
            </a:r>
            <a:r>
              <a:rPr lang="zh-CN" altLang="en-US" sz="1600" smtClean="0">
                <a:latin typeface="隶书" pitchFamily="49" charset="-122"/>
                <a:ea typeface="黑体" panose="02010609060101010101" pitchFamily="49" charset="-122"/>
              </a:rPr>
              <a:t>。</a:t>
            </a:r>
            <a:endParaRPr lang="en-US" altLang="zh-CN" sz="1800" smtClean="0">
              <a:solidFill>
                <a:srgbClr val="0070C0"/>
              </a:solidFill>
            </a:endParaRPr>
          </a:p>
          <a:p>
            <a:pPr lvl="2"/>
            <a:r>
              <a:rPr lang="zh-CN" altLang="en-US" sz="1800">
                <a:latin typeface="隶书" pitchFamily="49" charset="-122"/>
                <a:ea typeface="黑体" panose="02010609060101010101" pitchFamily="49" charset="-122"/>
              </a:rPr>
              <a:t>说</a:t>
            </a:r>
            <a:r>
              <a:rPr lang="zh-CN" altLang="en-US" sz="1800">
                <a:latin typeface="隶书" pitchFamily="49" charset="-122"/>
                <a:ea typeface="黑体" panose="02010609060101010101" pitchFamily="49" charset="-122"/>
              </a:rPr>
              <a:t>明</a:t>
            </a:r>
            <a:r>
              <a:rPr lang="zh-CN" altLang="en-US" sz="1800" smtClean="0">
                <a:latin typeface="隶书" pitchFamily="49" charset="-122"/>
                <a:ea typeface="黑体" panose="02010609060101010101" pitchFamily="49" charset="-122"/>
              </a:rPr>
              <a:t>：</a:t>
            </a:r>
            <a:endParaRPr lang="en-US" altLang="zh-CN" sz="1800" smtClean="0">
              <a:latin typeface="隶书" pitchFamily="49" charset="-122"/>
              <a:ea typeface="黑体" panose="02010609060101010101" pitchFamily="49" charset="-122"/>
            </a:endParaRPr>
          </a:p>
          <a:p>
            <a:pPr lvl="3"/>
            <a:r>
              <a:rPr lang="zh-CN" altLang="en-US" sz="1600" smtClean="0">
                <a:latin typeface="隶书" pitchFamily="49" charset="-122"/>
                <a:ea typeface="黑体" panose="02010609060101010101" pitchFamily="49" charset="-122"/>
              </a:rPr>
              <a:t>命</a:t>
            </a:r>
            <a:r>
              <a:rPr lang="zh-CN" altLang="en-US" sz="1600">
                <a:latin typeface="隶书" pitchFamily="49" charset="-122"/>
                <a:ea typeface="黑体" panose="02010609060101010101" pitchFamily="49" charset="-122"/>
              </a:rPr>
              <a:t>令行参数都是字符串，这些字符串的首地址构成数组元素的值，即</a:t>
            </a:r>
            <a:r>
              <a:rPr lang="en-US" altLang="zh-CN" sz="1600">
                <a:latin typeface="隶书" pitchFamily="49" charset="-122"/>
                <a:ea typeface="黑体" panose="02010609060101010101" pitchFamily="49" charset="-122"/>
              </a:rPr>
              <a:t>argv[0]</a:t>
            </a:r>
            <a:r>
              <a:rPr lang="zh-CN" altLang="en-US" sz="1600">
                <a:latin typeface="隶书" pitchFamily="49" charset="-122"/>
                <a:ea typeface="黑体" panose="02010609060101010101" pitchFamily="49" charset="-122"/>
              </a:rPr>
              <a:t>是命令名字符串的首地址，从而指向命令名字符串，以此类推。</a:t>
            </a:r>
          </a:p>
          <a:p>
            <a:pPr lvl="3"/>
            <a:r>
              <a:rPr lang="en-US" altLang="zh-CN" sz="1600" smtClean="0">
                <a:latin typeface="隶书" pitchFamily="49" charset="-122"/>
                <a:ea typeface="黑体" panose="02010609060101010101" pitchFamily="49" charset="-122"/>
              </a:rPr>
              <a:t>argc</a:t>
            </a:r>
            <a:r>
              <a:rPr lang="zh-CN" altLang="en-US" sz="1600">
                <a:latin typeface="隶书" pitchFamily="49" charset="-122"/>
                <a:ea typeface="黑体" panose="02010609060101010101" pitchFamily="49" charset="-122"/>
              </a:rPr>
              <a:t>和</a:t>
            </a:r>
            <a:r>
              <a:rPr lang="en-US" altLang="zh-CN" sz="1600">
                <a:latin typeface="隶书" pitchFamily="49" charset="-122"/>
                <a:ea typeface="黑体" panose="02010609060101010101" pitchFamily="49" charset="-122"/>
              </a:rPr>
              <a:t>argv</a:t>
            </a:r>
            <a:r>
              <a:rPr lang="zh-CN" altLang="en-US" sz="1600">
                <a:latin typeface="隶书" pitchFamily="49" charset="-122"/>
                <a:ea typeface="黑体" panose="02010609060101010101" pitchFamily="49" charset="-122"/>
              </a:rPr>
              <a:t>可以用其他标识符命名，但是类型和顺序不能改</a:t>
            </a:r>
            <a:r>
              <a:rPr lang="zh-CN" altLang="en-US" sz="1600">
                <a:latin typeface="隶书" pitchFamily="49" charset="-122"/>
                <a:ea typeface="黑体" panose="02010609060101010101" pitchFamily="49" charset="-122"/>
              </a:rPr>
              <a:t>变</a:t>
            </a:r>
            <a:r>
              <a:rPr lang="zh-CN" altLang="en-US" sz="1600" smtClean="0">
                <a:latin typeface="隶书" pitchFamily="49" charset="-122"/>
                <a:ea typeface="黑体" panose="02010609060101010101" pitchFamily="49" charset="-122"/>
              </a:rPr>
              <a:t>。</a:t>
            </a:r>
            <a:endParaRPr lang="en-US" altLang="zh-CN" sz="1800" smtClean="0"/>
          </a:p>
          <a:p>
            <a:pPr lvl="2"/>
            <a:r>
              <a:rPr lang="zh-CN" altLang="en-US" sz="1800">
                <a:latin typeface="隶书" pitchFamily="49" charset="-122"/>
                <a:ea typeface="黑体" panose="02010609060101010101" pitchFamily="49" charset="-122"/>
              </a:rPr>
              <a:t>命令行参数一般形</a:t>
            </a:r>
            <a:r>
              <a:rPr lang="zh-CN" altLang="en-US" sz="1800">
                <a:latin typeface="隶书" pitchFamily="49" charset="-122"/>
                <a:ea typeface="黑体" panose="02010609060101010101" pitchFamily="49" charset="-122"/>
              </a:rPr>
              <a:t>式</a:t>
            </a:r>
            <a:r>
              <a:rPr lang="zh-CN" altLang="en-US" sz="1800" smtClean="0">
                <a:latin typeface="隶书" pitchFamily="49" charset="-122"/>
                <a:ea typeface="黑体" panose="02010609060101010101" pitchFamily="49" charset="-122"/>
              </a:rPr>
              <a:t>：</a:t>
            </a:r>
            <a:endParaRPr lang="en-US" altLang="zh-CN" sz="1800" smtClean="0">
              <a:latin typeface="隶书" pitchFamily="49" charset="-122"/>
              <a:ea typeface="黑体" panose="02010609060101010101" pitchFamily="49" charset="-122"/>
            </a:endParaRPr>
          </a:p>
          <a:p>
            <a:pPr marL="914400" lvl="2" indent="0">
              <a:buNone/>
            </a:pPr>
            <a:r>
              <a:rPr lang="en-US" altLang="zh-CN" sz="1700">
                <a:solidFill>
                  <a:srgbClr val="0070C0"/>
                </a:solidFill>
              </a:rPr>
              <a:t>	</a:t>
            </a:r>
            <a:r>
              <a:rPr lang="zh-CN" altLang="en-US" sz="1700">
                <a:solidFill>
                  <a:srgbClr val="0070C0"/>
                </a:solidFill>
              </a:rPr>
              <a:t>　　命令名　　参数</a:t>
            </a:r>
            <a:r>
              <a:rPr lang="en-US" altLang="zh-CN" sz="1700">
                <a:solidFill>
                  <a:srgbClr val="0070C0"/>
                </a:solidFill>
              </a:rPr>
              <a:t>1</a:t>
            </a:r>
            <a:r>
              <a:rPr lang="zh-CN" altLang="en-US" sz="1700">
                <a:solidFill>
                  <a:srgbClr val="0070C0"/>
                </a:solidFill>
              </a:rPr>
              <a:t>　　参数</a:t>
            </a:r>
            <a:r>
              <a:rPr lang="en-US" altLang="zh-CN" sz="1700">
                <a:solidFill>
                  <a:srgbClr val="0070C0"/>
                </a:solidFill>
              </a:rPr>
              <a:t>2</a:t>
            </a:r>
            <a:r>
              <a:rPr lang="zh-CN" altLang="en-US" sz="1700">
                <a:solidFill>
                  <a:srgbClr val="0070C0"/>
                </a:solidFill>
              </a:rPr>
              <a:t>　</a:t>
            </a:r>
            <a:r>
              <a:rPr lang="en-US" altLang="zh-CN" sz="1700" smtClean="0">
                <a:solidFill>
                  <a:srgbClr val="0070C0"/>
                </a:solidFill>
              </a:rPr>
              <a:t>……</a:t>
            </a:r>
            <a:endParaRPr lang="en-US" altLang="zh-CN" sz="1700" smtClean="0">
              <a:latin typeface="隶书" pitchFamily="49" charset="-122"/>
              <a:ea typeface="黑体" panose="02010609060101010101" pitchFamily="49" charset="-122"/>
            </a:endParaRPr>
          </a:p>
        </p:txBody>
      </p:sp>
      <p:sp>
        <p:nvSpPr>
          <p:cNvPr id="4" name="页脚占位符 3"/>
          <p:cNvSpPr>
            <a:spLocks noGrp="1"/>
          </p:cNvSpPr>
          <p:nvPr>
            <p:ph type="ftr" sz="quarter" idx="10"/>
          </p:nvPr>
        </p:nvSpPr>
        <p:spPr/>
        <p:txBody>
          <a:bodyPr/>
          <a:lstStyle/>
          <a:p>
            <a:pPr>
              <a:defRPr/>
            </a:pPr>
            <a:r>
              <a:rPr lang="zh-CN" altLang="en-US" smtClean="0"/>
              <a:t>第</a:t>
            </a:r>
            <a:r>
              <a:rPr lang="en-US" altLang="zh-CN" smtClean="0"/>
              <a:t>9</a:t>
            </a:r>
            <a:r>
              <a:rPr lang="zh-CN" altLang="en-US" smtClean="0"/>
              <a:t>章  指针</a:t>
            </a:r>
            <a:endParaRPr lang="en-US" altLang="zh-CN" sz="1200">
              <a:ea typeface="宋体" charset="-122"/>
            </a:endParaRPr>
          </a:p>
        </p:txBody>
      </p:sp>
    </p:spTree>
    <p:extLst>
      <p:ext uri="{BB962C8B-B14F-4D97-AF65-F5344CB8AC3E}">
        <p14:creationId xmlns:p14="http://schemas.microsoft.com/office/powerpoint/2010/main" val="1707449034"/>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3000" smtClean="0"/>
              <a:t>9.3  </a:t>
            </a:r>
            <a:r>
              <a:rPr lang="zh-CN" altLang="en-US" sz="3000" smtClean="0"/>
              <a:t>指</a:t>
            </a:r>
            <a:r>
              <a:rPr lang="zh-CN" altLang="en-US" sz="3000"/>
              <a:t>针与数组</a:t>
            </a:r>
            <a:endParaRPr lang="zh-CN" altLang="en-US" sz="3000"/>
          </a:p>
        </p:txBody>
      </p:sp>
      <p:sp>
        <p:nvSpPr>
          <p:cNvPr id="3" name="内容占位符 2"/>
          <p:cNvSpPr>
            <a:spLocks noGrp="1"/>
          </p:cNvSpPr>
          <p:nvPr>
            <p:ph idx="1"/>
          </p:nvPr>
        </p:nvSpPr>
        <p:spPr>
          <a:xfrm>
            <a:off x="457200" y="1484784"/>
            <a:ext cx="8507288" cy="399368"/>
          </a:xfrm>
        </p:spPr>
        <p:txBody>
          <a:bodyPr/>
          <a:lstStyle/>
          <a:p>
            <a:pPr lvl="2"/>
            <a:r>
              <a:rPr lang="en-US" altLang="zh-CN" sz="1800">
                <a:latin typeface="隶书" pitchFamily="49" charset="-122"/>
                <a:ea typeface="黑体" panose="02010609060101010101" pitchFamily="49" charset="-122"/>
              </a:rPr>
              <a:t>【</a:t>
            </a:r>
            <a:r>
              <a:rPr lang="zh-CN" altLang="en-US" sz="1800">
                <a:latin typeface="隶书" pitchFamily="49" charset="-122"/>
                <a:ea typeface="黑体" panose="02010609060101010101" pitchFamily="49" charset="-122"/>
              </a:rPr>
              <a:t>例</a:t>
            </a:r>
            <a:r>
              <a:rPr lang="en-US" altLang="zh-CN" sz="1800" smtClean="0">
                <a:latin typeface="隶书" pitchFamily="49" charset="-122"/>
                <a:ea typeface="黑体" panose="02010609060101010101" pitchFamily="49" charset="-122"/>
              </a:rPr>
              <a:t>9.24】</a:t>
            </a:r>
            <a:r>
              <a:rPr lang="zh-CN" altLang="en-US" sz="1800">
                <a:latin typeface="隶书" pitchFamily="49" charset="-122"/>
                <a:ea typeface="黑体" panose="02010609060101010101" pitchFamily="49" charset="-122"/>
              </a:rPr>
              <a:t>在屏幕上回显命令的参数，设源文件名为</a:t>
            </a:r>
            <a:r>
              <a:rPr lang="en-US" altLang="zh-CN" sz="1800">
                <a:latin typeface="隶书" pitchFamily="49" charset="-122"/>
                <a:ea typeface="黑体" panose="02010609060101010101" pitchFamily="49" charset="-122"/>
              </a:rPr>
              <a:t>myecho.c</a:t>
            </a:r>
            <a:endParaRPr lang="zh-CN" altLang="en-US" sz="1800">
              <a:latin typeface="隶书" pitchFamily="49" charset="-122"/>
              <a:ea typeface="黑体" panose="02010609060101010101" pitchFamily="49" charset="-122"/>
            </a:endParaRPr>
          </a:p>
        </p:txBody>
      </p:sp>
      <p:sp>
        <p:nvSpPr>
          <p:cNvPr id="4" name="页脚占位符 3"/>
          <p:cNvSpPr>
            <a:spLocks noGrp="1"/>
          </p:cNvSpPr>
          <p:nvPr>
            <p:ph type="ftr" sz="quarter" idx="10"/>
          </p:nvPr>
        </p:nvSpPr>
        <p:spPr/>
        <p:txBody>
          <a:bodyPr/>
          <a:lstStyle/>
          <a:p>
            <a:pPr>
              <a:defRPr/>
            </a:pPr>
            <a:r>
              <a:rPr lang="zh-CN" altLang="en-US" smtClean="0"/>
              <a:t>第</a:t>
            </a:r>
            <a:r>
              <a:rPr lang="en-US" altLang="zh-CN" smtClean="0"/>
              <a:t>9</a:t>
            </a:r>
            <a:r>
              <a:rPr lang="zh-CN" altLang="en-US" smtClean="0"/>
              <a:t>章  指针</a:t>
            </a:r>
            <a:endParaRPr lang="en-US" altLang="zh-CN" sz="1200">
              <a:ea typeface="宋体" charset="-122"/>
            </a:endParaRPr>
          </a:p>
        </p:txBody>
      </p:sp>
      <p:sp>
        <p:nvSpPr>
          <p:cNvPr id="5" name="矩形 4">
            <a:extLst>
              <a:ext uri="{FF2B5EF4-FFF2-40B4-BE49-F238E27FC236}">
                <a16:creationId xmlns:a16="http://schemas.microsoft.com/office/drawing/2014/main" id="{F5BB524E-118F-4CAC-B131-4098BA770E80}"/>
              </a:ext>
            </a:extLst>
          </p:cNvPr>
          <p:cNvSpPr/>
          <p:nvPr/>
        </p:nvSpPr>
        <p:spPr>
          <a:xfrm>
            <a:off x="1649971" y="1924069"/>
            <a:ext cx="2706005" cy="3083432"/>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en-US" altLang="zh-CN" sz="1400">
                <a:solidFill>
                  <a:srgbClr val="002060"/>
                </a:solidFill>
              </a:rPr>
              <a:t>#include &lt;stdio.h&gt;</a:t>
            </a:r>
          </a:p>
          <a:p>
            <a:r>
              <a:rPr lang="en-US" altLang="zh-CN" sz="1400">
                <a:solidFill>
                  <a:srgbClr val="002060"/>
                </a:solidFill>
              </a:rPr>
              <a:t>int main()</a:t>
            </a:r>
          </a:p>
          <a:p>
            <a:r>
              <a:rPr lang="en-US" altLang="zh-CN" sz="1400">
                <a:solidFill>
                  <a:srgbClr val="002060"/>
                </a:solidFill>
              </a:rPr>
              <a:t>{</a:t>
            </a:r>
          </a:p>
          <a:p>
            <a:pPr marL="182563"/>
            <a:r>
              <a:rPr lang="en-US" altLang="zh-CN" sz="1400">
                <a:solidFill>
                  <a:srgbClr val="002060"/>
                </a:solidFill>
              </a:rPr>
              <a:t> </a:t>
            </a:r>
            <a:r>
              <a:rPr lang="en-US" altLang="zh-CN" sz="1400" smtClean="0">
                <a:solidFill>
                  <a:srgbClr val="002060"/>
                </a:solidFill>
              </a:rPr>
              <a:t> int  </a:t>
            </a:r>
            <a:r>
              <a:rPr lang="en-US" altLang="zh-CN" sz="1400">
                <a:solidFill>
                  <a:srgbClr val="002060"/>
                </a:solidFill>
              </a:rPr>
              <a:t>i;</a:t>
            </a:r>
          </a:p>
          <a:p>
            <a:pPr marL="182563"/>
            <a:r>
              <a:rPr lang="en-US" altLang="zh-CN" sz="1400">
                <a:solidFill>
                  <a:srgbClr val="002060"/>
                </a:solidFill>
              </a:rPr>
              <a:t>  </a:t>
            </a:r>
            <a:r>
              <a:rPr lang="en-US" altLang="zh-CN" sz="1400" smtClean="0">
                <a:solidFill>
                  <a:srgbClr val="002060"/>
                </a:solidFill>
              </a:rPr>
              <a:t>for(i=1;i&lt;argc;i</a:t>
            </a:r>
            <a:r>
              <a:rPr lang="en-US" altLang="zh-CN" sz="1400">
                <a:solidFill>
                  <a:srgbClr val="002060"/>
                </a:solidFill>
              </a:rPr>
              <a:t>++)</a:t>
            </a:r>
          </a:p>
          <a:p>
            <a:pPr marL="182563"/>
            <a:r>
              <a:rPr lang="en-US" altLang="zh-CN" sz="1400">
                <a:solidFill>
                  <a:srgbClr val="002060"/>
                </a:solidFill>
              </a:rPr>
              <a:t>  </a:t>
            </a:r>
            <a:r>
              <a:rPr lang="en-US" altLang="zh-CN" sz="1400" smtClean="0">
                <a:solidFill>
                  <a:srgbClr val="002060"/>
                </a:solidFill>
              </a:rPr>
              <a:t>{</a:t>
            </a:r>
            <a:endParaRPr lang="en-US" altLang="zh-CN" sz="1400">
              <a:solidFill>
                <a:srgbClr val="002060"/>
              </a:solidFill>
            </a:endParaRPr>
          </a:p>
          <a:p>
            <a:pPr marL="182563"/>
            <a:r>
              <a:rPr lang="en-US" altLang="zh-CN" sz="1400">
                <a:solidFill>
                  <a:srgbClr val="002060"/>
                </a:solidFill>
              </a:rPr>
              <a:t>   </a:t>
            </a:r>
            <a:r>
              <a:rPr lang="en-US" altLang="zh-CN" sz="1400" smtClean="0">
                <a:solidFill>
                  <a:srgbClr val="002060"/>
                </a:solidFill>
              </a:rPr>
              <a:t>    printf</a:t>
            </a:r>
            <a:r>
              <a:rPr lang="en-US" altLang="zh-CN" sz="1400">
                <a:solidFill>
                  <a:srgbClr val="002060"/>
                </a:solidFill>
              </a:rPr>
              <a:t>("%s",argv[i]);</a:t>
            </a:r>
          </a:p>
          <a:p>
            <a:pPr marL="182563"/>
            <a:r>
              <a:rPr lang="en-US" altLang="zh-CN" sz="1400">
                <a:solidFill>
                  <a:srgbClr val="002060"/>
                </a:solidFill>
              </a:rPr>
              <a:t>       </a:t>
            </a:r>
            <a:r>
              <a:rPr lang="en-US" altLang="zh-CN" sz="1400" smtClean="0">
                <a:solidFill>
                  <a:srgbClr val="002060"/>
                </a:solidFill>
              </a:rPr>
              <a:t>if(i&lt;argc-1</a:t>
            </a:r>
            <a:r>
              <a:rPr lang="en-US" altLang="zh-CN" sz="1400">
                <a:solidFill>
                  <a:srgbClr val="002060"/>
                </a:solidFill>
              </a:rPr>
              <a:t>)</a:t>
            </a:r>
          </a:p>
          <a:p>
            <a:pPr marL="182563"/>
            <a:r>
              <a:rPr lang="en-US" altLang="zh-CN" sz="1400">
                <a:solidFill>
                  <a:srgbClr val="002060"/>
                </a:solidFill>
              </a:rPr>
              <a:t>  </a:t>
            </a:r>
            <a:r>
              <a:rPr lang="en-US" altLang="zh-CN" sz="1400" smtClean="0">
                <a:solidFill>
                  <a:srgbClr val="002060"/>
                </a:solidFill>
              </a:rPr>
              <a:t>	printf</a:t>
            </a:r>
            <a:r>
              <a:rPr lang="en-US" altLang="zh-CN" sz="1400">
                <a:solidFill>
                  <a:srgbClr val="002060"/>
                </a:solidFill>
              </a:rPr>
              <a:t>("  ");</a:t>
            </a:r>
          </a:p>
          <a:p>
            <a:pPr marL="182563"/>
            <a:r>
              <a:rPr lang="en-US" altLang="zh-CN" sz="1400">
                <a:solidFill>
                  <a:srgbClr val="002060"/>
                </a:solidFill>
              </a:rPr>
              <a:t>       </a:t>
            </a:r>
            <a:r>
              <a:rPr lang="en-US" altLang="zh-CN" sz="1400" smtClean="0">
                <a:solidFill>
                  <a:srgbClr val="002060"/>
                </a:solidFill>
              </a:rPr>
              <a:t>else</a:t>
            </a:r>
            <a:endParaRPr lang="en-US" altLang="zh-CN" sz="1400">
              <a:solidFill>
                <a:srgbClr val="002060"/>
              </a:solidFill>
            </a:endParaRPr>
          </a:p>
          <a:p>
            <a:pPr marL="182563"/>
            <a:r>
              <a:rPr lang="en-US" altLang="zh-CN" sz="1400">
                <a:solidFill>
                  <a:srgbClr val="002060"/>
                </a:solidFill>
              </a:rPr>
              <a:t> </a:t>
            </a:r>
            <a:r>
              <a:rPr lang="en-US" altLang="zh-CN" sz="1400" smtClean="0">
                <a:solidFill>
                  <a:srgbClr val="002060"/>
                </a:solidFill>
              </a:rPr>
              <a:t>	printf</a:t>
            </a:r>
            <a:r>
              <a:rPr lang="en-US" altLang="zh-CN" sz="1400">
                <a:solidFill>
                  <a:srgbClr val="002060"/>
                </a:solidFill>
              </a:rPr>
              <a:t>("\n");</a:t>
            </a:r>
          </a:p>
          <a:p>
            <a:pPr marL="182563"/>
            <a:r>
              <a:rPr lang="en-US" altLang="zh-CN" sz="1400">
                <a:solidFill>
                  <a:srgbClr val="002060"/>
                </a:solidFill>
              </a:rPr>
              <a:t>  </a:t>
            </a:r>
            <a:r>
              <a:rPr lang="en-US" altLang="zh-CN" sz="1400" smtClean="0">
                <a:solidFill>
                  <a:srgbClr val="002060"/>
                </a:solidFill>
              </a:rPr>
              <a:t>} </a:t>
            </a:r>
          </a:p>
          <a:p>
            <a:pPr marL="182563"/>
            <a:r>
              <a:rPr lang="en-US" altLang="zh-CN" sz="1400" smtClean="0">
                <a:solidFill>
                  <a:srgbClr val="002060"/>
                </a:solidFill>
              </a:rPr>
              <a:t>  </a:t>
            </a:r>
            <a:r>
              <a:rPr lang="en-US" altLang="zh-CN" sz="1400">
                <a:solidFill>
                  <a:srgbClr val="002060"/>
                </a:solidFill>
              </a:rPr>
              <a:t>return </a:t>
            </a:r>
            <a:r>
              <a:rPr lang="en-US" altLang="zh-CN" sz="1400">
                <a:solidFill>
                  <a:srgbClr val="002060"/>
                </a:solidFill>
              </a:rPr>
              <a:t>0</a:t>
            </a:r>
            <a:r>
              <a:rPr lang="en-US" altLang="zh-CN" sz="1400" smtClean="0">
                <a:solidFill>
                  <a:srgbClr val="002060"/>
                </a:solidFill>
              </a:rPr>
              <a:t>;</a:t>
            </a:r>
          </a:p>
          <a:p>
            <a:r>
              <a:rPr lang="en-US" altLang="zh-CN" sz="1400" smtClean="0">
                <a:solidFill>
                  <a:srgbClr val="002060"/>
                </a:solidFill>
              </a:rPr>
              <a:t>}</a:t>
            </a:r>
            <a:endParaRPr lang="en-US" altLang="zh-CN" sz="1400">
              <a:solidFill>
                <a:srgbClr val="002060"/>
              </a:solidFill>
            </a:endParaRPr>
          </a:p>
        </p:txBody>
      </p:sp>
      <p:sp>
        <p:nvSpPr>
          <p:cNvPr id="6" name="折角形 8">
            <a:extLst>
              <a:ext uri="{FF2B5EF4-FFF2-40B4-BE49-F238E27FC236}">
                <a16:creationId xmlns:a16="http://schemas.microsoft.com/office/drawing/2014/main" id="{34B46C00-F619-45F0-A7B9-F2B26A653DB9}"/>
              </a:ext>
            </a:extLst>
          </p:cNvPr>
          <p:cNvSpPr/>
          <p:nvPr/>
        </p:nvSpPr>
        <p:spPr>
          <a:xfrm>
            <a:off x="4710844" y="1941960"/>
            <a:ext cx="3816424" cy="3028062"/>
          </a:xfrm>
          <a:prstGeom prst="foldedCorner">
            <a:avLst/>
          </a:prstGeom>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indent="-342900">
              <a:buAutoNum type="arabicPeriod"/>
            </a:pPr>
            <a:endParaRPr lang="en-US" altLang="zh-CN" sz="1400" dirty="0"/>
          </a:p>
          <a:p>
            <a:endParaRPr lang="en-US" altLang="zh-CN" sz="1400" dirty="0"/>
          </a:p>
          <a:p>
            <a:endParaRPr lang="en-US" altLang="zh-CN" sz="1400" smtClean="0"/>
          </a:p>
          <a:p>
            <a:endParaRPr lang="en-US" altLang="zh-CN" sz="1400" dirty="0"/>
          </a:p>
          <a:p>
            <a:pPr marL="342900" indent="-342900">
              <a:spcBef>
                <a:spcPts val="600"/>
              </a:spcBef>
              <a:buFont typeface="+mj-lt"/>
              <a:buAutoNum type="arabicPeriod"/>
            </a:pPr>
            <a:r>
              <a:rPr lang="zh-CN" altLang="en-US" sz="1400"/>
              <a:t>程序编译连接后生成的可执行文件为</a:t>
            </a:r>
            <a:r>
              <a:rPr lang="en-US" altLang="zh-CN" sz="1400"/>
              <a:t>myecho.exe,</a:t>
            </a:r>
            <a:r>
              <a:rPr lang="zh-CN" altLang="en-US" sz="1400"/>
              <a:t>假定存放在</a:t>
            </a:r>
            <a:r>
              <a:rPr lang="en-US" altLang="zh-CN" sz="1400"/>
              <a:t>E:\C\Debug</a:t>
            </a:r>
            <a:r>
              <a:rPr lang="zh-CN" altLang="en-US" sz="1400"/>
              <a:t>子目录下，那么在</a:t>
            </a:r>
            <a:r>
              <a:rPr lang="en-US" altLang="zh-CN" sz="1400"/>
              <a:t>DOS</a:t>
            </a:r>
            <a:r>
              <a:rPr lang="zh-CN" altLang="en-US" sz="1400"/>
              <a:t>提示符状态下可以运行如</a:t>
            </a:r>
            <a:r>
              <a:rPr lang="zh-CN" altLang="en-US" sz="1400"/>
              <a:t>下</a:t>
            </a:r>
            <a:r>
              <a:rPr lang="zh-CN" altLang="en-US" sz="1400" smtClean="0"/>
              <a:t>：</a:t>
            </a:r>
            <a:r>
              <a:rPr lang="en-US" altLang="zh-CN" sz="1400" smtClean="0"/>
              <a:t>C</a:t>
            </a:r>
            <a:r>
              <a:rPr lang="en-US" altLang="zh-CN" sz="1400"/>
              <a:t>:\Users\Administrator&gt; E:\C\Debug\myecho How are you!</a:t>
            </a:r>
          </a:p>
          <a:p>
            <a:pPr marL="342900" indent="-342900">
              <a:spcBef>
                <a:spcPts val="600"/>
              </a:spcBef>
              <a:buFont typeface="+mj-lt"/>
              <a:buAutoNum type="arabicPeriod"/>
            </a:pPr>
            <a:r>
              <a:rPr lang="zh-CN" altLang="en-US" sz="1400"/>
              <a:t>在程序的运行过程中，系统传递给</a:t>
            </a:r>
            <a:r>
              <a:rPr lang="en-US" altLang="zh-CN" sz="1400"/>
              <a:t>main( )</a:t>
            </a:r>
            <a:r>
              <a:rPr lang="zh-CN" altLang="en-US" sz="1400"/>
              <a:t>函数的字符串个数是</a:t>
            </a:r>
            <a:r>
              <a:rPr lang="en-US" altLang="zh-CN" sz="1400"/>
              <a:t>4</a:t>
            </a:r>
            <a:r>
              <a:rPr lang="zh-CN" altLang="en-US" sz="1400"/>
              <a:t>，即</a:t>
            </a:r>
            <a:r>
              <a:rPr lang="en-US" altLang="zh-CN" sz="1400"/>
              <a:t>argc</a:t>
            </a:r>
            <a:r>
              <a:rPr lang="zh-CN" altLang="en-US" sz="1400"/>
              <a:t>的值是</a:t>
            </a:r>
            <a:r>
              <a:rPr lang="en-US" altLang="zh-CN" sz="1400"/>
              <a:t>4</a:t>
            </a:r>
            <a:r>
              <a:rPr lang="zh-CN" altLang="en-US" sz="1400"/>
              <a:t>；指针数组中，</a:t>
            </a:r>
            <a:r>
              <a:rPr lang="en-US" altLang="zh-CN" sz="1400"/>
              <a:t>argv[0]</a:t>
            </a:r>
            <a:r>
              <a:rPr lang="zh-CN" altLang="en-US" sz="1400"/>
              <a:t>指向字符串</a:t>
            </a:r>
            <a:r>
              <a:rPr lang="en-US" altLang="zh-CN" sz="1400"/>
              <a:t>"myecho"</a:t>
            </a:r>
            <a:r>
              <a:rPr lang="zh-CN" altLang="en-US" sz="1400"/>
              <a:t>，</a:t>
            </a:r>
            <a:r>
              <a:rPr lang="en-US" altLang="zh-CN" sz="1400"/>
              <a:t>argv[1]</a:t>
            </a:r>
            <a:r>
              <a:rPr lang="zh-CN" altLang="en-US" sz="1400"/>
              <a:t>指向字符串</a:t>
            </a:r>
            <a:r>
              <a:rPr lang="en-US" altLang="zh-CN" sz="1400"/>
              <a:t>"How"</a:t>
            </a:r>
            <a:r>
              <a:rPr lang="zh-CN" altLang="en-US" sz="1400"/>
              <a:t>，</a:t>
            </a:r>
            <a:r>
              <a:rPr lang="en-US" altLang="zh-CN" sz="1400"/>
              <a:t>argv[2]</a:t>
            </a:r>
            <a:r>
              <a:rPr lang="zh-CN" altLang="en-US" sz="1400"/>
              <a:t>指向字符串</a:t>
            </a:r>
            <a:r>
              <a:rPr lang="en-US" altLang="zh-CN" sz="1400"/>
              <a:t>"are"</a:t>
            </a:r>
            <a:r>
              <a:rPr lang="zh-CN" altLang="en-US" sz="1400"/>
              <a:t>，</a:t>
            </a:r>
            <a:r>
              <a:rPr lang="en-US" altLang="zh-CN" sz="1400"/>
              <a:t>argv[3]</a:t>
            </a:r>
            <a:r>
              <a:rPr lang="zh-CN" altLang="en-US" sz="1400"/>
              <a:t>指向字符串</a:t>
            </a:r>
            <a:r>
              <a:rPr lang="en-US" altLang="zh-CN" sz="1400"/>
              <a:t>"you</a:t>
            </a:r>
            <a:r>
              <a:rPr lang="zh-CN" altLang="en-US" sz="1400"/>
              <a:t>！</a:t>
            </a:r>
            <a:r>
              <a:rPr lang="en-US" altLang="zh-CN" sz="1400"/>
              <a:t>"</a:t>
            </a:r>
            <a:r>
              <a:rPr lang="zh-CN" altLang="en-US" sz="1400" smtClean="0"/>
              <a:t>。</a:t>
            </a:r>
            <a:endParaRPr lang="zh-CN" altLang="en-US" sz="1400"/>
          </a:p>
        </p:txBody>
      </p:sp>
      <p:grpSp>
        <p:nvGrpSpPr>
          <p:cNvPr id="7" name="组合 6">
            <a:extLst>
              <a:ext uri="{FF2B5EF4-FFF2-40B4-BE49-F238E27FC236}">
                <a16:creationId xmlns:a16="http://schemas.microsoft.com/office/drawing/2014/main" id="{5A3B8124-DB13-43FA-BDBF-277E29E6FA67}"/>
              </a:ext>
            </a:extLst>
          </p:cNvPr>
          <p:cNvGrpSpPr/>
          <p:nvPr/>
        </p:nvGrpSpPr>
        <p:grpSpPr>
          <a:xfrm>
            <a:off x="4710843" y="1976159"/>
            <a:ext cx="1156038" cy="419096"/>
            <a:chOff x="8656982" y="1391224"/>
            <a:chExt cx="1242392" cy="327695"/>
          </a:xfrm>
        </p:grpSpPr>
        <p:sp>
          <p:nvSpPr>
            <p:cNvPr id="8" name="文本框 7">
              <a:extLst>
                <a:ext uri="{FF2B5EF4-FFF2-40B4-BE49-F238E27FC236}">
                  <a16:creationId xmlns:a16="http://schemas.microsoft.com/office/drawing/2014/main" id="{31994EC0-9CE0-4FE0-B93C-B8717E3333FE}"/>
                </a:ext>
              </a:extLst>
            </p:cNvPr>
            <p:cNvSpPr txBox="1"/>
            <p:nvPr/>
          </p:nvSpPr>
          <p:spPr>
            <a:xfrm>
              <a:off x="8656982" y="1391224"/>
              <a:ext cx="1242392" cy="327695"/>
            </a:xfrm>
            <a:prstGeom prst="rect">
              <a:avLst/>
            </a:prstGeom>
            <a:noFill/>
          </p:spPr>
          <p:txBody>
            <a:bodyPr wrap="square" rtlCol="0">
              <a:spAutoFit/>
            </a:bodyPr>
            <a:lstStyle/>
            <a:p>
              <a:pPr algn="dist"/>
              <a:r>
                <a:rPr lang="zh-CN" altLang="en-US" b="1" dirty="0">
                  <a:solidFill>
                    <a:schemeClr val="bg1"/>
                  </a:solidFill>
                  <a:latin typeface="微软雅黑" panose="020B0503020204020204" pitchFamily="34" charset="-122"/>
                  <a:ea typeface="微软雅黑" panose="020B0503020204020204" pitchFamily="34" charset="-122"/>
                </a:rPr>
                <a:t>程序说明</a:t>
              </a:r>
            </a:p>
          </p:txBody>
        </p:sp>
        <p:cxnSp>
          <p:nvCxnSpPr>
            <p:cNvPr id="9" name="直接连接符 8">
              <a:extLst>
                <a:ext uri="{FF2B5EF4-FFF2-40B4-BE49-F238E27FC236}">
                  <a16:creationId xmlns:a16="http://schemas.microsoft.com/office/drawing/2014/main" id="{D2FE9C08-1928-4143-B10C-59655810239B}"/>
                </a:ext>
              </a:extLst>
            </p:cNvPr>
            <p:cNvCxnSpPr>
              <a:cxnSpLocks/>
            </p:cNvCxnSpPr>
            <p:nvPr/>
          </p:nvCxnSpPr>
          <p:spPr>
            <a:xfrm flipV="1">
              <a:off x="8656983" y="1686632"/>
              <a:ext cx="1242391" cy="405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2" name="文本框 11">
            <a:extLst>
              <a:ext uri="{FF2B5EF4-FFF2-40B4-BE49-F238E27FC236}">
                <a16:creationId xmlns:a16="http://schemas.microsoft.com/office/drawing/2014/main" id="{B0CA503F-5008-4B52-A4F4-6A5255875C6D}"/>
              </a:ext>
            </a:extLst>
          </p:cNvPr>
          <p:cNvSpPr txBox="1"/>
          <p:nvPr/>
        </p:nvSpPr>
        <p:spPr>
          <a:xfrm>
            <a:off x="1649971" y="5229200"/>
            <a:ext cx="2232248" cy="338554"/>
          </a:xfrm>
          <a:prstGeom prst="rect">
            <a:avLst/>
          </a:prstGeom>
          <a:noFill/>
        </p:spPr>
        <p:txBody>
          <a:bodyPr wrap="square" rtlCol="0">
            <a:spAutoFit/>
          </a:bodyPr>
          <a:lstStyle/>
          <a:p>
            <a:r>
              <a:rPr lang="zh-CN" altLang="en-US" sz="1600" dirty="0">
                <a:solidFill>
                  <a:srgbClr val="002060"/>
                </a:solidFill>
              </a:rPr>
              <a:t>程序运行结果：</a:t>
            </a:r>
          </a:p>
        </p:txBody>
      </p:sp>
      <p:pic>
        <p:nvPicPr>
          <p:cNvPr id="14" name="图片 13"/>
          <p:cNvPicPr/>
          <p:nvPr/>
        </p:nvPicPr>
        <p:blipFill rotWithShape="1">
          <a:blip r:embed="rId2">
            <a:extLst>
              <a:ext uri="{28A0092B-C50C-407E-A947-70E740481C1C}">
                <a14:useLocalDpi xmlns:a14="http://schemas.microsoft.com/office/drawing/2010/main" val="0"/>
              </a:ext>
            </a:extLst>
          </a:blip>
          <a:srcRect r="28131" b="41040"/>
          <a:stretch/>
        </p:blipFill>
        <p:spPr bwMode="auto">
          <a:xfrm>
            <a:off x="3275856" y="5150203"/>
            <a:ext cx="3672408" cy="1184219"/>
          </a:xfrm>
          <a:prstGeom prst="rect">
            <a:avLst/>
          </a:prstGeom>
          <a:noFill/>
          <a:ln>
            <a:noFill/>
          </a:ln>
        </p:spPr>
      </p:pic>
    </p:spTree>
    <p:extLst>
      <p:ext uri="{BB962C8B-B14F-4D97-AF65-F5344CB8AC3E}">
        <p14:creationId xmlns:p14="http://schemas.microsoft.com/office/powerpoint/2010/main" val="133562402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3000" smtClean="0"/>
              <a:t>9.2  </a:t>
            </a:r>
            <a:r>
              <a:rPr lang="zh-CN" altLang="en-US" sz="3000" smtClean="0"/>
              <a:t>指</a:t>
            </a:r>
            <a:r>
              <a:rPr lang="zh-CN" altLang="en-US" sz="3000"/>
              <a:t>针变量的声明和使</a:t>
            </a:r>
            <a:r>
              <a:rPr lang="zh-CN" altLang="en-US" sz="3000" smtClean="0"/>
              <a:t>用</a:t>
            </a:r>
            <a:endParaRPr lang="zh-CN" altLang="en-US" sz="3000"/>
          </a:p>
        </p:txBody>
      </p:sp>
      <p:sp>
        <p:nvSpPr>
          <p:cNvPr id="3" name="内容占位符 2"/>
          <p:cNvSpPr>
            <a:spLocks noGrp="1"/>
          </p:cNvSpPr>
          <p:nvPr>
            <p:ph idx="1"/>
          </p:nvPr>
        </p:nvSpPr>
        <p:spPr>
          <a:xfrm>
            <a:off x="457200" y="1340768"/>
            <a:ext cx="8507288" cy="4861520"/>
          </a:xfrm>
        </p:spPr>
        <p:txBody>
          <a:bodyPr/>
          <a:lstStyle/>
          <a:p>
            <a:r>
              <a:rPr lang="zh-CN" altLang="en-US" sz="2200"/>
              <a:t>指针变量的声明</a:t>
            </a:r>
            <a:endParaRPr lang="en-US" altLang="zh-CN" sz="2200"/>
          </a:p>
          <a:p>
            <a:pPr lvl="1"/>
            <a:r>
              <a:rPr lang="zh-CN" altLang="en-US" sz="2000">
                <a:latin typeface="隶书" pitchFamily="49" charset="-122"/>
                <a:ea typeface="黑体" panose="02010609060101010101" pitchFamily="49" charset="-122"/>
              </a:rPr>
              <a:t>指针变量的声</a:t>
            </a:r>
            <a:r>
              <a:rPr lang="zh-CN" altLang="en-US" sz="2000" smtClean="0">
                <a:latin typeface="隶书" pitchFamily="49" charset="-122"/>
                <a:ea typeface="黑体" panose="02010609060101010101" pitchFamily="49" charset="-122"/>
              </a:rPr>
              <a:t>明形式：</a:t>
            </a:r>
            <a:endParaRPr lang="en-US" altLang="zh-CN" sz="2000" smtClean="0">
              <a:latin typeface="隶书" pitchFamily="49" charset="-122"/>
              <a:ea typeface="黑体" panose="02010609060101010101" pitchFamily="49" charset="-122"/>
            </a:endParaRPr>
          </a:p>
          <a:p>
            <a:pPr marL="457200" lvl="1" indent="0">
              <a:buNone/>
            </a:pPr>
            <a:r>
              <a:rPr lang="en-US" altLang="zh-CN" sz="1800" smtClean="0">
                <a:solidFill>
                  <a:srgbClr val="0070C0"/>
                </a:solidFill>
              </a:rPr>
              <a:t>		</a:t>
            </a:r>
            <a:r>
              <a:rPr lang="zh-CN" altLang="en-US" sz="1800">
                <a:solidFill>
                  <a:srgbClr val="0070C0"/>
                </a:solidFill>
              </a:rPr>
              <a:t>基类型   *指针变量名</a:t>
            </a:r>
            <a:r>
              <a:rPr lang="zh-CN" altLang="en-US" sz="1800" smtClean="0">
                <a:solidFill>
                  <a:srgbClr val="0070C0"/>
                </a:solidFill>
              </a:rPr>
              <a:t>；</a:t>
            </a:r>
            <a:endParaRPr lang="en-US" altLang="zh-CN" sz="1800" smtClean="0">
              <a:solidFill>
                <a:srgbClr val="0070C0"/>
              </a:solidFill>
            </a:endParaRPr>
          </a:p>
          <a:p>
            <a:pPr marL="717550" lvl="1" indent="0">
              <a:buNone/>
            </a:pPr>
            <a:r>
              <a:rPr lang="zh-CN" altLang="en-US" sz="2000">
                <a:solidFill>
                  <a:srgbClr val="CD6313"/>
                </a:solidFill>
                <a:latin typeface="隶书" pitchFamily="49" charset="-122"/>
                <a:ea typeface="黑体" panose="02010609060101010101" pitchFamily="49" charset="-122"/>
              </a:rPr>
              <a:t>注</a:t>
            </a:r>
            <a:r>
              <a:rPr lang="zh-CN" altLang="en-US" sz="2000" smtClean="0">
                <a:solidFill>
                  <a:srgbClr val="CD6313"/>
                </a:solidFill>
                <a:latin typeface="隶书" pitchFamily="49" charset="-122"/>
                <a:ea typeface="黑体" panose="02010609060101010101" pitchFamily="49" charset="-122"/>
              </a:rPr>
              <a:t>意：*</a:t>
            </a:r>
            <a:r>
              <a:rPr lang="zh-CN" altLang="en-US" sz="2000">
                <a:solidFill>
                  <a:srgbClr val="CD6313"/>
                </a:solidFill>
                <a:latin typeface="隶书" pitchFamily="49" charset="-122"/>
                <a:ea typeface="黑体" panose="02010609060101010101" pitchFamily="49" charset="-122"/>
              </a:rPr>
              <a:t>代表所声明的变量为指针类型，不要把*当成指针变量名的一部分；一个指针变量只能指向同一类型的变量</a:t>
            </a:r>
            <a:r>
              <a:rPr lang="en-US" altLang="zh-CN" sz="2000">
                <a:latin typeface="隶书" pitchFamily="49" charset="-122"/>
                <a:ea typeface="黑体" panose="02010609060101010101" pitchFamily="49" charset="-122"/>
              </a:rPr>
              <a:t/>
            </a:r>
            <a:br>
              <a:rPr lang="en-US" altLang="zh-CN" sz="2000">
                <a:latin typeface="隶书" pitchFamily="49" charset="-122"/>
                <a:ea typeface="黑体" panose="02010609060101010101" pitchFamily="49" charset="-122"/>
              </a:rPr>
            </a:br>
            <a:r>
              <a:rPr lang="zh-CN" altLang="en-US" sz="2000" smtClean="0">
                <a:latin typeface="隶书" pitchFamily="49" charset="-122"/>
                <a:ea typeface="黑体" panose="02010609060101010101" pitchFamily="49" charset="-122"/>
              </a:rPr>
              <a:t>例如：</a:t>
            </a:r>
            <a:r>
              <a:rPr lang="en-US" altLang="zh-CN" sz="1800" smtClean="0">
                <a:solidFill>
                  <a:srgbClr val="0070C0"/>
                </a:solidFill>
              </a:rPr>
              <a:t>	int </a:t>
            </a:r>
            <a:r>
              <a:rPr lang="en-US" altLang="zh-CN" sz="1800">
                <a:solidFill>
                  <a:srgbClr val="0070C0"/>
                </a:solidFill>
              </a:rPr>
              <a:t>*pointer_i;             </a:t>
            </a:r>
            <a:endParaRPr lang="en-US" altLang="zh-CN" sz="1800" smtClean="0">
              <a:solidFill>
                <a:srgbClr val="0070C0"/>
              </a:solidFill>
            </a:endParaRPr>
          </a:p>
          <a:p>
            <a:pPr marL="457200" lvl="1" indent="0">
              <a:buNone/>
            </a:pPr>
            <a:r>
              <a:rPr lang="en-US" altLang="zh-CN" sz="1800">
                <a:solidFill>
                  <a:srgbClr val="0070C0"/>
                </a:solidFill>
              </a:rPr>
              <a:t>	</a:t>
            </a:r>
            <a:r>
              <a:rPr lang="en-US" altLang="zh-CN" sz="1800" smtClean="0">
                <a:solidFill>
                  <a:srgbClr val="0070C0"/>
                </a:solidFill>
              </a:rPr>
              <a:t>	      </a:t>
            </a:r>
            <a:r>
              <a:rPr lang="en-US" altLang="zh-CN" sz="1800" smtClean="0"/>
              <a:t>/</a:t>
            </a:r>
            <a:r>
              <a:rPr lang="zh-CN" altLang="en-US" sz="1800" smtClean="0"/>
              <a:t>*声</a:t>
            </a:r>
            <a:r>
              <a:rPr lang="zh-CN" altLang="en-US" sz="1800"/>
              <a:t>明了一个指向整型变量的指针变量</a:t>
            </a:r>
            <a:r>
              <a:rPr lang="en-US" altLang="zh-CN" sz="1800"/>
              <a:t>pointer_i</a:t>
            </a:r>
            <a:r>
              <a:rPr lang="zh-CN" altLang="en-US" sz="1800" smtClean="0"/>
              <a:t>*</a:t>
            </a:r>
            <a:r>
              <a:rPr lang="en-US" altLang="zh-CN" sz="1800" smtClean="0"/>
              <a:t>/</a:t>
            </a:r>
            <a:endParaRPr lang="zh-CN" altLang="en-US" sz="1800"/>
          </a:p>
          <a:p>
            <a:pPr marL="457200" lvl="1" indent="0">
              <a:buNone/>
            </a:pPr>
            <a:r>
              <a:rPr lang="zh-CN" altLang="en-US" sz="1800">
                <a:solidFill>
                  <a:srgbClr val="0070C0"/>
                </a:solidFill>
              </a:rPr>
              <a:t> </a:t>
            </a:r>
            <a:r>
              <a:rPr lang="en-US" altLang="zh-CN" sz="1800">
                <a:solidFill>
                  <a:srgbClr val="0070C0"/>
                </a:solidFill>
              </a:rPr>
              <a:t>		float *pointer_f;   </a:t>
            </a:r>
          </a:p>
          <a:p>
            <a:pPr marL="457200" lvl="1" indent="0">
              <a:buNone/>
            </a:pPr>
            <a:r>
              <a:rPr lang="en-US" altLang="zh-CN" sz="1800">
                <a:solidFill>
                  <a:srgbClr val="0070C0"/>
                </a:solidFill>
              </a:rPr>
              <a:t>		</a:t>
            </a:r>
            <a:r>
              <a:rPr lang="en-US" altLang="zh-CN" sz="1800"/>
              <a:t>      /</a:t>
            </a:r>
            <a:r>
              <a:rPr lang="zh-CN" altLang="en-US" sz="1800"/>
              <a:t>*声明了一个指向单精度浮点型变量的指针变量</a:t>
            </a:r>
            <a:r>
              <a:rPr lang="en-US" altLang="zh-CN" sz="1800"/>
              <a:t>pointer_f</a:t>
            </a:r>
            <a:r>
              <a:rPr lang="zh-CN" altLang="en-US" sz="1800"/>
              <a:t>*</a:t>
            </a:r>
            <a:r>
              <a:rPr lang="en-US" altLang="zh-CN" sz="1800"/>
              <a:t>/</a:t>
            </a:r>
            <a:endParaRPr lang="zh-CN" altLang="en-US" sz="1800"/>
          </a:p>
          <a:p>
            <a:pPr marL="457200" lvl="1" indent="0">
              <a:buNone/>
            </a:pPr>
            <a:r>
              <a:rPr lang="zh-CN" altLang="en-US" sz="1800">
                <a:solidFill>
                  <a:srgbClr val="0070C0"/>
                </a:solidFill>
              </a:rPr>
              <a:t>    </a:t>
            </a:r>
            <a:r>
              <a:rPr lang="en-US" altLang="zh-CN" sz="1800">
                <a:solidFill>
                  <a:srgbClr val="0070C0"/>
                </a:solidFill>
              </a:rPr>
              <a:t>		char *pointer_c;        </a:t>
            </a:r>
          </a:p>
          <a:p>
            <a:pPr marL="457200" lvl="1" indent="0">
              <a:buNone/>
            </a:pPr>
            <a:r>
              <a:rPr lang="en-US" altLang="zh-CN" sz="1800">
                <a:solidFill>
                  <a:srgbClr val="0070C0"/>
                </a:solidFill>
              </a:rPr>
              <a:t>		      </a:t>
            </a:r>
            <a:r>
              <a:rPr lang="en-US" altLang="zh-CN" sz="1800"/>
              <a:t>/</a:t>
            </a:r>
            <a:r>
              <a:rPr lang="zh-CN" altLang="en-US" sz="1800"/>
              <a:t>*声明了一个指向字符型变量的指针变量</a:t>
            </a:r>
            <a:r>
              <a:rPr lang="en-US" altLang="zh-CN" sz="1800"/>
              <a:t>pointer_c</a:t>
            </a:r>
            <a:r>
              <a:rPr lang="zh-CN" altLang="en-US" sz="1800"/>
              <a:t>*</a:t>
            </a:r>
            <a:r>
              <a:rPr lang="en-US" altLang="zh-CN" sz="1800"/>
              <a:t>/</a:t>
            </a:r>
          </a:p>
          <a:p>
            <a:pPr marL="457200" lvl="1" indent="0">
              <a:buNone/>
            </a:pPr>
            <a:r>
              <a:rPr lang="zh-CN" altLang="en-US" sz="1800" smtClean="0">
                <a:solidFill>
                  <a:srgbClr val="0070C0"/>
                </a:solidFill>
              </a:rPr>
              <a:t>   </a:t>
            </a:r>
            <a:r>
              <a:rPr lang="en-US" altLang="zh-CN" sz="1800">
                <a:solidFill>
                  <a:srgbClr val="0070C0"/>
                </a:solidFill>
              </a:rPr>
              <a:t>		int *p,*</a:t>
            </a:r>
            <a:r>
              <a:rPr lang="en-US" altLang="zh-CN" sz="1800" smtClean="0">
                <a:solidFill>
                  <a:srgbClr val="0070C0"/>
                </a:solidFill>
              </a:rPr>
              <a:t>q;   </a:t>
            </a:r>
          </a:p>
          <a:p>
            <a:pPr marL="457200" lvl="1" indent="0">
              <a:buNone/>
            </a:pPr>
            <a:r>
              <a:rPr lang="en-US" altLang="zh-CN" sz="1800">
                <a:solidFill>
                  <a:srgbClr val="0070C0"/>
                </a:solidFill>
              </a:rPr>
              <a:t>	</a:t>
            </a:r>
            <a:r>
              <a:rPr lang="en-US" altLang="zh-CN" sz="1800" smtClean="0">
                <a:solidFill>
                  <a:srgbClr val="0070C0"/>
                </a:solidFill>
              </a:rPr>
              <a:t>	</a:t>
            </a:r>
            <a:r>
              <a:rPr lang="en-US" altLang="zh-CN" sz="1800" smtClean="0"/>
              <a:t>      /</a:t>
            </a:r>
            <a:r>
              <a:rPr lang="zh-CN" altLang="en-US" sz="1800"/>
              <a:t>*注意，表示</a:t>
            </a:r>
            <a:r>
              <a:rPr lang="en-US" altLang="zh-CN" sz="1800"/>
              <a:t>p</a:t>
            </a:r>
            <a:r>
              <a:rPr lang="zh-CN" altLang="en-US" sz="1800"/>
              <a:t>和</a:t>
            </a:r>
            <a:r>
              <a:rPr lang="en-US" altLang="zh-CN" sz="1800"/>
              <a:t>q</a:t>
            </a:r>
            <a:r>
              <a:rPr lang="zh-CN" altLang="en-US" sz="1800"/>
              <a:t>是指针变量的星号需要分别</a:t>
            </a:r>
            <a:r>
              <a:rPr lang="zh-CN" altLang="en-US" sz="1800" smtClean="0"/>
              <a:t>写*</a:t>
            </a:r>
            <a:r>
              <a:rPr lang="en-US" altLang="zh-CN" sz="1800" smtClean="0"/>
              <a:t>/</a:t>
            </a:r>
            <a:endParaRPr lang="zh-CN" altLang="en-US" sz="1800"/>
          </a:p>
          <a:p>
            <a:pPr marL="457200" lvl="1" indent="0">
              <a:buNone/>
            </a:pPr>
            <a:r>
              <a:rPr lang="zh-CN" altLang="en-US" sz="1800">
                <a:solidFill>
                  <a:srgbClr val="0070C0"/>
                </a:solidFill>
              </a:rPr>
              <a:t>    </a:t>
            </a:r>
            <a:r>
              <a:rPr lang="en-US" altLang="zh-CN" sz="1800" smtClean="0">
                <a:solidFill>
                  <a:srgbClr val="0070C0"/>
                </a:solidFill>
              </a:rPr>
              <a:t>		</a:t>
            </a:r>
            <a:r>
              <a:rPr lang="en-US" altLang="zh-CN" sz="1800">
                <a:solidFill>
                  <a:srgbClr val="0070C0"/>
                </a:solidFill>
              </a:rPr>
              <a:t> int *</a:t>
            </a:r>
            <a:r>
              <a:rPr lang="en-US" altLang="zh-CN" sz="1800" smtClean="0">
                <a:solidFill>
                  <a:srgbClr val="0070C0"/>
                </a:solidFill>
              </a:rPr>
              <a:t>p,q;        </a:t>
            </a:r>
          </a:p>
          <a:p>
            <a:pPr marL="457200" lvl="1" indent="0">
              <a:buNone/>
            </a:pPr>
            <a:r>
              <a:rPr lang="en-US" altLang="zh-CN" sz="1800">
                <a:solidFill>
                  <a:srgbClr val="0070C0"/>
                </a:solidFill>
              </a:rPr>
              <a:t>	</a:t>
            </a:r>
            <a:r>
              <a:rPr lang="en-US" altLang="zh-CN" sz="1800" smtClean="0">
                <a:solidFill>
                  <a:srgbClr val="0070C0"/>
                </a:solidFill>
              </a:rPr>
              <a:t>	      </a:t>
            </a:r>
            <a:r>
              <a:rPr lang="en-US" altLang="zh-CN" sz="1800" smtClean="0"/>
              <a:t>/</a:t>
            </a:r>
            <a:r>
              <a:rPr lang="zh-CN" altLang="en-US" sz="1800" smtClean="0"/>
              <a:t>*声</a:t>
            </a:r>
            <a:r>
              <a:rPr lang="zh-CN" altLang="en-US" sz="1800"/>
              <a:t>明了一个指向整型变量的指针变量</a:t>
            </a:r>
            <a:r>
              <a:rPr lang="en-US" altLang="zh-CN" sz="1800"/>
              <a:t>p</a:t>
            </a:r>
            <a:r>
              <a:rPr lang="zh-CN" altLang="en-US" sz="1800"/>
              <a:t>和一个整型变量</a:t>
            </a:r>
            <a:r>
              <a:rPr lang="en-US" altLang="zh-CN" sz="1800"/>
              <a:t>q</a:t>
            </a:r>
            <a:r>
              <a:rPr lang="zh-CN" altLang="en-US" sz="1800" smtClean="0"/>
              <a:t>*</a:t>
            </a:r>
            <a:r>
              <a:rPr lang="en-US" altLang="zh-CN" sz="1800" smtClean="0"/>
              <a:t>/</a:t>
            </a:r>
          </a:p>
          <a:p>
            <a:pPr lvl="1"/>
            <a:endParaRPr lang="en-US" altLang="zh-CN" sz="2000">
              <a:latin typeface="隶书" pitchFamily="49" charset="-122"/>
              <a:ea typeface="黑体" panose="02010609060101010101" pitchFamily="49" charset="-122"/>
            </a:endParaRPr>
          </a:p>
        </p:txBody>
      </p:sp>
      <p:sp>
        <p:nvSpPr>
          <p:cNvPr id="4" name="页脚占位符 3"/>
          <p:cNvSpPr>
            <a:spLocks noGrp="1"/>
          </p:cNvSpPr>
          <p:nvPr>
            <p:ph type="ftr" sz="quarter" idx="10"/>
          </p:nvPr>
        </p:nvSpPr>
        <p:spPr/>
        <p:txBody>
          <a:bodyPr/>
          <a:lstStyle/>
          <a:p>
            <a:pPr>
              <a:defRPr/>
            </a:pPr>
            <a:r>
              <a:rPr lang="zh-CN" altLang="en-US" smtClean="0"/>
              <a:t>第</a:t>
            </a:r>
            <a:r>
              <a:rPr lang="en-US" altLang="zh-CN" smtClean="0"/>
              <a:t>9</a:t>
            </a:r>
            <a:r>
              <a:rPr lang="zh-CN" altLang="en-US" smtClean="0"/>
              <a:t>章  指针</a:t>
            </a:r>
            <a:endParaRPr lang="en-US" altLang="zh-CN" sz="1200">
              <a:ea typeface="宋体" charset="-122"/>
            </a:endParaRPr>
          </a:p>
        </p:txBody>
      </p:sp>
    </p:spTree>
    <p:extLst>
      <p:ext uri="{BB962C8B-B14F-4D97-AF65-F5344CB8AC3E}">
        <p14:creationId xmlns:p14="http://schemas.microsoft.com/office/powerpoint/2010/main" val="2709619088"/>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3000" smtClean="0"/>
              <a:t>9.3  </a:t>
            </a:r>
            <a:r>
              <a:rPr lang="zh-CN" altLang="en-US" sz="3000" smtClean="0"/>
              <a:t>指</a:t>
            </a:r>
            <a:r>
              <a:rPr lang="zh-CN" altLang="en-US" sz="3000"/>
              <a:t>针与数组</a:t>
            </a:r>
            <a:endParaRPr lang="zh-CN" altLang="en-US" sz="3000"/>
          </a:p>
        </p:txBody>
      </p:sp>
      <p:sp>
        <p:nvSpPr>
          <p:cNvPr id="3" name="内容占位符 2"/>
          <p:cNvSpPr>
            <a:spLocks noGrp="1"/>
          </p:cNvSpPr>
          <p:nvPr>
            <p:ph idx="1"/>
          </p:nvPr>
        </p:nvSpPr>
        <p:spPr>
          <a:xfrm>
            <a:off x="457200" y="1628800"/>
            <a:ext cx="8507288" cy="399368"/>
          </a:xfrm>
        </p:spPr>
        <p:txBody>
          <a:bodyPr/>
          <a:lstStyle/>
          <a:p>
            <a:pPr lvl="2"/>
            <a:r>
              <a:rPr lang="en-US" altLang="zh-CN" sz="1800">
                <a:latin typeface="隶书" pitchFamily="49" charset="-122"/>
                <a:ea typeface="黑体" panose="02010609060101010101" pitchFamily="49" charset="-122"/>
              </a:rPr>
              <a:t>【</a:t>
            </a:r>
            <a:r>
              <a:rPr lang="zh-CN" altLang="en-US" sz="1800">
                <a:latin typeface="隶书" pitchFamily="49" charset="-122"/>
                <a:ea typeface="黑体" panose="02010609060101010101" pitchFamily="49" charset="-122"/>
              </a:rPr>
              <a:t>例</a:t>
            </a:r>
            <a:r>
              <a:rPr lang="en-US" altLang="zh-CN" sz="1800" smtClean="0">
                <a:latin typeface="隶书" pitchFamily="49" charset="-122"/>
                <a:ea typeface="黑体" panose="02010609060101010101" pitchFamily="49" charset="-122"/>
              </a:rPr>
              <a:t>9.25】</a:t>
            </a:r>
            <a:r>
              <a:rPr lang="zh-CN" altLang="en-US" sz="1800">
                <a:latin typeface="隶书" pitchFamily="49" charset="-122"/>
                <a:ea typeface="黑体" panose="02010609060101010101" pitchFamily="49" charset="-122"/>
              </a:rPr>
              <a:t>已知</a:t>
            </a:r>
            <a:r>
              <a:rPr lang="en-US" altLang="zh-CN" sz="1800">
                <a:latin typeface="隶书" pitchFamily="49" charset="-122"/>
                <a:ea typeface="黑体" panose="02010609060101010101" pitchFamily="49" charset="-122"/>
              </a:rPr>
              <a:t>TEST.C</a:t>
            </a:r>
            <a:r>
              <a:rPr lang="zh-CN" altLang="en-US" sz="1800">
                <a:latin typeface="隶书" pitchFamily="49" charset="-122"/>
                <a:ea typeface="黑体" panose="02010609060101010101" pitchFamily="49" charset="-122"/>
              </a:rPr>
              <a:t>的源程序如下：</a:t>
            </a:r>
          </a:p>
        </p:txBody>
      </p:sp>
      <p:sp>
        <p:nvSpPr>
          <p:cNvPr id="4" name="页脚占位符 3"/>
          <p:cNvSpPr>
            <a:spLocks noGrp="1"/>
          </p:cNvSpPr>
          <p:nvPr>
            <p:ph type="ftr" sz="quarter" idx="10"/>
          </p:nvPr>
        </p:nvSpPr>
        <p:spPr/>
        <p:txBody>
          <a:bodyPr/>
          <a:lstStyle/>
          <a:p>
            <a:pPr>
              <a:defRPr/>
            </a:pPr>
            <a:r>
              <a:rPr lang="zh-CN" altLang="en-US" smtClean="0"/>
              <a:t>第</a:t>
            </a:r>
            <a:r>
              <a:rPr lang="en-US" altLang="zh-CN" smtClean="0"/>
              <a:t>9</a:t>
            </a:r>
            <a:r>
              <a:rPr lang="zh-CN" altLang="en-US" smtClean="0"/>
              <a:t>章  指针</a:t>
            </a:r>
            <a:endParaRPr lang="en-US" altLang="zh-CN" sz="1200">
              <a:ea typeface="宋体" charset="-122"/>
            </a:endParaRPr>
          </a:p>
        </p:txBody>
      </p:sp>
      <p:sp>
        <p:nvSpPr>
          <p:cNvPr id="5" name="矩形 4">
            <a:extLst>
              <a:ext uri="{FF2B5EF4-FFF2-40B4-BE49-F238E27FC236}">
                <a16:creationId xmlns:a16="http://schemas.microsoft.com/office/drawing/2014/main" id="{F5BB524E-118F-4CAC-B131-4098BA770E80}"/>
              </a:ext>
            </a:extLst>
          </p:cNvPr>
          <p:cNvSpPr/>
          <p:nvPr/>
        </p:nvSpPr>
        <p:spPr>
          <a:xfrm>
            <a:off x="1793987" y="2068085"/>
            <a:ext cx="2706005" cy="1792963"/>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en-US" altLang="zh-CN" sz="1400">
                <a:solidFill>
                  <a:srgbClr val="002060"/>
                </a:solidFill>
              </a:rPr>
              <a:t>#include &lt;stdio.h&gt;</a:t>
            </a:r>
          </a:p>
          <a:p>
            <a:r>
              <a:rPr lang="en-US" altLang="zh-CN" sz="1400">
                <a:solidFill>
                  <a:srgbClr val="002060"/>
                </a:solidFill>
              </a:rPr>
              <a:t>int main()</a:t>
            </a:r>
          </a:p>
          <a:p>
            <a:r>
              <a:rPr lang="en-US" altLang="zh-CN" sz="1400">
                <a:solidFill>
                  <a:srgbClr val="002060"/>
                </a:solidFill>
              </a:rPr>
              <a:t>{</a:t>
            </a:r>
          </a:p>
          <a:p>
            <a:pPr marL="182563"/>
            <a:r>
              <a:rPr lang="en-US" altLang="zh-CN" sz="1400">
                <a:solidFill>
                  <a:srgbClr val="002060"/>
                </a:solidFill>
              </a:rPr>
              <a:t> </a:t>
            </a:r>
            <a:r>
              <a:rPr lang="en-US" altLang="zh-CN" sz="1400" smtClean="0">
                <a:solidFill>
                  <a:srgbClr val="002060"/>
                </a:solidFill>
              </a:rPr>
              <a:t> while </a:t>
            </a:r>
            <a:r>
              <a:rPr lang="en-US" altLang="zh-CN" sz="1400">
                <a:solidFill>
                  <a:srgbClr val="002060"/>
                </a:solidFill>
              </a:rPr>
              <a:t>(n&gt;1)  </a:t>
            </a:r>
          </a:p>
          <a:p>
            <a:pPr marL="182563"/>
            <a:r>
              <a:rPr lang="en-US" altLang="zh-CN" sz="1400">
                <a:solidFill>
                  <a:srgbClr val="002060"/>
                </a:solidFill>
              </a:rPr>
              <a:t> </a:t>
            </a:r>
            <a:r>
              <a:rPr lang="en-US" altLang="zh-CN" sz="1400" smtClean="0">
                <a:solidFill>
                  <a:srgbClr val="002060"/>
                </a:solidFill>
              </a:rPr>
              <a:t>       </a:t>
            </a:r>
            <a:r>
              <a:rPr lang="en-US" altLang="zh-CN" sz="1400">
                <a:solidFill>
                  <a:srgbClr val="002060"/>
                </a:solidFill>
              </a:rPr>
              <a:t>printf("%s ",s[--n]);</a:t>
            </a:r>
          </a:p>
          <a:p>
            <a:pPr marL="182563"/>
            <a:r>
              <a:rPr lang="en-US" altLang="zh-CN" sz="1400">
                <a:solidFill>
                  <a:srgbClr val="002060"/>
                </a:solidFill>
              </a:rPr>
              <a:t>  </a:t>
            </a:r>
            <a:r>
              <a:rPr lang="en-US" altLang="zh-CN" sz="1400" smtClean="0">
                <a:solidFill>
                  <a:srgbClr val="002060"/>
                </a:solidFill>
              </a:rPr>
              <a:t>printf</a:t>
            </a:r>
            <a:r>
              <a:rPr lang="en-US" altLang="zh-CN" sz="1400">
                <a:solidFill>
                  <a:srgbClr val="002060"/>
                </a:solidFill>
              </a:rPr>
              <a:t>("\</a:t>
            </a:r>
            <a:r>
              <a:rPr lang="en-US" altLang="zh-CN" sz="1400">
                <a:solidFill>
                  <a:srgbClr val="002060"/>
                </a:solidFill>
              </a:rPr>
              <a:t>n</a:t>
            </a:r>
            <a:r>
              <a:rPr lang="en-US" altLang="zh-CN" sz="1400" smtClean="0">
                <a:solidFill>
                  <a:srgbClr val="002060"/>
                </a:solidFill>
              </a:rPr>
              <a:t>");</a:t>
            </a:r>
          </a:p>
          <a:p>
            <a:pPr marL="182563"/>
            <a:r>
              <a:rPr lang="en-US" altLang="zh-CN" sz="1400" smtClean="0">
                <a:solidFill>
                  <a:srgbClr val="002060"/>
                </a:solidFill>
              </a:rPr>
              <a:t>  </a:t>
            </a:r>
            <a:r>
              <a:rPr lang="en-US" altLang="zh-CN" sz="1400">
                <a:solidFill>
                  <a:srgbClr val="002060"/>
                </a:solidFill>
              </a:rPr>
              <a:t>return </a:t>
            </a:r>
            <a:r>
              <a:rPr lang="en-US" altLang="zh-CN" sz="1400">
                <a:solidFill>
                  <a:srgbClr val="002060"/>
                </a:solidFill>
              </a:rPr>
              <a:t>0</a:t>
            </a:r>
            <a:r>
              <a:rPr lang="en-US" altLang="zh-CN" sz="1400" smtClean="0">
                <a:solidFill>
                  <a:srgbClr val="002060"/>
                </a:solidFill>
              </a:rPr>
              <a:t>;</a:t>
            </a:r>
          </a:p>
          <a:p>
            <a:r>
              <a:rPr lang="en-US" altLang="zh-CN" sz="1400" smtClean="0">
                <a:solidFill>
                  <a:srgbClr val="002060"/>
                </a:solidFill>
              </a:rPr>
              <a:t>}</a:t>
            </a:r>
            <a:endParaRPr lang="en-US" altLang="zh-CN" sz="1400">
              <a:solidFill>
                <a:srgbClr val="002060"/>
              </a:solidFill>
            </a:endParaRPr>
          </a:p>
        </p:txBody>
      </p:sp>
      <p:sp>
        <p:nvSpPr>
          <p:cNvPr id="6" name="折角形 8">
            <a:extLst>
              <a:ext uri="{FF2B5EF4-FFF2-40B4-BE49-F238E27FC236}">
                <a16:creationId xmlns:a16="http://schemas.microsoft.com/office/drawing/2014/main" id="{34B46C00-F619-45F0-A7B9-F2B26A653DB9}"/>
              </a:ext>
            </a:extLst>
          </p:cNvPr>
          <p:cNvSpPr/>
          <p:nvPr/>
        </p:nvSpPr>
        <p:spPr>
          <a:xfrm>
            <a:off x="4854860" y="2157984"/>
            <a:ext cx="3029508" cy="1487040"/>
          </a:xfrm>
          <a:prstGeom prst="foldedCorner">
            <a:avLst/>
          </a:prstGeom>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indent="-342900">
              <a:buAutoNum type="arabicPeriod"/>
            </a:pPr>
            <a:endParaRPr lang="en-US" altLang="zh-CN" sz="1400" dirty="0"/>
          </a:p>
          <a:p>
            <a:endParaRPr lang="en-US" altLang="zh-CN" sz="1400" dirty="0"/>
          </a:p>
          <a:p>
            <a:endParaRPr lang="en-US" altLang="zh-CN" sz="1400" smtClean="0"/>
          </a:p>
          <a:p>
            <a:pPr>
              <a:spcBef>
                <a:spcPts val="600"/>
              </a:spcBef>
            </a:pPr>
            <a:r>
              <a:rPr lang="zh-CN" altLang="en-US" sz="1400" smtClean="0"/>
              <a:t>在</a:t>
            </a:r>
            <a:r>
              <a:rPr lang="zh-CN" altLang="en-US" sz="1400"/>
              <a:t>命令行输入：</a:t>
            </a:r>
            <a:r>
              <a:rPr lang="en-US" altLang="zh-CN" sz="1400"/>
              <a:t>E:\C\debug\TEST abc 123</a:t>
            </a:r>
            <a:r>
              <a:rPr lang="zh-CN" altLang="en-US" sz="1400"/>
              <a:t>，则</a:t>
            </a:r>
            <a:r>
              <a:rPr lang="en-US" altLang="zh-CN" sz="1400"/>
              <a:t>n=3</a:t>
            </a:r>
            <a:r>
              <a:rPr lang="zh-CN" altLang="en-US" sz="1400"/>
              <a:t>，</a:t>
            </a:r>
            <a:r>
              <a:rPr lang="en-US" altLang="zh-CN" sz="1400"/>
              <a:t>s[0]</a:t>
            </a:r>
            <a:r>
              <a:rPr lang="zh-CN" altLang="en-US" sz="1400"/>
              <a:t>指向字符串</a:t>
            </a:r>
            <a:r>
              <a:rPr lang="en-US" altLang="zh-CN" sz="1400"/>
              <a:t>"TEST"</a:t>
            </a:r>
            <a:r>
              <a:rPr lang="zh-CN" altLang="en-US" sz="1400"/>
              <a:t>，</a:t>
            </a:r>
            <a:r>
              <a:rPr lang="en-US" altLang="zh-CN" sz="1400"/>
              <a:t>s[1]</a:t>
            </a:r>
            <a:r>
              <a:rPr lang="zh-CN" altLang="en-US" sz="1400"/>
              <a:t>指向字符串</a:t>
            </a:r>
            <a:r>
              <a:rPr lang="en-US" altLang="zh-CN" sz="1400"/>
              <a:t>"abc"</a:t>
            </a:r>
            <a:r>
              <a:rPr lang="zh-CN" altLang="en-US" sz="1400"/>
              <a:t>，</a:t>
            </a:r>
            <a:r>
              <a:rPr lang="en-US" altLang="zh-CN" sz="1400"/>
              <a:t>s[2]</a:t>
            </a:r>
            <a:r>
              <a:rPr lang="zh-CN" altLang="en-US" sz="1400"/>
              <a:t>指向字符串</a:t>
            </a:r>
            <a:r>
              <a:rPr lang="en-US" altLang="zh-CN" sz="1400"/>
              <a:t>"123"</a:t>
            </a:r>
            <a:endParaRPr lang="zh-CN" altLang="en-US" sz="1400"/>
          </a:p>
        </p:txBody>
      </p:sp>
      <p:grpSp>
        <p:nvGrpSpPr>
          <p:cNvPr id="7" name="组合 6">
            <a:extLst>
              <a:ext uri="{FF2B5EF4-FFF2-40B4-BE49-F238E27FC236}">
                <a16:creationId xmlns:a16="http://schemas.microsoft.com/office/drawing/2014/main" id="{5A3B8124-DB13-43FA-BDBF-277E29E6FA67}"/>
              </a:ext>
            </a:extLst>
          </p:cNvPr>
          <p:cNvGrpSpPr/>
          <p:nvPr/>
        </p:nvGrpSpPr>
        <p:grpSpPr>
          <a:xfrm>
            <a:off x="4854859" y="2217816"/>
            <a:ext cx="1156038" cy="419096"/>
            <a:chOff x="8656982" y="1391224"/>
            <a:chExt cx="1242392" cy="327695"/>
          </a:xfrm>
        </p:grpSpPr>
        <p:sp>
          <p:nvSpPr>
            <p:cNvPr id="8" name="文本框 7">
              <a:extLst>
                <a:ext uri="{FF2B5EF4-FFF2-40B4-BE49-F238E27FC236}">
                  <a16:creationId xmlns:a16="http://schemas.microsoft.com/office/drawing/2014/main" id="{31994EC0-9CE0-4FE0-B93C-B8717E3333FE}"/>
                </a:ext>
              </a:extLst>
            </p:cNvPr>
            <p:cNvSpPr txBox="1"/>
            <p:nvPr/>
          </p:nvSpPr>
          <p:spPr>
            <a:xfrm>
              <a:off x="8656982" y="1391224"/>
              <a:ext cx="1242392" cy="327695"/>
            </a:xfrm>
            <a:prstGeom prst="rect">
              <a:avLst/>
            </a:prstGeom>
            <a:noFill/>
          </p:spPr>
          <p:txBody>
            <a:bodyPr wrap="square" rtlCol="0">
              <a:spAutoFit/>
            </a:bodyPr>
            <a:lstStyle/>
            <a:p>
              <a:pPr algn="dist"/>
              <a:r>
                <a:rPr lang="zh-CN" altLang="en-US" b="1" dirty="0">
                  <a:solidFill>
                    <a:schemeClr val="bg1"/>
                  </a:solidFill>
                  <a:latin typeface="微软雅黑" panose="020B0503020204020204" pitchFamily="34" charset="-122"/>
                  <a:ea typeface="微软雅黑" panose="020B0503020204020204" pitchFamily="34" charset="-122"/>
                </a:rPr>
                <a:t>程序说明</a:t>
              </a:r>
            </a:p>
          </p:txBody>
        </p:sp>
        <p:cxnSp>
          <p:nvCxnSpPr>
            <p:cNvPr id="9" name="直接连接符 8">
              <a:extLst>
                <a:ext uri="{FF2B5EF4-FFF2-40B4-BE49-F238E27FC236}">
                  <a16:creationId xmlns:a16="http://schemas.microsoft.com/office/drawing/2014/main" id="{D2FE9C08-1928-4143-B10C-59655810239B}"/>
                </a:ext>
              </a:extLst>
            </p:cNvPr>
            <p:cNvCxnSpPr>
              <a:cxnSpLocks/>
            </p:cNvCxnSpPr>
            <p:nvPr/>
          </p:nvCxnSpPr>
          <p:spPr>
            <a:xfrm flipV="1">
              <a:off x="8656983" y="1686632"/>
              <a:ext cx="1242391" cy="405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2" name="文本框 11">
            <a:extLst>
              <a:ext uri="{FF2B5EF4-FFF2-40B4-BE49-F238E27FC236}">
                <a16:creationId xmlns:a16="http://schemas.microsoft.com/office/drawing/2014/main" id="{B0CA503F-5008-4B52-A4F4-6A5255875C6D}"/>
              </a:ext>
            </a:extLst>
          </p:cNvPr>
          <p:cNvSpPr txBox="1"/>
          <p:nvPr/>
        </p:nvSpPr>
        <p:spPr>
          <a:xfrm>
            <a:off x="1691680" y="4088069"/>
            <a:ext cx="2240232" cy="338554"/>
          </a:xfrm>
          <a:prstGeom prst="rect">
            <a:avLst/>
          </a:prstGeom>
          <a:noFill/>
        </p:spPr>
        <p:txBody>
          <a:bodyPr wrap="square" rtlCol="0">
            <a:spAutoFit/>
          </a:bodyPr>
          <a:lstStyle/>
          <a:p>
            <a:r>
              <a:rPr lang="zh-CN" altLang="en-US" sz="1600" dirty="0">
                <a:solidFill>
                  <a:srgbClr val="002060"/>
                </a:solidFill>
              </a:rPr>
              <a:t>程序运行结果：</a:t>
            </a:r>
          </a:p>
        </p:txBody>
      </p:sp>
      <p:pic>
        <p:nvPicPr>
          <p:cNvPr id="13" name="图片 12"/>
          <p:cNvPicPr/>
          <p:nvPr/>
        </p:nvPicPr>
        <p:blipFill rotWithShape="1">
          <a:blip r:embed="rId2">
            <a:extLst>
              <a:ext uri="{28A0092B-C50C-407E-A947-70E740481C1C}">
                <a14:useLocalDpi xmlns:a14="http://schemas.microsoft.com/office/drawing/2010/main" val="0"/>
              </a:ext>
            </a:extLst>
          </a:blip>
          <a:srcRect r="25897" b="32410"/>
          <a:stretch/>
        </p:blipFill>
        <p:spPr bwMode="auto">
          <a:xfrm>
            <a:off x="1816645" y="4475943"/>
            <a:ext cx="3907483" cy="1401329"/>
          </a:xfrm>
          <a:prstGeom prst="rect">
            <a:avLst/>
          </a:prstGeom>
          <a:noFill/>
          <a:ln>
            <a:noFill/>
          </a:ln>
        </p:spPr>
      </p:pic>
    </p:spTree>
    <p:extLst>
      <p:ext uri="{BB962C8B-B14F-4D97-AF65-F5344CB8AC3E}">
        <p14:creationId xmlns:p14="http://schemas.microsoft.com/office/powerpoint/2010/main" val="1749382426"/>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3000" smtClean="0"/>
              <a:t>9.4  </a:t>
            </a:r>
            <a:r>
              <a:rPr lang="zh-CN" altLang="en-US" sz="3000"/>
              <a:t>指向指针的指</a:t>
            </a:r>
            <a:r>
              <a:rPr lang="zh-CN" altLang="en-US" sz="3000" smtClean="0"/>
              <a:t>针</a:t>
            </a:r>
            <a:endParaRPr lang="zh-CN" altLang="en-US" sz="3000"/>
          </a:p>
        </p:txBody>
      </p:sp>
      <p:sp>
        <p:nvSpPr>
          <p:cNvPr id="3" name="内容占位符 2"/>
          <p:cNvSpPr>
            <a:spLocks noGrp="1"/>
          </p:cNvSpPr>
          <p:nvPr>
            <p:ph idx="1"/>
          </p:nvPr>
        </p:nvSpPr>
        <p:spPr>
          <a:xfrm>
            <a:off x="457200" y="1412776"/>
            <a:ext cx="8507288" cy="1800200"/>
          </a:xfrm>
        </p:spPr>
        <p:txBody>
          <a:bodyPr/>
          <a:lstStyle/>
          <a:p>
            <a:pPr lvl="1"/>
            <a:r>
              <a:rPr lang="zh-CN" altLang="en-US" sz="2000">
                <a:latin typeface="隶书" pitchFamily="49" charset="-122"/>
                <a:ea typeface="黑体" panose="02010609060101010101" pitchFamily="49" charset="-122"/>
              </a:rPr>
              <a:t>定义</a:t>
            </a:r>
            <a:r>
              <a:rPr lang="zh-CN" altLang="en-US" sz="2000" smtClean="0">
                <a:latin typeface="隶书" pitchFamily="49" charset="-122"/>
                <a:ea typeface="黑体" panose="02010609060101010101" pitchFamily="49" charset="-122"/>
              </a:rPr>
              <a:t>：</a:t>
            </a:r>
            <a:r>
              <a:rPr lang="zh-CN" altLang="en-US" sz="2000">
                <a:latin typeface="隶书" pitchFamily="49" charset="-122"/>
                <a:ea typeface="黑体" panose="02010609060101010101" pitchFamily="49" charset="-122"/>
              </a:rPr>
              <a:t>可声明一个指针变量指向另一个指针变量，第二个指针变量指向目标值。这种情况被称为多级间址或指向指针的指</a:t>
            </a:r>
            <a:r>
              <a:rPr lang="zh-CN" altLang="en-US" sz="2000">
                <a:latin typeface="隶书" pitchFamily="49" charset="-122"/>
                <a:ea typeface="黑体" panose="02010609060101010101" pitchFamily="49" charset="-122"/>
              </a:rPr>
              <a:t>针</a:t>
            </a:r>
            <a:r>
              <a:rPr lang="zh-CN" altLang="en-US" sz="2000" smtClean="0">
                <a:latin typeface="隶书" pitchFamily="49" charset="-122"/>
                <a:ea typeface="黑体" panose="02010609060101010101" pitchFamily="49" charset="-122"/>
              </a:rPr>
              <a:t>。</a:t>
            </a:r>
            <a:endParaRPr lang="en-US" altLang="zh-CN" sz="2000" smtClean="0">
              <a:latin typeface="隶书" pitchFamily="49" charset="-122"/>
              <a:ea typeface="黑体" panose="02010609060101010101" pitchFamily="49" charset="-122"/>
            </a:endParaRPr>
          </a:p>
          <a:p>
            <a:pPr lvl="1"/>
            <a:r>
              <a:rPr lang="zh-CN" altLang="en-US" sz="2000" smtClean="0">
                <a:latin typeface="隶书" pitchFamily="49" charset="-122"/>
                <a:ea typeface="黑体" panose="02010609060101010101" pitchFamily="49" charset="-122"/>
              </a:rPr>
              <a:t>声</a:t>
            </a:r>
            <a:r>
              <a:rPr lang="zh-CN" altLang="en-US" sz="2000">
                <a:latin typeface="隶书" pitchFamily="49" charset="-122"/>
                <a:ea typeface="黑体" panose="02010609060101010101" pitchFamily="49" charset="-122"/>
              </a:rPr>
              <a:t>明形</a:t>
            </a:r>
            <a:r>
              <a:rPr lang="zh-CN" altLang="en-US" sz="2000">
                <a:latin typeface="隶书" pitchFamily="49" charset="-122"/>
                <a:ea typeface="黑体" panose="02010609060101010101" pitchFamily="49" charset="-122"/>
              </a:rPr>
              <a:t>式</a:t>
            </a:r>
            <a:r>
              <a:rPr lang="zh-CN" altLang="en-US" sz="2000" smtClean="0">
                <a:latin typeface="隶书" pitchFamily="49" charset="-122"/>
                <a:ea typeface="黑体" panose="02010609060101010101" pitchFamily="49" charset="-122"/>
              </a:rPr>
              <a:t>：</a:t>
            </a:r>
            <a:endParaRPr lang="en-US" altLang="zh-CN" sz="2000" smtClean="0">
              <a:latin typeface="隶书" pitchFamily="49" charset="-122"/>
              <a:ea typeface="黑体" panose="02010609060101010101" pitchFamily="49" charset="-122"/>
            </a:endParaRPr>
          </a:p>
          <a:p>
            <a:pPr marL="914400" lvl="2" indent="0">
              <a:buNone/>
            </a:pPr>
            <a:r>
              <a:rPr lang="en-US" altLang="zh-CN" sz="2000">
                <a:solidFill>
                  <a:srgbClr val="0070C0"/>
                </a:solidFill>
              </a:rPr>
              <a:t>	</a:t>
            </a:r>
            <a:r>
              <a:rPr lang="zh-CN" altLang="en-US" sz="1800" smtClean="0">
                <a:solidFill>
                  <a:srgbClr val="0070C0"/>
                </a:solidFill>
              </a:rPr>
              <a:t>基</a:t>
            </a:r>
            <a:r>
              <a:rPr lang="zh-CN" altLang="en-US" sz="1800">
                <a:solidFill>
                  <a:srgbClr val="0070C0"/>
                </a:solidFill>
              </a:rPr>
              <a:t>类</a:t>
            </a:r>
            <a:r>
              <a:rPr lang="zh-CN" altLang="en-US" sz="1800">
                <a:solidFill>
                  <a:srgbClr val="0070C0"/>
                </a:solidFill>
              </a:rPr>
              <a:t>型   </a:t>
            </a:r>
            <a:r>
              <a:rPr lang="zh-CN" altLang="en-US" sz="1800">
                <a:solidFill>
                  <a:srgbClr val="0070C0"/>
                </a:solidFill>
              </a:rPr>
              <a:t>**指针变量</a:t>
            </a:r>
            <a:r>
              <a:rPr lang="zh-CN" altLang="en-US" sz="1800">
                <a:solidFill>
                  <a:srgbClr val="0070C0"/>
                </a:solidFill>
              </a:rPr>
              <a:t>名</a:t>
            </a:r>
            <a:r>
              <a:rPr lang="zh-CN" altLang="en-US" sz="1800" smtClean="0">
                <a:solidFill>
                  <a:srgbClr val="0070C0"/>
                </a:solidFill>
              </a:rPr>
              <a:t>；</a:t>
            </a:r>
          </a:p>
          <a:p>
            <a:pPr lvl="1"/>
            <a:r>
              <a:rPr lang="en-US" altLang="zh-CN" sz="2000">
                <a:latin typeface="隶书" pitchFamily="49" charset="-122"/>
                <a:ea typeface="黑体" panose="02010609060101010101" pitchFamily="49" charset="-122"/>
              </a:rPr>
              <a:t>【</a:t>
            </a:r>
            <a:r>
              <a:rPr lang="zh-CN" altLang="en-US" sz="2000">
                <a:latin typeface="隶书" pitchFamily="49" charset="-122"/>
                <a:ea typeface="黑体" panose="02010609060101010101" pitchFamily="49" charset="-122"/>
              </a:rPr>
              <a:t>例</a:t>
            </a:r>
            <a:r>
              <a:rPr lang="en-US" altLang="zh-CN" sz="2000">
                <a:latin typeface="隶书" pitchFamily="49" charset="-122"/>
                <a:ea typeface="黑体" panose="02010609060101010101" pitchFamily="49" charset="-122"/>
              </a:rPr>
              <a:t>9.26】 </a:t>
            </a:r>
            <a:r>
              <a:rPr lang="zh-CN" altLang="en-US" sz="2000">
                <a:latin typeface="隶书" pitchFamily="49" charset="-122"/>
                <a:ea typeface="黑体" panose="02010609060101010101" pitchFamily="49" charset="-122"/>
              </a:rPr>
              <a:t>指向整型指针的指针变量</a:t>
            </a:r>
            <a:endParaRPr lang="en-US" altLang="zh-CN" sz="2000" smtClean="0">
              <a:latin typeface="隶书" pitchFamily="49" charset="-122"/>
              <a:ea typeface="黑体" panose="02010609060101010101" pitchFamily="49" charset="-122"/>
            </a:endParaRPr>
          </a:p>
        </p:txBody>
      </p:sp>
      <p:sp>
        <p:nvSpPr>
          <p:cNvPr id="4" name="页脚占位符 3"/>
          <p:cNvSpPr>
            <a:spLocks noGrp="1"/>
          </p:cNvSpPr>
          <p:nvPr>
            <p:ph type="ftr" sz="quarter" idx="10"/>
          </p:nvPr>
        </p:nvSpPr>
        <p:spPr/>
        <p:txBody>
          <a:bodyPr/>
          <a:lstStyle/>
          <a:p>
            <a:pPr>
              <a:defRPr/>
            </a:pPr>
            <a:r>
              <a:rPr lang="zh-CN" altLang="en-US" smtClean="0"/>
              <a:t>第</a:t>
            </a:r>
            <a:r>
              <a:rPr lang="en-US" altLang="zh-CN" smtClean="0"/>
              <a:t>9</a:t>
            </a:r>
            <a:r>
              <a:rPr lang="zh-CN" altLang="en-US" smtClean="0"/>
              <a:t>章  指针</a:t>
            </a:r>
            <a:endParaRPr lang="en-US" altLang="zh-CN" sz="1200">
              <a:ea typeface="宋体" charset="-122"/>
            </a:endParaRPr>
          </a:p>
        </p:txBody>
      </p:sp>
      <p:sp>
        <p:nvSpPr>
          <p:cNvPr id="5" name="矩形 4">
            <a:extLst>
              <a:ext uri="{FF2B5EF4-FFF2-40B4-BE49-F238E27FC236}">
                <a16:creationId xmlns:a16="http://schemas.microsoft.com/office/drawing/2014/main" id="{F5BB524E-118F-4CAC-B131-4098BA770E80}"/>
              </a:ext>
            </a:extLst>
          </p:cNvPr>
          <p:cNvSpPr/>
          <p:nvPr/>
        </p:nvSpPr>
        <p:spPr>
          <a:xfrm>
            <a:off x="1475656" y="3284984"/>
            <a:ext cx="3240360" cy="2016224"/>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en-US" altLang="zh-CN" sz="1400">
                <a:solidFill>
                  <a:srgbClr val="002060"/>
                </a:solidFill>
              </a:rPr>
              <a:t>#include &lt;stdio.h&gt;</a:t>
            </a:r>
          </a:p>
          <a:p>
            <a:r>
              <a:rPr lang="en-US" altLang="zh-CN" sz="1400">
                <a:solidFill>
                  <a:srgbClr val="002060"/>
                </a:solidFill>
              </a:rPr>
              <a:t>int main()</a:t>
            </a:r>
          </a:p>
          <a:p>
            <a:r>
              <a:rPr lang="en-US" altLang="zh-CN" sz="1400">
                <a:solidFill>
                  <a:srgbClr val="002060"/>
                </a:solidFill>
              </a:rPr>
              <a:t>{</a:t>
            </a:r>
          </a:p>
          <a:p>
            <a:pPr marL="182563"/>
            <a:r>
              <a:rPr lang="en-US" altLang="zh-CN" sz="1400">
                <a:solidFill>
                  <a:srgbClr val="002060"/>
                </a:solidFill>
              </a:rPr>
              <a:t> </a:t>
            </a:r>
            <a:r>
              <a:rPr lang="en-US" altLang="zh-CN" sz="1400" smtClean="0">
                <a:solidFill>
                  <a:srgbClr val="002060"/>
                </a:solidFill>
              </a:rPr>
              <a:t> int </a:t>
            </a:r>
            <a:r>
              <a:rPr lang="en-US" altLang="zh-CN" sz="1400">
                <a:solidFill>
                  <a:srgbClr val="002060"/>
                </a:solidFill>
              </a:rPr>
              <a:t>x=1,*p=&amp;x,**pp;</a:t>
            </a:r>
          </a:p>
          <a:p>
            <a:pPr marL="182563"/>
            <a:r>
              <a:rPr lang="en-US" altLang="zh-CN" sz="1400">
                <a:solidFill>
                  <a:srgbClr val="002060"/>
                </a:solidFill>
              </a:rPr>
              <a:t>  pp=&amp;p;</a:t>
            </a:r>
          </a:p>
          <a:p>
            <a:pPr marL="182563"/>
            <a:r>
              <a:rPr lang="en-US" altLang="zh-CN" sz="1400">
                <a:solidFill>
                  <a:srgbClr val="002060"/>
                </a:solidFill>
              </a:rPr>
              <a:t>  </a:t>
            </a:r>
            <a:r>
              <a:rPr lang="en-US" altLang="zh-CN" sz="1400" smtClean="0">
                <a:solidFill>
                  <a:srgbClr val="002060"/>
                </a:solidFill>
              </a:rPr>
              <a:t>printf</a:t>
            </a:r>
            <a:r>
              <a:rPr lang="en-US" altLang="zh-CN" sz="1400">
                <a:solidFill>
                  <a:srgbClr val="002060"/>
                </a:solidFill>
              </a:rPr>
              <a:t>("%d,%d,%d,%x,%</a:t>
            </a:r>
            <a:r>
              <a:rPr lang="en-US" altLang="zh-CN" sz="1400">
                <a:solidFill>
                  <a:srgbClr val="002060"/>
                </a:solidFill>
              </a:rPr>
              <a:t>x\n</a:t>
            </a:r>
            <a:r>
              <a:rPr lang="en-US" altLang="zh-CN" sz="1400" smtClean="0">
                <a:solidFill>
                  <a:srgbClr val="002060"/>
                </a:solidFill>
              </a:rPr>
              <a:t>",</a:t>
            </a:r>
          </a:p>
          <a:p>
            <a:pPr marL="182563"/>
            <a:r>
              <a:rPr lang="en-US" altLang="zh-CN" sz="1400">
                <a:solidFill>
                  <a:srgbClr val="002060"/>
                </a:solidFill>
              </a:rPr>
              <a:t>	</a:t>
            </a:r>
            <a:r>
              <a:rPr lang="en-US" altLang="zh-CN" sz="1400" smtClean="0">
                <a:solidFill>
                  <a:srgbClr val="002060"/>
                </a:solidFill>
              </a:rPr>
              <a:t>x</a:t>
            </a:r>
            <a:r>
              <a:rPr lang="en-US" altLang="zh-CN" sz="1400">
                <a:solidFill>
                  <a:srgbClr val="002060"/>
                </a:solidFill>
              </a:rPr>
              <a:t>,*p,**pp,p,*pp</a:t>
            </a:r>
            <a:r>
              <a:rPr lang="en-US" altLang="zh-CN" sz="1400">
                <a:solidFill>
                  <a:srgbClr val="002060"/>
                </a:solidFill>
              </a:rPr>
              <a:t>) </a:t>
            </a:r>
            <a:r>
              <a:rPr lang="en-US" altLang="zh-CN" sz="1400" smtClean="0">
                <a:solidFill>
                  <a:srgbClr val="002060"/>
                </a:solidFill>
              </a:rPr>
              <a:t>;</a:t>
            </a:r>
          </a:p>
          <a:p>
            <a:pPr marL="182563"/>
            <a:r>
              <a:rPr lang="en-US" altLang="zh-CN" sz="1400" smtClean="0">
                <a:solidFill>
                  <a:srgbClr val="002060"/>
                </a:solidFill>
              </a:rPr>
              <a:t>  </a:t>
            </a:r>
            <a:r>
              <a:rPr lang="en-US" altLang="zh-CN" sz="1400">
                <a:solidFill>
                  <a:srgbClr val="002060"/>
                </a:solidFill>
              </a:rPr>
              <a:t>return </a:t>
            </a:r>
            <a:r>
              <a:rPr lang="en-US" altLang="zh-CN" sz="1400">
                <a:solidFill>
                  <a:srgbClr val="002060"/>
                </a:solidFill>
              </a:rPr>
              <a:t>0</a:t>
            </a:r>
            <a:r>
              <a:rPr lang="en-US" altLang="zh-CN" sz="1400" smtClean="0">
                <a:solidFill>
                  <a:srgbClr val="002060"/>
                </a:solidFill>
              </a:rPr>
              <a:t>;</a:t>
            </a:r>
          </a:p>
          <a:p>
            <a:r>
              <a:rPr lang="en-US" altLang="zh-CN" sz="1400" smtClean="0">
                <a:solidFill>
                  <a:srgbClr val="002060"/>
                </a:solidFill>
              </a:rPr>
              <a:t>}</a:t>
            </a:r>
            <a:endParaRPr lang="en-US" altLang="zh-CN" sz="1400">
              <a:solidFill>
                <a:srgbClr val="002060"/>
              </a:solidFill>
            </a:endParaRPr>
          </a:p>
        </p:txBody>
      </p:sp>
      <p:sp>
        <p:nvSpPr>
          <p:cNvPr id="6" name="文本框 5">
            <a:extLst>
              <a:ext uri="{FF2B5EF4-FFF2-40B4-BE49-F238E27FC236}">
                <a16:creationId xmlns:a16="http://schemas.microsoft.com/office/drawing/2014/main" id="{B0CA503F-5008-4B52-A4F4-6A5255875C6D}"/>
              </a:ext>
            </a:extLst>
          </p:cNvPr>
          <p:cNvSpPr txBox="1"/>
          <p:nvPr/>
        </p:nvSpPr>
        <p:spPr>
          <a:xfrm>
            <a:off x="1374820" y="5445224"/>
            <a:ext cx="2240232" cy="338554"/>
          </a:xfrm>
          <a:prstGeom prst="rect">
            <a:avLst/>
          </a:prstGeom>
          <a:noFill/>
        </p:spPr>
        <p:txBody>
          <a:bodyPr wrap="square" rtlCol="0">
            <a:spAutoFit/>
          </a:bodyPr>
          <a:lstStyle/>
          <a:p>
            <a:r>
              <a:rPr lang="zh-CN" altLang="en-US" sz="1600" dirty="0">
                <a:solidFill>
                  <a:srgbClr val="002060"/>
                </a:solidFill>
              </a:rPr>
              <a:t>程序运行结果：</a:t>
            </a:r>
          </a:p>
        </p:txBody>
      </p:sp>
      <p:pic>
        <p:nvPicPr>
          <p:cNvPr id="7" name="图片 6"/>
          <p:cNvPicPr/>
          <p:nvPr/>
        </p:nvPicPr>
        <p:blipFill rotWithShape="1">
          <a:blip r:embed="rId2">
            <a:extLst>
              <a:ext uri="{28A0092B-C50C-407E-A947-70E740481C1C}">
                <a14:useLocalDpi xmlns:a14="http://schemas.microsoft.com/office/drawing/2010/main" val="0"/>
              </a:ext>
            </a:extLst>
          </a:blip>
          <a:srcRect l="1" r="47552" b="57353"/>
          <a:stretch/>
        </p:blipFill>
        <p:spPr bwMode="auto">
          <a:xfrm>
            <a:off x="2824144" y="5509694"/>
            <a:ext cx="2016224" cy="692184"/>
          </a:xfrm>
          <a:prstGeom prst="rect">
            <a:avLst/>
          </a:prstGeom>
          <a:noFill/>
          <a:ln>
            <a:noFill/>
          </a:ln>
        </p:spPr>
      </p:pic>
      <p:sp>
        <p:nvSpPr>
          <p:cNvPr id="8" name="折角形 8">
            <a:extLst>
              <a:ext uri="{FF2B5EF4-FFF2-40B4-BE49-F238E27FC236}">
                <a16:creationId xmlns:a16="http://schemas.microsoft.com/office/drawing/2014/main" id="{34B46C00-F619-45F0-A7B9-F2B26A653DB9}"/>
              </a:ext>
            </a:extLst>
          </p:cNvPr>
          <p:cNvSpPr/>
          <p:nvPr/>
        </p:nvSpPr>
        <p:spPr>
          <a:xfrm>
            <a:off x="5076056" y="3284985"/>
            <a:ext cx="3528392" cy="3024335"/>
          </a:xfrm>
          <a:prstGeom prst="foldedCorner">
            <a:avLst/>
          </a:prstGeom>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altLang="zh-CN" sz="1400" smtClean="0"/>
          </a:p>
          <a:p>
            <a:endParaRPr lang="en-US" altLang="zh-CN" sz="1400"/>
          </a:p>
          <a:p>
            <a:endParaRPr lang="en-US" altLang="zh-CN" sz="1400" smtClean="0"/>
          </a:p>
          <a:p>
            <a:pPr>
              <a:spcBef>
                <a:spcPts val="600"/>
              </a:spcBef>
            </a:pPr>
            <a:endParaRPr lang="en-US" altLang="zh-CN" sz="1400" smtClean="0"/>
          </a:p>
          <a:p>
            <a:r>
              <a:rPr lang="zh-CN" altLang="en-US" sz="1400" smtClean="0"/>
              <a:t>指</a:t>
            </a:r>
            <a:r>
              <a:rPr lang="zh-CN" altLang="en-US" sz="1400"/>
              <a:t>针变量</a:t>
            </a:r>
            <a:r>
              <a:rPr lang="en-US" altLang="zh-CN" sz="1400"/>
              <a:t>p</a:t>
            </a:r>
            <a:r>
              <a:rPr lang="zh-CN" altLang="en-US" sz="1400"/>
              <a:t>与</a:t>
            </a:r>
            <a:r>
              <a:rPr lang="en-US" altLang="zh-CN" sz="1400"/>
              <a:t>pp</a:t>
            </a:r>
            <a:r>
              <a:rPr lang="zh-CN" altLang="en-US" sz="1400"/>
              <a:t>的指向关系如下图所</a:t>
            </a:r>
            <a:r>
              <a:rPr lang="zh-CN" altLang="en-US" sz="1400"/>
              <a:t>示</a:t>
            </a:r>
            <a:r>
              <a:rPr lang="zh-CN" altLang="en-US" sz="1400" smtClean="0"/>
              <a:t>：</a:t>
            </a:r>
            <a:endParaRPr lang="en-US" altLang="zh-CN" sz="1400" smtClean="0"/>
          </a:p>
          <a:p>
            <a:r>
              <a:rPr lang="en-US" altLang="zh-CN" sz="1400" smtClean="0"/>
              <a:t>    </a:t>
            </a:r>
            <a:r>
              <a:rPr lang="en-US" altLang="zh-CN" sz="1400"/>
              <a:t>pp</a:t>
            </a:r>
            <a:r>
              <a:rPr lang="en-US" altLang="zh-CN" sz="1400"/>
              <a:t>	</a:t>
            </a:r>
            <a:r>
              <a:rPr lang="en-US" altLang="zh-CN" sz="1400" smtClean="0"/>
              <a:t>      p</a:t>
            </a:r>
            <a:r>
              <a:rPr lang="en-US" altLang="zh-CN" sz="1400"/>
              <a:t>	</a:t>
            </a:r>
            <a:r>
              <a:rPr lang="en-US" altLang="zh-CN" sz="1400"/>
              <a:t> </a:t>
            </a:r>
            <a:r>
              <a:rPr lang="en-US" altLang="zh-CN" sz="1400" smtClean="0"/>
              <a:t>       x</a:t>
            </a:r>
          </a:p>
          <a:p>
            <a:pPr>
              <a:spcBef>
                <a:spcPts val="600"/>
              </a:spcBef>
            </a:pPr>
            <a:endParaRPr lang="en-US" altLang="zh-CN" sz="1400"/>
          </a:p>
          <a:p>
            <a:pPr>
              <a:spcBef>
                <a:spcPts val="600"/>
              </a:spcBef>
            </a:pPr>
            <a:r>
              <a:rPr lang="zh-CN" altLang="en-US" sz="1400" smtClean="0"/>
              <a:t>又</a:t>
            </a:r>
            <a:r>
              <a:rPr lang="zh-CN" altLang="en-US" sz="1400"/>
              <a:t>如：</a:t>
            </a:r>
            <a:r>
              <a:rPr lang="en-US" altLang="zh-CN" sz="1400"/>
              <a:t>char  **p ;</a:t>
            </a:r>
          </a:p>
          <a:p>
            <a:r>
              <a:rPr lang="zh-CN" altLang="en-US" sz="1400"/>
              <a:t>借用例</a:t>
            </a:r>
            <a:r>
              <a:rPr lang="en-US" altLang="zh-CN" sz="1400"/>
              <a:t>9.22</a:t>
            </a:r>
            <a:r>
              <a:rPr lang="zh-CN" altLang="en-US" sz="1400"/>
              <a:t>中声明的指针数组</a:t>
            </a:r>
            <a:r>
              <a:rPr lang="en-US" altLang="zh-CN" sz="1400"/>
              <a:t>fruit</a:t>
            </a:r>
            <a:r>
              <a:rPr lang="zh-CN" altLang="en-US" sz="1400"/>
              <a:t>：</a:t>
            </a:r>
          </a:p>
          <a:p>
            <a:r>
              <a:rPr lang="en-US" altLang="zh-CN" sz="1400"/>
              <a:t>p=fruit+1;</a:t>
            </a:r>
          </a:p>
          <a:p>
            <a:r>
              <a:rPr lang="en-US" altLang="zh-CN" sz="1400"/>
              <a:t>printf("%o\n",*p);</a:t>
            </a:r>
          </a:p>
          <a:p>
            <a:r>
              <a:rPr lang="en-US" altLang="zh-CN" sz="1400"/>
              <a:t>printf("%s\n",*p);</a:t>
            </a:r>
          </a:p>
          <a:p>
            <a:r>
              <a:rPr lang="zh-CN" altLang="en-US" sz="1400"/>
              <a:t>第一个</a:t>
            </a:r>
            <a:r>
              <a:rPr lang="en-US" altLang="zh-CN" sz="1400"/>
              <a:t>printf</a:t>
            </a:r>
            <a:r>
              <a:rPr lang="zh-CN" altLang="en-US" sz="1400"/>
              <a:t>函数输出的是</a:t>
            </a:r>
            <a:r>
              <a:rPr lang="en-US" altLang="zh-CN" sz="1400"/>
              <a:t>fruit[1</a:t>
            </a:r>
            <a:r>
              <a:rPr lang="en-US" altLang="zh-CN" sz="1400" smtClean="0"/>
              <a:t>]</a:t>
            </a:r>
            <a:r>
              <a:rPr lang="zh-CN" altLang="en-US" sz="1400" smtClean="0"/>
              <a:t> 的</a:t>
            </a:r>
            <a:r>
              <a:rPr lang="zh-CN" altLang="en-US" sz="1400"/>
              <a:t>值，即存放’</a:t>
            </a:r>
            <a:r>
              <a:rPr lang="en-US" altLang="zh-CN" sz="1400"/>
              <a:t>p’</a:t>
            </a:r>
            <a:r>
              <a:rPr lang="zh-CN" altLang="en-US" sz="1400"/>
              <a:t>的存储空间的地址；第二个</a:t>
            </a:r>
            <a:r>
              <a:rPr lang="en-US" altLang="zh-CN" sz="1400"/>
              <a:t>printf</a:t>
            </a:r>
            <a:r>
              <a:rPr lang="zh-CN" altLang="en-US" sz="1400"/>
              <a:t>函数输出的是字符串</a:t>
            </a:r>
            <a:r>
              <a:rPr lang="en-US" altLang="zh-CN" sz="1400"/>
              <a:t>"peach</a:t>
            </a:r>
            <a:r>
              <a:rPr lang="en-US" altLang="zh-CN" sz="1400"/>
              <a:t>"</a:t>
            </a:r>
            <a:r>
              <a:rPr lang="zh-CN" altLang="en-US" sz="1400" smtClean="0"/>
              <a:t>。</a:t>
            </a:r>
          </a:p>
        </p:txBody>
      </p:sp>
      <p:grpSp>
        <p:nvGrpSpPr>
          <p:cNvPr id="9" name="组合 8">
            <a:extLst>
              <a:ext uri="{FF2B5EF4-FFF2-40B4-BE49-F238E27FC236}">
                <a16:creationId xmlns:a16="http://schemas.microsoft.com/office/drawing/2014/main" id="{5A3B8124-DB13-43FA-BDBF-277E29E6FA67}"/>
              </a:ext>
            </a:extLst>
          </p:cNvPr>
          <p:cNvGrpSpPr/>
          <p:nvPr/>
        </p:nvGrpSpPr>
        <p:grpSpPr>
          <a:xfrm>
            <a:off x="5076056" y="3297936"/>
            <a:ext cx="1156038" cy="419096"/>
            <a:chOff x="8656982" y="1391224"/>
            <a:chExt cx="1242392" cy="327695"/>
          </a:xfrm>
        </p:grpSpPr>
        <p:sp>
          <p:nvSpPr>
            <p:cNvPr id="10" name="文本框 9">
              <a:extLst>
                <a:ext uri="{FF2B5EF4-FFF2-40B4-BE49-F238E27FC236}">
                  <a16:creationId xmlns:a16="http://schemas.microsoft.com/office/drawing/2014/main" id="{31994EC0-9CE0-4FE0-B93C-B8717E3333FE}"/>
                </a:ext>
              </a:extLst>
            </p:cNvPr>
            <p:cNvSpPr txBox="1"/>
            <p:nvPr/>
          </p:nvSpPr>
          <p:spPr>
            <a:xfrm>
              <a:off x="8656982" y="1391224"/>
              <a:ext cx="1242392" cy="327695"/>
            </a:xfrm>
            <a:prstGeom prst="rect">
              <a:avLst/>
            </a:prstGeom>
            <a:noFill/>
          </p:spPr>
          <p:txBody>
            <a:bodyPr wrap="square" rtlCol="0">
              <a:spAutoFit/>
            </a:bodyPr>
            <a:lstStyle/>
            <a:p>
              <a:pPr algn="dist"/>
              <a:r>
                <a:rPr lang="zh-CN" altLang="en-US" b="1" dirty="0">
                  <a:solidFill>
                    <a:schemeClr val="bg1"/>
                  </a:solidFill>
                  <a:latin typeface="微软雅黑" panose="020B0503020204020204" pitchFamily="34" charset="-122"/>
                  <a:ea typeface="微软雅黑" panose="020B0503020204020204" pitchFamily="34" charset="-122"/>
                </a:rPr>
                <a:t>程序说明</a:t>
              </a:r>
            </a:p>
          </p:txBody>
        </p:sp>
        <p:cxnSp>
          <p:nvCxnSpPr>
            <p:cNvPr id="11" name="直接连接符 10">
              <a:extLst>
                <a:ext uri="{FF2B5EF4-FFF2-40B4-BE49-F238E27FC236}">
                  <a16:creationId xmlns:a16="http://schemas.microsoft.com/office/drawing/2014/main" id="{D2FE9C08-1928-4143-B10C-59655810239B}"/>
                </a:ext>
              </a:extLst>
            </p:cNvPr>
            <p:cNvCxnSpPr>
              <a:cxnSpLocks/>
            </p:cNvCxnSpPr>
            <p:nvPr/>
          </p:nvCxnSpPr>
          <p:spPr>
            <a:xfrm flipV="1">
              <a:off x="8656983" y="1686632"/>
              <a:ext cx="1242391" cy="405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49" name="组合 48"/>
          <p:cNvGrpSpPr/>
          <p:nvPr/>
        </p:nvGrpSpPr>
        <p:grpSpPr>
          <a:xfrm>
            <a:off x="5220072" y="4240832"/>
            <a:ext cx="2608263" cy="268288"/>
            <a:chOff x="5148064" y="4384848"/>
            <a:chExt cx="2608263" cy="268288"/>
          </a:xfrm>
        </p:grpSpPr>
        <p:sp>
          <p:nvSpPr>
            <p:cNvPr id="42" name="文本框 2"/>
            <p:cNvSpPr txBox="1">
              <a:spLocks noChangeArrowheads="1"/>
            </p:cNvSpPr>
            <p:nvPr/>
          </p:nvSpPr>
          <p:spPr bwMode="auto">
            <a:xfrm>
              <a:off x="7157839" y="4384848"/>
              <a:ext cx="598488" cy="268288"/>
            </a:xfrm>
            <a:prstGeom prst="rect">
              <a:avLst/>
            </a:prstGeom>
            <a:noFill/>
            <a:ln w="9525">
              <a:solidFill>
                <a:schemeClr val="bg1"/>
              </a:solid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zh-CN" sz="1000" b="0" i="0" u="none" strike="noStrike" cap="none" normalizeH="0" baseline="0" smtClean="0">
                  <a:ln>
                    <a:noFill/>
                  </a:ln>
                  <a:solidFill>
                    <a:schemeClr val="bg1"/>
                  </a:solidFill>
                  <a:effectLst/>
                  <a:latin typeface="等线" panose="02010600030101010101" pitchFamily="2" charset="-122"/>
                  <a:ea typeface="等线" panose="02010600030101010101" pitchFamily="2" charset="-122"/>
                </a:rPr>
                <a:t>1</a:t>
              </a:r>
              <a:endParaRPr kumimoji="0" lang="zh-CN" altLang="zh-CN" sz="1800" b="0" i="0" u="none" strike="noStrike" cap="none" normalizeH="0" baseline="0" smtClean="0">
                <a:ln>
                  <a:noFill/>
                </a:ln>
                <a:solidFill>
                  <a:schemeClr val="bg1"/>
                </a:solidFill>
                <a:effectLst/>
                <a:latin typeface="Arial" panose="020B0604020202020204" pitchFamily="34" charset="0"/>
              </a:endParaRPr>
            </a:p>
          </p:txBody>
        </p:sp>
        <p:sp>
          <p:nvSpPr>
            <p:cNvPr id="43" name="Text Box 38"/>
            <p:cNvSpPr txBox="1">
              <a:spLocks noChangeArrowheads="1"/>
            </p:cNvSpPr>
            <p:nvPr/>
          </p:nvSpPr>
          <p:spPr bwMode="auto">
            <a:xfrm>
              <a:off x="5148064" y="4384848"/>
              <a:ext cx="598488" cy="268288"/>
            </a:xfrm>
            <a:prstGeom prst="rect">
              <a:avLst/>
            </a:prstGeom>
            <a:noFill/>
            <a:ln w="9525">
              <a:solidFill>
                <a:schemeClr val="bg1"/>
              </a:solid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zh-CN" sz="1000" b="0" i="0" u="none" strike="noStrike" cap="none" normalizeH="0" baseline="0" smtClean="0">
                  <a:ln>
                    <a:noFill/>
                  </a:ln>
                  <a:solidFill>
                    <a:schemeClr val="bg1"/>
                  </a:solidFill>
                  <a:effectLst/>
                  <a:latin typeface="等线" panose="02010600030101010101" pitchFamily="2" charset="-122"/>
                  <a:ea typeface="等线" panose="02010600030101010101" pitchFamily="2" charset="-122"/>
                </a:rPr>
                <a:t>&amp;p</a:t>
              </a:r>
              <a:endParaRPr kumimoji="0" lang="zh-CN" altLang="zh-CN" sz="1800" b="0" i="0" u="none" strike="noStrike" cap="none" normalizeH="0" baseline="0" smtClean="0">
                <a:ln>
                  <a:noFill/>
                </a:ln>
                <a:solidFill>
                  <a:schemeClr val="bg1"/>
                </a:solidFill>
                <a:effectLst/>
                <a:latin typeface="Arial" panose="020B0604020202020204" pitchFamily="34" charset="0"/>
              </a:endParaRPr>
            </a:p>
          </p:txBody>
        </p:sp>
        <p:sp>
          <p:nvSpPr>
            <p:cNvPr id="44" name="Text Box 39"/>
            <p:cNvSpPr txBox="1">
              <a:spLocks noChangeArrowheads="1"/>
            </p:cNvSpPr>
            <p:nvPr/>
          </p:nvSpPr>
          <p:spPr bwMode="auto">
            <a:xfrm>
              <a:off x="6157714" y="4384848"/>
              <a:ext cx="598488" cy="268288"/>
            </a:xfrm>
            <a:prstGeom prst="rect">
              <a:avLst/>
            </a:prstGeom>
            <a:noFill/>
            <a:ln w="9525">
              <a:solidFill>
                <a:schemeClr val="bg1"/>
              </a:solid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zh-CN" sz="1000" b="0" i="0" u="none" strike="noStrike" cap="none" normalizeH="0" baseline="0" smtClean="0">
                  <a:ln>
                    <a:noFill/>
                  </a:ln>
                  <a:solidFill>
                    <a:schemeClr val="bg1"/>
                  </a:solidFill>
                  <a:effectLst/>
                  <a:latin typeface="等线" panose="02010600030101010101" pitchFamily="2" charset="-122"/>
                  <a:ea typeface="等线" panose="02010600030101010101" pitchFamily="2" charset="-122"/>
                </a:rPr>
                <a:t>&amp;x</a:t>
              </a:r>
              <a:endParaRPr kumimoji="0" lang="zh-CN" altLang="zh-CN" sz="1800" b="0" i="0" u="none" strike="noStrike" cap="none" normalizeH="0" baseline="0" smtClean="0">
                <a:ln>
                  <a:noFill/>
                </a:ln>
                <a:solidFill>
                  <a:schemeClr val="bg1"/>
                </a:solidFill>
                <a:effectLst/>
                <a:latin typeface="Arial" panose="020B0604020202020204" pitchFamily="34" charset="0"/>
              </a:endParaRPr>
            </a:p>
          </p:txBody>
        </p:sp>
        <p:cxnSp>
          <p:nvCxnSpPr>
            <p:cNvPr id="46" name="直接箭头连接符 45"/>
            <p:cNvCxnSpPr>
              <a:endCxn id="44" idx="1"/>
            </p:cNvCxnSpPr>
            <p:nvPr/>
          </p:nvCxnSpPr>
          <p:spPr>
            <a:xfrm>
              <a:off x="5746552" y="4509120"/>
              <a:ext cx="411162" cy="9872"/>
            </a:xfrm>
            <a:prstGeom prst="straightConnector1">
              <a:avLst/>
            </a:prstGeom>
            <a:ln>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48" name="直接箭头连接符 47"/>
            <p:cNvCxnSpPr/>
            <p:nvPr/>
          </p:nvCxnSpPr>
          <p:spPr>
            <a:xfrm>
              <a:off x="6740461" y="4499248"/>
              <a:ext cx="411162" cy="9872"/>
            </a:xfrm>
            <a:prstGeom prst="straightConnector1">
              <a:avLst/>
            </a:prstGeom>
            <a:ln>
              <a:solidFill>
                <a:schemeClr val="bg1"/>
              </a:solidFill>
              <a:tailEnd type="triangle"/>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662948420"/>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3000" smtClean="0"/>
              <a:t>9.4  </a:t>
            </a:r>
            <a:r>
              <a:rPr lang="zh-CN" altLang="en-US" sz="3000"/>
              <a:t>指向指针的指</a:t>
            </a:r>
            <a:r>
              <a:rPr lang="zh-CN" altLang="en-US" sz="3000" smtClean="0"/>
              <a:t>针</a:t>
            </a:r>
            <a:endParaRPr lang="zh-CN" altLang="en-US" sz="3000"/>
          </a:p>
        </p:txBody>
      </p:sp>
      <p:sp>
        <p:nvSpPr>
          <p:cNvPr id="3" name="内容占位符 2"/>
          <p:cNvSpPr>
            <a:spLocks noGrp="1"/>
          </p:cNvSpPr>
          <p:nvPr>
            <p:ph idx="1"/>
          </p:nvPr>
        </p:nvSpPr>
        <p:spPr>
          <a:xfrm>
            <a:off x="457200" y="1412776"/>
            <a:ext cx="8507288" cy="462763"/>
          </a:xfrm>
        </p:spPr>
        <p:txBody>
          <a:bodyPr/>
          <a:lstStyle/>
          <a:p>
            <a:pPr lvl="1"/>
            <a:r>
              <a:rPr lang="en-US" altLang="zh-CN" sz="2000" smtClean="0">
                <a:latin typeface="隶书" pitchFamily="49" charset="-122"/>
                <a:ea typeface="黑体" panose="02010609060101010101" pitchFamily="49" charset="-122"/>
              </a:rPr>
              <a:t>【</a:t>
            </a:r>
            <a:r>
              <a:rPr lang="zh-CN" altLang="en-US" sz="2000">
                <a:latin typeface="隶书" pitchFamily="49" charset="-122"/>
                <a:ea typeface="黑体" panose="02010609060101010101" pitchFamily="49" charset="-122"/>
              </a:rPr>
              <a:t>例</a:t>
            </a:r>
            <a:r>
              <a:rPr lang="en-US" altLang="zh-CN" sz="2000" smtClean="0">
                <a:latin typeface="隶书" pitchFamily="49" charset="-122"/>
                <a:ea typeface="黑体" panose="02010609060101010101" pitchFamily="49" charset="-122"/>
              </a:rPr>
              <a:t>9.27】 </a:t>
            </a:r>
            <a:r>
              <a:rPr lang="zh-CN" altLang="en-US" sz="2000">
                <a:latin typeface="隶书" pitchFamily="49" charset="-122"/>
                <a:ea typeface="黑体" panose="02010609060101010101" pitchFamily="49" charset="-122"/>
              </a:rPr>
              <a:t>指</a:t>
            </a:r>
            <a:r>
              <a:rPr lang="zh-CN" altLang="en-US" sz="2000" smtClean="0">
                <a:latin typeface="隶书" pitchFamily="49" charset="-122"/>
                <a:ea typeface="黑体" panose="02010609060101010101" pitchFamily="49" charset="-122"/>
              </a:rPr>
              <a:t>向指</a:t>
            </a:r>
            <a:r>
              <a:rPr lang="zh-CN" altLang="en-US" sz="2000">
                <a:latin typeface="隶书" pitchFamily="49" charset="-122"/>
                <a:ea typeface="黑体" panose="02010609060101010101" pitchFamily="49" charset="-122"/>
              </a:rPr>
              <a:t>针的指针</a:t>
            </a:r>
            <a:r>
              <a:rPr lang="zh-CN" altLang="en-US" sz="2000">
                <a:latin typeface="隶书" pitchFamily="49" charset="-122"/>
                <a:ea typeface="黑体" panose="02010609060101010101" pitchFamily="49" charset="-122"/>
              </a:rPr>
              <a:t>变</a:t>
            </a:r>
            <a:r>
              <a:rPr lang="zh-CN" altLang="en-US" sz="2000">
                <a:latin typeface="隶书" pitchFamily="49" charset="-122"/>
                <a:ea typeface="黑体" panose="02010609060101010101" pitchFamily="49" charset="-122"/>
              </a:rPr>
              <a:t>量的应用</a:t>
            </a:r>
            <a:endParaRPr lang="en-US" altLang="zh-CN" sz="2000" smtClean="0">
              <a:latin typeface="隶书" pitchFamily="49" charset="-122"/>
              <a:ea typeface="黑体" panose="02010609060101010101" pitchFamily="49" charset="-122"/>
            </a:endParaRPr>
          </a:p>
        </p:txBody>
      </p:sp>
      <p:sp>
        <p:nvSpPr>
          <p:cNvPr id="4" name="页脚占位符 3"/>
          <p:cNvSpPr>
            <a:spLocks noGrp="1"/>
          </p:cNvSpPr>
          <p:nvPr>
            <p:ph type="ftr" sz="quarter" idx="10"/>
          </p:nvPr>
        </p:nvSpPr>
        <p:spPr/>
        <p:txBody>
          <a:bodyPr/>
          <a:lstStyle/>
          <a:p>
            <a:pPr>
              <a:defRPr/>
            </a:pPr>
            <a:r>
              <a:rPr lang="zh-CN" altLang="en-US" smtClean="0"/>
              <a:t>第</a:t>
            </a:r>
            <a:r>
              <a:rPr lang="en-US" altLang="zh-CN" smtClean="0"/>
              <a:t>9</a:t>
            </a:r>
            <a:r>
              <a:rPr lang="zh-CN" altLang="en-US" smtClean="0"/>
              <a:t>章  指针</a:t>
            </a:r>
            <a:endParaRPr lang="en-US" altLang="zh-CN" sz="1200">
              <a:ea typeface="宋体" charset="-122"/>
            </a:endParaRPr>
          </a:p>
        </p:txBody>
      </p:sp>
      <p:sp>
        <p:nvSpPr>
          <p:cNvPr id="5" name="矩形 4">
            <a:extLst>
              <a:ext uri="{FF2B5EF4-FFF2-40B4-BE49-F238E27FC236}">
                <a16:creationId xmlns:a16="http://schemas.microsoft.com/office/drawing/2014/main" id="{F5BB524E-118F-4CAC-B131-4098BA770E80}"/>
              </a:ext>
            </a:extLst>
          </p:cNvPr>
          <p:cNvSpPr/>
          <p:nvPr/>
        </p:nvSpPr>
        <p:spPr>
          <a:xfrm>
            <a:off x="1475656" y="1916832"/>
            <a:ext cx="3240360" cy="2857143"/>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en-US" altLang="zh-CN" sz="1400">
                <a:solidFill>
                  <a:srgbClr val="002060"/>
                </a:solidFill>
              </a:rPr>
              <a:t>#include &lt;stdio.h&gt;</a:t>
            </a:r>
          </a:p>
          <a:p>
            <a:r>
              <a:rPr lang="en-US" altLang="zh-CN" sz="1400">
                <a:solidFill>
                  <a:srgbClr val="002060"/>
                </a:solidFill>
              </a:rPr>
              <a:t>int main()</a:t>
            </a:r>
          </a:p>
          <a:p>
            <a:r>
              <a:rPr lang="en-US" altLang="zh-CN" sz="1400">
                <a:solidFill>
                  <a:srgbClr val="002060"/>
                </a:solidFill>
              </a:rPr>
              <a:t>{</a:t>
            </a:r>
          </a:p>
          <a:p>
            <a:pPr marL="182563"/>
            <a:r>
              <a:rPr lang="en-US" altLang="zh-CN" sz="1400">
                <a:solidFill>
                  <a:srgbClr val="002060"/>
                </a:solidFill>
              </a:rPr>
              <a:t> char  *fruit[ ]={ "grape</a:t>
            </a:r>
            <a:r>
              <a:rPr lang="en-US" altLang="zh-CN" sz="1400">
                <a:solidFill>
                  <a:srgbClr val="002060"/>
                </a:solidFill>
              </a:rPr>
              <a:t>" </a:t>
            </a:r>
            <a:r>
              <a:rPr lang="en-US" altLang="zh-CN" sz="1400" smtClean="0">
                <a:solidFill>
                  <a:srgbClr val="002060"/>
                </a:solidFill>
              </a:rPr>
              <a:t>,</a:t>
            </a:r>
          </a:p>
          <a:p>
            <a:pPr marL="182563"/>
            <a:r>
              <a:rPr lang="en-US" altLang="zh-CN" sz="1400">
                <a:solidFill>
                  <a:srgbClr val="002060"/>
                </a:solidFill>
              </a:rPr>
              <a:t>	</a:t>
            </a:r>
            <a:r>
              <a:rPr lang="en-US" altLang="zh-CN" sz="1400" smtClean="0">
                <a:solidFill>
                  <a:srgbClr val="002060"/>
                </a:solidFill>
              </a:rPr>
              <a:t> </a:t>
            </a:r>
            <a:r>
              <a:rPr lang="en-US" altLang="zh-CN" sz="1400">
                <a:solidFill>
                  <a:srgbClr val="002060"/>
                </a:solidFill>
              </a:rPr>
              <a:t>"apple" , "</a:t>
            </a:r>
            <a:r>
              <a:rPr lang="en-US" altLang="zh-CN" sz="1400">
                <a:solidFill>
                  <a:srgbClr val="002060"/>
                </a:solidFill>
              </a:rPr>
              <a:t>peach</a:t>
            </a:r>
            <a:r>
              <a:rPr lang="en-US" altLang="zh-CN" sz="1400" smtClean="0">
                <a:solidFill>
                  <a:srgbClr val="002060"/>
                </a:solidFill>
              </a:rPr>
              <a:t>",</a:t>
            </a:r>
          </a:p>
          <a:p>
            <a:pPr marL="182563"/>
            <a:r>
              <a:rPr lang="en-US" altLang="zh-CN" sz="1400">
                <a:solidFill>
                  <a:srgbClr val="002060"/>
                </a:solidFill>
              </a:rPr>
              <a:t>	</a:t>
            </a:r>
            <a:r>
              <a:rPr lang="en-US" altLang="zh-CN" sz="1400" smtClean="0">
                <a:solidFill>
                  <a:srgbClr val="002060"/>
                </a:solidFill>
              </a:rPr>
              <a:t> "</a:t>
            </a:r>
            <a:r>
              <a:rPr lang="en-US" altLang="zh-CN" sz="1400">
                <a:solidFill>
                  <a:srgbClr val="002060"/>
                </a:solidFill>
              </a:rPr>
              <a:t>banana" , "orange"} ;</a:t>
            </a:r>
          </a:p>
          <a:p>
            <a:pPr marL="182563"/>
            <a:r>
              <a:rPr lang="en-US" altLang="zh-CN" sz="1400">
                <a:solidFill>
                  <a:srgbClr val="002060"/>
                </a:solidFill>
              </a:rPr>
              <a:t>  char  **p ;</a:t>
            </a:r>
          </a:p>
          <a:p>
            <a:pPr marL="182563"/>
            <a:r>
              <a:rPr lang="en-US" altLang="zh-CN" sz="1400">
                <a:solidFill>
                  <a:srgbClr val="002060"/>
                </a:solidFill>
              </a:rPr>
              <a:t>  int  i;</a:t>
            </a:r>
          </a:p>
          <a:p>
            <a:pPr marL="182563"/>
            <a:r>
              <a:rPr lang="en-US" altLang="zh-CN" sz="1400">
                <a:solidFill>
                  <a:srgbClr val="002060"/>
                </a:solidFill>
              </a:rPr>
              <a:t>  p=fruit ;</a:t>
            </a:r>
          </a:p>
          <a:p>
            <a:pPr marL="182563"/>
            <a:r>
              <a:rPr lang="en-US" altLang="zh-CN" sz="1400">
                <a:solidFill>
                  <a:srgbClr val="002060"/>
                </a:solidFill>
              </a:rPr>
              <a:t>  for(i=0 ; i&lt;5 ; i++)</a:t>
            </a:r>
          </a:p>
          <a:p>
            <a:pPr marL="182563"/>
            <a:r>
              <a:rPr lang="en-US" altLang="zh-CN" sz="1400">
                <a:solidFill>
                  <a:srgbClr val="002060"/>
                </a:solidFill>
              </a:rPr>
              <a:t>     printf("%s\n", *p++) </a:t>
            </a:r>
            <a:r>
              <a:rPr lang="en-US" altLang="zh-CN" sz="1400">
                <a:solidFill>
                  <a:srgbClr val="002060"/>
                </a:solidFill>
              </a:rPr>
              <a:t>;  </a:t>
            </a:r>
            <a:endParaRPr lang="en-US" altLang="zh-CN" sz="1400" smtClean="0">
              <a:solidFill>
                <a:srgbClr val="002060"/>
              </a:solidFill>
            </a:endParaRPr>
          </a:p>
          <a:p>
            <a:pPr marL="182563"/>
            <a:r>
              <a:rPr lang="en-US" altLang="zh-CN" sz="1400" smtClean="0">
                <a:solidFill>
                  <a:srgbClr val="002060"/>
                </a:solidFill>
              </a:rPr>
              <a:t>  return </a:t>
            </a:r>
            <a:r>
              <a:rPr lang="en-US" altLang="zh-CN" sz="1400">
                <a:solidFill>
                  <a:srgbClr val="002060"/>
                </a:solidFill>
              </a:rPr>
              <a:t>0</a:t>
            </a:r>
            <a:r>
              <a:rPr lang="en-US" altLang="zh-CN" sz="1400" smtClean="0">
                <a:solidFill>
                  <a:srgbClr val="002060"/>
                </a:solidFill>
              </a:rPr>
              <a:t>;</a:t>
            </a:r>
          </a:p>
          <a:p>
            <a:r>
              <a:rPr lang="en-US" altLang="zh-CN" sz="1400" smtClean="0">
                <a:solidFill>
                  <a:srgbClr val="002060"/>
                </a:solidFill>
              </a:rPr>
              <a:t>}</a:t>
            </a:r>
            <a:endParaRPr lang="en-US" altLang="zh-CN" sz="1400">
              <a:solidFill>
                <a:srgbClr val="002060"/>
              </a:solidFill>
            </a:endParaRPr>
          </a:p>
        </p:txBody>
      </p:sp>
      <p:sp>
        <p:nvSpPr>
          <p:cNvPr id="6" name="文本框 5">
            <a:extLst>
              <a:ext uri="{FF2B5EF4-FFF2-40B4-BE49-F238E27FC236}">
                <a16:creationId xmlns:a16="http://schemas.microsoft.com/office/drawing/2014/main" id="{B0CA503F-5008-4B52-A4F4-6A5255875C6D}"/>
              </a:ext>
            </a:extLst>
          </p:cNvPr>
          <p:cNvSpPr txBox="1"/>
          <p:nvPr/>
        </p:nvSpPr>
        <p:spPr>
          <a:xfrm>
            <a:off x="1331640" y="4896018"/>
            <a:ext cx="2240232" cy="338554"/>
          </a:xfrm>
          <a:prstGeom prst="rect">
            <a:avLst/>
          </a:prstGeom>
          <a:noFill/>
        </p:spPr>
        <p:txBody>
          <a:bodyPr wrap="square" rtlCol="0">
            <a:spAutoFit/>
          </a:bodyPr>
          <a:lstStyle/>
          <a:p>
            <a:r>
              <a:rPr lang="zh-CN" altLang="en-US" sz="1600" dirty="0">
                <a:solidFill>
                  <a:srgbClr val="002060"/>
                </a:solidFill>
              </a:rPr>
              <a:t>程序运行结果：</a:t>
            </a:r>
          </a:p>
        </p:txBody>
      </p:sp>
      <p:sp>
        <p:nvSpPr>
          <p:cNvPr id="8" name="折角形 8">
            <a:extLst>
              <a:ext uri="{FF2B5EF4-FFF2-40B4-BE49-F238E27FC236}">
                <a16:creationId xmlns:a16="http://schemas.microsoft.com/office/drawing/2014/main" id="{34B46C00-F619-45F0-A7B9-F2B26A653DB9}"/>
              </a:ext>
            </a:extLst>
          </p:cNvPr>
          <p:cNvSpPr/>
          <p:nvPr/>
        </p:nvSpPr>
        <p:spPr>
          <a:xfrm>
            <a:off x="5076056" y="1942620"/>
            <a:ext cx="3960440" cy="3142563"/>
          </a:xfrm>
          <a:prstGeom prst="foldedCorner">
            <a:avLst/>
          </a:prstGeom>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altLang="zh-CN" sz="1400" smtClean="0"/>
          </a:p>
          <a:p>
            <a:endParaRPr lang="en-US" altLang="zh-CN" sz="1400"/>
          </a:p>
          <a:p>
            <a:endParaRPr lang="en-US" altLang="zh-CN" sz="1400" smtClean="0"/>
          </a:p>
          <a:p>
            <a:pPr>
              <a:spcBef>
                <a:spcPts val="600"/>
              </a:spcBef>
            </a:pPr>
            <a:endParaRPr lang="en-US" altLang="zh-CN" sz="1400" smtClean="0"/>
          </a:p>
          <a:p>
            <a:r>
              <a:rPr lang="zh-CN" altLang="en-US" sz="1400" smtClean="0"/>
              <a:t>本例中</a:t>
            </a:r>
            <a:r>
              <a:rPr lang="zh-CN" altLang="en-US" sz="1400"/>
              <a:t>指针变量</a:t>
            </a:r>
            <a:r>
              <a:rPr lang="en-US" altLang="zh-CN" sz="1400"/>
              <a:t>p</a:t>
            </a:r>
            <a:r>
              <a:rPr lang="zh-CN" altLang="en-US" sz="1400"/>
              <a:t>被声明为指向指针的指针变量，所以*</a:t>
            </a:r>
            <a:r>
              <a:rPr lang="en-US" altLang="zh-CN" sz="1400"/>
              <a:t>p</a:t>
            </a:r>
            <a:r>
              <a:rPr lang="zh-CN" altLang="en-US" sz="1400"/>
              <a:t>的值仍然是一个地址，</a:t>
            </a:r>
            <a:r>
              <a:rPr lang="en-US" altLang="zh-CN" sz="1400"/>
              <a:t>p</a:t>
            </a:r>
            <a:r>
              <a:rPr lang="zh-CN" altLang="en-US" sz="1400"/>
              <a:t>初始化为</a:t>
            </a:r>
            <a:r>
              <a:rPr lang="en-US" altLang="zh-CN" sz="1400"/>
              <a:t>fruit</a:t>
            </a:r>
            <a:r>
              <a:rPr lang="zh-CN" altLang="en-US" sz="1400"/>
              <a:t>，</a:t>
            </a:r>
            <a:r>
              <a:rPr lang="en-US" altLang="zh-CN" sz="1400"/>
              <a:t>p</a:t>
            </a:r>
            <a:r>
              <a:rPr lang="zh-CN" altLang="en-US" sz="1400"/>
              <a:t>指向</a:t>
            </a:r>
            <a:r>
              <a:rPr lang="en-US" altLang="zh-CN" sz="1400"/>
              <a:t>fruit[0],</a:t>
            </a:r>
            <a:r>
              <a:rPr lang="zh-CN" altLang="en-US" sz="1400"/>
              <a:t>为此，可以将</a:t>
            </a:r>
            <a:r>
              <a:rPr lang="en-US" altLang="zh-CN" sz="1400"/>
              <a:t>p</a:t>
            </a:r>
            <a:r>
              <a:rPr lang="zh-CN" altLang="en-US" sz="1400"/>
              <a:t>理解为行指针，即其值为行地址。循环语句中</a:t>
            </a:r>
            <a:r>
              <a:rPr lang="en-US" altLang="zh-CN" sz="1400"/>
              <a:t>printf</a:t>
            </a:r>
            <a:r>
              <a:rPr lang="zh-CN" altLang="en-US" sz="1400"/>
              <a:t>函数输出的是*</a:t>
            </a:r>
            <a:r>
              <a:rPr lang="en-US" altLang="zh-CN" sz="1400"/>
              <a:t>p++</a:t>
            </a:r>
            <a:r>
              <a:rPr lang="zh-CN" altLang="en-US" sz="1400"/>
              <a:t>，运算符*和</a:t>
            </a:r>
            <a:r>
              <a:rPr lang="en-US" altLang="zh-CN" sz="1400"/>
              <a:t>++</a:t>
            </a:r>
            <a:r>
              <a:rPr lang="zh-CN" altLang="en-US" sz="1400"/>
              <a:t>都是右结合，先算自增，</a:t>
            </a:r>
            <a:r>
              <a:rPr lang="en-US" altLang="zh-CN" sz="1400"/>
              <a:t>++</a:t>
            </a:r>
            <a:r>
              <a:rPr lang="zh-CN" altLang="en-US" sz="1400"/>
              <a:t>在</a:t>
            </a:r>
            <a:r>
              <a:rPr lang="en-US" altLang="zh-CN" sz="1400"/>
              <a:t>p</a:t>
            </a:r>
            <a:r>
              <a:rPr lang="zh-CN" altLang="en-US" sz="1400"/>
              <a:t>的后面，因此先参与运算后自增，即输出的是*</a:t>
            </a:r>
            <a:r>
              <a:rPr lang="en-US" altLang="zh-CN" sz="1400"/>
              <a:t>p</a:t>
            </a:r>
            <a:r>
              <a:rPr lang="zh-CN" altLang="en-US" sz="1400"/>
              <a:t>。*</a:t>
            </a:r>
            <a:r>
              <a:rPr lang="en-US" altLang="zh-CN" sz="1400"/>
              <a:t>p</a:t>
            </a:r>
            <a:r>
              <a:rPr lang="zh-CN" altLang="en-US" sz="1400"/>
              <a:t>仍然是地址，一开始其值是字符串</a:t>
            </a:r>
            <a:r>
              <a:rPr lang="en-US" altLang="zh-CN" sz="1400"/>
              <a:t>"grape"</a:t>
            </a:r>
            <a:r>
              <a:rPr lang="zh-CN" altLang="en-US" sz="1400"/>
              <a:t>的第一个字符的存储空间的地址，</a:t>
            </a:r>
            <a:r>
              <a:rPr lang="en-US" altLang="zh-CN" sz="1400"/>
              <a:t>printf</a:t>
            </a:r>
            <a:r>
              <a:rPr lang="zh-CN" altLang="en-US" sz="1400"/>
              <a:t>的格式字符串用的是</a:t>
            </a:r>
            <a:r>
              <a:rPr lang="en-US" altLang="zh-CN" sz="1400"/>
              <a:t>%s</a:t>
            </a:r>
            <a:r>
              <a:rPr lang="zh-CN" altLang="en-US" sz="1400"/>
              <a:t>，所以输出字符串</a:t>
            </a:r>
            <a:r>
              <a:rPr lang="en-US" altLang="zh-CN" sz="1400"/>
              <a:t>"grape"</a:t>
            </a:r>
            <a:r>
              <a:rPr lang="zh-CN" altLang="en-US" sz="1400"/>
              <a:t>。输出后执行</a:t>
            </a:r>
            <a:r>
              <a:rPr lang="en-US" altLang="zh-CN" sz="1400"/>
              <a:t>p++</a:t>
            </a:r>
            <a:r>
              <a:rPr lang="zh-CN" altLang="en-US" sz="1400"/>
              <a:t>，</a:t>
            </a:r>
            <a:r>
              <a:rPr lang="en-US" altLang="zh-CN" sz="1400"/>
              <a:t>p</a:t>
            </a:r>
            <a:r>
              <a:rPr lang="zh-CN" altLang="en-US" sz="1400"/>
              <a:t>后移一行，也可理解为往后移一个数组元素的位置，即自增后</a:t>
            </a:r>
            <a:r>
              <a:rPr lang="en-US" altLang="zh-CN" sz="1400"/>
              <a:t>p</a:t>
            </a:r>
            <a:r>
              <a:rPr lang="zh-CN" altLang="en-US" sz="1400"/>
              <a:t>指向</a:t>
            </a:r>
            <a:r>
              <a:rPr lang="en-US" altLang="zh-CN" sz="1400"/>
              <a:t>fruit[1]</a:t>
            </a:r>
            <a:r>
              <a:rPr lang="zh-CN" altLang="en-US" sz="1400"/>
              <a:t>，以此类推。</a:t>
            </a:r>
          </a:p>
        </p:txBody>
      </p:sp>
      <p:grpSp>
        <p:nvGrpSpPr>
          <p:cNvPr id="9" name="组合 8">
            <a:extLst>
              <a:ext uri="{FF2B5EF4-FFF2-40B4-BE49-F238E27FC236}">
                <a16:creationId xmlns:a16="http://schemas.microsoft.com/office/drawing/2014/main" id="{5A3B8124-DB13-43FA-BDBF-277E29E6FA67}"/>
              </a:ext>
            </a:extLst>
          </p:cNvPr>
          <p:cNvGrpSpPr/>
          <p:nvPr/>
        </p:nvGrpSpPr>
        <p:grpSpPr>
          <a:xfrm>
            <a:off x="5076056" y="1955572"/>
            <a:ext cx="1297594" cy="419096"/>
            <a:chOff x="8656982" y="1391224"/>
            <a:chExt cx="1242392" cy="327695"/>
          </a:xfrm>
        </p:grpSpPr>
        <p:sp>
          <p:nvSpPr>
            <p:cNvPr id="10" name="文本框 9">
              <a:extLst>
                <a:ext uri="{FF2B5EF4-FFF2-40B4-BE49-F238E27FC236}">
                  <a16:creationId xmlns:a16="http://schemas.microsoft.com/office/drawing/2014/main" id="{31994EC0-9CE0-4FE0-B93C-B8717E3333FE}"/>
                </a:ext>
              </a:extLst>
            </p:cNvPr>
            <p:cNvSpPr txBox="1"/>
            <p:nvPr/>
          </p:nvSpPr>
          <p:spPr>
            <a:xfrm>
              <a:off x="8656982" y="1391224"/>
              <a:ext cx="1242392" cy="327695"/>
            </a:xfrm>
            <a:prstGeom prst="rect">
              <a:avLst/>
            </a:prstGeom>
            <a:noFill/>
          </p:spPr>
          <p:txBody>
            <a:bodyPr wrap="square" rtlCol="0">
              <a:spAutoFit/>
            </a:bodyPr>
            <a:lstStyle/>
            <a:p>
              <a:pPr algn="dist"/>
              <a:r>
                <a:rPr lang="zh-CN" altLang="en-US" b="1" dirty="0">
                  <a:solidFill>
                    <a:schemeClr val="bg1"/>
                  </a:solidFill>
                  <a:latin typeface="微软雅黑" panose="020B0503020204020204" pitchFamily="34" charset="-122"/>
                  <a:ea typeface="微软雅黑" panose="020B0503020204020204" pitchFamily="34" charset="-122"/>
                </a:rPr>
                <a:t>程序说明</a:t>
              </a:r>
            </a:p>
          </p:txBody>
        </p:sp>
        <p:cxnSp>
          <p:nvCxnSpPr>
            <p:cNvPr id="11" name="直接连接符 10">
              <a:extLst>
                <a:ext uri="{FF2B5EF4-FFF2-40B4-BE49-F238E27FC236}">
                  <a16:creationId xmlns:a16="http://schemas.microsoft.com/office/drawing/2014/main" id="{D2FE9C08-1928-4143-B10C-59655810239B}"/>
                </a:ext>
              </a:extLst>
            </p:cNvPr>
            <p:cNvCxnSpPr>
              <a:cxnSpLocks/>
            </p:cNvCxnSpPr>
            <p:nvPr/>
          </p:nvCxnSpPr>
          <p:spPr>
            <a:xfrm flipV="1">
              <a:off x="8656983" y="1686632"/>
              <a:ext cx="1242391" cy="405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pic>
        <p:nvPicPr>
          <p:cNvPr id="18" name="图片 17"/>
          <p:cNvPicPr/>
          <p:nvPr/>
        </p:nvPicPr>
        <p:blipFill rotWithShape="1">
          <a:blip r:embed="rId2">
            <a:extLst>
              <a:ext uri="{28A0092B-C50C-407E-A947-70E740481C1C}">
                <a14:useLocalDpi xmlns:a14="http://schemas.microsoft.com/office/drawing/2010/main" val="0"/>
              </a:ext>
            </a:extLst>
          </a:blip>
          <a:srcRect r="53588" b="38842"/>
          <a:stretch/>
        </p:blipFill>
        <p:spPr bwMode="auto">
          <a:xfrm>
            <a:off x="2843808" y="4915906"/>
            <a:ext cx="2160240" cy="1281175"/>
          </a:xfrm>
          <a:prstGeom prst="rect">
            <a:avLst/>
          </a:prstGeom>
          <a:noFill/>
          <a:ln>
            <a:noFill/>
          </a:ln>
        </p:spPr>
      </p:pic>
    </p:spTree>
    <p:extLst>
      <p:ext uri="{BB962C8B-B14F-4D97-AF65-F5344CB8AC3E}">
        <p14:creationId xmlns:p14="http://schemas.microsoft.com/office/powerpoint/2010/main" val="1076621874"/>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3000" smtClean="0"/>
              <a:t>9.5  </a:t>
            </a:r>
            <a:r>
              <a:rPr lang="zh-CN" altLang="en-US" sz="3000" smtClean="0"/>
              <a:t>指</a:t>
            </a:r>
            <a:r>
              <a:rPr lang="zh-CN" altLang="en-US" sz="3000"/>
              <a:t>针</a:t>
            </a:r>
            <a:r>
              <a:rPr lang="zh-CN" altLang="en-US" sz="3000"/>
              <a:t>与函数</a:t>
            </a:r>
            <a:endParaRPr lang="zh-CN" altLang="en-US" sz="3000"/>
          </a:p>
        </p:txBody>
      </p:sp>
      <p:sp>
        <p:nvSpPr>
          <p:cNvPr id="3" name="内容占位符 2"/>
          <p:cNvSpPr>
            <a:spLocks noGrp="1"/>
          </p:cNvSpPr>
          <p:nvPr>
            <p:ph idx="1"/>
          </p:nvPr>
        </p:nvSpPr>
        <p:spPr>
          <a:xfrm>
            <a:off x="457200" y="1484784"/>
            <a:ext cx="8507288" cy="4536504"/>
          </a:xfrm>
        </p:spPr>
        <p:txBody>
          <a:bodyPr/>
          <a:lstStyle/>
          <a:p>
            <a:r>
              <a:rPr lang="zh-CN" altLang="en-US" sz="2200"/>
              <a:t>指向函数的</a:t>
            </a:r>
            <a:r>
              <a:rPr lang="zh-CN" altLang="en-US" sz="2200"/>
              <a:t>指</a:t>
            </a:r>
            <a:r>
              <a:rPr lang="zh-CN" altLang="en-US" sz="2200" smtClean="0"/>
              <a:t>针变量</a:t>
            </a:r>
            <a:endParaRPr lang="en-US" altLang="zh-CN" sz="2200" smtClean="0"/>
          </a:p>
          <a:p>
            <a:pPr lvl="1"/>
            <a:r>
              <a:rPr lang="zh-CN" altLang="en-US" sz="2000">
                <a:latin typeface="隶书" pitchFamily="49" charset="-122"/>
                <a:ea typeface="黑体" panose="02010609060101010101" pitchFamily="49" charset="-122"/>
              </a:rPr>
              <a:t>指针变量可以指向整型变量、字符串、数组，还可以指向一个函</a:t>
            </a:r>
            <a:r>
              <a:rPr lang="zh-CN" altLang="en-US" sz="2000">
                <a:latin typeface="隶书" pitchFamily="49" charset="-122"/>
                <a:ea typeface="黑体" panose="02010609060101010101" pitchFamily="49" charset="-122"/>
              </a:rPr>
              <a:t>数</a:t>
            </a:r>
            <a:r>
              <a:rPr lang="zh-CN" altLang="en-US" sz="2000" smtClean="0">
                <a:latin typeface="隶书" pitchFamily="49" charset="-122"/>
                <a:ea typeface="黑体" panose="02010609060101010101" pitchFamily="49" charset="-122"/>
              </a:rPr>
              <a:t>。</a:t>
            </a:r>
            <a:endParaRPr lang="en-US" altLang="zh-CN" sz="2000" smtClean="0">
              <a:latin typeface="隶书" pitchFamily="49" charset="-122"/>
              <a:ea typeface="黑体" panose="02010609060101010101" pitchFamily="49" charset="-122"/>
            </a:endParaRPr>
          </a:p>
          <a:p>
            <a:pPr lvl="1"/>
            <a:r>
              <a:rPr lang="en-US" altLang="zh-CN" sz="2000">
                <a:latin typeface="隶书" pitchFamily="49" charset="-122"/>
                <a:ea typeface="黑体" panose="02010609060101010101" pitchFamily="49" charset="-122"/>
              </a:rPr>
              <a:t>C</a:t>
            </a:r>
            <a:r>
              <a:rPr lang="zh-CN" altLang="en-US" sz="2000">
                <a:latin typeface="隶书" pitchFamily="49" charset="-122"/>
                <a:ea typeface="黑体" panose="02010609060101010101" pitchFamily="49" charset="-122"/>
              </a:rPr>
              <a:t>语言中，函数总是占用一段连续的内存区，而函数名就是该函数所占内存的首地址，这个首地址称为函数的指针，简称函数指</a:t>
            </a:r>
            <a:r>
              <a:rPr lang="zh-CN" altLang="en-US" sz="2000">
                <a:latin typeface="隶书" pitchFamily="49" charset="-122"/>
                <a:ea typeface="黑体" panose="02010609060101010101" pitchFamily="49" charset="-122"/>
              </a:rPr>
              <a:t>针</a:t>
            </a:r>
            <a:r>
              <a:rPr lang="zh-CN" altLang="en-US" sz="2000" smtClean="0">
                <a:latin typeface="隶书" pitchFamily="49" charset="-122"/>
                <a:ea typeface="黑体" panose="02010609060101010101" pitchFamily="49" charset="-122"/>
              </a:rPr>
              <a:t>。</a:t>
            </a:r>
            <a:endParaRPr lang="en-US" altLang="zh-CN" sz="2000" smtClean="0">
              <a:latin typeface="隶书" pitchFamily="49" charset="-122"/>
              <a:ea typeface="黑体" panose="02010609060101010101" pitchFamily="49" charset="-122"/>
            </a:endParaRPr>
          </a:p>
          <a:p>
            <a:pPr lvl="1"/>
            <a:r>
              <a:rPr lang="zh-CN" altLang="en-US" sz="2000" smtClean="0">
                <a:latin typeface="隶书" pitchFamily="49" charset="-122"/>
                <a:ea typeface="黑体" panose="02010609060101010101" pitchFamily="49" charset="-122"/>
              </a:rPr>
              <a:t>函数的首</a:t>
            </a:r>
            <a:r>
              <a:rPr lang="zh-CN" altLang="en-US" sz="2000">
                <a:latin typeface="隶书" pitchFamily="49" charset="-122"/>
                <a:ea typeface="黑体" panose="02010609060101010101" pitchFamily="49" charset="-122"/>
              </a:rPr>
              <a:t>地址可以存放在一个变量当中，这个变量就是指向函数的指针变量。通过指针变量可以找到并调用这个函数。</a:t>
            </a:r>
            <a:endParaRPr lang="en-US" altLang="zh-CN" sz="2000" smtClean="0">
              <a:latin typeface="隶书" pitchFamily="49" charset="-122"/>
              <a:ea typeface="黑体" panose="02010609060101010101" pitchFamily="49" charset="-122"/>
            </a:endParaRPr>
          </a:p>
          <a:p>
            <a:pPr lvl="2"/>
            <a:r>
              <a:rPr lang="zh-CN" altLang="en-US" sz="1800">
                <a:latin typeface="隶书" pitchFamily="49" charset="-122"/>
                <a:ea typeface="黑体" panose="02010609060101010101" pitchFamily="49" charset="-122"/>
              </a:rPr>
              <a:t>指向函数的指针</a:t>
            </a:r>
            <a:r>
              <a:rPr lang="zh-CN" altLang="en-US" sz="1800">
                <a:latin typeface="隶书" pitchFamily="49" charset="-122"/>
                <a:ea typeface="黑体" panose="02010609060101010101" pitchFamily="49" charset="-122"/>
              </a:rPr>
              <a:t>变</a:t>
            </a:r>
            <a:r>
              <a:rPr lang="zh-CN" altLang="en-US" sz="1800" smtClean="0">
                <a:latin typeface="隶书" pitchFamily="49" charset="-122"/>
                <a:ea typeface="黑体" panose="02010609060101010101" pitchFamily="49" charset="-122"/>
              </a:rPr>
              <a:t>量的声</a:t>
            </a:r>
            <a:r>
              <a:rPr lang="zh-CN" altLang="en-US" sz="1800">
                <a:latin typeface="隶书" pitchFamily="49" charset="-122"/>
                <a:ea typeface="黑体" panose="02010609060101010101" pitchFamily="49" charset="-122"/>
              </a:rPr>
              <a:t>明形</a:t>
            </a:r>
            <a:r>
              <a:rPr lang="zh-CN" altLang="en-US" sz="1800">
                <a:latin typeface="隶书" pitchFamily="49" charset="-122"/>
                <a:ea typeface="黑体" panose="02010609060101010101" pitchFamily="49" charset="-122"/>
              </a:rPr>
              <a:t>式</a:t>
            </a:r>
            <a:r>
              <a:rPr lang="zh-CN" altLang="en-US" sz="1800" smtClean="0">
                <a:latin typeface="隶书" pitchFamily="49" charset="-122"/>
                <a:ea typeface="黑体" panose="02010609060101010101" pitchFamily="49" charset="-122"/>
              </a:rPr>
              <a:t>：</a:t>
            </a:r>
            <a:endParaRPr lang="en-US" altLang="zh-CN" sz="1800" smtClean="0">
              <a:latin typeface="隶书" pitchFamily="49" charset="-122"/>
              <a:ea typeface="黑体" panose="02010609060101010101" pitchFamily="49" charset="-122"/>
            </a:endParaRPr>
          </a:p>
          <a:p>
            <a:pPr marL="914400" lvl="2" indent="0">
              <a:buNone/>
            </a:pPr>
            <a:r>
              <a:rPr lang="en-US" altLang="zh-CN" sz="2000">
                <a:solidFill>
                  <a:srgbClr val="0070C0"/>
                </a:solidFill>
              </a:rPr>
              <a:t>	</a:t>
            </a:r>
            <a:r>
              <a:rPr lang="zh-CN" altLang="en-US" sz="1800" smtClean="0">
                <a:solidFill>
                  <a:srgbClr val="0070C0"/>
                </a:solidFill>
              </a:rPr>
              <a:t>基</a:t>
            </a:r>
            <a:r>
              <a:rPr lang="zh-CN" altLang="en-US" sz="1800">
                <a:solidFill>
                  <a:srgbClr val="0070C0"/>
                </a:solidFill>
              </a:rPr>
              <a:t>类</a:t>
            </a:r>
            <a:r>
              <a:rPr lang="zh-CN" altLang="en-US" sz="1800">
                <a:solidFill>
                  <a:srgbClr val="0070C0"/>
                </a:solidFill>
              </a:rPr>
              <a:t>型   </a:t>
            </a:r>
            <a:r>
              <a:rPr lang="zh-CN" altLang="en-US" sz="1800">
                <a:solidFill>
                  <a:srgbClr val="0070C0"/>
                </a:solidFill>
              </a:rPr>
              <a:t>（*指针变量名）（）；</a:t>
            </a:r>
            <a:endParaRPr lang="en-US" altLang="zh-CN" sz="1800">
              <a:solidFill>
                <a:srgbClr val="0070C0"/>
              </a:solidFill>
            </a:endParaRPr>
          </a:p>
          <a:p>
            <a:pPr lvl="2"/>
            <a:r>
              <a:rPr lang="zh-CN" altLang="en-US" sz="1800" smtClean="0">
                <a:latin typeface="隶书" pitchFamily="49" charset="-122"/>
                <a:ea typeface="黑体" panose="02010609060101010101" pitchFamily="49" charset="-122"/>
              </a:rPr>
              <a:t>例如：</a:t>
            </a:r>
            <a:endParaRPr lang="en-US" altLang="zh-CN" sz="1800" smtClean="0">
              <a:latin typeface="隶书" pitchFamily="49" charset="-122"/>
              <a:ea typeface="黑体" panose="02010609060101010101" pitchFamily="49" charset="-122"/>
            </a:endParaRPr>
          </a:p>
          <a:p>
            <a:pPr marL="914400" lvl="2" indent="0">
              <a:buNone/>
            </a:pPr>
            <a:r>
              <a:rPr lang="en-US" altLang="zh-CN" sz="2000">
                <a:solidFill>
                  <a:srgbClr val="0070C0"/>
                </a:solidFill>
              </a:rPr>
              <a:t>	</a:t>
            </a:r>
            <a:r>
              <a:rPr lang="en-US" altLang="zh-CN" sz="1800">
                <a:solidFill>
                  <a:srgbClr val="0070C0"/>
                </a:solidFill>
              </a:rPr>
              <a:t>int (*p)( );   </a:t>
            </a:r>
            <a:r>
              <a:rPr lang="zh-CN" altLang="en-US" sz="1800"/>
              <a:t>指向一个整型函数</a:t>
            </a:r>
            <a:endParaRPr lang="en-US" altLang="zh-CN" sz="1800"/>
          </a:p>
          <a:p>
            <a:pPr lvl="2"/>
            <a:r>
              <a:rPr lang="zh-CN" altLang="en-US" sz="1800">
                <a:latin typeface="隶书" pitchFamily="49" charset="-122"/>
                <a:ea typeface="黑体" panose="02010609060101010101" pitchFamily="49" charset="-122"/>
              </a:rPr>
              <a:t>设有函数</a:t>
            </a:r>
            <a:r>
              <a:rPr lang="en-US" altLang="zh-CN" sz="1800">
                <a:latin typeface="隶书" pitchFamily="49" charset="-122"/>
                <a:ea typeface="黑体" panose="02010609060101010101" pitchFamily="49" charset="-122"/>
              </a:rPr>
              <a:t>fun(a,b</a:t>
            </a:r>
            <a:r>
              <a:rPr lang="en-US" altLang="zh-CN" sz="1800" smtClean="0">
                <a:latin typeface="隶书" pitchFamily="49" charset="-122"/>
                <a:ea typeface="黑体" panose="02010609060101010101" pitchFamily="49" charset="-122"/>
              </a:rPr>
              <a:t>)</a:t>
            </a:r>
            <a:r>
              <a:rPr lang="zh-CN" altLang="en-US" sz="1800">
                <a:latin typeface="隶书" pitchFamily="49" charset="-122"/>
                <a:ea typeface="黑体" panose="02010609060101010101" pitchFamily="49" charset="-122"/>
              </a:rPr>
              <a:t>， </a:t>
            </a:r>
            <a:r>
              <a:rPr lang="zh-CN" altLang="en-US" sz="1800">
                <a:latin typeface="隶书" pitchFamily="49" charset="-122"/>
                <a:ea typeface="黑体" panose="02010609060101010101" pitchFamily="49" charset="-122"/>
              </a:rPr>
              <a:t>令</a:t>
            </a:r>
            <a:r>
              <a:rPr lang="en-US" altLang="zh-CN" sz="1800">
                <a:solidFill>
                  <a:srgbClr val="0070C0"/>
                </a:solidFill>
              </a:rPr>
              <a:t>p=fun</a:t>
            </a:r>
            <a:r>
              <a:rPr lang="en-US" altLang="zh-CN" sz="1800" smtClean="0">
                <a:solidFill>
                  <a:srgbClr val="0070C0"/>
                </a:solidFill>
              </a:rPr>
              <a:t>;</a:t>
            </a:r>
          </a:p>
          <a:p>
            <a:pPr marL="1169988" lvl="2" indent="0">
              <a:buNone/>
            </a:pPr>
            <a:r>
              <a:rPr lang="zh-CN" altLang="en-US" sz="1800" smtClean="0">
                <a:latin typeface="隶书" pitchFamily="49" charset="-122"/>
                <a:ea typeface="黑体" panose="02010609060101010101" pitchFamily="49" charset="-122"/>
              </a:rPr>
              <a:t>则：</a:t>
            </a:r>
            <a:r>
              <a:rPr lang="en-US" altLang="zh-CN" sz="1800" smtClean="0">
                <a:solidFill>
                  <a:srgbClr val="0070C0"/>
                </a:solidFill>
              </a:rPr>
              <a:t>(</a:t>
            </a:r>
            <a:r>
              <a:rPr lang="zh-CN" altLang="en-US" sz="1800" smtClean="0">
                <a:solidFill>
                  <a:srgbClr val="0070C0"/>
                </a:solidFill>
              </a:rPr>
              <a:t>*</a:t>
            </a:r>
            <a:r>
              <a:rPr lang="en-US" altLang="zh-CN" sz="1800" smtClean="0">
                <a:solidFill>
                  <a:srgbClr val="0070C0"/>
                </a:solidFill>
              </a:rPr>
              <a:t>p)(</a:t>
            </a:r>
            <a:r>
              <a:rPr lang="en-US" altLang="zh-CN" sz="1800">
                <a:solidFill>
                  <a:srgbClr val="0070C0"/>
                </a:solidFill>
              </a:rPr>
              <a:t>a,b</a:t>
            </a:r>
            <a:r>
              <a:rPr lang="en-US" altLang="zh-CN" sz="1800" smtClean="0">
                <a:solidFill>
                  <a:srgbClr val="0070C0"/>
                </a:solidFill>
              </a:rPr>
              <a:t>); </a:t>
            </a:r>
            <a:r>
              <a:rPr lang="zh-CN" altLang="en-US" sz="1800" smtClean="0"/>
              <a:t>相</a:t>
            </a:r>
            <a:r>
              <a:rPr lang="zh-CN" altLang="en-US" sz="1800"/>
              <a:t>当</a:t>
            </a:r>
            <a:r>
              <a:rPr lang="zh-CN" altLang="en-US" sz="1800" smtClean="0"/>
              <a:t>于</a:t>
            </a:r>
            <a:r>
              <a:rPr lang="zh-CN" altLang="en-US" sz="1800" smtClean="0">
                <a:solidFill>
                  <a:srgbClr val="0070C0"/>
                </a:solidFill>
              </a:rPr>
              <a:t> </a:t>
            </a:r>
            <a:r>
              <a:rPr lang="en-US" altLang="zh-CN" sz="1800" smtClean="0">
                <a:solidFill>
                  <a:srgbClr val="0070C0"/>
                </a:solidFill>
              </a:rPr>
              <a:t>fun(a,b); </a:t>
            </a:r>
            <a:endParaRPr lang="en-US" altLang="zh-CN" sz="1800">
              <a:ea typeface="黑体" panose="02010609060101010101" pitchFamily="49" charset="-122"/>
            </a:endParaRPr>
          </a:p>
          <a:p>
            <a:pPr marL="1612900" lvl="2" indent="0">
              <a:buNone/>
            </a:pPr>
            <a:r>
              <a:rPr lang="en-US" altLang="zh-CN" sz="1800" smtClean="0">
                <a:solidFill>
                  <a:srgbClr val="0070C0"/>
                </a:solidFill>
              </a:rPr>
              <a:t>c</a:t>
            </a:r>
            <a:r>
              <a:rPr lang="en-US" altLang="zh-CN" sz="1800">
                <a:solidFill>
                  <a:srgbClr val="0070C0"/>
                </a:solidFill>
              </a:rPr>
              <a:t>=(*p)(</a:t>
            </a:r>
            <a:r>
              <a:rPr lang="en-US" altLang="zh-CN" sz="1800">
                <a:solidFill>
                  <a:srgbClr val="0070C0"/>
                </a:solidFill>
              </a:rPr>
              <a:t>a,b</a:t>
            </a:r>
            <a:r>
              <a:rPr lang="en-US" altLang="zh-CN" sz="1800" smtClean="0">
                <a:solidFill>
                  <a:srgbClr val="0070C0"/>
                </a:solidFill>
              </a:rPr>
              <a:t>); </a:t>
            </a:r>
            <a:r>
              <a:rPr lang="zh-CN" altLang="en-US" sz="1800" smtClean="0">
                <a:latin typeface="隶书" pitchFamily="49" charset="-122"/>
                <a:ea typeface="黑体" panose="02010609060101010101" pitchFamily="49" charset="-122"/>
              </a:rPr>
              <a:t>与 </a:t>
            </a:r>
            <a:r>
              <a:rPr lang="en-US" altLang="zh-CN" sz="1800">
                <a:solidFill>
                  <a:srgbClr val="0070C0"/>
                </a:solidFill>
              </a:rPr>
              <a:t>c=fun(a,b</a:t>
            </a:r>
            <a:r>
              <a:rPr lang="en-US" altLang="zh-CN" sz="1800" smtClean="0">
                <a:solidFill>
                  <a:srgbClr val="0070C0"/>
                </a:solidFill>
              </a:rPr>
              <a:t>);</a:t>
            </a:r>
            <a:r>
              <a:rPr lang="en-US" altLang="zh-CN" sz="1800" smtClean="0">
                <a:latin typeface="隶书" pitchFamily="49" charset="-122"/>
                <a:ea typeface="黑体" panose="02010609060101010101" pitchFamily="49" charset="-122"/>
              </a:rPr>
              <a:t> </a:t>
            </a:r>
            <a:r>
              <a:rPr lang="zh-CN" altLang="en-US" sz="1800" smtClean="0">
                <a:latin typeface="隶书" pitchFamily="49" charset="-122"/>
                <a:ea typeface="黑体" panose="02010609060101010101" pitchFamily="49" charset="-122"/>
              </a:rPr>
              <a:t>等</a:t>
            </a:r>
            <a:r>
              <a:rPr lang="zh-CN" altLang="en-US" sz="1800">
                <a:latin typeface="隶书" pitchFamily="49" charset="-122"/>
                <a:ea typeface="黑体" panose="02010609060101010101" pitchFamily="49" charset="-122"/>
              </a:rPr>
              <a:t>价。</a:t>
            </a:r>
            <a:endParaRPr lang="en-US" altLang="zh-CN" sz="1800">
              <a:latin typeface="隶书" pitchFamily="49" charset="-122"/>
              <a:ea typeface="黑体" panose="02010609060101010101" pitchFamily="49" charset="-122"/>
            </a:endParaRPr>
          </a:p>
        </p:txBody>
      </p:sp>
      <p:sp>
        <p:nvSpPr>
          <p:cNvPr id="4" name="页脚占位符 3"/>
          <p:cNvSpPr>
            <a:spLocks noGrp="1"/>
          </p:cNvSpPr>
          <p:nvPr>
            <p:ph type="ftr" sz="quarter" idx="10"/>
          </p:nvPr>
        </p:nvSpPr>
        <p:spPr/>
        <p:txBody>
          <a:bodyPr/>
          <a:lstStyle/>
          <a:p>
            <a:pPr>
              <a:defRPr/>
            </a:pPr>
            <a:r>
              <a:rPr lang="zh-CN" altLang="en-US" smtClean="0"/>
              <a:t>第</a:t>
            </a:r>
            <a:r>
              <a:rPr lang="en-US" altLang="zh-CN" smtClean="0"/>
              <a:t>9</a:t>
            </a:r>
            <a:r>
              <a:rPr lang="zh-CN" altLang="en-US" smtClean="0"/>
              <a:t>章  指针</a:t>
            </a:r>
            <a:endParaRPr lang="en-US" altLang="zh-CN" sz="1200">
              <a:ea typeface="宋体" charset="-122"/>
            </a:endParaRPr>
          </a:p>
        </p:txBody>
      </p:sp>
    </p:spTree>
    <p:extLst>
      <p:ext uri="{BB962C8B-B14F-4D97-AF65-F5344CB8AC3E}">
        <p14:creationId xmlns:p14="http://schemas.microsoft.com/office/powerpoint/2010/main" val="2477929028"/>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3000" smtClean="0"/>
              <a:t>9.5  </a:t>
            </a:r>
            <a:r>
              <a:rPr lang="zh-CN" altLang="en-US" sz="3000" smtClean="0"/>
              <a:t>指</a:t>
            </a:r>
            <a:r>
              <a:rPr lang="zh-CN" altLang="en-US" sz="3000"/>
              <a:t>针</a:t>
            </a:r>
            <a:r>
              <a:rPr lang="zh-CN" altLang="en-US" sz="3000"/>
              <a:t>与函数</a:t>
            </a:r>
            <a:endParaRPr lang="zh-CN" altLang="en-US" sz="3000"/>
          </a:p>
        </p:txBody>
      </p:sp>
      <p:sp>
        <p:nvSpPr>
          <p:cNvPr id="3" name="内容占位符 2"/>
          <p:cNvSpPr>
            <a:spLocks noGrp="1"/>
          </p:cNvSpPr>
          <p:nvPr>
            <p:ph idx="1"/>
          </p:nvPr>
        </p:nvSpPr>
        <p:spPr>
          <a:xfrm>
            <a:off x="457200" y="1340768"/>
            <a:ext cx="8507288" cy="432048"/>
          </a:xfrm>
        </p:spPr>
        <p:txBody>
          <a:bodyPr/>
          <a:lstStyle/>
          <a:p>
            <a:pPr lvl="1"/>
            <a:r>
              <a:rPr lang="en-US" altLang="zh-CN" sz="2000">
                <a:latin typeface="隶书" pitchFamily="49" charset="-122"/>
                <a:ea typeface="黑体" panose="02010609060101010101" pitchFamily="49" charset="-122"/>
              </a:rPr>
              <a:t>【</a:t>
            </a:r>
            <a:r>
              <a:rPr lang="zh-CN" altLang="en-US" sz="2000">
                <a:latin typeface="隶书" pitchFamily="49" charset="-122"/>
                <a:ea typeface="黑体" panose="02010609060101010101" pitchFamily="49" charset="-122"/>
              </a:rPr>
              <a:t>例</a:t>
            </a:r>
            <a:r>
              <a:rPr lang="en-US" altLang="zh-CN" sz="2000">
                <a:latin typeface="隶书" pitchFamily="49" charset="-122"/>
                <a:ea typeface="黑体" panose="02010609060101010101" pitchFamily="49" charset="-122"/>
              </a:rPr>
              <a:t>9.28】  </a:t>
            </a:r>
            <a:r>
              <a:rPr lang="zh-CN" altLang="en-US" sz="2000">
                <a:latin typeface="隶书" pitchFamily="49" charset="-122"/>
                <a:ea typeface="黑体" panose="02010609060101010101" pitchFamily="49" charset="-122"/>
              </a:rPr>
              <a:t>函数指针的应用</a:t>
            </a:r>
            <a:endParaRPr lang="en-US" altLang="zh-CN" sz="2000" smtClean="0">
              <a:latin typeface="隶书" pitchFamily="49" charset="-122"/>
              <a:ea typeface="黑体" panose="02010609060101010101" pitchFamily="49" charset="-122"/>
            </a:endParaRPr>
          </a:p>
        </p:txBody>
      </p:sp>
      <p:sp>
        <p:nvSpPr>
          <p:cNvPr id="4" name="页脚占位符 3"/>
          <p:cNvSpPr>
            <a:spLocks noGrp="1"/>
          </p:cNvSpPr>
          <p:nvPr>
            <p:ph type="ftr" sz="quarter" idx="10"/>
          </p:nvPr>
        </p:nvSpPr>
        <p:spPr/>
        <p:txBody>
          <a:bodyPr/>
          <a:lstStyle/>
          <a:p>
            <a:pPr>
              <a:defRPr/>
            </a:pPr>
            <a:r>
              <a:rPr lang="zh-CN" altLang="en-US" smtClean="0"/>
              <a:t>第</a:t>
            </a:r>
            <a:r>
              <a:rPr lang="en-US" altLang="zh-CN" smtClean="0"/>
              <a:t>9</a:t>
            </a:r>
            <a:r>
              <a:rPr lang="zh-CN" altLang="en-US" smtClean="0"/>
              <a:t>章  指针</a:t>
            </a:r>
            <a:endParaRPr lang="en-US" altLang="zh-CN" sz="1200">
              <a:ea typeface="宋体" charset="-122"/>
            </a:endParaRPr>
          </a:p>
        </p:txBody>
      </p:sp>
      <p:sp>
        <p:nvSpPr>
          <p:cNvPr id="5" name="矩形 4">
            <a:extLst>
              <a:ext uri="{FF2B5EF4-FFF2-40B4-BE49-F238E27FC236}">
                <a16:creationId xmlns:a16="http://schemas.microsoft.com/office/drawing/2014/main" id="{F5BB524E-118F-4CAC-B131-4098BA770E80}"/>
              </a:ext>
            </a:extLst>
          </p:cNvPr>
          <p:cNvSpPr/>
          <p:nvPr/>
        </p:nvSpPr>
        <p:spPr>
          <a:xfrm>
            <a:off x="1403648" y="1772816"/>
            <a:ext cx="3312368" cy="4608512"/>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en-US" altLang="zh-CN" sz="1200">
                <a:solidFill>
                  <a:srgbClr val="002060"/>
                </a:solidFill>
              </a:rPr>
              <a:t>#include &lt;stdio.h&gt;</a:t>
            </a:r>
          </a:p>
          <a:p>
            <a:r>
              <a:rPr lang="en-US" altLang="zh-CN" sz="1200">
                <a:solidFill>
                  <a:srgbClr val="002060"/>
                </a:solidFill>
              </a:rPr>
              <a:t>int main()</a:t>
            </a:r>
          </a:p>
          <a:p>
            <a:r>
              <a:rPr lang="en-US" altLang="zh-CN" sz="1200">
                <a:solidFill>
                  <a:srgbClr val="002060"/>
                </a:solidFill>
              </a:rPr>
              <a:t>{</a:t>
            </a:r>
          </a:p>
          <a:p>
            <a:pPr marL="182563"/>
            <a:r>
              <a:rPr lang="en-US" altLang="zh-CN" sz="1200">
                <a:solidFill>
                  <a:srgbClr val="002060"/>
                </a:solidFill>
              </a:rPr>
              <a:t> int  arr_add(int arr[ ] , int n) ;</a:t>
            </a:r>
          </a:p>
          <a:p>
            <a:pPr marL="182563"/>
            <a:r>
              <a:rPr lang="en-US" altLang="zh-CN" sz="1200">
                <a:solidFill>
                  <a:srgbClr val="002060"/>
                </a:solidFill>
              </a:rPr>
              <a:t> </a:t>
            </a:r>
            <a:r>
              <a:rPr lang="en-US" altLang="zh-CN" sz="1200" smtClean="0">
                <a:solidFill>
                  <a:srgbClr val="002060"/>
                </a:solidFill>
              </a:rPr>
              <a:t>static </a:t>
            </a:r>
            <a:r>
              <a:rPr lang="en-US" altLang="zh-CN" sz="1200">
                <a:solidFill>
                  <a:srgbClr val="002060"/>
                </a:solidFill>
              </a:rPr>
              <a:t>int  a[3][4</a:t>
            </a:r>
            <a:r>
              <a:rPr lang="en-US" altLang="zh-CN" sz="1200">
                <a:solidFill>
                  <a:srgbClr val="002060"/>
                </a:solidFill>
              </a:rPr>
              <a:t>]={</a:t>
            </a:r>
            <a:r>
              <a:rPr lang="en-US" altLang="zh-CN" sz="1200" smtClean="0">
                <a:solidFill>
                  <a:srgbClr val="002060"/>
                </a:solidFill>
              </a:rPr>
              <a:t>1,3,5,7,9,11,13,</a:t>
            </a:r>
          </a:p>
          <a:p>
            <a:pPr marL="182563"/>
            <a:r>
              <a:rPr lang="en-US" altLang="zh-CN" sz="1200">
                <a:solidFill>
                  <a:srgbClr val="002060"/>
                </a:solidFill>
              </a:rPr>
              <a:t>	</a:t>
            </a:r>
            <a:r>
              <a:rPr lang="en-US" altLang="zh-CN" sz="1200" smtClean="0">
                <a:solidFill>
                  <a:srgbClr val="002060"/>
                </a:solidFill>
              </a:rPr>
              <a:t>               15,17,19,21,23</a:t>
            </a:r>
            <a:r>
              <a:rPr lang="en-US" altLang="zh-CN" sz="1200">
                <a:solidFill>
                  <a:srgbClr val="002060"/>
                </a:solidFill>
              </a:rPr>
              <a:t>};</a:t>
            </a:r>
          </a:p>
          <a:p>
            <a:pPr marL="182563"/>
            <a:r>
              <a:rPr lang="en-US" altLang="zh-CN" sz="1200">
                <a:solidFill>
                  <a:srgbClr val="002060"/>
                </a:solidFill>
              </a:rPr>
              <a:t> </a:t>
            </a:r>
            <a:r>
              <a:rPr lang="en-US" altLang="zh-CN" sz="1200" smtClean="0">
                <a:solidFill>
                  <a:srgbClr val="002060"/>
                </a:solidFill>
              </a:rPr>
              <a:t>int </a:t>
            </a:r>
            <a:r>
              <a:rPr lang="en-US" altLang="zh-CN" sz="1200">
                <a:solidFill>
                  <a:srgbClr val="002060"/>
                </a:solidFill>
              </a:rPr>
              <a:t>*p,total1,total2;</a:t>
            </a:r>
          </a:p>
          <a:p>
            <a:pPr marL="182563"/>
            <a:r>
              <a:rPr lang="en-US" altLang="zh-CN" sz="1200">
                <a:solidFill>
                  <a:srgbClr val="002060"/>
                </a:solidFill>
              </a:rPr>
              <a:t> </a:t>
            </a:r>
            <a:r>
              <a:rPr lang="en-US" altLang="zh-CN" sz="1200" smtClean="0">
                <a:solidFill>
                  <a:srgbClr val="002060"/>
                </a:solidFill>
              </a:rPr>
              <a:t>int </a:t>
            </a:r>
            <a:r>
              <a:rPr lang="en-US" altLang="zh-CN" sz="1200">
                <a:solidFill>
                  <a:srgbClr val="002060"/>
                </a:solidFill>
              </a:rPr>
              <a:t>(*pt)();</a:t>
            </a:r>
          </a:p>
          <a:p>
            <a:pPr marL="182563"/>
            <a:r>
              <a:rPr lang="en-US" altLang="zh-CN" sz="1200">
                <a:solidFill>
                  <a:srgbClr val="002060"/>
                </a:solidFill>
              </a:rPr>
              <a:t> </a:t>
            </a:r>
            <a:r>
              <a:rPr lang="en-US" altLang="zh-CN" sz="1200" smtClean="0">
                <a:solidFill>
                  <a:srgbClr val="002060"/>
                </a:solidFill>
              </a:rPr>
              <a:t>pt=arr_add</a:t>
            </a:r>
            <a:r>
              <a:rPr lang="en-US" altLang="zh-CN" sz="1200">
                <a:solidFill>
                  <a:srgbClr val="002060"/>
                </a:solidFill>
              </a:rPr>
              <a:t>;</a:t>
            </a:r>
          </a:p>
          <a:p>
            <a:pPr marL="182563"/>
            <a:r>
              <a:rPr lang="en-US" altLang="zh-CN" sz="1200" smtClean="0">
                <a:solidFill>
                  <a:srgbClr val="002060"/>
                </a:solidFill>
              </a:rPr>
              <a:t> p=a[0</a:t>
            </a:r>
            <a:r>
              <a:rPr lang="en-US" altLang="zh-CN" sz="1200">
                <a:solidFill>
                  <a:srgbClr val="002060"/>
                </a:solidFill>
              </a:rPr>
              <a:t>];</a:t>
            </a:r>
          </a:p>
          <a:p>
            <a:pPr marL="182563"/>
            <a:r>
              <a:rPr lang="en-US" altLang="zh-CN" sz="1200" smtClean="0">
                <a:solidFill>
                  <a:srgbClr val="002060"/>
                </a:solidFill>
              </a:rPr>
              <a:t> </a:t>
            </a:r>
            <a:r>
              <a:rPr lang="en-US" altLang="zh-CN" sz="1200">
                <a:solidFill>
                  <a:srgbClr val="002060"/>
                </a:solidFill>
              </a:rPr>
              <a:t>total1=arr_add(p,12</a:t>
            </a:r>
            <a:r>
              <a:rPr lang="en-US" altLang="zh-CN" sz="1200" smtClean="0">
                <a:solidFill>
                  <a:srgbClr val="002060"/>
                </a:solidFill>
              </a:rPr>
              <a:t>); </a:t>
            </a:r>
            <a:r>
              <a:rPr lang="en-US" altLang="zh-CN" sz="1200">
                <a:solidFill>
                  <a:srgbClr val="002060"/>
                </a:solidFill>
              </a:rPr>
              <a:t>	</a:t>
            </a:r>
            <a:endParaRPr lang="en-US" altLang="zh-CN" sz="1200" smtClean="0">
              <a:solidFill>
                <a:srgbClr val="002060"/>
              </a:solidFill>
            </a:endParaRPr>
          </a:p>
          <a:p>
            <a:pPr marL="182563"/>
            <a:r>
              <a:rPr lang="en-US" altLang="zh-CN" sz="1200" smtClean="0">
                <a:solidFill>
                  <a:srgbClr val="002060"/>
                </a:solidFill>
              </a:rPr>
              <a:t>	/*</a:t>
            </a:r>
            <a:r>
              <a:rPr lang="zh-CN" altLang="en-US" sz="1200">
                <a:solidFill>
                  <a:srgbClr val="002060"/>
                </a:solidFill>
              </a:rPr>
              <a:t>直接的函数调用*</a:t>
            </a:r>
            <a:r>
              <a:rPr lang="en-US" altLang="zh-CN" sz="1200">
                <a:solidFill>
                  <a:srgbClr val="002060"/>
                </a:solidFill>
              </a:rPr>
              <a:t>/</a:t>
            </a:r>
          </a:p>
          <a:p>
            <a:pPr marL="182563"/>
            <a:r>
              <a:rPr lang="en-US" altLang="zh-CN" sz="1200" smtClean="0">
                <a:solidFill>
                  <a:srgbClr val="002060"/>
                </a:solidFill>
              </a:rPr>
              <a:t> </a:t>
            </a:r>
            <a:r>
              <a:rPr lang="en-US" altLang="zh-CN" sz="1200">
                <a:solidFill>
                  <a:srgbClr val="002060"/>
                </a:solidFill>
              </a:rPr>
              <a:t>total2=(*pt)(p,12); 	</a:t>
            </a:r>
            <a:r>
              <a:rPr lang="en-US" altLang="zh-CN" sz="1200">
                <a:solidFill>
                  <a:srgbClr val="002060"/>
                </a:solidFill>
              </a:rPr>
              <a:t>	</a:t>
            </a:r>
            <a:endParaRPr lang="en-US" altLang="zh-CN" sz="1200" smtClean="0">
              <a:solidFill>
                <a:srgbClr val="002060"/>
              </a:solidFill>
            </a:endParaRPr>
          </a:p>
          <a:p>
            <a:pPr marL="182563"/>
            <a:r>
              <a:rPr lang="en-US" altLang="zh-CN" sz="1200">
                <a:solidFill>
                  <a:srgbClr val="002060"/>
                </a:solidFill>
              </a:rPr>
              <a:t> </a:t>
            </a:r>
            <a:r>
              <a:rPr lang="en-US" altLang="zh-CN" sz="1200" smtClean="0">
                <a:solidFill>
                  <a:srgbClr val="002060"/>
                </a:solidFill>
              </a:rPr>
              <a:t>  /*</a:t>
            </a:r>
            <a:r>
              <a:rPr lang="zh-CN" altLang="en-US" sz="1200">
                <a:solidFill>
                  <a:srgbClr val="002060"/>
                </a:solidFill>
              </a:rPr>
              <a:t>通过指向函数的指针变量</a:t>
            </a:r>
            <a:r>
              <a:rPr lang="en-US" altLang="zh-CN" sz="1200">
                <a:solidFill>
                  <a:srgbClr val="002060"/>
                </a:solidFill>
              </a:rPr>
              <a:t>pt</a:t>
            </a:r>
            <a:r>
              <a:rPr lang="zh-CN" altLang="en-US" sz="1200">
                <a:solidFill>
                  <a:srgbClr val="002060"/>
                </a:solidFill>
              </a:rPr>
              <a:t>调用函数*</a:t>
            </a:r>
            <a:r>
              <a:rPr lang="en-US" altLang="zh-CN" sz="1200">
                <a:solidFill>
                  <a:srgbClr val="002060"/>
                </a:solidFill>
              </a:rPr>
              <a:t>/</a:t>
            </a:r>
          </a:p>
          <a:p>
            <a:pPr marL="182563"/>
            <a:r>
              <a:rPr lang="en-US" altLang="zh-CN" sz="1200" smtClean="0">
                <a:solidFill>
                  <a:srgbClr val="002060"/>
                </a:solidFill>
              </a:rPr>
              <a:t> </a:t>
            </a:r>
            <a:r>
              <a:rPr lang="en-US" altLang="zh-CN" sz="1200">
                <a:solidFill>
                  <a:srgbClr val="002060"/>
                </a:solidFill>
              </a:rPr>
              <a:t>printf("total1=%d\ntotal2=%d\n</a:t>
            </a:r>
            <a:r>
              <a:rPr lang="en-US" altLang="zh-CN" sz="1200">
                <a:solidFill>
                  <a:srgbClr val="002060"/>
                </a:solidFill>
              </a:rPr>
              <a:t>", </a:t>
            </a:r>
            <a:endParaRPr lang="en-US" altLang="zh-CN" sz="1200" smtClean="0">
              <a:solidFill>
                <a:srgbClr val="002060"/>
              </a:solidFill>
            </a:endParaRPr>
          </a:p>
          <a:p>
            <a:pPr marL="182563"/>
            <a:r>
              <a:rPr lang="en-US" altLang="zh-CN" sz="1200">
                <a:solidFill>
                  <a:srgbClr val="002060"/>
                </a:solidFill>
              </a:rPr>
              <a:t>	</a:t>
            </a:r>
            <a:r>
              <a:rPr lang="en-US" altLang="zh-CN" sz="1200" smtClean="0">
                <a:solidFill>
                  <a:srgbClr val="002060"/>
                </a:solidFill>
              </a:rPr>
              <a:t>total1</a:t>
            </a:r>
            <a:r>
              <a:rPr lang="en-US" altLang="zh-CN" sz="1200">
                <a:solidFill>
                  <a:srgbClr val="002060"/>
                </a:solidFill>
              </a:rPr>
              <a:t>, total2</a:t>
            </a:r>
            <a:r>
              <a:rPr lang="en-US" altLang="zh-CN" sz="1200">
                <a:solidFill>
                  <a:srgbClr val="002060"/>
                </a:solidFill>
              </a:rPr>
              <a:t>) </a:t>
            </a:r>
            <a:r>
              <a:rPr lang="en-US" altLang="zh-CN" sz="1200" smtClean="0">
                <a:solidFill>
                  <a:srgbClr val="002060"/>
                </a:solidFill>
              </a:rPr>
              <a:t>;</a:t>
            </a:r>
          </a:p>
          <a:p>
            <a:pPr marL="182563"/>
            <a:r>
              <a:rPr lang="en-US" altLang="zh-CN" sz="1200" smtClean="0">
                <a:solidFill>
                  <a:srgbClr val="002060"/>
                </a:solidFill>
              </a:rPr>
              <a:t>return </a:t>
            </a:r>
            <a:r>
              <a:rPr lang="en-US" altLang="zh-CN" sz="1200">
                <a:solidFill>
                  <a:srgbClr val="002060"/>
                </a:solidFill>
              </a:rPr>
              <a:t>0</a:t>
            </a:r>
            <a:r>
              <a:rPr lang="en-US" altLang="zh-CN" sz="1200" smtClean="0">
                <a:solidFill>
                  <a:srgbClr val="002060"/>
                </a:solidFill>
              </a:rPr>
              <a:t>;</a:t>
            </a:r>
          </a:p>
          <a:p>
            <a:r>
              <a:rPr lang="en-US" altLang="zh-CN" sz="1200" smtClean="0">
                <a:solidFill>
                  <a:srgbClr val="002060"/>
                </a:solidFill>
              </a:rPr>
              <a:t>}</a:t>
            </a:r>
          </a:p>
          <a:p>
            <a:r>
              <a:rPr lang="en-US" altLang="zh-CN" sz="1200">
                <a:solidFill>
                  <a:srgbClr val="002060"/>
                </a:solidFill>
              </a:rPr>
              <a:t>int arr_add( int arr[], int n)</a:t>
            </a:r>
          </a:p>
          <a:p>
            <a:r>
              <a:rPr lang="en-US" altLang="zh-CN" sz="1200">
                <a:solidFill>
                  <a:srgbClr val="002060"/>
                </a:solidFill>
              </a:rPr>
              <a:t>{</a:t>
            </a:r>
          </a:p>
          <a:p>
            <a:r>
              <a:rPr lang="en-US" altLang="zh-CN" sz="1200">
                <a:solidFill>
                  <a:srgbClr val="002060"/>
                </a:solidFill>
              </a:rPr>
              <a:t> </a:t>
            </a:r>
            <a:r>
              <a:rPr lang="en-US" altLang="zh-CN" sz="1200" smtClean="0">
                <a:solidFill>
                  <a:srgbClr val="002060"/>
                </a:solidFill>
              </a:rPr>
              <a:t>   int  </a:t>
            </a:r>
            <a:r>
              <a:rPr lang="en-US" altLang="zh-CN" sz="1200">
                <a:solidFill>
                  <a:srgbClr val="002060"/>
                </a:solidFill>
              </a:rPr>
              <a:t>i,sum=0;</a:t>
            </a:r>
          </a:p>
          <a:p>
            <a:r>
              <a:rPr lang="en-US" altLang="zh-CN" sz="1200" smtClean="0">
                <a:solidFill>
                  <a:srgbClr val="002060"/>
                </a:solidFill>
              </a:rPr>
              <a:t>    </a:t>
            </a:r>
            <a:r>
              <a:rPr lang="en-US" altLang="zh-CN" sz="1200">
                <a:solidFill>
                  <a:srgbClr val="002060"/>
                </a:solidFill>
              </a:rPr>
              <a:t>for(i=0 ; i&lt;n ; i++)</a:t>
            </a:r>
          </a:p>
          <a:p>
            <a:r>
              <a:rPr lang="en-US" altLang="zh-CN" sz="1200">
                <a:solidFill>
                  <a:srgbClr val="002060"/>
                </a:solidFill>
              </a:rPr>
              <a:t>    </a:t>
            </a:r>
            <a:r>
              <a:rPr lang="en-US" altLang="zh-CN" sz="1200" smtClean="0">
                <a:solidFill>
                  <a:srgbClr val="002060"/>
                </a:solidFill>
              </a:rPr>
              <a:t>	sum</a:t>
            </a:r>
            <a:r>
              <a:rPr lang="en-US" altLang="zh-CN" sz="1200">
                <a:solidFill>
                  <a:srgbClr val="002060"/>
                </a:solidFill>
              </a:rPr>
              <a:t>+=arr[i];</a:t>
            </a:r>
          </a:p>
          <a:p>
            <a:r>
              <a:rPr lang="en-US" altLang="zh-CN" sz="1200">
                <a:solidFill>
                  <a:srgbClr val="002060"/>
                </a:solidFill>
              </a:rPr>
              <a:t>  </a:t>
            </a:r>
            <a:r>
              <a:rPr lang="en-US" altLang="zh-CN" sz="1200" smtClean="0">
                <a:solidFill>
                  <a:srgbClr val="002060"/>
                </a:solidFill>
              </a:rPr>
              <a:t>  return </a:t>
            </a:r>
            <a:r>
              <a:rPr lang="en-US" altLang="zh-CN" sz="1200">
                <a:solidFill>
                  <a:srgbClr val="002060"/>
                </a:solidFill>
              </a:rPr>
              <a:t>sum;</a:t>
            </a:r>
          </a:p>
          <a:p>
            <a:r>
              <a:rPr lang="en-US" altLang="zh-CN" sz="1200" smtClean="0">
                <a:solidFill>
                  <a:srgbClr val="002060"/>
                </a:solidFill>
              </a:rPr>
              <a:t>}</a:t>
            </a:r>
            <a:endParaRPr lang="en-US" altLang="zh-CN" sz="1200">
              <a:solidFill>
                <a:srgbClr val="002060"/>
              </a:solidFill>
            </a:endParaRPr>
          </a:p>
        </p:txBody>
      </p:sp>
      <p:sp>
        <p:nvSpPr>
          <p:cNvPr id="11" name="文本框 10">
            <a:extLst>
              <a:ext uri="{FF2B5EF4-FFF2-40B4-BE49-F238E27FC236}">
                <a16:creationId xmlns:a16="http://schemas.microsoft.com/office/drawing/2014/main" id="{B0CA503F-5008-4B52-A4F4-6A5255875C6D}"/>
              </a:ext>
            </a:extLst>
          </p:cNvPr>
          <p:cNvSpPr txBox="1"/>
          <p:nvPr/>
        </p:nvSpPr>
        <p:spPr>
          <a:xfrm>
            <a:off x="5084134" y="1772816"/>
            <a:ext cx="2232248" cy="338554"/>
          </a:xfrm>
          <a:prstGeom prst="rect">
            <a:avLst/>
          </a:prstGeom>
          <a:noFill/>
        </p:spPr>
        <p:txBody>
          <a:bodyPr wrap="square" rtlCol="0">
            <a:spAutoFit/>
          </a:bodyPr>
          <a:lstStyle/>
          <a:p>
            <a:r>
              <a:rPr lang="zh-CN" altLang="en-US" sz="1600" dirty="0">
                <a:solidFill>
                  <a:srgbClr val="002060"/>
                </a:solidFill>
              </a:rPr>
              <a:t>程序运行结果：</a:t>
            </a:r>
          </a:p>
        </p:txBody>
      </p:sp>
      <p:pic>
        <p:nvPicPr>
          <p:cNvPr id="12" name="图片 11"/>
          <p:cNvPicPr/>
          <p:nvPr/>
        </p:nvPicPr>
        <p:blipFill rotWithShape="1">
          <a:blip r:embed="rId2">
            <a:extLst>
              <a:ext uri="{28A0092B-C50C-407E-A947-70E740481C1C}">
                <a14:useLocalDpi xmlns:a14="http://schemas.microsoft.com/office/drawing/2010/main" val="0"/>
              </a:ext>
            </a:extLst>
          </a:blip>
          <a:srcRect r="46643" b="49074"/>
          <a:stretch/>
        </p:blipFill>
        <p:spPr bwMode="auto">
          <a:xfrm>
            <a:off x="5273040" y="2227314"/>
            <a:ext cx="3134530" cy="1417710"/>
          </a:xfrm>
          <a:prstGeom prst="rect">
            <a:avLst/>
          </a:prstGeom>
          <a:noFill/>
          <a:ln>
            <a:noFill/>
          </a:ln>
        </p:spPr>
      </p:pic>
    </p:spTree>
    <p:extLst>
      <p:ext uri="{BB962C8B-B14F-4D97-AF65-F5344CB8AC3E}">
        <p14:creationId xmlns:p14="http://schemas.microsoft.com/office/powerpoint/2010/main" val="3428610765"/>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3000" smtClean="0"/>
              <a:t>9.5  </a:t>
            </a:r>
            <a:r>
              <a:rPr lang="zh-CN" altLang="en-US" sz="3000" smtClean="0"/>
              <a:t>指</a:t>
            </a:r>
            <a:r>
              <a:rPr lang="zh-CN" altLang="en-US" sz="3000"/>
              <a:t>针</a:t>
            </a:r>
            <a:r>
              <a:rPr lang="zh-CN" altLang="en-US" sz="3000"/>
              <a:t>与函数</a:t>
            </a:r>
            <a:endParaRPr lang="zh-CN" altLang="en-US" sz="3000"/>
          </a:p>
        </p:txBody>
      </p:sp>
      <p:sp>
        <p:nvSpPr>
          <p:cNvPr id="3" name="内容占位符 2"/>
          <p:cNvSpPr>
            <a:spLocks noGrp="1"/>
          </p:cNvSpPr>
          <p:nvPr>
            <p:ph idx="1"/>
          </p:nvPr>
        </p:nvSpPr>
        <p:spPr>
          <a:xfrm>
            <a:off x="457200" y="1772816"/>
            <a:ext cx="8507288" cy="3600400"/>
          </a:xfrm>
        </p:spPr>
        <p:txBody>
          <a:bodyPr/>
          <a:lstStyle/>
          <a:p>
            <a:pPr lvl="1"/>
            <a:r>
              <a:rPr lang="zh-CN" altLang="en-US" sz="2000">
                <a:latin typeface="隶书" pitchFamily="49" charset="-122"/>
                <a:ea typeface="黑体" panose="02010609060101010101" pitchFamily="49" charset="-122"/>
              </a:rPr>
              <a:t>用函数名直接调用函数与使用函数指针调用函数得到的结果是相同</a:t>
            </a:r>
            <a:r>
              <a:rPr lang="zh-CN" altLang="en-US" sz="2000">
                <a:latin typeface="隶书" pitchFamily="49" charset="-122"/>
                <a:ea typeface="黑体" panose="02010609060101010101" pitchFamily="49" charset="-122"/>
              </a:rPr>
              <a:t>的</a:t>
            </a:r>
            <a:r>
              <a:rPr lang="zh-CN" altLang="en-US" sz="2000" smtClean="0">
                <a:latin typeface="隶书" pitchFamily="49" charset="-122"/>
                <a:ea typeface="黑体" panose="02010609060101010101" pitchFamily="49" charset="-122"/>
              </a:rPr>
              <a:t>。</a:t>
            </a:r>
            <a:endParaRPr lang="en-US" altLang="zh-CN" sz="2000" smtClean="0">
              <a:latin typeface="隶书" pitchFamily="49" charset="-122"/>
              <a:ea typeface="黑体" panose="02010609060101010101" pitchFamily="49" charset="-122"/>
            </a:endParaRPr>
          </a:p>
          <a:p>
            <a:pPr lvl="1"/>
            <a:r>
              <a:rPr lang="zh-CN" altLang="en-US" sz="2000">
                <a:latin typeface="隶书" pitchFamily="49" charset="-122"/>
                <a:ea typeface="黑体" panose="02010609060101010101" pitchFamily="49" charset="-122"/>
              </a:rPr>
              <a:t>使用函数指针变量时应注意以下</a:t>
            </a:r>
            <a:r>
              <a:rPr lang="zh-CN" altLang="en-US" sz="2000">
                <a:latin typeface="隶书" pitchFamily="49" charset="-122"/>
                <a:ea typeface="黑体" panose="02010609060101010101" pitchFamily="49" charset="-122"/>
              </a:rPr>
              <a:t>两</a:t>
            </a:r>
            <a:r>
              <a:rPr lang="zh-CN" altLang="en-US" sz="2000" smtClean="0">
                <a:latin typeface="隶书" pitchFamily="49" charset="-122"/>
                <a:ea typeface="黑体" panose="02010609060101010101" pitchFamily="49" charset="-122"/>
              </a:rPr>
              <a:t>点：</a:t>
            </a:r>
            <a:endParaRPr lang="en-US" altLang="zh-CN" sz="2000" smtClean="0">
              <a:latin typeface="隶书" pitchFamily="49" charset="-122"/>
              <a:ea typeface="黑体" panose="02010609060101010101" pitchFamily="49" charset="-122"/>
            </a:endParaRPr>
          </a:p>
          <a:p>
            <a:pPr lvl="2"/>
            <a:r>
              <a:rPr lang="zh-CN" altLang="en-US" sz="1800" smtClean="0">
                <a:latin typeface="隶书" pitchFamily="49" charset="-122"/>
                <a:ea typeface="黑体" panose="02010609060101010101" pitchFamily="49" charset="-122"/>
              </a:rPr>
              <a:t>函</a:t>
            </a:r>
            <a:r>
              <a:rPr lang="zh-CN" altLang="en-US" sz="1800">
                <a:latin typeface="隶书" pitchFamily="49" charset="-122"/>
                <a:ea typeface="黑体" panose="02010609060101010101" pitchFamily="49" charset="-122"/>
              </a:rPr>
              <a:t>数指针变量不能进行算术运算。之前介绍的各种类型的指针变量加减一个整数可以使指针移动，而函数指针的移动是毫无意义的。</a:t>
            </a:r>
          </a:p>
          <a:p>
            <a:pPr lvl="2"/>
            <a:r>
              <a:rPr lang="zh-CN" altLang="en-US" sz="1800" smtClean="0">
                <a:latin typeface="隶书" pitchFamily="49" charset="-122"/>
                <a:ea typeface="黑体" panose="02010609060101010101" pitchFamily="49" charset="-122"/>
              </a:rPr>
              <a:t>函</a:t>
            </a:r>
            <a:r>
              <a:rPr lang="zh-CN" altLang="en-US" sz="1800">
                <a:latin typeface="隶书" pitchFamily="49" charset="-122"/>
                <a:ea typeface="黑体" panose="02010609060101010101" pitchFamily="49" charset="-122"/>
              </a:rPr>
              <a:t>数调用 “（*指针变量名）” 中的括号不可少，而且其中的‘*’不应该理解为指针的求值运算，此处它只是一种表示符号。</a:t>
            </a:r>
          </a:p>
          <a:p>
            <a:pPr lvl="1"/>
            <a:r>
              <a:rPr lang="en-US" altLang="zh-CN" sz="2000">
                <a:latin typeface="隶书" pitchFamily="49" charset="-122"/>
                <a:ea typeface="黑体" panose="02010609060101010101" pitchFamily="49" charset="-122"/>
              </a:rPr>
              <a:t>C</a:t>
            </a:r>
            <a:r>
              <a:rPr lang="zh-CN" altLang="en-US" sz="2000">
                <a:latin typeface="隶书" pitchFamily="49" charset="-122"/>
                <a:ea typeface="黑体" panose="02010609060101010101" pitchFamily="49" charset="-122"/>
              </a:rPr>
              <a:t>语言不允许把函数直接作为函数的参数，如果一个函数需要用另外一个函数作为参数，则可以声明一个指针变量，让它指向第二个函数，然后把指针变量作为第一个函数的参数，就可以把所需的函数传进</a:t>
            </a:r>
            <a:r>
              <a:rPr lang="zh-CN" altLang="en-US" sz="2000">
                <a:latin typeface="隶书" pitchFamily="49" charset="-122"/>
                <a:ea typeface="黑体" panose="02010609060101010101" pitchFamily="49" charset="-122"/>
              </a:rPr>
              <a:t>去</a:t>
            </a:r>
            <a:r>
              <a:rPr lang="zh-CN" altLang="en-US" sz="2000" smtClean="0">
                <a:latin typeface="隶书" pitchFamily="49" charset="-122"/>
                <a:ea typeface="黑体" panose="02010609060101010101" pitchFamily="49" charset="-122"/>
              </a:rPr>
              <a:t>。</a:t>
            </a:r>
            <a:endParaRPr lang="en-US" altLang="zh-CN" sz="1800">
              <a:latin typeface="隶书" pitchFamily="49" charset="-122"/>
              <a:ea typeface="黑体" panose="02010609060101010101" pitchFamily="49" charset="-122"/>
            </a:endParaRPr>
          </a:p>
        </p:txBody>
      </p:sp>
      <p:sp>
        <p:nvSpPr>
          <p:cNvPr id="4" name="页脚占位符 3"/>
          <p:cNvSpPr>
            <a:spLocks noGrp="1"/>
          </p:cNvSpPr>
          <p:nvPr>
            <p:ph type="ftr" sz="quarter" idx="10"/>
          </p:nvPr>
        </p:nvSpPr>
        <p:spPr/>
        <p:txBody>
          <a:bodyPr/>
          <a:lstStyle/>
          <a:p>
            <a:pPr>
              <a:defRPr/>
            </a:pPr>
            <a:r>
              <a:rPr lang="zh-CN" altLang="en-US" smtClean="0"/>
              <a:t>第</a:t>
            </a:r>
            <a:r>
              <a:rPr lang="en-US" altLang="zh-CN" smtClean="0"/>
              <a:t>9</a:t>
            </a:r>
            <a:r>
              <a:rPr lang="zh-CN" altLang="en-US" smtClean="0"/>
              <a:t>章  指针</a:t>
            </a:r>
            <a:endParaRPr lang="en-US" altLang="zh-CN" sz="1200">
              <a:ea typeface="宋体" charset="-122"/>
            </a:endParaRPr>
          </a:p>
        </p:txBody>
      </p:sp>
    </p:spTree>
    <p:extLst>
      <p:ext uri="{BB962C8B-B14F-4D97-AF65-F5344CB8AC3E}">
        <p14:creationId xmlns:p14="http://schemas.microsoft.com/office/powerpoint/2010/main" val="2134771073"/>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3000" smtClean="0"/>
              <a:t>9.5  </a:t>
            </a:r>
            <a:r>
              <a:rPr lang="zh-CN" altLang="en-US" sz="3000" smtClean="0"/>
              <a:t>指</a:t>
            </a:r>
            <a:r>
              <a:rPr lang="zh-CN" altLang="en-US" sz="3000"/>
              <a:t>针</a:t>
            </a:r>
            <a:r>
              <a:rPr lang="zh-CN" altLang="en-US" sz="3000"/>
              <a:t>与函数</a:t>
            </a:r>
            <a:endParaRPr lang="zh-CN" altLang="en-US" sz="3000"/>
          </a:p>
        </p:txBody>
      </p:sp>
      <p:sp>
        <p:nvSpPr>
          <p:cNvPr id="3" name="内容占位符 2"/>
          <p:cNvSpPr>
            <a:spLocks noGrp="1"/>
          </p:cNvSpPr>
          <p:nvPr>
            <p:ph idx="1"/>
          </p:nvPr>
        </p:nvSpPr>
        <p:spPr>
          <a:xfrm>
            <a:off x="457200" y="1556792"/>
            <a:ext cx="8507288" cy="4392488"/>
          </a:xfrm>
        </p:spPr>
        <p:txBody>
          <a:bodyPr/>
          <a:lstStyle/>
          <a:p>
            <a:r>
              <a:rPr lang="zh-CN" altLang="en-US" sz="2200"/>
              <a:t>返回指针值的</a:t>
            </a:r>
            <a:r>
              <a:rPr lang="zh-CN" altLang="en-US" sz="2200"/>
              <a:t>函</a:t>
            </a:r>
            <a:r>
              <a:rPr lang="zh-CN" altLang="en-US" sz="2200" smtClean="0"/>
              <a:t>数</a:t>
            </a:r>
            <a:endParaRPr lang="en-US" altLang="zh-CN" sz="2200" smtClean="0"/>
          </a:p>
          <a:p>
            <a:pPr lvl="1"/>
            <a:r>
              <a:rPr lang="zh-CN" altLang="en-US" sz="2000">
                <a:latin typeface="隶书" pitchFamily="49" charset="-122"/>
                <a:ea typeface="黑体" panose="02010609060101010101" pitchFamily="49" charset="-122"/>
              </a:rPr>
              <a:t>函数在被调用后可以返回一个值，其类型可以是整型、字符型、实型等，当然，也可以是指针类</a:t>
            </a:r>
            <a:r>
              <a:rPr lang="zh-CN" altLang="en-US" sz="2000">
                <a:latin typeface="隶书" pitchFamily="49" charset="-122"/>
                <a:ea typeface="黑体" panose="02010609060101010101" pitchFamily="49" charset="-122"/>
              </a:rPr>
              <a:t>型</a:t>
            </a:r>
            <a:r>
              <a:rPr lang="zh-CN" altLang="en-US" sz="2000" smtClean="0">
                <a:latin typeface="隶书" pitchFamily="49" charset="-122"/>
                <a:ea typeface="黑体" panose="02010609060101010101" pitchFamily="49" charset="-122"/>
              </a:rPr>
              <a:t>。</a:t>
            </a:r>
            <a:endParaRPr lang="en-US" altLang="zh-CN" sz="2000" smtClean="0">
              <a:latin typeface="隶书" pitchFamily="49" charset="-122"/>
              <a:ea typeface="黑体" panose="02010609060101010101" pitchFamily="49" charset="-122"/>
            </a:endParaRPr>
          </a:p>
          <a:p>
            <a:pPr lvl="1"/>
            <a:r>
              <a:rPr lang="zh-CN" altLang="en-US" sz="2000">
                <a:latin typeface="隶书" pitchFamily="49" charset="-122"/>
                <a:ea typeface="黑体" panose="02010609060101010101" pitchFamily="49" charset="-122"/>
              </a:rPr>
              <a:t>当返回值为指针类型时，称该函数为返回指针值的函数，简称指针函</a:t>
            </a:r>
            <a:r>
              <a:rPr lang="zh-CN" altLang="en-US" sz="2000">
                <a:latin typeface="隶书" pitchFamily="49" charset="-122"/>
                <a:ea typeface="黑体" panose="02010609060101010101" pitchFamily="49" charset="-122"/>
              </a:rPr>
              <a:t>数</a:t>
            </a:r>
            <a:r>
              <a:rPr lang="zh-CN" altLang="en-US" sz="2000" smtClean="0">
                <a:latin typeface="隶书" pitchFamily="49" charset="-122"/>
                <a:ea typeface="黑体" panose="02010609060101010101" pitchFamily="49" charset="-122"/>
              </a:rPr>
              <a:t>。</a:t>
            </a:r>
            <a:endParaRPr lang="en-US" altLang="zh-CN" sz="2000" smtClean="0">
              <a:latin typeface="隶书" pitchFamily="49" charset="-122"/>
              <a:ea typeface="黑体" panose="02010609060101010101" pitchFamily="49" charset="-122"/>
            </a:endParaRPr>
          </a:p>
          <a:p>
            <a:pPr lvl="2"/>
            <a:r>
              <a:rPr lang="zh-CN" altLang="en-US" sz="1800" smtClean="0">
                <a:latin typeface="隶书" pitchFamily="49" charset="-122"/>
                <a:ea typeface="黑体" panose="02010609060101010101" pitchFamily="49" charset="-122"/>
              </a:rPr>
              <a:t>声</a:t>
            </a:r>
            <a:r>
              <a:rPr lang="zh-CN" altLang="en-US" sz="1800">
                <a:latin typeface="隶书" pitchFamily="49" charset="-122"/>
                <a:ea typeface="黑体" panose="02010609060101010101" pitchFamily="49" charset="-122"/>
              </a:rPr>
              <a:t>明形</a:t>
            </a:r>
            <a:r>
              <a:rPr lang="zh-CN" altLang="en-US" sz="1800">
                <a:latin typeface="隶书" pitchFamily="49" charset="-122"/>
                <a:ea typeface="黑体" panose="02010609060101010101" pitchFamily="49" charset="-122"/>
              </a:rPr>
              <a:t>式</a:t>
            </a:r>
            <a:r>
              <a:rPr lang="zh-CN" altLang="en-US" sz="1800" smtClean="0">
                <a:latin typeface="隶书" pitchFamily="49" charset="-122"/>
                <a:ea typeface="黑体" panose="02010609060101010101" pitchFamily="49" charset="-122"/>
              </a:rPr>
              <a:t>：</a:t>
            </a:r>
            <a:endParaRPr lang="en-US" altLang="zh-CN" sz="1800" smtClean="0">
              <a:latin typeface="隶书" pitchFamily="49" charset="-122"/>
              <a:ea typeface="黑体" panose="02010609060101010101" pitchFamily="49" charset="-122"/>
            </a:endParaRPr>
          </a:p>
          <a:p>
            <a:pPr marL="914400" lvl="2" indent="0">
              <a:buNone/>
            </a:pPr>
            <a:r>
              <a:rPr lang="en-US" altLang="zh-CN" sz="2000">
                <a:solidFill>
                  <a:srgbClr val="0070C0"/>
                </a:solidFill>
              </a:rPr>
              <a:t>	</a:t>
            </a:r>
            <a:r>
              <a:rPr lang="zh-CN" altLang="en-US" sz="1700" smtClean="0">
                <a:solidFill>
                  <a:srgbClr val="0070C0"/>
                </a:solidFill>
              </a:rPr>
              <a:t>基</a:t>
            </a:r>
            <a:r>
              <a:rPr lang="zh-CN" altLang="en-US" sz="1700">
                <a:solidFill>
                  <a:srgbClr val="0070C0"/>
                </a:solidFill>
              </a:rPr>
              <a:t>类</a:t>
            </a:r>
            <a:r>
              <a:rPr lang="zh-CN" altLang="en-US" sz="1700">
                <a:solidFill>
                  <a:srgbClr val="0070C0"/>
                </a:solidFill>
              </a:rPr>
              <a:t>型   </a:t>
            </a:r>
            <a:r>
              <a:rPr lang="zh-CN" altLang="en-US" sz="1700">
                <a:solidFill>
                  <a:srgbClr val="0070C0"/>
                </a:solidFill>
              </a:rPr>
              <a:t>*函数名（形</a:t>
            </a:r>
            <a:r>
              <a:rPr lang="zh-CN" altLang="en-US" sz="1700">
                <a:solidFill>
                  <a:srgbClr val="0070C0"/>
                </a:solidFill>
              </a:rPr>
              <a:t>参</a:t>
            </a:r>
            <a:r>
              <a:rPr lang="zh-CN" altLang="en-US" sz="1700" smtClean="0">
                <a:solidFill>
                  <a:srgbClr val="0070C0"/>
                </a:solidFill>
              </a:rPr>
              <a:t>表）</a:t>
            </a:r>
            <a:endParaRPr lang="en-US" altLang="zh-CN" sz="1700" smtClean="0">
              <a:solidFill>
                <a:srgbClr val="0070C0"/>
              </a:solidFill>
            </a:endParaRPr>
          </a:p>
          <a:p>
            <a:pPr marL="914400" lvl="2" indent="0">
              <a:buNone/>
            </a:pPr>
            <a:r>
              <a:rPr lang="zh-CN" altLang="en-US" sz="1700">
                <a:solidFill>
                  <a:srgbClr val="0070C0"/>
                </a:solidFill>
              </a:rPr>
              <a:t>	</a:t>
            </a:r>
            <a:r>
              <a:rPr lang="en-US" altLang="zh-CN" sz="1700">
                <a:solidFill>
                  <a:srgbClr val="0070C0"/>
                </a:solidFill>
              </a:rPr>
              <a:t>{</a:t>
            </a:r>
          </a:p>
          <a:p>
            <a:pPr marL="914400" lvl="2" indent="0">
              <a:buNone/>
            </a:pPr>
            <a:r>
              <a:rPr lang="en-US" altLang="zh-CN" sz="1700">
                <a:solidFill>
                  <a:srgbClr val="0070C0"/>
                </a:solidFill>
              </a:rPr>
              <a:t>	</a:t>
            </a:r>
            <a:r>
              <a:rPr lang="en-US" altLang="zh-CN" sz="1700" smtClean="0">
                <a:solidFill>
                  <a:srgbClr val="0070C0"/>
                </a:solidFill>
              </a:rPr>
              <a:t>	</a:t>
            </a:r>
            <a:r>
              <a:rPr lang="en-US" altLang="zh-CN" sz="1700" smtClean="0">
                <a:solidFill>
                  <a:srgbClr val="0070C0"/>
                </a:solidFill>
              </a:rPr>
              <a:t>/* </a:t>
            </a:r>
            <a:r>
              <a:rPr lang="zh-CN" altLang="en-US" sz="1700">
                <a:solidFill>
                  <a:srgbClr val="0070C0"/>
                </a:solidFill>
              </a:rPr>
              <a:t>函数体 *</a:t>
            </a:r>
            <a:r>
              <a:rPr lang="en-US" altLang="zh-CN" sz="1700">
                <a:solidFill>
                  <a:srgbClr val="0070C0"/>
                </a:solidFill>
              </a:rPr>
              <a:t>/</a:t>
            </a:r>
          </a:p>
          <a:p>
            <a:pPr marL="914400" lvl="2" indent="0">
              <a:buNone/>
            </a:pPr>
            <a:r>
              <a:rPr lang="en-US" altLang="zh-CN" sz="1700">
                <a:solidFill>
                  <a:srgbClr val="0070C0"/>
                </a:solidFill>
              </a:rPr>
              <a:t>	</a:t>
            </a:r>
            <a:r>
              <a:rPr lang="en-US" altLang="zh-CN" sz="1700" smtClean="0">
                <a:solidFill>
                  <a:srgbClr val="0070C0"/>
                </a:solidFill>
              </a:rPr>
              <a:t>}</a:t>
            </a:r>
            <a:endParaRPr lang="en-US" altLang="zh-CN" sz="1700">
              <a:solidFill>
                <a:srgbClr val="0070C0"/>
              </a:solidFill>
            </a:endParaRPr>
          </a:p>
          <a:p>
            <a:pPr marL="1169988" lvl="2" indent="0">
              <a:buNone/>
            </a:pPr>
            <a:r>
              <a:rPr lang="zh-CN" altLang="en-US" sz="1700"/>
              <a:t>其中函数名前加了*表明这是一个返回值为指针的函数。</a:t>
            </a:r>
            <a:endParaRPr lang="en-US" altLang="zh-CN" sz="1700"/>
          </a:p>
          <a:p>
            <a:pPr lvl="2"/>
            <a:r>
              <a:rPr lang="zh-CN" altLang="en-US" sz="1800" smtClean="0">
                <a:latin typeface="隶书" pitchFamily="49" charset="-122"/>
                <a:ea typeface="黑体" panose="02010609060101010101" pitchFamily="49" charset="-122"/>
              </a:rPr>
              <a:t>例如：</a:t>
            </a:r>
            <a:endParaRPr lang="en-US" altLang="zh-CN" sz="1800" smtClean="0">
              <a:latin typeface="隶书" pitchFamily="49" charset="-122"/>
              <a:ea typeface="黑体" panose="02010609060101010101" pitchFamily="49" charset="-122"/>
            </a:endParaRPr>
          </a:p>
          <a:p>
            <a:pPr marL="914400" lvl="2" indent="0">
              <a:buNone/>
            </a:pPr>
            <a:r>
              <a:rPr lang="en-US" altLang="zh-CN" sz="2000">
                <a:solidFill>
                  <a:srgbClr val="0070C0"/>
                </a:solidFill>
              </a:rPr>
              <a:t>	</a:t>
            </a:r>
            <a:r>
              <a:rPr lang="en-US" altLang="zh-CN" sz="1700">
                <a:solidFill>
                  <a:srgbClr val="0070C0"/>
                </a:solidFill>
              </a:rPr>
              <a:t>int </a:t>
            </a:r>
            <a:r>
              <a:rPr lang="en-US" altLang="zh-CN" sz="1700">
                <a:solidFill>
                  <a:srgbClr val="0070C0"/>
                </a:solidFill>
              </a:rPr>
              <a:t>*p(int x,int y</a:t>
            </a:r>
            <a:r>
              <a:rPr lang="en-US" altLang="zh-CN" sz="1700">
                <a:solidFill>
                  <a:srgbClr val="0070C0"/>
                </a:solidFill>
              </a:rPr>
              <a:t>);   </a:t>
            </a:r>
            <a:endParaRPr lang="en-US" altLang="zh-CN" sz="1700" smtClean="0">
              <a:solidFill>
                <a:srgbClr val="0070C0"/>
              </a:solidFill>
            </a:endParaRPr>
          </a:p>
        </p:txBody>
      </p:sp>
      <p:sp>
        <p:nvSpPr>
          <p:cNvPr id="4" name="页脚占位符 3"/>
          <p:cNvSpPr>
            <a:spLocks noGrp="1"/>
          </p:cNvSpPr>
          <p:nvPr>
            <p:ph type="ftr" sz="quarter" idx="10"/>
          </p:nvPr>
        </p:nvSpPr>
        <p:spPr/>
        <p:txBody>
          <a:bodyPr/>
          <a:lstStyle/>
          <a:p>
            <a:pPr>
              <a:defRPr/>
            </a:pPr>
            <a:r>
              <a:rPr lang="zh-CN" altLang="en-US" smtClean="0"/>
              <a:t>第</a:t>
            </a:r>
            <a:r>
              <a:rPr lang="en-US" altLang="zh-CN" smtClean="0"/>
              <a:t>9</a:t>
            </a:r>
            <a:r>
              <a:rPr lang="zh-CN" altLang="en-US" smtClean="0"/>
              <a:t>章  指针</a:t>
            </a:r>
            <a:endParaRPr lang="en-US" altLang="zh-CN" sz="1200">
              <a:ea typeface="宋体" charset="-122"/>
            </a:endParaRPr>
          </a:p>
        </p:txBody>
      </p:sp>
    </p:spTree>
    <p:extLst>
      <p:ext uri="{BB962C8B-B14F-4D97-AF65-F5344CB8AC3E}">
        <p14:creationId xmlns:p14="http://schemas.microsoft.com/office/powerpoint/2010/main" val="3723032034"/>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3000" smtClean="0"/>
              <a:t>9.5  </a:t>
            </a:r>
            <a:r>
              <a:rPr lang="zh-CN" altLang="en-US" sz="3000" smtClean="0"/>
              <a:t>指</a:t>
            </a:r>
            <a:r>
              <a:rPr lang="zh-CN" altLang="en-US" sz="3000"/>
              <a:t>针</a:t>
            </a:r>
            <a:r>
              <a:rPr lang="zh-CN" altLang="en-US" sz="3000"/>
              <a:t>与函数</a:t>
            </a:r>
            <a:endParaRPr lang="zh-CN" altLang="en-US" sz="3000"/>
          </a:p>
        </p:txBody>
      </p:sp>
      <p:sp>
        <p:nvSpPr>
          <p:cNvPr id="3" name="内容占位符 2"/>
          <p:cNvSpPr>
            <a:spLocks noGrp="1"/>
          </p:cNvSpPr>
          <p:nvPr>
            <p:ph idx="1"/>
          </p:nvPr>
        </p:nvSpPr>
        <p:spPr>
          <a:xfrm>
            <a:off x="457200" y="1609136"/>
            <a:ext cx="8507288" cy="432048"/>
          </a:xfrm>
        </p:spPr>
        <p:txBody>
          <a:bodyPr/>
          <a:lstStyle/>
          <a:p>
            <a:pPr lvl="1"/>
            <a:r>
              <a:rPr lang="en-US" altLang="zh-CN" sz="2000">
                <a:latin typeface="隶书" pitchFamily="49" charset="-122"/>
                <a:ea typeface="黑体" panose="02010609060101010101" pitchFamily="49" charset="-122"/>
              </a:rPr>
              <a:t>【</a:t>
            </a:r>
            <a:r>
              <a:rPr lang="zh-CN" altLang="en-US" sz="2000">
                <a:latin typeface="隶书" pitchFamily="49" charset="-122"/>
                <a:ea typeface="黑体" panose="02010609060101010101" pitchFamily="49" charset="-122"/>
              </a:rPr>
              <a:t>例</a:t>
            </a:r>
            <a:r>
              <a:rPr lang="en-US" altLang="zh-CN" sz="2000" smtClean="0">
                <a:latin typeface="隶书" pitchFamily="49" charset="-122"/>
                <a:ea typeface="黑体" panose="02010609060101010101" pitchFamily="49" charset="-122"/>
              </a:rPr>
              <a:t>9.29】  </a:t>
            </a:r>
            <a:r>
              <a:rPr lang="zh-CN" altLang="en-US" sz="2000">
                <a:latin typeface="隶书" pitchFamily="49" charset="-122"/>
                <a:ea typeface="黑体" panose="02010609060101010101" pitchFamily="49" charset="-122"/>
              </a:rPr>
              <a:t>函数指针的应用</a:t>
            </a:r>
            <a:endParaRPr lang="en-US" altLang="zh-CN" sz="2000" smtClean="0">
              <a:latin typeface="隶书" pitchFamily="49" charset="-122"/>
              <a:ea typeface="黑体" panose="02010609060101010101" pitchFamily="49" charset="-122"/>
            </a:endParaRPr>
          </a:p>
        </p:txBody>
      </p:sp>
      <p:sp>
        <p:nvSpPr>
          <p:cNvPr id="4" name="页脚占位符 3"/>
          <p:cNvSpPr>
            <a:spLocks noGrp="1"/>
          </p:cNvSpPr>
          <p:nvPr>
            <p:ph type="ftr" sz="quarter" idx="10"/>
          </p:nvPr>
        </p:nvSpPr>
        <p:spPr/>
        <p:txBody>
          <a:bodyPr/>
          <a:lstStyle/>
          <a:p>
            <a:pPr>
              <a:defRPr/>
            </a:pPr>
            <a:r>
              <a:rPr lang="zh-CN" altLang="en-US" smtClean="0"/>
              <a:t>第</a:t>
            </a:r>
            <a:r>
              <a:rPr lang="en-US" altLang="zh-CN" smtClean="0"/>
              <a:t>9</a:t>
            </a:r>
            <a:r>
              <a:rPr lang="zh-CN" altLang="en-US" smtClean="0"/>
              <a:t>章  指针</a:t>
            </a:r>
            <a:endParaRPr lang="en-US" altLang="zh-CN" sz="1200">
              <a:ea typeface="宋体" charset="-122"/>
            </a:endParaRPr>
          </a:p>
        </p:txBody>
      </p:sp>
      <p:sp>
        <p:nvSpPr>
          <p:cNvPr id="5" name="矩形 4">
            <a:extLst>
              <a:ext uri="{FF2B5EF4-FFF2-40B4-BE49-F238E27FC236}">
                <a16:creationId xmlns:a16="http://schemas.microsoft.com/office/drawing/2014/main" id="{F5BB524E-118F-4CAC-B131-4098BA770E80}"/>
              </a:ext>
            </a:extLst>
          </p:cNvPr>
          <p:cNvSpPr/>
          <p:nvPr/>
        </p:nvSpPr>
        <p:spPr>
          <a:xfrm>
            <a:off x="1403648" y="2060848"/>
            <a:ext cx="3528392" cy="396044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en-US" altLang="zh-CN" sz="1200">
                <a:solidFill>
                  <a:srgbClr val="002060"/>
                </a:solidFill>
              </a:rPr>
              <a:t>#include &lt;stdio.h&gt;</a:t>
            </a:r>
          </a:p>
          <a:p>
            <a:r>
              <a:rPr lang="en-US" altLang="zh-CN" sz="1200">
                <a:solidFill>
                  <a:srgbClr val="002060"/>
                </a:solidFill>
              </a:rPr>
              <a:t>char *strcatenate ( char *str1, char *str2)</a:t>
            </a:r>
          </a:p>
          <a:p>
            <a:r>
              <a:rPr lang="en-US" altLang="zh-CN" sz="1200">
                <a:solidFill>
                  <a:srgbClr val="002060"/>
                </a:solidFill>
              </a:rPr>
              <a:t>{</a:t>
            </a:r>
          </a:p>
          <a:p>
            <a:r>
              <a:rPr lang="en-US" altLang="zh-CN" sz="1200">
                <a:solidFill>
                  <a:srgbClr val="002060"/>
                </a:solidFill>
              </a:rPr>
              <a:t>  </a:t>
            </a:r>
            <a:r>
              <a:rPr lang="en-US" altLang="zh-CN" sz="1200" smtClean="0">
                <a:solidFill>
                  <a:srgbClr val="002060"/>
                </a:solidFill>
              </a:rPr>
              <a:t>  char </a:t>
            </a:r>
            <a:r>
              <a:rPr lang="en-US" altLang="zh-CN" sz="1200">
                <a:solidFill>
                  <a:srgbClr val="002060"/>
                </a:solidFill>
              </a:rPr>
              <a:t>*p;</a:t>
            </a:r>
          </a:p>
          <a:p>
            <a:r>
              <a:rPr lang="en-US" altLang="zh-CN" sz="1200">
                <a:solidFill>
                  <a:srgbClr val="002060"/>
                </a:solidFill>
              </a:rPr>
              <a:t>  </a:t>
            </a:r>
            <a:r>
              <a:rPr lang="en-US" altLang="zh-CN" sz="1200" smtClean="0">
                <a:solidFill>
                  <a:srgbClr val="002060"/>
                </a:solidFill>
              </a:rPr>
              <a:t>  for(p=str1</a:t>
            </a:r>
            <a:r>
              <a:rPr lang="en-US" altLang="zh-CN" sz="1200">
                <a:solidFill>
                  <a:srgbClr val="002060"/>
                </a:solidFill>
              </a:rPr>
              <a:t>; *p!=’\0’; p++);</a:t>
            </a:r>
          </a:p>
          <a:p>
            <a:r>
              <a:rPr lang="en-US" altLang="zh-CN" sz="1200">
                <a:solidFill>
                  <a:srgbClr val="002060"/>
                </a:solidFill>
              </a:rPr>
              <a:t> </a:t>
            </a:r>
            <a:r>
              <a:rPr lang="en-US" altLang="zh-CN" sz="1200" smtClean="0">
                <a:solidFill>
                  <a:srgbClr val="002060"/>
                </a:solidFill>
              </a:rPr>
              <a:t>   </a:t>
            </a:r>
            <a:r>
              <a:rPr lang="en-US" altLang="zh-CN" sz="1200">
                <a:solidFill>
                  <a:srgbClr val="002060"/>
                </a:solidFill>
              </a:rPr>
              <a:t>do</a:t>
            </a:r>
          </a:p>
          <a:p>
            <a:r>
              <a:rPr lang="en-US" altLang="zh-CN" sz="1200">
                <a:solidFill>
                  <a:srgbClr val="002060"/>
                </a:solidFill>
              </a:rPr>
              <a:t> </a:t>
            </a:r>
            <a:r>
              <a:rPr lang="en-US" altLang="zh-CN" sz="1200" smtClean="0">
                <a:solidFill>
                  <a:srgbClr val="002060"/>
                </a:solidFill>
              </a:rPr>
              <a:t>   </a:t>
            </a:r>
            <a:r>
              <a:rPr lang="en-US" altLang="zh-CN" sz="1200">
                <a:solidFill>
                  <a:srgbClr val="002060"/>
                </a:solidFill>
              </a:rPr>
              <a:t>{</a:t>
            </a:r>
          </a:p>
          <a:p>
            <a:r>
              <a:rPr lang="en-US" altLang="zh-CN" sz="1200" smtClean="0">
                <a:solidFill>
                  <a:srgbClr val="002060"/>
                </a:solidFill>
              </a:rPr>
              <a:t>        *</a:t>
            </a:r>
            <a:r>
              <a:rPr lang="en-US" altLang="zh-CN" sz="1200">
                <a:solidFill>
                  <a:srgbClr val="002060"/>
                </a:solidFill>
              </a:rPr>
              <a:t>p++=*str2++;</a:t>
            </a:r>
          </a:p>
          <a:p>
            <a:r>
              <a:rPr lang="en-US" altLang="zh-CN" sz="1200">
                <a:solidFill>
                  <a:srgbClr val="002060"/>
                </a:solidFill>
              </a:rPr>
              <a:t>  </a:t>
            </a:r>
            <a:r>
              <a:rPr lang="en-US" altLang="zh-CN" sz="1200" smtClean="0">
                <a:solidFill>
                  <a:srgbClr val="002060"/>
                </a:solidFill>
              </a:rPr>
              <a:t>  } </a:t>
            </a:r>
            <a:r>
              <a:rPr lang="en-US" altLang="zh-CN" sz="1200">
                <a:solidFill>
                  <a:srgbClr val="002060"/>
                </a:solidFill>
              </a:rPr>
              <a:t>while (*str2!= ’\0’);</a:t>
            </a:r>
          </a:p>
          <a:p>
            <a:r>
              <a:rPr lang="en-US" altLang="zh-CN" sz="1200" smtClean="0">
                <a:solidFill>
                  <a:srgbClr val="002060"/>
                </a:solidFill>
              </a:rPr>
              <a:t>    *</a:t>
            </a:r>
            <a:r>
              <a:rPr lang="en-US" altLang="zh-CN" sz="1200">
                <a:solidFill>
                  <a:srgbClr val="002060"/>
                </a:solidFill>
              </a:rPr>
              <a:t>p=’\0’;</a:t>
            </a:r>
          </a:p>
          <a:p>
            <a:r>
              <a:rPr lang="en-US" altLang="zh-CN" sz="1200">
                <a:solidFill>
                  <a:srgbClr val="002060"/>
                </a:solidFill>
              </a:rPr>
              <a:t>  </a:t>
            </a:r>
            <a:r>
              <a:rPr lang="en-US" altLang="zh-CN" sz="1200" smtClean="0">
                <a:solidFill>
                  <a:srgbClr val="002060"/>
                </a:solidFill>
              </a:rPr>
              <a:t>  return </a:t>
            </a:r>
            <a:r>
              <a:rPr lang="en-US" altLang="zh-CN" sz="1200">
                <a:solidFill>
                  <a:srgbClr val="002060"/>
                </a:solidFill>
              </a:rPr>
              <a:t>(str1);</a:t>
            </a:r>
          </a:p>
          <a:p>
            <a:r>
              <a:rPr lang="en-US" altLang="zh-CN" sz="1200">
                <a:solidFill>
                  <a:srgbClr val="002060"/>
                </a:solidFill>
              </a:rPr>
              <a:t>}</a:t>
            </a:r>
          </a:p>
          <a:p>
            <a:r>
              <a:rPr lang="en-US" altLang="zh-CN" sz="1200">
                <a:solidFill>
                  <a:srgbClr val="002060"/>
                </a:solidFill>
              </a:rPr>
              <a:t>int main( )</a:t>
            </a:r>
          </a:p>
          <a:p>
            <a:r>
              <a:rPr lang="en-US" altLang="zh-CN" sz="1200">
                <a:solidFill>
                  <a:srgbClr val="002060"/>
                </a:solidFill>
              </a:rPr>
              <a:t>{</a:t>
            </a:r>
          </a:p>
          <a:p>
            <a:r>
              <a:rPr lang="en-US" altLang="zh-CN" sz="1200">
                <a:solidFill>
                  <a:srgbClr val="002060"/>
                </a:solidFill>
              </a:rPr>
              <a:t>  </a:t>
            </a:r>
            <a:r>
              <a:rPr lang="en-US" altLang="zh-CN" sz="1200" smtClean="0">
                <a:solidFill>
                  <a:srgbClr val="002060"/>
                </a:solidFill>
              </a:rPr>
              <a:t>  char </a:t>
            </a:r>
            <a:r>
              <a:rPr lang="en-US" altLang="zh-CN" sz="1200">
                <a:solidFill>
                  <a:srgbClr val="002060"/>
                </a:solidFill>
              </a:rPr>
              <a:t>str1[100]="grape", str2[]="apple";</a:t>
            </a:r>
          </a:p>
          <a:p>
            <a:r>
              <a:rPr lang="en-US" altLang="zh-CN" sz="1200">
                <a:solidFill>
                  <a:srgbClr val="002060"/>
                </a:solidFill>
              </a:rPr>
              <a:t>  </a:t>
            </a:r>
            <a:r>
              <a:rPr lang="en-US" altLang="zh-CN" sz="1200" smtClean="0">
                <a:solidFill>
                  <a:srgbClr val="002060"/>
                </a:solidFill>
              </a:rPr>
              <a:t>  char  </a:t>
            </a:r>
            <a:r>
              <a:rPr lang="en-US" altLang="zh-CN" sz="1200">
                <a:solidFill>
                  <a:srgbClr val="002060"/>
                </a:solidFill>
              </a:rPr>
              <a:t>*p ;</a:t>
            </a:r>
          </a:p>
          <a:p>
            <a:r>
              <a:rPr lang="en-US" altLang="zh-CN" sz="1200">
                <a:solidFill>
                  <a:srgbClr val="002060"/>
                </a:solidFill>
              </a:rPr>
              <a:t>  </a:t>
            </a:r>
            <a:r>
              <a:rPr lang="en-US" altLang="zh-CN" sz="1200" smtClean="0">
                <a:solidFill>
                  <a:srgbClr val="002060"/>
                </a:solidFill>
              </a:rPr>
              <a:t>  p</a:t>
            </a:r>
            <a:r>
              <a:rPr lang="en-US" altLang="zh-CN" sz="1200">
                <a:solidFill>
                  <a:srgbClr val="002060"/>
                </a:solidFill>
              </a:rPr>
              <a:t>= strcatenate(str1, str2);</a:t>
            </a:r>
          </a:p>
          <a:p>
            <a:r>
              <a:rPr lang="en-US" altLang="zh-CN" sz="1200">
                <a:solidFill>
                  <a:srgbClr val="002060"/>
                </a:solidFill>
              </a:rPr>
              <a:t> </a:t>
            </a:r>
            <a:r>
              <a:rPr lang="en-US" altLang="zh-CN" sz="1200" smtClean="0">
                <a:solidFill>
                  <a:srgbClr val="002060"/>
                </a:solidFill>
              </a:rPr>
              <a:t>   </a:t>
            </a:r>
            <a:r>
              <a:rPr lang="en-US" altLang="zh-CN" sz="1200">
                <a:solidFill>
                  <a:srgbClr val="002060"/>
                </a:solidFill>
              </a:rPr>
              <a:t>printf("%s\n", p);</a:t>
            </a:r>
          </a:p>
          <a:p>
            <a:r>
              <a:rPr lang="en-US" altLang="zh-CN" sz="1200" smtClean="0">
                <a:solidFill>
                  <a:srgbClr val="002060"/>
                </a:solidFill>
              </a:rPr>
              <a:t>    </a:t>
            </a:r>
            <a:r>
              <a:rPr lang="en-US" altLang="zh-CN" sz="1200">
                <a:solidFill>
                  <a:srgbClr val="002060"/>
                </a:solidFill>
              </a:rPr>
              <a:t>printf("%s\n", str1);</a:t>
            </a:r>
          </a:p>
          <a:p>
            <a:r>
              <a:rPr lang="en-US" altLang="zh-CN" sz="1200">
                <a:solidFill>
                  <a:srgbClr val="002060"/>
                </a:solidFill>
              </a:rPr>
              <a:t>  </a:t>
            </a:r>
            <a:r>
              <a:rPr lang="en-US" altLang="zh-CN" sz="1200" smtClean="0">
                <a:solidFill>
                  <a:srgbClr val="002060"/>
                </a:solidFill>
              </a:rPr>
              <a:t>  return </a:t>
            </a:r>
            <a:r>
              <a:rPr lang="en-US" altLang="zh-CN" sz="1200">
                <a:solidFill>
                  <a:srgbClr val="002060"/>
                </a:solidFill>
              </a:rPr>
              <a:t>0;</a:t>
            </a:r>
          </a:p>
          <a:p>
            <a:r>
              <a:rPr lang="en-US" altLang="zh-CN" sz="1200" smtClean="0">
                <a:solidFill>
                  <a:srgbClr val="002060"/>
                </a:solidFill>
              </a:rPr>
              <a:t>} </a:t>
            </a:r>
            <a:endParaRPr lang="en-US" altLang="zh-CN" sz="1200">
              <a:solidFill>
                <a:srgbClr val="002060"/>
              </a:solidFill>
            </a:endParaRPr>
          </a:p>
        </p:txBody>
      </p:sp>
      <p:sp>
        <p:nvSpPr>
          <p:cNvPr id="11" name="文本框 10">
            <a:extLst>
              <a:ext uri="{FF2B5EF4-FFF2-40B4-BE49-F238E27FC236}">
                <a16:creationId xmlns:a16="http://schemas.microsoft.com/office/drawing/2014/main" id="{B0CA503F-5008-4B52-A4F4-6A5255875C6D}"/>
              </a:ext>
            </a:extLst>
          </p:cNvPr>
          <p:cNvSpPr txBox="1"/>
          <p:nvPr/>
        </p:nvSpPr>
        <p:spPr>
          <a:xfrm>
            <a:off x="5220072" y="5178678"/>
            <a:ext cx="2232248" cy="338554"/>
          </a:xfrm>
          <a:prstGeom prst="rect">
            <a:avLst/>
          </a:prstGeom>
          <a:noFill/>
        </p:spPr>
        <p:txBody>
          <a:bodyPr wrap="square" rtlCol="0">
            <a:spAutoFit/>
          </a:bodyPr>
          <a:lstStyle/>
          <a:p>
            <a:r>
              <a:rPr lang="zh-CN" altLang="en-US" sz="1600" dirty="0">
                <a:solidFill>
                  <a:srgbClr val="002060"/>
                </a:solidFill>
              </a:rPr>
              <a:t>程序运行结果：</a:t>
            </a:r>
          </a:p>
        </p:txBody>
      </p:sp>
      <p:pic>
        <p:nvPicPr>
          <p:cNvPr id="8" name="图片 7"/>
          <p:cNvPicPr/>
          <p:nvPr/>
        </p:nvPicPr>
        <p:blipFill rotWithShape="1">
          <a:blip r:embed="rId2">
            <a:extLst>
              <a:ext uri="{28A0092B-C50C-407E-A947-70E740481C1C}">
                <a14:useLocalDpi xmlns:a14="http://schemas.microsoft.com/office/drawing/2010/main" val="0"/>
              </a:ext>
            </a:extLst>
          </a:blip>
          <a:srcRect r="43482" b="53105"/>
          <a:stretch/>
        </p:blipFill>
        <p:spPr bwMode="auto">
          <a:xfrm>
            <a:off x="5294678" y="5495746"/>
            <a:ext cx="2581612" cy="885582"/>
          </a:xfrm>
          <a:prstGeom prst="rect">
            <a:avLst/>
          </a:prstGeom>
          <a:noFill/>
          <a:ln>
            <a:noFill/>
          </a:ln>
        </p:spPr>
      </p:pic>
      <p:sp>
        <p:nvSpPr>
          <p:cNvPr id="15" name="折角形 8">
            <a:extLst>
              <a:ext uri="{FF2B5EF4-FFF2-40B4-BE49-F238E27FC236}">
                <a16:creationId xmlns:a16="http://schemas.microsoft.com/office/drawing/2014/main" id="{34B46C00-F619-45F0-A7B9-F2B26A653DB9}"/>
              </a:ext>
            </a:extLst>
          </p:cNvPr>
          <p:cNvSpPr/>
          <p:nvPr/>
        </p:nvSpPr>
        <p:spPr>
          <a:xfrm>
            <a:off x="5148064" y="1910677"/>
            <a:ext cx="3960440" cy="3246515"/>
          </a:xfrm>
          <a:prstGeom prst="foldedCorner">
            <a:avLst/>
          </a:prstGeom>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altLang="zh-CN" sz="1400" smtClean="0"/>
          </a:p>
          <a:p>
            <a:endParaRPr lang="en-US" altLang="zh-CN" sz="1400"/>
          </a:p>
          <a:p>
            <a:endParaRPr lang="en-US" altLang="zh-CN" sz="1400" smtClean="0"/>
          </a:p>
          <a:p>
            <a:pPr>
              <a:spcBef>
                <a:spcPts val="600"/>
              </a:spcBef>
            </a:pPr>
            <a:endParaRPr lang="en-US" altLang="zh-CN" sz="1400" smtClean="0"/>
          </a:p>
          <a:p>
            <a:r>
              <a:rPr lang="zh-CN" altLang="en-US" sz="1400"/>
              <a:t>函数</a:t>
            </a:r>
            <a:r>
              <a:rPr lang="en-US" altLang="zh-CN" sz="1400"/>
              <a:t>strcatenate</a:t>
            </a:r>
            <a:r>
              <a:rPr lang="zh-CN" altLang="en-US" sz="1400"/>
              <a:t>的形参</a:t>
            </a:r>
            <a:r>
              <a:rPr lang="en-US" altLang="zh-CN" sz="1400"/>
              <a:t>str1</a:t>
            </a:r>
            <a:r>
              <a:rPr lang="zh-CN" altLang="en-US" sz="1400"/>
              <a:t>和</a:t>
            </a:r>
            <a:r>
              <a:rPr lang="en-US" altLang="zh-CN" sz="1400"/>
              <a:t>str2</a:t>
            </a:r>
            <a:r>
              <a:rPr lang="zh-CN" altLang="en-US" sz="1400"/>
              <a:t>分别指向了两个字符串</a:t>
            </a:r>
            <a:r>
              <a:rPr lang="en-US" altLang="zh-CN" sz="1400"/>
              <a:t>"grape"</a:t>
            </a:r>
            <a:r>
              <a:rPr lang="zh-CN" altLang="en-US" sz="1400"/>
              <a:t>和</a:t>
            </a:r>
            <a:r>
              <a:rPr lang="en-US" altLang="zh-CN" sz="1400"/>
              <a:t>"apple"</a:t>
            </a:r>
            <a:r>
              <a:rPr lang="zh-CN" altLang="en-US" sz="1400"/>
              <a:t>，在函数</a:t>
            </a:r>
            <a:r>
              <a:rPr lang="en-US" altLang="zh-CN" sz="1400"/>
              <a:t>strcatenate</a:t>
            </a:r>
            <a:r>
              <a:rPr lang="zh-CN" altLang="en-US" sz="1400"/>
              <a:t>中实现了将两个字符串连接并把最终结果放到</a:t>
            </a:r>
            <a:r>
              <a:rPr lang="en-US" altLang="zh-CN" sz="1400"/>
              <a:t>str1</a:t>
            </a:r>
            <a:r>
              <a:rPr lang="zh-CN" altLang="en-US" sz="1400"/>
              <a:t>中，最后把</a:t>
            </a:r>
            <a:r>
              <a:rPr lang="en-US" altLang="zh-CN" sz="1400"/>
              <a:t>str1</a:t>
            </a:r>
            <a:r>
              <a:rPr lang="zh-CN" altLang="en-US" sz="1400"/>
              <a:t>的值返回给函数</a:t>
            </a:r>
            <a:r>
              <a:rPr lang="en-US" altLang="zh-CN" sz="1400"/>
              <a:t>strcatenate</a:t>
            </a:r>
            <a:r>
              <a:rPr lang="zh-CN" altLang="en-US" sz="1400"/>
              <a:t>，那么函数的返回值就是指向连接以后的字符串的指针。在</a:t>
            </a:r>
            <a:r>
              <a:rPr lang="en-US" altLang="zh-CN" sz="1400"/>
              <a:t>main</a:t>
            </a:r>
            <a:r>
              <a:rPr lang="zh-CN" altLang="en-US" sz="1400"/>
              <a:t>函数中，将函数赋给同类型的指针变量</a:t>
            </a:r>
            <a:r>
              <a:rPr lang="en-US" altLang="zh-CN" sz="1400"/>
              <a:t>p</a:t>
            </a:r>
            <a:r>
              <a:rPr lang="zh-CN" altLang="en-US" sz="1400"/>
              <a:t>，使得</a:t>
            </a:r>
            <a:r>
              <a:rPr lang="en-US" altLang="zh-CN" sz="1400"/>
              <a:t>p</a:t>
            </a:r>
            <a:r>
              <a:rPr lang="zh-CN" altLang="en-US" sz="1400"/>
              <a:t>也指向连接以后的字符串，最后再输出</a:t>
            </a:r>
            <a:r>
              <a:rPr lang="en-US" altLang="zh-CN" sz="1400"/>
              <a:t>p</a:t>
            </a:r>
            <a:r>
              <a:rPr lang="zh-CN" altLang="en-US" sz="1400"/>
              <a:t>所指向的字符串。同时，因为函数</a:t>
            </a:r>
            <a:r>
              <a:rPr lang="en-US" altLang="zh-CN" sz="1400"/>
              <a:t>strcatenate</a:t>
            </a:r>
            <a:r>
              <a:rPr lang="zh-CN" altLang="en-US" sz="1400"/>
              <a:t>的实际参数是数组名，形式参数是指针变量，形参的指针变量实际上是指向实参的数组的存储空间，因此，在函数</a:t>
            </a:r>
            <a:r>
              <a:rPr lang="en-US" altLang="zh-CN" sz="1400"/>
              <a:t>strcatenate</a:t>
            </a:r>
            <a:r>
              <a:rPr lang="zh-CN" altLang="en-US" sz="1400"/>
              <a:t>中</a:t>
            </a:r>
            <a:r>
              <a:rPr lang="en-US" altLang="zh-CN" sz="1400"/>
              <a:t>str1</a:t>
            </a:r>
            <a:r>
              <a:rPr lang="zh-CN" altLang="en-US" sz="1400"/>
              <a:t>所指向的字符串发生变化，</a:t>
            </a:r>
            <a:r>
              <a:rPr lang="en-US" altLang="zh-CN" sz="1400"/>
              <a:t>main</a:t>
            </a:r>
            <a:r>
              <a:rPr lang="zh-CN" altLang="en-US" sz="1400"/>
              <a:t>函数中的数组</a:t>
            </a:r>
            <a:r>
              <a:rPr lang="en-US" altLang="zh-CN" sz="1400"/>
              <a:t>str1</a:t>
            </a:r>
            <a:r>
              <a:rPr lang="zh-CN" altLang="en-US" sz="1400"/>
              <a:t>的内容也发生变化。</a:t>
            </a:r>
          </a:p>
        </p:txBody>
      </p:sp>
      <p:grpSp>
        <p:nvGrpSpPr>
          <p:cNvPr id="16" name="组合 15">
            <a:extLst>
              <a:ext uri="{FF2B5EF4-FFF2-40B4-BE49-F238E27FC236}">
                <a16:creationId xmlns:a16="http://schemas.microsoft.com/office/drawing/2014/main" id="{5A3B8124-DB13-43FA-BDBF-277E29E6FA67}"/>
              </a:ext>
            </a:extLst>
          </p:cNvPr>
          <p:cNvGrpSpPr/>
          <p:nvPr/>
        </p:nvGrpSpPr>
        <p:grpSpPr>
          <a:xfrm>
            <a:off x="5148064" y="1923629"/>
            <a:ext cx="1297594" cy="419096"/>
            <a:chOff x="8656982" y="1391224"/>
            <a:chExt cx="1242392" cy="327695"/>
          </a:xfrm>
        </p:grpSpPr>
        <p:sp>
          <p:nvSpPr>
            <p:cNvPr id="17" name="文本框 16">
              <a:extLst>
                <a:ext uri="{FF2B5EF4-FFF2-40B4-BE49-F238E27FC236}">
                  <a16:creationId xmlns:a16="http://schemas.microsoft.com/office/drawing/2014/main" id="{31994EC0-9CE0-4FE0-B93C-B8717E3333FE}"/>
                </a:ext>
              </a:extLst>
            </p:cNvPr>
            <p:cNvSpPr txBox="1"/>
            <p:nvPr/>
          </p:nvSpPr>
          <p:spPr>
            <a:xfrm>
              <a:off x="8656982" y="1391224"/>
              <a:ext cx="1242392" cy="327695"/>
            </a:xfrm>
            <a:prstGeom prst="rect">
              <a:avLst/>
            </a:prstGeom>
            <a:noFill/>
          </p:spPr>
          <p:txBody>
            <a:bodyPr wrap="square" rtlCol="0">
              <a:spAutoFit/>
            </a:bodyPr>
            <a:lstStyle/>
            <a:p>
              <a:pPr algn="dist"/>
              <a:r>
                <a:rPr lang="zh-CN" altLang="en-US" b="1" dirty="0">
                  <a:solidFill>
                    <a:schemeClr val="bg1"/>
                  </a:solidFill>
                  <a:latin typeface="微软雅黑" panose="020B0503020204020204" pitchFamily="34" charset="-122"/>
                  <a:ea typeface="微软雅黑" panose="020B0503020204020204" pitchFamily="34" charset="-122"/>
                </a:rPr>
                <a:t>程序说明</a:t>
              </a:r>
            </a:p>
          </p:txBody>
        </p:sp>
        <p:cxnSp>
          <p:nvCxnSpPr>
            <p:cNvPr id="18" name="直接连接符 17">
              <a:extLst>
                <a:ext uri="{FF2B5EF4-FFF2-40B4-BE49-F238E27FC236}">
                  <a16:creationId xmlns:a16="http://schemas.microsoft.com/office/drawing/2014/main" id="{D2FE9C08-1928-4143-B10C-59655810239B}"/>
                </a:ext>
              </a:extLst>
            </p:cNvPr>
            <p:cNvCxnSpPr>
              <a:cxnSpLocks/>
            </p:cNvCxnSpPr>
            <p:nvPr/>
          </p:nvCxnSpPr>
          <p:spPr>
            <a:xfrm flipV="1">
              <a:off x="8656983" y="1686632"/>
              <a:ext cx="1242391" cy="405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4198752735"/>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WordArt 2"/>
          <p:cNvSpPr>
            <a:spLocks noChangeArrowheads="1" noChangeShapeType="1" noTextEdit="1"/>
          </p:cNvSpPr>
          <p:nvPr/>
        </p:nvSpPr>
        <p:spPr bwMode="gray">
          <a:xfrm>
            <a:off x="2743200" y="2514600"/>
            <a:ext cx="5881688" cy="722313"/>
          </a:xfrm>
          <a:prstGeom prst="rect">
            <a:avLst/>
          </a:prstGeom>
        </p:spPr>
        <p:txBody>
          <a:bodyPr wrap="none" fromWordArt="1">
            <a:prstTxWarp prst="textDeflate">
              <a:avLst>
                <a:gd name="adj" fmla="val 0"/>
              </a:avLst>
            </a:prstTxWarp>
          </a:bodyPr>
          <a:lstStyle/>
          <a:p>
            <a:pPr algn="ctr"/>
            <a:r>
              <a:rPr lang="en-US" altLang="zh-CN" sz="3600" b="1" kern="10">
                <a:ln w="19050">
                  <a:solidFill>
                    <a:srgbClr val="FFFFFF"/>
                  </a:solidFill>
                  <a:round/>
                  <a:headEnd/>
                  <a:tailEnd/>
                </a:ln>
                <a:gradFill rotWithShape="1">
                  <a:gsLst>
                    <a:gs pos="0">
                      <a:schemeClr val="accent1"/>
                    </a:gs>
                    <a:gs pos="100000">
                      <a:schemeClr val="hlink"/>
                    </a:gs>
                  </a:gsLst>
                  <a:lin ang="0" scaled="1"/>
                </a:gradFill>
                <a:effectLst>
                  <a:outerShdw dist="53882" dir="2700000" algn="ctr" rotWithShape="0">
                    <a:schemeClr val="bg2">
                      <a:alpha val="50000"/>
                    </a:schemeClr>
                  </a:outerShdw>
                </a:effectLst>
                <a:latin typeface="Arial"/>
                <a:cs typeface="Arial"/>
              </a:rPr>
              <a:t>Thank You !</a:t>
            </a:r>
            <a:endParaRPr lang="zh-CN" altLang="en-US" sz="3600" b="1" kern="10">
              <a:ln w="19050">
                <a:solidFill>
                  <a:srgbClr val="FFFFFF"/>
                </a:solidFill>
                <a:round/>
                <a:headEnd/>
                <a:tailEnd/>
              </a:ln>
              <a:gradFill rotWithShape="1">
                <a:gsLst>
                  <a:gs pos="0">
                    <a:schemeClr val="accent1"/>
                  </a:gs>
                  <a:gs pos="100000">
                    <a:schemeClr val="hlink"/>
                  </a:gs>
                </a:gsLst>
                <a:lin ang="0" scaled="1"/>
              </a:gradFill>
              <a:effectLst>
                <a:outerShdw dist="53882" dir="2700000" algn="ctr" rotWithShape="0">
                  <a:schemeClr val="bg2">
                    <a:alpha val="50000"/>
                  </a:schemeClr>
                </a:outerShdw>
              </a:effectLst>
              <a:latin typeface="Arial"/>
              <a:cs typeface="Arial"/>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3" presetClass="entr" presetSubtype="0" fill="hold" grpId="0" nodeType="afterEffect">
                                  <p:stCondLst>
                                    <p:cond delay="0"/>
                                  </p:stCondLst>
                                  <p:childTnLst>
                                    <p:set>
                                      <p:cBhvr>
                                        <p:cTn id="6" dur="1" fill="hold">
                                          <p:stCondLst>
                                            <p:cond delay="0"/>
                                          </p:stCondLst>
                                        </p:cTn>
                                        <p:tgtEl>
                                          <p:spTgt spid="82946"/>
                                        </p:tgtEl>
                                        <p:attrNameLst>
                                          <p:attrName>style.visibility</p:attrName>
                                        </p:attrNameLst>
                                      </p:cBhvr>
                                      <p:to>
                                        <p:strVal val="visible"/>
                                      </p:to>
                                    </p:set>
                                    <p:anim calcmode="lin" valueType="num">
                                      <p:cBhvr>
                                        <p:cTn id="7" dur="500" fill="hold"/>
                                        <p:tgtEl>
                                          <p:spTgt spid="82946"/>
                                        </p:tgtEl>
                                        <p:attrNameLst>
                                          <p:attrName>ppt_w</p:attrName>
                                        </p:attrNameLst>
                                      </p:cBhvr>
                                      <p:tavLst>
                                        <p:tav tm="0">
                                          <p:val>
                                            <p:fltVal val="0"/>
                                          </p:val>
                                        </p:tav>
                                        <p:tav tm="100000">
                                          <p:val>
                                            <p:strVal val="#ppt_w"/>
                                          </p:val>
                                        </p:tav>
                                      </p:tavLst>
                                    </p:anim>
                                    <p:anim calcmode="lin" valueType="num">
                                      <p:cBhvr>
                                        <p:cTn id="8" dur="500" fill="hold"/>
                                        <p:tgtEl>
                                          <p:spTgt spid="82946"/>
                                        </p:tgtEl>
                                        <p:attrNameLst>
                                          <p:attrName>ppt_h</p:attrName>
                                        </p:attrNameLst>
                                      </p:cBhvr>
                                      <p:tavLst>
                                        <p:tav tm="0">
                                          <p:val>
                                            <p:fltVal val="0"/>
                                          </p:val>
                                        </p:tav>
                                        <p:tav tm="100000">
                                          <p:val>
                                            <p:strVal val="#ppt_h"/>
                                          </p:val>
                                        </p:tav>
                                      </p:tavLst>
                                    </p:anim>
                                    <p:animEffect transition="in" filter="fade">
                                      <p:cBhvr>
                                        <p:cTn id="9" dur="500"/>
                                        <p:tgtEl>
                                          <p:spTgt spid="829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946"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3000" smtClean="0"/>
              <a:t>9.2  </a:t>
            </a:r>
            <a:r>
              <a:rPr lang="zh-CN" altLang="en-US" sz="3000" smtClean="0"/>
              <a:t>指</a:t>
            </a:r>
            <a:r>
              <a:rPr lang="zh-CN" altLang="en-US" sz="3000"/>
              <a:t>针变量的声明和使</a:t>
            </a:r>
            <a:r>
              <a:rPr lang="zh-CN" altLang="en-US" sz="3000" smtClean="0"/>
              <a:t>用</a:t>
            </a:r>
            <a:endParaRPr lang="zh-CN" altLang="en-US" sz="3000"/>
          </a:p>
        </p:txBody>
      </p:sp>
      <p:sp>
        <p:nvSpPr>
          <p:cNvPr id="3" name="内容占位符 2"/>
          <p:cNvSpPr>
            <a:spLocks noGrp="1"/>
          </p:cNvSpPr>
          <p:nvPr>
            <p:ph idx="1"/>
          </p:nvPr>
        </p:nvSpPr>
        <p:spPr>
          <a:xfrm>
            <a:off x="457200" y="1772816"/>
            <a:ext cx="8507288" cy="2376264"/>
          </a:xfrm>
        </p:spPr>
        <p:txBody>
          <a:bodyPr/>
          <a:lstStyle/>
          <a:p>
            <a:pPr>
              <a:lnSpc>
                <a:spcPct val="125000"/>
              </a:lnSpc>
            </a:pPr>
            <a:r>
              <a:rPr lang="zh-CN" altLang="en-US" sz="2200"/>
              <a:t>基本的指</a:t>
            </a:r>
            <a:r>
              <a:rPr lang="zh-CN" altLang="en-US" sz="2200" smtClean="0"/>
              <a:t>针操作</a:t>
            </a:r>
            <a:r>
              <a:rPr lang="en-US" altLang="zh-CN" sz="2200"/>
              <a:t/>
            </a:r>
            <a:br>
              <a:rPr lang="en-US" altLang="zh-CN" sz="2200"/>
            </a:br>
            <a:r>
              <a:rPr lang="en-US" altLang="zh-CN" sz="2000" b="0">
                <a:solidFill>
                  <a:schemeClr val="tx1"/>
                </a:solidFill>
              </a:rPr>
              <a:t>C</a:t>
            </a:r>
            <a:r>
              <a:rPr lang="zh-CN" altLang="en-US" sz="2000" b="0">
                <a:solidFill>
                  <a:schemeClr val="tx1"/>
                </a:solidFill>
              </a:rPr>
              <a:t>语言中有两个与指针相关的运算符：</a:t>
            </a:r>
            <a:endParaRPr lang="en-US" altLang="zh-CN" sz="2000" b="0" smtClean="0">
              <a:solidFill>
                <a:schemeClr val="tx1"/>
              </a:solidFill>
            </a:endParaRPr>
          </a:p>
          <a:p>
            <a:pPr lvl="1"/>
            <a:r>
              <a:rPr lang="en-US" altLang="zh-CN" sz="2000" smtClean="0">
                <a:latin typeface="隶书" pitchFamily="49" charset="-122"/>
                <a:ea typeface="黑体" panose="02010609060101010101" pitchFamily="49" charset="-122"/>
              </a:rPr>
              <a:t>&amp;</a:t>
            </a:r>
            <a:r>
              <a:rPr lang="zh-CN" altLang="en-US" sz="2000">
                <a:latin typeface="隶书" pitchFamily="49" charset="-122"/>
                <a:ea typeface="黑体" panose="02010609060101010101" pitchFamily="49" charset="-122"/>
              </a:rPr>
              <a:t>：取地址运算符，返回变量的地址。</a:t>
            </a:r>
          </a:p>
          <a:p>
            <a:pPr lvl="1"/>
            <a:r>
              <a:rPr lang="zh-CN" altLang="en-US" sz="2000" smtClean="0">
                <a:latin typeface="隶书" pitchFamily="49" charset="-122"/>
                <a:ea typeface="黑体" panose="02010609060101010101" pitchFamily="49" charset="-122"/>
              </a:rPr>
              <a:t>*</a:t>
            </a:r>
            <a:r>
              <a:rPr lang="zh-CN" altLang="en-US" sz="2000">
                <a:latin typeface="隶书" pitchFamily="49" charset="-122"/>
                <a:ea typeface="黑体" panose="02010609060101010101" pitchFamily="49" charset="-122"/>
              </a:rPr>
              <a:t>：间接寻址或间接引用运算符，返回所指向的对象的值。</a:t>
            </a:r>
          </a:p>
          <a:p>
            <a:pPr marL="457200" lvl="1" indent="0">
              <a:buNone/>
            </a:pPr>
            <a:r>
              <a:rPr lang="zh-CN" altLang="en-US" sz="2000">
                <a:latin typeface="隶书" pitchFamily="49" charset="-122"/>
                <a:ea typeface="黑体" panose="02010609060101010101" pitchFamily="49" charset="-122"/>
              </a:rPr>
              <a:t>这两个运算符都是单目运算符，其结合性也是右结合。</a:t>
            </a:r>
            <a:endParaRPr lang="en-US" altLang="zh-CN" sz="2000" smtClean="0">
              <a:latin typeface="隶书" pitchFamily="49" charset="-122"/>
              <a:ea typeface="黑体" panose="02010609060101010101" pitchFamily="49" charset="-122"/>
            </a:endParaRPr>
          </a:p>
          <a:p>
            <a:pPr marL="457200" lvl="1" indent="0">
              <a:buNone/>
            </a:pPr>
            <a:r>
              <a:rPr lang="en-US" altLang="zh-CN" sz="1800" smtClean="0">
                <a:solidFill>
                  <a:srgbClr val="0070C0"/>
                </a:solidFill>
              </a:rPr>
              <a:t>		</a:t>
            </a:r>
            <a:endParaRPr lang="en-US" altLang="zh-CN" sz="2000">
              <a:latin typeface="隶书" pitchFamily="49" charset="-122"/>
              <a:ea typeface="黑体" panose="02010609060101010101" pitchFamily="49" charset="-122"/>
            </a:endParaRPr>
          </a:p>
        </p:txBody>
      </p:sp>
      <p:sp>
        <p:nvSpPr>
          <p:cNvPr id="4" name="页脚占位符 3"/>
          <p:cNvSpPr>
            <a:spLocks noGrp="1"/>
          </p:cNvSpPr>
          <p:nvPr>
            <p:ph type="ftr" sz="quarter" idx="10"/>
          </p:nvPr>
        </p:nvSpPr>
        <p:spPr/>
        <p:txBody>
          <a:bodyPr/>
          <a:lstStyle/>
          <a:p>
            <a:pPr>
              <a:defRPr/>
            </a:pPr>
            <a:r>
              <a:rPr lang="zh-CN" altLang="en-US" smtClean="0"/>
              <a:t>第</a:t>
            </a:r>
            <a:r>
              <a:rPr lang="en-US" altLang="zh-CN" smtClean="0"/>
              <a:t>9</a:t>
            </a:r>
            <a:r>
              <a:rPr lang="zh-CN" altLang="en-US" smtClean="0"/>
              <a:t>章  指针</a:t>
            </a:r>
            <a:endParaRPr lang="en-US" altLang="zh-CN" sz="1200">
              <a:ea typeface="宋体" charset="-122"/>
            </a:endParaRPr>
          </a:p>
        </p:txBody>
      </p:sp>
    </p:spTree>
    <p:extLst>
      <p:ext uri="{BB962C8B-B14F-4D97-AF65-F5344CB8AC3E}">
        <p14:creationId xmlns:p14="http://schemas.microsoft.com/office/powerpoint/2010/main" val="374114082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3000" smtClean="0"/>
              <a:t>9.2  </a:t>
            </a:r>
            <a:r>
              <a:rPr lang="zh-CN" altLang="en-US" sz="3000" smtClean="0"/>
              <a:t>指</a:t>
            </a:r>
            <a:r>
              <a:rPr lang="zh-CN" altLang="en-US" sz="3000"/>
              <a:t>针变量的声明和使</a:t>
            </a:r>
            <a:r>
              <a:rPr lang="zh-CN" altLang="en-US" sz="3000" smtClean="0"/>
              <a:t>用</a:t>
            </a:r>
            <a:endParaRPr lang="zh-CN" altLang="en-US" sz="3000"/>
          </a:p>
        </p:txBody>
      </p:sp>
      <p:sp>
        <p:nvSpPr>
          <p:cNvPr id="3" name="内容占位符 2"/>
          <p:cNvSpPr>
            <a:spLocks noGrp="1"/>
          </p:cNvSpPr>
          <p:nvPr>
            <p:ph idx="1"/>
          </p:nvPr>
        </p:nvSpPr>
        <p:spPr>
          <a:xfrm>
            <a:off x="457200" y="1733997"/>
            <a:ext cx="8507288" cy="1839019"/>
          </a:xfrm>
        </p:spPr>
        <p:txBody>
          <a:bodyPr/>
          <a:lstStyle/>
          <a:p>
            <a:pPr lvl="1"/>
            <a:r>
              <a:rPr lang="zh-CN" altLang="en-US" sz="2000" smtClean="0">
                <a:latin typeface="隶书" pitchFamily="49" charset="-122"/>
                <a:ea typeface="黑体" panose="02010609060101010101" pitchFamily="49" charset="-122"/>
              </a:rPr>
              <a:t>取</a:t>
            </a:r>
            <a:r>
              <a:rPr lang="zh-CN" altLang="en-US" sz="2000">
                <a:latin typeface="隶书" pitchFamily="49" charset="-122"/>
                <a:ea typeface="黑体" panose="02010609060101010101" pitchFamily="49" charset="-122"/>
              </a:rPr>
              <a:t>地址运算</a:t>
            </a:r>
            <a:r>
              <a:rPr lang="zh-CN" altLang="en-US" sz="2000" smtClean="0">
                <a:latin typeface="隶书" pitchFamily="49" charset="-122"/>
                <a:ea typeface="黑体" panose="02010609060101010101" pitchFamily="49" charset="-122"/>
              </a:rPr>
              <a:t>符</a:t>
            </a:r>
            <a:r>
              <a:rPr lang="en-US" altLang="zh-CN" sz="2000" smtClean="0">
                <a:latin typeface="隶书" pitchFamily="49" charset="-122"/>
                <a:ea typeface="黑体" panose="02010609060101010101" pitchFamily="49" charset="-122"/>
              </a:rPr>
              <a:t>&amp;</a:t>
            </a:r>
            <a:endParaRPr lang="zh-CN" altLang="en-US" sz="2000">
              <a:latin typeface="隶书" pitchFamily="49" charset="-122"/>
              <a:ea typeface="黑体" panose="02010609060101010101" pitchFamily="49" charset="-122"/>
            </a:endParaRPr>
          </a:p>
          <a:p>
            <a:pPr marL="756000" lvl="1" indent="0">
              <a:buNone/>
            </a:pPr>
            <a:r>
              <a:rPr lang="zh-CN" altLang="en-US" sz="2000" smtClean="0">
                <a:latin typeface="隶书" pitchFamily="49" charset="-122"/>
                <a:ea typeface="黑体" panose="02010609060101010101" pitchFamily="49" charset="-122"/>
              </a:rPr>
              <a:t>例如：</a:t>
            </a:r>
            <a:endParaRPr lang="en-US" altLang="zh-CN" sz="2000" smtClean="0">
              <a:latin typeface="隶书" pitchFamily="49" charset="-122"/>
              <a:ea typeface="黑体" panose="02010609060101010101" pitchFamily="49" charset="-122"/>
            </a:endParaRPr>
          </a:p>
          <a:p>
            <a:pPr marL="1789113" lvl="1" indent="0">
              <a:buNone/>
            </a:pPr>
            <a:r>
              <a:rPr lang="en-US" altLang="zh-CN" sz="1800">
                <a:solidFill>
                  <a:srgbClr val="0070C0"/>
                </a:solidFill>
              </a:rPr>
              <a:t>int *pointer_i,*p,i;</a:t>
            </a:r>
          </a:p>
          <a:p>
            <a:pPr marL="1789113" lvl="1" indent="0">
              <a:buNone/>
            </a:pPr>
            <a:r>
              <a:rPr lang="en-US" altLang="zh-CN" sz="1800" smtClean="0">
                <a:solidFill>
                  <a:srgbClr val="0070C0"/>
                </a:solidFill>
              </a:rPr>
              <a:t>pointer_i</a:t>
            </a:r>
            <a:r>
              <a:rPr lang="en-US" altLang="zh-CN" sz="1800">
                <a:solidFill>
                  <a:srgbClr val="0070C0"/>
                </a:solidFill>
              </a:rPr>
              <a:t>=&amp;i;</a:t>
            </a:r>
          </a:p>
          <a:p>
            <a:pPr marL="1789113" lvl="1" indent="0">
              <a:buNone/>
            </a:pPr>
            <a:r>
              <a:rPr lang="en-US" altLang="zh-CN" sz="1800">
                <a:solidFill>
                  <a:srgbClr val="0070C0"/>
                </a:solidFill>
              </a:rPr>
              <a:t>p=pointer_i</a:t>
            </a:r>
            <a:r>
              <a:rPr lang="en-US" altLang="zh-CN" sz="1800" smtClean="0">
                <a:solidFill>
                  <a:srgbClr val="0070C0"/>
                </a:solidFill>
              </a:rPr>
              <a:t>;</a:t>
            </a:r>
            <a:endParaRPr lang="en-US" altLang="zh-CN" sz="1800">
              <a:solidFill>
                <a:srgbClr val="0070C0"/>
              </a:solidFill>
            </a:endParaRPr>
          </a:p>
        </p:txBody>
      </p:sp>
      <p:sp>
        <p:nvSpPr>
          <p:cNvPr id="4" name="页脚占位符 3"/>
          <p:cNvSpPr>
            <a:spLocks noGrp="1"/>
          </p:cNvSpPr>
          <p:nvPr>
            <p:ph type="ftr" sz="quarter" idx="10"/>
          </p:nvPr>
        </p:nvSpPr>
        <p:spPr/>
        <p:txBody>
          <a:bodyPr/>
          <a:lstStyle/>
          <a:p>
            <a:pPr>
              <a:defRPr/>
            </a:pPr>
            <a:r>
              <a:rPr lang="zh-CN" altLang="en-US" smtClean="0"/>
              <a:t>第</a:t>
            </a:r>
            <a:r>
              <a:rPr lang="en-US" altLang="zh-CN" smtClean="0"/>
              <a:t>9</a:t>
            </a:r>
            <a:r>
              <a:rPr lang="zh-CN" altLang="en-US" smtClean="0"/>
              <a:t>章  指针</a:t>
            </a:r>
            <a:endParaRPr lang="en-US" altLang="zh-CN" sz="1200">
              <a:ea typeface="宋体" charset="-122"/>
            </a:endParaRPr>
          </a:p>
        </p:txBody>
      </p:sp>
      <p:pic>
        <p:nvPicPr>
          <p:cNvPr id="6" name="图片 5"/>
          <p:cNvPicPr>
            <a:picLocks noChangeAspect="1"/>
          </p:cNvPicPr>
          <p:nvPr/>
        </p:nvPicPr>
        <p:blipFill rotWithShape="1">
          <a:blip r:embed="rId2">
            <a:extLst>
              <a:ext uri="{28A0092B-C50C-407E-A947-70E740481C1C}">
                <a14:useLocalDpi xmlns:a14="http://schemas.microsoft.com/office/drawing/2010/main" val="0"/>
              </a:ext>
            </a:extLst>
          </a:blip>
          <a:srcRect b="19444"/>
          <a:stretch/>
        </p:blipFill>
        <p:spPr>
          <a:xfrm>
            <a:off x="2123728" y="3789040"/>
            <a:ext cx="4546274" cy="2088232"/>
          </a:xfrm>
          <a:prstGeom prst="rect">
            <a:avLst/>
          </a:prstGeom>
        </p:spPr>
      </p:pic>
    </p:spTree>
    <p:extLst>
      <p:ext uri="{BB962C8B-B14F-4D97-AF65-F5344CB8AC3E}">
        <p14:creationId xmlns:p14="http://schemas.microsoft.com/office/powerpoint/2010/main" val="51625712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3000" smtClean="0"/>
              <a:t>9.2  </a:t>
            </a:r>
            <a:r>
              <a:rPr lang="zh-CN" altLang="en-US" sz="3000" smtClean="0"/>
              <a:t>指</a:t>
            </a:r>
            <a:r>
              <a:rPr lang="zh-CN" altLang="en-US" sz="3000"/>
              <a:t>针变量的声明和使</a:t>
            </a:r>
            <a:r>
              <a:rPr lang="zh-CN" altLang="en-US" sz="3000" smtClean="0"/>
              <a:t>用</a:t>
            </a:r>
            <a:endParaRPr lang="zh-CN" altLang="en-US" sz="3000"/>
          </a:p>
        </p:txBody>
      </p:sp>
      <p:sp>
        <p:nvSpPr>
          <p:cNvPr id="3" name="内容占位符 2"/>
          <p:cNvSpPr>
            <a:spLocks noGrp="1"/>
          </p:cNvSpPr>
          <p:nvPr>
            <p:ph idx="1"/>
          </p:nvPr>
        </p:nvSpPr>
        <p:spPr>
          <a:xfrm>
            <a:off x="457200" y="1484784"/>
            <a:ext cx="8507288" cy="1512168"/>
          </a:xfrm>
        </p:spPr>
        <p:txBody>
          <a:bodyPr/>
          <a:lstStyle/>
          <a:p>
            <a:pPr lvl="1"/>
            <a:r>
              <a:rPr lang="zh-CN" altLang="en-US" sz="2000" smtClean="0">
                <a:latin typeface="隶书" pitchFamily="49" charset="-122"/>
                <a:ea typeface="黑体" panose="02010609060101010101" pitchFamily="49" charset="-122"/>
              </a:rPr>
              <a:t>间</a:t>
            </a:r>
            <a:r>
              <a:rPr lang="zh-CN" altLang="en-US" sz="2000">
                <a:latin typeface="隶书" pitchFamily="49" charset="-122"/>
                <a:ea typeface="黑体" panose="02010609060101010101" pitchFamily="49" charset="-122"/>
              </a:rPr>
              <a:t>接引用运算</a:t>
            </a:r>
            <a:r>
              <a:rPr lang="zh-CN" altLang="en-US" sz="2000" smtClean="0">
                <a:latin typeface="隶书" pitchFamily="49" charset="-122"/>
                <a:ea typeface="黑体" panose="02010609060101010101" pitchFamily="49" charset="-122"/>
              </a:rPr>
              <a:t>符*</a:t>
            </a:r>
            <a:endParaRPr lang="en-US" altLang="zh-CN" sz="2000" smtClean="0">
              <a:latin typeface="隶书" pitchFamily="49" charset="-122"/>
              <a:ea typeface="黑体" panose="02010609060101010101" pitchFamily="49" charset="-122"/>
            </a:endParaRPr>
          </a:p>
          <a:p>
            <a:pPr lvl="2"/>
            <a:r>
              <a:rPr lang="zh-CN" altLang="en-US" sz="1800">
                <a:latin typeface="隶书" pitchFamily="49" charset="-122"/>
                <a:ea typeface="黑体" panose="02010609060101010101" pitchFamily="49" charset="-122"/>
              </a:rPr>
              <a:t>间接引用运算的运算对象必须是地址，可以是已赋值的指针变量，也可以是变量或数组元素的地址，或者是数组名，但不能是整数，也不能是非地址型变</a:t>
            </a:r>
            <a:r>
              <a:rPr lang="zh-CN" altLang="en-US" sz="1800" smtClean="0">
                <a:latin typeface="隶书" pitchFamily="49" charset="-122"/>
                <a:ea typeface="黑体" panose="02010609060101010101" pitchFamily="49" charset="-122"/>
              </a:rPr>
              <a:t>量。</a:t>
            </a:r>
            <a:endParaRPr lang="en-US" altLang="zh-CN" sz="1800" smtClean="0">
              <a:latin typeface="隶书" pitchFamily="49" charset="-122"/>
              <a:ea typeface="黑体" panose="02010609060101010101" pitchFamily="49" charset="-122"/>
            </a:endParaRPr>
          </a:p>
          <a:p>
            <a:pPr lvl="2"/>
            <a:r>
              <a:rPr lang="zh-CN" altLang="en-US" sz="1800">
                <a:latin typeface="隶书" pitchFamily="49" charset="-122"/>
                <a:ea typeface="黑体" panose="02010609060101010101" pitchFamily="49" charset="-122"/>
              </a:rPr>
              <a:t>必须保证指针变量所指向的数据类型是正确</a:t>
            </a:r>
            <a:r>
              <a:rPr lang="zh-CN" altLang="en-US" sz="1800" smtClean="0">
                <a:latin typeface="隶书" pitchFamily="49" charset="-122"/>
                <a:ea typeface="黑体" panose="02010609060101010101" pitchFamily="49" charset="-122"/>
              </a:rPr>
              <a:t>的</a:t>
            </a:r>
            <a:endParaRPr lang="en-US" altLang="zh-CN" sz="1800" smtClean="0"/>
          </a:p>
          <a:p>
            <a:pPr lvl="1"/>
            <a:endParaRPr lang="en-US" altLang="zh-CN" sz="2000">
              <a:latin typeface="隶书" pitchFamily="49" charset="-122"/>
              <a:ea typeface="黑体" panose="02010609060101010101" pitchFamily="49" charset="-122"/>
            </a:endParaRPr>
          </a:p>
        </p:txBody>
      </p:sp>
      <p:sp>
        <p:nvSpPr>
          <p:cNvPr id="4" name="页脚占位符 3"/>
          <p:cNvSpPr>
            <a:spLocks noGrp="1"/>
          </p:cNvSpPr>
          <p:nvPr>
            <p:ph type="ftr" sz="quarter" idx="10"/>
          </p:nvPr>
        </p:nvSpPr>
        <p:spPr/>
        <p:txBody>
          <a:bodyPr/>
          <a:lstStyle/>
          <a:p>
            <a:pPr>
              <a:defRPr/>
            </a:pPr>
            <a:r>
              <a:rPr lang="zh-CN" altLang="en-US" smtClean="0"/>
              <a:t>第</a:t>
            </a:r>
            <a:r>
              <a:rPr lang="en-US" altLang="zh-CN" smtClean="0"/>
              <a:t>9</a:t>
            </a:r>
            <a:r>
              <a:rPr lang="zh-CN" altLang="en-US" smtClean="0"/>
              <a:t>章  指针</a:t>
            </a:r>
            <a:endParaRPr lang="en-US" altLang="zh-CN" sz="1200">
              <a:ea typeface="宋体" charset="-122"/>
            </a:endParaRPr>
          </a:p>
        </p:txBody>
      </p:sp>
      <p:sp>
        <p:nvSpPr>
          <p:cNvPr id="5" name="矩形 4">
            <a:extLst>
              <a:ext uri="{FF2B5EF4-FFF2-40B4-BE49-F238E27FC236}">
                <a16:creationId xmlns:a16="http://schemas.microsoft.com/office/drawing/2014/main" id="{F5BB524E-118F-4CAC-B131-4098BA770E80}"/>
              </a:ext>
            </a:extLst>
          </p:cNvPr>
          <p:cNvSpPr/>
          <p:nvPr/>
        </p:nvSpPr>
        <p:spPr>
          <a:xfrm>
            <a:off x="1203249" y="3373586"/>
            <a:ext cx="3944815" cy="2431678"/>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en-US" altLang="zh-CN" sz="1400" dirty="0">
                <a:solidFill>
                  <a:srgbClr val="002060"/>
                </a:solidFill>
              </a:rPr>
              <a:t>#include &lt;</a:t>
            </a:r>
            <a:r>
              <a:rPr lang="en-US" altLang="zh-CN" sz="1400" err="1">
                <a:solidFill>
                  <a:srgbClr val="002060"/>
                </a:solidFill>
              </a:rPr>
              <a:t>stdio.h</a:t>
            </a:r>
            <a:r>
              <a:rPr lang="en-US" altLang="zh-CN" sz="1400" smtClean="0">
                <a:solidFill>
                  <a:srgbClr val="002060"/>
                </a:solidFill>
              </a:rPr>
              <a:t>&gt;</a:t>
            </a:r>
          </a:p>
          <a:p>
            <a:r>
              <a:rPr lang="en-US" altLang="zh-CN" sz="1400" smtClean="0">
                <a:solidFill>
                  <a:srgbClr val="002060"/>
                </a:solidFill>
              </a:rPr>
              <a:t>int </a:t>
            </a:r>
            <a:r>
              <a:rPr lang="en-US" altLang="zh-CN" sz="1400" dirty="0">
                <a:solidFill>
                  <a:srgbClr val="002060"/>
                </a:solidFill>
              </a:rPr>
              <a:t>main( )</a:t>
            </a:r>
          </a:p>
          <a:p>
            <a:r>
              <a:rPr lang="en-US" altLang="zh-CN" sz="1400" dirty="0">
                <a:solidFill>
                  <a:srgbClr val="002060"/>
                </a:solidFill>
              </a:rPr>
              <a:t>{</a:t>
            </a:r>
          </a:p>
          <a:p>
            <a:pPr marL="265113"/>
            <a:r>
              <a:rPr lang="en-US" altLang="zh-CN" sz="1400" smtClean="0">
                <a:solidFill>
                  <a:srgbClr val="002060"/>
                </a:solidFill>
              </a:rPr>
              <a:t>float </a:t>
            </a:r>
            <a:r>
              <a:rPr lang="en-US" altLang="zh-CN" sz="1400">
                <a:solidFill>
                  <a:srgbClr val="002060"/>
                </a:solidFill>
              </a:rPr>
              <a:t>x=1,y;</a:t>
            </a:r>
          </a:p>
          <a:p>
            <a:pPr marL="265113"/>
            <a:r>
              <a:rPr lang="en-US" altLang="zh-CN" sz="1400">
                <a:solidFill>
                  <a:srgbClr val="002060"/>
                </a:solidFill>
              </a:rPr>
              <a:t>int *p;</a:t>
            </a:r>
          </a:p>
          <a:p>
            <a:pPr marL="265113"/>
            <a:r>
              <a:rPr lang="en-US" altLang="zh-CN" sz="1400">
                <a:solidFill>
                  <a:srgbClr val="002060"/>
                </a:solidFill>
              </a:rPr>
              <a:t>p=&amp;x;</a:t>
            </a:r>
          </a:p>
          <a:p>
            <a:pPr marL="265113"/>
            <a:r>
              <a:rPr lang="en-US" altLang="zh-CN" sz="1400">
                <a:solidFill>
                  <a:srgbClr val="002060"/>
                </a:solidFill>
              </a:rPr>
              <a:t>y=*p;</a:t>
            </a:r>
          </a:p>
          <a:p>
            <a:pPr marL="265113"/>
            <a:r>
              <a:rPr lang="en-US" altLang="zh-CN" sz="1400">
                <a:solidFill>
                  <a:srgbClr val="002060"/>
                </a:solidFill>
              </a:rPr>
              <a:t>printf("x=%f,y=%f,*p=%d\n",x,y,*p);</a:t>
            </a:r>
          </a:p>
          <a:p>
            <a:pPr marL="265113"/>
            <a:r>
              <a:rPr lang="en-US" altLang="zh-CN" sz="1400">
                <a:solidFill>
                  <a:srgbClr val="002060"/>
                </a:solidFill>
              </a:rPr>
              <a:t>return 0;</a:t>
            </a:r>
          </a:p>
          <a:p>
            <a:r>
              <a:rPr lang="en-US" altLang="zh-CN" sz="1400" smtClean="0">
                <a:solidFill>
                  <a:srgbClr val="002060"/>
                </a:solidFill>
              </a:rPr>
              <a:t>}</a:t>
            </a:r>
          </a:p>
        </p:txBody>
      </p:sp>
      <p:sp>
        <p:nvSpPr>
          <p:cNvPr id="6" name="折角形 8">
            <a:extLst>
              <a:ext uri="{FF2B5EF4-FFF2-40B4-BE49-F238E27FC236}">
                <a16:creationId xmlns:a16="http://schemas.microsoft.com/office/drawing/2014/main" id="{34B46C00-F619-45F0-A7B9-F2B26A653DB9}"/>
              </a:ext>
            </a:extLst>
          </p:cNvPr>
          <p:cNvSpPr/>
          <p:nvPr/>
        </p:nvSpPr>
        <p:spPr>
          <a:xfrm>
            <a:off x="5436097" y="3212976"/>
            <a:ext cx="3616725" cy="1224136"/>
          </a:xfrm>
          <a:prstGeom prst="foldedCorner">
            <a:avLst/>
          </a:prstGeom>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indent="-342900">
              <a:buAutoNum type="arabicPeriod"/>
            </a:pPr>
            <a:endParaRPr lang="en-US" altLang="zh-CN" sz="1400" dirty="0"/>
          </a:p>
          <a:p>
            <a:endParaRPr lang="en-US" altLang="zh-CN" sz="1400" dirty="0"/>
          </a:p>
          <a:p>
            <a:endParaRPr lang="en-US" altLang="zh-CN" sz="1400" dirty="0"/>
          </a:p>
          <a:p>
            <a:r>
              <a:rPr lang="zh-CN" altLang="en-US" sz="1400"/>
              <a:t>指针变量的基类型与所指向的变量类型不匹</a:t>
            </a:r>
            <a:r>
              <a:rPr lang="zh-CN" altLang="en-US" sz="1400" smtClean="0"/>
              <a:t>配：</a:t>
            </a:r>
            <a:r>
              <a:rPr lang="en-US" altLang="zh-CN" sz="1400" smtClean="0"/>
              <a:t>x</a:t>
            </a:r>
            <a:r>
              <a:rPr lang="zh-CN" altLang="en-US" sz="1400"/>
              <a:t>的值并没有赋给</a:t>
            </a:r>
            <a:r>
              <a:rPr lang="en-US" altLang="zh-CN" sz="1400"/>
              <a:t>y</a:t>
            </a:r>
            <a:r>
              <a:rPr lang="zh-CN" altLang="en-US" sz="1400" smtClean="0"/>
              <a:t>，</a:t>
            </a:r>
            <a:r>
              <a:rPr lang="en-US" altLang="zh-CN" sz="1400" smtClean="0"/>
              <a:t>p</a:t>
            </a:r>
            <a:r>
              <a:rPr lang="zh-CN" altLang="en-US" sz="1400"/>
              <a:t>被声明为整型类型的指针变量，而</a:t>
            </a:r>
            <a:r>
              <a:rPr lang="en-US" altLang="zh-CN" sz="1400"/>
              <a:t>x</a:t>
            </a:r>
            <a:r>
              <a:rPr lang="zh-CN" altLang="en-US" sz="1400"/>
              <a:t>是单精度型的变量。</a:t>
            </a:r>
            <a:endParaRPr lang="en-US" altLang="zh-CN" sz="1400" dirty="0"/>
          </a:p>
        </p:txBody>
      </p:sp>
      <p:grpSp>
        <p:nvGrpSpPr>
          <p:cNvPr id="7" name="组合 6">
            <a:extLst>
              <a:ext uri="{FF2B5EF4-FFF2-40B4-BE49-F238E27FC236}">
                <a16:creationId xmlns:a16="http://schemas.microsoft.com/office/drawing/2014/main" id="{5A3B8124-DB13-43FA-BDBF-277E29E6FA67}"/>
              </a:ext>
            </a:extLst>
          </p:cNvPr>
          <p:cNvGrpSpPr/>
          <p:nvPr/>
        </p:nvGrpSpPr>
        <p:grpSpPr>
          <a:xfrm>
            <a:off x="5436096" y="3247175"/>
            <a:ext cx="1156038" cy="419096"/>
            <a:chOff x="8656982" y="1391224"/>
            <a:chExt cx="1242392" cy="327695"/>
          </a:xfrm>
        </p:grpSpPr>
        <p:sp>
          <p:nvSpPr>
            <p:cNvPr id="8" name="文本框 7">
              <a:extLst>
                <a:ext uri="{FF2B5EF4-FFF2-40B4-BE49-F238E27FC236}">
                  <a16:creationId xmlns:a16="http://schemas.microsoft.com/office/drawing/2014/main" id="{31994EC0-9CE0-4FE0-B93C-B8717E3333FE}"/>
                </a:ext>
              </a:extLst>
            </p:cNvPr>
            <p:cNvSpPr txBox="1"/>
            <p:nvPr/>
          </p:nvSpPr>
          <p:spPr>
            <a:xfrm>
              <a:off x="8656982" y="1391224"/>
              <a:ext cx="1242392" cy="327695"/>
            </a:xfrm>
            <a:prstGeom prst="rect">
              <a:avLst/>
            </a:prstGeom>
            <a:noFill/>
          </p:spPr>
          <p:txBody>
            <a:bodyPr wrap="square" rtlCol="0">
              <a:spAutoFit/>
            </a:bodyPr>
            <a:lstStyle/>
            <a:p>
              <a:pPr algn="dist"/>
              <a:r>
                <a:rPr lang="zh-CN" altLang="en-US" b="1" dirty="0">
                  <a:solidFill>
                    <a:schemeClr val="bg1"/>
                  </a:solidFill>
                  <a:latin typeface="微软雅黑" panose="020B0503020204020204" pitchFamily="34" charset="-122"/>
                  <a:ea typeface="微软雅黑" panose="020B0503020204020204" pitchFamily="34" charset="-122"/>
                </a:rPr>
                <a:t>程序说明</a:t>
              </a:r>
            </a:p>
          </p:txBody>
        </p:sp>
        <p:cxnSp>
          <p:nvCxnSpPr>
            <p:cNvPr id="9" name="直接连接符 8">
              <a:extLst>
                <a:ext uri="{FF2B5EF4-FFF2-40B4-BE49-F238E27FC236}">
                  <a16:creationId xmlns:a16="http://schemas.microsoft.com/office/drawing/2014/main" id="{D2FE9C08-1928-4143-B10C-59655810239B}"/>
                </a:ext>
              </a:extLst>
            </p:cNvPr>
            <p:cNvCxnSpPr>
              <a:cxnSpLocks/>
            </p:cNvCxnSpPr>
            <p:nvPr/>
          </p:nvCxnSpPr>
          <p:spPr>
            <a:xfrm flipV="1">
              <a:off x="8656983" y="1686632"/>
              <a:ext cx="1242391" cy="405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0" name="文本框 9">
            <a:extLst>
              <a:ext uri="{FF2B5EF4-FFF2-40B4-BE49-F238E27FC236}">
                <a16:creationId xmlns:a16="http://schemas.microsoft.com/office/drawing/2014/main" id="{B0CA503F-5008-4B52-A4F4-6A5255875C6D}"/>
              </a:ext>
            </a:extLst>
          </p:cNvPr>
          <p:cNvSpPr txBox="1"/>
          <p:nvPr/>
        </p:nvSpPr>
        <p:spPr>
          <a:xfrm>
            <a:off x="5436096" y="4583530"/>
            <a:ext cx="2232248" cy="369332"/>
          </a:xfrm>
          <a:prstGeom prst="rect">
            <a:avLst/>
          </a:prstGeom>
          <a:noFill/>
        </p:spPr>
        <p:txBody>
          <a:bodyPr wrap="square" rtlCol="0">
            <a:spAutoFit/>
          </a:bodyPr>
          <a:lstStyle/>
          <a:p>
            <a:r>
              <a:rPr lang="en-US" altLang="zh-CN" smtClean="0">
                <a:solidFill>
                  <a:srgbClr val="002060"/>
                </a:solidFill>
              </a:rPr>
              <a:t>·</a:t>
            </a:r>
            <a:r>
              <a:rPr lang="zh-CN" altLang="en-US" smtClean="0">
                <a:solidFill>
                  <a:srgbClr val="002060"/>
                </a:solidFill>
              </a:rPr>
              <a:t>程</a:t>
            </a:r>
            <a:r>
              <a:rPr lang="zh-CN" altLang="en-US" dirty="0">
                <a:solidFill>
                  <a:srgbClr val="002060"/>
                </a:solidFill>
              </a:rPr>
              <a:t>序运行结果：</a:t>
            </a:r>
          </a:p>
        </p:txBody>
      </p:sp>
      <p:pic>
        <p:nvPicPr>
          <p:cNvPr id="11" name="图片 10"/>
          <p:cNvPicPr/>
          <p:nvPr/>
        </p:nvPicPr>
        <p:blipFill rotWithShape="1">
          <a:blip r:embed="rId2">
            <a:extLst>
              <a:ext uri="{28A0092B-C50C-407E-A947-70E740481C1C}">
                <a14:useLocalDpi xmlns:a14="http://schemas.microsoft.com/office/drawing/2010/main" val="0"/>
              </a:ext>
            </a:extLst>
          </a:blip>
          <a:srcRect r="26183" b="44103"/>
          <a:stretch/>
        </p:blipFill>
        <p:spPr bwMode="auto">
          <a:xfrm>
            <a:off x="5436097" y="4947275"/>
            <a:ext cx="3600400" cy="1002005"/>
          </a:xfrm>
          <a:prstGeom prst="rect">
            <a:avLst/>
          </a:prstGeom>
          <a:noFill/>
          <a:ln>
            <a:noFill/>
          </a:ln>
        </p:spPr>
      </p:pic>
    </p:spTree>
    <p:extLst>
      <p:ext uri="{BB962C8B-B14F-4D97-AF65-F5344CB8AC3E}">
        <p14:creationId xmlns:p14="http://schemas.microsoft.com/office/powerpoint/2010/main" val="376671978"/>
      </p:ext>
    </p:extLst>
  </p:cSld>
  <p:clrMapOvr>
    <a:masterClrMapping/>
  </p:clrMapOvr>
  <p:timing>
    <p:tnLst>
      <p:par>
        <p:cTn id="1" dur="indefinite" restart="never" nodeType="tmRoot"/>
      </p:par>
    </p:tnLst>
  </p:timing>
</p:sld>
</file>

<file path=ppt/theme/theme1.xml><?xml version="1.0" encoding="utf-8"?>
<a:theme xmlns:a="http://schemas.openxmlformats.org/drawingml/2006/main" name="Default Design">
  <a:themeElements>
    <a:clrScheme name="Default Design 3">
      <a:dk1>
        <a:srgbClr val="4D4D4D"/>
      </a:dk1>
      <a:lt1>
        <a:srgbClr val="FFFFFF"/>
      </a:lt1>
      <a:dk2>
        <a:srgbClr val="FFFFFF"/>
      </a:dk2>
      <a:lt2>
        <a:srgbClr val="B2B2B2"/>
      </a:lt2>
      <a:accent1>
        <a:srgbClr val="954E1D"/>
      </a:accent1>
      <a:accent2>
        <a:srgbClr val="CD6313"/>
      </a:accent2>
      <a:accent3>
        <a:srgbClr val="FFFFFF"/>
      </a:accent3>
      <a:accent4>
        <a:srgbClr val="404040"/>
      </a:accent4>
      <a:accent5>
        <a:srgbClr val="C8B2AB"/>
      </a:accent5>
      <a:accent6>
        <a:srgbClr val="BA5910"/>
      </a:accent6>
      <a:hlink>
        <a:srgbClr val="D79757"/>
      </a:hlink>
      <a:folHlink>
        <a:srgbClr val="467327"/>
      </a:folHlink>
    </a:clrScheme>
    <a:fontScheme name="Default Design">
      <a:majorFont>
        <a:latin typeface="Arial"/>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333300"/>
        </a:dk1>
        <a:lt1>
          <a:srgbClr val="FFFFFF"/>
        </a:lt1>
        <a:dk2>
          <a:srgbClr val="FFFFE7"/>
        </a:dk2>
        <a:lt2>
          <a:srgbClr val="B2B2B2"/>
        </a:lt2>
        <a:accent1>
          <a:srgbClr val="398FBF"/>
        </a:accent1>
        <a:accent2>
          <a:srgbClr val="669900"/>
        </a:accent2>
        <a:accent3>
          <a:srgbClr val="FFFFFF"/>
        </a:accent3>
        <a:accent4>
          <a:srgbClr val="2A2A00"/>
        </a:accent4>
        <a:accent5>
          <a:srgbClr val="AEC6DC"/>
        </a:accent5>
        <a:accent6>
          <a:srgbClr val="5C8A00"/>
        </a:accent6>
        <a:hlink>
          <a:srgbClr val="E4CC64"/>
        </a:hlink>
        <a:folHlink>
          <a:srgbClr val="806AD2"/>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FFFFFF"/>
        </a:dk2>
        <a:lt2>
          <a:srgbClr val="B2B2B2"/>
        </a:lt2>
        <a:accent1>
          <a:srgbClr val="76A844"/>
        </a:accent1>
        <a:accent2>
          <a:srgbClr val="336699"/>
        </a:accent2>
        <a:accent3>
          <a:srgbClr val="FFFFFF"/>
        </a:accent3>
        <a:accent4>
          <a:srgbClr val="000000"/>
        </a:accent4>
        <a:accent5>
          <a:srgbClr val="BDD1B0"/>
        </a:accent5>
        <a:accent6>
          <a:srgbClr val="2D5C8A"/>
        </a:accent6>
        <a:hlink>
          <a:srgbClr val="BAC73B"/>
        </a:hlink>
        <a:folHlink>
          <a:srgbClr val="D5621B"/>
        </a:folHlink>
      </a:clrScheme>
      <a:clrMap bg1="lt1" tx1="dk1" bg2="lt2" tx2="dk2" accent1="accent1" accent2="accent2" accent3="accent3" accent4="accent4" accent5="accent5" accent6="accent6" hlink="hlink" folHlink="folHlink"/>
    </a:extraClrScheme>
    <a:extraClrScheme>
      <a:clrScheme name="Default Design 3">
        <a:dk1>
          <a:srgbClr val="4D4D4D"/>
        </a:dk1>
        <a:lt1>
          <a:srgbClr val="FFFFFF"/>
        </a:lt1>
        <a:dk2>
          <a:srgbClr val="FFFFFF"/>
        </a:dk2>
        <a:lt2>
          <a:srgbClr val="B2B2B2"/>
        </a:lt2>
        <a:accent1>
          <a:srgbClr val="954E1D"/>
        </a:accent1>
        <a:accent2>
          <a:srgbClr val="CD6313"/>
        </a:accent2>
        <a:accent3>
          <a:srgbClr val="FFFFFF"/>
        </a:accent3>
        <a:accent4>
          <a:srgbClr val="404040"/>
        </a:accent4>
        <a:accent5>
          <a:srgbClr val="C8B2AB"/>
        </a:accent5>
        <a:accent6>
          <a:srgbClr val="BA5910"/>
        </a:accent6>
        <a:hlink>
          <a:srgbClr val="D79757"/>
        </a:hlink>
        <a:folHlink>
          <a:srgbClr val="467327"/>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fang</Template>
  <TotalTime>40681</TotalTime>
  <Words>9264</Words>
  <Application>Microsoft Office PowerPoint</Application>
  <PresentationFormat>全屏显示(4:3)</PresentationFormat>
  <Paragraphs>1214</Paragraphs>
  <Slides>68</Slides>
  <Notes>0</Notes>
  <HiddenSlides>0</HiddenSlides>
  <MMClips>0</MMClips>
  <ScaleCrop>false</ScaleCrop>
  <HeadingPairs>
    <vt:vector size="8" baseType="variant">
      <vt:variant>
        <vt:lpstr>已用的字体</vt:lpstr>
      </vt:variant>
      <vt:variant>
        <vt:i4>11</vt:i4>
      </vt:variant>
      <vt:variant>
        <vt:lpstr>主题</vt:lpstr>
      </vt:variant>
      <vt:variant>
        <vt:i4>1</vt:i4>
      </vt:variant>
      <vt:variant>
        <vt:lpstr>嵌入 OLE 服务器</vt:lpstr>
      </vt:variant>
      <vt:variant>
        <vt:i4>1</vt:i4>
      </vt:variant>
      <vt:variant>
        <vt:lpstr>幻灯片标题</vt:lpstr>
      </vt:variant>
      <vt:variant>
        <vt:i4>68</vt:i4>
      </vt:variant>
    </vt:vector>
  </HeadingPairs>
  <TitlesOfParts>
    <vt:vector size="81" baseType="lpstr">
      <vt:lpstr>等线</vt:lpstr>
      <vt:lpstr>黑体</vt:lpstr>
      <vt:lpstr>楷体_GB2312</vt:lpstr>
      <vt:lpstr>隶书</vt:lpstr>
      <vt:lpstr>宋体</vt:lpstr>
      <vt:lpstr>微软雅黑</vt:lpstr>
      <vt:lpstr>Arial</vt:lpstr>
      <vt:lpstr>Cambria Math</vt:lpstr>
      <vt:lpstr>Times New Roman</vt:lpstr>
      <vt:lpstr>Verdana</vt:lpstr>
      <vt:lpstr>Wingdings</vt:lpstr>
      <vt:lpstr>Default Design</vt:lpstr>
      <vt:lpstr>Equation</vt:lpstr>
      <vt:lpstr>第9章  指针</vt:lpstr>
      <vt:lpstr>PowerPoint 演示文稿</vt:lpstr>
      <vt:lpstr>9.1  概念</vt:lpstr>
      <vt:lpstr>9.1  概念</vt:lpstr>
      <vt:lpstr>9.1  概念</vt:lpstr>
      <vt:lpstr>9.2  指针变量的声明和使用</vt:lpstr>
      <vt:lpstr>9.2  指针变量的声明和使用</vt:lpstr>
      <vt:lpstr>9.2  指针变量的声明和使用</vt:lpstr>
      <vt:lpstr>9.2  指针变量的声明和使用</vt:lpstr>
      <vt:lpstr>9.2  指针变量的声明和使用</vt:lpstr>
      <vt:lpstr>9.2  指针变量的声明和使用</vt:lpstr>
      <vt:lpstr>9.2  指针变量的声明和使用</vt:lpstr>
      <vt:lpstr>9.2  指针变量的声明和使用</vt:lpstr>
      <vt:lpstr>9.2  指针变量的声明和使用</vt:lpstr>
      <vt:lpstr>9.2  指针变量的声明和使用</vt:lpstr>
      <vt:lpstr>9.2  指针变量的声明和使用</vt:lpstr>
      <vt:lpstr>9.2  指针变量的声明和使用</vt:lpstr>
      <vt:lpstr>9.2  指针变量的声明和使用</vt:lpstr>
      <vt:lpstr>9.2  指针变量的声明和使用</vt:lpstr>
      <vt:lpstr>9.2  指针变量的声明和使用</vt:lpstr>
      <vt:lpstr>9.2  指针变量的声明和使用</vt:lpstr>
      <vt:lpstr>9.2  指针变量的声明和使用</vt:lpstr>
      <vt:lpstr>9.2  指针变量的声明和使用</vt:lpstr>
      <vt:lpstr>9.3  指针与数组</vt:lpstr>
      <vt:lpstr>9.3  指针与数组</vt:lpstr>
      <vt:lpstr>9.3  指针与数组</vt:lpstr>
      <vt:lpstr>9.3  指针与数组</vt:lpstr>
      <vt:lpstr>9.3  指针与数组</vt:lpstr>
      <vt:lpstr>9.3  指针与数组</vt:lpstr>
      <vt:lpstr>9.3  指针与数组</vt:lpstr>
      <vt:lpstr>9.3  指针与数组</vt:lpstr>
      <vt:lpstr>9.3  指针与数组</vt:lpstr>
      <vt:lpstr>9.3  指针与数组</vt:lpstr>
      <vt:lpstr>9.3  指针与数组</vt:lpstr>
      <vt:lpstr>9.3  指针与数组</vt:lpstr>
      <vt:lpstr>9.3  指针与数组</vt:lpstr>
      <vt:lpstr>9.3  指针与数组</vt:lpstr>
      <vt:lpstr>9.3  指针与数组</vt:lpstr>
      <vt:lpstr>9.3  指针与数组</vt:lpstr>
      <vt:lpstr>9.3  指针与数组</vt:lpstr>
      <vt:lpstr>9.3  指针与数组</vt:lpstr>
      <vt:lpstr>9.3  指针与数组</vt:lpstr>
      <vt:lpstr>9.3  指针与数组</vt:lpstr>
      <vt:lpstr>9.3  指针与数组</vt:lpstr>
      <vt:lpstr>9.3  指针与数组</vt:lpstr>
      <vt:lpstr>9.3  指针与数组</vt:lpstr>
      <vt:lpstr>9.3  指针与数组</vt:lpstr>
      <vt:lpstr>9.3  指针与数组</vt:lpstr>
      <vt:lpstr>9.3  指针与数组</vt:lpstr>
      <vt:lpstr>9.3  指针与数组</vt:lpstr>
      <vt:lpstr>9.3  指针与数组</vt:lpstr>
      <vt:lpstr>9.3  指针与数组</vt:lpstr>
      <vt:lpstr>9.3  指针与数组</vt:lpstr>
      <vt:lpstr>9.3  指针与数组</vt:lpstr>
      <vt:lpstr>9.3  指针与数组</vt:lpstr>
      <vt:lpstr>9.3  指针与数组</vt:lpstr>
      <vt:lpstr>9.3  指针与数组</vt:lpstr>
      <vt:lpstr>9.3  指针与数组</vt:lpstr>
      <vt:lpstr>9.3  指针与数组</vt:lpstr>
      <vt:lpstr>9.3  指针与数组</vt:lpstr>
      <vt:lpstr>9.4  指向指针的指针</vt:lpstr>
      <vt:lpstr>9.4  指向指针的指针</vt:lpstr>
      <vt:lpstr>9.5  指针与函数</vt:lpstr>
      <vt:lpstr>9.5  指针与函数</vt:lpstr>
      <vt:lpstr>9.5  指针与函数</vt:lpstr>
      <vt:lpstr>9.5  指针与函数</vt:lpstr>
      <vt:lpstr>9.5  指针与函数</vt:lpstr>
      <vt:lpstr>PowerPoint 演示文稿</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第6章  数组</dc:title>
  <dc:creator>xmu-fang</dc:creator>
  <cp:lastModifiedBy>xmu-fang</cp:lastModifiedBy>
  <cp:revision>572</cp:revision>
  <dcterms:created xsi:type="dcterms:W3CDTF">2019-01-26T01:28:18Z</dcterms:created>
  <dcterms:modified xsi:type="dcterms:W3CDTF">2019-02-23T07:33:11Z</dcterms:modified>
</cp:coreProperties>
</file>