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80" r:id="rId4"/>
    <p:sldId id="258" r:id="rId5"/>
    <p:sldId id="265" r:id="rId6"/>
    <p:sldId id="259" r:id="rId7"/>
    <p:sldId id="270" r:id="rId8"/>
    <p:sldId id="271" r:id="rId9"/>
    <p:sldId id="272" r:id="rId10"/>
    <p:sldId id="273" r:id="rId11"/>
    <p:sldId id="260" r:id="rId12"/>
    <p:sldId id="274" r:id="rId13"/>
    <p:sldId id="288" r:id="rId14"/>
    <p:sldId id="276" r:id="rId15"/>
    <p:sldId id="278" r:id="rId16"/>
    <p:sldId id="277" r:id="rId17"/>
    <p:sldId id="275" r:id="rId18"/>
    <p:sldId id="279" r:id="rId19"/>
    <p:sldId id="262" r:id="rId20"/>
    <p:sldId id="281" r:id="rId21"/>
    <p:sldId id="263" r:id="rId22"/>
    <p:sldId id="282" r:id="rId23"/>
    <p:sldId id="283" r:id="rId24"/>
    <p:sldId id="285" r:id="rId25"/>
    <p:sldId id="284" r:id="rId26"/>
    <p:sldId id="286" r:id="rId27"/>
    <p:sldId id="287" r:id="rId28"/>
    <p:sldId id="264" r:id="rId2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4F058-3B61-421B-A3F9-5AC5A6375FC2}" type="datetimeFigureOut">
              <a:rPr lang="zh-CN" altLang="en-US" smtClean="0"/>
              <a:t>2019/1/22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4B498-A654-4399-8207-864E955BF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4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77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551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0" b="20709"/>
          <a:stretch>
            <a:fillRect/>
          </a:stretch>
        </p:blipFill>
        <p:spPr bwMode="auto">
          <a:xfrm>
            <a:off x="0" y="3132138"/>
            <a:ext cx="3024717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3"/>
            <a:ext cx="3024717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350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22600" y="3143250"/>
            <a:ext cx="9169400" cy="742950"/>
          </a:xfrm>
          <a:solidFill>
            <a:schemeClr val="tx1"/>
          </a:solidFill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035302" y="4419600"/>
            <a:ext cx="84455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827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4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96400" y="274638"/>
            <a:ext cx="2895600" cy="60499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83600" cy="604996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55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84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43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20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3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541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2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5"/>
          <p:cNvSpPr>
            <a:spLocks noChangeArrowheads="1"/>
          </p:cNvSpPr>
          <p:nvPr/>
        </p:nvSpPr>
        <p:spPr bwMode="invGray">
          <a:xfrm>
            <a:off x="0" y="6453188"/>
            <a:ext cx="12192000" cy="4048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pic>
        <p:nvPicPr>
          <p:cNvPr id="1027" name="Picture 43" descr="e_12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2192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4"/>
          <p:cNvSpPr>
            <a:spLocks noChangeArrowheads="1"/>
          </p:cNvSpPr>
          <p:nvPr/>
        </p:nvSpPr>
        <p:spPr bwMode="ltGray">
          <a:xfrm>
            <a:off x="0" y="1125541"/>
            <a:ext cx="12192000" cy="714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107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3200" y="6486525"/>
            <a:ext cx="3860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b="1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800" y="6480175"/>
            <a:ext cx="1727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1">
                <a:solidFill>
                  <a:schemeClr val="bg1"/>
                </a:solidFill>
                <a:latin typeface="Verdana" pitchFamily="34" charset="0"/>
                <a:ea typeface="宋体" charset="-122"/>
              </a:defRPr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352800" y="274638"/>
            <a:ext cx="88392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61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100" b="1">
          <a:solidFill>
            <a:schemeClr val="accent2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>
          <a:solidFill>
            <a:schemeClr val="tx1"/>
          </a:solidFill>
          <a:latin typeface="+mj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50">
          <a:solidFill>
            <a:schemeClr val="tx1"/>
          </a:solidFill>
          <a:latin typeface="+mj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j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B858AB-184D-4BF0-A506-1E3878C1C1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  循环程序设计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D3CEAF5-EC56-47A1-8019-DF96118B5A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3250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 </a:t>
            </a:r>
            <a:r>
              <a:rPr lang="zh-CN" altLang="zh-CN" dirty="0"/>
              <a:t>用</a:t>
            </a:r>
            <a:r>
              <a:rPr lang="en-US" altLang="zh-CN" dirty="0"/>
              <a:t>do-while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469" y="1263392"/>
            <a:ext cx="11074400" cy="559460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zh-CN" dirty="0"/>
              <a:t>【</a:t>
            </a:r>
            <a:r>
              <a:rPr lang="zh-CN" altLang="zh-CN" dirty="0" smtClean="0"/>
              <a:t>例</a:t>
            </a:r>
            <a:r>
              <a:rPr lang="en-US" altLang="zh-CN" dirty="0" smtClean="0"/>
              <a:t>5.3</a:t>
            </a:r>
            <a:r>
              <a:rPr lang="zh-CN" altLang="zh-CN" dirty="0" smtClean="0"/>
              <a:t>】</a:t>
            </a:r>
            <a:r>
              <a:rPr lang="zh-CN" altLang="en-US" sz="2400" dirty="0"/>
              <a:t>编</a:t>
            </a:r>
            <a:r>
              <a:rPr lang="zh-CN" altLang="en-US" sz="2400" dirty="0" smtClean="0"/>
              <a:t>程序</a:t>
            </a:r>
            <a:r>
              <a:rPr lang="zh-CN" altLang="zh-CN" sz="2400" dirty="0" smtClean="0"/>
              <a:t>求</a:t>
            </a:r>
            <a:r>
              <a:rPr lang="en-US" altLang="zh-CN" sz="2400" dirty="0"/>
              <a:t>10</a:t>
            </a:r>
            <a:r>
              <a:rPr lang="zh-CN" altLang="zh-CN" sz="2400" dirty="0"/>
              <a:t>！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451338" y="5639176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" y="1725776"/>
            <a:ext cx="6283568" cy="3416320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 n=1;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long s=1;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do{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s=s*n;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n++;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}while(n&lt;=10);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("%d!=%</a:t>
            </a:r>
            <a:r>
              <a:rPr lang="en-US" altLang="zh-CN" dirty="0" err="1">
                <a:solidFill>
                  <a:srgbClr val="002060"/>
                </a:solidFill>
              </a:rPr>
              <a:t>ld</a:t>
            </a:r>
            <a:r>
              <a:rPr lang="en-US" altLang="zh-CN" dirty="0">
                <a:solidFill>
                  <a:srgbClr val="002060"/>
                </a:solidFill>
              </a:rPr>
              <a:t>\n",n-1,s);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	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288" y="1552890"/>
            <a:ext cx="3337658" cy="4411205"/>
          </a:xfrm>
          <a:prstGeom prst="rect">
            <a:avLst/>
          </a:prstGeom>
          <a:noFill/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2883144" y="5314254"/>
            <a:ext cx="4010025" cy="120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09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045455-043B-48DB-B14B-001D00DF6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 </a:t>
            </a:r>
            <a:r>
              <a:rPr lang="zh-CN" altLang="zh-CN" dirty="0"/>
              <a:t>用</a:t>
            </a:r>
            <a:r>
              <a:rPr lang="en-US" altLang="zh-CN" dirty="0"/>
              <a:t>do-while</a:t>
            </a:r>
            <a:r>
              <a:rPr lang="zh-CN" altLang="zh-CN" dirty="0"/>
              <a:t>语句实现循环</a:t>
            </a:r>
          </a:p>
        </p:txBody>
      </p:sp>
      <p:sp>
        <p:nvSpPr>
          <p:cNvPr id="9" name="矩形 8"/>
          <p:cNvSpPr/>
          <p:nvPr/>
        </p:nvSpPr>
        <p:spPr>
          <a:xfrm>
            <a:off x="691662" y="1694545"/>
            <a:ext cx="753793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思考题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endParaRPr lang="en-US" altLang="zh-CN" dirty="0" smtClean="0"/>
          </a:p>
          <a:p>
            <a:pPr marL="285750" indent="-285750">
              <a:buBlip>
                <a:blip r:embed="rId2"/>
              </a:buBlip>
            </a:pPr>
            <a:r>
              <a:rPr lang="zh-CN" altLang="en-US" dirty="0" smtClean="0"/>
              <a:t>把</a:t>
            </a:r>
            <a:r>
              <a:rPr lang="zh-CN" altLang="en-US" dirty="0"/>
              <a:t>上面程序改用</a:t>
            </a:r>
            <a:r>
              <a:rPr lang="en-US" altLang="zh-CN" dirty="0"/>
              <a:t>while</a:t>
            </a:r>
            <a:r>
              <a:rPr lang="zh-CN" altLang="en-US" dirty="0"/>
              <a:t>循环语句实现需要怎样修改程序</a:t>
            </a:r>
            <a:r>
              <a:rPr lang="zh-CN" altLang="en-US" dirty="0" smtClean="0"/>
              <a:t>？</a:t>
            </a:r>
            <a:r>
              <a:rPr lang="en-US" altLang="zh-CN" dirty="0"/>
              <a:t>	</a:t>
            </a:r>
            <a:endParaRPr lang="en-US" altLang="zh-CN" dirty="0" smtClean="0"/>
          </a:p>
          <a:p>
            <a:pPr marL="285750" indent="-285750">
              <a:buBlip>
                <a:blip r:embed="rId2"/>
              </a:buBlip>
            </a:pPr>
            <a:r>
              <a:rPr lang="zh-CN" altLang="en-US" dirty="0" smtClean="0"/>
              <a:t>上面</a:t>
            </a:r>
            <a:r>
              <a:rPr lang="zh-CN" altLang="en-US" dirty="0"/>
              <a:t>程序中的</a:t>
            </a:r>
            <a:r>
              <a:rPr lang="en-US" altLang="zh-CN" dirty="0" err="1"/>
              <a:t>printf</a:t>
            </a:r>
            <a:r>
              <a:rPr lang="zh-CN" altLang="en-US" dirty="0"/>
              <a:t>语句为什么输出的是</a:t>
            </a:r>
            <a:r>
              <a:rPr lang="en-US" altLang="zh-CN" dirty="0"/>
              <a:t>n-1</a:t>
            </a:r>
            <a:r>
              <a:rPr lang="zh-CN" altLang="en-US" dirty="0"/>
              <a:t>，而不是</a:t>
            </a:r>
            <a:r>
              <a:rPr lang="en-US" altLang="zh-CN" dirty="0"/>
              <a:t>n</a:t>
            </a:r>
            <a:r>
              <a:rPr lang="zh-CN" altLang="en-US" dirty="0" smtClean="0"/>
              <a:t>？</a:t>
            </a:r>
            <a:r>
              <a:rPr lang="en-US" altLang="zh-CN" dirty="0"/>
              <a:t>	</a:t>
            </a:r>
            <a:endParaRPr lang="en-US" altLang="zh-CN" dirty="0" smtClean="0"/>
          </a:p>
          <a:p>
            <a:pPr marL="285750" indent="-285750">
              <a:buBlip>
                <a:blip r:embed="rId2"/>
              </a:buBlip>
            </a:pPr>
            <a:r>
              <a:rPr lang="zh-CN" altLang="en-US" dirty="0" smtClean="0"/>
              <a:t>如果</a:t>
            </a:r>
            <a:r>
              <a:rPr lang="zh-CN" altLang="en-US" dirty="0"/>
              <a:t>希望计算</a:t>
            </a:r>
            <a:r>
              <a:rPr lang="en-US" altLang="zh-CN" dirty="0"/>
              <a:t>100</a:t>
            </a:r>
            <a:r>
              <a:rPr lang="zh-CN" altLang="en-US" dirty="0"/>
              <a:t>！，如何修改上面的程序？（提示：可以把变量类型定义成</a:t>
            </a:r>
            <a:r>
              <a:rPr lang="en-US" altLang="zh-CN" dirty="0"/>
              <a:t>double</a:t>
            </a:r>
            <a:r>
              <a:rPr lang="zh-CN" altLang="en-US" dirty="0"/>
              <a:t>型，输出格式选用</a:t>
            </a:r>
            <a:r>
              <a:rPr lang="en-US" altLang="zh-CN" dirty="0"/>
              <a:t>%lf</a:t>
            </a:r>
            <a:r>
              <a:rPr lang="zh-CN" altLang="en-US" dirty="0"/>
              <a:t>或</a:t>
            </a:r>
            <a:r>
              <a:rPr lang="en-US" altLang="zh-CN" dirty="0"/>
              <a:t>%le</a:t>
            </a:r>
            <a:r>
              <a:rPr lang="zh-CN" altLang="en-US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085561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F9C5CD-3E5A-495A-9AF5-280116225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</a:t>
            </a:r>
            <a:r>
              <a:rPr lang="zh-CN" altLang="zh-CN" dirty="0"/>
              <a:t>用</a:t>
            </a:r>
            <a:r>
              <a:rPr lang="en-US" altLang="zh-CN" dirty="0"/>
              <a:t>for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256" y="1406742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1.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for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格式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256" y="3130034"/>
            <a:ext cx="210025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</a:rPr>
              <a:t> for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的功能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4515" y="1979138"/>
            <a:ext cx="4557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for </a:t>
            </a:r>
            <a:r>
              <a:rPr lang="zh-CN" altLang="zh-CN" b="1" dirty="0"/>
              <a:t>（表达式</a:t>
            </a:r>
            <a:r>
              <a:rPr lang="en-US" altLang="zh-CN" b="1" dirty="0"/>
              <a:t>1</a:t>
            </a:r>
            <a:r>
              <a:rPr lang="zh-CN" altLang="zh-CN" b="1" dirty="0"/>
              <a:t>；表达式</a:t>
            </a:r>
            <a:r>
              <a:rPr lang="en-US" altLang="zh-CN" b="1" dirty="0"/>
              <a:t>2</a:t>
            </a:r>
            <a:r>
              <a:rPr lang="zh-CN" altLang="zh-CN" b="1" dirty="0"/>
              <a:t>；表达式</a:t>
            </a:r>
            <a:r>
              <a:rPr lang="en-US" altLang="zh-CN" b="1" dirty="0"/>
              <a:t>3</a:t>
            </a:r>
            <a:r>
              <a:rPr lang="zh-CN" altLang="zh-CN" b="1" dirty="0"/>
              <a:t>）</a:t>
            </a:r>
            <a:r>
              <a:rPr lang="en-US" altLang="zh-CN" b="1" dirty="0"/>
              <a:t>   </a:t>
            </a:r>
            <a:endParaRPr lang="zh-CN" altLang="zh-CN" b="1" dirty="0"/>
          </a:p>
          <a:p>
            <a:r>
              <a:rPr lang="en-US" altLang="zh-CN" b="1" dirty="0" smtClean="0"/>
              <a:t>    </a:t>
            </a:r>
            <a:r>
              <a:rPr lang="zh-CN" altLang="zh-CN" b="1" dirty="0" smtClean="0"/>
              <a:t>循环体</a:t>
            </a:r>
            <a:r>
              <a:rPr lang="zh-CN" altLang="zh-CN" b="1" dirty="0"/>
              <a:t>语句；</a:t>
            </a:r>
          </a:p>
        </p:txBody>
      </p:sp>
      <p:sp>
        <p:nvSpPr>
          <p:cNvPr id="3" name="矩形 2"/>
          <p:cNvSpPr/>
          <p:nvPr/>
        </p:nvSpPr>
        <p:spPr>
          <a:xfrm>
            <a:off x="656491" y="3776036"/>
            <a:ext cx="69840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dirty="0" smtClean="0"/>
              <a:t>求解</a:t>
            </a:r>
            <a:r>
              <a:rPr lang="zh-CN" altLang="en-US" dirty="0"/>
              <a:t>表达式</a:t>
            </a:r>
            <a:r>
              <a:rPr lang="en-US" altLang="zh-CN" dirty="0"/>
              <a:t>1</a:t>
            </a:r>
            <a:r>
              <a:rPr lang="zh-CN" altLang="en-US" dirty="0"/>
              <a:t>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 smtClean="0"/>
              <a:t>求解</a:t>
            </a:r>
            <a:r>
              <a:rPr lang="zh-CN" altLang="en-US" dirty="0"/>
              <a:t>表达式</a:t>
            </a:r>
            <a:r>
              <a:rPr lang="en-US" altLang="zh-CN" dirty="0"/>
              <a:t>2</a:t>
            </a:r>
            <a:r>
              <a:rPr lang="zh-CN" altLang="en-US" dirty="0"/>
              <a:t>并对其值进行判断。若表达式</a:t>
            </a:r>
            <a:r>
              <a:rPr lang="en-US" altLang="zh-CN" dirty="0"/>
              <a:t>2</a:t>
            </a:r>
            <a:r>
              <a:rPr lang="zh-CN" altLang="en-US" dirty="0"/>
              <a:t>的值为真（非</a:t>
            </a:r>
            <a:r>
              <a:rPr lang="en-US" altLang="zh-CN" dirty="0"/>
              <a:t>0</a:t>
            </a:r>
            <a:r>
              <a:rPr lang="zh-CN" altLang="en-US" dirty="0"/>
              <a:t>），则执行（</a:t>
            </a:r>
            <a:r>
              <a:rPr lang="en-US" altLang="zh-CN" dirty="0"/>
              <a:t>3</a:t>
            </a:r>
            <a:r>
              <a:rPr lang="zh-CN" altLang="en-US" dirty="0"/>
              <a:t>）；若表达式</a:t>
            </a:r>
            <a:r>
              <a:rPr lang="en-US" altLang="zh-CN" dirty="0"/>
              <a:t>2</a:t>
            </a:r>
            <a:r>
              <a:rPr lang="zh-CN" altLang="en-US" dirty="0"/>
              <a:t>的值为假（</a:t>
            </a:r>
            <a:r>
              <a:rPr lang="en-US" altLang="zh-CN" dirty="0"/>
              <a:t>0</a:t>
            </a:r>
            <a:r>
              <a:rPr lang="zh-CN" altLang="en-US" dirty="0"/>
              <a:t>），则执行（</a:t>
            </a:r>
            <a:r>
              <a:rPr lang="en-US" altLang="zh-CN" dirty="0"/>
              <a:t>5</a:t>
            </a:r>
            <a:r>
              <a:rPr lang="zh-CN" altLang="en-US" dirty="0"/>
              <a:t>）。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 smtClean="0"/>
              <a:t>顺序</a:t>
            </a:r>
            <a:r>
              <a:rPr lang="zh-CN" altLang="en-US" dirty="0"/>
              <a:t>执行一遍循环体语句。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 smtClean="0"/>
              <a:t>求解</a:t>
            </a:r>
            <a:r>
              <a:rPr lang="zh-CN" altLang="en-US" dirty="0"/>
              <a:t>表达式</a:t>
            </a:r>
            <a:r>
              <a:rPr lang="en-US" altLang="zh-CN" dirty="0"/>
              <a:t>3</a:t>
            </a:r>
            <a:r>
              <a:rPr lang="zh-CN" altLang="en-US" dirty="0"/>
              <a:t>，然后返回（</a:t>
            </a:r>
            <a:r>
              <a:rPr lang="en-US" altLang="zh-CN" dirty="0"/>
              <a:t>2</a:t>
            </a:r>
            <a:r>
              <a:rPr lang="zh-CN" altLang="en-US" dirty="0"/>
              <a:t>）重复执行。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 smtClean="0"/>
              <a:t>结束</a:t>
            </a:r>
            <a:r>
              <a:rPr lang="zh-CN" altLang="en-US" dirty="0"/>
              <a:t>循环，转去执行</a:t>
            </a:r>
            <a:r>
              <a:rPr lang="en-US" altLang="zh-CN" dirty="0"/>
              <a:t>for</a:t>
            </a:r>
            <a:r>
              <a:rPr lang="zh-CN" altLang="en-US" dirty="0"/>
              <a:t>语句的下一语句。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817" y="1206667"/>
            <a:ext cx="2786062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079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</a:t>
            </a:r>
            <a:r>
              <a:rPr lang="zh-CN" altLang="zh-CN" dirty="0"/>
              <a:t>用</a:t>
            </a:r>
            <a:r>
              <a:rPr lang="en-US" altLang="zh-CN" dirty="0"/>
              <a:t>for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AA7850C-7F50-421B-A1F8-3E9A8A39D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924" y="1439008"/>
            <a:ext cx="11074400" cy="1919654"/>
          </a:xfrm>
        </p:spPr>
        <p:txBody>
          <a:bodyPr/>
          <a:lstStyle/>
          <a:p>
            <a:r>
              <a:rPr lang="zh-CN" altLang="en-US" dirty="0"/>
              <a:t>建议把</a:t>
            </a:r>
            <a:r>
              <a:rPr lang="en-US" altLang="zh-CN" dirty="0"/>
              <a:t>for</a:t>
            </a:r>
            <a:r>
              <a:rPr lang="zh-CN" altLang="en-US" dirty="0"/>
              <a:t>语句构成的循环结构理解成下面的物理含义：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342900" lvl="1" indent="0">
              <a:buNone/>
            </a:pPr>
            <a:endParaRPr lang="en-US" altLang="zh-CN" dirty="0"/>
          </a:p>
          <a:p>
            <a:pPr marL="342900" lvl="1" indent="0">
              <a:buNone/>
            </a:pP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1453660" y="230286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（循环变量赋初值；循环条件；循环变量改变值）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{</a:t>
            </a:r>
          </a:p>
          <a:p>
            <a:r>
              <a:rPr lang="en-US" altLang="zh-CN" dirty="0"/>
              <a:t>    	</a:t>
            </a:r>
            <a:r>
              <a:rPr lang="zh-CN" altLang="en-US" dirty="0"/>
              <a:t>循环体语句；</a:t>
            </a:r>
          </a:p>
          <a:p>
            <a:r>
              <a:rPr lang="zh-CN" altLang="en-US" dirty="0"/>
              <a:t>    </a:t>
            </a:r>
            <a:r>
              <a:rPr lang="en-US" altLang="zh-CN" dirty="0"/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4592" y="4220308"/>
            <a:ext cx="6963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思考：</a:t>
            </a:r>
            <a:r>
              <a:rPr lang="en-US" altLang="zh-CN" dirty="0" smtClean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语句构成的循环结构</a:t>
            </a:r>
            <a:r>
              <a:rPr lang="zh-CN" altLang="en-US" dirty="0" smtClean="0"/>
              <a:t>循环属于哪一种类型的循环？？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2214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</a:t>
            </a:r>
            <a:r>
              <a:rPr lang="zh-CN" altLang="zh-CN" dirty="0"/>
              <a:t>用</a:t>
            </a:r>
            <a:r>
              <a:rPr lang="en-US" altLang="zh-CN" dirty="0"/>
              <a:t>for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469" y="1263392"/>
            <a:ext cx="11074400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5.4</a:t>
            </a:r>
            <a:r>
              <a:rPr lang="zh-CN" altLang="zh-CN" dirty="0"/>
              <a:t>】</a:t>
            </a:r>
            <a:r>
              <a:rPr lang="zh-CN" altLang="zh-CN" sz="2400" dirty="0"/>
              <a:t>求</a:t>
            </a:r>
            <a:r>
              <a:rPr lang="en-US" altLang="zh-CN" sz="2400" dirty="0"/>
              <a:t>1</a:t>
            </a:r>
            <a:r>
              <a:rPr lang="zh-CN" altLang="zh-CN" sz="2400" dirty="0"/>
              <a:t>！</a:t>
            </a:r>
            <a:r>
              <a:rPr lang="en-US" altLang="zh-CN" sz="2400" dirty="0"/>
              <a:t>+2</a:t>
            </a:r>
            <a:r>
              <a:rPr lang="zh-CN" altLang="zh-CN" sz="2400" dirty="0"/>
              <a:t>！</a:t>
            </a:r>
            <a:r>
              <a:rPr lang="en-US" altLang="zh-CN" sz="2400" dirty="0"/>
              <a:t>+3</a:t>
            </a:r>
            <a:r>
              <a:rPr lang="zh-CN" altLang="zh-CN" sz="2400" dirty="0"/>
              <a:t>！</a:t>
            </a:r>
            <a:r>
              <a:rPr lang="en-US" altLang="zh-CN" sz="2400" dirty="0"/>
              <a:t>+</a:t>
            </a:r>
            <a:r>
              <a:rPr lang="zh-CN" altLang="zh-CN" sz="2400" dirty="0"/>
              <a:t>…</a:t>
            </a:r>
            <a:r>
              <a:rPr lang="en-US" altLang="zh-CN" sz="2400" dirty="0"/>
              <a:t>+100</a:t>
            </a:r>
            <a:r>
              <a:rPr lang="zh-CN" altLang="zh-CN" sz="2400" dirty="0"/>
              <a:t>！（用</a:t>
            </a:r>
            <a:r>
              <a:rPr lang="en-US" altLang="zh-CN" sz="2400" dirty="0"/>
              <a:t>for</a:t>
            </a:r>
            <a:r>
              <a:rPr lang="zh-CN" altLang="zh-CN" sz="2400" dirty="0"/>
              <a:t>语句实现）。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476392" y="3423184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486509" y="2060130"/>
            <a:ext cx="6283568" cy="3693319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n;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double s=0,t=1;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for (n=1;n&lt;=100;n++)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	t*=n;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	s+=t;	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("s=%le\</a:t>
            </a:r>
            <a:r>
              <a:rPr lang="en-US" altLang="zh-CN" dirty="0" err="1">
                <a:solidFill>
                  <a:srgbClr val="002060"/>
                </a:solidFill>
              </a:rPr>
              <a:t>n",s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return 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457" y="4167921"/>
            <a:ext cx="3859212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506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</a:t>
            </a:r>
            <a:r>
              <a:rPr lang="zh-CN" altLang="zh-CN" dirty="0"/>
              <a:t>用</a:t>
            </a:r>
            <a:r>
              <a:rPr lang="en-US" altLang="zh-CN" dirty="0"/>
              <a:t>for</a:t>
            </a:r>
            <a:r>
              <a:rPr lang="zh-CN" altLang="zh-CN" dirty="0"/>
              <a:t>语句实现循环</a:t>
            </a:r>
          </a:p>
        </p:txBody>
      </p:sp>
      <p:sp>
        <p:nvSpPr>
          <p:cNvPr id="3" name="矩形 2"/>
          <p:cNvSpPr/>
          <p:nvPr/>
        </p:nvSpPr>
        <p:spPr>
          <a:xfrm>
            <a:off x="1008183" y="1788783"/>
            <a:ext cx="8056685" cy="2031325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for</a:t>
            </a:r>
            <a:r>
              <a:rPr lang="zh-CN" altLang="en-US" dirty="0" smtClean="0"/>
              <a:t>语句格式中</a:t>
            </a:r>
            <a:r>
              <a:rPr lang="zh-CN" altLang="en-US" dirty="0"/>
              <a:t>的三个表达式都可根据情况进行省略，但两</a:t>
            </a:r>
            <a:r>
              <a:rPr lang="zh-CN" altLang="en-US" dirty="0" smtClean="0"/>
              <a:t>个分号是</a:t>
            </a:r>
            <a:r>
              <a:rPr lang="en-US" altLang="zh-CN" dirty="0"/>
              <a:t>for</a:t>
            </a:r>
            <a:r>
              <a:rPr lang="zh-CN" altLang="en-US" dirty="0"/>
              <a:t>语句格式要求的，一个也不能省略，否者编译时会报</a:t>
            </a:r>
            <a:r>
              <a:rPr lang="zh-CN" altLang="en-US" dirty="0" smtClean="0"/>
              <a:t>错！</a:t>
            </a:r>
            <a:endParaRPr lang="en-US" altLang="zh-CN" dirty="0" smtClean="0"/>
          </a:p>
          <a:p>
            <a:endParaRPr lang="zh-CN" altLang="en-US" dirty="0"/>
          </a:p>
          <a:p>
            <a:r>
              <a:rPr lang="zh-CN" altLang="en-US" dirty="0"/>
              <a:t>    </a:t>
            </a:r>
            <a:r>
              <a:rPr lang="zh-CN" altLang="en-US" dirty="0" smtClean="0"/>
              <a:t>    </a:t>
            </a:r>
            <a:r>
              <a:rPr lang="en-US" altLang="zh-CN" dirty="0" smtClean="0"/>
              <a:t>for</a:t>
            </a:r>
            <a:r>
              <a:rPr lang="zh-CN" altLang="en-US" dirty="0"/>
              <a:t>（；表达式</a:t>
            </a:r>
            <a:r>
              <a:rPr lang="en-US" altLang="zh-CN" dirty="0"/>
              <a:t>2</a:t>
            </a:r>
            <a:r>
              <a:rPr lang="zh-CN" altLang="en-US" dirty="0"/>
              <a:t>；表达式</a:t>
            </a:r>
            <a:r>
              <a:rPr lang="en-US" altLang="zh-CN" dirty="0"/>
              <a:t>3</a:t>
            </a:r>
            <a:r>
              <a:rPr lang="zh-CN" altLang="en-US" dirty="0"/>
              <a:t>）   </a:t>
            </a:r>
            <a:r>
              <a:rPr lang="zh-CN" altLang="en-US" dirty="0" smtClean="0"/>
              <a:t>   </a:t>
            </a:r>
            <a:r>
              <a:rPr lang="zh-CN" altLang="en-US" dirty="0"/>
              <a:t>省略了表达式</a:t>
            </a:r>
            <a:r>
              <a:rPr lang="en-US" altLang="zh-CN" dirty="0"/>
              <a:t>1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for</a:t>
            </a:r>
            <a:r>
              <a:rPr lang="zh-CN" altLang="en-US" dirty="0"/>
              <a:t>（表达式</a:t>
            </a:r>
            <a:r>
              <a:rPr lang="en-US" altLang="zh-CN" dirty="0"/>
              <a:t>1</a:t>
            </a:r>
            <a:r>
              <a:rPr lang="zh-CN" altLang="en-US" dirty="0"/>
              <a:t>；；表达式</a:t>
            </a:r>
            <a:r>
              <a:rPr lang="en-US" altLang="zh-CN" dirty="0"/>
              <a:t>3</a:t>
            </a:r>
            <a:r>
              <a:rPr lang="zh-CN" altLang="en-US" dirty="0"/>
              <a:t>）      省略了表达式</a:t>
            </a:r>
            <a:r>
              <a:rPr lang="en-US" altLang="zh-CN" dirty="0"/>
              <a:t>2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for</a:t>
            </a:r>
            <a:r>
              <a:rPr lang="zh-CN" altLang="en-US" dirty="0"/>
              <a:t>（表达式</a:t>
            </a:r>
            <a:r>
              <a:rPr lang="en-US" altLang="zh-CN" dirty="0"/>
              <a:t>1</a:t>
            </a:r>
            <a:r>
              <a:rPr lang="zh-CN" altLang="en-US" dirty="0"/>
              <a:t>；表达式</a:t>
            </a:r>
            <a:r>
              <a:rPr lang="en-US" altLang="zh-CN" dirty="0"/>
              <a:t>2</a:t>
            </a:r>
            <a:r>
              <a:rPr lang="zh-CN" altLang="en-US" dirty="0"/>
              <a:t>；）      省略了表达式</a:t>
            </a:r>
            <a:r>
              <a:rPr lang="en-US" altLang="zh-CN" dirty="0"/>
              <a:t>3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        </a:t>
            </a:r>
            <a:r>
              <a:rPr lang="en-US" altLang="zh-CN" dirty="0"/>
              <a:t>for</a:t>
            </a:r>
            <a:r>
              <a:rPr lang="zh-CN" altLang="en-US" dirty="0"/>
              <a:t>（；；）                    </a:t>
            </a:r>
            <a:r>
              <a:rPr lang="zh-CN" altLang="en-US" dirty="0" smtClean="0"/>
              <a:t>            </a:t>
            </a:r>
            <a:r>
              <a:rPr lang="zh-CN" altLang="en-US" dirty="0"/>
              <a:t>省略了全部表达式。</a:t>
            </a:r>
          </a:p>
        </p:txBody>
      </p:sp>
    </p:spTree>
    <p:extLst>
      <p:ext uri="{BB962C8B-B14F-4D97-AF65-F5344CB8AC3E}">
        <p14:creationId xmlns:p14="http://schemas.microsoft.com/office/powerpoint/2010/main" val="2540479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</a:t>
            </a:r>
            <a:r>
              <a:rPr lang="zh-CN" altLang="zh-CN" dirty="0"/>
              <a:t>用</a:t>
            </a:r>
            <a:r>
              <a:rPr lang="en-US" altLang="zh-CN" dirty="0"/>
              <a:t>for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469" y="1263392"/>
            <a:ext cx="11074400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 smtClean="0"/>
              <a:t>5.5</a:t>
            </a:r>
            <a:r>
              <a:rPr lang="zh-CN" altLang="zh-CN" dirty="0" smtClean="0"/>
              <a:t>】</a:t>
            </a:r>
            <a:r>
              <a:rPr lang="zh-CN" altLang="zh-CN" sz="2400" dirty="0"/>
              <a:t>编写程序，统计从键盘输入一行字符的个数。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625861" y="2074628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600809" y="2045275"/>
            <a:ext cx="5843953" cy="2585323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>
                <a:solidFill>
                  <a:srgbClr val="002060"/>
                </a:solidFill>
              </a:rPr>
              <a:t>n=0;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en-US" dirty="0">
                <a:solidFill>
                  <a:srgbClr val="002060"/>
                </a:solidFill>
              </a:rPr>
              <a:t>请输入一行字符，回车结束输入！</a:t>
            </a:r>
            <a:r>
              <a:rPr lang="en-US" altLang="zh-CN" dirty="0">
                <a:solidFill>
                  <a:srgbClr val="002060"/>
                </a:solidFill>
              </a:rPr>
              <a:t>:\n");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for(;</a:t>
            </a:r>
            <a:r>
              <a:rPr lang="en-US" altLang="zh-CN" dirty="0" err="1">
                <a:solidFill>
                  <a:srgbClr val="002060"/>
                </a:solidFill>
              </a:rPr>
              <a:t>getchar</a:t>
            </a:r>
            <a:r>
              <a:rPr lang="en-US" altLang="zh-CN" dirty="0">
                <a:solidFill>
                  <a:srgbClr val="002060"/>
                </a:solidFill>
              </a:rPr>
              <a:t>()!='\</a:t>
            </a:r>
            <a:r>
              <a:rPr lang="en-US" altLang="zh-CN" dirty="0" err="1">
                <a:solidFill>
                  <a:srgbClr val="002060"/>
                </a:solidFill>
              </a:rPr>
              <a:t>n';n</a:t>
            </a:r>
            <a:r>
              <a:rPr lang="en-US" altLang="zh-CN" dirty="0">
                <a:solidFill>
                  <a:srgbClr val="002060"/>
                </a:solidFill>
              </a:rPr>
              <a:t>++);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en-US" dirty="0">
                <a:solidFill>
                  <a:srgbClr val="002060"/>
                </a:solidFill>
              </a:rPr>
              <a:t>共输入字符个数为：</a:t>
            </a:r>
            <a:r>
              <a:rPr lang="en-US" altLang="zh-CN" dirty="0">
                <a:solidFill>
                  <a:srgbClr val="002060"/>
                </a:solidFill>
              </a:rPr>
              <a:t>%d\</a:t>
            </a:r>
            <a:r>
              <a:rPr lang="en-US" altLang="zh-CN" dirty="0" err="1">
                <a:solidFill>
                  <a:srgbClr val="002060"/>
                </a:solidFill>
              </a:rPr>
              <a:t>n",n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return 0;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895733" y="2969235"/>
            <a:ext cx="42386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03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 </a:t>
            </a:r>
            <a:r>
              <a:rPr lang="zh-CN" altLang="zh-CN" dirty="0"/>
              <a:t>循环嵌套</a:t>
            </a:r>
          </a:p>
        </p:txBody>
      </p:sp>
      <p:sp>
        <p:nvSpPr>
          <p:cNvPr id="3" name="矩形 2"/>
          <p:cNvSpPr/>
          <p:nvPr/>
        </p:nvSpPr>
        <p:spPr>
          <a:xfrm>
            <a:off x="155330" y="1303412"/>
            <a:ext cx="11969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循环</a:t>
            </a:r>
            <a:r>
              <a:rPr lang="zh-CN" altLang="en-US" dirty="0" smtClean="0"/>
              <a:t>嵌套：是</a:t>
            </a:r>
            <a:r>
              <a:rPr lang="zh-CN" altLang="en-US" dirty="0"/>
              <a:t>指在一个循环结构的循环体语句内又包含了另一个完整的循环结构</a:t>
            </a:r>
            <a:r>
              <a:rPr lang="zh-CN" altLang="en-US" dirty="0" smtClean="0"/>
              <a:t>。</a:t>
            </a:r>
            <a:r>
              <a:rPr lang="en-US" altLang="zh-CN" dirty="0"/>
              <a:t>while</a:t>
            </a:r>
            <a:r>
              <a:rPr lang="zh-CN" altLang="zh-CN" dirty="0"/>
              <a:t>、</a:t>
            </a:r>
            <a:r>
              <a:rPr lang="en-US" altLang="zh-CN" dirty="0"/>
              <a:t>do-while</a:t>
            </a:r>
            <a:r>
              <a:rPr lang="zh-CN" altLang="zh-CN" dirty="0"/>
              <a:t>和</a:t>
            </a:r>
            <a:r>
              <a:rPr lang="en-US" altLang="zh-CN" dirty="0" smtClean="0"/>
              <a:t>for</a:t>
            </a:r>
            <a:r>
              <a:rPr lang="zh-CN" altLang="en-US" dirty="0" smtClean="0"/>
              <a:t>三种</a:t>
            </a:r>
            <a:r>
              <a:rPr lang="zh-CN" altLang="zh-CN" dirty="0" smtClean="0"/>
              <a:t>循环语句</a:t>
            </a:r>
            <a:r>
              <a:rPr lang="zh-CN" altLang="en-US" dirty="0" smtClean="0"/>
              <a:t>可以</a:t>
            </a:r>
            <a:r>
              <a:rPr lang="zh-CN" altLang="zh-CN" dirty="0" smtClean="0"/>
              <a:t>互相嵌套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784" y="2286000"/>
            <a:ext cx="2770055" cy="207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44416" y="2285999"/>
            <a:ext cx="5172807" cy="2031325"/>
          </a:xfrm>
          <a:prstGeom prst="rect">
            <a:avLst/>
          </a:prstGeom>
          <a:ln w="127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循环嵌套的一般形式如下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  <a:p>
            <a:r>
              <a:rPr lang="zh-CN" altLang="en-US" b="1" dirty="0"/>
              <a:t>循环结构语句</a:t>
            </a:r>
            <a:r>
              <a:rPr lang="en-US" altLang="zh-CN" b="1" dirty="0"/>
              <a:t>1           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／</a:t>
            </a:r>
            <a:r>
              <a:rPr lang="zh-CN" altLang="en-US" b="1" dirty="0"/>
              <a:t>*外层循环*／</a:t>
            </a:r>
          </a:p>
          <a:p>
            <a:r>
              <a:rPr lang="en-US" altLang="zh-CN" b="1" dirty="0"/>
              <a:t>{</a:t>
            </a:r>
          </a:p>
          <a:p>
            <a:r>
              <a:rPr lang="zh-CN" altLang="en-US" b="1" dirty="0" smtClean="0"/>
              <a:t>      循环</a:t>
            </a:r>
            <a:r>
              <a:rPr lang="zh-CN" altLang="en-US" b="1" dirty="0"/>
              <a:t>结构语句</a:t>
            </a:r>
            <a:r>
              <a:rPr lang="en-US" altLang="zh-CN" b="1" dirty="0"/>
              <a:t>2       </a:t>
            </a:r>
            <a:r>
              <a:rPr lang="zh-CN" altLang="en-US" b="1" dirty="0"/>
              <a:t>／*内层循环*／</a:t>
            </a:r>
          </a:p>
          <a:p>
            <a:r>
              <a:rPr lang="en-US" altLang="zh-CN" b="1" dirty="0"/>
              <a:t>}</a:t>
            </a:r>
          </a:p>
        </p:txBody>
      </p:sp>
      <p:sp>
        <p:nvSpPr>
          <p:cNvPr id="5" name="矩形 4"/>
          <p:cNvSpPr/>
          <p:nvPr/>
        </p:nvSpPr>
        <p:spPr>
          <a:xfrm>
            <a:off x="234462" y="4809255"/>
            <a:ext cx="73005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循环嵌套程序的执行过程是：首先进入外层循环，外层循环执行一次，内层循环要全部执行完，</a:t>
            </a:r>
            <a:r>
              <a:rPr lang="zh-CN" altLang="en-US" dirty="0" smtClean="0"/>
              <a:t>退出内层循环以后，再</a:t>
            </a:r>
            <a:r>
              <a:rPr lang="zh-CN" altLang="en-US" dirty="0"/>
              <a:t>执行下一次的外层循环，直到外层循环也全部执行完</a:t>
            </a:r>
            <a:r>
              <a:rPr lang="zh-CN" altLang="en-US" dirty="0" smtClean="0"/>
              <a:t>。</a:t>
            </a:r>
            <a:r>
              <a:rPr lang="zh-CN" altLang="en-US" dirty="0"/>
              <a:t>内外层</a:t>
            </a:r>
            <a:r>
              <a:rPr lang="zh-CN" altLang="en-US" dirty="0" smtClean="0"/>
              <a:t>循环</a:t>
            </a:r>
            <a:r>
              <a:rPr lang="zh-CN" altLang="en-US" dirty="0"/>
              <a:t>循环控制变量不能相同。</a:t>
            </a:r>
          </a:p>
        </p:txBody>
      </p:sp>
    </p:spTree>
    <p:extLst>
      <p:ext uri="{BB962C8B-B14F-4D97-AF65-F5344CB8AC3E}">
        <p14:creationId xmlns:p14="http://schemas.microsoft.com/office/powerpoint/2010/main" val="3419258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 </a:t>
            </a:r>
            <a:r>
              <a:rPr lang="zh-CN" altLang="zh-CN" dirty="0"/>
              <a:t>循环嵌套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 smtClean="0"/>
              <a:t>5.6</a:t>
            </a:r>
            <a:r>
              <a:rPr lang="zh-CN" altLang="zh-CN" dirty="0" smtClean="0"/>
              <a:t>】</a:t>
            </a:r>
            <a:r>
              <a:rPr lang="zh-CN" altLang="zh-CN" sz="2400" dirty="0" smtClean="0"/>
              <a:t>编写</a:t>
            </a:r>
            <a:r>
              <a:rPr lang="zh-CN" altLang="zh-CN" sz="2400" dirty="0"/>
              <a:t>程序，输出九九乘法表。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0" y="5436412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668215" y="1727545"/>
            <a:ext cx="6770078" cy="3139321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x,y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for(x=1;x&lt;=9;x++)          /*</a:t>
            </a:r>
            <a:r>
              <a:rPr lang="zh-CN" altLang="zh-CN" dirty="0">
                <a:solidFill>
                  <a:srgbClr val="002060"/>
                </a:solidFill>
              </a:rPr>
              <a:t>外层</a:t>
            </a:r>
            <a:r>
              <a:rPr lang="zh-CN" altLang="zh-CN" dirty="0" smtClean="0">
                <a:solidFill>
                  <a:srgbClr val="002060"/>
                </a:solidFill>
              </a:rPr>
              <a:t>循环</a:t>
            </a:r>
            <a:r>
              <a:rPr lang="zh-CN" altLang="en-US" dirty="0" smtClean="0">
                <a:solidFill>
                  <a:srgbClr val="002060"/>
                </a:solidFill>
              </a:rPr>
              <a:t>控制输出</a:t>
            </a:r>
            <a:r>
              <a:rPr lang="en-US" altLang="zh-CN" dirty="0" smtClean="0">
                <a:solidFill>
                  <a:srgbClr val="002060"/>
                </a:solidFill>
              </a:rPr>
              <a:t>9</a:t>
            </a:r>
            <a:r>
              <a:rPr lang="zh-CN" altLang="en-US" dirty="0" smtClean="0">
                <a:solidFill>
                  <a:srgbClr val="002060"/>
                </a:solidFill>
              </a:rPr>
              <a:t>行</a:t>
            </a:r>
            <a:r>
              <a:rPr lang="en-US" altLang="zh-CN" dirty="0" smtClean="0">
                <a:solidFill>
                  <a:srgbClr val="002060"/>
                </a:solidFill>
              </a:rPr>
              <a:t>*/</a:t>
            </a:r>
            <a:endParaRPr lang="en-US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70C0"/>
                </a:solidFill>
              </a:rPr>
              <a:t>       </a:t>
            </a:r>
            <a:r>
              <a:rPr lang="en-US" altLang="zh-CN" dirty="0" smtClean="0">
                <a:solidFill>
                  <a:srgbClr val="00B050"/>
                </a:solidFill>
              </a:rPr>
              <a:t>{</a:t>
            </a:r>
            <a:r>
              <a:rPr lang="en-US" altLang="zh-CN" dirty="0">
                <a:solidFill>
                  <a:srgbClr val="00B050"/>
                </a:solidFill>
              </a:rPr>
              <a:t>for(y=1;y&lt;=</a:t>
            </a:r>
            <a:r>
              <a:rPr lang="en-US" altLang="zh-CN" dirty="0" err="1">
                <a:solidFill>
                  <a:srgbClr val="00B050"/>
                </a:solidFill>
              </a:rPr>
              <a:t>x;y</a:t>
            </a:r>
            <a:r>
              <a:rPr lang="en-US" altLang="zh-CN" dirty="0">
                <a:solidFill>
                  <a:srgbClr val="00B050"/>
                </a:solidFill>
              </a:rPr>
              <a:t>++)    /*</a:t>
            </a:r>
            <a:r>
              <a:rPr lang="zh-CN" altLang="zh-CN" dirty="0">
                <a:solidFill>
                  <a:srgbClr val="00B050"/>
                </a:solidFill>
              </a:rPr>
              <a:t>内层</a:t>
            </a:r>
            <a:r>
              <a:rPr lang="zh-CN" altLang="zh-CN" dirty="0" smtClean="0">
                <a:solidFill>
                  <a:srgbClr val="00B050"/>
                </a:solidFill>
              </a:rPr>
              <a:t>循环</a:t>
            </a:r>
            <a:r>
              <a:rPr lang="zh-CN" altLang="en-US" dirty="0" smtClean="0">
                <a:solidFill>
                  <a:srgbClr val="00B050"/>
                </a:solidFill>
              </a:rPr>
              <a:t>控制每行输出</a:t>
            </a:r>
            <a:r>
              <a:rPr lang="en-US" altLang="zh-CN" dirty="0" smtClean="0">
                <a:solidFill>
                  <a:srgbClr val="00B050"/>
                </a:solidFill>
              </a:rPr>
              <a:t>x</a:t>
            </a:r>
            <a:r>
              <a:rPr lang="zh-CN" altLang="en-US" dirty="0" smtClean="0">
                <a:solidFill>
                  <a:srgbClr val="00B050"/>
                </a:solidFill>
              </a:rPr>
              <a:t>项</a:t>
            </a:r>
            <a:r>
              <a:rPr lang="en-US" altLang="zh-CN" dirty="0" smtClean="0">
                <a:solidFill>
                  <a:srgbClr val="00B050"/>
                </a:solidFill>
              </a:rPr>
              <a:t>*/ </a:t>
            </a:r>
            <a:endParaRPr lang="zh-CN" altLang="zh-CN" dirty="0">
              <a:solidFill>
                <a:srgbClr val="00B050"/>
              </a:solidFill>
            </a:endParaRPr>
          </a:p>
          <a:p>
            <a:r>
              <a:rPr lang="en-US" altLang="zh-CN" dirty="0">
                <a:solidFill>
                  <a:srgbClr val="0070C0"/>
                </a:solidFill>
              </a:rPr>
              <a:t>            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r>
              <a:rPr lang="en-US" altLang="zh-CN" dirty="0" err="1">
                <a:solidFill>
                  <a:srgbClr val="FF0000"/>
                </a:solidFill>
              </a:rPr>
              <a:t>printf</a:t>
            </a:r>
            <a:r>
              <a:rPr lang="en-US" altLang="zh-CN" dirty="0">
                <a:solidFill>
                  <a:srgbClr val="FF0000"/>
                </a:solidFill>
              </a:rPr>
              <a:t>("%d*%d=%-4d ",</a:t>
            </a:r>
            <a:r>
              <a:rPr lang="en-US" altLang="zh-CN" dirty="0" err="1">
                <a:solidFill>
                  <a:srgbClr val="FF0000"/>
                </a:solidFill>
              </a:rPr>
              <a:t>x,y,x</a:t>
            </a:r>
            <a:r>
              <a:rPr lang="en-US" altLang="zh-CN" dirty="0">
                <a:solidFill>
                  <a:srgbClr val="FF0000"/>
                </a:solidFill>
              </a:rPr>
              <a:t>*y); /*</a:t>
            </a:r>
            <a:r>
              <a:rPr lang="zh-CN" altLang="zh-CN" dirty="0">
                <a:solidFill>
                  <a:srgbClr val="FF0000"/>
                </a:solidFill>
              </a:rPr>
              <a:t>内层循环的循环体语句</a:t>
            </a:r>
            <a:r>
              <a:rPr lang="en-US" altLang="zh-CN" dirty="0">
                <a:solidFill>
                  <a:srgbClr val="FF0000"/>
                </a:solidFill>
              </a:rPr>
              <a:t>*/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00B050"/>
                </a:solidFill>
              </a:rPr>
              <a:t>        </a:t>
            </a:r>
            <a:r>
              <a:rPr lang="en-US" altLang="zh-CN" dirty="0" err="1" smtClean="0">
                <a:solidFill>
                  <a:srgbClr val="00B050"/>
                </a:solidFill>
              </a:rPr>
              <a:t>printf</a:t>
            </a:r>
            <a:r>
              <a:rPr lang="en-US" altLang="zh-CN" dirty="0">
                <a:solidFill>
                  <a:srgbClr val="00B050"/>
                </a:solidFill>
              </a:rPr>
              <a:t>("\n");</a:t>
            </a:r>
            <a:endParaRPr lang="zh-CN" altLang="zh-CN" dirty="0">
              <a:solidFill>
                <a:srgbClr val="00B050"/>
              </a:solidFill>
            </a:endParaRPr>
          </a:p>
          <a:p>
            <a:r>
              <a:rPr lang="en-US" altLang="zh-CN" dirty="0" smtClean="0">
                <a:solidFill>
                  <a:srgbClr val="00B050"/>
                </a:solidFill>
              </a:rPr>
              <a:t>       }</a:t>
            </a:r>
            <a:endParaRPr lang="zh-CN" altLang="zh-CN" dirty="0">
              <a:solidFill>
                <a:srgbClr val="00B05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        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225672"/>
            <a:ext cx="3402621" cy="520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265" y="4873532"/>
            <a:ext cx="598292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635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 break</a:t>
            </a:r>
            <a:r>
              <a:rPr lang="zh-CN" altLang="zh-CN" dirty="0"/>
              <a:t>和</a:t>
            </a:r>
            <a:r>
              <a:rPr lang="en-US" altLang="zh-CN" dirty="0"/>
              <a:t>continue</a:t>
            </a:r>
            <a:r>
              <a:rPr lang="zh-CN" altLang="zh-CN" dirty="0"/>
              <a:t>语句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AA7850C-7F50-421B-A1F8-3E9A8A39D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11074400" cy="2209800"/>
          </a:xfrm>
        </p:spPr>
        <p:txBody>
          <a:bodyPr/>
          <a:lstStyle/>
          <a:p>
            <a:r>
              <a:rPr lang="en-US" altLang="zh-CN" dirty="0" smtClean="0"/>
              <a:t>Break</a:t>
            </a:r>
            <a:r>
              <a:rPr lang="zh-CN" altLang="en-US" dirty="0" smtClean="0"/>
              <a:t>语句：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b="1" dirty="0"/>
              <a:t>break</a:t>
            </a:r>
            <a:r>
              <a:rPr lang="zh-CN" altLang="en-US" b="1" dirty="0"/>
              <a:t>语句只能用在</a:t>
            </a:r>
            <a:r>
              <a:rPr lang="en-US" altLang="zh-CN" b="1" dirty="0">
                <a:solidFill>
                  <a:srgbClr val="FF0000"/>
                </a:solidFill>
              </a:rPr>
              <a:t>switch </a:t>
            </a:r>
            <a:r>
              <a:rPr lang="zh-CN" altLang="en-US" b="1" dirty="0">
                <a:solidFill>
                  <a:srgbClr val="FF0000"/>
                </a:solidFill>
              </a:rPr>
              <a:t>语句</a:t>
            </a:r>
            <a:r>
              <a:rPr lang="zh-CN" altLang="en-US" b="1" dirty="0"/>
              <a:t>或</a:t>
            </a:r>
            <a:r>
              <a:rPr lang="zh-CN" altLang="en-US" b="1" dirty="0">
                <a:solidFill>
                  <a:srgbClr val="FF0000"/>
                </a:solidFill>
              </a:rPr>
              <a:t>循环语句</a:t>
            </a:r>
            <a:r>
              <a:rPr lang="zh-CN" altLang="en-US" b="1" dirty="0"/>
              <a:t>中， 其作用是跳出</a:t>
            </a:r>
            <a:r>
              <a:rPr lang="en-US" altLang="zh-CN" b="1" dirty="0"/>
              <a:t>switch</a:t>
            </a:r>
            <a:r>
              <a:rPr lang="zh-CN" altLang="en-US" b="1" dirty="0"/>
              <a:t>语句或跳出</a:t>
            </a:r>
            <a:r>
              <a:rPr lang="zh-CN" altLang="en-US" b="1" dirty="0">
                <a:solidFill>
                  <a:srgbClr val="FF0000"/>
                </a:solidFill>
              </a:rPr>
              <a:t>本层</a:t>
            </a:r>
            <a:r>
              <a:rPr lang="zh-CN" altLang="en-US" b="1" dirty="0"/>
              <a:t>循环，转去执行后面的程序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lvl="1">
              <a:lnSpc>
                <a:spcPct val="150000"/>
              </a:lnSpc>
            </a:pPr>
            <a:r>
              <a:rPr lang="en-US" altLang="zh-CN" b="1" dirty="0"/>
              <a:t>break</a:t>
            </a:r>
            <a:r>
              <a:rPr lang="zh-CN" altLang="en-US" b="1" dirty="0"/>
              <a:t>语句的一般形式为：    </a:t>
            </a:r>
            <a:r>
              <a:rPr lang="en-US" altLang="zh-CN" b="1" dirty="0">
                <a:solidFill>
                  <a:srgbClr val="FF0000"/>
                </a:solidFill>
              </a:rPr>
              <a:t>break;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zh-CN" b="1" dirty="0"/>
              <a:t>break</a:t>
            </a:r>
            <a:r>
              <a:rPr lang="zh-CN" altLang="en-US" b="1" dirty="0"/>
              <a:t>语句用于循环体中，一般与</a:t>
            </a:r>
            <a:r>
              <a:rPr lang="en-US" altLang="zh-CN" b="1" dirty="0"/>
              <a:t>if</a:t>
            </a:r>
            <a:r>
              <a:rPr lang="zh-CN" altLang="en-US" b="1" dirty="0"/>
              <a:t>语句联合</a:t>
            </a:r>
            <a:r>
              <a:rPr lang="zh-CN" altLang="en-US" b="1" dirty="0" smtClean="0"/>
              <a:t>使用，在满足特定条件下进行跳转。</a:t>
            </a:r>
            <a:endParaRPr lang="zh-CN" altLang="en-US" b="1" dirty="0"/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lvl="1">
              <a:lnSpc>
                <a:spcPct val="150000"/>
              </a:lnSpc>
            </a:pPr>
            <a:endParaRPr lang="en-US" altLang="zh-CN" dirty="0" smtClean="0"/>
          </a:p>
          <a:p>
            <a:pPr lvl="1"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1245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BA3539-1A50-4E17-87A1-D27CE7D11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  循环程序设计</a:t>
            </a:r>
          </a:p>
        </p:txBody>
      </p:sp>
      <p:sp>
        <p:nvSpPr>
          <p:cNvPr id="4" name="矩形 3"/>
          <p:cNvSpPr/>
          <p:nvPr/>
        </p:nvSpPr>
        <p:spPr>
          <a:xfrm>
            <a:off x="844062" y="1997839"/>
            <a:ext cx="82999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zh-CN" altLang="zh-CN" b="1" dirty="0"/>
              <a:t>学习目标</a:t>
            </a:r>
            <a:endParaRPr lang="zh-CN" altLang="zh-CN" sz="1400" dirty="0"/>
          </a:p>
          <a:p>
            <a:pPr lvl="1"/>
            <a:r>
              <a:rPr lang="zh-CN" altLang="zh-CN" dirty="0"/>
              <a:t>理解循环结构的含义；</a:t>
            </a:r>
          </a:p>
          <a:p>
            <a:pPr lvl="1"/>
            <a:r>
              <a:rPr lang="zh-CN" altLang="zh-CN" dirty="0"/>
              <a:t>掌握</a:t>
            </a:r>
            <a:r>
              <a:rPr lang="en-US" altLang="zh-CN" dirty="0"/>
              <a:t>while</a:t>
            </a:r>
            <a:r>
              <a:rPr lang="zh-CN" altLang="zh-CN" dirty="0"/>
              <a:t>、</a:t>
            </a:r>
            <a:r>
              <a:rPr lang="en-US" altLang="zh-CN" dirty="0"/>
              <a:t>do-while</a:t>
            </a:r>
            <a:r>
              <a:rPr lang="zh-CN" altLang="zh-CN" dirty="0"/>
              <a:t>、</a:t>
            </a:r>
            <a:r>
              <a:rPr lang="en-US" altLang="zh-CN" dirty="0"/>
              <a:t>for</a:t>
            </a:r>
            <a:r>
              <a:rPr lang="zh-CN" altLang="zh-CN" dirty="0"/>
              <a:t>三种循环控制语句的使用方法；</a:t>
            </a:r>
          </a:p>
          <a:p>
            <a:pPr lvl="1"/>
            <a:r>
              <a:rPr lang="zh-CN" altLang="zh-CN" dirty="0"/>
              <a:t>掌握</a:t>
            </a:r>
            <a:r>
              <a:rPr lang="en-US" altLang="zh-CN" dirty="0"/>
              <a:t>break</a:t>
            </a:r>
            <a:r>
              <a:rPr lang="zh-CN" altLang="zh-CN" dirty="0"/>
              <a:t>、</a:t>
            </a:r>
            <a:r>
              <a:rPr lang="en-US" altLang="zh-CN" dirty="0"/>
              <a:t>continue</a:t>
            </a:r>
            <a:r>
              <a:rPr lang="zh-CN" altLang="zh-CN" dirty="0"/>
              <a:t>语句在循环程序中的使用技巧。</a:t>
            </a:r>
          </a:p>
          <a:p>
            <a:r>
              <a:rPr lang="en-US" altLang="zh-CN" b="1" dirty="0"/>
              <a:t> </a:t>
            </a:r>
            <a:endParaRPr lang="zh-CN" altLang="zh-CN" sz="1400" dirty="0"/>
          </a:p>
          <a:p>
            <a:pPr marL="285750" lvl="0" indent="-285750">
              <a:buFont typeface="Wingdings" pitchFamily="2" charset="2"/>
              <a:buChar char="Ø"/>
            </a:pPr>
            <a:r>
              <a:rPr lang="zh-CN" altLang="zh-CN" b="1" dirty="0"/>
              <a:t>难点提示</a:t>
            </a:r>
            <a:endParaRPr lang="zh-CN" altLang="zh-CN" sz="1400" dirty="0"/>
          </a:p>
          <a:p>
            <a:pPr lvl="1"/>
            <a:r>
              <a:rPr lang="zh-CN" altLang="zh-CN" dirty="0"/>
              <a:t>循环条件的设置</a:t>
            </a:r>
          </a:p>
          <a:p>
            <a:pPr lvl="1"/>
            <a:r>
              <a:rPr lang="en-US" altLang="zh-CN" dirty="0" err="1"/>
              <a:t>berak</a:t>
            </a:r>
            <a:r>
              <a:rPr lang="zh-CN" altLang="zh-CN" dirty="0"/>
              <a:t>、</a:t>
            </a:r>
            <a:r>
              <a:rPr lang="en-US" altLang="zh-CN" dirty="0"/>
              <a:t>continue</a:t>
            </a:r>
            <a:r>
              <a:rPr lang="zh-CN" altLang="zh-CN" dirty="0"/>
              <a:t>语句在循环中的作用 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378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 break</a:t>
            </a:r>
            <a:r>
              <a:rPr lang="zh-CN" altLang="zh-CN" dirty="0"/>
              <a:t>和</a:t>
            </a:r>
            <a:r>
              <a:rPr lang="en-US" altLang="zh-CN" dirty="0"/>
              <a:t>continue</a:t>
            </a:r>
            <a:r>
              <a:rPr lang="zh-CN" altLang="zh-CN" dirty="0"/>
              <a:t>语句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 smtClean="0"/>
              <a:t>5.7</a:t>
            </a:r>
            <a:r>
              <a:rPr lang="zh-CN" altLang="zh-CN" dirty="0" smtClean="0"/>
              <a:t>】</a:t>
            </a:r>
            <a:r>
              <a:rPr lang="zh-CN" altLang="zh-CN" dirty="0"/>
              <a:t>编写一循环程序，把从键盘上逐次输入的整数进行累加，当累加和大于</a:t>
            </a:r>
            <a:r>
              <a:rPr lang="en-US" altLang="zh-CN" dirty="0"/>
              <a:t>100</a:t>
            </a:r>
            <a:r>
              <a:rPr lang="zh-CN" altLang="zh-CN" dirty="0"/>
              <a:t>时，立即输出累加和并结束程序。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8264769" y="2737501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87924" y="2095335"/>
            <a:ext cx="7769641" cy="3693319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x,sum</a:t>
            </a:r>
            <a:r>
              <a:rPr lang="en-US" altLang="zh-CN" dirty="0">
                <a:solidFill>
                  <a:srgbClr val="002060"/>
                </a:solidFill>
              </a:rPr>
              <a:t>=0;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zh-CN" dirty="0">
                <a:solidFill>
                  <a:srgbClr val="002060"/>
                </a:solidFill>
              </a:rPr>
              <a:t>请输入数据</a:t>
            </a:r>
            <a:r>
              <a:rPr lang="en-US" altLang="zh-CN" dirty="0">
                <a:solidFill>
                  <a:srgbClr val="002060"/>
                </a:solidFill>
              </a:rPr>
              <a:t>x</a:t>
            </a:r>
            <a:r>
              <a:rPr lang="zh-CN" altLang="zh-CN" dirty="0">
                <a:solidFill>
                  <a:srgbClr val="002060"/>
                </a:solidFill>
              </a:rPr>
              <a:t>：</a:t>
            </a:r>
            <a:r>
              <a:rPr lang="en-US" altLang="zh-CN" dirty="0">
                <a:solidFill>
                  <a:srgbClr val="002060"/>
                </a:solidFill>
              </a:rPr>
              <a:t>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do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{</a:t>
            </a:r>
            <a:r>
              <a:rPr lang="en-US" altLang="zh-CN" dirty="0" err="1">
                <a:solidFill>
                  <a:srgbClr val="002060"/>
                </a:solidFill>
              </a:rPr>
              <a:t>scanf</a:t>
            </a:r>
            <a:r>
              <a:rPr lang="en-US" altLang="zh-CN" dirty="0">
                <a:solidFill>
                  <a:srgbClr val="002060"/>
                </a:solidFill>
              </a:rPr>
              <a:t>("%</a:t>
            </a:r>
            <a:r>
              <a:rPr lang="en-US" altLang="zh-CN" dirty="0" err="1">
                <a:solidFill>
                  <a:srgbClr val="002060"/>
                </a:solidFill>
              </a:rPr>
              <a:t>d",&amp;x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sum</a:t>
            </a:r>
            <a:r>
              <a:rPr lang="en-US" altLang="zh-CN" dirty="0">
                <a:solidFill>
                  <a:srgbClr val="002060"/>
                </a:solidFill>
              </a:rPr>
              <a:t>+=x;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if </a:t>
            </a:r>
            <a:r>
              <a:rPr lang="en-US" altLang="zh-CN" dirty="0">
                <a:solidFill>
                  <a:srgbClr val="002060"/>
                </a:solidFill>
              </a:rPr>
              <a:t>(sum&gt;100) break;  /*</a:t>
            </a:r>
            <a:r>
              <a:rPr lang="zh-CN" altLang="zh-CN" dirty="0">
                <a:solidFill>
                  <a:srgbClr val="002060"/>
                </a:solidFill>
              </a:rPr>
              <a:t>当累加和大于</a:t>
            </a:r>
            <a:r>
              <a:rPr lang="en-US" altLang="zh-CN" dirty="0">
                <a:solidFill>
                  <a:srgbClr val="002060"/>
                </a:solidFill>
              </a:rPr>
              <a:t>100</a:t>
            </a:r>
            <a:r>
              <a:rPr lang="zh-CN" altLang="zh-CN" dirty="0">
                <a:solidFill>
                  <a:srgbClr val="002060"/>
                </a:solidFill>
              </a:rPr>
              <a:t>时跳出循环体，去执行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zh-CN" altLang="en-US" dirty="0" smtClean="0">
                <a:solidFill>
                  <a:srgbClr val="002060"/>
                </a:solidFill>
              </a:rPr>
              <a:t>*</a:t>
            </a:r>
            <a:r>
              <a:rPr lang="en-US" altLang="zh-CN" dirty="0" smtClean="0">
                <a:solidFill>
                  <a:srgbClr val="002060"/>
                </a:solidFill>
              </a:rPr>
              <a:t>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}</a:t>
            </a:r>
            <a:r>
              <a:rPr lang="en-US" altLang="zh-CN" dirty="0">
                <a:solidFill>
                  <a:srgbClr val="002060"/>
                </a:solidFill>
              </a:rPr>
              <a:t>while(1);             /*while</a:t>
            </a:r>
            <a:r>
              <a:rPr lang="zh-CN" altLang="zh-CN" dirty="0">
                <a:solidFill>
                  <a:srgbClr val="002060"/>
                </a:solidFill>
              </a:rPr>
              <a:t>表达式是一个永真式，在此无法结束循环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zh-CN" dirty="0">
                <a:solidFill>
                  <a:srgbClr val="002060"/>
                </a:solidFill>
              </a:rPr>
              <a:t>输入数据累加和是：</a:t>
            </a:r>
            <a:r>
              <a:rPr lang="en-US" altLang="zh-CN" dirty="0">
                <a:solidFill>
                  <a:srgbClr val="002060"/>
                </a:solidFill>
              </a:rPr>
              <a:t>%d\</a:t>
            </a:r>
            <a:r>
              <a:rPr lang="en-US" altLang="zh-CN" dirty="0" err="1">
                <a:solidFill>
                  <a:srgbClr val="002060"/>
                </a:solidFill>
              </a:rPr>
              <a:t>n",sum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769" y="3534283"/>
            <a:ext cx="3804137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7992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 break</a:t>
            </a:r>
            <a:r>
              <a:rPr lang="zh-CN" altLang="zh-CN" dirty="0"/>
              <a:t>和</a:t>
            </a:r>
            <a:r>
              <a:rPr lang="en-US" altLang="zh-CN" dirty="0"/>
              <a:t>continue</a:t>
            </a:r>
            <a:r>
              <a:rPr lang="zh-CN" altLang="zh-CN" dirty="0"/>
              <a:t>语句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AA7850C-7F50-421B-A1F8-3E9A8A39D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924" y="1439008"/>
            <a:ext cx="11074400" cy="1919654"/>
          </a:xfrm>
        </p:spPr>
        <p:txBody>
          <a:bodyPr/>
          <a:lstStyle/>
          <a:p>
            <a:r>
              <a:rPr lang="en-US" altLang="zh-CN" dirty="0"/>
              <a:t>continue</a:t>
            </a:r>
            <a:r>
              <a:rPr lang="zh-CN" altLang="zh-CN" dirty="0" smtClean="0"/>
              <a:t>语句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dirty="0" smtClean="0">
                <a:solidFill>
                  <a:schemeClr val="tx1"/>
                </a:solidFill>
              </a:rPr>
              <a:t>continue</a:t>
            </a:r>
            <a:r>
              <a:rPr lang="zh-CN" altLang="en-US" b="1" dirty="0">
                <a:solidFill>
                  <a:schemeClr val="tx1"/>
                </a:solidFill>
              </a:rPr>
              <a:t>语句只能用在循环体</a:t>
            </a:r>
            <a:r>
              <a:rPr lang="zh-CN" altLang="en-US" b="1" dirty="0" smtClean="0">
                <a:solidFill>
                  <a:schemeClr val="tx1"/>
                </a:solidFill>
              </a:rPr>
              <a:t>中，其功能是：</a:t>
            </a:r>
            <a:r>
              <a:rPr lang="zh-CN" altLang="zh-CN" b="1" dirty="0" smtClean="0"/>
              <a:t>跳</a:t>
            </a:r>
            <a:r>
              <a:rPr lang="zh-CN" altLang="zh-CN" b="1" dirty="0"/>
              <a:t>过循环体中剩余的语句，即强行终止本轮循环，转去进行下一轮循环的条件判断（对</a:t>
            </a:r>
            <a:r>
              <a:rPr lang="en-US" altLang="zh-CN" b="1" dirty="0"/>
              <a:t>for</a:t>
            </a:r>
            <a:r>
              <a:rPr lang="zh-CN" altLang="zh-CN" b="1" dirty="0"/>
              <a:t>循环则是转去执行表达式</a:t>
            </a:r>
            <a:r>
              <a:rPr lang="en-US" altLang="zh-CN" b="1" dirty="0"/>
              <a:t>3</a:t>
            </a:r>
            <a:r>
              <a:rPr lang="zh-CN" altLang="zh-CN" b="1" dirty="0"/>
              <a:t>），如果条件为真就立即开始下一轮循环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dirty="0" smtClean="0">
                <a:solidFill>
                  <a:schemeClr val="tx1"/>
                </a:solidFill>
              </a:rPr>
              <a:t>continue</a:t>
            </a:r>
            <a:r>
              <a:rPr lang="zh-CN" altLang="en-US" b="1" dirty="0" smtClean="0">
                <a:solidFill>
                  <a:schemeClr val="tx1"/>
                </a:solidFill>
              </a:rPr>
              <a:t>语句格式</a:t>
            </a:r>
            <a:r>
              <a:rPr lang="zh-CN" altLang="en-US" b="1" dirty="0">
                <a:solidFill>
                  <a:schemeClr val="tx1"/>
                </a:solidFill>
              </a:rPr>
              <a:t>是</a:t>
            </a:r>
            <a:r>
              <a:rPr lang="zh-CN" altLang="en-US" b="1" dirty="0">
                <a:solidFill>
                  <a:srgbClr val="FF0000"/>
                </a:solidFill>
              </a:rPr>
              <a:t>：    </a:t>
            </a:r>
            <a:r>
              <a:rPr lang="en-US" altLang="zh-CN" b="1" dirty="0">
                <a:solidFill>
                  <a:srgbClr val="FF0000"/>
                </a:solidFill>
              </a:rPr>
              <a:t>continue;  </a:t>
            </a:r>
          </a:p>
          <a:p>
            <a:pPr marL="0" indent="0">
              <a:buNone/>
            </a:pPr>
            <a:endParaRPr lang="en-US" altLang="zh-CN" dirty="0"/>
          </a:p>
          <a:p>
            <a:pPr marL="342900" lvl="1" indent="0">
              <a:buNone/>
            </a:pPr>
            <a:endParaRPr lang="en-US" altLang="zh-CN" dirty="0"/>
          </a:p>
          <a:p>
            <a:pPr marL="34290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458070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5.5  break</a:t>
            </a:r>
            <a:r>
              <a:rPr lang="zh-CN" altLang="zh-CN" dirty="0"/>
              <a:t>和</a:t>
            </a:r>
            <a:r>
              <a:rPr lang="en-US" altLang="zh-CN" dirty="0"/>
              <a:t>continue</a:t>
            </a:r>
            <a:r>
              <a:rPr lang="zh-CN" altLang="zh-CN" dirty="0"/>
              <a:t>语句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 smtClean="0"/>
              <a:t>5.8</a:t>
            </a:r>
            <a:r>
              <a:rPr lang="zh-CN" altLang="zh-CN" dirty="0" smtClean="0"/>
              <a:t>】</a:t>
            </a:r>
            <a:r>
              <a:rPr lang="zh-CN" altLang="zh-CN" dirty="0"/>
              <a:t>编写程序，输出</a:t>
            </a:r>
            <a:r>
              <a:rPr lang="en-US" altLang="zh-CN" dirty="0"/>
              <a:t>100</a:t>
            </a:r>
            <a:r>
              <a:rPr lang="zh-CN" altLang="zh-CN" dirty="0"/>
              <a:t>以内</a:t>
            </a:r>
            <a:r>
              <a:rPr lang="en-US" altLang="zh-CN" dirty="0"/>
              <a:t>7</a:t>
            </a:r>
            <a:r>
              <a:rPr lang="zh-CN" altLang="zh-CN" dirty="0"/>
              <a:t>的倍数。要求每行输出</a:t>
            </a:r>
            <a:r>
              <a:rPr lang="en-US" altLang="zh-CN" dirty="0"/>
              <a:t>7</a:t>
            </a:r>
            <a:r>
              <a:rPr lang="zh-CN" altLang="zh-CN" dirty="0"/>
              <a:t>个数据。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306041" y="2828273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87924" y="2095335"/>
            <a:ext cx="6981091" cy="3416320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  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n,c</a:t>
            </a:r>
            <a:r>
              <a:rPr lang="en-US" altLang="zh-CN" dirty="0">
                <a:solidFill>
                  <a:srgbClr val="002060"/>
                </a:solidFill>
              </a:rPr>
              <a:t>=0;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for(n=7;n&lt;=100;n++)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{ </a:t>
            </a:r>
            <a:r>
              <a:rPr lang="en-US" altLang="zh-CN" dirty="0">
                <a:solidFill>
                  <a:srgbClr val="002060"/>
                </a:solidFill>
              </a:rPr>
              <a:t>if (n%7!=0) continue;    /*</a:t>
            </a:r>
            <a:r>
              <a:rPr lang="zh-CN" altLang="zh-CN" dirty="0">
                <a:solidFill>
                  <a:srgbClr val="002060"/>
                </a:solidFill>
              </a:rPr>
              <a:t>当</a:t>
            </a:r>
            <a:r>
              <a:rPr lang="en-US" altLang="zh-CN" dirty="0">
                <a:solidFill>
                  <a:srgbClr val="002060"/>
                </a:solidFill>
              </a:rPr>
              <a:t>n</a:t>
            </a:r>
            <a:r>
              <a:rPr lang="zh-CN" altLang="zh-CN" dirty="0">
                <a:solidFill>
                  <a:srgbClr val="002060"/>
                </a:solidFill>
              </a:rPr>
              <a:t>不能整除</a:t>
            </a:r>
            <a:r>
              <a:rPr lang="en-US" altLang="zh-CN" dirty="0">
                <a:solidFill>
                  <a:srgbClr val="002060"/>
                </a:solidFill>
              </a:rPr>
              <a:t>7</a:t>
            </a:r>
            <a:r>
              <a:rPr lang="zh-CN" altLang="zh-CN" dirty="0">
                <a:solidFill>
                  <a:srgbClr val="002060"/>
                </a:solidFill>
              </a:rPr>
              <a:t>时，直接返回求</a:t>
            </a:r>
            <a:r>
              <a:rPr lang="en-US" altLang="zh-CN" dirty="0">
                <a:solidFill>
                  <a:srgbClr val="002060"/>
                </a:solidFill>
              </a:rPr>
              <a:t>n++  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("%-5d",n);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</a:t>
            </a:r>
            <a:r>
              <a:rPr lang="en-US" altLang="zh-CN" dirty="0" err="1" smtClean="0">
                <a:solidFill>
                  <a:srgbClr val="002060"/>
                </a:solidFill>
              </a:rPr>
              <a:t>c</a:t>
            </a:r>
            <a:r>
              <a:rPr lang="en-US" altLang="zh-CN" dirty="0" err="1">
                <a:solidFill>
                  <a:srgbClr val="002060"/>
                </a:solidFill>
              </a:rPr>
              <a:t>++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if </a:t>
            </a:r>
            <a:r>
              <a:rPr lang="en-US" altLang="zh-CN" dirty="0">
                <a:solidFill>
                  <a:srgbClr val="002060"/>
                </a:solidFill>
              </a:rPr>
              <a:t>(c%7==0)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("\n"); /*</a:t>
            </a:r>
            <a:r>
              <a:rPr lang="zh-CN" altLang="zh-CN" dirty="0">
                <a:solidFill>
                  <a:srgbClr val="002060"/>
                </a:solidFill>
              </a:rPr>
              <a:t>控制每行输出</a:t>
            </a:r>
            <a:r>
              <a:rPr lang="en-US" altLang="zh-CN" dirty="0">
                <a:solidFill>
                  <a:srgbClr val="002060"/>
                </a:solidFill>
              </a:rPr>
              <a:t>7</a:t>
            </a:r>
            <a:r>
              <a:rPr lang="zh-CN" altLang="zh-CN" dirty="0">
                <a:solidFill>
                  <a:srgbClr val="002060"/>
                </a:solidFill>
              </a:rPr>
              <a:t>项</a:t>
            </a:r>
            <a:r>
              <a:rPr lang="en-US" altLang="zh-CN" dirty="0">
                <a:solidFill>
                  <a:srgbClr val="002060"/>
                </a:solidFill>
              </a:rPr>
              <a:t>  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7306041" y="3636808"/>
            <a:ext cx="47720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58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="" xmlns:a16="http://schemas.microsoft.com/office/drawing/2014/main" id="{D4943ACC-B91A-492B-B112-A0B0045444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6022" y="1202836"/>
                <a:ext cx="11866685" cy="5594608"/>
              </a:xfrm>
            </p:spPr>
            <p:txBody>
              <a:bodyPr/>
              <a:lstStyle/>
              <a:p>
                <a:r>
                  <a:rPr lang="zh-CN" altLang="zh-CN" dirty="0"/>
                  <a:t>【例</a:t>
                </a:r>
                <a:r>
                  <a:rPr lang="en-US" altLang="zh-CN" dirty="0" smtClean="0"/>
                  <a:t>5.9</a:t>
                </a:r>
                <a:r>
                  <a:rPr lang="zh-CN" altLang="zh-CN" dirty="0" smtClean="0"/>
                  <a:t>】</a:t>
                </a:r>
                <a:r>
                  <a:rPr lang="zh-CN" altLang="zh-CN" dirty="0"/>
                  <a:t>编写程序，用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altLang="zh-CN">
                        <a:latin typeface="Cambria Math"/>
                      </a:rPr>
                      <m:t>≈1</m:t>
                    </m:r>
                    <m:r>
                      <a:rPr lang="zh-CN" altLang="en-US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zh-CN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zh-CN" altLang="en-US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en-US" altLang="zh-CN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zh-CN" altLang="en-US" i="1">
                        <a:latin typeface="Cambria Math"/>
                      </a:rPr>
                      <m:t>−</m:t>
                    </m:r>
                    <m:r>
                      <a:rPr lang="en-US" altLang="zh-CN">
                        <a:latin typeface="Cambria Math"/>
                      </a:rPr>
                      <m:t>⋯</m:t>
                    </m:r>
                  </m:oMath>
                </a14:m>
                <a:r>
                  <a:rPr lang="zh-CN" altLang="zh-CN" dirty="0"/>
                  <a:t>公式求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π</m:t>
                    </m:r>
                  </m:oMath>
                </a14:m>
                <a:r>
                  <a:rPr lang="zh-CN" altLang="zh-CN" dirty="0"/>
                  <a:t>的近似值，直到某项的绝对值小于</a:t>
                </a:r>
                <a:r>
                  <a:rPr lang="en-US" altLang="zh-CN" dirty="0"/>
                  <a:t>10</a:t>
                </a:r>
                <a:r>
                  <a:rPr lang="en-US" altLang="zh-CN" baseline="30000" dirty="0"/>
                  <a:t>-9</a:t>
                </a:r>
                <a:r>
                  <a:rPr lang="zh-CN" altLang="zh-CN" dirty="0"/>
                  <a:t>为止。</a:t>
                </a:r>
              </a:p>
              <a:p>
                <a:pPr marL="0" indent="0">
                  <a:buNone/>
                </a:pPr>
                <a:endParaRPr lang="zh-CN" altLang="zh-CN" dirty="0"/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xmlns="" id="{D4943ACC-B91A-492B-B112-A0B0045444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6022" y="1202836"/>
                <a:ext cx="11866685" cy="5594608"/>
              </a:xfrm>
              <a:blipFill rotWithShape="1">
                <a:blip r:embed="rId3"/>
                <a:stretch>
                  <a:fillRect l="-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306041" y="2828273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87923" y="2139296"/>
            <a:ext cx="7051431" cy="4801314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math.h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double </a:t>
            </a:r>
            <a:r>
              <a:rPr lang="en-US" altLang="zh-CN" dirty="0">
                <a:solidFill>
                  <a:srgbClr val="002060"/>
                </a:solidFill>
              </a:rPr>
              <a:t>pi=0.0,m=1.0;    /* pi</a:t>
            </a:r>
            <a:r>
              <a:rPr lang="zh-CN" altLang="zh-CN" dirty="0">
                <a:solidFill>
                  <a:srgbClr val="002060"/>
                </a:solidFill>
              </a:rPr>
              <a:t>存放整个级数和，</a:t>
            </a:r>
            <a:r>
              <a:rPr lang="en-US" altLang="zh-CN" dirty="0">
                <a:solidFill>
                  <a:srgbClr val="002060"/>
                </a:solidFill>
              </a:rPr>
              <a:t>m</a:t>
            </a:r>
            <a:r>
              <a:rPr lang="zh-CN" altLang="zh-CN" dirty="0">
                <a:solidFill>
                  <a:srgbClr val="002060"/>
                </a:solidFill>
              </a:rPr>
              <a:t>存放每项的分母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>
                <a:solidFill>
                  <a:srgbClr val="002060"/>
                </a:solidFill>
              </a:rPr>
              <a:t>s=1,t=0;              /* s</a:t>
            </a:r>
            <a:r>
              <a:rPr lang="zh-CN" altLang="zh-CN" dirty="0">
                <a:solidFill>
                  <a:srgbClr val="002060"/>
                </a:solidFill>
              </a:rPr>
              <a:t>存放每项符号，</a:t>
            </a:r>
            <a:r>
              <a:rPr lang="en-US" altLang="zh-CN" dirty="0">
                <a:solidFill>
                  <a:srgbClr val="002060"/>
                </a:solidFill>
              </a:rPr>
              <a:t>t</a:t>
            </a:r>
            <a:r>
              <a:rPr lang="zh-CN" altLang="zh-CN" dirty="0">
                <a:solidFill>
                  <a:srgbClr val="002060"/>
                </a:solidFill>
              </a:rPr>
              <a:t>是项数计数器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 while(</a:t>
            </a:r>
            <a:r>
              <a:rPr lang="en-US" altLang="zh-CN" dirty="0" err="1" smtClean="0">
                <a:solidFill>
                  <a:srgbClr val="002060"/>
                </a:solidFill>
              </a:rPr>
              <a:t>fabs</a:t>
            </a:r>
            <a:r>
              <a:rPr lang="en-US" altLang="zh-CN" dirty="0" smtClean="0">
                <a:solidFill>
                  <a:srgbClr val="002060"/>
                </a:solidFill>
              </a:rPr>
              <a:t>(s/m</a:t>
            </a:r>
            <a:r>
              <a:rPr lang="en-US" altLang="zh-CN" dirty="0">
                <a:solidFill>
                  <a:srgbClr val="002060"/>
                </a:solidFill>
              </a:rPr>
              <a:t>)&gt;1e-9)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pi+=s/m;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s=-s;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m+=2;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t++;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pi</a:t>
            </a:r>
            <a:r>
              <a:rPr lang="en-US" altLang="zh-CN" dirty="0">
                <a:solidFill>
                  <a:srgbClr val="002060"/>
                </a:solidFill>
              </a:rPr>
              <a:t>*=4;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zh-CN" dirty="0">
                <a:solidFill>
                  <a:srgbClr val="002060"/>
                </a:solidFill>
              </a:rPr>
              <a:t>共累加了</a:t>
            </a:r>
            <a:r>
              <a:rPr lang="en-US" altLang="zh-CN" dirty="0">
                <a:solidFill>
                  <a:srgbClr val="002060"/>
                </a:solidFill>
              </a:rPr>
              <a:t>%d</a:t>
            </a:r>
            <a:r>
              <a:rPr lang="zh-CN" altLang="zh-CN" dirty="0">
                <a:solidFill>
                  <a:srgbClr val="002060"/>
                </a:solidFill>
              </a:rPr>
              <a:t>项，</a:t>
            </a:r>
            <a:r>
              <a:rPr lang="en-US" altLang="zh-CN" dirty="0">
                <a:solidFill>
                  <a:srgbClr val="002060"/>
                </a:solidFill>
              </a:rPr>
              <a:t>pi=%12.9f\n",</a:t>
            </a:r>
            <a:r>
              <a:rPr lang="en-US" altLang="zh-CN" dirty="0" err="1">
                <a:solidFill>
                  <a:srgbClr val="002060"/>
                </a:solidFill>
              </a:rPr>
              <a:t>t,pi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7306041" y="3446950"/>
            <a:ext cx="4677874" cy="130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76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5.10</a:t>
            </a:r>
            <a:r>
              <a:rPr lang="zh-CN" altLang="zh-CN" dirty="0"/>
              <a:t>】编写程序，打印输出下面的三角形图案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630989" y="1696566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307730" y="1696566"/>
            <a:ext cx="7025055" cy="4801314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i,j,k</a:t>
            </a:r>
            <a:r>
              <a:rPr lang="en-US" altLang="zh-CN" dirty="0">
                <a:solidFill>
                  <a:srgbClr val="002060"/>
                </a:solidFill>
              </a:rPr>
              <a:t>;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for(i=1; i&lt;=7; i++)       </a:t>
            </a:r>
            <a:r>
              <a:rPr lang="en-US" altLang="zh-CN" dirty="0" smtClean="0">
                <a:solidFill>
                  <a:srgbClr val="002060"/>
                </a:solidFill>
              </a:rPr>
              <a:t>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zh-CN" dirty="0">
                <a:solidFill>
                  <a:srgbClr val="002060"/>
                </a:solidFill>
              </a:rPr>
              <a:t>外层循环控制输出</a:t>
            </a:r>
            <a:r>
              <a:rPr lang="en-US" altLang="zh-CN" dirty="0">
                <a:solidFill>
                  <a:srgbClr val="002060"/>
                </a:solidFill>
              </a:rPr>
              <a:t>7</a:t>
            </a:r>
            <a:r>
              <a:rPr lang="zh-CN" altLang="zh-CN" dirty="0">
                <a:solidFill>
                  <a:srgbClr val="002060"/>
                </a:solidFill>
              </a:rPr>
              <a:t>行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</a:rPr>
              <a:t>  for(j=1</a:t>
            </a:r>
            <a:r>
              <a:rPr lang="en-US" altLang="zh-CN" dirty="0">
                <a:solidFill>
                  <a:srgbClr val="002060"/>
                </a:solidFill>
              </a:rPr>
              <a:t>; j&lt;=7-i; j++)     </a:t>
            </a:r>
            <a:r>
              <a:rPr lang="en-US" altLang="zh-CN" dirty="0" smtClean="0">
                <a:solidFill>
                  <a:srgbClr val="002060"/>
                </a:solidFill>
              </a:rPr>
              <a:t>   /*</a:t>
            </a:r>
            <a:r>
              <a:rPr lang="zh-CN" altLang="zh-CN" dirty="0">
                <a:solidFill>
                  <a:srgbClr val="002060"/>
                </a:solidFill>
              </a:rPr>
              <a:t>内层循环控制输出空格数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</a:t>
            </a:r>
            <a:r>
              <a:rPr lang="en-US" altLang="zh-CN" dirty="0" smtClean="0">
                <a:solidFill>
                  <a:srgbClr val="002060"/>
                </a:solidFill>
              </a:rPr>
              <a:t>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 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</a:rPr>
              <a:t>  for(k=1</a:t>
            </a:r>
            <a:r>
              <a:rPr lang="en-US" altLang="zh-CN" dirty="0">
                <a:solidFill>
                  <a:srgbClr val="002060"/>
                </a:solidFill>
              </a:rPr>
              <a:t>; k&lt;=2*i-1; k++)  /*</a:t>
            </a:r>
            <a:r>
              <a:rPr lang="zh-CN" altLang="zh-CN" dirty="0">
                <a:solidFill>
                  <a:srgbClr val="002060"/>
                </a:solidFill>
              </a:rPr>
              <a:t>内层循环控制输出“</a:t>
            </a:r>
            <a:r>
              <a:rPr lang="en-US" altLang="zh-CN" dirty="0">
                <a:solidFill>
                  <a:srgbClr val="002060"/>
                </a:solidFill>
              </a:rPr>
              <a:t>@</a:t>
            </a:r>
            <a:r>
              <a:rPr lang="zh-CN" altLang="zh-CN" dirty="0">
                <a:solidFill>
                  <a:srgbClr val="002060"/>
                </a:solidFill>
              </a:rPr>
              <a:t>”或“</a:t>
            </a:r>
            <a:r>
              <a:rPr lang="en-US" altLang="zh-CN" dirty="0">
                <a:solidFill>
                  <a:srgbClr val="002060"/>
                </a:solidFill>
              </a:rPr>
              <a:t>$</a:t>
            </a:r>
            <a:r>
              <a:rPr lang="zh-CN" altLang="zh-CN" dirty="0">
                <a:solidFill>
                  <a:srgbClr val="002060"/>
                </a:solidFill>
              </a:rPr>
              <a:t>”数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</a:t>
            </a:r>
            <a:r>
              <a:rPr lang="en-US" altLang="zh-CN" dirty="0" smtClean="0">
                <a:solidFill>
                  <a:srgbClr val="002060"/>
                </a:solidFill>
              </a:rPr>
              <a:t>   if(i%2</a:t>
            </a:r>
            <a:r>
              <a:rPr lang="en-US" altLang="zh-CN" dirty="0">
                <a:solidFill>
                  <a:srgbClr val="002060"/>
                </a:solidFill>
              </a:rPr>
              <a:t>==0)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   </a:t>
            </a:r>
            <a:r>
              <a:rPr lang="en-US" altLang="zh-CN" dirty="0" smtClean="0">
                <a:solidFill>
                  <a:srgbClr val="002060"/>
                </a:solidFill>
              </a:rPr>
              <a:t> 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("%c", '$');  </a:t>
            </a:r>
            <a:r>
              <a:rPr lang="en-US" altLang="zh-CN" dirty="0" smtClean="0">
                <a:solidFill>
                  <a:srgbClr val="002060"/>
                </a:solidFill>
              </a:rPr>
              <a:t>  /*</a:t>
            </a:r>
            <a:r>
              <a:rPr lang="zh-CN" altLang="zh-CN" dirty="0">
                <a:solidFill>
                  <a:srgbClr val="002060"/>
                </a:solidFill>
              </a:rPr>
              <a:t>偶数行输出“</a:t>
            </a:r>
            <a:r>
              <a:rPr lang="en-US" altLang="zh-CN" dirty="0">
                <a:solidFill>
                  <a:srgbClr val="002060"/>
                </a:solidFill>
              </a:rPr>
              <a:t>$</a:t>
            </a:r>
            <a:r>
              <a:rPr lang="zh-CN" altLang="zh-CN" dirty="0">
                <a:solidFill>
                  <a:srgbClr val="002060"/>
                </a:solidFill>
              </a:rPr>
              <a:t>”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</a:t>
            </a:r>
            <a:r>
              <a:rPr lang="en-US" altLang="zh-CN" dirty="0" smtClean="0">
                <a:solidFill>
                  <a:srgbClr val="002060"/>
                </a:solidFill>
              </a:rPr>
              <a:t>   else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("%c", </a:t>
            </a:r>
            <a:r>
              <a:rPr lang="en-US" altLang="zh-CN" dirty="0" smtClean="0">
                <a:solidFill>
                  <a:srgbClr val="002060"/>
                </a:solidFill>
              </a:rPr>
              <a:t>'@');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zh-CN" dirty="0">
                <a:solidFill>
                  <a:srgbClr val="002060"/>
                </a:solidFill>
              </a:rPr>
              <a:t>奇数行输出“</a:t>
            </a:r>
            <a:r>
              <a:rPr lang="en-US" altLang="zh-CN" dirty="0">
                <a:solidFill>
                  <a:srgbClr val="002060"/>
                </a:solidFill>
              </a:rPr>
              <a:t>@</a:t>
            </a:r>
            <a:r>
              <a:rPr lang="zh-CN" altLang="zh-CN" dirty="0">
                <a:solidFill>
                  <a:srgbClr val="002060"/>
                </a:solidFill>
              </a:rPr>
              <a:t>”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7710121" y="2269519"/>
            <a:ext cx="3781425" cy="1781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30989" y="4457700"/>
            <a:ext cx="40188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</a:rPr>
              <a:t>思考题</a:t>
            </a:r>
            <a:r>
              <a:rPr lang="zh-CN" altLang="zh-CN" dirty="0" smtClean="0">
                <a:solidFill>
                  <a:srgbClr val="FF0000"/>
                </a:solidFill>
              </a:rPr>
              <a:t>：</a:t>
            </a:r>
            <a:r>
              <a:rPr lang="zh-CN" altLang="zh-CN" dirty="0" smtClean="0"/>
              <a:t>程序运行</a:t>
            </a:r>
            <a:r>
              <a:rPr lang="zh-CN" altLang="zh-CN" dirty="0"/>
              <a:t>输出的三角形图案紧靠在输出窗口的左边缘，如果想把三角形图案整体向右移动若干位置，该怎样修改程序？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97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5.11</a:t>
            </a:r>
            <a:r>
              <a:rPr lang="zh-CN" altLang="zh-CN" dirty="0"/>
              <a:t>】编写程序，打印输出所有的“水仙花数”。所谓“水仙花数”是指一个</a:t>
            </a:r>
            <a:r>
              <a:rPr lang="en-US" altLang="zh-CN" dirty="0"/>
              <a:t>3</a:t>
            </a:r>
            <a:r>
              <a:rPr lang="zh-CN" altLang="zh-CN" dirty="0"/>
              <a:t>位数，其各位数字立方和等于该数本身。例如，</a:t>
            </a:r>
            <a:r>
              <a:rPr lang="en-US" altLang="zh-CN" dirty="0"/>
              <a:t>153</a:t>
            </a:r>
            <a:r>
              <a:rPr lang="zh-CN" altLang="zh-CN" dirty="0"/>
              <a:t>是一水仙花数，因为</a:t>
            </a:r>
            <a:r>
              <a:rPr lang="en-US" altLang="zh-CN" dirty="0"/>
              <a:t>153=1</a:t>
            </a:r>
            <a:r>
              <a:rPr lang="en-US" altLang="zh-CN" baseline="30000" dirty="0"/>
              <a:t>3</a:t>
            </a:r>
            <a:r>
              <a:rPr lang="en-US" altLang="zh-CN" dirty="0"/>
              <a:t>+5</a:t>
            </a:r>
            <a:r>
              <a:rPr lang="en-US" altLang="zh-CN" baseline="30000" dirty="0"/>
              <a:t>3</a:t>
            </a:r>
            <a:r>
              <a:rPr lang="en-US" altLang="zh-CN" dirty="0"/>
              <a:t>+3</a:t>
            </a:r>
            <a:r>
              <a:rPr lang="en-US" altLang="zh-CN" baseline="30000" dirty="0"/>
              <a:t>3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解法一：</a:t>
            </a:r>
            <a:endParaRPr lang="zh-CN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8730395" y="2860592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307731" y="2329612"/>
            <a:ext cx="7930294" cy="3693319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math.h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 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x,a,b,c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for(x=100;x&lt;=999;x++)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a=x/100;              /*</a:t>
            </a:r>
            <a:r>
              <a:rPr lang="zh-CN" altLang="zh-CN" dirty="0">
                <a:solidFill>
                  <a:srgbClr val="002060"/>
                </a:solidFill>
              </a:rPr>
              <a:t>得到百位数</a:t>
            </a:r>
            <a:r>
              <a:rPr lang="en-US" altLang="zh-CN" dirty="0">
                <a:solidFill>
                  <a:srgbClr val="002060"/>
                </a:solidFill>
              </a:rPr>
              <a:t>a*/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b=(x-100*a)/10;     /*</a:t>
            </a:r>
            <a:r>
              <a:rPr lang="zh-CN" altLang="zh-CN" dirty="0">
                <a:solidFill>
                  <a:srgbClr val="002060"/>
                </a:solidFill>
              </a:rPr>
              <a:t>得到十位数</a:t>
            </a:r>
            <a:r>
              <a:rPr lang="en-US" altLang="zh-CN" dirty="0">
                <a:solidFill>
                  <a:srgbClr val="002060"/>
                </a:solidFill>
              </a:rPr>
              <a:t>b*/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c=x%10;               /*</a:t>
            </a:r>
            <a:r>
              <a:rPr lang="zh-CN" altLang="zh-CN" dirty="0">
                <a:solidFill>
                  <a:srgbClr val="002060"/>
                </a:solidFill>
              </a:rPr>
              <a:t>得到个位数</a:t>
            </a:r>
            <a:r>
              <a:rPr lang="en-US" altLang="zh-CN" dirty="0">
                <a:solidFill>
                  <a:srgbClr val="002060"/>
                </a:solidFill>
              </a:rPr>
              <a:t>c*/ 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if (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(a,3)+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(b,3)+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(c,3)==x)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("%d\</a:t>
            </a:r>
            <a:r>
              <a:rPr lang="en-US" altLang="zh-CN" dirty="0" err="1">
                <a:solidFill>
                  <a:srgbClr val="002060"/>
                </a:solidFill>
              </a:rPr>
              <a:t>n",x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213" y="3417643"/>
            <a:ext cx="3627438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911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22" y="1202836"/>
            <a:ext cx="11866685" cy="5594608"/>
          </a:xfrm>
        </p:spPr>
        <p:txBody>
          <a:bodyPr/>
          <a:lstStyle/>
          <a:p>
            <a:r>
              <a:rPr lang="zh-CN" altLang="zh-CN" dirty="0"/>
              <a:t>解法二：</a:t>
            </a:r>
          </a:p>
          <a:p>
            <a:pPr marL="0" indent="0">
              <a:buNone/>
            </a:pPr>
            <a:r>
              <a:rPr lang="zh-CN" altLang="zh-CN" sz="1800" dirty="0"/>
              <a:t>从另外一个角度思考问题。设</a:t>
            </a:r>
            <a:r>
              <a:rPr lang="en-US" altLang="zh-CN" sz="1800" dirty="0"/>
              <a:t>a</a:t>
            </a:r>
            <a:r>
              <a:rPr lang="zh-CN" altLang="zh-CN" sz="1800" dirty="0"/>
              <a:t>，</a:t>
            </a:r>
            <a:r>
              <a:rPr lang="en-US" altLang="zh-CN" sz="1800" dirty="0"/>
              <a:t>b</a:t>
            </a:r>
            <a:r>
              <a:rPr lang="zh-CN" altLang="zh-CN" sz="1800" dirty="0"/>
              <a:t>，</a:t>
            </a:r>
            <a:r>
              <a:rPr lang="en-US" altLang="zh-CN" sz="1800" dirty="0"/>
              <a:t>c</a:t>
            </a:r>
            <a:r>
              <a:rPr lang="zh-CN" altLang="zh-CN" sz="1800" dirty="0"/>
              <a:t>分别代表百位数、十位数、个位数，则</a:t>
            </a:r>
            <a:r>
              <a:rPr lang="en-US" altLang="zh-CN" sz="1800" dirty="0"/>
              <a:t>a</a:t>
            </a:r>
            <a:r>
              <a:rPr lang="zh-CN" altLang="zh-CN" sz="1800" dirty="0"/>
              <a:t>的合理取值范围是</a:t>
            </a:r>
            <a:r>
              <a:rPr lang="en-US" altLang="zh-CN" sz="1800" dirty="0"/>
              <a:t>1</a:t>
            </a:r>
            <a:r>
              <a:rPr lang="zh-CN" altLang="zh-CN" sz="1800" dirty="0"/>
              <a:t>～</a:t>
            </a:r>
            <a:r>
              <a:rPr lang="en-US" altLang="zh-CN" sz="1800" dirty="0"/>
              <a:t>9</a:t>
            </a:r>
            <a:r>
              <a:rPr lang="zh-CN" altLang="zh-CN" sz="1800" dirty="0"/>
              <a:t>之间的整数，</a:t>
            </a:r>
            <a:r>
              <a:rPr lang="en-US" altLang="zh-CN" sz="1800" dirty="0"/>
              <a:t>b</a:t>
            </a:r>
            <a:r>
              <a:rPr lang="zh-CN" altLang="zh-CN" sz="1800" dirty="0"/>
              <a:t>、</a:t>
            </a:r>
            <a:r>
              <a:rPr lang="en-US" altLang="zh-CN" sz="1800" dirty="0"/>
              <a:t>c</a:t>
            </a:r>
            <a:r>
              <a:rPr lang="zh-CN" altLang="zh-CN" sz="1800" dirty="0"/>
              <a:t>的合理取值范围是</a:t>
            </a:r>
            <a:r>
              <a:rPr lang="en-US" altLang="zh-CN" sz="1800" dirty="0"/>
              <a:t>0</a:t>
            </a:r>
            <a:r>
              <a:rPr lang="zh-CN" altLang="zh-CN" sz="1800" dirty="0"/>
              <a:t>～</a:t>
            </a:r>
            <a:r>
              <a:rPr lang="en-US" altLang="zh-CN" sz="1800" dirty="0"/>
              <a:t>9</a:t>
            </a:r>
            <a:r>
              <a:rPr lang="zh-CN" altLang="zh-CN" sz="1800" dirty="0"/>
              <a:t>之间的整数。设计一个三重循环结构，对</a:t>
            </a:r>
            <a:r>
              <a:rPr lang="en-US" altLang="zh-CN" sz="1800" dirty="0"/>
              <a:t>a</a:t>
            </a:r>
            <a:r>
              <a:rPr lang="zh-CN" altLang="zh-CN" sz="1800" dirty="0"/>
              <a:t>、</a:t>
            </a:r>
            <a:r>
              <a:rPr lang="en-US" altLang="zh-CN" sz="1800" dirty="0"/>
              <a:t>b</a:t>
            </a:r>
            <a:r>
              <a:rPr lang="zh-CN" altLang="zh-CN" sz="1800" dirty="0"/>
              <a:t>、</a:t>
            </a:r>
            <a:r>
              <a:rPr lang="en-US" altLang="zh-CN" sz="1800" dirty="0"/>
              <a:t>c</a:t>
            </a:r>
            <a:r>
              <a:rPr lang="zh-CN" altLang="zh-CN" sz="1800" dirty="0"/>
              <a:t>的每一种取值组合，都合成一个三位数</a:t>
            </a:r>
            <a:r>
              <a:rPr lang="en-US" altLang="zh-CN" sz="1800" dirty="0"/>
              <a:t>x=100*a+10*</a:t>
            </a:r>
            <a:r>
              <a:rPr lang="en-US" altLang="zh-CN" sz="1800" dirty="0" err="1"/>
              <a:t>b+c</a:t>
            </a:r>
            <a:r>
              <a:rPr lang="zh-CN" altLang="zh-CN" sz="1800" dirty="0"/>
              <a:t>。再进行条件判断，输出符合条件的</a:t>
            </a:r>
            <a:r>
              <a:rPr lang="en-US" altLang="zh-CN" sz="1800" dirty="0"/>
              <a:t>x</a:t>
            </a:r>
            <a:r>
              <a:rPr lang="zh-CN" altLang="zh-CN" sz="1800" dirty="0"/>
              <a:t>即是一组解。</a:t>
            </a:r>
          </a:p>
          <a:p>
            <a:pPr marL="0" indent="0">
              <a:buNone/>
            </a:pPr>
            <a:endParaRPr lang="zh-CN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8730395" y="2860592"/>
            <a:ext cx="1336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运行</a:t>
            </a:r>
            <a:r>
              <a:rPr lang="zh-CN" altLang="en-US" dirty="0">
                <a:solidFill>
                  <a:srgbClr val="002060"/>
                </a:solidFill>
              </a:rPr>
              <a:t>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131885" y="2619757"/>
            <a:ext cx="8238392" cy="3693319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math.h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x,a,b,c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for(a=1;a&lt;=9;a++)  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   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zh-CN" dirty="0">
                <a:solidFill>
                  <a:srgbClr val="002060"/>
                </a:solidFill>
              </a:rPr>
              <a:t>百位数</a:t>
            </a:r>
            <a:r>
              <a:rPr lang="en-US" altLang="zh-CN" dirty="0">
                <a:solidFill>
                  <a:srgbClr val="002060"/>
                </a:solidFill>
              </a:rPr>
              <a:t>a*/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for(b=0;b</a:t>
            </a:r>
            <a:r>
              <a:rPr lang="en-US" altLang="zh-CN" dirty="0">
                <a:solidFill>
                  <a:srgbClr val="002060"/>
                </a:solidFill>
              </a:rPr>
              <a:t>&lt;=9;b++)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zh-CN" dirty="0">
                <a:solidFill>
                  <a:srgbClr val="002060"/>
                </a:solidFill>
              </a:rPr>
              <a:t>十位数</a:t>
            </a:r>
            <a:r>
              <a:rPr lang="en-US" altLang="zh-CN" dirty="0">
                <a:solidFill>
                  <a:srgbClr val="002060"/>
                </a:solidFill>
              </a:rPr>
              <a:t>b*/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</a:t>
            </a:r>
            <a:r>
              <a:rPr lang="en-US" altLang="zh-CN" dirty="0" smtClean="0">
                <a:solidFill>
                  <a:srgbClr val="002060"/>
                </a:solidFill>
              </a:rPr>
              <a:t>for(c=0;c</a:t>
            </a:r>
            <a:r>
              <a:rPr lang="en-US" altLang="zh-CN" dirty="0">
                <a:solidFill>
                  <a:srgbClr val="002060"/>
                </a:solidFill>
              </a:rPr>
              <a:t>&lt;=9;c++)    /*</a:t>
            </a:r>
            <a:r>
              <a:rPr lang="zh-CN" altLang="zh-CN" dirty="0">
                <a:solidFill>
                  <a:srgbClr val="002060"/>
                </a:solidFill>
              </a:rPr>
              <a:t>个位数</a:t>
            </a:r>
            <a:r>
              <a:rPr lang="en-US" altLang="zh-CN" dirty="0">
                <a:solidFill>
                  <a:srgbClr val="002060"/>
                </a:solidFill>
              </a:rPr>
              <a:t>c*/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	</a:t>
            </a:r>
            <a:r>
              <a:rPr lang="en-US" altLang="zh-CN" dirty="0" smtClean="0">
                <a:solidFill>
                  <a:srgbClr val="002060"/>
                </a:solidFill>
              </a:rPr>
              <a:t>{</a:t>
            </a:r>
            <a:r>
              <a:rPr lang="en-US" altLang="zh-CN" dirty="0">
                <a:solidFill>
                  <a:srgbClr val="002060"/>
                </a:solidFill>
              </a:rPr>
              <a:t>x=100*a+10*</a:t>
            </a:r>
            <a:r>
              <a:rPr lang="en-US" altLang="zh-CN" dirty="0" err="1">
                <a:solidFill>
                  <a:srgbClr val="002060"/>
                </a:solidFill>
              </a:rPr>
              <a:t>b+c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        	 </a:t>
            </a:r>
            <a:r>
              <a:rPr lang="en-US" altLang="zh-CN" dirty="0" smtClean="0">
                <a:solidFill>
                  <a:srgbClr val="002060"/>
                </a:solidFill>
              </a:rPr>
              <a:t>		if </a:t>
            </a:r>
            <a:r>
              <a:rPr lang="en-US" altLang="zh-CN" dirty="0">
                <a:solidFill>
                  <a:srgbClr val="002060"/>
                </a:solidFill>
              </a:rPr>
              <a:t>(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(a,3)+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(b,3)+</a:t>
            </a:r>
            <a:r>
              <a:rPr lang="en-US" altLang="zh-CN" dirty="0" err="1">
                <a:solidFill>
                  <a:srgbClr val="002060"/>
                </a:solidFill>
              </a:rPr>
              <a:t>pow</a:t>
            </a:r>
            <a:r>
              <a:rPr lang="en-US" altLang="zh-CN" dirty="0">
                <a:solidFill>
                  <a:srgbClr val="002060"/>
                </a:solidFill>
              </a:rPr>
              <a:t>(c,3)==x)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("%d\</a:t>
            </a:r>
            <a:r>
              <a:rPr lang="en-US" altLang="zh-CN" dirty="0" err="1">
                <a:solidFill>
                  <a:srgbClr val="002060"/>
                </a:solidFill>
              </a:rPr>
              <a:t>n",x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	</a:t>
            </a:r>
            <a:r>
              <a:rPr lang="en-US" altLang="zh-CN" dirty="0" smtClean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return 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213" y="3417643"/>
            <a:ext cx="3627438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089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3815"/>
            <a:ext cx="11866685" cy="5594608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5.12</a:t>
            </a:r>
            <a:r>
              <a:rPr lang="zh-CN" altLang="zh-CN" dirty="0"/>
              <a:t>】编写程序，从键盘输入一个指定的正整数范围</a:t>
            </a:r>
            <a:r>
              <a:rPr lang="en-US" altLang="zh-CN" dirty="0"/>
              <a:t>start</a:t>
            </a:r>
            <a:r>
              <a:rPr lang="zh-CN" altLang="zh-CN" dirty="0"/>
              <a:t>～</a:t>
            </a:r>
            <a:r>
              <a:rPr lang="en-US" altLang="zh-CN" dirty="0"/>
              <a:t>end</a:t>
            </a:r>
            <a:r>
              <a:rPr lang="zh-CN" altLang="zh-CN" dirty="0"/>
              <a:t>，打印输出其中所有的素数，要求每一行输出</a:t>
            </a:r>
            <a:r>
              <a:rPr lang="en-US" altLang="zh-CN" dirty="0"/>
              <a:t>8</a:t>
            </a:r>
            <a:r>
              <a:rPr lang="zh-CN" altLang="zh-CN" dirty="0"/>
              <a:t>个数据。</a:t>
            </a:r>
          </a:p>
          <a:p>
            <a:endParaRPr lang="zh-CN" altLang="zh-CN" dirty="0"/>
          </a:p>
        </p:txBody>
      </p:sp>
      <p:sp>
        <p:nvSpPr>
          <p:cNvPr id="7" name="矩形 6"/>
          <p:cNvSpPr/>
          <p:nvPr/>
        </p:nvSpPr>
        <p:spPr>
          <a:xfrm>
            <a:off x="0" y="1775384"/>
            <a:ext cx="8343902" cy="4801314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math.h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start,end,x,i,flag,number</a:t>
            </a:r>
            <a:r>
              <a:rPr lang="en-US" altLang="zh-CN" dirty="0">
                <a:solidFill>
                  <a:srgbClr val="002060"/>
                </a:solidFill>
              </a:rPr>
              <a:t>=0</a:t>
            </a:r>
            <a:r>
              <a:rPr lang="en-US" altLang="zh-CN" dirty="0" smtClean="0">
                <a:solidFill>
                  <a:srgbClr val="002060"/>
                </a:solidFill>
              </a:rPr>
              <a:t>;</a:t>
            </a:r>
            <a:endParaRPr lang="zh-CN" altLang="zh-CN" dirty="0" smtClean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do{</a:t>
            </a:r>
            <a:endParaRPr lang="zh-CN" altLang="zh-CN" dirty="0" smtClean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zh-CN" dirty="0">
                <a:solidFill>
                  <a:srgbClr val="002060"/>
                </a:solidFill>
              </a:rPr>
              <a:t>请输入指定的正整数范围</a:t>
            </a:r>
            <a:r>
              <a:rPr lang="en-US" altLang="zh-CN" dirty="0">
                <a:solidFill>
                  <a:srgbClr val="002060"/>
                </a:solidFill>
              </a:rPr>
              <a:t>(</a:t>
            </a:r>
            <a:r>
              <a:rPr lang="en-US" altLang="zh-CN" dirty="0" err="1">
                <a:solidFill>
                  <a:srgbClr val="002060"/>
                </a:solidFill>
              </a:rPr>
              <a:t>start,end</a:t>
            </a:r>
            <a:r>
              <a:rPr lang="en-US" altLang="zh-CN" dirty="0">
                <a:solidFill>
                  <a:srgbClr val="002060"/>
                </a:solidFill>
              </a:rPr>
              <a:t>):");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    </a:t>
            </a:r>
            <a:r>
              <a:rPr lang="en-US" altLang="zh-CN" dirty="0" err="1" smtClean="0">
                <a:solidFill>
                  <a:srgbClr val="002060"/>
                </a:solidFill>
              </a:rPr>
              <a:t>scanf</a:t>
            </a:r>
            <a:r>
              <a:rPr lang="en-US" altLang="zh-CN" dirty="0">
                <a:solidFill>
                  <a:srgbClr val="002060"/>
                </a:solidFill>
              </a:rPr>
              <a:t>("%</a:t>
            </a:r>
            <a:r>
              <a:rPr lang="en-US" altLang="zh-CN" dirty="0" err="1">
                <a:solidFill>
                  <a:srgbClr val="002060"/>
                </a:solidFill>
              </a:rPr>
              <a:t>d,%d",&amp;start,&amp;end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    }</a:t>
            </a:r>
            <a:r>
              <a:rPr lang="en-US" altLang="zh-CN" dirty="0">
                <a:solidFill>
                  <a:srgbClr val="002060"/>
                </a:solidFill>
              </a:rPr>
              <a:t>while(start&lt;=0||end&lt;=0||start&gt;end);/*</a:t>
            </a:r>
            <a:r>
              <a:rPr lang="zh-CN" altLang="zh-CN" dirty="0">
                <a:solidFill>
                  <a:srgbClr val="002060"/>
                </a:solidFill>
              </a:rPr>
              <a:t>输入数据不符合要求，重新输入</a:t>
            </a:r>
            <a:r>
              <a:rPr lang="en-US" altLang="zh-CN" dirty="0">
                <a:solidFill>
                  <a:srgbClr val="002060"/>
                </a:solidFill>
              </a:rPr>
              <a:t>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("\n*************</a:t>
            </a:r>
            <a:r>
              <a:rPr lang="zh-CN" altLang="zh-CN" dirty="0">
                <a:solidFill>
                  <a:srgbClr val="002060"/>
                </a:solidFill>
              </a:rPr>
              <a:t>素数表</a:t>
            </a:r>
            <a:r>
              <a:rPr lang="en-US" altLang="zh-CN" dirty="0">
                <a:solidFill>
                  <a:srgbClr val="002060"/>
                </a:solidFill>
              </a:rPr>
              <a:t>(%d-%d)***************\n",</a:t>
            </a:r>
            <a:r>
              <a:rPr lang="en-US" altLang="zh-CN" dirty="0" err="1" smtClean="0">
                <a:solidFill>
                  <a:srgbClr val="002060"/>
                </a:solidFill>
              </a:rPr>
              <a:t>start,end</a:t>
            </a:r>
            <a:r>
              <a:rPr lang="en-US" altLang="zh-CN" dirty="0" smtClean="0">
                <a:solidFill>
                  <a:srgbClr val="002060"/>
                </a:solidFill>
              </a:rPr>
              <a:t>);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for(x=</a:t>
            </a:r>
            <a:r>
              <a:rPr lang="en-US" altLang="zh-CN" dirty="0" err="1" smtClean="0">
                <a:solidFill>
                  <a:srgbClr val="002060"/>
                </a:solidFill>
              </a:rPr>
              <a:t>start;x</a:t>
            </a:r>
            <a:r>
              <a:rPr lang="en-US" altLang="zh-CN" dirty="0">
                <a:solidFill>
                  <a:srgbClr val="002060"/>
                </a:solidFill>
              </a:rPr>
              <a:t>&lt;=</a:t>
            </a:r>
            <a:r>
              <a:rPr lang="en-US" altLang="zh-CN" dirty="0" err="1">
                <a:solidFill>
                  <a:srgbClr val="002060"/>
                </a:solidFill>
              </a:rPr>
              <a:t>end;x</a:t>
            </a:r>
            <a:r>
              <a:rPr lang="en-US" altLang="zh-CN" dirty="0">
                <a:solidFill>
                  <a:srgbClr val="002060"/>
                </a:solidFill>
              </a:rPr>
              <a:t>++)                 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flag=1</a:t>
            </a:r>
            <a:r>
              <a:rPr lang="en-US" altLang="zh-CN" dirty="0">
                <a:solidFill>
                  <a:srgbClr val="002060"/>
                </a:solidFill>
              </a:rPr>
              <a:t>;                         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zh-CN" dirty="0">
                <a:solidFill>
                  <a:srgbClr val="002060"/>
                </a:solidFill>
              </a:rPr>
              <a:t>设置素数标志为</a:t>
            </a:r>
            <a:r>
              <a:rPr lang="en-US" altLang="zh-CN" dirty="0">
                <a:solidFill>
                  <a:srgbClr val="002060"/>
                </a:solidFill>
              </a:rPr>
              <a:t>1*/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for(i=2;i</a:t>
            </a:r>
            <a:r>
              <a:rPr lang="en-US" altLang="zh-CN" dirty="0">
                <a:solidFill>
                  <a:srgbClr val="002060"/>
                </a:solidFill>
              </a:rPr>
              <a:t>&lt;=</a:t>
            </a:r>
            <a:r>
              <a:rPr lang="en-US" altLang="zh-CN" dirty="0" err="1">
                <a:solidFill>
                  <a:srgbClr val="002060"/>
                </a:solidFill>
              </a:rPr>
              <a:t>sqrt</a:t>
            </a:r>
            <a:r>
              <a:rPr lang="en-US" altLang="zh-CN" dirty="0">
                <a:solidFill>
                  <a:srgbClr val="002060"/>
                </a:solidFill>
              </a:rPr>
              <a:t>(x);i</a:t>
            </a:r>
            <a:r>
              <a:rPr lang="en-US" altLang="zh-CN" dirty="0" smtClean="0">
                <a:solidFill>
                  <a:srgbClr val="002060"/>
                </a:solidFill>
              </a:rPr>
              <a:t>++)    /*</a:t>
            </a:r>
            <a:r>
              <a:rPr lang="zh-CN" altLang="zh-CN" dirty="0">
                <a:solidFill>
                  <a:srgbClr val="002060"/>
                </a:solidFill>
              </a:rPr>
              <a:t>内层循环，判断</a:t>
            </a:r>
            <a:r>
              <a:rPr lang="en-US" altLang="zh-CN" dirty="0">
                <a:solidFill>
                  <a:srgbClr val="002060"/>
                </a:solidFill>
              </a:rPr>
              <a:t>2~sqrt(x)</a:t>
            </a:r>
            <a:r>
              <a:rPr lang="zh-CN" altLang="zh-CN" dirty="0">
                <a:solidFill>
                  <a:srgbClr val="002060"/>
                </a:solidFill>
              </a:rPr>
              <a:t>之间的每个数能否整除</a:t>
            </a:r>
            <a:r>
              <a:rPr lang="en-US" altLang="zh-CN" dirty="0">
                <a:solidFill>
                  <a:srgbClr val="002060"/>
                </a:solidFill>
              </a:rPr>
              <a:t>x*/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if(</a:t>
            </a:r>
            <a:r>
              <a:rPr lang="en-US" altLang="zh-CN" dirty="0" err="1" smtClean="0">
                <a:solidFill>
                  <a:srgbClr val="002060"/>
                </a:solidFill>
              </a:rPr>
              <a:t>x%i</a:t>
            </a:r>
            <a:r>
              <a:rPr lang="en-US" altLang="zh-CN" dirty="0">
                <a:solidFill>
                  <a:srgbClr val="002060"/>
                </a:solidFill>
              </a:rPr>
              <a:t>==0)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endParaRPr lang="zh-CN" altLang="zh-CN" dirty="0">
              <a:solidFill>
                <a:srgbClr val="00206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538" y="1633660"/>
            <a:ext cx="4044462" cy="508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081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2E449-0F02-4144-8847-C5FB5674B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5.6  </a:t>
            </a:r>
            <a:r>
              <a:rPr lang="zh-CN" altLang="zh-CN" dirty="0"/>
              <a:t>循环应用举例</a:t>
            </a:r>
          </a:p>
        </p:txBody>
      </p:sp>
      <p:sp>
        <p:nvSpPr>
          <p:cNvPr id="4" name="矩形 3"/>
          <p:cNvSpPr/>
          <p:nvPr/>
        </p:nvSpPr>
        <p:spPr>
          <a:xfrm>
            <a:off x="3541" y="2013805"/>
            <a:ext cx="8176847" cy="3970318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	</a:t>
            </a:r>
            <a:r>
              <a:rPr lang="en-US" altLang="zh-CN" dirty="0">
                <a:solidFill>
                  <a:srgbClr val="002060"/>
                </a:solidFill>
              </a:rPr>
              <a:t>flag=0;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break; /*</a:t>
            </a:r>
            <a:r>
              <a:rPr lang="zh-CN" altLang="en-US" dirty="0">
                <a:solidFill>
                  <a:srgbClr val="002060"/>
                </a:solidFill>
              </a:rPr>
              <a:t>找到某数能整除</a:t>
            </a:r>
            <a:r>
              <a:rPr lang="en-US" altLang="zh-CN" dirty="0">
                <a:solidFill>
                  <a:srgbClr val="002060"/>
                </a:solidFill>
              </a:rPr>
              <a:t>x</a:t>
            </a:r>
            <a:r>
              <a:rPr lang="zh-CN" altLang="en-US" dirty="0">
                <a:solidFill>
                  <a:srgbClr val="002060"/>
                </a:solidFill>
              </a:rPr>
              <a:t>，素数标志改为</a:t>
            </a:r>
            <a:r>
              <a:rPr lang="en-US" altLang="zh-CN" dirty="0">
                <a:solidFill>
                  <a:srgbClr val="002060"/>
                </a:solidFill>
              </a:rPr>
              <a:t>0</a:t>
            </a:r>
            <a:r>
              <a:rPr lang="zh-CN" altLang="en-US" dirty="0">
                <a:solidFill>
                  <a:srgbClr val="002060"/>
                </a:solidFill>
              </a:rPr>
              <a:t>，跳出内循环，</a:t>
            </a:r>
            <a:r>
              <a:rPr lang="en-US" altLang="zh-CN" dirty="0">
                <a:solidFill>
                  <a:srgbClr val="002060"/>
                </a:solidFill>
              </a:rPr>
              <a:t>x</a:t>
            </a:r>
            <a:r>
              <a:rPr lang="zh-CN" altLang="en-US" dirty="0">
                <a:solidFill>
                  <a:srgbClr val="002060"/>
                </a:solidFill>
              </a:rPr>
              <a:t>不是素数*</a:t>
            </a:r>
            <a:r>
              <a:rPr lang="en-US" altLang="zh-CN" dirty="0">
                <a:solidFill>
                  <a:srgbClr val="002060"/>
                </a:solidFill>
              </a:rPr>
              <a:t>/ 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}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if(flag==1)         /*</a:t>
            </a:r>
            <a:r>
              <a:rPr lang="zh-CN" altLang="en-US" dirty="0">
                <a:solidFill>
                  <a:srgbClr val="002060"/>
                </a:solidFill>
              </a:rPr>
              <a:t>如果素数标志</a:t>
            </a:r>
            <a:r>
              <a:rPr lang="en-US" altLang="zh-CN" dirty="0">
                <a:solidFill>
                  <a:srgbClr val="002060"/>
                </a:solidFill>
              </a:rPr>
              <a:t>flag</a:t>
            </a:r>
            <a:r>
              <a:rPr lang="zh-CN" altLang="en-US" dirty="0">
                <a:solidFill>
                  <a:srgbClr val="002060"/>
                </a:solidFill>
              </a:rPr>
              <a:t>保持为</a:t>
            </a:r>
            <a:r>
              <a:rPr lang="en-US" altLang="zh-CN" dirty="0">
                <a:solidFill>
                  <a:srgbClr val="002060"/>
                </a:solidFill>
              </a:rPr>
              <a:t>1</a:t>
            </a:r>
            <a:r>
              <a:rPr lang="zh-CN" altLang="en-US" dirty="0">
                <a:solidFill>
                  <a:srgbClr val="002060"/>
                </a:solidFill>
              </a:rPr>
              <a:t>，则当前</a:t>
            </a:r>
            <a:r>
              <a:rPr lang="en-US" altLang="zh-CN" dirty="0">
                <a:solidFill>
                  <a:srgbClr val="002060"/>
                </a:solidFill>
              </a:rPr>
              <a:t>x</a:t>
            </a:r>
            <a:r>
              <a:rPr lang="zh-CN" altLang="en-US" dirty="0">
                <a:solidFill>
                  <a:srgbClr val="002060"/>
                </a:solidFill>
              </a:rPr>
              <a:t>是一个素数*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{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("%-6d",x);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number++;                         /*</a:t>
            </a:r>
            <a:r>
              <a:rPr lang="zh-CN" altLang="en-US" dirty="0">
                <a:solidFill>
                  <a:srgbClr val="002060"/>
                </a:solidFill>
              </a:rPr>
              <a:t>累计素数个数*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if(number%8==0)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("\n"); /*</a:t>
            </a:r>
            <a:r>
              <a:rPr lang="zh-CN" altLang="en-US" dirty="0">
                <a:solidFill>
                  <a:srgbClr val="002060"/>
                </a:solidFill>
              </a:rPr>
              <a:t>控制每行输出</a:t>
            </a:r>
            <a:r>
              <a:rPr lang="en-US" altLang="zh-CN" dirty="0">
                <a:solidFill>
                  <a:srgbClr val="002060"/>
                </a:solidFill>
              </a:rPr>
              <a:t>8</a:t>
            </a:r>
            <a:r>
              <a:rPr lang="zh-CN" altLang="en-US" dirty="0">
                <a:solidFill>
                  <a:srgbClr val="002060"/>
                </a:solidFill>
              </a:rPr>
              <a:t>个素数*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}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}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("\n**********************************************\n");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en-US" dirty="0">
                <a:solidFill>
                  <a:srgbClr val="002060"/>
                </a:solidFill>
              </a:rPr>
              <a:t>共有素数：</a:t>
            </a:r>
            <a:r>
              <a:rPr lang="en-US" altLang="zh-CN" dirty="0">
                <a:solidFill>
                  <a:srgbClr val="002060"/>
                </a:solidFill>
              </a:rPr>
              <a:t>%4d</a:t>
            </a:r>
            <a:r>
              <a:rPr lang="zh-CN" altLang="en-US" dirty="0">
                <a:solidFill>
                  <a:srgbClr val="002060"/>
                </a:solidFill>
              </a:rPr>
              <a:t>个</a:t>
            </a:r>
            <a:r>
              <a:rPr lang="en-US" altLang="zh-CN" dirty="0">
                <a:solidFill>
                  <a:srgbClr val="002060"/>
                </a:solidFill>
              </a:rPr>
              <a:t>\</a:t>
            </a:r>
            <a:r>
              <a:rPr lang="en-US" altLang="zh-CN" dirty="0" err="1">
                <a:solidFill>
                  <a:srgbClr val="002060"/>
                </a:solidFill>
              </a:rPr>
              <a:t>n",number</a:t>
            </a:r>
            <a:r>
              <a:rPr lang="en-US" altLang="zh-CN" dirty="0">
                <a:solidFill>
                  <a:srgbClr val="002060"/>
                </a:solidFill>
              </a:rPr>
              <a:t>);			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return 0;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727" y="2013804"/>
            <a:ext cx="3941273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796" y="1343758"/>
            <a:ext cx="14382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47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BA3539-1A50-4E17-87A1-D27CE7D11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  循环程序设计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369278" y="1349229"/>
            <a:ext cx="11342076" cy="5410712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循环结构是程序中一种很重要的结构。其特点是， 在给定条件成立时，反复执行某程序段，直到条件不成立为止。 给定的条件称为循环条件，反复执行的程序段称为循环体。Ｃ语言提供</a:t>
            </a:r>
            <a:r>
              <a:rPr lang="zh-CN" altLang="en-US" dirty="0" smtClean="0"/>
              <a:t>了三种</a:t>
            </a:r>
            <a:r>
              <a:rPr lang="zh-CN" altLang="en-US" dirty="0"/>
              <a:t>循环</a:t>
            </a:r>
            <a:r>
              <a:rPr lang="zh-CN" altLang="en-US" dirty="0" smtClean="0"/>
              <a:t>语句。</a:t>
            </a:r>
            <a:r>
              <a:rPr lang="zh-CN" altLang="en-US" dirty="0"/>
              <a:t>它</a:t>
            </a:r>
            <a:r>
              <a:rPr lang="zh-CN" altLang="en-US" dirty="0" smtClean="0"/>
              <a:t>们是</a:t>
            </a:r>
            <a:r>
              <a:rPr lang="en-US" altLang="zh-CN" dirty="0" smtClean="0"/>
              <a:t>: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en-US" altLang="zh-CN" b="1" dirty="0" smtClean="0">
                <a:solidFill>
                  <a:schemeClr val="accent2">
                    <a:lumMod val="75000"/>
                  </a:schemeClr>
                </a:solidFill>
              </a:rPr>
              <a:t>while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语句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en-US" altLang="zh-CN" b="1" dirty="0" smtClean="0">
                <a:solidFill>
                  <a:schemeClr val="accent2">
                    <a:lumMod val="75000"/>
                  </a:schemeClr>
                </a:solidFill>
              </a:rPr>
              <a:t>do-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---while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语句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en-US" altLang="zh-CN" b="1" dirty="0" smtClean="0">
                <a:solidFill>
                  <a:schemeClr val="accent2">
                    <a:lumMod val="75000"/>
                  </a:schemeClr>
                </a:solidFill>
              </a:rPr>
              <a:t>for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语句</a:t>
            </a: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中存在有两种不同形式的循环结构：</a:t>
            </a:r>
            <a:endParaRPr lang="en-US" altLang="zh-CN" dirty="0" smtClean="0"/>
          </a:p>
          <a:p>
            <a:pPr marL="342900" indent="-342900">
              <a:buFont typeface="+mj-ea"/>
              <a:buAutoNum type="circleNumDbPlain"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当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型循环</a:t>
            </a: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直到型循环</a:t>
            </a: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987" y="2655277"/>
            <a:ext cx="5091531" cy="3342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9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F9C5CD-3E5A-495A-9AF5-280116225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 </a:t>
            </a:r>
            <a:r>
              <a:rPr lang="zh-CN" altLang="zh-CN" dirty="0"/>
              <a:t>用</a:t>
            </a:r>
            <a:r>
              <a:rPr lang="en-US" altLang="zh-CN" dirty="0"/>
              <a:t>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256" y="1406742"/>
            <a:ext cx="2231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1.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while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格式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256" y="3130034"/>
            <a:ext cx="238879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</a:rPr>
              <a:t> while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的功能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4515" y="1879272"/>
            <a:ext cx="3880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while(</a:t>
            </a:r>
            <a:r>
              <a:rPr lang="zh-CN" altLang="zh-CN" b="1" dirty="0"/>
              <a:t>表达式</a:t>
            </a:r>
            <a:r>
              <a:rPr lang="en-US" altLang="zh-CN" b="1" dirty="0"/>
              <a:t>)    </a:t>
            </a:r>
            <a:endParaRPr lang="zh-CN" altLang="zh-CN" dirty="0"/>
          </a:p>
          <a:p>
            <a:r>
              <a:rPr lang="en-US" altLang="zh-CN" b="1" dirty="0" smtClean="0"/>
              <a:t>{</a:t>
            </a:r>
            <a:endParaRPr lang="zh-CN" altLang="zh-CN" dirty="0"/>
          </a:p>
          <a:p>
            <a:r>
              <a:rPr lang="en-US" altLang="zh-CN" b="1" dirty="0" smtClean="0"/>
              <a:t>    </a:t>
            </a:r>
            <a:r>
              <a:rPr lang="zh-CN" altLang="zh-CN" b="1" dirty="0" smtClean="0"/>
              <a:t>循环体</a:t>
            </a:r>
            <a:r>
              <a:rPr lang="zh-CN" altLang="zh-CN" b="1" dirty="0"/>
              <a:t>语句；</a:t>
            </a:r>
            <a:endParaRPr lang="zh-CN" altLang="zh-CN" dirty="0"/>
          </a:p>
          <a:p>
            <a:r>
              <a:rPr lang="en-US" altLang="zh-CN" b="1" dirty="0" smtClean="0"/>
              <a:t>}</a:t>
            </a:r>
            <a:endParaRPr lang="zh-CN" altLang="zh-CN" dirty="0"/>
          </a:p>
        </p:txBody>
      </p:sp>
      <p:sp>
        <p:nvSpPr>
          <p:cNvPr id="9" name="矩形 8"/>
          <p:cNvSpPr/>
          <p:nvPr/>
        </p:nvSpPr>
        <p:spPr>
          <a:xfrm>
            <a:off x="231448" y="3798057"/>
            <a:ext cx="732114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zh-CN" altLang="en-US" dirty="0" smtClean="0">
                <a:latin typeface="+mj-lt"/>
              </a:rPr>
              <a:t>属当型循环，其功能见流程图：首先计算表达式的值，</a:t>
            </a:r>
            <a:r>
              <a:rPr lang="zh-CN" altLang="zh-CN" dirty="0" smtClean="0">
                <a:latin typeface="+mj-lt"/>
              </a:rPr>
              <a:t>如果</a:t>
            </a:r>
            <a:r>
              <a:rPr lang="zh-CN" altLang="en-US" dirty="0" smtClean="0">
                <a:latin typeface="+mj-lt"/>
              </a:rPr>
              <a:t>其</a:t>
            </a:r>
            <a:r>
              <a:rPr lang="zh-CN" altLang="zh-CN" dirty="0" smtClean="0">
                <a:latin typeface="+mj-lt"/>
              </a:rPr>
              <a:t>值为 “真”</a:t>
            </a:r>
            <a:r>
              <a:rPr lang="zh-CN" altLang="en-US" dirty="0" smtClean="0">
                <a:latin typeface="+mj-lt"/>
              </a:rPr>
              <a:t>（非</a:t>
            </a:r>
            <a:r>
              <a:rPr lang="en-US" altLang="zh-CN" dirty="0" smtClean="0">
                <a:latin typeface="+mj-lt"/>
              </a:rPr>
              <a:t>0</a:t>
            </a:r>
            <a:r>
              <a:rPr lang="zh-CN" altLang="en-US" dirty="0" smtClean="0">
                <a:latin typeface="+mj-lt"/>
              </a:rPr>
              <a:t>）</a:t>
            </a:r>
            <a:r>
              <a:rPr lang="zh-CN" altLang="zh-CN" dirty="0" smtClean="0">
                <a:latin typeface="+mj-lt"/>
              </a:rPr>
              <a:t>，</a:t>
            </a:r>
            <a:r>
              <a:rPr lang="zh-CN" altLang="zh-CN" dirty="0">
                <a:latin typeface="+mj-lt"/>
              </a:rPr>
              <a:t>则</a:t>
            </a:r>
            <a:r>
              <a:rPr lang="zh-CN" altLang="zh-CN" dirty="0" smtClean="0">
                <a:latin typeface="+mj-lt"/>
              </a:rPr>
              <a:t>执行循环体</a:t>
            </a:r>
            <a:r>
              <a:rPr lang="zh-CN" altLang="zh-CN" dirty="0">
                <a:latin typeface="+mj-lt"/>
              </a:rPr>
              <a:t>语句，然后再计算表达式的值</a:t>
            </a:r>
            <a:r>
              <a:rPr lang="zh-CN" altLang="zh-CN" dirty="0" smtClean="0">
                <a:latin typeface="+mj-lt"/>
              </a:rPr>
              <a:t>，如果</a:t>
            </a:r>
            <a:r>
              <a:rPr lang="zh-CN" altLang="zh-CN" dirty="0">
                <a:latin typeface="+mj-lt"/>
              </a:rPr>
              <a:t>还是“真”，则再执行一遍循环体语句</a:t>
            </a:r>
            <a:r>
              <a:rPr lang="zh-CN" altLang="zh-CN" dirty="0" smtClean="0">
                <a:latin typeface="+mj-lt"/>
              </a:rPr>
              <a:t>，</a:t>
            </a:r>
            <a:r>
              <a:rPr lang="zh-CN" altLang="en-US" dirty="0" smtClean="0">
                <a:latin typeface="+mj-lt"/>
              </a:rPr>
              <a:t>这样循环下去，</a:t>
            </a:r>
            <a:r>
              <a:rPr lang="zh-CN" altLang="zh-CN" dirty="0" smtClean="0">
                <a:latin typeface="+mj-lt"/>
              </a:rPr>
              <a:t>直到</a:t>
            </a:r>
            <a:r>
              <a:rPr lang="zh-CN" altLang="zh-CN" dirty="0">
                <a:latin typeface="+mj-lt"/>
              </a:rPr>
              <a:t>某一次表达式的值为假（</a:t>
            </a:r>
            <a:r>
              <a:rPr lang="en-US" altLang="zh-CN" dirty="0">
                <a:latin typeface="+mj-lt"/>
              </a:rPr>
              <a:t>0</a:t>
            </a:r>
            <a:r>
              <a:rPr lang="zh-CN" altLang="zh-CN" dirty="0">
                <a:latin typeface="+mj-lt"/>
              </a:rPr>
              <a:t>）时为止，这时程序就结束循环，去执行循环语句后面的语句。</a:t>
            </a:r>
            <a:endParaRPr lang="zh-CN" altLang="en-US" dirty="0">
              <a:latin typeface="+mj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077" y="1587137"/>
            <a:ext cx="2652712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22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 </a:t>
            </a:r>
            <a:r>
              <a:rPr lang="zh-CN" altLang="zh-CN" dirty="0"/>
              <a:t>用</a:t>
            </a:r>
            <a:r>
              <a:rPr lang="en-US" altLang="zh-CN" dirty="0"/>
              <a:t>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469" y="1263392"/>
            <a:ext cx="11074400" cy="559460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zh-CN" dirty="0"/>
              <a:t>【</a:t>
            </a:r>
            <a:r>
              <a:rPr lang="zh-CN" altLang="zh-CN" dirty="0" smtClean="0"/>
              <a:t>例</a:t>
            </a:r>
            <a:r>
              <a:rPr lang="en-US" altLang="zh-CN" dirty="0" smtClean="0"/>
              <a:t>5.1</a:t>
            </a:r>
            <a:r>
              <a:rPr lang="zh-CN" altLang="zh-CN" dirty="0" smtClean="0"/>
              <a:t>】</a:t>
            </a:r>
            <a:r>
              <a:rPr lang="zh-CN" altLang="en-US" sz="2400" dirty="0"/>
              <a:t>编程序求：</a:t>
            </a:r>
            <a:r>
              <a:rPr lang="en-US" altLang="zh-CN" sz="2400" dirty="0"/>
              <a:t>s=1+2+3+……+100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609600" y="5454510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7" name="矩形 6"/>
          <p:cNvSpPr/>
          <p:nvPr/>
        </p:nvSpPr>
        <p:spPr>
          <a:xfrm>
            <a:off x="609601" y="1971960"/>
            <a:ext cx="6283568" cy="3416320"/>
          </a:xfrm>
          <a:prstGeom prst="rect">
            <a:avLst/>
          </a:prstGeom>
          <a:ln w="25400" cmpd="sng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main</a:t>
            </a:r>
            <a:r>
              <a:rPr lang="en-US" altLang="zh-CN" dirty="0">
                <a:solidFill>
                  <a:srgbClr val="002060"/>
                </a:solidFill>
              </a:rPr>
              <a:t>()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{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  </a:t>
            </a:r>
            <a:r>
              <a:rPr lang="en-US" altLang="zh-CN" dirty="0" err="1" smtClean="0">
                <a:solidFill>
                  <a:srgbClr val="002060"/>
                </a:solidFill>
              </a:rPr>
              <a:t>int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>
                <a:solidFill>
                  <a:srgbClr val="002060"/>
                </a:solidFill>
              </a:rPr>
              <a:t>sum=0,n=1;         /*</a:t>
            </a:r>
            <a:r>
              <a:rPr lang="zh-CN" altLang="en-US" dirty="0">
                <a:solidFill>
                  <a:srgbClr val="002060"/>
                </a:solidFill>
              </a:rPr>
              <a:t>定义整型变量</a:t>
            </a:r>
            <a:r>
              <a:rPr lang="en-US" altLang="zh-CN" dirty="0">
                <a:solidFill>
                  <a:srgbClr val="002060"/>
                </a:solidFill>
              </a:rPr>
              <a:t>sum</a:t>
            </a:r>
            <a:r>
              <a:rPr lang="zh-CN" altLang="en-US" dirty="0">
                <a:solidFill>
                  <a:srgbClr val="002060"/>
                </a:solidFill>
              </a:rPr>
              <a:t>和</a:t>
            </a:r>
            <a:r>
              <a:rPr lang="en-US" altLang="zh-CN" dirty="0">
                <a:solidFill>
                  <a:srgbClr val="002060"/>
                </a:solidFill>
              </a:rPr>
              <a:t>n</a:t>
            </a:r>
            <a:r>
              <a:rPr lang="zh-CN" altLang="en-US" dirty="0">
                <a:solidFill>
                  <a:srgbClr val="002060"/>
                </a:solidFill>
              </a:rPr>
              <a:t>并初始化*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</a:rPr>
              <a:t> while  </a:t>
            </a:r>
            <a:r>
              <a:rPr lang="en-US" altLang="zh-CN" dirty="0">
                <a:solidFill>
                  <a:srgbClr val="002060"/>
                </a:solidFill>
              </a:rPr>
              <a:t>(n&lt;=100)         /*</a:t>
            </a:r>
            <a:r>
              <a:rPr lang="zh-CN" altLang="en-US" dirty="0">
                <a:solidFill>
                  <a:srgbClr val="002060"/>
                </a:solidFill>
              </a:rPr>
              <a:t>当表达式成立则执行循环体*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      {        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循环体开始*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         sum=</a:t>
            </a:r>
            <a:r>
              <a:rPr lang="en-US" altLang="zh-CN" dirty="0" err="1" smtClean="0">
                <a:solidFill>
                  <a:srgbClr val="002060"/>
                </a:solidFill>
              </a:rPr>
              <a:t>sum+n</a:t>
            </a:r>
            <a:r>
              <a:rPr lang="en-US" altLang="zh-CN" dirty="0">
                <a:solidFill>
                  <a:srgbClr val="002060"/>
                </a:solidFill>
              </a:rPr>
              <a:t>;    </a:t>
            </a:r>
            <a:r>
              <a:rPr lang="en-US" altLang="zh-CN" dirty="0" smtClean="0">
                <a:solidFill>
                  <a:srgbClr val="002060"/>
                </a:solidFill>
              </a:rPr>
              <a:t>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累加求和并存放在</a:t>
            </a:r>
            <a:r>
              <a:rPr lang="en-US" altLang="zh-CN" dirty="0">
                <a:solidFill>
                  <a:srgbClr val="002060"/>
                </a:solidFill>
              </a:rPr>
              <a:t>sum</a:t>
            </a:r>
            <a:r>
              <a:rPr lang="zh-CN" altLang="en-US" dirty="0">
                <a:solidFill>
                  <a:srgbClr val="002060"/>
                </a:solidFill>
              </a:rPr>
              <a:t>中*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          n++;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循环变量自增</a:t>
            </a:r>
            <a:r>
              <a:rPr lang="en-US" altLang="zh-CN" dirty="0">
                <a:solidFill>
                  <a:srgbClr val="002060"/>
                </a:solidFill>
              </a:rPr>
              <a:t>1*/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      }       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循环体结束*</a:t>
            </a:r>
            <a:r>
              <a:rPr lang="en-US" altLang="zh-CN" dirty="0">
                <a:solidFill>
                  <a:srgbClr val="002060"/>
                </a:solidFill>
              </a:rPr>
              <a:t>/   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 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("1+2+3+...+100=%d\</a:t>
            </a:r>
            <a:r>
              <a:rPr lang="en-US" altLang="zh-CN" dirty="0" err="1">
                <a:solidFill>
                  <a:srgbClr val="002060"/>
                </a:solidFill>
              </a:rPr>
              <a:t>n",sum</a:t>
            </a:r>
            <a:r>
              <a:rPr lang="en-US" altLang="zh-CN" dirty="0">
                <a:solidFill>
                  <a:srgbClr val="002060"/>
                </a:solidFill>
              </a:rPr>
              <a:t>);  /*</a:t>
            </a:r>
            <a:r>
              <a:rPr lang="zh-CN" altLang="en-US" dirty="0">
                <a:solidFill>
                  <a:srgbClr val="002060"/>
                </a:solidFill>
              </a:rPr>
              <a:t>输出数列求和结果*</a:t>
            </a:r>
            <a:r>
              <a:rPr lang="en-US" altLang="zh-CN" dirty="0" smtClean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 return 0;</a:t>
            </a:r>
            <a:endParaRPr lang="en-US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}</a:t>
            </a: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587019" y="5388280"/>
            <a:ext cx="4086225" cy="117157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246" y="1292571"/>
            <a:ext cx="3604847" cy="509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2220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</a:t>
            </a:r>
            <a:r>
              <a:rPr lang="zh-CN" altLang="zh-CN" dirty="0"/>
              <a:t>用</a:t>
            </a:r>
            <a:r>
              <a:rPr lang="en-US" altLang="zh-CN" dirty="0"/>
              <a:t>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2530" y="1558305"/>
            <a:ext cx="85050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3200" kern="100" dirty="0" smtClean="0">
                <a:solidFill>
                  <a:srgbClr val="FF0000"/>
                </a:solidFill>
                <a:latin typeface="Times New Roman"/>
                <a:ea typeface="宋体"/>
              </a:rPr>
              <a:t>思考题：</a:t>
            </a:r>
            <a:endParaRPr lang="en-US" altLang="zh-CN" sz="3200" kern="100" dirty="0" smtClean="0">
              <a:solidFill>
                <a:srgbClr val="FF0000"/>
              </a:solidFill>
              <a:latin typeface="Times New Roman"/>
              <a:ea typeface="宋体"/>
            </a:endParaRPr>
          </a:p>
          <a:p>
            <a:pPr indent="266700" algn="just">
              <a:spcAft>
                <a:spcPts val="0"/>
              </a:spcAft>
            </a:pPr>
            <a:endParaRPr lang="zh-CN" altLang="zh-CN" kern="100" dirty="0">
              <a:solidFill>
                <a:srgbClr val="FF0000"/>
              </a:solidFill>
              <a:latin typeface="Times New Roman"/>
              <a:ea typeface="宋体"/>
            </a:endParaRPr>
          </a:p>
          <a:p>
            <a:pPr marL="342900" lvl="0" indent="-342900" algn="just">
              <a:spcAft>
                <a:spcPts val="0"/>
              </a:spcAft>
              <a:buBlip>
                <a:blip r:embed="rId2"/>
              </a:buBlip>
            </a:pPr>
            <a:r>
              <a:rPr lang="zh-CN" altLang="zh-CN" kern="100" dirty="0">
                <a:latin typeface="Times New Roman"/>
                <a:ea typeface="宋体"/>
              </a:rPr>
              <a:t>把上面程序循环体中的两个语句交换一下位置，程序运行结果还正确吗？如何修改能使结果正确？</a:t>
            </a:r>
          </a:p>
          <a:p>
            <a:pPr marL="342900" lvl="0" indent="-342900" algn="just">
              <a:spcAft>
                <a:spcPts val="0"/>
              </a:spcAft>
              <a:buBlip>
                <a:blip r:embed="rId2"/>
              </a:buBlip>
            </a:pPr>
            <a:r>
              <a:rPr lang="zh-CN" altLang="zh-CN" kern="100" dirty="0">
                <a:latin typeface="Times New Roman"/>
                <a:ea typeface="宋体"/>
              </a:rPr>
              <a:t>把对累加器</a:t>
            </a:r>
            <a:r>
              <a:rPr lang="en-US" altLang="zh-CN" kern="100" dirty="0">
                <a:latin typeface="Times New Roman"/>
                <a:ea typeface="宋体"/>
              </a:rPr>
              <a:t>sum</a:t>
            </a:r>
            <a:r>
              <a:rPr lang="zh-CN" altLang="zh-CN" kern="100" dirty="0">
                <a:latin typeface="Times New Roman"/>
                <a:ea typeface="宋体"/>
              </a:rPr>
              <a:t>和循环变量</a:t>
            </a:r>
            <a:r>
              <a:rPr lang="en-US" altLang="zh-CN" kern="100" dirty="0">
                <a:latin typeface="Times New Roman"/>
                <a:ea typeface="宋体"/>
              </a:rPr>
              <a:t>n</a:t>
            </a:r>
            <a:r>
              <a:rPr lang="zh-CN" altLang="zh-CN" kern="100" dirty="0">
                <a:latin typeface="Times New Roman"/>
                <a:ea typeface="宋体"/>
              </a:rPr>
              <a:t>的初始化操作放在循环体中进行可以吗？结果会怎样？</a:t>
            </a:r>
          </a:p>
          <a:p>
            <a:pPr marL="342900" lvl="0" indent="-342900" algn="just">
              <a:spcAft>
                <a:spcPts val="0"/>
              </a:spcAft>
              <a:buBlip>
                <a:blip r:embed="rId2"/>
              </a:buBlip>
            </a:pPr>
            <a:r>
              <a:rPr lang="en-US" altLang="zh-CN" kern="100" dirty="0">
                <a:latin typeface="Times New Roman"/>
                <a:ea typeface="宋体"/>
              </a:rPr>
              <a:t>while</a:t>
            </a:r>
            <a:r>
              <a:rPr lang="zh-CN" altLang="zh-CN" kern="100" dirty="0">
                <a:latin typeface="Times New Roman"/>
                <a:ea typeface="宋体"/>
              </a:rPr>
              <a:t>循环结束后，循环变量</a:t>
            </a:r>
            <a:r>
              <a:rPr lang="en-US" altLang="zh-CN" kern="100" dirty="0">
                <a:latin typeface="Times New Roman"/>
                <a:ea typeface="宋体"/>
              </a:rPr>
              <a:t>n</a:t>
            </a:r>
            <a:r>
              <a:rPr lang="zh-CN" altLang="zh-CN" kern="100" dirty="0">
                <a:latin typeface="Times New Roman"/>
                <a:ea typeface="宋体"/>
              </a:rPr>
              <a:t>的值是多少？</a:t>
            </a:r>
            <a:endParaRPr lang="zh-CN" altLang="zh-CN" kern="100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29170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 </a:t>
            </a:r>
            <a:r>
              <a:rPr lang="zh-CN" altLang="zh-CN" dirty="0"/>
              <a:t>用</a:t>
            </a:r>
            <a:r>
              <a:rPr lang="en-US" altLang="zh-CN" dirty="0"/>
              <a:t>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38" y="1157885"/>
            <a:ext cx="7637585" cy="559460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zh-CN" dirty="0"/>
              <a:t>【</a:t>
            </a:r>
            <a:r>
              <a:rPr lang="zh-CN" altLang="zh-CN" dirty="0" smtClean="0"/>
              <a:t>例</a:t>
            </a:r>
            <a:r>
              <a:rPr lang="en-US" altLang="zh-CN" dirty="0" smtClean="0"/>
              <a:t>5.2</a:t>
            </a:r>
            <a:r>
              <a:rPr lang="zh-CN" altLang="zh-CN" dirty="0" smtClean="0"/>
              <a:t>】</a:t>
            </a:r>
            <a:r>
              <a:rPr lang="zh-CN" altLang="zh-CN" sz="2400" dirty="0" smtClean="0"/>
              <a:t>用</a:t>
            </a:r>
            <a:r>
              <a:rPr lang="zh-CN" altLang="zh-CN" sz="2400" dirty="0"/>
              <a:t>欧几里得算法求两个整数的最大公约数。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27" y="1604116"/>
            <a:ext cx="4676457" cy="456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25668" y="2136147"/>
            <a:ext cx="66235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欧几里得算法：</a:t>
            </a:r>
          </a:p>
          <a:p>
            <a:r>
              <a:rPr lang="zh-CN" altLang="en-US" dirty="0"/>
              <a:t>公元前</a:t>
            </a:r>
            <a:r>
              <a:rPr lang="en-US" altLang="zh-CN" dirty="0"/>
              <a:t>300</a:t>
            </a:r>
            <a:r>
              <a:rPr lang="zh-CN" altLang="en-US" dirty="0"/>
              <a:t>年左右出现了著名的“欧几里得算法”，又称为辗转相除法，算法描述了求解两个正整数</a:t>
            </a:r>
            <a:r>
              <a:rPr lang="en-US" altLang="zh-CN" dirty="0"/>
              <a:t>m</a:t>
            </a:r>
            <a:r>
              <a:rPr lang="zh-CN" altLang="en-US" dirty="0"/>
              <a:t>和</a:t>
            </a:r>
            <a:r>
              <a:rPr lang="en-US" altLang="zh-CN" dirty="0"/>
              <a:t>n</a:t>
            </a:r>
            <a:r>
              <a:rPr lang="zh-CN" altLang="en-US" dirty="0"/>
              <a:t>的最大公约数的解题步骤如下：</a:t>
            </a:r>
          </a:p>
          <a:p>
            <a:r>
              <a:rPr lang="en-US" altLang="zh-CN" dirty="0"/>
              <a:t>(1)	</a:t>
            </a:r>
            <a:r>
              <a:rPr lang="zh-CN" altLang="en-US" dirty="0"/>
              <a:t>对于已知两个整数</a:t>
            </a:r>
            <a:r>
              <a:rPr lang="en-US" altLang="zh-CN" dirty="0"/>
              <a:t>m</a:t>
            </a:r>
            <a:r>
              <a:rPr lang="zh-CN" altLang="en-US" dirty="0"/>
              <a:t>，</a:t>
            </a:r>
            <a:r>
              <a:rPr lang="en-US" altLang="zh-CN" dirty="0"/>
              <a:t>n</a:t>
            </a:r>
            <a:r>
              <a:rPr lang="zh-CN" altLang="en-US" dirty="0"/>
              <a:t>，使得</a:t>
            </a:r>
            <a:r>
              <a:rPr lang="en-US" altLang="zh-CN" dirty="0"/>
              <a:t>m&gt;n</a:t>
            </a:r>
            <a:r>
              <a:rPr lang="zh-CN" altLang="en-US" dirty="0"/>
              <a:t>；</a:t>
            </a:r>
          </a:p>
          <a:p>
            <a:r>
              <a:rPr lang="en-US" altLang="zh-CN" dirty="0"/>
              <a:t>(2)	</a:t>
            </a:r>
            <a:r>
              <a:rPr lang="zh-CN" altLang="en-US" dirty="0"/>
              <a:t>以</a:t>
            </a:r>
            <a:r>
              <a:rPr lang="en-US" altLang="zh-CN" dirty="0"/>
              <a:t>n</a:t>
            </a:r>
            <a:r>
              <a:rPr lang="zh-CN" altLang="en-US" dirty="0"/>
              <a:t>除</a:t>
            </a:r>
            <a:r>
              <a:rPr lang="en-US" altLang="zh-CN" dirty="0"/>
              <a:t>m</a:t>
            </a:r>
            <a:r>
              <a:rPr lang="zh-CN" altLang="en-US" dirty="0"/>
              <a:t>，得余数为</a:t>
            </a:r>
            <a:r>
              <a:rPr lang="en-US" altLang="zh-CN" dirty="0"/>
              <a:t>r (r&lt;n)</a:t>
            </a:r>
            <a:r>
              <a:rPr lang="zh-CN" altLang="en-US" dirty="0"/>
              <a:t>；</a:t>
            </a:r>
          </a:p>
          <a:p>
            <a:r>
              <a:rPr lang="en-US" altLang="zh-CN" dirty="0"/>
              <a:t>(3)	</a:t>
            </a:r>
            <a:r>
              <a:rPr lang="zh-CN" altLang="en-US" dirty="0"/>
              <a:t>若</a:t>
            </a:r>
            <a:r>
              <a:rPr lang="en-US" altLang="zh-CN" dirty="0"/>
              <a:t>r=0</a:t>
            </a:r>
            <a:r>
              <a:rPr lang="zh-CN" altLang="en-US" dirty="0"/>
              <a:t>，则</a:t>
            </a:r>
            <a:r>
              <a:rPr lang="en-US" altLang="zh-CN" dirty="0"/>
              <a:t>n</a:t>
            </a:r>
            <a:r>
              <a:rPr lang="zh-CN" altLang="en-US" dirty="0"/>
              <a:t>为结果，输出</a:t>
            </a:r>
            <a:r>
              <a:rPr lang="en-US" altLang="zh-CN" dirty="0"/>
              <a:t>n</a:t>
            </a:r>
            <a:r>
              <a:rPr lang="zh-CN" altLang="en-US" dirty="0"/>
              <a:t>，结束。否则继续（</a:t>
            </a:r>
            <a:r>
              <a:rPr lang="en-US" altLang="zh-CN" dirty="0"/>
              <a:t>4</a:t>
            </a:r>
            <a:r>
              <a:rPr lang="zh-CN" altLang="en-US" dirty="0"/>
              <a:t>）；</a:t>
            </a:r>
          </a:p>
          <a:p>
            <a:r>
              <a:rPr lang="en-US" altLang="zh-CN" dirty="0"/>
              <a:t>(4)	</a:t>
            </a:r>
            <a:r>
              <a:rPr lang="zh-CN" altLang="en-US" dirty="0"/>
              <a:t>令</a:t>
            </a:r>
            <a:r>
              <a:rPr lang="en-US" altLang="zh-CN" dirty="0"/>
              <a:t>m=n</a:t>
            </a:r>
            <a:r>
              <a:rPr lang="zh-CN" altLang="en-US" dirty="0"/>
              <a:t>，</a:t>
            </a:r>
            <a:r>
              <a:rPr lang="en-US" altLang="zh-CN" dirty="0"/>
              <a:t>n=r</a:t>
            </a:r>
            <a:r>
              <a:rPr lang="zh-CN" altLang="en-US" dirty="0"/>
              <a:t>，返回（</a:t>
            </a:r>
            <a:r>
              <a:rPr lang="en-US" altLang="zh-CN" dirty="0"/>
              <a:t>2</a:t>
            </a:r>
            <a:r>
              <a:rPr lang="zh-CN" altLang="en-US" dirty="0"/>
              <a:t>）继续。</a:t>
            </a:r>
          </a:p>
        </p:txBody>
      </p:sp>
    </p:spTree>
    <p:extLst>
      <p:ext uri="{BB962C8B-B14F-4D97-AF65-F5344CB8AC3E}">
        <p14:creationId xmlns:p14="http://schemas.microsoft.com/office/powerpoint/2010/main" val="2946783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 </a:t>
            </a:r>
            <a:r>
              <a:rPr lang="zh-CN" altLang="zh-CN" dirty="0"/>
              <a:t>用</a:t>
            </a:r>
            <a:r>
              <a:rPr lang="en-US" altLang="zh-CN" dirty="0"/>
              <a:t>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38" y="1157885"/>
            <a:ext cx="7637585" cy="5594608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zh-CN" dirty="0"/>
              <a:t>【</a:t>
            </a:r>
            <a:r>
              <a:rPr lang="zh-CN" altLang="zh-CN" dirty="0" smtClean="0"/>
              <a:t>例</a:t>
            </a:r>
            <a:r>
              <a:rPr lang="en-US" altLang="zh-CN" dirty="0" smtClean="0"/>
              <a:t>5.2</a:t>
            </a:r>
            <a:r>
              <a:rPr lang="zh-CN" altLang="zh-CN" dirty="0" smtClean="0"/>
              <a:t>】</a:t>
            </a:r>
            <a:r>
              <a:rPr lang="zh-CN" altLang="zh-CN" sz="2400" dirty="0" smtClean="0"/>
              <a:t>用</a:t>
            </a:r>
            <a:r>
              <a:rPr lang="zh-CN" altLang="zh-CN" sz="2400" dirty="0"/>
              <a:t>欧几里得算法求两个整数的最大公约数。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407" y="1604116"/>
            <a:ext cx="7203831" cy="5078313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m,n,r,t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en-US" dirty="0">
                <a:solidFill>
                  <a:srgbClr val="002060"/>
                </a:solidFill>
              </a:rPr>
              <a:t>请输入两个正整数</a:t>
            </a:r>
            <a:r>
              <a:rPr lang="en-US" altLang="zh-CN" dirty="0" err="1">
                <a:solidFill>
                  <a:srgbClr val="002060"/>
                </a:solidFill>
              </a:rPr>
              <a:t>m,n</a:t>
            </a:r>
            <a:r>
              <a:rPr lang="en-US" altLang="zh-CN" dirty="0">
                <a:solidFill>
                  <a:srgbClr val="002060"/>
                </a:solidFill>
              </a:rPr>
              <a:t>:");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>
                <a:solidFill>
                  <a:srgbClr val="002060"/>
                </a:solidFill>
              </a:rPr>
              <a:t>scanf</a:t>
            </a:r>
            <a:r>
              <a:rPr lang="en-US" altLang="zh-CN" dirty="0">
                <a:solidFill>
                  <a:srgbClr val="002060"/>
                </a:solidFill>
              </a:rPr>
              <a:t>("%</a:t>
            </a:r>
            <a:r>
              <a:rPr lang="en-US" altLang="zh-CN" dirty="0" err="1">
                <a:solidFill>
                  <a:srgbClr val="002060"/>
                </a:solidFill>
              </a:rPr>
              <a:t>d,%d",&amp;m,&amp;n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if (m&lt;n</a:t>
            </a:r>
            <a:r>
              <a:rPr lang="en-US" altLang="zh-CN" dirty="0" smtClean="0">
                <a:solidFill>
                  <a:srgbClr val="002060"/>
                </a:solidFill>
              </a:rPr>
              <a:t>){</a:t>
            </a:r>
            <a:endParaRPr lang="en-US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	</a:t>
            </a:r>
            <a:r>
              <a:rPr lang="en-US" altLang="zh-CN" dirty="0" smtClean="0">
                <a:solidFill>
                  <a:srgbClr val="002060"/>
                </a:solidFill>
              </a:rPr>
              <a:t>t=m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m=n;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n=t</a:t>
            </a:r>
            <a:r>
              <a:rPr lang="en-US" altLang="zh-CN" dirty="0" smtClean="0">
                <a:solidFill>
                  <a:srgbClr val="002060"/>
                </a:solidFill>
              </a:rPr>
              <a:t>;}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    /*</a:t>
            </a:r>
            <a:r>
              <a:rPr lang="zh-CN" altLang="en-US" dirty="0">
                <a:solidFill>
                  <a:srgbClr val="002060"/>
                </a:solidFill>
              </a:rPr>
              <a:t>三角交换，确保</a:t>
            </a:r>
            <a:r>
              <a:rPr lang="en-US" altLang="zh-CN" dirty="0">
                <a:solidFill>
                  <a:srgbClr val="002060"/>
                </a:solidFill>
              </a:rPr>
              <a:t>m</a:t>
            </a:r>
            <a:r>
              <a:rPr lang="zh-CN" altLang="en-US" dirty="0">
                <a:solidFill>
                  <a:srgbClr val="002060"/>
                </a:solidFill>
              </a:rPr>
              <a:t>中存放较大数*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r=</a:t>
            </a:r>
            <a:r>
              <a:rPr lang="en-US" altLang="zh-CN" dirty="0" err="1">
                <a:solidFill>
                  <a:srgbClr val="002060"/>
                </a:solidFill>
              </a:rPr>
              <a:t>m%n</a:t>
            </a:r>
            <a:r>
              <a:rPr lang="en-US" altLang="zh-CN" dirty="0">
                <a:solidFill>
                  <a:srgbClr val="002060"/>
                </a:solidFill>
              </a:rPr>
              <a:t>;               </a:t>
            </a:r>
            <a:r>
              <a:rPr lang="en-US" altLang="zh-CN" dirty="0" smtClean="0">
                <a:solidFill>
                  <a:srgbClr val="002060"/>
                </a:solidFill>
              </a:rPr>
              <a:t>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第一次求余数*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while(r!=0) </a:t>
            </a:r>
            <a:r>
              <a:rPr lang="en-US" altLang="zh-CN" dirty="0" smtClean="0">
                <a:solidFill>
                  <a:srgbClr val="002060"/>
                </a:solidFill>
              </a:rPr>
              <a:t>{         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判断余数是否为</a:t>
            </a:r>
            <a:r>
              <a:rPr lang="en-US" altLang="zh-CN" dirty="0">
                <a:solidFill>
                  <a:srgbClr val="002060"/>
                </a:solidFill>
              </a:rPr>
              <a:t>0*/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</a:t>
            </a:r>
            <a:r>
              <a:rPr lang="en-US" altLang="zh-CN" dirty="0" smtClean="0">
                <a:solidFill>
                  <a:srgbClr val="002060"/>
                </a:solidFill>
              </a:rPr>
              <a:t>m=n</a:t>
            </a:r>
            <a:r>
              <a:rPr lang="en-US" altLang="zh-CN" dirty="0">
                <a:solidFill>
                  <a:srgbClr val="002060"/>
                </a:solidFill>
              </a:rPr>
              <a:t>;       </a:t>
            </a:r>
            <a:r>
              <a:rPr lang="en-US" altLang="zh-CN" dirty="0" smtClean="0">
                <a:solidFill>
                  <a:srgbClr val="002060"/>
                </a:solidFill>
              </a:rPr>
              <a:t>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用小数替换大数*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n=r;          </a:t>
            </a:r>
            <a:r>
              <a:rPr lang="en-US" altLang="zh-CN" dirty="0" smtClean="0">
                <a:solidFill>
                  <a:srgbClr val="002060"/>
                </a:solidFill>
              </a:rPr>
              <a:t>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用余数替换小数*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	r=</a:t>
            </a:r>
            <a:r>
              <a:rPr lang="en-US" altLang="zh-CN" dirty="0" err="1">
                <a:solidFill>
                  <a:srgbClr val="002060"/>
                </a:solidFill>
              </a:rPr>
              <a:t>m%n</a:t>
            </a:r>
            <a:r>
              <a:rPr lang="en-US" altLang="zh-CN" dirty="0">
                <a:solidFill>
                  <a:srgbClr val="002060"/>
                </a:solidFill>
              </a:rPr>
              <a:t>; </a:t>
            </a:r>
            <a:r>
              <a:rPr lang="en-US" altLang="zh-CN" dirty="0" smtClean="0">
                <a:solidFill>
                  <a:srgbClr val="002060"/>
                </a:solidFill>
              </a:rPr>
              <a:t>}      </a:t>
            </a:r>
            <a:r>
              <a:rPr lang="en-US" altLang="zh-CN" dirty="0">
                <a:solidFill>
                  <a:srgbClr val="002060"/>
                </a:solidFill>
              </a:rPr>
              <a:t>/*</a:t>
            </a:r>
            <a:r>
              <a:rPr lang="zh-CN" altLang="en-US" dirty="0">
                <a:solidFill>
                  <a:srgbClr val="002060"/>
                </a:solidFill>
              </a:rPr>
              <a:t>求新余数*</a:t>
            </a:r>
            <a:r>
              <a:rPr lang="en-US" altLang="zh-CN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en-US" dirty="0">
                <a:solidFill>
                  <a:srgbClr val="002060"/>
                </a:solidFill>
              </a:rPr>
              <a:t>最大公约数是：</a:t>
            </a:r>
            <a:r>
              <a:rPr lang="en-US" altLang="zh-CN" dirty="0">
                <a:solidFill>
                  <a:srgbClr val="002060"/>
                </a:solidFill>
              </a:rPr>
              <a:t>%d\</a:t>
            </a:r>
            <a:r>
              <a:rPr lang="en-US" altLang="zh-CN" dirty="0" err="1">
                <a:solidFill>
                  <a:srgbClr val="002060"/>
                </a:solidFill>
              </a:rPr>
              <a:t>n",n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	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531" y="4062046"/>
            <a:ext cx="4243388" cy="143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5">
            <a:extLst>
              <a:ext uri="{FF2B5EF4-FFF2-40B4-BE49-F238E27FC236}">
                <a16:creationId xmlns=""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7597531" y="3317979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</p:spTree>
    <p:extLst>
      <p:ext uri="{BB962C8B-B14F-4D97-AF65-F5344CB8AC3E}">
        <p14:creationId xmlns:p14="http://schemas.microsoft.com/office/powerpoint/2010/main" val="2849261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F9C5CD-3E5A-495A-9AF5-280116225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 </a:t>
            </a:r>
            <a:r>
              <a:rPr lang="zh-CN" altLang="zh-CN" dirty="0"/>
              <a:t>用</a:t>
            </a:r>
            <a:r>
              <a:rPr lang="en-US" altLang="zh-CN" dirty="0"/>
              <a:t>do-while</a:t>
            </a:r>
            <a:r>
              <a:rPr lang="zh-CN" altLang="zh-CN" dirty="0"/>
              <a:t>语句实现循环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1256" y="1406742"/>
            <a:ext cx="2677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1.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do-while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格式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256" y="3130034"/>
            <a:ext cx="2965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</a:rPr>
              <a:t>do-while</a:t>
            </a:r>
            <a:r>
              <a:rPr lang="zh-CN" altLang="zh-CN" sz="2100" b="1" dirty="0" smtClean="0">
                <a:solidFill>
                  <a:schemeClr val="accent2"/>
                </a:solidFill>
                <a:latin typeface="+mn-lt"/>
              </a:rPr>
              <a:t>语句</a:t>
            </a:r>
            <a:r>
              <a:rPr lang="zh-CN" altLang="zh-CN" sz="2100" b="1" dirty="0">
                <a:solidFill>
                  <a:schemeClr val="accent2"/>
                </a:solidFill>
                <a:latin typeface="+mn-lt"/>
              </a:rPr>
              <a:t>的功能</a:t>
            </a:r>
            <a:endParaRPr lang="zh-CN" altLang="en-US" sz="21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4515" y="1868407"/>
            <a:ext cx="3880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do   </a:t>
            </a:r>
            <a:endParaRPr lang="zh-CN" altLang="zh-CN" b="1" dirty="0"/>
          </a:p>
          <a:p>
            <a:r>
              <a:rPr lang="en-US" altLang="zh-CN" b="1" dirty="0"/>
              <a:t>{</a:t>
            </a:r>
            <a:endParaRPr lang="zh-CN" altLang="zh-CN" b="1" dirty="0"/>
          </a:p>
          <a:p>
            <a:r>
              <a:rPr lang="en-US" altLang="zh-CN" b="1" dirty="0" smtClean="0"/>
              <a:t>     </a:t>
            </a:r>
            <a:r>
              <a:rPr lang="zh-CN" altLang="zh-CN" b="1" dirty="0" smtClean="0"/>
              <a:t>循环体</a:t>
            </a:r>
            <a:r>
              <a:rPr lang="zh-CN" altLang="zh-CN" b="1" dirty="0"/>
              <a:t>语句；</a:t>
            </a:r>
          </a:p>
          <a:p>
            <a:r>
              <a:rPr lang="en-US" altLang="zh-CN" b="1" dirty="0" smtClean="0"/>
              <a:t>} </a:t>
            </a:r>
            <a:r>
              <a:rPr lang="en-US" altLang="zh-CN" b="1" dirty="0"/>
              <a:t>while(</a:t>
            </a:r>
            <a:r>
              <a:rPr lang="zh-CN" altLang="zh-CN" b="1" dirty="0"/>
              <a:t>表达式</a:t>
            </a:r>
            <a:r>
              <a:rPr lang="en-US" altLang="zh-CN" b="1" dirty="0"/>
              <a:t>)</a:t>
            </a:r>
            <a:r>
              <a:rPr lang="zh-CN" altLang="zh-CN" b="1" dirty="0"/>
              <a:t>；</a:t>
            </a:r>
          </a:p>
        </p:txBody>
      </p:sp>
      <p:sp>
        <p:nvSpPr>
          <p:cNvPr id="9" name="矩形 8"/>
          <p:cNvSpPr/>
          <p:nvPr/>
        </p:nvSpPr>
        <p:spPr>
          <a:xfrm>
            <a:off x="873287" y="3877188"/>
            <a:ext cx="73211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+mj-lt"/>
              </a:rPr>
              <a:t>属直到型循环，其功能见流程图：</a:t>
            </a:r>
            <a:r>
              <a:rPr lang="zh-CN" altLang="zh-CN" dirty="0"/>
              <a:t>首先执行一遍循环体语句，然后再计算表达式的值，并判断其值是否为</a:t>
            </a:r>
            <a:r>
              <a:rPr lang="zh-CN" altLang="zh-CN" dirty="0" smtClean="0"/>
              <a:t>“真”</a:t>
            </a:r>
            <a:r>
              <a:rPr lang="zh-CN" altLang="en-US" dirty="0"/>
              <a:t> （非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  <a:r>
              <a:rPr lang="zh-CN" altLang="zh-CN" dirty="0" smtClean="0"/>
              <a:t>，</a:t>
            </a:r>
            <a:r>
              <a:rPr lang="zh-CN" altLang="zh-CN" dirty="0"/>
              <a:t>如果是</a:t>
            </a:r>
            <a:r>
              <a:rPr lang="zh-CN" altLang="zh-CN" dirty="0" smtClean="0"/>
              <a:t>“真”</a:t>
            </a:r>
            <a:r>
              <a:rPr lang="zh-CN" altLang="en-US" dirty="0" smtClean="0"/>
              <a:t> </a:t>
            </a:r>
            <a:r>
              <a:rPr lang="zh-CN" altLang="zh-CN" dirty="0" smtClean="0"/>
              <a:t>，</a:t>
            </a:r>
            <a:r>
              <a:rPr lang="zh-CN" altLang="zh-CN" dirty="0"/>
              <a:t>则返回去再执行一遍循环体语句，再判断表达式，如此循环往复，直到某一次表达式的值为假（</a:t>
            </a:r>
            <a:r>
              <a:rPr lang="en-US" altLang="zh-CN" dirty="0"/>
              <a:t>0</a:t>
            </a:r>
            <a:r>
              <a:rPr lang="zh-CN" altLang="zh-CN" dirty="0"/>
              <a:t>）时为止。这时程序就结束循环，去执行循环语句后面的语句。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569" y="1706840"/>
            <a:ext cx="2577000" cy="312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82445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04040"/>
      </a:accent4>
      <a:accent5>
        <a:srgbClr val="C8B2AB"/>
      </a:accent5>
      <a:accent6>
        <a:srgbClr val="BA5910"/>
      </a:accent6>
      <a:hlink>
        <a:srgbClr val="D79757"/>
      </a:hlink>
      <a:folHlink>
        <a:srgbClr val="467327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C"/>
        </a:accent5>
        <a:accent6>
          <a:srgbClr val="5C8A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1B0"/>
        </a:accent5>
        <a:accent6>
          <a:srgbClr val="2D5C8A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04040"/>
        </a:accent4>
        <a:accent5>
          <a:srgbClr val="C8B2AB"/>
        </a:accent5>
        <a:accent6>
          <a:srgbClr val="BA59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fang</Template>
  <TotalTime>634</TotalTime>
  <Words>2336</Words>
  <Application>Microsoft Office PowerPoint</Application>
  <PresentationFormat>自定义</PresentationFormat>
  <Paragraphs>357</Paragraphs>
  <Slides>28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Default Design</vt:lpstr>
      <vt:lpstr>第5章   循环程序设计</vt:lpstr>
      <vt:lpstr>第5章   循环程序设计</vt:lpstr>
      <vt:lpstr>第5章   循环程序设计</vt:lpstr>
      <vt:lpstr>5.1  用while语句实现循环</vt:lpstr>
      <vt:lpstr>5.1  用while语句实现循环</vt:lpstr>
      <vt:lpstr>5.1用while语句实现循环</vt:lpstr>
      <vt:lpstr>5.1  用while语句实现循环</vt:lpstr>
      <vt:lpstr>5.1  用while语句实现循环</vt:lpstr>
      <vt:lpstr>5.2  用do-while语句实现循环</vt:lpstr>
      <vt:lpstr>5.2  用do-while语句实现循环</vt:lpstr>
      <vt:lpstr>5.2  用do-while语句实现循环</vt:lpstr>
      <vt:lpstr>5.3  用for语句实现循环</vt:lpstr>
      <vt:lpstr>5.3  用for语句实现循环</vt:lpstr>
      <vt:lpstr>5.3  用for语句实现循环</vt:lpstr>
      <vt:lpstr>5.3  用for语句实现循环</vt:lpstr>
      <vt:lpstr>5.3  用for语句实现循环</vt:lpstr>
      <vt:lpstr>5.4  循环嵌套</vt:lpstr>
      <vt:lpstr>5.4  循环嵌套</vt:lpstr>
      <vt:lpstr>5.5  break和continue语句</vt:lpstr>
      <vt:lpstr>5.5  break和continue语句</vt:lpstr>
      <vt:lpstr>5.5  break和continue语句</vt:lpstr>
      <vt:lpstr>5.5  break和continue语句</vt:lpstr>
      <vt:lpstr>5.6  循环应用举例</vt:lpstr>
      <vt:lpstr>5.6  循环应用举例</vt:lpstr>
      <vt:lpstr>5.6  循环应用举例</vt:lpstr>
      <vt:lpstr>5.6  循环应用举例</vt:lpstr>
      <vt:lpstr>5.6  循环应用举例</vt:lpstr>
      <vt:lpstr>5.6  循环应用举例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C语言概述</dc:title>
  <dc:creator>DELL</dc:creator>
  <cp:lastModifiedBy>User</cp:lastModifiedBy>
  <cp:revision>76</cp:revision>
  <dcterms:created xsi:type="dcterms:W3CDTF">2019-01-13T09:18:12Z</dcterms:created>
  <dcterms:modified xsi:type="dcterms:W3CDTF">2019-01-22T03:53:50Z</dcterms:modified>
</cp:coreProperties>
</file>