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6" r:id="rId2"/>
    <p:sldId id="257" r:id="rId3"/>
    <p:sldId id="295" r:id="rId4"/>
    <p:sldId id="296" r:id="rId5"/>
    <p:sldId id="258" r:id="rId6"/>
    <p:sldId id="270" r:id="rId7"/>
    <p:sldId id="297" r:id="rId8"/>
    <p:sldId id="271" r:id="rId9"/>
    <p:sldId id="265" r:id="rId10"/>
    <p:sldId id="298" r:id="rId11"/>
    <p:sldId id="299" r:id="rId12"/>
    <p:sldId id="300" r:id="rId13"/>
    <p:sldId id="301" r:id="rId14"/>
    <p:sldId id="302" r:id="rId15"/>
    <p:sldId id="303" r:id="rId16"/>
    <p:sldId id="304" r:id="rId17"/>
    <p:sldId id="305" r:id="rId18"/>
    <p:sldId id="306" r:id="rId19"/>
    <p:sldId id="307" r:id="rId20"/>
    <p:sldId id="308" r:id="rId21"/>
    <p:sldId id="309" r:id="rId22"/>
    <p:sldId id="310" r:id="rId23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84F058-3B61-421B-A3F9-5AC5A6375FC2}" type="datetimeFigureOut">
              <a:rPr lang="zh-CN" altLang="en-US" smtClean="0"/>
              <a:t>2019/1/15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4B498-A654-4399-8207-864E955BF3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0412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54B498-A654-4399-8207-864E955BF36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9770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54B498-A654-4399-8207-864E955BF36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8149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54B498-A654-4399-8207-864E955BF36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9153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54B498-A654-4399-8207-864E955BF36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7472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54B498-A654-4399-8207-864E955BF36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9709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54B498-A654-4399-8207-864E955BF36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3657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54B498-A654-4399-8207-864E955BF36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8029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54B498-A654-4399-8207-864E955BF36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39715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54B498-A654-4399-8207-864E955BF36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9486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54B498-A654-4399-8207-864E955BF36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0682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54B498-A654-4399-8207-864E955BF36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4125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 bwMode="lt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4" descr="5510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380" b="20709"/>
          <a:stretch>
            <a:fillRect/>
          </a:stretch>
        </p:blipFill>
        <p:spPr bwMode="auto">
          <a:xfrm>
            <a:off x="0" y="3132138"/>
            <a:ext cx="3024717" cy="372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5"/>
          <p:cNvSpPr>
            <a:spLocks noChangeArrowheads="1"/>
          </p:cNvSpPr>
          <p:nvPr/>
        </p:nvSpPr>
        <p:spPr bwMode="ltGray">
          <a:xfrm>
            <a:off x="0" y="3"/>
            <a:ext cx="3024717" cy="3141663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 sz="1350">
              <a:ea typeface="宋体" pitchFamily="2" charset="-122"/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22600" y="3143250"/>
            <a:ext cx="9169400" cy="742950"/>
          </a:xfrm>
          <a:solidFill>
            <a:schemeClr val="tx1"/>
          </a:solidFill>
        </p:spPr>
        <p:txBody>
          <a:bodyPr/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white">
          <a:xfrm>
            <a:off x="3035302" y="4419600"/>
            <a:ext cx="8445500" cy="533400"/>
          </a:xfrm>
        </p:spPr>
        <p:txBody>
          <a:bodyPr/>
          <a:lstStyle>
            <a:lvl1pPr marL="0" indent="0">
              <a:buFont typeface="Wingdings" pitchFamily="2" charset="2"/>
              <a:buNone/>
              <a:defRPr>
                <a:solidFill>
                  <a:schemeClr val="bg1"/>
                </a:solidFill>
                <a:latin typeface="Arial" charset="0"/>
              </a:defRPr>
            </a:lvl1pPr>
          </a:lstStyle>
          <a:p>
            <a:r>
              <a:rPr lang="zh-CN" altLang="en-US"/>
              <a:t>单击此处编辑母版副标题样式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08276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95A1A3-3072-42A6-B6E3-07A5D647C3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841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296400" y="274638"/>
            <a:ext cx="2895600" cy="6049962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483600" cy="6049962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95A1A3-3072-42A6-B6E3-07A5D647C3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5590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95A1A3-3072-42A6-B6E3-07A5D647C3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2791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95A1A3-3072-42A6-B6E3-07A5D647C3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2322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447800"/>
            <a:ext cx="5435600" cy="4876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48400" y="1447800"/>
            <a:ext cx="5435600" cy="4876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95A1A3-3072-42A6-B6E3-07A5D647C3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34381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95A1A3-3072-42A6-B6E3-07A5D647C3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5207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95A1A3-3072-42A6-B6E3-07A5D647C3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2394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95A1A3-3072-42A6-B6E3-07A5D647C3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541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95A1A3-3072-42A6-B6E3-07A5D647C3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8224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95A1A3-3072-42A6-B6E3-07A5D647C3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60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5"/>
          <p:cNvSpPr>
            <a:spLocks noChangeArrowheads="1"/>
          </p:cNvSpPr>
          <p:nvPr/>
        </p:nvSpPr>
        <p:spPr bwMode="invGray">
          <a:xfrm>
            <a:off x="0" y="6453188"/>
            <a:ext cx="12192000" cy="404812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zh-CN" altLang="en-US" sz="1350">
              <a:ea typeface="宋体" charset="0"/>
            </a:endParaRPr>
          </a:p>
        </p:txBody>
      </p:sp>
      <p:pic>
        <p:nvPicPr>
          <p:cNvPr id="1027" name="Picture 43" descr="e_12p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ltGray">
          <a:xfrm>
            <a:off x="0" y="0"/>
            <a:ext cx="12192000" cy="1125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44"/>
          <p:cNvSpPr>
            <a:spLocks noChangeArrowheads="1"/>
          </p:cNvSpPr>
          <p:nvPr/>
        </p:nvSpPr>
        <p:spPr bwMode="ltGray">
          <a:xfrm>
            <a:off x="0" y="1125541"/>
            <a:ext cx="12192000" cy="71437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zh-CN" altLang="en-US" sz="1350">
              <a:ea typeface="宋体" charset="0"/>
            </a:endParaRP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447800"/>
            <a:ext cx="110744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823200" y="6486525"/>
            <a:ext cx="386080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50" b="1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12800" y="6480175"/>
            <a:ext cx="1727200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50" b="1">
                <a:solidFill>
                  <a:schemeClr val="bg1"/>
                </a:solidFill>
                <a:latin typeface="Verdana" pitchFamily="34" charset="0"/>
                <a:ea typeface="宋体" charset="-122"/>
              </a:defRPr>
            </a:lvl1pPr>
          </a:lstStyle>
          <a:p>
            <a:fld id="{7095A1A3-3072-42A6-B6E3-07A5D647C31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3352800" y="274638"/>
            <a:ext cx="8839200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06192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</a:defRPr>
      </a:lvl9pPr>
    </p:titleStyle>
    <p:bodyStyle>
      <a:lvl1pPr marL="257175" indent="-257175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100" b="1">
          <a:solidFill>
            <a:schemeClr val="accent2"/>
          </a:solidFill>
          <a:latin typeface="+mn-lt"/>
          <a:ea typeface="+mn-ea"/>
          <a:cs typeface="+mn-cs"/>
        </a:defRPr>
      </a:lvl1pPr>
      <a:lvl2pPr marL="557213" indent="-214313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1800">
          <a:solidFill>
            <a:schemeClr val="tx1"/>
          </a:solidFill>
          <a:latin typeface="+mj-lt"/>
        </a:defRPr>
      </a:lvl2pPr>
      <a:lvl3pPr marL="857250" indent="-1714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1650">
          <a:solidFill>
            <a:schemeClr val="tx1"/>
          </a:solidFill>
          <a:latin typeface="+mj-lt"/>
        </a:defRPr>
      </a:lvl3pPr>
      <a:lvl4pPr marL="1200150" indent="-171450" algn="l" rtl="0" eaLnBrk="1" fontAlgn="base" hangingPunct="1">
        <a:spcBef>
          <a:spcPct val="20000"/>
        </a:spcBef>
        <a:spcAft>
          <a:spcPct val="0"/>
        </a:spcAft>
        <a:buChar char="–"/>
        <a:defRPr sz="1500">
          <a:solidFill>
            <a:schemeClr val="tx1"/>
          </a:solidFill>
          <a:latin typeface="+mj-lt"/>
        </a:defRPr>
      </a:lvl4pPr>
      <a:lvl5pPr marL="15430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j-lt"/>
        </a:defRPr>
      </a:lvl5pPr>
      <a:lvl6pPr marL="18859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j-lt"/>
        </a:defRPr>
      </a:lvl6pPr>
      <a:lvl7pPr marL="22288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j-lt"/>
        </a:defRPr>
      </a:lvl7pPr>
      <a:lvl8pPr marL="25717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j-lt"/>
        </a:defRPr>
      </a:lvl8pPr>
      <a:lvl9pPr marL="29146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j-lt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1B858AB-184D-4BF0-A506-1E3878C1C14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zh-CN" altLang="en-US" dirty="0"/>
              <a:t>第</a:t>
            </a:r>
            <a:r>
              <a:rPr lang="en-US" altLang="zh-CN" dirty="0"/>
              <a:t>3</a:t>
            </a:r>
            <a:r>
              <a:rPr lang="zh-CN" altLang="en-US" dirty="0"/>
              <a:t>章   顺序结构程序设计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D3CEAF5-EC56-47A1-8019-DF96118B5A7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32509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C78C7A-13F7-4A1D-9103-272C6E8C7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3.3 </a:t>
            </a:r>
            <a:r>
              <a:rPr lang="zh-CN" altLang="en-US" dirty="0"/>
              <a:t>常用库函数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927E6B9-6A03-4FAC-A2CE-2634D910F1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lnSpc>
                <a:spcPct val="150000"/>
              </a:lnSpc>
            </a:pPr>
            <a:r>
              <a:rPr lang="en-US" altLang="zh-CN" dirty="0"/>
              <a:t>3. </a:t>
            </a:r>
            <a:r>
              <a:rPr lang="en-US" altLang="zh-CN" dirty="0" err="1"/>
              <a:t>printf</a:t>
            </a:r>
            <a:r>
              <a:rPr lang="en-US" altLang="zh-CN" dirty="0"/>
              <a:t>()</a:t>
            </a:r>
            <a:r>
              <a:rPr lang="zh-CN" altLang="en-US" dirty="0"/>
              <a:t>：按照指定的格式将数据输出至显示器上，其使用的一般形式为：</a:t>
            </a:r>
          </a:p>
          <a:p>
            <a:pPr marL="342900" lvl="1" indent="0">
              <a:lnSpc>
                <a:spcPct val="150000"/>
              </a:lnSpc>
              <a:buNone/>
            </a:pPr>
            <a:r>
              <a:rPr lang="en-US" altLang="zh-CN" dirty="0"/>
              <a:t>		</a:t>
            </a:r>
            <a:r>
              <a:rPr lang="en-US" altLang="zh-CN" dirty="0" err="1">
                <a:solidFill>
                  <a:srgbClr val="0070C0"/>
                </a:solidFill>
              </a:rPr>
              <a:t>printf</a:t>
            </a:r>
            <a:r>
              <a:rPr lang="en-US" altLang="zh-CN" dirty="0">
                <a:solidFill>
                  <a:srgbClr val="0070C0"/>
                </a:solidFill>
              </a:rPr>
              <a:t>("</a:t>
            </a:r>
            <a:r>
              <a:rPr lang="zh-CN" altLang="en-US" dirty="0">
                <a:solidFill>
                  <a:srgbClr val="0070C0"/>
                </a:solidFill>
              </a:rPr>
              <a:t>格式控制字符串</a:t>
            </a:r>
            <a:r>
              <a:rPr lang="en-US" altLang="zh-CN" dirty="0">
                <a:solidFill>
                  <a:srgbClr val="0070C0"/>
                </a:solidFill>
              </a:rPr>
              <a:t>", </a:t>
            </a:r>
            <a:r>
              <a:rPr lang="zh-CN" altLang="en-US" dirty="0">
                <a:solidFill>
                  <a:srgbClr val="0070C0"/>
                </a:solidFill>
              </a:rPr>
              <a:t>输出表列</a:t>
            </a:r>
            <a:r>
              <a:rPr lang="en-US" altLang="zh-CN" dirty="0">
                <a:solidFill>
                  <a:srgbClr val="0070C0"/>
                </a:solidFill>
              </a:rPr>
              <a:t>);</a:t>
            </a:r>
            <a:endParaRPr lang="en-US" altLang="zh-CN" dirty="0"/>
          </a:p>
          <a:p>
            <a:pPr lvl="1">
              <a:lnSpc>
                <a:spcPct val="150000"/>
              </a:lnSpc>
            </a:pPr>
            <a:r>
              <a:rPr lang="zh-CN" altLang="en-US" dirty="0"/>
              <a:t>“格式控制字符串”是用双引号括起来的一个字符串，包括： </a:t>
            </a:r>
          </a:p>
          <a:p>
            <a:pPr marL="685800" lvl="2" indent="0">
              <a:lnSpc>
                <a:spcPct val="150000"/>
              </a:lnSpc>
              <a:buNone/>
            </a:pPr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）格式声明：由“</a:t>
            </a:r>
            <a:r>
              <a:rPr lang="en-US" altLang="zh-CN" dirty="0"/>
              <a:t>%”</a:t>
            </a:r>
            <a:r>
              <a:rPr lang="zh-CN" altLang="en-US" dirty="0"/>
              <a:t>和格式字符组成。作用是将输出的数据转换为指定的格式后输出。</a:t>
            </a:r>
            <a:endParaRPr lang="en-US" altLang="zh-CN" dirty="0"/>
          </a:p>
          <a:p>
            <a:pPr marL="685800" lvl="2" indent="0">
              <a:lnSpc>
                <a:spcPct val="150000"/>
              </a:lnSpc>
              <a:buNone/>
            </a:pPr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）普通字符：即需要在输出时原样输出的字符。</a:t>
            </a:r>
          </a:p>
          <a:p>
            <a:pPr lvl="1">
              <a:lnSpc>
                <a:spcPct val="150000"/>
              </a:lnSpc>
            </a:pPr>
            <a:r>
              <a:rPr lang="zh-CN" altLang="en-US" dirty="0"/>
              <a:t> </a:t>
            </a:r>
            <a:r>
              <a:rPr lang="en-US" altLang="zh-CN" dirty="0"/>
              <a:t> </a:t>
            </a:r>
            <a:r>
              <a:rPr lang="zh-CN" altLang="en-US" dirty="0"/>
              <a:t>输出表列是程序需要输出的一些数据，可以是常量、变量或表达式。</a:t>
            </a:r>
          </a:p>
          <a:p>
            <a:pPr marL="342900" lvl="1" indent="0">
              <a:lnSpc>
                <a:spcPct val="150000"/>
              </a:lnSpc>
              <a:buNone/>
            </a:pPr>
            <a:r>
              <a:rPr lang="zh-CN" altLang="en-US" dirty="0"/>
              <a:t>              例如：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FFCF6F57-2398-4FB2-93E7-45320128C57C}"/>
              </a:ext>
            </a:extLst>
          </p:cNvPr>
          <p:cNvGrpSpPr/>
          <p:nvPr/>
        </p:nvGrpSpPr>
        <p:grpSpPr>
          <a:xfrm>
            <a:off x="2958268" y="4319460"/>
            <a:ext cx="4604882" cy="1723120"/>
            <a:chOff x="2958268" y="4215765"/>
            <a:chExt cx="4604882" cy="1723120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0F9E22D5-80E2-42F4-A4C2-4634D34BA3BC}"/>
                </a:ext>
              </a:extLst>
            </p:cNvPr>
            <p:cNvGrpSpPr/>
            <p:nvPr/>
          </p:nvGrpSpPr>
          <p:grpSpPr>
            <a:xfrm>
              <a:off x="2958268" y="4215765"/>
              <a:ext cx="4604882" cy="1723120"/>
              <a:chOff x="5622416" y="1878223"/>
              <a:chExt cx="2746332" cy="1217402"/>
            </a:xfrm>
          </p:grpSpPr>
          <p:sp>
            <p:nvSpPr>
              <p:cNvPr id="14" name="圆角矩形 4">
                <a:extLst>
                  <a:ext uri="{FF2B5EF4-FFF2-40B4-BE49-F238E27FC236}">
                    <a16:creationId xmlns:a16="http://schemas.microsoft.com/office/drawing/2014/main" id="{178322AA-B3D3-4193-9F21-3D29CEC3A15C}"/>
                  </a:ext>
                </a:extLst>
              </p:cNvPr>
              <p:cNvSpPr/>
              <p:nvPr/>
            </p:nvSpPr>
            <p:spPr>
              <a:xfrm>
                <a:off x="5622416" y="1878223"/>
                <a:ext cx="2746332" cy="1217402"/>
              </a:xfrm>
              <a:prstGeom prst="roundRect">
                <a:avLst>
                  <a:gd name="adj" fmla="val 2781"/>
                </a:avLst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t"/>
              <a:lstStyle/>
              <a:p>
                <a:pPr defTabSz="363538"/>
                <a:r>
                  <a:rPr lang="en-US" altLang="zh-CN" sz="2000" noProof="1"/>
                  <a:t>printf(“ x = %3d\n”, x)</a:t>
                </a:r>
                <a:r>
                  <a:rPr lang="zh-CN" altLang="en-US" sz="2000" noProof="1"/>
                  <a:t>；</a:t>
                </a:r>
                <a:endParaRPr lang="en-US" altLang="zh-CN" sz="2000" noProof="1">
                  <a:solidFill>
                    <a:srgbClr val="008000"/>
                  </a:solidFill>
                </a:endParaRPr>
              </a:p>
            </p:txBody>
          </p:sp>
          <p:sp>
            <p:nvSpPr>
              <p:cNvPr id="15" name="线形标注 2(带强调线) 6">
                <a:extLst>
                  <a:ext uri="{FF2B5EF4-FFF2-40B4-BE49-F238E27FC236}">
                    <a16:creationId xmlns:a16="http://schemas.microsoft.com/office/drawing/2014/main" id="{2A945B73-6A98-4A9A-91E8-16376B9094EC}"/>
                  </a:ext>
                </a:extLst>
              </p:cNvPr>
              <p:cNvSpPr/>
              <p:nvPr/>
            </p:nvSpPr>
            <p:spPr>
              <a:xfrm rot="16200000">
                <a:off x="6747751" y="1960534"/>
                <a:ext cx="193537" cy="180470"/>
              </a:xfrm>
              <a:prstGeom prst="accentCallout2">
                <a:avLst>
                  <a:gd name="adj1" fmla="val 18750"/>
                  <a:gd name="adj2" fmla="val -8333"/>
                  <a:gd name="adj3" fmla="val 57301"/>
                  <a:gd name="adj4" fmla="val -8251"/>
                  <a:gd name="adj5" fmla="val 57427"/>
                  <a:gd name="adj6" fmla="val -103158"/>
                </a:avLst>
              </a:prstGeom>
              <a:solidFill>
                <a:schemeClr val="accent1">
                  <a:alpha val="3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7C4270BF-27CD-40B2-8E98-A1A7D879A49E}"/>
                  </a:ext>
                </a:extLst>
              </p:cNvPr>
              <p:cNvSpPr txBox="1"/>
              <p:nvPr/>
            </p:nvSpPr>
            <p:spPr>
              <a:xfrm>
                <a:off x="6110808" y="2340707"/>
                <a:ext cx="1093492" cy="2174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spc="-50" dirty="0"/>
                  <a:t>普通字符    格式声明</a:t>
                </a:r>
              </a:p>
            </p:txBody>
          </p:sp>
          <p:sp>
            <p:nvSpPr>
              <p:cNvPr id="17" name="线形标注 2(带强调线) 8">
                <a:extLst>
                  <a:ext uri="{FF2B5EF4-FFF2-40B4-BE49-F238E27FC236}">
                    <a16:creationId xmlns:a16="http://schemas.microsoft.com/office/drawing/2014/main" id="{5C2F30F1-F18F-4131-8CA9-977BA8959C09}"/>
                  </a:ext>
                </a:extLst>
              </p:cNvPr>
              <p:cNvSpPr/>
              <p:nvPr/>
            </p:nvSpPr>
            <p:spPr>
              <a:xfrm rot="16200000">
                <a:off x="6307473" y="1883870"/>
                <a:ext cx="193537" cy="293656"/>
              </a:xfrm>
              <a:prstGeom prst="accentCallout2">
                <a:avLst>
                  <a:gd name="adj1" fmla="val 18750"/>
                  <a:gd name="adj2" fmla="val -8333"/>
                  <a:gd name="adj3" fmla="val 59060"/>
                  <a:gd name="adj4" fmla="val -8251"/>
                  <a:gd name="adj5" fmla="val 57427"/>
                  <a:gd name="adj6" fmla="val -103158"/>
                </a:avLst>
              </a:prstGeom>
              <a:solidFill>
                <a:schemeClr val="accent1">
                  <a:alpha val="3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线形标注 2(带强调线) 9">
                <a:extLst>
                  <a:ext uri="{FF2B5EF4-FFF2-40B4-BE49-F238E27FC236}">
                    <a16:creationId xmlns:a16="http://schemas.microsoft.com/office/drawing/2014/main" id="{72923B45-4A6F-4CB4-A41B-B53DFFD7C60B}"/>
                  </a:ext>
                </a:extLst>
              </p:cNvPr>
              <p:cNvSpPr/>
              <p:nvPr/>
            </p:nvSpPr>
            <p:spPr>
              <a:xfrm rot="16200000">
                <a:off x="7254569" y="1934173"/>
                <a:ext cx="167492" cy="180471"/>
              </a:xfrm>
              <a:prstGeom prst="accentCallout2">
                <a:avLst>
                  <a:gd name="adj1" fmla="val 18750"/>
                  <a:gd name="adj2" fmla="val -8333"/>
                  <a:gd name="adj3" fmla="val 57301"/>
                  <a:gd name="adj4" fmla="val -8251"/>
                  <a:gd name="adj5" fmla="val 59080"/>
                  <a:gd name="adj6" fmla="val -390337"/>
                </a:avLst>
              </a:prstGeom>
              <a:solidFill>
                <a:schemeClr val="accent1">
                  <a:alpha val="3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线形标注 2(带强调线) 10">
                <a:extLst>
                  <a:ext uri="{FF2B5EF4-FFF2-40B4-BE49-F238E27FC236}">
                    <a16:creationId xmlns:a16="http://schemas.microsoft.com/office/drawing/2014/main" id="{959BAC57-8C41-41EB-A9F5-ACB7BAC6C1A1}"/>
                  </a:ext>
                </a:extLst>
              </p:cNvPr>
              <p:cNvSpPr/>
              <p:nvPr/>
            </p:nvSpPr>
            <p:spPr>
              <a:xfrm rot="16200000">
                <a:off x="6557351" y="1880000"/>
                <a:ext cx="217448" cy="1076450"/>
              </a:xfrm>
              <a:prstGeom prst="accentCallout2">
                <a:avLst>
                  <a:gd name="adj1" fmla="val 18750"/>
                  <a:gd name="adj2" fmla="val -8333"/>
                  <a:gd name="adj3" fmla="val 57301"/>
                  <a:gd name="adj4" fmla="val -8321"/>
                  <a:gd name="adj5" fmla="val 57427"/>
                  <a:gd name="adj6" fmla="val -103158"/>
                </a:avLst>
              </a:prstGeom>
              <a:solidFill>
                <a:schemeClr val="accent1">
                  <a:alpha val="3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5F728199-E717-45F1-8A46-174E03EF41E3}"/>
                  </a:ext>
                </a:extLst>
              </p:cNvPr>
              <p:cNvSpPr txBox="1"/>
              <p:nvPr/>
            </p:nvSpPr>
            <p:spPr>
              <a:xfrm>
                <a:off x="6242442" y="2741320"/>
                <a:ext cx="904517" cy="2174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/>
                  <a:t>格式控制字符串</a:t>
                </a:r>
                <a:endParaRPr lang="zh-CN" altLang="en-US" sz="1400" spc="-50" dirty="0"/>
              </a:p>
            </p:txBody>
          </p:sp>
        </p:grp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AEA77F46-DF73-4F6E-BC15-BC92A2DDCF0F}"/>
                </a:ext>
              </a:extLst>
            </p:cNvPr>
            <p:cNvSpPr txBox="1"/>
            <p:nvPr/>
          </p:nvSpPr>
          <p:spPr>
            <a:xfrm>
              <a:off x="5434241" y="5440875"/>
              <a:ext cx="934983" cy="3077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/>
                <a:t>变量列表</a:t>
              </a:r>
              <a:endParaRPr lang="zh-CN" altLang="en-US" sz="1400" spc="-50" dirty="0"/>
            </a:p>
          </p:txBody>
        </p:sp>
      </p:grpSp>
    </p:spTree>
    <p:extLst>
      <p:ext uri="{BB962C8B-B14F-4D97-AF65-F5344CB8AC3E}">
        <p14:creationId xmlns:p14="http://schemas.microsoft.com/office/powerpoint/2010/main" val="22718672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157590B-E43D-45E9-ADAA-BB9CC04A97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3.3 </a:t>
            </a:r>
            <a:r>
              <a:rPr lang="zh-CN" altLang="en-US" dirty="0"/>
              <a:t>常用库函数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DF0EC43-65C8-4FE9-8AA9-4374EE9D44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lnSpc>
                <a:spcPct val="150000"/>
              </a:lnSpc>
            </a:pPr>
            <a:r>
              <a:rPr lang="en-US" altLang="zh-CN" dirty="0" err="1"/>
              <a:t>printf</a:t>
            </a:r>
            <a:r>
              <a:rPr lang="en-US" altLang="zh-CN" dirty="0"/>
              <a:t>()</a:t>
            </a:r>
            <a:r>
              <a:rPr lang="zh-CN" altLang="en-US" dirty="0"/>
              <a:t>的格式说明一般形式为：</a:t>
            </a:r>
            <a:r>
              <a:rPr lang="zh-CN" altLang="en-US" sz="1600" b="1" dirty="0">
                <a:solidFill>
                  <a:srgbClr val="0070C0"/>
                </a:solidFill>
              </a:rPr>
              <a:t> </a:t>
            </a:r>
            <a:r>
              <a:rPr lang="en-US" altLang="zh-CN" b="1" dirty="0">
                <a:solidFill>
                  <a:srgbClr val="0070C0"/>
                </a:solidFill>
              </a:rPr>
              <a:t>% [</a:t>
            </a:r>
            <a:r>
              <a:rPr lang="zh-CN" altLang="en-US" b="1" dirty="0">
                <a:solidFill>
                  <a:srgbClr val="0070C0"/>
                </a:solidFill>
              </a:rPr>
              <a:t>标志</a:t>
            </a:r>
            <a:r>
              <a:rPr lang="en-US" altLang="zh-CN" b="1" dirty="0">
                <a:solidFill>
                  <a:srgbClr val="0070C0"/>
                </a:solidFill>
              </a:rPr>
              <a:t>][</a:t>
            </a:r>
            <a:r>
              <a:rPr lang="zh-CN" altLang="en-US" b="1" dirty="0">
                <a:solidFill>
                  <a:srgbClr val="0070C0"/>
                </a:solidFill>
              </a:rPr>
              <a:t>输出最小宽度</a:t>
            </a:r>
            <a:r>
              <a:rPr lang="en-US" altLang="zh-CN" b="1" dirty="0">
                <a:solidFill>
                  <a:srgbClr val="0070C0"/>
                </a:solidFill>
              </a:rPr>
              <a:t>][.</a:t>
            </a:r>
            <a:r>
              <a:rPr lang="zh-CN" altLang="en-US" b="1" dirty="0">
                <a:solidFill>
                  <a:srgbClr val="0070C0"/>
                </a:solidFill>
              </a:rPr>
              <a:t>精度</a:t>
            </a:r>
            <a:r>
              <a:rPr lang="en-US" altLang="zh-CN" b="1" dirty="0">
                <a:solidFill>
                  <a:srgbClr val="0070C0"/>
                </a:solidFill>
              </a:rPr>
              <a:t>][</a:t>
            </a:r>
            <a:r>
              <a:rPr lang="zh-CN" altLang="en-US" b="1" dirty="0">
                <a:solidFill>
                  <a:srgbClr val="0070C0"/>
                </a:solidFill>
              </a:rPr>
              <a:t>长度</a:t>
            </a:r>
            <a:r>
              <a:rPr lang="en-US" altLang="zh-CN" b="1" dirty="0">
                <a:solidFill>
                  <a:srgbClr val="0070C0"/>
                </a:solidFill>
              </a:rPr>
              <a:t>]</a:t>
            </a:r>
            <a:r>
              <a:rPr lang="zh-CN" altLang="en-US" b="1" dirty="0">
                <a:solidFill>
                  <a:srgbClr val="0070C0"/>
                </a:solidFill>
              </a:rPr>
              <a:t>类型</a:t>
            </a:r>
            <a:endParaRPr lang="en-US" altLang="zh-CN" dirty="0">
              <a:solidFill>
                <a:srgbClr val="0070C0"/>
              </a:solidFill>
            </a:endParaRPr>
          </a:p>
          <a:p>
            <a:pPr marL="342900" lvl="1" indent="0">
              <a:lnSpc>
                <a:spcPct val="150000"/>
              </a:lnSpc>
              <a:buNone/>
            </a:pPr>
            <a:r>
              <a:rPr lang="en-US" altLang="zh-CN" dirty="0"/>
              <a:t>   </a:t>
            </a:r>
            <a:r>
              <a:rPr lang="zh-CN" altLang="en-US" dirty="0"/>
              <a:t>其中，</a:t>
            </a:r>
            <a:r>
              <a:rPr lang="en-US" altLang="zh-CN" dirty="0"/>
              <a:t>[ ]</a:t>
            </a:r>
            <a:r>
              <a:rPr lang="zh-CN" altLang="en-US" dirty="0"/>
              <a:t> </a:t>
            </a:r>
            <a:r>
              <a:rPr lang="zh-CN" altLang="zh-CN" dirty="0"/>
              <a:t>内的为可选项</a:t>
            </a:r>
            <a:r>
              <a:rPr lang="zh-CN" altLang="en-US" dirty="0"/>
              <a:t>。</a:t>
            </a:r>
            <a:endParaRPr lang="en-US" altLang="zh-CN" dirty="0"/>
          </a:p>
          <a:p>
            <a:pPr lvl="1">
              <a:lnSpc>
                <a:spcPct val="150000"/>
              </a:lnSpc>
            </a:pPr>
            <a:r>
              <a:rPr lang="en-US" altLang="zh-CN" dirty="0" err="1"/>
              <a:t>printf</a:t>
            </a:r>
            <a:r>
              <a:rPr lang="en-US" altLang="zh-CN" dirty="0"/>
              <a:t>()</a:t>
            </a:r>
            <a:r>
              <a:rPr lang="zh-CN" altLang="zh-CN" dirty="0"/>
              <a:t>输出数据类型</a:t>
            </a:r>
            <a:r>
              <a:rPr lang="zh-CN" altLang="en-US" dirty="0"/>
              <a:t>格式说明：</a:t>
            </a:r>
            <a:endParaRPr lang="en-US" altLang="zh-CN" dirty="0"/>
          </a:p>
          <a:p>
            <a:pPr lvl="1"/>
            <a:endParaRPr lang="zh-CN" altLang="zh-CN" dirty="0"/>
          </a:p>
          <a:p>
            <a:pPr lvl="1"/>
            <a:endParaRPr lang="en-US" altLang="zh-CN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0222D58F-CA23-49E8-9E69-0768F1F5BE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1993041"/>
              </p:ext>
            </p:extLst>
          </p:nvPr>
        </p:nvGraphicFramePr>
        <p:xfrm>
          <a:off x="4528869" y="2790334"/>
          <a:ext cx="5406983" cy="3119488"/>
        </p:xfrm>
        <a:graphic>
          <a:graphicData uri="http://schemas.openxmlformats.org/drawingml/2006/table">
            <a:tbl>
              <a:tblPr firstRow="1" firstCol="1" bandRow="1" bandCol="1">
                <a:tableStyleId>{69012ECD-51FC-41F1-AA8D-1B2483CD663E}</a:tableStyleId>
              </a:tblPr>
              <a:tblGrid>
                <a:gridCol w="1589127">
                  <a:extLst>
                    <a:ext uri="{9D8B030D-6E8A-4147-A177-3AD203B41FA5}">
                      <a16:colId xmlns:a16="http://schemas.microsoft.com/office/drawing/2014/main" val="1580577129"/>
                    </a:ext>
                  </a:extLst>
                </a:gridCol>
                <a:gridCol w="3817856">
                  <a:extLst>
                    <a:ext uri="{9D8B030D-6E8A-4147-A177-3AD203B41FA5}">
                      <a16:colId xmlns:a16="http://schemas.microsoft.com/office/drawing/2014/main" val="3256018666"/>
                    </a:ext>
                  </a:extLst>
                </a:gridCol>
              </a:tblGrid>
              <a:tr h="496619">
                <a:tc>
                  <a:txBody>
                    <a:bodyPr/>
                    <a:lstStyle/>
                    <a:p>
                      <a:pPr indent="2667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spc="40" dirty="0">
                          <a:effectLst/>
                        </a:rPr>
                        <a:t>格式说明符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16" marR="85216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spc="40" dirty="0">
                          <a:effectLst/>
                        </a:rPr>
                        <a:t>含义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16" marR="85216" marT="0" marB="0" anchor="ctr"/>
                </a:tc>
                <a:extLst>
                  <a:ext uri="{0D108BD9-81ED-4DB2-BD59-A6C34878D82A}">
                    <a16:rowId xmlns:a16="http://schemas.microsoft.com/office/drawing/2014/main" val="1479911314"/>
                  </a:ext>
                </a:extLst>
              </a:tr>
              <a:tr h="258911">
                <a:tc>
                  <a:txBody>
                    <a:bodyPr/>
                    <a:lstStyle/>
                    <a:p>
                      <a:pPr indent="2667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spc="40">
                          <a:effectLst/>
                        </a:rPr>
                        <a:t>d,i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16" marR="85216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spc="40">
                          <a:effectLst/>
                        </a:rPr>
                        <a:t>输出有符号的十进制整数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16" marR="85216" marT="0" marB="0" anchor="ctr"/>
                </a:tc>
                <a:extLst>
                  <a:ext uri="{0D108BD9-81ED-4DB2-BD59-A6C34878D82A}">
                    <a16:rowId xmlns:a16="http://schemas.microsoft.com/office/drawing/2014/main" val="3635680124"/>
                  </a:ext>
                </a:extLst>
              </a:tr>
              <a:tr h="258911">
                <a:tc>
                  <a:txBody>
                    <a:bodyPr/>
                    <a:lstStyle/>
                    <a:p>
                      <a:pPr indent="2667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spc="40">
                          <a:effectLst/>
                        </a:rPr>
                        <a:t>u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16" marR="85216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spc="40" dirty="0">
                          <a:effectLst/>
                        </a:rPr>
                        <a:t>输出无符号的十进制整数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16" marR="85216" marT="0" marB="0" anchor="ctr"/>
                </a:tc>
                <a:extLst>
                  <a:ext uri="{0D108BD9-81ED-4DB2-BD59-A6C34878D82A}">
                    <a16:rowId xmlns:a16="http://schemas.microsoft.com/office/drawing/2014/main" val="2101643236"/>
                  </a:ext>
                </a:extLst>
              </a:tr>
              <a:tr h="258911">
                <a:tc>
                  <a:txBody>
                    <a:bodyPr/>
                    <a:lstStyle/>
                    <a:p>
                      <a:pPr indent="2667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spc="40" dirty="0">
                          <a:effectLst/>
                        </a:rPr>
                        <a:t>o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16" marR="85216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spc="40">
                          <a:effectLst/>
                        </a:rPr>
                        <a:t>输出无符号的八进制数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16" marR="85216" marT="0" marB="0" anchor="ctr"/>
                </a:tc>
                <a:extLst>
                  <a:ext uri="{0D108BD9-81ED-4DB2-BD59-A6C34878D82A}">
                    <a16:rowId xmlns:a16="http://schemas.microsoft.com/office/drawing/2014/main" val="1889963471"/>
                  </a:ext>
                </a:extLst>
              </a:tr>
              <a:tr h="258911">
                <a:tc>
                  <a:txBody>
                    <a:bodyPr/>
                    <a:lstStyle/>
                    <a:p>
                      <a:pPr indent="2667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spc="40">
                          <a:effectLst/>
                        </a:rPr>
                        <a:t>x</a:t>
                      </a:r>
                      <a:r>
                        <a:rPr lang="zh-CN" sz="1400" kern="0" spc="40">
                          <a:effectLst/>
                        </a:rPr>
                        <a:t>、</a:t>
                      </a:r>
                      <a:r>
                        <a:rPr lang="en-US" sz="1400" kern="0" spc="40">
                          <a:effectLst/>
                        </a:rPr>
                        <a:t>X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16" marR="85216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spc="40">
                          <a:effectLst/>
                        </a:rPr>
                        <a:t>输出无符号的十六进制整数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16" marR="85216" marT="0" marB="0" anchor="ctr"/>
                </a:tc>
                <a:extLst>
                  <a:ext uri="{0D108BD9-81ED-4DB2-BD59-A6C34878D82A}">
                    <a16:rowId xmlns:a16="http://schemas.microsoft.com/office/drawing/2014/main" val="622947430"/>
                  </a:ext>
                </a:extLst>
              </a:tr>
              <a:tr h="258911">
                <a:tc>
                  <a:txBody>
                    <a:bodyPr/>
                    <a:lstStyle/>
                    <a:p>
                      <a:pPr indent="2667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spc="40">
                          <a:effectLst/>
                        </a:rPr>
                        <a:t>c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16" marR="85216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spc="40">
                          <a:effectLst/>
                        </a:rPr>
                        <a:t>输出单个字符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16" marR="85216" marT="0" marB="0" anchor="ctr"/>
                </a:tc>
                <a:extLst>
                  <a:ext uri="{0D108BD9-81ED-4DB2-BD59-A6C34878D82A}">
                    <a16:rowId xmlns:a16="http://schemas.microsoft.com/office/drawing/2014/main" val="2489101872"/>
                  </a:ext>
                </a:extLst>
              </a:tr>
              <a:tr h="258911">
                <a:tc>
                  <a:txBody>
                    <a:bodyPr/>
                    <a:lstStyle/>
                    <a:p>
                      <a:pPr indent="2667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spc="40">
                          <a:effectLst/>
                        </a:rPr>
                        <a:t>s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16" marR="85216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spc="40">
                          <a:effectLst/>
                        </a:rPr>
                        <a:t>输出字符串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16" marR="85216" marT="0" marB="0" anchor="ctr"/>
                </a:tc>
                <a:extLst>
                  <a:ext uri="{0D108BD9-81ED-4DB2-BD59-A6C34878D82A}">
                    <a16:rowId xmlns:a16="http://schemas.microsoft.com/office/drawing/2014/main" val="741933689"/>
                  </a:ext>
                </a:extLst>
              </a:tr>
              <a:tr h="258911">
                <a:tc>
                  <a:txBody>
                    <a:bodyPr/>
                    <a:lstStyle/>
                    <a:p>
                      <a:pPr indent="2667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spc="40">
                          <a:effectLst/>
                        </a:rPr>
                        <a:t>f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16" marR="85216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spc="40">
                          <a:effectLst/>
                        </a:rPr>
                        <a:t>以小数形式输出单、双精度浮点数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16" marR="85216" marT="0" marB="0" anchor="ctr"/>
                </a:tc>
                <a:extLst>
                  <a:ext uri="{0D108BD9-81ED-4DB2-BD59-A6C34878D82A}">
                    <a16:rowId xmlns:a16="http://schemas.microsoft.com/office/drawing/2014/main" val="3953909999"/>
                  </a:ext>
                </a:extLst>
              </a:tr>
              <a:tr h="258911">
                <a:tc>
                  <a:txBody>
                    <a:bodyPr/>
                    <a:lstStyle/>
                    <a:p>
                      <a:pPr indent="2667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spc="40">
                          <a:effectLst/>
                        </a:rPr>
                        <a:t>e,E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16" marR="85216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spc="40" dirty="0">
                          <a:effectLst/>
                        </a:rPr>
                        <a:t>以指数形式输出单、双精度浮点数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16" marR="85216" marT="0" marB="0" anchor="ctr"/>
                </a:tc>
                <a:extLst>
                  <a:ext uri="{0D108BD9-81ED-4DB2-BD59-A6C34878D82A}">
                    <a16:rowId xmlns:a16="http://schemas.microsoft.com/office/drawing/2014/main" val="1596108823"/>
                  </a:ext>
                </a:extLst>
              </a:tr>
              <a:tr h="551581">
                <a:tc>
                  <a:txBody>
                    <a:bodyPr/>
                    <a:lstStyle/>
                    <a:p>
                      <a:pPr indent="2667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spc="40">
                          <a:effectLst/>
                        </a:rPr>
                        <a:t>g,G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16" marR="85216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spc="40" dirty="0">
                          <a:effectLst/>
                        </a:rPr>
                        <a:t>以</a:t>
                      </a:r>
                      <a:r>
                        <a:rPr lang="en-US" sz="1400" kern="0" spc="40" dirty="0">
                          <a:effectLst/>
                        </a:rPr>
                        <a:t>%</a:t>
                      </a:r>
                      <a:r>
                        <a:rPr lang="en-US" sz="1400" kern="0" spc="40" dirty="0" err="1">
                          <a:effectLst/>
                        </a:rPr>
                        <a:t>f%e</a:t>
                      </a:r>
                      <a:r>
                        <a:rPr lang="zh-CN" sz="1400" kern="0" spc="40" dirty="0">
                          <a:effectLst/>
                        </a:rPr>
                        <a:t>中较短的输出宽度输出单、双精度实数，不输出小数点后无意义的</a:t>
                      </a:r>
                      <a:r>
                        <a:rPr lang="en-US" sz="1400" kern="0" spc="40" dirty="0">
                          <a:effectLst/>
                        </a:rPr>
                        <a:t>0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16" marR="85216" marT="0" marB="0" anchor="ctr"/>
                </a:tc>
                <a:extLst>
                  <a:ext uri="{0D108BD9-81ED-4DB2-BD59-A6C34878D82A}">
                    <a16:rowId xmlns:a16="http://schemas.microsoft.com/office/drawing/2014/main" val="24785249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66877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157590B-E43D-45E9-ADAA-BB9CC04A97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3.3 </a:t>
            </a:r>
            <a:r>
              <a:rPr lang="zh-CN" altLang="en-US" dirty="0"/>
              <a:t>常用库函数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DF0EC43-65C8-4FE9-8AA9-4374EE9D44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lnSpc>
                <a:spcPct val="150000"/>
              </a:lnSpc>
            </a:pPr>
            <a:r>
              <a:rPr lang="en-US" altLang="zh-CN" dirty="0" err="1"/>
              <a:t>printf</a:t>
            </a:r>
            <a:r>
              <a:rPr lang="en-US" altLang="zh-CN" dirty="0"/>
              <a:t>()</a:t>
            </a:r>
            <a:r>
              <a:rPr lang="zh-CN" altLang="en-US" dirty="0"/>
              <a:t>格式说明：</a:t>
            </a:r>
            <a:endParaRPr lang="en-US" altLang="zh-CN" dirty="0"/>
          </a:p>
          <a:p>
            <a:pPr lvl="1">
              <a:lnSpc>
                <a:spcPct val="150000"/>
              </a:lnSpc>
            </a:pPr>
            <a:r>
              <a:rPr lang="zh-CN" altLang="en-US" dirty="0"/>
              <a:t>标志说明符和含义：</a:t>
            </a:r>
            <a:r>
              <a:rPr lang="en-US" altLang="zh-CN" dirty="0"/>
              <a:t>				</a:t>
            </a:r>
          </a:p>
          <a:p>
            <a:pPr lvl="1">
              <a:lnSpc>
                <a:spcPct val="150000"/>
              </a:lnSpc>
            </a:pPr>
            <a:endParaRPr lang="en-US" altLang="zh-CN" dirty="0"/>
          </a:p>
          <a:p>
            <a:pPr lvl="1">
              <a:lnSpc>
                <a:spcPct val="150000"/>
              </a:lnSpc>
            </a:pPr>
            <a:endParaRPr lang="en-US" altLang="zh-CN" dirty="0"/>
          </a:p>
          <a:p>
            <a:pPr lvl="1">
              <a:lnSpc>
                <a:spcPct val="150000"/>
              </a:lnSpc>
            </a:pPr>
            <a:endParaRPr lang="en-US" altLang="zh-CN" dirty="0"/>
          </a:p>
          <a:p>
            <a:pPr lvl="1">
              <a:lnSpc>
                <a:spcPct val="150000"/>
              </a:lnSpc>
            </a:pPr>
            <a:endParaRPr lang="en-US" altLang="zh-CN" dirty="0"/>
          </a:p>
          <a:p>
            <a:pPr lvl="1">
              <a:lnSpc>
                <a:spcPct val="150000"/>
              </a:lnSpc>
            </a:pPr>
            <a:r>
              <a:rPr lang="zh-CN" altLang="en-US" dirty="0"/>
              <a:t>其他符号含义：</a:t>
            </a:r>
            <a:endParaRPr lang="en-US" altLang="zh-CN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D33DE83-24B3-418D-B3E3-F10EB49B8824}"/>
              </a:ext>
            </a:extLst>
          </p:cNvPr>
          <p:cNvSpPr/>
          <p:nvPr/>
        </p:nvSpPr>
        <p:spPr>
          <a:xfrm>
            <a:off x="3047705" y="1447800"/>
            <a:ext cx="5908053" cy="4373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% [</a:t>
            </a:r>
            <a:r>
              <a:rPr lang="zh-CN" altLang="en-US" b="1" dirty="0">
                <a:solidFill>
                  <a:schemeClr val="bg1"/>
                </a:solidFill>
              </a:rPr>
              <a:t>标志</a:t>
            </a:r>
            <a:r>
              <a:rPr lang="en-US" altLang="zh-CN" b="1" dirty="0">
                <a:solidFill>
                  <a:schemeClr val="bg1"/>
                </a:solidFill>
              </a:rPr>
              <a:t>][</a:t>
            </a:r>
            <a:r>
              <a:rPr lang="zh-CN" altLang="en-US" b="1" dirty="0">
                <a:solidFill>
                  <a:schemeClr val="bg1"/>
                </a:solidFill>
              </a:rPr>
              <a:t>输出最小宽度</a:t>
            </a:r>
            <a:r>
              <a:rPr lang="en-US" altLang="zh-CN" b="1" dirty="0">
                <a:solidFill>
                  <a:schemeClr val="bg1"/>
                </a:solidFill>
              </a:rPr>
              <a:t>][.</a:t>
            </a:r>
            <a:r>
              <a:rPr lang="zh-CN" altLang="en-US" b="1" dirty="0">
                <a:solidFill>
                  <a:schemeClr val="bg1"/>
                </a:solidFill>
              </a:rPr>
              <a:t>精度</a:t>
            </a:r>
            <a:r>
              <a:rPr lang="en-US" altLang="zh-CN" b="1" dirty="0">
                <a:solidFill>
                  <a:schemeClr val="bg1"/>
                </a:solidFill>
              </a:rPr>
              <a:t>][</a:t>
            </a:r>
            <a:r>
              <a:rPr lang="zh-CN" altLang="en-US" b="1" dirty="0">
                <a:solidFill>
                  <a:schemeClr val="bg1"/>
                </a:solidFill>
              </a:rPr>
              <a:t>长度</a:t>
            </a:r>
            <a:r>
              <a:rPr lang="en-US" altLang="zh-CN" b="1" dirty="0">
                <a:solidFill>
                  <a:schemeClr val="bg1"/>
                </a:solidFill>
              </a:rPr>
              <a:t>]</a:t>
            </a:r>
            <a:r>
              <a:rPr lang="zh-CN" altLang="en-US" b="1" dirty="0">
                <a:solidFill>
                  <a:schemeClr val="bg1"/>
                </a:solidFill>
              </a:rPr>
              <a:t>类型</a:t>
            </a: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67BDC9A7-1E21-484E-9E77-11596EF8F1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5651188"/>
              </p:ext>
            </p:extLst>
          </p:nvPr>
        </p:nvGraphicFramePr>
        <p:xfrm>
          <a:off x="3352800" y="2106601"/>
          <a:ext cx="7560979" cy="1902677"/>
        </p:xfrm>
        <a:graphic>
          <a:graphicData uri="http://schemas.openxmlformats.org/drawingml/2006/table">
            <a:tbl>
              <a:tblPr firstRow="1" firstCol="1" bandRow="1" bandCol="1">
                <a:tableStyleId>{69012ECD-51FC-41F1-AA8D-1B2483CD663E}</a:tableStyleId>
              </a:tblPr>
              <a:tblGrid>
                <a:gridCol w="2019400">
                  <a:extLst>
                    <a:ext uri="{9D8B030D-6E8A-4147-A177-3AD203B41FA5}">
                      <a16:colId xmlns:a16="http://schemas.microsoft.com/office/drawing/2014/main" val="769896969"/>
                    </a:ext>
                  </a:extLst>
                </a:gridCol>
                <a:gridCol w="5541579">
                  <a:extLst>
                    <a:ext uri="{9D8B030D-6E8A-4147-A177-3AD203B41FA5}">
                      <a16:colId xmlns:a16="http://schemas.microsoft.com/office/drawing/2014/main" val="2575905747"/>
                    </a:ext>
                  </a:extLst>
                </a:gridCol>
              </a:tblGrid>
              <a:tr h="362038">
                <a:tc>
                  <a:txBody>
                    <a:bodyPr/>
                    <a:lstStyle/>
                    <a:p>
                      <a:pPr indent="2667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spc="40" dirty="0">
                          <a:effectLst/>
                        </a:rPr>
                        <a:t>标志字符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1744" marR="81744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spc="40" dirty="0">
                          <a:effectLst/>
                        </a:rPr>
                        <a:t>含义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1744" marR="81744" marT="0" marB="0" anchor="ctr"/>
                </a:tc>
                <a:extLst>
                  <a:ext uri="{0D108BD9-81ED-4DB2-BD59-A6C34878D82A}">
                    <a16:rowId xmlns:a16="http://schemas.microsoft.com/office/drawing/2014/main" val="1070033382"/>
                  </a:ext>
                </a:extLst>
              </a:tr>
              <a:tr h="292199">
                <a:tc>
                  <a:txBody>
                    <a:bodyPr/>
                    <a:lstStyle/>
                    <a:p>
                      <a:pPr indent="2667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spc="40" dirty="0">
                          <a:effectLst/>
                        </a:rPr>
                        <a:t>-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1744" marR="81744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spc="40" dirty="0">
                          <a:effectLst/>
                        </a:rPr>
                        <a:t>输出结果左对齐，右边填空格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1744" marR="81744" marT="0" marB="0" anchor="ctr"/>
                </a:tc>
                <a:extLst>
                  <a:ext uri="{0D108BD9-81ED-4DB2-BD59-A6C34878D82A}">
                    <a16:rowId xmlns:a16="http://schemas.microsoft.com/office/drawing/2014/main" val="1187146558"/>
                  </a:ext>
                </a:extLst>
              </a:tr>
              <a:tr h="293763">
                <a:tc>
                  <a:txBody>
                    <a:bodyPr/>
                    <a:lstStyle/>
                    <a:p>
                      <a:pPr indent="2667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spc="40">
                          <a:effectLst/>
                        </a:rPr>
                        <a:t>+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1744" marR="81744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spc="40" dirty="0">
                          <a:effectLst/>
                        </a:rPr>
                        <a:t>输出符号</a:t>
                      </a:r>
                      <a:r>
                        <a:rPr lang="en-US" sz="1400" kern="0" spc="40" dirty="0">
                          <a:effectLst/>
                        </a:rPr>
                        <a:t>(</a:t>
                      </a:r>
                      <a:r>
                        <a:rPr lang="zh-CN" sz="1400" kern="0" spc="40" dirty="0">
                          <a:effectLst/>
                        </a:rPr>
                        <a:t>正号或负号</a:t>
                      </a:r>
                      <a:r>
                        <a:rPr lang="en-US" sz="1400" kern="0" spc="40" dirty="0">
                          <a:effectLst/>
                        </a:rPr>
                        <a:t>)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1744" marR="81744" marT="0" marB="0" anchor="ctr"/>
                </a:tc>
                <a:extLst>
                  <a:ext uri="{0D108BD9-81ED-4DB2-BD59-A6C34878D82A}">
                    <a16:rowId xmlns:a16="http://schemas.microsoft.com/office/drawing/2014/main" val="4209910561"/>
                  </a:ext>
                </a:extLst>
              </a:tr>
              <a:tr h="319681">
                <a:tc>
                  <a:txBody>
                    <a:bodyPr/>
                    <a:lstStyle/>
                    <a:p>
                      <a:pPr indent="2667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spc="40" dirty="0">
                          <a:effectLst/>
                        </a:rPr>
                        <a:t>空格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1744" marR="81744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spc="40" dirty="0">
                          <a:effectLst/>
                        </a:rPr>
                        <a:t>输出值为正时冠以空格，为负时冠以负号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1744" marR="81744" marT="0" marB="0" anchor="ctr"/>
                </a:tc>
                <a:extLst>
                  <a:ext uri="{0D108BD9-81ED-4DB2-BD59-A6C34878D82A}">
                    <a16:rowId xmlns:a16="http://schemas.microsoft.com/office/drawing/2014/main" val="278073634"/>
                  </a:ext>
                </a:extLst>
              </a:tr>
              <a:tr h="634996">
                <a:tc>
                  <a:txBody>
                    <a:bodyPr/>
                    <a:lstStyle/>
                    <a:p>
                      <a:pPr indent="2667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spc="40">
                          <a:effectLst/>
                        </a:rPr>
                        <a:t>#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1744" marR="81744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spc="40" dirty="0">
                          <a:effectLst/>
                        </a:rPr>
                        <a:t>对</a:t>
                      </a:r>
                      <a:r>
                        <a:rPr lang="en-US" sz="1400" kern="0" spc="40" dirty="0">
                          <a:effectLst/>
                        </a:rPr>
                        <a:t>c</a:t>
                      </a:r>
                      <a:r>
                        <a:rPr lang="zh-CN" sz="1400" kern="0" spc="40" dirty="0">
                          <a:effectLst/>
                        </a:rPr>
                        <a:t>，</a:t>
                      </a:r>
                      <a:r>
                        <a:rPr lang="en-US" sz="1400" kern="0" spc="40" dirty="0">
                          <a:effectLst/>
                        </a:rPr>
                        <a:t>s</a:t>
                      </a:r>
                      <a:r>
                        <a:rPr lang="zh-CN" sz="1400" kern="0" spc="40" dirty="0">
                          <a:effectLst/>
                        </a:rPr>
                        <a:t>，</a:t>
                      </a:r>
                      <a:r>
                        <a:rPr lang="en-US" sz="1400" kern="0" spc="40" dirty="0">
                          <a:effectLst/>
                        </a:rPr>
                        <a:t>d</a:t>
                      </a:r>
                      <a:r>
                        <a:rPr lang="zh-CN" sz="1400" kern="0" spc="40" dirty="0">
                          <a:effectLst/>
                        </a:rPr>
                        <a:t>，</a:t>
                      </a:r>
                      <a:r>
                        <a:rPr lang="en-US" sz="1400" kern="0" spc="40" dirty="0">
                          <a:effectLst/>
                        </a:rPr>
                        <a:t>u</a:t>
                      </a:r>
                      <a:r>
                        <a:rPr lang="zh-CN" sz="1400" kern="0" spc="40" dirty="0">
                          <a:effectLst/>
                        </a:rPr>
                        <a:t>类无影响；对</a:t>
                      </a:r>
                      <a:r>
                        <a:rPr lang="en-US" sz="1400" kern="0" spc="40" dirty="0">
                          <a:effectLst/>
                        </a:rPr>
                        <a:t>o</a:t>
                      </a:r>
                      <a:r>
                        <a:rPr lang="zh-CN" sz="1400" kern="0" spc="40" dirty="0">
                          <a:effectLst/>
                        </a:rPr>
                        <a:t>类，在输出时加前缀</a:t>
                      </a:r>
                      <a:r>
                        <a:rPr lang="en-US" sz="1400" kern="0" spc="40" dirty="0">
                          <a:effectLst/>
                        </a:rPr>
                        <a:t>0</a:t>
                      </a:r>
                      <a:r>
                        <a:rPr lang="zh-CN" sz="1400" kern="0" spc="40" dirty="0">
                          <a:effectLst/>
                        </a:rPr>
                        <a:t>；对</a:t>
                      </a:r>
                      <a:r>
                        <a:rPr lang="en-US" sz="1400" kern="0" spc="40" dirty="0">
                          <a:effectLst/>
                        </a:rPr>
                        <a:t>x</a:t>
                      </a:r>
                      <a:r>
                        <a:rPr lang="zh-CN" sz="1400" kern="0" spc="40" dirty="0">
                          <a:effectLst/>
                        </a:rPr>
                        <a:t>类，在输出时加前缀</a:t>
                      </a:r>
                      <a:r>
                        <a:rPr lang="en-US" sz="1400" kern="0" spc="40" dirty="0">
                          <a:effectLst/>
                        </a:rPr>
                        <a:t>0x</a:t>
                      </a:r>
                      <a:r>
                        <a:rPr lang="zh-CN" sz="1400" kern="0" spc="40" dirty="0">
                          <a:effectLst/>
                        </a:rPr>
                        <a:t>；对</a:t>
                      </a:r>
                      <a:r>
                        <a:rPr lang="en-US" sz="1400" kern="0" spc="40" dirty="0" err="1">
                          <a:effectLst/>
                        </a:rPr>
                        <a:t>e,g,f</a:t>
                      </a:r>
                      <a:r>
                        <a:rPr lang="en-US" sz="1400" kern="0" spc="40" dirty="0">
                          <a:effectLst/>
                        </a:rPr>
                        <a:t> </a:t>
                      </a:r>
                      <a:r>
                        <a:rPr lang="zh-CN" sz="1400" kern="0" spc="40" dirty="0">
                          <a:effectLst/>
                        </a:rPr>
                        <a:t>类当结果有小数时才给出小数点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1744" marR="81744" marT="0" marB="0" anchor="ctr"/>
                </a:tc>
                <a:extLst>
                  <a:ext uri="{0D108BD9-81ED-4DB2-BD59-A6C34878D82A}">
                    <a16:rowId xmlns:a16="http://schemas.microsoft.com/office/drawing/2014/main" val="2003927317"/>
                  </a:ext>
                </a:extLst>
              </a:tr>
            </a:tbl>
          </a:graphicData>
        </a:graphic>
      </p:graphicFrame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B6CA1233-13BF-4F81-91F1-0C3E03389D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221643"/>
              </p:ext>
            </p:extLst>
          </p:nvPr>
        </p:nvGraphicFramePr>
        <p:xfrm>
          <a:off x="3352800" y="4338375"/>
          <a:ext cx="7136090" cy="1778083"/>
        </p:xfrm>
        <a:graphic>
          <a:graphicData uri="http://schemas.openxmlformats.org/drawingml/2006/table">
            <a:tbl>
              <a:tblPr firstRow="1" firstCol="1">
                <a:tableStyleId>{B301B821-A1FF-4177-AEE7-76D212191A09}</a:tableStyleId>
              </a:tblPr>
              <a:tblGrid>
                <a:gridCol w="2045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904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6711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400" kern="100" dirty="0"/>
                        <a:t>其他字符</a:t>
                      </a:r>
                      <a:endParaRPr lang="zh-CN" sz="1400" b="1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400" kern="100" dirty="0"/>
                        <a:t>说    明</a:t>
                      </a:r>
                      <a:endParaRPr lang="zh-CN" sz="1400" b="1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6518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400" kern="100" dirty="0"/>
                        <a:t>最小宽度</a:t>
                      </a:r>
                      <a:r>
                        <a:rPr lang="en-US" sz="1400" kern="100" dirty="0"/>
                        <a:t>m</a:t>
                      </a:r>
                      <a:endParaRPr lang="en-US" altLang="zh-CN" sz="1400" kern="100" dirty="0"/>
                    </a:p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kern="100" dirty="0"/>
                        <a:t>(</a:t>
                      </a:r>
                      <a:r>
                        <a:rPr lang="zh-CN" altLang="en-US" sz="1400" kern="100" dirty="0"/>
                        <a:t>代表一个正整数</a:t>
                      </a:r>
                      <a:r>
                        <a:rPr lang="en-US" altLang="zh-CN" sz="1400" kern="100" dirty="0"/>
                        <a:t>)</a:t>
                      </a:r>
                      <a:endParaRPr lang="zh-CN" sz="1400" b="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400" kern="100" dirty="0"/>
                        <a:t>数据最小宽度，右对齐</a:t>
                      </a:r>
                      <a:endParaRPr lang="zh-CN" sz="1400" b="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427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400" kern="100" dirty="0"/>
                        <a:t>精度</a:t>
                      </a:r>
                      <a:r>
                        <a:rPr lang="en-US" altLang="zh-CN" sz="1400" kern="100" dirty="0"/>
                        <a:t>.n</a:t>
                      </a:r>
                      <a:endParaRPr lang="zh-CN" sz="1400" b="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400" kern="100" dirty="0"/>
                        <a:t>对实数，表示输出ｎ位小数；对字符串，表示截取的字符个数</a:t>
                      </a:r>
                      <a:endParaRPr lang="zh-CN" altLang="zh-CN" sz="1400" b="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427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400" kern="100" dirty="0"/>
                        <a:t>长度符号</a:t>
                      </a:r>
                      <a:r>
                        <a:rPr lang="en-US" altLang="zh-CN" sz="1400" kern="100" dirty="0"/>
                        <a:t>l</a:t>
                      </a:r>
                      <a:endParaRPr lang="zh-CN" sz="1400" b="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400" kern="100" dirty="0"/>
                        <a:t>长整型整数，可加在格式符ｄ、ｏ、ｘ、ｕ前面）</a:t>
                      </a:r>
                      <a:endParaRPr lang="zh-CN" altLang="zh-CN" sz="1400" b="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1557285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67058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D26B20-BEBE-4ACD-96E3-96D5677FD3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3.3 </a:t>
            </a:r>
            <a:r>
              <a:rPr lang="zh-CN" altLang="en-US" dirty="0"/>
              <a:t>常用库函数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4943ACC-B91A-492B-B112-A0B0045444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998" y="1295561"/>
            <a:ext cx="11684001" cy="4876800"/>
          </a:xfrm>
        </p:spPr>
        <p:txBody>
          <a:bodyPr/>
          <a:lstStyle/>
          <a:p>
            <a:r>
              <a:rPr lang="zh-CN" altLang="zh-CN" dirty="0"/>
              <a:t>【例</a:t>
            </a:r>
            <a:r>
              <a:rPr lang="en-US" altLang="zh-CN" dirty="0"/>
              <a:t>3.4</a:t>
            </a:r>
            <a:r>
              <a:rPr lang="zh-CN" altLang="zh-CN" dirty="0"/>
              <a:t>】格式化输出。</a:t>
            </a:r>
          </a:p>
          <a:p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6D2DDD0-B8D0-4022-BAB8-140EDCBF241C}"/>
              </a:ext>
            </a:extLst>
          </p:cNvPr>
          <p:cNvSpPr/>
          <p:nvPr/>
        </p:nvSpPr>
        <p:spPr>
          <a:xfrm>
            <a:off x="768799" y="1983744"/>
            <a:ext cx="5414127" cy="433221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CN" sz="1400" dirty="0">
                <a:solidFill>
                  <a:srgbClr val="002060"/>
                </a:solidFill>
              </a:rPr>
              <a:t>#include &lt;</a:t>
            </a:r>
            <a:r>
              <a:rPr lang="en-US" altLang="zh-CN" sz="1400" dirty="0" err="1">
                <a:solidFill>
                  <a:srgbClr val="002060"/>
                </a:solidFill>
              </a:rPr>
              <a:t>stdio.h</a:t>
            </a:r>
            <a:r>
              <a:rPr lang="en-US" altLang="zh-CN" sz="1400" dirty="0">
                <a:solidFill>
                  <a:srgbClr val="002060"/>
                </a:solidFill>
              </a:rPr>
              <a:t>&gt;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int main( )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{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    int a, b;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    float x;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    double y;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    a = 123, b = 12345;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    x = 123.0456678;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    y = 123456.0456678;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    </a:t>
            </a:r>
            <a:r>
              <a:rPr lang="en-US" altLang="zh-CN" sz="1400" dirty="0" err="1">
                <a:solidFill>
                  <a:srgbClr val="002060"/>
                </a:solidFill>
              </a:rPr>
              <a:t>printf</a:t>
            </a:r>
            <a:r>
              <a:rPr lang="en-US" altLang="zh-CN" sz="1400" dirty="0">
                <a:solidFill>
                  <a:srgbClr val="002060"/>
                </a:solidFill>
              </a:rPr>
              <a:t>("a=%4d, b=%4d\n", a, b);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    </a:t>
            </a:r>
            <a:r>
              <a:rPr lang="en-US" altLang="zh-CN" sz="1400" dirty="0" err="1">
                <a:solidFill>
                  <a:srgbClr val="002060"/>
                </a:solidFill>
              </a:rPr>
              <a:t>printf</a:t>
            </a:r>
            <a:r>
              <a:rPr lang="en-US" altLang="zh-CN" sz="1400" dirty="0">
                <a:solidFill>
                  <a:srgbClr val="002060"/>
                </a:solidFill>
              </a:rPr>
              <a:t>("a=%-4d, b=%-4d\n", a, b);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    </a:t>
            </a:r>
            <a:r>
              <a:rPr lang="en-US" altLang="zh-CN" sz="1400" dirty="0" err="1">
                <a:solidFill>
                  <a:srgbClr val="002060"/>
                </a:solidFill>
              </a:rPr>
              <a:t>printf</a:t>
            </a:r>
            <a:r>
              <a:rPr lang="en-US" altLang="zh-CN" sz="1400" dirty="0">
                <a:solidFill>
                  <a:srgbClr val="002060"/>
                </a:solidFill>
              </a:rPr>
              <a:t>("a=%-+4d, b=% 4d\n", a, b);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    </a:t>
            </a:r>
            <a:r>
              <a:rPr lang="en-US" altLang="zh-CN" sz="1400" dirty="0" err="1">
                <a:solidFill>
                  <a:srgbClr val="002060"/>
                </a:solidFill>
              </a:rPr>
              <a:t>printf</a:t>
            </a:r>
            <a:r>
              <a:rPr lang="en-US" altLang="zh-CN" sz="1400" dirty="0">
                <a:solidFill>
                  <a:srgbClr val="002060"/>
                </a:solidFill>
              </a:rPr>
              <a:t>("x=%12f, y=%12f\n", x, y);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    </a:t>
            </a:r>
            <a:r>
              <a:rPr lang="en-US" altLang="zh-CN" sz="1400" dirty="0" err="1">
                <a:solidFill>
                  <a:srgbClr val="002060"/>
                </a:solidFill>
              </a:rPr>
              <a:t>printf</a:t>
            </a:r>
            <a:r>
              <a:rPr lang="en-US" altLang="zh-CN" sz="1400" dirty="0">
                <a:solidFill>
                  <a:srgbClr val="002060"/>
                </a:solidFill>
              </a:rPr>
              <a:t>("x=%5.2f, y=%5.2f\n", x, y);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    </a:t>
            </a:r>
            <a:r>
              <a:rPr lang="en-US" altLang="zh-CN" sz="1400" dirty="0" err="1">
                <a:solidFill>
                  <a:srgbClr val="002060"/>
                </a:solidFill>
              </a:rPr>
              <a:t>printf</a:t>
            </a:r>
            <a:r>
              <a:rPr lang="en-US" altLang="zh-CN" sz="1400" dirty="0">
                <a:solidFill>
                  <a:srgbClr val="002060"/>
                </a:solidFill>
              </a:rPr>
              <a:t>("%s\n", "Hello");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    </a:t>
            </a:r>
            <a:r>
              <a:rPr lang="en-US" altLang="zh-CN" sz="1400" dirty="0" err="1">
                <a:solidFill>
                  <a:srgbClr val="002060"/>
                </a:solidFill>
              </a:rPr>
              <a:t>printf</a:t>
            </a:r>
            <a:r>
              <a:rPr lang="en-US" altLang="zh-CN" sz="1400" dirty="0">
                <a:solidFill>
                  <a:srgbClr val="002060"/>
                </a:solidFill>
              </a:rPr>
              <a:t>("%7.2s\n", "Hello");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    </a:t>
            </a:r>
            <a:r>
              <a:rPr lang="en-US" altLang="zh-CN" sz="1400" dirty="0" err="1">
                <a:solidFill>
                  <a:srgbClr val="002060"/>
                </a:solidFill>
              </a:rPr>
              <a:t>printf</a:t>
            </a:r>
            <a:r>
              <a:rPr lang="en-US" altLang="zh-CN" sz="1400" dirty="0">
                <a:solidFill>
                  <a:srgbClr val="002060"/>
                </a:solidFill>
              </a:rPr>
              <a:t>("%-.4s\n", "Hello");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    return 0;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}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6D00077-4E5E-4D78-BACB-BB1E478C9A2B}"/>
              </a:ext>
            </a:extLst>
          </p:cNvPr>
          <p:cNvSpPr txBox="1"/>
          <p:nvPr/>
        </p:nvSpPr>
        <p:spPr>
          <a:xfrm>
            <a:off x="6443726" y="1983744"/>
            <a:ext cx="1977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02060"/>
                </a:solidFill>
              </a:rPr>
              <a:t>程序运行结果：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00F4B7EC-FDDF-412D-A7F6-0831D38333EA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130" b="28040"/>
          <a:stretch/>
        </p:blipFill>
        <p:spPr>
          <a:xfrm>
            <a:off x="7158519" y="2353076"/>
            <a:ext cx="3898688" cy="2496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4155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D26B20-BEBE-4ACD-96E3-96D5677FD3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3.3 </a:t>
            </a:r>
            <a:r>
              <a:rPr lang="zh-CN" altLang="en-US" dirty="0"/>
              <a:t>常用库函数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4943ACC-B91A-492B-B112-A0B0045444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998" y="1295561"/>
            <a:ext cx="11684001" cy="4876800"/>
          </a:xfrm>
        </p:spPr>
        <p:txBody>
          <a:bodyPr/>
          <a:lstStyle/>
          <a:p>
            <a:r>
              <a:rPr lang="zh-CN" altLang="zh-CN" dirty="0"/>
              <a:t>【例</a:t>
            </a:r>
            <a:r>
              <a:rPr lang="en-US" altLang="zh-CN" dirty="0"/>
              <a:t>3.5</a:t>
            </a:r>
            <a:r>
              <a:rPr lang="zh-CN" altLang="zh-CN" dirty="0"/>
              <a:t>】长度对输出结果的影响。</a:t>
            </a:r>
          </a:p>
          <a:p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6D2DDD0-B8D0-4022-BAB8-140EDCBF241C}"/>
              </a:ext>
            </a:extLst>
          </p:cNvPr>
          <p:cNvSpPr/>
          <p:nvPr/>
        </p:nvSpPr>
        <p:spPr>
          <a:xfrm>
            <a:off x="768800" y="1983745"/>
            <a:ext cx="4727028" cy="22394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CN" sz="1400" dirty="0">
                <a:solidFill>
                  <a:srgbClr val="002060"/>
                </a:solidFill>
              </a:rPr>
              <a:t>#include &lt;</a:t>
            </a:r>
            <a:r>
              <a:rPr lang="en-US" altLang="zh-CN" sz="1400" dirty="0" err="1">
                <a:solidFill>
                  <a:srgbClr val="002060"/>
                </a:solidFill>
              </a:rPr>
              <a:t>stdio.h</a:t>
            </a:r>
            <a:r>
              <a:rPr lang="en-US" altLang="zh-CN" sz="1400" dirty="0">
                <a:solidFill>
                  <a:srgbClr val="002060"/>
                </a:solidFill>
              </a:rPr>
              <a:t>&gt;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int main( )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{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    int a = 1234567;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    </a:t>
            </a:r>
            <a:r>
              <a:rPr lang="en-US" altLang="zh-CN" sz="1400" dirty="0" err="1">
                <a:solidFill>
                  <a:srgbClr val="002060"/>
                </a:solidFill>
              </a:rPr>
              <a:t>printf</a:t>
            </a:r>
            <a:r>
              <a:rPr lang="en-US" altLang="zh-CN" sz="1400" dirty="0">
                <a:solidFill>
                  <a:srgbClr val="002060"/>
                </a:solidFill>
              </a:rPr>
              <a:t>("a = %d, a = %</a:t>
            </a:r>
            <a:r>
              <a:rPr lang="en-US" altLang="zh-CN" sz="1400" dirty="0" err="1">
                <a:solidFill>
                  <a:srgbClr val="002060"/>
                </a:solidFill>
              </a:rPr>
              <a:t>ld</a:t>
            </a:r>
            <a:r>
              <a:rPr lang="en-US" altLang="zh-CN" sz="1400" dirty="0">
                <a:solidFill>
                  <a:srgbClr val="002060"/>
                </a:solidFill>
              </a:rPr>
              <a:t>, a = %</a:t>
            </a:r>
            <a:r>
              <a:rPr lang="en-US" altLang="zh-CN" sz="1400" dirty="0" err="1">
                <a:solidFill>
                  <a:srgbClr val="002060"/>
                </a:solidFill>
              </a:rPr>
              <a:t>hd</a:t>
            </a:r>
            <a:r>
              <a:rPr lang="en-US" altLang="zh-CN" sz="1400" dirty="0">
                <a:solidFill>
                  <a:srgbClr val="002060"/>
                </a:solidFill>
              </a:rPr>
              <a:t>\n", a, a, a);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    return 0;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}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6D00077-4E5E-4D78-BACB-BB1E478C9A2B}"/>
              </a:ext>
            </a:extLst>
          </p:cNvPr>
          <p:cNvSpPr txBox="1"/>
          <p:nvPr/>
        </p:nvSpPr>
        <p:spPr>
          <a:xfrm>
            <a:off x="6096000" y="1939730"/>
            <a:ext cx="1977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02060"/>
                </a:solidFill>
              </a:rPr>
              <a:t>程序运行结果：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9426C53E-36DD-42AE-8E30-9B227655ECAE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463" b="42201"/>
          <a:stretch/>
        </p:blipFill>
        <p:spPr>
          <a:xfrm>
            <a:off x="6243688" y="2453237"/>
            <a:ext cx="3850422" cy="1072892"/>
          </a:xfrm>
          <a:prstGeom prst="rect">
            <a:avLst/>
          </a:prstGeom>
        </p:spPr>
      </p:pic>
      <p:sp>
        <p:nvSpPr>
          <p:cNvPr id="9" name="对话气泡: 椭圆形 8">
            <a:extLst>
              <a:ext uri="{FF2B5EF4-FFF2-40B4-BE49-F238E27FC236}">
                <a16:creationId xmlns:a16="http://schemas.microsoft.com/office/drawing/2014/main" id="{3EB42FD1-EBE9-4E03-8730-D789FBF65714}"/>
              </a:ext>
            </a:extLst>
          </p:cNvPr>
          <p:cNvSpPr/>
          <p:nvPr/>
        </p:nvSpPr>
        <p:spPr>
          <a:xfrm>
            <a:off x="6696174" y="4201264"/>
            <a:ext cx="4491406" cy="1508438"/>
          </a:xfrm>
          <a:prstGeom prst="wedgeEllipseCallout">
            <a:avLst>
              <a:gd name="adj1" fmla="val -26981"/>
              <a:gd name="adj2" fmla="val -9164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输出结果为什么会是这样的？</a:t>
            </a:r>
          </a:p>
        </p:txBody>
      </p:sp>
    </p:spTree>
    <p:extLst>
      <p:ext uri="{BB962C8B-B14F-4D97-AF65-F5344CB8AC3E}">
        <p14:creationId xmlns:p14="http://schemas.microsoft.com/office/powerpoint/2010/main" val="7318656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C78C7A-13F7-4A1D-9103-272C6E8C7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3.3 </a:t>
            </a:r>
            <a:r>
              <a:rPr lang="zh-CN" altLang="en-US" dirty="0"/>
              <a:t>常用库函数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927E6B9-6A03-4FAC-A2CE-2634D910F1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lnSpc>
                <a:spcPct val="150000"/>
              </a:lnSpc>
            </a:pPr>
            <a:r>
              <a:rPr lang="en-US" altLang="zh-CN" dirty="0"/>
              <a:t>4. </a:t>
            </a:r>
            <a:r>
              <a:rPr lang="en-US" altLang="zh-CN" dirty="0" err="1"/>
              <a:t>scanf</a:t>
            </a:r>
            <a:r>
              <a:rPr lang="en-US" altLang="zh-CN" dirty="0"/>
              <a:t>()</a:t>
            </a:r>
            <a:r>
              <a:rPr lang="zh-CN" altLang="en-US" dirty="0"/>
              <a:t>：按照指定的格式从键盘上接收输入的数据，并存入指定的存储单元，其使用的一般形式为：</a:t>
            </a:r>
          </a:p>
          <a:p>
            <a:pPr marL="342900" lvl="1" indent="0">
              <a:lnSpc>
                <a:spcPct val="150000"/>
              </a:lnSpc>
              <a:buNone/>
            </a:pPr>
            <a:r>
              <a:rPr lang="en-US" altLang="zh-CN" dirty="0"/>
              <a:t>		</a:t>
            </a:r>
            <a:r>
              <a:rPr lang="en-US" altLang="zh-CN" dirty="0" err="1">
                <a:solidFill>
                  <a:srgbClr val="0070C0"/>
                </a:solidFill>
              </a:rPr>
              <a:t>scanf</a:t>
            </a:r>
            <a:r>
              <a:rPr lang="en-US" altLang="zh-CN" dirty="0">
                <a:solidFill>
                  <a:srgbClr val="0070C0"/>
                </a:solidFill>
              </a:rPr>
              <a:t>("</a:t>
            </a:r>
            <a:r>
              <a:rPr lang="zh-CN" altLang="en-US" dirty="0">
                <a:solidFill>
                  <a:srgbClr val="0070C0"/>
                </a:solidFill>
              </a:rPr>
              <a:t>格式控制字符串</a:t>
            </a:r>
            <a:r>
              <a:rPr lang="en-US" altLang="zh-CN" dirty="0">
                <a:solidFill>
                  <a:srgbClr val="0070C0"/>
                </a:solidFill>
              </a:rPr>
              <a:t>", </a:t>
            </a:r>
            <a:r>
              <a:rPr lang="zh-CN" altLang="en-US" dirty="0">
                <a:solidFill>
                  <a:srgbClr val="0070C0"/>
                </a:solidFill>
              </a:rPr>
              <a:t>地址表列</a:t>
            </a:r>
            <a:r>
              <a:rPr lang="en-US" altLang="zh-CN" dirty="0">
                <a:solidFill>
                  <a:srgbClr val="0070C0"/>
                </a:solidFill>
              </a:rPr>
              <a:t>);</a:t>
            </a:r>
            <a:endParaRPr lang="en-US" altLang="zh-CN" dirty="0"/>
          </a:p>
          <a:p>
            <a:pPr lvl="1">
              <a:lnSpc>
                <a:spcPct val="150000"/>
              </a:lnSpc>
            </a:pPr>
            <a:r>
              <a:rPr lang="zh-CN" altLang="en-US" dirty="0"/>
              <a:t>“格式控制字符串”是</a:t>
            </a:r>
            <a:r>
              <a:rPr lang="zh-CN" altLang="zh-CN" dirty="0"/>
              <a:t>用于指定输入格式，可由格式说明符和其他字符组成，其一般形式为：</a:t>
            </a:r>
            <a:endParaRPr lang="en-US" altLang="zh-CN" dirty="0"/>
          </a:p>
          <a:p>
            <a:pPr lvl="1">
              <a:lnSpc>
                <a:spcPct val="150000"/>
              </a:lnSpc>
            </a:pPr>
            <a:endParaRPr lang="en-US" altLang="zh-CN" dirty="0"/>
          </a:p>
          <a:p>
            <a:pPr lvl="1">
              <a:lnSpc>
                <a:spcPct val="150000"/>
              </a:lnSpc>
            </a:pPr>
            <a:r>
              <a:rPr lang="zh-CN" altLang="zh-CN" dirty="0"/>
              <a:t>类型</a:t>
            </a:r>
            <a:r>
              <a:rPr lang="zh-CN" altLang="en-US" dirty="0"/>
              <a:t>格式</a:t>
            </a:r>
            <a:r>
              <a:rPr lang="zh-CN" altLang="zh-CN" dirty="0"/>
              <a:t>说明符和含义</a:t>
            </a:r>
            <a:r>
              <a:rPr lang="zh-CN" altLang="en-US" dirty="0"/>
              <a:t>：</a:t>
            </a:r>
          </a:p>
          <a:p>
            <a:pPr marL="685800" lvl="2" indent="0">
              <a:lnSpc>
                <a:spcPct val="150000"/>
              </a:lnSpc>
              <a:buNone/>
            </a:pPr>
            <a:endParaRPr lang="zh-CN" altLang="en-US" dirty="0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E9BB613A-3CD0-40C1-82BF-EE6EE729B04F}"/>
              </a:ext>
            </a:extLst>
          </p:cNvPr>
          <p:cNvSpPr/>
          <p:nvPr/>
        </p:nvSpPr>
        <p:spPr>
          <a:xfrm>
            <a:off x="3352800" y="2844706"/>
            <a:ext cx="4901972" cy="4755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</a:rPr>
              <a:t>%[*][</a:t>
            </a:r>
            <a:r>
              <a:rPr lang="zh-CN" altLang="en-US" sz="2000" b="1" dirty="0">
                <a:solidFill>
                  <a:schemeClr val="bg1"/>
                </a:solidFill>
              </a:rPr>
              <a:t>输入数据宽度</a:t>
            </a:r>
            <a:r>
              <a:rPr lang="en-US" altLang="zh-CN" sz="2000" b="1" dirty="0">
                <a:solidFill>
                  <a:schemeClr val="bg1"/>
                </a:solidFill>
              </a:rPr>
              <a:t>][</a:t>
            </a:r>
            <a:r>
              <a:rPr lang="zh-CN" altLang="en-US" sz="2000" b="1" dirty="0">
                <a:solidFill>
                  <a:schemeClr val="bg1"/>
                </a:solidFill>
              </a:rPr>
              <a:t>长度</a:t>
            </a:r>
            <a:r>
              <a:rPr lang="en-US" altLang="zh-CN" sz="2000" b="1" dirty="0">
                <a:solidFill>
                  <a:schemeClr val="bg1"/>
                </a:solidFill>
              </a:rPr>
              <a:t>]</a:t>
            </a:r>
            <a:r>
              <a:rPr lang="zh-CN" altLang="en-US" sz="2000" b="1" dirty="0">
                <a:solidFill>
                  <a:schemeClr val="bg1"/>
                </a:solidFill>
              </a:rPr>
              <a:t>类型</a:t>
            </a: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686A2187-9506-477A-B89D-06D78CD1BD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7731655"/>
              </p:ext>
            </p:extLst>
          </p:nvPr>
        </p:nvGraphicFramePr>
        <p:xfrm>
          <a:off x="3777005" y="3775523"/>
          <a:ext cx="5235020" cy="2436736"/>
        </p:xfrm>
        <a:graphic>
          <a:graphicData uri="http://schemas.openxmlformats.org/drawingml/2006/table">
            <a:tbl>
              <a:tblPr firstRow="1" firstCol="1" bandRow="1" bandCol="1">
                <a:tableStyleId>{69012ECD-51FC-41F1-AA8D-1B2483CD663E}</a:tableStyleId>
              </a:tblPr>
              <a:tblGrid>
                <a:gridCol w="1575353">
                  <a:extLst>
                    <a:ext uri="{9D8B030D-6E8A-4147-A177-3AD203B41FA5}">
                      <a16:colId xmlns:a16="http://schemas.microsoft.com/office/drawing/2014/main" val="3959475368"/>
                    </a:ext>
                  </a:extLst>
                </a:gridCol>
                <a:gridCol w="3659667">
                  <a:extLst>
                    <a:ext uri="{9D8B030D-6E8A-4147-A177-3AD203B41FA5}">
                      <a16:colId xmlns:a16="http://schemas.microsoft.com/office/drawing/2014/main" val="3416042403"/>
                    </a:ext>
                  </a:extLst>
                </a:gridCol>
              </a:tblGrid>
              <a:tr h="304592">
                <a:tc>
                  <a:txBody>
                    <a:bodyPr/>
                    <a:lstStyle/>
                    <a:p>
                      <a:pPr indent="2667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spc="40" dirty="0">
                          <a:effectLst/>
                        </a:rPr>
                        <a:t>格式说明符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spc="40">
                          <a:effectLst/>
                        </a:rPr>
                        <a:t>含义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53850176"/>
                  </a:ext>
                </a:extLst>
              </a:tr>
              <a:tr h="304592">
                <a:tc>
                  <a:txBody>
                    <a:bodyPr/>
                    <a:lstStyle/>
                    <a:p>
                      <a:pPr indent="2667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spc="40" dirty="0" err="1">
                          <a:effectLst/>
                        </a:rPr>
                        <a:t>d,i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spc="40" dirty="0">
                          <a:effectLst/>
                        </a:rPr>
                        <a:t>输入有符号的十进制整数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06433061"/>
                  </a:ext>
                </a:extLst>
              </a:tr>
              <a:tr h="304592">
                <a:tc>
                  <a:txBody>
                    <a:bodyPr/>
                    <a:lstStyle/>
                    <a:p>
                      <a:pPr indent="2667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spc="40">
                          <a:effectLst/>
                        </a:rPr>
                        <a:t>u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spc="40" dirty="0">
                          <a:effectLst/>
                        </a:rPr>
                        <a:t>输入无符号的十进制整数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95754728"/>
                  </a:ext>
                </a:extLst>
              </a:tr>
              <a:tr h="304592">
                <a:tc>
                  <a:txBody>
                    <a:bodyPr/>
                    <a:lstStyle/>
                    <a:p>
                      <a:pPr indent="2667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spc="40">
                          <a:effectLst/>
                        </a:rPr>
                        <a:t>o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spc="40" dirty="0">
                          <a:effectLst/>
                        </a:rPr>
                        <a:t>输入无符号的八进制数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83299917"/>
                  </a:ext>
                </a:extLst>
              </a:tr>
              <a:tr h="304592">
                <a:tc>
                  <a:txBody>
                    <a:bodyPr/>
                    <a:lstStyle/>
                    <a:p>
                      <a:pPr indent="2667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spc="40">
                          <a:effectLst/>
                        </a:rPr>
                        <a:t>x</a:t>
                      </a:r>
                      <a:r>
                        <a:rPr lang="zh-CN" sz="1400" kern="0" spc="40">
                          <a:effectLst/>
                        </a:rPr>
                        <a:t>、</a:t>
                      </a:r>
                      <a:r>
                        <a:rPr lang="en-US" sz="1400" kern="0" spc="40">
                          <a:effectLst/>
                        </a:rPr>
                        <a:t>X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spc="40" dirty="0">
                          <a:effectLst/>
                        </a:rPr>
                        <a:t>输入无符号的十六进制整数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80383383"/>
                  </a:ext>
                </a:extLst>
              </a:tr>
              <a:tr h="304592">
                <a:tc>
                  <a:txBody>
                    <a:bodyPr/>
                    <a:lstStyle/>
                    <a:p>
                      <a:pPr indent="2667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spc="40">
                          <a:effectLst/>
                        </a:rPr>
                        <a:t>c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spc="40" dirty="0">
                          <a:effectLst/>
                        </a:rPr>
                        <a:t>输入单个字符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10590934"/>
                  </a:ext>
                </a:extLst>
              </a:tr>
              <a:tr h="304592">
                <a:tc>
                  <a:txBody>
                    <a:bodyPr/>
                    <a:lstStyle/>
                    <a:p>
                      <a:pPr indent="2667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spc="40">
                          <a:effectLst/>
                        </a:rPr>
                        <a:t>s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spc="40" dirty="0">
                          <a:effectLst/>
                        </a:rPr>
                        <a:t>输入字符串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18600374"/>
                  </a:ext>
                </a:extLst>
              </a:tr>
              <a:tr h="304592">
                <a:tc>
                  <a:txBody>
                    <a:bodyPr/>
                    <a:lstStyle/>
                    <a:p>
                      <a:pPr indent="2667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spc="40">
                          <a:effectLst/>
                        </a:rPr>
                        <a:t>f,e,E,g,G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spc="40" dirty="0">
                          <a:effectLst/>
                        </a:rPr>
                        <a:t>以小数形式或指数形式输入浮点数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674411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42759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C78C7A-13F7-4A1D-9103-272C6E8C7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3.3 </a:t>
            </a:r>
            <a:r>
              <a:rPr lang="zh-CN" altLang="en-US" dirty="0"/>
              <a:t>常用库函数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927E6B9-6A03-4FAC-A2CE-2634D910F1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lnSpc>
                <a:spcPct val="150000"/>
              </a:lnSpc>
            </a:pPr>
            <a:r>
              <a:rPr lang="en-US" altLang="zh-CN" dirty="0" err="1"/>
              <a:t>scanf</a:t>
            </a:r>
            <a:r>
              <a:rPr lang="en-US" altLang="zh-CN" dirty="0"/>
              <a:t>()</a:t>
            </a:r>
            <a:r>
              <a:rPr lang="zh-CN" altLang="en-US" dirty="0"/>
              <a:t>格式说明：</a:t>
            </a:r>
            <a:endParaRPr lang="en-US" altLang="zh-CN" dirty="0"/>
          </a:p>
          <a:p>
            <a:pPr lvl="1">
              <a:lnSpc>
                <a:spcPct val="150000"/>
              </a:lnSpc>
            </a:pPr>
            <a:endParaRPr lang="en-US" altLang="zh-CN" dirty="0"/>
          </a:p>
          <a:p>
            <a:pPr lvl="1">
              <a:lnSpc>
                <a:spcPct val="150000"/>
              </a:lnSpc>
            </a:pPr>
            <a:r>
              <a:rPr lang="zh-CN" altLang="en-US" dirty="0"/>
              <a:t>其他符号含义：</a:t>
            </a:r>
            <a:endParaRPr lang="en-US" altLang="zh-CN" dirty="0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E9BB613A-3CD0-40C1-82BF-EE6EE729B04F}"/>
              </a:ext>
            </a:extLst>
          </p:cNvPr>
          <p:cNvSpPr/>
          <p:nvPr/>
        </p:nvSpPr>
        <p:spPr>
          <a:xfrm>
            <a:off x="3117130" y="1570602"/>
            <a:ext cx="4901972" cy="4755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</a:rPr>
              <a:t>%[*][</a:t>
            </a:r>
            <a:r>
              <a:rPr lang="zh-CN" altLang="en-US" sz="2000" b="1" dirty="0">
                <a:solidFill>
                  <a:schemeClr val="bg1"/>
                </a:solidFill>
              </a:rPr>
              <a:t>输入数据宽度</a:t>
            </a:r>
            <a:r>
              <a:rPr lang="en-US" altLang="zh-CN" sz="2000" b="1" dirty="0">
                <a:solidFill>
                  <a:schemeClr val="bg1"/>
                </a:solidFill>
              </a:rPr>
              <a:t>][</a:t>
            </a:r>
            <a:r>
              <a:rPr lang="zh-CN" altLang="en-US" sz="2000" b="1" dirty="0">
                <a:solidFill>
                  <a:schemeClr val="bg1"/>
                </a:solidFill>
              </a:rPr>
              <a:t>长度</a:t>
            </a:r>
            <a:r>
              <a:rPr lang="en-US" altLang="zh-CN" sz="2000" b="1" dirty="0">
                <a:solidFill>
                  <a:schemeClr val="bg1"/>
                </a:solidFill>
              </a:rPr>
              <a:t>]</a:t>
            </a:r>
            <a:r>
              <a:rPr lang="zh-CN" altLang="en-US" sz="2000" b="1" dirty="0">
                <a:solidFill>
                  <a:schemeClr val="bg1"/>
                </a:solidFill>
              </a:rPr>
              <a:t>类型</a:t>
            </a: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8615D126-49B9-45D3-A7A5-2851583400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7365405"/>
              </p:ext>
            </p:extLst>
          </p:nvPr>
        </p:nvGraphicFramePr>
        <p:xfrm>
          <a:off x="3117130" y="2655743"/>
          <a:ext cx="7827390" cy="2368744"/>
        </p:xfrm>
        <a:graphic>
          <a:graphicData uri="http://schemas.openxmlformats.org/drawingml/2006/table">
            <a:tbl>
              <a:tblPr firstRow="1" firstCol="1">
                <a:tableStyleId>{B301B821-A1FF-4177-AEE7-76D212191A09}</a:tableStyleId>
              </a:tblPr>
              <a:tblGrid>
                <a:gridCol w="14454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19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22794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400" kern="100" dirty="0"/>
                        <a:t>附加字符</a:t>
                      </a:r>
                      <a:endParaRPr lang="zh-CN" sz="1400" b="1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400" kern="100" dirty="0"/>
                        <a:t>说    明</a:t>
                      </a:r>
                      <a:endParaRPr lang="zh-CN" sz="1400" b="1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2794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kern="100" dirty="0"/>
                        <a:t>l</a:t>
                      </a:r>
                      <a:endParaRPr lang="zh-CN" sz="1400" b="1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400" kern="100" dirty="0"/>
                        <a:t>输入长整型数据（可用</a:t>
                      </a:r>
                      <a:r>
                        <a:rPr lang="en-US" altLang="zh-CN" sz="1400" kern="100" dirty="0"/>
                        <a:t>%</a:t>
                      </a:r>
                      <a:r>
                        <a:rPr lang="en-US" altLang="zh-CN" sz="1400" kern="100" dirty="0" err="1"/>
                        <a:t>ld</a:t>
                      </a:r>
                      <a:r>
                        <a:rPr lang="zh-CN" altLang="en-US" sz="1400" kern="100" dirty="0"/>
                        <a:t>，</a:t>
                      </a:r>
                      <a:r>
                        <a:rPr lang="en-US" altLang="zh-CN" sz="1400" kern="100" dirty="0"/>
                        <a:t>%lo</a:t>
                      </a:r>
                      <a:r>
                        <a:rPr lang="zh-CN" altLang="en-US" sz="1400" kern="100" dirty="0"/>
                        <a:t>，</a:t>
                      </a:r>
                      <a:r>
                        <a:rPr lang="en-US" altLang="zh-CN" sz="1400" kern="100" dirty="0"/>
                        <a:t>%lx</a:t>
                      </a:r>
                      <a:r>
                        <a:rPr lang="zh-CN" altLang="en-US" sz="1400" kern="100" dirty="0"/>
                        <a:t>，</a:t>
                      </a:r>
                      <a:r>
                        <a:rPr lang="en-US" altLang="zh-CN" sz="1400" kern="100" dirty="0"/>
                        <a:t>%</a:t>
                      </a:r>
                      <a:r>
                        <a:rPr lang="en-US" altLang="zh-CN" sz="1400" kern="100" dirty="0" err="1"/>
                        <a:t>lu</a:t>
                      </a:r>
                      <a:r>
                        <a:rPr lang="zh-CN" altLang="en-US" sz="1400" kern="100" dirty="0"/>
                        <a:t>）以及</a:t>
                      </a:r>
                      <a:r>
                        <a:rPr lang="en-US" altLang="zh-CN" sz="1400" kern="100" dirty="0"/>
                        <a:t>double</a:t>
                      </a:r>
                      <a:r>
                        <a:rPr lang="zh-CN" altLang="en-US" sz="1400" kern="100" dirty="0"/>
                        <a:t>型数据（用</a:t>
                      </a:r>
                      <a:r>
                        <a:rPr lang="en-US" altLang="zh-CN" sz="1400" kern="100" dirty="0"/>
                        <a:t>%</a:t>
                      </a:r>
                      <a:r>
                        <a:rPr lang="en-US" altLang="zh-CN" sz="1400" kern="100" dirty="0" err="1"/>
                        <a:t>lf</a:t>
                      </a:r>
                      <a:r>
                        <a:rPr lang="zh-CN" altLang="en-US" sz="1400" kern="100" dirty="0"/>
                        <a:t>或</a:t>
                      </a:r>
                      <a:r>
                        <a:rPr lang="en-US" altLang="zh-CN" sz="1400" kern="100" dirty="0"/>
                        <a:t>%le</a:t>
                      </a:r>
                      <a:r>
                        <a:rPr lang="zh-CN" altLang="en-US" sz="1400" kern="100" dirty="0"/>
                        <a:t>）</a:t>
                      </a:r>
                      <a:endParaRPr lang="zh-CN" sz="1400" b="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1052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/>
                        <a:t>h</a:t>
                      </a:r>
                      <a:endParaRPr lang="en-US" sz="1400" b="1" kern="100" dirty="0"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400" kern="100"/>
                        <a:t>输入短整型数据（可用</a:t>
                      </a:r>
                      <a:r>
                        <a:rPr lang="en-US" altLang="zh-CN" sz="1400" kern="100"/>
                        <a:t>%hd</a:t>
                      </a:r>
                      <a:r>
                        <a:rPr lang="zh-CN" altLang="en-US" sz="1400" kern="100"/>
                        <a:t>，</a:t>
                      </a:r>
                      <a:r>
                        <a:rPr lang="en-US" altLang="zh-CN" sz="1400" kern="100"/>
                        <a:t>%ho</a:t>
                      </a:r>
                      <a:r>
                        <a:rPr lang="zh-CN" altLang="en-US" sz="1400" kern="100"/>
                        <a:t>，</a:t>
                      </a:r>
                      <a:r>
                        <a:rPr lang="en-US" altLang="zh-CN" sz="1400" kern="100"/>
                        <a:t>%hx</a:t>
                      </a:r>
                      <a:r>
                        <a:rPr lang="zh-CN" altLang="en-US" sz="1400" kern="100"/>
                        <a:t>）</a:t>
                      </a:r>
                      <a:endParaRPr lang="zh-CN" sz="1400" b="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1052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400" kern="100" dirty="0"/>
                        <a:t>宽度</a:t>
                      </a:r>
                      <a:endParaRPr lang="zh-CN" sz="1400" b="1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400" kern="100"/>
                        <a:t>指定输入数据所占宽度（列数），域宽应为正整数</a:t>
                      </a:r>
                      <a:endParaRPr lang="zh-CN" sz="1400" b="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155728579"/>
                  </a:ext>
                </a:extLst>
              </a:tr>
              <a:tr h="441052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400" kern="100"/>
                        <a:t>*</a:t>
                      </a:r>
                      <a:endParaRPr lang="zh-CN" sz="1400" b="1" kern="10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400" kern="100" dirty="0"/>
                        <a:t>本输入项在读入后不赋给相应的变量</a:t>
                      </a:r>
                      <a:endParaRPr lang="zh-CN" sz="1400" b="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51943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C78C7A-13F7-4A1D-9103-272C6E8C7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3.3 </a:t>
            </a:r>
            <a:r>
              <a:rPr lang="zh-CN" altLang="en-US" dirty="0"/>
              <a:t>常用库函数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927E6B9-6A03-4FAC-A2CE-2634D910F1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lnSpc>
                <a:spcPct val="150000"/>
              </a:lnSpc>
            </a:pPr>
            <a:r>
              <a:rPr lang="en-US" altLang="zh-CN" dirty="0" err="1"/>
              <a:t>scanf</a:t>
            </a:r>
            <a:r>
              <a:rPr lang="en-US" altLang="zh-CN" dirty="0"/>
              <a:t>()</a:t>
            </a:r>
            <a:r>
              <a:rPr lang="zh-CN" altLang="en-US" dirty="0"/>
              <a:t>使用时需注意：</a:t>
            </a:r>
            <a:endParaRPr lang="en-US" altLang="zh-CN" dirty="0"/>
          </a:p>
          <a:p>
            <a:pPr marL="342900" lvl="1" indent="0">
              <a:lnSpc>
                <a:spcPct val="150000"/>
              </a:lnSpc>
              <a:buNone/>
            </a:pPr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</a:t>
            </a:r>
            <a:r>
              <a:rPr lang="zh-CN" altLang="zh-CN" dirty="0"/>
              <a:t>地址表列中，需要给出的是变量的地址</a:t>
            </a:r>
            <a:r>
              <a:rPr lang="zh-CN" altLang="en-US" dirty="0"/>
              <a:t>。</a:t>
            </a:r>
            <a:endParaRPr lang="en-US" altLang="zh-CN" dirty="0"/>
          </a:p>
          <a:p>
            <a:pPr marL="342900" lvl="1" indent="0">
              <a:lnSpc>
                <a:spcPct val="150000"/>
              </a:lnSpc>
              <a:buNone/>
            </a:pPr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</a:t>
            </a:r>
            <a:r>
              <a:rPr lang="zh-CN" altLang="zh-CN" dirty="0"/>
              <a:t>在输入多个数值型数据时，如果格式控制字符串中没有非格式字符作为输入数据之间的间隔，则在输入数据时可以用空格、回车或者</a:t>
            </a:r>
            <a:r>
              <a:rPr lang="en-US" altLang="zh-CN" dirty="0"/>
              <a:t>TAB</a:t>
            </a:r>
            <a:r>
              <a:rPr lang="zh-CN" altLang="zh-CN" dirty="0"/>
              <a:t>键作为间隔。</a:t>
            </a:r>
            <a:endParaRPr lang="en-US" altLang="zh-CN" dirty="0"/>
          </a:p>
          <a:p>
            <a:pPr marL="342900" lvl="1" indent="0">
              <a:lnSpc>
                <a:spcPct val="150000"/>
              </a:lnSpc>
              <a:buNone/>
            </a:pPr>
            <a:r>
              <a:rPr lang="zh-CN" altLang="en-US" dirty="0"/>
              <a:t>例如：</a:t>
            </a:r>
            <a:r>
              <a:rPr lang="en-US" altLang="zh-CN" dirty="0"/>
              <a:t>int a, b, c;</a:t>
            </a:r>
          </a:p>
          <a:p>
            <a:pPr marL="342900" lvl="1" indent="0">
              <a:lnSpc>
                <a:spcPct val="150000"/>
              </a:lnSpc>
              <a:buNone/>
            </a:pPr>
            <a:r>
              <a:rPr lang="en-US" altLang="zh-CN" dirty="0"/>
              <a:t>	  </a:t>
            </a:r>
            <a:r>
              <a:rPr lang="en-US" altLang="zh-CN" dirty="0" err="1"/>
              <a:t>scanf</a:t>
            </a:r>
            <a:r>
              <a:rPr lang="en-US" altLang="zh-CN" dirty="0"/>
              <a:t>("%</a:t>
            </a:r>
            <a:r>
              <a:rPr lang="en-US" altLang="zh-CN" dirty="0" err="1"/>
              <a:t>d%d%d</a:t>
            </a:r>
            <a:r>
              <a:rPr lang="en-US" altLang="zh-CN" dirty="0"/>
              <a:t>", &amp;a, &amp;b, &amp;c);</a:t>
            </a:r>
          </a:p>
          <a:p>
            <a:pPr marL="342900" lvl="1" indent="0">
              <a:lnSpc>
                <a:spcPct val="150000"/>
              </a:lnSpc>
              <a:buNone/>
            </a:pPr>
            <a:r>
              <a:rPr lang="zh-CN" altLang="en-US" dirty="0"/>
              <a:t>可输入的方式有：</a:t>
            </a:r>
            <a:r>
              <a:rPr lang="en-US" altLang="zh-CN" dirty="0"/>
              <a:t>3 4 5</a:t>
            </a:r>
          </a:p>
          <a:p>
            <a:pPr marL="342900" lvl="1" indent="0">
              <a:lnSpc>
                <a:spcPct val="150000"/>
              </a:lnSpc>
              <a:buNone/>
            </a:pPr>
            <a:r>
              <a:rPr lang="zh-CN" altLang="en-US" dirty="0"/>
              <a:t>或者：</a:t>
            </a:r>
            <a:r>
              <a:rPr lang="en-US" altLang="zh-CN" dirty="0"/>
              <a:t>3  4</a:t>
            </a:r>
            <a:r>
              <a:rPr lang="en-US" altLang="zh-CN" dirty="0">
                <a:sym typeface="Wingdings" panose="05000000000000000000" pitchFamily="2" charset="2"/>
              </a:rPr>
              <a:t></a:t>
            </a:r>
            <a:endParaRPr lang="en-US" altLang="zh-CN" dirty="0"/>
          </a:p>
          <a:p>
            <a:pPr marL="342900" lvl="1" indent="0">
              <a:lnSpc>
                <a:spcPct val="150000"/>
              </a:lnSpc>
              <a:buNone/>
            </a:pPr>
            <a:r>
              <a:rPr lang="en-US" altLang="zh-CN" dirty="0"/>
              <a:t>           5</a:t>
            </a:r>
          </a:p>
        </p:txBody>
      </p:sp>
    </p:spTree>
    <p:extLst>
      <p:ext uri="{BB962C8B-B14F-4D97-AF65-F5344CB8AC3E}">
        <p14:creationId xmlns:p14="http://schemas.microsoft.com/office/powerpoint/2010/main" val="18032545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C78C7A-13F7-4A1D-9103-272C6E8C7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3.3 </a:t>
            </a:r>
            <a:r>
              <a:rPr lang="zh-CN" altLang="en-US" dirty="0"/>
              <a:t>常用库函数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927E6B9-6A03-4FAC-A2CE-2634D910F1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lnSpc>
                <a:spcPct val="150000"/>
              </a:lnSpc>
            </a:pPr>
            <a:r>
              <a:rPr lang="en-US" altLang="zh-CN" dirty="0" err="1"/>
              <a:t>scanf</a:t>
            </a:r>
            <a:r>
              <a:rPr lang="en-US" altLang="zh-CN" dirty="0"/>
              <a:t>()</a:t>
            </a:r>
            <a:r>
              <a:rPr lang="zh-CN" altLang="en-US" dirty="0"/>
              <a:t>使用时需注意：</a:t>
            </a:r>
            <a:endParaRPr lang="en-US" altLang="zh-CN" dirty="0"/>
          </a:p>
          <a:p>
            <a:pPr marL="342900" lvl="1" indent="0">
              <a:lnSpc>
                <a:spcPct val="150000"/>
              </a:lnSpc>
              <a:buNone/>
            </a:pPr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）若格式控制字符串中有非格式字符，则输入时也要输入该非格式字符。</a:t>
            </a:r>
          </a:p>
          <a:p>
            <a:pPr marL="342900" lvl="1" indent="0">
              <a:lnSpc>
                <a:spcPct val="150000"/>
              </a:lnSpc>
              <a:buNone/>
            </a:pPr>
            <a:r>
              <a:rPr lang="zh-CN" altLang="en-US" dirty="0"/>
              <a:t>例如：</a:t>
            </a:r>
            <a:r>
              <a:rPr lang="en-US" altLang="zh-CN" dirty="0" err="1"/>
              <a:t>scanf</a:t>
            </a:r>
            <a:r>
              <a:rPr lang="en-US" altLang="zh-CN" dirty="0"/>
              <a:t>("%</a:t>
            </a:r>
            <a:r>
              <a:rPr lang="en-US" altLang="zh-CN" dirty="0" err="1"/>
              <a:t>d,%d,%d</a:t>
            </a:r>
            <a:r>
              <a:rPr lang="en-US" altLang="zh-CN" dirty="0"/>
              <a:t>", &amp;a ,&amp;b, &amp;c);</a:t>
            </a:r>
          </a:p>
          <a:p>
            <a:pPr marL="342900" lvl="1" indent="0">
              <a:lnSpc>
                <a:spcPct val="150000"/>
              </a:lnSpc>
              <a:buNone/>
            </a:pPr>
            <a:r>
              <a:rPr lang="zh-CN" altLang="en-US" dirty="0"/>
              <a:t>格式控制字符串中包含了“</a:t>
            </a:r>
            <a:r>
              <a:rPr lang="en-US" altLang="zh-CN" dirty="0"/>
              <a:t>,”</a:t>
            </a:r>
            <a:r>
              <a:rPr lang="zh-CN" altLang="en-US" dirty="0"/>
              <a:t>，则在输入数据时应输入：</a:t>
            </a:r>
            <a:r>
              <a:rPr lang="en-US" altLang="zh-CN" dirty="0"/>
              <a:t>3,4,5</a:t>
            </a:r>
          </a:p>
          <a:p>
            <a:pPr marL="342900" lvl="1" indent="0">
              <a:lnSpc>
                <a:spcPct val="150000"/>
              </a:lnSpc>
              <a:buNone/>
            </a:pPr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</a:t>
            </a:r>
            <a:r>
              <a:rPr lang="en-US" altLang="zh-CN" dirty="0"/>
              <a:t>%c</a:t>
            </a:r>
            <a:r>
              <a:rPr lang="zh-CN" altLang="en-US" dirty="0"/>
              <a:t>格式输入字符数据时，若格式控制字符串中无非格式字符，则认为所有输入的字符均为有效字符。</a:t>
            </a:r>
          </a:p>
          <a:p>
            <a:pPr marL="342900" lvl="1" indent="0">
              <a:lnSpc>
                <a:spcPct val="150000"/>
              </a:lnSpc>
              <a:buNone/>
            </a:pPr>
            <a:r>
              <a:rPr lang="zh-CN" altLang="en-US" dirty="0"/>
              <a:t>例如：</a:t>
            </a:r>
            <a:r>
              <a:rPr lang="en-US" altLang="zh-CN" dirty="0"/>
              <a:t>char x, y ,z;</a:t>
            </a:r>
          </a:p>
          <a:p>
            <a:pPr marL="342900" lvl="1" indent="0">
              <a:lnSpc>
                <a:spcPct val="150000"/>
              </a:lnSpc>
              <a:buNone/>
            </a:pPr>
            <a:r>
              <a:rPr lang="en-US" altLang="zh-CN" dirty="0"/>
              <a:t>           </a:t>
            </a:r>
            <a:r>
              <a:rPr lang="en-US" altLang="zh-CN" dirty="0" err="1"/>
              <a:t>scanf</a:t>
            </a:r>
            <a:r>
              <a:rPr lang="en-US" altLang="zh-CN" dirty="0"/>
              <a:t>("%</a:t>
            </a:r>
            <a:r>
              <a:rPr lang="en-US" altLang="zh-CN" dirty="0" err="1"/>
              <a:t>c%c%c</a:t>
            </a:r>
            <a:r>
              <a:rPr lang="en-US" altLang="zh-CN" dirty="0"/>
              <a:t>", &amp;x, &amp;y, &amp;z);</a:t>
            </a:r>
          </a:p>
          <a:p>
            <a:pPr marL="342900" lvl="1" indent="0">
              <a:lnSpc>
                <a:spcPct val="150000"/>
              </a:lnSpc>
              <a:buNone/>
            </a:pPr>
            <a:r>
              <a:rPr lang="zh-CN" altLang="en-US" dirty="0"/>
              <a:t>输入：</a:t>
            </a:r>
            <a:r>
              <a:rPr lang="en-US" altLang="zh-CN" dirty="0"/>
              <a:t>w e r</a:t>
            </a:r>
          </a:p>
          <a:p>
            <a:pPr marL="342900" lvl="1" indent="0">
              <a:lnSpc>
                <a:spcPct val="150000"/>
              </a:lnSpc>
              <a:buNone/>
            </a:pPr>
            <a:r>
              <a:rPr lang="zh-CN" altLang="en-US" dirty="0"/>
              <a:t>则把字符</a:t>
            </a:r>
            <a:r>
              <a:rPr lang="en-US" altLang="zh-CN" dirty="0"/>
              <a:t>'w'</a:t>
            </a:r>
            <a:r>
              <a:rPr lang="zh-CN" altLang="en-US" dirty="0"/>
              <a:t>赋值给</a:t>
            </a:r>
            <a:r>
              <a:rPr lang="en-US" altLang="zh-CN" dirty="0"/>
              <a:t>x</a:t>
            </a:r>
            <a:r>
              <a:rPr lang="zh-CN" altLang="en-US" dirty="0"/>
              <a:t>，其后的空格赋值给</a:t>
            </a:r>
            <a:r>
              <a:rPr lang="en-US" altLang="zh-CN" dirty="0"/>
              <a:t>y</a:t>
            </a:r>
            <a:r>
              <a:rPr lang="zh-CN" altLang="en-US" dirty="0"/>
              <a:t>，</a:t>
            </a:r>
            <a:r>
              <a:rPr lang="en-US" altLang="zh-CN" dirty="0"/>
              <a:t>'e'</a:t>
            </a:r>
            <a:r>
              <a:rPr lang="zh-CN" altLang="en-US" dirty="0"/>
              <a:t>赋值给</a:t>
            </a:r>
            <a:r>
              <a:rPr lang="en-US" altLang="zh-CN" dirty="0"/>
              <a:t>z</a:t>
            </a:r>
            <a:r>
              <a:rPr lang="zh-CN" altLang="en-US" dirty="0"/>
              <a:t>。</a:t>
            </a:r>
          </a:p>
          <a:p>
            <a:pPr marL="342900" lvl="1" indent="0">
              <a:lnSpc>
                <a:spcPct val="150000"/>
              </a:lnSpc>
              <a:buNone/>
            </a:pPr>
            <a:r>
              <a:rPr lang="zh-CN" altLang="en-US" dirty="0"/>
              <a:t>如果输入：</a:t>
            </a:r>
            <a:r>
              <a:rPr lang="en-US" altLang="zh-CN" dirty="0" err="1"/>
              <a:t>wer</a:t>
            </a:r>
            <a:r>
              <a:rPr lang="zh-CN" altLang="en-US" dirty="0"/>
              <a:t>，则把</a:t>
            </a:r>
            <a:r>
              <a:rPr lang="en-US" altLang="zh-CN" dirty="0"/>
              <a:t>'w'</a:t>
            </a:r>
            <a:r>
              <a:rPr lang="zh-CN" altLang="en-US" dirty="0"/>
              <a:t>赋值给</a:t>
            </a:r>
            <a:r>
              <a:rPr lang="en-US" altLang="zh-CN" dirty="0"/>
              <a:t>x</a:t>
            </a:r>
            <a:r>
              <a:rPr lang="zh-CN" altLang="en-US" dirty="0"/>
              <a:t>，</a:t>
            </a:r>
            <a:r>
              <a:rPr lang="en-US" altLang="zh-CN" dirty="0"/>
              <a:t>'e'</a:t>
            </a:r>
            <a:r>
              <a:rPr lang="zh-CN" altLang="en-US" dirty="0"/>
              <a:t>赋值给</a:t>
            </a:r>
            <a:r>
              <a:rPr lang="en-US" altLang="zh-CN" dirty="0"/>
              <a:t>y</a:t>
            </a:r>
            <a:r>
              <a:rPr lang="zh-CN" altLang="en-US" dirty="0"/>
              <a:t>，</a:t>
            </a:r>
            <a:r>
              <a:rPr lang="en-US" altLang="zh-CN" dirty="0"/>
              <a:t>'r'</a:t>
            </a:r>
            <a:r>
              <a:rPr lang="zh-CN" altLang="en-US" dirty="0"/>
              <a:t>赋值给</a:t>
            </a:r>
            <a:r>
              <a:rPr lang="en-US" altLang="zh-CN" dirty="0"/>
              <a:t>z</a:t>
            </a:r>
            <a:r>
              <a:rPr lang="zh-CN" altLang="en-US" dirty="0"/>
              <a:t>。</a:t>
            </a:r>
          </a:p>
          <a:p>
            <a:pPr marL="342900" lvl="1" indent="0">
              <a:lnSpc>
                <a:spcPct val="150000"/>
              </a:lnSpc>
              <a:buNone/>
            </a:pPr>
            <a:endParaRPr lang="en-US" altLang="zh-CN" dirty="0"/>
          </a:p>
          <a:p>
            <a:pPr marL="342900" lvl="1" indent="0">
              <a:lnSpc>
                <a:spcPct val="150000"/>
              </a:lnSpc>
              <a:buNone/>
            </a:pPr>
            <a:endParaRPr lang="en-US" altLang="zh-CN" dirty="0"/>
          </a:p>
          <a:p>
            <a:pPr marL="342900" lvl="1" indent="0">
              <a:lnSpc>
                <a:spcPct val="150000"/>
              </a:lnSpc>
              <a:buNone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9280932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C78C7A-13F7-4A1D-9103-272C6E8C7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3.3 </a:t>
            </a:r>
            <a:r>
              <a:rPr lang="zh-CN" altLang="en-US" dirty="0"/>
              <a:t>常用库函数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927E6B9-6A03-4FAC-A2CE-2634D910F1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lnSpc>
                <a:spcPct val="150000"/>
              </a:lnSpc>
            </a:pPr>
            <a:r>
              <a:rPr lang="en-US" altLang="zh-CN" dirty="0" err="1"/>
              <a:t>scanf</a:t>
            </a:r>
            <a:r>
              <a:rPr lang="en-US" altLang="zh-CN" dirty="0"/>
              <a:t>()</a:t>
            </a:r>
            <a:r>
              <a:rPr lang="zh-CN" altLang="en-US" dirty="0"/>
              <a:t>使用时需注意：</a:t>
            </a:r>
            <a:endParaRPr lang="en-US" altLang="zh-CN" dirty="0"/>
          </a:p>
          <a:p>
            <a:pPr marL="342900" lvl="1" indent="0">
              <a:lnSpc>
                <a:spcPct val="150000"/>
              </a:lnSpc>
              <a:buNone/>
            </a:pPr>
            <a:r>
              <a:rPr lang="zh-CN" altLang="en-US" dirty="0"/>
              <a:t>（</a:t>
            </a:r>
            <a:r>
              <a:rPr lang="en-US" altLang="zh-CN" dirty="0"/>
              <a:t>5</a:t>
            </a:r>
            <a:r>
              <a:rPr lang="zh-CN" altLang="en-US" dirty="0"/>
              <a:t>）</a:t>
            </a:r>
            <a:r>
              <a:rPr lang="en-US" altLang="zh-CN" dirty="0" err="1"/>
              <a:t>scanf</a:t>
            </a:r>
            <a:r>
              <a:rPr lang="en-US" altLang="zh-CN" dirty="0"/>
              <a:t>( )</a:t>
            </a:r>
            <a:r>
              <a:rPr lang="zh-CN" altLang="en-US" dirty="0"/>
              <a:t>函数没有精度控制，如</a:t>
            </a:r>
            <a:r>
              <a:rPr lang="en-US" altLang="zh-CN" dirty="0"/>
              <a:t>float x; </a:t>
            </a:r>
            <a:r>
              <a:rPr lang="en-US" altLang="zh-CN" dirty="0" err="1"/>
              <a:t>scanf</a:t>
            </a:r>
            <a:r>
              <a:rPr lang="en-US" altLang="zh-CN" dirty="0"/>
              <a:t>("%5.2f", &amp;x); </a:t>
            </a:r>
            <a:r>
              <a:rPr lang="zh-CN" altLang="en-US" dirty="0"/>
              <a:t>是错误的。不能通过此语句输入一个小数部分只有</a:t>
            </a:r>
            <a:r>
              <a:rPr lang="en-US" altLang="zh-CN" dirty="0"/>
              <a:t>2</a:t>
            </a:r>
            <a:r>
              <a:rPr lang="zh-CN" altLang="en-US" dirty="0"/>
              <a:t>位的浮点数。</a:t>
            </a:r>
          </a:p>
          <a:p>
            <a:pPr marL="342900" lvl="1" indent="0">
              <a:lnSpc>
                <a:spcPct val="150000"/>
              </a:lnSpc>
              <a:buNone/>
            </a:pPr>
            <a:r>
              <a:rPr lang="zh-CN" altLang="en-US" dirty="0"/>
              <a:t>（</a:t>
            </a:r>
            <a:r>
              <a:rPr lang="en-US" altLang="zh-CN" dirty="0"/>
              <a:t>6</a:t>
            </a:r>
            <a:r>
              <a:rPr lang="zh-CN" altLang="en-US" dirty="0"/>
              <a:t>）不要在</a:t>
            </a:r>
            <a:r>
              <a:rPr lang="en-US" altLang="zh-CN" dirty="0" err="1"/>
              <a:t>scanf</a:t>
            </a:r>
            <a:r>
              <a:rPr lang="zh-CN" altLang="en-US" dirty="0"/>
              <a:t>的格式控制字符串中使用</a:t>
            </a:r>
            <a:r>
              <a:rPr lang="en-US" altLang="zh-CN" dirty="0"/>
              <a:t>'\n'</a:t>
            </a:r>
            <a:r>
              <a:rPr lang="zh-CN" altLang="en-US" dirty="0"/>
              <a:t>，如</a:t>
            </a:r>
            <a:r>
              <a:rPr lang="en-US" altLang="zh-CN" dirty="0" err="1"/>
              <a:t>scanf</a:t>
            </a:r>
            <a:r>
              <a:rPr lang="en-US" altLang="zh-CN" dirty="0"/>
              <a:t>("%d\n", &amp;x);</a:t>
            </a:r>
          </a:p>
          <a:p>
            <a:pPr marL="342900" lvl="1" indent="0">
              <a:lnSpc>
                <a:spcPct val="150000"/>
              </a:lnSpc>
              <a:buNone/>
            </a:pPr>
            <a:endParaRPr lang="en-US" altLang="zh-CN" dirty="0"/>
          </a:p>
          <a:p>
            <a:pPr marL="342900" lvl="1" indent="0">
              <a:lnSpc>
                <a:spcPct val="150000"/>
              </a:lnSpc>
              <a:buNone/>
            </a:pPr>
            <a:endParaRPr lang="en-US" altLang="zh-CN" dirty="0"/>
          </a:p>
          <a:p>
            <a:pPr marL="342900" lvl="1" indent="0">
              <a:lnSpc>
                <a:spcPct val="150000"/>
              </a:lnSpc>
              <a:buNone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847347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BA3539-1A50-4E17-87A1-D27CE7D11D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3.1 C</a:t>
            </a:r>
            <a:r>
              <a:rPr lang="zh-CN" altLang="en-US" dirty="0"/>
              <a:t>程序的三种控制结构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4516B9F-1267-42F0-9034-5B9F25C326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dirty="0"/>
              <a:t>顺序结构：</a:t>
            </a:r>
            <a:endParaRPr lang="en-US" altLang="zh-CN" dirty="0"/>
          </a:p>
          <a:p>
            <a:pPr lvl="1">
              <a:lnSpc>
                <a:spcPct val="150000"/>
              </a:lnSpc>
            </a:pPr>
            <a:r>
              <a:rPr lang="zh-CN" altLang="en-US" dirty="0"/>
              <a:t>程序运行时自上而下按照语句出现的先后顺序依次执行。</a:t>
            </a:r>
            <a:endParaRPr lang="en-US" altLang="zh-CN" dirty="0"/>
          </a:p>
          <a:p>
            <a:pPr lvl="1">
              <a:lnSpc>
                <a:spcPct val="150000"/>
              </a:lnSpc>
            </a:pPr>
            <a:r>
              <a:rPr lang="zh-CN" altLang="en-US" dirty="0"/>
              <a:t>顺序结构的流程图和</a:t>
            </a:r>
            <a:r>
              <a:rPr lang="en-US" altLang="zh-CN" dirty="0"/>
              <a:t>N-S</a:t>
            </a:r>
            <a:r>
              <a:rPr lang="zh-CN" altLang="en-US" dirty="0"/>
              <a:t>图如下：</a:t>
            </a:r>
            <a:endParaRPr lang="en-US" altLang="zh-CN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806885E-A7AF-41EF-A4A9-8C2E7EBEA8EC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8025" y="3384205"/>
            <a:ext cx="3684375" cy="19560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37888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C78C7A-13F7-4A1D-9103-272C6E8C7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3.3 </a:t>
            </a:r>
            <a:r>
              <a:rPr lang="zh-CN" altLang="en-US" dirty="0"/>
              <a:t>常用库函数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927E6B9-6A03-4FAC-A2CE-2634D910F1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/>
              <a:t> C</a:t>
            </a:r>
            <a:r>
              <a:rPr lang="zh-CN" altLang="en-US" dirty="0"/>
              <a:t>编译系统预先定义了丰富的数学函数，使用系统提供的数学运算函数，需要包含头文件</a:t>
            </a:r>
            <a:r>
              <a:rPr lang="en-US" altLang="zh-CN" dirty="0" err="1"/>
              <a:t>math.h</a:t>
            </a:r>
            <a:r>
              <a:rPr lang="zh-CN" altLang="en-US" dirty="0"/>
              <a:t>。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【例</a:t>
            </a:r>
            <a:r>
              <a:rPr lang="en-US" altLang="zh-CN" dirty="0"/>
              <a:t>3.6</a:t>
            </a:r>
            <a:r>
              <a:rPr lang="zh-CN" altLang="zh-CN" dirty="0"/>
              <a:t>】任意输入一个</a:t>
            </a:r>
            <a:r>
              <a:rPr lang="en-US" altLang="zh-CN" dirty="0"/>
              <a:t>x</a:t>
            </a:r>
            <a:r>
              <a:rPr lang="zh-CN" altLang="zh-CN" dirty="0"/>
              <a:t>的值，计算</a:t>
            </a:r>
            <a:r>
              <a:rPr lang="en-US" altLang="zh-CN" dirty="0"/>
              <a:t>y = (|x| - 2) / (x</a:t>
            </a:r>
            <a:r>
              <a:rPr lang="en-US" altLang="zh-CN" baseline="30000" dirty="0"/>
              <a:t>2 </a:t>
            </a:r>
            <a:r>
              <a:rPr lang="en-US" altLang="zh-CN" dirty="0"/>
              <a:t>+ 1)</a:t>
            </a:r>
            <a:r>
              <a:rPr lang="zh-CN" altLang="zh-CN" dirty="0"/>
              <a:t>。</a:t>
            </a:r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34878FC-D52B-47CF-B208-AA0D3C437761}"/>
              </a:ext>
            </a:extLst>
          </p:cNvPr>
          <p:cNvSpPr/>
          <p:nvPr/>
        </p:nvSpPr>
        <p:spPr>
          <a:xfrm>
            <a:off x="609600" y="3322351"/>
            <a:ext cx="3830426" cy="2531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CN" sz="1400" dirty="0">
                <a:solidFill>
                  <a:srgbClr val="002060"/>
                </a:solidFill>
              </a:rPr>
              <a:t>#include &lt;</a:t>
            </a:r>
            <a:r>
              <a:rPr lang="en-US" altLang="zh-CN" sz="1400" dirty="0" err="1">
                <a:solidFill>
                  <a:srgbClr val="002060"/>
                </a:solidFill>
              </a:rPr>
              <a:t>stdio.h</a:t>
            </a:r>
            <a:r>
              <a:rPr lang="en-US" altLang="zh-CN" sz="1400" dirty="0">
                <a:solidFill>
                  <a:srgbClr val="002060"/>
                </a:solidFill>
              </a:rPr>
              <a:t>&gt;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#include &lt;</a:t>
            </a:r>
            <a:r>
              <a:rPr lang="en-US" altLang="zh-CN" sz="1400" dirty="0" err="1">
                <a:solidFill>
                  <a:srgbClr val="002060"/>
                </a:solidFill>
              </a:rPr>
              <a:t>math.h</a:t>
            </a:r>
            <a:r>
              <a:rPr lang="en-US" altLang="zh-CN" sz="1400" dirty="0">
                <a:solidFill>
                  <a:srgbClr val="002060"/>
                </a:solidFill>
              </a:rPr>
              <a:t>&gt;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int main( )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{ 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    float x, y;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    </a:t>
            </a:r>
            <a:r>
              <a:rPr lang="en-US" altLang="zh-CN" sz="1400" dirty="0" err="1">
                <a:solidFill>
                  <a:srgbClr val="002060"/>
                </a:solidFill>
              </a:rPr>
              <a:t>printf</a:t>
            </a:r>
            <a:r>
              <a:rPr lang="en-US" altLang="zh-CN" sz="1400" dirty="0">
                <a:solidFill>
                  <a:srgbClr val="002060"/>
                </a:solidFill>
              </a:rPr>
              <a:t>("</a:t>
            </a:r>
            <a:r>
              <a:rPr lang="zh-CN" altLang="en-US" sz="1400" dirty="0">
                <a:solidFill>
                  <a:srgbClr val="002060"/>
                </a:solidFill>
              </a:rPr>
              <a:t>请输入</a:t>
            </a:r>
            <a:r>
              <a:rPr lang="en-US" altLang="zh-CN" sz="1400" dirty="0">
                <a:solidFill>
                  <a:srgbClr val="002060"/>
                </a:solidFill>
              </a:rPr>
              <a:t>x</a:t>
            </a:r>
            <a:r>
              <a:rPr lang="zh-CN" altLang="en-US" sz="1400" dirty="0">
                <a:solidFill>
                  <a:srgbClr val="002060"/>
                </a:solidFill>
              </a:rPr>
              <a:t>的值：</a:t>
            </a:r>
            <a:r>
              <a:rPr lang="en-US" altLang="zh-CN" sz="1400" dirty="0">
                <a:solidFill>
                  <a:srgbClr val="002060"/>
                </a:solidFill>
              </a:rPr>
              <a:t>\n");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    </a:t>
            </a:r>
            <a:r>
              <a:rPr lang="en-US" altLang="zh-CN" sz="1400" dirty="0" err="1">
                <a:solidFill>
                  <a:srgbClr val="002060"/>
                </a:solidFill>
              </a:rPr>
              <a:t>scanf</a:t>
            </a:r>
            <a:r>
              <a:rPr lang="en-US" altLang="zh-CN" sz="1400" dirty="0">
                <a:solidFill>
                  <a:srgbClr val="002060"/>
                </a:solidFill>
              </a:rPr>
              <a:t>("%f", &amp;x);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    y = (fabs(x) - 2) / (x * x + 1);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    </a:t>
            </a:r>
            <a:r>
              <a:rPr lang="en-US" altLang="zh-CN" sz="1400" dirty="0" err="1">
                <a:solidFill>
                  <a:srgbClr val="002060"/>
                </a:solidFill>
              </a:rPr>
              <a:t>printf</a:t>
            </a:r>
            <a:r>
              <a:rPr lang="en-US" altLang="zh-CN" sz="1400" dirty="0">
                <a:solidFill>
                  <a:srgbClr val="002060"/>
                </a:solidFill>
              </a:rPr>
              <a:t>("y = %f\n", y);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    return 0;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}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E35CAE4-59DE-421A-973C-7EA40270324B}"/>
              </a:ext>
            </a:extLst>
          </p:cNvPr>
          <p:cNvSpPr txBox="1"/>
          <p:nvPr/>
        </p:nvSpPr>
        <p:spPr>
          <a:xfrm>
            <a:off x="4615992" y="3244334"/>
            <a:ext cx="1977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02060"/>
                </a:solidFill>
              </a:rPr>
              <a:t>程序运行结果：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2AF133B-7ED2-43C5-8E6B-80A2A26B01B8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465" b="36790"/>
          <a:stretch/>
        </p:blipFill>
        <p:spPr>
          <a:xfrm>
            <a:off x="4620067" y="3613666"/>
            <a:ext cx="3179534" cy="1231710"/>
          </a:xfrm>
          <a:prstGeom prst="rect">
            <a:avLst/>
          </a:prstGeom>
        </p:spPr>
      </p:pic>
      <p:sp>
        <p:nvSpPr>
          <p:cNvPr id="7" name="折角形 8">
            <a:extLst>
              <a:ext uri="{FF2B5EF4-FFF2-40B4-BE49-F238E27FC236}">
                <a16:creationId xmlns:a16="http://schemas.microsoft.com/office/drawing/2014/main" id="{25878A2D-668E-4D63-A05B-559EF2DF29BC}"/>
              </a:ext>
            </a:extLst>
          </p:cNvPr>
          <p:cNvSpPr/>
          <p:nvPr/>
        </p:nvSpPr>
        <p:spPr>
          <a:xfrm>
            <a:off x="7979642" y="3135399"/>
            <a:ext cx="3578594" cy="3161708"/>
          </a:xfrm>
          <a:prstGeom prst="foldedCorner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AutoNum type="arabicPeriod"/>
            </a:pPr>
            <a:endParaRPr lang="en-US" altLang="zh-CN" sz="1400" dirty="0"/>
          </a:p>
          <a:p>
            <a:pPr marL="342900" indent="-342900">
              <a:buAutoNum type="arabicPeriod"/>
            </a:pPr>
            <a:endParaRPr lang="en-US" altLang="zh-CN" sz="1400" dirty="0"/>
          </a:p>
          <a:p>
            <a:pPr marL="342900" indent="-342900">
              <a:buAutoNum type="arabicPeriod"/>
            </a:pPr>
            <a:endParaRPr lang="en-US" altLang="zh-CN" sz="1400" dirty="0"/>
          </a:p>
          <a:p>
            <a:pPr marL="342900" indent="-342900">
              <a:buAutoNum type="arabicPeriod"/>
            </a:pPr>
            <a:endParaRPr lang="en-US" altLang="zh-CN" sz="1400" dirty="0"/>
          </a:p>
          <a:p>
            <a:pPr marL="342900" indent="-342900">
              <a:buFont typeface="+mj-lt"/>
              <a:buAutoNum type="arabicPeriod"/>
            </a:pPr>
            <a:endParaRPr lang="en-US" altLang="zh-CN" sz="1600" dirty="0"/>
          </a:p>
          <a:p>
            <a:pPr marL="342900" indent="-342900">
              <a:buFont typeface="+mj-lt"/>
              <a:buAutoNum type="arabicPeriod"/>
            </a:pPr>
            <a:endParaRPr lang="en-US" altLang="zh-CN" sz="1600" dirty="0"/>
          </a:p>
          <a:p>
            <a:pPr marL="342900" indent="-342900">
              <a:buFont typeface="+mj-lt"/>
              <a:buAutoNum type="arabicPeriod"/>
            </a:pPr>
            <a:r>
              <a:rPr lang="zh-CN" altLang="en-US" sz="1600" dirty="0"/>
              <a:t>求绝对值的函数有两个：</a:t>
            </a:r>
            <a:r>
              <a:rPr lang="en-US" altLang="zh-CN" sz="1600" dirty="0"/>
              <a:t>abs( )</a:t>
            </a:r>
            <a:r>
              <a:rPr lang="zh-CN" altLang="en-US" sz="1600" dirty="0"/>
              <a:t>和</a:t>
            </a:r>
            <a:r>
              <a:rPr lang="en-US" altLang="zh-CN" sz="1600" dirty="0"/>
              <a:t>fabs( )</a:t>
            </a:r>
            <a:r>
              <a:rPr lang="zh-CN" altLang="en-US" sz="1600" dirty="0"/>
              <a:t>，其中</a:t>
            </a:r>
            <a:r>
              <a:rPr lang="en-US" altLang="zh-CN" sz="1600" dirty="0"/>
              <a:t>abs</a:t>
            </a:r>
            <a:r>
              <a:rPr lang="zh-CN" altLang="en-US" sz="1600" dirty="0"/>
              <a:t>函数是对整数求绝对值，而</a:t>
            </a:r>
            <a:r>
              <a:rPr lang="en-US" altLang="zh-CN" sz="1600" dirty="0"/>
              <a:t>fabs</a:t>
            </a:r>
            <a:r>
              <a:rPr lang="zh-CN" altLang="en-US" sz="1600" dirty="0"/>
              <a:t>函数是对浮点数求绝对值。本例中，</a:t>
            </a:r>
            <a:r>
              <a:rPr lang="en-US" altLang="zh-CN" sz="1600" dirty="0"/>
              <a:t>x</a:t>
            </a:r>
            <a:r>
              <a:rPr lang="zh-CN" altLang="en-US" sz="1600" dirty="0"/>
              <a:t>的类型为</a:t>
            </a:r>
            <a:r>
              <a:rPr lang="en-US" altLang="zh-CN" sz="1600" dirty="0"/>
              <a:t>float</a:t>
            </a:r>
            <a:r>
              <a:rPr lang="zh-CN" altLang="en-US" sz="1600" dirty="0"/>
              <a:t>，所以应使用</a:t>
            </a:r>
            <a:r>
              <a:rPr lang="en-US" altLang="zh-CN" sz="1600" dirty="0"/>
              <a:t>fabs</a:t>
            </a:r>
            <a:r>
              <a:rPr lang="zh-CN" altLang="en-US" sz="1600" dirty="0"/>
              <a:t>函数</a:t>
            </a:r>
            <a:r>
              <a:rPr lang="en-US" altLang="zh-CN" sz="1600" dirty="0"/>
              <a:t>;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600" dirty="0"/>
              <a:t>C</a:t>
            </a:r>
            <a:r>
              <a:rPr lang="zh-CN" altLang="en-US" sz="1600" dirty="0"/>
              <a:t>语言不存在上下标的写法，因此数学上的</a:t>
            </a:r>
            <a:r>
              <a:rPr lang="en-US" altLang="zh-CN" sz="1600" dirty="0"/>
              <a:t>x2</a:t>
            </a:r>
            <a:r>
              <a:rPr lang="zh-CN" altLang="en-US" sz="1600" dirty="0"/>
              <a:t>应表示为</a:t>
            </a:r>
            <a:r>
              <a:rPr lang="en-US" altLang="zh-CN" sz="1600" dirty="0"/>
              <a:t>x*x</a:t>
            </a:r>
            <a:r>
              <a:rPr lang="zh-CN" altLang="en-US" sz="1600" dirty="0"/>
              <a:t>，或使用数学函数</a:t>
            </a:r>
            <a:r>
              <a:rPr lang="en-US" altLang="zh-CN" sz="1600" dirty="0"/>
              <a:t>pow( )</a:t>
            </a:r>
            <a:r>
              <a:rPr lang="zh-CN" altLang="en-US" sz="1600" dirty="0"/>
              <a:t>，表示为</a:t>
            </a:r>
            <a:r>
              <a:rPr lang="en-US" altLang="zh-CN" sz="1600" dirty="0"/>
              <a:t>pow(x, 2)</a:t>
            </a:r>
            <a:r>
              <a:rPr lang="zh-CN" altLang="en-US" sz="1600" dirty="0"/>
              <a:t>。</a:t>
            </a:r>
            <a:endParaRPr lang="en-US" altLang="zh-CN" sz="1400" dirty="0"/>
          </a:p>
          <a:p>
            <a:pPr marL="342900" indent="-342900">
              <a:buFont typeface="+mj-lt"/>
              <a:buAutoNum type="arabicPeriod"/>
            </a:pPr>
            <a:endParaRPr lang="en-US" altLang="zh-CN" sz="1400" dirty="0"/>
          </a:p>
          <a:p>
            <a:pPr marL="342900" indent="-342900">
              <a:buFont typeface="+mj-lt"/>
              <a:buAutoNum type="arabicPeriod"/>
            </a:pPr>
            <a:endParaRPr lang="en-US" altLang="zh-CN" sz="1400" dirty="0"/>
          </a:p>
          <a:p>
            <a:pPr marL="342900" indent="-342900">
              <a:buFont typeface="+mj-lt"/>
              <a:buAutoNum type="arabicPeriod"/>
            </a:pPr>
            <a:endParaRPr lang="en-US" altLang="zh-CN" sz="1400" dirty="0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D0EEC914-1942-4FE8-A1D5-52A2DB06DC41}"/>
              </a:ext>
            </a:extLst>
          </p:cNvPr>
          <p:cNvGrpSpPr/>
          <p:nvPr/>
        </p:nvGrpSpPr>
        <p:grpSpPr>
          <a:xfrm>
            <a:off x="8024157" y="3135399"/>
            <a:ext cx="1242392" cy="373903"/>
            <a:chOff x="8656982" y="1358937"/>
            <a:chExt cx="1242392" cy="331751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D828719-CE6A-4747-9889-47CD183FD132}"/>
                </a:ext>
              </a:extLst>
            </p:cNvPr>
            <p:cNvSpPr txBox="1"/>
            <p:nvPr/>
          </p:nvSpPr>
          <p:spPr>
            <a:xfrm>
              <a:off x="8656982" y="1358937"/>
              <a:ext cx="1242392" cy="327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程序说明</a:t>
              </a: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63F0EA15-4F3A-4091-BB33-F69A9520A5D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656983" y="1686632"/>
              <a:ext cx="1242391" cy="40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756093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D26B20-BEBE-4ACD-96E3-96D5677FD3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3.3 </a:t>
            </a:r>
            <a:r>
              <a:rPr lang="zh-CN" altLang="en-US" dirty="0"/>
              <a:t>常用库函数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>
                <a:extLst>
                  <a:ext uri="{FF2B5EF4-FFF2-40B4-BE49-F238E27FC236}">
                    <a16:creationId xmlns:a16="http://schemas.microsoft.com/office/drawing/2014/main" id="{D4943ACC-B91A-492B-B112-A0B00454442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507998" y="1295561"/>
                <a:ext cx="11684001" cy="4876800"/>
              </a:xfrm>
            </p:spPr>
            <p:txBody>
              <a:bodyPr/>
              <a:lstStyle/>
              <a:p>
                <a:r>
                  <a:rPr lang="zh-CN" altLang="zh-CN" dirty="0"/>
                  <a:t>【例</a:t>
                </a:r>
                <a:r>
                  <a:rPr lang="en-US" altLang="zh-CN" dirty="0"/>
                  <a:t>3.7</a:t>
                </a:r>
                <a:r>
                  <a:rPr lang="zh-CN" altLang="zh-CN" dirty="0"/>
                  <a:t>】输入三角形的三边长，计算三角形面积。（假设三角形三个边分别为</a:t>
                </a:r>
                <a:r>
                  <a:rPr lang="en-US" altLang="zh-CN" dirty="0"/>
                  <a:t>a</a:t>
                </a:r>
                <a:r>
                  <a:rPr lang="zh-CN" altLang="zh-CN" dirty="0"/>
                  <a:t>、</a:t>
                </a:r>
                <a:r>
                  <a:rPr lang="en-US" altLang="zh-CN" dirty="0"/>
                  <a:t>b</a:t>
                </a:r>
                <a:r>
                  <a:rPr lang="zh-CN" altLang="zh-CN" dirty="0"/>
                  <a:t>、</a:t>
                </a:r>
                <a:r>
                  <a:rPr lang="en-US" altLang="zh-CN" dirty="0"/>
                  <a:t>c</a:t>
                </a:r>
                <a:r>
                  <a:rPr lang="zh-CN" altLang="zh-CN" dirty="0"/>
                  <a:t>，周长的一半为</a:t>
                </a:r>
                <a:r>
                  <a:rPr lang="en-US" altLang="zh-CN" dirty="0"/>
                  <a:t>s = (a + b + c) / 2</a:t>
                </a:r>
                <a:r>
                  <a:rPr lang="zh-CN" altLang="zh-CN" dirty="0"/>
                  <a:t>，则三角形面积</a:t>
                </a:r>
                <a:r>
                  <a:rPr lang="en-US" altLang="zh-CN" dirty="0"/>
                  <a:t>area 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i="1"/>
                        </m:ctrlPr>
                      </m:radPr>
                      <m:deg/>
                      <m:e>
                        <m:r>
                          <a:rPr lang="en-US" altLang="zh-CN" i="1"/>
                          <m:t>𝒔</m:t>
                        </m:r>
                        <m:r>
                          <a:rPr lang="en-US" altLang="zh-CN" i="1"/>
                          <m:t>(</m:t>
                        </m:r>
                        <m:r>
                          <a:rPr lang="en-US" altLang="zh-CN" i="1"/>
                          <m:t>𝒔</m:t>
                        </m:r>
                        <m:r>
                          <a:rPr lang="en-US" altLang="zh-CN" i="1"/>
                          <m:t>−</m:t>
                        </m:r>
                        <m:r>
                          <a:rPr lang="en-US" altLang="zh-CN" i="1"/>
                          <m:t>𝒂</m:t>
                        </m:r>
                        <m:r>
                          <a:rPr lang="en-US" altLang="zh-CN" i="1"/>
                          <m:t>)(</m:t>
                        </m:r>
                        <m:r>
                          <a:rPr lang="en-US" altLang="zh-CN" i="1"/>
                          <m:t>𝒔</m:t>
                        </m:r>
                        <m:r>
                          <a:rPr lang="en-US" altLang="zh-CN" i="1"/>
                          <m:t>−</m:t>
                        </m:r>
                        <m:r>
                          <a:rPr lang="en-US" altLang="zh-CN" i="1"/>
                          <m:t>𝒃</m:t>
                        </m:r>
                        <m:r>
                          <a:rPr lang="en-US" altLang="zh-CN" i="1"/>
                          <m:t>)(</m:t>
                        </m:r>
                        <m:r>
                          <a:rPr lang="en-US" altLang="zh-CN" i="1"/>
                          <m:t>𝒔</m:t>
                        </m:r>
                        <m:r>
                          <a:rPr lang="en-US" altLang="zh-CN" i="1"/>
                          <m:t>−</m:t>
                        </m:r>
                        <m:r>
                          <a:rPr lang="en-US" altLang="zh-CN" i="1"/>
                          <m:t>𝒄</m:t>
                        </m:r>
                        <m:r>
                          <a:rPr lang="en-US" altLang="zh-CN" i="1"/>
                          <m:t>)</m:t>
                        </m:r>
                      </m:e>
                    </m:rad>
                  </m:oMath>
                </a14:m>
                <a:r>
                  <a:rPr lang="zh-CN" altLang="zh-CN" dirty="0"/>
                  <a:t>）</a:t>
                </a:r>
              </a:p>
              <a:p>
                <a:endParaRPr lang="zh-CN" altLang="en-US" dirty="0"/>
              </a:p>
            </p:txBody>
          </p:sp>
        </mc:Choice>
        <mc:Fallback>
          <p:sp>
            <p:nvSpPr>
              <p:cNvPr id="3" name="内容占位符 2">
                <a:extLst>
                  <a:ext uri="{FF2B5EF4-FFF2-40B4-BE49-F238E27FC236}">
                    <a16:creationId xmlns:a16="http://schemas.microsoft.com/office/drawing/2014/main" id="{D4943ACC-B91A-492B-B112-A0B00454442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07998" y="1295561"/>
                <a:ext cx="11684001" cy="4876800"/>
              </a:xfrm>
              <a:blipFill>
                <a:blip r:embed="rId3"/>
                <a:stretch>
                  <a:fillRect l="-522" t="-11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>
            <a:extLst>
              <a:ext uri="{FF2B5EF4-FFF2-40B4-BE49-F238E27FC236}">
                <a16:creationId xmlns:a16="http://schemas.microsoft.com/office/drawing/2014/main" id="{B6D2DDD0-B8D0-4022-BAB8-140EDCBF241C}"/>
              </a:ext>
            </a:extLst>
          </p:cNvPr>
          <p:cNvSpPr/>
          <p:nvPr/>
        </p:nvSpPr>
        <p:spPr>
          <a:xfrm>
            <a:off x="1131854" y="2486485"/>
            <a:ext cx="4942789" cy="268883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CN" sz="1400" dirty="0">
                <a:solidFill>
                  <a:srgbClr val="002060"/>
                </a:solidFill>
              </a:rPr>
              <a:t>#include &lt;</a:t>
            </a:r>
            <a:r>
              <a:rPr lang="en-US" altLang="zh-CN" sz="1400" dirty="0" err="1">
                <a:solidFill>
                  <a:srgbClr val="002060"/>
                </a:solidFill>
              </a:rPr>
              <a:t>stdio.h</a:t>
            </a:r>
            <a:r>
              <a:rPr lang="en-US" altLang="zh-CN" sz="1400" dirty="0">
                <a:solidFill>
                  <a:srgbClr val="002060"/>
                </a:solidFill>
              </a:rPr>
              <a:t>&gt;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#include &lt;</a:t>
            </a:r>
            <a:r>
              <a:rPr lang="en-US" altLang="zh-CN" sz="1400" dirty="0" err="1">
                <a:solidFill>
                  <a:srgbClr val="002060"/>
                </a:solidFill>
              </a:rPr>
              <a:t>math.h</a:t>
            </a:r>
            <a:r>
              <a:rPr lang="en-US" altLang="zh-CN" sz="1400" dirty="0">
                <a:solidFill>
                  <a:srgbClr val="002060"/>
                </a:solidFill>
              </a:rPr>
              <a:t>&gt;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int main( )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{ 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    float a, b, c, s, area;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    </a:t>
            </a:r>
            <a:r>
              <a:rPr lang="en-US" altLang="zh-CN" sz="1400" dirty="0" err="1">
                <a:solidFill>
                  <a:srgbClr val="002060"/>
                </a:solidFill>
              </a:rPr>
              <a:t>printf</a:t>
            </a:r>
            <a:r>
              <a:rPr lang="en-US" altLang="zh-CN" sz="1400" dirty="0">
                <a:solidFill>
                  <a:srgbClr val="002060"/>
                </a:solidFill>
              </a:rPr>
              <a:t>("</a:t>
            </a:r>
            <a:r>
              <a:rPr lang="zh-CN" altLang="en-US" sz="1400" dirty="0">
                <a:solidFill>
                  <a:srgbClr val="002060"/>
                </a:solidFill>
              </a:rPr>
              <a:t>请输入三边长：</a:t>
            </a:r>
            <a:r>
              <a:rPr lang="en-US" altLang="zh-CN" sz="1400" dirty="0">
                <a:solidFill>
                  <a:srgbClr val="002060"/>
                </a:solidFill>
              </a:rPr>
              <a:t>\n");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    </a:t>
            </a:r>
            <a:r>
              <a:rPr lang="en-US" altLang="zh-CN" sz="1400" dirty="0" err="1">
                <a:solidFill>
                  <a:srgbClr val="002060"/>
                </a:solidFill>
              </a:rPr>
              <a:t>scanf</a:t>
            </a:r>
            <a:r>
              <a:rPr lang="en-US" altLang="zh-CN" sz="1400" dirty="0">
                <a:solidFill>
                  <a:srgbClr val="002060"/>
                </a:solidFill>
              </a:rPr>
              <a:t>("%f %f %f", &amp;a, &amp;b, &amp;c);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    s = (a + b + c) / 2;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    area = sqrt(s * (s - a) * (s - b) * (s - c));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    </a:t>
            </a:r>
            <a:r>
              <a:rPr lang="en-US" altLang="zh-CN" sz="1400" dirty="0" err="1">
                <a:solidFill>
                  <a:srgbClr val="002060"/>
                </a:solidFill>
              </a:rPr>
              <a:t>printf</a:t>
            </a:r>
            <a:r>
              <a:rPr lang="en-US" altLang="zh-CN" sz="1400" dirty="0">
                <a:solidFill>
                  <a:srgbClr val="002060"/>
                </a:solidFill>
              </a:rPr>
              <a:t>("area = %f\n", area);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    return 0;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}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6D00077-4E5E-4D78-BACB-BB1E478C9A2B}"/>
              </a:ext>
            </a:extLst>
          </p:cNvPr>
          <p:cNvSpPr txBox="1"/>
          <p:nvPr/>
        </p:nvSpPr>
        <p:spPr>
          <a:xfrm>
            <a:off x="6783690" y="2486485"/>
            <a:ext cx="1977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02060"/>
                </a:solidFill>
              </a:rPr>
              <a:t>程序运行结果：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7DDE60CF-3336-48D6-BCE3-4FC9DE909AB9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628" b="34492"/>
          <a:stretch/>
        </p:blipFill>
        <p:spPr>
          <a:xfrm>
            <a:off x="6783690" y="2992838"/>
            <a:ext cx="3594288" cy="1503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4024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808A65-C99B-4A85-88C9-E3F30B1523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3.3 </a:t>
            </a:r>
            <a:r>
              <a:rPr lang="zh-CN" altLang="en-US" dirty="0"/>
              <a:t>常用库函数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1BE915-F8A3-486A-8F95-7194F09475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【例</a:t>
            </a:r>
            <a:r>
              <a:rPr lang="en-US" altLang="zh-CN" dirty="0"/>
              <a:t>3.8</a:t>
            </a:r>
            <a:r>
              <a:rPr lang="zh-CN" altLang="zh-CN" dirty="0"/>
              <a:t>】利用系统当前时间作为随机数种子，生成两个随机数。</a:t>
            </a:r>
          </a:p>
          <a:p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8477181-92EC-4273-8390-FE4CB6F3A53F}"/>
              </a:ext>
            </a:extLst>
          </p:cNvPr>
          <p:cNvSpPr/>
          <p:nvPr/>
        </p:nvSpPr>
        <p:spPr>
          <a:xfrm>
            <a:off x="911256" y="2456013"/>
            <a:ext cx="3773866" cy="239879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CN" sz="1400" dirty="0">
                <a:solidFill>
                  <a:srgbClr val="002060"/>
                </a:solidFill>
              </a:rPr>
              <a:t>#include &lt;</a:t>
            </a:r>
            <a:r>
              <a:rPr lang="en-US" altLang="zh-CN" sz="1400" dirty="0" err="1">
                <a:solidFill>
                  <a:srgbClr val="002060"/>
                </a:solidFill>
              </a:rPr>
              <a:t>stdio.h</a:t>
            </a:r>
            <a:r>
              <a:rPr lang="en-US" altLang="zh-CN" sz="1400" dirty="0">
                <a:solidFill>
                  <a:srgbClr val="002060"/>
                </a:solidFill>
              </a:rPr>
              <a:t>&gt;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#include &lt;</a:t>
            </a:r>
            <a:r>
              <a:rPr lang="en-US" altLang="zh-CN" sz="1400" dirty="0" err="1">
                <a:solidFill>
                  <a:srgbClr val="002060"/>
                </a:solidFill>
              </a:rPr>
              <a:t>stdlib.h</a:t>
            </a:r>
            <a:r>
              <a:rPr lang="en-US" altLang="zh-CN" sz="1400" dirty="0">
                <a:solidFill>
                  <a:srgbClr val="002060"/>
                </a:solidFill>
              </a:rPr>
              <a:t>&gt;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#include &lt;</a:t>
            </a:r>
            <a:r>
              <a:rPr lang="en-US" altLang="zh-CN" sz="1400" dirty="0" err="1">
                <a:solidFill>
                  <a:srgbClr val="002060"/>
                </a:solidFill>
              </a:rPr>
              <a:t>time.h</a:t>
            </a:r>
            <a:r>
              <a:rPr lang="en-US" altLang="zh-CN" sz="1400" dirty="0">
                <a:solidFill>
                  <a:srgbClr val="002060"/>
                </a:solidFill>
              </a:rPr>
              <a:t>&gt;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int main( )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{ 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    </a:t>
            </a:r>
            <a:r>
              <a:rPr lang="en-US" altLang="zh-CN" sz="1400" dirty="0" err="1">
                <a:solidFill>
                  <a:srgbClr val="002060"/>
                </a:solidFill>
              </a:rPr>
              <a:t>srand</a:t>
            </a:r>
            <a:r>
              <a:rPr lang="en-US" altLang="zh-CN" sz="1400" dirty="0">
                <a:solidFill>
                  <a:srgbClr val="002060"/>
                </a:solidFill>
              </a:rPr>
              <a:t>((unsigned) time(NULL));      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    </a:t>
            </a:r>
            <a:r>
              <a:rPr lang="en-US" altLang="zh-CN" sz="1400" dirty="0" err="1">
                <a:solidFill>
                  <a:srgbClr val="002060"/>
                </a:solidFill>
              </a:rPr>
              <a:t>printf</a:t>
            </a:r>
            <a:r>
              <a:rPr lang="en-US" altLang="zh-CN" sz="1400" dirty="0">
                <a:solidFill>
                  <a:srgbClr val="002060"/>
                </a:solidFill>
              </a:rPr>
              <a:t>("%d\n", rand( ));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    </a:t>
            </a:r>
            <a:r>
              <a:rPr lang="en-US" altLang="zh-CN" sz="1400" dirty="0" err="1">
                <a:solidFill>
                  <a:srgbClr val="002060"/>
                </a:solidFill>
              </a:rPr>
              <a:t>printf</a:t>
            </a:r>
            <a:r>
              <a:rPr lang="en-US" altLang="zh-CN" sz="1400" dirty="0">
                <a:solidFill>
                  <a:srgbClr val="002060"/>
                </a:solidFill>
              </a:rPr>
              <a:t>("%d\n", rand( ));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    return 0;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}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B90D33D-1A7B-4407-9970-B5AB6E7A6361}"/>
              </a:ext>
            </a:extLst>
          </p:cNvPr>
          <p:cNvSpPr txBox="1"/>
          <p:nvPr/>
        </p:nvSpPr>
        <p:spPr>
          <a:xfrm>
            <a:off x="5107290" y="2413923"/>
            <a:ext cx="1977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02060"/>
                </a:solidFill>
              </a:rPr>
              <a:t>程序运行结果：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2B19DA89-5130-47B3-9A09-D606D16B1518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75" b="36915"/>
          <a:stretch/>
        </p:blipFill>
        <p:spPr>
          <a:xfrm>
            <a:off x="5107289" y="2891002"/>
            <a:ext cx="3107261" cy="1183743"/>
          </a:xfrm>
          <a:prstGeom prst="rect">
            <a:avLst/>
          </a:prstGeom>
        </p:spPr>
      </p:pic>
      <p:sp>
        <p:nvSpPr>
          <p:cNvPr id="7" name="折角形 8">
            <a:extLst>
              <a:ext uri="{FF2B5EF4-FFF2-40B4-BE49-F238E27FC236}">
                <a16:creationId xmlns:a16="http://schemas.microsoft.com/office/drawing/2014/main" id="{12B68865-A0BF-42CA-B694-4DFAA4BC8B12}"/>
              </a:ext>
            </a:extLst>
          </p:cNvPr>
          <p:cNvSpPr/>
          <p:nvPr/>
        </p:nvSpPr>
        <p:spPr>
          <a:xfrm>
            <a:off x="8407061" y="2456012"/>
            <a:ext cx="3699105" cy="3237777"/>
          </a:xfrm>
          <a:prstGeom prst="foldedCorner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AutoNum type="arabicPeriod"/>
            </a:pPr>
            <a:endParaRPr lang="en-US" altLang="zh-CN" sz="1400" dirty="0"/>
          </a:p>
          <a:p>
            <a:pPr marL="342900" indent="-342900">
              <a:buAutoNum type="arabicPeriod"/>
            </a:pPr>
            <a:endParaRPr lang="en-US" altLang="zh-CN" sz="1400" dirty="0"/>
          </a:p>
          <a:p>
            <a:pPr marL="342900" indent="-342900">
              <a:buAutoNum type="arabicPeriod"/>
            </a:pPr>
            <a:endParaRPr lang="en-US" altLang="zh-CN" sz="1400" dirty="0"/>
          </a:p>
          <a:p>
            <a:pPr marL="342900" indent="-342900">
              <a:buAutoNum type="arabicPeriod"/>
            </a:pPr>
            <a:endParaRPr lang="en-US" altLang="zh-CN" sz="1400" dirty="0"/>
          </a:p>
          <a:p>
            <a:pPr marL="342900" indent="-342900">
              <a:buFont typeface="+mj-lt"/>
              <a:buAutoNum type="arabicPeriod"/>
            </a:pPr>
            <a:endParaRPr lang="en-US" altLang="zh-CN" sz="1600" dirty="0"/>
          </a:p>
          <a:p>
            <a:pPr marL="342900" indent="-342900">
              <a:buFont typeface="+mj-lt"/>
              <a:buAutoNum type="arabicPeriod"/>
            </a:pPr>
            <a:endParaRPr lang="en-US" altLang="zh-CN" sz="1600" dirty="0"/>
          </a:p>
          <a:p>
            <a:pPr marL="342900" indent="-342900">
              <a:buFont typeface="+mj-lt"/>
              <a:buAutoNum type="arabicPeriod"/>
            </a:pPr>
            <a:r>
              <a:rPr lang="zh-CN" altLang="en-US" sz="1600" dirty="0"/>
              <a:t>随机函数需要包含头文件：</a:t>
            </a:r>
            <a:r>
              <a:rPr lang="en-US" altLang="zh-CN" sz="1600" dirty="0" err="1"/>
              <a:t>stdlib.h</a:t>
            </a:r>
            <a:r>
              <a:rPr lang="zh-CN" altLang="en-US" sz="1600" dirty="0"/>
              <a:t>；</a:t>
            </a:r>
            <a:endParaRPr lang="en-US" altLang="zh-CN" sz="1600" dirty="0"/>
          </a:p>
          <a:p>
            <a:pPr marL="342900" indent="-342900">
              <a:buFont typeface="+mj-lt"/>
              <a:buAutoNum type="arabicPeriod"/>
            </a:pPr>
            <a:r>
              <a:rPr lang="zh-CN" altLang="en-US" sz="1600" dirty="0"/>
              <a:t>根据一个数（随机数种子），</a:t>
            </a:r>
            <a:r>
              <a:rPr lang="en-US" altLang="zh-CN" sz="1600" dirty="0"/>
              <a:t>rand</a:t>
            </a:r>
            <a:r>
              <a:rPr lang="zh-CN" altLang="en-US" sz="1600" dirty="0"/>
              <a:t>函数会返回一个范围在</a:t>
            </a:r>
            <a:r>
              <a:rPr lang="en-US" altLang="zh-CN" sz="1600" dirty="0"/>
              <a:t>0</a:t>
            </a:r>
            <a:r>
              <a:rPr lang="zh-CN" altLang="en-US" sz="1600" dirty="0"/>
              <a:t>到</a:t>
            </a:r>
            <a:r>
              <a:rPr lang="en-US" altLang="zh-CN" sz="1600" dirty="0"/>
              <a:t>RAND_MAX</a:t>
            </a:r>
            <a:r>
              <a:rPr lang="zh-CN" altLang="en-US" sz="1600" dirty="0"/>
              <a:t>（</a:t>
            </a:r>
            <a:r>
              <a:rPr lang="en-US" altLang="zh-CN" sz="1600" dirty="0"/>
              <a:t>32767</a:t>
            </a:r>
            <a:r>
              <a:rPr lang="zh-CN" altLang="en-US" sz="1600" dirty="0"/>
              <a:t>）之间的伪随机整数；</a:t>
            </a:r>
            <a:r>
              <a:rPr lang="en-US" altLang="zh-CN" sz="1600" dirty="0" err="1"/>
              <a:t>srand</a:t>
            </a:r>
            <a:r>
              <a:rPr lang="zh-CN" altLang="en-US" sz="1600" dirty="0"/>
              <a:t>函数根据其参数来设置一个伪随机数序列的开始点。本例中，通过</a:t>
            </a:r>
            <a:r>
              <a:rPr lang="en-US" altLang="zh-CN" sz="1600" dirty="0"/>
              <a:t>time</a:t>
            </a:r>
            <a:r>
              <a:rPr lang="zh-CN" altLang="en-US" sz="1600" dirty="0"/>
              <a:t>函数来获取系统时间，作为</a:t>
            </a:r>
            <a:r>
              <a:rPr lang="en-US" altLang="zh-CN" sz="1600" dirty="0" err="1"/>
              <a:t>srand</a:t>
            </a:r>
            <a:r>
              <a:rPr lang="zh-CN" altLang="en-US" sz="1600" dirty="0"/>
              <a:t>函数的参数。</a:t>
            </a:r>
            <a:endParaRPr lang="en-US" altLang="zh-CN" sz="1400" dirty="0"/>
          </a:p>
          <a:p>
            <a:pPr marL="342900" indent="-342900">
              <a:buFont typeface="+mj-lt"/>
              <a:buAutoNum type="arabicPeriod"/>
            </a:pPr>
            <a:endParaRPr lang="en-US" altLang="zh-CN" sz="1400" dirty="0"/>
          </a:p>
          <a:p>
            <a:pPr marL="342900" indent="-342900">
              <a:buFont typeface="+mj-lt"/>
              <a:buAutoNum type="arabicPeriod"/>
            </a:pPr>
            <a:endParaRPr lang="en-US" altLang="zh-CN" sz="1400" dirty="0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49CE606-342C-4798-94B2-7AB1FB0F3944}"/>
              </a:ext>
            </a:extLst>
          </p:cNvPr>
          <p:cNvGrpSpPr/>
          <p:nvPr/>
        </p:nvGrpSpPr>
        <p:grpSpPr>
          <a:xfrm>
            <a:off x="8451577" y="2456013"/>
            <a:ext cx="1242392" cy="373903"/>
            <a:chOff x="8656982" y="1358937"/>
            <a:chExt cx="1242392" cy="331751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0D6779E8-33DE-41C5-8933-CF7B3BE0F5BB}"/>
                </a:ext>
              </a:extLst>
            </p:cNvPr>
            <p:cNvSpPr txBox="1"/>
            <p:nvPr/>
          </p:nvSpPr>
          <p:spPr>
            <a:xfrm>
              <a:off x="8656982" y="1358937"/>
              <a:ext cx="1242392" cy="327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程序说明</a:t>
              </a: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0CA80191-6B88-4D38-BC70-7685EFB8B2A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656983" y="1686632"/>
              <a:ext cx="1242391" cy="40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173760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BA3539-1A50-4E17-87A1-D27CE7D11D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3.1 C</a:t>
            </a:r>
            <a:r>
              <a:rPr lang="zh-CN" altLang="en-US" dirty="0"/>
              <a:t>程序的三种控制结构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4516B9F-1267-42F0-9034-5B9F25C326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dirty="0"/>
              <a:t>选择结构：</a:t>
            </a:r>
            <a:endParaRPr lang="en-US" altLang="zh-CN" dirty="0"/>
          </a:p>
          <a:p>
            <a:pPr lvl="1">
              <a:lnSpc>
                <a:spcPct val="150000"/>
              </a:lnSpc>
            </a:pPr>
            <a:r>
              <a:rPr lang="zh-CN" altLang="zh-CN" dirty="0"/>
              <a:t>程序运行过程中，需要对某些预设的条件进行判断，再选取相应的分支路径继续执行</a:t>
            </a:r>
            <a:r>
              <a:rPr lang="zh-CN" altLang="en-US" dirty="0"/>
              <a:t>。</a:t>
            </a:r>
            <a:endParaRPr lang="en-US" altLang="zh-CN" dirty="0"/>
          </a:p>
          <a:p>
            <a:pPr lvl="1">
              <a:lnSpc>
                <a:spcPct val="150000"/>
              </a:lnSpc>
            </a:pPr>
            <a:r>
              <a:rPr lang="zh-CN" altLang="en-US" dirty="0"/>
              <a:t>选择结构的流程图和</a:t>
            </a:r>
            <a:r>
              <a:rPr lang="en-US" altLang="zh-CN" dirty="0"/>
              <a:t>N-S</a:t>
            </a:r>
            <a:r>
              <a:rPr lang="zh-CN" altLang="en-US" dirty="0"/>
              <a:t>图如下：</a:t>
            </a:r>
            <a:endParaRPr lang="en-US" altLang="zh-CN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6966488E-DA36-4696-9BD1-3342FEDB8A1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3455" y="3429000"/>
            <a:ext cx="5266690" cy="166306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2326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BA3539-1A50-4E17-87A1-D27CE7D11D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3.1 C</a:t>
            </a:r>
            <a:r>
              <a:rPr lang="zh-CN" altLang="en-US" dirty="0"/>
              <a:t>程序的三种控制结构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4516B9F-1267-42F0-9034-5B9F25C326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dirty="0"/>
              <a:t>循环结构：</a:t>
            </a:r>
            <a:endParaRPr lang="en-US" altLang="zh-CN" dirty="0"/>
          </a:p>
          <a:p>
            <a:pPr lvl="1">
              <a:lnSpc>
                <a:spcPct val="150000"/>
              </a:lnSpc>
            </a:pPr>
            <a:r>
              <a:rPr lang="zh-CN" altLang="zh-CN" dirty="0"/>
              <a:t>程序运行过程中，当给定条件成立时会反复执行某一个程序段。给定的条件称之为“循环条件”，反复执行的程序段称之为“循环体”。</a:t>
            </a:r>
            <a:endParaRPr lang="en-US" altLang="zh-CN" dirty="0"/>
          </a:p>
          <a:p>
            <a:pPr lvl="1">
              <a:lnSpc>
                <a:spcPct val="150000"/>
              </a:lnSpc>
            </a:pPr>
            <a:r>
              <a:rPr lang="zh-CN" altLang="zh-CN" dirty="0"/>
              <a:t>循环结构主要有两类：当型循环和直到型循环。</a:t>
            </a:r>
            <a:endParaRPr lang="en-US" altLang="zh-CN" dirty="0"/>
          </a:p>
          <a:p>
            <a:pPr lvl="1">
              <a:lnSpc>
                <a:spcPct val="150000"/>
              </a:lnSpc>
            </a:pPr>
            <a:r>
              <a:rPr lang="zh-CN" altLang="zh-CN" dirty="0"/>
              <a:t>当型循环</a:t>
            </a:r>
            <a:r>
              <a:rPr lang="zh-CN" altLang="en-US" dirty="0"/>
              <a:t>的流程图和</a:t>
            </a:r>
            <a:r>
              <a:rPr lang="en-US" altLang="zh-CN" dirty="0"/>
              <a:t>N-S</a:t>
            </a:r>
            <a:r>
              <a:rPr lang="zh-CN" altLang="en-US" dirty="0"/>
              <a:t>图如下：</a:t>
            </a:r>
            <a:r>
              <a:rPr lang="en-US" altLang="zh-CN" dirty="0"/>
              <a:t>		    </a:t>
            </a:r>
            <a:r>
              <a:rPr lang="zh-CN" altLang="zh-CN" dirty="0"/>
              <a:t>直到型循环</a:t>
            </a:r>
            <a:r>
              <a:rPr lang="zh-CN" altLang="en-US" dirty="0"/>
              <a:t>的流程图和</a:t>
            </a:r>
            <a:r>
              <a:rPr lang="en-US" altLang="zh-CN" dirty="0"/>
              <a:t>N-S</a:t>
            </a:r>
            <a:r>
              <a:rPr lang="zh-CN" altLang="en-US" dirty="0"/>
              <a:t>图如下： </a:t>
            </a:r>
            <a:r>
              <a:rPr lang="en-US" altLang="zh-CN" dirty="0"/>
              <a:t>	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29EB80AA-B79C-427C-80ED-4AD3171DE85D}"/>
              </a:ext>
            </a:extLst>
          </p:cNvPr>
          <p:cNvGrpSpPr/>
          <p:nvPr/>
        </p:nvGrpSpPr>
        <p:grpSpPr>
          <a:xfrm>
            <a:off x="1117321" y="3886200"/>
            <a:ext cx="4302060" cy="2386330"/>
            <a:chOff x="938212" y="3886200"/>
            <a:chExt cx="4302060" cy="2386330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8CB2B956-C6E5-4DB2-8933-F40EC6931721}"/>
                </a:ext>
              </a:extLst>
            </p:cNvPr>
            <p:cNvPicPr/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6962"/>
            <a:stretch/>
          </p:blipFill>
          <p:spPr bwMode="auto">
            <a:xfrm>
              <a:off x="938212" y="3886200"/>
              <a:ext cx="2078365" cy="2386330"/>
            </a:xfrm>
            <a:prstGeom prst="rect">
              <a:avLst/>
            </a:prstGeom>
            <a:noFill/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F5ACD364-879F-426E-8406-B2A8938B3557}"/>
                </a:ext>
              </a:extLst>
            </p:cNvPr>
            <p:cNvPicPr/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6828"/>
            <a:stretch/>
          </p:blipFill>
          <p:spPr bwMode="auto">
            <a:xfrm>
              <a:off x="3352800" y="4490720"/>
              <a:ext cx="1887472" cy="1177290"/>
            </a:xfrm>
            <a:prstGeom prst="rect">
              <a:avLst/>
            </a:prstGeom>
            <a:noFill/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162A78D-868B-407E-8927-33052B5D1136}"/>
              </a:ext>
            </a:extLst>
          </p:cNvPr>
          <p:cNvGrpSpPr/>
          <p:nvPr/>
        </p:nvGrpSpPr>
        <p:grpSpPr>
          <a:xfrm>
            <a:off x="6400660" y="3886200"/>
            <a:ext cx="4294589" cy="2386330"/>
            <a:chOff x="6400660" y="3886200"/>
            <a:chExt cx="4294589" cy="2386330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5C42D9E3-8199-4E22-9DEB-98350B901D0B}"/>
                </a:ext>
              </a:extLst>
            </p:cNvPr>
            <p:cNvPicPr/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962"/>
            <a:stretch/>
          </p:blipFill>
          <p:spPr bwMode="auto">
            <a:xfrm>
              <a:off x="6400660" y="3886200"/>
              <a:ext cx="2078365" cy="2386330"/>
            </a:xfrm>
            <a:prstGeom prst="rect">
              <a:avLst/>
            </a:prstGeom>
            <a:noFill/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C6550BAD-B7DC-4DB1-B651-9F91A50AF2CF}"/>
                </a:ext>
              </a:extLst>
            </p:cNvPr>
            <p:cNvPicPr/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481"/>
            <a:stretch/>
          </p:blipFill>
          <p:spPr bwMode="auto">
            <a:xfrm>
              <a:off x="8880050" y="4490720"/>
              <a:ext cx="1815199" cy="1177290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32291095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1F9C5CD-3E5A-495A-9AF5-280116225F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3.2 </a:t>
            </a:r>
            <a:r>
              <a:rPr lang="zh-CN" altLang="en-US" dirty="0"/>
              <a:t>顺序结构程序设计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4B0B34B-7B9F-45F6-BA2E-F7A237377F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dirty="0"/>
              <a:t>一个典型的顺序结构程序主要由以下</a:t>
            </a:r>
            <a:r>
              <a:rPr lang="en-US" altLang="zh-CN" dirty="0"/>
              <a:t>4</a:t>
            </a:r>
            <a:r>
              <a:rPr lang="zh-CN" altLang="zh-CN" dirty="0"/>
              <a:t>个部分组成</a:t>
            </a:r>
            <a:r>
              <a:rPr lang="zh-CN" altLang="en-US" dirty="0"/>
              <a:t>：</a:t>
            </a:r>
            <a:endParaRPr lang="en-US" altLang="zh-CN" dirty="0"/>
          </a:p>
          <a:p>
            <a:pPr lvl="1">
              <a:lnSpc>
                <a:spcPct val="150000"/>
              </a:lnSpc>
            </a:pPr>
            <a:r>
              <a:rPr lang="en-US" altLang="zh-CN" sz="2100" dirty="0"/>
              <a:t>1. </a:t>
            </a:r>
            <a:r>
              <a:rPr lang="zh-CN" altLang="zh-CN" sz="2100" dirty="0"/>
              <a:t>变量声明；</a:t>
            </a:r>
          </a:p>
          <a:p>
            <a:pPr lvl="1">
              <a:lnSpc>
                <a:spcPct val="150000"/>
              </a:lnSpc>
            </a:pPr>
            <a:r>
              <a:rPr lang="en-US" altLang="zh-CN" sz="2100" dirty="0"/>
              <a:t>2. </a:t>
            </a:r>
            <a:r>
              <a:rPr lang="zh-CN" altLang="zh-CN" sz="2100" dirty="0"/>
              <a:t>获取初始状态的数据；</a:t>
            </a:r>
          </a:p>
          <a:p>
            <a:pPr lvl="1">
              <a:lnSpc>
                <a:spcPct val="150000"/>
              </a:lnSpc>
            </a:pPr>
            <a:r>
              <a:rPr lang="en-US" altLang="zh-CN" sz="2100" dirty="0"/>
              <a:t>3. </a:t>
            </a:r>
            <a:r>
              <a:rPr lang="zh-CN" altLang="zh-CN" sz="2100" dirty="0"/>
              <a:t>根据需求进行运算；</a:t>
            </a:r>
          </a:p>
          <a:p>
            <a:pPr lvl="1">
              <a:lnSpc>
                <a:spcPct val="150000"/>
              </a:lnSpc>
            </a:pPr>
            <a:r>
              <a:rPr lang="en-US" altLang="zh-CN" sz="2100" dirty="0"/>
              <a:t>4. </a:t>
            </a:r>
            <a:r>
              <a:rPr lang="zh-CN" altLang="zh-CN" sz="2100" dirty="0"/>
              <a:t>输出运算结果。</a:t>
            </a:r>
            <a:endParaRPr lang="en-US" altLang="zh-CN" sz="4100" dirty="0"/>
          </a:p>
        </p:txBody>
      </p:sp>
    </p:spTree>
    <p:extLst>
      <p:ext uri="{BB962C8B-B14F-4D97-AF65-F5344CB8AC3E}">
        <p14:creationId xmlns:p14="http://schemas.microsoft.com/office/powerpoint/2010/main" val="25632273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C78C7A-13F7-4A1D-9103-272C6E8C7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3.2 </a:t>
            </a:r>
            <a:r>
              <a:rPr lang="zh-CN" altLang="en-US" dirty="0"/>
              <a:t>顺序结构程序设计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927E6B9-6A03-4FAC-A2CE-2634D910F1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【例</a:t>
            </a:r>
            <a:r>
              <a:rPr lang="en-US" altLang="zh-CN" dirty="0"/>
              <a:t>3.1</a:t>
            </a:r>
            <a:r>
              <a:rPr lang="zh-CN" altLang="zh-CN" dirty="0"/>
              <a:t>】从键盘上输入一个梯形的上下底边长度和高度，求梯形的面积。</a:t>
            </a:r>
          </a:p>
          <a:p>
            <a:pPr marL="685800" lvl="2" indent="0">
              <a:lnSpc>
                <a:spcPct val="150000"/>
              </a:lnSpc>
              <a:buNone/>
            </a:pPr>
            <a:r>
              <a:rPr lang="en-US" altLang="zh-CN" dirty="0"/>
              <a:t>	</a:t>
            </a:r>
          </a:p>
          <a:p>
            <a:pPr marL="342900" lvl="1" indent="0">
              <a:buNone/>
            </a:pPr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5BB524E-118F-4CAC-B131-4098BA770E80}"/>
              </a:ext>
            </a:extLst>
          </p:cNvPr>
          <p:cNvSpPr/>
          <p:nvPr/>
        </p:nvSpPr>
        <p:spPr>
          <a:xfrm>
            <a:off x="1162681" y="2188966"/>
            <a:ext cx="6931843" cy="248006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CN" sz="1400" dirty="0">
                <a:solidFill>
                  <a:srgbClr val="002060"/>
                </a:solidFill>
              </a:rPr>
              <a:t>#include &lt;</a:t>
            </a:r>
            <a:r>
              <a:rPr lang="en-US" altLang="zh-CN" sz="1400" dirty="0" err="1">
                <a:solidFill>
                  <a:srgbClr val="002060"/>
                </a:solidFill>
              </a:rPr>
              <a:t>stdio.h</a:t>
            </a:r>
            <a:r>
              <a:rPr lang="en-US" altLang="zh-CN" sz="1400" dirty="0">
                <a:solidFill>
                  <a:srgbClr val="002060"/>
                </a:solidFill>
              </a:rPr>
              <a:t>&gt;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int main( )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{ 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    float a, b, h, area;	     /*</a:t>
            </a:r>
            <a:r>
              <a:rPr lang="zh-CN" altLang="en-US" sz="1400" dirty="0">
                <a:solidFill>
                  <a:srgbClr val="002060"/>
                </a:solidFill>
              </a:rPr>
              <a:t>变量</a:t>
            </a:r>
            <a:r>
              <a:rPr lang="en-US" altLang="zh-CN" sz="1400" dirty="0">
                <a:solidFill>
                  <a:srgbClr val="002060"/>
                </a:solidFill>
              </a:rPr>
              <a:t>a, b, h</a:t>
            </a:r>
            <a:r>
              <a:rPr lang="zh-CN" altLang="en-US" sz="1400" dirty="0">
                <a:solidFill>
                  <a:srgbClr val="002060"/>
                </a:solidFill>
              </a:rPr>
              <a:t>分别表示梯形的上下底边和高*</a:t>
            </a:r>
            <a:r>
              <a:rPr lang="en-US" altLang="zh-CN" sz="1400" dirty="0">
                <a:solidFill>
                  <a:srgbClr val="002060"/>
                </a:solidFill>
              </a:rPr>
              <a:t>/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    </a:t>
            </a:r>
            <a:r>
              <a:rPr lang="en-US" altLang="zh-CN" sz="1400" dirty="0" err="1">
                <a:solidFill>
                  <a:srgbClr val="002060"/>
                </a:solidFill>
              </a:rPr>
              <a:t>scanf</a:t>
            </a:r>
            <a:r>
              <a:rPr lang="en-US" altLang="zh-CN" sz="1400" dirty="0">
                <a:solidFill>
                  <a:srgbClr val="002060"/>
                </a:solidFill>
              </a:rPr>
              <a:t>("a = %f, b = %f, h = %f", &amp;a, &amp;b, &amp;h);		 /*</a:t>
            </a:r>
            <a:r>
              <a:rPr lang="zh-CN" altLang="en-US" sz="1400" dirty="0">
                <a:solidFill>
                  <a:srgbClr val="002060"/>
                </a:solidFill>
              </a:rPr>
              <a:t>输入数据*</a:t>
            </a:r>
            <a:r>
              <a:rPr lang="en-US" altLang="zh-CN" sz="1400" dirty="0">
                <a:solidFill>
                  <a:srgbClr val="002060"/>
                </a:solidFill>
              </a:rPr>
              <a:t>/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    area = (a + b) * h / 2;				/*</a:t>
            </a:r>
            <a:r>
              <a:rPr lang="zh-CN" altLang="en-US" sz="1400" dirty="0">
                <a:solidFill>
                  <a:srgbClr val="002060"/>
                </a:solidFill>
              </a:rPr>
              <a:t>运算*</a:t>
            </a:r>
            <a:r>
              <a:rPr lang="en-US" altLang="zh-CN" sz="1400" dirty="0">
                <a:solidFill>
                  <a:srgbClr val="002060"/>
                </a:solidFill>
              </a:rPr>
              <a:t>/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    </a:t>
            </a:r>
            <a:r>
              <a:rPr lang="en-US" altLang="zh-CN" sz="1400" dirty="0" err="1">
                <a:solidFill>
                  <a:srgbClr val="002060"/>
                </a:solidFill>
              </a:rPr>
              <a:t>printf</a:t>
            </a:r>
            <a:r>
              <a:rPr lang="en-US" altLang="zh-CN" sz="1400" dirty="0">
                <a:solidFill>
                  <a:srgbClr val="002060"/>
                </a:solidFill>
              </a:rPr>
              <a:t>("area = %f\n", area);			/*</a:t>
            </a:r>
            <a:r>
              <a:rPr lang="zh-CN" altLang="en-US" sz="1400" dirty="0">
                <a:solidFill>
                  <a:srgbClr val="002060"/>
                </a:solidFill>
              </a:rPr>
              <a:t>输出结果*</a:t>
            </a:r>
            <a:r>
              <a:rPr lang="en-US" altLang="zh-CN" sz="1400" dirty="0">
                <a:solidFill>
                  <a:srgbClr val="002060"/>
                </a:solidFill>
              </a:rPr>
              <a:t>/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    return 0;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}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1AD47CE-E67B-4744-9951-2B12123DA4F4}"/>
              </a:ext>
            </a:extLst>
          </p:cNvPr>
          <p:cNvSpPr txBox="1"/>
          <p:nvPr/>
        </p:nvSpPr>
        <p:spPr>
          <a:xfrm>
            <a:off x="1162681" y="4792876"/>
            <a:ext cx="1977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02060"/>
                </a:solidFill>
              </a:rPr>
              <a:t>程序运行结果：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62FE5FD5-4A17-4920-9E87-EEA2293DF322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41" b="33798"/>
          <a:stretch/>
        </p:blipFill>
        <p:spPr>
          <a:xfrm>
            <a:off x="2994592" y="4857824"/>
            <a:ext cx="3268019" cy="1277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4343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C78C7A-13F7-4A1D-9103-272C6E8C7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3.2 </a:t>
            </a:r>
            <a:r>
              <a:rPr lang="zh-CN" altLang="en-US" dirty="0"/>
              <a:t>顺序结构程序设计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927E6B9-6A03-4FAC-A2CE-2634D910F1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【例</a:t>
            </a:r>
            <a:r>
              <a:rPr lang="en-US" altLang="zh-CN" dirty="0"/>
              <a:t>3.2</a:t>
            </a:r>
            <a:r>
              <a:rPr lang="zh-CN" altLang="zh-CN" dirty="0"/>
              <a:t>】从键盘上输入一个浮点数，求该数的个位和第一位小数位上数字之和。</a:t>
            </a:r>
            <a:r>
              <a:rPr lang="en-US" altLang="zh-CN" dirty="0"/>
              <a:t>	</a:t>
            </a:r>
          </a:p>
          <a:p>
            <a:pPr marL="342900" lvl="1" indent="0">
              <a:buNone/>
            </a:pPr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5BB524E-118F-4CAC-B131-4098BA770E80}"/>
              </a:ext>
            </a:extLst>
          </p:cNvPr>
          <p:cNvSpPr/>
          <p:nvPr/>
        </p:nvSpPr>
        <p:spPr>
          <a:xfrm>
            <a:off x="830587" y="2228056"/>
            <a:ext cx="7201049" cy="344826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CN" sz="1400" dirty="0">
                <a:solidFill>
                  <a:srgbClr val="002060"/>
                </a:solidFill>
              </a:rPr>
              <a:t>#include &lt;</a:t>
            </a:r>
            <a:r>
              <a:rPr lang="en-US" altLang="zh-CN" sz="1400" dirty="0" err="1">
                <a:solidFill>
                  <a:srgbClr val="002060"/>
                </a:solidFill>
              </a:rPr>
              <a:t>stdio.h</a:t>
            </a:r>
            <a:r>
              <a:rPr lang="en-US" altLang="zh-CN" sz="1400" dirty="0">
                <a:solidFill>
                  <a:srgbClr val="002060"/>
                </a:solidFill>
              </a:rPr>
              <a:t>&gt;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int main( )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{ 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    float x;		 	/*x</a:t>
            </a:r>
            <a:r>
              <a:rPr lang="zh-CN" altLang="en-US" sz="1400" dirty="0">
                <a:solidFill>
                  <a:srgbClr val="002060"/>
                </a:solidFill>
              </a:rPr>
              <a:t>表示待输入的浮点数*</a:t>
            </a:r>
            <a:r>
              <a:rPr lang="en-US" altLang="zh-CN" sz="1400" dirty="0">
                <a:solidFill>
                  <a:srgbClr val="002060"/>
                </a:solidFill>
              </a:rPr>
              <a:t>/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    int sum;		/*sum</a:t>
            </a:r>
            <a:r>
              <a:rPr lang="zh-CN" altLang="en-US" sz="1400" dirty="0">
                <a:solidFill>
                  <a:srgbClr val="002060"/>
                </a:solidFill>
              </a:rPr>
              <a:t>表示待求解的和*</a:t>
            </a:r>
            <a:r>
              <a:rPr lang="en-US" altLang="zh-CN" sz="1400" dirty="0">
                <a:solidFill>
                  <a:srgbClr val="002060"/>
                </a:solidFill>
              </a:rPr>
              <a:t>/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    int num1, num2;        /*num1</a:t>
            </a:r>
            <a:r>
              <a:rPr lang="zh-CN" altLang="en-US" sz="1400" dirty="0">
                <a:solidFill>
                  <a:srgbClr val="002060"/>
                </a:solidFill>
              </a:rPr>
              <a:t>和</a:t>
            </a:r>
            <a:r>
              <a:rPr lang="en-US" altLang="zh-CN" sz="1400" dirty="0">
                <a:solidFill>
                  <a:srgbClr val="002060"/>
                </a:solidFill>
              </a:rPr>
              <a:t>num2</a:t>
            </a:r>
            <a:r>
              <a:rPr lang="zh-CN" altLang="en-US" sz="1400" dirty="0">
                <a:solidFill>
                  <a:srgbClr val="002060"/>
                </a:solidFill>
              </a:rPr>
              <a:t>分别表示个位和第一位小数位上的数字*</a:t>
            </a:r>
            <a:r>
              <a:rPr lang="en-US" altLang="zh-CN" sz="1400" dirty="0">
                <a:solidFill>
                  <a:srgbClr val="002060"/>
                </a:solidFill>
              </a:rPr>
              <a:t>/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    </a:t>
            </a:r>
            <a:r>
              <a:rPr lang="en-US" altLang="zh-CN" sz="1400" dirty="0" err="1">
                <a:solidFill>
                  <a:srgbClr val="002060"/>
                </a:solidFill>
              </a:rPr>
              <a:t>scanf</a:t>
            </a:r>
            <a:r>
              <a:rPr lang="en-US" altLang="zh-CN" sz="1400" dirty="0">
                <a:solidFill>
                  <a:srgbClr val="002060"/>
                </a:solidFill>
              </a:rPr>
              <a:t>("x = %</a:t>
            </a:r>
            <a:r>
              <a:rPr lang="en-US" altLang="zh-CN" sz="1400" dirty="0" err="1">
                <a:solidFill>
                  <a:srgbClr val="002060"/>
                </a:solidFill>
              </a:rPr>
              <a:t>f",&amp;x</a:t>
            </a:r>
            <a:r>
              <a:rPr lang="en-US" altLang="zh-CN" sz="1400" dirty="0">
                <a:solidFill>
                  <a:srgbClr val="002060"/>
                </a:solidFill>
              </a:rPr>
              <a:t>);	/*</a:t>
            </a:r>
            <a:r>
              <a:rPr lang="zh-CN" altLang="en-US" sz="1400" dirty="0">
                <a:solidFill>
                  <a:srgbClr val="002060"/>
                </a:solidFill>
              </a:rPr>
              <a:t>输入一个浮点数存入</a:t>
            </a:r>
            <a:r>
              <a:rPr lang="en-US" altLang="zh-CN" sz="1400" dirty="0">
                <a:solidFill>
                  <a:srgbClr val="002060"/>
                </a:solidFill>
              </a:rPr>
              <a:t>x</a:t>
            </a:r>
            <a:r>
              <a:rPr lang="zh-CN" altLang="en-US" sz="1400" dirty="0">
                <a:solidFill>
                  <a:srgbClr val="002060"/>
                </a:solidFill>
              </a:rPr>
              <a:t>所在存储空间*</a:t>
            </a:r>
            <a:r>
              <a:rPr lang="en-US" altLang="zh-CN" sz="1400" dirty="0">
                <a:solidFill>
                  <a:srgbClr val="002060"/>
                </a:solidFill>
              </a:rPr>
              <a:t>/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    num1 = (int)x % 10;	/*</a:t>
            </a:r>
            <a:r>
              <a:rPr lang="zh-CN" altLang="en-US" sz="1400" dirty="0">
                <a:solidFill>
                  <a:srgbClr val="002060"/>
                </a:solidFill>
              </a:rPr>
              <a:t>求</a:t>
            </a:r>
            <a:r>
              <a:rPr lang="en-US" altLang="zh-CN" sz="1400" dirty="0">
                <a:solidFill>
                  <a:srgbClr val="002060"/>
                </a:solidFill>
              </a:rPr>
              <a:t>x</a:t>
            </a:r>
            <a:r>
              <a:rPr lang="zh-CN" altLang="en-US" sz="1400" dirty="0">
                <a:solidFill>
                  <a:srgbClr val="002060"/>
                </a:solidFill>
              </a:rPr>
              <a:t>的个位上的数*</a:t>
            </a:r>
            <a:r>
              <a:rPr lang="en-US" altLang="zh-CN" sz="1400" dirty="0">
                <a:solidFill>
                  <a:srgbClr val="002060"/>
                </a:solidFill>
              </a:rPr>
              <a:t>/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    num2 = (int)(x*10) % 10; 		/*</a:t>
            </a:r>
            <a:r>
              <a:rPr lang="zh-CN" altLang="en-US" sz="1400" dirty="0">
                <a:solidFill>
                  <a:srgbClr val="002060"/>
                </a:solidFill>
              </a:rPr>
              <a:t>求</a:t>
            </a:r>
            <a:r>
              <a:rPr lang="en-US" altLang="zh-CN" sz="1400" dirty="0">
                <a:solidFill>
                  <a:srgbClr val="002060"/>
                </a:solidFill>
              </a:rPr>
              <a:t>x</a:t>
            </a:r>
            <a:r>
              <a:rPr lang="zh-CN" altLang="en-US" sz="1400" dirty="0">
                <a:solidFill>
                  <a:srgbClr val="002060"/>
                </a:solidFill>
              </a:rPr>
              <a:t>的第一位小数位上的数*</a:t>
            </a:r>
            <a:r>
              <a:rPr lang="en-US" altLang="zh-CN" sz="1400" dirty="0">
                <a:solidFill>
                  <a:srgbClr val="002060"/>
                </a:solidFill>
              </a:rPr>
              <a:t>/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    sum = num1 + num2; 		/*</a:t>
            </a:r>
            <a:r>
              <a:rPr lang="zh-CN" altLang="en-US" sz="1400" dirty="0">
                <a:solidFill>
                  <a:srgbClr val="002060"/>
                </a:solidFill>
              </a:rPr>
              <a:t>求和*</a:t>
            </a:r>
            <a:r>
              <a:rPr lang="en-US" altLang="zh-CN" sz="1400" dirty="0">
                <a:solidFill>
                  <a:srgbClr val="002060"/>
                </a:solidFill>
              </a:rPr>
              <a:t>/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    </a:t>
            </a:r>
            <a:r>
              <a:rPr lang="en-US" altLang="zh-CN" sz="1400" dirty="0" err="1">
                <a:solidFill>
                  <a:srgbClr val="002060"/>
                </a:solidFill>
              </a:rPr>
              <a:t>printf</a:t>
            </a:r>
            <a:r>
              <a:rPr lang="en-US" altLang="zh-CN" sz="1400" dirty="0">
                <a:solidFill>
                  <a:srgbClr val="002060"/>
                </a:solidFill>
              </a:rPr>
              <a:t>("sum = %d\n", sum);	/*</a:t>
            </a:r>
            <a:r>
              <a:rPr lang="zh-CN" altLang="en-US" sz="1400" dirty="0">
                <a:solidFill>
                  <a:srgbClr val="002060"/>
                </a:solidFill>
              </a:rPr>
              <a:t>输出结果*</a:t>
            </a:r>
            <a:r>
              <a:rPr lang="en-US" altLang="zh-CN" sz="1400" dirty="0">
                <a:solidFill>
                  <a:srgbClr val="002060"/>
                </a:solidFill>
              </a:rPr>
              <a:t>/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    return 0;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}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1AD47CE-E67B-4744-9951-2B12123DA4F4}"/>
              </a:ext>
            </a:extLst>
          </p:cNvPr>
          <p:cNvSpPr txBox="1"/>
          <p:nvPr/>
        </p:nvSpPr>
        <p:spPr>
          <a:xfrm>
            <a:off x="8252623" y="2228056"/>
            <a:ext cx="1977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02060"/>
                </a:solidFill>
              </a:rPr>
              <a:t>程序运行结果：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7890F1AE-B264-4C51-AD40-11B1D7019CD6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 b="40013"/>
          <a:stretch/>
        </p:blipFill>
        <p:spPr>
          <a:xfrm>
            <a:off x="8609398" y="2729274"/>
            <a:ext cx="3241288" cy="1154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1076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C78C7A-13F7-4A1D-9103-272C6E8C7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3.3 </a:t>
            </a:r>
            <a:r>
              <a:rPr lang="zh-CN" altLang="en-US" dirty="0"/>
              <a:t>常用库函数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927E6B9-6A03-4FAC-A2CE-2634D910F1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dirty="0"/>
              <a:t>使用系统提供的库函数时，用户只需要通过</a:t>
            </a:r>
            <a:r>
              <a:rPr lang="en-US" altLang="zh-CN" dirty="0"/>
              <a:t>include</a:t>
            </a:r>
            <a:r>
              <a:rPr lang="zh-CN" altLang="en-US" dirty="0"/>
              <a:t>命令将有这些库函数说明的头文件包含到自己写的源文件中。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/>
              <a:t>输入输出函数：</a:t>
            </a:r>
            <a:endParaRPr lang="en-US" altLang="zh-CN" dirty="0"/>
          </a:p>
          <a:p>
            <a:pPr lvl="1">
              <a:lnSpc>
                <a:spcPct val="150000"/>
              </a:lnSpc>
            </a:pPr>
            <a:r>
              <a:rPr lang="en-US" altLang="zh-CN" dirty="0"/>
              <a:t>1. </a:t>
            </a:r>
            <a:r>
              <a:rPr lang="en-US" altLang="zh-CN" dirty="0" err="1"/>
              <a:t>getchar</a:t>
            </a:r>
            <a:r>
              <a:rPr lang="en-US" altLang="zh-CN" dirty="0"/>
              <a:t>()</a:t>
            </a:r>
            <a:r>
              <a:rPr lang="zh-CN" altLang="en-US" dirty="0"/>
              <a:t>：从键盘上输入一个字符，通常要把输入的字符赋给某一个字符变量。</a:t>
            </a:r>
            <a:endParaRPr lang="en-US" altLang="zh-CN" dirty="0"/>
          </a:p>
          <a:p>
            <a:pPr marL="342900" lvl="1" indent="0">
              <a:lnSpc>
                <a:spcPct val="150000"/>
              </a:lnSpc>
              <a:buNone/>
            </a:pPr>
            <a:r>
              <a:rPr lang="zh-CN" altLang="en-US" dirty="0"/>
              <a:t>例如：</a:t>
            </a:r>
            <a:r>
              <a:rPr lang="en-US" altLang="zh-CN" dirty="0"/>
              <a:t>char c; 		/*</a:t>
            </a:r>
            <a:r>
              <a:rPr lang="zh-CN" altLang="en-US" dirty="0"/>
              <a:t>声明一个字符型变量</a:t>
            </a:r>
            <a:r>
              <a:rPr lang="en-US" altLang="zh-CN" dirty="0"/>
              <a:t>c*/</a:t>
            </a:r>
          </a:p>
          <a:p>
            <a:pPr marL="342900" lvl="1" indent="0">
              <a:lnSpc>
                <a:spcPct val="150000"/>
              </a:lnSpc>
              <a:buNone/>
            </a:pPr>
            <a:r>
              <a:rPr lang="en-US" altLang="zh-CN" dirty="0"/>
              <a:t>	  c = </a:t>
            </a:r>
            <a:r>
              <a:rPr lang="en-US" altLang="zh-CN" dirty="0" err="1"/>
              <a:t>getchar</a:t>
            </a:r>
            <a:r>
              <a:rPr lang="en-US" altLang="zh-CN" dirty="0"/>
              <a:t>( );	/*</a:t>
            </a:r>
            <a:r>
              <a:rPr lang="zh-CN" altLang="en-US" dirty="0"/>
              <a:t>通过</a:t>
            </a:r>
            <a:r>
              <a:rPr lang="en-US" altLang="zh-CN" dirty="0" err="1"/>
              <a:t>getchar</a:t>
            </a:r>
            <a:r>
              <a:rPr lang="zh-CN" altLang="en-US" dirty="0"/>
              <a:t>函数从键盘上输入一个字符，并赋值给变量</a:t>
            </a:r>
            <a:r>
              <a:rPr lang="en-US" altLang="zh-CN" dirty="0"/>
              <a:t>c*/</a:t>
            </a:r>
          </a:p>
          <a:p>
            <a:pPr lvl="1">
              <a:lnSpc>
                <a:spcPct val="150000"/>
              </a:lnSpc>
            </a:pPr>
            <a:r>
              <a:rPr lang="en-US" altLang="zh-CN" dirty="0"/>
              <a:t>2. putchar(x)</a:t>
            </a:r>
            <a:r>
              <a:rPr lang="zh-CN" altLang="en-US" dirty="0"/>
              <a:t>：向显示器上输出一个字符，参数</a:t>
            </a:r>
            <a:r>
              <a:rPr lang="en-US" altLang="zh-CN" dirty="0"/>
              <a:t>x</a:t>
            </a:r>
            <a:r>
              <a:rPr lang="zh-CN" altLang="en-US" dirty="0"/>
              <a:t>即为待输出的内容，</a:t>
            </a:r>
            <a:r>
              <a:rPr lang="en-US" altLang="zh-CN" dirty="0"/>
              <a:t>x</a:t>
            </a:r>
            <a:r>
              <a:rPr lang="zh-CN" altLang="en-US" dirty="0"/>
              <a:t>可以是一个字符常量或变量，也可以是一个表达式或整型数据。</a:t>
            </a:r>
            <a:endParaRPr lang="en-US" altLang="zh-CN" dirty="0"/>
          </a:p>
          <a:p>
            <a:pPr marL="342900" lvl="1" indent="0">
              <a:lnSpc>
                <a:spcPct val="150000"/>
              </a:lnSpc>
              <a:buNone/>
            </a:pPr>
            <a:r>
              <a:rPr lang="zh-CN" altLang="en-US" dirty="0"/>
              <a:t>例如：</a:t>
            </a:r>
            <a:r>
              <a:rPr lang="en-US" altLang="zh-CN" dirty="0"/>
              <a:t>putchar('A');	 /*</a:t>
            </a:r>
            <a:r>
              <a:rPr lang="zh-CN" altLang="en-US" dirty="0"/>
              <a:t>在显示器上输出字符常量</a:t>
            </a:r>
            <a:r>
              <a:rPr lang="en-US" altLang="zh-CN" dirty="0"/>
              <a:t>'A' */</a:t>
            </a:r>
          </a:p>
          <a:p>
            <a:pPr marL="342900" lvl="1" indent="0">
              <a:lnSpc>
                <a:spcPct val="150000"/>
              </a:lnSpc>
              <a:buNone/>
            </a:pPr>
            <a:r>
              <a:rPr lang="en-US" altLang="zh-CN" dirty="0"/>
              <a:t>	  putchar(66);	 /*</a:t>
            </a:r>
            <a:r>
              <a:rPr lang="zh-CN" altLang="en-US" dirty="0"/>
              <a:t>在显示器上输出</a:t>
            </a:r>
            <a:r>
              <a:rPr lang="en-US" altLang="zh-CN" dirty="0"/>
              <a:t>ASCII</a:t>
            </a:r>
            <a:r>
              <a:rPr lang="zh-CN" altLang="en-US" dirty="0"/>
              <a:t>值为</a:t>
            </a:r>
            <a:r>
              <a:rPr lang="en-US" altLang="zh-CN" dirty="0"/>
              <a:t>66</a:t>
            </a:r>
            <a:r>
              <a:rPr lang="zh-CN" altLang="en-US" dirty="0"/>
              <a:t>的字符，即字符常量</a:t>
            </a:r>
            <a:r>
              <a:rPr lang="en-US" altLang="zh-CN" dirty="0"/>
              <a:t>'B' */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32222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D26B20-BEBE-4ACD-96E3-96D5677FD3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3.3 </a:t>
            </a:r>
            <a:r>
              <a:rPr lang="zh-CN" altLang="en-US" dirty="0"/>
              <a:t>常用库函数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4943ACC-B91A-492B-B112-A0B0045444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998" y="1295561"/>
            <a:ext cx="11684001" cy="4876800"/>
          </a:xfrm>
        </p:spPr>
        <p:txBody>
          <a:bodyPr/>
          <a:lstStyle/>
          <a:p>
            <a:r>
              <a:rPr lang="zh-CN" altLang="zh-CN" sz="2000" dirty="0"/>
              <a:t>【例</a:t>
            </a:r>
            <a:r>
              <a:rPr lang="en-US" altLang="zh-CN" sz="2000" dirty="0"/>
              <a:t>3.3</a:t>
            </a:r>
            <a:r>
              <a:rPr lang="zh-CN" altLang="zh-CN" sz="2000" dirty="0"/>
              <a:t>】用</a:t>
            </a:r>
            <a:r>
              <a:rPr lang="en-US" altLang="zh-CN" sz="2000" dirty="0" err="1"/>
              <a:t>getchar</a:t>
            </a:r>
            <a:r>
              <a:rPr lang="en-US" altLang="zh-CN" sz="2000" dirty="0"/>
              <a:t>( )</a:t>
            </a:r>
            <a:r>
              <a:rPr lang="zh-CN" altLang="zh-CN" sz="2000" dirty="0"/>
              <a:t>函数输入两个字符，并用</a:t>
            </a:r>
            <a:r>
              <a:rPr lang="en-US" altLang="zh-CN" sz="2000" dirty="0"/>
              <a:t>putchar( )</a:t>
            </a:r>
            <a:r>
              <a:rPr lang="zh-CN" altLang="zh-CN" sz="2000" dirty="0"/>
              <a:t>函数将这两个字符输出到屏幕上。</a:t>
            </a:r>
          </a:p>
          <a:p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6D2DDD0-B8D0-4022-BAB8-140EDCBF241C}"/>
              </a:ext>
            </a:extLst>
          </p:cNvPr>
          <p:cNvSpPr/>
          <p:nvPr/>
        </p:nvSpPr>
        <p:spPr>
          <a:xfrm>
            <a:off x="609601" y="1983744"/>
            <a:ext cx="5867810" cy="272023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CN" sz="1400" dirty="0">
                <a:solidFill>
                  <a:srgbClr val="002060"/>
                </a:solidFill>
              </a:rPr>
              <a:t>#include &lt;</a:t>
            </a:r>
            <a:r>
              <a:rPr lang="en-US" altLang="zh-CN" sz="1400" dirty="0" err="1">
                <a:solidFill>
                  <a:srgbClr val="002060"/>
                </a:solidFill>
              </a:rPr>
              <a:t>stdio.h</a:t>
            </a:r>
            <a:r>
              <a:rPr lang="en-US" altLang="zh-CN" sz="1400" dirty="0">
                <a:solidFill>
                  <a:srgbClr val="002060"/>
                </a:solidFill>
              </a:rPr>
              <a:t>&gt;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int main( )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{ 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    char c1, c2;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    c1 = </a:t>
            </a:r>
            <a:r>
              <a:rPr lang="en-US" altLang="zh-CN" sz="1400" dirty="0" err="1">
                <a:solidFill>
                  <a:srgbClr val="002060"/>
                </a:solidFill>
              </a:rPr>
              <a:t>getchar</a:t>
            </a:r>
            <a:r>
              <a:rPr lang="en-US" altLang="zh-CN" sz="1400" dirty="0">
                <a:solidFill>
                  <a:srgbClr val="002060"/>
                </a:solidFill>
              </a:rPr>
              <a:t>( );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    c2 = </a:t>
            </a:r>
            <a:r>
              <a:rPr lang="en-US" altLang="zh-CN" sz="1400" dirty="0" err="1">
                <a:solidFill>
                  <a:srgbClr val="002060"/>
                </a:solidFill>
              </a:rPr>
              <a:t>getchar</a:t>
            </a:r>
            <a:r>
              <a:rPr lang="en-US" altLang="zh-CN" sz="1400" dirty="0">
                <a:solidFill>
                  <a:srgbClr val="002060"/>
                </a:solidFill>
              </a:rPr>
              <a:t>( );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    putchar(c1);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    putchar(', ‘);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    putchar(c2); 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    putchar('\n’);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    return 0;</a:t>
            </a:r>
          </a:p>
          <a:p>
            <a:r>
              <a:rPr lang="en-US" altLang="zh-CN" sz="1400" dirty="0">
                <a:solidFill>
                  <a:srgbClr val="002060"/>
                </a:solidFill>
              </a:rPr>
              <a:t>}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6D00077-4E5E-4D78-BACB-BB1E478C9A2B}"/>
              </a:ext>
            </a:extLst>
          </p:cNvPr>
          <p:cNvSpPr txBox="1"/>
          <p:nvPr/>
        </p:nvSpPr>
        <p:spPr>
          <a:xfrm>
            <a:off x="609599" y="4886205"/>
            <a:ext cx="1977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02060"/>
                </a:solidFill>
              </a:rPr>
              <a:t>程序运行结果：</a:t>
            </a:r>
          </a:p>
        </p:txBody>
      </p:sp>
      <p:sp>
        <p:nvSpPr>
          <p:cNvPr id="9" name="折角形 8">
            <a:extLst>
              <a:ext uri="{FF2B5EF4-FFF2-40B4-BE49-F238E27FC236}">
                <a16:creationId xmlns:a16="http://schemas.microsoft.com/office/drawing/2014/main" id="{4FF41B02-1C17-494A-A4A1-4381FBEBBAC6}"/>
              </a:ext>
            </a:extLst>
          </p:cNvPr>
          <p:cNvSpPr/>
          <p:nvPr/>
        </p:nvSpPr>
        <p:spPr>
          <a:xfrm>
            <a:off x="7321933" y="1983744"/>
            <a:ext cx="4260466" cy="3401327"/>
          </a:xfrm>
          <a:prstGeom prst="foldedCorner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AutoNum type="arabicPeriod"/>
            </a:pPr>
            <a:endParaRPr lang="en-US" altLang="zh-CN" sz="1400" dirty="0"/>
          </a:p>
          <a:p>
            <a:pPr marL="342900" indent="-342900">
              <a:buAutoNum type="arabicPeriod"/>
            </a:pPr>
            <a:endParaRPr lang="en-US" altLang="zh-CN" sz="1400" dirty="0"/>
          </a:p>
          <a:p>
            <a:pPr marL="342900" indent="-342900">
              <a:buAutoNum type="arabicPeriod"/>
            </a:pPr>
            <a:endParaRPr lang="en-US" altLang="zh-CN" sz="1400" dirty="0"/>
          </a:p>
          <a:p>
            <a:pPr marL="342900" indent="-342900">
              <a:buAutoNum type="arabicPeriod"/>
            </a:pPr>
            <a:endParaRPr lang="en-US" altLang="zh-CN" sz="1400" dirty="0"/>
          </a:p>
          <a:p>
            <a:pPr marL="342900" indent="-342900">
              <a:buFont typeface="+mj-lt"/>
              <a:buAutoNum type="arabicPeriod"/>
            </a:pPr>
            <a:endParaRPr lang="en-US" altLang="zh-CN" sz="1600" dirty="0"/>
          </a:p>
          <a:p>
            <a:pPr marL="342900" indent="-342900">
              <a:buFont typeface="+mj-lt"/>
              <a:buAutoNum type="arabicPeriod"/>
            </a:pPr>
            <a:endParaRPr lang="en-US" altLang="zh-CN" sz="1600" dirty="0"/>
          </a:p>
          <a:p>
            <a:pPr marL="342900" indent="-342900">
              <a:buFont typeface="+mj-lt"/>
              <a:buAutoNum type="arabicPeriod"/>
            </a:pPr>
            <a:r>
              <a:rPr lang="zh-CN" altLang="en-US" sz="1600" dirty="0"/>
              <a:t>执行语句“</a:t>
            </a:r>
            <a:r>
              <a:rPr lang="en-US" altLang="zh-CN" sz="1600" dirty="0"/>
              <a:t>c1 = </a:t>
            </a:r>
            <a:r>
              <a:rPr lang="en-US" altLang="zh-CN" sz="1600" dirty="0" err="1"/>
              <a:t>getchar</a:t>
            </a:r>
            <a:r>
              <a:rPr lang="en-US" altLang="zh-CN" sz="1600" dirty="0"/>
              <a:t>( );”</a:t>
            </a:r>
            <a:r>
              <a:rPr lang="zh-CN" altLang="en-US" sz="1600" dirty="0"/>
              <a:t>时，程序会等待用户的输入；用户输入“</a:t>
            </a:r>
            <a:r>
              <a:rPr lang="en-US" altLang="zh-CN" sz="1600" dirty="0"/>
              <a:t>AB↙”</a:t>
            </a:r>
            <a:r>
              <a:rPr lang="zh-CN" altLang="en-US" sz="1600" dirty="0"/>
              <a:t>，由于</a:t>
            </a:r>
            <a:r>
              <a:rPr lang="en-US" altLang="zh-CN" sz="1600" dirty="0" err="1"/>
              <a:t>getchar</a:t>
            </a:r>
            <a:r>
              <a:rPr lang="zh-CN" altLang="en-US" sz="1600" dirty="0"/>
              <a:t>函数一次只能接收一个字符，因此，将字符</a:t>
            </a:r>
            <a:r>
              <a:rPr lang="en-US" altLang="zh-CN" sz="1600" dirty="0"/>
              <a:t>'A'</a:t>
            </a:r>
            <a:r>
              <a:rPr lang="zh-CN" altLang="en-US" sz="1600" dirty="0"/>
              <a:t>赋值给变量</a:t>
            </a:r>
            <a:r>
              <a:rPr lang="en-US" altLang="zh-CN" sz="1600" dirty="0"/>
              <a:t>c1</a:t>
            </a:r>
            <a:r>
              <a:rPr lang="zh-CN" altLang="en-US" sz="1600" dirty="0"/>
              <a:t>，字符</a:t>
            </a:r>
            <a:r>
              <a:rPr lang="en-US" altLang="zh-CN" sz="1600" dirty="0"/>
              <a:t>'B'</a:t>
            </a:r>
            <a:r>
              <a:rPr lang="zh-CN" altLang="en-US" sz="1600" dirty="0"/>
              <a:t>还在键盘的缓存中，遇到下一个语句“</a:t>
            </a:r>
            <a:r>
              <a:rPr lang="en-US" altLang="zh-CN" sz="1600" dirty="0"/>
              <a:t>c2 = </a:t>
            </a:r>
            <a:r>
              <a:rPr lang="en-US" altLang="zh-CN" sz="1600" dirty="0" err="1"/>
              <a:t>getchar</a:t>
            </a:r>
            <a:r>
              <a:rPr lang="en-US" altLang="zh-CN" sz="1600" dirty="0"/>
              <a:t>( );”</a:t>
            </a:r>
            <a:r>
              <a:rPr lang="zh-CN" altLang="en-US" sz="1600" dirty="0"/>
              <a:t>时，将字符</a:t>
            </a:r>
            <a:r>
              <a:rPr lang="en-US" altLang="zh-CN" sz="1600" dirty="0"/>
              <a:t>'B'</a:t>
            </a:r>
            <a:r>
              <a:rPr lang="zh-CN" altLang="en-US" sz="1600" dirty="0"/>
              <a:t>从缓存中取出赋值给变量</a:t>
            </a:r>
            <a:r>
              <a:rPr lang="en-US" altLang="zh-CN" sz="1600" dirty="0"/>
              <a:t>c2</a:t>
            </a:r>
            <a:r>
              <a:rPr lang="zh-CN" altLang="en-US" sz="1600" dirty="0"/>
              <a:t>；</a:t>
            </a:r>
            <a:endParaRPr lang="en-US" altLang="zh-CN" sz="1600" dirty="0"/>
          </a:p>
          <a:p>
            <a:pPr marL="342900" indent="-342900">
              <a:buFont typeface="+mj-lt"/>
              <a:buAutoNum type="arabicPeriod"/>
            </a:pPr>
            <a:r>
              <a:rPr lang="en-US" altLang="zh-CN" sz="1600" dirty="0"/>
              <a:t>putchar( )</a:t>
            </a:r>
            <a:r>
              <a:rPr lang="zh-CN" altLang="en-US" sz="1600" dirty="0"/>
              <a:t>函数一次只能输出一个字符。</a:t>
            </a:r>
            <a:endParaRPr lang="en-US" altLang="zh-CN" sz="1400" dirty="0"/>
          </a:p>
          <a:p>
            <a:pPr marL="342900" indent="-342900">
              <a:buFont typeface="+mj-lt"/>
              <a:buAutoNum type="arabicPeriod"/>
            </a:pPr>
            <a:endParaRPr lang="en-US" altLang="zh-CN" sz="1400" dirty="0"/>
          </a:p>
          <a:p>
            <a:pPr marL="342900" indent="-342900">
              <a:buFont typeface="+mj-lt"/>
              <a:buAutoNum type="arabicPeriod"/>
            </a:pPr>
            <a:endParaRPr lang="en-US" altLang="zh-CN" sz="1400" dirty="0"/>
          </a:p>
          <a:p>
            <a:pPr marL="342900" indent="-342900">
              <a:buFont typeface="+mj-lt"/>
              <a:buAutoNum type="arabicPeriod"/>
            </a:pPr>
            <a:endParaRPr lang="en-US" altLang="zh-CN" sz="1400" dirty="0"/>
          </a:p>
          <a:p>
            <a:pPr marL="342900" indent="-342900">
              <a:buFont typeface="+mj-lt"/>
              <a:buAutoNum type="arabicPeriod"/>
            </a:pPr>
            <a:endParaRPr lang="en-US" altLang="zh-CN" sz="1400" dirty="0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2B80275-790F-4DF2-BAEF-A7514D36A4EC}"/>
              </a:ext>
            </a:extLst>
          </p:cNvPr>
          <p:cNvGrpSpPr/>
          <p:nvPr/>
        </p:nvGrpSpPr>
        <p:grpSpPr>
          <a:xfrm>
            <a:off x="7414556" y="2068587"/>
            <a:ext cx="1242392" cy="373903"/>
            <a:chOff x="8656982" y="1358937"/>
            <a:chExt cx="1242392" cy="331751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52E87252-A3E8-4580-BDF1-C3464F93DB33}"/>
                </a:ext>
              </a:extLst>
            </p:cNvPr>
            <p:cNvSpPr txBox="1"/>
            <p:nvPr/>
          </p:nvSpPr>
          <p:spPr>
            <a:xfrm>
              <a:off x="8656982" y="1358937"/>
              <a:ext cx="1242392" cy="327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程序说明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E49D7580-FE2F-4AF7-A045-0DE0257FDD4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656983" y="1686632"/>
              <a:ext cx="1242391" cy="40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345975EA-36B9-4F99-AB38-941FB2F33E26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91" b="40075"/>
          <a:stretch/>
        </p:blipFill>
        <p:spPr>
          <a:xfrm>
            <a:off x="2276402" y="4886205"/>
            <a:ext cx="3645313" cy="1246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220398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3">
      <a:dk1>
        <a:srgbClr val="4D4D4D"/>
      </a:dk1>
      <a:lt1>
        <a:srgbClr val="FFFFFF"/>
      </a:lt1>
      <a:dk2>
        <a:srgbClr val="FFFFFF"/>
      </a:dk2>
      <a:lt2>
        <a:srgbClr val="B2B2B2"/>
      </a:lt2>
      <a:accent1>
        <a:srgbClr val="954E1D"/>
      </a:accent1>
      <a:accent2>
        <a:srgbClr val="CD6313"/>
      </a:accent2>
      <a:accent3>
        <a:srgbClr val="FFFFFF"/>
      </a:accent3>
      <a:accent4>
        <a:srgbClr val="404040"/>
      </a:accent4>
      <a:accent5>
        <a:srgbClr val="C8B2AB"/>
      </a:accent5>
      <a:accent6>
        <a:srgbClr val="BA5910"/>
      </a:accent6>
      <a:hlink>
        <a:srgbClr val="D79757"/>
      </a:hlink>
      <a:folHlink>
        <a:srgbClr val="467327"/>
      </a:folHlink>
    </a:clrScheme>
    <a:fontScheme name="Default Design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333300"/>
        </a:dk1>
        <a:lt1>
          <a:srgbClr val="FFFFFF"/>
        </a:lt1>
        <a:dk2>
          <a:srgbClr val="FFFFE7"/>
        </a:dk2>
        <a:lt2>
          <a:srgbClr val="B2B2B2"/>
        </a:lt2>
        <a:accent1>
          <a:srgbClr val="398FBF"/>
        </a:accent1>
        <a:accent2>
          <a:srgbClr val="669900"/>
        </a:accent2>
        <a:accent3>
          <a:srgbClr val="FFFFFF"/>
        </a:accent3>
        <a:accent4>
          <a:srgbClr val="2A2A00"/>
        </a:accent4>
        <a:accent5>
          <a:srgbClr val="AEC6DC"/>
        </a:accent5>
        <a:accent6>
          <a:srgbClr val="5C8A00"/>
        </a:accent6>
        <a:hlink>
          <a:srgbClr val="E4CC64"/>
        </a:hlink>
        <a:folHlink>
          <a:srgbClr val="806AD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76A844"/>
        </a:accent1>
        <a:accent2>
          <a:srgbClr val="336699"/>
        </a:accent2>
        <a:accent3>
          <a:srgbClr val="FFFFFF"/>
        </a:accent3>
        <a:accent4>
          <a:srgbClr val="000000"/>
        </a:accent4>
        <a:accent5>
          <a:srgbClr val="BDD1B0"/>
        </a:accent5>
        <a:accent6>
          <a:srgbClr val="2D5C8A"/>
        </a:accent6>
        <a:hlink>
          <a:srgbClr val="BAC73B"/>
        </a:hlink>
        <a:folHlink>
          <a:srgbClr val="D5621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4D4D4D"/>
        </a:dk1>
        <a:lt1>
          <a:srgbClr val="FFFFFF"/>
        </a:lt1>
        <a:dk2>
          <a:srgbClr val="FFFFFF"/>
        </a:dk2>
        <a:lt2>
          <a:srgbClr val="B2B2B2"/>
        </a:lt2>
        <a:accent1>
          <a:srgbClr val="954E1D"/>
        </a:accent1>
        <a:accent2>
          <a:srgbClr val="CD6313"/>
        </a:accent2>
        <a:accent3>
          <a:srgbClr val="FFFFFF"/>
        </a:accent3>
        <a:accent4>
          <a:srgbClr val="404040"/>
        </a:accent4>
        <a:accent5>
          <a:srgbClr val="C8B2AB"/>
        </a:accent5>
        <a:accent6>
          <a:srgbClr val="BA5910"/>
        </a:accent6>
        <a:hlink>
          <a:srgbClr val="D79757"/>
        </a:hlink>
        <a:folHlink>
          <a:srgbClr val="46732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fang</Template>
  <TotalTime>475</TotalTime>
  <Words>2252</Words>
  <Application>Microsoft Office PowerPoint</Application>
  <PresentationFormat>宽屏</PresentationFormat>
  <Paragraphs>320</Paragraphs>
  <Slides>22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等线</vt:lpstr>
      <vt:lpstr>微软雅黑</vt:lpstr>
      <vt:lpstr>Arial</vt:lpstr>
      <vt:lpstr>Times New Roman</vt:lpstr>
      <vt:lpstr>Verdana</vt:lpstr>
      <vt:lpstr>Wingdings</vt:lpstr>
      <vt:lpstr>Default Design</vt:lpstr>
      <vt:lpstr>第3章   顺序结构程序设计</vt:lpstr>
      <vt:lpstr>3.1 C程序的三种控制结构</vt:lpstr>
      <vt:lpstr>3.1 C程序的三种控制结构</vt:lpstr>
      <vt:lpstr>3.1 C程序的三种控制结构</vt:lpstr>
      <vt:lpstr>3.2 顺序结构程序设计</vt:lpstr>
      <vt:lpstr>3.2 顺序结构程序设计</vt:lpstr>
      <vt:lpstr>3.2 顺序结构程序设计</vt:lpstr>
      <vt:lpstr>3.3 常用库函数</vt:lpstr>
      <vt:lpstr>3.3 常用库函数</vt:lpstr>
      <vt:lpstr>3.3 常用库函数</vt:lpstr>
      <vt:lpstr>3.3 常用库函数</vt:lpstr>
      <vt:lpstr>3.3 常用库函数</vt:lpstr>
      <vt:lpstr>3.3 常用库函数</vt:lpstr>
      <vt:lpstr>3.3 常用库函数</vt:lpstr>
      <vt:lpstr>3.3 常用库函数</vt:lpstr>
      <vt:lpstr>3.3 常用库函数</vt:lpstr>
      <vt:lpstr>3.3 常用库函数</vt:lpstr>
      <vt:lpstr>3.3 常用库函数</vt:lpstr>
      <vt:lpstr>3.3 常用库函数</vt:lpstr>
      <vt:lpstr>3.3 常用库函数</vt:lpstr>
      <vt:lpstr>3.3 常用库函数</vt:lpstr>
      <vt:lpstr>3.3 常用库函数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第1章   C语言概述</dc:title>
  <dc:creator>DELL</dc:creator>
  <cp:lastModifiedBy>DELL</cp:lastModifiedBy>
  <cp:revision>99</cp:revision>
  <dcterms:created xsi:type="dcterms:W3CDTF">2019-01-13T09:18:12Z</dcterms:created>
  <dcterms:modified xsi:type="dcterms:W3CDTF">2019-01-15T12:06:05Z</dcterms:modified>
</cp:coreProperties>
</file>