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56" r:id="rId2"/>
    <p:sldId id="295" r:id="rId3"/>
    <p:sldId id="296" r:id="rId4"/>
    <p:sldId id="297" r:id="rId5"/>
    <p:sldId id="298" r:id="rId6"/>
    <p:sldId id="270" r:id="rId7"/>
    <p:sldId id="299" r:id="rId8"/>
    <p:sldId id="300" r:id="rId9"/>
    <p:sldId id="301" r:id="rId10"/>
    <p:sldId id="302" r:id="rId11"/>
    <p:sldId id="303" r:id="rId12"/>
    <p:sldId id="304" r:id="rId13"/>
    <p:sldId id="305" r:id="rId14"/>
    <p:sldId id="306" r:id="rId15"/>
    <p:sldId id="307" r:id="rId16"/>
    <p:sldId id="267" r:id="rId17"/>
    <p:sldId id="308" r:id="rId18"/>
    <p:sldId id="309" r:id="rId19"/>
    <p:sldId id="268" r:id="rId20"/>
    <p:sldId id="335" r:id="rId21"/>
    <p:sldId id="336" r:id="rId22"/>
    <p:sldId id="337" r:id="rId23"/>
    <p:sldId id="338" r:id="rId24"/>
    <p:sldId id="276" r:id="rId25"/>
    <p:sldId id="340" r:id="rId26"/>
    <p:sldId id="341" r:id="rId27"/>
    <p:sldId id="278" r:id="rId28"/>
    <p:sldId id="343" r:id="rId29"/>
    <p:sldId id="344" r:id="rId30"/>
    <p:sldId id="342" r:id="rId31"/>
    <p:sldId id="345" r:id="rId32"/>
    <p:sldId id="346" r:id="rId33"/>
    <p:sldId id="280" r:id="rId34"/>
    <p:sldId id="347" r:id="rId35"/>
    <p:sldId id="285" r:id="rId36"/>
    <p:sldId id="284" r:id="rId37"/>
    <p:sldId id="348" r:id="rId38"/>
    <p:sldId id="286" r:id="rId39"/>
    <p:sldId id="349" r:id="rId40"/>
    <p:sldId id="350" r:id="rId41"/>
    <p:sldId id="351" r:id="rId42"/>
    <p:sldId id="288" r:id="rId43"/>
    <p:sldId id="352" r:id="rId44"/>
    <p:sldId id="353" r:id="rId45"/>
    <p:sldId id="290" r:id="rId4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8" y="-114"/>
      </p:cViewPr>
      <p:guideLst>
        <p:guide orient="horz" pos="2169"/>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4F058-3B61-421B-A3F9-5AC5A6375FC2}" type="datetimeFigureOut">
              <a:rPr lang="zh-CN" altLang="en-US" smtClean="0"/>
              <a:pPr/>
              <a:t>2019/1/31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4B498-A654-4399-8207-864E955BF36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38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42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45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19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24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27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28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29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33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35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pPr/>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p:nvPicPr>
        <p:blipFill>
          <a:blip r:embed="rId3" cstate="print">
            <a:extLst>
              <a:ext uri="{28A0092B-C50C-407E-A947-70E740481C1C}">
                <a14:useLocalDpi xmlns:a14="http://schemas.microsoft.com/office/drawing/2010/main" xmlns="" val="0"/>
              </a:ext>
            </a:extLst>
          </a:blip>
          <a:srcRect r="20380" b="20709"/>
          <a:stretch>
            <a:fillRect/>
          </a:stretch>
        </p:blipFill>
        <p:spPr bwMode="auto">
          <a:xfrm>
            <a:off x="0" y="3132138"/>
            <a:ext cx="3024717" cy="3725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5"/>
          <p:cNvSpPr>
            <a:spLocks noChangeArrowheads="1"/>
          </p:cNvSpPr>
          <p:nvPr/>
        </p:nvSpPr>
        <p:spPr bwMode="ltGray">
          <a:xfrm>
            <a:off x="0" y="3"/>
            <a:ext cx="3024717"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ln>
          <a:effectLst/>
        </p:spPr>
        <p:txBody>
          <a:bodyPr wrap="none" anchor="ctr"/>
          <a:lstStyle/>
          <a:p>
            <a:pPr eaLnBrk="1" hangingPunct="1">
              <a:defRPr/>
            </a:pPr>
            <a:endParaRPr lang="zh-CN" altLang="en-US" sz="1350">
              <a:ea typeface="宋体" panose="02010600030101010101" pitchFamily="2" charset="-122"/>
            </a:endParaRPr>
          </a:p>
        </p:txBody>
      </p:sp>
      <p:sp>
        <p:nvSpPr>
          <p:cNvPr id="3074" name="Rectangle 2"/>
          <p:cNvSpPr>
            <a:spLocks noGrp="1" noChangeArrowheads="1"/>
          </p:cNvSpPr>
          <p:nvPr>
            <p:ph type="ctrTitle"/>
          </p:nvPr>
        </p:nvSpPr>
        <p:spPr>
          <a:xfrm>
            <a:off x="3022600" y="3143250"/>
            <a:ext cx="9169400" cy="742950"/>
          </a:xfrm>
          <a:solidFill>
            <a:schemeClr val="tx1"/>
          </a:solidFill>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bwMode="white">
          <a:xfrm>
            <a:off x="3035302" y="4419600"/>
            <a:ext cx="8445500" cy="533400"/>
          </a:xfrm>
        </p:spPr>
        <p:txBody>
          <a:bodyPr/>
          <a:lstStyle>
            <a:lvl1pPr marL="0" indent="0">
              <a:buFont typeface="Wingdings" panose="05000000000000000000" pitchFamily="2" charset="2"/>
              <a:buNone/>
              <a:defRPr>
                <a:solidFill>
                  <a:schemeClr val="bg1"/>
                </a:solidFill>
                <a:latin typeface="Arial" panose="020B0604020202020204" pitchFamily="34" charset="0"/>
              </a:defRPr>
            </a:lvl1pPr>
          </a:lstStyle>
          <a:p>
            <a:r>
              <a:rPr lang="zh-CN" altLang="en-US"/>
              <a:t>单击此处编辑母版副标题样式</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p:txBody>
          <a:bodyPr/>
          <a:lstStyle>
            <a:lvl1pPr>
              <a:defRPr/>
            </a:lvl1pPr>
          </a:lstStyle>
          <a:p>
            <a:endParaRPr lang="zh-CN" altLang="en-US"/>
          </a:p>
        </p:txBody>
      </p:sp>
      <p:sp>
        <p:nvSpPr>
          <p:cNvPr id="5"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96400" y="274638"/>
            <a:ext cx="2895600" cy="6049962"/>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09600" y="274638"/>
            <a:ext cx="8483600" cy="604996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p:txBody>
          <a:bodyPr/>
          <a:lstStyle>
            <a:lvl1pPr>
              <a:defRPr/>
            </a:lvl1pPr>
          </a:lstStyle>
          <a:p>
            <a:endParaRPr lang="zh-CN" altLang="en-US"/>
          </a:p>
        </p:txBody>
      </p:sp>
      <p:sp>
        <p:nvSpPr>
          <p:cNvPr id="5"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p:txBody>
          <a:bodyPr/>
          <a:lstStyle>
            <a:lvl1pPr>
              <a:defRPr/>
            </a:lvl1pPr>
          </a:lstStyle>
          <a:p>
            <a:endParaRPr lang="zh-CN" altLang="en-US"/>
          </a:p>
        </p:txBody>
      </p:sp>
      <p:sp>
        <p:nvSpPr>
          <p:cNvPr id="5"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hasCustomPrompt="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编辑母版文本样式</a:t>
            </a:r>
          </a:p>
        </p:txBody>
      </p:sp>
      <p:sp>
        <p:nvSpPr>
          <p:cNvPr id="4" name="Rectangle 5"/>
          <p:cNvSpPr>
            <a:spLocks noGrp="1" noChangeArrowheads="1"/>
          </p:cNvSpPr>
          <p:nvPr>
            <p:ph type="ftr" sz="quarter" idx="10"/>
          </p:nvPr>
        </p:nvSpPr>
        <p:spPr/>
        <p:txBody>
          <a:bodyPr/>
          <a:lstStyle>
            <a:lvl1pPr>
              <a:defRPr/>
            </a:lvl1pPr>
          </a:lstStyle>
          <a:p>
            <a:endParaRPr lang="zh-CN" altLang="en-US"/>
          </a:p>
        </p:txBody>
      </p:sp>
      <p:sp>
        <p:nvSpPr>
          <p:cNvPr id="5"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096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2484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p:txBody>
          <a:bodyPr/>
          <a:lstStyle>
            <a:lvl1pPr>
              <a:defRPr/>
            </a:lvl1pPr>
          </a:lstStyle>
          <a:p>
            <a:endParaRPr lang="zh-CN" altLang="en-US"/>
          </a:p>
        </p:txBody>
      </p:sp>
      <p:sp>
        <p:nvSpPr>
          <p:cNvPr id="6"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hasCustomPrompt="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p:txBody>
          <a:bodyPr/>
          <a:lstStyle>
            <a:lvl1pPr>
              <a:defRPr/>
            </a:lvl1pPr>
          </a:lstStyle>
          <a:p>
            <a:endParaRPr lang="zh-CN" altLang="en-US"/>
          </a:p>
        </p:txBody>
      </p:sp>
      <p:sp>
        <p:nvSpPr>
          <p:cNvPr id="8"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p:txBody>
          <a:bodyPr/>
          <a:lstStyle>
            <a:lvl1pPr>
              <a:defRPr/>
            </a:lvl1pPr>
          </a:lstStyle>
          <a:p>
            <a:endParaRPr lang="zh-CN" altLang="en-US"/>
          </a:p>
        </p:txBody>
      </p:sp>
      <p:sp>
        <p:nvSpPr>
          <p:cNvPr id="4"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a:defRPr/>
            </a:lvl1pPr>
          </a:lstStyle>
          <a:p>
            <a:endParaRPr lang="zh-CN" altLang="en-US"/>
          </a:p>
        </p:txBody>
      </p:sp>
      <p:sp>
        <p:nvSpPr>
          <p:cNvPr id="3"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hasCustomPrompt="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p:txBody>
          <a:bodyPr/>
          <a:lstStyle>
            <a:lvl1pPr>
              <a:defRPr/>
            </a:lvl1pPr>
          </a:lstStyle>
          <a:p>
            <a:endParaRPr lang="zh-CN" altLang="en-US"/>
          </a:p>
        </p:txBody>
      </p:sp>
      <p:sp>
        <p:nvSpPr>
          <p:cNvPr id="6"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hasCustomPrompt="1"/>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p:txBody>
          <a:bodyPr/>
          <a:lstStyle>
            <a:lvl1pPr>
              <a:defRPr/>
            </a:lvl1pPr>
          </a:lstStyle>
          <a:p>
            <a:endParaRPr lang="zh-CN" altLang="en-US"/>
          </a:p>
        </p:txBody>
      </p:sp>
      <p:sp>
        <p:nvSpPr>
          <p:cNvPr id="6" name="Rectangle 6"/>
          <p:cNvSpPr>
            <a:spLocks noGrp="1" noChangeArrowheads="1"/>
          </p:cNvSpPr>
          <p:nvPr>
            <p:ph type="sldNum" sz="quarter" idx="11"/>
          </p:nvPr>
        </p:nvSpPr>
        <p:spPr/>
        <p:txBody>
          <a:bodyPr/>
          <a:lstStyle>
            <a:lvl1pPr>
              <a:defRPr/>
            </a:lvl1pPr>
          </a:lstStyle>
          <a:p>
            <a:fld id="{7095A1A3-3072-42A6-B6E3-07A5D647C31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p:nvSpPr>
        <p:spPr bwMode="invGray">
          <a:xfrm>
            <a:off x="0" y="6453188"/>
            <a:ext cx="12192000" cy="404812"/>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zh-CN" altLang="en-US" sz="1350">
              <a:ea typeface="宋体" panose="02010600030101010101" pitchFamily="2" charset="-122"/>
            </a:endParaRPr>
          </a:p>
        </p:txBody>
      </p:sp>
      <p:pic>
        <p:nvPicPr>
          <p:cNvPr id="1027" name="Picture 43" descr="e_12p"/>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ltGray">
          <a:xfrm>
            <a:off x="0" y="0"/>
            <a:ext cx="12192000" cy="1125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Rectangle 44"/>
          <p:cNvSpPr>
            <a:spLocks noChangeArrowheads="1"/>
          </p:cNvSpPr>
          <p:nvPr/>
        </p:nvSpPr>
        <p:spPr bwMode="ltGray">
          <a:xfrm>
            <a:off x="0" y="1125541"/>
            <a:ext cx="12192000" cy="71437"/>
          </a:xfrm>
          <a:prstGeom prst="rect">
            <a:avLst/>
          </a:prstGeom>
          <a:solidFill>
            <a:schemeClr val="folHlink"/>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zh-CN" altLang="en-US" sz="1350">
              <a:ea typeface="宋体" panose="02010600030101010101" pitchFamily="2" charset="-122"/>
            </a:endParaRPr>
          </a:p>
        </p:txBody>
      </p:sp>
      <p:sp>
        <p:nvSpPr>
          <p:cNvPr id="1029" name="Rectangle 3"/>
          <p:cNvSpPr>
            <a:spLocks noGrp="1" noChangeArrowheads="1"/>
          </p:cNvSpPr>
          <p:nvPr>
            <p:ph type="body" idx="1"/>
          </p:nvPr>
        </p:nvSpPr>
        <p:spPr bwMode="auto">
          <a:xfrm>
            <a:off x="609600" y="1447800"/>
            <a:ext cx="110744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5"/>
          <p:cNvSpPr>
            <a:spLocks noGrp="1" noChangeArrowheads="1"/>
          </p:cNvSpPr>
          <p:nvPr>
            <p:ph type="ftr" sz="quarter" idx="3"/>
          </p:nvPr>
        </p:nvSpPr>
        <p:spPr bwMode="auto">
          <a:xfrm>
            <a:off x="7823200" y="6486525"/>
            <a:ext cx="3860800" cy="2984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50" b="1">
                <a:solidFill>
                  <a:schemeClr val="bg1"/>
                </a:solidFill>
                <a:latin typeface="Arial" panose="020B0604020202020204" pitchFamily="34" charset="0"/>
                <a:ea typeface="黑体" panose="02010609060101010101" pitchFamily="2" charset="-122"/>
              </a:defRPr>
            </a:lvl1pPr>
          </a:lstStyle>
          <a:p>
            <a:endParaRPr lang="zh-CN" altLang="en-US"/>
          </a:p>
        </p:txBody>
      </p:sp>
      <p:sp>
        <p:nvSpPr>
          <p:cNvPr id="1030" name="Rectangle 6"/>
          <p:cNvSpPr>
            <a:spLocks noGrp="1" noChangeArrowheads="1"/>
          </p:cNvSpPr>
          <p:nvPr>
            <p:ph type="sldNum" sz="quarter" idx="4"/>
          </p:nvPr>
        </p:nvSpPr>
        <p:spPr bwMode="auto">
          <a:xfrm>
            <a:off x="812800" y="6480175"/>
            <a:ext cx="1727200" cy="29210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050" b="1">
                <a:solidFill>
                  <a:schemeClr val="bg1"/>
                </a:solidFill>
                <a:latin typeface="Verdana" panose="020B0604030504040204" pitchFamily="34" charset="0"/>
                <a:ea typeface="宋体" panose="02010600030101010101" pitchFamily="2" charset="-122"/>
              </a:defRPr>
            </a:lvl1pPr>
          </a:lstStyle>
          <a:p>
            <a:fld id="{7095A1A3-3072-42A6-B6E3-07A5D647C315}" type="slidenum">
              <a:rPr lang="zh-CN" altLang="en-US" smtClean="0"/>
              <a:pPr/>
              <a:t>‹#›</a:t>
            </a:fld>
            <a:endParaRPr lang="zh-CN" altLang="en-US"/>
          </a:p>
        </p:txBody>
      </p:sp>
      <p:sp>
        <p:nvSpPr>
          <p:cNvPr id="1032" name="Rectangle 2"/>
          <p:cNvSpPr>
            <a:spLocks noGrp="1" noChangeArrowheads="1"/>
          </p:cNvSpPr>
          <p:nvPr>
            <p:ph type="title"/>
          </p:nvPr>
        </p:nvSpPr>
        <p:spPr bwMode="white">
          <a:xfrm>
            <a:off x="3352800" y="274638"/>
            <a:ext cx="8839200" cy="563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000" b="1">
          <a:solidFill>
            <a:schemeClr val="bg1"/>
          </a:solidFill>
          <a:latin typeface="+mj-lt"/>
          <a:ea typeface="+mj-ea"/>
          <a:cs typeface="+mj-cs"/>
        </a:defRPr>
      </a:lvl1pPr>
      <a:lvl2pPr algn="l" rtl="0" eaLnBrk="1" fontAlgn="base" hangingPunct="1">
        <a:spcBef>
          <a:spcPct val="0"/>
        </a:spcBef>
        <a:spcAft>
          <a:spcPct val="0"/>
        </a:spcAft>
        <a:defRPr sz="3000" b="1">
          <a:solidFill>
            <a:schemeClr val="bg1"/>
          </a:solidFill>
          <a:latin typeface="Arial" panose="020B0604020202020204" pitchFamily="34" charset="0"/>
        </a:defRPr>
      </a:lvl2pPr>
      <a:lvl3pPr algn="l" rtl="0" eaLnBrk="1" fontAlgn="base" hangingPunct="1">
        <a:spcBef>
          <a:spcPct val="0"/>
        </a:spcBef>
        <a:spcAft>
          <a:spcPct val="0"/>
        </a:spcAft>
        <a:defRPr sz="3000" b="1">
          <a:solidFill>
            <a:schemeClr val="bg1"/>
          </a:solidFill>
          <a:latin typeface="Arial" panose="020B0604020202020204" pitchFamily="34" charset="0"/>
        </a:defRPr>
      </a:lvl3pPr>
      <a:lvl4pPr algn="l" rtl="0" eaLnBrk="1" fontAlgn="base" hangingPunct="1">
        <a:spcBef>
          <a:spcPct val="0"/>
        </a:spcBef>
        <a:spcAft>
          <a:spcPct val="0"/>
        </a:spcAft>
        <a:defRPr sz="3000" b="1">
          <a:solidFill>
            <a:schemeClr val="bg1"/>
          </a:solidFill>
          <a:latin typeface="Arial" panose="020B0604020202020204" pitchFamily="34" charset="0"/>
        </a:defRPr>
      </a:lvl4pPr>
      <a:lvl5pPr algn="l" rtl="0" eaLnBrk="1" fontAlgn="base" hangingPunct="1">
        <a:spcBef>
          <a:spcPct val="0"/>
        </a:spcBef>
        <a:spcAft>
          <a:spcPct val="0"/>
        </a:spcAft>
        <a:defRPr sz="3000" b="1">
          <a:solidFill>
            <a:schemeClr val="bg1"/>
          </a:solidFill>
          <a:latin typeface="Arial" panose="020B0604020202020204" pitchFamily="34" charset="0"/>
        </a:defRPr>
      </a:lvl5pPr>
      <a:lvl6pPr marL="342900" algn="l" rtl="0" eaLnBrk="1" fontAlgn="base" hangingPunct="1">
        <a:spcBef>
          <a:spcPct val="0"/>
        </a:spcBef>
        <a:spcAft>
          <a:spcPct val="0"/>
        </a:spcAft>
        <a:defRPr sz="3000" b="1">
          <a:solidFill>
            <a:schemeClr val="bg1"/>
          </a:solidFill>
          <a:latin typeface="Arial" panose="020B0604020202020204" pitchFamily="34" charset="0"/>
        </a:defRPr>
      </a:lvl6pPr>
      <a:lvl7pPr marL="685800" algn="l" rtl="0" eaLnBrk="1" fontAlgn="base" hangingPunct="1">
        <a:spcBef>
          <a:spcPct val="0"/>
        </a:spcBef>
        <a:spcAft>
          <a:spcPct val="0"/>
        </a:spcAft>
        <a:defRPr sz="3000" b="1">
          <a:solidFill>
            <a:schemeClr val="bg1"/>
          </a:solidFill>
          <a:latin typeface="Arial" panose="020B0604020202020204" pitchFamily="34" charset="0"/>
        </a:defRPr>
      </a:lvl7pPr>
      <a:lvl8pPr marL="1028700" algn="l" rtl="0" eaLnBrk="1" fontAlgn="base" hangingPunct="1">
        <a:spcBef>
          <a:spcPct val="0"/>
        </a:spcBef>
        <a:spcAft>
          <a:spcPct val="0"/>
        </a:spcAft>
        <a:defRPr sz="3000" b="1">
          <a:solidFill>
            <a:schemeClr val="bg1"/>
          </a:solidFill>
          <a:latin typeface="Arial" panose="020B0604020202020204" pitchFamily="34" charset="0"/>
        </a:defRPr>
      </a:lvl8pPr>
      <a:lvl9pPr marL="1371600" algn="l" rtl="0" eaLnBrk="1" fontAlgn="base" hangingPunct="1">
        <a:spcBef>
          <a:spcPct val="0"/>
        </a:spcBef>
        <a:spcAft>
          <a:spcPct val="0"/>
        </a:spcAft>
        <a:defRPr sz="3000" b="1">
          <a:solidFill>
            <a:schemeClr val="bg1"/>
          </a:solidFill>
          <a:latin typeface="Arial" panose="020B0604020202020204" pitchFamily="34" charset="0"/>
        </a:defRPr>
      </a:lvl9pPr>
    </p:titleStyle>
    <p:bodyStyle>
      <a:lvl1pPr marL="257175" indent="-257175" algn="l" rtl="0" eaLnBrk="1" fontAlgn="base" hangingPunct="1">
        <a:spcBef>
          <a:spcPct val="20000"/>
        </a:spcBef>
        <a:spcAft>
          <a:spcPct val="0"/>
        </a:spcAft>
        <a:buClr>
          <a:schemeClr val="hlink"/>
        </a:buClr>
        <a:buFont typeface="Wingdings" panose="05000000000000000000" pitchFamily="2" charset="2"/>
        <a:buChar char="v"/>
        <a:defRPr sz="2100" b="1">
          <a:solidFill>
            <a:schemeClr val="accent2"/>
          </a:solidFill>
          <a:latin typeface="+mn-lt"/>
          <a:ea typeface="+mn-ea"/>
          <a:cs typeface="+mn-cs"/>
        </a:defRPr>
      </a:lvl1pPr>
      <a:lvl2pPr marL="557530" indent="-214630" algn="l" rtl="0" eaLnBrk="1" fontAlgn="base" hangingPunct="1">
        <a:spcBef>
          <a:spcPct val="20000"/>
        </a:spcBef>
        <a:spcAft>
          <a:spcPct val="0"/>
        </a:spcAft>
        <a:buClr>
          <a:schemeClr val="accent1"/>
        </a:buClr>
        <a:buFont typeface="Wingdings" panose="05000000000000000000" pitchFamily="2" charset="2"/>
        <a:buChar char="§"/>
        <a:defRPr sz="1800">
          <a:solidFill>
            <a:schemeClr val="tx1"/>
          </a:solidFill>
          <a:latin typeface="+mj-lt"/>
        </a:defRPr>
      </a:lvl2pPr>
      <a:lvl3pPr marL="857250" indent="-171450" algn="l" rtl="0" eaLnBrk="1" fontAlgn="base" hangingPunct="1">
        <a:spcBef>
          <a:spcPct val="20000"/>
        </a:spcBef>
        <a:spcAft>
          <a:spcPct val="0"/>
        </a:spcAft>
        <a:buClr>
          <a:schemeClr val="tx1"/>
        </a:buClr>
        <a:buChar char="•"/>
        <a:defRPr sz="1650">
          <a:solidFill>
            <a:schemeClr val="tx1"/>
          </a:solidFill>
          <a:latin typeface="+mj-lt"/>
        </a:defRPr>
      </a:lvl3pPr>
      <a:lvl4pPr marL="1200150" indent="-171450" algn="l" rtl="0" eaLnBrk="1" fontAlgn="base" hangingPunct="1">
        <a:spcBef>
          <a:spcPct val="20000"/>
        </a:spcBef>
        <a:spcAft>
          <a:spcPct val="0"/>
        </a:spcAft>
        <a:buChar char="–"/>
        <a:defRPr sz="1500">
          <a:solidFill>
            <a:schemeClr val="tx1"/>
          </a:solidFill>
          <a:latin typeface="+mj-lt"/>
        </a:defRPr>
      </a:lvl4pPr>
      <a:lvl5pPr marL="1543050" indent="-171450" algn="l" rtl="0" eaLnBrk="1" fontAlgn="base" hangingPunct="1">
        <a:spcBef>
          <a:spcPct val="20000"/>
        </a:spcBef>
        <a:spcAft>
          <a:spcPct val="0"/>
        </a:spcAft>
        <a:buChar char="»"/>
        <a:defRPr sz="1500">
          <a:solidFill>
            <a:schemeClr val="tx1"/>
          </a:solidFill>
          <a:latin typeface="+mj-lt"/>
        </a:defRPr>
      </a:lvl5pPr>
      <a:lvl6pPr marL="1885950" indent="-171450" algn="l" rtl="0" eaLnBrk="1" fontAlgn="base" hangingPunct="1">
        <a:spcBef>
          <a:spcPct val="20000"/>
        </a:spcBef>
        <a:spcAft>
          <a:spcPct val="0"/>
        </a:spcAft>
        <a:buChar char="»"/>
        <a:defRPr sz="1500">
          <a:solidFill>
            <a:schemeClr val="tx1"/>
          </a:solidFill>
          <a:latin typeface="+mj-lt"/>
        </a:defRPr>
      </a:lvl6pPr>
      <a:lvl7pPr marL="2228850" indent="-171450" algn="l" rtl="0" eaLnBrk="1" fontAlgn="base" hangingPunct="1">
        <a:spcBef>
          <a:spcPct val="20000"/>
        </a:spcBef>
        <a:spcAft>
          <a:spcPct val="0"/>
        </a:spcAft>
        <a:buChar char="»"/>
        <a:defRPr sz="1500">
          <a:solidFill>
            <a:schemeClr val="tx1"/>
          </a:solidFill>
          <a:latin typeface="+mj-lt"/>
        </a:defRPr>
      </a:lvl7pPr>
      <a:lvl8pPr marL="2571750" indent="-171450" algn="l" rtl="0" eaLnBrk="1" fontAlgn="base" hangingPunct="1">
        <a:spcBef>
          <a:spcPct val="20000"/>
        </a:spcBef>
        <a:spcAft>
          <a:spcPct val="0"/>
        </a:spcAft>
        <a:buChar char="»"/>
        <a:defRPr sz="1500">
          <a:solidFill>
            <a:schemeClr val="tx1"/>
          </a:solidFill>
          <a:latin typeface="+mj-lt"/>
        </a:defRPr>
      </a:lvl8pPr>
      <a:lvl9pPr marL="2914650" indent="-171450" algn="l" rtl="0" eaLnBrk="1" fontAlgn="base" hangingPunct="1">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smtClean="0"/>
              <a:t>第</a:t>
            </a:r>
            <a:r>
              <a:rPr lang="en-US" altLang="zh-CN" dirty="0" smtClean="0"/>
              <a:t>7</a:t>
            </a:r>
            <a:r>
              <a:rPr lang="zh-CN" altLang="zh-CN" dirty="0" smtClean="0"/>
              <a:t>章 函数</a:t>
            </a:r>
            <a:endParaRPr lang="zh-CN" altLang="zh-CN"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7.2 </a:t>
            </a:r>
            <a:r>
              <a:rPr lang="zh-CN" altLang="zh-CN" b="0" dirty="0" smtClean="0"/>
              <a:t>函数的定义</a:t>
            </a:r>
            <a:endParaRPr lang="zh-CN" altLang="en-US" dirty="0"/>
          </a:p>
        </p:txBody>
      </p:sp>
      <p:sp>
        <p:nvSpPr>
          <p:cNvPr id="3" name="内容占位符 2"/>
          <p:cNvSpPr>
            <a:spLocks noGrp="1"/>
          </p:cNvSpPr>
          <p:nvPr>
            <p:ph idx="1"/>
          </p:nvPr>
        </p:nvSpPr>
        <p:spPr>
          <a:xfrm>
            <a:off x="609600" y="1297858"/>
            <a:ext cx="11074400" cy="5026742"/>
          </a:xfrm>
        </p:spPr>
        <p:txBody>
          <a:bodyPr/>
          <a:lstStyle/>
          <a:p>
            <a:r>
              <a:rPr lang="zh-CN" altLang="zh-CN" dirty="0" smtClean="0"/>
              <a:t>函数定义的一般形式为：</a:t>
            </a:r>
          </a:p>
          <a:p>
            <a:pPr>
              <a:buNone/>
            </a:pPr>
            <a:r>
              <a:rPr lang="zh-CN" altLang="zh-CN" dirty="0" smtClean="0">
                <a:solidFill>
                  <a:schemeClr val="tx1"/>
                </a:solidFill>
              </a:rPr>
              <a:t>函数类型</a:t>
            </a:r>
            <a:r>
              <a:rPr lang="en-US" altLang="zh-CN" dirty="0" smtClean="0">
                <a:solidFill>
                  <a:schemeClr val="tx1"/>
                </a:solidFill>
              </a:rPr>
              <a:t>  </a:t>
            </a:r>
            <a:r>
              <a:rPr lang="zh-CN" altLang="zh-CN" dirty="0" smtClean="0">
                <a:solidFill>
                  <a:schemeClr val="tx1"/>
                </a:solidFill>
              </a:rPr>
              <a:t>函数名（形式参数表）</a:t>
            </a:r>
            <a:r>
              <a:rPr lang="en-US" altLang="zh-CN" dirty="0" smtClean="0">
                <a:solidFill>
                  <a:schemeClr val="tx1"/>
                </a:solidFill>
              </a:rPr>
              <a:t>  /* </a:t>
            </a:r>
            <a:r>
              <a:rPr lang="zh-CN" altLang="zh-CN" dirty="0" smtClean="0">
                <a:solidFill>
                  <a:schemeClr val="tx1"/>
                </a:solidFill>
              </a:rPr>
              <a:t>函数首部</a:t>
            </a:r>
            <a:r>
              <a:rPr lang="en-US" altLang="zh-CN" dirty="0" smtClean="0">
                <a:solidFill>
                  <a:schemeClr val="tx1"/>
                </a:solidFill>
              </a:rPr>
              <a:t> */</a:t>
            </a:r>
            <a:endParaRPr lang="zh-CN" altLang="zh-CN" dirty="0" smtClean="0">
              <a:solidFill>
                <a:schemeClr val="tx1"/>
              </a:solidFill>
            </a:endParaRPr>
          </a:p>
          <a:p>
            <a:pPr>
              <a:buNone/>
            </a:pPr>
            <a:r>
              <a:rPr lang="en-US" altLang="zh-CN" dirty="0" smtClean="0">
                <a:solidFill>
                  <a:schemeClr val="tx1"/>
                </a:solidFill>
              </a:rPr>
              <a:t>        {</a:t>
            </a:r>
            <a:endParaRPr lang="zh-CN" altLang="zh-CN" dirty="0" smtClean="0">
              <a:solidFill>
                <a:schemeClr val="tx1"/>
              </a:solidFill>
            </a:endParaRPr>
          </a:p>
          <a:p>
            <a:pPr>
              <a:buNone/>
            </a:pPr>
            <a:r>
              <a:rPr lang="en-US" altLang="zh-CN" dirty="0" smtClean="0">
                <a:solidFill>
                  <a:schemeClr val="tx1"/>
                </a:solidFill>
              </a:rPr>
              <a:t>            </a:t>
            </a:r>
            <a:r>
              <a:rPr lang="zh-CN" altLang="zh-CN" dirty="0" smtClean="0">
                <a:solidFill>
                  <a:schemeClr val="tx1"/>
                </a:solidFill>
              </a:rPr>
              <a:t>函数实现过程</a:t>
            </a:r>
            <a:r>
              <a:rPr lang="en-US" altLang="zh-CN" dirty="0" smtClean="0">
                <a:solidFill>
                  <a:schemeClr val="tx1"/>
                </a:solidFill>
              </a:rPr>
              <a:t>               /* </a:t>
            </a:r>
            <a:r>
              <a:rPr lang="zh-CN" altLang="zh-CN" dirty="0" smtClean="0">
                <a:solidFill>
                  <a:schemeClr val="tx1"/>
                </a:solidFill>
              </a:rPr>
              <a:t>函数体</a:t>
            </a:r>
            <a:r>
              <a:rPr lang="en-US" altLang="zh-CN" dirty="0" smtClean="0">
                <a:solidFill>
                  <a:schemeClr val="tx1"/>
                </a:solidFill>
              </a:rPr>
              <a:t> */</a:t>
            </a:r>
            <a:endParaRPr lang="zh-CN" altLang="zh-CN" dirty="0" smtClean="0">
              <a:solidFill>
                <a:schemeClr val="tx1"/>
              </a:solidFill>
            </a:endParaRPr>
          </a:p>
          <a:p>
            <a:pPr>
              <a:buNone/>
            </a:pPr>
            <a:r>
              <a:rPr lang="en-US" altLang="zh-CN" dirty="0" smtClean="0">
                <a:solidFill>
                  <a:schemeClr val="tx1"/>
                </a:solidFill>
              </a:rPr>
              <a:t>         }</a:t>
            </a:r>
            <a:endParaRPr lang="zh-CN" altLang="zh-CN" dirty="0" smtClean="0">
              <a:solidFill>
                <a:schemeClr val="tx1"/>
              </a:solidFill>
            </a:endParaRPr>
          </a:p>
          <a:p>
            <a:r>
              <a:rPr lang="zh-CN" altLang="zh-CN" dirty="0" smtClean="0"/>
              <a:t>函数首部</a:t>
            </a:r>
            <a:endParaRPr lang="en-US" altLang="zh-CN" dirty="0" smtClean="0"/>
          </a:p>
          <a:p>
            <a:pPr>
              <a:buFont typeface="Wingdings" panose="05000000000000000000" pitchFamily="2" charset="2"/>
              <a:buChar char="l"/>
            </a:pPr>
            <a:r>
              <a:rPr lang="en-US" altLang="zh-CN" dirty="0" smtClean="0">
                <a:solidFill>
                  <a:schemeClr val="tx1"/>
                </a:solidFill>
              </a:rPr>
              <a:t>    </a:t>
            </a:r>
            <a:r>
              <a:rPr lang="zh-CN" altLang="zh-CN" dirty="0" smtClean="0">
                <a:solidFill>
                  <a:schemeClr val="tx1"/>
                </a:solidFill>
              </a:rPr>
              <a:t>函数首部由函数类型、函数名和形式参数表（简称为形参表）组成，位于函数定义的第一行。</a:t>
            </a:r>
            <a:endParaRPr lang="en-US" altLang="zh-CN" dirty="0" smtClean="0">
              <a:solidFill>
                <a:schemeClr val="tx1"/>
              </a:solidFill>
            </a:endParaRPr>
          </a:p>
          <a:p>
            <a:pPr>
              <a:buFont typeface="Wingdings" panose="05000000000000000000" pitchFamily="2" charset="2"/>
              <a:buChar char="l"/>
            </a:pPr>
            <a:r>
              <a:rPr lang="en-US" altLang="zh-CN" dirty="0" smtClean="0">
                <a:solidFill>
                  <a:schemeClr val="tx1"/>
                </a:solidFill>
              </a:rPr>
              <a:t>   </a:t>
            </a:r>
            <a:r>
              <a:rPr lang="zh-CN" altLang="zh-CN" dirty="0" smtClean="0">
                <a:solidFill>
                  <a:schemeClr val="tx1"/>
                </a:solidFill>
              </a:rPr>
              <a:t>函数首部中，函数名是函数整体的称谓，需用一个合法的标识符表示。函数类型指函数返回值的类型，一般与</a:t>
            </a:r>
            <a:r>
              <a:rPr lang="en-US" altLang="zh-CN" dirty="0" smtClean="0">
                <a:solidFill>
                  <a:schemeClr val="tx1"/>
                </a:solidFill>
              </a:rPr>
              <a:t>return</a:t>
            </a:r>
            <a:r>
              <a:rPr lang="zh-CN" altLang="zh-CN" dirty="0" smtClean="0">
                <a:solidFill>
                  <a:schemeClr val="tx1"/>
                </a:solidFill>
              </a:rPr>
              <a:t>语句中表达式的类型一致。</a:t>
            </a:r>
            <a:endParaRPr lang="en-US" altLang="zh-CN" dirty="0" smtClean="0">
              <a:solidFill>
                <a:schemeClr val="tx1"/>
              </a:solidFill>
            </a:endParaRPr>
          </a:p>
          <a:p>
            <a:pPr>
              <a:buFont typeface="Wingdings" panose="05000000000000000000" pitchFamily="2" charset="2"/>
              <a:buChar char="l"/>
            </a:pPr>
            <a:r>
              <a:rPr lang="en-US" altLang="zh-CN" dirty="0" smtClean="0">
                <a:solidFill>
                  <a:schemeClr val="tx1"/>
                </a:solidFill>
              </a:rPr>
              <a:t>   </a:t>
            </a:r>
            <a:r>
              <a:rPr lang="zh-CN" altLang="zh-CN" dirty="0" smtClean="0">
                <a:solidFill>
                  <a:schemeClr val="tx1"/>
                </a:solidFill>
              </a:rPr>
              <a:t>形参表中给出函数计算所要用到的相关已知条件，以类似变量定义的形式给出，其格式为：</a:t>
            </a:r>
          </a:p>
          <a:p>
            <a:pPr>
              <a:buNone/>
            </a:pPr>
            <a:r>
              <a:rPr lang="en-US" altLang="zh-CN" dirty="0" smtClean="0">
                <a:solidFill>
                  <a:schemeClr val="tx1"/>
                </a:solidFill>
              </a:rPr>
              <a:t>            </a:t>
            </a:r>
            <a:r>
              <a:rPr lang="zh-CN" altLang="zh-CN" dirty="0" smtClean="0">
                <a:solidFill>
                  <a:schemeClr val="tx1"/>
                </a:solidFill>
              </a:rPr>
              <a:t>类型</a:t>
            </a:r>
            <a:r>
              <a:rPr lang="en-US" altLang="zh-CN" dirty="0" smtClean="0">
                <a:solidFill>
                  <a:schemeClr val="tx1"/>
                </a:solidFill>
              </a:rPr>
              <a:t>1 </a:t>
            </a:r>
            <a:r>
              <a:rPr lang="zh-CN" altLang="zh-CN" dirty="0" smtClean="0">
                <a:solidFill>
                  <a:schemeClr val="tx1"/>
                </a:solidFill>
              </a:rPr>
              <a:t>形参</a:t>
            </a:r>
            <a:r>
              <a:rPr lang="en-US" altLang="zh-CN" dirty="0" smtClean="0">
                <a:solidFill>
                  <a:schemeClr val="tx1"/>
                </a:solidFill>
              </a:rPr>
              <a:t>1</a:t>
            </a:r>
            <a:r>
              <a:rPr lang="zh-CN" altLang="zh-CN" dirty="0" smtClean="0">
                <a:solidFill>
                  <a:schemeClr val="tx1"/>
                </a:solidFill>
              </a:rPr>
              <a:t>，类型</a:t>
            </a:r>
            <a:r>
              <a:rPr lang="en-US" altLang="zh-CN" dirty="0" smtClean="0">
                <a:solidFill>
                  <a:schemeClr val="tx1"/>
                </a:solidFill>
              </a:rPr>
              <a:t>2 </a:t>
            </a:r>
            <a:r>
              <a:rPr lang="zh-CN" altLang="zh-CN" dirty="0" smtClean="0">
                <a:solidFill>
                  <a:schemeClr val="tx1"/>
                </a:solidFill>
              </a:rPr>
              <a:t>形参</a:t>
            </a:r>
            <a:r>
              <a:rPr lang="en-US" altLang="zh-CN" dirty="0" smtClean="0">
                <a:solidFill>
                  <a:schemeClr val="tx1"/>
                </a:solidFill>
              </a:rPr>
              <a:t>2</a:t>
            </a:r>
            <a:r>
              <a:rPr lang="zh-CN" altLang="zh-CN" dirty="0" smtClean="0">
                <a:solidFill>
                  <a:schemeClr val="tx1"/>
                </a:solidFill>
              </a:rPr>
              <a:t>，</a:t>
            </a:r>
            <a:r>
              <a:rPr lang="en-US" altLang="zh-CN" dirty="0" smtClean="0">
                <a:solidFill>
                  <a:schemeClr val="tx1"/>
                </a:solidFill>
              </a:rPr>
              <a:t>…</a:t>
            </a:r>
            <a:r>
              <a:rPr lang="zh-CN" altLang="zh-CN" dirty="0" smtClean="0">
                <a:solidFill>
                  <a:schemeClr val="tx1"/>
                </a:solidFill>
              </a:rPr>
              <a:t>，类型</a:t>
            </a:r>
            <a:r>
              <a:rPr lang="en-US" altLang="zh-CN" dirty="0" smtClean="0">
                <a:solidFill>
                  <a:schemeClr val="tx1"/>
                </a:solidFill>
              </a:rPr>
              <a:t>n </a:t>
            </a:r>
            <a:r>
              <a:rPr lang="zh-CN" altLang="zh-CN" dirty="0" smtClean="0">
                <a:solidFill>
                  <a:schemeClr val="tx1"/>
                </a:solidFill>
              </a:rPr>
              <a:t>形参</a:t>
            </a:r>
            <a:r>
              <a:rPr lang="en-US" altLang="zh-CN" dirty="0" smtClean="0">
                <a:solidFill>
                  <a:schemeClr val="tx1"/>
                </a:solidFill>
              </a:rPr>
              <a:t>n</a:t>
            </a:r>
            <a:endParaRPr lang="zh-CN" altLang="zh-CN" dirty="0" smtClean="0">
              <a:solidFill>
                <a:schemeClr val="tx1"/>
              </a:solidFill>
            </a:endParaRP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7.2 </a:t>
            </a:r>
            <a:r>
              <a:rPr lang="zh-CN" altLang="zh-CN" b="0" dirty="0" smtClean="0"/>
              <a:t>函数的定义</a:t>
            </a:r>
            <a:endParaRPr lang="zh-CN" altLang="en-US" dirty="0"/>
          </a:p>
        </p:txBody>
      </p:sp>
      <p:sp>
        <p:nvSpPr>
          <p:cNvPr id="3" name="内容占位符 2"/>
          <p:cNvSpPr>
            <a:spLocks noGrp="1"/>
          </p:cNvSpPr>
          <p:nvPr>
            <p:ph idx="1"/>
          </p:nvPr>
        </p:nvSpPr>
        <p:spPr>
          <a:xfrm>
            <a:off x="609600" y="1179871"/>
            <a:ext cx="11074400" cy="5144729"/>
          </a:xfrm>
        </p:spPr>
        <p:txBody>
          <a:bodyPr/>
          <a:lstStyle/>
          <a:p>
            <a:r>
              <a:rPr lang="zh-CN" altLang="zh-CN" dirty="0" smtClean="0"/>
              <a:t>函数体</a:t>
            </a:r>
          </a:p>
          <a:p>
            <a:pPr>
              <a:buFont typeface="Wingdings" panose="05000000000000000000" pitchFamily="2" charset="2"/>
              <a:buChar char="l"/>
            </a:pPr>
            <a:r>
              <a:rPr lang="en-US" altLang="zh-CN" dirty="0" smtClean="0">
                <a:solidFill>
                  <a:schemeClr val="tx1"/>
                </a:solidFill>
              </a:rPr>
              <a:t>   </a:t>
            </a:r>
            <a:r>
              <a:rPr lang="zh-CN" altLang="zh-CN" dirty="0" smtClean="0">
                <a:solidFill>
                  <a:schemeClr val="tx1"/>
                </a:solidFill>
              </a:rPr>
              <a:t>函数体体现函数的实现过程，由一对大括号内的若干条语句组成，用以计算，或完成特定的工作，需要返回值给主调函数时用</a:t>
            </a:r>
            <a:r>
              <a:rPr lang="en-US" altLang="zh-CN" dirty="0" smtClean="0">
                <a:solidFill>
                  <a:schemeClr val="tx1"/>
                </a:solidFill>
              </a:rPr>
              <a:t>return</a:t>
            </a:r>
            <a:r>
              <a:rPr lang="zh-CN" altLang="zh-CN" dirty="0" smtClean="0">
                <a:solidFill>
                  <a:schemeClr val="tx1"/>
                </a:solidFill>
              </a:rPr>
              <a:t>语句返回运算的结果。</a:t>
            </a:r>
            <a:endParaRPr lang="en-US" altLang="zh-CN" dirty="0" smtClean="0">
              <a:solidFill>
                <a:schemeClr val="tx1"/>
              </a:solidFill>
            </a:endParaRPr>
          </a:p>
          <a:p>
            <a:pPr>
              <a:buFont typeface="Wingdings" panose="05000000000000000000" pitchFamily="2" charset="2"/>
              <a:buChar char="l"/>
            </a:pPr>
            <a:r>
              <a:rPr lang="zh-CN" altLang="zh-CN" dirty="0" smtClean="0">
                <a:solidFill>
                  <a:schemeClr val="tx1"/>
                </a:solidFill>
              </a:rPr>
              <a:t>函数体可以为空，函数体为空的函数我们称它为空函数，例如：</a:t>
            </a:r>
          </a:p>
          <a:p>
            <a:pPr>
              <a:buNone/>
            </a:pPr>
            <a:r>
              <a:rPr lang="en-US" altLang="zh-CN" dirty="0" smtClean="0">
                <a:solidFill>
                  <a:schemeClr val="tx1"/>
                </a:solidFill>
              </a:rPr>
              <a:t>         dummy( ) {      } </a:t>
            </a:r>
          </a:p>
          <a:p>
            <a:pPr>
              <a:buNone/>
            </a:pPr>
            <a:r>
              <a:rPr lang="en-US" altLang="zh-CN" dirty="0" smtClean="0"/>
              <a:t>       </a:t>
            </a:r>
            <a:r>
              <a:rPr lang="zh-CN" altLang="zh-CN" dirty="0" smtClean="0">
                <a:solidFill>
                  <a:schemeClr val="tx1"/>
                </a:solidFill>
              </a:rPr>
              <a:t>调用此函数时，什么也不做，没有任何实际作用。在主调函数中写上“</a:t>
            </a:r>
            <a:r>
              <a:rPr lang="en-US" altLang="zh-CN" dirty="0" smtClean="0">
                <a:solidFill>
                  <a:schemeClr val="tx1"/>
                </a:solidFill>
              </a:rPr>
              <a:t>dummy( )</a:t>
            </a:r>
            <a:r>
              <a:rPr lang="zh-CN" altLang="zh-CN" dirty="0" smtClean="0">
                <a:solidFill>
                  <a:schemeClr val="tx1"/>
                </a:solidFill>
              </a:rPr>
              <a:t>；”表明“这里要调用一个函数”，而现在这个函数没有起作用，等以后扩充函数功能时进行补充。在程序设计中往往根据需要确定若干模块，分别由一些函数来实现。而在第一阶段只设计最基本的模块，其他一些次要的功能或锦上添花的功能则在以后需要时陆续补上。</a:t>
            </a:r>
            <a:endParaRPr lang="en-US" altLang="zh-CN" dirty="0" smtClean="0">
              <a:solidFill>
                <a:schemeClr val="tx1"/>
              </a:solidFill>
            </a:endParaRPr>
          </a:p>
          <a:p>
            <a:pPr>
              <a:buNone/>
            </a:pPr>
            <a:r>
              <a:rPr lang="en-US" altLang="zh-CN" dirty="0" smtClean="0">
                <a:solidFill>
                  <a:schemeClr val="tx1"/>
                </a:solidFill>
              </a:rPr>
              <a:t>       </a:t>
            </a:r>
            <a:r>
              <a:rPr lang="zh-CN" altLang="zh-CN" dirty="0" smtClean="0">
                <a:solidFill>
                  <a:schemeClr val="tx1"/>
                </a:solidFill>
              </a:rPr>
              <a:t>在编写程序的开始阶段，可以在将来准备扩充功能的地方写上一个空函数（函数名取将来采用的实际函数名），只是这些函数未编好，先占一个位置，以后用一个编好的函数代替它。这样做，程序的结构清楚，可读性好，以后扩充新的功能方便，对程序结构影响不大。</a:t>
            </a:r>
          </a:p>
          <a:p>
            <a:pPr>
              <a:buNone/>
            </a:pPr>
            <a:endParaRPr lang="zh-CN" altLang="en-US"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7.3 </a:t>
            </a:r>
            <a:r>
              <a:rPr lang="zh-CN" altLang="zh-CN" b="0" dirty="0" smtClean="0"/>
              <a:t>函数的调用</a:t>
            </a:r>
            <a:endParaRPr lang="zh-CN" altLang="en-US" dirty="0"/>
          </a:p>
        </p:txBody>
      </p:sp>
      <p:sp>
        <p:nvSpPr>
          <p:cNvPr id="3" name="内容占位符 2"/>
          <p:cNvSpPr>
            <a:spLocks noGrp="1"/>
          </p:cNvSpPr>
          <p:nvPr>
            <p:ph idx="1"/>
          </p:nvPr>
        </p:nvSpPr>
        <p:spPr/>
        <p:txBody>
          <a:bodyPr/>
          <a:lstStyle/>
          <a:p>
            <a:r>
              <a:rPr lang="zh-CN" altLang="zh-CN" dirty="0" smtClean="0"/>
              <a:t>函数调用过程</a:t>
            </a:r>
            <a:endParaRPr lang="en-US" altLang="zh-CN" dirty="0" smtClean="0"/>
          </a:p>
          <a:p>
            <a:pPr>
              <a:buNone/>
            </a:pPr>
            <a:r>
              <a:rPr lang="en-US" altLang="zh-CN" dirty="0" smtClean="0"/>
              <a:t>      </a:t>
            </a:r>
            <a:r>
              <a:rPr lang="zh-CN" altLang="zh-CN" dirty="0" smtClean="0">
                <a:solidFill>
                  <a:schemeClr val="tx1"/>
                </a:solidFill>
              </a:rPr>
              <a:t>任何</a:t>
            </a:r>
            <a:r>
              <a:rPr lang="en-US" altLang="zh-CN" dirty="0" smtClean="0">
                <a:solidFill>
                  <a:schemeClr val="tx1"/>
                </a:solidFill>
              </a:rPr>
              <a:t>C</a:t>
            </a:r>
            <a:r>
              <a:rPr lang="zh-CN" altLang="zh-CN" dirty="0" smtClean="0">
                <a:solidFill>
                  <a:schemeClr val="tx1"/>
                </a:solidFill>
              </a:rPr>
              <a:t>程序的执行，都是先从主函数</a:t>
            </a:r>
            <a:r>
              <a:rPr lang="en-US" altLang="zh-CN" dirty="0" smtClean="0">
                <a:solidFill>
                  <a:schemeClr val="tx1"/>
                </a:solidFill>
              </a:rPr>
              <a:t>main()</a:t>
            </a:r>
            <a:r>
              <a:rPr lang="zh-CN" altLang="zh-CN" dirty="0" smtClean="0">
                <a:solidFill>
                  <a:schemeClr val="tx1"/>
                </a:solidFill>
              </a:rPr>
              <a:t>开始，如果遇到某个函数调用，主函数被暂停执行，转而执行相应的函数，该函数执行完将返回主函数，然后再从原先暂停的位置继续执行。例</a:t>
            </a:r>
            <a:r>
              <a:rPr lang="en-US" altLang="zh-CN" dirty="0" smtClean="0">
                <a:solidFill>
                  <a:schemeClr val="tx1"/>
                </a:solidFill>
              </a:rPr>
              <a:t>7.2</a:t>
            </a:r>
            <a:r>
              <a:rPr lang="zh-CN" altLang="en-US" dirty="0" smtClean="0">
                <a:solidFill>
                  <a:schemeClr val="tx1"/>
                </a:solidFill>
              </a:rPr>
              <a:t>的调用过程：</a:t>
            </a:r>
            <a:endParaRPr lang="zh-CN" altLang="zh-CN" dirty="0" smtClean="0">
              <a:solidFill>
                <a:schemeClr val="tx1"/>
              </a:solidFill>
            </a:endParaRPr>
          </a:p>
          <a:p>
            <a:endParaRPr lang="zh-CN" altLang="zh-CN" dirty="0" smtClean="0"/>
          </a:p>
          <a:p>
            <a:endParaRPr lang="zh-CN" altLang="zh-CN" dirty="0" smtClean="0">
              <a:solidFill>
                <a:schemeClr val="tx1"/>
              </a:solidFill>
            </a:endParaRPr>
          </a:p>
          <a:p>
            <a:endParaRPr lang="zh-CN" altLang="en-US" dirty="0"/>
          </a:p>
        </p:txBody>
      </p:sp>
      <p:pic>
        <p:nvPicPr>
          <p:cNvPr id="4" name="图片 3" descr="图片7-2.png"/>
          <p:cNvPicPr/>
          <p:nvPr/>
        </p:nvPicPr>
        <p:blipFill>
          <a:blip r:embed="rId2" cstate="print"/>
          <a:stretch>
            <a:fillRect/>
          </a:stretch>
        </p:blipFill>
        <p:spPr>
          <a:xfrm>
            <a:off x="2286322" y="2979174"/>
            <a:ext cx="7521355" cy="31561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7.3 </a:t>
            </a:r>
            <a:r>
              <a:rPr lang="zh-CN" altLang="zh-CN" b="0" dirty="0" smtClean="0"/>
              <a:t>函数的调用</a:t>
            </a:r>
            <a:endParaRPr lang="zh-CN" altLang="en-US" dirty="0"/>
          </a:p>
        </p:txBody>
      </p:sp>
      <p:sp>
        <p:nvSpPr>
          <p:cNvPr id="3" name="内容占位符 2"/>
          <p:cNvSpPr>
            <a:spLocks noGrp="1"/>
          </p:cNvSpPr>
          <p:nvPr>
            <p:ph idx="1"/>
          </p:nvPr>
        </p:nvSpPr>
        <p:spPr/>
        <p:txBody>
          <a:bodyPr/>
          <a:lstStyle/>
          <a:p>
            <a:r>
              <a:rPr lang="zh-CN" altLang="zh-CN" dirty="0" smtClean="0"/>
              <a:t>函数调用的形式</a:t>
            </a:r>
            <a:endParaRPr lang="en-US" altLang="zh-CN" dirty="0" smtClean="0"/>
          </a:p>
          <a:p>
            <a:pPr>
              <a:buNone/>
            </a:pPr>
            <a:r>
              <a:rPr lang="zh-CN" altLang="zh-CN" dirty="0" smtClean="0">
                <a:solidFill>
                  <a:schemeClr val="tx1"/>
                </a:solidFill>
              </a:rPr>
              <a:t>函数调用的一般形式为：</a:t>
            </a:r>
          </a:p>
          <a:p>
            <a:pPr>
              <a:buNone/>
            </a:pPr>
            <a:r>
              <a:rPr lang="en-US" altLang="zh-CN" dirty="0" smtClean="0">
                <a:solidFill>
                  <a:schemeClr val="tx1"/>
                </a:solidFill>
              </a:rPr>
              <a:t>                  </a:t>
            </a:r>
            <a:r>
              <a:rPr lang="zh-CN" altLang="zh-CN" dirty="0" smtClean="0">
                <a:solidFill>
                  <a:schemeClr val="tx1"/>
                </a:solidFill>
              </a:rPr>
              <a:t>函数名</a:t>
            </a:r>
            <a:r>
              <a:rPr lang="en-US" altLang="zh-CN" dirty="0" smtClean="0">
                <a:solidFill>
                  <a:schemeClr val="tx1"/>
                </a:solidFill>
              </a:rPr>
              <a:t>(</a:t>
            </a:r>
            <a:r>
              <a:rPr lang="zh-CN" altLang="zh-CN" dirty="0" smtClean="0">
                <a:solidFill>
                  <a:schemeClr val="tx1"/>
                </a:solidFill>
              </a:rPr>
              <a:t>实际参数表</a:t>
            </a:r>
            <a:r>
              <a:rPr lang="en-US" altLang="zh-CN" dirty="0" smtClean="0">
                <a:solidFill>
                  <a:schemeClr val="tx1"/>
                </a:solidFill>
              </a:rPr>
              <a:t>)</a:t>
            </a:r>
            <a:endParaRPr lang="zh-CN" altLang="zh-CN" dirty="0" smtClean="0">
              <a:solidFill>
                <a:schemeClr val="tx1"/>
              </a:solidFill>
            </a:endParaRPr>
          </a:p>
          <a:p>
            <a:pPr>
              <a:buNone/>
            </a:pPr>
            <a:r>
              <a:rPr lang="zh-CN" altLang="zh-CN" dirty="0" smtClean="0">
                <a:solidFill>
                  <a:schemeClr val="tx1"/>
                </a:solidFill>
              </a:rPr>
              <a:t>实际参数（简称实参）可以是常量、变量和表达式。</a:t>
            </a:r>
            <a:endParaRPr lang="en-US" altLang="zh-CN" dirty="0" smtClean="0">
              <a:solidFill>
                <a:schemeClr val="tx1"/>
              </a:solidFill>
            </a:endParaRPr>
          </a:p>
          <a:p>
            <a:pPr>
              <a:buNone/>
            </a:pPr>
            <a:endParaRPr lang="en-US" altLang="zh-CN" dirty="0" smtClean="0">
              <a:solidFill>
                <a:schemeClr val="tx1"/>
              </a:solidFill>
            </a:endParaRPr>
          </a:p>
          <a:p>
            <a:pPr>
              <a:buNone/>
            </a:pPr>
            <a:r>
              <a:rPr lang="zh-CN" altLang="zh-CN" dirty="0" smtClean="0"/>
              <a:t>函数调用主要有三种表现形式：</a:t>
            </a:r>
            <a:endParaRPr lang="en-US" altLang="zh-CN" dirty="0" smtClean="0"/>
          </a:p>
          <a:p>
            <a:pPr marL="457200" lvl="0" indent="-457200">
              <a:buFont typeface="+mj-lt"/>
              <a:buAutoNum type="arabicPeriod"/>
            </a:pPr>
            <a:r>
              <a:rPr lang="zh-CN" altLang="zh-CN" dirty="0" smtClean="0">
                <a:solidFill>
                  <a:schemeClr val="tx1"/>
                </a:solidFill>
              </a:rPr>
              <a:t>函数语句形式</a:t>
            </a:r>
          </a:p>
          <a:p>
            <a:pPr>
              <a:buNone/>
            </a:pPr>
            <a:r>
              <a:rPr lang="zh-CN" altLang="zh-CN" dirty="0" smtClean="0">
                <a:solidFill>
                  <a:schemeClr val="tx1"/>
                </a:solidFill>
              </a:rPr>
              <a:t>函数语句形式是指函数调用作为一条独立的语句而存在。例如：</a:t>
            </a:r>
          </a:p>
          <a:p>
            <a:pPr>
              <a:buNone/>
            </a:pPr>
            <a:r>
              <a:rPr lang="en-US" altLang="zh-CN" dirty="0" smtClean="0">
                <a:solidFill>
                  <a:schemeClr val="tx1"/>
                </a:solidFill>
              </a:rPr>
              <a:t>       printf(“Hello world!\n”);</a:t>
            </a:r>
            <a:endParaRPr lang="zh-CN" altLang="zh-CN" dirty="0" smtClean="0">
              <a:solidFill>
                <a:schemeClr val="tx1"/>
              </a:solidFill>
            </a:endParaRPr>
          </a:p>
          <a:p>
            <a:pPr>
              <a:buNone/>
            </a:pPr>
            <a:r>
              <a:rPr lang="zh-CN" altLang="zh-CN" dirty="0" smtClean="0">
                <a:solidFill>
                  <a:schemeClr val="tx1"/>
                </a:solidFill>
              </a:rPr>
              <a:t>以上调用库函数</a:t>
            </a:r>
            <a:r>
              <a:rPr lang="en-US" altLang="zh-CN" dirty="0" smtClean="0">
                <a:solidFill>
                  <a:schemeClr val="tx1"/>
                </a:solidFill>
              </a:rPr>
              <a:t>printf</a:t>
            </a:r>
            <a:r>
              <a:rPr lang="zh-CN" altLang="zh-CN" dirty="0" smtClean="0">
                <a:solidFill>
                  <a:schemeClr val="tx1"/>
                </a:solidFill>
              </a:rPr>
              <a:t>（），这是一条独立的语句。这种调用形式不需要函数有返回值。</a:t>
            </a:r>
          </a:p>
          <a:p>
            <a:pPr>
              <a:buNone/>
            </a:pPr>
            <a:endParaRPr lang="zh-CN" altLang="zh-CN" dirty="0" smtClean="0"/>
          </a:p>
          <a:p>
            <a:pPr>
              <a:buNone/>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7.3 </a:t>
            </a:r>
            <a:r>
              <a:rPr lang="zh-CN" altLang="zh-CN" b="0" dirty="0" smtClean="0"/>
              <a:t>函数的调用</a:t>
            </a:r>
            <a:endParaRPr lang="zh-CN" altLang="en-US" dirty="0"/>
          </a:p>
        </p:txBody>
      </p:sp>
      <p:sp>
        <p:nvSpPr>
          <p:cNvPr id="3" name="内容占位符 2"/>
          <p:cNvSpPr>
            <a:spLocks noGrp="1"/>
          </p:cNvSpPr>
          <p:nvPr>
            <p:ph idx="1"/>
          </p:nvPr>
        </p:nvSpPr>
        <p:spPr/>
        <p:txBody>
          <a:bodyPr/>
          <a:lstStyle/>
          <a:p>
            <a:pPr lvl="0">
              <a:buNone/>
            </a:pPr>
            <a:r>
              <a:rPr lang="en-US" altLang="zh-CN" dirty="0" smtClean="0"/>
              <a:t>2. </a:t>
            </a:r>
            <a:r>
              <a:rPr lang="zh-CN" altLang="zh-CN" dirty="0" smtClean="0">
                <a:solidFill>
                  <a:schemeClr val="tx1"/>
                </a:solidFill>
              </a:rPr>
              <a:t>函数表达式形式</a:t>
            </a:r>
          </a:p>
          <a:p>
            <a:pPr>
              <a:buNone/>
            </a:pPr>
            <a:r>
              <a:rPr lang="zh-CN" altLang="zh-CN" dirty="0" smtClean="0">
                <a:solidFill>
                  <a:schemeClr val="tx1"/>
                </a:solidFill>
              </a:rPr>
              <a:t>函数表达式形式是指函数调用作为表达式中的一部分而存在。例如：</a:t>
            </a:r>
          </a:p>
          <a:p>
            <a:pPr>
              <a:buNone/>
            </a:pPr>
            <a:r>
              <a:rPr lang="en-US" altLang="zh-CN" dirty="0" smtClean="0">
                <a:solidFill>
                  <a:schemeClr val="tx1"/>
                </a:solidFill>
              </a:rPr>
              <a:t>       c=max(a,b);  </a:t>
            </a:r>
            <a:endParaRPr lang="zh-CN" altLang="zh-CN" dirty="0" smtClean="0">
              <a:solidFill>
                <a:schemeClr val="tx1"/>
              </a:solidFill>
            </a:endParaRPr>
          </a:p>
          <a:p>
            <a:pPr>
              <a:buNone/>
            </a:pPr>
            <a:r>
              <a:rPr lang="zh-CN" altLang="zh-CN" dirty="0" smtClean="0">
                <a:solidFill>
                  <a:schemeClr val="tx1"/>
                </a:solidFill>
              </a:rPr>
              <a:t>以上</a:t>
            </a:r>
            <a:r>
              <a:rPr lang="en-US" altLang="zh-CN" dirty="0" smtClean="0">
                <a:solidFill>
                  <a:schemeClr val="tx1"/>
                </a:solidFill>
              </a:rPr>
              <a:t>max()</a:t>
            </a:r>
            <a:r>
              <a:rPr lang="zh-CN" altLang="zh-CN" dirty="0" smtClean="0">
                <a:solidFill>
                  <a:schemeClr val="tx1"/>
                </a:solidFill>
              </a:rPr>
              <a:t>函数的调用作为赋值表达式的一部分，其返回值赋给左边的变量</a:t>
            </a:r>
            <a:r>
              <a:rPr lang="en-US" altLang="zh-CN" dirty="0" smtClean="0">
                <a:solidFill>
                  <a:schemeClr val="tx1"/>
                </a:solidFill>
              </a:rPr>
              <a:t>c</a:t>
            </a:r>
            <a:r>
              <a:rPr lang="zh-CN" altLang="zh-CN" dirty="0" smtClean="0">
                <a:solidFill>
                  <a:schemeClr val="tx1"/>
                </a:solidFill>
              </a:rPr>
              <a:t>，这种调用形式要求函数必须有返回值。</a:t>
            </a:r>
            <a:endParaRPr lang="en-US" altLang="zh-CN" dirty="0" smtClean="0">
              <a:solidFill>
                <a:schemeClr val="tx1"/>
              </a:solidFill>
            </a:endParaRPr>
          </a:p>
          <a:p>
            <a:pPr>
              <a:buNone/>
            </a:pPr>
            <a:r>
              <a:rPr lang="en-US" altLang="zh-CN" dirty="0" smtClean="0"/>
              <a:t>3.</a:t>
            </a:r>
            <a:r>
              <a:rPr lang="zh-CN" altLang="zh-CN" dirty="0" smtClean="0">
                <a:solidFill>
                  <a:schemeClr val="tx1"/>
                </a:solidFill>
              </a:rPr>
              <a:t>函数实参形式</a:t>
            </a:r>
          </a:p>
          <a:p>
            <a:pPr>
              <a:buNone/>
            </a:pPr>
            <a:r>
              <a:rPr lang="zh-CN" altLang="zh-CN" dirty="0" smtClean="0">
                <a:solidFill>
                  <a:schemeClr val="tx1"/>
                </a:solidFill>
              </a:rPr>
              <a:t>函数实参形式是指一个函数的调用作为另外一个函数的实参而存在。例如：</a:t>
            </a:r>
          </a:p>
          <a:p>
            <a:pPr>
              <a:buNone/>
            </a:pPr>
            <a:r>
              <a:rPr lang="en-US" altLang="zh-CN" dirty="0" smtClean="0">
                <a:solidFill>
                  <a:schemeClr val="tx1"/>
                </a:solidFill>
              </a:rPr>
              <a:t>       printf (“|c|=%f\n”,fabs(c));</a:t>
            </a:r>
            <a:endParaRPr lang="zh-CN" altLang="zh-CN" dirty="0" smtClean="0">
              <a:solidFill>
                <a:schemeClr val="tx1"/>
              </a:solidFill>
            </a:endParaRPr>
          </a:p>
          <a:p>
            <a:pPr>
              <a:buNone/>
            </a:pPr>
            <a:r>
              <a:rPr lang="zh-CN" altLang="zh-CN" dirty="0" smtClean="0">
                <a:solidFill>
                  <a:schemeClr val="tx1"/>
                </a:solidFill>
              </a:rPr>
              <a:t>以上调用</a:t>
            </a:r>
            <a:r>
              <a:rPr lang="en-US" altLang="zh-CN" dirty="0" smtClean="0">
                <a:solidFill>
                  <a:schemeClr val="tx1"/>
                </a:solidFill>
              </a:rPr>
              <a:t>printf</a:t>
            </a:r>
            <a:r>
              <a:rPr lang="zh-CN" altLang="zh-CN" dirty="0" smtClean="0">
                <a:solidFill>
                  <a:schemeClr val="tx1"/>
                </a:solidFill>
              </a:rPr>
              <a:t>（）和</a:t>
            </a:r>
            <a:r>
              <a:rPr lang="en-US" altLang="zh-CN" dirty="0" smtClean="0">
                <a:solidFill>
                  <a:schemeClr val="tx1"/>
                </a:solidFill>
              </a:rPr>
              <a:t>fabs</a:t>
            </a:r>
            <a:r>
              <a:rPr lang="zh-CN" altLang="zh-CN" dirty="0" smtClean="0">
                <a:solidFill>
                  <a:schemeClr val="tx1"/>
                </a:solidFill>
              </a:rPr>
              <a:t>（）库函数，其中</a:t>
            </a:r>
            <a:r>
              <a:rPr lang="en-US" altLang="zh-CN" dirty="0" smtClean="0">
                <a:solidFill>
                  <a:schemeClr val="tx1"/>
                </a:solidFill>
              </a:rPr>
              <a:t>fabs</a:t>
            </a:r>
            <a:r>
              <a:rPr lang="zh-CN" altLang="zh-CN" dirty="0" smtClean="0">
                <a:solidFill>
                  <a:schemeClr val="tx1"/>
                </a:solidFill>
              </a:rPr>
              <a:t>（）函数的调用结果作为</a:t>
            </a:r>
            <a:r>
              <a:rPr lang="en-US" altLang="zh-CN" dirty="0" smtClean="0">
                <a:solidFill>
                  <a:schemeClr val="tx1"/>
                </a:solidFill>
              </a:rPr>
              <a:t>printf</a:t>
            </a:r>
            <a:r>
              <a:rPr lang="zh-CN" altLang="zh-CN" dirty="0" smtClean="0">
                <a:solidFill>
                  <a:schemeClr val="tx1"/>
                </a:solidFill>
              </a:rPr>
              <a:t>（）函数的一个实参，其返回值作为</a:t>
            </a:r>
            <a:r>
              <a:rPr lang="en-US" altLang="zh-CN" dirty="0" smtClean="0">
                <a:solidFill>
                  <a:schemeClr val="tx1"/>
                </a:solidFill>
              </a:rPr>
              <a:t>printf</a:t>
            </a:r>
            <a:r>
              <a:rPr lang="zh-CN" altLang="zh-CN" dirty="0" smtClean="0">
                <a:solidFill>
                  <a:schemeClr val="tx1"/>
                </a:solidFill>
              </a:rPr>
              <a:t>（）函数输出的数值，因此这种调用形式也要求函数必须有返回值。</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参数传递</a:t>
            </a:r>
            <a:r>
              <a:rPr lang="en-US" altLang="zh-CN" dirty="0" smtClean="0"/>
              <a:t>:</a:t>
            </a:r>
            <a:r>
              <a:rPr lang="zh-CN" altLang="en-US" dirty="0" smtClean="0"/>
              <a:t>值传递</a:t>
            </a:r>
            <a:endParaRPr lang="zh-CN" altLang="en-US" dirty="0"/>
          </a:p>
        </p:txBody>
      </p:sp>
      <p:sp>
        <p:nvSpPr>
          <p:cNvPr id="3" name="内容占位符 2"/>
          <p:cNvSpPr>
            <a:spLocks noGrp="1"/>
          </p:cNvSpPr>
          <p:nvPr>
            <p:ph idx="1"/>
          </p:nvPr>
        </p:nvSpPr>
        <p:spPr/>
        <p:txBody>
          <a:bodyPr/>
          <a:lstStyle/>
          <a:p>
            <a:r>
              <a:rPr lang="zh-CN" altLang="zh-CN" dirty="0" smtClean="0"/>
              <a:t>发生函数调用时，如果函数有参数，则参数传递有两种方式：传值方式和传递地址方式。</a:t>
            </a:r>
          </a:p>
          <a:p>
            <a:r>
              <a:rPr lang="zh-CN" altLang="zh-CN" dirty="0" smtClean="0"/>
              <a:t>值传递过程如下：</a:t>
            </a:r>
          </a:p>
          <a:p>
            <a:pPr lvl="0">
              <a:buFont typeface="Wingdings" panose="05000000000000000000" pitchFamily="2" charset="2"/>
              <a:buChar char="l"/>
            </a:pPr>
            <a:r>
              <a:rPr lang="zh-CN" altLang="zh-CN" dirty="0" smtClean="0">
                <a:solidFill>
                  <a:schemeClr val="tx1"/>
                </a:solidFill>
              </a:rPr>
              <a:t>发生函数调用时，系统临时创建形参变量。</a:t>
            </a:r>
          </a:p>
          <a:p>
            <a:pPr lvl="0">
              <a:buFont typeface="Wingdings" panose="05000000000000000000" pitchFamily="2" charset="2"/>
              <a:buChar char="l"/>
            </a:pPr>
            <a:r>
              <a:rPr lang="zh-CN" altLang="zh-CN" dirty="0" smtClean="0">
                <a:solidFill>
                  <a:schemeClr val="tx1"/>
                </a:solidFill>
              </a:rPr>
              <a:t>实参将其数值复制一份给形参变量。</a:t>
            </a:r>
          </a:p>
          <a:p>
            <a:pPr lvl="0">
              <a:buFont typeface="Wingdings" panose="05000000000000000000" pitchFamily="2" charset="2"/>
              <a:buChar char="l"/>
            </a:pPr>
            <a:r>
              <a:rPr lang="zh-CN" altLang="zh-CN" dirty="0" smtClean="0">
                <a:solidFill>
                  <a:schemeClr val="tx1"/>
                </a:solidFill>
              </a:rPr>
              <a:t>函数调用过程中，形参的任何改变只发生在被调函数内部。不会影响实参。</a:t>
            </a:r>
          </a:p>
          <a:p>
            <a:pPr lvl="0">
              <a:buFont typeface="Wingdings" panose="05000000000000000000" pitchFamily="2" charset="2"/>
              <a:buChar char="l"/>
            </a:pPr>
            <a:r>
              <a:rPr lang="zh-CN" altLang="zh-CN" dirty="0" smtClean="0">
                <a:solidFill>
                  <a:schemeClr val="tx1"/>
                </a:solidFill>
              </a:rPr>
              <a:t>当被调函数运行结束返回主调函数时，形参的存储空间被自动释放。</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参数传递</a:t>
            </a:r>
            <a:r>
              <a:rPr lang="zh-CN" altLang="en-US" dirty="0" smtClean="0"/>
              <a:t>：值传递</a:t>
            </a:r>
            <a:endParaRPr lang="zh-CN" altLang="en-US" dirty="0"/>
          </a:p>
        </p:txBody>
      </p:sp>
      <p:sp>
        <p:nvSpPr>
          <p:cNvPr id="3" name="内容占位符 2"/>
          <p:cNvSpPr>
            <a:spLocks noGrp="1"/>
          </p:cNvSpPr>
          <p:nvPr>
            <p:ph idx="1"/>
          </p:nvPr>
        </p:nvSpPr>
        <p:spPr>
          <a:xfrm>
            <a:off x="235974" y="1447800"/>
            <a:ext cx="11956026" cy="4876800"/>
          </a:xfrm>
        </p:spPr>
        <p:txBody>
          <a:bodyPr/>
          <a:lstStyle/>
          <a:p>
            <a:r>
              <a:rPr lang="zh-CN" altLang="zh-CN" dirty="0" smtClean="0"/>
              <a:t>【例</a:t>
            </a:r>
            <a:r>
              <a:rPr lang="en-US" altLang="zh-CN" dirty="0" smtClean="0"/>
              <a:t>7.3</a:t>
            </a:r>
            <a:r>
              <a:rPr lang="zh-CN" altLang="zh-CN" dirty="0" smtClean="0"/>
              <a:t>】阅读以下程序，看看其运行结果是什么。</a:t>
            </a:r>
            <a:endParaRPr lang="zh-CN" altLang="zh-CN" dirty="0"/>
          </a:p>
        </p:txBody>
      </p:sp>
      <p:sp>
        <p:nvSpPr>
          <p:cNvPr id="7" name="矩形 6"/>
          <p:cNvSpPr/>
          <p:nvPr/>
        </p:nvSpPr>
        <p:spPr>
          <a:xfrm>
            <a:off x="353961" y="2023781"/>
            <a:ext cx="6400799" cy="41115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dirty="0" smtClean="0">
                <a:solidFill>
                  <a:schemeClr val="accent2"/>
                </a:solidFill>
              </a:rPr>
              <a:t>#include&lt;stdio.h&gt;</a:t>
            </a:r>
            <a:endParaRPr lang="zh-CN" altLang="zh-CN" dirty="0" smtClean="0">
              <a:solidFill>
                <a:schemeClr val="accent2"/>
              </a:solidFill>
            </a:endParaRPr>
          </a:p>
          <a:p>
            <a:r>
              <a:rPr lang="en-US" altLang="zh-CN" dirty="0" smtClean="0">
                <a:solidFill>
                  <a:schemeClr val="accent2"/>
                </a:solidFill>
              </a:rPr>
              <a:t>void resval(double r1,double r2,double rp,double rs)</a:t>
            </a:r>
            <a:endParaRPr lang="zh-CN" altLang="zh-CN" dirty="0" smtClean="0">
              <a:solidFill>
                <a:schemeClr val="accent2"/>
              </a:solidFill>
            </a:endParaRPr>
          </a:p>
          <a:p>
            <a:r>
              <a:rPr lang="en-US" altLang="zh-CN" dirty="0" smtClean="0">
                <a:solidFill>
                  <a:schemeClr val="accent2"/>
                </a:solidFill>
              </a:rPr>
              <a:t>{</a:t>
            </a:r>
            <a:endParaRPr lang="zh-CN" altLang="zh-CN" dirty="0" smtClean="0">
              <a:solidFill>
                <a:schemeClr val="accent2"/>
              </a:solidFill>
            </a:endParaRPr>
          </a:p>
          <a:p>
            <a:r>
              <a:rPr lang="en-US" altLang="zh-CN" dirty="0" smtClean="0">
                <a:solidFill>
                  <a:schemeClr val="accent2"/>
                </a:solidFill>
              </a:rPr>
              <a:t>   rp=(r1*r2)/(r1+r2);</a:t>
            </a:r>
            <a:endParaRPr lang="zh-CN" altLang="zh-CN" dirty="0" smtClean="0">
              <a:solidFill>
                <a:schemeClr val="accent2"/>
              </a:solidFill>
            </a:endParaRPr>
          </a:p>
          <a:p>
            <a:r>
              <a:rPr lang="en-US" altLang="zh-CN" dirty="0" smtClean="0">
                <a:solidFill>
                  <a:schemeClr val="accent2"/>
                </a:solidFill>
              </a:rPr>
              <a:t>   rs=r1+r2;</a:t>
            </a:r>
            <a:endParaRPr lang="zh-CN" altLang="zh-CN" dirty="0" smtClean="0">
              <a:solidFill>
                <a:schemeClr val="accent2"/>
              </a:solidFill>
            </a:endParaRPr>
          </a:p>
          <a:p>
            <a:r>
              <a:rPr lang="en-US" altLang="zh-CN" dirty="0" smtClean="0">
                <a:solidFill>
                  <a:schemeClr val="accent2"/>
                </a:solidFill>
              </a:rPr>
              <a:t>}</a:t>
            </a:r>
            <a:endParaRPr lang="zh-CN" altLang="zh-CN" dirty="0" smtClean="0">
              <a:solidFill>
                <a:schemeClr val="accent2"/>
              </a:solidFill>
            </a:endParaRPr>
          </a:p>
          <a:p>
            <a:r>
              <a:rPr lang="en-US" altLang="zh-CN" dirty="0" smtClean="0">
                <a:solidFill>
                  <a:schemeClr val="accent2"/>
                </a:solidFill>
              </a:rPr>
              <a:t>int main()</a:t>
            </a:r>
            <a:endParaRPr lang="zh-CN" altLang="zh-CN" dirty="0" smtClean="0">
              <a:solidFill>
                <a:schemeClr val="accent2"/>
              </a:solidFill>
            </a:endParaRPr>
          </a:p>
          <a:p>
            <a:r>
              <a:rPr lang="en-US" altLang="zh-CN" dirty="0" smtClean="0">
                <a:solidFill>
                  <a:schemeClr val="accent2"/>
                </a:solidFill>
              </a:rPr>
              <a:t>{</a:t>
            </a:r>
            <a:endParaRPr lang="zh-CN" altLang="zh-CN" dirty="0" smtClean="0">
              <a:solidFill>
                <a:schemeClr val="accent2"/>
              </a:solidFill>
            </a:endParaRPr>
          </a:p>
          <a:p>
            <a:r>
              <a:rPr lang="en-US" altLang="zh-CN" dirty="0" smtClean="0">
                <a:solidFill>
                  <a:schemeClr val="accent2"/>
                </a:solidFill>
              </a:rPr>
              <a:t>   double r1=5,r2=4,rp=0,rs=1;</a:t>
            </a:r>
            <a:endParaRPr lang="zh-CN" altLang="zh-CN" dirty="0" smtClean="0">
              <a:solidFill>
                <a:schemeClr val="accent2"/>
              </a:solidFill>
            </a:endParaRPr>
          </a:p>
          <a:p>
            <a:r>
              <a:rPr lang="en-US" altLang="zh-CN" dirty="0" smtClean="0">
                <a:solidFill>
                  <a:schemeClr val="accent2"/>
                </a:solidFill>
              </a:rPr>
              <a:t>   resval(r1,r2,rp,rs);</a:t>
            </a:r>
            <a:endParaRPr lang="zh-CN" altLang="zh-CN" dirty="0" smtClean="0">
              <a:solidFill>
                <a:schemeClr val="accent2"/>
              </a:solidFill>
            </a:endParaRPr>
          </a:p>
          <a:p>
            <a:r>
              <a:rPr lang="en-US" altLang="zh-CN" dirty="0" smtClean="0">
                <a:solidFill>
                  <a:schemeClr val="accent2"/>
                </a:solidFill>
              </a:rPr>
              <a:t>   printf("</a:t>
            </a:r>
            <a:r>
              <a:rPr lang="zh-CN" altLang="zh-CN" dirty="0" smtClean="0">
                <a:solidFill>
                  <a:schemeClr val="accent2"/>
                </a:solidFill>
              </a:rPr>
              <a:t>并联电阻值为</a:t>
            </a:r>
            <a:r>
              <a:rPr lang="en-US" altLang="zh-CN" dirty="0" smtClean="0">
                <a:solidFill>
                  <a:schemeClr val="accent2"/>
                </a:solidFill>
              </a:rPr>
              <a:t>:%.2f\n",rp);</a:t>
            </a:r>
            <a:endParaRPr lang="zh-CN" altLang="zh-CN" dirty="0" smtClean="0">
              <a:solidFill>
                <a:schemeClr val="accent2"/>
              </a:solidFill>
            </a:endParaRPr>
          </a:p>
          <a:p>
            <a:r>
              <a:rPr lang="en-US" altLang="zh-CN" dirty="0" smtClean="0">
                <a:solidFill>
                  <a:schemeClr val="accent2"/>
                </a:solidFill>
              </a:rPr>
              <a:t>   printf("</a:t>
            </a:r>
            <a:r>
              <a:rPr lang="zh-CN" altLang="zh-CN" dirty="0" smtClean="0">
                <a:solidFill>
                  <a:schemeClr val="accent2"/>
                </a:solidFill>
              </a:rPr>
              <a:t>串联电阻值为</a:t>
            </a:r>
            <a:r>
              <a:rPr lang="en-US" altLang="zh-CN" dirty="0" smtClean="0">
                <a:solidFill>
                  <a:schemeClr val="accent2"/>
                </a:solidFill>
              </a:rPr>
              <a:t>:%.2f\n",rs);</a:t>
            </a:r>
            <a:endParaRPr lang="zh-CN" altLang="zh-CN" dirty="0" smtClean="0">
              <a:solidFill>
                <a:schemeClr val="accent2"/>
              </a:solidFill>
            </a:endParaRPr>
          </a:p>
          <a:p>
            <a:r>
              <a:rPr lang="en-US" altLang="zh-CN" dirty="0" smtClean="0">
                <a:solidFill>
                  <a:schemeClr val="accent2"/>
                </a:solidFill>
              </a:rPr>
              <a:t>   r #include&lt;stdio.h&gt;</a:t>
            </a:r>
            <a:endParaRPr lang="zh-CN" altLang="zh-CN" dirty="0" smtClean="0">
              <a:solidFill>
                <a:schemeClr val="accent2"/>
              </a:solidFill>
            </a:endParaRPr>
          </a:p>
        </p:txBody>
      </p:sp>
      <p:sp>
        <p:nvSpPr>
          <p:cNvPr id="8" name="文本框 7"/>
          <p:cNvSpPr txBox="1"/>
          <p:nvPr/>
        </p:nvSpPr>
        <p:spPr>
          <a:xfrm>
            <a:off x="7328923" y="1207393"/>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9" name="图片 8"/>
          <p:cNvPicPr/>
          <p:nvPr/>
        </p:nvPicPr>
        <p:blipFill>
          <a:blip r:embed="rId2" cstate="print"/>
          <a:srcRect/>
          <a:stretch>
            <a:fillRect/>
          </a:stretch>
        </p:blipFill>
        <p:spPr bwMode="auto">
          <a:xfrm>
            <a:off x="6872749" y="1666520"/>
            <a:ext cx="5319251" cy="2463028"/>
          </a:xfrm>
          <a:prstGeom prst="rect">
            <a:avLst/>
          </a:prstGeom>
          <a:noFill/>
          <a:ln w="9525">
            <a:noFill/>
            <a:miter lim="800000"/>
            <a:headEnd/>
            <a:tailEnd/>
          </a:ln>
        </p:spPr>
      </p:pic>
      <p:sp>
        <p:nvSpPr>
          <p:cNvPr id="11" name="折角形 10"/>
          <p:cNvSpPr/>
          <p:nvPr/>
        </p:nvSpPr>
        <p:spPr>
          <a:xfrm>
            <a:off x="6901766" y="4060123"/>
            <a:ext cx="5044428" cy="2340678"/>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r>
              <a:rPr lang="en-US" altLang="zh-CN" sz="1400" dirty="0" smtClean="0"/>
              <a:t>     </a:t>
            </a:r>
            <a:r>
              <a:rPr lang="zh-CN" altLang="zh-CN" sz="1400" dirty="0" smtClean="0"/>
              <a:t>本例属于参数传值方式，执行函数调用语句“</a:t>
            </a:r>
            <a:r>
              <a:rPr lang="en-US" altLang="zh-CN" sz="1400" dirty="0" smtClean="0"/>
              <a:t>resval(r1,r2,rp,rs);</a:t>
            </a:r>
            <a:r>
              <a:rPr lang="zh-CN" altLang="zh-CN" sz="1400" dirty="0" smtClean="0"/>
              <a:t>”时，</a:t>
            </a:r>
            <a:r>
              <a:rPr lang="en-US" altLang="zh-CN" sz="1400" dirty="0" smtClean="0"/>
              <a:t>4</a:t>
            </a:r>
            <a:r>
              <a:rPr lang="zh-CN" altLang="zh-CN" sz="1400" dirty="0" smtClean="0"/>
              <a:t>个实参</a:t>
            </a:r>
            <a:r>
              <a:rPr lang="en-US" altLang="zh-CN" sz="1400" dirty="0" smtClean="0"/>
              <a:t>r1</a:t>
            </a:r>
            <a:r>
              <a:rPr lang="zh-CN" altLang="zh-CN" sz="1400" dirty="0" smtClean="0"/>
              <a:t>、</a:t>
            </a:r>
            <a:r>
              <a:rPr lang="en-US" altLang="zh-CN" sz="1400" dirty="0" smtClean="0"/>
              <a:t>r2</a:t>
            </a:r>
            <a:r>
              <a:rPr lang="zh-CN" altLang="zh-CN" sz="1400" dirty="0" smtClean="0"/>
              <a:t>、</a:t>
            </a:r>
            <a:r>
              <a:rPr lang="en-US" altLang="zh-CN" sz="1400" dirty="0" smtClean="0"/>
              <a:t>rp</a:t>
            </a:r>
            <a:r>
              <a:rPr lang="zh-CN" altLang="zh-CN" sz="1400" dirty="0" smtClean="0"/>
              <a:t>、</a:t>
            </a:r>
            <a:r>
              <a:rPr lang="en-US" altLang="zh-CN" sz="1400" dirty="0" smtClean="0"/>
              <a:t>rs</a:t>
            </a:r>
            <a:r>
              <a:rPr lang="zh-CN" altLang="zh-CN" sz="1400" dirty="0" smtClean="0"/>
              <a:t>的值依次是“</a:t>
            </a:r>
            <a:r>
              <a:rPr lang="en-US" altLang="zh-CN" sz="1400" dirty="0" smtClean="0"/>
              <a:t>5</a:t>
            </a:r>
            <a:r>
              <a:rPr lang="zh-CN" altLang="zh-CN" sz="1400" dirty="0" smtClean="0"/>
              <a:t>、</a:t>
            </a:r>
            <a:r>
              <a:rPr lang="en-US" altLang="zh-CN" sz="1400" dirty="0" smtClean="0"/>
              <a:t>4</a:t>
            </a:r>
            <a:r>
              <a:rPr lang="zh-CN" altLang="zh-CN" sz="1400" dirty="0" smtClean="0"/>
              <a:t>、</a:t>
            </a:r>
            <a:r>
              <a:rPr lang="en-US" altLang="zh-CN" sz="1400" dirty="0" smtClean="0"/>
              <a:t>0</a:t>
            </a:r>
            <a:r>
              <a:rPr lang="zh-CN" altLang="zh-CN" sz="1400" dirty="0" smtClean="0"/>
              <a:t>、</a:t>
            </a:r>
            <a:r>
              <a:rPr lang="en-US" altLang="zh-CN" sz="1400" dirty="0" smtClean="0"/>
              <a:t>1</a:t>
            </a:r>
            <a:r>
              <a:rPr lang="zh-CN" altLang="zh-CN" sz="1400" dirty="0" smtClean="0"/>
              <a:t>”。子函数里执行了两条语句，将形参</a:t>
            </a:r>
            <a:r>
              <a:rPr lang="en-US" altLang="zh-CN" sz="1400" dirty="0" smtClean="0"/>
              <a:t>rp</a:t>
            </a:r>
            <a:r>
              <a:rPr lang="zh-CN" altLang="zh-CN" sz="1400" dirty="0" smtClean="0"/>
              <a:t>、</a:t>
            </a:r>
            <a:r>
              <a:rPr lang="en-US" altLang="zh-CN" sz="1400" dirty="0" smtClean="0"/>
              <a:t>rs</a:t>
            </a:r>
            <a:r>
              <a:rPr lang="zh-CN" altLang="zh-CN" sz="1400" dirty="0" smtClean="0"/>
              <a:t>的值修改为</a:t>
            </a:r>
            <a:r>
              <a:rPr lang="en-US" altLang="zh-CN" sz="1400" dirty="0" smtClean="0"/>
              <a:t>2.22</a:t>
            </a:r>
            <a:r>
              <a:rPr lang="zh-CN" altLang="zh-CN" sz="1400" dirty="0" smtClean="0"/>
              <a:t>、</a:t>
            </a:r>
            <a:r>
              <a:rPr lang="en-US" altLang="zh-CN" sz="1400" dirty="0" smtClean="0"/>
              <a:t>9.0</a:t>
            </a:r>
            <a:r>
              <a:rPr lang="zh-CN" altLang="zh-CN" sz="1400" dirty="0" smtClean="0"/>
              <a:t>，但是形参的值不会反过来传递给主函数里的实参，因此主函数中的</a:t>
            </a:r>
            <a:r>
              <a:rPr lang="en-US" altLang="zh-CN" sz="1400" dirty="0" smtClean="0"/>
              <a:t>rp</a:t>
            </a:r>
            <a:r>
              <a:rPr lang="zh-CN" altLang="zh-CN" sz="1400" dirty="0" smtClean="0"/>
              <a:t>、</a:t>
            </a:r>
            <a:r>
              <a:rPr lang="en-US" altLang="zh-CN" sz="1400" dirty="0" smtClean="0"/>
              <a:t>rs</a:t>
            </a:r>
            <a:r>
              <a:rPr lang="zh-CN" altLang="zh-CN" sz="1400" dirty="0" smtClean="0"/>
              <a:t>变量的值仍为</a:t>
            </a:r>
            <a:r>
              <a:rPr lang="en-US" altLang="zh-CN" sz="1400" dirty="0" smtClean="0"/>
              <a:t>0</a:t>
            </a:r>
            <a:r>
              <a:rPr lang="zh-CN" altLang="zh-CN" sz="1400" dirty="0" smtClean="0"/>
              <a:t>和</a:t>
            </a:r>
            <a:r>
              <a:rPr lang="en-US" altLang="zh-CN" sz="1400" dirty="0" smtClean="0"/>
              <a:t>1</a:t>
            </a:r>
            <a:r>
              <a:rPr lang="zh-CN" altLang="zh-CN" sz="1400" dirty="0" smtClean="0"/>
              <a:t>。</a:t>
            </a:r>
          </a:p>
          <a:p>
            <a:pPr marL="342900" indent="-342900"/>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参数的传地址方式</a:t>
            </a:r>
            <a:endParaRPr lang="zh-CN" altLang="en-US" dirty="0"/>
          </a:p>
        </p:txBody>
      </p:sp>
      <p:sp>
        <p:nvSpPr>
          <p:cNvPr id="3" name="内容占位符 2"/>
          <p:cNvSpPr>
            <a:spLocks noGrp="1"/>
          </p:cNvSpPr>
          <p:nvPr>
            <p:ph idx="1"/>
          </p:nvPr>
        </p:nvSpPr>
        <p:spPr/>
        <p:txBody>
          <a:bodyPr/>
          <a:lstStyle/>
          <a:p>
            <a:r>
              <a:rPr lang="zh-CN" altLang="zh-CN" sz="2800" dirty="0" smtClean="0">
                <a:solidFill>
                  <a:schemeClr val="tx1"/>
                </a:solidFill>
              </a:rPr>
              <a:t>参数的传地址方式是指实参是地址，形参接收的是实参的地址。</a:t>
            </a:r>
            <a:endParaRPr lang="en-US" altLang="zh-CN" sz="2800" dirty="0" smtClean="0">
              <a:solidFill>
                <a:schemeClr val="tx1"/>
              </a:solidFill>
            </a:endParaRPr>
          </a:p>
          <a:p>
            <a:r>
              <a:rPr lang="zh-CN" altLang="zh-CN" sz="2800" dirty="0" smtClean="0">
                <a:solidFill>
                  <a:schemeClr val="tx1"/>
                </a:solidFill>
              </a:rPr>
              <a:t>发生函数调用时，实参将其地址复制给形参，形参变量指向实参对应的存储单元。于是在被调函数中，可以利用形参间接地修改主调函数中实参对应的存储单元的内容。</a:t>
            </a:r>
            <a:endParaRPr lang="en-US" altLang="zh-CN" sz="2800" dirty="0" smtClean="0">
              <a:solidFill>
                <a:schemeClr val="tx1"/>
              </a:solidFill>
            </a:endParaRPr>
          </a:p>
          <a:p>
            <a:r>
              <a:rPr lang="zh-CN" altLang="zh-CN" sz="2800" dirty="0" smtClean="0">
                <a:solidFill>
                  <a:schemeClr val="tx1"/>
                </a:solidFill>
              </a:rPr>
              <a:t>在这种传递方式中，形参一般定义为指针变量或数组，形参为指针变量的见指针章节的介绍，形参为数组请见</a:t>
            </a:r>
            <a:r>
              <a:rPr lang="en-US" altLang="zh-CN" sz="2800" dirty="0" smtClean="0">
                <a:solidFill>
                  <a:schemeClr val="tx1"/>
                </a:solidFill>
              </a:rPr>
              <a:t>7.6</a:t>
            </a:r>
            <a:r>
              <a:rPr lang="zh-CN" altLang="zh-CN" sz="2800" dirty="0" smtClean="0">
                <a:solidFill>
                  <a:schemeClr val="tx1"/>
                </a:solidFill>
              </a:rPr>
              <a:t>。</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7.3 </a:t>
            </a:r>
            <a:r>
              <a:rPr lang="zh-CN" altLang="zh-CN" b="0" dirty="0" smtClean="0"/>
              <a:t>函数的调用</a:t>
            </a:r>
            <a:r>
              <a:rPr lang="zh-CN" altLang="en-US" b="0" dirty="0" smtClean="0"/>
              <a:t>：</a:t>
            </a:r>
            <a:r>
              <a:rPr lang="zh-CN" altLang="zh-CN" b="0" dirty="0" smtClean="0"/>
              <a:t>函数结果返回</a:t>
            </a:r>
            <a:endParaRPr lang="zh-CN" altLang="en-US" b="0" dirty="0" smtClean="0"/>
          </a:p>
        </p:txBody>
      </p:sp>
      <p:sp>
        <p:nvSpPr>
          <p:cNvPr id="3" name="内容占位符 2"/>
          <p:cNvSpPr>
            <a:spLocks noGrp="1"/>
          </p:cNvSpPr>
          <p:nvPr>
            <p:ph idx="1"/>
          </p:nvPr>
        </p:nvSpPr>
        <p:spPr>
          <a:xfrm>
            <a:off x="558800" y="1194619"/>
            <a:ext cx="11074400" cy="4976946"/>
          </a:xfrm>
        </p:spPr>
        <p:txBody>
          <a:bodyPr/>
          <a:lstStyle/>
          <a:p>
            <a:r>
              <a:rPr lang="zh-CN" altLang="en-US" sz="2400" dirty="0"/>
              <a:t>函数结果返回的形式：</a:t>
            </a:r>
          </a:p>
          <a:p>
            <a:pPr>
              <a:buFont typeface="Wingdings" panose="05000000000000000000" charset="0"/>
              <a:buChar char="l"/>
            </a:pPr>
            <a:r>
              <a:rPr lang="zh-CN" altLang="en-US" sz="2400" dirty="0">
                <a:solidFill>
                  <a:schemeClr val="tx1"/>
                </a:solidFill>
              </a:rPr>
              <a:t>return  表达式；</a:t>
            </a:r>
          </a:p>
          <a:p>
            <a:pPr>
              <a:buFont typeface="Wingdings" panose="05000000000000000000" charset="0"/>
              <a:buChar char="l"/>
            </a:pPr>
            <a:r>
              <a:rPr lang="zh-CN" altLang="en-US" sz="2400" dirty="0">
                <a:solidFill>
                  <a:schemeClr val="tx1"/>
                </a:solidFill>
              </a:rPr>
              <a:t>return (表达式)；</a:t>
            </a:r>
          </a:p>
          <a:p>
            <a:pPr marL="0" indent="0">
              <a:buFont typeface="Wingdings" panose="05000000000000000000" charset="0"/>
              <a:buNone/>
            </a:pPr>
            <a:r>
              <a:rPr lang="zh-CN" altLang="en-US" sz="2400" dirty="0">
                <a:solidFill>
                  <a:schemeClr val="tx1"/>
                </a:solidFill>
              </a:rPr>
              <a:t>    先求解表达式的值，再返回其值。return语句的作用有两个：一是结束函数的运行；二是带着运算结果（表达式的值）返回给主调函数。</a:t>
            </a:r>
          </a:p>
          <a:p>
            <a:pPr marL="0" indent="0">
              <a:buFont typeface="Wingdings" panose="05000000000000000000" charset="0"/>
              <a:buNone/>
            </a:pPr>
            <a:r>
              <a:rPr lang="zh-CN" altLang="en-US" sz="2400" dirty="0">
                <a:solidFill>
                  <a:schemeClr val="tx1"/>
                </a:solidFill>
              </a:rPr>
              <a:t>    在函数体中，return语句中的表达式反映了函数运算的结果，通过return语句将该结果回送给主调函数。但return语句只能返回一个值，如果函数产生了多个运算结果，将无法通过return返回。如果想返回多个值，可以采用后面章节中将要介绍的全局变量或指针来实现。</a:t>
            </a:r>
          </a:p>
          <a:p>
            <a:pPr marL="0" indent="0">
              <a:buFont typeface="Wingdings" panose="05000000000000000000" charset="0"/>
              <a:buNone/>
            </a:pPr>
            <a:r>
              <a:rPr lang="zh-CN" altLang="en-US" sz="2400" dirty="0">
                <a:solidFill>
                  <a:schemeClr val="tx1"/>
                </a:solidFill>
              </a:rPr>
              <a:t>    注意：return语句只能返回一个值。</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sym typeface="+mn-ea"/>
              </a:rPr>
              <a:t>7.3 </a:t>
            </a:r>
            <a:r>
              <a:rPr lang="zh-CN" altLang="zh-CN" b="0" dirty="0" smtClean="0">
                <a:sym typeface="+mn-ea"/>
              </a:rPr>
              <a:t>函数的调用</a:t>
            </a:r>
            <a:r>
              <a:rPr lang="zh-CN" altLang="en-US" b="0" dirty="0" smtClean="0">
                <a:sym typeface="+mn-ea"/>
              </a:rPr>
              <a:t>：</a:t>
            </a:r>
            <a:r>
              <a:rPr lang="zh-CN" altLang="zh-CN" b="0" dirty="0" smtClean="0">
                <a:sym typeface="+mn-ea"/>
              </a:rPr>
              <a:t>函数结果返回</a:t>
            </a:r>
            <a:endParaRPr lang="zh-CN" altLang="en-US" dirty="0"/>
          </a:p>
        </p:txBody>
      </p:sp>
      <p:sp>
        <p:nvSpPr>
          <p:cNvPr id="3" name="内容占位符 2"/>
          <p:cNvSpPr>
            <a:spLocks noGrp="1"/>
          </p:cNvSpPr>
          <p:nvPr>
            <p:ph idx="1"/>
          </p:nvPr>
        </p:nvSpPr>
        <p:spPr/>
        <p:txBody>
          <a:bodyPr/>
          <a:lstStyle/>
          <a:p>
            <a:pPr>
              <a:lnSpc>
                <a:spcPct val="150000"/>
              </a:lnSpc>
            </a:pPr>
            <a:r>
              <a:rPr lang="zh-CN" dirty="0"/>
              <a:t>【例7.4】定义一个判断奇偶数的函数even(n)，当n为偶数时返回1，否则返回0。</a:t>
            </a:r>
            <a:endParaRPr lang="en-US" altLang="zh-CN" dirty="0"/>
          </a:p>
        </p:txBody>
      </p:sp>
      <p:sp>
        <p:nvSpPr>
          <p:cNvPr id="5" name="矩形 4"/>
          <p:cNvSpPr/>
          <p:nvPr/>
        </p:nvSpPr>
        <p:spPr>
          <a:xfrm>
            <a:off x="609600" y="2117090"/>
            <a:ext cx="4640580" cy="26530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a:solidFill>
                  <a:srgbClr val="002060"/>
                </a:solidFill>
              </a:rPr>
              <a:t>/* 判断奇偶数的函数 */</a:t>
            </a:r>
          </a:p>
          <a:p>
            <a:r>
              <a:rPr lang="en-US" altLang="zh-CN" sz="1400" dirty="0">
                <a:solidFill>
                  <a:srgbClr val="002060"/>
                </a:solidFill>
              </a:rPr>
              <a:t>int even(int n)	/* 函数首部 */			</a:t>
            </a:r>
          </a:p>
          <a:p>
            <a:r>
              <a:rPr lang="en-US" altLang="zh-CN" sz="1400" dirty="0">
                <a:solidFill>
                  <a:srgbClr val="002060"/>
                </a:solidFill>
              </a:rPr>
              <a:t>{								</a:t>
            </a:r>
          </a:p>
          <a:p>
            <a:r>
              <a:rPr lang="en-US" altLang="zh-CN" sz="1400" dirty="0">
                <a:solidFill>
                  <a:srgbClr val="002060"/>
                </a:solidFill>
              </a:rPr>
              <a:t>	if(n%2 == 0) 	/* 判别奇偶数 */</a:t>
            </a:r>
          </a:p>
          <a:p>
            <a:r>
              <a:rPr lang="en-US" altLang="zh-CN" sz="1400" dirty="0">
                <a:solidFill>
                  <a:srgbClr val="002060"/>
                </a:solidFill>
              </a:rPr>
              <a:t>	   return 1;	/* 偶数返回1 */</a:t>
            </a:r>
          </a:p>
          <a:p>
            <a:r>
              <a:rPr lang="en-US" altLang="zh-CN" sz="1400" dirty="0">
                <a:solidFill>
                  <a:srgbClr val="002060"/>
                </a:solidFill>
              </a:rPr>
              <a:t>	else		</a:t>
            </a:r>
          </a:p>
          <a:p>
            <a:r>
              <a:rPr lang="en-US" altLang="zh-CN" sz="1400" dirty="0">
                <a:solidFill>
                  <a:srgbClr val="002060"/>
                </a:solidFill>
              </a:rPr>
              <a:t>	   return 0;	/* 奇数返回0 */</a:t>
            </a:r>
          </a:p>
          <a:p>
            <a:r>
              <a:rPr lang="en-US" altLang="zh-CN" sz="1400" dirty="0">
                <a:solidFill>
                  <a:srgbClr val="002060"/>
                </a:solidFill>
              </a:rPr>
              <a:t>}	</a:t>
            </a:r>
          </a:p>
        </p:txBody>
      </p:sp>
      <p:sp>
        <p:nvSpPr>
          <p:cNvPr id="9" name="折角形 8"/>
          <p:cNvSpPr/>
          <p:nvPr/>
        </p:nvSpPr>
        <p:spPr>
          <a:xfrm>
            <a:off x="5809238" y="2117227"/>
            <a:ext cx="5718748" cy="368032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r>
              <a:rPr lang="en-US" altLang="zh-CN" sz="1400" dirty="0"/>
              <a:t>   本例是一个判断函数，函数中出现两个return语句，执行时根据条件选择其中的一个，它们的作用相同，即结束函数运行，并回送结果。return之后的语句将不会被执行。</a:t>
            </a:r>
          </a:p>
          <a:p>
            <a:pPr marL="342900" indent="-342900">
              <a:buFont typeface="+mj-lt"/>
              <a:buAutoNum type="arabicPeriod"/>
            </a:pPr>
            <a:endParaRPr lang="en-US" altLang="zh-CN" sz="1400" dirty="0"/>
          </a:p>
          <a:p>
            <a:pPr marL="0" indent="0">
              <a:buFont typeface="+mj-lt"/>
              <a:buNone/>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p:cNvGrpSpPr/>
          <p:nvPr/>
        </p:nvGrpSpPr>
        <p:grpSpPr>
          <a:xfrm>
            <a:off x="6429706" y="2760798"/>
            <a:ext cx="1242392" cy="373903"/>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学习意义</a:t>
            </a:r>
            <a:endParaRPr lang="zh-CN" altLang="en-US" dirty="0"/>
          </a:p>
        </p:txBody>
      </p:sp>
      <p:sp>
        <p:nvSpPr>
          <p:cNvPr id="3" name="内容占位符 2"/>
          <p:cNvSpPr>
            <a:spLocks noGrp="1"/>
          </p:cNvSpPr>
          <p:nvPr>
            <p:ph idx="1"/>
          </p:nvPr>
        </p:nvSpPr>
        <p:spPr/>
        <p:txBody>
          <a:bodyPr/>
          <a:lstStyle/>
          <a:p>
            <a:r>
              <a:rPr lang="zh-CN" altLang="zh-CN" sz="2800" dirty="0" smtClean="0">
                <a:solidFill>
                  <a:schemeClr val="tx1"/>
                </a:solidFill>
              </a:rPr>
              <a:t>使用函数便于模块化设计，便于团队开发，便于使用现有的或别人的程序模块来提高编程效能。</a:t>
            </a:r>
            <a:endParaRPr lang="en-US" altLang="zh-CN" sz="2800" dirty="0" smtClean="0">
              <a:solidFill>
                <a:schemeClr val="tx1"/>
              </a:solidFill>
            </a:endParaRPr>
          </a:p>
          <a:p>
            <a:r>
              <a:rPr lang="zh-CN" altLang="zh-CN" sz="2800" dirty="0" smtClean="0">
                <a:solidFill>
                  <a:schemeClr val="tx1"/>
                </a:solidFill>
              </a:rPr>
              <a:t>在</a:t>
            </a:r>
            <a:r>
              <a:rPr lang="en-US" altLang="zh-CN" sz="2800" dirty="0" smtClean="0">
                <a:solidFill>
                  <a:schemeClr val="tx1"/>
                </a:solidFill>
              </a:rPr>
              <a:t>C</a:t>
            </a:r>
            <a:r>
              <a:rPr lang="zh-CN" altLang="zh-CN" sz="2800" dirty="0" smtClean="0">
                <a:solidFill>
                  <a:schemeClr val="tx1"/>
                </a:solidFill>
              </a:rPr>
              <a:t>程序设计中，通常将一个大程序分成几个子程序模块（自定义函数），常用功能做成标准模块（标准函数）放在函数库中供其他程序调用。这种以函数存在的子程序模块有利于团队分工协作，每人完成几个模块再组合成一个完整的系统。</a:t>
            </a:r>
            <a:endParaRPr lang="en-US" altLang="zh-CN" sz="2800" dirty="0" smtClean="0">
              <a:solidFill>
                <a:schemeClr val="tx1"/>
              </a:solidFill>
            </a:endParaRPr>
          </a:p>
          <a:p>
            <a:r>
              <a:rPr lang="zh-CN" altLang="zh-CN" sz="2800" dirty="0" smtClean="0">
                <a:solidFill>
                  <a:schemeClr val="tx1"/>
                </a:solidFill>
              </a:rPr>
              <a:t>子函数实现的一些功能也可以为别的系统使用，这提高了代码的可复用性。</a:t>
            </a:r>
            <a:endParaRPr lang="zh-CN" altLang="en-US" sz="2800"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sym typeface="+mn-ea"/>
              </a:rPr>
              <a:t>7.3 </a:t>
            </a:r>
            <a:r>
              <a:rPr lang="zh-CN" altLang="zh-CN" b="0" dirty="0" smtClean="0">
                <a:sym typeface="+mn-ea"/>
              </a:rPr>
              <a:t>函数的调用</a:t>
            </a:r>
            <a:r>
              <a:rPr lang="zh-CN" altLang="en-US" b="0" dirty="0" smtClean="0">
                <a:sym typeface="+mn-ea"/>
              </a:rPr>
              <a:t>：</a:t>
            </a:r>
            <a:r>
              <a:rPr lang="zh-CN" altLang="en-US" b="0" dirty="0">
                <a:sym typeface="+mn-ea"/>
              </a:rPr>
              <a:t>函数原型声明</a:t>
            </a:r>
          </a:p>
        </p:txBody>
      </p:sp>
      <p:sp>
        <p:nvSpPr>
          <p:cNvPr id="3" name="内容占位符 2"/>
          <p:cNvSpPr>
            <a:spLocks noGrp="1"/>
          </p:cNvSpPr>
          <p:nvPr>
            <p:ph idx="1"/>
          </p:nvPr>
        </p:nvSpPr>
        <p:spPr/>
        <p:txBody>
          <a:bodyPr/>
          <a:lstStyle/>
          <a:p>
            <a:r>
              <a:rPr lang="zh-CN" altLang="en-US" sz="2800" dirty="0">
                <a:solidFill>
                  <a:schemeClr val="tx1"/>
                </a:solidFill>
                <a:uFillTx/>
              </a:rPr>
              <a:t>C语言要求函数先定义后调用，就像变量先声明后使用一样。如果自定义函数被放在主调函数的后面，就需要在函数调用前，加上函数原型声明（简称为函数声明）。</a:t>
            </a:r>
          </a:p>
          <a:p>
            <a:r>
              <a:rPr lang="zh-CN" altLang="en-US" sz="2800" dirty="0">
                <a:solidFill>
                  <a:schemeClr val="tx1"/>
                </a:solidFill>
                <a:uFillTx/>
              </a:rPr>
              <a:t>函数声明的目的主要是说明函数的类型和参数的情况，以保证程序编译时能判断对该函数的调用是否正确。函数声明的一般格式为：</a:t>
            </a:r>
          </a:p>
          <a:p>
            <a:pPr marL="0" indent="0">
              <a:buNone/>
            </a:pPr>
            <a:r>
              <a:rPr lang="zh-CN" altLang="en-US" sz="2800" dirty="0">
                <a:solidFill>
                  <a:schemeClr val="tx1"/>
                </a:solidFill>
                <a:uFillTx/>
              </a:rPr>
              <a:t>                函数类型 函数名(参数表)；</a:t>
            </a:r>
          </a:p>
          <a:p>
            <a:r>
              <a:rPr lang="zh-CN" altLang="en-US" sz="2800" dirty="0">
                <a:solidFill>
                  <a:schemeClr val="tx1"/>
                </a:solidFill>
                <a:uFillTx/>
              </a:rPr>
              <a:t>注意：如果在调用函数前，既不定义，也不声明，程序编译时会出错。</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1294765"/>
            <a:ext cx="11074400" cy="4876800"/>
          </a:xfrm>
        </p:spPr>
        <p:txBody>
          <a:bodyPr/>
          <a:lstStyle/>
          <a:p>
            <a:r>
              <a:rPr lang="zh-CN" altLang="en-US"/>
              <a:t>【例7.5】求100以内的全部素数，每行输出10个。素数就是只能被1和自身整除的正整数，1不是素数，2是素数。</a:t>
            </a:r>
          </a:p>
        </p:txBody>
      </p:sp>
      <p:sp>
        <p:nvSpPr>
          <p:cNvPr id="5" name="矩形 4"/>
          <p:cNvSpPr/>
          <p:nvPr/>
        </p:nvSpPr>
        <p:spPr>
          <a:xfrm>
            <a:off x="609600" y="1997710"/>
            <a:ext cx="4640580" cy="44113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#include &lt;stdio.h&gt;</a:t>
            </a:r>
          </a:p>
          <a:p>
            <a:r>
              <a:rPr lang="en-US" altLang="zh-CN" sz="1400">
                <a:solidFill>
                  <a:srgbClr val="002060"/>
                </a:solidFill>
              </a:rPr>
              <a:t>#include &lt;math.h&gt;</a:t>
            </a:r>
          </a:p>
          <a:p>
            <a:r>
              <a:rPr lang="en-US" altLang="zh-CN" sz="1400">
                <a:solidFill>
                  <a:srgbClr val="002060"/>
                </a:solidFill>
              </a:rPr>
              <a:t>int main()</a:t>
            </a:r>
          </a:p>
          <a:p>
            <a:r>
              <a:rPr lang="en-US" altLang="zh-CN" sz="1400">
                <a:solidFill>
                  <a:srgbClr val="002060"/>
                </a:solidFill>
              </a:rPr>
              <a:t>{  	</a:t>
            </a:r>
          </a:p>
          <a:p>
            <a:r>
              <a:rPr lang="en-US" altLang="zh-CN" sz="1400">
                <a:solidFill>
                  <a:srgbClr val="002060"/>
                </a:solidFill>
              </a:rPr>
              <a:t>int count, m;   	</a:t>
            </a:r>
          </a:p>
          <a:p>
            <a:r>
              <a:rPr lang="en-US" altLang="zh-CN" sz="1400">
                <a:solidFill>
                  <a:srgbClr val="002060"/>
                </a:solidFill>
              </a:rPr>
              <a:t>int prime (int m); </a:t>
            </a:r>
          </a:p>
          <a:p>
            <a:r>
              <a:rPr lang="en-US" altLang="zh-CN" sz="1400">
                <a:solidFill>
                  <a:srgbClr val="002060"/>
                </a:solidFill>
              </a:rPr>
              <a:t>count = 0;</a:t>
            </a:r>
          </a:p>
          <a:p>
            <a:r>
              <a:rPr lang="en-US" altLang="zh-CN" sz="1400">
                <a:solidFill>
                  <a:srgbClr val="002060"/>
                </a:solidFill>
              </a:rPr>
              <a:t>for(m = 2; m &lt;= 100; m++)</a:t>
            </a:r>
          </a:p>
          <a:p>
            <a:r>
              <a:rPr lang="en-US" altLang="zh-CN" sz="1400">
                <a:solidFill>
                  <a:srgbClr val="002060"/>
                </a:solidFill>
              </a:rPr>
              <a:t>{</a:t>
            </a:r>
          </a:p>
          <a:p>
            <a:r>
              <a:rPr lang="en-US" altLang="zh-CN" sz="1400">
                <a:solidFill>
                  <a:srgbClr val="002060"/>
                </a:solidFill>
              </a:rPr>
              <a:t>     if ( prime(m) != 0   )</a:t>
            </a:r>
          </a:p>
          <a:p>
            <a:r>
              <a:rPr lang="en-US" altLang="zh-CN" sz="1400">
                <a:solidFill>
                  <a:srgbClr val="002060"/>
                </a:solidFill>
              </a:rPr>
              <a:t>    {</a:t>
            </a:r>
          </a:p>
          <a:p>
            <a:r>
              <a:rPr lang="en-US" altLang="zh-CN" sz="1400">
                <a:solidFill>
                  <a:srgbClr val="002060"/>
                </a:solidFill>
              </a:rPr>
              <a:t>     printf("%6d", m );     </a:t>
            </a:r>
          </a:p>
          <a:p>
            <a:r>
              <a:rPr lang="en-US" altLang="zh-CN" sz="1400">
                <a:solidFill>
                  <a:srgbClr val="002060"/>
                </a:solidFill>
              </a:rPr>
              <a:t>     count++;            	</a:t>
            </a:r>
          </a:p>
          <a:p>
            <a:r>
              <a:rPr lang="en-US" altLang="zh-CN" sz="1400">
                <a:solidFill>
                  <a:srgbClr val="002060"/>
                </a:solidFill>
              </a:rPr>
              <a:t>     if (count %10 == 0)  </a:t>
            </a:r>
          </a:p>
          <a:p>
            <a:r>
              <a:rPr lang="en-US" altLang="zh-CN" sz="1400">
                <a:solidFill>
                  <a:srgbClr val="002060"/>
                </a:solidFill>
              </a:rPr>
              <a:t>	 printf ("\n");</a:t>
            </a:r>
          </a:p>
          <a:p>
            <a:r>
              <a:rPr lang="en-US" altLang="zh-CN" sz="1400">
                <a:solidFill>
                  <a:srgbClr val="002060"/>
                </a:solidFill>
              </a:rPr>
              <a:t>      }</a:t>
            </a:r>
          </a:p>
          <a:p>
            <a:r>
              <a:rPr lang="en-US" altLang="zh-CN" sz="1400">
                <a:solidFill>
                  <a:srgbClr val="002060"/>
                </a:solidFill>
              </a:rPr>
              <a:t> }</a:t>
            </a:r>
          </a:p>
          <a:p>
            <a:r>
              <a:rPr lang="en-US" altLang="zh-CN" sz="1400">
                <a:solidFill>
                  <a:srgbClr val="002060"/>
                </a:solidFill>
              </a:rPr>
              <a:t> printf ("\n");</a:t>
            </a:r>
          </a:p>
          <a:p>
            <a:r>
              <a:rPr lang="en-US" altLang="zh-CN" sz="1400">
                <a:solidFill>
                  <a:srgbClr val="002060"/>
                </a:solidFill>
              </a:rPr>
              <a:t> return 0;</a:t>
            </a:r>
          </a:p>
          <a:p>
            <a:r>
              <a:rPr lang="en-US" altLang="zh-CN" sz="1400">
                <a:solidFill>
                  <a:srgbClr val="002060"/>
                </a:solidFill>
              </a:rPr>
              <a:t>}	</a:t>
            </a:r>
          </a:p>
        </p:txBody>
      </p:sp>
      <p:sp>
        <p:nvSpPr>
          <p:cNvPr id="4" name="矩形 3"/>
          <p:cNvSpPr/>
          <p:nvPr/>
        </p:nvSpPr>
        <p:spPr>
          <a:xfrm>
            <a:off x="5858510" y="1997710"/>
            <a:ext cx="4640580" cy="28232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int prime (int m)</a:t>
            </a:r>
          </a:p>
          <a:p>
            <a:r>
              <a:rPr lang="en-US" altLang="zh-CN" sz="1400">
                <a:solidFill>
                  <a:srgbClr val="002060"/>
                </a:solidFill>
              </a:rPr>
              <a:t>{   </a:t>
            </a:r>
          </a:p>
          <a:p>
            <a:r>
              <a:rPr lang="en-US" altLang="zh-CN" sz="1400">
                <a:solidFill>
                  <a:srgbClr val="002060"/>
                </a:solidFill>
              </a:rPr>
              <a:t>int i, n;</a:t>
            </a:r>
          </a:p>
          <a:p>
            <a:r>
              <a:rPr lang="en-US" altLang="zh-CN" sz="1400">
                <a:solidFill>
                  <a:srgbClr val="002060"/>
                </a:solidFill>
              </a:rPr>
              <a:t>if ( m == 1 )   </a:t>
            </a:r>
          </a:p>
          <a:p>
            <a:r>
              <a:rPr lang="en-US" altLang="zh-CN" sz="1400">
                <a:solidFill>
                  <a:srgbClr val="002060"/>
                </a:solidFill>
              </a:rPr>
              <a:t>   return 0;  </a:t>
            </a:r>
          </a:p>
          <a:p>
            <a:r>
              <a:rPr lang="en-US" altLang="zh-CN" sz="1400">
                <a:solidFill>
                  <a:srgbClr val="002060"/>
                </a:solidFill>
              </a:rPr>
              <a:t>n = sqrt (m);</a:t>
            </a:r>
          </a:p>
          <a:p>
            <a:r>
              <a:rPr lang="en-US" altLang="zh-CN" sz="1400">
                <a:solidFill>
                  <a:srgbClr val="002060"/>
                </a:solidFill>
              </a:rPr>
              <a:t>for( i = 2; i &lt;= n; i++) </a:t>
            </a:r>
          </a:p>
          <a:p>
            <a:r>
              <a:rPr lang="en-US" altLang="zh-CN" sz="1400">
                <a:solidFill>
                  <a:srgbClr val="002060"/>
                </a:solidFill>
              </a:rPr>
              <a:t>if (m % i == 0)</a:t>
            </a:r>
          </a:p>
          <a:p>
            <a:r>
              <a:rPr lang="en-US" altLang="zh-CN" sz="1400">
                <a:solidFill>
                  <a:srgbClr val="002060"/>
                </a:solidFill>
              </a:rPr>
              <a:t>{</a:t>
            </a:r>
          </a:p>
          <a:p>
            <a:r>
              <a:rPr lang="en-US" altLang="zh-CN" sz="1400">
                <a:solidFill>
                  <a:srgbClr val="002060"/>
                </a:solidFill>
              </a:rPr>
              <a:t>    return 0;	</a:t>
            </a:r>
          </a:p>
          <a:p>
            <a:r>
              <a:rPr lang="en-US" altLang="zh-CN" sz="1400">
                <a:solidFill>
                  <a:srgbClr val="002060"/>
                </a:solidFill>
              </a:rPr>
              <a:t> }</a:t>
            </a:r>
          </a:p>
          <a:p>
            <a:r>
              <a:rPr lang="en-US" altLang="zh-CN" sz="1400">
                <a:solidFill>
                  <a:srgbClr val="002060"/>
                </a:solidFill>
              </a:rPr>
              <a:t>return 1; </a:t>
            </a:r>
          </a:p>
          <a:p>
            <a:r>
              <a:rPr lang="en-US" altLang="zh-CN" sz="1400">
                <a:solidFill>
                  <a:srgbClr val="002060"/>
                </a:solidFill>
              </a:rPr>
              <a:t>} </a:t>
            </a:r>
          </a:p>
        </p:txBody>
      </p:sp>
      <p:pic>
        <p:nvPicPr>
          <p:cNvPr id="9" name="图片 4"/>
          <p:cNvPicPr>
            <a:picLocks noChangeAspect="1" noChangeArrowheads="1"/>
          </p:cNvPicPr>
          <p:nvPr/>
        </p:nvPicPr>
        <p:blipFill>
          <a:blip r:embed="rId2" cstate="print"/>
          <a:srcRect/>
          <a:stretch>
            <a:fillRect/>
          </a:stretch>
        </p:blipFill>
        <p:spPr>
          <a:xfrm>
            <a:off x="7645400" y="4996498"/>
            <a:ext cx="3553460" cy="1459865"/>
          </a:xfrm>
          <a:prstGeom prst="rect">
            <a:avLst/>
          </a:prstGeom>
          <a:noFill/>
          <a:ln w="9525">
            <a:noFill/>
            <a:miter lim="800000"/>
            <a:headEnd/>
            <a:tailEnd/>
          </a:ln>
        </p:spPr>
      </p:pic>
      <p:sp>
        <p:nvSpPr>
          <p:cNvPr id="8" name="文本框 7"/>
          <p:cNvSpPr txBox="1"/>
          <p:nvPr/>
        </p:nvSpPr>
        <p:spPr>
          <a:xfrm>
            <a:off x="5858263" y="4997073"/>
            <a:ext cx="1977419" cy="369332"/>
          </a:xfrm>
          <a:prstGeom prst="rect">
            <a:avLst/>
          </a:prstGeom>
          <a:noFill/>
        </p:spPr>
        <p:txBody>
          <a:bodyPr wrap="square" rtlCol="0">
            <a:spAutoFit/>
          </a:bodyPr>
          <a:lstStyle/>
          <a:p>
            <a:r>
              <a:rPr lang="zh-CN" altLang="en-US" dirty="0">
                <a:solidFill>
                  <a:srgbClr val="002060"/>
                </a:solidFill>
              </a:rPr>
              <a:t>程序运行结果：</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sym typeface="+mn-ea"/>
              </a:rPr>
              <a:t>7.3 </a:t>
            </a:r>
            <a:r>
              <a:rPr lang="zh-CN" altLang="zh-CN" b="0" dirty="0" smtClean="0">
                <a:sym typeface="+mn-ea"/>
              </a:rPr>
              <a:t>函数的调用</a:t>
            </a:r>
            <a:r>
              <a:rPr lang="zh-CN" altLang="en-US" b="0" dirty="0" smtClean="0">
                <a:sym typeface="+mn-ea"/>
              </a:rPr>
              <a:t>：</a:t>
            </a:r>
            <a:r>
              <a:rPr lang="zh-CN" altLang="en-US" b="0" dirty="0">
                <a:sym typeface="+mn-ea"/>
              </a:rPr>
              <a:t>不返回结果的函数</a:t>
            </a:r>
          </a:p>
        </p:txBody>
      </p:sp>
      <p:sp>
        <p:nvSpPr>
          <p:cNvPr id="3" name="内容占位符 2"/>
          <p:cNvSpPr>
            <a:spLocks noGrp="1"/>
          </p:cNvSpPr>
          <p:nvPr>
            <p:ph idx="1"/>
          </p:nvPr>
        </p:nvSpPr>
        <p:spPr/>
        <p:txBody>
          <a:bodyPr/>
          <a:lstStyle/>
          <a:p>
            <a:r>
              <a:rPr lang="zh-CN" altLang="en-US"/>
              <a:t>【例7.6】输出以下图形。</a:t>
            </a:r>
          </a:p>
          <a:p>
            <a:pPr marL="0" indent="0">
              <a:buNone/>
            </a:pPr>
            <a:r>
              <a:rPr lang="zh-CN" altLang="en-US"/>
              <a:t>  </a:t>
            </a:r>
          </a:p>
        </p:txBody>
      </p:sp>
      <p:pic>
        <p:nvPicPr>
          <p:cNvPr id="4" name="图片 3" descr="图片7-4.PNG"/>
          <p:cNvPicPr>
            <a:picLocks noChangeAspect="1"/>
          </p:cNvPicPr>
          <p:nvPr/>
        </p:nvPicPr>
        <p:blipFill>
          <a:blip r:embed="rId2" cstate="print"/>
          <a:stretch>
            <a:fillRect/>
          </a:stretch>
        </p:blipFill>
        <p:spPr>
          <a:xfrm>
            <a:off x="1324610" y="1950085"/>
            <a:ext cx="1040765" cy="1492885"/>
          </a:xfrm>
          <a:prstGeom prst="rect">
            <a:avLst/>
          </a:prstGeom>
        </p:spPr>
      </p:pic>
      <p:sp>
        <p:nvSpPr>
          <p:cNvPr id="5" name="矩形 4"/>
          <p:cNvSpPr/>
          <p:nvPr/>
        </p:nvSpPr>
        <p:spPr>
          <a:xfrm>
            <a:off x="8929370" y="1311910"/>
            <a:ext cx="3262630" cy="21310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#include &lt;stdio.h&gt;</a:t>
            </a:r>
          </a:p>
          <a:p>
            <a:r>
              <a:rPr lang="en-US" altLang="zh-CN" sz="1400">
                <a:solidFill>
                  <a:srgbClr val="002060"/>
                </a:solidFill>
              </a:rPr>
              <a:t>#include &lt;conio.h&gt;</a:t>
            </a:r>
          </a:p>
          <a:p>
            <a:r>
              <a:rPr lang="en-US" altLang="zh-CN" sz="1400">
                <a:solidFill>
                  <a:srgbClr val="002060"/>
                </a:solidFill>
              </a:rPr>
              <a:t>int main()</a:t>
            </a:r>
          </a:p>
          <a:p>
            <a:r>
              <a:rPr lang="en-US" altLang="zh-CN" sz="1400">
                <a:solidFill>
                  <a:srgbClr val="002060"/>
                </a:solidFill>
              </a:rPr>
              <a:t>{</a:t>
            </a:r>
          </a:p>
          <a:p>
            <a:r>
              <a:rPr lang="en-US" altLang="zh-CN" sz="1400">
                <a:solidFill>
                  <a:srgbClr val="002060"/>
                </a:solidFill>
              </a:rPr>
              <a:t>   void pyramid();</a:t>
            </a:r>
          </a:p>
          <a:p>
            <a:r>
              <a:rPr lang="en-US" altLang="zh-CN" sz="1400">
                <a:solidFill>
                  <a:srgbClr val="002060"/>
                </a:solidFill>
              </a:rPr>
              <a:t>   pyramid();</a:t>
            </a:r>
          </a:p>
          <a:p>
            <a:r>
              <a:rPr lang="en-US" altLang="zh-CN" sz="1400">
                <a:solidFill>
                  <a:srgbClr val="002060"/>
                </a:solidFill>
              </a:rPr>
              <a:t>   return 0;</a:t>
            </a:r>
          </a:p>
          <a:p>
            <a:r>
              <a:rPr lang="en-US" altLang="zh-CN" sz="1400">
                <a:solidFill>
                  <a:srgbClr val="002060"/>
                </a:solidFill>
              </a:rPr>
              <a:t>}	</a:t>
            </a:r>
          </a:p>
        </p:txBody>
      </p:sp>
      <p:sp>
        <p:nvSpPr>
          <p:cNvPr id="6" name="矩形 5"/>
          <p:cNvSpPr/>
          <p:nvPr/>
        </p:nvSpPr>
        <p:spPr>
          <a:xfrm>
            <a:off x="4224655" y="1282065"/>
            <a:ext cx="4657090" cy="5208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a:solidFill>
                  <a:srgbClr val="002060"/>
                </a:solidFill>
              </a:rPr>
              <a:t>void pyramid()</a:t>
            </a:r>
          </a:p>
          <a:p>
            <a:r>
              <a:rPr lang="en-US" altLang="zh-CN" sz="1400" dirty="0">
                <a:solidFill>
                  <a:srgbClr val="002060"/>
                </a:solidFill>
              </a:rPr>
              <a:t>{	</a:t>
            </a:r>
          </a:p>
          <a:p>
            <a:r>
              <a:rPr lang="en-US" altLang="zh-CN" sz="1400" dirty="0">
                <a:solidFill>
                  <a:srgbClr val="002060"/>
                </a:solidFill>
              </a:rPr>
              <a:t>    int i,j;</a:t>
            </a:r>
          </a:p>
          <a:p>
            <a:r>
              <a:rPr lang="en-US" altLang="zh-CN" sz="1400" dirty="0">
                <a:solidFill>
                  <a:srgbClr val="002060"/>
                </a:solidFill>
              </a:rPr>
              <a:t>    char c='A';</a:t>
            </a:r>
          </a:p>
          <a:p>
            <a:r>
              <a:rPr lang="en-US" altLang="zh-CN" sz="1400" dirty="0">
                <a:solidFill>
                  <a:srgbClr val="002060"/>
                </a:solidFill>
              </a:rPr>
              <a:t>    for(i=1; i&lt;=5; i++)</a:t>
            </a:r>
          </a:p>
          <a:p>
            <a:r>
              <a:rPr lang="en-US" altLang="zh-CN" sz="1400" dirty="0">
                <a:solidFill>
                  <a:srgbClr val="002060"/>
                </a:solidFill>
              </a:rPr>
              <a:t>    {</a:t>
            </a:r>
          </a:p>
          <a:p>
            <a:r>
              <a:rPr lang="en-US" altLang="zh-CN" sz="1400" dirty="0">
                <a:solidFill>
                  <a:srgbClr val="002060"/>
                </a:solidFill>
              </a:rPr>
              <a:t>         for(j=1; j&lt;=5-i; j++) printf(" ");       </a:t>
            </a:r>
          </a:p>
          <a:p>
            <a:r>
              <a:rPr lang="en-US" altLang="zh-CN" sz="1400" dirty="0">
                <a:solidFill>
                  <a:srgbClr val="002060"/>
                </a:solidFill>
              </a:rPr>
              <a:t>         for(j=1; j&lt;=i*2-1; j++) printf("%c",c);</a:t>
            </a:r>
          </a:p>
          <a:p>
            <a:r>
              <a:rPr lang="en-US" altLang="zh-CN" sz="1400" dirty="0">
                <a:solidFill>
                  <a:srgbClr val="002060"/>
                </a:solidFill>
              </a:rPr>
              <a:t>         printf("\n");</a:t>
            </a:r>
          </a:p>
          <a:p>
            <a:r>
              <a:rPr lang="en-US" altLang="zh-CN" sz="1400" dirty="0">
                <a:solidFill>
                  <a:srgbClr val="002060"/>
                </a:solidFill>
              </a:rPr>
              <a:t>         c++;  </a:t>
            </a:r>
          </a:p>
          <a:p>
            <a:r>
              <a:rPr lang="en-US" altLang="zh-CN" sz="1400" dirty="0">
                <a:solidFill>
                  <a:srgbClr val="002060"/>
                </a:solidFill>
              </a:rPr>
              <a:t>    }</a:t>
            </a:r>
          </a:p>
          <a:p>
            <a:r>
              <a:rPr lang="en-US" altLang="zh-CN" sz="1400" dirty="0">
                <a:solidFill>
                  <a:srgbClr val="002060"/>
                </a:solidFill>
              </a:rPr>
              <a:t>    c--;</a:t>
            </a:r>
          </a:p>
          <a:p>
            <a:r>
              <a:rPr lang="en-US" altLang="zh-CN" sz="1400" dirty="0">
                <a:solidFill>
                  <a:srgbClr val="002060"/>
                </a:solidFill>
              </a:rPr>
              <a:t>    for(i=4; i&gt;=1;i--)</a:t>
            </a:r>
          </a:p>
          <a:p>
            <a:r>
              <a:rPr lang="en-US" altLang="zh-CN" sz="1400" dirty="0">
                <a:solidFill>
                  <a:srgbClr val="002060"/>
                </a:solidFill>
              </a:rPr>
              <a:t>   {</a:t>
            </a:r>
          </a:p>
          <a:p>
            <a:r>
              <a:rPr lang="en-US" altLang="zh-CN" sz="1400" dirty="0">
                <a:solidFill>
                  <a:srgbClr val="002060"/>
                </a:solidFill>
              </a:rPr>
              <a:t>     c--; </a:t>
            </a:r>
          </a:p>
          <a:p>
            <a:r>
              <a:rPr lang="en-US" altLang="zh-CN" sz="1400" dirty="0">
                <a:solidFill>
                  <a:srgbClr val="002060"/>
                </a:solidFill>
              </a:rPr>
              <a:t>     for(j=1;j&lt;=5-i; j++) printf(" ");       </a:t>
            </a:r>
          </a:p>
          <a:p>
            <a:r>
              <a:rPr lang="en-US" altLang="zh-CN" sz="1400" dirty="0">
                <a:solidFill>
                  <a:srgbClr val="002060"/>
                </a:solidFill>
              </a:rPr>
              <a:t>     for(j=1; j&lt;=2*i-1; j++) printf("%c",c);</a:t>
            </a:r>
          </a:p>
          <a:p>
            <a:r>
              <a:rPr lang="en-US" altLang="zh-CN" sz="1400" dirty="0">
                <a:solidFill>
                  <a:srgbClr val="002060"/>
                </a:solidFill>
              </a:rPr>
              <a:t>     printf("\n");</a:t>
            </a:r>
          </a:p>
          <a:p>
            <a:r>
              <a:rPr lang="en-US" altLang="zh-CN" sz="1400" dirty="0">
                <a:solidFill>
                  <a:srgbClr val="002060"/>
                </a:solidFill>
              </a:rPr>
              <a:t>   }</a:t>
            </a:r>
          </a:p>
          <a:p>
            <a:r>
              <a:rPr lang="en-US" altLang="zh-CN" sz="1400" dirty="0">
                <a:solidFill>
                  <a:srgbClr val="002060"/>
                </a:solidFill>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7.4 函数的嵌套调用</a:t>
            </a:r>
          </a:p>
        </p:txBody>
      </p:sp>
      <p:sp>
        <p:nvSpPr>
          <p:cNvPr id="3" name="内容占位符 2"/>
          <p:cNvSpPr>
            <a:spLocks noGrp="1"/>
          </p:cNvSpPr>
          <p:nvPr>
            <p:ph idx="1"/>
          </p:nvPr>
        </p:nvSpPr>
        <p:spPr/>
        <p:txBody>
          <a:bodyPr/>
          <a:lstStyle/>
          <a:p>
            <a:r>
              <a:rPr lang="zh-CN" altLang="en-US"/>
              <a:t>C语言的函数定义是互相平行、独立的，也就是说，在定义函数时，一个函数内不能包含另一个函数的定义。C语言不能嵌套定义函数，但可以嵌套调用函数，也就是说，在调用一个函数的过程中，又调用另一个函数。</a:t>
            </a:r>
          </a:p>
          <a:p>
            <a:endParaRPr lang="zh-CN" altLang="en-US"/>
          </a:p>
        </p:txBody>
      </p:sp>
      <p:pic>
        <p:nvPicPr>
          <p:cNvPr id="21" name="图片 20" descr="图片7-25.PNG"/>
          <p:cNvPicPr>
            <a:picLocks noChangeAspect="1"/>
          </p:cNvPicPr>
          <p:nvPr/>
        </p:nvPicPr>
        <p:blipFill>
          <a:blip r:embed="rId2" cstate="print"/>
          <a:stretch>
            <a:fillRect/>
          </a:stretch>
        </p:blipFill>
        <p:spPr>
          <a:xfrm>
            <a:off x="3496945" y="2555240"/>
            <a:ext cx="5840730" cy="275653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7.4 函数的嵌套调用</a:t>
            </a:r>
            <a:endParaRPr lang="zh-CN" altLang="en-US" dirty="0"/>
          </a:p>
        </p:txBody>
      </p:sp>
      <p:sp>
        <p:nvSpPr>
          <p:cNvPr id="3" name="内容占位符 2"/>
          <p:cNvSpPr>
            <a:spLocks noGrp="1"/>
          </p:cNvSpPr>
          <p:nvPr>
            <p:ph idx="1"/>
          </p:nvPr>
        </p:nvSpPr>
        <p:spPr/>
        <p:txBody>
          <a:bodyPr/>
          <a:lstStyle/>
          <a:p>
            <a:pPr>
              <a:lnSpc>
                <a:spcPct val="150000"/>
              </a:lnSpc>
            </a:pPr>
            <a:r>
              <a:rPr altLang="zh-CN" dirty="0"/>
              <a:t>【例7.7】函数的嵌套调用示例。</a:t>
            </a:r>
          </a:p>
          <a:p>
            <a:pPr lvl="1"/>
            <a:endParaRPr lang="en-US" altLang="zh-CN" dirty="0"/>
          </a:p>
        </p:txBody>
      </p:sp>
      <p:sp>
        <p:nvSpPr>
          <p:cNvPr id="5" name="矩形 4"/>
          <p:cNvSpPr/>
          <p:nvPr/>
        </p:nvSpPr>
        <p:spPr>
          <a:xfrm>
            <a:off x="544195" y="2101850"/>
            <a:ext cx="2743200" cy="22231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#include &lt;stdio.h&gt;</a:t>
            </a:r>
          </a:p>
          <a:p>
            <a:r>
              <a:rPr lang="en-US" altLang="zh-CN" sz="1400">
                <a:solidFill>
                  <a:srgbClr val="002060"/>
                </a:solidFill>
              </a:rPr>
              <a:t>void fun1(),fun2(),fun3();</a:t>
            </a:r>
          </a:p>
          <a:p>
            <a:r>
              <a:rPr lang="en-US" altLang="zh-CN" sz="1400">
                <a:solidFill>
                  <a:srgbClr val="002060"/>
                </a:solidFill>
              </a:rPr>
              <a:t>int main()</a:t>
            </a:r>
          </a:p>
          <a:p>
            <a:r>
              <a:rPr lang="en-US" altLang="zh-CN" sz="1400">
                <a:solidFill>
                  <a:srgbClr val="002060"/>
                </a:solidFill>
              </a:rPr>
              <a:t>{</a:t>
            </a:r>
          </a:p>
          <a:p>
            <a:r>
              <a:rPr lang="en-US" altLang="zh-CN" sz="1400">
                <a:solidFill>
                  <a:srgbClr val="002060"/>
                </a:solidFill>
              </a:rPr>
              <a:t>   printf(“1111\n”);</a:t>
            </a:r>
          </a:p>
          <a:p>
            <a:r>
              <a:rPr lang="en-US" altLang="zh-CN" sz="1400">
                <a:solidFill>
                  <a:srgbClr val="002060"/>
                </a:solidFill>
              </a:rPr>
              <a:t>   fun2();</a:t>
            </a:r>
          </a:p>
          <a:p>
            <a:r>
              <a:rPr lang="en-US" altLang="zh-CN" sz="1400">
                <a:solidFill>
                  <a:srgbClr val="002060"/>
                </a:solidFill>
              </a:rPr>
              <a:t>   printf(“2222\n”);</a:t>
            </a:r>
          </a:p>
          <a:p>
            <a:r>
              <a:rPr lang="en-US" altLang="zh-CN" sz="1400">
                <a:solidFill>
                  <a:srgbClr val="002060"/>
                </a:solidFill>
              </a:rPr>
              <a:t>   return 0;</a:t>
            </a:r>
          </a:p>
          <a:p>
            <a:r>
              <a:rPr lang="en-US" altLang="zh-CN" sz="1400">
                <a:solidFill>
                  <a:srgbClr val="002060"/>
                </a:solidFill>
              </a:rPr>
              <a:t>}</a:t>
            </a:r>
          </a:p>
          <a:p>
            <a:endParaRPr lang="en-US" altLang="zh-CN" sz="1400">
              <a:solidFill>
                <a:srgbClr val="002060"/>
              </a:solidFill>
            </a:endParaRPr>
          </a:p>
        </p:txBody>
      </p:sp>
      <p:sp>
        <p:nvSpPr>
          <p:cNvPr id="7" name="文本框 6"/>
          <p:cNvSpPr txBox="1"/>
          <p:nvPr/>
        </p:nvSpPr>
        <p:spPr>
          <a:xfrm>
            <a:off x="6848475" y="1216741"/>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10" name="组合 9"/>
          <p:cNvGrpSpPr/>
          <p:nvPr/>
        </p:nvGrpSpPr>
        <p:grpSpPr>
          <a:xfrm>
            <a:off x="7150857" y="2473492"/>
            <a:ext cx="1242392" cy="373903"/>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494405" y="1917700"/>
            <a:ext cx="2743200" cy="36353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void fun1()</a:t>
            </a:r>
          </a:p>
          <a:p>
            <a:r>
              <a:rPr lang="en-US" altLang="zh-CN" sz="1400">
                <a:solidFill>
                  <a:srgbClr val="002060"/>
                </a:solidFill>
              </a:rPr>
              <a:t>{	</a:t>
            </a:r>
          </a:p>
          <a:p>
            <a:r>
              <a:rPr lang="en-US" altLang="zh-CN" sz="1400">
                <a:solidFill>
                  <a:srgbClr val="002060"/>
                </a:solidFill>
              </a:rPr>
              <a:t>   printf(“3333\n”);</a:t>
            </a:r>
          </a:p>
          <a:p>
            <a:r>
              <a:rPr lang="en-US" altLang="zh-CN" sz="1400">
                <a:solidFill>
                  <a:srgbClr val="002060"/>
                </a:solidFill>
              </a:rPr>
              <a:t>   fun3();</a:t>
            </a:r>
          </a:p>
          <a:p>
            <a:r>
              <a:rPr lang="en-US" altLang="zh-CN" sz="1400">
                <a:solidFill>
                  <a:srgbClr val="002060"/>
                </a:solidFill>
              </a:rPr>
              <a:t>   printf(“4444\n”);</a:t>
            </a:r>
          </a:p>
          <a:p>
            <a:r>
              <a:rPr lang="en-US" altLang="zh-CN" sz="1400">
                <a:solidFill>
                  <a:srgbClr val="002060"/>
                </a:solidFill>
              </a:rPr>
              <a:t>}</a:t>
            </a:r>
          </a:p>
          <a:p>
            <a:r>
              <a:rPr lang="en-US" altLang="zh-CN" sz="1400">
                <a:solidFill>
                  <a:srgbClr val="002060"/>
                </a:solidFill>
              </a:rPr>
              <a:t>void fun2()</a:t>
            </a:r>
          </a:p>
          <a:p>
            <a:r>
              <a:rPr lang="en-US" altLang="zh-CN" sz="1400">
                <a:solidFill>
                  <a:srgbClr val="002060"/>
                </a:solidFill>
              </a:rPr>
              <a:t>{</a:t>
            </a:r>
          </a:p>
          <a:p>
            <a:r>
              <a:rPr lang="en-US" altLang="zh-CN" sz="1400">
                <a:solidFill>
                  <a:srgbClr val="002060"/>
                </a:solidFill>
              </a:rPr>
              <a:t>   printf(“5555\n”);</a:t>
            </a:r>
          </a:p>
          <a:p>
            <a:r>
              <a:rPr lang="en-US" altLang="zh-CN" sz="1400">
                <a:solidFill>
                  <a:srgbClr val="002060"/>
                </a:solidFill>
              </a:rPr>
              <a:t>   fun1();</a:t>
            </a:r>
          </a:p>
          <a:p>
            <a:r>
              <a:rPr lang="en-US" altLang="zh-CN" sz="1400">
                <a:solidFill>
                  <a:srgbClr val="002060"/>
                </a:solidFill>
              </a:rPr>
              <a:t>   printf(“6666\n”);</a:t>
            </a:r>
          </a:p>
          <a:p>
            <a:r>
              <a:rPr lang="en-US" altLang="zh-CN" sz="1400">
                <a:solidFill>
                  <a:srgbClr val="002060"/>
                </a:solidFill>
              </a:rPr>
              <a:t>}</a:t>
            </a:r>
          </a:p>
          <a:p>
            <a:r>
              <a:rPr lang="en-US" altLang="zh-CN" sz="1400">
                <a:solidFill>
                  <a:srgbClr val="002060"/>
                </a:solidFill>
              </a:rPr>
              <a:t>void fun3()</a:t>
            </a:r>
          </a:p>
          <a:p>
            <a:r>
              <a:rPr lang="en-US" altLang="zh-CN" sz="1400">
                <a:solidFill>
                  <a:srgbClr val="002060"/>
                </a:solidFill>
              </a:rPr>
              <a:t>{	</a:t>
            </a:r>
          </a:p>
          <a:p>
            <a:r>
              <a:rPr lang="en-US" altLang="zh-CN" sz="1400">
                <a:solidFill>
                  <a:srgbClr val="002060"/>
                </a:solidFill>
              </a:rPr>
              <a:t>   printf(“7777\n”);</a:t>
            </a:r>
          </a:p>
          <a:p>
            <a:r>
              <a:rPr lang="en-US" altLang="zh-CN" sz="1400">
                <a:solidFill>
                  <a:srgbClr val="002060"/>
                </a:solidFill>
              </a:rPr>
              <a:t>}</a:t>
            </a:r>
          </a:p>
          <a:p>
            <a:endParaRPr lang="en-US" altLang="zh-CN" sz="1400">
              <a:solidFill>
                <a:srgbClr val="002060"/>
              </a:solidFill>
            </a:endParaRPr>
          </a:p>
        </p:txBody>
      </p:sp>
      <p:pic>
        <p:nvPicPr>
          <p:cNvPr id="18" name="图片 4"/>
          <p:cNvPicPr>
            <a:picLocks noChangeAspect="1" noChangeArrowheads="1"/>
          </p:cNvPicPr>
          <p:nvPr/>
        </p:nvPicPr>
        <p:blipFill>
          <a:blip r:embed="rId3" cstate="print"/>
          <a:srcRect/>
          <a:stretch>
            <a:fillRect/>
          </a:stretch>
        </p:blipFill>
        <p:spPr>
          <a:xfrm>
            <a:off x="6848475" y="1586230"/>
            <a:ext cx="4836160" cy="1567815"/>
          </a:xfrm>
          <a:prstGeom prst="rect">
            <a:avLst/>
          </a:prstGeom>
          <a:noFill/>
          <a:ln w="9525">
            <a:noFill/>
            <a:miter lim="800000"/>
            <a:headEnd/>
            <a:tailEnd/>
          </a:ln>
        </p:spPr>
      </p:pic>
      <p:sp>
        <p:nvSpPr>
          <p:cNvPr id="6" name="折角形 5"/>
          <p:cNvSpPr/>
          <p:nvPr/>
        </p:nvSpPr>
        <p:spPr>
          <a:xfrm>
            <a:off x="6650354" y="3215535"/>
            <a:ext cx="4631704" cy="3108781"/>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0" indent="0">
              <a:buFont typeface="+mj-lt"/>
              <a:buNone/>
            </a:pPr>
            <a:endParaRPr lang="en-US" altLang="zh-CN" sz="1400" dirty="0"/>
          </a:p>
          <a:p>
            <a:pPr marL="0" indent="0">
              <a:buFont typeface="+mj-lt"/>
              <a:buNone/>
            </a:pPr>
            <a:endParaRPr lang="en-US" altLang="zh-CN" sz="1400" dirty="0"/>
          </a:p>
          <a:p>
            <a:pPr marL="0" indent="0">
              <a:buFont typeface="+mj-lt"/>
              <a:buNone/>
            </a:pPr>
            <a:endParaRPr lang="en-US" altLang="zh-CN" sz="1400" dirty="0"/>
          </a:p>
          <a:p>
            <a:pPr marL="0" indent="0">
              <a:buFont typeface="+mj-lt"/>
              <a:buNone/>
            </a:pPr>
            <a:r>
              <a:rPr lang="en-US" altLang="zh-CN" sz="1400" dirty="0"/>
              <a:t>(1)在定义函数时，3个函数fun1、fun2、fun3是相互独立的，并不互相从属。</a:t>
            </a:r>
          </a:p>
          <a:p>
            <a:pPr marL="0" indent="0">
              <a:buFont typeface="+mj-lt"/>
              <a:buNone/>
            </a:pPr>
            <a:r>
              <a:rPr lang="en-US" altLang="zh-CN" sz="1400" dirty="0"/>
              <a:t>(2)程序从main函数开始执行。先执行一个printf( )语句输出一行1111；然后调用fun2函数，转入执行fun2，输出第二行5555，再调用fun1函数，转入执行fun1,输出第三行3333；这时调用fun3函数，转入执行fun3，输出第四行7777，fun3结束，返回到fun1继续往下执行，输出第五行4444；此时，fun1结束，返回到fun2继续往下执行，输出第六行6666，此时fun2结束；最后，回到主函数继续往下执行，输出第七行2222，程序结束。</a:t>
            </a:r>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3" name="组合 12"/>
          <p:cNvGrpSpPr/>
          <p:nvPr/>
        </p:nvGrpSpPr>
        <p:grpSpPr>
          <a:xfrm>
            <a:off x="6848475" y="3355605"/>
            <a:ext cx="1242392" cy="373903"/>
            <a:chOff x="8656982" y="1358937"/>
            <a:chExt cx="1242392" cy="331751"/>
          </a:xfrm>
        </p:grpSpPr>
        <p:sp>
          <p:nvSpPr>
            <p:cNvPr id="15" name="文本框 14"/>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6" name="直接连接符 15"/>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7.5 函数的递归调用</a:t>
            </a:r>
          </a:p>
        </p:txBody>
      </p:sp>
      <p:sp>
        <p:nvSpPr>
          <p:cNvPr id="3" name="内容占位符 2"/>
          <p:cNvSpPr>
            <a:spLocks noGrp="1"/>
          </p:cNvSpPr>
          <p:nvPr>
            <p:ph idx="1"/>
          </p:nvPr>
        </p:nvSpPr>
        <p:spPr/>
        <p:txBody>
          <a:bodyPr/>
          <a:lstStyle/>
          <a:p>
            <a:r>
              <a:rPr lang="zh-CN" altLang="en-US" dirty="0"/>
              <a:t>C语言允许函数进行递归调用，即一个函数可以直接或间接地调用自己。A函数调用A函数自己称为直接递归；A函数调用B函数，B函数又调用A函数称为间接递归。如下图所示：</a:t>
            </a:r>
          </a:p>
          <a:p>
            <a:endParaRPr lang="zh-CN" altLang="en-US" dirty="0"/>
          </a:p>
        </p:txBody>
      </p:sp>
      <p:pic>
        <p:nvPicPr>
          <p:cNvPr id="42" name="图片 41" descr="图片7-8.PNG"/>
          <p:cNvPicPr>
            <a:picLocks noChangeAspect="1"/>
          </p:cNvPicPr>
          <p:nvPr/>
        </p:nvPicPr>
        <p:blipFill>
          <a:blip r:embed="rId2" cstate="print"/>
          <a:stretch>
            <a:fillRect/>
          </a:stretch>
        </p:blipFill>
        <p:spPr>
          <a:xfrm>
            <a:off x="2271395" y="2517775"/>
            <a:ext cx="2127250" cy="1562100"/>
          </a:xfrm>
          <a:prstGeom prst="rect">
            <a:avLst/>
          </a:prstGeom>
        </p:spPr>
      </p:pic>
      <p:pic>
        <p:nvPicPr>
          <p:cNvPr id="43" name="图片 42" descr="图片7-9.png"/>
          <p:cNvPicPr>
            <a:picLocks noChangeAspect="1"/>
          </p:cNvPicPr>
          <p:nvPr/>
        </p:nvPicPr>
        <p:blipFill>
          <a:blip r:embed="rId3" cstate="print"/>
          <a:stretch>
            <a:fillRect/>
          </a:stretch>
        </p:blipFill>
        <p:spPr>
          <a:xfrm>
            <a:off x="6458585" y="2374900"/>
            <a:ext cx="2525395" cy="2731135"/>
          </a:xfrm>
          <a:prstGeom prst="rect">
            <a:avLst/>
          </a:prstGeom>
        </p:spPr>
      </p:pic>
      <p:sp>
        <p:nvSpPr>
          <p:cNvPr id="4" name="文本框 3"/>
          <p:cNvSpPr txBox="1"/>
          <p:nvPr/>
        </p:nvSpPr>
        <p:spPr>
          <a:xfrm>
            <a:off x="2362200" y="4846955"/>
            <a:ext cx="1681480" cy="368300"/>
          </a:xfrm>
          <a:prstGeom prst="rect">
            <a:avLst/>
          </a:prstGeom>
          <a:noFill/>
        </p:spPr>
        <p:txBody>
          <a:bodyPr wrap="none" rtlCol="0">
            <a:spAutoFit/>
          </a:bodyPr>
          <a:lstStyle/>
          <a:p>
            <a:pPr algn="l"/>
            <a:r>
              <a:rPr lang="zh-CN" altLang="en-US"/>
              <a:t>直接递归调用  </a:t>
            </a:r>
          </a:p>
        </p:txBody>
      </p:sp>
      <p:sp>
        <p:nvSpPr>
          <p:cNvPr id="5" name="文本框 4"/>
          <p:cNvSpPr txBox="1"/>
          <p:nvPr/>
        </p:nvSpPr>
        <p:spPr>
          <a:xfrm>
            <a:off x="6458585" y="4846955"/>
            <a:ext cx="1681480" cy="368300"/>
          </a:xfrm>
          <a:prstGeom prst="rect">
            <a:avLst/>
          </a:prstGeom>
          <a:noFill/>
        </p:spPr>
        <p:txBody>
          <a:bodyPr wrap="none" rtlCol="0">
            <a:spAutoFit/>
          </a:bodyPr>
          <a:lstStyle/>
          <a:p>
            <a:pPr algn="l"/>
            <a:r>
              <a:rPr lang="zh-CN" altLang="en-US"/>
              <a:t>间接递归调用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7.5 函数的递归调用</a:t>
            </a:r>
            <a:endParaRPr lang="zh-CN" altLang="en-US"/>
          </a:p>
        </p:txBody>
      </p:sp>
      <p:sp>
        <p:nvSpPr>
          <p:cNvPr id="3" name="内容占位符 2"/>
          <p:cNvSpPr>
            <a:spLocks noGrp="1"/>
          </p:cNvSpPr>
          <p:nvPr>
            <p:ph idx="1"/>
          </p:nvPr>
        </p:nvSpPr>
        <p:spPr/>
        <p:txBody>
          <a:bodyPr/>
          <a:lstStyle/>
          <a:p>
            <a:r>
              <a:rPr lang="zh-CN" altLang="en-US" dirty="0"/>
              <a:t>一个问题要采用递归方法来解决，必须符合以下条件。</a:t>
            </a:r>
          </a:p>
          <a:p>
            <a:pPr marL="0" indent="0">
              <a:buNone/>
            </a:pPr>
            <a:r>
              <a:rPr lang="zh-CN" altLang="en-US" dirty="0">
                <a:solidFill>
                  <a:schemeClr val="tx1"/>
                </a:solidFill>
              </a:rPr>
              <a:t>(1)可以把要解决的问题转化为一个新问题，新问题的解决与原问题的解决方法一样，只是所处理的对象有规律地递增或递减。可以应用这个转化过程使问题得到解决。</a:t>
            </a:r>
          </a:p>
          <a:p>
            <a:pPr marL="0" indent="0">
              <a:buNone/>
            </a:pPr>
            <a:r>
              <a:rPr lang="zh-CN" altLang="en-US" dirty="0">
                <a:solidFill>
                  <a:schemeClr val="tx1"/>
                </a:solidFill>
              </a:rPr>
              <a:t>(2)必须有一个明确的结束递归的条件。</a:t>
            </a:r>
          </a:p>
          <a:p>
            <a:pPr marL="0" indent="0">
              <a:buNone/>
            </a:pPr>
            <a:r>
              <a:rPr lang="zh-CN" altLang="en-US" dirty="0">
                <a:solidFill>
                  <a:schemeClr val="tx1"/>
                </a:solidFill>
              </a:rPr>
              <a:t>归纳之，递归调用对应的一般形式为：</a:t>
            </a:r>
          </a:p>
          <a:p>
            <a:pPr marL="0" indent="0">
              <a:buNone/>
            </a:pPr>
            <a:r>
              <a:rPr lang="zh-CN" altLang="en-US" dirty="0"/>
              <a:t>     </a:t>
            </a:r>
          </a:p>
        </p:txBody>
      </p:sp>
      <p:pic>
        <p:nvPicPr>
          <p:cNvPr id="16" name="图片 15" descr="图片7-10.png"/>
          <p:cNvPicPr>
            <a:picLocks noChangeAspect="1"/>
          </p:cNvPicPr>
          <p:nvPr/>
        </p:nvPicPr>
        <p:blipFill>
          <a:blip r:embed="rId2" cstate="print"/>
          <a:stretch>
            <a:fillRect/>
          </a:stretch>
        </p:blipFill>
        <p:spPr>
          <a:xfrm>
            <a:off x="3669030" y="3629025"/>
            <a:ext cx="2917825" cy="82931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7.5 函数的递归调用</a:t>
            </a:r>
            <a:endParaRPr lang="zh-CN" altLang="en-US" dirty="0"/>
          </a:p>
        </p:txBody>
      </p:sp>
      <p:sp>
        <p:nvSpPr>
          <p:cNvPr id="3" name="内容占位符 2"/>
          <p:cNvSpPr>
            <a:spLocks noGrp="1"/>
          </p:cNvSpPr>
          <p:nvPr>
            <p:ph idx="1"/>
          </p:nvPr>
        </p:nvSpPr>
        <p:spPr/>
        <p:txBody>
          <a:bodyPr/>
          <a:lstStyle/>
          <a:p>
            <a:pPr>
              <a:lnSpc>
                <a:spcPct val="150000"/>
              </a:lnSpc>
            </a:pPr>
            <a:r>
              <a:rPr altLang="zh-CN" dirty="0"/>
              <a:t>【例7.8】用递归法求n!</a:t>
            </a:r>
          </a:p>
          <a:p>
            <a:pPr lvl="1"/>
            <a:endParaRPr lang="en-US" altLang="zh-CN" dirty="0"/>
          </a:p>
        </p:txBody>
      </p:sp>
      <p:sp>
        <p:nvSpPr>
          <p:cNvPr id="5" name="矩形 4"/>
          <p:cNvSpPr/>
          <p:nvPr/>
        </p:nvSpPr>
        <p:spPr>
          <a:xfrm>
            <a:off x="760095" y="2609850"/>
            <a:ext cx="4086225" cy="381190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#include&lt;stdio.h&gt; </a:t>
            </a:r>
          </a:p>
          <a:p>
            <a:r>
              <a:rPr lang="en-US" altLang="zh-CN" sz="1400">
                <a:solidFill>
                  <a:srgbClr val="002060"/>
                </a:solidFill>
              </a:rPr>
              <a:t>int main()</a:t>
            </a:r>
          </a:p>
          <a:p>
            <a:r>
              <a:rPr lang="en-US" altLang="zh-CN" sz="1400">
                <a:solidFill>
                  <a:srgbClr val="002060"/>
                </a:solidFill>
              </a:rPr>
              <a:t>{  </a:t>
            </a:r>
          </a:p>
          <a:p>
            <a:r>
              <a:rPr lang="en-US" altLang="zh-CN" sz="1400">
                <a:solidFill>
                  <a:srgbClr val="002060"/>
                </a:solidFill>
              </a:rPr>
              <a:t>    int n,f;</a:t>
            </a:r>
          </a:p>
          <a:p>
            <a:r>
              <a:rPr lang="en-US" altLang="zh-CN" sz="1400">
                <a:solidFill>
                  <a:srgbClr val="002060"/>
                </a:solidFill>
              </a:rPr>
              <a:t>    int fac(int n);</a:t>
            </a:r>
          </a:p>
          <a:p>
            <a:r>
              <a:rPr lang="en-US" altLang="zh-CN" sz="1400">
                <a:solidFill>
                  <a:srgbClr val="002060"/>
                </a:solidFill>
              </a:rPr>
              <a:t>    printf("Input n : ");</a:t>
            </a:r>
          </a:p>
          <a:p>
            <a:r>
              <a:rPr lang="en-US" altLang="zh-CN" sz="1400">
                <a:solidFill>
                  <a:srgbClr val="002060"/>
                </a:solidFill>
              </a:rPr>
              <a:t>    scanf("%d",&amp;n);</a:t>
            </a:r>
          </a:p>
          <a:p>
            <a:r>
              <a:rPr lang="en-US" altLang="zh-CN" sz="1400">
                <a:solidFill>
                  <a:srgbClr val="002060"/>
                </a:solidFill>
              </a:rPr>
              <a:t>    f= fac(n);</a:t>
            </a:r>
          </a:p>
          <a:p>
            <a:r>
              <a:rPr lang="en-US" altLang="zh-CN" sz="1400">
                <a:solidFill>
                  <a:srgbClr val="002060"/>
                </a:solidFill>
              </a:rPr>
              <a:t>    printf("n!=%d\n",f);</a:t>
            </a:r>
          </a:p>
          <a:p>
            <a:r>
              <a:rPr lang="en-US" altLang="zh-CN" sz="1400">
                <a:solidFill>
                  <a:srgbClr val="002060"/>
                </a:solidFill>
              </a:rPr>
              <a:t>    return 0;</a:t>
            </a:r>
          </a:p>
          <a:p>
            <a:r>
              <a:rPr lang="en-US" altLang="zh-CN" sz="1400">
                <a:solidFill>
                  <a:srgbClr val="002060"/>
                </a:solidFill>
              </a:rPr>
              <a:t>}</a:t>
            </a:r>
          </a:p>
          <a:p>
            <a:r>
              <a:rPr lang="en-US" altLang="zh-CN" sz="1400">
                <a:solidFill>
                  <a:srgbClr val="002060"/>
                </a:solidFill>
              </a:rPr>
              <a:t>int fac(int n)</a:t>
            </a:r>
          </a:p>
          <a:p>
            <a:r>
              <a:rPr lang="en-US" altLang="zh-CN" sz="1400">
                <a:solidFill>
                  <a:srgbClr val="002060"/>
                </a:solidFill>
              </a:rPr>
              <a:t>{</a:t>
            </a:r>
          </a:p>
          <a:p>
            <a:r>
              <a:rPr lang="en-US" altLang="zh-CN" sz="1400">
                <a:solidFill>
                  <a:srgbClr val="002060"/>
                </a:solidFill>
              </a:rPr>
              <a:t>    if(n!=1) </a:t>
            </a:r>
          </a:p>
          <a:p>
            <a:r>
              <a:rPr lang="en-US" altLang="zh-CN" sz="1400">
                <a:solidFill>
                  <a:srgbClr val="002060"/>
                </a:solidFill>
              </a:rPr>
              <a:t>       return(fac(n-1)*n); </a:t>
            </a:r>
          </a:p>
          <a:p>
            <a:r>
              <a:rPr lang="en-US" altLang="zh-CN" sz="1400">
                <a:solidFill>
                  <a:srgbClr val="002060"/>
                </a:solidFill>
              </a:rPr>
              <a:t>    else</a:t>
            </a:r>
          </a:p>
          <a:p>
            <a:r>
              <a:rPr lang="en-US" altLang="zh-CN" sz="1400">
                <a:solidFill>
                  <a:srgbClr val="002060"/>
                </a:solidFill>
              </a:rPr>
              <a:t>       return(1);</a:t>
            </a:r>
          </a:p>
          <a:p>
            <a:r>
              <a:rPr lang="en-US" altLang="zh-CN" sz="1400">
                <a:solidFill>
                  <a:srgbClr val="002060"/>
                </a:solidFill>
              </a:rPr>
              <a:t>}</a:t>
            </a:r>
          </a:p>
        </p:txBody>
      </p:sp>
      <p:sp>
        <p:nvSpPr>
          <p:cNvPr id="7" name="文本框 6"/>
          <p:cNvSpPr txBox="1"/>
          <p:nvPr/>
        </p:nvSpPr>
        <p:spPr>
          <a:xfrm>
            <a:off x="6280713" y="1448069"/>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p:cNvSpPr/>
          <p:nvPr/>
        </p:nvSpPr>
        <p:spPr>
          <a:xfrm>
            <a:off x="6280784" y="2877080"/>
            <a:ext cx="4631704" cy="3108781"/>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0" indent="0">
              <a:buFont typeface="+mj-lt"/>
              <a:buNone/>
            </a:pPr>
            <a:endParaRPr lang="en-US" altLang="zh-CN" sz="16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p:cNvGrpSpPr/>
          <p:nvPr/>
        </p:nvGrpSpPr>
        <p:grpSpPr>
          <a:xfrm>
            <a:off x="6280785" y="2877450"/>
            <a:ext cx="1242392" cy="373903"/>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7" name="图片 9" descr="图片5.png"/>
          <p:cNvPicPr>
            <a:picLocks noChangeAspect="1"/>
          </p:cNvPicPr>
          <p:nvPr/>
        </p:nvPicPr>
        <p:blipFill>
          <a:blip r:embed="rId3" cstate="print"/>
          <a:stretch>
            <a:fillRect/>
          </a:stretch>
        </p:blipFill>
        <p:spPr>
          <a:xfrm>
            <a:off x="1807210" y="2054860"/>
            <a:ext cx="2579370" cy="555625"/>
          </a:xfrm>
          <a:prstGeom prst="rect">
            <a:avLst/>
          </a:prstGeom>
        </p:spPr>
      </p:pic>
      <p:pic>
        <p:nvPicPr>
          <p:cNvPr id="22" name="图片 7"/>
          <p:cNvPicPr>
            <a:picLocks noChangeAspect="1" noChangeArrowheads="1"/>
          </p:cNvPicPr>
          <p:nvPr/>
        </p:nvPicPr>
        <p:blipFill>
          <a:blip r:embed="rId4" cstate="print"/>
          <a:srcRect/>
          <a:stretch>
            <a:fillRect/>
          </a:stretch>
        </p:blipFill>
        <p:spPr>
          <a:xfrm>
            <a:off x="8024495" y="1165860"/>
            <a:ext cx="3902710" cy="1443990"/>
          </a:xfrm>
          <a:prstGeom prst="rect">
            <a:avLst/>
          </a:prstGeom>
          <a:noFill/>
          <a:ln w="9525">
            <a:noFill/>
            <a:miter lim="800000"/>
            <a:headEnd/>
            <a:tailEnd/>
          </a:ln>
        </p:spPr>
      </p:pic>
      <p:pic>
        <p:nvPicPr>
          <p:cNvPr id="45" name="图片 44" descr="图片7-11.png"/>
          <p:cNvPicPr>
            <a:picLocks noChangeAspect="1"/>
          </p:cNvPicPr>
          <p:nvPr/>
        </p:nvPicPr>
        <p:blipFill>
          <a:blip r:embed="rId5" cstate="print"/>
          <a:stretch>
            <a:fillRect/>
          </a:stretch>
        </p:blipFill>
        <p:spPr>
          <a:xfrm>
            <a:off x="6280785" y="3334385"/>
            <a:ext cx="4222115" cy="299021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7.5 函数的递归调用</a:t>
            </a:r>
            <a:endParaRPr lang="zh-CN" altLang="en-US" dirty="0"/>
          </a:p>
        </p:txBody>
      </p:sp>
      <p:sp>
        <p:nvSpPr>
          <p:cNvPr id="3" name="内容占位符 2"/>
          <p:cNvSpPr>
            <a:spLocks noGrp="1"/>
          </p:cNvSpPr>
          <p:nvPr>
            <p:ph idx="1"/>
          </p:nvPr>
        </p:nvSpPr>
        <p:spPr/>
        <p:txBody>
          <a:bodyPr/>
          <a:lstStyle/>
          <a:p>
            <a:pPr>
              <a:lnSpc>
                <a:spcPct val="150000"/>
              </a:lnSpc>
            </a:pPr>
            <a:r>
              <a:rPr altLang="zh-CN" dirty="0"/>
              <a:t>【例7.8】用递归法求n!</a:t>
            </a:r>
          </a:p>
          <a:p>
            <a:pPr lvl="1"/>
            <a:endParaRPr lang="en-US" altLang="zh-CN" dirty="0"/>
          </a:p>
        </p:txBody>
      </p:sp>
      <p:sp>
        <p:nvSpPr>
          <p:cNvPr id="5" name="矩形 4"/>
          <p:cNvSpPr/>
          <p:nvPr/>
        </p:nvSpPr>
        <p:spPr>
          <a:xfrm>
            <a:off x="760095" y="2609850"/>
            <a:ext cx="4086225" cy="381190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a:solidFill>
                  <a:srgbClr val="002060"/>
                </a:solidFill>
              </a:rPr>
              <a:t>#include&lt;stdio.h&gt; </a:t>
            </a:r>
          </a:p>
          <a:p>
            <a:r>
              <a:rPr lang="en-US" altLang="zh-CN" sz="1400">
                <a:solidFill>
                  <a:srgbClr val="002060"/>
                </a:solidFill>
              </a:rPr>
              <a:t>int main()</a:t>
            </a:r>
          </a:p>
          <a:p>
            <a:r>
              <a:rPr lang="en-US" altLang="zh-CN" sz="1400">
                <a:solidFill>
                  <a:srgbClr val="002060"/>
                </a:solidFill>
              </a:rPr>
              <a:t>{  </a:t>
            </a:r>
          </a:p>
          <a:p>
            <a:r>
              <a:rPr lang="en-US" altLang="zh-CN" sz="1400">
                <a:solidFill>
                  <a:srgbClr val="002060"/>
                </a:solidFill>
              </a:rPr>
              <a:t>    int n,f;</a:t>
            </a:r>
          </a:p>
          <a:p>
            <a:r>
              <a:rPr lang="en-US" altLang="zh-CN" sz="1400">
                <a:solidFill>
                  <a:srgbClr val="002060"/>
                </a:solidFill>
              </a:rPr>
              <a:t>    int fac(int n);</a:t>
            </a:r>
          </a:p>
          <a:p>
            <a:r>
              <a:rPr lang="en-US" altLang="zh-CN" sz="1400">
                <a:solidFill>
                  <a:srgbClr val="002060"/>
                </a:solidFill>
              </a:rPr>
              <a:t>    printf("Input n : ");</a:t>
            </a:r>
          </a:p>
          <a:p>
            <a:r>
              <a:rPr lang="en-US" altLang="zh-CN" sz="1400">
                <a:solidFill>
                  <a:srgbClr val="002060"/>
                </a:solidFill>
              </a:rPr>
              <a:t>    scanf("%d",&amp;n);</a:t>
            </a:r>
          </a:p>
          <a:p>
            <a:r>
              <a:rPr lang="en-US" altLang="zh-CN" sz="1400">
                <a:solidFill>
                  <a:srgbClr val="002060"/>
                </a:solidFill>
              </a:rPr>
              <a:t>    f= fac(n);</a:t>
            </a:r>
          </a:p>
          <a:p>
            <a:r>
              <a:rPr lang="en-US" altLang="zh-CN" sz="1400">
                <a:solidFill>
                  <a:srgbClr val="002060"/>
                </a:solidFill>
              </a:rPr>
              <a:t>    printf("n!=%d\n",f);</a:t>
            </a:r>
          </a:p>
          <a:p>
            <a:r>
              <a:rPr lang="en-US" altLang="zh-CN" sz="1400">
                <a:solidFill>
                  <a:srgbClr val="002060"/>
                </a:solidFill>
              </a:rPr>
              <a:t>    return 0;</a:t>
            </a:r>
          </a:p>
          <a:p>
            <a:r>
              <a:rPr lang="en-US" altLang="zh-CN" sz="1400">
                <a:solidFill>
                  <a:srgbClr val="002060"/>
                </a:solidFill>
              </a:rPr>
              <a:t>}</a:t>
            </a:r>
          </a:p>
          <a:p>
            <a:r>
              <a:rPr lang="en-US" altLang="zh-CN" sz="1400">
                <a:solidFill>
                  <a:srgbClr val="002060"/>
                </a:solidFill>
              </a:rPr>
              <a:t>int fac(int n)</a:t>
            </a:r>
          </a:p>
          <a:p>
            <a:r>
              <a:rPr lang="en-US" altLang="zh-CN" sz="1400">
                <a:solidFill>
                  <a:srgbClr val="002060"/>
                </a:solidFill>
              </a:rPr>
              <a:t>{</a:t>
            </a:r>
          </a:p>
          <a:p>
            <a:r>
              <a:rPr lang="en-US" altLang="zh-CN" sz="1400">
                <a:solidFill>
                  <a:srgbClr val="002060"/>
                </a:solidFill>
              </a:rPr>
              <a:t>    if(n!=1) </a:t>
            </a:r>
          </a:p>
          <a:p>
            <a:r>
              <a:rPr lang="en-US" altLang="zh-CN" sz="1400">
                <a:solidFill>
                  <a:srgbClr val="002060"/>
                </a:solidFill>
              </a:rPr>
              <a:t>       return(fac(n-1)*n); </a:t>
            </a:r>
          </a:p>
          <a:p>
            <a:r>
              <a:rPr lang="en-US" altLang="zh-CN" sz="1400">
                <a:solidFill>
                  <a:srgbClr val="002060"/>
                </a:solidFill>
              </a:rPr>
              <a:t>    else</a:t>
            </a:r>
          </a:p>
          <a:p>
            <a:r>
              <a:rPr lang="en-US" altLang="zh-CN" sz="1400">
                <a:solidFill>
                  <a:srgbClr val="002060"/>
                </a:solidFill>
              </a:rPr>
              <a:t>       return(1);</a:t>
            </a:r>
          </a:p>
          <a:p>
            <a:r>
              <a:rPr lang="en-US" altLang="zh-CN" sz="1400">
                <a:solidFill>
                  <a:srgbClr val="002060"/>
                </a:solidFill>
              </a:rPr>
              <a:t>}</a:t>
            </a:r>
          </a:p>
        </p:txBody>
      </p:sp>
      <p:sp>
        <p:nvSpPr>
          <p:cNvPr id="7" name="文本框 6"/>
          <p:cNvSpPr txBox="1"/>
          <p:nvPr/>
        </p:nvSpPr>
        <p:spPr>
          <a:xfrm>
            <a:off x="6280713" y="1448069"/>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p:cNvSpPr/>
          <p:nvPr/>
        </p:nvSpPr>
        <p:spPr>
          <a:xfrm>
            <a:off x="6280784" y="2877080"/>
            <a:ext cx="4631704" cy="3108781"/>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0" indent="0">
              <a:buFont typeface="+mj-lt"/>
              <a:buNone/>
            </a:pPr>
            <a:endParaRPr lang="en-US" altLang="zh-CN" sz="16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p:cNvGrpSpPr/>
          <p:nvPr/>
        </p:nvGrpSpPr>
        <p:grpSpPr>
          <a:xfrm>
            <a:off x="6280785" y="2877450"/>
            <a:ext cx="1242392" cy="373903"/>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7" name="图片 9" descr="图片5.png"/>
          <p:cNvPicPr>
            <a:picLocks noChangeAspect="1"/>
          </p:cNvPicPr>
          <p:nvPr/>
        </p:nvPicPr>
        <p:blipFill>
          <a:blip r:embed="rId3" cstate="print"/>
          <a:stretch>
            <a:fillRect/>
          </a:stretch>
        </p:blipFill>
        <p:spPr>
          <a:xfrm>
            <a:off x="1807210" y="2054860"/>
            <a:ext cx="2579370" cy="555625"/>
          </a:xfrm>
          <a:prstGeom prst="rect">
            <a:avLst/>
          </a:prstGeom>
        </p:spPr>
      </p:pic>
      <p:pic>
        <p:nvPicPr>
          <p:cNvPr id="22" name="图片 7"/>
          <p:cNvPicPr>
            <a:picLocks noChangeAspect="1" noChangeArrowheads="1"/>
          </p:cNvPicPr>
          <p:nvPr/>
        </p:nvPicPr>
        <p:blipFill>
          <a:blip r:embed="rId4" cstate="print"/>
          <a:srcRect/>
          <a:stretch>
            <a:fillRect/>
          </a:stretch>
        </p:blipFill>
        <p:spPr>
          <a:xfrm>
            <a:off x="8024495" y="1165860"/>
            <a:ext cx="3902710" cy="1443990"/>
          </a:xfrm>
          <a:prstGeom prst="rect">
            <a:avLst/>
          </a:prstGeom>
          <a:noFill/>
          <a:ln w="9525">
            <a:noFill/>
            <a:miter lim="800000"/>
            <a:headEnd/>
            <a:tailEnd/>
          </a:ln>
        </p:spPr>
      </p:pic>
      <p:pic>
        <p:nvPicPr>
          <p:cNvPr id="45" name="图片 44" descr="图片7-11.png"/>
          <p:cNvPicPr>
            <a:picLocks noChangeAspect="1"/>
          </p:cNvPicPr>
          <p:nvPr/>
        </p:nvPicPr>
        <p:blipFill>
          <a:blip r:embed="rId5" cstate="print"/>
          <a:stretch>
            <a:fillRect/>
          </a:stretch>
        </p:blipFill>
        <p:spPr>
          <a:xfrm>
            <a:off x="6280785" y="3334385"/>
            <a:ext cx="4222115" cy="299021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7.5 函数的递归调用</a:t>
            </a:r>
            <a:endParaRPr lang="zh-CN" altLang="en-US" dirty="0"/>
          </a:p>
        </p:txBody>
      </p:sp>
      <p:sp>
        <p:nvSpPr>
          <p:cNvPr id="3" name="内容占位符 2"/>
          <p:cNvSpPr>
            <a:spLocks noGrp="1"/>
          </p:cNvSpPr>
          <p:nvPr>
            <p:ph idx="1"/>
          </p:nvPr>
        </p:nvSpPr>
        <p:spPr>
          <a:xfrm>
            <a:off x="558800" y="1133475"/>
            <a:ext cx="11359515" cy="5379085"/>
          </a:xfrm>
        </p:spPr>
        <p:txBody>
          <a:bodyPr/>
          <a:lstStyle/>
          <a:p>
            <a:pPr>
              <a:lnSpc>
                <a:spcPct val="150000"/>
              </a:lnSpc>
            </a:pPr>
            <a:r>
              <a:rPr altLang="zh-CN" dirty="0"/>
              <a:t>【例7.9】汉诺（Hanoi）塔问题。古代某寺庙中有一个梵塔，塔内有3个座A、B和C，座A上放着64个大小不等的盘，其中大盘在下，小盘在上。有一个和尚想把这64个盘从座A搬到座B,但一次只能搬一个盘，搬动的盘只允许放在其他两个座上，且大盘不能压在小盘上。现要求用程序模拟该过程，并输出搬动步骤。</a:t>
            </a:r>
          </a:p>
          <a:p>
            <a:pPr marL="342900" lvl="1" indent="0">
              <a:buNone/>
            </a:pPr>
            <a:r>
              <a:rPr lang="en-US" altLang="zh-CN" sz="1600" dirty="0"/>
              <a:t>#include&lt;stdio.h&gt;</a:t>
            </a:r>
          </a:p>
          <a:p>
            <a:pPr marL="342900" lvl="1" indent="0">
              <a:buNone/>
            </a:pPr>
            <a:r>
              <a:rPr lang="en-US" altLang="zh-CN" sz="1600" dirty="0"/>
              <a:t>void hanio(int n,char a,char b,char c);</a:t>
            </a:r>
          </a:p>
          <a:p>
            <a:pPr marL="342900" lvl="1" indent="0">
              <a:buNone/>
            </a:pPr>
            <a:r>
              <a:rPr lang="en-US" altLang="zh-CN" sz="1600" dirty="0"/>
              <a:t>int main(void)</a:t>
            </a:r>
          </a:p>
          <a:p>
            <a:pPr marL="342900" lvl="1" indent="0">
              <a:buNone/>
            </a:pPr>
            <a:r>
              <a:rPr lang="en-US" altLang="zh-CN" sz="1600" dirty="0"/>
              <a:t>{</a:t>
            </a:r>
          </a:p>
          <a:p>
            <a:pPr marL="342900" lvl="1" indent="0">
              <a:buNone/>
            </a:pPr>
            <a:r>
              <a:rPr lang="en-US" altLang="zh-CN" sz="1600" dirty="0"/>
              <a:t>   int n;</a:t>
            </a:r>
          </a:p>
          <a:p>
            <a:pPr marL="342900" lvl="1" indent="0">
              <a:buNone/>
            </a:pPr>
            <a:r>
              <a:rPr lang="en-US" altLang="zh-CN" sz="1600" dirty="0"/>
              <a:t>   printf("input the number of disk:");</a:t>
            </a:r>
          </a:p>
          <a:p>
            <a:pPr marL="342900" lvl="1" indent="0">
              <a:buNone/>
            </a:pPr>
            <a:r>
              <a:rPr lang="en-US" altLang="zh-CN" sz="1600" dirty="0"/>
              <a:t>   scanf("%d",&amp;n);</a:t>
            </a:r>
          </a:p>
          <a:p>
            <a:pPr marL="342900" lvl="1" indent="0">
              <a:buNone/>
            </a:pPr>
            <a:r>
              <a:rPr lang="en-US" altLang="zh-CN" sz="1600" dirty="0"/>
              <a:t>   printf("the steps for %d disk are:\n",n);</a:t>
            </a:r>
          </a:p>
          <a:p>
            <a:pPr marL="342900" lvl="1" indent="0">
              <a:buNone/>
            </a:pPr>
            <a:r>
              <a:rPr lang="en-US" altLang="zh-CN" sz="1600" dirty="0"/>
              <a:t>   hanio(n,'a','b','c');</a:t>
            </a:r>
          </a:p>
          <a:p>
            <a:pPr marL="342900" lvl="1" indent="0">
              <a:buNone/>
            </a:pPr>
            <a:r>
              <a:rPr lang="en-US" altLang="zh-CN" sz="1600" dirty="0"/>
              <a:t>   return 0;</a:t>
            </a:r>
          </a:p>
          <a:p>
            <a:pPr marL="342900" lvl="1" indent="0">
              <a:buNone/>
            </a:pPr>
            <a:r>
              <a:rPr lang="en-US" altLang="zh-CN" sz="1600" dirty="0"/>
              <a:t>}</a:t>
            </a:r>
          </a:p>
        </p:txBody>
      </p:sp>
      <p:sp>
        <p:nvSpPr>
          <p:cNvPr id="5" name="矩形 4"/>
          <p:cNvSpPr/>
          <p:nvPr/>
        </p:nvSpPr>
        <p:spPr>
          <a:xfrm>
            <a:off x="760095" y="3065145"/>
            <a:ext cx="4270375" cy="33445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en-US" altLang="zh-CN" sz="1400">
              <a:solidFill>
                <a:srgbClr val="002060"/>
              </a:solidFill>
            </a:endParaRPr>
          </a:p>
        </p:txBody>
      </p:sp>
      <p:sp>
        <p:nvSpPr>
          <p:cNvPr id="6" name="矩形 5"/>
          <p:cNvSpPr/>
          <p:nvPr/>
        </p:nvSpPr>
        <p:spPr>
          <a:xfrm>
            <a:off x="5495290" y="3065145"/>
            <a:ext cx="4270375" cy="33445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en-US" altLang="zh-CN" sz="1400">
              <a:solidFill>
                <a:srgbClr val="002060"/>
              </a:solidFill>
            </a:endParaRPr>
          </a:p>
        </p:txBody>
      </p:sp>
      <p:sp>
        <p:nvSpPr>
          <p:cNvPr id="13" name="文本框 12"/>
          <p:cNvSpPr txBox="1"/>
          <p:nvPr/>
        </p:nvSpPr>
        <p:spPr>
          <a:xfrm>
            <a:off x="5568950" y="3065145"/>
            <a:ext cx="4406265" cy="3291840"/>
          </a:xfrm>
          <a:prstGeom prst="rect">
            <a:avLst/>
          </a:prstGeom>
          <a:noFill/>
        </p:spPr>
        <p:txBody>
          <a:bodyPr wrap="square" rtlCol="0">
            <a:spAutoFit/>
          </a:bodyPr>
          <a:lstStyle/>
          <a:p>
            <a:pPr algn="l"/>
            <a:r>
              <a:rPr lang="zh-CN" altLang="en-US" sz="1600"/>
              <a:t>/* 搬动n个盘，从a到b,c为中间过渡 */</a:t>
            </a:r>
          </a:p>
          <a:p>
            <a:pPr algn="l"/>
            <a:r>
              <a:rPr lang="zh-CN" altLang="en-US" sz="1600"/>
              <a:t>void hanio(int n,char a,char b,char c)</a:t>
            </a:r>
          </a:p>
          <a:p>
            <a:pPr algn="l"/>
            <a:r>
              <a:rPr lang="zh-CN" altLang="en-US" sz="1600"/>
              <a:t>{</a:t>
            </a:r>
          </a:p>
          <a:p>
            <a:pPr algn="l"/>
            <a:r>
              <a:rPr lang="zh-CN" altLang="en-US" sz="1600"/>
              <a:t>  if(n==1)  </a:t>
            </a:r>
          </a:p>
          <a:p>
            <a:pPr algn="l"/>
            <a:r>
              <a:rPr lang="zh-CN" altLang="en-US" sz="1600"/>
              <a:t>     printf("%c--&gt;%c\n",a,b);</a:t>
            </a:r>
          </a:p>
          <a:p>
            <a:pPr algn="l"/>
            <a:r>
              <a:rPr lang="zh-CN" altLang="en-US" sz="1600"/>
              <a:t>  else</a:t>
            </a:r>
          </a:p>
          <a:p>
            <a:pPr algn="l"/>
            <a:r>
              <a:rPr lang="zh-CN" altLang="en-US" sz="1600"/>
              <a:t>  {</a:t>
            </a:r>
          </a:p>
          <a:p>
            <a:pPr algn="l"/>
            <a:r>
              <a:rPr lang="zh-CN" altLang="en-US" sz="1600"/>
              <a:t>     hanio(n-1,a,c,b);</a:t>
            </a:r>
          </a:p>
          <a:p>
            <a:pPr algn="l"/>
            <a:r>
              <a:rPr lang="zh-CN" altLang="en-US" sz="1600"/>
              <a:t>	 printf("%c--&gt;%c\n",a,b);</a:t>
            </a:r>
          </a:p>
          <a:p>
            <a:pPr algn="l"/>
            <a:r>
              <a:rPr lang="zh-CN" altLang="en-US" sz="1600"/>
              <a:t>     hanio(n-1,c,b,a);</a:t>
            </a:r>
          </a:p>
          <a:p>
            <a:pPr algn="l"/>
            <a:r>
              <a:rPr lang="zh-CN" altLang="en-US" sz="1600"/>
              <a:t>  </a:t>
            </a:r>
          </a:p>
          <a:p>
            <a:pPr algn="l"/>
            <a:r>
              <a:rPr lang="zh-CN" altLang="en-US" sz="1600"/>
              <a:t>  }</a:t>
            </a:r>
          </a:p>
          <a:p>
            <a:pPr algn="l"/>
            <a:r>
              <a:rPr lang="zh-CN" altLang="en-US" sz="160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学习目标</a:t>
            </a:r>
            <a:endParaRPr lang="zh-CN" altLang="en-US" dirty="0"/>
          </a:p>
        </p:txBody>
      </p:sp>
      <p:sp>
        <p:nvSpPr>
          <p:cNvPr id="3" name="内容占位符 2"/>
          <p:cNvSpPr>
            <a:spLocks noGrp="1"/>
          </p:cNvSpPr>
          <p:nvPr>
            <p:ph idx="1"/>
          </p:nvPr>
        </p:nvSpPr>
        <p:spPr/>
        <p:txBody>
          <a:bodyPr/>
          <a:lstStyle/>
          <a:p>
            <a:pPr marL="257175" lvl="1" indent="-257175">
              <a:buClr>
                <a:schemeClr val="hlink"/>
              </a:buClr>
              <a:buFont typeface="Wingdings" panose="05000000000000000000" pitchFamily="2" charset="2"/>
              <a:buChar char="v"/>
            </a:pPr>
            <a:r>
              <a:rPr lang="zh-CN" altLang="zh-CN" sz="2800" b="1" dirty="0" smtClean="0">
                <a:latin typeface="+mn-lt"/>
                <a:ea typeface="+mn-ea"/>
                <a:cs typeface="+mn-cs"/>
              </a:rPr>
              <a:t>熟练掌握函数的定义、调用、返回值的方法；</a:t>
            </a:r>
          </a:p>
          <a:p>
            <a:pPr marL="257175" lvl="1" indent="-257175">
              <a:buClr>
                <a:schemeClr val="hlink"/>
              </a:buClr>
              <a:buFont typeface="Wingdings" panose="05000000000000000000" pitchFamily="2" charset="2"/>
              <a:buChar char="v"/>
            </a:pPr>
            <a:r>
              <a:rPr lang="zh-CN" altLang="zh-CN" sz="2800" b="1" dirty="0" smtClean="0">
                <a:latin typeface="+mn-lt"/>
                <a:ea typeface="+mn-ea"/>
                <a:cs typeface="+mn-cs"/>
              </a:rPr>
              <a:t>掌握参数传递方式；</a:t>
            </a:r>
          </a:p>
          <a:p>
            <a:pPr marL="257175" lvl="1" indent="-257175">
              <a:buClr>
                <a:schemeClr val="hlink"/>
              </a:buClr>
              <a:buFont typeface="Wingdings" panose="05000000000000000000" pitchFamily="2" charset="2"/>
              <a:buChar char="v"/>
            </a:pPr>
            <a:r>
              <a:rPr lang="zh-CN" altLang="zh-CN" sz="2800" b="1" dirty="0" smtClean="0">
                <a:latin typeface="+mn-lt"/>
                <a:ea typeface="+mn-ea"/>
                <a:cs typeface="+mn-cs"/>
              </a:rPr>
              <a:t>理解递归调用及变量的作用域；</a:t>
            </a:r>
          </a:p>
          <a:p>
            <a:pPr>
              <a:buNone/>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p:cNvPicPr>
          <p:nvPr>
            <p:ph idx="1"/>
          </p:nvPr>
        </p:nvPicPr>
        <p:blipFill>
          <a:blip r:embed="rId2" cstate="print"/>
          <a:srcRect/>
          <a:stretch>
            <a:fillRect/>
          </a:stretch>
        </p:blipFill>
        <p:spPr bwMode="auto">
          <a:xfrm>
            <a:off x="543181" y="1855071"/>
            <a:ext cx="4924425" cy="2085975"/>
          </a:xfrm>
          <a:prstGeom prst="rect">
            <a:avLst/>
          </a:prstGeom>
          <a:noFill/>
          <a:ln w="9525">
            <a:noFill/>
            <a:miter lim="800000"/>
            <a:headEnd/>
            <a:tailEnd/>
          </a:ln>
        </p:spPr>
      </p:pic>
      <p:sp>
        <p:nvSpPr>
          <p:cNvPr id="5" name="文本框 6"/>
          <p:cNvSpPr txBox="1"/>
          <p:nvPr/>
        </p:nvSpPr>
        <p:spPr>
          <a:xfrm>
            <a:off x="250722" y="1295401"/>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p:cNvSpPr/>
          <p:nvPr/>
        </p:nvSpPr>
        <p:spPr>
          <a:xfrm>
            <a:off x="6237399" y="2197897"/>
            <a:ext cx="4558420" cy="2757561"/>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0" indent="0">
              <a:buFont typeface="+mj-lt"/>
              <a:buNone/>
            </a:pPr>
            <a:endParaRPr lang="en-US" altLang="zh-CN" sz="1400" dirty="0" smtClean="0"/>
          </a:p>
          <a:p>
            <a:r>
              <a:rPr lang="en-US" altLang="zh-CN" sz="1400" dirty="0" smtClean="0"/>
              <a:t>    </a:t>
            </a:r>
            <a:r>
              <a:rPr lang="zh-CN" altLang="zh-CN" dirty="0" smtClean="0"/>
              <a:t>程序很简短，一个非常复杂的问题用递归轻而易举地解决了。</a:t>
            </a:r>
          </a:p>
          <a:p>
            <a:r>
              <a:rPr lang="en-US" altLang="zh-CN" dirty="0" smtClean="0"/>
              <a:t>   </a:t>
            </a:r>
            <a:r>
              <a:rPr lang="zh-CN" altLang="zh-CN" dirty="0" smtClean="0"/>
              <a:t>递归程序设计的关键是归纳出递归公式，不同的问题其递归式子也不同，需要具体分析，然后确定递归的尽头——终了公式，递归函数的核心就是这两点。</a:t>
            </a:r>
          </a:p>
          <a:p>
            <a:pPr marL="342900" indent="-342900"/>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7.6 </a:t>
            </a:r>
            <a:r>
              <a:rPr lang="zh-CN" altLang="zh-CN" b="0" dirty="0" smtClean="0"/>
              <a:t>数组作为函数的参数</a:t>
            </a:r>
            <a:endParaRPr lang="zh-CN" altLang="en-US" dirty="0"/>
          </a:p>
        </p:txBody>
      </p:sp>
      <p:sp>
        <p:nvSpPr>
          <p:cNvPr id="3" name="内容占位符 2"/>
          <p:cNvSpPr>
            <a:spLocks noGrp="1"/>
          </p:cNvSpPr>
          <p:nvPr>
            <p:ph idx="1"/>
          </p:nvPr>
        </p:nvSpPr>
        <p:spPr/>
        <p:txBody>
          <a:bodyPr/>
          <a:lstStyle/>
          <a:p>
            <a:r>
              <a:rPr lang="zh-CN" altLang="zh-CN" sz="2800" dirty="0" smtClean="0"/>
              <a:t>数组元素作函数的实参</a:t>
            </a:r>
            <a:endParaRPr lang="en-US" altLang="zh-CN" sz="2800" dirty="0" smtClean="0"/>
          </a:p>
          <a:p>
            <a:pPr>
              <a:buNone/>
            </a:pPr>
            <a:r>
              <a:rPr lang="en-US" altLang="zh-CN" sz="2800" dirty="0" smtClean="0">
                <a:solidFill>
                  <a:schemeClr val="tx1"/>
                </a:solidFill>
              </a:rPr>
              <a:t>       </a:t>
            </a:r>
            <a:r>
              <a:rPr lang="zh-CN" altLang="zh-CN" sz="2800" dirty="0" smtClean="0">
                <a:solidFill>
                  <a:schemeClr val="tx1"/>
                </a:solidFill>
              </a:rPr>
              <a:t>数组元素作为实参，属于单向传值方式，对应的形参是与数组元素同类型的普通变量。此时数组元素的值传递给形参变量，根据传值方式的特点，子函数内即使修改了形参的值，也不会影响主函数中数组元素的值。</a:t>
            </a:r>
            <a:endParaRPr lang="en-US" altLang="zh-CN" sz="2800" dirty="0" smtClean="0">
              <a:solidFill>
                <a:schemeClr val="tx1"/>
              </a:solidFill>
            </a:endParaRPr>
          </a:p>
          <a:p>
            <a:pPr>
              <a:buNone/>
            </a:pPr>
            <a:endParaRPr lang="zh-CN" altLang="zh-CN" sz="2800" dirty="0" smtClean="0">
              <a:solidFill>
                <a:schemeClr val="tx1"/>
              </a:solidFill>
            </a:endParaRPr>
          </a:p>
          <a:p>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7.6 </a:t>
            </a:r>
            <a:r>
              <a:rPr lang="zh-CN" altLang="zh-CN" b="0" dirty="0" smtClean="0"/>
              <a:t>数组作为函数的参数</a:t>
            </a:r>
            <a:endParaRPr lang="zh-CN" altLang="en-US" dirty="0"/>
          </a:p>
        </p:txBody>
      </p:sp>
      <p:sp>
        <p:nvSpPr>
          <p:cNvPr id="3" name="内容占位符 2"/>
          <p:cNvSpPr>
            <a:spLocks noGrp="1"/>
          </p:cNvSpPr>
          <p:nvPr>
            <p:ph idx="1"/>
          </p:nvPr>
        </p:nvSpPr>
        <p:spPr/>
        <p:txBody>
          <a:bodyPr/>
          <a:lstStyle/>
          <a:p>
            <a:r>
              <a:rPr lang="zh-CN" altLang="zh-CN" sz="2800" dirty="0" smtClean="0">
                <a:solidFill>
                  <a:schemeClr val="tx1"/>
                </a:solidFill>
              </a:rPr>
              <a:t>【例</a:t>
            </a:r>
            <a:r>
              <a:rPr lang="en-US" altLang="zh-CN" sz="2800" dirty="0" smtClean="0">
                <a:solidFill>
                  <a:schemeClr val="tx1"/>
                </a:solidFill>
              </a:rPr>
              <a:t>7.10</a:t>
            </a:r>
            <a:r>
              <a:rPr lang="zh-CN" altLang="zh-CN" sz="2800" dirty="0" smtClean="0">
                <a:solidFill>
                  <a:schemeClr val="tx1"/>
                </a:solidFill>
              </a:rPr>
              <a:t>】有两个数组</a:t>
            </a:r>
            <a:r>
              <a:rPr lang="en-US" altLang="zh-CN" sz="2800" dirty="0" smtClean="0">
                <a:solidFill>
                  <a:schemeClr val="tx1"/>
                </a:solidFill>
              </a:rPr>
              <a:t>A</a:t>
            </a:r>
            <a:r>
              <a:rPr lang="zh-CN" altLang="zh-CN" sz="2800" dirty="0" smtClean="0">
                <a:solidFill>
                  <a:schemeClr val="tx1"/>
                </a:solidFill>
              </a:rPr>
              <a:t>，</a:t>
            </a:r>
            <a:r>
              <a:rPr lang="en-US" altLang="zh-CN" sz="2800" dirty="0" smtClean="0">
                <a:solidFill>
                  <a:schemeClr val="tx1"/>
                </a:solidFill>
              </a:rPr>
              <a:t>B</a:t>
            </a:r>
            <a:r>
              <a:rPr lang="zh-CN" altLang="zh-CN" sz="2800" dirty="0" smtClean="0">
                <a:solidFill>
                  <a:schemeClr val="tx1"/>
                </a:solidFill>
              </a:rPr>
              <a:t>。各有</a:t>
            </a:r>
            <a:r>
              <a:rPr lang="en-US" altLang="zh-CN" sz="2800" dirty="0" smtClean="0">
                <a:solidFill>
                  <a:schemeClr val="tx1"/>
                </a:solidFill>
              </a:rPr>
              <a:t>10</a:t>
            </a:r>
            <a:r>
              <a:rPr lang="zh-CN" altLang="zh-CN" sz="2800" dirty="0" smtClean="0">
                <a:solidFill>
                  <a:schemeClr val="tx1"/>
                </a:solidFill>
              </a:rPr>
              <a:t>个元素，将它们逐个对应相比，如果</a:t>
            </a:r>
            <a:r>
              <a:rPr lang="en-US" altLang="zh-CN" sz="2800" dirty="0" smtClean="0">
                <a:solidFill>
                  <a:schemeClr val="tx1"/>
                </a:solidFill>
              </a:rPr>
              <a:t>A</a:t>
            </a:r>
            <a:r>
              <a:rPr lang="zh-CN" altLang="zh-CN" sz="2800" dirty="0" smtClean="0">
                <a:solidFill>
                  <a:schemeClr val="tx1"/>
                </a:solidFill>
              </a:rPr>
              <a:t>数组中的元素大于</a:t>
            </a:r>
            <a:r>
              <a:rPr lang="en-US" altLang="zh-CN" sz="2800" dirty="0" smtClean="0">
                <a:solidFill>
                  <a:schemeClr val="tx1"/>
                </a:solidFill>
              </a:rPr>
              <a:t>B</a:t>
            </a:r>
            <a:r>
              <a:rPr lang="zh-CN" altLang="zh-CN" sz="2800" dirty="0" smtClean="0">
                <a:solidFill>
                  <a:schemeClr val="tx1"/>
                </a:solidFill>
              </a:rPr>
              <a:t>数组中相应的元素数目多于</a:t>
            </a:r>
            <a:r>
              <a:rPr lang="en-US" altLang="zh-CN" sz="2800" dirty="0" smtClean="0">
                <a:solidFill>
                  <a:schemeClr val="tx1"/>
                </a:solidFill>
              </a:rPr>
              <a:t>B</a:t>
            </a:r>
            <a:r>
              <a:rPr lang="zh-CN" altLang="zh-CN" sz="2800" dirty="0" smtClean="0">
                <a:solidFill>
                  <a:schemeClr val="tx1"/>
                </a:solidFill>
              </a:rPr>
              <a:t>数组中的元素大于</a:t>
            </a:r>
            <a:r>
              <a:rPr lang="en-US" altLang="zh-CN" sz="2800" dirty="0" smtClean="0">
                <a:solidFill>
                  <a:schemeClr val="tx1"/>
                </a:solidFill>
              </a:rPr>
              <a:t>A</a:t>
            </a:r>
            <a:r>
              <a:rPr lang="zh-CN" altLang="zh-CN" sz="2800" dirty="0" smtClean="0">
                <a:solidFill>
                  <a:schemeClr val="tx1"/>
                </a:solidFill>
              </a:rPr>
              <a:t>数组中相应的元素数目，则认为</a:t>
            </a:r>
            <a:r>
              <a:rPr lang="en-US" altLang="zh-CN" sz="2800" dirty="0" smtClean="0">
                <a:solidFill>
                  <a:schemeClr val="tx1"/>
                </a:solidFill>
              </a:rPr>
              <a:t>A</a:t>
            </a:r>
            <a:r>
              <a:rPr lang="zh-CN" altLang="zh-CN" sz="2800" dirty="0" smtClean="0">
                <a:solidFill>
                  <a:schemeClr val="tx1"/>
                </a:solidFill>
              </a:rPr>
              <a:t>数组大于</a:t>
            </a:r>
            <a:r>
              <a:rPr lang="en-US" altLang="zh-CN" sz="2800" dirty="0" smtClean="0">
                <a:solidFill>
                  <a:schemeClr val="tx1"/>
                </a:solidFill>
              </a:rPr>
              <a:t>B</a:t>
            </a:r>
            <a:r>
              <a:rPr lang="zh-CN" altLang="zh-CN" sz="2800" dirty="0" smtClean="0">
                <a:solidFill>
                  <a:schemeClr val="tx1"/>
                </a:solidFill>
              </a:rPr>
              <a:t>数组，并分别统计出两个数组相应元素大于，小于和等于的个数。</a:t>
            </a:r>
          </a:p>
          <a:p>
            <a:pPr>
              <a:buNone/>
            </a:pPr>
            <a:r>
              <a:rPr lang="en-US" altLang="zh-CN" dirty="0" smtClean="0">
                <a:solidFill>
                  <a:schemeClr val="tx1"/>
                </a:solidFill>
              </a:rPr>
              <a:t>  </a:t>
            </a:r>
            <a:r>
              <a:rPr lang="zh-CN" altLang="zh-CN" sz="2800" dirty="0" smtClean="0">
                <a:solidFill>
                  <a:schemeClr val="tx1"/>
                </a:solidFill>
              </a:rPr>
              <a:t>程序设计：</a:t>
            </a:r>
          </a:p>
          <a:p>
            <a:pPr>
              <a:buNone/>
            </a:pPr>
            <a:r>
              <a:rPr lang="en-US" altLang="zh-CN" sz="2800" dirty="0" smtClean="0">
                <a:solidFill>
                  <a:schemeClr val="tx1"/>
                </a:solidFill>
              </a:rPr>
              <a:t>         </a:t>
            </a:r>
            <a:r>
              <a:rPr lang="zh-CN" altLang="zh-CN" sz="2800" dirty="0" smtClean="0">
                <a:solidFill>
                  <a:schemeClr val="tx1"/>
                </a:solidFill>
              </a:rPr>
              <a:t>函数</a:t>
            </a:r>
            <a:r>
              <a:rPr lang="en-US" altLang="zh-CN" sz="2800" dirty="0" smtClean="0">
                <a:solidFill>
                  <a:schemeClr val="tx1"/>
                </a:solidFill>
              </a:rPr>
              <a:t>large(x, y) </a:t>
            </a:r>
            <a:r>
              <a:rPr lang="zh-CN" altLang="zh-CN" sz="2800" dirty="0" smtClean="0">
                <a:solidFill>
                  <a:schemeClr val="tx1"/>
                </a:solidFill>
              </a:rPr>
              <a:t>：比较两个数组元素的大小。</a:t>
            </a:r>
          </a:p>
          <a:p>
            <a:pPr>
              <a:buNone/>
            </a:pPr>
            <a:r>
              <a:rPr lang="en-US" altLang="zh-CN" sz="2800" dirty="0" smtClean="0">
                <a:solidFill>
                  <a:schemeClr val="tx1"/>
                </a:solidFill>
              </a:rPr>
              <a:t>        </a:t>
            </a:r>
            <a:r>
              <a:rPr lang="zh-CN" altLang="zh-CN" sz="2800" dirty="0" smtClean="0">
                <a:solidFill>
                  <a:schemeClr val="tx1"/>
                </a:solidFill>
              </a:rPr>
              <a:t>主函数 ：输入两个数组，调用</a:t>
            </a:r>
            <a:r>
              <a:rPr lang="en-US" altLang="zh-CN" sz="2800" dirty="0" smtClean="0">
                <a:solidFill>
                  <a:schemeClr val="tx1"/>
                </a:solidFill>
              </a:rPr>
              <a:t>large</a:t>
            </a:r>
            <a:r>
              <a:rPr lang="zh-CN" altLang="zh-CN" sz="2800" dirty="0" smtClean="0">
                <a:solidFill>
                  <a:schemeClr val="tx1"/>
                </a:solidFill>
              </a:rPr>
              <a:t>函数比较，计数，输出统计结果。</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7.6 </a:t>
            </a:r>
            <a:r>
              <a:rPr lang="zh-CN" altLang="zh-CN" b="0" dirty="0" smtClean="0"/>
              <a:t>数组作为函数的参数</a:t>
            </a:r>
            <a:endParaRPr lang="zh-CN" altLang="en-US" dirty="0"/>
          </a:p>
        </p:txBody>
      </p:sp>
      <p:sp>
        <p:nvSpPr>
          <p:cNvPr id="3" name="内容占位符 2"/>
          <p:cNvSpPr>
            <a:spLocks noGrp="1"/>
          </p:cNvSpPr>
          <p:nvPr>
            <p:ph idx="1"/>
          </p:nvPr>
        </p:nvSpPr>
        <p:spPr>
          <a:xfrm>
            <a:off x="309717" y="1091380"/>
            <a:ext cx="11326760" cy="5530645"/>
          </a:xfrm>
        </p:spPr>
        <p:txBody>
          <a:bodyPr/>
          <a:lstStyle/>
          <a:p>
            <a:pPr marL="0" indent="0">
              <a:lnSpc>
                <a:spcPct val="150000"/>
              </a:lnSpc>
              <a:buNone/>
            </a:pPr>
            <a:endParaRPr lang="en-US" altLang="zh-CN" dirty="0"/>
          </a:p>
          <a:p>
            <a:pPr lvl="1"/>
            <a:endParaRPr lang="en-US" altLang="zh-CN" dirty="0"/>
          </a:p>
        </p:txBody>
      </p:sp>
      <p:sp>
        <p:nvSpPr>
          <p:cNvPr id="5" name="矩形 4"/>
          <p:cNvSpPr/>
          <p:nvPr/>
        </p:nvSpPr>
        <p:spPr>
          <a:xfrm>
            <a:off x="370525" y="1150374"/>
            <a:ext cx="5042134" cy="52356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accent2"/>
                </a:solidFill>
              </a:rPr>
              <a:t>#include&lt;stdio.h&gt;</a:t>
            </a:r>
            <a:endParaRPr lang="zh-CN" altLang="zh-CN" sz="1400" dirty="0" smtClean="0">
              <a:solidFill>
                <a:schemeClr val="accent2"/>
              </a:solidFill>
            </a:endParaRPr>
          </a:p>
          <a:p>
            <a:r>
              <a:rPr lang="en-US" altLang="zh-CN" sz="1400" dirty="0" smtClean="0">
                <a:solidFill>
                  <a:schemeClr val="accent2"/>
                </a:solidFill>
              </a:rPr>
              <a:t>int main()</a:t>
            </a:r>
            <a:endParaRPr lang="zh-CN" altLang="zh-CN" sz="1400" dirty="0" smtClean="0">
              <a:solidFill>
                <a:schemeClr val="accent2"/>
              </a:solidFill>
            </a:endParaRPr>
          </a:p>
          <a:p>
            <a:r>
              <a:rPr lang="en-US" altLang="zh-CN" sz="1400" dirty="0" smtClean="0">
                <a:solidFill>
                  <a:schemeClr val="accent2"/>
                </a:solidFill>
              </a:rPr>
              <a:t>{   </a:t>
            </a:r>
            <a:endParaRPr lang="zh-CN" altLang="zh-CN" sz="1400" dirty="0" smtClean="0">
              <a:solidFill>
                <a:schemeClr val="accent2"/>
              </a:solidFill>
            </a:endParaRPr>
          </a:p>
          <a:p>
            <a:r>
              <a:rPr lang="en-US" altLang="zh-CN" sz="1400" dirty="0" smtClean="0">
                <a:solidFill>
                  <a:schemeClr val="accent2"/>
                </a:solidFill>
              </a:rPr>
              <a:t>    int a[10], b[10], i, n=0, m=0, k=0;</a:t>
            </a:r>
            <a:endParaRPr lang="zh-CN" altLang="zh-CN" sz="1400" dirty="0" smtClean="0">
              <a:solidFill>
                <a:schemeClr val="accent2"/>
              </a:solidFill>
            </a:endParaRPr>
          </a:p>
          <a:p>
            <a:r>
              <a:rPr lang="en-US" altLang="zh-CN" sz="1400" dirty="0" smtClean="0">
                <a:solidFill>
                  <a:schemeClr val="accent2"/>
                </a:solidFill>
              </a:rPr>
              <a:t>    int larger(int x,int y);</a:t>
            </a:r>
            <a:endParaRPr lang="zh-CN" altLang="zh-CN" sz="1400" dirty="0" smtClean="0">
              <a:solidFill>
                <a:schemeClr val="accent2"/>
              </a:solidFill>
            </a:endParaRPr>
          </a:p>
          <a:p>
            <a:r>
              <a:rPr lang="en-US" altLang="zh-CN" sz="1400" dirty="0" smtClean="0">
                <a:solidFill>
                  <a:schemeClr val="accent2"/>
                </a:solidFill>
              </a:rPr>
              <a:t>    printf("enter array a:\n");</a:t>
            </a:r>
            <a:endParaRPr lang="zh-CN" altLang="zh-CN" sz="1400" dirty="0" smtClean="0">
              <a:solidFill>
                <a:schemeClr val="accent2"/>
              </a:solidFill>
            </a:endParaRPr>
          </a:p>
          <a:p>
            <a:r>
              <a:rPr lang="en-US" altLang="zh-CN" sz="1400" dirty="0" smtClean="0">
                <a:solidFill>
                  <a:schemeClr val="accent2"/>
                </a:solidFill>
              </a:rPr>
              <a:t>    for(i=0;i&lt;10;i++)  </a:t>
            </a:r>
            <a:endParaRPr lang="zh-CN" altLang="zh-CN" sz="1400" dirty="0" smtClean="0">
              <a:solidFill>
                <a:schemeClr val="accent2"/>
              </a:solidFill>
            </a:endParaRPr>
          </a:p>
          <a:p>
            <a:r>
              <a:rPr lang="en-US" altLang="zh-CN" sz="1400" dirty="0" smtClean="0">
                <a:solidFill>
                  <a:schemeClr val="accent2"/>
                </a:solidFill>
              </a:rPr>
              <a:t>        scanf("%d", &amp;a[i]);</a:t>
            </a:r>
            <a:endParaRPr lang="zh-CN" altLang="zh-CN" sz="1400" dirty="0" smtClean="0">
              <a:solidFill>
                <a:schemeClr val="accent2"/>
              </a:solidFill>
            </a:endParaRPr>
          </a:p>
          <a:p>
            <a:r>
              <a:rPr lang="en-US" altLang="zh-CN" sz="1400" dirty="0" smtClean="0">
                <a:solidFill>
                  <a:schemeClr val="accent2"/>
                </a:solidFill>
              </a:rPr>
              <a:t>    printf("\n");</a:t>
            </a:r>
            <a:endParaRPr lang="zh-CN" altLang="zh-CN" sz="1400" dirty="0" smtClean="0">
              <a:solidFill>
                <a:schemeClr val="accent2"/>
              </a:solidFill>
            </a:endParaRPr>
          </a:p>
          <a:p>
            <a:r>
              <a:rPr lang="en-US" altLang="zh-CN" sz="1400" dirty="0" smtClean="0">
                <a:solidFill>
                  <a:schemeClr val="accent2"/>
                </a:solidFill>
              </a:rPr>
              <a:t>    printf("enter array b:\n");</a:t>
            </a:r>
            <a:endParaRPr lang="zh-CN" altLang="zh-CN" sz="1400" dirty="0" smtClean="0">
              <a:solidFill>
                <a:schemeClr val="accent2"/>
              </a:solidFill>
            </a:endParaRPr>
          </a:p>
          <a:p>
            <a:r>
              <a:rPr lang="en-US" altLang="zh-CN" sz="1400" dirty="0" smtClean="0">
                <a:solidFill>
                  <a:schemeClr val="accent2"/>
                </a:solidFill>
              </a:rPr>
              <a:t>    for(i=0;i&lt;10;i++)  </a:t>
            </a:r>
            <a:endParaRPr lang="zh-CN" altLang="zh-CN" sz="1400" dirty="0" smtClean="0">
              <a:solidFill>
                <a:schemeClr val="accent2"/>
              </a:solidFill>
            </a:endParaRPr>
          </a:p>
          <a:p>
            <a:r>
              <a:rPr lang="en-US" altLang="zh-CN" sz="1400" dirty="0" smtClean="0">
                <a:solidFill>
                  <a:schemeClr val="accent2"/>
                </a:solidFill>
              </a:rPr>
              <a:t>        scanf("%d", &amp;b[i]);</a:t>
            </a:r>
            <a:endParaRPr lang="zh-CN" altLang="zh-CN" sz="1400" dirty="0" smtClean="0">
              <a:solidFill>
                <a:schemeClr val="accent2"/>
              </a:solidFill>
            </a:endParaRPr>
          </a:p>
          <a:p>
            <a:r>
              <a:rPr lang="en-US" altLang="zh-CN" sz="1400" dirty="0" smtClean="0">
                <a:solidFill>
                  <a:schemeClr val="accent2"/>
                </a:solidFill>
              </a:rPr>
              <a:t>    printf("\n");</a:t>
            </a:r>
            <a:endParaRPr lang="zh-CN" altLang="zh-CN" sz="1400" dirty="0" smtClean="0">
              <a:solidFill>
                <a:schemeClr val="accent2"/>
              </a:solidFill>
            </a:endParaRPr>
          </a:p>
          <a:p>
            <a:r>
              <a:rPr lang="en-US" altLang="zh-CN" sz="1400" dirty="0" smtClean="0">
                <a:solidFill>
                  <a:schemeClr val="accent2"/>
                </a:solidFill>
              </a:rPr>
              <a:t>    for(i=0;i&lt;10;i++)</a:t>
            </a:r>
            <a:endParaRPr lang="zh-CN" altLang="zh-CN" sz="1400" dirty="0" smtClean="0">
              <a:solidFill>
                <a:schemeClr val="accent2"/>
              </a:solidFill>
            </a:endParaRPr>
          </a:p>
          <a:p>
            <a:r>
              <a:rPr lang="en-US" altLang="zh-CN" sz="1400" dirty="0" smtClean="0">
                <a:solidFill>
                  <a:schemeClr val="accent2"/>
                </a:solidFill>
              </a:rPr>
              <a:t>    {  if(larger(a[i],b[i])==1)  </a:t>
            </a:r>
            <a:endParaRPr lang="zh-CN" altLang="zh-CN" sz="1400" dirty="0" smtClean="0">
              <a:solidFill>
                <a:schemeClr val="accent2"/>
              </a:solidFill>
            </a:endParaRPr>
          </a:p>
          <a:p>
            <a:r>
              <a:rPr lang="en-US" altLang="zh-CN" sz="1400" dirty="0" smtClean="0">
                <a:solidFill>
                  <a:schemeClr val="accent2"/>
                </a:solidFill>
              </a:rPr>
              <a:t>           n=n+1;</a:t>
            </a:r>
            <a:endParaRPr lang="zh-CN" altLang="zh-CN" sz="1400" dirty="0" smtClean="0">
              <a:solidFill>
                <a:schemeClr val="accent2"/>
              </a:solidFill>
            </a:endParaRPr>
          </a:p>
          <a:p>
            <a:r>
              <a:rPr lang="en-US" altLang="zh-CN" sz="1400" dirty="0" smtClean="0">
                <a:solidFill>
                  <a:schemeClr val="accent2"/>
                </a:solidFill>
              </a:rPr>
              <a:t>        else if(larger(a[i],b[i])==0)  </a:t>
            </a:r>
            <a:endParaRPr lang="zh-CN" altLang="zh-CN" sz="1400" dirty="0" smtClean="0">
              <a:solidFill>
                <a:schemeClr val="accent2"/>
              </a:solidFill>
            </a:endParaRPr>
          </a:p>
          <a:p>
            <a:r>
              <a:rPr lang="en-US" altLang="zh-CN" sz="1400" dirty="0" smtClean="0">
                <a:solidFill>
                  <a:schemeClr val="accent2"/>
                </a:solidFill>
              </a:rPr>
              <a:t>              m=m+1;</a:t>
            </a:r>
            <a:endParaRPr lang="zh-CN" altLang="zh-CN" sz="1400" dirty="0" smtClean="0">
              <a:solidFill>
                <a:schemeClr val="accent2"/>
              </a:solidFill>
            </a:endParaRPr>
          </a:p>
          <a:p>
            <a:r>
              <a:rPr lang="en-US" altLang="zh-CN" sz="1400" dirty="0" smtClean="0">
                <a:solidFill>
                  <a:schemeClr val="accent2"/>
                </a:solidFill>
              </a:rPr>
              <a:t>            else  </a:t>
            </a:r>
            <a:endParaRPr lang="zh-CN" altLang="zh-CN" sz="1400" dirty="0" smtClean="0">
              <a:solidFill>
                <a:schemeClr val="accent2"/>
              </a:solidFill>
            </a:endParaRPr>
          </a:p>
          <a:p>
            <a:r>
              <a:rPr lang="en-US" altLang="zh-CN" sz="1400" dirty="0" smtClean="0">
                <a:solidFill>
                  <a:schemeClr val="accent2"/>
                </a:solidFill>
              </a:rPr>
              <a:t>              k=k+1;</a:t>
            </a:r>
            <a:endParaRPr lang="zh-CN" altLang="zh-CN" sz="1400" dirty="0" smtClean="0">
              <a:solidFill>
                <a:schemeClr val="accent2"/>
              </a:solidFill>
            </a:endParaRPr>
          </a:p>
          <a:p>
            <a:r>
              <a:rPr lang="en-US" altLang="zh-CN" sz="1400" dirty="0" smtClean="0">
                <a:solidFill>
                  <a:schemeClr val="accent2"/>
                </a:solidFill>
              </a:rPr>
              <a:t>     }</a:t>
            </a:r>
            <a:endParaRPr lang="zh-CN" altLang="zh-CN" sz="1400" dirty="0" smtClean="0">
              <a:solidFill>
                <a:schemeClr val="accent2"/>
              </a:solidFill>
            </a:endParaRPr>
          </a:p>
        </p:txBody>
      </p:sp>
      <p:grpSp>
        <p:nvGrpSpPr>
          <p:cNvPr id="10" name="组合 9"/>
          <p:cNvGrpSpPr/>
          <p:nvPr/>
        </p:nvGrpSpPr>
        <p:grpSpPr>
          <a:xfrm>
            <a:off x="7054655" y="1615602"/>
            <a:ext cx="1242392" cy="373903"/>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5758602" y="1150374"/>
            <a:ext cx="5745139" cy="52209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accent2"/>
                </a:solidFill>
              </a:rPr>
              <a:t>printf(" &gt;:%d\n =:%d\n &lt;:%d\n",n,m,k);</a:t>
            </a:r>
            <a:endParaRPr lang="zh-CN" altLang="zh-CN" sz="1400" dirty="0" smtClean="0">
              <a:solidFill>
                <a:schemeClr val="accent2"/>
              </a:solidFill>
            </a:endParaRPr>
          </a:p>
          <a:p>
            <a:r>
              <a:rPr lang="en-US" altLang="zh-CN" sz="1400" dirty="0" smtClean="0">
                <a:solidFill>
                  <a:schemeClr val="accent2"/>
                </a:solidFill>
              </a:rPr>
              <a:t>if(n&gt;k)        </a:t>
            </a:r>
            <a:endParaRPr lang="zh-CN" altLang="zh-CN" sz="1400" dirty="0" smtClean="0">
              <a:solidFill>
                <a:schemeClr val="accent2"/>
              </a:solidFill>
            </a:endParaRPr>
          </a:p>
          <a:p>
            <a:r>
              <a:rPr lang="en-US" altLang="zh-CN" sz="1400" dirty="0" smtClean="0">
                <a:solidFill>
                  <a:schemeClr val="accent2"/>
                </a:solidFill>
              </a:rPr>
              <a:t>      printf(" a&gt;b\n");</a:t>
            </a:r>
            <a:endParaRPr lang="zh-CN" altLang="zh-CN" sz="1400" dirty="0" smtClean="0">
              <a:solidFill>
                <a:schemeClr val="accent2"/>
              </a:solidFill>
            </a:endParaRPr>
          </a:p>
          <a:p>
            <a:r>
              <a:rPr lang="en-US" altLang="zh-CN" sz="1400" dirty="0" smtClean="0">
                <a:solidFill>
                  <a:schemeClr val="accent2"/>
                </a:solidFill>
              </a:rPr>
              <a:t> else if(n&lt;k)</a:t>
            </a:r>
            <a:endParaRPr lang="zh-CN" altLang="zh-CN" sz="1400" dirty="0" smtClean="0">
              <a:solidFill>
                <a:schemeClr val="accent2"/>
              </a:solidFill>
            </a:endParaRPr>
          </a:p>
          <a:p>
            <a:r>
              <a:rPr lang="en-US" altLang="zh-CN" sz="1400" dirty="0" smtClean="0">
                <a:solidFill>
                  <a:schemeClr val="accent2"/>
                </a:solidFill>
              </a:rPr>
              <a:t>        printf(" a&lt;b\n");</a:t>
            </a:r>
            <a:endParaRPr lang="zh-CN" altLang="zh-CN" sz="1400" dirty="0" smtClean="0">
              <a:solidFill>
                <a:schemeClr val="accent2"/>
              </a:solidFill>
            </a:endParaRPr>
          </a:p>
          <a:p>
            <a:r>
              <a:rPr lang="en-US" altLang="zh-CN" sz="1400" dirty="0" smtClean="0">
                <a:solidFill>
                  <a:schemeClr val="accent2"/>
                </a:solidFill>
              </a:rPr>
              <a:t>     else              </a:t>
            </a:r>
            <a:endParaRPr lang="zh-CN" altLang="zh-CN" sz="1400" dirty="0" smtClean="0">
              <a:solidFill>
                <a:schemeClr val="accent2"/>
              </a:solidFill>
            </a:endParaRPr>
          </a:p>
          <a:p>
            <a:r>
              <a:rPr lang="en-US" altLang="zh-CN" sz="1400" dirty="0" smtClean="0">
                <a:solidFill>
                  <a:schemeClr val="accent2"/>
                </a:solidFill>
              </a:rPr>
              <a:t>        printf(" a=b\n");</a:t>
            </a:r>
            <a:endParaRPr lang="zh-CN" altLang="zh-CN" sz="1400" dirty="0" smtClean="0">
              <a:solidFill>
                <a:schemeClr val="accent2"/>
              </a:solidFill>
            </a:endParaRPr>
          </a:p>
          <a:p>
            <a:r>
              <a:rPr lang="en-US" altLang="zh-CN" sz="1400" dirty="0" smtClean="0">
                <a:solidFill>
                  <a:schemeClr val="accent2"/>
                </a:solidFill>
              </a:rPr>
              <a:t>return 0;</a:t>
            </a:r>
            <a:endParaRPr lang="zh-CN" altLang="zh-CN" sz="1400" dirty="0" smtClean="0">
              <a:solidFill>
                <a:schemeClr val="accent2"/>
              </a:solidFill>
            </a:endParaRPr>
          </a:p>
          <a:p>
            <a:r>
              <a:rPr lang="en-US" altLang="zh-CN" sz="1400" dirty="0" smtClean="0">
                <a:solidFill>
                  <a:schemeClr val="accent2"/>
                </a:solidFill>
              </a:rPr>
              <a:t>}</a:t>
            </a:r>
          </a:p>
          <a:p>
            <a:r>
              <a:rPr lang="en-US" altLang="zh-CN" sz="1400" dirty="0" smtClean="0">
                <a:solidFill>
                  <a:schemeClr val="accent2"/>
                </a:solidFill>
              </a:rPr>
              <a:t>/*</a:t>
            </a:r>
            <a:r>
              <a:rPr lang="zh-CN" altLang="zh-CN" sz="1400" dirty="0" smtClean="0">
                <a:solidFill>
                  <a:schemeClr val="accent2"/>
                </a:solidFill>
              </a:rPr>
              <a:t>定义</a:t>
            </a:r>
            <a:r>
              <a:rPr lang="en-US" altLang="zh-CN" sz="1400" dirty="0" smtClean="0">
                <a:solidFill>
                  <a:schemeClr val="accent2"/>
                </a:solidFill>
              </a:rPr>
              <a:t>large</a:t>
            </a:r>
            <a:r>
              <a:rPr lang="zh-CN" altLang="zh-CN" sz="1400" dirty="0" smtClean="0">
                <a:solidFill>
                  <a:schemeClr val="accent2"/>
                </a:solidFill>
              </a:rPr>
              <a:t>函数</a:t>
            </a:r>
            <a:r>
              <a:rPr lang="en-US" altLang="zh-CN" sz="1400" dirty="0" smtClean="0">
                <a:solidFill>
                  <a:schemeClr val="accent2"/>
                </a:solidFill>
              </a:rPr>
              <a:t>*/</a:t>
            </a:r>
            <a:endParaRPr lang="zh-CN" altLang="zh-CN" sz="1400" dirty="0" smtClean="0">
              <a:solidFill>
                <a:schemeClr val="accent2"/>
              </a:solidFill>
            </a:endParaRPr>
          </a:p>
          <a:p>
            <a:r>
              <a:rPr lang="en-US" altLang="zh-CN" sz="1400" dirty="0" smtClean="0">
                <a:solidFill>
                  <a:schemeClr val="accent2"/>
                </a:solidFill>
              </a:rPr>
              <a:t>int larger(int x ,int y)</a:t>
            </a:r>
            <a:endParaRPr lang="zh-CN" altLang="zh-CN" sz="1400" dirty="0" smtClean="0">
              <a:solidFill>
                <a:schemeClr val="accent2"/>
              </a:solidFill>
            </a:endParaRPr>
          </a:p>
          <a:p>
            <a:r>
              <a:rPr lang="en-US" altLang="zh-CN" sz="1400" dirty="0" smtClean="0">
                <a:solidFill>
                  <a:schemeClr val="accent2"/>
                </a:solidFill>
              </a:rPr>
              <a:t>{   </a:t>
            </a:r>
            <a:endParaRPr lang="zh-CN" altLang="zh-CN" sz="1400" dirty="0" smtClean="0">
              <a:solidFill>
                <a:schemeClr val="accent2"/>
              </a:solidFill>
            </a:endParaRPr>
          </a:p>
          <a:p>
            <a:r>
              <a:rPr lang="en-US" altLang="zh-CN" sz="1400" dirty="0" smtClean="0">
                <a:solidFill>
                  <a:schemeClr val="accent2"/>
                </a:solidFill>
              </a:rPr>
              <a:t>    int flag;</a:t>
            </a:r>
            <a:endParaRPr lang="zh-CN" altLang="zh-CN" sz="1400" dirty="0" smtClean="0">
              <a:solidFill>
                <a:schemeClr val="accent2"/>
              </a:solidFill>
            </a:endParaRPr>
          </a:p>
          <a:p>
            <a:r>
              <a:rPr lang="en-US" altLang="zh-CN" sz="1400" dirty="0" smtClean="0">
                <a:solidFill>
                  <a:schemeClr val="accent2"/>
                </a:solidFill>
              </a:rPr>
              <a:t>    if(x&gt;y) flag=1;</a:t>
            </a:r>
            <a:endParaRPr lang="zh-CN" altLang="zh-CN" sz="1400" dirty="0" smtClean="0">
              <a:solidFill>
                <a:schemeClr val="accent2"/>
              </a:solidFill>
            </a:endParaRPr>
          </a:p>
          <a:p>
            <a:r>
              <a:rPr lang="en-US" altLang="zh-CN" sz="1400" dirty="0" smtClean="0">
                <a:solidFill>
                  <a:schemeClr val="accent2"/>
                </a:solidFill>
              </a:rPr>
              <a:t>    else if(x&lt;y) flag=-1;</a:t>
            </a:r>
            <a:endParaRPr lang="zh-CN" altLang="zh-CN" sz="1400" dirty="0" smtClean="0">
              <a:solidFill>
                <a:schemeClr val="accent2"/>
              </a:solidFill>
            </a:endParaRPr>
          </a:p>
          <a:p>
            <a:r>
              <a:rPr lang="en-US" altLang="zh-CN" sz="1400" dirty="0" smtClean="0">
                <a:solidFill>
                  <a:schemeClr val="accent2"/>
                </a:solidFill>
              </a:rPr>
              <a:t>    else flag = 0;</a:t>
            </a:r>
            <a:endParaRPr lang="zh-CN" altLang="zh-CN" sz="1400" dirty="0" smtClean="0">
              <a:solidFill>
                <a:schemeClr val="accent2"/>
              </a:solidFill>
            </a:endParaRPr>
          </a:p>
          <a:p>
            <a:r>
              <a:rPr lang="en-US" altLang="zh-CN" sz="1400" dirty="0" smtClean="0">
                <a:solidFill>
                  <a:schemeClr val="accent2"/>
                </a:solidFill>
              </a:rPr>
              <a:t>    return (flag);   </a:t>
            </a:r>
            <a:endParaRPr lang="zh-CN" altLang="zh-CN" sz="1400" dirty="0" smtClean="0">
              <a:solidFill>
                <a:schemeClr val="accent2"/>
              </a:solidFill>
            </a:endParaRPr>
          </a:p>
          <a:p>
            <a:r>
              <a:rPr lang="en-US" altLang="zh-CN" sz="1400" dirty="0" smtClean="0">
                <a:solidFill>
                  <a:schemeClr val="accent2"/>
                </a:solidFill>
              </a:rPr>
              <a:t>} </a:t>
            </a:r>
            <a:endParaRPr lang="zh-CN" altLang="zh-CN" sz="1400" dirty="0" smtClean="0">
              <a:solidFill>
                <a:schemeClr val="accent2"/>
              </a:solidFill>
            </a:endParaRPr>
          </a:p>
          <a:p>
            <a:endParaRPr lang="zh-CN" altLang="zh-CN" sz="1400" dirty="0">
              <a:solidFill>
                <a:schemeClr val="accent2"/>
              </a:solidFill>
            </a:endParaRPr>
          </a:p>
        </p:txBody>
      </p:sp>
      <p:pic>
        <p:nvPicPr>
          <p:cNvPr id="16" name="图片 15"/>
          <p:cNvPicPr/>
          <p:nvPr/>
        </p:nvPicPr>
        <p:blipFill>
          <a:blip r:embed="rId3" cstate="print"/>
          <a:srcRect/>
          <a:stretch>
            <a:fillRect/>
          </a:stretch>
        </p:blipFill>
        <p:spPr bwMode="auto">
          <a:xfrm>
            <a:off x="8259097" y="4483462"/>
            <a:ext cx="3932903" cy="1917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7.6 </a:t>
            </a:r>
            <a:r>
              <a:rPr lang="zh-CN" altLang="zh-CN" b="0" dirty="0" smtClean="0"/>
              <a:t>数组作为函数的参数</a:t>
            </a:r>
            <a:r>
              <a:rPr lang="zh-CN" altLang="en-US" b="0" dirty="0" smtClean="0"/>
              <a:t>：</a:t>
            </a:r>
            <a:r>
              <a:rPr lang="zh-CN" altLang="zh-CN" b="0" dirty="0" smtClean="0"/>
              <a:t>数组名做函数的参数</a:t>
            </a:r>
            <a:endParaRPr lang="zh-CN" altLang="en-US" b="0" dirty="0" smtClean="0"/>
          </a:p>
        </p:txBody>
      </p:sp>
      <p:sp>
        <p:nvSpPr>
          <p:cNvPr id="3" name="内容占位符 2"/>
          <p:cNvSpPr>
            <a:spLocks noGrp="1"/>
          </p:cNvSpPr>
          <p:nvPr>
            <p:ph idx="1"/>
          </p:nvPr>
        </p:nvSpPr>
        <p:spPr/>
        <p:txBody>
          <a:bodyPr/>
          <a:lstStyle/>
          <a:p>
            <a:r>
              <a:rPr lang="zh-CN" altLang="zh-CN" sz="2400" dirty="0" smtClean="0">
                <a:solidFill>
                  <a:schemeClr val="tx1"/>
                </a:solidFill>
              </a:rPr>
              <a:t>由于数组名代表的就是数组在内存中存储区域的首地址。把数组名作为函数参数来实现大量数据的传递是一个非常好的数据传递方法。</a:t>
            </a:r>
          </a:p>
          <a:p>
            <a:r>
              <a:rPr lang="zh-CN" altLang="zh-CN" sz="2400" dirty="0" smtClean="0">
                <a:solidFill>
                  <a:schemeClr val="tx1"/>
                </a:solidFill>
              </a:rPr>
              <a:t>数组名可以做函数的参数的具体方法：</a:t>
            </a:r>
          </a:p>
          <a:p>
            <a:pPr>
              <a:buNone/>
            </a:pPr>
            <a:r>
              <a:rPr lang="zh-CN" altLang="zh-CN" sz="2400" dirty="0" smtClean="0">
                <a:solidFill>
                  <a:schemeClr val="tx1"/>
                </a:solidFill>
              </a:rPr>
              <a:t>⑴在主调函数和被调函数中分别定义数组；</a:t>
            </a:r>
          </a:p>
          <a:p>
            <a:pPr>
              <a:buNone/>
            </a:pPr>
            <a:r>
              <a:rPr lang="zh-CN" altLang="zh-CN" sz="2400" dirty="0" smtClean="0">
                <a:solidFill>
                  <a:schemeClr val="tx1"/>
                </a:solidFill>
              </a:rPr>
              <a:t>⑵实参数组和形参数组类型应一致；</a:t>
            </a:r>
          </a:p>
          <a:p>
            <a:pPr>
              <a:buNone/>
            </a:pPr>
            <a:r>
              <a:rPr lang="zh-CN" altLang="zh-CN" sz="2400" dirty="0" smtClean="0">
                <a:solidFill>
                  <a:schemeClr val="tx1"/>
                </a:solidFill>
              </a:rPr>
              <a:t>⑶实参数组和形参数组大小不一定一致，形参数组可以不指定大小（这里指一维数组）。</a:t>
            </a:r>
          </a:p>
          <a:p>
            <a:pPr>
              <a:buNone/>
            </a:pPr>
            <a:r>
              <a:rPr lang="zh-CN" altLang="zh-CN" sz="2400" dirty="0" smtClean="0">
                <a:solidFill>
                  <a:schemeClr val="tx1"/>
                </a:solidFill>
              </a:rPr>
              <a:t>注意：数组名做函数的实参和形参时不是“值传递</a:t>
            </a:r>
            <a:r>
              <a:rPr lang="en-US" altLang="zh-CN" sz="2400" dirty="0" smtClean="0">
                <a:solidFill>
                  <a:schemeClr val="tx1"/>
                </a:solidFill>
              </a:rPr>
              <a:t>”</a:t>
            </a:r>
            <a:r>
              <a:rPr lang="zh-CN" altLang="zh-CN" sz="2400" dirty="0" smtClean="0">
                <a:solidFill>
                  <a:schemeClr val="tx1"/>
                </a:solidFill>
              </a:rPr>
              <a:t>，而是</a:t>
            </a:r>
            <a:r>
              <a:rPr lang="en-US" altLang="zh-CN" sz="2400" dirty="0" smtClean="0">
                <a:solidFill>
                  <a:schemeClr val="tx1"/>
                </a:solidFill>
              </a:rPr>
              <a:t>“</a:t>
            </a:r>
            <a:r>
              <a:rPr lang="zh-CN" altLang="zh-CN" sz="2400" dirty="0" smtClean="0">
                <a:solidFill>
                  <a:schemeClr val="tx1"/>
                </a:solidFill>
              </a:rPr>
              <a:t>地址传递</a:t>
            </a:r>
            <a:r>
              <a:rPr lang="en-US" altLang="zh-CN" sz="2400" dirty="0" smtClean="0">
                <a:solidFill>
                  <a:schemeClr val="tx1"/>
                </a:solidFill>
              </a:rPr>
              <a:t>”</a:t>
            </a:r>
            <a:r>
              <a:rPr lang="zh-CN" altLang="zh-CN" sz="2400" dirty="0" smtClean="0">
                <a:solidFill>
                  <a:schemeClr val="tx1"/>
                </a:solidFill>
              </a:rPr>
              <a:t>。因此，形参数组各元素的值如果发生变化会使实参数组各元素的值发生同样的变化。</a:t>
            </a:r>
          </a:p>
          <a:p>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7.6 </a:t>
            </a:r>
            <a:r>
              <a:rPr lang="zh-CN" altLang="zh-CN" b="0" dirty="0" smtClean="0"/>
              <a:t>数组作为函数的参数</a:t>
            </a:r>
            <a:r>
              <a:rPr lang="zh-CN" altLang="en-US" b="0" dirty="0" smtClean="0"/>
              <a:t>：</a:t>
            </a:r>
            <a:r>
              <a:rPr lang="zh-CN" altLang="zh-CN" b="0" dirty="0" smtClean="0"/>
              <a:t>数组名做函数的参数</a:t>
            </a:r>
            <a:endParaRPr lang="zh-CN" altLang="en-US" dirty="0"/>
          </a:p>
        </p:txBody>
      </p:sp>
      <p:sp>
        <p:nvSpPr>
          <p:cNvPr id="3" name="内容占位符 2"/>
          <p:cNvSpPr>
            <a:spLocks noGrp="1"/>
          </p:cNvSpPr>
          <p:nvPr>
            <p:ph idx="1"/>
          </p:nvPr>
        </p:nvSpPr>
        <p:spPr>
          <a:xfrm>
            <a:off x="565355" y="1270819"/>
            <a:ext cx="11074400" cy="4876800"/>
          </a:xfrm>
        </p:spPr>
        <p:txBody>
          <a:bodyPr/>
          <a:lstStyle/>
          <a:p>
            <a:r>
              <a:rPr lang="zh-CN" altLang="zh-CN" dirty="0" smtClean="0"/>
              <a:t>【例</a:t>
            </a:r>
            <a:r>
              <a:rPr lang="en-US" altLang="zh-CN" dirty="0" smtClean="0"/>
              <a:t>7.11</a:t>
            </a:r>
            <a:r>
              <a:rPr lang="zh-CN" altLang="zh-CN" dirty="0" smtClean="0"/>
              <a:t>】用插入排序法对数组中</a:t>
            </a:r>
            <a:r>
              <a:rPr lang="en-US" altLang="zh-CN" dirty="0" smtClean="0"/>
              <a:t>10</a:t>
            </a:r>
            <a:r>
              <a:rPr lang="zh-CN" altLang="zh-CN" dirty="0" smtClean="0"/>
              <a:t>个整数按由大到小排序。</a:t>
            </a:r>
          </a:p>
        </p:txBody>
      </p:sp>
      <p:sp>
        <p:nvSpPr>
          <p:cNvPr id="5" name="矩形 4"/>
          <p:cNvSpPr/>
          <p:nvPr/>
        </p:nvSpPr>
        <p:spPr>
          <a:xfrm>
            <a:off x="486699" y="1791593"/>
            <a:ext cx="4984954" cy="27247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i;</a:t>
            </a:r>
            <a:endParaRPr lang="zh-CN" altLang="zh-CN" sz="1400" dirty="0" smtClean="0">
              <a:solidFill>
                <a:schemeClr val="tx1"/>
              </a:solidFill>
            </a:endParaRPr>
          </a:p>
          <a:p>
            <a:r>
              <a:rPr lang="en-US" altLang="zh-CN" sz="1400" dirty="0" smtClean="0">
                <a:solidFill>
                  <a:schemeClr val="tx1"/>
                </a:solidFill>
              </a:rPr>
              <a:t>  int a[10]; </a:t>
            </a:r>
            <a:endParaRPr lang="zh-CN" altLang="zh-CN" sz="1400" dirty="0" smtClean="0">
              <a:solidFill>
                <a:schemeClr val="tx1"/>
              </a:solidFill>
            </a:endParaRPr>
          </a:p>
          <a:p>
            <a:r>
              <a:rPr lang="en-US" altLang="zh-CN" sz="1400" dirty="0" smtClean="0">
                <a:solidFill>
                  <a:schemeClr val="tx1"/>
                </a:solidFill>
              </a:rPr>
              <a:t>  void insertsort(int a[10]);</a:t>
            </a:r>
            <a:endParaRPr lang="zh-CN" altLang="zh-CN" sz="1400" dirty="0" smtClean="0">
              <a:solidFill>
                <a:schemeClr val="tx1"/>
              </a:solidFill>
            </a:endParaRPr>
          </a:p>
          <a:p>
            <a:r>
              <a:rPr lang="en-US" altLang="zh-CN" sz="1400" dirty="0" smtClean="0">
                <a:solidFill>
                  <a:schemeClr val="tx1"/>
                </a:solidFill>
              </a:rPr>
              <a:t>  insertsort(a);</a:t>
            </a:r>
            <a:endParaRPr lang="zh-CN" altLang="zh-CN" sz="1400" dirty="0" smtClean="0">
              <a:solidFill>
                <a:schemeClr val="tx1"/>
              </a:solidFill>
            </a:endParaRPr>
          </a:p>
          <a:p>
            <a:r>
              <a:rPr lang="en-US" altLang="zh-CN" sz="1400" dirty="0" smtClean="0">
                <a:solidFill>
                  <a:schemeClr val="tx1"/>
                </a:solidFill>
              </a:rPr>
              <a:t>  for(i=0;i&lt;10;i++)</a:t>
            </a:r>
            <a:endParaRPr lang="zh-CN" altLang="zh-CN" sz="1400" dirty="0" smtClean="0">
              <a:solidFill>
                <a:schemeClr val="tx1"/>
              </a:solidFill>
            </a:endParaRPr>
          </a:p>
          <a:p>
            <a:r>
              <a:rPr lang="en-US" altLang="zh-CN" sz="1400" dirty="0" smtClean="0">
                <a:solidFill>
                  <a:schemeClr val="tx1"/>
                </a:solidFill>
              </a:rPr>
              <a:t>     printf("%d ",a[i]);</a:t>
            </a:r>
            <a:endParaRPr lang="zh-CN" altLang="zh-CN" sz="1400" dirty="0" smtClean="0">
              <a:solidFill>
                <a:schemeClr val="tx1"/>
              </a:solidFill>
            </a:endParaRPr>
          </a:p>
          <a:p>
            <a:r>
              <a:rPr lang="en-US" altLang="zh-CN" sz="1400" dirty="0" smtClean="0">
                <a:solidFill>
                  <a:schemeClr val="tx1"/>
                </a:solidFill>
              </a:rPr>
              <a:t>  getch();    /*</a:t>
            </a:r>
            <a:r>
              <a:rPr lang="zh-CN" altLang="zh-CN" sz="1400" dirty="0" smtClean="0">
                <a:solidFill>
                  <a:schemeClr val="tx1"/>
                </a:solidFill>
              </a:rPr>
              <a:t>不回显函数，当用户按下某个字符时，</a:t>
            </a:r>
            <a:endParaRPr lang="en-US" altLang="zh-CN" sz="1400" dirty="0" smtClean="0">
              <a:solidFill>
                <a:schemeClr val="tx1"/>
              </a:solidFill>
            </a:endParaRPr>
          </a:p>
          <a:p>
            <a:r>
              <a:rPr lang="en-US" altLang="zh-CN" sz="1400" dirty="0" smtClean="0">
                <a:solidFill>
                  <a:schemeClr val="tx1"/>
                </a:solidFill>
              </a:rPr>
              <a:t>                  </a:t>
            </a:r>
            <a:r>
              <a:rPr lang="zh-CN" altLang="zh-CN" sz="1400" dirty="0" smtClean="0">
                <a:solidFill>
                  <a:schemeClr val="tx1"/>
                </a:solidFill>
              </a:rPr>
              <a:t>函数自动读取，无需按回车</a:t>
            </a:r>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sp>
        <p:nvSpPr>
          <p:cNvPr id="7" name="文本框 6"/>
          <p:cNvSpPr txBox="1"/>
          <p:nvPr/>
        </p:nvSpPr>
        <p:spPr>
          <a:xfrm>
            <a:off x="0" y="4716463"/>
            <a:ext cx="1977419" cy="369332"/>
          </a:xfrm>
          <a:prstGeom prst="rect">
            <a:avLst/>
          </a:prstGeom>
          <a:noFill/>
        </p:spPr>
        <p:txBody>
          <a:bodyPr wrap="square" rtlCol="0">
            <a:spAutoFit/>
          </a:bodyPr>
          <a:lstStyle/>
          <a:p>
            <a:r>
              <a:rPr lang="zh-CN" altLang="en-US" dirty="0">
                <a:solidFill>
                  <a:srgbClr val="002060"/>
                </a:solidFill>
              </a:rPr>
              <a:t>程序运行结果：</a:t>
            </a:r>
          </a:p>
        </p:txBody>
      </p:sp>
      <p:cxnSp>
        <p:nvCxnSpPr>
          <p:cNvPr id="12" name="直接连接符 11"/>
          <p:cNvCxnSpPr/>
          <p:nvPr/>
        </p:nvCxnSpPr>
        <p:spPr>
          <a:xfrm flipV="1">
            <a:off x="7054656" y="1984934"/>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938684" y="1740309"/>
            <a:ext cx="5471652" cy="40705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tx1"/>
                </a:solidFill>
              </a:rPr>
              <a:t>void insertsort(int a[10])</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int i,j,k,x;</a:t>
            </a:r>
            <a:endParaRPr lang="zh-CN" altLang="zh-CN" sz="1400" dirty="0" smtClean="0">
              <a:solidFill>
                <a:schemeClr val="tx1"/>
              </a:solidFill>
            </a:endParaRPr>
          </a:p>
          <a:p>
            <a:r>
              <a:rPr lang="en-US" altLang="zh-CN" sz="1400" dirty="0" smtClean="0">
                <a:solidFill>
                  <a:schemeClr val="tx1"/>
                </a:solidFill>
              </a:rPr>
              <a:t>printf("Enter 10 numbers:\n");</a:t>
            </a:r>
            <a:endParaRPr lang="zh-CN" altLang="zh-CN" sz="1400" dirty="0" smtClean="0">
              <a:solidFill>
                <a:schemeClr val="tx1"/>
              </a:solidFill>
            </a:endParaRPr>
          </a:p>
          <a:p>
            <a:r>
              <a:rPr lang="en-US" altLang="zh-CN" sz="1400" dirty="0" smtClean="0">
                <a:solidFill>
                  <a:schemeClr val="tx1"/>
                </a:solidFill>
              </a:rPr>
              <a:t>scanf("%d",&amp;x);</a:t>
            </a:r>
            <a:endParaRPr lang="zh-CN" altLang="zh-CN" sz="1400" dirty="0" smtClean="0">
              <a:solidFill>
                <a:schemeClr val="tx1"/>
              </a:solidFill>
            </a:endParaRPr>
          </a:p>
          <a:p>
            <a:r>
              <a:rPr lang="en-US" altLang="zh-CN" sz="1400" dirty="0" smtClean="0">
                <a:solidFill>
                  <a:schemeClr val="tx1"/>
                </a:solidFill>
              </a:rPr>
              <a:t>a[0]=x;</a:t>
            </a:r>
            <a:endParaRPr lang="zh-CN" altLang="zh-CN" sz="1400" dirty="0" smtClean="0">
              <a:solidFill>
                <a:schemeClr val="tx1"/>
              </a:solidFill>
            </a:endParaRPr>
          </a:p>
          <a:p>
            <a:r>
              <a:rPr lang="en-US" altLang="zh-CN" sz="1400" dirty="0" smtClean="0">
                <a:solidFill>
                  <a:schemeClr val="tx1"/>
                </a:solidFill>
              </a:rPr>
              <a:t>for(k=1; k&lt;=9; k++)</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scanf("%d",&amp;x);</a:t>
            </a:r>
            <a:endParaRPr lang="zh-CN" altLang="zh-CN" sz="1400" dirty="0" smtClean="0">
              <a:solidFill>
                <a:schemeClr val="tx1"/>
              </a:solidFill>
            </a:endParaRPr>
          </a:p>
          <a:p>
            <a:r>
              <a:rPr lang="en-US" altLang="zh-CN" sz="1400" dirty="0" smtClean="0">
                <a:solidFill>
                  <a:schemeClr val="tx1"/>
                </a:solidFill>
              </a:rPr>
              <a:t>for(i=0; i&lt;k; i++)</a:t>
            </a:r>
            <a:endParaRPr lang="zh-CN" altLang="zh-CN" sz="1400" dirty="0" smtClean="0">
              <a:solidFill>
                <a:schemeClr val="tx1"/>
              </a:solidFill>
            </a:endParaRPr>
          </a:p>
          <a:p>
            <a:r>
              <a:rPr lang="en-US" altLang="zh-CN" sz="1400" dirty="0" smtClean="0">
                <a:solidFill>
                  <a:schemeClr val="tx1"/>
                </a:solidFill>
              </a:rPr>
              <a:t>   if (a[i]&lt;x) break;</a:t>
            </a:r>
            <a:endParaRPr lang="zh-CN" altLang="zh-CN" sz="1400" dirty="0" smtClean="0">
              <a:solidFill>
                <a:schemeClr val="tx1"/>
              </a:solidFill>
            </a:endParaRPr>
          </a:p>
          <a:p>
            <a:r>
              <a:rPr lang="en-US" altLang="zh-CN" sz="1400" dirty="0" smtClean="0">
                <a:solidFill>
                  <a:schemeClr val="tx1"/>
                </a:solidFill>
              </a:rPr>
              <a:t>   if(i&lt;k)</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for(j=k;j&gt;i; j--)</a:t>
            </a:r>
            <a:endParaRPr lang="zh-CN" altLang="zh-CN" sz="1400" dirty="0" smtClean="0">
              <a:solidFill>
                <a:schemeClr val="tx1"/>
              </a:solidFill>
            </a:endParaRPr>
          </a:p>
          <a:p>
            <a:r>
              <a:rPr lang="en-US" altLang="zh-CN" sz="1400" dirty="0" smtClean="0">
                <a:solidFill>
                  <a:schemeClr val="tx1"/>
                </a:solidFill>
              </a:rPr>
              <a:t>         a[j]=a[j-1];</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a[i]=x;</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pic>
        <p:nvPicPr>
          <p:cNvPr id="9" name="图片 8"/>
          <p:cNvPicPr/>
          <p:nvPr/>
        </p:nvPicPr>
        <p:blipFill>
          <a:blip r:embed="rId3" cstate="print"/>
          <a:srcRect/>
          <a:stretch>
            <a:fillRect/>
          </a:stretch>
        </p:blipFill>
        <p:spPr bwMode="auto">
          <a:xfrm>
            <a:off x="1761986" y="4660443"/>
            <a:ext cx="3447098" cy="14601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7.7 </a:t>
            </a:r>
            <a:r>
              <a:rPr lang="zh-CN" altLang="zh-CN" b="0" dirty="0" smtClean="0"/>
              <a:t>局部变量、全局变量和静态变量</a:t>
            </a:r>
            <a:endParaRPr lang="zh-CN" altLang="zh-CN" dirty="0"/>
          </a:p>
        </p:txBody>
      </p:sp>
      <p:sp>
        <p:nvSpPr>
          <p:cNvPr id="3" name="内容占位符 2"/>
          <p:cNvSpPr>
            <a:spLocks noGrp="1"/>
          </p:cNvSpPr>
          <p:nvPr>
            <p:ph idx="1"/>
          </p:nvPr>
        </p:nvSpPr>
        <p:spPr/>
        <p:txBody>
          <a:bodyPr/>
          <a:lstStyle/>
          <a:p>
            <a:r>
              <a:rPr lang="en-US" altLang="zh-CN" sz="2400" dirty="0" smtClean="0"/>
              <a:t>7.7.1 </a:t>
            </a:r>
            <a:r>
              <a:rPr lang="zh-CN" altLang="zh-CN" sz="2400" dirty="0" smtClean="0"/>
              <a:t>变量的作用范围</a:t>
            </a:r>
          </a:p>
          <a:p>
            <a:pPr>
              <a:buNone/>
            </a:pPr>
            <a:r>
              <a:rPr lang="en-US" altLang="zh-CN" sz="2400" dirty="0" smtClean="0"/>
              <a:t>      </a:t>
            </a:r>
            <a:r>
              <a:rPr lang="zh-CN" altLang="zh-CN" sz="2400" dirty="0" smtClean="0">
                <a:solidFill>
                  <a:schemeClr val="tx1"/>
                </a:solidFill>
              </a:rPr>
              <a:t>变量的作用范围是指变量的有效性范围，根据变量作用范围的大小，可分为两类：局部变量和全局变量。</a:t>
            </a:r>
            <a:endParaRPr lang="en-US" altLang="zh-CN" sz="2400" dirty="0" smtClean="0">
              <a:solidFill>
                <a:schemeClr val="tx1"/>
              </a:solidFill>
            </a:endParaRPr>
          </a:p>
          <a:p>
            <a:pPr>
              <a:buNone/>
            </a:pPr>
            <a:r>
              <a:rPr lang="en-US" altLang="zh-CN" sz="2400" dirty="0" smtClean="0">
                <a:solidFill>
                  <a:schemeClr val="tx1"/>
                </a:solidFill>
              </a:rPr>
              <a:t>1.</a:t>
            </a:r>
            <a:r>
              <a:rPr lang="zh-CN" altLang="zh-CN" sz="2400" dirty="0" smtClean="0">
                <a:solidFill>
                  <a:schemeClr val="tx1"/>
                </a:solidFill>
              </a:rPr>
              <a:t>局部变量</a:t>
            </a:r>
          </a:p>
          <a:p>
            <a:pPr>
              <a:buNone/>
            </a:pPr>
            <a:r>
              <a:rPr lang="zh-CN" altLang="zh-CN" sz="2400" dirty="0" smtClean="0">
                <a:solidFill>
                  <a:schemeClr val="tx1"/>
                </a:solidFill>
              </a:rPr>
              <a:t>局部变量又分为函数体内的局部变量和复合语句内的局部变量。</a:t>
            </a:r>
          </a:p>
          <a:p>
            <a:pPr>
              <a:buFont typeface="Wingdings" pitchFamily="2" charset="2"/>
              <a:buChar char="l"/>
            </a:pPr>
            <a:r>
              <a:rPr lang="zh-CN" altLang="zh-CN" sz="2400" dirty="0" smtClean="0">
                <a:solidFill>
                  <a:schemeClr val="tx1"/>
                </a:solidFill>
              </a:rPr>
              <a:t>函数体内的局部变量声明在函数体最开始的位置，其作用范围仅限于声明该变量的函数体内部。</a:t>
            </a:r>
          </a:p>
          <a:p>
            <a:pPr>
              <a:buNone/>
            </a:pPr>
            <a:r>
              <a:rPr lang="en-US" altLang="zh-CN" sz="2400" dirty="0" smtClean="0">
                <a:solidFill>
                  <a:schemeClr val="tx1"/>
                </a:solidFill>
              </a:rPr>
              <a:t>   </a:t>
            </a:r>
            <a:r>
              <a:rPr lang="zh-CN" altLang="zh-CN" sz="2400" dirty="0" smtClean="0">
                <a:solidFill>
                  <a:schemeClr val="tx1"/>
                </a:solidFill>
              </a:rPr>
              <a:t>注意：形参也属于函数体内的局部变量。</a:t>
            </a:r>
          </a:p>
          <a:p>
            <a:pPr lvl="0">
              <a:buFont typeface="Wingdings" pitchFamily="2" charset="2"/>
              <a:buChar char="l"/>
            </a:pPr>
            <a:r>
              <a:rPr lang="zh-CN" altLang="zh-CN" sz="2400" dirty="0" smtClean="0">
                <a:solidFill>
                  <a:schemeClr val="tx1"/>
                </a:solidFill>
              </a:rPr>
              <a:t>复合语句内的局部变量声明在复合语句最开始的位置，其作用范围仅限于声明该变量的复合语句内。</a:t>
            </a:r>
          </a:p>
          <a:p>
            <a:pPr>
              <a:buNone/>
            </a:pPr>
            <a:endParaRPr lang="zh-CN" altLang="zh-CN" sz="2400" dirty="0" smtClean="0">
              <a:solidFill>
                <a:schemeClr val="tx1"/>
              </a:solidFill>
            </a:endParaRPr>
          </a:p>
          <a:p>
            <a:pPr lvl="1">
              <a:lnSpc>
                <a:spcPct val="150000"/>
              </a:lnSpc>
            </a:pPr>
            <a:endParaRPr lang="en-US" altLang="zh-CN"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7.7 </a:t>
            </a:r>
            <a:r>
              <a:rPr lang="zh-CN" altLang="zh-CN" b="0" dirty="0" smtClean="0"/>
              <a:t>局部变量、全局变量和静态变量</a:t>
            </a:r>
            <a:endParaRPr lang="zh-CN" altLang="en-US" dirty="0"/>
          </a:p>
        </p:txBody>
      </p:sp>
      <p:sp>
        <p:nvSpPr>
          <p:cNvPr id="3" name="内容占位符 2"/>
          <p:cNvSpPr>
            <a:spLocks noGrp="1"/>
          </p:cNvSpPr>
          <p:nvPr>
            <p:ph idx="1"/>
          </p:nvPr>
        </p:nvSpPr>
        <p:spPr>
          <a:xfrm>
            <a:off x="609600" y="1106129"/>
            <a:ext cx="11074400" cy="5751871"/>
          </a:xfrm>
        </p:spPr>
        <p:txBody>
          <a:bodyPr/>
          <a:lstStyle/>
          <a:p>
            <a:r>
              <a:rPr lang="en-US" altLang="zh-CN" dirty="0" smtClean="0"/>
              <a:t>2.</a:t>
            </a:r>
            <a:r>
              <a:rPr lang="zh-CN" altLang="zh-CN" dirty="0" smtClean="0"/>
              <a:t>全局变量</a:t>
            </a:r>
          </a:p>
          <a:p>
            <a:pPr>
              <a:buNone/>
            </a:pPr>
            <a:r>
              <a:rPr lang="en-US" altLang="zh-CN" dirty="0" smtClean="0">
                <a:solidFill>
                  <a:schemeClr val="tx1"/>
                </a:solidFill>
              </a:rPr>
              <a:t>       </a:t>
            </a:r>
            <a:r>
              <a:rPr lang="zh-CN" altLang="zh-CN" dirty="0" smtClean="0">
                <a:solidFill>
                  <a:schemeClr val="tx1"/>
                </a:solidFill>
              </a:rPr>
              <a:t>程序的编译单位是源程序文件，一个源文件可以包含一个或若干个函数。在函数内部声明的变量是局部变量，而在函数之外声明的变量称为外部变量，外部变量是全局变量。全局变量可以为本文件中其他函数所共用。它的有效范围从声明变量的位置开始到本源程序</a:t>
            </a:r>
            <a:r>
              <a:rPr lang="en-US" altLang="zh-CN" dirty="0" smtClean="0">
                <a:solidFill>
                  <a:schemeClr val="tx1"/>
                </a:solidFill>
              </a:rPr>
              <a:t> </a:t>
            </a:r>
            <a:r>
              <a:rPr lang="zh-CN" altLang="zh-CN" dirty="0" smtClean="0">
                <a:solidFill>
                  <a:schemeClr val="tx1"/>
                </a:solidFill>
              </a:rPr>
              <a:t>文件结束。</a:t>
            </a:r>
            <a:endParaRPr lang="zh-CN" altLang="en-US" dirty="0">
              <a:solidFill>
                <a:schemeClr val="tx1"/>
              </a:solidFill>
            </a:endParaRPr>
          </a:p>
        </p:txBody>
      </p:sp>
      <p:sp>
        <p:nvSpPr>
          <p:cNvPr id="4" name="矩形 3"/>
          <p:cNvSpPr/>
          <p:nvPr/>
        </p:nvSpPr>
        <p:spPr>
          <a:xfrm>
            <a:off x="623434" y="2816942"/>
            <a:ext cx="4927789" cy="40410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tx1"/>
                </a:solidFill>
              </a:rPr>
              <a:t>int p=1,q=5;</a:t>
            </a:r>
            <a:endParaRPr lang="zh-CN" altLang="zh-CN" sz="1400" dirty="0" smtClean="0">
              <a:solidFill>
                <a:schemeClr val="tx1"/>
              </a:solidFill>
            </a:endParaRPr>
          </a:p>
          <a:p>
            <a:r>
              <a:rPr lang="en-US" altLang="zh-CN" sz="1400" dirty="0" smtClean="0">
                <a:solidFill>
                  <a:schemeClr val="tx1"/>
                </a:solidFill>
              </a:rPr>
              <a:t>float f1(int a)</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b,c;</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char c1,c2;</a:t>
            </a:r>
            <a:endParaRPr lang="zh-CN" altLang="zh-CN" sz="1400" dirty="0" smtClean="0">
              <a:solidFill>
                <a:schemeClr val="tx1"/>
              </a:solidFill>
            </a:endParaRPr>
          </a:p>
          <a:p>
            <a:r>
              <a:rPr lang="en-US" altLang="zh-CN" sz="1400" dirty="0" smtClean="0">
                <a:solidFill>
                  <a:schemeClr val="tx1"/>
                </a:solidFill>
              </a:rPr>
              <a:t>char f2(int x,int y)</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i,j;</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int m,n;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sp>
        <p:nvSpPr>
          <p:cNvPr id="5" name="折角形 4"/>
          <p:cNvSpPr/>
          <p:nvPr/>
        </p:nvSpPr>
        <p:spPr>
          <a:xfrm>
            <a:off x="6239099" y="2638042"/>
            <a:ext cx="5146656" cy="4219958"/>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600" dirty="0"/>
          </a:p>
          <a:p>
            <a:r>
              <a:rPr lang="en-US" altLang="zh-CN" sz="1600" dirty="0" smtClean="0"/>
              <a:t>p</a:t>
            </a:r>
            <a:r>
              <a:rPr lang="zh-CN" altLang="zh-CN" sz="1600" dirty="0" smtClean="0"/>
              <a:t>、</a:t>
            </a:r>
            <a:r>
              <a:rPr lang="en-US" altLang="zh-CN" sz="1600" dirty="0" smtClean="0"/>
              <a:t>q</a:t>
            </a:r>
            <a:r>
              <a:rPr lang="zh-CN" altLang="zh-CN" sz="1600" dirty="0" smtClean="0"/>
              <a:t>、</a:t>
            </a:r>
            <a:r>
              <a:rPr lang="en-US" altLang="zh-CN" sz="1600" dirty="0" smtClean="0"/>
              <a:t>c1</a:t>
            </a:r>
            <a:r>
              <a:rPr lang="zh-CN" altLang="zh-CN" sz="1600" dirty="0" smtClean="0"/>
              <a:t>、</a:t>
            </a:r>
            <a:r>
              <a:rPr lang="en-US" altLang="zh-CN" sz="1600" dirty="0" smtClean="0"/>
              <a:t>c2</a:t>
            </a:r>
            <a:r>
              <a:rPr lang="zh-CN" altLang="zh-CN" sz="1600" dirty="0" smtClean="0"/>
              <a:t>都是全局变量，但它们的作用范围不同，在</a:t>
            </a:r>
            <a:r>
              <a:rPr lang="en-US" altLang="zh-CN" sz="1600" dirty="0" smtClean="0"/>
              <a:t>main</a:t>
            </a:r>
            <a:r>
              <a:rPr lang="zh-CN" altLang="zh-CN" sz="1600" dirty="0" smtClean="0"/>
              <a:t>函数和</a:t>
            </a:r>
            <a:r>
              <a:rPr lang="en-US" altLang="zh-CN" sz="1600" dirty="0" smtClean="0"/>
              <a:t>f2</a:t>
            </a:r>
            <a:r>
              <a:rPr lang="zh-CN" altLang="zh-CN" sz="1600" dirty="0" smtClean="0"/>
              <a:t>函数中可以使用全局变量</a:t>
            </a:r>
            <a:r>
              <a:rPr lang="en-US" altLang="zh-CN" sz="1600" dirty="0" smtClean="0"/>
              <a:t>p</a:t>
            </a:r>
            <a:r>
              <a:rPr lang="zh-CN" altLang="zh-CN" sz="1600" dirty="0" smtClean="0"/>
              <a:t>、</a:t>
            </a:r>
            <a:r>
              <a:rPr lang="en-US" altLang="zh-CN" sz="1600" dirty="0" smtClean="0"/>
              <a:t>q</a:t>
            </a:r>
            <a:r>
              <a:rPr lang="zh-CN" altLang="zh-CN" sz="1600" dirty="0" smtClean="0"/>
              <a:t>、</a:t>
            </a:r>
            <a:r>
              <a:rPr lang="en-US" altLang="zh-CN" sz="1600" dirty="0" smtClean="0"/>
              <a:t>c1</a:t>
            </a:r>
            <a:r>
              <a:rPr lang="zh-CN" altLang="zh-CN" sz="1600" dirty="0" smtClean="0"/>
              <a:t>、</a:t>
            </a:r>
            <a:r>
              <a:rPr lang="en-US" altLang="zh-CN" sz="1600" dirty="0" smtClean="0"/>
              <a:t>c2</a:t>
            </a:r>
            <a:r>
              <a:rPr lang="zh-CN" altLang="zh-CN" sz="1600" dirty="0" smtClean="0"/>
              <a:t>，但在函数</a:t>
            </a:r>
            <a:r>
              <a:rPr lang="en-US" altLang="zh-CN" sz="1600" dirty="0" smtClean="0"/>
              <a:t>f1</a:t>
            </a:r>
            <a:r>
              <a:rPr lang="zh-CN" altLang="zh-CN" sz="1600" dirty="0" smtClean="0"/>
              <a:t>中只能使用全局变量</a:t>
            </a:r>
            <a:r>
              <a:rPr lang="en-US" altLang="zh-CN" sz="1600" dirty="0" smtClean="0"/>
              <a:t>p</a:t>
            </a:r>
            <a:r>
              <a:rPr lang="zh-CN" altLang="zh-CN" sz="1600" dirty="0" smtClean="0"/>
              <a:t>、</a:t>
            </a:r>
            <a:r>
              <a:rPr lang="en-US" altLang="zh-CN" sz="1600" dirty="0" smtClean="0"/>
              <a:t>q</a:t>
            </a:r>
            <a:r>
              <a:rPr lang="zh-CN" altLang="zh-CN" sz="1600" dirty="0" smtClean="0"/>
              <a:t>，而不能使用</a:t>
            </a:r>
            <a:r>
              <a:rPr lang="en-US" altLang="zh-CN" sz="1600" dirty="0" smtClean="0"/>
              <a:t>c1</a:t>
            </a:r>
            <a:r>
              <a:rPr lang="zh-CN" altLang="zh-CN" sz="1600" dirty="0" smtClean="0"/>
              <a:t>和</a:t>
            </a:r>
            <a:r>
              <a:rPr lang="en-US" altLang="zh-CN" sz="1600" dirty="0" smtClean="0"/>
              <a:t>c2</a:t>
            </a:r>
            <a:r>
              <a:rPr lang="zh-CN" altLang="zh-CN" sz="1600" dirty="0" smtClean="0"/>
              <a:t>。</a:t>
            </a:r>
          </a:p>
          <a:p>
            <a:r>
              <a:rPr lang="zh-CN" altLang="zh-CN" sz="1600" dirty="0" smtClean="0"/>
              <a:t>注意：</a:t>
            </a:r>
          </a:p>
          <a:p>
            <a:pPr marL="342900" lvl="0" indent="-342900">
              <a:buFont typeface="+mj-lt"/>
              <a:buAutoNum type="arabicPeriod"/>
            </a:pPr>
            <a:r>
              <a:rPr lang="zh-CN" altLang="zh-CN" sz="1600" dirty="0" smtClean="0"/>
              <a:t>从声明全局变量的位置开始到本文件结束，这段程序中的函数可直接使用全局变量。</a:t>
            </a:r>
          </a:p>
          <a:p>
            <a:pPr marL="342900" lvl="0" indent="-342900">
              <a:buFont typeface="+mj-lt"/>
              <a:buAutoNum type="arabicPeriod"/>
            </a:pPr>
            <a:r>
              <a:rPr lang="zh-CN" altLang="zh-CN" sz="1600" dirty="0" smtClean="0"/>
              <a:t>如果在声明全局变量之前的函数想使用全局变量，则应该在该函数中用关键字</a:t>
            </a:r>
            <a:r>
              <a:rPr lang="en-US" altLang="zh-CN" sz="1600" dirty="0" smtClean="0"/>
              <a:t> extern </a:t>
            </a:r>
            <a:r>
              <a:rPr lang="zh-CN" altLang="zh-CN" sz="1600" dirty="0" smtClean="0"/>
              <a:t>作“全局变量</a:t>
            </a:r>
            <a:r>
              <a:rPr lang="en-US" altLang="zh-CN" sz="1600" dirty="0" smtClean="0"/>
              <a:t>”</a:t>
            </a:r>
            <a:r>
              <a:rPr lang="zh-CN" altLang="zh-CN" sz="1600" dirty="0" smtClean="0"/>
              <a:t>说明。</a:t>
            </a:r>
          </a:p>
          <a:p>
            <a:pPr marL="342900" lvl="0" indent="-342900">
              <a:buFont typeface="+mj-lt"/>
              <a:buAutoNum type="arabicPeriod"/>
            </a:pPr>
            <a:r>
              <a:rPr lang="zh-CN" altLang="zh-CN" sz="1600" dirty="0" smtClean="0"/>
              <a:t>如果在同一源文件中，全局变量和局部变量同名，则在局部变量的作用范围内，全局变量不起作用。</a:t>
            </a:r>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6" name="组合 5"/>
          <p:cNvGrpSpPr/>
          <p:nvPr/>
        </p:nvGrpSpPr>
        <p:grpSpPr>
          <a:xfrm>
            <a:off x="6666802" y="2741282"/>
            <a:ext cx="1298306" cy="446327"/>
            <a:chOff x="8656982" y="1358937"/>
            <a:chExt cx="1242392" cy="331751"/>
          </a:xfrm>
        </p:grpSpPr>
        <p:sp>
          <p:nvSpPr>
            <p:cNvPr id="7"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8" name="直接连接符 7"/>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7.7.1 </a:t>
            </a:r>
            <a:r>
              <a:rPr lang="zh-CN" altLang="zh-CN" sz="3200" dirty="0" smtClean="0"/>
              <a:t>变量的作用范围</a:t>
            </a:r>
          </a:p>
        </p:txBody>
      </p:sp>
      <p:sp>
        <p:nvSpPr>
          <p:cNvPr id="3" name="内容占位符 2"/>
          <p:cNvSpPr>
            <a:spLocks noGrp="1"/>
          </p:cNvSpPr>
          <p:nvPr>
            <p:ph idx="1"/>
          </p:nvPr>
        </p:nvSpPr>
        <p:spPr>
          <a:xfrm>
            <a:off x="609600" y="1179871"/>
            <a:ext cx="11074400" cy="5678129"/>
          </a:xfrm>
        </p:spPr>
        <p:txBody>
          <a:bodyPr/>
          <a:lstStyle/>
          <a:p>
            <a:r>
              <a:rPr lang="zh-CN" altLang="zh-CN" dirty="0" smtClean="0"/>
              <a:t>【例</a:t>
            </a:r>
            <a:r>
              <a:rPr lang="en-US" altLang="zh-CN" dirty="0" smtClean="0"/>
              <a:t>7.12</a:t>
            </a:r>
            <a:r>
              <a:rPr lang="zh-CN" altLang="zh-CN" dirty="0" smtClean="0"/>
              <a:t>】考察局部变量和全局变量。</a:t>
            </a:r>
            <a:endParaRPr lang="zh-CN" altLang="zh-CN" dirty="0"/>
          </a:p>
        </p:txBody>
      </p:sp>
      <p:sp>
        <p:nvSpPr>
          <p:cNvPr id="5" name="矩形 4"/>
          <p:cNvSpPr/>
          <p:nvPr/>
        </p:nvSpPr>
        <p:spPr>
          <a:xfrm>
            <a:off x="844660" y="1694165"/>
            <a:ext cx="4927789" cy="47361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extern int x;</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i;</a:t>
            </a:r>
            <a:endParaRPr lang="zh-CN" altLang="zh-CN" sz="1400" dirty="0" smtClean="0">
              <a:solidFill>
                <a:schemeClr val="tx1"/>
              </a:solidFill>
            </a:endParaRPr>
          </a:p>
          <a:p>
            <a:r>
              <a:rPr lang="en-US" altLang="zh-CN" sz="1400" dirty="0" smtClean="0">
                <a:solidFill>
                  <a:schemeClr val="tx1"/>
                </a:solidFill>
              </a:rPr>
              <a:t>    void Fun();</a:t>
            </a:r>
            <a:endParaRPr lang="zh-CN" altLang="zh-CN" sz="1400" dirty="0" smtClean="0">
              <a:solidFill>
                <a:schemeClr val="tx1"/>
              </a:solidFill>
            </a:endParaRPr>
          </a:p>
          <a:p>
            <a:r>
              <a:rPr lang="en-US" altLang="zh-CN" sz="1400" dirty="0" smtClean="0">
                <a:solidFill>
                  <a:schemeClr val="tx1"/>
                </a:solidFill>
              </a:rPr>
              <a:t>    for(i=1;i&lt;5;i++)</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++x;</a:t>
            </a:r>
            <a:endParaRPr lang="zh-CN" altLang="zh-CN" sz="1400" dirty="0" smtClean="0">
              <a:solidFill>
                <a:schemeClr val="tx1"/>
              </a:solidFill>
            </a:endParaRPr>
          </a:p>
          <a:p>
            <a:r>
              <a:rPr lang="en-US" altLang="zh-CN" sz="1400" dirty="0" smtClean="0">
                <a:solidFill>
                  <a:schemeClr val="tx1"/>
                </a:solidFill>
              </a:rPr>
              <a:t>       printf(“%d,”,x);</a:t>
            </a:r>
            <a:endParaRPr lang="zh-CN" altLang="zh-CN" sz="1400" dirty="0" smtClean="0">
              <a:solidFill>
                <a:schemeClr val="tx1"/>
              </a:solidFill>
            </a:endParaRPr>
          </a:p>
          <a:p>
            <a:r>
              <a:rPr lang="en-US" altLang="zh-CN" sz="1400" dirty="0" smtClean="0">
                <a:solidFill>
                  <a:schemeClr val="tx1"/>
                </a:solidFill>
              </a:rPr>
              <a:t>       Fun();</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int x=1;</a:t>
            </a:r>
          </a:p>
          <a:p>
            <a:r>
              <a:rPr lang="en-US" altLang="zh-CN" sz="1400" dirty="0" smtClean="0">
                <a:solidFill>
                  <a:schemeClr val="tx1"/>
                </a:solidFill>
              </a:rPr>
              <a:t>void Fun()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x=10;</a:t>
            </a:r>
            <a:endParaRPr lang="zh-CN" altLang="zh-CN" sz="1400" dirty="0" smtClean="0">
              <a:solidFill>
                <a:schemeClr val="tx1"/>
              </a:solidFill>
            </a:endParaRPr>
          </a:p>
          <a:p>
            <a:r>
              <a:rPr lang="en-US" altLang="zh-CN" sz="1400" dirty="0" smtClean="0">
                <a:solidFill>
                  <a:schemeClr val="tx1"/>
                </a:solidFill>
              </a:rPr>
              <a:t>     ++x;</a:t>
            </a:r>
            <a:endParaRPr lang="zh-CN" altLang="zh-CN" sz="1400" dirty="0" smtClean="0">
              <a:solidFill>
                <a:schemeClr val="tx1"/>
              </a:solidFill>
            </a:endParaRPr>
          </a:p>
          <a:p>
            <a:r>
              <a:rPr lang="en-US" altLang="zh-CN" sz="1400" dirty="0" smtClean="0">
                <a:solidFill>
                  <a:schemeClr val="tx1"/>
                </a:solidFill>
              </a:rPr>
              <a:t>     printf(“%d\n”,x);</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endParaRPr lang="en-US" altLang="zh-CN" sz="1400" dirty="0">
              <a:solidFill>
                <a:schemeClr val="tx1"/>
              </a:solidFill>
            </a:endParaRPr>
          </a:p>
        </p:txBody>
      </p:sp>
      <p:sp>
        <p:nvSpPr>
          <p:cNvPr id="7" name="文本框 6"/>
          <p:cNvSpPr txBox="1"/>
          <p:nvPr/>
        </p:nvSpPr>
        <p:spPr>
          <a:xfrm>
            <a:off x="6571292" y="1732158"/>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10" name="组合 9"/>
          <p:cNvGrpSpPr/>
          <p:nvPr/>
        </p:nvGrpSpPr>
        <p:grpSpPr>
          <a:xfrm>
            <a:off x="6873274" y="2136617"/>
            <a:ext cx="1298306" cy="446327"/>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p:nvPr/>
        </p:nvPicPr>
        <p:blipFill>
          <a:blip r:embed="rId3" cstate="print"/>
          <a:srcRect/>
          <a:stretch>
            <a:fillRect/>
          </a:stretch>
        </p:blipFill>
        <p:spPr bwMode="auto">
          <a:xfrm>
            <a:off x="6599457" y="2374397"/>
            <a:ext cx="4756801" cy="23893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7.7.2 </a:t>
            </a:r>
            <a:r>
              <a:rPr lang="zh-CN" altLang="zh-CN" dirty="0" smtClean="0"/>
              <a:t>变量生存周期和静态局部变量</a:t>
            </a:r>
            <a:endParaRPr lang="zh-CN" altLang="en-US" dirty="0"/>
          </a:p>
        </p:txBody>
      </p:sp>
      <p:sp>
        <p:nvSpPr>
          <p:cNvPr id="3" name="内容占位符 2"/>
          <p:cNvSpPr>
            <a:spLocks noGrp="1"/>
          </p:cNvSpPr>
          <p:nvPr>
            <p:ph idx="1"/>
          </p:nvPr>
        </p:nvSpPr>
        <p:spPr>
          <a:xfrm>
            <a:off x="594851" y="1344560"/>
            <a:ext cx="11074400" cy="5041491"/>
          </a:xfrm>
        </p:spPr>
        <p:txBody>
          <a:bodyPr/>
          <a:lstStyle/>
          <a:p>
            <a:r>
              <a:rPr lang="en-US" altLang="zh-CN" dirty="0" smtClean="0"/>
              <a:t>1.</a:t>
            </a:r>
            <a:r>
              <a:rPr lang="zh-CN" altLang="zh-CN" sz="2400" dirty="0" smtClean="0"/>
              <a:t>变量生存周期</a:t>
            </a:r>
          </a:p>
          <a:p>
            <a:pPr>
              <a:buNone/>
            </a:pPr>
            <a:r>
              <a:rPr lang="en-US" altLang="zh-CN" sz="2400" dirty="0" smtClean="0">
                <a:solidFill>
                  <a:schemeClr val="tx1"/>
                </a:solidFill>
              </a:rPr>
              <a:t>   	</a:t>
            </a:r>
            <a:r>
              <a:rPr lang="zh-CN" altLang="zh-CN" sz="2400" dirty="0" smtClean="0">
                <a:solidFill>
                  <a:schemeClr val="tx1"/>
                </a:solidFill>
              </a:rPr>
              <a:t>变量是保存变化数据的工作单元，计算机用内存单元来对应实现。一旦在程序中声明变量，计算机在执行过程中就会根据变量类型分配相应的内存单元供变量保存数据。</a:t>
            </a:r>
          </a:p>
          <a:p>
            <a:pPr>
              <a:buNone/>
            </a:pPr>
            <a:r>
              <a:rPr lang="en-US" altLang="zh-CN" sz="2400" dirty="0" smtClean="0">
                <a:solidFill>
                  <a:schemeClr val="tx1"/>
                </a:solidFill>
              </a:rPr>
              <a:t>   	</a:t>
            </a:r>
            <a:r>
              <a:rPr lang="zh-CN" altLang="zh-CN" sz="2400" dirty="0" smtClean="0">
                <a:solidFill>
                  <a:schemeClr val="tx1"/>
                </a:solidFill>
              </a:rPr>
              <a:t>就一般程序而言，计算机都是从主函数开始运行的，使得</a:t>
            </a:r>
            <a:r>
              <a:rPr lang="en-US" altLang="zh-CN" sz="2400" dirty="0" smtClean="0">
                <a:solidFill>
                  <a:schemeClr val="tx1"/>
                </a:solidFill>
              </a:rPr>
              <a:t>main()</a:t>
            </a:r>
            <a:r>
              <a:rPr lang="zh-CN" altLang="zh-CN" sz="2400" dirty="0" smtClean="0">
                <a:solidFill>
                  <a:schemeClr val="tx1"/>
                </a:solidFill>
              </a:rPr>
              <a:t>函数中所有的局部变量，一开始就在内存数据区中分配了存储单元。而其他函数在被调用之前，其局部变量并未分配存储单元，只有当函数被调用时，其形参和局部变量才被分配相应存储单元；一旦函数调用结束返回主调函数，在函数中声明的所有形参和局部变量将不复存在，相应的存储单元由系统收回。根据这种特性，把局部变量称为自动变量，即函数被调用时，系统自动为其局部变量分配存储单元；一旦该函数调用结束（不一定是整个程序运行结束），所有分配给局部变量的单元由系统自动回收。也就是说，变量从声明开始分配存储单元，到运行结束存储单元被回收，这整个过程称为变量生存周期。</a:t>
            </a:r>
            <a:endParaRPr lang="zh-CN" altLang="en-US" sz="24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难点提示</a:t>
            </a:r>
            <a:endParaRPr lang="zh-CN" altLang="en-US" dirty="0"/>
          </a:p>
        </p:txBody>
      </p:sp>
      <p:sp>
        <p:nvSpPr>
          <p:cNvPr id="3" name="内容占位符 2"/>
          <p:cNvSpPr>
            <a:spLocks noGrp="1"/>
          </p:cNvSpPr>
          <p:nvPr>
            <p:ph idx="1"/>
          </p:nvPr>
        </p:nvSpPr>
        <p:spPr/>
        <p:txBody>
          <a:bodyPr/>
          <a:lstStyle/>
          <a:p>
            <a:pPr marL="257175" lvl="1" indent="-257175">
              <a:buClr>
                <a:schemeClr val="hlink"/>
              </a:buClr>
              <a:buFont typeface="Wingdings" panose="05000000000000000000" pitchFamily="2" charset="2"/>
              <a:buChar char="v"/>
            </a:pPr>
            <a:r>
              <a:rPr lang="zh-CN" altLang="zh-CN" sz="2800" b="1" dirty="0" smtClean="0">
                <a:latin typeface="+mn-lt"/>
                <a:ea typeface="+mn-ea"/>
                <a:cs typeface="+mn-cs"/>
              </a:rPr>
              <a:t>函数参数传递方式；</a:t>
            </a:r>
          </a:p>
          <a:p>
            <a:pPr marL="257175" lvl="1" indent="-257175">
              <a:buClr>
                <a:schemeClr val="hlink"/>
              </a:buClr>
              <a:buFont typeface="Wingdings" panose="05000000000000000000" pitchFamily="2" charset="2"/>
              <a:buChar char="v"/>
            </a:pPr>
            <a:r>
              <a:rPr lang="zh-CN" altLang="zh-CN" sz="2800" b="1" dirty="0" smtClean="0">
                <a:latin typeface="+mn-lt"/>
                <a:ea typeface="+mn-ea"/>
                <a:cs typeface="+mn-cs"/>
              </a:rPr>
              <a:t>函数的递归调用；</a:t>
            </a:r>
          </a:p>
          <a:p>
            <a:pPr marL="257175" lvl="1" indent="-257175">
              <a:buClr>
                <a:schemeClr val="hlink"/>
              </a:buClr>
              <a:buFont typeface="Wingdings" panose="05000000000000000000" pitchFamily="2" charset="2"/>
              <a:buChar char="v"/>
            </a:pPr>
            <a:r>
              <a:rPr lang="zh-CN" altLang="zh-CN" sz="2800" b="1" dirty="0" smtClean="0">
                <a:latin typeface="+mn-lt"/>
                <a:ea typeface="+mn-ea"/>
                <a:cs typeface="+mn-cs"/>
              </a:rPr>
              <a:t>函数的变量作用域；</a:t>
            </a:r>
          </a:p>
          <a:p>
            <a:pPr>
              <a:buNone/>
            </a:pP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7.7.2 </a:t>
            </a:r>
            <a:r>
              <a:rPr lang="zh-CN" altLang="zh-CN" dirty="0" smtClean="0"/>
              <a:t>变量生存周期和静态局部变量</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zh-CN" dirty="0" smtClean="0"/>
              <a:t>变量存储的内存分布</a:t>
            </a:r>
            <a:endParaRPr lang="en-US" altLang="zh-CN" dirty="0" smtClean="0"/>
          </a:p>
          <a:p>
            <a:pPr>
              <a:buNone/>
            </a:pPr>
            <a:r>
              <a:rPr lang="en-US" altLang="zh-CN" dirty="0" smtClean="0"/>
              <a:t>		</a:t>
            </a:r>
            <a:r>
              <a:rPr lang="zh-CN" altLang="zh-CN" dirty="0" smtClean="0">
                <a:solidFill>
                  <a:schemeClr val="tx1"/>
                </a:solidFill>
              </a:rPr>
              <a:t>为了便于计算机存储管理，</a:t>
            </a:r>
            <a:r>
              <a:rPr lang="en-US" altLang="zh-CN" dirty="0" smtClean="0">
                <a:solidFill>
                  <a:schemeClr val="tx1"/>
                </a:solidFill>
              </a:rPr>
              <a:t>C</a:t>
            </a:r>
            <a:r>
              <a:rPr lang="zh-CN" altLang="zh-CN" dirty="0" smtClean="0">
                <a:solidFill>
                  <a:schemeClr val="tx1"/>
                </a:solidFill>
              </a:rPr>
              <a:t>语言把保存所有变量的数据区分成动态存储区和静态存储区。它们的管理方式完全不同，动态存储区适合函数动态分配与回收存储单元。而静态存储区相对固定，管理较简单，它用于存放全局变量和静态变量。用户存储区包括程序区和数据区，程序代码与数据变量是分开存放的且动态存储区中的变量按函数组织，各个函数有各自的内存单元。</a:t>
            </a:r>
          </a:p>
          <a:p>
            <a:endParaRPr lang="zh-CN" altLang="en-US" dirty="0"/>
          </a:p>
        </p:txBody>
      </p:sp>
      <p:pic>
        <p:nvPicPr>
          <p:cNvPr id="4" name="图片 3" descr="图片7-19.PNG"/>
          <p:cNvPicPr/>
          <p:nvPr/>
        </p:nvPicPr>
        <p:blipFill>
          <a:blip r:embed="rId2" cstate="print"/>
          <a:stretch>
            <a:fillRect/>
          </a:stretch>
        </p:blipFill>
        <p:spPr>
          <a:xfrm>
            <a:off x="3642852" y="3201809"/>
            <a:ext cx="5501148" cy="3316978"/>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7.7.2 </a:t>
            </a:r>
            <a:r>
              <a:rPr lang="zh-CN" altLang="zh-CN" dirty="0" smtClean="0"/>
              <a:t>变量生存周期和静态局部变量</a:t>
            </a:r>
            <a:endParaRPr lang="zh-CN" altLang="en-US" dirty="0"/>
          </a:p>
        </p:txBody>
      </p:sp>
      <p:sp>
        <p:nvSpPr>
          <p:cNvPr id="3" name="内容占位符 2"/>
          <p:cNvSpPr>
            <a:spLocks noGrp="1"/>
          </p:cNvSpPr>
          <p:nvPr>
            <p:ph idx="1"/>
          </p:nvPr>
        </p:nvSpPr>
        <p:spPr>
          <a:xfrm>
            <a:off x="609600" y="1253613"/>
            <a:ext cx="11074400" cy="5070987"/>
          </a:xfrm>
        </p:spPr>
        <p:txBody>
          <a:bodyPr/>
          <a:lstStyle/>
          <a:p>
            <a:r>
              <a:rPr lang="en-US" altLang="zh-CN" dirty="0" smtClean="0"/>
              <a:t>3.</a:t>
            </a:r>
            <a:r>
              <a:rPr lang="zh-CN" altLang="zh-CN" dirty="0" smtClean="0"/>
              <a:t>静态变量</a:t>
            </a:r>
          </a:p>
          <a:p>
            <a:pPr>
              <a:buNone/>
            </a:pPr>
            <a:r>
              <a:rPr lang="en-US" altLang="zh-CN" dirty="0" smtClean="0"/>
              <a:t>  		</a:t>
            </a:r>
            <a:r>
              <a:rPr lang="zh-CN" altLang="zh-CN" dirty="0" smtClean="0">
                <a:solidFill>
                  <a:schemeClr val="tx1"/>
                </a:solidFill>
              </a:rPr>
              <a:t>在静态存储区中，除了全局变量外，还有一种特殊的局部变量——静态局部变量。它存放在静态存储区，不会像普通局部变量那样因为函数调用结束而被系统回收，它的生存周期会持续到程序结束。由于存储单元被保留，一旦含有静态局部变量的函数被再次调用，则静态局部变量会被重新激活，上一次函数调用后的值仍然保存着，可供本次调用继续使用。</a:t>
            </a:r>
          </a:p>
          <a:p>
            <a:pPr>
              <a:buNone/>
            </a:pPr>
            <a:r>
              <a:rPr lang="en-US" altLang="zh-CN" dirty="0" smtClean="0">
                <a:solidFill>
                  <a:schemeClr val="tx1"/>
                </a:solidFill>
              </a:rPr>
              <a:t>  		</a:t>
            </a:r>
            <a:r>
              <a:rPr lang="zh-CN" altLang="zh-CN" dirty="0" smtClean="0">
                <a:solidFill>
                  <a:schemeClr val="tx1"/>
                </a:solidFill>
              </a:rPr>
              <a:t>静态变量定义格式：</a:t>
            </a:r>
            <a:endParaRPr lang="en-US" altLang="zh-CN" dirty="0" smtClean="0">
              <a:solidFill>
                <a:schemeClr val="tx1"/>
              </a:solidFill>
            </a:endParaRPr>
          </a:p>
          <a:p>
            <a:pPr>
              <a:buNone/>
            </a:pPr>
            <a:r>
              <a:rPr lang="en-US" altLang="zh-CN" dirty="0" smtClean="0">
                <a:solidFill>
                  <a:schemeClr val="tx1"/>
                </a:solidFill>
              </a:rPr>
              <a:t>		       static  </a:t>
            </a:r>
            <a:r>
              <a:rPr lang="zh-CN" altLang="zh-CN" dirty="0" smtClean="0">
                <a:solidFill>
                  <a:schemeClr val="tx1"/>
                </a:solidFill>
              </a:rPr>
              <a:t>类型名</a:t>
            </a:r>
            <a:r>
              <a:rPr lang="en-US" altLang="zh-CN" dirty="0" smtClean="0">
                <a:solidFill>
                  <a:schemeClr val="tx1"/>
                </a:solidFill>
              </a:rPr>
              <a:t>  </a:t>
            </a:r>
            <a:r>
              <a:rPr lang="zh-CN" altLang="zh-CN" dirty="0" smtClean="0">
                <a:solidFill>
                  <a:schemeClr val="tx1"/>
                </a:solidFill>
              </a:rPr>
              <a:t>变量表</a:t>
            </a: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7.7.2 </a:t>
            </a:r>
            <a:r>
              <a:rPr lang="zh-CN" altLang="zh-CN" dirty="0" smtClean="0"/>
              <a:t>变量生存周期和静态局部变量</a:t>
            </a:r>
            <a:endParaRPr lang="zh-CN" altLang="en-US" dirty="0"/>
          </a:p>
        </p:txBody>
      </p:sp>
      <p:sp>
        <p:nvSpPr>
          <p:cNvPr id="3" name="内容占位符 2"/>
          <p:cNvSpPr>
            <a:spLocks noGrp="1"/>
          </p:cNvSpPr>
          <p:nvPr>
            <p:ph idx="1"/>
          </p:nvPr>
        </p:nvSpPr>
        <p:spPr>
          <a:xfrm>
            <a:off x="609600" y="1179871"/>
            <a:ext cx="11074400" cy="5144729"/>
          </a:xfrm>
        </p:spPr>
        <p:txBody>
          <a:bodyPr/>
          <a:lstStyle/>
          <a:p>
            <a:r>
              <a:rPr lang="zh-CN" altLang="zh-CN" dirty="0" smtClean="0"/>
              <a:t>【例</a:t>
            </a:r>
            <a:r>
              <a:rPr lang="en-US" altLang="zh-CN" dirty="0" smtClean="0"/>
              <a:t>7.13 </a:t>
            </a:r>
            <a:r>
              <a:rPr lang="zh-CN" altLang="zh-CN" dirty="0" smtClean="0"/>
              <a:t>】考察静态变量的值。</a:t>
            </a:r>
            <a:endParaRPr lang="zh-CN" altLang="zh-CN" dirty="0"/>
          </a:p>
        </p:txBody>
      </p:sp>
      <p:sp>
        <p:nvSpPr>
          <p:cNvPr id="5" name="矩形 4"/>
          <p:cNvSpPr/>
          <p:nvPr/>
        </p:nvSpPr>
        <p:spPr>
          <a:xfrm>
            <a:off x="888905" y="1607573"/>
            <a:ext cx="5157934" cy="49112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extern int x;</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i;</a:t>
            </a:r>
            <a:endParaRPr lang="zh-CN" altLang="zh-CN" sz="1400" dirty="0" smtClean="0">
              <a:solidFill>
                <a:schemeClr val="tx1"/>
              </a:solidFill>
            </a:endParaRPr>
          </a:p>
          <a:p>
            <a:r>
              <a:rPr lang="en-US" altLang="zh-CN" sz="1400" dirty="0" smtClean="0">
                <a:solidFill>
                  <a:schemeClr val="tx1"/>
                </a:solidFill>
              </a:rPr>
              <a:t>    void Fun();</a:t>
            </a:r>
            <a:endParaRPr lang="zh-CN" altLang="zh-CN" sz="1400" dirty="0" smtClean="0">
              <a:solidFill>
                <a:schemeClr val="tx1"/>
              </a:solidFill>
            </a:endParaRPr>
          </a:p>
          <a:p>
            <a:r>
              <a:rPr lang="en-US" altLang="zh-CN" sz="1400" dirty="0" smtClean="0">
                <a:solidFill>
                  <a:schemeClr val="tx1"/>
                </a:solidFill>
              </a:rPr>
              <a:t>    for(i=1;i&lt;5;i++)</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++x;</a:t>
            </a:r>
            <a:endParaRPr lang="zh-CN" altLang="zh-CN" sz="1400" dirty="0" smtClean="0">
              <a:solidFill>
                <a:schemeClr val="tx1"/>
              </a:solidFill>
            </a:endParaRPr>
          </a:p>
          <a:p>
            <a:r>
              <a:rPr lang="en-US" altLang="zh-CN" sz="1400" dirty="0" smtClean="0">
                <a:solidFill>
                  <a:schemeClr val="tx1"/>
                </a:solidFill>
              </a:rPr>
              <a:t>        printf(“%d,”,x);</a:t>
            </a:r>
            <a:endParaRPr lang="zh-CN" altLang="zh-CN" sz="1400" dirty="0" smtClean="0">
              <a:solidFill>
                <a:schemeClr val="tx1"/>
              </a:solidFill>
            </a:endParaRPr>
          </a:p>
          <a:p>
            <a:r>
              <a:rPr lang="en-US" altLang="zh-CN" sz="1400" dirty="0" smtClean="0">
                <a:solidFill>
                  <a:schemeClr val="tx1"/>
                </a:solidFill>
              </a:rPr>
              <a:t>        Fun();</a:t>
            </a:r>
            <a:endParaRPr lang="zh-CN" altLang="zh-CN" sz="1400" dirty="0" smtClean="0">
              <a:solidFill>
                <a:schemeClr val="tx1"/>
              </a:solidFill>
            </a:endParaRPr>
          </a:p>
          <a:p>
            <a:r>
              <a:rPr lang="en-US" altLang="zh-CN" sz="1400" dirty="0" smtClean="0">
                <a:solidFill>
                  <a:schemeClr val="tx1"/>
                </a:solidFill>
              </a:rPr>
              <a:t>    }</a:t>
            </a:r>
            <a:endParaRPr lang="zh-CN" altLang="zh-CN" sz="1400" dirty="0" smtClean="0">
              <a:solidFill>
                <a:schemeClr val="tx1"/>
              </a:solidFill>
            </a:endParaRP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int x=1;</a:t>
            </a:r>
            <a:endParaRPr lang="zh-CN" altLang="zh-CN" sz="1400" dirty="0" smtClean="0">
              <a:solidFill>
                <a:schemeClr val="tx1"/>
              </a:solidFill>
            </a:endParaRPr>
          </a:p>
          <a:p>
            <a:r>
              <a:rPr lang="en-US" altLang="zh-CN" sz="1400" dirty="0" smtClean="0">
                <a:solidFill>
                  <a:schemeClr val="tx1"/>
                </a:solidFill>
              </a:rPr>
              <a:t>void Fun()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static int x=10;</a:t>
            </a:r>
            <a:endParaRPr lang="zh-CN" altLang="zh-CN" sz="1400" dirty="0" smtClean="0">
              <a:solidFill>
                <a:schemeClr val="tx1"/>
              </a:solidFill>
            </a:endParaRPr>
          </a:p>
          <a:p>
            <a:r>
              <a:rPr lang="en-US" altLang="zh-CN" sz="1400" dirty="0" smtClean="0">
                <a:solidFill>
                  <a:schemeClr val="tx1"/>
                </a:solidFill>
              </a:rPr>
              <a:t>    ++x;</a:t>
            </a:r>
            <a:endParaRPr lang="zh-CN" altLang="zh-CN" sz="1400" dirty="0" smtClean="0">
              <a:solidFill>
                <a:schemeClr val="tx1"/>
              </a:solidFill>
            </a:endParaRPr>
          </a:p>
          <a:p>
            <a:r>
              <a:rPr lang="en-US" altLang="zh-CN" sz="1400" dirty="0" smtClean="0">
                <a:solidFill>
                  <a:schemeClr val="tx1"/>
                </a:solidFill>
              </a:rPr>
              <a:t>    printf(“%d\n”,x);</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sp>
        <p:nvSpPr>
          <p:cNvPr id="7" name="文本框 6"/>
          <p:cNvSpPr txBox="1"/>
          <p:nvPr/>
        </p:nvSpPr>
        <p:spPr>
          <a:xfrm>
            <a:off x="7146612" y="1767055"/>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4" name="图片 13"/>
          <p:cNvPicPr/>
          <p:nvPr/>
        </p:nvPicPr>
        <p:blipFill>
          <a:blip r:embed="rId3" cstate="print"/>
          <a:srcRect/>
          <a:stretch>
            <a:fillRect/>
          </a:stretch>
        </p:blipFill>
        <p:spPr bwMode="auto">
          <a:xfrm>
            <a:off x="7056658" y="2448186"/>
            <a:ext cx="4535574" cy="1814098"/>
          </a:xfrm>
          <a:prstGeom prst="rect">
            <a:avLst/>
          </a:prstGeom>
          <a:noFill/>
          <a:ln w="9525">
            <a:noFill/>
            <a:miter lim="800000"/>
            <a:headEnd/>
            <a:tailEnd/>
          </a:ln>
        </p:spPr>
      </p:pic>
      <p:sp>
        <p:nvSpPr>
          <p:cNvPr id="15" name="TextBox 14"/>
          <p:cNvSpPr txBox="1"/>
          <p:nvPr/>
        </p:nvSpPr>
        <p:spPr>
          <a:xfrm>
            <a:off x="6031339" y="4645742"/>
            <a:ext cx="6160661" cy="369332"/>
          </a:xfrm>
          <a:prstGeom prst="rect">
            <a:avLst/>
          </a:prstGeom>
          <a:noFill/>
        </p:spPr>
        <p:txBody>
          <a:bodyPr wrap="none" rtlCol="0">
            <a:spAutoFit/>
          </a:bodyPr>
          <a:lstStyle/>
          <a:p>
            <a:r>
              <a:rPr lang="zh-CN" altLang="zh-CN" b="1" dirty="0" smtClean="0">
                <a:solidFill>
                  <a:schemeClr val="accent2"/>
                </a:solidFill>
              </a:rPr>
              <a:t>请大家对比例</a:t>
            </a:r>
            <a:r>
              <a:rPr lang="en-US" altLang="zh-CN" b="1" dirty="0" smtClean="0">
                <a:solidFill>
                  <a:schemeClr val="accent2"/>
                </a:solidFill>
              </a:rPr>
              <a:t>7.12</a:t>
            </a:r>
            <a:r>
              <a:rPr lang="zh-CN" altLang="zh-CN" b="1" dirty="0" smtClean="0">
                <a:solidFill>
                  <a:schemeClr val="accent2"/>
                </a:solidFill>
              </a:rPr>
              <a:t>和例</a:t>
            </a:r>
            <a:r>
              <a:rPr lang="en-US" altLang="zh-CN" b="1" dirty="0" smtClean="0">
                <a:solidFill>
                  <a:schemeClr val="accent2"/>
                </a:solidFill>
              </a:rPr>
              <a:t>7.13</a:t>
            </a:r>
            <a:r>
              <a:rPr lang="zh-CN" altLang="zh-CN" b="1" dirty="0" smtClean="0">
                <a:solidFill>
                  <a:schemeClr val="accent2"/>
                </a:solidFill>
              </a:rPr>
              <a:t>的运行结果，思考它们的区别？</a:t>
            </a:r>
            <a:endParaRPr lang="zh-CN" altLang="en-US" b="1" dirty="0">
              <a:solidFill>
                <a:schemeClr val="accent2"/>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7.8 </a:t>
            </a:r>
            <a:r>
              <a:rPr lang="zh-CN" altLang="zh-CN" b="0" dirty="0" smtClean="0"/>
              <a:t>内部函数和外部函数</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sz="2400" dirty="0" smtClean="0"/>
              <a:t>内部函数</a:t>
            </a:r>
          </a:p>
          <a:p>
            <a:pPr>
              <a:buNone/>
            </a:pPr>
            <a:r>
              <a:rPr lang="en-US" altLang="zh-CN" sz="2400" dirty="0" smtClean="0">
                <a:solidFill>
                  <a:schemeClr val="tx1"/>
                </a:solidFill>
              </a:rPr>
              <a:t> 		</a:t>
            </a:r>
            <a:r>
              <a:rPr lang="zh-CN" altLang="zh-CN" sz="2400" dirty="0" smtClean="0">
                <a:solidFill>
                  <a:schemeClr val="tx1"/>
                </a:solidFill>
              </a:rPr>
              <a:t>如果一个函数只能被本文件中的其他函数所调用，称它为内部函数。内部函数又称为静态函数。在声明内部函数时，在函数名和函数类型前加</a:t>
            </a:r>
            <a:r>
              <a:rPr lang="en-US" altLang="zh-CN" sz="2400" dirty="0" smtClean="0">
                <a:solidFill>
                  <a:schemeClr val="tx1"/>
                </a:solidFill>
              </a:rPr>
              <a:t> static</a:t>
            </a:r>
            <a:r>
              <a:rPr lang="zh-CN" altLang="zh-CN" sz="2400" dirty="0" smtClean="0">
                <a:solidFill>
                  <a:schemeClr val="tx1"/>
                </a:solidFill>
              </a:rPr>
              <a:t>如下：</a:t>
            </a: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static </a:t>
            </a:r>
            <a:r>
              <a:rPr lang="zh-CN" altLang="zh-CN" sz="2400" dirty="0" smtClean="0">
                <a:solidFill>
                  <a:schemeClr val="tx1"/>
                </a:solidFill>
              </a:rPr>
              <a:t>类型标识符 函数名</a:t>
            </a: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a:t>
            </a:r>
            <a:r>
              <a:rPr lang="zh-CN" altLang="zh-CN" sz="2400" dirty="0" smtClean="0">
                <a:solidFill>
                  <a:schemeClr val="tx1"/>
                </a:solidFill>
              </a:rPr>
              <a:t>函数体</a:t>
            </a:r>
            <a:r>
              <a:rPr lang="en-US" altLang="zh-CN" sz="2400" dirty="0" smtClean="0">
                <a:solidFill>
                  <a:schemeClr val="tx1"/>
                </a:solidFill>
              </a:rPr>
              <a:t/>
            </a:r>
            <a:br>
              <a:rPr lang="en-US" altLang="zh-CN" sz="2400" dirty="0" smtClean="0">
                <a:solidFill>
                  <a:schemeClr val="tx1"/>
                </a:solidFill>
              </a:rPr>
            </a:b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a:t>
            </a:r>
            <a:r>
              <a:rPr lang="zh-CN" altLang="zh-CN" sz="2400" dirty="0" smtClean="0">
                <a:solidFill>
                  <a:schemeClr val="tx1"/>
                </a:solidFill>
              </a:rPr>
              <a:t>使用内部函数，可以使函数的作用域只局限于所在文件，在不同的文件中有同名的内部函数时，它们互不干扰。</a:t>
            </a: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7.8 </a:t>
            </a:r>
            <a:r>
              <a:rPr lang="zh-CN" altLang="zh-CN" b="0" dirty="0" smtClean="0"/>
              <a:t>内部函数和外部函数</a:t>
            </a:r>
            <a:endParaRPr lang="zh-CN" altLang="en-US" dirty="0"/>
          </a:p>
        </p:txBody>
      </p:sp>
      <p:sp>
        <p:nvSpPr>
          <p:cNvPr id="3" name="内容占位符 2"/>
          <p:cNvSpPr>
            <a:spLocks noGrp="1"/>
          </p:cNvSpPr>
          <p:nvPr>
            <p:ph idx="1"/>
          </p:nvPr>
        </p:nvSpPr>
        <p:spPr/>
        <p:txBody>
          <a:bodyPr/>
          <a:lstStyle/>
          <a:p>
            <a:pPr latinLnBrk="1"/>
            <a:r>
              <a:rPr lang="en-US" altLang="zh-CN" dirty="0" smtClean="0"/>
              <a:t>2.</a:t>
            </a:r>
            <a:r>
              <a:rPr lang="zh-CN" altLang="zh-CN" sz="2400" dirty="0" smtClean="0"/>
              <a:t>外部函数</a:t>
            </a:r>
          </a:p>
          <a:p>
            <a:pPr latinLnBrk="1">
              <a:buNone/>
            </a:pPr>
            <a:r>
              <a:rPr lang="en-US" altLang="zh-CN" sz="2400" dirty="0" smtClean="0">
                <a:solidFill>
                  <a:schemeClr val="tx1"/>
                </a:solidFill>
              </a:rPr>
              <a:t>		</a:t>
            </a:r>
            <a:r>
              <a:rPr lang="zh-CN" altLang="zh-CN" sz="2400" dirty="0" smtClean="0">
                <a:solidFill>
                  <a:schemeClr val="tx1"/>
                </a:solidFill>
              </a:rPr>
              <a:t>除内部函数外，其余的函数都可以被其他文件中的函数所调用，在调用的函数的文件上应加上</a:t>
            </a:r>
            <a:r>
              <a:rPr lang="en-US" altLang="zh-CN" sz="2400" dirty="0" smtClean="0">
                <a:solidFill>
                  <a:schemeClr val="tx1"/>
                </a:solidFill>
              </a:rPr>
              <a:t> extern </a:t>
            </a:r>
            <a:r>
              <a:rPr lang="zh-CN" altLang="zh-CN" sz="2400" dirty="0" smtClean="0">
                <a:solidFill>
                  <a:schemeClr val="tx1"/>
                </a:solidFill>
              </a:rPr>
              <a:t>关键字说明。声明如下：</a:t>
            </a: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extern </a:t>
            </a:r>
            <a:r>
              <a:rPr lang="zh-CN" altLang="zh-CN" sz="2400" dirty="0" smtClean="0">
                <a:solidFill>
                  <a:schemeClr val="tx1"/>
                </a:solidFill>
              </a:rPr>
              <a:t>类型标识符 函数名</a:t>
            </a: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a:t>
            </a:r>
            <a:r>
              <a:rPr lang="zh-CN" altLang="zh-CN" sz="2400" dirty="0" smtClean="0">
                <a:solidFill>
                  <a:schemeClr val="tx1"/>
                </a:solidFill>
              </a:rPr>
              <a:t>函数体</a:t>
            </a: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a:t>
            </a:r>
            <a:br>
              <a:rPr lang="en-US" altLang="zh-CN" sz="2400" dirty="0" smtClean="0">
                <a:solidFill>
                  <a:schemeClr val="tx1"/>
                </a:solidFill>
              </a:rPr>
            </a:br>
            <a:r>
              <a:rPr lang="en-US" altLang="zh-CN" sz="2400" dirty="0" smtClean="0">
                <a:solidFill>
                  <a:schemeClr val="tx1"/>
                </a:solidFill>
              </a:rPr>
              <a:t>   	C</a:t>
            </a:r>
            <a:r>
              <a:rPr lang="zh-CN" altLang="zh-CN" sz="2400" dirty="0" smtClean="0">
                <a:solidFill>
                  <a:schemeClr val="tx1"/>
                </a:solidFill>
              </a:rPr>
              <a:t>语言规定，如果在声明函数时省略</a:t>
            </a:r>
            <a:r>
              <a:rPr lang="en-US" altLang="zh-CN" sz="2400" dirty="0" smtClean="0">
                <a:solidFill>
                  <a:schemeClr val="tx1"/>
                </a:solidFill>
              </a:rPr>
              <a:t> extern </a:t>
            </a:r>
            <a:r>
              <a:rPr lang="zh-CN" altLang="zh-CN" sz="2400" dirty="0" smtClean="0">
                <a:solidFill>
                  <a:schemeClr val="tx1"/>
                </a:solidFill>
              </a:rPr>
              <a:t>，则默认为外部函数。</a:t>
            </a:r>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7.8 </a:t>
            </a:r>
            <a:r>
              <a:rPr lang="zh-CN" altLang="zh-CN" b="0" dirty="0" smtClean="0"/>
              <a:t>内部函数和外部函数</a:t>
            </a:r>
            <a:endParaRPr lang="zh-CN" altLang="en-US" dirty="0"/>
          </a:p>
        </p:txBody>
      </p:sp>
      <p:sp>
        <p:nvSpPr>
          <p:cNvPr id="3" name="内容占位符 2"/>
          <p:cNvSpPr>
            <a:spLocks noGrp="1"/>
          </p:cNvSpPr>
          <p:nvPr>
            <p:ph idx="1"/>
          </p:nvPr>
        </p:nvSpPr>
        <p:spPr>
          <a:xfrm>
            <a:off x="609600" y="1253613"/>
            <a:ext cx="11074400" cy="5070987"/>
          </a:xfrm>
        </p:spPr>
        <p:txBody>
          <a:bodyPr/>
          <a:lstStyle/>
          <a:p>
            <a:pPr latinLnBrk="1"/>
            <a:r>
              <a:rPr lang="zh-CN" altLang="zh-CN" dirty="0" smtClean="0"/>
              <a:t>【例</a:t>
            </a:r>
            <a:r>
              <a:rPr lang="en-US" altLang="zh-CN" dirty="0" smtClean="0"/>
              <a:t>7.14 </a:t>
            </a:r>
            <a:r>
              <a:rPr lang="zh-CN" altLang="zh-CN" dirty="0" smtClean="0"/>
              <a:t>】外部函数</a:t>
            </a:r>
            <a:endParaRPr lang="zh-CN" altLang="zh-CN" dirty="0"/>
          </a:p>
        </p:txBody>
      </p:sp>
      <p:sp>
        <p:nvSpPr>
          <p:cNvPr id="5" name="矩形 4"/>
          <p:cNvSpPr/>
          <p:nvPr/>
        </p:nvSpPr>
        <p:spPr>
          <a:xfrm>
            <a:off x="888905" y="1710813"/>
            <a:ext cx="4527885" cy="30971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atinLnBrk="1"/>
            <a:r>
              <a:rPr lang="zh-CN" altLang="zh-CN" sz="1400" dirty="0" smtClean="0">
                <a:solidFill>
                  <a:schemeClr val="tx1"/>
                </a:solidFill>
              </a:rPr>
              <a:t>源程序文件</a:t>
            </a:r>
            <a:r>
              <a:rPr lang="en-US" altLang="zh-CN" sz="1400" dirty="0" smtClean="0">
                <a:solidFill>
                  <a:schemeClr val="tx1"/>
                </a:solidFill>
              </a:rPr>
              <a:t>ex714_1.c</a:t>
            </a:r>
            <a:r>
              <a:rPr lang="zh-CN" altLang="zh-CN" sz="1400" dirty="0" smtClean="0">
                <a:solidFill>
                  <a:schemeClr val="tx1"/>
                </a:solidFill>
              </a:rPr>
              <a:t>：</a:t>
            </a:r>
          </a:p>
          <a:p>
            <a:r>
              <a:rPr lang="en-US" altLang="zh-CN" sz="1400" dirty="0" smtClean="0">
                <a:solidFill>
                  <a:schemeClr val="tx1"/>
                </a:solidFill>
              </a:rPr>
              <a:t>#include &lt;stdio.h&gt;</a:t>
            </a:r>
            <a:endParaRPr lang="zh-CN" altLang="zh-CN" sz="1400" dirty="0" smtClean="0">
              <a:solidFill>
                <a:schemeClr val="tx1"/>
              </a:solidFill>
            </a:endParaRPr>
          </a:p>
          <a:p>
            <a:r>
              <a:rPr lang="en-US" altLang="zh-CN" sz="1400" dirty="0" smtClean="0">
                <a:solidFill>
                  <a:schemeClr val="tx1"/>
                </a:solidFill>
              </a:rPr>
              <a:t>int a,b;</a:t>
            </a:r>
            <a:endParaRPr lang="zh-CN" altLang="zh-CN" sz="1400" dirty="0" smtClean="0">
              <a:solidFill>
                <a:schemeClr val="tx1"/>
              </a:solidFill>
            </a:endParaRPr>
          </a:p>
          <a:p>
            <a:r>
              <a:rPr lang="en-US" altLang="zh-CN" sz="1400" dirty="0" smtClean="0">
                <a:solidFill>
                  <a:schemeClr val="tx1"/>
                </a:solidFill>
              </a:rPr>
              <a:t>int main()</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extern func();</a:t>
            </a:r>
            <a:endParaRPr lang="zh-CN" altLang="zh-CN" sz="1400" dirty="0" smtClean="0">
              <a:solidFill>
                <a:schemeClr val="tx1"/>
              </a:solidFill>
            </a:endParaRPr>
          </a:p>
          <a:p>
            <a:r>
              <a:rPr lang="en-US" altLang="zh-CN" sz="1400" dirty="0" smtClean="0">
                <a:solidFill>
                  <a:schemeClr val="tx1"/>
                </a:solidFill>
              </a:rPr>
              <a:t>   a=3;</a:t>
            </a:r>
            <a:endParaRPr lang="zh-CN" altLang="zh-CN" sz="1400" dirty="0" smtClean="0">
              <a:solidFill>
                <a:schemeClr val="tx1"/>
              </a:solidFill>
            </a:endParaRPr>
          </a:p>
          <a:p>
            <a:r>
              <a:rPr lang="en-US" altLang="zh-CN" sz="1400" dirty="0" smtClean="0">
                <a:solidFill>
                  <a:schemeClr val="tx1"/>
                </a:solidFill>
              </a:rPr>
              <a:t>   b=4;</a:t>
            </a:r>
            <a:endParaRPr lang="zh-CN" altLang="zh-CN" sz="1400" dirty="0" smtClean="0">
              <a:solidFill>
                <a:schemeClr val="tx1"/>
              </a:solidFill>
            </a:endParaRPr>
          </a:p>
          <a:p>
            <a:r>
              <a:rPr lang="en-US" altLang="zh-CN" sz="1400" dirty="0" smtClean="0">
                <a:solidFill>
                  <a:schemeClr val="tx1"/>
                </a:solidFill>
              </a:rPr>
              <a:t>   printf("Main1:a=%d,b=%d\n",a,b);</a:t>
            </a:r>
            <a:endParaRPr lang="zh-CN" altLang="zh-CN" sz="1400" dirty="0" smtClean="0">
              <a:solidFill>
                <a:schemeClr val="tx1"/>
              </a:solidFill>
            </a:endParaRPr>
          </a:p>
          <a:p>
            <a:r>
              <a:rPr lang="en-US" altLang="zh-CN" sz="1400" dirty="0" smtClean="0">
                <a:solidFill>
                  <a:schemeClr val="tx1"/>
                </a:solidFill>
              </a:rPr>
              <a:t>   func();</a:t>
            </a:r>
            <a:endParaRPr lang="zh-CN" altLang="zh-CN" sz="1400" dirty="0" smtClean="0">
              <a:solidFill>
                <a:schemeClr val="tx1"/>
              </a:solidFill>
            </a:endParaRPr>
          </a:p>
          <a:p>
            <a:r>
              <a:rPr lang="en-US" altLang="zh-CN" sz="1400" dirty="0" smtClean="0">
                <a:solidFill>
                  <a:schemeClr val="tx1"/>
                </a:solidFill>
              </a:rPr>
              <a:t>   printf("Main2:a=%d,b=%d\n",a,b);</a:t>
            </a:r>
            <a:endParaRPr lang="zh-CN" altLang="zh-CN" sz="1400" dirty="0" smtClean="0">
              <a:solidFill>
                <a:schemeClr val="tx1"/>
              </a:solidFill>
            </a:endParaRPr>
          </a:p>
          <a:p>
            <a:r>
              <a:rPr lang="en-US" altLang="zh-CN" sz="1400" dirty="0" smtClean="0">
                <a:solidFill>
                  <a:schemeClr val="tx1"/>
                </a:solidFill>
              </a:rPr>
              <a:t>   return  0;</a:t>
            </a:r>
            <a:endParaRPr lang="zh-CN" altLang="zh-CN" sz="1400" dirty="0" smtClean="0">
              <a:solidFill>
                <a:schemeClr val="tx1"/>
              </a:solidFill>
            </a:endParaRPr>
          </a:p>
          <a:p>
            <a:r>
              <a:rPr lang="en-US" altLang="zh-CN" sz="1400" dirty="0" smtClean="0">
                <a:solidFill>
                  <a:schemeClr val="tx1"/>
                </a:solidFill>
              </a:rPr>
              <a:t>}</a:t>
            </a:r>
            <a:endParaRPr lang="zh-CN" altLang="zh-CN" sz="1400" dirty="0">
              <a:solidFill>
                <a:schemeClr val="tx1"/>
              </a:solidFill>
            </a:endParaRPr>
          </a:p>
        </p:txBody>
      </p:sp>
      <p:sp>
        <p:nvSpPr>
          <p:cNvPr id="7" name="文本框 6"/>
          <p:cNvSpPr txBox="1"/>
          <p:nvPr/>
        </p:nvSpPr>
        <p:spPr>
          <a:xfrm>
            <a:off x="775309" y="4937959"/>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10" name="组合 9"/>
          <p:cNvGrpSpPr/>
          <p:nvPr/>
        </p:nvGrpSpPr>
        <p:grpSpPr>
          <a:xfrm>
            <a:off x="6873274" y="2136617"/>
            <a:ext cx="1298306" cy="446327"/>
            <a:chOff x="8656982" y="1358937"/>
            <a:chExt cx="1242392" cy="331751"/>
          </a:xfrm>
        </p:grpSpPr>
        <p:sp>
          <p:nvSpPr>
            <p:cNvPr id="11" name="文本框 10"/>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5878776" y="1681316"/>
            <a:ext cx="4527885" cy="30676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zh-CN" sz="1400" dirty="0" smtClean="0">
                <a:solidFill>
                  <a:schemeClr val="tx1"/>
                </a:solidFill>
              </a:rPr>
              <a:t>源程序文件</a:t>
            </a:r>
            <a:r>
              <a:rPr lang="en-US" altLang="zh-CN" sz="1400" dirty="0" smtClean="0">
                <a:solidFill>
                  <a:schemeClr val="tx1"/>
                </a:solidFill>
              </a:rPr>
              <a:t>ex714_2.c</a:t>
            </a:r>
            <a:r>
              <a:rPr lang="zh-CN" altLang="zh-CN" sz="1400" dirty="0" smtClean="0">
                <a:solidFill>
                  <a:schemeClr val="tx1"/>
                </a:solidFill>
              </a:rPr>
              <a:t>：</a:t>
            </a:r>
          </a:p>
          <a:p>
            <a:r>
              <a:rPr lang="en-US" altLang="zh-CN" sz="1400" dirty="0" smtClean="0">
                <a:solidFill>
                  <a:schemeClr val="tx1"/>
                </a:solidFill>
              </a:rPr>
              <a:t>void func()</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a:p>
            <a:r>
              <a:rPr lang="en-US" altLang="zh-CN" sz="1400" dirty="0" smtClean="0">
                <a:solidFill>
                  <a:schemeClr val="tx1"/>
                </a:solidFill>
              </a:rPr>
              <a:t>    int a;</a:t>
            </a:r>
            <a:endParaRPr lang="zh-CN" altLang="zh-CN" sz="1400" dirty="0" smtClean="0">
              <a:solidFill>
                <a:schemeClr val="tx1"/>
              </a:solidFill>
            </a:endParaRPr>
          </a:p>
          <a:p>
            <a:r>
              <a:rPr lang="en-US" altLang="zh-CN" sz="1400" dirty="0" smtClean="0">
                <a:solidFill>
                  <a:schemeClr val="tx1"/>
                </a:solidFill>
              </a:rPr>
              <a:t>    extern int b;</a:t>
            </a:r>
            <a:endParaRPr lang="zh-CN" altLang="zh-CN" sz="1400" dirty="0" smtClean="0">
              <a:solidFill>
                <a:schemeClr val="tx1"/>
              </a:solidFill>
            </a:endParaRPr>
          </a:p>
          <a:p>
            <a:r>
              <a:rPr lang="en-US" altLang="zh-CN" sz="1400" dirty="0" smtClean="0">
                <a:solidFill>
                  <a:schemeClr val="tx1"/>
                </a:solidFill>
              </a:rPr>
              <a:t>    a=30;</a:t>
            </a:r>
            <a:endParaRPr lang="zh-CN" altLang="zh-CN" sz="1400" dirty="0" smtClean="0">
              <a:solidFill>
                <a:schemeClr val="tx1"/>
              </a:solidFill>
            </a:endParaRPr>
          </a:p>
          <a:p>
            <a:r>
              <a:rPr lang="en-US" altLang="zh-CN" sz="1400" dirty="0" smtClean="0">
                <a:solidFill>
                  <a:schemeClr val="tx1"/>
                </a:solidFill>
              </a:rPr>
              <a:t>    b=40;</a:t>
            </a:r>
            <a:endParaRPr lang="zh-CN" altLang="zh-CN" sz="1400" dirty="0" smtClean="0">
              <a:solidFill>
                <a:schemeClr val="tx1"/>
              </a:solidFill>
            </a:endParaRPr>
          </a:p>
          <a:p>
            <a:r>
              <a:rPr lang="en-US" altLang="zh-CN" sz="1400" dirty="0" smtClean="0">
                <a:solidFill>
                  <a:schemeClr val="tx1"/>
                </a:solidFill>
              </a:rPr>
              <a:t>    printf("Func:a=%d,b=%d\n",a,b);</a:t>
            </a:r>
            <a:endParaRPr lang="zh-CN" altLang="zh-CN" sz="1400" dirty="0" smtClean="0">
              <a:solidFill>
                <a:schemeClr val="tx1"/>
              </a:solidFill>
            </a:endParaRPr>
          </a:p>
          <a:p>
            <a:r>
              <a:rPr lang="en-US" altLang="zh-CN" sz="1400" dirty="0" smtClean="0">
                <a:solidFill>
                  <a:schemeClr val="tx1"/>
                </a:solidFill>
              </a:rPr>
              <a:t>}</a:t>
            </a:r>
            <a:endParaRPr lang="zh-CN" altLang="zh-CN" sz="1400" dirty="0" smtClean="0">
              <a:solidFill>
                <a:schemeClr val="tx1"/>
              </a:solidFill>
            </a:endParaRPr>
          </a:p>
        </p:txBody>
      </p:sp>
      <p:pic>
        <p:nvPicPr>
          <p:cNvPr id="15" name="图片 14"/>
          <p:cNvPicPr/>
          <p:nvPr/>
        </p:nvPicPr>
        <p:blipFill>
          <a:blip r:embed="rId3" cstate="print"/>
          <a:srcRect/>
          <a:stretch>
            <a:fillRect/>
          </a:stretch>
        </p:blipFill>
        <p:spPr bwMode="auto">
          <a:xfrm>
            <a:off x="2882862" y="4866922"/>
            <a:ext cx="3886647" cy="1578124"/>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smtClean="0"/>
              <a:t>7.1  </a:t>
            </a:r>
            <a:r>
              <a:rPr lang="zh-CN" altLang="zh-CN" b="0" dirty="0" smtClean="0"/>
              <a:t>概述</a:t>
            </a:r>
            <a:endParaRPr lang="zh-CN" altLang="en-US" dirty="0"/>
          </a:p>
        </p:txBody>
      </p:sp>
      <p:sp>
        <p:nvSpPr>
          <p:cNvPr id="3" name="内容占位符 2"/>
          <p:cNvSpPr>
            <a:spLocks noGrp="1"/>
          </p:cNvSpPr>
          <p:nvPr>
            <p:ph idx="1"/>
          </p:nvPr>
        </p:nvSpPr>
        <p:spPr>
          <a:xfrm>
            <a:off x="609600" y="1165123"/>
            <a:ext cx="11074400" cy="5159477"/>
          </a:xfrm>
        </p:spPr>
        <p:txBody>
          <a:bodyPr/>
          <a:lstStyle/>
          <a:p>
            <a:r>
              <a:rPr lang="zh-CN" altLang="zh-CN" sz="2800" dirty="0" smtClean="0">
                <a:solidFill>
                  <a:schemeClr val="tx1"/>
                </a:solidFill>
              </a:rPr>
              <a:t>一个</a:t>
            </a:r>
            <a:r>
              <a:rPr lang="en-US" altLang="zh-CN" sz="2800" dirty="0" smtClean="0">
                <a:solidFill>
                  <a:schemeClr val="tx1"/>
                </a:solidFill>
              </a:rPr>
              <a:t>C</a:t>
            </a:r>
            <a:r>
              <a:rPr lang="zh-CN" altLang="zh-CN" sz="2800" dirty="0" smtClean="0">
                <a:solidFill>
                  <a:schemeClr val="tx1"/>
                </a:solidFill>
              </a:rPr>
              <a:t>程序可由一个主函数和若干个其他函数构成。由主函数调用其他函数，其他函数主要分为两类：标准函数和用户自定义函数</a:t>
            </a:r>
            <a:r>
              <a:rPr lang="en-US" altLang="zh-CN" sz="2800" dirty="0" smtClean="0">
                <a:solidFill>
                  <a:schemeClr val="tx1"/>
                </a:solidFill>
              </a:rPr>
              <a:t>.</a:t>
            </a:r>
          </a:p>
          <a:p>
            <a:r>
              <a:rPr lang="zh-CN" altLang="zh-CN" sz="2800" dirty="0" smtClean="0">
                <a:solidFill>
                  <a:schemeClr val="tx1"/>
                </a:solidFill>
              </a:rPr>
              <a:t>标准函数由</a:t>
            </a:r>
            <a:r>
              <a:rPr lang="en-US" altLang="zh-CN" sz="2800" dirty="0" smtClean="0">
                <a:solidFill>
                  <a:schemeClr val="tx1"/>
                </a:solidFill>
              </a:rPr>
              <a:t>C</a:t>
            </a:r>
            <a:r>
              <a:rPr lang="zh-CN" altLang="zh-CN" sz="2800" dirty="0" smtClean="0">
                <a:solidFill>
                  <a:schemeClr val="tx1"/>
                </a:solidFill>
              </a:rPr>
              <a:t>语言系统提供定义，编程时只要调用。除主函数外，其他函数可以互相调用，同一个函数可以被一个或多个函数调用任意多次。</a:t>
            </a:r>
            <a:endParaRPr lang="zh-CN" altLang="en-US" sz="2800" dirty="0">
              <a:solidFill>
                <a:schemeClr val="tx1"/>
              </a:solidFill>
            </a:endParaRPr>
          </a:p>
        </p:txBody>
      </p:sp>
      <p:pic>
        <p:nvPicPr>
          <p:cNvPr id="4" name="图片 3" descr="图片7-1.png"/>
          <p:cNvPicPr/>
          <p:nvPr/>
        </p:nvPicPr>
        <p:blipFill>
          <a:blip r:embed="rId2" cstate="print"/>
          <a:stretch>
            <a:fillRect/>
          </a:stretch>
        </p:blipFill>
        <p:spPr>
          <a:xfrm>
            <a:off x="2698955" y="3259394"/>
            <a:ext cx="7020232" cy="303816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【例</a:t>
            </a:r>
            <a:r>
              <a:rPr lang="en-US" altLang="zh-CN" dirty="0" smtClean="0"/>
              <a:t>7.1</a:t>
            </a:r>
            <a:r>
              <a:rPr lang="zh-CN" altLang="zh-CN" dirty="0" smtClean="0"/>
              <a:t>】函数调用的简单例子</a:t>
            </a:r>
            <a:endParaRPr lang="en-US" altLang="zh-CN" dirty="0"/>
          </a:p>
        </p:txBody>
      </p:sp>
      <p:sp>
        <p:nvSpPr>
          <p:cNvPr id="3" name="内容占位符 2"/>
          <p:cNvSpPr>
            <a:spLocks noGrp="1"/>
          </p:cNvSpPr>
          <p:nvPr>
            <p:ph idx="1"/>
          </p:nvPr>
        </p:nvSpPr>
        <p:spPr>
          <a:xfrm>
            <a:off x="609600" y="1135626"/>
            <a:ext cx="11582400" cy="5412658"/>
          </a:xfrm>
        </p:spPr>
        <p:txBody>
          <a:bodyPr/>
          <a:lstStyle/>
          <a:p>
            <a:pPr>
              <a:buNone/>
            </a:pPr>
            <a:r>
              <a:rPr lang="en-US" altLang="zh-CN" sz="1600" dirty="0" smtClean="0"/>
              <a:t>int main()                    </a:t>
            </a:r>
            <a:endParaRPr lang="zh-CN" altLang="zh-CN" sz="1600" dirty="0" smtClean="0"/>
          </a:p>
          <a:p>
            <a:pPr>
              <a:buNone/>
            </a:pPr>
            <a:r>
              <a:rPr lang="en-US" altLang="zh-CN" sz="1600" dirty="0" smtClean="0"/>
              <a:t>{  void print_dollarmark ();</a:t>
            </a:r>
            <a:endParaRPr lang="zh-CN" altLang="zh-CN" sz="1600" dirty="0" smtClean="0"/>
          </a:p>
          <a:p>
            <a:pPr>
              <a:buNone/>
            </a:pPr>
            <a:r>
              <a:rPr lang="en-US" altLang="zh-CN" sz="1600" dirty="0" smtClean="0"/>
              <a:t>    void print_message();</a:t>
            </a:r>
            <a:endParaRPr lang="zh-CN" altLang="zh-CN" sz="1600" dirty="0" smtClean="0"/>
          </a:p>
          <a:p>
            <a:pPr>
              <a:buNone/>
            </a:pPr>
            <a:r>
              <a:rPr lang="en-US" altLang="zh-CN" sz="1600" dirty="0" smtClean="0"/>
              <a:t>    print_ dollarmark ();           </a:t>
            </a:r>
            <a:endParaRPr lang="zh-CN" altLang="zh-CN" sz="1600" dirty="0" smtClean="0"/>
          </a:p>
          <a:p>
            <a:pPr>
              <a:buNone/>
            </a:pPr>
            <a:r>
              <a:rPr lang="en-US" altLang="zh-CN" sz="1600" dirty="0" smtClean="0"/>
              <a:t>    print_message();                 </a:t>
            </a:r>
            <a:endParaRPr lang="zh-CN" altLang="zh-CN" sz="1600" dirty="0" smtClean="0"/>
          </a:p>
          <a:p>
            <a:pPr>
              <a:buNone/>
            </a:pPr>
            <a:r>
              <a:rPr lang="en-US" altLang="zh-CN" sz="1600" dirty="0" smtClean="0"/>
              <a:t>    print_ dollarmark (); </a:t>
            </a:r>
            <a:endParaRPr lang="zh-CN" altLang="zh-CN" sz="1600" dirty="0" smtClean="0"/>
          </a:p>
          <a:p>
            <a:pPr>
              <a:buNone/>
            </a:pPr>
            <a:r>
              <a:rPr lang="en-US" altLang="zh-CN" sz="1600" dirty="0" smtClean="0"/>
              <a:t>    return 0;                        </a:t>
            </a:r>
            <a:endParaRPr lang="zh-CN" altLang="zh-CN" sz="1600" dirty="0" smtClean="0"/>
          </a:p>
          <a:p>
            <a:pPr>
              <a:buNone/>
            </a:pPr>
            <a:r>
              <a:rPr lang="en-US" altLang="zh-CN" sz="1600" dirty="0" smtClean="0"/>
              <a:t>} </a:t>
            </a:r>
            <a:endParaRPr lang="zh-CN" altLang="zh-CN" sz="1600" dirty="0" smtClean="0"/>
          </a:p>
          <a:p>
            <a:pPr>
              <a:buNone/>
            </a:pPr>
            <a:r>
              <a:rPr lang="en-US" altLang="zh-CN" sz="1600" dirty="0" smtClean="0"/>
              <a:t>void print_ dollarmark ()                  </a:t>
            </a:r>
            <a:endParaRPr lang="zh-CN" altLang="zh-CN" sz="1600" dirty="0" smtClean="0"/>
          </a:p>
          <a:p>
            <a:pPr>
              <a:buNone/>
            </a:pPr>
            <a:r>
              <a:rPr lang="en-US" altLang="zh-CN" sz="1600" dirty="0" smtClean="0"/>
              <a:t>{      </a:t>
            </a:r>
            <a:endParaRPr lang="zh-CN" altLang="zh-CN" sz="1600" dirty="0" smtClean="0"/>
          </a:p>
          <a:p>
            <a:pPr>
              <a:buNone/>
            </a:pPr>
            <a:r>
              <a:rPr lang="en-US" altLang="zh-CN" sz="1600" dirty="0" smtClean="0"/>
              <a:t>    printf(“\n$$$$$$$$$$”);</a:t>
            </a:r>
            <a:endParaRPr lang="zh-CN" altLang="zh-CN" sz="1600" dirty="0" smtClean="0"/>
          </a:p>
          <a:p>
            <a:pPr>
              <a:buNone/>
            </a:pPr>
            <a:r>
              <a:rPr lang="en-US" altLang="zh-CN" sz="1600" dirty="0" smtClean="0"/>
              <a:t> }</a:t>
            </a:r>
            <a:endParaRPr lang="zh-CN" altLang="zh-CN" sz="1600" dirty="0" smtClean="0"/>
          </a:p>
          <a:p>
            <a:pPr>
              <a:buNone/>
            </a:pPr>
            <a:r>
              <a:rPr lang="en-US" altLang="zh-CN" sz="1600" dirty="0" smtClean="0"/>
              <a:t>void print_message()           </a:t>
            </a:r>
            <a:endParaRPr lang="zh-CN" altLang="zh-CN" sz="1600" dirty="0" smtClean="0"/>
          </a:p>
          <a:p>
            <a:pPr>
              <a:buNone/>
            </a:pPr>
            <a:r>
              <a:rPr lang="en-US" altLang="zh-CN" sz="1600" dirty="0" smtClean="0"/>
              <a:t>{</a:t>
            </a:r>
            <a:endParaRPr lang="zh-CN" altLang="zh-CN" sz="1600" dirty="0" smtClean="0"/>
          </a:p>
          <a:p>
            <a:pPr>
              <a:buNone/>
            </a:pPr>
            <a:r>
              <a:rPr lang="en-US" altLang="zh-CN" sz="1600" dirty="0" smtClean="0"/>
              <a:t>    printf(“\n  Hello!  ”);  </a:t>
            </a:r>
            <a:endParaRPr lang="zh-CN" altLang="zh-CN" sz="1600" dirty="0" smtClean="0"/>
          </a:p>
          <a:p>
            <a:pPr>
              <a:buNone/>
            </a:pPr>
            <a:r>
              <a:rPr lang="en-US" altLang="zh-CN" sz="1600" dirty="0" smtClean="0"/>
              <a:t> }</a:t>
            </a:r>
            <a:endParaRPr lang="zh-CN" altLang="zh-CN" sz="1600" dirty="0" smtClean="0"/>
          </a:p>
          <a:p>
            <a:pPr>
              <a:buNone/>
            </a:pPr>
            <a:endParaRPr lang="zh-CN" altLang="en-US" dirty="0"/>
          </a:p>
        </p:txBody>
      </p:sp>
      <p:sp>
        <p:nvSpPr>
          <p:cNvPr id="4" name="矩形 3"/>
          <p:cNvSpPr/>
          <p:nvPr/>
        </p:nvSpPr>
        <p:spPr>
          <a:xfrm>
            <a:off x="609601" y="1209368"/>
            <a:ext cx="4168876" cy="49849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en-US" altLang="zh-CN" sz="1400" dirty="0">
              <a:solidFill>
                <a:srgbClr val="002060"/>
              </a:solidFill>
            </a:endParaRPr>
          </a:p>
        </p:txBody>
      </p:sp>
      <p:sp>
        <p:nvSpPr>
          <p:cNvPr id="5" name="文本框 4"/>
          <p:cNvSpPr txBox="1"/>
          <p:nvPr/>
        </p:nvSpPr>
        <p:spPr>
          <a:xfrm>
            <a:off x="5388077" y="1342068"/>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8" name="组合 7"/>
          <p:cNvGrpSpPr/>
          <p:nvPr/>
        </p:nvGrpSpPr>
        <p:grpSpPr>
          <a:xfrm>
            <a:off x="8254140" y="2069967"/>
            <a:ext cx="1242392" cy="373903"/>
            <a:chOff x="8656982" y="1358937"/>
            <a:chExt cx="1242392" cy="331751"/>
          </a:xfrm>
        </p:grpSpPr>
        <p:sp>
          <p:nvSpPr>
            <p:cNvPr id="9" name="文本框 8"/>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0" name="直接连接符 9"/>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p:nvPr/>
        </p:nvPicPr>
        <p:blipFill>
          <a:blip r:embed="rId2" cstate="print"/>
          <a:srcRect/>
          <a:stretch>
            <a:fillRect/>
          </a:stretch>
        </p:blipFill>
        <p:spPr bwMode="auto">
          <a:xfrm>
            <a:off x="4940710" y="2035184"/>
            <a:ext cx="7251289" cy="255156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【例</a:t>
            </a:r>
            <a:r>
              <a:rPr lang="en-US" altLang="zh-CN" dirty="0" smtClean="0"/>
              <a:t>7.2</a:t>
            </a:r>
            <a:r>
              <a:rPr lang="zh-CN" altLang="zh-CN" dirty="0" smtClean="0"/>
              <a:t>】从键盘上输入两个整数，求两者间的最大值。</a:t>
            </a:r>
            <a:endParaRPr lang="zh-CN" altLang="zh-CN" dirty="0"/>
          </a:p>
        </p:txBody>
      </p:sp>
      <p:sp>
        <p:nvSpPr>
          <p:cNvPr id="3" name="内容占位符 2"/>
          <p:cNvSpPr>
            <a:spLocks noGrp="1"/>
          </p:cNvSpPr>
          <p:nvPr>
            <p:ph idx="1"/>
          </p:nvPr>
        </p:nvSpPr>
        <p:spPr>
          <a:xfrm>
            <a:off x="609600" y="1135626"/>
            <a:ext cx="11074400" cy="5412658"/>
          </a:xfrm>
        </p:spPr>
        <p:txBody>
          <a:bodyPr/>
          <a:lstStyle/>
          <a:p>
            <a:pPr>
              <a:buNone/>
            </a:pPr>
            <a:r>
              <a:rPr lang="en-US" altLang="zh-CN" sz="1400" dirty="0" smtClean="0"/>
              <a:t>#include &lt;stdio.h&gt;</a:t>
            </a:r>
            <a:endParaRPr lang="zh-CN" altLang="zh-CN" sz="1400" dirty="0" smtClean="0"/>
          </a:p>
          <a:p>
            <a:pPr>
              <a:buNone/>
            </a:pPr>
            <a:r>
              <a:rPr lang="en-US" altLang="zh-CN" sz="1400" dirty="0" smtClean="0"/>
              <a:t>int main()</a:t>
            </a:r>
            <a:endParaRPr lang="zh-CN" altLang="zh-CN" sz="1400" dirty="0" smtClean="0"/>
          </a:p>
          <a:p>
            <a:pPr>
              <a:buNone/>
            </a:pPr>
            <a:r>
              <a:rPr lang="en-US" altLang="zh-CN" sz="1400" dirty="0" smtClean="0"/>
              <a:t>{  </a:t>
            </a:r>
            <a:endParaRPr lang="zh-CN" altLang="zh-CN" sz="1400" dirty="0" smtClean="0"/>
          </a:p>
          <a:p>
            <a:pPr>
              <a:buNone/>
            </a:pPr>
            <a:r>
              <a:rPr lang="en-US" altLang="zh-CN" sz="1400" dirty="0" smtClean="0"/>
              <a:t>  int a,b,c;</a:t>
            </a:r>
            <a:endParaRPr lang="zh-CN" altLang="zh-CN" sz="1400" dirty="0" smtClean="0"/>
          </a:p>
          <a:p>
            <a:pPr>
              <a:buNone/>
            </a:pPr>
            <a:r>
              <a:rPr lang="en-US" altLang="zh-CN" sz="1400" dirty="0" smtClean="0"/>
              <a:t>  int max(int,int); </a:t>
            </a:r>
            <a:endParaRPr lang="zh-CN" altLang="zh-CN" sz="1400" dirty="0" smtClean="0"/>
          </a:p>
          <a:p>
            <a:pPr>
              <a:buNone/>
            </a:pPr>
            <a:r>
              <a:rPr lang="en-US" altLang="zh-CN" sz="1400" dirty="0" smtClean="0"/>
              <a:t>  printf("Input a,b=");</a:t>
            </a:r>
            <a:endParaRPr lang="zh-CN" altLang="zh-CN" sz="1400" dirty="0" smtClean="0"/>
          </a:p>
          <a:p>
            <a:pPr>
              <a:buNone/>
            </a:pPr>
            <a:r>
              <a:rPr lang="en-US" altLang="zh-CN" sz="1400" dirty="0" smtClean="0"/>
              <a:t>  scanf("%d,%d",&amp;a,&amp;b);</a:t>
            </a:r>
            <a:endParaRPr lang="zh-CN" altLang="zh-CN" sz="1400" dirty="0" smtClean="0"/>
          </a:p>
          <a:p>
            <a:pPr>
              <a:buNone/>
            </a:pPr>
            <a:r>
              <a:rPr lang="en-US" altLang="zh-CN" sz="1400" dirty="0" smtClean="0"/>
              <a:t>  c=max(a,b);</a:t>
            </a:r>
            <a:endParaRPr lang="zh-CN" altLang="zh-CN" sz="1400" dirty="0" smtClean="0"/>
          </a:p>
          <a:p>
            <a:pPr>
              <a:buNone/>
            </a:pPr>
            <a:r>
              <a:rPr lang="en-US" altLang="zh-CN" sz="1400" dirty="0" smtClean="0"/>
              <a:t>  printf("max=%d\n",c);</a:t>
            </a:r>
            <a:endParaRPr lang="zh-CN" altLang="zh-CN" sz="1400" dirty="0" smtClean="0"/>
          </a:p>
          <a:p>
            <a:pPr>
              <a:buNone/>
            </a:pPr>
            <a:r>
              <a:rPr lang="en-US" altLang="zh-CN" sz="1400" dirty="0" smtClean="0"/>
              <a:t>  return 0;</a:t>
            </a:r>
            <a:endParaRPr lang="zh-CN" altLang="zh-CN" sz="1400" dirty="0" smtClean="0"/>
          </a:p>
          <a:p>
            <a:pPr>
              <a:buNone/>
            </a:pPr>
            <a:r>
              <a:rPr lang="en-US" altLang="zh-CN" sz="1400" dirty="0" smtClean="0"/>
              <a:t>}</a:t>
            </a:r>
            <a:endParaRPr lang="zh-CN" altLang="zh-CN" sz="1400" dirty="0" smtClean="0"/>
          </a:p>
          <a:p>
            <a:pPr>
              <a:buNone/>
            </a:pPr>
            <a:r>
              <a:rPr lang="en-US" altLang="zh-CN" sz="1400" dirty="0" smtClean="0"/>
              <a:t>int max(int x,int y)</a:t>
            </a:r>
            <a:endParaRPr lang="zh-CN" altLang="zh-CN" sz="1400" dirty="0" smtClean="0"/>
          </a:p>
          <a:p>
            <a:pPr>
              <a:buNone/>
            </a:pPr>
            <a:r>
              <a:rPr lang="en-US" altLang="zh-CN" sz="1400" dirty="0" smtClean="0"/>
              <a:t>{   </a:t>
            </a:r>
            <a:endParaRPr lang="zh-CN" altLang="zh-CN" sz="1400" dirty="0" smtClean="0"/>
          </a:p>
          <a:p>
            <a:pPr>
              <a:buNone/>
            </a:pPr>
            <a:r>
              <a:rPr lang="en-US" altLang="zh-CN" sz="1400" dirty="0" smtClean="0"/>
              <a:t>  int z;</a:t>
            </a:r>
            <a:endParaRPr lang="zh-CN" altLang="zh-CN" sz="1400" dirty="0" smtClean="0"/>
          </a:p>
          <a:p>
            <a:pPr>
              <a:buNone/>
            </a:pPr>
            <a:r>
              <a:rPr lang="en-US" altLang="zh-CN" sz="1400" dirty="0" smtClean="0"/>
              <a:t>  if(x&gt;y) </a:t>
            </a:r>
            <a:endParaRPr lang="zh-CN" altLang="zh-CN" sz="1400" dirty="0" smtClean="0"/>
          </a:p>
          <a:p>
            <a:pPr>
              <a:buNone/>
            </a:pPr>
            <a:r>
              <a:rPr lang="en-US" altLang="zh-CN" sz="1400" dirty="0" smtClean="0"/>
              <a:t>     z=x;</a:t>
            </a:r>
            <a:endParaRPr lang="zh-CN" altLang="zh-CN" sz="1400" dirty="0" smtClean="0"/>
          </a:p>
          <a:p>
            <a:pPr>
              <a:buNone/>
            </a:pPr>
            <a:r>
              <a:rPr lang="en-US" altLang="zh-CN" sz="1400" dirty="0" smtClean="0"/>
              <a:t>  else</a:t>
            </a:r>
            <a:endParaRPr lang="zh-CN" altLang="zh-CN" sz="1400" dirty="0" smtClean="0"/>
          </a:p>
          <a:p>
            <a:pPr>
              <a:buNone/>
            </a:pPr>
            <a:r>
              <a:rPr lang="en-US" altLang="zh-CN" sz="1400" dirty="0" smtClean="0"/>
              <a:t>     z=y;</a:t>
            </a:r>
            <a:endParaRPr lang="zh-CN" altLang="zh-CN" sz="1400" dirty="0" smtClean="0"/>
          </a:p>
          <a:p>
            <a:pPr>
              <a:buNone/>
            </a:pPr>
            <a:r>
              <a:rPr lang="en-US" altLang="zh-CN" sz="1400" dirty="0" smtClean="0"/>
              <a:t>  return z;</a:t>
            </a:r>
            <a:endParaRPr lang="zh-CN" altLang="zh-CN" sz="1400" dirty="0" smtClean="0"/>
          </a:p>
          <a:p>
            <a:pPr>
              <a:buNone/>
            </a:pPr>
            <a:r>
              <a:rPr lang="en-US" altLang="zh-CN" sz="1400" dirty="0" smtClean="0"/>
              <a:t>}</a:t>
            </a:r>
            <a:endParaRPr lang="zh-CN" altLang="zh-CN" sz="1400" dirty="0" smtClean="0"/>
          </a:p>
          <a:p>
            <a:pPr>
              <a:buNone/>
            </a:pPr>
            <a:endParaRPr lang="zh-CN" altLang="en-US" dirty="0"/>
          </a:p>
        </p:txBody>
      </p:sp>
      <p:sp>
        <p:nvSpPr>
          <p:cNvPr id="4" name="矩形 3"/>
          <p:cNvSpPr/>
          <p:nvPr/>
        </p:nvSpPr>
        <p:spPr>
          <a:xfrm>
            <a:off x="609601" y="1209368"/>
            <a:ext cx="4168876" cy="51914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en-US" altLang="zh-CN" sz="1400" dirty="0">
              <a:solidFill>
                <a:srgbClr val="002060"/>
              </a:solidFill>
            </a:endParaRPr>
          </a:p>
        </p:txBody>
      </p:sp>
      <p:sp>
        <p:nvSpPr>
          <p:cNvPr id="5" name="文本框 4"/>
          <p:cNvSpPr txBox="1"/>
          <p:nvPr/>
        </p:nvSpPr>
        <p:spPr>
          <a:xfrm>
            <a:off x="5152102" y="1342067"/>
            <a:ext cx="1977419" cy="369332"/>
          </a:xfrm>
          <a:prstGeom prst="rect">
            <a:avLst/>
          </a:prstGeom>
          <a:noFill/>
        </p:spPr>
        <p:txBody>
          <a:bodyPr wrap="square" rtlCol="0">
            <a:spAutoFit/>
          </a:bodyPr>
          <a:lstStyle/>
          <a:p>
            <a:r>
              <a:rPr lang="zh-CN" altLang="en-US" dirty="0">
                <a:solidFill>
                  <a:srgbClr val="002060"/>
                </a:solidFill>
              </a:rPr>
              <a:t>程序运行结果：</a:t>
            </a:r>
          </a:p>
        </p:txBody>
      </p:sp>
      <p:grpSp>
        <p:nvGrpSpPr>
          <p:cNvPr id="6" name="组合 7"/>
          <p:cNvGrpSpPr/>
          <p:nvPr/>
        </p:nvGrpSpPr>
        <p:grpSpPr>
          <a:xfrm>
            <a:off x="8254140" y="2069967"/>
            <a:ext cx="1242392" cy="373903"/>
            <a:chOff x="8656982" y="1358937"/>
            <a:chExt cx="1242392" cy="331751"/>
          </a:xfrm>
        </p:grpSpPr>
        <p:sp>
          <p:nvSpPr>
            <p:cNvPr id="9" name="文本框 8"/>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0" name="直接连接符 9"/>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p:nvPr/>
        </p:nvPicPr>
        <p:blipFill>
          <a:blip r:embed="rId2" cstate="print"/>
          <a:srcRect/>
          <a:stretch>
            <a:fillRect/>
          </a:stretch>
        </p:blipFill>
        <p:spPr bwMode="auto">
          <a:xfrm>
            <a:off x="5088194" y="1872997"/>
            <a:ext cx="6887495" cy="303821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说明：</a:t>
            </a:r>
            <a:endParaRPr lang="zh-CN" altLang="en-US" dirty="0"/>
          </a:p>
        </p:txBody>
      </p:sp>
      <p:sp>
        <p:nvSpPr>
          <p:cNvPr id="3" name="内容占位符 2"/>
          <p:cNvSpPr>
            <a:spLocks noGrp="1"/>
          </p:cNvSpPr>
          <p:nvPr>
            <p:ph idx="1"/>
          </p:nvPr>
        </p:nvSpPr>
        <p:spPr>
          <a:xfrm>
            <a:off x="609600" y="1283110"/>
            <a:ext cx="11074400" cy="5041490"/>
          </a:xfrm>
        </p:spPr>
        <p:txBody>
          <a:bodyPr/>
          <a:lstStyle/>
          <a:p>
            <a:pPr marL="457200" lvl="0" indent="-457200">
              <a:buFont typeface="+mj-lt"/>
              <a:buAutoNum type="arabicPeriod"/>
            </a:pPr>
            <a:r>
              <a:rPr lang="en-US" altLang="zh-CN" sz="2400" dirty="0" smtClean="0">
                <a:solidFill>
                  <a:schemeClr val="tx1"/>
                </a:solidFill>
              </a:rPr>
              <a:t>C</a:t>
            </a:r>
            <a:r>
              <a:rPr lang="zh-CN" altLang="zh-CN" sz="2400" dirty="0" smtClean="0">
                <a:solidFill>
                  <a:schemeClr val="tx1"/>
                </a:solidFill>
              </a:rPr>
              <a:t>程序的执行是从</a:t>
            </a:r>
            <a:r>
              <a:rPr lang="en-US" altLang="zh-CN" sz="2400" dirty="0" smtClean="0">
                <a:solidFill>
                  <a:schemeClr val="tx1"/>
                </a:solidFill>
              </a:rPr>
              <a:t>main</a:t>
            </a:r>
            <a:r>
              <a:rPr lang="zh-CN" altLang="zh-CN" sz="2400" dirty="0" smtClean="0">
                <a:solidFill>
                  <a:schemeClr val="tx1"/>
                </a:solidFill>
              </a:rPr>
              <a:t>函数开始的，如是在</a:t>
            </a:r>
            <a:r>
              <a:rPr lang="en-US" altLang="zh-CN" sz="2400" dirty="0" smtClean="0">
                <a:solidFill>
                  <a:schemeClr val="tx1"/>
                </a:solidFill>
              </a:rPr>
              <a:t>main</a:t>
            </a:r>
            <a:r>
              <a:rPr lang="zh-CN" altLang="zh-CN" sz="2400" dirty="0" smtClean="0">
                <a:solidFill>
                  <a:schemeClr val="tx1"/>
                </a:solidFill>
              </a:rPr>
              <a:t>函数中调用其他函数，在调用后流程返回到</a:t>
            </a:r>
            <a:r>
              <a:rPr lang="en-US" altLang="zh-CN" sz="2400" dirty="0" smtClean="0">
                <a:solidFill>
                  <a:schemeClr val="tx1"/>
                </a:solidFill>
              </a:rPr>
              <a:t>main</a:t>
            </a:r>
            <a:r>
              <a:rPr lang="zh-CN" altLang="zh-CN" sz="2400" dirty="0" smtClean="0">
                <a:solidFill>
                  <a:schemeClr val="tx1"/>
                </a:solidFill>
              </a:rPr>
              <a:t>函数</a:t>
            </a:r>
            <a:r>
              <a:rPr lang="en-US" altLang="zh-CN" sz="2400" dirty="0" smtClean="0">
                <a:solidFill>
                  <a:schemeClr val="tx1"/>
                </a:solidFill>
              </a:rPr>
              <a:t>,</a:t>
            </a:r>
            <a:r>
              <a:rPr lang="zh-CN" altLang="zh-CN" sz="2400" dirty="0" smtClean="0">
                <a:solidFill>
                  <a:schemeClr val="tx1"/>
                </a:solidFill>
              </a:rPr>
              <a:t>在</a:t>
            </a:r>
            <a:r>
              <a:rPr lang="en-US" altLang="zh-CN" sz="2400" dirty="0" smtClean="0">
                <a:solidFill>
                  <a:schemeClr val="tx1"/>
                </a:solidFill>
              </a:rPr>
              <a:t>main</a:t>
            </a:r>
            <a:r>
              <a:rPr lang="zh-CN" altLang="zh-CN" sz="2400" dirty="0" smtClean="0">
                <a:solidFill>
                  <a:schemeClr val="tx1"/>
                </a:solidFill>
              </a:rPr>
              <a:t>函数中结束整个程序的运行。</a:t>
            </a:r>
          </a:p>
          <a:p>
            <a:pPr marL="457200" lvl="0" indent="-457200">
              <a:buFont typeface="+mj-lt"/>
              <a:buAutoNum type="arabicPeriod"/>
            </a:pPr>
            <a:r>
              <a:rPr lang="zh-CN" altLang="zh-CN" sz="2400" dirty="0" smtClean="0">
                <a:solidFill>
                  <a:schemeClr val="tx1"/>
                </a:solidFill>
              </a:rPr>
              <a:t>所有函数的定义都是平行的，即在定义函数时是分别进行的，是互相独立的。一个函数并不从属于另一个函数，即函数不能嵌套定义。函数间可以互相调用，但不能调用</a:t>
            </a:r>
            <a:r>
              <a:rPr lang="en-US" altLang="zh-CN" sz="2400" dirty="0" smtClean="0">
                <a:solidFill>
                  <a:schemeClr val="tx1"/>
                </a:solidFill>
              </a:rPr>
              <a:t>main</a:t>
            </a:r>
            <a:r>
              <a:rPr lang="zh-CN" altLang="zh-CN" sz="2400" dirty="0" smtClean="0">
                <a:solidFill>
                  <a:schemeClr val="tx1"/>
                </a:solidFill>
              </a:rPr>
              <a:t>函数。</a:t>
            </a:r>
            <a:r>
              <a:rPr lang="en-US" altLang="zh-CN" sz="2400" dirty="0" smtClean="0">
                <a:solidFill>
                  <a:schemeClr val="tx1"/>
                </a:solidFill>
              </a:rPr>
              <a:t>main</a:t>
            </a:r>
            <a:r>
              <a:rPr lang="zh-CN" altLang="zh-CN" sz="2400" dirty="0" smtClean="0">
                <a:solidFill>
                  <a:schemeClr val="tx1"/>
                </a:solidFill>
              </a:rPr>
              <a:t>函数是系统调用的。</a:t>
            </a:r>
          </a:p>
          <a:p>
            <a:pPr marL="457200" lvl="0" indent="-457200">
              <a:buFont typeface="+mj-lt"/>
              <a:buAutoNum type="arabicPeriod"/>
            </a:pPr>
            <a:r>
              <a:rPr lang="zh-CN" altLang="zh-CN" sz="2400" dirty="0" smtClean="0">
                <a:solidFill>
                  <a:schemeClr val="tx1"/>
                </a:solidFill>
              </a:rPr>
              <a:t>从用户使用的角度看，函数有两种：</a:t>
            </a:r>
          </a:p>
          <a:p>
            <a:pPr lvl="0">
              <a:buFont typeface="Wingdings" panose="05000000000000000000" pitchFamily="2" charset="2"/>
              <a:buChar char="l"/>
            </a:pPr>
            <a:r>
              <a:rPr lang="zh-CN" altLang="zh-CN" sz="2400" dirty="0" smtClean="0">
                <a:solidFill>
                  <a:schemeClr val="tx1"/>
                </a:solidFill>
              </a:rPr>
              <a:t>标准函数。标准函数即库函数，它是由系统提供的，用户不必自己定义而直接使用。不同的</a:t>
            </a:r>
            <a:r>
              <a:rPr lang="en-US" altLang="zh-CN" sz="2400" dirty="0" smtClean="0">
                <a:solidFill>
                  <a:schemeClr val="tx1"/>
                </a:solidFill>
              </a:rPr>
              <a:t>C</a:t>
            </a:r>
            <a:r>
              <a:rPr lang="zh-CN" altLang="zh-CN" sz="2400" dirty="0" smtClean="0">
                <a:solidFill>
                  <a:schemeClr val="tx1"/>
                </a:solidFill>
              </a:rPr>
              <a:t>语言编译系统提供的库函数的数量和功能会有一些不同，当然许多基本的函数是相同的。</a:t>
            </a:r>
          </a:p>
          <a:p>
            <a:pPr lvl="0">
              <a:buFont typeface="Wingdings" panose="05000000000000000000" pitchFamily="2" charset="2"/>
              <a:buChar char="l"/>
            </a:pPr>
            <a:r>
              <a:rPr lang="zh-CN" altLang="zh-CN" sz="2400" dirty="0" smtClean="0">
                <a:solidFill>
                  <a:schemeClr val="tx1"/>
                </a:solidFill>
              </a:rPr>
              <a:t>用户自定义的函数。它是用以解决用户自己的特定需求。</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457200" lvl="0" indent="-457200">
              <a:buNone/>
            </a:pPr>
            <a:r>
              <a:rPr lang="en-US" altLang="zh-CN" sz="2400" dirty="0" smtClean="0"/>
              <a:t>4</a:t>
            </a:r>
            <a:r>
              <a:rPr lang="en-US" altLang="zh-CN" sz="2400" dirty="0" smtClean="0">
                <a:solidFill>
                  <a:schemeClr val="tx1"/>
                </a:solidFill>
              </a:rPr>
              <a:t>.  </a:t>
            </a:r>
            <a:r>
              <a:rPr lang="zh-CN" altLang="zh-CN" sz="2400" dirty="0" smtClean="0">
                <a:solidFill>
                  <a:schemeClr val="tx1"/>
                </a:solidFill>
              </a:rPr>
              <a:t>从函数的形式看，函数分两类：</a:t>
            </a:r>
          </a:p>
          <a:p>
            <a:pPr lvl="0">
              <a:buFont typeface="Wingdings" panose="05000000000000000000" pitchFamily="2" charset="2"/>
              <a:buChar char="l"/>
            </a:pPr>
            <a:r>
              <a:rPr lang="zh-CN" altLang="zh-CN" sz="2400" dirty="0" smtClean="0">
                <a:solidFill>
                  <a:schemeClr val="tx1"/>
                </a:solidFill>
              </a:rPr>
              <a:t>无参函数。如例</a:t>
            </a:r>
            <a:r>
              <a:rPr lang="en-US" altLang="zh-CN" sz="2400" dirty="0" smtClean="0">
                <a:solidFill>
                  <a:schemeClr val="tx1"/>
                </a:solidFill>
              </a:rPr>
              <a:t>7.1</a:t>
            </a:r>
            <a:r>
              <a:rPr lang="zh-CN" altLang="zh-CN" sz="2400" dirty="0" smtClean="0">
                <a:solidFill>
                  <a:schemeClr val="tx1"/>
                </a:solidFill>
              </a:rPr>
              <a:t>中的</a:t>
            </a:r>
            <a:r>
              <a:rPr lang="en-US" altLang="zh-CN" sz="2400" dirty="0" smtClean="0">
                <a:solidFill>
                  <a:schemeClr val="tx1"/>
                </a:solidFill>
              </a:rPr>
              <a:t>print_dollarmark</a:t>
            </a:r>
            <a:r>
              <a:rPr lang="zh-CN" altLang="zh-CN" sz="2400" dirty="0" smtClean="0">
                <a:solidFill>
                  <a:schemeClr val="tx1"/>
                </a:solidFill>
              </a:rPr>
              <a:t>和</a:t>
            </a:r>
            <a:r>
              <a:rPr lang="en-US" altLang="zh-CN" sz="2400" dirty="0" smtClean="0">
                <a:solidFill>
                  <a:schemeClr val="tx1"/>
                </a:solidFill>
              </a:rPr>
              <a:t>print_message</a:t>
            </a:r>
            <a:r>
              <a:rPr lang="zh-CN" altLang="zh-CN" sz="2400" dirty="0" smtClean="0">
                <a:solidFill>
                  <a:schemeClr val="tx1"/>
                </a:solidFill>
              </a:rPr>
              <a:t>就是无参函数。在调用无参函数时，主调函数不向被调用函数传递数据。无参函数一般用来执行指定的一组操作。如在例</a:t>
            </a:r>
            <a:r>
              <a:rPr lang="en-US" altLang="zh-CN" sz="2400" dirty="0" smtClean="0">
                <a:solidFill>
                  <a:schemeClr val="tx1"/>
                </a:solidFill>
              </a:rPr>
              <a:t>7.1</a:t>
            </a:r>
            <a:r>
              <a:rPr lang="zh-CN" altLang="zh-CN" sz="2400" dirty="0" smtClean="0">
                <a:solidFill>
                  <a:schemeClr val="tx1"/>
                </a:solidFill>
              </a:rPr>
              <a:t>中</a:t>
            </a:r>
            <a:r>
              <a:rPr lang="en-US" altLang="zh-CN" sz="2400" dirty="0" smtClean="0">
                <a:solidFill>
                  <a:schemeClr val="tx1"/>
                </a:solidFill>
              </a:rPr>
              <a:t>print_dollarmark</a:t>
            </a:r>
            <a:r>
              <a:rPr lang="zh-CN" altLang="zh-CN" sz="2400" dirty="0" smtClean="0">
                <a:solidFill>
                  <a:schemeClr val="tx1"/>
                </a:solidFill>
              </a:rPr>
              <a:t>函数的作用是输出</a:t>
            </a:r>
            <a:r>
              <a:rPr lang="en-US" altLang="zh-CN" sz="2400" dirty="0" smtClean="0">
                <a:solidFill>
                  <a:schemeClr val="tx1"/>
                </a:solidFill>
              </a:rPr>
              <a:t>10</a:t>
            </a:r>
            <a:r>
              <a:rPr lang="zh-CN" altLang="zh-CN" sz="2400" dirty="0" smtClean="0">
                <a:solidFill>
                  <a:schemeClr val="tx1"/>
                </a:solidFill>
              </a:rPr>
              <a:t>个</a:t>
            </a:r>
            <a:r>
              <a:rPr lang="en-US" altLang="zh-CN" sz="2400" dirty="0" smtClean="0">
                <a:solidFill>
                  <a:schemeClr val="tx1"/>
                </a:solidFill>
              </a:rPr>
              <a:t>$</a:t>
            </a:r>
            <a:r>
              <a:rPr lang="zh-CN" altLang="zh-CN" sz="2400" dirty="0" smtClean="0">
                <a:solidFill>
                  <a:schemeClr val="tx1"/>
                </a:solidFill>
              </a:rPr>
              <a:t>。</a:t>
            </a:r>
          </a:p>
          <a:p>
            <a:pPr lvl="0">
              <a:buFont typeface="Wingdings" panose="05000000000000000000" pitchFamily="2" charset="2"/>
              <a:buChar char="l"/>
            </a:pPr>
            <a:r>
              <a:rPr lang="zh-CN" altLang="zh-CN" sz="2400" dirty="0" smtClean="0">
                <a:solidFill>
                  <a:schemeClr val="tx1"/>
                </a:solidFill>
              </a:rPr>
              <a:t>有参函数。在调用函数时，主调函数在调用被调用函数时，通过参数向被调用函数传递数据，一般情况下，执行被调用函数时会得到一个函数值，供主调函数使用。如例</a:t>
            </a:r>
            <a:r>
              <a:rPr lang="en-US" altLang="zh-CN" sz="2400" dirty="0" smtClean="0">
                <a:solidFill>
                  <a:schemeClr val="tx1"/>
                </a:solidFill>
              </a:rPr>
              <a:t>7.2</a:t>
            </a:r>
            <a:r>
              <a:rPr lang="zh-CN" altLang="zh-CN" sz="2400" dirty="0" smtClean="0">
                <a:solidFill>
                  <a:schemeClr val="tx1"/>
                </a:solidFill>
              </a:rPr>
              <a:t>中的自定义函数</a:t>
            </a:r>
            <a:r>
              <a:rPr lang="en-US" altLang="zh-CN" sz="2400" dirty="0" smtClean="0">
                <a:solidFill>
                  <a:schemeClr val="tx1"/>
                </a:solidFill>
              </a:rPr>
              <a:t>max()</a:t>
            </a:r>
            <a:r>
              <a:rPr lang="zh-CN" altLang="zh-CN" sz="2400" dirty="0" smtClean="0">
                <a:solidFill>
                  <a:schemeClr val="tx1"/>
                </a:solidFill>
              </a:rPr>
              <a:t>求得主函数传递过来的两个数的最大值，并返回给主函数，并由主函数输出最大值。</a:t>
            </a:r>
          </a:p>
          <a:p>
            <a:endParaRPr lang="zh-CN" altLang="en-US" dirty="0"/>
          </a:p>
        </p:txBody>
      </p:sp>
    </p:spTree>
  </p:cSld>
  <p:clrMapOvr>
    <a:masterClrMapping/>
  </p:clrMapOvr>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fang</Template>
  <TotalTime>166</TotalTime>
  <Words>6313</Words>
  <Application>Microsoft Office PowerPoint</Application>
  <PresentationFormat>自定义</PresentationFormat>
  <Paragraphs>752</Paragraphs>
  <Slides>45</Slides>
  <Notes>12</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Default Design</vt:lpstr>
      <vt:lpstr>第7章 函数</vt:lpstr>
      <vt:lpstr>学习意义</vt:lpstr>
      <vt:lpstr>学习目标</vt:lpstr>
      <vt:lpstr>难点提示</vt:lpstr>
      <vt:lpstr>7.1  概述</vt:lpstr>
      <vt:lpstr>【例7.1】函数调用的简单例子</vt:lpstr>
      <vt:lpstr>【例7.2】从键盘上输入两个整数，求两者间的最大值。</vt:lpstr>
      <vt:lpstr>说明：</vt:lpstr>
      <vt:lpstr>幻灯片 9</vt:lpstr>
      <vt:lpstr>7.2 函数的定义</vt:lpstr>
      <vt:lpstr>7.2 函数的定义</vt:lpstr>
      <vt:lpstr>7.3 函数的调用</vt:lpstr>
      <vt:lpstr>7.3 函数的调用</vt:lpstr>
      <vt:lpstr>7.3 函数的调用</vt:lpstr>
      <vt:lpstr>参数传递:值传递</vt:lpstr>
      <vt:lpstr>参数传递：值传递</vt:lpstr>
      <vt:lpstr>参数的传地址方式</vt:lpstr>
      <vt:lpstr>7.3 函数的调用：函数结果返回</vt:lpstr>
      <vt:lpstr>7.3 函数的调用：函数结果返回</vt:lpstr>
      <vt:lpstr>7.3 函数的调用：函数原型声明</vt:lpstr>
      <vt:lpstr>幻灯片 21</vt:lpstr>
      <vt:lpstr>7.3 函数的调用：不返回结果的函数</vt:lpstr>
      <vt:lpstr>7.4 函数的嵌套调用</vt:lpstr>
      <vt:lpstr>7.4 函数的嵌套调用</vt:lpstr>
      <vt:lpstr>7.5 函数的递归调用</vt:lpstr>
      <vt:lpstr>7.5 函数的递归调用</vt:lpstr>
      <vt:lpstr>7.5 函数的递归调用</vt:lpstr>
      <vt:lpstr>7.5 函数的递归调用</vt:lpstr>
      <vt:lpstr>7.5 函数的递归调用</vt:lpstr>
      <vt:lpstr>幻灯片 30</vt:lpstr>
      <vt:lpstr>7.6 数组作为函数的参数</vt:lpstr>
      <vt:lpstr>7.6 数组作为函数的参数</vt:lpstr>
      <vt:lpstr>7.6 数组作为函数的参数</vt:lpstr>
      <vt:lpstr>7.6 数组作为函数的参数：数组名做函数的参数</vt:lpstr>
      <vt:lpstr>7.6 数组作为函数的参数：数组名做函数的参数</vt:lpstr>
      <vt:lpstr>7.7 局部变量、全局变量和静态变量</vt:lpstr>
      <vt:lpstr>7.7 局部变量、全局变量和静态变量</vt:lpstr>
      <vt:lpstr>7.7.1 变量的作用范围</vt:lpstr>
      <vt:lpstr>7.7.2 变量生存周期和静态局部变量</vt:lpstr>
      <vt:lpstr>7.7.2 变量生存周期和静态局部变量</vt:lpstr>
      <vt:lpstr>7.7.2 变量生存周期和静态局部变量</vt:lpstr>
      <vt:lpstr>7.7.2 变量生存周期和静态局部变量</vt:lpstr>
      <vt:lpstr>7.8 内部函数和外部函数</vt:lpstr>
      <vt:lpstr>7.8 内部函数和外部函数</vt:lpstr>
      <vt:lpstr>7.8 内部函数和外部函数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C语言概述</dc:title>
  <dc:creator>DELL</dc:creator>
  <cp:lastModifiedBy>xbany</cp:lastModifiedBy>
  <cp:revision>141</cp:revision>
  <dcterms:created xsi:type="dcterms:W3CDTF">2019-01-13T09:18:00Z</dcterms:created>
  <dcterms:modified xsi:type="dcterms:W3CDTF">2019-01-31T02:26:18Z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