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7">
  <p:sldMasterIdLst>
    <p:sldMasterId id="2147483660" r:id="rId1"/>
  </p:sldMasterIdLst>
  <p:notesMasterIdLst>
    <p:notesMasterId r:id="rId25"/>
  </p:notesMasterIdLst>
  <p:sldIdLst>
    <p:sldId id="256" r:id="rId2"/>
    <p:sldId id="260" r:id="rId3"/>
    <p:sldId id="261" r:id="rId4"/>
    <p:sldId id="263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0000"/>
    <a:srgbClr val="6D3915"/>
    <a:srgbClr val="633313"/>
    <a:srgbClr val="99FFCC"/>
    <a:srgbClr val="66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986" autoAdjust="0"/>
  </p:normalViewPr>
  <p:slideViewPr>
    <p:cSldViewPr snapToGrid="0">
      <p:cViewPr varScale="1">
        <p:scale>
          <a:sx n="70" d="100"/>
          <a:sy n="70" d="100"/>
        </p:scale>
        <p:origin x="-72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-2132" y="-6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84F058-3B61-421B-A3F9-5AC5A6375FC2}" type="datetimeFigureOut">
              <a:rPr lang="zh-CN" altLang="en-US" smtClean="0"/>
              <a:pPr/>
              <a:t>2019-2-9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4B498-A654-4399-8207-864E955BF3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4041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8977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4" descr="5510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0380" b="20709"/>
          <a:stretch>
            <a:fillRect/>
          </a:stretch>
        </p:blipFill>
        <p:spPr bwMode="auto">
          <a:xfrm>
            <a:off x="0" y="3132138"/>
            <a:ext cx="3024717" cy="372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5"/>
          <p:cNvSpPr>
            <a:spLocks noChangeArrowheads="1"/>
          </p:cNvSpPr>
          <p:nvPr/>
        </p:nvSpPr>
        <p:spPr bwMode="ltGray">
          <a:xfrm>
            <a:off x="0" y="3"/>
            <a:ext cx="3024717" cy="3141663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 sz="1350">
              <a:ea typeface="宋体" pitchFamily="2" charset="-122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22600" y="3143250"/>
            <a:ext cx="9169400" cy="742950"/>
          </a:xfrm>
          <a:solidFill>
            <a:schemeClr val="tx1"/>
          </a:solidFill>
        </p:spPr>
        <p:txBody>
          <a:bodyPr/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3035302" y="4419600"/>
            <a:ext cx="8445500" cy="5334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08276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03841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296400" y="274638"/>
            <a:ext cx="2895600" cy="604996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483600" cy="6049962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3559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55279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82322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447800"/>
            <a:ext cx="5435600" cy="4876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48400" y="1447800"/>
            <a:ext cx="5435600" cy="4876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3438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9520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1239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6541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8822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760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5"/>
          <p:cNvSpPr>
            <a:spLocks noChangeArrowheads="1"/>
          </p:cNvSpPr>
          <p:nvPr/>
        </p:nvSpPr>
        <p:spPr bwMode="invGray">
          <a:xfrm>
            <a:off x="0" y="6453188"/>
            <a:ext cx="12192000" cy="4048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zh-CN" altLang="en-US" sz="1350">
              <a:ea typeface="宋体" charset="0"/>
            </a:endParaRPr>
          </a:p>
        </p:txBody>
      </p:sp>
      <p:pic>
        <p:nvPicPr>
          <p:cNvPr id="1027" name="Picture 43" descr="e_12p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ltGray">
          <a:xfrm>
            <a:off x="0" y="0"/>
            <a:ext cx="12192000" cy="112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44"/>
          <p:cNvSpPr>
            <a:spLocks noChangeArrowheads="1"/>
          </p:cNvSpPr>
          <p:nvPr/>
        </p:nvSpPr>
        <p:spPr bwMode="ltGray">
          <a:xfrm>
            <a:off x="0" y="1125541"/>
            <a:ext cx="12192000" cy="71437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zh-CN" altLang="en-US" sz="1350">
              <a:ea typeface="宋体" charset="0"/>
            </a:endParaRP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447800"/>
            <a:ext cx="110744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23200" y="6486525"/>
            <a:ext cx="38608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b="1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2800" y="6480175"/>
            <a:ext cx="17272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 b="1">
                <a:solidFill>
                  <a:schemeClr val="bg1"/>
                </a:solidFill>
                <a:latin typeface="Verdana" pitchFamily="34" charset="0"/>
                <a:ea typeface="宋体" charset="-122"/>
              </a:defRPr>
            </a:lvl1pPr>
          </a:lstStyle>
          <a:p>
            <a:fld id="{7095A1A3-3072-42A6-B6E3-07A5D647C31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3352800" y="274638"/>
            <a:ext cx="883920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906192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100" b="1">
          <a:solidFill>
            <a:schemeClr val="accent2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800">
          <a:solidFill>
            <a:schemeClr val="tx1"/>
          </a:solidFill>
          <a:latin typeface="+mj-lt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50">
          <a:solidFill>
            <a:schemeClr val="tx1"/>
          </a:solidFill>
          <a:latin typeface="+mj-lt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j-lt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j-lt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j-lt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j-lt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j-lt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j-lt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1B858AB-184D-4BF0-A506-1E3878C1C1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en-US" sz="4000" dirty="0" smtClean="0">
                <a:ea typeface="宋体" pitchFamily="2" charset="-122"/>
              </a:rPr>
              <a:t>第十一章   位运算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28432509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43117" y="438412"/>
            <a:ext cx="4617492" cy="563562"/>
          </a:xfrm>
        </p:spPr>
        <p:txBody>
          <a:bodyPr/>
          <a:lstStyle/>
          <a:p>
            <a:r>
              <a:rPr lang="en-US" altLang="zh-CN" sz="3200" dirty="0" smtClean="0">
                <a:latin typeface="宋体" pitchFamily="2" charset="-122"/>
                <a:ea typeface="宋体" pitchFamily="2" charset="-122"/>
              </a:rPr>
              <a:t>11.2 OR</a:t>
            </a:r>
            <a:r>
              <a:rPr lang="zh-CN" altLang="zh-CN" sz="3200" dirty="0" smtClean="0">
                <a:latin typeface="宋体" pitchFamily="2" charset="-122"/>
                <a:ea typeface="宋体" pitchFamily="2" charset="-122"/>
              </a:rPr>
              <a:t>操作符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457200" y="1490663"/>
            <a:ext cx="108704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Aft>
                <a:spcPts val="0"/>
              </a:spcAft>
              <a:defRPr/>
            </a:pPr>
            <a:r>
              <a:rPr lang="en-US" altLang="zh-CN" spc="100" dirty="0">
                <a:latin typeface="Courier New" panose="02070309020205020404" pitchFamily="49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6244" y="1617724"/>
            <a:ext cx="978089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Aft>
                <a:spcPts val="0"/>
              </a:spcAft>
              <a:defRPr/>
            </a:pPr>
            <a:r>
              <a:rPr lang="zh-CN" altLang="zh-CN" sz="2800" spc="1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“或</a:t>
            </a:r>
            <a:r>
              <a:rPr lang="en-US" altLang="zh-CN" sz="2800" spc="100" dirty="0" smtClean="0">
                <a:latin typeface="Courier New" panose="02070309020205020404" pitchFamily="49" charset="0"/>
              </a:rPr>
              <a:t>(OR)</a:t>
            </a:r>
            <a:r>
              <a:rPr lang="zh-CN" altLang="zh-CN" sz="2800" spc="1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”操作符</a:t>
            </a:r>
            <a:r>
              <a:rPr lang="en-US" altLang="zh-CN" sz="2800" spc="100" dirty="0" smtClean="0">
                <a:latin typeface="Courier New" panose="02070309020205020404" pitchFamily="49" charset="0"/>
              </a:rPr>
              <a:t>|</a:t>
            </a:r>
            <a:r>
              <a:rPr lang="zh-CN" altLang="zh-CN" sz="2800" spc="1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执行和</a:t>
            </a:r>
            <a:r>
              <a:rPr lang="en-US" altLang="zh-CN" sz="2800" spc="100" dirty="0" smtClean="0">
                <a:latin typeface="Courier New" panose="02070309020205020404" pitchFamily="49" charset="0"/>
              </a:rPr>
              <a:t>AND</a:t>
            </a:r>
            <a:r>
              <a:rPr lang="zh-CN" altLang="zh-CN" sz="2800" spc="1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类似的对两个操作数的一位一位的比较。“或”操作的结果要依据以下规则</a:t>
            </a:r>
            <a:r>
              <a:rPr lang="zh-CN" altLang="zh-CN" sz="2800" spc="1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：</a:t>
            </a:r>
            <a:r>
              <a:rPr lang="en-US" altLang="zh-CN" spc="100" dirty="0" smtClean="0">
                <a:latin typeface="Courier New" panose="02070309020205020404" pitchFamily="49" charset="0"/>
              </a:rPr>
              <a:t> </a:t>
            </a:r>
            <a:endParaRPr lang="en-US" altLang="zh-CN" sz="2400" dirty="0" smtClean="0">
              <a:latin typeface="Times New Roman" panose="02020603050405020304" pitchFamily="18" charset="0"/>
            </a:endParaRPr>
          </a:p>
          <a:p>
            <a:pPr eaLnBrk="1" hangingPunct="1">
              <a:spcAft>
                <a:spcPts val="0"/>
              </a:spcAft>
              <a:defRPr/>
            </a:pPr>
            <a:r>
              <a:rPr lang="en-US" altLang="zh-CN" sz="2400" spc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     </a:t>
            </a:r>
            <a:r>
              <a:rPr lang="zh-CN" altLang="zh-CN" sz="2800" spc="1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如果被比较的二进制位中有一个是</a:t>
            </a:r>
            <a:r>
              <a:rPr lang="en-US" altLang="zh-CN" sz="2800" spc="100" dirty="0" smtClean="0">
                <a:latin typeface="Courier New" panose="02070309020205020404" pitchFamily="49" charset="0"/>
              </a:rPr>
              <a:t>1</a:t>
            </a:r>
            <a:r>
              <a:rPr lang="zh-CN" altLang="zh-CN" sz="2800" spc="1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，则结果是</a:t>
            </a:r>
            <a:r>
              <a:rPr lang="en-US" altLang="zh-CN" sz="2800" spc="100" dirty="0" smtClean="0">
                <a:latin typeface="Courier New" panose="02070309020205020404" pitchFamily="49" charset="0"/>
              </a:rPr>
              <a:t>1</a:t>
            </a:r>
            <a:r>
              <a:rPr lang="zh-CN" altLang="zh-CN" sz="2800" spc="1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；否则，结果是</a:t>
            </a:r>
            <a:r>
              <a:rPr lang="en-US" altLang="zh-CN" sz="2800" spc="100" dirty="0" smtClean="0">
                <a:latin typeface="Courier New" panose="02070309020205020404" pitchFamily="49" charset="0"/>
              </a:rPr>
              <a:t>0</a:t>
            </a:r>
            <a:r>
              <a:rPr lang="zh-CN" altLang="zh-CN" sz="2800" spc="1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。</a:t>
            </a:r>
            <a:r>
              <a:rPr lang="zh-CN" altLang="zh-CN" sz="2800" dirty="0" smtClean="0"/>
              <a:t>图</a:t>
            </a:r>
            <a:r>
              <a:rPr lang="en-US" altLang="zh-CN" sz="2800" dirty="0" smtClean="0"/>
              <a:t>11-2</a:t>
            </a:r>
            <a:r>
              <a:rPr lang="zh-CN" altLang="zh-CN" sz="2800" dirty="0" smtClean="0"/>
              <a:t>说明了一个</a:t>
            </a:r>
            <a:r>
              <a:rPr lang="en-US" altLang="zh-CN" sz="2800" dirty="0" smtClean="0"/>
              <a:t>OR</a:t>
            </a:r>
            <a:r>
              <a:rPr lang="zh-CN" altLang="zh-CN" sz="2800" dirty="0" smtClean="0"/>
              <a:t>操作。如图中所示，比较的两位有一个是</a:t>
            </a:r>
            <a:r>
              <a:rPr lang="en-US" altLang="zh-CN" sz="2800" dirty="0" smtClean="0"/>
              <a:t>1</a:t>
            </a:r>
            <a:r>
              <a:rPr lang="zh-CN" altLang="zh-CN" sz="2800" dirty="0" smtClean="0"/>
              <a:t>，则结果是</a:t>
            </a:r>
            <a:r>
              <a:rPr lang="en-US" altLang="zh-CN" sz="2800" dirty="0" smtClean="0"/>
              <a:t>1</a:t>
            </a:r>
            <a:r>
              <a:rPr lang="zh-CN" altLang="zh-CN" sz="2800" dirty="0" smtClean="0"/>
              <a:t>；否则，结果是</a:t>
            </a:r>
            <a:r>
              <a:rPr lang="en-US" altLang="zh-CN" sz="2800" dirty="0" smtClean="0"/>
              <a:t>0</a:t>
            </a:r>
            <a:r>
              <a:rPr lang="zh-CN" altLang="zh-CN" sz="2800" dirty="0" smtClean="0"/>
              <a:t>。</a:t>
            </a:r>
            <a:endParaRPr lang="zh-CN" altLang="en-US" sz="2800" dirty="0"/>
          </a:p>
        </p:txBody>
      </p:sp>
      <p:sp>
        <p:nvSpPr>
          <p:cNvPr id="6" name="矩形 5">
            <a:extLst>
              <a:ext uri="{FF2B5EF4-FFF2-40B4-BE49-F238E27FC236}"/>
            </a:extLst>
          </p:cNvPr>
          <p:cNvSpPr/>
          <p:nvPr/>
        </p:nvSpPr>
        <p:spPr>
          <a:xfrm>
            <a:off x="1610434" y="4035188"/>
            <a:ext cx="57457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algn="ctr" eaLnBrk="1" hangingPunct="1">
              <a:spcAft>
                <a:spcPts val="0"/>
              </a:spcAft>
              <a:defRPr/>
            </a:pPr>
            <a:r>
              <a:rPr lang="en-US" altLang="zh-CN" spc="100" dirty="0">
                <a:latin typeface="Courier New" panose="02070309020205020404" pitchFamily="49" charset="0"/>
              </a:rPr>
              <a:t>  </a:t>
            </a:r>
            <a:r>
              <a:rPr lang="en-US" altLang="zh-CN" sz="2400" spc="100" dirty="0" smtClean="0">
                <a:latin typeface="Courier New" panose="02070309020205020404" pitchFamily="49" charset="0"/>
              </a:rPr>
              <a:t>1 </a:t>
            </a:r>
            <a:r>
              <a:rPr lang="en-US" altLang="zh-CN" sz="2400" spc="100" dirty="0">
                <a:latin typeface="Courier New" panose="02070309020205020404" pitchFamily="49" charset="0"/>
              </a:rPr>
              <a:t>0 1 1 0 0 1 1 </a:t>
            </a:r>
            <a:endParaRPr lang="zh-CN" altLang="zh-CN" sz="2400" dirty="0">
              <a:latin typeface="Times New Roman" panose="02020603050405020304" pitchFamily="18" charset="0"/>
            </a:endParaRPr>
          </a:p>
          <a:p>
            <a:pPr marL="914400" algn="ctr" eaLnBrk="1" hangingPunct="1">
              <a:spcAft>
                <a:spcPts val="0"/>
              </a:spcAft>
              <a:defRPr/>
            </a:pPr>
            <a:r>
              <a:rPr lang="en-US" altLang="zh-CN" sz="2400" u="sng" spc="100" dirty="0">
                <a:latin typeface="Courier New" panose="02070309020205020404" pitchFamily="49" charset="0"/>
              </a:rPr>
              <a:t>| 1 1 0 1 0 1 0 1</a:t>
            </a:r>
            <a:endParaRPr lang="zh-CN" altLang="zh-CN" sz="2400" dirty="0">
              <a:latin typeface="Times New Roman" panose="02020603050405020304" pitchFamily="18" charset="0"/>
            </a:endParaRPr>
          </a:p>
          <a:p>
            <a:pPr marL="914400" algn="ctr" eaLnBrk="1" hangingPunct="1">
              <a:spcAft>
                <a:spcPts val="0"/>
              </a:spcAft>
              <a:defRPr/>
            </a:pPr>
            <a:r>
              <a:rPr lang="en-US" altLang="zh-CN" sz="2400" spc="100" dirty="0">
                <a:latin typeface="Courier New" panose="02070309020205020404" pitchFamily="49" charset="0"/>
              </a:rPr>
              <a:t>  1 1 1 1 0 1 1 1 </a:t>
            </a:r>
            <a:endParaRPr lang="zh-CN" altLang="zh-CN" sz="2400" dirty="0">
              <a:latin typeface="Times New Roman" panose="02020603050405020304" pitchFamily="18" charset="0"/>
            </a:endParaRPr>
          </a:p>
          <a:p>
            <a:pPr eaLnBrk="1" hangingPunct="1">
              <a:spcAft>
                <a:spcPts val="0"/>
              </a:spcAft>
              <a:defRPr/>
            </a:pPr>
            <a:r>
              <a:rPr lang="en-US" altLang="zh-CN" sz="2400" dirty="0">
                <a:latin typeface="Times New Roman" panose="02020603050405020304" pitchFamily="18" charset="0"/>
              </a:rPr>
              <a:t>                       </a:t>
            </a:r>
            <a:endParaRPr lang="zh-CN" altLang="zh-CN" sz="2400" dirty="0">
              <a:latin typeface="Times New Roman" panose="02020603050405020304" pitchFamily="18" charset="0"/>
            </a:endParaRPr>
          </a:p>
          <a:p>
            <a:pPr eaLnBrk="1" hangingPunct="1">
              <a:spcAft>
                <a:spcPts val="0"/>
              </a:spcAft>
              <a:defRPr/>
            </a:pPr>
            <a:r>
              <a:rPr lang="en-US" altLang="zh-CN" sz="2400" b="1" dirty="0">
                <a:latin typeface="Courier New" panose="02070309020205020404" pitchFamily="49" charset="0"/>
              </a:rPr>
              <a:t>     </a:t>
            </a:r>
            <a:r>
              <a:rPr lang="en-US" altLang="zh-CN" sz="2400" b="1" dirty="0" smtClean="0">
                <a:latin typeface="Courier New" panose="02070309020205020404" pitchFamily="49" charset="0"/>
              </a:rPr>
              <a:t>     </a:t>
            </a:r>
            <a:r>
              <a:rPr lang="zh-CN" altLang="zh-CN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图</a:t>
            </a:r>
            <a:r>
              <a:rPr lang="en-US" altLang="zh-CN" sz="2400" b="1" dirty="0">
                <a:latin typeface="Courier New" panose="02070309020205020404" pitchFamily="49" charset="0"/>
              </a:rPr>
              <a:t>11-2 </a:t>
            </a:r>
            <a:r>
              <a:rPr lang="zh-CN" altLang="zh-CN" sz="2400" b="1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一个</a:t>
            </a:r>
            <a:r>
              <a:rPr lang="en-US" altLang="zh-CN" sz="2400" b="1" spc="100" dirty="0">
                <a:latin typeface="Courier New" panose="02070309020205020404" pitchFamily="49" charset="0"/>
              </a:rPr>
              <a:t>OR</a:t>
            </a:r>
            <a:r>
              <a:rPr lang="zh-CN" altLang="zh-CN" sz="2400" b="1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操作示例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 noChangeArrowheads="1"/>
          </p:cNvSpPr>
          <p:nvPr>
            <p:ph type="title"/>
          </p:nvPr>
        </p:nvSpPr>
        <p:spPr>
          <a:xfrm>
            <a:off x="948519" y="1346578"/>
            <a:ext cx="8229600" cy="1143000"/>
          </a:xfrm>
        </p:spPr>
        <p:txBody>
          <a:bodyPr/>
          <a:lstStyle/>
          <a:p>
            <a:pPr algn="l" eaLnBrk="1" hangingPunct="1"/>
            <a:r>
              <a:rPr lang="zh-CN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程序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11-3</a:t>
            </a:r>
            <a:r>
              <a:rPr lang="zh-CN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使用图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11-2</a:t>
            </a:r>
            <a:r>
              <a:rPr lang="zh-CN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中操作数的相应八进制数值来说明一个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OR</a:t>
            </a:r>
            <a:r>
              <a:rPr lang="zh-CN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操作。</a:t>
            </a:r>
            <a:endParaRPr lang="zh-CN" altLang="en-US" sz="28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1136177" y="2757654"/>
            <a:ext cx="7620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zh-CN" sz="2400" b="1" dirty="0">
                <a:latin typeface="Times New Roman" pitchFamily="18" charset="0"/>
              </a:rPr>
              <a:t>程序</a:t>
            </a:r>
            <a:r>
              <a:rPr lang="en-US" altLang="zh-CN" sz="2400" b="1" dirty="0">
                <a:latin typeface="Times New Roman" pitchFamily="18" charset="0"/>
              </a:rPr>
              <a:t>11-3</a:t>
            </a:r>
            <a:endParaRPr lang="zh-CN" altLang="zh-CN" sz="2400" dirty="0">
              <a:latin typeface="Times New Roman" pitchFamily="18" charset="0"/>
            </a:endParaRPr>
          </a:p>
          <a:p>
            <a:pPr eaLnBrk="1" hangingPunct="1"/>
            <a:r>
              <a:rPr lang="en-US" altLang="zh-CN" sz="2400" dirty="0">
                <a:latin typeface="Times New Roman" pitchFamily="18" charset="0"/>
              </a:rPr>
              <a:t> </a:t>
            </a:r>
            <a:endParaRPr lang="zh-CN" altLang="zh-CN" sz="2400" dirty="0">
              <a:latin typeface="Times New Roman" pitchFamily="18" charset="0"/>
            </a:endParaRPr>
          </a:p>
          <a:p>
            <a:pPr eaLnBrk="1" hangingPunct="1"/>
            <a:r>
              <a:rPr lang="en-US" altLang="zh-CN" sz="2400" dirty="0">
                <a:latin typeface="Courier New" pitchFamily="49" charset="0"/>
              </a:rPr>
              <a:t>main()</a:t>
            </a:r>
            <a:endParaRPr lang="zh-CN" altLang="zh-CN" sz="2400" dirty="0">
              <a:latin typeface="Times New Roman" pitchFamily="18" charset="0"/>
            </a:endParaRPr>
          </a:p>
          <a:p>
            <a:pPr eaLnBrk="1" hangingPunct="1"/>
            <a:r>
              <a:rPr lang="en-US" altLang="zh-CN" sz="2400" dirty="0">
                <a:latin typeface="Courier New" pitchFamily="49" charset="0"/>
              </a:rPr>
              <a:t>{</a:t>
            </a:r>
            <a:endParaRPr lang="zh-CN" altLang="zh-CN" sz="2400" dirty="0">
              <a:latin typeface="Times New Roman" pitchFamily="18" charset="0"/>
            </a:endParaRPr>
          </a:p>
          <a:p>
            <a:pPr eaLnBrk="1" hangingPunct="1"/>
            <a:r>
              <a:rPr lang="en-US" altLang="zh-CN" sz="2400" dirty="0">
                <a:latin typeface="Courier New" pitchFamily="49" charset="0"/>
              </a:rPr>
              <a:t> </a:t>
            </a:r>
            <a:r>
              <a:rPr lang="en-US" altLang="zh-CN" sz="2400" dirty="0" err="1">
                <a:latin typeface="Courier New" pitchFamily="49" charset="0"/>
              </a:rPr>
              <a:t>int</a:t>
            </a:r>
            <a:r>
              <a:rPr lang="en-US" altLang="zh-CN" sz="2400" dirty="0">
                <a:latin typeface="Courier New" pitchFamily="49" charset="0"/>
              </a:rPr>
              <a:t> op1 = 0325, op2 = 0263;</a:t>
            </a:r>
            <a:endParaRPr lang="zh-CN" altLang="zh-CN" sz="2400" dirty="0">
              <a:latin typeface="Times New Roman" pitchFamily="18" charset="0"/>
            </a:endParaRPr>
          </a:p>
          <a:p>
            <a:pPr eaLnBrk="1" hangingPunct="1"/>
            <a:r>
              <a:rPr lang="en-US" altLang="zh-CN" sz="2400" dirty="0">
                <a:latin typeface="Courier New" pitchFamily="49" charset="0"/>
              </a:rPr>
              <a:t> </a:t>
            </a:r>
            <a:r>
              <a:rPr lang="en-US" altLang="zh-CN" sz="2400" dirty="0" err="1">
                <a:latin typeface="Courier New" pitchFamily="49" charset="0"/>
              </a:rPr>
              <a:t>printf</a:t>
            </a:r>
            <a:r>
              <a:rPr lang="en-US" altLang="zh-CN" sz="2400" dirty="0">
                <a:latin typeface="Courier New" pitchFamily="49" charset="0"/>
              </a:rPr>
              <a:t>(“%o </a:t>
            </a:r>
            <a:r>
              <a:rPr lang="en-US" altLang="zh-CN" sz="2400" dirty="0" err="1">
                <a:latin typeface="Courier New" pitchFamily="49" charset="0"/>
              </a:rPr>
              <a:t>ORed</a:t>
            </a:r>
            <a:r>
              <a:rPr lang="en-US" altLang="zh-CN" sz="2400" dirty="0">
                <a:latin typeface="Courier New" pitchFamily="49" charset="0"/>
              </a:rPr>
              <a:t> with %o is %o”, op1, op2, op1</a:t>
            </a:r>
            <a:r>
              <a:rPr lang="en-US" altLang="zh-CN" sz="2400" dirty="0">
                <a:solidFill>
                  <a:srgbClr val="FF0000"/>
                </a:solidFill>
                <a:latin typeface="Courier New" pitchFamily="49" charset="0"/>
              </a:rPr>
              <a:t>|</a:t>
            </a:r>
            <a:r>
              <a:rPr lang="en-US" altLang="zh-CN" sz="2400" dirty="0">
                <a:latin typeface="Courier New" pitchFamily="49" charset="0"/>
              </a:rPr>
              <a:t>op2);</a:t>
            </a:r>
            <a:endParaRPr lang="zh-CN" altLang="zh-CN" sz="2400" dirty="0">
              <a:latin typeface="Times New Roman" pitchFamily="18" charset="0"/>
            </a:endParaRPr>
          </a:p>
          <a:p>
            <a:pPr eaLnBrk="1" hangingPunct="1"/>
            <a:r>
              <a:rPr lang="en-US" altLang="zh-CN" sz="2400" dirty="0">
                <a:latin typeface="Courier New" pitchFamily="49" charset="0"/>
              </a:rPr>
              <a:t>}</a:t>
            </a:r>
            <a:endParaRPr lang="zh-CN" altLang="zh-CN" sz="2400" dirty="0">
              <a:latin typeface="Times New Roman" pitchFamily="18" charset="0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 bwMode="white">
          <a:xfrm>
            <a:off x="2643117" y="438412"/>
            <a:ext cx="4617492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j-cs"/>
              </a:rPr>
              <a:t>11.2 OR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j-cs"/>
              </a:rPr>
              <a:t>操作符</a:t>
            </a:r>
            <a:endParaRPr kumimoji="0" lang="zh-CN" altLang="en-US" sz="3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 noChangeArrowheads="1"/>
          </p:cNvSpPr>
          <p:nvPr>
            <p:ph type="title"/>
          </p:nvPr>
        </p:nvSpPr>
        <p:spPr>
          <a:xfrm>
            <a:off x="1344320" y="1040648"/>
            <a:ext cx="8229600" cy="1143000"/>
          </a:xfrm>
        </p:spPr>
        <p:txBody>
          <a:bodyPr/>
          <a:lstStyle/>
          <a:p>
            <a:pPr algn="l" eaLnBrk="1" hangingPunct="1"/>
            <a:r>
              <a:rPr lang="zh-CN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任何位（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0</a:t>
            </a:r>
            <a:r>
              <a:rPr lang="zh-CN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或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）和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相“或”结果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就是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，而任何位（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0</a:t>
            </a:r>
            <a:r>
              <a:rPr lang="zh-CN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或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）和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0</a:t>
            </a:r>
            <a:r>
              <a:rPr lang="zh-CN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相“或”保持原来的二进制值。</a:t>
            </a:r>
            <a:endParaRPr lang="zh-CN" altLang="en-US" sz="28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矩形 4">
            <a:extLst>
              <a:ext uri="{FF2B5EF4-FFF2-40B4-BE49-F238E27FC236}"/>
            </a:extLst>
          </p:cNvPr>
          <p:cNvSpPr/>
          <p:nvPr/>
        </p:nvSpPr>
        <p:spPr>
          <a:xfrm>
            <a:off x="1344320" y="2564648"/>
            <a:ext cx="78486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spcAft>
                <a:spcPts val="0"/>
              </a:spcAft>
              <a:defRPr/>
            </a:pPr>
            <a:r>
              <a:rPr lang="zh-CN" altLang="zh-CN" sz="24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比如，假设变量</a:t>
            </a:r>
            <a:r>
              <a:rPr lang="en-US" altLang="zh-CN" sz="2400" spc="100" dirty="0">
                <a:latin typeface="Courier New" panose="02070309020205020404" pitchFamily="49" charset="0"/>
              </a:rPr>
              <a:t>op1</a:t>
            </a:r>
            <a:r>
              <a:rPr lang="zh-CN" altLang="zh-CN" sz="24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具有任意二进制形式</a:t>
            </a:r>
            <a:r>
              <a:rPr lang="en-US" altLang="zh-CN" sz="2400" spc="150" dirty="0">
                <a:latin typeface="Courier New" panose="02070309020205020404" pitchFamily="49" charset="0"/>
              </a:rPr>
              <a:t>XXXXXXXX</a:t>
            </a:r>
            <a:r>
              <a:rPr lang="zh-CN" altLang="zh-CN" sz="24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，其中每个</a:t>
            </a:r>
            <a:r>
              <a:rPr lang="en-US" altLang="zh-CN" sz="2400" spc="100" dirty="0">
                <a:latin typeface="Courier New" panose="02070309020205020404" pitchFamily="49" charset="0"/>
              </a:rPr>
              <a:t>X</a:t>
            </a:r>
            <a:r>
              <a:rPr lang="zh-CN" altLang="zh-CN" sz="24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可以是</a:t>
            </a:r>
            <a:r>
              <a:rPr lang="en-US" altLang="zh-CN" sz="2400" spc="100" dirty="0">
                <a:latin typeface="Courier New" panose="02070309020205020404" pitchFamily="49" charset="0"/>
              </a:rPr>
              <a:t>1</a:t>
            </a:r>
            <a:r>
              <a:rPr lang="zh-CN" altLang="zh-CN" sz="24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或</a:t>
            </a:r>
            <a:r>
              <a:rPr lang="en-US" altLang="zh-CN" sz="2400" spc="100" dirty="0">
                <a:latin typeface="Courier New" panose="02070309020205020404" pitchFamily="49" charset="0"/>
              </a:rPr>
              <a:t>0</a:t>
            </a:r>
            <a:r>
              <a:rPr lang="zh-CN" altLang="zh-CN" sz="24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，不依赖其它</a:t>
            </a:r>
            <a:r>
              <a:rPr lang="en-US" altLang="zh-CN" sz="2400" spc="100" dirty="0">
                <a:latin typeface="Courier New" panose="02070309020205020404" pitchFamily="49" charset="0"/>
              </a:rPr>
              <a:t>X</a:t>
            </a:r>
            <a:r>
              <a:rPr lang="zh-CN" altLang="zh-CN" sz="24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的值。将</a:t>
            </a:r>
            <a:r>
              <a:rPr lang="en-US" altLang="zh-CN" sz="2400" spc="100" dirty="0">
                <a:latin typeface="Courier New" panose="02070309020205020404" pitchFamily="49" charset="0"/>
              </a:rPr>
              <a:t>op1</a:t>
            </a:r>
            <a:r>
              <a:rPr lang="zh-CN" altLang="zh-CN" sz="24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和二进制数值</a:t>
            </a:r>
            <a:r>
              <a:rPr lang="en-US" altLang="zh-CN" sz="2400" spc="100" dirty="0">
                <a:latin typeface="Courier New" panose="02070309020205020404" pitchFamily="49" charset="0"/>
              </a:rPr>
              <a:t>11110000</a:t>
            </a:r>
            <a:r>
              <a:rPr lang="zh-CN" altLang="zh-CN" sz="24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相“或”的结果是：</a:t>
            </a: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/>
            </a:extLst>
          </p:cNvPr>
          <p:cNvSpPr/>
          <p:nvPr/>
        </p:nvSpPr>
        <p:spPr>
          <a:xfrm>
            <a:off x="2487320" y="4164848"/>
            <a:ext cx="45720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eaLnBrk="1" hangingPunct="1">
              <a:spcAft>
                <a:spcPts val="0"/>
              </a:spcAft>
              <a:defRPr/>
            </a:pPr>
            <a:r>
              <a:rPr lang="en-US" altLang="zh-CN" spc="100" dirty="0">
                <a:latin typeface="Courier New" panose="02070309020205020404" pitchFamily="49" charset="0"/>
              </a:rPr>
              <a:t>op1 = X </a:t>
            </a:r>
            <a:r>
              <a:rPr lang="en-US" altLang="zh-CN" spc="100" dirty="0" err="1">
                <a:latin typeface="Courier New" panose="02070309020205020404" pitchFamily="49" charset="0"/>
              </a:rPr>
              <a:t>X</a:t>
            </a:r>
            <a:r>
              <a:rPr lang="en-US" altLang="zh-CN" spc="100" dirty="0">
                <a:latin typeface="Courier New" panose="02070309020205020404" pitchFamily="49" charset="0"/>
              </a:rPr>
              <a:t> </a:t>
            </a:r>
            <a:r>
              <a:rPr lang="en-US" altLang="zh-CN" spc="100" dirty="0" err="1">
                <a:latin typeface="Courier New" panose="02070309020205020404" pitchFamily="49" charset="0"/>
              </a:rPr>
              <a:t>X</a:t>
            </a:r>
            <a:r>
              <a:rPr lang="en-US" altLang="zh-CN" spc="100" dirty="0">
                <a:latin typeface="Courier New" panose="02070309020205020404" pitchFamily="49" charset="0"/>
              </a:rPr>
              <a:t> </a:t>
            </a:r>
            <a:r>
              <a:rPr lang="en-US" altLang="zh-CN" spc="100" dirty="0" err="1">
                <a:latin typeface="Courier New" panose="02070309020205020404" pitchFamily="49" charset="0"/>
              </a:rPr>
              <a:t>X</a:t>
            </a:r>
            <a:r>
              <a:rPr lang="en-US" altLang="zh-CN" spc="100" dirty="0">
                <a:latin typeface="Courier New" panose="02070309020205020404" pitchFamily="49" charset="0"/>
              </a:rPr>
              <a:t> </a:t>
            </a:r>
            <a:r>
              <a:rPr lang="en-US" altLang="zh-CN" spc="100" dirty="0" err="1">
                <a:latin typeface="Courier New" panose="02070309020205020404" pitchFamily="49" charset="0"/>
              </a:rPr>
              <a:t>X</a:t>
            </a:r>
            <a:r>
              <a:rPr lang="en-US" altLang="zh-CN" spc="100" dirty="0">
                <a:latin typeface="Courier New" panose="02070309020205020404" pitchFamily="49" charset="0"/>
              </a:rPr>
              <a:t> </a:t>
            </a:r>
            <a:r>
              <a:rPr lang="en-US" altLang="zh-CN" spc="100" dirty="0" err="1">
                <a:latin typeface="Courier New" panose="02070309020205020404" pitchFamily="49" charset="0"/>
              </a:rPr>
              <a:t>X</a:t>
            </a:r>
            <a:r>
              <a:rPr lang="en-US" altLang="zh-CN" spc="100" dirty="0">
                <a:latin typeface="Courier New" panose="02070309020205020404" pitchFamily="49" charset="0"/>
              </a:rPr>
              <a:t> </a:t>
            </a:r>
            <a:r>
              <a:rPr lang="en-US" altLang="zh-CN" spc="100" dirty="0" err="1">
                <a:latin typeface="Courier New" panose="02070309020205020404" pitchFamily="49" charset="0"/>
              </a:rPr>
              <a:t>X</a:t>
            </a:r>
            <a:r>
              <a:rPr lang="en-US" altLang="zh-CN" spc="100" dirty="0">
                <a:latin typeface="Courier New" panose="02070309020205020404" pitchFamily="49" charset="0"/>
              </a:rPr>
              <a:t> </a:t>
            </a:r>
            <a:r>
              <a:rPr lang="en-US" altLang="zh-CN" spc="100" dirty="0" err="1">
                <a:latin typeface="Courier New" panose="02070309020205020404" pitchFamily="49" charset="0"/>
              </a:rPr>
              <a:t>X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914400" eaLnBrk="1" hangingPunct="1">
              <a:spcAft>
                <a:spcPts val="0"/>
              </a:spcAft>
              <a:defRPr/>
            </a:pPr>
            <a:r>
              <a:rPr lang="en-US" altLang="zh-CN" u="sng" spc="100" dirty="0">
                <a:latin typeface="Courier New" panose="02070309020205020404" pitchFamily="49" charset="0"/>
              </a:rPr>
              <a:t>op2 = 1 1 1 1 0 0 0 0 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eaLnBrk="1" hangingPunct="1">
              <a:spcAft>
                <a:spcPts val="0"/>
              </a:spcAft>
              <a:defRPr/>
            </a:pPr>
            <a:r>
              <a:rPr lang="en-US" altLang="zh-CN" dirty="0">
                <a:latin typeface="Courier New" panose="02070309020205020404" pitchFamily="49" charset="0"/>
              </a:rPr>
              <a:t>    Result</a:t>
            </a:r>
            <a:r>
              <a:rPr lang="en-US" altLang="zh-CN" spc="100" dirty="0">
                <a:latin typeface="Courier New" panose="02070309020205020404" pitchFamily="49" charset="0"/>
              </a:rPr>
              <a:t> = 1 1 1 1 X </a:t>
            </a:r>
            <a:r>
              <a:rPr lang="en-US" altLang="zh-CN" spc="100" dirty="0" err="1">
                <a:latin typeface="Courier New" panose="02070309020205020404" pitchFamily="49" charset="0"/>
              </a:rPr>
              <a:t>X</a:t>
            </a:r>
            <a:r>
              <a:rPr lang="en-US" altLang="zh-CN" spc="100" dirty="0">
                <a:latin typeface="Courier New" panose="02070309020205020404" pitchFamily="49" charset="0"/>
              </a:rPr>
              <a:t> </a:t>
            </a:r>
            <a:r>
              <a:rPr lang="en-US" altLang="zh-CN" spc="100" dirty="0" err="1">
                <a:latin typeface="Courier New" panose="02070309020205020404" pitchFamily="49" charset="0"/>
              </a:rPr>
              <a:t>X</a:t>
            </a:r>
            <a:r>
              <a:rPr lang="en-US" altLang="zh-CN" spc="100" dirty="0">
                <a:latin typeface="Courier New" panose="02070309020205020404" pitchFamily="49" charset="0"/>
              </a:rPr>
              <a:t> </a:t>
            </a:r>
            <a:r>
              <a:rPr lang="en-US" altLang="zh-CN" spc="100" dirty="0" err="1">
                <a:latin typeface="Courier New" panose="02070309020205020404" pitchFamily="49" charset="0"/>
              </a:rPr>
              <a:t>X</a:t>
            </a:r>
            <a:r>
              <a:rPr lang="en-US" altLang="zh-CN" u="sng" spc="100" dirty="0">
                <a:latin typeface="Courier New" panose="02070309020205020404" pitchFamily="49" charset="0"/>
              </a:rPr>
              <a:t> 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eaLnBrk="1" hangingPunct="1">
              <a:spcAft>
                <a:spcPts val="0"/>
              </a:spcAft>
              <a:defRPr/>
            </a:pPr>
            <a:r>
              <a:rPr lang="en-US" altLang="zh-CN" dirty="0">
                <a:latin typeface="Courier New" panose="02070309020205020404" pitchFamily="49" charset="0"/>
              </a:rPr>
              <a:t> 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/>
            </a:extLst>
          </p:cNvPr>
          <p:cNvSpPr/>
          <p:nvPr/>
        </p:nvSpPr>
        <p:spPr>
          <a:xfrm>
            <a:off x="1344320" y="5536448"/>
            <a:ext cx="7539038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pc="100" dirty="0">
                <a:latin typeface="Courier New" panose="02070309020205020404" pitchFamily="49" charset="0"/>
              </a:rPr>
              <a:t>op2</a:t>
            </a:r>
            <a:r>
              <a:rPr lang="zh-CN" altLang="zh-CN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中的</a:t>
            </a:r>
            <a:r>
              <a:rPr lang="en-US" altLang="zh-CN" spc="100" dirty="0">
                <a:latin typeface="Courier New" panose="02070309020205020404" pitchFamily="49" charset="0"/>
              </a:rPr>
              <a:t>1</a:t>
            </a:r>
            <a:r>
              <a:rPr lang="zh-CN" altLang="zh-CN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迫使结果的相应位为</a:t>
            </a:r>
            <a:r>
              <a:rPr lang="en-US" altLang="zh-CN" spc="100" dirty="0">
                <a:latin typeface="Courier New" panose="02070309020205020404" pitchFamily="49" charset="0"/>
              </a:rPr>
              <a:t>1</a:t>
            </a:r>
            <a:r>
              <a:rPr lang="zh-CN" altLang="zh-CN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，而</a:t>
            </a:r>
            <a:r>
              <a:rPr lang="en-US" altLang="zh-CN" spc="100" dirty="0">
                <a:latin typeface="Courier New" panose="02070309020205020404" pitchFamily="49" charset="0"/>
              </a:rPr>
              <a:t>op2</a:t>
            </a:r>
            <a:r>
              <a:rPr lang="zh-CN" altLang="zh-CN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中的</a:t>
            </a:r>
            <a:r>
              <a:rPr lang="en-US" altLang="zh-CN" spc="100" dirty="0">
                <a:latin typeface="Courier New" panose="02070309020205020404" pitchFamily="49" charset="0"/>
              </a:rPr>
              <a:t>0</a:t>
            </a:r>
            <a:r>
              <a:rPr lang="zh-CN" altLang="zh-CN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使</a:t>
            </a:r>
            <a:r>
              <a:rPr lang="en-US" altLang="zh-CN" spc="100" dirty="0">
                <a:latin typeface="Courier New" panose="02070309020205020404" pitchFamily="49" charset="0"/>
              </a:rPr>
              <a:t>op1</a:t>
            </a:r>
            <a:r>
              <a:rPr lang="zh-CN" altLang="zh-CN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中的相应数位无改变地渗漏或通过。</a:t>
            </a:r>
            <a:endParaRPr lang="zh-CN" altLang="en-US" dirty="0"/>
          </a:p>
        </p:txBody>
      </p:sp>
      <p:sp>
        <p:nvSpPr>
          <p:cNvPr id="8" name="标题 1"/>
          <p:cNvSpPr txBox="1">
            <a:spLocks/>
          </p:cNvSpPr>
          <p:nvPr/>
        </p:nvSpPr>
        <p:spPr bwMode="white">
          <a:xfrm>
            <a:off x="2643117" y="438412"/>
            <a:ext cx="4617492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j-cs"/>
              </a:rPr>
              <a:t>11.2 OR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j-cs"/>
              </a:rPr>
              <a:t>操作符</a:t>
            </a:r>
            <a:endParaRPr kumimoji="0" lang="zh-CN" altLang="en-US" sz="3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 noChangeArrowheads="1"/>
          </p:cNvSpPr>
          <p:nvPr>
            <p:ph type="title"/>
          </p:nvPr>
        </p:nvSpPr>
        <p:spPr>
          <a:xfrm>
            <a:off x="1213528" y="1307920"/>
            <a:ext cx="8229600" cy="1143000"/>
          </a:xfrm>
        </p:spPr>
        <p:txBody>
          <a:bodyPr/>
          <a:lstStyle/>
          <a:p>
            <a:pPr algn="l" eaLnBrk="1" hangingPunct="1"/>
            <a:r>
              <a:rPr lang="zh-CN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程序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11-4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中的如下代码，</a:t>
            </a:r>
            <a:r>
              <a:rPr lang="zh-CN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使</a:t>
            </a:r>
            <a:r>
              <a:rPr lang="zh-CN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用屏蔽的特性将一个单词中的大写字母转换为它的小写形式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使用二进制数</a:t>
            </a: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0100000(hex20)</a:t>
            </a:r>
            <a:r>
              <a:rPr lang="zh-CN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屏蔽字母的代码实现转换的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1365928" y="3136720"/>
            <a:ext cx="45720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>
                <a:latin typeface="Courier New" pitchFamily="49" charset="0"/>
              </a:rPr>
              <a:t>lower(word)</a:t>
            </a:r>
            <a:endParaRPr lang="zh-CN" altLang="zh-CN" sz="2800">
              <a:latin typeface="Times New Roman" pitchFamily="18" charset="0"/>
            </a:endParaRPr>
          </a:p>
          <a:p>
            <a:pPr eaLnBrk="1" hangingPunct="1"/>
            <a:r>
              <a:rPr lang="en-US" altLang="zh-CN">
                <a:latin typeface="Courier New" pitchFamily="49" charset="0"/>
              </a:rPr>
              <a:t>char *word;</a:t>
            </a:r>
            <a:endParaRPr lang="zh-CN" altLang="zh-CN" sz="2800">
              <a:latin typeface="Times New Roman" pitchFamily="18" charset="0"/>
            </a:endParaRPr>
          </a:p>
          <a:p>
            <a:pPr eaLnBrk="1" hangingPunct="1"/>
            <a:r>
              <a:rPr lang="en-US" altLang="zh-CN">
                <a:latin typeface="Courier New" pitchFamily="49" charset="0"/>
              </a:rPr>
              <a:t>{</a:t>
            </a:r>
            <a:endParaRPr lang="zh-CN" altLang="zh-CN" sz="2800">
              <a:latin typeface="Times New Roman" pitchFamily="18" charset="0"/>
            </a:endParaRPr>
          </a:p>
          <a:p>
            <a:pPr eaLnBrk="1" hangingPunct="1"/>
            <a:r>
              <a:rPr lang="en-US" altLang="zh-CN">
                <a:latin typeface="Courier New" pitchFamily="49" charset="0"/>
              </a:rPr>
              <a:t> while(*word != ‘\0’)</a:t>
            </a:r>
            <a:endParaRPr lang="zh-CN" altLang="zh-CN" sz="2800">
              <a:latin typeface="Times New Roman" pitchFamily="18" charset="0"/>
            </a:endParaRPr>
          </a:p>
          <a:p>
            <a:pPr eaLnBrk="1" hangingPunct="1"/>
            <a:r>
              <a:rPr lang="en-US" altLang="zh-CN">
                <a:latin typeface="Courier New" pitchFamily="49" charset="0"/>
              </a:rPr>
              <a:t>  *word++ </a:t>
            </a:r>
            <a:r>
              <a:rPr lang="en-US" altLang="zh-CN">
                <a:solidFill>
                  <a:srgbClr val="FF0000"/>
                </a:solidFill>
                <a:latin typeface="Courier New" pitchFamily="49" charset="0"/>
              </a:rPr>
              <a:t>|</a:t>
            </a:r>
            <a:r>
              <a:rPr lang="en-US" altLang="zh-CN">
                <a:latin typeface="Courier New" pitchFamily="49" charset="0"/>
              </a:rPr>
              <a:t>= </a:t>
            </a:r>
            <a:r>
              <a:rPr lang="en-US" altLang="zh-CN">
                <a:solidFill>
                  <a:srgbClr val="FF0000"/>
                </a:solidFill>
                <a:latin typeface="Courier New" pitchFamily="49" charset="0"/>
              </a:rPr>
              <a:t>0x20</a:t>
            </a:r>
            <a:r>
              <a:rPr lang="en-US" altLang="zh-CN">
                <a:latin typeface="Courier New" pitchFamily="49" charset="0"/>
              </a:rPr>
              <a:t>;  </a:t>
            </a:r>
            <a:endParaRPr lang="zh-CN" altLang="zh-CN" sz="2800">
              <a:latin typeface="Times New Roman" pitchFamily="18" charset="0"/>
            </a:endParaRPr>
          </a:p>
          <a:p>
            <a:pPr eaLnBrk="1" hangingPunct="1"/>
            <a:r>
              <a:rPr lang="en-US" altLang="zh-CN">
                <a:latin typeface="Courier New" pitchFamily="49" charset="0"/>
              </a:rPr>
              <a:t>}</a:t>
            </a:r>
            <a:endParaRPr lang="zh-CN" altLang="zh-CN" sz="2800">
              <a:latin typeface="Times New Roman" pitchFamily="18" charset="0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 bwMode="white">
          <a:xfrm>
            <a:off x="2643117" y="438412"/>
            <a:ext cx="4617492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j-cs"/>
              </a:rPr>
              <a:t>11.2 OR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j-cs"/>
              </a:rPr>
              <a:t>操作符</a:t>
            </a:r>
            <a:endParaRPr kumimoji="0" lang="zh-CN" altLang="en-US" sz="3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 noChangeArrowheads="1"/>
          </p:cNvSpPr>
          <p:nvPr>
            <p:ph type="title"/>
          </p:nvPr>
        </p:nvSpPr>
        <p:spPr>
          <a:xfrm>
            <a:off x="2429300" y="411118"/>
            <a:ext cx="6871659" cy="748942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ea typeface="宋体" pitchFamily="2" charset="-122"/>
              </a:rPr>
              <a:t>11.3  </a:t>
            </a:r>
            <a:r>
              <a:rPr lang="en-US" altLang="zh-CN" b="0" dirty="0" smtClean="0">
                <a:ea typeface="宋体" pitchFamily="2" charset="-122"/>
              </a:rPr>
              <a:t>XOR</a:t>
            </a:r>
            <a:r>
              <a:rPr lang="zh-CN" altLang="en-US" b="0" dirty="0" smtClean="0">
                <a:ea typeface="宋体" pitchFamily="2" charset="-122"/>
              </a:rPr>
              <a:t>操作符</a:t>
            </a:r>
            <a:r>
              <a:rPr lang="en-US" altLang="zh-CN" dirty="0" smtClean="0">
                <a:ea typeface="宋体" pitchFamily="2" charset="-122"/>
              </a:rPr>
              <a:t>  </a:t>
            </a:r>
            <a:endParaRPr lang="zh-CN" altLang="en-US" dirty="0" smtClean="0">
              <a:ea typeface="宋体" pitchFamily="2" charset="-122"/>
            </a:endParaRPr>
          </a:p>
        </p:txBody>
      </p:sp>
      <p:sp>
        <p:nvSpPr>
          <p:cNvPr id="5" name="矩形 4">
            <a:extLst>
              <a:ext uri="{FF2B5EF4-FFF2-40B4-BE49-F238E27FC236}"/>
            </a:extLst>
          </p:cNvPr>
          <p:cNvSpPr/>
          <p:nvPr/>
        </p:nvSpPr>
        <p:spPr>
          <a:xfrm>
            <a:off x="1072948" y="1355680"/>
            <a:ext cx="91901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Aft>
                <a:spcPts val="0"/>
              </a:spcAft>
              <a:defRPr/>
            </a:pPr>
            <a:r>
              <a:rPr lang="zh-CN" altLang="zh-CN" sz="28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“异或</a:t>
            </a:r>
            <a:r>
              <a:rPr lang="en-US" altLang="zh-CN" sz="2800" spc="100" dirty="0">
                <a:latin typeface="Courier New" panose="02070309020205020404" pitchFamily="49" charset="0"/>
              </a:rPr>
              <a:t>(XOR)</a:t>
            </a:r>
            <a:r>
              <a:rPr lang="zh-CN" altLang="zh-CN" sz="28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”操作符</a:t>
            </a:r>
            <a:r>
              <a:rPr lang="en-US" altLang="zh-CN" sz="2800" spc="100" dirty="0">
                <a:latin typeface="Courier New" panose="02070309020205020404" pitchFamily="49" charset="0"/>
              </a:rPr>
              <a:t>^</a:t>
            </a:r>
            <a:r>
              <a:rPr lang="zh-CN" altLang="en-US" sz="28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按位</a:t>
            </a:r>
            <a:r>
              <a:rPr lang="zh-CN" altLang="zh-CN" sz="28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比较两个操作数</a:t>
            </a:r>
            <a:r>
              <a:rPr lang="zh-CN" altLang="en-US" sz="28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，</a:t>
            </a:r>
            <a:r>
              <a:rPr lang="zh-CN" altLang="zh-CN" sz="28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“异或”操作的结果依据以下规则</a:t>
            </a:r>
            <a:r>
              <a:rPr lang="zh-CN" altLang="zh-CN" sz="2800" spc="1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：</a:t>
            </a:r>
            <a:r>
              <a:rPr lang="en-US" altLang="zh-CN" sz="2800" spc="100" dirty="0">
                <a:latin typeface="Courier New" panose="02070309020205020404" pitchFamily="49" charset="0"/>
              </a:rPr>
              <a:t> </a:t>
            </a:r>
            <a:endParaRPr lang="zh-CN" altLang="zh-CN" sz="2800" dirty="0">
              <a:latin typeface="Times New Roman" panose="02020603050405020304" pitchFamily="18" charset="0"/>
            </a:endParaRPr>
          </a:p>
          <a:p>
            <a:pPr eaLnBrk="1" hangingPunct="1">
              <a:spcAft>
                <a:spcPts val="0"/>
              </a:spcAft>
              <a:defRPr/>
            </a:pPr>
            <a:r>
              <a:rPr lang="zh-CN" altLang="zh-CN" sz="28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如果被比较的二进制位中有且只有一个是</a:t>
            </a:r>
            <a:r>
              <a:rPr lang="en-US" altLang="zh-CN" sz="2800" spc="100" dirty="0">
                <a:latin typeface="Courier New" panose="02070309020205020404" pitchFamily="49" charset="0"/>
              </a:rPr>
              <a:t>1</a:t>
            </a:r>
            <a:r>
              <a:rPr lang="zh-CN" altLang="zh-CN" sz="28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，则结果是</a:t>
            </a:r>
            <a:r>
              <a:rPr lang="en-US" altLang="zh-CN" sz="2800" spc="100" dirty="0">
                <a:latin typeface="Courier New" panose="02070309020205020404" pitchFamily="49" charset="0"/>
              </a:rPr>
              <a:t>1</a:t>
            </a:r>
            <a:r>
              <a:rPr lang="zh-CN" altLang="zh-CN" sz="28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；否则，结果是</a:t>
            </a:r>
            <a:r>
              <a:rPr lang="en-US" altLang="zh-CN" sz="2800" spc="100" dirty="0">
                <a:latin typeface="Courier New" panose="02070309020205020404" pitchFamily="49" charset="0"/>
              </a:rPr>
              <a:t>0</a:t>
            </a:r>
            <a:r>
              <a:rPr lang="zh-CN" altLang="zh-CN" sz="28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。</a:t>
            </a:r>
            <a:endParaRPr lang="zh-CN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/>
            </a:extLst>
          </p:cNvPr>
          <p:cNvSpPr/>
          <p:nvPr/>
        </p:nvSpPr>
        <p:spPr>
          <a:xfrm>
            <a:off x="1215800" y="3257268"/>
            <a:ext cx="81534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spcAft>
                <a:spcPts val="0"/>
              </a:spcAft>
              <a:defRPr/>
            </a:pPr>
            <a:r>
              <a:rPr lang="zh-CN" altLang="zh-CN" sz="24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图</a:t>
            </a:r>
            <a:r>
              <a:rPr lang="en-US" altLang="zh-CN" sz="2400" spc="100" dirty="0">
                <a:latin typeface="Courier New" panose="02070309020205020404" pitchFamily="49" charset="0"/>
              </a:rPr>
              <a:t>11-3</a:t>
            </a:r>
            <a:r>
              <a:rPr lang="zh-CN" altLang="zh-CN" sz="24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说明了一个</a:t>
            </a:r>
            <a:r>
              <a:rPr lang="en-US" altLang="zh-CN" sz="2400" spc="1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lang="en-US" altLang="zh-CN" sz="2400" spc="100" dirty="0">
                <a:solidFill>
                  <a:srgbClr val="FF0000"/>
                </a:solidFill>
                <a:latin typeface="Courier New" panose="02070309020205020404" pitchFamily="49" charset="0"/>
              </a:rPr>
              <a:t>OR</a:t>
            </a:r>
            <a:r>
              <a:rPr lang="zh-CN" altLang="zh-CN" sz="24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操作。如图中所示，被比较的两个二进制位相同时，结果是</a:t>
            </a:r>
            <a:r>
              <a:rPr lang="en-US" altLang="zh-CN" sz="2400" spc="100" dirty="0">
                <a:latin typeface="Courier New" panose="02070309020205020404" pitchFamily="49" charset="0"/>
              </a:rPr>
              <a:t>0</a:t>
            </a:r>
            <a:r>
              <a:rPr lang="zh-CN" altLang="zh-CN" sz="24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；只有两者不同时，结果才是</a:t>
            </a:r>
            <a:r>
              <a:rPr lang="en-US" altLang="zh-CN" sz="2400" spc="100" dirty="0">
                <a:latin typeface="Courier New" panose="02070309020205020404" pitchFamily="49" charset="0"/>
              </a:rPr>
              <a:t>1</a:t>
            </a:r>
            <a:r>
              <a:rPr lang="zh-CN" altLang="zh-CN" sz="24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。同样，每位比较的结果不受其它位比较结果的影响。</a:t>
            </a: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/>
            </a:extLst>
          </p:cNvPr>
          <p:cNvSpPr/>
          <p:nvPr/>
        </p:nvSpPr>
        <p:spPr>
          <a:xfrm>
            <a:off x="2671560" y="4708480"/>
            <a:ext cx="4572000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eaLnBrk="1" hangingPunct="1">
              <a:spcAft>
                <a:spcPts val="0"/>
              </a:spcAft>
              <a:defRPr/>
            </a:pPr>
            <a:r>
              <a:rPr lang="en-US" altLang="zh-CN" spc="100" dirty="0">
                <a:latin typeface="Courier New" panose="02070309020205020404" pitchFamily="49" charset="0"/>
              </a:rPr>
              <a:t>  1 0 1 1 0 0 1 1 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914400" eaLnBrk="1" hangingPunct="1">
              <a:spcAft>
                <a:spcPts val="0"/>
              </a:spcAft>
              <a:defRPr/>
            </a:pPr>
            <a:r>
              <a:rPr lang="en-US" altLang="zh-CN" u="sng" spc="100" dirty="0">
                <a:latin typeface="Courier New" panose="02070309020205020404" pitchFamily="49" charset="0"/>
              </a:rPr>
              <a:t>^ 1 1 0 1 0 1 0 1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914400" eaLnBrk="1" hangingPunct="1">
              <a:spcAft>
                <a:spcPts val="0"/>
              </a:spcAft>
              <a:defRPr/>
            </a:pPr>
            <a:r>
              <a:rPr lang="en-US" altLang="zh-CN" spc="100" dirty="0">
                <a:latin typeface="Courier New" panose="02070309020205020404" pitchFamily="49" charset="0"/>
              </a:rPr>
              <a:t>  0 1 1 0 0 1 1 0 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eaLnBrk="1" hangingPunct="1">
              <a:spcAft>
                <a:spcPts val="0"/>
              </a:spcAft>
              <a:defRPr/>
            </a:pPr>
            <a:r>
              <a:rPr lang="en-US" altLang="zh-CN" dirty="0">
                <a:latin typeface="Times New Roman" panose="02020603050405020304" pitchFamily="18" charset="0"/>
              </a:rPr>
              <a:t>                       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eaLnBrk="1" hangingPunct="1">
              <a:spcAft>
                <a:spcPts val="0"/>
              </a:spcAft>
              <a:defRPr/>
            </a:pPr>
            <a:r>
              <a:rPr lang="en-US" altLang="zh-CN" sz="1200" b="1" dirty="0">
                <a:latin typeface="Courier New" panose="02070309020205020404" pitchFamily="49" charset="0"/>
              </a:rPr>
              <a:t>            </a:t>
            </a:r>
            <a:r>
              <a:rPr lang="zh-CN" altLang="zh-CN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图</a:t>
            </a:r>
            <a:r>
              <a:rPr lang="en-US" altLang="zh-CN" sz="1200" b="1" dirty="0">
                <a:latin typeface="Courier New" panose="02070309020205020404" pitchFamily="49" charset="0"/>
              </a:rPr>
              <a:t>11-3 </a:t>
            </a:r>
            <a:r>
              <a:rPr lang="zh-CN" altLang="zh-CN" sz="1200" b="1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一个</a:t>
            </a:r>
            <a:r>
              <a:rPr lang="en-US" altLang="zh-CN" sz="1200" b="1" spc="100" dirty="0">
                <a:latin typeface="Courier New" panose="02070309020205020404" pitchFamily="49" charset="0"/>
              </a:rPr>
              <a:t>XOR</a:t>
            </a:r>
            <a:r>
              <a:rPr lang="zh-CN" altLang="zh-CN" sz="1200" b="1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操作示例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 noChangeArrowheads="1"/>
          </p:cNvSpPr>
          <p:nvPr>
            <p:ph type="title"/>
          </p:nvPr>
        </p:nvSpPr>
        <p:spPr>
          <a:xfrm>
            <a:off x="880288" y="902446"/>
            <a:ext cx="8229600" cy="1143000"/>
          </a:xfrm>
        </p:spPr>
        <p:txBody>
          <a:bodyPr/>
          <a:lstStyle/>
          <a:p>
            <a:pPr algn="l" eaLnBrk="1" hangingPunct="1"/>
            <a:r>
              <a:rPr lang="zh-CN" altLang="zh-CN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许多加密方法使用“异或”操作编码数据。</a:t>
            </a:r>
            <a:endParaRPr lang="zh-CN" altLang="en-US" sz="28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矩形 23"/>
          <p:cNvSpPr>
            <a:spLocks noChangeArrowheads="1"/>
          </p:cNvSpPr>
          <p:nvPr/>
        </p:nvSpPr>
        <p:spPr bwMode="auto">
          <a:xfrm>
            <a:off x="3740632" y="3210647"/>
            <a:ext cx="45720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dirty="0">
                <a:latin typeface="Courier New" pitchFamily="49" charset="0"/>
              </a:rPr>
              <a:t>encrypt(word)</a:t>
            </a:r>
            <a:endParaRPr lang="zh-CN" altLang="zh-CN" sz="2800" dirty="0">
              <a:latin typeface="Times New Roman" pitchFamily="18" charset="0"/>
            </a:endParaRPr>
          </a:p>
          <a:p>
            <a:pPr eaLnBrk="1" hangingPunct="1"/>
            <a:r>
              <a:rPr lang="en-US" altLang="zh-CN" dirty="0">
                <a:latin typeface="Courier New" pitchFamily="49" charset="0"/>
              </a:rPr>
              <a:t>char *word;</a:t>
            </a:r>
            <a:endParaRPr lang="zh-CN" altLang="zh-CN" sz="2800" dirty="0">
              <a:latin typeface="Times New Roman" pitchFamily="18" charset="0"/>
            </a:endParaRPr>
          </a:p>
          <a:p>
            <a:pPr eaLnBrk="1" hangingPunct="1"/>
            <a:r>
              <a:rPr lang="en-US" altLang="zh-CN" dirty="0">
                <a:latin typeface="Courier New" pitchFamily="49" charset="0"/>
              </a:rPr>
              <a:t>{</a:t>
            </a:r>
            <a:endParaRPr lang="zh-CN" altLang="zh-CN" sz="2800" dirty="0">
              <a:latin typeface="Times New Roman" pitchFamily="18" charset="0"/>
            </a:endParaRPr>
          </a:p>
          <a:p>
            <a:pPr eaLnBrk="1" hangingPunct="1"/>
            <a:r>
              <a:rPr lang="en-US" altLang="zh-CN" dirty="0">
                <a:latin typeface="Courier New" pitchFamily="49" charset="0"/>
              </a:rPr>
              <a:t> while(*word != ‘\0’)</a:t>
            </a:r>
            <a:endParaRPr lang="zh-CN" altLang="zh-CN" sz="2800" dirty="0">
              <a:latin typeface="Times New Roman" pitchFamily="18" charset="0"/>
            </a:endParaRPr>
          </a:p>
          <a:p>
            <a:pPr eaLnBrk="1" hangingPunct="1"/>
            <a:r>
              <a:rPr lang="en-US" altLang="zh-CN" dirty="0">
                <a:latin typeface="Courier New" pitchFamily="49" charset="0"/>
              </a:rPr>
              <a:t>  *word++ ^= 52;  </a:t>
            </a:r>
            <a:endParaRPr lang="zh-CN" altLang="zh-CN" sz="2800" dirty="0">
              <a:latin typeface="Times New Roman" pitchFamily="18" charset="0"/>
            </a:endParaRPr>
          </a:p>
          <a:p>
            <a:pPr eaLnBrk="1" hangingPunct="1"/>
            <a:r>
              <a:rPr lang="en-US" altLang="zh-CN" dirty="0">
                <a:latin typeface="Courier New" pitchFamily="49" charset="0"/>
              </a:rPr>
              <a:t>}</a:t>
            </a:r>
            <a:endParaRPr lang="zh-CN" altLang="zh-CN" sz="2800" dirty="0">
              <a:latin typeface="Times New Roman" pitchFamily="18" charset="0"/>
            </a:endParaRPr>
          </a:p>
        </p:txBody>
      </p:sp>
      <p:sp>
        <p:nvSpPr>
          <p:cNvPr id="6" name="矩形 5">
            <a:extLst>
              <a:ext uri="{FF2B5EF4-FFF2-40B4-BE49-F238E27FC236}"/>
            </a:extLst>
          </p:cNvPr>
          <p:cNvSpPr/>
          <p:nvPr/>
        </p:nvSpPr>
        <p:spPr>
          <a:xfrm>
            <a:off x="969187" y="1806871"/>
            <a:ext cx="101673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zh-CN" sz="24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比如，程序</a:t>
            </a:r>
            <a:r>
              <a:rPr lang="en-US" altLang="zh-CN" sz="2400" spc="100" dirty="0">
                <a:latin typeface="Courier New" panose="02070309020205020404" pitchFamily="49" charset="0"/>
              </a:rPr>
              <a:t>11-5</a:t>
            </a:r>
            <a:r>
              <a:rPr lang="zh-CN" altLang="zh-CN" sz="24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中起始使用的字符串</a:t>
            </a:r>
            <a:r>
              <a:rPr lang="en-US" altLang="zh-CN" sz="2400" spc="100" dirty="0">
                <a:latin typeface="Courier New" panose="02070309020205020404" pitchFamily="49" charset="0"/>
              </a:rPr>
              <a:t>Hello there world!</a:t>
            </a:r>
            <a:r>
              <a:rPr lang="zh-CN" altLang="zh-CN" sz="24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能够通过使用一个屏蔽数值</a:t>
            </a:r>
            <a:r>
              <a:rPr lang="en-US" altLang="zh-CN" sz="2400" spc="100" dirty="0">
                <a:solidFill>
                  <a:srgbClr val="FF0000"/>
                </a:solidFill>
                <a:latin typeface="Courier New" panose="02070309020205020404" pitchFamily="49" charset="0"/>
              </a:rPr>
              <a:t>52</a:t>
            </a:r>
            <a:r>
              <a:rPr lang="zh-CN" altLang="zh-CN" sz="24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对每个字符做“异或”操作来加密。所选屏蔽使用的数值称作</a:t>
            </a:r>
            <a:r>
              <a:rPr lang="zh-CN" altLang="zh-CN" sz="2400" i="1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密匙</a:t>
            </a:r>
            <a:r>
              <a:rPr lang="zh-CN" altLang="zh-CN" sz="24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，它是任意的，任何数值都可以作为密匙。</a:t>
            </a:r>
            <a:endParaRPr lang="zh-CN" altLang="en-US" sz="2400" dirty="0"/>
          </a:p>
        </p:txBody>
      </p:sp>
      <p:sp>
        <p:nvSpPr>
          <p:cNvPr id="7" name="标题 1"/>
          <p:cNvSpPr txBox="1">
            <a:spLocks noChangeArrowheads="1"/>
          </p:cNvSpPr>
          <p:nvPr/>
        </p:nvSpPr>
        <p:spPr bwMode="white">
          <a:xfrm>
            <a:off x="2429300" y="411118"/>
            <a:ext cx="6871659" cy="748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pitchFamily="2" charset="-122"/>
                <a:cs typeface="+mj-cs"/>
              </a:rPr>
              <a:t>11.3  </a:t>
            </a:r>
            <a:r>
              <a:rPr kumimoji="0" lang="en-US" altLang="zh-CN" sz="30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pitchFamily="2" charset="-122"/>
                <a:cs typeface="+mj-cs"/>
              </a:rPr>
              <a:t>XOR</a:t>
            </a:r>
            <a:r>
              <a:rPr kumimoji="0" lang="zh-CN" altLang="en-US" sz="30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pitchFamily="2" charset="-122"/>
                <a:cs typeface="+mj-cs"/>
              </a:rPr>
              <a:t>操作符</a:t>
            </a:r>
            <a:r>
              <a:rPr kumimoji="0" lang="en-US" altLang="zh-CN" sz="3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pitchFamily="2" charset="-122"/>
                <a:cs typeface="+mj-cs"/>
              </a:rPr>
              <a:t>  </a:t>
            </a:r>
            <a:endParaRPr kumimoji="0" lang="zh-CN" altLang="en-US" sz="3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490728" y="584579"/>
            <a:ext cx="8229600" cy="655638"/>
          </a:xfrm>
        </p:spPr>
        <p:txBody>
          <a:bodyPr/>
          <a:lstStyle/>
          <a:p>
            <a:pPr algn="l"/>
            <a:r>
              <a:rPr lang="en-US" altLang="zh-CN" sz="3600" dirty="0" smtClean="0">
                <a:ea typeface="宋体" pitchFamily="2" charset="-122"/>
              </a:rPr>
              <a:t>11.4 </a:t>
            </a:r>
            <a:r>
              <a:rPr lang="zh-CN" altLang="zh-CN" sz="3600" dirty="0" smtClean="0">
                <a:ea typeface="宋体" pitchFamily="2" charset="-122"/>
              </a:rPr>
              <a:t>求补算符</a:t>
            </a:r>
            <a:r>
              <a:rPr lang="zh-CN" altLang="zh-CN" dirty="0" smtClean="0">
                <a:ea typeface="宋体" pitchFamily="2" charset="-122"/>
              </a:rPr>
              <a:t/>
            </a:r>
            <a:br>
              <a:rPr lang="zh-CN" altLang="zh-CN" dirty="0" smtClean="0">
                <a:ea typeface="宋体" pitchFamily="2" charset="-122"/>
              </a:rPr>
            </a:br>
            <a:endParaRPr lang="zh-CN" altLang="en-US" dirty="0" smtClean="0">
              <a:ea typeface="宋体" pitchFamily="2" charset="-122"/>
            </a:endParaRPr>
          </a:p>
        </p:txBody>
      </p:sp>
      <p:sp>
        <p:nvSpPr>
          <p:cNvPr id="5" name="矩形 2"/>
          <p:cNvSpPr>
            <a:spLocks noChangeArrowheads="1"/>
          </p:cNvSpPr>
          <p:nvPr/>
        </p:nvSpPr>
        <p:spPr bwMode="auto">
          <a:xfrm>
            <a:off x="1215800" y="1524000"/>
            <a:ext cx="81534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dirty="0"/>
              <a:t>求补算符</a:t>
            </a:r>
            <a:r>
              <a:rPr lang="en-US" altLang="zh-CN" sz="2800" dirty="0"/>
              <a:t> ~ </a:t>
            </a:r>
            <a:r>
              <a:rPr lang="zh-CN" altLang="zh-CN" sz="2800" dirty="0" smtClean="0"/>
              <a:t>是一</a:t>
            </a:r>
            <a:r>
              <a:rPr lang="zh-CN" altLang="zh-CN" sz="2800" dirty="0"/>
              <a:t>元操作符，它将操作数每位的</a:t>
            </a:r>
            <a:r>
              <a:rPr lang="en-US" altLang="zh-CN" sz="2800" dirty="0"/>
              <a:t>1</a:t>
            </a:r>
            <a:r>
              <a:rPr lang="zh-CN" altLang="zh-CN" sz="2800" dirty="0"/>
              <a:t>改为</a:t>
            </a:r>
            <a:r>
              <a:rPr lang="en-US" altLang="zh-CN" sz="2800" dirty="0"/>
              <a:t>0</a:t>
            </a:r>
            <a:r>
              <a:rPr lang="zh-CN" altLang="zh-CN" sz="2800" dirty="0"/>
              <a:t>，</a:t>
            </a:r>
            <a:r>
              <a:rPr lang="en-US" altLang="zh-CN" sz="2800" dirty="0"/>
              <a:t>0</a:t>
            </a:r>
            <a:r>
              <a:rPr lang="zh-CN" altLang="zh-CN" sz="2800" dirty="0"/>
              <a:t>改为</a:t>
            </a:r>
            <a:r>
              <a:rPr lang="en-US" altLang="zh-CN" sz="2800" dirty="0"/>
              <a:t>1</a:t>
            </a:r>
            <a:r>
              <a:rPr lang="zh-CN" altLang="zh-CN" sz="2800" dirty="0"/>
              <a:t>。</a:t>
            </a:r>
            <a:endParaRPr lang="zh-CN" altLang="en-US" sz="2800" dirty="0"/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1368200" y="2819400"/>
            <a:ext cx="7848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dirty="0"/>
              <a:t>比如，如果变量</a:t>
            </a:r>
            <a:r>
              <a:rPr lang="en-US" altLang="zh-CN" sz="2800" dirty="0"/>
              <a:t>op1</a:t>
            </a:r>
            <a:r>
              <a:rPr lang="zh-CN" altLang="zh-CN" sz="2800" dirty="0"/>
              <a:t>包含二进制数</a:t>
            </a:r>
            <a:r>
              <a:rPr lang="en-US" altLang="zh-CN" sz="2800" dirty="0"/>
              <a:t>11001010</a:t>
            </a:r>
            <a:r>
              <a:rPr lang="zh-CN" altLang="zh-CN" sz="2800" dirty="0"/>
              <a:t>，则</a:t>
            </a:r>
            <a:r>
              <a:rPr lang="en-US" altLang="zh-CN" sz="2800" dirty="0"/>
              <a:t>~op1</a:t>
            </a:r>
            <a:r>
              <a:rPr lang="zh-CN" altLang="zh-CN" sz="2800" dirty="0"/>
              <a:t>的结果是</a:t>
            </a:r>
            <a:r>
              <a:rPr lang="en-US" altLang="zh-CN" sz="2800" dirty="0"/>
              <a:t>00110101</a:t>
            </a:r>
            <a:r>
              <a:rPr lang="zh-CN" altLang="zh-CN" sz="2800" dirty="0"/>
              <a:t>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565779" y="723331"/>
            <a:ext cx="7717826" cy="395786"/>
          </a:xfrm>
        </p:spPr>
        <p:txBody>
          <a:bodyPr/>
          <a:lstStyle/>
          <a:p>
            <a:pPr algn="l"/>
            <a:r>
              <a:rPr lang="en-US" altLang="zh-CN" sz="3600" dirty="0" smtClean="0">
                <a:ea typeface="宋体" pitchFamily="2" charset="-122"/>
              </a:rPr>
              <a:t>11.5 </a:t>
            </a:r>
            <a:r>
              <a:rPr lang="zh-CN" altLang="zh-CN" sz="3600" dirty="0" smtClean="0">
                <a:ea typeface="宋体" pitchFamily="2" charset="-122"/>
              </a:rPr>
              <a:t>移位操作符</a:t>
            </a:r>
            <a:br>
              <a:rPr lang="zh-CN" altLang="zh-CN" sz="3600" dirty="0" smtClean="0">
                <a:ea typeface="宋体" pitchFamily="2" charset="-122"/>
              </a:rPr>
            </a:br>
            <a:endParaRPr lang="zh-CN" altLang="en-US" sz="3600" dirty="0" smtClean="0">
              <a:ea typeface="宋体" pitchFamily="2" charset="-122"/>
            </a:endParaRPr>
          </a:p>
        </p:txBody>
      </p:sp>
      <p:sp>
        <p:nvSpPr>
          <p:cNvPr id="5" name="矩形 2"/>
          <p:cNvSpPr>
            <a:spLocks noChangeArrowheads="1"/>
          </p:cNvSpPr>
          <p:nvPr/>
        </p:nvSpPr>
        <p:spPr bwMode="auto">
          <a:xfrm>
            <a:off x="1578608" y="1787856"/>
            <a:ext cx="79248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/>
              <a:t>向左移位操作符</a:t>
            </a:r>
            <a:r>
              <a:rPr lang="en-US" altLang="zh-CN" sz="2800"/>
              <a:t>&lt;&lt;</a:t>
            </a:r>
            <a:r>
              <a:rPr lang="zh-CN" altLang="zh-CN" sz="2800"/>
              <a:t>，使一个操作数的二进制位向左移动给定的位数。</a:t>
            </a:r>
            <a:endParaRPr lang="zh-CN" altLang="en-US" sz="280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654808" y="2834019"/>
            <a:ext cx="7543800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 dirty="0">
                <a:latin typeface="Courier New" pitchFamily="49" charset="0"/>
                <a:cs typeface="Courier New" pitchFamily="49" charset="0"/>
              </a:rPr>
              <a:t>比如，语句</a:t>
            </a:r>
            <a:r>
              <a:rPr lang="en-US" altLang="zh-CN" sz="2800" dirty="0">
                <a:latin typeface="Courier New" pitchFamily="49" charset="0"/>
                <a:cs typeface="Courier New" pitchFamily="49" charset="0"/>
              </a:rPr>
              <a:t>op1 = op1 &lt;&lt; 4;</a:t>
            </a:r>
            <a:r>
              <a:rPr lang="zh-CN" altLang="zh-CN" sz="2800" dirty="0"/>
              <a:t>使</a:t>
            </a:r>
            <a:r>
              <a:rPr lang="en-US" altLang="zh-CN" sz="2800" dirty="0"/>
              <a:t>op1</a:t>
            </a:r>
            <a:r>
              <a:rPr lang="zh-CN" altLang="zh-CN" sz="2800" dirty="0"/>
              <a:t>的二进制位左移</a:t>
            </a:r>
            <a:r>
              <a:rPr lang="en-US" altLang="zh-CN" sz="2800" dirty="0"/>
              <a:t>4</a:t>
            </a:r>
            <a:r>
              <a:rPr lang="zh-CN" altLang="zh-CN" sz="2800" dirty="0"/>
              <a:t>位，同时用</a:t>
            </a:r>
            <a:r>
              <a:rPr lang="en-US" altLang="zh-CN" sz="2800" dirty="0"/>
              <a:t>0</a:t>
            </a:r>
            <a:r>
              <a:rPr lang="zh-CN" altLang="zh-CN" sz="2800" dirty="0"/>
              <a:t>填补空缺位。</a:t>
            </a:r>
            <a:endParaRPr lang="en-US" altLang="zh-CN"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25696" y="1503536"/>
            <a:ext cx="8229600" cy="609600"/>
          </a:xfrm>
        </p:spPr>
        <p:txBody>
          <a:bodyPr/>
          <a:lstStyle/>
          <a:p>
            <a:pPr algn="l"/>
            <a:r>
              <a:rPr lang="zh-CN" altLang="zh-CN" sz="3200" dirty="0" smtClean="0">
                <a:solidFill>
                  <a:schemeClr val="tx1"/>
                </a:solidFill>
                <a:ea typeface="宋体" pitchFamily="2" charset="-122"/>
              </a:rPr>
              <a:t>图</a:t>
            </a:r>
            <a:r>
              <a:rPr lang="en-US" altLang="zh-CN" sz="3200" dirty="0" smtClean="0">
                <a:solidFill>
                  <a:schemeClr val="tx1"/>
                </a:solidFill>
                <a:ea typeface="宋体" pitchFamily="2" charset="-122"/>
              </a:rPr>
              <a:t>11-6</a:t>
            </a:r>
            <a:r>
              <a:rPr lang="zh-CN" altLang="zh-CN" sz="3200" dirty="0" smtClean="0">
                <a:solidFill>
                  <a:schemeClr val="tx1"/>
                </a:solidFill>
                <a:ea typeface="宋体" pitchFamily="2" charset="-122"/>
              </a:rPr>
              <a:t>说明将二进制数</a:t>
            </a:r>
            <a:r>
              <a:rPr lang="en-US" altLang="zh-CN" sz="3200" dirty="0" smtClean="0">
                <a:solidFill>
                  <a:schemeClr val="tx1"/>
                </a:solidFill>
                <a:ea typeface="宋体" pitchFamily="2" charset="-122"/>
              </a:rPr>
              <a:t>1111100010101011</a:t>
            </a:r>
            <a:r>
              <a:rPr lang="zh-CN" altLang="zh-CN" sz="3200" dirty="0" smtClean="0">
                <a:solidFill>
                  <a:schemeClr val="tx1"/>
                </a:solidFill>
                <a:ea typeface="宋体" pitchFamily="2" charset="-122"/>
              </a:rPr>
              <a:t>左移</a:t>
            </a:r>
            <a:r>
              <a:rPr lang="en-US" altLang="zh-CN" sz="3200" dirty="0" smtClean="0">
                <a:solidFill>
                  <a:schemeClr val="tx1"/>
                </a:solidFill>
                <a:ea typeface="宋体" pitchFamily="2" charset="-122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ea typeface="宋体" pitchFamily="2" charset="-122"/>
              </a:rPr>
              <a:t>个位置的效果</a:t>
            </a:r>
            <a:r>
              <a:rPr lang="zh-CN" altLang="zh-CN" sz="3600" dirty="0" smtClean="0">
                <a:solidFill>
                  <a:schemeClr val="tx1"/>
                </a:solidFill>
                <a:ea typeface="宋体" pitchFamily="2" charset="-122"/>
              </a:rPr>
              <a:t>。</a:t>
            </a:r>
            <a:endParaRPr lang="zh-CN" altLang="en-US" sz="3600" dirty="0" smtClean="0">
              <a:solidFill>
                <a:schemeClr val="tx1"/>
              </a:solidFill>
              <a:ea typeface="宋体" pitchFamily="2" charset="-122"/>
            </a:endParaRPr>
          </a:p>
        </p:txBody>
      </p:sp>
      <p:pic>
        <p:nvPicPr>
          <p:cNvPr id="5" name="图片 4" descr="图12-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8096" y="2875136"/>
            <a:ext cx="7620000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978096" y="5161136"/>
            <a:ext cx="3581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400" b="1">
                <a:latin typeface="Courier New" pitchFamily="49" charset="0"/>
                <a:cs typeface="Courier New" pitchFamily="49" charset="0"/>
              </a:rPr>
              <a:t>图</a:t>
            </a:r>
            <a:r>
              <a:rPr lang="en-US" altLang="zh-CN" sz="2400" b="1">
                <a:latin typeface="Courier New" pitchFamily="49" charset="0"/>
                <a:cs typeface="Courier New" pitchFamily="49" charset="0"/>
              </a:rPr>
              <a:t>11-6 </a:t>
            </a:r>
            <a:r>
              <a:rPr lang="zh-CN" altLang="en-US" sz="2400" b="1">
                <a:latin typeface="Courier New" pitchFamily="49" charset="0"/>
                <a:cs typeface="Courier New" pitchFamily="49" charset="0"/>
              </a:rPr>
              <a:t>一个左移位示例</a:t>
            </a:r>
            <a:endParaRPr lang="zh-CN" altLang="en-US" sz="2400"/>
          </a:p>
        </p:txBody>
      </p:sp>
      <p:sp>
        <p:nvSpPr>
          <p:cNvPr id="7" name="标题 1"/>
          <p:cNvSpPr txBox="1">
            <a:spLocks/>
          </p:cNvSpPr>
          <p:nvPr/>
        </p:nvSpPr>
        <p:spPr bwMode="white">
          <a:xfrm>
            <a:off x="2565779" y="723331"/>
            <a:ext cx="7717826" cy="395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pitchFamily="2" charset="-122"/>
                <a:cs typeface="+mj-cs"/>
              </a:rPr>
              <a:t>11.5 </a:t>
            </a:r>
            <a:r>
              <a:rPr kumimoji="0" lang="zh-CN" altLang="zh-CN" sz="36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pitchFamily="2" charset="-122"/>
                <a:cs typeface="+mj-cs"/>
              </a:rPr>
              <a:t>移位操作符</a:t>
            </a:r>
            <a:br>
              <a:rPr kumimoji="0" lang="zh-CN" altLang="zh-CN" sz="36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pitchFamily="2" charset="-122"/>
                <a:cs typeface="+mj-cs"/>
              </a:rPr>
            </a:b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533400" y="1696880"/>
            <a:ext cx="8229600" cy="1143000"/>
          </a:xfrm>
        </p:spPr>
        <p:txBody>
          <a:bodyPr/>
          <a:lstStyle/>
          <a:p>
            <a:pPr algn="l"/>
            <a:r>
              <a:rPr lang="zh-CN" altLang="zh-CN" sz="3200" dirty="0" smtClean="0">
                <a:solidFill>
                  <a:schemeClr val="tx1"/>
                </a:solidFill>
                <a:ea typeface="宋体" pitchFamily="2" charset="-122"/>
              </a:rPr>
              <a:t>向右移位操作符</a:t>
            </a:r>
            <a:r>
              <a:rPr lang="en-US" altLang="zh-CN" sz="3200" dirty="0" smtClean="0">
                <a:solidFill>
                  <a:schemeClr val="tx1"/>
                </a:solidFill>
                <a:ea typeface="宋体" pitchFamily="2" charset="-122"/>
              </a:rPr>
              <a:t>&gt;&gt;</a:t>
            </a:r>
            <a:r>
              <a:rPr lang="zh-CN" altLang="zh-CN" sz="3200" dirty="0" smtClean="0">
                <a:solidFill>
                  <a:schemeClr val="tx1"/>
                </a:solidFill>
                <a:ea typeface="宋体" pitchFamily="2" charset="-122"/>
              </a:rPr>
              <a:t>，使一个操作数的二进制位向左移动给定的位数。比如，语句</a:t>
            </a:r>
            <a:r>
              <a:rPr lang="en-US" altLang="zh-CN" sz="3200" dirty="0" smtClean="0">
                <a:solidFill>
                  <a:schemeClr val="tx1"/>
                </a:solidFill>
                <a:ea typeface="宋体" pitchFamily="2" charset="-122"/>
              </a:rPr>
              <a:t>           op2 = op1 &gt;&gt; 3;</a:t>
            </a:r>
            <a:r>
              <a:rPr lang="zh-CN" altLang="zh-CN" dirty="0" smtClean="0">
                <a:solidFill>
                  <a:schemeClr val="tx1"/>
                </a:solidFill>
                <a:ea typeface="宋体" pitchFamily="2" charset="-122"/>
              </a:rPr>
              <a:t/>
            </a:r>
            <a:br>
              <a:rPr lang="zh-CN" altLang="zh-CN" dirty="0" smtClean="0">
                <a:solidFill>
                  <a:schemeClr val="tx1"/>
                </a:solidFill>
                <a:ea typeface="宋体" pitchFamily="2" charset="-122"/>
              </a:rPr>
            </a:br>
            <a:endParaRPr lang="zh-CN" altLang="en-US" dirty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33400" y="3330418"/>
            <a:ext cx="800100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>
                <a:latin typeface="Courier New" pitchFamily="49" charset="0"/>
                <a:cs typeface="Courier New" pitchFamily="49" charset="0"/>
              </a:rPr>
              <a:t>使</a:t>
            </a:r>
            <a:r>
              <a:rPr lang="en-US" altLang="zh-CN" sz="2800">
                <a:latin typeface="Courier New" pitchFamily="49" charset="0"/>
                <a:cs typeface="Courier New" pitchFamily="49" charset="0"/>
              </a:rPr>
              <a:t>op1</a:t>
            </a:r>
            <a:r>
              <a:rPr lang="zh-CN" altLang="en-US" sz="2800">
                <a:latin typeface="Courier New" pitchFamily="49" charset="0"/>
                <a:cs typeface="Courier New" pitchFamily="49" charset="0"/>
              </a:rPr>
              <a:t>的二进制位右移</a:t>
            </a:r>
            <a:r>
              <a:rPr lang="en-US" altLang="zh-CN" sz="2800">
                <a:latin typeface="Courier New" pitchFamily="49" charset="0"/>
                <a:cs typeface="Courier New" pitchFamily="49" charset="0"/>
              </a:rPr>
              <a:t>3</a:t>
            </a:r>
            <a:r>
              <a:rPr lang="zh-CN" altLang="en-US" sz="2800">
                <a:latin typeface="Courier New" pitchFamily="49" charset="0"/>
                <a:cs typeface="Courier New" pitchFamily="49" charset="0"/>
              </a:rPr>
              <a:t>位。图</a:t>
            </a:r>
            <a:r>
              <a:rPr lang="en-US" altLang="zh-CN" sz="2800">
                <a:latin typeface="Courier New" pitchFamily="49" charset="0"/>
                <a:cs typeface="Courier New" pitchFamily="49" charset="0"/>
              </a:rPr>
              <a:t>11-7a</a:t>
            </a:r>
            <a:r>
              <a:rPr lang="zh-CN" altLang="en-US" sz="2800">
                <a:latin typeface="Courier New" pitchFamily="49" charset="0"/>
                <a:cs typeface="Courier New" pitchFamily="49" charset="0"/>
              </a:rPr>
              <a:t>说明将无符号二进制数</a:t>
            </a:r>
            <a:r>
              <a:rPr lang="en-US" altLang="zh-CN" sz="2800">
                <a:latin typeface="Courier New" pitchFamily="49" charset="0"/>
                <a:cs typeface="Courier New" pitchFamily="49" charset="0"/>
              </a:rPr>
              <a:t>1111100010101011</a:t>
            </a:r>
            <a:r>
              <a:rPr lang="zh-CN" altLang="en-US" sz="2800">
                <a:latin typeface="Courier New" pitchFamily="49" charset="0"/>
                <a:cs typeface="Courier New" pitchFamily="49" charset="0"/>
              </a:rPr>
              <a:t>右移</a:t>
            </a:r>
            <a:r>
              <a:rPr lang="en-US" altLang="zh-CN" sz="2800">
                <a:latin typeface="Courier New" pitchFamily="49" charset="0"/>
                <a:cs typeface="Courier New" pitchFamily="49" charset="0"/>
              </a:rPr>
              <a:t>3</a:t>
            </a:r>
            <a:r>
              <a:rPr lang="zh-CN" altLang="en-US" sz="2800">
                <a:latin typeface="Courier New" pitchFamily="49" charset="0"/>
                <a:cs typeface="Courier New" pitchFamily="49" charset="0"/>
              </a:rPr>
              <a:t>个位置，如图所示，最右端的</a:t>
            </a:r>
            <a:r>
              <a:rPr lang="en-US" altLang="zh-CN" sz="2800">
                <a:latin typeface="Courier New" pitchFamily="49" charset="0"/>
                <a:cs typeface="Courier New" pitchFamily="49" charset="0"/>
              </a:rPr>
              <a:t>3</a:t>
            </a:r>
            <a:r>
              <a:rPr lang="zh-CN" altLang="en-US" sz="2800">
                <a:latin typeface="Courier New" pitchFamily="49" charset="0"/>
                <a:cs typeface="Courier New" pitchFamily="49" charset="0"/>
              </a:rPr>
              <a:t>位移出边界并丢失。</a:t>
            </a:r>
            <a:endParaRPr lang="zh-CN" altLang="en-US" sz="2800"/>
          </a:p>
        </p:txBody>
      </p:sp>
      <p:sp>
        <p:nvSpPr>
          <p:cNvPr id="6" name="标题 1"/>
          <p:cNvSpPr txBox="1">
            <a:spLocks/>
          </p:cNvSpPr>
          <p:nvPr/>
        </p:nvSpPr>
        <p:spPr bwMode="white">
          <a:xfrm>
            <a:off x="2565779" y="723331"/>
            <a:ext cx="7717826" cy="395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pitchFamily="2" charset="-122"/>
                <a:cs typeface="+mj-cs"/>
              </a:rPr>
              <a:t>11.5 </a:t>
            </a:r>
            <a:r>
              <a:rPr kumimoji="0" lang="zh-CN" altLang="zh-CN" sz="36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pitchFamily="2" charset="-122"/>
                <a:cs typeface="+mj-cs"/>
              </a:rPr>
              <a:t>移位操作符</a:t>
            </a:r>
            <a:br>
              <a:rPr kumimoji="0" lang="zh-CN" altLang="zh-CN" sz="36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pitchFamily="2" charset="-122"/>
                <a:cs typeface="+mj-cs"/>
              </a:rPr>
            </a:b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内容占位符 2"/>
          <p:cNvSpPr>
            <a:spLocks noGrp="1" noChangeArrowheads="1"/>
          </p:cNvSpPr>
          <p:nvPr>
            <p:ph idx="1"/>
          </p:nvPr>
        </p:nvSpPr>
        <p:spPr>
          <a:xfrm>
            <a:off x="484496" y="404884"/>
            <a:ext cx="11047863" cy="5364163"/>
          </a:xfrm>
        </p:spPr>
        <p:txBody>
          <a:bodyPr/>
          <a:lstStyle/>
          <a:p>
            <a:pPr eaLnBrk="1" hangingPunct="1"/>
            <a:r>
              <a:rPr lang="zh-CN" altLang="zh-CN" sz="2800" dirty="0" smtClean="0">
                <a:solidFill>
                  <a:schemeClr val="bg1"/>
                </a:solidFill>
                <a:ea typeface="宋体" pitchFamily="2" charset="-122"/>
              </a:rPr>
              <a:t>用来执行位操作的操作符称作位操作符。如</a:t>
            </a:r>
            <a:r>
              <a:rPr lang="zh-CN" altLang="en-US" sz="2800" dirty="0" smtClean="0">
                <a:solidFill>
                  <a:schemeClr val="bg1"/>
                </a:solidFill>
                <a:ea typeface="宋体" pitchFamily="2" charset="-122"/>
              </a:rPr>
              <a:t>下表所</a:t>
            </a:r>
            <a:r>
              <a:rPr lang="zh-CN" altLang="zh-CN" sz="2800" dirty="0" smtClean="0">
                <a:solidFill>
                  <a:schemeClr val="bg1"/>
                </a:solidFill>
                <a:ea typeface="宋体" pitchFamily="2" charset="-122"/>
              </a:rPr>
              <a:t>示：</a:t>
            </a:r>
            <a:endParaRPr lang="en-US" altLang="zh-CN" sz="28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graphicFrame>
        <p:nvGraphicFramePr>
          <p:cNvPr id="14" name="表格 13">
            <a:extLst>
              <a:ext uri="{FF2B5EF4-FFF2-40B4-BE49-F238E27FC236}"/>
            </a:extLst>
          </p:cNvPr>
          <p:cNvGraphicFramePr>
            <a:graphicFrameLocks noGrp="1"/>
          </p:cNvGraphicFramePr>
          <p:nvPr/>
        </p:nvGraphicFramePr>
        <p:xfrm>
          <a:off x="769961" y="1977788"/>
          <a:ext cx="9718028" cy="4295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59014">
                  <a:extLst>
                    <a:ext uri="{9D8B030D-6E8A-4147-A177-3AD203B41FA5}"/>
                  </a:extLst>
                </a:gridCol>
                <a:gridCol w="4859014">
                  <a:extLst>
                    <a:ext uri="{9D8B030D-6E8A-4147-A177-3AD203B41FA5}"/>
                  </a:extLst>
                </a:gridCol>
              </a:tblGrid>
              <a:tr h="696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kern="100" baseline="0" dirty="0">
                          <a:latin typeface="Courier New"/>
                          <a:ea typeface="宋体"/>
                          <a:cs typeface="Times New Roman"/>
                        </a:rPr>
                        <a:t>Operator</a:t>
                      </a:r>
                      <a:endParaRPr lang="zh-CN" sz="2400" kern="100" baseline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kern="100" baseline="0" dirty="0">
                          <a:latin typeface="Courier New"/>
                          <a:ea typeface="宋体"/>
                          <a:cs typeface="Times New Roman"/>
                        </a:rPr>
                        <a:t>Description</a:t>
                      </a:r>
                      <a:endParaRPr lang="zh-CN" sz="2400" kern="100" baseline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/>
                </a:extLst>
              </a:tr>
              <a:tr h="4681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baseline="0" dirty="0">
                          <a:latin typeface="Courier New"/>
                          <a:ea typeface="宋体"/>
                          <a:cs typeface="Times New Roman"/>
                        </a:rPr>
                        <a:t>&amp;</a:t>
                      </a:r>
                      <a:endParaRPr lang="zh-CN" sz="2400" kern="100" baseline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kern="100" baseline="0" dirty="0">
                          <a:latin typeface="Courier New"/>
                          <a:ea typeface="宋体"/>
                          <a:cs typeface="Courier New"/>
                        </a:rPr>
                        <a:t>按位</a:t>
                      </a:r>
                      <a:r>
                        <a:rPr lang="en-US" sz="2400" kern="100" baseline="0" dirty="0">
                          <a:latin typeface="Courier New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zh-CN" altLang="en-US" sz="2400" kern="100" baseline="0" dirty="0">
                          <a:latin typeface="Courier New"/>
                          <a:ea typeface="宋体"/>
                          <a:cs typeface="Times New Roman"/>
                        </a:rPr>
                        <a:t>与 </a:t>
                      </a:r>
                      <a:endParaRPr lang="zh-CN" sz="2400" kern="100" baseline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/>
                </a:extLst>
              </a:tr>
              <a:tr h="7315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baseline="0" dirty="0">
                          <a:latin typeface="Courier New"/>
                          <a:ea typeface="宋体"/>
                          <a:cs typeface="Times New Roman"/>
                        </a:rPr>
                        <a:t>|</a:t>
                      </a:r>
                      <a:endParaRPr lang="zh-CN" sz="2400" kern="100" baseline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2400" kern="100" baseline="0" dirty="0">
                          <a:latin typeface="Courier New"/>
                          <a:ea typeface="宋体"/>
                          <a:cs typeface="Times New Roman"/>
                        </a:rPr>
                        <a:t>按位 或</a:t>
                      </a:r>
                      <a:endParaRPr lang="zh-CN" sz="2400" kern="100" baseline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/>
                </a:extLst>
              </a:tr>
              <a:tr h="7315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baseline="0" dirty="0">
                          <a:latin typeface="Courier New"/>
                          <a:ea typeface="宋体"/>
                          <a:cs typeface="Times New Roman"/>
                        </a:rPr>
                        <a:t>^</a:t>
                      </a:r>
                      <a:endParaRPr lang="zh-CN" sz="2400" kern="100" baseline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2400" kern="100" baseline="0" dirty="0">
                          <a:latin typeface="Courier New"/>
                          <a:ea typeface="宋体"/>
                          <a:cs typeface="Times New Roman"/>
                        </a:rPr>
                        <a:t>按位 异或</a:t>
                      </a:r>
                      <a:endParaRPr lang="zh-CN" sz="2400" kern="100" baseline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/>
                </a:extLst>
              </a:tr>
              <a:tr h="7315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baseline="0" dirty="0">
                          <a:latin typeface="Courier New"/>
                          <a:ea typeface="宋体"/>
                          <a:cs typeface="Times New Roman"/>
                        </a:rPr>
                        <a:t>~</a:t>
                      </a:r>
                      <a:endParaRPr lang="zh-CN" sz="2400" kern="100" baseline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2400" kern="100" baseline="0" dirty="0">
                          <a:latin typeface="Courier New"/>
                          <a:ea typeface="宋体"/>
                          <a:cs typeface="Times New Roman"/>
                        </a:rPr>
                        <a:t>求补</a:t>
                      </a:r>
                      <a:endParaRPr lang="zh-CN" sz="2400" kern="100" baseline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/>
                </a:extLst>
              </a:tr>
              <a:tr h="4681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baseline="0" dirty="0">
                          <a:latin typeface="Courier New"/>
                          <a:ea typeface="宋体"/>
                          <a:cs typeface="Times New Roman"/>
                        </a:rPr>
                        <a:t>&lt;&lt;</a:t>
                      </a:r>
                      <a:endParaRPr lang="zh-CN" sz="2400" kern="100" baseline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2400" kern="100" baseline="0" dirty="0">
                          <a:latin typeface="Courier New"/>
                          <a:ea typeface="宋体"/>
                          <a:cs typeface="Times New Roman"/>
                        </a:rPr>
                        <a:t>左移位</a:t>
                      </a:r>
                      <a:endParaRPr lang="zh-CN" sz="2400" kern="100" baseline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/>
                </a:extLst>
              </a:tr>
              <a:tr h="4681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baseline="0" dirty="0">
                          <a:latin typeface="Courier New"/>
                          <a:ea typeface="宋体"/>
                          <a:cs typeface="Times New Roman"/>
                        </a:rPr>
                        <a:t>&gt;&gt;</a:t>
                      </a:r>
                      <a:endParaRPr lang="zh-CN" sz="2400" kern="100" baseline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2400" kern="100" baseline="0" dirty="0">
                          <a:latin typeface="Courier New"/>
                          <a:ea typeface="宋体"/>
                          <a:cs typeface="Times New Roman"/>
                        </a:rPr>
                        <a:t>右移位</a:t>
                      </a:r>
                      <a:endParaRPr lang="zh-CN" sz="2400" kern="100" baseline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541239" y="1265409"/>
            <a:ext cx="762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dirty="0" smtClean="0">
                <a:ea typeface="宋体" pitchFamily="2" charset="-122"/>
              </a:rPr>
              <a:t>C</a:t>
            </a:r>
            <a:r>
              <a:rPr lang="zh-CN" altLang="zh-CN" sz="2800" dirty="0" smtClean="0">
                <a:ea typeface="宋体" pitchFamily="2" charset="-122"/>
              </a:rPr>
              <a:t>提供对字符以及整型常量和变量单独的位操作</a:t>
            </a:r>
            <a:endParaRPr lang="zh-CN" altLang="en-US" sz="2800" dirty="0" smtClean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668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1" descr="图12-7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8248" y="1853824"/>
            <a:ext cx="8229600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1040648" y="5130424"/>
            <a:ext cx="4648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/>
              <a:t>图</a:t>
            </a:r>
            <a:r>
              <a:rPr lang="en-US" altLang="zh-CN" sz="2400"/>
              <a:t>11-7a </a:t>
            </a:r>
            <a:r>
              <a:rPr lang="zh-CN" altLang="zh-CN" sz="2400"/>
              <a:t>一个无符号算术右移位</a:t>
            </a:r>
            <a:endParaRPr lang="zh-CN" altLang="en-US" sz="2400"/>
          </a:p>
        </p:txBody>
      </p:sp>
      <p:sp>
        <p:nvSpPr>
          <p:cNvPr id="7" name="标题 1"/>
          <p:cNvSpPr txBox="1">
            <a:spLocks/>
          </p:cNvSpPr>
          <p:nvPr/>
        </p:nvSpPr>
        <p:spPr bwMode="white">
          <a:xfrm>
            <a:off x="2565779" y="723331"/>
            <a:ext cx="7717826" cy="395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pitchFamily="2" charset="-122"/>
                <a:cs typeface="+mj-cs"/>
              </a:rPr>
              <a:t>11.5 </a:t>
            </a:r>
            <a:r>
              <a:rPr kumimoji="0" lang="zh-CN" altLang="zh-CN" sz="36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pitchFamily="2" charset="-122"/>
                <a:cs typeface="+mj-cs"/>
              </a:rPr>
              <a:t>移位操作符</a:t>
            </a:r>
            <a:br>
              <a:rPr kumimoji="0" lang="zh-CN" altLang="zh-CN" sz="36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pitchFamily="2" charset="-122"/>
                <a:cs typeface="+mj-cs"/>
              </a:rPr>
            </a:b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"/>
          <p:cNvSpPr>
            <a:spLocks noChangeArrowheads="1"/>
          </p:cNvSpPr>
          <p:nvPr/>
        </p:nvSpPr>
        <p:spPr bwMode="auto">
          <a:xfrm>
            <a:off x="457200" y="1524000"/>
            <a:ext cx="83058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/>
              <a:t>对无符号数值，最左端的位不是用作一个符号位。这种数值，左端空缺位总是以</a:t>
            </a:r>
            <a:r>
              <a:rPr lang="en-US" altLang="zh-CN" sz="3200"/>
              <a:t>0</a:t>
            </a:r>
            <a:r>
              <a:rPr lang="zh-CN" altLang="zh-CN" sz="3200"/>
              <a:t>填补。图</a:t>
            </a:r>
            <a:r>
              <a:rPr lang="en-US" altLang="zh-CN" sz="3200"/>
              <a:t>11-7a</a:t>
            </a:r>
            <a:r>
              <a:rPr lang="zh-CN" altLang="zh-CN" sz="3200"/>
              <a:t>即说明此种情况。</a:t>
            </a:r>
            <a:endParaRPr lang="zh-CN" altLang="en-US" sz="320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33400" y="3429000"/>
            <a:ext cx="80772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>
                <a:latin typeface="Courier New" pitchFamily="49" charset="0"/>
                <a:cs typeface="Courier New" pitchFamily="49" charset="0"/>
              </a:rPr>
              <a:t>对带符号数值，空缺位要填补的数值依赖于计算机，大多数计算机复制原始数的符号位。图</a:t>
            </a:r>
            <a:r>
              <a:rPr lang="en-US" altLang="zh-CN" sz="2800">
                <a:latin typeface="Courier New" pitchFamily="49" charset="0"/>
                <a:cs typeface="Courier New" pitchFamily="49" charset="0"/>
              </a:rPr>
              <a:t>11-7b</a:t>
            </a:r>
            <a:r>
              <a:rPr lang="zh-CN" altLang="en-US" sz="2800">
                <a:latin typeface="Courier New" pitchFamily="49" charset="0"/>
                <a:cs typeface="Courier New" pitchFamily="49" charset="0"/>
              </a:rPr>
              <a:t>说明将一个负二进制数右移</a:t>
            </a:r>
            <a:r>
              <a:rPr lang="en-US" altLang="zh-CN" sz="2800">
                <a:latin typeface="Courier New" pitchFamily="49" charset="0"/>
                <a:cs typeface="Courier New" pitchFamily="49" charset="0"/>
              </a:rPr>
              <a:t>4</a:t>
            </a:r>
            <a:r>
              <a:rPr lang="zh-CN" altLang="en-US" sz="2800">
                <a:latin typeface="Courier New" pitchFamily="49" charset="0"/>
                <a:cs typeface="Courier New" pitchFamily="49" charset="0"/>
              </a:rPr>
              <a:t>个位置，其中符号位值复制到空缺位。图</a:t>
            </a:r>
            <a:r>
              <a:rPr lang="en-US" altLang="zh-CN" sz="2800">
                <a:latin typeface="Courier New" pitchFamily="49" charset="0"/>
                <a:cs typeface="Courier New" pitchFamily="49" charset="0"/>
              </a:rPr>
              <a:t>11-7c</a:t>
            </a:r>
            <a:r>
              <a:rPr lang="zh-CN" altLang="en-US" sz="2800">
                <a:latin typeface="Courier New" pitchFamily="49" charset="0"/>
                <a:cs typeface="Courier New" pitchFamily="49" charset="0"/>
              </a:rPr>
              <a:t>说明等同的将一个正二进制数右移位的情况。</a:t>
            </a:r>
            <a:endParaRPr lang="zh-CN" altLang="en-US" sz="2800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2565779" y="723331"/>
            <a:ext cx="7717826" cy="395786"/>
          </a:xfrm>
        </p:spPr>
        <p:txBody>
          <a:bodyPr/>
          <a:lstStyle/>
          <a:p>
            <a:pPr algn="l"/>
            <a:r>
              <a:rPr lang="en-US" altLang="zh-CN" sz="3600" dirty="0" smtClean="0">
                <a:ea typeface="宋体" pitchFamily="2" charset="-122"/>
              </a:rPr>
              <a:t>11.5 </a:t>
            </a:r>
            <a:r>
              <a:rPr lang="zh-CN" altLang="zh-CN" sz="3600" dirty="0" smtClean="0">
                <a:ea typeface="宋体" pitchFamily="2" charset="-122"/>
              </a:rPr>
              <a:t>移位操作符</a:t>
            </a:r>
            <a:br>
              <a:rPr lang="zh-CN" altLang="zh-CN" sz="3600" dirty="0" smtClean="0">
                <a:ea typeface="宋体" pitchFamily="2" charset="-122"/>
              </a:rPr>
            </a:br>
            <a:endParaRPr lang="zh-CN" altLang="en-US" sz="3600" dirty="0" smtClean="0"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2" descr="图12-7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7176" y="1600200"/>
            <a:ext cx="8001000" cy="330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773376" y="5410200"/>
            <a:ext cx="44211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400"/>
              <a:t>图</a:t>
            </a:r>
            <a:r>
              <a:rPr lang="en-US" altLang="zh-CN" sz="2400"/>
              <a:t>11-7b </a:t>
            </a:r>
            <a:r>
              <a:rPr lang="zh-CN" altLang="zh-CN" sz="2400"/>
              <a:t>右移一个负的二进制数</a:t>
            </a:r>
            <a:endParaRPr lang="zh-CN" altLang="en-US" sz="2400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2565779" y="723331"/>
            <a:ext cx="7717826" cy="395786"/>
          </a:xfrm>
        </p:spPr>
        <p:txBody>
          <a:bodyPr/>
          <a:lstStyle/>
          <a:p>
            <a:pPr algn="l"/>
            <a:r>
              <a:rPr lang="en-US" altLang="zh-CN" sz="3600" dirty="0" smtClean="0">
                <a:ea typeface="宋体" pitchFamily="2" charset="-122"/>
              </a:rPr>
              <a:t>11.5 </a:t>
            </a:r>
            <a:r>
              <a:rPr lang="zh-CN" altLang="zh-CN" sz="3600" dirty="0" smtClean="0">
                <a:ea typeface="宋体" pitchFamily="2" charset="-122"/>
              </a:rPr>
              <a:t>移位操作符</a:t>
            </a:r>
            <a:br>
              <a:rPr lang="zh-CN" altLang="zh-CN" sz="3600" dirty="0" smtClean="0">
                <a:ea typeface="宋体" pitchFamily="2" charset="-122"/>
              </a:rPr>
            </a:br>
            <a:endParaRPr lang="zh-CN" altLang="en-US" sz="3600" dirty="0" smtClean="0"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3" descr="图12-7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447800"/>
            <a:ext cx="8077200" cy="333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685800" y="5257800"/>
            <a:ext cx="43592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400"/>
              <a:t>图</a:t>
            </a:r>
            <a:r>
              <a:rPr lang="en-US" altLang="zh-CN" sz="2400"/>
              <a:t>11-7c</a:t>
            </a:r>
            <a:r>
              <a:rPr lang="zh-CN" altLang="zh-CN" sz="2400"/>
              <a:t>右移一个正的二进制数</a:t>
            </a:r>
            <a:endParaRPr lang="zh-CN" altLang="en-US" sz="2400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2565779" y="723331"/>
            <a:ext cx="7717826" cy="395786"/>
          </a:xfrm>
        </p:spPr>
        <p:txBody>
          <a:bodyPr/>
          <a:lstStyle/>
          <a:p>
            <a:pPr algn="l"/>
            <a:r>
              <a:rPr lang="en-US" altLang="zh-CN" sz="3600" dirty="0" smtClean="0">
                <a:ea typeface="宋体" pitchFamily="2" charset="-122"/>
              </a:rPr>
              <a:t>11.5 </a:t>
            </a:r>
            <a:r>
              <a:rPr lang="zh-CN" altLang="zh-CN" sz="3600" dirty="0" smtClean="0">
                <a:ea typeface="宋体" pitchFamily="2" charset="-122"/>
              </a:rPr>
              <a:t>移位操作符</a:t>
            </a:r>
            <a:br>
              <a:rPr lang="zh-CN" altLang="zh-CN" sz="3600" dirty="0" smtClean="0">
                <a:ea typeface="宋体" pitchFamily="2" charset="-122"/>
              </a:rPr>
            </a:br>
            <a:endParaRPr lang="zh-CN" altLang="en-US" sz="3600" dirty="0" smtClean="0"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8173" y="2183644"/>
            <a:ext cx="95807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ea typeface="宋体" pitchFamily="2" charset="-122"/>
              </a:rPr>
              <a:t> </a:t>
            </a:r>
            <a:r>
              <a:rPr lang="zh-CN" altLang="en-US" sz="2800" dirty="0" smtClean="0">
                <a:ea typeface="宋体" pitchFamily="2" charset="-122"/>
              </a:rPr>
              <a:t>上</a:t>
            </a:r>
            <a:r>
              <a:rPr lang="zh-CN" altLang="zh-CN" sz="2800" dirty="0" smtClean="0">
                <a:solidFill>
                  <a:srgbClr val="000000"/>
                </a:solidFill>
              </a:rPr>
              <a:t>表</a:t>
            </a:r>
            <a:r>
              <a:rPr lang="zh-CN" altLang="zh-CN" sz="2800" dirty="0" smtClean="0">
                <a:solidFill>
                  <a:srgbClr val="000000"/>
                </a:solidFill>
              </a:rPr>
              <a:t>中所有的操作符都是二元操作符，即需要两个操作数。使用位操作时，每个操作数被当作一个由一系列单个</a:t>
            </a:r>
            <a:r>
              <a:rPr lang="en-US" altLang="zh-CN" sz="2800" dirty="0" smtClean="0">
                <a:solidFill>
                  <a:srgbClr val="000000"/>
                </a:solidFill>
              </a:rPr>
              <a:t>0</a:t>
            </a:r>
            <a:r>
              <a:rPr lang="zh-CN" altLang="zh-CN" sz="2800" dirty="0" smtClean="0">
                <a:solidFill>
                  <a:srgbClr val="000000"/>
                </a:solidFill>
              </a:rPr>
              <a:t>和</a:t>
            </a:r>
            <a:r>
              <a:rPr lang="en-US" altLang="zh-CN" sz="2800" dirty="0" smtClean="0">
                <a:solidFill>
                  <a:srgbClr val="000000"/>
                </a:solidFill>
              </a:rPr>
              <a:t>1</a:t>
            </a:r>
            <a:r>
              <a:rPr lang="zh-CN" altLang="zh-CN" sz="2800" dirty="0" smtClean="0">
                <a:solidFill>
                  <a:srgbClr val="000000"/>
                </a:solidFill>
              </a:rPr>
              <a:t>组成的二进制数。然而，每个操作数的相应数</a:t>
            </a:r>
            <a:r>
              <a:rPr lang="zh-CN" altLang="zh-CN" sz="2800" dirty="0" smtClean="0">
                <a:solidFill>
                  <a:srgbClr val="000000"/>
                </a:solidFill>
              </a:rPr>
              <a:t>位</a:t>
            </a:r>
            <a:r>
              <a:rPr lang="zh-CN" altLang="en-US" sz="2800" dirty="0" smtClean="0">
                <a:solidFill>
                  <a:srgbClr val="000000"/>
                </a:solidFill>
              </a:rPr>
              <a:t>是</a:t>
            </a:r>
            <a:r>
              <a:rPr lang="zh-CN" altLang="zh-CN" sz="2800" dirty="0" smtClean="0">
                <a:solidFill>
                  <a:srgbClr val="000000"/>
                </a:solidFill>
              </a:rPr>
              <a:t>基</a:t>
            </a:r>
            <a:r>
              <a:rPr lang="zh-CN" altLang="zh-CN" sz="2800" dirty="0" smtClean="0">
                <a:solidFill>
                  <a:srgbClr val="000000"/>
                </a:solidFill>
              </a:rPr>
              <a:t>于一位一位比</a:t>
            </a:r>
            <a:r>
              <a:rPr lang="zh-CN" altLang="zh-CN" sz="2800" dirty="0" smtClean="0">
                <a:solidFill>
                  <a:srgbClr val="000000"/>
                </a:solidFill>
              </a:rPr>
              <a:t>较</a:t>
            </a:r>
            <a:r>
              <a:rPr lang="zh-CN" altLang="en-US" sz="2800" dirty="0" smtClean="0">
                <a:solidFill>
                  <a:srgbClr val="000000"/>
                </a:solidFill>
              </a:rPr>
              <a:t>的</a:t>
            </a:r>
            <a:r>
              <a:rPr lang="zh-CN" altLang="zh-CN" sz="2800" dirty="0" smtClean="0">
                <a:solidFill>
                  <a:srgbClr val="000000"/>
                </a:solidFill>
              </a:rPr>
              <a:t>，</a:t>
            </a:r>
            <a:r>
              <a:rPr lang="zh-CN" altLang="zh-CN" sz="2800" dirty="0" smtClean="0">
                <a:solidFill>
                  <a:srgbClr val="000000"/>
                </a:solidFill>
              </a:rPr>
              <a:t>运算的结果取决于所选择的操作。</a:t>
            </a:r>
            <a:endParaRPr lang="zh-CN" alt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528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1" name="标题 2"/>
          <p:cNvSpPr txBox="1">
            <a:spLocks noChangeArrowheads="1"/>
          </p:cNvSpPr>
          <p:nvPr/>
        </p:nvSpPr>
        <p:spPr bwMode="white">
          <a:xfrm>
            <a:off x="1442114" y="285466"/>
            <a:ext cx="7772400" cy="929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pitchFamily="2" charset="-122"/>
                <a:cs typeface="+mj-cs"/>
              </a:rPr>
              <a:t>11.1  AND</a:t>
            </a:r>
            <a:r>
              <a:rPr kumimoji="0" lang="zh-CN" altLang="zh-CN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pitchFamily="2" charset="-122"/>
                <a:cs typeface="+mj-cs"/>
              </a:rPr>
              <a:t>操作符</a:t>
            </a:r>
            <a:endParaRPr kumimoji="0" lang="zh-CN" altLang="en-US" sz="3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pitchFamily="2" charset="-122"/>
              <a:cs typeface="+mj-cs"/>
            </a:endParaRPr>
          </a:p>
        </p:txBody>
      </p:sp>
      <p:sp>
        <p:nvSpPr>
          <p:cNvPr id="13" name="文本占位符 3"/>
          <p:cNvSpPr txBox="1">
            <a:spLocks noChangeArrowheads="1"/>
          </p:cNvSpPr>
          <p:nvPr/>
        </p:nvSpPr>
        <p:spPr bwMode="auto">
          <a:xfrm>
            <a:off x="1518314" y="1486468"/>
            <a:ext cx="9236122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57175" marR="0" lvl="0" indent="-2571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如图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11-1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所示，</a:t>
            </a:r>
            <a:r>
              <a:rPr kumimoji="0" lang="zh-CN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操</a:t>
            </a:r>
            <a:r>
              <a:rPr kumimoji="0" lang="zh-CN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作符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AND</a:t>
            </a:r>
            <a:r>
              <a:rPr kumimoji="0" lang="zh-CN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使两个操作数执行一位一位的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AND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（与）</a:t>
            </a:r>
            <a:r>
              <a:rPr kumimoji="0" lang="zh-CN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比</a:t>
            </a:r>
            <a:r>
              <a:rPr kumimoji="0" lang="zh-CN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较。只有当被比较的两位都是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1</a:t>
            </a:r>
            <a:r>
              <a:rPr kumimoji="0" lang="zh-CN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时，结果才是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1</a:t>
            </a:r>
            <a:r>
              <a:rPr kumimoji="0" lang="zh-CN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；否则，结果是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0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。</a:t>
            </a: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670714" y="3413693"/>
            <a:ext cx="7467600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r>
              <a:rPr lang="en-US" altLang="zh-CN" sz="3600">
                <a:latin typeface="Courier New" pitchFamily="49" charset="0"/>
                <a:cs typeface="Courier New" pitchFamily="49" charset="0"/>
              </a:rPr>
              <a:t>  1 0 1 1 0 0 1 1 </a:t>
            </a:r>
            <a:endParaRPr lang="en-US" altLang="zh-CN" sz="3600">
              <a:cs typeface="Courier New" pitchFamily="49" charset="0"/>
            </a:endParaRPr>
          </a:p>
          <a:p>
            <a:r>
              <a:rPr lang="en-US" altLang="zh-CN" sz="3600" u="sng">
                <a:latin typeface="Courier New" pitchFamily="49" charset="0"/>
                <a:cs typeface="Courier New" pitchFamily="49" charset="0"/>
              </a:rPr>
              <a:t>&amp; 1 1 0 1 0 1 0 1</a:t>
            </a:r>
            <a:endParaRPr lang="en-US" altLang="zh-CN" sz="3600">
              <a:cs typeface="Courier New" pitchFamily="49" charset="0"/>
            </a:endParaRPr>
          </a:p>
          <a:p>
            <a:r>
              <a:rPr lang="en-US" altLang="zh-CN" sz="3600">
                <a:latin typeface="Courier New" pitchFamily="49" charset="0"/>
                <a:cs typeface="Courier New" pitchFamily="49" charset="0"/>
              </a:rPr>
              <a:t>  1 0 0 1 0 0 0 1 </a:t>
            </a:r>
            <a:endParaRPr lang="en-US" altLang="zh-CN" sz="3600">
              <a:cs typeface="Courier New" pitchFamily="49" charset="0"/>
            </a:endParaRPr>
          </a:p>
          <a:p>
            <a:endParaRPr lang="en-US" altLang="zh-CN" sz="2800">
              <a:latin typeface="Courier New" pitchFamily="49" charset="0"/>
              <a:cs typeface="Courier New" pitchFamily="49" charset="0"/>
            </a:endParaRPr>
          </a:p>
          <a:p>
            <a:r>
              <a:rPr lang="zh-CN" altLang="en-US" sz="2800">
                <a:latin typeface="Courier New" pitchFamily="49" charset="0"/>
                <a:cs typeface="Courier New" pitchFamily="49" charset="0"/>
              </a:rPr>
              <a:t>图</a:t>
            </a:r>
            <a:r>
              <a:rPr lang="en-US" altLang="zh-CN" sz="2800">
                <a:latin typeface="Courier New" pitchFamily="49" charset="0"/>
                <a:cs typeface="Courier New" pitchFamily="49" charset="0"/>
              </a:rPr>
              <a:t>11-1 </a:t>
            </a:r>
            <a:r>
              <a:rPr lang="zh-CN" altLang="en-US" sz="2800">
                <a:latin typeface="Courier New" pitchFamily="49" charset="0"/>
                <a:cs typeface="Courier New" pitchFamily="49" charset="0"/>
              </a:rPr>
              <a:t>一个</a:t>
            </a:r>
            <a:r>
              <a:rPr lang="en-US" altLang="zh-CN" sz="2800">
                <a:latin typeface="Courier New" pitchFamily="49" charset="0"/>
                <a:cs typeface="Courier New" pitchFamily="49" charset="0"/>
              </a:rPr>
              <a:t>AND</a:t>
            </a:r>
            <a:r>
              <a:rPr lang="zh-CN" altLang="en-US" sz="2800">
                <a:latin typeface="Courier New" pitchFamily="49" charset="0"/>
                <a:cs typeface="Courier New" pitchFamily="49" charset="0"/>
              </a:rPr>
              <a:t>操作示例</a:t>
            </a:r>
            <a:endParaRPr lang="zh-CN" altLang="en-US" sz="2800"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213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2" name="标题 1"/>
          <p:cNvSpPr>
            <a:spLocks noGrp="1" noChangeArrowheads="1"/>
          </p:cNvSpPr>
          <p:nvPr>
            <p:ph type="title"/>
          </p:nvPr>
        </p:nvSpPr>
        <p:spPr>
          <a:xfrm>
            <a:off x="696036" y="1198728"/>
            <a:ext cx="10809027" cy="21336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ea typeface="宋体" pitchFamily="2" charset="-122"/>
              </a:rPr>
              <a:t>      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程序</a:t>
            </a:r>
            <a:r>
              <a:rPr lang="en-US" altLang="zh-CN" sz="2800" dirty="0" smtClean="0">
                <a:solidFill>
                  <a:schemeClr val="tx1"/>
                </a:solidFill>
                <a:ea typeface="宋体" pitchFamily="2" charset="-122"/>
              </a:rPr>
              <a:t>11-1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说明了</a:t>
            </a:r>
            <a:r>
              <a:rPr lang="en-US" altLang="zh-CN" sz="2800" i="1" dirty="0" smtClean="0">
                <a:solidFill>
                  <a:schemeClr val="tx1"/>
                </a:solidFill>
                <a:ea typeface="宋体" pitchFamily="2" charset="-122"/>
              </a:rPr>
              <a:t>AND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操作的使用，其中变量</a:t>
            </a:r>
            <a:r>
              <a:rPr lang="en-US" altLang="zh-CN" sz="2800" dirty="0" smtClean="0">
                <a:solidFill>
                  <a:schemeClr val="tx1"/>
                </a:solidFill>
                <a:ea typeface="宋体" pitchFamily="2" charset="-122"/>
              </a:rPr>
              <a:t>op1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初始化为八进制数值</a:t>
            </a:r>
            <a:r>
              <a:rPr lang="en-US" altLang="zh-CN" sz="2800" dirty="0" smtClean="0">
                <a:solidFill>
                  <a:schemeClr val="tx1"/>
                </a:solidFill>
                <a:ea typeface="宋体" pitchFamily="2" charset="-122"/>
              </a:rPr>
              <a:t>325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，即二进制数值</a:t>
            </a:r>
            <a:r>
              <a:rPr lang="en-US" altLang="zh-CN" sz="2800" dirty="0" smtClean="0">
                <a:solidFill>
                  <a:schemeClr val="tx1"/>
                </a:solidFill>
                <a:ea typeface="宋体" pitchFamily="2" charset="-122"/>
              </a:rPr>
              <a:t>11010101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的相应八进制表示；</a:t>
            </a:r>
            <a:r>
              <a:rPr lang="en-US" altLang="zh-CN" sz="2800" dirty="0" smtClean="0">
                <a:solidFill>
                  <a:schemeClr val="tx1"/>
                </a:solidFill>
                <a:ea typeface="宋体" pitchFamily="2" charset="-122"/>
              </a:rPr>
              <a:t/>
            </a:r>
            <a:br>
              <a:rPr lang="en-US" altLang="zh-CN" sz="2800" dirty="0" smtClean="0">
                <a:solidFill>
                  <a:schemeClr val="tx1"/>
                </a:solidFill>
                <a:ea typeface="宋体" pitchFamily="2" charset="-122"/>
              </a:rPr>
            </a:br>
            <a:r>
              <a:rPr lang="en-US" altLang="zh-CN" sz="2800" dirty="0" smtClean="0">
                <a:solidFill>
                  <a:schemeClr val="tx1"/>
                </a:solidFill>
                <a:ea typeface="宋体" pitchFamily="2" charset="-122"/>
              </a:rPr>
              <a:t>      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变量</a:t>
            </a:r>
            <a:r>
              <a:rPr lang="en-US" altLang="zh-CN" sz="2800" dirty="0" smtClean="0">
                <a:solidFill>
                  <a:schemeClr val="tx1"/>
                </a:solidFill>
                <a:ea typeface="宋体" pitchFamily="2" charset="-122"/>
              </a:rPr>
              <a:t>op2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初始化为八进制数值</a:t>
            </a:r>
            <a:r>
              <a:rPr lang="en-US" altLang="zh-CN" sz="2800" dirty="0" smtClean="0">
                <a:solidFill>
                  <a:schemeClr val="tx1"/>
                </a:solidFill>
                <a:ea typeface="宋体" pitchFamily="2" charset="-122"/>
              </a:rPr>
              <a:t>263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，相应二进制</a:t>
            </a:r>
            <a:r>
              <a:rPr lang="en-US" altLang="zh-CN" sz="2800" dirty="0" smtClean="0">
                <a:solidFill>
                  <a:schemeClr val="tx1"/>
                </a:solidFill>
                <a:ea typeface="宋体" pitchFamily="2" charset="-122"/>
              </a:rPr>
              <a:t> 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数值是</a:t>
            </a:r>
            <a:r>
              <a:rPr lang="en-US" altLang="zh-CN" sz="2800" dirty="0" smtClean="0">
                <a:solidFill>
                  <a:schemeClr val="tx1"/>
                </a:solidFill>
                <a:ea typeface="宋体" pitchFamily="2" charset="-122"/>
              </a:rPr>
              <a:t>10110011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。</a:t>
            </a:r>
            <a:endParaRPr lang="zh-CN" altLang="en-US" sz="2800" dirty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1266967" y="3344838"/>
            <a:ext cx="777240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程序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11-1</a:t>
            </a:r>
            <a:endParaRPr lang="en-US" altLang="zh-CN" sz="2800" b="1" dirty="0">
              <a:cs typeface="Times New Roman" pitchFamily="18" charset="0"/>
            </a:endParaRPr>
          </a:p>
          <a:p>
            <a:r>
              <a:rPr lang="en-US" altLang="zh-CN" sz="2800" dirty="0">
                <a:latin typeface="Courier New" pitchFamily="49" charset="0"/>
                <a:cs typeface="Courier New" pitchFamily="49" charset="0"/>
              </a:rPr>
              <a:t>main()</a:t>
            </a:r>
            <a:endParaRPr lang="en-US" altLang="zh-CN" sz="2800" dirty="0"/>
          </a:p>
          <a:p>
            <a:r>
              <a:rPr lang="en-US" altLang="zh-CN" sz="2800" dirty="0">
                <a:latin typeface="Courier New" pitchFamily="49" charset="0"/>
              </a:rPr>
              <a:t>{</a:t>
            </a:r>
            <a:endParaRPr lang="en-US" altLang="zh-CN" sz="2800" dirty="0"/>
          </a:p>
          <a:p>
            <a:r>
              <a:rPr lang="en-US" altLang="zh-CN" sz="2800" dirty="0">
                <a:latin typeface="Courier New" pitchFamily="49" charset="0"/>
              </a:rPr>
              <a:t> </a:t>
            </a:r>
            <a:r>
              <a:rPr lang="en-US" altLang="zh-CN" sz="2800" dirty="0" err="1">
                <a:latin typeface="Courier New" pitchFamily="49" charset="0"/>
              </a:rPr>
              <a:t>int</a:t>
            </a:r>
            <a:r>
              <a:rPr lang="en-US" altLang="zh-CN" sz="2800" dirty="0">
                <a:latin typeface="Courier New" pitchFamily="49" charset="0"/>
              </a:rPr>
              <a:t> op1 = 0325, op2 = 0263;</a:t>
            </a:r>
            <a:endParaRPr lang="en-US" altLang="zh-CN" sz="2800" dirty="0"/>
          </a:p>
          <a:p>
            <a:r>
              <a:rPr lang="en-US" altLang="zh-CN" sz="2800" dirty="0">
                <a:latin typeface="Courier New" pitchFamily="49" charset="0"/>
              </a:rPr>
              <a:t> </a:t>
            </a:r>
            <a:r>
              <a:rPr lang="en-US" altLang="zh-CN" sz="2800" dirty="0" err="1">
                <a:latin typeface="Courier New" pitchFamily="49" charset="0"/>
              </a:rPr>
              <a:t>printf</a:t>
            </a:r>
            <a:r>
              <a:rPr lang="en-US" altLang="zh-CN" sz="2800" dirty="0">
                <a:latin typeface="Courier New" pitchFamily="49" charset="0"/>
              </a:rPr>
              <a:t>(</a:t>
            </a:r>
            <a:r>
              <a:rPr lang="en-US" altLang="zh-CN" sz="2800" dirty="0"/>
              <a:t>“</a:t>
            </a:r>
            <a:r>
              <a:rPr lang="en-US" altLang="zh-CN" sz="2800" dirty="0">
                <a:latin typeface="Courier New" pitchFamily="49" charset="0"/>
              </a:rPr>
              <a:t>%o </a:t>
            </a:r>
            <a:r>
              <a:rPr lang="en-US" altLang="zh-CN" sz="2800" dirty="0" err="1">
                <a:latin typeface="Courier New" pitchFamily="49" charset="0"/>
              </a:rPr>
              <a:t>ANDed</a:t>
            </a:r>
            <a:r>
              <a:rPr lang="en-US" altLang="zh-CN" sz="2800" dirty="0">
                <a:latin typeface="Courier New" pitchFamily="49" charset="0"/>
              </a:rPr>
              <a:t> with %o is %o</a:t>
            </a:r>
            <a:r>
              <a:rPr lang="en-US" altLang="zh-CN" sz="2800" dirty="0"/>
              <a:t>”</a:t>
            </a:r>
            <a:r>
              <a:rPr lang="en-US" altLang="zh-CN" sz="2800" dirty="0">
                <a:latin typeface="Courier New" pitchFamily="49" charset="0"/>
              </a:rPr>
              <a:t>, </a:t>
            </a:r>
          </a:p>
          <a:p>
            <a:r>
              <a:rPr lang="en-US" altLang="zh-CN" sz="2800" dirty="0">
                <a:latin typeface="Courier New" pitchFamily="49" charset="0"/>
              </a:rPr>
              <a:t>        op1, op2, op1</a:t>
            </a:r>
            <a:r>
              <a:rPr lang="en-US" altLang="zh-CN" sz="2800" dirty="0">
                <a:solidFill>
                  <a:srgbClr val="FF0000"/>
                </a:solidFill>
                <a:latin typeface="Courier New" pitchFamily="49" charset="0"/>
              </a:rPr>
              <a:t>&amp;</a:t>
            </a:r>
            <a:r>
              <a:rPr lang="en-US" altLang="zh-CN" sz="2800" dirty="0">
                <a:latin typeface="Courier New" pitchFamily="49" charset="0"/>
              </a:rPr>
              <a:t>op2);</a:t>
            </a:r>
            <a:endParaRPr lang="en-US" altLang="zh-CN" sz="2800" dirty="0"/>
          </a:p>
          <a:p>
            <a:r>
              <a:rPr lang="en-US" altLang="zh-CN" sz="2800" dirty="0">
                <a:latin typeface="Courier New" pitchFamily="49" charset="0"/>
              </a:rPr>
              <a:t>}</a:t>
            </a:r>
            <a:endParaRPr lang="en-US" altLang="zh-CN" sz="2800" dirty="0"/>
          </a:p>
        </p:txBody>
      </p:sp>
      <p:sp>
        <p:nvSpPr>
          <p:cNvPr id="14" name="标题 2"/>
          <p:cNvSpPr txBox="1">
            <a:spLocks noChangeArrowheads="1"/>
          </p:cNvSpPr>
          <p:nvPr/>
        </p:nvSpPr>
        <p:spPr bwMode="white">
          <a:xfrm>
            <a:off x="1442114" y="285466"/>
            <a:ext cx="7772400" cy="929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pitchFamily="2" charset="-122"/>
                <a:cs typeface="+mj-cs"/>
              </a:rPr>
              <a:t>11.1  AND</a:t>
            </a:r>
            <a:r>
              <a:rPr kumimoji="0" lang="zh-CN" altLang="zh-CN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pitchFamily="2" charset="-122"/>
                <a:cs typeface="+mj-cs"/>
              </a:rPr>
              <a:t>操作符</a:t>
            </a:r>
            <a:endParaRPr kumimoji="0" lang="zh-CN" altLang="en-US" sz="3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39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 noChangeArrowheads="1"/>
          </p:cNvSpPr>
          <p:nvPr>
            <p:ph type="title"/>
          </p:nvPr>
        </p:nvSpPr>
        <p:spPr>
          <a:xfrm>
            <a:off x="896203" y="1470546"/>
            <a:ext cx="10022006" cy="1143000"/>
          </a:xfrm>
        </p:spPr>
        <p:txBody>
          <a:bodyPr/>
          <a:lstStyle/>
          <a:p>
            <a:pPr algn="l" eaLnBrk="1" hangingPunct="1"/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“与”</a:t>
            </a:r>
            <a:r>
              <a:rPr lang="en-US" altLang="zh-CN" sz="2800" dirty="0" smtClean="0">
                <a:solidFill>
                  <a:schemeClr val="tx1"/>
                </a:solidFill>
                <a:ea typeface="宋体" pitchFamily="2" charset="-122"/>
              </a:rPr>
              <a:t> 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操作</a:t>
            </a:r>
            <a:r>
              <a:rPr lang="zh-CN" altLang="en-US" sz="2800" dirty="0" smtClean="0">
                <a:solidFill>
                  <a:schemeClr val="tx1"/>
                </a:solidFill>
                <a:ea typeface="宋体" pitchFamily="2" charset="-122"/>
              </a:rPr>
              <a:t>可以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从一个操作数屏蔽或剔除所选择数位，</a:t>
            </a:r>
            <a:r>
              <a:rPr lang="zh-CN" altLang="en-US" sz="2800" dirty="0" smtClean="0">
                <a:solidFill>
                  <a:schemeClr val="tx1"/>
                </a:solidFill>
                <a:ea typeface="宋体" pitchFamily="2" charset="-122"/>
              </a:rPr>
              <a:t>其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就是利用了</a:t>
            </a:r>
            <a:r>
              <a:rPr lang="en-US" altLang="zh-CN" sz="2800" dirty="0" smtClean="0">
                <a:solidFill>
                  <a:schemeClr val="tx1"/>
                </a:solidFill>
                <a:ea typeface="宋体" pitchFamily="2" charset="-122"/>
              </a:rPr>
              <a:t> 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“与”</a:t>
            </a:r>
            <a:r>
              <a:rPr lang="en-US" altLang="zh-CN" sz="2800" dirty="0" smtClean="0">
                <a:solidFill>
                  <a:schemeClr val="tx1"/>
                </a:solidFill>
                <a:ea typeface="宋体" pitchFamily="2" charset="-122"/>
              </a:rPr>
              <a:t> 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操作的特性</a:t>
            </a:r>
            <a:r>
              <a:rPr lang="zh-CN" altLang="en-US" sz="2800" dirty="0" smtClean="0">
                <a:solidFill>
                  <a:schemeClr val="tx1"/>
                </a:solidFill>
                <a:ea typeface="宋体" pitchFamily="2" charset="-122"/>
              </a:rPr>
              <a:t>，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即任何和</a:t>
            </a:r>
            <a:r>
              <a:rPr lang="en-US" altLang="zh-CN" sz="2800" dirty="0" smtClean="0">
                <a:solidFill>
                  <a:schemeClr val="tx1"/>
                </a:solidFill>
                <a:ea typeface="宋体" pitchFamily="2" charset="-122"/>
              </a:rPr>
              <a:t>0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相</a:t>
            </a:r>
            <a:r>
              <a:rPr lang="en-US" altLang="zh-CN" sz="2800" dirty="0" smtClean="0">
                <a:solidFill>
                  <a:schemeClr val="tx1"/>
                </a:solidFill>
                <a:ea typeface="宋体" pitchFamily="2" charset="-122"/>
              </a:rPr>
              <a:t> 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“与”</a:t>
            </a:r>
            <a:r>
              <a:rPr lang="en-US" altLang="zh-CN" sz="2800" dirty="0" smtClean="0">
                <a:solidFill>
                  <a:schemeClr val="tx1"/>
                </a:solidFill>
                <a:ea typeface="宋体" pitchFamily="2" charset="-122"/>
              </a:rPr>
              <a:t> 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的二进制数位结果是</a:t>
            </a:r>
            <a:r>
              <a:rPr lang="en-US" altLang="zh-CN" sz="2800" dirty="0" smtClean="0">
                <a:solidFill>
                  <a:schemeClr val="tx1"/>
                </a:solidFill>
                <a:ea typeface="宋体" pitchFamily="2" charset="-122"/>
              </a:rPr>
              <a:t>0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，而任何和</a:t>
            </a:r>
            <a:r>
              <a:rPr lang="en-US" altLang="zh-CN" sz="2800" dirty="0" smtClean="0">
                <a:solidFill>
                  <a:schemeClr val="tx1"/>
                </a:solidFill>
                <a:ea typeface="宋体" pitchFamily="2" charset="-122"/>
              </a:rPr>
              <a:t>1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相</a:t>
            </a:r>
            <a:r>
              <a:rPr lang="en-US" altLang="zh-CN" sz="2800" dirty="0" smtClean="0">
                <a:solidFill>
                  <a:schemeClr val="tx1"/>
                </a:solidFill>
                <a:ea typeface="宋体" pitchFamily="2" charset="-122"/>
              </a:rPr>
              <a:t> 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“与”</a:t>
            </a:r>
            <a:r>
              <a:rPr lang="en-US" altLang="zh-CN" sz="2800" dirty="0" smtClean="0">
                <a:solidFill>
                  <a:schemeClr val="tx1"/>
                </a:solidFill>
                <a:ea typeface="宋体" pitchFamily="2" charset="-122"/>
              </a:rPr>
              <a:t> 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的二进制数位结果不变。</a:t>
            </a:r>
            <a:endParaRPr lang="zh-CN" altLang="en-US" sz="2800" dirty="0" smtClean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" name="矩形 4">
            <a:extLst>
              <a:ext uri="{FF2B5EF4-FFF2-40B4-BE49-F238E27FC236}"/>
            </a:extLst>
          </p:cNvPr>
          <p:cNvSpPr/>
          <p:nvPr/>
        </p:nvSpPr>
        <p:spPr>
          <a:xfrm>
            <a:off x="1263554" y="3200400"/>
            <a:ext cx="67476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eaLnBrk="1" hangingPunct="1">
              <a:spcAft>
                <a:spcPts val="0"/>
              </a:spcAft>
              <a:defRPr/>
            </a:pPr>
            <a:r>
              <a:rPr lang="en-US" altLang="zh-CN" sz="2400" spc="100" dirty="0">
                <a:latin typeface="Courier New" panose="02070309020205020404" pitchFamily="49" charset="0"/>
              </a:rPr>
              <a:t>op1 = X </a:t>
            </a:r>
            <a:r>
              <a:rPr lang="en-US" altLang="zh-CN" sz="2400" spc="100" dirty="0" err="1">
                <a:latin typeface="Courier New" panose="02070309020205020404" pitchFamily="49" charset="0"/>
              </a:rPr>
              <a:t>X</a:t>
            </a:r>
            <a:r>
              <a:rPr lang="en-US" altLang="zh-CN" sz="2400" spc="100" dirty="0">
                <a:latin typeface="Courier New" panose="02070309020205020404" pitchFamily="49" charset="0"/>
              </a:rPr>
              <a:t> </a:t>
            </a:r>
            <a:r>
              <a:rPr lang="en-US" altLang="zh-CN" sz="2400" spc="100" dirty="0" err="1">
                <a:latin typeface="Courier New" panose="02070309020205020404" pitchFamily="49" charset="0"/>
              </a:rPr>
              <a:t>X</a:t>
            </a:r>
            <a:r>
              <a:rPr lang="en-US" altLang="zh-CN" sz="2400" spc="100" dirty="0">
                <a:latin typeface="Courier New" panose="02070309020205020404" pitchFamily="49" charset="0"/>
              </a:rPr>
              <a:t> </a:t>
            </a:r>
            <a:r>
              <a:rPr lang="en-US" altLang="zh-CN" sz="2400" spc="100" dirty="0" err="1">
                <a:latin typeface="Courier New" panose="02070309020205020404" pitchFamily="49" charset="0"/>
              </a:rPr>
              <a:t>X</a:t>
            </a:r>
            <a:r>
              <a:rPr lang="en-US" altLang="zh-CN" sz="2400" spc="100" dirty="0">
                <a:latin typeface="Courier New" panose="02070309020205020404" pitchFamily="49" charset="0"/>
              </a:rPr>
              <a:t> </a:t>
            </a:r>
            <a:r>
              <a:rPr lang="en-US" altLang="zh-CN" sz="2400" spc="100" dirty="0" err="1">
                <a:latin typeface="Courier New" panose="02070309020205020404" pitchFamily="49" charset="0"/>
              </a:rPr>
              <a:t>X</a:t>
            </a:r>
            <a:r>
              <a:rPr lang="en-US" altLang="zh-CN" sz="2400" spc="100" dirty="0">
                <a:latin typeface="Courier New" panose="02070309020205020404" pitchFamily="49" charset="0"/>
              </a:rPr>
              <a:t> </a:t>
            </a:r>
            <a:r>
              <a:rPr lang="en-US" altLang="zh-CN" sz="2400" spc="100" dirty="0" err="1">
                <a:latin typeface="Courier New" panose="02070309020205020404" pitchFamily="49" charset="0"/>
              </a:rPr>
              <a:t>X</a:t>
            </a:r>
            <a:r>
              <a:rPr lang="en-US" altLang="zh-CN" sz="2400" spc="100" dirty="0">
                <a:latin typeface="Courier New" panose="02070309020205020404" pitchFamily="49" charset="0"/>
              </a:rPr>
              <a:t> </a:t>
            </a:r>
            <a:r>
              <a:rPr lang="en-US" altLang="zh-CN" sz="2400" spc="100" dirty="0" err="1">
                <a:latin typeface="Courier New" panose="02070309020205020404" pitchFamily="49" charset="0"/>
              </a:rPr>
              <a:t>X</a:t>
            </a:r>
            <a:r>
              <a:rPr lang="en-US" altLang="zh-CN" sz="2400" spc="100" dirty="0">
                <a:latin typeface="Courier New" panose="02070309020205020404" pitchFamily="49" charset="0"/>
              </a:rPr>
              <a:t> </a:t>
            </a:r>
            <a:r>
              <a:rPr lang="en-US" altLang="zh-CN" sz="2400" spc="100" dirty="0" err="1">
                <a:latin typeface="Courier New" panose="02070309020205020404" pitchFamily="49" charset="0"/>
              </a:rPr>
              <a:t>X</a:t>
            </a:r>
            <a:endParaRPr lang="zh-CN" altLang="zh-CN" sz="2400" dirty="0">
              <a:latin typeface="Times New Roman" panose="02020603050405020304" pitchFamily="18" charset="0"/>
            </a:endParaRPr>
          </a:p>
          <a:p>
            <a:pPr marL="914400" eaLnBrk="1" hangingPunct="1">
              <a:spcAft>
                <a:spcPts val="0"/>
              </a:spcAft>
              <a:defRPr/>
            </a:pPr>
            <a:r>
              <a:rPr lang="en-US" altLang="zh-CN" sz="2400" u="sng" spc="100" dirty="0">
                <a:latin typeface="Courier New" panose="02070309020205020404" pitchFamily="49" charset="0"/>
              </a:rPr>
              <a:t>op2 = 0 0 0 0 1 1 1 1 </a:t>
            </a:r>
            <a:endParaRPr lang="zh-CN" altLang="zh-CN" sz="2400" dirty="0">
              <a:latin typeface="Times New Roman" panose="02020603050405020304" pitchFamily="18" charset="0"/>
            </a:endParaRPr>
          </a:p>
          <a:p>
            <a:pPr eaLnBrk="1" hangingPunct="1">
              <a:spcAft>
                <a:spcPts val="0"/>
              </a:spcAft>
              <a:defRPr/>
            </a:pPr>
            <a:r>
              <a:rPr lang="en-US" altLang="zh-CN" sz="2400" dirty="0">
                <a:latin typeface="Courier New" panose="02070309020205020404" pitchFamily="49" charset="0"/>
              </a:rPr>
              <a:t>  Result</a:t>
            </a:r>
            <a:r>
              <a:rPr lang="en-US" altLang="zh-CN" sz="2400" u="sng" spc="100" dirty="0">
                <a:latin typeface="Courier New" panose="02070309020205020404" pitchFamily="49" charset="0"/>
              </a:rPr>
              <a:t> = 0 0 0 0 X </a:t>
            </a:r>
            <a:r>
              <a:rPr lang="en-US" altLang="zh-CN" sz="2400" u="sng" spc="100" dirty="0" err="1">
                <a:latin typeface="Courier New" panose="02070309020205020404" pitchFamily="49" charset="0"/>
              </a:rPr>
              <a:t>X</a:t>
            </a:r>
            <a:r>
              <a:rPr lang="en-US" altLang="zh-CN" sz="2400" u="sng" spc="100" dirty="0">
                <a:latin typeface="Courier New" panose="02070309020205020404" pitchFamily="49" charset="0"/>
              </a:rPr>
              <a:t> </a:t>
            </a:r>
            <a:r>
              <a:rPr lang="en-US" altLang="zh-CN" sz="2400" u="sng" spc="100" dirty="0" err="1">
                <a:latin typeface="Courier New" panose="02070309020205020404" pitchFamily="49" charset="0"/>
              </a:rPr>
              <a:t>X</a:t>
            </a:r>
            <a:r>
              <a:rPr lang="en-US" altLang="zh-CN" sz="2400" u="sng" spc="100" dirty="0">
                <a:latin typeface="Courier New" panose="02070309020205020404" pitchFamily="49" charset="0"/>
              </a:rPr>
              <a:t> </a:t>
            </a:r>
            <a:r>
              <a:rPr lang="en-US" altLang="zh-CN" sz="2400" u="sng" spc="100" dirty="0" err="1">
                <a:latin typeface="Courier New" panose="02070309020205020404" pitchFamily="49" charset="0"/>
              </a:rPr>
              <a:t>X</a:t>
            </a:r>
            <a:r>
              <a:rPr lang="en-US" altLang="zh-CN" sz="2400" u="sng" spc="100" dirty="0">
                <a:latin typeface="Courier New" panose="02070309020205020404" pitchFamily="49" charset="0"/>
              </a:rPr>
              <a:t> </a:t>
            </a: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6" name="标题 2"/>
          <p:cNvSpPr txBox="1">
            <a:spLocks noChangeArrowheads="1"/>
          </p:cNvSpPr>
          <p:nvPr/>
        </p:nvSpPr>
        <p:spPr bwMode="white">
          <a:xfrm>
            <a:off x="1442114" y="285466"/>
            <a:ext cx="7772400" cy="929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pitchFamily="2" charset="-122"/>
                <a:cs typeface="+mj-cs"/>
              </a:rPr>
              <a:t>11.1  AND</a:t>
            </a:r>
            <a:r>
              <a:rPr kumimoji="0" lang="zh-CN" altLang="zh-CN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pitchFamily="2" charset="-122"/>
                <a:cs typeface="+mj-cs"/>
              </a:rPr>
              <a:t>操作符</a:t>
            </a:r>
            <a:endParaRPr kumimoji="0" lang="zh-CN" altLang="en-US" sz="3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 noChangeArrowheads="1"/>
          </p:cNvSpPr>
          <p:nvPr>
            <p:ph type="title"/>
          </p:nvPr>
        </p:nvSpPr>
        <p:spPr>
          <a:xfrm>
            <a:off x="498144" y="1436427"/>
            <a:ext cx="10965976" cy="1143000"/>
          </a:xfrm>
        </p:spPr>
        <p:txBody>
          <a:bodyPr/>
          <a:lstStyle/>
          <a:p>
            <a:pPr algn="l" eaLnBrk="1" hangingPunct="1"/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程序</a:t>
            </a:r>
            <a:r>
              <a:rPr lang="en-US" altLang="zh-CN" sz="2800" dirty="0" smtClean="0">
                <a:solidFill>
                  <a:schemeClr val="tx1"/>
                </a:solidFill>
                <a:ea typeface="宋体" pitchFamily="2" charset="-122"/>
              </a:rPr>
              <a:t>11-2 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使用屏蔽的特性将一个单词中的小写字母转换为它的大写形式</a:t>
            </a:r>
            <a:r>
              <a:rPr lang="zh-CN" altLang="en-US" sz="2800" dirty="0" smtClean="0">
                <a:solidFill>
                  <a:schemeClr val="tx1"/>
                </a:solidFill>
                <a:ea typeface="宋体" pitchFamily="2" charset="-122"/>
              </a:rPr>
              <a:t>。</a:t>
            </a:r>
          </a:p>
        </p:txBody>
      </p:sp>
      <p:sp>
        <p:nvSpPr>
          <p:cNvPr id="5" name="矩形 4">
            <a:extLst>
              <a:ext uri="{FF2B5EF4-FFF2-40B4-BE49-F238E27FC236}"/>
            </a:extLst>
          </p:cNvPr>
          <p:cNvSpPr/>
          <p:nvPr/>
        </p:nvSpPr>
        <p:spPr>
          <a:xfrm>
            <a:off x="634620" y="2755426"/>
            <a:ext cx="1069302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zh-CN" sz="28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假设字母是以</a:t>
            </a:r>
            <a:r>
              <a:rPr lang="en-US" altLang="zh-CN" sz="2800" spc="100" dirty="0">
                <a:latin typeface="Courier New" panose="02070309020205020404" pitchFamily="49" charset="0"/>
              </a:rPr>
              <a:t>ASCII</a:t>
            </a:r>
            <a:r>
              <a:rPr lang="zh-CN" altLang="zh-CN" sz="28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形式存储的。转换字母的算法是基于这样的事实</a:t>
            </a:r>
            <a:r>
              <a:rPr lang="zh-CN" altLang="en-US" sz="28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：</a:t>
            </a:r>
            <a:r>
              <a:rPr lang="zh-CN" altLang="zh-CN" sz="28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字母的小写和大写的二进制代码除了</a:t>
            </a:r>
            <a:r>
              <a:rPr lang="zh-CN" altLang="en-US" sz="28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倒数</a:t>
            </a:r>
            <a:r>
              <a:rPr lang="zh-CN" altLang="zh-CN" sz="28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第六位（小写字母是</a:t>
            </a:r>
            <a:r>
              <a:rPr lang="en-US" altLang="zh-CN" sz="2800" spc="100" dirty="0">
                <a:latin typeface="Courier New" panose="02070309020205020404" pitchFamily="49" charset="0"/>
              </a:rPr>
              <a:t>1</a:t>
            </a:r>
            <a:r>
              <a:rPr lang="zh-CN" altLang="zh-CN" sz="28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，大写字母是</a:t>
            </a:r>
            <a:r>
              <a:rPr lang="en-US" altLang="zh-CN" sz="2800" spc="100" dirty="0">
                <a:latin typeface="Courier New" panose="02070309020205020404" pitchFamily="49" charset="0"/>
              </a:rPr>
              <a:t>0</a:t>
            </a:r>
            <a:r>
              <a:rPr lang="zh-CN" altLang="zh-CN" sz="28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），其它都是相同的。</a:t>
            </a:r>
            <a:endParaRPr lang="zh-CN" altLang="en-US" sz="2800" dirty="0"/>
          </a:p>
        </p:txBody>
      </p:sp>
      <p:sp>
        <p:nvSpPr>
          <p:cNvPr id="6" name="矩形 5">
            <a:extLst>
              <a:ext uri="{FF2B5EF4-FFF2-40B4-BE49-F238E27FC236}"/>
            </a:extLst>
          </p:cNvPr>
          <p:cNvSpPr/>
          <p:nvPr/>
        </p:nvSpPr>
        <p:spPr>
          <a:xfrm>
            <a:off x="645734" y="4432988"/>
            <a:ext cx="106136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zh-CN" sz="28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因此，给定一个小写字母，可以通过将它的二进制的</a:t>
            </a:r>
            <a:r>
              <a:rPr lang="zh-CN" altLang="en-US" sz="28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倒数</a:t>
            </a:r>
            <a:r>
              <a:rPr lang="zh-CN" altLang="zh-CN" sz="28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第六位强制转换为</a:t>
            </a:r>
            <a:r>
              <a:rPr lang="en-US" altLang="zh-CN" sz="2800" spc="100" dirty="0">
                <a:latin typeface="Courier New" panose="02070309020205020404" pitchFamily="49" charset="0"/>
              </a:rPr>
              <a:t>0</a:t>
            </a:r>
            <a:r>
              <a:rPr lang="zh-CN" altLang="zh-CN" sz="28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得到相应大写字母。</a:t>
            </a:r>
            <a:endParaRPr lang="zh-CN" altLang="en-US" sz="2800" dirty="0"/>
          </a:p>
        </p:txBody>
      </p:sp>
      <p:sp>
        <p:nvSpPr>
          <p:cNvPr id="7" name="标题 2"/>
          <p:cNvSpPr txBox="1">
            <a:spLocks noChangeArrowheads="1"/>
          </p:cNvSpPr>
          <p:nvPr/>
        </p:nvSpPr>
        <p:spPr bwMode="white">
          <a:xfrm>
            <a:off x="1442114" y="285466"/>
            <a:ext cx="7772400" cy="929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pitchFamily="2" charset="-122"/>
                <a:cs typeface="+mj-cs"/>
              </a:rPr>
              <a:t>11.1  AND</a:t>
            </a:r>
            <a:r>
              <a:rPr kumimoji="0" lang="zh-CN" altLang="zh-CN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pitchFamily="2" charset="-122"/>
                <a:cs typeface="+mj-cs"/>
              </a:rPr>
              <a:t>操作符</a:t>
            </a:r>
            <a:endParaRPr kumimoji="0" lang="zh-CN" altLang="en-US" sz="3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 noChangeArrowheads="1"/>
          </p:cNvSpPr>
          <p:nvPr>
            <p:ph type="title"/>
          </p:nvPr>
        </p:nvSpPr>
        <p:spPr>
          <a:xfrm>
            <a:off x="532263" y="1500116"/>
            <a:ext cx="11068333" cy="1143000"/>
          </a:xfrm>
        </p:spPr>
        <p:txBody>
          <a:bodyPr/>
          <a:lstStyle/>
          <a:p>
            <a:pPr algn="l" eaLnBrk="1" hangingPunct="1"/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给定一个小写字母，可以通过将它的二进制的第六位强制转换为</a:t>
            </a:r>
            <a:r>
              <a:rPr lang="en-US" altLang="zh-CN" sz="2800" dirty="0" smtClean="0">
                <a:solidFill>
                  <a:schemeClr val="tx1"/>
                </a:solidFill>
                <a:ea typeface="宋体" pitchFamily="2" charset="-122"/>
              </a:rPr>
              <a:t>0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得到相应大写字母。程序</a:t>
            </a:r>
            <a:r>
              <a:rPr lang="en-US" altLang="zh-CN" sz="2800" dirty="0" smtClean="0">
                <a:solidFill>
                  <a:schemeClr val="tx1"/>
                </a:solidFill>
                <a:ea typeface="宋体" pitchFamily="2" charset="-122"/>
              </a:rPr>
              <a:t>11-2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中</a:t>
            </a:r>
            <a:r>
              <a:rPr lang="zh-CN" altLang="en-US" sz="2800" dirty="0" smtClean="0">
                <a:solidFill>
                  <a:schemeClr val="tx1"/>
                </a:solidFill>
                <a:ea typeface="宋体" pitchFamily="2" charset="-122"/>
              </a:rPr>
              <a:t>的如下代码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使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用二进制数</a:t>
            </a:r>
            <a:r>
              <a:rPr lang="en-US" altLang="zh-CN" sz="2800" dirty="0" smtClean="0">
                <a:solidFill>
                  <a:schemeClr val="tx1"/>
                </a:solidFill>
                <a:ea typeface="宋体" pitchFamily="2" charset="-122"/>
              </a:rPr>
              <a:t>11011111(hex DF)</a:t>
            </a:r>
            <a:r>
              <a:rPr lang="zh-CN" altLang="zh-CN" sz="2800" dirty="0" smtClean="0">
                <a:solidFill>
                  <a:schemeClr val="tx1"/>
                </a:solidFill>
                <a:ea typeface="宋体" pitchFamily="2" charset="-122"/>
              </a:rPr>
              <a:t>来屏蔽字母的二进制代码的。</a:t>
            </a: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685800" y="2884488"/>
            <a:ext cx="32766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dirty="0">
                <a:latin typeface="Courier New" pitchFamily="49" charset="0"/>
              </a:rPr>
              <a:t>upper(word)</a:t>
            </a:r>
            <a:endParaRPr lang="zh-CN" altLang="zh-CN" sz="2400" dirty="0">
              <a:latin typeface="Times New Roman" pitchFamily="18" charset="0"/>
            </a:endParaRPr>
          </a:p>
          <a:p>
            <a:pPr eaLnBrk="1" hangingPunct="1"/>
            <a:r>
              <a:rPr lang="en-US" altLang="zh-CN" sz="2400" dirty="0">
                <a:latin typeface="Courier New" pitchFamily="49" charset="0"/>
              </a:rPr>
              <a:t>char *word;</a:t>
            </a:r>
            <a:endParaRPr lang="zh-CN" altLang="zh-CN" sz="2400" dirty="0">
              <a:latin typeface="Times New Roman" pitchFamily="18" charset="0"/>
            </a:endParaRPr>
          </a:p>
          <a:p>
            <a:pPr eaLnBrk="1" hangingPunct="1"/>
            <a:r>
              <a:rPr lang="en-US" altLang="zh-CN" sz="2400" dirty="0">
                <a:latin typeface="Courier New" pitchFamily="49" charset="0"/>
              </a:rPr>
              <a:t>{</a:t>
            </a:r>
            <a:endParaRPr lang="zh-CN" altLang="zh-CN" sz="2400" dirty="0">
              <a:latin typeface="Times New Roman" pitchFamily="18" charset="0"/>
            </a:endParaRPr>
          </a:p>
          <a:p>
            <a:pPr eaLnBrk="1" hangingPunct="1"/>
            <a:r>
              <a:rPr lang="en-US" altLang="zh-CN" sz="2400" dirty="0">
                <a:latin typeface="Courier New" pitchFamily="49" charset="0"/>
              </a:rPr>
              <a:t> while(*word != ‘\0’)</a:t>
            </a:r>
            <a:endParaRPr lang="zh-CN" altLang="zh-CN" sz="2400" dirty="0">
              <a:latin typeface="Times New Roman" pitchFamily="18" charset="0"/>
            </a:endParaRPr>
          </a:p>
          <a:p>
            <a:pPr eaLnBrk="1" hangingPunct="1"/>
            <a:r>
              <a:rPr lang="en-US" altLang="zh-CN" sz="2400" dirty="0">
                <a:latin typeface="Courier New" pitchFamily="49" charset="0"/>
              </a:rPr>
              <a:t>  *word++ </a:t>
            </a:r>
            <a:r>
              <a:rPr lang="en-US" altLang="zh-CN" sz="2400" dirty="0" smtClean="0">
                <a:solidFill>
                  <a:srgbClr val="FF0000"/>
                </a:solidFill>
                <a:latin typeface="Courier New" pitchFamily="49" charset="0"/>
              </a:rPr>
              <a:t>&amp; </a:t>
            </a:r>
            <a:r>
              <a:rPr lang="en-US" altLang="zh-CN" sz="2400" dirty="0" smtClean="0">
                <a:latin typeface="Courier New" pitchFamily="49" charset="0"/>
              </a:rPr>
              <a:t>= </a:t>
            </a:r>
            <a:r>
              <a:rPr lang="en-US" altLang="zh-CN" sz="2400" dirty="0">
                <a:latin typeface="Courier New" pitchFamily="49" charset="0"/>
              </a:rPr>
              <a:t>0xDF;  </a:t>
            </a:r>
            <a:endParaRPr lang="zh-CN" altLang="zh-CN" sz="2400" dirty="0">
              <a:latin typeface="Times New Roman" pitchFamily="18" charset="0"/>
            </a:endParaRPr>
          </a:p>
          <a:p>
            <a:pPr eaLnBrk="1" hangingPunct="1"/>
            <a:r>
              <a:rPr lang="en-US" altLang="zh-CN" sz="2400" dirty="0">
                <a:latin typeface="Courier New" pitchFamily="49" charset="0"/>
              </a:rPr>
              <a:t>}</a:t>
            </a:r>
            <a:endParaRPr lang="zh-CN" altLang="zh-CN" sz="2400" dirty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460375" y="1828800"/>
            <a:ext cx="10526073" cy="1384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zh-CN" sz="28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注意小写字母被转换为大写字母，而大写字母则没有改变。这是因为所有大写字母的二进制第六位都是</a:t>
            </a:r>
            <a:r>
              <a:rPr lang="en-US" altLang="zh-CN" sz="2800" spc="100" dirty="0">
                <a:latin typeface="Courier New" panose="02070309020205020404" pitchFamily="49" charset="0"/>
              </a:rPr>
              <a:t>0</a:t>
            </a:r>
            <a:r>
              <a:rPr lang="zh-CN" altLang="zh-CN" sz="28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，使用屏蔽将它转换为</a:t>
            </a:r>
            <a:r>
              <a:rPr lang="en-US" altLang="zh-CN" sz="2800" spc="100" dirty="0">
                <a:latin typeface="Courier New" panose="02070309020205020404" pitchFamily="49" charset="0"/>
              </a:rPr>
              <a:t>0</a:t>
            </a:r>
            <a:r>
              <a:rPr lang="zh-CN" altLang="zh-CN" sz="2800" spc="100" dirty="0">
                <a:latin typeface="Courier New" panose="02070309020205020404" pitchFamily="49" charset="0"/>
                <a:cs typeface="Courier New" panose="02070309020205020404" pitchFamily="49" charset="0"/>
              </a:rPr>
              <a:t>即是本身。</a:t>
            </a:r>
            <a:endParaRPr lang="zh-CN" altLang="en-US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3">
      <a:dk1>
        <a:srgbClr val="4D4D4D"/>
      </a:dk1>
      <a:lt1>
        <a:srgbClr val="FFFFFF"/>
      </a:lt1>
      <a:dk2>
        <a:srgbClr val="FFFFFF"/>
      </a:dk2>
      <a:lt2>
        <a:srgbClr val="B2B2B2"/>
      </a:lt2>
      <a:accent1>
        <a:srgbClr val="954E1D"/>
      </a:accent1>
      <a:accent2>
        <a:srgbClr val="CD6313"/>
      </a:accent2>
      <a:accent3>
        <a:srgbClr val="FFFFFF"/>
      </a:accent3>
      <a:accent4>
        <a:srgbClr val="404040"/>
      </a:accent4>
      <a:accent5>
        <a:srgbClr val="C8B2AB"/>
      </a:accent5>
      <a:accent6>
        <a:srgbClr val="BA5910"/>
      </a:accent6>
      <a:hlink>
        <a:srgbClr val="D79757"/>
      </a:hlink>
      <a:folHlink>
        <a:srgbClr val="467327"/>
      </a:folHlink>
    </a:clrScheme>
    <a:fontScheme name="Default Design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333300"/>
        </a:dk1>
        <a:lt1>
          <a:srgbClr val="FFFFFF"/>
        </a:lt1>
        <a:dk2>
          <a:srgbClr val="FFFFE7"/>
        </a:dk2>
        <a:lt2>
          <a:srgbClr val="B2B2B2"/>
        </a:lt2>
        <a:accent1>
          <a:srgbClr val="398FBF"/>
        </a:accent1>
        <a:accent2>
          <a:srgbClr val="669900"/>
        </a:accent2>
        <a:accent3>
          <a:srgbClr val="FFFFFF"/>
        </a:accent3>
        <a:accent4>
          <a:srgbClr val="2A2A00"/>
        </a:accent4>
        <a:accent5>
          <a:srgbClr val="AEC6DC"/>
        </a:accent5>
        <a:accent6>
          <a:srgbClr val="5C8A00"/>
        </a:accent6>
        <a:hlink>
          <a:srgbClr val="E4CC64"/>
        </a:hlink>
        <a:folHlink>
          <a:srgbClr val="806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76A844"/>
        </a:accent1>
        <a:accent2>
          <a:srgbClr val="336699"/>
        </a:accent2>
        <a:accent3>
          <a:srgbClr val="FFFFFF"/>
        </a:accent3>
        <a:accent4>
          <a:srgbClr val="000000"/>
        </a:accent4>
        <a:accent5>
          <a:srgbClr val="BDD1B0"/>
        </a:accent5>
        <a:accent6>
          <a:srgbClr val="2D5C8A"/>
        </a:accent6>
        <a:hlink>
          <a:srgbClr val="BAC73B"/>
        </a:hlink>
        <a:folHlink>
          <a:srgbClr val="D5621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4D4D4D"/>
        </a:dk1>
        <a:lt1>
          <a:srgbClr val="FFFFFF"/>
        </a:lt1>
        <a:dk2>
          <a:srgbClr val="FFFFFF"/>
        </a:dk2>
        <a:lt2>
          <a:srgbClr val="B2B2B2"/>
        </a:lt2>
        <a:accent1>
          <a:srgbClr val="954E1D"/>
        </a:accent1>
        <a:accent2>
          <a:srgbClr val="CD6313"/>
        </a:accent2>
        <a:accent3>
          <a:srgbClr val="FFFFFF"/>
        </a:accent3>
        <a:accent4>
          <a:srgbClr val="404040"/>
        </a:accent4>
        <a:accent5>
          <a:srgbClr val="C8B2AB"/>
        </a:accent5>
        <a:accent6>
          <a:srgbClr val="BA5910"/>
        </a:accent6>
        <a:hlink>
          <a:srgbClr val="D79757"/>
        </a:hlink>
        <a:folHlink>
          <a:srgbClr val="46732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fang</Template>
  <TotalTime>1422</TotalTime>
  <Words>1954</Words>
  <Application>Microsoft Office PowerPoint</Application>
  <PresentationFormat>自定义</PresentationFormat>
  <Paragraphs>128</Paragraphs>
  <Slides>23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Default Design</vt:lpstr>
      <vt:lpstr>第十一章   位运算</vt:lpstr>
      <vt:lpstr>幻灯片 2</vt:lpstr>
      <vt:lpstr>幻灯片 3</vt:lpstr>
      <vt:lpstr>幻灯片 4</vt:lpstr>
      <vt:lpstr>      程序11-1说明了AND操作的使用，其中变量op1初始化为八进制数值325，即二进制数值11010101的相应八进制表示；       变量op2初始化为八进制数值263，相应二进制 数值是10110011。</vt:lpstr>
      <vt:lpstr>“与” 操作可以从一个操作数屏蔽或剔除所选择数位，其就是利用了 “与” 操作的特性，即任何和0相 “与” 的二进制数位结果是0，而任何和1相 “与” 的二进制数位结果不变。</vt:lpstr>
      <vt:lpstr>程序11-2 使用屏蔽的特性将一个单词中的小写字母转换为它的大写形式。</vt:lpstr>
      <vt:lpstr>给定一个小写字母，可以通过将它的二进制的第六位强制转换为0得到相应大写字母。程序11-2中的如下代码使用二进制数11011111(hex DF)来屏蔽字母的二进制代码的。</vt:lpstr>
      <vt:lpstr>幻灯片 9</vt:lpstr>
      <vt:lpstr>11.2 OR操作符</vt:lpstr>
      <vt:lpstr>程序11-3使用图11-2中操作数的相应八进制数值来说明一个OR操作。</vt:lpstr>
      <vt:lpstr>任何位（0或1）和1相“或”结果就是1，而任何位（0或1）和0相“或”保持原来的二进制值。</vt:lpstr>
      <vt:lpstr>程序11-4中的如下代码，使用屏蔽的特性将一个单词中的大写字母转换为它的小写形式，使用二进制数0100000(hex20)屏蔽字母的代码实现转换的。</vt:lpstr>
      <vt:lpstr>11.3  XOR操作符  </vt:lpstr>
      <vt:lpstr>许多加密方法使用“异或”操作编码数据。</vt:lpstr>
      <vt:lpstr>11.4 求补算符 </vt:lpstr>
      <vt:lpstr>11.5 移位操作符 </vt:lpstr>
      <vt:lpstr>图11-6说明将二进制数1111100010101011左移4个位置的效果。</vt:lpstr>
      <vt:lpstr>向右移位操作符&gt;&gt;，使一个操作数的二进制位向左移动给定的位数。比如，语句           op2 = op1 &gt;&gt; 3; </vt:lpstr>
      <vt:lpstr>幻灯片 20</vt:lpstr>
      <vt:lpstr>11.5 移位操作符 </vt:lpstr>
      <vt:lpstr>11.5 移位操作符 </vt:lpstr>
      <vt:lpstr>11.5 移位操作符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  C语言概述</dc:title>
  <dc:creator>DELL</dc:creator>
  <cp:lastModifiedBy>USER</cp:lastModifiedBy>
  <cp:revision>144</cp:revision>
  <dcterms:created xsi:type="dcterms:W3CDTF">2019-01-13T09:18:12Z</dcterms:created>
  <dcterms:modified xsi:type="dcterms:W3CDTF">2019-02-09T09:01:55Z</dcterms:modified>
</cp:coreProperties>
</file>