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6" r:id="rId21"/>
    <p:sldId id="277" r:id="rId22"/>
    <p:sldId id="278" r:id="rId23"/>
    <p:sldId id="279" r:id="rId24"/>
    <p:sldId id="280" r:id="rId25"/>
    <p:sldId id="281" r:id="rId26"/>
    <p:sldId id="282" r:id="rId27"/>
    <p:sldId id="283" r:id="rId28"/>
    <p:sldId id="284" r:id="rId29"/>
    <p:sldId id="285" r:id="rId30"/>
    <p:sldId id="286" r:id="rId3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6" d="100"/>
          <a:sy n="66" d="100"/>
        </p:scale>
        <p:origin x="-150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ln>
          </p:spPr>
          <p:txBody>
            <a:bodyPr vert="horz" wrap="square" lIns="91440" tIns="45720" rIns="91440" bIns="45720" numCol="1" anchor="t" anchorCtr="0" compatLnSpc="1"/>
            <a:lstStyle/>
            <a:p>
              <a:endParaRPr lang="en-US" dirty="0"/>
            </a:p>
          </p:txBody>
        </p:sp>
        <p:sp>
          <p:nvSpPr>
            <p:cNvPr id="12" name="Freeform 18"/>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ln>
          </p:spPr>
          <p:txBody>
            <a:bodyPr vert="horz" wrap="square" lIns="91440" tIns="45720" rIns="91440" bIns="45720" numCol="1" anchor="t" anchorCtr="0" compatLnSpc="1"/>
            <a:lstStyle/>
            <a:p>
              <a:endParaRPr lang="en-US" dirty="0"/>
            </a:p>
          </p:txBody>
        </p:sp>
        <p:sp>
          <p:nvSpPr>
            <p:cNvPr id="13" name="Freeform 22"/>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ln>
          </p:spPr>
          <p:txBody>
            <a:bodyPr vert="horz" wrap="square" lIns="91440" tIns="45720" rIns="91440" bIns="45720" numCol="1" anchor="t" anchorCtr="0" compatLnSpc="1"/>
            <a:lstStyle/>
            <a:p>
              <a:endParaRPr lang="en-US" dirty="0"/>
            </a:p>
          </p:txBody>
        </p:sp>
        <p:sp>
          <p:nvSpPr>
            <p:cNvPr id="14" name="Freeform 26"/>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ln>
          </p:spPr>
          <p:txBody>
            <a:bodyPr vert="horz" wrap="square" lIns="91440" tIns="45720" rIns="91440" bIns="45720" numCol="1" anchor="t" anchorCtr="0" compatLnSpc="1"/>
            <a:lstStyle/>
            <a:p>
              <a:endParaRPr lang="en-US" dirty="0"/>
            </a:p>
          </p:txBody>
        </p:sp>
        <p:sp useBgFill="1">
          <p:nvSpPr>
            <p:cNvPr id="15" name="Freeform 10"/>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ln>
          </p:spPr>
          <p:txBody>
            <a:bodyPr vert="horz" wrap="square" lIns="91440" tIns="45720" rIns="91440" bIns="45720" numCol="1" anchor="t" anchorCtr="0" compatLnSpc="1"/>
            <a:lstStyle/>
            <a:p>
              <a:endParaRPr lang="en-US" dirty="0"/>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Date Placeholder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fld>
            <a:endParaRPr lang="zh-CN" alt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ln>
          </p:spPr>
          <p:txBody>
            <a:bodyPr vert="horz" wrap="square" lIns="91440" tIns="45720" rIns="91440" bIns="45720" numCol="1" anchor="t" anchorCtr="0" compatLnSpc="1"/>
            <a:lstStyle/>
            <a:p>
              <a:endParaRPr lang="en-US" dirty="0"/>
            </a:p>
          </p:txBody>
        </p:sp>
        <p:sp>
          <p:nvSpPr>
            <p:cNvPr id="17" name="Freeform 18"/>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ln>
          </p:spPr>
          <p:txBody>
            <a:bodyPr vert="horz" wrap="square" lIns="91440" tIns="45720" rIns="91440" bIns="45720" numCol="1" anchor="t" anchorCtr="0" compatLnSpc="1"/>
            <a:lstStyle/>
            <a:p>
              <a:endParaRPr lang="en-US" dirty="0"/>
            </a:p>
          </p:txBody>
        </p:sp>
        <p:sp>
          <p:nvSpPr>
            <p:cNvPr id="18" name="Freeform 22"/>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ln>
          </p:spPr>
          <p:txBody>
            <a:bodyPr vert="horz" wrap="square" lIns="91440" tIns="45720" rIns="91440" bIns="45720" numCol="1" anchor="t" anchorCtr="0" compatLnSpc="1"/>
            <a:lstStyle/>
            <a:p>
              <a:endParaRPr lang="en-US" dirty="0"/>
            </a:p>
          </p:txBody>
        </p:sp>
        <p:sp>
          <p:nvSpPr>
            <p:cNvPr id="19" name="Freeform 26"/>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ln>
          </p:spPr>
          <p:txBody>
            <a:bodyPr vert="horz" wrap="square" lIns="91440" tIns="45720" rIns="91440" bIns="45720" numCol="1" anchor="t" anchorCtr="0" compatLnSpc="1"/>
            <a:lstStyle/>
            <a:p>
              <a:endParaRPr lang="en-US" dirty="0"/>
            </a:p>
          </p:txBody>
        </p:sp>
        <p:sp useBgFill="1">
          <p:nvSpPr>
            <p:cNvPr id="20" name="Freeform 19"/>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ln>
          </p:spPr>
          <p:txBody>
            <a:bodyPr vert="horz" wrap="square" lIns="91440" tIns="45720" rIns="91440" bIns="45720" numCol="1" anchor="t" anchorCtr="0" compatLnSpc="1"/>
            <a:lstStyle/>
            <a:p>
              <a:endParaRPr lang="en-US" dirty="0"/>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7" name="Title 6"/>
          <p:cNvSpPr>
            <a:spLocks noGrp="1"/>
          </p:cNvSpPr>
          <p:nvPr>
            <p:ph type="title"/>
          </p:nvPr>
        </p:nvSpPr>
        <p:spPr/>
        <p:txBody>
          <a:bodyPr/>
          <a:lstStyle/>
          <a:p>
            <a:r>
              <a:rPr lang="zh-CN" altLang="en-US" smtClean="0"/>
              <a:t>单击此处编辑母版标题样式</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Freeform 14"/>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ln>
        </p:spPr>
        <p:txBody>
          <a:bodyPr vert="horz" wrap="square" lIns="91440" tIns="45720" rIns="91440" bIns="45720" numCol="1" anchor="t" anchorCtr="0" compatLnSpc="1"/>
          <a:lstStyle/>
          <a:p>
            <a:endParaRPr lang="en-US" dirty="0"/>
          </a:p>
        </p:txBody>
      </p:sp>
      <p:sp>
        <p:nvSpPr>
          <p:cNvPr id="10" name="Freeform 18"/>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ln>
        </p:spPr>
        <p:txBody>
          <a:bodyPr vert="horz" wrap="square" lIns="91440" tIns="45720" rIns="91440" bIns="45720" numCol="1" anchor="t" anchorCtr="0" compatLnSpc="1"/>
          <a:lstStyle/>
          <a:p>
            <a:endParaRPr lang="en-US" dirty="0"/>
          </a:p>
        </p:txBody>
      </p:sp>
      <p:sp>
        <p:nvSpPr>
          <p:cNvPr id="11" name="Freeform 22"/>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ln>
        </p:spPr>
        <p:txBody>
          <a:bodyPr vert="horz" wrap="square" lIns="91440" tIns="45720" rIns="91440" bIns="45720" numCol="1" anchor="t" anchorCtr="0" compatLnSpc="1"/>
          <a:lstStyle/>
          <a:p>
            <a:endParaRPr lang="en-US" dirty="0"/>
          </a:p>
        </p:txBody>
      </p:sp>
      <p:sp>
        <p:nvSpPr>
          <p:cNvPr id="12" name="Freeform 26"/>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ln>
        </p:spPr>
        <p:txBody>
          <a:bodyPr vert="horz" wrap="square" lIns="91440" tIns="45720" rIns="91440" bIns="45720" numCol="1" anchor="t" anchorCtr="0" compatLnSpc="1"/>
          <a:lstStyle/>
          <a:p>
            <a:endParaRPr lang="en-US" dirty="0"/>
          </a:p>
        </p:txBody>
      </p:sp>
      <p:sp useBgFill="1">
        <p:nvSpPr>
          <p:cNvPr id="13" name="Freeform 10"/>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ln>
        </p:spPr>
        <p:txBody>
          <a:bodyPr vert="horz" wrap="square" lIns="91440" tIns="45720" rIns="91440" bIns="45720" numCol="1" anchor="t" anchorCtr="0" compatLnSpc="1"/>
          <a:lstStyle/>
          <a:p>
            <a:endParaRPr lang="en-US" dirty="0"/>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5" name="Date Placeholder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9" name="Content Placeholder 8"/>
          <p:cNvSpPr>
            <a:spLocks noGrp="1"/>
          </p:cNvSpPr>
          <p:nvPr>
            <p:ph sz="quarter" idx="13"/>
          </p:nvPr>
        </p:nvSpPr>
        <p:spPr>
          <a:xfrm>
            <a:off x="676655" y="2679192"/>
            <a:ext cx="3822192" cy="34472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ln>
          </p:spPr>
          <p:txBody>
            <a:bodyPr vert="horz" wrap="square" lIns="91440" tIns="45720" rIns="91440" bIns="45720" numCol="1" anchor="t" anchorCtr="0" compatLnSpc="1"/>
            <a:lstStyle/>
            <a:p>
              <a:endParaRPr lang="en-US" dirty="0"/>
            </a:p>
          </p:txBody>
        </p:sp>
        <p:sp>
          <p:nvSpPr>
            <p:cNvPr id="8" name="Freeform 18"/>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ln>
          </p:spPr>
          <p:txBody>
            <a:bodyPr vert="horz" wrap="square" lIns="91440" tIns="45720" rIns="91440" bIns="45720" numCol="1" anchor="t" anchorCtr="0" compatLnSpc="1"/>
            <a:lstStyle/>
            <a:p>
              <a:endParaRPr lang="en-US" dirty="0"/>
            </a:p>
          </p:txBody>
        </p:sp>
        <p:sp>
          <p:nvSpPr>
            <p:cNvPr id="9" name="Freeform 22"/>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ln>
          </p:spPr>
          <p:txBody>
            <a:bodyPr vert="horz" wrap="square" lIns="91440" tIns="45720" rIns="91440" bIns="45720" numCol="1" anchor="t" anchorCtr="0" compatLnSpc="1"/>
            <a:lstStyle/>
            <a:p>
              <a:endParaRPr lang="en-US" dirty="0"/>
            </a:p>
          </p:txBody>
        </p:sp>
        <p:sp>
          <p:nvSpPr>
            <p:cNvPr id="10" name="Freeform 26"/>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ln>
          </p:spPr>
          <p:txBody>
            <a:bodyPr vert="horz" wrap="square" lIns="91440" tIns="45720" rIns="91440" bIns="45720" numCol="1" anchor="t" anchorCtr="0" compatLnSpc="1"/>
            <a:lstStyle/>
            <a:p>
              <a:endParaRPr lang="en-US" dirty="0"/>
            </a:p>
          </p:txBody>
        </p:sp>
        <p:sp useBgFill="1">
          <p:nvSpPr>
            <p:cNvPr id="11" name="Freeform 10"/>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ln>
          </p:spPr>
          <p:txBody>
            <a:bodyPr vert="horz" wrap="square" lIns="91440" tIns="45720" rIns="91440" bIns="45720" numCol="1" anchor="t" anchorCtr="0" compatLnSpc="1"/>
            <a:lstStyle/>
            <a:p>
              <a:endParaRPr lang="en-US" dirty="0"/>
            </a:p>
          </p:txBody>
        </p:sp>
      </p:grpSp>
      <p:sp>
        <p:nvSpPr>
          <p:cNvPr id="2" name="Date Placeholder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Date Placeholder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ln>
          </p:spPr>
          <p:txBody>
            <a:bodyPr vert="horz" wrap="square" lIns="91440" tIns="45720" rIns="91440" bIns="45720" numCol="1" anchor="t" anchorCtr="0" compatLnSpc="1"/>
            <a:lstStyle/>
            <a:p>
              <a:endParaRPr lang="en-US" dirty="0"/>
            </a:p>
          </p:txBody>
        </p:sp>
        <p:sp>
          <p:nvSpPr>
            <p:cNvPr id="26" name="Freeform 18"/>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ln>
          </p:spPr>
          <p:txBody>
            <a:bodyPr vert="horz" wrap="square" lIns="91440" tIns="45720" rIns="91440" bIns="45720" numCol="1" anchor="t" anchorCtr="0" compatLnSpc="1"/>
            <a:lstStyle/>
            <a:p>
              <a:endParaRPr lang="en-US" dirty="0"/>
            </a:p>
          </p:txBody>
        </p:sp>
        <p:sp>
          <p:nvSpPr>
            <p:cNvPr id="27" name="Freeform 22"/>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ln>
          </p:spPr>
          <p:txBody>
            <a:bodyPr vert="horz" wrap="square" lIns="91440" tIns="45720" rIns="91440" bIns="45720" numCol="1" anchor="t" anchorCtr="0" compatLnSpc="1"/>
            <a:lstStyle/>
            <a:p>
              <a:endParaRPr lang="en-US" dirty="0"/>
            </a:p>
          </p:txBody>
        </p:sp>
        <p:sp>
          <p:nvSpPr>
            <p:cNvPr id="28" name="Freeform 26"/>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ln>
          </p:spPr>
          <p:txBody>
            <a:bodyPr vert="horz" wrap="square" lIns="91440" tIns="45720" rIns="91440" bIns="45720" numCol="1" anchor="t" anchorCtr="0" compatLnSpc="1"/>
            <a:lstStyle/>
            <a:p>
              <a:endParaRPr lang="en-US" dirty="0"/>
            </a:p>
          </p:txBody>
        </p:sp>
        <p:sp useBgFill="1">
          <p:nvSpPr>
            <p:cNvPr id="29" name="Freeform 28"/>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ln>
          </p:spPr>
          <p:txBody>
            <a:bodyPr vert="horz" wrap="square" lIns="91440" tIns="45720" rIns="91440" bIns="45720" numCol="1" anchor="t" anchorCtr="0" compatLnSpc="1"/>
            <a:lstStyle/>
            <a:p>
              <a:endParaRPr lang="en-US" dirty="0"/>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ln>
          </p:spPr>
          <p:txBody>
            <a:bodyPr vert="horz" wrap="square" lIns="91440" tIns="45720" rIns="91440" bIns="45720" numCol="1" anchor="t" anchorCtr="0" compatLnSpc="1"/>
            <a:lstStyle/>
            <a:p>
              <a:endParaRPr lang="en-US" dirty="0"/>
            </a:p>
          </p:txBody>
        </p:sp>
        <p:sp>
          <p:nvSpPr>
            <p:cNvPr id="11" name="Freeform 18"/>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ln>
          </p:spPr>
          <p:txBody>
            <a:bodyPr vert="horz" wrap="square" lIns="91440" tIns="45720" rIns="91440" bIns="45720" numCol="1" anchor="t" anchorCtr="0" compatLnSpc="1"/>
            <a:lstStyle/>
            <a:p>
              <a:endParaRPr lang="en-US" dirty="0"/>
            </a:p>
          </p:txBody>
        </p:sp>
        <p:sp>
          <p:nvSpPr>
            <p:cNvPr id="12" name="Freeform 22"/>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ln>
          </p:spPr>
          <p:txBody>
            <a:bodyPr vert="horz" wrap="square" lIns="91440" tIns="45720" rIns="91440" bIns="45720" numCol="1" anchor="t" anchorCtr="0" compatLnSpc="1"/>
            <a:lstStyle/>
            <a:p>
              <a:endParaRPr lang="en-US" dirty="0"/>
            </a:p>
          </p:txBody>
        </p:sp>
        <p:sp>
          <p:nvSpPr>
            <p:cNvPr id="13" name="Freeform 26"/>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ln>
          </p:spPr>
          <p:txBody>
            <a:bodyPr vert="horz" wrap="square" lIns="91440" tIns="45720" rIns="91440" bIns="45720" numCol="1" anchor="t" anchorCtr="0" compatLnSpc="1"/>
            <a:lstStyle/>
            <a:p>
              <a:endParaRPr lang="en-US" dirty="0"/>
            </a:p>
          </p:txBody>
        </p:sp>
        <p:sp useBgFill="1">
          <p:nvSpPr>
            <p:cNvPr id="14" name="Freeform 10"/>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ln>
          </p:spPr>
          <p:txBody>
            <a:bodyPr vert="horz" wrap="square" lIns="91440" tIns="45720" rIns="91440" bIns="45720" numCol="1" anchor="t" anchorCtr="0" compatLnSpc="1"/>
            <a:lstStyle/>
            <a:p>
              <a:endParaRPr lang="en-US" dirty="0"/>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ln>
          </p:spPr>
          <p:txBody>
            <a:bodyPr vert="horz" wrap="square" lIns="91440" tIns="45720" rIns="91440" bIns="45720" numCol="1" anchor="t" anchorCtr="0" compatLnSpc="1"/>
            <a:lstStyle/>
            <a:p>
              <a:endParaRPr lang="en-US" dirty="0"/>
            </a:p>
          </p:txBody>
        </p:sp>
        <p:sp>
          <p:nvSpPr>
            <p:cNvPr id="18" name="Freeform 18"/>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ln>
          </p:spPr>
          <p:txBody>
            <a:bodyPr vert="horz" wrap="square" lIns="91440" tIns="45720" rIns="91440" bIns="45720" numCol="1" anchor="t" anchorCtr="0" compatLnSpc="1"/>
            <a:lstStyle/>
            <a:p>
              <a:endParaRPr lang="en-US" dirty="0"/>
            </a:p>
          </p:txBody>
        </p:sp>
        <p:sp>
          <p:nvSpPr>
            <p:cNvPr id="19" name="Freeform 22"/>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ln>
          </p:spPr>
          <p:txBody>
            <a:bodyPr vert="horz" wrap="square" lIns="91440" tIns="45720" rIns="91440" bIns="45720" numCol="1" anchor="t" anchorCtr="0" compatLnSpc="1"/>
            <a:lstStyle/>
            <a:p>
              <a:endParaRPr lang="en-US" dirty="0"/>
            </a:p>
          </p:txBody>
        </p:sp>
        <p:sp>
          <p:nvSpPr>
            <p:cNvPr id="20" name="Freeform 26"/>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ln>
          </p:spPr>
          <p:txBody>
            <a:bodyPr vert="horz" wrap="square" lIns="91440" tIns="45720" rIns="91440" bIns="45720" numCol="1" anchor="t" anchorCtr="0" compatLnSpc="1"/>
            <a:lstStyle/>
            <a:p>
              <a:endParaRPr lang="en-US" dirty="0"/>
            </a:p>
          </p:txBody>
        </p:sp>
        <p:sp useBgFill="1">
          <p:nvSpPr>
            <p:cNvPr id="21" name="Freeform 10"/>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ln>
          </p:spPr>
          <p:txBody>
            <a:bodyPr vert="horz" wrap="square" lIns="91440" tIns="45720" rIns="91440" bIns="45720" numCol="1" anchor="t" anchorCtr="0" compatLnSpc="1"/>
            <a:lstStyle/>
            <a:p>
              <a:endParaRPr lang="en-US" dirty="0"/>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530820CF-B880-4189-942D-D702A7CBA730}" type="datetimeFigureOut">
              <a:rPr lang="zh-CN" altLang="en-US" smtClean="0"/>
            </a:fld>
            <a:endParaRPr lang="zh-CN" altLang="en-U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zh-CN" altLang="en-US"/>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0C913308-F349-4B6D-A68A-DD1791B4A57B}" type="slidenum">
              <a:rPr lang="zh-CN" altLang="en-US" smtClean="0"/>
            </a:fld>
            <a:endParaRPr lang="zh-CN" alt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4320" algn="l" defTabSz="914400" rtl="0" eaLnBrk="1" latinLnBrk="0" hangingPunct="1">
        <a:spcBef>
          <a:spcPct val="20000"/>
        </a:spcBef>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defTabSz="914400" rtl="0" eaLnBrk="1" latinLnBrk="0" hangingPunct="1">
        <a:spcBef>
          <a:spcPct val="20000"/>
        </a:spcBef>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anose="05050102010706020507"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99792" y="980727"/>
            <a:ext cx="4528804" cy="646331"/>
          </a:xfrm>
          <a:prstGeom prst="rect">
            <a:avLst/>
          </a:prstGeom>
        </p:spPr>
        <p:txBody>
          <a:bodyPr wrap="none">
            <a:spAutoFit/>
          </a:bodyPr>
          <a:lstStyle/>
          <a:p>
            <a:r>
              <a:rPr lang="zh-CN" altLang="en-US" sz="3600" b="1" dirty="0">
                <a:ln w="18000">
                  <a:solidFill>
                    <a:schemeClr val="accent2">
                      <a:satMod val="140000"/>
                    </a:schemeClr>
                  </a:solidFill>
                  <a:prstDash val="solid"/>
                  <a:miter lim="800000"/>
                </a:ln>
                <a:solidFill>
                  <a:schemeClr val="tx1">
                    <a:lumMod val="85000"/>
                    <a:lumOff val="15000"/>
                  </a:schemeClr>
                </a:solidFill>
                <a:effectLst>
                  <a:outerShdw blurRad="25500" dist="23000" dir="7020000" algn="tl">
                    <a:srgbClr val="000000">
                      <a:alpha val="50000"/>
                    </a:srgbClr>
                  </a:outerShdw>
                </a:effectLst>
              </a:rPr>
              <a:t>第</a:t>
            </a:r>
            <a:r>
              <a:rPr lang="en-US" altLang="zh-CN" sz="3600" b="1" dirty="0">
                <a:ln w="18000">
                  <a:solidFill>
                    <a:schemeClr val="accent2">
                      <a:satMod val="140000"/>
                    </a:schemeClr>
                  </a:solidFill>
                  <a:prstDash val="solid"/>
                  <a:miter lim="800000"/>
                </a:ln>
                <a:solidFill>
                  <a:schemeClr val="tx1">
                    <a:lumMod val="85000"/>
                    <a:lumOff val="15000"/>
                  </a:schemeClr>
                </a:solidFill>
                <a:effectLst>
                  <a:outerShdw blurRad="25500" dist="23000" dir="7020000" algn="tl">
                    <a:srgbClr val="000000">
                      <a:alpha val="50000"/>
                    </a:srgbClr>
                  </a:outerShdw>
                </a:effectLst>
              </a:rPr>
              <a:t>1</a:t>
            </a:r>
            <a:r>
              <a:rPr lang="zh-CN" altLang="en-US" sz="3600" b="1" dirty="0">
                <a:ln w="18000">
                  <a:solidFill>
                    <a:schemeClr val="accent2">
                      <a:satMod val="140000"/>
                    </a:schemeClr>
                  </a:solidFill>
                  <a:prstDash val="solid"/>
                  <a:miter lim="800000"/>
                </a:ln>
                <a:solidFill>
                  <a:schemeClr val="tx1">
                    <a:lumMod val="85000"/>
                    <a:lumOff val="15000"/>
                  </a:schemeClr>
                </a:solidFill>
                <a:effectLst>
                  <a:outerShdw blurRad="25500" dist="23000" dir="7020000" algn="tl">
                    <a:srgbClr val="000000">
                      <a:alpha val="50000"/>
                    </a:srgbClr>
                  </a:outerShdw>
                </a:effectLst>
              </a:rPr>
              <a:t>章  网页基础</a:t>
            </a:r>
            <a:r>
              <a:rPr lang="zh-CN" altLang="en-US" sz="3600" b="1" dirty="0">
                <a:ln w="18000">
                  <a:solidFill>
                    <a:schemeClr val="accent2">
                      <a:satMod val="140000"/>
                    </a:schemeClr>
                  </a:solidFill>
                  <a:prstDash val="solid"/>
                  <a:miter lim="800000"/>
                </a:ln>
                <a:solidFill>
                  <a:schemeClr val="tx1">
                    <a:lumMod val="85000"/>
                    <a:lumOff val="15000"/>
                  </a:schemeClr>
                </a:solidFill>
                <a:effectLst>
                  <a:outerShdw blurRad="25500" dist="23000" dir="7020000" algn="tl">
                    <a:srgbClr val="000000">
                      <a:alpha val="50000"/>
                    </a:srgbClr>
                  </a:outerShdw>
                </a:effectLst>
              </a:rPr>
              <a:t>知识   </a:t>
            </a:r>
            <a:endParaRPr lang="zh-CN" altLang="en-US" sz="3600" b="1" dirty="0">
              <a:ln w="18000">
                <a:solidFill>
                  <a:schemeClr val="accent2">
                    <a:satMod val="140000"/>
                  </a:schemeClr>
                </a:solidFill>
                <a:prstDash val="solid"/>
                <a:miter lim="800000"/>
              </a:ln>
              <a:solidFill>
                <a:schemeClr val="tx1">
                  <a:lumMod val="85000"/>
                  <a:lumOff val="15000"/>
                </a:schemeClr>
              </a:solidFill>
              <a:effectLst>
                <a:outerShdw blurRad="25500" dist="23000" dir="7020000" algn="tl">
                  <a:srgbClr val="000000">
                    <a:alpha val="50000"/>
                  </a:srgbClr>
                </a:outerShdw>
              </a:effectLst>
            </a:endParaRPr>
          </a:p>
        </p:txBody>
      </p:sp>
      <p:sp>
        <p:nvSpPr>
          <p:cNvPr id="3" name="矩形 2"/>
          <p:cNvSpPr/>
          <p:nvPr/>
        </p:nvSpPr>
        <p:spPr>
          <a:xfrm>
            <a:off x="1403648" y="2136338"/>
            <a:ext cx="6174432" cy="3416320"/>
          </a:xfrm>
          <a:prstGeom prst="rect">
            <a:avLst/>
          </a:prstGeom>
        </p:spPr>
        <p:txBody>
          <a:bodyPr wrap="square">
            <a:spAutoFit/>
          </a:bodyPr>
          <a:lstStyle/>
          <a:p>
            <a:r>
              <a:rPr lang="zh-CN" altLang="en-US" sz="2400" b="1" dirty="0" smtClean="0"/>
              <a:t>      本章</a:t>
            </a:r>
            <a:r>
              <a:rPr lang="zh-CN" altLang="en-US" sz="2400" b="1" dirty="0"/>
              <a:t>简介：网络出现早期主要被研究人员，学者和大学生用于登录远程主机，将文件从本地传输到远程主机，查看新闻，以及接收和发送电子邮件。在学术和研究社区之外，互联网基本上是未知的。然后，在</a:t>
            </a:r>
            <a:r>
              <a:rPr lang="en-US" altLang="zh-CN" sz="2400" b="1" dirty="0"/>
              <a:t>20</a:t>
            </a:r>
            <a:r>
              <a:rPr lang="zh-CN" altLang="en-US" sz="2400" b="1" dirty="0"/>
              <a:t>世纪</a:t>
            </a:r>
            <a:r>
              <a:rPr lang="en-US" altLang="zh-CN" sz="2400" b="1" dirty="0"/>
              <a:t>90</a:t>
            </a:r>
            <a:r>
              <a:rPr lang="zh-CN" altLang="en-US" sz="2400" b="1" dirty="0"/>
              <a:t>年代早期，万维网的出现极大地改变了人们在工作环境内外的互动方式，并引起了网络站点和用户爆炸式的增长，对人们的生活带来了革命性的变革。</a:t>
            </a:r>
            <a:endParaRPr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linds(horizontal)">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2081" y="404664"/>
            <a:ext cx="1649811" cy="523220"/>
          </a:xfrm>
          <a:prstGeom prst="rect">
            <a:avLst/>
          </a:prstGeom>
        </p:spPr>
        <p:txBody>
          <a:bodyPr wrap="none">
            <a:spAutoFit/>
          </a:bodyPr>
          <a:lstStyle/>
          <a:p>
            <a:r>
              <a:rPr lang="en-US" altLang="zh-CN" sz="2800" b="1" dirty="0"/>
              <a:t>1.1.4  W3C</a:t>
            </a:r>
            <a:endParaRPr lang="zh-CN" altLang="zh-CN" sz="2800" b="1" dirty="0"/>
          </a:p>
        </p:txBody>
      </p:sp>
      <p:sp>
        <p:nvSpPr>
          <p:cNvPr id="3" name="矩形 2"/>
          <p:cNvSpPr/>
          <p:nvPr/>
        </p:nvSpPr>
        <p:spPr>
          <a:xfrm>
            <a:off x="1331640" y="1700808"/>
            <a:ext cx="6534472" cy="4708981"/>
          </a:xfrm>
          <a:prstGeom prst="rect">
            <a:avLst/>
          </a:prstGeom>
        </p:spPr>
        <p:txBody>
          <a:bodyPr wrap="square">
            <a:spAutoFit/>
          </a:bodyPr>
          <a:lstStyle/>
          <a:p>
            <a:r>
              <a:rPr lang="en-US" altLang="zh-CN" sz="2000" b="1" dirty="0"/>
              <a:t>W3C</a:t>
            </a:r>
            <a:r>
              <a:rPr lang="zh-CN" altLang="en-US" sz="2000" b="1" dirty="0"/>
              <a:t>的活动分为四个主要领域：</a:t>
            </a:r>
            <a:endParaRPr lang="zh-CN" altLang="en-US" sz="2000" b="1" dirty="0"/>
          </a:p>
          <a:p>
            <a:r>
              <a:rPr lang="zh-CN" altLang="en-US" sz="2000" b="1" dirty="0"/>
              <a:t>（</a:t>
            </a:r>
            <a:r>
              <a:rPr lang="en-US" altLang="zh-CN" sz="2000" b="1" dirty="0"/>
              <a:t>1</a:t>
            </a:r>
            <a:r>
              <a:rPr lang="zh-CN" altLang="en-US" sz="2000" b="1" dirty="0"/>
              <a:t>）架构领域。该领域开发了</a:t>
            </a:r>
            <a:r>
              <a:rPr lang="en-US" altLang="zh-CN" sz="2000" b="1" dirty="0"/>
              <a:t>Web</a:t>
            </a:r>
            <a:r>
              <a:rPr lang="zh-CN" altLang="en-US" sz="2000" b="1" dirty="0"/>
              <a:t>的基础技术和基础架构。</a:t>
            </a:r>
            <a:endParaRPr lang="zh-CN" altLang="en-US" sz="2000" b="1" dirty="0"/>
          </a:p>
          <a:p>
            <a:r>
              <a:rPr lang="zh-CN" altLang="en-US" sz="2000" b="1" dirty="0"/>
              <a:t>（</a:t>
            </a:r>
            <a:r>
              <a:rPr lang="en-US" altLang="zh-CN" sz="2000" b="1" dirty="0"/>
              <a:t>2</a:t>
            </a:r>
            <a:r>
              <a:rPr lang="zh-CN" altLang="en-US" sz="2000" b="1" dirty="0"/>
              <a:t>）信息域。该领域专注于互操作性和可访问性目标，并与交互工具的各个方面（如格式和语言）协同工作，以帮助实现这种互操作能力和可访问性的承诺。</a:t>
            </a:r>
            <a:endParaRPr lang="zh-CN" altLang="en-US" sz="2000" b="1" dirty="0"/>
          </a:p>
          <a:p>
            <a:r>
              <a:rPr lang="zh-CN" altLang="en-US" sz="2000" b="1" dirty="0"/>
              <a:t>（</a:t>
            </a:r>
            <a:r>
              <a:rPr lang="en-US" altLang="zh-CN" sz="2000" b="1" dirty="0"/>
              <a:t>3</a:t>
            </a:r>
            <a:r>
              <a:rPr lang="zh-CN" altLang="en-US" sz="2000" b="1" dirty="0"/>
              <a:t>）技术与社会领域。随着网络法律和其他专业类别的专业领域的发展，这些专业领域关注网络对商业和社会各个领域的影响和影响，因此迫切需要制定围绕社会，法律和公共政策问题的标准。以及受</a:t>
            </a:r>
            <a:r>
              <a:rPr lang="en-US" altLang="zh-CN" sz="2000" b="1" dirty="0"/>
              <a:t>Web</a:t>
            </a:r>
            <a:r>
              <a:rPr lang="zh-CN" altLang="en-US" sz="2000" b="1" dirty="0"/>
              <a:t>影响（并反过来影响）的关注点。</a:t>
            </a:r>
            <a:endParaRPr lang="zh-CN" altLang="en-US" sz="2000" b="1" dirty="0"/>
          </a:p>
          <a:p>
            <a:r>
              <a:rPr lang="zh-CN" altLang="en-US" sz="2000" b="1" dirty="0"/>
              <a:t>（</a:t>
            </a:r>
            <a:r>
              <a:rPr lang="en-US" altLang="zh-CN" sz="2000" b="1" dirty="0"/>
              <a:t>4</a:t>
            </a:r>
            <a:r>
              <a:rPr lang="zh-CN" altLang="en-US" sz="2000" b="1" dirty="0"/>
              <a:t>）网络无障碍倡议（</a:t>
            </a:r>
            <a:r>
              <a:rPr lang="en-US" altLang="zh-CN" sz="2000" b="1" dirty="0"/>
              <a:t>WAI</a:t>
            </a:r>
            <a:r>
              <a:rPr lang="zh-CN" altLang="en-US" sz="2000" b="1" dirty="0"/>
              <a:t>）。该域名旨在确保所有人都可以访问</a:t>
            </a:r>
            <a:r>
              <a:rPr lang="en-US" altLang="zh-CN" sz="2000" b="1" dirty="0"/>
              <a:t>Web</a:t>
            </a:r>
            <a:r>
              <a:rPr lang="zh-CN" altLang="en-US" sz="2000" b="1" dirty="0"/>
              <a:t>的好处，从研究和开发到教育和外展，</a:t>
            </a:r>
            <a:r>
              <a:rPr lang="en-US" altLang="zh-CN" sz="2000" b="1" dirty="0"/>
              <a:t>WAI</a:t>
            </a:r>
            <a:r>
              <a:rPr lang="zh-CN" altLang="en-US" sz="2000" b="1" dirty="0"/>
              <a:t>域旨在保证</a:t>
            </a:r>
            <a:r>
              <a:rPr lang="en-US" altLang="zh-CN" sz="2000" b="1" dirty="0"/>
              <a:t>Web</a:t>
            </a:r>
            <a:r>
              <a:rPr lang="zh-CN" altLang="en-US" sz="2000" b="1" dirty="0"/>
              <a:t>仍然是适合每个人的可行且易于使用的通信工具。</a:t>
            </a:r>
            <a:endParaRPr lang="zh-CN" altLang="en-US"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strips(down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60" y="620688"/>
            <a:ext cx="1838965" cy="523220"/>
          </a:xfrm>
          <a:prstGeom prst="rect">
            <a:avLst/>
          </a:prstGeom>
        </p:spPr>
        <p:txBody>
          <a:bodyPr wrap="none">
            <a:spAutoFit/>
          </a:bodyPr>
          <a:lstStyle/>
          <a:p>
            <a:r>
              <a:rPr lang="en-US" altLang="zh-CN" sz="2800" b="1" dirty="0"/>
              <a:t>1.1.5  MIME</a:t>
            </a:r>
            <a:endParaRPr lang="zh-CN" altLang="zh-CN" sz="2800" b="1" dirty="0"/>
          </a:p>
        </p:txBody>
      </p:sp>
      <p:sp>
        <p:nvSpPr>
          <p:cNvPr id="3" name="矩形 2"/>
          <p:cNvSpPr/>
          <p:nvPr/>
        </p:nvSpPr>
        <p:spPr>
          <a:xfrm>
            <a:off x="1115616" y="1484784"/>
            <a:ext cx="6534472" cy="4708981"/>
          </a:xfrm>
          <a:prstGeom prst="rect">
            <a:avLst/>
          </a:prstGeom>
        </p:spPr>
        <p:txBody>
          <a:bodyPr wrap="square">
            <a:spAutoFit/>
          </a:bodyPr>
          <a:lstStyle/>
          <a:p>
            <a:r>
              <a:rPr lang="en-US" altLang="zh-CN" sz="2000" b="1" dirty="0" smtClean="0"/>
              <a:t>           MIME</a:t>
            </a:r>
            <a:r>
              <a:rPr lang="zh-CN" altLang="en-US" sz="2000" b="1" dirty="0"/>
              <a:t>指定通过</a:t>
            </a:r>
            <a:r>
              <a:rPr lang="en-US" altLang="zh-CN" sz="2000" b="1" dirty="0"/>
              <a:t>Internet</a:t>
            </a:r>
            <a:r>
              <a:rPr lang="zh-CN" altLang="en-US" sz="2000" b="1" dirty="0"/>
              <a:t>邮件发送的不同类型文档的格式。这些文档可以包含各种文本，视频数据或声音数据。由于</a:t>
            </a:r>
            <a:r>
              <a:rPr lang="en-US" altLang="zh-CN" sz="2000" b="1" dirty="0"/>
              <a:t>Web</a:t>
            </a:r>
            <a:r>
              <a:rPr lang="zh-CN" altLang="en-US" sz="2000" b="1" dirty="0"/>
              <a:t>需要与</a:t>
            </a:r>
            <a:r>
              <a:rPr lang="en-US" altLang="zh-CN" sz="2000" b="1" dirty="0"/>
              <a:t>Internet</a:t>
            </a:r>
            <a:r>
              <a:rPr lang="zh-CN" altLang="en-US" sz="2000" b="1" dirty="0"/>
              <a:t>邮件类似，因此采用</a:t>
            </a:r>
            <a:r>
              <a:rPr lang="en-US" altLang="zh-CN" sz="2000" b="1" dirty="0"/>
              <a:t>MIME</a:t>
            </a:r>
            <a:r>
              <a:rPr lang="zh-CN" altLang="en-US" sz="2000" b="1" dirty="0"/>
              <a:t>作为指定通过</a:t>
            </a:r>
            <a:r>
              <a:rPr lang="en-US" altLang="zh-CN" sz="2000" b="1" dirty="0"/>
              <a:t>Web</a:t>
            </a:r>
            <a:r>
              <a:rPr lang="zh-CN" altLang="en-US" sz="2000" b="1" dirty="0"/>
              <a:t>传输的文档类型的方式。</a:t>
            </a:r>
            <a:r>
              <a:rPr lang="en-US" altLang="zh-CN" sz="2000" b="1" dirty="0"/>
              <a:t>Web</a:t>
            </a:r>
            <a:r>
              <a:rPr lang="zh-CN" altLang="en-US" sz="2000" b="1" dirty="0" smtClean="0"/>
              <a:t>服务器</a:t>
            </a:r>
            <a:r>
              <a:rPr lang="en-US" altLang="zh-CN" sz="2000" b="1" dirty="0" smtClean="0"/>
              <a:t>MIME</a:t>
            </a:r>
            <a:r>
              <a:rPr lang="zh-CN" altLang="en-US" sz="2000" b="1" dirty="0"/>
              <a:t>格式规范附加到它将要提供给浏览器的文档的开头。当浏览器从</a:t>
            </a:r>
            <a:r>
              <a:rPr lang="en-US" altLang="zh-CN" sz="2000" b="1" dirty="0"/>
              <a:t>Web</a:t>
            </a:r>
            <a:r>
              <a:rPr lang="zh-CN" altLang="en-US" sz="2000" b="1" dirty="0"/>
              <a:t>服务器接收文档时，它使用包含的</a:t>
            </a:r>
            <a:r>
              <a:rPr lang="en-US" altLang="zh-CN" sz="2000" b="1" dirty="0"/>
              <a:t>MIME</a:t>
            </a:r>
            <a:r>
              <a:rPr lang="zh-CN" altLang="en-US" sz="2000" b="1" dirty="0"/>
              <a:t>格式规范来确定如何处理文档。如果内容是文本，则</a:t>
            </a:r>
            <a:r>
              <a:rPr lang="en-US" altLang="zh-CN" sz="2000" b="1" dirty="0"/>
              <a:t>MIME</a:t>
            </a:r>
            <a:r>
              <a:rPr lang="zh-CN" altLang="en-US" sz="2000" b="1" dirty="0"/>
              <a:t>代码告诉浏览器它是文本并且还指示它是特定类型的文本。如果内容是合理的，则</a:t>
            </a:r>
            <a:r>
              <a:rPr lang="en-US" altLang="zh-CN" sz="2000" b="1" dirty="0"/>
              <a:t>MIME</a:t>
            </a:r>
            <a:r>
              <a:rPr lang="zh-CN" altLang="en-US" sz="2000" b="1" dirty="0"/>
              <a:t>代码告诉浏览器它是合理的，然后给出声音的特定表示，以便浏览器可以选择它可以访问的程序以产生传输的声音。</a:t>
            </a:r>
            <a:endParaRPr lang="zh-CN" altLang="en-US" sz="2000" b="1" dirty="0"/>
          </a:p>
          <a:p>
            <a:r>
              <a:rPr lang="zh-CN" altLang="en-US" sz="2000" b="1" dirty="0" smtClean="0"/>
              <a:t>            最</a:t>
            </a:r>
            <a:r>
              <a:rPr lang="zh-CN" altLang="en-US" sz="2000" b="1" dirty="0"/>
              <a:t>常见的</a:t>
            </a:r>
            <a:r>
              <a:rPr lang="en-US" altLang="zh-CN" sz="2000" b="1" dirty="0"/>
              <a:t>MIME</a:t>
            </a:r>
            <a:r>
              <a:rPr lang="zh-CN" altLang="en-US" sz="2000" b="1" dirty="0"/>
              <a:t>类型是</a:t>
            </a:r>
            <a:r>
              <a:rPr lang="en-US" altLang="zh-CN" sz="2000" b="1" dirty="0"/>
              <a:t>text</a:t>
            </a:r>
            <a:r>
              <a:rPr lang="zh-CN" altLang="en-US" sz="2000" b="1" dirty="0"/>
              <a:t>，</a:t>
            </a:r>
            <a:r>
              <a:rPr lang="en-US" altLang="zh-CN" sz="2000" b="1" dirty="0"/>
              <a:t>image</a:t>
            </a:r>
            <a:r>
              <a:rPr lang="zh-CN" altLang="en-US" sz="2000" b="1" dirty="0"/>
              <a:t>和</a:t>
            </a:r>
            <a:r>
              <a:rPr lang="en-US" altLang="zh-CN" sz="2000" b="1" dirty="0"/>
              <a:t>video</a:t>
            </a:r>
            <a:r>
              <a:rPr lang="zh-CN" altLang="en-US" sz="2000" b="1" dirty="0"/>
              <a:t>。最常见的文本子类型是</a:t>
            </a:r>
            <a:r>
              <a:rPr lang="en-US" altLang="zh-CN" sz="2000" b="1" dirty="0"/>
              <a:t>plain</a:t>
            </a:r>
            <a:r>
              <a:rPr lang="zh-CN" altLang="en-US" sz="2000" b="1" dirty="0"/>
              <a:t>和</a:t>
            </a:r>
            <a:r>
              <a:rPr lang="en-US" altLang="zh-CN" sz="2000" b="1" dirty="0"/>
              <a:t>html</a:t>
            </a:r>
            <a:r>
              <a:rPr lang="zh-CN" altLang="en-US" sz="2000" b="1" dirty="0"/>
              <a:t>。常见的图像子类型是</a:t>
            </a:r>
            <a:r>
              <a:rPr lang="en-US" altLang="zh-CN" sz="2000" b="1" dirty="0"/>
              <a:t>gif</a:t>
            </a:r>
            <a:r>
              <a:rPr lang="zh-CN" altLang="en-US" sz="2000" b="1" dirty="0"/>
              <a:t>和</a:t>
            </a:r>
            <a:r>
              <a:rPr lang="en-US" altLang="zh-CN" sz="2000" b="1" dirty="0"/>
              <a:t>jpeg</a:t>
            </a:r>
            <a:r>
              <a:rPr lang="zh-CN" altLang="en-US" sz="2000" b="1" dirty="0"/>
              <a:t>。常见的视频子类型是</a:t>
            </a:r>
            <a:r>
              <a:rPr lang="en-US" altLang="zh-CN" sz="2000" b="1" dirty="0"/>
              <a:t>mpeg</a:t>
            </a:r>
            <a:r>
              <a:rPr lang="zh-CN" altLang="en-US" sz="2000" b="1" dirty="0"/>
              <a:t>和</a:t>
            </a:r>
            <a:r>
              <a:rPr lang="en-US" altLang="zh-CN" sz="2000" b="1" dirty="0"/>
              <a:t>quicktime</a:t>
            </a:r>
            <a:r>
              <a:rPr lang="zh-CN" altLang="en-US" sz="2000" b="1" dirty="0"/>
              <a:t>。 </a:t>
            </a:r>
            <a:r>
              <a:rPr lang="en-US" altLang="zh-CN" sz="2000" b="1" dirty="0"/>
              <a:t>MIME</a:t>
            </a:r>
            <a:r>
              <a:rPr lang="zh-CN" altLang="en-US" sz="2000" b="1" dirty="0"/>
              <a:t>规范列表存储在每个</a:t>
            </a:r>
            <a:r>
              <a:rPr lang="en-US" altLang="zh-CN" sz="2000" b="1" dirty="0"/>
              <a:t>Web</a:t>
            </a:r>
            <a:r>
              <a:rPr lang="zh-CN" altLang="en-US" sz="2000" b="1" dirty="0"/>
              <a:t>服务器的配置文件中。</a:t>
            </a:r>
            <a:endParaRPr lang="zh-CN" altLang="en-US"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3441" y="836712"/>
            <a:ext cx="4182555" cy="523220"/>
          </a:xfrm>
          <a:prstGeom prst="rect">
            <a:avLst/>
          </a:prstGeom>
        </p:spPr>
        <p:txBody>
          <a:bodyPr wrap="none">
            <a:spAutoFit/>
          </a:bodyPr>
          <a:lstStyle/>
          <a:p>
            <a:r>
              <a:rPr lang="en-US" altLang="zh-CN" sz="2800" b="1" dirty="0"/>
              <a:t>1.1.6  </a:t>
            </a:r>
            <a:r>
              <a:rPr lang="zh-CN" altLang="en-US" sz="2800" b="1" dirty="0"/>
              <a:t>静态网页和动态网页</a:t>
            </a:r>
            <a:endParaRPr lang="zh-CN" altLang="en-US" sz="2800" b="1" dirty="0"/>
          </a:p>
        </p:txBody>
      </p:sp>
      <p:pic>
        <p:nvPicPr>
          <p:cNvPr id="40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907704" y="2564904"/>
            <a:ext cx="5256584" cy="3024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467544" y="1484784"/>
            <a:ext cx="2492990" cy="369332"/>
          </a:xfrm>
          <a:prstGeom prst="rect">
            <a:avLst/>
          </a:prstGeom>
        </p:spPr>
        <p:txBody>
          <a:bodyPr wrap="none">
            <a:spAutoFit/>
          </a:bodyPr>
          <a:lstStyle/>
          <a:p>
            <a:r>
              <a:rPr lang="zh-CN" altLang="en-US" b="1" dirty="0"/>
              <a:t>用户申请网页资源过程</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ox(in)">
                                      <p:cBhvr>
                                        <p:cTn id="13" dur="20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12" fill="hold" nodeType="clickEffect">
                                  <p:stCondLst>
                                    <p:cond delay="0"/>
                                  </p:stCondLst>
                                  <p:childTnLst>
                                    <p:set>
                                      <p:cBhvr>
                                        <p:cTn id="17" dur="1" fill="hold">
                                          <p:stCondLst>
                                            <p:cond delay="0"/>
                                          </p:stCondLst>
                                        </p:cTn>
                                        <p:tgtEl>
                                          <p:spTgt spid="4098"/>
                                        </p:tgtEl>
                                        <p:attrNameLst>
                                          <p:attrName>style.visibility</p:attrName>
                                        </p:attrNameLst>
                                      </p:cBhvr>
                                      <p:to>
                                        <p:strVal val="visible"/>
                                      </p:to>
                                    </p:set>
                                    <p:animEffect transition="in" filter="strips(downLeft)">
                                      <p:cBhvr>
                                        <p:cTn id="18"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098412" y="655821"/>
            <a:ext cx="4568879" cy="646331"/>
          </a:xfrm>
          <a:prstGeom prst="rect">
            <a:avLst/>
          </a:prstGeom>
        </p:spPr>
        <p:txBody>
          <a:bodyPr wrap="none">
            <a:spAutoFit/>
          </a:bodyPr>
          <a:lstStyle/>
          <a:p>
            <a:r>
              <a:rPr lang="en-US" altLang="zh-CN" sz="3600" b="1" dirty="0">
                <a:ln w="18000">
                  <a:solidFill>
                    <a:schemeClr val="accent2">
                      <a:satMod val="140000"/>
                    </a:schemeClr>
                  </a:solidFill>
                  <a:prstDash val="solid"/>
                  <a:miter lim="800000"/>
                </a:ln>
                <a:solidFill>
                  <a:schemeClr val="tx1">
                    <a:lumMod val="85000"/>
                    <a:lumOff val="15000"/>
                  </a:schemeClr>
                </a:solidFill>
                <a:effectLst>
                  <a:outerShdw blurRad="25500" dist="23000" dir="7020000" algn="tl">
                    <a:srgbClr val="000000">
                      <a:alpha val="50000"/>
                    </a:srgbClr>
                  </a:outerShdw>
                </a:effectLst>
              </a:rPr>
              <a:t>1.2  </a:t>
            </a:r>
            <a:r>
              <a:rPr lang="zh-CN" altLang="en-US" sz="3600" b="1" dirty="0">
                <a:ln w="18000">
                  <a:solidFill>
                    <a:schemeClr val="accent2">
                      <a:satMod val="140000"/>
                    </a:schemeClr>
                  </a:solidFill>
                  <a:prstDash val="solid"/>
                  <a:miter lim="800000"/>
                </a:ln>
                <a:solidFill>
                  <a:schemeClr val="tx1">
                    <a:lumMod val="85000"/>
                    <a:lumOff val="15000"/>
                  </a:schemeClr>
                </a:solidFill>
                <a:effectLst>
                  <a:outerShdw blurRad="25500" dist="23000" dir="7020000" algn="tl">
                    <a:srgbClr val="000000">
                      <a:alpha val="50000"/>
                    </a:srgbClr>
                  </a:outerShdw>
                </a:effectLst>
              </a:rPr>
              <a:t>网页制作相关技术</a:t>
            </a:r>
            <a:endParaRPr lang="zh-CN" altLang="en-US" sz="3600" b="1" dirty="0">
              <a:ln w="18000">
                <a:solidFill>
                  <a:schemeClr val="accent2">
                    <a:satMod val="140000"/>
                  </a:schemeClr>
                </a:solidFill>
                <a:prstDash val="solid"/>
                <a:miter lim="800000"/>
              </a:ln>
              <a:solidFill>
                <a:schemeClr val="tx1">
                  <a:lumMod val="85000"/>
                  <a:lumOff val="15000"/>
                </a:schemeClr>
              </a:solidFill>
              <a:effectLst>
                <a:outerShdw blurRad="25500" dist="23000" dir="7020000" algn="tl">
                  <a:srgbClr val="000000">
                    <a:alpha val="50000"/>
                  </a:srgbClr>
                </a:outerShdw>
              </a:effectLst>
            </a:endParaRPr>
          </a:p>
        </p:txBody>
      </p:sp>
      <p:sp>
        <p:nvSpPr>
          <p:cNvPr id="4" name="矩形 3"/>
          <p:cNvSpPr/>
          <p:nvPr/>
        </p:nvSpPr>
        <p:spPr>
          <a:xfrm>
            <a:off x="266430" y="1479457"/>
            <a:ext cx="1840568" cy="523220"/>
          </a:xfrm>
          <a:prstGeom prst="rect">
            <a:avLst/>
          </a:prstGeom>
        </p:spPr>
        <p:txBody>
          <a:bodyPr wrap="none">
            <a:spAutoFit/>
          </a:bodyPr>
          <a:lstStyle/>
          <a:p>
            <a:r>
              <a:rPr lang="en-US" altLang="zh-CN" sz="2800" b="1" dirty="0"/>
              <a:t>1.2.1  HTML</a:t>
            </a:r>
            <a:endParaRPr lang="zh-CN" altLang="en-US" sz="2800" b="1" dirty="0"/>
          </a:p>
        </p:txBody>
      </p:sp>
      <p:sp>
        <p:nvSpPr>
          <p:cNvPr id="5" name="矩形 4"/>
          <p:cNvSpPr/>
          <p:nvPr/>
        </p:nvSpPr>
        <p:spPr>
          <a:xfrm>
            <a:off x="899592" y="2420888"/>
            <a:ext cx="6966520" cy="3477875"/>
          </a:xfrm>
          <a:prstGeom prst="rect">
            <a:avLst/>
          </a:prstGeom>
        </p:spPr>
        <p:txBody>
          <a:bodyPr wrap="square">
            <a:spAutoFit/>
          </a:bodyPr>
          <a:lstStyle/>
          <a:p>
            <a:r>
              <a:rPr lang="zh-CN" altLang="en-US" sz="2000" b="1" dirty="0" smtClean="0"/>
              <a:t>               超文本</a:t>
            </a:r>
            <a:r>
              <a:rPr lang="zh-CN" altLang="en-US" sz="2000" b="1" dirty="0"/>
              <a:t>标记语言（</a:t>
            </a:r>
            <a:r>
              <a:rPr lang="en-US" altLang="zh-CN" sz="2000" b="1" dirty="0"/>
              <a:t>Hyper Text Markup Language</a:t>
            </a:r>
            <a:r>
              <a:rPr lang="zh-CN" altLang="en-US" sz="2000" b="1" dirty="0"/>
              <a:t>，简称</a:t>
            </a:r>
            <a:r>
              <a:rPr lang="en-US" altLang="zh-CN" sz="2000" b="1" dirty="0"/>
              <a:t>HTML</a:t>
            </a:r>
            <a:r>
              <a:rPr lang="zh-CN" altLang="en-US" sz="2000" b="1" dirty="0"/>
              <a:t>）可以标记文本， </a:t>
            </a:r>
            <a:r>
              <a:rPr lang="en-US" altLang="zh-CN" sz="2000" b="1" dirty="0"/>
              <a:t>HTML</a:t>
            </a:r>
            <a:r>
              <a:rPr lang="zh-CN" altLang="en-US" sz="2000" b="1" dirty="0"/>
              <a:t>包含一组符号，告诉</a:t>
            </a:r>
            <a:r>
              <a:rPr lang="en-US" altLang="zh-CN" sz="2000" b="1" dirty="0"/>
              <a:t>Web</a:t>
            </a:r>
            <a:r>
              <a:rPr lang="zh-CN" altLang="en-US" sz="2000" b="1" dirty="0"/>
              <a:t>浏览器如何显示页面，我们把这些符号称为元素。</a:t>
            </a:r>
            <a:r>
              <a:rPr lang="en-US" altLang="zh-CN" sz="2000" b="1" dirty="0"/>
              <a:t>Web</a:t>
            </a:r>
            <a:r>
              <a:rPr lang="zh-CN" altLang="en-US" sz="2000" b="1" dirty="0"/>
              <a:t>开发的本质是标记，用户也可以使用可视化编辑器（如</a:t>
            </a:r>
            <a:r>
              <a:rPr lang="en-US" altLang="zh-CN" sz="2000" b="1" dirty="0"/>
              <a:t>Dreamweaver</a:t>
            </a:r>
            <a:r>
              <a:rPr lang="zh-CN" altLang="en-US" sz="2000" b="1" dirty="0"/>
              <a:t>或</a:t>
            </a:r>
            <a:r>
              <a:rPr lang="en-US" altLang="zh-CN" sz="2000" b="1" dirty="0"/>
              <a:t>GoLive</a:t>
            </a:r>
            <a:r>
              <a:rPr lang="zh-CN" altLang="en-US" sz="2000" b="1" dirty="0"/>
              <a:t>）来创建标记。</a:t>
            </a:r>
            <a:r>
              <a:rPr lang="en-US" altLang="zh-CN" sz="2000" b="1" dirty="0"/>
              <a:t>HTML</a:t>
            </a:r>
            <a:r>
              <a:rPr lang="zh-CN" altLang="en-US" sz="2000" b="1" dirty="0"/>
              <a:t>中的标记驱动了</a:t>
            </a:r>
            <a:r>
              <a:rPr lang="en-US" altLang="zh-CN" sz="2000" b="1" dirty="0"/>
              <a:t>Web</a:t>
            </a:r>
            <a:r>
              <a:rPr lang="zh-CN" altLang="en-US" sz="2000" b="1" dirty="0"/>
              <a:t>上的所有内容。没有标记就没有万维网。</a:t>
            </a:r>
            <a:endParaRPr lang="zh-CN" altLang="en-US" sz="2000" b="1" dirty="0"/>
          </a:p>
          <a:p>
            <a:r>
              <a:rPr lang="zh-CN" altLang="en-US" sz="2000" b="1" dirty="0" smtClean="0"/>
              <a:t>               标记</a:t>
            </a:r>
            <a:r>
              <a:rPr lang="zh-CN" altLang="en-US" sz="2000" b="1" dirty="0"/>
              <a:t>包含一组文档必须遵循的规则，以便软件处理该文档以正确读取它。读取标记文档的软件过程通常称为解析。如果文档未正确标记则软件无法解析它。从理论上讲，</a:t>
            </a:r>
            <a:r>
              <a:rPr lang="en-US" altLang="zh-CN" sz="2000" b="1" dirty="0"/>
              <a:t>HTML</a:t>
            </a:r>
            <a:r>
              <a:rPr lang="zh-CN" altLang="en-US" sz="2000" b="1" dirty="0"/>
              <a:t>旨在维护一套严格的标记规则，但这些规则是由设计用于解析</a:t>
            </a:r>
            <a:r>
              <a:rPr lang="en-US" altLang="zh-CN" sz="2000" b="1" dirty="0"/>
              <a:t>HTML</a:t>
            </a:r>
            <a:r>
              <a:rPr lang="zh-CN" altLang="en-US" sz="2000" b="1" dirty="0"/>
              <a:t>的</a:t>
            </a:r>
            <a:r>
              <a:rPr lang="en-US" altLang="zh-CN" sz="2000" b="1" dirty="0"/>
              <a:t>Web</a:t>
            </a:r>
            <a:r>
              <a:rPr lang="zh-CN" altLang="en-US" sz="2000" b="1" dirty="0"/>
              <a:t>浏览软件强制执行的。</a:t>
            </a:r>
            <a:endParaRPr lang="zh-CN" altLang="en-US"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ox(in)">
                                      <p:cBhvr>
                                        <p:cTn id="13" dur="20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89157" y="1052736"/>
            <a:ext cx="7830616" cy="5016758"/>
          </a:xfrm>
          <a:prstGeom prst="rect">
            <a:avLst/>
          </a:prstGeom>
        </p:spPr>
        <p:txBody>
          <a:bodyPr wrap="square">
            <a:spAutoFit/>
          </a:bodyPr>
          <a:lstStyle/>
          <a:p>
            <a:r>
              <a:rPr lang="zh-CN" altLang="en-US" sz="2000" b="1" dirty="0"/>
              <a:t>创建</a:t>
            </a:r>
            <a:r>
              <a:rPr lang="en-US" altLang="zh-CN" sz="2000" b="1" dirty="0"/>
              <a:t>HTML</a:t>
            </a:r>
            <a:r>
              <a:rPr lang="zh-CN" altLang="en-US" sz="2000" b="1" dirty="0"/>
              <a:t>文档实际上非常简单，</a:t>
            </a:r>
            <a:r>
              <a:rPr lang="en-US" altLang="zh-CN" sz="2000" b="1" dirty="0"/>
              <a:t>HTML</a:t>
            </a:r>
            <a:r>
              <a:rPr lang="zh-CN" altLang="en-US" sz="2000" b="1" dirty="0"/>
              <a:t>文档只是嵌入了</a:t>
            </a:r>
            <a:r>
              <a:rPr lang="en-US" altLang="zh-CN" sz="2000" b="1" dirty="0"/>
              <a:t>HTML</a:t>
            </a:r>
            <a:r>
              <a:rPr lang="zh-CN" altLang="en-US" sz="2000" b="1" dirty="0"/>
              <a:t>命令的文本文件。用户可以使用任何能够导出原始文本的编辑器创建文档。以下是一个简单的</a:t>
            </a:r>
            <a:r>
              <a:rPr lang="en-US" altLang="zh-CN" sz="2000" b="1" dirty="0"/>
              <a:t>hello.html</a:t>
            </a:r>
            <a:r>
              <a:rPr lang="zh-CN" altLang="en-US" sz="2000" b="1" dirty="0"/>
              <a:t>文档的实例：</a:t>
            </a:r>
            <a:endParaRPr lang="zh-CN" altLang="en-US" sz="2000" b="1" dirty="0"/>
          </a:p>
          <a:p>
            <a:r>
              <a:rPr lang="en-US" altLang="zh-CN" sz="2000" b="1" dirty="0"/>
              <a:t>&lt;HTML&gt;</a:t>
            </a:r>
            <a:endParaRPr lang="en-US" altLang="zh-CN" sz="2000" b="1" dirty="0"/>
          </a:p>
          <a:p>
            <a:r>
              <a:rPr lang="en-US" altLang="zh-CN" sz="2000" b="1" dirty="0"/>
              <a:t>	&lt;HEAD&gt;</a:t>
            </a:r>
            <a:endParaRPr lang="en-US" altLang="zh-CN" sz="2000" b="1" dirty="0"/>
          </a:p>
          <a:p>
            <a:r>
              <a:rPr lang="en-US" altLang="zh-CN" sz="2000" b="1" dirty="0"/>
              <a:t>		&lt;TITLE&gt;	</a:t>
            </a:r>
            <a:r>
              <a:rPr lang="zh-CN" altLang="en-US" sz="2000" b="1" dirty="0"/>
              <a:t>第一个</a:t>
            </a:r>
            <a:r>
              <a:rPr lang="en-US" altLang="zh-CN" sz="2000" b="1" dirty="0"/>
              <a:t>HTML	&lt;/TITLE&gt;</a:t>
            </a:r>
            <a:endParaRPr lang="en-US" altLang="zh-CN" sz="2000" b="1" dirty="0"/>
          </a:p>
          <a:p>
            <a:r>
              <a:rPr lang="en-US" altLang="zh-CN" sz="2000" b="1" dirty="0"/>
              <a:t>	&lt;/HEAD&gt;</a:t>
            </a:r>
            <a:endParaRPr lang="en-US" altLang="zh-CN" sz="2000" b="1" dirty="0"/>
          </a:p>
          <a:p>
            <a:r>
              <a:rPr lang="en-US" altLang="zh-CN" sz="2000" b="1" dirty="0"/>
              <a:t>	&lt;BODY&gt;</a:t>
            </a:r>
            <a:endParaRPr lang="en-US" altLang="zh-CN" sz="2000" b="1" dirty="0"/>
          </a:p>
          <a:p>
            <a:r>
              <a:rPr lang="en-US" altLang="zh-CN" sz="2000" b="1" dirty="0"/>
              <a:t>		</a:t>
            </a:r>
            <a:r>
              <a:rPr lang="zh-CN" altLang="en-US" sz="2000" b="1" dirty="0"/>
              <a:t>这是我的第一个</a:t>
            </a:r>
            <a:r>
              <a:rPr lang="en-US" altLang="zh-CN" sz="2000" b="1" dirty="0"/>
              <a:t>HTML</a:t>
            </a:r>
            <a:r>
              <a:rPr lang="zh-CN" altLang="en-US" sz="2000" b="1" dirty="0"/>
              <a:t>文档</a:t>
            </a:r>
            <a:endParaRPr lang="zh-CN" altLang="en-US" sz="2000" b="1" dirty="0"/>
          </a:p>
          <a:p>
            <a:r>
              <a:rPr lang="zh-CN" altLang="en-US" sz="2000" b="1" dirty="0"/>
              <a:t>	</a:t>
            </a:r>
            <a:r>
              <a:rPr lang="en-US" altLang="zh-CN" sz="2000" b="1" dirty="0"/>
              <a:t>&lt;/BODY&gt;</a:t>
            </a:r>
            <a:endParaRPr lang="en-US" altLang="zh-CN" sz="2000" b="1" dirty="0"/>
          </a:p>
          <a:p>
            <a:r>
              <a:rPr lang="en-US" altLang="zh-CN" sz="2000" b="1" dirty="0"/>
              <a:t>&lt;/HTML&gt;</a:t>
            </a:r>
            <a:endParaRPr lang="en-US" altLang="zh-CN" sz="2000" b="1" dirty="0"/>
          </a:p>
          <a:p>
            <a:r>
              <a:rPr lang="zh-CN" altLang="en-US" sz="2000" b="1" dirty="0"/>
              <a:t>从这个例子我们可以看到，</a:t>
            </a:r>
            <a:r>
              <a:rPr lang="en-US" altLang="zh-CN" sz="2000" b="1" dirty="0"/>
              <a:t>HTML</a:t>
            </a:r>
            <a:r>
              <a:rPr lang="zh-CN" altLang="en-US" sz="2000" b="1" dirty="0"/>
              <a:t>的基本语法单元称为标记。标记的语法是由尖括号（</a:t>
            </a:r>
            <a:r>
              <a:rPr lang="en-US" altLang="zh-CN" sz="2000" b="1" dirty="0"/>
              <a:t>&lt;</a:t>
            </a:r>
            <a:r>
              <a:rPr lang="zh-CN" altLang="en-US" sz="2000" b="1" dirty="0"/>
              <a:t>和</a:t>
            </a:r>
            <a:r>
              <a:rPr lang="en-US" altLang="zh-CN" sz="2000" b="1" dirty="0"/>
              <a:t>&gt;</a:t>
            </a:r>
            <a:r>
              <a:rPr lang="zh-CN" altLang="en-US" sz="2000" b="1" dirty="0"/>
              <a:t>）包围的标记名称。大多数标签成对出现：包括开头标签和结束标签。结束标记的名称是其对应的开始标记的名称，并在开头附加斜杠。例如，标记名称为</a:t>
            </a:r>
            <a:r>
              <a:rPr lang="en-US" altLang="zh-CN" sz="2000" b="1" dirty="0"/>
              <a:t>HTML</a:t>
            </a:r>
            <a:r>
              <a:rPr lang="zh-CN" altLang="en-US" sz="2000" b="1" dirty="0"/>
              <a:t>是一个成对标记，它的开始标记是</a:t>
            </a:r>
            <a:r>
              <a:rPr lang="en-US" altLang="zh-CN" sz="2000" b="1" dirty="0"/>
              <a:t>&lt;HTML&gt;</a:t>
            </a:r>
            <a:r>
              <a:rPr lang="zh-CN" altLang="en-US" sz="2000" b="1" dirty="0"/>
              <a:t>，结束标记为</a:t>
            </a:r>
            <a:r>
              <a:rPr lang="en-US" altLang="zh-CN" sz="2000" b="1" dirty="0"/>
              <a:t>&lt;/HTML&gt;</a:t>
            </a:r>
            <a:r>
              <a:rPr lang="zh-CN" altLang="en-US" sz="2000" b="1" dirty="0"/>
              <a:t>。</a:t>
            </a:r>
            <a:endParaRPr lang="zh-CN" altLang="en-US"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0369" y="875137"/>
            <a:ext cx="7921674" cy="1200329"/>
          </a:xfrm>
          <a:prstGeom prst="rect">
            <a:avLst/>
          </a:prstGeom>
        </p:spPr>
        <p:txBody>
          <a:bodyPr wrap="square">
            <a:spAutoFit/>
          </a:bodyPr>
          <a:lstStyle/>
          <a:p>
            <a:r>
              <a:rPr lang="zh-CN" altLang="en-US" sz="2400" b="1" dirty="0"/>
              <a:t>使用浏览器打开</a:t>
            </a:r>
            <a:r>
              <a:rPr lang="en-US" altLang="zh-CN" sz="2400" b="1" dirty="0"/>
              <a:t>hello.html</a:t>
            </a:r>
            <a:r>
              <a:rPr lang="zh-CN" altLang="en-US" sz="2400" b="1" dirty="0"/>
              <a:t>文档，在浏览器显示结果如</a:t>
            </a:r>
            <a:r>
              <a:rPr lang="zh-CN" altLang="en-US" sz="2400" b="1" dirty="0" smtClean="0"/>
              <a:t>图所</a:t>
            </a:r>
            <a:r>
              <a:rPr lang="zh-CN" altLang="en-US" sz="2400" b="1" dirty="0"/>
              <a:t>示。网页标题栏显示</a:t>
            </a:r>
            <a:r>
              <a:rPr lang="en-US" altLang="zh-CN" sz="2400" b="1" dirty="0"/>
              <a:t>&lt;TITLE&gt;</a:t>
            </a:r>
            <a:r>
              <a:rPr lang="zh-CN" altLang="en-US" sz="2400" b="1" dirty="0"/>
              <a:t>标记内容，正文显示</a:t>
            </a:r>
            <a:r>
              <a:rPr lang="en-US" altLang="zh-CN" sz="2400" b="1" dirty="0"/>
              <a:t>&lt;BODY&gt;</a:t>
            </a:r>
            <a:r>
              <a:rPr lang="zh-CN" altLang="en-US" sz="2400" b="1" dirty="0"/>
              <a:t>标记内容。</a:t>
            </a:r>
            <a:endParaRPr lang="zh-CN" altLang="en-US" sz="2400" b="1" dirty="0"/>
          </a:p>
        </p:txBody>
      </p:sp>
      <p:pic>
        <p:nvPicPr>
          <p:cNvPr id="51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34902" y="2408823"/>
            <a:ext cx="5472608" cy="37091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5122"/>
                                        </p:tgtEl>
                                        <p:attrNameLst>
                                          <p:attrName>style.visibility</p:attrName>
                                        </p:attrNameLst>
                                      </p:cBhvr>
                                      <p:to>
                                        <p:strVal val="visible"/>
                                      </p:to>
                                    </p:set>
                                    <p:animEffect transition="in" filter="box(in)">
                                      <p:cBhvr>
                                        <p:cTn id="13" dur="20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75656" y="1124744"/>
            <a:ext cx="6336704" cy="4093428"/>
          </a:xfrm>
          <a:prstGeom prst="rect">
            <a:avLst/>
          </a:prstGeom>
        </p:spPr>
        <p:txBody>
          <a:bodyPr wrap="square">
            <a:spAutoFit/>
          </a:bodyPr>
          <a:lstStyle/>
          <a:p>
            <a:r>
              <a:rPr lang="zh-CN" altLang="en-US" sz="2000" b="1" dirty="0"/>
              <a:t>用户可以在浏览器查看页面的</a:t>
            </a:r>
            <a:r>
              <a:rPr lang="en-US" altLang="zh-CN" sz="2000" b="1" dirty="0"/>
              <a:t>HTML</a:t>
            </a:r>
            <a:r>
              <a:rPr lang="zh-CN" altLang="en-US" sz="2000" b="1" dirty="0"/>
              <a:t>文件。通过在浏览器的“视图”菜单中选择“页面源”，可以在浏览器上显示网页的</a:t>
            </a:r>
            <a:r>
              <a:rPr lang="en-US" altLang="zh-CN" sz="2000" b="1" dirty="0"/>
              <a:t>HTML</a:t>
            </a:r>
            <a:r>
              <a:rPr lang="zh-CN" altLang="en-US" sz="2000" b="1" dirty="0"/>
              <a:t>代码。</a:t>
            </a:r>
            <a:endParaRPr lang="zh-CN" altLang="en-US" sz="2000" b="1" dirty="0"/>
          </a:p>
          <a:p>
            <a:r>
              <a:rPr lang="zh-CN" altLang="en-US" sz="2000" b="1" dirty="0"/>
              <a:t> 从以上例子我们可以看到，一个</a:t>
            </a:r>
            <a:r>
              <a:rPr lang="en-US" altLang="zh-CN" sz="2000" b="1" dirty="0"/>
              <a:t>HTML</a:t>
            </a:r>
            <a:r>
              <a:rPr lang="zh-CN" altLang="en-US" sz="2000" b="1" dirty="0"/>
              <a:t>文件的基本结构由头部和主体两部分组成。</a:t>
            </a:r>
            <a:endParaRPr lang="zh-CN" altLang="en-US" sz="2000" b="1" dirty="0"/>
          </a:p>
          <a:p>
            <a:r>
              <a:rPr lang="en-US" altLang="zh-CN" sz="2000" b="1" dirty="0"/>
              <a:t>&lt;HTML&gt;</a:t>
            </a:r>
            <a:endParaRPr lang="en-US" altLang="zh-CN" sz="2000" b="1" dirty="0"/>
          </a:p>
          <a:p>
            <a:r>
              <a:rPr lang="en-US" altLang="zh-CN" sz="2000" b="1" dirty="0"/>
              <a:t>	&lt;HEAD&gt;</a:t>
            </a:r>
            <a:endParaRPr lang="en-US" altLang="zh-CN" sz="2000" b="1" dirty="0"/>
          </a:p>
          <a:p>
            <a:r>
              <a:rPr lang="en-US" altLang="zh-CN" sz="2000" b="1" dirty="0"/>
              <a:t>		   ……</a:t>
            </a:r>
            <a:endParaRPr lang="en-US" altLang="zh-CN" sz="2000" b="1" dirty="0"/>
          </a:p>
          <a:p>
            <a:r>
              <a:rPr lang="en-US" altLang="zh-CN" sz="2000" b="1" dirty="0"/>
              <a:t>	&lt;/HEAD&gt;</a:t>
            </a:r>
            <a:endParaRPr lang="en-US" altLang="zh-CN" sz="2000" b="1" dirty="0"/>
          </a:p>
          <a:p>
            <a:r>
              <a:rPr lang="en-US" altLang="zh-CN" sz="2000" b="1" dirty="0"/>
              <a:t>	&lt;BODY&gt;</a:t>
            </a:r>
            <a:endParaRPr lang="en-US" altLang="zh-CN" sz="2000" b="1" dirty="0"/>
          </a:p>
          <a:p>
            <a:r>
              <a:rPr lang="en-US" altLang="zh-CN" sz="2000" b="1" dirty="0"/>
              <a:t>		   ……</a:t>
            </a:r>
            <a:endParaRPr lang="en-US" altLang="zh-CN" sz="2000" b="1" dirty="0"/>
          </a:p>
          <a:p>
            <a:r>
              <a:rPr lang="en-US" altLang="zh-CN" sz="2000" b="1" dirty="0"/>
              <a:t>	&lt;/BODY&gt;</a:t>
            </a:r>
            <a:endParaRPr lang="en-US" altLang="zh-CN" sz="2000" b="1" dirty="0"/>
          </a:p>
          <a:p>
            <a:r>
              <a:rPr lang="en-US" altLang="zh-CN" sz="2000" b="1" dirty="0"/>
              <a:t>&lt;/HTML</a:t>
            </a:r>
            <a:r>
              <a:rPr lang="en-US" altLang="zh-CN" sz="2000" b="1" dirty="0" smtClean="0"/>
              <a:t>&gt;</a:t>
            </a:r>
            <a:endParaRPr lang="en-US" altLang="zh-CN"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60" y="1556792"/>
            <a:ext cx="8280920" cy="4401205"/>
          </a:xfrm>
          <a:prstGeom prst="rect">
            <a:avLst/>
          </a:prstGeom>
        </p:spPr>
        <p:txBody>
          <a:bodyPr wrap="square">
            <a:spAutoFit/>
          </a:bodyPr>
          <a:lstStyle/>
          <a:p>
            <a:r>
              <a:rPr lang="en-US" altLang="zh-CN" sz="2000" b="1" dirty="0"/>
              <a:t>HTML</a:t>
            </a:r>
            <a:r>
              <a:rPr lang="zh-CN" altLang="en-US" sz="2000" b="1" dirty="0"/>
              <a:t>文件有以下特点：</a:t>
            </a:r>
            <a:endParaRPr lang="zh-CN" altLang="en-US" sz="2000" b="1" dirty="0"/>
          </a:p>
          <a:p>
            <a:endParaRPr lang="en-US" altLang="zh-CN" sz="2000" b="1" dirty="0" smtClean="0"/>
          </a:p>
          <a:p>
            <a:r>
              <a:rPr lang="zh-CN" altLang="en-US" sz="2000" b="1" dirty="0" smtClean="0"/>
              <a:t>（</a:t>
            </a:r>
            <a:r>
              <a:rPr lang="en-US" altLang="zh-CN" sz="2000" b="1" dirty="0"/>
              <a:t>1</a:t>
            </a:r>
            <a:r>
              <a:rPr lang="zh-CN" altLang="en-US" sz="2000" b="1" dirty="0"/>
              <a:t>）标记大都成对出现，一对尖括号构成一个标记。例如</a:t>
            </a:r>
            <a:r>
              <a:rPr lang="en-US" altLang="zh-CN" sz="2000" b="1" dirty="0"/>
              <a:t>&lt;HTML&gt;</a:t>
            </a:r>
            <a:r>
              <a:rPr lang="zh-CN" altLang="en-US" sz="2000" b="1" dirty="0"/>
              <a:t>和</a:t>
            </a:r>
            <a:r>
              <a:rPr lang="en-US" altLang="zh-CN" sz="2000" b="1" dirty="0"/>
              <a:t>&lt;/HTML&gt;</a:t>
            </a:r>
            <a:r>
              <a:rPr lang="zh-CN" altLang="en-US" sz="2000" b="1" dirty="0"/>
              <a:t>、</a:t>
            </a:r>
            <a:r>
              <a:rPr lang="en-US" altLang="zh-CN" sz="2000" b="1" dirty="0"/>
              <a:t>&lt;HEAD&gt;</a:t>
            </a:r>
            <a:r>
              <a:rPr lang="zh-CN" altLang="en-US" sz="2000" b="1" dirty="0"/>
              <a:t>和</a:t>
            </a:r>
            <a:r>
              <a:rPr lang="en-US" altLang="zh-CN" sz="2000" b="1" dirty="0"/>
              <a:t>&lt;/HEAD&gt;</a:t>
            </a:r>
            <a:r>
              <a:rPr lang="zh-CN" altLang="en-US" sz="2000" b="1" dirty="0"/>
              <a:t>、</a:t>
            </a:r>
            <a:r>
              <a:rPr lang="en-US" altLang="zh-CN" sz="2000" b="1" dirty="0"/>
              <a:t>&lt;BODY&gt;</a:t>
            </a:r>
            <a:r>
              <a:rPr lang="zh-CN" altLang="en-US" sz="2000" b="1" dirty="0"/>
              <a:t>和</a:t>
            </a:r>
            <a:r>
              <a:rPr lang="en-US" altLang="zh-CN" sz="2000" b="1" dirty="0"/>
              <a:t>&lt;/BODY&gt;</a:t>
            </a:r>
            <a:r>
              <a:rPr lang="zh-CN" altLang="en-US" sz="2000" b="1" dirty="0"/>
              <a:t>都是成对的标记。没有斜杠的是开始标记，有斜杠的是结束标记。除了成对标记外，也有只有开始标记，没有结束标记的单一标记。</a:t>
            </a:r>
            <a:endParaRPr lang="zh-CN" altLang="en-US" sz="2000" b="1" dirty="0"/>
          </a:p>
          <a:p>
            <a:r>
              <a:rPr lang="zh-CN" altLang="en-US" sz="2000" b="1" dirty="0"/>
              <a:t>（</a:t>
            </a:r>
            <a:r>
              <a:rPr lang="en-US" altLang="zh-CN" sz="2000" b="1" dirty="0"/>
              <a:t>2</a:t>
            </a:r>
            <a:r>
              <a:rPr lang="zh-CN" altLang="en-US" sz="2000" b="1" dirty="0"/>
              <a:t>）</a:t>
            </a:r>
            <a:r>
              <a:rPr lang="en-US" altLang="zh-CN" sz="2000" b="1" dirty="0"/>
              <a:t>HTML</a:t>
            </a:r>
            <a:r>
              <a:rPr lang="zh-CN" altLang="en-US" sz="2000" b="1" dirty="0"/>
              <a:t>文件以</a:t>
            </a:r>
            <a:r>
              <a:rPr lang="en-US" altLang="zh-CN" sz="2000" b="1" dirty="0"/>
              <a:t>&lt;HTML&gt;</a:t>
            </a:r>
            <a:r>
              <a:rPr lang="zh-CN" altLang="en-US" sz="2000" b="1" dirty="0"/>
              <a:t>标记开始，告诉浏览器开始使用</a:t>
            </a:r>
            <a:r>
              <a:rPr lang="en-US" altLang="zh-CN" sz="2000" b="1" dirty="0"/>
              <a:t>HTML</a:t>
            </a:r>
            <a:r>
              <a:rPr lang="zh-CN" altLang="en-US" sz="2000" b="1" dirty="0"/>
              <a:t>格式化。以</a:t>
            </a:r>
            <a:r>
              <a:rPr lang="en-US" altLang="zh-CN" sz="2000" b="1" dirty="0"/>
              <a:t>&lt;/ HTML&gt;</a:t>
            </a:r>
            <a:r>
              <a:rPr lang="zh-CN" altLang="en-US" sz="2000" b="1" dirty="0"/>
              <a:t>标记结束。</a:t>
            </a:r>
            <a:endParaRPr lang="zh-CN" altLang="en-US" sz="2000" b="1" dirty="0"/>
          </a:p>
          <a:p>
            <a:r>
              <a:rPr lang="zh-CN" altLang="en-US" sz="2000" b="1" dirty="0"/>
              <a:t>（</a:t>
            </a:r>
            <a:r>
              <a:rPr lang="en-US" altLang="zh-CN" sz="2000" b="1" dirty="0"/>
              <a:t>3</a:t>
            </a:r>
            <a:r>
              <a:rPr lang="zh-CN" altLang="en-US" sz="2000" b="1" dirty="0"/>
              <a:t>）一般情况下</a:t>
            </a:r>
            <a:r>
              <a:rPr lang="en-US" altLang="zh-CN" sz="2000" b="1" dirty="0"/>
              <a:t>HTML</a:t>
            </a:r>
            <a:r>
              <a:rPr lang="zh-CN" altLang="en-US" sz="2000" b="1" dirty="0"/>
              <a:t>文件由文件头和文件体两部分组成。</a:t>
            </a:r>
            <a:endParaRPr lang="zh-CN" altLang="en-US" sz="2000" b="1" dirty="0"/>
          </a:p>
          <a:p>
            <a:r>
              <a:rPr lang="en-US" altLang="zh-CN" sz="2000" b="1" dirty="0"/>
              <a:t>&lt;HEAD&gt;…&lt;/HEAD&gt;</a:t>
            </a:r>
            <a:r>
              <a:rPr lang="zh-CN" altLang="en-US" sz="2000" b="1" dirty="0"/>
              <a:t>是文件头标记，放在它们之间的语句构成文件头。文件头中一般存放</a:t>
            </a:r>
            <a:r>
              <a:rPr lang="en-US" altLang="zh-CN" sz="2000" b="1" dirty="0"/>
              <a:t>TITLE</a:t>
            </a:r>
            <a:r>
              <a:rPr lang="zh-CN" altLang="en-US" sz="2000" b="1" dirty="0"/>
              <a:t>标记、</a:t>
            </a:r>
            <a:r>
              <a:rPr lang="en-US" altLang="zh-CN" sz="2000" b="1" dirty="0"/>
              <a:t>META</a:t>
            </a:r>
            <a:r>
              <a:rPr lang="zh-CN" altLang="en-US" sz="2000" b="1" dirty="0"/>
              <a:t>标记等。</a:t>
            </a:r>
            <a:endParaRPr lang="zh-CN" altLang="en-US" sz="2000" b="1" dirty="0"/>
          </a:p>
          <a:p>
            <a:r>
              <a:rPr lang="zh-CN" altLang="en-US" sz="2000" b="1" dirty="0"/>
              <a:t>（</a:t>
            </a:r>
            <a:r>
              <a:rPr lang="en-US" altLang="zh-CN" sz="2000" b="1" dirty="0"/>
              <a:t>4</a:t>
            </a:r>
            <a:r>
              <a:rPr lang="zh-CN" altLang="en-US" sz="2000" b="1" dirty="0"/>
              <a:t>）</a:t>
            </a:r>
            <a:r>
              <a:rPr lang="en-US" altLang="zh-CN" sz="2000" b="1" dirty="0"/>
              <a:t>&lt;BODY&gt;…&lt;/BODY&gt;</a:t>
            </a:r>
            <a:r>
              <a:rPr lang="zh-CN" altLang="en-US" sz="2000" b="1" dirty="0"/>
              <a:t>是文件体标记，放在它们之间的语句构成文件体。表示可视显示文档的开头。在文档正文中，将出现各种标记，用于确定颜色，间距，字体选择，字体样式和超链接等内容。</a:t>
            </a:r>
            <a:endParaRPr lang="zh-CN" altLang="en-US"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874011"/>
            <a:ext cx="2561920" cy="523220"/>
          </a:xfrm>
          <a:prstGeom prst="rect">
            <a:avLst/>
          </a:prstGeom>
        </p:spPr>
        <p:txBody>
          <a:bodyPr wrap="none">
            <a:spAutoFit/>
          </a:bodyPr>
          <a:lstStyle/>
          <a:p>
            <a:r>
              <a:rPr lang="en-US" altLang="zh-CN" sz="2800" b="1" dirty="0"/>
              <a:t>1.2.2  JavaScript</a:t>
            </a:r>
            <a:endParaRPr lang="zh-CN" altLang="en-US" sz="2800" b="1" dirty="0"/>
          </a:p>
        </p:txBody>
      </p:sp>
      <p:sp>
        <p:nvSpPr>
          <p:cNvPr id="3" name="矩形 2"/>
          <p:cNvSpPr/>
          <p:nvPr/>
        </p:nvSpPr>
        <p:spPr>
          <a:xfrm>
            <a:off x="791580" y="2112568"/>
            <a:ext cx="7272808" cy="1200329"/>
          </a:xfrm>
          <a:prstGeom prst="rect">
            <a:avLst/>
          </a:prstGeom>
        </p:spPr>
        <p:txBody>
          <a:bodyPr wrap="square">
            <a:spAutoFit/>
          </a:bodyPr>
          <a:lstStyle/>
          <a:p>
            <a:r>
              <a:rPr lang="en-US" altLang="zh-CN" sz="2400" b="1" dirty="0" smtClean="0"/>
              <a:t>                 JavaScript</a:t>
            </a:r>
            <a:r>
              <a:rPr lang="zh-CN" altLang="en-US" sz="2400" b="1" dirty="0"/>
              <a:t>是</a:t>
            </a:r>
            <a:r>
              <a:rPr lang="en-US" altLang="zh-CN" sz="2400" b="1" dirty="0"/>
              <a:t>Web</a:t>
            </a:r>
            <a:r>
              <a:rPr lang="zh-CN" altLang="en-US" sz="2400" b="1" dirty="0"/>
              <a:t>上使用最广泛的脚本语言，是绝大多数脚本的首选语言，已成为</a:t>
            </a:r>
            <a:r>
              <a:rPr lang="en-US" altLang="zh-CN" sz="2400" b="1" dirty="0"/>
              <a:t>Web</a:t>
            </a:r>
            <a:r>
              <a:rPr lang="zh-CN" altLang="en-US" sz="2400" b="1" dirty="0"/>
              <a:t>脚本语言的事实标准。</a:t>
            </a:r>
            <a:endParaRPr lang="zh-CN" altLang="en-US" sz="2400" b="1" dirty="0"/>
          </a:p>
        </p:txBody>
      </p:sp>
      <p:sp>
        <p:nvSpPr>
          <p:cNvPr id="4" name="矩形 3"/>
          <p:cNvSpPr/>
          <p:nvPr/>
        </p:nvSpPr>
        <p:spPr>
          <a:xfrm>
            <a:off x="1007604" y="3356992"/>
            <a:ext cx="7056784" cy="1938992"/>
          </a:xfrm>
          <a:prstGeom prst="rect">
            <a:avLst/>
          </a:prstGeom>
        </p:spPr>
        <p:txBody>
          <a:bodyPr wrap="square">
            <a:spAutoFit/>
          </a:bodyPr>
          <a:lstStyle/>
          <a:p>
            <a:r>
              <a:rPr lang="en-US" altLang="zh-CN" sz="2400" b="1" dirty="0" smtClean="0"/>
              <a:t>             JavaScript</a:t>
            </a:r>
            <a:r>
              <a:rPr lang="zh-CN" altLang="en-US" sz="2400" b="1" dirty="0"/>
              <a:t>是一种相对简单而强大的语言，使用广泛，</a:t>
            </a:r>
            <a:r>
              <a:rPr lang="en-US" altLang="zh-CN" sz="2400" b="1" dirty="0"/>
              <a:t>VBScript</a:t>
            </a:r>
            <a:r>
              <a:rPr lang="zh-CN" altLang="en-US" sz="2400" b="1" dirty="0"/>
              <a:t>是</a:t>
            </a:r>
            <a:r>
              <a:rPr lang="en-US" altLang="zh-CN" sz="2400" b="1" dirty="0"/>
              <a:t>Microsoft</a:t>
            </a:r>
            <a:r>
              <a:rPr lang="zh-CN" altLang="en-US" sz="2400" b="1" dirty="0"/>
              <a:t>创建的</a:t>
            </a:r>
            <a:r>
              <a:rPr lang="en-US" altLang="zh-CN" sz="2400" b="1" dirty="0"/>
              <a:t>Visual Basic</a:t>
            </a:r>
            <a:r>
              <a:rPr lang="zh-CN" altLang="en-US" sz="2400" b="1" dirty="0"/>
              <a:t>的扩展，但是并没有被广泛接受，因为</a:t>
            </a:r>
            <a:r>
              <a:rPr lang="en-US" altLang="zh-CN" sz="2400" b="1" dirty="0"/>
              <a:t>JavaScript</a:t>
            </a:r>
            <a:r>
              <a:rPr lang="zh-CN" altLang="en-US" sz="2400" b="1" dirty="0"/>
              <a:t>首先被引入</a:t>
            </a:r>
            <a:r>
              <a:rPr lang="en-US" altLang="zh-CN" sz="2400" b="1" dirty="0"/>
              <a:t>Web</a:t>
            </a:r>
            <a:r>
              <a:rPr lang="zh-CN" altLang="en-US" sz="2400" b="1" dirty="0"/>
              <a:t>开发者世界。因此，除了</a:t>
            </a:r>
            <a:r>
              <a:rPr lang="en-US" altLang="zh-CN" sz="2400" b="1" dirty="0"/>
              <a:t>VBScript</a:t>
            </a:r>
            <a:r>
              <a:rPr lang="zh-CN" altLang="en-US" sz="2400" b="1" dirty="0"/>
              <a:t>之外，</a:t>
            </a:r>
            <a:r>
              <a:rPr lang="en-US" altLang="zh-CN" sz="2400" b="1" dirty="0"/>
              <a:t>Microsoft</a:t>
            </a:r>
            <a:r>
              <a:rPr lang="zh-CN" altLang="en-US" sz="2400" b="1" dirty="0"/>
              <a:t>还向</a:t>
            </a:r>
            <a:r>
              <a:rPr lang="en-US" altLang="zh-CN" sz="2400" b="1" dirty="0"/>
              <a:t>Internet Explorer</a:t>
            </a:r>
            <a:r>
              <a:rPr lang="zh-CN" altLang="en-US" sz="2400" b="1" dirty="0"/>
              <a:t>支持了</a:t>
            </a:r>
            <a:r>
              <a:rPr lang="en-US" altLang="zh-CN" sz="2400" b="1" dirty="0"/>
              <a:t>JavaScript</a:t>
            </a:r>
            <a:r>
              <a:rPr lang="zh-CN" altLang="en-US" sz="2400" b="1" dirty="0"/>
              <a:t>。</a:t>
            </a:r>
            <a:endParaRPr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3608" y="1298377"/>
            <a:ext cx="7056784" cy="1569660"/>
          </a:xfrm>
          <a:prstGeom prst="rect">
            <a:avLst/>
          </a:prstGeom>
        </p:spPr>
        <p:txBody>
          <a:bodyPr wrap="square">
            <a:spAutoFit/>
          </a:bodyPr>
          <a:lstStyle/>
          <a:p>
            <a:r>
              <a:rPr lang="en-US" altLang="zh-CN" sz="2400" b="1" dirty="0" smtClean="0"/>
              <a:t>               JavaScript</a:t>
            </a:r>
            <a:r>
              <a:rPr lang="zh-CN" altLang="en-US" sz="2400" b="1" dirty="0"/>
              <a:t>是一种嵌入</a:t>
            </a:r>
            <a:r>
              <a:rPr lang="en-US" altLang="zh-CN" sz="2400" b="1" dirty="0"/>
              <a:t>HTML</a:t>
            </a:r>
            <a:r>
              <a:rPr lang="zh-CN" altLang="en-US" sz="2400" b="1" dirty="0"/>
              <a:t>的脚本语言。在</a:t>
            </a:r>
            <a:r>
              <a:rPr lang="en-US" altLang="zh-CN" sz="2400" b="1" dirty="0"/>
              <a:t>HTML</a:t>
            </a:r>
            <a:r>
              <a:rPr lang="zh-CN" altLang="en-US" sz="2400" b="1" dirty="0"/>
              <a:t>文档中嵌入</a:t>
            </a:r>
            <a:r>
              <a:rPr lang="en-US" altLang="zh-CN" sz="2400" b="1" dirty="0"/>
              <a:t>JavaScript</a:t>
            </a:r>
            <a:r>
              <a:rPr lang="zh-CN" altLang="en-US" sz="2400" b="1" dirty="0"/>
              <a:t>有两种不同的方式：隐式和显式。在显式嵌入</a:t>
            </a:r>
            <a:r>
              <a:rPr lang="zh-CN" altLang="en-US" sz="2400" b="1" dirty="0" smtClean="0"/>
              <a:t>中</a:t>
            </a:r>
            <a:r>
              <a:rPr lang="en-US" altLang="zh-CN" sz="2400" b="1" dirty="0" smtClean="0"/>
              <a:t>JavaScript</a:t>
            </a:r>
            <a:r>
              <a:rPr lang="zh-CN" altLang="en-US" sz="2400" b="1" dirty="0"/>
              <a:t>代码实际驻留在</a:t>
            </a:r>
            <a:r>
              <a:rPr lang="en-US" altLang="zh-CN" sz="2400" b="1" dirty="0"/>
              <a:t>HTML</a:t>
            </a:r>
            <a:r>
              <a:rPr lang="zh-CN" altLang="en-US" sz="2400" b="1" dirty="0"/>
              <a:t>文档中。</a:t>
            </a:r>
            <a:endParaRPr lang="zh-CN" altLang="en-US" sz="2400" b="1" dirty="0"/>
          </a:p>
        </p:txBody>
      </p:sp>
      <p:sp>
        <p:nvSpPr>
          <p:cNvPr id="3" name="矩形 2"/>
          <p:cNvSpPr/>
          <p:nvPr/>
        </p:nvSpPr>
        <p:spPr>
          <a:xfrm>
            <a:off x="1223628" y="2919174"/>
            <a:ext cx="6696744" cy="2677656"/>
          </a:xfrm>
          <a:prstGeom prst="rect">
            <a:avLst/>
          </a:prstGeom>
        </p:spPr>
        <p:txBody>
          <a:bodyPr wrap="square">
            <a:spAutoFit/>
          </a:bodyPr>
          <a:lstStyle/>
          <a:p>
            <a:r>
              <a:rPr lang="zh-CN" altLang="en-US" sz="2400" b="1" dirty="0" smtClean="0"/>
              <a:t>                  这种</a:t>
            </a:r>
            <a:r>
              <a:rPr lang="zh-CN" altLang="en-US" sz="2400" b="1" dirty="0"/>
              <a:t>方法有几个缺点：首先，在同一文档中混合两种完全不同的符号使文档难以阅读。其次，在某些情况下，创建和维护</a:t>
            </a:r>
            <a:r>
              <a:rPr lang="en-US" altLang="zh-CN" sz="2400" b="1" dirty="0"/>
              <a:t>HTML</a:t>
            </a:r>
            <a:r>
              <a:rPr lang="zh-CN" altLang="en-US" sz="2400" b="1" dirty="0"/>
              <a:t>的人与创建和维护</a:t>
            </a:r>
            <a:r>
              <a:rPr lang="en-US" altLang="zh-CN" sz="2400" b="1" dirty="0"/>
              <a:t>JavaScript</a:t>
            </a:r>
            <a:r>
              <a:rPr lang="zh-CN" altLang="en-US" sz="2400" b="1" dirty="0"/>
              <a:t>的人不同，可能会导致许多问题。为了避免这些问题，可以单独写一个</a:t>
            </a:r>
            <a:r>
              <a:rPr lang="en-US" altLang="zh-CN" sz="2400" b="1" dirty="0"/>
              <a:t>JavaScript</a:t>
            </a:r>
            <a:r>
              <a:rPr lang="zh-CN" altLang="en-US" sz="2400" b="1" dirty="0"/>
              <a:t>文件，与</a:t>
            </a:r>
            <a:r>
              <a:rPr lang="en-US" altLang="zh-CN" sz="2400" b="1" dirty="0"/>
              <a:t>HTML</a:t>
            </a:r>
            <a:r>
              <a:rPr lang="zh-CN" altLang="en-US" sz="2400" b="1" dirty="0"/>
              <a:t>文档分开。这种方法称为隐式嵌入。</a:t>
            </a:r>
            <a:endParaRPr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63008" y="908720"/>
            <a:ext cx="3578224" cy="646331"/>
          </a:xfrm>
          <a:prstGeom prst="rect">
            <a:avLst/>
          </a:prstGeom>
        </p:spPr>
        <p:txBody>
          <a:bodyPr wrap="none">
            <a:spAutoFit/>
          </a:bodyPr>
          <a:lstStyle/>
          <a:p>
            <a:r>
              <a:rPr lang="en-US" altLang="zh-CN" sz="3600" b="1" dirty="0">
                <a:ln w="18000">
                  <a:solidFill>
                    <a:schemeClr val="accent2">
                      <a:satMod val="140000"/>
                    </a:schemeClr>
                  </a:solidFill>
                  <a:prstDash val="solid"/>
                  <a:miter lim="800000"/>
                </a:ln>
                <a:solidFill>
                  <a:schemeClr val="tx1">
                    <a:lumMod val="85000"/>
                    <a:lumOff val="15000"/>
                  </a:schemeClr>
                </a:solidFill>
                <a:effectLst>
                  <a:outerShdw blurRad="25500" dist="23000" dir="7020000" algn="tl">
                    <a:srgbClr val="000000">
                      <a:alpha val="50000"/>
                    </a:srgbClr>
                  </a:outerShdw>
                </a:effectLst>
              </a:rPr>
              <a:t>1.1  </a:t>
            </a:r>
            <a:r>
              <a:rPr lang="zh-CN" altLang="en-US" sz="3600" b="1" dirty="0">
                <a:ln w="18000">
                  <a:solidFill>
                    <a:schemeClr val="accent2">
                      <a:satMod val="140000"/>
                    </a:schemeClr>
                  </a:solidFill>
                  <a:prstDash val="solid"/>
                  <a:miter lim="800000"/>
                </a:ln>
                <a:solidFill>
                  <a:schemeClr val="tx1">
                    <a:lumMod val="85000"/>
                    <a:lumOff val="15000"/>
                  </a:schemeClr>
                </a:solidFill>
                <a:effectLst>
                  <a:outerShdw blurRad="25500" dist="23000" dir="7020000" algn="tl">
                    <a:srgbClr val="000000">
                      <a:alpha val="50000"/>
                    </a:srgbClr>
                  </a:outerShdw>
                </a:effectLst>
              </a:rPr>
              <a:t>网页相关概念</a:t>
            </a:r>
            <a:endParaRPr lang="zh-CN" altLang="en-US" sz="3600" b="1" dirty="0">
              <a:ln w="18000">
                <a:solidFill>
                  <a:schemeClr val="accent2">
                    <a:satMod val="140000"/>
                  </a:schemeClr>
                </a:solidFill>
                <a:prstDash val="solid"/>
                <a:miter lim="800000"/>
              </a:ln>
              <a:solidFill>
                <a:schemeClr val="tx1">
                  <a:lumMod val="85000"/>
                  <a:lumOff val="15000"/>
                </a:schemeClr>
              </a:solidFill>
              <a:effectLst>
                <a:outerShdw blurRad="25500" dist="23000" dir="7020000" algn="tl">
                  <a:srgbClr val="000000">
                    <a:alpha val="50000"/>
                  </a:srgbClr>
                </a:outerShdw>
              </a:effectLst>
            </a:endParaRPr>
          </a:p>
        </p:txBody>
      </p:sp>
      <p:sp>
        <p:nvSpPr>
          <p:cNvPr id="4" name="矩形 3"/>
          <p:cNvSpPr/>
          <p:nvPr/>
        </p:nvSpPr>
        <p:spPr>
          <a:xfrm>
            <a:off x="511919" y="1555051"/>
            <a:ext cx="2945037" cy="523220"/>
          </a:xfrm>
          <a:prstGeom prst="rect">
            <a:avLst/>
          </a:prstGeom>
        </p:spPr>
        <p:txBody>
          <a:bodyPr wrap="none">
            <a:spAutoFit/>
          </a:bodyPr>
          <a:lstStyle/>
          <a:p>
            <a:r>
              <a:rPr lang="en-US" altLang="zh-CN" sz="2800" b="1" dirty="0"/>
              <a:t>1.1.1  </a:t>
            </a:r>
            <a:r>
              <a:rPr lang="zh-CN" altLang="en-US" sz="2800" b="1" dirty="0"/>
              <a:t>万维网</a:t>
            </a:r>
            <a:r>
              <a:rPr lang="en-US" altLang="zh-CN" sz="2800" b="1" dirty="0"/>
              <a:t>WWW</a:t>
            </a:r>
            <a:endParaRPr lang="zh-CN" altLang="en-US" sz="2800" b="1" dirty="0"/>
          </a:p>
        </p:txBody>
      </p:sp>
      <p:sp>
        <p:nvSpPr>
          <p:cNvPr id="5" name="矩形 4"/>
          <p:cNvSpPr/>
          <p:nvPr/>
        </p:nvSpPr>
        <p:spPr>
          <a:xfrm>
            <a:off x="1331640" y="2446333"/>
            <a:ext cx="6318448" cy="2677656"/>
          </a:xfrm>
          <a:prstGeom prst="rect">
            <a:avLst/>
          </a:prstGeom>
        </p:spPr>
        <p:txBody>
          <a:bodyPr wrap="square">
            <a:spAutoFit/>
          </a:bodyPr>
          <a:lstStyle/>
          <a:p>
            <a:r>
              <a:rPr lang="zh-CN" altLang="en-US" sz="2400" b="1" dirty="0" smtClean="0"/>
              <a:t>      万维网</a:t>
            </a:r>
            <a:r>
              <a:rPr lang="zh-CN" altLang="en-US" sz="2400" b="1" dirty="0"/>
              <a:t>（</a:t>
            </a:r>
            <a:r>
              <a:rPr lang="en-US" altLang="zh-CN" sz="2400" b="1" dirty="0"/>
              <a:t>World Wide Web</a:t>
            </a:r>
            <a:r>
              <a:rPr lang="zh-CN" altLang="en-US" sz="2400" b="1" dirty="0"/>
              <a:t>，简称为</a:t>
            </a:r>
            <a:r>
              <a:rPr lang="en-US" altLang="zh-CN" sz="2400" b="1" dirty="0"/>
              <a:t>WWW</a:t>
            </a:r>
            <a:r>
              <a:rPr lang="zh-CN" altLang="en-US" sz="2400" b="1" dirty="0"/>
              <a:t>或</a:t>
            </a:r>
            <a:r>
              <a:rPr lang="en-US" altLang="zh-CN" sz="2400" b="1" dirty="0"/>
              <a:t>Web</a:t>
            </a:r>
            <a:r>
              <a:rPr lang="zh-CN" altLang="en-US" sz="2400" b="1" dirty="0"/>
              <a:t>）是一个能够通过互联网交换文本，图形和多媒体信息的计算机网络。用户通过使用拨号电话线或更快的宽带（以太网，电缆或</a:t>
            </a:r>
            <a:r>
              <a:rPr lang="en-US" altLang="zh-CN" sz="2400" b="1" dirty="0"/>
              <a:t>DSL</a:t>
            </a:r>
            <a:r>
              <a:rPr lang="zh-CN" altLang="en-US" sz="2400" b="1" dirty="0"/>
              <a:t>连接）连接到</a:t>
            </a:r>
            <a:r>
              <a:rPr lang="en-US" altLang="zh-CN" sz="2400" b="1" dirty="0"/>
              <a:t>Web</a:t>
            </a:r>
            <a:r>
              <a:rPr lang="zh-CN" altLang="en-US" sz="2400" b="1" dirty="0"/>
              <a:t>的计算机上，利用这些计算机提供的资源，包括文本，图形，视频，声音和动画。</a:t>
            </a:r>
            <a:endParaRPr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p:bldP spid="4" grpId="1"/>
      <p:bldP spid="5" grpId="0"/>
      <p:bldP spid="5"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0440" y="874011"/>
            <a:ext cx="1510350" cy="523220"/>
          </a:xfrm>
          <a:prstGeom prst="rect">
            <a:avLst/>
          </a:prstGeom>
        </p:spPr>
        <p:txBody>
          <a:bodyPr wrap="none">
            <a:spAutoFit/>
          </a:bodyPr>
          <a:lstStyle/>
          <a:p>
            <a:r>
              <a:rPr lang="en-US" altLang="zh-CN" sz="2800" b="1" dirty="0"/>
              <a:t>1.2.3  JSP</a:t>
            </a:r>
            <a:endParaRPr lang="zh-CN" altLang="en-US" sz="2800" b="1" dirty="0"/>
          </a:p>
        </p:txBody>
      </p:sp>
      <p:sp>
        <p:nvSpPr>
          <p:cNvPr id="3" name="矩形 2"/>
          <p:cNvSpPr/>
          <p:nvPr/>
        </p:nvSpPr>
        <p:spPr>
          <a:xfrm>
            <a:off x="1111242" y="1916832"/>
            <a:ext cx="6733657" cy="3046988"/>
          </a:xfrm>
          <a:prstGeom prst="rect">
            <a:avLst/>
          </a:prstGeom>
        </p:spPr>
        <p:txBody>
          <a:bodyPr wrap="square">
            <a:spAutoFit/>
          </a:bodyPr>
          <a:lstStyle/>
          <a:p>
            <a:r>
              <a:rPr lang="en-US" altLang="zh-CN" sz="2400" b="1" dirty="0" smtClean="0"/>
              <a:t>           JSP</a:t>
            </a:r>
            <a:r>
              <a:rPr lang="zh-CN" altLang="en-US" sz="2400" b="1" dirty="0"/>
              <a:t>技术是基于</a:t>
            </a:r>
            <a:r>
              <a:rPr lang="en-US" altLang="zh-CN" sz="2400" b="1" dirty="0"/>
              <a:t>Java Servlet</a:t>
            </a:r>
            <a:r>
              <a:rPr lang="zh-CN" altLang="en-US" sz="2400" b="1" dirty="0"/>
              <a:t>和整个</a:t>
            </a:r>
            <a:r>
              <a:rPr lang="en-US" altLang="zh-CN" sz="2400" b="1" dirty="0"/>
              <a:t>Java</a:t>
            </a:r>
            <a:r>
              <a:rPr lang="zh-CN" altLang="en-US" sz="2400" b="1" dirty="0"/>
              <a:t>体系的</a:t>
            </a:r>
            <a:r>
              <a:rPr lang="en-US" altLang="zh-CN" sz="2400" b="1" dirty="0"/>
              <a:t>Web</a:t>
            </a:r>
            <a:r>
              <a:rPr lang="zh-CN" altLang="en-US" sz="2400" b="1" dirty="0"/>
              <a:t>服务器端开发技术</a:t>
            </a:r>
            <a:r>
              <a:rPr lang="zh-CN" altLang="en-US" sz="2400" b="1" dirty="0" smtClean="0"/>
              <a:t>。</a:t>
            </a:r>
            <a:endParaRPr lang="en-US" altLang="zh-CN" sz="2400" b="1" dirty="0" smtClean="0"/>
          </a:p>
          <a:p>
            <a:endParaRPr lang="zh-CN" altLang="en-US" sz="2400" b="1" dirty="0"/>
          </a:p>
          <a:p>
            <a:r>
              <a:rPr lang="en-US" altLang="zh-CN" sz="2400" b="1" dirty="0" smtClean="0"/>
              <a:t>            JSP</a:t>
            </a:r>
            <a:r>
              <a:rPr lang="zh-CN" altLang="en-US" sz="2400" b="1" dirty="0"/>
              <a:t>页面由两部分组成：一部分是</a:t>
            </a:r>
            <a:r>
              <a:rPr lang="en-US" altLang="zh-CN" sz="2400" b="1" dirty="0"/>
              <a:t>JSP</a:t>
            </a:r>
            <a:r>
              <a:rPr lang="zh-CN" altLang="en-US" sz="2400" b="1" dirty="0"/>
              <a:t>页面的静态部分，如</a:t>
            </a:r>
            <a:r>
              <a:rPr lang="en-US" altLang="zh-CN" sz="2400" b="1" dirty="0"/>
              <a:t>HTML</a:t>
            </a:r>
            <a:r>
              <a:rPr lang="zh-CN" altLang="en-US" sz="2400" b="1" dirty="0"/>
              <a:t>，</a:t>
            </a:r>
            <a:r>
              <a:rPr lang="en-US" altLang="zh-CN" sz="2400" b="1" dirty="0"/>
              <a:t>CSS</a:t>
            </a:r>
            <a:r>
              <a:rPr lang="zh-CN" altLang="en-US" sz="2400" b="1" dirty="0"/>
              <a:t>标记等，常用来完成数据显示和样式。另一部分是</a:t>
            </a:r>
            <a:r>
              <a:rPr lang="en-US" altLang="zh-CN" sz="2400" b="1" dirty="0"/>
              <a:t>JSP</a:t>
            </a:r>
            <a:r>
              <a:rPr lang="zh-CN" altLang="en-US" sz="2400" b="1" dirty="0"/>
              <a:t>页面的动态部分，如脚本程序，</a:t>
            </a:r>
            <a:r>
              <a:rPr lang="en-US" altLang="zh-CN" sz="2400" b="1" dirty="0"/>
              <a:t>JSP</a:t>
            </a:r>
            <a:r>
              <a:rPr lang="zh-CN" altLang="en-US" sz="2400" b="1" dirty="0"/>
              <a:t>标签等，常用来完成数据处理</a:t>
            </a:r>
            <a:r>
              <a:rPr lang="zh-CN" altLang="en-US" sz="2400" b="1" dirty="0" smtClean="0"/>
              <a:t>。</a:t>
            </a:r>
            <a:endParaRPr lang="en-US" altLang="zh-CN" sz="2400" b="1" dirty="0" smtClean="0"/>
          </a:p>
          <a:p>
            <a:endParaRPr lang="zh-CN" altLang="en-US" sz="2400" b="1" dirty="0"/>
          </a:p>
        </p:txBody>
      </p:sp>
      <p:sp>
        <p:nvSpPr>
          <p:cNvPr id="4" name="矩形 3"/>
          <p:cNvSpPr/>
          <p:nvPr/>
        </p:nvSpPr>
        <p:spPr>
          <a:xfrm>
            <a:off x="1259632" y="4963820"/>
            <a:ext cx="6585267" cy="1200329"/>
          </a:xfrm>
          <a:prstGeom prst="rect">
            <a:avLst/>
          </a:prstGeom>
        </p:spPr>
        <p:txBody>
          <a:bodyPr wrap="square">
            <a:spAutoFit/>
          </a:bodyPr>
          <a:lstStyle/>
          <a:p>
            <a:r>
              <a:rPr lang="en-US" altLang="zh-CN" sz="2400" b="1" dirty="0" smtClean="0"/>
              <a:t>          JSP</a:t>
            </a:r>
            <a:r>
              <a:rPr lang="zh-CN" altLang="en-US" sz="2400" b="1" dirty="0"/>
              <a:t>网页是在传统的</a:t>
            </a:r>
            <a:r>
              <a:rPr lang="en-US" altLang="zh-CN" sz="2400" b="1" dirty="0"/>
              <a:t>HTML</a:t>
            </a:r>
            <a:r>
              <a:rPr lang="zh-CN" altLang="en-US" sz="2400" b="1" dirty="0"/>
              <a:t>文件里加入</a:t>
            </a:r>
            <a:r>
              <a:rPr lang="en-US" altLang="zh-CN" sz="2400" b="1" dirty="0"/>
              <a:t>JSP</a:t>
            </a:r>
            <a:r>
              <a:rPr lang="zh-CN" altLang="en-US" sz="2400" b="1" dirty="0"/>
              <a:t>标记或</a:t>
            </a:r>
            <a:r>
              <a:rPr lang="en-US" altLang="zh-CN" sz="2400" b="1" dirty="0"/>
              <a:t>Java</a:t>
            </a:r>
            <a:r>
              <a:rPr lang="zh-CN" altLang="en-US" sz="2400" b="1" dirty="0"/>
              <a:t>程序片断构成，</a:t>
            </a:r>
            <a:r>
              <a:rPr lang="en-US" altLang="zh-CN" sz="2400" b="1" dirty="0"/>
              <a:t>JSP</a:t>
            </a:r>
            <a:r>
              <a:rPr lang="zh-CN" altLang="en-US" sz="2400" b="1" dirty="0"/>
              <a:t>页面文件以“</a:t>
            </a:r>
            <a:r>
              <a:rPr lang="en-US" altLang="zh-CN" sz="2400" b="1" dirty="0"/>
              <a:t>jsp”</a:t>
            </a:r>
            <a:r>
              <a:rPr lang="zh-CN" altLang="en-US" sz="2400" b="1" dirty="0"/>
              <a:t>为扩展名进行保存。</a:t>
            </a:r>
            <a:endParaRPr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98136" y="2185738"/>
            <a:ext cx="6186232" cy="32963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395536" y="904806"/>
            <a:ext cx="2605200" cy="369332"/>
          </a:xfrm>
          <a:prstGeom prst="rect">
            <a:avLst/>
          </a:prstGeom>
        </p:spPr>
        <p:txBody>
          <a:bodyPr wrap="none">
            <a:spAutoFit/>
          </a:bodyPr>
          <a:lstStyle/>
          <a:p>
            <a:r>
              <a:rPr lang="zh-CN" altLang="en-US" b="1" dirty="0"/>
              <a:t>请求</a:t>
            </a:r>
            <a:r>
              <a:rPr lang="en-US" altLang="zh-CN" b="1" dirty="0"/>
              <a:t>JSP</a:t>
            </a:r>
            <a:r>
              <a:rPr lang="zh-CN" altLang="en-US" b="1" dirty="0"/>
              <a:t>页面的执行过程</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blinds(horizontal)">
                                      <p:cBhvr>
                                        <p:cTn id="7"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75656" y="1988840"/>
            <a:ext cx="6678488" cy="3416320"/>
          </a:xfrm>
          <a:prstGeom prst="rect">
            <a:avLst/>
          </a:prstGeom>
        </p:spPr>
        <p:txBody>
          <a:bodyPr wrap="square">
            <a:spAutoFit/>
          </a:bodyPr>
          <a:lstStyle/>
          <a:p>
            <a:r>
              <a:rPr lang="en-US" altLang="zh-CN" sz="2400" b="1" dirty="0" smtClean="0"/>
              <a:t>     JSP</a:t>
            </a:r>
            <a:r>
              <a:rPr lang="zh-CN" altLang="en-US" sz="2400" b="1" dirty="0"/>
              <a:t>原始代码中包含了</a:t>
            </a:r>
            <a:r>
              <a:rPr lang="en-US" altLang="zh-CN" sz="2400" b="1" dirty="0"/>
              <a:t>JSP</a:t>
            </a:r>
            <a:r>
              <a:rPr lang="zh-CN" altLang="en-US" sz="2400" b="1" dirty="0"/>
              <a:t>元素和模板两类</a:t>
            </a:r>
            <a:r>
              <a:rPr lang="zh-CN" altLang="en-US" sz="2400" b="1" dirty="0" smtClean="0"/>
              <a:t>。</a:t>
            </a:r>
            <a:endParaRPr lang="en-US" altLang="zh-CN" sz="2400" b="1" dirty="0" smtClean="0"/>
          </a:p>
          <a:p>
            <a:endParaRPr lang="zh-CN" altLang="en-US" sz="2400" b="1" dirty="0"/>
          </a:p>
          <a:p>
            <a:r>
              <a:rPr lang="zh-CN" altLang="en-US" sz="2400" b="1" dirty="0" smtClean="0"/>
              <a:t>      模板</a:t>
            </a:r>
            <a:r>
              <a:rPr lang="zh-CN" altLang="en-US" sz="2400" b="1" dirty="0"/>
              <a:t>指的是</a:t>
            </a:r>
            <a:r>
              <a:rPr lang="en-US" altLang="zh-CN" sz="2400" b="1" dirty="0"/>
              <a:t>JSP</a:t>
            </a:r>
            <a:r>
              <a:rPr lang="zh-CN" altLang="en-US" sz="2400" b="1" dirty="0"/>
              <a:t>引擎不处理的部分，即</a:t>
            </a:r>
            <a:r>
              <a:rPr lang="zh-CN" altLang="en-US" sz="2400" b="1" dirty="0" smtClean="0"/>
              <a:t>标记</a:t>
            </a:r>
            <a:r>
              <a:rPr lang="en-US" altLang="zh-CN" sz="2400" b="1" dirty="0" smtClean="0"/>
              <a:t>&lt;%……%&gt;</a:t>
            </a:r>
            <a:r>
              <a:rPr lang="zh-CN" altLang="en-US" sz="2400" b="1" dirty="0"/>
              <a:t>以外的部分，例如代码中的</a:t>
            </a:r>
            <a:r>
              <a:rPr lang="en-US" altLang="zh-CN" sz="2400" b="1" dirty="0"/>
              <a:t>HTML</a:t>
            </a:r>
            <a:r>
              <a:rPr lang="zh-CN" altLang="en-US" sz="2400" b="1" dirty="0"/>
              <a:t>的内容等，这些数据会直接传送到客户端的浏览器</a:t>
            </a:r>
            <a:r>
              <a:rPr lang="zh-CN" altLang="en-US" sz="2400" b="1" dirty="0" smtClean="0"/>
              <a:t>。</a:t>
            </a:r>
            <a:endParaRPr lang="en-US" altLang="zh-CN" sz="2400" b="1" dirty="0" smtClean="0"/>
          </a:p>
          <a:p>
            <a:endParaRPr lang="zh-CN" altLang="en-US" sz="2400" b="1" dirty="0"/>
          </a:p>
          <a:p>
            <a:r>
              <a:rPr lang="en-US" altLang="zh-CN" sz="2400" b="1" dirty="0" smtClean="0"/>
              <a:t>        JSP</a:t>
            </a:r>
            <a:r>
              <a:rPr lang="zh-CN" altLang="en-US" sz="2400" b="1" dirty="0"/>
              <a:t>元素则是指将由</a:t>
            </a:r>
            <a:r>
              <a:rPr lang="en-US" altLang="zh-CN" sz="2400" b="1" dirty="0"/>
              <a:t>JSP</a:t>
            </a:r>
            <a:r>
              <a:rPr lang="zh-CN" altLang="en-US" sz="2400" b="1" dirty="0"/>
              <a:t>引擎直接处理的部分，这一部分必须符合</a:t>
            </a:r>
            <a:r>
              <a:rPr lang="en-US" altLang="zh-CN" sz="2400" b="1" dirty="0"/>
              <a:t>JSP</a:t>
            </a:r>
            <a:r>
              <a:rPr lang="zh-CN" altLang="en-US" sz="2400" b="1" dirty="0"/>
              <a:t>语法，否则会导致编译错误</a:t>
            </a:r>
            <a:r>
              <a:rPr lang="zh-CN" altLang="en-US" sz="2400" b="1" dirty="0" smtClean="0"/>
              <a:t>。 </a:t>
            </a:r>
            <a:endParaRPr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836712"/>
            <a:ext cx="2303451" cy="523220"/>
          </a:xfrm>
          <a:prstGeom prst="rect">
            <a:avLst/>
          </a:prstGeom>
        </p:spPr>
        <p:txBody>
          <a:bodyPr wrap="none">
            <a:spAutoFit/>
          </a:bodyPr>
          <a:lstStyle/>
          <a:p>
            <a:r>
              <a:rPr lang="en-US" altLang="zh-CN" sz="2800" b="1" dirty="0"/>
              <a:t>1.2.4  ASP.NET</a:t>
            </a:r>
            <a:endParaRPr lang="zh-CN" altLang="en-US" sz="2800" b="1" dirty="0"/>
          </a:p>
        </p:txBody>
      </p:sp>
      <p:sp>
        <p:nvSpPr>
          <p:cNvPr id="3" name="矩形 2"/>
          <p:cNvSpPr/>
          <p:nvPr/>
        </p:nvSpPr>
        <p:spPr>
          <a:xfrm>
            <a:off x="1043608" y="1463605"/>
            <a:ext cx="6984776" cy="5016758"/>
          </a:xfrm>
          <a:prstGeom prst="rect">
            <a:avLst/>
          </a:prstGeom>
        </p:spPr>
        <p:txBody>
          <a:bodyPr wrap="square">
            <a:spAutoFit/>
          </a:bodyPr>
          <a:lstStyle/>
          <a:p>
            <a:r>
              <a:rPr lang="en-US" altLang="zh-CN" sz="2000" b="1" dirty="0" smtClean="0"/>
              <a:t>        .</a:t>
            </a:r>
            <a:r>
              <a:rPr lang="en-US" altLang="zh-CN" sz="2000" b="1" dirty="0"/>
              <a:t>NET Framework</a:t>
            </a:r>
            <a:r>
              <a:rPr lang="zh-CN" altLang="en-US" sz="2000" b="1" dirty="0"/>
              <a:t>就是一个用于开发和部署</a:t>
            </a:r>
            <a:r>
              <a:rPr lang="en-US" altLang="zh-CN" sz="2000" b="1" dirty="0"/>
              <a:t>.NET</a:t>
            </a:r>
            <a:r>
              <a:rPr lang="zh-CN" altLang="en-US" sz="2000" b="1" dirty="0"/>
              <a:t>软件的框架。在</a:t>
            </a:r>
            <a:r>
              <a:rPr lang="en-US" altLang="zh-CN" sz="2000" b="1" dirty="0"/>
              <a:t>.NET</a:t>
            </a:r>
            <a:r>
              <a:rPr lang="zh-CN" altLang="en-US" sz="2000" b="1" dirty="0"/>
              <a:t>中，核心概念是软件系统或服务由一组组件组成，这些组件可以用不同的语言编写并驻留在不同位置的计算机上。此外，由于所使用语言的多样性，用于开发和部署的工具集合必须是语言中立的。支持各种编程语言的优点是可以轻松地从许多不同语言的软件迁移到</a:t>
            </a:r>
            <a:r>
              <a:rPr lang="en-US" altLang="zh-CN" sz="2000" b="1" dirty="0"/>
              <a:t>.NET</a:t>
            </a:r>
            <a:r>
              <a:rPr lang="zh-CN" altLang="en-US" sz="2000" b="1" dirty="0"/>
              <a:t>。</a:t>
            </a:r>
            <a:endParaRPr lang="zh-CN" altLang="en-US" sz="2000" b="1" dirty="0"/>
          </a:p>
          <a:p>
            <a:r>
              <a:rPr lang="en-US" altLang="zh-CN" sz="2000" b="1" dirty="0" smtClean="0"/>
              <a:t>         ASP.NET</a:t>
            </a:r>
            <a:r>
              <a:rPr lang="zh-CN" altLang="en-US" sz="2000" b="1" dirty="0"/>
              <a:t>（</a:t>
            </a:r>
            <a:r>
              <a:rPr lang="en-US" altLang="zh-CN" sz="2000" b="1" dirty="0"/>
              <a:t>ASP</a:t>
            </a:r>
            <a:r>
              <a:rPr lang="zh-CN" altLang="en-US" sz="2000" b="1" dirty="0"/>
              <a:t>是</a:t>
            </a:r>
            <a:r>
              <a:rPr lang="en-US" altLang="zh-CN" sz="2000" b="1" dirty="0"/>
              <a:t>Active Server Pages</a:t>
            </a:r>
            <a:r>
              <a:rPr lang="zh-CN" altLang="en-US" sz="2000" b="1" dirty="0"/>
              <a:t>的缩写）是一种用于构建动态</a:t>
            </a:r>
            <a:r>
              <a:rPr lang="en-US" altLang="zh-CN" sz="2000" b="1" dirty="0"/>
              <a:t>Web</a:t>
            </a:r>
            <a:r>
              <a:rPr lang="zh-CN" altLang="en-US" sz="2000" b="1" dirty="0"/>
              <a:t>文档的</a:t>
            </a:r>
            <a:r>
              <a:rPr lang="en-US" altLang="zh-CN" sz="2000" b="1" dirty="0"/>
              <a:t>Microsoft</a:t>
            </a:r>
            <a:r>
              <a:rPr lang="zh-CN" altLang="en-US" sz="2000" b="1" dirty="0"/>
              <a:t>技术。</a:t>
            </a:r>
            <a:r>
              <a:rPr lang="en-US" altLang="zh-CN" sz="2000" b="1" dirty="0"/>
              <a:t>Web</a:t>
            </a:r>
            <a:r>
              <a:rPr lang="zh-CN" altLang="en-US" sz="2000" b="1" dirty="0"/>
              <a:t>服务器上执行的编程代码支持动态</a:t>
            </a:r>
            <a:r>
              <a:rPr lang="en-US" altLang="zh-CN" sz="2000" b="1" dirty="0"/>
              <a:t>ASP.NET</a:t>
            </a:r>
            <a:r>
              <a:rPr lang="zh-CN" altLang="en-US" sz="2000" b="1" dirty="0"/>
              <a:t>文档。</a:t>
            </a:r>
            <a:r>
              <a:rPr lang="en-US" altLang="zh-CN" sz="2000" b="1" dirty="0"/>
              <a:t>ASP .NET</a:t>
            </a:r>
            <a:r>
              <a:rPr lang="zh-CN" altLang="en-US" sz="2000" b="1" dirty="0"/>
              <a:t>允许使用</a:t>
            </a:r>
            <a:r>
              <a:rPr lang="en-US" altLang="zh-CN" sz="2000" b="1" dirty="0"/>
              <a:t>JScript</a:t>
            </a:r>
            <a:r>
              <a:rPr lang="zh-CN" altLang="en-US" sz="2000" b="1" dirty="0"/>
              <a:t>（</a:t>
            </a:r>
            <a:r>
              <a:rPr lang="en-US" altLang="zh-CN" sz="2000" b="1" dirty="0"/>
              <a:t>Microsoft</a:t>
            </a:r>
            <a:r>
              <a:rPr lang="zh-CN" altLang="en-US" sz="2000" b="1" dirty="0"/>
              <a:t>的</a:t>
            </a:r>
            <a:r>
              <a:rPr lang="en-US" altLang="zh-CN" sz="2000" b="1" dirty="0"/>
              <a:t>JavaScript</a:t>
            </a:r>
            <a:r>
              <a:rPr lang="zh-CN" altLang="en-US" sz="2000" b="1" dirty="0"/>
              <a:t>）或</a:t>
            </a:r>
            <a:r>
              <a:rPr lang="en-US" altLang="zh-CN" sz="2000" b="1" dirty="0"/>
              <a:t>VBScript</a:t>
            </a:r>
            <a:r>
              <a:rPr lang="zh-CN" altLang="en-US" sz="2000" b="1" dirty="0"/>
              <a:t>（</a:t>
            </a:r>
            <a:r>
              <a:rPr lang="en-US" altLang="zh-CN" sz="2000" b="1" dirty="0"/>
              <a:t>VB</a:t>
            </a:r>
            <a:r>
              <a:rPr lang="zh-CN" altLang="en-US" sz="2000" b="1" dirty="0"/>
              <a:t>的脚本方言）编写的嵌入式服务器端脚本。</a:t>
            </a:r>
            <a:endParaRPr lang="zh-CN" altLang="en-US" sz="2000" b="1" dirty="0"/>
          </a:p>
          <a:p>
            <a:r>
              <a:rPr lang="zh-CN" altLang="en-US" sz="2000" b="1" dirty="0" smtClean="0"/>
              <a:t>          每个</a:t>
            </a:r>
            <a:r>
              <a:rPr lang="en-US" altLang="zh-CN" sz="2000" b="1" dirty="0"/>
              <a:t>ASP.NET</a:t>
            </a:r>
            <a:r>
              <a:rPr lang="zh-CN" altLang="en-US" sz="2000" b="1" dirty="0"/>
              <a:t>文档都被编译成一个特定</a:t>
            </a:r>
            <a:r>
              <a:rPr lang="en-US" altLang="zh-CN" sz="2000" b="1" dirty="0"/>
              <a:t>.NET</a:t>
            </a:r>
            <a:r>
              <a:rPr lang="zh-CN" altLang="en-US" sz="2000" b="1" dirty="0"/>
              <a:t>编程语言的类，该语言驻留在一个程序集中。编译类存储在</a:t>
            </a:r>
            <a:r>
              <a:rPr lang="en-US" altLang="zh-CN" sz="2000" b="1" dirty="0"/>
              <a:t>.NET</a:t>
            </a:r>
            <a:r>
              <a:rPr lang="zh-CN" altLang="en-US" sz="2000" b="1" dirty="0"/>
              <a:t>中的单元。程序集也是</a:t>
            </a:r>
            <a:r>
              <a:rPr lang="en-US" altLang="zh-CN" sz="2000" b="1" dirty="0"/>
              <a:t>.NET</a:t>
            </a:r>
            <a:r>
              <a:rPr lang="zh-CN" altLang="en-US" sz="2000" b="1" dirty="0"/>
              <a:t>的部署单位。从程序员的角度来看，在</a:t>
            </a:r>
            <a:r>
              <a:rPr lang="en-US" altLang="zh-CN" sz="2000" b="1" dirty="0"/>
              <a:t>ASP.NET</a:t>
            </a:r>
            <a:r>
              <a:rPr lang="zh-CN" altLang="en-US" sz="2000" b="1" dirty="0"/>
              <a:t>中开发动态</a:t>
            </a:r>
            <a:r>
              <a:rPr lang="en-US" altLang="zh-CN" sz="2000" b="1" dirty="0"/>
              <a:t>Web</a:t>
            </a:r>
            <a:r>
              <a:rPr lang="zh-CN" altLang="en-US" sz="2000" b="1" dirty="0"/>
              <a:t>文档（和支持代码）与开发非</a:t>
            </a:r>
            <a:r>
              <a:rPr lang="en-US" altLang="zh-CN" sz="2000" b="1" dirty="0"/>
              <a:t>Web</a:t>
            </a:r>
            <a:r>
              <a:rPr lang="zh-CN" altLang="en-US" sz="2000" b="1" dirty="0"/>
              <a:t>应用程序类似。</a:t>
            </a:r>
            <a:endParaRPr lang="zh-CN" altLang="en-US"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ox(in)">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860624"/>
            <a:ext cx="2060179" cy="523220"/>
          </a:xfrm>
          <a:prstGeom prst="rect">
            <a:avLst/>
          </a:prstGeom>
        </p:spPr>
        <p:txBody>
          <a:bodyPr wrap="none">
            <a:spAutoFit/>
          </a:bodyPr>
          <a:lstStyle/>
          <a:p>
            <a:r>
              <a:rPr lang="en-US" altLang="zh-CN" sz="2800" b="1" dirty="0"/>
              <a:t>1.2.5  </a:t>
            </a:r>
            <a:r>
              <a:rPr lang="zh-CN" altLang="en-US" sz="2800" b="1" dirty="0"/>
              <a:t>数据库</a:t>
            </a:r>
            <a:endParaRPr lang="zh-CN" altLang="en-US" sz="2800" b="1" dirty="0"/>
          </a:p>
        </p:txBody>
      </p:sp>
      <p:sp>
        <p:nvSpPr>
          <p:cNvPr id="3" name="矩形 2"/>
          <p:cNvSpPr/>
          <p:nvPr/>
        </p:nvSpPr>
        <p:spPr>
          <a:xfrm>
            <a:off x="1259632" y="2136339"/>
            <a:ext cx="6534472" cy="3416320"/>
          </a:xfrm>
          <a:prstGeom prst="rect">
            <a:avLst/>
          </a:prstGeom>
        </p:spPr>
        <p:txBody>
          <a:bodyPr wrap="square">
            <a:spAutoFit/>
          </a:bodyPr>
          <a:lstStyle/>
          <a:p>
            <a:r>
              <a:rPr lang="zh-CN" altLang="en-US" sz="2400" b="1" dirty="0" smtClean="0"/>
              <a:t>        访问</a:t>
            </a:r>
            <a:r>
              <a:rPr lang="zh-CN" altLang="en-US" sz="2400" b="1" dirty="0"/>
              <a:t>数据库是进行动态网页设计必须的一项技术。对数据库的查询用到的是关系数据库的结构化查询语言（</a:t>
            </a:r>
            <a:r>
              <a:rPr lang="en-US" altLang="zh-CN" sz="2400" b="1" dirty="0"/>
              <a:t>SQL</a:t>
            </a:r>
            <a:r>
              <a:rPr lang="zh-CN" altLang="en-US" sz="2400" b="1" dirty="0"/>
              <a:t>），它是一种标准语言，用于指定对关系数据库的访问和修改。 </a:t>
            </a:r>
            <a:r>
              <a:rPr lang="en-US" altLang="zh-CN" sz="2400" b="1" dirty="0"/>
              <a:t>SQL</a:t>
            </a:r>
            <a:r>
              <a:rPr lang="zh-CN" altLang="en-US" sz="2400" b="1" dirty="0"/>
              <a:t>最初由美国国家标准协会（</a:t>
            </a:r>
            <a:r>
              <a:rPr lang="en-US" altLang="zh-CN" sz="2400" b="1" dirty="0"/>
              <a:t>ANSI</a:t>
            </a:r>
            <a:r>
              <a:rPr lang="zh-CN" altLang="en-US" sz="2400" b="1" dirty="0"/>
              <a:t>）和国际标准化标准组织（</a:t>
            </a:r>
            <a:r>
              <a:rPr lang="en-US" altLang="zh-CN" sz="2400" b="1" dirty="0"/>
              <a:t>ISO</a:t>
            </a:r>
            <a:r>
              <a:rPr lang="zh-CN" altLang="en-US" sz="2400" b="1" dirty="0"/>
              <a:t>）于</a:t>
            </a:r>
            <a:r>
              <a:rPr lang="en-US" altLang="zh-CN" sz="2400" b="1" dirty="0"/>
              <a:t>1986</a:t>
            </a:r>
            <a:r>
              <a:rPr lang="zh-CN" altLang="en-US" sz="2400" b="1" dirty="0"/>
              <a:t>年</a:t>
            </a:r>
            <a:r>
              <a:rPr lang="en-US" altLang="zh-CN" sz="2400" b="1" dirty="0"/>
              <a:t>.SQL</a:t>
            </a:r>
            <a:r>
              <a:rPr lang="zh-CN" altLang="en-US" sz="2400" b="1" dirty="0"/>
              <a:t>在早期得到了显着的扩展和修改，其结果在</a:t>
            </a:r>
            <a:r>
              <a:rPr lang="en-US" altLang="zh-CN" sz="2400" b="1" dirty="0"/>
              <a:t>1992</a:t>
            </a:r>
            <a:r>
              <a:rPr lang="zh-CN" altLang="en-US" sz="2400" b="1" dirty="0"/>
              <a:t>年被标准化。所有主要数据库供应商提供的数据库管理系统都支持</a:t>
            </a:r>
            <a:r>
              <a:rPr lang="en-US" altLang="zh-CN" sz="2400" b="1" dirty="0"/>
              <a:t>SQL</a:t>
            </a:r>
            <a:r>
              <a:rPr lang="zh-CN" altLang="en-US" sz="2400" b="1" dirty="0"/>
              <a:t>。</a:t>
            </a:r>
            <a:endParaRPr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91680" y="1289884"/>
            <a:ext cx="6390456" cy="3785652"/>
          </a:xfrm>
          <a:prstGeom prst="rect">
            <a:avLst/>
          </a:prstGeom>
        </p:spPr>
        <p:txBody>
          <a:bodyPr wrap="square">
            <a:spAutoFit/>
          </a:bodyPr>
          <a:lstStyle/>
          <a:p>
            <a:r>
              <a:rPr lang="zh-CN" altLang="en-US" sz="2000" b="1" dirty="0" smtClean="0"/>
              <a:t>                 通过</a:t>
            </a:r>
            <a:r>
              <a:rPr lang="en-US" altLang="zh-CN" sz="2000" b="1" dirty="0"/>
              <a:t>Web</a:t>
            </a:r>
            <a:r>
              <a:rPr lang="zh-CN" altLang="en-US" sz="2000" b="1" dirty="0"/>
              <a:t>访问数据库的方法包括：开放式数据库连接（</a:t>
            </a:r>
            <a:r>
              <a:rPr lang="en-US" altLang="zh-CN" sz="2000" b="1" dirty="0"/>
              <a:t>ODBC</a:t>
            </a:r>
            <a:r>
              <a:rPr lang="zh-CN" altLang="en-US" sz="2000" b="1" dirty="0"/>
              <a:t>），它提供了一组对象和方法的</a:t>
            </a:r>
            <a:r>
              <a:rPr lang="en-US" altLang="zh-CN" sz="2000" b="1" dirty="0"/>
              <a:t>API</a:t>
            </a:r>
            <a:r>
              <a:rPr lang="zh-CN" altLang="en-US" sz="2000" b="1" dirty="0"/>
              <a:t>，作为不同数据库的接口。每个数据库都必须有一个驱动程序，它是这些对象和方法的实现。最常见数据库的供应商提供</a:t>
            </a:r>
            <a:r>
              <a:rPr lang="en-US" altLang="zh-CN" sz="2000" b="1" dirty="0"/>
              <a:t>ODBC</a:t>
            </a:r>
            <a:r>
              <a:rPr lang="zh-CN" altLang="en-US" sz="2000" b="1" dirty="0"/>
              <a:t>驱动程序。在客户端计算机上运行的</a:t>
            </a:r>
            <a:r>
              <a:rPr lang="en-US" altLang="zh-CN" sz="2000" b="1" dirty="0"/>
              <a:t>ODBC</a:t>
            </a:r>
            <a:r>
              <a:rPr lang="zh-CN" altLang="en-US" sz="2000" b="1" dirty="0"/>
              <a:t>驱动程序，系统会为特定数据库上的请求选择正确的驱动程序。</a:t>
            </a:r>
            <a:endParaRPr lang="zh-CN" altLang="en-US" sz="2000" b="1" dirty="0"/>
          </a:p>
          <a:p>
            <a:r>
              <a:rPr lang="en-US" altLang="zh-CN" sz="2000" b="1" dirty="0" smtClean="0"/>
              <a:t>                 JDBC</a:t>
            </a:r>
            <a:r>
              <a:rPr lang="zh-CN" altLang="en-US" sz="2000" b="1" dirty="0"/>
              <a:t>在使用数据库的应用程序和实际操作数据库的低级访问软件之间提供了一组标准接口，这些数据库由数据库供应商提供，并且依赖于所使用的特定数据库品牌。 </a:t>
            </a:r>
            <a:r>
              <a:rPr lang="en-US" altLang="zh-CN" sz="2000" b="1" dirty="0"/>
              <a:t>JDBC</a:t>
            </a:r>
            <a:r>
              <a:rPr lang="zh-CN" altLang="en-US" sz="2000" b="1" dirty="0"/>
              <a:t>允许应用程序独立于所使用的数据库系统，只要在运行应用程序的平台上安装</a:t>
            </a:r>
            <a:r>
              <a:rPr lang="en-US" altLang="zh-CN" sz="2000" b="1" dirty="0"/>
              <a:t>JDBC</a:t>
            </a:r>
            <a:r>
              <a:rPr lang="zh-CN" altLang="en-US" sz="2000" b="1" dirty="0"/>
              <a:t>驱动程序即可。</a:t>
            </a:r>
            <a:endParaRPr lang="zh-CN" altLang="en-US"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1052736"/>
            <a:ext cx="2438488" cy="523220"/>
          </a:xfrm>
          <a:prstGeom prst="rect">
            <a:avLst/>
          </a:prstGeom>
        </p:spPr>
        <p:txBody>
          <a:bodyPr wrap="none">
            <a:spAutoFit/>
          </a:bodyPr>
          <a:lstStyle/>
          <a:p>
            <a:r>
              <a:rPr lang="en-US" altLang="zh-CN" sz="2800" b="1" dirty="0"/>
              <a:t>1.2.6  </a:t>
            </a:r>
            <a:r>
              <a:rPr lang="zh-CN" altLang="en-US" sz="2800" b="1" dirty="0"/>
              <a:t>其他技术</a:t>
            </a:r>
            <a:endParaRPr lang="zh-CN" altLang="en-US" sz="2800" b="1" dirty="0"/>
          </a:p>
        </p:txBody>
      </p:sp>
      <p:sp>
        <p:nvSpPr>
          <p:cNvPr id="3" name="矩形 2"/>
          <p:cNvSpPr/>
          <p:nvPr/>
        </p:nvSpPr>
        <p:spPr>
          <a:xfrm>
            <a:off x="899592" y="1988839"/>
            <a:ext cx="7875874" cy="830997"/>
          </a:xfrm>
          <a:prstGeom prst="rect">
            <a:avLst/>
          </a:prstGeom>
        </p:spPr>
        <p:txBody>
          <a:bodyPr wrap="none">
            <a:spAutoFit/>
          </a:bodyPr>
          <a:lstStyle/>
          <a:p>
            <a:pPr marL="342900" indent="-342900">
              <a:buAutoNum type="arabicPeriod"/>
            </a:pPr>
            <a:r>
              <a:rPr lang="en-US" altLang="zh-CN" sz="2400" b="1" dirty="0" smtClean="0"/>
              <a:t>Cookie</a:t>
            </a:r>
            <a:endParaRPr lang="en-US" altLang="zh-CN" sz="2400" b="1" dirty="0" smtClean="0"/>
          </a:p>
          <a:p>
            <a:r>
              <a:rPr lang="en-US" altLang="zh-CN" sz="2400" b="1" dirty="0" smtClean="0"/>
              <a:t> </a:t>
            </a:r>
            <a:r>
              <a:rPr lang="en-US" altLang="zh-CN" sz="2400" b="1" dirty="0" smtClean="0"/>
              <a:t>Cookie</a:t>
            </a:r>
            <a:r>
              <a:rPr lang="zh-CN" altLang="en-US" sz="2400" b="1" dirty="0"/>
              <a:t>允许网站跟踪用户</a:t>
            </a:r>
            <a:r>
              <a:rPr lang="zh-CN" altLang="en-US" sz="2400" b="1" dirty="0" smtClean="0"/>
              <a:t>。</a:t>
            </a:r>
            <a:r>
              <a:rPr lang="en-US" altLang="zh-CN" sz="2400" b="1" dirty="0" smtClean="0"/>
              <a:t>Cookie</a:t>
            </a:r>
            <a:r>
              <a:rPr lang="zh-CN" altLang="en-US" sz="2400" b="1" dirty="0"/>
              <a:t>也一种会话跟踪</a:t>
            </a:r>
            <a:r>
              <a:rPr lang="zh-CN" altLang="en-US" sz="2400" b="1" dirty="0" smtClean="0"/>
              <a:t>机制</a:t>
            </a:r>
            <a:r>
              <a:rPr lang="zh-CN" altLang="en-US" sz="2400" b="1" dirty="0"/>
              <a:t>。</a:t>
            </a:r>
            <a:endParaRPr lang="zh-CN" altLang="en-US" sz="2400" b="1" dirty="0"/>
          </a:p>
        </p:txBody>
      </p:sp>
      <p:sp>
        <p:nvSpPr>
          <p:cNvPr id="4" name="矩形 3"/>
          <p:cNvSpPr/>
          <p:nvPr/>
        </p:nvSpPr>
        <p:spPr>
          <a:xfrm>
            <a:off x="899592" y="3250793"/>
            <a:ext cx="7795724" cy="1200329"/>
          </a:xfrm>
          <a:prstGeom prst="rect">
            <a:avLst/>
          </a:prstGeom>
        </p:spPr>
        <p:txBody>
          <a:bodyPr wrap="none">
            <a:spAutoFit/>
          </a:bodyPr>
          <a:lstStyle/>
          <a:p>
            <a:pPr marL="342900" indent="-342900">
              <a:buAutoNum type="arabicPeriod" startAt="2"/>
            </a:pPr>
            <a:r>
              <a:rPr lang="en-US" altLang="zh-CN" sz="2400" b="1" dirty="0" smtClean="0"/>
              <a:t>Session  </a:t>
            </a:r>
            <a:endParaRPr lang="en-US" altLang="zh-CN" sz="2400" b="1" dirty="0" smtClean="0"/>
          </a:p>
          <a:p>
            <a:r>
              <a:rPr lang="en-US" altLang="zh-CN" sz="2400" b="1" dirty="0" smtClean="0"/>
              <a:t>   </a:t>
            </a:r>
            <a:r>
              <a:rPr lang="en-US" altLang="zh-CN" sz="2400" b="1" dirty="0" smtClean="0"/>
              <a:t>session</a:t>
            </a:r>
            <a:r>
              <a:rPr lang="zh-CN" altLang="en-US" sz="2400" b="1" dirty="0"/>
              <a:t>对象是</a:t>
            </a:r>
            <a:r>
              <a:rPr lang="en-US" altLang="zh-CN" sz="2400" b="1" dirty="0"/>
              <a:t>javax.servlet.http.HttpSession</a:t>
            </a:r>
            <a:r>
              <a:rPr lang="zh-CN" altLang="en-US" sz="2400" b="1" dirty="0"/>
              <a:t>接口的</a:t>
            </a:r>
            <a:r>
              <a:rPr lang="zh-CN" altLang="en-US" sz="2400" b="1" dirty="0" smtClean="0"/>
              <a:t>实例</a:t>
            </a:r>
            <a:endParaRPr lang="en-US" altLang="zh-CN" sz="2400" b="1" dirty="0" smtClean="0"/>
          </a:p>
          <a:p>
            <a:r>
              <a:rPr lang="zh-CN" altLang="en-US" sz="2400" b="1" dirty="0" smtClean="0"/>
              <a:t>对象。</a:t>
            </a:r>
            <a:r>
              <a:rPr lang="en-US" altLang="zh-CN" sz="2400" b="1" dirty="0" smtClean="0"/>
              <a:t>session</a:t>
            </a:r>
            <a:r>
              <a:rPr lang="zh-CN" altLang="en-US" sz="2400" b="1" dirty="0" smtClean="0"/>
              <a:t>对象</a:t>
            </a:r>
            <a:r>
              <a:rPr lang="zh-CN" altLang="en-US" sz="2400" b="1" dirty="0"/>
              <a:t>是用户首次访创建的</a:t>
            </a:r>
            <a:endParaRPr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55776" y="620688"/>
            <a:ext cx="4565673" cy="646331"/>
          </a:xfrm>
          <a:prstGeom prst="rect">
            <a:avLst/>
          </a:prstGeom>
        </p:spPr>
        <p:txBody>
          <a:bodyPr wrap="none">
            <a:spAutoFit/>
          </a:bodyPr>
          <a:lstStyle/>
          <a:p>
            <a:r>
              <a:rPr lang="en-US" altLang="zh-CN" sz="3600" b="1" dirty="0">
                <a:ln w="18000">
                  <a:solidFill>
                    <a:schemeClr val="accent2">
                      <a:satMod val="140000"/>
                    </a:schemeClr>
                  </a:solidFill>
                  <a:prstDash val="solid"/>
                  <a:miter lim="800000"/>
                </a:ln>
                <a:solidFill>
                  <a:schemeClr val="tx1">
                    <a:lumMod val="85000"/>
                    <a:lumOff val="15000"/>
                  </a:schemeClr>
                </a:solidFill>
                <a:effectLst>
                  <a:outerShdw blurRad="25500" dist="23000" dir="7020000" algn="tl">
                    <a:srgbClr val="000000">
                      <a:alpha val="50000"/>
                    </a:srgbClr>
                  </a:outerShdw>
                </a:effectLst>
              </a:rPr>
              <a:t>1.3  </a:t>
            </a:r>
            <a:r>
              <a:rPr lang="zh-CN" altLang="en-US" sz="3600" b="1" dirty="0">
                <a:ln w="18000">
                  <a:solidFill>
                    <a:schemeClr val="accent2">
                      <a:satMod val="140000"/>
                    </a:schemeClr>
                  </a:solidFill>
                  <a:prstDash val="solid"/>
                  <a:miter lim="800000"/>
                </a:ln>
                <a:solidFill>
                  <a:schemeClr val="tx1">
                    <a:lumMod val="85000"/>
                    <a:lumOff val="15000"/>
                  </a:schemeClr>
                </a:solidFill>
                <a:effectLst>
                  <a:outerShdw blurRad="25500" dist="23000" dir="7020000" algn="tl">
                    <a:srgbClr val="000000">
                      <a:alpha val="50000"/>
                    </a:srgbClr>
                  </a:outerShdw>
                </a:effectLst>
              </a:rPr>
              <a:t>创建一个新的网站</a:t>
            </a:r>
            <a:endParaRPr lang="zh-CN" altLang="en-US" sz="3600" b="1" dirty="0">
              <a:ln w="18000">
                <a:solidFill>
                  <a:schemeClr val="accent2">
                    <a:satMod val="140000"/>
                  </a:schemeClr>
                </a:solidFill>
                <a:prstDash val="solid"/>
                <a:miter lim="800000"/>
              </a:ln>
              <a:solidFill>
                <a:schemeClr val="tx1">
                  <a:lumMod val="85000"/>
                  <a:lumOff val="15000"/>
                </a:schemeClr>
              </a:solidFill>
              <a:effectLst>
                <a:outerShdw blurRad="25500" dist="23000" dir="7020000" algn="tl">
                  <a:srgbClr val="000000">
                    <a:alpha val="50000"/>
                  </a:srgbClr>
                </a:outerShdw>
              </a:effectLst>
            </a:endParaRPr>
          </a:p>
        </p:txBody>
      </p:sp>
      <p:sp>
        <p:nvSpPr>
          <p:cNvPr id="3" name="矩形 2"/>
          <p:cNvSpPr/>
          <p:nvPr/>
        </p:nvSpPr>
        <p:spPr>
          <a:xfrm>
            <a:off x="381783" y="1556792"/>
            <a:ext cx="3273653" cy="523220"/>
          </a:xfrm>
          <a:prstGeom prst="rect">
            <a:avLst/>
          </a:prstGeom>
        </p:spPr>
        <p:txBody>
          <a:bodyPr wrap="none">
            <a:spAutoFit/>
          </a:bodyPr>
          <a:lstStyle/>
          <a:p>
            <a:r>
              <a:rPr lang="en-US" altLang="zh-CN" sz="2800" b="1" dirty="0"/>
              <a:t>1.3.1  </a:t>
            </a:r>
            <a:r>
              <a:rPr lang="zh-CN" altLang="en-US" sz="2800" b="1" dirty="0"/>
              <a:t>设计</a:t>
            </a:r>
            <a:r>
              <a:rPr lang="en-US" altLang="zh-CN" sz="2800" b="1" dirty="0"/>
              <a:t>HTML</a:t>
            </a:r>
            <a:r>
              <a:rPr lang="zh-CN" altLang="en-US" sz="2800" b="1" dirty="0"/>
              <a:t>页面</a:t>
            </a:r>
            <a:endParaRPr lang="zh-CN" altLang="en-US" sz="2800" b="1" dirty="0"/>
          </a:p>
        </p:txBody>
      </p:sp>
      <p:sp>
        <p:nvSpPr>
          <p:cNvPr id="4" name="矩形 3"/>
          <p:cNvSpPr/>
          <p:nvPr/>
        </p:nvSpPr>
        <p:spPr>
          <a:xfrm>
            <a:off x="365713" y="2276872"/>
            <a:ext cx="4572000" cy="800219"/>
          </a:xfrm>
          <a:prstGeom prst="rect">
            <a:avLst/>
          </a:prstGeom>
        </p:spPr>
        <p:txBody>
          <a:bodyPr>
            <a:spAutoFit/>
          </a:bodyPr>
          <a:lstStyle/>
          <a:p>
            <a:r>
              <a:rPr lang="zh-CN" altLang="en-US" dirty="0"/>
              <a:t> </a:t>
            </a:r>
            <a:endParaRPr lang="zh-CN" altLang="en-US" dirty="0"/>
          </a:p>
          <a:p>
            <a:r>
              <a:rPr lang="en-US" altLang="zh-CN" sz="2800" b="1" dirty="0"/>
              <a:t>1.3.2  </a:t>
            </a:r>
            <a:r>
              <a:rPr lang="zh-CN" altLang="en-US" sz="2800" b="1" dirty="0"/>
              <a:t>创建一个</a:t>
            </a:r>
            <a:r>
              <a:rPr lang="en-US" altLang="zh-CN" sz="2800" b="1" dirty="0"/>
              <a:t>JSP</a:t>
            </a:r>
            <a:r>
              <a:rPr lang="zh-CN" altLang="en-US" sz="2800" b="1" dirty="0"/>
              <a:t>站点</a:t>
            </a:r>
            <a:endParaRPr lang="zh-CN" altLang="en-US" sz="2800" b="1" dirty="0"/>
          </a:p>
        </p:txBody>
      </p:sp>
      <p:sp>
        <p:nvSpPr>
          <p:cNvPr id="5" name="矩形 4"/>
          <p:cNvSpPr/>
          <p:nvPr/>
        </p:nvSpPr>
        <p:spPr>
          <a:xfrm>
            <a:off x="365713" y="3432629"/>
            <a:ext cx="7488832" cy="830997"/>
          </a:xfrm>
          <a:prstGeom prst="rect">
            <a:avLst/>
          </a:prstGeom>
        </p:spPr>
        <p:txBody>
          <a:bodyPr wrap="square">
            <a:spAutoFit/>
          </a:bodyPr>
          <a:lstStyle/>
          <a:p>
            <a:r>
              <a:rPr lang="zh-CN" altLang="en-US" sz="2400" b="1" dirty="0" smtClean="0"/>
              <a:t>         一</a:t>
            </a:r>
            <a:r>
              <a:rPr lang="zh-CN" altLang="en-US" sz="2400" b="1" dirty="0"/>
              <a:t>个</a:t>
            </a:r>
            <a:r>
              <a:rPr lang="en-US" altLang="zh-CN" sz="2400" b="1" dirty="0"/>
              <a:t>web</a:t>
            </a:r>
            <a:r>
              <a:rPr lang="zh-CN" altLang="en-US" sz="2400" b="1" dirty="0"/>
              <a:t>站点可能有很多个页面，所以我们要创建一个</a:t>
            </a:r>
            <a:r>
              <a:rPr lang="en-US" altLang="zh-CN" sz="2400" b="1" dirty="0"/>
              <a:t>web</a:t>
            </a:r>
            <a:r>
              <a:rPr lang="zh-CN" altLang="en-US" sz="2400" b="1" dirty="0"/>
              <a:t>站点。这里以</a:t>
            </a:r>
            <a:r>
              <a:rPr lang="en-US" altLang="zh-CN" sz="2400" b="1" dirty="0"/>
              <a:t>JSP</a:t>
            </a:r>
            <a:r>
              <a:rPr lang="zh-CN" altLang="en-US" sz="2400" b="1" dirty="0"/>
              <a:t>为</a:t>
            </a:r>
            <a:r>
              <a:rPr lang="zh-CN" altLang="en-US" sz="2400" b="1" dirty="0" smtClean="0"/>
              <a:t>例</a:t>
            </a:r>
            <a:r>
              <a:rPr lang="zh-CN" altLang="en-US" sz="2400" b="1" dirty="0"/>
              <a:t>。</a:t>
            </a:r>
            <a:endParaRPr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down)">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3608" y="1124744"/>
            <a:ext cx="2414444" cy="523220"/>
          </a:xfrm>
          <a:prstGeom prst="rect">
            <a:avLst/>
          </a:prstGeom>
        </p:spPr>
        <p:txBody>
          <a:bodyPr wrap="none">
            <a:spAutoFit/>
          </a:bodyPr>
          <a:lstStyle/>
          <a:p>
            <a:r>
              <a:rPr lang="en-US" altLang="zh-CN" sz="2800" b="1" dirty="0"/>
              <a:t>1.3.3  </a:t>
            </a:r>
            <a:r>
              <a:rPr lang="zh-CN" altLang="en-US" sz="2800" b="1" dirty="0"/>
              <a:t>网站发布</a:t>
            </a:r>
            <a:endParaRPr lang="zh-CN" altLang="en-US" sz="2800" b="1" dirty="0"/>
          </a:p>
        </p:txBody>
      </p:sp>
      <p:sp>
        <p:nvSpPr>
          <p:cNvPr id="3" name="矩形 2"/>
          <p:cNvSpPr/>
          <p:nvPr/>
        </p:nvSpPr>
        <p:spPr>
          <a:xfrm>
            <a:off x="1403648" y="1992707"/>
            <a:ext cx="6390456" cy="2554545"/>
          </a:xfrm>
          <a:prstGeom prst="rect">
            <a:avLst/>
          </a:prstGeom>
        </p:spPr>
        <p:txBody>
          <a:bodyPr wrap="square">
            <a:spAutoFit/>
          </a:bodyPr>
          <a:lstStyle/>
          <a:p>
            <a:r>
              <a:rPr lang="zh-CN" altLang="en-US" sz="2000" b="1" dirty="0"/>
              <a:t>（</a:t>
            </a:r>
            <a:r>
              <a:rPr lang="en-US" altLang="zh-CN" sz="2000" b="1" dirty="0"/>
              <a:t>1</a:t>
            </a:r>
            <a:r>
              <a:rPr lang="zh-CN" altLang="en-US" sz="2000" b="1" dirty="0"/>
              <a:t>）找到一个</a:t>
            </a:r>
            <a:r>
              <a:rPr lang="en-US" altLang="zh-CN" sz="2000" b="1" dirty="0"/>
              <a:t>Web</a:t>
            </a:r>
            <a:r>
              <a:rPr lang="zh-CN" altLang="en-US" sz="2000" b="1" dirty="0"/>
              <a:t>托管服务提供商来保存您的网页。您的</a:t>
            </a:r>
            <a:r>
              <a:rPr lang="en-US" altLang="zh-CN" sz="2000" b="1" dirty="0"/>
              <a:t>Web</a:t>
            </a:r>
            <a:r>
              <a:rPr lang="zh-CN" altLang="en-US" sz="2000" b="1" dirty="0"/>
              <a:t>主机可能是您向</a:t>
            </a:r>
            <a:r>
              <a:rPr lang="en-US" altLang="zh-CN" sz="2000" b="1" dirty="0"/>
              <a:t>Internet</a:t>
            </a:r>
            <a:r>
              <a:rPr lang="zh-CN" altLang="en-US" sz="2000" b="1" dirty="0"/>
              <a:t>服务提供商（</a:t>
            </a:r>
            <a:r>
              <a:rPr lang="en-US" altLang="zh-CN" sz="2000" b="1" dirty="0"/>
              <a:t>ISP</a:t>
            </a:r>
            <a:r>
              <a:rPr lang="zh-CN" altLang="en-US" sz="2000" b="1" dirty="0"/>
              <a:t>）支付的公司</a:t>
            </a:r>
            <a:r>
              <a:rPr lang="en-US" altLang="zh-CN" sz="2000" b="1" dirty="0"/>
              <a:t>Web</a:t>
            </a:r>
            <a:r>
              <a:rPr lang="zh-CN" altLang="en-US" sz="2000" b="1" dirty="0"/>
              <a:t>服务器或空间。</a:t>
            </a:r>
            <a:endParaRPr lang="zh-CN" altLang="en-US" sz="2000" b="1" dirty="0"/>
          </a:p>
          <a:p>
            <a:r>
              <a:rPr lang="zh-CN" altLang="en-US" sz="2000" b="1" dirty="0"/>
              <a:t>（</a:t>
            </a:r>
            <a:r>
              <a:rPr lang="en-US" altLang="zh-CN" sz="2000" b="1" dirty="0"/>
              <a:t>2</a:t>
            </a:r>
            <a:r>
              <a:rPr lang="zh-CN" altLang="en-US" sz="2000" b="1" dirty="0"/>
              <a:t>）使用</a:t>
            </a:r>
            <a:r>
              <a:rPr lang="en-US" altLang="zh-CN" sz="2000" b="1" dirty="0"/>
              <a:t>FTP</a:t>
            </a:r>
            <a:r>
              <a:rPr lang="zh-CN" altLang="en-US" sz="2000" b="1" dirty="0"/>
              <a:t>客户端或</a:t>
            </a:r>
            <a:r>
              <a:rPr lang="en-US" altLang="zh-CN" sz="2000" b="1" dirty="0"/>
              <a:t>Web</a:t>
            </a:r>
            <a:r>
              <a:rPr lang="zh-CN" altLang="en-US" sz="2000" b="1" dirty="0"/>
              <a:t>浏览器建立与</a:t>
            </a:r>
            <a:r>
              <a:rPr lang="en-US" altLang="zh-CN" sz="2000" b="1" dirty="0"/>
              <a:t>Web</a:t>
            </a:r>
            <a:r>
              <a:rPr lang="zh-CN" altLang="en-US" sz="2000" b="1" dirty="0"/>
              <a:t>服务器的连接。使用托管服务提供商提供的信息中指定的用户名和密码在</a:t>
            </a:r>
            <a:r>
              <a:rPr lang="en-US" altLang="zh-CN" sz="2000" b="1" dirty="0"/>
              <a:t>Web</a:t>
            </a:r>
            <a:r>
              <a:rPr lang="zh-CN" altLang="en-US" sz="2000" b="1" dirty="0"/>
              <a:t>服务器上打开</a:t>
            </a:r>
            <a:r>
              <a:rPr lang="en-US" altLang="zh-CN" sz="2000" b="1" dirty="0"/>
              <a:t>FTP</a:t>
            </a:r>
            <a:r>
              <a:rPr lang="zh-CN" altLang="en-US" sz="2000" b="1" dirty="0"/>
              <a:t>会话。将文件从硬盘驱动器复制到</a:t>
            </a:r>
            <a:r>
              <a:rPr lang="en-US" altLang="zh-CN" sz="2000" b="1" dirty="0"/>
              <a:t>Web</a:t>
            </a:r>
            <a:r>
              <a:rPr lang="zh-CN" altLang="en-US" sz="2000" b="1" dirty="0"/>
              <a:t>服务器。</a:t>
            </a:r>
            <a:endParaRPr lang="zh-CN" altLang="en-US" sz="2000" b="1" dirty="0"/>
          </a:p>
          <a:p>
            <a:r>
              <a:rPr lang="zh-CN" altLang="en-US" sz="2000" b="1" dirty="0"/>
              <a:t>（</a:t>
            </a:r>
            <a:r>
              <a:rPr lang="en-US" altLang="zh-CN" sz="2000" b="1" dirty="0"/>
              <a:t>3</a:t>
            </a:r>
            <a:r>
              <a:rPr lang="zh-CN" altLang="en-US" sz="2000" b="1" dirty="0"/>
              <a:t>）使用</a:t>
            </a:r>
            <a:r>
              <a:rPr lang="en-US" altLang="zh-CN" sz="2000" b="1" dirty="0"/>
              <a:t>Web</a:t>
            </a:r>
            <a:r>
              <a:rPr lang="zh-CN" altLang="en-US" sz="2000" b="1" dirty="0"/>
              <a:t>浏览器通过</a:t>
            </a:r>
            <a:r>
              <a:rPr lang="en-US" altLang="zh-CN" sz="2000" b="1" dirty="0"/>
              <a:t>Internet</a:t>
            </a:r>
            <a:r>
              <a:rPr lang="zh-CN" altLang="en-US" sz="2000" b="1" dirty="0"/>
              <a:t>查看文件。</a:t>
            </a:r>
            <a:endParaRPr lang="zh-CN" altLang="en-US" sz="2000" b="1" dirty="0"/>
          </a:p>
        </p:txBody>
      </p:sp>
      <p:sp>
        <p:nvSpPr>
          <p:cNvPr id="4" name="矩形 3"/>
          <p:cNvSpPr/>
          <p:nvPr/>
        </p:nvSpPr>
        <p:spPr>
          <a:xfrm>
            <a:off x="1358516" y="4797152"/>
            <a:ext cx="6480720" cy="1015663"/>
          </a:xfrm>
          <a:prstGeom prst="rect">
            <a:avLst/>
          </a:prstGeom>
        </p:spPr>
        <p:txBody>
          <a:bodyPr wrap="square">
            <a:spAutoFit/>
          </a:bodyPr>
          <a:lstStyle/>
          <a:p>
            <a:r>
              <a:rPr lang="zh-CN" altLang="zh-CN" sz="2000" b="1" dirty="0">
                <a:solidFill>
                  <a:schemeClr val="bg2">
                    <a:lumMod val="50000"/>
                  </a:schemeClr>
                </a:solidFill>
              </a:rPr>
              <a:t>您需要申请自己的域名，如果您没有获得自己的域名，您的网页将成为其他人域名的一部分，通常是您的托管服务提供商的域名。</a:t>
            </a:r>
            <a:endParaRPr lang="zh-CN" altLang="en-US" sz="2000" b="1" dirty="0">
              <a:solidFill>
                <a:schemeClr val="bg2">
                  <a:lumMod val="5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64992" y="980728"/>
            <a:ext cx="1826141" cy="646331"/>
          </a:xfrm>
          <a:prstGeom prst="rect">
            <a:avLst/>
          </a:prstGeom>
        </p:spPr>
        <p:txBody>
          <a:bodyPr wrap="none">
            <a:spAutoFit/>
          </a:bodyPr>
          <a:lstStyle/>
          <a:p>
            <a:r>
              <a:rPr lang="en-US" altLang="zh-CN" sz="3600" b="1" dirty="0">
                <a:ln w="18000">
                  <a:solidFill>
                    <a:schemeClr val="accent2">
                      <a:satMod val="140000"/>
                    </a:schemeClr>
                  </a:solidFill>
                  <a:prstDash val="solid"/>
                  <a:miter lim="800000"/>
                </a:ln>
                <a:solidFill>
                  <a:schemeClr val="tx1">
                    <a:lumMod val="85000"/>
                    <a:lumOff val="15000"/>
                  </a:schemeClr>
                </a:solidFill>
                <a:effectLst>
                  <a:outerShdw blurRad="25500" dist="23000" dir="7020000" algn="tl">
                    <a:srgbClr val="000000">
                      <a:alpha val="50000"/>
                    </a:srgbClr>
                  </a:outerShdw>
                </a:effectLst>
              </a:rPr>
              <a:t>1.4  </a:t>
            </a:r>
            <a:r>
              <a:rPr lang="zh-CN" altLang="en-US" sz="3600" b="1" dirty="0">
                <a:ln w="18000">
                  <a:solidFill>
                    <a:schemeClr val="accent2">
                      <a:satMod val="140000"/>
                    </a:schemeClr>
                  </a:solidFill>
                  <a:prstDash val="solid"/>
                  <a:miter lim="800000"/>
                </a:ln>
                <a:solidFill>
                  <a:schemeClr val="tx1">
                    <a:lumMod val="85000"/>
                    <a:lumOff val="15000"/>
                  </a:schemeClr>
                </a:solidFill>
                <a:effectLst>
                  <a:outerShdw blurRad="25500" dist="23000" dir="7020000" algn="tl">
                    <a:srgbClr val="000000">
                      <a:alpha val="50000"/>
                    </a:srgbClr>
                  </a:outerShdw>
                </a:effectLst>
              </a:rPr>
              <a:t>小结</a:t>
            </a:r>
            <a:endParaRPr lang="zh-CN" altLang="en-US" sz="3600" b="1" dirty="0">
              <a:ln w="18000">
                <a:solidFill>
                  <a:schemeClr val="accent2">
                    <a:satMod val="140000"/>
                  </a:schemeClr>
                </a:solidFill>
                <a:prstDash val="solid"/>
                <a:miter lim="800000"/>
              </a:ln>
              <a:solidFill>
                <a:schemeClr val="tx1">
                  <a:lumMod val="85000"/>
                  <a:lumOff val="15000"/>
                </a:schemeClr>
              </a:solidFill>
              <a:effectLst>
                <a:outerShdw blurRad="25500" dist="23000" dir="7020000" algn="tl">
                  <a:srgbClr val="000000">
                    <a:alpha val="50000"/>
                  </a:srgbClr>
                </a:outerShdw>
              </a:effectLst>
            </a:endParaRPr>
          </a:p>
        </p:txBody>
      </p:sp>
      <p:sp>
        <p:nvSpPr>
          <p:cNvPr id="3" name="矩形 2"/>
          <p:cNvSpPr/>
          <p:nvPr/>
        </p:nvSpPr>
        <p:spPr>
          <a:xfrm>
            <a:off x="1475656" y="1743509"/>
            <a:ext cx="6462464" cy="4154984"/>
          </a:xfrm>
          <a:prstGeom prst="rect">
            <a:avLst/>
          </a:prstGeom>
        </p:spPr>
        <p:txBody>
          <a:bodyPr wrap="square">
            <a:spAutoFit/>
          </a:bodyPr>
          <a:lstStyle/>
          <a:p>
            <a:r>
              <a:rPr lang="zh-CN" altLang="en-US" sz="2400" b="1" dirty="0" smtClean="0"/>
              <a:t>           本章</a:t>
            </a:r>
            <a:r>
              <a:rPr lang="zh-CN" altLang="en-US" sz="2400" b="1" dirty="0"/>
              <a:t>介绍了网页涉及到的相关概念。</a:t>
            </a:r>
            <a:r>
              <a:rPr lang="en-US" altLang="zh-CN" sz="2400" b="1" dirty="0"/>
              <a:t>Web</a:t>
            </a:r>
            <a:r>
              <a:rPr lang="zh-CN" altLang="en-US" sz="2400" b="1" dirty="0"/>
              <a:t>主要包括超文本传输协议（</a:t>
            </a:r>
            <a:r>
              <a:rPr lang="en-US" altLang="zh-CN" sz="2400" b="1" dirty="0"/>
              <a:t>HTTP</a:t>
            </a:r>
            <a:r>
              <a:rPr lang="zh-CN" altLang="en-US" sz="2400" b="1" dirty="0"/>
              <a:t>），</a:t>
            </a:r>
            <a:r>
              <a:rPr lang="en-US" altLang="zh-CN" sz="2400" b="1" dirty="0"/>
              <a:t>HTTP</a:t>
            </a:r>
            <a:r>
              <a:rPr lang="zh-CN" altLang="en-US" sz="2400" b="1" dirty="0"/>
              <a:t>是网络中客户端和服务器通信的协议。统一资源定位符（</a:t>
            </a:r>
            <a:r>
              <a:rPr lang="en-US" altLang="zh-CN" sz="2400" b="1" dirty="0"/>
              <a:t>URL</a:t>
            </a:r>
            <a:r>
              <a:rPr lang="zh-CN" altLang="en-US" sz="2400" b="1" dirty="0"/>
              <a:t>）是</a:t>
            </a:r>
            <a:r>
              <a:rPr lang="en-US" altLang="zh-CN" sz="2400" b="1" dirty="0"/>
              <a:t>Web</a:t>
            </a:r>
            <a:r>
              <a:rPr lang="zh-CN" altLang="en-US" sz="2400" b="1" dirty="0"/>
              <a:t>上资源的标准寻址系统。然后介绍了设计网页的流行技术：</a:t>
            </a:r>
            <a:r>
              <a:rPr lang="en-US" altLang="zh-CN" sz="2400" b="1" dirty="0"/>
              <a:t>HTML</a:t>
            </a:r>
            <a:r>
              <a:rPr lang="zh-CN" altLang="en-US" sz="2400" b="1" dirty="0"/>
              <a:t>是描述网页文档的标记语言，用户可以在</a:t>
            </a:r>
            <a:r>
              <a:rPr lang="en-US" altLang="zh-CN" sz="2400" b="1" dirty="0"/>
              <a:t>HTML</a:t>
            </a:r>
            <a:r>
              <a:rPr lang="zh-CN" altLang="en-US" sz="2400" b="1" dirty="0"/>
              <a:t>中插入文字、图片、超级链接、音频、视频、表单和控件等内容，也可以在</a:t>
            </a:r>
            <a:r>
              <a:rPr lang="en-US" altLang="zh-CN" sz="2400" b="1" dirty="0"/>
              <a:t>HTML</a:t>
            </a:r>
            <a:r>
              <a:rPr lang="zh-CN" altLang="en-US" sz="2400" b="1" dirty="0"/>
              <a:t>中可以通过标记嵌入</a:t>
            </a:r>
            <a:r>
              <a:rPr lang="en-US" altLang="zh-CN" sz="2400" b="1" dirty="0"/>
              <a:t>JavaScript</a:t>
            </a:r>
            <a:r>
              <a:rPr lang="zh-CN" altLang="en-US" sz="2400" b="1" dirty="0"/>
              <a:t>脚本、</a:t>
            </a:r>
            <a:r>
              <a:rPr lang="en-US" altLang="zh-CN" sz="2400" b="1" dirty="0"/>
              <a:t>JSP</a:t>
            </a:r>
            <a:r>
              <a:rPr lang="zh-CN" altLang="en-US" sz="2400" b="1" dirty="0"/>
              <a:t>代码块等。最后详细介绍了创建一个</a:t>
            </a:r>
            <a:r>
              <a:rPr lang="en-US" altLang="zh-CN" sz="2400" b="1" dirty="0"/>
              <a:t>Web</a:t>
            </a:r>
            <a:r>
              <a:rPr lang="zh-CN" altLang="en-US" sz="2400" b="1" dirty="0"/>
              <a:t>的过程。</a:t>
            </a:r>
            <a:endParaRPr lang="zh-CN" altLang="en-US" sz="2400" b="1" dirty="0"/>
          </a:p>
          <a:p>
            <a:endParaRPr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5576" y="1124744"/>
            <a:ext cx="7902624" cy="5016758"/>
          </a:xfrm>
          <a:prstGeom prst="rect">
            <a:avLst/>
          </a:prstGeom>
        </p:spPr>
        <p:txBody>
          <a:bodyPr wrap="square">
            <a:spAutoFit/>
          </a:bodyPr>
          <a:lstStyle/>
          <a:p>
            <a:r>
              <a:rPr lang="zh-CN" altLang="en-US" sz="2000" b="1" dirty="0" smtClean="0"/>
              <a:t>             存放</a:t>
            </a:r>
            <a:r>
              <a:rPr lang="en-US" altLang="zh-CN" sz="2000" b="1" dirty="0"/>
              <a:t>Web</a:t>
            </a:r>
            <a:r>
              <a:rPr lang="zh-CN" altLang="en-US" sz="2000" b="1" dirty="0"/>
              <a:t>页面可用的计算机称为</a:t>
            </a:r>
            <a:r>
              <a:rPr lang="en-US" altLang="zh-CN" sz="2000" b="1" dirty="0"/>
              <a:t>Web</a:t>
            </a:r>
            <a:r>
              <a:rPr lang="zh-CN" altLang="en-US" sz="2000" b="1" dirty="0"/>
              <a:t>服务器。通过任何连接到</a:t>
            </a:r>
            <a:r>
              <a:rPr lang="en-US" altLang="zh-CN" sz="2000" b="1" dirty="0"/>
              <a:t>Web</a:t>
            </a:r>
            <a:r>
              <a:rPr lang="zh-CN" altLang="en-US" sz="2000" b="1" dirty="0"/>
              <a:t>的计算机，可以运行</a:t>
            </a:r>
            <a:r>
              <a:rPr lang="en-US" altLang="zh-CN" sz="2000" b="1" dirty="0"/>
              <a:t>Web</a:t>
            </a:r>
            <a:r>
              <a:rPr lang="zh-CN" altLang="en-US" sz="2000" b="1" dirty="0"/>
              <a:t>浏览器访问服务器。从技术上讲，</a:t>
            </a:r>
            <a:r>
              <a:rPr lang="en-US" altLang="zh-CN" sz="2000" b="1" dirty="0"/>
              <a:t>Web</a:t>
            </a:r>
            <a:r>
              <a:rPr lang="zh-CN" altLang="en-US" sz="2000" b="1" dirty="0"/>
              <a:t>浏览器称为</a:t>
            </a:r>
            <a:r>
              <a:rPr lang="en-US" altLang="zh-CN" sz="2000" b="1" dirty="0"/>
              <a:t>Web</a:t>
            </a:r>
            <a:r>
              <a:rPr lang="zh-CN" altLang="en-US" sz="2000" b="1" dirty="0"/>
              <a:t>客户端，用户通过点击链接联系</a:t>
            </a:r>
            <a:r>
              <a:rPr lang="en-US" altLang="zh-CN" sz="2000" b="1" dirty="0"/>
              <a:t>Web</a:t>
            </a:r>
            <a:r>
              <a:rPr lang="zh-CN" altLang="en-US" sz="2000" b="1" dirty="0"/>
              <a:t>服务器来获得资源。万维网的工作过程包括以下几个步骤：</a:t>
            </a:r>
            <a:endParaRPr lang="zh-CN" altLang="en-US" sz="2000" b="1" dirty="0"/>
          </a:p>
          <a:p>
            <a:r>
              <a:rPr lang="zh-CN" altLang="en-US" sz="2000" b="1" dirty="0"/>
              <a:t>相关的数据通常排成一群网页，又叫网站。它们都使用称为超文本传输协议（</a:t>
            </a:r>
            <a:r>
              <a:rPr lang="en-US" altLang="zh-CN" sz="2000" b="1" dirty="0"/>
              <a:t>HTTP</a:t>
            </a:r>
            <a:r>
              <a:rPr lang="zh-CN" altLang="en-US" sz="2000" b="1" dirty="0"/>
              <a:t>）的通用“语言”。</a:t>
            </a:r>
            <a:endParaRPr lang="zh-CN" altLang="en-US" sz="2000" b="1" dirty="0"/>
          </a:p>
          <a:p>
            <a:r>
              <a:rPr lang="en-US" altLang="zh-CN" sz="2000" b="1" dirty="0"/>
              <a:t>(1) </a:t>
            </a:r>
            <a:r>
              <a:rPr lang="zh-CN" altLang="en-US" sz="2000" b="1" dirty="0"/>
              <a:t>客户端启动</a:t>
            </a:r>
            <a:r>
              <a:rPr lang="en-US" altLang="zh-CN" sz="2000" b="1" dirty="0"/>
              <a:t>WWW</a:t>
            </a:r>
            <a:r>
              <a:rPr lang="zh-CN" altLang="en-US" sz="2000" b="1" dirty="0"/>
              <a:t>客户程序，通常是</a:t>
            </a:r>
            <a:r>
              <a:rPr lang="en-US" altLang="zh-CN" sz="2000" b="1" dirty="0"/>
              <a:t>IE</a:t>
            </a:r>
            <a:r>
              <a:rPr lang="zh-CN" altLang="en-US" sz="2000" b="1" dirty="0"/>
              <a:t>浏览器。</a:t>
            </a:r>
            <a:endParaRPr lang="zh-CN" altLang="en-US" sz="2000" b="1" dirty="0"/>
          </a:p>
          <a:p>
            <a:r>
              <a:rPr lang="en-US" altLang="zh-CN" sz="2000" b="1" dirty="0"/>
              <a:t>(2) </a:t>
            </a:r>
            <a:r>
              <a:rPr lang="zh-CN" altLang="en-US" sz="2000" b="1" dirty="0"/>
              <a:t>在客户端浏览器中输入想查看的</a:t>
            </a:r>
            <a:r>
              <a:rPr lang="en-US" altLang="zh-CN" sz="2000" b="1" dirty="0"/>
              <a:t>Web</a:t>
            </a:r>
            <a:r>
              <a:rPr lang="zh-CN" altLang="en-US" sz="2000" b="1" dirty="0"/>
              <a:t>页的地址。</a:t>
            </a:r>
            <a:endParaRPr lang="zh-CN" altLang="en-US" sz="2000" b="1" dirty="0"/>
          </a:p>
          <a:p>
            <a:r>
              <a:rPr lang="en-US" altLang="zh-CN" sz="2000" b="1" dirty="0"/>
              <a:t>(3) </a:t>
            </a:r>
            <a:r>
              <a:rPr lang="zh-CN" altLang="en-US" sz="2000" b="1" dirty="0"/>
              <a:t>客户端程序与该地址的服务器连通，并告诉服务器需要哪一页。</a:t>
            </a:r>
            <a:endParaRPr lang="zh-CN" altLang="en-US" sz="2000" b="1" dirty="0"/>
          </a:p>
          <a:p>
            <a:r>
              <a:rPr lang="en-US" altLang="zh-CN" sz="2000" b="1" dirty="0"/>
              <a:t>(4) </a:t>
            </a:r>
            <a:r>
              <a:rPr lang="zh-CN" altLang="en-US" sz="2000" b="1" dirty="0"/>
              <a:t>服务器将该页发送给客户程序。当</a:t>
            </a:r>
            <a:r>
              <a:rPr lang="en-US" altLang="zh-CN" sz="2000" b="1" dirty="0"/>
              <a:t>Web</a:t>
            </a:r>
            <a:r>
              <a:rPr lang="zh-CN" altLang="en-US" sz="2000" b="1" dirty="0"/>
              <a:t>服务器收到客户端发过来的请求，在其文件系统中查找请求的网页信息，并通过</a:t>
            </a:r>
            <a:r>
              <a:rPr lang="en-US" altLang="zh-CN" sz="2000" b="1" dirty="0"/>
              <a:t>Internet</a:t>
            </a:r>
            <a:r>
              <a:rPr lang="zh-CN" altLang="en-US" sz="2000" b="1" dirty="0"/>
              <a:t>发送所请求的信息。</a:t>
            </a:r>
            <a:endParaRPr lang="zh-CN" altLang="en-US" sz="2000" b="1" dirty="0"/>
          </a:p>
          <a:p>
            <a:r>
              <a:rPr lang="en-US" altLang="zh-CN" sz="2000" b="1" dirty="0"/>
              <a:t>(5) </a:t>
            </a:r>
            <a:r>
              <a:rPr lang="zh-CN" altLang="en-US" sz="2000" b="1" dirty="0"/>
              <a:t>浏览器解析网页资源文件，并显示该页内容。</a:t>
            </a:r>
            <a:endParaRPr lang="zh-CN" altLang="en-US" sz="2000" b="1" dirty="0"/>
          </a:p>
          <a:p>
            <a:r>
              <a:rPr lang="en-US" altLang="zh-CN" sz="2000" b="1" dirty="0"/>
              <a:t>(6) </a:t>
            </a:r>
            <a:r>
              <a:rPr lang="zh-CN" altLang="en-US" sz="2000" b="1" dirty="0"/>
              <a:t>每页还包含指向其他页的链接，有时还有指向本页其他内容的链接，用户只要单击网页上的超链接（</a:t>
            </a:r>
            <a:r>
              <a:rPr lang="en-US" altLang="zh-CN" sz="2000" b="1" dirty="0"/>
              <a:t>Hyperlink</a:t>
            </a:r>
            <a:r>
              <a:rPr lang="zh-CN" altLang="en-US" sz="2000" b="1" dirty="0"/>
              <a:t>），再取回文件，甚至也可以送出数据给服务器。顺着超链接走的行为又叫浏览网页。</a:t>
            </a:r>
            <a:endParaRPr lang="zh-CN" altLang="en-US"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946583"/>
            <a:ext cx="3265638" cy="369332"/>
          </a:xfrm>
          <a:prstGeom prst="rect">
            <a:avLst/>
          </a:prstGeom>
        </p:spPr>
        <p:txBody>
          <a:bodyPr wrap="none">
            <a:spAutoFit/>
          </a:bodyPr>
          <a:lstStyle/>
          <a:p>
            <a:r>
              <a:rPr lang="zh-CN" altLang="en-US" b="1" dirty="0"/>
              <a:t>万维网的链接过程如</a:t>
            </a:r>
            <a:r>
              <a:rPr lang="zh-CN" altLang="en-US" b="1" dirty="0" smtClean="0"/>
              <a:t>图所</a:t>
            </a:r>
            <a:r>
              <a:rPr lang="zh-CN" altLang="en-US" b="1" dirty="0"/>
              <a:t>示。</a:t>
            </a:r>
            <a:endParaRPr lang="zh-CN" altLang="en-US" b="1" dirty="0"/>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99307" y="1809647"/>
            <a:ext cx="6552728" cy="3888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ox(in)">
                                      <p:cBhvr>
                                        <p:cTn id="7"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908720"/>
            <a:ext cx="1744388" cy="523220"/>
          </a:xfrm>
          <a:prstGeom prst="rect">
            <a:avLst/>
          </a:prstGeom>
        </p:spPr>
        <p:txBody>
          <a:bodyPr wrap="none">
            <a:spAutoFit/>
          </a:bodyPr>
          <a:lstStyle/>
          <a:p>
            <a:r>
              <a:rPr lang="en-US" altLang="zh-CN" sz="2800" b="1" dirty="0"/>
              <a:t>1.1.2  HTTP</a:t>
            </a:r>
            <a:endParaRPr lang="zh-CN" altLang="en-US" sz="2800" b="1" dirty="0"/>
          </a:p>
        </p:txBody>
      </p:sp>
      <p:sp>
        <p:nvSpPr>
          <p:cNvPr id="3" name="矩形 2"/>
          <p:cNvSpPr/>
          <p:nvPr/>
        </p:nvSpPr>
        <p:spPr>
          <a:xfrm>
            <a:off x="971600" y="2060848"/>
            <a:ext cx="7110536" cy="3785652"/>
          </a:xfrm>
          <a:prstGeom prst="rect">
            <a:avLst/>
          </a:prstGeom>
        </p:spPr>
        <p:txBody>
          <a:bodyPr wrap="square">
            <a:spAutoFit/>
          </a:bodyPr>
          <a:lstStyle/>
          <a:p>
            <a:r>
              <a:rPr lang="zh-CN" altLang="en-US" sz="2000" b="1" dirty="0" smtClean="0"/>
              <a:t>             超文本</a:t>
            </a:r>
            <a:r>
              <a:rPr lang="zh-CN" altLang="en-US" sz="2000" b="1" dirty="0"/>
              <a:t>传输协议（</a:t>
            </a:r>
            <a:r>
              <a:rPr lang="en-US" altLang="zh-CN" sz="2000" b="1" dirty="0"/>
              <a:t>Hypertext Transfer Protocol</a:t>
            </a:r>
            <a:r>
              <a:rPr lang="zh-CN" altLang="en-US" sz="2000" b="1" dirty="0"/>
              <a:t>，简称</a:t>
            </a:r>
            <a:r>
              <a:rPr lang="en-US" altLang="zh-CN" sz="2000" b="1" dirty="0"/>
              <a:t>HTTP</a:t>
            </a:r>
            <a:r>
              <a:rPr lang="zh-CN" altLang="en-US" sz="2000" b="1" dirty="0"/>
              <a:t>）是</a:t>
            </a:r>
            <a:r>
              <a:rPr lang="en-US" altLang="zh-CN" sz="2000" b="1" dirty="0"/>
              <a:t>Web</a:t>
            </a:r>
            <a:r>
              <a:rPr lang="zh-CN" altLang="en-US" sz="2000" b="1" dirty="0"/>
              <a:t>的应用层协议，是</a:t>
            </a:r>
            <a:r>
              <a:rPr lang="en-US" altLang="zh-CN" sz="2000" b="1" dirty="0"/>
              <a:t>Web</a:t>
            </a:r>
            <a:r>
              <a:rPr lang="zh-CN" altLang="en-US" sz="2000" b="1" dirty="0"/>
              <a:t>的核心。在</a:t>
            </a:r>
            <a:r>
              <a:rPr lang="en-US" altLang="zh-CN" sz="2000" b="1" dirty="0"/>
              <a:t>RFC 1945</a:t>
            </a:r>
            <a:r>
              <a:rPr lang="zh-CN" altLang="en-US" sz="2000" b="1" dirty="0"/>
              <a:t>和</a:t>
            </a:r>
            <a:r>
              <a:rPr lang="en-US" altLang="zh-CN" sz="2000" b="1" dirty="0"/>
              <a:t>RFC 2616</a:t>
            </a:r>
            <a:r>
              <a:rPr lang="zh-CN" altLang="en-US" sz="2000" b="1" dirty="0"/>
              <a:t>文档中可以查看关于</a:t>
            </a:r>
            <a:r>
              <a:rPr lang="en-US" altLang="zh-CN" sz="2000" b="1" dirty="0"/>
              <a:t>HTTP</a:t>
            </a:r>
            <a:r>
              <a:rPr lang="zh-CN" altLang="en-US" sz="2000" b="1" dirty="0"/>
              <a:t>的定义。浏览器和服务器之间的交互可以通过一组计算机通信指令实现，我们把该指令叫做协议。</a:t>
            </a:r>
            <a:r>
              <a:rPr lang="en-US" altLang="zh-CN" sz="2000" b="1" dirty="0"/>
              <a:t>HTTP</a:t>
            </a:r>
            <a:r>
              <a:rPr lang="zh-CN" altLang="en-US" sz="2000" b="1" dirty="0"/>
              <a:t>不是</a:t>
            </a:r>
            <a:r>
              <a:rPr lang="en-US" altLang="zh-CN" sz="2000" b="1" dirty="0"/>
              <a:t>Internet</a:t>
            </a:r>
            <a:r>
              <a:rPr lang="zh-CN" altLang="en-US" sz="2000" b="1" dirty="0"/>
              <a:t>上唯一可用的协议。在网络中收发电子邮件需要用到简单邮件传输协议（</a:t>
            </a:r>
            <a:r>
              <a:rPr lang="en-US" altLang="zh-CN" sz="2000" b="1" dirty="0"/>
              <a:t>SMTP</a:t>
            </a:r>
            <a:r>
              <a:rPr lang="zh-CN" altLang="en-US" sz="2000" b="1" dirty="0"/>
              <a:t>）和邮局协议（</a:t>
            </a:r>
            <a:r>
              <a:rPr lang="en-US" altLang="zh-CN" sz="2000" b="1" dirty="0"/>
              <a:t>POP</a:t>
            </a:r>
            <a:r>
              <a:rPr lang="zh-CN" altLang="en-US" sz="2000" b="1" dirty="0"/>
              <a:t>），</a:t>
            </a:r>
            <a:r>
              <a:rPr lang="en-US" altLang="zh-CN" sz="2000" b="1" dirty="0"/>
              <a:t>Internet</a:t>
            </a:r>
            <a:r>
              <a:rPr lang="zh-CN" altLang="en-US" sz="2000" b="1" dirty="0"/>
              <a:t>对文件的上传，下载，移动，和删除需要用到文件文件传输协议（</a:t>
            </a:r>
            <a:r>
              <a:rPr lang="en-US" altLang="zh-CN" sz="2000" b="1" dirty="0"/>
              <a:t>FTP</a:t>
            </a:r>
            <a:r>
              <a:rPr lang="zh-CN" altLang="en-US" sz="2000" b="1" dirty="0"/>
              <a:t>）。</a:t>
            </a:r>
            <a:endParaRPr lang="zh-CN" altLang="en-US" sz="2000" b="1" dirty="0"/>
          </a:p>
          <a:p>
            <a:r>
              <a:rPr lang="en-US" altLang="zh-CN" sz="2000" b="1" dirty="0" smtClean="0"/>
              <a:t>           HTTP</a:t>
            </a:r>
            <a:r>
              <a:rPr lang="zh-CN" altLang="en-US" sz="2000" b="1" dirty="0"/>
              <a:t>的实现涉及到两部分：客户端程序和服务器程序。在不同终端系统上执行的客户端程序和服务器程序通过交换</a:t>
            </a:r>
            <a:r>
              <a:rPr lang="en-US" altLang="zh-CN" sz="2000" b="1" dirty="0"/>
              <a:t>HTTP</a:t>
            </a:r>
            <a:r>
              <a:rPr lang="zh-CN" altLang="en-US" sz="2000" b="1" dirty="0"/>
              <a:t>消息相互通信。</a:t>
            </a:r>
            <a:r>
              <a:rPr lang="en-US" altLang="zh-CN" sz="2000" b="1" dirty="0"/>
              <a:t>HTTP</a:t>
            </a:r>
            <a:r>
              <a:rPr lang="zh-CN" altLang="en-US" sz="2000" b="1" dirty="0"/>
              <a:t>定义了这些消息的结构以及客户端和服务器如何交换消息。</a:t>
            </a:r>
            <a:endParaRPr lang="zh-CN" altLang="en-US"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linds(horizontal)">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52982" y="1556792"/>
            <a:ext cx="6387370" cy="3744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683568" y="764704"/>
            <a:ext cx="1338828" cy="369332"/>
          </a:xfrm>
          <a:prstGeom prst="rect">
            <a:avLst/>
          </a:prstGeom>
        </p:spPr>
        <p:txBody>
          <a:bodyPr wrap="none">
            <a:spAutoFit/>
          </a:bodyPr>
          <a:lstStyle/>
          <a:p>
            <a:r>
              <a:rPr lang="zh-CN" altLang="en-US" b="1" dirty="0"/>
              <a:t>套接字通信</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908720"/>
            <a:ext cx="8352928" cy="830997"/>
          </a:xfrm>
          <a:prstGeom prst="rect">
            <a:avLst/>
          </a:prstGeom>
        </p:spPr>
        <p:txBody>
          <a:bodyPr wrap="square">
            <a:spAutoFit/>
          </a:bodyPr>
          <a:lstStyle/>
          <a:p>
            <a:r>
              <a:rPr lang="zh-CN" altLang="en-US" sz="2400" b="1" dirty="0" smtClean="0"/>
              <a:t>    从</a:t>
            </a:r>
            <a:r>
              <a:rPr lang="zh-CN" altLang="en-US" sz="2400" b="1" dirty="0"/>
              <a:t>客户端请求基本</a:t>
            </a:r>
            <a:r>
              <a:rPr lang="en-US" altLang="zh-CN" sz="2400" b="1" dirty="0"/>
              <a:t>HTML</a:t>
            </a:r>
            <a:r>
              <a:rPr lang="zh-CN" altLang="en-US" sz="2400" b="1" dirty="0"/>
              <a:t>文件到客户端收到整个文件所经过的时间，如</a:t>
            </a:r>
            <a:r>
              <a:rPr lang="zh-CN" altLang="en-US" sz="2400" b="1" dirty="0" smtClean="0"/>
              <a:t>图所</a:t>
            </a:r>
            <a:r>
              <a:rPr lang="zh-CN" altLang="en-US" sz="2400" b="1" dirty="0"/>
              <a:t>示。 </a:t>
            </a:r>
            <a:endParaRPr lang="zh-CN" altLang="en-US" sz="2400" b="1" dirty="0"/>
          </a:p>
        </p:txBody>
      </p:sp>
      <p:pic>
        <p:nvPicPr>
          <p:cNvPr id="30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99592" y="1778000"/>
            <a:ext cx="7128792" cy="4171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3074"/>
                                        </p:tgtEl>
                                        <p:attrNameLst>
                                          <p:attrName>style.visibility</p:attrName>
                                        </p:attrNameLst>
                                      </p:cBhvr>
                                      <p:to>
                                        <p:strVal val="visible"/>
                                      </p:to>
                                    </p:set>
                                    <p:animEffect transition="in" filter="strips(downLeft)">
                                      <p:cBhvr>
                                        <p:cTn id="13"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3608" y="811947"/>
            <a:ext cx="1553630" cy="523220"/>
          </a:xfrm>
          <a:prstGeom prst="rect">
            <a:avLst/>
          </a:prstGeom>
        </p:spPr>
        <p:txBody>
          <a:bodyPr wrap="none">
            <a:spAutoFit/>
          </a:bodyPr>
          <a:lstStyle/>
          <a:p>
            <a:r>
              <a:rPr lang="en-US" altLang="zh-CN" sz="2800" b="1" dirty="0"/>
              <a:t>1.1.3  URL</a:t>
            </a:r>
            <a:endParaRPr lang="zh-CN" altLang="zh-CN" sz="2800" b="1" dirty="0"/>
          </a:p>
        </p:txBody>
      </p:sp>
      <p:sp>
        <p:nvSpPr>
          <p:cNvPr id="3" name="矩形 2"/>
          <p:cNvSpPr/>
          <p:nvPr/>
        </p:nvSpPr>
        <p:spPr>
          <a:xfrm>
            <a:off x="1412791" y="1976775"/>
            <a:ext cx="6318448" cy="3170099"/>
          </a:xfrm>
          <a:prstGeom prst="rect">
            <a:avLst/>
          </a:prstGeom>
        </p:spPr>
        <p:txBody>
          <a:bodyPr wrap="square">
            <a:spAutoFit/>
          </a:bodyPr>
          <a:lstStyle/>
          <a:p>
            <a:r>
              <a:rPr lang="zh-CN" altLang="en-US" sz="2000" b="1" dirty="0" smtClean="0"/>
              <a:t>           统一</a:t>
            </a:r>
            <a:r>
              <a:rPr lang="zh-CN" altLang="en-US" sz="2000" b="1" dirty="0"/>
              <a:t>资源定位符（</a:t>
            </a:r>
            <a:r>
              <a:rPr lang="en-US" altLang="zh-CN" sz="2000" b="1" dirty="0"/>
              <a:t>Uniform Resource Locator</a:t>
            </a:r>
            <a:r>
              <a:rPr lang="zh-CN" altLang="en-US" sz="2000" b="1" dirty="0"/>
              <a:t>，简称</a:t>
            </a:r>
            <a:r>
              <a:rPr lang="en-US" altLang="zh-CN" sz="2000" b="1" dirty="0"/>
              <a:t>URL</a:t>
            </a:r>
            <a:r>
              <a:rPr lang="zh-CN" altLang="en-US" sz="2000" b="1" dirty="0"/>
              <a:t>）是</a:t>
            </a:r>
            <a:r>
              <a:rPr lang="en-US" altLang="zh-CN" sz="2000" b="1" dirty="0"/>
              <a:t>Web</a:t>
            </a:r>
            <a:r>
              <a:rPr lang="zh-CN" altLang="en-US" sz="2000" b="1" dirty="0"/>
              <a:t>上资源的标准寻址系统。每个资源（网页，站点或单个文件）都具有唯一的</a:t>
            </a:r>
            <a:r>
              <a:rPr lang="en-US" altLang="zh-CN" sz="2000" b="1" dirty="0"/>
              <a:t>URL</a:t>
            </a:r>
            <a:r>
              <a:rPr lang="zh-CN" altLang="en-US" sz="2000" b="1" dirty="0"/>
              <a:t>。</a:t>
            </a:r>
            <a:r>
              <a:rPr lang="en-US" altLang="zh-CN" sz="2000" b="1" dirty="0"/>
              <a:t>URL</a:t>
            </a:r>
            <a:r>
              <a:rPr lang="zh-CN" altLang="en-US" sz="2000" b="1" dirty="0"/>
              <a:t>可以两层含义：存储在要发送到客户端的服务器上的数据文件的地址，或者存储在客户端想要执行的服务器上的程序以及程序的输出返回到客户。</a:t>
            </a:r>
            <a:endParaRPr lang="zh-CN" altLang="en-US" sz="2000" b="1" dirty="0"/>
          </a:p>
          <a:p>
            <a:r>
              <a:rPr lang="en-US" altLang="zh-CN" sz="2000" b="1" dirty="0" smtClean="0"/>
              <a:t>            URL</a:t>
            </a:r>
            <a:r>
              <a:rPr lang="zh-CN" altLang="en-US" sz="2000" b="1" dirty="0"/>
              <a:t>组件都有助于定义网页或资源的位置，每个</a:t>
            </a:r>
            <a:r>
              <a:rPr lang="en-US" altLang="zh-CN" sz="2000" b="1" dirty="0"/>
              <a:t>URL</a:t>
            </a:r>
            <a:r>
              <a:rPr lang="zh-CN" altLang="en-US" sz="2000" b="1" dirty="0"/>
              <a:t>都由协议、容纳对象的服务器的主机名和对象的路径名三部分组成。</a:t>
            </a:r>
            <a:r>
              <a:rPr lang="en-US" altLang="zh-CN" sz="2000" b="1" dirty="0"/>
              <a:t>url</a:t>
            </a:r>
            <a:r>
              <a:rPr lang="zh-CN" altLang="en-US" sz="2000" b="1" dirty="0"/>
              <a:t>格式如下：</a:t>
            </a:r>
            <a:endParaRPr lang="zh-CN" altLang="en-US" sz="2000" b="1" dirty="0"/>
          </a:p>
          <a:p>
            <a:r>
              <a:rPr lang="zh-CN" altLang="en-US" sz="2000" b="1" dirty="0"/>
              <a:t>协议：</a:t>
            </a:r>
            <a:r>
              <a:rPr lang="en-US" altLang="zh-CN" sz="2000" b="1" dirty="0"/>
              <a:t>//</a:t>
            </a:r>
            <a:r>
              <a:rPr lang="zh-CN" altLang="en-US" sz="2000" b="1" dirty="0"/>
              <a:t>域名：端口号</a:t>
            </a:r>
            <a:r>
              <a:rPr lang="en-US" altLang="zh-CN" sz="2000" b="1" dirty="0"/>
              <a:t>/</a:t>
            </a:r>
            <a:r>
              <a:rPr lang="zh-CN" altLang="en-US" sz="2000" b="1" dirty="0"/>
              <a:t>路径</a:t>
            </a:r>
            <a:r>
              <a:rPr lang="en-US" altLang="zh-CN" sz="2000" b="1" dirty="0"/>
              <a:t>/</a:t>
            </a:r>
            <a:r>
              <a:rPr lang="zh-CN" altLang="en-US" sz="2000" b="1" dirty="0"/>
              <a:t>文件名</a:t>
            </a:r>
            <a:endParaRPr lang="zh-CN" altLang="en-US"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ox(in)">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75656" y="2136339"/>
            <a:ext cx="5814392" cy="2862322"/>
          </a:xfrm>
          <a:prstGeom prst="rect">
            <a:avLst/>
          </a:prstGeom>
        </p:spPr>
        <p:txBody>
          <a:bodyPr wrap="square">
            <a:spAutoFit/>
          </a:bodyPr>
          <a:lstStyle/>
          <a:p>
            <a:r>
              <a:rPr lang="en-US" altLang="zh-CN" sz="2000" b="1" dirty="0" smtClean="0"/>
              <a:t>      URL</a:t>
            </a:r>
            <a:r>
              <a:rPr lang="zh-CN" altLang="en-US" sz="2000" b="1" dirty="0"/>
              <a:t>中的路径可能与文件的路径不同，因为</a:t>
            </a:r>
            <a:r>
              <a:rPr lang="en-US" altLang="zh-CN" sz="2000" b="1" dirty="0"/>
              <a:t>URL</a:t>
            </a:r>
            <a:r>
              <a:rPr lang="zh-CN" altLang="en-US" sz="2000" b="1" dirty="0"/>
              <a:t>不需要包含路径上的所有目录。包含所有目录的路径称为完整路径。在大多数情况下，文档的路径是相对于服务器配置文件中指定的某个基本路径。这样的路径称为部分路径。如果指定的文档是目录而不是单个文档，目录的名称后面紧跟一个斜杠，如下所示</a:t>
            </a:r>
            <a:r>
              <a:rPr lang="zh-CN" altLang="en-US" sz="2000" b="1" dirty="0" smtClean="0"/>
              <a:t>：</a:t>
            </a:r>
            <a:endParaRPr lang="en-US" altLang="zh-CN" sz="2000" b="1" dirty="0" smtClean="0"/>
          </a:p>
          <a:p>
            <a:endParaRPr lang="zh-CN" altLang="en-US" sz="2000" b="1" dirty="0"/>
          </a:p>
          <a:p>
            <a:r>
              <a:rPr lang="en-US" altLang="zh-CN" sz="2000" b="1" dirty="0"/>
              <a:t>http://www.taobao.com/markets</a:t>
            </a:r>
            <a:endParaRPr lang="en-US" altLang="zh-CN"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波形">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波形">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波形">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fillRect/>
          </a:stretch>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Waveform</Template>
  <TotalTime>0</TotalTime>
  <Words>6321</Words>
  <Application>WPS 演示</Application>
  <PresentationFormat>全屏显示(4:3)</PresentationFormat>
  <Paragraphs>167</Paragraphs>
  <Slides>29</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29</vt:i4>
      </vt:variant>
    </vt:vector>
  </HeadingPairs>
  <TitlesOfParts>
    <vt:vector size="39" baseType="lpstr">
      <vt:lpstr>Arial</vt:lpstr>
      <vt:lpstr>宋体</vt:lpstr>
      <vt:lpstr>Wingdings</vt:lpstr>
      <vt:lpstr>Symbol</vt:lpstr>
      <vt:lpstr>Candara</vt:lpstr>
      <vt:lpstr>华文楷体</vt:lpstr>
      <vt:lpstr>微软雅黑</vt:lpstr>
      <vt:lpstr>Arial Unicode MS</vt:lpstr>
      <vt:lpstr>Calibri</vt:lpstr>
      <vt:lpstr>波形</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cl</cp:lastModifiedBy>
  <cp:revision>12</cp:revision>
  <dcterms:created xsi:type="dcterms:W3CDTF">2019-05-16T10:33:00Z</dcterms:created>
  <dcterms:modified xsi:type="dcterms:W3CDTF">2019-05-20T02:22:54Z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2052-11.1.0.8696</vt:lpwstr>
  </property>
</Properties>
</file>