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9"/>
    <p:sldId id="272" r:id="rId20"/>
    <p:sldId id="273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A0F11D-5F2B-4FC2-81A4-B167099D30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4BE5A-2544-4568-839F-EF9D481495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24BE5A-2544-4568-839F-EF9D481495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 useBgFill="1">
        <p:nvSpPr>
          <p:cNvPr id="13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58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98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hyperlink" Target="https://wenwen.sogou.com/s/?w=F7&amp;ch=ww.xqy.chain" TargetMode="External"/><Relationship Id="rId1" Type="http://schemas.openxmlformats.org/officeDocument/2006/relationships/hyperlink" Target="https://wenwen.sogou.com/s/?w=%E4%B8%80%E5%B8%A7&amp;ch=ww.xqy.chain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98334" y="1052736"/>
            <a:ext cx="69044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第</a:t>
            </a:r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章 </a:t>
            </a:r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Photoshop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及</a:t>
            </a:r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Flash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技术简介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3549" y="2275490"/>
            <a:ext cx="6766596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通过学习，重点掌握以下内容</a:t>
            </a:r>
            <a:r>
              <a:rPr lang="zh-CN" alt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：</a:t>
            </a:r>
            <a:endParaRPr lang="en-US" altLang="zh-CN" sz="32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en-US" altLang="zh-CN" sz="3200" dirty="0" smtClean="0"/>
          </a:p>
          <a:p>
            <a:r>
              <a:rPr lang="zh-CN" altLang="en-US" dirty="0" smtClean="0"/>
              <a:t>                        </a:t>
            </a:r>
            <a:r>
              <a:rPr lang="en-US" altLang="zh-CN" sz="2800" b="1" dirty="0" smtClean="0"/>
              <a:t>1.</a:t>
            </a:r>
            <a:r>
              <a:rPr lang="zh-CN" altLang="en-US" sz="2800" b="1" dirty="0" smtClean="0"/>
              <a:t>了解</a:t>
            </a:r>
            <a:r>
              <a:rPr lang="en-US" altLang="zh-CN" sz="2800" b="1" dirty="0"/>
              <a:t>Photoshop</a:t>
            </a:r>
            <a:r>
              <a:rPr lang="zh-CN" altLang="en-US" sz="2800" b="1" dirty="0"/>
              <a:t>及</a:t>
            </a:r>
            <a:r>
              <a:rPr lang="en-US" altLang="zh-CN" sz="2800" b="1" dirty="0"/>
              <a:t>Flash</a:t>
            </a:r>
            <a:r>
              <a:rPr lang="zh-CN" altLang="en-US" sz="2800" b="1" dirty="0"/>
              <a:t>用法</a:t>
            </a:r>
            <a:endParaRPr lang="zh-CN" altLang="en-US" sz="2800" b="1" dirty="0"/>
          </a:p>
          <a:p>
            <a:r>
              <a:rPr lang="zh-CN" altLang="en-US" sz="2800" b="1" dirty="0"/>
              <a:t> </a:t>
            </a:r>
            <a:r>
              <a:rPr lang="zh-CN" altLang="en-US" sz="2800" b="1" dirty="0" smtClean="0"/>
              <a:t>                 </a:t>
            </a:r>
            <a:r>
              <a:rPr lang="en-US" altLang="zh-CN" sz="2800" b="1" dirty="0" smtClean="0"/>
              <a:t>2.</a:t>
            </a:r>
            <a:r>
              <a:rPr lang="zh-CN" altLang="en-US" sz="2800" b="1" dirty="0" smtClean="0"/>
              <a:t>熟悉</a:t>
            </a:r>
            <a:r>
              <a:rPr lang="en-US" altLang="zh-CN" sz="2800" b="1" dirty="0"/>
              <a:t>Photoshop</a:t>
            </a:r>
            <a:r>
              <a:rPr lang="zh-CN" altLang="en-US" sz="2800" b="1" dirty="0"/>
              <a:t>基本工具及滤镜</a:t>
            </a:r>
            <a:endParaRPr lang="zh-CN" altLang="en-US" sz="2800" b="1" dirty="0"/>
          </a:p>
          <a:p>
            <a:r>
              <a:rPr lang="zh-CN" altLang="en-US" sz="2800" b="1" dirty="0"/>
              <a:t> </a:t>
            </a:r>
            <a:r>
              <a:rPr lang="zh-CN" altLang="en-US" sz="2800" b="1" dirty="0" smtClean="0"/>
              <a:t>                 </a:t>
            </a:r>
            <a:r>
              <a:rPr lang="en-US" altLang="zh-CN" sz="2800" b="1" dirty="0" smtClean="0"/>
              <a:t>3.</a:t>
            </a:r>
            <a:r>
              <a:rPr lang="zh-CN" altLang="en-US" sz="2800" b="1" dirty="0" smtClean="0"/>
              <a:t>熟悉</a:t>
            </a:r>
            <a:r>
              <a:rPr lang="en-US" altLang="zh-CN" sz="2800" b="1" dirty="0"/>
              <a:t>Flash</a:t>
            </a:r>
            <a:r>
              <a:rPr lang="zh-CN" altLang="en-US" sz="2800" b="1" dirty="0"/>
              <a:t>操作及简单动画制作</a:t>
            </a:r>
            <a:endParaRPr lang="zh-CN" altLang="en-US" sz="2800" b="1" dirty="0"/>
          </a:p>
          <a:p>
            <a:endParaRPr lang="zh-CN" alt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836712"/>
            <a:ext cx="8496944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7.3.6“</a:t>
            </a:r>
            <a:r>
              <a:rPr lang="zh-CN" altLang="zh-CN" sz="2800" b="1" dirty="0"/>
              <a:t>渲染</a:t>
            </a:r>
            <a:r>
              <a:rPr lang="en-US" altLang="zh-CN" sz="2800" b="1" dirty="0"/>
              <a:t>”</a:t>
            </a:r>
            <a:r>
              <a:rPr lang="zh-CN" altLang="zh-CN" sz="2800" b="1" dirty="0"/>
              <a:t>滤</a:t>
            </a:r>
            <a:r>
              <a:rPr lang="zh-CN" altLang="zh-CN" sz="2800" b="1" dirty="0" smtClean="0"/>
              <a:t>镜</a:t>
            </a:r>
            <a:endParaRPr lang="en-US" altLang="zh-CN" sz="2800" b="1" dirty="0" smtClean="0"/>
          </a:p>
          <a:p>
            <a:endParaRPr lang="zh-CN" altLang="zh-CN" sz="2800" b="1" dirty="0"/>
          </a:p>
          <a:p>
            <a:r>
              <a:rPr lang="en-US" altLang="zh-CN" sz="2400" b="1" dirty="0" smtClean="0"/>
              <a:t>         “</a:t>
            </a:r>
            <a:r>
              <a:rPr lang="zh-CN" altLang="zh-CN" sz="2400" b="1" dirty="0"/>
              <a:t>渲染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滤镜在图像中创建云彩图案、折射图案和模拟的光反射。也可在</a:t>
            </a:r>
            <a:r>
              <a:rPr lang="en-US" altLang="zh-CN" sz="2400" b="1" dirty="0"/>
              <a:t>3D</a:t>
            </a:r>
            <a:r>
              <a:rPr lang="zh-CN" altLang="zh-CN" sz="2400" b="1" dirty="0"/>
              <a:t>空间中操纵对象，并从灰度文件创建纹理填充以产生类似</a:t>
            </a:r>
            <a:r>
              <a:rPr lang="en-US" altLang="zh-CN" sz="2400" b="1" dirty="0"/>
              <a:t>3D</a:t>
            </a:r>
            <a:r>
              <a:rPr lang="zh-CN" altLang="zh-CN" sz="2400" b="1" dirty="0"/>
              <a:t>的光照效果</a:t>
            </a:r>
            <a:r>
              <a:rPr lang="zh-CN" altLang="zh-CN" sz="2400" b="1" dirty="0" smtClean="0"/>
              <a:t>。</a:t>
            </a:r>
            <a:endParaRPr lang="en-US" altLang="zh-CN" sz="2400" b="1" dirty="0" smtClean="0"/>
          </a:p>
          <a:p>
            <a:r>
              <a:rPr lang="zh-CN" altLang="en-US" sz="2400" b="1" dirty="0" smtClean="0">
                <a:solidFill>
                  <a:srgbClr val="00B0F0"/>
                </a:solidFill>
              </a:rPr>
              <a:t>  主要包括：</a:t>
            </a:r>
            <a:r>
              <a:rPr lang="zh-CN" altLang="zh-CN" sz="2400" b="1" dirty="0" smtClean="0">
                <a:solidFill>
                  <a:srgbClr val="00B0F0"/>
                </a:solidFill>
              </a:rPr>
              <a:t> </a:t>
            </a:r>
            <a:endParaRPr lang="en-US" altLang="zh-CN" sz="2400" b="1" dirty="0" smtClean="0">
              <a:solidFill>
                <a:srgbClr val="00B0F0"/>
              </a:solidFill>
            </a:endParaRPr>
          </a:p>
          <a:p>
            <a:endParaRPr lang="en-US" altLang="zh-CN" sz="2400" b="1" dirty="0" smtClean="0">
              <a:solidFill>
                <a:srgbClr val="00B0F0"/>
              </a:solidFill>
            </a:endParaRPr>
          </a:p>
          <a:p>
            <a:r>
              <a:rPr lang="zh-CN" altLang="zh-CN" sz="2400" b="1" dirty="0" smtClean="0"/>
              <a:t>（</a:t>
            </a:r>
            <a:r>
              <a:rPr lang="en-US" altLang="zh-CN" sz="2400" b="1" dirty="0"/>
              <a:t>1</a:t>
            </a:r>
            <a:r>
              <a:rPr lang="zh-CN" altLang="zh-CN" sz="2400" b="1" dirty="0"/>
              <a:t>）分层云彩</a:t>
            </a:r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2</a:t>
            </a:r>
            <a:r>
              <a:rPr lang="zh-CN" altLang="zh-CN" sz="2400" b="1" dirty="0"/>
              <a:t>）镜头光晕</a:t>
            </a:r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3</a:t>
            </a:r>
            <a:r>
              <a:rPr lang="zh-CN" altLang="zh-CN" sz="2400" b="1" dirty="0"/>
              <a:t>）纹理填充</a:t>
            </a:r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4</a:t>
            </a:r>
            <a:r>
              <a:rPr lang="zh-CN" altLang="zh-CN" sz="2400" b="1" dirty="0"/>
              <a:t>）光照效果</a:t>
            </a:r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5</a:t>
            </a:r>
            <a:r>
              <a:rPr lang="zh-CN" altLang="zh-CN" sz="2400" b="1" dirty="0"/>
              <a:t>）纹理</a:t>
            </a:r>
            <a:r>
              <a:rPr lang="zh-CN" altLang="zh-CN" sz="2400" b="1" dirty="0" smtClean="0"/>
              <a:t>填充</a:t>
            </a:r>
            <a:endParaRPr lang="en-US" altLang="zh-CN" sz="2400" b="1" dirty="0" smtClean="0"/>
          </a:p>
          <a:p>
            <a:r>
              <a:rPr lang="zh-CN" altLang="zh-CN" sz="2400" b="1" dirty="0" smtClean="0"/>
              <a:t>（</a:t>
            </a:r>
            <a:r>
              <a:rPr lang="en-US" altLang="zh-CN" sz="2400" b="1" dirty="0"/>
              <a:t>6</a:t>
            </a:r>
            <a:r>
              <a:rPr lang="zh-CN" altLang="zh-CN" sz="2400" b="1" dirty="0"/>
              <a:t>）云彩</a:t>
            </a:r>
            <a:endParaRPr lang="zh-CN" altLang="zh-CN" sz="2400" b="1" dirty="0"/>
          </a:p>
          <a:p>
            <a:endParaRPr lang="zh-CN" altLang="zh-CN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95736" y="836712"/>
            <a:ext cx="40430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7.4  Photoshop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实例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0956" y="2060848"/>
            <a:ext cx="335861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/>
              <a:t>1.</a:t>
            </a:r>
            <a:r>
              <a:rPr lang="zh-CN" altLang="zh-CN" sz="3200" b="1" dirty="0" smtClean="0"/>
              <a:t>商标</a:t>
            </a:r>
            <a:r>
              <a:rPr lang="zh-CN" altLang="zh-CN" sz="3200" b="1" dirty="0"/>
              <a:t>设计</a:t>
            </a:r>
            <a:r>
              <a:rPr lang="zh-CN" altLang="zh-CN" sz="3200" b="1" dirty="0"/>
              <a:t>实例</a:t>
            </a:r>
            <a:endParaRPr lang="en-US" altLang="zh-CN" sz="3200" b="1" dirty="0"/>
          </a:p>
          <a:p>
            <a:r>
              <a:rPr lang="en-US" altLang="zh-CN" sz="3200" b="1" dirty="0" smtClean="0"/>
              <a:t>2.</a:t>
            </a:r>
            <a:r>
              <a:rPr lang="zh-CN" altLang="zh-CN" sz="3200" b="1" dirty="0" smtClean="0"/>
              <a:t>制作</a:t>
            </a:r>
            <a:r>
              <a:rPr lang="zh-CN" altLang="zh-CN" sz="3200" b="1" dirty="0"/>
              <a:t>火焰字实例</a:t>
            </a:r>
            <a:endParaRPr lang="zh-CN" altLang="zh-CN" sz="32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92" y="3717032"/>
            <a:ext cx="4090987" cy="20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18607"/>
            <a:ext cx="3865563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83768" y="980728"/>
            <a:ext cx="37978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7.5  Flash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技术简介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844824"/>
            <a:ext cx="28488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7.5.1  Flash</a:t>
            </a:r>
            <a:r>
              <a:rPr lang="zh-CN" altLang="zh-CN" sz="2800" b="1" dirty="0"/>
              <a:t>的发展</a:t>
            </a:r>
            <a:endParaRPr lang="zh-CN" altLang="zh-CN" sz="2800" b="1" dirty="0"/>
          </a:p>
        </p:txBody>
      </p:sp>
      <p:sp>
        <p:nvSpPr>
          <p:cNvPr id="4" name="矩形 3"/>
          <p:cNvSpPr/>
          <p:nvPr/>
        </p:nvSpPr>
        <p:spPr>
          <a:xfrm>
            <a:off x="539552" y="2564903"/>
            <a:ext cx="105131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/>
              <a:t>         Flash</a:t>
            </a:r>
            <a:r>
              <a:rPr lang="zh-CN" altLang="en-US" sz="2000" b="1" dirty="0"/>
              <a:t>是一种动画创作与应用程序开发于一身的创作软件</a:t>
            </a:r>
            <a:r>
              <a:rPr lang="zh-CN" altLang="en-US" sz="2000" b="1" dirty="0" smtClean="0"/>
              <a:t>，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到</a:t>
            </a:r>
            <a:r>
              <a:rPr lang="en-US" altLang="zh-CN" sz="2000" b="1" dirty="0"/>
              <a:t>2013</a:t>
            </a:r>
            <a:r>
              <a:rPr lang="zh-CN" altLang="en-US" sz="2000" b="1" dirty="0"/>
              <a:t>年</a:t>
            </a:r>
            <a:r>
              <a:rPr lang="en-US" altLang="zh-CN" sz="2000" b="1" dirty="0"/>
              <a:t>9</a:t>
            </a:r>
            <a:r>
              <a:rPr lang="zh-CN" altLang="en-US" sz="2000" b="1" dirty="0"/>
              <a:t>月</a:t>
            </a:r>
            <a:r>
              <a:rPr lang="en-US" altLang="zh-CN" sz="2000" b="1" dirty="0"/>
              <a:t>2</a:t>
            </a:r>
            <a:r>
              <a:rPr lang="zh-CN" altLang="en-US" sz="2000" b="1" dirty="0"/>
              <a:t>日为止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最新的零售版本为</a:t>
            </a:r>
            <a:r>
              <a:rPr lang="en-US" altLang="zh-CN" sz="2000" b="1" dirty="0" smtClean="0"/>
              <a:t>Adobe Flash Professional CC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（</a:t>
            </a:r>
            <a:r>
              <a:rPr lang="en-US" altLang="zh-CN" sz="2000" b="1" dirty="0"/>
              <a:t>2013</a:t>
            </a:r>
            <a:r>
              <a:rPr lang="zh-CN" altLang="en-US" sz="2000" b="1" dirty="0"/>
              <a:t>年发布）。</a:t>
            </a:r>
            <a:r>
              <a:rPr lang="en-US" altLang="zh-CN" sz="2000" b="1" dirty="0"/>
              <a:t>Adobe Flash Professional CC</a:t>
            </a:r>
            <a:r>
              <a:rPr lang="zh-CN" altLang="en-US" sz="2000" b="1" dirty="0"/>
              <a:t>为创建数字动画、</a:t>
            </a:r>
            <a:r>
              <a:rPr lang="zh-CN" altLang="en-US" sz="2000" b="1" dirty="0" smtClean="0"/>
              <a:t>交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互</a:t>
            </a:r>
            <a:r>
              <a:rPr lang="zh-CN" altLang="en-US" sz="2000" b="1" dirty="0"/>
              <a:t>式</a:t>
            </a:r>
            <a:r>
              <a:rPr lang="en-US" altLang="zh-CN" sz="2000" b="1" dirty="0"/>
              <a:t>Web</a:t>
            </a:r>
            <a:r>
              <a:rPr lang="zh-CN" altLang="en-US" sz="2000" b="1" dirty="0"/>
              <a:t>站点、桌面应用程序以及手机应用程序开发提供了功能</a:t>
            </a:r>
            <a:r>
              <a:rPr lang="zh-CN" altLang="en-US" sz="2000" b="1" dirty="0" smtClean="0"/>
              <a:t>全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面的</a:t>
            </a:r>
            <a:r>
              <a:rPr lang="zh-CN" altLang="en-US" sz="2000" b="1" dirty="0"/>
              <a:t>创作和编辑环境。</a:t>
            </a:r>
            <a:r>
              <a:rPr lang="en-US" altLang="zh-CN" sz="2000" b="1" dirty="0"/>
              <a:t>Flash</a:t>
            </a:r>
            <a:r>
              <a:rPr lang="zh-CN" altLang="en-US" sz="2000" b="1" dirty="0"/>
              <a:t>广泛用于创建吸引人的应用程序，</a:t>
            </a:r>
            <a:r>
              <a:rPr lang="zh-CN" altLang="en-US" sz="2000" b="1" dirty="0" smtClean="0"/>
              <a:t>它们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包含</a:t>
            </a:r>
            <a:r>
              <a:rPr lang="zh-CN" altLang="en-US" sz="2000" b="1" dirty="0"/>
              <a:t>丰富的视频、声音、图形和动画。</a:t>
            </a:r>
            <a:r>
              <a:rPr lang="en-US" altLang="zh-CN" sz="2000" b="1" dirty="0"/>
              <a:t>Flash</a:t>
            </a:r>
            <a:r>
              <a:rPr lang="zh-CN" altLang="en-US" sz="2000" b="1" dirty="0"/>
              <a:t>可以包含简单的动画</a:t>
            </a:r>
            <a:r>
              <a:rPr lang="zh-CN" altLang="en-US" sz="2000" b="1" dirty="0" smtClean="0"/>
              <a:t>、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视频</a:t>
            </a:r>
            <a:r>
              <a:rPr lang="zh-CN" altLang="en-US" sz="2000" b="1" dirty="0"/>
              <a:t>内容、复杂演示文稿和应用。</a:t>
            </a:r>
            <a:endParaRPr lang="zh-CN" altLang="en-US" sz="2000" b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216494"/>
            <a:ext cx="31806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7.5.2 Flash</a:t>
            </a:r>
            <a:r>
              <a:rPr lang="zh-CN" altLang="zh-CN" sz="2800" b="1" dirty="0"/>
              <a:t>界面环境</a:t>
            </a:r>
            <a:endParaRPr lang="zh-CN" altLang="zh-CN" sz="28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521" y="2587129"/>
            <a:ext cx="7530896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85520" y="1943140"/>
            <a:ext cx="13773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Flash</a:t>
            </a:r>
            <a:r>
              <a:rPr lang="zh-CN" altLang="zh-CN" b="1" dirty="0" smtClean="0"/>
              <a:t>界面</a:t>
            </a:r>
            <a:r>
              <a:rPr lang="zh-CN" altLang="en-US" b="1" dirty="0" smtClean="0"/>
              <a:t>：</a:t>
            </a:r>
            <a:endParaRPr lang="zh-CN" altLang="zh-CN" b="1" dirty="0">
              <a:effectLst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1007150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7.5.3   Flash</a:t>
            </a:r>
            <a:r>
              <a:rPr lang="zh-CN" altLang="zh-CN" sz="2800" b="1" dirty="0"/>
              <a:t>文件的基本操作（以</a:t>
            </a:r>
            <a:r>
              <a:rPr lang="en-US" altLang="zh-CN" sz="2800" b="1" dirty="0"/>
              <a:t>Flash CS6</a:t>
            </a:r>
            <a:r>
              <a:rPr lang="zh-CN" altLang="zh-CN" sz="2800" b="1" dirty="0"/>
              <a:t>为例）</a:t>
            </a:r>
            <a:endParaRPr lang="zh-CN" altLang="zh-CN" sz="28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918421"/>
            <a:ext cx="6480720" cy="339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89518" y="2500227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 </a:t>
            </a:r>
            <a:r>
              <a:rPr lang="en-US" altLang="zh-CN" b="1" dirty="0"/>
              <a:t>Flash</a:t>
            </a:r>
            <a:r>
              <a:rPr lang="zh-CN" altLang="zh-CN" b="1" dirty="0"/>
              <a:t>操作</a:t>
            </a:r>
            <a:r>
              <a:rPr lang="zh-CN" altLang="zh-CN" b="1" dirty="0" smtClean="0"/>
              <a:t>界面</a:t>
            </a:r>
            <a:r>
              <a:rPr lang="zh-CN" altLang="en-US" b="1" dirty="0" smtClean="0"/>
              <a:t>：</a:t>
            </a:r>
            <a:endParaRPr lang="zh-CN" altLang="zh-CN" b="1" dirty="0">
              <a:effectLst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5425" y="1580974"/>
            <a:ext cx="84194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        Flash</a:t>
            </a:r>
            <a:r>
              <a:rPr lang="zh-CN" altLang="en-US" sz="2400" b="1" dirty="0"/>
              <a:t>的文件基本操作可分为新建文档、设置文档属性、保存</a:t>
            </a:r>
            <a:r>
              <a:rPr lang="en-US" altLang="zh-CN" sz="2400" b="1" dirty="0"/>
              <a:t>Flash</a:t>
            </a:r>
            <a:r>
              <a:rPr lang="zh-CN" altLang="en-US" sz="2400" b="1" dirty="0"/>
              <a:t>文档部分</a:t>
            </a:r>
            <a:r>
              <a:rPr lang="zh-CN" altLang="en-US" sz="2000" b="1" dirty="0"/>
              <a:t>。 </a:t>
            </a:r>
            <a:endParaRPr lang="zh-CN" altLang="en-US" sz="2000" b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13402" y="1052735"/>
            <a:ext cx="42851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7.6  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简单的</a:t>
            </a:r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Flash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动画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1772816"/>
            <a:ext cx="84249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    Flash</a:t>
            </a:r>
            <a:r>
              <a:rPr lang="zh-CN" altLang="zh-CN" sz="2400" b="1" dirty="0"/>
              <a:t>以其超强的动感画质和多事件的触发机制，为动画的制作提供了强有力的支持，以下是两种方法的</a:t>
            </a:r>
            <a:r>
              <a:rPr lang="zh-CN" altLang="zh-CN" sz="2400" b="1" dirty="0" smtClean="0"/>
              <a:t>介绍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endParaRPr lang="en-US" altLang="zh-CN" sz="2400" b="1" dirty="0"/>
          </a:p>
          <a:p>
            <a:r>
              <a:rPr lang="en-US" altLang="zh-CN" sz="2800" b="1" dirty="0"/>
              <a:t>7.6.1</a:t>
            </a:r>
            <a:r>
              <a:rPr lang="zh-CN" altLang="zh-CN" sz="2800" b="1" dirty="0"/>
              <a:t>形状动画制作流程：</a:t>
            </a:r>
            <a:endParaRPr lang="zh-CN" altLang="zh-CN" sz="2800" b="1" dirty="0"/>
          </a:p>
        </p:txBody>
      </p:sp>
      <p:sp>
        <p:nvSpPr>
          <p:cNvPr id="4" name="矩形 3"/>
          <p:cNvSpPr/>
          <p:nvPr/>
        </p:nvSpPr>
        <p:spPr>
          <a:xfrm>
            <a:off x="323528" y="3677209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 smtClean="0"/>
              <a:t>（</a:t>
            </a:r>
            <a:r>
              <a:rPr lang="en-US" altLang="zh-CN" sz="2000" b="1" dirty="0"/>
              <a:t>1</a:t>
            </a:r>
            <a:r>
              <a:rPr lang="zh-CN" altLang="zh-CN" sz="2000" b="1" dirty="0"/>
              <a:t>）绘制原始图形（例如一个普通的圆，切记不要群组，不要转换成元件）</a:t>
            </a:r>
            <a:endParaRPr lang="zh-CN" altLang="zh-CN" sz="2000" b="1" dirty="0"/>
          </a:p>
          <a:p>
            <a:r>
              <a:rPr lang="zh-CN" altLang="zh-CN" sz="2000" b="1" dirty="0"/>
              <a:t>（</a:t>
            </a:r>
            <a:r>
              <a:rPr lang="en-US" altLang="zh-CN" sz="2000" b="1" dirty="0"/>
              <a:t>2</a:t>
            </a:r>
            <a:r>
              <a:rPr lang="zh-CN" altLang="zh-CN" sz="2000" b="1" dirty="0"/>
              <a:t>）在时间轴上的任意</a:t>
            </a:r>
            <a:r>
              <a:rPr lang="en-US" altLang="zh-CN" sz="2000" b="1" dirty="0" err="1">
                <a:hlinkClick r:id="rId1"/>
              </a:rPr>
              <a:t>一帧</a:t>
            </a:r>
            <a:r>
              <a:rPr lang="zh-CN" altLang="zh-CN" sz="2000" b="1" dirty="0"/>
              <a:t>添加空白关键帧（切记按键盘上的</a:t>
            </a:r>
            <a:r>
              <a:rPr lang="en-US" altLang="zh-CN" sz="2000" b="1" dirty="0">
                <a:hlinkClick r:id="rId2"/>
              </a:rPr>
              <a:t>F7</a:t>
            </a:r>
            <a:r>
              <a:rPr lang="zh-CN" altLang="zh-CN" sz="2000" b="1" dirty="0"/>
              <a:t>）</a:t>
            </a:r>
            <a:endParaRPr lang="zh-CN" altLang="zh-CN" sz="2000" b="1" dirty="0"/>
          </a:p>
          <a:p>
            <a:r>
              <a:rPr lang="zh-CN" altLang="zh-CN" sz="2000" b="1" dirty="0"/>
              <a:t>（</a:t>
            </a:r>
            <a:r>
              <a:rPr lang="en-US" altLang="zh-CN" sz="2000" b="1" dirty="0"/>
              <a:t>3</a:t>
            </a:r>
            <a:r>
              <a:rPr lang="zh-CN" altLang="zh-CN" sz="2000" b="1" dirty="0"/>
              <a:t>）在当前这个空白关键帧上绘制将要变形的图形（例如一个普通的</a:t>
            </a:r>
            <a:r>
              <a:rPr lang="zh-CN" altLang="zh-CN" sz="2000" b="1" dirty="0" smtClean="0"/>
              <a:t>矩</a:t>
            </a:r>
            <a:r>
              <a:rPr lang="en-US" altLang="zh-CN" sz="2000" b="1" dirty="0" smtClean="0"/>
              <a:t>    </a:t>
            </a:r>
            <a:r>
              <a:rPr lang="zh-CN" altLang="zh-CN" sz="2000" b="1" dirty="0" smtClean="0"/>
              <a:t>形</a:t>
            </a:r>
            <a:r>
              <a:rPr lang="zh-CN" altLang="zh-CN" sz="2000" b="1" dirty="0"/>
              <a:t>，切记不要群组，不要转换成元件） </a:t>
            </a:r>
            <a:endParaRPr lang="zh-CN" altLang="zh-CN" sz="2000" b="1" dirty="0"/>
          </a:p>
          <a:p>
            <a:r>
              <a:rPr lang="zh-CN" altLang="zh-CN" sz="2000" b="1" dirty="0"/>
              <a:t>（</a:t>
            </a:r>
            <a:r>
              <a:rPr lang="en-US" altLang="zh-CN" sz="2000" b="1" dirty="0"/>
              <a:t>4</a:t>
            </a:r>
            <a:r>
              <a:rPr lang="zh-CN" altLang="zh-CN" sz="2000" b="1" dirty="0"/>
              <a:t>）然后选中补间（两个关键帧中间的任意一帧）添加形状命令（属性面板上补间下来列表内找到形状选项） </a:t>
            </a:r>
            <a:r>
              <a:rPr lang="en-US" altLang="zh-CN" sz="2000" b="1" dirty="0" smtClean="0"/>
              <a:t>【</a:t>
            </a:r>
            <a:r>
              <a:rPr lang="zh-CN" altLang="en-US" sz="2000" b="1" dirty="0">
                <a:solidFill>
                  <a:srgbClr val="00B0F0"/>
                </a:solidFill>
              </a:rPr>
              <a:t>如</a:t>
            </a:r>
            <a:r>
              <a:rPr lang="zh-CN" altLang="zh-CN" sz="2000" b="1" dirty="0">
                <a:solidFill>
                  <a:srgbClr val="00B0F0"/>
                </a:solidFill>
              </a:rPr>
              <a:t>实例（起伏变化） </a:t>
            </a:r>
            <a:r>
              <a:rPr lang="en-US" altLang="zh-CN" sz="2000" b="1" dirty="0"/>
              <a:t>】</a:t>
            </a:r>
            <a:endParaRPr lang="zh-CN" altLang="zh-CN" sz="2000" b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052736"/>
            <a:ext cx="77768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7.6.2</a:t>
            </a:r>
            <a:r>
              <a:rPr lang="zh-CN" altLang="en-US" sz="2800" b="1" dirty="0"/>
              <a:t>运动动画制作流程</a:t>
            </a:r>
            <a:r>
              <a:rPr lang="zh-CN" altLang="en-US" sz="2800" b="1" dirty="0" smtClean="0"/>
              <a:t>：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 </a:t>
            </a:r>
            <a:endParaRPr lang="zh-CN" altLang="en-US" sz="2800" b="1" dirty="0"/>
          </a:p>
          <a:p>
            <a:r>
              <a:rPr lang="zh-CN" altLang="en-US" sz="2000" b="1" dirty="0"/>
              <a:t>（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）首先必须创建元件（</a:t>
            </a:r>
            <a:r>
              <a:rPr lang="en-US" altLang="zh-CN" sz="2000" b="1" dirty="0"/>
              <a:t>Ctrl+F8</a:t>
            </a:r>
            <a:r>
              <a:rPr lang="zh-CN" altLang="en-US" sz="2000" b="1" dirty="0"/>
              <a:t>）或者是将绘制好的图形转换成元件（</a:t>
            </a:r>
            <a:r>
              <a:rPr lang="en-US" altLang="zh-CN" sz="2000" b="1" dirty="0"/>
              <a:t>F8</a:t>
            </a:r>
            <a:r>
              <a:rPr lang="zh-CN" altLang="en-US" sz="2000" b="1" dirty="0" smtClean="0"/>
              <a:t>）。</a:t>
            </a:r>
            <a:endParaRPr lang="zh-CN" altLang="en-US" sz="2000" b="1" dirty="0"/>
          </a:p>
          <a:p>
            <a:r>
              <a:rPr lang="zh-CN" altLang="en-US" sz="2000" b="1" dirty="0"/>
              <a:t>（</a:t>
            </a:r>
            <a:r>
              <a:rPr lang="en-US" altLang="zh-CN" sz="2000" b="1" dirty="0"/>
              <a:t>2</a:t>
            </a:r>
            <a:r>
              <a:rPr lang="zh-CN" altLang="en-US" sz="2000" b="1" dirty="0"/>
              <a:t>）打开库面板（</a:t>
            </a:r>
            <a:r>
              <a:rPr lang="en-US" altLang="zh-CN" sz="2000" b="1" dirty="0"/>
              <a:t>F11</a:t>
            </a:r>
            <a:r>
              <a:rPr lang="zh-CN" altLang="en-US" sz="2000" b="1" dirty="0"/>
              <a:t>），将元件拖拽到场景</a:t>
            </a:r>
            <a:r>
              <a:rPr lang="zh-CN" altLang="en-US" sz="2000" b="1" dirty="0" smtClean="0"/>
              <a:t>中。</a:t>
            </a:r>
            <a:endParaRPr lang="zh-CN" altLang="en-US" sz="2000" b="1" dirty="0"/>
          </a:p>
          <a:p>
            <a:r>
              <a:rPr lang="zh-CN" altLang="en-US" sz="2000" b="1" dirty="0"/>
              <a:t>（</a:t>
            </a:r>
            <a:r>
              <a:rPr lang="en-US" altLang="zh-CN" sz="2000" b="1" dirty="0"/>
              <a:t>3</a:t>
            </a:r>
            <a:r>
              <a:rPr lang="zh-CN" altLang="en-US" sz="2000" b="1" dirty="0"/>
              <a:t>）在时间轴上的任意一帧添加关键帧（切记按键盘上的</a:t>
            </a:r>
            <a:r>
              <a:rPr lang="en-US" altLang="zh-CN" sz="2000" b="1" dirty="0"/>
              <a:t>F6</a:t>
            </a:r>
            <a:r>
              <a:rPr lang="zh-CN" altLang="en-US" sz="2000" b="1" dirty="0" smtClean="0"/>
              <a:t>）。 </a:t>
            </a:r>
            <a:endParaRPr lang="zh-CN" altLang="en-US" sz="2000" b="1" dirty="0"/>
          </a:p>
          <a:p>
            <a:r>
              <a:rPr lang="zh-CN" altLang="en-US" sz="2000" b="1" dirty="0"/>
              <a:t>（</a:t>
            </a:r>
            <a:r>
              <a:rPr lang="en-US" altLang="zh-CN" sz="2000" b="1" dirty="0"/>
              <a:t>4</a:t>
            </a:r>
            <a:r>
              <a:rPr lang="zh-CN" altLang="en-US" sz="2000" b="1" dirty="0"/>
              <a:t>）将元件改变位置、或是改变大小、或是改变透明度、或是更改颜色、或是设置</a:t>
            </a:r>
            <a:r>
              <a:rPr lang="zh-CN" altLang="en-US" sz="2000" b="1" dirty="0" smtClean="0"/>
              <a:t>旋转。</a:t>
            </a:r>
            <a:endParaRPr lang="zh-CN" altLang="en-US" sz="2000" b="1" dirty="0"/>
          </a:p>
          <a:p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5</a:t>
            </a:r>
            <a:r>
              <a:rPr lang="zh-CN" altLang="en-US" sz="2000" b="1" dirty="0" smtClean="0"/>
              <a:t>）然后</a:t>
            </a:r>
            <a:r>
              <a:rPr lang="zh-CN" altLang="en-US" sz="2000" b="1" dirty="0"/>
              <a:t>选中补间（两个关键帧中间的任意一帧）添加运动命令（属性面板上补间下来列表内找到运动选项）</a:t>
            </a:r>
            <a:r>
              <a:rPr lang="zh-CN" altLang="en-US" sz="2000" b="1" dirty="0" smtClean="0"/>
              <a:t>。</a:t>
            </a:r>
            <a:r>
              <a:rPr lang="en-US" altLang="zh-CN" sz="2000" b="1" dirty="0" smtClean="0"/>
              <a:t>【</a:t>
            </a:r>
            <a:r>
              <a:rPr lang="zh-CN" altLang="en-US" sz="2000" b="1" dirty="0">
                <a:solidFill>
                  <a:srgbClr val="00B0F0"/>
                </a:solidFill>
              </a:rPr>
              <a:t>如</a:t>
            </a:r>
            <a:r>
              <a:rPr lang="zh-CN" altLang="zh-CN" sz="2000" b="1" dirty="0">
                <a:solidFill>
                  <a:srgbClr val="00B0F0"/>
                </a:solidFill>
              </a:rPr>
              <a:t>实例</a:t>
            </a:r>
            <a:r>
              <a:rPr lang="zh-CN" altLang="zh-CN" sz="2000" b="1" dirty="0">
                <a:solidFill>
                  <a:srgbClr val="00B0F0"/>
                </a:solidFill>
              </a:rPr>
              <a:t>（制作奔跑的小人</a:t>
            </a:r>
            <a:r>
              <a:rPr lang="zh-CN" altLang="zh-CN" sz="2000" b="1" dirty="0">
                <a:solidFill>
                  <a:srgbClr val="00B0F0"/>
                </a:solidFill>
              </a:rPr>
              <a:t>）</a:t>
            </a:r>
            <a:r>
              <a:rPr lang="en-US" altLang="zh-CN" sz="2000" b="1" dirty="0"/>
              <a:t>】</a:t>
            </a:r>
            <a:endParaRPr lang="zh-CN" altLang="en-US" sz="2000" b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7028" y="980728"/>
            <a:ext cx="1754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7.7 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小结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9202" y="2060848"/>
            <a:ext cx="756084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       </a:t>
            </a:r>
            <a:r>
              <a:rPr lang="zh-CN" altLang="en-US" sz="2000" b="1" dirty="0"/>
              <a:t>本章</a:t>
            </a:r>
            <a:r>
              <a:rPr lang="zh-CN" altLang="en-US" sz="2000" b="1" dirty="0"/>
              <a:t>介绍了</a:t>
            </a:r>
            <a:r>
              <a:rPr lang="en-US" altLang="zh-CN" sz="2000" b="1" dirty="0"/>
              <a:t>Photoshop</a:t>
            </a:r>
            <a:r>
              <a:rPr lang="zh-CN" altLang="en-US" sz="2000" b="1" dirty="0"/>
              <a:t>的基础知识及工具，特别强调了每一个工具的具体使用，强调了选区的几种方式：新选区、添加到选区、从选区减去、与选区交叉等。滤镜的特点是种类繁多、变幻无穷，学习了风格化、模糊、扭曲、锐化、纹理、渲染等滤镜的用法。</a:t>
            </a:r>
            <a:endParaRPr lang="zh-CN" altLang="en-US" sz="2000" b="1" dirty="0"/>
          </a:p>
          <a:p>
            <a:r>
              <a:rPr lang="en-US" altLang="zh-CN" sz="2000" b="1" dirty="0"/>
              <a:t>         Flash</a:t>
            </a:r>
            <a:r>
              <a:rPr lang="zh-CN" altLang="en-US" sz="2000" b="1" dirty="0"/>
              <a:t>是由</a:t>
            </a:r>
            <a:r>
              <a:rPr lang="en-US" altLang="zh-CN" sz="2000" b="1" dirty="0"/>
              <a:t>Macromedia</a:t>
            </a:r>
            <a:r>
              <a:rPr lang="zh-CN" altLang="en-US" sz="2000" b="1" dirty="0"/>
              <a:t>公司推出的交互式矢量图和</a:t>
            </a:r>
            <a:r>
              <a:rPr lang="en-US" altLang="zh-CN" sz="2000" b="1" dirty="0"/>
              <a:t>Web</a:t>
            </a:r>
            <a:r>
              <a:rPr lang="zh-CN" altLang="en-US" sz="2000" b="1" dirty="0"/>
              <a:t>动画的标准，由</a:t>
            </a:r>
            <a:r>
              <a:rPr lang="en-US" altLang="zh-CN" sz="2000" b="1" dirty="0"/>
              <a:t>Adobe</a:t>
            </a:r>
            <a:r>
              <a:rPr lang="zh-CN" altLang="en-US" sz="2000" b="1" dirty="0"/>
              <a:t>公司收购。做</a:t>
            </a:r>
            <a:r>
              <a:rPr lang="en-US" altLang="zh-CN" sz="2000" b="1" dirty="0"/>
              <a:t>Flash</a:t>
            </a:r>
            <a:r>
              <a:rPr lang="zh-CN" altLang="en-US" sz="2000" b="1" dirty="0"/>
              <a:t>动画的人被称之为闪客。网页设计者使用 </a:t>
            </a:r>
            <a:r>
              <a:rPr lang="en-US" altLang="zh-CN" sz="2000" b="1" dirty="0"/>
              <a:t>Flash </a:t>
            </a:r>
            <a:r>
              <a:rPr lang="zh-CN" altLang="en-US" sz="2000" b="1" dirty="0"/>
              <a:t>创作出既漂亮又可改变尺寸的导航界面以及其他奇特的效果。学习了</a:t>
            </a:r>
            <a:r>
              <a:rPr lang="en-US" altLang="zh-CN" sz="2000" b="1" dirty="0"/>
              <a:t>Flash</a:t>
            </a:r>
            <a:r>
              <a:rPr lang="zh-CN" altLang="en-US" sz="2000" b="1" dirty="0"/>
              <a:t>的基本功能、基本操作和简单动画的设计制作等。</a:t>
            </a:r>
            <a:endParaRPr lang="zh-CN" altLang="en-US" sz="2000" b="1" dirty="0"/>
          </a:p>
          <a:p>
            <a:r>
              <a:rPr lang="zh-CN" altLang="en-US" sz="2000" b="1" dirty="0"/>
              <a:t>        学习</a:t>
            </a:r>
            <a:r>
              <a:rPr lang="zh-CN" altLang="en-US" sz="2000" b="1" dirty="0"/>
              <a:t>了</a:t>
            </a:r>
            <a:r>
              <a:rPr lang="en-US" altLang="zh-CN" sz="2000" b="1" dirty="0"/>
              <a:t>Photoshop</a:t>
            </a:r>
            <a:r>
              <a:rPr lang="zh-CN" altLang="en-US" sz="2000" b="1" dirty="0"/>
              <a:t>和</a:t>
            </a:r>
            <a:r>
              <a:rPr lang="en-US" altLang="zh-CN" sz="2000" b="1" dirty="0"/>
              <a:t>Flash</a:t>
            </a:r>
            <a:r>
              <a:rPr lang="zh-CN" altLang="en-US" sz="2000" b="1" dirty="0"/>
              <a:t>的几个实例，同学们要做到学以致用、举一反三。</a:t>
            </a:r>
            <a:endParaRPr lang="zh-CN" altLang="en-US" sz="2000" b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46146" y="980728"/>
            <a:ext cx="16866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7.8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习题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9007" y="242088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B0F0"/>
                </a:solidFill>
              </a:rPr>
              <a:t>两个简答</a:t>
            </a:r>
            <a:endParaRPr lang="zh-CN" altLang="en-US" sz="36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42713" y="908720"/>
            <a:ext cx="39485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7.1  Photoshop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简介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1844824"/>
            <a:ext cx="43989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7.1.1  Photoshop</a:t>
            </a:r>
            <a:r>
              <a:rPr lang="zh-CN" altLang="zh-CN" sz="2800" b="1" dirty="0"/>
              <a:t>的基本功能</a:t>
            </a:r>
            <a:endParaRPr lang="zh-CN" altLang="zh-CN" sz="2800" b="1" dirty="0"/>
          </a:p>
        </p:txBody>
      </p:sp>
      <p:sp>
        <p:nvSpPr>
          <p:cNvPr id="4" name="矩形 3"/>
          <p:cNvSpPr/>
          <p:nvPr/>
        </p:nvSpPr>
        <p:spPr>
          <a:xfrm>
            <a:off x="1115616" y="2636912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/>
              <a:t>基本功能：</a:t>
            </a:r>
            <a:r>
              <a:rPr lang="en-US" altLang="zh-CN" sz="2400" b="1" dirty="0"/>
              <a:t>Photoshop</a:t>
            </a:r>
            <a:r>
              <a:rPr lang="zh-CN" altLang="zh-CN" sz="2400" b="1" dirty="0"/>
              <a:t>是对图形进行处理软件</a:t>
            </a:r>
            <a:r>
              <a:rPr lang="en-US" altLang="zh-CN" sz="2400" b="1" dirty="0"/>
              <a:t>,</a:t>
            </a:r>
            <a:r>
              <a:rPr lang="zh-CN" altLang="zh-CN" sz="2400" b="1" dirty="0"/>
              <a:t>主要对图片、照片进行效果制作及对在其他软件中制作的图片做后期效果加工。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1844282" y="3976599"/>
            <a:ext cx="1861407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B0F0"/>
                </a:solidFill>
              </a:rPr>
              <a:t>主要有：</a:t>
            </a:r>
            <a:endParaRPr lang="en-US" altLang="zh-CN" sz="2800" b="1" dirty="0" smtClean="0">
              <a:solidFill>
                <a:srgbClr val="00B0F0"/>
              </a:solidFill>
            </a:endParaRPr>
          </a:p>
          <a:p>
            <a:endParaRPr lang="en-US" altLang="zh-CN" sz="2000" b="1" dirty="0" smtClean="0">
              <a:solidFill>
                <a:srgbClr val="00B0F0"/>
              </a:solidFill>
            </a:endParaRPr>
          </a:p>
          <a:p>
            <a:r>
              <a:rPr lang="zh-CN" altLang="en-US" sz="2000" b="1" dirty="0" smtClean="0">
                <a:solidFill>
                  <a:srgbClr val="00B0F0"/>
                </a:solidFill>
              </a:rPr>
              <a:t>（</a:t>
            </a:r>
            <a:r>
              <a:rPr lang="en-US" altLang="zh-CN" sz="2000" b="1" dirty="0" smtClean="0">
                <a:solidFill>
                  <a:srgbClr val="00B0F0"/>
                </a:solidFill>
              </a:rPr>
              <a:t>1</a:t>
            </a:r>
            <a:r>
              <a:rPr lang="zh-CN" altLang="en-US" sz="2000" b="1" dirty="0" smtClean="0">
                <a:solidFill>
                  <a:srgbClr val="00B0F0"/>
                </a:solidFill>
              </a:rPr>
              <a:t>）</a:t>
            </a:r>
            <a:r>
              <a:rPr lang="zh-CN" altLang="zh-CN" sz="2000" b="1" dirty="0" smtClean="0">
                <a:solidFill>
                  <a:srgbClr val="00B0F0"/>
                </a:solidFill>
              </a:rPr>
              <a:t>图像编辑</a:t>
            </a:r>
            <a:endParaRPr lang="en-US" altLang="zh-CN" sz="2000" b="1" dirty="0" smtClean="0">
              <a:solidFill>
                <a:srgbClr val="00B0F0"/>
              </a:solidFill>
            </a:endParaRPr>
          </a:p>
          <a:p>
            <a:r>
              <a:rPr lang="zh-CN" altLang="en-US" sz="2000" b="1" dirty="0" smtClean="0">
                <a:solidFill>
                  <a:srgbClr val="00B0F0"/>
                </a:solidFill>
              </a:rPr>
              <a:t>（</a:t>
            </a:r>
            <a:r>
              <a:rPr lang="en-US" altLang="zh-CN" sz="2000" b="1" dirty="0" smtClean="0">
                <a:solidFill>
                  <a:srgbClr val="00B0F0"/>
                </a:solidFill>
              </a:rPr>
              <a:t>2</a:t>
            </a:r>
            <a:r>
              <a:rPr lang="zh-CN" altLang="en-US" sz="2000" b="1" dirty="0" smtClean="0">
                <a:solidFill>
                  <a:srgbClr val="00B0F0"/>
                </a:solidFill>
              </a:rPr>
              <a:t>）</a:t>
            </a:r>
            <a:r>
              <a:rPr lang="zh-CN" altLang="zh-CN" sz="2000" b="1" dirty="0" smtClean="0">
                <a:solidFill>
                  <a:srgbClr val="00B0F0"/>
                </a:solidFill>
              </a:rPr>
              <a:t>图象合成</a:t>
            </a:r>
            <a:endParaRPr lang="en-US" altLang="zh-CN" sz="2000" b="1" dirty="0" smtClean="0">
              <a:solidFill>
                <a:srgbClr val="00B0F0"/>
              </a:solidFill>
            </a:endParaRPr>
          </a:p>
          <a:p>
            <a:r>
              <a:rPr lang="zh-CN" altLang="en-US" sz="2000" b="1" dirty="0" smtClean="0">
                <a:solidFill>
                  <a:srgbClr val="00B0F0"/>
                </a:solidFill>
              </a:rPr>
              <a:t>（</a:t>
            </a:r>
            <a:r>
              <a:rPr lang="en-US" altLang="zh-CN" sz="2000" b="1" dirty="0" smtClean="0">
                <a:solidFill>
                  <a:srgbClr val="00B0F0"/>
                </a:solidFill>
              </a:rPr>
              <a:t>3</a:t>
            </a:r>
            <a:r>
              <a:rPr lang="zh-CN" altLang="en-US" sz="2000" b="1" dirty="0" smtClean="0">
                <a:solidFill>
                  <a:srgbClr val="00B0F0"/>
                </a:solidFill>
              </a:rPr>
              <a:t>）</a:t>
            </a:r>
            <a:r>
              <a:rPr lang="zh-CN" altLang="zh-CN" sz="2000" b="1" dirty="0" smtClean="0">
                <a:solidFill>
                  <a:srgbClr val="00B0F0"/>
                </a:solidFill>
              </a:rPr>
              <a:t>校</a:t>
            </a:r>
            <a:r>
              <a:rPr lang="zh-CN" altLang="zh-CN" sz="2000" b="1" dirty="0">
                <a:solidFill>
                  <a:srgbClr val="00B0F0"/>
                </a:solidFill>
              </a:rPr>
              <a:t>色调</a:t>
            </a:r>
            <a:r>
              <a:rPr lang="zh-CN" altLang="zh-CN" sz="2000" b="1" dirty="0" smtClean="0">
                <a:solidFill>
                  <a:srgbClr val="00B0F0"/>
                </a:solidFill>
              </a:rPr>
              <a:t>色</a:t>
            </a:r>
            <a:endParaRPr lang="en-US" altLang="zh-CN" sz="2000" b="1" dirty="0" smtClean="0">
              <a:solidFill>
                <a:srgbClr val="00B0F0"/>
              </a:solidFill>
            </a:endParaRPr>
          </a:p>
          <a:p>
            <a:r>
              <a:rPr lang="zh-CN" altLang="en-US" sz="2000" b="1" dirty="0" smtClean="0">
                <a:solidFill>
                  <a:srgbClr val="00B0F0"/>
                </a:solidFill>
              </a:rPr>
              <a:t>（</a:t>
            </a:r>
            <a:r>
              <a:rPr lang="en-US" altLang="zh-CN" sz="2000" b="1" dirty="0" smtClean="0">
                <a:solidFill>
                  <a:srgbClr val="00B0F0"/>
                </a:solidFill>
              </a:rPr>
              <a:t>4</a:t>
            </a:r>
            <a:r>
              <a:rPr lang="zh-CN" altLang="en-US" sz="2000" b="1" dirty="0" smtClean="0">
                <a:solidFill>
                  <a:srgbClr val="00B0F0"/>
                </a:solidFill>
              </a:rPr>
              <a:t>）</a:t>
            </a:r>
            <a:r>
              <a:rPr lang="zh-CN" altLang="zh-CN" sz="2000" b="1" dirty="0" smtClean="0">
                <a:solidFill>
                  <a:srgbClr val="00B0F0"/>
                </a:solidFill>
              </a:rPr>
              <a:t>特效</a:t>
            </a:r>
            <a:r>
              <a:rPr lang="zh-CN" altLang="zh-CN" sz="2000" b="1" dirty="0">
                <a:solidFill>
                  <a:srgbClr val="00B0F0"/>
                </a:solidFill>
              </a:rPr>
              <a:t>制作</a:t>
            </a:r>
            <a:endParaRPr lang="zh-CN" altLang="en-US" sz="20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6691" y="1151166"/>
            <a:ext cx="40126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7.1.2 Photoshop</a:t>
            </a:r>
            <a:r>
              <a:rPr lang="zh-CN" altLang="en-US" sz="2800" b="1" dirty="0"/>
              <a:t>界面介绍</a:t>
            </a:r>
            <a:endParaRPr lang="zh-CN" altLang="en-US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444" y="2267347"/>
            <a:ext cx="7175480" cy="3937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76400" y="1786151"/>
            <a:ext cx="4879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 </a:t>
            </a:r>
            <a:r>
              <a:rPr lang="en-US" altLang="zh-CN" b="1" dirty="0"/>
              <a:t>Photoshop</a:t>
            </a:r>
            <a:r>
              <a:rPr lang="zh-CN" altLang="zh-CN" b="1" dirty="0"/>
              <a:t>界面</a:t>
            </a:r>
            <a:r>
              <a:rPr lang="zh-CN" altLang="zh-CN" b="1" dirty="0" smtClean="0"/>
              <a:t>图</a:t>
            </a:r>
            <a:r>
              <a:rPr lang="zh-CN" altLang="en-US" b="1" dirty="0" smtClean="0"/>
              <a:t>：</a:t>
            </a:r>
            <a:endParaRPr lang="zh-CN" altLang="en-US" b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23728" y="1124744"/>
            <a:ext cx="48397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7.2 Photoshop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基本工具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833" y="2614687"/>
            <a:ext cx="7200800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59632" y="1988840"/>
            <a:ext cx="2178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Photoshop</a:t>
            </a:r>
            <a:r>
              <a:rPr lang="zh-CN" altLang="zh-CN" b="1" dirty="0" smtClean="0"/>
              <a:t>工具栏</a:t>
            </a:r>
            <a:r>
              <a:rPr lang="zh-CN" altLang="en-US" b="1" dirty="0" smtClean="0"/>
              <a:t>：</a:t>
            </a:r>
            <a:endParaRPr lang="zh-CN" altLang="en-US" b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53844" y="836712"/>
            <a:ext cx="18565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7.3  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滤镜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5393" y="1583950"/>
            <a:ext cx="29770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7.3.1</a:t>
            </a:r>
            <a:r>
              <a:rPr lang="en-US" altLang="zh-CN" sz="2800" b="1" dirty="0" smtClean="0"/>
              <a:t>“</a:t>
            </a:r>
            <a:r>
              <a:rPr lang="zh-CN" altLang="zh-CN" sz="2800" b="1" dirty="0" smtClean="0"/>
              <a:t>风格化</a:t>
            </a:r>
            <a:r>
              <a:rPr lang="en-US" altLang="zh-CN" sz="2800" b="1" dirty="0" smtClean="0"/>
              <a:t>”</a:t>
            </a:r>
            <a:r>
              <a:rPr lang="zh-CN" altLang="zh-CN" sz="2800" b="1" dirty="0"/>
              <a:t>滤镜</a:t>
            </a:r>
            <a:endParaRPr lang="zh-CN" altLang="zh-CN" sz="2800" b="1" dirty="0"/>
          </a:p>
        </p:txBody>
      </p:sp>
      <p:sp>
        <p:nvSpPr>
          <p:cNvPr id="4" name="矩形 3"/>
          <p:cNvSpPr/>
          <p:nvPr/>
        </p:nvSpPr>
        <p:spPr>
          <a:xfrm>
            <a:off x="899592" y="2204864"/>
            <a:ext cx="76328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      “</a:t>
            </a:r>
            <a:r>
              <a:rPr lang="zh-CN" altLang="zh-CN" sz="2400" b="1" dirty="0"/>
              <a:t>风格化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滤镜通过置换像素和通过查找并增加图像的对比度，在选区中生成绘画或印象派的效果。它是完全模拟真实艺术手法进行创作的。风格化滤镜组包括</a:t>
            </a:r>
            <a:r>
              <a:rPr lang="en-US" altLang="zh-CN" sz="2400" b="1" dirty="0"/>
              <a:t>9</a:t>
            </a:r>
            <a:r>
              <a:rPr lang="zh-CN" altLang="zh-CN" sz="2400" b="1" dirty="0"/>
              <a:t>种不同风格的滤镜</a:t>
            </a:r>
            <a:r>
              <a:rPr lang="zh-CN" altLang="zh-CN" sz="2400" b="1" dirty="0" smtClean="0"/>
              <a:t>。</a:t>
            </a:r>
            <a:endParaRPr lang="en-US" altLang="zh-CN" sz="2400" b="1" dirty="0" smtClean="0"/>
          </a:p>
          <a:p>
            <a:r>
              <a:rPr lang="zh-CN" altLang="zh-CN" sz="2400" b="1" dirty="0">
                <a:solidFill>
                  <a:srgbClr val="00B0F0"/>
                </a:solidFill>
              </a:rPr>
              <a:t>风格化滤镜</a:t>
            </a:r>
            <a:r>
              <a:rPr lang="zh-CN" altLang="zh-CN" sz="2400" b="1" dirty="0" smtClean="0">
                <a:solidFill>
                  <a:srgbClr val="00B0F0"/>
                </a:solidFill>
              </a:rPr>
              <a:t>组</a:t>
            </a:r>
            <a:r>
              <a:rPr lang="zh-CN" altLang="en-US" sz="2400" b="1" dirty="0" smtClean="0">
                <a:solidFill>
                  <a:srgbClr val="00B0F0"/>
                </a:solidFill>
              </a:rPr>
              <a:t>主要</a:t>
            </a:r>
            <a:r>
              <a:rPr lang="zh-CN" altLang="zh-CN" sz="2400" b="1" dirty="0" smtClean="0">
                <a:solidFill>
                  <a:srgbClr val="00B0F0"/>
                </a:solidFill>
              </a:rPr>
              <a:t>包括</a:t>
            </a:r>
            <a:r>
              <a:rPr lang="zh-CN" altLang="en-US" sz="2400" b="1" dirty="0" smtClean="0">
                <a:solidFill>
                  <a:srgbClr val="00B0F0"/>
                </a:solidFill>
              </a:rPr>
              <a:t>：</a:t>
            </a:r>
            <a:endParaRPr lang="en-US" altLang="zh-CN" sz="2400" b="1" dirty="0" smtClean="0">
              <a:solidFill>
                <a:srgbClr val="00B0F0"/>
              </a:solidFill>
            </a:endParaRPr>
          </a:p>
          <a:p>
            <a:r>
              <a:rPr lang="zh-CN" altLang="zh-CN" sz="2400" b="1" dirty="0" smtClean="0"/>
              <a:t>（</a:t>
            </a:r>
            <a:r>
              <a:rPr lang="en-US" altLang="zh-CN" sz="2400" b="1" dirty="0"/>
              <a:t>1</a:t>
            </a:r>
            <a:r>
              <a:rPr lang="zh-CN" altLang="zh-CN" sz="2400" b="1" dirty="0"/>
              <a:t>）风</a:t>
            </a:r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2</a:t>
            </a:r>
            <a:r>
              <a:rPr lang="zh-CN" altLang="zh-CN" sz="2400" b="1" dirty="0"/>
              <a:t>）浮雕效果</a:t>
            </a:r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3</a:t>
            </a:r>
            <a:r>
              <a:rPr lang="zh-CN" altLang="zh-CN" sz="2400" b="1" dirty="0"/>
              <a:t>）扩散</a:t>
            </a:r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4</a:t>
            </a:r>
            <a:r>
              <a:rPr lang="zh-CN" altLang="zh-CN" sz="2400" b="1" dirty="0"/>
              <a:t>）拼贴</a:t>
            </a:r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5</a:t>
            </a:r>
            <a:r>
              <a:rPr lang="zh-CN" altLang="zh-CN" sz="2400" b="1" dirty="0"/>
              <a:t>）凸出</a:t>
            </a:r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6</a:t>
            </a:r>
            <a:r>
              <a:rPr lang="zh-CN" altLang="zh-CN" sz="2400" b="1" dirty="0"/>
              <a:t>）照亮边缘</a:t>
            </a:r>
            <a:endParaRPr lang="zh-CN" altLang="zh-CN" sz="2400" b="1" dirty="0"/>
          </a:p>
          <a:p>
            <a:endParaRPr lang="zh-CN" altLang="en-US" sz="2400" b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4528" y="1052736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7.3.2“</a:t>
            </a:r>
            <a:r>
              <a:rPr lang="zh-CN" altLang="zh-CN" sz="2800" b="1" dirty="0"/>
              <a:t>模糊</a:t>
            </a:r>
            <a:r>
              <a:rPr lang="en-US" altLang="zh-CN" sz="2800" b="1" dirty="0"/>
              <a:t>”</a:t>
            </a:r>
            <a:r>
              <a:rPr lang="zh-CN" altLang="zh-CN" sz="2800" b="1" dirty="0"/>
              <a:t>滤镜</a:t>
            </a:r>
            <a:endParaRPr lang="zh-CN" altLang="zh-CN" sz="2800" b="1" dirty="0"/>
          </a:p>
        </p:txBody>
      </p:sp>
      <p:sp>
        <p:nvSpPr>
          <p:cNvPr id="3" name="矩形 2"/>
          <p:cNvSpPr/>
          <p:nvPr/>
        </p:nvSpPr>
        <p:spPr>
          <a:xfrm>
            <a:off x="683568" y="1844824"/>
            <a:ext cx="7686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/>
              <a:t>模糊</a:t>
            </a:r>
            <a:r>
              <a:rPr lang="zh-CN" altLang="zh-CN" sz="2400" b="1" dirty="0"/>
              <a:t>滤镜可以使图像中过于清晰或对比度过于强烈的区域，产生模糊效果。它通过平衡图像中已定义的线条和遮蔽区域的清晰边缘旁边的像素，使图像显得柔和。</a:t>
            </a:r>
            <a:endParaRPr lang="zh-CN" altLang="zh-CN" sz="2400" b="1" dirty="0"/>
          </a:p>
        </p:txBody>
      </p:sp>
      <p:sp>
        <p:nvSpPr>
          <p:cNvPr id="4" name="矩形 3"/>
          <p:cNvSpPr/>
          <p:nvPr/>
        </p:nvSpPr>
        <p:spPr>
          <a:xfrm>
            <a:off x="1115616" y="3078937"/>
            <a:ext cx="576064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B0F0"/>
                </a:solidFill>
              </a:rPr>
              <a:t>模糊滤镜效果共包括</a:t>
            </a:r>
            <a:r>
              <a:rPr lang="en-US" altLang="zh-CN" sz="2400" b="1" dirty="0">
                <a:solidFill>
                  <a:srgbClr val="00B0F0"/>
                </a:solidFill>
              </a:rPr>
              <a:t>6</a:t>
            </a:r>
            <a:r>
              <a:rPr lang="zh-CN" altLang="zh-CN" sz="2400" b="1" dirty="0">
                <a:solidFill>
                  <a:srgbClr val="00B0F0"/>
                </a:solidFill>
              </a:rPr>
              <a:t>种</a:t>
            </a:r>
            <a:r>
              <a:rPr lang="zh-CN" altLang="en-US" sz="2400" b="1" dirty="0" smtClean="0">
                <a:solidFill>
                  <a:srgbClr val="00B0F0"/>
                </a:solidFill>
              </a:rPr>
              <a:t>：</a:t>
            </a:r>
            <a:endParaRPr lang="en-US" altLang="zh-CN" sz="2400" b="1" dirty="0" smtClean="0">
              <a:solidFill>
                <a:srgbClr val="00B0F0"/>
              </a:solidFill>
            </a:endParaRPr>
          </a:p>
          <a:p>
            <a:endParaRPr lang="en-US" altLang="zh-CN" sz="2400" b="1" dirty="0">
              <a:solidFill>
                <a:srgbClr val="00B0F0"/>
              </a:solidFill>
            </a:endParaRPr>
          </a:p>
          <a:p>
            <a:r>
              <a:rPr lang="zh-CN" altLang="zh-CN" sz="2400" b="1" dirty="0"/>
              <a:t> （</a:t>
            </a:r>
            <a:r>
              <a:rPr lang="en-US" altLang="zh-CN" sz="2400" b="1" dirty="0"/>
              <a:t>1</a:t>
            </a:r>
            <a:r>
              <a:rPr lang="zh-CN" altLang="zh-CN" sz="2400" b="1" dirty="0"/>
              <a:t>）动感</a:t>
            </a:r>
            <a:r>
              <a:rPr lang="zh-CN" altLang="zh-CN" sz="2400" b="1" dirty="0"/>
              <a:t>模糊</a:t>
            </a:r>
            <a:endParaRPr lang="en-US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2</a:t>
            </a:r>
            <a:r>
              <a:rPr lang="zh-CN" altLang="zh-CN" sz="2400" b="1" dirty="0"/>
              <a:t>）高斯模糊</a:t>
            </a:r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3</a:t>
            </a:r>
            <a:r>
              <a:rPr lang="zh-CN" altLang="zh-CN" sz="2400" b="1" dirty="0"/>
              <a:t>）进一步模糊</a:t>
            </a:r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4</a:t>
            </a:r>
            <a:r>
              <a:rPr lang="zh-CN" altLang="zh-CN" sz="2400" b="1" dirty="0"/>
              <a:t>）径向模糊</a:t>
            </a:r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5</a:t>
            </a:r>
            <a:r>
              <a:rPr lang="zh-CN" altLang="zh-CN" sz="2400" b="1" dirty="0"/>
              <a:t>）特殊模糊</a:t>
            </a:r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6</a:t>
            </a:r>
            <a:r>
              <a:rPr lang="zh-CN" altLang="zh-CN" sz="2400" b="1" dirty="0"/>
              <a:t>）模糊</a:t>
            </a:r>
            <a:endParaRPr lang="zh-CN" altLang="zh-CN" sz="2400" b="1" dirty="0"/>
          </a:p>
          <a:p>
            <a:endParaRPr lang="zh-CN" altLang="zh-CN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052736"/>
            <a:ext cx="26661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7.3.3“</a:t>
            </a:r>
            <a:r>
              <a:rPr lang="zh-CN" altLang="zh-CN" sz="2800" b="1" dirty="0"/>
              <a:t>扭曲</a:t>
            </a:r>
            <a:r>
              <a:rPr lang="en-US" altLang="zh-CN" sz="2800" b="1" dirty="0"/>
              <a:t>”</a:t>
            </a:r>
            <a:r>
              <a:rPr lang="zh-CN" altLang="zh-CN" sz="2800" b="1" dirty="0"/>
              <a:t>滤镜</a:t>
            </a:r>
            <a:endParaRPr lang="zh-CN" altLang="zh-CN" sz="2800" b="1" dirty="0"/>
          </a:p>
        </p:txBody>
      </p:sp>
      <p:sp>
        <p:nvSpPr>
          <p:cNvPr id="3" name="矩形 2"/>
          <p:cNvSpPr/>
          <p:nvPr/>
        </p:nvSpPr>
        <p:spPr>
          <a:xfrm>
            <a:off x="467544" y="1600957"/>
            <a:ext cx="8460432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“</a:t>
            </a:r>
            <a:r>
              <a:rPr lang="zh-CN" altLang="zh-CN" sz="2400" b="1" dirty="0"/>
              <a:t>扭曲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滤镜将图像进行几何扭曲，创建</a:t>
            </a:r>
            <a:r>
              <a:rPr lang="en-US" altLang="zh-CN" sz="2400" b="1" dirty="0"/>
              <a:t> 3D </a:t>
            </a:r>
            <a:r>
              <a:rPr lang="zh-CN" altLang="zh-CN" sz="2400" b="1" dirty="0"/>
              <a:t>或其它整形效果</a:t>
            </a:r>
            <a:r>
              <a:rPr lang="zh-CN" altLang="zh-CN" sz="2400" b="1" dirty="0" smtClean="0"/>
              <a:t>。</a:t>
            </a:r>
            <a:endParaRPr lang="en-US" altLang="zh-CN" sz="2400" b="1" dirty="0" smtClean="0"/>
          </a:p>
          <a:p>
            <a:r>
              <a:rPr lang="zh-CN" altLang="en-US" sz="2400" b="1" dirty="0">
                <a:solidFill>
                  <a:srgbClr val="00B0F0"/>
                </a:solidFill>
              </a:rPr>
              <a:t>主要</a:t>
            </a:r>
            <a:r>
              <a:rPr lang="zh-CN" altLang="en-US" sz="2400" b="1" dirty="0" smtClean="0">
                <a:solidFill>
                  <a:srgbClr val="00B0F0"/>
                </a:solidFill>
              </a:rPr>
              <a:t>包括：</a:t>
            </a:r>
            <a:endParaRPr lang="zh-CN" altLang="zh-CN" sz="2400" b="1" dirty="0">
              <a:solidFill>
                <a:srgbClr val="00B0F0"/>
              </a:solidFill>
            </a:endParaRPr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1</a:t>
            </a:r>
            <a:r>
              <a:rPr lang="zh-CN" altLang="zh-CN" sz="2400" b="1" dirty="0"/>
              <a:t>）</a:t>
            </a:r>
            <a:r>
              <a:rPr lang="zh-CN" altLang="zh-CN" sz="2400" b="1" dirty="0"/>
              <a:t>波浪</a:t>
            </a:r>
            <a:endParaRPr lang="en-US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2</a:t>
            </a:r>
            <a:r>
              <a:rPr lang="zh-CN" altLang="zh-CN" sz="2400" b="1" dirty="0"/>
              <a:t>）波纹</a:t>
            </a:r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3</a:t>
            </a:r>
            <a:r>
              <a:rPr lang="zh-CN" altLang="zh-CN" sz="2400" b="1" dirty="0"/>
              <a:t>）玻璃</a:t>
            </a:r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4</a:t>
            </a:r>
            <a:r>
              <a:rPr lang="zh-CN" altLang="zh-CN" sz="2400" b="1" dirty="0"/>
              <a:t>）海洋波纹</a:t>
            </a:r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5</a:t>
            </a:r>
            <a:r>
              <a:rPr lang="zh-CN" altLang="zh-CN" sz="2400" b="1" dirty="0"/>
              <a:t>）极坐标</a:t>
            </a:r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6</a:t>
            </a:r>
            <a:r>
              <a:rPr lang="zh-CN" altLang="zh-CN" sz="2400" b="1" dirty="0"/>
              <a:t>）挤压</a:t>
            </a:r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7</a:t>
            </a:r>
            <a:r>
              <a:rPr lang="zh-CN" altLang="zh-CN" sz="2400" b="1" dirty="0"/>
              <a:t>）扩散亮光</a:t>
            </a:r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8</a:t>
            </a:r>
            <a:r>
              <a:rPr lang="zh-CN" altLang="zh-CN" sz="2400" b="1" dirty="0"/>
              <a:t>）切变</a:t>
            </a:r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9</a:t>
            </a:r>
            <a:r>
              <a:rPr lang="zh-CN" altLang="zh-CN" sz="2400" b="1" dirty="0"/>
              <a:t>）球面化</a:t>
            </a:r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10</a:t>
            </a:r>
            <a:r>
              <a:rPr lang="zh-CN" altLang="zh-CN" sz="2400" b="1" dirty="0"/>
              <a:t>）</a:t>
            </a:r>
            <a:r>
              <a:rPr lang="zh-CN" altLang="zh-CN" sz="2400" b="1" dirty="0"/>
              <a:t>水波</a:t>
            </a:r>
            <a:endParaRPr lang="en-US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11</a:t>
            </a:r>
            <a:r>
              <a:rPr lang="zh-CN" altLang="zh-CN" sz="2400" b="1" dirty="0"/>
              <a:t>）旋转扭曲</a:t>
            </a:r>
            <a:endParaRPr lang="zh-CN" altLang="zh-CN" sz="2400" b="1" dirty="0"/>
          </a:p>
          <a:p>
            <a:endParaRPr lang="zh-CN" altLang="zh-CN" dirty="0"/>
          </a:p>
          <a:p>
            <a:endParaRPr lang="zh-CN" altLang="zh-CN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217" y="908720"/>
            <a:ext cx="26901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7.3.4“</a:t>
            </a:r>
            <a:r>
              <a:rPr lang="zh-CN" altLang="zh-CN" sz="2800" b="1" dirty="0"/>
              <a:t>锐化</a:t>
            </a:r>
            <a:r>
              <a:rPr lang="en-US" altLang="zh-CN" sz="2800" b="1" dirty="0"/>
              <a:t>”</a:t>
            </a:r>
            <a:r>
              <a:rPr lang="zh-CN" altLang="zh-CN" sz="2800" b="1" dirty="0"/>
              <a:t>滤镜</a:t>
            </a:r>
            <a:endParaRPr lang="zh-CN" altLang="zh-CN" sz="2800" b="1" dirty="0"/>
          </a:p>
        </p:txBody>
      </p:sp>
      <p:sp>
        <p:nvSpPr>
          <p:cNvPr id="3" name="矩形 2"/>
          <p:cNvSpPr/>
          <p:nvPr/>
        </p:nvSpPr>
        <p:spPr>
          <a:xfrm>
            <a:off x="415217" y="1674138"/>
            <a:ext cx="8405255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        </a:t>
            </a:r>
            <a:r>
              <a:rPr lang="zh-CN" altLang="zh-CN" sz="2400" b="1" dirty="0" smtClean="0"/>
              <a:t>锐化</a:t>
            </a:r>
            <a:r>
              <a:rPr lang="zh-CN" altLang="zh-CN" sz="2400" b="1" dirty="0"/>
              <a:t>滤镜可以通过生成更大的对比度来使图像清晰和</a:t>
            </a:r>
            <a:r>
              <a:rPr lang="zh-CN" altLang="zh-CN" sz="2400" b="1" dirty="0" smtClean="0"/>
              <a:t>增</a:t>
            </a:r>
            <a:endParaRPr lang="en-US" altLang="zh-CN" sz="2400" b="1" dirty="0" smtClean="0"/>
          </a:p>
          <a:p>
            <a:r>
              <a:rPr lang="zh-CN" altLang="zh-CN" sz="2400" b="1" dirty="0" smtClean="0"/>
              <a:t>强</a:t>
            </a:r>
            <a:r>
              <a:rPr lang="zh-CN" altLang="zh-CN" sz="2400" b="1" dirty="0"/>
              <a:t>处理图像的轮廓。这组滤镜可以减少图像修改后产生的</a:t>
            </a:r>
            <a:r>
              <a:rPr lang="zh-CN" altLang="zh-CN" sz="2400" b="1" dirty="0" smtClean="0"/>
              <a:t>模糊效果。</a:t>
            </a:r>
            <a:endParaRPr lang="en-US" altLang="zh-CN" sz="2400" b="1" dirty="0" smtClean="0"/>
          </a:p>
          <a:p>
            <a:r>
              <a:rPr lang="zh-CN" altLang="zh-CN" sz="2400" b="1" dirty="0">
                <a:solidFill>
                  <a:srgbClr val="00B0F0"/>
                </a:solidFill>
              </a:rPr>
              <a:t>锐化滤镜</a:t>
            </a:r>
            <a:r>
              <a:rPr lang="zh-CN" altLang="en-US" sz="2400" b="1" dirty="0" smtClean="0">
                <a:solidFill>
                  <a:srgbClr val="00B0F0"/>
                </a:solidFill>
              </a:rPr>
              <a:t>包括有：</a:t>
            </a:r>
            <a:endParaRPr lang="en-US" altLang="zh-CN" sz="2400" b="1" dirty="0">
              <a:solidFill>
                <a:srgbClr val="00B0F0"/>
              </a:solidFill>
            </a:endParaRPr>
          </a:p>
          <a:p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1</a:t>
            </a:r>
            <a:r>
              <a:rPr lang="zh-CN" altLang="zh-CN" sz="2400" b="1" dirty="0"/>
              <a:t>）</a:t>
            </a:r>
            <a:r>
              <a:rPr lang="en-US" altLang="zh-CN" sz="2400" b="1" dirty="0"/>
              <a:t>USM</a:t>
            </a:r>
            <a:r>
              <a:rPr lang="zh-CN" altLang="zh-CN" sz="2400" b="1" dirty="0" smtClean="0"/>
              <a:t>锐化</a:t>
            </a:r>
            <a:endParaRPr lang="en-US" altLang="zh-CN" sz="2400" b="1" dirty="0" smtClean="0"/>
          </a:p>
          <a:p>
            <a:endParaRPr lang="en-US" altLang="zh-CN" sz="2400" b="1" dirty="0" smtClean="0"/>
          </a:p>
          <a:p>
            <a:endParaRPr lang="en-US" altLang="zh-CN" sz="2400" b="1" dirty="0"/>
          </a:p>
          <a:p>
            <a:endParaRPr lang="en-US" altLang="zh-CN" sz="2400" b="1" dirty="0" smtClean="0"/>
          </a:p>
          <a:p>
            <a:endParaRPr lang="zh-CN" altLang="zh-CN" sz="2400" b="1" dirty="0"/>
          </a:p>
        </p:txBody>
      </p:sp>
      <p:sp>
        <p:nvSpPr>
          <p:cNvPr id="4" name="矩形 3"/>
          <p:cNvSpPr/>
          <p:nvPr/>
        </p:nvSpPr>
        <p:spPr>
          <a:xfrm>
            <a:off x="415217" y="3890255"/>
            <a:ext cx="274286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/>
              <a:t>（</a:t>
            </a:r>
            <a:r>
              <a:rPr lang="en-US" altLang="zh-CN" sz="2400" b="1" dirty="0"/>
              <a:t>2</a:t>
            </a:r>
            <a:r>
              <a:rPr lang="zh-CN" altLang="zh-CN" sz="2400" b="1" dirty="0"/>
              <a:t>）进一步</a:t>
            </a:r>
            <a:r>
              <a:rPr lang="zh-CN" altLang="zh-CN" sz="2400" b="1" dirty="0"/>
              <a:t>锐化</a:t>
            </a:r>
            <a:endParaRPr lang="en-US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3</a:t>
            </a:r>
            <a:r>
              <a:rPr lang="zh-CN" altLang="zh-CN" sz="2400" b="1" dirty="0"/>
              <a:t>）锐化</a:t>
            </a:r>
            <a:endParaRPr lang="zh-CN" altLang="zh-CN" sz="2400" b="1" dirty="0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4</a:t>
            </a:r>
            <a:r>
              <a:rPr lang="zh-CN" altLang="zh-CN" sz="2400" b="1" dirty="0"/>
              <a:t>）锐化边缘</a:t>
            </a:r>
            <a:endParaRPr lang="zh-CN" altLang="zh-CN" sz="2400" b="1" dirty="0"/>
          </a:p>
          <a:p>
            <a:endParaRPr lang="zh-CN" altLang="zh-CN" sz="2400" b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052736"/>
            <a:ext cx="26677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7.3.5“</a:t>
            </a:r>
            <a:r>
              <a:rPr lang="zh-CN" altLang="zh-CN" sz="2800" b="1" dirty="0"/>
              <a:t>纹理</a:t>
            </a:r>
            <a:r>
              <a:rPr lang="en-US" altLang="zh-CN" sz="2800" b="1" dirty="0"/>
              <a:t>”</a:t>
            </a:r>
            <a:r>
              <a:rPr lang="zh-CN" altLang="zh-CN" sz="2800" b="1" dirty="0"/>
              <a:t>滤镜</a:t>
            </a:r>
            <a:endParaRPr lang="zh-CN" altLang="zh-CN" sz="2800" b="1" dirty="0"/>
          </a:p>
        </p:txBody>
      </p:sp>
      <p:sp>
        <p:nvSpPr>
          <p:cNvPr id="3" name="矩形 2"/>
          <p:cNvSpPr/>
          <p:nvPr/>
        </p:nvSpPr>
        <p:spPr>
          <a:xfrm>
            <a:off x="683568" y="1844824"/>
            <a:ext cx="80648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/>
              <a:t>使用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纹理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滤镜赋予图像一种深度或物质的外观，或添加一种有机外观</a:t>
            </a:r>
            <a:r>
              <a:rPr lang="zh-CN" altLang="zh-CN" sz="2400" b="1" dirty="0"/>
              <a:t>。</a:t>
            </a:r>
            <a:endParaRPr lang="en-US" altLang="zh-CN" sz="2400" b="1" dirty="0"/>
          </a:p>
          <a:p>
            <a:r>
              <a:rPr lang="zh-CN" altLang="zh-CN" sz="2400" b="1" dirty="0">
                <a:solidFill>
                  <a:srgbClr val="00B0F0"/>
                </a:solidFill>
              </a:rPr>
              <a:t>此</a:t>
            </a:r>
            <a:r>
              <a:rPr lang="zh-CN" altLang="zh-CN" sz="2400" b="1" dirty="0">
                <a:solidFill>
                  <a:srgbClr val="00B0F0"/>
                </a:solidFill>
              </a:rPr>
              <a:t>菜单</a:t>
            </a:r>
            <a:r>
              <a:rPr lang="zh-CN" altLang="zh-CN" sz="2400" b="1" dirty="0">
                <a:solidFill>
                  <a:srgbClr val="00B0F0"/>
                </a:solidFill>
              </a:rPr>
              <a:t>包括</a:t>
            </a:r>
            <a:r>
              <a:rPr lang="zh-CN" altLang="en-US" sz="2400" b="1" dirty="0">
                <a:solidFill>
                  <a:srgbClr val="00B0F0"/>
                </a:solidFill>
              </a:rPr>
              <a:t>：</a:t>
            </a:r>
            <a:endParaRPr lang="en-US" altLang="zh-CN" sz="2400" b="1" dirty="0">
              <a:solidFill>
                <a:srgbClr val="00B0F0"/>
              </a:solidFill>
            </a:endParaRPr>
          </a:p>
          <a:p>
            <a:endParaRPr lang="en-US" altLang="zh-CN" sz="2400" b="1" dirty="0"/>
          </a:p>
          <a:p>
            <a:r>
              <a:rPr lang="zh-CN" altLang="en-US" sz="2400" b="1" dirty="0"/>
              <a:t>（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）</a:t>
            </a:r>
            <a:r>
              <a:rPr lang="zh-CN" altLang="zh-CN" sz="2400" b="1" dirty="0"/>
              <a:t>拼缀图</a:t>
            </a:r>
            <a:endParaRPr lang="en-US" altLang="zh-CN" sz="2400" b="1" dirty="0"/>
          </a:p>
          <a:p>
            <a:r>
              <a:rPr lang="zh-CN" altLang="en-US" sz="2400" b="1" dirty="0"/>
              <a:t>（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）</a:t>
            </a:r>
            <a:r>
              <a:rPr lang="zh-CN" altLang="zh-CN" sz="2400" b="1" dirty="0"/>
              <a:t>染色玻璃</a:t>
            </a:r>
            <a:endParaRPr lang="en-US" altLang="zh-CN" sz="2400" b="1" dirty="0"/>
          </a:p>
          <a:p>
            <a:r>
              <a:rPr lang="zh-CN" altLang="en-US" sz="2400" b="1" dirty="0"/>
              <a:t>（</a:t>
            </a:r>
            <a:r>
              <a:rPr lang="en-US" altLang="zh-CN" sz="2400" b="1" dirty="0"/>
              <a:t>3</a:t>
            </a:r>
            <a:r>
              <a:rPr lang="zh-CN" altLang="en-US" sz="2400" b="1" dirty="0"/>
              <a:t>）</a:t>
            </a:r>
            <a:r>
              <a:rPr lang="zh-CN" altLang="zh-CN" sz="2400" b="1" dirty="0"/>
              <a:t>纹理化</a:t>
            </a:r>
            <a:endParaRPr lang="en-US" altLang="zh-CN" sz="2400" b="1" dirty="0"/>
          </a:p>
          <a:p>
            <a:r>
              <a:rPr lang="zh-CN" altLang="en-US" sz="2400" b="1" dirty="0"/>
              <a:t>（</a:t>
            </a:r>
            <a:r>
              <a:rPr lang="en-US" altLang="zh-CN" sz="2400" b="1" dirty="0"/>
              <a:t>4</a:t>
            </a:r>
            <a:r>
              <a:rPr lang="zh-CN" altLang="en-US" sz="2400" b="1" dirty="0"/>
              <a:t>）</a:t>
            </a:r>
            <a:r>
              <a:rPr lang="zh-CN" altLang="zh-CN" sz="2400" b="1" dirty="0"/>
              <a:t>颗粒</a:t>
            </a:r>
            <a:endParaRPr lang="en-US" altLang="zh-CN" sz="2400" b="1" dirty="0"/>
          </a:p>
          <a:p>
            <a:r>
              <a:rPr lang="zh-CN" altLang="en-US" sz="2400" b="1" dirty="0"/>
              <a:t>（</a:t>
            </a:r>
            <a:r>
              <a:rPr lang="en-US" altLang="zh-CN" sz="2400" b="1" dirty="0"/>
              <a:t>5</a:t>
            </a:r>
            <a:r>
              <a:rPr lang="zh-CN" altLang="en-US" sz="2400" b="1" dirty="0"/>
              <a:t>）</a:t>
            </a:r>
            <a:r>
              <a:rPr lang="zh-CN" altLang="zh-CN" sz="2400" b="1" dirty="0"/>
              <a:t>马赛克拼贴</a:t>
            </a:r>
            <a:endParaRPr lang="en-US" altLang="zh-CN" sz="2400" b="1" dirty="0"/>
          </a:p>
          <a:p>
            <a:r>
              <a:rPr lang="zh-CN" altLang="en-US" sz="2400" b="1" dirty="0"/>
              <a:t>（</a:t>
            </a:r>
            <a:r>
              <a:rPr lang="en-US" altLang="zh-CN" sz="2400" b="1" dirty="0"/>
              <a:t>6</a:t>
            </a:r>
            <a:r>
              <a:rPr lang="zh-CN" altLang="en-US" sz="2400" b="1" dirty="0"/>
              <a:t>）</a:t>
            </a:r>
            <a:r>
              <a:rPr lang="zh-CN" altLang="zh-CN" sz="2400" b="1" dirty="0"/>
              <a:t>龟裂缝</a:t>
            </a:r>
            <a:endParaRPr lang="zh-CN" altLang="zh-CN" sz="2400" b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2308</Words>
  <Application>WPS 演示</Application>
  <PresentationFormat>全屏显示(4:3)</PresentationFormat>
  <Paragraphs>174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Symbol</vt:lpstr>
      <vt:lpstr>Candara</vt:lpstr>
      <vt:lpstr>华文楷体</vt:lpstr>
      <vt:lpstr>微软雅黑</vt:lpstr>
      <vt:lpstr>Arial Unicode MS</vt:lpstr>
      <vt:lpstr>Calibri</vt:lpstr>
      <vt:lpstr>波形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cl</cp:lastModifiedBy>
  <cp:revision>11</cp:revision>
  <dcterms:created xsi:type="dcterms:W3CDTF">2019-05-16T06:26:00Z</dcterms:created>
  <dcterms:modified xsi:type="dcterms:W3CDTF">2019-05-20T01:40:47Z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