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1047056"/>
            <a:ext cx="5246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第</a:t>
            </a:r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章  网页媒体技术简介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772816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本章</a:t>
            </a:r>
            <a:r>
              <a:rPr lang="zh-CN" altLang="en-US" sz="3200" b="1" dirty="0">
                <a:solidFill>
                  <a:srgbClr val="FF0000"/>
                </a:solidFill>
              </a:rPr>
              <a:t>重点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难点：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</a:rPr>
              <a:t>1.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在</a:t>
            </a:r>
            <a:r>
              <a:rPr lang="zh-CN" altLang="en-US" sz="2400" b="1" dirty="0">
                <a:solidFill>
                  <a:srgbClr val="00B0F0"/>
                </a:solidFill>
              </a:rPr>
              <a:t>网页中插入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图像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zh-CN" altLang="en-US" sz="2400" b="1" dirty="0">
              <a:solidFill>
                <a:srgbClr val="00B0F0"/>
              </a:solidFill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</a:rPr>
              <a:t>2.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设置</a:t>
            </a:r>
            <a:r>
              <a:rPr lang="zh-CN" altLang="en-US" sz="2400" b="1" dirty="0">
                <a:solidFill>
                  <a:srgbClr val="00B0F0"/>
                </a:solidFill>
              </a:rPr>
              <a:t>网页图像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属性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zh-CN" altLang="en-US" sz="2400" b="1" dirty="0">
              <a:solidFill>
                <a:srgbClr val="00B0F0"/>
              </a:solidFill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</a:rPr>
              <a:t>3.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设置背景音乐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zh-CN" altLang="en-US" sz="2400" b="1" dirty="0">
              <a:solidFill>
                <a:srgbClr val="00B0F0"/>
              </a:solidFill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</a:rPr>
              <a:t>4.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插入</a:t>
            </a:r>
            <a:r>
              <a:rPr lang="zh-CN" altLang="en-US" sz="2400" b="1" dirty="0">
                <a:solidFill>
                  <a:srgbClr val="00B0F0"/>
                </a:solidFill>
              </a:rPr>
              <a:t>滚动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文字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endParaRPr lang="zh-CN" altLang="en-US" sz="2400" b="1" dirty="0">
              <a:solidFill>
                <a:srgbClr val="00B0F0"/>
              </a:solidFill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</a:rPr>
              <a:t>5.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插入</a:t>
            </a:r>
            <a:r>
              <a:rPr lang="en-US" altLang="zh-CN" sz="2400" b="1" dirty="0">
                <a:solidFill>
                  <a:srgbClr val="00B0F0"/>
                </a:solidFill>
              </a:rPr>
              <a:t>Flash</a:t>
            </a:r>
            <a:r>
              <a:rPr lang="zh-CN" altLang="en-US" sz="2400" b="1" dirty="0">
                <a:solidFill>
                  <a:srgbClr val="00B0F0"/>
                </a:solidFill>
              </a:rPr>
              <a:t>动画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9572" y="1175429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  同上</a:t>
            </a:r>
            <a:r>
              <a:rPr lang="zh-CN" altLang="en-US" sz="2400" b="1" dirty="0"/>
              <a:t>方法，可以通过</a:t>
            </a:r>
            <a:r>
              <a:rPr lang="en-US" altLang="zh-CN" sz="2400" b="1" dirty="0"/>
              <a:t>&lt;marquee&gt;</a:t>
            </a:r>
            <a:r>
              <a:rPr lang="zh-CN" altLang="en-US" sz="2400" b="1" dirty="0"/>
              <a:t>标记的</a:t>
            </a:r>
            <a:r>
              <a:rPr lang="en-US" altLang="zh-CN" sz="2400" b="1" dirty="0"/>
              <a:t>scrolldelay</a:t>
            </a:r>
            <a:r>
              <a:rPr lang="zh-CN" altLang="en-US" sz="2400" b="1" dirty="0"/>
              <a:t>属性设置文字滚动的时间间隔，</a:t>
            </a:r>
            <a:r>
              <a:rPr lang="en-US" altLang="zh-CN" sz="2400" b="1" dirty="0"/>
              <a:t>scrolldelay</a:t>
            </a:r>
            <a:r>
              <a:rPr lang="zh-CN" altLang="en-US" sz="2400" b="1" dirty="0"/>
              <a:t>属的值越大滚动越慢。</a:t>
            </a:r>
            <a:endParaRPr lang="zh-CN" altLang="en-US" sz="24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64904"/>
            <a:ext cx="4491062" cy="235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9726" y="836712"/>
            <a:ext cx="1888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8.3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音乐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061" y="161598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在</a:t>
            </a:r>
            <a:r>
              <a:rPr lang="en-US" altLang="zh-CN" sz="2000" b="1" dirty="0"/>
              <a:t>Dreamweaver</a:t>
            </a:r>
            <a:r>
              <a:rPr lang="zh-CN" altLang="en-US" sz="2000" b="1" dirty="0"/>
              <a:t>的“代码”视图中，可以在</a:t>
            </a:r>
            <a:r>
              <a:rPr lang="en-US" altLang="zh-CN" sz="2000" b="1" dirty="0"/>
              <a:t>&lt;body&gt;</a:t>
            </a:r>
            <a:r>
              <a:rPr lang="zh-CN" altLang="en-US" sz="2000" b="1" dirty="0"/>
              <a:t>和</a:t>
            </a:r>
            <a:r>
              <a:rPr lang="en-US" altLang="zh-CN" sz="2000" b="1" dirty="0"/>
              <a:t>&lt;/body&gt;</a:t>
            </a:r>
            <a:r>
              <a:rPr lang="zh-CN" altLang="en-US" sz="2000" b="1" dirty="0"/>
              <a:t>之间加</a:t>
            </a:r>
            <a:r>
              <a:rPr lang="en-US" altLang="zh-CN" sz="2000" b="1" dirty="0"/>
              <a:t>&lt;</a:t>
            </a:r>
            <a:r>
              <a:rPr lang="en-US" altLang="zh-CN" sz="2000" b="1" dirty="0" err="1"/>
              <a:t>bgsound</a:t>
            </a:r>
            <a:r>
              <a:rPr lang="en-US" altLang="zh-CN" sz="2000" b="1" dirty="0"/>
              <a:t> src=“</a:t>
            </a:r>
            <a:r>
              <a:rPr lang="zh-CN" altLang="en-US" sz="2000" b="1" dirty="0"/>
              <a:t>地址”</a:t>
            </a:r>
            <a:r>
              <a:rPr lang="en-US" altLang="zh-CN" sz="2000" b="1" dirty="0"/>
              <a:t>&gt;</a:t>
            </a:r>
            <a:r>
              <a:rPr lang="zh-CN" altLang="en-US" sz="2000" b="1" dirty="0"/>
              <a:t>标记给网页插入背景音乐。</a:t>
            </a:r>
            <a:endParaRPr lang="zh-CN" altLang="en-US" sz="2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813" y="2326594"/>
            <a:ext cx="4301427" cy="124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27584" y="3493478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在</a:t>
            </a:r>
            <a:r>
              <a:rPr lang="en-US" altLang="zh-CN" sz="2000" b="1" dirty="0"/>
              <a:t>src</a:t>
            </a:r>
            <a:r>
              <a:rPr lang="zh-CN" altLang="en-US" sz="2000" b="1" dirty="0"/>
              <a:t>属性的双引号内右击，选择编辑标签，如图</a:t>
            </a:r>
            <a:r>
              <a:rPr lang="en-US" altLang="zh-CN" sz="2000" b="1" dirty="0"/>
              <a:t>7.15</a:t>
            </a:r>
            <a:r>
              <a:rPr lang="zh-CN" altLang="en-US" sz="2000" b="1" dirty="0"/>
              <a:t>，设置背景音乐源文件地址及其他设置，如</a:t>
            </a:r>
            <a:r>
              <a:rPr lang="zh-CN" altLang="en-US" sz="2000" b="1" dirty="0" smtClean="0"/>
              <a:t>图</a:t>
            </a:r>
            <a:endParaRPr lang="zh-CN" altLang="en-US" sz="20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660" y="4437112"/>
            <a:ext cx="430356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71724"/>
            <a:ext cx="5472608" cy="321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362638" y="1124744"/>
            <a:ext cx="17732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000" b="1" dirty="0"/>
              <a:t>设置背景音乐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7184" y="908720"/>
            <a:ext cx="4227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8.4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其他多媒体文件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2204864"/>
            <a:ext cx="6318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         Flash</a:t>
            </a:r>
            <a:r>
              <a:rPr lang="zh-CN" altLang="en-US" sz="2800" b="1" dirty="0"/>
              <a:t>动画凭借其优良的多媒体效果可以极大地增强网页的表现力，丰富文档的显示效果，可以通过单击常用快捷栏中的媒体按钮，在弹出的列表中选择</a:t>
            </a:r>
            <a:r>
              <a:rPr lang="en-US" altLang="zh-CN" sz="2800" b="1" dirty="0"/>
              <a:t>Flash</a:t>
            </a:r>
            <a:r>
              <a:rPr lang="zh-CN" altLang="en-US" sz="2800" b="1" dirty="0"/>
              <a:t>，在网页中插入</a:t>
            </a:r>
            <a:r>
              <a:rPr lang="en-US" altLang="zh-CN" sz="2800" b="1" dirty="0"/>
              <a:t>Flash</a:t>
            </a:r>
            <a:r>
              <a:rPr lang="zh-CN" altLang="en-US" sz="2800" b="1" dirty="0"/>
              <a:t>动画。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196752"/>
            <a:ext cx="66784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8.5  </a:t>
            </a:r>
            <a:r>
              <a:rPr lang="zh-CN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</a:t>
            </a:r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en-US" altLang="zh-CN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</a:t>
            </a:r>
            <a:r>
              <a:rPr lang="zh-CN" altLang="en-US" sz="2400" b="1" dirty="0" smtClean="0"/>
              <a:t>本章</a:t>
            </a:r>
            <a:r>
              <a:rPr lang="zh-CN" altLang="en-US" sz="2400" b="1" dirty="0"/>
              <a:t>主要学习了在网页中插入图片、设置图片属性、插入滚动字幕、插入背景音乐和插入</a:t>
            </a:r>
            <a:r>
              <a:rPr lang="en-US" altLang="zh-CN" sz="2400" b="1" dirty="0"/>
              <a:t>Flash</a:t>
            </a:r>
            <a:r>
              <a:rPr lang="zh-CN" altLang="en-US" sz="2400" b="1" dirty="0"/>
              <a:t>动画等多媒体内容，掌握这些知识可以帮助开发人员制作出更富表现力的网页。在学习过程中要注意把插入的多媒体文件要放在站点文件夹内容，以避免引用错误。本章的难点是对网页源代码的编辑，要求学生能够准确识别和理解由</a:t>
            </a:r>
            <a:r>
              <a:rPr lang="en-US" altLang="zh-CN" sz="2400" b="1" dirty="0"/>
              <a:t>Dreamweaver</a:t>
            </a:r>
            <a:r>
              <a:rPr lang="zh-CN" altLang="en-US" sz="2400" b="1" dirty="0"/>
              <a:t>自动生成的源代码，并能够修改相关参数。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3888" y="988999"/>
            <a:ext cx="1914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8.6  </a:t>
            </a:r>
            <a:r>
              <a:rPr lang="zh-CN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习题</a:t>
            </a:r>
            <a:endParaRPr lang="zh-CN" altLang="zh-CN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1840" y="3244334"/>
            <a:ext cx="305724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/>
              <a:t>一、</a:t>
            </a:r>
            <a:r>
              <a:rPr lang="zh-CN" altLang="zh-CN" sz="3200" b="1" dirty="0" smtClean="0"/>
              <a:t>选择题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二</a:t>
            </a:r>
            <a:r>
              <a:rPr lang="zh-CN" altLang="zh-CN" sz="3200" b="1" dirty="0"/>
              <a:t>、综合设计题</a:t>
            </a:r>
            <a:endParaRPr lang="zh-CN" altLang="zh-CN" sz="3200" b="1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836712"/>
            <a:ext cx="1824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8.1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图片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628800"/>
            <a:ext cx="2390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8.1.1  </a:t>
            </a:r>
            <a:r>
              <a:rPr lang="zh-CN" altLang="en-US" sz="2800" b="1" dirty="0"/>
              <a:t>插入图片</a:t>
            </a:r>
            <a:endParaRPr lang="zh-CN" alt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743" y="3035094"/>
            <a:ext cx="5343921" cy="1175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2276872"/>
            <a:ext cx="46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 单击“图像”按钮，插入</a:t>
            </a:r>
            <a:r>
              <a:rPr lang="zh-CN" altLang="en-US" sz="2000" b="1" dirty="0" smtClean="0"/>
              <a:t>图片，如图。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899592" y="4797152"/>
            <a:ext cx="7325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在</a:t>
            </a:r>
            <a:r>
              <a:rPr lang="zh-CN" altLang="en-US" sz="2000" b="1" dirty="0"/>
              <a:t>弹出的“选择图像源文件”对话框中，选择</a:t>
            </a:r>
            <a:r>
              <a:rPr lang="en-US" altLang="zh-CN" sz="2000" b="1" dirty="0"/>
              <a:t>img/001.jpg</a:t>
            </a:r>
            <a:r>
              <a:rPr lang="zh-CN" altLang="en-US" sz="2000" b="1" dirty="0"/>
              <a:t>，单击“确定”按钮就把图片</a:t>
            </a:r>
            <a:r>
              <a:rPr lang="en-US" altLang="zh-CN" sz="2000" b="1" dirty="0"/>
              <a:t>001.jpg</a:t>
            </a:r>
            <a:r>
              <a:rPr lang="zh-CN" altLang="en-US" sz="2000" b="1" dirty="0"/>
              <a:t>插入到了网页中。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2736"/>
            <a:ext cx="3159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8.1.2  </a:t>
            </a:r>
            <a:r>
              <a:rPr lang="zh-CN" altLang="en-US" sz="2800" b="1" dirty="0"/>
              <a:t>设置图片属性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827584" y="198884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在</a:t>
            </a:r>
            <a:r>
              <a:rPr lang="zh-CN" altLang="en-US" sz="2000" b="1" dirty="0"/>
              <a:t>“设计”视图中选中图片，在属性面板中可以设置图片的属性，如下如所示。</a:t>
            </a:r>
            <a:endParaRPr lang="zh-CN" alt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403" y="3620894"/>
            <a:ext cx="6624736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196752"/>
            <a:ext cx="3874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8.1.3  </a:t>
            </a:r>
            <a:r>
              <a:rPr lang="zh-CN" altLang="en-US" sz="2800" b="1" dirty="0"/>
              <a:t>插入其它图片元素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71798" y="1780847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单击</a:t>
            </a:r>
            <a:r>
              <a:rPr lang="zh-CN" altLang="en-US" sz="2000" b="1" dirty="0"/>
              <a:t>常用插入栏“图像”按钮旁的箭头时 </a:t>
            </a:r>
            <a:r>
              <a:rPr lang="zh-CN" altLang="en-US" sz="2000" b="1" dirty="0" smtClean="0"/>
              <a:t>          ，</a:t>
            </a:r>
            <a:r>
              <a:rPr lang="zh-CN" altLang="en-US" sz="2000" b="1" dirty="0"/>
              <a:t>还可以插入“图像占位符”、“鼠标经过图像”、“导航条”等项目。</a:t>
            </a:r>
            <a:endParaRPr lang="zh-CN" altLang="en-US" sz="2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78587"/>
            <a:ext cx="323850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98" y="3311409"/>
            <a:ext cx="378042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817" y="3276994"/>
            <a:ext cx="3517900" cy="171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71798" y="269962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设置图像占位符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928096" y="2699628"/>
            <a:ext cx="2542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b="1" dirty="0"/>
              <a:t>设置鼠标经过图像效果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45929"/>
            <a:ext cx="3180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8.1.4  </a:t>
            </a:r>
            <a:r>
              <a:rPr lang="zh-CN" altLang="en-US" sz="2800" b="1" dirty="0"/>
              <a:t>制作图像热点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1813172"/>
            <a:ext cx="8316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网页</a:t>
            </a:r>
            <a:r>
              <a:rPr lang="zh-CN" altLang="en-US" sz="2000" b="1" dirty="0"/>
              <a:t>设计中，可以给图片建立超链接，也可以给图片的某个部分建立超链接，图片上建立链接的部分称为图像热点。在图片属性面板中，有不同形状的图片热区按钮 ，单击选择一个热点</a:t>
            </a:r>
            <a:r>
              <a:rPr lang="zh-CN" altLang="en-US" sz="2000" b="1" dirty="0" smtClean="0"/>
              <a:t>按钮               ，</a:t>
            </a:r>
            <a:r>
              <a:rPr lang="zh-CN" altLang="en-US" sz="2000" b="1" dirty="0"/>
              <a:t>然后在图片上需要创建热点的位置拖动鼠标，即可创建图像热点，</a:t>
            </a:r>
            <a:r>
              <a:rPr lang="zh-CN" altLang="en-US" sz="2000" b="1" dirty="0" smtClean="0"/>
              <a:t>如下图。</a:t>
            </a:r>
            <a:endParaRPr lang="zh-CN" altLang="en-US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53368"/>
            <a:ext cx="6397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633" y="3717032"/>
            <a:ext cx="354915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268760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在</a:t>
            </a:r>
            <a:r>
              <a:rPr lang="zh-CN" altLang="en-US" sz="2000" b="1" dirty="0"/>
              <a:t>打开的“热点”属性对话框中，输入热点链接地址，完成图像热点链接。</a:t>
            </a:r>
            <a:endParaRPr lang="zh-CN" altLang="en-US" sz="2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09911"/>
            <a:ext cx="6416749" cy="132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8856" y="945932"/>
            <a:ext cx="28151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8.2  </a:t>
            </a:r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滚动文字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2938" y="1412776"/>
            <a:ext cx="79335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在</a:t>
            </a:r>
            <a:r>
              <a:rPr lang="zh-CN" altLang="en-US" sz="2000" b="1" dirty="0"/>
              <a:t>网页设计中，通常需要滚动文字效果。可以在</a:t>
            </a:r>
            <a:r>
              <a:rPr lang="en-US" altLang="zh-CN" sz="2000" b="1" dirty="0"/>
              <a:t>Dreamweaver</a:t>
            </a:r>
            <a:r>
              <a:rPr lang="zh-CN" altLang="en-US" sz="2000" b="1" dirty="0"/>
              <a:t>选择“插入”菜单中的“标签”菜单项。</a:t>
            </a:r>
            <a:endParaRPr lang="zh-CN" altLang="en-US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030" y="2996952"/>
            <a:ext cx="332517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6447" y="2364849"/>
            <a:ext cx="4765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在“插入”菜单中选择“标签”菜单项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871" y="2066924"/>
            <a:ext cx="5050234" cy="323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764704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在</a:t>
            </a:r>
            <a:r>
              <a:rPr lang="zh-CN" altLang="en-US" sz="2000" b="1" dirty="0"/>
              <a:t>弹出的“标签选择器”对话框中，选择</a:t>
            </a:r>
            <a:r>
              <a:rPr lang="en-US" altLang="zh-CN" sz="2000" b="1" dirty="0"/>
              <a:t>HTML</a:t>
            </a:r>
            <a:r>
              <a:rPr lang="zh-CN" altLang="en-US" sz="2000" b="1" dirty="0"/>
              <a:t>标签，拉动滚动条选择</a:t>
            </a:r>
            <a:r>
              <a:rPr lang="en-US" altLang="zh-CN" sz="2000" b="1" dirty="0"/>
              <a:t>marquee</a:t>
            </a:r>
            <a:r>
              <a:rPr lang="zh-CN" altLang="en-US" sz="2000" b="1" dirty="0"/>
              <a:t>，点击“插入”按钮</a:t>
            </a:r>
            <a:r>
              <a:rPr lang="zh-CN" altLang="en-US" sz="2000" b="1" dirty="0" smtClean="0"/>
              <a:t>。如下图。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052736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在</a:t>
            </a:r>
            <a:r>
              <a:rPr lang="zh-CN" altLang="en-US" sz="2000" b="1" dirty="0"/>
              <a:t>“代码”视图中，在</a:t>
            </a:r>
            <a:r>
              <a:rPr lang="en-US" altLang="zh-CN" sz="2000" b="1" dirty="0"/>
              <a:t>&lt;marquee&gt;&lt;/marquee&gt;</a:t>
            </a:r>
            <a:r>
              <a:rPr lang="zh-CN" altLang="en-US" sz="2000" b="1" dirty="0"/>
              <a:t>标记间输入要滚动的文字。</a:t>
            </a:r>
            <a:endParaRPr lang="zh-CN" altLang="en-US" sz="2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08" y="1772816"/>
            <a:ext cx="469474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76458" y="3608615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默认</a:t>
            </a:r>
            <a:r>
              <a:rPr lang="zh-CN" altLang="en-US" sz="2000" b="1" dirty="0"/>
              <a:t>文字滚动方向为从右往左，可以在</a:t>
            </a:r>
            <a:r>
              <a:rPr lang="en-US" altLang="zh-CN" sz="2000" b="1" dirty="0"/>
              <a:t>&lt;marquee&gt;</a:t>
            </a:r>
            <a:r>
              <a:rPr lang="zh-CN" altLang="en-US" sz="2000" b="1" dirty="0"/>
              <a:t>标记的最后一个字母</a:t>
            </a:r>
            <a:r>
              <a:rPr lang="en-US" altLang="zh-CN" sz="2000" b="1" dirty="0"/>
              <a:t>e</a:t>
            </a:r>
            <a:r>
              <a:rPr lang="zh-CN" altLang="en-US" sz="2000" b="1" dirty="0"/>
              <a:t>后面输入空格，在弹出的标记属性选择列表中双击</a:t>
            </a:r>
            <a:r>
              <a:rPr lang="en-US" altLang="zh-CN" sz="2000" b="1" dirty="0"/>
              <a:t>direction</a:t>
            </a:r>
            <a:r>
              <a:rPr lang="zh-CN" altLang="en-US" sz="2000" b="1" dirty="0"/>
              <a:t>属性，可设置文字滚动方向。</a:t>
            </a:r>
            <a:endParaRPr lang="zh-CN" altLang="en-US" sz="20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994" y="4869160"/>
            <a:ext cx="550134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1374</Words>
  <Application>WPS 演示</Application>
  <PresentationFormat>全屏显示(4:3)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Symbol</vt:lpstr>
      <vt:lpstr>Candara</vt:lpstr>
      <vt:lpstr>华文楷体</vt:lpstr>
      <vt:lpstr>微软雅黑</vt:lpstr>
      <vt:lpstr>Arial Unicode MS</vt:lpstr>
      <vt:lpstr>Calibri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cl</cp:lastModifiedBy>
  <cp:revision>5</cp:revision>
  <dcterms:created xsi:type="dcterms:W3CDTF">2019-05-17T11:01:00Z</dcterms:created>
  <dcterms:modified xsi:type="dcterms:W3CDTF">2019-05-20T02:38:33Z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