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1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692696"/>
            <a:ext cx="3217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 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CSS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技术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2348880"/>
            <a:ext cx="6534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层叠</a:t>
            </a:r>
            <a:r>
              <a:rPr lang="zh-CN" altLang="en-US" sz="2400" b="1" dirty="0"/>
              <a:t>样式表（</a:t>
            </a:r>
            <a:r>
              <a:rPr lang="en-US" altLang="zh-CN" sz="2400" b="1" dirty="0"/>
              <a:t>Cascading Style Sheet</a:t>
            </a:r>
            <a:r>
              <a:rPr lang="zh-CN" altLang="en-US" sz="2400" b="1" dirty="0"/>
              <a:t>，简称</a:t>
            </a:r>
            <a:r>
              <a:rPr lang="en-US" altLang="zh-CN" sz="2400" b="1" dirty="0"/>
              <a:t>CSS</a:t>
            </a:r>
            <a:r>
              <a:rPr lang="zh-CN" altLang="en-US" sz="2400" b="1" dirty="0"/>
              <a:t>），是一种用来修饰网页的计算机语言，将网页效果脱离内容单独设计，可以实现对网页中元素更精准的控制。大大优化了传统网页使用</a:t>
            </a:r>
            <a:r>
              <a:rPr lang="en-US" altLang="zh-CN" sz="2400" b="1" dirty="0"/>
              <a:t>HTML</a:t>
            </a:r>
            <a:r>
              <a:rPr lang="zh-CN" altLang="en-US" sz="2400" b="1" dirty="0"/>
              <a:t>标签和属性设计造成的局限性。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628800"/>
            <a:ext cx="8821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属性	</a:t>
            </a:r>
            <a:r>
              <a:rPr lang="zh-CN" altLang="en-US" b="1" dirty="0" smtClean="0"/>
              <a:t>                                                                              取值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                        说明</a:t>
            </a:r>
            <a:endParaRPr lang="zh-CN" altLang="en-US" b="1" dirty="0"/>
          </a:p>
          <a:p>
            <a:r>
              <a:rPr lang="en-US" altLang="zh-CN" b="1" dirty="0" smtClean="0"/>
              <a:t>Margin-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top/right/bottom/left</a:t>
            </a:r>
            <a:r>
              <a:rPr lang="zh-CN" altLang="en-US" b="1" dirty="0"/>
              <a:t>）	</a:t>
            </a:r>
            <a:r>
              <a:rPr lang="zh-CN" altLang="en-US" b="1" dirty="0" smtClean="0"/>
              <a:t>             长度</a:t>
            </a:r>
            <a:r>
              <a:rPr lang="zh-CN" altLang="en-US" b="1" dirty="0"/>
              <a:t>单位</a:t>
            </a:r>
            <a:r>
              <a:rPr lang="en-US" altLang="zh-CN" b="1" dirty="0"/>
              <a:t>/</a:t>
            </a:r>
            <a:r>
              <a:rPr lang="zh-CN" altLang="en-US" b="1" dirty="0"/>
              <a:t>百分比单位</a:t>
            </a:r>
            <a:r>
              <a:rPr lang="en-US" altLang="zh-CN" b="1" dirty="0"/>
              <a:t>/auto	</a:t>
            </a:r>
            <a:r>
              <a:rPr lang="en-US" altLang="zh-CN" b="1" dirty="0" smtClean="0"/>
              <a:t>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外边距</a:t>
            </a:r>
            <a:endParaRPr lang="zh-CN" altLang="en-US" b="1" dirty="0"/>
          </a:p>
          <a:p>
            <a:r>
              <a:rPr lang="en-US" altLang="zh-CN" b="1" dirty="0" smtClean="0"/>
              <a:t>Padding-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top/right/bottom/left</a:t>
            </a:r>
            <a:r>
              <a:rPr lang="zh-CN" altLang="en-US" b="1" dirty="0"/>
              <a:t>）	</a:t>
            </a:r>
            <a:r>
              <a:rPr lang="zh-CN" altLang="en-US" b="1" dirty="0" smtClean="0"/>
              <a:t>                     长度</a:t>
            </a:r>
            <a:r>
              <a:rPr lang="zh-CN" altLang="en-US" b="1" dirty="0"/>
              <a:t>单位</a:t>
            </a:r>
            <a:r>
              <a:rPr lang="en-US" altLang="zh-CN" b="1" dirty="0"/>
              <a:t>/</a:t>
            </a:r>
            <a:r>
              <a:rPr lang="zh-CN" altLang="en-US" b="1" dirty="0"/>
              <a:t>百分比单位	</a:t>
            </a:r>
            <a:r>
              <a:rPr lang="zh-CN" altLang="en-US" b="1" dirty="0" smtClean="0"/>
              <a:t>                设置</a:t>
            </a:r>
            <a:r>
              <a:rPr lang="zh-CN" altLang="en-US" b="1" dirty="0"/>
              <a:t>内边界</a:t>
            </a:r>
            <a:endParaRPr lang="zh-CN" altLang="en-US" b="1" dirty="0"/>
          </a:p>
          <a:p>
            <a:r>
              <a:rPr lang="en-US" altLang="zh-CN" b="1" dirty="0" smtClean="0"/>
              <a:t>border-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top /right /bottom /left</a:t>
            </a:r>
            <a:r>
              <a:rPr lang="zh-CN" altLang="en-US" b="1" dirty="0"/>
              <a:t>）</a:t>
            </a:r>
            <a:r>
              <a:rPr lang="en-US" altLang="zh-CN" b="1" dirty="0"/>
              <a:t>-style	None/hidden/dotted/dashed</a:t>
            </a:r>
            <a:r>
              <a:rPr lang="en-US" altLang="zh-CN" b="1" dirty="0" smtClean="0"/>
              <a:t>/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            </a:t>
            </a:r>
            <a:r>
              <a:rPr lang="en-US" altLang="zh-CN" b="1" dirty="0" smtClean="0"/>
              <a:t>solid/double/groove/ridge/inset/outset</a:t>
            </a:r>
            <a:r>
              <a:rPr lang="en-US" altLang="zh-CN" b="1" dirty="0"/>
              <a:t> </a:t>
            </a:r>
            <a:r>
              <a:rPr lang="en-US" altLang="zh-CN" b="1" dirty="0" smtClean="0"/>
              <a:t>      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边框样式</a:t>
            </a:r>
            <a:endParaRPr lang="zh-CN" altLang="en-US" b="1" dirty="0"/>
          </a:p>
          <a:p>
            <a:r>
              <a:rPr lang="en-US" altLang="zh-CN" b="1" dirty="0" smtClean="0"/>
              <a:t>border-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top /right /bottom /left</a:t>
            </a:r>
            <a:r>
              <a:rPr lang="zh-CN" altLang="en-US" b="1" dirty="0"/>
              <a:t>）</a:t>
            </a:r>
            <a:r>
              <a:rPr lang="en-US" altLang="zh-CN" b="1" dirty="0"/>
              <a:t>-width	</a:t>
            </a:r>
            <a:r>
              <a:rPr lang="zh-CN" altLang="en-US" b="1" dirty="0"/>
              <a:t>长度值</a:t>
            </a:r>
            <a:r>
              <a:rPr lang="en-US" altLang="zh-CN" b="1" dirty="0"/>
              <a:t>/thin/thick/length	</a:t>
            </a:r>
            <a:r>
              <a:rPr lang="en-US" altLang="zh-CN" b="1" dirty="0" smtClean="0"/>
              <a:t> 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边框宽度</a:t>
            </a:r>
            <a:endParaRPr lang="zh-CN" altLang="en-US" b="1" dirty="0"/>
          </a:p>
          <a:p>
            <a:r>
              <a:rPr lang="en-US" altLang="zh-CN" b="1" dirty="0" smtClean="0"/>
              <a:t>border-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top /right /bottom /left</a:t>
            </a:r>
            <a:r>
              <a:rPr lang="zh-CN" altLang="en-US" b="1" dirty="0"/>
              <a:t>）</a:t>
            </a:r>
            <a:r>
              <a:rPr lang="en-US" altLang="zh-CN" b="1" dirty="0"/>
              <a:t>-color	</a:t>
            </a:r>
            <a:r>
              <a:rPr lang="zh-CN" altLang="en-US" b="1" dirty="0"/>
              <a:t>颜色英文名称</a:t>
            </a:r>
            <a:r>
              <a:rPr lang="en-US" altLang="zh-CN" b="1" dirty="0"/>
              <a:t>/</a:t>
            </a:r>
            <a:r>
              <a:rPr lang="en-US" altLang="zh-CN" b="1" dirty="0" err="1"/>
              <a:t>rgb</a:t>
            </a:r>
            <a:r>
              <a:rPr lang="en-US" altLang="zh-CN" b="1" dirty="0"/>
              <a:t>()</a:t>
            </a:r>
            <a:r>
              <a:rPr lang="zh-CN" altLang="en-US" b="1" dirty="0"/>
              <a:t>函数</a:t>
            </a:r>
            <a:r>
              <a:rPr lang="en-US" altLang="zh-CN" b="1" dirty="0"/>
              <a:t>/</a:t>
            </a:r>
            <a:r>
              <a:rPr lang="zh-CN" altLang="en-US" b="1" dirty="0" smtClean="0"/>
              <a:t>十六进制</a:t>
            </a:r>
            <a:r>
              <a:rPr lang="zh-CN" altLang="en-US" b="1" dirty="0"/>
              <a:t> </a:t>
            </a:r>
            <a:r>
              <a:rPr lang="zh-CN" altLang="en-US" b="1" dirty="0" smtClean="0"/>
              <a:t>     </a:t>
            </a:r>
            <a:r>
              <a:rPr lang="zh-CN" altLang="en-US" b="1" dirty="0" smtClean="0"/>
              <a:t> 设置</a:t>
            </a:r>
            <a:r>
              <a:rPr lang="zh-CN" altLang="en-US" b="1" dirty="0"/>
              <a:t>边框颜色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08720"/>
            <a:ext cx="3058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4.3.7  CSS</a:t>
            </a:r>
            <a:r>
              <a:rPr lang="zh-CN" altLang="en-US" sz="2800" b="1" dirty="0"/>
              <a:t>语法结构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475656" y="1916832"/>
            <a:ext cx="61024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 CSS</a:t>
            </a:r>
            <a:r>
              <a:rPr lang="zh-CN" altLang="en-US" sz="2000" b="1" dirty="0"/>
              <a:t>是包含一个或多个规则的文本文件，由两部分构成：选择器和声明。选择器用来表示样式应用的元素有哪些，声明用来设置指定元素的具体样式，包含属性名称和属性值。</a:t>
            </a:r>
            <a:endParaRPr lang="zh-CN" altLang="en-US" sz="2000" b="1" dirty="0"/>
          </a:p>
          <a:p>
            <a:r>
              <a:rPr lang="zh-CN" altLang="en-US" sz="2000" b="1" dirty="0" smtClean="0"/>
              <a:t>语法</a:t>
            </a:r>
            <a:r>
              <a:rPr lang="zh-CN" altLang="en-US" sz="2000" b="1" dirty="0"/>
              <a:t>结构如下：</a:t>
            </a:r>
            <a:endParaRPr lang="zh-CN" altLang="en-US" sz="2000" b="1" dirty="0"/>
          </a:p>
          <a:p>
            <a:r>
              <a:rPr lang="zh-CN" altLang="en-US" sz="2000" b="1" dirty="0" smtClean="0"/>
              <a:t>选择</a:t>
            </a:r>
            <a:r>
              <a:rPr lang="zh-CN" altLang="en-US" sz="2000" b="1" dirty="0"/>
              <a:t>器</a:t>
            </a:r>
            <a:r>
              <a:rPr lang="en-US" altLang="zh-CN" sz="2000" b="1" dirty="0"/>
              <a:t>{</a:t>
            </a:r>
            <a:r>
              <a:rPr lang="zh-CN" altLang="en-US" sz="2000" b="1" dirty="0"/>
              <a:t>属性：属性值；属性：属性值；</a:t>
            </a:r>
            <a:r>
              <a:rPr lang="en-US" altLang="zh-CN" sz="2000" b="1" dirty="0"/>
              <a:t>…}</a:t>
            </a:r>
            <a:endParaRPr lang="en-US" altLang="zh-CN" sz="2000" b="1" dirty="0"/>
          </a:p>
          <a:p>
            <a:r>
              <a:rPr lang="zh-CN" altLang="en-US" sz="2000" b="1" dirty="0" smtClean="0"/>
              <a:t>说明</a:t>
            </a:r>
            <a:r>
              <a:rPr lang="zh-CN" altLang="en-US" sz="2000" b="1" dirty="0"/>
              <a:t>：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	选择器可以网页中插入的标记名称和属性值，也可以是自定义的标识符。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	属性和属性值必须成对出现，一一对应，表述要规范，多个属性值对要用“；”隔开。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	在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中添加可添加注释，以“</a:t>
            </a:r>
            <a:r>
              <a:rPr lang="en-US" altLang="zh-CN" sz="2000" b="1" dirty="0"/>
              <a:t>/*”</a:t>
            </a:r>
            <a:r>
              <a:rPr lang="zh-CN" altLang="en-US" sz="2000" b="1" dirty="0"/>
              <a:t>开始，“*</a:t>
            </a:r>
            <a:r>
              <a:rPr lang="en-US" altLang="zh-CN" sz="2000" b="1" dirty="0"/>
              <a:t>/”</a:t>
            </a:r>
            <a:r>
              <a:rPr lang="zh-CN" altLang="en-US" sz="2000" b="1" dirty="0"/>
              <a:t>结束。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4547" y="980728"/>
            <a:ext cx="31213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4.4  CSS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选择器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2941" y="1880928"/>
            <a:ext cx="28216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4.4.1  </a:t>
            </a:r>
            <a:r>
              <a:rPr lang="zh-CN" altLang="en-US" sz="2800" b="1" dirty="0"/>
              <a:t>标记选择器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467544" y="2906493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标记</a:t>
            </a:r>
            <a:r>
              <a:rPr lang="zh-CN" altLang="en-US" sz="2400" b="1" dirty="0"/>
              <a:t>选择器是直接使用网页中</a:t>
            </a:r>
            <a:r>
              <a:rPr lang="en-US" altLang="zh-CN" sz="2400" b="1" dirty="0"/>
              <a:t>HTML</a:t>
            </a:r>
            <a:r>
              <a:rPr lang="zh-CN" altLang="en-US" sz="2400" b="1" dirty="0"/>
              <a:t>标记名称作为选择器，定义的样式将被应用在网页中全部与选择器名称相同的标记中。如</a:t>
            </a:r>
            <a:r>
              <a:rPr lang="en-US" altLang="zh-CN" sz="2400" b="1" dirty="0"/>
              <a:t>p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table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h#</a:t>
            </a:r>
            <a:r>
              <a:rPr lang="zh-CN" altLang="en-US" sz="2400" b="1" dirty="0"/>
              <a:t>等。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9293" y="2060848"/>
            <a:ext cx="7254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在页面元素中添加</a:t>
            </a:r>
            <a:r>
              <a:rPr lang="en-US" altLang="zh-CN" sz="2400" b="1" dirty="0"/>
              <a:t>class</a:t>
            </a:r>
            <a:r>
              <a:rPr lang="zh-CN" altLang="en-US" sz="2400" b="1" dirty="0"/>
              <a:t>属性和</a:t>
            </a:r>
            <a:r>
              <a:rPr lang="en-US" altLang="zh-CN" sz="2400" b="1" dirty="0"/>
              <a:t>id</a:t>
            </a:r>
            <a:r>
              <a:rPr lang="zh-CN" altLang="en-US" sz="2400" b="1" dirty="0"/>
              <a:t>属性可以将其作为选择器使用，这种方式可以标识页面中任何合法</a:t>
            </a:r>
            <a:r>
              <a:rPr lang="en-US" altLang="zh-CN" sz="2400" b="1" dirty="0"/>
              <a:t>HTML</a:t>
            </a:r>
            <a:r>
              <a:rPr lang="zh-CN" altLang="en-US" sz="2400" b="1" dirty="0"/>
              <a:t>标记。</a:t>
            </a:r>
            <a:endParaRPr lang="zh-CN" altLang="en-US" sz="2400" b="1" dirty="0"/>
          </a:p>
          <a:p>
            <a:r>
              <a:rPr lang="zh-CN" altLang="en-US" sz="2400" b="1" dirty="0"/>
              <a:t>语法如下：</a:t>
            </a:r>
            <a:endParaRPr lang="zh-CN" altLang="en-US" sz="2400" b="1" dirty="0"/>
          </a:p>
          <a:p>
            <a:r>
              <a:rPr lang="zh-CN" altLang="en-US" sz="2400" b="1" dirty="0"/>
              <a:t>		</a:t>
            </a:r>
            <a:r>
              <a:rPr lang="en-US" altLang="zh-CN" sz="2400" b="1" dirty="0"/>
              <a:t>&lt;style type=”text/</a:t>
            </a:r>
            <a:r>
              <a:rPr lang="en-US" altLang="zh-CN" sz="2400" b="1" dirty="0" err="1"/>
              <a:t>css</a:t>
            </a:r>
            <a:r>
              <a:rPr lang="en-US" altLang="zh-CN" sz="2400" b="1" dirty="0"/>
              <a:t>”&gt;</a:t>
            </a:r>
            <a:endParaRPr lang="en-US" altLang="zh-CN" sz="2400" b="1" dirty="0"/>
          </a:p>
          <a:p>
            <a:r>
              <a:rPr lang="en-US" altLang="zh-CN" sz="2400" b="1" dirty="0"/>
              <a:t>			.classname { </a:t>
            </a:r>
            <a:r>
              <a:rPr lang="zh-CN" altLang="en-US" sz="2400" b="1" dirty="0"/>
              <a:t>属性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属性值</a:t>
            </a:r>
            <a:r>
              <a:rPr lang="en-US" altLang="zh-CN" sz="2400" b="1" dirty="0"/>
              <a:t>; </a:t>
            </a:r>
            <a:r>
              <a:rPr lang="zh-CN" altLang="en-US" sz="2400" b="1" dirty="0"/>
              <a:t>属性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属性值</a:t>
            </a:r>
            <a:r>
              <a:rPr lang="en-US" altLang="zh-CN" sz="2400" b="1" dirty="0"/>
              <a:t>;…}</a:t>
            </a:r>
            <a:endParaRPr lang="en-US" altLang="zh-CN" sz="2400" b="1" dirty="0"/>
          </a:p>
          <a:p>
            <a:r>
              <a:rPr lang="en-US" altLang="zh-CN" sz="2400" b="1" dirty="0"/>
              <a:t>			#idname { </a:t>
            </a:r>
            <a:r>
              <a:rPr lang="zh-CN" altLang="en-US" sz="2400" b="1" dirty="0"/>
              <a:t>属性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属性值</a:t>
            </a:r>
            <a:r>
              <a:rPr lang="en-US" altLang="zh-CN" sz="2400" b="1" dirty="0"/>
              <a:t>; </a:t>
            </a:r>
            <a:r>
              <a:rPr lang="zh-CN" altLang="en-US" sz="2400" b="1" dirty="0"/>
              <a:t>属性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属性值</a:t>
            </a:r>
            <a:r>
              <a:rPr lang="en-US" altLang="zh-CN" sz="2400" b="1" dirty="0"/>
              <a:t>;…}</a:t>
            </a:r>
            <a:endParaRPr lang="en-US" altLang="zh-CN" sz="2400" b="1" dirty="0"/>
          </a:p>
          <a:p>
            <a:r>
              <a:rPr lang="en-US" altLang="zh-CN" sz="2400" b="1" dirty="0"/>
              <a:t>		&lt;/style&gt;</a:t>
            </a:r>
            <a:endParaRPr lang="en-US" altLang="zh-CN" sz="2400" b="1" dirty="0"/>
          </a:p>
        </p:txBody>
      </p:sp>
      <p:sp>
        <p:nvSpPr>
          <p:cNvPr id="3" name="矩形 2"/>
          <p:cNvSpPr/>
          <p:nvPr/>
        </p:nvSpPr>
        <p:spPr>
          <a:xfrm>
            <a:off x="179512" y="1074816"/>
            <a:ext cx="4237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4.4.2  </a:t>
            </a:r>
            <a:r>
              <a:rPr lang="zh-CN" altLang="en-US" sz="2800" b="1" dirty="0"/>
              <a:t>类选择器和</a:t>
            </a:r>
            <a:r>
              <a:rPr lang="en-US" altLang="zh-CN" sz="2800" b="1" dirty="0"/>
              <a:t>id</a:t>
            </a:r>
            <a:r>
              <a:rPr lang="zh-CN" altLang="en-US" sz="2800" b="1" dirty="0"/>
              <a:t>选择器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24744"/>
            <a:ext cx="739856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4.5</a:t>
            </a:r>
            <a:r>
              <a:rPr lang="zh-CN" alt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zh-CN" altLang="en-US" dirty="0"/>
              <a:t>	</a:t>
            </a:r>
            <a:r>
              <a:rPr lang="zh-CN" altLang="en-US" sz="2000" b="1" dirty="0"/>
              <a:t>本章介绍了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的概念、发展历程、特性。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的发展经历了三个版本，目前</a:t>
            </a:r>
            <a:r>
              <a:rPr lang="en-US" altLang="zh-CN" sz="2000" b="1" dirty="0"/>
              <a:t>CSS3</a:t>
            </a:r>
            <a:r>
              <a:rPr lang="zh-CN" altLang="en-US" sz="2000" b="1" dirty="0"/>
              <a:t>还在修订中。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带来了只用</a:t>
            </a:r>
            <a:r>
              <a:rPr lang="en-US" altLang="zh-CN" sz="2000" b="1" dirty="0"/>
              <a:t>HTML</a:t>
            </a:r>
            <a:r>
              <a:rPr lang="zh-CN" altLang="en-US" sz="2000" b="1" dirty="0"/>
              <a:t>标签和属性设计页面的局限性，提高了页面的表现力，将内容和表现分离，结构更加清晰。</a:t>
            </a:r>
            <a:endParaRPr lang="zh-CN" altLang="en-US" sz="2000" b="1" dirty="0"/>
          </a:p>
          <a:p>
            <a:r>
              <a:rPr lang="zh-CN" altLang="en-US" sz="2000" b="1" dirty="0"/>
              <a:t>	同时介绍了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的用法，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结构有两部分组成，包括选择器和声明。选择器用来说明样式应用的元素有哪些，声明用来设置这些元素的具体效果。常用的选择器有标记选择器、类选择器、</a:t>
            </a:r>
            <a:r>
              <a:rPr lang="en-US" altLang="zh-CN" sz="2000" b="1" dirty="0"/>
              <a:t>ID</a:t>
            </a:r>
            <a:r>
              <a:rPr lang="zh-CN" altLang="en-US" sz="2000" b="1" dirty="0"/>
              <a:t>选择器等。能够设置的基本样式有字体样式、文本样式、颜色与背景样式、列表样式等。</a:t>
            </a:r>
            <a:endParaRPr lang="zh-CN" altLang="en-US" sz="2000" b="1" dirty="0"/>
          </a:p>
          <a:p>
            <a:r>
              <a:rPr lang="zh-CN" altLang="en-US" sz="2000" b="1" dirty="0"/>
              <a:t>	每个元素都可看做一个长方形的盒子，可以设置这个盒子的外边距、内边距和边框效果。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3519" y="1004476"/>
            <a:ext cx="3488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4.1  CSS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发展历史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59" y="2046153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层叠</a:t>
            </a:r>
            <a:r>
              <a:rPr lang="zh-CN" altLang="en-US" sz="2400" b="1" dirty="0"/>
              <a:t>样式表由哈肯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维姆莱和伯特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波斯于</a:t>
            </a:r>
            <a:r>
              <a:rPr lang="en-US" altLang="zh-CN" sz="2400" b="1" dirty="0"/>
              <a:t>1994</a:t>
            </a:r>
            <a:r>
              <a:rPr lang="zh-CN" altLang="en-US" sz="2400" b="1" dirty="0"/>
              <a:t>年共同发明，到目前共经历了三个版本。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1907704" y="3244334"/>
            <a:ext cx="1497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CSS1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907704" y="3926425"/>
            <a:ext cx="1585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CSS2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1912512" y="4509120"/>
            <a:ext cx="15808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CSS3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8772" y="1123980"/>
            <a:ext cx="26324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4.2  CSS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优势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3872" y="2090172"/>
            <a:ext cx="68225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CSS</a:t>
            </a:r>
            <a:r>
              <a:rPr lang="zh-CN" altLang="en-US" sz="2400" b="1" dirty="0"/>
              <a:t>的出现使网页开发人员的工作变得容易且丰富，也为</a:t>
            </a:r>
            <a:r>
              <a:rPr lang="en-US" altLang="zh-CN" sz="2400" b="1" dirty="0"/>
              <a:t>Web</a:t>
            </a:r>
            <a:r>
              <a:rPr lang="zh-CN" altLang="en-US" sz="2400" b="1" dirty="0"/>
              <a:t>开发的进一步发展奠定了重要基础。主要优势有以下几点。</a:t>
            </a:r>
            <a:endParaRPr lang="zh-CN" altLang="en-US" sz="2400" b="1" dirty="0"/>
          </a:p>
          <a:p>
            <a:r>
              <a:rPr lang="zh-CN" altLang="en-US" sz="2400" b="1" dirty="0"/>
              <a:t>	</a:t>
            </a:r>
            <a:r>
              <a:rPr lang="zh-CN" altLang="en-US" sz="2400" b="1" dirty="0" smtClean="0"/>
              <a:t>   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）提高了页面的</a:t>
            </a:r>
            <a:r>
              <a:rPr lang="zh-CN" altLang="en-US" sz="2400" b="1" dirty="0" smtClean="0"/>
              <a:t>表现力</a:t>
            </a:r>
            <a:endParaRPr lang="en-US" altLang="zh-CN" sz="2400" b="1" dirty="0" smtClean="0"/>
          </a:p>
          <a:p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2215818" y="4098108"/>
            <a:ext cx="340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）表现和内容相分离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2225396" y="5013176"/>
            <a:ext cx="4027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）便于网站风格的统一。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7377" y="982176"/>
            <a:ext cx="2629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4.3  CSS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样式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200" y="1628507"/>
            <a:ext cx="3012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4.3.1  CSS</a:t>
            </a:r>
            <a:r>
              <a:rPr lang="zh-CN" altLang="en-US" sz="2800" b="1" dirty="0"/>
              <a:t>中的单位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1592796" y="2636912"/>
            <a:ext cx="59584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网页</a:t>
            </a:r>
            <a:r>
              <a:rPr lang="zh-CN" altLang="en-US" sz="2000" b="1" dirty="0"/>
              <a:t>设计中经常会遇到长度、宽度、高度等单位，明确应该使用的单位非常重要，</a:t>
            </a:r>
            <a:r>
              <a:rPr lang="en-US" altLang="zh-CN" sz="2000" b="1" dirty="0"/>
              <a:t>CSS</a:t>
            </a:r>
            <a:r>
              <a:rPr lang="zh-CN" altLang="en-US" sz="2000" b="1" dirty="0"/>
              <a:t>中有绝对单位和相对单位两种表示方式。</a:t>
            </a:r>
            <a:endParaRPr lang="zh-CN" altLang="en-US" sz="2000" b="1" dirty="0"/>
          </a:p>
          <a:p>
            <a:r>
              <a:rPr lang="zh-CN" altLang="en-US" sz="2000" b="1" dirty="0" smtClean="0"/>
              <a:t>          绝对</a:t>
            </a:r>
            <a:r>
              <a:rPr lang="zh-CN" altLang="en-US" sz="2000" b="1" dirty="0"/>
              <a:t>单位。常用的有厘米、毫米、英寸、点、皮卡等，不会由于显示设备不同而有所改变，与现实中尺寸相同，使用绝对单位设计的网页可以被浏览器支持，但较少使用。</a:t>
            </a:r>
            <a:endParaRPr lang="zh-CN" altLang="en-US" sz="2000" b="1" dirty="0"/>
          </a:p>
          <a:p>
            <a:r>
              <a:rPr lang="zh-CN" altLang="en-US" sz="2000" b="1" dirty="0"/>
              <a:t>相对单位。大小不固定，会由于显示设备分辨率、浏览器不同而显示不同，常用的单位有</a:t>
            </a:r>
            <a:r>
              <a:rPr lang="en-US" altLang="zh-CN" sz="2000" b="1" dirty="0" err="1"/>
              <a:t>em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ex</a:t>
            </a:r>
            <a:r>
              <a:rPr lang="zh-CN" altLang="en-US" sz="2000" b="1" dirty="0"/>
              <a:t>、</a:t>
            </a:r>
            <a:r>
              <a:rPr lang="en-US" altLang="zh-CN" sz="2000" b="1" dirty="0" err="1"/>
              <a:t>px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%</a:t>
            </a:r>
            <a:r>
              <a:rPr lang="zh-CN" altLang="en-US" sz="2000" b="1" dirty="0"/>
              <a:t>等。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124744"/>
            <a:ext cx="2489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4.3.2  </a:t>
            </a:r>
            <a:r>
              <a:rPr lang="zh-CN" altLang="en-US" sz="2800" b="1" dirty="0"/>
              <a:t>字体样式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233264" y="2417890"/>
            <a:ext cx="8910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属性	</a:t>
            </a:r>
            <a:r>
              <a:rPr lang="zh-CN" altLang="en-US" b="1" dirty="0" smtClean="0"/>
              <a:t>                   取值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                                    说明</a:t>
            </a:r>
            <a:endParaRPr lang="zh-CN" altLang="en-US" b="1" dirty="0"/>
          </a:p>
          <a:p>
            <a:r>
              <a:rPr lang="en-US" altLang="zh-CN" b="1" dirty="0"/>
              <a:t>font-size	</a:t>
            </a:r>
            <a:r>
              <a:rPr lang="en-US" altLang="zh-CN" b="1" dirty="0" smtClean="0"/>
              <a:t>                  </a:t>
            </a:r>
            <a:r>
              <a:rPr lang="zh-CN" altLang="en-US" b="1" dirty="0" smtClean="0"/>
              <a:t>数值</a:t>
            </a:r>
            <a:r>
              <a:rPr lang="zh-CN" altLang="en-US" b="1" dirty="0"/>
              <a:t>（可用绝对值或相对值</a:t>
            </a:r>
            <a:r>
              <a:rPr lang="zh-CN" altLang="en-US" b="1" dirty="0" smtClean="0"/>
              <a:t>）            设置</a:t>
            </a:r>
            <a:r>
              <a:rPr lang="zh-CN" altLang="en-US" b="1" dirty="0"/>
              <a:t>字体字号</a:t>
            </a:r>
            <a:endParaRPr lang="zh-CN" altLang="en-US" b="1" dirty="0"/>
          </a:p>
          <a:p>
            <a:r>
              <a:rPr lang="en-US" altLang="zh-CN" b="1" dirty="0"/>
              <a:t>font-weight	</a:t>
            </a:r>
            <a:r>
              <a:rPr lang="en-US" altLang="zh-CN" b="1" dirty="0" smtClean="0"/>
              <a:t>normal/bold/bolder/lighter/100-900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字体加粗</a:t>
            </a:r>
            <a:endParaRPr lang="zh-CN" altLang="en-US" b="1" dirty="0"/>
          </a:p>
          <a:p>
            <a:r>
              <a:rPr lang="en-US" altLang="zh-CN" b="1" dirty="0"/>
              <a:t>font-style	normal/italic/oblique	</a:t>
            </a:r>
            <a:r>
              <a:rPr lang="en-US" altLang="zh-CN" b="1" dirty="0" smtClean="0"/>
              <a:t>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字体样式（斜体效果）</a:t>
            </a:r>
            <a:endParaRPr lang="zh-CN" altLang="en-US" b="1" dirty="0"/>
          </a:p>
          <a:p>
            <a:r>
              <a:rPr lang="en-US" altLang="zh-CN" b="1" dirty="0"/>
              <a:t>font-family	</a:t>
            </a:r>
            <a:r>
              <a:rPr lang="zh-CN" altLang="en-US" b="1" dirty="0"/>
              <a:t>字体</a:t>
            </a:r>
            <a:r>
              <a:rPr lang="zh-CN" altLang="en-US" b="1" dirty="0" smtClean="0"/>
              <a:t>名称	                                  设置</a:t>
            </a:r>
            <a:r>
              <a:rPr lang="zh-CN" altLang="en-US" b="1" dirty="0"/>
              <a:t>字体</a:t>
            </a:r>
            <a:endParaRPr lang="zh-CN" altLang="en-US" b="1" dirty="0"/>
          </a:p>
          <a:p>
            <a:r>
              <a:rPr lang="en-US" altLang="zh-CN" b="1" dirty="0"/>
              <a:t>font-variant	normal/small-caps	</a:t>
            </a:r>
            <a:r>
              <a:rPr lang="en-US" altLang="zh-CN" b="1" dirty="0" smtClean="0"/>
              <a:t>                  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小型的大写字母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052736"/>
            <a:ext cx="2486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4.3.3  </a:t>
            </a:r>
            <a:r>
              <a:rPr lang="zh-CN" altLang="en-US" sz="2800" b="1" dirty="0"/>
              <a:t>文本样式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39552" y="1878382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属性	</a:t>
            </a:r>
            <a:r>
              <a:rPr lang="zh-CN" altLang="en-US" b="1" dirty="0" smtClean="0"/>
              <a:t>                  取值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                       </a:t>
            </a:r>
            <a:r>
              <a:rPr lang="zh-CN" altLang="en-US" b="1" dirty="0" smtClean="0"/>
              <a:t>                  说明</a:t>
            </a:r>
            <a:endParaRPr lang="zh-CN" altLang="en-US" b="1" dirty="0"/>
          </a:p>
          <a:p>
            <a:r>
              <a:rPr lang="en-US" altLang="zh-CN" b="1" dirty="0"/>
              <a:t>letter-spacing	normal/</a:t>
            </a:r>
            <a:r>
              <a:rPr lang="zh-CN" altLang="en-US" b="1" dirty="0"/>
              <a:t>长度单位	</a:t>
            </a:r>
            <a:r>
              <a:rPr lang="zh-CN" altLang="en-US" b="1" dirty="0" smtClean="0"/>
              <a:t>                                          设置</a:t>
            </a:r>
            <a:r>
              <a:rPr lang="zh-CN" altLang="en-US" b="1" dirty="0"/>
              <a:t>字符间距</a:t>
            </a:r>
            <a:endParaRPr lang="zh-CN" altLang="en-US" b="1" dirty="0"/>
          </a:p>
          <a:p>
            <a:r>
              <a:rPr lang="en-US" altLang="zh-CN" b="1" dirty="0"/>
              <a:t>line-height	normal/length	</a:t>
            </a:r>
            <a:r>
              <a:rPr lang="en-US" altLang="zh-CN" b="1" dirty="0" smtClean="0"/>
              <a:t>                          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行高</a:t>
            </a:r>
            <a:endParaRPr lang="zh-CN" altLang="en-US" b="1" dirty="0"/>
          </a:p>
          <a:p>
            <a:r>
              <a:rPr lang="en-US" altLang="zh-CN" b="1" dirty="0"/>
              <a:t>text-indent	</a:t>
            </a:r>
            <a:r>
              <a:rPr lang="zh-CN" altLang="en-US" b="1" dirty="0"/>
              <a:t>长度单位</a:t>
            </a:r>
            <a:r>
              <a:rPr lang="en-US" altLang="zh-CN" b="1" dirty="0"/>
              <a:t>/</a:t>
            </a:r>
            <a:r>
              <a:rPr lang="zh-CN" altLang="en-US" b="1" dirty="0"/>
              <a:t>百分比单位	</a:t>
            </a:r>
            <a:r>
              <a:rPr lang="zh-CN" altLang="en-US" b="1" dirty="0" smtClean="0"/>
              <a:t>                        设置</a:t>
            </a:r>
            <a:r>
              <a:rPr lang="zh-CN" altLang="en-US" b="1" dirty="0"/>
              <a:t>首行缩进</a:t>
            </a:r>
            <a:endParaRPr lang="zh-CN" altLang="en-US" b="1" dirty="0"/>
          </a:p>
          <a:p>
            <a:r>
              <a:rPr lang="en-US" altLang="zh-CN" b="1" dirty="0"/>
              <a:t>text-decoration	none/underline/</a:t>
            </a:r>
            <a:r>
              <a:rPr lang="en-US" altLang="zh-CN" b="1" dirty="0" err="1"/>
              <a:t>overline</a:t>
            </a:r>
            <a:r>
              <a:rPr lang="en-US" altLang="zh-CN" b="1" dirty="0"/>
              <a:t>/line-through	</a:t>
            </a:r>
            <a:r>
              <a:rPr lang="en-US" altLang="zh-CN" b="1" dirty="0" smtClean="0"/>
              <a:t>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字符装饰</a:t>
            </a:r>
            <a:endParaRPr lang="zh-CN" altLang="en-US" b="1" dirty="0"/>
          </a:p>
          <a:p>
            <a:r>
              <a:rPr lang="en-US" altLang="zh-CN" b="1" dirty="0"/>
              <a:t>text-transform	capitalize/uppercase/lowercase/none	</a:t>
            </a:r>
            <a:r>
              <a:rPr lang="en-US" altLang="zh-CN" b="1" dirty="0" smtClean="0"/>
              <a:t>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英文大小写</a:t>
            </a:r>
            <a:endParaRPr lang="zh-CN" altLang="en-US" b="1" dirty="0"/>
          </a:p>
          <a:p>
            <a:r>
              <a:rPr lang="en-US" altLang="zh-CN" b="1" dirty="0"/>
              <a:t>text-</a:t>
            </a:r>
            <a:r>
              <a:rPr lang="en-US" altLang="zh-CN" b="1" dirty="0" err="1"/>
              <a:t>aligh</a:t>
            </a:r>
            <a:r>
              <a:rPr lang="en-US" altLang="zh-CN" b="1" dirty="0"/>
              <a:t>	left/right/center/justify	</a:t>
            </a:r>
            <a:r>
              <a:rPr lang="en-US" altLang="zh-CN" b="1" dirty="0" smtClean="0"/>
              <a:t>        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水平对齐效果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993" y="775752"/>
            <a:ext cx="3587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4.3.4  </a:t>
            </a:r>
            <a:r>
              <a:rPr lang="zh-CN" altLang="en-US" sz="2800" b="1" dirty="0"/>
              <a:t>颜色与背景样式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201831" y="1916832"/>
            <a:ext cx="87929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属性	</a:t>
            </a:r>
            <a:r>
              <a:rPr lang="zh-CN" altLang="en-US" b="1" dirty="0" smtClean="0"/>
              <a:t>                                 取值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                                                说明</a:t>
            </a:r>
            <a:endParaRPr lang="zh-CN" altLang="en-US" b="1" dirty="0"/>
          </a:p>
          <a:p>
            <a:r>
              <a:rPr lang="en-US" altLang="zh-CN" b="1" dirty="0"/>
              <a:t>color	</a:t>
            </a:r>
            <a:r>
              <a:rPr lang="en-US" altLang="zh-CN" b="1" dirty="0" smtClean="0"/>
              <a:t>                                 </a:t>
            </a:r>
            <a:r>
              <a:rPr lang="zh-CN" altLang="en-US" b="1" dirty="0" smtClean="0"/>
              <a:t>颜色</a:t>
            </a:r>
            <a:r>
              <a:rPr lang="zh-CN" altLang="en-US" b="1" dirty="0"/>
              <a:t>英文名称</a:t>
            </a:r>
            <a:r>
              <a:rPr lang="en-US" altLang="zh-CN" b="1" dirty="0"/>
              <a:t>/</a:t>
            </a:r>
            <a:r>
              <a:rPr lang="en-US" altLang="zh-CN" b="1" dirty="0" err="1"/>
              <a:t>rgb</a:t>
            </a:r>
            <a:r>
              <a:rPr lang="en-US" altLang="zh-CN" b="1" dirty="0"/>
              <a:t>()</a:t>
            </a:r>
            <a:r>
              <a:rPr lang="zh-CN" altLang="en-US" b="1" dirty="0"/>
              <a:t>函数</a:t>
            </a:r>
            <a:r>
              <a:rPr lang="en-US" altLang="zh-CN" b="1" dirty="0"/>
              <a:t>/</a:t>
            </a:r>
            <a:r>
              <a:rPr lang="zh-CN" altLang="en-US" b="1" dirty="0"/>
              <a:t>十六进制	设置字体颜色</a:t>
            </a:r>
            <a:endParaRPr lang="zh-CN" altLang="en-US" b="1" dirty="0"/>
          </a:p>
          <a:p>
            <a:r>
              <a:rPr lang="en-US" altLang="zh-CN" b="1" dirty="0"/>
              <a:t>background-color	</a:t>
            </a:r>
            <a:r>
              <a:rPr lang="en-US" altLang="zh-CN" b="1" dirty="0" smtClean="0"/>
              <a:t>               </a:t>
            </a:r>
            <a:r>
              <a:rPr lang="zh-CN" altLang="en-US" b="1" dirty="0" smtClean="0"/>
              <a:t>颜色</a:t>
            </a:r>
            <a:r>
              <a:rPr lang="zh-CN" altLang="en-US" b="1" dirty="0"/>
              <a:t>英文名称</a:t>
            </a:r>
            <a:r>
              <a:rPr lang="en-US" altLang="zh-CN" b="1" dirty="0"/>
              <a:t>/</a:t>
            </a:r>
            <a:r>
              <a:rPr lang="en-US" altLang="zh-CN" b="1" dirty="0" err="1"/>
              <a:t>rgb</a:t>
            </a:r>
            <a:r>
              <a:rPr lang="en-US" altLang="zh-CN" b="1" dirty="0"/>
              <a:t>()</a:t>
            </a:r>
            <a:r>
              <a:rPr lang="zh-CN" altLang="en-US" b="1" dirty="0"/>
              <a:t>函数</a:t>
            </a:r>
            <a:r>
              <a:rPr lang="en-US" altLang="zh-CN" b="1" dirty="0"/>
              <a:t>/</a:t>
            </a:r>
            <a:r>
              <a:rPr lang="zh-CN" altLang="en-US" b="1" dirty="0"/>
              <a:t>十六进制	设置元素背景颜色</a:t>
            </a:r>
            <a:endParaRPr lang="zh-CN" altLang="en-US" b="1" dirty="0"/>
          </a:p>
          <a:p>
            <a:r>
              <a:rPr lang="en-US" altLang="zh-CN" b="1" dirty="0"/>
              <a:t>background-image	</a:t>
            </a:r>
            <a:r>
              <a:rPr lang="en-US" altLang="zh-CN" b="1" dirty="0" smtClean="0"/>
              <a:t>               </a:t>
            </a:r>
            <a:r>
              <a:rPr lang="zh-CN" altLang="en-US" b="1" dirty="0" smtClean="0"/>
              <a:t>图片</a:t>
            </a:r>
            <a:r>
              <a:rPr lang="zh-CN" altLang="en-US" b="1" dirty="0"/>
              <a:t>路径	</a:t>
            </a:r>
            <a:r>
              <a:rPr lang="zh-CN" altLang="en-US" b="1" dirty="0" smtClean="0"/>
              <a:t>                                      设置</a:t>
            </a:r>
            <a:r>
              <a:rPr lang="zh-CN" altLang="en-US" b="1" dirty="0"/>
              <a:t>背景图片</a:t>
            </a:r>
            <a:endParaRPr lang="zh-CN" altLang="en-US" b="1" dirty="0"/>
          </a:p>
          <a:p>
            <a:r>
              <a:rPr lang="en-US" altLang="zh-CN" b="1" dirty="0" smtClean="0"/>
              <a:t>background-repeat               repeat/no-repeat/repeat-x/repeat-y</a:t>
            </a:r>
            <a:r>
              <a:rPr lang="en-US" altLang="zh-CN" b="1" dirty="0"/>
              <a:t>	</a:t>
            </a:r>
            <a:r>
              <a:rPr lang="zh-CN" altLang="en-US" b="1" dirty="0"/>
              <a:t>设置背景图片重复</a:t>
            </a:r>
            <a:endParaRPr lang="zh-CN" altLang="en-US" b="1" dirty="0"/>
          </a:p>
          <a:p>
            <a:r>
              <a:rPr lang="en-US" altLang="zh-CN" b="1" dirty="0" smtClean="0"/>
              <a:t>background-position            </a:t>
            </a:r>
            <a:r>
              <a:rPr lang="zh-CN" altLang="en-US" b="1" dirty="0" smtClean="0"/>
              <a:t>绝对</a:t>
            </a:r>
            <a:r>
              <a:rPr lang="zh-CN" altLang="en-US" b="1" dirty="0"/>
              <a:t>位置</a:t>
            </a:r>
            <a:r>
              <a:rPr lang="en-US" altLang="zh-CN" b="1" dirty="0"/>
              <a:t>/</a:t>
            </a:r>
            <a:r>
              <a:rPr lang="zh-CN" altLang="en-US" b="1" dirty="0"/>
              <a:t>相对位置	</a:t>
            </a:r>
            <a:r>
              <a:rPr lang="zh-CN" altLang="en-US" b="1" dirty="0" smtClean="0"/>
              <a:t>                                      设置</a:t>
            </a:r>
            <a:r>
              <a:rPr lang="zh-CN" altLang="en-US" b="1" dirty="0"/>
              <a:t>背景图片位置</a:t>
            </a:r>
            <a:endParaRPr lang="zh-CN" altLang="en-US" b="1" dirty="0"/>
          </a:p>
          <a:p>
            <a:r>
              <a:rPr lang="en-US" altLang="zh-CN" b="1" dirty="0" smtClean="0"/>
              <a:t>background-attachment     scroll/fixed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                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背景图片的滚动效果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2736"/>
            <a:ext cx="2488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4.3.5  </a:t>
            </a:r>
            <a:r>
              <a:rPr lang="zh-CN" altLang="en-US" sz="2800" b="1" dirty="0"/>
              <a:t>列表样式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98037" y="2492896"/>
            <a:ext cx="9043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属性	</a:t>
            </a:r>
            <a:r>
              <a:rPr lang="zh-CN" altLang="en-US" b="1" dirty="0" smtClean="0"/>
              <a:t>                          取值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                                                                       说明</a:t>
            </a:r>
            <a:endParaRPr lang="zh-CN" altLang="en-US" b="1" dirty="0"/>
          </a:p>
          <a:p>
            <a:r>
              <a:rPr lang="en-US" altLang="zh-CN" b="1" dirty="0"/>
              <a:t>list-style-type	</a:t>
            </a:r>
            <a:r>
              <a:rPr lang="en-US" altLang="zh-CN" b="1" dirty="0" smtClean="0"/>
              <a:t>disc/circle/square/decimal/lower-roman/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</a:t>
            </a:r>
            <a:r>
              <a:rPr lang="en-US" altLang="zh-CN" b="1" dirty="0" smtClean="0"/>
              <a:t>upper-roman/lower-alpha/upper-alpha/none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列表类型</a:t>
            </a:r>
            <a:endParaRPr lang="zh-CN" altLang="en-US" b="1" dirty="0"/>
          </a:p>
          <a:p>
            <a:r>
              <a:rPr lang="en-US" altLang="zh-CN" b="1" dirty="0"/>
              <a:t>list-style-image	</a:t>
            </a:r>
            <a:r>
              <a:rPr lang="en-US" altLang="zh-CN" b="1" dirty="0" smtClean="0"/>
              <a:t>    </a:t>
            </a:r>
            <a:r>
              <a:rPr lang="zh-CN" altLang="en-US" b="1" dirty="0" smtClean="0"/>
              <a:t>图片</a:t>
            </a:r>
            <a:r>
              <a:rPr lang="zh-CN" altLang="en-US" b="1" dirty="0"/>
              <a:t>路径	</a:t>
            </a:r>
            <a:r>
              <a:rPr lang="zh-CN" altLang="en-US" b="1" dirty="0" smtClean="0"/>
              <a:t>                                                              设置</a:t>
            </a:r>
            <a:r>
              <a:rPr lang="zh-CN" altLang="en-US" b="1" dirty="0"/>
              <a:t>列表符号为图片</a:t>
            </a:r>
            <a:endParaRPr lang="zh-CN" altLang="en-US" b="1" dirty="0"/>
          </a:p>
          <a:p>
            <a:r>
              <a:rPr lang="en-US" altLang="zh-CN" b="1" dirty="0"/>
              <a:t>list-style-position	</a:t>
            </a:r>
            <a:r>
              <a:rPr lang="en-US" altLang="zh-CN" b="1" dirty="0" smtClean="0"/>
              <a:t>   outside/inside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                                               </a:t>
            </a:r>
            <a:r>
              <a:rPr lang="zh-CN" altLang="en-US" b="1" dirty="0" smtClean="0"/>
              <a:t>设置</a:t>
            </a:r>
            <a:r>
              <a:rPr lang="zh-CN" altLang="en-US" b="1" dirty="0"/>
              <a:t>符号缩进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80728"/>
            <a:ext cx="2507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4.3.6  </a:t>
            </a:r>
            <a:r>
              <a:rPr lang="zh-CN" altLang="en-US" sz="2800" b="1" dirty="0"/>
              <a:t>盒子模型</a:t>
            </a:r>
            <a:endParaRPr lang="zh-CN" altLang="en-US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60266"/>
            <a:ext cx="5587731" cy="394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3590671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margin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83141" y="2164214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border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83141" y="3447641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Padding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38444" y="3257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元素内容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4169" y="5301208"/>
            <a:ext cx="79965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   每个</a:t>
            </a:r>
            <a:r>
              <a:rPr lang="zh-CN" altLang="en-US" sz="2000" b="1" dirty="0"/>
              <a:t>元素都可看做是长方形的盒子，产生了盒子模型。每个盒子都有</a:t>
            </a:r>
            <a:r>
              <a:rPr lang="en-US" altLang="zh-CN" sz="2000" b="1" dirty="0"/>
              <a:t>margin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padding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border</a:t>
            </a:r>
            <a:r>
              <a:rPr lang="zh-CN" altLang="en-US" sz="2000" b="1" dirty="0"/>
              <a:t>三个属性，用来设置元素的外边距、内边距和边框效果。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5" grpId="0"/>
      <p:bldP spid="5" grpId="1"/>
      <p:bldP spid="7" grpId="0"/>
      <p:bldP spid="7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4084</Words>
  <Application>WPS 演示</Application>
  <PresentationFormat>全屏显示(4:3)</PresentationFormat>
  <Paragraphs>125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6</cp:revision>
  <dcterms:created xsi:type="dcterms:W3CDTF">2019-05-17T10:28:00Z</dcterms:created>
  <dcterms:modified xsi:type="dcterms:W3CDTF">2019-05-20T02:28:29Z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