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newsflash/>
      </p:transition>
    </mc:Choice>
    <mc:Fallback>
      <p:transition>
        <p:newsflash/>
      </p:transition>
    </mc:Fallback>
  </mc:AlternateConten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3688" y="908720"/>
            <a:ext cx="5144358" cy="646331"/>
          </a:xfrm>
          <a:prstGeom prst="rect">
            <a:avLst/>
          </a:prstGeom>
        </p:spPr>
        <p:txBody>
          <a:bodyPr wrap="none">
            <a:spAutoFit/>
          </a:bodyPr>
          <a:lstStyle/>
          <a:p>
            <a:pPr algn="ct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第</a:t>
            </a:r>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章 网站的制作与发布</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539552" y="1988840"/>
            <a:ext cx="5929828" cy="584775"/>
          </a:xfrm>
          <a:prstGeom prst="rect">
            <a:avLst/>
          </a:prstGeom>
        </p:spPr>
        <p:txBody>
          <a:bodyPr wrap="none">
            <a:spAutoFit/>
          </a:bodyPr>
          <a:lstStyle/>
          <a:p>
            <a:r>
              <a:rPr lang="zh-CN" altLang="en-US" sz="3200" b="1" smtClean="0">
                <a:solidFill>
                  <a:schemeClr val="tx2">
                    <a:lumMod val="60000"/>
                    <a:lumOff val="40000"/>
                  </a:schemeClr>
                </a:solidFill>
              </a:rPr>
              <a:t>通过学习，重点掌握以下内容：</a:t>
            </a:r>
            <a:endParaRPr lang="en-US" altLang="zh-CN" sz="3200" b="1" dirty="0">
              <a:solidFill>
                <a:schemeClr val="tx2">
                  <a:lumMod val="60000"/>
                  <a:lumOff val="40000"/>
                </a:schemeClr>
              </a:solidFill>
            </a:endParaRPr>
          </a:p>
        </p:txBody>
      </p:sp>
      <p:sp>
        <p:nvSpPr>
          <p:cNvPr id="5" name="矩形 4"/>
          <p:cNvSpPr/>
          <p:nvPr/>
        </p:nvSpPr>
        <p:spPr>
          <a:xfrm>
            <a:off x="2286000" y="3140968"/>
            <a:ext cx="5742384" cy="1815882"/>
          </a:xfrm>
          <a:prstGeom prst="rect">
            <a:avLst/>
          </a:prstGeom>
        </p:spPr>
        <p:txBody>
          <a:bodyPr wrap="square">
            <a:spAutoFit/>
          </a:bodyPr>
          <a:lstStyle/>
          <a:p>
            <a:pPr lvl="0"/>
            <a:r>
              <a:rPr lang="en-US" altLang="zh-CN" sz="2800" b="1" dirty="0" smtClean="0"/>
              <a:t>1.</a:t>
            </a:r>
            <a:r>
              <a:rPr lang="zh-CN" altLang="zh-CN" sz="2800" b="1" dirty="0" smtClean="0"/>
              <a:t>了解</a:t>
            </a:r>
            <a:r>
              <a:rPr lang="zh-CN" altLang="zh-CN" sz="2800" b="1" dirty="0"/>
              <a:t>几个重要的网站开发工具</a:t>
            </a:r>
            <a:endParaRPr lang="zh-CN" altLang="zh-CN" sz="2800" b="1" dirty="0"/>
          </a:p>
          <a:p>
            <a:pPr lvl="0"/>
            <a:r>
              <a:rPr lang="en-US" altLang="zh-CN" sz="2800" b="1" dirty="0" smtClean="0"/>
              <a:t>2.</a:t>
            </a:r>
            <a:r>
              <a:rPr lang="zh-CN" altLang="zh-CN" sz="2800" b="1" dirty="0" smtClean="0"/>
              <a:t>熟悉</a:t>
            </a:r>
            <a:r>
              <a:rPr lang="zh-CN" altLang="zh-CN" sz="2800" b="1" dirty="0"/>
              <a:t>网站建设的基本步骤</a:t>
            </a:r>
            <a:endParaRPr lang="zh-CN" altLang="zh-CN" sz="2800" b="1" dirty="0"/>
          </a:p>
          <a:p>
            <a:pPr lvl="0"/>
            <a:r>
              <a:rPr lang="en-US" altLang="zh-CN" sz="2800" b="1" dirty="0" smtClean="0"/>
              <a:t>3.</a:t>
            </a:r>
            <a:r>
              <a:rPr lang="zh-CN" altLang="zh-CN" sz="2800" b="1" dirty="0" smtClean="0"/>
              <a:t>熟悉</a:t>
            </a:r>
            <a:r>
              <a:rPr lang="zh-CN" altLang="zh-CN" sz="2800" b="1" dirty="0"/>
              <a:t>网站建设的基本原则</a:t>
            </a:r>
            <a:endParaRPr lang="zh-CN" altLang="zh-CN" sz="2800" b="1" dirty="0"/>
          </a:p>
          <a:p>
            <a:pPr lvl="0"/>
            <a:r>
              <a:rPr lang="en-US" altLang="zh-CN" sz="2800" b="1" dirty="0" smtClean="0"/>
              <a:t>4.</a:t>
            </a:r>
            <a:r>
              <a:rPr lang="zh-CN" altLang="zh-CN" sz="2800" b="1" dirty="0" smtClean="0"/>
              <a:t>掌握</a:t>
            </a:r>
            <a:r>
              <a:rPr lang="zh-CN" altLang="zh-CN" sz="2800" b="1" dirty="0"/>
              <a:t>网站测试和发布的方法</a:t>
            </a:r>
            <a:endParaRPr lang="zh-CN" altLang="zh-CN" sz="28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8174" y="1196752"/>
            <a:ext cx="5219699"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6. 2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网站建设的基本步骤</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887895" y="1958041"/>
            <a:ext cx="7776864" cy="707886"/>
          </a:xfrm>
          <a:prstGeom prst="rect">
            <a:avLst/>
          </a:prstGeom>
        </p:spPr>
        <p:txBody>
          <a:bodyPr wrap="square">
            <a:spAutoFit/>
          </a:bodyPr>
          <a:lstStyle/>
          <a:p>
            <a:r>
              <a:rPr lang="zh-CN" altLang="en-US" sz="2000" b="1" dirty="0" smtClean="0"/>
              <a:t>      网站</a:t>
            </a:r>
            <a:r>
              <a:rPr lang="zh-CN" altLang="en-US" sz="2000" b="1" dirty="0"/>
              <a:t>建设可分为网站规划、网站设计、网站实现、网站测试、网站发布、网站推广、网站维护等内容。</a:t>
            </a:r>
            <a:endParaRPr lang="zh-CN" altLang="en-US" sz="2000" b="1" dirty="0"/>
          </a:p>
        </p:txBody>
      </p:sp>
      <p:sp>
        <p:nvSpPr>
          <p:cNvPr id="4" name="矩形 3"/>
          <p:cNvSpPr/>
          <p:nvPr/>
        </p:nvSpPr>
        <p:spPr>
          <a:xfrm>
            <a:off x="958930" y="2852936"/>
            <a:ext cx="2438488" cy="523220"/>
          </a:xfrm>
          <a:prstGeom prst="rect">
            <a:avLst/>
          </a:prstGeom>
        </p:spPr>
        <p:txBody>
          <a:bodyPr wrap="none">
            <a:spAutoFit/>
          </a:bodyPr>
          <a:lstStyle/>
          <a:p>
            <a:r>
              <a:rPr lang="en-US" altLang="zh-CN" sz="2800" b="1" dirty="0"/>
              <a:t>6.2.1  </a:t>
            </a:r>
            <a:r>
              <a:rPr lang="zh-CN" altLang="zh-CN" sz="2800" b="1" dirty="0"/>
              <a:t>网站规划</a:t>
            </a:r>
            <a:endParaRPr lang="zh-CN" altLang="zh-CN" sz="2800" b="1" dirty="0"/>
          </a:p>
        </p:txBody>
      </p:sp>
      <p:sp>
        <p:nvSpPr>
          <p:cNvPr id="5" name="矩形 4"/>
          <p:cNvSpPr/>
          <p:nvPr/>
        </p:nvSpPr>
        <p:spPr>
          <a:xfrm>
            <a:off x="1335216" y="3717032"/>
            <a:ext cx="3980577" cy="1569660"/>
          </a:xfrm>
          <a:prstGeom prst="rect">
            <a:avLst/>
          </a:prstGeom>
        </p:spPr>
        <p:txBody>
          <a:bodyPr wrap="none">
            <a:spAutoFit/>
          </a:bodyPr>
          <a:lstStyle/>
          <a:p>
            <a:r>
              <a:rPr lang="zh-CN" altLang="en-US" sz="2400" b="1" dirty="0" smtClean="0"/>
              <a:t>（</a:t>
            </a:r>
            <a:r>
              <a:rPr lang="en-US" altLang="zh-CN" sz="2400" b="1" dirty="0" smtClean="0"/>
              <a:t>1</a:t>
            </a:r>
            <a:r>
              <a:rPr lang="zh-CN" altLang="en-US" sz="2400" b="1" dirty="0" smtClean="0"/>
              <a:t>）</a:t>
            </a:r>
            <a:r>
              <a:rPr lang="zh-CN" altLang="zh-CN" sz="2400" b="1" dirty="0" smtClean="0"/>
              <a:t>确定</a:t>
            </a:r>
            <a:r>
              <a:rPr lang="zh-CN" altLang="zh-CN" sz="2400" b="1" dirty="0"/>
              <a:t>网站建设的目标</a:t>
            </a:r>
            <a:r>
              <a:rPr lang="zh-CN" altLang="zh-CN" sz="2400" b="1" dirty="0" smtClean="0"/>
              <a:t>。</a:t>
            </a:r>
            <a:endParaRPr lang="en-US" altLang="zh-CN" sz="2400" b="1" dirty="0" smtClean="0"/>
          </a:p>
          <a:p>
            <a:r>
              <a:rPr lang="zh-CN" altLang="en-US" sz="2400" b="1" dirty="0" smtClean="0"/>
              <a:t>（</a:t>
            </a:r>
            <a:r>
              <a:rPr lang="en-US" altLang="zh-CN" sz="2400" b="1" dirty="0" smtClean="0"/>
              <a:t>2</a:t>
            </a:r>
            <a:r>
              <a:rPr lang="zh-CN" altLang="en-US" sz="2400" b="1" dirty="0" smtClean="0"/>
              <a:t>）</a:t>
            </a:r>
            <a:r>
              <a:rPr lang="zh-CN" altLang="zh-CN" sz="2400" b="1" dirty="0" smtClean="0"/>
              <a:t>要</a:t>
            </a:r>
            <a:r>
              <a:rPr lang="zh-CN" altLang="zh-CN" sz="2400" b="1" dirty="0"/>
              <a:t>确定网站主题</a:t>
            </a:r>
            <a:r>
              <a:rPr lang="zh-CN" altLang="zh-CN" sz="2400" b="1" dirty="0" smtClean="0"/>
              <a:t>。</a:t>
            </a:r>
            <a:endParaRPr lang="en-US" altLang="zh-CN" sz="2400" b="1" dirty="0" smtClean="0"/>
          </a:p>
          <a:p>
            <a:r>
              <a:rPr lang="zh-CN" altLang="en-US" sz="2400" b="1" dirty="0" smtClean="0"/>
              <a:t>（</a:t>
            </a:r>
            <a:r>
              <a:rPr lang="en-US" altLang="zh-CN" sz="2400" b="1" dirty="0" smtClean="0"/>
              <a:t>3</a:t>
            </a:r>
            <a:r>
              <a:rPr lang="zh-CN" altLang="en-US" sz="2400" b="1" dirty="0" smtClean="0"/>
              <a:t>）</a:t>
            </a:r>
            <a:r>
              <a:rPr lang="zh-CN" altLang="zh-CN" sz="2400" b="1" dirty="0" smtClean="0"/>
              <a:t>要</a:t>
            </a:r>
            <a:r>
              <a:rPr lang="zh-CN" altLang="zh-CN" sz="2400" b="1" dirty="0"/>
              <a:t>确定网站域名</a:t>
            </a:r>
            <a:r>
              <a:rPr lang="zh-CN" altLang="zh-CN" sz="2400" b="1" dirty="0" smtClean="0"/>
              <a:t>。</a:t>
            </a:r>
            <a:endParaRPr lang="en-US" altLang="zh-CN" sz="2400" b="1" dirty="0" smtClean="0"/>
          </a:p>
          <a:p>
            <a:r>
              <a:rPr lang="zh-CN" altLang="en-US" sz="2400" b="1" dirty="0" smtClean="0"/>
              <a:t>（</a:t>
            </a:r>
            <a:r>
              <a:rPr lang="en-US" altLang="zh-CN" sz="2400" b="1" dirty="0" smtClean="0"/>
              <a:t>4</a:t>
            </a:r>
            <a:r>
              <a:rPr lang="zh-CN" altLang="en-US" sz="2400" b="1" dirty="0" smtClean="0"/>
              <a:t>）</a:t>
            </a:r>
            <a:r>
              <a:rPr lang="zh-CN" altLang="zh-CN" sz="2400" b="1" dirty="0" smtClean="0"/>
              <a:t>搜集</a:t>
            </a:r>
            <a:r>
              <a:rPr lang="zh-CN" altLang="zh-CN" sz="2400" b="1" dirty="0"/>
              <a:t>素材。</a:t>
            </a:r>
            <a:endParaRPr lang="zh-CN" altLang="en-US"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80878"/>
            <a:ext cx="2489784" cy="523220"/>
          </a:xfrm>
          <a:prstGeom prst="rect">
            <a:avLst/>
          </a:prstGeom>
        </p:spPr>
        <p:txBody>
          <a:bodyPr wrap="none">
            <a:spAutoFit/>
          </a:bodyPr>
          <a:lstStyle/>
          <a:p>
            <a:r>
              <a:rPr lang="en-US" altLang="zh-CN" sz="2800" b="1" dirty="0"/>
              <a:t>6.2.2  </a:t>
            </a:r>
            <a:r>
              <a:rPr lang="zh-CN" altLang="zh-CN" sz="2800" b="1" dirty="0"/>
              <a:t>网站设计</a:t>
            </a:r>
            <a:endParaRPr lang="zh-CN" altLang="zh-CN" sz="2800" b="1" dirty="0"/>
          </a:p>
        </p:txBody>
      </p:sp>
      <p:sp>
        <p:nvSpPr>
          <p:cNvPr id="3" name="矩形 2"/>
          <p:cNvSpPr/>
          <p:nvPr/>
        </p:nvSpPr>
        <p:spPr>
          <a:xfrm>
            <a:off x="611560" y="2276872"/>
            <a:ext cx="8136904" cy="1846659"/>
          </a:xfrm>
          <a:prstGeom prst="rect">
            <a:avLst/>
          </a:prstGeom>
        </p:spPr>
        <p:txBody>
          <a:bodyPr wrap="square">
            <a:spAutoFit/>
          </a:bodyPr>
          <a:lstStyle/>
          <a:p>
            <a:r>
              <a:rPr lang="zh-CN" altLang="zh-CN" sz="2400" b="1" dirty="0"/>
              <a:t>（一）确定网站的栏目和板块：紧扣主题、重点突出</a:t>
            </a:r>
            <a:r>
              <a:rPr lang="zh-CN" altLang="zh-CN" sz="2400" b="1" dirty="0"/>
              <a:t>。</a:t>
            </a:r>
            <a:endParaRPr lang="en-US" altLang="zh-CN" sz="2400" b="1" dirty="0"/>
          </a:p>
          <a:p>
            <a:r>
              <a:rPr lang="zh-CN" altLang="zh-CN" sz="2400" b="1" dirty="0"/>
              <a:t>（</a:t>
            </a:r>
            <a:r>
              <a:rPr lang="zh-CN" altLang="zh-CN" sz="2400" b="1" dirty="0"/>
              <a:t>二）确定网站的整体风格</a:t>
            </a:r>
            <a:endParaRPr lang="zh-CN" altLang="zh-CN" sz="2400" b="1" dirty="0"/>
          </a:p>
          <a:p>
            <a:r>
              <a:rPr lang="zh-CN" altLang="zh-CN" sz="2400" b="1" dirty="0"/>
              <a:t>（三）确定网站的结构：主要包括设计网站的目录结构和网站的链接结构。</a:t>
            </a:r>
            <a:endParaRPr lang="zh-CN" altLang="zh-CN" sz="2400" b="1" dirty="0"/>
          </a:p>
          <a:p>
            <a:endParaRPr lang="zh-CN" altLang="zh-CN"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52030"/>
            <a:ext cx="2486578" cy="523220"/>
          </a:xfrm>
          <a:prstGeom prst="rect">
            <a:avLst/>
          </a:prstGeom>
        </p:spPr>
        <p:txBody>
          <a:bodyPr wrap="none">
            <a:spAutoFit/>
          </a:bodyPr>
          <a:lstStyle/>
          <a:p>
            <a:r>
              <a:rPr lang="en-US" altLang="zh-CN" sz="2800" b="1" dirty="0"/>
              <a:t>6.2.3  </a:t>
            </a:r>
            <a:r>
              <a:rPr lang="zh-CN" altLang="zh-CN" sz="2800" b="1" dirty="0"/>
              <a:t>网站实现</a:t>
            </a:r>
            <a:endParaRPr lang="zh-CN" altLang="zh-CN" sz="2800" b="1" dirty="0"/>
          </a:p>
        </p:txBody>
      </p:sp>
      <p:sp>
        <p:nvSpPr>
          <p:cNvPr id="3" name="矩形 2"/>
          <p:cNvSpPr/>
          <p:nvPr/>
        </p:nvSpPr>
        <p:spPr>
          <a:xfrm>
            <a:off x="467544" y="1797897"/>
            <a:ext cx="8392041" cy="4401205"/>
          </a:xfrm>
          <a:prstGeom prst="rect">
            <a:avLst/>
          </a:prstGeom>
        </p:spPr>
        <p:txBody>
          <a:bodyPr wrap="none">
            <a:spAutoFit/>
          </a:bodyPr>
          <a:lstStyle/>
          <a:p>
            <a:r>
              <a:rPr lang="zh-CN" altLang="zh-CN" sz="2400" b="1" dirty="0">
                <a:solidFill>
                  <a:srgbClr val="00B0F0"/>
                </a:solidFill>
              </a:rPr>
              <a:t>选择网站的制作</a:t>
            </a:r>
            <a:r>
              <a:rPr lang="zh-CN" altLang="zh-CN" sz="2400" b="1" dirty="0" smtClean="0">
                <a:solidFill>
                  <a:srgbClr val="00B0F0"/>
                </a:solidFill>
              </a:rPr>
              <a:t>工具</a:t>
            </a:r>
            <a:r>
              <a:rPr lang="zh-CN" altLang="en-US" sz="2400" b="1" dirty="0">
                <a:solidFill>
                  <a:srgbClr val="00B0F0"/>
                </a:solidFill>
              </a:rPr>
              <a:t>：</a:t>
            </a:r>
            <a:endParaRPr lang="en-US" altLang="zh-CN" sz="2400" b="1" dirty="0" smtClean="0">
              <a:solidFill>
                <a:srgbClr val="00B0F0"/>
              </a:solidFill>
            </a:endParaRPr>
          </a:p>
          <a:p>
            <a:r>
              <a:rPr lang="zh-CN" altLang="zh-CN" sz="2000" b="1" dirty="0" smtClean="0"/>
              <a:t>代码</a:t>
            </a:r>
            <a:r>
              <a:rPr lang="zh-CN" altLang="zh-CN" sz="2000" b="1" dirty="0"/>
              <a:t>设计工具，</a:t>
            </a:r>
            <a:r>
              <a:rPr lang="en-US" altLang="zh-CN" sz="2000" b="1" dirty="0"/>
              <a:t>Dreamweaver</a:t>
            </a:r>
            <a:r>
              <a:rPr lang="zh-CN" altLang="zh-CN" sz="2000" b="1" dirty="0"/>
              <a:t>、</a:t>
            </a:r>
            <a:r>
              <a:rPr lang="en-US" altLang="zh-CN" sz="2000" b="1" dirty="0"/>
              <a:t>Sublime</a:t>
            </a:r>
            <a:r>
              <a:rPr lang="zh-CN" altLang="zh-CN" sz="2000" b="1" dirty="0"/>
              <a:t>和</a:t>
            </a:r>
            <a:r>
              <a:rPr lang="en-US" altLang="zh-CN" sz="2000" b="1" dirty="0" err="1"/>
              <a:t>Editplus</a:t>
            </a:r>
            <a:r>
              <a:rPr lang="zh-CN" altLang="zh-CN" sz="2000" b="1" dirty="0"/>
              <a:t>等；</a:t>
            </a:r>
            <a:endParaRPr lang="zh-CN" altLang="zh-CN" sz="2000" b="1" dirty="0"/>
          </a:p>
          <a:p>
            <a:r>
              <a:rPr lang="zh-CN" altLang="zh-CN" sz="2000" b="1" dirty="0"/>
              <a:t>图片编辑工具，如</a:t>
            </a:r>
            <a:r>
              <a:rPr lang="en-US" altLang="zh-CN" sz="2000" b="1" dirty="0"/>
              <a:t>Photoshop</a:t>
            </a:r>
            <a:r>
              <a:rPr lang="zh-CN" altLang="zh-CN" sz="2000" b="1" dirty="0"/>
              <a:t>、</a:t>
            </a:r>
            <a:r>
              <a:rPr lang="en-US" altLang="zh-CN" sz="2000" b="1" dirty="0"/>
              <a:t>Fireworks</a:t>
            </a:r>
            <a:r>
              <a:rPr lang="zh-CN" altLang="zh-CN" sz="2000" b="1" dirty="0"/>
              <a:t>等；</a:t>
            </a:r>
            <a:endParaRPr lang="zh-CN" altLang="zh-CN" sz="2000" b="1" dirty="0"/>
          </a:p>
          <a:p>
            <a:r>
              <a:rPr lang="zh-CN" altLang="zh-CN" sz="2000" b="1" dirty="0"/>
              <a:t>动画制作工具，如</a:t>
            </a:r>
            <a:r>
              <a:rPr lang="en-US" altLang="zh-CN" sz="2000" b="1" dirty="0"/>
              <a:t>Flash</a:t>
            </a:r>
            <a:r>
              <a:rPr lang="zh-CN" altLang="zh-CN" sz="2000" b="1" dirty="0"/>
              <a:t>、</a:t>
            </a:r>
            <a:r>
              <a:rPr lang="en-US" altLang="zh-CN" sz="2000" b="1" dirty="0"/>
              <a:t>3d max</a:t>
            </a:r>
            <a:r>
              <a:rPr lang="zh-CN" altLang="zh-CN" sz="2000" b="1" dirty="0"/>
              <a:t>等；</a:t>
            </a:r>
            <a:endParaRPr lang="zh-CN" altLang="zh-CN" sz="2000" b="1" dirty="0"/>
          </a:p>
          <a:p>
            <a:r>
              <a:rPr lang="zh-CN" altLang="zh-CN" sz="2000" b="1" dirty="0"/>
              <a:t>网页特效工具，如网页特效精灵、有声有色等</a:t>
            </a:r>
            <a:r>
              <a:rPr lang="zh-CN" altLang="zh-CN" sz="2000" b="1" dirty="0" smtClean="0"/>
              <a:t>。</a:t>
            </a:r>
            <a:endParaRPr lang="en-US" altLang="zh-CN" sz="2000" b="1" dirty="0" smtClean="0"/>
          </a:p>
          <a:p>
            <a:r>
              <a:rPr lang="en-US" altLang="zh-CN" sz="2000" b="1" dirty="0"/>
              <a:t>HTML5</a:t>
            </a:r>
            <a:r>
              <a:rPr lang="zh-CN" altLang="en-US" sz="2000" b="1" dirty="0"/>
              <a:t>对网页设计者的要求相对高一些，好的工具能让设计事半功倍</a:t>
            </a:r>
            <a:r>
              <a:rPr lang="zh-CN" altLang="en-US" sz="2000" b="1" dirty="0" smtClean="0"/>
              <a:t>，</a:t>
            </a:r>
            <a:endParaRPr lang="en-US" altLang="zh-CN" sz="2000" b="1" dirty="0" smtClean="0"/>
          </a:p>
          <a:p>
            <a:r>
              <a:rPr lang="zh-CN" altLang="en-US" sz="2000" b="1" dirty="0" smtClean="0"/>
              <a:t>网页</a:t>
            </a:r>
            <a:r>
              <a:rPr lang="zh-CN" altLang="en-US" sz="2000" b="1" dirty="0"/>
              <a:t>设计常用的小工具如下，对网页设计者会有所帮助。</a:t>
            </a:r>
            <a:endParaRPr lang="zh-CN" altLang="en-US" sz="2000" b="1" dirty="0"/>
          </a:p>
          <a:p>
            <a:r>
              <a:rPr lang="en-US" altLang="zh-CN" sz="2000" b="1" dirty="0"/>
              <a:t>Scroll Kit</a:t>
            </a:r>
            <a:r>
              <a:rPr lang="zh-CN" altLang="en-US" sz="2000" b="1" dirty="0"/>
              <a:t>，可在浏览器中对网站进行字体编辑、插入图片，添加标签</a:t>
            </a:r>
            <a:r>
              <a:rPr lang="zh-CN" altLang="en-US" sz="2000" b="1" dirty="0" smtClean="0"/>
              <a:t>、</a:t>
            </a:r>
            <a:endParaRPr lang="en-US" altLang="zh-CN" sz="2000" b="1" dirty="0" smtClean="0"/>
          </a:p>
          <a:p>
            <a:r>
              <a:rPr lang="zh-CN" altLang="en-US" sz="2000" b="1" dirty="0" smtClean="0"/>
              <a:t>表格</a:t>
            </a:r>
            <a:r>
              <a:rPr lang="zh-CN" altLang="en-US" sz="2000" b="1" dirty="0"/>
              <a:t>等，所见即所得。在功能性上比同类型的工具更加强大。</a:t>
            </a:r>
            <a:endParaRPr lang="zh-CN" altLang="en-US" sz="2000" b="1" dirty="0"/>
          </a:p>
          <a:p>
            <a:r>
              <a:rPr lang="en-US" altLang="zh-CN" sz="2000" b="1" dirty="0"/>
              <a:t>Skeleton</a:t>
            </a:r>
            <a:r>
              <a:rPr lang="zh-CN" altLang="en-US" sz="2000" b="1" dirty="0"/>
              <a:t>，是一系列</a:t>
            </a:r>
            <a:r>
              <a:rPr lang="en-US" altLang="zh-CN" sz="2000" b="1" dirty="0"/>
              <a:t>CSS</a:t>
            </a:r>
            <a:r>
              <a:rPr lang="zh-CN" altLang="en-US" sz="2000" b="1" dirty="0"/>
              <a:t>和</a:t>
            </a:r>
            <a:r>
              <a:rPr lang="en-US" altLang="zh-CN" sz="2000" b="1" dirty="0"/>
              <a:t>JS</a:t>
            </a:r>
            <a:r>
              <a:rPr lang="zh-CN" altLang="en-US" sz="2000" b="1" dirty="0"/>
              <a:t>文件的集合，可快速的调整网页在不同</a:t>
            </a:r>
            <a:r>
              <a:rPr lang="zh-CN" altLang="en-US" sz="2000" b="1" dirty="0" smtClean="0"/>
              <a:t>的</a:t>
            </a:r>
            <a:endParaRPr lang="en-US" altLang="zh-CN" sz="2000" b="1" dirty="0" smtClean="0"/>
          </a:p>
          <a:p>
            <a:r>
              <a:rPr lang="zh-CN" altLang="en-US" sz="2000" b="1" dirty="0" smtClean="0"/>
              <a:t>分辨率</a:t>
            </a:r>
            <a:r>
              <a:rPr lang="zh-CN" altLang="en-US" sz="2000" b="1" dirty="0"/>
              <a:t>下的显示效果。可实现网格在移动设备上快速响应及快速启动等。</a:t>
            </a:r>
            <a:endParaRPr lang="zh-CN" altLang="en-US" sz="2000" b="1" dirty="0"/>
          </a:p>
          <a:p>
            <a:r>
              <a:rPr lang="en-US" altLang="zh-CN" sz="2000" b="1" dirty="0" err="1"/>
              <a:t>Invision</a:t>
            </a:r>
            <a:r>
              <a:rPr lang="zh-CN" altLang="en-US" sz="2000" b="1" dirty="0"/>
              <a:t>，是</a:t>
            </a:r>
            <a:r>
              <a:rPr lang="en-US" altLang="zh-CN" sz="2000" b="1" dirty="0"/>
              <a:t>UI</a:t>
            </a:r>
            <a:r>
              <a:rPr lang="zh-CN" altLang="en-US" sz="2000" b="1" dirty="0"/>
              <a:t>原型设计工具，用于交互原型和框架设计。</a:t>
            </a:r>
            <a:endParaRPr lang="zh-CN" altLang="en-US" sz="2000" b="1" dirty="0"/>
          </a:p>
          <a:p>
            <a:endParaRPr lang="zh-CN" altLang="zh-CN" dirty="0"/>
          </a:p>
          <a:p>
            <a:endParaRPr lang="zh-CN" altLang="en-US"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7784" y="980728"/>
            <a:ext cx="3732112"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6.3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网站建设原则</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539552" y="1714225"/>
            <a:ext cx="3433953" cy="523220"/>
          </a:xfrm>
          <a:prstGeom prst="rect">
            <a:avLst/>
          </a:prstGeom>
        </p:spPr>
        <p:txBody>
          <a:bodyPr wrap="none">
            <a:spAutoFit/>
          </a:bodyPr>
          <a:lstStyle/>
          <a:p>
            <a:r>
              <a:rPr lang="en-US" altLang="zh-CN" sz="2800" b="1" dirty="0"/>
              <a:t>6.3.1 </a:t>
            </a:r>
            <a:r>
              <a:rPr lang="zh-CN" altLang="zh-CN" sz="2800" b="1" dirty="0"/>
              <a:t>建站的基本原则</a:t>
            </a:r>
            <a:endParaRPr lang="zh-CN" altLang="zh-CN" sz="2800" b="1" dirty="0"/>
          </a:p>
        </p:txBody>
      </p:sp>
      <p:sp>
        <p:nvSpPr>
          <p:cNvPr id="4" name="矩形 3"/>
          <p:cNvSpPr/>
          <p:nvPr/>
        </p:nvSpPr>
        <p:spPr>
          <a:xfrm>
            <a:off x="1587114" y="2564904"/>
            <a:ext cx="1723549" cy="2677656"/>
          </a:xfrm>
          <a:prstGeom prst="rect">
            <a:avLst/>
          </a:prstGeom>
        </p:spPr>
        <p:txBody>
          <a:bodyPr wrap="none">
            <a:spAutoFit/>
          </a:bodyPr>
          <a:lstStyle/>
          <a:p>
            <a:r>
              <a:rPr lang="zh-CN" altLang="zh-CN" sz="2400" b="1" dirty="0" smtClean="0"/>
              <a:t>目的性</a:t>
            </a:r>
            <a:endParaRPr lang="en-US" altLang="zh-CN" sz="2400" b="1" dirty="0" smtClean="0"/>
          </a:p>
          <a:p>
            <a:r>
              <a:rPr lang="zh-CN" altLang="zh-CN" sz="2400" b="1" dirty="0" smtClean="0"/>
              <a:t>专业性</a:t>
            </a:r>
            <a:endParaRPr lang="en-US" altLang="zh-CN" sz="2400" b="1" dirty="0" smtClean="0"/>
          </a:p>
          <a:p>
            <a:r>
              <a:rPr lang="zh-CN" altLang="zh-CN" sz="2400" b="1" dirty="0" smtClean="0"/>
              <a:t>实用性</a:t>
            </a:r>
            <a:endParaRPr lang="en-US" altLang="zh-CN" sz="2400" b="1" dirty="0" smtClean="0"/>
          </a:p>
          <a:p>
            <a:r>
              <a:rPr lang="zh-CN" altLang="zh-CN" sz="2400" b="1" dirty="0" smtClean="0"/>
              <a:t>内容精简</a:t>
            </a:r>
            <a:endParaRPr lang="en-US" altLang="zh-CN" sz="2400" b="1" dirty="0" smtClean="0"/>
          </a:p>
          <a:p>
            <a:r>
              <a:rPr lang="zh-CN" altLang="zh-CN" sz="2400" b="1" dirty="0" smtClean="0"/>
              <a:t>风格简朴</a:t>
            </a:r>
            <a:endParaRPr lang="en-US" altLang="zh-CN" sz="2400" b="1" dirty="0" smtClean="0"/>
          </a:p>
          <a:p>
            <a:r>
              <a:rPr lang="zh-CN" altLang="zh-CN" sz="2400" b="1" dirty="0" smtClean="0"/>
              <a:t>保持新鲜感</a:t>
            </a:r>
            <a:endParaRPr lang="en-US" altLang="zh-CN" sz="2400" b="1" dirty="0" smtClean="0"/>
          </a:p>
          <a:p>
            <a:r>
              <a:rPr lang="zh-CN" altLang="zh-CN" sz="2400" b="1" dirty="0" smtClean="0"/>
              <a:t>善用</a:t>
            </a:r>
            <a:r>
              <a:rPr lang="zh-CN" altLang="zh-CN" sz="2400" b="1" dirty="0"/>
              <a:t>图像</a:t>
            </a:r>
            <a:endParaRPr lang="zh-CN" altLang="en-US"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143" y="1052736"/>
            <a:ext cx="3485249" cy="523220"/>
          </a:xfrm>
          <a:prstGeom prst="rect">
            <a:avLst/>
          </a:prstGeom>
        </p:spPr>
        <p:txBody>
          <a:bodyPr wrap="none">
            <a:spAutoFit/>
          </a:bodyPr>
          <a:lstStyle/>
          <a:p>
            <a:r>
              <a:rPr lang="en-US" altLang="zh-CN" sz="2800" b="1" dirty="0"/>
              <a:t>6.3.2 </a:t>
            </a:r>
            <a:r>
              <a:rPr lang="zh-CN" altLang="zh-CN" sz="2800" b="1" dirty="0"/>
              <a:t>建站的具体细则</a:t>
            </a:r>
            <a:endParaRPr lang="zh-CN" altLang="zh-CN" sz="2800" b="1" dirty="0"/>
          </a:p>
        </p:txBody>
      </p:sp>
      <p:sp>
        <p:nvSpPr>
          <p:cNvPr id="3" name="矩形 2"/>
          <p:cNvSpPr/>
          <p:nvPr/>
        </p:nvSpPr>
        <p:spPr>
          <a:xfrm>
            <a:off x="1176277" y="1649474"/>
            <a:ext cx="4572000" cy="4708981"/>
          </a:xfrm>
          <a:prstGeom prst="rect">
            <a:avLst/>
          </a:prstGeom>
        </p:spPr>
        <p:txBody>
          <a:bodyPr>
            <a:spAutoFit/>
          </a:bodyPr>
          <a:lstStyle/>
          <a:p>
            <a:r>
              <a:rPr lang="zh-CN" altLang="zh-CN" sz="2000" b="1" dirty="0"/>
              <a:t>建站的具体细则可分为</a:t>
            </a:r>
            <a:r>
              <a:rPr lang="en-US" altLang="zh-CN" sz="2000" b="1" dirty="0"/>
              <a:t>12</a:t>
            </a:r>
            <a:r>
              <a:rPr lang="zh-CN" altLang="zh-CN" sz="2000" b="1" dirty="0"/>
              <a:t>项。</a:t>
            </a:r>
            <a:endParaRPr lang="zh-CN" altLang="zh-CN" sz="2000" b="1" dirty="0"/>
          </a:p>
          <a:p>
            <a:r>
              <a:rPr lang="zh-CN" altLang="zh-CN" sz="2000" b="1" dirty="0">
                <a:solidFill>
                  <a:srgbClr val="00B0F0"/>
                </a:solidFill>
              </a:rPr>
              <a:t>具体如下：　</a:t>
            </a:r>
            <a:r>
              <a:rPr lang="zh-CN" altLang="zh-CN" sz="2000" b="1" dirty="0"/>
              <a:t>　</a:t>
            </a:r>
            <a:endParaRPr lang="zh-CN" altLang="zh-CN" sz="2000" b="1" dirty="0"/>
          </a:p>
          <a:p>
            <a:r>
              <a:rPr lang="zh-CN" altLang="zh-CN" sz="2000" b="1" dirty="0"/>
              <a:t>（</a:t>
            </a:r>
            <a:r>
              <a:rPr lang="en-US" altLang="zh-CN" sz="2000" b="1" dirty="0"/>
              <a:t>1</a:t>
            </a:r>
            <a:r>
              <a:rPr lang="zh-CN" altLang="zh-CN" sz="2000" b="1" dirty="0"/>
              <a:t>）主题鲜明、内容第一的原则</a:t>
            </a:r>
            <a:endParaRPr lang="zh-CN" altLang="zh-CN" sz="2000" b="1" dirty="0"/>
          </a:p>
          <a:p>
            <a:r>
              <a:rPr lang="zh-CN" altLang="zh-CN" sz="2000" b="1" dirty="0"/>
              <a:t>（</a:t>
            </a:r>
            <a:r>
              <a:rPr lang="en-US" altLang="zh-CN" sz="2000" b="1" dirty="0"/>
              <a:t>2</a:t>
            </a:r>
            <a:r>
              <a:rPr lang="zh-CN" altLang="zh-CN" sz="2000" b="1" dirty="0"/>
              <a:t>）文件名、图片名尽量使用字母命名的原则</a:t>
            </a:r>
            <a:endParaRPr lang="zh-CN" altLang="zh-CN" sz="2000" b="1" dirty="0"/>
          </a:p>
          <a:p>
            <a:r>
              <a:rPr lang="zh-CN" altLang="zh-CN" sz="2000" b="1" dirty="0"/>
              <a:t>（</a:t>
            </a:r>
            <a:r>
              <a:rPr lang="en-US" altLang="zh-CN" sz="2000" b="1" dirty="0"/>
              <a:t>3</a:t>
            </a:r>
            <a:r>
              <a:rPr lang="zh-CN" altLang="zh-CN" sz="2000" b="1" dirty="0"/>
              <a:t>）善用图像、多媒体</a:t>
            </a:r>
            <a:endParaRPr lang="zh-CN" altLang="zh-CN" sz="2000" b="1" dirty="0"/>
          </a:p>
          <a:p>
            <a:r>
              <a:rPr lang="zh-CN" altLang="zh-CN" sz="2000" b="1" dirty="0"/>
              <a:t>（</a:t>
            </a:r>
            <a:r>
              <a:rPr lang="en-US" altLang="zh-CN" sz="2000" b="1" dirty="0"/>
              <a:t>4</a:t>
            </a:r>
            <a:r>
              <a:rPr lang="zh-CN" altLang="zh-CN" sz="2000" b="1" dirty="0"/>
              <a:t>）路径尽量采用相对路径</a:t>
            </a:r>
            <a:endParaRPr lang="zh-CN" altLang="zh-CN" sz="2000" b="1" dirty="0"/>
          </a:p>
          <a:p>
            <a:r>
              <a:rPr lang="zh-CN" altLang="zh-CN" sz="2000" b="1" dirty="0"/>
              <a:t>（</a:t>
            </a:r>
            <a:r>
              <a:rPr lang="en-US" altLang="zh-CN" sz="2000" b="1" dirty="0"/>
              <a:t>5</a:t>
            </a:r>
            <a:r>
              <a:rPr lang="zh-CN" altLang="zh-CN" sz="2000" b="1" dirty="0"/>
              <a:t>）网站导航设计要清晰</a:t>
            </a:r>
            <a:endParaRPr lang="zh-CN" altLang="zh-CN" sz="2000" b="1" dirty="0"/>
          </a:p>
          <a:p>
            <a:r>
              <a:rPr lang="zh-CN" altLang="zh-CN" sz="2000" b="1" dirty="0"/>
              <a:t>（</a:t>
            </a:r>
            <a:r>
              <a:rPr lang="en-US" altLang="zh-CN" sz="2000" b="1" dirty="0"/>
              <a:t>6</a:t>
            </a:r>
            <a:r>
              <a:rPr lang="zh-CN" altLang="zh-CN" sz="2000" b="1" dirty="0"/>
              <a:t>）少用网站背景底色</a:t>
            </a:r>
            <a:endParaRPr lang="zh-CN" altLang="zh-CN" sz="2000" b="1" dirty="0"/>
          </a:p>
          <a:p>
            <a:r>
              <a:rPr lang="zh-CN" altLang="zh-CN" sz="2000" b="1" dirty="0"/>
              <a:t>（</a:t>
            </a:r>
            <a:r>
              <a:rPr lang="en-US" altLang="zh-CN" sz="2000" b="1" dirty="0"/>
              <a:t>7</a:t>
            </a:r>
            <a:r>
              <a:rPr lang="zh-CN" altLang="zh-CN" sz="2000" b="1" dirty="0"/>
              <a:t>）网页长度三屏以内</a:t>
            </a:r>
            <a:endParaRPr lang="zh-CN" altLang="zh-CN" sz="2000" b="1" dirty="0"/>
          </a:p>
          <a:p>
            <a:r>
              <a:rPr lang="zh-CN" altLang="zh-CN" sz="2000" b="1" dirty="0"/>
              <a:t>（</a:t>
            </a:r>
            <a:r>
              <a:rPr lang="en-US" altLang="zh-CN" sz="2000" b="1" dirty="0"/>
              <a:t>8</a:t>
            </a:r>
            <a:r>
              <a:rPr lang="zh-CN" altLang="zh-CN" sz="2000" b="1" dirty="0"/>
              <a:t>）链接层次不要太深</a:t>
            </a:r>
            <a:endParaRPr lang="zh-CN" altLang="zh-CN" sz="2000" b="1" dirty="0"/>
          </a:p>
          <a:p>
            <a:r>
              <a:rPr lang="zh-CN" altLang="zh-CN" sz="2000" b="1" dirty="0"/>
              <a:t>（</a:t>
            </a:r>
            <a:r>
              <a:rPr lang="en-US" altLang="zh-CN" sz="2000" b="1" dirty="0"/>
              <a:t>9</a:t>
            </a:r>
            <a:r>
              <a:rPr lang="zh-CN" altLang="zh-CN" sz="2000" b="1" dirty="0"/>
              <a:t>）善用表格来布局且嵌套在三层内</a:t>
            </a:r>
            <a:endParaRPr lang="zh-CN" altLang="zh-CN" sz="2000" b="1" dirty="0"/>
          </a:p>
          <a:p>
            <a:r>
              <a:rPr lang="zh-CN" altLang="zh-CN" sz="2000" b="1" dirty="0"/>
              <a:t>（</a:t>
            </a:r>
            <a:r>
              <a:rPr lang="en-US" altLang="zh-CN" sz="2000" b="1" dirty="0"/>
              <a:t>10</a:t>
            </a:r>
            <a:r>
              <a:rPr lang="zh-CN" altLang="zh-CN" sz="2000" b="1" dirty="0"/>
              <a:t>）遵循三次点击规则</a:t>
            </a:r>
            <a:endParaRPr lang="zh-CN" altLang="zh-CN" sz="2000" b="1" dirty="0"/>
          </a:p>
          <a:p>
            <a:r>
              <a:rPr lang="zh-CN" altLang="zh-CN" sz="2000" b="1" dirty="0"/>
              <a:t>（</a:t>
            </a:r>
            <a:r>
              <a:rPr lang="en-US" altLang="zh-CN" sz="2000" b="1" dirty="0"/>
              <a:t>11</a:t>
            </a:r>
            <a:r>
              <a:rPr lang="zh-CN" altLang="zh-CN" sz="2000" b="1" dirty="0"/>
              <a:t>）合理运用新技术</a:t>
            </a:r>
            <a:endParaRPr lang="zh-CN" altLang="zh-CN" sz="2000" b="1" dirty="0"/>
          </a:p>
          <a:p>
            <a:r>
              <a:rPr lang="zh-CN" altLang="zh-CN" sz="2000" b="1" dirty="0"/>
              <a:t>（</a:t>
            </a:r>
            <a:r>
              <a:rPr lang="en-US" altLang="zh-CN" sz="2000" b="1" dirty="0"/>
              <a:t>12</a:t>
            </a:r>
            <a:r>
              <a:rPr lang="zh-CN" altLang="zh-CN" sz="2000" b="1" dirty="0"/>
              <a:t>）注重首页的设计</a:t>
            </a:r>
            <a:endParaRPr lang="zh-CN" altLang="zh-CN"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0" fill="hold"/>
                                        <p:tgtEl>
                                          <p:spTgt spid="3"/>
                                        </p:tgtEl>
                                        <p:attrNameLst>
                                          <p:attrName>ppt_x</p:attrName>
                                        </p:attrNameLst>
                                      </p:cBhvr>
                                      <p:tavLst>
                                        <p:tav tm="0">
                                          <p:val>
                                            <p:strVal val="#ppt_x"/>
                                          </p:val>
                                        </p:tav>
                                        <p:tav tm="100000">
                                          <p:val>
                                            <p:strVal val="#ppt_x"/>
                                          </p:val>
                                        </p:tav>
                                      </p:tavLst>
                                    </p:anim>
                                    <p:anim calcmode="lin" valueType="num">
                                      <p:cBhvr additive="base">
                                        <p:cTn id="13"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91680" y="1052735"/>
            <a:ext cx="6070893"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6. 4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网站的测试、发布、维护</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683568" y="1916832"/>
            <a:ext cx="2739853" cy="523220"/>
          </a:xfrm>
          <a:prstGeom prst="rect">
            <a:avLst/>
          </a:prstGeom>
        </p:spPr>
        <p:txBody>
          <a:bodyPr wrap="none">
            <a:spAutoFit/>
          </a:bodyPr>
          <a:lstStyle/>
          <a:p>
            <a:r>
              <a:rPr lang="en-US" altLang="zh-CN" sz="2800" b="1" dirty="0"/>
              <a:t>6.4.1 </a:t>
            </a:r>
            <a:r>
              <a:rPr lang="zh-CN" altLang="zh-CN" sz="2800" b="1" dirty="0"/>
              <a:t>网站的测试</a:t>
            </a:r>
            <a:endParaRPr lang="zh-CN" altLang="zh-CN" sz="2800" b="1" dirty="0"/>
          </a:p>
        </p:txBody>
      </p:sp>
      <p:sp>
        <p:nvSpPr>
          <p:cNvPr id="4" name="矩形 3"/>
          <p:cNvSpPr/>
          <p:nvPr/>
        </p:nvSpPr>
        <p:spPr>
          <a:xfrm>
            <a:off x="1403648" y="2833860"/>
            <a:ext cx="2504212" cy="1384995"/>
          </a:xfrm>
          <a:prstGeom prst="rect">
            <a:avLst/>
          </a:prstGeom>
        </p:spPr>
        <p:txBody>
          <a:bodyPr wrap="none">
            <a:spAutoFit/>
          </a:bodyPr>
          <a:lstStyle/>
          <a:p>
            <a:r>
              <a:rPr lang="zh-CN" altLang="zh-CN" sz="2800" b="1" dirty="0"/>
              <a:t>（</a:t>
            </a:r>
            <a:r>
              <a:rPr lang="en-US" altLang="zh-CN" sz="2800" b="1" dirty="0"/>
              <a:t>1</a:t>
            </a:r>
            <a:r>
              <a:rPr lang="zh-CN" altLang="zh-CN" sz="2800" b="1" dirty="0"/>
              <a:t>）本地</a:t>
            </a:r>
            <a:r>
              <a:rPr lang="zh-CN" altLang="zh-CN" sz="2800" b="1" dirty="0" smtClean="0"/>
              <a:t>测试</a:t>
            </a:r>
            <a:endParaRPr lang="en-US" altLang="zh-CN" sz="2800" b="1" dirty="0" smtClean="0"/>
          </a:p>
          <a:p>
            <a:r>
              <a:rPr lang="zh-CN" altLang="zh-CN" sz="2800" b="1" dirty="0" smtClean="0"/>
              <a:t>（</a:t>
            </a:r>
            <a:r>
              <a:rPr lang="en-US" altLang="zh-CN" sz="2800" b="1" dirty="0"/>
              <a:t>2</a:t>
            </a:r>
            <a:r>
              <a:rPr lang="zh-CN" altLang="zh-CN" sz="2800" b="1" dirty="0"/>
              <a:t>）在线测试</a:t>
            </a:r>
            <a:endParaRPr lang="zh-CN" altLang="zh-CN" sz="2800" b="1" dirty="0"/>
          </a:p>
          <a:p>
            <a:endParaRPr lang="zh-CN" altLang="en-US" sz="28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103986"/>
            <a:ext cx="2791149" cy="523220"/>
          </a:xfrm>
          <a:prstGeom prst="rect">
            <a:avLst/>
          </a:prstGeom>
        </p:spPr>
        <p:txBody>
          <a:bodyPr wrap="none">
            <a:spAutoFit/>
          </a:bodyPr>
          <a:lstStyle/>
          <a:p>
            <a:r>
              <a:rPr lang="en-US" altLang="zh-CN" sz="2800" b="1" dirty="0"/>
              <a:t>6.4.2 </a:t>
            </a:r>
            <a:r>
              <a:rPr lang="zh-CN" altLang="zh-CN" sz="2800" b="1" dirty="0"/>
              <a:t>网站的发布</a:t>
            </a:r>
            <a:endParaRPr lang="zh-CN" altLang="zh-CN" sz="2800" b="1" dirty="0"/>
          </a:p>
        </p:txBody>
      </p:sp>
      <p:sp>
        <p:nvSpPr>
          <p:cNvPr id="3" name="矩形 2"/>
          <p:cNvSpPr/>
          <p:nvPr/>
        </p:nvSpPr>
        <p:spPr>
          <a:xfrm>
            <a:off x="755576" y="1772816"/>
            <a:ext cx="7843019" cy="1908215"/>
          </a:xfrm>
          <a:prstGeom prst="rect">
            <a:avLst/>
          </a:prstGeom>
        </p:spPr>
        <p:txBody>
          <a:bodyPr wrap="square">
            <a:spAutoFit/>
          </a:bodyPr>
          <a:lstStyle/>
          <a:p>
            <a:r>
              <a:rPr lang="zh-CN" altLang="en-US" sz="2000" b="1" dirty="0"/>
              <a:t>网站发布时需要提前购买服务器或虚拟空间，再进行网站的数据配置。</a:t>
            </a:r>
            <a:endParaRPr lang="zh-CN" altLang="en-US" sz="2000" b="1" dirty="0"/>
          </a:p>
          <a:p>
            <a:r>
              <a:rPr lang="zh-CN" altLang="en-US" sz="2000" b="1" dirty="0"/>
              <a:t>（</a:t>
            </a:r>
            <a:r>
              <a:rPr lang="en-US" altLang="zh-CN" sz="2000" b="1" dirty="0"/>
              <a:t>1</a:t>
            </a:r>
            <a:r>
              <a:rPr lang="zh-CN" altLang="en-US" sz="2000" b="1" dirty="0"/>
              <a:t>）购买服务器或虚拟</a:t>
            </a:r>
            <a:r>
              <a:rPr lang="zh-CN" altLang="en-US" sz="2000" b="1" dirty="0" smtClean="0"/>
              <a:t>主机</a:t>
            </a:r>
            <a:endParaRPr lang="en-US" altLang="zh-CN" sz="2000" b="1" dirty="0" smtClean="0"/>
          </a:p>
          <a:p>
            <a:r>
              <a:rPr lang="zh-CN" altLang="zh-CN" sz="2000" b="1" dirty="0"/>
              <a:t>（</a:t>
            </a:r>
            <a:r>
              <a:rPr lang="en-US" altLang="zh-CN" sz="2000" b="1" dirty="0"/>
              <a:t>2</a:t>
            </a:r>
            <a:r>
              <a:rPr lang="zh-CN" altLang="zh-CN" sz="2000" b="1" dirty="0"/>
              <a:t>）发布</a:t>
            </a:r>
            <a:r>
              <a:rPr lang="zh-CN" altLang="zh-CN" sz="2000" b="1" dirty="0" smtClean="0"/>
              <a:t>网站</a:t>
            </a:r>
            <a:endParaRPr lang="en-US" altLang="zh-CN" sz="2000" b="1" dirty="0" smtClean="0"/>
          </a:p>
          <a:p>
            <a:r>
              <a:rPr lang="en-US" altLang="zh-CN" sz="2000" dirty="0"/>
              <a:t> </a:t>
            </a:r>
            <a:r>
              <a:rPr lang="en-US" altLang="zh-CN" sz="2000" b="1" dirty="0"/>
              <a:t>FTP</a:t>
            </a:r>
            <a:r>
              <a:rPr lang="zh-CN" altLang="zh-CN" sz="2000" b="1" dirty="0"/>
              <a:t>上传</a:t>
            </a:r>
            <a:r>
              <a:rPr lang="zh-CN" altLang="zh-CN" sz="2000" b="1" dirty="0" smtClean="0"/>
              <a:t>示意图</a:t>
            </a:r>
            <a:r>
              <a:rPr lang="zh-CN" altLang="en-US" sz="2000" b="1" dirty="0" smtClean="0"/>
              <a:t>：</a:t>
            </a:r>
            <a:endParaRPr lang="zh-CN" altLang="zh-CN" sz="2000" b="1" dirty="0"/>
          </a:p>
          <a:p>
            <a:endParaRPr lang="zh-CN" altLang="zh-CN" sz="2000" b="1" dirty="0"/>
          </a:p>
          <a:p>
            <a:endParaRPr lang="zh-CN" altLang="en-US" b="1"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5616" y="3140968"/>
            <a:ext cx="6912768" cy="3482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strips(downLeft)">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7624" y="1554163"/>
            <a:ext cx="7128791" cy="4179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27584" y="908720"/>
            <a:ext cx="2031325" cy="369332"/>
          </a:xfrm>
          <a:prstGeom prst="rect">
            <a:avLst/>
          </a:prstGeom>
        </p:spPr>
        <p:txBody>
          <a:bodyPr wrap="none">
            <a:spAutoFit/>
          </a:bodyPr>
          <a:lstStyle/>
          <a:p>
            <a:r>
              <a:rPr lang="zh-CN" altLang="zh-CN" b="1" dirty="0"/>
              <a:t>网站页面展示</a:t>
            </a:r>
            <a:r>
              <a:rPr lang="zh-CN" altLang="zh-CN" b="1" dirty="0" smtClean="0"/>
              <a:t>图</a:t>
            </a:r>
            <a:r>
              <a:rPr lang="zh-CN" altLang="en-US" b="1" dirty="0" smtClean="0"/>
              <a:t>：</a:t>
            </a:r>
            <a:endParaRPr lang="zh-CN" altLang="zh-CN"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ox(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96752"/>
            <a:ext cx="2787943" cy="523220"/>
          </a:xfrm>
          <a:prstGeom prst="rect">
            <a:avLst/>
          </a:prstGeom>
        </p:spPr>
        <p:txBody>
          <a:bodyPr wrap="none">
            <a:spAutoFit/>
          </a:bodyPr>
          <a:lstStyle/>
          <a:p>
            <a:r>
              <a:rPr lang="en-US" altLang="zh-CN" sz="2800" b="1" dirty="0"/>
              <a:t>6.4.3 </a:t>
            </a:r>
            <a:r>
              <a:rPr lang="zh-CN" altLang="zh-CN" sz="2800" b="1" dirty="0"/>
              <a:t>网站的维护</a:t>
            </a:r>
            <a:endParaRPr lang="zh-CN" altLang="zh-CN" sz="2800" b="1" dirty="0"/>
          </a:p>
        </p:txBody>
      </p:sp>
      <p:sp>
        <p:nvSpPr>
          <p:cNvPr id="3" name="矩形 2"/>
          <p:cNvSpPr/>
          <p:nvPr/>
        </p:nvSpPr>
        <p:spPr>
          <a:xfrm>
            <a:off x="827584" y="2132856"/>
            <a:ext cx="7452320" cy="3785652"/>
          </a:xfrm>
          <a:prstGeom prst="rect">
            <a:avLst/>
          </a:prstGeom>
        </p:spPr>
        <p:txBody>
          <a:bodyPr wrap="square">
            <a:spAutoFit/>
          </a:bodyPr>
          <a:lstStyle/>
          <a:p>
            <a:r>
              <a:rPr lang="zh-CN" altLang="en-US" sz="2000" b="1" dirty="0" smtClean="0"/>
              <a:t>     网站</a:t>
            </a:r>
            <a:r>
              <a:rPr lang="zh-CN" altLang="en-US" sz="2000" b="1" dirty="0"/>
              <a:t>要定期（如，每天增加几条数据，每周进行部分页面美化微调等）进行数据的更新，或者是页面修改、美化、完善，或者是文章更新等，例如网站内容及图片的修改，整体模板尽量少改动，这样利于搜索引擎的抓取和排名</a:t>
            </a:r>
            <a:r>
              <a:rPr lang="zh-CN" altLang="en-US" sz="2000" b="1" dirty="0" smtClean="0"/>
              <a:t>。</a:t>
            </a:r>
            <a:endParaRPr lang="en-US" altLang="zh-CN" sz="2000" b="1" dirty="0" smtClean="0"/>
          </a:p>
          <a:p>
            <a:endParaRPr lang="zh-CN" altLang="en-US" sz="2000" b="1" dirty="0"/>
          </a:p>
          <a:p>
            <a:r>
              <a:rPr lang="zh-CN" altLang="en-US" sz="2000" b="1" dirty="0" smtClean="0"/>
              <a:t>     如果</a:t>
            </a:r>
            <a:r>
              <a:rPr lang="zh-CN" altLang="en-US" sz="2000" b="1" dirty="0"/>
              <a:t>网站需要整体改版的话，就相当于，重新设计网站了，要花时间完全做好后，经测试后再重新发布</a:t>
            </a:r>
            <a:r>
              <a:rPr lang="zh-CN" altLang="en-US" sz="2000" b="1" dirty="0" smtClean="0"/>
              <a:t>。</a:t>
            </a:r>
            <a:endParaRPr lang="en-US" altLang="zh-CN" sz="2000" b="1" dirty="0" smtClean="0"/>
          </a:p>
          <a:p>
            <a:endParaRPr lang="zh-CN" altLang="en-US" sz="2000" b="1" dirty="0"/>
          </a:p>
          <a:p>
            <a:r>
              <a:rPr lang="zh-CN" altLang="en-US" sz="2000" b="1" dirty="0" smtClean="0"/>
              <a:t>      要</a:t>
            </a:r>
            <a:r>
              <a:rPr lang="zh-CN" altLang="en-US" sz="2000" b="1" dirty="0"/>
              <a:t>提高网站的影响力，吸引更多的浏览客户，增加网站浏览，还要进行宣传，常用的宣传方式有：微信公众号推广、传统媒体推广、网络广告推广、搜索引擎优化、网络工具推广（例如与软件安装相结合）等。</a:t>
            </a:r>
            <a:endParaRPr lang="zh-CN" altLang="en-US"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63888" y="908720"/>
            <a:ext cx="1885453"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6.5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小结</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1115616" y="1875362"/>
            <a:ext cx="7164117" cy="3785652"/>
          </a:xfrm>
          <a:prstGeom prst="rect">
            <a:avLst/>
          </a:prstGeom>
        </p:spPr>
        <p:txBody>
          <a:bodyPr wrap="square">
            <a:spAutoFit/>
          </a:bodyPr>
          <a:lstStyle/>
          <a:p>
            <a:r>
              <a:rPr lang="zh-CN" altLang="en-US" sz="2000" b="1" dirty="0" smtClean="0"/>
              <a:t>      常用</a:t>
            </a:r>
            <a:r>
              <a:rPr lang="zh-CN" altLang="en-US" sz="2000" b="1" dirty="0"/>
              <a:t>的工具和技术主要有</a:t>
            </a:r>
            <a:r>
              <a:rPr lang="en-US" altLang="zh-CN" sz="2000" b="1" dirty="0"/>
              <a:t>Dreamweaver</a:t>
            </a:r>
            <a:r>
              <a:rPr lang="zh-CN" altLang="en-US" sz="2000" b="1" dirty="0"/>
              <a:t>、</a:t>
            </a:r>
            <a:r>
              <a:rPr lang="en-US" altLang="zh-CN" sz="2000" b="1" dirty="0"/>
              <a:t>Eclipse</a:t>
            </a:r>
            <a:r>
              <a:rPr lang="zh-CN" altLang="en-US" sz="2000" b="1" dirty="0"/>
              <a:t>、</a:t>
            </a:r>
            <a:r>
              <a:rPr lang="en-US" altLang="zh-CN" sz="2000" b="1" dirty="0"/>
              <a:t>Photoshop</a:t>
            </a:r>
            <a:r>
              <a:rPr lang="zh-CN" altLang="en-US" sz="2000" b="1" dirty="0"/>
              <a:t>、</a:t>
            </a:r>
            <a:r>
              <a:rPr lang="en-US" altLang="zh-CN" sz="2000" b="1" dirty="0"/>
              <a:t>Flash</a:t>
            </a:r>
            <a:r>
              <a:rPr lang="zh-CN" altLang="en-US" sz="2000" b="1" dirty="0"/>
              <a:t>、</a:t>
            </a:r>
            <a:r>
              <a:rPr lang="en-US" altLang="zh-CN" sz="2000" b="1" dirty="0"/>
              <a:t>H5</a:t>
            </a:r>
            <a:r>
              <a:rPr lang="zh-CN" altLang="en-US" sz="2000" b="1" dirty="0"/>
              <a:t>、</a:t>
            </a:r>
            <a:r>
              <a:rPr lang="en-US" altLang="zh-CN" sz="2000" b="1" dirty="0"/>
              <a:t>PHP</a:t>
            </a:r>
            <a:r>
              <a:rPr lang="zh-CN" altLang="en-US" sz="2000" b="1" dirty="0"/>
              <a:t>、</a:t>
            </a:r>
            <a:r>
              <a:rPr lang="en-US" altLang="zh-CN" sz="2000" b="1" dirty="0"/>
              <a:t>Asp.net</a:t>
            </a:r>
            <a:r>
              <a:rPr lang="zh-CN" altLang="en-US" sz="2000" b="1" dirty="0"/>
              <a:t>及数据库技术，其中</a:t>
            </a:r>
            <a:r>
              <a:rPr lang="en-US" altLang="zh-CN" sz="2000" b="1" dirty="0"/>
              <a:t>Dreamweaver</a:t>
            </a:r>
            <a:r>
              <a:rPr lang="zh-CN" altLang="en-US" sz="2000" b="1" dirty="0"/>
              <a:t>是最常用网页制作工具，可生成</a:t>
            </a:r>
            <a:r>
              <a:rPr lang="en-US" altLang="zh-CN" sz="2000" b="1" dirty="0"/>
              <a:t>.</a:t>
            </a:r>
            <a:r>
              <a:rPr lang="en-US" altLang="zh-CN" sz="2000" b="1" dirty="0" err="1"/>
              <a:t>htm</a:t>
            </a:r>
            <a:r>
              <a:rPr lang="zh-CN" altLang="en-US" sz="2000" b="1" dirty="0"/>
              <a:t>或</a:t>
            </a:r>
            <a:r>
              <a:rPr lang="en-US" altLang="zh-CN" sz="2000" b="1" dirty="0"/>
              <a:t>.html</a:t>
            </a:r>
            <a:r>
              <a:rPr lang="zh-CN" altLang="en-US" sz="2000" b="1" dirty="0"/>
              <a:t>文件，</a:t>
            </a:r>
            <a:r>
              <a:rPr lang="en-US" altLang="zh-CN" sz="2000" b="1" dirty="0"/>
              <a:t>Sublime</a:t>
            </a:r>
            <a:r>
              <a:rPr lang="zh-CN" altLang="en-US" sz="2000" b="1" dirty="0"/>
              <a:t>和</a:t>
            </a:r>
            <a:r>
              <a:rPr lang="en-US" altLang="zh-CN" sz="2000" b="1" dirty="0" err="1"/>
              <a:t>Editplus</a:t>
            </a:r>
            <a:r>
              <a:rPr lang="zh-CN" altLang="en-US" sz="2000" b="1" dirty="0"/>
              <a:t>也是常有的代码设计工具</a:t>
            </a:r>
            <a:r>
              <a:rPr lang="zh-CN" altLang="en-US" sz="2000" b="1" dirty="0" smtClean="0"/>
              <a:t>。</a:t>
            </a:r>
            <a:endParaRPr lang="en-US" altLang="zh-CN" sz="2000" b="1" dirty="0" smtClean="0"/>
          </a:p>
          <a:p>
            <a:endParaRPr lang="zh-CN" altLang="en-US" sz="2000" b="1" dirty="0"/>
          </a:p>
          <a:p>
            <a:r>
              <a:rPr lang="zh-CN" altLang="en-US" sz="2000" b="1" dirty="0" smtClean="0"/>
              <a:t>      常用</a:t>
            </a:r>
            <a:r>
              <a:rPr lang="zh-CN" altLang="en-US" sz="2000" b="1" dirty="0"/>
              <a:t>的数据库有</a:t>
            </a:r>
            <a:r>
              <a:rPr lang="en-US" altLang="zh-CN" sz="2000" b="1" dirty="0"/>
              <a:t>ACCESS</a:t>
            </a:r>
            <a:r>
              <a:rPr lang="zh-CN" altLang="en-US" sz="2000" b="1" dirty="0"/>
              <a:t>、</a:t>
            </a:r>
            <a:r>
              <a:rPr lang="en-US" altLang="zh-CN" sz="2000" b="1" dirty="0"/>
              <a:t>Fox Base</a:t>
            </a:r>
            <a:r>
              <a:rPr lang="zh-CN" altLang="en-US" sz="2000" b="1" dirty="0"/>
              <a:t>、</a:t>
            </a:r>
            <a:r>
              <a:rPr lang="en-US" altLang="zh-CN" sz="2000" b="1" dirty="0"/>
              <a:t>MySQL</a:t>
            </a:r>
            <a:r>
              <a:rPr lang="zh-CN" altLang="en-US" sz="2000" b="1" dirty="0"/>
              <a:t>、</a:t>
            </a:r>
            <a:r>
              <a:rPr lang="en-US" altLang="zh-CN" sz="2000" b="1" dirty="0"/>
              <a:t>SQL Server</a:t>
            </a:r>
            <a:r>
              <a:rPr lang="zh-CN" altLang="en-US" sz="2000" b="1" dirty="0"/>
              <a:t>、</a:t>
            </a:r>
            <a:r>
              <a:rPr lang="en-US" altLang="zh-CN" sz="2000" b="1" dirty="0"/>
              <a:t>Oracle </a:t>
            </a:r>
            <a:r>
              <a:rPr lang="zh-CN" altLang="en-US" sz="2000" b="1" dirty="0"/>
              <a:t>、</a:t>
            </a:r>
            <a:r>
              <a:rPr lang="en-US" altLang="zh-CN" sz="2000" b="1" dirty="0"/>
              <a:t>Db2</a:t>
            </a:r>
            <a:r>
              <a:rPr lang="zh-CN" altLang="en-US" sz="2000" b="1" dirty="0"/>
              <a:t>、</a:t>
            </a:r>
            <a:r>
              <a:rPr lang="en-US" altLang="zh-CN" sz="2000" b="1" dirty="0"/>
              <a:t>Sybase</a:t>
            </a:r>
            <a:r>
              <a:rPr lang="zh-CN" altLang="en-US" sz="2000" b="1" dirty="0"/>
              <a:t>等，其中，</a:t>
            </a:r>
            <a:r>
              <a:rPr lang="en-US" altLang="zh-CN" sz="2000" b="1" dirty="0"/>
              <a:t>MySQL</a:t>
            </a:r>
            <a:r>
              <a:rPr lang="zh-CN" altLang="en-US" sz="2000" b="1" dirty="0"/>
              <a:t>是一个快速、可靠、开源、免费的数据库系统</a:t>
            </a:r>
            <a:r>
              <a:rPr lang="zh-CN" altLang="en-US" sz="2000" b="1" dirty="0" smtClean="0"/>
              <a:t>。</a:t>
            </a:r>
            <a:endParaRPr lang="en-US" altLang="zh-CN" sz="2000" b="1" dirty="0" smtClean="0"/>
          </a:p>
          <a:p>
            <a:endParaRPr lang="zh-CN" altLang="en-US" sz="2000" b="1" dirty="0"/>
          </a:p>
          <a:p>
            <a:r>
              <a:rPr lang="zh-CN" altLang="en-US" sz="2000" b="1" dirty="0" smtClean="0"/>
              <a:t>     网站</a:t>
            </a:r>
            <a:r>
              <a:rPr lang="zh-CN" altLang="en-US" sz="2000" b="1" dirty="0"/>
              <a:t>建设步骤可分为网站规划、网站设计、网站实现、网站测试、网站发布、网站推广、网站维护等内容。同时也要注重网站的主题和内容的创意等</a:t>
            </a:r>
            <a:r>
              <a:rPr lang="zh-CN" altLang="en-US" sz="2000" b="1" dirty="0" smtClean="0"/>
              <a:t>。</a:t>
            </a:r>
            <a:endParaRPr lang="zh-CN" altLang="en-US"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1760" y="692695"/>
            <a:ext cx="3767378"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6. 1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网站开发工具</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395536" y="1556792"/>
            <a:ext cx="3041217" cy="523220"/>
          </a:xfrm>
          <a:prstGeom prst="rect">
            <a:avLst/>
          </a:prstGeom>
        </p:spPr>
        <p:txBody>
          <a:bodyPr wrap="none">
            <a:spAutoFit/>
          </a:bodyPr>
          <a:lstStyle/>
          <a:p>
            <a:r>
              <a:rPr lang="en-US" altLang="zh-CN" sz="2800" b="1" dirty="0"/>
              <a:t>6.1.1 Dreamweaver</a:t>
            </a:r>
            <a:endParaRPr lang="zh-CN" altLang="en-US" sz="2800" b="1" dirty="0"/>
          </a:p>
        </p:txBody>
      </p:sp>
      <p:sp>
        <p:nvSpPr>
          <p:cNvPr id="4" name="矩形 3"/>
          <p:cNvSpPr/>
          <p:nvPr/>
        </p:nvSpPr>
        <p:spPr>
          <a:xfrm>
            <a:off x="755576" y="2192799"/>
            <a:ext cx="7848872" cy="4093428"/>
          </a:xfrm>
          <a:prstGeom prst="rect">
            <a:avLst/>
          </a:prstGeom>
        </p:spPr>
        <p:txBody>
          <a:bodyPr wrap="square">
            <a:spAutoFit/>
          </a:bodyPr>
          <a:lstStyle/>
          <a:p>
            <a:r>
              <a:rPr lang="en-US" altLang="zh-CN" dirty="0" smtClean="0"/>
              <a:t>      </a:t>
            </a:r>
            <a:r>
              <a:rPr lang="en-US" altLang="zh-CN" sz="2000" b="1" dirty="0" smtClean="0"/>
              <a:t>Dreamweaver</a:t>
            </a:r>
            <a:r>
              <a:rPr lang="zh-CN" altLang="en-US" sz="2000" b="1" dirty="0"/>
              <a:t>是美国</a:t>
            </a:r>
            <a:r>
              <a:rPr lang="en-US" altLang="zh-CN" sz="2000" b="1" dirty="0"/>
              <a:t>Macromedia</a:t>
            </a:r>
            <a:r>
              <a:rPr lang="zh-CN" altLang="en-US" sz="2000" b="1" dirty="0"/>
              <a:t>公司开发的集网页制作和管理网站于一身的所见即所得的网页编辑器，是比较常用的，也是较流行和专业的工具软件，是一套针对网页设计师的视觉化网页开发工具，利用它可以灵活地制作出跨越平台限制和跨越浏览器限制的充满动感的网页和网站。</a:t>
            </a:r>
            <a:endParaRPr lang="zh-CN" altLang="en-US" sz="2000" b="1" dirty="0"/>
          </a:p>
          <a:p>
            <a:r>
              <a:rPr lang="en-US" altLang="zh-CN" sz="2000" b="1" dirty="0" smtClean="0"/>
              <a:t>      Dreamweaver</a:t>
            </a:r>
            <a:r>
              <a:rPr lang="zh-CN" altLang="en-US" sz="2000" b="1" dirty="0"/>
              <a:t>能够很好地控制</a:t>
            </a:r>
            <a:r>
              <a:rPr lang="en-US" altLang="zh-CN" sz="2000" b="1" dirty="0"/>
              <a:t>html</a:t>
            </a:r>
            <a:r>
              <a:rPr lang="zh-CN" altLang="en-US" sz="2000" b="1" dirty="0"/>
              <a:t>网页代码且不会产生垃圾代码。其相关的层功能（层的嵌套、层的可见性、层的重叠</a:t>
            </a:r>
            <a:r>
              <a:rPr lang="en-US" altLang="zh-CN" sz="2000" b="1" dirty="0"/>
              <a:t>,</a:t>
            </a:r>
            <a:r>
              <a:rPr lang="zh-CN" altLang="en-US" sz="2000" b="1" dirty="0"/>
              <a:t>、</a:t>
            </a:r>
            <a:r>
              <a:rPr lang="en-US" altLang="zh-CN" sz="2000" b="1" dirty="0"/>
              <a:t>Behaviors</a:t>
            </a:r>
            <a:r>
              <a:rPr lang="zh-CN" altLang="en-US" sz="2000" b="1" dirty="0"/>
              <a:t>等）与时间线配合可以设计出许多动态效果，增强网页的交互性，使网页变得更加生动。</a:t>
            </a:r>
            <a:endParaRPr lang="zh-CN" altLang="en-US" sz="2000" b="1" dirty="0"/>
          </a:p>
          <a:p>
            <a:r>
              <a:rPr lang="zh-CN" altLang="en-US" sz="2000" b="1" dirty="0" smtClean="0"/>
              <a:t>      利用</a:t>
            </a:r>
            <a:r>
              <a:rPr lang="en-US" altLang="zh-CN" sz="2000" b="1" dirty="0"/>
              <a:t>Dreamweaver</a:t>
            </a:r>
            <a:r>
              <a:rPr lang="zh-CN" altLang="en-US" sz="2000" b="1" dirty="0"/>
              <a:t>（简称</a:t>
            </a:r>
            <a:r>
              <a:rPr lang="en-US" altLang="zh-CN" sz="2000" b="1" dirty="0"/>
              <a:t>DW</a:t>
            </a:r>
            <a:r>
              <a:rPr lang="zh-CN" altLang="en-US" sz="2000" b="1" dirty="0"/>
              <a:t>）可视化编辑功能，可快速创建页面无需编代码，如下图所示，</a:t>
            </a:r>
            <a:r>
              <a:rPr lang="en-US" altLang="zh-CN" sz="2000" b="1" dirty="0"/>
              <a:t>Dreamweaver</a:t>
            </a:r>
            <a:r>
              <a:rPr lang="zh-CN" altLang="en-US" sz="2000" b="1" dirty="0"/>
              <a:t>利用模板新建网页例图。借助 </a:t>
            </a:r>
            <a:r>
              <a:rPr lang="en-US" altLang="zh-CN" sz="2000" b="1" dirty="0"/>
              <a:t>Dreamweaver</a:t>
            </a:r>
            <a:r>
              <a:rPr lang="zh-CN" altLang="en-US" sz="2000" b="1" dirty="0"/>
              <a:t>，还可使用服务器语言（如</a:t>
            </a:r>
            <a:r>
              <a:rPr lang="en-US" altLang="zh-CN" sz="2000" b="1" dirty="0"/>
              <a:t>ASP</a:t>
            </a:r>
            <a:r>
              <a:rPr lang="zh-CN" altLang="en-US" sz="2000" b="1" dirty="0"/>
              <a:t>、</a:t>
            </a:r>
            <a:r>
              <a:rPr lang="en-US" altLang="zh-CN" sz="2000" b="1" dirty="0"/>
              <a:t>Asp.net</a:t>
            </a:r>
            <a:r>
              <a:rPr lang="zh-CN" altLang="en-US" sz="2000" b="1" dirty="0"/>
              <a:t>、</a:t>
            </a:r>
            <a:r>
              <a:rPr lang="en-US" altLang="zh-CN" sz="2000" b="1" dirty="0"/>
              <a:t>JSP</a:t>
            </a:r>
            <a:r>
              <a:rPr lang="zh-CN" altLang="en-US" sz="2000" b="1" dirty="0"/>
              <a:t>、</a:t>
            </a:r>
            <a:r>
              <a:rPr lang="en-US" altLang="zh-CN" sz="2000" b="1" dirty="0"/>
              <a:t>PHP</a:t>
            </a:r>
            <a:r>
              <a:rPr lang="zh-CN" altLang="en-US" sz="2000" b="1" dirty="0"/>
              <a:t>等）生成支持动态数据库的</a:t>
            </a:r>
            <a:r>
              <a:rPr lang="en-US" altLang="zh-CN" sz="2000" b="1" dirty="0"/>
              <a:t>Web</a:t>
            </a:r>
            <a:r>
              <a:rPr lang="zh-CN" altLang="en-US" sz="2000" b="1" dirty="0"/>
              <a:t>程序。</a:t>
            </a:r>
            <a:endParaRPr lang="zh-CN" altLang="en-US"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918909"/>
            <a:ext cx="6390456" cy="3477875"/>
          </a:xfrm>
          <a:prstGeom prst="rect">
            <a:avLst/>
          </a:prstGeom>
        </p:spPr>
        <p:txBody>
          <a:bodyPr wrap="square">
            <a:spAutoFit/>
          </a:bodyPr>
          <a:lstStyle/>
          <a:p>
            <a:r>
              <a:rPr lang="zh-CN" altLang="en-US" sz="2000" b="1" dirty="0" smtClean="0"/>
              <a:t>      网站</a:t>
            </a:r>
            <a:r>
              <a:rPr lang="zh-CN" altLang="en-US" sz="2000" b="1" dirty="0"/>
              <a:t>建设要明确建站的目的、风格要尽量简朴、要保持新鲜感，同时要注意图片的设计和应用，避免使用大图片，保证主页能在次一级浏览器上正常显示</a:t>
            </a:r>
            <a:r>
              <a:rPr lang="zh-CN" altLang="en-US" sz="2000" b="1" dirty="0" smtClean="0"/>
              <a:t>。</a:t>
            </a:r>
            <a:endParaRPr lang="en-US" altLang="zh-CN" sz="2000" b="1" dirty="0" smtClean="0"/>
          </a:p>
          <a:p>
            <a:endParaRPr lang="zh-CN" altLang="en-US" sz="2000" b="1" dirty="0"/>
          </a:p>
          <a:p>
            <a:r>
              <a:rPr lang="zh-CN" altLang="en-US" sz="2000" b="1" dirty="0" smtClean="0"/>
              <a:t>     网站</a:t>
            </a:r>
            <a:r>
              <a:rPr lang="zh-CN" altLang="en-US" sz="2000" b="1" dirty="0"/>
              <a:t>测试包括本地测试和在线测试，特别是在线测试，尽量选择</a:t>
            </a:r>
            <a:r>
              <a:rPr lang="en-US" altLang="zh-CN" sz="2000" b="1" dirty="0"/>
              <a:t>FTP</a:t>
            </a:r>
            <a:r>
              <a:rPr lang="zh-CN" altLang="en-US" sz="2000" b="1" dirty="0"/>
              <a:t>上传测试。网站发布要尽量选择合适的服务器和空间，包括价格或免费的服务器及空间，也要考虑服务器或空间的备案时间等问题</a:t>
            </a:r>
            <a:r>
              <a:rPr lang="zh-CN" altLang="en-US" sz="2000" b="1" dirty="0" smtClean="0"/>
              <a:t>。</a:t>
            </a:r>
            <a:endParaRPr lang="en-US" altLang="zh-CN" sz="2000" b="1" dirty="0" smtClean="0"/>
          </a:p>
          <a:p>
            <a:endParaRPr lang="zh-CN" altLang="en-US" sz="2000" b="1" dirty="0"/>
          </a:p>
          <a:p>
            <a:r>
              <a:rPr lang="zh-CN" altLang="en-US" sz="2000" b="1" dirty="0" smtClean="0"/>
              <a:t>      网站</a:t>
            </a:r>
            <a:r>
              <a:rPr lang="zh-CN" altLang="en-US" sz="2000" b="1" dirty="0"/>
              <a:t>发布后要进行推广，扩大影响力。</a:t>
            </a:r>
            <a:endParaRPr lang="zh-CN" altLang="en-US" sz="2000" b="1" dirty="0"/>
          </a:p>
          <a:p>
            <a:endParaRPr lang="zh-CN" altLang="en-US"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83853" y="980728"/>
            <a:ext cx="1911101"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6.6  </a:t>
            </a:r>
            <a:r>
              <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习题</a:t>
            </a:r>
            <a:endParaRPr lang="zh-CN"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3131840" y="2632224"/>
            <a:ext cx="2922164" cy="1815882"/>
          </a:xfrm>
          <a:prstGeom prst="rect">
            <a:avLst/>
          </a:prstGeom>
        </p:spPr>
        <p:txBody>
          <a:bodyPr wrap="square">
            <a:spAutoFit/>
          </a:bodyPr>
          <a:lstStyle/>
          <a:p>
            <a:r>
              <a:rPr lang="zh-CN" altLang="zh-CN" sz="2800" b="1" dirty="0"/>
              <a:t>一、</a:t>
            </a:r>
            <a:r>
              <a:rPr lang="zh-CN" altLang="zh-CN" sz="2800" b="1" dirty="0" smtClean="0"/>
              <a:t>选择题</a:t>
            </a:r>
            <a:endParaRPr lang="en-US" altLang="zh-CN" sz="2800" b="1" dirty="0" smtClean="0"/>
          </a:p>
          <a:p>
            <a:r>
              <a:rPr lang="zh-CN" altLang="zh-CN" sz="2800" b="1" dirty="0" smtClean="0"/>
              <a:t>二</a:t>
            </a:r>
            <a:r>
              <a:rPr lang="zh-CN" altLang="zh-CN" sz="2800" b="1" dirty="0"/>
              <a:t>、填空题</a:t>
            </a:r>
            <a:endParaRPr lang="zh-CN" altLang="zh-CN" sz="2800" b="1" dirty="0"/>
          </a:p>
          <a:p>
            <a:r>
              <a:rPr lang="zh-CN" altLang="zh-CN" sz="2800" b="1" dirty="0"/>
              <a:t>三、简答题</a:t>
            </a:r>
            <a:endParaRPr lang="zh-CN" altLang="zh-CN" sz="2800" b="1" dirty="0"/>
          </a:p>
          <a:p>
            <a:endParaRPr lang="zh-CN" altLang="zh-CN" sz="28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1700808"/>
            <a:ext cx="7056784" cy="409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23528" y="1124506"/>
            <a:ext cx="3172663" cy="369332"/>
          </a:xfrm>
          <a:prstGeom prst="rect">
            <a:avLst/>
          </a:prstGeom>
        </p:spPr>
        <p:txBody>
          <a:bodyPr wrap="none">
            <a:spAutoFit/>
          </a:bodyPr>
          <a:lstStyle/>
          <a:p>
            <a:r>
              <a:rPr lang="en-US" altLang="zh-CN" b="1" dirty="0" smtClean="0"/>
              <a:t>Dreamweaver</a:t>
            </a:r>
            <a:r>
              <a:rPr lang="zh-CN" altLang="zh-CN" b="1" dirty="0"/>
              <a:t>新建网页</a:t>
            </a:r>
            <a:r>
              <a:rPr lang="zh-CN" altLang="zh-CN" b="1" dirty="0" smtClean="0"/>
              <a:t>例图</a:t>
            </a:r>
            <a:r>
              <a:rPr lang="zh-CN" altLang="en-US" b="1" dirty="0" smtClean="0"/>
              <a:t>：</a:t>
            </a:r>
            <a:endParaRPr lang="zh-CN" altLang="zh-CN"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268760"/>
            <a:ext cx="2677336" cy="523220"/>
          </a:xfrm>
          <a:prstGeom prst="rect">
            <a:avLst/>
          </a:prstGeom>
        </p:spPr>
        <p:txBody>
          <a:bodyPr wrap="none">
            <a:spAutoFit/>
          </a:bodyPr>
          <a:lstStyle/>
          <a:p>
            <a:r>
              <a:rPr lang="en-US" altLang="zh-CN" sz="2800" b="1" dirty="0"/>
              <a:t>6.1.2  Photoshop</a:t>
            </a:r>
            <a:endParaRPr lang="zh-CN" altLang="zh-CN" sz="2800" b="1" dirty="0"/>
          </a:p>
        </p:txBody>
      </p:sp>
      <p:sp>
        <p:nvSpPr>
          <p:cNvPr id="3" name="矩形 2"/>
          <p:cNvSpPr/>
          <p:nvPr/>
        </p:nvSpPr>
        <p:spPr>
          <a:xfrm>
            <a:off x="467544" y="2132856"/>
            <a:ext cx="8496944" cy="3785652"/>
          </a:xfrm>
          <a:prstGeom prst="rect">
            <a:avLst/>
          </a:prstGeom>
        </p:spPr>
        <p:txBody>
          <a:bodyPr wrap="square">
            <a:spAutoFit/>
          </a:bodyPr>
          <a:lstStyle/>
          <a:p>
            <a:r>
              <a:rPr lang="en-US" altLang="zh-CN" dirty="0" smtClean="0"/>
              <a:t>       </a:t>
            </a:r>
            <a:r>
              <a:rPr lang="en-US" altLang="zh-CN" sz="2400" b="1" dirty="0"/>
              <a:t>Photoshop</a:t>
            </a:r>
            <a:r>
              <a:rPr lang="zh-CN" altLang="en-US" sz="2400" b="1" dirty="0"/>
              <a:t>，简称</a:t>
            </a:r>
            <a:r>
              <a:rPr lang="en-US" altLang="zh-CN" sz="2400" b="1" dirty="0"/>
              <a:t>PS</a:t>
            </a:r>
            <a:r>
              <a:rPr lang="zh-CN" altLang="en-US" sz="2400" b="1" dirty="0"/>
              <a:t>，不管是在网页设计中，还是在网站的运营管理中都会经常用到，它是一款功能强大的图像处理</a:t>
            </a:r>
            <a:r>
              <a:rPr lang="zh-CN" altLang="en-US" sz="2400" b="1" dirty="0"/>
              <a:t>软件。</a:t>
            </a:r>
            <a:endParaRPr lang="en-US" altLang="zh-CN" sz="2400" b="1" dirty="0"/>
          </a:p>
          <a:p>
            <a:r>
              <a:rPr lang="zh-CN" altLang="en-US" sz="2400" b="1" dirty="0">
                <a:solidFill>
                  <a:srgbClr val="00B0F0"/>
                </a:solidFill>
              </a:rPr>
              <a:t>基本功</a:t>
            </a:r>
            <a:r>
              <a:rPr lang="zh-CN" altLang="en-US" sz="2400" b="1" dirty="0">
                <a:solidFill>
                  <a:srgbClr val="00B0F0"/>
                </a:solidFill>
              </a:rPr>
              <a:t>能</a:t>
            </a:r>
            <a:r>
              <a:rPr lang="zh-CN" altLang="en-US" sz="2400" b="1" dirty="0">
                <a:solidFill>
                  <a:srgbClr val="00B0F0"/>
                </a:solidFill>
              </a:rPr>
              <a:t>：</a:t>
            </a:r>
            <a:endParaRPr lang="en-US" altLang="zh-CN" sz="2400" b="1" dirty="0">
              <a:solidFill>
                <a:srgbClr val="00B0F0"/>
              </a:solidFill>
            </a:endParaRPr>
          </a:p>
          <a:p>
            <a:r>
              <a:rPr lang="zh-CN" altLang="en-US" sz="2400" b="1" dirty="0"/>
              <a:t>（</a:t>
            </a:r>
            <a:r>
              <a:rPr lang="en-US" altLang="zh-CN" sz="2400" b="1" dirty="0"/>
              <a:t>1</a:t>
            </a:r>
            <a:r>
              <a:rPr lang="zh-CN" altLang="en-US" sz="2400" b="1" dirty="0"/>
              <a:t>）</a:t>
            </a:r>
            <a:r>
              <a:rPr lang="zh-CN" altLang="en-US" sz="2400" b="1" dirty="0"/>
              <a:t>图像处理</a:t>
            </a:r>
            <a:endParaRPr lang="en-US" altLang="zh-CN" sz="2400" b="1" dirty="0"/>
          </a:p>
          <a:p>
            <a:r>
              <a:rPr lang="zh-CN" altLang="en-US" sz="2400" b="1" dirty="0"/>
              <a:t>（</a:t>
            </a:r>
            <a:r>
              <a:rPr lang="en-US" altLang="zh-CN" sz="2400" b="1" dirty="0"/>
              <a:t>2</a:t>
            </a:r>
            <a:r>
              <a:rPr lang="zh-CN" altLang="en-US" sz="2400" b="1" dirty="0"/>
              <a:t>）</a:t>
            </a:r>
            <a:r>
              <a:rPr lang="zh-CN" altLang="en-US" sz="2400" b="1" dirty="0"/>
              <a:t>平面设计</a:t>
            </a:r>
            <a:endParaRPr lang="en-US" altLang="zh-CN" sz="2400" b="1" dirty="0"/>
          </a:p>
          <a:p>
            <a:r>
              <a:rPr lang="zh-CN" altLang="en-US" sz="2400" b="1" dirty="0"/>
              <a:t>（</a:t>
            </a:r>
            <a:r>
              <a:rPr lang="en-US" altLang="zh-CN" sz="2400" b="1" dirty="0"/>
              <a:t>3</a:t>
            </a:r>
            <a:r>
              <a:rPr lang="zh-CN" altLang="en-US" sz="2400" b="1" dirty="0"/>
              <a:t>）广告</a:t>
            </a:r>
            <a:r>
              <a:rPr lang="zh-CN" altLang="en-US" sz="2400" b="1" dirty="0"/>
              <a:t>摄影</a:t>
            </a:r>
            <a:endParaRPr lang="en-US" altLang="zh-CN" sz="2400" b="1" dirty="0"/>
          </a:p>
          <a:p>
            <a:r>
              <a:rPr lang="zh-CN" altLang="en-US" sz="2400" b="1" dirty="0"/>
              <a:t>（</a:t>
            </a:r>
            <a:r>
              <a:rPr lang="en-US" altLang="zh-CN" sz="2400" b="1" dirty="0"/>
              <a:t>4</a:t>
            </a:r>
            <a:r>
              <a:rPr lang="zh-CN" altLang="en-US" sz="2400" b="1" dirty="0"/>
              <a:t>）影像</a:t>
            </a:r>
            <a:r>
              <a:rPr lang="zh-CN" altLang="en-US" sz="2400" b="1" dirty="0"/>
              <a:t>创意</a:t>
            </a:r>
            <a:endParaRPr lang="en-US" altLang="zh-CN" sz="2400" b="1" dirty="0"/>
          </a:p>
          <a:p>
            <a:r>
              <a:rPr lang="zh-CN" altLang="en-US" sz="2400" b="1" dirty="0"/>
              <a:t>（</a:t>
            </a:r>
            <a:r>
              <a:rPr lang="en-US" altLang="zh-CN" sz="2400" b="1" dirty="0"/>
              <a:t>5</a:t>
            </a:r>
            <a:r>
              <a:rPr lang="zh-CN" altLang="en-US" sz="2400" b="1" dirty="0"/>
              <a:t>）后期修图</a:t>
            </a:r>
            <a:endParaRPr lang="zh-CN" altLang="en-US" sz="2400" b="1" dirty="0"/>
          </a:p>
          <a:p>
            <a:r>
              <a:rPr lang="zh-CN" altLang="en-US" sz="2400" b="1" dirty="0"/>
              <a:t>（</a:t>
            </a:r>
            <a:r>
              <a:rPr lang="en-US" altLang="zh-CN" sz="2400" b="1" dirty="0"/>
              <a:t>6</a:t>
            </a:r>
            <a:r>
              <a:rPr lang="zh-CN" altLang="en-US" sz="2400" b="1" dirty="0"/>
              <a:t>）视觉创意与</a:t>
            </a:r>
            <a:r>
              <a:rPr lang="zh-CN" altLang="en-US" sz="2400" b="1" dirty="0"/>
              <a:t>设计</a:t>
            </a:r>
            <a:endParaRPr lang="en-US" altLang="zh-CN" sz="2400" b="1" dirty="0"/>
          </a:p>
          <a:p>
            <a:r>
              <a:rPr lang="zh-CN" altLang="en-US" sz="2400" b="1" dirty="0"/>
              <a:t>（</a:t>
            </a:r>
            <a:r>
              <a:rPr lang="en-US" altLang="zh-CN" sz="2400" b="1" dirty="0"/>
              <a:t>7</a:t>
            </a:r>
            <a:r>
              <a:rPr lang="zh-CN" altLang="en-US" sz="2400" b="1" dirty="0"/>
              <a:t>）特效制作</a:t>
            </a:r>
            <a:endParaRPr lang="zh-CN" altLang="en-US"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0" fill="hold"/>
                                        <p:tgtEl>
                                          <p:spTgt spid="3"/>
                                        </p:tgtEl>
                                        <p:attrNameLst>
                                          <p:attrName>ppt_x</p:attrName>
                                        </p:attrNameLst>
                                      </p:cBhvr>
                                      <p:tavLst>
                                        <p:tav tm="0">
                                          <p:val>
                                            <p:strVal val="#ppt_x"/>
                                          </p:val>
                                        </p:tav>
                                        <p:tav tm="100000">
                                          <p:val>
                                            <p:strVal val="#ppt_x"/>
                                          </p:val>
                                        </p:tav>
                                      </p:tavLst>
                                    </p:anim>
                                    <p:anim calcmode="lin" valueType="num">
                                      <p:cBhvr additive="base">
                                        <p:cTn id="13"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07150"/>
            <a:ext cx="1792478" cy="523220"/>
          </a:xfrm>
          <a:prstGeom prst="rect">
            <a:avLst/>
          </a:prstGeom>
        </p:spPr>
        <p:txBody>
          <a:bodyPr wrap="none">
            <a:spAutoFit/>
          </a:bodyPr>
          <a:lstStyle/>
          <a:p>
            <a:r>
              <a:rPr lang="en-US" altLang="zh-CN" sz="2800" b="1" dirty="0"/>
              <a:t>6.1.3  Flash</a:t>
            </a:r>
            <a:endParaRPr lang="zh-CN" altLang="zh-CN" sz="2800" b="1" dirty="0"/>
          </a:p>
        </p:txBody>
      </p:sp>
      <p:sp>
        <p:nvSpPr>
          <p:cNvPr id="3" name="矩形 2"/>
          <p:cNvSpPr/>
          <p:nvPr/>
        </p:nvSpPr>
        <p:spPr>
          <a:xfrm>
            <a:off x="107504" y="1772816"/>
            <a:ext cx="9577064" cy="1569660"/>
          </a:xfrm>
          <a:prstGeom prst="rect">
            <a:avLst/>
          </a:prstGeom>
        </p:spPr>
        <p:txBody>
          <a:bodyPr wrap="square">
            <a:spAutoFit/>
          </a:bodyPr>
          <a:lstStyle/>
          <a:p>
            <a:r>
              <a:rPr lang="en-US" altLang="zh-CN" sz="2400" b="1" dirty="0"/>
              <a:t>      Flash </a:t>
            </a:r>
            <a:r>
              <a:rPr lang="en-US" altLang="zh-CN" sz="2400" b="1" dirty="0"/>
              <a:t>Player</a:t>
            </a:r>
            <a:r>
              <a:rPr lang="zh-CN" altLang="en-US" sz="2400" b="1" dirty="0"/>
              <a:t>是一款能够播放小而快的多媒体动画，以及</a:t>
            </a:r>
            <a:r>
              <a:rPr lang="zh-CN" altLang="en-US" sz="2400" b="1" dirty="0" smtClean="0"/>
              <a:t>交互</a:t>
            </a:r>
            <a:endParaRPr lang="en-US" altLang="zh-CN" sz="2400" b="1" dirty="0" smtClean="0"/>
          </a:p>
          <a:p>
            <a:r>
              <a:rPr lang="zh-CN" altLang="en-US" sz="2400" b="1" dirty="0" smtClean="0"/>
              <a:t>式</a:t>
            </a:r>
            <a:r>
              <a:rPr lang="zh-CN" altLang="en-US" sz="2400" b="1" dirty="0"/>
              <a:t>的动画等。</a:t>
            </a:r>
            <a:r>
              <a:rPr lang="en-US" altLang="zh-CN" sz="2400" b="1" dirty="0"/>
              <a:t>Flash</a:t>
            </a:r>
            <a:r>
              <a:rPr lang="zh-CN" altLang="en-US" sz="2400" b="1" dirty="0"/>
              <a:t>也支持</a:t>
            </a:r>
            <a:r>
              <a:rPr lang="en-US" altLang="zh-CN" sz="2400" b="1" dirty="0"/>
              <a:t>mp3</a:t>
            </a:r>
            <a:r>
              <a:rPr lang="zh-CN" altLang="en-US" sz="2400" b="1" dirty="0"/>
              <a:t>音频流、文字输入、交互式</a:t>
            </a:r>
            <a:r>
              <a:rPr lang="zh-CN" altLang="en-US" sz="2400" b="1" dirty="0" smtClean="0"/>
              <a:t>接口</a:t>
            </a:r>
            <a:endParaRPr lang="en-US" altLang="zh-CN" sz="2400" b="1" dirty="0" smtClean="0"/>
          </a:p>
          <a:p>
            <a:r>
              <a:rPr lang="zh-CN" altLang="en-US" sz="2400" b="1" dirty="0" smtClean="0"/>
              <a:t>等</a:t>
            </a:r>
            <a:r>
              <a:rPr lang="zh-CN" altLang="en-US" sz="2400" b="1" dirty="0"/>
              <a:t>。</a:t>
            </a:r>
            <a:r>
              <a:rPr lang="en-US" altLang="zh-CN" sz="2400" b="1" dirty="0"/>
              <a:t>Flash</a:t>
            </a:r>
            <a:r>
              <a:rPr lang="zh-CN" altLang="en-US" sz="2400" b="1" dirty="0"/>
              <a:t>动画设计的三大基本功能：绘图和编辑图形、补间</a:t>
            </a:r>
            <a:r>
              <a:rPr lang="zh-CN" altLang="en-US" sz="2400" b="1" dirty="0" smtClean="0"/>
              <a:t>动</a:t>
            </a:r>
            <a:endParaRPr lang="en-US" altLang="zh-CN" sz="2400" b="1" dirty="0" smtClean="0"/>
          </a:p>
          <a:p>
            <a:r>
              <a:rPr lang="zh-CN" altLang="en-US" sz="2400" b="1" dirty="0" smtClean="0"/>
              <a:t>画</a:t>
            </a:r>
            <a:r>
              <a:rPr lang="zh-CN" altLang="en-US" sz="2400" b="1" dirty="0"/>
              <a:t>和遮罩，三者紧密相连</a:t>
            </a:r>
            <a:r>
              <a:rPr lang="zh-CN" altLang="en-US" dirty="0"/>
              <a:t>。</a:t>
            </a:r>
            <a:endParaRPr lang="zh-CN" altLang="en-US" dirty="0"/>
          </a:p>
        </p:txBody>
      </p:sp>
      <p:sp>
        <p:nvSpPr>
          <p:cNvPr id="4" name="矩形 3"/>
          <p:cNvSpPr/>
          <p:nvPr/>
        </p:nvSpPr>
        <p:spPr>
          <a:xfrm>
            <a:off x="251520" y="3388521"/>
            <a:ext cx="8712968" cy="2308324"/>
          </a:xfrm>
          <a:prstGeom prst="rect">
            <a:avLst/>
          </a:prstGeom>
        </p:spPr>
        <p:txBody>
          <a:bodyPr wrap="square">
            <a:spAutoFit/>
          </a:bodyPr>
          <a:lstStyle/>
          <a:p>
            <a:r>
              <a:rPr lang="en-US" altLang="zh-CN" sz="2400" b="1" dirty="0" smtClean="0"/>
              <a:t>     Flash</a:t>
            </a:r>
            <a:r>
              <a:rPr lang="zh-CN" altLang="en-US" sz="2400" b="1" dirty="0"/>
              <a:t>包括多种绘图工具，在不同的绘制模式下工作。对于</a:t>
            </a:r>
            <a:r>
              <a:rPr lang="en-US" altLang="zh-CN" sz="2400" b="1" dirty="0"/>
              <a:t>Flash</a:t>
            </a:r>
            <a:r>
              <a:rPr lang="zh-CN" altLang="en-US" sz="2400" b="1" dirty="0"/>
              <a:t>提供的三种绘制模式，决定了舞台上的对象彼此之间的交互；</a:t>
            </a:r>
            <a:r>
              <a:rPr lang="en-US" altLang="zh-CN" sz="2400" b="1" dirty="0"/>
              <a:t>Flash</a:t>
            </a:r>
            <a:r>
              <a:rPr lang="zh-CN" altLang="en-US" sz="2400" b="1" dirty="0"/>
              <a:t>中的每幅图形都开始于一种形状，形状由两个部分组成，填充和笔触，前者是形状里面的部分，后者是形状的轮廓线；补间动画是</a:t>
            </a:r>
            <a:r>
              <a:rPr lang="en-US" altLang="zh-CN" sz="2400" b="1" dirty="0"/>
              <a:t>Flash</a:t>
            </a:r>
            <a:r>
              <a:rPr lang="zh-CN" altLang="en-US" sz="2400" b="1" dirty="0"/>
              <a:t>动画设计的核心，也是</a:t>
            </a:r>
            <a:r>
              <a:rPr lang="en-US" altLang="zh-CN" sz="2400" b="1" dirty="0"/>
              <a:t>Flash</a:t>
            </a:r>
            <a:r>
              <a:rPr lang="zh-CN" altLang="en-US" sz="2400" b="1" dirty="0"/>
              <a:t>的最大优点，有动画补间和形状补间。</a:t>
            </a:r>
            <a:endParaRPr lang="zh-CN" altLang="en-US"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trips(down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3608" y="1418044"/>
            <a:ext cx="7200800" cy="4171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67544" y="764704"/>
            <a:ext cx="4572000" cy="646331"/>
          </a:xfrm>
          <a:prstGeom prst="rect">
            <a:avLst/>
          </a:prstGeom>
        </p:spPr>
        <p:txBody>
          <a:bodyPr>
            <a:spAutoFit/>
          </a:bodyPr>
          <a:lstStyle/>
          <a:p>
            <a:r>
              <a:rPr lang="en-US" altLang="zh-CN" b="1" dirty="0"/>
              <a:t>Flash</a:t>
            </a:r>
            <a:r>
              <a:rPr lang="zh-CN" altLang="zh-CN" b="1" dirty="0"/>
              <a:t>操作</a:t>
            </a:r>
            <a:r>
              <a:rPr lang="zh-CN" altLang="zh-CN" b="1" dirty="0" smtClean="0"/>
              <a:t>界面</a:t>
            </a:r>
            <a:r>
              <a:rPr lang="zh-CN" altLang="en-US" b="1" dirty="0" smtClean="0"/>
              <a:t>：</a:t>
            </a:r>
            <a:endParaRPr lang="zh-CN" altLang="zh-CN" b="1" dirty="0"/>
          </a:p>
          <a:p>
            <a:r>
              <a:rPr lang="en-US" altLang="zh-CN" dirty="0"/>
              <a:t> </a:t>
            </a:r>
            <a:endParaRPr lang="zh-CN" altLang="zh-CN"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6827" y="1052736"/>
            <a:ext cx="3895618" cy="523220"/>
          </a:xfrm>
          <a:prstGeom prst="rect">
            <a:avLst/>
          </a:prstGeom>
        </p:spPr>
        <p:txBody>
          <a:bodyPr wrap="none">
            <a:spAutoFit/>
          </a:bodyPr>
          <a:lstStyle/>
          <a:p>
            <a:r>
              <a:rPr lang="en-US" altLang="zh-CN" sz="2800" b="1" dirty="0"/>
              <a:t>6.1.4  </a:t>
            </a:r>
            <a:r>
              <a:rPr lang="zh-CN" altLang="zh-CN" sz="2800" b="1" dirty="0"/>
              <a:t>动态网站开发工具</a:t>
            </a:r>
            <a:endParaRPr lang="zh-CN" altLang="zh-CN" sz="2800" b="1" dirty="0"/>
          </a:p>
        </p:txBody>
      </p:sp>
      <p:sp>
        <p:nvSpPr>
          <p:cNvPr id="3" name="矩形 2"/>
          <p:cNvSpPr/>
          <p:nvPr/>
        </p:nvSpPr>
        <p:spPr>
          <a:xfrm>
            <a:off x="1403648" y="2132856"/>
            <a:ext cx="1846980" cy="1938992"/>
          </a:xfrm>
          <a:prstGeom prst="rect">
            <a:avLst/>
          </a:prstGeom>
        </p:spPr>
        <p:txBody>
          <a:bodyPr wrap="none">
            <a:spAutoFit/>
          </a:bodyPr>
          <a:lstStyle/>
          <a:p>
            <a:r>
              <a:rPr lang="zh-CN" altLang="en-US" sz="2400" b="1" dirty="0" smtClean="0"/>
              <a:t>（</a:t>
            </a:r>
            <a:r>
              <a:rPr lang="en-US" altLang="zh-CN" sz="2400" b="1" dirty="0" smtClean="0"/>
              <a:t>1</a:t>
            </a:r>
            <a:r>
              <a:rPr lang="zh-CN" altLang="en-US" sz="2400" b="1" dirty="0" smtClean="0"/>
              <a:t>）</a:t>
            </a:r>
            <a:r>
              <a:rPr lang="en-US" altLang="zh-CN" sz="2400" b="1" dirty="0" smtClean="0"/>
              <a:t>ASP</a:t>
            </a:r>
            <a:endParaRPr lang="en-US" altLang="zh-CN" sz="2400" b="1" dirty="0" smtClean="0"/>
          </a:p>
          <a:p>
            <a:r>
              <a:rPr lang="zh-CN" altLang="en-US" sz="2400" b="1" dirty="0" smtClean="0"/>
              <a:t>（</a:t>
            </a:r>
            <a:r>
              <a:rPr lang="en-US" altLang="zh-CN" sz="2400" b="1" dirty="0" smtClean="0"/>
              <a:t>2</a:t>
            </a:r>
            <a:r>
              <a:rPr lang="zh-CN" altLang="en-US" sz="2400" b="1" dirty="0" smtClean="0"/>
              <a:t>）</a:t>
            </a:r>
            <a:r>
              <a:rPr lang="en-US" altLang="zh-CN" sz="2400" b="1" dirty="0" smtClean="0"/>
              <a:t>PHP</a:t>
            </a:r>
            <a:endParaRPr lang="en-US" altLang="zh-CN" sz="2400" b="1" dirty="0" smtClean="0"/>
          </a:p>
          <a:p>
            <a:r>
              <a:rPr lang="zh-CN" altLang="en-US" sz="2400" b="1" dirty="0" smtClean="0"/>
              <a:t>（</a:t>
            </a:r>
            <a:r>
              <a:rPr lang="en-US" altLang="zh-CN" sz="2400" b="1" dirty="0" smtClean="0"/>
              <a:t>3</a:t>
            </a:r>
            <a:r>
              <a:rPr lang="zh-CN" altLang="en-US" sz="2400" b="1" dirty="0" smtClean="0"/>
              <a:t>）</a:t>
            </a:r>
            <a:r>
              <a:rPr lang="en-US" altLang="zh-CN" sz="2400" b="1" dirty="0" smtClean="0"/>
              <a:t>JSP</a:t>
            </a:r>
            <a:endParaRPr lang="en-US" altLang="zh-CN" sz="2400" b="1" dirty="0"/>
          </a:p>
          <a:p>
            <a:r>
              <a:rPr lang="zh-CN" altLang="en-US" sz="2400" b="1" dirty="0" smtClean="0"/>
              <a:t>（</a:t>
            </a:r>
            <a:r>
              <a:rPr lang="en-US" altLang="zh-CN" sz="2400" b="1" dirty="0" smtClean="0"/>
              <a:t>4</a:t>
            </a:r>
            <a:r>
              <a:rPr lang="zh-CN" altLang="en-US" sz="2400" b="1" dirty="0" smtClean="0"/>
              <a:t>）</a:t>
            </a:r>
            <a:r>
              <a:rPr lang="en-US" altLang="zh-CN" sz="2400" b="1" dirty="0" smtClean="0"/>
              <a:t>Net</a:t>
            </a:r>
            <a:endParaRPr lang="en-US" altLang="zh-CN" sz="2400" b="1" dirty="0"/>
          </a:p>
          <a:p>
            <a:r>
              <a:rPr lang="zh-CN" altLang="en-US" sz="2400" b="1" dirty="0" smtClean="0"/>
              <a:t>（</a:t>
            </a:r>
            <a:r>
              <a:rPr lang="en-US" altLang="zh-CN" sz="2400" b="1" dirty="0" smtClean="0"/>
              <a:t>5</a:t>
            </a:r>
            <a:r>
              <a:rPr lang="zh-CN" altLang="en-US" sz="2400" b="1" dirty="0" smtClean="0"/>
              <a:t>）</a:t>
            </a:r>
            <a:r>
              <a:rPr lang="en-US" altLang="zh-CN" sz="2400" b="1" dirty="0" smtClean="0"/>
              <a:t>Eclipse</a:t>
            </a:r>
            <a:endParaRPr lang="zh-CN" altLang="en-US"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1124744"/>
            <a:ext cx="2795958" cy="523220"/>
          </a:xfrm>
          <a:prstGeom prst="rect">
            <a:avLst/>
          </a:prstGeom>
        </p:spPr>
        <p:txBody>
          <a:bodyPr wrap="none">
            <a:spAutoFit/>
          </a:bodyPr>
          <a:lstStyle/>
          <a:p>
            <a:r>
              <a:rPr lang="en-US" altLang="zh-CN" sz="2800" b="1" dirty="0"/>
              <a:t>6.1.5  HTML5</a:t>
            </a:r>
            <a:r>
              <a:rPr lang="zh-CN" altLang="zh-CN" sz="2800" b="1" dirty="0"/>
              <a:t>工具</a:t>
            </a:r>
            <a:endParaRPr lang="zh-CN" altLang="zh-CN" sz="2800" b="1" dirty="0"/>
          </a:p>
        </p:txBody>
      </p:sp>
      <p:sp>
        <p:nvSpPr>
          <p:cNvPr id="3" name="矩形 2"/>
          <p:cNvSpPr/>
          <p:nvPr/>
        </p:nvSpPr>
        <p:spPr>
          <a:xfrm>
            <a:off x="1334827" y="2505670"/>
            <a:ext cx="4749341" cy="1938992"/>
          </a:xfrm>
          <a:prstGeom prst="rect">
            <a:avLst/>
          </a:prstGeom>
        </p:spPr>
        <p:txBody>
          <a:bodyPr wrap="square">
            <a:spAutoFit/>
          </a:bodyPr>
          <a:lstStyle/>
          <a:p>
            <a:r>
              <a:rPr lang="zh-CN" altLang="zh-CN" sz="2400" b="1" dirty="0"/>
              <a:t>（</a:t>
            </a:r>
            <a:r>
              <a:rPr lang="en-US" altLang="zh-CN" sz="2400" b="1" dirty="0"/>
              <a:t>1</a:t>
            </a:r>
            <a:r>
              <a:rPr lang="zh-CN" altLang="zh-CN" sz="2400" b="1" dirty="0"/>
              <a:t>）</a:t>
            </a:r>
            <a:r>
              <a:rPr lang="en-US" altLang="zh-CN" sz="2400" b="1" dirty="0"/>
              <a:t>Adobe Dreamweaver </a:t>
            </a:r>
            <a:r>
              <a:rPr lang="en-US" altLang="zh-CN" sz="2400" b="1" dirty="0" smtClean="0"/>
              <a:t>CS6</a:t>
            </a:r>
            <a:endParaRPr lang="en-US" altLang="zh-CN" sz="2400" b="1" dirty="0" smtClean="0"/>
          </a:p>
          <a:p>
            <a:r>
              <a:rPr lang="zh-CN" altLang="zh-CN" sz="2400" b="1" dirty="0" smtClean="0"/>
              <a:t>（</a:t>
            </a:r>
            <a:r>
              <a:rPr lang="en-US" altLang="zh-CN" sz="2400" b="1" dirty="0"/>
              <a:t>2</a:t>
            </a:r>
            <a:r>
              <a:rPr lang="zh-CN" altLang="zh-CN" sz="2400" b="1" dirty="0"/>
              <a:t>）</a:t>
            </a:r>
            <a:r>
              <a:rPr lang="en-US" altLang="zh-CN" sz="2400" b="1" dirty="0"/>
              <a:t>Adobe Edge</a:t>
            </a:r>
            <a:endParaRPr lang="zh-CN" altLang="zh-CN" sz="2400" b="1" dirty="0"/>
          </a:p>
          <a:p>
            <a:r>
              <a:rPr lang="zh-CN" altLang="zh-CN" sz="2400" b="1" dirty="0"/>
              <a:t>（</a:t>
            </a:r>
            <a:r>
              <a:rPr lang="en-US" altLang="zh-CN" sz="2400" b="1" dirty="0"/>
              <a:t>3</a:t>
            </a:r>
            <a:r>
              <a:rPr lang="zh-CN" altLang="zh-CN" sz="2400" b="1" dirty="0"/>
              <a:t>）</a:t>
            </a:r>
            <a:r>
              <a:rPr lang="en-US" altLang="zh-CN" sz="2400" b="1" dirty="0"/>
              <a:t>Dev Extreme</a:t>
            </a:r>
            <a:endParaRPr lang="zh-CN" altLang="zh-CN" sz="2400" b="1" dirty="0"/>
          </a:p>
          <a:p>
            <a:r>
              <a:rPr lang="zh-CN" altLang="zh-CN" sz="2400" b="1" dirty="0"/>
              <a:t>（</a:t>
            </a:r>
            <a:r>
              <a:rPr lang="en-US" altLang="zh-CN" sz="2400" b="1" dirty="0"/>
              <a:t>4</a:t>
            </a:r>
            <a:r>
              <a:rPr lang="zh-CN" altLang="zh-CN" sz="2400" b="1" dirty="0"/>
              <a:t>）</a:t>
            </a:r>
            <a:r>
              <a:rPr lang="en-US" altLang="zh-CN" sz="2400" b="1" dirty="0"/>
              <a:t>Jet Brains Web Storm</a:t>
            </a:r>
            <a:endParaRPr lang="zh-CN" altLang="zh-CN" sz="2400" b="1" dirty="0"/>
          </a:p>
          <a:p>
            <a:endParaRPr lang="zh-CN" altLang="zh-CN" sz="24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124744"/>
            <a:ext cx="2097049" cy="523220"/>
          </a:xfrm>
          <a:prstGeom prst="rect">
            <a:avLst/>
          </a:prstGeom>
        </p:spPr>
        <p:txBody>
          <a:bodyPr wrap="none">
            <a:spAutoFit/>
          </a:bodyPr>
          <a:lstStyle/>
          <a:p>
            <a:r>
              <a:rPr lang="en-US" altLang="zh-CN" sz="2800" b="1" dirty="0"/>
              <a:t>6.1.6  </a:t>
            </a:r>
            <a:r>
              <a:rPr lang="zh-CN" altLang="zh-CN" sz="2800" b="1" dirty="0"/>
              <a:t>数据库</a:t>
            </a:r>
            <a:endParaRPr lang="zh-CN" altLang="zh-CN" sz="2800" b="1" dirty="0"/>
          </a:p>
        </p:txBody>
      </p:sp>
      <p:sp>
        <p:nvSpPr>
          <p:cNvPr id="3" name="矩形 2"/>
          <p:cNvSpPr/>
          <p:nvPr/>
        </p:nvSpPr>
        <p:spPr>
          <a:xfrm>
            <a:off x="715199" y="2047280"/>
            <a:ext cx="8064896" cy="1938020"/>
          </a:xfrm>
          <a:prstGeom prst="rect">
            <a:avLst/>
          </a:prstGeom>
        </p:spPr>
        <p:txBody>
          <a:bodyPr wrap="square">
            <a:spAutoFit/>
          </a:bodyPr>
          <a:lstStyle/>
          <a:p>
            <a:r>
              <a:rPr lang="zh-CN" altLang="en-US" dirty="0" smtClean="0"/>
              <a:t>        </a:t>
            </a:r>
            <a:r>
              <a:rPr lang="zh-CN" altLang="en-US" sz="2000" b="1" dirty="0" smtClean="0"/>
              <a:t>日常工作</a:t>
            </a:r>
            <a:r>
              <a:rPr lang="zh-CN" altLang="en-US" sz="2000" b="1" dirty="0"/>
              <a:t>中，常常需要把某些相关的数据放进“仓库”，并根据管理的需要进行相应的处理。如企事业单位的人事部门把职工的基本情况（姓名、年龄、籍贯、工资等）存放在表中，这张表就可以看成数据库。可以根据需要随时查询职工的基本情况。在财务管理、 仓库管理、生产管理中也需要建立类似数据库，使其可以利用计算机实现自动化管理。</a:t>
            </a:r>
            <a:endParaRPr lang="zh-CN" altLang="en-US" sz="2000" b="1" dirty="0"/>
          </a:p>
        </p:txBody>
      </p:sp>
      <p:sp>
        <p:nvSpPr>
          <p:cNvPr id="4" name="矩形 3"/>
          <p:cNvSpPr/>
          <p:nvPr/>
        </p:nvSpPr>
        <p:spPr>
          <a:xfrm>
            <a:off x="895219" y="3861048"/>
            <a:ext cx="7704856" cy="1938992"/>
          </a:xfrm>
          <a:prstGeom prst="rect">
            <a:avLst/>
          </a:prstGeom>
        </p:spPr>
        <p:txBody>
          <a:bodyPr wrap="square">
            <a:spAutoFit/>
          </a:bodyPr>
          <a:lstStyle/>
          <a:p>
            <a:r>
              <a:rPr lang="zh-CN" altLang="en-US" sz="2000" b="1" dirty="0" smtClean="0"/>
              <a:t>      数据库</a:t>
            </a:r>
            <a:r>
              <a:rPr lang="zh-CN" altLang="en-US" sz="2000" b="1" dirty="0"/>
              <a:t>（</a:t>
            </a:r>
            <a:r>
              <a:rPr lang="en-US" altLang="zh-CN" sz="2000" b="1" dirty="0"/>
              <a:t>Database</a:t>
            </a:r>
            <a:r>
              <a:rPr lang="zh-CN" altLang="en-US" sz="2000" b="1" dirty="0"/>
              <a:t>）是按照数据结构来组织、存储和管理数据的，建立在存储设备上的仓库可视为电子文件柜，用户可对数据进行增加、删除、修改、查询等操作，数据库中的数据是按一定的数据模型进行组织、描述和存储的，数据库通常分为层次式数据库、网络式数据库和关系式数据库三种。常用的数据库有</a:t>
            </a:r>
            <a:r>
              <a:rPr lang="en-US" altLang="zh-CN" sz="2000" b="1" dirty="0"/>
              <a:t>ACCESS</a:t>
            </a:r>
            <a:r>
              <a:rPr lang="zh-CN" altLang="en-US" sz="2000" b="1" dirty="0"/>
              <a:t>、</a:t>
            </a:r>
            <a:r>
              <a:rPr lang="en-US" altLang="zh-CN" sz="2000" b="1" dirty="0"/>
              <a:t>Fox Base</a:t>
            </a:r>
            <a:r>
              <a:rPr lang="zh-CN" altLang="en-US" sz="2000" b="1" dirty="0"/>
              <a:t>、</a:t>
            </a:r>
            <a:r>
              <a:rPr lang="en-US" altLang="zh-CN" sz="2000" b="1" dirty="0"/>
              <a:t>MySQL</a:t>
            </a:r>
            <a:r>
              <a:rPr lang="zh-CN" altLang="en-US" sz="2000" b="1" dirty="0"/>
              <a:t>、</a:t>
            </a:r>
            <a:r>
              <a:rPr lang="en-US" altLang="zh-CN" sz="2000" b="1" dirty="0"/>
              <a:t>SQL Server</a:t>
            </a:r>
            <a:r>
              <a:rPr lang="zh-CN" altLang="en-US" sz="2000" b="1" dirty="0"/>
              <a:t>、</a:t>
            </a:r>
            <a:r>
              <a:rPr lang="en-US" altLang="zh-CN" sz="2000" b="1" dirty="0"/>
              <a:t>Oracle </a:t>
            </a:r>
            <a:r>
              <a:rPr lang="zh-CN" altLang="en-US" sz="2000" b="1" dirty="0"/>
              <a:t>、</a:t>
            </a:r>
            <a:r>
              <a:rPr lang="en-US" altLang="zh-CN" sz="2000" b="1" dirty="0"/>
              <a:t>Db2</a:t>
            </a:r>
            <a:r>
              <a:rPr lang="zh-CN" altLang="en-US" sz="2000" b="1" dirty="0"/>
              <a:t>、</a:t>
            </a:r>
            <a:r>
              <a:rPr lang="en-US" altLang="zh-CN" sz="2000" b="1" dirty="0"/>
              <a:t>Sybase</a:t>
            </a:r>
            <a:r>
              <a:rPr lang="zh-CN" altLang="en-US" sz="2000" b="1" dirty="0"/>
              <a:t>等。</a:t>
            </a:r>
            <a:endParaRPr lang="zh-CN" altLang="en-US" sz="2000" b="1"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0</TotalTime>
  <Words>3174</Words>
  <Application>WPS 演示</Application>
  <PresentationFormat>全屏显示(4:3)</PresentationFormat>
  <Paragraphs>178</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vt:lpstr>
      <vt:lpstr>宋体</vt:lpstr>
      <vt:lpstr>Wingdings</vt:lpstr>
      <vt:lpstr>Symbol</vt:lpstr>
      <vt:lpstr>Candara</vt:lpstr>
      <vt:lpstr>华文楷体</vt:lpstr>
      <vt:lpstr>微软雅黑</vt:lpstr>
      <vt:lpstr>Arial Unicode MS</vt:lpstr>
      <vt:lpstr>Calibri</vt: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cl</cp:lastModifiedBy>
  <cp:revision>7</cp:revision>
  <dcterms:created xsi:type="dcterms:W3CDTF">2019-05-16T10:33:00Z</dcterms:created>
  <dcterms:modified xsi:type="dcterms:W3CDTF">2019-05-20T01:29:35Z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