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 useBgFill="1">
          <p:nvSpPr>
            <p:cNvPr id="1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 useBgFill="1">
          <p:nvSpPr>
            <p:cNvPr id="20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10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11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12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 useBgFill="1">
        <p:nvSpPr>
          <p:cNvPr id="13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 useBgFill="1">
          <p:nvSpPr>
            <p:cNvPr id="1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 useBgFill="1">
          <p:nvSpPr>
            <p:cNvPr id="29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1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2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3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 useBgFill="1">
          <p:nvSpPr>
            <p:cNvPr id="14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 useBgFill="1">
          <p:nvSpPr>
            <p:cNvPr id="2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58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98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95736" y="801578"/>
            <a:ext cx="58625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第</a:t>
            </a:r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章  表单及动态网页技术</a:t>
            </a:r>
            <a:endParaRPr lang="zh-CN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31414" y="1509780"/>
            <a:ext cx="27029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10.1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表单介绍</a:t>
            </a:r>
            <a:endParaRPr lang="zh-CN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2156111"/>
            <a:ext cx="2510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10.1.1  </a:t>
            </a:r>
            <a:r>
              <a:rPr lang="zh-CN" altLang="zh-CN" sz="2800" b="1" dirty="0"/>
              <a:t>表单结构</a:t>
            </a:r>
            <a:endParaRPr lang="zh-CN" altLang="zh-CN" sz="2800" b="1" dirty="0"/>
          </a:p>
        </p:txBody>
      </p:sp>
      <p:sp>
        <p:nvSpPr>
          <p:cNvPr id="6" name="矩形 5"/>
          <p:cNvSpPr/>
          <p:nvPr/>
        </p:nvSpPr>
        <p:spPr>
          <a:xfrm>
            <a:off x="1180382" y="2798768"/>
            <a:ext cx="660504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表单使用</a:t>
            </a:r>
            <a:r>
              <a:rPr lang="en-US" altLang="zh-CN" b="1" dirty="0"/>
              <a:t>&lt;form&gt;&lt;/form&gt;</a:t>
            </a:r>
            <a:r>
              <a:rPr lang="zh-CN" altLang="en-US" b="1" dirty="0"/>
              <a:t>双标记实现，包含了提交信息的全部内容，点击提交按钮后信息将会传递到服务器进行下一步处理。基本结构如下：</a:t>
            </a:r>
            <a:endParaRPr lang="zh-CN" altLang="en-US" b="1" dirty="0"/>
          </a:p>
          <a:p>
            <a:r>
              <a:rPr lang="en-US" altLang="zh-CN" b="1" dirty="0"/>
              <a:t>&lt;form action=”…” name=”…” method=”…”&gt;</a:t>
            </a:r>
            <a:endParaRPr lang="en-US" altLang="zh-CN" b="1" dirty="0"/>
          </a:p>
          <a:p>
            <a:r>
              <a:rPr lang="en-US" altLang="zh-CN" b="1" dirty="0"/>
              <a:t>	&lt;input type=”text” name=””&gt;</a:t>
            </a:r>
            <a:endParaRPr lang="en-US" altLang="zh-CN" b="1" dirty="0"/>
          </a:p>
          <a:p>
            <a:r>
              <a:rPr lang="en-US" altLang="zh-CN" b="1" dirty="0"/>
              <a:t>	&lt;input type=”password” name=””&gt;</a:t>
            </a:r>
            <a:endParaRPr lang="en-US" altLang="zh-CN" b="1" dirty="0"/>
          </a:p>
          <a:p>
            <a:r>
              <a:rPr lang="en-US" altLang="zh-CN" b="1" dirty="0"/>
              <a:t>	&lt;input type=”radio” name=”” value=”…”&gt;</a:t>
            </a:r>
            <a:endParaRPr lang="en-US" altLang="zh-CN" b="1" dirty="0"/>
          </a:p>
          <a:p>
            <a:r>
              <a:rPr lang="en-US" altLang="zh-CN" b="1" dirty="0"/>
              <a:t>	&lt;</a:t>
            </a:r>
            <a:r>
              <a:rPr lang="en-US" altLang="zh-CN" b="1" dirty="0"/>
              <a:t>textarea</a:t>
            </a:r>
            <a:r>
              <a:rPr lang="en-US" altLang="zh-CN" b="1" dirty="0"/>
              <a:t>&gt;…&lt;/</a:t>
            </a:r>
            <a:r>
              <a:rPr lang="en-US" altLang="zh-CN" b="1" dirty="0"/>
              <a:t>textarea</a:t>
            </a:r>
            <a:r>
              <a:rPr lang="en-US" altLang="zh-CN" b="1" dirty="0"/>
              <a:t>&gt;</a:t>
            </a:r>
            <a:endParaRPr lang="en-US" altLang="zh-CN" b="1" dirty="0"/>
          </a:p>
          <a:p>
            <a:r>
              <a:rPr lang="en-US" altLang="zh-CN" b="1" dirty="0"/>
              <a:t>	&lt;select name=”…”&gt;</a:t>
            </a:r>
            <a:endParaRPr lang="en-US" altLang="zh-CN" b="1" dirty="0"/>
          </a:p>
          <a:p>
            <a:r>
              <a:rPr lang="en-US" altLang="zh-CN" b="1" dirty="0"/>
              <a:t>		&lt;option value=”…”&gt;</a:t>
            </a:r>
            <a:endParaRPr lang="en-US" altLang="zh-CN" b="1" dirty="0"/>
          </a:p>
          <a:p>
            <a:r>
              <a:rPr lang="en-US" altLang="zh-CN" b="1" dirty="0"/>
              <a:t>		&lt;option value=”…”&gt;</a:t>
            </a:r>
            <a:endParaRPr lang="en-US" altLang="zh-CN" b="1" dirty="0"/>
          </a:p>
          <a:p>
            <a:r>
              <a:rPr lang="en-US" altLang="zh-CN" b="1" dirty="0"/>
              <a:t>	&lt;/select&gt;</a:t>
            </a:r>
            <a:endParaRPr lang="en-US" altLang="zh-CN" b="1" dirty="0"/>
          </a:p>
          <a:p>
            <a:r>
              <a:rPr lang="en-US" altLang="zh-CN" b="1" dirty="0"/>
              <a:t>	&lt;input type=”submit” value=”…”&gt;</a:t>
            </a:r>
            <a:endParaRPr lang="en-US" altLang="zh-CN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278511"/>
            <a:ext cx="36840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10.3.3  </a:t>
            </a:r>
            <a:r>
              <a:rPr lang="zh-CN" altLang="en-US" sz="2800" b="1" dirty="0"/>
              <a:t>动态网页的特点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3059832" y="2574196"/>
            <a:ext cx="24641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）交互</a:t>
            </a:r>
            <a:r>
              <a:rPr lang="zh-CN" altLang="en-US" sz="2800" b="1" dirty="0"/>
              <a:t>性。</a:t>
            </a:r>
            <a:endParaRPr lang="zh-CN" altLang="en-US" sz="2800" b="1" dirty="0"/>
          </a:p>
        </p:txBody>
      </p:sp>
      <p:sp>
        <p:nvSpPr>
          <p:cNvPr id="4" name="矩形 3"/>
          <p:cNvSpPr/>
          <p:nvPr/>
        </p:nvSpPr>
        <p:spPr>
          <a:xfrm>
            <a:off x="3059832" y="3429000"/>
            <a:ext cx="25042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）灵活性</a:t>
            </a:r>
            <a:r>
              <a:rPr lang="zh-CN" altLang="en-US" sz="2800" b="1" dirty="0"/>
              <a:t>。</a:t>
            </a:r>
            <a:endParaRPr lang="zh-CN" altLang="en-US" sz="2800" b="1" dirty="0"/>
          </a:p>
        </p:txBody>
      </p:sp>
      <p:sp>
        <p:nvSpPr>
          <p:cNvPr id="5" name="矩形 4"/>
          <p:cNvSpPr/>
          <p:nvPr/>
        </p:nvSpPr>
        <p:spPr>
          <a:xfrm>
            <a:off x="3059832" y="4221088"/>
            <a:ext cx="25138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动态性</a:t>
            </a:r>
            <a:r>
              <a:rPr lang="zh-CN" altLang="zh-CN" sz="2800" b="1" dirty="0"/>
              <a:t>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954306"/>
            <a:ext cx="40671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10.3.4  </a:t>
            </a:r>
            <a:r>
              <a:rPr lang="zh-CN" altLang="en-US" sz="2800" b="1" dirty="0"/>
              <a:t>常见动态网页技术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2526888" y="2063073"/>
            <a:ext cx="19912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/>
              <a:t>（</a:t>
            </a:r>
            <a:r>
              <a:rPr lang="en-US" altLang="zh-CN" sz="2800" b="1" dirty="0"/>
              <a:t>1</a:t>
            </a:r>
            <a:r>
              <a:rPr lang="zh-CN" altLang="zh-CN" sz="2800" b="1" dirty="0"/>
              <a:t>）</a:t>
            </a:r>
            <a:r>
              <a:rPr lang="en-US" altLang="zh-CN" sz="2800" b="1" dirty="0"/>
              <a:t>ASP</a:t>
            </a:r>
            <a:r>
              <a:rPr lang="zh-CN" altLang="zh-CN" sz="2800" b="1" dirty="0"/>
              <a:t>。</a:t>
            </a:r>
            <a:endParaRPr lang="zh-CN" altLang="en-US" sz="2800" b="1" dirty="0"/>
          </a:p>
        </p:txBody>
      </p:sp>
      <p:sp>
        <p:nvSpPr>
          <p:cNvPr id="4" name="矩形 3"/>
          <p:cNvSpPr/>
          <p:nvPr/>
        </p:nvSpPr>
        <p:spPr>
          <a:xfrm>
            <a:off x="2558948" y="2708920"/>
            <a:ext cx="19591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/>
              <a:t>（</a:t>
            </a:r>
            <a:r>
              <a:rPr lang="en-US" altLang="zh-CN" sz="2800" b="1" dirty="0"/>
              <a:t>2</a:t>
            </a:r>
            <a:r>
              <a:rPr lang="zh-CN" altLang="zh-CN" sz="2800" b="1" dirty="0"/>
              <a:t>）</a:t>
            </a:r>
            <a:r>
              <a:rPr lang="en-US" altLang="zh-CN" sz="2800" b="1" dirty="0"/>
              <a:t>JSP</a:t>
            </a:r>
            <a:r>
              <a:rPr lang="zh-CN" altLang="zh-CN" sz="2800" b="1" dirty="0"/>
              <a:t>。</a:t>
            </a:r>
            <a:endParaRPr lang="zh-CN" altLang="en-US" sz="2800" b="1" dirty="0"/>
          </a:p>
        </p:txBody>
      </p:sp>
      <p:sp>
        <p:nvSpPr>
          <p:cNvPr id="5" name="矩形 4"/>
          <p:cNvSpPr/>
          <p:nvPr/>
        </p:nvSpPr>
        <p:spPr>
          <a:xfrm>
            <a:off x="2546124" y="3465677"/>
            <a:ext cx="20681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/>
              <a:t>（</a:t>
            </a:r>
            <a:r>
              <a:rPr lang="en-US" altLang="zh-CN" sz="2800" b="1" dirty="0"/>
              <a:t>3</a:t>
            </a:r>
            <a:r>
              <a:rPr lang="zh-CN" altLang="zh-CN" sz="2800" b="1" dirty="0"/>
              <a:t>）</a:t>
            </a:r>
            <a:r>
              <a:rPr lang="en-US" altLang="zh-CN" sz="2800" b="1" dirty="0"/>
              <a:t>PHP</a:t>
            </a:r>
            <a:r>
              <a:rPr lang="zh-CN" altLang="zh-CN" sz="2800" b="1" dirty="0"/>
              <a:t>。</a:t>
            </a:r>
            <a:endParaRPr lang="zh-CN" altLang="en-US" sz="2800" b="1" dirty="0"/>
          </a:p>
        </p:txBody>
      </p:sp>
      <p:sp>
        <p:nvSpPr>
          <p:cNvPr id="6" name="矩形 5"/>
          <p:cNvSpPr/>
          <p:nvPr/>
        </p:nvSpPr>
        <p:spPr>
          <a:xfrm>
            <a:off x="2546124" y="4156838"/>
            <a:ext cx="24000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/>
              <a:t>（</a:t>
            </a:r>
            <a:r>
              <a:rPr lang="en-US" altLang="zh-CN" sz="2800" b="1" dirty="0"/>
              <a:t>4</a:t>
            </a:r>
            <a:r>
              <a:rPr lang="zh-CN" altLang="zh-CN" sz="2800" b="1" dirty="0"/>
              <a:t>）</a:t>
            </a:r>
            <a:r>
              <a:rPr lang="en-US" altLang="zh-CN" sz="2800" b="1" dirty="0"/>
              <a:t>ASP.NET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5949" y="1107720"/>
            <a:ext cx="44037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10.3.5  </a:t>
            </a:r>
            <a:r>
              <a:rPr lang="zh-CN" altLang="en-US" sz="2800" b="1" dirty="0"/>
              <a:t>动态网页的相关概念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1877713" y="2547392"/>
            <a:ext cx="3170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（</a:t>
            </a:r>
            <a:r>
              <a:rPr lang="en-US" altLang="zh-CN" sz="3200" b="1" dirty="0"/>
              <a:t>1</a:t>
            </a:r>
            <a:r>
              <a:rPr lang="zh-CN" altLang="en-US" sz="3200" b="1" dirty="0"/>
              <a:t>）</a:t>
            </a:r>
            <a:r>
              <a:rPr lang="en-US" altLang="zh-CN" sz="3200" b="1" dirty="0"/>
              <a:t>Web</a:t>
            </a:r>
            <a:r>
              <a:rPr lang="zh-CN" altLang="en-US" sz="3200" b="1" dirty="0"/>
              <a:t>服务器</a:t>
            </a:r>
            <a:endParaRPr lang="zh-CN" altLang="en-US" sz="3200" b="1" dirty="0"/>
          </a:p>
        </p:txBody>
      </p:sp>
      <p:sp>
        <p:nvSpPr>
          <p:cNvPr id="4" name="矩形 3"/>
          <p:cNvSpPr/>
          <p:nvPr/>
        </p:nvSpPr>
        <p:spPr>
          <a:xfrm>
            <a:off x="1893783" y="3244334"/>
            <a:ext cx="24256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（</a:t>
            </a:r>
            <a:r>
              <a:rPr lang="en-US" altLang="zh-CN" sz="3200" b="1" dirty="0"/>
              <a:t>2</a:t>
            </a:r>
            <a:r>
              <a:rPr lang="zh-CN" altLang="en-US" sz="3200" b="1" dirty="0"/>
              <a:t>）数据库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76537" y="659303"/>
            <a:ext cx="34579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10.4  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搭建服务器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32756" y="1628800"/>
            <a:ext cx="66784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              在</a:t>
            </a:r>
            <a:r>
              <a:rPr lang="en-US" altLang="zh-CN" sz="2400" b="1" dirty="0"/>
              <a:t>Windows</a:t>
            </a:r>
            <a:r>
              <a:rPr lang="zh-CN" altLang="en-US" sz="2400" b="1" dirty="0"/>
              <a:t>平台上搭建</a:t>
            </a:r>
            <a:r>
              <a:rPr lang="en-US" altLang="zh-CN" sz="2400" b="1" dirty="0"/>
              <a:t>PHP</a:t>
            </a:r>
            <a:r>
              <a:rPr lang="zh-CN" altLang="en-US" sz="2400" b="1" dirty="0"/>
              <a:t>服务器，使用</a:t>
            </a:r>
            <a:r>
              <a:rPr lang="en-US" altLang="zh-CN" sz="2400" b="1" dirty="0"/>
              <a:t>AppServ</a:t>
            </a:r>
            <a:r>
              <a:rPr lang="zh-CN" altLang="en-US" sz="2400" b="1" dirty="0"/>
              <a:t>集成软件，包含</a:t>
            </a:r>
            <a:r>
              <a:rPr lang="en-US" altLang="zh-CN" sz="2400" b="1" dirty="0"/>
              <a:t>Apache</a:t>
            </a:r>
            <a:r>
              <a:rPr lang="zh-CN" altLang="en-US" sz="2400" b="1" dirty="0"/>
              <a:t>、</a:t>
            </a:r>
            <a:r>
              <a:rPr lang="en-US" altLang="zh-CN" sz="2400" b="1" dirty="0"/>
              <a:t>PHP</a:t>
            </a:r>
            <a:r>
              <a:rPr lang="zh-CN" altLang="en-US" sz="2400" b="1" dirty="0"/>
              <a:t>解析器、</a:t>
            </a:r>
            <a:r>
              <a:rPr lang="en-US" altLang="zh-CN" sz="2400" b="1" dirty="0"/>
              <a:t>Mysql</a:t>
            </a:r>
            <a:r>
              <a:rPr lang="zh-CN" altLang="en-US" sz="2400" b="1" dirty="0"/>
              <a:t>数据库三个部分。</a:t>
            </a:r>
            <a:endParaRPr lang="zh-CN" altLang="en-US" sz="2400" b="1" dirty="0"/>
          </a:p>
        </p:txBody>
      </p:sp>
      <p:sp>
        <p:nvSpPr>
          <p:cNvPr id="4" name="矩形 3"/>
          <p:cNvSpPr/>
          <p:nvPr/>
        </p:nvSpPr>
        <p:spPr>
          <a:xfrm>
            <a:off x="1403648" y="3198728"/>
            <a:ext cx="6984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                 AppServ</a:t>
            </a:r>
            <a:r>
              <a:rPr lang="zh-CN" altLang="en-US" sz="2400" b="1" dirty="0"/>
              <a:t>是一个免费软件，可以在网速上搜索下载并安装，安装时注意查看使用的操作系统版本和位数。本书以</a:t>
            </a:r>
            <a:r>
              <a:rPr lang="en-US" altLang="zh-CN" sz="2400" b="1" dirty="0"/>
              <a:t>AppServ 8.0.0</a:t>
            </a:r>
            <a:r>
              <a:rPr lang="zh-CN" altLang="en-US" sz="2400" b="1" dirty="0"/>
              <a:t>版本为例演示安装过程。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03848" y="2276872"/>
            <a:ext cx="20425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10.5  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案例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124744"/>
            <a:ext cx="75425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              10.6  </a:t>
            </a:r>
            <a:r>
              <a:rPr lang="zh-CN" altLang="en-US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小结</a:t>
            </a:r>
            <a:endParaRPr lang="en-US" altLang="zh-CN" sz="36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zh-CN" altLang="en-US" dirty="0"/>
              <a:t>	</a:t>
            </a:r>
            <a:r>
              <a:rPr lang="zh-CN" altLang="en-US" sz="2000" b="1" dirty="0" smtClean="0"/>
              <a:t> 表</a:t>
            </a:r>
            <a:r>
              <a:rPr lang="zh-CN" altLang="en-US" sz="2000" b="1" dirty="0"/>
              <a:t>单是客户端向服务器端传递信息的窗口，为客户端和服务器端交互搭建了桥梁。常见的表单控件有文本框、密码输入框、单选按钮、复选框、提交按钮、重置按钮、普通按钮、图像按钮、文件选择框、隐藏框、多行文本输入框、下拉列表框，共</a:t>
            </a:r>
            <a:r>
              <a:rPr lang="en-US" altLang="zh-CN" sz="2000" b="1" dirty="0"/>
              <a:t>12</a:t>
            </a:r>
            <a:r>
              <a:rPr lang="zh-CN" altLang="en-US" sz="2000" b="1" dirty="0"/>
              <a:t>个。一般表单都是由这些控件组合而成，完成信息的采集功能。</a:t>
            </a:r>
            <a:endParaRPr lang="zh-CN" altLang="en-US" sz="2000" b="1" dirty="0"/>
          </a:p>
          <a:p>
            <a:r>
              <a:rPr lang="zh-CN" altLang="en-US" sz="2000" b="1" dirty="0"/>
              <a:t>	要实现服务器端对信息的处理，需要在服务器端配置能够执行动态网页的程序环境。信息由表单传送给服务器后，服务器端程序对代码进行解释执行，将执行完的结果连同其余</a:t>
            </a:r>
            <a:r>
              <a:rPr lang="en-US" altLang="zh-CN" sz="2000" b="1" dirty="0"/>
              <a:t>HTML</a:t>
            </a:r>
            <a:r>
              <a:rPr lang="zh-CN" altLang="en-US" sz="2000" b="1" dirty="0"/>
              <a:t>代码一起传回给客户端浏览器，得到最终结果。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59832" y="2636912"/>
            <a:ext cx="20393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10.7  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习题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9495" y="899268"/>
            <a:ext cx="25619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10.1.2  </a:t>
            </a:r>
            <a:r>
              <a:rPr lang="zh-CN" altLang="en-US" sz="2800" b="1" dirty="0"/>
              <a:t>属性说明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491483" y="2210723"/>
            <a:ext cx="75608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/>
              <a:t>（</a:t>
            </a:r>
            <a:r>
              <a:rPr lang="en-US" altLang="zh-CN" sz="2000" b="1" dirty="0"/>
              <a:t>1</a:t>
            </a:r>
            <a:r>
              <a:rPr lang="zh-CN" altLang="en-US" sz="2000" b="1" dirty="0"/>
              <a:t>）	</a:t>
            </a:r>
            <a:r>
              <a:rPr lang="en-US" altLang="zh-CN" sz="2000" b="1" dirty="0"/>
              <a:t>action</a:t>
            </a:r>
            <a:r>
              <a:rPr lang="zh-CN" altLang="en-US" sz="2000" b="1" dirty="0"/>
              <a:t>属性：用于指定表单提交后的处理程序，一般指包含处理程序的动态网页文件路径。</a:t>
            </a:r>
            <a:endParaRPr lang="zh-CN" altLang="en-US" sz="2000" b="1" dirty="0"/>
          </a:p>
          <a:p>
            <a:r>
              <a:rPr lang="zh-CN" altLang="en-US" sz="2000" b="1" dirty="0"/>
              <a:t>（</a:t>
            </a:r>
            <a:r>
              <a:rPr lang="en-US" altLang="zh-CN" sz="2000" b="1" dirty="0"/>
              <a:t>2</a:t>
            </a:r>
            <a:r>
              <a:rPr lang="zh-CN" altLang="en-US" sz="2000" b="1" dirty="0"/>
              <a:t>）	</a:t>
            </a:r>
            <a:r>
              <a:rPr lang="en-US" altLang="zh-CN" sz="2000" b="1" dirty="0"/>
              <a:t>name</a:t>
            </a:r>
            <a:r>
              <a:rPr lang="zh-CN" altLang="en-US" sz="2000" b="1" dirty="0"/>
              <a:t>属性：用于设置表单名称，提交后台程序可识别对象进行处理。</a:t>
            </a:r>
            <a:endParaRPr lang="zh-CN" altLang="en-US" sz="2000" b="1" dirty="0"/>
          </a:p>
          <a:p>
            <a:r>
              <a:rPr lang="zh-CN" altLang="en-US" sz="2000" b="1" dirty="0"/>
              <a:t>（</a:t>
            </a:r>
            <a:r>
              <a:rPr lang="en-US" altLang="zh-CN" sz="2000" b="1" dirty="0"/>
              <a:t>3</a:t>
            </a:r>
            <a:r>
              <a:rPr lang="zh-CN" altLang="en-US" sz="2000" b="1" dirty="0"/>
              <a:t>）	</a:t>
            </a:r>
            <a:r>
              <a:rPr lang="en-US" altLang="zh-CN" sz="2000" b="1" dirty="0"/>
              <a:t>method</a:t>
            </a:r>
            <a:r>
              <a:rPr lang="zh-CN" altLang="en-US" sz="2000" b="1" dirty="0"/>
              <a:t>属性：用于设置表单提交方式，取值为“</a:t>
            </a:r>
            <a:r>
              <a:rPr lang="en-US" altLang="zh-CN" sz="2000" b="1" dirty="0"/>
              <a:t>get”</a:t>
            </a:r>
            <a:r>
              <a:rPr lang="zh-CN" altLang="en-US" sz="2000" b="1" dirty="0"/>
              <a:t>或“</a:t>
            </a:r>
            <a:r>
              <a:rPr lang="en-US" altLang="zh-CN" sz="2000" b="1" dirty="0"/>
              <a:t>post”</a:t>
            </a:r>
            <a:r>
              <a:rPr lang="zh-CN" altLang="en-US" sz="2000" b="1" dirty="0"/>
              <a:t>，默认为</a:t>
            </a:r>
            <a:r>
              <a:rPr lang="en-US" altLang="zh-CN" sz="2000" b="1" dirty="0"/>
              <a:t>g</a:t>
            </a:r>
            <a:endParaRPr lang="en-US" altLang="zh-CN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71800" y="764704"/>
            <a:ext cx="43540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10.2  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表单及组件应用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1432181"/>
            <a:ext cx="25619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10.2.1  </a:t>
            </a:r>
            <a:r>
              <a:rPr lang="zh-CN" altLang="en-US" sz="2800" b="1" dirty="0"/>
              <a:t>输入表单</a:t>
            </a:r>
            <a:endParaRPr lang="zh-CN" altLang="en-US" sz="2800" b="1" dirty="0"/>
          </a:p>
        </p:txBody>
      </p:sp>
      <p:sp>
        <p:nvSpPr>
          <p:cNvPr id="4" name="矩形 3"/>
          <p:cNvSpPr/>
          <p:nvPr/>
        </p:nvSpPr>
        <p:spPr>
          <a:xfrm>
            <a:off x="827584" y="2132856"/>
            <a:ext cx="77768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/>
              <a:t>基本语法结构为：</a:t>
            </a:r>
            <a:endParaRPr lang="zh-CN" altLang="en-US" sz="2400" b="1" dirty="0"/>
          </a:p>
          <a:p>
            <a:r>
              <a:rPr lang="zh-CN" altLang="en-US" sz="2400" b="1" dirty="0"/>
              <a:t>	</a:t>
            </a:r>
            <a:r>
              <a:rPr lang="en-US" altLang="zh-CN" sz="2400" b="1" dirty="0"/>
              <a:t>&lt;input type=”” name=””&gt;</a:t>
            </a:r>
            <a:endParaRPr lang="en-US" altLang="zh-CN" sz="2400" b="1" dirty="0"/>
          </a:p>
          <a:p>
            <a:r>
              <a:rPr lang="en-US" altLang="zh-CN" sz="2400" b="1" dirty="0"/>
              <a:t>	</a:t>
            </a:r>
            <a:r>
              <a:rPr lang="zh-CN" altLang="en-US" sz="2400" b="1" dirty="0"/>
              <a:t>当</a:t>
            </a:r>
            <a:r>
              <a:rPr lang="en-US" altLang="zh-CN" sz="2400" b="1" dirty="0"/>
              <a:t>type</a:t>
            </a:r>
            <a:r>
              <a:rPr lang="zh-CN" altLang="en-US" sz="2400" b="1" dirty="0"/>
              <a:t>取不同值时，控件类型不同，具体</a:t>
            </a:r>
            <a:r>
              <a:rPr lang="zh-CN" altLang="en-US" sz="2400" b="1" dirty="0" smtClean="0"/>
              <a:t>如下所</a:t>
            </a:r>
            <a:r>
              <a:rPr lang="zh-CN" altLang="en-US" sz="2400" b="1" dirty="0"/>
              <a:t>示。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980728"/>
            <a:ext cx="811864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type</a:t>
            </a:r>
            <a:r>
              <a:rPr lang="zh-CN" altLang="en-US" b="1" dirty="0"/>
              <a:t>取值	</a:t>
            </a:r>
            <a:r>
              <a:rPr lang="zh-CN" altLang="en-US" b="1" dirty="0" smtClean="0"/>
              <a:t>    </a:t>
            </a:r>
            <a:r>
              <a:rPr lang="zh-CN" altLang="en-US" b="1" dirty="0" smtClean="0"/>
              <a:t>         </a:t>
            </a:r>
            <a:r>
              <a:rPr lang="zh-CN" altLang="en-US" b="1" dirty="0" smtClean="0"/>
              <a:t>控件</a:t>
            </a:r>
            <a:r>
              <a:rPr lang="zh-CN" altLang="en-US" b="1" dirty="0"/>
              <a:t>类型	</a:t>
            </a:r>
            <a:r>
              <a:rPr lang="zh-CN" altLang="en-US" b="1" dirty="0" smtClean="0"/>
              <a:t>                其他</a:t>
            </a:r>
            <a:r>
              <a:rPr lang="zh-CN" altLang="en-US" b="1" dirty="0"/>
              <a:t>属性设置</a:t>
            </a:r>
            <a:endParaRPr lang="zh-CN" altLang="en-US" b="1" dirty="0"/>
          </a:p>
          <a:p>
            <a:r>
              <a:rPr lang="en-US" altLang="zh-CN" b="1" dirty="0"/>
              <a:t>text	</a:t>
            </a:r>
            <a:r>
              <a:rPr lang="en-US" altLang="zh-CN" b="1" dirty="0" smtClean="0"/>
              <a:t>    </a:t>
            </a:r>
            <a:r>
              <a:rPr lang="zh-CN" altLang="en-US" b="1" dirty="0" smtClean="0"/>
              <a:t>单行</a:t>
            </a:r>
            <a:r>
              <a:rPr lang="zh-CN" altLang="en-US" b="1" dirty="0"/>
              <a:t>输入文本框	</a:t>
            </a:r>
            <a:r>
              <a:rPr lang="zh-CN" altLang="en-US" b="1" dirty="0" smtClean="0"/>
              <a:t>      </a:t>
            </a:r>
            <a:r>
              <a:rPr lang="en-US" altLang="zh-CN" b="1" dirty="0" smtClean="0"/>
              <a:t>name</a:t>
            </a:r>
            <a:r>
              <a:rPr lang="en-US" altLang="zh-CN" b="1" dirty="0"/>
              <a:t>:</a:t>
            </a:r>
            <a:r>
              <a:rPr lang="zh-CN" altLang="en-US" b="1" dirty="0"/>
              <a:t>元素名称；</a:t>
            </a:r>
            <a:r>
              <a:rPr lang="en-US" altLang="zh-CN" b="1" dirty="0"/>
              <a:t>maxlength</a:t>
            </a:r>
            <a:r>
              <a:rPr lang="zh-CN" altLang="en-US" b="1" dirty="0"/>
              <a:t>：输入字符最大长度</a:t>
            </a:r>
            <a:r>
              <a:rPr lang="zh-CN" altLang="en-US" b="1" dirty="0" smtClean="0"/>
              <a:t>；</a:t>
            </a:r>
            <a:endParaRPr lang="en-US" altLang="zh-CN" b="1" dirty="0" smtClean="0"/>
          </a:p>
          <a:p>
            <a:r>
              <a:rPr lang="en-US" altLang="zh-CN" b="1" dirty="0" smtClean="0"/>
              <a:t>                                                                </a:t>
            </a:r>
            <a:r>
              <a:rPr lang="en-US" altLang="zh-CN" b="1" dirty="0"/>
              <a:t>size</a:t>
            </a:r>
            <a:r>
              <a:rPr lang="zh-CN" altLang="en-US" b="1" dirty="0"/>
              <a:t>：           输入字段宽度；      </a:t>
            </a:r>
            <a:r>
              <a:rPr lang="en-US" altLang="zh-CN" b="1" dirty="0"/>
              <a:t>value</a:t>
            </a:r>
            <a:r>
              <a:rPr lang="zh-CN" altLang="en-US" b="1" dirty="0"/>
              <a:t>：默认值</a:t>
            </a:r>
            <a:r>
              <a:rPr lang="zh-CN" altLang="en-US" b="1" dirty="0" smtClean="0"/>
              <a:t>；</a:t>
            </a:r>
            <a:endParaRPr lang="en-US" altLang="zh-CN" b="1" dirty="0" smtClean="0"/>
          </a:p>
          <a:p>
            <a:r>
              <a:rPr lang="en-US" altLang="zh-CN" b="1" dirty="0"/>
              <a:t> </a:t>
            </a:r>
            <a:r>
              <a:rPr lang="en-US" altLang="zh-CN" b="1" dirty="0"/>
              <a:t>                                                              readonly</a:t>
            </a:r>
            <a:r>
              <a:rPr lang="zh-CN" altLang="en-US" b="1" dirty="0"/>
              <a:t>：设置只读。</a:t>
            </a:r>
            <a:endParaRPr lang="zh-CN" altLang="en-US" b="1" dirty="0"/>
          </a:p>
          <a:p>
            <a:r>
              <a:rPr lang="en-US" altLang="zh-CN" b="1" dirty="0" smtClean="0"/>
              <a:t>Password      </a:t>
            </a:r>
            <a:r>
              <a:rPr lang="zh-CN" altLang="en-US" b="1" dirty="0" smtClean="0"/>
              <a:t>密码</a:t>
            </a:r>
            <a:r>
              <a:rPr lang="zh-CN" altLang="en-US" b="1" dirty="0"/>
              <a:t>输入框	</a:t>
            </a:r>
            <a:r>
              <a:rPr lang="zh-CN" altLang="en-US" b="1" dirty="0" smtClean="0"/>
              <a:t>  </a:t>
            </a:r>
            <a:r>
              <a:rPr lang="en-US" altLang="zh-CN" b="1" dirty="0" smtClean="0"/>
              <a:t>Name</a:t>
            </a:r>
            <a:r>
              <a:rPr lang="zh-CN" altLang="en-US" b="1" dirty="0"/>
              <a:t>：元素名称；</a:t>
            </a:r>
            <a:r>
              <a:rPr lang="en-US" altLang="zh-CN" b="1" dirty="0"/>
              <a:t>maxlength</a:t>
            </a:r>
            <a:r>
              <a:rPr lang="zh-CN" altLang="en-US" b="1" dirty="0"/>
              <a:t>：输入字符最大长度</a:t>
            </a:r>
            <a:r>
              <a:rPr lang="zh-CN" altLang="en-US" b="1" dirty="0" smtClean="0"/>
              <a:t>；</a:t>
            </a:r>
            <a:endParaRPr lang="en-US" altLang="zh-CN" b="1" dirty="0" smtClean="0"/>
          </a:p>
          <a:p>
            <a:r>
              <a:rPr lang="en-US" altLang="zh-CN" b="1" dirty="0" smtClean="0"/>
              <a:t>                                                          </a:t>
            </a:r>
            <a:r>
              <a:rPr lang="en-US" altLang="zh-CN" b="1" dirty="0"/>
              <a:t>size</a:t>
            </a:r>
            <a:r>
              <a:rPr lang="zh-CN" altLang="en-US" b="1" dirty="0"/>
              <a:t>：            输入字段宽度。</a:t>
            </a:r>
            <a:endParaRPr lang="zh-CN" altLang="en-US" b="1" dirty="0"/>
          </a:p>
          <a:p>
            <a:r>
              <a:rPr lang="en-US" altLang="zh-CN" b="1" dirty="0" smtClean="0"/>
              <a:t>radio</a:t>
            </a:r>
            <a:r>
              <a:rPr lang="en-US" altLang="zh-CN" b="1" dirty="0"/>
              <a:t>	</a:t>
            </a:r>
            <a:r>
              <a:rPr lang="en-US" altLang="zh-CN" b="1" dirty="0" smtClean="0"/>
              <a:t>         </a:t>
            </a:r>
            <a:r>
              <a:rPr lang="zh-CN" altLang="en-US" b="1" dirty="0" smtClean="0"/>
              <a:t>单选</a:t>
            </a:r>
            <a:r>
              <a:rPr lang="zh-CN" altLang="en-US" b="1" dirty="0"/>
              <a:t>按钮	</a:t>
            </a:r>
            <a:r>
              <a:rPr lang="zh-CN" altLang="en-US" b="1" dirty="0" smtClean="0"/>
              <a:t> </a:t>
            </a:r>
            <a:r>
              <a:rPr lang="en-US" altLang="zh-CN" b="1" dirty="0" smtClean="0"/>
              <a:t>name</a:t>
            </a:r>
            <a:r>
              <a:rPr lang="en-US" altLang="zh-CN" b="1" dirty="0"/>
              <a:t>:</a:t>
            </a:r>
            <a:r>
              <a:rPr lang="zh-CN" altLang="en-US" b="1" dirty="0"/>
              <a:t>元素名称；</a:t>
            </a:r>
            <a:r>
              <a:rPr lang="en-US" altLang="zh-CN" b="1" dirty="0"/>
              <a:t>value</a:t>
            </a:r>
            <a:r>
              <a:rPr lang="zh-CN" altLang="en-US" b="1" dirty="0"/>
              <a:t>：选项取值；</a:t>
            </a:r>
            <a:r>
              <a:rPr lang="en-US" altLang="zh-CN" b="1" dirty="0"/>
              <a:t>checked</a:t>
            </a:r>
            <a:r>
              <a:rPr lang="zh-CN" altLang="en-US" b="1" dirty="0"/>
              <a:t>：</a:t>
            </a:r>
            <a:r>
              <a:rPr lang="zh-CN" altLang="en-US" b="1" dirty="0" smtClean="0"/>
              <a:t>默认</a:t>
            </a:r>
            <a:endParaRPr lang="en-US" altLang="zh-CN" b="1" dirty="0" smtClean="0"/>
          </a:p>
          <a:p>
            <a:r>
              <a:rPr lang="en-US" altLang="zh-CN" b="1" dirty="0"/>
              <a:t> </a:t>
            </a:r>
            <a:r>
              <a:rPr lang="en-US" altLang="zh-CN" b="1" dirty="0" smtClean="0"/>
              <a:t>                                                                       </a:t>
            </a:r>
            <a:r>
              <a:rPr lang="zh-CN" altLang="en-US" b="1" dirty="0" smtClean="0"/>
              <a:t>选定项。</a:t>
            </a:r>
            <a:endParaRPr lang="zh-CN" altLang="en-US" b="1" dirty="0"/>
          </a:p>
          <a:p>
            <a:r>
              <a:rPr lang="en-US" altLang="zh-CN" b="1" dirty="0" smtClean="0"/>
              <a:t>Checkbox          </a:t>
            </a:r>
            <a:r>
              <a:rPr lang="zh-CN" altLang="en-US" b="1" dirty="0" smtClean="0"/>
              <a:t>复选框</a:t>
            </a:r>
            <a:r>
              <a:rPr lang="zh-CN" altLang="en-US" b="1" dirty="0"/>
              <a:t>	</a:t>
            </a:r>
            <a:r>
              <a:rPr lang="en-US" altLang="zh-CN" b="1" dirty="0"/>
              <a:t>name:</a:t>
            </a:r>
            <a:r>
              <a:rPr lang="zh-CN" altLang="en-US" b="1" dirty="0"/>
              <a:t>元素名称；</a:t>
            </a:r>
            <a:r>
              <a:rPr lang="en-US" altLang="zh-CN" b="1" dirty="0"/>
              <a:t>value</a:t>
            </a:r>
            <a:r>
              <a:rPr lang="zh-CN" altLang="en-US" b="1" dirty="0"/>
              <a:t>：选项取值；</a:t>
            </a:r>
            <a:r>
              <a:rPr lang="en-US" altLang="zh-CN" b="1" dirty="0"/>
              <a:t>checked</a:t>
            </a:r>
            <a:r>
              <a:rPr lang="zh-CN" altLang="en-US" b="1" dirty="0"/>
              <a:t>：</a:t>
            </a:r>
            <a:r>
              <a:rPr lang="zh-CN" altLang="en-US" b="1" dirty="0" smtClean="0"/>
              <a:t>默认</a:t>
            </a:r>
            <a:endParaRPr lang="en-US" altLang="zh-CN" b="1" dirty="0" smtClean="0"/>
          </a:p>
          <a:p>
            <a:r>
              <a:rPr lang="en-US" altLang="zh-CN" b="1" dirty="0"/>
              <a:t> </a:t>
            </a:r>
            <a:r>
              <a:rPr lang="en-US" altLang="zh-CN" b="1" dirty="0" smtClean="0"/>
              <a:t>                                                                   </a:t>
            </a:r>
            <a:r>
              <a:rPr lang="zh-CN" altLang="en-US" b="1" dirty="0" smtClean="0"/>
              <a:t>选定项。</a:t>
            </a:r>
            <a:endParaRPr lang="zh-CN" altLang="en-US" b="1" dirty="0"/>
          </a:p>
          <a:p>
            <a:r>
              <a:rPr lang="en-US" altLang="zh-CN" b="1" dirty="0"/>
              <a:t>submit	</a:t>
            </a:r>
            <a:r>
              <a:rPr lang="zh-CN" altLang="en-US" b="1" dirty="0"/>
              <a:t>提交按钮	</a:t>
            </a:r>
            <a:r>
              <a:rPr lang="en-US" altLang="zh-CN" b="1" dirty="0"/>
              <a:t>name:</a:t>
            </a:r>
            <a:r>
              <a:rPr lang="zh-CN" altLang="en-US" b="1" dirty="0"/>
              <a:t>元素名称；</a:t>
            </a:r>
            <a:r>
              <a:rPr lang="en-US" altLang="zh-CN" b="1" dirty="0"/>
              <a:t>value</a:t>
            </a:r>
            <a:r>
              <a:rPr lang="zh-CN" altLang="en-US" b="1" dirty="0"/>
              <a:t>：按钮上显示文字。</a:t>
            </a:r>
            <a:endParaRPr lang="zh-CN" altLang="en-US" b="1" dirty="0"/>
          </a:p>
          <a:p>
            <a:r>
              <a:rPr lang="en-US" altLang="zh-CN" b="1" dirty="0"/>
              <a:t>reset	</a:t>
            </a:r>
            <a:r>
              <a:rPr lang="zh-CN" altLang="en-US" b="1" dirty="0"/>
              <a:t>重置按钮	</a:t>
            </a:r>
            <a:r>
              <a:rPr lang="en-US" altLang="zh-CN" b="1" dirty="0"/>
              <a:t>name:</a:t>
            </a:r>
            <a:r>
              <a:rPr lang="zh-CN" altLang="en-US" b="1" dirty="0"/>
              <a:t>元素名称；</a:t>
            </a:r>
            <a:r>
              <a:rPr lang="en-US" altLang="zh-CN" b="1" dirty="0"/>
              <a:t>value</a:t>
            </a:r>
            <a:r>
              <a:rPr lang="zh-CN" altLang="en-US" b="1" dirty="0"/>
              <a:t>：按钮上显示文字。</a:t>
            </a:r>
            <a:endParaRPr lang="zh-CN" altLang="en-US" b="1" dirty="0"/>
          </a:p>
          <a:p>
            <a:r>
              <a:rPr lang="en-US" altLang="zh-CN" b="1" dirty="0"/>
              <a:t>button	</a:t>
            </a:r>
            <a:r>
              <a:rPr lang="zh-CN" altLang="en-US" b="1" dirty="0"/>
              <a:t>普通按钮	</a:t>
            </a:r>
            <a:r>
              <a:rPr lang="en-US" altLang="zh-CN" b="1" dirty="0"/>
              <a:t>name:</a:t>
            </a:r>
            <a:r>
              <a:rPr lang="zh-CN" altLang="en-US" b="1" dirty="0"/>
              <a:t>元素名称；</a:t>
            </a:r>
            <a:r>
              <a:rPr lang="en-US" altLang="zh-CN" b="1" dirty="0"/>
              <a:t>value</a:t>
            </a:r>
            <a:r>
              <a:rPr lang="zh-CN" altLang="en-US" b="1" dirty="0"/>
              <a:t>：按钮上显示文字；</a:t>
            </a:r>
            <a:r>
              <a:rPr lang="en-US" altLang="zh-CN" b="1" dirty="0" err="1"/>
              <a:t>onclick</a:t>
            </a:r>
            <a:r>
              <a:rPr lang="zh-CN" altLang="en-US" b="1" dirty="0" smtClean="0"/>
              <a:t>：</a:t>
            </a:r>
            <a:endParaRPr lang="en-US" altLang="zh-CN" b="1" dirty="0" smtClean="0"/>
          </a:p>
          <a:p>
            <a:r>
              <a:rPr lang="en-US" altLang="zh-CN" b="1" dirty="0"/>
              <a:t> </a:t>
            </a:r>
            <a:r>
              <a:rPr lang="en-US" altLang="zh-CN" b="1" dirty="0" smtClean="0"/>
              <a:t>                                                            </a:t>
            </a:r>
            <a:r>
              <a:rPr lang="zh-CN" altLang="en-US" b="1" dirty="0" smtClean="0"/>
              <a:t>绑定单击事件的程序。</a:t>
            </a:r>
            <a:endParaRPr lang="en-US" altLang="zh-CN" b="1" dirty="0" smtClean="0"/>
          </a:p>
          <a:p>
            <a:r>
              <a:rPr lang="en-US" altLang="zh-CN" b="1" dirty="0" smtClean="0"/>
              <a:t>image	</a:t>
            </a:r>
            <a:r>
              <a:rPr lang="zh-CN" altLang="en-US" b="1" dirty="0" smtClean="0"/>
              <a:t>图像按钮	</a:t>
            </a:r>
            <a:r>
              <a:rPr lang="en-US" altLang="zh-CN" b="1" dirty="0" smtClean="0"/>
              <a:t>name:</a:t>
            </a:r>
            <a:r>
              <a:rPr lang="zh-CN" altLang="en-US" b="1" dirty="0" smtClean="0"/>
              <a:t>元素名称；</a:t>
            </a:r>
            <a:r>
              <a:rPr lang="en-US" altLang="zh-CN" b="1" dirty="0" err="1" smtClean="0"/>
              <a:t>src</a:t>
            </a:r>
            <a:r>
              <a:rPr lang="zh-CN" altLang="en-US" b="1" dirty="0" smtClean="0"/>
              <a:t>：按钮图像的</a:t>
            </a:r>
            <a:r>
              <a:rPr lang="en-US" altLang="zh-CN" b="1" dirty="0" smtClean="0"/>
              <a:t>URL</a:t>
            </a:r>
            <a:r>
              <a:rPr lang="zh-CN" altLang="en-US" b="1" dirty="0" smtClean="0"/>
              <a:t>；</a:t>
            </a:r>
            <a:r>
              <a:rPr lang="en-US" altLang="zh-CN" b="1" dirty="0" smtClean="0"/>
              <a:t>width</a:t>
            </a:r>
            <a:r>
              <a:rPr lang="zh-CN" altLang="en-US" b="1" dirty="0" smtClean="0"/>
              <a:t>：</a:t>
            </a:r>
            <a:endParaRPr lang="en-US" altLang="zh-CN" b="1" dirty="0" smtClean="0"/>
          </a:p>
          <a:p>
            <a:r>
              <a:rPr lang="zh-CN" altLang="en-US" b="1" dirty="0" smtClean="0"/>
              <a:t>                                                     图像宽度；</a:t>
            </a:r>
            <a:r>
              <a:rPr lang="en-US" altLang="zh-CN" b="1" dirty="0" smtClean="0"/>
              <a:t>height</a:t>
            </a:r>
            <a:r>
              <a:rPr lang="zh-CN" altLang="en-US" b="1" dirty="0" smtClean="0"/>
              <a:t>：图像高度。</a:t>
            </a:r>
            <a:endParaRPr lang="zh-CN" altLang="en-US" b="1" dirty="0" smtClean="0"/>
          </a:p>
          <a:p>
            <a:r>
              <a:rPr lang="en-US" altLang="zh-CN" b="1" dirty="0" smtClean="0"/>
              <a:t>file	</a:t>
            </a:r>
            <a:r>
              <a:rPr lang="zh-CN" altLang="en-US" b="1" dirty="0" smtClean="0"/>
              <a:t>文件选择框	</a:t>
            </a:r>
            <a:r>
              <a:rPr lang="en-US" altLang="zh-CN" b="1" dirty="0" smtClean="0"/>
              <a:t>name:</a:t>
            </a:r>
            <a:r>
              <a:rPr lang="zh-CN" altLang="en-US" b="1" dirty="0" smtClean="0"/>
              <a:t>元素名称。</a:t>
            </a:r>
            <a:endParaRPr lang="zh-CN" altLang="en-US" b="1" dirty="0" smtClean="0"/>
          </a:p>
          <a:p>
            <a:r>
              <a:rPr lang="en-US" altLang="zh-CN" b="1" dirty="0" smtClean="0"/>
              <a:t>hidden</a:t>
            </a:r>
            <a:r>
              <a:rPr lang="en-US" altLang="zh-CN" b="1" dirty="0"/>
              <a:t>	</a:t>
            </a:r>
            <a:r>
              <a:rPr lang="zh-CN" altLang="en-US" b="1" dirty="0"/>
              <a:t>隐藏框	</a:t>
            </a:r>
            <a:r>
              <a:rPr lang="zh-CN" altLang="en-US" b="1" dirty="0" smtClean="0"/>
              <a:t>                   </a:t>
            </a:r>
            <a:r>
              <a:rPr lang="en-US" altLang="zh-CN" b="1" dirty="0" smtClean="0"/>
              <a:t>name</a:t>
            </a:r>
            <a:r>
              <a:rPr lang="en-US" altLang="zh-CN" b="1" dirty="0"/>
              <a:t>:</a:t>
            </a:r>
            <a:r>
              <a:rPr lang="zh-CN" altLang="en-US" b="1" dirty="0"/>
              <a:t>元素名称；</a:t>
            </a:r>
            <a:r>
              <a:rPr lang="en-US" altLang="zh-CN" b="1" dirty="0"/>
              <a:t>value</a:t>
            </a:r>
            <a:r>
              <a:rPr lang="zh-CN" altLang="en-US" b="1" dirty="0"/>
              <a:t>：默认值。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052736"/>
            <a:ext cx="36904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10.2.2  </a:t>
            </a:r>
            <a:r>
              <a:rPr lang="zh-CN" altLang="en-US" sz="2800" b="1" dirty="0"/>
              <a:t>多行输入文本框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1475656" y="2132856"/>
            <a:ext cx="61024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/>
              <a:t>基本语法结构为：</a:t>
            </a:r>
            <a:endParaRPr lang="zh-CN" altLang="en-US" sz="2000" b="1" dirty="0"/>
          </a:p>
          <a:p>
            <a:r>
              <a:rPr lang="zh-CN" altLang="en-US" sz="2000" b="1" dirty="0"/>
              <a:t>	</a:t>
            </a:r>
            <a:r>
              <a:rPr lang="en-US" altLang="zh-CN" sz="2000" b="1" dirty="0"/>
              <a:t>&lt;</a:t>
            </a:r>
            <a:r>
              <a:rPr lang="en-US" altLang="zh-CN" sz="2000" b="1" dirty="0"/>
              <a:t>textarea</a:t>
            </a:r>
            <a:r>
              <a:rPr lang="en-US" altLang="zh-CN" sz="2000" b="1" dirty="0"/>
              <a:t> name=”” cols=”” rows=”” wrap=””&gt;&lt;/</a:t>
            </a:r>
            <a:r>
              <a:rPr lang="en-US" altLang="zh-CN" sz="2000" b="1" dirty="0"/>
              <a:t>textarea</a:t>
            </a:r>
            <a:r>
              <a:rPr lang="en-US" altLang="zh-CN" sz="2000" b="1" dirty="0"/>
              <a:t>&gt;</a:t>
            </a:r>
            <a:endParaRPr lang="en-US" altLang="zh-CN" sz="2000" b="1" dirty="0"/>
          </a:p>
          <a:p>
            <a:r>
              <a:rPr lang="en-US" altLang="zh-CN" sz="2000" b="1" dirty="0"/>
              <a:t>	</a:t>
            </a:r>
            <a:r>
              <a:rPr lang="zh-CN" altLang="en-US" sz="2000" b="1" dirty="0"/>
              <a:t>属性说明：</a:t>
            </a:r>
            <a:endParaRPr lang="zh-CN" altLang="en-US" sz="2000" b="1" dirty="0"/>
          </a:p>
          <a:p>
            <a:r>
              <a:rPr lang="en-US" altLang="zh-CN" sz="2000" b="1" dirty="0"/>
              <a:t>name</a:t>
            </a:r>
            <a:r>
              <a:rPr lang="zh-CN" altLang="en-US" sz="2000" b="1" dirty="0"/>
              <a:t>：设置多行输入文本框的名称。</a:t>
            </a:r>
            <a:endParaRPr lang="zh-CN" altLang="en-US" sz="2000" b="1" dirty="0"/>
          </a:p>
          <a:p>
            <a:r>
              <a:rPr lang="en-US" altLang="zh-CN" sz="2000" b="1" dirty="0"/>
              <a:t>rows</a:t>
            </a:r>
            <a:r>
              <a:rPr lang="zh-CN" altLang="en-US" sz="2000" b="1" dirty="0"/>
              <a:t>：设置多行输入文本框的行数。</a:t>
            </a:r>
            <a:endParaRPr lang="zh-CN" altLang="en-US" sz="2000" b="1" dirty="0"/>
          </a:p>
          <a:p>
            <a:r>
              <a:rPr lang="en-US" altLang="zh-CN" sz="2000" b="1" dirty="0"/>
              <a:t>cols</a:t>
            </a:r>
            <a:r>
              <a:rPr lang="zh-CN" altLang="en-US" sz="2000" b="1" dirty="0"/>
              <a:t>：设置多行输入文本框的宽度。</a:t>
            </a:r>
            <a:endParaRPr lang="zh-CN" altLang="en-US" sz="2000" b="1" dirty="0"/>
          </a:p>
          <a:p>
            <a:r>
              <a:rPr lang="en-US" altLang="zh-CN" sz="2000" b="1" dirty="0"/>
              <a:t>wrap</a:t>
            </a:r>
            <a:r>
              <a:rPr lang="zh-CN" altLang="en-US" sz="2000" b="1" dirty="0"/>
              <a:t>：设置多行输入文本框提交时文本的换行方式，取值为</a:t>
            </a:r>
            <a:r>
              <a:rPr lang="en-US" altLang="zh-CN" sz="2000" b="1" dirty="0"/>
              <a:t>wrap</a:t>
            </a:r>
            <a:r>
              <a:rPr lang="zh-CN" altLang="en-US" sz="2000" b="1" dirty="0"/>
              <a:t>、</a:t>
            </a:r>
            <a:r>
              <a:rPr lang="en-US" altLang="zh-CN" sz="2000" b="1" dirty="0"/>
              <a:t>virtual</a:t>
            </a:r>
            <a:r>
              <a:rPr lang="zh-CN" altLang="en-US" sz="2000" b="1" dirty="0"/>
              <a:t>、</a:t>
            </a:r>
            <a:r>
              <a:rPr lang="en-US" altLang="zh-CN" sz="2000" b="1" dirty="0"/>
              <a:t>physical</a:t>
            </a:r>
            <a:r>
              <a:rPr lang="zh-CN" altLang="en-US" sz="2000" b="1" dirty="0"/>
              <a:t>、</a:t>
            </a:r>
            <a:r>
              <a:rPr lang="en-US" altLang="zh-CN" sz="2000" b="1" dirty="0"/>
              <a:t>off</a:t>
            </a:r>
            <a:r>
              <a:rPr lang="zh-CN" altLang="en-US" sz="2000" b="1" dirty="0"/>
              <a:t>。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624" y="1484784"/>
            <a:ext cx="610242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/>
              <a:t>­wrap</a:t>
            </a:r>
            <a:r>
              <a:rPr lang="zh-CN" altLang="en-US" sz="2000" b="1" dirty="0"/>
              <a:t>：包含一行文本，必须将光标移动到右边才能看到全部文本，同时把一行文本传送给服务器</a:t>
            </a:r>
            <a:r>
              <a:rPr lang="zh-CN" altLang="en-US" sz="2000" b="1" dirty="0" smtClean="0"/>
              <a:t>。</a:t>
            </a:r>
            <a:endParaRPr lang="en-US" altLang="zh-CN" sz="2000" b="1" dirty="0" smtClean="0"/>
          </a:p>
          <a:p>
            <a:endParaRPr lang="zh-CN" altLang="en-US" sz="2000" b="1" dirty="0"/>
          </a:p>
          <a:p>
            <a:r>
              <a:rPr lang="en-US" altLang="zh-CN" sz="2000" b="1" dirty="0" smtClean="0"/>
              <a:t>­virtual</a:t>
            </a:r>
            <a:r>
              <a:rPr lang="zh-CN" altLang="en-US" sz="2000" b="1" dirty="0"/>
              <a:t>：将实现文本区内的自动换行，但传输服务器时，文本只在用户按下</a:t>
            </a:r>
            <a:r>
              <a:rPr lang="en-US" altLang="zh-CN" sz="2000" b="1" dirty="0"/>
              <a:t>enter</a:t>
            </a:r>
            <a:r>
              <a:rPr lang="zh-CN" altLang="en-US" sz="2000" b="1" dirty="0"/>
              <a:t>键处换行，其他地方没有换行效果</a:t>
            </a:r>
            <a:r>
              <a:rPr lang="zh-CN" altLang="en-US" sz="2000" b="1" dirty="0" smtClean="0"/>
              <a:t>。</a:t>
            </a:r>
            <a:endParaRPr lang="en-US" altLang="zh-CN" sz="2000" b="1" dirty="0" smtClean="0"/>
          </a:p>
          <a:p>
            <a:endParaRPr lang="zh-CN" altLang="en-US" sz="2000" b="1" dirty="0"/>
          </a:p>
          <a:p>
            <a:r>
              <a:rPr lang="en-US" altLang="zh-CN" sz="2000" b="1" dirty="0" smtClean="0"/>
              <a:t>­physical</a:t>
            </a:r>
            <a:r>
              <a:rPr lang="zh-CN" altLang="en-US" sz="2000" b="1" dirty="0"/>
              <a:t>：实现文本区内自动换行，并将这种形式传递给服务器</a:t>
            </a:r>
            <a:r>
              <a:rPr lang="zh-CN" altLang="en-US" sz="2000" b="1" dirty="0" smtClean="0"/>
              <a:t>。</a:t>
            </a:r>
            <a:endParaRPr lang="en-US" altLang="zh-CN" sz="2000" b="1" dirty="0" smtClean="0"/>
          </a:p>
          <a:p>
            <a:endParaRPr lang="zh-CN" altLang="en-US" sz="2000" b="1" dirty="0"/>
          </a:p>
          <a:p>
            <a:r>
              <a:rPr lang="en-US" altLang="zh-CN" sz="2000" b="1" dirty="0" smtClean="0"/>
              <a:t>­off</a:t>
            </a:r>
            <a:r>
              <a:rPr lang="zh-CN" altLang="en-US" sz="2000" b="1" dirty="0"/>
              <a:t>：不会自动换行，输入内容超出文本区边界时，文本将向左滚动，必须按下</a:t>
            </a:r>
            <a:r>
              <a:rPr lang="en-US" altLang="zh-CN" sz="2000" b="1" dirty="0"/>
              <a:t>enter</a:t>
            </a:r>
            <a:r>
              <a:rPr lang="zh-CN" altLang="en-US" sz="2000" b="1" dirty="0"/>
              <a:t>键才将插入点移动到下一行。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980728"/>
            <a:ext cx="29690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10.2.3  </a:t>
            </a:r>
            <a:r>
              <a:rPr lang="zh-CN" altLang="en-US" sz="2800" b="1" dirty="0"/>
              <a:t>下拉列表框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1403648" y="1844824"/>
            <a:ext cx="574238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/>
              <a:t>基本语法结构为：</a:t>
            </a:r>
            <a:endParaRPr lang="zh-CN" altLang="en-US" sz="2000" b="1" dirty="0"/>
          </a:p>
          <a:p>
            <a:r>
              <a:rPr lang="zh-CN" altLang="en-US" sz="2000" b="1" dirty="0"/>
              <a:t>	</a:t>
            </a:r>
            <a:r>
              <a:rPr lang="en-US" altLang="zh-CN" sz="2000" b="1" dirty="0"/>
              <a:t>&lt;select name=”” size=”” multiple&gt;</a:t>
            </a:r>
            <a:endParaRPr lang="en-US" altLang="zh-CN" sz="2000" b="1" dirty="0"/>
          </a:p>
          <a:p>
            <a:r>
              <a:rPr lang="en-US" altLang="zh-CN" sz="2000" b="1" dirty="0"/>
              <a:t>		&lt;option value=”” selected&gt;</a:t>
            </a:r>
            <a:endParaRPr lang="en-US" altLang="zh-CN" sz="2000" b="1" dirty="0"/>
          </a:p>
          <a:p>
            <a:r>
              <a:rPr lang="en-US" altLang="zh-CN" sz="2000" b="1" dirty="0"/>
              <a:t>		&lt;option value=””&gt;</a:t>
            </a:r>
            <a:endParaRPr lang="en-US" altLang="zh-CN" sz="2000" b="1" dirty="0"/>
          </a:p>
          <a:p>
            <a:r>
              <a:rPr lang="en-US" altLang="zh-CN" sz="2000" b="1" dirty="0"/>
              <a:t>		…</a:t>
            </a:r>
            <a:endParaRPr lang="en-US" altLang="zh-CN" sz="2000" b="1" dirty="0"/>
          </a:p>
          <a:p>
            <a:r>
              <a:rPr lang="en-US" altLang="zh-CN" sz="2000" b="1" dirty="0"/>
              <a:t>&lt;/select&gt;</a:t>
            </a:r>
            <a:endParaRPr lang="en-US" altLang="zh-CN" sz="2000" b="1" dirty="0"/>
          </a:p>
          <a:p>
            <a:r>
              <a:rPr lang="en-US" altLang="zh-CN" sz="2000" b="1" dirty="0"/>
              <a:t>	</a:t>
            </a:r>
            <a:r>
              <a:rPr lang="zh-CN" altLang="en-US" sz="2000" b="1" dirty="0"/>
              <a:t>属性说明：</a:t>
            </a:r>
            <a:endParaRPr lang="zh-CN" altLang="en-US" sz="2000" b="1" dirty="0"/>
          </a:p>
          <a:p>
            <a:r>
              <a:rPr lang="en-US" altLang="zh-CN" sz="2000" b="1" dirty="0"/>
              <a:t>Name</a:t>
            </a:r>
            <a:r>
              <a:rPr lang="zh-CN" altLang="en-US" sz="2000" b="1" dirty="0" smtClean="0"/>
              <a:t>： 设置</a:t>
            </a:r>
            <a:r>
              <a:rPr lang="zh-CN" altLang="en-US" sz="2000" b="1" dirty="0"/>
              <a:t>下拉列表框的名称。</a:t>
            </a:r>
            <a:endParaRPr lang="zh-CN" altLang="en-US" sz="2000" b="1" dirty="0"/>
          </a:p>
          <a:p>
            <a:r>
              <a:rPr lang="en-US" altLang="zh-CN" sz="2000" b="1" dirty="0"/>
              <a:t>Size</a:t>
            </a:r>
            <a:r>
              <a:rPr lang="zh-CN" altLang="en-US" sz="2000" b="1" dirty="0" smtClean="0"/>
              <a:t>： 设置</a:t>
            </a:r>
            <a:r>
              <a:rPr lang="zh-CN" altLang="en-US" sz="2000" b="1" dirty="0"/>
              <a:t>下拉列表框中可见选项的个数，取值为数字。</a:t>
            </a:r>
            <a:endParaRPr lang="zh-CN" altLang="en-US" sz="2000" b="1" dirty="0"/>
          </a:p>
          <a:p>
            <a:r>
              <a:rPr lang="en-US" altLang="zh-CN" sz="2000" b="1" dirty="0"/>
              <a:t>Multiple</a:t>
            </a:r>
            <a:r>
              <a:rPr lang="zh-CN" altLang="en-US" sz="2000" b="1" dirty="0"/>
              <a:t>：设置可多选，默认为单选。</a:t>
            </a:r>
            <a:endParaRPr lang="zh-CN" altLang="en-US" sz="2000" b="1" dirty="0"/>
          </a:p>
          <a:p>
            <a:r>
              <a:rPr lang="en-US" altLang="zh-CN" sz="2000" b="1" dirty="0"/>
              <a:t>Value</a:t>
            </a:r>
            <a:r>
              <a:rPr lang="zh-CN" altLang="en-US" sz="2000" b="1" dirty="0"/>
              <a:t>：设置当前选项的取值。</a:t>
            </a:r>
            <a:endParaRPr lang="zh-CN" altLang="en-US" sz="2000" b="1" dirty="0"/>
          </a:p>
          <a:p>
            <a:r>
              <a:rPr lang="en-US" altLang="zh-CN" sz="2000" b="1" dirty="0"/>
              <a:t>Selected</a:t>
            </a:r>
            <a:r>
              <a:rPr lang="zh-CN" altLang="en-US" sz="2000" b="1" dirty="0"/>
              <a:t>：设置当前选项为默认已选。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9792" y="1052736"/>
            <a:ext cx="48125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10.3  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动态网页技术简介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990905" y="2708920"/>
            <a:ext cx="63184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          动态</a:t>
            </a:r>
            <a:r>
              <a:rPr lang="zh-CN" altLang="en-US" sz="2400" b="1" dirty="0"/>
              <a:t>网页，其实指的是一种网页编程技术，在</a:t>
            </a:r>
            <a:r>
              <a:rPr lang="en-US" altLang="zh-CN" sz="2400" b="1" dirty="0"/>
              <a:t>HTML</a:t>
            </a:r>
            <a:r>
              <a:rPr lang="zh-CN" altLang="en-US" sz="2400" b="1" dirty="0"/>
              <a:t>基础上，使用了其他的一些高级编程语言，如</a:t>
            </a:r>
            <a:r>
              <a:rPr lang="en-US" altLang="zh-CN" sz="2400" b="1" dirty="0"/>
              <a:t>VB</a:t>
            </a:r>
            <a:r>
              <a:rPr lang="zh-CN" altLang="en-US" sz="2400" b="1" dirty="0"/>
              <a:t>、</a:t>
            </a:r>
            <a:r>
              <a:rPr lang="en-US" altLang="zh-CN" sz="2400" b="1" dirty="0"/>
              <a:t>Java</a:t>
            </a:r>
            <a:r>
              <a:rPr lang="zh-CN" altLang="en-US" sz="2400" b="1" dirty="0"/>
              <a:t>、</a:t>
            </a:r>
            <a:r>
              <a:rPr lang="en-US" altLang="zh-CN" sz="2400" b="1" dirty="0"/>
              <a:t>C#</a:t>
            </a:r>
            <a:r>
              <a:rPr lang="zh-CN" altLang="en-US" sz="2400" b="1" dirty="0"/>
              <a:t>等，同时加入数据库技术。通过程序的设计，可以控制页面在不同状态下显示不同的内容，同时可以实现访问者与服务器端的交互。</a:t>
            </a:r>
            <a:endParaRPr lang="zh-CN" altLang="en-US" sz="2400" b="1" dirty="0"/>
          </a:p>
          <a:p>
            <a:r>
              <a:rPr lang="zh-CN" altLang="en-US" sz="2400" b="1" dirty="0"/>
              <a:t> </a:t>
            </a:r>
            <a:r>
              <a:rPr lang="zh-CN" altLang="en-US" sz="2400" b="1" dirty="0" smtClean="0"/>
              <a:t>        </a:t>
            </a:r>
            <a:r>
              <a:rPr lang="zh-CN" altLang="en-US" sz="2400" b="1" dirty="0" smtClean="0"/>
              <a:t>目前</a:t>
            </a:r>
            <a:r>
              <a:rPr lang="zh-CN" altLang="en-US" sz="2400" b="1" dirty="0"/>
              <a:t>大部分网站都是基于动态页面实现的，如各类电子商务网站，能够实现登陆、搜索、交易等</a:t>
            </a:r>
            <a:r>
              <a:rPr lang="zh-CN" altLang="en-US" sz="2400" b="1" dirty="0" smtClean="0"/>
              <a:t>功能。</a:t>
            </a:r>
            <a:endParaRPr lang="zh-CN" altLang="en-US" sz="2400" b="1" dirty="0"/>
          </a:p>
        </p:txBody>
      </p:sp>
      <p:sp>
        <p:nvSpPr>
          <p:cNvPr id="4" name="矩形 3"/>
          <p:cNvSpPr/>
          <p:nvPr/>
        </p:nvSpPr>
        <p:spPr>
          <a:xfrm>
            <a:off x="251520" y="1789170"/>
            <a:ext cx="36359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10.3.1  </a:t>
            </a:r>
            <a:r>
              <a:rPr lang="zh-CN" altLang="zh-CN" sz="2800" b="1" dirty="0"/>
              <a:t>什么是动态网页</a:t>
            </a:r>
            <a:endParaRPr lang="zh-CN" altLang="zh-C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4373" y="987847"/>
            <a:ext cx="51235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10.3.2  </a:t>
            </a:r>
            <a:r>
              <a:rPr lang="zh-CN" altLang="zh-CN" sz="2800" b="1" dirty="0"/>
              <a:t>动态网页与静态网页区别</a:t>
            </a:r>
            <a:endParaRPr lang="zh-CN" altLang="zh-CN" sz="2800" b="1" dirty="0"/>
          </a:p>
        </p:txBody>
      </p:sp>
      <p:sp>
        <p:nvSpPr>
          <p:cNvPr id="3" name="矩形 2"/>
          <p:cNvSpPr/>
          <p:nvPr/>
        </p:nvSpPr>
        <p:spPr>
          <a:xfrm>
            <a:off x="1806461" y="2035784"/>
            <a:ext cx="2823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）技术</a:t>
            </a:r>
            <a:r>
              <a:rPr lang="zh-CN" altLang="en-US" sz="2800" b="1" dirty="0"/>
              <a:t>不同。</a:t>
            </a:r>
            <a:endParaRPr lang="zh-CN" altLang="en-US" sz="2800" b="1" dirty="0"/>
          </a:p>
        </p:txBody>
      </p:sp>
      <p:sp>
        <p:nvSpPr>
          <p:cNvPr id="4" name="矩形 3"/>
          <p:cNvSpPr/>
          <p:nvPr/>
        </p:nvSpPr>
        <p:spPr>
          <a:xfrm>
            <a:off x="1806461" y="2875002"/>
            <a:ext cx="35814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）运行</a:t>
            </a:r>
            <a:r>
              <a:rPr lang="zh-CN" altLang="en-US" sz="2800" b="1" dirty="0"/>
              <a:t>过程不同。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3058</Words>
  <Application>WPS 演示</Application>
  <PresentationFormat>全屏显示(4:3)</PresentationFormat>
  <Paragraphs>136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Symbol</vt:lpstr>
      <vt:lpstr>Candara</vt:lpstr>
      <vt:lpstr>华文楷体</vt:lpstr>
      <vt:lpstr>微软雅黑</vt:lpstr>
      <vt:lpstr>Arial Unicode MS</vt:lpstr>
      <vt:lpstr>Calibri</vt:lpstr>
      <vt:lpstr>波形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cl</cp:lastModifiedBy>
  <cp:revision>8</cp:revision>
  <dcterms:created xsi:type="dcterms:W3CDTF">2019-05-17T11:01:00Z</dcterms:created>
  <dcterms:modified xsi:type="dcterms:W3CDTF">2019-05-20T03:05:33Z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