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9712" y="1196751"/>
            <a:ext cx="56797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第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章  表格、框架及库简介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2132856"/>
            <a:ext cx="603041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本章</a:t>
            </a:r>
            <a:r>
              <a:rPr lang="zh-CN" altLang="en-US" sz="3200" b="1" dirty="0">
                <a:solidFill>
                  <a:srgbClr val="FF0000"/>
                </a:solidFill>
              </a:rPr>
              <a:t>重点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难点：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zh-CN" altLang="en-US" sz="3200" b="1" dirty="0">
              <a:solidFill>
                <a:srgbClr val="FF0000"/>
              </a:solidFill>
            </a:endParaRPr>
          </a:p>
          <a:p>
            <a:r>
              <a:rPr lang="en-US" altLang="zh-CN" sz="2800" dirty="0" smtClean="0">
                <a:solidFill>
                  <a:srgbClr val="00B0F0"/>
                </a:solidFill>
              </a:rPr>
              <a:t>1.</a:t>
            </a:r>
            <a:r>
              <a:rPr lang="zh-CN" altLang="en-US" sz="2800" dirty="0" smtClean="0">
                <a:solidFill>
                  <a:srgbClr val="00B0F0"/>
                </a:solidFill>
              </a:rPr>
              <a:t>在</a:t>
            </a:r>
            <a:r>
              <a:rPr lang="zh-CN" altLang="en-US" sz="2800" dirty="0">
                <a:solidFill>
                  <a:srgbClr val="00B0F0"/>
                </a:solidFill>
              </a:rPr>
              <a:t>网页中使用表格布局</a:t>
            </a:r>
            <a:r>
              <a:rPr lang="zh-CN" altLang="en-US" sz="2800" dirty="0" smtClean="0">
                <a:solidFill>
                  <a:srgbClr val="00B0F0"/>
                </a:solidFill>
              </a:rPr>
              <a:t>页面</a:t>
            </a:r>
            <a:endParaRPr lang="en-US" altLang="zh-CN" sz="2800" dirty="0" smtClean="0">
              <a:solidFill>
                <a:srgbClr val="00B0F0"/>
              </a:solidFill>
            </a:endParaRPr>
          </a:p>
          <a:p>
            <a:endParaRPr lang="zh-CN" altLang="en-US" sz="2800" dirty="0">
              <a:solidFill>
                <a:srgbClr val="00B0F0"/>
              </a:solidFill>
            </a:endParaRPr>
          </a:p>
          <a:p>
            <a:r>
              <a:rPr lang="en-US" altLang="zh-CN" sz="2800" dirty="0" smtClean="0">
                <a:solidFill>
                  <a:srgbClr val="00B0F0"/>
                </a:solidFill>
              </a:rPr>
              <a:t>2.</a:t>
            </a:r>
            <a:r>
              <a:rPr lang="zh-CN" altLang="en-US" sz="2800" dirty="0" smtClean="0">
                <a:solidFill>
                  <a:srgbClr val="00B0F0"/>
                </a:solidFill>
              </a:rPr>
              <a:t>理解</a:t>
            </a:r>
            <a:r>
              <a:rPr lang="zh-CN" altLang="en-US" sz="2800" dirty="0">
                <a:solidFill>
                  <a:srgbClr val="00B0F0"/>
                </a:solidFill>
              </a:rPr>
              <a:t>和掌握使用框架设计</a:t>
            </a:r>
            <a:r>
              <a:rPr lang="zh-CN" altLang="en-US" sz="2800" dirty="0" smtClean="0">
                <a:solidFill>
                  <a:srgbClr val="00B0F0"/>
                </a:solidFill>
              </a:rPr>
              <a:t>网页</a:t>
            </a:r>
            <a:endParaRPr lang="en-US" altLang="zh-CN" sz="2800" dirty="0" smtClean="0">
              <a:solidFill>
                <a:srgbClr val="00B0F0"/>
              </a:solidFill>
            </a:endParaRPr>
          </a:p>
          <a:p>
            <a:endParaRPr lang="zh-CN" altLang="en-US" sz="2800" dirty="0">
              <a:solidFill>
                <a:srgbClr val="00B0F0"/>
              </a:solidFill>
            </a:endParaRPr>
          </a:p>
          <a:p>
            <a:r>
              <a:rPr lang="en-US" altLang="zh-CN" sz="2800" dirty="0" smtClean="0">
                <a:solidFill>
                  <a:srgbClr val="00B0F0"/>
                </a:solidFill>
              </a:rPr>
              <a:t>3.</a:t>
            </a:r>
            <a:r>
              <a:rPr lang="zh-CN" altLang="en-US" sz="2800" dirty="0" smtClean="0">
                <a:solidFill>
                  <a:srgbClr val="00B0F0"/>
                </a:solidFill>
              </a:rPr>
              <a:t>掌握</a:t>
            </a:r>
            <a:r>
              <a:rPr lang="zh-CN" altLang="en-US" sz="2800" dirty="0">
                <a:solidFill>
                  <a:srgbClr val="00B0F0"/>
                </a:solidFill>
              </a:rPr>
              <a:t>使用库项目管理网页内容</a:t>
            </a:r>
            <a:endParaRPr lang="zh-CN" altLang="en-US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745" y="764704"/>
            <a:ext cx="4259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5.3.3  </a:t>
            </a:r>
            <a:r>
              <a:rPr lang="zh-CN" altLang="en-US" sz="2800" b="1" dirty="0"/>
              <a:t>框架及框架集的保存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539552" y="1700808"/>
            <a:ext cx="77768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   可以</a:t>
            </a:r>
            <a:r>
              <a:rPr lang="zh-CN" altLang="en-US" sz="2000" b="1" dirty="0"/>
              <a:t>单独保存某个框架文档或框架集文档，也可以保存框架集和框架中出现的所有文档。</a:t>
            </a:r>
            <a:endParaRPr lang="zh-CN" altLang="en-US" sz="2000" b="1" dirty="0"/>
          </a:p>
          <a:p>
            <a:r>
              <a:rPr lang="zh-CN" altLang="en-US" sz="2000" b="1" dirty="0" smtClean="0"/>
              <a:t>               保存</a:t>
            </a:r>
            <a:r>
              <a:rPr lang="zh-CN" altLang="en-US" sz="2000" b="1" dirty="0"/>
              <a:t>框架文档的方法是将光标定位到所需保存的框架中，单击“文件”菜单中的“保存框架”命令，在弹出的对话框中指定保存路径和文件名，单击“保存”按钮即可。</a:t>
            </a:r>
            <a:endParaRPr lang="zh-CN" altLang="en-US" sz="2000" b="1" dirty="0"/>
          </a:p>
          <a:p>
            <a:r>
              <a:rPr lang="zh-CN" altLang="en-US" sz="2000" b="1" dirty="0" smtClean="0"/>
              <a:t>                 保存</a:t>
            </a:r>
            <a:r>
              <a:rPr lang="zh-CN" altLang="en-US" sz="2000" b="1" dirty="0"/>
              <a:t>框架集文档的方法是选中所需保存的框架集，单击“文件”菜单中的“保存框架页”命令，在弹出的对话框中指定保存路径和文件名，单击“保存”按钮即可。</a:t>
            </a:r>
            <a:endParaRPr lang="zh-CN" altLang="en-US" sz="2000" b="1" dirty="0"/>
          </a:p>
          <a:p>
            <a:r>
              <a:rPr lang="zh-CN" altLang="en-US" sz="2000" b="1" dirty="0" smtClean="0"/>
              <a:t>                 保存</a:t>
            </a:r>
            <a:r>
              <a:rPr lang="zh-CN" altLang="en-US" sz="2000" b="1" dirty="0"/>
              <a:t>框架集的所有文档的方法是单击“文件”菜单中的“保存全部”命令，即可保存框架集中的所有文档。如果框架集中有框架文档未保存，会弹出“另存为”对话框，提示保存该文档。</a:t>
            </a:r>
            <a:endParaRPr lang="zh-CN" altLang="en-US" sz="2000" b="1" dirty="0"/>
          </a:p>
          <a:p>
            <a:r>
              <a:rPr lang="zh-CN" altLang="en-US" sz="2000" b="1" dirty="0" smtClean="0"/>
              <a:t>                  当</a:t>
            </a:r>
            <a:r>
              <a:rPr lang="zh-CN" altLang="en-US" sz="2000" b="1" dirty="0"/>
              <a:t>所有的文档都已保存，</a:t>
            </a:r>
            <a:r>
              <a:rPr lang="en-US" altLang="zh-CN" sz="2000" b="1" dirty="0"/>
              <a:t>Dreamweaver</a:t>
            </a:r>
            <a:r>
              <a:rPr lang="zh-CN" altLang="en-US" sz="2000" b="1" dirty="0"/>
              <a:t>将直接以原先保存的框架名保存文档，不再弹出“另存为”对话框。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052736"/>
            <a:ext cx="3206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5.3.4  </a:t>
            </a:r>
            <a:r>
              <a:rPr lang="zh-CN" altLang="en-US" sz="2800" b="1" dirty="0"/>
              <a:t>框架网页实例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971600" y="1844824"/>
            <a:ext cx="70567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通常</a:t>
            </a:r>
            <a:r>
              <a:rPr lang="zh-CN" altLang="en-US" sz="2000" b="1" dirty="0"/>
              <a:t>网站为了保持统一风格，页面的标题栏和菜单栏都是相同的，这时就可以使用框架方式设计页面，将标题栏和菜单栏单独做一个页面，放置在顶部框架内，内容会发生变化的部分可以放在其它框架内。这样做的好处一是不用在每个页面都把标题栏和菜单栏做一遍，提高了开发效率；而是如果标题栏和菜单栏发生变化时，只需修改一个页面即可，降低了维护成本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实例如课本。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5125" y="824647"/>
            <a:ext cx="4198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5.4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库的概念及应用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9632" y="1674674"/>
            <a:ext cx="69127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   </a:t>
            </a:r>
            <a:r>
              <a:rPr lang="zh-CN" altLang="zh-CN" sz="2000" b="1" dirty="0" smtClean="0"/>
              <a:t>库</a:t>
            </a:r>
            <a:r>
              <a:rPr lang="zh-CN" altLang="zh-CN" sz="2000" b="1" dirty="0"/>
              <a:t>是一种特殊的</a:t>
            </a:r>
            <a:r>
              <a:rPr lang="en-US" altLang="zh-CN" sz="2000" b="1" dirty="0"/>
              <a:t>Dreamweaver</a:t>
            </a:r>
            <a:r>
              <a:rPr lang="zh-CN" altLang="zh-CN" sz="2000" b="1" dirty="0"/>
              <a:t>文件，它可以包含用户已创建的文档内容或内容的组合，如图像、表格、声音或</a:t>
            </a:r>
            <a:r>
              <a:rPr lang="en-US" altLang="zh-CN" sz="2000" b="1" dirty="0"/>
              <a:t>Flash</a:t>
            </a:r>
            <a:r>
              <a:rPr lang="zh-CN" altLang="zh-CN" sz="2000" b="1" dirty="0"/>
              <a:t>文件等都可以被存储为库项目。当更改某个库项目的内容时，即可自动更新所用使用该项目的页面，这样可以极大地提高网站维护的效率。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1292176" y="342900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“库”面板</a:t>
            </a:r>
            <a:endParaRPr lang="zh-CN" altLang="en-US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321" y="3933056"/>
            <a:ext cx="423939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550" y="2496819"/>
            <a:ext cx="5783847" cy="312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126876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更新引用库项目文件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1160917"/>
            <a:ext cx="6480720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5.5  </a:t>
            </a:r>
            <a:r>
              <a:rPr lang="zh-CN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</a:t>
            </a:r>
            <a:endParaRPr lang="en-US" altLang="zh-CN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</a:t>
            </a:r>
            <a:r>
              <a:rPr lang="en-US" altLang="zh-CN" dirty="0" smtClean="0"/>
              <a:t> </a:t>
            </a:r>
            <a:r>
              <a:rPr lang="zh-CN" altLang="zh-CN" sz="2400" b="1" dirty="0" smtClean="0"/>
              <a:t>本章</a:t>
            </a:r>
            <a:r>
              <a:rPr lang="zh-CN" altLang="zh-CN" sz="2400" b="1" dirty="0"/>
              <a:t>主要学习了在网页中使用表格、框架等方式进行网页内容的布局，以及使用框架、库等工具对网页内容进行管理，使用这些工具有助于开发人员更高效地制作出精美的页面效果。在学习过程中要注意表格、单元格、框架集、框架等概念的理解，在实际操作中要注意区分框架集页面和框架页面。本章的重点是使用表格布局页面，难点是对框架页面的理解，要求学生能够熟练掌握。</a:t>
            </a:r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4968" y="764704"/>
            <a:ext cx="269817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5.6  </a:t>
            </a:r>
            <a:r>
              <a:rPr lang="zh-CN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习题</a:t>
            </a:r>
            <a:endParaRPr lang="en-US" altLang="zh-CN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altLang="zh-CN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zh-CN" altLang="zh-CN" sz="2800" b="1" dirty="0" smtClean="0"/>
              <a:t>一</a:t>
            </a:r>
            <a:r>
              <a:rPr lang="zh-CN" altLang="zh-CN" sz="2800" b="1" dirty="0"/>
              <a:t>、选择题</a:t>
            </a:r>
            <a:endParaRPr lang="zh-CN" altLang="zh-CN" sz="2800" b="1" dirty="0"/>
          </a:p>
          <a:p>
            <a:r>
              <a:rPr lang="zh-CN" altLang="zh-CN" sz="2800" b="1" dirty="0"/>
              <a:t>二、综合设计题</a:t>
            </a:r>
            <a:endParaRPr lang="zh-CN" altLang="zh-CN" sz="2800" b="1" dirty="0"/>
          </a:p>
          <a:p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3607" y="881613"/>
            <a:ext cx="3642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5.1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表格基本架构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628800"/>
            <a:ext cx="3086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5.1.1  </a:t>
            </a:r>
            <a:r>
              <a:rPr lang="zh-CN" altLang="en-US" sz="2800" b="1" dirty="0"/>
              <a:t>表格基础知识</a:t>
            </a:r>
            <a:endParaRPr lang="zh-CN" altLang="en-US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27762"/>
            <a:ext cx="7344816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701824" y="2276872"/>
            <a:ext cx="80466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        在</a:t>
            </a:r>
            <a:r>
              <a:rPr lang="zh-CN" altLang="en-US" sz="2000" b="1" dirty="0"/>
              <a:t>制作表格之前，首先要了解网页中表格的基本结构。表格横向称为“行”，纵向称为“列”，行列交叉部分称为“单元格”，单元格中的内容和边框之间的距离叫“边距”，单元格和单元格之间的距离叫“间距”，整张表格的边缘叫做“边框”，如</a:t>
            </a:r>
            <a:r>
              <a:rPr lang="zh-CN" altLang="en-US" sz="2000" b="1" dirty="0" smtClean="0"/>
              <a:t>图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64704"/>
            <a:ext cx="2419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5.1.2  </a:t>
            </a:r>
            <a:r>
              <a:rPr lang="zh-CN" altLang="en-US" sz="2800" b="1" dirty="0"/>
              <a:t>插入表格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899592" y="1700808"/>
            <a:ext cx="72253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在</a:t>
            </a:r>
            <a:r>
              <a:rPr lang="en-US" altLang="zh-CN" sz="2000" b="1" dirty="0"/>
              <a:t>Dreamweaver“</a:t>
            </a:r>
            <a:r>
              <a:rPr lang="zh-CN" altLang="en-US" sz="2000" b="1" dirty="0"/>
              <a:t>设计”视图中插入表格时，需将光标插入点定位在窗口中需要插入表格的位置，鼠标单击常用插入栏的“表格”按钮，如</a:t>
            </a:r>
            <a:r>
              <a:rPr lang="zh-CN" altLang="en-US" sz="2000" b="1" dirty="0" smtClean="0"/>
              <a:t>图</a:t>
            </a:r>
            <a:r>
              <a:rPr lang="en-US" altLang="zh-CN" sz="2000" b="1" dirty="0"/>
              <a:t>1</a:t>
            </a:r>
            <a:r>
              <a:rPr lang="zh-CN" altLang="en-US" sz="2000" b="1" dirty="0" smtClean="0"/>
              <a:t>，</a:t>
            </a:r>
            <a:r>
              <a:rPr lang="zh-CN" altLang="en-US" sz="2000" b="1" dirty="0"/>
              <a:t>或选择“插入”菜单中的“表格”</a:t>
            </a:r>
            <a:r>
              <a:rPr lang="zh-CN" altLang="en-US" sz="2000" b="1" dirty="0" smtClean="0"/>
              <a:t>菜单</a:t>
            </a:r>
            <a:r>
              <a:rPr lang="en-US" altLang="zh-CN" sz="2000" b="1" dirty="0" smtClean="0"/>
              <a:t>Dreamweaver</a:t>
            </a:r>
            <a:r>
              <a:rPr lang="zh-CN" altLang="en-US" sz="2000" b="1" dirty="0"/>
              <a:t>会弹出“表格”对话框，如</a:t>
            </a:r>
            <a:r>
              <a:rPr lang="zh-CN" altLang="en-US" sz="2000" b="1" dirty="0" smtClean="0"/>
              <a:t>图</a:t>
            </a:r>
            <a:r>
              <a:rPr lang="en-US" altLang="zh-CN" sz="2000" b="1" dirty="0"/>
              <a:t>2</a:t>
            </a:r>
            <a:r>
              <a:rPr lang="zh-CN" altLang="en-US" sz="2000" b="1" dirty="0" smtClean="0"/>
              <a:t>，</a:t>
            </a:r>
            <a:r>
              <a:rPr lang="zh-CN" altLang="en-US" sz="2000" b="1" dirty="0"/>
              <a:t>在对话框中可以设置表格的行、列等参数，点击“确定”按钮，完成表格的插入。</a:t>
            </a:r>
            <a:endParaRPr lang="zh-CN" altLang="en-US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16558"/>
            <a:ext cx="4464496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179319" y="5805264"/>
            <a:ext cx="39212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图</a:t>
            </a:r>
            <a:r>
              <a:rPr lang="en-US" altLang="zh-CN" sz="2000" b="1" dirty="0"/>
              <a:t>1</a:t>
            </a:r>
            <a:r>
              <a:rPr lang="en-US" altLang="zh-CN" sz="2000" b="1" dirty="0" smtClean="0"/>
              <a:t> </a:t>
            </a:r>
            <a:r>
              <a:rPr lang="zh-CN" altLang="en-US" sz="2000" b="1" dirty="0"/>
              <a:t>单击“表格”按钮，插入表格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032" y="1556792"/>
            <a:ext cx="5356254" cy="310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168454" y="5621178"/>
            <a:ext cx="22894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图</a:t>
            </a:r>
            <a:r>
              <a:rPr lang="en-US" altLang="zh-CN" sz="2000" b="1" dirty="0"/>
              <a:t>2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“</a:t>
            </a:r>
            <a:r>
              <a:rPr lang="zh-CN" altLang="en-US" sz="2000" b="1" dirty="0"/>
              <a:t>表格”对话框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77840" y="982633"/>
            <a:ext cx="4171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5.2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表格属性及实例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628800"/>
            <a:ext cx="31373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5.2.1  </a:t>
            </a:r>
            <a:r>
              <a:rPr lang="zh-CN" altLang="en-US" sz="2800" b="1" dirty="0"/>
              <a:t>设置表格属性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1187624" y="2488309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选中</a:t>
            </a:r>
            <a:r>
              <a:rPr lang="zh-CN" altLang="en-US" sz="2400" b="1" dirty="0"/>
              <a:t>表格后，</a:t>
            </a:r>
            <a:r>
              <a:rPr lang="en-US" altLang="zh-CN" sz="2400" b="1" dirty="0"/>
              <a:t>Dreamweaver</a:t>
            </a:r>
            <a:r>
              <a:rPr lang="zh-CN" altLang="en-US" sz="2400" b="1" dirty="0"/>
              <a:t>属性面板会自动切换为“表格”属性，如图</a:t>
            </a:r>
            <a:endParaRPr lang="zh-CN" altLang="en-US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84382"/>
            <a:ext cx="6695054" cy="1300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340768"/>
            <a:ext cx="3188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5.2.2  </a:t>
            </a:r>
            <a:r>
              <a:rPr lang="zh-CN" altLang="en-US" sz="2800" b="1" dirty="0"/>
              <a:t>表格布局实例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2599791" y="328787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学习使用表格布局页面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9792" y="1088808"/>
            <a:ext cx="4629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5.3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框架的概念及实例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780755"/>
            <a:ext cx="3134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5.3.1  </a:t>
            </a:r>
            <a:r>
              <a:rPr lang="zh-CN" altLang="en-US" sz="2800" b="1" dirty="0"/>
              <a:t>建立框架页面</a:t>
            </a:r>
            <a:endParaRPr lang="zh-CN" altLang="en-US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24944"/>
            <a:ext cx="499532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533064" y="242088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新建框架集页面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36712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如果</a:t>
            </a:r>
            <a:r>
              <a:rPr lang="zh-CN" altLang="en-US" sz="2400" b="1" dirty="0"/>
              <a:t>预定义框架集不能满足网页的需要，还可以将其中的框架再进行分割。将光标定位到要拆分的框架中，单击“修改”菜单中的“框架页”命令，在弹出的子菜单中，选择框架的拆分方式，如图</a:t>
            </a:r>
            <a:endParaRPr lang="zh-CN" altLang="en-US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6912"/>
            <a:ext cx="5472608" cy="312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08720"/>
            <a:ext cx="4262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5.3.2  </a:t>
            </a:r>
            <a:r>
              <a:rPr lang="zh-CN" altLang="en-US" sz="2800" b="1" dirty="0"/>
              <a:t>框架及框架集的设置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675815" y="1556792"/>
            <a:ext cx="72524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单击</a:t>
            </a:r>
            <a:r>
              <a:rPr lang="zh-CN" altLang="en-US" sz="2000" b="1" dirty="0"/>
              <a:t>“窗口”菜单中的“框架”命令，在</a:t>
            </a:r>
            <a:r>
              <a:rPr lang="en-US" altLang="zh-CN" sz="2000" b="1" dirty="0"/>
              <a:t>Dreamweaver</a:t>
            </a:r>
            <a:r>
              <a:rPr lang="zh-CN" altLang="en-US" sz="2000" b="1" dirty="0"/>
              <a:t>右侧面板组中即可显示出“框架”面板，如</a:t>
            </a:r>
            <a:r>
              <a:rPr lang="zh-CN" altLang="en-US" sz="2000" b="1" dirty="0" smtClean="0"/>
              <a:t>图，</a:t>
            </a:r>
            <a:r>
              <a:rPr lang="zh-CN" altLang="en-US" sz="2000" b="1" dirty="0"/>
              <a:t>“框架”面板中显示了窗口中框架的结构，在不同的框架区域中显示框架的名称。可以直接在面板中点击即可选定对应框架，单击框架集的边框即可选中框架集。选定了一个框架集后，在窗体中，该框架集的所有框架都被虚线</a:t>
            </a:r>
            <a:r>
              <a:rPr lang="zh-CN" altLang="en-US" sz="2000" b="1" dirty="0" smtClean="0"/>
              <a:t>环绕。</a:t>
            </a:r>
            <a:endParaRPr lang="zh-CN" altLang="en-US" sz="20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002" y="3470813"/>
            <a:ext cx="6641799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1801</Words>
  <Application>WPS 演示</Application>
  <PresentationFormat>全屏显示(4:3)</PresentationFormat>
  <Paragraphs>78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Symbol</vt:lpstr>
      <vt:lpstr>Candara</vt:lpstr>
      <vt:lpstr>华文楷体</vt:lpstr>
      <vt:lpstr>微软雅黑</vt:lpstr>
      <vt:lpstr>Arial Unicode MS</vt:lpstr>
      <vt:lpstr>Calibri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cl</cp:lastModifiedBy>
  <cp:revision>5</cp:revision>
  <dcterms:created xsi:type="dcterms:W3CDTF">2019-05-17T10:28:00Z</dcterms:created>
  <dcterms:modified xsi:type="dcterms:W3CDTF">2019-05-20T02:34:18Z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