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1124743"/>
            <a:ext cx="63482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第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章  脚本语言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JavaScript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技术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664" y="2690335"/>
            <a:ext cx="6246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 JavaScript</a:t>
            </a:r>
            <a:r>
              <a:rPr lang="zh-CN" altLang="en-US" sz="2400" b="1" dirty="0"/>
              <a:t>是由</a:t>
            </a:r>
            <a:r>
              <a:rPr lang="en-US" altLang="zh-CN" sz="2400" b="1" dirty="0"/>
              <a:t>Netscape</a:t>
            </a:r>
            <a:r>
              <a:rPr lang="zh-CN" altLang="en-US" sz="2400" b="1" dirty="0"/>
              <a:t>公司开发并随</a:t>
            </a:r>
            <a:r>
              <a:rPr lang="en-US" altLang="zh-CN" sz="2400" b="1" dirty="0"/>
              <a:t>Navigator</a:t>
            </a:r>
            <a:r>
              <a:rPr lang="zh-CN" altLang="en-US" sz="2400" b="1" dirty="0"/>
              <a:t>导航者一起发布的、基于对象和事件驱动的编程语言。因它的开发环境简单，不需要</a:t>
            </a:r>
            <a:r>
              <a:rPr lang="en-US" altLang="zh-CN" sz="2400" b="1" dirty="0"/>
              <a:t>Java</a:t>
            </a:r>
            <a:r>
              <a:rPr lang="zh-CN" altLang="en-US" sz="2400" b="1" dirty="0"/>
              <a:t>编译器，而是直接运行在</a:t>
            </a:r>
            <a:r>
              <a:rPr lang="en-US" altLang="zh-CN" sz="2400" b="1" dirty="0"/>
              <a:t>Web</a:t>
            </a:r>
            <a:r>
              <a:rPr lang="zh-CN" altLang="en-US" sz="2400" b="1" dirty="0"/>
              <a:t>浏览器中，因而倍受</a:t>
            </a:r>
            <a:r>
              <a:rPr lang="en-US" altLang="zh-CN" sz="2400" b="1" dirty="0"/>
              <a:t>Web</a:t>
            </a:r>
            <a:r>
              <a:rPr lang="zh-CN" altLang="en-US" sz="2400" b="1" dirty="0"/>
              <a:t>设计者的</a:t>
            </a:r>
            <a:r>
              <a:rPr lang="zh-CN" altLang="en-US" sz="2400" b="1" dirty="0" smtClean="0"/>
              <a:t>喜爱。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836712"/>
            <a:ext cx="30556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9.4.5  for</a:t>
            </a:r>
            <a:r>
              <a:rPr lang="zh-CN" altLang="zh-CN" sz="2800" b="1" dirty="0"/>
              <a:t>循环语句 </a:t>
            </a:r>
            <a:endParaRPr lang="zh-CN" altLang="zh-CN" sz="2800" b="1" dirty="0"/>
          </a:p>
        </p:txBody>
      </p:sp>
      <p:sp>
        <p:nvSpPr>
          <p:cNvPr id="3" name="矩形 2"/>
          <p:cNvSpPr/>
          <p:nvPr/>
        </p:nvSpPr>
        <p:spPr>
          <a:xfrm>
            <a:off x="1259632" y="1988840"/>
            <a:ext cx="67504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for</a:t>
            </a:r>
            <a:r>
              <a:rPr lang="zh-CN" altLang="en-US" sz="2000" b="1" dirty="0"/>
              <a:t>循环语句是循环结构语句，按照指定的循环次数，循环执行循环体内语句（或语句块），其基本结构如下： </a:t>
            </a:r>
            <a:endParaRPr lang="zh-CN" altLang="en-US" sz="2000" b="1" dirty="0"/>
          </a:p>
          <a:p>
            <a:r>
              <a:rPr lang="en-US" altLang="zh-CN" sz="2000" b="1" dirty="0"/>
              <a:t>for(initial condition; test condition; alter condition) </a:t>
            </a:r>
            <a:endParaRPr lang="en-US" altLang="zh-CN" sz="2000" b="1" dirty="0"/>
          </a:p>
          <a:p>
            <a:r>
              <a:rPr lang="en-US" altLang="zh-CN" sz="2000" b="1" dirty="0"/>
              <a:t>{ </a:t>
            </a:r>
            <a:endParaRPr lang="en-US" altLang="zh-CN" sz="2000" b="1" dirty="0"/>
          </a:p>
          <a:p>
            <a:r>
              <a:rPr lang="en-US" altLang="zh-CN" sz="2000" b="1" dirty="0"/>
              <a:t>   statements; </a:t>
            </a:r>
            <a:endParaRPr lang="en-US" altLang="zh-CN" sz="2000" b="1" dirty="0"/>
          </a:p>
          <a:p>
            <a:r>
              <a:rPr lang="en-US" altLang="zh-CN" sz="2000" b="1" dirty="0"/>
              <a:t>}  </a:t>
            </a:r>
            <a:endParaRPr lang="en-US" altLang="zh-CN" sz="2000" b="1" dirty="0"/>
          </a:p>
          <a:p>
            <a:r>
              <a:rPr lang="zh-CN" altLang="en-US" sz="2000" b="1" dirty="0"/>
              <a:t>循环控制代码（即小括号内代码）内各参数的含义如下： </a:t>
            </a:r>
            <a:r>
              <a:rPr lang="en-US" altLang="zh-CN" sz="2000" b="1" dirty="0"/>
              <a:t>initial condition </a:t>
            </a:r>
            <a:r>
              <a:rPr lang="zh-CN" altLang="en-US" sz="2000" b="1" dirty="0"/>
              <a:t>表示循环变量初始值；</a:t>
            </a:r>
            <a:r>
              <a:rPr lang="en-US" altLang="zh-CN" sz="2000" b="1" dirty="0"/>
              <a:t>test condition</a:t>
            </a:r>
            <a:r>
              <a:rPr lang="zh-CN" altLang="en-US" sz="2000" b="1" dirty="0"/>
              <a:t>为控制循环结束与否的条件表达式，程序每执行完一次循环体内语句（或语句块），均要计算该表达式是否为真，若结果为真，则继续运行下一次循环体内语句（或语句块）；若结果为假，则跳出循环体。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192" y="791126"/>
            <a:ext cx="5145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9.4.6  while</a:t>
            </a:r>
            <a:r>
              <a:rPr lang="zh-CN" altLang="en-US" sz="2800" b="1" dirty="0"/>
              <a:t>和</a:t>
            </a:r>
            <a:r>
              <a:rPr lang="en-US" altLang="zh-CN" sz="2800" b="1" dirty="0"/>
              <a:t>do-while</a:t>
            </a:r>
            <a:r>
              <a:rPr lang="zh-CN" altLang="en-US" sz="2800" b="1" dirty="0"/>
              <a:t>循环语句 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1331640" y="1628800"/>
            <a:ext cx="646246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while</a:t>
            </a:r>
            <a:r>
              <a:rPr lang="zh-CN" altLang="en-US" sz="2000" b="1" dirty="0"/>
              <a:t>语句与</a:t>
            </a:r>
            <a:r>
              <a:rPr lang="en-US" altLang="zh-CN" sz="2000" b="1" dirty="0"/>
              <a:t>if</a:t>
            </a:r>
            <a:r>
              <a:rPr lang="zh-CN" altLang="en-US" sz="2000" b="1" dirty="0"/>
              <a:t>语句相似，均有条件地控制语句（或语句块）的执行，其语言结构基本</a:t>
            </a:r>
            <a:endParaRPr lang="zh-CN" altLang="en-US" sz="2000" b="1" dirty="0"/>
          </a:p>
          <a:p>
            <a:r>
              <a:rPr lang="zh-CN" altLang="en-US" sz="2000" b="1" dirty="0"/>
              <a:t>相同</a:t>
            </a:r>
            <a:r>
              <a:rPr lang="en-US" altLang="zh-CN" sz="2000" b="1" dirty="0"/>
              <a:t>: </a:t>
            </a:r>
            <a:endParaRPr lang="en-US" altLang="zh-CN" sz="2000" b="1" dirty="0"/>
          </a:p>
          <a:p>
            <a:r>
              <a:rPr lang="en-US" altLang="zh-CN" sz="2000" b="1" dirty="0"/>
              <a:t>while(conditions)  </a:t>
            </a:r>
            <a:endParaRPr lang="en-US" altLang="zh-CN" sz="2000" b="1" dirty="0"/>
          </a:p>
          <a:p>
            <a:r>
              <a:rPr lang="en-US" altLang="zh-CN" sz="2000" b="1" dirty="0"/>
              <a:t>{ </a:t>
            </a:r>
            <a:endParaRPr lang="en-US" altLang="zh-CN" sz="2000" b="1" dirty="0"/>
          </a:p>
          <a:p>
            <a:r>
              <a:rPr lang="en-US" altLang="zh-CN" sz="2000" b="1" dirty="0"/>
              <a:t> </a:t>
            </a:r>
            <a:r>
              <a:rPr lang="en-US" altLang="zh-CN" sz="2000" b="1" dirty="0" smtClean="0"/>
              <a:t>stateme</a:t>
            </a:r>
            <a:r>
              <a:rPr lang="en-US" altLang="zh-CN" sz="2000" b="1" dirty="0" smtClean="0"/>
              <a:t> </a:t>
            </a:r>
            <a:r>
              <a:rPr lang="en-US" altLang="zh-CN" sz="2000" b="1" dirty="0" smtClean="0"/>
              <a:t>nts</a:t>
            </a:r>
            <a:r>
              <a:rPr lang="en-US" altLang="zh-CN" sz="2000" b="1" dirty="0"/>
              <a:t>; </a:t>
            </a:r>
            <a:endParaRPr lang="en-US" altLang="zh-CN" sz="2000" b="1" dirty="0"/>
          </a:p>
          <a:p>
            <a:r>
              <a:rPr lang="en-US" altLang="zh-CN" sz="2000" b="1" dirty="0"/>
              <a:t>} </a:t>
            </a:r>
            <a:endParaRPr lang="en-US" altLang="zh-CN" sz="2000" b="1" dirty="0"/>
          </a:p>
          <a:p>
            <a:r>
              <a:rPr lang="en-US" altLang="zh-CN" sz="2000" b="1" dirty="0"/>
              <a:t>while</a:t>
            </a:r>
            <a:r>
              <a:rPr lang="zh-CN" altLang="en-US" sz="2000" b="1" dirty="0"/>
              <a:t>语句与</a:t>
            </a:r>
            <a:r>
              <a:rPr lang="en-US" altLang="zh-CN" sz="2000" b="1" dirty="0"/>
              <a:t>if</a:t>
            </a:r>
            <a:r>
              <a:rPr lang="zh-CN" altLang="en-US" sz="2000" b="1" dirty="0"/>
              <a:t>语句的不同之处在于：在</a:t>
            </a:r>
            <a:r>
              <a:rPr lang="en-US" altLang="zh-CN" sz="2000" b="1" dirty="0"/>
              <a:t>if</a:t>
            </a:r>
            <a:r>
              <a:rPr lang="zh-CN" altLang="en-US" sz="2000" b="1" dirty="0"/>
              <a:t>条件假设语句中，若逻辑条件表达式为真，则运行 </a:t>
            </a:r>
            <a:r>
              <a:rPr lang="en-US" altLang="zh-CN" sz="2000" b="1" dirty="0"/>
              <a:t>statements </a:t>
            </a:r>
            <a:r>
              <a:rPr lang="zh-CN" altLang="en-US" sz="2000" b="1" dirty="0"/>
              <a:t>语句（或语句块），且仅运行一次；</a:t>
            </a:r>
            <a:r>
              <a:rPr lang="en-US" altLang="zh-CN" sz="2000" b="1" dirty="0"/>
              <a:t>while </a:t>
            </a:r>
            <a:r>
              <a:rPr lang="zh-CN" altLang="en-US" sz="2000" b="1" dirty="0"/>
              <a:t>循环语句则是在逻辑条件表达式为真的情况下，反复执行循环体内包含的语句（或语句块）。 注意：</a:t>
            </a:r>
            <a:r>
              <a:rPr lang="en-US" altLang="zh-CN" sz="2000" b="1" dirty="0"/>
              <a:t>while </a:t>
            </a:r>
            <a:r>
              <a:rPr lang="zh-CN" altLang="en-US" sz="2000" b="1" dirty="0"/>
              <a:t>语句的循环变量的赋值语句在循环体前，循环变量更新则放在循环体内；</a:t>
            </a:r>
            <a:r>
              <a:rPr lang="en-US" altLang="zh-CN" sz="2000" b="1" dirty="0"/>
              <a:t>for </a:t>
            </a:r>
            <a:r>
              <a:rPr lang="zh-CN" altLang="en-US" sz="2000" b="1" dirty="0"/>
              <a:t>循环语句的循环变量赋值和更新语句都在</a:t>
            </a:r>
            <a:r>
              <a:rPr lang="en-US" altLang="zh-CN" sz="2000" b="1" dirty="0"/>
              <a:t>for</a:t>
            </a:r>
            <a:r>
              <a:rPr lang="zh-CN" altLang="en-US" sz="2000" b="1" dirty="0"/>
              <a:t>后面的小括号中，在编程中应注意二者的区别。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06408" y="910625"/>
            <a:ext cx="28087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9.5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常用对象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556792"/>
            <a:ext cx="26100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9.5.1  Math</a:t>
            </a:r>
            <a:r>
              <a:rPr lang="zh-CN" altLang="en-US" sz="2800" b="1" dirty="0"/>
              <a:t>对象 </a:t>
            </a:r>
            <a:endParaRPr lang="zh-CN" altLang="en-US" sz="2800" b="1" dirty="0"/>
          </a:p>
        </p:txBody>
      </p:sp>
      <p:sp>
        <p:nvSpPr>
          <p:cNvPr id="5" name="矩形 4"/>
          <p:cNvSpPr/>
          <p:nvPr/>
        </p:nvSpPr>
        <p:spPr>
          <a:xfrm>
            <a:off x="1547664" y="2722992"/>
            <a:ext cx="62822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   Math </a:t>
            </a:r>
            <a:r>
              <a:rPr lang="zh-CN" altLang="en-US" sz="2400" b="1" dirty="0"/>
              <a:t>对象是</a:t>
            </a:r>
            <a:r>
              <a:rPr lang="en-US" altLang="zh-CN" sz="2400" b="1" dirty="0"/>
              <a:t>JavaScript</a:t>
            </a:r>
            <a:r>
              <a:rPr lang="zh-CN" altLang="en-US" sz="2400" b="1" dirty="0"/>
              <a:t>核心对象之一，拥有一系列的属性和方法，能够进行比基本算术运算更为复杂的运算。但</a:t>
            </a:r>
            <a:r>
              <a:rPr lang="en-US" altLang="zh-CN" sz="2400" b="1" dirty="0"/>
              <a:t>Math</a:t>
            </a:r>
            <a:r>
              <a:rPr lang="zh-CN" altLang="en-US" sz="2400" b="1" dirty="0"/>
              <a:t>对象所有的属性和方法都是静态的，并不能生成对象的实例，但能直接访问它的属性和方法。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71691"/>
            <a:ext cx="84249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方法	</a:t>
            </a:r>
            <a:r>
              <a:rPr lang="zh-CN" altLang="en-US" b="1" dirty="0" smtClean="0"/>
              <a:t>                      描述</a:t>
            </a:r>
            <a:endParaRPr lang="zh-CN" altLang="en-US" b="1" dirty="0"/>
          </a:p>
          <a:p>
            <a:r>
              <a:rPr lang="en-US" altLang="zh-CN" b="1" dirty="0"/>
              <a:t>abs(x)  	</a:t>
            </a:r>
            <a:r>
              <a:rPr lang="en-US" altLang="zh-CN" b="1" dirty="0" smtClean="0"/>
              <a:t>                       </a:t>
            </a:r>
            <a:r>
              <a:rPr lang="zh-CN" altLang="en-US" b="1" dirty="0" smtClean="0"/>
              <a:t>返回</a:t>
            </a:r>
            <a:r>
              <a:rPr lang="zh-CN" altLang="en-US" b="1" dirty="0"/>
              <a:t>数的绝对值  </a:t>
            </a:r>
            <a:endParaRPr lang="zh-CN" altLang="en-US" b="1" dirty="0"/>
          </a:p>
          <a:p>
            <a:r>
              <a:rPr lang="en-US" altLang="zh-CN" b="1" dirty="0"/>
              <a:t>acos</a:t>
            </a:r>
            <a:r>
              <a:rPr lang="en-US" altLang="zh-CN" b="1" dirty="0"/>
              <a:t>(x) 	</a:t>
            </a:r>
            <a:r>
              <a:rPr lang="en-US" altLang="zh-CN" b="1" dirty="0" smtClean="0"/>
              <a:t>                       </a:t>
            </a:r>
            <a:r>
              <a:rPr lang="zh-CN" altLang="en-US" b="1" dirty="0" smtClean="0"/>
              <a:t>返回</a:t>
            </a:r>
            <a:r>
              <a:rPr lang="zh-CN" altLang="en-US" b="1" dirty="0"/>
              <a:t>数的反余弦值 </a:t>
            </a:r>
            <a:endParaRPr lang="zh-CN" altLang="en-US" b="1" dirty="0"/>
          </a:p>
          <a:p>
            <a:r>
              <a:rPr lang="en-US" altLang="zh-CN" b="1" dirty="0"/>
              <a:t>asin</a:t>
            </a:r>
            <a:r>
              <a:rPr lang="en-US" altLang="zh-CN" b="1" dirty="0"/>
              <a:t>(x) 	</a:t>
            </a:r>
            <a:r>
              <a:rPr lang="en-US" altLang="zh-CN" b="1" dirty="0" smtClean="0"/>
              <a:t>                       </a:t>
            </a:r>
            <a:r>
              <a:rPr lang="zh-CN" altLang="en-US" b="1" dirty="0" smtClean="0"/>
              <a:t>返回</a:t>
            </a:r>
            <a:r>
              <a:rPr lang="zh-CN" altLang="en-US" b="1" dirty="0"/>
              <a:t>数的反正弦值 </a:t>
            </a:r>
            <a:endParaRPr lang="zh-CN" altLang="en-US" b="1" dirty="0"/>
          </a:p>
          <a:p>
            <a:r>
              <a:rPr lang="en-US" altLang="zh-CN" b="1" dirty="0"/>
              <a:t>atan</a:t>
            </a:r>
            <a:r>
              <a:rPr lang="en-US" altLang="zh-CN" b="1" dirty="0"/>
              <a:t>(x) 	</a:t>
            </a:r>
            <a:r>
              <a:rPr lang="en-US" altLang="zh-CN" b="1" dirty="0"/>
              <a:t> </a:t>
            </a:r>
            <a:r>
              <a:rPr lang="en-US" altLang="zh-CN" b="1" dirty="0" smtClean="0"/>
              <a:t>                      </a:t>
            </a:r>
            <a:r>
              <a:rPr lang="zh-CN" altLang="en-US" b="1" dirty="0" smtClean="0"/>
              <a:t>以</a:t>
            </a:r>
            <a:r>
              <a:rPr lang="zh-CN" altLang="en-US" b="1" dirty="0"/>
              <a:t>介于</a:t>
            </a:r>
            <a:r>
              <a:rPr lang="en-US" altLang="zh-CN" b="1" dirty="0"/>
              <a:t>-PI/2</a:t>
            </a:r>
            <a:r>
              <a:rPr lang="zh-CN" altLang="en-US" b="1" dirty="0"/>
              <a:t>与</a:t>
            </a:r>
            <a:r>
              <a:rPr lang="en-US" altLang="zh-CN" b="1" dirty="0"/>
              <a:t>PI/2</a:t>
            </a:r>
            <a:r>
              <a:rPr lang="zh-CN" altLang="en-US" b="1" dirty="0"/>
              <a:t>弧度之间的数值来返回</a:t>
            </a:r>
            <a:r>
              <a:rPr lang="en-US" altLang="zh-CN" b="1" dirty="0"/>
              <a:t>x</a:t>
            </a:r>
            <a:r>
              <a:rPr lang="zh-CN" altLang="en-US" b="1" dirty="0"/>
              <a:t>的反正切值 </a:t>
            </a:r>
            <a:endParaRPr lang="zh-CN" altLang="en-US" b="1" dirty="0"/>
          </a:p>
          <a:p>
            <a:r>
              <a:rPr lang="en-US" altLang="zh-CN" b="1" dirty="0"/>
              <a:t>atan2(</a:t>
            </a:r>
            <a:r>
              <a:rPr lang="en-US" altLang="zh-CN" b="1" dirty="0"/>
              <a:t>y,x</a:t>
            </a:r>
            <a:r>
              <a:rPr lang="en-US" altLang="zh-CN" b="1" dirty="0"/>
              <a:t>) 	</a:t>
            </a:r>
            <a:r>
              <a:rPr lang="en-US" altLang="zh-CN" b="1" dirty="0" smtClean="0"/>
              <a:t>     </a:t>
            </a:r>
            <a:r>
              <a:rPr lang="zh-CN" altLang="en-US" b="1" dirty="0" smtClean="0"/>
              <a:t>返回</a:t>
            </a:r>
            <a:r>
              <a:rPr lang="zh-CN" altLang="en-US" b="1" dirty="0"/>
              <a:t>从</a:t>
            </a:r>
            <a:r>
              <a:rPr lang="en-US" altLang="zh-CN" b="1" dirty="0"/>
              <a:t>x</a:t>
            </a:r>
            <a:r>
              <a:rPr lang="zh-CN" altLang="en-US" b="1" dirty="0"/>
              <a:t>轴到点 </a:t>
            </a:r>
            <a:r>
              <a:rPr lang="en-US" altLang="zh-CN" b="1" dirty="0"/>
              <a:t>(</a:t>
            </a:r>
            <a:r>
              <a:rPr lang="en-US" altLang="zh-CN" b="1" dirty="0"/>
              <a:t>x,y</a:t>
            </a:r>
            <a:r>
              <a:rPr lang="en-US" altLang="zh-CN" b="1" dirty="0"/>
              <a:t>)</a:t>
            </a:r>
            <a:r>
              <a:rPr lang="zh-CN" altLang="en-US" b="1" dirty="0"/>
              <a:t>的角度（介于</a:t>
            </a:r>
            <a:r>
              <a:rPr lang="en-US" altLang="zh-CN" b="1" dirty="0"/>
              <a:t>-PI/2</a:t>
            </a:r>
            <a:r>
              <a:rPr lang="zh-CN" altLang="en-US" b="1" dirty="0"/>
              <a:t>与</a:t>
            </a:r>
            <a:r>
              <a:rPr lang="en-US" altLang="zh-CN" b="1" dirty="0"/>
              <a:t>PI/2</a:t>
            </a:r>
            <a:r>
              <a:rPr lang="zh-CN" altLang="en-US" b="1" dirty="0"/>
              <a:t>弧度之间）</a:t>
            </a:r>
            <a:endParaRPr lang="zh-CN" altLang="en-US" b="1" dirty="0"/>
          </a:p>
          <a:p>
            <a:r>
              <a:rPr lang="en-US" altLang="zh-CN" b="1" dirty="0"/>
              <a:t>ceil(x) 	</a:t>
            </a:r>
            <a:r>
              <a:rPr lang="en-US" altLang="zh-CN" b="1" dirty="0" smtClean="0"/>
              <a:t>                        </a:t>
            </a:r>
            <a:r>
              <a:rPr lang="zh-CN" altLang="en-US" b="1" dirty="0" smtClean="0"/>
              <a:t>对</a:t>
            </a:r>
            <a:r>
              <a:rPr lang="zh-CN" altLang="en-US" b="1" dirty="0"/>
              <a:t>一个数进行向上取整。</a:t>
            </a:r>
            <a:endParaRPr lang="zh-CN" altLang="en-US" b="1" dirty="0"/>
          </a:p>
          <a:p>
            <a:r>
              <a:rPr lang="en-US" altLang="zh-CN" b="1" dirty="0"/>
              <a:t>cos(x) 	</a:t>
            </a:r>
            <a:r>
              <a:rPr lang="en-US" altLang="zh-CN" b="1" dirty="0" smtClean="0"/>
              <a:t>                        </a:t>
            </a:r>
            <a:r>
              <a:rPr lang="zh-CN" altLang="en-US" b="1" dirty="0" smtClean="0"/>
              <a:t>返回</a:t>
            </a:r>
            <a:r>
              <a:rPr lang="zh-CN" altLang="en-US" b="1" dirty="0"/>
              <a:t>数的余弦 值</a:t>
            </a:r>
            <a:endParaRPr lang="zh-CN" altLang="en-US" b="1" dirty="0"/>
          </a:p>
          <a:p>
            <a:r>
              <a:rPr lang="en-US" altLang="zh-CN" b="1" dirty="0"/>
              <a:t>exp</a:t>
            </a:r>
            <a:r>
              <a:rPr lang="en-US" altLang="zh-CN" b="1" dirty="0"/>
              <a:t>(x) 	</a:t>
            </a:r>
            <a:r>
              <a:rPr lang="en-US" altLang="zh-CN" b="1" dirty="0" smtClean="0"/>
              <a:t>                        </a:t>
            </a:r>
            <a:r>
              <a:rPr lang="zh-CN" altLang="en-US" b="1" dirty="0" smtClean="0"/>
              <a:t>返回</a:t>
            </a:r>
            <a:r>
              <a:rPr lang="zh-CN" altLang="en-US" b="1" dirty="0"/>
              <a:t>数的以</a:t>
            </a:r>
            <a:r>
              <a:rPr lang="en-US" altLang="zh-CN" b="1" dirty="0"/>
              <a:t>e</a:t>
            </a:r>
            <a:r>
              <a:rPr lang="zh-CN" altLang="en-US" b="1" dirty="0"/>
              <a:t>为底的指数。 </a:t>
            </a:r>
            <a:endParaRPr lang="zh-CN" altLang="en-US" b="1" dirty="0"/>
          </a:p>
          <a:p>
            <a:r>
              <a:rPr lang="en-US" altLang="zh-CN" b="1" dirty="0"/>
              <a:t>floor(x) 	</a:t>
            </a:r>
            <a:r>
              <a:rPr lang="en-US" altLang="zh-CN" b="1" dirty="0" smtClean="0"/>
              <a:t>                        </a:t>
            </a:r>
            <a:r>
              <a:rPr lang="zh-CN" altLang="en-US" b="1" dirty="0" smtClean="0"/>
              <a:t>对</a:t>
            </a:r>
            <a:r>
              <a:rPr lang="zh-CN" altLang="en-US" b="1" dirty="0"/>
              <a:t>一个数进行向下取整。 </a:t>
            </a:r>
            <a:endParaRPr lang="zh-CN" altLang="en-US" b="1" dirty="0"/>
          </a:p>
          <a:p>
            <a:r>
              <a:rPr lang="en-US" altLang="zh-CN" b="1" dirty="0"/>
              <a:t>log(x) 	</a:t>
            </a:r>
            <a:r>
              <a:rPr lang="en-US" altLang="zh-CN" b="1" dirty="0" smtClean="0"/>
              <a:t>                        </a:t>
            </a:r>
            <a:r>
              <a:rPr lang="zh-CN" altLang="en-US" b="1" dirty="0" smtClean="0"/>
              <a:t>返回</a:t>
            </a:r>
            <a:r>
              <a:rPr lang="zh-CN" altLang="en-US" b="1" dirty="0"/>
              <a:t>数的自然对数（底为</a:t>
            </a:r>
            <a:r>
              <a:rPr lang="en-US" altLang="zh-CN" b="1" dirty="0"/>
              <a:t>e</a:t>
            </a:r>
            <a:r>
              <a:rPr lang="zh-CN" altLang="en-US" b="1" dirty="0"/>
              <a:t>） </a:t>
            </a:r>
            <a:endParaRPr lang="zh-CN" altLang="en-US" b="1" dirty="0"/>
          </a:p>
          <a:p>
            <a:r>
              <a:rPr lang="en-US" altLang="zh-CN" b="1" dirty="0"/>
              <a:t>max(</a:t>
            </a:r>
            <a:r>
              <a:rPr lang="en-US" altLang="zh-CN" b="1" dirty="0"/>
              <a:t>x,y</a:t>
            </a:r>
            <a:r>
              <a:rPr lang="en-US" altLang="zh-CN" b="1" dirty="0"/>
              <a:t>) 	</a:t>
            </a:r>
            <a:r>
              <a:rPr lang="en-US" altLang="zh-CN" b="1" dirty="0" smtClean="0"/>
              <a:t>      </a:t>
            </a:r>
            <a:r>
              <a:rPr lang="zh-CN" altLang="en-US" b="1" dirty="0" smtClean="0"/>
              <a:t>返回</a:t>
            </a:r>
            <a:r>
              <a:rPr lang="en-US" altLang="zh-CN" b="1" dirty="0"/>
              <a:t>x</a:t>
            </a:r>
            <a:r>
              <a:rPr lang="zh-CN" altLang="en-US" b="1" dirty="0"/>
              <a:t>和</a:t>
            </a:r>
            <a:r>
              <a:rPr lang="en-US" altLang="zh-CN" b="1" dirty="0"/>
              <a:t>y</a:t>
            </a:r>
            <a:r>
              <a:rPr lang="zh-CN" altLang="en-US" b="1" dirty="0"/>
              <a:t>中的最大值 </a:t>
            </a:r>
            <a:endParaRPr lang="zh-CN" altLang="en-US" b="1" dirty="0"/>
          </a:p>
          <a:p>
            <a:r>
              <a:rPr lang="en-US" altLang="zh-CN" b="1" dirty="0"/>
              <a:t>min(</a:t>
            </a:r>
            <a:r>
              <a:rPr lang="en-US" altLang="zh-CN" b="1" dirty="0"/>
              <a:t>x,y</a:t>
            </a:r>
            <a:r>
              <a:rPr lang="en-US" altLang="zh-CN" b="1" dirty="0"/>
              <a:t>) 	</a:t>
            </a:r>
            <a:r>
              <a:rPr lang="en-US" altLang="zh-CN" b="1" dirty="0" smtClean="0"/>
              <a:t>                         </a:t>
            </a:r>
            <a:r>
              <a:rPr lang="zh-CN" altLang="en-US" b="1" dirty="0" smtClean="0"/>
              <a:t>返回</a:t>
            </a:r>
            <a:r>
              <a:rPr lang="en-US" altLang="zh-CN" b="1" dirty="0"/>
              <a:t>x</a:t>
            </a:r>
            <a:r>
              <a:rPr lang="zh-CN" altLang="en-US" b="1" dirty="0"/>
              <a:t>和</a:t>
            </a:r>
            <a:r>
              <a:rPr lang="en-US" altLang="zh-CN" b="1" dirty="0"/>
              <a:t>y</a:t>
            </a:r>
            <a:r>
              <a:rPr lang="zh-CN" altLang="en-US" b="1" dirty="0"/>
              <a:t>中的最小值</a:t>
            </a:r>
            <a:endParaRPr lang="zh-CN" altLang="en-US" b="1" dirty="0"/>
          </a:p>
          <a:p>
            <a:r>
              <a:rPr lang="en-US" altLang="zh-CN" b="1" dirty="0"/>
              <a:t>pow(</a:t>
            </a:r>
            <a:r>
              <a:rPr lang="en-US" altLang="zh-CN" b="1" dirty="0"/>
              <a:t>x,y</a:t>
            </a:r>
            <a:r>
              <a:rPr lang="en-US" altLang="zh-CN" b="1" dirty="0"/>
              <a:t>) 	</a:t>
            </a:r>
            <a:r>
              <a:rPr lang="en-US" altLang="zh-CN" b="1" dirty="0" smtClean="0"/>
              <a:t>       </a:t>
            </a:r>
            <a:r>
              <a:rPr lang="zh-CN" altLang="en-US" b="1" dirty="0" smtClean="0"/>
              <a:t>返回</a:t>
            </a:r>
            <a:r>
              <a:rPr lang="en-US" altLang="zh-CN" b="1" dirty="0"/>
              <a:t>x</a:t>
            </a:r>
            <a:r>
              <a:rPr lang="zh-CN" altLang="en-US" b="1" dirty="0"/>
              <a:t>的</a:t>
            </a:r>
            <a:r>
              <a:rPr lang="en-US" altLang="zh-CN" b="1" dirty="0"/>
              <a:t>y</a:t>
            </a:r>
            <a:r>
              <a:rPr lang="zh-CN" altLang="en-US" b="1" dirty="0"/>
              <a:t>次幂</a:t>
            </a:r>
            <a:endParaRPr lang="zh-CN" altLang="en-US" b="1" dirty="0"/>
          </a:p>
          <a:p>
            <a:r>
              <a:rPr lang="en-US" altLang="zh-CN" b="1" dirty="0"/>
              <a:t>random() 	</a:t>
            </a:r>
            <a:r>
              <a:rPr lang="en-US" altLang="zh-CN" b="1" dirty="0" smtClean="0"/>
              <a:t>       </a:t>
            </a:r>
            <a:r>
              <a:rPr lang="zh-CN" altLang="en-US" b="1" dirty="0" smtClean="0"/>
              <a:t>返回</a:t>
            </a:r>
            <a:r>
              <a:rPr lang="en-US" altLang="zh-CN" b="1" dirty="0"/>
              <a:t>0 ~ 1</a:t>
            </a:r>
            <a:r>
              <a:rPr lang="zh-CN" altLang="en-US" b="1" dirty="0"/>
              <a:t>之间的随机数</a:t>
            </a:r>
            <a:endParaRPr lang="zh-CN" altLang="en-US" b="1" dirty="0"/>
          </a:p>
          <a:p>
            <a:r>
              <a:rPr lang="en-US" altLang="zh-CN" b="1" dirty="0"/>
              <a:t>round(x) 	</a:t>
            </a:r>
            <a:r>
              <a:rPr lang="en-US" altLang="zh-CN" b="1" dirty="0" smtClean="0"/>
              <a:t>      </a:t>
            </a:r>
            <a:r>
              <a:rPr lang="zh-CN" altLang="en-US" b="1" dirty="0" smtClean="0"/>
              <a:t>把</a:t>
            </a:r>
            <a:r>
              <a:rPr lang="zh-CN" altLang="en-US" b="1" dirty="0"/>
              <a:t>一个数四舍五入为最接近的整数</a:t>
            </a:r>
            <a:endParaRPr lang="zh-CN" altLang="en-US" b="1" dirty="0"/>
          </a:p>
          <a:p>
            <a:r>
              <a:rPr lang="en-US" altLang="zh-CN" b="1" dirty="0"/>
              <a:t>sin(x) 	</a:t>
            </a:r>
            <a:r>
              <a:rPr lang="en-US" altLang="zh-CN" b="1" dirty="0" smtClean="0"/>
              <a:t>                          </a:t>
            </a:r>
            <a:r>
              <a:rPr lang="zh-CN" altLang="en-US" b="1" dirty="0" smtClean="0"/>
              <a:t>返回</a:t>
            </a:r>
            <a:r>
              <a:rPr lang="zh-CN" altLang="en-US" b="1" dirty="0"/>
              <a:t>数的正弦值</a:t>
            </a:r>
            <a:endParaRPr lang="zh-CN" altLang="en-US" b="1" dirty="0"/>
          </a:p>
          <a:p>
            <a:r>
              <a:rPr lang="en-US" altLang="zh-CN" b="1" dirty="0"/>
              <a:t>sqrt</a:t>
            </a:r>
            <a:r>
              <a:rPr lang="en-US" altLang="zh-CN" b="1" dirty="0"/>
              <a:t>(x) 	</a:t>
            </a:r>
            <a:r>
              <a:rPr lang="en-US" altLang="zh-CN" b="1" dirty="0" smtClean="0"/>
              <a:t>                          </a:t>
            </a:r>
            <a:r>
              <a:rPr lang="zh-CN" altLang="en-US" b="1" dirty="0" smtClean="0"/>
              <a:t>返回</a:t>
            </a:r>
            <a:r>
              <a:rPr lang="zh-CN" altLang="en-US" b="1" dirty="0"/>
              <a:t>数的平方根</a:t>
            </a:r>
            <a:endParaRPr lang="zh-CN" altLang="en-US" b="1" dirty="0"/>
          </a:p>
          <a:p>
            <a:r>
              <a:rPr lang="en-US" altLang="zh-CN" b="1" dirty="0"/>
              <a:t>tan(x) 	</a:t>
            </a:r>
            <a:r>
              <a:rPr lang="en-US" altLang="zh-CN" b="1" dirty="0" smtClean="0"/>
              <a:t>                           </a:t>
            </a:r>
            <a:r>
              <a:rPr lang="zh-CN" altLang="en-US" b="1" dirty="0" smtClean="0"/>
              <a:t>返回</a:t>
            </a:r>
            <a:r>
              <a:rPr lang="zh-CN" altLang="en-US" b="1" dirty="0"/>
              <a:t>一个角的正切值</a:t>
            </a:r>
            <a:endParaRPr lang="zh-CN" altLang="en-US" b="1" dirty="0"/>
          </a:p>
          <a:p>
            <a:r>
              <a:rPr lang="en-US" altLang="zh-CN" b="1" dirty="0"/>
              <a:t>toSource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 </a:t>
            </a:r>
            <a:r>
              <a:rPr lang="zh-CN" altLang="en-US" b="1" dirty="0" smtClean="0"/>
              <a:t>代表</a:t>
            </a:r>
            <a:r>
              <a:rPr lang="zh-CN" altLang="en-US" b="1" dirty="0"/>
              <a:t>对象的源代码</a:t>
            </a:r>
            <a:endParaRPr lang="zh-CN" altLang="en-US" b="1" dirty="0"/>
          </a:p>
          <a:p>
            <a:r>
              <a:rPr lang="en-US" altLang="zh-CN" b="1" dirty="0"/>
              <a:t>valueOf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</a:t>
            </a:r>
            <a:r>
              <a:rPr lang="zh-CN" altLang="en-US" b="1" dirty="0" smtClean="0"/>
              <a:t>返回</a:t>
            </a:r>
            <a:r>
              <a:rPr lang="zh-CN" altLang="en-US" b="1" dirty="0"/>
              <a:t>一个</a:t>
            </a:r>
            <a:r>
              <a:rPr lang="en-US" altLang="zh-CN" b="1" dirty="0"/>
              <a:t>Math</a:t>
            </a:r>
            <a:r>
              <a:rPr lang="zh-CN" altLang="en-US" b="1" dirty="0"/>
              <a:t>对象的原始值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913821"/>
            <a:ext cx="30973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9.5.2  window</a:t>
            </a:r>
            <a:r>
              <a:rPr lang="zh-CN" altLang="en-US" sz="2800" b="1" dirty="0"/>
              <a:t>对象 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971600" y="2417305"/>
            <a:ext cx="63184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     简而言之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window</a:t>
            </a:r>
            <a:r>
              <a:rPr lang="zh-CN" altLang="en-US" sz="2400" b="1" dirty="0"/>
              <a:t>对象为浏览器窗口对象，为文档提供一个显示的容器。当浏览器载入目标文档时，打开浏览器窗口的同时，创建</a:t>
            </a:r>
            <a:r>
              <a:rPr lang="en-US" altLang="zh-CN" sz="2400" b="1" dirty="0"/>
              <a:t>window</a:t>
            </a:r>
            <a:r>
              <a:rPr lang="zh-CN" altLang="en-US" sz="2400" b="1" dirty="0"/>
              <a:t>对象的实例，</a:t>
            </a:r>
            <a:r>
              <a:rPr lang="en-US" altLang="zh-CN" sz="2400" b="1" dirty="0"/>
              <a:t>Web </a:t>
            </a:r>
            <a:r>
              <a:rPr lang="zh-CN" altLang="en-US" sz="2400" b="1" dirty="0"/>
              <a:t>应用程序开发者可通过</a:t>
            </a:r>
            <a:r>
              <a:rPr lang="en-US" altLang="zh-CN" sz="2400" b="1" dirty="0"/>
              <a:t>JavaScript</a:t>
            </a:r>
            <a:r>
              <a:rPr lang="zh-CN" altLang="en-US" sz="2400" b="1" dirty="0"/>
              <a:t>脚本引用该实例，从而实现诸如获取窗口信息、设置浏览器窗口状态等功能。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2656"/>
            <a:ext cx="82089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方法	</a:t>
            </a:r>
            <a:r>
              <a:rPr lang="zh-CN" altLang="en-US" b="1" dirty="0" smtClean="0"/>
              <a:t>                                                       描述</a:t>
            </a:r>
            <a:endParaRPr lang="zh-CN" altLang="en-US" b="1" dirty="0"/>
          </a:p>
          <a:p>
            <a:r>
              <a:rPr lang="en-US" altLang="zh-CN" b="1" dirty="0"/>
              <a:t>alert()  	</a:t>
            </a:r>
            <a:r>
              <a:rPr lang="en-US" altLang="zh-CN" b="1" dirty="0" smtClean="0"/>
              <a:t>                          </a:t>
            </a:r>
            <a:r>
              <a:rPr lang="zh-CN" altLang="en-US" b="1" dirty="0" smtClean="0"/>
              <a:t>显示</a:t>
            </a:r>
            <a:r>
              <a:rPr lang="zh-CN" altLang="en-US" b="1" dirty="0"/>
              <a:t>带有一段消息和一个确认按钮的警告框。</a:t>
            </a:r>
            <a:endParaRPr lang="zh-CN" altLang="en-US" b="1" dirty="0"/>
          </a:p>
          <a:p>
            <a:r>
              <a:rPr lang="en-US" altLang="zh-CN" b="1" dirty="0"/>
              <a:t>blur() 	</a:t>
            </a:r>
            <a:r>
              <a:rPr lang="en-US" altLang="zh-CN" b="1" dirty="0" smtClean="0"/>
              <a:t>                          </a:t>
            </a:r>
            <a:r>
              <a:rPr lang="zh-CN" altLang="en-US" b="1" dirty="0" smtClean="0"/>
              <a:t>当前</a:t>
            </a:r>
            <a:r>
              <a:rPr lang="zh-CN" altLang="en-US" b="1" dirty="0"/>
              <a:t>窗口失去焦点</a:t>
            </a:r>
            <a:endParaRPr lang="zh-CN" altLang="en-US" b="1" dirty="0"/>
          </a:p>
          <a:p>
            <a:r>
              <a:rPr lang="en-US" altLang="zh-CN" b="1" dirty="0"/>
              <a:t>clearInterval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</a:t>
            </a:r>
            <a:r>
              <a:rPr lang="zh-CN" altLang="en-US" b="1" dirty="0" smtClean="0"/>
              <a:t>取消</a:t>
            </a:r>
            <a:r>
              <a:rPr lang="zh-CN" altLang="en-US" b="1" dirty="0"/>
              <a:t>由</a:t>
            </a:r>
            <a:r>
              <a:rPr lang="en-US" altLang="zh-CN" b="1" dirty="0"/>
              <a:t>setInterval</a:t>
            </a:r>
            <a:r>
              <a:rPr lang="en-US" altLang="zh-CN" b="1" dirty="0"/>
              <a:t>()</a:t>
            </a:r>
            <a:r>
              <a:rPr lang="zh-CN" altLang="en-US" b="1" dirty="0"/>
              <a:t>设置的计时器。</a:t>
            </a:r>
            <a:endParaRPr lang="zh-CN" altLang="en-US" b="1" dirty="0"/>
          </a:p>
          <a:p>
            <a:r>
              <a:rPr lang="en-US" altLang="zh-CN" b="1" dirty="0"/>
              <a:t>clearTimeout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</a:t>
            </a:r>
            <a:r>
              <a:rPr lang="zh-CN" altLang="en-US" b="1" dirty="0" smtClean="0"/>
              <a:t>取消</a:t>
            </a:r>
            <a:r>
              <a:rPr lang="zh-CN" altLang="en-US" b="1" dirty="0"/>
              <a:t>由</a:t>
            </a:r>
            <a:r>
              <a:rPr lang="en-US" altLang="zh-CN" b="1" dirty="0"/>
              <a:t>setTimeout</a:t>
            </a:r>
            <a:r>
              <a:rPr lang="en-US" altLang="zh-CN" b="1" dirty="0"/>
              <a:t>()</a:t>
            </a:r>
            <a:r>
              <a:rPr lang="zh-CN" altLang="en-US" b="1" dirty="0"/>
              <a:t>方法设置的计时器。</a:t>
            </a:r>
            <a:endParaRPr lang="zh-CN" altLang="en-US" b="1" dirty="0"/>
          </a:p>
          <a:p>
            <a:r>
              <a:rPr lang="en-US" altLang="zh-CN" b="1" dirty="0"/>
              <a:t>close() 	</a:t>
            </a:r>
            <a:r>
              <a:rPr lang="en-US" altLang="zh-CN" b="1" dirty="0" smtClean="0"/>
              <a:t>                          </a:t>
            </a:r>
            <a:r>
              <a:rPr lang="zh-CN" altLang="en-US" b="1" dirty="0" smtClean="0"/>
              <a:t>关闭</a:t>
            </a:r>
            <a:r>
              <a:rPr lang="zh-CN" altLang="en-US" b="1" dirty="0"/>
              <a:t>浏览器窗口。</a:t>
            </a:r>
            <a:endParaRPr lang="zh-CN" altLang="en-US" b="1" dirty="0"/>
          </a:p>
          <a:p>
            <a:r>
              <a:rPr lang="en-US" altLang="zh-CN" b="1" dirty="0"/>
              <a:t>confirm() 	</a:t>
            </a:r>
            <a:r>
              <a:rPr lang="en-US" altLang="zh-CN" b="1" dirty="0" smtClean="0"/>
              <a:t>       </a:t>
            </a:r>
            <a:r>
              <a:rPr lang="zh-CN" altLang="en-US" b="1" dirty="0" smtClean="0"/>
              <a:t>显示</a:t>
            </a:r>
            <a:r>
              <a:rPr lang="zh-CN" altLang="en-US" b="1" dirty="0"/>
              <a:t>带有一段消息以及确认按钮和取消按钮的对话框。 </a:t>
            </a:r>
            <a:endParaRPr lang="zh-CN" altLang="en-US" b="1" dirty="0"/>
          </a:p>
          <a:p>
            <a:r>
              <a:rPr lang="en-US" altLang="zh-CN" b="1" dirty="0"/>
              <a:t>createPopup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</a:t>
            </a:r>
            <a:r>
              <a:rPr lang="zh-CN" altLang="en-US" b="1" dirty="0" smtClean="0"/>
              <a:t>创建</a:t>
            </a:r>
            <a:r>
              <a:rPr lang="zh-CN" altLang="en-US" b="1" dirty="0"/>
              <a:t>一个</a:t>
            </a:r>
            <a:r>
              <a:rPr lang="en-US" altLang="zh-CN" b="1" dirty="0"/>
              <a:t>pop-up</a:t>
            </a:r>
            <a:r>
              <a:rPr lang="zh-CN" altLang="en-US" b="1" dirty="0"/>
              <a:t>窗口。</a:t>
            </a:r>
            <a:endParaRPr lang="zh-CN" altLang="en-US" b="1" dirty="0"/>
          </a:p>
          <a:p>
            <a:r>
              <a:rPr lang="en-US" altLang="zh-CN" b="1" dirty="0"/>
              <a:t>focus() 	</a:t>
            </a:r>
            <a:r>
              <a:rPr lang="en-US" altLang="zh-CN" b="1" dirty="0" smtClean="0"/>
              <a:t>                           </a:t>
            </a:r>
            <a:r>
              <a:rPr lang="zh-CN" altLang="en-US" b="1" dirty="0" smtClean="0"/>
              <a:t>使</a:t>
            </a:r>
            <a:r>
              <a:rPr lang="zh-CN" altLang="en-US" b="1" dirty="0"/>
              <a:t>当前窗口获得焦点</a:t>
            </a:r>
            <a:endParaRPr lang="zh-CN" altLang="en-US" b="1" dirty="0"/>
          </a:p>
          <a:p>
            <a:r>
              <a:rPr lang="en-US" altLang="zh-CN" b="1" dirty="0"/>
              <a:t>moveBy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 </a:t>
            </a:r>
            <a:r>
              <a:rPr lang="zh-CN" altLang="en-US" b="1" dirty="0" smtClean="0"/>
              <a:t>相对</a:t>
            </a:r>
            <a:r>
              <a:rPr lang="zh-CN" altLang="en-US" b="1" dirty="0"/>
              <a:t>窗口的当前坐标把它移动若干像素。</a:t>
            </a:r>
            <a:endParaRPr lang="zh-CN" altLang="en-US" b="1" dirty="0"/>
          </a:p>
          <a:p>
            <a:r>
              <a:rPr lang="en-US" altLang="zh-CN" b="1" dirty="0"/>
              <a:t>moveTo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 </a:t>
            </a:r>
            <a:r>
              <a:rPr lang="zh-CN" altLang="en-US" b="1" dirty="0" smtClean="0"/>
              <a:t>把</a:t>
            </a:r>
            <a:r>
              <a:rPr lang="zh-CN" altLang="en-US" b="1" dirty="0"/>
              <a:t>窗口的左上角移动到一个指定的坐标。</a:t>
            </a:r>
            <a:endParaRPr lang="zh-CN" altLang="en-US" b="1" dirty="0"/>
          </a:p>
          <a:p>
            <a:r>
              <a:rPr lang="en-US" altLang="zh-CN" b="1" dirty="0"/>
              <a:t>open() 	</a:t>
            </a:r>
            <a:r>
              <a:rPr lang="en-US" altLang="zh-CN" b="1" dirty="0" smtClean="0"/>
              <a:t>                            </a:t>
            </a:r>
            <a:r>
              <a:rPr lang="zh-CN" altLang="en-US" b="1" dirty="0" smtClean="0"/>
              <a:t>打开</a:t>
            </a:r>
            <a:r>
              <a:rPr lang="zh-CN" altLang="en-US" b="1" dirty="0"/>
              <a:t>一个新的浏览器窗口。</a:t>
            </a:r>
            <a:endParaRPr lang="zh-CN" altLang="en-US" b="1" dirty="0"/>
          </a:p>
          <a:p>
            <a:r>
              <a:rPr lang="en-US" altLang="zh-CN" b="1" dirty="0"/>
              <a:t>print() 	</a:t>
            </a:r>
            <a:r>
              <a:rPr lang="en-US" altLang="zh-CN" b="1" dirty="0" smtClean="0"/>
              <a:t>                            </a:t>
            </a:r>
            <a:r>
              <a:rPr lang="zh-CN" altLang="en-US" b="1" dirty="0" smtClean="0"/>
              <a:t>打印</a:t>
            </a:r>
            <a:r>
              <a:rPr lang="zh-CN" altLang="en-US" b="1" dirty="0"/>
              <a:t>当前窗口的内容。</a:t>
            </a:r>
            <a:endParaRPr lang="zh-CN" altLang="en-US" b="1" dirty="0"/>
          </a:p>
          <a:p>
            <a:r>
              <a:rPr lang="en-US" altLang="zh-CN" b="1" dirty="0"/>
              <a:t>prompt() 	</a:t>
            </a:r>
            <a:r>
              <a:rPr lang="en-US" altLang="zh-CN" b="1" dirty="0" smtClean="0"/>
              <a:t>         </a:t>
            </a:r>
            <a:r>
              <a:rPr lang="zh-CN" altLang="en-US" b="1" dirty="0" smtClean="0"/>
              <a:t>显示</a:t>
            </a:r>
            <a:r>
              <a:rPr lang="zh-CN" altLang="en-US" b="1" dirty="0"/>
              <a:t>可提示用户输入的对话框。 </a:t>
            </a:r>
            <a:endParaRPr lang="zh-CN" altLang="en-US" b="1" dirty="0"/>
          </a:p>
          <a:p>
            <a:r>
              <a:rPr lang="en-US" altLang="zh-CN" b="1" dirty="0"/>
              <a:t>resizeBy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 </a:t>
            </a:r>
            <a:r>
              <a:rPr lang="zh-CN" altLang="en-US" b="1" dirty="0" smtClean="0"/>
              <a:t>把</a:t>
            </a:r>
            <a:r>
              <a:rPr lang="zh-CN" altLang="en-US" b="1" dirty="0"/>
              <a:t>窗口的大小增加或减小指定的宽度和高度。</a:t>
            </a:r>
            <a:endParaRPr lang="zh-CN" altLang="en-US" b="1" dirty="0"/>
          </a:p>
          <a:p>
            <a:r>
              <a:rPr lang="en-US" altLang="zh-CN" b="1" dirty="0"/>
              <a:t>resizeTo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 </a:t>
            </a:r>
            <a:r>
              <a:rPr lang="zh-CN" altLang="en-US" b="1" dirty="0" smtClean="0"/>
              <a:t>把</a:t>
            </a:r>
            <a:r>
              <a:rPr lang="zh-CN" altLang="en-US" b="1" dirty="0"/>
              <a:t>窗口的大小调整到指定的宽度和高度。</a:t>
            </a:r>
            <a:endParaRPr lang="zh-CN" altLang="en-US" b="1" dirty="0"/>
          </a:p>
          <a:p>
            <a:r>
              <a:rPr lang="en-US" altLang="zh-CN" b="1" dirty="0"/>
              <a:t>scrollBy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 </a:t>
            </a:r>
            <a:r>
              <a:rPr lang="zh-CN" altLang="en-US" b="1" dirty="0" smtClean="0"/>
              <a:t>把</a:t>
            </a:r>
            <a:r>
              <a:rPr lang="zh-CN" altLang="en-US" b="1" dirty="0"/>
              <a:t>内容滚动增加或减小指定的像素。</a:t>
            </a:r>
            <a:endParaRPr lang="zh-CN" altLang="en-US" b="1" dirty="0"/>
          </a:p>
          <a:p>
            <a:r>
              <a:rPr lang="en-US" altLang="zh-CN" b="1" dirty="0"/>
              <a:t>scrollTo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  </a:t>
            </a:r>
            <a:r>
              <a:rPr lang="zh-CN" altLang="en-US" b="1" dirty="0" smtClean="0"/>
              <a:t>把</a:t>
            </a:r>
            <a:r>
              <a:rPr lang="zh-CN" altLang="en-US" b="1" dirty="0"/>
              <a:t>内容滚动到指定的坐标。</a:t>
            </a:r>
            <a:endParaRPr lang="zh-CN" altLang="en-US" b="1" dirty="0"/>
          </a:p>
          <a:p>
            <a:r>
              <a:rPr lang="en-US" altLang="zh-CN" b="1" dirty="0"/>
              <a:t>setInterval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  </a:t>
            </a:r>
            <a:r>
              <a:rPr lang="zh-CN" altLang="en-US" b="1" dirty="0" smtClean="0"/>
              <a:t>按照</a:t>
            </a:r>
            <a:r>
              <a:rPr lang="zh-CN" altLang="en-US" b="1" dirty="0"/>
              <a:t>指定的周期（以毫秒计）来调用函数或计算表达式。</a:t>
            </a:r>
            <a:endParaRPr lang="zh-CN" altLang="en-US" b="1" dirty="0"/>
          </a:p>
          <a:p>
            <a:r>
              <a:rPr lang="en-US" altLang="zh-CN" b="1" dirty="0"/>
              <a:t>setTimeout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  </a:t>
            </a:r>
            <a:r>
              <a:rPr lang="zh-CN" altLang="en-US" b="1" dirty="0" smtClean="0"/>
              <a:t>在</a:t>
            </a:r>
            <a:r>
              <a:rPr lang="zh-CN" altLang="en-US" b="1" dirty="0"/>
              <a:t>指定的毫秒数后调用函数或计算表达式。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69037"/>
            <a:ext cx="34852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9.5.3  document </a:t>
            </a:r>
            <a:r>
              <a:rPr lang="zh-CN" altLang="en-US" sz="2800" b="1" dirty="0"/>
              <a:t>对象 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1043608" y="2167936"/>
            <a:ext cx="6678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            document</a:t>
            </a:r>
            <a:r>
              <a:rPr lang="zh-CN" altLang="en-US" sz="2400" b="1" dirty="0"/>
              <a:t>对象包括当前浏览器窗口或框架内区域中的所有内容，包含文本域、按钮、单选框、复选框、下拉框、图片、链接等 </a:t>
            </a:r>
            <a:r>
              <a:rPr lang="en-US" altLang="zh-CN" sz="2400" b="1" dirty="0"/>
              <a:t>HTML </a:t>
            </a:r>
            <a:r>
              <a:rPr lang="zh-CN" altLang="en-US" sz="2400" b="1" dirty="0"/>
              <a:t>页面可访问元素，但不包含浏览器的菜单栏、工具栏和状态栏。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1503625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方法	</a:t>
            </a:r>
            <a:r>
              <a:rPr lang="zh-CN" altLang="en-US" b="1" dirty="0" smtClean="0"/>
              <a:t>                                                                           描述</a:t>
            </a:r>
            <a:endParaRPr lang="zh-CN" altLang="en-US" b="1" dirty="0"/>
          </a:p>
          <a:p>
            <a:r>
              <a:rPr lang="en-US" altLang="zh-CN" b="1" dirty="0"/>
              <a:t>close()  	</a:t>
            </a:r>
            <a:r>
              <a:rPr lang="en-US" altLang="zh-CN" b="1" dirty="0" smtClean="0"/>
              <a:t>                                    </a:t>
            </a:r>
            <a:r>
              <a:rPr lang="zh-CN" altLang="en-US" b="1" dirty="0" smtClean="0"/>
              <a:t>关闭</a:t>
            </a:r>
            <a:r>
              <a:rPr lang="zh-CN" altLang="en-US" b="1" dirty="0"/>
              <a:t>用</a:t>
            </a:r>
            <a:r>
              <a:rPr lang="en-US" altLang="zh-CN" b="1" dirty="0"/>
              <a:t>document.open</a:t>
            </a:r>
            <a:r>
              <a:rPr lang="en-US" altLang="zh-CN" b="1" dirty="0"/>
              <a:t>()</a:t>
            </a:r>
            <a:r>
              <a:rPr lang="zh-CN" altLang="en-US" b="1" dirty="0"/>
              <a:t>方法打开的输出流，并</a:t>
            </a:r>
            <a:r>
              <a:rPr lang="zh-CN" altLang="en-US" b="1" dirty="0"/>
              <a:t>显示选定的</a:t>
            </a:r>
            <a:r>
              <a:rPr lang="zh-CN" altLang="en-US" b="1" dirty="0" smtClean="0"/>
              <a:t>数</a:t>
            </a:r>
            <a:r>
              <a:rPr lang="zh-CN" altLang="en-US" b="1" dirty="0" smtClean="0"/>
              <a:t>  </a:t>
            </a:r>
            <a:r>
              <a:rPr lang="en-US" altLang="zh-CN" b="1" dirty="0" smtClean="0"/>
              <a:t>getElementById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           </a:t>
            </a:r>
            <a:r>
              <a:rPr lang="zh-CN" altLang="en-US" b="1" dirty="0" smtClean="0"/>
              <a:t>返回</a:t>
            </a:r>
            <a:r>
              <a:rPr lang="zh-CN" altLang="en-US" b="1" dirty="0"/>
              <a:t>对拥有指定</a:t>
            </a:r>
            <a:r>
              <a:rPr lang="en-US" altLang="zh-CN" b="1" dirty="0"/>
              <a:t>id</a:t>
            </a:r>
            <a:r>
              <a:rPr lang="zh-CN" altLang="en-US" b="1" dirty="0"/>
              <a:t>的第一个对象的引用。</a:t>
            </a:r>
            <a:endParaRPr lang="zh-CN" altLang="en-US" b="1" dirty="0"/>
          </a:p>
          <a:p>
            <a:r>
              <a:rPr lang="en-US" altLang="zh-CN" b="1" dirty="0"/>
              <a:t>getElementsByName</a:t>
            </a:r>
            <a:r>
              <a:rPr lang="en-US" altLang="zh-CN" b="1" dirty="0"/>
              <a:t>() 	</a:t>
            </a:r>
            <a:r>
              <a:rPr lang="zh-CN" altLang="en-US" b="1" dirty="0"/>
              <a:t>返回带有指定名称的对象集合。</a:t>
            </a:r>
            <a:endParaRPr lang="zh-CN" altLang="en-US" b="1" dirty="0"/>
          </a:p>
          <a:p>
            <a:r>
              <a:rPr lang="en-US" altLang="zh-CN" b="1" dirty="0"/>
              <a:t>getElementsByTagName</a:t>
            </a:r>
            <a:r>
              <a:rPr lang="en-US" altLang="zh-CN" b="1" dirty="0"/>
              <a:t>() 	</a:t>
            </a:r>
            <a:r>
              <a:rPr lang="zh-CN" altLang="en-US" b="1" dirty="0"/>
              <a:t>返回带有指定标签名的对象集合。</a:t>
            </a:r>
            <a:endParaRPr lang="zh-CN" altLang="en-US" b="1" dirty="0"/>
          </a:p>
          <a:p>
            <a:r>
              <a:rPr lang="en-US" altLang="zh-CN" b="1" dirty="0" smtClean="0"/>
              <a:t>open() 	                                      </a:t>
            </a:r>
            <a:r>
              <a:rPr lang="zh-CN" altLang="en-US" b="1" dirty="0" smtClean="0"/>
              <a:t>打开一个流，以收集来自任何</a:t>
            </a:r>
            <a:r>
              <a:rPr lang="en-US" altLang="zh-CN" b="1" dirty="0" err="1" smtClean="0"/>
              <a:t>document.write</a:t>
            </a:r>
            <a:r>
              <a:rPr lang="en-US" altLang="zh-CN" b="1" dirty="0" smtClean="0"/>
              <a:t>()</a:t>
            </a:r>
            <a:r>
              <a:rPr lang="zh-CN" altLang="en-US" b="1" dirty="0" smtClean="0"/>
              <a:t>或 </a:t>
            </a:r>
            <a:endParaRPr lang="en-US" altLang="zh-CN" b="1" dirty="0" smtClean="0"/>
          </a:p>
          <a:p>
            <a:r>
              <a:rPr lang="en-US" altLang="zh-CN" b="1" dirty="0"/>
              <a:t>                                                         </a:t>
            </a:r>
            <a:r>
              <a:rPr lang="en-US" altLang="zh-CN" b="1" dirty="0" smtClean="0"/>
              <a:t>document.writeln()</a:t>
            </a:r>
            <a:r>
              <a:rPr lang="zh-CN" altLang="en-US" b="1" dirty="0" smtClean="0"/>
              <a:t>方法的输入</a:t>
            </a:r>
            <a:endParaRPr lang="en-US" altLang="zh-CN" b="1" dirty="0" smtClean="0"/>
          </a:p>
          <a:p>
            <a:r>
              <a:rPr lang="en-US" altLang="zh-CN" b="1" dirty="0" smtClean="0"/>
              <a:t>write() 	                                       </a:t>
            </a:r>
            <a:r>
              <a:rPr lang="zh-CN" altLang="en-US" b="1" dirty="0" smtClean="0"/>
              <a:t>向文档写</a:t>
            </a:r>
            <a:r>
              <a:rPr lang="en-US" altLang="zh-CN" b="1" dirty="0" smtClean="0"/>
              <a:t>HTML</a:t>
            </a:r>
            <a:r>
              <a:rPr lang="zh-CN" altLang="en-US" b="1" dirty="0" smtClean="0"/>
              <a:t>表达式或</a:t>
            </a:r>
            <a:r>
              <a:rPr lang="en-US" altLang="zh-CN" b="1" dirty="0" smtClean="0"/>
              <a:t>JavaScript</a:t>
            </a:r>
            <a:r>
              <a:rPr lang="zh-CN" altLang="en-US" b="1" dirty="0" smtClean="0"/>
              <a:t>代码。</a:t>
            </a:r>
            <a:endParaRPr lang="zh-CN" altLang="en-US" b="1" dirty="0" smtClean="0"/>
          </a:p>
          <a:p>
            <a:r>
              <a:rPr lang="en-US" altLang="zh-CN" b="1" dirty="0" smtClean="0"/>
              <a:t>writeln</a:t>
            </a:r>
            <a:r>
              <a:rPr lang="en-US" altLang="zh-CN" b="1" dirty="0"/>
              <a:t>() 	</a:t>
            </a:r>
            <a:r>
              <a:rPr lang="en-US" altLang="zh-CN" b="1" dirty="0" smtClean="0"/>
              <a:t>                     </a:t>
            </a:r>
            <a:r>
              <a:rPr lang="zh-CN" altLang="en-US" b="1" dirty="0" smtClean="0"/>
              <a:t>等同</a:t>
            </a:r>
            <a:r>
              <a:rPr lang="zh-CN" altLang="en-US" b="1" dirty="0"/>
              <a:t>于</a:t>
            </a:r>
            <a:r>
              <a:rPr lang="en-US" altLang="zh-CN" b="1" dirty="0"/>
              <a:t>write()</a:t>
            </a:r>
            <a:r>
              <a:rPr lang="zh-CN" altLang="en-US" b="1" dirty="0"/>
              <a:t>方法，不同的是在每个表达式之后写</a:t>
            </a:r>
            <a:r>
              <a:rPr lang="zh-CN" altLang="en-US" b="1" dirty="0" smtClean="0"/>
              <a:t>一</a:t>
            </a:r>
            <a:endParaRPr lang="en-US" altLang="zh-CN" b="1" dirty="0" smtClean="0"/>
          </a:p>
          <a:p>
            <a:r>
              <a:rPr lang="en-US" altLang="zh-CN" b="1" dirty="0" smtClean="0"/>
              <a:t>                                                          </a:t>
            </a:r>
            <a:r>
              <a:rPr lang="zh-CN" altLang="en-US" b="1" dirty="0" smtClean="0"/>
              <a:t>个换行符。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980728"/>
            <a:ext cx="28729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9.5.4  history</a:t>
            </a:r>
            <a:r>
              <a:rPr lang="zh-CN" altLang="en-US" sz="2800" b="1" dirty="0"/>
              <a:t>对象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1187624" y="2090171"/>
            <a:ext cx="6858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  history</a:t>
            </a:r>
            <a:r>
              <a:rPr lang="zh-CN" altLang="en-US" sz="2400" b="1" dirty="0"/>
              <a:t>对象包含用户浏览历史的信息，可以使用这些历史记录实现后退、前进功能。</a:t>
            </a:r>
            <a:r>
              <a:rPr lang="en-US" altLang="zh-CN" sz="2400" b="1" dirty="0"/>
              <a:t>History</a:t>
            </a:r>
            <a:r>
              <a:rPr lang="zh-CN" altLang="en-US" sz="2400" b="1" dirty="0"/>
              <a:t>最常用的函数如下：</a:t>
            </a:r>
            <a:endParaRPr lang="zh-CN" altLang="en-US" sz="2400" b="1" dirty="0"/>
          </a:p>
          <a:p>
            <a:r>
              <a:rPr lang="en-US" altLang="zh-CN" sz="2400" b="1" dirty="0"/>
              <a:t>1.	history.back()  //</a:t>
            </a:r>
            <a:r>
              <a:rPr lang="zh-CN" altLang="en-US" sz="2400" b="1" dirty="0"/>
              <a:t>返回上一页</a:t>
            </a:r>
            <a:endParaRPr lang="zh-CN" altLang="en-US" sz="2400" b="1" dirty="0"/>
          </a:p>
          <a:p>
            <a:r>
              <a:rPr lang="en-US" altLang="zh-CN" sz="2400" b="1" dirty="0"/>
              <a:t>2.	</a:t>
            </a:r>
            <a:r>
              <a:rPr lang="en-US" altLang="zh-CN" sz="2400" b="1" dirty="0"/>
              <a:t>history.forward</a:t>
            </a:r>
            <a:r>
              <a:rPr lang="en-US" altLang="zh-CN" sz="2400" b="1" dirty="0"/>
              <a:t>()  //</a:t>
            </a:r>
            <a:r>
              <a:rPr lang="zh-CN" altLang="en-US" sz="2400" b="1" dirty="0"/>
              <a:t>进入下一页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19872" y="832722"/>
            <a:ext cx="19111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9.6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案例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1916832"/>
            <a:ext cx="2815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9.6.1  </a:t>
            </a:r>
            <a:r>
              <a:rPr lang="zh-CN" altLang="en-US" sz="2800" b="1" dirty="0"/>
              <a:t>计算器实例</a:t>
            </a:r>
            <a:endParaRPr lang="zh-CN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971600" y="2536076"/>
            <a:ext cx="28664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9.6.2  </a:t>
            </a:r>
            <a:r>
              <a:rPr lang="zh-CN" altLang="en-US" sz="2800" b="1" dirty="0"/>
              <a:t>猜数字游戏</a:t>
            </a:r>
            <a:endParaRPr lang="zh-CN" altLang="en-US" sz="2800" b="1" dirty="0"/>
          </a:p>
        </p:txBody>
      </p:sp>
      <p:sp>
        <p:nvSpPr>
          <p:cNvPr id="5" name="矩形 4"/>
          <p:cNvSpPr/>
          <p:nvPr/>
        </p:nvSpPr>
        <p:spPr>
          <a:xfrm>
            <a:off x="971600" y="3059668"/>
            <a:ext cx="3744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9.6.3  </a:t>
            </a:r>
            <a:r>
              <a:rPr lang="zh-CN" altLang="en-US" sz="2800" b="1" dirty="0"/>
              <a:t>会飞的文字实例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87824" y="692696"/>
            <a:ext cx="38491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9.1  JavaScript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简介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9672" y="1916832"/>
            <a:ext cx="63184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JavaScript</a:t>
            </a:r>
            <a:r>
              <a:rPr lang="zh-CN" altLang="en-US" sz="2000" b="1" dirty="0"/>
              <a:t>是一种基于对象和事件驱动并具有相对安全性的客户端脚本语言，主要用于创建具有交互性较强的动态页面。主要具有如下特点</a:t>
            </a:r>
            <a:r>
              <a:rPr lang="zh-CN" altLang="en-US" sz="2000" b="1" dirty="0" smtClean="0"/>
              <a:t>：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）</a:t>
            </a:r>
            <a:r>
              <a:rPr lang="zh-CN" altLang="zh-CN" sz="2000" b="1" dirty="0" smtClean="0"/>
              <a:t>基于</a:t>
            </a:r>
            <a:r>
              <a:rPr lang="zh-CN" altLang="zh-CN" sz="2000" b="1" dirty="0" smtClean="0"/>
              <a:t>对象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2</a:t>
            </a:r>
            <a:r>
              <a:rPr lang="zh-CN" altLang="en-US" sz="2000" b="1" dirty="0" smtClean="0"/>
              <a:t>）</a:t>
            </a:r>
            <a:r>
              <a:rPr lang="zh-CN" altLang="zh-CN" sz="2000" b="1" dirty="0" smtClean="0"/>
              <a:t>事件驱动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3</a:t>
            </a:r>
            <a:r>
              <a:rPr lang="zh-CN" altLang="en-US" sz="2000" b="1" dirty="0" smtClean="0"/>
              <a:t>）</a:t>
            </a:r>
            <a:r>
              <a:rPr lang="zh-CN" altLang="zh-CN" sz="2000" b="1" dirty="0" smtClean="0"/>
              <a:t>实时</a:t>
            </a:r>
            <a:r>
              <a:rPr lang="zh-CN" altLang="zh-CN" sz="2000" b="1" dirty="0" smtClean="0"/>
              <a:t>性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）</a:t>
            </a:r>
            <a:r>
              <a:rPr lang="zh-CN" altLang="zh-CN" sz="2000" b="1" dirty="0" smtClean="0"/>
              <a:t>动态性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5</a:t>
            </a:r>
            <a:r>
              <a:rPr lang="zh-CN" altLang="en-US" sz="2000" b="1" dirty="0" smtClean="0"/>
              <a:t>）</a:t>
            </a:r>
            <a:r>
              <a:rPr lang="zh-CN" altLang="zh-CN" sz="2000" b="1" dirty="0" smtClean="0"/>
              <a:t>跨</a:t>
            </a:r>
            <a:r>
              <a:rPr lang="zh-CN" altLang="zh-CN" sz="2000" b="1" dirty="0" smtClean="0"/>
              <a:t>平台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6</a:t>
            </a:r>
            <a:r>
              <a:rPr lang="zh-CN" altLang="en-US" sz="2000" b="1" dirty="0" smtClean="0"/>
              <a:t>）</a:t>
            </a:r>
            <a:r>
              <a:rPr lang="zh-CN" altLang="zh-CN" sz="2000" b="1" dirty="0" smtClean="0"/>
              <a:t>开发</a:t>
            </a:r>
            <a:r>
              <a:rPr lang="zh-CN" altLang="zh-CN" sz="2000" b="1" dirty="0"/>
              <a:t>使用</a:t>
            </a:r>
            <a:r>
              <a:rPr lang="zh-CN" altLang="zh-CN" sz="2000" b="1" dirty="0" smtClean="0"/>
              <a:t>简单</a:t>
            </a:r>
            <a:endParaRPr lang="en-US" altLang="zh-CN" sz="2000" b="1" dirty="0" smtClean="0"/>
          </a:p>
          <a:p>
            <a:r>
              <a:rPr lang="en-US" altLang="zh-CN" sz="2000" b="1" dirty="0"/>
              <a:t>JavaScript</a:t>
            </a:r>
            <a:r>
              <a:rPr lang="zh-CN" altLang="en-US" sz="2000" b="1" dirty="0"/>
              <a:t>脚本语言由于其效率高、功能强大等特点，在表单数据合法性验证、网页特效、交互式菜单、动态页面、数值计算等方面获得广泛的应用。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908720"/>
            <a:ext cx="691276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9.7</a:t>
            </a:r>
            <a:r>
              <a:rPr lang="zh-CN" altLang="en-US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小结</a:t>
            </a:r>
            <a:endParaRPr lang="en-US" altLang="zh-CN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en-US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zh-CN" altLang="en-US" dirty="0" smtClean="0"/>
              <a:t>          </a:t>
            </a:r>
            <a:r>
              <a:rPr lang="zh-CN" altLang="en-US" sz="2400" b="1" dirty="0"/>
              <a:t>本章</a:t>
            </a:r>
            <a:r>
              <a:rPr lang="zh-CN" altLang="en-US" sz="2400" b="1" dirty="0"/>
              <a:t>学习了</a:t>
            </a:r>
            <a:r>
              <a:rPr lang="en-US" altLang="zh-CN" sz="2400" b="1" dirty="0"/>
              <a:t>JavaScript</a:t>
            </a:r>
            <a:r>
              <a:rPr lang="zh-CN" altLang="en-US" sz="2400" b="1" dirty="0"/>
              <a:t>语言的基本语法和基本内置对象，并通过一些常见的应用，讲解了这些知识点的使用方法，本章只是讲解了</a:t>
            </a:r>
            <a:r>
              <a:rPr lang="en-US" altLang="zh-CN" sz="2400" b="1" dirty="0"/>
              <a:t>JavaScript</a:t>
            </a:r>
            <a:r>
              <a:rPr lang="zh-CN" altLang="en-US" sz="2400" b="1" dirty="0"/>
              <a:t>的基本内容，读者如果想要向客户端方向发展，需要参考更多的</a:t>
            </a:r>
            <a:r>
              <a:rPr lang="en-US" altLang="zh-CN" sz="2400" b="1" dirty="0"/>
              <a:t>JavaScript</a:t>
            </a:r>
            <a:r>
              <a:rPr lang="zh-CN" altLang="en-US" sz="2400" b="1" dirty="0"/>
              <a:t>知识。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052736"/>
            <a:ext cx="6858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   9.8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习题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en-US" altLang="zh-CN" dirty="0" smtClean="0"/>
          </a:p>
          <a:p>
            <a:r>
              <a:rPr lang="en-US" altLang="zh-CN" sz="2400" b="1" dirty="0" smtClean="0"/>
              <a:t>1</a:t>
            </a:r>
            <a:r>
              <a:rPr lang="en-US" altLang="zh-CN" sz="2400" b="1" dirty="0"/>
              <a:t>.</a:t>
            </a:r>
            <a:r>
              <a:rPr lang="zh-CN" altLang="en-US" sz="2400" b="1" dirty="0"/>
              <a:t>编写一个含有“</a:t>
            </a:r>
            <a:r>
              <a:rPr lang="en-US" altLang="zh-CN" sz="2400" b="1" dirty="0"/>
              <a:t>+”“-”“×”“÷”</a:t>
            </a:r>
            <a:r>
              <a:rPr lang="zh-CN" altLang="en-US" sz="2400" b="1" dirty="0"/>
              <a:t>运算符的计算器，用两个文本标签作为两个操作数的输入，用一个下拉列表标签做运算符输入，当点击“</a:t>
            </a:r>
            <a:r>
              <a:rPr lang="en-US" altLang="zh-CN" sz="2400" b="1" dirty="0"/>
              <a:t>=”</a:t>
            </a:r>
            <a:r>
              <a:rPr lang="zh-CN" altLang="en-US" sz="2400" b="1" dirty="0"/>
              <a:t>按钮时，按相应运算符计算结果，并在结果文本标签中显示。</a:t>
            </a:r>
            <a:endParaRPr lang="zh-CN" altLang="en-US" sz="2400" b="1" dirty="0"/>
          </a:p>
          <a:p>
            <a:r>
              <a:rPr lang="en-US" altLang="zh-CN" sz="2400" b="1" dirty="0"/>
              <a:t>2.</a:t>
            </a:r>
            <a:r>
              <a:rPr lang="zh-CN" altLang="en-US" sz="2400" b="1" dirty="0"/>
              <a:t>实现多个复选框的“全选”和“取消全选”功能。</a:t>
            </a:r>
            <a:endParaRPr lang="zh-CN" altLang="en-US" sz="2400" b="1" dirty="0"/>
          </a:p>
          <a:p>
            <a:r>
              <a:rPr lang="en-US" altLang="zh-CN" sz="2400" b="1" dirty="0"/>
              <a:t>3.</a:t>
            </a:r>
            <a:r>
              <a:rPr lang="zh-CN" altLang="en-US" sz="2400" b="1" dirty="0"/>
              <a:t>动态显示数字时钟。</a:t>
            </a:r>
            <a:endParaRPr lang="zh-CN" altLang="en-US" sz="2400" b="1" dirty="0"/>
          </a:p>
          <a:p>
            <a:r>
              <a:rPr lang="en-US" altLang="zh-CN" sz="2400" b="1" dirty="0"/>
              <a:t>4.</a:t>
            </a:r>
            <a:r>
              <a:rPr lang="zh-CN" altLang="en-US" sz="2400" b="1" dirty="0"/>
              <a:t>实现一个进度条。</a:t>
            </a:r>
            <a:endParaRPr lang="zh-CN" altLang="en-US" sz="2400" b="1" dirty="0"/>
          </a:p>
          <a:p>
            <a:r>
              <a:rPr lang="en-US" altLang="zh-CN" sz="2400" b="1" dirty="0"/>
              <a:t>5.</a:t>
            </a:r>
            <a:r>
              <a:rPr lang="zh-CN" altLang="en-US" sz="2400" b="1" dirty="0"/>
              <a:t>用表单输入</a:t>
            </a:r>
            <a:r>
              <a:rPr lang="en-US" altLang="zh-CN" sz="2400" b="1" dirty="0"/>
              <a:t>8</a:t>
            </a:r>
            <a:r>
              <a:rPr lang="zh-CN" altLang="en-US" sz="2400" b="1" dirty="0"/>
              <a:t>本书的价格，计算最高价格、最低价格、平均价格并显示。</a:t>
            </a:r>
            <a:endParaRPr lang="zh-CN" altLang="en-US" sz="2400" b="1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11601" y="908719"/>
            <a:ext cx="39164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9.2  JavaScript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程序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2606441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b="1" dirty="0"/>
              <a:t>&lt;html&gt; </a:t>
            </a:r>
            <a:endParaRPr lang="en-US" altLang="zh-CN" sz="2000" b="1" dirty="0"/>
          </a:p>
          <a:p>
            <a:r>
              <a:rPr lang="en-US" altLang="zh-CN" sz="2000" b="1" dirty="0"/>
              <a:t>&lt;head&gt; </a:t>
            </a:r>
            <a:endParaRPr lang="en-US" altLang="zh-CN" sz="2000" b="1" dirty="0"/>
          </a:p>
          <a:p>
            <a:r>
              <a:rPr lang="en-US" altLang="zh-CN" sz="2000" b="1" dirty="0"/>
              <a:t>&lt;/head&gt; </a:t>
            </a:r>
            <a:endParaRPr lang="en-US" altLang="zh-CN" sz="2000" b="1" dirty="0"/>
          </a:p>
          <a:p>
            <a:r>
              <a:rPr lang="en-US" altLang="zh-CN" sz="2000" b="1" dirty="0"/>
              <a:t>&lt;body&gt; </a:t>
            </a:r>
            <a:endParaRPr lang="en-US" altLang="zh-CN" sz="2000" b="1" dirty="0"/>
          </a:p>
          <a:p>
            <a:r>
              <a:rPr lang="en-US" altLang="zh-CN" sz="2000" b="1" dirty="0"/>
              <a:t>&lt;</a:t>
            </a:r>
            <a:r>
              <a:rPr lang="en-US" altLang="zh-CN" sz="2000" b="1" dirty="0"/>
              <a:t>br</a:t>
            </a:r>
            <a:r>
              <a:rPr lang="en-US" altLang="zh-CN" sz="2000" b="1" dirty="0"/>
              <a:t>&gt; </a:t>
            </a:r>
            <a:endParaRPr lang="en-US" altLang="zh-CN" sz="2000" b="1" dirty="0"/>
          </a:p>
          <a:p>
            <a:r>
              <a:rPr lang="en-US" altLang="zh-CN" sz="2000" b="1" dirty="0"/>
              <a:t>&lt;center&gt; </a:t>
            </a:r>
            <a:endParaRPr lang="en-US" altLang="zh-CN" sz="2000" b="1" dirty="0"/>
          </a:p>
          <a:p>
            <a:r>
              <a:rPr lang="en-US" altLang="zh-CN" sz="2000" b="1" dirty="0"/>
              <a:t>&lt;script type="text/</a:t>
            </a:r>
            <a:r>
              <a:rPr lang="en-US" altLang="zh-CN" sz="2000" b="1" dirty="0"/>
              <a:t>javascript</a:t>
            </a:r>
            <a:r>
              <a:rPr lang="en-US" altLang="zh-CN" sz="2000" b="1" dirty="0"/>
              <a:t>"&gt;</a:t>
            </a:r>
            <a:endParaRPr lang="en-US" altLang="zh-CN" sz="2000" b="1" dirty="0"/>
          </a:p>
          <a:p>
            <a:r>
              <a:rPr lang="en-US" altLang="zh-CN" sz="2000" b="1" dirty="0"/>
              <a:t>   </a:t>
            </a:r>
            <a:r>
              <a:rPr lang="en-US" altLang="zh-CN" sz="2000" b="1" dirty="0"/>
              <a:t>document.write</a:t>
            </a:r>
            <a:r>
              <a:rPr lang="en-US" altLang="zh-CN" sz="2000" b="1" dirty="0"/>
              <a:t>("Hello World!"); </a:t>
            </a:r>
            <a:endParaRPr lang="en-US" altLang="zh-CN" sz="2000" b="1" dirty="0"/>
          </a:p>
          <a:p>
            <a:r>
              <a:rPr lang="en-US" altLang="zh-CN" sz="2000" b="1" dirty="0"/>
              <a:t>&lt;/script&gt; </a:t>
            </a:r>
            <a:endParaRPr lang="en-US" altLang="zh-CN" sz="2000" b="1" dirty="0"/>
          </a:p>
          <a:p>
            <a:r>
              <a:rPr lang="en-US" altLang="zh-CN" sz="2000" b="1" dirty="0"/>
              <a:t>&lt;/center&gt; </a:t>
            </a:r>
            <a:endParaRPr lang="en-US" altLang="zh-CN" sz="2000" b="1" dirty="0"/>
          </a:p>
          <a:p>
            <a:r>
              <a:rPr lang="en-US" altLang="zh-CN" sz="2000" b="1" dirty="0"/>
              <a:t>&lt;/body&gt; </a:t>
            </a:r>
            <a:endParaRPr lang="en-US" altLang="zh-CN" sz="2000" b="1" dirty="0"/>
          </a:p>
          <a:p>
            <a:r>
              <a:rPr lang="en-US" altLang="zh-CN" sz="2000" b="1" dirty="0"/>
              <a:t>&lt;/html&gt; </a:t>
            </a:r>
            <a:endParaRPr lang="en-US" altLang="zh-CN" sz="2000" b="1" dirty="0"/>
          </a:p>
        </p:txBody>
      </p:sp>
      <p:sp>
        <p:nvSpPr>
          <p:cNvPr id="4" name="矩形 3"/>
          <p:cNvSpPr/>
          <p:nvPr/>
        </p:nvSpPr>
        <p:spPr>
          <a:xfrm>
            <a:off x="400607" y="1780654"/>
            <a:ext cx="8748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像</a:t>
            </a:r>
            <a:r>
              <a:rPr lang="zh-CN" altLang="en-US" sz="2000" b="1" dirty="0"/>
              <a:t>学习 </a:t>
            </a:r>
            <a:r>
              <a:rPr lang="en-US" altLang="zh-CN" sz="2000" b="1" dirty="0"/>
              <a:t>C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Java </a:t>
            </a:r>
            <a:r>
              <a:rPr lang="zh-CN" altLang="en-US" sz="2000" b="1" dirty="0"/>
              <a:t>等其他语言一样，先来看看使用</a:t>
            </a:r>
            <a:r>
              <a:rPr lang="en-US" altLang="zh-CN" sz="2000" b="1" dirty="0"/>
              <a:t>JavaScript</a:t>
            </a:r>
            <a:r>
              <a:rPr lang="zh-CN" altLang="en-US" sz="2000" b="1" dirty="0"/>
              <a:t>脚本语言编写的“</a:t>
            </a:r>
            <a:r>
              <a:rPr lang="en-US" altLang="zh-CN" sz="2000" b="1" dirty="0"/>
              <a:t>Hello World!”</a:t>
            </a:r>
            <a:r>
              <a:rPr lang="zh-CN" altLang="en-US" sz="2000" b="1" dirty="0"/>
              <a:t>程序：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59832" y="846110"/>
            <a:ext cx="37321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9.3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变量和标识符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2852936"/>
            <a:ext cx="75243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var</a:t>
            </a:r>
            <a:r>
              <a:rPr lang="en-US" altLang="zh-CN" b="1" dirty="0"/>
              <a:t> var1,var2,va;  </a:t>
            </a:r>
            <a:endParaRPr lang="en-US" altLang="zh-CN" b="1" dirty="0"/>
          </a:p>
          <a:p>
            <a:r>
              <a:rPr lang="en-US" altLang="zh-CN" b="1" dirty="0"/>
              <a:t>var</a:t>
            </a:r>
            <a:r>
              <a:rPr lang="en-US" altLang="zh-CN" b="1" dirty="0"/>
              <a:t> var1,var2,var3; 						//</a:t>
            </a:r>
            <a:r>
              <a:rPr lang="zh-CN" altLang="en-US" b="1" dirty="0"/>
              <a:t>定义三个变量</a:t>
            </a:r>
            <a:endParaRPr lang="zh-CN" altLang="en-US" b="1" dirty="0"/>
          </a:p>
          <a:p>
            <a:r>
              <a:rPr lang="en-US" altLang="zh-CN" b="1" dirty="0"/>
              <a:t>var</a:t>
            </a:r>
            <a:r>
              <a:rPr lang="en-US" altLang="zh-CN" b="1" dirty="0"/>
              <a:t> var4 = 5 								//</a:t>
            </a:r>
            <a:r>
              <a:rPr lang="zh-CN" altLang="en-US" b="1" dirty="0"/>
              <a:t>定义一个整型变量</a:t>
            </a:r>
            <a:endParaRPr lang="zh-CN" altLang="en-US" b="1" dirty="0"/>
          </a:p>
          <a:p>
            <a:r>
              <a:rPr lang="en-US" altLang="zh-CN" b="1" dirty="0"/>
              <a:t>var</a:t>
            </a:r>
            <a:r>
              <a:rPr lang="en-US" altLang="zh-CN" b="1" dirty="0"/>
              <a:t> var5 = 6.2 							//</a:t>
            </a:r>
            <a:r>
              <a:rPr lang="zh-CN" altLang="en-US" b="1" dirty="0"/>
              <a:t>定义一个浮点型变量</a:t>
            </a:r>
            <a:endParaRPr lang="zh-CN" altLang="en-US" b="1" dirty="0"/>
          </a:p>
          <a:p>
            <a:r>
              <a:rPr lang="en-US" altLang="zh-CN" b="1" dirty="0"/>
              <a:t>var</a:t>
            </a:r>
            <a:r>
              <a:rPr lang="en-US" altLang="zh-CN" b="1" dirty="0"/>
              <a:t> var6 = "</a:t>
            </a:r>
            <a:r>
              <a:rPr lang="zh-CN" altLang="en-US" b="1" dirty="0"/>
              <a:t>你好</a:t>
            </a:r>
            <a:r>
              <a:rPr lang="en-US" altLang="zh-CN" b="1" dirty="0"/>
              <a:t>" 						//</a:t>
            </a:r>
            <a:r>
              <a:rPr lang="zh-CN" altLang="en-US" b="1" dirty="0"/>
              <a:t>定义一个字符串变量</a:t>
            </a:r>
            <a:endParaRPr lang="zh-CN" altLang="en-US" b="1" dirty="0"/>
          </a:p>
          <a:p>
            <a:r>
              <a:rPr lang="en-US" altLang="zh-CN" b="1" dirty="0"/>
              <a:t>var</a:t>
            </a:r>
            <a:r>
              <a:rPr lang="en-US" altLang="zh-CN" b="1" dirty="0"/>
              <a:t> var7 = true 							//</a:t>
            </a:r>
            <a:r>
              <a:rPr lang="zh-CN" altLang="en-US" b="1" dirty="0"/>
              <a:t>定义一个布尔类型变量</a:t>
            </a:r>
            <a:endParaRPr lang="zh-CN" altLang="en-US" b="1" dirty="0"/>
          </a:p>
          <a:p>
            <a:r>
              <a:rPr lang="en-US" altLang="zh-CN" b="1" dirty="0"/>
              <a:t>var</a:t>
            </a:r>
            <a:r>
              <a:rPr lang="en-US" altLang="zh-CN" b="1" dirty="0"/>
              <a:t> var8 = new Array("</a:t>
            </a:r>
            <a:r>
              <a:rPr lang="zh-CN" altLang="en-US" b="1" dirty="0"/>
              <a:t>张三</a:t>
            </a:r>
            <a:r>
              <a:rPr lang="en-US" altLang="zh-CN" b="1" dirty="0"/>
              <a:t>","</a:t>
            </a:r>
            <a:r>
              <a:rPr lang="zh-CN" altLang="en-US" b="1" dirty="0"/>
              <a:t>李四</a:t>
            </a:r>
            <a:r>
              <a:rPr lang="en-US" altLang="zh-CN" b="1" dirty="0"/>
              <a:t>","</a:t>
            </a:r>
            <a:r>
              <a:rPr lang="zh-CN" altLang="en-US" b="1" dirty="0"/>
              <a:t>王五</a:t>
            </a:r>
            <a:r>
              <a:rPr lang="en-US" altLang="zh-CN" b="1" dirty="0"/>
              <a:t>");	//</a:t>
            </a:r>
            <a:r>
              <a:rPr lang="zh-CN" altLang="en-US" b="1" dirty="0"/>
              <a:t>定义一个字符串数组</a:t>
            </a:r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755576" y="1628507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    与 </a:t>
            </a:r>
            <a:r>
              <a:rPr lang="en-US" altLang="zh-CN" sz="2000" b="1" dirty="0"/>
              <a:t>C++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Java </a:t>
            </a:r>
            <a:r>
              <a:rPr lang="zh-CN" altLang="en-US" sz="2000" b="1" dirty="0"/>
              <a:t>等高级程序语言使用多个变量标识符不同，</a:t>
            </a:r>
            <a:r>
              <a:rPr lang="en-US" altLang="zh-CN" sz="2000" b="1" dirty="0"/>
              <a:t>JavaScript</a:t>
            </a:r>
            <a:r>
              <a:rPr lang="zh-CN" altLang="en-US" sz="2000" b="1" dirty="0"/>
              <a:t>脚本语言使用关键字</a:t>
            </a:r>
            <a:r>
              <a:rPr lang="en-US" altLang="zh-CN" sz="2000" b="1" dirty="0"/>
              <a:t>var</a:t>
            </a:r>
            <a:r>
              <a:rPr lang="zh-CN" altLang="en-US" sz="2000" b="1" dirty="0"/>
              <a:t>作为其唯一的变量标识符，其用法为在关键字</a:t>
            </a:r>
            <a:r>
              <a:rPr lang="en-US" altLang="zh-CN" sz="2000" b="1" dirty="0"/>
              <a:t>var</a:t>
            </a:r>
            <a:r>
              <a:rPr lang="zh-CN" altLang="en-US" sz="2000" b="1" dirty="0"/>
              <a:t>后面加上变量名。例如：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628800"/>
            <a:ext cx="70567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注意</a:t>
            </a:r>
            <a:r>
              <a:rPr lang="zh-CN" altLang="en-US" sz="2400" b="1" dirty="0">
                <a:solidFill>
                  <a:srgbClr val="FF0000"/>
                </a:solidFill>
              </a:rPr>
              <a:t>：</a:t>
            </a:r>
            <a:r>
              <a:rPr lang="en-US" altLang="zh-CN" sz="2400" b="1" dirty="0"/>
              <a:t>JavaScript</a:t>
            </a:r>
            <a:r>
              <a:rPr lang="zh-CN" altLang="en-US" sz="2400" b="1" dirty="0"/>
              <a:t>脚本语言中变量名的命名需遵循一定的规则，允许包含字母、数字、下划线和美元符号，而空格和标点符号都是不允许出现在变量名中，同时不允许出现中文变量名，且大小写敏感。 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31840" y="836712"/>
            <a:ext cx="42242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9.4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运算符和表达式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340768"/>
            <a:ext cx="28969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9.4.1  </a:t>
            </a:r>
            <a:r>
              <a:rPr lang="zh-CN" altLang="en-US" sz="2800" b="1" dirty="0"/>
              <a:t>数学运算符 </a:t>
            </a:r>
            <a:endParaRPr lang="zh-CN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899592" y="2578188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基本数学运算符	</a:t>
            </a:r>
            <a:r>
              <a:rPr lang="zh-CN" altLang="en-US" b="1" dirty="0" smtClean="0"/>
              <a:t>                    举例</a:t>
            </a:r>
            <a:r>
              <a:rPr lang="zh-CN" altLang="en-US" b="1" dirty="0"/>
              <a:t>	</a:t>
            </a:r>
            <a:r>
              <a:rPr lang="zh-CN" altLang="en-US" b="1" dirty="0" smtClean="0"/>
              <a:t>                 简要</a:t>
            </a:r>
            <a:r>
              <a:rPr lang="zh-CN" altLang="en-US" b="1" dirty="0"/>
              <a:t>说明</a:t>
            </a:r>
            <a:endParaRPr lang="zh-CN" altLang="en-US" b="1" dirty="0"/>
          </a:p>
          <a:p>
            <a:r>
              <a:rPr lang="en-US" altLang="zh-CN" b="1" dirty="0" smtClean="0"/>
              <a:t>                 +</a:t>
            </a:r>
            <a:r>
              <a:rPr lang="en-US" altLang="zh-CN" b="1" dirty="0"/>
              <a:t>	</a:t>
            </a:r>
            <a:r>
              <a:rPr lang="en-US" altLang="zh-CN" b="1" dirty="0" smtClean="0"/>
              <a:t>                  v </a:t>
            </a:r>
            <a:r>
              <a:rPr lang="en-US" altLang="zh-CN" b="1" dirty="0"/>
              <a:t>= 1 + 2;	</a:t>
            </a:r>
            <a:r>
              <a:rPr lang="en-US" altLang="zh-CN" b="1" dirty="0" smtClean="0"/>
              <a:t>            </a:t>
            </a:r>
            <a:r>
              <a:rPr lang="zh-CN" altLang="en-US" b="1" dirty="0" smtClean="0"/>
              <a:t>将</a:t>
            </a:r>
            <a:r>
              <a:rPr lang="zh-CN" altLang="en-US" b="1" dirty="0"/>
              <a:t>两个数据相加</a:t>
            </a:r>
            <a:endParaRPr lang="zh-CN" altLang="en-US" b="1" dirty="0"/>
          </a:p>
          <a:p>
            <a:r>
              <a:rPr lang="en-US" altLang="zh-CN" b="1" dirty="0" smtClean="0"/>
              <a:t>                   -</a:t>
            </a:r>
            <a:r>
              <a:rPr lang="en-US" altLang="zh-CN" b="1" dirty="0"/>
              <a:t>	</a:t>
            </a:r>
            <a:r>
              <a:rPr lang="en-US" altLang="zh-CN" b="1" dirty="0" smtClean="0"/>
              <a:t>                  v </a:t>
            </a:r>
            <a:r>
              <a:rPr lang="en-US" altLang="zh-CN" b="1" dirty="0"/>
              <a:t>= 1 - 2;	</a:t>
            </a:r>
            <a:r>
              <a:rPr lang="en-US" altLang="zh-CN" b="1" dirty="0" smtClean="0"/>
              <a:t>            </a:t>
            </a:r>
            <a:r>
              <a:rPr lang="zh-CN" altLang="en-US" b="1" dirty="0" smtClean="0"/>
              <a:t>将</a:t>
            </a:r>
            <a:r>
              <a:rPr lang="zh-CN" altLang="en-US" b="1" dirty="0"/>
              <a:t>两个数据相减</a:t>
            </a:r>
            <a:endParaRPr lang="zh-CN" altLang="en-US" b="1" dirty="0"/>
          </a:p>
          <a:p>
            <a:r>
              <a:rPr lang="zh-CN" altLang="en-US" b="1" dirty="0" smtClean="0"/>
              <a:t>                 *</a:t>
            </a:r>
            <a:r>
              <a:rPr lang="zh-CN" altLang="en-US" b="1" dirty="0"/>
              <a:t>	</a:t>
            </a:r>
            <a:r>
              <a:rPr lang="zh-CN" altLang="en-US" b="1" dirty="0" smtClean="0"/>
              <a:t>                  </a:t>
            </a:r>
            <a:r>
              <a:rPr lang="en-US" altLang="zh-CN" b="1" dirty="0" smtClean="0"/>
              <a:t>v </a:t>
            </a:r>
            <a:r>
              <a:rPr lang="en-US" altLang="zh-CN" b="1" dirty="0"/>
              <a:t>= 1 * 2;	</a:t>
            </a:r>
            <a:r>
              <a:rPr lang="en-US" altLang="zh-CN" b="1" dirty="0" smtClean="0"/>
              <a:t>            </a:t>
            </a:r>
            <a:r>
              <a:rPr lang="zh-CN" altLang="en-US" b="1" dirty="0" smtClean="0"/>
              <a:t>将</a:t>
            </a:r>
            <a:r>
              <a:rPr lang="zh-CN" altLang="en-US" b="1" dirty="0"/>
              <a:t>两个数据相乘</a:t>
            </a:r>
            <a:endParaRPr lang="zh-CN" altLang="en-US" b="1" dirty="0"/>
          </a:p>
          <a:p>
            <a:r>
              <a:rPr lang="en-US" altLang="zh-CN" b="1" dirty="0" smtClean="0"/>
              <a:t>                   /</a:t>
            </a:r>
            <a:r>
              <a:rPr lang="en-US" altLang="zh-CN" b="1" dirty="0"/>
              <a:t>	</a:t>
            </a:r>
            <a:r>
              <a:rPr lang="en-US" altLang="zh-CN" b="1" dirty="0" smtClean="0"/>
              <a:t>                  v </a:t>
            </a:r>
            <a:r>
              <a:rPr lang="en-US" altLang="zh-CN" b="1" dirty="0"/>
              <a:t>= 1 / 2;	</a:t>
            </a:r>
            <a:r>
              <a:rPr lang="en-US" altLang="zh-CN" b="1" dirty="0" smtClean="0"/>
              <a:t>             </a:t>
            </a:r>
            <a:r>
              <a:rPr lang="zh-CN" altLang="en-US" b="1" dirty="0" smtClean="0"/>
              <a:t>将</a:t>
            </a:r>
            <a:r>
              <a:rPr lang="zh-CN" altLang="en-US" b="1" dirty="0"/>
              <a:t>两个数据相除</a:t>
            </a:r>
            <a:endParaRPr lang="zh-CN" altLang="en-US" b="1" dirty="0"/>
          </a:p>
          <a:p>
            <a:r>
              <a:rPr lang="en-US" altLang="zh-CN" b="1" dirty="0" smtClean="0"/>
              <a:t>                  %</a:t>
            </a:r>
            <a:r>
              <a:rPr lang="en-US" altLang="zh-CN" b="1" dirty="0"/>
              <a:t>	</a:t>
            </a:r>
            <a:r>
              <a:rPr lang="en-US" altLang="zh-CN" b="1" dirty="0" smtClean="0"/>
              <a:t>                  v </a:t>
            </a:r>
            <a:r>
              <a:rPr lang="en-US" altLang="zh-CN" b="1" dirty="0"/>
              <a:t>= 1 % 2;	</a:t>
            </a:r>
            <a:r>
              <a:rPr lang="en-US" altLang="zh-CN" b="1" dirty="0" smtClean="0"/>
              <a:t>             </a:t>
            </a:r>
            <a:r>
              <a:rPr lang="zh-CN" altLang="en-US" b="1" dirty="0" smtClean="0"/>
              <a:t>将</a:t>
            </a:r>
            <a:r>
              <a:rPr lang="zh-CN" altLang="en-US" b="1" dirty="0"/>
              <a:t>两个数据相除的余数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124744"/>
            <a:ext cx="28696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9.4.2  </a:t>
            </a:r>
            <a:r>
              <a:rPr lang="zh-CN" altLang="en-US" sz="2800" b="1" dirty="0"/>
              <a:t>逻辑运算符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107504" y="2139076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  运算符</a:t>
            </a:r>
            <a:r>
              <a:rPr lang="zh-CN" altLang="en-US" b="1" dirty="0"/>
              <a:t>	</a:t>
            </a:r>
            <a:r>
              <a:rPr lang="zh-CN" altLang="en-US" b="1" dirty="0" smtClean="0"/>
              <a:t>               举例</a:t>
            </a:r>
            <a:r>
              <a:rPr lang="zh-CN" altLang="en-US" b="1" dirty="0"/>
              <a:t>	</a:t>
            </a:r>
            <a:r>
              <a:rPr lang="zh-CN" altLang="en-US" b="1" dirty="0" smtClean="0"/>
              <a:t>                                                             作用</a:t>
            </a:r>
            <a:endParaRPr lang="zh-CN" altLang="en-US" b="1" dirty="0"/>
          </a:p>
          <a:p>
            <a:r>
              <a:rPr lang="en-US" altLang="zh-CN" b="1" dirty="0" smtClean="0"/>
              <a:t>     &amp;&amp;</a:t>
            </a:r>
            <a:r>
              <a:rPr lang="en-US" altLang="zh-CN" b="1" dirty="0"/>
              <a:t>	</a:t>
            </a:r>
            <a:r>
              <a:rPr lang="en-US" altLang="zh-CN" b="1" dirty="0"/>
              <a:t>num</a:t>
            </a:r>
            <a:r>
              <a:rPr lang="en-US" altLang="zh-CN" b="1" dirty="0"/>
              <a:t>&lt;5&amp;&amp;</a:t>
            </a:r>
            <a:r>
              <a:rPr lang="en-US" altLang="zh-CN" b="1" dirty="0"/>
              <a:t>num</a:t>
            </a:r>
            <a:r>
              <a:rPr lang="en-US" altLang="zh-CN" b="1" dirty="0"/>
              <a:t>&gt;2	</a:t>
            </a:r>
            <a:r>
              <a:rPr lang="en-US" altLang="zh-CN" b="1" dirty="0" smtClean="0"/>
              <a:t>      </a:t>
            </a:r>
            <a:r>
              <a:rPr lang="zh-CN" altLang="en-US" b="1" dirty="0" smtClean="0"/>
              <a:t>逻辑</a:t>
            </a:r>
            <a:r>
              <a:rPr lang="zh-CN" altLang="en-US" b="1" dirty="0"/>
              <a:t>与，如果符号两边的</a:t>
            </a:r>
            <a:r>
              <a:rPr lang="zh-CN" altLang="en-US" b="1" dirty="0" smtClean="0"/>
              <a:t>操作数</a:t>
            </a:r>
            <a:r>
              <a:rPr lang="zh-CN" altLang="en-US" b="1" dirty="0"/>
              <a:t>为真，则</a:t>
            </a:r>
            <a:r>
              <a:rPr lang="zh-CN" altLang="en-US" b="1" dirty="0" smtClean="0"/>
              <a:t>返回           </a:t>
            </a:r>
            <a:endParaRPr lang="en-US" altLang="zh-CN" b="1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                              true</a:t>
            </a:r>
            <a:r>
              <a:rPr lang="zh-CN" altLang="en-US" b="1" dirty="0"/>
              <a:t>，否则返回</a:t>
            </a:r>
            <a:r>
              <a:rPr lang="en-US" altLang="zh-CN" b="1" dirty="0"/>
              <a:t>false</a:t>
            </a:r>
            <a:endParaRPr lang="en-US" altLang="zh-CN" b="1" dirty="0"/>
          </a:p>
          <a:p>
            <a:r>
              <a:rPr lang="en-US" altLang="zh-CN" b="1" dirty="0" smtClean="0"/>
              <a:t>      ||</a:t>
            </a:r>
            <a:r>
              <a:rPr lang="en-US" altLang="zh-CN" b="1" dirty="0"/>
              <a:t>	</a:t>
            </a:r>
            <a:r>
              <a:rPr lang="en-US" altLang="zh-CN" b="1" dirty="0"/>
              <a:t>num</a:t>
            </a:r>
            <a:r>
              <a:rPr lang="en-US" altLang="zh-CN" b="1" dirty="0"/>
              <a:t>&lt;5||</a:t>
            </a:r>
            <a:r>
              <a:rPr lang="en-US" altLang="zh-CN" b="1" dirty="0"/>
              <a:t>num</a:t>
            </a:r>
            <a:r>
              <a:rPr lang="en-US" altLang="zh-CN" b="1" dirty="0"/>
              <a:t>&gt;2	</a:t>
            </a:r>
            <a:r>
              <a:rPr lang="en-US" altLang="zh-CN" b="1" dirty="0" smtClean="0"/>
              <a:t>       </a:t>
            </a:r>
            <a:r>
              <a:rPr lang="zh-CN" altLang="en-US" b="1" dirty="0" smtClean="0"/>
              <a:t>逻辑</a:t>
            </a:r>
            <a:r>
              <a:rPr lang="zh-CN" altLang="en-US" b="1" dirty="0"/>
              <a:t>或，如果符号两边的操作数为假</a:t>
            </a:r>
            <a:r>
              <a:rPr lang="zh-CN" altLang="en-US" b="1" dirty="0" smtClean="0"/>
              <a:t>，则返回</a:t>
            </a:r>
            <a:r>
              <a:rPr lang="en-US" altLang="zh-CN" b="1" dirty="0" smtClean="0"/>
              <a:t>false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/>
              <a:t>                                                               否则返回</a:t>
            </a:r>
            <a:r>
              <a:rPr lang="en-US" altLang="zh-CN" b="1" dirty="0" smtClean="0"/>
              <a:t>true</a:t>
            </a:r>
            <a:endParaRPr lang="en-US" altLang="zh-CN" b="1" dirty="0" smtClean="0"/>
          </a:p>
          <a:p>
            <a:r>
              <a:rPr lang="en-US" altLang="zh-CN" b="1" dirty="0" smtClean="0"/>
              <a:t>      !</a:t>
            </a:r>
            <a:r>
              <a:rPr lang="en-US" altLang="zh-CN" b="1" dirty="0"/>
              <a:t>	!</a:t>
            </a:r>
            <a:r>
              <a:rPr lang="en-US" altLang="zh-CN" b="1" dirty="0"/>
              <a:t>num</a:t>
            </a:r>
            <a:r>
              <a:rPr lang="en-US" altLang="zh-CN" b="1" dirty="0"/>
              <a:t>&lt;5	</a:t>
            </a:r>
            <a:r>
              <a:rPr lang="en-US" altLang="zh-CN" b="1" dirty="0" smtClean="0"/>
              <a:t>                         </a:t>
            </a:r>
            <a:r>
              <a:rPr lang="zh-CN" altLang="en-US" b="1" dirty="0" smtClean="0"/>
              <a:t>逻辑</a:t>
            </a:r>
            <a:r>
              <a:rPr lang="zh-CN" altLang="en-US" b="1" dirty="0"/>
              <a:t>非，如果符号右边的操作数为真，则返回</a:t>
            </a:r>
            <a:r>
              <a:rPr lang="en-US" altLang="zh-CN" b="1" dirty="0"/>
              <a:t>false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en-US" altLang="zh-CN" b="1" dirty="0" smtClean="0"/>
              <a:t>                                                               </a:t>
            </a:r>
            <a:r>
              <a:rPr lang="zh-CN" altLang="en-US" b="1" dirty="0" smtClean="0"/>
              <a:t>否则</a:t>
            </a:r>
            <a:r>
              <a:rPr lang="zh-CN" altLang="en-US" b="1" dirty="0"/>
              <a:t>返回</a:t>
            </a:r>
            <a:r>
              <a:rPr lang="en-US" altLang="zh-CN" b="1" dirty="0"/>
              <a:t>true</a:t>
            </a:r>
            <a:endParaRPr lang="en-US" altLang="zh-CN" b="1" dirty="0"/>
          </a:p>
          <a:p>
            <a:endParaRPr lang="en-US" altLang="zh-CN" b="1" dirty="0" smtClean="0"/>
          </a:p>
          <a:p>
            <a:endParaRPr lang="en-US" altLang="zh-CN" b="1" dirty="0" smtClean="0"/>
          </a:p>
          <a:p>
            <a:endParaRPr lang="en-US" altLang="zh-CN" b="1" dirty="0"/>
          </a:p>
          <a:p>
            <a:endParaRPr lang="en-US" altLang="zh-CN" b="1" dirty="0" smtClean="0"/>
          </a:p>
          <a:p>
            <a:endParaRPr lang="en-US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980728"/>
            <a:ext cx="2805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9.4.3  if</a:t>
            </a:r>
            <a:r>
              <a:rPr lang="zh-CN" altLang="en-US" sz="2800" b="1" dirty="0"/>
              <a:t>条件语句 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1331640" y="1628800"/>
            <a:ext cx="66064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if</a:t>
            </a:r>
            <a:r>
              <a:rPr lang="zh-CN" altLang="en-US" sz="2000" b="1" dirty="0"/>
              <a:t>条件语句是比较简单的一种选择结构语句，若给定的逻辑条件表达式为真，则执行一组给定的语句。其基本结构如下： </a:t>
            </a:r>
            <a:endParaRPr lang="zh-CN" altLang="en-US" sz="2000" b="1" dirty="0"/>
          </a:p>
          <a:p>
            <a:r>
              <a:rPr lang="en-US" altLang="zh-CN" sz="2000" b="1" dirty="0"/>
              <a:t>if(conditions) </a:t>
            </a:r>
            <a:endParaRPr lang="en-US" altLang="zh-CN" sz="2000" b="1" dirty="0"/>
          </a:p>
          <a:p>
            <a:r>
              <a:rPr lang="en-US" altLang="zh-CN" sz="2000" b="1" dirty="0"/>
              <a:t>{ </a:t>
            </a:r>
            <a:endParaRPr lang="en-US" altLang="zh-CN" sz="2000" b="1" dirty="0"/>
          </a:p>
          <a:p>
            <a:r>
              <a:rPr lang="en-US" altLang="zh-CN" sz="2000" b="1" dirty="0"/>
              <a:t> statements; </a:t>
            </a:r>
            <a:endParaRPr lang="en-US" altLang="zh-CN" sz="2000" b="1" dirty="0"/>
          </a:p>
          <a:p>
            <a:r>
              <a:rPr lang="en-US" altLang="zh-CN" sz="2000" b="1" dirty="0"/>
              <a:t>} </a:t>
            </a:r>
            <a:endParaRPr lang="en-US" altLang="zh-CN" sz="2000" b="1" dirty="0"/>
          </a:p>
          <a:p>
            <a:r>
              <a:rPr lang="zh-CN" altLang="en-US" sz="2000" b="1" dirty="0"/>
              <a:t>逻辑条件表达式 </a:t>
            </a:r>
            <a:r>
              <a:rPr lang="en-US" altLang="zh-CN" sz="2000" b="1" dirty="0"/>
              <a:t>conditions </a:t>
            </a:r>
            <a:r>
              <a:rPr lang="zh-CN" altLang="en-US" sz="2000" b="1" dirty="0"/>
              <a:t>必须放在小括号里，且仅当该表达式为真时，执行大括号内包含的语句，否则将跳过该条件语句而执行其下的语句。大括号内的语句可为一个或多个，当仅有一个语句时，大括号可以省略。但一般而言，为养成良好的编程习惯，同时增强程序代码的结构化和可读性，建议使用大括号将指定执行的语句括起来。 </a:t>
            </a:r>
            <a:endParaRPr lang="en-US" altLang="zh-CN" sz="2000" b="1" dirty="0" smtClean="0"/>
          </a:p>
          <a:p>
            <a:r>
              <a:rPr lang="en-US" altLang="zh-CN" sz="2000" b="1" dirty="0"/>
              <a:t>if</a:t>
            </a:r>
            <a:r>
              <a:rPr lang="zh-CN" altLang="zh-CN" sz="2000" b="1" dirty="0"/>
              <a:t>后面可增加</a:t>
            </a:r>
            <a:r>
              <a:rPr lang="en-US" altLang="zh-CN" sz="2000" b="1" dirty="0"/>
              <a:t>else</a:t>
            </a:r>
            <a:r>
              <a:rPr lang="zh-CN" altLang="zh-CN" sz="2000" b="1" dirty="0"/>
              <a:t>进行扩展，即组成</a:t>
            </a:r>
            <a:r>
              <a:rPr lang="en-US" altLang="zh-CN" sz="2000" b="1" dirty="0"/>
              <a:t> if</a:t>
            </a:r>
            <a:r>
              <a:rPr lang="zh-CN" altLang="zh-CN" sz="2000" b="1" dirty="0"/>
              <a:t>…</a:t>
            </a:r>
            <a:r>
              <a:rPr lang="en-US" altLang="zh-CN" sz="2000" b="1" dirty="0"/>
              <a:t>else</a:t>
            </a:r>
            <a:r>
              <a:rPr lang="zh-CN" altLang="zh-CN" sz="2000" b="1" dirty="0" smtClean="0"/>
              <a:t>语句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962" y="539388"/>
            <a:ext cx="4338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9.4.4  switch</a:t>
            </a:r>
            <a:r>
              <a:rPr lang="zh-CN" altLang="en-US" sz="2800" b="1" dirty="0"/>
              <a:t>流程控制语句 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755576" y="1062608"/>
            <a:ext cx="784887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在</a:t>
            </a:r>
            <a:r>
              <a:rPr lang="en-US" altLang="zh-CN" b="1" dirty="0"/>
              <a:t>if</a:t>
            </a:r>
            <a:r>
              <a:rPr lang="zh-CN" altLang="en-US" b="1" dirty="0"/>
              <a:t>条件假设语句中，逻辑条件只能有一个，如果有多个条件，可以使用嵌套的</a:t>
            </a:r>
            <a:r>
              <a:rPr lang="en-US" altLang="zh-CN" b="1" dirty="0"/>
              <a:t>if </a:t>
            </a:r>
            <a:r>
              <a:rPr lang="zh-CN" altLang="en-US" b="1" dirty="0"/>
              <a:t>语句来解决，但此种方法会增加程序的复杂度，并降低程序的可读性。若使用</a:t>
            </a:r>
            <a:r>
              <a:rPr lang="en-US" altLang="zh-CN" b="1" dirty="0"/>
              <a:t>switch</a:t>
            </a:r>
            <a:r>
              <a:rPr lang="zh-CN" altLang="en-US" b="1" dirty="0"/>
              <a:t>流程控制语句就可完美地解决此问题，其基本结构如下： </a:t>
            </a:r>
            <a:endParaRPr lang="zh-CN" altLang="en-US" b="1" dirty="0"/>
          </a:p>
          <a:p>
            <a:r>
              <a:rPr lang="en-US" altLang="zh-CN" b="1" dirty="0"/>
              <a:t>switch (a)  </a:t>
            </a:r>
            <a:endParaRPr lang="en-US" altLang="zh-CN" b="1" dirty="0"/>
          </a:p>
          <a:p>
            <a:r>
              <a:rPr lang="en-US" altLang="zh-CN" b="1" dirty="0"/>
              <a:t>{ </a:t>
            </a:r>
            <a:endParaRPr lang="en-US" altLang="zh-CN" b="1" dirty="0"/>
          </a:p>
          <a:p>
            <a:r>
              <a:rPr lang="en-US" altLang="zh-CN" b="1" dirty="0"/>
              <a:t>  case a1: </a:t>
            </a:r>
            <a:endParaRPr lang="en-US" altLang="zh-CN" b="1" dirty="0"/>
          </a:p>
          <a:p>
            <a:r>
              <a:rPr lang="en-US" altLang="zh-CN" b="1" dirty="0"/>
              <a:t>   statement 1; </a:t>
            </a:r>
            <a:endParaRPr lang="en-US" altLang="zh-CN" b="1" dirty="0"/>
          </a:p>
          <a:p>
            <a:r>
              <a:rPr lang="en-US" altLang="zh-CN" b="1" dirty="0"/>
              <a:t>   [break;] </a:t>
            </a:r>
            <a:endParaRPr lang="en-US" altLang="zh-CN" b="1" dirty="0"/>
          </a:p>
          <a:p>
            <a:r>
              <a:rPr lang="en-US" altLang="zh-CN" b="1" dirty="0"/>
              <a:t>  case a2: </a:t>
            </a:r>
            <a:endParaRPr lang="en-US" altLang="zh-CN" b="1" dirty="0"/>
          </a:p>
          <a:p>
            <a:r>
              <a:rPr lang="en-US" altLang="zh-CN" b="1" dirty="0"/>
              <a:t>   statement 2; </a:t>
            </a:r>
            <a:endParaRPr lang="en-US" altLang="zh-CN" b="1" dirty="0"/>
          </a:p>
          <a:p>
            <a:r>
              <a:rPr lang="en-US" altLang="zh-CN" b="1" dirty="0"/>
              <a:t>   [break]; </a:t>
            </a:r>
            <a:endParaRPr lang="en-US" altLang="zh-CN" b="1" dirty="0"/>
          </a:p>
          <a:p>
            <a:r>
              <a:rPr lang="en-US" altLang="zh-CN" b="1" dirty="0"/>
              <a:t>  …… </a:t>
            </a:r>
            <a:endParaRPr lang="en-US" altLang="zh-CN" b="1" dirty="0"/>
          </a:p>
          <a:p>
            <a:r>
              <a:rPr lang="en-US" altLang="zh-CN" b="1" dirty="0"/>
              <a:t>  default: </a:t>
            </a:r>
            <a:endParaRPr lang="en-US" altLang="zh-CN" b="1" dirty="0"/>
          </a:p>
          <a:p>
            <a:r>
              <a:rPr lang="en-US" altLang="zh-CN" b="1" dirty="0"/>
              <a:t>   [statement n;] </a:t>
            </a:r>
            <a:endParaRPr lang="en-US" altLang="zh-CN" b="1" dirty="0"/>
          </a:p>
          <a:p>
            <a:r>
              <a:rPr lang="en-US" altLang="zh-CN" b="1" dirty="0"/>
              <a:t>} </a:t>
            </a:r>
            <a:endParaRPr lang="en-US" altLang="zh-CN" b="1" dirty="0"/>
          </a:p>
          <a:p>
            <a:r>
              <a:rPr lang="zh-CN" altLang="en-US" b="1" dirty="0"/>
              <a:t>其中</a:t>
            </a:r>
            <a:r>
              <a:rPr lang="en-US" altLang="zh-CN" b="1" dirty="0"/>
              <a:t>a</a:t>
            </a:r>
            <a:r>
              <a:rPr lang="zh-CN" altLang="en-US" b="1" dirty="0"/>
              <a:t>是数值型或字符型数据，将</a:t>
            </a:r>
            <a:r>
              <a:rPr lang="en-US" altLang="zh-CN" b="1" dirty="0"/>
              <a:t>a</a:t>
            </a:r>
            <a:r>
              <a:rPr lang="zh-CN" altLang="en-US" b="1" dirty="0"/>
              <a:t>的值与</a:t>
            </a:r>
            <a:r>
              <a:rPr lang="en-US" altLang="zh-CN" b="1" dirty="0"/>
              <a:t>a1</a:t>
            </a:r>
            <a:r>
              <a:rPr lang="zh-CN" altLang="en-US" b="1" dirty="0"/>
              <a:t>、</a:t>
            </a:r>
            <a:r>
              <a:rPr lang="en-US" altLang="zh-CN" b="1" dirty="0"/>
              <a:t>a2</a:t>
            </a:r>
            <a:r>
              <a:rPr lang="zh-CN" altLang="en-US" b="1" dirty="0"/>
              <a:t>、</a:t>
            </a:r>
            <a:r>
              <a:rPr lang="en-US" altLang="zh-CN" b="1" dirty="0"/>
              <a:t>……</a:t>
            </a:r>
            <a:r>
              <a:rPr lang="zh-CN" altLang="en-US" b="1" dirty="0"/>
              <a:t>比较，若</a:t>
            </a:r>
            <a:r>
              <a:rPr lang="en-US" altLang="zh-CN" b="1" dirty="0"/>
              <a:t>a</a:t>
            </a:r>
            <a:r>
              <a:rPr lang="zh-CN" altLang="en-US" b="1" dirty="0"/>
              <a:t>与其中某个值相等时，执行相应数据后面的语句，且当遇到关键字 </a:t>
            </a:r>
            <a:r>
              <a:rPr lang="en-US" altLang="zh-CN" b="1" dirty="0"/>
              <a:t>break </a:t>
            </a:r>
            <a:r>
              <a:rPr lang="zh-CN" altLang="en-US" b="1" dirty="0"/>
              <a:t>时，程序跳出</a:t>
            </a:r>
            <a:r>
              <a:rPr lang="en-US" altLang="zh-CN" b="1" dirty="0"/>
              <a:t>statement n</a:t>
            </a:r>
            <a:r>
              <a:rPr lang="zh-CN" altLang="en-US" b="1" dirty="0"/>
              <a:t>语句，并重新进行比较；若找不到与</a:t>
            </a:r>
            <a:r>
              <a:rPr lang="en-US" altLang="zh-CN" b="1" dirty="0"/>
              <a:t>a</a:t>
            </a:r>
            <a:r>
              <a:rPr lang="zh-CN" altLang="en-US" b="1" dirty="0"/>
              <a:t>相等的值，则执行关键字</a:t>
            </a:r>
            <a:r>
              <a:rPr lang="en-US" altLang="zh-CN" b="1" dirty="0"/>
              <a:t>default</a:t>
            </a:r>
            <a:r>
              <a:rPr lang="zh-CN" altLang="en-US" b="1" dirty="0"/>
              <a:t>下面的语句。 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6531</Words>
  <Application>WPS 演示</Application>
  <PresentationFormat>全屏显示(4:3)</PresentationFormat>
  <Paragraphs>214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Symbol</vt:lpstr>
      <vt:lpstr>Candara</vt:lpstr>
      <vt:lpstr>华文楷体</vt:lpstr>
      <vt:lpstr>微软雅黑</vt:lpstr>
      <vt:lpstr>Arial Unicode MS</vt:lpstr>
      <vt:lpstr>Calibri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cl</cp:lastModifiedBy>
  <cp:revision>10</cp:revision>
  <dcterms:created xsi:type="dcterms:W3CDTF">2019-05-17T11:01:00Z</dcterms:created>
  <dcterms:modified xsi:type="dcterms:W3CDTF">2019-05-20T02:57:41Z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