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 useBgFill="1">
        <p:nvSpPr>
          <p:cNvPr id="13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4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58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98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jzxue.com/Html/buju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jzxue.com/Html/buju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jzxue.com/Html/buju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jzxue.com/Html/buju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jzxue.com/Html/buju/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55776" y="657562"/>
            <a:ext cx="43845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第</a:t>
            </a:r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章</a:t>
            </a:r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网页综合实例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8874" y="1303893"/>
            <a:ext cx="28087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11.1  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网页布局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8386" y="2113692"/>
            <a:ext cx="38747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11.1.1  </a:t>
            </a:r>
            <a:r>
              <a:rPr lang="zh-CN" altLang="zh-CN" sz="2800" b="1" dirty="0"/>
              <a:t>网页设计布局基础</a:t>
            </a:r>
            <a:endParaRPr lang="zh-CN" altLang="zh-CN" sz="2800" b="1" dirty="0"/>
          </a:p>
        </p:txBody>
      </p:sp>
      <p:sp>
        <p:nvSpPr>
          <p:cNvPr id="5" name="矩形 4"/>
          <p:cNvSpPr/>
          <p:nvPr/>
        </p:nvSpPr>
        <p:spPr>
          <a:xfrm>
            <a:off x="597380" y="2780928"/>
            <a:ext cx="43636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/>
            <a:r>
              <a:rPr lang="en-US" altLang="zh-CN" sz="2800" b="1" dirty="0"/>
              <a:t>11.1.2  </a:t>
            </a:r>
            <a:r>
              <a:rPr lang="zh-CN" altLang="zh-CN" sz="2800" b="1" dirty="0"/>
              <a:t>网页</a:t>
            </a:r>
            <a:r>
              <a:rPr lang="zh-CN" altLang="zh-CN" sz="2800" b="1" dirty="0">
                <a:hlinkClick r:id="rId1"/>
              </a:rPr>
              <a:t>布局</a:t>
            </a:r>
            <a:r>
              <a:rPr lang="zh-CN" altLang="zh-CN" sz="2800" b="1" dirty="0"/>
              <a:t>的基本概念 </a:t>
            </a:r>
            <a:endParaRPr lang="zh-CN" altLang="zh-CN" sz="2800" b="1" dirty="0"/>
          </a:p>
        </p:txBody>
      </p:sp>
      <p:sp>
        <p:nvSpPr>
          <p:cNvPr id="6" name="矩形 5"/>
          <p:cNvSpPr/>
          <p:nvPr/>
        </p:nvSpPr>
        <p:spPr>
          <a:xfrm>
            <a:off x="673748" y="3375277"/>
            <a:ext cx="25651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/>
            <a:r>
              <a:rPr lang="en-US" altLang="zh-CN" sz="2800" b="1" dirty="0"/>
              <a:t>11.1.3  </a:t>
            </a:r>
            <a:r>
              <a:rPr lang="zh-CN" altLang="zh-CN" sz="2800" b="1" dirty="0"/>
              <a:t>页面尺寸 </a:t>
            </a:r>
            <a:endParaRPr lang="zh-CN" altLang="zh-CN" sz="2800" b="1" dirty="0"/>
          </a:p>
        </p:txBody>
      </p:sp>
      <p:sp>
        <p:nvSpPr>
          <p:cNvPr id="7" name="矩形 6"/>
          <p:cNvSpPr/>
          <p:nvPr/>
        </p:nvSpPr>
        <p:spPr>
          <a:xfrm>
            <a:off x="964773" y="4149080"/>
            <a:ext cx="705678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/>
              <a:t> </a:t>
            </a:r>
            <a:r>
              <a:rPr lang="zh-CN" altLang="en-US" sz="2000" b="1" dirty="0" smtClean="0"/>
              <a:t>      </a:t>
            </a:r>
            <a:r>
              <a:rPr lang="zh-CN" altLang="en-US" sz="2000" b="1" dirty="0" smtClean="0"/>
              <a:t>一般</a:t>
            </a:r>
            <a:r>
              <a:rPr lang="zh-CN" altLang="en-US" sz="2000" b="1" dirty="0"/>
              <a:t>分辨率在</a:t>
            </a:r>
            <a:r>
              <a:rPr lang="en-US" altLang="zh-CN" sz="2000" b="1" dirty="0"/>
              <a:t>800x600</a:t>
            </a:r>
            <a:r>
              <a:rPr lang="zh-CN" altLang="en-US" sz="2000" b="1" dirty="0"/>
              <a:t>的情况下，页面的显示尺寸为：</a:t>
            </a:r>
            <a:r>
              <a:rPr lang="en-US" altLang="zh-CN" sz="2000" b="1" dirty="0"/>
              <a:t>780x428</a:t>
            </a:r>
            <a:r>
              <a:rPr lang="zh-CN" altLang="en-US" sz="2000" b="1" dirty="0"/>
              <a:t>个象素；分辨率在</a:t>
            </a:r>
            <a:r>
              <a:rPr lang="en-US" altLang="zh-CN" sz="2000" b="1" dirty="0"/>
              <a:t>640x480</a:t>
            </a:r>
            <a:r>
              <a:rPr lang="zh-CN" altLang="en-US" sz="2000" b="1" dirty="0"/>
              <a:t>的情况下，页面的显示尺寸为</a:t>
            </a:r>
            <a:r>
              <a:rPr lang="en-US" altLang="zh-CN" sz="2000" b="1" dirty="0"/>
              <a:t>:620X311</a:t>
            </a:r>
            <a:r>
              <a:rPr lang="zh-CN" altLang="en-US" sz="2000" b="1" dirty="0"/>
              <a:t>个象素；分辨率在</a:t>
            </a:r>
            <a:r>
              <a:rPr lang="en-US" altLang="zh-CN" sz="2000" b="1" dirty="0"/>
              <a:t>1024X768</a:t>
            </a:r>
            <a:r>
              <a:rPr lang="zh-CN" altLang="en-US" sz="2000" b="1" dirty="0"/>
              <a:t>的情况下，页面的显示尺寸为：</a:t>
            </a:r>
            <a:r>
              <a:rPr lang="en-US" altLang="zh-CN" sz="2000" b="1" dirty="0"/>
              <a:t>1007x600</a:t>
            </a:r>
            <a:r>
              <a:rPr lang="zh-CN" altLang="en-US" sz="2000" b="1" dirty="0"/>
              <a:t>。从以上数据可以看出，分辨率越高页面尺寸越大。 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38606" y="1126944"/>
            <a:ext cx="51780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11.7  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设置首页的页面属性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1821" y="2348880"/>
            <a:ext cx="6858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/>
              <a:t>           </a:t>
            </a:r>
            <a:r>
              <a:rPr lang="zh-CN" altLang="zh-CN" sz="2000" b="1" dirty="0" smtClean="0"/>
              <a:t>首先</a:t>
            </a:r>
            <a:r>
              <a:rPr lang="zh-CN" altLang="zh-CN" sz="2000" b="1" dirty="0"/>
              <a:t>双击“文件”浮动面板中的</a:t>
            </a:r>
            <a:r>
              <a:rPr lang="en-US" altLang="zh-CN" sz="2000" b="1" dirty="0"/>
              <a:t>index.htm,</a:t>
            </a:r>
            <a:r>
              <a:rPr lang="zh-CN" altLang="zh-CN" sz="2000" b="1" dirty="0"/>
              <a:t>进入页面的编辑窗口。右健单击空白区域，在菜单中选择“页面属性”，之后弹出“页面属性”对话框，若选择主菜单“修改</a:t>
            </a:r>
            <a:r>
              <a:rPr lang="en-US" altLang="zh-CN" sz="2000" b="1" dirty="0"/>
              <a:t>/</a:t>
            </a:r>
            <a:r>
              <a:rPr lang="zh-CN" altLang="zh-CN" sz="2000" b="1" dirty="0"/>
              <a:t>页面属性”项，也可以把打开该对话框。</a:t>
            </a:r>
            <a:endParaRPr lang="zh-CN" altLang="zh-CN" sz="2000" b="1" dirty="0"/>
          </a:p>
          <a:p>
            <a:r>
              <a:rPr lang="en-US" altLang="zh-CN" sz="2000" b="1" dirty="0" smtClean="0"/>
              <a:t>           </a:t>
            </a:r>
            <a:r>
              <a:rPr lang="zh-CN" altLang="zh-CN" sz="2000" b="1" dirty="0" smtClean="0"/>
              <a:t>在</a:t>
            </a:r>
            <a:r>
              <a:rPr lang="zh-CN" altLang="zh-CN" sz="2000" b="1" dirty="0"/>
              <a:t>“页面属性”对话框中，左侧窗口显示“分类”，其中包括了“外观”、“链接”、“标题”、“标题</a:t>
            </a:r>
            <a:r>
              <a:rPr lang="en-US" altLang="zh-CN" sz="2000" b="1" dirty="0"/>
              <a:t>/</a:t>
            </a:r>
            <a:r>
              <a:rPr lang="zh-CN" altLang="zh-CN" sz="2000" b="1" dirty="0"/>
              <a:t>编码”、“跟踪图像”</a:t>
            </a:r>
            <a:r>
              <a:rPr lang="en-US" altLang="zh-CN" sz="2000" b="1" dirty="0"/>
              <a:t>5</a:t>
            </a:r>
            <a:r>
              <a:rPr lang="zh-CN" altLang="zh-CN" sz="2000" b="1" dirty="0"/>
              <a:t>项，右侧区域则显示各类中可以设置的项目。首页设置的属性</a:t>
            </a:r>
            <a:endParaRPr lang="zh-CN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052736"/>
            <a:ext cx="24849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11.7.1  </a:t>
            </a:r>
            <a:r>
              <a:rPr lang="zh-CN" altLang="zh-CN" sz="2800" b="1" dirty="0"/>
              <a:t>插入图像</a:t>
            </a:r>
            <a:endParaRPr lang="zh-CN" altLang="zh-CN" sz="2800" b="1" dirty="0"/>
          </a:p>
        </p:txBody>
      </p:sp>
      <p:sp>
        <p:nvSpPr>
          <p:cNvPr id="3" name="矩形 2"/>
          <p:cNvSpPr/>
          <p:nvPr/>
        </p:nvSpPr>
        <p:spPr>
          <a:xfrm>
            <a:off x="1259632" y="2204864"/>
            <a:ext cx="70385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/>
              <a:t>1</a:t>
            </a:r>
            <a:r>
              <a:rPr lang="zh-CN" altLang="en-US" sz="2000" b="1" dirty="0"/>
              <a:t>、 首先将光标停留在要插入图像的位置，然后单击“菜单栏”下面“插入”快健栏，选择其中的“图像”。 </a:t>
            </a:r>
            <a:endParaRPr lang="en-US" altLang="zh-CN" sz="2000" b="1" dirty="0" smtClean="0"/>
          </a:p>
          <a:p>
            <a:endParaRPr lang="zh-CN" altLang="en-US" sz="2000" b="1" dirty="0"/>
          </a:p>
          <a:p>
            <a:r>
              <a:rPr lang="en-US" altLang="zh-CN" sz="2000" b="1" dirty="0"/>
              <a:t>2</a:t>
            </a:r>
            <a:r>
              <a:rPr lang="zh-CN" altLang="en-US" sz="2000" b="1" dirty="0"/>
              <a:t>、随即弹出如下图</a:t>
            </a:r>
            <a:r>
              <a:rPr lang="en-US" altLang="zh-CN" sz="2000" b="1" dirty="0"/>
              <a:t>11.1 </a:t>
            </a:r>
            <a:r>
              <a:rPr lang="zh-CN" altLang="en-US" sz="2000" b="1" dirty="0"/>
              <a:t>所示的“选择图像源文件”对话框。从计算机磁盘中选择想要插入的图像文件，或在</a:t>
            </a:r>
            <a:r>
              <a:rPr lang="en-US" altLang="zh-CN" sz="2000" b="1" dirty="0"/>
              <a:t>URL</a:t>
            </a:r>
            <a:r>
              <a:rPr lang="zh-CN" altLang="en-US" sz="2000" b="1" dirty="0"/>
              <a:t>编辑框中输入图像的路径和名称。下面的“相对于”下拉表框中，可选择文件</a:t>
            </a:r>
            <a:r>
              <a:rPr lang="en-US" altLang="zh-CN" sz="2000" b="1" dirty="0"/>
              <a:t>URL</a:t>
            </a:r>
            <a:r>
              <a:rPr lang="zh-CN" altLang="en-US" sz="2000" b="1" dirty="0"/>
              <a:t>地址的类型，如果选择“文档”选项，表示图像地址相对于当前文档；如果选择“站点根目录”选项，表示地址相对于根目录。在这里我要插入的是网站标志</a:t>
            </a:r>
            <a:r>
              <a:rPr lang="en-US" altLang="zh-CN" sz="2000" b="1" dirty="0"/>
              <a:t>logo</a:t>
            </a:r>
            <a:r>
              <a:rPr lang="zh-CN" altLang="en-US" sz="2000" b="1" dirty="0"/>
              <a:t>，插入</a:t>
            </a:r>
            <a:r>
              <a:rPr lang="en-US" altLang="zh-CN" sz="2000" b="1" dirty="0"/>
              <a:t>logo</a:t>
            </a:r>
            <a:r>
              <a:rPr lang="zh-CN" altLang="en-US" sz="2000" b="1" dirty="0"/>
              <a:t>图象</a:t>
            </a:r>
            <a:r>
              <a:rPr lang="zh-CN" altLang="en-US" sz="2000" b="1" dirty="0" smtClean="0"/>
              <a:t>。</a:t>
            </a:r>
            <a:endParaRPr lang="en-US" altLang="zh-CN" sz="2000" b="1" dirty="0" smtClean="0"/>
          </a:p>
          <a:p>
            <a:endParaRPr lang="zh-CN" altLang="en-US" sz="2000" b="1" dirty="0"/>
          </a:p>
          <a:p>
            <a:r>
              <a:rPr lang="zh-CN" altLang="en-US" sz="2000" b="1" dirty="0"/>
              <a:t>最后单击“确定”按钮，即可完成插入图像的操作。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094" y="2181543"/>
            <a:ext cx="5936739" cy="3421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599510" y="836712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/>
              <a:t>插入</a:t>
            </a:r>
            <a:r>
              <a:rPr lang="zh-CN" altLang="zh-CN" b="1" dirty="0" smtClean="0"/>
              <a:t>图像</a:t>
            </a:r>
            <a:r>
              <a:rPr lang="zh-CN" altLang="en-US" b="1" dirty="0" smtClean="0"/>
              <a:t>：</a:t>
            </a:r>
            <a:endParaRPr lang="zh-CN" altLang="zh-CN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950316"/>
            <a:ext cx="28953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11.7.2  </a:t>
            </a:r>
            <a:r>
              <a:rPr lang="zh-CN" altLang="zh-CN" sz="2800" b="1" dirty="0"/>
              <a:t>插入多媒体</a:t>
            </a:r>
            <a:endParaRPr lang="zh-CN" altLang="zh-CN" sz="2800" b="1" dirty="0"/>
          </a:p>
        </p:txBody>
      </p:sp>
      <p:sp>
        <p:nvSpPr>
          <p:cNvPr id="5" name="矩形 4"/>
          <p:cNvSpPr/>
          <p:nvPr/>
        </p:nvSpPr>
        <p:spPr>
          <a:xfrm>
            <a:off x="863703" y="2300873"/>
            <a:ext cx="74168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/>
              <a:t>步骤</a:t>
            </a:r>
            <a:r>
              <a:rPr lang="en-US" altLang="zh-CN" sz="2000" b="1" dirty="0"/>
              <a:t>1  </a:t>
            </a:r>
            <a:r>
              <a:rPr lang="zh-CN" altLang="zh-CN" sz="2000" b="1" dirty="0"/>
              <a:t>将光标停留在要插入</a:t>
            </a:r>
            <a:r>
              <a:rPr lang="en-US" altLang="zh-CN" sz="2000" b="1" dirty="0"/>
              <a:t>Flash</a:t>
            </a:r>
            <a:r>
              <a:rPr lang="zh-CN" altLang="zh-CN" sz="2000" b="1" dirty="0"/>
              <a:t>的位置，然后单击菜单栏下面“插入”快捷栏，选择其中的“媒体”按钮，单击它右侧的</a:t>
            </a:r>
            <a:r>
              <a:rPr lang="en-US" altLang="zh-CN" sz="2000" b="1" dirty="0"/>
              <a:t>FLV</a:t>
            </a:r>
            <a:r>
              <a:rPr lang="zh-CN" altLang="zh-CN" sz="2000" b="1" dirty="0"/>
              <a:t>。</a:t>
            </a:r>
            <a:endParaRPr lang="zh-CN" altLang="en-US" sz="2000" b="1" dirty="0"/>
          </a:p>
        </p:txBody>
      </p:sp>
      <p:sp>
        <p:nvSpPr>
          <p:cNvPr id="6" name="矩形 5"/>
          <p:cNvSpPr/>
          <p:nvPr/>
        </p:nvSpPr>
        <p:spPr>
          <a:xfrm>
            <a:off x="879578" y="3356992"/>
            <a:ext cx="70567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/>
              <a:t>步骤</a:t>
            </a:r>
            <a:r>
              <a:rPr lang="en-US" altLang="zh-CN" sz="2000" b="1" dirty="0"/>
              <a:t>2  </a:t>
            </a:r>
            <a:r>
              <a:rPr lang="zh-CN" altLang="zh-CN" sz="2000" b="1" dirty="0"/>
              <a:t>在弹出的对话框中选择扩展名为</a:t>
            </a:r>
            <a:r>
              <a:rPr lang="en-US" altLang="zh-CN" sz="2000" b="1" dirty="0" err="1"/>
              <a:t>flv</a:t>
            </a:r>
            <a:r>
              <a:rPr lang="en-US" altLang="zh-CN" sz="2000" b="1" dirty="0"/>
              <a:t> </a:t>
            </a:r>
            <a:r>
              <a:rPr lang="zh-CN" altLang="zh-CN" sz="2000" b="1" dirty="0"/>
              <a:t>的</a:t>
            </a:r>
            <a:r>
              <a:rPr lang="en-US" altLang="zh-CN" sz="2000" b="1" dirty="0"/>
              <a:t>Flash</a:t>
            </a:r>
            <a:r>
              <a:rPr lang="zh-CN" altLang="zh-CN" sz="2000" b="1" dirty="0"/>
              <a:t>文件，即可将其插入到</a:t>
            </a:r>
            <a:r>
              <a:rPr lang="en-US" altLang="zh-CN" sz="2000" b="1" dirty="0"/>
              <a:t>Dreamweaver</a:t>
            </a:r>
            <a:r>
              <a:rPr lang="zh-CN" altLang="zh-CN" sz="2000" b="1" dirty="0"/>
              <a:t>的“网页编辑窗口”中，可以看到，在这个窗口中</a:t>
            </a:r>
            <a:r>
              <a:rPr lang="en-US" altLang="zh-CN" sz="2000" b="1" dirty="0"/>
              <a:t>Flash</a:t>
            </a:r>
            <a:r>
              <a:rPr lang="zh-CN" altLang="zh-CN" sz="2000" b="1" dirty="0"/>
              <a:t>文件的大小。在这里我的主页插入的一个动画，</a:t>
            </a:r>
            <a:r>
              <a:rPr lang="zh-CN" altLang="zh-CN" sz="2000" b="1" dirty="0" smtClean="0"/>
              <a:t>如</a:t>
            </a:r>
            <a:r>
              <a:rPr lang="zh-CN" altLang="en-US" sz="2000" b="1" dirty="0" smtClean="0"/>
              <a:t>下</a:t>
            </a:r>
            <a:r>
              <a:rPr lang="zh-CN" altLang="zh-CN" sz="2000" b="1" dirty="0" smtClean="0"/>
              <a:t>图所</a:t>
            </a:r>
            <a:r>
              <a:rPr lang="zh-CN" altLang="zh-CN" sz="2000" b="1" dirty="0"/>
              <a:t>示。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707" y="1765867"/>
            <a:ext cx="6746626" cy="4040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613316" y="836712"/>
            <a:ext cx="13885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/>
              <a:t> 插入</a:t>
            </a:r>
            <a:r>
              <a:rPr lang="zh-CN" altLang="zh-CN" b="1" dirty="0" smtClean="0"/>
              <a:t>视频</a:t>
            </a:r>
            <a:r>
              <a:rPr lang="zh-CN" altLang="en-US" b="1" dirty="0" smtClean="0"/>
              <a:t>：</a:t>
            </a:r>
            <a:endParaRPr lang="zh-CN" altLang="zh-CN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3853" y="1236740"/>
            <a:ext cx="25330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11.7.3  </a:t>
            </a:r>
            <a:r>
              <a:rPr lang="zh-CN" altLang="zh-CN" sz="2800" b="1" dirty="0"/>
              <a:t>插入文本</a:t>
            </a:r>
            <a:endParaRPr lang="zh-CN" altLang="zh-CN" sz="2800" b="1" dirty="0"/>
          </a:p>
        </p:txBody>
      </p:sp>
      <p:sp>
        <p:nvSpPr>
          <p:cNvPr id="3" name="矩形 2"/>
          <p:cNvSpPr/>
          <p:nvPr/>
        </p:nvSpPr>
        <p:spPr>
          <a:xfrm>
            <a:off x="899592" y="2636912"/>
            <a:ext cx="7845417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/>
              <a:t>插入文本的两种</a:t>
            </a:r>
            <a:r>
              <a:rPr lang="zh-CN" altLang="zh-CN" sz="2800" b="1" dirty="0" smtClean="0"/>
              <a:t>方式</a:t>
            </a:r>
            <a:r>
              <a:rPr lang="zh-CN" altLang="en-US" sz="2800" b="1" dirty="0" smtClean="0"/>
              <a:t>：</a:t>
            </a:r>
            <a:endParaRPr lang="en-US" altLang="zh-CN" sz="2800" b="1" dirty="0" smtClean="0"/>
          </a:p>
          <a:p>
            <a:endParaRPr lang="en-US" altLang="zh-CN" sz="2800" b="1" dirty="0" smtClean="0"/>
          </a:p>
          <a:p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是</a:t>
            </a:r>
            <a:r>
              <a:rPr lang="zh-CN" altLang="zh-CN" sz="2800" b="1" dirty="0"/>
              <a:t>在网页编辑窗口中直接用键盘敲入</a:t>
            </a:r>
            <a:r>
              <a:rPr lang="zh-CN" altLang="zh-CN" sz="2800" b="1" dirty="0" smtClean="0"/>
              <a:t>文本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是</a:t>
            </a:r>
            <a:r>
              <a:rPr lang="zh-CN" altLang="zh-CN" sz="2800" b="1" dirty="0"/>
              <a:t>复制文本的方式。</a:t>
            </a:r>
            <a:endParaRPr lang="en-US" altLang="zh-CN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28816" y="1089313"/>
            <a:ext cx="38250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11.8  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制作二级页面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1627059"/>
            <a:ext cx="32287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11.8.1  </a:t>
            </a:r>
            <a:r>
              <a:rPr lang="zh-CN" altLang="zh-CN" sz="2800" b="1" dirty="0"/>
              <a:t>创建二级网页</a:t>
            </a:r>
            <a:endParaRPr lang="zh-CN" altLang="zh-CN" sz="2800" b="1" dirty="0"/>
          </a:p>
        </p:txBody>
      </p:sp>
      <p:sp>
        <p:nvSpPr>
          <p:cNvPr id="5" name="矩形 4"/>
          <p:cNvSpPr/>
          <p:nvPr/>
        </p:nvSpPr>
        <p:spPr>
          <a:xfrm>
            <a:off x="601553" y="2564904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        “基础资料”</a:t>
            </a:r>
            <a:r>
              <a:rPr lang="zh-CN" altLang="en-US" sz="2400" b="1" dirty="0"/>
              <a:t>中的文本插入和前面的介绍相似，并可以在属性拦中调节字体的大小。在其它子页面中也用到这点，在属性中设好背景，颜色等等，插入图象，输入文字。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836712"/>
            <a:ext cx="32800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11.8.2  </a:t>
            </a:r>
            <a:r>
              <a:rPr lang="zh-CN" altLang="zh-CN" sz="2800" b="1" dirty="0"/>
              <a:t>建立网页链接</a:t>
            </a:r>
            <a:endParaRPr lang="zh-CN" altLang="zh-CN" sz="2800" b="1" dirty="0"/>
          </a:p>
        </p:txBody>
      </p:sp>
      <p:sp>
        <p:nvSpPr>
          <p:cNvPr id="3" name="矩形 2"/>
          <p:cNvSpPr/>
          <p:nvPr/>
        </p:nvSpPr>
        <p:spPr>
          <a:xfrm>
            <a:off x="1115616" y="2136339"/>
            <a:ext cx="67504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/>
              <a:t>              </a:t>
            </a:r>
            <a:r>
              <a:rPr lang="zh-CN" altLang="zh-CN" sz="2000" b="1" dirty="0" smtClean="0"/>
              <a:t>“链接”</a:t>
            </a:r>
            <a:r>
              <a:rPr lang="zh-CN" altLang="zh-CN" sz="2000" b="1" dirty="0"/>
              <a:t>，又称“超链接</a:t>
            </a:r>
            <a:r>
              <a:rPr lang="en-US" altLang="zh-CN" sz="2000" b="1" dirty="0"/>
              <a:t>"</a:t>
            </a:r>
            <a:r>
              <a:rPr lang="zh-CN" altLang="zh-CN" sz="2000" b="1" dirty="0"/>
              <a:t>（</a:t>
            </a:r>
            <a:r>
              <a:rPr lang="en-US" altLang="zh-CN" sz="2000" b="1" dirty="0"/>
              <a:t>Hyperlink</a:t>
            </a:r>
            <a:r>
              <a:rPr lang="zh-CN" altLang="zh-CN" sz="2000" b="1" dirty="0"/>
              <a:t>）</a:t>
            </a:r>
            <a:r>
              <a:rPr lang="en-US" altLang="zh-CN" sz="2000" b="1" dirty="0"/>
              <a:t>,</a:t>
            </a:r>
            <a:r>
              <a:rPr lang="zh-CN" altLang="zh-CN" sz="2000" b="1" dirty="0"/>
              <a:t>它作为网页的桥梁，起着相当重要的作用。网页中的很多对象都可以加入“链接”属性。在</a:t>
            </a:r>
            <a:r>
              <a:rPr lang="en-US" altLang="zh-CN" sz="2000" b="1" dirty="0"/>
              <a:t>Dreamweaver MX2004</a:t>
            </a:r>
            <a:r>
              <a:rPr lang="zh-CN" altLang="zh-CN" sz="2000" b="1" dirty="0"/>
              <a:t>中，如果以“链接”的媒介来划分的话，则“链接”可以分为“文字链接”、“图像链接”、“图像地图链接”、“内部链接和外部链接”、“</a:t>
            </a:r>
            <a:r>
              <a:rPr lang="en-US" altLang="zh-CN" sz="2000" b="1" dirty="0"/>
              <a:t>E-mail</a:t>
            </a:r>
            <a:r>
              <a:rPr lang="zh-CN" altLang="zh-CN" sz="2000" b="1" dirty="0"/>
              <a:t>链接”、“命名锚记链接”、“文件下载链接”和“跳转菜单”，共</a:t>
            </a:r>
            <a:r>
              <a:rPr lang="en-US" altLang="zh-CN" sz="2000" b="1" dirty="0"/>
              <a:t>8</a:t>
            </a:r>
            <a:r>
              <a:rPr lang="zh-CN" altLang="zh-CN" sz="2000" b="1" dirty="0"/>
              <a:t>种。</a:t>
            </a:r>
            <a:endParaRPr lang="zh-CN" altLang="zh-CN" sz="2000" b="1" dirty="0"/>
          </a:p>
        </p:txBody>
      </p:sp>
      <p:sp>
        <p:nvSpPr>
          <p:cNvPr id="4" name="矩形 3"/>
          <p:cNvSpPr/>
          <p:nvPr/>
        </p:nvSpPr>
        <p:spPr>
          <a:xfrm>
            <a:off x="1259632" y="4511089"/>
            <a:ext cx="67504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/>
              <a:t> </a:t>
            </a:r>
            <a:r>
              <a:rPr lang="zh-CN" altLang="en-US" sz="2000" b="1" dirty="0" smtClean="0"/>
              <a:t>            我</a:t>
            </a:r>
            <a:r>
              <a:rPr lang="zh-CN" altLang="en-US" sz="2000" b="1" dirty="0"/>
              <a:t>的个人主页主要运用了“文字链接”即以文字作为媒介的链接，它是网页中最常被使用的链接方式，具有“文件小、制作简单和便于维护”的特点。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00951" y="920785"/>
            <a:ext cx="38218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11.9  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制作内容页面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6251" y="2361327"/>
            <a:ext cx="25074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11.9.1  </a:t>
            </a:r>
            <a:r>
              <a:rPr lang="zh-CN" altLang="zh-CN" sz="2800" b="1" dirty="0"/>
              <a:t>版式设计</a:t>
            </a:r>
            <a:endParaRPr lang="zh-CN" altLang="zh-CN" sz="2800" b="1" dirty="0"/>
          </a:p>
        </p:txBody>
      </p:sp>
      <p:sp>
        <p:nvSpPr>
          <p:cNvPr id="5" name="矩形 4"/>
          <p:cNvSpPr/>
          <p:nvPr/>
        </p:nvSpPr>
        <p:spPr>
          <a:xfrm>
            <a:off x="1036338" y="3283967"/>
            <a:ext cx="65085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11.9.2  </a:t>
            </a:r>
            <a:r>
              <a:rPr lang="zh-CN" altLang="zh-CN" sz="2800" b="1" dirty="0"/>
              <a:t>页面中的点、线、面及留白的处理</a:t>
            </a:r>
            <a:endParaRPr lang="zh-CN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56840" y="836712"/>
            <a:ext cx="49023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11.10  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网页制作综合实例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1791959"/>
            <a:ext cx="40671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11.10.1  </a:t>
            </a:r>
            <a:r>
              <a:rPr lang="zh-CN" altLang="zh-CN" sz="2800" b="1" dirty="0"/>
              <a:t>制作前的准备工作</a:t>
            </a:r>
            <a:endParaRPr lang="zh-CN" altLang="zh-CN" sz="2800" b="1" dirty="0"/>
          </a:p>
        </p:txBody>
      </p:sp>
      <p:sp>
        <p:nvSpPr>
          <p:cNvPr id="5" name="矩形 4"/>
          <p:cNvSpPr/>
          <p:nvPr/>
        </p:nvSpPr>
        <p:spPr>
          <a:xfrm>
            <a:off x="899592" y="2459504"/>
            <a:ext cx="74168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/>
              <a:t>建立站点和规划目录结构、指定默认图像文件</a:t>
            </a:r>
            <a:r>
              <a:rPr lang="zh-CN" altLang="en-US" sz="2400" b="1" dirty="0" smtClean="0"/>
              <a:t>夹。</a:t>
            </a:r>
            <a:endParaRPr lang="zh-CN" altLang="en-US" sz="2400" b="1" dirty="0"/>
          </a:p>
        </p:txBody>
      </p:sp>
      <p:sp>
        <p:nvSpPr>
          <p:cNvPr id="6" name="矩形 5"/>
          <p:cNvSpPr/>
          <p:nvPr/>
        </p:nvSpPr>
        <p:spPr>
          <a:xfrm>
            <a:off x="467544" y="3244333"/>
            <a:ext cx="6264696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11.10.2  </a:t>
            </a:r>
            <a:r>
              <a:rPr lang="zh-CN" altLang="zh-CN" sz="2800" b="1" dirty="0"/>
              <a:t>设置页面属性及</a:t>
            </a:r>
            <a:r>
              <a:rPr lang="zh-CN" altLang="zh-CN" sz="2800" b="1" dirty="0" smtClean="0"/>
              <a:t>样式</a:t>
            </a:r>
            <a:endParaRPr lang="en-US" altLang="zh-CN" sz="2800" b="1" dirty="0" smtClean="0"/>
          </a:p>
          <a:p>
            <a:endParaRPr lang="en-US" altLang="zh-CN" sz="2800" b="1" dirty="0"/>
          </a:p>
          <a:p>
            <a:pPr lvl="0"/>
            <a:r>
              <a:rPr lang="en-US" altLang="zh-CN" sz="2400" b="1" dirty="0" smtClean="0"/>
              <a:t>        </a:t>
            </a:r>
            <a:r>
              <a:rPr lang="zh-CN" altLang="zh-CN" sz="2400" b="1" dirty="0" smtClean="0"/>
              <a:t>页面</a:t>
            </a:r>
            <a:r>
              <a:rPr lang="zh-CN" altLang="zh-CN" sz="2400" b="1" dirty="0"/>
              <a:t>属性</a:t>
            </a:r>
            <a:r>
              <a:rPr lang="zh-CN" altLang="zh-CN" sz="2400" b="1" dirty="0" smtClean="0"/>
              <a:t>设置</a:t>
            </a:r>
            <a:endParaRPr lang="en-US" altLang="zh-CN" sz="2400" b="1" dirty="0" smtClean="0"/>
          </a:p>
          <a:p>
            <a:pPr lvl="0"/>
            <a:endParaRPr lang="zh-CN" altLang="zh-CN" sz="2400" dirty="0"/>
          </a:p>
          <a:p>
            <a:r>
              <a:rPr lang="en-US" altLang="zh-CN" b="1" dirty="0" smtClean="0"/>
              <a:t>            </a:t>
            </a:r>
            <a:r>
              <a:rPr lang="zh-CN" altLang="zh-CN" b="1" dirty="0" smtClean="0"/>
              <a:t> </a:t>
            </a:r>
            <a:r>
              <a:rPr lang="zh-CN" altLang="zh-CN" sz="2400" b="1" dirty="0"/>
              <a:t>样式</a:t>
            </a:r>
            <a:endParaRPr lang="zh-CN" altLang="zh-CN" sz="2400" dirty="0"/>
          </a:p>
          <a:p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8742" y="1321604"/>
            <a:ext cx="26677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/>
            <a:r>
              <a:rPr lang="en-US" altLang="zh-CN" sz="2800" b="1" dirty="0"/>
              <a:t>11.1.4   </a:t>
            </a:r>
            <a:r>
              <a:rPr lang="zh-CN" altLang="en-US" sz="2800" b="1" dirty="0"/>
              <a:t>整体造型 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539552" y="3414381"/>
            <a:ext cx="17700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/>
            <a:r>
              <a:rPr lang="en-US" altLang="zh-CN" sz="2800" b="1" dirty="0"/>
              <a:t>11.1.5  </a:t>
            </a:r>
            <a:r>
              <a:rPr lang="zh-CN" altLang="en-US" sz="2800" b="1" dirty="0"/>
              <a:t>页头</a:t>
            </a:r>
            <a:endParaRPr lang="zh-CN" altLang="en-US" sz="2800" b="1" dirty="0"/>
          </a:p>
        </p:txBody>
      </p:sp>
      <p:sp>
        <p:nvSpPr>
          <p:cNvPr id="4" name="矩形 3"/>
          <p:cNvSpPr/>
          <p:nvPr/>
        </p:nvSpPr>
        <p:spPr>
          <a:xfrm>
            <a:off x="683568" y="2139407"/>
            <a:ext cx="75425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 这里</a:t>
            </a:r>
            <a:r>
              <a:rPr lang="zh-CN" altLang="en-US" sz="2000" b="1" dirty="0"/>
              <a:t>是指页面的整体形象，这种形象应该是一个整体，图形与文本的接合应该是层叠有序。</a:t>
            </a:r>
            <a:endParaRPr lang="zh-CN" altLang="en-US" sz="2000" b="1" dirty="0"/>
          </a:p>
        </p:txBody>
      </p:sp>
      <p:sp>
        <p:nvSpPr>
          <p:cNvPr id="5" name="矩形 4"/>
          <p:cNvSpPr/>
          <p:nvPr/>
        </p:nvSpPr>
        <p:spPr>
          <a:xfrm>
            <a:off x="827582" y="4221088"/>
            <a:ext cx="72008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/>
              <a:t>　</a:t>
            </a:r>
            <a:r>
              <a:rPr lang="en-US" altLang="zh-CN" sz="2000" b="1" dirty="0" smtClean="0"/>
              <a:t>   </a:t>
            </a:r>
            <a:r>
              <a:rPr lang="zh-CN" altLang="zh-CN" sz="2000" b="1" dirty="0" smtClean="0"/>
              <a:t>页</a:t>
            </a:r>
            <a:r>
              <a:rPr lang="zh-CN" altLang="zh-CN" sz="2000" b="1" dirty="0"/>
              <a:t>头又可称之为页眉，页眉的作用是定义页面的主题。比如一个站点的名字多数都显示在页眉里。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268760"/>
            <a:ext cx="51924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11.10.3  </a:t>
            </a:r>
            <a:r>
              <a:rPr lang="zh-CN" altLang="zh-CN" sz="2800" b="1" dirty="0"/>
              <a:t>制作一个完整的个人主页</a:t>
            </a:r>
            <a:endParaRPr lang="zh-CN" altLang="zh-CN" sz="2800" b="1" dirty="0"/>
          </a:p>
        </p:txBody>
      </p:sp>
      <p:sp>
        <p:nvSpPr>
          <p:cNvPr id="3" name="矩形 2"/>
          <p:cNvSpPr/>
          <p:nvPr/>
        </p:nvSpPr>
        <p:spPr>
          <a:xfrm>
            <a:off x="2469567" y="2348880"/>
            <a:ext cx="3262432" cy="3785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/>
              <a:t>一、页眉区</a:t>
            </a:r>
            <a:r>
              <a:rPr lang="zh-CN" altLang="zh-CN" sz="2400" b="1" dirty="0" smtClean="0"/>
              <a:t>制作</a:t>
            </a:r>
            <a:endParaRPr lang="en-US" altLang="zh-CN" sz="2400" b="1" dirty="0" smtClean="0"/>
          </a:p>
          <a:p>
            <a:endParaRPr lang="en-US" altLang="zh-CN" sz="2400" b="1" dirty="0" smtClean="0"/>
          </a:p>
          <a:p>
            <a:r>
              <a:rPr lang="zh-CN" altLang="zh-CN" sz="2400" b="1" dirty="0"/>
              <a:t>二、导航区的</a:t>
            </a:r>
            <a:r>
              <a:rPr lang="zh-CN" altLang="zh-CN" sz="2400" b="1" dirty="0" smtClean="0"/>
              <a:t>制作</a:t>
            </a:r>
            <a:endParaRPr lang="en-US" altLang="zh-CN" sz="2400" b="1" dirty="0" smtClean="0"/>
          </a:p>
          <a:p>
            <a:endParaRPr lang="zh-CN" altLang="zh-CN" sz="2400" b="1" dirty="0"/>
          </a:p>
          <a:p>
            <a:r>
              <a:rPr lang="zh-CN" altLang="zh-CN" sz="2400" b="1" dirty="0"/>
              <a:t>三、主内容一区的</a:t>
            </a:r>
            <a:r>
              <a:rPr lang="zh-CN" altLang="zh-CN" sz="2400" b="1" dirty="0" smtClean="0"/>
              <a:t>制作</a:t>
            </a:r>
            <a:endParaRPr lang="en-US" altLang="zh-CN" sz="2400" b="1" dirty="0" smtClean="0"/>
          </a:p>
          <a:p>
            <a:endParaRPr lang="zh-CN" altLang="zh-CN" sz="2400" b="1" dirty="0"/>
          </a:p>
          <a:p>
            <a:r>
              <a:rPr lang="zh-CN" altLang="zh-CN" sz="2400" b="1" dirty="0"/>
              <a:t>四、版权区的</a:t>
            </a:r>
            <a:r>
              <a:rPr lang="zh-CN" altLang="zh-CN" sz="2400" b="1" dirty="0" smtClean="0"/>
              <a:t>制作</a:t>
            </a:r>
            <a:endParaRPr lang="en-US" altLang="zh-CN" sz="2400" b="1" dirty="0" smtClean="0"/>
          </a:p>
          <a:p>
            <a:endParaRPr lang="zh-CN" altLang="zh-CN" sz="2400" b="1" dirty="0"/>
          </a:p>
          <a:p>
            <a:pPr lvl="0"/>
            <a:r>
              <a:rPr lang="zh-CN" altLang="en-US" sz="2400" b="1" dirty="0" smtClean="0"/>
              <a:t>五、</a:t>
            </a:r>
            <a:r>
              <a:rPr lang="zh-CN" altLang="zh-CN" sz="2400" b="1" dirty="0" smtClean="0"/>
              <a:t>网页</a:t>
            </a:r>
            <a:r>
              <a:rPr lang="zh-CN" altLang="zh-CN" sz="2400" b="1" dirty="0"/>
              <a:t>特效</a:t>
            </a:r>
            <a:endParaRPr lang="zh-CN" altLang="zh-CN" sz="2400" b="1" dirty="0"/>
          </a:p>
          <a:p>
            <a:endParaRPr lang="zh-CN" altLang="zh-CN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616" y="2203557"/>
            <a:ext cx="738701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          </a:t>
            </a:r>
            <a:r>
              <a:rPr lang="zh-CN" altLang="zh-CN" sz="2400" b="1" dirty="0" smtClean="0"/>
              <a:t>通过</a:t>
            </a:r>
            <a:r>
              <a:rPr lang="zh-CN" altLang="zh-CN" sz="2400" b="1" dirty="0"/>
              <a:t>本章的学习，使学生掌握运用</a:t>
            </a:r>
            <a:r>
              <a:rPr lang="en-US" altLang="zh-CN" sz="2400" b="1" dirty="0"/>
              <a:t>Dreamweaver</a:t>
            </a:r>
            <a:r>
              <a:rPr lang="zh-CN" altLang="zh-CN" sz="2400" b="1" dirty="0"/>
              <a:t>网页制作软件制作网页的方法，为今后从事网页设计与制作、网站开发和管理奠定基础。在网页设计的实践中重点培养学生团队协作、沟通交流能力，培养自主学习能力和探索创新能力。</a:t>
            </a:r>
            <a:endParaRPr lang="zh-CN" altLang="zh-CN" sz="2400" b="1" dirty="0"/>
          </a:p>
        </p:txBody>
      </p:sp>
      <p:sp>
        <p:nvSpPr>
          <p:cNvPr id="3" name="矩形 2"/>
          <p:cNvSpPr/>
          <p:nvPr/>
        </p:nvSpPr>
        <p:spPr>
          <a:xfrm>
            <a:off x="3203848" y="836712"/>
            <a:ext cx="20393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11.11  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小结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27784" y="1124744"/>
            <a:ext cx="21066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11.12  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习题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835696" y="2225715"/>
            <a:ext cx="427072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Times New Roman" panose="02020603050405020304" pitchFamily="18" charset="0"/>
              </a:rPr>
              <a:t>题目一：制作一个个人网站。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 </a:t>
            </a:r>
            <a:endParaRPr kumimoji="0" lang="zh-CN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835696" y="3106361"/>
            <a:ext cx="427072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Times New Roman" panose="02020603050405020304" pitchFamily="18" charset="0"/>
              </a:rPr>
              <a:t>题目二：制作一个旅游网站。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 </a:t>
            </a:r>
            <a:endParaRPr kumimoji="0" lang="zh-CN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35696" y="4131214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题目三：自主命题制作一个网站。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animBg="1"/>
      <p:bldP spid="4" grpId="1" animBg="1"/>
      <p:bldP spid="5" grpId="0" animBg="1"/>
      <p:bldP spid="5" grpId="1" animBg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185085"/>
            <a:ext cx="18678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/>
            <a:r>
              <a:rPr lang="en-US" altLang="zh-CN" sz="2800" b="1" dirty="0"/>
              <a:t>11.1.6  </a:t>
            </a:r>
            <a:r>
              <a:rPr lang="zh-CN" altLang="zh-CN" sz="2800" b="1" dirty="0"/>
              <a:t>文本 </a:t>
            </a:r>
            <a:endParaRPr lang="zh-CN" altLang="zh-CN" sz="2800" b="1" dirty="0"/>
          </a:p>
        </p:txBody>
      </p:sp>
      <p:sp>
        <p:nvSpPr>
          <p:cNvPr id="3" name="矩形 2"/>
          <p:cNvSpPr/>
          <p:nvPr/>
        </p:nvSpPr>
        <p:spPr>
          <a:xfrm>
            <a:off x="683568" y="2044005"/>
            <a:ext cx="7920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/>
              <a:t> </a:t>
            </a:r>
            <a:r>
              <a:rPr lang="en-US" altLang="zh-CN" sz="2000" b="1" dirty="0" smtClean="0"/>
              <a:t>        </a:t>
            </a:r>
            <a:r>
              <a:rPr lang="zh-CN" altLang="zh-CN" sz="2000" b="1" dirty="0" smtClean="0"/>
              <a:t>文本</a:t>
            </a:r>
            <a:r>
              <a:rPr lang="zh-CN" altLang="zh-CN" sz="2000" b="1" dirty="0"/>
              <a:t>在页面中出现都数以行或者块</a:t>
            </a:r>
            <a:r>
              <a:rPr lang="en-US" altLang="zh-CN" sz="2000" b="1" dirty="0"/>
              <a:t>(</a:t>
            </a:r>
            <a:r>
              <a:rPr lang="zh-CN" altLang="zh-CN" sz="2000" b="1" dirty="0"/>
              <a:t>段落</a:t>
            </a:r>
            <a:r>
              <a:rPr lang="en-US" altLang="zh-CN" sz="2000" b="1" dirty="0"/>
              <a:t>)</a:t>
            </a:r>
            <a:r>
              <a:rPr lang="zh-CN" altLang="zh-CN" sz="2000" b="1" dirty="0"/>
              <a:t>出现，它们的摆放位置决定者整个页面</a:t>
            </a:r>
            <a:r>
              <a:rPr lang="zh-CN" altLang="zh-CN" sz="2000" b="1" dirty="0">
                <a:hlinkClick r:id="rId1"/>
              </a:rPr>
              <a:t>布局</a:t>
            </a:r>
            <a:r>
              <a:rPr lang="zh-CN" altLang="zh-CN" sz="2000" b="1" dirty="0"/>
              <a:t>的可视性。</a:t>
            </a:r>
            <a:endParaRPr lang="zh-CN" altLang="en-US" sz="2000" b="1" dirty="0"/>
          </a:p>
        </p:txBody>
      </p:sp>
      <p:sp>
        <p:nvSpPr>
          <p:cNvPr id="4" name="矩形 3"/>
          <p:cNvSpPr/>
          <p:nvPr/>
        </p:nvSpPr>
        <p:spPr>
          <a:xfrm>
            <a:off x="405678" y="3051136"/>
            <a:ext cx="858279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/>
            <a:r>
              <a:rPr lang="en-US" altLang="zh-CN" sz="2800" b="1" dirty="0"/>
              <a:t>11.1.7  </a:t>
            </a:r>
            <a:r>
              <a:rPr lang="zh-CN" altLang="zh-CN" sz="2800" b="1" dirty="0" smtClean="0"/>
              <a:t>页脚</a:t>
            </a:r>
            <a:endParaRPr lang="en-US" altLang="zh-CN" sz="2800" b="1" dirty="0" smtClean="0"/>
          </a:p>
          <a:p>
            <a:pPr latinLnBrk="1"/>
            <a:endParaRPr lang="en-US" altLang="zh-CN" sz="2800" b="1" dirty="0"/>
          </a:p>
          <a:p>
            <a:pPr latinLnBrk="1"/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zh-CN" sz="2000" b="1" dirty="0" smtClean="0"/>
              <a:t>页脚</a:t>
            </a:r>
            <a:r>
              <a:rPr lang="zh-CN" altLang="zh-CN" sz="2000" b="1" dirty="0"/>
              <a:t>和页头相呼应。页头是放置站点主题的地方，而页脚是放置</a:t>
            </a:r>
            <a:r>
              <a:rPr lang="zh-CN" altLang="zh-CN" sz="2000" b="1" dirty="0" smtClean="0"/>
              <a:t>制作者</a:t>
            </a:r>
            <a:endParaRPr lang="en-US" altLang="zh-CN" sz="2000" b="1" dirty="0" smtClean="0"/>
          </a:p>
          <a:p>
            <a:pPr latinLnBrk="1"/>
            <a:r>
              <a:rPr lang="zh-CN" altLang="zh-CN" sz="2000" b="1" dirty="0" smtClean="0"/>
              <a:t>或者</a:t>
            </a:r>
            <a:r>
              <a:rPr lang="zh-CN" altLang="zh-CN" sz="2000" b="1" dirty="0"/>
              <a:t>公司信息的地方。</a:t>
            </a:r>
            <a:endParaRPr lang="zh-CN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412776"/>
            <a:ext cx="18710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/>
            <a:r>
              <a:rPr lang="en-US" altLang="zh-CN" sz="2800" b="1" dirty="0"/>
              <a:t>11.1.8  </a:t>
            </a:r>
            <a:r>
              <a:rPr lang="zh-CN" altLang="zh-CN" sz="2800" b="1" dirty="0"/>
              <a:t>图片 </a:t>
            </a:r>
            <a:endParaRPr lang="zh-CN" altLang="zh-CN" sz="2800" b="1" dirty="0"/>
          </a:p>
        </p:txBody>
      </p:sp>
      <p:sp>
        <p:nvSpPr>
          <p:cNvPr id="3" name="矩形 2"/>
          <p:cNvSpPr/>
          <p:nvPr/>
        </p:nvSpPr>
        <p:spPr>
          <a:xfrm>
            <a:off x="899592" y="2204483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/>
              <a:t>          </a:t>
            </a:r>
            <a:r>
              <a:rPr lang="zh-CN" altLang="zh-CN" sz="2000" b="1" dirty="0" smtClean="0"/>
              <a:t>图片</a:t>
            </a:r>
            <a:r>
              <a:rPr lang="zh-CN" altLang="zh-CN" sz="2000" b="1" dirty="0"/>
              <a:t>和文本是网页的两大构成元素，却一不可。如何处理好图片和文本的位置成了整个页面</a:t>
            </a:r>
            <a:r>
              <a:rPr lang="zh-CN" altLang="zh-CN" sz="2000" b="1" dirty="0">
                <a:hlinkClick r:id="rId1"/>
              </a:rPr>
              <a:t>布局</a:t>
            </a:r>
            <a:r>
              <a:rPr lang="zh-CN" altLang="zh-CN" sz="2000" b="1" dirty="0"/>
              <a:t>的关键。</a:t>
            </a:r>
            <a:endParaRPr lang="zh-CN" altLang="en-US" sz="2000" b="1" dirty="0"/>
          </a:p>
        </p:txBody>
      </p:sp>
      <p:sp>
        <p:nvSpPr>
          <p:cNvPr id="4" name="矩形 3"/>
          <p:cNvSpPr/>
          <p:nvPr/>
        </p:nvSpPr>
        <p:spPr>
          <a:xfrm>
            <a:off x="611560" y="3573016"/>
            <a:ext cx="792088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2800" b="1" dirty="0"/>
              <a:t>11.1.9  </a:t>
            </a:r>
            <a:r>
              <a:rPr lang="zh-CN" altLang="zh-CN" sz="2800" b="1" dirty="0" smtClean="0"/>
              <a:t>多媒体</a:t>
            </a:r>
            <a:endParaRPr lang="en-US" altLang="zh-CN" sz="2800" b="1" dirty="0" smtClean="0"/>
          </a:p>
          <a:p>
            <a:pPr latinLnBrk="1"/>
            <a:endParaRPr lang="zh-CN" altLang="zh-CN" sz="2800" b="1" dirty="0"/>
          </a:p>
          <a:p>
            <a:pPr latinLnBrk="1"/>
            <a:r>
              <a:rPr lang="zh-CN" altLang="zh-CN" dirty="0"/>
              <a:t>　　</a:t>
            </a:r>
            <a:r>
              <a:rPr lang="zh-CN" altLang="zh-CN" sz="2000" b="1" dirty="0"/>
              <a:t> 除了文本和图片，还有声音，动画，视频等等其它媒体。虽然它们不是经常能被利用到，但随着动态网页的兴起，它们在网页</a:t>
            </a:r>
            <a:r>
              <a:rPr lang="zh-CN" altLang="zh-CN" sz="2000" b="1" dirty="0">
                <a:hlinkClick r:id="rId1"/>
              </a:rPr>
              <a:t>布局</a:t>
            </a:r>
            <a:r>
              <a:rPr lang="zh-CN" altLang="zh-CN" sz="2000" b="1" dirty="0"/>
              <a:t>上也将变得更重要。</a:t>
            </a:r>
            <a:endParaRPr lang="zh-CN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9792" y="1093855"/>
            <a:ext cx="42611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11.2  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网页</a:t>
            </a:r>
            <a:r>
              <a:rPr lang="en-US" altLang="zh-CN" sz="36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"/>
              </a:rPr>
              <a:t>布局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的方法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7991" y="2564904"/>
            <a:ext cx="29274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/>
            <a:r>
              <a:rPr lang="en-US" altLang="zh-CN" sz="2800" b="1" dirty="0"/>
              <a:t>11.2.1  </a:t>
            </a:r>
            <a:r>
              <a:rPr lang="zh-CN" altLang="zh-CN" sz="2800" b="1" dirty="0"/>
              <a:t>纸上</a:t>
            </a:r>
            <a:r>
              <a:rPr lang="zh-CN" altLang="zh-CN" sz="2800" b="1" dirty="0">
                <a:hlinkClick r:id="rId1"/>
              </a:rPr>
              <a:t>布局</a:t>
            </a:r>
            <a:r>
              <a:rPr lang="zh-CN" altLang="zh-CN" sz="2800" b="1" dirty="0"/>
              <a:t>法 </a:t>
            </a:r>
            <a:endParaRPr lang="zh-CN" altLang="zh-CN" sz="2800" b="1" dirty="0"/>
          </a:p>
        </p:txBody>
      </p:sp>
      <p:sp>
        <p:nvSpPr>
          <p:cNvPr id="5" name="矩形 4"/>
          <p:cNvSpPr/>
          <p:nvPr/>
        </p:nvSpPr>
        <p:spPr>
          <a:xfrm>
            <a:off x="467544" y="3442938"/>
            <a:ext cx="29787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/>
            <a:r>
              <a:rPr lang="en-US" altLang="zh-CN" sz="2800" b="1" dirty="0"/>
              <a:t>11.2.2  </a:t>
            </a:r>
            <a:r>
              <a:rPr lang="zh-CN" altLang="zh-CN" sz="2800" b="1" dirty="0"/>
              <a:t>软件</a:t>
            </a:r>
            <a:r>
              <a:rPr lang="zh-CN" altLang="zh-CN" sz="2800" b="1" dirty="0">
                <a:hlinkClick r:id="rId1"/>
              </a:rPr>
              <a:t>布局</a:t>
            </a:r>
            <a:r>
              <a:rPr lang="zh-CN" altLang="zh-CN" sz="2800" b="1" dirty="0"/>
              <a:t>法 </a:t>
            </a:r>
            <a:endParaRPr lang="zh-CN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83937" y="919004"/>
            <a:ext cx="37962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11.3  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网页布局类型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1988840"/>
            <a:ext cx="29241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11.3.1  </a:t>
            </a:r>
            <a:r>
              <a:rPr lang="zh-CN" altLang="zh-CN" sz="2800" b="1" dirty="0"/>
              <a:t>“国”字型</a:t>
            </a:r>
            <a:r>
              <a:rPr lang="en-US" altLang="zh-CN" sz="2800" b="1" dirty="0"/>
              <a:t> </a:t>
            </a:r>
            <a:endParaRPr lang="zh-CN" altLang="zh-CN" sz="2800" b="1" dirty="0"/>
          </a:p>
        </p:txBody>
      </p:sp>
      <p:sp>
        <p:nvSpPr>
          <p:cNvPr id="4" name="矩形 3"/>
          <p:cNvSpPr/>
          <p:nvPr/>
        </p:nvSpPr>
        <p:spPr>
          <a:xfrm>
            <a:off x="219485" y="2756729"/>
            <a:ext cx="22573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11.3.2  </a:t>
            </a:r>
            <a:r>
              <a:rPr lang="zh-CN" altLang="zh-CN" sz="2800" b="1" dirty="0"/>
              <a:t>拐角型</a:t>
            </a:r>
            <a:r>
              <a:rPr lang="en-US" altLang="zh-CN" sz="2800" b="1" dirty="0"/>
              <a:t> </a:t>
            </a:r>
            <a:endParaRPr lang="zh-CN" altLang="zh-CN" sz="2800" b="1" dirty="0"/>
          </a:p>
        </p:txBody>
      </p:sp>
      <p:sp>
        <p:nvSpPr>
          <p:cNvPr id="5" name="矩形 4"/>
          <p:cNvSpPr/>
          <p:nvPr/>
        </p:nvSpPr>
        <p:spPr>
          <a:xfrm>
            <a:off x="213004" y="3376947"/>
            <a:ext cx="29722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11.3.3  </a:t>
            </a:r>
            <a:r>
              <a:rPr lang="zh-CN" altLang="zh-CN" sz="2800" b="1" dirty="0"/>
              <a:t>标题正文型</a:t>
            </a:r>
            <a:r>
              <a:rPr lang="en-US" altLang="zh-CN" sz="2800" b="1" dirty="0"/>
              <a:t> </a:t>
            </a:r>
            <a:endParaRPr lang="zh-CN" altLang="zh-CN" sz="2800" b="1" dirty="0"/>
          </a:p>
        </p:txBody>
      </p:sp>
      <p:sp>
        <p:nvSpPr>
          <p:cNvPr id="6" name="矩形 5"/>
          <p:cNvSpPr/>
          <p:nvPr/>
        </p:nvSpPr>
        <p:spPr>
          <a:xfrm>
            <a:off x="219485" y="4044116"/>
            <a:ext cx="29963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11.3.4  </a:t>
            </a:r>
            <a:r>
              <a:rPr lang="zh-CN" altLang="zh-CN" sz="2800" b="1" dirty="0"/>
              <a:t>左右框架型</a:t>
            </a:r>
            <a:r>
              <a:rPr lang="en-US" altLang="zh-CN" sz="2800" b="1" dirty="0"/>
              <a:t> </a:t>
            </a:r>
            <a:endParaRPr lang="zh-CN" altLang="zh-CN" sz="2800" b="1" dirty="0"/>
          </a:p>
        </p:txBody>
      </p:sp>
      <p:sp>
        <p:nvSpPr>
          <p:cNvPr id="7" name="矩形 6"/>
          <p:cNvSpPr/>
          <p:nvPr/>
        </p:nvSpPr>
        <p:spPr>
          <a:xfrm>
            <a:off x="202730" y="4816316"/>
            <a:ext cx="29738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11.3.5  </a:t>
            </a:r>
            <a:r>
              <a:rPr lang="zh-CN" altLang="zh-CN" sz="2800" b="1" dirty="0"/>
              <a:t>上下框架型</a:t>
            </a:r>
            <a:r>
              <a:rPr lang="en-US" altLang="zh-CN" sz="2800" b="1" dirty="0"/>
              <a:t> </a:t>
            </a:r>
            <a:endParaRPr lang="zh-CN" altLang="zh-CN" sz="2800" b="1" dirty="0"/>
          </a:p>
        </p:txBody>
      </p:sp>
      <p:sp>
        <p:nvSpPr>
          <p:cNvPr id="8" name="矩形 7"/>
          <p:cNvSpPr/>
          <p:nvPr/>
        </p:nvSpPr>
        <p:spPr>
          <a:xfrm>
            <a:off x="4230889" y="1988840"/>
            <a:ext cx="29931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11.3.6  </a:t>
            </a:r>
            <a:r>
              <a:rPr lang="zh-CN" altLang="zh-CN" sz="2800" b="1" dirty="0"/>
              <a:t>综合框架型</a:t>
            </a:r>
            <a:r>
              <a:rPr lang="en-US" altLang="zh-CN" sz="2800" b="1" dirty="0"/>
              <a:t> </a:t>
            </a:r>
            <a:endParaRPr lang="zh-CN" altLang="zh-CN" sz="2800" b="1" dirty="0"/>
          </a:p>
        </p:txBody>
      </p:sp>
      <p:sp>
        <p:nvSpPr>
          <p:cNvPr id="9" name="矩形 8"/>
          <p:cNvSpPr/>
          <p:nvPr/>
        </p:nvSpPr>
        <p:spPr>
          <a:xfrm>
            <a:off x="4297523" y="2756729"/>
            <a:ext cx="22525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11.3.7  </a:t>
            </a:r>
            <a:r>
              <a:rPr lang="zh-CN" altLang="zh-CN" sz="2800" b="1" dirty="0"/>
              <a:t>封面型</a:t>
            </a:r>
            <a:r>
              <a:rPr lang="en-US" altLang="zh-CN" sz="2800" b="1" dirty="0"/>
              <a:t> </a:t>
            </a:r>
            <a:endParaRPr lang="zh-CN" altLang="zh-CN" sz="2800" b="1" dirty="0"/>
          </a:p>
        </p:txBody>
      </p:sp>
      <p:sp>
        <p:nvSpPr>
          <p:cNvPr id="10" name="矩形 9"/>
          <p:cNvSpPr/>
          <p:nvPr/>
        </p:nvSpPr>
        <p:spPr>
          <a:xfrm>
            <a:off x="4326995" y="3386580"/>
            <a:ext cx="23535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11.3.8  Flash</a:t>
            </a:r>
            <a:r>
              <a:rPr lang="zh-CN" altLang="zh-CN" sz="2800" b="1" dirty="0"/>
              <a:t>型</a:t>
            </a:r>
            <a:r>
              <a:rPr lang="en-US" altLang="zh-CN" sz="2800" b="1" dirty="0"/>
              <a:t> </a:t>
            </a:r>
            <a:endParaRPr lang="zh-CN" altLang="zh-CN" sz="2800" b="1" dirty="0"/>
          </a:p>
        </p:txBody>
      </p:sp>
      <p:sp>
        <p:nvSpPr>
          <p:cNvPr id="11" name="矩形 10"/>
          <p:cNvSpPr/>
          <p:nvPr/>
        </p:nvSpPr>
        <p:spPr>
          <a:xfrm>
            <a:off x="4299602" y="4074763"/>
            <a:ext cx="22749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11.3.9  </a:t>
            </a:r>
            <a:r>
              <a:rPr lang="zh-CN" altLang="zh-CN" sz="2800" b="1" dirty="0"/>
              <a:t>变化型</a:t>
            </a:r>
            <a:r>
              <a:rPr lang="en-US" altLang="zh-CN" sz="2800" b="1" dirty="0"/>
              <a:t> </a:t>
            </a:r>
            <a:endParaRPr lang="zh-CN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71800" y="903040"/>
            <a:ext cx="42883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11.4  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网页</a:t>
            </a:r>
            <a:r>
              <a:rPr lang="en-US" altLang="zh-CN" sz="36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"/>
              </a:rPr>
              <a:t>布局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的技术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6874" y="2041359"/>
            <a:ext cx="40254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11.4.1  </a:t>
            </a:r>
            <a:r>
              <a:rPr lang="zh-CN" altLang="zh-CN" sz="2800" b="1" dirty="0"/>
              <a:t>层叠样式表的应用 </a:t>
            </a:r>
            <a:endParaRPr lang="zh-CN" altLang="zh-CN" sz="2800" b="1" dirty="0"/>
          </a:p>
        </p:txBody>
      </p:sp>
      <p:sp>
        <p:nvSpPr>
          <p:cNvPr id="4" name="矩形 3"/>
          <p:cNvSpPr/>
          <p:nvPr/>
        </p:nvSpPr>
        <p:spPr>
          <a:xfrm>
            <a:off x="631926" y="2961344"/>
            <a:ext cx="26404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11.4.2  </a:t>
            </a:r>
            <a:r>
              <a:rPr lang="zh-CN" altLang="zh-CN" sz="2800" b="1" dirty="0"/>
              <a:t>表格</a:t>
            </a:r>
            <a:r>
              <a:rPr lang="en-US" altLang="zh-CN" sz="2800" b="1" dirty="0" err="1">
                <a:hlinkClick r:id="rId1"/>
              </a:rPr>
              <a:t>布局</a:t>
            </a:r>
            <a:r>
              <a:rPr lang="en-US" altLang="zh-CN" sz="2800" b="1" dirty="0"/>
              <a:t> </a:t>
            </a:r>
            <a:endParaRPr lang="zh-CN" altLang="zh-CN" sz="2800" b="1" dirty="0"/>
          </a:p>
        </p:txBody>
      </p:sp>
      <p:sp>
        <p:nvSpPr>
          <p:cNvPr id="5" name="矩形 4"/>
          <p:cNvSpPr/>
          <p:nvPr/>
        </p:nvSpPr>
        <p:spPr>
          <a:xfrm>
            <a:off x="635132" y="3861048"/>
            <a:ext cx="26372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11.4.3  </a:t>
            </a:r>
            <a:r>
              <a:rPr lang="zh-CN" altLang="zh-CN" sz="2800" b="1" dirty="0"/>
              <a:t>框架</a:t>
            </a:r>
            <a:r>
              <a:rPr lang="en-US" altLang="zh-CN" sz="2800" b="1" dirty="0" err="1">
                <a:hlinkClick r:id="rId1"/>
              </a:rPr>
              <a:t>布局</a:t>
            </a:r>
            <a:r>
              <a:rPr lang="en-US" altLang="zh-CN" sz="2800" b="1" dirty="0"/>
              <a:t> </a:t>
            </a:r>
            <a:endParaRPr lang="zh-CN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71800" y="1196752"/>
            <a:ext cx="42578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11.5  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具体的网页布局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2132856"/>
            <a:ext cx="2925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11.5.1  </a:t>
            </a:r>
            <a:r>
              <a:rPr lang="zh-CN" altLang="zh-CN" sz="2800" b="1" dirty="0"/>
              <a:t>关于第一屏</a:t>
            </a:r>
            <a:r>
              <a:rPr lang="en-US" altLang="zh-CN" sz="2800" b="1" dirty="0"/>
              <a:t> </a:t>
            </a:r>
            <a:endParaRPr lang="zh-CN" altLang="zh-CN" sz="2800" b="1" dirty="0"/>
          </a:p>
        </p:txBody>
      </p:sp>
      <p:sp>
        <p:nvSpPr>
          <p:cNvPr id="4" name="矩形 3"/>
          <p:cNvSpPr/>
          <p:nvPr/>
        </p:nvSpPr>
        <p:spPr>
          <a:xfrm>
            <a:off x="683568" y="3105834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b="1" dirty="0"/>
              <a:t>11.5.2  </a:t>
            </a:r>
            <a:r>
              <a:rPr lang="zh-CN" altLang="zh-CN" sz="2800" b="1" dirty="0"/>
              <a:t>有关导航栏的位置</a:t>
            </a:r>
            <a:r>
              <a:rPr lang="en-US" altLang="zh-CN" sz="2800" b="1" dirty="0"/>
              <a:t> </a:t>
            </a:r>
            <a:br>
              <a:rPr lang="en-US" altLang="zh-CN" sz="2800" b="1" dirty="0"/>
            </a:br>
            <a:endParaRPr lang="zh-CN" altLang="en-US" sz="2800" b="1" dirty="0"/>
          </a:p>
        </p:txBody>
      </p:sp>
      <p:sp>
        <p:nvSpPr>
          <p:cNvPr id="5" name="矩形 4"/>
          <p:cNvSpPr/>
          <p:nvPr/>
        </p:nvSpPr>
        <p:spPr>
          <a:xfrm>
            <a:off x="683568" y="4293096"/>
            <a:ext cx="47692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11.5.3  </a:t>
            </a:r>
            <a:r>
              <a:rPr lang="zh-CN" altLang="zh-CN" sz="2800" b="1" dirty="0"/>
              <a:t>什么样的布局是最好的</a:t>
            </a:r>
            <a:r>
              <a:rPr lang="en-US" altLang="zh-CN" sz="2800" b="1" dirty="0"/>
              <a:t> </a:t>
            </a:r>
            <a:endParaRPr lang="zh-CN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75856" y="836712"/>
            <a:ext cx="28985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11.6  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制作首页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1484784"/>
            <a:ext cx="17107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11.6.1 </a:t>
            </a:r>
            <a:r>
              <a:rPr lang="zh-CN" altLang="zh-CN" sz="2800" b="1" dirty="0"/>
              <a:t>首页</a:t>
            </a:r>
            <a:endParaRPr lang="zh-CN" altLang="zh-CN" sz="2800" b="1" dirty="0"/>
          </a:p>
        </p:txBody>
      </p:sp>
      <p:sp>
        <p:nvSpPr>
          <p:cNvPr id="4" name="矩形 3"/>
          <p:cNvSpPr/>
          <p:nvPr/>
        </p:nvSpPr>
        <p:spPr>
          <a:xfrm>
            <a:off x="1475656" y="2592703"/>
            <a:ext cx="72545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/>
              <a:t>操作步骤：</a:t>
            </a:r>
            <a:endParaRPr lang="zh-CN" altLang="zh-CN" sz="2000" b="1" dirty="0"/>
          </a:p>
          <a:p>
            <a:r>
              <a:rPr lang="en-US" altLang="zh-CN" sz="2000" b="1" dirty="0"/>
              <a:t>1</a:t>
            </a:r>
            <a:r>
              <a:rPr lang="zh-CN" altLang="zh-CN" sz="2000" b="1" dirty="0"/>
              <a:t>、在“插入快捷栏”的“布局对象”分类中，单击“</a:t>
            </a:r>
            <a:r>
              <a:rPr lang="en-US" altLang="zh-CN" sz="2000" b="1" dirty="0"/>
              <a:t>AP </a:t>
            </a:r>
            <a:r>
              <a:rPr lang="en-US" altLang="zh-CN" sz="2000" b="1" dirty="0" err="1"/>
              <a:t>Div</a:t>
            </a:r>
            <a:r>
              <a:rPr lang="zh-CN" altLang="zh-CN" sz="2000" b="1" dirty="0"/>
              <a:t>（</a:t>
            </a:r>
            <a:r>
              <a:rPr lang="en-US" altLang="zh-CN" sz="2000" b="1" dirty="0"/>
              <a:t>A</a:t>
            </a:r>
            <a:r>
              <a:rPr lang="zh-CN" altLang="zh-CN" sz="2000" b="1" dirty="0"/>
              <a:t>）”按纽。</a:t>
            </a:r>
            <a:endParaRPr lang="zh-CN" altLang="zh-CN" sz="2000" b="1" dirty="0"/>
          </a:p>
          <a:p>
            <a:r>
              <a:rPr lang="en-US" altLang="zh-CN" sz="2000" b="1" dirty="0"/>
              <a:t>2</a:t>
            </a:r>
            <a:r>
              <a:rPr lang="zh-CN" altLang="zh-CN" sz="2000" b="1" dirty="0"/>
              <a:t>、将变成“</a:t>
            </a:r>
            <a:r>
              <a:rPr lang="en-US" altLang="zh-CN" sz="2000" b="1" dirty="0"/>
              <a:t>+</a:t>
            </a:r>
            <a:r>
              <a:rPr lang="zh-CN" altLang="zh-CN" sz="2000" b="1" dirty="0"/>
              <a:t>”形状的鼠标光标放到编辑中网页上，在要绘制的地方进行拖动就可以进行创建了。</a:t>
            </a:r>
            <a:endParaRPr lang="zh-CN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2507</Words>
  <Application>WPS 演示</Application>
  <PresentationFormat>全屏显示(4:3)</PresentationFormat>
  <Paragraphs>173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Wingdings</vt:lpstr>
      <vt:lpstr>Symbol</vt:lpstr>
      <vt:lpstr>Candara</vt:lpstr>
      <vt:lpstr>华文楷体</vt:lpstr>
      <vt:lpstr>微软雅黑</vt:lpstr>
      <vt:lpstr>Arial Unicode MS</vt:lpstr>
      <vt:lpstr>Calibri</vt:lpstr>
      <vt:lpstr>Times New Roman</vt:lpstr>
      <vt:lpstr>波形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cl</cp:lastModifiedBy>
  <cp:revision>7</cp:revision>
  <dcterms:created xsi:type="dcterms:W3CDTF">2019-05-17T11:01:00Z</dcterms:created>
  <dcterms:modified xsi:type="dcterms:W3CDTF">2019-05-20T03:11:56Z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