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www.baidu.com/s?wd=HTML%E4%BB%A3%E7%A0%81&amp;tn=SE_PcZhidaonwhc_ngpagmjz&amp;rsv_dl=gh_pc_zhidao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908720"/>
            <a:ext cx="5884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Dreamweaver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基础知识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77281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通过学习，重点掌握以下内容：</a:t>
            </a:r>
            <a:endParaRPr lang="en-US" altLang="zh-CN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3068960"/>
            <a:ext cx="5832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/>
              <a:t>1.</a:t>
            </a:r>
            <a:r>
              <a:rPr lang="zh-CN" altLang="zh-CN" sz="2800" b="1" dirty="0"/>
              <a:t>了解</a:t>
            </a:r>
            <a:r>
              <a:rPr lang="en-US" altLang="zh-CN" sz="2800" b="1" dirty="0"/>
              <a:t>Dreamweaver</a:t>
            </a:r>
            <a:r>
              <a:rPr lang="zh-CN" altLang="zh-CN" sz="2800" b="1" dirty="0"/>
              <a:t>的基本功能</a:t>
            </a:r>
            <a:endParaRPr lang="zh-CN" altLang="zh-CN" sz="2800" b="1" dirty="0"/>
          </a:p>
          <a:p>
            <a:pPr lvl="0"/>
            <a:r>
              <a:rPr lang="en-US" altLang="zh-CN" sz="2800" b="1" dirty="0"/>
              <a:t>2.</a:t>
            </a:r>
            <a:r>
              <a:rPr lang="zh-CN" altLang="zh-CN" sz="2800" b="1" dirty="0"/>
              <a:t>熟悉文字排版和项目符号与编号</a:t>
            </a:r>
            <a:endParaRPr lang="zh-CN" altLang="zh-CN" sz="2800" b="1" dirty="0"/>
          </a:p>
          <a:p>
            <a:pPr lvl="0"/>
            <a:r>
              <a:rPr lang="en-US" altLang="zh-CN" sz="2800" b="1" dirty="0"/>
              <a:t>3.</a:t>
            </a:r>
            <a:r>
              <a:rPr lang="zh-CN" altLang="zh-CN" sz="2800" b="1" dirty="0"/>
              <a:t>熟悉各种文字滚动方式</a:t>
            </a:r>
            <a:endParaRPr lang="zh-CN" altLang="zh-CN" sz="2800" b="1" dirty="0"/>
          </a:p>
          <a:p>
            <a:pPr lvl="0"/>
            <a:r>
              <a:rPr lang="en-US" altLang="zh-CN" sz="2800" b="1" dirty="0"/>
              <a:t>4.</a:t>
            </a:r>
            <a:r>
              <a:rPr lang="zh-CN" altLang="zh-CN" sz="2800" b="1" dirty="0"/>
              <a:t>掌握</a:t>
            </a:r>
            <a:r>
              <a:rPr lang="en-US" altLang="zh-CN" sz="2800" b="1" dirty="0"/>
              <a:t>Div</a:t>
            </a:r>
            <a:r>
              <a:rPr lang="zh-CN" altLang="zh-CN" sz="2800" b="1" dirty="0"/>
              <a:t>特效及</a:t>
            </a:r>
            <a:r>
              <a:rPr lang="en-US" altLang="zh-CN" sz="2800" b="1" dirty="0"/>
              <a:t>Div</a:t>
            </a:r>
            <a:r>
              <a:rPr lang="zh-CN" altLang="zh-CN" sz="2800" b="1" dirty="0"/>
              <a:t>行为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412776"/>
            <a:ext cx="864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在</a:t>
            </a:r>
            <a:r>
              <a:rPr lang="en-US" altLang="zh-CN" sz="2000" b="1" dirty="0"/>
              <a:t>Dreamweaver</a:t>
            </a:r>
            <a:r>
              <a:rPr lang="zh-CN" altLang="en-US" sz="2000" b="1" dirty="0"/>
              <a:t>中可以很简单通过可视化操作插入一个</a:t>
            </a:r>
            <a:r>
              <a:rPr lang="en-US" altLang="zh-CN" sz="2000" b="1" dirty="0"/>
              <a:t>AP DIV </a:t>
            </a:r>
            <a:r>
              <a:rPr lang="zh-CN" altLang="en-US" sz="2000" b="1" dirty="0"/>
              <a:t>它会默认给你生成样式。当然也可以通过自己用代码编写。</a:t>
            </a:r>
            <a:endParaRPr lang="zh-CN" altLang="en-US" sz="2000" b="1" dirty="0"/>
          </a:p>
          <a:p>
            <a:r>
              <a:rPr lang="en-US" altLang="zh-CN" sz="2000" b="1" dirty="0"/>
              <a:t>[</a:t>
            </a:r>
            <a:r>
              <a:rPr lang="zh-CN" altLang="en-US" sz="2000" b="1" dirty="0"/>
              <a:t>基本语法</a:t>
            </a:r>
            <a:r>
              <a:rPr lang="en-US" altLang="zh-CN" sz="2000" b="1" dirty="0"/>
              <a:t>]</a:t>
            </a:r>
            <a:endParaRPr lang="en-US" altLang="zh-CN" sz="2000" b="1" dirty="0"/>
          </a:p>
          <a:p>
            <a:r>
              <a:rPr lang="en-US" altLang="zh-CN" sz="2000" b="1" dirty="0"/>
              <a:t>	&lt;div style="position:absolute;width:200px; height:100px; z-index:1; left:50px; top: 50px;background-color:red;"&gt;</a:t>
            </a:r>
            <a:endParaRPr lang="en-US" altLang="zh-CN" sz="2000" b="1" dirty="0"/>
          </a:p>
          <a:p>
            <a:r>
              <a:rPr lang="en-US" altLang="zh-CN" sz="2000" b="1" dirty="0"/>
              <a:t>&lt;/div&gt;</a:t>
            </a:r>
            <a:endParaRPr lang="en-US" altLang="zh-CN" sz="2000" b="1" dirty="0"/>
          </a:p>
          <a:p>
            <a:r>
              <a:rPr lang="en-US" altLang="zh-CN" sz="2000" b="1" dirty="0"/>
              <a:t>[</a:t>
            </a:r>
            <a:r>
              <a:rPr lang="zh-CN" altLang="en-US" sz="2000" b="1" dirty="0"/>
              <a:t>语法说明</a:t>
            </a:r>
            <a:r>
              <a:rPr lang="en-US" altLang="zh-CN" sz="2000" b="1" dirty="0"/>
              <a:t>]</a:t>
            </a:r>
            <a:endParaRPr lang="en-US" altLang="zh-CN" sz="2000" b="1" dirty="0"/>
          </a:p>
          <a:p>
            <a:r>
              <a:rPr lang="en-US" altLang="zh-CN" sz="2000" b="1" dirty="0"/>
              <a:t>(1)	positon</a:t>
            </a:r>
            <a:r>
              <a:rPr lang="zh-CN" altLang="en-US" sz="2000" b="1" dirty="0"/>
              <a:t>属性主要用来定义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块的定位方式</a:t>
            </a:r>
            <a:endParaRPr lang="zh-CN" altLang="en-US" sz="2000" b="1" dirty="0"/>
          </a:p>
          <a:p>
            <a:r>
              <a:rPr lang="en-US" altLang="zh-CN" sz="2000" b="1" dirty="0"/>
              <a:t>(2)	left</a:t>
            </a:r>
            <a:r>
              <a:rPr lang="zh-CN" altLang="en-US" sz="2000" b="1" dirty="0"/>
              <a:t>与</a:t>
            </a:r>
            <a:r>
              <a:rPr lang="en-US" altLang="zh-CN" sz="2000" b="1" dirty="0"/>
              <a:t>top</a:t>
            </a:r>
            <a:r>
              <a:rPr lang="zh-CN" altLang="en-US" sz="2000" b="1" dirty="0"/>
              <a:t>属性用来定义位置的确切偏移量，于此功能相同的属性还有</a:t>
            </a:r>
            <a:r>
              <a:rPr lang="en-US" altLang="zh-CN" sz="2000" b="1" dirty="0"/>
              <a:t>right</a:t>
            </a:r>
            <a:r>
              <a:rPr lang="zh-CN" altLang="en-US" sz="2000" b="1" dirty="0"/>
              <a:t>和</a:t>
            </a:r>
            <a:r>
              <a:rPr lang="en-US" altLang="zh-CN" sz="2000" b="1" dirty="0"/>
              <a:t>bottom</a:t>
            </a:r>
            <a:r>
              <a:rPr lang="zh-CN" altLang="en-US" sz="2000" b="1" dirty="0"/>
              <a:t>，这四个属性用来定义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块的位置。分别表示距离左部，上部，右部，和下部的位置。</a:t>
            </a:r>
            <a:endParaRPr lang="zh-CN" altLang="en-US" sz="2000" b="1" dirty="0"/>
          </a:p>
          <a:p>
            <a:r>
              <a:rPr lang="en-US" altLang="zh-CN" sz="2000" b="1" dirty="0"/>
              <a:t>(3)	width</a:t>
            </a:r>
            <a:r>
              <a:rPr lang="zh-CN" altLang="en-US" sz="2000" b="1" dirty="0"/>
              <a:t>和</a:t>
            </a:r>
            <a:r>
              <a:rPr lang="en-US" altLang="zh-CN" sz="2000" b="1" dirty="0"/>
              <a:t>height</a:t>
            </a:r>
            <a:r>
              <a:rPr lang="zh-CN" altLang="en-US" sz="2000" b="1" dirty="0"/>
              <a:t>用来定义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块的宽度与高度</a:t>
            </a:r>
            <a:endParaRPr lang="zh-CN" altLang="en-US" sz="2000" b="1" dirty="0"/>
          </a:p>
          <a:p>
            <a:r>
              <a:rPr lang="en-US" altLang="zh-CN" sz="2000" b="1" dirty="0"/>
              <a:t>(4)	z-index</a:t>
            </a:r>
            <a:r>
              <a:rPr lang="zh-CN" altLang="en-US" sz="2000" b="1" dirty="0"/>
              <a:t>设置各个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块的层级关系，此数值越大，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块在层中的位置就更高</a:t>
            </a:r>
            <a:endParaRPr lang="zh-CN" altLang="en-US" sz="2000" b="1" dirty="0"/>
          </a:p>
          <a:p>
            <a:r>
              <a:rPr lang="en-US" altLang="zh-CN" sz="2000" b="1" dirty="0"/>
              <a:t>(5)	background-color</a:t>
            </a:r>
            <a:r>
              <a:rPr lang="zh-CN" altLang="en-US" sz="2000" b="1" dirty="0"/>
              <a:t>属性，用来设置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块的背景颜色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340768"/>
            <a:ext cx="2710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3.5.2 AP DIV</a:t>
            </a:r>
            <a:r>
              <a:rPr lang="zh-CN" altLang="en-US" sz="2800" b="1" dirty="0"/>
              <a:t>特效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23911" y="2204864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AP DIV</a:t>
            </a:r>
            <a:r>
              <a:rPr lang="zh-CN" altLang="en-US" sz="2000" b="1" dirty="0"/>
              <a:t>的特效可以通过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来实现，在这里我们 使用内部样式表来实现，首先说明一下内部样式表的基本语法。</a:t>
            </a:r>
            <a:endParaRPr lang="zh-CN" altLang="en-US" sz="2000" b="1" dirty="0"/>
          </a:p>
          <a:p>
            <a:r>
              <a:rPr lang="en-US" altLang="zh-CN" sz="2000" b="1" dirty="0"/>
              <a:t>[</a:t>
            </a:r>
            <a:r>
              <a:rPr lang="zh-CN" altLang="en-US" sz="2000" b="1" dirty="0"/>
              <a:t>基本语法</a:t>
            </a:r>
            <a:r>
              <a:rPr lang="en-US" altLang="zh-CN" sz="2000" b="1" dirty="0"/>
              <a:t>]</a:t>
            </a:r>
            <a:endParaRPr lang="en-US" altLang="zh-CN" sz="2000" b="1" dirty="0"/>
          </a:p>
          <a:p>
            <a:r>
              <a:rPr lang="en-US" altLang="zh-CN" sz="2000" b="1" dirty="0"/>
              <a:t>&lt;style type = ”text/</a:t>
            </a:r>
            <a:r>
              <a:rPr lang="en-US" altLang="zh-CN" sz="2000" b="1" dirty="0" err="1"/>
              <a:t>css</a:t>
            </a:r>
            <a:r>
              <a:rPr lang="en-US" altLang="zh-CN" sz="2000" b="1" dirty="0"/>
              <a:t>”&gt;</a:t>
            </a:r>
            <a:endParaRPr lang="en-US" altLang="zh-CN" sz="2000" b="1" dirty="0"/>
          </a:p>
          <a:p>
            <a:r>
              <a:rPr lang="en-US" altLang="zh-CN" sz="2000" b="1" dirty="0"/>
              <a:t>		</a:t>
            </a:r>
            <a:r>
              <a:rPr lang="zh-CN" altLang="en-US" sz="2000" b="1" dirty="0"/>
              <a:t>选择符</a:t>
            </a:r>
            <a:r>
              <a:rPr lang="en-US" altLang="zh-CN" sz="2000" b="1" dirty="0"/>
              <a:t>{</a:t>
            </a:r>
            <a:r>
              <a:rPr lang="zh-CN" altLang="en-US" sz="2000" b="1" dirty="0"/>
              <a:t>样式属性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属性值</a:t>
            </a:r>
            <a:r>
              <a:rPr lang="en-US" altLang="zh-CN" sz="2000" b="1" dirty="0"/>
              <a:t>;</a:t>
            </a:r>
            <a:r>
              <a:rPr lang="zh-CN" altLang="en-US" sz="2000" b="1" dirty="0"/>
              <a:t>样式属性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属性值</a:t>
            </a:r>
            <a:r>
              <a:rPr lang="en-US" altLang="zh-CN" sz="2000" b="1" dirty="0"/>
              <a:t>;}</a:t>
            </a:r>
            <a:endParaRPr lang="en-US" altLang="zh-CN" sz="2000" b="1" dirty="0"/>
          </a:p>
          <a:p>
            <a:r>
              <a:rPr lang="en-US" altLang="zh-CN" sz="2000" b="1" dirty="0"/>
              <a:t>&lt;/style&gt;</a:t>
            </a:r>
            <a:endParaRPr lang="en-US" altLang="zh-CN" sz="2000" b="1" dirty="0"/>
          </a:p>
          <a:p>
            <a:r>
              <a:rPr lang="en-US" altLang="zh-CN" sz="2000" b="1" dirty="0"/>
              <a:t>[</a:t>
            </a:r>
            <a:r>
              <a:rPr lang="zh-CN" altLang="en-US" sz="2000" b="1" dirty="0"/>
              <a:t>语法说明</a:t>
            </a:r>
            <a:r>
              <a:rPr lang="en-US" altLang="zh-CN" sz="2000" b="1" dirty="0"/>
              <a:t>]</a:t>
            </a:r>
            <a:endParaRPr lang="en-US" altLang="zh-CN" sz="2000" b="1" dirty="0"/>
          </a:p>
          <a:p>
            <a:r>
              <a:rPr lang="en-US" altLang="zh-CN" sz="2000" b="1" dirty="0"/>
              <a:t>	(1)  &lt;style&gt;</a:t>
            </a:r>
            <a:r>
              <a:rPr lang="zh-CN" altLang="en-US" sz="2000" b="1" dirty="0"/>
              <a:t>标签用来说明所要定义的样式，</a:t>
            </a:r>
            <a:r>
              <a:rPr lang="en-US" altLang="zh-CN" sz="2000" b="1" dirty="0"/>
              <a:t>type</a:t>
            </a:r>
            <a:r>
              <a:rPr lang="zh-CN" altLang="en-US" sz="2000" b="1" dirty="0"/>
              <a:t>属性是指</a:t>
            </a:r>
            <a:r>
              <a:rPr lang="en-US" altLang="zh-CN" sz="2000" b="1" dirty="0"/>
              <a:t>style</a:t>
            </a:r>
            <a:r>
              <a:rPr lang="zh-CN" altLang="en-US" sz="2000" b="1" dirty="0"/>
              <a:t>元素以</a:t>
            </a:r>
            <a:r>
              <a:rPr lang="en-US" altLang="zh-CN" sz="2000" b="1" dirty="0" err="1"/>
              <a:t>css</a:t>
            </a:r>
            <a:r>
              <a:rPr lang="zh-CN" altLang="en-US" sz="2000" b="1" dirty="0"/>
              <a:t>的语法定义。</a:t>
            </a:r>
            <a:endParaRPr lang="zh-CN" altLang="en-US" sz="2000" b="1" dirty="0"/>
          </a:p>
          <a:p>
            <a:r>
              <a:rPr lang="zh-CN" altLang="en-US" sz="2000" b="1" dirty="0"/>
              <a:t>	</a:t>
            </a:r>
            <a:r>
              <a:rPr lang="en-US" altLang="zh-CN" sz="2000" b="1" dirty="0"/>
              <a:t>(2)  </a:t>
            </a:r>
            <a:r>
              <a:rPr lang="zh-CN" altLang="en-US" sz="2000" b="1" dirty="0"/>
              <a:t>选择符：选择符可以使用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标签的名称，也可以使用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标签的</a:t>
            </a:r>
            <a:r>
              <a:rPr lang="en-US" altLang="zh-CN" sz="2000" b="1" dirty="0"/>
              <a:t>id </a:t>
            </a:r>
            <a:r>
              <a:rPr lang="zh-CN" altLang="en-US" sz="2000" b="1" dirty="0"/>
              <a:t>或者</a:t>
            </a:r>
            <a:r>
              <a:rPr lang="en-US" altLang="zh-CN" sz="2000" b="1" dirty="0"/>
              <a:t>class</a:t>
            </a:r>
            <a:r>
              <a:rPr lang="zh-CN" altLang="en-US" sz="2000" b="1" dirty="0"/>
              <a:t>的名称，所有的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标签都可以作为选择符。</a:t>
            </a:r>
            <a:endParaRPr lang="zh-CN" altLang="en-US" sz="2000" b="1" dirty="0"/>
          </a:p>
          <a:p>
            <a:r>
              <a:rPr lang="zh-CN" altLang="en-US" sz="2000" b="1" dirty="0"/>
              <a:t>	</a:t>
            </a:r>
            <a:r>
              <a:rPr lang="en-US" altLang="zh-CN" sz="2000" b="1" dirty="0"/>
              <a:t>(3)	</a:t>
            </a:r>
            <a:r>
              <a:rPr lang="zh-CN" altLang="en-US" sz="2000" b="1" dirty="0"/>
              <a:t>样式属性：是指所选元素的样式属性的具体属性。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7173" y="1234346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3.6  AP Div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行为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9232" y="3002784"/>
            <a:ext cx="7907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      AP </a:t>
            </a:r>
            <a:r>
              <a:rPr lang="en-US" altLang="zh-CN" sz="3200" b="1" dirty="0"/>
              <a:t>DIV</a:t>
            </a:r>
            <a:r>
              <a:rPr lang="zh-CN" altLang="en-US" sz="3200" b="1" dirty="0"/>
              <a:t>行为可以为</a:t>
            </a:r>
            <a:r>
              <a:rPr lang="en-US" altLang="zh-CN" sz="3200" b="1" dirty="0"/>
              <a:t>DIV</a:t>
            </a:r>
            <a:r>
              <a:rPr lang="zh-CN" altLang="en-US" sz="3200" b="1" dirty="0"/>
              <a:t>添加更多的交互效果，实质上是通过</a:t>
            </a:r>
            <a:r>
              <a:rPr lang="en-US" altLang="zh-CN" sz="3200" b="1" dirty="0"/>
              <a:t>JavaScript</a:t>
            </a:r>
            <a:r>
              <a:rPr lang="zh-CN" altLang="en-US" sz="3200" b="1" dirty="0"/>
              <a:t>来实现的特效，</a:t>
            </a:r>
            <a:r>
              <a:rPr lang="en-US" altLang="zh-CN" sz="3200" b="1" dirty="0"/>
              <a:t>JavaScript</a:t>
            </a:r>
            <a:r>
              <a:rPr lang="zh-CN" altLang="en-US" sz="3200" b="1" dirty="0"/>
              <a:t>是相当强大的语言。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1052736"/>
            <a:ext cx="541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3.1 Dreamweaver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功能介绍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276872"/>
            <a:ext cx="8215711" cy="3816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3.1.1</a:t>
            </a:r>
            <a:r>
              <a:rPr lang="zh-CN" altLang="zh-CN" sz="2800" b="1" dirty="0"/>
              <a:t>专业的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编辑</a:t>
            </a:r>
            <a:endParaRPr lang="en-US" altLang="zh-CN" sz="2800" b="1" dirty="0"/>
          </a:p>
          <a:p>
            <a:r>
              <a:rPr lang="en-US" altLang="zh-CN" sz="2800" b="1" dirty="0"/>
              <a:t>3.1.2</a:t>
            </a:r>
            <a:r>
              <a:rPr lang="zh-CN" altLang="zh-CN" sz="2800" b="1" dirty="0"/>
              <a:t>高质量的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生成方式</a:t>
            </a:r>
            <a:endParaRPr lang="en-US" altLang="zh-CN" sz="2800" b="1" dirty="0"/>
          </a:p>
          <a:p>
            <a:r>
              <a:rPr lang="en-US" altLang="zh-CN" sz="2800" b="1" dirty="0"/>
              <a:t>3.1.3</a:t>
            </a:r>
            <a:r>
              <a:rPr lang="zh-CN" altLang="zh-CN" sz="2800" b="1" dirty="0"/>
              <a:t>实时的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控制</a:t>
            </a:r>
            <a:endParaRPr lang="zh-CN" altLang="zh-CN" sz="2800" b="1" dirty="0"/>
          </a:p>
          <a:p>
            <a:r>
              <a:rPr lang="en-US" altLang="zh-CN" sz="2800" b="1" dirty="0"/>
              <a:t>3.1.4</a:t>
            </a:r>
            <a:r>
              <a:rPr lang="zh-CN" altLang="zh-CN" sz="2800" b="1" dirty="0"/>
              <a:t>与流行的文本</a:t>
            </a:r>
            <a:r>
              <a:rPr lang="en-US" altLang="zh-CN" sz="2800" b="1" dirty="0" err="1">
                <a:hlinkClick r:id="rId1"/>
              </a:rPr>
              <a:t>HTML代码</a:t>
            </a:r>
            <a:r>
              <a:rPr lang="zh-CN" altLang="zh-CN" sz="2800" b="1" dirty="0"/>
              <a:t>编辑器之间的协调工作</a:t>
            </a:r>
            <a:endParaRPr lang="zh-CN" altLang="zh-CN" sz="2800" b="1" dirty="0"/>
          </a:p>
          <a:p>
            <a:r>
              <a:rPr lang="en-US" altLang="zh-CN" sz="2800" b="1" dirty="0"/>
              <a:t> 3.1.5</a:t>
            </a:r>
            <a:r>
              <a:rPr lang="zh-CN" altLang="zh-CN" sz="2800" b="1" dirty="0"/>
              <a:t>强大的</a:t>
            </a:r>
            <a:r>
              <a:rPr lang="en-US" altLang="zh-CN" sz="2800" b="1" dirty="0"/>
              <a:t>DHTML</a:t>
            </a:r>
            <a:r>
              <a:rPr lang="zh-CN" altLang="zh-CN" sz="2800" b="1" dirty="0"/>
              <a:t>支持</a:t>
            </a:r>
            <a:endParaRPr lang="zh-CN" altLang="zh-CN" sz="2800" b="1" dirty="0"/>
          </a:p>
          <a:p>
            <a:r>
              <a:rPr lang="en-US" altLang="zh-CN" sz="2800" b="1" dirty="0"/>
              <a:t>3.1.6</a:t>
            </a:r>
            <a:r>
              <a:rPr lang="zh-CN" altLang="zh-CN" sz="2800" b="1" dirty="0"/>
              <a:t>重复元素库</a:t>
            </a:r>
            <a:endParaRPr lang="zh-CN" altLang="zh-CN" sz="2800" b="1" dirty="0"/>
          </a:p>
          <a:p>
            <a:r>
              <a:rPr lang="en-US" altLang="zh-CN" sz="2800" b="1" dirty="0"/>
              <a:t> 3.1.7</a:t>
            </a:r>
            <a:r>
              <a:rPr lang="zh-CN" altLang="zh-CN" sz="2800" b="1" dirty="0"/>
              <a:t>基于目标浏览器的检测</a:t>
            </a:r>
            <a:endParaRPr lang="zh-CN" altLang="zh-CN" sz="2800" b="1" dirty="0"/>
          </a:p>
          <a:p>
            <a:r>
              <a:rPr lang="en-US" altLang="zh-CN" sz="2800" b="1" dirty="0"/>
              <a:t>3.1.8 FTP</a:t>
            </a:r>
            <a:endParaRPr lang="zh-CN" altLang="zh-CN" sz="2800" b="1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980728"/>
            <a:ext cx="2587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3.2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文字排版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060848"/>
            <a:ext cx="76730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3.2.1</a:t>
            </a:r>
            <a:r>
              <a:rPr lang="zh-CN" altLang="zh-CN" sz="2800" b="1" dirty="0"/>
              <a:t>段落标签</a:t>
            </a:r>
            <a:r>
              <a:rPr lang="en-US" altLang="zh-CN" sz="2800" b="1" dirty="0"/>
              <a:t>&lt;p&gt;&lt;/p</a:t>
            </a:r>
            <a:r>
              <a:rPr lang="en-US" altLang="zh-CN" sz="2800" b="1" dirty="0" smtClean="0"/>
              <a:t>&gt;</a:t>
            </a:r>
            <a:endParaRPr lang="en-US" altLang="zh-CN" sz="2800" b="1" dirty="0" smtClean="0"/>
          </a:p>
          <a:p>
            <a:endParaRPr lang="zh-CN" altLang="zh-CN" sz="2800" b="1" dirty="0"/>
          </a:p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在</a:t>
            </a:r>
            <a:r>
              <a:rPr lang="en-US" altLang="zh-CN" sz="2400" b="1" dirty="0"/>
              <a:t>html</a:t>
            </a:r>
            <a:r>
              <a:rPr lang="zh-CN" altLang="zh-CN" sz="2400" b="1" dirty="0"/>
              <a:t>语言中，用专门的</a:t>
            </a:r>
            <a:r>
              <a:rPr lang="en-US" altLang="zh-CN" sz="2400" b="1" dirty="0"/>
              <a:t>&lt;p&gt;</a:t>
            </a:r>
            <a:r>
              <a:rPr lang="zh-CN" altLang="zh-CN" sz="2400" b="1" dirty="0"/>
              <a:t>标签标示段落。段落标签</a:t>
            </a:r>
            <a:r>
              <a:rPr lang="en-US" altLang="zh-CN" sz="2400" b="1" dirty="0"/>
              <a:t>&lt;p&gt;</a:t>
            </a:r>
            <a:r>
              <a:rPr lang="zh-CN" altLang="zh-CN" sz="2400" b="1" dirty="0"/>
              <a:t>常用的一个属性是</a:t>
            </a:r>
            <a:r>
              <a:rPr lang="en-US" altLang="zh-CN" sz="2400" b="1" dirty="0"/>
              <a:t>align</a:t>
            </a:r>
            <a:r>
              <a:rPr lang="zh-CN" altLang="zh-CN" sz="2400" b="1" dirty="0"/>
              <a:t>属性，它可以设置段落在窗口水平位置的对齐方式，</a:t>
            </a:r>
            <a:r>
              <a:rPr lang="en-US" altLang="zh-CN" sz="2400" b="1" dirty="0"/>
              <a:t>align</a:t>
            </a:r>
            <a:r>
              <a:rPr lang="zh-CN" altLang="zh-CN" sz="2400" b="1" dirty="0"/>
              <a:t>属性常用的有三个取值，分别是</a:t>
            </a:r>
            <a:r>
              <a:rPr lang="en-US" altLang="zh-CN" sz="2400" b="1" dirty="0"/>
              <a:t>left</a:t>
            </a:r>
            <a:r>
              <a:rPr lang="zh-CN" altLang="zh-CN" sz="2400" b="1" dirty="0"/>
              <a:t>（左对齐）、</a:t>
            </a:r>
            <a:r>
              <a:rPr lang="en-US" altLang="zh-CN" sz="2400" b="1" dirty="0"/>
              <a:t>right</a:t>
            </a:r>
            <a:r>
              <a:rPr lang="zh-CN" altLang="zh-CN" sz="2400" b="1" dirty="0"/>
              <a:t>（右对齐）和</a:t>
            </a:r>
            <a:r>
              <a:rPr lang="en-US" altLang="zh-CN" sz="2400" b="1" dirty="0"/>
              <a:t>cente</a:t>
            </a:r>
            <a:r>
              <a:rPr lang="zh-CN" altLang="zh-CN" sz="2400" b="1" dirty="0"/>
              <a:t>（居中）。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772816"/>
            <a:ext cx="71287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3.2.2</a:t>
            </a:r>
            <a:r>
              <a:rPr lang="zh-CN" altLang="zh-CN" sz="2800" b="1" dirty="0"/>
              <a:t>换行标签</a:t>
            </a:r>
            <a:r>
              <a:rPr lang="en-US" altLang="zh-CN" sz="2800" b="1" dirty="0"/>
              <a:t>&lt;br</a:t>
            </a:r>
            <a:r>
              <a:rPr lang="en-US" altLang="zh-CN" sz="2800" b="1" dirty="0" smtClean="0"/>
              <a:t>&gt;</a:t>
            </a:r>
            <a:endParaRPr lang="en-US" altLang="zh-CN" sz="2800" b="1" dirty="0" smtClean="0"/>
          </a:p>
          <a:p>
            <a:endParaRPr lang="zh-CN" altLang="zh-CN" sz="2800" b="1" dirty="0"/>
          </a:p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换行</a:t>
            </a:r>
            <a:r>
              <a:rPr lang="zh-CN" altLang="zh-CN" sz="2400" b="1" dirty="0"/>
              <a:t>标签是一个独立的标签，它可以使文字紧凑换行。在一个</a:t>
            </a:r>
            <a:r>
              <a:rPr lang="en-US" altLang="zh-CN" sz="2400" b="1" dirty="0"/>
              <a:t>html</a:t>
            </a:r>
            <a:r>
              <a:rPr lang="zh-CN" altLang="zh-CN" sz="2400" b="1" dirty="0"/>
              <a:t>文本中输入以下代码会取得图</a:t>
            </a:r>
            <a:r>
              <a:rPr lang="en-US" altLang="zh-CN" sz="2400" b="1" dirty="0"/>
              <a:t>3-2</a:t>
            </a:r>
            <a:r>
              <a:rPr lang="zh-CN" altLang="zh-CN" sz="2400" b="1" dirty="0"/>
              <a:t>的效果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11247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3.3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项目符号与编号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4664" y="2072913"/>
            <a:ext cx="4770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3.3.1</a:t>
            </a:r>
            <a:r>
              <a:rPr lang="zh-CN" altLang="zh-CN" sz="2800" b="1" dirty="0"/>
              <a:t>直接使用项目符号与编号</a:t>
            </a:r>
            <a:endParaRPr lang="zh-CN" altLang="zh-CN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68" y="2708920"/>
            <a:ext cx="7056783" cy="788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964443" y="3717032"/>
            <a:ext cx="71359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3.3.2</a:t>
            </a:r>
            <a:r>
              <a:rPr lang="zh-CN" altLang="zh-CN" sz="2800" b="1" dirty="0"/>
              <a:t>利用标签使用项目符号与</a:t>
            </a:r>
            <a:r>
              <a:rPr lang="zh-CN" altLang="zh-CN" sz="2800" b="1" dirty="0" smtClean="0"/>
              <a:t>编号</a:t>
            </a:r>
            <a:endParaRPr lang="en-US" altLang="zh-CN" sz="2800" b="1" dirty="0" smtClean="0"/>
          </a:p>
          <a:p>
            <a:endParaRPr lang="zh-CN" altLang="zh-CN" sz="2800" b="1" dirty="0"/>
          </a:p>
          <a:p>
            <a:r>
              <a:rPr lang="en-US" altLang="zh-CN" dirty="0" smtClean="0"/>
              <a:t>     </a:t>
            </a:r>
            <a:r>
              <a:rPr lang="zh-CN" altLang="zh-CN" sz="2000" b="1" dirty="0" smtClean="0"/>
              <a:t>项目</a:t>
            </a:r>
            <a:r>
              <a:rPr lang="zh-CN" altLang="zh-CN" sz="2000" b="1" dirty="0"/>
              <a:t>符号与编号就相当于是</a:t>
            </a:r>
            <a:r>
              <a:rPr lang="en-US" altLang="zh-CN" sz="2000" b="1" dirty="0"/>
              <a:t>HTML</a:t>
            </a:r>
            <a:r>
              <a:rPr lang="zh-CN" altLang="zh-CN" sz="2000" b="1" dirty="0"/>
              <a:t>类表标签中的有序列表和无序列表。有序列表指的是包含有顺序内容的列表，可以用来表达连续信息。无序列表是跟顺序无关的，即使用项目符号来表示无序的项目。有序标签包含在一对</a:t>
            </a:r>
            <a:r>
              <a:rPr lang="en-US" altLang="zh-CN" sz="2000" b="1" dirty="0"/>
              <a:t>&lt;ol&gt;</a:t>
            </a:r>
            <a:r>
              <a:rPr lang="zh-CN" altLang="zh-CN" sz="2000" b="1" dirty="0"/>
              <a:t>和</a:t>
            </a:r>
            <a:r>
              <a:rPr lang="en-US" altLang="zh-CN" sz="2000" b="1" dirty="0"/>
              <a:t>&lt;/ol&gt;</a:t>
            </a:r>
            <a:r>
              <a:rPr lang="zh-CN" altLang="zh-CN" sz="2000" b="1" dirty="0"/>
              <a:t>标签之中、无序标签包含在一对</a:t>
            </a:r>
            <a:r>
              <a:rPr lang="en-US" altLang="zh-CN" sz="2000" b="1" dirty="0"/>
              <a:t>&lt;ul&gt;</a:t>
            </a:r>
            <a:r>
              <a:rPr lang="zh-CN" altLang="zh-CN" sz="2000" b="1" dirty="0"/>
              <a:t>和</a:t>
            </a:r>
            <a:r>
              <a:rPr lang="en-US" altLang="zh-CN" sz="2000" b="1" dirty="0"/>
              <a:t>&lt;/ul&gt;</a:t>
            </a:r>
            <a:r>
              <a:rPr lang="zh-CN" altLang="zh-CN" sz="2000" b="1" dirty="0"/>
              <a:t>标签之中，每一个列表项都要使用标签</a:t>
            </a:r>
            <a:r>
              <a:rPr lang="en-US" altLang="zh-CN" sz="2000" b="1" dirty="0"/>
              <a:t>&lt;li&gt;</a:t>
            </a:r>
            <a:r>
              <a:rPr lang="zh-CN" altLang="zh-CN" sz="2000" b="1" dirty="0"/>
              <a:t>来定义。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806002"/>
            <a:ext cx="4572000" cy="541686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000" b="1" dirty="0">
                <a:solidFill>
                  <a:srgbClr val="FF0000"/>
                </a:solidFill>
              </a:rPr>
              <a:t>有序列表的语法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en-US" altLang="zh-CN" b="1" dirty="0"/>
              <a:t>&lt;ol type=”</a:t>
            </a:r>
            <a:r>
              <a:rPr lang="zh-CN" altLang="zh-CN" b="1" dirty="0"/>
              <a:t>序号类型</a:t>
            </a:r>
            <a:r>
              <a:rPr lang="en-US" altLang="zh-CN" b="1" dirty="0"/>
              <a:t>”  start=”</a:t>
            </a:r>
            <a:r>
              <a:rPr lang="zh-CN" altLang="zh-CN" b="1" dirty="0"/>
              <a:t>起始编号</a:t>
            </a:r>
            <a:r>
              <a:rPr lang="en-US" altLang="zh-CN" b="1" dirty="0"/>
              <a:t>”&gt;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1&lt;/li&gt;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2&lt;/li&gt;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3&lt;/li&gt;</a:t>
            </a:r>
            <a:endParaRPr lang="zh-CN" altLang="zh-CN" b="1" dirty="0"/>
          </a:p>
          <a:p>
            <a:r>
              <a:rPr lang="en-US" altLang="zh-CN" b="1" dirty="0"/>
              <a:t>.........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n&lt;/li&gt;</a:t>
            </a:r>
            <a:endParaRPr lang="zh-CN" altLang="zh-CN" b="1" dirty="0"/>
          </a:p>
          <a:p>
            <a:r>
              <a:rPr lang="en-US" altLang="zh-CN" b="1" dirty="0"/>
              <a:t>&lt;/ol&gt;</a:t>
            </a:r>
            <a:endParaRPr lang="zh-CN" altLang="zh-CN" b="1" dirty="0"/>
          </a:p>
          <a:p>
            <a:r>
              <a:rPr lang="en-US" altLang="zh-CN" b="1" dirty="0"/>
              <a:t> </a:t>
            </a:r>
            <a:endParaRPr lang="zh-CN" altLang="zh-CN" b="1" dirty="0"/>
          </a:p>
          <a:p>
            <a:pPr lvl="0"/>
            <a:r>
              <a:rPr lang="zh-CN" altLang="zh-CN" sz="2000" b="1" dirty="0">
                <a:solidFill>
                  <a:srgbClr val="FF0000"/>
                </a:solidFill>
              </a:rPr>
              <a:t>无序列表的语法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en-US" altLang="zh-CN" b="1" dirty="0"/>
              <a:t>&lt;ul type=”</a:t>
            </a:r>
            <a:r>
              <a:rPr lang="zh-CN" altLang="zh-CN" b="1" dirty="0"/>
              <a:t>序号类型</a:t>
            </a:r>
            <a:r>
              <a:rPr lang="en-US" altLang="zh-CN" b="1" dirty="0"/>
              <a:t>” 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1&lt;/li&gt;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2&lt;/li&gt;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3&lt;/li&gt;</a:t>
            </a:r>
            <a:endParaRPr lang="zh-CN" altLang="zh-CN" b="1" dirty="0"/>
          </a:p>
          <a:p>
            <a:r>
              <a:rPr lang="en-US" altLang="zh-CN" b="1" dirty="0"/>
              <a:t>.........</a:t>
            </a:r>
            <a:endParaRPr lang="zh-CN" altLang="zh-CN" b="1" dirty="0"/>
          </a:p>
          <a:p>
            <a:r>
              <a:rPr lang="en-US" altLang="zh-CN" b="1" dirty="0"/>
              <a:t>&lt;li&gt;</a:t>
            </a:r>
            <a:r>
              <a:rPr lang="zh-CN" altLang="zh-CN" b="1" dirty="0"/>
              <a:t>表项</a:t>
            </a:r>
            <a:r>
              <a:rPr lang="en-US" altLang="zh-CN" b="1" dirty="0"/>
              <a:t>n&lt;/li&gt;</a:t>
            </a:r>
            <a:endParaRPr lang="zh-CN" altLang="zh-CN" b="1" dirty="0"/>
          </a:p>
          <a:p>
            <a:r>
              <a:rPr lang="en-US" altLang="zh-CN" b="1" dirty="0"/>
              <a:t>&lt;/ul&gt;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1196752"/>
            <a:ext cx="63834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3.4 &lt;marquee&gt;&lt;/marquee&gt;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标签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420888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</a:t>
            </a:r>
            <a:r>
              <a:rPr lang="en-US" altLang="zh-CN" sz="2800" b="1" dirty="0" smtClean="0"/>
              <a:t>Html</a:t>
            </a:r>
            <a:r>
              <a:rPr lang="zh-CN" altLang="en-US" sz="2800" b="1" dirty="0"/>
              <a:t>标签  </a:t>
            </a:r>
            <a:r>
              <a:rPr lang="en-US" altLang="zh-CN" sz="2800" b="1" dirty="0"/>
              <a:t>&lt;marquee&gt;&lt;/marquee&gt;</a:t>
            </a:r>
            <a:r>
              <a:rPr lang="zh-CN" altLang="en-US" sz="2800" b="1" dirty="0"/>
              <a:t>可以实现多种滚动效果，无需</a:t>
            </a:r>
            <a:r>
              <a:rPr lang="en-US" altLang="zh-CN" sz="2800" b="1" dirty="0"/>
              <a:t>JS</a:t>
            </a:r>
            <a:r>
              <a:rPr lang="zh-CN" altLang="en-US" sz="2800" b="1" dirty="0"/>
              <a:t>控制。使用</a:t>
            </a:r>
            <a:r>
              <a:rPr lang="en-US" altLang="zh-CN" sz="2800" b="1" dirty="0"/>
              <a:t>marquee</a:t>
            </a:r>
            <a:r>
              <a:rPr lang="zh-CN" altLang="en-US" sz="2800" b="1" dirty="0"/>
              <a:t>标记不仅可以移动文字，也可以移动图片，表格等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只需要在</a:t>
            </a:r>
            <a:r>
              <a:rPr lang="en-US" altLang="zh-CN" sz="2800" b="1" dirty="0"/>
              <a:t>&lt;marquee&gt;&lt;/marquee&gt;</a:t>
            </a:r>
            <a:r>
              <a:rPr lang="zh-CN" altLang="en-US" sz="2800" b="1" dirty="0"/>
              <a:t>内部输入要滚动的内容即可。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404664"/>
            <a:ext cx="73265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1.	</a:t>
            </a:r>
            <a:r>
              <a:rPr lang="zh-CN" altLang="en-US" b="1" dirty="0"/>
              <a:t>标签属性</a:t>
            </a:r>
            <a:endParaRPr lang="zh-CN" altLang="en-US" b="1" dirty="0"/>
          </a:p>
          <a:p>
            <a:r>
              <a:rPr lang="en-US" altLang="zh-CN" b="1" dirty="0"/>
              <a:t>[</a:t>
            </a:r>
            <a:r>
              <a:rPr lang="zh-CN" altLang="en-US" b="1" dirty="0"/>
              <a:t>基本语法</a:t>
            </a:r>
            <a:r>
              <a:rPr lang="en-US" altLang="zh-CN" b="1" dirty="0"/>
              <a:t>]</a:t>
            </a:r>
            <a:endParaRPr lang="en-US" altLang="zh-CN" b="1" dirty="0"/>
          </a:p>
          <a:p>
            <a:r>
              <a:rPr lang="en-US" altLang="zh-CN" b="1" dirty="0"/>
              <a:t>&lt;marquee&gt;</a:t>
            </a:r>
            <a:r>
              <a:rPr lang="zh-CN" altLang="en-US" b="1" dirty="0"/>
              <a:t>需要添加的文字、图片等</a:t>
            </a:r>
            <a:r>
              <a:rPr lang="en-US" altLang="zh-CN" b="1" dirty="0"/>
              <a:t>&lt;/marquee&gt;</a:t>
            </a:r>
            <a:endParaRPr lang="en-US" altLang="zh-CN" b="1" dirty="0"/>
          </a:p>
          <a:p>
            <a:r>
              <a:rPr lang="en-US" altLang="zh-CN" b="1" dirty="0"/>
              <a:t>[</a:t>
            </a:r>
            <a:r>
              <a:rPr lang="zh-CN" altLang="en-US" b="1" dirty="0"/>
              <a:t>语法说明</a:t>
            </a:r>
            <a:r>
              <a:rPr lang="en-US" altLang="zh-CN" b="1" dirty="0"/>
              <a:t>]</a:t>
            </a:r>
            <a:endParaRPr lang="en-US" altLang="zh-CN" b="1" dirty="0"/>
          </a:p>
          <a:p>
            <a:r>
              <a:rPr lang="en-US" altLang="zh-CN" b="1" dirty="0"/>
              <a:t>&lt;marquee&gt;&lt;/marquee&gt;</a:t>
            </a:r>
            <a:r>
              <a:rPr lang="zh-CN" altLang="en-US" b="1" dirty="0"/>
              <a:t>有很多的可选属性，如下所述</a:t>
            </a:r>
            <a:endParaRPr lang="zh-CN" altLang="en-US" b="1" dirty="0"/>
          </a:p>
          <a:p>
            <a:r>
              <a:rPr lang="en-US" altLang="zh-CN" b="1" dirty="0"/>
              <a:t>(1)	direction, </a:t>
            </a:r>
            <a:r>
              <a:rPr lang="zh-CN" altLang="en-US" b="1" dirty="0"/>
              <a:t>滚动方向，包括</a:t>
            </a:r>
            <a:r>
              <a:rPr lang="en-US" altLang="zh-CN" b="1" dirty="0"/>
              <a:t>4</a:t>
            </a:r>
            <a:r>
              <a:rPr lang="zh-CN" altLang="en-US" b="1" dirty="0"/>
              <a:t>个值：</a:t>
            </a:r>
            <a:r>
              <a:rPr lang="en-US" altLang="zh-CN" b="1" dirty="0"/>
              <a:t>up</a:t>
            </a:r>
            <a:r>
              <a:rPr lang="zh-CN" altLang="en-US" b="1" dirty="0"/>
              <a:t>、 </a:t>
            </a:r>
            <a:r>
              <a:rPr lang="en-US" altLang="zh-CN" b="1" dirty="0"/>
              <a:t>down</a:t>
            </a:r>
            <a:r>
              <a:rPr lang="zh-CN" altLang="en-US" b="1" dirty="0"/>
              <a:t>、 </a:t>
            </a:r>
            <a:r>
              <a:rPr lang="en-US" altLang="zh-CN" b="1" dirty="0"/>
              <a:t>left</a:t>
            </a:r>
            <a:r>
              <a:rPr lang="zh-CN" altLang="en-US" b="1" dirty="0"/>
              <a:t>和 </a:t>
            </a:r>
            <a:r>
              <a:rPr lang="en-US" altLang="zh-CN" b="1" dirty="0"/>
              <a:t>right</a:t>
            </a:r>
            <a:r>
              <a:rPr lang="zh-CN" altLang="en-US" b="1" dirty="0"/>
              <a:t>，分别代表向上、向下、向左和向右滚动。</a:t>
            </a:r>
            <a:endParaRPr lang="zh-CN" altLang="en-US" b="1" dirty="0"/>
          </a:p>
          <a:p>
            <a:r>
              <a:rPr lang="en-US" altLang="zh-CN" b="1" dirty="0"/>
              <a:t>(2)	behavior</a:t>
            </a:r>
            <a:r>
              <a:rPr lang="zh-CN" altLang="en-US" b="1" dirty="0"/>
              <a:t>，滚动方式，</a:t>
            </a:r>
            <a:r>
              <a:rPr lang="en-US" altLang="zh-CN" b="1" dirty="0"/>
              <a:t>scroll:</a:t>
            </a:r>
            <a:r>
              <a:rPr lang="zh-CN" altLang="en-US" b="1" dirty="0"/>
              <a:t>循环滚动，默认效果； </a:t>
            </a:r>
            <a:r>
              <a:rPr lang="en-US" altLang="zh-CN" b="1" dirty="0"/>
              <a:t>slide:</a:t>
            </a:r>
            <a:r>
              <a:rPr lang="zh-CN" altLang="en-US" b="1" dirty="0"/>
              <a:t>只滚动一次就停止； </a:t>
            </a:r>
            <a:r>
              <a:rPr lang="en-US" altLang="zh-CN" b="1" dirty="0"/>
              <a:t>alternate:</a:t>
            </a:r>
            <a:r>
              <a:rPr lang="zh-CN" altLang="en-US" b="1" dirty="0"/>
              <a:t>来回交替进行滚动。</a:t>
            </a:r>
            <a:endParaRPr lang="zh-CN" altLang="en-US" b="1" dirty="0"/>
          </a:p>
          <a:p>
            <a:r>
              <a:rPr lang="en-US" altLang="zh-CN" b="1" dirty="0"/>
              <a:t>(3)	scrollamount</a:t>
            </a:r>
            <a:r>
              <a:rPr lang="zh-CN" altLang="en-US" b="1" dirty="0"/>
              <a:t>，滚动速度，滚动速度就是设置每次滚动时移动的长度，以像素为单位，默认为</a:t>
            </a:r>
            <a:r>
              <a:rPr lang="en-US" altLang="zh-CN" b="1" dirty="0"/>
              <a:t>6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r>
              <a:rPr lang="en-US" altLang="zh-CN" b="1" dirty="0"/>
              <a:t>(4)	scrolldelay</a:t>
            </a:r>
            <a:r>
              <a:rPr lang="zh-CN" altLang="en-US" b="1" dirty="0"/>
              <a:t>，滚动延迟，设置滚动的时间间隔，单位是毫秒，通常此属性不需要设置</a:t>
            </a:r>
            <a:endParaRPr lang="zh-CN" altLang="en-US" b="1" dirty="0"/>
          </a:p>
          <a:p>
            <a:r>
              <a:rPr lang="en-US" altLang="zh-CN" b="1" dirty="0"/>
              <a:t>(5)	loop</a:t>
            </a:r>
            <a:r>
              <a:rPr lang="zh-CN" altLang="en-US" b="1" dirty="0"/>
              <a:t>，滚动循环，默认值是</a:t>
            </a:r>
            <a:r>
              <a:rPr lang="en-US" altLang="zh-CN" b="1" dirty="0"/>
              <a:t>-1</a:t>
            </a:r>
            <a:r>
              <a:rPr lang="zh-CN" altLang="en-US" b="1" dirty="0"/>
              <a:t>，滚动会不停的循环。</a:t>
            </a:r>
            <a:endParaRPr lang="zh-CN" altLang="en-US" b="1" dirty="0"/>
          </a:p>
          <a:p>
            <a:r>
              <a:rPr lang="en-US" altLang="zh-CN" b="1" dirty="0"/>
              <a:t>(6)	</a:t>
            </a:r>
            <a:r>
              <a:rPr lang="zh-CN" altLang="en-US" b="1" dirty="0"/>
              <a:t>滚动范围</a:t>
            </a:r>
            <a:r>
              <a:rPr lang="en-US" altLang="zh-CN" b="1" dirty="0"/>
              <a:t>width</a:t>
            </a:r>
            <a:r>
              <a:rPr lang="zh-CN" altLang="en-US" b="1" dirty="0"/>
              <a:t>、</a:t>
            </a:r>
            <a:r>
              <a:rPr lang="en-US" altLang="zh-CN" b="1" dirty="0"/>
              <a:t>height</a:t>
            </a:r>
            <a:endParaRPr lang="en-US" altLang="zh-CN" b="1" dirty="0"/>
          </a:p>
          <a:p>
            <a:r>
              <a:rPr lang="en-US" altLang="zh-CN" b="1" dirty="0"/>
              <a:t>(7)	</a:t>
            </a:r>
            <a:r>
              <a:rPr lang="zh-CN" altLang="en-US" b="1" dirty="0"/>
              <a:t>滚动背景颜色</a:t>
            </a:r>
            <a:r>
              <a:rPr lang="en-US" altLang="zh-CN" b="1" dirty="0"/>
              <a:t>bgcolor</a:t>
            </a:r>
            <a:endParaRPr lang="en-US" altLang="zh-CN" b="1" dirty="0"/>
          </a:p>
          <a:p>
            <a:r>
              <a:rPr lang="en-US" altLang="zh-CN" b="1" dirty="0"/>
              <a:t>(8)	</a:t>
            </a:r>
            <a:r>
              <a:rPr lang="zh-CN" altLang="en-US" b="1" dirty="0"/>
              <a:t>滚动空白空间 </a:t>
            </a:r>
            <a:r>
              <a:rPr lang="en-US" altLang="zh-CN" b="1" dirty="0"/>
              <a:t>hspace</a:t>
            </a:r>
            <a:r>
              <a:rPr lang="zh-CN" altLang="en-US" b="1" dirty="0"/>
              <a:t>、</a:t>
            </a:r>
            <a:r>
              <a:rPr lang="en-US" altLang="zh-CN" b="1" dirty="0"/>
              <a:t>vspace</a:t>
            </a:r>
            <a:endParaRPr lang="en-US" altLang="zh-CN" b="1" dirty="0"/>
          </a:p>
          <a:p>
            <a:r>
              <a:rPr lang="en-US" altLang="zh-CN" b="1" dirty="0"/>
              <a:t>[</a:t>
            </a:r>
            <a:r>
              <a:rPr lang="zh-CN" altLang="en-US" b="1" dirty="0"/>
              <a:t>事件</a:t>
            </a:r>
            <a:r>
              <a:rPr lang="en-US" altLang="zh-CN" b="1" dirty="0"/>
              <a:t>]</a:t>
            </a:r>
            <a:endParaRPr lang="en-US" altLang="zh-CN" b="1" dirty="0"/>
          </a:p>
          <a:p>
            <a:r>
              <a:rPr lang="en-US" altLang="zh-CN" b="1" dirty="0"/>
              <a:t>(1)	onmouseout()=“this.start()”:</a:t>
            </a:r>
            <a:r>
              <a:rPr lang="zh-CN" altLang="en-US" b="1" dirty="0"/>
              <a:t>用来设置鼠标移出改区域时继续滚动</a:t>
            </a:r>
            <a:endParaRPr lang="zh-CN" altLang="en-US" b="1" dirty="0"/>
          </a:p>
          <a:p>
            <a:r>
              <a:rPr lang="en-US" altLang="zh-CN" b="1" dirty="0"/>
              <a:t>(2)	onmouseover()=“this.stop()”:</a:t>
            </a:r>
            <a:r>
              <a:rPr lang="zh-CN" altLang="en-US" b="1" dirty="0"/>
              <a:t>用来设置鼠标移入改区域时停止滚动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908720"/>
            <a:ext cx="4431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3.5 AP Div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简介及特效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4007" y="2087270"/>
            <a:ext cx="265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3.5.1 AP DIV</a:t>
            </a:r>
            <a:r>
              <a:rPr lang="zh-CN" altLang="en-US" sz="2800" b="1" dirty="0"/>
              <a:t>简介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1187624" y="2674993"/>
            <a:ext cx="7344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AP DIV(ABSOLUTE POSITION DIV)</a:t>
            </a:r>
            <a:r>
              <a:rPr lang="zh-CN" altLang="en-US" sz="2000" b="1" dirty="0"/>
              <a:t>，在实质上是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的一种，它是一种绝对定位。</a:t>
            </a:r>
            <a:endParaRPr lang="zh-CN" altLang="en-US" sz="2000" b="1" dirty="0"/>
          </a:p>
          <a:p>
            <a:r>
              <a:rPr lang="zh-CN" altLang="en-US" sz="2000" b="1" dirty="0"/>
              <a:t>	</a:t>
            </a:r>
            <a:r>
              <a:rPr lang="en-US" altLang="zh-CN" sz="2000" b="1" dirty="0"/>
              <a:t>AP DIV</a:t>
            </a:r>
            <a:r>
              <a:rPr lang="zh-CN" altLang="en-US" sz="2000" b="1" dirty="0"/>
              <a:t>就像一个容器一样，可以将页面中的各种元素包含其中，从而控制页面元素的位置。利用</a:t>
            </a:r>
            <a:r>
              <a:rPr lang="en-US" altLang="zh-CN" sz="2000" b="1" dirty="0"/>
              <a:t>AP DIV</a:t>
            </a:r>
            <a:r>
              <a:rPr lang="zh-CN" altLang="en-US" sz="2000" b="1" dirty="0"/>
              <a:t>可以非常灵活的调整</a:t>
            </a:r>
            <a:r>
              <a:rPr lang="en-US" altLang="zh-CN" sz="2000" b="1" dirty="0"/>
              <a:t>DIV</a:t>
            </a:r>
            <a:r>
              <a:rPr lang="zh-CN" altLang="en-US" sz="2000" b="1" dirty="0"/>
              <a:t>块在整个网页中的</a:t>
            </a:r>
            <a:r>
              <a:rPr lang="zh-CN" altLang="en-US" sz="2000" b="1" dirty="0" smtClean="0"/>
              <a:t>位置。</a:t>
            </a:r>
            <a:endParaRPr lang="zh-CN" alt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295188"/>
            <a:ext cx="6408712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2452</Words>
  <Application>WPS 演示</Application>
  <PresentationFormat>全屏显示(4:3)</PresentationFormat>
  <Paragraphs>114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6</cp:revision>
  <dcterms:created xsi:type="dcterms:W3CDTF">2019-05-16T12:00:00Z</dcterms:created>
  <dcterms:modified xsi:type="dcterms:W3CDTF">2019-05-20T02:00:52Z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