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15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20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 useBgFill="1">
        <p:nvSpPr>
          <p:cNvPr id="13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11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29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14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21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58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98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34274" y="880167"/>
            <a:ext cx="35189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第</a:t>
            </a:r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zh-CN" alt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章 </a:t>
            </a:r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HTML</a:t>
            </a:r>
            <a:r>
              <a:rPr lang="zh-CN" alt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简介</a:t>
            </a:r>
            <a:endParaRPr lang="zh-CN" altLang="en-US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15616" y="2021735"/>
            <a:ext cx="741682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/>
              <a:t>       HTML</a:t>
            </a:r>
            <a:r>
              <a:rPr lang="zh-CN" altLang="en-US" sz="2400" b="1" dirty="0"/>
              <a:t>，又称超文本标记语言</a:t>
            </a:r>
            <a:r>
              <a:rPr lang="en-US" altLang="zh-CN" sz="2400" b="1" dirty="0"/>
              <a:t>(Hyper Text Markup Language)</a:t>
            </a:r>
            <a:r>
              <a:rPr lang="zh-CN" altLang="en-US" sz="2400" b="1" dirty="0"/>
              <a:t>，它不是一个编程语言○</a:t>
            </a:r>
            <a:r>
              <a:rPr lang="en-US" altLang="zh-CN" sz="2400" b="1" dirty="0"/>
              <a:t>1</a:t>
            </a:r>
            <a:r>
              <a:rPr lang="zh-CN" altLang="en-US" sz="2400" b="1" dirty="0"/>
              <a:t>，而是一种标记语言，其实说直白点就是一套规范，比如您需要开发一个页面，如果想要让浏览器能看懂你写的代码，那么您就必须来遵守这个规范。这套规范后来由</a:t>
            </a:r>
            <a:r>
              <a:rPr lang="en-US" altLang="zh-CN" sz="2400" b="1" dirty="0"/>
              <a:t>W3C</a:t>
            </a:r>
            <a:r>
              <a:rPr lang="zh-CN" altLang="en-US" sz="2400" b="1" dirty="0"/>
              <a:t>组织○</a:t>
            </a:r>
            <a:r>
              <a:rPr lang="en-US" altLang="zh-CN" sz="2400" b="1" dirty="0"/>
              <a:t>2</a:t>
            </a:r>
            <a:r>
              <a:rPr lang="zh-CN" altLang="en-US" sz="2400" b="1" dirty="0"/>
              <a:t>修改</a:t>
            </a:r>
            <a:r>
              <a:rPr lang="en-US" altLang="zh-CN" sz="2400" b="1" dirty="0"/>
              <a:t>,</a:t>
            </a:r>
            <a:r>
              <a:rPr lang="zh-CN" altLang="en-US" sz="2400" b="1" dirty="0"/>
              <a:t>所以说</a:t>
            </a:r>
            <a:r>
              <a:rPr lang="en-US" altLang="zh-CN" sz="2400" b="1" dirty="0"/>
              <a:t>HTML</a:t>
            </a:r>
            <a:r>
              <a:rPr lang="zh-CN" altLang="en-US" sz="2400" b="1" dirty="0"/>
              <a:t>的发展是经过很多人不断艰苦努力改善的。目前最新的标准规范已经达到了</a:t>
            </a:r>
            <a:r>
              <a:rPr lang="en-US" altLang="zh-CN" sz="2400" b="1" dirty="0"/>
              <a:t>HTML5</a:t>
            </a:r>
            <a:r>
              <a:rPr lang="zh-CN" altLang="en-US" sz="2400" b="1" dirty="0"/>
              <a:t>，当然它也兼容</a:t>
            </a:r>
            <a:r>
              <a:rPr lang="en-US" altLang="zh-CN" sz="2400" b="1" dirty="0"/>
              <a:t>HTML</a:t>
            </a:r>
            <a:r>
              <a:rPr lang="zh-CN" altLang="en-US" sz="2400" b="1" dirty="0"/>
              <a:t>。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48623" y="1124743"/>
            <a:ext cx="27671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2.1HTML</a:t>
            </a:r>
            <a:r>
              <a:rPr lang="zh-CN" alt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结构</a:t>
            </a:r>
            <a:endParaRPr lang="zh-CN" altLang="en-US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15616" y="1988840"/>
            <a:ext cx="31165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/>
              <a:t>HTML</a:t>
            </a:r>
            <a:r>
              <a:rPr lang="zh-CN" altLang="zh-CN" sz="2400" b="1" dirty="0"/>
              <a:t>文档基本</a:t>
            </a:r>
            <a:r>
              <a:rPr lang="zh-CN" altLang="zh-CN" sz="2400" b="1" dirty="0" smtClean="0"/>
              <a:t>结构</a:t>
            </a:r>
            <a:r>
              <a:rPr lang="zh-CN" altLang="en-US" sz="2400" b="1" dirty="0" smtClean="0"/>
              <a:t>：</a:t>
            </a:r>
            <a:endParaRPr lang="zh-CN" altLang="en-US" sz="2400" b="1" dirty="0"/>
          </a:p>
        </p:txBody>
      </p:sp>
      <p:sp>
        <p:nvSpPr>
          <p:cNvPr id="4" name="矩形 3"/>
          <p:cNvSpPr/>
          <p:nvPr/>
        </p:nvSpPr>
        <p:spPr>
          <a:xfrm>
            <a:off x="1547664" y="2780928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000" b="1" dirty="0">
                <a:solidFill>
                  <a:schemeClr val="bg2">
                    <a:lumMod val="50000"/>
                  </a:schemeClr>
                </a:solidFill>
              </a:rPr>
              <a:t>&lt;!-- </a:t>
            </a:r>
            <a:r>
              <a:rPr lang="zh-CN" altLang="en-US" sz="2000" b="1" dirty="0">
                <a:solidFill>
                  <a:schemeClr val="bg2">
                    <a:lumMod val="50000"/>
                  </a:schemeClr>
                </a:solidFill>
              </a:rPr>
              <a:t>程序</a:t>
            </a:r>
            <a:r>
              <a:rPr lang="en-US" altLang="zh-CN" sz="2000" b="1" dirty="0">
                <a:solidFill>
                  <a:schemeClr val="bg2">
                    <a:lumMod val="50000"/>
                  </a:schemeClr>
                </a:solidFill>
              </a:rPr>
              <a:t>2-1-1--&gt;</a:t>
            </a:r>
            <a:endParaRPr lang="en-US" altLang="zh-CN" sz="2000" b="1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en-US" altLang="zh-CN" sz="2000" b="1" dirty="0">
                <a:solidFill>
                  <a:schemeClr val="bg2">
                    <a:lumMod val="50000"/>
                  </a:schemeClr>
                </a:solidFill>
              </a:rPr>
              <a:t>&lt;html&gt; </a:t>
            </a:r>
            <a:endParaRPr lang="en-US" altLang="zh-CN" sz="2000" b="1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en-US" altLang="zh-CN" sz="2000" b="1" dirty="0">
                <a:solidFill>
                  <a:schemeClr val="bg2">
                    <a:lumMod val="50000"/>
                  </a:schemeClr>
                </a:solidFill>
              </a:rPr>
              <a:t>&lt;head&gt; </a:t>
            </a:r>
            <a:endParaRPr lang="en-US" altLang="zh-CN" sz="2000" b="1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en-US" altLang="zh-CN" sz="2000" b="1" dirty="0">
                <a:solidFill>
                  <a:schemeClr val="bg2">
                    <a:lumMod val="50000"/>
                  </a:schemeClr>
                </a:solidFill>
              </a:rPr>
              <a:t>&lt;title&gt; </a:t>
            </a:r>
            <a:r>
              <a:rPr lang="zh-CN" altLang="en-US" sz="2000" b="1" dirty="0">
                <a:solidFill>
                  <a:schemeClr val="bg2">
                    <a:lumMod val="50000"/>
                  </a:schemeClr>
                </a:solidFill>
              </a:rPr>
              <a:t>标题 </a:t>
            </a:r>
            <a:r>
              <a:rPr lang="en-US" altLang="zh-CN" sz="2000" b="1" dirty="0">
                <a:solidFill>
                  <a:schemeClr val="bg2">
                    <a:lumMod val="50000"/>
                  </a:schemeClr>
                </a:solidFill>
              </a:rPr>
              <a:t>&lt;/title&gt; </a:t>
            </a:r>
            <a:endParaRPr lang="en-US" altLang="zh-CN" sz="2000" b="1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en-US" altLang="zh-CN" sz="2000" b="1" dirty="0">
                <a:solidFill>
                  <a:schemeClr val="bg2">
                    <a:lumMod val="50000"/>
                  </a:schemeClr>
                </a:solidFill>
              </a:rPr>
              <a:t>&lt;/head&gt; </a:t>
            </a:r>
            <a:endParaRPr lang="en-US" altLang="zh-CN" sz="2000" b="1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en-US" altLang="zh-CN" sz="2000" b="1" dirty="0">
                <a:solidFill>
                  <a:schemeClr val="bg2">
                    <a:lumMod val="50000"/>
                  </a:schemeClr>
                </a:solidFill>
              </a:rPr>
              <a:t>&lt;body&gt; </a:t>
            </a:r>
            <a:endParaRPr lang="en-US" altLang="zh-CN" sz="2000" b="1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zh-CN" altLang="en-US" sz="2000" b="1" dirty="0">
                <a:solidFill>
                  <a:schemeClr val="bg2">
                    <a:lumMod val="50000"/>
                  </a:schemeClr>
                </a:solidFill>
              </a:rPr>
              <a:t>页面具体内容 </a:t>
            </a:r>
            <a:endParaRPr lang="zh-CN" altLang="en-US" sz="2000" b="1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en-US" altLang="zh-CN" sz="2000" b="1" dirty="0">
                <a:solidFill>
                  <a:schemeClr val="bg2">
                    <a:lumMod val="50000"/>
                  </a:schemeClr>
                </a:solidFill>
              </a:rPr>
              <a:t>&lt;/body&gt; </a:t>
            </a:r>
            <a:endParaRPr lang="en-US" altLang="zh-CN" sz="2000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86000" y="995154"/>
            <a:ext cx="3857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2.2 HTML</a:t>
            </a:r>
            <a:r>
              <a:rPr lang="zh-CN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常用标签</a:t>
            </a:r>
            <a:endParaRPr lang="zh-CN" altLang="zh-CN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15616" y="1988840"/>
            <a:ext cx="7488832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/>
              <a:t>HTML</a:t>
            </a:r>
            <a:r>
              <a:rPr lang="zh-CN" altLang="en-US" sz="2400" b="1" dirty="0"/>
              <a:t>网页文档基本结构主要包含以下几种标记</a:t>
            </a:r>
            <a:r>
              <a:rPr lang="zh-CN" altLang="en-US" sz="2400" b="1" dirty="0" smtClean="0"/>
              <a:t>。</a:t>
            </a:r>
            <a:endParaRPr lang="en-US" altLang="zh-CN" sz="2400" b="1" dirty="0" smtClean="0"/>
          </a:p>
          <a:p>
            <a:endParaRPr lang="zh-CN" altLang="en-US" sz="2400" b="1" dirty="0"/>
          </a:p>
          <a:p>
            <a:r>
              <a:rPr lang="en-US" altLang="zh-CN" sz="2800" b="1" dirty="0"/>
              <a:t>2.2.1 HTML</a:t>
            </a:r>
            <a:r>
              <a:rPr lang="zh-CN" altLang="en-US" sz="2800" b="1" dirty="0"/>
              <a:t>文件</a:t>
            </a:r>
            <a:r>
              <a:rPr lang="zh-CN" altLang="en-US" sz="2800" b="1" dirty="0" smtClean="0"/>
              <a:t>标记</a:t>
            </a:r>
            <a:endParaRPr lang="en-US" altLang="zh-CN" sz="2800" b="1" dirty="0" smtClean="0"/>
          </a:p>
          <a:p>
            <a:endParaRPr lang="en-US" altLang="zh-CN" sz="2800" b="1" dirty="0"/>
          </a:p>
          <a:p>
            <a:r>
              <a:rPr lang="en-US" altLang="zh-CN" sz="2800" b="1" dirty="0"/>
              <a:t>2.2.2 </a:t>
            </a:r>
            <a:r>
              <a:rPr lang="en-US" altLang="zh-CN" sz="2800" b="1" dirty="0"/>
              <a:t>HEAD</a:t>
            </a:r>
            <a:r>
              <a:rPr lang="zh-CN" altLang="en-US" sz="2800" b="1" dirty="0"/>
              <a:t>文件头部</a:t>
            </a:r>
            <a:r>
              <a:rPr lang="zh-CN" altLang="en-US" sz="2800" b="1" dirty="0" smtClean="0"/>
              <a:t>标记</a:t>
            </a:r>
            <a:endParaRPr lang="en-US" altLang="zh-CN" sz="2800" b="1" dirty="0" smtClean="0"/>
          </a:p>
          <a:p>
            <a:endParaRPr lang="en-US" altLang="zh-CN" sz="2800" b="1" dirty="0"/>
          </a:p>
          <a:p>
            <a:r>
              <a:rPr lang="en-US" altLang="zh-CN" sz="2800" b="1" dirty="0"/>
              <a:t>2.2.3 </a:t>
            </a:r>
            <a:r>
              <a:rPr lang="en-US" altLang="zh-CN" sz="2800" b="1" dirty="0"/>
              <a:t>BODY</a:t>
            </a:r>
            <a:r>
              <a:rPr lang="zh-CN" altLang="en-US" sz="2800" b="1" dirty="0"/>
              <a:t>文件主体标记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91880" y="1052736"/>
            <a:ext cx="17636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2.3 </a:t>
            </a:r>
            <a:r>
              <a:rPr lang="zh-CN" alt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标签</a:t>
            </a:r>
            <a:endParaRPr lang="zh-CN" altLang="en-US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72705" y="1976775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000" b="1" dirty="0"/>
              <a:t>标签	</a:t>
            </a:r>
            <a:r>
              <a:rPr lang="zh-CN" altLang="en-US" sz="2000" b="1" dirty="0" smtClean="0"/>
              <a:t>              含义</a:t>
            </a:r>
            <a:endParaRPr lang="zh-CN" altLang="en-US" sz="2000" b="1" dirty="0"/>
          </a:p>
          <a:p>
            <a:r>
              <a:rPr lang="en-US" altLang="zh-CN" sz="2000" b="1" dirty="0"/>
              <a:t>&lt;p&gt;&lt;/p&gt;	</a:t>
            </a:r>
            <a:r>
              <a:rPr lang="en-US" altLang="zh-CN" sz="2000" b="1" dirty="0" smtClean="0"/>
              <a:t>               </a:t>
            </a:r>
            <a:r>
              <a:rPr lang="zh-CN" altLang="en-US" sz="2000" b="1" dirty="0" smtClean="0"/>
              <a:t>创建</a:t>
            </a:r>
            <a:r>
              <a:rPr lang="zh-CN" altLang="en-US" sz="2000" b="1" dirty="0"/>
              <a:t>一个段落</a:t>
            </a:r>
            <a:endParaRPr lang="zh-CN" altLang="en-US" sz="2000" b="1" dirty="0"/>
          </a:p>
          <a:p>
            <a:r>
              <a:rPr lang="en-US" altLang="zh-CN" sz="2000" b="1" dirty="0"/>
              <a:t>&lt;</a:t>
            </a:r>
            <a:r>
              <a:rPr lang="en-US" altLang="zh-CN" sz="2000" b="1" dirty="0" err="1"/>
              <a:t>br</a:t>
            </a:r>
            <a:r>
              <a:rPr lang="en-US" altLang="zh-CN" sz="2000" b="1" dirty="0"/>
              <a:t>/&gt;	</a:t>
            </a:r>
            <a:r>
              <a:rPr lang="en-US" altLang="zh-CN" sz="2000" b="1" dirty="0" smtClean="0"/>
              <a:t>                </a:t>
            </a:r>
            <a:r>
              <a:rPr lang="zh-CN" altLang="en-US" sz="2000" b="1" dirty="0" smtClean="0"/>
              <a:t>换行</a:t>
            </a:r>
            <a:endParaRPr lang="zh-CN" altLang="en-US" sz="2000" b="1" dirty="0"/>
          </a:p>
          <a:p>
            <a:r>
              <a:rPr lang="en-US" altLang="zh-CN" sz="2000" b="1" dirty="0"/>
              <a:t>&lt;div&gt;&lt;/div&gt;	</a:t>
            </a:r>
            <a:r>
              <a:rPr lang="zh-CN" altLang="en-US" sz="2000" b="1" dirty="0" smtClean="0"/>
              <a:t>创建</a:t>
            </a:r>
            <a:r>
              <a:rPr lang="zh-CN" altLang="en-US" sz="2000" b="1" dirty="0"/>
              <a:t>一个盒子</a:t>
            </a:r>
            <a:endParaRPr lang="zh-CN" altLang="en-US" sz="2000" b="1" dirty="0"/>
          </a:p>
          <a:p>
            <a:r>
              <a:rPr lang="en-US" altLang="zh-CN" sz="2000" b="1" dirty="0"/>
              <a:t>&lt;h1&gt;&lt;/h1&gt;	</a:t>
            </a:r>
            <a:r>
              <a:rPr lang="zh-CN" altLang="en-US" sz="2000" b="1" dirty="0" smtClean="0"/>
              <a:t>标题</a:t>
            </a:r>
            <a:endParaRPr lang="zh-CN" altLang="en-US" sz="2000" b="1" dirty="0"/>
          </a:p>
          <a:p>
            <a:r>
              <a:rPr lang="en-US" altLang="zh-CN" sz="2000" b="1" dirty="0"/>
              <a:t>&lt;</a:t>
            </a:r>
            <a:r>
              <a:rPr lang="en-US" altLang="zh-CN" sz="2000" b="1" dirty="0" err="1"/>
              <a:t>ul</a:t>
            </a:r>
            <a:r>
              <a:rPr lang="en-US" altLang="zh-CN" sz="2000" b="1" dirty="0"/>
              <a:t>&gt;&lt;/</a:t>
            </a:r>
            <a:r>
              <a:rPr lang="en-US" altLang="zh-CN" sz="2000" b="1" dirty="0" err="1"/>
              <a:t>ul</a:t>
            </a:r>
            <a:r>
              <a:rPr lang="en-US" altLang="zh-CN" sz="2000" b="1" dirty="0"/>
              <a:t>&gt;	</a:t>
            </a:r>
            <a:r>
              <a:rPr lang="zh-CN" altLang="en-US" sz="2000" b="1" dirty="0" smtClean="0"/>
              <a:t>创建</a:t>
            </a:r>
            <a:r>
              <a:rPr lang="zh-CN" altLang="en-US" sz="2000" b="1" dirty="0"/>
              <a:t>一个无序的列表</a:t>
            </a:r>
            <a:endParaRPr lang="zh-CN" altLang="en-US" sz="2000" b="1" dirty="0"/>
          </a:p>
          <a:p>
            <a:r>
              <a:rPr lang="en-US" altLang="zh-CN" sz="2000" b="1" dirty="0"/>
              <a:t>&lt;li&gt;&lt;/li&gt;	</a:t>
            </a:r>
            <a:r>
              <a:rPr lang="en-US" altLang="zh-CN" sz="2000" b="1" dirty="0" smtClean="0"/>
              <a:t>                </a:t>
            </a:r>
            <a:r>
              <a:rPr lang="zh-CN" altLang="en-US" sz="2000" b="1" dirty="0" smtClean="0"/>
              <a:t>在</a:t>
            </a:r>
            <a:r>
              <a:rPr lang="en-US" altLang="zh-CN" sz="2000" b="1" dirty="0"/>
              <a:t>&lt;</a:t>
            </a:r>
            <a:r>
              <a:rPr lang="en-US" altLang="zh-CN" sz="2000" b="1" dirty="0" err="1"/>
              <a:t>ul</a:t>
            </a:r>
            <a:r>
              <a:rPr lang="en-US" altLang="zh-CN" sz="2000" b="1" dirty="0"/>
              <a:t>&gt;</a:t>
            </a:r>
            <a:r>
              <a:rPr lang="zh-CN" altLang="en-US" sz="2000" b="1" dirty="0"/>
              <a:t>标签中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表示一列</a:t>
            </a:r>
            <a:endParaRPr lang="zh-CN" altLang="en-US" sz="2000" b="1" dirty="0"/>
          </a:p>
          <a:p>
            <a:r>
              <a:rPr lang="en-US" altLang="zh-CN" sz="2000" b="1" dirty="0"/>
              <a:t>&lt;</a:t>
            </a:r>
            <a:r>
              <a:rPr lang="en-US" altLang="zh-CN" sz="2000" b="1" dirty="0" err="1"/>
              <a:t>hr</a:t>
            </a:r>
            <a:r>
              <a:rPr lang="en-US" altLang="zh-CN" sz="2000" b="1" dirty="0"/>
              <a:t> /&gt;	</a:t>
            </a:r>
            <a:r>
              <a:rPr lang="en-US" altLang="zh-CN" sz="2000" b="1" dirty="0" smtClean="0"/>
              <a:t>                 </a:t>
            </a:r>
            <a:r>
              <a:rPr lang="zh-CN" altLang="en-US" sz="2000" b="1" dirty="0" smtClean="0"/>
              <a:t>水平线</a:t>
            </a:r>
            <a:endParaRPr lang="zh-CN" altLang="en-US" sz="2000" b="1" dirty="0"/>
          </a:p>
          <a:p>
            <a:r>
              <a:rPr lang="en-US" altLang="zh-CN" sz="2000" b="1" dirty="0"/>
              <a:t>&lt;a&gt;&lt;/a&gt;	</a:t>
            </a:r>
            <a:r>
              <a:rPr lang="en-US" altLang="zh-CN" sz="2000" b="1" dirty="0" smtClean="0"/>
              <a:t>                  </a:t>
            </a:r>
            <a:r>
              <a:rPr lang="zh-CN" altLang="en-US" sz="2000" b="1" dirty="0" smtClean="0"/>
              <a:t>超</a:t>
            </a:r>
            <a:r>
              <a:rPr lang="zh-CN" altLang="en-US" sz="2000" b="1" dirty="0"/>
              <a:t>链接</a:t>
            </a:r>
            <a:endParaRPr lang="zh-CN" altLang="en-US" sz="2000" b="1" dirty="0"/>
          </a:p>
          <a:p>
            <a:r>
              <a:rPr lang="en-US" altLang="zh-CN" sz="2000" b="1" dirty="0"/>
              <a:t>&lt;</a:t>
            </a:r>
            <a:r>
              <a:rPr lang="en-US" altLang="zh-CN" sz="2000" b="1" dirty="0" err="1"/>
              <a:t>img</a:t>
            </a:r>
            <a:r>
              <a:rPr lang="en-US" altLang="zh-CN" sz="2000" b="1" dirty="0"/>
              <a:t> /&gt;	</a:t>
            </a:r>
            <a:r>
              <a:rPr lang="en-US" altLang="zh-CN" sz="2000" b="1" dirty="0" smtClean="0"/>
              <a:t>                   </a:t>
            </a:r>
            <a:r>
              <a:rPr lang="zh-CN" altLang="en-US" sz="2000" b="1" dirty="0" smtClean="0"/>
              <a:t>添加</a:t>
            </a:r>
            <a:r>
              <a:rPr lang="zh-CN" altLang="en-US" sz="2000" b="1" dirty="0"/>
              <a:t>图片</a:t>
            </a:r>
            <a:endParaRPr lang="zh-CN" altLang="en-US" sz="2000" b="1" dirty="0"/>
          </a:p>
          <a:p>
            <a:r>
              <a:rPr lang="en-US" altLang="zh-CN" sz="2000" b="1" dirty="0"/>
              <a:t>&lt;input /&gt;	</a:t>
            </a:r>
            <a:r>
              <a:rPr lang="en-US" altLang="zh-CN" sz="2000" b="1" dirty="0" smtClean="0"/>
              <a:t>   </a:t>
            </a:r>
            <a:r>
              <a:rPr lang="zh-CN" altLang="en-US" sz="2000" b="1" dirty="0" smtClean="0"/>
              <a:t>输入</a:t>
            </a:r>
            <a:r>
              <a:rPr lang="zh-CN" altLang="en-US" sz="2000" b="1" dirty="0"/>
              <a:t>框</a:t>
            </a:r>
            <a:endParaRPr lang="zh-CN" altLang="en-US" sz="2000" b="1" dirty="0"/>
          </a:p>
          <a:p>
            <a:r>
              <a:rPr lang="en-US" altLang="zh-CN" sz="2000" b="1" dirty="0"/>
              <a:t>…	…</a:t>
            </a:r>
            <a:endParaRPr lang="en-US" altLang="zh-CN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19872" y="980728"/>
            <a:ext cx="16946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2.4</a:t>
            </a:r>
            <a:r>
              <a:rPr lang="zh-CN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案例</a:t>
            </a:r>
            <a:endParaRPr lang="zh-CN" altLang="zh-CN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94672" y="3244334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/>
              <a:t>设计一个简单的店铺首页。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3608" y="1052736"/>
            <a:ext cx="734481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                2.5</a:t>
            </a:r>
            <a:r>
              <a:rPr lang="zh-CN" altLang="zh-CN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小结</a:t>
            </a:r>
            <a:endParaRPr lang="en-US" altLang="zh-CN" sz="36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en-US" altLang="zh-CN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en-US" altLang="zh-CN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r>
              <a:rPr lang="zh-CN" altLang="zh-CN" sz="2800" b="1" dirty="0" smtClean="0"/>
              <a:t>本章</a:t>
            </a:r>
            <a:r>
              <a:rPr lang="zh-CN" altLang="zh-CN" sz="2800" b="1" dirty="0"/>
              <a:t>主要介绍了</a:t>
            </a:r>
            <a:r>
              <a:rPr lang="en-US" altLang="zh-CN" sz="2800" b="1" dirty="0"/>
              <a:t>HTML</a:t>
            </a:r>
            <a:r>
              <a:rPr lang="zh-CN" altLang="zh-CN" sz="2800" b="1" dirty="0"/>
              <a:t>的发展史，</a:t>
            </a:r>
            <a:r>
              <a:rPr lang="en-US" altLang="zh-CN" sz="2800" b="1" dirty="0"/>
              <a:t>HTML</a:t>
            </a:r>
            <a:r>
              <a:rPr lang="zh-CN" altLang="zh-CN" sz="2800" b="1" dirty="0"/>
              <a:t>的常用标签以及属性名、属性值。让同学们可以更清晰的认识到</a:t>
            </a:r>
            <a:r>
              <a:rPr lang="en-US" altLang="zh-CN" sz="2800" b="1" dirty="0"/>
              <a:t>HTML</a:t>
            </a:r>
            <a:r>
              <a:rPr lang="zh-CN" altLang="zh-CN" sz="2800" b="1" dirty="0"/>
              <a:t>，后面通过</a:t>
            </a:r>
            <a:r>
              <a:rPr lang="en-US" altLang="zh-CN" sz="2800" b="1" dirty="0"/>
              <a:t>HTML</a:t>
            </a:r>
            <a:r>
              <a:rPr lang="zh-CN" altLang="zh-CN" sz="2800" b="1" dirty="0"/>
              <a:t>的案例进一步让同学们深入了解</a:t>
            </a:r>
            <a:r>
              <a:rPr lang="en-US" altLang="zh-CN" sz="2800" b="1" dirty="0"/>
              <a:t>HTML</a:t>
            </a:r>
            <a:r>
              <a:rPr lang="zh-CN" altLang="zh-CN" sz="2800" b="1" dirty="0"/>
              <a:t>的界面美化。希望可以加强练习，巩固基础知识。</a:t>
            </a:r>
            <a:endParaRPr lang="zh-CN" altLang="zh-CN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19872" y="1124744"/>
            <a:ext cx="16898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2.6</a:t>
            </a:r>
            <a:r>
              <a:rPr lang="zh-CN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习题</a:t>
            </a:r>
            <a:endParaRPr lang="zh-CN" altLang="zh-CN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75856" y="342900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/>
              <a:t>四个题目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0</TotalTime>
  <Words>827</Words>
  <Application>WPS 演示</Application>
  <PresentationFormat>全屏显示(4:3)</PresentationFormat>
  <Paragraphs>54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Symbol</vt:lpstr>
      <vt:lpstr>Candara</vt:lpstr>
      <vt:lpstr>华文楷体</vt:lpstr>
      <vt:lpstr>微软雅黑</vt:lpstr>
      <vt:lpstr>Arial Unicode MS</vt:lpstr>
      <vt:lpstr>Calibri</vt:lpstr>
      <vt:lpstr>波形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cl</cp:lastModifiedBy>
  <cp:revision>3</cp:revision>
  <dcterms:created xsi:type="dcterms:W3CDTF">2019-05-16T10:33:00Z</dcterms:created>
  <dcterms:modified xsi:type="dcterms:W3CDTF">2019-05-20T01:45:22Z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