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13" r:id="rId3"/>
    <p:sldId id="257" r:id="rId5"/>
    <p:sldId id="359" r:id="rId6"/>
    <p:sldId id="616" r:id="rId7"/>
    <p:sldId id="617" r:id="rId8"/>
    <p:sldId id="618" r:id="rId9"/>
    <p:sldId id="619" r:id="rId10"/>
    <p:sldId id="620" r:id="rId11"/>
    <p:sldId id="621" r:id="rId12"/>
    <p:sldId id="622" r:id="rId13"/>
    <p:sldId id="623" r:id="rId14"/>
    <p:sldId id="624" r:id="rId15"/>
    <p:sldId id="626" r:id="rId16"/>
    <p:sldId id="627" r:id="rId17"/>
    <p:sldId id="628" r:id="rId18"/>
    <p:sldId id="629" r:id="rId19"/>
    <p:sldId id="631" r:id="rId20"/>
    <p:sldId id="633" r:id="rId21"/>
    <p:sldId id="634" r:id="rId22"/>
    <p:sldId id="635" r:id="rId23"/>
    <p:sldId id="636" r:id="rId24"/>
    <p:sldId id="637" r:id="rId25"/>
    <p:sldId id="638" r:id="rId26"/>
    <p:sldId id="639" r:id="rId27"/>
    <p:sldId id="640" r:id="rId28"/>
    <p:sldId id="641" r:id="rId29"/>
    <p:sldId id="642" r:id="rId30"/>
    <p:sldId id="643" r:id="rId31"/>
    <p:sldId id="644" r:id="rId32"/>
  </p:sldIdLst>
  <p:sldSz cx="9144000" cy="6858000" type="screen4x3"/>
  <p:notesSz cx="6858000" cy="9144000"/>
  <p:custDataLst>
    <p:tags r:id="rId3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0"/>
    <p:restoredTop sz="94696"/>
  </p:normalViewPr>
  <p:slideViewPr>
    <p:cSldViewPr showGuides="1">
      <p:cViewPr varScale="1">
        <p:scale>
          <a:sx n="65" d="100"/>
          <a:sy n="65" d="100"/>
        </p:scale>
        <p:origin x="-1452" y="-102"/>
      </p:cViewPr>
      <p:guideLst>
        <p:guide orient="horz" pos="2180"/>
        <p:guide pos="289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603" name="标题 61602"/>
          <p:cNvSpPr>
            <a:spLocks noGrp="1" noRot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buClrTx/>
              <a:buSzTx/>
              <a:buFontTx/>
              <a:defRPr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61607" name="副标题 61606"/>
          <p:cNvSpPr>
            <a:spLocks noGrp="1" noRot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tx2"/>
              </a:buClr>
              <a:buSzPct val="8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hlink"/>
              </a:buClr>
              <a:buSzPct val="95000"/>
              <a:buFont typeface="Wingdings 2" panose="05020102010507070707" pitchFamily="18" charset="2"/>
              <a:buNone/>
              <a:defRPr/>
            </a:lvl3pPr>
            <a:lvl4pPr marL="1371600" lvl="3" indent="0" algn="ctr">
              <a:buClr>
                <a:schemeClr val="tx2"/>
              </a:buClr>
              <a:buSzPct val="90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hlink"/>
              </a:buClr>
              <a:buSzTx/>
              <a:buFont typeface="Wingdings 2" panose="05020102010507070707" pitchFamily="18" charset="2"/>
              <a:buNone/>
              <a:defRPr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61604" name="日期占位符 61603"/>
          <p:cNvSpPr>
            <a:spLocks noGrp="1"/>
          </p:cNvSpPr>
          <p:nvPr>
            <p:ph type="dt" sz="half" idx="2"/>
          </p:nvPr>
        </p:nvSpPr>
        <p:spPr>
          <a:xfrm>
            <a:off x="301625" y="62484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1605" name="页脚占位符 6160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1606" name="灯片编号占位符 61605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pPr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72" name="标题 60663"/>
          <p:cNvSpPr>
            <a:spLocks noGrp="1" noRot="1"/>
          </p:cNvSpPr>
          <p:nvPr>
            <p:ph type="title"/>
          </p:nvPr>
        </p:nvSpPr>
        <p:spPr>
          <a:xfrm>
            <a:off x="633095" y="23114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273" name="文本占位符 60664"/>
          <p:cNvSpPr>
            <a:spLocks noGrp="1" noRot="1"/>
          </p:cNvSpPr>
          <p:nvPr>
            <p:ph type="body"/>
          </p:nvPr>
        </p:nvSpPr>
        <p:spPr>
          <a:xfrm>
            <a:off x="3810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0666" name="日期占位符 60665"/>
          <p:cNvSpPr>
            <a:spLocks noGrp="1"/>
          </p:cNvSpPr>
          <p:nvPr>
            <p:ph type="dt" sz="half" idx="2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0667" name="页脚占位符 60666"/>
          <p:cNvSpPr>
            <a:spLocks noGrp="1"/>
          </p:cNvSpPr>
          <p:nvPr>
            <p:ph type="ftr" sz="quarter" idx="3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0668" name="灯片编号占位符 60667"/>
          <p:cNvSpPr>
            <a:spLocks noGrp="1"/>
          </p:cNvSpPr>
          <p:nvPr>
            <p:ph type="sldNum" sz="quarter" idx="4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grpSp>
        <p:nvGrpSpPr>
          <p:cNvPr id="2" name="组合 10"/>
          <p:cNvGrpSpPr/>
          <p:nvPr userDrawn="1"/>
        </p:nvGrpSpPr>
        <p:grpSpPr>
          <a:xfrm>
            <a:off x="496570" y="762000"/>
            <a:ext cx="8037830" cy="315595"/>
            <a:chOff x="979" y="713"/>
            <a:chExt cx="12453" cy="490"/>
          </a:xfrm>
        </p:grpSpPr>
        <p:sp>
          <p:nvSpPr>
            <p:cNvPr id="4" name="椭圆 3"/>
            <p:cNvSpPr/>
            <p:nvPr/>
          </p:nvSpPr>
          <p:spPr>
            <a:xfrm>
              <a:off x="1064" y="713"/>
              <a:ext cx="127" cy="127"/>
            </a:xfrm>
            <a:prstGeom prst="ellipse">
              <a:avLst/>
            </a:prstGeom>
            <a:solidFill>
              <a:srgbClr val="3C679C"/>
            </a:solidFill>
            <a:ln>
              <a:solidFill>
                <a:srgbClr val="3C679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 flipV="1">
              <a:off x="979" y="1200"/>
              <a:ext cx="12453" cy="3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8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4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8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16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346593"/>
            <a:ext cx="9144000" cy="2006332"/>
          </a:xfrm>
          <a:prstGeom prst="rect">
            <a:avLst/>
          </a:prstGeom>
          <a:solidFill>
            <a:srgbClr val="33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45706" rIns="91413" bIns="45706" rtlCol="0" anchor="ctr"/>
          <a:lstStyle/>
          <a:p>
            <a:pPr algn="ctr"/>
            <a:endParaRPr lang="zh-CN" altLang="en-US" dirty="0">
              <a:solidFill>
                <a:srgbClr val="215968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06076" y="2996839"/>
            <a:ext cx="8333117" cy="705485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/>
          <a:p>
            <a:pPr algn="ctr"/>
            <a:r>
              <a:rPr lang="zh-CN" altLang="en-US" sz="4000" b="1" spc="3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方正兰亭细黑_GBK_M" panose="02010600010101010101" pitchFamily="2" charset="2"/>
                <a:sym typeface="+mn-ea"/>
              </a:rPr>
              <a:t>第</a:t>
            </a:r>
            <a:r>
              <a:rPr lang="en-US" altLang="zh-CN" sz="4000" b="1" spc="3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方正兰亭细黑_GBK_M" panose="02010600010101010101" pitchFamily="2" charset="2"/>
                <a:sym typeface="+mn-ea"/>
              </a:rPr>
              <a:t>10</a:t>
            </a:r>
            <a:r>
              <a:rPr lang="zh-CN" altLang="en-US" sz="4000" b="1" spc="3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方正兰亭细黑_GBK_M" panose="02010600010101010101" pitchFamily="2" charset="2"/>
                <a:sym typeface="+mn-ea"/>
              </a:rPr>
              <a:t>章 网络管理</a:t>
            </a:r>
            <a:endParaRPr lang="en-US" altLang="zh-CN" sz="4000" b="1" spc="3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charset="-122"/>
              <a:cs typeface="方正兰亭细黑_GBK_M" panose="02010600010101010101" pitchFamily="2" charset="2"/>
              <a:sym typeface="+mn-ea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10.1  </a:t>
            </a:r>
            <a:r>
              <a:rPr lang="zh-CN" altLang="en-US" dirty="0">
                <a:sym typeface="+mn-ea"/>
              </a:rPr>
              <a:t>网络</a:t>
            </a:r>
            <a:r>
              <a:rPr lang="zh-CN" altLang="en-US" dirty="0">
                <a:sym typeface="+mn-ea"/>
              </a:rPr>
              <a:t>管理</a:t>
            </a:r>
            <a:endParaRPr lang="zh-CN" altLang="en-US" dirty="0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599440"/>
            <a:ext cx="8226425" cy="5996305"/>
          </a:xfrm>
        </p:spPr>
        <p:txBody>
          <a:bodyPr anchor="t" anchorCtr="0"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/>
              <a:t>     </a:t>
            </a:r>
            <a:r>
              <a:rPr dirty="0"/>
              <a:t> </a:t>
            </a:r>
            <a:endParaRPr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10. 1. 4</a:t>
            </a:r>
            <a:r>
              <a:rPr sz="2400" dirty="0">
                <a:solidFill>
                  <a:srgbClr val="FF0000"/>
                </a:solidFill>
              </a:rPr>
              <a:t> DNS 服务器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</a:t>
            </a:r>
            <a:r>
              <a:rPr sz="2400" dirty="0"/>
              <a:t>DNS 服务器是计算机域名系统 (Domain Name System 或 Domain Name Service) 的缩 写, 它是由解析器和域名服务器组成的。 域名服务器是指保存有该网络中所有主机的域名 和对应 IP 地址, 并且可将域名转换为 IP 地址功能的服务器。</a:t>
            </a:r>
            <a:endParaRPr sz="2400" dirty="0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10.2  </a:t>
            </a:r>
            <a:r>
              <a:rPr lang="zh-CN" altLang="en-US" dirty="0">
                <a:sym typeface="+mn-ea"/>
              </a:rPr>
              <a:t>常用网络配置文件</a:t>
            </a:r>
            <a:endParaRPr lang="zh-CN" altLang="en-US" dirty="0">
              <a:sym typeface="+mn-ea"/>
            </a:endParaRP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609600" y="457835"/>
            <a:ext cx="8226425" cy="5996305"/>
          </a:xfrm>
        </p:spPr>
        <p:txBody>
          <a:bodyPr anchor="t" anchorCtr="0"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/>
              <a:t>     </a:t>
            </a:r>
            <a:r>
              <a:rPr dirty="0"/>
              <a:t> </a:t>
            </a:r>
            <a:endParaRPr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10. 2. 1 </a:t>
            </a:r>
            <a:r>
              <a:rPr sz="2400" dirty="0">
                <a:solidFill>
                  <a:srgbClr val="FF0000"/>
                </a:solidFill>
              </a:rPr>
              <a:t>/etc/ sysconfig/network-scripts/ifcfg-eno∗ </a:t>
            </a:r>
            <a:r>
              <a:rPr sz="2400" dirty="0"/>
              <a:t>文件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</a:t>
            </a:r>
            <a:r>
              <a:rPr sz="2400" dirty="0"/>
              <a:t> 在 Linux 统中, 系统网络设备的配置文件保存在/ etc / sysconfig / network-scripts 目录下, 其中文件 ifcfg-eno∗ (∗代表一串数字) 包含一块网卡的配置信息, 文件 ifcfg-lo 包含回路 IP 地址信息</a:t>
            </a:r>
            <a:r>
              <a:rPr lang="zh-CN" sz="2400" dirty="0"/>
              <a:t>。</a:t>
            </a:r>
            <a:endParaRPr lang="zh-CN"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altLang="zh-CN" sz="2400" dirty="0"/>
              <a:t>    </a:t>
            </a:r>
            <a:r>
              <a:rPr lang="zh-CN" sz="2400" dirty="0"/>
              <a:t>以下是/etc/sysconfig/network-scripts/ifcfg-eno* 文件内容的示例。</a:t>
            </a:r>
            <a:endParaRPr lang="zh-CN" sz="2400" dirty="0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10.2  </a:t>
            </a:r>
            <a:r>
              <a:rPr lang="zh-CN" altLang="en-US" dirty="0">
                <a:sym typeface="+mn-ea"/>
              </a:rPr>
              <a:t>常用网络配置文件</a:t>
            </a:r>
            <a:endParaRPr lang="zh-CN" altLang="en-US" dirty="0">
              <a:sym typeface="+mn-ea"/>
            </a:endParaRP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609600" y="457835"/>
            <a:ext cx="8226425" cy="5996305"/>
          </a:xfrm>
        </p:spPr>
        <p:txBody>
          <a:bodyPr anchor="t" anchorCtr="0"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/>
              <a:t>     </a:t>
            </a:r>
            <a:r>
              <a:rPr dirty="0"/>
              <a:t> </a:t>
            </a:r>
            <a:endParaRPr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TYPE="Ethernet"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//表示网络类型 BOOTPROTO- "none"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//表示为网卡配置静态还是动态 IP 地址 DEFROUTE="yes</a:t>
            </a:r>
            <a:r>
              <a:rPr sz="2400" dirty="0">
                <a:sym typeface="+mn-ea"/>
              </a:rPr>
              <a:t>"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IPV4_ FAILURE_ FATAL ="no"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IPV6INIT="no"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IPV6_AUTOCONF ="yes" IPV6_DEFROUTE="yes"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endParaRPr sz="2400" dirty="0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10.2  </a:t>
            </a:r>
            <a:r>
              <a:rPr lang="zh-CN" altLang="en-US" dirty="0">
                <a:sym typeface="+mn-ea"/>
              </a:rPr>
              <a:t>常用网络配置文件</a:t>
            </a:r>
            <a:endParaRPr lang="zh-CN" altLang="en-US" dirty="0">
              <a:sym typeface="+mn-ea"/>
            </a:endParaRP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609600" y="457835"/>
            <a:ext cx="8226425" cy="5996305"/>
          </a:xfrm>
        </p:spPr>
        <p:txBody>
          <a:bodyPr anchor="t" anchorCtr="0"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/>
              <a:t>     </a:t>
            </a:r>
            <a:r>
              <a:rPr dirty="0"/>
              <a:t> </a:t>
            </a:r>
            <a:endParaRPr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10. 2. 2 </a:t>
            </a:r>
            <a:r>
              <a:rPr sz="2400" dirty="0">
                <a:solidFill>
                  <a:srgbClr val="FF0000"/>
                </a:solidFill>
              </a:rPr>
              <a:t>/ etc / resolv. conf 文件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</a:t>
            </a:r>
            <a:r>
              <a:rPr sz="2400" dirty="0"/>
              <a:t> / etc / resolv. conf 文件是由域名解析器 ( resolver, 一个根据主机名解析 IP 地址的库) 使用的配置文件, 下面是/ etc / resolv. conf 文件内容的示例。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 </a:t>
            </a:r>
            <a:r>
              <a:rPr lang="en-US" sz="2400" dirty="0"/>
              <a:t>   </a:t>
            </a:r>
            <a:r>
              <a:rPr sz="2400" dirty="0"/>
              <a:t>#Generated by NetworkManager </a:t>
            </a:r>
            <a:r>
              <a:rPr lang="en-US" sz="2400" dirty="0"/>
              <a:t>   </a:t>
            </a:r>
            <a:endParaRPr lang="en-US"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</a:t>
            </a:r>
            <a:r>
              <a:rPr sz="2400" dirty="0"/>
              <a:t>nameserver 202. 96. 209. 5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 </a:t>
            </a:r>
            <a:r>
              <a:rPr lang="en-US" sz="2400" dirty="0"/>
              <a:t>   </a:t>
            </a:r>
            <a:r>
              <a:rPr sz="2400" dirty="0"/>
              <a:t>search sh. com</a:t>
            </a:r>
            <a:endParaRPr sz="2400" dirty="0"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10.2  </a:t>
            </a:r>
            <a:r>
              <a:rPr lang="zh-CN" altLang="en-US" dirty="0">
                <a:sym typeface="+mn-ea"/>
              </a:rPr>
              <a:t>常用网络配置文件</a:t>
            </a:r>
            <a:endParaRPr lang="zh-CN" altLang="en-US" dirty="0">
              <a:sym typeface="+mn-ea"/>
            </a:endParaRP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609600" y="457835"/>
            <a:ext cx="8226425" cy="5996305"/>
          </a:xfrm>
        </p:spPr>
        <p:txBody>
          <a:bodyPr anchor="t" anchorCtr="0"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/>
              <a:t>     </a:t>
            </a:r>
            <a:r>
              <a:rPr dirty="0"/>
              <a:t> </a:t>
            </a:r>
            <a:endParaRPr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dirty="0"/>
              <a:t>10. 2. </a:t>
            </a:r>
            <a:r>
              <a:rPr dirty="0">
                <a:solidFill>
                  <a:srgbClr val="FF0000"/>
                </a:solidFill>
              </a:rPr>
              <a:t>3 / etc / hosts 文件 </a:t>
            </a:r>
            <a:endParaRPr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/>
              <a:t>    </a:t>
            </a:r>
            <a:r>
              <a:rPr dirty="0"/>
              <a:t>当计算机启动时, 在可以查询 DNS 以前, 计算机需要查询一些主机名到 IP 地址的匹 配, 这匹配信息存放在/ etc / hosts 文件中。 在没有域名服务器的情况下, 系统上的所有网 络程序都通过查询该文件来解析对应于某个主机名的 IP 地址。</a:t>
            </a:r>
            <a:endParaRPr dirty="0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10.2  </a:t>
            </a:r>
            <a:r>
              <a:rPr lang="zh-CN" altLang="en-US" dirty="0">
                <a:sym typeface="+mn-ea"/>
              </a:rPr>
              <a:t>常用网络配置文件</a:t>
            </a:r>
            <a:endParaRPr lang="zh-CN" altLang="en-US" dirty="0">
              <a:sym typeface="+mn-ea"/>
            </a:endParaRP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609600" y="457835"/>
            <a:ext cx="8226425" cy="5996305"/>
          </a:xfrm>
        </p:spPr>
        <p:txBody>
          <a:bodyPr anchor="t" anchorCtr="0"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/>
              <a:t>     </a:t>
            </a:r>
            <a:r>
              <a:rPr dirty="0"/>
              <a:t> </a:t>
            </a:r>
            <a:endParaRPr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/>
              <a:t> </a:t>
            </a:r>
            <a:r>
              <a:rPr lang="en-US" sz="2400" dirty="0"/>
              <a:t>   </a:t>
            </a:r>
            <a:r>
              <a:rPr sz="2400" dirty="0"/>
              <a:t>下面是/ etc / hosts 文件内容的示例。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 </a:t>
            </a:r>
            <a:r>
              <a:rPr lang="en-US" sz="2400" dirty="0"/>
              <a:t>   </a:t>
            </a:r>
            <a:r>
              <a:rPr sz="2400" dirty="0"/>
              <a:t>127. 0. 0. 1 localhost localhost. localdomain localhost4 localhost4. localdomain4 ::1 Iocalhost localhost. localdomain localhost6 localhost6. localdomain6 192. 168. 0. 2 localhost. sh. com localhost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 //最左边一列是计算机 IP 地址,中间一列是主机名,最右面的列都是该主机的别名</a:t>
            </a:r>
            <a:endParaRPr sz="2400" dirty="0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10.2  </a:t>
            </a:r>
            <a:r>
              <a:rPr lang="zh-CN" altLang="en-US" dirty="0">
                <a:sym typeface="+mn-ea"/>
              </a:rPr>
              <a:t>常用网络配置文件</a:t>
            </a:r>
            <a:endParaRPr lang="zh-CN" altLang="en-US" dirty="0">
              <a:sym typeface="+mn-ea"/>
            </a:endParaRP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609600" y="457835"/>
            <a:ext cx="8226425" cy="5996305"/>
          </a:xfrm>
        </p:spPr>
        <p:txBody>
          <a:bodyPr anchor="t" anchorCtr="0"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/>
              <a:t>     </a:t>
            </a:r>
            <a:r>
              <a:rPr dirty="0"/>
              <a:t> </a:t>
            </a:r>
            <a:endParaRPr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10. 2. 4</a:t>
            </a:r>
            <a:r>
              <a:rPr sz="2400" dirty="0">
                <a:solidFill>
                  <a:srgbClr val="FF0000"/>
                </a:solidFill>
              </a:rPr>
              <a:t> / etc / services 文件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</a:t>
            </a:r>
            <a:r>
              <a:rPr sz="2400" dirty="0"/>
              <a:t> / etc / services 文件定义了 Linux 系统中所有服务的名称、 协议类型、 服务的端口等 信息。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 </a:t>
            </a:r>
            <a:r>
              <a:rPr lang="en-US" sz="2400" dirty="0"/>
              <a:t>   </a:t>
            </a:r>
            <a:r>
              <a:rPr sz="2400" dirty="0"/>
              <a:t>/ ete / services 文件是一个服务名和服务端口对应的数据库文件, 下面是/ ete / services 文 件内容的示例。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 </a:t>
            </a:r>
            <a:r>
              <a:rPr lang="en-US" sz="2400" dirty="0"/>
              <a:t>   </a:t>
            </a:r>
            <a:r>
              <a:rPr sz="2400" dirty="0"/>
              <a:t> #/etc/services: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 </a:t>
            </a:r>
            <a:r>
              <a:rPr lang="en-US" sz="2400" dirty="0"/>
              <a:t>   </a:t>
            </a:r>
            <a:r>
              <a:rPr sz="2400" dirty="0"/>
              <a:t># $ Id: services,v 1. 55 2013/04/14 ovasik Exp $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endParaRPr sz="2400" dirty="0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10.2  </a:t>
            </a:r>
            <a:r>
              <a:rPr lang="zh-CN" altLang="en-US" dirty="0">
                <a:sym typeface="+mn-ea"/>
              </a:rPr>
              <a:t>常用网络配置文件</a:t>
            </a:r>
            <a:endParaRPr lang="zh-CN" altLang="en-US" dirty="0">
              <a:sym typeface="+mn-ea"/>
            </a:endParaRP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609600" y="457835"/>
            <a:ext cx="8226425" cy="5996305"/>
          </a:xfrm>
        </p:spPr>
        <p:txBody>
          <a:bodyPr anchor="t" anchorCtr="0"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/>
              <a:t>     </a:t>
            </a:r>
            <a:r>
              <a:rPr dirty="0"/>
              <a:t> </a:t>
            </a:r>
            <a:endParaRPr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10. 2. 5</a:t>
            </a:r>
            <a:r>
              <a:rPr sz="2400" dirty="0">
                <a:solidFill>
                  <a:srgbClr val="FF0000"/>
                </a:solidFill>
              </a:rPr>
              <a:t> / etc / hosts</a:t>
            </a:r>
            <a:r>
              <a:rPr sz="2400" dirty="0"/>
              <a:t>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</a:t>
            </a:r>
            <a:r>
              <a:rPr sz="2400" dirty="0"/>
              <a:t>该文件主要用来设置主机名与 IP 地址的对应关系。 在网络发展初期, DNS 服务器都 是通过维护 hosts 文件来完成主机域名与 IP 地址的对应关系的。 该文件以空格或者使用 &lt;tab&gt;键分隔成 3 段, 分别是 IP 地址、 主机名和主机别名, 文件中以 “ #” 开始的, 则为注释。</a:t>
            </a:r>
            <a:endParaRPr sz="2400" dirty="0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10.2  </a:t>
            </a:r>
            <a:r>
              <a:rPr lang="zh-CN" altLang="en-US" dirty="0">
                <a:sym typeface="+mn-ea"/>
              </a:rPr>
              <a:t>常用网络配置文件</a:t>
            </a:r>
            <a:endParaRPr lang="zh-CN" altLang="en-US" dirty="0">
              <a:sym typeface="+mn-ea"/>
            </a:endParaRP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307340" y="457835"/>
            <a:ext cx="8570595" cy="5996305"/>
          </a:xfrm>
        </p:spPr>
        <p:txBody>
          <a:bodyPr anchor="t" anchorCtr="0"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/>
              <a:t>     </a:t>
            </a:r>
            <a:r>
              <a:rPr dirty="0"/>
              <a:t> </a:t>
            </a:r>
            <a:endParaRPr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10. 2. 6 </a:t>
            </a:r>
            <a:r>
              <a:rPr sz="2400" dirty="0">
                <a:solidFill>
                  <a:srgbClr val="FF0000"/>
                </a:solidFill>
              </a:rPr>
              <a:t>/ etc / sysconfig / network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</a:t>
            </a:r>
            <a:r>
              <a:rPr sz="2400" dirty="0"/>
              <a:t>该文件主要用来定义主机名和默认网关。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 </a:t>
            </a:r>
            <a:r>
              <a:rPr lang="en-US" sz="2400" dirty="0"/>
              <a:t> </a:t>
            </a:r>
            <a:r>
              <a:rPr sz="2400" dirty="0"/>
              <a:t>【例 10-3】 查看 / etc / sysconfig / network 文件。 </a:t>
            </a:r>
            <a:r>
              <a:rPr lang="en-US" sz="2400" dirty="0"/>
              <a:t>  </a:t>
            </a:r>
            <a:endParaRPr lang="en-US"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</a:t>
            </a:r>
            <a:r>
              <a:rPr sz="2400" dirty="0"/>
              <a:t>[root@localhost etc]# more</a:t>
            </a:r>
            <a:r>
              <a:rPr sz="2400" dirty="0">
                <a:sym typeface="+mn-ea"/>
              </a:rPr>
              <a:t>/etc/sysconfig/</a:t>
            </a:r>
            <a:r>
              <a:rPr sz="2400" dirty="0"/>
              <a:t> network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</a:t>
            </a:r>
            <a:r>
              <a:rPr sz="2400" dirty="0"/>
              <a:t>NETWORKING=yes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 </a:t>
            </a:r>
            <a:r>
              <a:rPr lang="en-US" sz="2400" dirty="0"/>
              <a:t>   </a:t>
            </a:r>
            <a:r>
              <a:rPr sz="2400" dirty="0"/>
              <a:t>HOSTNAME=localhost. localdomain</a:t>
            </a:r>
            <a:endParaRPr sz="2400" dirty="0"/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10.3 </a:t>
            </a:r>
            <a:r>
              <a:rPr dirty="0">
                <a:sym typeface="+mn-ea"/>
              </a:rPr>
              <a:t> 常用网络命令</a:t>
            </a:r>
            <a:endParaRPr dirty="0">
              <a:sym typeface="+mn-ea"/>
            </a:endParaRP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304800" y="311785"/>
            <a:ext cx="8570595" cy="5996305"/>
          </a:xfrm>
        </p:spPr>
        <p:txBody>
          <a:bodyPr anchor="t" anchorCtr="0"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/>
              <a:t>     </a:t>
            </a:r>
            <a:r>
              <a:rPr dirty="0"/>
              <a:t> </a:t>
            </a:r>
            <a:endParaRPr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/>
              <a:t>   </a:t>
            </a:r>
            <a:r>
              <a:rPr lang="en-US" sz="2400" dirty="0"/>
              <a:t> </a:t>
            </a:r>
            <a:r>
              <a:rPr sz="2400" dirty="0"/>
              <a:t>在 Linux 系统中提供了大量的网络命令用于网络配置、 网络测试以及网络诊断, 如 traceroute、 ifconfig、 ping、 netstat、 arp 和 tcpdump 等。</a:t>
            </a:r>
            <a:endParaRPr sz="2400"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10. 3. 1</a:t>
            </a:r>
            <a:r>
              <a:rPr sz="2400" dirty="0">
                <a:solidFill>
                  <a:srgbClr val="FF0000"/>
                </a:solidFill>
              </a:rPr>
              <a:t> traceroute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</a:t>
            </a:r>
            <a:r>
              <a:rPr sz="2400" dirty="0"/>
              <a:t>使用 traceroute 命令可以显示数据包到目标主机之间的路径。 traceroute 命令使用户可 以追踪网络数据包的路由途径, 预设 IPv4 数据包大小是 60 字节, 用户可以另外设置。</a:t>
            </a:r>
            <a:r>
              <a:rPr dirty="0"/>
              <a:t> </a:t>
            </a:r>
            <a:endParaRPr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>
                <a:sym typeface="+mn-ea"/>
              </a:rPr>
              <a:t> </a:t>
            </a: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  </a:t>
            </a:r>
            <a:r>
              <a:rPr sz="2400" dirty="0">
                <a:sym typeface="+mn-ea"/>
              </a:rPr>
              <a:t>命令语法: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   </a:t>
            </a:r>
            <a:r>
              <a:rPr sz="2400" dirty="0">
                <a:sym typeface="+mn-ea"/>
              </a:rPr>
              <a:t>traceroute [选项] [主机名 | IP 地址] [数据包大</a:t>
            </a:r>
            <a:r>
              <a:rPr dirty="0">
                <a:sym typeface="+mn-ea"/>
              </a:rPr>
              <a:t>小]</a:t>
            </a:r>
            <a:endParaRPr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endParaRPr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标题 6145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dirty="0"/>
              <a:t>本章内容</a:t>
            </a:r>
            <a:endParaRPr lang="zh-CN" altLang="en-US" dirty="0"/>
          </a:p>
        </p:txBody>
      </p:sp>
      <p:sp>
        <p:nvSpPr>
          <p:cNvPr id="7170" name="文本占位符 6146"/>
          <p:cNvSpPr>
            <a:spLocks noGrp="1" noRot="1"/>
          </p:cNvSpPr>
          <p:nvPr>
            <p:ph idx="1"/>
          </p:nvPr>
        </p:nvSpPr>
        <p:spPr>
          <a:xfrm>
            <a:off x="381000" y="1219200"/>
            <a:ext cx="8153400" cy="1840230"/>
          </a:xfrm>
        </p:spPr>
        <p:txBody>
          <a:bodyPr anchor="t" anchorCtr="0"/>
          <a:p>
            <a:pPr>
              <a:buNone/>
            </a:pPr>
            <a:r>
              <a:rPr lang="en-US" altLang="zh-CN" dirty="0"/>
              <a:t>10.1  </a:t>
            </a:r>
            <a:r>
              <a:rPr lang="zh-CN" altLang="en-US" dirty="0"/>
              <a:t>网络基础知识</a:t>
            </a:r>
            <a:endParaRPr lang="zh-CN" altLang="en-US" dirty="0"/>
          </a:p>
          <a:p>
            <a:pPr>
              <a:buNone/>
            </a:pPr>
            <a:r>
              <a:rPr lang="en-US" altLang="zh-CN" dirty="0"/>
              <a:t>10.2  </a:t>
            </a:r>
            <a:r>
              <a:rPr dirty="0"/>
              <a:t>常用网络配置文件</a:t>
            </a:r>
            <a:endParaRPr dirty="0"/>
          </a:p>
          <a:p>
            <a:pPr>
              <a:buNone/>
            </a:pPr>
            <a:r>
              <a:rPr lang="en-US" altLang="zh-CN" dirty="0"/>
              <a:t>10.3  常用网络命令</a:t>
            </a:r>
            <a:endParaRPr lang="en-US" altLang="zh-CN" dirty="0"/>
          </a:p>
          <a:p>
            <a:pPr>
              <a:buNone/>
            </a:pPr>
            <a:r>
              <a:rPr lang="en-US" dirty="0">
                <a:sym typeface="+mn-ea"/>
              </a:rPr>
              <a:t>10.4  </a:t>
            </a:r>
            <a:r>
              <a:rPr dirty="0">
                <a:sym typeface="+mn-ea"/>
              </a:rPr>
              <a:t>网络服务管理</a:t>
            </a:r>
            <a:endParaRPr dirty="0">
              <a:sym typeface="+mn-ea"/>
            </a:endParaRPr>
          </a:p>
          <a:p>
            <a:pPr>
              <a:buNone/>
            </a:pPr>
            <a:endParaRPr dirty="0">
              <a:sym typeface="+mn-ea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10.3 </a:t>
            </a:r>
            <a:r>
              <a:rPr dirty="0">
                <a:sym typeface="+mn-ea"/>
              </a:rPr>
              <a:t> 常用网络命令</a:t>
            </a:r>
            <a:endParaRPr dirty="0">
              <a:sym typeface="+mn-ea"/>
            </a:endParaRP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304800" y="311785"/>
            <a:ext cx="8570595" cy="5996305"/>
          </a:xfrm>
        </p:spPr>
        <p:txBody>
          <a:bodyPr anchor="t" anchorCtr="0"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/>
              <a:t>     </a:t>
            </a:r>
            <a:r>
              <a:rPr dirty="0"/>
              <a:t> </a:t>
            </a:r>
            <a:endParaRPr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/>
              <a:t>   </a:t>
            </a:r>
            <a:r>
              <a:rPr sz="2400" dirty="0"/>
              <a:t>10. 3. 2 ifconfig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 </a:t>
            </a:r>
            <a:r>
              <a:rPr lang="en-US" sz="2400" dirty="0"/>
              <a:t>    </a:t>
            </a:r>
            <a:r>
              <a:rPr sz="2400" dirty="0"/>
              <a:t>使用 ifconfig 命令可以显示和配置网络接口, 比如设置 IP 地址、 MAC 地址、 激活或关 闭网络接口。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</a:t>
            </a:r>
            <a:r>
              <a:rPr sz="2400" dirty="0"/>
              <a:t>命令语法: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 </a:t>
            </a:r>
            <a:r>
              <a:rPr lang="en-US" sz="2400" dirty="0"/>
              <a:t>   </a:t>
            </a:r>
            <a:r>
              <a:rPr sz="2400" dirty="0"/>
              <a:t> ifconfig [接口] [选项 | IP 地址]</a:t>
            </a:r>
            <a:endParaRPr sz="2400" dirty="0"/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10.3 </a:t>
            </a:r>
            <a:r>
              <a:rPr dirty="0">
                <a:sym typeface="+mn-ea"/>
              </a:rPr>
              <a:t> 常用网络命令</a:t>
            </a:r>
            <a:endParaRPr dirty="0">
              <a:sym typeface="+mn-ea"/>
            </a:endParaRP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304800" y="-141605"/>
            <a:ext cx="8570595" cy="5996305"/>
          </a:xfrm>
        </p:spPr>
        <p:txBody>
          <a:bodyPr anchor="t" anchorCtr="0"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/>
              <a:t>     </a:t>
            </a:r>
            <a:r>
              <a:rPr dirty="0"/>
              <a:t> </a:t>
            </a:r>
            <a:endParaRPr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/>
              <a:t>    </a:t>
            </a:r>
            <a:endParaRPr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10. 3. 3 ping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</a:t>
            </a:r>
            <a:r>
              <a:rPr sz="2400" dirty="0"/>
              <a:t> 使用 </a:t>
            </a:r>
            <a:r>
              <a:rPr sz="2400" dirty="0">
                <a:solidFill>
                  <a:srgbClr val="FF0000"/>
                </a:solidFill>
              </a:rPr>
              <a:t>ping 命令</a:t>
            </a:r>
            <a:r>
              <a:rPr sz="2400" dirty="0"/>
              <a:t>可以用来测试与目标计算机之间的连通性。 执行 ping 命令会使用 ICMP 传输协议发出要求回应的信息, 如果远程主机的网络功能没有问题, 就会回应该信息, 因 而得知该主机是否运作正常。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 </a:t>
            </a:r>
            <a:r>
              <a:rPr lang="en-US" sz="2400" dirty="0"/>
              <a:t>   </a:t>
            </a:r>
            <a:r>
              <a:rPr sz="2400" dirty="0"/>
              <a:t> 命令语法: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 </a:t>
            </a:r>
            <a:r>
              <a:rPr lang="en-US" sz="2400" dirty="0"/>
              <a:t>    </a:t>
            </a:r>
            <a:r>
              <a:rPr sz="2400" dirty="0"/>
              <a:t>ping [选项] 目标</a:t>
            </a:r>
            <a:endParaRPr sz="2400" dirty="0"/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10.3 </a:t>
            </a:r>
            <a:r>
              <a:rPr dirty="0">
                <a:sym typeface="+mn-ea"/>
              </a:rPr>
              <a:t> 常用网络命令</a:t>
            </a:r>
            <a:endParaRPr dirty="0">
              <a:sym typeface="+mn-ea"/>
            </a:endParaRP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304800" y="-141605"/>
            <a:ext cx="8147050" cy="5996305"/>
          </a:xfrm>
        </p:spPr>
        <p:txBody>
          <a:bodyPr anchor="t" anchorCtr="0"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/>
              <a:t>     </a:t>
            </a:r>
            <a:r>
              <a:rPr dirty="0"/>
              <a:t> </a:t>
            </a:r>
            <a:endParaRPr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/>
              <a:t>    </a:t>
            </a:r>
            <a:endParaRPr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10. 3. 4 netstat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</a:t>
            </a:r>
            <a:r>
              <a:rPr sz="2400" dirty="0"/>
              <a:t>使用</a:t>
            </a:r>
            <a:r>
              <a:rPr sz="2400" dirty="0">
                <a:solidFill>
                  <a:srgbClr val="FF0000"/>
                </a:solidFill>
              </a:rPr>
              <a:t> netstat 命令</a:t>
            </a:r>
            <a:r>
              <a:rPr sz="2400" dirty="0"/>
              <a:t>可以用来显示网络状态的信息, 得知整个 Linux 系统的网络情况, 比如网络连接、路由表、接口统计、伪装连接和组播成员。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 </a:t>
            </a:r>
            <a:r>
              <a:rPr lang="en-US" sz="2400" dirty="0"/>
              <a:t>   </a:t>
            </a:r>
            <a:r>
              <a:rPr sz="2400" dirty="0"/>
              <a:t>命令语法: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 </a:t>
            </a:r>
            <a:r>
              <a:rPr lang="en-US" sz="2400" dirty="0"/>
              <a:t>   </a:t>
            </a:r>
            <a:r>
              <a:rPr sz="2400" dirty="0"/>
              <a:t>netstat [选项] [延迟]</a:t>
            </a:r>
            <a:endParaRPr sz="2400" dirty="0"/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10.3 </a:t>
            </a:r>
            <a:r>
              <a:rPr dirty="0">
                <a:sym typeface="+mn-ea"/>
              </a:rPr>
              <a:t> 常用网络命令</a:t>
            </a:r>
            <a:endParaRPr dirty="0">
              <a:sym typeface="+mn-ea"/>
            </a:endParaRP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304800" y="-141605"/>
            <a:ext cx="8147050" cy="5996305"/>
          </a:xfrm>
        </p:spPr>
        <p:txBody>
          <a:bodyPr anchor="t" anchorCtr="0"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/>
              <a:t>     </a:t>
            </a:r>
            <a:r>
              <a:rPr dirty="0"/>
              <a:t> </a:t>
            </a:r>
            <a:endParaRPr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/>
              <a:t>    </a:t>
            </a:r>
            <a:endParaRPr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10. 3. 5 arp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</a:t>
            </a:r>
            <a:r>
              <a:rPr sz="2400" dirty="0"/>
              <a:t> </a:t>
            </a:r>
            <a:r>
              <a:rPr lang="en-US" sz="2400" dirty="0"/>
              <a:t> </a:t>
            </a:r>
            <a:r>
              <a:rPr sz="2400" dirty="0"/>
              <a:t>使用 </a:t>
            </a:r>
            <a:r>
              <a:rPr sz="2400" dirty="0">
                <a:solidFill>
                  <a:srgbClr val="FF0000"/>
                </a:solidFill>
              </a:rPr>
              <a:t>arp 命令</a:t>
            </a:r>
            <a:r>
              <a:rPr sz="2400" dirty="0"/>
              <a:t>可以用来增加、 删除和显示 ARP 缓存条目。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 </a:t>
            </a:r>
            <a:r>
              <a:rPr lang="en-US" sz="2400" dirty="0"/>
              <a:t>   </a:t>
            </a:r>
            <a:r>
              <a:rPr sz="2400" dirty="0"/>
              <a:t>命令语法: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 </a:t>
            </a:r>
            <a:r>
              <a:rPr lang="en-US" sz="2400" dirty="0"/>
              <a:t>   </a:t>
            </a:r>
            <a:r>
              <a:rPr sz="2400" dirty="0"/>
              <a:t>arp [选项] [IP 地址] [MAC 地址]</a:t>
            </a:r>
            <a:endParaRPr sz="2400" dirty="0"/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10.3 </a:t>
            </a:r>
            <a:r>
              <a:rPr dirty="0">
                <a:sym typeface="+mn-ea"/>
              </a:rPr>
              <a:t> 常用网络命令</a:t>
            </a:r>
            <a:endParaRPr dirty="0">
              <a:sym typeface="+mn-ea"/>
            </a:endParaRP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55930" y="333375"/>
            <a:ext cx="8147050" cy="4841240"/>
          </a:xfrm>
        </p:spPr>
        <p:txBody>
          <a:bodyPr anchor="t" anchorCtr="0"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endParaRPr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10. 3. 6 </a:t>
            </a:r>
            <a:r>
              <a:rPr sz="2400" dirty="0">
                <a:solidFill>
                  <a:srgbClr val="FF0000"/>
                </a:solidFill>
              </a:rPr>
              <a:t>tcpdump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</a:t>
            </a:r>
            <a:r>
              <a:rPr sz="2400" dirty="0"/>
              <a:t> tcpdump 是 Linux 系统中强大的网络数据采集分析工具之一, 可以将网络中传送的数 据包的头完全截获下来以供分析。 它支持针对网络层、 协议、 主机、 网络或端口的过滤, 并提供 and、 or、 not 等逻辑语句来筛选信息。 作为互联网上经典的系统管理员必备工具, tcpdump 以其强大的功能、 灵活的截取策略而成为每个高级系统管理员分析网络、 排查问 题等所必备的工具之一</a:t>
            </a:r>
            <a:r>
              <a:rPr lang="zh-CN" sz="2400" dirty="0"/>
              <a:t>。</a:t>
            </a:r>
            <a:endParaRPr lang="zh-CN" sz="2400" dirty="0"/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10.3 </a:t>
            </a:r>
            <a:r>
              <a:rPr dirty="0">
                <a:sym typeface="+mn-ea"/>
              </a:rPr>
              <a:t> 常用网络命令</a:t>
            </a:r>
            <a:endParaRPr dirty="0">
              <a:sym typeface="+mn-ea"/>
            </a:endParaRP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304800" y="-217170"/>
            <a:ext cx="8147050" cy="5996305"/>
          </a:xfrm>
        </p:spPr>
        <p:txBody>
          <a:bodyPr anchor="t" anchorCtr="0"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/>
              <a:t>     </a:t>
            </a:r>
            <a:r>
              <a:rPr dirty="0"/>
              <a:t> </a:t>
            </a:r>
            <a:endParaRPr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/>
              <a:t>    </a:t>
            </a:r>
            <a:endParaRPr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altLang="zh-CN" dirty="0"/>
              <a:t>    </a:t>
            </a:r>
            <a:r>
              <a:rPr lang="zh-CN" dirty="0"/>
              <a:t>命令语法: </a:t>
            </a:r>
            <a:endParaRPr lang="zh-CN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zh-CN" dirty="0"/>
              <a:t> </a:t>
            </a:r>
            <a:r>
              <a:rPr lang="en-US" altLang="zh-CN" dirty="0"/>
              <a:t>   </a:t>
            </a:r>
            <a:r>
              <a:rPr lang="zh-CN" dirty="0"/>
              <a:t>tcpdump [选项] [表达式]</a:t>
            </a:r>
            <a:endParaRPr lang="zh-CN" dirty="0"/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10.4 </a:t>
            </a:r>
            <a:r>
              <a:rPr dirty="0">
                <a:sym typeface="+mn-ea"/>
              </a:rPr>
              <a:t> 网络服务管理</a:t>
            </a:r>
            <a:endParaRPr dirty="0">
              <a:sym typeface="+mn-ea"/>
            </a:endParaRP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381000" y="1143000"/>
            <a:ext cx="8147050" cy="5996305"/>
          </a:xfrm>
        </p:spPr>
        <p:txBody>
          <a:bodyPr anchor="t" anchorCtr="0"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altLang="zh-CN" dirty="0"/>
              <a:t> </a:t>
            </a:r>
            <a:r>
              <a:rPr lang="en-US" altLang="zh-CN" sz="2400" dirty="0"/>
              <a:t>   </a:t>
            </a:r>
            <a:r>
              <a:rPr lang="zh-CN" sz="2400" dirty="0"/>
              <a:t>网络服务管理工作是由 System V 通过/ etc / rc. d / init. d 目录下的 Shell 脚本来执行的, 管理员通过这些脚本可以控制服务的状态。 在 systemd 中, 服务、 设备、 挂载等资源统一 被称为 “单元”, 所以 systemd 中有许多单元类型, 服务单元文件的扩展名是 . service, 它 同 Shell 脚本的功能相似, 比如有查看、 启动、 停止、 重启、 启用或者禁止服务的参数。</a:t>
            </a:r>
            <a:endParaRPr lang="zh-CN" sz="2400" dirty="0"/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10.4 </a:t>
            </a:r>
            <a:r>
              <a:rPr dirty="0">
                <a:sym typeface="+mn-ea"/>
              </a:rPr>
              <a:t> 网络服务管理</a:t>
            </a:r>
            <a:endParaRPr dirty="0">
              <a:sym typeface="+mn-ea"/>
            </a:endParaRP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381000" y="1143000"/>
            <a:ext cx="8312150" cy="5996305"/>
          </a:xfrm>
        </p:spPr>
        <p:txBody>
          <a:bodyPr anchor="t" anchorCtr="0"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altLang="zh-CN" dirty="0"/>
              <a:t>      </a:t>
            </a:r>
            <a:r>
              <a:rPr lang="zh-CN" sz="2400" dirty="0"/>
              <a:t>一个单元的配置文件可以描述系统服务 ( . service)、 挂载点 ( . mount)、 sockets (. sockets)、 系统设备 ( . device)、 交换分区 ( . swap)、 文件路径 ( . path)、 启动目标 (. target)、 由 systemd 管理的计时器 (. timer) 等。</a:t>
            </a:r>
            <a:endParaRPr lang="zh-CN" sz="2400" dirty="0"/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10.4 </a:t>
            </a:r>
            <a:r>
              <a:rPr dirty="0">
                <a:sym typeface="+mn-ea"/>
              </a:rPr>
              <a:t> 网络服务管理</a:t>
            </a:r>
            <a:endParaRPr dirty="0">
              <a:sym typeface="+mn-ea"/>
            </a:endParaRP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381000" y="1143000"/>
            <a:ext cx="8312150" cy="5996305"/>
          </a:xfrm>
        </p:spPr>
        <p:txBody>
          <a:bodyPr anchor="t" anchorCtr="0"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altLang="zh-CN" dirty="0"/>
              <a:t>   </a:t>
            </a:r>
            <a:r>
              <a:rPr lang="en-US" altLang="zh-CN" sz="2400" dirty="0"/>
              <a:t>   </a:t>
            </a:r>
            <a:r>
              <a:rPr lang="zh-CN" sz="2400" dirty="0"/>
              <a:t>systemd 单元文件放置位置有以下两个。</a:t>
            </a:r>
            <a:endParaRPr lang="zh-CN"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zh-CN" sz="2400" dirty="0"/>
              <a:t> </a:t>
            </a:r>
            <a:r>
              <a:rPr lang="en-US" altLang="zh-CN" sz="2400" dirty="0"/>
              <a:t>   </a:t>
            </a:r>
            <a:r>
              <a:rPr lang="zh-CN" sz="2400" dirty="0"/>
              <a:t> (1) / usr/ lib / systemd / system: systemd 默认单元文件安装目录。</a:t>
            </a:r>
            <a:endParaRPr lang="zh-CN"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zh-CN" sz="2400" dirty="0"/>
              <a:t> </a:t>
            </a:r>
            <a:r>
              <a:rPr lang="en-US" altLang="zh-CN" sz="2400" dirty="0"/>
              <a:t>   </a:t>
            </a:r>
            <a:r>
              <a:rPr lang="zh-CN" sz="2400" dirty="0"/>
              <a:t> (2) / etc / systemd / system: 系统管理员创建和管理的单元目录, 优先级最高。</a:t>
            </a:r>
            <a:endParaRPr lang="zh-CN"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altLang="zh-CN" sz="2400" dirty="0"/>
              <a:t>    </a:t>
            </a:r>
            <a:r>
              <a:rPr lang="zh-CN" sz="2400" dirty="0"/>
              <a:t>管理 Linux 系统服务的方法有很多, 最常使用的是 systemctl 命令。</a:t>
            </a:r>
            <a:endParaRPr lang="zh-CN" sz="2400" dirty="0"/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10.4 </a:t>
            </a:r>
            <a:r>
              <a:rPr dirty="0">
                <a:sym typeface="+mn-ea"/>
              </a:rPr>
              <a:t> 网络服务管理</a:t>
            </a:r>
            <a:endParaRPr dirty="0">
              <a:sym typeface="+mn-ea"/>
            </a:endParaRP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381000" y="1143000"/>
            <a:ext cx="8312150" cy="5996305"/>
          </a:xfrm>
        </p:spPr>
        <p:txBody>
          <a:bodyPr anchor="t" anchorCtr="0"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altLang="zh-CN" dirty="0"/>
              <a:t>      </a:t>
            </a:r>
            <a:r>
              <a:rPr lang="zh-CN" sz="2400" dirty="0"/>
              <a:t>使用 systemctl 控制单元时, 通常需要使用单元文件的全名, 包括扩展名 ( 比如 sshd. service)。 如果没有指定扩展名, systemctl 默认把扩展名当作 . service。</a:t>
            </a:r>
            <a:endParaRPr lang="zh-CN"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zh-CN" sz="2400" dirty="0"/>
              <a:t> </a:t>
            </a:r>
            <a:r>
              <a:rPr lang="en-US" altLang="zh-CN" sz="2400" dirty="0"/>
              <a:t>   </a:t>
            </a:r>
            <a:r>
              <a:rPr lang="zh-CN" sz="2400" dirty="0"/>
              <a:t> 命令语法: </a:t>
            </a:r>
            <a:endParaRPr lang="zh-CN"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zh-CN" sz="2400" dirty="0"/>
              <a:t> </a:t>
            </a:r>
            <a:r>
              <a:rPr lang="en-US" altLang="zh-CN" sz="2400" dirty="0"/>
              <a:t>    </a:t>
            </a:r>
            <a:r>
              <a:rPr lang="zh-CN" sz="2400" dirty="0"/>
              <a:t>systemctl [选项] [单元命令 | 单元文件命令]</a:t>
            </a:r>
            <a:endParaRPr lang="zh-CN" sz="2400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10.1  </a:t>
            </a:r>
            <a:r>
              <a:rPr lang="zh-CN" altLang="en-US" dirty="0">
                <a:sym typeface="+mn-ea"/>
              </a:rPr>
              <a:t>网络</a:t>
            </a:r>
            <a:r>
              <a:rPr lang="zh-CN" altLang="en-US" dirty="0">
                <a:sym typeface="+mn-ea"/>
              </a:rPr>
              <a:t>管理</a:t>
            </a:r>
            <a:endParaRPr lang="zh-CN" altLang="en-US" dirty="0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1203960"/>
            <a:ext cx="8226425" cy="5996305"/>
          </a:xfrm>
        </p:spPr>
        <p:txBody>
          <a:bodyPr anchor="t" anchorCtr="0"/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dirty="0"/>
              <a:t> </a:t>
            </a:r>
            <a:r>
              <a:rPr sz="2400" dirty="0"/>
              <a:t>10. 1. 1 </a:t>
            </a:r>
            <a:r>
              <a:rPr sz="2400" dirty="0">
                <a:solidFill>
                  <a:srgbClr val="FF0000"/>
                </a:solidFill>
              </a:rPr>
              <a:t>IP 地址</a:t>
            </a:r>
            <a:r>
              <a:rPr sz="2400" dirty="0"/>
              <a:t>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在网络中, IP 地址是主机的唯一标识。 例如 A 主机向 B 主机发送数据包, A 主机必 须要知道 B 主机的地址。 IP 地址通常用 “. ” 隔开的 4 个十进制数表示, 称为点分十进制</a:t>
            </a:r>
            <a:r>
              <a:rPr lang="zh-CN" altLang="en-US" sz="2400" dirty="0"/>
              <a:t>。</a:t>
            </a:r>
            <a:endParaRPr lang="zh-CN" altLang="en-US"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2400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10.1  </a:t>
            </a:r>
            <a:r>
              <a:rPr lang="zh-CN" altLang="en-US" dirty="0">
                <a:sym typeface="+mn-ea"/>
              </a:rPr>
              <a:t>网络</a:t>
            </a:r>
            <a:r>
              <a:rPr lang="zh-CN" altLang="en-US" dirty="0">
                <a:sym typeface="+mn-ea"/>
              </a:rPr>
              <a:t>管理</a:t>
            </a:r>
            <a:endParaRPr lang="zh-CN" altLang="en-US" dirty="0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977265"/>
            <a:ext cx="8226425" cy="5996305"/>
          </a:xfrm>
        </p:spPr>
        <p:txBody>
          <a:bodyPr anchor="t" anchorCtr="0"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/>
              <a:t>   </a:t>
            </a:r>
            <a:r>
              <a:rPr lang="en-US" sz="2400" dirty="0"/>
              <a:t>  </a:t>
            </a:r>
            <a:r>
              <a:rPr sz="2400" dirty="0"/>
              <a:t>IP 地址由两部分组成: 网络 (network) 地址和主机 ( host) 地址。 网络地址由 IP 地 址的高位组成, 主机地址由低位组成, 这两部分的大小取决于网络的类型。 IP 地址根据网 络地址的不同, 主要分为 A 类、 B 类、 C 类、 D 类、 E 类。 </a:t>
            </a:r>
            <a:endParaRPr sz="2400"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1. A 类 IP 地址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 </a:t>
            </a:r>
            <a:r>
              <a:rPr lang="en-US" sz="2400" dirty="0"/>
              <a:t>    </a:t>
            </a:r>
            <a:r>
              <a:rPr sz="2400" dirty="0"/>
              <a:t>一个 A 类 IP 地址由 1 个字节网络地址和 3 个字节主机地址组成, 网络地址的最高位 必须是 “0”, 地址范围从 1. 0. 0. 0 到 126. 0. 0. 0</a:t>
            </a:r>
            <a:r>
              <a:rPr dirty="0"/>
              <a:t>。</a:t>
            </a:r>
            <a:r>
              <a:rPr lang="en-US" dirty="0"/>
              <a:t>   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10.1  </a:t>
            </a:r>
            <a:r>
              <a:rPr lang="zh-CN" altLang="en-US" dirty="0">
                <a:sym typeface="+mn-ea"/>
              </a:rPr>
              <a:t>网络</a:t>
            </a:r>
            <a:r>
              <a:rPr lang="zh-CN" altLang="en-US" dirty="0">
                <a:sym typeface="+mn-ea"/>
              </a:rPr>
              <a:t>管理</a:t>
            </a:r>
            <a:endParaRPr lang="zh-CN" altLang="en-US" dirty="0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977265"/>
            <a:ext cx="8226425" cy="5996305"/>
          </a:xfrm>
        </p:spPr>
        <p:txBody>
          <a:bodyPr anchor="t" anchorCtr="0"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/>
              <a:t>     </a:t>
            </a:r>
            <a:r>
              <a:rPr dirty="0"/>
              <a:t> </a:t>
            </a:r>
            <a:endParaRPr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2. B 类 IP 地址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</a:t>
            </a:r>
            <a:r>
              <a:rPr sz="2400" dirty="0"/>
              <a:t> 一个 B 类 IP 地址由 2 个字节的网络地址和 2 个字节的主机地址组成, 网络地址的最 高位必须是 “10”, 地址范围从 128. 0. 0. 0 到 191. 255. 255. 255。</a:t>
            </a:r>
            <a:r>
              <a:rPr lang="en-US" sz="2400" dirty="0"/>
              <a:t>  </a:t>
            </a:r>
            <a:r>
              <a:rPr 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10.1  </a:t>
            </a:r>
            <a:r>
              <a:rPr lang="zh-CN" altLang="en-US" dirty="0">
                <a:sym typeface="+mn-ea"/>
              </a:rPr>
              <a:t>网络</a:t>
            </a:r>
            <a:r>
              <a:rPr lang="zh-CN" altLang="en-US" dirty="0">
                <a:sym typeface="+mn-ea"/>
              </a:rPr>
              <a:t>管理</a:t>
            </a:r>
            <a:endParaRPr lang="zh-CN" altLang="en-US" dirty="0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977265"/>
            <a:ext cx="8226425" cy="5996305"/>
          </a:xfrm>
        </p:spPr>
        <p:txBody>
          <a:bodyPr anchor="t" anchorCtr="0"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/>
              <a:t>     </a:t>
            </a:r>
            <a:r>
              <a:rPr dirty="0"/>
              <a:t> </a:t>
            </a:r>
            <a:endParaRPr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3. C 类 IP地址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</a:t>
            </a:r>
            <a:r>
              <a:rPr sz="2400" dirty="0"/>
              <a:t> 一个 C 类 IP 地址由 3 个字节的网络地址和 1 个字节的主机地址组成, 网络地址的最 高位必须是 “110”, 范围从 192. 0. 0. 0 到 223. 255. 255. 255。</a:t>
            </a:r>
            <a:endParaRPr sz="2400" dirty="0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10.1  </a:t>
            </a:r>
            <a:r>
              <a:rPr lang="zh-CN" altLang="en-US" dirty="0">
                <a:sym typeface="+mn-ea"/>
              </a:rPr>
              <a:t>网络</a:t>
            </a:r>
            <a:r>
              <a:rPr lang="zh-CN" altLang="en-US" dirty="0">
                <a:sym typeface="+mn-ea"/>
              </a:rPr>
              <a:t>管理</a:t>
            </a:r>
            <a:endParaRPr lang="zh-CN" altLang="en-US" dirty="0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599440"/>
            <a:ext cx="8226425" cy="5996305"/>
          </a:xfrm>
        </p:spPr>
        <p:txBody>
          <a:bodyPr anchor="t" anchorCtr="0"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/>
              <a:t>     </a:t>
            </a:r>
            <a:r>
              <a:rPr dirty="0"/>
              <a:t> </a:t>
            </a:r>
            <a:endParaRPr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4. D 类地址</a:t>
            </a:r>
            <a:r>
              <a:rPr sz="2400" dirty="0">
                <a:sym typeface="+mn-ea"/>
              </a:rPr>
              <a:t> </a:t>
            </a:r>
            <a:endParaRPr sz="2400" dirty="0">
              <a:sym typeface="+mn-ea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>
                <a:sym typeface="+mn-ea"/>
              </a:rPr>
              <a:t>    </a:t>
            </a:r>
            <a:r>
              <a:rPr sz="2400" dirty="0">
                <a:sym typeface="+mn-ea"/>
              </a:rPr>
              <a:t>D 类 IP 地址的第一个字节以 “1110” 开始, 它是一个专门保留的地址。 它并不指向 特定的网络, 目前这一类地址被用在组播中。</a:t>
            </a:r>
            <a:endParaRPr sz="2400"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5. E 类 IP 地址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 </a:t>
            </a:r>
            <a:r>
              <a:rPr lang="en-US" sz="2400" dirty="0"/>
              <a:t>    </a:t>
            </a:r>
            <a:r>
              <a:rPr sz="2400" dirty="0"/>
              <a:t>E 类 IP 地址以 “1110” 开始, 保留用于将来和实验使用。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/>
              <a:t>    </a:t>
            </a:r>
            <a:endParaRPr dirty="0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10.1  </a:t>
            </a:r>
            <a:r>
              <a:rPr lang="zh-CN" altLang="en-US" dirty="0">
                <a:sym typeface="+mn-ea"/>
              </a:rPr>
              <a:t>网络</a:t>
            </a:r>
            <a:r>
              <a:rPr lang="zh-CN" altLang="en-US" dirty="0">
                <a:sym typeface="+mn-ea"/>
              </a:rPr>
              <a:t>管理</a:t>
            </a:r>
            <a:endParaRPr lang="zh-CN" altLang="en-US" dirty="0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599440"/>
            <a:ext cx="8226425" cy="5996305"/>
          </a:xfrm>
        </p:spPr>
        <p:txBody>
          <a:bodyPr anchor="t" anchorCtr="0"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/>
              <a:t>     </a:t>
            </a:r>
            <a:r>
              <a:rPr dirty="0"/>
              <a:t> </a:t>
            </a:r>
            <a:endParaRPr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10. 1. 2 </a:t>
            </a:r>
            <a:r>
              <a:rPr sz="2400" dirty="0">
                <a:solidFill>
                  <a:srgbClr val="FF0000"/>
                </a:solidFill>
              </a:rPr>
              <a:t>子网掩码</a:t>
            </a:r>
            <a:r>
              <a:rPr sz="2400" dirty="0"/>
              <a:t>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</a:t>
            </a:r>
            <a:r>
              <a:rPr sz="2400" dirty="0"/>
              <a:t>子网掩码 (Subnet mask) 一般是由网络地址和主机地址构成的。 网络地址全是 “1”, 而主机地址全是 “0”。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 </a:t>
            </a:r>
            <a:r>
              <a:rPr lang="en-US" sz="2400" dirty="0"/>
              <a:t>   </a:t>
            </a:r>
            <a:r>
              <a:rPr sz="2400" dirty="0"/>
              <a:t>子网掩码的一个主要作用就是判别主机发送的数据包是向外网发送, 还是向内网发送。</a:t>
            </a:r>
            <a:endParaRPr sz="2400" dirty="0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10.1  </a:t>
            </a:r>
            <a:r>
              <a:rPr lang="zh-CN" altLang="en-US" dirty="0">
                <a:sym typeface="+mn-ea"/>
              </a:rPr>
              <a:t>网络</a:t>
            </a:r>
            <a:r>
              <a:rPr lang="zh-CN" altLang="en-US" dirty="0">
                <a:sym typeface="+mn-ea"/>
              </a:rPr>
              <a:t>管理</a:t>
            </a:r>
            <a:endParaRPr lang="zh-CN" altLang="en-US" dirty="0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599440"/>
            <a:ext cx="8226425" cy="5996305"/>
          </a:xfrm>
        </p:spPr>
        <p:txBody>
          <a:bodyPr anchor="t" anchorCtr="0"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/>
              <a:t>     </a:t>
            </a:r>
            <a:r>
              <a:rPr dirty="0"/>
              <a:t> </a:t>
            </a:r>
            <a:endParaRPr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10. 1. 3 </a:t>
            </a:r>
            <a:r>
              <a:rPr sz="2400" dirty="0">
                <a:solidFill>
                  <a:srgbClr val="FF0000"/>
                </a:solidFill>
              </a:rPr>
              <a:t>网关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</a:t>
            </a:r>
            <a:r>
              <a:rPr sz="2400" dirty="0"/>
              <a:t>网关主要用在传输层上以 实现网络连接, 是最复杂的网络互联设备, 仅用于两个高层协议不同的网络互联。 网关既 可以用于广域网互联, 也可以用于局域网互联。 网关是一种充当转换重任的计算机系统或设备。 在使用不同的通信协议、 数据格式或语言, 甚至体系结构完全不同的两种系统之 间, 网关是一个翻译器</a:t>
            </a:r>
            <a:r>
              <a:rPr lang="zh-CN" sz="2400" dirty="0"/>
              <a:t>。</a:t>
            </a:r>
            <a:endParaRPr lang="zh-CN" sz="2400" dirty="0"/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COMMONDATA" val="eyJoZGlkIjoiMzJlNDRmZjM5OWE0NDUzM2IzYWU1ODc5ZGQzODdhNDIifQ=="/>
</p:tagLst>
</file>

<file path=ppt/theme/theme1.xml><?xml version="1.0" encoding="utf-8"?>
<a:theme xmlns:a="http://schemas.openxmlformats.org/drawingml/2006/main" name="吉祥如意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CDESIGNN</Template>
  <TotalTime>0</TotalTime>
  <Words>5145</Words>
  <Application>WPS 演示</Application>
  <PresentationFormat>在屏幕上显示</PresentationFormat>
  <Paragraphs>206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Wingdings 2</vt:lpstr>
      <vt:lpstr>方正兰亭细黑_GBK_M</vt:lpstr>
      <vt:lpstr>黑体</vt:lpstr>
      <vt:lpstr>Arial Unicode MS</vt:lpstr>
      <vt:lpstr>Calibri</vt:lpstr>
      <vt:lpstr>吉祥如意</vt:lpstr>
      <vt:lpstr>PowerPoint 演示文稿</vt:lpstr>
      <vt:lpstr>本章内容</vt:lpstr>
      <vt:lpstr>10.1  网络管理</vt:lpstr>
      <vt:lpstr>10.1  网络管理</vt:lpstr>
      <vt:lpstr>10.1  网络管理</vt:lpstr>
      <vt:lpstr>10.1  网络管理</vt:lpstr>
      <vt:lpstr>10.1  网络管理</vt:lpstr>
      <vt:lpstr>10.1  网络管理</vt:lpstr>
      <vt:lpstr>10.1  网络管理</vt:lpstr>
      <vt:lpstr>10.1  网络管理</vt:lpstr>
      <vt:lpstr>10.2  常用网络配置文件</vt:lpstr>
      <vt:lpstr>10.2  常用网络配置文件</vt:lpstr>
      <vt:lpstr>10.2  常用网络配置文件</vt:lpstr>
      <vt:lpstr>10.2  常用网络配置文件</vt:lpstr>
      <vt:lpstr>10.2  常用网络配置文件</vt:lpstr>
      <vt:lpstr>10.2  常用网络配置文件</vt:lpstr>
      <vt:lpstr>10.2  常用网络配置文件</vt:lpstr>
      <vt:lpstr>10.2  常用网络配置文件</vt:lpstr>
      <vt:lpstr>10.3  常用网络命令</vt:lpstr>
      <vt:lpstr>10.3  常用网络命令</vt:lpstr>
      <vt:lpstr>10.3  常用网络命令</vt:lpstr>
      <vt:lpstr>10.3  常用网络命令</vt:lpstr>
      <vt:lpstr>10.3  常用网络命令</vt:lpstr>
      <vt:lpstr>10.3  常用网络命令</vt:lpstr>
      <vt:lpstr>10.3  常用网络命令</vt:lpstr>
      <vt:lpstr>10.4  网络服务管理</vt:lpstr>
      <vt:lpstr>10.4  网络服务管理</vt:lpstr>
      <vt:lpstr>10.4  网络服务管理</vt:lpstr>
      <vt:lpstr>10.4  网络服务管理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风趣</cp:lastModifiedBy>
  <cp:revision>180</cp:revision>
  <dcterms:created xsi:type="dcterms:W3CDTF">2016-08-16T01:49:00Z</dcterms:created>
  <dcterms:modified xsi:type="dcterms:W3CDTF">2022-09-17T06:45:19Z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2052-11.1.0.12358</vt:lpwstr>
  </property>
  <property fmtid="{D5CDD505-2E9C-101B-9397-08002B2CF9AE}" pid="4" name="ICV">
    <vt:lpwstr>9C1E59526C0F4DEBB0B237D7A65F989D</vt:lpwstr>
  </property>
</Properties>
</file>