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354" r:id="rId6"/>
    <p:sldId id="355" r:id="rId7"/>
    <p:sldId id="356" r:id="rId8"/>
    <p:sldId id="357" r:id="rId9"/>
    <p:sldId id="358" r:id="rId10"/>
    <p:sldId id="303" r:id="rId11"/>
    <p:sldId id="360" r:id="rId12"/>
    <p:sldId id="351" r:id="rId13"/>
    <p:sldId id="362" r:id="rId14"/>
    <p:sldId id="363" r:id="rId15"/>
    <p:sldId id="366" r:id="rId16"/>
    <p:sldId id="364" r:id="rId17"/>
    <p:sldId id="367" r:id="rId18"/>
    <p:sldId id="365" r:id="rId19"/>
    <p:sldId id="368" r:id="rId20"/>
    <p:sldId id="369" r:id="rId21"/>
    <p:sldId id="370" r:id="rId22"/>
    <p:sldId id="371" r:id="rId23"/>
    <p:sldId id="372" r:id="rId24"/>
    <p:sldId id="373" r:id="rId25"/>
    <p:sldId id="374" r:id="rId26"/>
    <p:sldId id="375" r:id="rId27"/>
    <p:sldId id="352" r:id="rId28"/>
    <p:sldId id="377" r:id="rId29"/>
    <p:sldId id="378" r:id="rId30"/>
    <p:sldId id="379" r:id="rId31"/>
  </p:sldIdLst>
  <p:sldSz cx="9144000" cy="6858000" type="screen4x3"/>
  <p:notesSz cx="6858000" cy="9144000"/>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0"/>
    <p:restoredTop sz="94696"/>
  </p:normalViewPr>
  <p:slideViewPr>
    <p:cSldViewPr showGuides="1">
      <p:cViewPr varScale="1">
        <p:scale>
          <a:sx n="65" d="100"/>
          <a:sy n="65" d="100"/>
        </p:scale>
        <p:origin x="-1452" y="-102"/>
      </p:cViewPr>
      <p:guideLst>
        <p:guide orient="horz" pos="2193"/>
        <p:guide pos="2880"/>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61603" name="标题 61602"/>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61607" name="副标题 61606"/>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dirty="0"/>
              <a:t>单击此处编辑母版副标题样式</a:t>
            </a:r>
            <a:endParaRPr lang="zh-CN" altLang="en-US" strike="noStrike" noProof="1" dirty="0"/>
          </a:p>
        </p:txBody>
      </p:sp>
      <p:sp>
        <p:nvSpPr>
          <p:cNvPr id="61604" name="日期占位符 61603"/>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pPr fontAlgn="base"/>
            <a:endParaRPr lang="zh-CN" altLang="en-US" strike="noStrike" noProof="1" dirty="0">
              <a:latin typeface="Arial" panose="020B0604020202020204" pitchFamily="34" charset="0"/>
            </a:endParaRPr>
          </a:p>
        </p:txBody>
      </p:sp>
      <p:sp>
        <p:nvSpPr>
          <p:cNvPr id="61605" name="页脚占位符 61604"/>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pPr fontAlgn="base"/>
            <a:endParaRPr lang="zh-CN" altLang="en-US" strike="noStrike" noProof="1" dirty="0">
              <a:latin typeface="Arial" panose="020B0604020202020204" pitchFamily="34" charset="0"/>
            </a:endParaRPr>
          </a:p>
        </p:txBody>
      </p:sp>
      <p:sp>
        <p:nvSpPr>
          <p:cNvPr id="61606" name="灯片编号占位符 61605"/>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72" name="标题 60663"/>
          <p:cNvSpPr>
            <a:spLocks noGrp="1" noRot="1"/>
          </p:cNvSpPr>
          <p:nvPr>
            <p:ph type="title"/>
          </p:nvPr>
        </p:nvSpPr>
        <p:spPr>
          <a:xfrm>
            <a:off x="633095" y="23114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73" name="文本占位符 60664"/>
          <p:cNvSpPr>
            <a:spLocks noGrp="1" noRot="1"/>
          </p:cNvSpPr>
          <p:nvPr>
            <p:ph type="body"/>
          </p:nvPr>
        </p:nvSpPr>
        <p:spPr>
          <a:xfrm>
            <a:off x="381000" y="1600200"/>
            <a:ext cx="8153400" cy="44989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五级</a:t>
            </a:r>
            <a:endParaRPr lang="zh-CN" altLang="en-US" dirty="0"/>
          </a:p>
        </p:txBody>
      </p:sp>
      <p:sp>
        <p:nvSpPr>
          <p:cNvPr id="60666" name="日期占位符 60665"/>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60667" name="页脚占位符 60666"/>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60668" name="灯片编号占位符 60667"/>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2" name="组合 10"/>
          <p:cNvGrpSpPr/>
          <p:nvPr userDrawn="1"/>
        </p:nvGrpSpPr>
        <p:grpSpPr>
          <a:xfrm>
            <a:off x="496570" y="762000"/>
            <a:ext cx="8037830" cy="315595"/>
            <a:chOff x="979" y="713"/>
            <a:chExt cx="12453" cy="490"/>
          </a:xfrm>
        </p:grpSpPr>
        <p:sp>
          <p:nvSpPr>
            <p:cNvPr id="4" name="椭圆 3"/>
            <p:cNvSpPr/>
            <p:nvPr/>
          </p:nvSpPr>
          <p:spPr>
            <a:xfrm>
              <a:off x="1064" y="713"/>
              <a:ext cx="127" cy="127"/>
            </a:xfrm>
            <a:prstGeom prst="ellipse">
              <a:avLst/>
            </a:prstGeom>
            <a:solidFill>
              <a:srgbClr val="3C679C"/>
            </a:solidFill>
            <a:ln>
              <a:solidFill>
                <a:srgbClr val="3C67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6" name="直接连接符 5"/>
            <p:cNvCxnSpPr/>
            <p:nvPr/>
          </p:nvCxnSpPr>
          <p:spPr>
            <a:xfrm flipV="1">
              <a:off x="979" y="1200"/>
              <a:ext cx="12453" cy="3"/>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微软雅黑" panose="020B0503020204020204" charset="-122"/>
          <a:ea typeface="微软雅黑" panose="020B0503020204020204"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微软雅黑" panose="020B0503020204020204" charset="-122"/>
          <a:ea typeface="微软雅黑" panose="020B0503020204020204" charset="-122"/>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微软雅黑" panose="020B0503020204020204" charset="-122"/>
          <a:ea typeface="微软雅黑" panose="020B0503020204020204" charset="-122"/>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000" b="0" i="0" u="none" kern="1200" baseline="0">
          <a:solidFill>
            <a:schemeClr val="tx1"/>
          </a:solidFill>
          <a:latin typeface="微软雅黑" panose="020B0503020204020204" charset="-122"/>
          <a:ea typeface="微软雅黑" panose="020B0503020204020204" charset="-122"/>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微软雅黑" panose="020B0503020204020204" charset="-122"/>
          <a:ea typeface="微软雅黑" panose="020B0503020204020204" charset="-122"/>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1600" b="0" i="0" u="none" kern="1200" baseline="0">
          <a:solidFill>
            <a:schemeClr val="tx1"/>
          </a:solidFill>
          <a:latin typeface="微软雅黑" panose="020B0503020204020204" charset="-122"/>
          <a:ea typeface="微软雅黑" panose="020B0503020204020204" charset="-122"/>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6593"/>
            <a:ext cx="9144000" cy="200633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solidFill>
                <a:srgbClr val="215968"/>
              </a:solidFill>
            </a:endParaRPr>
          </a:p>
        </p:txBody>
      </p:sp>
      <p:sp>
        <p:nvSpPr>
          <p:cNvPr id="2" name="TextBox 1"/>
          <p:cNvSpPr txBox="1"/>
          <p:nvPr/>
        </p:nvSpPr>
        <p:spPr>
          <a:xfrm>
            <a:off x="406076" y="2996839"/>
            <a:ext cx="8333117" cy="705485"/>
          </a:xfrm>
          <a:prstGeom prst="rect">
            <a:avLst/>
          </a:prstGeom>
          <a:noFill/>
        </p:spPr>
        <p:txBody>
          <a:bodyPr wrap="square" lIns="91413" tIns="45706" rIns="91413" bIns="45706" rtlCol="0">
            <a:spAutoFit/>
          </a:bodyPr>
          <a:lstStyle/>
          <a:p>
            <a:pPr algn="ct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第</a:t>
            </a:r>
            <a:r>
              <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2</a:t>
            </a: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章  安装Linux系统</a:t>
            </a:r>
            <a:endPar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创建虚拟机</a:t>
            </a:r>
            <a:endParaRPr lang="zh-CN" sz="2400"/>
          </a:p>
          <a:p>
            <a:pPr>
              <a:lnSpc>
                <a:spcPct val="150000"/>
              </a:lnSpc>
              <a:spcBef>
                <a:spcPts val="0"/>
              </a:spcBef>
            </a:pPr>
            <a:r>
              <a:rPr lang="zh-CN" altLang="en-US" sz="2400"/>
              <a:t>配置虚拟机</a:t>
            </a:r>
            <a:endParaRPr lang="zh-CN" altLang="en-US" sz="2400"/>
          </a:p>
          <a:p>
            <a:pPr>
              <a:lnSpc>
                <a:spcPct val="150000"/>
              </a:lnSpc>
              <a:spcBef>
                <a:spcPts val="0"/>
              </a:spcBef>
            </a:pPr>
            <a:r>
              <a:rPr lang="zh-CN" altLang="en-US" sz="2400"/>
              <a:t>安装</a:t>
            </a:r>
            <a:r>
              <a:rPr lang="en-US" altLang="zh-CN" sz="2400"/>
              <a:t>Linux</a:t>
            </a:r>
            <a:endParaRPr lang="en-US" altLang="zh-CN"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安装好虚拟机软件之后, 就可以创建虚拟机, 步骤如下。 (1) 双击桌面上的 “VMware Workstation” 图标, 或在开始菜单中启动 VMware Work- station 程序, 打开 VMware Workstation 软件, 如图所示。</a:t>
            </a:r>
            <a:endParaRPr lang="zh-CN"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pic>
        <p:nvPicPr>
          <p:cNvPr id="2" name="内容占位符 1"/>
          <p:cNvPicPr>
            <a:picLocks noChangeAspect="1"/>
          </p:cNvPicPr>
          <p:nvPr>
            <p:ph idx="1"/>
          </p:nvPr>
        </p:nvPicPr>
        <p:blipFill>
          <a:blip r:embed="rId1"/>
          <a:srcRect b="5505"/>
          <a:stretch>
            <a:fillRect/>
          </a:stretch>
        </p:blipFill>
        <p:spPr>
          <a:xfrm>
            <a:off x="1752600" y="1371600"/>
            <a:ext cx="5438140" cy="451294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(2) 单击 “创建新的虚拟机”, 进入 “新建虚拟机向导” 界面, 如图所示。 可以 选择典型 (推荐) 配置, 用户也可以根据具体需求, 进行自定义配置。 这里选择默认的典 型 (推荐) 配置, 单击 “下一步” 按钮。</a:t>
            </a:r>
            <a:endParaRPr lang="zh-CN"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pic>
        <p:nvPicPr>
          <p:cNvPr id="4" name="内容占位符 3"/>
          <p:cNvPicPr>
            <a:picLocks noChangeAspect="1"/>
          </p:cNvPicPr>
          <p:nvPr>
            <p:ph idx="1"/>
          </p:nvPr>
        </p:nvPicPr>
        <p:blipFill>
          <a:blip r:embed="rId1"/>
          <a:srcRect b="4823"/>
          <a:stretch>
            <a:fillRect/>
          </a:stretch>
        </p:blipFill>
        <p:spPr>
          <a:xfrm>
            <a:off x="1219835" y="1219200"/>
            <a:ext cx="6356350" cy="511302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(3) 进入如图所示的 “安装客户机操作系统” 界面。 用户既可以采用光盘安装, 又可以选择安装程序光盘影像文件 (iso), 也可以选择稍后安装操作系统。 这里选择 “安 装程序光盘映像文件 (iso) ”, 通过浏览按钮选择已经准备好的文件 rhel-server-6. 0-i386- dvd. iso, 再单击 “下一步” 按钮。</a:t>
            </a:r>
            <a:endParaRPr lang="zh-CN"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pic>
        <p:nvPicPr>
          <p:cNvPr id="4" name="内容占位符 3"/>
          <p:cNvPicPr>
            <a:picLocks noChangeAspect="1"/>
          </p:cNvPicPr>
          <p:nvPr>
            <p:ph idx="1"/>
          </p:nvPr>
        </p:nvPicPr>
        <p:blipFill>
          <a:blip r:embed="rId1"/>
          <a:srcRect b="6875"/>
          <a:stretch>
            <a:fillRect/>
          </a:stretch>
        </p:blipFill>
        <p:spPr>
          <a:xfrm>
            <a:off x="1295400" y="1524000"/>
            <a:ext cx="6111240" cy="450723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(4) 设置用户名和密码, 单击 “下一步” 按钮, 进入 “命名虚拟机” 界面, 如图所示, 再设置虚拟机名称以及虚拟机的安装位置。 由于虚拟机占用磁盘空间较大, 一般在 2G 以上, 建议安装在非 C 盘上, 如 D 盘。 单击 “浏览” 按钮选择位置, 最后单击 “下一 步” 按钮。</a:t>
            </a:r>
            <a:endParaRPr lang="zh-CN"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pic>
        <p:nvPicPr>
          <p:cNvPr id="3" name="内容占位符 2"/>
          <p:cNvPicPr>
            <a:picLocks noChangeAspect="1"/>
          </p:cNvPicPr>
          <p:nvPr>
            <p:ph idx="1"/>
          </p:nvPr>
        </p:nvPicPr>
        <p:blipFill>
          <a:blip r:embed="rId1"/>
          <a:srcRect b="6756"/>
          <a:stretch>
            <a:fillRect/>
          </a:stretch>
        </p:blipFill>
        <p:spPr>
          <a:xfrm>
            <a:off x="1219835" y="1374140"/>
            <a:ext cx="6670040" cy="472376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(5) 进入 “指定硬盘容量” 界面, 如图所示。 虚拟机的硬盘作为一个或多个文 件存储在主机的物理磁盘中。 这些文件最初很小, 但随着用户向虚拟机不断添加应用程 序、 文件和数据, 虚拟机的应用会逐渐变大, 默认最大磁盘大小为 20GB。 这次采用默认 设置, 再单击 “下一步” 按钮。</a:t>
            </a:r>
            <a:endParaRPr lang="zh-CN"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noRot="1"/>
          </p:cNvSpPr>
          <p:nvPr>
            <p:ph type="title"/>
          </p:nvPr>
        </p:nvSpPr>
        <p:spPr/>
        <p:txBody>
          <a:bodyPr anchor="ctr" anchorCtr="0"/>
          <a:p>
            <a:r>
              <a:rPr lang="zh-CN" altLang="en-US" dirty="0"/>
              <a:t>本章内容</a:t>
            </a:r>
            <a:endParaRPr lang="zh-CN" altLang="en-US" dirty="0"/>
          </a:p>
        </p:txBody>
      </p:sp>
      <p:sp>
        <p:nvSpPr>
          <p:cNvPr id="7170" name="文本占位符 6146"/>
          <p:cNvSpPr>
            <a:spLocks noGrp="1" noRot="1"/>
          </p:cNvSpPr>
          <p:nvPr>
            <p:ph idx="1"/>
          </p:nvPr>
        </p:nvSpPr>
        <p:spPr/>
        <p:txBody>
          <a:bodyPr anchor="t" anchorCtr="0"/>
          <a:p>
            <a:pPr>
              <a:buNone/>
            </a:pPr>
            <a:r>
              <a:rPr lang="en-US" altLang="zh-CN" dirty="0"/>
              <a:t>2.1</a:t>
            </a:r>
            <a:r>
              <a:rPr lang="zh-CN" altLang="en-US" dirty="0"/>
              <a:t>　认识虚拟机</a:t>
            </a:r>
            <a:endParaRPr lang="zh-CN" altLang="en-US" dirty="0"/>
          </a:p>
          <a:p>
            <a:pPr>
              <a:buNone/>
            </a:pPr>
            <a:r>
              <a:rPr lang="en-US" altLang="zh-CN" dirty="0"/>
              <a:t>2.2   </a:t>
            </a:r>
            <a:r>
              <a:rPr lang="zh-CN" altLang="en-US" dirty="0"/>
              <a:t>安装虚拟机软件</a:t>
            </a:r>
            <a:endParaRPr lang="zh-CN" altLang="en-US" dirty="0"/>
          </a:p>
          <a:p>
            <a:pPr>
              <a:buNone/>
            </a:pPr>
            <a:r>
              <a:rPr lang="en-US" altLang="zh-CN" dirty="0"/>
              <a:t>2.3   </a:t>
            </a:r>
            <a:r>
              <a:rPr lang="zh-CN" altLang="en-US" dirty="0"/>
              <a:t>安装</a:t>
            </a:r>
            <a:r>
              <a:rPr lang="en-US" altLang="zh-CN" dirty="0"/>
              <a:t>Linux</a:t>
            </a:r>
            <a:r>
              <a:rPr lang="zh-CN" altLang="en-US" dirty="0"/>
              <a:t>操作系统</a:t>
            </a:r>
            <a:endParaRPr lang="zh-CN" altLang="en-US" dirty="0"/>
          </a:p>
          <a:p>
            <a:pPr>
              <a:buNone/>
            </a:pP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pic>
        <p:nvPicPr>
          <p:cNvPr id="4" name="内容占位符 3"/>
          <p:cNvPicPr>
            <a:picLocks noChangeAspect="1"/>
          </p:cNvPicPr>
          <p:nvPr>
            <p:ph idx="1"/>
          </p:nvPr>
        </p:nvPicPr>
        <p:blipFill>
          <a:blip r:embed="rId1"/>
          <a:srcRect b="5922"/>
          <a:stretch>
            <a:fillRect/>
          </a:stretch>
        </p:blipFill>
        <p:spPr>
          <a:xfrm>
            <a:off x="1143635" y="1554480"/>
            <a:ext cx="6381115" cy="463042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(6) 进入“已准备好创建虚拟机”界面, 单击“完成”按钮, 进入系统安装界面, 如图所示。</a:t>
            </a:r>
            <a:endParaRPr lang="zh-CN" sz="2400"/>
          </a:p>
        </p:txBody>
      </p:sp>
      <p:pic>
        <p:nvPicPr>
          <p:cNvPr id="3" name="内容占位符 2"/>
          <p:cNvPicPr>
            <a:picLocks noChangeAspect="1"/>
          </p:cNvPicPr>
          <p:nvPr/>
        </p:nvPicPr>
        <p:blipFill>
          <a:blip r:embed="rId1"/>
          <a:srcRect b="7119"/>
          <a:stretch>
            <a:fillRect/>
          </a:stretch>
        </p:blipFill>
        <p:spPr>
          <a:xfrm>
            <a:off x="1567180" y="2743200"/>
            <a:ext cx="6010275" cy="360362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5" name="内容占位符 4"/>
          <p:cNvSpPr/>
          <p:nvPr>
            <p:ph idx="1"/>
          </p:nvPr>
        </p:nvSpPr>
        <p:spPr>
          <a:xfrm>
            <a:off x="457835" y="1295400"/>
            <a:ext cx="8153400" cy="838835"/>
          </a:xfrm>
        </p:spPr>
        <p:txBody>
          <a:bodyPr/>
          <a:p>
            <a:r>
              <a:rPr lang="zh-CN" altLang="en-US"/>
              <a:t>(7) 安装完毕后, 自动重新启动, 需要耗费几分钟时间, 如图所示。</a:t>
            </a:r>
            <a:endParaRPr lang="zh-CN" altLang="en-US"/>
          </a:p>
        </p:txBody>
      </p:sp>
      <p:pic>
        <p:nvPicPr>
          <p:cNvPr id="7" name="图片 6"/>
          <p:cNvPicPr>
            <a:picLocks noChangeAspect="1"/>
          </p:cNvPicPr>
          <p:nvPr/>
        </p:nvPicPr>
        <p:blipFill>
          <a:blip r:embed="rId1"/>
          <a:srcRect b="7290"/>
          <a:stretch>
            <a:fillRect/>
          </a:stretch>
        </p:blipFill>
        <p:spPr>
          <a:xfrm>
            <a:off x="1447800" y="2286000"/>
            <a:ext cx="6507480" cy="381190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5" name="内容占位符 4"/>
          <p:cNvSpPr/>
          <p:nvPr>
            <p:ph idx="1"/>
          </p:nvPr>
        </p:nvSpPr>
        <p:spPr>
          <a:xfrm>
            <a:off x="457835" y="1295400"/>
            <a:ext cx="8153400" cy="838835"/>
          </a:xfrm>
        </p:spPr>
        <p:txBody>
          <a:bodyPr/>
          <a:p>
            <a:r>
              <a:rPr lang="zh-CN" altLang="en-US"/>
              <a:t>(8) 进入系统登陆界面, 如图所示。</a:t>
            </a:r>
            <a:endParaRPr lang="zh-CN" altLang="en-US"/>
          </a:p>
        </p:txBody>
      </p:sp>
      <p:pic>
        <p:nvPicPr>
          <p:cNvPr id="2" name="图片 1"/>
          <p:cNvPicPr>
            <a:picLocks noChangeAspect="1"/>
          </p:cNvPicPr>
          <p:nvPr/>
        </p:nvPicPr>
        <p:blipFill>
          <a:blip r:embed="rId1"/>
          <a:srcRect b="10679"/>
          <a:stretch>
            <a:fillRect/>
          </a:stretch>
        </p:blipFill>
        <p:spPr>
          <a:xfrm>
            <a:off x="686435" y="1752600"/>
            <a:ext cx="7208520" cy="40525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创建虚拟机并安装</a:t>
            </a:r>
            <a:r>
              <a:rPr lang="en-US" altLang="zh-CN"/>
              <a:t>Linux</a:t>
            </a:r>
            <a:endParaRPr lang="en-US" altLang="zh-CN"/>
          </a:p>
        </p:txBody>
      </p:sp>
      <p:sp>
        <p:nvSpPr>
          <p:cNvPr id="5" name="内容占位符 4"/>
          <p:cNvSpPr/>
          <p:nvPr>
            <p:ph idx="1"/>
          </p:nvPr>
        </p:nvSpPr>
        <p:spPr>
          <a:xfrm>
            <a:off x="457835" y="1295400"/>
            <a:ext cx="8153400" cy="838835"/>
          </a:xfrm>
        </p:spPr>
        <p:txBody>
          <a:bodyPr/>
          <a:p>
            <a:r>
              <a:rPr lang="zh-CN" altLang="en-US"/>
              <a:t>(9) 选择用户, 输入密码, 进入 Linux 系统桌面, 表示在虚拟机上已成功安装 Linux, 如图所示。</a:t>
            </a:r>
            <a:endParaRPr lang="zh-CN" altLang="en-US"/>
          </a:p>
        </p:txBody>
      </p:sp>
      <p:pic>
        <p:nvPicPr>
          <p:cNvPr id="3" name="图片 2"/>
          <p:cNvPicPr>
            <a:picLocks noChangeAspect="1"/>
          </p:cNvPicPr>
          <p:nvPr/>
        </p:nvPicPr>
        <p:blipFill>
          <a:blip r:embed="rId1"/>
          <a:srcRect b="9690"/>
          <a:stretch>
            <a:fillRect/>
          </a:stretch>
        </p:blipFill>
        <p:spPr>
          <a:xfrm>
            <a:off x="1296035" y="2286000"/>
            <a:ext cx="6527800" cy="382905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2.3 </a:t>
            </a:r>
            <a:r>
              <a:rPr lang="zh-CN" altLang="en-US"/>
              <a:t>直接使用</a:t>
            </a:r>
            <a:r>
              <a:rPr lang="en-US" altLang="zh-CN"/>
              <a:t>Linux</a:t>
            </a:r>
            <a:endParaRPr lang="en-US" altLang="zh-CN"/>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在本机打开</a:t>
            </a:r>
            <a:r>
              <a:rPr lang="en-US" altLang="zh-CN" sz="2400"/>
              <a:t>VMware</a:t>
            </a:r>
            <a:r>
              <a:rPr lang="zh-CN" altLang="en-US" sz="2400"/>
              <a:t>直接使用</a:t>
            </a:r>
            <a:r>
              <a:rPr lang="en-US" altLang="zh-CN" sz="2400"/>
              <a:t>Linux</a:t>
            </a:r>
            <a:endParaRPr lang="en-US" altLang="zh-CN" sz="2400"/>
          </a:p>
          <a:p>
            <a:pPr>
              <a:lnSpc>
                <a:spcPct val="150000"/>
              </a:lnSpc>
              <a:spcBef>
                <a:spcPts val="0"/>
              </a:spcBef>
            </a:pPr>
            <a:r>
              <a:rPr lang="zh-CN" altLang="en-US" sz="2400"/>
              <a:t>在其它机器</a:t>
            </a:r>
            <a:r>
              <a:rPr lang="zh-CN" altLang="en-US" sz="2400">
                <a:solidFill>
                  <a:schemeClr val="tx2"/>
                </a:solidFill>
              </a:rPr>
              <a:t>无需安装</a:t>
            </a:r>
            <a:r>
              <a:rPr lang="zh-CN" altLang="en-US" sz="2400"/>
              <a:t>，</a:t>
            </a:r>
            <a:r>
              <a:rPr lang="zh-CN" altLang="en-US" sz="2400">
                <a:solidFill>
                  <a:schemeClr val="tx2"/>
                </a:solidFill>
              </a:rPr>
              <a:t>直接使用</a:t>
            </a:r>
            <a:r>
              <a:rPr lang="en-US" altLang="zh-CN" sz="2400"/>
              <a:t>Linux</a:t>
            </a:r>
            <a:endParaRPr lang="en-US" altLang="zh-CN"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2.4 </a:t>
            </a:r>
            <a:r>
              <a:t>从虚拟机上删除 Linux</a:t>
            </a:r>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sz="2400"/>
              <a:t>从虚拟机上删除 Red Hat Enterprise Linux 比较简单, 通常都有相应的按钮可以直接移除。 </a:t>
            </a:r>
            <a:endParaRPr sz="2400"/>
          </a:p>
          <a:p>
            <a:pPr>
              <a:lnSpc>
                <a:spcPct val="150000"/>
              </a:lnSpc>
              <a:spcBef>
                <a:spcPts val="0"/>
              </a:spcBef>
            </a:pPr>
            <a:r>
              <a:rPr sz="2400"/>
              <a:t>(1) 使用 “虚拟机” 选项卡的 “关闭” 按钮。 在弹出的如图所示的对话框中选 择 “关机” 即可关闭虚拟机。</a:t>
            </a: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2.4 </a:t>
            </a:r>
            <a:r>
              <a:t>从虚拟机上删除 Linux</a:t>
            </a:r>
          </a:p>
        </p:txBody>
      </p:sp>
      <p:pic>
        <p:nvPicPr>
          <p:cNvPr id="3" name="内容占位符 2"/>
          <p:cNvPicPr>
            <a:picLocks noChangeAspect="1"/>
          </p:cNvPicPr>
          <p:nvPr>
            <p:ph idx="1"/>
          </p:nvPr>
        </p:nvPicPr>
        <p:blipFill>
          <a:blip r:embed="rId1"/>
          <a:srcRect b="6428"/>
          <a:stretch>
            <a:fillRect/>
          </a:stretch>
        </p:blipFill>
        <p:spPr>
          <a:xfrm>
            <a:off x="1067435" y="1447800"/>
            <a:ext cx="6870065" cy="444627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2.4 </a:t>
            </a:r>
            <a:r>
              <a:t>从虚拟机上删除 Linux</a:t>
            </a:r>
          </a:p>
        </p:txBody>
      </p:sp>
      <p:sp>
        <p:nvSpPr>
          <p:cNvPr id="27650" name="内容占位符 2"/>
          <p:cNvSpPr>
            <a:spLocks noGrp="1" noRot="1"/>
          </p:cNvSpPr>
          <p:nvPr>
            <p:ph idx="1"/>
          </p:nvPr>
        </p:nvSpPr>
        <p:spPr>
          <a:xfrm>
            <a:off x="381000" y="1295400"/>
            <a:ext cx="8153400" cy="4498975"/>
          </a:xfrm>
        </p:spPr>
        <p:txBody>
          <a:bodyPr anchor="t" anchorCtr="0"/>
          <a:p>
            <a:pPr>
              <a:lnSpc>
                <a:spcPct val="150000"/>
              </a:lnSpc>
              <a:spcBef>
                <a:spcPts val="0"/>
              </a:spcBef>
            </a:pPr>
            <a:r>
              <a:rPr sz="2400"/>
              <a:t>(2) 右击虚拟机, 在菜单中选择 “移除”, 表示从虚拟机上卸载 Red Hat Enterprise Linux, 如图所示。</a:t>
            </a:r>
            <a:endParaRPr sz="2400"/>
          </a:p>
        </p:txBody>
      </p:sp>
      <p:pic>
        <p:nvPicPr>
          <p:cNvPr id="2" name="图片 1"/>
          <p:cNvPicPr>
            <a:picLocks noChangeAspect="1"/>
          </p:cNvPicPr>
          <p:nvPr/>
        </p:nvPicPr>
        <p:blipFill>
          <a:blip r:embed="rId1"/>
          <a:srcRect b="6231"/>
          <a:stretch>
            <a:fillRect/>
          </a:stretch>
        </p:blipFill>
        <p:spPr>
          <a:xfrm>
            <a:off x="1600200" y="2438400"/>
            <a:ext cx="5451475" cy="38989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6"/>
          <p:cNvSpPr txBox="1"/>
          <p:nvPr/>
        </p:nvSpPr>
        <p:spPr>
          <a:xfrm>
            <a:off x="5120838" y="4233781"/>
            <a:ext cx="1143000" cy="153670"/>
          </a:xfrm>
          <a:prstGeom prst="rect">
            <a:avLst/>
          </a:prstGeom>
          <a:noFill/>
        </p:spPr>
        <p:txBody>
          <a:bodyPr wrap="none" lIns="0" tIns="0" rIns="0" bIns="0" rtlCol="0">
            <a:spAutoFit/>
          </a:bodyPr>
          <a:lstStyle/>
          <a:p>
            <a:r>
              <a:rPr lang="zh-CN" altLang="en-US" sz="995" dirty="0" smtClean="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endParaRPr lang="zh-CN" altLang="en-US" sz="99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3" name="MH_Text_1"/>
          <p:cNvSpPr/>
          <p:nvPr>
            <p:custDataLst>
              <p:tags r:id="rId1"/>
            </p:custDataLst>
          </p:nvPr>
        </p:nvSpPr>
        <p:spPr>
          <a:xfrm>
            <a:off x="533101" y="1489584"/>
            <a:ext cx="7606608" cy="3877945"/>
          </a:xfrm>
          <a:prstGeom prst="rect">
            <a:avLst/>
          </a:prstGeom>
        </p:spPr>
        <p:txBody>
          <a:bodyPr wrap="square" lIns="0" tIns="0" rIns="0" bIns="0" anchor="ctr">
            <a:spAutoFit/>
          </a:bodyPr>
          <a:lstStyle/>
          <a:p>
            <a:pPr>
              <a:lnSpc>
                <a:spcPct val="150000"/>
              </a:lnSpc>
              <a:tabLst>
                <a:tab pos="4749800" algn="l"/>
              </a:tabLst>
            </a:pPr>
            <a:r>
              <a:rPr lang="en-US" sz="2800" dirty="0" smtClean="0">
                <a:solidFill>
                  <a:srgbClr val="0070C0"/>
                </a:solidFill>
                <a:latin typeface="Arial" panose="020B0604020202020204" pitchFamily="34" charset="0"/>
                <a:ea typeface="微软雅黑" panose="020B0503020204020204" charset="-122"/>
                <a:sym typeface="Arial" panose="020B0604020202020204" pitchFamily="34" charset="0"/>
              </a:rPr>
              <a:t>  </a:t>
            </a:r>
            <a:r>
              <a:rPr lang="zh-CN" altLang="en-US" sz="2800" dirty="0">
                <a:latin typeface="微软雅黑" panose="020B0503020204020204" charset="-122"/>
                <a:ea typeface="微软雅黑" panose="020B0503020204020204" charset="-122"/>
                <a:sym typeface="Arial" panose="020B0604020202020204" pitchFamily="34" charset="0"/>
              </a:rPr>
              <a:t> </a:t>
            </a:r>
            <a:r>
              <a:rPr lang="en-US" altLang="zh-CN" sz="2800" dirty="0">
                <a:latin typeface="微软雅黑" panose="020B0503020204020204" charset="-122"/>
                <a:ea typeface="微软雅黑" panose="020B0503020204020204" charset="-122"/>
                <a:sym typeface="Arial" panose="020B0604020202020204" pitchFamily="34" charset="0"/>
              </a:rPr>
              <a:t>   </a:t>
            </a:r>
            <a:r>
              <a:rPr lang="zh-CN" altLang="en-US" sz="2800" dirty="0">
                <a:solidFill>
                  <a:srgbClr val="FF0000"/>
                </a:solidFill>
                <a:latin typeface="微软雅黑" panose="020B0503020204020204" charset="-122"/>
                <a:ea typeface="微软雅黑" panose="020B0503020204020204" charset="-122"/>
                <a:sym typeface="Arial" panose="020B0604020202020204" pitchFamily="34" charset="0"/>
              </a:rPr>
              <a:t>虚拟机</a:t>
            </a:r>
            <a:r>
              <a:rPr lang="zh-CN" altLang="en-US" sz="2800" dirty="0">
                <a:latin typeface="微软雅黑" panose="020B0503020204020204" charset="-122"/>
                <a:ea typeface="微软雅黑" panose="020B0503020204020204" charset="-122"/>
                <a:sym typeface="Arial" panose="020B0604020202020204" pitchFamily="34" charset="0"/>
              </a:rPr>
              <a:t> (Virtual Machine) 指通过软件模拟的, 具有完整硬件系统功能的, 运行在一个完全隔离环境中的完整计算机系统。在真实计算机中能够完成的工作在虚拟机中都能够实现。在计算机中创建虚拟机时, 需要将真实计算机的部分硬盘和内存容量作为虚拟机的硬盘和内存容量。</a:t>
            </a:r>
            <a:endParaRPr lang="zh-CN" altLang="en-US" sz="2800" dirty="0">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nvSpPr>
        <p:spPr>
          <a:xfrm>
            <a:off x="682625" y="534670"/>
            <a:ext cx="2568575" cy="521970"/>
          </a:xfrm>
          <a:prstGeom prst="rect">
            <a:avLst/>
          </a:prstGeom>
          <a:noFill/>
        </p:spPr>
        <p:txBody>
          <a:bodyPr wrap="none" rtlCol="0">
            <a:spAutoFit/>
          </a:bodyPr>
          <a:p>
            <a:pPr algn="l">
              <a:buClrTx/>
              <a:buSzTx/>
              <a:buFontTx/>
            </a:pPr>
            <a:r>
              <a:rPr lang="zh-CN" altLang="en-US" sz="2800" dirty="0">
                <a:latin typeface="微软雅黑" panose="020B0503020204020204" charset="-122"/>
                <a:ea typeface="微软雅黑" panose="020B0503020204020204" charset="-122"/>
                <a:cs typeface="+mj-cs"/>
              </a:rPr>
              <a:t>2.1 认识虚拟机</a:t>
            </a:r>
            <a:endParaRPr lang="zh-CN" altLang="en-US" sz="2800" dirty="0">
              <a:latin typeface="微软雅黑" panose="020B0503020204020204" charset="-122"/>
              <a:ea typeface="微软雅黑" panose="020B0503020204020204" charset="-122"/>
              <a:cs typeface="+mj-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ppt_x</p:attrName>
                                        </p:attrNameLst>
                                      </p:cBhvr>
                                      <p:tavLst>
                                        <p:tav tm="0">
                                          <p:val>
                                            <p:strVal val="#ppt_x"/>
                                          </p:val>
                                        </p:tav>
                                        <p:tav tm="100000">
                                          <p:val>
                                            <p:strVal val="#ppt_x"/>
                                          </p:val>
                                        </p:tav>
                                      </p:tavLst>
                                    </p:anim>
                                    <p:anim calcmode="lin" valueType="num">
                                      <p:cBhvr>
                                        <p:cTn id="8" dur="250" fill="hold"/>
                                        <p:tgtEl>
                                          <p:spTgt spid="12"/>
                                        </p:tgtEl>
                                        <p:attrNameLst>
                                          <p:attrName>ppt_y</p:attrName>
                                        </p:attrNameLst>
                                      </p:cBhvr>
                                      <p:tavLst>
                                        <p:tav tm="0">
                                          <p:val>
                                            <p:strVal val="#ppt_y-#ppt_h/2"/>
                                          </p:val>
                                        </p:tav>
                                        <p:tav tm="100000">
                                          <p:val>
                                            <p:strVal val="#ppt_y"/>
                                          </p:val>
                                        </p:tav>
                                      </p:tavLst>
                                    </p:anim>
                                    <p:anim calcmode="lin" valueType="num">
                                      <p:cBhvr>
                                        <p:cTn id="9" dur="250" fill="hold"/>
                                        <p:tgtEl>
                                          <p:spTgt spid="12"/>
                                        </p:tgtEl>
                                        <p:attrNameLst>
                                          <p:attrName>ppt_w</p:attrName>
                                        </p:attrNameLst>
                                      </p:cBhvr>
                                      <p:tavLst>
                                        <p:tav tm="0">
                                          <p:val>
                                            <p:strVal val="#ppt_w"/>
                                          </p:val>
                                        </p:tav>
                                        <p:tav tm="100000">
                                          <p:val>
                                            <p:strVal val="#ppt_w"/>
                                          </p:val>
                                        </p:tav>
                                      </p:tavLst>
                                    </p:anim>
                                    <p:anim calcmode="lin" valueType="num">
                                      <p:cBhvr>
                                        <p:cTn id="10" dur="250" fill="hold"/>
                                        <p:tgtEl>
                                          <p:spTgt spid="12"/>
                                        </p:tgtEl>
                                        <p:attrNameLst>
                                          <p:attrName>ppt_h</p:attrName>
                                        </p:attrNameLst>
                                      </p:cBhvr>
                                      <p:tavLst>
                                        <p:tav tm="0">
                                          <p:val>
                                            <p:fltVal val="0"/>
                                          </p:val>
                                        </p:tav>
                                        <p:tav tm="100000">
                                          <p:val>
                                            <p:strVal val="#ppt_h"/>
                                          </p:val>
                                        </p:tav>
                                      </p:tavLst>
                                    </p:anim>
                                  </p:childTnLst>
                                </p:cTn>
                              </p:par>
                              <p:par>
                                <p:cTn id="11" presetID="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6"/>
          <p:cNvSpPr txBox="1"/>
          <p:nvPr/>
        </p:nvSpPr>
        <p:spPr>
          <a:xfrm>
            <a:off x="5120838" y="4233781"/>
            <a:ext cx="1143000" cy="153670"/>
          </a:xfrm>
          <a:prstGeom prst="rect">
            <a:avLst/>
          </a:prstGeom>
          <a:noFill/>
        </p:spPr>
        <p:txBody>
          <a:bodyPr wrap="none" lIns="0" tIns="0" rIns="0" bIns="0" rtlCol="0">
            <a:spAutoFit/>
          </a:bodyPr>
          <a:lstStyle/>
          <a:p>
            <a:r>
              <a:rPr lang="zh-CN" altLang="en-US" sz="995" dirty="0" smtClean="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endParaRPr lang="zh-CN" altLang="en-US" sz="99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3" name="MH_Text_1"/>
          <p:cNvSpPr/>
          <p:nvPr>
            <p:custDataLst>
              <p:tags r:id="rId1"/>
            </p:custDataLst>
          </p:nvPr>
        </p:nvSpPr>
        <p:spPr>
          <a:xfrm>
            <a:off x="533400" y="1295083"/>
            <a:ext cx="8146415" cy="4801235"/>
          </a:xfrm>
          <a:prstGeom prst="rect">
            <a:avLst/>
          </a:prstGeom>
        </p:spPr>
        <p:txBody>
          <a:bodyPr wrap="square" lIns="0" tIns="0" rIns="0" bIns="0" anchor="ctr">
            <a:spAutoFit/>
          </a:bodyPr>
          <a:lstStyle/>
          <a:p>
            <a:pPr>
              <a:lnSpc>
                <a:spcPct val="150000"/>
              </a:lnSpc>
              <a:tabLst>
                <a:tab pos="4749800" algn="l"/>
              </a:tabLst>
            </a:pPr>
            <a:r>
              <a:rPr lang="en-US" sz="2800" dirty="0" smtClean="0">
                <a:solidFill>
                  <a:srgbClr val="0070C0"/>
                </a:solidFill>
                <a:latin typeface="Arial" panose="020B0604020202020204" pitchFamily="34" charset="0"/>
                <a:ea typeface="微软雅黑" panose="020B0503020204020204" charset="-122"/>
                <a:sym typeface="Arial" panose="020B0604020202020204" pitchFamily="34" charset="0"/>
              </a:rPr>
              <a:t>      </a:t>
            </a:r>
            <a:r>
              <a:rPr sz="2000" dirty="0" smtClean="0">
                <a:solidFill>
                  <a:schemeClr val="tx1"/>
                </a:solidFill>
                <a:latin typeface="Arial" panose="020B0604020202020204" pitchFamily="34" charset="0"/>
                <a:ea typeface="微软雅黑" panose="020B0503020204020204" charset="-122"/>
                <a:sym typeface="Arial" panose="020B0604020202020204" pitchFamily="34" charset="0"/>
              </a:rPr>
              <a:t>常见的虚拟机软件包括 VMware Workstation、 Virtual Box、 Virtual PC 等。</a:t>
            </a:r>
            <a:endParaRPr sz="2000" dirty="0" smtClean="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50000"/>
              </a:lnSpc>
              <a:tabLst>
                <a:tab pos="4749800" algn="l"/>
              </a:tabLst>
            </a:pPr>
            <a:r>
              <a:rPr sz="2000" dirty="0" smtClean="0">
                <a:solidFill>
                  <a:schemeClr val="tx1"/>
                </a:solidFill>
                <a:latin typeface="Arial" panose="020B0604020202020204" pitchFamily="34" charset="0"/>
                <a:ea typeface="微软雅黑" panose="020B0503020204020204" charset="-122"/>
                <a:sym typeface="Arial" panose="020B0604020202020204" pitchFamily="34" charset="0"/>
              </a:rPr>
              <a:t> </a:t>
            </a:r>
            <a:r>
              <a:rPr lang="en-US" sz="2000" dirty="0" smtClean="0">
                <a:solidFill>
                  <a:schemeClr val="tx1"/>
                </a:solidFill>
                <a:latin typeface="Arial" panose="020B0604020202020204" pitchFamily="34" charset="0"/>
                <a:ea typeface="微软雅黑" panose="020B0503020204020204" charset="-122"/>
                <a:sym typeface="Arial" panose="020B0604020202020204" pitchFamily="34" charset="0"/>
              </a:rPr>
              <a:t>     </a:t>
            </a:r>
            <a:r>
              <a:rPr sz="2000" dirty="0" smtClean="0">
                <a:solidFill>
                  <a:schemeClr val="tx1"/>
                </a:solidFill>
                <a:latin typeface="Arial" panose="020B0604020202020204" pitchFamily="34" charset="0"/>
                <a:ea typeface="微软雅黑" panose="020B0503020204020204" charset="-122"/>
                <a:sym typeface="Arial" panose="020B0604020202020204" pitchFamily="34" charset="0"/>
              </a:rPr>
              <a:t> VMware Workstation 是 VMware 公司开发的一款功能强大的桌面虚拟计算机软件, 提供 了可在单一桌面上同时运行不同操作系统的解决方案, 并可开发、 测试、 部署新的应用程序。VMware Workstation 可在一台真实计算机上模拟出完整的网络环境, 以及可便于携带 的虚拟机器, 其更高的灵活性与更先进的技术性尤为突出。</a:t>
            </a:r>
            <a:endParaRPr sz="2000" dirty="0" smtClean="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50000"/>
              </a:lnSpc>
              <a:tabLst>
                <a:tab pos="4749800" algn="l"/>
              </a:tabLst>
            </a:pPr>
            <a:r>
              <a:rPr sz="2000" dirty="0" smtClean="0">
                <a:solidFill>
                  <a:schemeClr val="tx1"/>
                </a:solidFill>
                <a:latin typeface="Arial" panose="020B0604020202020204" pitchFamily="34" charset="0"/>
                <a:ea typeface="微软雅黑" panose="020B0503020204020204" charset="-122"/>
                <a:sym typeface="Arial" panose="020B0604020202020204" pitchFamily="34" charset="0"/>
              </a:rPr>
              <a:t> </a:t>
            </a:r>
            <a:r>
              <a:rPr lang="en-US" sz="2000" dirty="0" smtClean="0">
                <a:solidFill>
                  <a:schemeClr val="tx1"/>
                </a:solidFill>
                <a:latin typeface="Arial" panose="020B0604020202020204" pitchFamily="34" charset="0"/>
                <a:ea typeface="微软雅黑" panose="020B0503020204020204" charset="-122"/>
                <a:sym typeface="Arial" panose="020B0604020202020204" pitchFamily="34" charset="0"/>
              </a:rPr>
              <a:t>     </a:t>
            </a:r>
            <a:r>
              <a:rPr sz="2000" dirty="0" smtClean="0">
                <a:solidFill>
                  <a:schemeClr val="tx1"/>
                </a:solidFill>
                <a:latin typeface="Arial" panose="020B0604020202020204" pitchFamily="34" charset="0"/>
                <a:ea typeface="微软雅黑" panose="020B0503020204020204" charset="-122"/>
                <a:sym typeface="Arial" panose="020B0604020202020204" pitchFamily="34" charset="0"/>
              </a:rPr>
              <a:t>Virtual Box 是一款开源虚拟软件。 Virtual Box 由德国 Innotek 公司开发, 由 Sun Micr- osystems 公司出品。 </a:t>
            </a:r>
            <a:endParaRPr sz="2000" dirty="0" smtClean="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50000"/>
              </a:lnSpc>
              <a:tabLst>
                <a:tab pos="4749800" algn="l"/>
              </a:tabLst>
            </a:pPr>
            <a:r>
              <a:rPr lang="en-US" sz="2000" dirty="0" smtClean="0">
                <a:solidFill>
                  <a:schemeClr val="tx1"/>
                </a:solidFill>
                <a:latin typeface="Arial" panose="020B0604020202020204" pitchFamily="34" charset="0"/>
                <a:ea typeface="微软雅黑" panose="020B0503020204020204" charset="-122"/>
                <a:sym typeface="Arial" panose="020B0604020202020204" pitchFamily="34" charset="0"/>
              </a:rPr>
              <a:t>      </a:t>
            </a:r>
            <a:r>
              <a:rPr sz="2000" dirty="0" smtClean="0">
                <a:solidFill>
                  <a:schemeClr val="tx1"/>
                </a:solidFill>
                <a:latin typeface="Arial" panose="020B0604020202020204" pitchFamily="34" charset="0"/>
                <a:ea typeface="微软雅黑" panose="020B0503020204020204" charset="-122"/>
                <a:sym typeface="Arial" panose="020B0604020202020204" pitchFamily="34" charset="0"/>
              </a:rPr>
              <a:t>Virtual PC 是 Microsoft 公司最新的虚拟化软件。</a:t>
            </a:r>
            <a:endParaRPr sz="2000" dirty="0" smtClean="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682625" y="534670"/>
            <a:ext cx="2568575" cy="521970"/>
          </a:xfrm>
          <a:prstGeom prst="rect">
            <a:avLst/>
          </a:prstGeom>
          <a:noFill/>
        </p:spPr>
        <p:txBody>
          <a:bodyPr wrap="none" rtlCol="0">
            <a:spAutoFit/>
          </a:bodyPr>
          <a:p>
            <a:pPr algn="l">
              <a:buClrTx/>
              <a:buSzTx/>
              <a:buFontTx/>
            </a:pPr>
            <a:r>
              <a:rPr lang="zh-CN" altLang="en-US" sz="2800" dirty="0">
                <a:latin typeface="微软雅黑" panose="020B0503020204020204" charset="-122"/>
                <a:ea typeface="微软雅黑" panose="020B0503020204020204" charset="-122"/>
                <a:cs typeface="+mj-cs"/>
              </a:rPr>
              <a:t>2.1 认识虚拟机</a:t>
            </a:r>
            <a:endParaRPr lang="zh-CN" altLang="en-US" sz="2800" dirty="0">
              <a:latin typeface="微软雅黑" panose="020B0503020204020204" charset="-122"/>
              <a:ea typeface="微软雅黑" panose="020B0503020204020204" charset="-122"/>
              <a:cs typeface="+mj-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ppt_x</p:attrName>
                                        </p:attrNameLst>
                                      </p:cBhvr>
                                      <p:tavLst>
                                        <p:tav tm="0">
                                          <p:val>
                                            <p:strVal val="#ppt_x"/>
                                          </p:val>
                                        </p:tav>
                                        <p:tav tm="100000">
                                          <p:val>
                                            <p:strVal val="#ppt_x"/>
                                          </p:val>
                                        </p:tav>
                                      </p:tavLst>
                                    </p:anim>
                                    <p:anim calcmode="lin" valueType="num">
                                      <p:cBhvr>
                                        <p:cTn id="8" dur="250" fill="hold"/>
                                        <p:tgtEl>
                                          <p:spTgt spid="12"/>
                                        </p:tgtEl>
                                        <p:attrNameLst>
                                          <p:attrName>ppt_y</p:attrName>
                                        </p:attrNameLst>
                                      </p:cBhvr>
                                      <p:tavLst>
                                        <p:tav tm="0">
                                          <p:val>
                                            <p:strVal val="#ppt_y-#ppt_h/2"/>
                                          </p:val>
                                        </p:tav>
                                        <p:tav tm="100000">
                                          <p:val>
                                            <p:strVal val="#ppt_y"/>
                                          </p:val>
                                        </p:tav>
                                      </p:tavLst>
                                    </p:anim>
                                    <p:anim calcmode="lin" valueType="num">
                                      <p:cBhvr>
                                        <p:cTn id="9" dur="250" fill="hold"/>
                                        <p:tgtEl>
                                          <p:spTgt spid="12"/>
                                        </p:tgtEl>
                                        <p:attrNameLst>
                                          <p:attrName>ppt_w</p:attrName>
                                        </p:attrNameLst>
                                      </p:cBhvr>
                                      <p:tavLst>
                                        <p:tav tm="0">
                                          <p:val>
                                            <p:strVal val="#ppt_w"/>
                                          </p:val>
                                        </p:tav>
                                        <p:tav tm="100000">
                                          <p:val>
                                            <p:strVal val="#ppt_w"/>
                                          </p:val>
                                        </p:tav>
                                      </p:tavLst>
                                    </p:anim>
                                    <p:anim calcmode="lin" valueType="num">
                                      <p:cBhvr>
                                        <p:cTn id="10" dur="250" fill="hold"/>
                                        <p:tgtEl>
                                          <p:spTgt spid="12"/>
                                        </p:tgtEl>
                                        <p:attrNameLst>
                                          <p:attrName>ppt_h</p:attrName>
                                        </p:attrNameLst>
                                      </p:cBhvr>
                                      <p:tavLst>
                                        <p:tav tm="0">
                                          <p:val>
                                            <p:fltVal val="0"/>
                                          </p:val>
                                        </p:tav>
                                        <p:tav tm="100000">
                                          <p:val>
                                            <p:strVal val="#ppt_h"/>
                                          </p:val>
                                        </p:tav>
                                      </p:tavLst>
                                    </p:anim>
                                  </p:childTnLst>
                                </p:cTn>
                              </p:par>
                              <p:par>
                                <p:cTn id="11" presetID="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2.2 </a:t>
            </a:r>
            <a:r>
              <a:rPr lang="zh-CN" altLang="en-US"/>
              <a:t>安装虚拟机软件</a:t>
            </a:r>
            <a:endParaRPr lang="zh-CN" altLang="en-US"/>
          </a:p>
        </p:txBody>
      </p:sp>
      <p:sp>
        <p:nvSpPr>
          <p:cNvPr id="27650" name="内容占位符 2"/>
          <p:cNvSpPr>
            <a:spLocks noGrp="1" noRot="1"/>
          </p:cNvSpPr>
          <p:nvPr>
            <p:ph idx="1"/>
          </p:nvPr>
        </p:nvSpPr>
        <p:spPr>
          <a:xfrm>
            <a:off x="381000" y="1447800"/>
            <a:ext cx="8153400" cy="4498975"/>
          </a:xfrm>
        </p:spPr>
        <p:txBody>
          <a:bodyPr anchor="t" anchorCtr="0"/>
          <a:p>
            <a:pPr>
              <a:lnSpc>
                <a:spcPct val="150000"/>
              </a:lnSpc>
              <a:spcBef>
                <a:spcPts val="0"/>
              </a:spcBef>
            </a:pPr>
            <a:r>
              <a:rPr lang="zh-CN" sz="2400"/>
              <a:t>下载安装</a:t>
            </a:r>
            <a:r>
              <a:rPr lang="en-US" altLang="zh-CN" sz="2400"/>
              <a:t>VMware</a:t>
            </a:r>
            <a:r>
              <a:rPr lang="zh-CN" altLang="en-US" sz="2400"/>
              <a:t>软件</a:t>
            </a:r>
            <a:endParaRPr lang="zh-CN" altLang="en-US" sz="2400"/>
          </a:p>
          <a:p>
            <a:pPr>
              <a:lnSpc>
                <a:spcPct val="150000"/>
              </a:lnSpc>
              <a:spcBef>
                <a:spcPts val="0"/>
              </a:spcBef>
            </a:pPr>
            <a:r>
              <a:rPr lang="zh-CN" altLang="en-US" sz="2400"/>
              <a:t>自定义安装</a:t>
            </a:r>
            <a:endParaRPr lang="zh-CN" altLang="en-US" sz="2400"/>
          </a:p>
          <a:p>
            <a:pPr>
              <a:lnSpc>
                <a:spcPct val="150000"/>
              </a:lnSpc>
              <a:spcBef>
                <a:spcPts val="0"/>
              </a:spcBef>
            </a:pP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2.2 </a:t>
            </a:r>
            <a:r>
              <a:rPr lang="zh-CN" altLang="en-US"/>
              <a:t>安装虚拟机软件</a:t>
            </a:r>
            <a:endParaRPr lang="zh-CN" altLang="en-US"/>
          </a:p>
        </p:txBody>
      </p:sp>
      <p:pic>
        <p:nvPicPr>
          <p:cNvPr id="2" name="图片 1"/>
          <p:cNvPicPr>
            <a:picLocks noChangeAspect="1"/>
          </p:cNvPicPr>
          <p:nvPr/>
        </p:nvPicPr>
        <p:blipFill>
          <a:blip r:embed="rId1"/>
          <a:stretch>
            <a:fillRect/>
          </a:stretch>
        </p:blipFill>
        <p:spPr>
          <a:xfrm>
            <a:off x="1372235" y="2667000"/>
            <a:ext cx="5968365" cy="4074795"/>
          </a:xfrm>
          <a:prstGeom prst="rect">
            <a:avLst/>
          </a:prstGeom>
        </p:spPr>
      </p:pic>
      <p:sp>
        <p:nvSpPr>
          <p:cNvPr id="5" name="内容占位符 2"/>
          <p:cNvSpPr>
            <a:spLocks noGrp="1" noRot="1"/>
          </p:cNvSpPr>
          <p:nvPr>
            <p:ph idx="1"/>
          </p:nvPr>
        </p:nvSpPr>
        <p:spPr>
          <a:xfrm>
            <a:off x="337185" y="1143000"/>
            <a:ext cx="7954010" cy="1135380"/>
          </a:xfrm>
        </p:spPr>
        <p:txBody>
          <a:bodyPr anchor="t" anchorCtr="0"/>
          <a:p>
            <a:pPr>
              <a:lnSpc>
                <a:spcPct val="150000"/>
              </a:lnSpc>
              <a:spcBef>
                <a:spcPts val="0"/>
              </a:spcBef>
            </a:pPr>
            <a:r>
              <a:rPr lang="zh-CN" altLang="en-US" sz="2000"/>
              <a:t>(1) 双击下载好的安装程序 VMware-workstation-full-14. 1. 0-7370693. exe, 会出现 “欢 迎使用 VMware Workstation Pro 安装向导”, 如图 2-1 所示, 然后单击 “下一步” 按钮</a:t>
            </a:r>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2.2 </a:t>
            </a:r>
            <a:r>
              <a:rPr lang="zh-CN" altLang="en-US"/>
              <a:t>安装虚拟机软件</a:t>
            </a:r>
            <a:endParaRPr lang="zh-CN" altLang="en-US"/>
          </a:p>
        </p:txBody>
      </p:sp>
      <p:pic>
        <p:nvPicPr>
          <p:cNvPr id="3" name="图片 2"/>
          <p:cNvPicPr>
            <a:picLocks noChangeAspect="1"/>
          </p:cNvPicPr>
          <p:nvPr/>
        </p:nvPicPr>
        <p:blipFill>
          <a:blip r:embed="rId1"/>
          <a:stretch>
            <a:fillRect/>
          </a:stretch>
        </p:blipFill>
        <p:spPr>
          <a:xfrm>
            <a:off x="1323340" y="2133600"/>
            <a:ext cx="5981700" cy="4483100"/>
          </a:xfrm>
          <a:prstGeom prst="rect">
            <a:avLst/>
          </a:prstGeom>
        </p:spPr>
      </p:pic>
      <p:sp>
        <p:nvSpPr>
          <p:cNvPr id="5" name="内容占位符 2"/>
          <p:cNvSpPr>
            <a:spLocks noGrp="1" noRot="1"/>
          </p:cNvSpPr>
          <p:nvPr>
            <p:ph idx="1"/>
          </p:nvPr>
        </p:nvSpPr>
        <p:spPr>
          <a:xfrm>
            <a:off x="337185" y="1143000"/>
            <a:ext cx="7954010" cy="1135380"/>
          </a:xfrm>
        </p:spPr>
        <p:txBody>
          <a:bodyPr anchor="t" anchorCtr="0"/>
          <a:p>
            <a:pPr>
              <a:lnSpc>
                <a:spcPct val="150000"/>
              </a:lnSpc>
              <a:spcBef>
                <a:spcPts val="0"/>
              </a:spcBef>
            </a:pPr>
            <a:r>
              <a:rPr lang="zh-CN" altLang="en-US" sz="2000"/>
              <a:t>(2) 在 “自定义安装” 界面中, 单击 “更改” 按钮, 设置安装位置, 如图 2-2 所示, 继续单击 “下一步” 按钮。</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2.2 </a:t>
            </a:r>
            <a:r>
              <a:rPr lang="zh-CN" altLang="en-US"/>
              <a:t>安装虚拟机软件</a:t>
            </a:r>
            <a:endParaRPr lang="zh-CN" altLang="en-US"/>
          </a:p>
        </p:txBody>
      </p:sp>
      <p:pic>
        <p:nvPicPr>
          <p:cNvPr id="4" name="图片 3"/>
          <p:cNvPicPr>
            <a:picLocks noChangeAspect="1"/>
          </p:cNvPicPr>
          <p:nvPr/>
        </p:nvPicPr>
        <p:blipFill>
          <a:blip r:embed="rId1"/>
          <a:srcRect b="6241"/>
          <a:stretch>
            <a:fillRect/>
          </a:stretch>
        </p:blipFill>
        <p:spPr>
          <a:xfrm>
            <a:off x="1720215" y="2590800"/>
            <a:ext cx="5703570" cy="3758565"/>
          </a:xfrm>
          <a:prstGeom prst="rect">
            <a:avLst/>
          </a:prstGeom>
        </p:spPr>
      </p:pic>
      <p:sp>
        <p:nvSpPr>
          <p:cNvPr id="5" name="内容占位符 2"/>
          <p:cNvSpPr>
            <a:spLocks noGrp="1" noRot="1"/>
          </p:cNvSpPr>
          <p:nvPr>
            <p:ph idx="1"/>
          </p:nvPr>
        </p:nvSpPr>
        <p:spPr>
          <a:xfrm>
            <a:off x="337185" y="1143000"/>
            <a:ext cx="8175625" cy="1135380"/>
          </a:xfrm>
        </p:spPr>
        <p:txBody>
          <a:bodyPr anchor="t" anchorCtr="0"/>
          <a:p>
            <a:pPr>
              <a:lnSpc>
                <a:spcPct val="150000"/>
              </a:lnSpc>
              <a:spcBef>
                <a:spcPts val="0"/>
              </a:spcBef>
            </a:pPr>
            <a:r>
              <a:rPr lang="zh-CN" altLang="en-US" sz="2000"/>
              <a:t>(3) 继续单击 “下一步” 按钮, 单击 “安装” 按钮, 进入安装状态, 显示 “正在安 装VMware Workstation Pro”, 如图所示, 需要持续 1 分钟左右。</a:t>
            </a:r>
            <a:endParaRPr lang="zh-CN" altLang="en-US"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noRot="1"/>
          </p:cNvSpPr>
          <p:nvPr>
            <p:ph type="title"/>
          </p:nvPr>
        </p:nvSpPr>
        <p:spPr/>
        <p:txBody>
          <a:bodyPr anchor="ctr" anchorCtr="0"/>
          <a:p>
            <a:r>
              <a:rPr lang="en-US" altLang="zh-CN"/>
              <a:t>2.2 </a:t>
            </a:r>
            <a:r>
              <a:rPr lang="zh-CN" altLang="en-US"/>
              <a:t>安装虚拟机软件</a:t>
            </a:r>
            <a:endParaRPr lang="zh-CN" altLang="en-US"/>
          </a:p>
        </p:txBody>
      </p:sp>
      <p:pic>
        <p:nvPicPr>
          <p:cNvPr id="2" name="图片 1"/>
          <p:cNvPicPr>
            <a:picLocks noChangeAspect="1"/>
          </p:cNvPicPr>
          <p:nvPr/>
        </p:nvPicPr>
        <p:blipFill>
          <a:blip r:embed="rId1"/>
          <a:srcRect b="5908"/>
          <a:stretch>
            <a:fillRect/>
          </a:stretch>
        </p:blipFill>
        <p:spPr>
          <a:xfrm>
            <a:off x="1371600" y="2209800"/>
            <a:ext cx="6127750" cy="4126230"/>
          </a:xfrm>
          <a:prstGeom prst="rect">
            <a:avLst/>
          </a:prstGeom>
        </p:spPr>
      </p:pic>
      <p:sp>
        <p:nvSpPr>
          <p:cNvPr id="5" name="内容占位符 2"/>
          <p:cNvSpPr>
            <a:spLocks noGrp="1" noRot="1"/>
          </p:cNvSpPr>
          <p:nvPr>
            <p:ph idx="1"/>
          </p:nvPr>
        </p:nvSpPr>
        <p:spPr>
          <a:xfrm>
            <a:off x="337185" y="1143000"/>
            <a:ext cx="8175625" cy="1135380"/>
          </a:xfrm>
        </p:spPr>
        <p:txBody>
          <a:bodyPr anchor="t" anchorCtr="0"/>
          <a:p>
            <a:pPr>
              <a:lnSpc>
                <a:spcPct val="150000"/>
              </a:lnSpc>
              <a:spcBef>
                <a:spcPts val="0"/>
              </a:spcBef>
            </a:pPr>
            <a:r>
              <a:rPr lang="zh-CN" altLang="en-US" sz="2000"/>
              <a:t>(4) 此时, 会显示 “VMware Workstation Pro 安装已完成”, 单击 “完成” 按钮, 如图 2-4 所示。</a:t>
            </a:r>
            <a:endParaRPr lang="zh-CN" altLang="en-US" sz="2000"/>
          </a:p>
        </p:txBody>
      </p:sp>
    </p:spTree>
  </p:cSld>
  <p:clrMapOvr>
    <a:masterClrMapping/>
  </p:clrMapOvr>
</p:sld>
</file>

<file path=ppt/tags/tag1.xml><?xml version="1.0" encoding="utf-8"?>
<p:tagLst xmlns:p="http://schemas.openxmlformats.org/presentationml/2006/main">
  <p:tag name="MH" val="20161022192605"/>
  <p:tag name="MH_LIBRARY" val="GRAPHIC"/>
  <p:tag name="MH_TYPE" val="Text"/>
  <p:tag name="MH_ORDER" val="1"/>
</p:tagLst>
</file>

<file path=ppt/tags/tag2.xml><?xml version="1.0" encoding="utf-8"?>
<p:tagLst xmlns:p="http://schemas.openxmlformats.org/presentationml/2006/main">
  <p:tag name="MH" val="20161022192605"/>
  <p:tag name="MH_LIBRARY" val="GRAPHIC"/>
  <p:tag name="MH_TYPE" val="Text"/>
  <p:tag name="MH_ORDER" val="1"/>
</p:tagLst>
</file>

<file path=ppt/tags/tag3.xml><?xml version="1.0" encoding="utf-8"?>
<p:tagLst xmlns:p="http://schemas.openxmlformats.org/presentationml/2006/main">
  <p:tag name="COMMONDATA" val="eyJoZGlkIjoiMzJlNDRmZjM5OWE0NDUzM2IzYWU1ODc5ZGQzODdhNDIifQ=="/>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2435</Words>
  <Application>WPS 演示</Application>
  <PresentationFormat>在屏幕上显示</PresentationFormat>
  <Paragraphs>114</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Arial</vt:lpstr>
      <vt:lpstr>宋体</vt:lpstr>
      <vt:lpstr>Wingdings</vt:lpstr>
      <vt:lpstr>微软雅黑</vt:lpstr>
      <vt:lpstr>Wingdings 2</vt:lpstr>
      <vt:lpstr>方正兰亭细黑_GBK_M</vt:lpstr>
      <vt:lpstr>黑体</vt:lpstr>
      <vt:lpstr>Arial Unicode MS</vt:lpstr>
      <vt:lpstr>Calibri</vt:lpstr>
      <vt:lpstr>吉祥如意</vt:lpstr>
      <vt:lpstr>PowerPoint 演示文稿</vt:lpstr>
      <vt:lpstr>本章内容</vt:lpstr>
      <vt:lpstr>PowerPoint 演示文稿</vt:lpstr>
      <vt:lpstr>PowerPoint 演示文稿</vt:lpstr>
      <vt:lpstr>2.2 安装虚拟机软件</vt:lpstr>
      <vt:lpstr>2.2 安装虚拟机软件</vt:lpstr>
      <vt:lpstr>2.2 安装虚拟机软件</vt:lpstr>
      <vt:lpstr>2.2 安装虚拟机软件</vt:lpstr>
      <vt:lpstr>2.2 安装虚拟机软件</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创建虚拟机并安装Linux</vt:lpstr>
      <vt:lpstr>2.3 直接使用Linux</vt:lpstr>
      <vt:lpstr>2.4 从虚拟机上删除 Linux</vt:lpstr>
      <vt:lpstr>2.4 从虚拟机上删除 Linux</vt:lpstr>
      <vt:lpstr>2.4 从虚拟机上删除 Linux</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风趣</cp:lastModifiedBy>
  <cp:revision>43</cp:revision>
  <dcterms:created xsi:type="dcterms:W3CDTF">2016-08-16T01:49:00Z</dcterms:created>
  <dcterms:modified xsi:type="dcterms:W3CDTF">2022-09-17T04:49:53Z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2052-11.1.0.12358</vt:lpwstr>
  </property>
  <property fmtid="{D5CDD505-2E9C-101B-9397-08002B2CF9AE}" pid="4" name="ICV">
    <vt:lpwstr>9C1E59526C0F4DEBB0B237D7A65F989D</vt:lpwstr>
  </property>
</Properties>
</file>