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3" r:id="rId3"/>
    <p:sldId id="257" r:id="rId5"/>
    <p:sldId id="359" r:id="rId6"/>
    <p:sldId id="566" r:id="rId7"/>
    <p:sldId id="567" r:id="rId8"/>
    <p:sldId id="504" r:id="rId9"/>
    <p:sldId id="568" r:id="rId10"/>
    <p:sldId id="570" r:id="rId11"/>
    <p:sldId id="569" r:id="rId12"/>
    <p:sldId id="572" r:id="rId13"/>
    <p:sldId id="571" r:id="rId14"/>
    <p:sldId id="573" r:id="rId15"/>
    <p:sldId id="574" r:id="rId16"/>
    <p:sldId id="575" r:id="rId17"/>
    <p:sldId id="576" r:id="rId18"/>
    <p:sldId id="577" r:id="rId19"/>
    <p:sldId id="578" r:id="rId20"/>
    <p:sldId id="579" r:id="rId21"/>
    <p:sldId id="580" r:id="rId22"/>
    <p:sldId id="581" r:id="rId23"/>
    <p:sldId id="525" r:id="rId24"/>
    <p:sldId id="582" r:id="rId25"/>
    <p:sldId id="384" r:id="rId26"/>
    <p:sldId id="583" r:id="rId27"/>
    <p:sldId id="584" r:id="rId28"/>
    <p:sldId id="585" r:id="rId29"/>
    <p:sldId id="586" r:id="rId30"/>
    <p:sldId id="587" r:id="rId31"/>
    <p:sldId id="588" r:id="rId32"/>
    <p:sldId id="589" r:id="rId33"/>
    <p:sldId id="590" r:id="rId34"/>
  </p:sldIdLst>
  <p:sldSz cx="9144000" cy="6858000" type="screen4x3"/>
  <p:notesSz cx="6858000" cy="9144000"/>
  <p:custDataLst>
    <p:tags r:id="rId3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0"/>
    <p:restoredTop sz="94696"/>
  </p:normalViewPr>
  <p:slideViewPr>
    <p:cSldViewPr showGuides="1">
      <p:cViewPr varScale="1">
        <p:scale>
          <a:sx n="65" d="100"/>
          <a:sy n="65" d="100"/>
        </p:scale>
        <p:origin x="-1452" y="-102"/>
      </p:cViewPr>
      <p:guideLst>
        <p:guide orient="horz" pos="2185"/>
        <p:guide pos="2906"/>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1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61603" name="标题 61602"/>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61607" name="副标题 61606"/>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fontAlgn="base"/>
            <a:r>
              <a:rPr lang="zh-CN" altLang="en-US" strike="noStrike" noProof="1" dirty="0"/>
              <a:t>单击此处编辑母版副标题样式</a:t>
            </a:r>
            <a:endParaRPr lang="zh-CN" altLang="en-US" strike="noStrike" noProof="1" dirty="0"/>
          </a:p>
        </p:txBody>
      </p:sp>
      <p:sp>
        <p:nvSpPr>
          <p:cNvPr id="61604" name="日期占位符 61603"/>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pPr fontAlgn="base"/>
            <a:endParaRPr lang="zh-CN" altLang="en-US" strike="noStrike" noProof="1" dirty="0">
              <a:latin typeface="Arial" panose="020B0604020202020204" pitchFamily="34" charset="0"/>
            </a:endParaRPr>
          </a:p>
        </p:txBody>
      </p:sp>
      <p:sp>
        <p:nvSpPr>
          <p:cNvPr id="61605" name="页脚占位符 61604"/>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pPr fontAlgn="base"/>
            <a:endParaRPr lang="zh-CN" altLang="en-US" strike="noStrike" noProof="1" dirty="0">
              <a:latin typeface="Arial" panose="020B0604020202020204" pitchFamily="34" charset="0"/>
            </a:endParaRPr>
          </a:p>
        </p:txBody>
      </p:sp>
      <p:sp>
        <p:nvSpPr>
          <p:cNvPr id="61606" name="灯片编号占位符 61605"/>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72" name="标题 60663"/>
          <p:cNvSpPr>
            <a:spLocks noGrp="1" noRot="1"/>
          </p:cNvSpPr>
          <p:nvPr>
            <p:ph type="title"/>
          </p:nvPr>
        </p:nvSpPr>
        <p:spPr>
          <a:xfrm>
            <a:off x="633095" y="23114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73" name="文本占位符 60664"/>
          <p:cNvSpPr>
            <a:spLocks noGrp="1" noRot="1"/>
          </p:cNvSpPr>
          <p:nvPr>
            <p:ph type="body"/>
          </p:nvPr>
        </p:nvSpPr>
        <p:spPr>
          <a:xfrm>
            <a:off x="381000" y="1600200"/>
            <a:ext cx="8153400" cy="44989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五级</a:t>
            </a:r>
            <a:endParaRPr lang="zh-CN" altLang="en-US" dirty="0"/>
          </a:p>
        </p:txBody>
      </p:sp>
      <p:sp>
        <p:nvSpPr>
          <p:cNvPr id="60666" name="日期占位符 60665"/>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60667" name="页脚占位符 60666"/>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60668" name="灯片编号占位符 60667"/>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2" name="组合 10"/>
          <p:cNvGrpSpPr/>
          <p:nvPr userDrawn="1"/>
        </p:nvGrpSpPr>
        <p:grpSpPr>
          <a:xfrm>
            <a:off x="496570" y="762000"/>
            <a:ext cx="8037830" cy="315595"/>
            <a:chOff x="979" y="713"/>
            <a:chExt cx="12453" cy="490"/>
          </a:xfrm>
        </p:grpSpPr>
        <p:sp>
          <p:nvSpPr>
            <p:cNvPr id="4" name="椭圆 3"/>
            <p:cNvSpPr/>
            <p:nvPr/>
          </p:nvSpPr>
          <p:spPr>
            <a:xfrm>
              <a:off x="1064" y="713"/>
              <a:ext cx="127" cy="127"/>
            </a:xfrm>
            <a:prstGeom prst="ellipse">
              <a:avLst/>
            </a:prstGeom>
            <a:solidFill>
              <a:srgbClr val="3C679C"/>
            </a:solidFill>
            <a:ln>
              <a:solidFill>
                <a:srgbClr val="3C67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6" name="直接连接符 5"/>
            <p:cNvCxnSpPr/>
            <p:nvPr/>
          </p:nvCxnSpPr>
          <p:spPr>
            <a:xfrm flipV="1">
              <a:off x="979" y="1200"/>
              <a:ext cx="12453" cy="3"/>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微软雅黑" panose="020B0503020204020204" charset="-122"/>
          <a:ea typeface="微软雅黑" panose="020B0503020204020204"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微软雅黑" panose="020B0503020204020204" charset="-122"/>
          <a:ea typeface="微软雅黑" panose="020B0503020204020204" charset="-122"/>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微软雅黑" panose="020B0503020204020204" charset="-122"/>
          <a:ea typeface="微软雅黑" panose="020B0503020204020204" charset="-122"/>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000" b="0" i="0" u="none" kern="1200" baseline="0">
          <a:solidFill>
            <a:schemeClr val="tx1"/>
          </a:solidFill>
          <a:latin typeface="微软雅黑" panose="020B0503020204020204" charset="-122"/>
          <a:ea typeface="微软雅黑" panose="020B0503020204020204" charset="-122"/>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微软雅黑" panose="020B0503020204020204" charset="-122"/>
          <a:ea typeface="微软雅黑" panose="020B0503020204020204" charset="-122"/>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1600" b="0" i="0" u="none" kern="1200" baseline="0">
          <a:solidFill>
            <a:schemeClr val="tx1"/>
          </a:solidFill>
          <a:latin typeface="微软雅黑" panose="020B0503020204020204" charset="-122"/>
          <a:ea typeface="微软雅黑" panose="020B0503020204020204" charset="-122"/>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6593"/>
            <a:ext cx="9144000" cy="200633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solidFill>
                <a:srgbClr val="215968"/>
              </a:solidFill>
            </a:endParaRPr>
          </a:p>
        </p:txBody>
      </p:sp>
      <p:sp>
        <p:nvSpPr>
          <p:cNvPr id="2" name="TextBox 1"/>
          <p:cNvSpPr txBox="1"/>
          <p:nvPr/>
        </p:nvSpPr>
        <p:spPr>
          <a:xfrm>
            <a:off x="406076" y="2996839"/>
            <a:ext cx="8333117" cy="705485"/>
          </a:xfrm>
          <a:prstGeom prst="rect">
            <a:avLst/>
          </a:prstGeom>
          <a:noFill/>
        </p:spPr>
        <p:txBody>
          <a:bodyPr wrap="square" lIns="91413" tIns="45706" rIns="91413" bIns="45706" rtlCol="0">
            <a:spAutoFit/>
          </a:bodyPr>
          <a:lstStyle/>
          <a:p>
            <a:pPr algn="ct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第</a:t>
            </a:r>
            <a:r>
              <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8</a:t>
            </a:r>
            <a:r>
              <a:rPr lang="zh-CN" altLang="en-US"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rPr>
              <a:t>章   软件管理</a:t>
            </a:r>
            <a:endParaRPr lang="en-US" altLang="zh-CN" sz="4000" b="1" spc="3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方正兰亭细黑_GBK_M" panose="02010600010101010101" pitchFamily="2" charset="2"/>
              <a:sym typeface="+mn-ea"/>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4. RPM 软件包管理用途</a:t>
            </a:r>
            <a:endParaRPr sz="2400" dirty="0"/>
          </a:p>
          <a:p>
            <a:pPr>
              <a:lnSpc>
                <a:spcPct val="150000"/>
              </a:lnSpc>
              <a:spcBef>
                <a:spcPts val="0"/>
              </a:spcBef>
            </a:pPr>
            <a:r>
              <a:rPr sz="2400" dirty="0"/>
              <a:t>(1) 可以安装、 删除、 升级、 刷新和管理 RPM 软件包。 </a:t>
            </a:r>
            <a:endParaRPr sz="2400" dirty="0"/>
          </a:p>
          <a:p>
            <a:pPr>
              <a:lnSpc>
                <a:spcPct val="150000"/>
              </a:lnSpc>
              <a:spcBef>
                <a:spcPts val="0"/>
              </a:spcBef>
            </a:pPr>
            <a:r>
              <a:rPr sz="2400" dirty="0"/>
              <a:t>(2) 通过 RPM 软件包管理能知道软件包包含哪些文件, 也能知道系统中的某个文件 属于哪个 RPM 软件包。 </a:t>
            </a:r>
            <a:endParaRPr sz="2400" dirty="0"/>
          </a:p>
          <a:p>
            <a:pPr>
              <a:lnSpc>
                <a:spcPct val="150000"/>
              </a:lnSpc>
              <a:spcBef>
                <a:spcPts val="0"/>
              </a:spcBef>
            </a:pPr>
            <a:r>
              <a:rPr sz="2400" dirty="0"/>
              <a:t>(3) 可以查询系统中的 RPM 软件包是否安装并查询其安装的版本。</a:t>
            </a:r>
            <a:r>
              <a:rPr dirty="0"/>
              <a:t> </a:t>
            </a:r>
            <a:endParaRPr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 (4) 开发者可以把自己的程序打包为 RPM 软件包并发布。</a:t>
            </a:r>
            <a:endParaRPr sz="2400" dirty="0"/>
          </a:p>
          <a:p>
            <a:pPr>
              <a:lnSpc>
                <a:spcPct val="150000"/>
              </a:lnSpc>
              <a:spcBef>
                <a:spcPts val="0"/>
              </a:spcBef>
            </a:pPr>
            <a:r>
              <a:rPr sz="2400" dirty="0"/>
              <a:t> (5) 可以实现软件包签名 GPG 和 MD5 的导入、 验证和签名发布。</a:t>
            </a:r>
            <a:endParaRPr sz="2400" dirty="0"/>
          </a:p>
          <a:p>
            <a:pPr>
              <a:lnSpc>
                <a:spcPct val="150000"/>
              </a:lnSpc>
              <a:spcBef>
                <a:spcPts val="0"/>
              </a:spcBef>
            </a:pPr>
            <a:r>
              <a:rPr sz="2400" dirty="0"/>
              <a:t> (6) 依赖性的检查, 查看是否有 RPM 软件包由于不兼容而扰乱系统。</a:t>
            </a:r>
            <a:endParaRPr sz="2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8. 2. 2 管理 RPM 软件包</a:t>
            </a:r>
            <a:endParaRPr sz="2400" dirty="0"/>
          </a:p>
          <a:p>
            <a:pPr marL="0" indent="0">
              <a:lnSpc>
                <a:spcPct val="150000"/>
              </a:lnSpc>
              <a:spcBef>
                <a:spcPts val="0"/>
              </a:spcBef>
              <a:buNone/>
            </a:pPr>
            <a:r>
              <a:rPr lang="en-US" sz="2400" dirty="0"/>
              <a:t>    </a:t>
            </a:r>
            <a:r>
              <a:rPr sz="2400" dirty="0"/>
              <a:t> </a:t>
            </a:r>
            <a:r>
              <a:rPr sz="2400" dirty="0">
                <a:solidFill>
                  <a:srgbClr val="FF0000"/>
                </a:solidFill>
              </a:rPr>
              <a:t>RPM 软件包管理主要有安装、卸载、刷新、升级、查询、 验证软件包等基本操作模式</a:t>
            </a:r>
            <a:r>
              <a:rPr lang="zh-CN" sz="2400" dirty="0"/>
              <a:t>。</a:t>
            </a:r>
            <a:endParaRPr lang="zh-CN" sz="2400" dirty="0"/>
          </a:p>
          <a:p>
            <a:pPr algn="l">
              <a:lnSpc>
                <a:spcPct val="150000"/>
              </a:lnSpc>
              <a:spcBef>
                <a:spcPts val="0"/>
              </a:spcBef>
              <a:buSzTx/>
            </a:pPr>
            <a:r>
              <a:rPr sz="2400" dirty="0"/>
              <a:t>1. 安装 RPM 软件包</a:t>
            </a:r>
            <a:endParaRPr sz="2400" dirty="0"/>
          </a:p>
          <a:p>
            <a:pPr marL="0" indent="0">
              <a:lnSpc>
                <a:spcPct val="150000"/>
              </a:lnSpc>
              <a:spcBef>
                <a:spcPts val="0"/>
              </a:spcBef>
              <a:buNone/>
            </a:pPr>
            <a:r>
              <a:rPr lang="zh-CN" sz="2400" dirty="0"/>
              <a:t> </a:t>
            </a:r>
            <a:r>
              <a:rPr lang="en-US" altLang="zh-CN" sz="2400" dirty="0"/>
              <a:t>  </a:t>
            </a:r>
            <a:r>
              <a:rPr lang="zh-CN" sz="2400" dirty="0"/>
              <a:t> RPM 软件包的安装步骤如下。 </a:t>
            </a:r>
            <a:endParaRPr lang="zh-CN" sz="2400" dirty="0"/>
          </a:p>
          <a:p>
            <a:pPr marL="0" indent="0">
              <a:lnSpc>
                <a:spcPct val="150000"/>
              </a:lnSpc>
              <a:spcBef>
                <a:spcPts val="0"/>
              </a:spcBef>
              <a:buNone/>
            </a:pPr>
            <a:r>
              <a:rPr lang="en-US" altLang="zh-CN" sz="2400" dirty="0"/>
              <a:t>   </a:t>
            </a:r>
            <a:r>
              <a:rPr lang="zh-CN" sz="2400" dirty="0"/>
              <a:t>(1) 安装 RPM 软件包。</a:t>
            </a:r>
            <a:endParaRPr lang="zh-CN" sz="2400" dirty="0"/>
          </a:p>
          <a:p>
            <a:pPr marL="0" indent="0">
              <a:lnSpc>
                <a:spcPct val="150000"/>
              </a:lnSpc>
              <a:spcBef>
                <a:spcPts val="0"/>
              </a:spcBef>
              <a:buNone/>
            </a:pPr>
            <a:r>
              <a:rPr lang="en-US" altLang="zh-CN" sz="2400" dirty="0"/>
              <a:t>  </a:t>
            </a:r>
            <a:r>
              <a:rPr lang="zh-CN" sz="2400" dirty="0"/>
              <a:t> (2) 由系统判断是否具备安装条件。</a:t>
            </a:r>
            <a:endParaRPr lang="zh-CN" sz="2400" dirty="0"/>
          </a:p>
          <a:p>
            <a:pPr marL="0" indent="0">
              <a:lnSpc>
                <a:spcPct val="150000"/>
              </a:lnSpc>
              <a:spcBef>
                <a:spcPts val="0"/>
              </a:spcBef>
              <a:buNone/>
            </a:pPr>
            <a:r>
              <a:rPr lang="en-US" altLang="zh-CN" sz="2400" dirty="0"/>
              <a:t>  </a:t>
            </a:r>
            <a:r>
              <a:rPr lang="zh-CN" sz="2400" dirty="0"/>
              <a:t> (3) 如果具备安装条件, 安装 RPM 软件包即可。</a:t>
            </a:r>
            <a:endParaRPr lang="zh-CN"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marL="0" indent="0">
              <a:lnSpc>
                <a:spcPct val="150000"/>
              </a:lnSpc>
              <a:spcBef>
                <a:spcPts val="0"/>
              </a:spcBef>
              <a:buNone/>
            </a:pPr>
            <a:r>
              <a:rPr sz="2400" dirty="0"/>
              <a:t>(4) 如果不具备安装条件, 根据提示, 予以解决, 最后安装 RPM 软件包。 例如: 系 统提示 RPM 软件包不满足依赖条件, 就安装依赖的软件包。 </a:t>
            </a:r>
            <a:endParaRPr sz="2400" dirty="0"/>
          </a:p>
          <a:p>
            <a:pPr marL="0" indent="0">
              <a:lnSpc>
                <a:spcPct val="150000"/>
              </a:lnSpc>
              <a:spcBef>
                <a:spcPts val="0"/>
              </a:spcBef>
              <a:buNone/>
            </a:pPr>
            <a:r>
              <a:rPr sz="2400" dirty="0"/>
              <a:t> </a:t>
            </a:r>
            <a:r>
              <a:rPr lang="en-US" sz="2400" dirty="0"/>
              <a:t>   </a:t>
            </a:r>
            <a:r>
              <a:rPr sz="2400" dirty="0">
                <a:solidFill>
                  <a:srgbClr val="FF0000"/>
                </a:solidFill>
              </a:rPr>
              <a:t>使用 rpm 命令可以在 Linux 系统中安装、删除、 刷新、升级、查询 RPM 软件包。</a:t>
            </a:r>
            <a:r>
              <a:rPr sz="2400" dirty="0"/>
              <a:t> </a:t>
            </a:r>
            <a:endParaRPr sz="2400" dirty="0"/>
          </a:p>
          <a:p>
            <a:pPr marL="0" indent="0">
              <a:lnSpc>
                <a:spcPct val="150000"/>
              </a:lnSpc>
              <a:spcBef>
                <a:spcPts val="0"/>
              </a:spcBef>
              <a:buNone/>
            </a:pPr>
            <a:r>
              <a:rPr sz="2400" dirty="0"/>
              <a:t> </a:t>
            </a: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[选项] [RPM 软件包文件名称]</a:t>
            </a:r>
            <a:endParaRPr sz="24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2. 卸载 RPM 软件包</a:t>
            </a:r>
            <a:endParaRPr sz="2400" dirty="0"/>
          </a:p>
          <a:p>
            <a:pPr marL="0" indent="0">
              <a:lnSpc>
                <a:spcPct val="150000"/>
              </a:lnSpc>
              <a:spcBef>
                <a:spcPts val="0"/>
              </a:spcBef>
              <a:buNone/>
            </a:pPr>
            <a:r>
              <a:rPr lang="en-US" sz="2400" dirty="0"/>
              <a:t>  </a:t>
            </a:r>
            <a:r>
              <a:rPr sz="2400" dirty="0"/>
              <a:t> 使用 </a:t>
            </a:r>
            <a:r>
              <a:rPr sz="2400" dirty="0">
                <a:solidFill>
                  <a:srgbClr val="FF0000"/>
                </a:solidFill>
              </a:rPr>
              <a:t>rpm -e 命令</a:t>
            </a:r>
            <a:r>
              <a:rPr sz="2400" dirty="0"/>
              <a:t>可以在 Linux 系统中卸载 RPM 软件包。</a:t>
            </a:r>
            <a:endParaRPr sz="2400" dirty="0"/>
          </a:p>
          <a:p>
            <a:pPr marL="0" indent="0">
              <a:lnSpc>
                <a:spcPct val="150000"/>
              </a:lnSpc>
              <a:spcBef>
                <a:spcPts val="0"/>
              </a:spcBef>
              <a:buNone/>
            </a:pPr>
            <a:r>
              <a:rPr sz="2400" dirty="0"/>
              <a:t> </a:t>
            </a:r>
            <a:r>
              <a:rPr lang="en-US" sz="2400" dirty="0"/>
              <a:t>  </a:t>
            </a:r>
            <a:r>
              <a:rPr sz="2400" dirty="0"/>
              <a:t> 命令语法:</a:t>
            </a:r>
            <a:endParaRPr sz="2400" dirty="0"/>
          </a:p>
          <a:p>
            <a:pPr marL="0" indent="0">
              <a:lnSpc>
                <a:spcPct val="150000"/>
              </a:lnSpc>
              <a:spcBef>
                <a:spcPts val="0"/>
              </a:spcBef>
              <a:buNone/>
            </a:pPr>
            <a:r>
              <a:rPr sz="2400" dirty="0"/>
              <a:t> </a:t>
            </a:r>
            <a:r>
              <a:rPr lang="en-US" sz="2400" dirty="0"/>
              <a:t>  </a:t>
            </a:r>
            <a:r>
              <a:rPr sz="2400" dirty="0"/>
              <a:t> rpm -e [RPM 包名称]</a:t>
            </a:r>
            <a:endParaRPr sz="24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3. </a:t>
            </a:r>
            <a:r>
              <a:rPr sz="2400" dirty="0">
                <a:solidFill>
                  <a:srgbClr val="FF0000"/>
                </a:solidFill>
              </a:rPr>
              <a:t>升级和刷新 RPM 软件包</a:t>
            </a:r>
            <a:endParaRPr sz="2400" dirty="0"/>
          </a:p>
          <a:p>
            <a:pPr marL="0" indent="0">
              <a:lnSpc>
                <a:spcPct val="150000"/>
              </a:lnSpc>
              <a:spcBef>
                <a:spcPts val="0"/>
              </a:spcBef>
              <a:buNone/>
            </a:pPr>
            <a:r>
              <a:rPr lang="en-US" sz="2400" dirty="0"/>
              <a:t>  </a:t>
            </a:r>
            <a:r>
              <a:rPr sz="2400" dirty="0"/>
              <a:t> 将已安装的低版本软件包升级到最新版本, 可以使用升级 RPM 软件包和刷新 RPM 软 件包两种方式, 这两种方式之间稍有区别。</a:t>
            </a:r>
            <a:r>
              <a:rPr dirty="0"/>
              <a:t> </a:t>
            </a:r>
            <a:endParaRPr dirty="0"/>
          </a:p>
          <a:p>
            <a:pPr marL="0" indent="0">
              <a:lnSpc>
                <a:spcPct val="150000"/>
              </a:lnSpc>
              <a:spcBef>
                <a:spcPts val="0"/>
              </a:spcBef>
              <a:buNone/>
            </a:pPr>
            <a:endParaRPr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 (1) 升级 RPM 软件包 </a:t>
            </a:r>
            <a:endParaRPr sz="2400" dirty="0"/>
          </a:p>
          <a:p>
            <a:pPr marL="0" indent="0">
              <a:lnSpc>
                <a:spcPct val="150000"/>
              </a:lnSpc>
              <a:spcBef>
                <a:spcPts val="0"/>
              </a:spcBef>
              <a:buNone/>
            </a:pPr>
            <a:r>
              <a:rPr sz="2400" dirty="0"/>
              <a:t> </a:t>
            </a:r>
            <a:r>
              <a:rPr lang="en-US" sz="2400" dirty="0"/>
              <a:t>   </a:t>
            </a:r>
            <a:r>
              <a:rPr sz="2400" dirty="0"/>
              <a:t>使用 </a:t>
            </a:r>
            <a:r>
              <a:rPr sz="2400" dirty="0">
                <a:solidFill>
                  <a:srgbClr val="FF0000"/>
                </a:solidFill>
              </a:rPr>
              <a:t>rpm</a:t>
            </a:r>
            <a:r>
              <a:rPr lang="en-US" sz="2400" dirty="0">
                <a:solidFill>
                  <a:srgbClr val="FF0000"/>
                </a:solidFill>
              </a:rPr>
              <a:t> </a:t>
            </a:r>
            <a:r>
              <a:rPr sz="2400" dirty="0">
                <a:solidFill>
                  <a:srgbClr val="FF0000"/>
                </a:solidFill>
              </a:rPr>
              <a:t>-Uvh 命令</a:t>
            </a:r>
            <a:r>
              <a:rPr sz="2400" dirty="0"/>
              <a:t>可以在 Linux 系统中升级 RPM 软件包, 升级软件包实际上是删除和 安装的组合。 不管该软件包的早期版本是否已被安装, 升级选项都会安装该软件包。 </a:t>
            </a:r>
            <a:endParaRPr sz="2400" dirty="0"/>
          </a:p>
          <a:p>
            <a:pPr marL="0" indent="0">
              <a:lnSpc>
                <a:spcPct val="150000"/>
              </a:lnSpc>
              <a:spcBef>
                <a:spcPts val="0"/>
              </a:spcBef>
              <a:buNone/>
            </a:pPr>
            <a:r>
              <a:rPr sz="2400" dirty="0"/>
              <a:t> </a:t>
            </a: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-Uvh </a:t>
            </a:r>
            <a:r>
              <a:rPr lang="en-US" sz="2400" dirty="0"/>
              <a:t>   </a:t>
            </a:r>
            <a:r>
              <a:rPr sz="2400" dirty="0"/>
              <a:t>[RPM 软件包文件名称]</a:t>
            </a:r>
            <a:endParaRPr sz="24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304800"/>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 (2) 刷新软件包 </a:t>
            </a:r>
            <a:endParaRPr sz="2400" dirty="0"/>
          </a:p>
          <a:p>
            <a:pPr marL="0" indent="0">
              <a:lnSpc>
                <a:spcPct val="150000"/>
              </a:lnSpc>
              <a:spcBef>
                <a:spcPts val="0"/>
              </a:spcBef>
              <a:buNone/>
            </a:pPr>
            <a:r>
              <a:rPr lang="en-US" dirty="0"/>
              <a:t>   </a:t>
            </a:r>
            <a:r>
              <a:rPr lang="en-US" sz="2400" dirty="0"/>
              <a:t> </a:t>
            </a:r>
            <a:r>
              <a:rPr sz="2400" dirty="0"/>
              <a:t>使用 </a:t>
            </a:r>
            <a:r>
              <a:rPr sz="2400" dirty="0">
                <a:solidFill>
                  <a:srgbClr val="FF0000"/>
                </a:solidFill>
              </a:rPr>
              <a:t>rpm -Fvh</a:t>
            </a:r>
            <a:r>
              <a:rPr sz="2400" dirty="0"/>
              <a:t> 命令可以在 Linux 系统中刷新 RPM 软件包。 使用 RPM 刷新软件包时, 系统会比较指定的软件包的版本和系统上已安装的版本。 当 RPM 的新选项处理的版本比 已安装的版本更新, 它就会升级到更新的版本。 如果软件包先前没有安装, RPM 的刷新 选项将不会安装该软件包, 这和 RPM 的升级选项不同。 </a:t>
            </a:r>
            <a:endParaRPr sz="2400" dirty="0"/>
          </a:p>
          <a:p>
            <a:pPr marL="0" indent="0">
              <a:lnSpc>
                <a:spcPct val="150000"/>
              </a:lnSpc>
              <a:spcBef>
                <a:spcPts val="0"/>
              </a:spcBef>
              <a:buNone/>
            </a:pP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-Fvh [RPM 软件包文件名称]</a:t>
            </a:r>
            <a:endParaRPr sz="24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304800"/>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4. 查询 RPM 软件包</a:t>
            </a:r>
            <a:endParaRPr sz="2400" dirty="0"/>
          </a:p>
          <a:p>
            <a:pPr marL="0" indent="0">
              <a:lnSpc>
                <a:spcPct val="150000"/>
              </a:lnSpc>
              <a:spcBef>
                <a:spcPts val="0"/>
              </a:spcBef>
              <a:buNone/>
            </a:pPr>
            <a:r>
              <a:rPr lang="en-US" sz="2400" dirty="0"/>
              <a:t>  </a:t>
            </a:r>
            <a:r>
              <a:rPr sz="2400" dirty="0"/>
              <a:t> RPM 软件包的查询功能非常强大, 使用 </a:t>
            </a:r>
            <a:r>
              <a:rPr sz="2400" dirty="0">
                <a:solidFill>
                  <a:srgbClr val="FF0000"/>
                </a:solidFill>
              </a:rPr>
              <a:t>rpm -q</a:t>
            </a:r>
            <a:r>
              <a:rPr sz="2400" dirty="0"/>
              <a:t> 相关命令可以查询软件包的众多信息, 下面将详细介绍其功能。 </a:t>
            </a:r>
            <a:endParaRPr sz="2400" dirty="0"/>
          </a:p>
          <a:p>
            <a:pPr marL="0" indent="0">
              <a:lnSpc>
                <a:spcPct val="150000"/>
              </a:lnSpc>
              <a:spcBef>
                <a:spcPts val="0"/>
              </a:spcBef>
              <a:buNone/>
            </a:pPr>
            <a:r>
              <a:rPr sz="2400" dirty="0"/>
              <a:t> </a:t>
            </a:r>
            <a:r>
              <a:rPr lang="en-US" sz="2400" dirty="0"/>
              <a:t>  </a:t>
            </a:r>
            <a:r>
              <a:rPr sz="2400" dirty="0"/>
              <a:t>(1) 查询指定 RPM 软件包是否已经安装 </a:t>
            </a:r>
            <a:endParaRPr sz="2400" dirty="0"/>
          </a:p>
          <a:p>
            <a:pPr marL="0" indent="0">
              <a:lnSpc>
                <a:spcPct val="150000"/>
              </a:lnSpc>
              <a:spcBef>
                <a:spcPts val="0"/>
              </a:spcBef>
              <a:buNone/>
            </a:pPr>
            <a:r>
              <a:rPr sz="2400" dirty="0"/>
              <a:t> </a:t>
            </a: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-q [RPM 包名称]</a:t>
            </a:r>
            <a:endParaRPr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304800"/>
            <a:ext cx="8369300" cy="4498975"/>
          </a:xfrm>
        </p:spPr>
        <p:txBody>
          <a:bodyPr anchor="t" anchorCtr="0"/>
          <a:p>
            <a:pPr marL="0" indent="0">
              <a:lnSpc>
                <a:spcPct val="150000"/>
              </a:lnSpc>
              <a:spcBef>
                <a:spcPts val="0"/>
              </a:spcBef>
              <a:buNone/>
            </a:pPr>
            <a:endParaRPr dirty="0"/>
          </a:p>
          <a:p>
            <a:pPr marL="0" indent="0">
              <a:lnSpc>
                <a:spcPct val="150000"/>
              </a:lnSpc>
              <a:spcBef>
                <a:spcPts val="0"/>
              </a:spcBef>
              <a:buNone/>
            </a:pPr>
            <a:r>
              <a:rPr lang="en-US" dirty="0"/>
              <a:t> </a:t>
            </a:r>
            <a:r>
              <a:rPr lang="en-US" sz="2400" dirty="0"/>
              <a:t> </a:t>
            </a:r>
            <a:r>
              <a:rPr sz="2400" dirty="0"/>
              <a:t> (2) </a:t>
            </a:r>
            <a:r>
              <a:rPr sz="2400" dirty="0">
                <a:solidFill>
                  <a:srgbClr val="FF0000"/>
                </a:solidFill>
              </a:rPr>
              <a:t>查询系统中所有已经安装的 RPM 软件包 </a:t>
            </a:r>
            <a:endParaRPr sz="2400" dirty="0">
              <a:solidFill>
                <a:srgbClr val="FF0000"/>
              </a:solidFill>
            </a:endParaRPr>
          </a:p>
          <a:p>
            <a:pPr marL="0" indent="0">
              <a:lnSpc>
                <a:spcPct val="150000"/>
              </a:lnSpc>
              <a:spcBef>
                <a:spcPts val="0"/>
              </a:spcBef>
              <a:buNone/>
            </a:pPr>
            <a:r>
              <a:rPr sz="2400" dirty="0"/>
              <a:t> </a:t>
            </a:r>
            <a:r>
              <a:rPr lang="en-US" sz="2400" dirty="0"/>
              <a:t>   </a:t>
            </a:r>
            <a:r>
              <a:rPr sz="2400" dirty="0"/>
              <a:t>命令语法:</a:t>
            </a:r>
            <a:endParaRPr sz="2400" dirty="0"/>
          </a:p>
          <a:p>
            <a:pPr marL="0" indent="0">
              <a:lnSpc>
                <a:spcPct val="150000"/>
              </a:lnSpc>
              <a:spcBef>
                <a:spcPts val="0"/>
              </a:spcBef>
              <a:buNone/>
            </a:pPr>
            <a:r>
              <a:rPr sz="2400" dirty="0"/>
              <a:t> </a:t>
            </a:r>
            <a:r>
              <a:rPr lang="en-US" sz="2400" dirty="0"/>
              <a:t>  </a:t>
            </a:r>
            <a:r>
              <a:rPr sz="2400" dirty="0"/>
              <a:t> rpm -qa </a:t>
            </a:r>
            <a:endParaRPr sz="2400" dirty="0"/>
          </a:p>
          <a:p>
            <a:pPr marL="0" indent="0">
              <a:lnSpc>
                <a:spcPct val="150000"/>
              </a:lnSpc>
              <a:spcBef>
                <a:spcPts val="0"/>
              </a:spcBef>
              <a:buNone/>
            </a:pPr>
            <a:r>
              <a:rPr lang="en-US" sz="2400" dirty="0">
                <a:sym typeface="+mn-ea"/>
              </a:rPr>
              <a:t>   </a:t>
            </a:r>
            <a:r>
              <a:rPr sz="2400" dirty="0">
                <a:sym typeface="+mn-ea"/>
              </a:rPr>
              <a:t>(3) </a:t>
            </a:r>
            <a:r>
              <a:rPr sz="2400" dirty="0">
                <a:solidFill>
                  <a:srgbClr val="FF0000"/>
                </a:solidFill>
                <a:sym typeface="+mn-ea"/>
              </a:rPr>
              <a:t>查询已安装 RPM 软件包的描述信息 </a:t>
            </a:r>
            <a:endParaRPr sz="2400" dirty="0"/>
          </a:p>
          <a:p>
            <a:pPr marL="0" indent="0">
              <a:lnSpc>
                <a:spcPct val="150000"/>
              </a:lnSpc>
              <a:spcBef>
                <a:spcPts val="0"/>
              </a:spcBef>
              <a:buNone/>
            </a:pPr>
            <a:r>
              <a:rPr sz="2400" dirty="0">
                <a:sym typeface="+mn-ea"/>
              </a:rPr>
              <a:t> </a:t>
            </a:r>
            <a:r>
              <a:rPr lang="en-US" sz="2400" dirty="0">
                <a:sym typeface="+mn-ea"/>
              </a:rPr>
              <a:t>  </a:t>
            </a:r>
            <a:r>
              <a:rPr sz="2400" dirty="0">
                <a:sym typeface="+mn-ea"/>
              </a:rPr>
              <a:t>命令语法: </a:t>
            </a:r>
            <a:endParaRPr sz="2400" dirty="0"/>
          </a:p>
          <a:p>
            <a:pPr marL="0" indent="0">
              <a:lnSpc>
                <a:spcPct val="150000"/>
              </a:lnSpc>
              <a:spcBef>
                <a:spcPts val="0"/>
              </a:spcBef>
              <a:buNone/>
            </a:pPr>
            <a:r>
              <a:rPr sz="2400" dirty="0">
                <a:sym typeface="+mn-ea"/>
              </a:rPr>
              <a:t> </a:t>
            </a:r>
            <a:r>
              <a:rPr lang="en-US" sz="2400" dirty="0">
                <a:sym typeface="+mn-ea"/>
              </a:rPr>
              <a:t>  </a:t>
            </a:r>
            <a:r>
              <a:rPr sz="2400" dirty="0">
                <a:sym typeface="+mn-ea"/>
              </a:rPr>
              <a:t>rpm -qi </a:t>
            </a:r>
            <a:r>
              <a:rPr lang="en-US" sz="2400" dirty="0">
                <a:sym typeface="+mn-ea"/>
              </a:rPr>
              <a:t> </a:t>
            </a:r>
            <a:r>
              <a:rPr sz="2400" dirty="0">
                <a:sym typeface="+mn-ea"/>
              </a:rPr>
              <a:t>[RPM 包名称]</a:t>
            </a:r>
            <a:endParaRPr sz="2400" dirty="0"/>
          </a:p>
          <a:p>
            <a:pPr marL="0" indent="0">
              <a:lnSpc>
                <a:spcPct val="150000"/>
              </a:lnSpc>
              <a:spcBef>
                <a:spcPts val="0"/>
              </a:spcBef>
              <a:buNone/>
            </a:pPr>
            <a:endParaRPr sz="2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noRot="1"/>
          </p:cNvSpPr>
          <p:nvPr>
            <p:ph type="title"/>
          </p:nvPr>
        </p:nvSpPr>
        <p:spPr/>
        <p:txBody>
          <a:bodyPr anchor="ctr" anchorCtr="0"/>
          <a:p>
            <a:r>
              <a:rPr lang="zh-CN" altLang="en-US" dirty="0"/>
              <a:t>本章内容</a:t>
            </a:r>
            <a:endParaRPr lang="zh-CN" altLang="en-US" dirty="0"/>
          </a:p>
        </p:txBody>
      </p:sp>
      <p:sp>
        <p:nvSpPr>
          <p:cNvPr id="7170" name="文本占位符 6146"/>
          <p:cNvSpPr>
            <a:spLocks noGrp="1" noRot="1"/>
          </p:cNvSpPr>
          <p:nvPr>
            <p:ph idx="1"/>
          </p:nvPr>
        </p:nvSpPr>
        <p:spPr>
          <a:xfrm>
            <a:off x="381000" y="1371600"/>
            <a:ext cx="8153400" cy="1840230"/>
          </a:xfrm>
        </p:spPr>
        <p:txBody>
          <a:bodyPr anchor="t" anchorCtr="0"/>
          <a:p>
            <a:pPr>
              <a:buNone/>
            </a:pPr>
            <a:r>
              <a:rPr lang="en-US" altLang="zh-CN" dirty="0"/>
              <a:t>8.1  </a:t>
            </a:r>
            <a:r>
              <a:rPr lang="zh-CN" altLang="en-US" dirty="0"/>
              <a:t> Linux 软件包概述</a:t>
            </a:r>
            <a:endParaRPr lang="zh-CN" altLang="en-US" dirty="0"/>
          </a:p>
          <a:p>
            <a:pPr>
              <a:buNone/>
            </a:pPr>
            <a:r>
              <a:rPr lang="en-US" altLang="zh-CN" dirty="0"/>
              <a:t>8.2   </a:t>
            </a:r>
            <a:r>
              <a:rPr dirty="0">
                <a:sym typeface="+mn-ea"/>
              </a:rPr>
              <a:t>RPM 软件包管理</a:t>
            </a:r>
            <a:endParaRPr dirty="0">
              <a:sym typeface="+mn-ea"/>
            </a:endParaRPr>
          </a:p>
          <a:p>
            <a:pPr>
              <a:buNone/>
            </a:pPr>
            <a:r>
              <a:rPr lang="en-US" altLang="zh-CN" dirty="0"/>
              <a:t>8.3   </a:t>
            </a:r>
            <a:r>
              <a:rPr dirty="0">
                <a:sym typeface="+mn-ea"/>
              </a:rPr>
              <a:t>使用 yum 管理 RPM 软件包</a:t>
            </a:r>
            <a:endParaRPr dirty="0">
              <a:sym typeface="+mn-ea"/>
            </a:endParaRPr>
          </a:p>
          <a:p>
            <a:pPr>
              <a:buNone/>
            </a:pPr>
            <a:r>
              <a:rPr lang="en-US" altLang="zh-CN" dirty="0">
                <a:sym typeface="+mn-ea"/>
              </a:rPr>
              <a:t>8.4   </a:t>
            </a:r>
            <a:r>
              <a:rPr dirty="0">
                <a:sym typeface="+mn-ea"/>
              </a:rPr>
              <a:t>tar 包 管 理</a:t>
            </a:r>
            <a:endParaRPr dirty="0">
              <a:sym typeface="+mn-ea"/>
            </a:endParaRPr>
          </a:p>
          <a:p>
            <a:pPr>
              <a:buNone/>
            </a:pPr>
            <a:endParaRPr lang="en-US" dirty="0">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304800"/>
            <a:ext cx="8369300" cy="4498975"/>
          </a:xfrm>
        </p:spPr>
        <p:txBody>
          <a:bodyPr anchor="t" anchorCtr="0"/>
          <a:p>
            <a:pPr marL="0" indent="0">
              <a:lnSpc>
                <a:spcPct val="150000"/>
              </a:lnSpc>
              <a:spcBef>
                <a:spcPts val="0"/>
              </a:spcBef>
              <a:buNone/>
            </a:pPr>
            <a:endParaRPr dirty="0"/>
          </a:p>
          <a:p>
            <a:pPr marL="0" indent="0">
              <a:lnSpc>
                <a:spcPct val="150000"/>
              </a:lnSpc>
              <a:spcBef>
                <a:spcPts val="0"/>
              </a:spcBef>
              <a:buNone/>
            </a:pPr>
            <a:r>
              <a:rPr lang="en-US" sz="2400" dirty="0"/>
              <a:t>  </a:t>
            </a:r>
            <a:r>
              <a:rPr sz="2400" dirty="0"/>
              <a:t>(4) </a:t>
            </a:r>
            <a:r>
              <a:rPr sz="2400" dirty="0">
                <a:solidFill>
                  <a:srgbClr val="FF0000"/>
                </a:solidFill>
              </a:rPr>
              <a:t>查询指定已安装 RPM 软件包</a:t>
            </a:r>
            <a:r>
              <a:rPr sz="2400" dirty="0"/>
              <a:t>所包含的文件列表 </a:t>
            </a:r>
            <a:r>
              <a:rPr lang="en-US" sz="2400" dirty="0"/>
              <a:t>  </a:t>
            </a:r>
            <a:endParaRPr lang="en-US" sz="2400" dirty="0"/>
          </a:p>
          <a:p>
            <a:pPr marL="0" indent="0">
              <a:lnSpc>
                <a:spcPct val="150000"/>
              </a:lnSpc>
              <a:spcBef>
                <a:spcPts val="0"/>
              </a:spcBef>
              <a:buNone/>
            </a:pP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-ql [RPM 包名称]</a:t>
            </a:r>
            <a:endParaRPr sz="2400" dirty="0"/>
          </a:p>
          <a:p>
            <a:pPr marL="0" indent="0">
              <a:lnSpc>
                <a:spcPct val="150000"/>
              </a:lnSpc>
              <a:spcBef>
                <a:spcPts val="0"/>
              </a:spcBef>
              <a:buNone/>
            </a:pPr>
            <a:r>
              <a:rPr lang="en-US" sz="2400" dirty="0"/>
              <a:t>  </a:t>
            </a:r>
            <a:r>
              <a:rPr sz="2400" dirty="0"/>
              <a:t>(5) </a:t>
            </a:r>
            <a:r>
              <a:rPr sz="2400" dirty="0">
                <a:solidFill>
                  <a:srgbClr val="FF0000"/>
                </a:solidFill>
              </a:rPr>
              <a:t>查询 RPM 软件包的依赖关系</a:t>
            </a:r>
            <a:r>
              <a:rPr sz="2400" dirty="0"/>
              <a:t> </a:t>
            </a:r>
            <a:endParaRPr sz="2400" dirty="0"/>
          </a:p>
          <a:p>
            <a:pPr marL="0" indent="0">
              <a:lnSpc>
                <a:spcPct val="150000"/>
              </a:lnSpc>
              <a:spcBef>
                <a:spcPts val="0"/>
              </a:spcBef>
              <a:buNone/>
            </a:pPr>
            <a:r>
              <a:rPr sz="2400" dirty="0"/>
              <a:t> </a:t>
            </a: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-qR [RPM 包名称]</a:t>
            </a:r>
            <a:endParaRPr sz="2400" dirty="0"/>
          </a:p>
          <a:p>
            <a:pPr marL="0" indent="0">
              <a:lnSpc>
                <a:spcPct val="150000"/>
              </a:lnSpc>
              <a:spcBef>
                <a:spcPts val="0"/>
              </a:spcBef>
              <a:buNone/>
            </a:pPr>
            <a:r>
              <a:rPr sz="2400" dirty="0"/>
              <a:t>(6) </a:t>
            </a:r>
            <a:r>
              <a:rPr sz="2400" dirty="0">
                <a:solidFill>
                  <a:srgbClr val="FF0000"/>
                </a:solidFill>
              </a:rPr>
              <a:t>查询系统中指定文件属于哪个 RPM 软件包</a:t>
            </a:r>
            <a:endParaRPr sz="2400" dirty="0">
              <a:solidFill>
                <a:srgbClr val="FF0000"/>
              </a:solidFill>
            </a:endParaRPr>
          </a:p>
          <a:p>
            <a:pPr marL="0" indent="0">
              <a:lnSpc>
                <a:spcPct val="150000"/>
              </a:lnSpc>
              <a:spcBef>
                <a:spcPts val="0"/>
              </a:spcBef>
              <a:buNone/>
            </a:pPr>
            <a:r>
              <a:rPr sz="2400" dirty="0"/>
              <a:t> </a:t>
            </a:r>
            <a:r>
              <a:rPr lang="en-US" sz="2400" dirty="0"/>
              <a:t>   </a:t>
            </a:r>
            <a:r>
              <a:rPr sz="2400" dirty="0"/>
              <a:t>命令语法: </a:t>
            </a:r>
            <a:endParaRPr sz="2400" dirty="0"/>
          </a:p>
          <a:p>
            <a:pPr marL="0" indent="0">
              <a:lnSpc>
                <a:spcPct val="150000"/>
              </a:lnSpc>
              <a:spcBef>
                <a:spcPts val="0"/>
              </a:spcBef>
              <a:buNone/>
            </a:pPr>
            <a:r>
              <a:rPr sz="2400" dirty="0"/>
              <a:t> </a:t>
            </a:r>
            <a:r>
              <a:rPr lang="en-US" sz="2400" dirty="0"/>
              <a:t>   </a:t>
            </a:r>
            <a:r>
              <a:rPr sz="2400" dirty="0"/>
              <a:t>rpm -qf [文件名]</a:t>
            </a:r>
            <a:endParaRPr sz="24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7.2 </a:t>
            </a:r>
            <a:r>
              <a:rPr dirty="0">
                <a:sym typeface="+mn-ea"/>
              </a:rPr>
              <a:t> BASH 命令的使用</a:t>
            </a:r>
            <a:endParaRPr dirty="0">
              <a:sym typeface="+mn-ea"/>
            </a:endParaRPr>
          </a:p>
        </p:txBody>
      </p:sp>
      <p:sp>
        <p:nvSpPr>
          <p:cNvPr id="9218" name="文本占位符 8194"/>
          <p:cNvSpPr>
            <a:spLocks noGrp="1" noRot="1"/>
          </p:cNvSpPr>
          <p:nvPr>
            <p:ph idx="1"/>
          </p:nvPr>
        </p:nvSpPr>
        <p:spPr>
          <a:xfrm>
            <a:off x="429260" y="1219200"/>
            <a:ext cx="8369300" cy="4498975"/>
          </a:xfrm>
        </p:spPr>
        <p:txBody>
          <a:bodyPr anchor="t" anchorCtr="0"/>
          <a:p>
            <a:pPr>
              <a:lnSpc>
                <a:spcPct val="150000"/>
              </a:lnSpc>
              <a:spcBef>
                <a:spcPts val="0"/>
              </a:spcBef>
            </a:pPr>
            <a:r>
              <a:rPr dirty="0"/>
              <a:t>7. 2. 2 光标操作</a:t>
            </a:r>
            <a:endParaRPr dirty="0"/>
          </a:p>
        </p:txBody>
      </p:sp>
      <p:graphicFrame>
        <p:nvGraphicFramePr>
          <p:cNvPr id="2" name="表格 1"/>
          <p:cNvGraphicFramePr/>
          <p:nvPr>
            <p:custDataLst>
              <p:tags r:id="rId1"/>
            </p:custDataLst>
          </p:nvPr>
        </p:nvGraphicFramePr>
        <p:xfrm>
          <a:off x="1447800" y="2438400"/>
          <a:ext cx="6399530" cy="1143000"/>
        </p:xfrm>
        <a:graphic>
          <a:graphicData uri="http://schemas.openxmlformats.org/drawingml/2006/table">
            <a:tbl>
              <a:tblPr firstRow="1" bandRow="1">
                <a:tableStyleId>{5C22544A-7EE6-4342-B048-85BDC9FD1C3A}</a:tableStyleId>
              </a:tblPr>
              <a:tblGrid>
                <a:gridCol w="2154555"/>
                <a:gridCol w="4244975"/>
              </a:tblGrid>
              <a:tr h="381000">
                <a:tc>
                  <a:txBody>
                    <a:bodyPr/>
                    <a:p>
                      <a:pPr algn="ctr">
                        <a:buNone/>
                      </a:pPr>
                      <a:r>
                        <a:rPr lang="zh-CN" altLang="en-US">
                          <a:solidFill>
                            <a:schemeClr val="tx1"/>
                          </a:solidFill>
                        </a:rPr>
                        <a:t>组合键 </a:t>
                      </a:r>
                      <a:endParaRPr lang="zh-CN" altLang="en-US">
                        <a:solidFill>
                          <a:schemeClr val="tx1"/>
                        </a:solidFill>
                      </a:endParaRPr>
                    </a:p>
                  </a:txBody>
                  <a:tcPr/>
                </a:tc>
                <a:tc>
                  <a:txBody>
                    <a:bodyPr/>
                    <a:p>
                      <a:pPr algn="ctr">
                        <a:buNone/>
                      </a:pPr>
                      <a:r>
                        <a:rPr lang="zh-CN" altLang="en-US" sz="1800">
                          <a:solidFill>
                            <a:schemeClr val="tx1"/>
                          </a:solidFill>
                          <a:sym typeface="+mn-ea"/>
                        </a:rPr>
                        <a:t>功能</a:t>
                      </a:r>
                      <a:endParaRPr lang="zh-CN" altLang="en-US" sz="1800">
                        <a:solidFill>
                          <a:schemeClr val="tx1"/>
                        </a:solidFill>
                        <a:sym typeface="+mn-ea"/>
                      </a:endParaRPr>
                    </a:p>
                  </a:txBody>
                  <a:tcPr/>
                </a:tc>
              </a:tr>
              <a:tr h="381000">
                <a:tc>
                  <a:txBody>
                    <a:bodyPr/>
                    <a:p>
                      <a:pPr algn="ctr">
                        <a:buNone/>
                      </a:pPr>
                      <a:r>
                        <a:rPr lang="zh-CN" altLang="en-US"/>
                        <a:t>Ctrl+a </a:t>
                      </a:r>
                      <a:endParaRPr lang="zh-CN" altLang="en-US"/>
                    </a:p>
                  </a:txBody>
                  <a:tcPr/>
                </a:tc>
                <a:tc>
                  <a:txBody>
                    <a:bodyPr/>
                    <a:p>
                      <a:pPr algn="l">
                        <a:buNone/>
                      </a:pPr>
                      <a:r>
                        <a:rPr lang="zh-CN" altLang="en-US" sz="1800">
                          <a:sym typeface="+mn-ea"/>
                        </a:rPr>
                        <a:t>移动光标到命令行首</a:t>
                      </a:r>
                      <a:endParaRPr lang="zh-CN" altLang="en-US" sz="1800"/>
                    </a:p>
                  </a:txBody>
                  <a:tcPr/>
                </a:tc>
              </a:tr>
              <a:tr h="381000">
                <a:tc>
                  <a:txBody>
                    <a:bodyPr/>
                    <a:p>
                      <a:pPr algn="ctr">
                        <a:buNone/>
                      </a:pPr>
                      <a:r>
                        <a:rPr lang="zh-CN" altLang="en-US"/>
                        <a:t>Ctrl+e </a:t>
                      </a:r>
                      <a:endParaRPr lang="zh-CN" altLang="en-US"/>
                    </a:p>
                  </a:txBody>
                  <a:tcPr/>
                </a:tc>
                <a:tc>
                  <a:txBody>
                    <a:bodyPr/>
                    <a:p>
                      <a:pPr algn="l">
                        <a:buNone/>
                      </a:pPr>
                      <a:r>
                        <a:rPr lang="zh-CN" altLang="en-US" sz="1800">
                          <a:sym typeface="+mn-ea"/>
                        </a:rPr>
                        <a:t>移动光标到命令行尾</a:t>
                      </a:r>
                      <a:endParaRPr lang="zh-CN" altLang="en-US" sz="1800"/>
                    </a:p>
                  </a:txBody>
                  <a:tcPr/>
                </a:tc>
              </a:tr>
            </a:tbl>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304800"/>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5.</a:t>
            </a:r>
            <a:r>
              <a:rPr sz="2400" dirty="0">
                <a:solidFill>
                  <a:srgbClr val="FF0000"/>
                </a:solidFill>
              </a:rPr>
              <a:t> 验证 RPM 软件包</a:t>
            </a:r>
            <a:r>
              <a:rPr sz="2400" dirty="0"/>
              <a:t> </a:t>
            </a:r>
            <a:endParaRPr sz="2400" dirty="0"/>
          </a:p>
          <a:p>
            <a:pPr marL="0" indent="0">
              <a:lnSpc>
                <a:spcPct val="150000"/>
              </a:lnSpc>
              <a:spcBef>
                <a:spcPts val="0"/>
              </a:spcBef>
              <a:buNone/>
            </a:pPr>
            <a:r>
              <a:rPr lang="en-US" sz="2400" dirty="0"/>
              <a:t>    </a:t>
            </a:r>
            <a:r>
              <a:rPr sz="2400" dirty="0"/>
              <a:t>验证软件包是通过比较已安装的文件和软件包中的原始文件信息来进行的。 验证的手 段主要有比较文件的尺寸、 MD5 校验码、 文件权限、 类型、 属主和用户组等。 rpm 采用带 参数-V 的命令来验证一个软件包。</a:t>
            </a:r>
            <a:endParaRPr sz="2400" dirty="0"/>
          </a:p>
          <a:p>
            <a:pPr marL="0" indent="0">
              <a:lnSpc>
                <a:spcPct val="150000"/>
              </a:lnSpc>
              <a:spcBef>
                <a:spcPts val="0"/>
              </a:spcBef>
              <a:buNone/>
            </a:pPr>
            <a:r>
              <a:rPr sz="2400" dirty="0"/>
              <a:t> </a:t>
            </a:r>
            <a:r>
              <a:rPr lang="en-US" sz="2400" dirty="0"/>
              <a:t>   </a:t>
            </a:r>
            <a:r>
              <a:rPr sz="2400" dirty="0"/>
              <a:t>验证单个软件包的命令格式如下。</a:t>
            </a:r>
            <a:endParaRPr sz="2400" dirty="0"/>
          </a:p>
          <a:p>
            <a:pPr marL="0" indent="0">
              <a:lnSpc>
                <a:spcPct val="150000"/>
              </a:lnSpc>
              <a:spcBef>
                <a:spcPts val="0"/>
              </a:spcBef>
              <a:buNone/>
            </a:pPr>
            <a:r>
              <a:rPr sz="2400" dirty="0"/>
              <a:t> </a:t>
            </a:r>
            <a:r>
              <a:rPr lang="en-US" sz="2400" dirty="0"/>
              <a:t>   </a:t>
            </a:r>
            <a:r>
              <a:rPr sz="2400" dirty="0"/>
              <a:t> rpm -V package-name </a:t>
            </a:r>
            <a:endParaRPr sz="2400"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066800"/>
            <a:ext cx="8153400" cy="4498975"/>
          </a:xfrm>
        </p:spPr>
        <p:txBody>
          <a:bodyPr/>
          <a:p>
            <a:pPr>
              <a:lnSpc>
                <a:spcPct val="150000"/>
              </a:lnSpc>
              <a:spcBef>
                <a:spcPts val="0"/>
              </a:spcBef>
            </a:pPr>
            <a:r>
              <a:rPr lang="zh-CN" altLang="en-US" sz="2400"/>
              <a:t>8. 3. 1 yum 的概念</a:t>
            </a:r>
            <a:endParaRPr lang="zh-CN" altLang="en-US" sz="2400"/>
          </a:p>
          <a:p>
            <a:pPr marL="0" indent="0">
              <a:lnSpc>
                <a:spcPct val="150000"/>
              </a:lnSpc>
              <a:spcBef>
                <a:spcPts val="0"/>
              </a:spcBef>
              <a:buNone/>
            </a:pPr>
            <a:r>
              <a:rPr lang="en-US" altLang="zh-CN" sz="2400"/>
              <a:t>   </a:t>
            </a:r>
            <a:r>
              <a:rPr lang="zh-CN" altLang="en-US" sz="2400"/>
              <a:t>在 Linux 系统中使 用</a:t>
            </a:r>
            <a:r>
              <a:rPr lang="zh-CN" altLang="en-US" sz="2400">
                <a:solidFill>
                  <a:srgbClr val="FF0000"/>
                </a:solidFill>
              </a:rPr>
              <a:t> yum 命令</a:t>
            </a:r>
            <a:r>
              <a:rPr lang="zh-CN" altLang="en-US" sz="2400"/>
              <a:t>, 可使 Linux 的软件安装变得简单。</a:t>
            </a:r>
            <a:endParaRPr lang="zh-CN" altLang="en-US" sz="2400"/>
          </a:p>
          <a:p>
            <a:pPr marL="0" indent="0">
              <a:lnSpc>
                <a:spcPct val="150000"/>
              </a:lnSpc>
              <a:spcBef>
                <a:spcPts val="0"/>
              </a:spcBef>
              <a:buNone/>
            </a:pPr>
            <a:r>
              <a:rPr lang="en-US" altLang="zh-CN" sz="2400"/>
              <a:t>   </a:t>
            </a:r>
            <a:r>
              <a:rPr lang="zh-CN" altLang="en-US" sz="2400"/>
              <a:t>yum (Yellow dog Updater Modified) 起初是由 Terra Soft 研发的, 其宗旨是自动化地升级、安装和删除 RPM 软件包, 收集 RPM 软件包的相关信息, 检查依赖性并且一次安装所 有依赖的软件包, 无须烦琐地一次次安装。</a:t>
            </a:r>
            <a:endParaRPr lang="zh-CN" altLang="en-US" sz="240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457200" y="1066800"/>
            <a:ext cx="8153400" cy="4498975"/>
          </a:xfrm>
        </p:spPr>
        <p:txBody>
          <a:bodyPr/>
          <a:p>
            <a:pPr marL="0" indent="0">
              <a:lnSpc>
                <a:spcPct val="100000"/>
              </a:lnSpc>
              <a:spcBef>
                <a:spcPts val="0"/>
              </a:spcBef>
              <a:buNone/>
            </a:pPr>
            <a:r>
              <a:rPr lang="en-US" altLang="zh-CN" sz="2400"/>
              <a:t>    </a:t>
            </a:r>
            <a:r>
              <a:rPr lang="zh-CN" altLang="en-US" sz="2400"/>
              <a:t>yum 的关键之处是要有可靠的</a:t>
            </a:r>
            <a:r>
              <a:rPr lang="zh-CN" altLang="en-US" sz="2400">
                <a:solidFill>
                  <a:srgbClr val="FF0000"/>
                </a:solidFill>
              </a:rPr>
              <a:t>软件仓库</a:t>
            </a:r>
            <a:r>
              <a:rPr lang="zh-CN" altLang="en-US" sz="2400"/>
              <a:t>, 软件仓库可以是 HTTP 站点、 FTP 站点或者 是本地软件池, 但必须包含 rpm 的 header, header 包括了 RPM 软件包的各种信息, 包括描 述、 功能、 提供的文件以及依赖性等。 正是收集了这些 header 并加以分析, 其才能自动化 地完成余下的任务。</a:t>
            </a:r>
            <a:endParaRPr lang="zh-CN" altLang="en-US" sz="2400"/>
          </a:p>
          <a:p>
            <a:pPr marL="0" indent="0">
              <a:lnSpc>
                <a:spcPct val="100000"/>
              </a:lnSpc>
              <a:spcBef>
                <a:spcPts val="0"/>
              </a:spcBef>
              <a:buNone/>
            </a:pPr>
            <a:r>
              <a:rPr lang="en-US" altLang="zh-CN" sz="2400"/>
              <a:t>    </a:t>
            </a:r>
            <a:r>
              <a:rPr lang="zh-CN" altLang="en-US" sz="2400"/>
              <a:t>yum 具有以下特点。 </a:t>
            </a:r>
            <a:endParaRPr lang="zh-CN" altLang="en-US" sz="2400"/>
          </a:p>
          <a:p>
            <a:pPr marL="0" indent="0">
              <a:lnSpc>
                <a:spcPct val="100000"/>
              </a:lnSpc>
              <a:spcBef>
                <a:spcPts val="0"/>
              </a:spcBef>
              <a:buNone/>
            </a:pPr>
            <a:r>
              <a:rPr lang="en-US" altLang="zh-CN" sz="2400"/>
              <a:t>   </a:t>
            </a:r>
            <a:r>
              <a:rPr lang="zh-CN" altLang="en-US" sz="2400"/>
              <a:t>(1) 可以同时配置多个软件仓库。</a:t>
            </a:r>
            <a:endParaRPr lang="zh-CN" altLang="en-US" sz="2400"/>
          </a:p>
          <a:p>
            <a:pPr marL="0" indent="0">
              <a:lnSpc>
                <a:spcPct val="100000"/>
              </a:lnSpc>
              <a:spcBef>
                <a:spcPts val="0"/>
              </a:spcBef>
              <a:buNone/>
            </a:pPr>
            <a:r>
              <a:rPr lang="en-US" altLang="zh-CN" sz="2400"/>
              <a:t>   </a:t>
            </a:r>
            <a:r>
              <a:rPr lang="zh-CN" altLang="en-US" sz="2400"/>
              <a:t>(2) 简洁地配置文件/ etc / yum. conf. </a:t>
            </a:r>
            <a:endParaRPr lang="zh-CN" altLang="en-US" sz="2400"/>
          </a:p>
          <a:p>
            <a:pPr marL="0" indent="0">
              <a:lnSpc>
                <a:spcPct val="100000"/>
              </a:lnSpc>
              <a:spcBef>
                <a:spcPts val="0"/>
              </a:spcBef>
              <a:buNone/>
            </a:pPr>
            <a:r>
              <a:rPr lang="en-US" altLang="zh-CN" sz="2400"/>
              <a:t>   </a:t>
            </a:r>
            <a:r>
              <a:rPr lang="zh-CN" altLang="en-US" sz="2400"/>
              <a:t>(3) 自动解决安装或者删除 RPM 软件包时遇到的依赖性问题。</a:t>
            </a:r>
            <a:endParaRPr lang="zh-CN" altLang="en-US" sz="2400"/>
          </a:p>
          <a:p>
            <a:pPr marL="0" indent="0">
              <a:lnSpc>
                <a:spcPct val="100000"/>
              </a:lnSpc>
              <a:spcBef>
                <a:spcPts val="0"/>
              </a:spcBef>
              <a:buNone/>
            </a:pPr>
            <a:r>
              <a:rPr lang="en-US" altLang="zh-CN" sz="2400"/>
              <a:t>  </a:t>
            </a:r>
            <a:r>
              <a:rPr lang="zh-CN" altLang="en-US" sz="2400"/>
              <a:t> (4) 使用 yum 非常方便。</a:t>
            </a:r>
            <a:endParaRPr lang="zh-CN" altLang="en-US" sz="2400"/>
          </a:p>
          <a:p>
            <a:pPr marL="0" indent="0">
              <a:lnSpc>
                <a:spcPct val="100000"/>
              </a:lnSpc>
              <a:spcBef>
                <a:spcPts val="0"/>
              </a:spcBef>
              <a:buNone/>
            </a:pPr>
            <a:r>
              <a:rPr lang="en-US" altLang="zh-CN" sz="2400"/>
              <a:t>   </a:t>
            </a:r>
            <a:r>
              <a:rPr lang="zh-CN" altLang="en-US" sz="2400"/>
              <a:t>(5) 保持与 RPM 数据库的一致性。</a:t>
            </a:r>
            <a:endParaRPr lang="zh-CN" altLang="en-US" sz="240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p:txBody>
          <a:bodyPr/>
          <a:p>
            <a:pPr>
              <a:lnSpc>
                <a:spcPct val="150000"/>
              </a:lnSpc>
              <a:spcBef>
                <a:spcPts val="0"/>
              </a:spcBef>
            </a:pPr>
            <a:r>
              <a:rPr lang="zh-CN" altLang="en-US" sz="2400"/>
              <a:t>8. 3. 2 </a:t>
            </a:r>
            <a:r>
              <a:rPr lang="zh-CN" altLang="en-US" sz="2400">
                <a:solidFill>
                  <a:srgbClr val="FF0000"/>
                </a:solidFill>
              </a:rPr>
              <a:t>yum 软件仓库配置文件</a:t>
            </a:r>
            <a:endParaRPr lang="zh-CN" altLang="en-US" sz="2400"/>
          </a:p>
          <a:p>
            <a:pPr marL="0" indent="0">
              <a:lnSpc>
                <a:spcPct val="150000"/>
              </a:lnSpc>
              <a:spcBef>
                <a:spcPts val="0"/>
              </a:spcBef>
              <a:buNone/>
            </a:pPr>
            <a:r>
              <a:rPr lang="en-US" altLang="zh-CN" sz="2400"/>
              <a:t>   </a:t>
            </a:r>
            <a:r>
              <a:rPr lang="zh-CN" altLang="en-US" sz="2400"/>
              <a:t>一个或者多个软件仓库的细节内容, 比如从哪里下载需要安装或者升级的软件包, repo 文 件中的设置内容将被 yum 读取和应用。软件仓库配置文件默认存储在/ etc / yum. repos. d 目 录中。</a:t>
            </a:r>
            <a:endParaRPr lang="zh-CN" altLang="en-US" sz="2400"/>
          </a:p>
          <a:p>
            <a:pPr marL="0" indent="0">
              <a:lnSpc>
                <a:spcPct val="150000"/>
              </a:lnSpc>
              <a:spcBef>
                <a:spcPts val="0"/>
              </a:spcBef>
              <a:buNone/>
            </a:pPr>
            <a:r>
              <a:rPr lang="zh-CN" altLang="en-US" sz="2400"/>
              <a:t> </a:t>
            </a:r>
            <a:r>
              <a:rPr lang="en-US" altLang="zh-CN" sz="2400"/>
              <a:t>   </a:t>
            </a:r>
            <a:r>
              <a:rPr lang="zh-CN" altLang="en-US" sz="2400"/>
              <a:t>以下是 yum 软件仓库配置文件的格式内容。 </a:t>
            </a:r>
            <a:endParaRPr lang="zh-CN" altLang="en-US" sz="2400"/>
          </a:p>
          <a:p>
            <a:pPr marL="0" indent="0">
              <a:lnSpc>
                <a:spcPct val="150000"/>
              </a:lnSpc>
              <a:spcBef>
                <a:spcPts val="0"/>
              </a:spcBef>
              <a:buNone/>
            </a:pPr>
            <a:r>
              <a:rPr lang="en-US" altLang="zh-CN" sz="2400"/>
              <a:t>    </a:t>
            </a:r>
            <a:r>
              <a:rPr lang="zh-CN" altLang="en-US" sz="2400"/>
              <a:t>[localhost-source]</a:t>
            </a:r>
            <a:endParaRPr lang="zh-CN" altLang="en-US" sz="240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219200"/>
            <a:ext cx="8153400" cy="4498975"/>
          </a:xfrm>
        </p:spPr>
        <p:txBody>
          <a:bodyPr/>
          <a:p>
            <a:pPr>
              <a:lnSpc>
                <a:spcPct val="100000"/>
              </a:lnSpc>
              <a:spcBef>
                <a:spcPts val="0"/>
              </a:spcBef>
            </a:pPr>
            <a:r>
              <a:rPr lang="zh-CN" altLang="en-US" sz="2400"/>
              <a:t>8. 3. 3 创建本地软件仓库</a:t>
            </a:r>
            <a:endParaRPr lang="zh-CN" altLang="en-US" sz="2400"/>
          </a:p>
          <a:p>
            <a:pPr marL="0" indent="0">
              <a:lnSpc>
                <a:spcPct val="100000"/>
              </a:lnSpc>
              <a:spcBef>
                <a:spcPts val="0"/>
              </a:spcBef>
              <a:buNone/>
            </a:pPr>
            <a:r>
              <a:rPr lang="en-US" altLang="zh-CN" sz="2400"/>
              <a:t>    </a:t>
            </a:r>
            <a:r>
              <a:rPr lang="zh-CN" altLang="en-US" sz="2400"/>
              <a:t>1. </a:t>
            </a:r>
            <a:r>
              <a:rPr lang="zh-CN" altLang="en-US" sz="2400">
                <a:solidFill>
                  <a:srgbClr val="FF0000"/>
                </a:solidFill>
              </a:rPr>
              <a:t>安装软件包 </a:t>
            </a:r>
            <a:endParaRPr lang="zh-CN" altLang="en-US" sz="2400"/>
          </a:p>
          <a:p>
            <a:pPr marL="0" indent="0">
              <a:lnSpc>
                <a:spcPct val="100000"/>
              </a:lnSpc>
              <a:spcBef>
                <a:spcPts val="0"/>
              </a:spcBef>
              <a:buNone/>
            </a:pPr>
            <a:r>
              <a:rPr lang="en-US" altLang="zh-CN" sz="2400"/>
              <a:t>    </a:t>
            </a:r>
            <a:r>
              <a:rPr lang="zh-CN" altLang="en-US" sz="2400"/>
              <a:t>使用以下命令安装 deltarpm、 python-deltarpm 和 createrepo 软件包。</a:t>
            </a:r>
            <a:endParaRPr lang="zh-CN" altLang="en-US" sz="2400"/>
          </a:p>
          <a:p>
            <a:pPr marL="0" indent="0" algn="l">
              <a:lnSpc>
                <a:spcPct val="100000"/>
              </a:lnSpc>
              <a:spcBef>
                <a:spcPts val="0"/>
              </a:spcBef>
              <a:buSzTx/>
              <a:buNone/>
            </a:pPr>
            <a:r>
              <a:rPr lang="en-US" altLang="zh-CN" sz="2400"/>
              <a:t>    </a:t>
            </a:r>
            <a:r>
              <a:rPr lang="zh-CN" altLang="en-US" sz="2400"/>
              <a:t>2. </a:t>
            </a:r>
            <a:r>
              <a:rPr lang="zh-CN" altLang="en-US" sz="2400">
                <a:solidFill>
                  <a:srgbClr val="FF0000"/>
                </a:solidFill>
              </a:rPr>
              <a:t>复制软件包 </a:t>
            </a:r>
            <a:endParaRPr lang="zh-CN" altLang="en-US" sz="2400"/>
          </a:p>
          <a:p>
            <a:pPr marL="0" indent="0">
              <a:lnSpc>
                <a:spcPct val="100000"/>
              </a:lnSpc>
              <a:spcBef>
                <a:spcPts val="0"/>
              </a:spcBef>
              <a:buNone/>
            </a:pPr>
            <a:r>
              <a:rPr lang="zh-CN" altLang="en-US" sz="2400"/>
              <a:t> </a:t>
            </a:r>
            <a:r>
              <a:rPr lang="en-US" altLang="zh-CN" sz="2400"/>
              <a:t>   </a:t>
            </a:r>
            <a:r>
              <a:rPr lang="zh-CN" altLang="en-US" sz="2400"/>
              <a:t>复制 Linux 系统安装光盘中的软件包到/ root / localhost 目录内。</a:t>
            </a:r>
            <a:endParaRPr lang="zh-CN" altLang="en-US" sz="2400"/>
          </a:p>
          <a:p>
            <a:pPr marL="0" indent="0" algn="l">
              <a:lnSpc>
                <a:spcPct val="100000"/>
              </a:lnSpc>
              <a:spcBef>
                <a:spcPts val="0"/>
              </a:spcBef>
              <a:buSzTx/>
              <a:buNone/>
            </a:pPr>
            <a:r>
              <a:rPr lang="en-US" altLang="zh-CN" sz="2400"/>
              <a:t>    </a:t>
            </a:r>
            <a:r>
              <a:rPr lang="zh-CN" altLang="en-US" sz="2400"/>
              <a:t>3. </a:t>
            </a:r>
            <a:r>
              <a:rPr lang="zh-CN" altLang="en-US" sz="2400">
                <a:solidFill>
                  <a:srgbClr val="FF0000"/>
                </a:solidFill>
              </a:rPr>
              <a:t>创建软件仓库配置文件</a:t>
            </a:r>
            <a:r>
              <a:rPr lang="zh-CN" altLang="en-US" sz="2400"/>
              <a:t> </a:t>
            </a:r>
            <a:endParaRPr lang="zh-CN" altLang="en-US" sz="2400"/>
          </a:p>
          <a:p>
            <a:pPr marL="0" indent="0">
              <a:lnSpc>
                <a:spcPct val="100000"/>
              </a:lnSpc>
              <a:spcBef>
                <a:spcPts val="0"/>
              </a:spcBef>
              <a:buNone/>
            </a:pPr>
            <a:r>
              <a:rPr lang="zh-CN" altLang="en-US" sz="2400"/>
              <a:t> </a:t>
            </a:r>
            <a:r>
              <a:rPr lang="en-US" altLang="zh-CN" sz="2400"/>
              <a:t>   </a:t>
            </a:r>
            <a:r>
              <a:rPr lang="zh-CN" altLang="en-US" sz="2400"/>
              <a:t>创建软件仓库配置文件/ etc / yum. repos. d / localhost. repo, 文件内容如下所示。</a:t>
            </a:r>
            <a:endParaRPr lang="zh-CN" altLang="en-US" sz="2400"/>
          </a:p>
          <a:p>
            <a:pPr marL="0" indent="0">
              <a:lnSpc>
                <a:spcPct val="100000"/>
              </a:lnSpc>
              <a:spcBef>
                <a:spcPts val="0"/>
              </a:spcBef>
              <a:buNone/>
            </a:pPr>
            <a:r>
              <a:rPr lang="en-US" altLang="zh-CN" sz="2400">
                <a:sym typeface="+mn-ea"/>
              </a:rPr>
              <a:t>     </a:t>
            </a:r>
            <a:r>
              <a:rPr lang="zh-CN" altLang="en-US" sz="2400">
                <a:sym typeface="+mn-ea"/>
              </a:rPr>
              <a:t>4. </a:t>
            </a:r>
            <a:r>
              <a:rPr lang="zh-CN" altLang="en-US" sz="2400">
                <a:solidFill>
                  <a:srgbClr val="FF0000"/>
                </a:solidFill>
                <a:sym typeface="+mn-ea"/>
              </a:rPr>
              <a:t>创建软件仓库</a:t>
            </a:r>
            <a:r>
              <a:rPr lang="zh-CN" altLang="en-US" sz="2400">
                <a:sym typeface="+mn-ea"/>
              </a:rPr>
              <a:t> </a:t>
            </a:r>
            <a:endParaRPr lang="zh-CN" altLang="en-US" sz="2400"/>
          </a:p>
          <a:p>
            <a:pPr marL="0" indent="0">
              <a:lnSpc>
                <a:spcPct val="100000"/>
              </a:lnSpc>
              <a:spcBef>
                <a:spcPts val="0"/>
              </a:spcBef>
              <a:buNone/>
            </a:pPr>
            <a:r>
              <a:rPr lang="en-US" altLang="zh-CN" sz="2400">
                <a:sym typeface="+mn-ea"/>
              </a:rPr>
              <a:t>    </a:t>
            </a:r>
            <a:r>
              <a:rPr lang="zh-CN" altLang="en-US" sz="2400">
                <a:sym typeface="+mn-ea"/>
              </a:rPr>
              <a:t>使用 createrepo 命令创建软件仓库。</a:t>
            </a:r>
            <a:r>
              <a:rPr lang="en-US" altLang="zh-CN">
                <a:sym typeface="+mn-ea"/>
              </a:rPr>
              <a:t> </a:t>
            </a:r>
            <a:endParaRPr lang="zh-CN" altLang="en-US"/>
          </a:p>
          <a:p>
            <a:pPr marL="0" indent="0">
              <a:lnSpc>
                <a:spcPct val="100000"/>
              </a:lnSpc>
              <a:spcBef>
                <a:spcPts val="0"/>
              </a:spcBef>
              <a:buNone/>
            </a:pPr>
            <a:endParaRPr lang="zh-CN" altLang="en-US"/>
          </a:p>
          <a:p>
            <a:pPr marL="0" indent="0">
              <a:lnSpc>
                <a:spcPct val="100000"/>
              </a:lnSpc>
              <a:spcBef>
                <a:spcPts val="0"/>
              </a:spcBef>
              <a:buNone/>
            </a:pPr>
            <a:endParaRPr lang="zh-CN" altLang="en-US"/>
          </a:p>
          <a:p>
            <a:pPr marL="0" indent="0">
              <a:lnSpc>
                <a:spcPct val="100000"/>
              </a:lnSpc>
              <a:spcBef>
                <a:spcPts val="0"/>
              </a:spcBef>
              <a:buNone/>
            </a:pPr>
            <a:r>
              <a:rPr lang="en-US" altLang="zh-CN"/>
              <a:t> </a:t>
            </a:r>
            <a:endParaRPr lang="zh-CN" alt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p:txBody>
          <a:bodyPr/>
          <a:p>
            <a:pPr>
              <a:lnSpc>
                <a:spcPct val="150000"/>
              </a:lnSpc>
              <a:spcBef>
                <a:spcPts val="0"/>
              </a:spcBef>
            </a:pPr>
            <a:r>
              <a:rPr lang="zh-CN" altLang="en-US" sz="2400"/>
              <a:t>8. 3. 4 yum 命令使用 </a:t>
            </a:r>
            <a:endParaRPr lang="zh-CN" altLang="en-US" sz="2400"/>
          </a:p>
          <a:p>
            <a:pPr marL="0" indent="0">
              <a:lnSpc>
                <a:spcPct val="150000"/>
              </a:lnSpc>
              <a:spcBef>
                <a:spcPts val="0"/>
              </a:spcBef>
              <a:buNone/>
            </a:pPr>
            <a:r>
              <a:rPr lang="en-US" altLang="zh-CN" sz="2400"/>
              <a:t>   </a:t>
            </a:r>
            <a:r>
              <a:rPr lang="zh-CN" altLang="en-US" sz="2400">
                <a:solidFill>
                  <a:srgbClr val="FF0000"/>
                </a:solidFill>
              </a:rPr>
              <a:t>使用 yum 命令可以安装、 更新、 删除、 显示软件包</a:t>
            </a:r>
            <a:r>
              <a:rPr lang="zh-CN" altLang="en-US" sz="2400"/>
              <a:t>。 yum 可以自动进行系统更新, 基于软件仓库的元数据分析, 解决软件包依赖性关系。</a:t>
            </a:r>
            <a:endParaRPr lang="zh-CN" altLang="en-US" sz="2400"/>
          </a:p>
          <a:p>
            <a:pPr marL="0" indent="0">
              <a:lnSpc>
                <a:spcPct val="150000"/>
              </a:lnSpc>
              <a:spcBef>
                <a:spcPts val="0"/>
              </a:spcBef>
              <a:buNone/>
            </a:pPr>
            <a:r>
              <a:rPr lang="zh-CN" altLang="en-US" sz="2400"/>
              <a:t> </a:t>
            </a:r>
            <a:r>
              <a:rPr lang="en-US" altLang="zh-CN" sz="2400"/>
              <a:t> </a:t>
            </a:r>
            <a:r>
              <a:rPr lang="zh-CN" altLang="en-US" sz="2400"/>
              <a:t> 命令语法: </a:t>
            </a:r>
            <a:endParaRPr lang="zh-CN" altLang="en-US" sz="2400"/>
          </a:p>
          <a:p>
            <a:pPr marL="0" indent="0">
              <a:lnSpc>
                <a:spcPct val="150000"/>
              </a:lnSpc>
              <a:spcBef>
                <a:spcPts val="0"/>
              </a:spcBef>
              <a:buNone/>
            </a:pPr>
            <a:r>
              <a:rPr lang="zh-CN" altLang="en-US" sz="2400"/>
              <a:t> </a:t>
            </a:r>
            <a:r>
              <a:rPr lang="en-US" altLang="zh-CN" sz="2400"/>
              <a:t>  </a:t>
            </a:r>
            <a:r>
              <a:rPr lang="zh-CN" altLang="en-US" sz="2400"/>
              <a:t>yum [选项] [命令]</a:t>
            </a:r>
            <a:endParaRPr lang="zh-CN" altLang="en-US" sz="240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143000"/>
            <a:ext cx="8153400" cy="4498975"/>
          </a:xfrm>
        </p:spPr>
        <p:txBody>
          <a:bodyPr/>
          <a:p>
            <a:pPr>
              <a:lnSpc>
                <a:spcPct val="150000"/>
              </a:lnSpc>
              <a:spcBef>
                <a:spcPts val="0"/>
              </a:spcBef>
            </a:pPr>
            <a:r>
              <a:rPr lang="zh-CN" altLang="en-US" sz="2400"/>
              <a:t>8. 4 tar 包 管 理</a:t>
            </a:r>
            <a:endParaRPr lang="zh-CN" altLang="en-US" sz="2400"/>
          </a:p>
          <a:p>
            <a:pPr marL="0" indent="0">
              <a:lnSpc>
                <a:spcPct val="150000"/>
              </a:lnSpc>
              <a:spcBef>
                <a:spcPts val="0"/>
              </a:spcBef>
              <a:buNone/>
            </a:pPr>
            <a:r>
              <a:rPr lang="en-US" altLang="zh-CN" sz="2400"/>
              <a:t>   </a:t>
            </a:r>
            <a:r>
              <a:rPr lang="zh-CN" altLang="en-US" sz="2400"/>
              <a:t>使用</a:t>
            </a:r>
            <a:r>
              <a:rPr lang="zh-CN" altLang="en-US" sz="2400">
                <a:solidFill>
                  <a:srgbClr val="FF0000"/>
                </a:solidFill>
              </a:rPr>
              <a:t> tar 命令</a:t>
            </a:r>
            <a:r>
              <a:rPr lang="zh-CN" altLang="en-US" sz="2400"/>
              <a:t>可以将文件和目录进行归档或压缩以作备份用。</a:t>
            </a:r>
            <a:endParaRPr lang="zh-CN" altLang="en-US" sz="2400"/>
          </a:p>
          <a:p>
            <a:pPr algn="l">
              <a:lnSpc>
                <a:spcPct val="150000"/>
              </a:lnSpc>
              <a:spcBef>
                <a:spcPts val="0"/>
              </a:spcBef>
              <a:buSzTx/>
            </a:pPr>
            <a:r>
              <a:rPr lang="zh-CN" altLang="en-US" sz="2400"/>
              <a:t>8. 4. 1 tar 包简介 </a:t>
            </a:r>
            <a:endParaRPr lang="zh-CN" altLang="en-US" sz="2400"/>
          </a:p>
          <a:p>
            <a:pPr marL="0" indent="0">
              <a:lnSpc>
                <a:spcPct val="150000"/>
              </a:lnSpc>
              <a:spcBef>
                <a:spcPts val="0"/>
              </a:spcBef>
              <a:buNone/>
            </a:pPr>
            <a:r>
              <a:rPr lang="zh-CN" altLang="en-US" sz="2400"/>
              <a:t> </a:t>
            </a:r>
            <a:r>
              <a:rPr lang="en-US" altLang="zh-CN" sz="2400"/>
              <a:t>  </a:t>
            </a:r>
            <a:r>
              <a:rPr lang="zh-CN" altLang="en-US" sz="2400"/>
              <a:t>Linux 系统中最常使用的归档程序是 tar, 使用 tar 程序归档的包称为 “ tar 包”, tar 包 文件的名称通常都是以 “tar” 结尾的。 生成 tar 包以后, 还可以使用其他程序对 tar 包进 行压缩。 tar 可以为文件和目录创建备份。 利用 tar 命令, 用户可以为某一特定文件创建备 份, 也可以在备份中改变文件, 或者向备份中加入新的文件。</a:t>
            </a:r>
            <a:endParaRPr lang="zh-CN" altLang="en-US" sz="2400"/>
          </a:p>
          <a:p>
            <a:pPr marL="0" indent="0">
              <a:lnSpc>
                <a:spcPct val="100000"/>
              </a:lnSpc>
              <a:spcBef>
                <a:spcPts val="0"/>
              </a:spcBef>
              <a:buNone/>
            </a:pPr>
            <a:endParaRPr lang="zh-CN" altLang="en-US" sz="240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219200"/>
            <a:ext cx="8153400" cy="4498975"/>
          </a:xfrm>
        </p:spPr>
        <p:txBody>
          <a:bodyPr/>
          <a:p>
            <a:pPr>
              <a:lnSpc>
                <a:spcPct val="150000"/>
              </a:lnSpc>
              <a:spcBef>
                <a:spcPts val="0"/>
              </a:spcBef>
            </a:pPr>
            <a:r>
              <a:rPr lang="zh-CN" altLang="en-US" sz="2400"/>
              <a:t>8. 4. 2 </a:t>
            </a:r>
            <a:r>
              <a:rPr lang="zh-CN" altLang="en-US" sz="2400">
                <a:solidFill>
                  <a:srgbClr val="FF0000"/>
                </a:solidFill>
              </a:rPr>
              <a:t>tar 包的使用和管理</a:t>
            </a:r>
            <a:endParaRPr lang="zh-CN" altLang="en-US" sz="2400"/>
          </a:p>
          <a:p>
            <a:pPr marL="0" indent="0">
              <a:lnSpc>
                <a:spcPct val="150000"/>
              </a:lnSpc>
              <a:spcBef>
                <a:spcPts val="0"/>
              </a:spcBef>
              <a:buNone/>
            </a:pPr>
            <a:r>
              <a:rPr lang="en-US" altLang="zh-CN" sz="2400"/>
              <a:t>  </a:t>
            </a:r>
            <a:r>
              <a:rPr lang="zh-CN" altLang="en-US" sz="2400"/>
              <a:t> 使用 tar 命令可以将许多文件一起保存到一个单独的磁带或硬盘中归档, 并能从归档 中单独还原所需文件。 </a:t>
            </a:r>
            <a:endParaRPr lang="zh-CN" altLang="en-US" sz="2400"/>
          </a:p>
          <a:p>
            <a:pPr marL="0" indent="0">
              <a:lnSpc>
                <a:spcPct val="150000"/>
              </a:lnSpc>
              <a:spcBef>
                <a:spcPts val="0"/>
              </a:spcBef>
              <a:buNone/>
            </a:pPr>
            <a:r>
              <a:rPr lang="zh-CN" altLang="en-US" sz="2400"/>
              <a:t> </a:t>
            </a:r>
            <a:r>
              <a:rPr lang="en-US" altLang="zh-CN" sz="2400"/>
              <a:t>   </a:t>
            </a:r>
            <a:r>
              <a:rPr lang="zh-CN" altLang="en-US" sz="2400"/>
              <a:t>命令语法: </a:t>
            </a:r>
            <a:endParaRPr lang="zh-CN" altLang="en-US" sz="2400"/>
          </a:p>
          <a:p>
            <a:pPr marL="0" indent="0">
              <a:lnSpc>
                <a:spcPct val="150000"/>
              </a:lnSpc>
              <a:spcBef>
                <a:spcPts val="0"/>
              </a:spcBef>
              <a:buNone/>
            </a:pPr>
            <a:r>
              <a:rPr lang="zh-CN" altLang="en-US" sz="2400"/>
              <a:t> </a:t>
            </a:r>
            <a:r>
              <a:rPr lang="en-US" altLang="zh-CN" sz="2400"/>
              <a:t>   </a:t>
            </a:r>
            <a:r>
              <a:rPr lang="zh-CN" altLang="en-US" sz="2400"/>
              <a:t>tar [选项] [文件 | 目录]</a:t>
            </a:r>
            <a:endParaRPr lang="zh-CN" altLang="en-US" sz="24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8.1  </a:t>
            </a:r>
            <a:r>
              <a:rPr lang="en-US" altLang="zh-CN" dirty="0">
                <a:sym typeface="+mn-ea"/>
              </a:rPr>
              <a:t> </a:t>
            </a:r>
            <a:r>
              <a:rPr lang="zh-CN" altLang="en-US" dirty="0">
                <a:sym typeface="+mn-ea"/>
              </a:rPr>
              <a:t>Linux 软件包概述</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marL="0" indent="0">
              <a:lnSpc>
                <a:spcPct val="150000"/>
              </a:lnSpc>
              <a:spcBef>
                <a:spcPts val="0"/>
              </a:spcBef>
              <a:buNone/>
            </a:pPr>
            <a:r>
              <a:rPr lang="en-US" dirty="0"/>
              <a:t>    </a:t>
            </a:r>
            <a:r>
              <a:rPr dirty="0"/>
              <a:t>Linux 下的软件包和格式很多, 最常用的是 </a:t>
            </a:r>
            <a:r>
              <a:rPr dirty="0">
                <a:solidFill>
                  <a:srgbClr val="FF0000"/>
                </a:solidFill>
              </a:rPr>
              <a:t>RPM 格式和 TAR 格式</a:t>
            </a:r>
            <a:r>
              <a:rPr dirty="0"/>
              <a:t>。 互联网上提供的流行 Linux 软件包也多为以上两种格式。 目前 RPM 格式的软件包越来越多, 针对其管理主 要有两种方式, </a:t>
            </a:r>
            <a:r>
              <a:rPr dirty="0">
                <a:solidFill>
                  <a:srgbClr val="FF0000"/>
                </a:solidFill>
              </a:rPr>
              <a:t>一是 RPM 软件包管理, 二是 YUM 软件包管理</a:t>
            </a:r>
            <a:r>
              <a:rPr dirty="0"/>
              <a:t>。</a:t>
            </a:r>
            <a:endParaRPr dirty="0"/>
          </a:p>
          <a:p>
            <a:pPr marL="0" indent="0">
              <a:lnSpc>
                <a:spcPct val="150000"/>
              </a:lnSpc>
              <a:spcBef>
                <a:spcPts val="0"/>
              </a:spcBef>
              <a:buNone/>
            </a:pPr>
            <a:endParaRPr lang="zh-CN"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219200"/>
            <a:ext cx="8153400" cy="4498975"/>
          </a:xfrm>
        </p:spPr>
        <p:txBody>
          <a:bodyPr/>
          <a:p>
            <a:pPr>
              <a:lnSpc>
                <a:spcPct val="150000"/>
              </a:lnSpc>
              <a:spcBef>
                <a:spcPts val="0"/>
              </a:spcBef>
            </a:pPr>
            <a:r>
              <a:rPr lang="zh-CN" altLang="en-US" sz="2400"/>
              <a:t>8. 4. 3 tar 包的特殊使用 </a:t>
            </a:r>
            <a:endParaRPr lang="zh-CN" altLang="en-US" sz="2400"/>
          </a:p>
          <a:p>
            <a:pPr marL="0" indent="0">
              <a:lnSpc>
                <a:spcPct val="150000"/>
              </a:lnSpc>
              <a:spcBef>
                <a:spcPts val="0"/>
              </a:spcBef>
              <a:buNone/>
            </a:pPr>
            <a:r>
              <a:rPr lang="en-US" altLang="zh-CN" sz="2400"/>
              <a:t>    </a:t>
            </a:r>
            <a:r>
              <a:rPr lang="zh-CN" altLang="en-US" sz="2400"/>
              <a:t>使用 tar 命令可以在打包或解包的同时调用其他的压缩程序, 比如调用 gzip、 bzip2 和 xz 等。</a:t>
            </a:r>
            <a:endParaRPr lang="zh-CN" altLang="en-US" sz="2400"/>
          </a:p>
          <a:p>
            <a:pPr marL="0" indent="0">
              <a:lnSpc>
                <a:spcPct val="150000"/>
              </a:lnSpc>
              <a:spcBef>
                <a:spcPts val="0"/>
              </a:spcBef>
              <a:buNone/>
            </a:pPr>
            <a:r>
              <a:rPr lang="zh-CN" altLang="en-US" sz="2400"/>
              <a:t> </a:t>
            </a:r>
            <a:r>
              <a:rPr lang="en-US" altLang="zh-CN" sz="2400"/>
              <a:t>  </a:t>
            </a:r>
            <a:r>
              <a:rPr lang="zh-CN" altLang="en-US" sz="2400"/>
              <a:t>1. </a:t>
            </a:r>
            <a:r>
              <a:rPr lang="zh-CN" altLang="en-US" sz="2400">
                <a:solidFill>
                  <a:srgbClr val="FF0000"/>
                </a:solidFill>
              </a:rPr>
              <a:t>tar 调用 gzip</a:t>
            </a:r>
            <a:r>
              <a:rPr lang="zh-CN" altLang="en-US" sz="2400"/>
              <a:t> </a:t>
            </a:r>
            <a:endParaRPr lang="zh-CN" altLang="en-US" sz="2400"/>
          </a:p>
          <a:p>
            <a:pPr marL="0" indent="0">
              <a:lnSpc>
                <a:spcPct val="150000"/>
              </a:lnSpc>
              <a:spcBef>
                <a:spcPts val="0"/>
              </a:spcBef>
              <a:buNone/>
            </a:pPr>
            <a:r>
              <a:rPr lang="zh-CN" altLang="en-US" sz="2400"/>
              <a:t> </a:t>
            </a:r>
            <a:r>
              <a:rPr lang="en-US" altLang="zh-CN" sz="2400"/>
              <a:t>  </a:t>
            </a:r>
            <a:r>
              <a:rPr lang="zh-CN" altLang="en-US" sz="2400"/>
              <a:t>使用 tar 命令可以在归档或者是解包的同时调用 gzip 压缩程序。 gzip 是 GNU 组织开发 的一个压缩程序, 以 “gz” 结尾的文件就是 gzip 压缩的结果。 与 gzip 相对应的解压缩程序 是 gunzip, tar 命令中使用-z 选项来调用 gzip。</a:t>
            </a:r>
            <a:endParaRPr lang="zh-CN" altLang="en-US" sz="240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8.3 </a:t>
            </a:r>
            <a:r>
              <a:rPr lang="zh-CN" b="1"/>
              <a:t> 使用 yum 管理 RPM 软件包</a:t>
            </a:r>
            <a:endParaRPr lang="zh-CN" b="1"/>
          </a:p>
        </p:txBody>
      </p:sp>
      <p:sp>
        <p:nvSpPr>
          <p:cNvPr id="3" name="内容占位符 2"/>
          <p:cNvSpPr/>
          <p:nvPr>
            <p:ph idx="1"/>
            <p:custDataLst>
              <p:tags r:id="rId1"/>
            </p:custDataLst>
          </p:nvPr>
        </p:nvSpPr>
        <p:spPr>
          <a:xfrm>
            <a:off x="381000" y="1219200"/>
            <a:ext cx="8153400" cy="4498975"/>
          </a:xfrm>
        </p:spPr>
        <p:txBody>
          <a:bodyPr/>
          <a:p>
            <a:pPr marL="0" indent="0">
              <a:lnSpc>
                <a:spcPct val="100000"/>
              </a:lnSpc>
              <a:spcBef>
                <a:spcPts val="0"/>
              </a:spcBef>
              <a:buNone/>
            </a:pPr>
            <a:r>
              <a:rPr lang="zh-CN" altLang="en-US"/>
              <a:t> </a:t>
            </a:r>
            <a:r>
              <a:rPr lang="en-US" altLang="zh-CN"/>
              <a:t>  </a:t>
            </a:r>
            <a:r>
              <a:rPr lang="en-US" altLang="zh-CN" sz="2400"/>
              <a:t> </a:t>
            </a:r>
            <a:r>
              <a:rPr lang="zh-CN" altLang="en-US" sz="2400"/>
              <a:t>2</a:t>
            </a:r>
            <a:r>
              <a:rPr lang="zh-CN" altLang="en-US" sz="2400">
                <a:solidFill>
                  <a:srgbClr val="FF0000"/>
                </a:solidFill>
              </a:rPr>
              <a:t>. tar 调用 bzip2 </a:t>
            </a:r>
            <a:endParaRPr lang="zh-CN" altLang="en-US" sz="2400"/>
          </a:p>
          <a:p>
            <a:pPr marL="0" indent="0">
              <a:lnSpc>
                <a:spcPct val="100000"/>
              </a:lnSpc>
              <a:spcBef>
                <a:spcPts val="0"/>
              </a:spcBef>
              <a:buNone/>
            </a:pPr>
            <a:r>
              <a:rPr lang="zh-CN" altLang="en-US" sz="2400"/>
              <a:t> </a:t>
            </a:r>
            <a:r>
              <a:rPr lang="en-US" altLang="zh-CN" sz="2400"/>
              <a:t>   </a:t>
            </a:r>
            <a:r>
              <a:rPr lang="zh-CN" altLang="en-US" sz="2400"/>
              <a:t>使用 tar 命令可以在归档或者是解包的同时调用 bzip2 压缩程序。 bzip2 是一个压缩能 力更强的压缩程序, 以 “ . bz2” 结尾的文件就是 bzip2 压缩的结果。 与 bzip2 相对应的解 压缩程序是 bunzip2. tar 命令中使用-j 选项来调用 bzip2。</a:t>
            </a:r>
            <a:endParaRPr lang="zh-CN" altLang="en-US" sz="2400"/>
          </a:p>
          <a:p>
            <a:pPr marL="0" indent="0">
              <a:lnSpc>
                <a:spcPct val="100000"/>
              </a:lnSpc>
              <a:spcBef>
                <a:spcPts val="0"/>
              </a:spcBef>
              <a:buNone/>
            </a:pPr>
            <a:r>
              <a:rPr lang="en-US" altLang="zh-CN" sz="2400"/>
              <a:t>    </a:t>
            </a:r>
            <a:r>
              <a:rPr lang="zh-CN" altLang="en-US" sz="2400"/>
              <a:t>3. </a:t>
            </a:r>
            <a:r>
              <a:rPr lang="zh-CN" altLang="en-US" sz="2400">
                <a:solidFill>
                  <a:srgbClr val="FF0000"/>
                </a:solidFill>
              </a:rPr>
              <a:t>tar 调用 xz</a:t>
            </a:r>
            <a:r>
              <a:rPr lang="zh-CN" altLang="en-US" sz="2400"/>
              <a:t> </a:t>
            </a:r>
            <a:endParaRPr lang="zh-CN" altLang="en-US" sz="2400"/>
          </a:p>
          <a:p>
            <a:pPr marL="0" indent="0">
              <a:lnSpc>
                <a:spcPct val="100000"/>
              </a:lnSpc>
              <a:spcBef>
                <a:spcPts val="0"/>
              </a:spcBef>
              <a:buNone/>
            </a:pPr>
            <a:r>
              <a:rPr lang="zh-CN" altLang="en-US" sz="2400"/>
              <a:t> </a:t>
            </a:r>
            <a:r>
              <a:rPr lang="en-US" altLang="zh-CN" sz="2400"/>
              <a:t>   </a:t>
            </a:r>
            <a:r>
              <a:rPr lang="zh-CN" altLang="en-US" sz="2400"/>
              <a:t>使用 tar 命令可以在归档或者是解包的同时调用 xz 压缩程序。 xz 是一个使用 LZMA 压 缩算法的无损数据压缩文件格式, 以 “xz” 结尾的文件就是 xz 压缩的结果。 tar 命令中使 用-J 选项来调用。</a:t>
            </a:r>
            <a:endParaRPr lang="zh-CN" altLang="en-US" sz="240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8.1  </a:t>
            </a:r>
            <a:r>
              <a:rPr lang="en-US" altLang="zh-CN" dirty="0">
                <a:sym typeface="+mn-ea"/>
              </a:rPr>
              <a:t> </a:t>
            </a:r>
            <a:r>
              <a:rPr lang="zh-CN" altLang="en-US" dirty="0">
                <a:sym typeface="+mn-ea"/>
              </a:rPr>
              <a:t>Linux 软件包概述</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algn="l">
              <a:lnSpc>
                <a:spcPct val="100000"/>
              </a:lnSpc>
              <a:spcBef>
                <a:spcPct val="20000"/>
              </a:spcBef>
              <a:buSzTx/>
            </a:pPr>
            <a:r>
              <a:rPr lang="zh-CN" altLang="en-US"/>
              <a:t>    1. RPM 包</a:t>
            </a:r>
            <a:endParaRPr lang="zh-CN" altLang="en-US"/>
          </a:p>
          <a:p>
            <a:pPr marL="0" indent="0">
              <a:lnSpc>
                <a:spcPct val="150000"/>
              </a:lnSpc>
              <a:spcBef>
                <a:spcPts val="0"/>
              </a:spcBef>
              <a:buNone/>
            </a:pPr>
            <a:r>
              <a:rPr lang="zh-CN" altLang="en-US"/>
              <a:t> </a:t>
            </a:r>
            <a:r>
              <a:rPr lang="en-US" altLang="zh-CN"/>
              <a:t>   </a:t>
            </a:r>
            <a:r>
              <a:rPr lang="zh-CN" altLang="en-US"/>
              <a:t> </a:t>
            </a:r>
            <a:r>
              <a:rPr dirty="0">
                <a:solidFill>
                  <a:srgbClr val="FF0000"/>
                </a:solidFill>
              </a:rPr>
              <a:t>RPM</a:t>
            </a:r>
            <a:r>
              <a:rPr dirty="0"/>
              <a:t> 是 (Red Hat Package Manager) Red Hat 包管理器的简称。 RPM 本质上就是一个 包, 包含可以立即在特定机器体系结构上安装和运行的 Linux 软件。 编译成功之后, 定会 将打包的文件放在这个目录中, 包括 i386, i586, i686, noarch 等目录。</a:t>
            </a:r>
            <a:endParaRPr lang="zh-CN"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pPr algn="l">
              <a:buClrTx/>
              <a:buSzTx/>
              <a:buFontTx/>
            </a:pPr>
            <a:r>
              <a:rPr lang="en-US" altLang="zh-CN" dirty="0">
                <a:sym typeface="+mn-ea"/>
              </a:rPr>
              <a:t>8.1  </a:t>
            </a:r>
            <a:r>
              <a:rPr lang="en-US" altLang="zh-CN" dirty="0">
                <a:sym typeface="+mn-ea"/>
              </a:rPr>
              <a:t> </a:t>
            </a:r>
            <a:r>
              <a:rPr lang="zh-CN" altLang="en-US" dirty="0">
                <a:sym typeface="+mn-ea"/>
              </a:rPr>
              <a:t>Linux 软件包概述</a:t>
            </a:r>
            <a:endParaRPr lang="zh-CN" altLang="en-US" dirty="0"/>
          </a:p>
        </p:txBody>
      </p:sp>
      <p:sp>
        <p:nvSpPr>
          <p:cNvPr id="9218" name="文本占位符 8194"/>
          <p:cNvSpPr>
            <a:spLocks noGrp="1" noRot="1"/>
          </p:cNvSpPr>
          <p:nvPr>
            <p:ph idx="1"/>
          </p:nvPr>
        </p:nvSpPr>
        <p:spPr>
          <a:xfrm>
            <a:off x="473710" y="1203960"/>
            <a:ext cx="8226425" cy="5996305"/>
          </a:xfrm>
        </p:spPr>
        <p:txBody>
          <a:bodyPr anchor="t" anchorCtr="0"/>
          <a:p>
            <a:pPr algn="l">
              <a:lnSpc>
                <a:spcPct val="150000"/>
              </a:lnSpc>
              <a:spcBef>
                <a:spcPts val="0"/>
              </a:spcBef>
              <a:buSzTx/>
            </a:pPr>
            <a:r>
              <a:rPr lang="zh-CN" altLang="en-US" sz="2400"/>
              <a:t> 2. SRPM 包 </a:t>
            </a:r>
            <a:endParaRPr lang="zh-CN" altLang="en-US" sz="2400"/>
          </a:p>
          <a:p>
            <a:pPr marL="0" indent="0" algn="l">
              <a:lnSpc>
                <a:spcPct val="150000"/>
              </a:lnSpc>
              <a:spcBef>
                <a:spcPts val="0"/>
              </a:spcBef>
              <a:buSzTx/>
              <a:buNone/>
            </a:pPr>
            <a:r>
              <a:rPr lang="en-US" altLang="zh-CN" sz="2400"/>
              <a:t>    </a:t>
            </a:r>
            <a:r>
              <a:rPr lang="zh-CN" altLang="en-US" sz="2400"/>
              <a:t>SRPM 类似于 RPM 包, 如果需生成 src. rpm 形式, 会打包到此目录。</a:t>
            </a:r>
            <a:endParaRPr lang="zh-CN" altLang="en-US" sz="2400"/>
          </a:p>
          <a:p>
            <a:pPr algn="l">
              <a:lnSpc>
                <a:spcPct val="150000"/>
              </a:lnSpc>
              <a:spcBef>
                <a:spcPts val="0"/>
              </a:spcBef>
              <a:buSzTx/>
            </a:pPr>
            <a:r>
              <a:rPr lang="zh-CN" altLang="en-US" sz="2400"/>
              <a:t>3. tar 包、 tar. gz 包、 tar. bz2 包和 zip 包</a:t>
            </a:r>
            <a:endParaRPr lang="zh-CN" altLang="en-US" sz="2400"/>
          </a:p>
          <a:p>
            <a:pPr marL="0" indent="0" algn="l">
              <a:lnSpc>
                <a:spcPct val="150000"/>
              </a:lnSpc>
              <a:spcBef>
                <a:spcPts val="0"/>
              </a:spcBef>
              <a:buSzTx/>
              <a:buNone/>
            </a:pPr>
            <a:r>
              <a:rPr lang="zh-CN" altLang="en-US" sz="2400"/>
              <a:t> </a:t>
            </a:r>
            <a:r>
              <a:rPr lang="en-US" altLang="zh-CN" sz="2400"/>
              <a:t>   </a:t>
            </a:r>
            <a:r>
              <a:rPr lang="zh-CN" altLang="en-US" sz="2400"/>
              <a:t> 在 Windows 系统下最常见的压缩文件是 zip 和 rar, Linux 系统则不同, 它</a:t>
            </a:r>
            <a:r>
              <a:rPr lang="zh-CN" altLang="en-US" sz="2400">
                <a:solidFill>
                  <a:srgbClr val="FF0000"/>
                </a:solidFill>
              </a:rPr>
              <a:t>有 gz 和 tar. gz、 tgz、 bz2、 Z、 tar 等众多的压缩文件名</a:t>
            </a:r>
            <a:r>
              <a:rPr lang="zh-CN" altLang="en-US" sz="2400"/>
              <a:t>。</a:t>
            </a:r>
            <a:endParaRPr lang="zh-CN" altLang="en-US" sz="2400"/>
          </a:p>
          <a:p>
            <a:pPr marL="0" indent="0" algn="l">
              <a:lnSpc>
                <a:spcPct val="150000"/>
              </a:lnSpc>
              <a:spcBef>
                <a:spcPts val="0"/>
              </a:spcBef>
              <a:buSzTx/>
              <a:buNone/>
            </a:pPr>
            <a:r>
              <a:rPr lang="en-US" altLang="zh-CN" sz="2400"/>
              <a:t>    </a:t>
            </a:r>
            <a:r>
              <a:rPr lang="zh-CN" altLang="en-US" sz="2400"/>
              <a:t>打包是指将许多文件和目录变成一个总的文件, 压缩则是将一个大的文件通过一些压缩算法变成一个小文件。</a:t>
            </a:r>
            <a:endParaRPr lang="zh-CN" altLang="en-US" sz="240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429260" y="1219200"/>
            <a:ext cx="8369300" cy="4498975"/>
          </a:xfrm>
        </p:spPr>
        <p:txBody>
          <a:bodyPr anchor="t" anchorCtr="0"/>
          <a:p>
            <a:pPr>
              <a:lnSpc>
                <a:spcPct val="150000"/>
              </a:lnSpc>
              <a:spcBef>
                <a:spcPts val="0"/>
              </a:spcBef>
            </a:pPr>
            <a:r>
              <a:rPr sz="2400" dirty="0"/>
              <a:t>8. 2. 1 RPM 软件包概述 </a:t>
            </a:r>
            <a:endParaRPr sz="2400" dirty="0"/>
          </a:p>
          <a:p>
            <a:pPr>
              <a:lnSpc>
                <a:spcPct val="150000"/>
              </a:lnSpc>
              <a:spcBef>
                <a:spcPts val="0"/>
              </a:spcBef>
            </a:pPr>
            <a:r>
              <a:rPr sz="2400" dirty="0"/>
              <a:t>1. RPM 软件包的概念 </a:t>
            </a:r>
            <a:endParaRPr sz="2400" dirty="0"/>
          </a:p>
          <a:p>
            <a:pPr marL="0" indent="0">
              <a:lnSpc>
                <a:spcPct val="150000"/>
              </a:lnSpc>
              <a:spcBef>
                <a:spcPts val="0"/>
              </a:spcBef>
              <a:buNone/>
            </a:pPr>
            <a:r>
              <a:rPr lang="en-US" sz="2400" dirty="0"/>
              <a:t>    </a:t>
            </a:r>
            <a:r>
              <a:rPr sz="2400" dirty="0"/>
              <a:t>RPM 是一种开放的软件包管理系统, RPM 是以一种数据库记录的方式将所需要的套件安装到 Linux 主机的一套管理程序。</a:t>
            </a:r>
            <a:endParaRPr sz="2400" dirty="0"/>
          </a:p>
          <a:p>
            <a:pPr marL="0" indent="0">
              <a:lnSpc>
                <a:spcPct val="150000"/>
              </a:lnSpc>
              <a:spcBef>
                <a:spcPts val="0"/>
              </a:spcBef>
              <a:buNone/>
            </a:pPr>
            <a:r>
              <a:rPr lang="en-US" sz="2400" dirty="0"/>
              <a:t>    </a:t>
            </a:r>
            <a:r>
              <a:rPr sz="2400" dirty="0">
                <a:solidFill>
                  <a:srgbClr val="FF0000"/>
                </a:solidFill>
              </a:rPr>
              <a:t>RPM 是一种用于互联网下载包的打包及安装工具</a:t>
            </a:r>
            <a:r>
              <a:rPr sz="2400" dirty="0"/>
              <a:t>, 包含在 Linux 发行版软件中, 文件 扩展名为 RPM</a:t>
            </a:r>
            <a:r>
              <a:rPr dirty="0"/>
              <a:t>。</a:t>
            </a:r>
            <a:endParaRPr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429260" y="1219200"/>
            <a:ext cx="8369300" cy="4498975"/>
          </a:xfrm>
        </p:spPr>
        <p:txBody>
          <a:bodyPr anchor="t" anchorCtr="0"/>
          <a:p>
            <a:pPr marL="0" indent="0">
              <a:lnSpc>
                <a:spcPct val="150000"/>
              </a:lnSpc>
              <a:spcBef>
                <a:spcPts val="0"/>
              </a:spcBef>
              <a:buNone/>
            </a:pPr>
            <a:r>
              <a:rPr lang="en-US" dirty="0"/>
              <a:t> </a:t>
            </a:r>
            <a:r>
              <a:rPr lang="en-US" sz="2400" dirty="0"/>
              <a:t>   </a:t>
            </a:r>
            <a:r>
              <a:rPr sz="2400" dirty="0"/>
              <a:t>大多数 Linux RPM 软件包的命名有一定的规律, 它遵循 “</a:t>
            </a:r>
            <a:r>
              <a:rPr sz="2400" dirty="0">
                <a:solidFill>
                  <a:srgbClr val="FF0000"/>
                </a:solidFill>
              </a:rPr>
              <a:t>名称-版本-修正版-类型</a:t>
            </a:r>
            <a:r>
              <a:rPr sz="2400" dirty="0"/>
              <a:t>” 的格式, 如 software-3. 2-1. i386. rpm。</a:t>
            </a:r>
            <a:endParaRPr sz="2400" dirty="0"/>
          </a:p>
          <a:p>
            <a:pPr>
              <a:lnSpc>
                <a:spcPct val="150000"/>
              </a:lnSpc>
              <a:spcBef>
                <a:spcPts val="0"/>
              </a:spcBef>
            </a:pPr>
            <a:r>
              <a:rPr sz="2400" dirty="0"/>
              <a:t>2. RPM 软件包的优点</a:t>
            </a:r>
            <a:endParaRPr sz="2400" dirty="0"/>
          </a:p>
          <a:p>
            <a:pPr marL="0" indent="0">
              <a:lnSpc>
                <a:spcPct val="150000"/>
              </a:lnSpc>
              <a:spcBef>
                <a:spcPts val="0"/>
              </a:spcBef>
              <a:buNone/>
            </a:pPr>
            <a:r>
              <a:rPr lang="en-US" sz="2400" dirty="0"/>
              <a:t>    </a:t>
            </a:r>
            <a:r>
              <a:rPr sz="2400" dirty="0"/>
              <a:t> RPM 最大的特点就是将需要安装的套件先编译并且打包好, 通过包装好的套件中预 设的数据库记录, 记录这个套件安装的时候必需的相依属性模块, 即 Linux 主机需要先存在 的几个必需的套件。</a:t>
            </a:r>
            <a:endParaRPr sz="24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910590"/>
            <a:ext cx="8369300" cy="4498975"/>
          </a:xfrm>
        </p:spPr>
        <p:txBody>
          <a:bodyPr anchor="t" anchorCtr="0"/>
          <a:p>
            <a:pPr marL="0" indent="0">
              <a:lnSpc>
                <a:spcPct val="150000"/>
              </a:lnSpc>
              <a:spcBef>
                <a:spcPts val="0"/>
              </a:spcBef>
              <a:buNone/>
            </a:pPr>
            <a:endParaRPr dirty="0"/>
          </a:p>
          <a:p>
            <a:pPr>
              <a:lnSpc>
                <a:spcPct val="150000"/>
              </a:lnSpc>
              <a:spcBef>
                <a:spcPts val="0"/>
              </a:spcBef>
            </a:pPr>
            <a:r>
              <a:rPr lang="en-US" dirty="0"/>
              <a:t> </a:t>
            </a:r>
            <a:r>
              <a:rPr sz="2400" dirty="0"/>
              <a:t>(1) 由于编译完成并且打包完毕, 所以安装方便, 不需要重新编译。</a:t>
            </a:r>
            <a:endParaRPr sz="2400" dirty="0"/>
          </a:p>
          <a:p>
            <a:pPr>
              <a:lnSpc>
                <a:spcPct val="150000"/>
              </a:lnSpc>
              <a:spcBef>
                <a:spcPts val="0"/>
              </a:spcBef>
            </a:pPr>
            <a:r>
              <a:rPr sz="2400" dirty="0"/>
              <a:t> (2) 由于套件的信息已记录在 Linux 主机的数据库上, 所以方便查询、升级与卸载。</a:t>
            </a:r>
            <a:endParaRPr sz="2400" dirty="0"/>
          </a:p>
          <a:p>
            <a:pPr marL="0" indent="0">
              <a:lnSpc>
                <a:spcPct val="150000"/>
              </a:lnSpc>
              <a:spcBef>
                <a:spcPts val="0"/>
              </a:spcBef>
              <a:buNone/>
            </a:pPr>
            <a:endParaRPr lang="zh-CN" sz="24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noRot="1"/>
          </p:cNvSpPr>
          <p:nvPr>
            <p:ph type="title"/>
          </p:nvPr>
        </p:nvSpPr>
        <p:spPr/>
        <p:txBody>
          <a:bodyPr anchor="ctr" anchorCtr="0"/>
          <a:p>
            <a:r>
              <a:rPr lang="en-US" altLang="zh-CN" b="1" dirty="0"/>
              <a:t>8.2 </a:t>
            </a:r>
            <a:r>
              <a:rPr dirty="0">
                <a:sym typeface="+mn-ea"/>
              </a:rPr>
              <a:t> BASH 命令的使用</a:t>
            </a:r>
            <a:endParaRPr dirty="0">
              <a:sym typeface="+mn-ea"/>
            </a:endParaRPr>
          </a:p>
        </p:txBody>
      </p:sp>
      <p:sp>
        <p:nvSpPr>
          <p:cNvPr id="9218" name="文本占位符 8194"/>
          <p:cNvSpPr>
            <a:spLocks noGrp="1" noRot="1"/>
          </p:cNvSpPr>
          <p:nvPr>
            <p:ph idx="1"/>
          </p:nvPr>
        </p:nvSpPr>
        <p:spPr>
          <a:xfrm>
            <a:off x="533400" y="532765"/>
            <a:ext cx="8369300" cy="4498975"/>
          </a:xfrm>
        </p:spPr>
        <p:txBody>
          <a:bodyPr anchor="t" anchorCtr="0"/>
          <a:p>
            <a:pPr marL="0" indent="0">
              <a:lnSpc>
                <a:spcPct val="150000"/>
              </a:lnSpc>
              <a:spcBef>
                <a:spcPts val="0"/>
              </a:spcBef>
              <a:buNone/>
            </a:pPr>
            <a:endParaRPr dirty="0"/>
          </a:p>
          <a:p>
            <a:pPr>
              <a:lnSpc>
                <a:spcPct val="150000"/>
              </a:lnSpc>
              <a:spcBef>
                <a:spcPts val="0"/>
              </a:spcBef>
            </a:pPr>
            <a:r>
              <a:rPr sz="2400" dirty="0"/>
              <a:t>3. RPM 软件包的缺点</a:t>
            </a:r>
            <a:endParaRPr sz="2400" dirty="0"/>
          </a:p>
          <a:p>
            <a:pPr>
              <a:lnSpc>
                <a:spcPct val="150000"/>
              </a:lnSpc>
              <a:spcBef>
                <a:spcPts val="0"/>
              </a:spcBef>
            </a:pPr>
            <a:r>
              <a:rPr sz="2400" dirty="0"/>
              <a:t>(1) 安装的环境必须与打包时的环境需求一致或相当。 </a:t>
            </a:r>
            <a:endParaRPr sz="2400" dirty="0"/>
          </a:p>
          <a:p>
            <a:pPr>
              <a:lnSpc>
                <a:spcPct val="150000"/>
              </a:lnSpc>
              <a:spcBef>
                <a:spcPts val="0"/>
              </a:spcBef>
            </a:pPr>
            <a:r>
              <a:rPr sz="2400" dirty="0"/>
              <a:t>(2) 需要满足套件的相依属性需求。</a:t>
            </a:r>
            <a:endParaRPr sz="2400" dirty="0"/>
          </a:p>
          <a:p>
            <a:pPr>
              <a:lnSpc>
                <a:spcPct val="150000"/>
              </a:lnSpc>
              <a:spcBef>
                <a:spcPts val="0"/>
              </a:spcBef>
            </a:pPr>
            <a:r>
              <a:rPr sz="2400" dirty="0"/>
              <a:t>(3) 反安装时需要特别小心, 最底层的套件不可先移除, 否则可能造成整个系统的故障</a:t>
            </a:r>
            <a:r>
              <a:rPr lang="zh-CN" sz="2400" dirty="0"/>
              <a:t>。</a:t>
            </a:r>
            <a:endParaRPr lang="zh-CN" sz="2400" dirty="0"/>
          </a:p>
        </p:txBody>
      </p:sp>
    </p:spTree>
  </p:cSld>
  <p:clrMapOvr>
    <a:masterClrMapping/>
  </p:clrMapOvr>
  <p:transition/>
</p:sld>
</file>

<file path=ppt/tags/tag1.xml><?xml version="1.0" encoding="utf-8"?>
<p:tagLst xmlns:p="http://schemas.openxmlformats.org/presentationml/2006/main">
  <p:tag name="KSO_WM_UNIT_TABLE_BEAUTIFY" val="smartTable{af3c3e50-ae06-4a5e-a526-114e1b9ffc29}"/>
</p:tagLst>
</file>

<file path=ppt/tags/tag10.xml><?xml version="1.0" encoding="utf-8"?>
<p:tagLst xmlns:p="http://schemas.openxmlformats.org/presentationml/2006/main">
  <p:tag name="KSO_WM_UNIT_PLACING_PICTURE_USER_VIEWPORT" val="{&quot;height&quot;:7085,&quot;width&quot;:12840}"/>
</p:tagLst>
</file>

<file path=ppt/tags/tag11.xml><?xml version="1.0" encoding="utf-8"?>
<p:tagLst xmlns:p="http://schemas.openxmlformats.org/presentationml/2006/main">
  <p:tag name="COMMONDATA" val="eyJoZGlkIjoiMzJlNDRmZjM5OWE0NDUzM2IzYWU1ODc5ZGQzODdhNDIifQ=="/>
</p:tagLst>
</file>

<file path=ppt/tags/tag2.xml><?xml version="1.0" encoding="utf-8"?>
<p:tagLst xmlns:p="http://schemas.openxmlformats.org/presentationml/2006/main">
  <p:tag name="KSO_WM_UNIT_PLACING_PICTURE_USER_VIEWPORT" val="{&quot;height&quot;:7085,&quot;width&quot;:12840}"/>
</p:tagLst>
</file>

<file path=ppt/tags/tag3.xml><?xml version="1.0" encoding="utf-8"?>
<p:tagLst xmlns:p="http://schemas.openxmlformats.org/presentationml/2006/main">
  <p:tag name="KSO_WM_UNIT_PLACING_PICTURE_USER_VIEWPORT" val="{&quot;height&quot;:7085,&quot;width&quot;:12840}"/>
</p:tagLst>
</file>

<file path=ppt/tags/tag4.xml><?xml version="1.0" encoding="utf-8"?>
<p:tagLst xmlns:p="http://schemas.openxmlformats.org/presentationml/2006/main">
  <p:tag name="KSO_WM_UNIT_PLACING_PICTURE_USER_VIEWPORT" val="{&quot;height&quot;:7085,&quot;width&quot;:12840}"/>
</p:tagLst>
</file>

<file path=ppt/tags/tag5.xml><?xml version="1.0" encoding="utf-8"?>
<p:tagLst xmlns:p="http://schemas.openxmlformats.org/presentationml/2006/main">
  <p:tag name="KSO_WM_UNIT_PLACING_PICTURE_USER_VIEWPORT" val="{&quot;height&quot;:7085,&quot;width&quot;:12840}"/>
</p:tagLst>
</file>

<file path=ppt/tags/tag6.xml><?xml version="1.0" encoding="utf-8"?>
<p:tagLst xmlns:p="http://schemas.openxmlformats.org/presentationml/2006/main">
  <p:tag name="KSO_WM_UNIT_PLACING_PICTURE_USER_VIEWPORT" val="{&quot;height&quot;:7085,&quot;width&quot;:12840}"/>
</p:tagLst>
</file>

<file path=ppt/tags/tag7.xml><?xml version="1.0" encoding="utf-8"?>
<p:tagLst xmlns:p="http://schemas.openxmlformats.org/presentationml/2006/main">
  <p:tag name="KSO_WM_UNIT_PLACING_PICTURE_USER_VIEWPORT" val="{&quot;height&quot;:7085,&quot;width&quot;:12840}"/>
</p:tagLst>
</file>

<file path=ppt/tags/tag8.xml><?xml version="1.0" encoding="utf-8"?>
<p:tagLst xmlns:p="http://schemas.openxmlformats.org/presentationml/2006/main">
  <p:tag name="KSO_WM_UNIT_PLACING_PICTURE_USER_VIEWPORT" val="{&quot;height&quot;:7085,&quot;width&quot;:12840}"/>
</p:tagLst>
</file>

<file path=ppt/tags/tag9.xml><?xml version="1.0" encoding="utf-8"?>
<p:tagLst xmlns:p="http://schemas.openxmlformats.org/presentationml/2006/main">
  <p:tag name="KSO_WM_UNIT_PLACING_PICTURE_USER_VIEWPORT" val="{&quot;height&quot;:7085,&quot;width&quot;:12840}"/>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5392</Words>
  <Application>WPS 演示</Application>
  <PresentationFormat>在屏幕上显示</PresentationFormat>
  <Paragraphs>238</Paragraphs>
  <Slides>31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Arial</vt:lpstr>
      <vt:lpstr>宋体</vt:lpstr>
      <vt:lpstr>Wingdings</vt:lpstr>
      <vt:lpstr>微软雅黑</vt:lpstr>
      <vt:lpstr>Wingdings 2</vt:lpstr>
      <vt:lpstr>方正兰亭细黑_GBK_M</vt:lpstr>
      <vt:lpstr>黑体</vt:lpstr>
      <vt:lpstr>Arial Unicode MS</vt:lpstr>
      <vt:lpstr>Calibri</vt:lpstr>
      <vt:lpstr>吉祥如意</vt:lpstr>
      <vt:lpstr>PowerPoint 演示文稿</vt:lpstr>
      <vt:lpstr>本章内容</vt:lpstr>
      <vt:lpstr>8.1   Linux 软件包概述</vt:lpstr>
      <vt:lpstr>8.1   Linux 软件包概述</vt:lpstr>
      <vt:lpstr>8.1   Linux 软件包概述</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8.2  BASH 命令的使用</vt:lpstr>
      <vt:lpstr>7.2  BASH 命令的使用</vt:lpstr>
      <vt:lpstr>8.2  BASH 命令的使用</vt:lpstr>
      <vt:lpstr>8.3  使用 yum 管理 RPM 软件包</vt:lpstr>
      <vt:lpstr>8.3  使用 yum 管理 RPM 软件包</vt:lpstr>
      <vt:lpstr>8.3  使用 yum 管理 RPM 软件包</vt:lpstr>
      <vt:lpstr>8.3  使用 yum 管理 RPM 软件包</vt:lpstr>
      <vt:lpstr>8.3  使用 yum 管理 RPM 软件包</vt:lpstr>
      <vt:lpstr>8.3  使用 yum 管理 RPM 软件包</vt:lpstr>
      <vt:lpstr>8.3  使用 yum 管理 RPM 软件包</vt:lpstr>
      <vt:lpstr>8.3  使用 yum 管理 RPM 软件包</vt:lpstr>
      <vt:lpstr>8.3  使用 yum 管理 RPM 软件包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风趣</cp:lastModifiedBy>
  <cp:revision>157</cp:revision>
  <dcterms:created xsi:type="dcterms:W3CDTF">2016-08-16T01:49:00Z</dcterms:created>
  <dcterms:modified xsi:type="dcterms:W3CDTF">2022-09-17T06:30:12Z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2052-11.1.0.12358</vt:lpwstr>
  </property>
  <property fmtid="{D5CDD505-2E9C-101B-9397-08002B2CF9AE}" pid="4" name="ICV">
    <vt:lpwstr>9C1E59526C0F4DEBB0B237D7A65F989D</vt:lpwstr>
  </property>
</Properties>
</file>