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524" r:id="rId7"/>
    <p:sldId id="504" r:id="rId8"/>
    <p:sldId id="525" r:id="rId9"/>
    <p:sldId id="526" r:id="rId10"/>
    <p:sldId id="527" r:id="rId11"/>
    <p:sldId id="384" r:id="rId12"/>
    <p:sldId id="546" r:id="rId13"/>
    <p:sldId id="547" r:id="rId14"/>
    <p:sldId id="508" r:id="rId15"/>
    <p:sldId id="507" r:id="rId16"/>
    <p:sldId id="549" r:id="rId17"/>
    <p:sldId id="550" r:id="rId18"/>
    <p:sldId id="551" r:id="rId19"/>
    <p:sldId id="509" r:id="rId20"/>
    <p:sldId id="510" r:id="rId21"/>
    <p:sldId id="552" r:id="rId22"/>
    <p:sldId id="553" r:id="rId23"/>
    <p:sldId id="554" r:id="rId24"/>
    <p:sldId id="555" r:id="rId25"/>
    <p:sldId id="512" r:id="rId26"/>
    <p:sldId id="556" r:id="rId27"/>
    <p:sldId id="557" r:id="rId28"/>
    <p:sldId id="558" r:id="rId29"/>
    <p:sldId id="516" r:id="rId30"/>
    <p:sldId id="559" r:id="rId31"/>
    <p:sldId id="560" r:id="rId32"/>
    <p:sldId id="561" r:id="rId33"/>
    <p:sldId id="562" r:id="rId34"/>
    <p:sldId id="563" r:id="rId35"/>
    <p:sldId id="564" r:id="rId36"/>
    <p:sldId id="565" r:id="rId37"/>
    <p:sldId id="566" r:id="rId38"/>
    <p:sldId id="567" r:id="rId39"/>
    <p:sldId id="568" r:id="rId40"/>
    <p:sldId id="569" r:id="rId41"/>
    <p:sldId id="570" r:id="rId42"/>
    <p:sldId id="571" r:id="rId43"/>
    <p:sldId id="572" r:id="rId44"/>
    <p:sldId id="573" r:id="rId45"/>
    <p:sldId id="574" r:id="rId46"/>
  </p:sldIdLst>
  <p:sldSz cx="9144000" cy="6858000" type="screen4x3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40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7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  Shell编程</a:t>
            </a:r>
            <a:endParaRPr lang="zh-CN" altLang="en-US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7.3  </a:t>
            </a:r>
            <a:r>
              <a:rPr lang="zh-CN" b="1"/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143000"/>
            <a:ext cx="8153400" cy="4498975"/>
          </a:xfrm>
        </p:spPr>
        <p:txBody>
          <a:bodyPr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7. 3. 1 基本语法介绍 </a:t>
            </a:r>
            <a:endParaRPr lang="zh-CN" altLang="en-US" sz="24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Shell 程序基本语法较为简单, 主要由开头、注释和执行命令组成。</a:t>
            </a:r>
            <a:endParaRPr lang="zh-CN" altLang="en-US" sz="24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1. </a:t>
            </a:r>
            <a:r>
              <a:rPr lang="zh-CN" altLang="en-US" sz="2400">
                <a:solidFill>
                  <a:srgbClr val="FF0000"/>
                </a:solidFill>
              </a:rPr>
              <a:t>开头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 Shell 程序必须以下面的行开始 (必须放在文件的第一行)。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#! / bin / bash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符号 “#!” 用来告诉系统它后面的参数是用来执行该文件的程序, 这里使用/ bin / bash 执行程序。 当编辑好脚本时, 如果要执行该脚本, 还必须设置权限使其可执行。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要使脚本可执行, 需赋予该文件可执行的权限, 使用 chmod 命令才能使文件运行。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chmod u+x [Shell 程序]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7.3  </a:t>
            </a:r>
            <a:r>
              <a:rPr lang="zh-CN" b="1"/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143000"/>
            <a:ext cx="8153400" cy="449897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2. </a:t>
            </a:r>
            <a:r>
              <a:rPr lang="zh-CN" altLang="en-US" sz="2400">
                <a:solidFill>
                  <a:srgbClr val="FF0000"/>
                </a:solidFill>
              </a:rPr>
              <a:t>注释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>
                <a:sym typeface="+mn-ea"/>
              </a:rPr>
              <a:t>    </a:t>
            </a:r>
            <a:r>
              <a:rPr lang="zh-CN" altLang="en-US" sz="2400">
                <a:sym typeface="+mn-ea"/>
              </a:rPr>
              <a:t>在进行 Shell 编程时, 以 “#” 开头的语句直到这一行的结束表示注释, 建议在程序中 使用注释。</a:t>
            </a:r>
            <a:endParaRPr lang="zh-CN" altLang="en-US" sz="240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sym typeface="+mn-ea"/>
              </a:rPr>
              <a:t>3.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执</a:t>
            </a:r>
            <a:r>
              <a:rPr lang="zh-CN" altLang="en-US" sz="2400">
                <a:solidFill>
                  <a:srgbClr val="FF0000"/>
                </a:solidFill>
              </a:rPr>
              <a:t>行命令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在 Shell 程序中可以输入多行命令以得到命令的结果信息, 这样就提高了系统管理的 工作效率。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/>
              <a:t>  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7.3  </a:t>
            </a:r>
            <a:r>
              <a:rPr lang="zh-CN" b="1">
                <a:sym typeface="+mn-ea"/>
              </a:rPr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219200"/>
            <a:ext cx="8153400" cy="449897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7. 3. 2 Shell 程序的创建过程</a:t>
            </a:r>
            <a:endParaRPr lang="zh-CN" altLang="en-US" sz="240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1. </a:t>
            </a:r>
            <a:r>
              <a:rPr lang="zh-CN" altLang="en-US" sz="2400">
                <a:solidFill>
                  <a:srgbClr val="FF0000"/>
                </a:solidFill>
              </a:rPr>
              <a:t>创建文件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  使用 vi 编辑器创建/ root / date 文件, 该文件内容如下所示, 共有 3 行命令。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zh-CN" altLang="en-US" sz="2400"/>
              <a:t>   #! /bin/bash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zh-CN" altLang="en-US" sz="2400"/>
              <a:t>   # filename:date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zh-CN" altLang="en-US" sz="2400"/>
              <a:t>   echo "Mr. $ USER, Today is:"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zh-CN" altLang="en-US" sz="2400"/>
              <a:t>   echo 'date'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zh-CN" altLang="en-US" sz="2400"/>
              <a:t>   echo Wish you a lucky day!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7.3  </a:t>
            </a:r>
            <a:r>
              <a:rPr lang="zh-CN" b="1">
                <a:sym typeface="+mn-ea"/>
              </a:rPr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76200" y="1295400"/>
            <a:ext cx="9300845" cy="449897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2. </a:t>
            </a:r>
            <a:r>
              <a:rPr lang="zh-CN" altLang="en-US" sz="2400">
                <a:solidFill>
                  <a:srgbClr val="FF0000"/>
                </a:solidFill>
              </a:rPr>
              <a:t>设置可执行权限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创建完/ root / date 文件之后它还不能执行, 需要给它设置可执行权限, 使用如下命令 给文件设置权限。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[root@localhost ~]# chmod u+x /root/date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 </a:t>
            </a:r>
            <a:r>
              <a:rPr lang="zh-CN" altLang="en-US" sz="2400"/>
              <a:t>[root@localhost ~]# ls -l /root/date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-rwxr--r--. 1 root root 94 1 月 2 20:33 </a:t>
            </a:r>
            <a:r>
              <a:rPr lang="zh-CN" altLang="en-US" sz="2400">
                <a:sym typeface="+mn-ea"/>
              </a:rPr>
              <a:t>/root/date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//可以看到当前/root/date 文件具有可执行权限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7.3  </a:t>
            </a:r>
            <a:r>
              <a:rPr lang="zh-CN" b="1">
                <a:sym typeface="+mn-ea"/>
              </a:rPr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529590" y="1295400"/>
            <a:ext cx="7621270" cy="449897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3</a:t>
            </a:r>
            <a:r>
              <a:rPr lang="zh-CN" altLang="en-US" sz="2400">
                <a:solidFill>
                  <a:srgbClr val="FF0000"/>
                </a:solidFill>
              </a:rPr>
              <a:t>. 执行 Shell 程序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输入整个文件的完整路径执行 Shell 程序, 使用以下命令执行。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/root/date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Mr. feng, Today is: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2022 年 01 月 02 日 星期日 20:39:20 PST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Wish you a lucky day!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//可以看到 Shell 程序的输出信息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7.3  </a:t>
            </a:r>
            <a:r>
              <a:rPr lang="zh-CN" b="1">
                <a:sym typeface="+mn-ea"/>
              </a:rPr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533400" y="1179195"/>
            <a:ext cx="7621270" cy="449897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4.</a:t>
            </a:r>
            <a:r>
              <a:rPr lang="zh-CN" altLang="en-US" sz="2400">
                <a:solidFill>
                  <a:srgbClr val="FF0000"/>
                </a:solidFill>
              </a:rPr>
              <a:t> 使用 bash 命令执行程序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在执行 Shell 程序时需要将/ root / date 文件设置为可执行权限。如果不设置文件的可执 行权限, 那么需要使用 bash 命令告诉系统它是一个可执行的脚本。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使用以下命令执行 Shell 程序。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bash /root/date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Mr. feng, Today is: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2022 年 01 月 02 日 星期日 20:40:12 PST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Wish you a lucky day!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7.3  </a:t>
            </a:r>
            <a:r>
              <a:rPr lang="zh-CN" b="1">
                <a:sym typeface="+mn-ea"/>
              </a:rPr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7. 3. 3 Shell 里的</a:t>
            </a:r>
            <a:r>
              <a:rPr lang="zh-CN" altLang="en-US" sz="2400">
                <a:solidFill>
                  <a:srgbClr val="FF0000"/>
                </a:solidFill>
              </a:rPr>
              <a:t>特殊字符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和其他编程语言一样, Shell 里也有特殊字符, 常见的有美元符号 (＄)、 反斜线 ( \ ) 和引号。 美元符号 “＄” 表示变量替换, 即用其后指定的变量的值来代替变量。 反斜线 “ \ ” 为转义字符, 用于告诉 Shell 不要对其后面的那个字符进行特殊处理, 只是当作普通 字符。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>
                <a:sym typeface="+mn-ea"/>
              </a:rPr>
              <a:t>7.3  </a:t>
            </a:r>
            <a:r>
              <a:rPr lang="zh-CN" b="1">
                <a:sym typeface="+mn-ea"/>
              </a:rPr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990600"/>
            <a:ext cx="8153400" cy="4498975"/>
          </a:xfrm>
        </p:spPr>
        <p:txBody>
          <a:bodyPr/>
          <a:p>
            <a:pPr>
              <a:lnSpc>
                <a:spcPts val="3280"/>
              </a:lnSpc>
              <a:spcBef>
                <a:spcPts val="0"/>
              </a:spcBef>
            </a:pPr>
            <a:r>
              <a:rPr lang="zh-CN" altLang="en-US" sz="2400"/>
              <a:t>1. </a:t>
            </a:r>
            <a:r>
              <a:rPr lang="zh-CN" altLang="en-US" sz="2400">
                <a:solidFill>
                  <a:srgbClr val="FF0000"/>
                </a:solidFill>
              </a:rPr>
              <a:t>双引号</a:t>
            </a:r>
            <a:r>
              <a:rPr lang="zh-CN" altLang="en-US" sz="2400"/>
              <a:t> (” )</a:t>
            </a:r>
            <a:endParaRPr lang="zh-CN" altLang="en-US" sz="2400"/>
          </a:p>
          <a:p>
            <a:pPr marL="0" indent="0">
              <a:lnSpc>
                <a:spcPts val="328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 </a:t>
            </a:r>
            <a:r>
              <a:rPr lang="zh-CN" altLang="en-US" sz="2400">
                <a:sym typeface="+mn-ea"/>
              </a:rPr>
              <a:t>由双引号括起来的字符, 除美元符号 (＄)、 反斜线 ( \ ) 和倒引号 ( ‘) 仍保留其特 殊功能外, 其余字符均作为普通字符对待。</a:t>
            </a:r>
            <a:endParaRPr lang="zh-CN" altLang="en-US" sz="2400"/>
          </a:p>
          <a:p>
            <a:pPr>
              <a:lnSpc>
                <a:spcPts val="3280"/>
              </a:lnSpc>
              <a:spcBef>
                <a:spcPts val="0"/>
              </a:spcBef>
            </a:pPr>
            <a:r>
              <a:rPr lang="zh-CN" altLang="en-US" sz="2400">
                <a:sym typeface="+mn-ea"/>
              </a:rPr>
              <a:t>2.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单引号</a:t>
            </a:r>
            <a:r>
              <a:rPr lang="zh-CN" altLang="en-US" sz="2400">
                <a:sym typeface="+mn-ea"/>
              </a:rPr>
              <a:t> (’ ) </a:t>
            </a:r>
            <a:endParaRPr lang="zh-CN" altLang="en-US" sz="2400">
              <a:sym typeface="+mn-ea"/>
            </a:endParaRPr>
          </a:p>
          <a:p>
            <a:pPr marL="0" indent="0">
              <a:lnSpc>
                <a:spcPts val="3280"/>
              </a:lnSpc>
              <a:spcBef>
                <a:spcPts val="0"/>
              </a:spcBef>
              <a:buNone/>
            </a:pPr>
            <a:r>
              <a:rPr lang="en-US" altLang="zh-CN" sz="2400">
                <a:sym typeface="+mn-ea"/>
              </a:rPr>
              <a:t>    </a:t>
            </a:r>
            <a:r>
              <a:rPr lang="zh-CN" altLang="en-US" sz="2400">
                <a:sym typeface="+mn-ea"/>
              </a:rPr>
              <a:t>由单引号括起来的字符都作为普通字符出现。</a:t>
            </a:r>
            <a:endParaRPr lang="zh-CN" altLang="en-US" sz="2400">
              <a:sym typeface="+mn-ea"/>
            </a:endParaRPr>
          </a:p>
          <a:p>
            <a:pPr algn="l">
              <a:lnSpc>
                <a:spcPts val="3280"/>
              </a:lnSpc>
              <a:spcBef>
                <a:spcPts val="0"/>
              </a:spcBef>
              <a:buSzTx/>
            </a:pPr>
            <a:r>
              <a:rPr lang="zh-CN" altLang="en-US" sz="2400"/>
              <a:t>3. </a:t>
            </a:r>
            <a:r>
              <a:rPr lang="zh-CN" altLang="en-US" sz="2400">
                <a:solidFill>
                  <a:srgbClr val="FF0000"/>
                </a:solidFill>
              </a:rPr>
              <a:t>倒引号 </a:t>
            </a:r>
            <a:r>
              <a:rPr lang="zh-CN" altLang="en-US" sz="2400"/>
              <a:t>(‘) </a:t>
            </a:r>
            <a:endParaRPr lang="zh-CN" altLang="en-US" sz="2400"/>
          </a:p>
          <a:p>
            <a:pPr marL="0" indent="0">
              <a:lnSpc>
                <a:spcPts val="328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倒引号一般是键盘上&lt;Tab&gt;键上方的按键符号。 由倒引号括起来的字符串被 Shell 解释 为命令行, 在执行时, Shell 会先执行该命令行, 并以它的标准输出结果取代整个倒引号 部分。</a:t>
            </a:r>
            <a:r>
              <a:rPr lang="en-US" altLang="zh-CN" sz="2400"/>
              <a:t> </a:t>
            </a:r>
            <a:r>
              <a:rPr lang="en-US" altLang="zh-CN"/>
              <a:t>   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7.4 </a:t>
            </a:r>
            <a:r>
              <a:rPr b="1"/>
              <a:t> Shell 变量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219200"/>
            <a:ext cx="8153400" cy="4498975"/>
          </a:xfrm>
        </p:spPr>
        <p:txBody>
          <a:bodyPr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Shell 程序采用 </a:t>
            </a:r>
            <a:r>
              <a:rPr lang="zh-CN" altLang="en-US" sz="2400">
                <a:solidFill>
                  <a:srgbClr val="FF0000"/>
                </a:solidFill>
              </a:rPr>
              <a:t>“＄var”</a:t>
            </a:r>
            <a:r>
              <a:rPr lang="zh-CN" altLang="en-US" sz="2400"/>
              <a:t> 的形式来引用名为 var 的变量的值。</a:t>
            </a:r>
            <a:endParaRPr lang="zh-CN" altLang="en-US" sz="240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7. 4. 1 Shell 定义的环境变量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Shell 在开始执行时就已经定义了一些与系统的工作环境有关的变量, 用户还可以重 新定义这些变量。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echo $ HOME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/root </a:t>
            </a:r>
            <a:r>
              <a:rPr lang="en-US" altLang="zh-CN" sz="2400"/>
              <a:t>    </a:t>
            </a:r>
            <a:endParaRPr lang="en-US" altLang="zh-CN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echo $ PWD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/root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7.4 </a:t>
            </a:r>
            <a:r>
              <a:rPr b="1"/>
              <a:t> Shell 变量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685800"/>
            <a:ext cx="8153400" cy="4498975"/>
          </a:xfrm>
        </p:spPr>
        <p:txBody>
          <a:bodyPr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7. 4. 2 用户定义的变量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用户可以按照下面的语法规则定义自己的变量。 </a:t>
            </a:r>
            <a:r>
              <a:rPr lang="en-US" altLang="zh-CN" sz="2400"/>
              <a:t>   </a:t>
            </a:r>
            <a:endParaRPr lang="en-US" altLang="zh-CN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变量名=变量值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在定义变量时, 变量名前不应该加符号 “＄”, 在引用变量的内容时则应在变量名前加 符号 “＄”。 在给变量赋值时, 等号两边一定不能留空格, 若变量中本身就包含了空格, 则 整个字符串都要用双引号括起来。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</a:t>
            </a:r>
            <a:r>
              <a:rPr lang="zh-CN" altLang="en-US" sz="2400"/>
              <a:t> </a:t>
            </a:r>
            <a:r>
              <a:rPr lang="en-US" altLang="zh-CN" sz="2400"/>
              <a:t> </a:t>
            </a:r>
            <a:r>
              <a:rPr lang="zh-CN" altLang="en-US" sz="2400"/>
              <a:t>[root@localhost ~]# var1 =100 </a:t>
            </a:r>
            <a:r>
              <a:rPr lang="en-US" altLang="zh-CN" sz="2400"/>
              <a:t> </a:t>
            </a:r>
            <a:endParaRPr lang="en-US" altLang="zh-CN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echo $ var1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100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//在引用变量名时,在变量名前加符号“＄”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var2 ="red hat linux"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echo $ var2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red hat linux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>
          <a:xfrm>
            <a:off x="381000" y="1219200"/>
            <a:ext cx="8153400" cy="1840230"/>
          </a:xfrm>
        </p:spPr>
        <p:txBody>
          <a:bodyPr anchor="t" anchorCtr="0"/>
          <a:p>
            <a:pPr>
              <a:buNone/>
            </a:pPr>
            <a:r>
              <a:rPr lang="en-US" altLang="zh-CN" dirty="0"/>
              <a:t>7.1  </a:t>
            </a:r>
            <a:r>
              <a:rPr lang="zh-CN" altLang="en-US" dirty="0"/>
              <a:t> Shell 基础知识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7.2   </a:t>
            </a:r>
            <a:r>
              <a:rPr dirty="0">
                <a:sym typeface="+mn-ea"/>
              </a:rPr>
              <a:t>BASH 命令的使用</a:t>
            </a:r>
            <a:endParaRPr dirty="0">
              <a:sym typeface="+mn-ea"/>
            </a:endParaRPr>
          </a:p>
          <a:p>
            <a:pPr>
              <a:buNone/>
            </a:pPr>
            <a:r>
              <a:rPr lang="en-US" altLang="zh-CN" dirty="0"/>
              <a:t>7.3   </a:t>
            </a:r>
            <a:r>
              <a:rPr dirty="0">
                <a:sym typeface="+mn-ea"/>
              </a:rPr>
              <a:t>Shell 程序的创建</a:t>
            </a:r>
            <a:endParaRPr dirty="0">
              <a:sym typeface="+mn-ea"/>
            </a:endParaRPr>
          </a:p>
          <a:p>
            <a:pPr>
              <a:buNone/>
            </a:pPr>
            <a:r>
              <a:rPr lang="en-US" altLang="zh-CN" dirty="0">
                <a:sym typeface="+mn-ea"/>
              </a:rPr>
              <a:t>7.4   </a:t>
            </a:r>
            <a:r>
              <a:rPr dirty="0">
                <a:sym typeface="+mn-ea"/>
              </a:rPr>
              <a:t>Shell 变量</a:t>
            </a:r>
            <a:endParaRPr dirty="0">
              <a:sym typeface="+mn-ea"/>
            </a:endParaRPr>
          </a:p>
          <a:p>
            <a:pPr>
              <a:buNone/>
            </a:pPr>
            <a:r>
              <a:rPr lang="en-US" altLang="zh-CN" dirty="0">
                <a:sym typeface="+mn-ea"/>
              </a:rPr>
              <a:t>7.5   </a:t>
            </a:r>
            <a:r>
              <a:rPr dirty="0">
                <a:sym typeface="+mn-ea"/>
              </a:rPr>
              <a:t>变量表达式</a:t>
            </a:r>
            <a:endParaRPr dirty="0">
              <a:sym typeface="+mn-ea"/>
            </a:endParaRPr>
          </a:p>
          <a:p>
            <a:pPr>
              <a:buNone/>
            </a:pPr>
            <a:r>
              <a:rPr lang="en-US" dirty="0">
                <a:sym typeface="+mn-ea"/>
              </a:rPr>
              <a:t>7.6   Shell 条件判断语句</a:t>
            </a:r>
            <a:endParaRPr lang="en-US" dirty="0">
              <a:sym typeface="+mn-ea"/>
            </a:endParaRPr>
          </a:p>
          <a:p>
            <a:pPr>
              <a:buNone/>
            </a:pPr>
            <a:r>
              <a:rPr lang="en-US" dirty="0">
                <a:sym typeface="+mn-ea"/>
              </a:rPr>
              <a:t>7.7   Shell 循环控制语句</a:t>
            </a:r>
            <a:endParaRPr lang="en-US" dirty="0">
              <a:sym typeface="+mn-ea"/>
            </a:endParaRPr>
          </a:p>
          <a:p>
            <a:pPr>
              <a:buNone/>
            </a:pPr>
            <a:r>
              <a:rPr lang="en-US" dirty="0">
                <a:sym typeface="+mn-ea"/>
              </a:rPr>
              <a:t>7.8   Shell 函数</a:t>
            </a:r>
            <a:endParaRPr lang="en-US" dirty="0">
              <a:sym typeface="+mn-ea"/>
            </a:endParaRPr>
          </a:p>
          <a:p>
            <a:pPr>
              <a:buNone/>
            </a:pPr>
            <a:r>
              <a:rPr lang="en-US" dirty="0">
                <a:sym typeface="+mn-ea"/>
              </a:rPr>
              <a:t>7.9   编写交互脚本</a:t>
            </a:r>
            <a:endParaRPr lang="en-US" dirty="0">
              <a:sym typeface="+mn-ea"/>
            </a:endParaRPr>
          </a:p>
          <a:p>
            <a:pPr>
              <a:buNone/>
            </a:pPr>
            <a:r>
              <a:rPr lang="en-US" dirty="0">
                <a:sym typeface="+mn-ea"/>
              </a:rPr>
              <a:t>7.10 数 组</a:t>
            </a:r>
            <a:endParaRPr lang="en-US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7.4 </a:t>
            </a:r>
            <a:r>
              <a:rPr b="1"/>
              <a:t> Shell 变量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685800"/>
            <a:ext cx="8153400" cy="4498975"/>
          </a:xfrm>
        </p:spPr>
        <p:txBody>
          <a:bodyPr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7. 4. 3 位置参数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位置参数是一种在调用 Shell 程序的命令行中</a:t>
            </a:r>
            <a:r>
              <a:rPr lang="zh-CN" altLang="en-US" sz="2400">
                <a:solidFill>
                  <a:srgbClr val="FF0000"/>
                </a:solidFill>
              </a:rPr>
              <a:t>按照各自的位置决定的变</a:t>
            </a:r>
            <a:r>
              <a:rPr lang="zh-CN" altLang="en-US" sz="2400"/>
              <a:t>量, 是在程序名之后输入的参数。 位置参数之间用空格分隔, Shell 取第一个位置参数替换程序文件中 的＄1, 第二个替换＄2, 依次类推。 ＄0 是一个特殊的变量, 它的内容是当前这个 Shell 程 序的文件名, 所以＄0 不是一个位置参数, 在显示当前所有的位置参数时是不包括＄0 的。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7.4 </a:t>
            </a:r>
            <a:r>
              <a:rPr b="1"/>
              <a:t> Shell 变量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685800"/>
            <a:ext cx="8153400" cy="4498975"/>
          </a:xfrm>
        </p:spPr>
        <p:txBody>
          <a:bodyPr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7. 4. 4 预定义变量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 </a:t>
            </a:r>
            <a:r>
              <a:rPr lang="zh-CN" altLang="en-US" sz="2400"/>
              <a:t> 预定义变量和环境变量相类似, 也是在 Shell 一开始时就定义了的变量。 所不同的是, 用户只能根据 Shell 的定义来使用这些变量, 所有预定义变量都是由</a:t>
            </a:r>
            <a:r>
              <a:rPr lang="zh-CN" altLang="en-US" sz="2400">
                <a:solidFill>
                  <a:srgbClr val="FF0000"/>
                </a:solidFill>
              </a:rPr>
              <a:t>符号 “＄” 和另一个符号</a:t>
            </a:r>
            <a:r>
              <a:rPr lang="zh-CN" altLang="en-US" sz="2400"/>
              <a:t>组成的。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7.4 </a:t>
            </a:r>
            <a:r>
              <a:rPr b="1"/>
              <a:t> Shell 变量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685800"/>
            <a:ext cx="8153400" cy="4498975"/>
          </a:xfrm>
        </p:spPr>
        <p:txBody>
          <a:bodyPr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7. 4. 5 </a:t>
            </a:r>
            <a:r>
              <a:rPr lang="zh-CN" altLang="en-US" sz="2400">
                <a:solidFill>
                  <a:srgbClr val="FF0000"/>
                </a:solidFill>
              </a:rPr>
              <a:t>参数置换的变量</a:t>
            </a:r>
            <a:endParaRPr lang="zh-CN" altLang="en-US" sz="24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1. 变量=＄ {参数-word}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如果设置了参数, 则用参数的值置换变量的值, 否则用 word 置换, 即这种变量的值 等于某一个参数的值。 如果该参数没有设置, 则变量就等于 word 的值。 </a:t>
            </a:r>
            <a:endParaRPr lang="zh-CN" altLang="en-US" sz="2400"/>
          </a:p>
          <a:p>
            <a:pPr algn="l">
              <a:lnSpc>
                <a:spcPct val="100000"/>
              </a:lnSpc>
              <a:spcBef>
                <a:spcPts val="0"/>
              </a:spcBef>
              <a:buSzTx/>
            </a:pPr>
            <a:r>
              <a:rPr lang="zh-CN" altLang="en-US" sz="2400"/>
              <a:t>2. 变量=＄ {参数=word}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如果设置了参数, 则用参数的值置换变量的值, 否则把变量设置成 word, 然后再用 word 替换参数的值。 </a:t>
            </a:r>
            <a:endParaRPr lang="zh-CN" altLang="en-US" sz="2400"/>
          </a:p>
          <a:p>
            <a:pPr algn="l">
              <a:lnSpc>
                <a:spcPct val="100000"/>
              </a:lnSpc>
              <a:spcBef>
                <a:spcPts val="0"/>
              </a:spcBef>
              <a:buSzTx/>
            </a:pPr>
            <a:r>
              <a:rPr lang="zh-CN" altLang="en-US" sz="2400"/>
              <a:t>3. 变量=＄ {参数? word}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如果设置了参数, 则用参数的值置换变量的值, 否则就显示 word 并从 Shell 中退出, 如果省略了 word, 则显示标准信息。</a:t>
            </a:r>
            <a:endParaRPr lang="zh-CN" altLang="en-US" sz="2400"/>
          </a:p>
          <a:p>
            <a:pPr algn="l">
              <a:lnSpc>
                <a:spcPct val="100000"/>
              </a:lnSpc>
              <a:spcBef>
                <a:spcPts val="0"/>
              </a:spcBef>
              <a:buSzTx/>
            </a:pPr>
            <a:r>
              <a:rPr lang="zh-CN" altLang="en-US" sz="2400"/>
              <a:t>4. 变量=＄ {参数+word}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如果设置了参数, 则用 word 置换变量, 否则不进行置换。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7.5 </a:t>
            </a:r>
            <a:r>
              <a:rPr b="1"/>
              <a:t>变量表达式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/>
              <a:t>   </a:t>
            </a:r>
            <a:r>
              <a:rPr lang="en-US" altLang="zh-CN" sz="2400"/>
              <a:t> </a:t>
            </a:r>
            <a:r>
              <a:rPr lang="zh-CN" altLang="en-US" sz="2400">
                <a:solidFill>
                  <a:srgbClr val="FF0000"/>
                </a:solidFill>
              </a:rPr>
              <a:t>test </a:t>
            </a:r>
            <a:r>
              <a:rPr lang="zh-CN" altLang="en-US" sz="2400"/>
              <a:t>是 Shell 程序中的一个表达式, 通过和 Shell 提供的 if 等条件语句相结合可以方便 地测试字符串、 文件状态和数字。 其语法如下所示。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test [表达式] </a:t>
            </a:r>
            <a:endParaRPr lang="zh-CN" altLang="en-US" sz="24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400"/>
              <a:t>7. 5. 1 字符串比较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字符串比较用来测试字符串是否相同、 长度是否为 0、 字符串是否为 null。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</a:t>
            </a:r>
            <a:r>
              <a:rPr lang="zh-CN" altLang="en-US" sz="2400"/>
              <a:t>【例 7-10】 字符串比较的使用。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str1 =linux </a:t>
            </a:r>
            <a:r>
              <a:rPr lang="en-US" altLang="zh-CN" sz="2400"/>
              <a:t> </a:t>
            </a:r>
            <a:endParaRPr lang="en-US" altLang="zh-CN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/>
              <a:t>    </a:t>
            </a:r>
            <a:r>
              <a:rPr lang="zh-CN" altLang="en-US" sz="2400"/>
              <a:t>[root@localhost ~]# test $ str1 =linux 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[root@localhost ~]# echo $ ?</a:t>
            </a:r>
            <a:endParaRPr lang="zh-CN" altLang="en-US" sz="240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0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7.5 </a:t>
            </a:r>
            <a:r>
              <a:rPr b="1"/>
              <a:t>变量表达式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 7. 5. 2 </a:t>
            </a:r>
            <a:r>
              <a:rPr lang="zh-CN" altLang="en-US" sz="2400">
                <a:solidFill>
                  <a:srgbClr val="FF0000"/>
                </a:solidFill>
              </a:rPr>
              <a:t>数字比较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</a:t>
            </a:r>
            <a:r>
              <a:rPr lang="zh-CN" altLang="en-US" sz="2400"/>
              <a:t>数字比较用来测试数字的大小。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【例 7-11】 数字相等比较。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 [root@localhost ~]# int1 =325 </a:t>
            </a:r>
            <a:r>
              <a:rPr lang="en-US" altLang="zh-CN" sz="2400"/>
              <a:t>  </a:t>
            </a:r>
            <a:endParaRPr lang="en-US" altLang="zh-CN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</a:t>
            </a:r>
            <a:r>
              <a:rPr lang="zh-CN" altLang="en-US" sz="2400"/>
              <a:t>[root@localhost ~]# int2 =335 </a:t>
            </a:r>
            <a:r>
              <a:rPr lang="en-US" altLang="zh-CN" sz="2400"/>
              <a:t> </a:t>
            </a:r>
            <a:endParaRPr lang="en-US" altLang="zh-CN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/>
              <a:t>  </a:t>
            </a:r>
            <a:r>
              <a:rPr lang="zh-CN" altLang="en-US" sz="2400"/>
              <a:t>[root@localhost ~]# test $ int1 - eq $ int2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</a:t>
            </a:r>
            <a:r>
              <a:rPr lang="zh-CN" altLang="en-US" sz="2400"/>
              <a:t>[root@localhost ~]# echo $ ?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 1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7.5 </a:t>
            </a:r>
            <a:r>
              <a:rPr b="1"/>
              <a:t>变量表达式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228600" y="1374140"/>
            <a:ext cx="9476105" cy="4498975"/>
          </a:xfrm>
        </p:spPr>
        <p:txBody>
          <a:bodyPr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7. 5. 3 </a:t>
            </a:r>
            <a:r>
              <a:rPr lang="zh-CN" altLang="en-US" sz="2400">
                <a:solidFill>
                  <a:srgbClr val="FF0000"/>
                </a:solidFill>
              </a:rPr>
              <a:t>逻辑测试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 逻辑测试用来测试文件是否存在。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</a:t>
            </a:r>
            <a:r>
              <a:rPr lang="zh-CN" altLang="en-US" sz="2400"/>
              <a:t>【例 7-13】 逻辑测试。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[root@localhost ~]# test - r empty - a - s empty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[root@localhost ~]# echo $ ? 1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7.5 </a:t>
            </a:r>
            <a:r>
              <a:rPr b="1"/>
              <a:t>变量表达式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228600" y="1374140"/>
            <a:ext cx="9476105" cy="4498975"/>
          </a:xfrm>
        </p:spPr>
        <p:txBody>
          <a:bodyPr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7. 5. 4 </a:t>
            </a:r>
            <a:r>
              <a:rPr lang="zh-CN" altLang="en-US" sz="2400">
                <a:solidFill>
                  <a:srgbClr val="FF0000"/>
                </a:solidFill>
              </a:rPr>
              <a:t>文件操作测试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</a:t>
            </a:r>
            <a:r>
              <a:rPr lang="zh-CN" altLang="en-US" sz="2400"/>
              <a:t>【例 7-14】 文件操作测试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[root@localhost ~]# cat /dev/null&gt;empty </a:t>
            </a:r>
            <a:r>
              <a:rPr lang="en-US" altLang="zh-CN" sz="2400"/>
              <a:t> </a:t>
            </a:r>
            <a:endParaRPr lang="en-US" altLang="zh-CN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 </a:t>
            </a:r>
            <a:r>
              <a:rPr lang="zh-CN" altLang="en-US" sz="2400"/>
              <a:t>[root@localhost ~]# cat empty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[root@localhost ~]# test -r empty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[root@localhost ~]# echo $ ?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0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7.6 </a:t>
            </a:r>
            <a:r>
              <a:rPr b="1"/>
              <a:t> Shell 条件判断语句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</a:t>
            </a:r>
            <a:r>
              <a:rPr lang="zh-CN" altLang="en-US" sz="2400"/>
              <a:t>Shell 提供了用来控制程序和执行流程的命令, 包括</a:t>
            </a:r>
            <a:r>
              <a:rPr lang="zh-CN" altLang="en-US" sz="2400">
                <a:solidFill>
                  <a:srgbClr val="FF0000"/>
                </a:solidFill>
              </a:rPr>
              <a:t>条件分支和循环结构</a:t>
            </a:r>
            <a:r>
              <a:rPr lang="zh-CN" altLang="en-US" sz="2400"/>
              <a:t>, 用户可以 用这些命令创建非常复杂的程序。 在 Shell 程序中使用条件判断语句可以使用 if 条件语句 和 case 条件语句, 两者的区别在于使用 case 语句的选项比较多而已。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7.6 </a:t>
            </a:r>
            <a:r>
              <a:rPr b="1"/>
              <a:t> Shell 条件判断语句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143000"/>
            <a:ext cx="8153400" cy="4498975"/>
          </a:xfrm>
        </p:spPr>
        <p:txBody>
          <a:bodyPr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</a:t>
            </a:r>
            <a:r>
              <a:rPr lang="en-US" altLang="zh-CN" sz="2400"/>
              <a:t> </a:t>
            </a:r>
            <a:r>
              <a:rPr lang="zh-CN" altLang="en-US" sz="2400"/>
              <a:t>7. 6. 1 </a:t>
            </a:r>
            <a:r>
              <a:rPr lang="zh-CN" altLang="en-US" sz="2400">
                <a:solidFill>
                  <a:srgbClr val="FF0000"/>
                </a:solidFill>
              </a:rPr>
              <a:t>if 条件语句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Shell 程序中的条件分支是通过 if 条件语句来实现的, 其语法格式有 if-then-fi 语句和 if-then-else-fi 语句两种。 </a:t>
            </a:r>
            <a:endParaRPr lang="zh-CN" altLang="en-US" sz="24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1. if-then-fi 语句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if-then-fi 语句的语法格式如下所示。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if </a:t>
            </a:r>
            <a:r>
              <a:rPr lang="en-US" altLang="zh-CN" sz="2400"/>
              <a:t>   </a:t>
            </a:r>
            <a:r>
              <a:rPr lang="zh-CN" altLang="en-US" sz="2400"/>
              <a:t>命令行 1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then 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        </a:t>
            </a:r>
            <a:r>
              <a:rPr lang="zh-CN" altLang="en-US" sz="2400"/>
              <a:t>命令行 2</a:t>
            </a:r>
            <a:endParaRPr lang="zh-CN" alt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fi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7.6 </a:t>
            </a:r>
            <a:r>
              <a:rPr b="1"/>
              <a:t> Shell 条件判断语句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179195"/>
            <a:ext cx="8153400" cy="4498975"/>
          </a:xfrm>
        </p:spPr>
        <p:txBody>
          <a:bodyPr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2. </a:t>
            </a:r>
            <a:r>
              <a:rPr lang="zh-CN" altLang="en-US" sz="2400">
                <a:solidFill>
                  <a:srgbClr val="FF0000"/>
                </a:solidFill>
              </a:rPr>
              <a:t>if-then-else-fi 语句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 if-then-else-fi 语句的语法格式如下所示。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if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命令行 1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 </a:t>
            </a:r>
            <a:r>
              <a:rPr lang="zh-CN" altLang="en-US" sz="2400"/>
              <a:t>then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命令行 2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else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命令行 3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fi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7.1  </a:t>
            </a:r>
            <a:r>
              <a:rPr lang="zh-CN" altLang="en-US" dirty="0">
                <a:sym typeface="+mn-ea"/>
              </a:rPr>
              <a:t> Shell 基础知识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</a:t>
            </a:r>
            <a:r>
              <a:rPr lang="en-US" sz="2400" dirty="0"/>
              <a:t>7</a:t>
            </a:r>
            <a:r>
              <a:rPr sz="2400" dirty="0"/>
              <a:t>. 1. 1  Shell 简介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 </a:t>
            </a:r>
            <a:r>
              <a:rPr sz="2400" dirty="0">
                <a:solidFill>
                  <a:srgbClr val="FF0000"/>
                </a:solidFill>
              </a:rPr>
              <a:t>Shell</a:t>
            </a:r>
            <a:r>
              <a:rPr sz="2400" dirty="0"/>
              <a:t> 接收用户命令, 然后调用相应的应用程序, 同时它还是一种程序设计语言, 是系统管理维护时的重要工具。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2400" dirty="0">
                <a:sym typeface="+mn-ea"/>
              </a:rPr>
              <a:t>7</a:t>
            </a:r>
            <a:r>
              <a:rPr sz="2400" dirty="0">
                <a:sym typeface="+mn-ea"/>
              </a:rPr>
              <a:t>. 1. </a:t>
            </a:r>
            <a:r>
              <a:rPr lang="en-US" sz="2400" dirty="0">
                <a:sym typeface="+mn-ea"/>
              </a:rPr>
              <a:t>2</a:t>
            </a:r>
            <a:r>
              <a:rPr sz="2400" dirty="0">
                <a:sym typeface="+mn-ea"/>
              </a:rPr>
              <a:t>   BASH 简介</a:t>
            </a:r>
            <a:r>
              <a:rPr lang="en-US" sz="2400" dirty="0">
                <a:sym typeface="+mn-ea"/>
              </a:rPr>
              <a:t> 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sym typeface="+mn-ea"/>
              </a:rPr>
              <a:t>    </a:t>
            </a:r>
            <a:r>
              <a:rPr sz="2400" dirty="0">
                <a:solidFill>
                  <a:srgbClr val="FF0000"/>
                </a:solidFill>
                <a:sym typeface="+mn-ea"/>
              </a:rPr>
              <a:t>B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ash</a:t>
            </a:r>
            <a:r>
              <a:rPr sz="2400" dirty="0">
                <a:sym typeface="+mn-ea"/>
              </a:rPr>
              <a:t> 目前是大多数 Linux 系统默认的 Shell</a:t>
            </a:r>
            <a:r>
              <a:rPr lang="zh-CN" dirty="0">
                <a:sym typeface="+mn-ea"/>
              </a:rPr>
              <a:t>。</a:t>
            </a:r>
            <a:endParaRPr lang="en-US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7.6 </a:t>
            </a:r>
            <a:r>
              <a:rPr b="1"/>
              <a:t> Shell 条件判断语句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1179195"/>
            <a:ext cx="8153400" cy="4498975"/>
          </a:xfrm>
        </p:spPr>
        <p:txBody>
          <a:bodyPr/>
          <a:p>
            <a:pPr algn="l">
              <a:lnSpc>
                <a:spcPct val="100000"/>
              </a:lnSpc>
              <a:spcBef>
                <a:spcPts val="0"/>
              </a:spcBef>
              <a:buSzTx/>
            </a:pPr>
            <a:r>
              <a:rPr lang="zh-CN" altLang="en-US" sz="2400"/>
              <a:t> 7. 6. 2 case 条件语句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if 条件语句用于在两个选项中选定一项, 而 case 条件语句为用户提供了根据字符串或 变量的值从多个选项中选择一项的方法。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case 条件语句的语法格式如下所示。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case string in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exp-1)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若干个命令行 1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; ;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exp-2)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若干个命令行 2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; ;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……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7.6 </a:t>
            </a:r>
            <a:r>
              <a:rPr b="1"/>
              <a:t> Shell 条件判断语句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1179195"/>
            <a:ext cx="8153400" cy="4498975"/>
          </a:xfrm>
        </p:spPr>
        <p:txBody>
          <a:bodyPr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* )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</a:t>
            </a:r>
            <a:r>
              <a:rPr lang="zh-CN" altLang="en-US" sz="2400"/>
              <a:t> 其他命令行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esac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Shell 通过计算字符串 string 的值, 将其结果依次与运算式 exp-1 和 exp-2 等进行比 较, 直到找到一个匹配的运算式为止。 如果找到了匹配项, 则执行它下面的命令直到遇到 一对分号 (;;) 为止。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7.7 </a:t>
            </a:r>
            <a:r>
              <a:rPr b="1"/>
              <a:t>Shell 循环控制语句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1066800"/>
            <a:ext cx="8153400" cy="4498975"/>
          </a:xfrm>
        </p:spPr>
        <p:txBody>
          <a:bodyPr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000"/>
              <a:t>    </a:t>
            </a:r>
            <a:r>
              <a:rPr lang="zh-CN" altLang="en-US" sz="2000"/>
              <a:t>在 Shell 程序中循环控制语句可以使用 for 循环语句、 while 循环语句以及 until 循环语句。</a:t>
            </a:r>
            <a:endParaRPr lang="zh-CN" altLang="en-US" sz="20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000"/>
              <a:t>    7. 7. 1 </a:t>
            </a:r>
            <a:r>
              <a:rPr lang="zh-CN" altLang="en-US" sz="2000">
                <a:solidFill>
                  <a:srgbClr val="FF0000"/>
                </a:solidFill>
              </a:rPr>
              <a:t>for 循环语句</a:t>
            </a:r>
            <a:r>
              <a:rPr lang="zh-CN" altLang="en-US" sz="2000"/>
              <a:t> </a:t>
            </a:r>
            <a:endParaRPr lang="zh-CN" altLang="en-US" sz="20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000"/>
              <a:t> </a:t>
            </a:r>
            <a:r>
              <a:rPr lang="en-US" altLang="zh-CN" sz="2000"/>
              <a:t>   </a:t>
            </a:r>
            <a:r>
              <a:rPr lang="zh-CN" altLang="en-US" sz="2000"/>
              <a:t>for 循环语句对一个变量的可能的值都执行一个命令序列。 赋给变量的几个数值既可 以在程序中以数值列表的形式提供, 也可以在程序以外以位置参数的形式提供。 </a:t>
            </a:r>
            <a:endParaRPr lang="zh-CN" altLang="en-US" sz="20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000"/>
              <a:t> </a:t>
            </a:r>
            <a:r>
              <a:rPr lang="en-US" altLang="zh-CN" sz="2000"/>
              <a:t>   </a:t>
            </a:r>
            <a:r>
              <a:rPr lang="zh-CN" altLang="en-US" sz="2000"/>
              <a:t>for 循环语句的语法格式如下所示。</a:t>
            </a:r>
            <a:endParaRPr lang="zh-CN" altLang="en-US" sz="20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000"/>
              <a:t> </a:t>
            </a:r>
            <a:r>
              <a:rPr lang="en-US" altLang="zh-CN" sz="2000"/>
              <a:t>   </a:t>
            </a:r>
            <a:r>
              <a:rPr lang="zh-CN" altLang="en-US" sz="2000"/>
              <a:t>for </a:t>
            </a:r>
            <a:r>
              <a:rPr lang="en-US" altLang="zh-CN" sz="2000"/>
              <a:t>     </a:t>
            </a:r>
            <a:r>
              <a:rPr lang="zh-CN" altLang="en-US" sz="2000"/>
              <a:t>变量名</a:t>
            </a:r>
            <a:r>
              <a:rPr lang="en-US" altLang="zh-CN" sz="2000"/>
              <a:t>  </a:t>
            </a:r>
            <a:r>
              <a:rPr lang="zh-CN" altLang="en-US" sz="2000"/>
              <a:t> [in 数值列表] </a:t>
            </a:r>
            <a:endParaRPr lang="zh-CN" altLang="en-US" sz="20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000"/>
              <a:t> </a:t>
            </a:r>
            <a:r>
              <a:rPr lang="en-US" altLang="zh-CN" sz="2000"/>
              <a:t>       </a:t>
            </a:r>
            <a:r>
              <a:rPr lang="zh-CN" altLang="en-US" sz="2000"/>
              <a:t>do </a:t>
            </a:r>
            <a:endParaRPr lang="zh-CN" altLang="en-US" sz="20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000"/>
              <a:t> </a:t>
            </a:r>
            <a:r>
              <a:rPr lang="en-US" altLang="zh-CN" sz="2000"/>
              <a:t>             </a:t>
            </a:r>
            <a:r>
              <a:rPr lang="zh-CN" altLang="en-US" sz="2000"/>
              <a:t>若干个命令行 </a:t>
            </a:r>
            <a:endParaRPr lang="zh-CN" altLang="en-US" sz="20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000"/>
              <a:t> </a:t>
            </a:r>
            <a:r>
              <a:rPr lang="en-US" altLang="zh-CN" sz="2000"/>
              <a:t>     </a:t>
            </a:r>
            <a:r>
              <a:rPr lang="zh-CN" altLang="en-US" sz="2000"/>
              <a:t>done </a:t>
            </a:r>
            <a:endParaRPr lang="zh-CN" altLang="en-US" sz="200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7.7 </a:t>
            </a:r>
            <a:r>
              <a:rPr b="1"/>
              <a:t>Shell 循环控制语句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 sz="24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 7. 7. 2 </a:t>
            </a:r>
            <a:r>
              <a:rPr lang="zh-CN" altLang="en-US" sz="2400">
                <a:solidFill>
                  <a:srgbClr val="FF0000"/>
                </a:solidFill>
              </a:rPr>
              <a:t>while 循环语句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while 语句是用命令的返回状态值来控制循环的。 </a:t>
            </a:r>
            <a:r>
              <a:rPr lang="en-US" altLang="zh-CN" sz="2400"/>
              <a:t> </a:t>
            </a:r>
            <a:endParaRPr lang="en-US" altLang="zh-CN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while 循环语句的语法格式如下所示。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while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        </a:t>
            </a:r>
            <a:r>
              <a:rPr lang="zh-CN" altLang="en-US" sz="2400"/>
              <a:t>若干个命令行 1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 do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        </a:t>
            </a:r>
            <a:r>
              <a:rPr lang="zh-CN" altLang="en-US" sz="2400"/>
              <a:t>若干个命令行 2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done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7.7 </a:t>
            </a:r>
            <a:r>
              <a:rPr b="1"/>
              <a:t>Shell 循环控制语句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/>
              <a:t> </a:t>
            </a:r>
            <a:r>
              <a:rPr lang="zh-CN" altLang="en-US" sz="2400"/>
              <a:t> 7. 7. 3</a:t>
            </a:r>
            <a:r>
              <a:rPr lang="zh-CN" altLang="en-US" sz="2400">
                <a:solidFill>
                  <a:srgbClr val="FF0000"/>
                </a:solidFill>
              </a:rPr>
              <a:t> until 循环语句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until 循环语句是另外一种循环结构, 它和 while 语句相类似。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until 循环语句的语法格式如下所示。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until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        </a:t>
            </a:r>
            <a:r>
              <a:rPr lang="zh-CN" altLang="en-US" sz="2400"/>
              <a:t>若干个命令行 1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do </a:t>
            </a:r>
            <a:r>
              <a:rPr lang="en-US" altLang="zh-CN" sz="2400"/>
              <a:t>   </a:t>
            </a:r>
            <a:r>
              <a:rPr lang="zh-CN" altLang="en-US" sz="2400"/>
              <a:t>若干个命令行 2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done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7.7 </a:t>
            </a:r>
            <a:r>
              <a:rPr b="1"/>
              <a:t>Shell 循环控制语句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 7. 7. 4 </a:t>
            </a:r>
            <a:r>
              <a:rPr lang="zh-CN" altLang="en-US" sz="2400">
                <a:solidFill>
                  <a:srgbClr val="FF0000"/>
                </a:solidFill>
              </a:rPr>
              <a:t>break、 continue 和 exit 语句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 </a:t>
            </a:r>
            <a:r>
              <a:rPr lang="zh-CN" altLang="en-US" sz="2400"/>
              <a:t>break 语句的作用是在正常结束之前退出当前循环。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continue 语句的作用是不执行本次循环, 而直接跳到下一次循环。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exit 语句用于终止脚本程序并返回值, 该值可用 “＄?” 在下一命令中获取。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7.8 </a:t>
            </a:r>
            <a:r>
              <a:rPr b="1"/>
              <a:t> Shell 函数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00000"/>
              </a:lnSpc>
              <a:spcBef>
                <a:spcPts val="0"/>
              </a:spcBef>
              <a:buSzTx/>
            </a:pPr>
            <a:r>
              <a:rPr lang="zh-CN" altLang="en-US"/>
              <a:t> </a:t>
            </a:r>
            <a:r>
              <a:rPr lang="zh-CN" altLang="en-US" sz="2400"/>
              <a:t> 7. 8. 1 </a:t>
            </a:r>
            <a:r>
              <a:rPr lang="zh-CN" altLang="en-US" sz="2400">
                <a:solidFill>
                  <a:srgbClr val="FF0000"/>
                </a:solidFill>
              </a:rPr>
              <a:t>声明 shell 函数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函数必须声明, 然后才能在 Shell 里执行。 自定义函数可以采用如下所示两种方法 声明。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//方法一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function FUNCTION_NAME {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[EXPRESSIONS]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}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//方法二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FUNCTION_NAME ( ){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[EXPRESSIONS] </a:t>
            </a:r>
            <a:endParaRPr lang="zh-CN" altLang="en-US" sz="240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}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7.8 </a:t>
            </a:r>
            <a:r>
              <a:rPr b="1"/>
              <a:t> Shell 函数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 7. 8. 2 调用 Shell 函数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 Shell 函数的调用和 C 语言中调用函数的方法有所区别, 其参数是直接跟在函数名后 的, 而无须通过括号括起来, 如下所示。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FUNCTION_ NAME PARAMI PARAM2. . .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7.9 </a:t>
            </a:r>
            <a:r>
              <a:rPr b="1"/>
              <a:t> 编写交互脚本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而实际上 Linux 中有许多脚本, 需要来自用户的输入, 或者在运行的时候向用户输出信息。 </a:t>
            </a:r>
            <a:r>
              <a:rPr lang="zh-CN" altLang="en-US" sz="2400">
                <a:solidFill>
                  <a:srgbClr val="FF0000"/>
                </a:solidFill>
                <a:effectLst/>
              </a:rPr>
              <a:t>交互脚本有如下优势</a:t>
            </a:r>
            <a:r>
              <a:rPr lang="zh-CN" altLang="en-US" sz="2400"/>
              <a:t>。 </a:t>
            </a:r>
            <a:endParaRPr lang="zh-CN" altLang="en-US" sz="24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(1) 可以建立更加灵活的脚本。</a:t>
            </a:r>
            <a:endParaRPr lang="zh-CN" altLang="en-US" sz="24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(2) 用户可自定义脚本使得其在运行时产生不同的行为。 </a:t>
            </a:r>
            <a:endParaRPr lang="zh-CN" altLang="en-US" sz="24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(3) 脚本可以在运行过程中报告状态。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7.9 </a:t>
            </a:r>
            <a:r>
              <a:rPr b="1"/>
              <a:t> 编写交互脚本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7. 9. 1 提示用户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提示用户最常用的命令是 </a:t>
            </a:r>
            <a:r>
              <a:rPr lang="zh-CN" altLang="en-US" sz="2400">
                <a:solidFill>
                  <a:srgbClr val="FF0000"/>
                </a:solidFill>
              </a:rPr>
              <a:t>echo</a:t>
            </a:r>
            <a:r>
              <a:rPr lang="zh-CN" altLang="en-US" sz="2400"/>
              <a:t>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</a:t>
            </a:r>
            <a:r>
              <a:rPr lang="zh-CN" altLang="en-US" sz="2400"/>
              <a:t>(1) -e: 解释反斜杠转义字符。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</a:t>
            </a:r>
            <a:r>
              <a:rPr lang="zh-CN" altLang="en-US" sz="2400"/>
              <a:t>(2) -n: 禁止换行。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dirty="0">
                <a:sym typeface="+mn-ea"/>
              </a:rPr>
              <a:t>7.1  </a:t>
            </a:r>
            <a:r>
              <a:rPr lang="zh-CN" altLang="en-US" dirty="0">
                <a:sym typeface="+mn-ea"/>
              </a:rPr>
              <a:t> Shell 基础知识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7. 1. 3 BASH 命令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当登录系统或打开一个终端窗口时, 首先看到的是 BASH 提示符。 Linux 系统的标准提示符包括了用户登录名、登录的主机名、当前所在的工作目录路径和提示符号</a:t>
            </a:r>
            <a:r>
              <a:rPr lang="zh-CN" sz="2400" dirty="0"/>
              <a:t>。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>
                <a:sym typeface="+mn-ea"/>
              </a:rPr>
              <a:t>    </a:t>
            </a:r>
            <a:r>
              <a:rPr lang="zh-CN" sz="2400" dirty="0">
                <a:sym typeface="+mn-ea"/>
              </a:rPr>
              <a:t>根据 BASH 的传统, 普通用户 的提示符以 </a:t>
            </a:r>
            <a:r>
              <a:rPr lang="zh-CN" sz="2400" dirty="0">
                <a:solidFill>
                  <a:srgbClr val="FF0000"/>
                </a:solidFill>
                <a:sym typeface="+mn-ea"/>
              </a:rPr>
              <a:t>“＄”</a:t>
            </a:r>
            <a:r>
              <a:rPr lang="zh-CN" sz="2400" dirty="0">
                <a:sym typeface="+mn-ea"/>
              </a:rPr>
              <a:t> 结尾, 而超级用户以 </a:t>
            </a:r>
            <a:r>
              <a:rPr lang="zh-CN" sz="2400" dirty="0">
                <a:solidFill>
                  <a:srgbClr val="FF0000"/>
                </a:solidFill>
                <a:sym typeface="+mn-ea"/>
              </a:rPr>
              <a:t>“#</a:t>
            </a:r>
            <a:r>
              <a:rPr lang="zh-CN" sz="2400" dirty="0">
                <a:sym typeface="+mn-ea"/>
              </a:rPr>
              <a:t>” 结尾。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7.9 </a:t>
            </a:r>
            <a:r>
              <a:rPr b="1"/>
              <a:t> 编写交互脚本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7. 9. 2 用户输入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接受用户输入的命令为</a:t>
            </a:r>
            <a:r>
              <a:rPr lang="zh-CN" altLang="en-US" sz="2400">
                <a:solidFill>
                  <a:srgbClr val="FF0000"/>
                </a:solidFill>
              </a:rPr>
              <a:t> read 命令</a:t>
            </a:r>
            <a:r>
              <a:rPr lang="zh-CN" altLang="en-US" sz="2400"/>
              <a:t>。read 命令的语法如下所示。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read [选项] 名称 1 名称 2 …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7.10 </a:t>
            </a:r>
            <a:r>
              <a:rPr lang="zh-CN" b="1"/>
              <a:t>数</a:t>
            </a:r>
            <a:r>
              <a:rPr lang="en-US" altLang="zh-CN" b="1"/>
              <a:t>    </a:t>
            </a:r>
            <a:r>
              <a:rPr lang="zh-CN" b="1"/>
              <a:t>组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95300" y="914400"/>
            <a:ext cx="8153400" cy="4498975"/>
          </a:xfrm>
        </p:spPr>
        <p:txBody>
          <a:bodyPr/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lang="zh-CN" altLang="en-US" sz="2400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7. 10. 1 为什么使用数组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数组是可以在内存中连续存储多个元素的结构, 也可以理解为是一次存放多个值的变 量。 </a:t>
            </a:r>
            <a:r>
              <a:rPr lang="zh-CN" altLang="en-US" sz="2400">
                <a:solidFill>
                  <a:srgbClr val="FF0000"/>
                </a:solidFill>
              </a:rPr>
              <a:t>数组由数组名、数组元素和元素下标组成。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7.10 </a:t>
            </a:r>
            <a:r>
              <a:rPr lang="zh-CN" b="1"/>
              <a:t>数</a:t>
            </a:r>
            <a:r>
              <a:rPr lang="en-US" altLang="zh-CN" b="1"/>
              <a:t>   </a:t>
            </a:r>
            <a:r>
              <a:rPr lang="zh-CN" b="1"/>
              <a:t>组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57835" y="914400"/>
            <a:ext cx="8195945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zh-CN" altLang="en-US" sz="2400"/>
              <a:t>7. 10. 2</a:t>
            </a:r>
            <a:r>
              <a:rPr lang="zh-CN" altLang="en-US" sz="2400">
                <a:solidFill>
                  <a:srgbClr val="FF0000"/>
                </a:solidFill>
              </a:rPr>
              <a:t> 数组的创建、赋值和删除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2400"/>
              <a:t>    </a:t>
            </a:r>
            <a:r>
              <a:rPr lang="zh-CN" altLang="en-US" sz="2400"/>
              <a:t>数组创建与赋值的命令格式如下。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array [subscript] = value </a:t>
            </a:r>
            <a:endParaRPr lang="zh-CN" altLang="en-US" sz="240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其中 array 为数组名, 是数组的唯一标识；subscript 为从 0 开始的数组元素下标; value 为对应元素的值。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7.10 </a:t>
            </a:r>
            <a:r>
              <a:rPr lang="zh-CN" b="1"/>
              <a:t>数</a:t>
            </a:r>
            <a:r>
              <a:rPr lang="en-US" altLang="zh-CN" b="1"/>
              <a:t>  </a:t>
            </a:r>
            <a:r>
              <a:rPr lang="zh-CN" b="1"/>
              <a:t>组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57835" y="914400"/>
            <a:ext cx="8022590" cy="449897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endParaRPr lang="zh-CN" altLang="en-US"/>
          </a:p>
          <a:p>
            <a:pPr algn="l">
              <a:lnSpc>
                <a:spcPct val="100000"/>
              </a:lnSpc>
              <a:spcBef>
                <a:spcPts val="0"/>
              </a:spcBef>
              <a:buSzTx/>
            </a:pPr>
            <a:r>
              <a:rPr lang="zh-CN" altLang="en-US"/>
              <a:t>7. 10. 3 </a:t>
            </a:r>
            <a:r>
              <a:rPr lang="zh-CN" altLang="en-US">
                <a:solidFill>
                  <a:srgbClr val="FF0000"/>
                </a:solidFill>
              </a:rPr>
              <a:t>遍历访问数组元素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en-US" altLang="zh-CN"/>
              <a:t>    </a:t>
            </a:r>
            <a:r>
              <a:rPr lang="zh-CN" altLang="en-US"/>
              <a:t>循环是一种非常适合遍历数组的方法。下面便是使用循环对 数组进行赋值和访问的例子。 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编写脚本 array1. sh, 使用 for 循环对数组进行赋值, 例如: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</a:t>
            </a:r>
            <a:r>
              <a:rPr lang="zh-CN" altLang="en-US"/>
              <a:t> #! /bin/bash 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array1[0]=1 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for((i=1; i&lt;10; i=i+1)); do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</a:t>
            </a:r>
            <a:r>
              <a:rPr lang="zh-CN" altLang="en-US"/>
              <a:t> array1( $ i]= $ [ $ array1[ $ 1- 1])* 2] </a:t>
            </a:r>
            <a:endParaRPr lang="zh-CN" altLang="en-US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done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7.2 </a:t>
            </a:r>
            <a:r>
              <a:rPr dirty="0">
                <a:sym typeface="+mn-ea"/>
              </a:rPr>
              <a:t> BASH 命令的使用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7. 2. 1 常用控制组合键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在操作 Linux 系统时, 经常会使用一些组合键来控制 Shell 的活动</a:t>
            </a:r>
            <a:r>
              <a:rPr dirty="0"/>
              <a:t>。</a:t>
            </a:r>
            <a:endParaRPr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14145" y="3505200"/>
          <a:ext cx="6399530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555"/>
                <a:gridCol w="4244975"/>
              </a:tblGrid>
              <a:tr h="508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控制组合键 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sym typeface="+mn-ea"/>
                        </a:rPr>
                        <a:t>功能</a:t>
                      </a:r>
                      <a:endParaRPr lang="zh-CN" altLang="en-US" sz="1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Ctrl+1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清屏</a:t>
                      </a: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Ctrl+c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终止命令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7.2 </a:t>
            </a:r>
            <a:r>
              <a:rPr dirty="0">
                <a:sym typeface="+mn-ea"/>
              </a:rPr>
              <a:t> BASH 命令的使用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7. 2. 2 光标操作</a:t>
            </a:r>
            <a:endParaRPr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47800" y="2438400"/>
          <a:ext cx="639953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555"/>
                <a:gridCol w="424497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组合键 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sym typeface="+mn-ea"/>
                        </a:rPr>
                        <a:t>功能</a:t>
                      </a:r>
                      <a:endParaRPr lang="zh-CN" altLang="en-US" sz="1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Ctrl+a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移动光标到命令行首</a:t>
                      </a: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Ctrl+e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移动光标到命令行尾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7.2 </a:t>
            </a:r>
            <a:r>
              <a:rPr dirty="0">
                <a:sym typeface="+mn-ea"/>
              </a:rPr>
              <a:t> BASH 命令的使用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7. 2. 3 特殊字符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在 Linux 系统中, 许多字符对于 Shell 来说是具有特殊意义的。</a:t>
            </a:r>
            <a:r>
              <a:rPr dirty="0"/>
              <a:t> </a:t>
            </a:r>
            <a:endParaRPr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14145" y="3581400"/>
          <a:ext cx="639953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555"/>
                <a:gridCol w="424497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符号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sym typeface="+mn-ea"/>
                        </a:rPr>
                        <a:t>功能</a:t>
                      </a:r>
                      <a:endParaRPr lang="zh-CN" altLang="en-US" sz="1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~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用户主目录</a:t>
                      </a: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|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管道</a:t>
                      </a: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&lt;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输入重定向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&gt;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 输出重定向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7.2 </a:t>
            </a:r>
            <a:r>
              <a:rPr dirty="0">
                <a:sym typeface="+mn-ea"/>
              </a:rPr>
              <a:t> BASH 命令的使用</a:t>
            </a:r>
            <a:endParaRPr dirty="0">
              <a:sym typeface="+mn-ea"/>
            </a:endParaRPr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7. 2. 4</a:t>
            </a:r>
            <a:r>
              <a:rPr sz="2400" dirty="0">
                <a:solidFill>
                  <a:srgbClr val="FF0000"/>
                </a:solidFill>
              </a:rPr>
              <a:t> 通配符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如果命令的参数中含有文件名, 那么通配符可以带来十分便利的操作。 </a:t>
            </a:r>
            <a:endParaRPr sz="2400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95400" y="3295015"/>
          <a:ext cx="639953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2085"/>
                <a:gridCol w="495744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符号 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sym typeface="+mn-ea"/>
                        </a:rPr>
                        <a:t>功能</a:t>
                      </a:r>
                      <a:endParaRPr lang="zh-CN" altLang="en-US" sz="1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?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 代表任何单一字符</a:t>
                      </a: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 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 代表任何字符</a:t>
                      </a: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 [字符组合]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在中括号中的字符都符合, 比如 [a~ z] 代表所有的小写字母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 [! 字符组合]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不在中括号中的字符都符合, 比如 [! 0~ 9] 代表非数字的都符合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7.3  </a:t>
            </a:r>
            <a:r>
              <a:rPr lang="zh-CN" b="1"/>
              <a:t>Shell 程序的创建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Shell 除了解释和执行用户输入的命令之外, 也可以用来</a:t>
            </a:r>
            <a:r>
              <a:rPr sz="2400" dirty="0">
                <a:solidFill>
                  <a:srgbClr val="FF0000"/>
                </a:solidFill>
              </a:rPr>
              <a:t>设计程序</a:t>
            </a:r>
            <a:r>
              <a:rPr sz="2400" dirty="0"/>
              <a:t>。 它提供了定义变量和参数的手段以及丰富的过程控制结构。</a:t>
            </a:r>
            <a:endParaRPr sz="24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TABLE_BEAUTIFY" val="smartTable{af3c3e50-ae06-4a5e-a526-114e1b9ffc29}"/>
</p:tagLst>
</file>

<file path=ppt/tags/tag10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1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2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3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4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5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6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7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8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9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.xml><?xml version="1.0" encoding="utf-8"?>
<p:tagLst xmlns:p="http://schemas.openxmlformats.org/presentationml/2006/main">
  <p:tag name="KSO_WM_UNIT_TABLE_BEAUTIFY" val="smartTable{af3c3e50-ae06-4a5e-a526-114e1b9ffc29}"/>
</p:tagLst>
</file>

<file path=ppt/tags/tag20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1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2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3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4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5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6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7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8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29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.xml><?xml version="1.0" encoding="utf-8"?>
<p:tagLst xmlns:p="http://schemas.openxmlformats.org/presentationml/2006/main">
  <p:tag name="KSO_WM_UNIT_TABLE_BEAUTIFY" val="smartTable{af3c3e50-ae06-4a5e-a526-114e1b9ffc29}"/>
</p:tagLst>
</file>

<file path=ppt/tags/tag30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1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2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3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4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5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6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7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8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9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4.xml><?xml version="1.0" encoding="utf-8"?>
<p:tagLst xmlns:p="http://schemas.openxmlformats.org/presentationml/2006/main">
  <p:tag name="KSO_WM_UNIT_TABLE_BEAUTIFY" val="smartTable{af3c3e50-ae06-4a5e-a526-114e1b9ffc29}"/>
</p:tagLst>
</file>

<file path=ppt/tags/tag40.xml><?xml version="1.0" encoding="utf-8"?>
<p:tagLst xmlns:p="http://schemas.openxmlformats.org/presentationml/2006/main">
  <p:tag name="COMMONDATA" val="eyJoZGlkIjoiMzJlNDRmZjM5OWE0NDUzM2IzYWU1ODc5ZGQzODdhNDIifQ=="/>
</p:tagLst>
</file>

<file path=ppt/tags/tag5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6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7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8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9.xml><?xml version="1.0" encoding="utf-8"?>
<p:tagLst xmlns:p="http://schemas.openxmlformats.org/presentationml/2006/main">
  <p:tag name="KSO_WM_UNIT_PLACING_PICTURE_USER_VIEWPORT" val="{&quot;height&quot;:7085,&quot;width&quot;:12840}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7757</Words>
  <Application>WPS 演示</Application>
  <PresentationFormat>在屏幕上显示</PresentationFormat>
  <Paragraphs>425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7.1   Shell 基础知识</vt:lpstr>
      <vt:lpstr>7.1   Shell 基础知识</vt:lpstr>
      <vt:lpstr>7.2  BASH 命令的使用</vt:lpstr>
      <vt:lpstr>7.2  BASH 命令的使用</vt:lpstr>
      <vt:lpstr>7.2  BASH 命令的使用</vt:lpstr>
      <vt:lpstr>7.2  BASH 命令的使用</vt:lpstr>
      <vt:lpstr>7.3  Shell 程序的创建</vt:lpstr>
      <vt:lpstr>7.3  Shell 程序的创建</vt:lpstr>
      <vt:lpstr>7.3  Shell 程序的创建</vt:lpstr>
      <vt:lpstr>7.3  Shell 程序的创建</vt:lpstr>
      <vt:lpstr>7.3  Shell 程序的创建</vt:lpstr>
      <vt:lpstr>7.3  Shell 程序的创建</vt:lpstr>
      <vt:lpstr>7.3  Shell 程序的创建</vt:lpstr>
      <vt:lpstr>7.3  Shell 程序的创建</vt:lpstr>
      <vt:lpstr>7.3  Shell 程序的创建</vt:lpstr>
      <vt:lpstr>7.4  Shell 变量 </vt:lpstr>
      <vt:lpstr>7.4  Shell 变量 </vt:lpstr>
      <vt:lpstr>7.4  Shell 变量 </vt:lpstr>
      <vt:lpstr>7.4  Shell 变量 </vt:lpstr>
      <vt:lpstr>7.4  Shell 变量 </vt:lpstr>
      <vt:lpstr>7.5 变量表达式</vt:lpstr>
      <vt:lpstr>7.5 变量表达式</vt:lpstr>
      <vt:lpstr>7.5 变量表达式</vt:lpstr>
      <vt:lpstr>7.5 变量表达式</vt:lpstr>
      <vt:lpstr>7.6  Shell 条件判断语句</vt:lpstr>
      <vt:lpstr>7.6  Shell 条件判断语句</vt:lpstr>
      <vt:lpstr>7.6  Shell 条件判断语句</vt:lpstr>
      <vt:lpstr>7.6  Shell 条件判断语句</vt:lpstr>
      <vt:lpstr>7.6  Shell 条件判断语句</vt:lpstr>
      <vt:lpstr>7.7 Shell 循环控制语句</vt:lpstr>
      <vt:lpstr>7.7 Shell 循环控制语句</vt:lpstr>
      <vt:lpstr>7.7 Shell 循环控制语句</vt:lpstr>
      <vt:lpstr>7.7 Shell 循环控制语句</vt:lpstr>
      <vt:lpstr>7.8  Shell 函数</vt:lpstr>
      <vt:lpstr>7.8  Shell 函数</vt:lpstr>
      <vt:lpstr>7.9  编写交互脚本</vt:lpstr>
      <vt:lpstr>7.9  编写交互脚本</vt:lpstr>
      <vt:lpstr>7.9  编写交互脚本</vt:lpstr>
      <vt:lpstr>7.10 数    组</vt:lpstr>
      <vt:lpstr>7.10 数    组</vt:lpstr>
      <vt:lpstr>7.10 数    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160</cp:revision>
  <dcterms:created xsi:type="dcterms:W3CDTF">2016-08-16T01:49:00Z</dcterms:created>
  <dcterms:modified xsi:type="dcterms:W3CDTF">2022-09-17T06:21:35Z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