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3" r:id="rId3"/>
    <p:sldId id="257" r:id="rId5"/>
    <p:sldId id="259" r:id="rId6"/>
    <p:sldId id="337" r:id="rId7"/>
    <p:sldId id="338" r:id="rId8"/>
    <p:sldId id="348" r:id="rId9"/>
    <p:sldId id="349" r:id="rId10"/>
    <p:sldId id="350" r:id="rId11"/>
    <p:sldId id="351" r:id="rId12"/>
    <p:sldId id="352" r:id="rId13"/>
    <p:sldId id="340" r:id="rId14"/>
    <p:sldId id="353" r:id="rId15"/>
    <p:sldId id="354" r:id="rId16"/>
    <p:sldId id="355" r:id="rId17"/>
    <p:sldId id="356" r:id="rId18"/>
    <p:sldId id="357" r:id="rId19"/>
    <p:sldId id="358" r:id="rId20"/>
    <p:sldId id="341" r:id="rId21"/>
    <p:sldId id="359" r:id="rId22"/>
    <p:sldId id="344" r:id="rId23"/>
    <p:sldId id="345" r:id="rId24"/>
    <p:sldId id="346" r:id="rId25"/>
  </p:sldIdLst>
  <p:sldSz cx="9144000" cy="6858000" type="screen4x3"/>
  <p:notesSz cx="6858000" cy="9144000"/>
  <p:custDataLst>
    <p:tags r:id="rId2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50"/>
    <p:restoredTop sz="94696"/>
  </p:normalViewPr>
  <p:slideViewPr>
    <p:cSldViewPr showGuides="1">
      <p:cViewPr varScale="1">
        <p:scale>
          <a:sx n="65" d="100"/>
          <a:sy n="65" d="100"/>
        </p:scale>
        <p:origin x="-1452" y="-102"/>
      </p:cViewPr>
      <p:guideLst>
        <p:guide orient="horz" pos="2170"/>
        <p:guide pos="2868"/>
      </p:guideLst>
    </p:cSldViewPr>
  </p:slideViewPr>
  <p:outlineViewPr>
    <p:cViewPr>
      <p:scale>
        <a:sx n="33" d="100"/>
        <a:sy n="33" d="100"/>
      </p:scale>
      <p:origin x="0" y="0"/>
    </p:cViewPr>
  </p:outlin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61603" name="标题 61602"/>
          <p:cNvSpPr>
            <a:spLocks noGrp="1" noRot="1"/>
          </p:cNvSpPr>
          <p:nvPr>
            <p:ph type="ctrTitle"/>
          </p:nvPr>
        </p:nvSpPr>
        <p:spPr>
          <a:xfrm>
            <a:off x="685800" y="2057400"/>
            <a:ext cx="7772400" cy="1143000"/>
          </a:xfrm>
          <a:prstGeom prst="rect">
            <a:avLst/>
          </a:prstGeom>
          <a:noFill/>
          <a:ln w="9525">
            <a:noFill/>
          </a:ln>
        </p:spPr>
        <p:txBody>
          <a:bodyPr anchor="ctr"/>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61607" name="副标题 61606"/>
          <p:cNvSpPr>
            <a:spLocks noGrp="1" noRot="1"/>
          </p:cNvSpPr>
          <p:nvPr>
            <p:ph type="subTitle" idx="1"/>
          </p:nvPr>
        </p:nvSpPr>
        <p:spPr>
          <a:xfrm>
            <a:off x="1371600" y="3505200"/>
            <a:ext cx="6400800" cy="1752600"/>
          </a:xfrm>
          <a:prstGeom prst="rect">
            <a:avLst/>
          </a:prstGeom>
          <a:noFill/>
          <a:ln w="9525">
            <a:noFill/>
          </a:ln>
        </p:spPr>
        <p:txBody>
          <a:bodyPr anchor="t"/>
          <a:lstStyle>
            <a:lvl1pPr marL="0" lvl="0" indent="0" algn="ctr">
              <a:buClr>
                <a:schemeClr val="hlink"/>
              </a:buClr>
              <a:buSzTx/>
              <a:buFont typeface="Wingdings" panose="05000000000000000000" pitchFamily="2" charset="2"/>
              <a:buNone/>
              <a:defRPr/>
            </a:lvl1pPr>
            <a:lvl2pPr marL="457200" lvl="1" indent="0" algn="ctr">
              <a:buClr>
                <a:schemeClr val="tx2"/>
              </a:buClr>
              <a:buSzPct val="85000"/>
              <a:buFont typeface="Wingdings" panose="05000000000000000000" pitchFamily="2" charset="2"/>
              <a:buNone/>
              <a:defRPr/>
            </a:lvl2pPr>
            <a:lvl3pPr marL="914400" lvl="2" indent="0" algn="ctr">
              <a:buClr>
                <a:schemeClr val="hlink"/>
              </a:buClr>
              <a:buSzPct val="95000"/>
              <a:buFont typeface="Wingdings 2" panose="05020102010507070707" pitchFamily="18" charset="2"/>
              <a:buNone/>
              <a:defRPr/>
            </a:lvl3pPr>
            <a:lvl4pPr marL="1371600" lvl="3" indent="0" algn="ctr">
              <a:buClr>
                <a:schemeClr val="tx2"/>
              </a:buClr>
              <a:buSzPct val="90000"/>
              <a:buFont typeface="Wingdings" panose="05000000000000000000" pitchFamily="2" charset="2"/>
              <a:buNone/>
              <a:defRPr/>
            </a:lvl4pPr>
            <a:lvl5pPr marL="1828800" lvl="4" indent="0" algn="ctr">
              <a:buClr>
                <a:schemeClr val="hlink"/>
              </a:buClr>
              <a:buSzTx/>
              <a:buFont typeface="Wingdings 2" panose="05020102010507070707" pitchFamily="18" charset="2"/>
              <a:buNone/>
              <a:defRPr/>
            </a:lvl5pPr>
          </a:lstStyle>
          <a:p>
            <a:pPr lvl="0" fontAlgn="base"/>
            <a:r>
              <a:rPr lang="zh-CN" altLang="en-US" strike="noStrike" noProof="1" dirty="0"/>
              <a:t>单击此处编辑母版副标题样式</a:t>
            </a:r>
            <a:endParaRPr lang="zh-CN" altLang="en-US" strike="noStrike" noProof="1" dirty="0"/>
          </a:p>
        </p:txBody>
      </p:sp>
      <p:sp>
        <p:nvSpPr>
          <p:cNvPr id="61604" name="日期占位符 61603"/>
          <p:cNvSpPr>
            <a:spLocks noGrp="1"/>
          </p:cNvSpPr>
          <p:nvPr>
            <p:ph type="dt" sz="half" idx="2"/>
          </p:nvPr>
        </p:nvSpPr>
        <p:spPr>
          <a:xfrm>
            <a:off x="301625" y="6248400"/>
            <a:ext cx="2289175" cy="476250"/>
          </a:xfrm>
          <a:prstGeom prst="rect">
            <a:avLst/>
          </a:prstGeom>
          <a:noFill/>
          <a:ln w="9525">
            <a:noFill/>
          </a:ln>
        </p:spPr>
        <p:txBody>
          <a:bodyPr anchor="t"/>
          <a:lstStyle>
            <a:lvl1pPr>
              <a:defRPr sz="1400"/>
            </a:lvl1pPr>
          </a:lstStyle>
          <a:p>
            <a:pPr fontAlgn="base"/>
            <a:endParaRPr lang="zh-CN" altLang="en-US" strike="noStrike" noProof="1" dirty="0">
              <a:latin typeface="Arial" panose="020B0604020202020204" pitchFamily="34" charset="0"/>
            </a:endParaRPr>
          </a:p>
        </p:txBody>
      </p:sp>
      <p:sp>
        <p:nvSpPr>
          <p:cNvPr id="61605" name="页脚占位符 61604"/>
          <p:cNvSpPr>
            <a:spLocks noGrp="1"/>
          </p:cNvSpPr>
          <p:nvPr>
            <p:ph type="ftr" sz="quarter" idx="3"/>
          </p:nvPr>
        </p:nvSpPr>
        <p:spPr>
          <a:xfrm>
            <a:off x="3124200" y="6248400"/>
            <a:ext cx="2895600" cy="476250"/>
          </a:xfrm>
          <a:prstGeom prst="rect">
            <a:avLst/>
          </a:prstGeom>
          <a:noFill/>
          <a:ln w="9525">
            <a:noFill/>
          </a:ln>
        </p:spPr>
        <p:txBody>
          <a:bodyPr anchor="t"/>
          <a:lstStyle>
            <a:lvl1pPr algn="ctr">
              <a:defRPr sz="1400"/>
            </a:lvl1pPr>
          </a:lstStyle>
          <a:p>
            <a:pPr fontAlgn="base"/>
            <a:endParaRPr lang="zh-CN" altLang="en-US" strike="noStrike" noProof="1" dirty="0">
              <a:latin typeface="Arial" panose="020B0604020202020204" pitchFamily="34" charset="0"/>
            </a:endParaRPr>
          </a:p>
        </p:txBody>
      </p:sp>
      <p:sp>
        <p:nvSpPr>
          <p:cNvPr id="61606" name="灯片编号占位符 61605"/>
          <p:cNvSpPr>
            <a:spLocks noGrp="1"/>
          </p:cNvSpPr>
          <p:nvPr>
            <p:ph type="sldNum" sz="quarter" idx="4"/>
          </p:nvPr>
        </p:nvSpPr>
        <p:spPr>
          <a:xfrm>
            <a:off x="6553200" y="6248400"/>
            <a:ext cx="2289175"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72" name="标题 60663"/>
          <p:cNvSpPr>
            <a:spLocks noGrp="1" noRot="1"/>
          </p:cNvSpPr>
          <p:nvPr>
            <p:ph type="title"/>
          </p:nvPr>
        </p:nvSpPr>
        <p:spPr>
          <a:xfrm>
            <a:off x="633095" y="231140"/>
            <a:ext cx="854075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273" name="文本占位符 60664"/>
          <p:cNvSpPr>
            <a:spLocks noGrp="1" noRot="1"/>
          </p:cNvSpPr>
          <p:nvPr>
            <p:ph type="body"/>
          </p:nvPr>
        </p:nvSpPr>
        <p:spPr>
          <a:xfrm>
            <a:off x="381000" y="1600200"/>
            <a:ext cx="8153400" cy="4498975"/>
          </a:xfrm>
          <a:prstGeom prst="rect">
            <a:avLst/>
          </a:prstGeom>
          <a:noFill/>
          <a:ln w="9525">
            <a:noFill/>
          </a:ln>
        </p:spPr>
        <p:txBody>
          <a:bodyPr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五级</a:t>
            </a:r>
            <a:endParaRPr lang="zh-CN" altLang="en-US" dirty="0"/>
          </a:p>
        </p:txBody>
      </p:sp>
      <p:sp>
        <p:nvSpPr>
          <p:cNvPr id="60666" name="日期占位符 60665"/>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fontAlgn="base"/>
            <a:endParaRPr lang="zh-CN" altLang="en-US" strike="noStrike" noProof="1" dirty="0">
              <a:latin typeface="Arial" panose="020B0604020202020204" pitchFamily="34" charset="0"/>
            </a:endParaRPr>
          </a:p>
        </p:txBody>
      </p:sp>
      <p:sp>
        <p:nvSpPr>
          <p:cNvPr id="60667" name="页脚占位符 60666"/>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60668" name="灯片编号占位符 60667"/>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grpSp>
        <p:nvGrpSpPr>
          <p:cNvPr id="2" name="组合 10"/>
          <p:cNvGrpSpPr/>
          <p:nvPr userDrawn="1"/>
        </p:nvGrpSpPr>
        <p:grpSpPr>
          <a:xfrm>
            <a:off x="496570" y="762000"/>
            <a:ext cx="8037830" cy="315595"/>
            <a:chOff x="979" y="713"/>
            <a:chExt cx="12453" cy="490"/>
          </a:xfrm>
        </p:grpSpPr>
        <p:sp>
          <p:nvSpPr>
            <p:cNvPr id="4" name="椭圆 3"/>
            <p:cNvSpPr/>
            <p:nvPr/>
          </p:nvSpPr>
          <p:spPr>
            <a:xfrm>
              <a:off x="1064" y="713"/>
              <a:ext cx="127" cy="127"/>
            </a:xfrm>
            <a:prstGeom prst="ellipse">
              <a:avLst/>
            </a:prstGeom>
            <a:solidFill>
              <a:srgbClr val="3C679C"/>
            </a:solidFill>
            <a:ln>
              <a:solidFill>
                <a:srgbClr val="3C67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cxnSp>
          <p:nvCxnSpPr>
            <p:cNvPr id="6" name="直接连接符 5"/>
            <p:cNvCxnSpPr/>
            <p:nvPr/>
          </p:nvCxnSpPr>
          <p:spPr>
            <a:xfrm flipV="1">
              <a:off x="979" y="1200"/>
              <a:ext cx="12453" cy="3"/>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marL="0" lvl="0"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微软雅黑" panose="020B0503020204020204" charset="-122"/>
          <a:ea typeface="微软雅黑" panose="020B0503020204020204"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微软雅黑" panose="020B0503020204020204" charset="-122"/>
          <a:ea typeface="微软雅黑" panose="020B0503020204020204" charset="-122"/>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微软雅黑" panose="020B0503020204020204" charset="-122"/>
          <a:ea typeface="微软雅黑" panose="020B0503020204020204" charset="-122"/>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2" panose="05020102010507070707" pitchFamily="18" charset="2"/>
        <a:buChar char="¡"/>
        <a:defRPr sz="2000" b="0" i="0" u="none" kern="1200" baseline="0">
          <a:solidFill>
            <a:schemeClr val="tx1"/>
          </a:solidFill>
          <a:latin typeface="微软雅黑" panose="020B0503020204020204" charset="-122"/>
          <a:ea typeface="微软雅黑" panose="020B0503020204020204" charset="-122"/>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微软雅黑" panose="020B0503020204020204" charset="-122"/>
          <a:ea typeface="微软雅黑" panose="020B0503020204020204" charset="-122"/>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1600" b="0" i="0" u="none" kern="1200" baseline="0">
          <a:solidFill>
            <a:schemeClr val="tx1"/>
          </a:solidFill>
          <a:latin typeface="微软雅黑" panose="020B0503020204020204" charset="-122"/>
          <a:ea typeface="微软雅黑" panose="020B0503020204020204" charset="-122"/>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46593"/>
            <a:ext cx="9144000" cy="200633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dirty="0">
              <a:solidFill>
                <a:srgbClr val="215968"/>
              </a:solidFill>
            </a:endParaRPr>
          </a:p>
        </p:txBody>
      </p:sp>
      <p:sp>
        <p:nvSpPr>
          <p:cNvPr id="2" name="TextBox 1"/>
          <p:cNvSpPr txBox="1"/>
          <p:nvPr/>
        </p:nvSpPr>
        <p:spPr>
          <a:xfrm>
            <a:off x="406076" y="2996839"/>
            <a:ext cx="8333117" cy="705485"/>
          </a:xfrm>
          <a:prstGeom prst="rect">
            <a:avLst/>
          </a:prstGeom>
          <a:noFill/>
        </p:spPr>
        <p:txBody>
          <a:bodyPr wrap="square" lIns="91413" tIns="45706" rIns="91413" bIns="45706" rtlCol="0">
            <a:spAutoFit/>
          </a:bodyPr>
          <a:lstStyle/>
          <a:p>
            <a:pPr algn="ctr"/>
            <a:r>
              <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第1章  Linux操作系统概述</a:t>
            </a:r>
            <a:endPar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endParaRPr>
          </a:p>
        </p:txBody>
      </p:sp>
    </p:spTree>
  </p:cSld>
  <p:clrMapOvr>
    <a:masterClrMapping/>
  </p:clrMapOvr>
  <p:transition spd="slow"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1.2 </a:t>
            </a:r>
            <a:r>
              <a:rPr lang="en-US" altLang="zh-CN" b="1">
                <a:sym typeface="+mn-ea"/>
              </a:rPr>
              <a:t>Linux</a:t>
            </a:r>
            <a:r>
              <a:rPr lang="en-US" altLang="zh-CN" b="1"/>
              <a:t> </a:t>
            </a:r>
            <a:r>
              <a:rPr lang="zh-CN" altLang="en-US" b="1"/>
              <a:t>的构成</a:t>
            </a:r>
            <a:endParaRPr lang="zh-CN" altLang="en-US" b="1"/>
          </a:p>
        </p:txBody>
      </p:sp>
      <p:sp>
        <p:nvSpPr>
          <p:cNvPr id="9218" name="文本占位符 8194"/>
          <p:cNvSpPr>
            <a:spLocks noGrp="1" noRot="1"/>
          </p:cNvSpPr>
          <p:nvPr>
            <p:ph idx="1"/>
          </p:nvPr>
        </p:nvSpPr>
        <p:spPr>
          <a:xfrm>
            <a:off x="706120" y="1067435"/>
            <a:ext cx="7613015" cy="6689725"/>
          </a:xfrm>
        </p:spPr>
        <p:txBody>
          <a:bodyPr anchor="t" anchorCtr="0"/>
          <a:p>
            <a:pPr>
              <a:lnSpc>
                <a:spcPct val="150000"/>
              </a:lnSpc>
              <a:spcBef>
                <a:spcPts val="0"/>
              </a:spcBef>
            </a:pPr>
            <a:r>
              <a:rPr lang="en-US" altLang="zh-CN" sz="2400" dirty="0"/>
              <a:t>1. 2. 4 应用程序 </a:t>
            </a:r>
            <a:endParaRPr lang="en-US" altLang="zh-CN" sz="2400" dirty="0"/>
          </a:p>
          <a:p>
            <a:pPr marL="0" indent="0">
              <a:lnSpc>
                <a:spcPct val="150000"/>
              </a:lnSpc>
              <a:spcBef>
                <a:spcPts val="0"/>
              </a:spcBef>
              <a:buNone/>
            </a:pPr>
            <a:r>
              <a:rPr lang="en-US" altLang="zh-CN" sz="2400" dirty="0"/>
              <a:t>    经过 30 多年的发展和积累, 在自由软件世界中不断努力的软件开发人员为源码领域贡献了无数优秀的 Linux 操作系统应用程序。 这些应用程序种类丰富, 功能全面, 性能卓越。标准的Linux系统都有一套称为</a:t>
            </a:r>
            <a:r>
              <a:rPr lang="en-US" altLang="zh-CN" sz="2400" dirty="0">
                <a:solidFill>
                  <a:srgbClr val="FF0000"/>
                </a:solidFill>
              </a:rPr>
              <a:t>应用程序集</a:t>
            </a:r>
            <a:r>
              <a:rPr lang="en-US" altLang="zh-CN" sz="2400" dirty="0"/>
              <a:t>, 包括文本编辑器、编程语言、XWindow、办公软件、影音工具、Internet 工具和数据库等。</a:t>
            </a:r>
            <a:endParaRPr lang="en-US" altLang="zh-CN" sz="2400"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1.3 </a:t>
            </a:r>
            <a:r>
              <a:rPr lang="en-US" altLang="zh-CN" b="1">
                <a:sym typeface="+mn-ea"/>
              </a:rPr>
              <a:t>Linux</a:t>
            </a:r>
            <a:r>
              <a:rPr lang="zh-CN" altLang="en-US" b="1">
                <a:sym typeface="+mn-ea"/>
              </a:rPr>
              <a:t>的版本</a:t>
            </a:r>
            <a:r>
              <a:rPr lang="en-US" altLang="zh-CN" b="1"/>
              <a:t> </a:t>
            </a:r>
            <a:endParaRPr lang="en-US" altLang="zh-CN" b="1"/>
          </a:p>
        </p:txBody>
      </p:sp>
      <p:sp>
        <p:nvSpPr>
          <p:cNvPr id="9218" name="文本占位符 8194"/>
          <p:cNvSpPr>
            <a:spLocks noGrp="1" noRot="1"/>
          </p:cNvSpPr>
          <p:nvPr>
            <p:ph idx="1"/>
          </p:nvPr>
        </p:nvSpPr>
        <p:spPr>
          <a:xfrm>
            <a:off x="990600" y="1524000"/>
            <a:ext cx="7124700" cy="4498975"/>
          </a:xfrm>
        </p:spPr>
        <p:txBody>
          <a:bodyPr anchor="t" anchorCtr="0"/>
          <a:p>
            <a:pPr>
              <a:lnSpc>
                <a:spcPct val="150000"/>
              </a:lnSpc>
              <a:spcBef>
                <a:spcPts val="0"/>
              </a:spcBef>
            </a:pPr>
            <a:r>
              <a:rPr lang="en-US" altLang="zh-CN" sz="2400" dirty="0"/>
              <a:t>Linux 系统共有两个版本, 即</a:t>
            </a:r>
            <a:r>
              <a:rPr lang="en-US" altLang="zh-CN" sz="2400" dirty="0">
                <a:solidFill>
                  <a:srgbClr val="FF0000"/>
                </a:solidFill>
              </a:rPr>
              <a:t>内核版本</a:t>
            </a:r>
            <a:r>
              <a:rPr lang="en-US" altLang="zh-CN" sz="2400" dirty="0"/>
              <a:t>和</a:t>
            </a:r>
            <a:r>
              <a:rPr lang="en-US" altLang="zh-CN" sz="2400" dirty="0">
                <a:solidFill>
                  <a:srgbClr val="FF0000"/>
                </a:solidFill>
              </a:rPr>
              <a:t>发行版本</a:t>
            </a:r>
            <a:r>
              <a:rPr lang="en-US" altLang="zh-CN" sz="2400" dirty="0"/>
              <a:t>, 安装在服务器上的一般是发行版本</a:t>
            </a:r>
            <a:r>
              <a:rPr lang="zh-CN" altLang="en-US" sz="2400" dirty="0"/>
              <a:t>。</a:t>
            </a:r>
            <a:endParaRPr lang="zh-CN" altLang="en-US" sz="2400" dirty="0"/>
          </a:p>
          <a:p>
            <a:pPr>
              <a:lnSpc>
                <a:spcPct val="150000"/>
              </a:lnSpc>
              <a:spcBef>
                <a:spcPts val="0"/>
              </a:spcBef>
            </a:pPr>
            <a:r>
              <a:rPr lang="zh-CN" altLang="en-US" sz="2400" dirty="0">
                <a:solidFill>
                  <a:srgbClr val="FF0000"/>
                </a:solidFill>
              </a:rPr>
              <a:t>Linux 系统内核版本</a:t>
            </a:r>
            <a:r>
              <a:rPr lang="zh-CN" altLang="en-US" sz="2400" dirty="0"/>
              <a:t>是内核在历次修改或增加相应的功能后的版本编号。 内核版本由 点分隔的 3 段数字组成, 比如 2. 6. 31 (主版本号 . 次版本号 . 修改号)。</a:t>
            </a:r>
            <a:endParaRPr lang="zh-CN" altLang="en-US" sz="2400" dirty="0">
              <a:solidFill>
                <a:srgbClr val="FF0000"/>
              </a:solidFill>
            </a:endParaRPr>
          </a:p>
          <a:p>
            <a:pPr>
              <a:lnSpc>
                <a:spcPct val="150000"/>
              </a:lnSpc>
              <a:spcBef>
                <a:spcPts val="0"/>
              </a:spcBef>
            </a:pPr>
            <a:endParaRPr lang="zh-CN" altLang="en-US" sz="2400" dirty="0">
              <a:solidFill>
                <a:srgbClr val="FF0000"/>
              </a:solidFill>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1.3 </a:t>
            </a:r>
            <a:r>
              <a:rPr lang="en-US" altLang="zh-CN" b="1">
                <a:sym typeface="+mn-ea"/>
              </a:rPr>
              <a:t>Linux</a:t>
            </a:r>
            <a:r>
              <a:rPr lang="zh-CN" altLang="en-US" b="1">
                <a:sym typeface="+mn-ea"/>
              </a:rPr>
              <a:t>的版本</a:t>
            </a:r>
            <a:r>
              <a:rPr lang="en-US" altLang="zh-CN" b="1"/>
              <a:t> </a:t>
            </a:r>
            <a:endParaRPr lang="en-US" altLang="zh-CN" b="1"/>
          </a:p>
        </p:txBody>
      </p:sp>
      <p:sp>
        <p:nvSpPr>
          <p:cNvPr id="9218" name="文本占位符 8194"/>
          <p:cNvSpPr>
            <a:spLocks noGrp="1" noRot="1"/>
          </p:cNvSpPr>
          <p:nvPr>
            <p:ph idx="1"/>
          </p:nvPr>
        </p:nvSpPr>
        <p:spPr>
          <a:xfrm>
            <a:off x="838200" y="1219200"/>
            <a:ext cx="7589520" cy="4498975"/>
          </a:xfrm>
        </p:spPr>
        <p:txBody>
          <a:bodyPr anchor="t" anchorCtr="0"/>
          <a:p>
            <a:pPr>
              <a:lnSpc>
                <a:spcPct val="150000"/>
              </a:lnSpc>
              <a:spcBef>
                <a:spcPts val="0"/>
              </a:spcBef>
            </a:pPr>
            <a:r>
              <a:rPr lang="zh-CN" altLang="en-US" sz="2400" dirty="0">
                <a:solidFill>
                  <a:srgbClr val="FF0000"/>
                </a:solidFill>
              </a:rPr>
              <a:t>Linux 系统发行版本</a:t>
            </a:r>
            <a:endParaRPr lang="zh-CN" altLang="en-US" sz="2400" dirty="0">
              <a:solidFill>
                <a:srgbClr val="FF0000"/>
              </a:solidFill>
            </a:endParaRPr>
          </a:p>
          <a:p>
            <a:pPr>
              <a:lnSpc>
                <a:spcPct val="150000"/>
              </a:lnSpc>
              <a:spcBef>
                <a:spcPts val="0"/>
              </a:spcBef>
            </a:pPr>
            <a:r>
              <a:rPr lang="en-US" altLang="zh-CN" sz="2400" dirty="0"/>
              <a:t>  1. Linux 系统发行版本简介</a:t>
            </a:r>
            <a:endParaRPr lang="en-US" altLang="zh-CN" sz="2400" dirty="0"/>
          </a:p>
          <a:p>
            <a:pPr marL="0" indent="0">
              <a:lnSpc>
                <a:spcPct val="150000"/>
              </a:lnSpc>
              <a:spcBef>
                <a:spcPts val="0"/>
              </a:spcBef>
              <a:buNone/>
            </a:pPr>
            <a:r>
              <a:rPr lang="en-US" altLang="zh-CN" sz="2400" dirty="0"/>
              <a:t>    </a:t>
            </a:r>
            <a:r>
              <a:rPr lang="zh-CN" altLang="en-US" sz="2400" dirty="0"/>
              <a:t>一些组织和公司, 将 Linux 系统的内核、 应用软件和文档包装起来, 并提供一些系统 安装界面、 系统配置管理工具, 就构成了 Linux 发行版本。 相对于 Linux 操作系统内核版 本, 每个厂商的发行版本都不一样, 与 Linux 系统内核版本是相对独立的。</a:t>
            </a:r>
            <a:endParaRPr lang="zh-CN" altLang="en-US" sz="2400"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1.3 </a:t>
            </a:r>
            <a:r>
              <a:rPr lang="en-US" altLang="zh-CN" b="1">
                <a:sym typeface="+mn-ea"/>
              </a:rPr>
              <a:t>Linux</a:t>
            </a:r>
            <a:r>
              <a:rPr lang="zh-CN" altLang="en-US" b="1">
                <a:sym typeface="+mn-ea"/>
              </a:rPr>
              <a:t>的版本</a:t>
            </a:r>
            <a:r>
              <a:rPr lang="en-US" altLang="zh-CN" b="1"/>
              <a:t> </a:t>
            </a:r>
            <a:endParaRPr lang="en-US" altLang="zh-CN" b="1"/>
          </a:p>
        </p:txBody>
      </p:sp>
      <p:sp>
        <p:nvSpPr>
          <p:cNvPr id="9218" name="文本占位符 8194"/>
          <p:cNvSpPr>
            <a:spLocks noGrp="1" noRot="1"/>
          </p:cNvSpPr>
          <p:nvPr>
            <p:ph idx="1"/>
          </p:nvPr>
        </p:nvSpPr>
        <p:spPr>
          <a:xfrm>
            <a:off x="990600" y="1524000"/>
            <a:ext cx="7124700" cy="4498975"/>
          </a:xfrm>
        </p:spPr>
        <p:txBody>
          <a:bodyPr anchor="t" anchorCtr="0"/>
          <a:p>
            <a:pPr>
              <a:lnSpc>
                <a:spcPct val="150000"/>
              </a:lnSpc>
              <a:spcBef>
                <a:spcPts val="0"/>
              </a:spcBef>
            </a:pPr>
            <a:r>
              <a:rPr lang="zh-CN" altLang="en-US" dirty="0">
                <a:solidFill>
                  <a:srgbClr val="FF0000"/>
                </a:solidFill>
              </a:rPr>
              <a:t>Linux 系统发行版本</a:t>
            </a:r>
            <a:endParaRPr lang="zh-CN" altLang="en-US" dirty="0">
              <a:solidFill>
                <a:srgbClr val="FF0000"/>
              </a:solidFill>
            </a:endParaRPr>
          </a:p>
          <a:p>
            <a:pPr>
              <a:lnSpc>
                <a:spcPct val="150000"/>
              </a:lnSpc>
              <a:spcBef>
                <a:spcPts val="0"/>
              </a:spcBef>
            </a:pPr>
            <a:r>
              <a:rPr lang="en-US" altLang="zh-CN" dirty="0"/>
              <a:t> 2. 主流 Linux 发行版本</a:t>
            </a:r>
            <a:endParaRPr lang="en-US" altLang="zh-CN" dirty="0"/>
          </a:p>
          <a:p>
            <a:pPr>
              <a:lnSpc>
                <a:spcPct val="150000"/>
              </a:lnSpc>
              <a:spcBef>
                <a:spcPts val="0"/>
              </a:spcBef>
            </a:pPr>
            <a:r>
              <a:rPr lang="en-US" altLang="zh-CN" dirty="0"/>
              <a:t>(1) Red Hat </a:t>
            </a:r>
            <a:endParaRPr lang="en-US" altLang="zh-CN" dirty="0"/>
          </a:p>
          <a:p>
            <a:pPr marL="0" indent="0">
              <a:lnSpc>
                <a:spcPct val="150000"/>
              </a:lnSpc>
              <a:spcBef>
                <a:spcPts val="0"/>
              </a:spcBef>
              <a:buNone/>
            </a:pPr>
            <a:r>
              <a:rPr lang="en-US" altLang="zh-CN" dirty="0"/>
              <a:t>   </a:t>
            </a:r>
            <a:r>
              <a:rPr lang="en-US" altLang="zh-CN" dirty="0">
                <a:solidFill>
                  <a:srgbClr val="FF0000"/>
                </a:solidFill>
              </a:rPr>
              <a:t>Red Hat</a:t>
            </a:r>
            <a:r>
              <a:rPr lang="en-US" altLang="zh-CN" dirty="0"/>
              <a:t> 是美国 Red Hat 公司的产品, 是目前世界上最著名、使用最广泛的 Linux 发行版本。</a:t>
            </a:r>
            <a:endParaRPr lang="en-US" altLang="zh-CN" dirty="0"/>
          </a:p>
          <a:p>
            <a:pPr marL="0" indent="0">
              <a:lnSpc>
                <a:spcPct val="150000"/>
              </a:lnSpc>
              <a:spcBef>
                <a:spcPts val="0"/>
              </a:spcBef>
              <a:buNone/>
            </a:pPr>
            <a:endParaRPr lang="en-US" altLang="zh-CN"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1.3 </a:t>
            </a:r>
            <a:r>
              <a:rPr lang="en-US" altLang="zh-CN" b="1">
                <a:sym typeface="+mn-ea"/>
              </a:rPr>
              <a:t>Linux</a:t>
            </a:r>
            <a:r>
              <a:rPr lang="zh-CN" altLang="en-US" b="1">
                <a:sym typeface="+mn-ea"/>
              </a:rPr>
              <a:t>的版本</a:t>
            </a:r>
            <a:r>
              <a:rPr lang="en-US" altLang="zh-CN" b="1"/>
              <a:t> </a:t>
            </a:r>
            <a:endParaRPr lang="en-US" altLang="zh-CN" b="1"/>
          </a:p>
        </p:txBody>
      </p:sp>
      <p:sp>
        <p:nvSpPr>
          <p:cNvPr id="9218" name="文本占位符 8194"/>
          <p:cNvSpPr>
            <a:spLocks noGrp="1" noRot="1"/>
          </p:cNvSpPr>
          <p:nvPr>
            <p:ph idx="1"/>
          </p:nvPr>
        </p:nvSpPr>
        <p:spPr>
          <a:xfrm>
            <a:off x="990600" y="1524000"/>
            <a:ext cx="7124700" cy="4498975"/>
          </a:xfrm>
        </p:spPr>
        <p:txBody>
          <a:bodyPr anchor="t" anchorCtr="0"/>
          <a:p>
            <a:pPr marL="0" indent="0">
              <a:lnSpc>
                <a:spcPct val="150000"/>
              </a:lnSpc>
              <a:spcBef>
                <a:spcPts val="0"/>
              </a:spcBef>
              <a:buNone/>
            </a:pPr>
            <a:r>
              <a:rPr lang="en-US" altLang="zh-CN" sz="2400" dirty="0"/>
              <a:t>(2) CentOS</a:t>
            </a:r>
            <a:endParaRPr lang="en-US" altLang="zh-CN" sz="2400" dirty="0"/>
          </a:p>
          <a:p>
            <a:pPr marL="0" indent="0">
              <a:lnSpc>
                <a:spcPct val="150000"/>
              </a:lnSpc>
              <a:spcBef>
                <a:spcPts val="0"/>
              </a:spcBef>
              <a:buNone/>
            </a:pPr>
            <a:r>
              <a:rPr lang="en-US" altLang="zh-CN" sz="2400" dirty="0"/>
              <a:t>    CentOS (Community Enterprise Operating System) 是 2003 年年底推出的。 它由 Red Hat Enterprise Linux 依照开放源代码规定释出的源代码所编译而成。 由于出自同样的源代码, 因此有些要求高度稳定性的服务器以 CentOS 替代商业版的 Red Hat Enterprise Linux 使用。</a:t>
            </a:r>
            <a:endParaRPr lang="en-US" altLang="zh-CN" sz="2400"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1.3 </a:t>
            </a:r>
            <a:r>
              <a:rPr lang="en-US" altLang="zh-CN" b="1">
                <a:sym typeface="+mn-ea"/>
              </a:rPr>
              <a:t>Linux</a:t>
            </a:r>
            <a:r>
              <a:rPr lang="zh-CN" altLang="en-US" b="1">
                <a:sym typeface="+mn-ea"/>
              </a:rPr>
              <a:t>的版本</a:t>
            </a:r>
            <a:r>
              <a:rPr lang="en-US" altLang="zh-CN" b="1"/>
              <a:t> </a:t>
            </a:r>
            <a:endParaRPr lang="en-US" altLang="zh-CN" b="1"/>
          </a:p>
        </p:txBody>
      </p:sp>
      <p:sp>
        <p:nvSpPr>
          <p:cNvPr id="9218" name="文本占位符 8194"/>
          <p:cNvSpPr>
            <a:spLocks noGrp="1" noRot="1"/>
          </p:cNvSpPr>
          <p:nvPr>
            <p:ph idx="1"/>
          </p:nvPr>
        </p:nvSpPr>
        <p:spPr>
          <a:xfrm>
            <a:off x="990600" y="1524000"/>
            <a:ext cx="7124700" cy="4498975"/>
          </a:xfrm>
        </p:spPr>
        <p:txBody>
          <a:bodyPr anchor="t" anchorCtr="0"/>
          <a:p>
            <a:pPr marL="0" indent="0">
              <a:lnSpc>
                <a:spcPct val="150000"/>
              </a:lnSpc>
              <a:spcBef>
                <a:spcPts val="0"/>
              </a:spcBef>
              <a:buNone/>
            </a:pPr>
            <a:r>
              <a:rPr lang="en-US" altLang="zh-CN" sz="2400" dirty="0"/>
              <a:t>(3) Debian Debian 最早由伊恩·默多克 (Ian Murdock) 于 1993 年创建, 它的目标是提供一个稳 定容错的 Linux 版本。</a:t>
            </a:r>
            <a:endParaRPr lang="en-US" altLang="zh-CN" sz="2400" dirty="0"/>
          </a:p>
          <a:p>
            <a:pPr marL="0" indent="0">
              <a:lnSpc>
                <a:spcPct val="150000"/>
              </a:lnSpc>
              <a:spcBef>
                <a:spcPts val="0"/>
              </a:spcBef>
              <a:buNone/>
            </a:pPr>
            <a:r>
              <a:rPr lang="en-US" altLang="zh-CN" sz="2400" dirty="0"/>
              <a:t>(4) Ubuntu Ubuntu 于 2004 年 9 月首次公布, 是以桌面应用为主的 Linux 操作系统。 它是一个基于 Debian 的 unstable 版本加强而来的, 并形成了一种近乎完美的操作系统。</a:t>
            </a:r>
            <a:endParaRPr lang="en-US" altLang="zh-CN" sz="2400"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1.3 </a:t>
            </a:r>
            <a:r>
              <a:rPr lang="en-US" altLang="zh-CN" b="1">
                <a:sym typeface="+mn-ea"/>
              </a:rPr>
              <a:t>Linux</a:t>
            </a:r>
            <a:r>
              <a:rPr lang="zh-CN" altLang="en-US" b="1">
                <a:sym typeface="+mn-ea"/>
              </a:rPr>
              <a:t>的版本</a:t>
            </a:r>
            <a:r>
              <a:rPr lang="en-US" altLang="zh-CN" b="1"/>
              <a:t> </a:t>
            </a:r>
            <a:endParaRPr lang="en-US" altLang="zh-CN" b="1"/>
          </a:p>
        </p:txBody>
      </p:sp>
      <p:sp>
        <p:nvSpPr>
          <p:cNvPr id="9218" name="文本占位符 8194"/>
          <p:cNvSpPr>
            <a:spLocks noGrp="1" noRot="1"/>
          </p:cNvSpPr>
          <p:nvPr>
            <p:ph idx="1"/>
          </p:nvPr>
        </p:nvSpPr>
        <p:spPr>
          <a:xfrm>
            <a:off x="990600" y="1524000"/>
            <a:ext cx="7195185" cy="4498975"/>
          </a:xfrm>
        </p:spPr>
        <p:txBody>
          <a:bodyPr anchor="t" anchorCtr="0"/>
          <a:p>
            <a:pPr marL="0" indent="0">
              <a:lnSpc>
                <a:spcPct val="150000"/>
              </a:lnSpc>
              <a:spcBef>
                <a:spcPts val="0"/>
              </a:spcBef>
              <a:buNone/>
            </a:pPr>
            <a:r>
              <a:rPr lang="en-US" altLang="zh-CN" sz="2400" dirty="0"/>
              <a:t>(5) Mandriva </a:t>
            </a:r>
            <a:endParaRPr lang="en-US" altLang="zh-CN" sz="2400" dirty="0"/>
          </a:p>
          <a:p>
            <a:pPr marL="0" indent="0">
              <a:lnSpc>
                <a:spcPct val="150000"/>
              </a:lnSpc>
              <a:spcBef>
                <a:spcPts val="0"/>
              </a:spcBef>
              <a:buNone/>
            </a:pPr>
            <a:r>
              <a:rPr lang="en-US" altLang="zh-CN" sz="2400" dirty="0"/>
              <a:t>    Mandriva 原名 Mandrake, 最早是由盖尔·杜瓦尔 (Gaël Duval) 创建的, 并在 1998 年 7 月发布, 最早的 Mandrake 开发者是基于 Red Hat 进行开发的。</a:t>
            </a:r>
            <a:endParaRPr lang="en-US" altLang="zh-CN" sz="2400" dirty="0"/>
          </a:p>
          <a:p>
            <a:pPr marL="0" indent="0">
              <a:lnSpc>
                <a:spcPct val="150000"/>
              </a:lnSpc>
              <a:spcBef>
                <a:spcPts val="0"/>
              </a:spcBef>
              <a:buNone/>
            </a:pPr>
            <a:r>
              <a:rPr lang="en-US" altLang="zh-CN" sz="2400" dirty="0"/>
              <a:t>(6) Gentoo </a:t>
            </a:r>
            <a:endParaRPr lang="en-US" altLang="zh-CN" sz="2400" dirty="0"/>
          </a:p>
          <a:p>
            <a:pPr marL="0" indent="0">
              <a:lnSpc>
                <a:spcPct val="150000"/>
              </a:lnSpc>
              <a:spcBef>
                <a:spcPts val="0"/>
              </a:spcBef>
              <a:buNone/>
            </a:pPr>
            <a:r>
              <a:rPr lang="en-US" altLang="zh-CN" sz="2400" dirty="0"/>
              <a:t>    Gentoo 最初是由丹尼尔·罗宾斯 (Daniel Robbins) 创建的。Gentoo 的首个 稳定版本发布于 2002 年。</a:t>
            </a:r>
            <a:endParaRPr lang="en-US" altLang="zh-CN" sz="2400"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1.3 </a:t>
            </a:r>
            <a:r>
              <a:rPr lang="en-US" altLang="zh-CN" b="1">
                <a:sym typeface="+mn-ea"/>
              </a:rPr>
              <a:t>Linux</a:t>
            </a:r>
            <a:r>
              <a:rPr lang="zh-CN" altLang="en-US" b="1">
                <a:sym typeface="+mn-ea"/>
              </a:rPr>
              <a:t>的版本</a:t>
            </a:r>
            <a:r>
              <a:rPr lang="en-US" altLang="zh-CN" b="1"/>
              <a:t> </a:t>
            </a:r>
            <a:endParaRPr lang="en-US" altLang="zh-CN" b="1"/>
          </a:p>
        </p:txBody>
      </p:sp>
      <p:sp>
        <p:nvSpPr>
          <p:cNvPr id="9218" name="文本占位符 8194"/>
          <p:cNvSpPr>
            <a:spLocks noGrp="1" noRot="1"/>
          </p:cNvSpPr>
          <p:nvPr>
            <p:ph idx="1"/>
          </p:nvPr>
        </p:nvSpPr>
        <p:spPr>
          <a:xfrm>
            <a:off x="762635" y="1524000"/>
            <a:ext cx="7817485" cy="4498975"/>
          </a:xfrm>
          <a:noFill/>
          <a:ln w="9525">
            <a:noFill/>
          </a:ln>
        </p:spPr>
        <p:txBody>
          <a:bodyPr vert="horz" rtlCol="0" anchor="t" anchorCtr="0">
            <a:normAutofit lnSpcReduction="10000"/>
          </a:bodyPr>
          <a:p>
            <a:pPr marL="0" lvl="0" algn="l">
              <a:lnSpc>
                <a:spcPct val="150000"/>
              </a:lnSpc>
              <a:spcBef>
                <a:spcPts val="0"/>
              </a:spcBef>
              <a:buSzTx/>
              <a:buNone/>
            </a:pPr>
            <a:r>
              <a:rPr lang="en-US" altLang="zh-CN" sz="2400" dirty="0">
                <a:sym typeface="+mn-ea"/>
              </a:rPr>
              <a:t>(7) Slackware </a:t>
            </a:r>
            <a:endParaRPr lang="en-US" altLang="zh-CN" sz="2400" dirty="0">
              <a:sym typeface="+mn-ea"/>
            </a:endParaRPr>
          </a:p>
          <a:p>
            <a:pPr marL="0" lvl="0" algn="l">
              <a:lnSpc>
                <a:spcPct val="150000"/>
              </a:lnSpc>
              <a:spcBef>
                <a:spcPts val="0"/>
              </a:spcBef>
              <a:buSzTx/>
              <a:buNone/>
            </a:pPr>
            <a:r>
              <a:rPr lang="en-US" altLang="zh-CN" sz="2400" dirty="0">
                <a:sym typeface="+mn-ea"/>
              </a:rPr>
              <a:t>    Slackware 由帕特里克·沃尔克丁 ( Patrick Volkerding) 于 1992 年创建, 是历史最悠 久的 Linux 发行版本。 </a:t>
            </a:r>
            <a:endParaRPr lang="en-US" altLang="zh-CN" sz="2400" dirty="0">
              <a:sym typeface="+mn-ea"/>
            </a:endParaRPr>
          </a:p>
          <a:p>
            <a:pPr marL="0" lvl="0" algn="l">
              <a:lnSpc>
                <a:spcPct val="150000"/>
              </a:lnSpc>
              <a:spcBef>
                <a:spcPts val="0"/>
              </a:spcBef>
              <a:buSzTx/>
              <a:buNone/>
            </a:pPr>
            <a:r>
              <a:rPr lang="en-US" altLang="zh-CN" sz="2400" dirty="0">
                <a:sym typeface="+mn-ea"/>
              </a:rPr>
              <a:t> (8) Fedora </a:t>
            </a:r>
            <a:endParaRPr lang="en-US" altLang="zh-CN" sz="2400" dirty="0">
              <a:sym typeface="+mn-ea"/>
            </a:endParaRPr>
          </a:p>
          <a:p>
            <a:pPr marL="0" lvl="0" algn="l">
              <a:lnSpc>
                <a:spcPct val="150000"/>
              </a:lnSpc>
              <a:spcBef>
                <a:spcPts val="0"/>
              </a:spcBef>
              <a:buSzTx/>
              <a:buNone/>
            </a:pPr>
            <a:r>
              <a:rPr lang="en-US" altLang="zh-CN" sz="2400" dirty="0">
                <a:sym typeface="+mn-ea"/>
              </a:rPr>
              <a:t>    Fedora Linux 是一款由 Fedora Project 社区开发、 Red Hat 公司赞助, 面向日常应用的 快速、稳定、强大的操作系统。</a:t>
            </a:r>
            <a:endParaRPr lang="en-US" altLang="zh-CN" sz="2400" dirty="0">
              <a:sym typeface="+mn-ea"/>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1.4 </a:t>
            </a:r>
            <a:r>
              <a:rPr lang="en-US" altLang="zh-CN" b="1">
                <a:sym typeface="+mn-ea"/>
              </a:rPr>
              <a:t>Linux</a:t>
            </a:r>
            <a:r>
              <a:rPr lang="zh-CN" altLang="en-US" b="1">
                <a:sym typeface="+mn-ea"/>
              </a:rPr>
              <a:t>的特点</a:t>
            </a:r>
            <a:r>
              <a:rPr lang="en-US" altLang="zh-CN" b="1"/>
              <a:t> </a:t>
            </a:r>
            <a:endParaRPr lang="en-US" altLang="zh-CN" b="1"/>
          </a:p>
        </p:txBody>
      </p:sp>
      <p:sp>
        <p:nvSpPr>
          <p:cNvPr id="9218" name="文本占位符 8194"/>
          <p:cNvSpPr>
            <a:spLocks noGrp="1" noRot="1"/>
          </p:cNvSpPr>
          <p:nvPr>
            <p:ph idx="1"/>
          </p:nvPr>
        </p:nvSpPr>
        <p:spPr>
          <a:xfrm>
            <a:off x="990600" y="1524000"/>
            <a:ext cx="7124700" cy="4498975"/>
          </a:xfrm>
        </p:spPr>
        <p:txBody>
          <a:bodyPr anchor="t" anchorCtr="0"/>
          <a:p>
            <a:pPr>
              <a:lnSpc>
                <a:spcPct val="150000"/>
              </a:lnSpc>
              <a:spcBef>
                <a:spcPts val="0"/>
              </a:spcBef>
            </a:pPr>
            <a:r>
              <a:rPr lang="zh-CN" altLang="en-US" sz="2400" dirty="0">
                <a:solidFill>
                  <a:srgbClr val="FF0000"/>
                </a:solidFill>
                <a:sym typeface="+mn-ea"/>
              </a:rPr>
              <a:t>开放性</a:t>
            </a:r>
            <a:r>
              <a:rPr lang="zh-CN" altLang="en-US" sz="2400" dirty="0">
                <a:sym typeface="+mn-ea"/>
              </a:rPr>
              <a:t>，是指 Linux 操作系统遵循世界标准规范, 特别是遵循开放系统互连 (OSI) 国际标准。</a:t>
            </a:r>
            <a:endParaRPr lang="zh-CN" altLang="en-US" sz="2400" dirty="0">
              <a:sym typeface="+mn-ea"/>
            </a:endParaRPr>
          </a:p>
          <a:p>
            <a:pPr>
              <a:lnSpc>
                <a:spcPct val="150000"/>
              </a:lnSpc>
              <a:spcBef>
                <a:spcPts val="0"/>
              </a:spcBef>
            </a:pPr>
            <a:r>
              <a:rPr lang="zh-CN" altLang="en-US" sz="2400" dirty="0">
                <a:solidFill>
                  <a:srgbClr val="FF0000"/>
                </a:solidFill>
              </a:rPr>
              <a:t>多用户</a:t>
            </a:r>
            <a:r>
              <a:rPr lang="zh-CN" altLang="en-US" sz="2400" dirty="0"/>
              <a:t>，是指 Linux 操作系统资源可以被不同的用户各自拥有和使用。</a:t>
            </a:r>
            <a:endParaRPr lang="zh-CN" altLang="en-US" sz="2400" dirty="0"/>
          </a:p>
          <a:p>
            <a:pPr>
              <a:lnSpc>
                <a:spcPct val="150000"/>
              </a:lnSpc>
              <a:spcBef>
                <a:spcPts val="0"/>
              </a:spcBef>
            </a:pPr>
            <a:r>
              <a:rPr lang="zh-CN" altLang="en-US" sz="2400" dirty="0">
                <a:solidFill>
                  <a:srgbClr val="FF0000"/>
                </a:solidFill>
              </a:rPr>
              <a:t>多任务，</a:t>
            </a:r>
            <a:r>
              <a:rPr lang="zh-CN" altLang="en-US" sz="2400" dirty="0"/>
              <a:t>是指计算机可以同时执行多个程序, 而且各个程序的运行互相独立。</a:t>
            </a:r>
            <a:endParaRPr lang="zh-CN" altLang="en-US" sz="2400" dirty="0"/>
          </a:p>
          <a:p>
            <a:pPr>
              <a:lnSpc>
                <a:spcPct val="150000"/>
              </a:lnSpc>
              <a:spcBef>
                <a:spcPts val="0"/>
              </a:spcBef>
            </a:pPr>
            <a:r>
              <a:rPr lang="zh-CN" altLang="en-US" sz="2400" dirty="0">
                <a:solidFill>
                  <a:srgbClr val="FF0000"/>
                </a:solidFill>
              </a:rPr>
              <a:t>良好的用户界面</a:t>
            </a:r>
            <a:r>
              <a:rPr lang="zh-CN" altLang="en-US" sz="2400" dirty="0"/>
              <a:t>，命令行界面和图形用户界面。</a:t>
            </a:r>
            <a:endParaRPr lang="zh-CN" altLang="en-US" sz="2400"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1.4 </a:t>
            </a:r>
            <a:r>
              <a:rPr lang="en-US" altLang="zh-CN" b="1">
                <a:sym typeface="+mn-ea"/>
              </a:rPr>
              <a:t>Linux</a:t>
            </a:r>
            <a:r>
              <a:rPr lang="zh-CN" altLang="en-US" b="1">
                <a:sym typeface="+mn-ea"/>
              </a:rPr>
              <a:t>的特点</a:t>
            </a:r>
            <a:r>
              <a:rPr lang="en-US" altLang="zh-CN" b="1"/>
              <a:t> </a:t>
            </a:r>
            <a:endParaRPr lang="en-US" altLang="zh-CN" b="1"/>
          </a:p>
        </p:txBody>
      </p:sp>
      <p:sp>
        <p:nvSpPr>
          <p:cNvPr id="9218" name="文本占位符 8194"/>
          <p:cNvSpPr>
            <a:spLocks noGrp="1" noRot="1"/>
          </p:cNvSpPr>
          <p:nvPr>
            <p:ph idx="1"/>
          </p:nvPr>
        </p:nvSpPr>
        <p:spPr>
          <a:xfrm>
            <a:off x="991235" y="1295400"/>
            <a:ext cx="7124700" cy="4498975"/>
          </a:xfrm>
        </p:spPr>
        <p:txBody>
          <a:bodyPr anchor="t" anchorCtr="0"/>
          <a:p>
            <a:pPr>
              <a:lnSpc>
                <a:spcPct val="150000"/>
              </a:lnSpc>
              <a:spcBef>
                <a:spcPts val="0"/>
              </a:spcBef>
            </a:pPr>
            <a:r>
              <a:rPr lang="zh-CN" altLang="en-US" sz="2400" dirty="0">
                <a:solidFill>
                  <a:srgbClr val="FF0000"/>
                </a:solidFill>
              </a:rPr>
              <a:t>设备独立性</a:t>
            </a:r>
            <a:r>
              <a:rPr lang="zh-CN" altLang="en-US" sz="2400" dirty="0"/>
              <a:t>，Linux 操作系统把所有的外部设备 (如磁盘、 显卡、 内存等) 统一当作文件来看待。</a:t>
            </a:r>
            <a:endParaRPr lang="zh-CN" altLang="en-US" sz="2400" dirty="0"/>
          </a:p>
          <a:p>
            <a:pPr>
              <a:lnSpc>
                <a:spcPct val="150000"/>
              </a:lnSpc>
              <a:spcBef>
                <a:spcPts val="0"/>
              </a:spcBef>
            </a:pPr>
            <a:r>
              <a:rPr lang="zh-CN" altLang="en-US" sz="2400" dirty="0">
                <a:solidFill>
                  <a:srgbClr val="FF0000"/>
                </a:solidFill>
              </a:rPr>
              <a:t>丰富的网络功能，</a:t>
            </a:r>
            <a:r>
              <a:rPr lang="zh-CN" altLang="en-US" sz="2400" dirty="0">
                <a:solidFill>
                  <a:schemeClr val="tx1"/>
                </a:solidFill>
              </a:rPr>
              <a:t>Linux 操作系统具有完善的内置网络, 在通信和网络功能方面优于其他操作系统。</a:t>
            </a:r>
            <a:endParaRPr lang="zh-CN" altLang="en-US" sz="2400" dirty="0">
              <a:solidFill>
                <a:srgbClr val="FF0000"/>
              </a:solidFill>
            </a:endParaRPr>
          </a:p>
          <a:p>
            <a:pPr>
              <a:lnSpc>
                <a:spcPct val="150000"/>
              </a:lnSpc>
              <a:spcBef>
                <a:spcPts val="0"/>
              </a:spcBef>
            </a:pPr>
            <a:r>
              <a:rPr lang="zh-CN" altLang="en-US" sz="2400" dirty="0">
                <a:solidFill>
                  <a:srgbClr val="FF0000"/>
                </a:solidFill>
              </a:rPr>
              <a:t>可靠的系统安全，</a:t>
            </a:r>
            <a:r>
              <a:rPr lang="zh-CN" altLang="en-US" sz="2400" dirty="0">
                <a:solidFill>
                  <a:schemeClr val="tx1"/>
                </a:solidFill>
              </a:rPr>
              <a:t>Linux 系统采取了许多安全技术措施。</a:t>
            </a:r>
            <a:endParaRPr lang="zh-CN" altLang="en-US" sz="2400" dirty="0">
              <a:solidFill>
                <a:schemeClr val="tx1"/>
              </a:solidFill>
            </a:endParaRPr>
          </a:p>
          <a:p>
            <a:pPr>
              <a:lnSpc>
                <a:spcPct val="150000"/>
              </a:lnSpc>
              <a:spcBef>
                <a:spcPts val="0"/>
              </a:spcBef>
            </a:pPr>
            <a:r>
              <a:rPr lang="zh-CN" altLang="en-US" sz="2400" dirty="0">
                <a:solidFill>
                  <a:srgbClr val="FF0000"/>
                </a:solidFill>
              </a:rPr>
              <a:t>可移植性</a:t>
            </a:r>
            <a:r>
              <a:rPr lang="zh-CN" altLang="en-US" sz="2400" dirty="0">
                <a:solidFill>
                  <a:schemeClr val="tx1"/>
                </a:solidFill>
              </a:rPr>
              <a:t>，</a:t>
            </a:r>
            <a:r>
              <a:rPr lang="zh-CN" altLang="en-US" sz="2400" dirty="0"/>
              <a:t>是指将操作系统从一个平台转移到另一个平台时, 使它仍然能按其自身的方式运行。</a:t>
            </a:r>
            <a:endParaRPr lang="zh-CN" altLang="en-US" sz="2400" dirty="0"/>
          </a:p>
          <a:p>
            <a:pPr marL="0" indent="0">
              <a:lnSpc>
                <a:spcPct val="150000"/>
              </a:lnSpc>
              <a:spcBef>
                <a:spcPts val="0"/>
              </a:spcBef>
              <a:buNone/>
            </a:pPr>
            <a:endParaRPr lang="zh-CN" altLang="en-US" sz="2400" dirty="0">
              <a:solidFill>
                <a:srgbClr val="FF0000"/>
              </a:solidFill>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6145"/>
          <p:cNvSpPr>
            <a:spLocks noGrp="1" noRot="1"/>
          </p:cNvSpPr>
          <p:nvPr>
            <p:ph type="title"/>
          </p:nvPr>
        </p:nvSpPr>
        <p:spPr/>
        <p:txBody>
          <a:bodyPr anchor="ctr" anchorCtr="0"/>
          <a:p>
            <a:r>
              <a:rPr lang="zh-CN" altLang="en-US" dirty="0"/>
              <a:t>本章内容</a:t>
            </a:r>
            <a:endParaRPr lang="zh-CN" altLang="en-US" dirty="0"/>
          </a:p>
        </p:txBody>
      </p:sp>
      <p:sp>
        <p:nvSpPr>
          <p:cNvPr id="7170" name="文本占位符 6146"/>
          <p:cNvSpPr>
            <a:spLocks noGrp="1" noRot="1"/>
          </p:cNvSpPr>
          <p:nvPr>
            <p:ph idx="1"/>
          </p:nvPr>
        </p:nvSpPr>
        <p:spPr/>
        <p:txBody>
          <a:bodyPr anchor="t" anchorCtr="0"/>
          <a:p>
            <a:pPr>
              <a:buNone/>
            </a:pPr>
            <a:r>
              <a:rPr lang="en-US" altLang="zh-CN" dirty="0"/>
              <a:t>1.1</a:t>
            </a:r>
            <a:r>
              <a:rPr lang="zh-CN" altLang="en-US" dirty="0"/>
              <a:t>　</a:t>
            </a:r>
            <a:r>
              <a:rPr lang="en-US" altLang="zh-CN" dirty="0"/>
              <a:t>Linux</a:t>
            </a:r>
            <a:r>
              <a:rPr lang="zh-CN" altLang="en-US" dirty="0"/>
              <a:t>系统的起源</a:t>
            </a:r>
            <a:endParaRPr lang="zh-CN" altLang="en-US" dirty="0"/>
          </a:p>
          <a:p>
            <a:pPr>
              <a:buNone/>
            </a:pPr>
            <a:r>
              <a:rPr lang="en-US" altLang="zh-CN" dirty="0"/>
              <a:t>1.2</a:t>
            </a:r>
            <a:r>
              <a:rPr lang="zh-CN" altLang="en-US" dirty="0"/>
              <a:t>　</a:t>
            </a:r>
            <a:r>
              <a:rPr lang="en-US" altLang="zh-CN" dirty="0"/>
              <a:t>Linux</a:t>
            </a:r>
            <a:r>
              <a:rPr lang="zh-CN" altLang="en-US" dirty="0"/>
              <a:t>系统的构成</a:t>
            </a:r>
            <a:endParaRPr lang="zh-CN" altLang="en-US" dirty="0"/>
          </a:p>
          <a:p>
            <a:pPr>
              <a:buNone/>
            </a:pPr>
            <a:r>
              <a:rPr lang="en-US" altLang="zh-CN" dirty="0"/>
              <a:t>1.3</a:t>
            </a:r>
            <a:r>
              <a:rPr lang="zh-CN" altLang="en-US" dirty="0"/>
              <a:t>　</a:t>
            </a:r>
            <a:r>
              <a:rPr lang="en-US" altLang="zh-CN" dirty="0"/>
              <a:t>Linux</a:t>
            </a:r>
            <a:r>
              <a:rPr lang="zh-CN" altLang="en-US" dirty="0"/>
              <a:t>的版本</a:t>
            </a:r>
            <a:endParaRPr lang="zh-CN" altLang="en-US" dirty="0"/>
          </a:p>
          <a:p>
            <a:pPr>
              <a:buNone/>
            </a:pPr>
            <a:r>
              <a:rPr lang="en-US" altLang="zh-CN" dirty="0"/>
              <a:t>1.4</a:t>
            </a:r>
            <a:r>
              <a:rPr lang="zh-CN" altLang="en-US" dirty="0"/>
              <a:t>　</a:t>
            </a:r>
            <a:r>
              <a:rPr lang="en-US" altLang="zh-CN" dirty="0"/>
              <a:t>Linux</a:t>
            </a:r>
            <a:r>
              <a:rPr lang="zh-CN" altLang="en-US" dirty="0"/>
              <a:t>的特点</a:t>
            </a:r>
            <a:endParaRPr lang="zh-CN" altLang="en-US" dirty="0"/>
          </a:p>
          <a:p>
            <a:pPr>
              <a:buNone/>
            </a:pPr>
            <a:r>
              <a:rPr lang="en-US" altLang="zh-CN" dirty="0"/>
              <a:t>1.5   Linux</a:t>
            </a:r>
            <a:r>
              <a:rPr lang="zh-CN" altLang="en-US" dirty="0"/>
              <a:t>的应用</a:t>
            </a:r>
            <a:endParaRPr lang="zh-CN"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1.4 </a:t>
            </a:r>
            <a:r>
              <a:rPr lang="en-US" altLang="zh-CN" b="1">
                <a:sym typeface="+mn-ea"/>
              </a:rPr>
              <a:t>Linux</a:t>
            </a:r>
            <a:r>
              <a:rPr lang="zh-CN" altLang="en-US" b="1">
                <a:sym typeface="+mn-ea"/>
              </a:rPr>
              <a:t>的特点</a:t>
            </a:r>
            <a:r>
              <a:rPr lang="en-US" altLang="zh-CN" b="1"/>
              <a:t> </a:t>
            </a:r>
            <a:endParaRPr lang="en-US" altLang="zh-CN" b="1"/>
          </a:p>
        </p:txBody>
      </p:sp>
      <p:sp>
        <p:nvSpPr>
          <p:cNvPr id="9218" name="文本占位符 8194"/>
          <p:cNvSpPr>
            <a:spLocks noGrp="1" noRot="1"/>
          </p:cNvSpPr>
          <p:nvPr>
            <p:ph idx="1"/>
          </p:nvPr>
        </p:nvSpPr>
        <p:spPr>
          <a:xfrm>
            <a:off x="991235" y="1295400"/>
            <a:ext cx="7124700" cy="4498975"/>
          </a:xfrm>
        </p:spPr>
        <p:txBody>
          <a:bodyPr anchor="t" anchorCtr="0"/>
          <a:p>
            <a:pPr>
              <a:lnSpc>
                <a:spcPct val="150000"/>
              </a:lnSpc>
              <a:spcBef>
                <a:spcPts val="0"/>
              </a:spcBef>
            </a:pPr>
            <a:r>
              <a:rPr lang="zh-CN" altLang="en-US" sz="2400" dirty="0">
                <a:solidFill>
                  <a:srgbClr val="FF0000"/>
                </a:solidFill>
              </a:rPr>
              <a:t>费用低廉，</a:t>
            </a:r>
            <a:r>
              <a:rPr lang="zh-CN" altLang="en-US" sz="2400" dirty="0">
                <a:solidFill>
                  <a:schemeClr val="tx1"/>
                </a:solidFill>
              </a:rPr>
              <a:t>与 Windows 操作系统相比, Linux 系统的使用费用几乎可以忽略。 由于 Linux 基于 GPL, 系统本身免费, 而且不少发行套件包含了丰富的应用软件, 所以可以满足大多数用 户的使用需求。</a:t>
            </a:r>
            <a:endParaRPr lang="zh-CN" altLang="en-US" sz="2400" dirty="0">
              <a:solidFill>
                <a:schemeClr val="tx1"/>
              </a:solidFill>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1.5 </a:t>
            </a:r>
            <a:r>
              <a:rPr lang="en-US" altLang="zh-CN" b="1">
                <a:sym typeface="+mn-ea"/>
              </a:rPr>
              <a:t>Linux</a:t>
            </a:r>
            <a:r>
              <a:rPr lang="zh-CN" altLang="en-US" b="1">
                <a:sym typeface="+mn-ea"/>
              </a:rPr>
              <a:t>的应用</a:t>
            </a:r>
            <a:r>
              <a:rPr lang="en-US" altLang="zh-CN" b="1"/>
              <a:t> </a:t>
            </a:r>
            <a:endParaRPr lang="en-US" altLang="zh-CN" b="1"/>
          </a:p>
        </p:txBody>
      </p:sp>
      <p:sp>
        <p:nvSpPr>
          <p:cNvPr id="9218" name="文本占位符 8194"/>
          <p:cNvSpPr>
            <a:spLocks noGrp="1" noRot="1"/>
          </p:cNvSpPr>
          <p:nvPr>
            <p:ph idx="1"/>
          </p:nvPr>
        </p:nvSpPr>
        <p:spPr>
          <a:xfrm>
            <a:off x="990600" y="1524000"/>
            <a:ext cx="7124700" cy="4498975"/>
          </a:xfrm>
        </p:spPr>
        <p:txBody>
          <a:bodyPr anchor="t" anchorCtr="0"/>
          <a:p>
            <a:pPr>
              <a:lnSpc>
                <a:spcPct val="150000"/>
              </a:lnSpc>
              <a:spcBef>
                <a:spcPts val="0"/>
              </a:spcBef>
            </a:pPr>
            <a:r>
              <a:rPr lang="zh-CN" altLang="en-US" sz="2400" dirty="0">
                <a:solidFill>
                  <a:srgbClr val="FF0000"/>
                </a:solidFill>
              </a:rPr>
              <a:t>服务器应用：</a:t>
            </a:r>
            <a:r>
              <a:rPr lang="zh-CN" altLang="en-US" sz="2400" dirty="0">
                <a:solidFill>
                  <a:schemeClr val="tx1"/>
                </a:solidFill>
              </a:rPr>
              <a:t>Web 服务器、防火墙、代理服务器、 DNS 服务器、DHCP 服务器、数据库、FTP 服务器。</a:t>
            </a:r>
            <a:endParaRPr lang="zh-CN" altLang="en-US" sz="2400" dirty="0">
              <a:solidFill>
                <a:schemeClr val="tx1"/>
              </a:solidFill>
            </a:endParaRPr>
          </a:p>
          <a:p>
            <a:pPr>
              <a:lnSpc>
                <a:spcPct val="150000"/>
              </a:lnSpc>
              <a:spcBef>
                <a:spcPts val="0"/>
              </a:spcBef>
            </a:pPr>
            <a:r>
              <a:rPr lang="zh-CN" altLang="en-US" sz="2400" dirty="0">
                <a:solidFill>
                  <a:srgbClr val="FF0000"/>
                </a:solidFill>
              </a:rPr>
              <a:t>嵌入式系统：</a:t>
            </a:r>
            <a:r>
              <a:rPr lang="zh-CN" altLang="en-US" sz="2400" dirty="0"/>
              <a:t>机顶盒、 智能手机、 物联网设备等都使用嵌入式 Linux 操作系统。</a:t>
            </a:r>
            <a:endParaRPr lang="zh-CN" altLang="en-US" sz="2400" dirty="0">
              <a:solidFill>
                <a:srgbClr val="FF0000"/>
              </a:solidFill>
            </a:endParaRPr>
          </a:p>
          <a:p>
            <a:pPr>
              <a:lnSpc>
                <a:spcPct val="150000"/>
              </a:lnSpc>
              <a:spcBef>
                <a:spcPts val="0"/>
              </a:spcBef>
            </a:pPr>
            <a:r>
              <a:rPr lang="zh-CN" altLang="en-US" sz="2400" dirty="0">
                <a:solidFill>
                  <a:srgbClr val="FF0000"/>
                </a:solidFill>
              </a:rPr>
              <a:t>桌面应用：</a:t>
            </a:r>
            <a:r>
              <a:rPr lang="zh-CN" altLang="en-US" sz="2400" dirty="0"/>
              <a:t>越来越多的桌面用户转而使用 Linux。</a:t>
            </a:r>
            <a:endParaRPr lang="zh-CN" altLang="en-US" sz="2400" dirty="0"/>
          </a:p>
          <a:p>
            <a:pPr>
              <a:lnSpc>
                <a:spcPct val="150000"/>
              </a:lnSpc>
              <a:spcBef>
                <a:spcPts val="0"/>
              </a:spcBef>
            </a:pPr>
            <a:endParaRPr lang="zh-CN" altLang="en-US" sz="2400"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1.5 </a:t>
            </a:r>
            <a:r>
              <a:rPr lang="en-US" altLang="zh-CN" b="1">
                <a:sym typeface="+mn-ea"/>
              </a:rPr>
              <a:t>Linux</a:t>
            </a:r>
            <a:r>
              <a:rPr lang="zh-CN" altLang="en-US" b="1">
                <a:sym typeface="+mn-ea"/>
              </a:rPr>
              <a:t>的应用</a:t>
            </a:r>
            <a:r>
              <a:rPr lang="en-US" altLang="zh-CN" b="1"/>
              <a:t> </a:t>
            </a:r>
            <a:endParaRPr lang="en-US" altLang="zh-CN" b="1"/>
          </a:p>
        </p:txBody>
      </p:sp>
      <p:sp>
        <p:nvSpPr>
          <p:cNvPr id="9218" name="文本占位符 8194"/>
          <p:cNvSpPr>
            <a:spLocks noGrp="1" noRot="1"/>
          </p:cNvSpPr>
          <p:nvPr>
            <p:ph idx="1"/>
          </p:nvPr>
        </p:nvSpPr>
        <p:spPr>
          <a:xfrm>
            <a:off x="990600" y="1524000"/>
            <a:ext cx="7124700" cy="4498975"/>
          </a:xfrm>
        </p:spPr>
        <p:txBody>
          <a:bodyPr anchor="t" anchorCtr="0"/>
          <a:p>
            <a:pPr>
              <a:lnSpc>
                <a:spcPct val="150000"/>
              </a:lnSpc>
              <a:spcBef>
                <a:spcPts val="0"/>
              </a:spcBef>
            </a:pPr>
            <a:r>
              <a:rPr lang="zh-CN" altLang="en-US" sz="2400" dirty="0">
                <a:solidFill>
                  <a:srgbClr val="FF0000"/>
                </a:solidFill>
                <a:sym typeface="+mn-ea"/>
              </a:rPr>
              <a:t>软件开发平台：</a:t>
            </a:r>
            <a:r>
              <a:rPr lang="zh-CN" altLang="en-US" sz="2400" dirty="0">
                <a:sym typeface="+mn-ea"/>
              </a:rPr>
              <a:t> 开发者基于 Linux 平台使用  C、 C++、 Perl 或 PHP 来开发应用程序。</a:t>
            </a:r>
            <a:endParaRPr lang="zh-CN" altLang="en-US" sz="2400" dirty="0">
              <a:solidFill>
                <a:schemeClr val="tx2"/>
              </a:solidFill>
            </a:endParaRPr>
          </a:p>
          <a:p>
            <a:pPr>
              <a:lnSpc>
                <a:spcPct val="150000"/>
              </a:lnSpc>
              <a:spcBef>
                <a:spcPts val="0"/>
              </a:spcBef>
            </a:pPr>
            <a:r>
              <a:rPr lang="zh-CN" altLang="en-US" sz="2400" dirty="0">
                <a:solidFill>
                  <a:schemeClr val="tx2"/>
                </a:solidFill>
              </a:rPr>
              <a:t>企业门户网站</a:t>
            </a:r>
            <a:r>
              <a:rPr lang="zh-CN" altLang="en-US" sz="2400" dirty="0"/>
              <a:t>：为企业提供全面信息资讯和服务的行业性网站。</a:t>
            </a:r>
            <a:endParaRPr lang="zh-CN" altLang="en-US" sz="2400" dirty="0"/>
          </a:p>
          <a:p>
            <a:pPr>
              <a:lnSpc>
                <a:spcPct val="150000"/>
              </a:lnSpc>
              <a:spcBef>
                <a:spcPts val="0"/>
              </a:spcBef>
            </a:pPr>
            <a:r>
              <a:rPr lang="zh-CN" altLang="en-US" sz="2400" dirty="0">
                <a:solidFill>
                  <a:schemeClr val="tx2"/>
                </a:solidFill>
              </a:rPr>
              <a:t>数据备份：</a:t>
            </a:r>
            <a:r>
              <a:rPr lang="zh-CN" altLang="en-US" sz="2400" dirty="0"/>
              <a:t>采用日志文件系统，支持冗余磁盘阵列RAID。</a:t>
            </a:r>
            <a:endParaRPr lang="zh-CN" altLang="en-US" sz="2400" dirty="0"/>
          </a:p>
          <a:p>
            <a:pPr>
              <a:lnSpc>
                <a:spcPct val="150000"/>
              </a:lnSpc>
              <a:spcBef>
                <a:spcPts val="0"/>
              </a:spcBef>
            </a:pPr>
            <a:endParaRPr lang="zh-CN" altLang="en-US" sz="2400" dirty="0"/>
          </a:p>
          <a:p>
            <a:pPr>
              <a:lnSpc>
                <a:spcPct val="150000"/>
              </a:lnSpc>
              <a:spcBef>
                <a:spcPts val="0"/>
              </a:spcBef>
            </a:pPr>
            <a:endParaRPr lang="en-US" altLang="zh-CN" sz="24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1.1 </a:t>
            </a:r>
            <a:r>
              <a:rPr lang="en-US" altLang="zh-CN" b="1"/>
              <a:t>Linux </a:t>
            </a:r>
            <a:r>
              <a:rPr lang="zh-CN" altLang="zh-CN" b="1"/>
              <a:t>的起源</a:t>
            </a:r>
            <a:endParaRPr lang="zh-CN" altLang="zh-CN" b="1"/>
          </a:p>
        </p:txBody>
      </p:sp>
      <p:sp>
        <p:nvSpPr>
          <p:cNvPr id="9218" name="文本占位符 8194"/>
          <p:cNvSpPr>
            <a:spLocks noGrp="1" noRot="1"/>
          </p:cNvSpPr>
          <p:nvPr>
            <p:ph idx="1"/>
          </p:nvPr>
        </p:nvSpPr>
        <p:spPr>
          <a:xfrm>
            <a:off x="990600" y="1295400"/>
            <a:ext cx="7124700" cy="4498975"/>
          </a:xfrm>
        </p:spPr>
        <p:txBody>
          <a:bodyPr anchor="t" anchorCtr="0"/>
          <a:p>
            <a:pPr>
              <a:lnSpc>
                <a:spcPct val="150000"/>
              </a:lnSpc>
              <a:spcBef>
                <a:spcPts val="0"/>
              </a:spcBef>
            </a:pPr>
            <a:r>
              <a:rPr sz="2400" dirty="0"/>
              <a:t>Linux 是</a:t>
            </a:r>
            <a:r>
              <a:rPr sz="2400" dirty="0">
                <a:solidFill>
                  <a:srgbClr val="FF0000"/>
                </a:solidFill>
              </a:rPr>
              <a:t>免费的</a:t>
            </a:r>
            <a:r>
              <a:rPr lang="zh-CN" sz="2400" dirty="0">
                <a:solidFill>
                  <a:srgbClr val="FF0000"/>
                </a:solidFill>
              </a:rPr>
              <a:t>、</a:t>
            </a:r>
            <a:r>
              <a:rPr sz="2400" dirty="0">
                <a:solidFill>
                  <a:srgbClr val="FF0000"/>
                </a:solidFill>
              </a:rPr>
              <a:t>多用户、 多任务</a:t>
            </a:r>
            <a:r>
              <a:rPr sz="2400" dirty="0"/>
              <a:t>的操作系统, 其</a:t>
            </a:r>
            <a:r>
              <a:rPr sz="2400" dirty="0">
                <a:solidFill>
                  <a:srgbClr val="FF0000"/>
                </a:solidFill>
              </a:rPr>
              <a:t>稳定性、 安全性与网络功能</a:t>
            </a:r>
            <a:r>
              <a:rPr sz="2400" dirty="0"/>
              <a:t>是许多商 业操作系统无法比拟的。 Linux 的前身是 UNIX。 </a:t>
            </a:r>
            <a:endParaRPr sz="2400" dirty="0"/>
          </a:p>
          <a:p>
            <a:pPr>
              <a:lnSpc>
                <a:spcPct val="150000"/>
              </a:lnSpc>
              <a:spcBef>
                <a:spcPts val="0"/>
              </a:spcBef>
            </a:pPr>
            <a:r>
              <a:rPr lang="en-US" altLang="zh-CN" sz="2400" dirty="0"/>
              <a:t>1991 年, 芬兰一位名叫林纳斯·托瓦兹 (Linus Torvalds) 的大学生为了满足自己编程 的欲望, 以及完成操作系统作业, 在一个名为 Minix 的小型操作系统上, 实现了 Linux 操作系统的基本功能。</a:t>
            </a:r>
            <a:endParaRPr lang="en-US" altLang="zh-CN" sz="2400" dirty="0"/>
          </a:p>
          <a:p>
            <a:pPr>
              <a:lnSpc>
                <a:spcPct val="150000"/>
              </a:lnSpc>
              <a:spcBef>
                <a:spcPts val="0"/>
              </a:spcBef>
            </a:pPr>
            <a:r>
              <a:rPr lang="en-US" altLang="zh-CN" sz="2400" dirty="0"/>
              <a:t>Linux 的历史是和 GNU 紧密联系在一起的。 </a:t>
            </a:r>
            <a:endParaRPr lang="en-US" altLang="zh-CN" sz="2400"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1.1 </a:t>
            </a:r>
            <a:r>
              <a:rPr lang="en-US" altLang="zh-CN" b="1">
                <a:sym typeface="+mn-ea"/>
              </a:rPr>
              <a:t>Linux </a:t>
            </a:r>
            <a:r>
              <a:rPr lang="zh-CN" altLang="zh-CN" b="1">
                <a:sym typeface="+mn-ea"/>
              </a:rPr>
              <a:t>的起源</a:t>
            </a:r>
            <a:endParaRPr lang="en-US" altLang="zh-CN" b="1"/>
          </a:p>
        </p:txBody>
      </p:sp>
      <p:sp>
        <p:nvSpPr>
          <p:cNvPr id="9218" name="文本占位符 8194"/>
          <p:cNvSpPr>
            <a:spLocks noGrp="1" noRot="1"/>
          </p:cNvSpPr>
          <p:nvPr>
            <p:ph idx="1"/>
          </p:nvPr>
        </p:nvSpPr>
        <p:spPr>
          <a:xfrm>
            <a:off x="991235" y="1524000"/>
            <a:ext cx="7124700" cy="4498975"/>
          </a:xfrm>
        </p:spPr>
        <p:txBody>
          <a:bodyPr anchor="t" anchorCtr="0"/>
          <a:p>
            <a:pPr marL="12065" indent="-12065">
              <a:lnSpc>
                <a:spcPct val="150000"/>
              </a:lnSpc>
              <a:spcBef>
                <a:spcPts val="0"/>
              </a:spcBef>
              <a:buNone/>
            </a:pPr>
            <a:r>
              <a:rPr lang="en-US" altLang="zh-CN" sz="2400" dirty="0"/>
              <a:t>GPL 倡导的“</a:t>
            </a:r>
            <a:r>
              <a:rPr lang="en-US" altLang="zh-CN" sz="2400" dirty="0">
                <a:solidFill>
                  <a:srgbClr val="FF0000"/>
                </a:solidFill>
              </a:rPr>
              <a:t>自由</a:t>
            </a:r>
            <a:r>
              <a:rPr lang="en-US" altLang="zh-CN" sz="2400" dirty="0"/>
              <a:t>”包括以下内容。</a:t>
            </a:r>
            <a:endParaRPr lang="en-US" altLang="zh-CN" sz="2400" dirty="0"/>
          </a:p>
          <a:p>
            <a:pPr>
              <a:lnSpc>
                <a:spcPct val="150000"/>
              </a:lnSpc>
              <a:spcBef>
                <a:spcPts val="0"/>
              </a:spcBef>
            </a:pPr>
            <a:r>
              <a:rPr lang="en-US" altLang="zh-CN" sz="2400" dirty="0"/>
              <a:t>可以以任何目的运行所购买的程序。 </a:t>
            </a:r>
            <a:endParaRPr lang="en-US" altLang="zh-CN" sz="2400" dirty="0"/>
          </a:p>
          <a:p>
            <a:pPr>
              <a:lnSpc>
                <a:spcPct val="150000"/>
              </a:lnSpc>
              <a:spcBef>
                <a:spcPts val="0"/>
              </a:spcBef>
            </a:pPr>
            <a:r>
              <a:rPr lang="en-US" altLang="zh-CN" sz="2400" dirty="0"/>
              <a:t>在得到程序代码的前提下, 可以以学习为目的对源程序进行修改。 </a:t>
            </a:r>
            <a:endParaRPr lang="en-US" altLang="zh-CN" sz="2400" dirty="0"/>
          </a:p>
          <a:p>
            <a:pPr>
              <a:lnSpc>
                <a:spcPct val="150000"/>
              </a:lnSpc>
              <a:spcBef>
                <a:spcPts val="0"/>
              </a:spcBef>
            </a:pPr>
            <a:r>
              <a:rPr lang="en-US" altLang="zh-CN" sz="2400" dirty="0"/>
              <a:t>可以复制并再发行。</a:t>
            </a:r>
            <a:endParaRPr lang="en-US" altLang="zh-CN" sz="2400" dirty="0"/>
          </a:p>
          <a:p>
            <a:pPr>
              <a:lnSpc>
                <a:spcPct val="150000"/>
              </a:lnSpc>
              <a:spcBef>
                <a:spcPts val="0"/>
              </a:spcBef>
            </a:pPr>
            <a:r>
              <a:rPr lang="en-US" altLang="zh-CN" sz="2400" dirty="0"/>
              <a:t>可以对所购买的程序进行改进, 并进行公开发布。</a:t>
            </a:r>
            <a:endParaRPr lang="en-US" altLang="zh-CN" sz="24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1.2 </a:t>
            </a:r>
            <a:r>
              <a:rPr lang="en-US" altLang="zh-CN" b="1">
                <a:sym typeface="+mn-ea"/>
              </a:rPr>
              <a:t>Linux</a:t>
            </a:r>
            <a:r>
              <a:rPr lang="en-US" altLang="zh-CN" b="1"/>
              <a:t> </a:t>
            </a:r>
            <a:r>
              <a:rPr lang="zh-CN" altLang="en-US" b="1"/>
              <a:t>的构成</a:t>
            </a:r>
            <a:endParaRPr lang="zh-CN" altLang="en-US" b="1"/>
          </a:p>
        </p:txBody>
      </p:sp>
      <p:sp>
        <p:nvSpPr>
          <p:cNvPr id="9218" name="文本占位符 8194"/>
          <p:cNvSpPr>
            <a:spLocks noGrp="1" noRot="1"/>
          </p:cNvSpPr>
          <p:nvPr>
            <p:ph idx="1"/>
          </p:nvPr>
        </p:nvSpPr>
        <p:spPr>
          <a:xfrm>
            <a:off x="633095" y="1295400"/>
            <a:ext cx="7124700" cy="4498975"/>
          </a:xfrm>
        </p:spPr>
        <p:txBody>
          <a:bodyPr anchor="t" anchorCtr="0"/>
          <a:p>
            <a:pPr>
              <a:lnSpc>
                <a:spcPct val="150000"/>
              </a:lnSpc>
              <a:spcBef>
                <a:spcPts val="0"/>
              </a:spcBef>
            </a:pPr>
            <a:r>
              <a:rPr lang="en-US" altLang="zh-CN" sz="2400" dirty="0"/>
              <a:t>Linux 操作系统主要由</a:t>
            </a:r>
            <a:r>
              <a:rPr lang="en-US" altLang="zh-CN" sz="2400" dirty="0">
                <a:solidFill>
                  <a:srgbClr val="FF0000"/>
                </a:solidFill>
              </a:rPr>
              <a:t>内核、 Shell、 文件系统和应用程序</a:t>
            </a:r>
            <a:r>
              <a:rPr lang="en-US" altLang="zh-CN" sz="2400" dirty="0"/>
              <a:t>等部分组成。</a:t>
            </a:r>
            <a:endParaRPr lang="en-US" altLang="zh-CN" sz="2400" dirty="0"/>
          </a:p>
          <a:p>
            <a:pPr>
              <a:lnSpc>
                <a:spcPct val="150000"/>
              </a:lnSpc>
              <a:spcBef>
                <a:spcPts val="0"/>
              </a:spcBef>
            </a:pPr>
            <a:r>
              <a:rPr sz="2400" dirty="0"/>
              <a:t>1. 2. 1 Linux 内核 </a:t>
            </a:r>
            <a:endParaRPr sz="2400" dirty="0"/>
          </a:p>
          <a:p>
            <a:pPr marL="0" indent="0">
              <a:lnSpc>
                <a:spcPct val="150000"/>
              </a:lnSpc>
              <a:spcBef>
                <a:spcPts val="0"/>
              </a:spcBef>
              <a:buNone/>
            </a:pPr>
            <a:r>
              <a:rPr lang="en-US" sz="2400" dirty="0"/>
              <a:t>    </a:t>
            </a:r>
            <a:r>
              <a:rPr sz="2400" dirty="0"/>
              <a:t>内核是 Linux 操作系统的心脏, 包含了运行程序和管理硬件设备的核心程序。 内核的 源代码主要是由 C 语言编写的, 只有部分与驱动相关的源代码是用汇编语言编写的。</a:t>
            </a:r>
            <a:endParaRPr sz="24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1.2 </a:t>
            </a:r>
            <a:r>
              <a:rPr lang="en-US" altLang="zh-CN" b="1">
                <a:sym typeface="+mn-ea"/>
              </a:rPr>
              <a:t>Linux</a:t>
            </a:r>
            <a:r>
              <a:rPr lang="en-US" altLang="zh-CN" b="1"/>
              <a:t> </a:t>
            </a:r>
            <a:r>
              <a:rPr lang="zh-CN" altLang="en-US" b="1"/>
              <a:t>的构成</a:t>
            </a:r>
            <a:endParaRPr lang="zh-CN" altLang="en-US" b="1"/>
          </a:p>
        </p:txBody>
      </p:sp>
      <p:sp>
        <p:nvSpPr>
          <p:cNvPr id="9218" name="文本占位符 8194"/>
          <p:cNvSpPr>
            <a:spLocks noGrp="1" noRot="1"/>
          </p:cNvSpPr>
          <p:nvPr>
            <p:ph idx="1"/>
          </p:nvPr>
        </p:nvSpPr>
        <p:spPr>
          <a:xfrm>
            <a:off x="706120" y="1067435"/>
            <a:ext cx="7613015" cy="6689725"/>
          </a:xfrm>
        </p:spPr>
        <p:txBody>
          <a:bodyPr anchor="t" anchorCtr="0"/>
          <a:p>
            <a:pPr>
              <a:lnSpc>
                <a:spcPct val="150000"/>
              </a:lnSpc>
              <a:spcBef>
                <a:spcPts val="0"/>
              </a:spcBef>
            </a:pPr>
            <a:r>
              <a:rPr lang="en-US" altLang="zh-CN" sz="2400" dirty="0"/>
              <a:t>1. 2. 2 Shell </a:t>
            </a:r>
            <a:endParaRPr lang="en-US" altLang="zh-CN" sz="2400" dirty="0"/>
          </a:p>
          <a:p>
            <a:pPr marL="0" indent="0">
              <a:lnSpc>
                <a:spcPct val="150000"/>
              </a:lnSpc>
              <a:spcBef>
                <a:spcPts val="0"/>
              </a:spcBef>
              <a:buNone/>
            </a:pPr>
            <a:r>
              <a:rPr lang="en-US" altLang="zh-CN" sz="2400" dirty="0"/>
              <a:t>   </a:t>
            </a:r>
            <a:r>
              <a:rPr lang="en-US" altLang="zh-CN" sz="2400" dirty="0">
                <a:solidFill>
                  <a:srgbClr val="FF0000"/>
                </a:solidFill>
              </a:rPr>
              <a:t> Shell </a:t>
            </a:r>
            <a:r>
              <a:rPr lang="en-US" altLang="zh-CN" sz="2400" dirty="0"/>
              <a:t>是系统的用户界面, 主要实现用户与内核之间的交互操作。 它接收用户输入的 命令, 并把命令送入内核去执行。 Shell 既是命令操作界面, 也是一种解释器。 它解释由 用户输入的命令, 并且将它们送到内核。 Shell 允许用户编写由 Shell 命令组成的程序。</a:t>
            </a:r>
            <a:endParaRPr lang="en-US" altLang="zh-CN" sz="2400" dirty="0"/>
          </a:p>
          <a:p>
            <a:pPr marL="0" indent="0">
              <a:lnSpc>
                <a:spcPct val="150000"/>
              </a:lnSpc>
              <a:spcBef>
                <a:spcPts val="0"/>
              </a:spcBef>
              <a:buNone/>
            </a:pPr>
            <a:r>
              <a:rPr lang="en-US" altLang="zh-CN" sz="2400" dirty="0">
                <a:sym typeface="+mn-ea"/>
              </a:rPr>
              <a:t>    Shell 分为两种, 一种是</a:t>
            </a:r>
            <a:r>
              <a:rPr lang="en-US" altLang="zh-CN" sz="2400" dirty="0">
                <a:solidFill>
                  <a:srgbClr val="FF0000"/>
                </a:solidFill>
                <a:sym typeface="+mn-ea"/>
              </a:rPr>
              <a:t>命令行界面</a:t>
            </a:r>
            <a:r>
              <a:rPr lang="en-US" altLang="zh-CN" sz="2400" dirty="0">
                <a:sym typeface="+mn-ea"/>
              </a:rPr>
              <a:t> (Command Line Interface, CLI), 用户可在提示符 下键入可执行指令, 通常不支持鼠标。 用户通过键盘输入命令, 然后由 Shell 解释用户输 入的命令并将结果送到内核去执行。</a:t>
            </a:r>
            <a:endParaRPr lang="en-US" altLang="zh-CN" sz="24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1.2 </a:t>
            </a:r>
            <a:r>
              <a:rPr lang="en-US" altLang="zh-CN" b="1">
                <a:sym typeface="+mn-ea"/>
              </a:rPr>
              <a:t>Linux</a:t>
            </a:r>
            <a:r>
              <a:rPr lang="en-US" altLang="zh-CN" b="1"/>
              <a:t> </a:t>
            </a:r>
            <a:r>
              <a:rPr lang="zh-CN" altLang="en-US" b="1"/>
              <a:t>的构成</a:t>
            </a:r>
            <a:endParaRPr lang="zh-CN" altLang="en-US" b="1"/>
          </a:p>
        </p:txBody>
      </p:sp>
      <p:sp>
        <p:nvSpPr>
          <p:cNvPr id="9218" name="文本占位符 8194"/>
          <p:cNvSpPr>
            <a:spLocks noGrp="1" noRot="1"/>
          </p:cNvSpPr>
          <p:nvPr>
            <p:ph idx="1"/>
          </p:nvPr>
        </p:nvSpPr>
        <p:spPr>
          <a:xfrm>
            <a:off x="991235" y="1374140"/>
            <a:ext cx="7576185" cy="4498975"/>
          </a:xfrm>
        </p:spPr>
        <p:txBody>
          <a:bodyPr anchor="t" anchorCtr="0"/>
          <a:p>
            <a:pPr>
              <a:lnSpc>
                <a:spcPct val="150000"/>
              </a:lnSpc>
              <a:spcBef>
                <a:spcPts val="0"/>
              </a:spcBef>
            </a:pPr>
            <a:r>
              <a:rPr lang="en-US" altLang="zh-CN" sz="2400" dirty="0"/>
              <a:t> 另一种是</a:t>
            </a:r>
            <a:r>
              <a:rPr lang="en-US" altLang="zh-CN" sz="2400" dirty="0">
                <a:solidFill>
                  <a:srgbClr val="FF0000"/>
                </a:solidFill>
              </a:rPr>
              <a:t>图形用户界面</a:t>
            </a:r>
            <a:r>
              <a:rPr lang="en-US" altLang="zh-CN" sz="2400" dirty="0"/>
              <a:t> (Graphical User Interface, GUI), 采用图形方式显示操作用户界面。 Shell 还是一个脚本语言解析器, 可以将多条命 令写入一个脚本文件中, 然后一次性执行这些命令。 </a:t>
            </a:r>
            <a:endParaRPr lang="en-US" altLang="zh-CN" sz="2400" dirty="0"/>
          </a:p>
          <a:p>
            <a:pPr>
              <a:lnSpc>
                <a:spcPct val="150000"/>
              </a:lnSpc>
              <a:spcBef>
                <a:spcPts val="0"/>
              </a:spcBef>
            </a:pPr>
            <a:r>
              <a:rPr lang="en-US" altLang="zh-CN" sz="2400" dirty="0"/>
              <a:t>在 Linux 下可用的 Shell 有很多种, 最常见的几种是 Bourne Shell、</a:t>
            </a:r>
            <a:r>
              <a:rPr lang="en-US" altLang="zh-CN" sz="2400" dirty="0">
                <a:solidFill>
                  <a:srgbClr val="FF0000"/>
                </a:solidFill>
              </a:rPr>
              <a:t> Bash</a:t>
            </a:r>
            <a:r>
              <a:rPr lang="en-US" altLang="zh-CN" sz="2400" dirty="0"/>
              <a:t>、 C Shell、 K Shell 和 Z Shell。</a:t>
            </a:r>
            <a:endParaRPr lang="en-US" altLang="zh-CN" sz="2400"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1.2 </a:t>
            </a:r>
            <a:r>
              <a:rPr lang="en-US" altLang="zh-CN" b="1">
                <a:sym typeface="+mn-ea"/>
              </a:rPr>
              <a:t>Linux</a:t>
            </a:r>
            <a:r>
              <a:rPr lang="en-US" altLang="zh-CN" b="1"/>
              <a:t> </a:t>
            </a:r>
            <a:r>
              <a:rPr lang="zh-CN" altLang="en-US" b="1"/>
              <a:t>的构成</a:t>
            </a:r>
            <a:endParaRPr lang="zh-CN" altLang="en-US" b="1"/>
          </a:p>
        </p:txBody>
      </p:sp>
      <p:sp>
        <p:nvSpPr>
          <p:cNvPr id="9218" name="文本占位符 8194"/>
          <p:cNvSpPr>
            <a:spLocks noGrp="1" noRot="1"/>
          </p:cNvSpPr>
          <p:nvPr>
            <p:ph idx="1"/>
          </p:nvPr>
        </p:nvSpPr>
        <p:spPr>
          <a:xfrm>
            <a:off x="706120" y="1067435"/>
            <a:ext cx="7613015" cy="6689725"/>
          </a:xfrm>
        </p:spPr>
        <p:txBody>
          <a:bodyPr anchor="t" anchorCtr="0"/>
          <a:p>
            <a:pPr>
              <a:lnSpc>
                <a:spcPct val="150000"/>
              </a:lnSpc>
              <a:spcBef>
                <a:spcPts val="0"/>
              </a:spcBef>
            </a:pPr>
            <a:r>
              <a:rPr lang="en-US" altLang="zh-CN" sz="2400" dirty="0"/>
              <a:t>1. 2. 3 文件系统 </a:t>
            </a:r>
            <a:endParaRPr lang="en-US" altLang="zh-CN" sz="2400" dirty="0"/>
          </a:p>
          <a:p>
            <a:pPr marL="0" indent="0">
              <a:lnSpc>
                <a:spcPct val="150000"/>
              </a:lnSpc>
              <a:spcBef>
                <a:spcPts val="0"/>
              </a:spcBef>
              <a:buNone/>
            </a:pPr>
            <a:r>
              <a:rPr lang="en-US" altLang="zh-CN" sz="2400" dirty="0"/>
              <a:t>    在 Linux 操作系统中, </a:t>
            </a:r>
            <a:r>
              <a:rPr lang="en-US" altLang="zh-CN" sz="2400" dirty="0">
                <a:solidFill>
                  <a:srgbClr val="FF0000"/>
                </a:solidFill>
              </a:rPr>
              <a:t>一切皆文件</a:t>
            </a:r>
            <a:r>
              <a:rPr lang="en-US" altLang="zh-CN" sz="2400" dirty="0"/>
              <a:t>。 文件系统是文件存放在硬盘等存储设备上的组织方法。 Linux 操作系统能支持多种目前流行的文件系统, 如 XFS、 EXT2、 EXT3、 EXT4、 VFAT 和 ISO9660 等。 文件结构是指文件在存储设备中的组织方式, Linux 采用</a:t>
            </a:r>
            <a:r>
              <a:rPr lang="en-US" altLang="zh-CN" sz="2400" dirty="0">
                <a:solidFill>
                  <a:srgbClr val="FF0000"/>
                </a:solidFill>
              </a:rPr>
              <a:t>倒立的树形 目录结构</a:t>
            </a:r>
            <a:r>
              <a:rPr lang="en-US" altLang="zh-CN" sz="2400" dirty="0"/>
              <a:t>。</a:t>
            </a:r>
            <a:endParaRPr lang="en-US" altLang="zh-CN" sz="24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sym typeface="+mn-ea"/>
              </a:rPr>
              <a:t>1.2 </a:t>
            </a:r>
            <a:r>
              <a:rPr lang="en-US" altLang="zh-CN" b="1">
                <a:sym typeface="+mn-ea"/>
              </a:rPr>
              <a:t>Linux</a:t>
            </a:r>
            <a:r>
              <a:rPr lang="en-US" altLang="zh-CN" b="1"/>
              <a:t> </a:t>
            </a:r>
            <a:r>
              <a:rPr lang="zh-CN" altLang="en-US" b="1"/>
              <a:t>的构成</a:t>
            </a:r>
            <a:endParaRPr lang="zh-CN" altLang="en-US" b="1"/>
          </a:p>
        </p:txBody>
      </p:sp>
      <p:sp>
        <p:nvSpPr>
          <p:cNvPr id="9218" name="文本占位符 8194"/>
          <p:cNvSpPr>
            <a:spLocks noGrp="1" noRot="1"/>
          </p:cNvSpPr>
          <p:nvPr>
            <p:ph idx="1"/>
          </p:nvPr>
        </p:nvSpPr>
        <p:spPr>
          <a:xfrm>
            <a:off x="706120" y="1067435"/>
            <a:ext cx="7613015" cy="6689725"/>
          </a:xfrm>
        </p:spPr>
        <p:txBody>
          <a:bodyPr anchor="t" anchorCtr="0"/>
          <a:p>
            <a:pPr>
              <a:lnSpc>
                <a:spcPct val="150000"/>
              </a:lnSpc>
              <a:spcBef>
                <a:spcPts val="0"/>
              </a:spcBef>
            </a:pPr>
            <a:r>
              <a:rPr lang="en-US" altLang="zh-CN" sz="2400" dirty="0"/>
              <a:t> 安装系统时, 安装程序已经为用户创建了文件系统和完整而固定的目录组成形式, 并指定每个目录的作用和其中的文件类型。 文件结构的顶层是根目录, 而且只有一 个, 其他目录都是从根目录出发生成的。用户使用文件系统可以有效管理各种文件和目录资源。</a:t>
            </a:r>
            <a:endParaRPr lang="en-US" altLang="zh-CN" sz="2400" dirty="0"/>
          </a:p>
          <a:p>
            <a:pPr>
              <a:lnSpc>
                <a:spcPct val="150000"/>
              </a:lnSpc>
              <a:spcBef>
                <a:spcPts val="0"/>
              </a:spcBef>
            </a:pPr>
            <a:r>
              <a:rPr lang="en-US" altLang="zh-CN" sz="2400" dirty="0"/>
              <a:t> Linux 系统的每个分区都是一个文件系统, 形成一个系统的总的目录层次结构。 一个操作系统的运行离不开对文件的操作, 因此必然要拥有并维护自己的文件系统。</a:t>
            </a:r>
            <a:endParaRPr lang="en-US" altLang="zh-CN" sz="2400" dirty="0"/>
          </a:p>
        </p:txBody>
      </p:sp>
    </p:spTree>
  </p:cSld>
  <p:clrMapOvr>
    <a:masterClrMapping/>
  </p:clrMapOvr>
  <p:transition/>
</p:sld>
</file>

<file path=ppt/tags/tag1.xml><?xml version="1.0" encoding="utf-8"?>
<p:tagLst xmlns:p="http://schemas.openxmlformats.org/presentationml/2006/main">
  <p:tag name="COMMONDATA" val="eyJoZGlkIjoiMzJlNDRmZjM5OWE0NDUzM2IzYWU1ODc5ZGQzODdhNDIifQ=="/>
</p:tagLst>
</file>

<file path=ppt/theme/theme1.xml><?xml version="1.0" encoding="utf-8"?>
<a:theme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CDESIGNN</Template>
  <TotalTime>0</TotalTime>
  <Words>3638</Words>
  <Application>WPS 演示</Application>
  <PresentationFormat>在屏幕上显示</PresentationFormat>
  <Paragraphs>134</Paragraphs>
  <Slides>22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Arial</vt:lpstr>
      <vt:lpstr>宋体</vt:lpstr>
      <vt:lpstr>Wingdings</vt:lpstr>
      <vt:lpstr>微软雅黑</vt:lpstr>
      <vt:lpstr>Wingdings 2</vt:lpstr>
      <vt:lpstr>方正兰亭细黑_GBK_M</vt:lpstr>
      <vt:lpstr>黑体</vt:lpstr>
      <vt:lpstr>Arial Unicode MS</vt:lpstr>
      <vt:lpstr>Calibri</vt:lpstr>
      <vt:lpstr>吉祥如意</vt:lpstr>
      <vt:lpstr>PowerPoint 演示文稿</vt:lpstr>
      <vt:lpstr>本章内容</vt:lpstr>
      <vt:lpstr>1.1 Linux 的起源</vt:lpstr>
      <vt:lpstr>1.1 Linux 的起源</vt:lpstr>
      <vt:lpstr>1.2 Linux 的构成</vt:lpstr>
      <vt:lpstr>1.2 Linux 的构成</vt:lpstr>
      <vt:lpstr>1.2 Linux 的构成</vt:lpstr>
      <vt:lpstr>1.2 Linux 的构成</vt:lpstr>
      <vt:lpstr>1.2 Linux 的构成</vt:lpstr>
      <vt:lpstr>1.2 Linux 的构成</vt:lpstr>
      <vt:lpstr>1.3 Linux的版本 </vt:lpstr>
      <vt:lpstr>1.3 Linux的版本 </vt:lpstr>
      <vt:lpstr>1.3 Linux的版本 </vt:lpstr>
      <vt:lpstr>1.3 Linux的版本 </vt:lpstr>
      <vt:lpstr>1.3 Linux的版本 </vt:lpstr>
      <vt:lpstr>1.3 Linux的版本 </vt:lpstr>
      <vt:lpstr>1.3 Linux的版本 </vt:lpstr>
      <vt:lpstr>1.4 Linux的特点 </vt:lpstr>
      <vt:lpstr>1.4 Linux的特点 </vt:lpstr>
      <vt:lpstr>1.4 Linux的特点 </vt:lpstr>
      <vt:lpstr>1.5 Linux的应用 </vt:lpstr>
      <vt:lpstr>1.5 Linux的应用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风趣</cp:lastModifiedBy>
  <cp:revision>39</cp:revision>
  <dcterms:created xsi:type="dcterms:W3CDTF">2016-08-16T01:49:00Z</dcterms:created>
  <dcterms:modified xsi:type="dcterms:W3CDTF">2022-09-17T04:00:22Z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2052-11.1.0.12358</vt:lpwstr>
  </property>
  <property fmtid="{D5CDD505-2E9C-101B-9397-08002B2CF9AE}" pid="4" name="ICV">
    <vt:lpwstr>9C1E59526C0F4DEBB0B237D7A65F989D</vt:lpwstr>
  </property>
</Properties>
</file>