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3" r:id="rId3"/>
    <p:sldId id="257" r:id="rId5"/>
    <p:sldId id="359" r:id="rId6"/>
    <p:sldId id="566" r:id="rId7"/>
    <p:sldId id="524"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583" r:id="rId25"/>
    <p:sldId id="584" r:id="rId26"/>
    <p:sldId id="586" r:id="rId27"/>
    <p:sldId id="585" r:id="rId28"/>
    <p:sldId id="587" r:id="rId29"/>
    <p:sldId id="525" r:id="rId30"/>
    <p:sldId id="588" r:id="rId31"/>
    <p:sldId id="589" r:id="rId32"/>
    <p:sldId id="590" r:id="rId33"/>
    <p:sldId id="591" r:id="rId34"/>
    <p:sldId id="592" r:id="rId35"/>
    <p:sldId id="593" r:id="rId36"/>
    <p:sldId id="594" r:id="rId37"/>
    <p:sldId id="595" r:id="rId38"/>
    <p:sldId id="596" r:id="rId39"/>
    <p:sldId id="597" r:id="rId40"/>
    <p:sldId id="598" r:id="rId41"/>
    <p:sldId id="527" r:id="rId42"/>
    <p:sldId id="599" r:id="rId43"/>
    <p:sldId id="600" r:id="rId44"/>
    <p:sldId id="601" r:id="rId45"/>
    <p:sldId id="602" r:id="rId46"/>
    <p:sldId id="603" r:id="rId47"/>
    <p:sldId id="604" r:id="rId48"/>
    <p:sldId id="605" r:id="rId49"/>
    <p:sldId id="606" r:id="rId50"/>
    <p:sldId id="607" r:id="rId51"/>
    <p:sldId id="608" r:id="rId52"/>
    <p:sldId id="384" r:id="rId53"/>
    <p:sldId id="609" r:id="rId54"/>
    <p:sldId id="610" r:id="rId55"/>
  </p:sldIdLst>
  <p:sldSz cx="9144000" cy="6858000" type="screen4x3"/>
  <p:notesSz cx="6858000" cy="9144000"/>
  <p:custDataLst>
    <p:tags r:id="rId5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50"/>
    <p:restoredTop sz="94696"/>
  </p:normalViewPr>
  <p:slideViewPr>
    <p:cSldViewPr showGuides="1">
      <p:cViewPr varScale="1">
        <p:scale>
          <a:sx n="65" d="100"/>
          <a:sy n="65" d="100"/>
        </p:scale>
        <p:origin x="-1452" y="-102"/>
      </p:cViewPr>
      <p:guideLst>
        <p:guide orient="horz" pos="2185"/>
        <p:guide pos="2926"/>
      </p:guideLst>
    </p:cSldViewPr>
  </p:slideViewPr>
  <p:outlineViewPr>
    <p:cViewPr>
      <p:scale>
        <a:sx n="33" d="100"/>
        <a:sy n="33" d="100"/>
      </p:scale>
      <p:origin x="0" y="0"/>
    </p:cViewPr>
  </p:outlin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tags" Target="tags/tag5.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61603" name="标题 61602"/>
          <p:cNvSpPr>
            <a:spLocks noGrp="1" noRot="1"/>
          </p:cNvSpPr>
          <p:nvPr>
            <p:ph type="ctrTitle"/>
          </p:nvPr>
        </p:nvSpPr>
        <p:spPr>
          <a:xfrm>
            <a:off x="685800" y="2057400"/>
            <a:ext cx="7772400" cy="1143000"/>
          </a:xfrm>
          <a:prstGeom prst="rect">
            <a:avLst/>
          </a:prstGeom>
          <a:noFill/>
          <a:ln w="9525">
            <a:noFill/>
          </a:ln>
        </p:spPr>
        <p:txBody>
          <a:bodyPr anchor="ctr"/>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61607" name="副标题 61606"/>
          <p:cNvSpPr>
            <a:spLocks noGrp="1" noRot="1"/>
          </p:cNvSpPr>
          <p:nvPr>
            <p:ph type="subTitle" idx="1"/>
          </p:nvPr>
        </p:nvSpPr>
        <p:spPr>
          <a:xfrm>
            <a:off x="1371600" y="3505200"/>
            <a:ext cx="6400800" cy="1752600"/>
          </a:xfrm>
          <a:prstGeom prst="rect">
            <a:avLst/>
          </a:prstGeom>
          <a:noFill/>
          <a:ln w="9525">
            <a:noFill/>
          </a:ln>
        </p:spPr>
        <p:txBody>
          <a:bodyPr anchor="t"/>
          <a:lstStyle>
            <a:lvl1pPr marL="0" lvl="0" indent="0" algn="ctr">
              <a:buClr>
                <a:schemeClr val="hlink"/>
              </a:buClr>
              <a:buSzTx/>
              <a:buFont typeface="Wingdings" panose="05000000000000000000" pitchFamily="2" charset="2"/>
              <a:buNone/>
              <a:defRPr/>
            </a:lvl1pPr>
            <a:lvl2pPr marL="457200" lvl="1" indent="0" algn="ctr">
              <a:buClr>
                <a:schemeClr val="tx2"/>
              </a:buClr>
              <a:buSzPct val="85000"/>
              <a:buFont typeface="Wingdings" panose="05000000000000000000" pitchFamily="2" charset="2"/>
              <a:buNone/>
              <a:defRPr/>
            </a:lvl2pPr>
            <a:lvl3pPr marL="914400" lvl="2" indent="0" algn="ctr">
              <a:buClr>
                <a:schemeClr val="hlink"/>
              </a:buClr>
              <a:buSzPct val="95000"/>
              <a:buFont typeface="Wingdings 2" panose="05020102010507070707" pitchFamily="18" charset="2"/>
              <a:buNone/>
              <a:defRPr/>
            </a:lvl3pPr>
            <a:lvl4pPr marL="1371600" lvl="3" indent="0" algn="ctr">
              <a:buClr>
                <a:schemeClr val="tx2"/>
              </a:buClr>
              <a:buSzPct val="90000"/>
              <a:buFont typeface="Wingdings" panose="05000000000000000000" pitchFamily="2" charset="2"/>
              <a:buNone/>
              <a:defRPr/>
            </a:lvl4pPr>
            <a:lvl5pPr marL="1828800" lvl="4" indent="0" algn="ctr">
              <a:buClr>
                <a:schemeClr val="hlink"/>
              </a:buClr>
              <a:buSzTx/>
              <a:buFont typeface="Wingdings 2" panose="05020102010507070707" pitchFamily="18" charset="2"/>
              <a:buNone/>
              <a:defRPr/>
            </a:lvl5pPr>
          </a:lstStyle>
          <a:p>
            <a:pPr lvl="0" fontAlgn="base"/>
            <a:r>
              <a:rPr lang="zh-CN" altLang="en-US" strike="noStrike" noProof="1" dirty="0"/>
              <a:t>单击此处编辑母版副标题样式</a:t>
            </a:r>
            <a:endParaRPr lang="zh-CN" altLang="en-US" strike="noStrike" noProof="1" dirty="0"/>
          </a:p>
        </p:txBody>
      </p:sp>
      <p:sp>
        <p:nvSpPr>
          <p:cNvPr id="61604" name="日期占位符 61603"/>
          <p:cNvSpPr>
            <a:spLocks noGrp="1"/>
          </p:cNvSpPr>
          <p:nvPr>
            <p:ph type="dt" sz="half" idx="2"/>
          </p:nvPr>
        </p:nvSpPr>
        <p:spPr>
          <a:xfrm>
            <a:off x="301625" y="6248400"/>
            <a:ext cx="2289175" cy="476250"/>
          </a:xfrm>
          <a:prstGeom prst="rect">
            <a:avLst/>
          </a:prstGeom>
          <a:noFill/>
          <a:ln w="9525">
            <a:noFill/>
          </a:ln>
        </p:spPr>
        <p:txBody>
          <a:bodyPr anchor="t"/>
          <a:lstStyle>
            <a:lvl1pPr>
              <a:defRPr sz="1400"/>
            </a:lvl1pPr>
          </a:lstStyle>
          <a:p>
            <a:pPr fontAlgn="base"/>
            <a:endParaRPr lang="zh-CN" altLang="en-US" strike="noStrike" noProof="1" dirty="0">
              <a:latin typeface="Arial" panose="020B0604020202020204" pitchFamily="34" charset="0"/>
            </a:endParaRPr>
          </a:p>
        </p:txBody>
      </p:sp>
      <p:sp>
        <p:nvSpPr>
          <p:cNvPr id="61605" name="页脚占位符 61604"/>
          <p:cNvSpPr>
            <a:spLocks noGrp="1"/>
          </p:cNvSpPr>
          <p:nvPr>
            <p:ph type="ftr" sz="quarter" idx="3"/>
          </p:nvPr>
        </p:nvSpPr>
        <p:spPr>
          <a:xfrm>
            <a:off x="3124200" y="6248400"/>
            <a:ext cx="2895600" cy="476250"/>
          </a:xfrm>
          <a:prstGeom prst="rect">
            <a:avLst/>
          </a:prstGeom>
          <a:noFill/>
          <a:ln w="9525">
            <a:noFill/>
          </a:ln>
        </p:spPr>
        <p:txBody>
          <a:bodyPr anchor="t"/>
          <a:lstStyle>
            <a:lvl1pPr algn="ctr">
              <a:defRPr sz="1400"/>
            </a:lvl1pPr>
          </a:lstStyle>
          <a:p>
            <a:pPr fontAlgn="base"/>
            <a:endParaRPr lang="zh-CN" altLang="en-US" strike="noStrike" noProof="1" dirty="0">
              <a:latin typeface="Arial" panose="020B0604020202020204" pitchFamily="34" charset="0"/>
            </a:endParaRPr>
          </a:p>
        </p:txBody>
      </p:sp>
      <p:sp>
        <p:nvSpPr>
          <p:cNvPr id="61606" name="灯片编号占位符 61605"/>
          <p:cNvSpPr>
            <a:spLocks noGrp="1"/>
          </p:cNvSpPr>
          <p:nvPr>
            <p:ph type="sldNum" sz="quarter" idx="4"/>
          </p:nvPr>
        </p:nvSpPr>
        <p:spPr>
          <a:xfrm>
            <a:off x="6553200" y="6248400"/>
            <a:ext cx="2289175"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72" name="标题 60663"/>
          <p:cNvSpPr>
            <a:spLocks noGrp="1" noRot="1"/>
          </p:cNvSpPr>
          <p:nvPr>
            <p:ph type="title"/>
          </p:nvPr>
        </p:nvSpPr>
        <p:spPr>
          <a:xfrm>
            <a:off x="633095" y="231140"/>
            <a:ext cx="854075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273" name="文本占位符 60664"/>
          <p:cNvSpPr>
            <a:spLocks noGrp="1" noRot="1"/>
          </p:cNvSpPr>
          <p:nvPr>
            <p:ph type="body"/>
          </p:nvPr>
        </p:nvSpPr>
        <p:spPr>
          <a:xfrm>
            <a:off x="381000" y="1600200"/>
            <a:ext cx="8153400" cy="4498975"/>
          </a:xfrm>
          <a:prstGeom prst="rect">
            <a:avLst/>
          </a:prstGeom>
          <a:noFill/>
          <a:ln w="9525">
            <a:noFill/>
          </a:ln>
        </p:spPr>
        <p:txBody>
          <a:bodyPr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五级</a:t>
            </a:r>
            <a:endParaRPr lang="zh-CN" altLang="en-US" dirty="0"/>
          </a:p>
        </p:txBody>
      </p:sp>
      <p:sp>
        <p:nvSpPr>
          <p:cNvPr id="60666" name="日期占位符 60665"/>
          <p:cNvSpPr>
            <a:spLocks noGrp="1"/>
          </p:cNvSpPr>
          <p:nvPr>
            <p:ph type="dt" sz="half" idx="2"/>
          </p:nvPr>
        </p:nvSpPr>
        <p:spPr>
          <a:xfrm>
            <a:off x="298450" y="6245225"/>
            <a:ext cx="2289175" cy="476250"/>
          </a:xfrm>
          <a:prstGeom prst="rect">
            <a:avLst/>
          </a:prstGeom>
          <a:noFill/>
          <a:ln w="9525">
            <a:noFill/>
          </a:ln>
        </p:spPr>
        <p:txBody>
          <a:bodyPr/>
          <a:lstStyle>
            <a:lvl1pPr>
              <a:defRPr sz="1400"/>
            </a:lvl1pPr>
          </a:lstStyle>
          <a:p>
            <a:pPr lvl="0" fontAlgn="base"/>
            <a:endParaRPr lang="zh-CN" altLang="en-US" strike="noStrike" noProof="1" dirty="0">
              <a:latin typeface="Arial" panose="020B0604020202020204" pitchFamily="34" charset="0"/>
            </a:endParaRPr>
          </a:p>
        </p:txBody>
      </p:sp>
      <p:sp>
        <p:nvSpPr>
          <p:cNvPr id="60667" name="页脚占位符 60666"/>
          <p:cNvSpPr>
            <a:spLocks noGrp="1"/>
          </p:cNvSpPr>
          <p:nvPr>
            <p:ph type="ftr" sz="quarter" idx="3"/>
          </p:nvPr>
        </p:nvSpPr>
        <p:spPr>
          <a:xfrm>
            <a:off x="3121025"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60668" name="灯片编号占位符 60667"/>
          <p:cNvSpPr>
            <a:spLocks noGrp="1"/>
          </p:cNvSpPr>
          <p:nvPr>
            <p:ph type="sldNum" sz="quarter" idx="4"/>
          </p:nvPr>
        </p:nvSpPr>
        <p:spPr>
          <a:xfrm>
            <a:off x="6550025" y="6245225"/>
            <a:ext cx="2289175"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grpSp>
        <p:nvGrpSpPr>
          <p:cNvPr id="2" name="组合 10"/>
          <p:cNvGrpSpPr/>
          <p:nvPr userDrawn="1"/>
        </p:nvGrpSpPr>
        <p:grpSpPr>
          <a:xfrm>
            <a:off x="496570" y="762000"/>
            <a:ext cx="8037830" cy="315595"/>
            <a:chOff x="979" y="713"/>
            <a:chExt cx="12453" cy="490"/>
          </a:xfrm>
        </p:grpSpPr>
        <p:sp>
          <p:nvSpPr>
            <p:cNvPr id="4" name="椭圆 3"/>
            <p:cNvSpPr/>
            <p:nvPr/>
          </p:nvSpPr>
          <p:spPr>
            <a:xfrm>
              <a:off x="1064" y="713"/>
              <a:ext cx="127" cy="127"/>
            </a:xfrm>
            <a:prstGeom prst="ellipse">
              <a:avLst/>
            </a:prstGeom>
            <a:solidFill>
              <a:srgbClr val="3C679C"/>
            </a:solidFill>
            <a:ln>
              <a:solidFill>
                <a:srgbClr val="3C67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cxnSp>
          <p:nvCxnSpPr>
            <p:cNvPr id="6" name="直接连接符 5"/>
            <p:cNvCxnSpPr/>
            <p:nvPr/>
          </p:nvCxnSpPr>
          <p:spPr>
            <a:xfrm flipV="1">
              <a:off x="979" y="1200"/>
              <a:ext cx="12453" cy="3"/>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marL="0" lvl="0"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微软雅黑" panose="020B0503020204020204" charset="-122"/>
          <a:ea typeface="微软雅黑" panose="020B0503020204020204"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微软雅黑" panose="020B0503020204020204" charset="-122"/>
          <a:ea typeface="微软雅黑" panose="020B0503020204020204" charset="-122"/>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微软雅黑" panose="020B0503020204020204" charset="-122"/>
          <a:ea typeface="微软雅黑" panose="020B0503020204020204" charset="-122"/>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2" panose="05020102010507070707" pitchFamily="18" charset="2"/>
        <a:buChar char="¡"/>
        <a:defRPr sz="2000" b="0" i="0" u="none" kern="1200" baseline="0">
          <a:solidFill>
            <a:schemeClr val="tx1"/>
          </a:solidFill>
          <a:latin typeface="微软雅黑" panose="020B0503020204020204" charset="-122"/>
          <a:ea typeface="微软雅黑" panose="020B0503020204020204" charset="-122"/>
          <a:cs typeface="+mn-cs"/>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微软雅黑" panose="020B0503020204020204" charset="-122"/>
          <a:ea typeface="微软雅黑" panose="020B0503020204020204" charset="-122"/>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1600" b="0" i="0" u="none" kern="1200" baseline="0">
          <a:solidFill>
            <a:schemeClr val="tx1"/>
          </a:solidFill>
          <a:latin typeface="微软雅黑" panose="020B0503020204020204" charset="-122"/>
          <a:ea typeface="微软雅黑" panose="020B0503020204020204" charset="-122"/>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46593"/>
            <a:ext cx="9144000" cy="200633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dirty="0">
              <a:solidFill>
                <a:srgbClr val="215968"/>
              </a:solidFill>
            </a:endParaRPr>
          </a:p>
        </p:txBody>
      </p:sp>
      <p:sp>
        <p:nvSpPr>
          <p:cNvPr id="2" name="TextBox 1"/>
          <p:cNvSpPr txBox="1"/>
          <p:nvPr/>
        </p:nvSpPr>
        <p:spPr>
          <a:xfrm>
            <a:off x="406076" y="2996839"/>
            <a:ext cx="8333117" cy="705485"/>
          </a:xfrm>
          <a:prstGeom prst="rect">
            <a:avLst/>
          </a:prstGeom>
          <a:noFill/>
        </p:spPr>
        <p:txBody>
          <a:bodyPr wrap="square" lIns="91413" tIns="45706" rIns="91413" bIns="45706" rtlCol="0">
            <a:spAutoFit/>
          </a:bodyPr>
          <a:lstStyle/>
          <a:p>
            <a:pPr algn="ctr"/>
            <a:r>
              <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第</a:t>
            </a:r>
            <a:r>
              <a:rPr lang="en-US" altLang="zh-CN"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9</a:t>
            </a:r>
            <a:r>
              <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章  运维管理</a:t>
            </a:r>
            <a:endParaRPr lang="en-US" altLang="zh-CN"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endParaRPr>
          </a:p>
        </p:txBody>
      </p:sp>
    </p:spTree>
  </p:cSld>
  <p:clrMapOvr>
    <a:masterClrMapping/>
  </p:clrMapOvr>
  <p:transition spd="slow"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a:lnSpc>
                <a:spcPct val="150000"/>
              </a:lnSpc>
              <a:spcBef>
                <a:spcPts val="0"/>
              </a:spcBef>
            </a:pPr>
            <a:r>
              <a:rPr sz="2400" dirty="0"/>
              <a:t> 2</a:t>
            </a:r>
            <a:r>
              <a:rPr sz="2400" dirty="0">
                <a:solidFill>
                  <a:srgbClr val="FF0000"/>
                </a:solidFill>
              </a:rPr>
              <a:t>. 进程上下文</a:t>
            </a:r>
            <a:r>
              <a:rPr sz="2400" dirty="0"/>
              <a:t> </a:t>
            </a:r>
            <a:endParaRPr sz="2400" dirty="0"/>
          </a:p>
          <a:p>
            <a:pPr marL="0" indent="0">
              <a:lnSpc>
                <a:spcPct val="150000"/>
              </a:lnSpc>
              <a:spcBef>
                <a:spcPts val="0"/>
              </a:spcBef>
              <a:buNone/>
            </a:pPr>
            <a:r>
              <a:rPr lang="en-US" sz="2400" dirty="0"/>
              <a:t>    </a:t>
            </a:r>
            <a:r>
              <a:rPr sz="2400" dirty="0"/>
              <a:t>在 Linux 中, 用户程序装入系统形成一个进程的实质是系统为用户程序提供一个完整 的</a:t>
            </a:r>
            <a:r>
              <a:rPr sz="2400" dirty="0">
                <a:solidFill>
                  <a:srgbClr val="FF0000"/>
                </a:solidFill>
              </a:rPr>
              <a:t>运行环境</a:t>
            </a:r>
            <a:r>
              <a:rPr sz="2400" dirty="0"/>
              <a:t>。 进程的运行环境是由它的程序代码、 程序运行所需的数据结构和硬件环境组 成的。 </a:t>
            </a:r>
            <a:endParaRPr sz="2400"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915670"/>
            <a:ext cx="8226425" cy="5996305"/>
          </a:xfrm>
        </p:spPr>
        <p:txBody>
          <a:bodyPr anchor="t" anchorCtr="0"/>
          <a:p>
            <a:pPr marL="0" indent="0">
              <a:lnSpc>
                <a:spcPct val="150000"/>
              </a:lnSpc>
              <a:spcBef>
                <a:spcPts val="0"/>
              </a:spcBef>
              <a:buNone/>
            </a:pPr>
            <a:r>
              <a:rPr lang="en-US" dirty="0"/>
              <a:t>    </a:t>
            </a:r>
            <a:r>
              <a:rPr sz="2400" dirty="0"/>
              <a:t> (1) 进程空间中的代码和数据、 各种数据结构、 进程堆栈和共享内存区等。</a:t>
            </a:r>
            <a:endParaRPr sz="2400" dirty="0"/>
          </a:p>
          <a:p>
            <a:pPr marL="0" indent="0">
              <a:lnSpc>
                <a:spcPct val="150000"/>
              </a:lnSpc>
              <a:spcBef>
                <a:spcPts val="0"/>
              </a:spcBef>
              <a:buNone/>
            </a:pPr>
            <a:r>
              <a:rPr sz="2400" dirty="0"/>
              <a:t> </a:t>
            </a:r>
            <a:r>
              <a:rPr lang="en-US" sz="2400" dirty="0"/>
              <a:t>    </a:t>
            </a:r>
            <a:r>
              <a:rPr sz="2400" dirty="0"/>
              <a:t>(2) 环境变量: 提供进程运行所需的环境信息。 </a:t>
            </a:r>
            <a:r>
              <a:rPr lang="en-US" sz="2400" dirty="0"/>
              <a:t>  </a:t>
            </a:r>
            <a:r>
              <a:rPr lang="zh-CN" altLang="en-US" sz="2400" dirty="0"/>
              <a:t>、</a:t>
            </a:r>
            <a:endParaRPr lang="zh-CN" altLang="en-US" sz="2400" dirty="0"/>
          </a:p>
          <a:p>
            <a:pPr marL="0" indent="0">
              <a:lnSpc>
                <a:spcPct val="150000"/>
              </a:lnSpc>
              <a:spcBef>
                <a:spcPts val="0"/>
              </a:spcBef>
              <a:buNone/>
            </a:pPr>
            <a:r>
              <a:rPr lang="zh-CN" altLang="en-US" sz="2400" dirty="0"/>
              <a:t> </a:t>
            </a:r>
            <a:r>
              <a:rPr lang="en-US" altLang="zh-CN" sz="2400" dirty="0"/>
              <a:t>    </a:t>
            </a:r>
            <a:r>
              <a:rPr sz="2400" dirty="0"/>
              <a:t>(3) 系统数据: 进程空间中的对进程进行管理和控制所需的信息, 包括进程任务结构 体以及内核堆栈等。</a:t>
            </a:r>
            <a:endParaRPr sz="2400" dirty="0"/>
          </a:p>
          <a:p>
            <a:pPr marL="0" indent="0">
              <a:lnSpc>
                <a:spcPct val="150000"/>
              </a:lnSpc>
              <a:spcBef>
                <a:spcPts val="0"/>
              </a:spcBef>
              <a:buNone/>
            </a:pPr>
            <a:r>
              <a:rPr sz="2400" dirty="0"/>
              <a:t> </a:t>
            </a:r>
            <a:r>
              <a:rPr lang="en-US" sz="2400" dirty="0"/>
              <a:t>   </a:t>
            </a:r>
            <a:r>
              <a:rPr sz="2400" dirty="0"/>
              <a:t> (4) 进程访问设备或者文件时的权限。</a:t>
            </a:r>
            <a:endParaRPr sz="2400" dirty="0"/>
          </a:p>
          <a:p>
            <a:pPr marL="0" indent="0">
              <a:lnSpc>
                <a:spcPct val="150000"/>
              </a:lnSpc>
              <a:spcBef>
                <a:spcPts val="0"/>
              </a:spcBef>
              <a:buNone/>
            </a:pPr>
            <a:r>
              <a:rPr sz="2400" dirty="0"/>
              <a:t> </a:t>
            </a:r>
            <a:r>
              <a:rPr lang="en-US" sz="2400" dirty="0"/>
              <a:t>   </a:t>
            </a:r>
            <a:r>
              <a:rPr sz="2400" dirty="0"/>
              <a:t> (5) 各种硬件寄存器。</a:t>
            </a:r>
            <a:endParaRPr sz="2400" dirty="0"/>
          </a:p>
          <a:p>
            <a:pPr marL="0" indent="0">
              <a:lnSpc>
                <a:spcPct val="150000"/>
              </a:lnSpc>
              <a:spcBef>
                <a:spcPts val="0"/>
              </a:spcBef>
              <a:buNone/>
            </a:pPr>
            <a:r>
              <a:rPr sz="2400" dirty="0"/>
              <a:t> </a:t>
            </a:r>
            <a:r>
              <a:rPr lang="en-US" sz="2400" dirty="0"/>
              <a:t>   </a:t>
            </a:r>
            <a:r>
              <a:rPr sz="2400" dirty="0"/>
              <a:t> (6) 地址转换信息。</a:t>
            </a:r>
            <a:endParaRPr sz="2400"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915670"/>
            <a:ext cx="8226425" cy="5996305"/>
          </a:xfrm>
        </p:spPr>
        <p:txBody>
          <a:bodyPr anchor="t" anchorCtr="0"/>
          <a:p>
            <a:pPr marL="0" indent="0">
              <a:lnSpc>
                <a:spcPct val="150000"/>
              </a:lnSpc>
              <a:spcBef>
                <a:spcPts val="0"/>
              </a:spcBef>
              <a:buNone/>
            </a:pPr>
            <a:r>
              <a:rPr lang="en-US" dirty="0"/>
              <a:t>    </a:t>
            </a:r>
            <a:r>
              <a:rPr sz="2400" dirty="0"/>
              <a:t>3. </a:t>
            </a:r>
            <a:r>
              <a:rPr sz="2400" dirty="0">
                <a:solidFill>
                  <a:srgbClr val="FF0000"/>
                </a:solidFill>
              </a:rPr>
              <a:t>进程状态及状态转换</a:t>
            </a:r>
            <a:r>
              <a:rPr sz="2400" dirty="0"/>
              <a:t> </a:t>
            </a:r>
            <a:endParaRPr sz="2400" dirty="0"/>
          </a:p>
          <a:p>
            <a:pPr marL="0" indent="0">
              <a:lnSpc>
                <a:spcPct val="150000"/>
              </a:lnSpc>
              <a:spcBef>
                <a:spcPts val="0"/>
              </a:spcBef>
              <a:buNone/>
            </a:pPr>
            <a:r>
              <a:rPr lang="en-US" sz="2400" dirty="0"/>
              <a:t>     </a:t>
            </a:r>
            <a:r>
              <a:rPr sz="2400" dirty="0"/>
              <a:t>同一时刻, 系统中存在各种各样的进程。 进程在执行任务的不同阶段处于不同的状 态。 Linux 进程总体来说有运行态、 就绪态、 睡眠状态、 暂停状态、 僵死状态 5 种。 进程 之间相互独立, 一个进程不能改变另一个进程的状态, 但是进程自己在通过事件触发被调 度的过程中, 可以在各状态之间切换。</a:t>
            </a:r>
            <a:endParaRPr sz="2400"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marL="0" indent="0">
              <a:lnSpc>
                <a:spcPct val="150000"/>
              </a:lnSpc>
              <a:spcBef>
                <a:spcPts val="0"/>
              </a:spcBef>
              <a:buNone/>
            </a:pPr>
            <a:r>
              <a:rPr lang="en-US" dirty="0"/>
              <a:t>  </a:t>
            </a:r>
            <a:r>
              <a:rPr lang="en-US" sz="2400" dirty="0"/>
              <a:t> </a:t>
            </a:r>
            <a:r>
              <a:rPr sz="2400" dirty="0"/>
              <a:t>(1) </a:t>
            </a:r>
            <a:r>
              <a:rPr sz="2400" dirty="0">
                <a:solidFill>
                  <a:srgbClr val="FF0000"/>
                </a:solidFill>
              </a:rPr>
              <a:t>运行态</a:t>
            </a:r>
            <a:r>
              <a:rPr sz="2400" dirty="0"/>
              <a:t> </a:t>
            </a:r>
            <a:endParaRPr sz="2400" dirty="0"/>
          </a:p>
          <a:p>
            <a:pPr marL="0" indent="0">
              <a:lnSpc>
                <a:spcPct val="150000"/>
              </a:lnSpc>
              <a:spcBef>
                <a:spcPts val="0"/>
              </a:spcBef>
              <a:buNone/>
            </a:pPr>
            <a:r>
              <a:rPr sz="2400" dirty="0"/>
              <a:t> </a:t>
            </a:r>
            <a:r>
              <a:rPr lang="en-US" sz="2400" dirty="0"/>
              <a:t>   </a:t>
            </a:r>
            <a:r>
              <a:rPr sz="2400" dirty="0"/>
              <a:t>它是在 run_queue 队列里的状态, 占有 CPU 处理进程任务, 一个进程只能出现在一个 CPU 的可执行队列里。 同一时刻允许有多个进程处于运行状态, 但运行状态的进程总数应 小于或等于处理器的个数。 运行状态分为用户运行态和内核运行态两种, 在内核态下运行 的进程不能被其他进程抢占。</a:t>
            </a:r>
            <a:endParaRPr sz="2400"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142365"/>
            <a:ext cx="8226425" cy="5996305"/>
          </a:xfrm>
        </p:spPr>
        <p:txBody>
          <a:bodyPr anchor="t" anchorCtr="0"/>
          <a:p>
            <a:pPr marL="0" indent="0">
              <a:lnSpc>
                <a:spcPct val="150000"/>
              </a:lnSpc>
              <a:spcBef>
                <a:spcPts val="0"/>
              </a:spcBef>
              <a:buNone/>
            </a:pPr>
            <a:r>
              <a:rPr lang="en-US" dirty="0"/>
              <a:t> </a:t>
            </a:r>
            <a:r>
              <a:rPr lang="en-US" sz="2400" dirty="0"/>
              <a:t>  </a:t>
            </a:r>
            <a:r>
              <a:rPr sz="2400" dirty="0"/>
              <a:t>(2) </a:t>
            </a:r>
            <a:r>
              <a:rPr sz="2400" dirty="0">
                <a:solidFill>
                  <a:srgbClr val="FF0000"/>
                </a:solidFill>
              </a:rPr>
              <a:t>就绪态</a:t>
            </a:r>
            <a:r>
              <a:rPr sz="2400" dirty="0"/>
              <a:t> </a:t>
            </a:r>
            <a:endParaRPr sz="2400" dirty="0"/>
          </a:p>
          <a:p>
            <a:pPr marL="0" indent="0">
              <a:lnSpc>
                <a:spcPct val="150000"/>
              </a:lnSpc>
              <a:spcBef>
                <a:spcPts val="0"/>
              </a:spcBef>
              <a:buNone/>
            </a:pPr>
            <a:r>
              <a:rPr sz="2400" dirty="0"/>
              <a:t> </a:t>
            </a:r>
            <a:r>
              <a:rPr lang="en-US" sz="2400" dirty="0"/>
              <a:t>   </a:t>
            </a:r>
            <a:r>
              <a:rPr sz="2400" dirty="0"/>
              <a:t>该状态的进程已经拥有除 CPU 以外的所有请求资源, 只等待被核心程序调度。 只要 被分配到 CPU 就可执行, 在队列中按照进程优先级进行排队。</a:t>
            </a:r>
            <a:endParaRPr sz="2400"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915670"/>
            <a:ext cx="8226425" cy="5996305"/>
          </a:xfrm>
        </p:spPr>
        <p:txBody>
          <a:bodyPr anchor="t" anchorCtr="0"/>
          <a:p>
            <a:pPr marL="0" indent="0">
              <a:lnSpc>
                <a:spcPct val="150000"/>
              </a:lnSpc>
              <a:spcBef>
                <a:spcPts val="0"/>
              </a:spcBef>
              <a:buNone/>
            </a:pPr>
            <a:r>
              <a:rPr lang="en-US" dirty="0"/>
              <a:t>   </a:t>
            </a:r>
            <a:r>
              <a:rPr sz="2400" dirty="0"/>
              <a:t>(3)</a:t>
            </a:r>
            <a:r>
              <a:rPr sz="2400" dirty="0">
                <a:solidFill>
                  <a:srgbClr val="FF0000"/>
                </a:solidFill>
              </a:rPr>
              <a:t> 睡眠状态</a:t>
            </a:r>
            <a:r>
              <a:rPr sz="2400" dirty="0"/>
              <a:t> </a:t>
            </a:r>
            <a:endParaRPr sz="2400" dirty="0"/>
          </a:p>
          <a:p>
            <a:pPr marL="0" indent="0">
              <a:lnSpc>
                <a:spcPct val="150000"/>
              </a:lnSpc>
              <a:spcBef>
                <a:spcPts val="0"/>
              </a:spcBef>
              <a:buNone/>
            </a:pPr>
            <a:r>
              <a:rPr sz="2400" dirty="0"/>
              <a:t> </a:t>
            </a:r>
            <a:r>
              <a:rPr lang="en-US" sz="2400" dirty="0"/>
              <a:t>   </a:t>
            </a:r>
            <a:r>
              <a:rPr sz="2400" dirty="0"/>
              <a:t>处于该状态的进程需要被某一事件触发才可继续执行, 分为可中断的睡眠状态和不可 中断的睡眠状态。 处于可中断的睡眠状态的进程, 是在等待资源被释放, 一旦得到资源, 进程就会被唤醒进入就绪态。 由于 CPU 数量有限, 而进程数量众多, 所以很多请求无法 及时得到响应, 因此大部分进程都处于可中断的睡眠状态。 处于不可中断睡眠状态的进 程, 只能通过 wake_up()函数唤醒。</a:t>
            </a:r>
            <a:endParaRPr sz="2400"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915670"/>
            <a:ext cx="8226425" cy="5996305"/>
          </a:xfrm>
        </p:spPr>
        <p:txBody>
          <a:bodyPr anchor="t" anchorCtr="0"/>
          <a:p>
            <a:pPr marL="0" indent="0">
              <a:lnSpc>
                <a:spcPct val="150000"/>
              </a:lnSpc>
              <a:spcBef>
                <a:spcPts val="0"/>
              </a:spcBef>
              <a:buNone/>
            </a:pPr>
            <a:r>
              <a:rPr lang="en-US" sz="2400" dirty="0"/>
              <a:t>   </a:t>
            </a:r>
            <a:r>
              <a:rPr sz="2400" dirty="0"/>
              <a:t>(4)</a:t>
            </a:r>
            <a:r>
              <a:rPr sz="2400" dirty="0">
                <a:solidFill>
                  <a:srgbClr val="FF0000"/>
                </a:solidFill>
              </a:rPr>
              <a:t> 暂停状态</a:t>
            </a:r>
            <a:r>
              <a:rPr sz="2400" dirty="0"/>
              <a:t> </a:t>
            </a:r>
            <a:endParaRPr sz="2400" dirty="0"/>
          </a:p>
          <a:p>
            <a:pPr marL="0" indent="0">
              <a:lnSpc>
                <a:spcPct val="150000"/>
              </a:lnSpc>
              <a:spcBef>
                <a:spcPts val="0"/>
              </a:spcBef>
              <a:buNone/>
            </a:pPr>
            <a:r>
              <a:rPr sz="2400" dirty="0"/>
              <a:t> </a:t>
            </a:r>
            <a:r>
              <a:rPr lang="en-US" sz="2400" dirty="0"/>
              <a:t>   </a:t>
            </a:r>
            <a:r>
              <a:rPr sz="2400" dirty="0"/>
              <a:t>暂停状态也称为 “跟踪状态”, 是指进程在从内核返回用户时, 被核心程序抢先调度 了另一个进程, 该进程就处于暂停状态。 处于暂停状态的进程只有等待下次调度, 才能返 回用户态。 当进程收到信号 SIGSTOP 时会进入暂停状态, 发送 SIGCONT 信号, 进程可转 换到运行状态。</a:t>
            </a:r>
            <a:endParaRPr sz="2400"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915670"/>
            <a:ext cx="8226425" cy="5996305"/>
          </a:xfrm>
        </p:spPr>
        <p:txBody>
          <a:bodyPr anchor="t" anchorCtr="0"/>
          <a:p>
            <a:pPr marL="0" indent="0">
              <a:lnSpc>
                <a:spcPct val="150000"/>
              </a:lnSpc>
              <a:spcBef>
                <a:spcPts val="0"/>
              </a:spcBef>
              <a:buNone/>
            </a:pPr>
            <a:r>
              <a:rPr lang="en-US" sz="2400" dirty="0"/>
              <a:t>  </a:t>
            </a:r>
            <a:r>
              <a:rPr sz="2400" dirty="0"/>
              <a:t>(5) </a:t>
            </a:r>
            <a:r>
              <a:rPr sz="2400" dirty="0">
                <a:solidFill>
                  <a:srgbClr val="FF0000"/>
                </a:solidFill>
              </a:rPr>
              <a:t>僵死状态 </a:t>
            </a:r>
            <a:endParaRPr sz="2400" dirty="0"/>
          </a:p>
          <a:p>
            <a:pPr marL="0" indent="0">
              <a:lnSpc>
                <a:spcPct val="150000"/>
              </a:lnSpc>
              <a:spcBef>
                <a:spcPts val="0"/>
              </a:spcBef>
              <a:buNone/>
            </a:pPr>
            <a:r>
              <a:rPr sz="2400" dirty="0"/>
              <a:t> </a:t>
            </a:r>
            <a:r>
              <a:rPr lang="en-US" sz="2400" dirty="0"/>
              <a:t>   </a:t>
            </a:r>
            <a:r>
              <a:rPr sz="2400" dirty="0"/>
              <a:t>处于该状态的进程已经终止运行, 等待父进程询问其状态, 收集它的进程控制块所占 资源</a:t>
            </a:r>
            <a:r>
              <a:rPr dirty="0"/>
              <a:t>。</a:t>
            </a:r>
            <a:endParaRPr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915670"/>
            <a:ext cx="8226425" cy="5996305"/>
          </a:xfrm>
        </p:spPr>
        <p:txBody>
          <a:bodyPr anchor="t" anchorCtr="0"/>
          <a:p>
            <a:pPr marL="0" indent="0">
              <a:lnSpc>
                <a:spcPct val="150000"/>
              </a:lnSpc>
              <a:spcBef>
                <a:spcPts val="0"/>
              </a:spcBef>
              <a:buNone/>
            </a:pPr>
            <a:r>
              <a:rPr lang="en-US" sz="2400" dirty="0"/>
              <a:t> </a:t>
            </a:r>
            <a:r>
              <a:rPr sz="2400" dirty="0"/>
              <a:t>4. 进程的特征 </a:t>
            </a:r>
            <a:endParaRPr sz="2400" dirty="0"/>
          </a:p>
          <a:p>
            <a:pPr marL="0" indent="0">
              <a:lnSpc>
                <a:spcPct val="150000"/>
              </a:lnSpc>
              <a:spcBef>
                <a:spcPts val="0"/>
              </a:spcBef>
              <a:buNone/>
            </a:pPr>
            <a:r>
              <a:rPr sz="2400" dirty="0"/>
              <a:t> </a:t>
            </a:r>
            <a:r>
              <a:rPr lang="en-US" sz="2400" dirty="0"/>
              <a:t>   </a:t>
            </a:r>
            <a:r>
              <a:rPr sz="2400" dirty="0"/>
              <a:t>进程是在自身的虚拟地址空间运行的一个单独的程序。 进程与程序之间还是有明显区别的: 程序只是一个静态的命令集合, 不占系统的运行资源; 而</a:t>
            </a:r>
            <a:r>
              <a:rPr sz="2400" dirty="0">
                <a:solidFill>
                  <a:srgbClr val="FF0000"/>
                </a:solidFill>
              </a:rPr>
              <a:t>进程是一个随时都可能发 生变化的、 动态的且使用系统运行资源的程序</a:t>
            </a:r>
            <a:r>
              <a:rPr sz="2400" dirty="0"/>
              <a:t>。</a:t>
            </a:r>
            <a:r>
              <a:rPr sz="2400" dirty="0">
                <a:solidFill>
                  <a:srgbClr val="FF0000"/>
                </a:solidFill>
              </a:rPr>
              <a:t> 一个程序可以启动多个进程。</a:t>
            </a:r>
            <a:r>
              <a:rPr sz="2400" dirty="0"/>
              <a:t> 和进程相比 较, 作业是一系列按一定顺序执行的命令。 一条简单的命令可能会涉及多个进程, 尤其是 当使用管道和重定向时。 </a:t>
            </a:r>
            <a:endParaRPr sz="2400"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915670"/>
            <a:ext cx="8226425" cy="5996305"/>
          </a:xfrm>
        </p:spPr>
        <p:txBody>
          <a:bodyPr anchor="t" anchorCtr="0"/>
          <a:p>
            <a:pPr marL="0" indent="0">
              <a:lnSpc>
                <a:spcPct val="150000"/>
              </a:lnSpc>
              <a:spcBef>
                <a:spcPts val="0"/>
              </a:spcBef>
              <a:buNone/>
            </a:pPr>
            <a:r>
              <a:rPr sz="2400" dirty="0">
                <a:solidFill>
                  <a:srgbClr val="FF0000"/>
                </a:solidFill>
                <a:sym typeface="+mn-ea"/>
              </a:rPr>
              <a:t>进程具有以下特征</a:t>
            </a:r>
            <a:r>
              <a:rPr lang="en-US" sz="2400" dirty="0">
                <a:sym typeface="+mn-ea"/>
              </a:rPr>
              <a:t>:</a:t>
            </a:r>
            <a:r>
              <a:rPr lang="en-US" dirty="0"/>
              <a:t>    </a:t>
            </a:r>
            <a:endParaRPr lang="en-US" dirty="0"/>
          </a:p>
          <a:p>
            <a:pPr marL="0" indent="0">
              <a:lnSpc>
                <a:spcPct val="150000"/>
              </a:lnSpc>
              <a:spcBef>
                <a:spcPts val="0"/>
              </a:spcBef>
              <a:buNone/>
            </a:pPr>
            <a:r>
              <a:rPr lang="en-US" sz="2400" dirty="0"/>
              <a:t>   (1) 动态性 进程的实质是程序在多道程序系统中的一次执行过程, 进程是动态产生、 动态消失的。</a:t>
            </a:r>
            <a:endParaRPr lang="en-US" sz="2400" dirty="0"/>
          </a:p>
          <a:p>
            <a:pPr marL="0" indent="0">
              <a:lnSpc>
                <a:spcPct val="150000"/>
              </a:lnSpc>
              <a:spcBef>
                <a:spcPts val="0"/>
              </a:spcBef>
              <a:buNone/>
            </a:pPr>
            <a:r>
              <a:rPr lang="en-US" sz="2400" dirty="0"/>
              <a:t>    (2) 并发性 任何进程都可以同其他进程一起并发执行。</a:t>
            </a:r>
            <a:endParaRPr lang="en-US" sz="2400" dirty="0"/>
          </a:p>
          <a:p>
            <a:pPr marL="0" indent="0">
              <a:lnSpc>
                <a:spcPct val="150000"/>
              </a:lnSpc>
              <a:spcBef>
                <a:spcPts val="0"/>
              </a:spcBef>
              <a:buNone/>
            </a:pPr>
            <a:r>
              <a:rPr lang="en-US" sz="2400" dirty="0"/>
              <a:t>    (3) 独立性 进程是一个能独立运行的基本单位, 同时也是系统分配资源和调度的独立单位。</a:t>
            </a:r>
            <a:endParaRPr lang="en-US" sz="2400" dirty="0"/>
          </a:p>
          <a:p>
            <a:pPr marL="0" indent="0">
              <a:lnSpc>
                <a:spcPct val="150000"/>
              </a:lnSpc>
              <a:spcBef>
                <a:spcPts val="0"/>
              </a:spcBef>
              <a:buNone/>
            </a:pPr>
            <a:r>
              <a:rPr lang="en-US" sz="2400" dirty="0"/>
              <a:t>    (4) 异步性 由于进程间的相互制约, 使得进程具有执行的间断性, 即进程按各自独立的、 不可预 知的速度向前推进</a:t>
            </a:r>
            <a:r>
              <a:rPr lang="zh-CN" altLang="en-US" sz="2400" dirty="0"/>
              <a:t>。</a:t>
            </a:r>
            <a:endParaRPr lang="zh-CN" altLang="en-US" sz="2400"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6145"/>
          <p:cNvSpPr>
            <a:spLocks noGrp="1" noRot="1"/>
          </p:cNvSpPr>
          <p:nvPr>
            <p:ph type="title"/>
          </p:nvPr>
        </p:nvSpPr>
        <p:spPr/>
        <p:txBody>
          <a:bodyPr anchor="ctr" anchorCtr="0"/>
          <a:p>
            <a:r>
              <a:rPr lang="zh-CN" altLang="en-US" dirty="0"/>
              <a:t>本章内容</a:t>
            </a:r>
            <a:endParaRPr lang="zh-CN" altLang="en-US" dirty="0"/>
          </a:p>
        </p:txBody>
      </p:sp>
      <p:sp>
        <p:nvSpPr>
          <p:cNvPr id="7170" name="文本占位符 6146"/>
          <p:cNvSpPr>
            <a:spLocks noGrp="1" noRot="1"/>
          </p:cNvSpPr>
          <p:nvPr>
            <p:ph idx="1"/>
          </p:nvPr>
        </p:nvSpPr>
        <p:spPr>
          <a:xfrm>
            <a:off x="381000" y="1219200"/>
            <a:ext cx="8153400" cy="1840230"/>
          </a:xfrm>
        </p:spPr>
        <p:txBody>
          <a:bodyPr anchor="t" anchorCtr="0"/>
          <a:p>
            <a:pPr>
              <a:buNone/>
            </a:pPr>
            <a:r>
              <a:rPr lang="en-US" altLang="zh-CN" dirty="0"/>
              <a:t>9.1  </a:t>
            </a:r>
            <a:r>
              <a:rPr lang="zh-CN" altLang="en-US" dirty="0"/>
              <a:t> 进程管理</a:t>
            </a:r>
            <a:endParaRPr lang="zh-CN" altLang="en-US" dirty="0"/>
          </a:p>
          <a:p>
            <a:pPr>
              <a:buNone/>
            </a:pPr>
            <a:r>
              <a:rPr lang="en-US" altLang="zh-CN" dirty="0"/>
              <a:t>9.2   </a:t>
            </a:r>
            <a:r>
              <a:rPr lang="zh-CN" dirty="0"/>
              <a:t>任务计划</a:t>
            </a:r>
            <a:endParaRPr lang="zh-CN" dirty="0"/>
          </a:p>
          <a:p>
            <a:pPr>
              <a:buNone/>
            </a:pPr>
            <a:r>
              <a:rPr lang="en-US" altLang="zh-CN" dirty="0"/>
              <a:t>9.3   </a:t>
            </a:r>
            <a:r>
              <a:rPr dirty="0">
                <a:sym typeface="+mn-ea"/>
              </a:rPr>
              <a:t>Linux 系统启动过程</a:t>
            </a:r>
            <a:endParaRPr dirty="0">
              <a:sym typeface="+mn-ea"/>
            </a:endParaRPr>
          </a:p>
          <a:p>
            <a:pPr>
              <a:buNone/>
            </a:pPr>
            <a:endParaRPr lang="en-US" dirty="0">
              <a:sym typeface="+mn-ea"/>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915670"/>
            <a:ext cx="8226425" cy="5996305"/>
          </a:xfrm>
        </p:spPr>
        <p:txBody>
          <a:bodyPr anchor="t" anchorCtr="0"/>
          <a:p>
            <a:pPr marL="0" indent="0">
              <a:lnSpc>
                <a:spcPct val="150000"/>
              </a:lnSpc>
              <a:spcBef>
                <a:spcPts val="0"/>
              </a:spcBef>
              <a:buNone/>
            </a:pPr>
            <a:r>
              <a:rPr lang="en-US" dirty="0"/>
              <a:t> </a:t>
            </a:r>
            <a:r>
              <a:rPr lang="en-US" sz="2400" dirty="0"/>
              <a:t>   (5) 结构特征 进程由程序、 数据和进程控制块三部分组成。</a:t>
            </a:r>
            <a:endParaRPr lang="en-US" sz="2400" dirty="0"/>
          </a:p>
          <a:p>
            <a:pPr marL="0" indent="0">
              <a:lnSpc>
                <a:spcPct val="150000"/>
              </a:lnSpc>
              <a:spcBef>
                <a:spcPts val="0"/>
              </a:spcBef>
              <a:buNone/>
            </a:pPr>
            <a:r>
              <a:rPr lang="en-US" sz="2400" dirty="0"/>
              <a:t>     (6) 多个不同的进程可以包含相同的程序 一个程序在不同的数据集里就构成不同的进程, 能得到不同的结果; 但是执行过程 中, 程序不能发生改变。</a:t>
            </a:r>
            <a:endParaRPr lang="en-US" sz="2400"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915670"/>
            <a:ext cx="8226425" cy="5996305"/>
          </a:xfrm>
        </p:spPr>
        <p:txBody>
          <a:bodyPr anchor="t" anchorCtr="0"/>
          <a:p>
            <a:pPr marL="0" indent="0">
              <a:lnSpc>
                <a:spcPct val="150000"/>
              </a:lnSpc>
              <a:spcBef>
                <a:spcPts val="0"/>
              </a:spcBef>
              <a:buNone/>
            </a:pPr>
            <a:r>
              <a:rPr lang="en-US" dirty="0"/>
              <a:t>    </a:t>
            </a:r>
            <a:r>
              <a:rPr lang="en-US" sz="2400" dirty="0"/>
              <a:t>在 Linux 系统中有以下 3 种进程。</a:t>
            </a:r>
            <a:endParaRPr lang="en-US" sz="2400" dirty="0"/>
          </a:p>
          <a:p>
            <a:pPr marL="0" indent="0">
              <a:lnSpc>
                <a:spcPct val="150000"/>
              </a:lnSpc>
              <a:spcBef>
                <a:spcPts val="0"/>
              </a:spcBef>
              <a:buNone/>
            </a:pPr>
            <a:r>
              <a:rPr lang="en-US" sz="2400" dirty="0"/>
              <a:t>    (1)</a:t>
            </a:r>
            <a:r>
              <a:rPr lang="en-US" sz="2400" dirty="0">
                <a:solidFill>
                  <a:srgbClr val="FF0000"/>
                </a:solidFill>
              </a:rPr>
              <a:t> 交互式进程</a:t>
            </a:r>
            <a:r>
              <a:rPr lang="en-US" sz="2400" dirty="0"/>
              <a:t> 交互式进程是一个由 Shell 启动并控制的进程, 交互式进程既可在前台运行, 也可在 后台运行。</a:t>
            </a:r>
            <a:endParaRPr lang="en-US" sz="2400" dirty="0"/>
          </a:p>
          <a:p>
            <a:pPr marL="0" indent="0">
              <a:lnSpc>
                <a:spcPct val="150000"/>
              </a:lnSpc>
              <a:spcBef>
                <a:spcPts val="0"/>
              </a:spcBef>
              <a:buNone/>
            </a:pPr>
            <a:r>
              <a:rPr lang="en-US" sz="2400" dirty="0"/>
              <a:t>    (2)</a:t>
            </a:r>
            <a:r>
              <a:rPr lang="en-US" sz="2400" dirty="0">
                <a:solidFill>
                  <a:srgbClr val="FF0000"/>
                </a:solidFill>
              </a:rPr>
              <a:t> 批处理进程</a:t>
            </a:r>
            <a:r>
              <a:rPr lang="en-US" sz="2400" dirty="0"/>
              <a:t> 批处理进程是与终端无关, 安排在指定时刻完成的一系列进程。</a:t>
            </a:r>
            <a:endParaRPr lang="en-US" sz="2400" dirty="0"/>
          </a:p>
          <a:p>
            <a:pPr marL="0" indent="0">
              <a:lnSpc>
                <a:spcPct val="150000"/>
              </a:lnSpc>
              <a:spcBef>
                <a:spcPts val="0"/>
              </a:spcBef>
              <a:buNone/>
            </a:pPr>
            <a:r>
              <a:rPr lang="en-US" sz="2400" dirty="0"/>
              <a:t>    (3) </a:t>
            </a:r>
            <a:r>
              <a:rPr lang="en-US" sz="2400" dirty="0">
                <a:solidFill>
                  <a:srgbClr val="FF0000"/>
                </a:solidFill>
              </a:rPr>
              <a:t>守护进程</a:t>
            </a:r>
            <a:r>
              <a:rPr lang="en-US" sz="2400" dirty="0"/>
              <a:t> 守护进程在引导系统时启动, 以执行即时的操作系统任务, 比如 crond、 rsyslogd、 named 等</a:t>
            </a:r>
            <a:r>
              <a:rPr lang="zh-CN" altLang="en-US" sz="2400" dirty="0"/>
              <a:t>。</a:t>
            </a:r>
            <a:endParaRPr lang="zh-CN" altLang="en-US" sz="2400"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a:lnSpc>
                <a:spcPct val="150000"/>
              </a:lnSpc>
              <a:spcBef>
                <a:spcPts val="0"/>
              </a:spcBef>
            </a:pPr>
            <a:r>
              <a:rPr sz="2400" dirty="0"/>
              <a:t>9. 1. 2 守护进程 </a:t>
            </a:r>
            <a:endParaRPr sz="2400" dirty="0"/>
          </a:p>
          <a:p>
            <a:pPr marL="0" indent="0">
              <a:lnSpc>
                <a:spcPct val="150000"/>
              </a:lnSpc>
              <a:spcBef>
                <a:spcPts val="0"/>
              </a:spcBef>
              <a:buNone/>
            </a:pPr>
            <a:r>
              <a:rPr lang="en-US" sz="2400" dirty="0"/>
              <a:t>     </a:t>
            </a:r>
            <a:r>
              <a:rPr sz="2400" dirty="0"/>
              <a:t>守护进程是 Linux 系统 3 种进程之一, 也是相当重要的一种。守护进程可以完成很多 重要工作, 包括系统管理及网络服务等。</a:t>
            </a:r>
            <a:endParaRPr sz="2400"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a:lnSpc>
                <a:spcPct val="150000"/>
              </a:lnSpc>
              <a:spcBef>
                <a:spcPts val="0"/>
              </a:spcBef>
            </a:pPr>
            <a:r>
              <a:rPr sz="2400" dirty="0"/>
              <a:t>1. 守护进程简介</a:t>
            </a:r>
            <a:endParaRPr sz="2400" dirty="0"/>
          </a:p>
          <a:p>
            <a:pPr marL="0" indent="0">
              <a:lnSpc>
                <a:spcPct val="150000"/>
              </a:lnSpc>
              <a:spcBef>
                <a:spcPts val="0"/>
              </a:spcBef>
              <a:buNone/>
            </a:pPr>
            <a:r>
              <a:rPr lang="en-US" sz="2400" dirty="0"/>
              <a:t>   </a:t>
            </a:r>
            <a:r>
              <a:rPr sz="2400" dirty="0"/>
              <a:t> </a:t>
            </a:r>
            <a:r>
              <a:rPr sz="2400" dirty="0">
                <a:solidFill>
                  <a:srgbClr val="FF0000"/>
                </a:solidFill>
              </a:rPr>
              <a:t>守护进程</a:t>
            </a:r>
            <a:r>
              <a:rPr sz="2400" dirty="0"/>
              <a:t> (Daemon, 也称为 “精灵进程” ) 是指, 在后台运行而又没有终端或登录 Shell 与之结合在一起的进程。 守护进程经常在程序启动时开始运行, 在系统结束时停止。 这些进程没有控制终端, 所以在后台运行。 Linux 系统有许多标准的守护进程, 其中一些 周期性地运行来完成特定的任务 (例如 crond), 而其余的进程则等待处理系统中发生的某 些特定的事件 (例如 xinetd 和 lpd)。</a:t>
            </a:r>
            <a:endParaRPr sz="2400"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marL="0" indent="0">
              <a:lnSpc>
                <a:spcPct val="150000"/>
              </a:lnSpc>
              <a:spcBef>
                <a:spcPts val="0"/>
              </a:spcBef>
              <a:buNone/>
            </a:pPr>
            <a:r>
              <a:rPr lang="en-US" sz="2400" dirty="0"/>
              <a:t>   </a:t>
            </a:r>
            <a:r>
              <a:rPr sz="2400" dirty="0">
                <a:solidFill>
                  <a:srgbClr val="FF0000"/>
                </a:solidFill>
              </a:rPr>
              <a:t>启动守护进程有如下几种方法</a:t>
            </a:r>
            <a:r>
              <a:rPr sz="2400" dirty="0"/>
              <a:t>。</a:t>
            </a:r>
            <a:endParaRPr sz="2400" dirty="0"/>
          </a:p>
          <a:p>
            <a:pPr>
              <a:lnSpc>
                <a:spcPct val="150000"/>
              </a:lnSpc>
              <a:spcBef>
                <a:spcPts val="0"/>
              </a:spcBef>
            </a:pPr>
            <a:r>
              <a:rPr sz="2400" dirty="0"/>
              <a:t> (1) 在引导系统时启动: 此种情况下的守护进程通常在系统启动 script 的执行期间被 启动。这些 script 一般存放在 “ / etc / rc. d”中。 </a:t>
            </a:r>
            <a:endParaRPr sz="2400" dirty="0"/>
          </a:p>
          <a:p>
            <a:pPr>
              <a:lnSpc>
                <a:spcPct val="150000"/>
              </a:lnSpc>
              <a:spcBef>
                <a:spcPts val="0"/>
              </a:spcBef>
            </a:pPr>
            <a:r>
              <a:rPr sz="2400" dirty="0"/>
              <a:t>(2) 手动从 Shell 提示符启动: 任何具有相应的执行权限的用户都可以使用这种方法 启动守护进程。</a:t>
            </a:r>
            <a:endParaRPr sz="2400" dirty="0"/>
          </a:p>
          <a:p>
            <a:pPr marL="0" indent="0">
              <a:lnSpc>
                <a:spcPct val="150000"/>
              </a:lnSpc>
              <a:spcBef>
                <a:spcPts val="0"/>
              </a:spcBef>
              <a:buNone/>
            </a:pPr>
            <a:endParaRPr sz="2400"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311150"/>
            <a:ext cx="8226425" cy="5996305"/>
          </a:xfrm>
        </p:spPr>
        <p:txBody>
          <a:bodyPr anchor="t" anchorCtr="0"/>
          <a:p>
            <a:pPr marL="0" indent="0">
              <a:lnSpc>
                <a:spcPct val="150000"/>
              </a:lnSpc>
              <a:spcBef>
                <a:spcPts val="0"/>
              </a:spcBef>
              <a:buNone/>
            </a:pPr>
            <a:endParaRPr dirty="0"/>
          </a:p>
          <a:p>
            <a:pPr>
              <a:lnSpc>
                <a:spcPct val="150000"/>
              </a:lnSpc>
              <a:spcBef>
                <a:spcPts val="0"/>
              </a:spcBef>
            </a:pPr>
            <a:r>
              <a:rPr dirty="0"/>
              <a:t> </a:t>
            </a:r>
            <a:r>
              <a:rPr sz="2400" dirty="0"/>
              <a:t>(3) 使用 crond 守护进程启动: 这个守护进程查询存放在 “ / var/ spool / cron / crontabs” 目录中的一组文件中。 这些文件规定了需要周期性执行的任务。</a:t>
            </a:r>
            <a:endParaRPr sz="2400" dirty="0"/>
          </a:p>
          <a:p>
            <a:pPr>
              <a:lnSpc>
                <a:spcPct val="150000"/>
              </a:lnSpc>
              <a:spcBef>
                <a:spcPts val="0"/>
              </a:spcBef>
            </a:pPr>
            <a:r>
              <a:rPr sz="2400" dirty="0"/>
              <a:t> (4) 执行 at 命令启动: 在规定的日期执行一个程序。 守护进程一般是由系统在开机 时通过脚本自动激活启动或超级管理用户 root 来启动的。</a:t>
            </a:r>
            <a:endParaRPr sz="2400"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marL="0" indent="0">
              <a:lnSpc>
                <a:spcPct val="150000"/>
              </a:lnSpc>
              <a:spcBef>
                <a:spcPts val="0"/>
              </a:spcBef>
              <a:buNone/>
            </a:pPr>
            <a:r>
              <a:rPr lang="en-US" dirty="0"/>
              <a:t>   </a:t>
            </a:r>
            <a:r>
              <a:rPr dirty="0"/>
              <a:t> </a:t>
            </a:r>
            <a:r>
              <a:rPr sz="2400" dirty="0">
                <a:solidFill>
                  <a:srgbClr val="FF0000"/>
                </a:solidFill>
              </a:rPr>
              <a:t>守护进程</a:t>
            </a:r>
            <a:r>
              <a:rPr sz="2400" dirty="0"/>
              <a:t>总是活跃的, 一般是后台运行。 由于守护进程是一直运行着的, 所以它所处 的状态是等待处理任务的请求</a:t>
            </a:r>
            <a:r>
              <a:rPr lang="zh-CN" sz="2400" dirty="0"/>
              <a:t>。</a:t>
            </a:r>
            <a:endParaRPr lang="zh-CN" sz="2400"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dirty="0">
                <a:sym typeface="+mn-ea"/>
              </a:rPr>
              <a:t>9.1  </a:t>
            </a:r>
            <a:r>
              <a:rPr lang="zh-CN" altLang="en-US" dirty="0">
                <a:sym typeface="+mn-ea"/>
              </a:rPr>
              <a:t>进程管理</a:t>
            </a:r>
            <a:endParaRPr dirty="0">
              <a:sym typeface="+mn-ea"/>
            </a:endParaRPr>
          </a:p>
        </p:txBody>
      </p:sp>
      <p:sp>
        <p:nvSpPr>
          <p:cNvPr id="9218" name="文本占位符 8194"/>
          <p:cNvSpPr>
            <a:spLocks noGrp="1" noRot="1"/>
          </p:cNvSpPr>
          <p:nvPr>
            <p:ph idx="1"/>
          </p:nvPr>
        </p:nvSpPr>
        <p:spPr>
          <a:xfrm>
            <a:off x="457200" y="923290"/>
            <a:ext cx="8369300" cy="4498975"/>
          </a:xfrm>
        </p:spPr>
        <p:txBody>
          <a:bodyPr anchor="t" anchorCtr="0"/>
          <a:p>
            <a:pPr algn="l">
              <a:lnSpc>
                <a:spcPct val="150000"/>
              </a:lnSpc>
              <a:spcBef>
                <a:spcPts val="0"/>
              </a:spcBef>
              <a:buSzTx/>
            </a:pPr>
            <a:r>
              <a:rPr sz="2400" dirty="0">
                <a:sym typeface="+mn-ea"/>
              </a:rPr>
              <a:t>2. 重要守护进程介绍 </a:t>
            </a:r>
            <a:endParaRPr sz="2400" dirty="0"/>
          </a:p>
          <a:p>
            <a:pPr marL="0" indent="0">
              <a:lnSpc>
                <a:spcPct val="150000"/>
              </a:lnSpc>
              <a:spcBef>
                <a:spcPts val="0"/>
              </a:spcBef>
              <a:buNone/>
            </a:pPr>
            <a:r>
              <a:rPr lang="zh-CN" sz="2400" dirty="0">
                <a:sym typeface="+mn-ea"/>
              </a:rPr>
              <a:t> </a:t>
            </a:r>
            <a:r>
              <a:rPr lang="en-US" altLang="zh-CN" sz="2400" dirty="0">
                <a:sym typeface="+mn-ea"/>
              </a:rPr>
              <a:t> </a:t>
            </a:r>
            <a:r>
              <a:rPr lang="zh-CN" sz="2400" dirty="0">
                <a:sym typeface="+mn-ea"/>
              </a:rPr>
              <a:t>如表 9-1 所列为 Linux 系统中一些比较重要的守护进程及其所具有的功能, 用户可以 使用这些进程方便地配置系统以及网络服务。</a:t>
            </a:r>
            <a:endParaRPr lang="zh-CN" sz="2400" dirty="0">
              <a:sym typeface="+mn-ea"/>
            </a:endParaRPr>
          </a:p>
        </p:txBody>
      </p:sp>
      <p:graphicFrame>
        <p:nvGraphicFramePr>
          <p:cNvPr id="2" name="表格 1"/>
          <p:cNvGraphicFramePr/>
          <p:nvPr>
            <p:custDataLst>
              <p:tags r:id="rId1"/>
            </p:custDataLst>
          </p:nvPr>
        </p:nvGraphicFramePr>
        <p:xfrm>
          <a:off x="990600" y="3733800"/>
          <a:ext cx="6399530" cy="1524000"/>
        </p:xfrm>
        <a:graphic>
          <a:graphicData uri="http://schemas.openxmlformats.org/drawingml/2006/table">
            <a:tbl>
              <a:tblPr firstRow="1" bandRow="1">
                <a:tableStyleId>{5C22544A-7EE6-4342-B048-85BDC9FD1C3A}</a:tableStyleId>
              </a:tblPr>
              <a:tblGrid>
                <a:gridCol w="2154555"/>
                <a:gridCol w="4244975"/>
              </a:tblGrid>
              <a:tr h="381000">
                <a:tc>
                  <a:txBody>
                    <a:bodyPr/>
                    <a:p>
                      <a:pPr algn="ctr">
                        <a:buNone/>
                      </a:pPr>
                      <a:r>
                        <a:rPr lang="zh-CN" altLang="en-US">
                          <a:solidFill>
                            <a:schemeClr val="tx1"/>
                          </a:solidFill>
                        </a:rPr>
                        <a:t>守护进程 </a:t>
                      </a:r>
                      <a:endParaRPr lang="zh-CN" altLang="en-US">
                        <a:solidFill>
                          <a:schemeClr val="tx1"/>
                        </a:solidFill>
                      </a:endParaRPr>
                    </a:p>
                  </a:txBody>
                  <a:tcPr/>
                </a:tc>
                <a:tc>
                  <a:txBody>
                    <a:bodyPr/>
                    <a:p>
                      <a:pPr algn="ctr">
                        <a:buNone/>
                      </a:pPr>
                      <a:r>
                        <a:rPr lang="zh-CN" altLang="en-US" sz="1800">
                          <a:solidFill>
                            <a:schemeClr val="tx1"/>
                          </a:solidFill>
                          <a:sym typeface="+mn-ea"/>
                        </a:rPr>
                        <a:t>功能说明</a:t>
                      </a:r>
                      <a:endParaRPr lang="zh-CN" altLang="en-US" sz="1800">
                        <a:solidFill>
                          <a:schemeClr val="tx1"/>
                        </a:solidFill>
                        <a:sym typeface="+mn-ea"/>
                      </a:endParaRPr>
                    </a:p>
                  </a:txBody>
                  <a:tcPr/>
                </a:tc>
              </a:tr>
              <a:tr h="381000">
                <a:tc>
                  <a:txBody>
                    <a:bodyPr/>
                    <a:p>
                      <a:pPr algn="ctr">
                        <a:buNone/>
                      </a:pPr>
                      <a:r>
                        <a:rPr lang="zh-CN" altLang="en-US"/>
                        <a:t>amd </a:t>
                      </a:r>
                      <a:endParaRPr lang="zh-CN" altLang="en-US"/>
                    </a:p>
                  </a:txBody>
                  <a:tcPr/>
                </a:tc>
                <a:tc>
                  <a:txBody>
                    <a:bodyPr/>
                    <a:p>
                      <a:pPr algn="l">
                        <a:buNone/>
                      </a:pPr>
                      <a:r>
                        <a:rPr lang="zh-CN" altLang="en-US" sz="1800">
                          <a:sym typeface="+mn-ea"/>
                        </a:rPr>
                        <a:t>自动安装 NFS (网络文件系统)</a:t>
                      </a:r>
                      <a:endParaRPr lang="zh-CN" altLang="en-US" sz="1800"/>
                    </a:p>
                  </a:txBody>
                  <a:tcPr/>
                </a:tc>
              </a:tr>
              <a:tr h="381000">
                <a:tc>
                  <a:txBody>
                    <a:bodyPr/>
                    <a:p>
                      <a:pPr algn="ctr">
                        <a:buNone/>
                      </a:pPr>
                      <a:r>
                        <a:rPr lang="zh-CN" altLang="en-US"/>
                        <a:t>httpd</a:t>
                      </a:r>
                      <a:endParaRPr lang="zh-CN" altLang="en-US"/>
                    </a:p>
                  </a:txBody>
                  <a:tcPr/>
                </a:tc>
                <a:tc>
                  <a:txBody>
                    <a:bodyPr/>
                    <a:p>
                      <a:pPr algn="l">
                        <a:buNone/>
                      </a:pPr>
                      <a:r>
                        <a:rPr lang="zh-CN" altLang="en-US" sz="1800">
                          <a:sym typeface="+mn-ea"/>
                        </a:rPr>
                        <a:t>Web 服务器</a:t>
                      </a:r>
                      <a:endParaRPr lang="zh-CN" altLang="en-US" sz="1800">
                        <a:sym typeface="+mn-ea"/>
                      </a:endParaRPr>
                    </a:p>
                  </a:txBody>
                  <a:tcPr/>
                </a:tc>
              </a:tr>
              <a:tr h="381000">
                <a:tc>
                  <a:txBody>
                    <a:bodyPr/>
                    <a:p>
                      <a:pPr algn="ctr">
                        <a:buNone/>
                      </a:pPr>
                      <a:r>
                        <a:rPr lang="zh-CN" altLang="en-US"/>
                        <a:t>smb</a:t>
                      </a:r>
                      <a:endParaRPr lang="zh-CN" altLang="en-US"/>
                    </a:p>
                  </a:txBody>
                  <a:tcPr/>
                </a:tc>
                <a:tc>
                  <a:txBody>
                    <a:bodyPr/>
                    <a:p>
                      <a:pPr algn="l">
                        <a:buNone/>
                      </a:pPr>
                      <a:r>
                        <a:rPr lang="zh-CN" altLang="en-US" sz="1800">
                          <a:sym typeface="+mn-ea"/>
                        </a:rPr>
                        <a:t>Samba 文件共享/ 打印服务</a:t>
                      </a:r>
                      <a:endParaRPr lang="zh-CN" altLang="en-US" sz="1800">
                        <a:sym typeface="+mn-ea"/>
                      </a:endParaRPr>
                    </a:p>
                  </a:txBody>
                  <a:tcPr/>
                </a:tc>
              </a:tr>
            </a:tbl>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algn="l">
              <a:lnSpc>
                <a:spcPct val="150000"/>
              </a:lnSpc>
              <a:spcBef>
                <a:spcPts val="0"/>
              </a:spcBef>
              <a:buSzTx/>
            </a:pPr>
            <a:r>
              <a:rPr dirty="0"/>
              <a:t>   </a:t>
            </a:r>
            <a:r>
              <a:rPr sz="2400" dirty="0"/>
              <a:t> 9. 1. 3</a:t>
            </a:r>
            <a:r>
              <a:rPr sz="2400" dirty="0">
                <a:solidFill>
                  <a:srgbClr val="FF0000"/>
                </a:solidFill>
              </a:rPr>
              <a:t> 启动进程 </a:t>
            </a:r>
            <a:endParaRPr sz="2400" dirty="0"/>
          </a:p>
          <a:p>
            <a:pPr marL="0" indent="0">
              <a:lnSpc>
                <a:spcPct val="150000"/>
              </a:lnSpc>
              <a:spcBef>
                <a:spcPts val="0"/>
              </a:spcBef>
              <a:buNone/>
            </a:pPr>
            <a:r>
              <a:rPr lang="en-US" sz="2400" dirty="0"/>
              <a:t>       </a:t>
            </a:r>
            <a:r>
              <a:rPr sz="2400" dirty="0"/>
              <a:t>在 Shell 中执行程序或者在桌面环境中打开某程序, 从本质上说就是启动进程。 启动一个进程有用户手动执行和系统调度两个主要途径。</a:t>
            </a:r>
            <a:endParaRPr sz="2400"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algn="l">
              <a:lnSpc>
                <a:spcPct val="150000"/>
              </a:lnSpc>
              <a:spcBef>
                <a:spcPts val="0"/>
              </a:spcBef>
              <a:buSzTx/>
            </a:pPr>
            <a:r>
              <a:rPr dirty="0"/>
              <a:t> </a:t>
            </a:r>
            <a:r>
              <a:rPr sz="2400" dirty="0"/>
              <a:t>  1. 定时执行-at 命令 </a:t>
            </a:r>
            <a:endParaRPr sz="2400" dirty="0"/>
          </a:p>
          <a:p>
            <a:pPr marL="0" indent="0" algn="l">
              <a:lnSpc>
                <a:spcPct val="150000"/>
              </a:lnSpc>
              <a:spcBef>
                <a:spcPts val="0"/>
              </a:spcBef>
              <a:buSzTx/>
              <a:buNone/>
            </a:pPr>
            <a:r>
              <a:rPr lang="en-US" sz="2400" dirty="0"/>
              <a:t>    </a:t>
            </a:r>
            <a:r>
              <a:rPr sz="2400" dirty="0"/>
              <a:t>使用 Linux 的过程中, 有时会需要在特定时间执行一些任务。 比如, 需要对系统进行 一些费时而且占用资源的维护工作, 例如网站数据库备份等时, 用户就可以事先进行调度 安排, 指定任务运行的时间或者场合。 届时系统将自动启动该进程, 自动完成这些工作。 此时就要使用 at 命令。</a:t>
            </a:r>
            <a:endParaRPr sz="2400"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473710" y="1203960"/>
            <a:ext cx="8226425" cy="5996305"/>
          </a:xfrm>
        </p:spPr>
        <p:txBody>
          <a:bodyPr anchor="t" anchorCtr="0"/>
          <a:p>
            <a:pPr marL="0" indent="0">
              <a:lnSpc>
                <a:spcPct val="150000"/>
              </a:lnSpc>
              <a:spcBef>
                <a:spcPts val="0"/>
              </a:spcBef>
              <a:buNone/>
            </a:pPr>
            <a:r>
              <a:rPr lang="en-US" sz="2400" dirty="0"/>
              <a:t>    </a:t>
            </a:r>
            <a:r>
              <a:rPr sz="2400" dirty="0"/>
              <a:t>Linux 是一个</a:t>
            </a:r>
            <a:r>
              <a:rPr sz="2400" dirty="0">
                <a:solidFill>
                  <a:srgbClr val="FF0000"/>
                </a:solidFill>
              </a:rPr>
              <a:t>多任务</a:t>
            </a:r>
            <a:r>
              <a:rPr sz="2400" dirty="0"/>
              <a:t>的操作系统, 系统上可以同时运行多个进程, 正在执行的一个或多个相关进程称为一个</a:t>
            </a:r>
            <a:r>
              <a:rPr sz="2400" dirty="0">
                <a:solidFill>
                  <a:srgbClr val="FF0000"/>
                </a:solidFill>
              </a:rPr>
              <a:t>作业</a:t>
            </a:r>
            <a:r>
              <a:rPr sz="2400" dirty="0"/>
              <a:t>。 用户可以同时运行多个作业, 并在需要时可以在作业之间进行切换。</a:t>
            </a:r>
            <a:endParaRPr sz="2400" dirty="0"/>
          </a:p>
          <a:p>
            <a:pPr>
              <a:lnSpc>
                <a:spcPct val="150000"/>
              </a:lnSpc>
              <a:spcBef>
                <a:spcPts val="0"/>
              </a:spcBef>
            </a:pPr>
            <a:endParaRPr lang="zh-CN" sz="2400"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marL="0" indent="0" algn="l">
              <a:lnSpc>
                <a:spcPct val="150000"/>
              </a:lnSpc>
              <a:spcBef>
                <a:spcPts val="0"/>
              </a:spcBef>
              <a:buSzTx/>
              <a:buNone/>
            </a:pPr>
            <a:r>
              <a:rPr lang="en-US" dirty="0"/>
              <a:t>  </a:t>
            </a:r>
            <a:r>
              <a:rPr sz="2400" dirty="0"/>
              <a:t> </a:t>
            </a:r>
            <a:r>
              <a:rPr lang="en-US" sz="2400" dirty="0"/>
              <a:t>  </a:t>
            </a:r>
            <a:r>
              <a:rPr sz="2400" dirty="0">
                <a:solidFill>
                  <a:srgbClr val="FF0000"/>
                </a:solidFill>
              </a:rPr>
              <a:t>at 命令</a:t>
            </a:r>
            <a:r>
              <a:rPr sz="2400" dirty="0"/>
              <a:t>可以只指定时间, 也可以时间和日期一起指定。 下面是 at 命令的基本用法。 </a:t>
            </a:r>
            <a:endParaRPr sz="2400" dirty="0"/>
          </a:p>
          <a:p>
            <a:pPr marL="0" indent="0" algn="l">
              <a:lnSpc>
                <a:spcPct val="150000"/>
              </a:lnSpc>
              <a:spcBef>
                <a:spcPts val="0"/>
              </a:spcBef>
              <a:buSzTx/>
              <a:buNone/>
            </a:pPr>
            <a:r>
              <a:rPr lang="en-US" sz="2400" dirty="0"/>
              <a:t>    </a:t>
            </a:r>
            <a:r>
              <a:rPr sz="2400" dirty="0"/>
              <a:t>at [-V] [-q queue][-f file][-mldv] time </a:t>
            </a:r>
            <a:endParaRPr sz="2400" dirty="0"/>
          </a:p>
          <a:p>
            <a:pPr marL="0" indent="0" algn="l">
              <a:lnSpc>
                <a:spcPct val="150000"/>
              </a:lnSpc>
              <a:spcBef>
                <a:spcPts val="0"/>
              </a:spcBef>
              <a:buSzTx/>
              <a:buNone/>
            </a:pPr>
            <a:r>
              <a:rPr lang="en-US" sz="2400" dirty="0"/>
              <a:t>    </a:t>
            </a:r>
            <a:r>
              <a:rPr sz="2400" dirty="0"/>
              <a:t>at- c job1 [job2 job3. . . ]</a:t>
            </a:r>
            <a:endParaRPr sz="2400"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algn="l">
              <a:lnSpc>
                <a:spcPct val="150000"/>
              </a:lnSpc>
              <a:spcBef>
                <a:spcPts val="0"/>
              </a:spcBef>
              <a:buSzTx/>
            </a:pPr>
            <a:r>
              <a:rPr dirty="0"/>
              <a:t>   </a:t>
            </a:r>
            <a:r>
              <a:rPr sz="2400" dirty="0"/>
              <a:t>2. 空闲时执行-batch 命令</a:t>
            </a:r>
            <a:endParaRPr sz="2400" dirty="0"/>
          </a:p>
          <a:p>
            <a:pPr marL="0" indent="0" algn="l">
              <a:lnSpc>
                <a:spcPct val="150000"/>
              </a:lnSpc>
              <a:spcBef>
                <a:spcPts val="0"/>
              </a:spcBef>
              <a:buSzTx/>
              <a:buNone/>
            </a:pPr>
            <a:r>
              <a:rPr lang="en-US" sz="2400" dirty="0"/>
              <a:t>    </a:t>
            </a:r>
            <a:r>
              <a:rPr sz="2400" dirty="0"/>
              <a:t> </a:t>
            </a:r>
            <a:r>
              <a:rPr sz="2400" dirty="0">
                <a:solidFill>
                  <a:srgbClr val="FF0000"/>
                </a:solidFill>
              </a:rPr>
              <a:t>batch 命令</a:t>
            </a:r>
            <a:r>
              <a:rPr sz="2400" dirty="0"/>
              <a:t>用低优先级运行作业, 其功能几乎和 at 命令的功能完全相同, 唯一的区别 在于: at 命令是在指定时间内很精确地执行指定命令, 而 batch 却是在系统负载较低、 资 源比较空闲的时候执行命令。 batch 的执行主要是由系统来控制的, 因而用户的干预权力 很小。 该命令适合于执行占用资源较多的命令。</a:t>
            </a:r>
            <a:endParaRPr sz="2400"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marL="0" indent="0" algn="l">
              <a:lnSpc>
                <a:spcPct val="150000"/>
              </a:lnSpc>
              <a:spcBef>
                <a:spcPts val="0"/>
              </a:spcBef>
              <a:buSzTx/>
              <a:buNone/>
            </a:pPr>
            <a:r>
              <a:rPr lang="en-US" dirty="0"/>
              <a:t>  </a:t>
            </a:r>
            <a:r>
              <a:rPr lang="en-US" sz="2400" dirty="0"/>
              <a:t>  </a:t>
            </a:r>
            <a:r>
              <a:rPr sz="2400" dirty="0"/>
              <a:t>batch 命令的语法格式也和 at 命令十分相似, 如下所示。</a:t>
            </a:r>
            <a:endParaRPr sz="2400" dirty="0"/>
          </a:p>
          <a:p>
            <a:pPr marL="0" indent="0" algn="l">
              <a:lnSpc>
                <a:spcPct val="150000"/>
              </a:lnSpc>
              <a:spcBef>
                <a:spcPts val="0"/>
              </a:spcBef>
              <a:buSzTx/>
              <a:buNone/>
            </a:pPr>
            <a:r>
              <a:rPr lang="en-US" sz="2400" dirty="0"/>
              <a:t>    </a:t>
            </a:r>
            <a:r>
              <a:rPr sz="2400" dirty="0"/>
              <a:t> batch [-V] [-q queue] [-f file][-mv][time]</a:t>
            </a:r>
            <a:endParaRPr sz="2400"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algn="l">
              <a:lnSpc>
                <a:spcPct val="150000"/>
              </a:lnSpc>
              <a:spcBef>
                <a:spcPts val="0"/>
              </a:spcBef>
              <a:buSzTx/>
            </a:pPr>
            <a:r>
              <a:rPr sz="2400" dirty="0"/>
              <a:t>  9. 1. 4 进程管理 </a:t>
            </a:r>
            <a:endParaRPr sz="2400" dirty="0"/>
          </a:p>
          <a:p>
            <a:pPr marL="0" indent="0" algn="l">
              <a:lnSpc>
                <a:spcPct val="150000"/>
              </a:lnSpc>
              <a:spcBef>
                <a:spcPts val="0"/>
              </a:spcBef>
              <a:buSzTx/>
              <a:buNone/>
            </a:pPr>
            <a:r>
              <a:rPr lang="en-US" sz="2400" dirty="0"/>
              <a:t>    </a:t>
            </a:r>
            <a:r>
              <a:rPr sz="2400" dirty="0"/>
              <a:t>1. </a:t>
            </a:r>
            <a:r>
              <a:rPr sz="2400" dirty="0">
                <a:solidFill>
                  <a:srgbClr val="FF0000"/>
                </a:solidFill>
              </a:rPr>
              <a:t>查看系统进程信息</a:t>
            </a:r>
            <a:r>
              <a:rPr sz="2400" dirty="0"/>
              <a:t> </a:t>
            </a:r>
            <a:endParaRPr sz="2400" dirty="0"/>
          </a:p>
          <a:p>
            <a:pPr marL="0" indent="0" algn="l">
              <a:lnSpc>
                <a:spcPct val="150000"/>
              </a:lnSpc>
              <a:spcBef>
                <a:spcPts val="0"/>
              </a:spcBef>
              <a:buSzTx/>
              <a:buNone/>
            </a:pPr>
            <a:r>
              <a:rPr lang="en-US" sz="2400" dirty="0"/>
              <a:t>    </a:t>
            </a:r>
            <a:r>
              <a:rPr sz="2400" dirty="0"/>
              <a:t>要对进程进行监测和控制, 首先必须要了解当前进程的情况, 也就是需要查看当前进 程。 要看 Linux 系统中的进程信息, 可以使用 ps 和 top 命令</a:t>
            </a:r>
            <a:r>
              <a:rPr dirty="0"/>
              <a:t>。</a:t>
            </a:r>
            <a:endParaRPr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marL="0" indent="0" algn="l">
              <a:lnSpc>
                <a:spcPct val="150000"/>
              </a:lnSpc>
              <a:spcBef>
                <a:spcPts val="0"/>
              </a:spcBef>
              <a:buSzTx/>
              <a:buNone/>
            </a:pPr>
            <a:r>
              <a:rPr lang="en-US" sz="2400" dirty="0"/>
              <a:t>    </a:t>
            </a:r>
            <a:r>
              <a:rPr sz="2400" dirty="0"/>
              <a:t>(1) </a:t>
            </a:r>
            <a:r>
              <a:rPr sz="2400" dirty="0">
                <a:solidFill>
                  <a:srgbClr val="FF0000"/>
                </a:solidFill>
              </a:rPr>
              <a:t>ps 命令</a:t>
            </a:r>
            <a:r>
              <a:rPr sz="2400" dirty="0"/>
              <a:t> </a:t>
            </a:r>
            <a:endParaRPr sz="2400" dirty="0"/>
          </a:p>
          <a:p>
            <a:pPr marL="0" indent="0" algn="l">
              <a:lnSpc>
                <a:spcPct val="150000"/>
              </a:lnSpc>
              <a:spcBef>
                <a:spcPts val="0"/>
              </a:spcBef>
              <a:buSzTx/>
              <a:buNone/>
            </a:pPr>
            <a:r>
              <a:rPr sz="2400" dirty="0"/>
              <a:t> </a:t>
            </a:r>
            <a:r>
              <a:rPr lang="en-US" sz="2400" dirty="0"/>
              <a:t>   </a:t>
            </a:r>
            <a:r>
              <a:rPr sz="2400" dirty="0"/>
              <a:t>ps 命令是最基本同时也是非常强大的进程查看命令。 使用该命令可以确定有哪些进程 正在运行以及进程运行的状态、 进程是否结束、 进程有没有僵死, 以及哪些进程占用了过 多的资源等。</a:t>
            </a:r>
            <a:endParaRPr sz="2400" dirty="0"/>
          </a:p>
          <a:p>
            <a:pPr marL="0" indent="0" algn="l">
              <a:lnSpc>
                <a:spcPct val="150000"/>
              </a:lnSpc>
              <a:spcBef>
                <a:spcPts val="0"/>
              </a:spcBef>
              <a:buSzTx/>
              <a:buNone/>
            </a:pPr>
            <a:r>
              <a:rPr sz="2400" dirty="0"/>
              <a:t> </a:t>
            </a:r>
            <a:r>
              <a:rPr lang="en-US" sz="2400" dirty="0"/>
              <a:t>   </a:t>
            </a:r>
            <a:r>
              <a:rPr sz="2400" dirty="0"/>
              <a:t> 命令语法: </a:t>
            </a:r>
            <a:endParaRPr sz="2400" dirty="0"/>
          </a:p>
          <a:p>
            <a:pPr marL="0" indent="0" algn="l">
              <a:lnSpc>
                <a:spcPct val="150000"/>
              </a:lnSpc>
              <a:spcBef>
                <a:spcPts val="0"/>
              </a:spcBef>
              <a:buSzTx/>
              <a:buNone/>
            </a:pPr>
            <a:r>
              <a:rPr sz="2400" dirty="0"/>
              <a:t> </a:t>
            </a:r>
            <a:r>
              <a:rPr lang="en-US" sz="2400" dirty="0"/>
              <a:t>    </a:t>
            </a:r>
            <a:r>
              <a:rPr sz="2400" dirty="0"/>
              <a:t>ps [选项]</a:t>
            </a:r>
            <a:endParaRPr sz="2400"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marL="0" indent="0" algn="l">
              <a:lnSpc>
                <a:spcPct val="150000"/>
              </a:lnSpc>
              <a:spcBef>
                <a:spcPts val="0"/>
              </a:spcBef>
              <a:buSzTx/>
              <a:buNone/>
            </a:pPr>
            <a:r>
              <a:rPr lang="en-US" dirty="0"/>
              <a:t> </a:t>
            </a:r>
            <a:r>
              <a:rPr lang="en-US" sz="2400" dirty="0"/>
              <a:t> </a:t>
            </a:r>
            <a:r>
              <a:rPr sz="2400" dirty="0"/>
              <a:t>(2) </a:t>
            </a:r>
            <a:r>
              <a:rPr sz="2400" dirty="0">
                <a:solidFill>
                  <a:srgbClr val="FF0000"/>
                </a:solidFill>
              </a:rPr>
              <a:t>top 命令 </a:t>
            </a:r>
            <a:endParaRPr sz="2400" dirty="0"/>
          </a:p>
          <a:p>
            <a:pPr marL="0" indent="0" algn="l">
              <a:lnSpc>
                <a:spcPct val="150000"/>
              </a:lnSpc>
              <a:spcBef>
                <a:spcPts val="0"/>
              </a:spcBef>
              <a:buSzTx/>
              <a:buNone/>
            </a:pPr>
            <a:r>
              <a:rPr sz="2400" dirty="0"/>
              <a:t> </a:t>
            </a:r>
            <a:r>
              <a:rPr lang="en-US" sz="2400" dirty="0"/>
              <a:t>   </a:t>
            </a:r>
            <a:r>
              <a:rPr sz="2400" dirty="0"/>
              <a:t>使用 top 命令可以显示当前正在运行的进程以及关于它们的重要信息, 包括它们的内 存和 U 使用量。 执行 top 命令可以显示目前正在系统中执行的进程, 并通过它所提供的互 动式界面、 热键加以管理。 要退出 top, 按&lt;q&gt;键即可。 </a:t>
            </a:r>
            <a:endParaRPr sz="2400" dirty="0"/>
          </a:p>
          <a:p>
            <a:pPr marL="0" indent="0" algn="l">
              <a:lnSpc>
                <a:spcPct val="150000"/>
              </a:lnSpc>
              <a:spcBef>
                <a:spcPts val="0"/>
              </a:spcBef>
              <a:buSzTx/>
              <a:buNone/>
            </a:pPr>
            <a:r>
              <a:rPr sz="2400" dirty="0"/>
              <a:t> </a:t>
            </a:r>
            <a:r>
              <a:rPr lang="en-US" sz="2400" dirty="0"/>
              <a:t>   </a:t>
            </a:r>
            <a:r>
              <a:rPr sz="2400" dirty="0"/>
              <a:t>命令语法: </a:t>
            </a:r>
            <a:endParaRPr sz="2400" dirty="0"/>
          </a:p>
          <a:p>
            <a:pPr marL="0" indent="0" algn="l">
              <a:lnSpc>
                <a:spcPct val="150000"/>
              </a:lnSpc>
              <a:spcBef>
                <a:spcPts val="0"/>
              </a:spcBef>
              <a:buSzTx/>
              <a:buNone/>
            </a:pPr>
            <a:r>
              <a:rPr sz="2400" dirty="0"/>
              <a:t> </a:t>
            </a:r>
            <a:r>
              <a:rPr lang="en-US" sz="2400" dirty="0"/>
              <a:t>   </a:t>
            </a:r>
            <a:r>
              <a:rPr sz="2400" dirty="0"/>
              <a:t>top [选项]</a:t>
            </a:r>
            <a:endParaRPr sz="2400"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algn="l">
              <a:lnSpc>
                <a:spcPct val="150000"/>
              </a:lnSpc>
              <a:spcBef>
                <a:spcPts val="0"/>
              </a:spcBef>
              <a:buSzTx/>
            </a:pPr>
            <a:r>
              <a:rPr sz="2400" dirty="0"/>
              <a:t> 2. </a:t>
            </a:r>
            <a:r>
              <a:rPr sz="2400" dirty="0">
                <a:solidFill>
                  <a:srgbClr val="FF0000"/>
                </a:solidFill>
              </a:rPr>
              <a:t>杀死进程命令 </a:t>
            </a:r>
            <a:endParaRPr sz="2400" dirty="0"/>
          </a:p>
          <a:p>
            <a:pPr marL="0" indent="0" algn="l">
              <a:lnSpc>
                <a:spcPct val="150000"/>
              </a:lnSpc>
              <a:spcBef>
                <a:spcPts val="0"/>
              </a:spcBef>
              <a:buSzTx/>
              <a:buNone/>
            </a:pPr>
            <a:r>
              <a:rPr lang="en-US" sz="2400" dirty="0"/>
              <a:t>    </a:t>
            </a:r>
            <a:r>
              <a:rPr sz="2400" dirty="0"/>
              <a:t>要关闭某个应用程序可以通过杀死其进程的方式实现, 如果进程一时无法杀死, 可以 将其强制杀死。 使用 kill 命令可以杀死进程。 在使用 kill 命令之前, 需要得到要被杀死的 进程的 PID (进命令语法: 程号)。 用户可以使用 ps 命令获得进程的 PID, 然后用进程的PID 作为 kill 命令的参数。</a:t>
            </a:r>
            <a:endParaRPr sz="2400" dirty="0"/>
          </a:p>
          <a:p>
            <a:pPr marL="0" indent="0" algn="l">
              <a:lnSpc>
                <a:spcPct val="150000"/>
              </a:lnSpc>
              <a:spcBef>
                <a:spcPts val="0"/>
              </a:spcBef>
              <a:buSzTx/>
              <a:buNone/>
            </a:pPr>
            <a:r>
              <a:rPr lang="en-US" sz="2400" dirty="0"/>
              <a:t>    </a:t>
            </a:r>
            <a:r>
              <a:rPr sz="2400" dirty="0"/>
              <a:t>Kill [选项] [进程号]</a:t>
            </a:r>
            <a:endParaRPr sz="2400"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algn="l">
              <a:lnSpc>
                <a:spcPct val="150000"/>
              </a:lnSpc>
              <a:spcBef>
                <a:spcPts val="0"/>
              </a:spcBef>
              <a:buSzTx/>
            </a:pPr>
            <a:r>
              <a:rPr sz="2400" dirty="0"/>
              <a:t>3. </a:t>
            </a:r>
            <a:r>
              <a:rPr sz="2400" dirty="0">
                <a:solidFill>
                  <a:srgbClr val="FF0000"/>
                </a:solidFill>
              </a:rPr>
              <a:t>树状形式列出所有进程</a:t>
            </a:r>
            <a:r>
              <a:rPr sz="2400" dirty="0"/>
              <a:t> </a:t>
            </a:r>
            <a:endParaRPr sz="2400" dirty="0"/>
          </a:p>
          <a:p>
            <a:pPr marL="0" indent="0" algn="l">
              <a:lnSpc>
                <a:spcPct val="150000"/>
              </a:lnSpc>
              <a:spcBef>
                <a:spcPts val="0"/>
              </a:spcBef>
              <a:buSzTx/>
              <a:buNone/>
            </a:pPr>
            <a:r>
              <a:rPr lang="en-US" sz="2400" dirty="0"/>
              <a:t>    </a:t>
            </a:r>
            <a:r>
              <a:rPr sz="2400" dirty="0"/>
              <a:t>可以使用 pstree 命令以树状形式列出所有进程。 </a:t>
            </a:r>
            <a:r>
              <a:rPr lang="en-US" sz="2400" dirty="0"/>
              <a:t>   </a:t>
            </a:r>
            <a:endParaRPr lang="en-US" sz="2400" dirty="0"/>
          </a:p>
          <a:p>
            <a:pPr marL="0" indent="0" algn="l">
              <a:lnSpc>
                <a:spcPct val="150000"/>
              </a:lnSpc>
              <a:spcBef>
                <a:spcPts val="0"/>
              </a:spcBef>
              <a:buSzTx/>
              <a:buNone/>
            </a:pPr>
            <a:r>
              <a:rPr lang="en-US" sz="2400" dirty="0"/>
              <a:t>    </a:t>
            </a:r>
            <a:r>
              <a:rPr sz="2400" dirty="0"/>
              <a:t>pstree [-p] </a:t>
            </a:r>
            <a:endParaRPr sz="2400" dirty="0"/>
          </a:p>
          <a:p>
            <a:pPr marL="0" indent="0" algn="l">
              <a:lnSpc>
                <a:spcPct val="150000"/>
              </a:lnSpc>
              <a:spcBef>
                <a:spcPts val="0"/>
              </a:spcBef>
              <a:buSzTx/>
              <a:buNone/>
            </a:pPr>
            <a:r>
              <a:rPr sz="2400" dirty="0"/>
              <a:t> </a:t>
            </a:r>
            <a:r>
              <a:rPr lang="en-US" sz="2400" dirty="0"/>
              <a:t>   </a:t>
            </a:r>
            <a:r>
              <a:rPr sz="2400" dirty="0"/>
              <a:t>-p 表示会列出进程对应的 PID。</a:t>
            </a:r>
            <a:endParaRPr sz="2400"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algn="l">
              <a:lnSpc>
                <a:spcPct val="150000"/>
              </a:lnSpc>
              <a:spcBef>
                <a:spcPts val="0"/>
              </a:spcBef>
              <a:buSzTx/>
            </a:pPr>
            <a:r>
              <a:rPr sz="2400" dirty="0"/>
              <a:t>9. 1. 5 </a:t>
            </a:r>
            <a:r>
              <a:rPr sz="2400" dirty="0">
                <a:solidFill>
                  <a:srgbClr val="FF0000"/>
                </a:solidFill>
              </a:rPr>
              <a:t>前后台运行和暂停进程</a:t>
            </a:r>
            <a:endParaRPr sz="2400" dirty="0"/>
          </a:p>
          <a:p>
            <a:pPr marL="0" indent="0" algn="l">
              <a:lnSpc>
                <a:spcPct val="150000"/>
              </a:lnSpc>
              <a:spcBef>
                <a:spcPts val="0"/>
              </a:spcBef>
              <a:buSzTx/>
              <a:buNone/>
            </a:pPr>
            <a:r>
              <a:rPr lang="en-US" sz="2400" dirty="0"/>
              <a:t>    </a:t>
            </a:r>
            <a:r>
              <a:rPr sz="2400" dirty="0"/>
              <a:t> Linux 下的程序分为前台运行和后台运行两种, 并能暂时停止前台正在进行的进程。 这两种运行方式是可以转换的。 需要用到的命令有 fg、 bg、 jobs 等, 下面举例介绍。 假设 现在前台查找文件, 耗时很长。</a:t>
            </a:r>
            <a:endParaRPr sz="2400"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9.2 </a:t>
            </a:r>
            <a:r>
              <a:rPr dirty="0">
                <a:sym typeface="+mn-ea"/>
              </a:rPr>
              <a:t> </a:t>
            </a:r>
            <a:r>
              <a:rPr lang="zh-CN" dirty="0">
                <a:sym typeface="+mn-ea"/>
              </a:rPr>
              <a:t>任务计划</a:t>
            </a:r>
            <a:endParaRPr lang="zh-CN" dirty="0">
              <a:sym typeface="+mn-ea"/>
            </a:endParaRPr>
          </a:p>
        </p:txBody>
      </p:sp>
      <p:sp>
        <p:nvSpPr>
          <p:cNvPr id="9218" name="文本占位符 8194"/>
          <p:cNvSpPr>
            <a:spLocks noGrp="1" noRot="1"/>
          </p:cNvSpPr>
          <p:nvPr>
            <p:ph idx="1"/>
          </p:nvPr>
        </p:nvSpPr>
        <p:spPr>
          <a:xfrm>
            <a:off x="429260" y="1219200"/>
            <a:ext cx="8369300" cy="4498975"/>
          </a:xfrm>
        </p:spPr>
        <p:txBody>
          <a:bodyPr anchor="t" anchorCtr="0"/>
          <a:p>
            <a:pPr marL="0" indent="0">
              <a:lnSpc>
                <a:spcPct val="150000"/>
              </a:lnSpc>
              <a:spcBef>
                <a:spcPts val="0"/>
              </a:spcBef>
              <a:buNone/>
            </a:pPr>
            <a:r>
              <a:rPr lang="en-US" dirty="0">
                <a:sym typeface="+mn-ea"/>
              </a:rPr>
              <a:t>   </a:t>
            </a:r>
            <a:r>
              <a:rPr lang="en-US" sz="2400" dirty="0">
                <a:sym typeface="+mn-ea"/>
              </a:rPr>
              <a:t> </a:t>
            </a:r>
            <a:r>
              <a:rPr sz="2400" dirty="0">
                <a:sym typeface="+mn-ea"/>
              </a:rPr>
              <a:t>使用 cron 实现任务计划可以通过修改/ etc / crontab 文件以及使用 crontab 命令实现, 其结果是一样的。 </a:t>
            </a:r>
            <a:endParaRPr sz="2400" dirty="0">
              <a:sym typeface="+mn-ea"/>
            </a:endParaRPr>
          </a:p>
          <a:p>
            <a:pPr>
              <a:lnSpc>
                <a:spcPct val="150000"/>
              </a:lnSpc>
              <a:spcBef>
                <a:spcPts val="0"/>
              </a:spcBef>
            </a:pPr>
            <a:r>
              <a:rPr sz="2400" dirty="0">
                <a:sym typeface="+mn-ea"/>
              </a:rPr>
              <a:t>9. 2. 1 通过</a:t>
            </a:r>
            <a:r>
              <a:rPr sz="2400" dirty="0">
                <a:solidFill>
                  <a:schemeClr val="tx2"/>
                </a:solidFill>
                <a:sym typeface="+mn-ea"/>
              </a:rPr>
              <a:t>/ etc / crontab 文件</a:t>
            </a:r>
            <a:r>
              <a:rPr sz="2400" dirty="0">
                <a:sym typeface="+mn-ea"/>
              </a:rPr>
              <a:t>实现任务计划</a:t>
            </a:r>
            <a:endParaRPr sz="2400" dirty="0">
              <a:sym typeface="+mn-ea"/>
            </a:endParaRPr>
          </a:p>
          <a:p>
            <a:pPr marL="0" indent="0">
              <a:lnSpc>
                <a:spcPct val="150000"/>
              </a:lnSpc>
              <a:spcBef>
                <a:spcPts val="0"/>
              </a:spcBef>
              <a:buNone/>
            </a:pPr>
            <a:r>
              <a:rPr lang="en-US" sz="2400" dirty="0"/>
              <a:t>    root 用户通过修改/ etc / crontab 文件可以实现任务计划, 而普通用户却无法修改该文件。 crond 守护进程可以在无须人工干预的情况下, 根据时间和日期的组合来调度执行重复任务。</a:t>
            </a:r>
            <a:endParaRPr lang="en-US" sz="2400"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a:lnSpc>
                <a:spcPct val="150000"/>
              </a:lnSpc>
              <a:spcBef>
                <a:spcPts val="0"/>
              </a:spcBef>
            </a:pPr>
            <a:r>
              <a:rPr sz="2400" dirty="0"/>
              <a:t>9. 1. 1 进程概述</a:t>
            </a:r>
            <a:endParaRPr sz="2400" dirty="0"/>
          </a:p>
          <a:p>
            <a:pPr>
              <a:lnSpc>
                <a:spcPct val="150000"/>
              </a:lnSpc>
              <a:spcBef>
                <a:spcPts val="0"/>
              </a:spcBef>
            </a:pPr>
            <a:r>
              <a:rPr sz="2400" dirty="0"/>
              <a:t> 1. 进程的概念 </a:t>
            </a:r>
            <a:endParaRPr sz="2400" dirty="0"/>
          </a:p>
          <a:p>
            <a:pPr marL="0" indent="0">
              <a:lnSpc>
                <a:spcPct val="150000"/>
              </a:lnSpc>
              <a:spcBef>
                <a:spcPts val="0"/>
              </a:spcBef>
              <a:buNone/>
            </a:pPr>
            <a:r>
              <a:rPr lang="en-US" sz="2400" dirty="0"/>
              <a:t>    </a:t>
            </a:r>
            <a:r>
              <a:rPr sz="2400" dirty="0">
                <a:solidFill>
                  <a:srgbClr val="FF0000"/>
                </a:solidFill>
              </a:rPr>
              <a:t>进程是保证程序并发执行的基础</a:t>
            </a:r>
            <a:r>
              <a:rPr sz="2400" dirty="0"/>
              <a:t>, 每个程序执行前都要为它创建一个进程。 Linux 是 一个多用户多任务的操作系统, 可以同时执行多个用户的多个程序。为了保证程序能够并 发执行, 需要对程序的执行过程进行动态控制。 </a:t>
            </a:r>
            <a:endParaRPr sz="2400" dirty="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9.2 </a:t>
            </a:r>
            <a:r>
              <a:rPr dirty="0">
                <a:sym typeface="+mn-ea"/>
              </a:rPr>
              <a:t> </a:t>
            </a:r>
            <a:r>
              <a:rPr lang="zh-CN" dirty="0">
                <a:sym typeface="+mn-ea"/>
              </a:rPr>
              <a:t>任务计划</a:t>
            </a:r>
            <a:endParaRPr lang="zh-CN" dirty="0">
              <a:sym typeface="+mn-ea"/>
            </a:endParaRPr>
          </a:p>
        </p:txBody>
      </p:sp>
      <p:sp>
        <p:nvSpPr>
          <p:cNvPr id="9218" name="文本占位符 8194"/>
          <p:cNvSpPr>
            <a:spLocks noGrp="1" noRot="1"/>
          </p:cNvSpPr>
          <p:nvPr>
            <p:ph idx="1"/>
          </p:nvPr>
        </p:nvSpPr>
        <p:spPr>
          <a:xfrm>
            <a:off x="429260" y="614680"/>
            <a:ext cx="8369300" cy="4498975"/>
          </a:xfrm>
        </p:spPr>
        <p:txBody>
          <a:bodyPr anchor="t" anchorCtr="0"/>
          <a:p>
            <a:pPr marL="0" indent="0">
              <a:lnSpc>
                <a:spcPct val="150000"/>
              </a:lnSpc>
              <a:spcBef>
                <a:spcPts val="0"/>
              </a:spcBef>
              <a:buNone/>
            </a:pPr>
            <a:endParaRPr dirty="0">
              <a:sym typeface="+mn-ea"/>
            </a:endParaRPr>
          </a:p>
          <a:p>
            <a:pPr>
              <a:lnSpc>
                <a:spcPct val="150000"/>
              </a:lnSpc>
              <a:spcBef>
                <a:spcPts val="0"/>
              </a:spcBef>
            </a:pPr>
            <a:r>
              <a:rPr sz="2400" dirty="0">
                <a:sym typeface="+mn-ea"/>
              </a:rPr>
              <a:t>1.</a:t>
            </a:r>
            <a:r>
              <a:rPr sz="2400" dirty="0">
                <a:solidFill>
                  <a:schemeClr val="tx2"/>
                </a:solidFill>
                <a:sym typeface="+mn-ea"/>
              </a:rPr>
              <a:t> 安装 crontabs 和 cronie 软件包</a:t>
            </a:r>
            <a:r>
              <a:rPr sz="2400" dirty="0">
                <a:sym typeface="+mn-ea"/>
              </a:rPr>
              <a:t> </a:t>
            </a:r>
            <a:endParaRPr sz="2400" dirty="0">
              <a:sym typeface="+mn-ea"/>
            </a:endParaRPr>
          </a:p>
          <a:p>
            <a:pPr marL="0" indent="0">
              <a:lnSpc>
                <a:spcPct val="150000"/>
              </a:lnSpc>
              <a:spcBef>
                <a:spcPts val="0"/>
              </a:spcBef>
              <a:buNone/>
            </a:pPr>
            <a:r>
              <a:rPr lang="en-US" sz="2400" dirty="0">
                <a:sym typeface="+mn-ea"/>
              </a:rPr>
              <a:t>    </a:t>
            </a:r>
            <a:r>
              <a:rPr sz="2400" dirty="0">
                <a:sym typeface="+mn-ea"/>
              </a:rPr>
              <a:t>使用以下命令安装 crontabs 和 cronie 软件包。 </a:t>
            </a:r>
            <a:r>
              <a:rPr lang="en-US" sz="2400" dirty="0">
                <a:sym typeface="+mn-ea"/>
              </a:rPr>
              <a:t>   </a:t>
            </a:r>
            <a:endParaRPr lang="en-US" sz="2400" dirty="0">
              <a:sym typeface="+mn-ea"/>
            </a:endParaRPr>
          </a:p>
          <a:p>
            <a:pPr marL="0" indent="0">
              <a:lnSpc>
                <a:spcPct val="150000"/>
              </a:lnSpc>
              <a:spcBef>
                <a:spcPts val="0"/>
              </a:spcBef>
              <a:buNone/>
            </a:pPr>
            <a:r>
              <a:rPr lang="en-US" sz="2400" dirty="0">
                <a:sym typeface="+mn-ea"/>
              </a:rPr>
              <a:t>   </a:t>
            </a:r>
            <a:r>
              <a:rPr sz="2400" dirty="0">
                <a:sym typeface="+mn-ea"/>
              </a:rPr>
              <a:t>[root@localhost~] # cd/run/media/root</a:t>
            </a:r>
            <a:endParaRPr sz="2400" dirty="0">
              <a:sym typeface="+mn-ea"/>
            </a:endParaRPr>
          </a:p>
          <a:p>
            <a:pPr marL="0" indent="0">
              <a:lnSpc>
                <a:spcPct val="150000"/>
              </a:lnSpc>
              <a:spcBef>
                <a:spcPts val="0"/>
              </a:spcBef>
              <a:buNone/>
            </a:pPr>
            <a:r>
              <a:rPr sz="2400" dirty="0">
                <a:sym typeface="+mn-ea"/>
              </a:rPr>
              <a:t>/LOCALHOST-7. 2/Server. x86_64/Packages</a:t>
            </a:r>
            <a:endParaRPr sz="2400" dirty="0">
              <a:sym typeface="+mn-ea"/>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9.2 </a:t>
            </a:r>
            <a:r>
              <a:rPr dirty="0">
                <a:sym typeface="+mn-ea"/>
              </a:rPr>
              <a:t> </a:t>
            </a:r>
            <a:r>
              <a:rPr lang="zh-CN" dirty="0">
                <a:sym typeface="+mn-ea"/>
              </a:rPr>
              <a:t>任务计划</a:t>
            </a:r>
            <a:endParaRPr lang="zh-CN" dirty="0">
              <a:sym typeface="+mn-ea"/>
            </a:endParaRPr>
          </a:p>
        </p:txBody>
      </p:sp>
      <p:sp>
        <p:nvSpPr>
          <p:cNvPr id="9218" name="文本占位符 8194"/>
          <p:cNvSpPr>
            <a:spLocks noGrp="1" noRot="1"/>
          </p:cNvSpPr>
          <p:nvPr>
            <p:ph idx="1"/>
          </p:nvPr>
        </p:nvSpPr>
        <p:spPr>
          <a:xfrm>
            <a:off x="429260" y="614680"/>
            <a:ext cx="8369300" cy="4498975"/>
          </a:xfrm>
        </p:spPr>
        <p:txBody>
          <a:bodyPr anchor="t" anchorCtr="0"/>
          <a:p>
            <a:pPr marL="0" indent="0">
              <a:lnSpc>
                <a:spcPct val="150000"/>
              </a:lnSpc>
              <a:spcBef>
                <a:spcPts val="0"/>
              </a:spcBef>
              <a:buNone/>
            </a:pPr>
            <a:endParaRPr dirty="0">
              <a:sym typeface="+mn-ea"/>
            </a:endParaRPr>
          </a:p>
          <a:p>
            <a:pPr>
              <a:lnSpc>
                <a:spcPct val="150000"/>
              </a:lnSpc>
              <a:spcBef>
                <a:spcPts val="0"/>
              </a:spcBef>
            </a:pPr>
            <a:r>
              <a:rPr sz="2400" dirty="0">
                <a:sym typeface="+mn-ea"/>
              </a:rPr>
              <a:t>2. 控制 crond 服务 </a:t>
            </a:r>
            <a:endParaRPr sz="2400" dirty="0">
              <a:sym typeface="+mn-ea"/>
            </a:endParaRPr>
          </a:p>
          <a:p>
            <a:pPr marL="0" indent="0">
              <a:lnSpc>
                <a:spcPct val="150000"/>
              </a:lnSpc>
              <a:spcBef>
                <a:spcPts val="0"/>
              </a:spcBef>
              <a:buNone/>
            </a:pPr>
            <a:r>
              <a:rPr lang="en-US" sz="2400" dirty="0">
                <a:sym typeface="+mn-ea"/>
              </a:rPr>
              <a:t>    </a:t>
            </a:r>
            <a:r>
              <a:rPr sz="2400" dirty="0">
                <a:solidFill>
                  <a:schemeClr val="tx2"/>
                </a:solidFill>
                <a:sym typeface="+mn-ea"/>
              </a:rPr>
              <a:t>使用以下命令启动 crond 服务</a:t>
            </a:r>
            <a:r>
              <a:rPr sz="2400" dirty="0">
                <a:sym typeface="+mn-ea"/>
              </a:rPr>
              <a:t>。 </a:t>
            </a:r>
            <a:r>
              <a:rPr lang="en-US" sz="2400" dirty="0">
                <a:sym typeface="+mn-ea"/>
              </a:rPr>
              <a:t>   </a:t>
            </a:r>
            <a:endParaRPr lang="en-US" sz="2400" dirty="0">
              <a:sym typeface="+mn-ea"/>
            </a:endParaRPr>
          </a:p>
          <a:p>
            <a:pPr marL="0" indent="0">
              <a:lnSpc>
                <a:spcPct val="150000"/>
              </a:lnSpc>
              <a:spcBef>
                <a:spcPts val="0"/>
              </a:spcBef>
              <a:buNone/>
            </a:pPr>
            <a:r>
              <a:rPr lang="en-US" sz="2400" dirty="0">
                <a:sym typeface="+mn-ea"/>
              </a:rPr>
              <a:t>    </a:t>
            </a:r>
            <a:r>
              <a:rPr sz="2400" dirty="0">
                <a:sym typeface="+mn-ea"/>
              </a:rPr>
              <a:t>[root@localhost ~] # systemctl start crond. service</a:t>
            </a:r>
            <a:endParaRPr sz="2400" dirty="0">
              <a:sym typeface="+mn-ea"/>
            </a:endParaRPr>
          </a:p>
          <a:p>
            <a:pPr marL="0" indent="0">
              <a:lnSpc>
                <a:spcPct val="150000"/>
              </a:lnSpc>
              <a:spcBef>
                <a:spcPts val="0"/>
              </a:spcBef>
              <a:buNone/>
            </a:pPr>
            <a:r>
              <a:rPr lang="en-US" sz="2400" dirty="0">
                <a:sym typeface="+mn-ea"/>
              </a:rPr>
              <a:t>    </a:t>
            </a:r>
            <a:r>
              <a:rPr sz="2400" dirty="0">
                <a:sym typeface="+mn-ea"/>
              </a:rPr>
              <a:t>[root@localhost ~] # systemctl enable crond. service</a:t>
            </a:r>
            <a:endParaRPr sz="2400" dirty="0">
              <a:sym typeface="+mn-ea"/>
            </a:endParaRPr>
          </a:p>
          <a:p>
            <a:pPr marL="0" indent="0">
              <a:lnSpc>
                <a:spcPct val="150000"/>
              </a:lnSpc>
              <a:spcBef>
                <a:spcPts val="0"/>
              </a:spcBef>
              <a:buNone/>
            </a:pPr>
            <a:r>
              <a:rPr lang="en-US" sz="2400" dirty="0">
                <a:sym typeface="+mn-ea"/>
              </a:rPr>
              <a:t>    </a:t>
            </a:r>
            <a:r>
              <a:rPr sz="2400" dirty="0">
                <a:sym typeface="+mn-ea"/>
              </a:rPr>
              <a:t>[root@rhe1~] # systemctl is-enabled crond. service</a:t>
            </a:r>
            <a:endParaRPr sz="2400" dirty="0">
              <a:sym typeface="+mn-ea"/>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9.2 </a:t>
            </a:r>
            <a:r>
              <a:rPr dirty="0">
                <a:sym typeface="+mn-ea"/>
              </a:rPr>
              <a:t> </a:t>
            </a:r>
            <a:r>
              <a:rPr lang="zh-CN" dirty="0">
                <a:sym typeface="+mn-ea"/>
              </a:rPr>
              <a:t>任务计划</a:t>
            </a:r>
            <a:endParaRPr lang="zh-CN" dirty="0">
              <a:sym typeface="+mn-ea"/>
            </a:endParaRPr>
          </a:p>
        </p:txBody>
      </p:sp>
      <p:sp>
        <p:nvSpPr>
          <p:cNvPr id="9218" name="文本占位符 8194"/>
          <p:cNvSpPr>
            <a:spLocks noGrp="1" noRot="1"/>
          </p:cNvSpPr>
          <p:nvPr>
            <p:ph idx="1"/>
          </p:nvPr>
        </p:nvSpPr>
        <p:spPr>
          <a:xfrm>
            <a:off x="429260" y="614680"/>
            <a:ext cx="8369300" cy="4498975"/>
          </a:xfrm>
        </p:spPr>
        <p:txBody>
          <a:bodyPr anchor="t" anchorCtr="0"/>
          <a:p>
            <a:pPr marL="0" indent="0">
              <a:lnSpc>
                <a:spcPct val="150000"/>
              </a:lnSpc>
              <a:spcBef>
                <a:spcPts val="0"/>
              </a:spcBef>
              <a:buNone/>
            </a:pPr>
            <a:endParaRPr sz="2400" dirty="0">
              <a:sym typeface="+mn-ea"/>
            </a:endParaRPr>
          </a:p>
          <a:p>
            <a:pPr>
              <a:lnSpc>
                <a:spcPct val="150000"/>
              </a:lnSpc>
              <a:spcBef>
                <a:spcPts val="0"/>
              </a:spcBef>
            </a:pPr>
            <a:r>
              <a:rPr sz="2400" dirty="0">
                <a:sym typeface="+mn-ea"/>
              </a:rPr>
              <a:t>3. / etc / crontab 文件详解 </a:t>
            </a:r>
            <a:endParaRPr sz="2400" dirty="0">
              <a:sym typeface="+mn-ea"/>
            </a:endParaRPr>
          </a:p>
          <a:p>
            <a:pPr marL="0" indent="0">
              <a:lnSpc>
                <a:spcPct val="150000"/>
              </a:lnSpc>
              <a:spcBef>
                <a:spcPts val="0"/>
              </a:spcBef>
              <a:buNone/>
            </a:pPr>
            <a:r>
              <a:rPr lang="en-US" sz="2400" dirty="0">
                <a:sym typeface="+mn-ea"/>
              </a:rPr>
              <a:t>    </a:t>
            </a:r>
            <a:r>
              <a:rPr sz="2400" dirty="0">
                <a:sym typeface="+mn-ea"/>
              </a:rPr>
              <a:t>/etc/crontab 文件是 cron 的默认配置文件</a:t>
            </a:r>
            <a:r>
              <a:rPr lang="zh-CN" sz="2400" dirty="0">
                <a:sym typeface="+mn-ea"/>
              </a:rPr>
              <a:t>。</a:t>
            </a:r>
            <a:endParaRPr lang="zh-CN" sz="2400" dirty="0">
              <a:sym typeface="+mn-ea"/>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9.2 </a:t>
            </a:r>
            <a:r>
              <a:rPr dirty="0">
                <a:sym typeface="+mn-ea"/>
              </a:rPr>
              <a:t> </a:t>
            </a:r>
            <a:r>
              <a:rPr lang="zh-CN" dirty="0">
                <a:sym typeface="+mn-ea"/>
              </a:rPr>
              <a:t>任务计划</a:t>
            </a:r>
            <a:endParaRPr lang="zh-CN" dirty="0">
              <a:sym typeface="+mn-ea"/>
            </a:endParaRPr>
          </a:p>
        </p:txBody>
      </p:sp>
      <p:sp>
        <p:nvSpPr>
          <p:cNvPr id="9218" name="文本占位符 8194"/>
          <p:cNvSpPr>
            <a:spLocks noGrp="1" noRot="1"/>
          </p:cNvSpPr>
          <p:nvPr>
            <p:ph idx="1"/>
          </p:nvPr>
        </p:nvSpPr>
        <p:spPr>
          <a:xfrm>
            <a:off x="429260" y="614680"/>
            <a:ext cx="8369300" cy="4498975"/>
          </a:xfrm>
        </p:spPr>
        <p:txBody>
          <a:bodyPr anchor="t" anchorCtr="0"/>
          <a:p>
            <a:pPr marL="0" indent="0">
              <a:lnSpc>
                <a:spcPct val="150000"/>
              </a:lnSpc>
              <a:spcBef>
                <a:spcPts val="0"/>
              </a:spcBef>
              <a:buNone/>
            </a:pPr>
            <a:endParaRPr sz="2400" dirty="0">
              <a:sym typeface="+mn-ea"/>
            </a:endParaRPr>
          </a:p>
          <a:p>
            <a:pPr>
              <a:lnSpc>
                <a:spcPct val="150000"/>
              </a:lnSpc>
              <a:spcBef>
                <a:spcPts val="0"/>
              </a:spcBef>
            </a:pPr>
            <a:r>
              <a:rPr sz="2400" dirty="0">
                <a:sym typeface="+mn-ea"/>
              </a:rPr>
              <a:t>9. 2. 2 使用 crontab 命令实现任务计划</a:t>
            </a:r>
            <a:endParaRPr sz="2400" dirty="0">
              <a:sym typeface="+mn-ea"/>
            </a:endParaRPr>
          </a:p>
          <a:p>
            <a:pPr>
              <a:lnSpc>
                <a:spcPct val="150000"/>
              </a:lnSpc>
              <a:spcBef>
                <a:spcPts val="0"/>
              </a:spcBef>
            </a:pPr>
            <a:r>
              <a:rPr lang="en-US" sz="2400" dirty="0">
                <a:sym typeface="+mn-ea"/>
              </a:rPr>
              <a:t>  </a:t>
            </a:r>
            <a:r>
              <a:rPr sz="2400" dirty="0">
                <a:sym typeface="+mn-ea"/>
              </a:rPr>
              <a:t>1.</a:t>
            </a:r>
            <a:r>
              <a:rPr sz="2400" dirty="0">
                <a:solidFill>
                  <a:schemeClr val="tx2"/>
                </a:solidFill>
                <a:sym typeface="+mn-ea"/>
              </a:rPr>
              <a:t> crontab 命令</a:t>
            </a:r>
            <a:r>
              <a:rPr sz="2400" dirty="0">
                <a:sym typeface="+mn-ea"/>
              </a:rPr>
              <a:t>简介</a:t>
            </a:r>
            <a:endParaRPr sz="2400" dirty="0">
              <a:sym typeface="+mn-ea"/>
            </a:endParaRPr>
          </a:p>
          <a:p>
            <a:pPr marL="0" indent="0">
              <a:lnSpc>
                <a:spcPct val="150000"/>
              </a:lnSpc>
              <a:spcBef>
                <a:spcPts val="0"/>
              </a:spcBef>
              <a:buNone/>
            </a:pPr>
            <a:r>
              <a:rPr lang="en-US" sz="2400" dirty="0">
                <a:sym typeface="+mn-ea"/>
              </a:rPr>
              <a:t>    </a:t>
            </a:r>
            <a:r>
              <a:rPr sz="2400" dirty="0">
                <a:sym typeface="+mn-ea"/>
              </a:rPr>
              <a:t> root 以外的用户可以使用 crontab 命令配置 cron 任务。 所有用户定义的 crontab 都被保 存在 var/ spool / cron 目录中, 并使用创建它们的用户身份来执行。</a:t>
            </a:r>
            <a:endParaRPr sz="2400" dirty="0">
              <a:sym typeface="+mn-ea"/>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9.2 </a:t>
            </a:r>
            <a:r>
              <a:rPr dirty="0">
                <a:sym typeface="+mn-ea"/>
              </a:rPr>
              <a:t> </a:t>
            </a:r>
            <a:r>
              <a:rPr lang="zh-CN" dirty="0">
                <a:sym typeface="+mn-ea"/>
              </a:rPr>
              <a:t>任务计划</a:t>
            </a:r>
            <a:endParaRPr lang="zh-CN" dirty="0">
              <a:sym typeface="+mn-ea"/>
            </a:endParaRPr>
          </a:p>
        </p:txBody>
      </p:sp>
      <p:sp>
        <p:nvSpPr>
          <p:cNvPr id="9218" name="文本占位符 8194"/>
          <p:cNvSpPr>
            <a:spLocks noGrp="1" noRot="1"/>
          </p:cNvSpPr>
          <p:nvPr>
            <p:ph idx="1"/>
          </p:nvPr>
        </p:nvSpPr>
        <p:spPr>
          <a:xfrm>
            <a:off x="429260" y="614680"/>
            <a:ext cx="8369300" cy="4498975"/>
          </a:xfrm>
        </p:spPr>
        <p:txBody>
          <a:bodyPr anchor="t" anchorCtr="0"/>
          <a:p>
            <a:pPr marL="0" indent="0">
              <a:lnSpc>
                <a:spcPct val="150000"/>
              </a:lnSpc>
              <a:spcBef>
                <a:spcPts val="0"/>
              </a:spcBef>
              <a:buNone/>
            </a:pPr>
            <a:endParaRPr dirty="0">
              <a:sym typeface="+mn-ea"/>
            </a:endParaRPr>
          </a:p>
          <a:p>
            <a:pPr>
              <a:lnSpc>
                <a:spcPct val="150000"/>
              </a:lnSpc>
              <a:spcBef>
                <a:spcPts val="0"/>
              </a:spcBef>
            </a:pPr>
            <a:r>
              <a:rPr sz="2400" dirty="0">
                <a:sym typeface="+mn-ea"/>
              </a:rPr>
              <a:t>2. crontab 命令语法 </a:t>
            </a:r>
            <a:endParaRPr sz="2400" dirty="0">
              <a:sym typeface="+mn-ea"/>
            </a:endParaRPr>
          </a:p>
          <a:p>
            <a:pPr marL="0" indent="0">
              <a:lnSpc>
                <a:spcPct val="150000"/>
              </a:lnSpc>
              <a:spcBef>
                <a:spcPts val="0"/>
              </a:spcBef>
              <a:buNone/>
            </a:pPr>
            <a:r>
              <a:rPr lang="en-US" sz="2400" dirty="0">
                <a:sym typeface="+mn-ea"/>
              </a:rPr>
              <a:t>    </a:t>
            </a:r>
            <a:r>
              <a:rPr sz="2400" dirty="0">
                <a:sym typeface="+mn-ea"/>
              </a:rPr>
              <a:t>使用</a:t>
            </a:r>
            <a:r>
              <a:rPr sz="2400" dirty="0">
                <a:solidFill>
                  <a:schemeClr val="tx2"/>
                </a:solidFill>
                <a:sym typeface="+mn-ea"/>
              </a:rPr>
              <a:t> crontab 命令</a:t>
            </a:r>
            <a:r>
              <a:rPr sz="2400" dirty="0">
                <a:sym typeface="+mn-ea"/>
              </a:rPr>
              <a:t>可以创建、 修改、 查看以及删除 crontab 条目。 </a:t>
            </a:r>
            <a:endParaRPr sz="2400" dirty="0">
              <a:sym typeface="+mn-ea"/>
            </a:endParaRPr>
          </a:p>
          <a:p>
            <a:pPr marL="0" indent="0">
              <a:lnSpc>
                <a:spcPct val="150000"/>
              </a:lnSpc>
              <a:spcBef>
                <a:spcPts val="0"/>
              </a:spcBef>
              <a:buNone/>
            </a:pPr>
            <a:r>
              <a:rPr sz="2400" dirty="0">
                <a:sym typeface="+mn-ea"/>
              </a:rPr>
              <a:t> </a:t>
            </a:r>
            <a:r>
              <a:rPr lang="en-US" sz="2400" dirty="0">
                <a:sym typeface="+mn-ea"/>
              </a:rPr>
              <a:t>   </a:t>
            </a:r>
            <a:r>
              <a:rPr sz="2400" dirty="0">
                <a:sym typeface="+mn-ea"/>
              </a:rPr>
              <a:t>命令语法: </a:t>
            </a:r>
            <a:endParaRPr sz="2400" dirty="0">
              <a:sym typeface="+mn-ea"/>
            </a:endParaRPr>
          </a:p>
          <a:p>
            <a:pPr marL="0" indent="0">
              <a:lnSpc>
                <a:spcPct val="150000"/>
              </a:lnSpc>
              <a:spcBef>
                <a:spcPts val="0"/>
              </a:spcBef>
              <a:buNone/>
            </a:pPr>
            <a:r>
              <a:rPr sz="2400" dirty="0">
                <a:sym typeface="+mn-ea"/>
              </a:rPr>
              <a:t> </a:t>
            </a:r>
            <a:r>
              <a:rPr lang="en-US" sz="2400" dirty="0">
                <a:sym typeface="+mn-ea"/>
              </a:rPr>
              <a:t>   </a:t>
            </a:r>
            <a:r>
              <a:rPr sz="2400" dirty="0">
                <a:sym typeface="+mn-ea"/>
              </a:rPr>
              <a:t>crontab [选项] </a:t>
            </a:r>
            <a:endParaRPr sz="2400" dirty="0">
              <a:sym typeface="+mn-ea"/>
            </a:endParaRPr>
          </a:p>
          <a:p>
            <a:pPr marL="0" indent="0">
              <a:lnSpc>
                <a:spcPct val="150000"/>
              </a:lnSpc>
              <a:spcBef>
                <a:spcPts val="0"/>
              </a:spcBef>
              <a:buNone/>
            </a:pPr>
            <a:r>
              <a:rPr sz="2400" dirty="0">
                <a:sym typeface="+mn-ea"/>
              </a:rPr>
              <a:t> </a:t>
            </a:r>
            <a:r>
              <a:rPr lang="en-US" sz="2400" dirty="0">
                <a:sym typeface="+mn-ea"/>
              </a:rPr>
              <a:t>   </a:t>
            </a:r>
            <a:r>
              <a:rPr sz="2400" dirty="0">
                <a:sym typeface="+mn-ea"/>
              </a:rPr>
              <a:t>crontab [选项] [文件]</a:t>
            </a:r>
            <a:endParaRPr sz="2400" dirty="0">
              <a:sym typeface="+mn-ea"/>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9.2 </a:t>
            </a:r>
            <a:r>
              <a:rPr dirty="0">
                <a:sym typeface="+mn-ea"/>
              </a:rPr>
              <a:t> </a:t>
            </a:r>
            <a:r>
              <a:rPr lang="zh-CN" dirty="0">
                <a:sym typeface="+mn-ea"/>
              </a:rPr>
              <a:t>任务计划</a:t>
            </a:r>
            <a:endParaRPr lang="zh-CN" dirty="0">
              <a:sym typeface="+mn-ea"/>
            </a:endParaRPr>
          </a:p>
        </p:txBody>
      </p:sp>
      <p:sp>
        <p:nvSpPr>
          <p:cNvPr id="9218" name="文本占位符 8194"/>
          <p:cNvSpPr>
            <a:spLocks noGrp="1" noRot="1"/>
          </p:cNvSpPr>
          <p:nvPr>
            <p:ph idx="1"/>
          </p:nvPr>
        </p:nvSpPr>
        <p:spPr>
          <a:xfrm>
            <a:off x="429260" y="614680"/>
            <a:ext cx="8369300" cy="4498975"/>
          </a:xfrm>
        </p:spPr>
        <p:txBody>
          <a:bodyPr anchor="t" anchorCtr="0"/>
          <a:p>
            <a:pPr marL="0" indent="0">
              <a:lnSpc>
                <a:spcPct val="150000"/>
              </a:lnSpc>
              <a:spcBef>
                <a:spcPts val="0"/>
              </a:spcBef>
              <a:buNone/>
            </a:pPr>
            <a:endParaRPr dirty="0">
              <a:sym typeface="+mn-ea"/>
            </a:endParaRPr>
          </a:p>
          <a:p>
            <a:pPr>
              <a:lnSpc>
                <a:spcPct val="150000"/>
              </a:lnSpc>
              <a:spcBef>
                <a:spcPts val="0"/>
              </a:spcBef>
            </a:pPr>
            <a:r>
              <a:rPr sz="2400" dirty="0">
                <a:sym typeface="+mn-ea"/>
              </a:rPr>
              <a:t>3. </a:t>
            </a:r>
            <a:r>
              <a:rPr sz="2400" dirty="0">
                <a:solidFill>
                  <a:schemeClr val="tx2"/>
                </a:solidFill>
                <a:sym typeface="+mn-ea"/>
              </a:rPr>
              <a:t>创建 crontab</a:t>
            </a:r>
            <a:r>
              <a:rPr sz="2400" dirty="0">
                <a:sym typeface="+mn-ea"/>
              </a:rPr>
              <a:t> </a:t>
            </a:r>
            <a:endParaRPr sz="2400" dirty="0">
              <a:sym typeface="+mn-ea"/>
            </a:endParaRPr>
          </a:p>
          <a:p>
            <a:pPr marL="0" indent="0">
              <a:lnSpc>
                <a:spcPct val="150000"/>
              </a:lnSpc>
              <a:spcBef>
                <a:spcPts val="0"/>
              </a:spcBef>
              <a:buNone/>
            </a:pPr>
            <a:r>
              <a:rPr lang="en-US" sz="2400" dirty="0">
                <a:sym typeface="+mn-ea"/>
              </a:rPr>
              <a:t>    </a:t>
            </a:r>
            <a:r>
              <a:rPr sz="2400" dirty="0">
                <a:sym typeface="+mn-ea"/>
              </a:rPr>
              <a:t>创建新的 crontab, 然后提交给 crond 进程, 它将每隔 15 分钟运行一次。 同时, 新创建 crontab 的一个副本已经被放在/ var/ spool / cron 目录中, 文件名就是用户名。</a:t>
            </a:r>
            <a:endParaRPr sz="2400" dirty="0">
              <a:sym typeface="+mn-ea"/>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9.2 </a:t>
            </a:r>
            <a:r>
              <a:rPr dirty="0">
                <a:sym typeface="+mn-ea"/>
              </a:rPr>
              <a:t> </a:t>
            </a:r>
            <a:r>
              <a:rPr lang="zh-CN" dirty="0">
                <a:sym typeface="+mn-ea"/>
              </a:rPr>
              <a:t>任务计划</a:t>
            </a:r>
            <a:endParaRPr lang="zh-CN" dirty="0">
              <a:sym typeface="+mn-ea"/>
            </a:endParaRPr>
          </a:p>
        </p:txBody>
      </p:sp>
      <p:sp>
        <p:nvSpPr>
          <p:cNvPr id="9218" name="文本占位符 8194"/>
          <p:cNvSpPr>
            <a:spLocks noGrp="1" noRot="1"/>
          </p:cNvSpPr>
          <p:nvPr>
            <p:ph idx="1"/>
          </p:nvPr>
        </p:nvSpPr>
        <p:spPr>
          <a:xfrm>
            <a:off x="429260" y="614680"/>
            <a:ext cx="8369300" cy="4498975"/>
          </a:xfrm>
        </p:spPr>
        <p:txBody>
          <a:bodyPr anchor="t" anchorCtr="0"/>
          <a:p>
            <a:pPr marL="0" indent="0">
              <a:lnSpc>
                <a:spcPct val="150000"/>
              </a:lnSpc>
              <a:spcBef>
                <a:spcPts val="0"/>
              </a:spcBef>
              <a:buNone/>
            </a:pPr>
            <a:endParaRPr dirty="0">
              <a:sym typeface="+mn-ea"/>
            </a:endParaRPr>
          </a:p>
          <a:p>
            <a:pPr>
              <a:lnSpc>
                <a:spcPct val="150000"/>
              </a:lnSpc>
              <a:spcBef>
                <a:spcPts val="0"/>
              </a:spcBef>
            </a:pPr>
            <a:r>
              <a:rPr sz="2400" dirty="0">
                <a:sym typeface="+mn-ea"/>
              </a:rPr>
              <a:t>4. </a:t>
            </a:r>
            <a:r>
              <a:rPr sz="2400" dirty="0">
                <a:solidFill>
                  <a:schemeClr val="tx2"/>
                </a:solidFill>
                <a:sym typeface="+mn-ea"/>
              </a:rPr>
              <a:t>编辑 crontab</a:t>
            </a:r>
            <a:r>
              <a:rPr sz="2400" dirty="0">
                <a:sym typeface="+mn-ea"/>
              </a:rPr>
              <a:t> </a:t>
            </a:r>
            <a:endParaRPr sz="2400" dirty="0">
              <a:sym typeface="+mn-ea"/>
            </a:endParaRPr>
          </a:p>
          <a:p>
            <a:pPr marL="0" indent="0">
              <a:lnSpc>
                <a:spcPct val="150000"/>
              </a:lnSpc>
              <a:spcBef>
                <a:spcPts val="0"/>
              </a:spcBef>
              <a:buNone/>
            </a:pPr>
            <a:r>
              <a:rPr lang="en-US" sz="2400" dirty="0">
                <a:sym typeface="+mn-ea"/>
              </a:rPr>
              <a:t>    </a:t>
            </a:r>
            <a:r>
              <a:rPr sz="2400" dirty="0">
                <a:sym typeface="+mn-ea"/>
              </a:rPr>
              <a:t>如果希望添加、 删除或编辑/ var/ spool / cron / feng 文件, 可以使用 vi 编辑器像编辑其他 任何文件那样修改/ var/ spool / cron / feng 文件并保存、 退出。</a:t>
            </a:r>
            <a:endParaRPr sz="2400" dirty="0">
              <a:sym typeface="+mn-ea"/>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9.2 </a:t>
            </a:r>
            <a:r>
              <a:rPr dirty="0">
                <a:sym typeface="+mn-ea"/>
              </a:rPr>
              <a:t> </a:t>
            </a:r>
            <a:r>
              <a:rPr lang="zh-CN" dirty="0">
                <a:sym typeface="+mn-ea"/>
              </a:rPr>
              <a:t>任务计划</a:t>
            </a:r>
            <a:endParaRPr lang="zh-CN" dirty="0">
              <a:sym typeface="+mn-ea"/>
            </a:endParaRPr>
          </a:p>
        </p:txBody>
      </p:sp>
      <p:sp>
        <p:nvSpPr>
          <p:cNvPr id="9218" name="文本占位符 8194"/>
          <p:cNvSpPr>
            <a:spLocks noGrp="1" noRot="1"/>
          </p:cNvSpPr>
          <p:nvPr>
            <p:ph idx="1"/>
          </p:nvPr>
        </p:nvSpPr>
        <p:spPr>
          <a:xfrm>
            <a:off x="429260" y="614680"/>
            <a:ext cx="8369300" cy="4498975"/>
          </a:xfrm>
        </p:spPr>
        <p:txBody>
          <a:bodyPr anchor="t" anchorCtr="0"/>
          <a:p>
            <a:pPr marL="0" indent="0">
              <a:lnSpc>
                <a:spcPct val="150000"/>
              </a:lnSpc>
              <a:spcBef>
                <a:spcPts val="0"/>
              </a:spcBef>
              <a:buNone/>
            </a:pPr>
            <a:endParaRPr dirty="0">
              <a:sym typeface="+mn-ea"/>
            </a:endParaRPr>
          </a:p>
          <a:p>
            <a:pPr>
              <a:lnSpc>
                <a:spcPct val="150000"/>
              </a:lnSpc>
              <a:spcBef>
                <a:spcPts val="0"/>
              </a:spcBef>
            </a:pPr>
            <a:r>
              <a:rPr sz="2400" dirty="0">
                <a:sym typeface="+mn-ea"/>
              </a:rPr>
              <a:t>5.</a:t>
            </a:r>
            <a:r>
              <a:rPr sz="2400" dirty="0">
                <a:solidFill>
                  <a:schemeClr val="tx2"/>
                </a:solidFill>
                <a:sym typeface="+mn-ea"/>
              </a:rPr>
              <a:t> 列出 crontab</a:t>
            </a:r>
            <a:r>
              <a:rPr sz="2400" dirty="0">
                <a:sym typeface="+mn-ea"/>
              </a:rPr>
              <a:t> </a:t>
            </a:r>
            <a:endParaRPr sz="2400" dirty="0">
              <a:sym typeface="+mn-ea"/>
            </a:endParaRPr>
          </a:p>
          <a:p>
            <a:pPr marL="0" indent="0">
              <a:lnSpc>
                <a:spcPct val="150000"/>
              </a:lnSpc>
              <a:spcBef>
                <a:spcPts val="0"/>
              </a:spcBef>
              <a:buNone/>
            </a:pPr>
            <a:r>
              <a:rPr lang="en-US" sz="2400" dirty="0">
                <a:sym typeface="+mn-ea"/>
              </a:rPr>
              <a:t>  </a:t>
            </a:r>
            <a:r>
              <a:rPr sz="2400" dirty="0">
                <a:sym typeface="+mn-ea"/>
              </a:rPr>
              <a:t>【例 9-13】 以 root 用户列出 feng 的 crontab。 </a:t>
            </a:r>
            <a:endParaRPr sz="2400" dirty="0">
              <a:sym typeface="+mn-ea"/>
            </a:endParaRPr>
          </a:p>
          <a:p>
            <a:pPr marL="0" indent="0">
              <a:lnSpc>
                <a:spcPct val="150000"/>
              </a:lnSpc>
              <a:spcBef>
                <a:spcPts val="0"/>
              </a:spcBef>
              <a:buNone/>
            </a:pPr>
            <a:r>
              <a:rPr sz="2400" dirty="0">
                <a:sym typeface="+mn-ea"/>
              </a:rPr>
              <a:t> </a:t>
            </a:r>
            <a:r>
              <a:rPr lang="en-US" sz="2400" dirty="0">
                <a:sym typeface="+mn-ea"/>
              </a:rPr>
              <a:t>   </a:t>
            </a:r>
            <a:r>
              <a:rPr sz="2400" dirty="0">
                <a:sym typeface="+mn-ea"/>
              </a:rPr>
              <a:t>[rootelocalhost ~] # crontab -u feng -1</a:t>
            </a:r>
            <a:endParaRPr sz="2400" dirty="0">
              <a:sym typeface="+mn-ea"/>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9.2 </a:t>
            </a:r>
            <a:r>
              <a:rPr dirty="0">
                <a:sym typeface="+mn-ea"/>
              </a:rPr>
              <a:t> </a:t>
            </a:r>
            <a:r>
              <a:rPr lang="zh-CN" dirty="0">
                <a:sym typeface="+mn-ea"/>
              </a:rPr>
              <a:t>任务计划</a:t>
            </a:r>
            <a:endParaRPr lang="zh-CN" dirty="0">
              <a:sym typeface="+mn-ea"/>
            </a:endParaRPr>
          </a:p>
        </p:txBody>
      </p:sp>
      <p:sp>
        <p:nvSpPr>
          <p:cNvPr id="9218" name="文本占位符 8194"/>
          <p:cNvSpPr>
            <a:spLocks noGrp="1" noRot="1"/>
          </p:cNvSpPr>
          <p:nvPr>
            <p:ph idx="1"/>
          </p:nvPr>
        </p:nvSpPr>
        <p:spPr>
          <a:xfrm>
            <a:off x="429260" y="614680"/>
            <a:ext cx="8369300" cy="4498975"/>
          </a:xfrm>
        </p:spPr>
        <p:txBody>
          <a:bodyPr anchor="t" anchorCtr="0"/>
          <a:p>
            <a:pPr marL="0" indent="0">
              <a:lnSpc>
                <a:spcPct val="150000"/>
              </a:lnSpc>
              <a:spcBef>
                <a:spcPts val="0"/>
              </a:spcBef>
              <a:buNone/>
            </a:pPr>
            <a:endParaRPr dirty="0">
              <a:sym typeface="+mn-ea"/>
            </a:endParaRPr>
          </a:p>
          <a:p>
            <a:pPr>
              <a:lnSpc>
                <a:spcPct val="150000"/>
              </a:lnSpc>
              <a:spcBef>
                <a:spcPts val="0"/>
              </a:spcBef>
            </a:pPr>
            <a:r>
              <a:rPr sz="2400" dirty="0">
                <a:sym typeface="+mn-ea"/>
              </a:rPr>
              <a:t>6. </a:t>
            </a:r>
            <a:r>
              <a:rPr sz="2400" dirty="0">
                <a:solidFill>
                  <a:schemeClr val="tx2"/>
                </a:solidFill>
                <a:sym typeface="+mn-ea"/>
              </a:rPr>
              <a:t>删除 crontab </a:t>
            </a:r>
            <a:endParaRPr sz="2400" dirty="0">
              <a:sym typeface="+mn-ea"/>
            </a:endParaRPr>
          </a:p>
          <a:p>
            <a:pPr marL="0" indent="0">
              <a:lnSpc>
                <a:spcPct val="150000"/>
              </a:lnSpc>
              <a:spcBef>
                <a:spcPts val="0"/>
              </a:spcBef>
              <a:buNone/>
            </a:pPr>
            <a:r>
              <a:rPr lang="en-US" sz="2400" dirty="0">
                <a:sym typeface="+mn-ea"/>
              </a:rPr>
              <a:t>    </a:t>
            </a:r>
            <a:r>
              <a:rPr sz="2400" dirty="0">
                <a:sym typeface="+mn-ea"/>
              </a:rPr>
              <a:t>删除 crontab 时也会删除/ var/ spool / cron 目录中指定用户的文件。 </a:t>
            </a:r>
            <a:endParaRPr sz="2400" dirty="0">
              <a:sym typeface="+mn-ea"/>
            </a:endParaRPr>
          </a:p>
          <a:p>
            <a:pPr marL="0" indent="0">
              <a:lnSpc>
                <a:spcPct val="150000"/>
              </a:lnSpc>
              <a:spcBef>
                <a:spcPts val="0"/>
              </a:spcBef>
              <a:buNone/>
            </a:pPr>
            <a:r>
              <a:rPr sz="2400" dirty="0">
                <a:sym typeface="+mn-ea"/>
              </a:rPr>
              <a:t> </a:t>
            </a:r>
            <a:r>
              <a:rPr lang="en-US" sz="2400" dirty="0">
                <a:sym typeface="+mn-ea"/>
              </a:rPr>
              <a:t> </a:t>
            </a:r>
            <a:r>
              <a:rPr sz="2400" dirty="0">
                <a:sym typeface="+mn-ea"/>
              </a:rPr>
              <a:t>【例 9-16】 以用户 root 删除 feng 的 crontab。 </a:t>
            </a:r>
            <a:r>
              <a:rPr lang="en-US" sz="2400" dirty="0">
                <a:sym typeface="+mn-ea"/>
              </a:rPr>
              <a:t> </a:t>
            </a:r>
            <a:endParaRPr lang="en-US" sz="2400" dirty="0">
              <a:sym typeface="+mn-ea"/>
            </a:endParaRPr>
          </a:p>
          <a:p>
            <a:pPr marL="0" indent="0">
              <a:lnSpc>
                <a:spcPct val="150000"/>
              </a:lnSpc>
              <a:spcBef>
                <a:spcPts val="0"/>
              </a:spcBef>
              <a:buNone/>
            </a:pPr>
            <a:r>
              <a:rPr lang="en-US" sz="2400" dirty="0">
                <a:sym typeface="+mn-ea"/>
              </a:rPr>
              <a:t>    </a:t>
            </a:r>
            <a:r>
              <a:rPr sz="2400" dirty="0">
                <a:sym typeface="+mn-ea"/>
              </a:rPr>
              <a:t>[root@localhost~] # crontab -u feng -r</a:t>
            </a:r>
            <a:endParaRPr sz="2400" dirty="0">
              <a:sym typeface="+mn-ea"/>
            </a:endParaRPr>
          </a:p>
          <a:p>
            <a:pPr marL="0" indent="0">
              <a:lnSpc>
                <a:spcPct val="150000"/>
              </a:lnSpc>
              <a:spcBef>
                <a:spcPts val="0"/>
              </a:spcBef>
              <a:buNone/>
            </a:pPr>
            <a:r>
              <a:rPr lang="en-US" sz="2400" dirty="0">
                <a:sym typeface="+mn-ea"/>
              </a:rPr>
              <a:t>    </a:t>
            </a:r>
            <a:r>
              <a:rPr sz="2400" dirty="0">
                <a:sym typeface="+mn-ea"/>
              </a:rPr>
              <a:t>[feng@localhost ~] $ crontab -r</a:t>
            </a:r>
            <a:endParaRPr sz="2400" dirty="0">
              <a:sym typeface="+mn-ea"/>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9.2 </a:t>
            </a:r>
            <a:r>
              <a:rPr dirty="0">
                <a:sym typeface="+mn-ea"/>
              </a:rPr>
              <a:t> </a:t>
            </a:r>
            <a:r>
              <a:rPr lang="zh-CN" dirty="0">
                <a:sym typeface="+mn-ea"/>
              </a:rPr>
              <a:t>任务计划</a:t>
            </a:r>
            <a:endParaRPr lang="zh-CN" dirty="0">
              <a:sym typeface="+mn-ea"/>
            </a:endParaRPr>
          </a:p>
        </p:txBody>
      </p:sp>
      <p:sp>
        <p:nvSpPr>
          <p:cNvPr id="9218" name="文本占位符 8194"/>
          <p:cNvSpPr>
            <a:spLocks noGrp="1" noRot="1"/>
          </p:cNvSpPr>
          <p:nvPr>
            <p:ph idx="1"/>
          </p:nvPr>
        </p:nvSpPr>
        <p:spPr>
          <a:xfrm>
            <a:off x="429260" y="614680"/>
            <a:ext cx="8369300" cy="4498975"/>
          </a:xfrm>
        </p:spPr>
        <p:txBody>
          <a:bodyPr anchor="t" anchorCtr="0"/>
          <a:p>
            <a:pPr marL="0" indent="0">
              <a:lnSpc>
                <a:spcPct val="150000"/>
              </a:lnSpc>
              <a:spcBef>
                <a:spcPts val="0"/>
              </a:spcBef>
              <a:buNone/>
            </a:pPr>
            <a:endParaRPr dirty="0">
              <a:sym typeface="+mn-ea"/>
            </a:endParaRPr>
          </a:p>
          <a:p>
            <a:pPr>
              <a:lnSpc>
                <a:spcPct val="150000"/>
              </a:lnSpc>
              <a:spcBef>
                <a:spcPts val="0"/>
              </a:spcBef>
            </a:pPr>
            <a:r>
              <a:rPr sz="2400" dirty="0">
                <a:sym typeface="+mn-ea"/>
              </a:rPr>
              <a:t>7.</a:t>
            </a:r>
            <a:r>
              <a:rPr sz="2400" dirty="0">
                <a:solidFill>
                  <a:schemeClr val="tx2"/>
                </a:solidFill>
                <a:sym typeface="+mn-ea"/>
              </a:rPr>
              <a:t> 恢复丢失的 crontab 文件 </a:t>
            </a:r>
            <a:endParaRPr sz="2400" dirty="0">
              <a:sym typeface="+mn-ea"/>
            </a:endParaRPr>
          </a:p>
          <a:p>
            <a:pPr marL="0" indent="0">
              <a:lnSpc>
                <a:spcPct val="150000"/>
              </a:lnSpc>
              <a:spcBef>
                <a:spcPts val="0"/>
              </a:spcBef>
              <a:buNone/>
            </a:pPr>
            <a:r>
              <a:rPr lang="en-US" sz="2400" dirty="0">
                <a:sym typeface="+mn-ea"/>
              </a:rPr>
              <a:t>    </a:t>
            </a:r>
            <a:r>
              <a:rPr sz="2400" dirty="0">
                <a:sym typeface="+mn-ea"/>
              </a:rPr>
              <a:t>如果不小心误删除了 crontab 文件, 且在主目录下还有一个备份, 那么可以将其复制 到 spool / cron / &lt;username&gt;, 其中&lt;username&gt;是用户名。 </a:t>
            </a:r>
            <a:endParaRPr sz="2400" dirty="0">
              <a:sym typeface="+mn-ea"/>
            </a:endParaRPr>
          </a:p>
          <a:p>
            <a:pPr marL="0" indent="0">
              <a:lnSpc>
                <a:spcPct val="150000"/>
              </a:lnSpc>
              <a:spcBef>
                <a:spcPts val="0"/>
              </a:spcBef>
              <a:buNone/>
            </a:pPr>
            <a:r>
              <a:rPr sz="2400" dirty="0">
                <a:sym typeface="+mn-ea"/>
              </a:rPr>
              <a:t> </a:t>
            </a:r>
            <a:r>
              <a:rPr lang="en-US" sz="2400" dirty="0">
                <a:sym typeface="+mn-ea"/>
              </a:rPr>
              <a:t>   </a:t>
            </a:r>
            <a:r>
              <a:rPr sz="2400" dirty="0">
                <a:sym typeface="+mn-ea"/>
              </a:rPr>
              <a:t>如果由于权限问题无法完成复制, 可以使用以下命令, 其中需要指定在用户主目录中 复制的文件名。 </a:t>
            </a:r>
            <a:r>
              <a:rPr lang="en-US" sz="2400" dirty="0">
                <a:sym typeface="+mn-ea"/>
              </a:rPr>
              <a:t> </a:t>
            </a:r>
            <a:endParaRPr lang="en-US" sz="2400" dirty="0">
              <a:sym typeface="+mn-ea"/>
            </a:endParaRPr>
          </a:p>
          <a:p>
            <a:pPr marL="0" indent="0">
              <a:lnSpc>
                <a:spcPct val="150000"/>
              </a:lnSpc>
              <a:spcBef>
                <a:spcPts val="0"/>
              </a:spcBef>
              <a:buNone/>
            </a:pPr>
            <a:r>
              <a:rPr lang="en-US" sz="2400" dirty="0">
                <a:sym typeface="+mn-ea"/>
              </a:rPr>
              <a:t>    </a:t>
            </a:r>
            <a:r>
              <a:rPr sz="2400" dirty="0">
                <a:sym typeface="+mn-ea"/>
              </a:rPr>
              <a:t>crontab [文件]</a:t>
            </a:r>
            <a:endParaRPr sz="2400" dirty="0">
              <a:sym typeface="+mn-ea"/>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217930"/>
            <a:ext cx="8226425" cy="5996305"/>
          </a:xfrm>
        </p:spPr>
        <p:txBody>
          <a:bodyPr anchor="t" anchorCtr="0"/>
          <a:p>
            <a:pPr marL="0" indent="0">
              <a:lnSpc>
                <a:spcPct val="150000"/>
              </a:lnSpc>
              <a:spcBef>
                <a:spcPts val="0"/>
              </a:spcBef>
              <a:buNone/>
            </a:pPr>
            <a:r>
              <a:rPr lang="en-US" dirty="0"/>
              <a:t>      </a:t>
            </a:r>
            <a:r>
              <a:rPr lang="en-US" sz="2400" dirty="0"/>
              <a:t> </a:t>
            </a:r>
            <a:r>
              <a:rPr sz="2400" dirty="0">
                <a:solidFill>
                  <a:srgbClr val="FF0000"/>
                </a:solidFill>
              </a:rPr>
              <a:t>进程就是用来描述这一控制过程的, 组织 安排不同程序等待 CPU 的调度</a:t>
            </a:r>
            <a:r>
              <a:rPr sz="2400" dirty="0"/>
              <a:t>。 进程是一个具有一定独立功能的程序或程序段在一组数据集合上的一次动态执行过程, 同时也是程序能够并发执行的基础机制。 各种资源的分配和管理都是以进程为单位的</a:t>
            </a:r>
            <a:r>
              <a:rPr lang="zh-CN" dirty="0"/>
              <a:t>。</a:t>
            </a:r>
            <a:endParaRPr lang="zh-CN" dirty="0"/>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9.3 </a:t>
            </a:r>
            <a:r>
              <a:rPr b="1"/>
              <a:t> Linux 系统启动过程</a:t>
            </a:r>
            <a:endParaRPr b="1"/>
          </a:p>
        </p:txBody>
      </p:sp>
      <p:sp>
        <p:nvSpPr>
          <p:cNvPr id="3" name="内容占位符 2"/>
          <p:cNvSpPr/>
          <p:nvPr>
            <p:ph idx="1"/>
            <p:custDataLst>
              <p:tags r:id="rId1"/>
            </p:custDataLst>
          </p:nvPr>
        </p:nvSpPr>
        <p:spPr>
          <a:xfrm>
            <a:off x="381000" y="1371600"/>
            <a:ext cx="8153400" cy="4498975"/>
          </a:xfrm>
        </p:spPr>
        <p:txBody>
          <a:bodyPr/>
          <a:p>
            <a:pPr marL="0" indent="0">
              <a:lnSpc>
                <a:spcPct val="100000"/>
              </a:lnSpc>
              <a:spcBef>
                <a:spcPts val="0"/>
              </a:spcBef>
              <a:buNone/>
            </a:pPr>
            <a:r>
              <a:rPr lang="en-US" altLang="zh-CN"/>
              <a:t>  </a:t>
            </a:r>
            <a:r>
              <a:rPr lang="en-US" altLang="zh-CN" sz="2400"/>
              <a:t>  </a:t>
            </a:r>
            <a:r>
              <a:rPr lang="zh-CN" altLang="en-US" sz="2400"/>
              <a:t>Linux 系统的启动是从计算机开机通电自检开始的, 一直到登录系统需要经过多个过程。</a:t>
            </a:r>
            <a:endParaRPr lang="zh-CN" altLang="en-US" sz="2400"/>
          </a:p>
          <a:p>
            <a:pPr>
              <a:lnSpc>
                <a:spcPct val="100000"/>
              </a:lnSpc>
              <a:spcBef>
                <a:spcPts val="0"/>
              </a:spcBef>
            </a:pPr>
            <a:r>
              <a:rPr lang="zh-CN" altLang="en-US" sz="2400"/>
              <a:t>1.</a:t>
            </a:r>
            <a:r>
              <a:rPr lang="zh-CN" altLang="en-US" sz="2400">
                <a:solidFill>
                  <a:schemeClr val="tx2"/>
                </a:solidFill>
              </a:rPr>
              <a:t> BIOS 自检 </a:t>
            </a:r>
            <a:endParaRPr lang="zh-CN" altLang="en-US" sz="2400"/>
          </a:p>
          <a:p>
            <a:pPr marL="0" indent="0">
              <a:lnSpc>
                <a:spcPct val="100000"/>
              </a:lnSpc>
              <a:spcBef>
                <a:spcPts val="0"/>
              </a:spcBef>
              <a:buNone/>
            </a:pPr>
            <a:r>
              <a:rPr lang="en-US" altLang="zh-CN" sz="2400">
                <a:sym typeface="+mn-ea"/>
              </a:rPr>
              <a:t>     </a:t>
            </a:r>
            <a:r>
              <a:rPr lang="zh-CN" altLang="en-US" sz="2400">
                <a:sym typeface="+mn-ea"/>
              </a:rPr>
              <a:t>计算机在接通电源之后首先由 BIOS 进行 POST 自检, 然后依据 BIOS 内设置的引导顺 序从硬盘、 软盘或光盘中读入引导块。</a:t>
            </a:r>
            <a:endParaRPr lang="zh-CN" altLang="en-US" sz="2400"/>
          </a:p>
          <a:p>
            <a:pPr>
              <a:lnSpc>
                <a:spcPct val="100000"/>
              </a:lnSpc>
              <a:spcBef>
                <a:spcPts val="0"/>
              </a:spcBef>
            </a:pPr>
            <a:r>
              <a:rPr lang="zh-CN" altLang="en-US" sz="2400"/>
              <a:t>2</a:t>
            </a:r>
            <a:r>
              <a:rPr lang="zh-CN" altLang="en-US" sz="2400">
                <a:solidFill>
                  <a:schemeClr val="tx2"/>
                </a:solidFill>
              </a:rPr>
              <a:t>. 启动 GRUB 2</a:t>
            </a:r>
            <a:r>
              <a:rPr lang="zh-CN" altLang="en-US" sz="2400"/>
              <a:t> </a:t>
            </a:r>
            <a:endParaRPr lang="zh-CN" altLang="en-US" sz="2400"/>
          </a:p>
          <a:p>
            <a:pPr marL="0" indent="0">
              <a:lnSpc>
                <a:spcPct val="100000"/>
              </a:lnSpc>
              <a:spcBef>
                <a:spcPts val="0"/>
              </a:spcBef>
              <a:buNone/>
            </a:pPr>
            <a:r>
              <a:rPr lang="en-US" altLang="zh-CN" sz="2400"/>
              <a:t>    </a:t>
            </a:r>
            <a:r>
              <a:rPr lang="zh-CN" altLang="en-US" sz="2400"/>
              <a:t>GRUB 2 是 Linux 系统中默认使用的引导加载程序, 引导加载程序用于引导操作系统启 动。 当计算机引导操作系统时, BIOS 会读取引导介质上最前面的 512 字节 (主引导记录)。</a:t>
            </a:r>
            <a:endParaRPr lang="zh-CN" altLang="en-US" sz="2400"/>
          </a:p>
          <a:p>
            <a:pPr marL="0" indent="0">
              <a:lnSpc>
                <a:spcPct val="100000"/>
              </a:lnSpc>
              <a:spcBef>
                <a:spcPts val="0"/>
              </a:spcBef>
              <a:buNone/>
            </a:pPr>
            <a:r>
              <a:rPr lang="en-US" altLang="zh-CN"/>
              <a:t>  </a:t>
            </a:r>
            <a:endParaRPr lang="zh-CN" altLang="en-US"/>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9.3 </a:t>
            </a:r>
            <a:r>
              <a:rPr b="1"/>
              <a:t> Linux 系统启动过程</a:t>
            </a:r>
            <a:endParaRPr b="1"/>
          </a:p>
        </p:txBody>
      </p:sp>
      <p:sp>
        <p:nvSpPr>
          <p:cNvPr id="3" name="内容占位符 2"/>
          <p:cNvSpPr/>
          <p:nvPr>
            <p:ph idx="1"/>
            <p:custDataLst>
              <p:tags r:id="rId1"/>
            </p:custDataLst>
          </p:nvPr>
        </p:nvSpPr>
        <p:spPr>
          <a:xfrm>
            <a:off x="381000" y="1066800"/>
            <a:ext cx="8153400" cy="4498975"/>
          </a:xfrm>
        </p:spPr>
        <p:txBody>
          <a:bodyPr/>
          <a:p>
            <a:pPr marL="0" indent="0">
              <a:lnSpc>
                <a:spcPct val="100000"/>
              </a:lnSpc>
              <a:spcBef>
                <a:spcPts val="0"/>
              </a:spcBef>
              <a:buNone/>
            </a:pPr>
            <a:r>
              <a:rPr lang="en-US" altLang="zh-CN"/>
              <a:t> </a:t>
            </a:r>
            <a:r>
              <a:rPr lang="en-US" altLang="zh-CN" sz="2400"/>
              <a:t> </a:t>
            </a:r>
            <a:endParaRPr lang="zh-CN" altLang="en-US" sz="2400"/>
          </a:p>
          <a:p>
            <a:pPr>
              <a:lnSpc>
                <a:spcPct val="100000"/>
              </a:lnSpc>
              <a:spcBef>
                <a:spcPts val="0"/>
              </a:spcBef>
            </a:pPr>
            <a:r>
              <a:rPr lang="zh-CN" altLang="en-US" sz="2400"/>
              <a:t>3. </a:t>
            </a:r>
            <a:r>
              <a:rPr lang="zh-CN" altLang="en-US" sz="2400">
                <a:solidFill>
                  <a:schemeClr val="tx2"/>
                </a:solidFill>
              </a:rPr>
              <a:t>加载内核</a:t>
            </a:r>
            <a:endParaRPr lang="zh-CN" altLang="en-US" sz="2400"/>
          </a:p>
          <a:p>
            <a:pPr marL="0" indent="0">
              <a:lnSpc>
                <a:spcPct val="100000"/>
              </a:lnSpc>
              <a:spcBef>
                <a:spcPts val="0"/>
              </a:spcBef>
              <a:buNone/>
            </a:pPr>
            <a:r>
              <a:rPr lang="en-US" altLang="zh-CN" sz="2400"/>
              <a:t>    </a:t>
            </a:r>
            <a:r>
              <a:rPr lang="zh-CN" altLang="en-US" sz="2400"/>
              <a:t> </a:t>
            </a:r>
            <a:r>
              <a:rPr lang="zh-CN" altLang="en-US" sz="2400">
                <a:sym typeface="+mn-ea"/>
              </a:rPr>
              <a:t>接下来的步骤就是加载内核映像到内存中, 内核映像并不是一个可执行的内核, 而是 一个压缩过的内核映像。</a:t>
            </a:r>
            <a:endParaRPr lang="zh-CN" altLang="en-US" sz="2400"/>
          </a:p>
          <a:p>
            <a:pPr>
              <a:lnSpc>
                <a:spcPct val="100000"/>
              </a:lnSpc>
              <a:spcBef>
                <a:spcPts val="0"/>
              </a:spcBef>
            </a:pPr>
            <a:r>
              <a:rPr lang="zh-CN" altLang="en-US" sz="2400"/>
              <a:t>4. </a:t>
            </a:r>
            <a:r>
              <a:rPr lang="zh-CN" altLang="en-US" sz="2400">
                <a:solidFill>
                  <a:schemeClr val="tx2"/>
                </a:solidFill>
              </a:rPr>
              <a:t>执行 systemd 进程</a:t>
            </a:r>
            <a:endParaRPr lang="zh-CN" altLang="en-US" sz="2400"/>
          </a:p>
          <a:p>
            <a:pPr marL="0" indent="0">
              <a:lnSpc>
                <a:spcPct val="100000"/>
              </a:lnSpc>
              <a:spcBef>
                <a:spcPts val="0"/>
              </a:spcBef>
              <a:buNone/>
            </a:pPr>
            <a:r>
              <a:rPr lang="en-US" altLang="zh-CN" sz="2400"/>
              <a:t>    </a:t>
            </a:r>
            <a:r>
              <a:rPr lang="zh-CN" altLang="en-US" sz="2400"/>
              <a:t> systemd 进程是 Linux 系统所有进程的起点, 在完成内核引导以后, 即在本进程空间内 加载 systemd 程序。 systemd 进程是所有进程的发起者和控制者。 因为在任何 Linux 系统中, 它都是第一个运行的进程, 所以 systemd 进程的进程号 (PID) 永远是 1。</a:t>
            </a:r>
            <a:endParaRPr lang="zh-CN" altLang="en-US" sz="2400"/>
          </a:p>
          <a:p>
            <a:pPr marL="0" indent="0">
              <a:lnSpc>
                <a:spcPct val="100000"/>
              </a:lnSpc>
              <a:spcBef>
                <a:spcPts val="0"/>
              </a:spcBef>
              <a:buNone/>
            </a:pPr>
            <a:r>
              <a:rPr lang="en-US" altLang="zh-CN"/>
              <a:t>    </a:t>
            </a:r>
            <a:endParaRPr lang="zh-CN" altLang="en-US"/>
          </a:p>
          <a:p>
            <a:pPr marL="0" indent="0">
              <a:lnSpc>
                <a:spcPct val="100000"/>
              </a:lnSpc>
              <a:spcBef>
                <a:spcPts val="0"/>
              </a:spcBef>
              <a:buNone/>
            </a:pPr>
            <a:endParaRPr lang="zh-CN" altLang="en-US"/>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9.3 </a:t>
            </a:r>
            <a:r>
              <a:rPr b="1"/>
              <a:t> Linux 系统启动过程</a:t>
            </a:r>
            <a:endParaRPr b="1"/>
          </a:p>
        </p:txBody>
      </p:sp>
      <p:sp>
        <p:nvSpPr>
          <p:cNvPr id="3" name="内容占位符 2"/>
          <p:cNvSpPr/>
          <p:nvPr>
            <p:ph idx="1"/>
            <p:custDataLst>
              <p:tags r:id="rId1"/>
            </p:custDataLst>
          </p:nvPr>
        </p:nvSpPr>
        <p:spPr>
          <a:xfrm>
            <a:off x="381000" y="1066800"/>
            <a:ext cx="8153400" cy="4498975"/>
          </a:xfrm>
        </p:spPr>
        <p:txBody>
          <a:bodyPr/>
          <a:p>
            <a:pPr marL="0" indent="0">
              <a:lnSpc>
                <a:spcPct val="100000"/>
              </a:lnSpc>
              <a:spcBef>
                <a:spcPts val="0"/>
              </a:spcBef>
              <a:buNone/>
            </a:pPr>
            <a:r>
              <a:rPr lang="en-US" altLang="zh-CN"/>
              <a:t>  </a:t>
            </a:r>
            <a:endParaRPr lang="zh-CN" altLang="en-US"/>
          </a:p>
          <a:p>
            <a:pPr>
              <a:lnSpc>
                <a:spcPct val="100000"/>
              </a:lnSpc>
              <a:spcBef>
                <a:spcPts val="0"/>
              </a:spcBef>
            </a:pPr>
            <a:r>
              <a:rPr lang="zh-CN" altLang="en-US" sz="2400"/>
              <a:t>5. </a:t>
            </a:r>
            <a:r>
              <a:rPr lang="zh-CN" altLang="en-US" sz="2400">
                <a:solidFill>
                  <a:schemeClr val="tx2"/>
                </a:solidFill>
              </a:rPr>
              <a:t>初始化系统环境</a:t>
            </a:r>
            <a:r>
              <a:rPr lang="en-US" altLang="zh-CN" sz="2400">
                <a:sym typeface="+mn-ea"/>
              </a:rPr>
              <a:t> </a:t>
            </a:r>
            <a:endParaRPr lang="en-US" altLang="zh-CN" sz="2400">
              <a:sym typeface="+mn-ea"/>
            </a:endParaRPr>
          </a:p>
          <a:p>
            <a:pPr marL="0" indent="0">
              <a:lnSpc>
                <a:spcPct val="100000"/>
              </a:lnSpc>
              <a:spcBef>
                <a:spcPts val="0"/>
              </a:spcBef>
              <a:buNone/>
            </a:pPr>
            <a:r>
              <a:rPr lang="en-US" altLang="zh-CN" sz="2400">
                <a:sym typeface="+mn-ea"/>
              </a:rPr>
              <a:t>    </a:t>
            </a:r>
            <a:r>
              <a:rPr lang="zh-CN" altLang="en-US" sz="2400">
                <a:sym typeface="+mn-ea"/>
              </a:rPr>
              <a:t> Linux 系统使用 systemd 作为引导管理程序, 之后的引导过程将由 systemd 完成。 systemd 使用目标 (target) 来处理引导和服务管理过程。 这些 systemd 里的目标文件被用 于分组不同的引导单元以及启动同步进程。</a:t>
            </a:r>
            <a:endParaRPr lang="zh-CN" altLang="en-US" sz="2400"/>
          </a:p>
          <a:p>
            <a:pPr>
              <a:lnSpc>
                <a:spcPct val="100000"/>
              </a:lnSpc>
              <a:spcBef>
                <a:spcPts val="0"/>
              </a:spcBef>
            </a:pPr>
            <a:r>
              <a:rPr lang="zh-CN" altLang="en-US" sz="2400"/>
              <a:t>6.</a:t>
            </a:r>
            <a:r>
              <a:rPr lang="zh-CN" altLang="en-US" sz="2400">
                <a:solidFill>
                  <a:schemeClr val="tx2"/>
                </a:solidFill>
              </a:rPr>
              <a:t> 执行/ bin / login 程序 </a:t>
            </a:r>
            <a:endParaRPr lang="zh-CN" altLang="en-US" sz="2400"/>
          </a:p>
          <a:p>
            <a:pPr marL="0" indent="0">
              <a:lnSpc>
                <a:spcPct val="100000"/>
              </a:lnSpc>
              <a:spcBef>
                <a:spcPts val="0"/>
              </a:spcBef>
              <a:buNone/>
            </a:pPr>
            <a:r>
              <a:rPr lang="en-US" altLang="zh-CN" sz="2400"/>
              <a:t>    </a:t>
            </a:r>
            <a:r>
              <a:rPr lang="zh-CN" altLang="en-US" sz="2400"/>
              <a:t>login 程序会提示使用者输入账号及密码, 接着接收 mingetty 传来的用户名并将其作为 用户名参数, 然后 login 会对用户名进行分析。</a:t>
            </a:r>
            <a:endParaRPr lang="zh-CN" altLang="en-US" sz="2400"/>
          </a:p>
          <a:p>
            <a:pPr marL="0" indent="0">
              <a:lnSpc>
                <a:spcPct val="100000"/>
              </a:lnSpc>
              <a:spcBef>
                <a:spcPts val="0"/>
              </a:spcBef>
              <a:buNone/>
            </a:pPr>
            <a:r>
              <a:rPr lang="en-US" altLang="zh-CN"/>
              <a:t>       </a:t>
            </a:r>
            <a:endParaRPr lang="zh-CN" altLang="en-US"/>
          </a:p>
          <a:p>
            <a:pPr marL="0" indent="0">
              <a:lnSpc>
                <a:spcPct val="100000"/>
              </a:lnSpc>
              <a:spcBef>
                <a:spcPts val="0"/>
              </a:spcBef>
              <a:buNone/>
            </a:pPr>
            <a:endParaRPr lang="zh-CN" alt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marL="0" indent="0">
              <a:lnSpc>
                <a:spcPct val="150000"/>
              </a:lnSpc>
              <a:spcBef>
                <a:spcPts val="0"/>
              </a:spcBef>
              <a:buNone/>
            </a:pPr>
            <a:r>
              <a:rPr lang="en-US" dirty="0"/>
              <a:t>    </a:t>
            </a:r>
            <a:r>
              <a:rPr sz="2400" dirty="0">
                <a:solidFill>
                  <a:srgbClr val="FF0000"/>
                </a:solidFill>
              </a:rPr>
              <a:t>进程的基本组成结构为进程控制块 (Processing Control Block, PCB)、 程序段和数据结构集。</a:t>
            </a:r>
            <a:r>
              <a:rPr sz="2400" dirty="0"/>
              <a:t> PCB 是进程动态特征的反映, 主要包括进程的描述信息、 控制信息、 进程使用资 源情况等。 程序段是该进程需要完成功能的程序代码。 数据结构集是进程执行时需要访问 的工作区和数据对象, 即执行进程时需要的系统资源。 总的来说, 进程的组成结构就是一 个进程包要运行的程序, 程序所需的数据以及跟踪管理程序状态所需的各种信息。 </a:t>
            </a:r>
            <a:endParaRPr sz="2400"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marL="0" indent="0">
              <a:lnSpc>
                <a:spcPct val="150000"/>
              </a:lnSpc>
              <a:spcBef>
                <a:spcPts val="0"/>
              </a:spcBef>
              <a:buNone/>
            </a:pPr>
            <a:r>
              <a:rPr lang="en-US" dirty="0"/>
              <a:t>    </a:t>
            </a:r>
            <a:r>
              <a:rPr sz="2400" dirty="0"/>
              <a:t>在创建进程时, 会被内核赋予一个 ID 作为进程唯一标识号 (也称为 “</a:t>
            </a:r>
            <a:r>
              <a:rPr sz="2400" dirty="0">
                <a:solidFill>
                  <a:srgbClr val="FF0000"/>
                </a:solidFill>
              </a:rPr>
              <a:t>PID</a:t>
            </a:r>
            <a:r>
              <a:rPr sz="2400" dirty="0"/>
              <a:t>” ), 它是 一个非负整数。 进程 ID 可以重用, 当进程终止后, Linux 一般通过延迟重用算法, 使得赋予新进程的 ID 不同于最近终止进程的 ID。</a:t>
            </a:r>
            <a:endParaRPr sz="2400"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marL="0" indent="0">
              <a:lnSpc>
                <a:spcPct val="150000"/>
              </a:lnSpc>
              <a:spcBef>
                <a:spcPts val="0"/>
              </a:spcBef>
              <a:buNone/>
            </a:pPr>
            <a:r>
              <a:rPr lang="en-US" dirty="0"/>
              <a:t>   </a:t>
            </a:r>
            <a:r>
              <a:rPr sz="2400" dirty="0"/>
              <a:t>在 Linux 系统中根据进程的特点和 属性, 将进程分为交互进程、 批处理进程和守护进程 3 类。</a:t>
            </a:r>
            <a:endParaRPr sz="2400" dirty="0"/>
          </a:p>
          <a:p>
            <a:pPr marL="0" indent="0">
              <a:lnSpc>
                <a:spcPct val="150000"/>
              </a:lnSpc>
              <a:spcBef>
                <a:spcPts val="0"/>
              </a:spcBef>
              <a:buNone/>
            </a:pPr>
            <a:r>
              <a:rPr sz="2400" dirty="0"/>
              <a:t> (1) </a:t>
            </a:r>
            <a:r>
              <a:rPr sz="2400" dirty="0">
                <a:solidFill>
                  <a:srgbClr val="FF0000"/>
                </a:solidFill>
              </a:rPr>
              <a:t>交互进程</a:t>
            </a:r>
            <a:r>
              <a:rPr sz="2400" dirty="0"/>
              <a:t>: 由 Shell 启动的进程, 既可以在前台运行, 也可以在后台运行, 且必 须由用户给出某些参数或者信息, 进程才能继续执行。</a:t>
            </a:r>
            <a:endParaRPr sz="2400" dirty="0"/>
          </a:p>
          <a:p>
            <a:pPr marL="0" indent="0">
              <a:lnSpc>
                <a:spcPct val="150000"/>
              </a:lnSpc>
              <a:spcBef>
                <a:spcPts val="0"/>
              </a:spcBef>
              <a:buNone/>
            </a:pPr>
            <a:r>
              <a:rPr sz="2400" dirty="0"/>
              <a:t> (2) </a:t>
            </a:r>
            <a:r>
              <a:rPr sz="2400" dirty="0">
                <a:solidFill>
                  <a:srgbClr val="FF0000"/>
                </a:solidFill>
              </a:rPr>
              <a:t>批处理进程</a:t>
            </a:r>
            <a:r>
              <a:rPr sz="2400" dirty="0"/>
              <a:t>: 与终端没有联系, 是一个进程序列, 负责按照顺序启动其他进程。 (3) 守护进程: 执行系统特定功能或者执行系统相关任务的进程, 并在后台运行。 守护进程是一个特殊的进程, 不是内核的组成部分。 大部分守护进程是在系统启动时 启动, 直至系统关闭时才停止运行的。</a:t>
            </a:r>
            <a:endParaRPr sz="24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9.1  </a:t>
            </a:r>
            <a:r>
              <a:rPr lang="zh-CN" altLang="en-US" dirty="0">
                <a:sym typeface="+mn-ea"/>
              </a:rPr>
              <a:t>进程管理</a:t>
            </a:r>
            <a:endParaRPr lang="zh-CN" altLang="en-US" dirty="0"/>
          </a:p>
        </p:txBody>
      </p:sp>
      <p:sp>
        <p:nvSpPr>
          <p:cNvPr id="9218" name="文本占位符 8194"/>
          <p:cNvSpPr>
            <a:spLocks noGrp="1" noRot="1"/>
          </p:cNvSpPr>
          <p:nvPr>
            <p:ph idx="1"/>
          </p:nvPr>
        </p:nvSpPr>
        <p:spPr>
          <a:xfrm>
            <a:off x="533400" y="1066800"/>
            <a:ext cx="8226425" cy="5996305"/>
          </a:xfrm>
        </p:spPr>
        <p:txBody>
          <a:bodyPr anchor="t" anchorCtr="0"/>
          <a:p>
            <a:pPr marL="0" indent="0">
              <a:lnSpc>
                <a:spcPct val="150000"/>
              </a:lnSpc>
              <a:spcBef>
                <a:spcPts val="0"/>
              </a:spcBef>
              <a:buNone/>
            </a:pPr>
            <a:r>
              <a:rPr lang="en-US" dirty="0"/>
              <a:t>   </a:t>
            </a:r>
            <a:r>
              <a:rPr sz="2400" dirty="0"/>
              <a:t> (3) </a:t>
            </a:r>
            <a:r>
              <a:rPr sz="2400" dirty="0">
                <a:solidFill>
                  <a:srgbClr val="FF0000"/>
                </a:solidFill>
              </a:rPr>
              <a:t>守护进程</a:t>
            </a:r>
            <a:r>
              <a:rPr sz="2400" dirty="0"/>
              <a:t>: 执行系统特定功能或者执行系统相关任务的进程, 并在后台运行。 守护进程是一个特殊的进程, 不是内核的组成部分。 大部分守护进程是在系统启动时 启动, 直至系统关闭时才停止运行的。</a:t>
            </a:r>
            <a:endParaRPr sz="2400" dirty="0"/>
          </a:p>
        </p:txBody>
      </p:sp>
    </p:spTree>
  </p:cSld>
  <p:clrMapOvr>
    <a:masterClrMapping/>
  </p:clrMapOvr>
  <p:transition/>
</p:sld>
</file>

<file path=ppt/tags/tag1.xml><?xml version="1.0" encoding="utf-8"?>
<p:tagLst xmlns:p="http://schemas.openxmlformats.org/presentationml/2006/main">
  <p:tag name="KSO_WM_UNIT_TABLE_BEAUTIFY" val="smartTable{af3c3e50-ae06-4a5e-a526-114e1b9ffc29}"/>
</p:tagLst>
</file>

<file path=ppt/tags/tag2.xml><?xml version="1.0" encoding="utf-8"?>
<p:tagLst xmlns:p="http://schemas.openxmlformats.org/presentationml/2006/main">
  <p:tag name="KSO_WM_UNIT_PLACING_PICTURE_USER_VIEWPORT" val="{&quot;height&quot;:7085,&quot;width&quot;:12840}"/>
</p:tagLst>
</file>

<file path=ppt/tags/tag3.xml><?xml version="1.0" encoding="utf-8"?>
<p:tagLst xmlns:p="http://schemas.openxmlformats.org/presentationml/2006/main">
  <p:tag name="KSO_WM_UNIT_PLACING_PICTURE_USER_VIEWPORT" val="{&quot;height&quot;:7085,&quot;width&quot;:12840}"/>
</p:tagLst>
</file>

<file path=ppt/tags/tag4.xml><?xml version="1.0" encoding="utf-8"?>
<p:tagLst xmlns:p="http://schemas.openxmlformats.org/presentationml/2006/main">
  <p:tag name="KSO_WM_UNIT_PLACING_PICTURE_USER_VIEWPORT" val="{&quot;height&quot;:7085,&quot;width&quot;:12840}"/>
</p:tagLst>
</file>

<file path=ppt/tags/tag5.xml><?xml version="1.0" encoding="utf-8"?>
<p:tagLst xmlns:p="http://schemas.openxmlformats.org/presentationml/2006/main">
  <p:tag name="COMMONDATA" val="eyJoZGlkIjoiMzJlNDRmZjM5OWE0NDUzM2IzYWU1ODc5ZGQzODdhNDIifQ=="/>
</p:tagLst>
</file>

<file path=ppt/theme/theme1.xml><?xml version="1.0" encoding="utf-8"?>
<a:theme xmlns:a="http://schemas.openxmlformats.org/drawingml/2006/main" name="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CDESIGNN</Template>
  <TotalTime>0</TotalTime>
  <Words>8069</Words>
  <Application>WPS 演示</Application>
  <PresentationFormat>在屏幕上显示</PresentationFormat>
  <Paragraphs>322</Paragraphs>
  <Slides>52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52</vt:i4>
      </vt:variant>
    </vt:vector>
  </HeadingPairs>
  <TitlesOfParts>
    <vt:vector size="62" baseType="lpstr">
      <vt:lpstr>Arial</vt:lpstr>
      <vt:lpstr>宋体</vt:lpstr>
      <vt:lpstr>Wingdings</vt:lpstr>
      <vt:lpstr>微软雅黑</vt:lpstr>
      <vt:lpstr>Wingdings 2</vt:lpstr>
      <vt:lpstr>方正兰亭细黑_GBK_M</vt:lpstr>
      <vt:lpstr>黑体</vt:lpstr>
      <vt:lpstr>Arial Unicode MS</vt:lpstr>
      <vt:lpstr>Calibri</vt:lpstr>
      <vt:lpstr>吉祥如意</vt:lpstr>
      <vt:lpstr>PowerPoint 演示文稿</vt:lpstr>
      <vt:lpstr>本章内容</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9.1  进程管理</vt:lpstr>
      <vt:lpstr>9.2  任务计划</vt:lpstr>
      <vt:lpstr>9.2  任务计划</vt:lpstr>
      <vt:lpstr>9.2  任务计划</vt:lpstr>
      <vt:lpstr>9.2  任务计划</vt:lpstr>
      <vt:lpstr>9.2  任务计划</vt:lpstr>
      <vt:lpstr>9.2  任务计划</vt:lpstr>
      <vt:lpstr>9.2  任务计划</vt:lpstr>
      <vt:lpstr>9.2  任务计划</vt:lpstr>
      <vt:lpstr>9.2  任务计划</vt:lpstr>
      <vt:lpstr>9.2  任务计划</vt:lpstr>
      <vt:lpstr>9.2  任务计划</vt:lpstr>
      <vt:lpstr>9.3  Linux 系统启动过程</vt:lpstr>
      <vt:lpstr>9.3  Linux 系统启动过程</vt:lpstr>
      <vt:lpstr>9.3  Linux 系统启动过程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风趣</cp:lastModifiedBy>
  <cp:revision>165</cp:revision>
  <dcterms:created xsi:type="dcterms:W3CDTF">2016-08-16T01:49:00Z</dcterms:created>
  <dcterms:modified xsi:type="dcterms:W3CDTF">2022-09-17T06:41:08Z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2052-11.1.0.12358</vt:lpwstr>
  </property>
  <property fmtid="{D5CDD505-2E9C-101B-9397-08002B2CF9AE}" pid="4" name="ICV">
    <vt:lpwstr>9C1E59526C0F4DEBB0B237D7A65F989D</vt:lpwstr>
  </property>
</Properties>
</file>