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359" r:id="rId5"/>
    <p:sldId id="504" r:id="rId6"/>
    <p:sldId id="505" r:id="rId7"/>
    <p:sldId id="506" r:id="rId8"/>
    <p:sldId id="507" r:id="rId9"/>
    <p:sldId id="434" r:id="rId10"/>
    <p:sldId id="508" r:id="rId11"/>
    <p:sldId id="509" r:id="rId12"/>
    <p:sldId id="510" r:id="rId13"/>
    <p:sldId id="511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/>
    <p:restoredTop sz="94696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85"/>
        <p:guide pos="28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603" name="标题 6160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607" name="副标题 6160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604" name="日期占位符 6160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5" name="页脚占位符 616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6" name="灯片编号占位符 616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72" name="标题 60663"/>
          <p:cNvSpPr>
            <a:spLocks noGrp="1" noRot="1"/>
          </p:cNvSpPr>
          <p:nvPr>
            <p:ph type="title"/>
          </p:nvPr>
        </p:nvSpPr>
        <p:spPr>
          <a:xfrm>
            <a:off x="633095" y="23114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文本占位符 60664"/>
          <p:cNvSpPr>
            <a:spLocks noGrp="1" noRot="1"/>
          </p:cNvSpPr>
          <p:nvPr>
            <p:ph type="body"/>
          </p:nvPr>
        </p:nvSpPr>
        <p:spPr>
          <a:xfrm>
            <a:off x="3810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0666" name="日期占位符 6066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7" name="页脚占位符 6066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8" name="灯片编号占位符 6066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 userDrawn="1"/>
        </p:nvGrpSpPr>
        <p:grpSpPr>
          <a:xfrm>
            <a:off x="496570" y="762000"/>
            <a:ext cx="8037830" cy="315595"/>
            <a:chOff x="979" y="713"/>
            <a:chExt cx="12453" cy="490"/>
          </a:xfrm>
        </p:grpSpPr>
        <p:sp>
          <p:nvSpPr>
            <p:cNvPr id="4" name="椭圆 3"/>
            <p:cNvSpPr/>
            <p:nvPr/>
          </p:nvSpPr>
          <p:spPr>
            <a:xfrm>
              <a:off x="1064" y="713"/>
              <a:ext cx="127" cy="127"/>
            </a:xfrm>
            <a:prstGeom prst="ellipse">
              <a:avLst/>
            </a:prstGeom>
            <a:solidFill>
              <a:srgbClr val="3C679C"/>
            </a:solidFill>
            <a:ln>
              <a:solidFill>
                <a:srgbClr val="3C679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979" y="1200"/>
              <a:ext cx="12453" cy="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4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16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46593"/>
            <a:ext cx="9144000" cy="2006332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dirty="0">
              <a:solidFill>
                <a:srgbClr val="21596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076" y="2996839"/>
            <a:ext cx="8333117" cy="705485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第</a:t>
            </a:r>
            <a:r>
              <a:rPr lang="en-US" altLang="zh-CN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16</a:t>
            </a:r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章 FTP服务器配置</a:t>
            </a:r>
            <a:endParaRPr lang="zh-CN" altLang="en-US" sz="4000" b="1" spc="3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方正兰亭细黑_GBK_M" panose="02010600010101010101" pitchFamily="2" charset="2"/>
              <a:sym typeface="+mn-e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>
                <a:sym typeface="+mn-ea"/>
              </a:rPr>
              <a:t>16.1 </a:t>
            </a:r>
            <a:r>
              <a:rPr lang="zh-CN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</a:t>
            </a:r>
            <a:r>
              <a:rPr dirty="0">
                <a:sym typeface="+mn-ea"/>
              </a:rPr>
              <a:t>FTP 简介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46609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16. 1. 3 FTP 用户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在访问 FTP 服务器时提供了三类用户, 不同的用户具有不同的访问权限和操作方式。 </a:t>
            </a:r>
            <a:endParaRPr sz="2400" dirty="0">
              <a:sym typeface="+mn-ea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>
                <a:sym typeface="+mn-ea"/>
              </a:rPr>
              <a:t>    1. </a:t>
            </a:r>
            <a:r>
              <a:rPr sz="2400" dirty="0">
                <a:solidFill>
                  <a:srgbClr val="FF0000"/>
                </a:solidFill>
                <a:sym typeface="+mn-ea"/>
              </a:rPr>
              <a:t>匿名用户</a:t>
            </a:r>
            <a:r>
              <a:rPr sz="2400" dirty="0">
                <a:sym typeface="+mn-ea"/>
              </a:rPr>
              <a:t>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使用这类用户可以匿名访问FTP服务器, 匿名用户在 FTP 服务器中没有指定账户, 但是它仍然可以匿名访问某些公开的资源。使用匿名用户访问 FTP 服务器时, 使用账户 a- nonymous 或 ftp。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>
                <a:sym typeface="+mn-ea"/>
              </a:rPr>
              <a:t>16.1 </a:t>
            </a:r>
            <a:r>
              <a:rPr lang="zh-CN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</a:t>
            </a:r>
            <a:r>
              <a:rPr dirty="0">
                <a:sym typeface="+mn-ea"/>
              </a:rPr>
              <a:t>FTP 简介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31496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2.</a:t>
            </a:r>
            <a:r>
              <a:rPr sz="2400" dirty="0">
                <a:solidFill>
                  <a:srgbClr val="FF0000"/>
                </a:solidFill>
                <a:sym typeface="+mn-ea"/>
              </a:rPr>
              <a:t> 本地用户</a:t>
            </a:r>
            <a:r>
              <a:rPr sz="2400" dirty="0">
                <a:sym typeface="+mn-ea"/>
              </a:rPr>
              <a:t>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  </a:t>
            </a:r>
            <a:r>
              <a:rPr sz="2400" dirty="0">
                <a:sym typeface="+mn-ea"/>
              </a:rPr>
              <a:t>这类用户在 FTP 服务器上拥有账户。当这类用户访问 FTP 服务器的时候, 其默认的主目录就是其账户命名的目录, 但是它还可以变更到其他目录中去。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3. </a:t>
            </a:r>
            <a:r>
              <a:rPr sz="2400" dirty="0">
                <a:solidFill>
                  <a:srgbClr val="FF0000"/>
                </a:solidFill>
                <a:sym typeface="+mn-ea"/>
              </a:rPr>
              <a:t>虚拟用户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在 FTP 服务器中, 使用这类用户只能够访问其主目录下的文件, 而不能访问主目录以外的文件。 FTP 服务器通过这种方式来保障服务器上其他文件的安全性。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16.1 </a:t>
            </a:r>
            <a:r>
              <a:rPr lang="zh-CN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</a:t>
            </a:r>
            <a:r>
              <a:rPr dirty="0">
                <a:sym typeface="+mn-ea"/>
              </a:rPr>
              <a:t>FTP 简介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</a:t>
            </a: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FTP (File Transfer Protocol, </a:t>
            </a:r>
            <a:r>
              <a:rPr sz="2400" dirty="0">
                <a:solidFill>
                  <a:srgbClr val="FF0000"/>
                </a:solidFill>
                <a:sym typeface="+mn-ea"/>
              </a:rPr>
              <a:t>文件传输协议</a:t>
            </a:r>
            <a:r>
              <a:rPr sz="2400" dirty="0">
                <a:sym typeface="+mn-ea"/>
              </a:rPr>
              <a:t>) 是基于 TCP / IP 协议的最古老的协议之一, 在没有出现 Samba 协议之前, 都是使用 FTP 来进行文件传输的。 支持 FTP 协议的服务器称为 “FTP 服务器”。</a:t>
            </a:r>
            <a:endParaRPr lang="en-US"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16.1 </a:t>
            </a:r>
            <a:r>
              <a:rPr lang="zh-CN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</a:t>
            </a:r>
            <a:r>
              <a:rPr dirty="0">
                <a:sym typeface="+mn-ea"/>
              </a:rPr>
              <a:t>FTP 简介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   </a:t>
            </a:r>
            <a:r>
              <a:rPr lang="en-US" sz="2400" dirty="0">
                <a:sym typeface="+mn-ea"/>
              </a:rPr>
              <a:t>在 Linux 系统中配置 FTP 服务器之后, 用户就可上传或下载文件, 实现</a:t>
            </a:r>
            <a:r>
              <a:rPr lang="en-US" sz="2400" dirty="0">
                <a:solidFill>
                  <a:srgbClr val="FF0000"/>
                </a:solidFill>
                <a:sym typeface="+mn-ea"/>
              </a:rPr>
              <a:t>文件远程共享服务</a:t>
            </a:r>
            <a:r>
              <a:rPr lang="en-US" sz="2400" dirty="0">
                <a:sym typeface="+mn-ea"/>
              </a:rPr>
              <a:t>。</a:t>
            </a:r>
            <a:endParaRPr lang="en-US" sz="2400" dirty="0">
              <a:sym typeface="+mn-ea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>
                <a:sym typeface="+mn-ea"/>
              </a:rPr>
              <a:t>  16. 1. 1 FTP 的概念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FTP 可以在网络中传输文档、图像、音频、视频和应用程序等多种类型的文件。 如果用户需要将文件从本地客户机发送给服务器, 可以使用 FTP 进行上传操作; 而在更多的情 况下, 是用户使用 FTP 从服务器下载文件到客户机。</a:t>
            </a:r>
            <a:endParaRPr lang="en-US"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16.1 </a:t>
            </a:r>
            <a:r>
              <a:rPr lang="zh-CN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</a:t>
            </a:r>
            <a:r>
              <a:rPr dirty="0">
                <a:sym typeface="+mn-ea"/>
              </a:rPr>
              <a:t>FTP 简介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   </a:t>
            </a:r>
            <a:r>
              <a:rPr lang="en-US" sz="2400" dirty="0">
                <a:sym typeface="+mn-ea"/>
              </a:rPr>
              <a:t>   一个完整的 FTP 文件传输需要建立两种类型的连接: 一种为控制文件传输的命令, 称 为 “</a:t>
            </a:r>
            <a:r>
              <a:rPr lang="en-US" sz="2400" dirty="0">
                <a:solidFill>
                  <a:srgbClr val="FF0000"/>
                </a:solidFill>
                <a:sym typeface="+mn-ea"/>
              </a:rPr>
              <a:t>控制连接</a:t>
            </a:r>
            <a:r>
              <a:rPr lang="en-US" sz="2400" dirty="0">
                <a:sym typeface="+mn-ea"/>
              </a:rPr>
              <a:t>”; 另一种为实现真正的文件传输, 称为 “</a:t>
            </a:r>
            <a:r>
              <a:rPr lang="en-US" sz="2400" dirty="0">
                <a:solidFill>
                  <a:srgbClr val="FF0000"/>
                </a:solidFill>
                <a:sym typeface="+mn-ea"/>
              </a:rPr>
              <a:t>数据连接</a:t>
            </a:r>
            <a:r>
              <a:rPr lang="en-US" sz="2400" dirty="0">
                <a:sym typeface="+mn-ea"/>
              </a:rPr>
              <a:t>”。 </a:t>
            </a:r>
            <a:endParaRPr lang="en-US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16.1 </a:t>
            </a:r>
            <a:r>
              <a:rPr lang="zh-CN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</a:t>
            </a:r>
            <a:r>
              <a:rPr dirty="0">
                <a:sym typeface="+mn-ea"/>
              </a:rPr>
              <a:t>FTP 简介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>
                <a:sym typeface="+mn-ea"/>
              </a:rPr>
              <a:t>  1. 控制连接 </a:t>
            </a:r>
            <a:endParaRPr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dirty="0">
                <a:sym typeface="+mn-ea"/>
              </a:rPr>
              <a:t> </a:t>
            </a:r>
            <a:r>
              <a:rPr lang="en-US" dirty="0">
                <a:sym typeface="+mn-ea"/>
              </a:rPr>
              <a:t>    </a:t>
            </a:r>
            <a:r>
              <a:rPr dirty="0">
                <a:sym typeface="+mn-ea"/>
              </a:rPr>
              <a:t>客户机希望与 FTP 服务器建立上传下载的数据传输时, 它首先向服务器 TCP 协议的 21 端口发起一个建立连接的请求; FTP 服务器接受来自客户端的请求, 完成连接的建立过程, 这样的连接称为 “</a:t>
            </a:r>
            <a:r>
              <a:rPr dirty="0">
                <a:solidFill>
                  <a:srgbClr val="FF0000"/>
                </a:solidFill>
                <a:sym typeface="+mn-ea"/>
              </a:rPr>
              <a:t>控制连接</a:t>
            </a:r>
            <a:r>
              <a:rPr dirty="0">
                <a:sym typeface="+mn-ea"/>
              </a:rPr>
              <a:t>”。</a:t>
            </a:r>
            <a:endParaRPr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16.1 </a:t>
            </a:r>
            <a:r>
              <a:rPr lang="zh-CN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</a:t>
            </a:r>
            <a:r>
              <a:rPr dirty="0">
                <a:sym typeface="+mn-ea"/>
              </a:rPr>
              <a:t>FTP 简介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>
                <a:sym typeface="+mn-ea"/>
              </a:rPr>
              <a:t> 2</a:t>
            </a:r>
            <a:r>
              <a:rPr sz="2400" dirty="0">
                <a:sym typeface="+mn-ea"/>
              </a:rPr>
              <a:t>. 数据连接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控制连接建立之后, 即可开始传输文件, 传输文件的连接称为 “</a:t>
            </a:r>
            <a:r>
              <a:rPr sz="2400" dirty="0">
                <a:solidFill>
                  <a:srgbClr val="FF0000"/>
                </a:solidFill>
                <a:sym typeface="+mn-ea"/>
              </a:rPr>
              <a:t>数据连接</a:t>
            </a:r>
            <a:r>
              <a:rPr sz="2400" dirty="0">
                <a:sym typeface="+mn-ea"/>
              </a:rPr>
              <a:t>”。 数据连接就是使用 FTP 传输数据的过程, 它有</a:t>
            </a:r>
            <a:r>
              <a:rPr sz="2400" dirty="0">
                <a:solidFill>
                  <a:srgbClr val="FF0000"/>
                </a:solidFill>
                <a:sym typeface="+mn-ea"/>
              </a:rPr>
              <a:t>主动传输</a:t>
            </a:r>
            <a:r>
              <a:rPr sz="2400" dirty="0">
                <a:sym typeface="+mn-ea"/>
              </a:rPr>
              <a:t>和</a:t>
            </a:r>
            <a:r>
              <a:rPr sz="2400" dirty="0">
                <a:solidFill>
                  <a:srgbClr val="FF0000"/>
                </a:solidFill>
                <a:sym typeface="+mn-ea"/>
              </a:rPr>
              <a:t>被动传输</a:t>
            </a:r>
            <a:r>
              <a:rPr sz="2400" dirty="0">
                <a:sym typeface="+mn-ea"/>
              </a:rPr>
              <a:t>两种传输模式。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>
                <a:sym typeface="+mn-ea"/>
              </a:rPr>
              <a:t>16.1 </a:t>
            </a:r>
            <a:r>
              <a:rPr lang="zh-CN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</a:t>
            </a:r>
            <a:r>
              <a:rPr dirty="0">
                <a:sym typeface="+mn-ea"/>
              </a:rPr>
              <a:t>FTP 简介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46609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16. 1. 2 FTP 传输模式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在建立数据连接传输数据的时候有两种传输模式, 即主动模式和被动模式。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>
                <a:sym typeface="+mn-ea"/>
              </a:rPr>
              <a:t>16.1 </a:t>
            </a:r>
            <a:r>
              <a:rPr lang="zh-CN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</a:t>
            </a:r>
            <a:r>
              <a:rPr dirty="0">
                <a:sym typeface="+mn-ea"/>
              </a:rPr>
              <a:t>FTP 简介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46609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1.</a:t>
            </a:r>
            <a:r>
              <a:rPr sz="2400" dirty="0">
                <a:solidFill>
                  <a:srgbClr val="FF0000"/>
                </a:solidFill>
                <a:sym typeface="+mn-ea"/>
              </a:rPr>
              <a:t> 主动模式</a:t>
            </a:r>
            <a:r>
              <a:rPr sz="2400" dirty="0">
                <a:sym typeface="+mn-ea"/>
              </a:rPr>
              <a:t> (PORT 模式)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主动模式的数据传输专有连接是在建立控制连接 (用户身份验证完成) 后, 首先由 FTP 服务器使用 20 端口主动向客户机进行连接, 建立专用于传输数据的连接, 这种方式在网络管理上比较好控制。FTP服务器上的端口 21 用于用户验证, 端口 20 用于数据传 输, 只要将这两个端口开放, 就可以使用 FTP 功能了。 此时, 客户机只处于接收状态。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>
                <a:sym typeface="+mn-ea"/>
              </a:rPr>
              <a:t>16.1 </a:t>
            </a:r>
            <a:r>
              <a:rPr lang="zh-CN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</a:t>
            </a:r>
            <a:r>
              <a:rPr dirty="0">
                <a:sym typeface="+mn-ea"/>
              </a:rPr>
              <a:t>FTP 简介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46609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2.</a:t>
            </a:r>
            <a:r>
              <a:rPr sz="2400" dirty="0">
                <a:solidFill>
                  <a:srgbClr val="FF0000"/>
                </a:solidFill>
                <a:sym typeface="+mn-ea"/>
              </a:rPr>
              <a:t> 被动模式</a:t>
            </a:r>
            <a:r>
              <a:rPr sz="2400" dirty="0">
                <a:sym typeface="+mn-ea"/>
              </a:rPr>
              <a:t> (PASV 模式)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被动模式与主动模式不同, 数据传输专有连接是在建立控制连接后由客户机向服务器 发起连接的。 客户机使用哪个端口, 连接到 FTP 服务器的哪个端口是随机产生的, 服务器 并不参与数据的主动传输, 只是被动接受。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zJlNDRmZjM5OWE0NDUzM2IzYWU1ODc5ZGQzODdhNDIifQ=="/>
</p:tagLst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1512</Words>
  <Application>WPS 演示</Application>
  <PresentationFormat>在屏幕上显示</PresentationFormat>
  <Paragraphs>56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Wingdings 2</vt:lpstr>
      <vt:lpstr>方正兰亭细黑_GBK_M</vt:lpstr>
      <vt:lpstr>黑体</vt:lpstr>
      <vt:lpstr>Arial Unicode MS</vt:lpstr>
      <vt:lpstr>Calibri</vt:lpstr>
      <vt:lpstr>吉祥如意</vt:lpstr>
      <vt:lpstr>PowerPoint 演示文稿</vt:lpstr>
      <vt:lpstr>16.1   FTP 简介</vt:lpstr>
      <vt:lpstr>16.1   FTP 简介</vt:lpstr>
      <vt:lpstr>16.1   FTP 简介</vt:lpstr>
      <vt:lpstr>16.1   FTP 简介</vt:lpstr>
      <vt:lpstr>16.1   FTP 简介</vt:lpstr>
      <vt:lpstr>16.1   FTP 简介 </vt:lpstr>
      <vt:lpstr>16.1   FTP 简介 </vt:lpstr>
      <vt:lpstr>16.1   FTP 简介 </vt:lpstr>
      <vt:lpstr>16.1   FTP 简介 </vt:lpstr>
      <vt:lpstr>16.1   FTP 简介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风趣</cp:lastModifiedBy>
  <cp:revision>115</cp:revision>
  <dcterms:created xsi:type="dcterms:W3CDTF">2016-08-16T01:49:00Z</dcterms:created>
  <dcterms:modified xsi:type="dcterms:W3CDTF">2022-09-17T07:21:56Z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2052-11.1.0.12358</vt:lpwstr>
  </property>
  <property fmtid="{D5CDD505-2E9C-101B-9397-08002B2CF9AE}" pid="4" name="ICV">
    <vt:lpwstr>9C1E59526C0F4DEBB0B237D7A65F989D</vt:lpwstr>
  </property>
</Properties>
</file>