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3" r:id="rId3"/>
    <p:sldId id="257" r:id="rId5"/>
    <p:sldId id="359" r:id="rId6"/>
    <p:sldId id="433" r:id="rId7"/>
    <p:sldId id="434" r:id="rId8"/>
    <p:sldId id="435" r:id="rId9"/>
    <p:sldId id="436" r:id="rId10"/>
    <p:sldId id="437" r:id="rId11"/>
    <p:sldId id="349" r:id="rId12"/>
    <p:sldId id="438" r:id="rId13"/>
    <p:sldId id="439" r:id="rId14"/>
    <p:sldId id="440" r:id="rId15"/>
    <p:sldId id="441" r:id="rId16"/>
    <p:sldId id="442" r:id="rId17"/>
    <p:sldId id="443" r:id="rId18"/>
    <p:sldId id="384" r:id="rId19"/>
    <p:sldId id="444" r:id="rId20"/>
    <p:sldId id="445" r:id="rId21"/>
    <p:sldId id="446" r:id="rId22"/>
    <p:sldId id="447" r:id="rId23"/>
    <p:sldId id="448" r:id="rId24"/>
    <p:sldId id="449" r:id="rId25"/>
    <p:sldId id="450" r:id="rId26"/>
    <p:sldId id="451" r:id="rId27"/>
    <p:sldId id="452" r:id="rId28"/>
    <p:sldId id="352" r:id="rId29"/>
    <p:sldId id="453" r:id="rId30"/>
    <p:sldId id="454" r:id="rId31"/>
    <p:sldId id="455" r:id="rId32"/>
    <p:sldId id="456" r:id="rId33"/>
    <p:sldId id="353" r:id="rId34"/>
    <p:sldId id="458" r:id="rId35"/>
    <p:sldId id="457" r:id="rId36"/>
    <p:sldId id="459" r:id="rId37"/>
    <p:sldId id="460" r:id="rId38"/>
    <p:sldId id="461" r:id="rId39"/>
    <p:sldId id="462" r:id="rId40"/>
    <p:sldId id="463" r:id="rId41"/>
    <p:sldId id="464" r:id="rId42"/>
  </p:sldIdLst>
  <p:sldSz cx="9144000" cy="6858000" type="screen4x3"/>
  <p:notesSz cx="6858000" cy="9144000"/>
  <p:custDataLst>
    <p:tags r:id="rId4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0"/>
    <p:restoredTop sz="94696"/>
  </p:normalViewPr>
  <p:slideViewPr>
    <p:cSldViewPr showGuides="1">
      <p:cViewPr varScale="1">
        <p:scale>
          <a:sx n="65" d="100"/>
          <a:sy n="65" d="100"/>
        </p:scale>
        <p:origin x="-1452" y="-102"/>
      </p:cViewPr>
      <p:guideLst>
        <p:guide orient="horz" pos="2185"/>
        <p:guide pos="2880"/>
      </p:guideLst>
    </p:cSldViewPr>
  </p:slideViewPr>
  <p:outlineViewPr>
    <p:cViewPr>
      <p:scale>
        <a:sx n="33" d="100"/>
        <a:sy n="33" d="100"/>
      </p:scale>
      <p:origin x="0" y="0"/>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1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61603" name="标题 61602"/>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61607" name="副标题 61606"/>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fontAlgn="base"/>
            <a:r>
              <a:rPr lang="zh-CN" altLang="en-US" strike="noStrike" noProof="1" dirty="0"/>
              <a:t>单击此处编辑母版副标题样式</a:t>
            </a:r>
            <a:endParaRPr lang="zh-CN" altLang="en-US" strike="noStrike" noProof="1" dirty="0"/>
          </a:p>
        </p:txBody>
      </p:sp>
      <p:sp>
        <p:nvSpPr>
          <p:cNvPr id="61604" name="日期占位符 61603"/>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pPr fontAlgn="base"/>
            <a:endParaRPr lang="zh-CN" altLang="en-US" strike="noStrike" noProof="1" dirty="0">
              <a:latin typeface="Arial" panose="020B0604020202020204" pitchFamily="34" charset="0"/>
            </a:endParaRPr>
          </a:p>
        </p:txBody>
      </p:sp>
      <p:sp>
        <p:nvSpPr>
          <p:cNvPr id="61605" name="页脚占位符 61604"/>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pPr fontAlgn="base"/>
            <a:endParaRPr lang="zh-CN" altLang="en-US" strike="noStrike" noProof="1" dirty="0">
              <a:latin typeface="Arial" panose="020B0604020202020204" pitchFamily="34" charset="0"/>
            </a:endParaRPr>
          </a:p>
        </p:txBody>
      </p:sp>
      <p:sp>
        <p:nvSpPr>
          <p:cNvPr id="61606" name="灯片编号占位符 61605"/>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72" name="标题 60663"/>
          <p:cNvSpPr>
            <a:spLocks noGrp="1" noRot="1"/>
          </p:cNvSpPr>
          <p:nvPr>
            <p:ph type="title"/>
          </p:nvPr>
        </p:nvSpPr>
        <p:spPr>
          <a:xfrm>
            <a:off x="633095" y="23114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73" name="文本占位符 60664"/>
          <p:cNvSpPr>
            <a:spLocks noGrp="1" noRot="1"/>
          </p:cNvSpPr>
          <p:nvPr>
            <p:ph type="body"/>
          </p:nvPr>
        </p:nvSpPr>
        <p:spPr>
          <a:xfrm>
            <a:off x="381000" y="1600200"/>
            <a:ext cx="8153400" cy="4498975"/>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五级</a:t>
            </a:r>
            <a:endParaRPr lang="zh-CN" altLang="en-US" dirty="0"/>
          </a:p>
        </p:txBody>
      </p:sp>
      <p:sp>
        <p:nvSpPr>
          <p:cNvPr id="60666" name="日期占位符 60665"/>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60667" name="页脚占位符 60666"/>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60668" name="灯片编号占位符 60667"/>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2" name="组合 10"/>
          <p:cNvGrpSpPr/>
          <p:nvPr userDrawn="1"/>
        </p:nvGrpSpPr>
        <p:grpSpPr>
          <a:xfrm>
            <a:off x="496570" y="762000"/>
            <a:ext cx="8037830" cy="315595"/>
            <a:chOff x="979" y="713"/>
            <a:chExt cx="12453" cy="490"/>
          </a:xfrm>
        </p:grpSpPr>
        <p:sp>
          <p:nvSpPr>
            <p:cNvPr id="4" name="椭圆 3"/>
            <p:cNvSpPr/>
            <p:nvPr/>
          </p:nvSpPr>
          <p:spPr>
            <a:xfrm>
              <a:off x="1064" y="713"/>
              <a:ext cx="127" cy="127"/>
            </a:xfrm>
            <a:prstGeom prst="ellipse">
              <a:avLst/>
            </a:prstGeom>
            <a:solidFill>
              <a:srgbClr val="3C679C"/>
            </a:solidFill>
            <a:ln>
              <a:solidFill>
                <a:srgbClr val="3C67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6" name="直接连接符 5"/>
            <p:cNvCxnSpPr/>
            <p:nvPr/>
          </p:nvCxnSpPr>
          <p:spPr>
            <a:xfrm flipV="1">
              <a:off x="979" y="1200"/>
              <a:ext cx="12453" cy="3"/>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微软雅黑" panose="020B0503020204020204" charset="-122"/>
          <a:ea typeface="微软雅黑" panose="020B0503020204020204"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微软雅黑" panose="020B0503020204020204" charset="-122"/>
          <a:ea typeface="微软雅黑" panose="020B0503020204020204" charset="-122"/>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微软雅黑" panose="020B0503020204020204" charset="-122"/>
          <a:ea typeface="微软雅黑" panose="020B0503020204020204" charset="-122"/>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000" b="0" i="0" u="none" kern="1200" baseline="0">
          <a:solidFill>
            <a:schemeClr val="tx1"/>
          </a:solidFill>
          <a:latin typeface="微软雅黑" panose="020B0503020204020204" charset="-122"/>
          <a:ea typeface="微软雅黑" panose="020B0503020204020204" charset="-122"/>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微软雅黑" panose="020B0503020204020204" charset="-122"/>
          <a:ea typeface="微软雅黑" panose="020B0503020204020204" charset="-122"/>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1600" b="0" i="0" u="none" kern="1200" baseline="0">
          <a:solidFill>
            <a:schemeClr val="tx1"/>
          </a:solidFill>
          <a:latin typeface="微软雅黑" panose="020B0503020204020204" charset="-122"/>
          <a:ea typeface="微软雅黑" panose="020B0503020204020204" charset="-122"/>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6593"/>
            <a:ext cx="9144000" cy="200633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solidFill>
                <a:srgbClr val="215968"/>
              </a:solidFill>
            </a:endParaRPr>
          </a:p>
        </p:txBody>
      </p:sp>
      <p:sp>
        <p:nvSpPr>
          <p:cNvPr id="2" name="TextBox 1"/>
          <p:cNvSpPr txBox="1"/>
          <p:nvPr/>
        </p:nvSpPr>
        <p:spPr>
          <a:xfrm>
            <a:off x="406076" y="2996839"/>
            <a:ext cx="8333117" cy="705485"/>
          </a:xfrm>
          <a:prstGeom prst="rect">
            <a:avLst/>
          </a:prstGeom>
          <a:noFill/>
        </p:spPr>
        <p:txBody>
          <a:bodyPr wrap="square" lIns="91413" tIns="45706" rIns="91413" bIns="45706" rtlCol="0">
            <a:spAutoFit/>
          </a:bodyPr>
          <a:lstStyle/>
          <a:p>
            <a:pPr algn="ct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第</a:t>
            </a:r>
            <a:r>
              <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4</a:t>
            </a: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章  文件管理</a:t>
            </a:r>
            <a:endPar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endParaRPr>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4.2 </a:t>
            </a:r>
            <a:r>
              <a:rPr b="1"/>
              <a:t>Linux 目录结构</a:t>
            </a:r>
            <a:endParaRPr b="1"/>
          </a:p>
        </p:txBody>
      </p:sp>
      <p:sp>
        <p:nvSpPr>
          <p:cNvPr id="9218" name="文本占位符 8194"/>
          <p:cNvSpPr>
            <a:spLocks noGrp="1" noRot="1"/>
          </p:cNvSpPr>
          <p:nvPr>
            <p:ph idx="1"/>
          </p:nvPr>
        </p:nvSpPr>
        <p:spPr>
          <a:xfrm>
            <a:off x="429260" y="1219200"/>
            <a:ext cx="8369300" cy="4498975"/>
          </a:xfrm>
        </p:spPr>
        <p:txBody>
          <a:bodyPr anchor="t" anchorCtr="0"/>
          <a:p>
            <a:pPr>
              <a:lnSpc>
                <a:spcPct val="150000"/>
              </a:lnSpc>
              <a:spcBef>
                <a:spcPts val="0"/>
              </a:spcBef>
            </a:pPr>
            <a:r>
              <a:rPr sz="2400" dirty="0"/>
              <a:t>Linux 系统通过目录将系统中所有的文件分级、 分层组织 在一起, 形成了 Linux 文件系统的</a:t>
            </a:r>
            <a:r>
              <a:rPr sz="2400" dirty="0">
                <a:solidFill>
                  <a:srgbClr val="FF0000"/>
                </a:solidFill>
              </a:rPr>
              <a:t>树型层次结构</a:t>
            </a:r>
            <a:r>
              <a:rPr sz="2400" dirty="0"/>
              <a:t>。 以根目录为起点, 所有其他的目录都由 根目录派生而来, 用户可以浏览整个系统, 也可以进入任何一个已授权进入的目录, 从而 访问其中的文件。 </a:t>
            </a:r>
            <a:endParaRPr sz="24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4.2 </a:t>
            </a:r>
            <a:r>
              <a:rPr b="1"/>
              <a:t>Linux 目录结构</a:t>
            </a:r>
            <a:endParaRPr b="1"/>
          </a:p>
        </p:txBody>
      </p:sp>
      <p:sp>
        <p:nvSpPr>
          <p:cNvPr id="9218" name="文本占位符 8194"/>
          <p:cNvSpPr>
            <a:spLocks noGrp="1" noRot="1"/>
          </p:cNvSpPr>
          <p:nvPr>
            <p:ph idx="1"/>
          </p:nvPr>
        </p:nvSpPr>
        <p:spPr>
          <a:xfrm>
            <a:off x="429260" y="1219200"/>
            <a:ext cx="7713345" cy="4498975"/>
          </a:xfrm>
        </p:spPr>
        <p:txBody>
          <a:bodyPr anchor="t" anchorCtr="0"/>
          <a:p>
            <a:pPr>
              <a:lnSpc>
                <a:spcPct val="150000"/>
              </a:lnSpc>
              <a:spcBef>
                <a:spcPts val="0"/>
              </a:spcBef>
            </a:pPr>
            <a:r>
              <a:rPr dirty="0"/>
              <a:t> </a:t>
            </a:r>
            <a:r>
              <a:rPr sz="2400" dirty="0"/>
              <a:t>实际上, 各个目录节点之下都会有一些文件和子目录。 同时, 系统在建 立每一个目录时, 都会自动为它设定两个目录文件, 一个是 </a:t>
            </a:r>
            <a:r>
              <a:rPr sz="2400" dirty="0">
                <a:solidFill>
                  <a:srgbClr val="FF0000"/>
                </a:solidFill>
              </a:rPr>
              <a:t>“. ”</a:t>
            </a:r>
            <a:r>
              <a:rPr sz="2400" dirty="0"/>
              <a:t>, 代表该目录自己; 另一 个则是</a:t>
            </a:r>
            <a:r>
              <a:rPr sz="2400" dirty="0">
                <a:solidFill>
                  <a:srgbClr val="FF0000"/>
                </a:solidFill>
              </a:rPr>
              <a:t> “. . ”</a:t>
            </a:r>
            <a:r>
              <a:rPr sz="2400" dirty="0"/>
              <a:t>, 代表该目录的父目录。</a:t>
            </a:r>
            <a:endParaRPr sz="24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4.2 </a:t>
            </a:r>
            <a:r>
              <a:rPr b="1"/>
              <a:t>Linux 目录结构</a:t>
            </a:r>
            <a:endParaRPr b="1"/>
          </a:p>
        </p:txBody>
      </p:sp>
      <p:sp>
        <p:nvSpPr>
          <p:cNvPr id="9218" name="文本占位符 8194"/>
          <p:cNvSpPr>
            <a:spLocks noGrp="1" noRot="1"/>
          </p:cNvSpPr>
          <p:nvPr>
            <p:ph idx="1"/>
          </p:nvPr>
        </p:nvSpPr>
        <p:spPr>
          <a:xfrm>
            <a:off x="429260" y="1219200"/>
            <a:ext cx="7713345" cy="5314950"/>
          </a:xfrm>
        </p:spPr>
        <p:txBody>
          <a:bodyPr anchor="t" anchorCtr="0"/>
          <a:p>
            <a:pPr>
              <a:lnSpc>
                <a:spcPct val="150000"/>
              </a:lnSpc>
              <a:spcBef>
                <a:spcPts val="0"/>
              </a:spcBef>
            </a:pPr>
            <a:r>
              <a:rPr sz="2400" dirty="0"/>
              <a:t> 4. 2. 2 Linux 目录常见概念 </a:t>
            </a:r>
            <a:endParaRPr sz="2400" dirty="0"/>
          </a:p>
          <a:p>
            <a:pPr marL="0" indent="0">
              <a:lnSpc>
                <a:spcPct val="150000"/>
              </a:lnSpc>
              <a:spcBef>
                <a:spcPts val="0"/>
              </a:spcBef>
              <a:buNone/>
            </a:pPr>
            <a:r>
              <a:rPr lang="en-US" sz="2400" dirty="0"/>
              <a:t>    </a:t>
            </a:r>
            <a:r>
              <a:rPr sz="2400" dirty="0"/>
              <a:t>1. </a:t>
            </a:r>
            <a:r>
              <a:rPr sz="2400" dirty="0">
                <a:solidFill>
                  <a:srgbClr val="FF0000"/>
                </a:solidFill>
              </a:rPr>
              <a:t>路径</a:t>
            </a:r>
            <a:r>
              <a:rPr sz="2400" dirty="0"/>
              <a:t>是指从树型目 录中的某层目录到某个文件的一条道路。 此路径的主要构成是目录名称, 中间用 “ / ” 隔 开。 任一文件在文件系统中的位置都是由相应的路径决定的</a:t>
            </a:r>
            <a:r>
              <a:rPr lang="zh-CN" sz="2400" dirty="0"/>
              <a:t>。</a:t>
            </a:r>
            <a:r>
              <a:rPr sz="2400" dirty="0"/>
              <a:t>路径又分相对路径和绝对路径两种, 其中, </a:t>
            </a:r>
            <a:r>
              <a:rPr sz="2400" dirty="0">
                <a:solidFill>
                  <a:srgbClr val="FF0000"/>
                </a:solidFill>
              </a:rPr>
              <a:t>绝对路径</a:t>
            </a:r>
            <a:r>
              <a:rPr sz="2400" dirty="0"/>
              <a:t>是指从根目 录开始的路径, 也称为完全路径; </a:t>
            </a:r>
            <a:r>
              <a:rPr sz="2400" dirty="0">
                <a:solidFill>
                  <a:srgbClr val="FF0000"/>
                </a:solidFill>
              </a:rPr>
              <a:t>相对路径</a:t>
            </a:r>
            <a:r>
              <a:rPr sz="2400" dirty="0"/>
              <a:t>是从用户工作目录开始的路径。</a:t>
            </a:r>
            <a:endParaRPr sz="24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4.2 </a:t>
            </a:r>
            <a:r>
              <a:rPr b="1"/>
              <a:t>Linux 目录结构</a:t>
            </a:r>
            <a:endParaRPr b="1"/>
          </a:p>
        </p:txBody>
      </p:sp>
      <p:sp>
        <p:nvSpPr>
          <p:cNvPr id="9218" name="文本占位符 8194"/>
          <p:cNvSpPr>
            <a:spLocks noGrp="1" noRot="1"/>
          </p:cNvSpPr>
          <p:nvPr>
            <p:ph idx="1"/>
          </p:nvPr>
        </p:nvSpPr>
        <p:spPr>
          <a:xfrm>
            <a:off x="429260" y="1219200"/>
            <a:ext cx="7713345" cy="5314950"/>
          </a:xfrm>
        </p:spPr>
        <p:txBody>
          <a:bodyPr anchor="t" anchorCtr="0"/>
          <a:p>
            <a:pPr>
              <a:lnSpc>
                <a:spcPct val="150000"/>
              </a:lnSpc>
              <a:spcBef>
                <a:spcPts val="0"/>
              </a:spcBef>
            </a:pPr>
            <a:r>
              <a:rPr sz="2400" dirty="0"/>
              <a:t> 2. </a:t>
            </a:r>
            <a:r>
              <a:rPr sz="2400" dirty="0">
                <a:solidFill>
                  <a:srgbClr val="FF0000"/>
                </a:solidFill>
              </a:rPr>
              <a:t>根目录</a:t>
            </a:r>
            <a:endParaRPr sz="2400" dirty="0"/>
          </a:p>
          <a:p>
            <a:pPr marL="0" indent="0">
              <a:lnSpc>
                <a:spcPct val="150000"/>
              </a:lnSpc>
              <a:spcBef>
                <a:spcPts val="0"/>
              </a:spcBef>
              <a:buNone/>
            </a:pPr>
            <a:r>
              <a:rPr lang="en-US" sz="2400" dirty="0"/>
              <a:t>    </a:t>
            </a:r>
            <a:r>
              <a:rPr sz="2400" dirty="0"/>
              <a:t>根目录是所有目录的起点</a:t>
            </a:r>
            <a:r>
              <a:rPr lang="zh-CN" sz="2400" dirty="0"/>
              <a:t>。</a:t>
            </a:r>
            <a:endParaRPr lang="zh-CN" sz="2400" dirty="0"/>
          </a:p>
          <a:p>
            <a:pPr algn="l">
              <a:lnSpc>
                <a:spcPct val="150000"/>
              </a:lnSpc>
              <a:spcBef>
                <a:spcPts val="0"/>
              </a:spcBef>
              <a:buSzTx/>
            </a:pPr>
            <a:r>
              <a:rPr sz="2400" dirty="0"/>
              <a:t>3. </a:t>
            </a:r>
            <a:r>
              <a:rPr sz="2400" dirty="0">
                <a:solidFill>
                  <a:srgbClr val="FF0000"/>
                </a:solidFill>
              </a:rPr>
              <a:t>用户主目录</a:t>
            </a:r>
            <a:r>
              <a:rPr sz="2400" dirty="0"/>
              <a:t> </a:t>
            </a:r>
            <a:endParaRPr sz="2400" dirty="0"/>
          </a:p>
          <a:p>
            <a:pPr marL="0" indent="0">
              <a:lnSpc>
                <a:spcPct val="150000"/>
              </a:lnSpc>
              <a:spcBef>
                <a:spcPts val="0"/>
              </a:spcBef>
              <a:buNone/>
            </a:pPr>
            <a:r>
              <a:rPr lang="en-US" altLang="zh-CN" sz="2400" dirty="0"/>
              <a:t>    </a:t>
            </a:r>
            <a:r>
              <a:rPr lang="zh-CN" sz="2400" dirty="0"/>
              <a:t>用户主目录是系统管理员增加用户时建立起来的 (以后也可以根据实际情况改变)。 每个用户都有自己的主目录, 不同用户的主目录一般互不相同。 用户刚登录到系统中时, 其工作目录便是该用户的主目录, 通常与用户的登录名相同。</a:t>
            </a:r>
            <a:endParaRPr lang="zh-CN" sz="24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4.2 </a:t>
            </a:r>
            <a:r>
              <a:rPr b="1"/>
              <a:t>Linux 目录结构</a:t>
            </a:r>
            <a:endParaRPr b="1"/>
          </a:p>
        </p:txBody>
      </p:sp>
      <p:sp>
        <p:nvSpPr>
          <p:cNvPr id="9218" name="文本占位符 8194"/>
          <p:cNvSpPr>
            <a:spLocks noGrp="1" noRot="1"/>
          </p:cNvSpPr>
          <p:nvPr>
            <p:ph idx="1"/>
          </p:nvPr>
        </p:nvSpPr>
        <p:spPr>
          <a:xfrm>
            <a:off x="429260" y="1219200"/>
            <a:ext cx="7713345" cy="5314950"/>
          </a:xfrm>
        </p:spPr>
        <p:txBody>
          <a:bodyPr anchor="t" anchorCtr="0"/>
          <a:p>
            <a:pPr>
              <a:lnSpc>
                <a:spcPct val="150000"/>
              </a:lnSpc>
              <a:spcBef>
                <a:spcPts val="0"/>
              </a:spcBef>
            </a:pPr>
            <a:r>
              <a:rPr dirty="0"/>
              <a:t> </a:t>
            </a:r>
            <a:r>
              <a:rPr sz="2400" dirty="0"/>
              <a:t>4. </a:t>
            </a:r>
            <a:r>
              <a:rPr sz="2400" dirty="0">
                <a:solidFill>
                  <a:srgbClr val="FF0000"/>
                </a:solidFill>
              </a:rPr>
              <a:t>工作目录</a:t>
            </a:r>
            <a:r>
              <a:rPr sz="2400" dirty="0"/>
              <a:t> </a:t>
            </a:r>
            <a:endParaRPr sz="2400" dirty="0"/>
          </a:p>
          <a:p>
            <a:pPr marL="0" indent="0">
              <a:lnSpc>
                <a:spcPct val="150000"/>
              </a:lnSpc>
              <a:spcBef>
                <a:spcPts val="0"/>
              </a:spcBef>
              <a:buNone/>
            </a:pPr>
            <a:r>
              <a:rPr lang="en-US" sz="2400" dirty="0"/>
              <a:t>    </a:t>
            </a:r>
            <a:r>
              <a:rPr sz="2400" dirty="0"/>
              <a:t>从逻辑上讲, 用户登录 Linux 系统之后, 每时每刻都处在某个目录之中, 此目录被称 作 “工作目录” 或 “当前目录” (Working Directory)。 工作目录是可以</a:t>
            </a:r>
            <a:r>
              <a:rPr sz="2400" dirty="0">
                <a:solidFill>
                  <a:srgbClr val="FF0000"/>
                </a:solidFill>
              </a:rPr>
              <a:t>随时改变</a:t>
            </a:r>
            <a:r>
              <a:rPr sz="2400" dirty="0"/>
              <a:t>的。</a:t>
            </a:r>
            <a:endParaRPr lang="zh-CN" sz="24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4.2 </a:t>
            </a:r>
            <a:r>
              <a:rPr b="1"/>
              <a:t>Linux 目录结构</a:t>
            </a:r>
            <a:endParaRPr b="1"/>
          </a:p>
        </p:txBody>
      </p:sp>
      <p:sp>
        <p:nvSpPr>
          <p:cNvPr id="9218" name="文本占位符 8194"/>
          <p:cNvSpPr>
            <a:spLocks noGrp="1" noRot="1"/>
          </p:cNvSpPr>
          <p:nvPr>
            <p:ph idx="1"/>
          </p:nvPr>
        </p:nvSpPr>
        <p:spPr>
          <a:xfrm>
            <a:off x="429260" y="1219200"/>
            <a:ext cx="7713345" cy="5314950"/>
          </a:xfrm>
        </p:spPr>
        <p:txBody>
          <a:bodyPr anchor="t" anchorCtr="0"/>
          <a:p>
            <a:pPr>
              <a:lnSpc>
                <a:spcPct val="150000"/>
              </a:lnSpc>
              <a:spcBef>
                <a:spcPts val="0"/>
              </a:spcBef>
            </a:pPr>
            <a:r>
              <a:rPr dirty="0"/>
              <a:t>4. 2. 3 Linux 系统目录及说明 </a:t>
            </a:r>
            <a:endParaRPr dirty="0"/>
          </a:p>
          <a:p>
            <a:pPr marL="0" indent="0">
              <a:lnSpc>
                <a:spcPct val="150000"/>
              </a:lnSpc>
              <a:spcBef>
                <a:spcPts val="0"/>
              </a:spcBef>
              <a:buNone/>
            </a:pPr>
            <a:r>
              <a:rPr lang="en-US" dirty="0"/>
              <a:t>   </a:t>
            </a:r>
            <a:endParaRPr lang="en-US" dirty="0"/>
          </a:p>
        </p:txBody>
      </p:sp>
      <p:graphicFrame>
        <p:nvGraphicFramePr>
          <p:cNvPr id="2" name="表格 1"/>
          <p:cNvGraphicFramePr/>
          <p:nvPr>
            <p:custDataLst>
              <p:tags r:id="rId1"/>
            </p:custDataLst>
          </p:nvPr>
        </p:nvGraphicFramePr>
        <p:xfrm>
          <a:off x="1296035" y="2057400"/>
          <a:ext cx="6497320" cy="3368040"/>
        </p:xfrm>
        <a:graphic>
          <a:graphicData uri="http://schemas.openxmlformats.org/drawingml/2006/table">
            <a:tbl>
              <a:tblPr firstRow="1" bandRow="1">
                <a:tableStyleId>{5C22544A-7EE6-4342-B048-85BDC9FD1C3A}</a:tableStyleId>
              </a:tblPr>
              <a:tblGrid>
                <a:gridCol w="1503680"/>
                <a:gridCol w="4993640"/>
              </a:tblGrid>
              <a:tr h="625475">
                <a:tc>
                  <a:txBody>
                    <a:bodyPr/>
                    <a:p>
                      <a:pPr algn="ctr">
                        <a:buNone/>
                      </a:pPr>
                      <a:r>
                        <a:rPr lang="zh-CN" altLang="en-US">
                          <a:solidFill>
                            <a:schemeClr val="tx1"/>
                          </a:solidFill>
                        </a:rPr>
                        <a:t>目录</a:t>
                      </a:r>
                      <a:endParaRPr lang="zh-CN" altLang="en-US">
                        <a:solidFill>
                          <a:schemeClr val="tx1"/>
                        </a:solidFill>
                      </a:endParaRPr>
                    </a:p>
                  </a:txBody>
                  <a:tcPr/>
                </a:tc>
                <a:tc>
                  <a:txBody>
                    <a:bodyPr/>
                    <a:p>
                      <a:pPr algn="ctr">
                        <a:buNone/>
                      </a:pPr>
                      <a:r>
                        <a:rPr lang="zh-CN" altLang="en-US" sz="1800">
                          <a:solidFill>
                            <a:schemeClr val="tx1"/>
                          </a:solidFill>
                          <a:sym typeface="+mn-ea"/>
                        </a:rPr>
                        <a:t>描述</a:t>
                      </a:r>
                      <a:endParaRPr lang="zh-CN" altLang="en-US" sz="1800">
                        <a:solidFill>
                          <a:schemeClr val="tx1"/>
                        </a:solidFill>
                      </a:endParaRPr>
                    </a:p>
                  </a:txBody>
                  <a:tcPr/>
                </a:tc>
              </a:tr>
              <a:tr h="456565">
                <a:tc>
                  <a:txBody>
                    <a:bodyPr/>
                    <a:p>
                      <a:pPr algn="ctr">
                        <a:buNone/>
                      </a:pPr>
                      <a:r>
                        <a:rPr lang="zh-CN" altLang="en-US"/>
                        <a:t>/</a:t>
                      </a:r>
                      <a:endParaRPr lang="zh-CN" altLang="en-US"/>
                    </a:p>
                  </a:txBody>
                  <a:tcPr/>
                </a:tc>
                <a:tc>
                  <a:txBody>
                    <a:bodyPr/>
                    <a:p>
                      <a:pPr>
                        <a:buNone/>
                      </a:pPr>
                      <a:r>
                        <a:rPr lang="zh-CN" altLang="en-US"/>
                        <a:t>是 Linux 系统唯一的根目录</a:t>
                      </a:r>
                      <a:endParaRPr lang="zh-CN" altLang="en-US"/>
                    </a:p>
                  </a:txBody>
                  <a:tcPr/>
                </a:tc>
              </a:tr>
              <a:tr h="914400">
                <a:tc>
                  <a:txBody>
                    <a:bodyPr/>
                    <a:p>
                      <a:pPr algn="ctr">
                        <a:buNone/>
                      </a:pPr>
                      <a:r>
                        <a:rPr lang="zh-CN" altLang="en-US"/>
                        <a:t>/ home</a:t>
                      </a:r>
                      <a:endParaRPr lang="zh-CN" altLang="en-US"/>
                    </a:p>
                  </a:txBody>
                  <a:tcPr/>
                </a:tc>
                <a:tc>
                  <a:txBody>
                    <a:bodyPr/>
                    <a:p>
                      <a:pPr>
                        <a:buNone/>
                      </a:pPr>
                      <a:r>
                        <a:rPr lang="zh-CN" altLang="en-US"/>
                        <a:t>包含 Linux 系统上各用户的主目录, 子目录名称默认以该用户名命名。 可以通过#cd ~ 来切换至自己的主目录</a:t>
                      </a:r>
                      <a:endParaRPr lang="zh-CN" altLang="en-US"/>
                    </a:p>
                  </a:txBody>
                  <a:tcPr/>
                </a:tc>
              </a:tr>
              <a:tr h="457200">
                <a:tc>
                  <a:txBody>
                    <a:bodyPr/>
                    <a:p>
                      <a:pPr algn="ctr">
                        <a:buNone/>
                      </a:pPr>
                      <a:r>
                        <a:rPr lang="zh-CN" altLang="en-US"/>
                        <a:t>/ root</a:t>
                      </a:r>
                      <a:endParaRPr lang="zh-CN" altLang="en-US"/>
                    </a:p>
                  </a:txBody>
                  <a:tcPr/>
                </a:tc>
                <a:tc>
                  <a:txBody>
                    <a:bodyPr/>
                    <a:p>
                      <a:pPr>
                        <a:buNone/>
                      </a:pPr>
                      <a:r>
                        <a:rPr lang="zh-CN" altLang="en-US"/>
                        <a:t>是 root 用户的主目录</a:t>
                      </a:r>
                      <a:endParaRPr lang="zh-CN" altLang="en-US"/>
                    </a:p>
                  </a:txBody>
                  <a:tcPr/>
                </a:tc>
              </a:tr>
              <a:tr h="457200">
                <a:tc>
                  <a:txBody>
                    <a:bodyPr/>
                    <a:p>
                      <a:pPr algn="ctr">
                        <a:buNone/>
                      </a:pPr>
                      <a:r>
                        <a:rPr lang="zh-CN" altLang="en-US"/>
                        <a:t>/ bin</a:t>
                      </a:r>
                      <a:endParaRPr lang="zh-CN" altLang="en-US"/>
                    </a:p>
                  </a:txBody>
                  <a:tcPr/>
                </a:tc>
                <a:tc>
                  <a:txBody>
                    <a:bodyPr/>
                    <a:p>
                      <a:pPr>
                        <a:buNone/>
                      </a:pPr>
                      <a:r>
                        <a:rPr lang="zh-CN" altLang="en-US"/>
                        <a:t>包含常用的命令文件, 不包含子目录</a:t>
                      </a:r>
                      <a:endParaRPr lang="zh-CN" altLang="en-US"/>
                    </a:p>
                  </a:txBody>
                  <a:tcPr/>
                </a:tc>
              </a:tr>
              <a:tr h="457200">
                <a:tc>
                  <a:txBody>
                    <a:bodyPr/>
                    <a:p>
                      <a:pPr algn="ctr">
                        <a:buNone/>
                      </a:pPr>
                      <a:r>
                        <a:rPr lang="zh-CN" altLang="en-US"/>
                        <a:t>/ mnt</a:t>
                      </a:r>
                      <a:endParaRPr lang="zh-CN" altLang="en-US"/>
                    </a:p>
                  </a:txBody>
                  <a:tcPr/>
                </a:tc>
                <a:tc>
                  <a:txBody>
                    <a:bodyPr/>
                    <a:p>
                      <a:pPr>
                        <a:buNone/>
                      </a:pPr>
                      <a:r>
                        <a:rPr lang="zh-CN" altLang="en-US"/>
                        <a:t>手动为某些设备 (比如硬盘) 挂载提供挂载目录</a:t>
                      </a:r>
                      <a:endParaRPr lang="zh-CN" altLang="en-US"/>
                    </a:p>
                  </a:txBody>
                  <a:tcPr/>
                </a:tc>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000" y="1295400"/>
            <a:ext cx="8153400" cy="4498975"/>
          </a:xfrm>
        </p:spPr>
        <p:txBody>
          <a:bodyPr/>
          <a:p>
            <a:pPr marL="0" algn="l">
              <a:lnSpc>
                <a:spcPct val="150000"/>
              </a:lnSpc>
              <a:spcBef>
                <a:spcPts val="0"/>
              </a:spcBef>
              <a:buSzTx/>
              <a:buNone/>
            </a:pPr>
            <a:r>
              <a:rPr lang="en-US" sz="2400" dirty="0"/>
              <a:t>4. 3. 1 创建文件和目录命令 (-touch、 mkdir) </a:t>
            </a:r>
            <a:endParaRPr lang="en-US" sz="2400" dirty="0"/>
          </a:p>
          <a:p>
            <a:pPr marL="0" algn="l">
              <a:lnSpc>
                <a:spcPct val="150000"/>
              </a:lnSpc>
              <a:spcBef>
                <a:spcPts val="0"/>
              </a:spcBef>
              <a:buSzTx/>
              <a:buNone/>
            </a:pPr>
            <a:r>
              <a:rPr lang="en-US" sz="2400" dirty="0"/>
              <a:t>    1. </a:t>
            </a:r>
            <a:r>
              <a:rPr lang="en-US" sz="2400" dirty="0">
                <a:solidFill>
                  <a:schemeClr val="tx2"/>
                </a:solidFill>
              </a:rPr>
              <a:t>touch </a:t>
            </a:r>
            <a:r>
              <a:rPr lang="en-US" sz="2400" dirty="0"/>
              <a:t>命令 </a:t>
            </a:r>
            <a:endParaRPr lang="en-US" sz="2400" dirty="0"/>
          </a:p>
          <a:p>
            <a:pPr marL="0" algn="l">
              <a:lnSpc>
                <a:spcPct val="150000"/>
              </a:lnSpc>
              <a:spcBef>
                <a:spcPts val="0"/>
              </a:spcBef>
              <a:buSzTx/>
              <a:buNone/>
            </a:pPr>
            <a:r>
              <a:rPr lang="en-US" sz="2400" dirty="0"/>
              <a:t>    使用 touch 命令可以创建空文件。</a:t>
            </a:r>
            <a:endParaRPr lang="en-US" sz="2400" dirty="0"/>
          </a:p>
          <a:p>
            <a:pPr marL="0" algn="l">
              <a:lnSpc>
                <a:spcPct val="150000"/>
              </a:lnSpc>
              <a:spcBef>
                <a:spcPts val="0"/>
              </a:spcBef>
              <a:buSzTx/>
              <a:buNone/>
            </a:pPr>
            <a:r>
              <a:rPr lang="en-US" sz="2400" dirty="0"/>
              <a:t>    命令语法: </a:t>
            </a:r>
            <a:endParaRPr lang="en-US" sz="2400" dirty="0"/>
          </a:p>
          <a:p>
            <a:pPr marL="0" algn="l">
              <a:lnSpc>
                <a:spcPct val="150000"/>
              </a:lnSpc>
              <a:spcBef>
                <a:spcPts val="0"/>
              </a:spcBef>
              <a:buSzTx/>
              <a:buNone/>
            </a:pPr>
            <a:r>
              <a:rPr lang="en-US" sz="2400" dirty="0"/>
              <a:t>    touch [选项] [文件]</a:t>
            </a:r>
            <a:endParaRPr lang="en-US" sz="2400" dirty="0"/>
          </a:p>
          <a:p>
            <a:pPr marL="0" algn="l">
              <a:lnSpc>
                <a:spcPct val="150000"/>
              </a:lnSpc>
              <a:spcBef>
                <a:spcPts val="0"/>
              </a:spcBef>
              <a:buSzTx/>
              <a:buNone/>
            </a:pPr>
            <a:r>
              <a:rPr lang="en-US" sz="2400" dirty="0"/>
              <a:t>    2. </a:t>
            </a:r>
            <a:r>
              <a:rPr lang="en-US" sz="2400" dirty="0">
                <a:solidFill>
                  <a:schemeClr val="tx2"/>
                </a:solidFill>
              </a:rPr>
              <a:t>mkdir</a:t>
            </a:r>
            <a:r>
              <a:rPr lang="en-US" sz="2400" dirty="0"/>
              <a:t> 命令 </a:t>
            </a:r>
            <a:endParaRPr lang="en-US" sz="2400" dirty="0"/>
          </a:p>
          <a:p>
            <a:pPr marL="0" algn="l">
              <a:lnSpc>
                <a:spcPct val="150000"/>
              </a:lnSpc>
              <a:spcBef>
                <a:spcPts val="0"/>
              </a:spcBef>
              <a:buSzTx/>
              <a:buNone/>
            </a:pPr>
            <a:r>
              <a:rPr lang="en-US" sz="2400" dirty="0"/>
              <a:t>    使用 mkdir 命令可以在 Linux 系统中创建目录。                     </a:t>
            </a:r>
            <a:endParaRPr lang="en-US" sz="2400" dirty="0"/>
          </a:p>
          <a:p>
            <a:pPr marL="0" algn="l">
              <a:lnSpc>
                <a:spcPct val="150000"/>
              </a:lnSpc>
              <a:spcBef>
                <a:spcPts val="0"/>
              </a:spcBef>
              <a:buSzTx/>
              <a:buNone/>
            </a:pPr>
            <a:r>
              <a:rPr lang="en-US" sz="2400" dirty="0"/>
              <a:t>    命令语法: mkdir [选项] [目录]</a:t>
            </a:r>
            <a:endParaRPr lang="en-US" sz="24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751840" y="1600200"/>
            <a:ext cx="7747635" cy="4498975"/>
          </a:xfrm>
        </p:spPr>
        <p:txBody>
          <a:bodyPr/>
          <a:p>
            <a:pPr marL="0" algn="l">
              <a:lnSpc>
                <a:spcPct val="150000"/>
              </a:lnSpc>
              <a:spcBef>
                <a:spcPts val="0"/>
              </a:spcBef>
              <a:buSzTx/>
              <a:buNone/>
            </a:pPr>
            <a:r>
              <a:rPr lang="en-US" sz="2400" dirty="0"/>
              <a:t>4. 3. 2 显示文件和目录命令 (-ls) </a:t>
            </a:r>
            <a:endParaRPr lang="en-US" sz="2400" dirty="0"/>
          </a:p>
          <a:p>
            <a:pPr marL="0" algn="l">
              <a:lnSpc>
                <a:spcPct val="150000"/>
              </a:lnSpc>
              <a:spcBef>
                <a:spcPts val="0"/>
              </a:spcBef>
              <a:buSzTx/>
              <a:buNone/>
            </a:pPr>
            <a:r>
              <a:rPr lang="en-US" sz="2400" dirty="0"/>
              <a:t>    使用 </a:t>
            </a:r>
            <a:r>
              <a:rPr lang="en-US" sz="2400" dirty="0">
                <a:solidFill>
                  <a:schemeClr val="tx2"/>
                </a:solidFill>
              </a:rPr>
              <a:t>ls 命令</a:t>
            </a:r>
            <a:r>
              <a:rPr lang="en-US" sz="2400" dirty="0"/>
              <a:t>, 对于目录而言将列出其中的所有子目录与文件信息; 对于文件而言, 将 输出其文件名以及所要求的其他信息。 </a:t>
            </a:r>
            <a:endParaRPr lang="en-US" sz="2400" dirty="0"/>
          </a:p>
          <a:p>
            <a:pPr marL="0" algn="l">
              <a:lnSpc>
                <a:spcPct val="150000"/>
              </a:lnSpc>
              <a:spcBef>
                <a:spcPts val="0"/>
              </a:spcBef>
              <a:buSzTx/>
              <a:buNone/>
            </a:pPr>
            <a:r>
              <a:rPr lang="en-US" sz="2400" dirty="0"/>
              <a:t>   命令语法: ls [选项] (目录 | 文件)</a:t>
            </a:r>
            <a:endParaRPr lang="en-US" sz="24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000" y="1295400"/>
            <a:ext cx="8153400" cy="4498975"/>
          </a:xfrm>
        </p:spPr>
        <p:txBody>
          <a:bodyPr/>
          <a:p>
            <a:pPr marL="0" algn="l">
              <a:lnSpc>
                <a:spcPct val="150000"/>
              </a:lnSpc>
              <a:spcBef>
                <a:spcPts val="0"/>
              </a:spcBef>
              <a:buSzTx/>
              <a:buNone/>
            </a:pPr>
            <a:r>
              <a:rPr lang="en-US" sz="2400" dirty="0"/>
              <a:t>4. 3. 3 复制文件和目录命令 (-cp)</a:t>
            </a:r>
            <a:endParaRPr lang="en-US" sz="2400" dirty="0"/>
          </a:p>
          <a:p>
            <a:pPr marL="0" algn="l">
              <a:lnSpc>
                <a:spcPct val="150000"/>
              </a:lnSpc>
              <a:spcBef>
                <a:spcPts val="0"/>
              </a:spcBef>
              <a:buSzTx/>
              <a:buNone/>
            </a:pPr>
            <a:r>
              <a:rPr lang="en-US" sz="2400" dirty="0"/>
              <a:t>    使用</a:t>
            </a:r>
            <a:r>
              <a:rPr lang="en-US" sz="2400" dirty="0">
                <a:solidFill>
                  <a:schemeClr val="tx2"/>
                </a:solidFill>
              </a:rPr>
              <a:t> cp 命令</a:t>
            </a:r>
            <a:r>
              <a:rPr lang="en-US" sz="2400" dirty="0"/>
              <a:t>可以复制文件和目录到其他目录中。 如果同时指定两个以上的文件或目 录, 且最后的目的地是一个已经存在的目录, 则它会把前面指定的所有文件或目录复制到 该目录中。 若同时指定多个文件或目录, 而最后的目的地并非是一个已存在的目录, 则会 出现错误信息。 </a:t>
            </a:r>
            <a:endParaRPr lang="en-US" sz="2400" dirty="0"/>
          </a:p>
          <a:p>
            <a:pPr marL="0" algn="l">
              <a:lnSpc>
                <a:spcPct val="150000"/>
              </a:lnSpc>
              <a:spcBef>
                <a:spcPts val="0"/>
              </a:spcBef>
              <a:buSzTx/>
              <a:buNone/>
            </a:pPr>
            <a:r>
              <a:rPr lang="en-US" sz="2400" dirty="0"/>
              <a:t>    命令语法: </a:t>
            </a:r>
            <a:endParaRPr lang="en-US" sz="2400" dirty="0"/>
          </a:p>
          <a:p>
            <a:pPr marL="0" algn="l">
              <a:lnSpc>
                <a:spcPct val="150000"/>
              </a:lnSpc>
              <a:spcBef>
                <a:spcPts val="0"/>
              </a:spcBef>
              <a:buSzTx/>
              <a:buNone/>
            </a:pPr>
            <a:r>
              <a:rPr lang="en-US" sz="2400" dirty="0"/>
              <a:t>    cp [选项] [源文件 | 目录] [目标文件 | 目录]</a:t>
            </a:r>
            <a:endParaRPr lang="en-US" sz="2400"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p:txBody>
          <a:bodyPr/>
          <a:p>
            <a:pPr marL="0" algn="l">
              <a:lnSpc>
                <a:spcPct val="150000"/>
              </a:lnSpc>
              <a:spcBef>
                <a:spcPts val="0"/>
              </a:spcBef>
              <a:buSzTx/>
            </a:pPr>
            <a:r>
              <a:rPr lang="en-US" sz="2400" dirty="0"/>
              <a:t>4. 3. 4 移动文件和目录命令 (-mv) </a:t>
            </a:r>
            <a:endParaRPr lang="en-US" sz="2400" dirty="0"/>
          </a:p>
          <a:p>
            <a:pPr marL="0" algn="l">
              <a:lnSpc>
                <a:spcPct val="150000"/>
              </a:lnSpc>
              <a:spcBef>
                <a:spcPts val="0"/>
              </a:spcBef>
              <a:buSzTx/>
              <a:buNone/>
            </a:pPr>
            <a:r>
              <a:rPr lang="en-US" sz="2400" dirty="0"/>
              <a:t>   使用 </a:t>
            </a:r>
            <a:r>
              <a:rPr lang="en-US" sz="2400" dirty="0">
                <a:solidFill>
                  <a:schemeClr val="tx2"/>
                </a:solidFill>
              </a:rPr>
              <a:t>mv 命令</a:t>
            </a:r>
            <a:r>
              <a:rPr lang="en-US" sz="2400" dirty="0"/>
              <a:t>可以移动文件和目录的路径, 也可以更改文件和目录名称。 </a:t>
            </a:r>
            <a:endParaRPr lang="en-US" sz="2400" dirty="0"/>
          </a:p>
          <a:p>
            <a:pPr marL="0" algn="l">
              <a:lnSpc>
                <a:spcPct val="150000"/>
              </a:lnSpc>
              <a:spcBef>
                <a:spcPts val="0"/>
              </a:spcBef>
              <a:buSzTx/>
              <a:buNone/>
            </a:pPr>
            <a:r>
              <a:rPr lang="en-US" sz="2400" dirty="0"/>
              <a:t>    命令语法: </a:t>
            </a:r>
            <a:endParaRPr lang="en-US" sz="2400" dirty="0"/>
          </a:p>
          <a:p>
            <a:pPr marL="0" algn="l">
              <a:lnSpc>
                <a:spcPct val="150000"/>
              </a:lnSpc>
              <a:spcBef>
                <a:spcPts val="0"/>
              </a:spcBef>
              <a:buSzTx/>
              <a:buNone/>
            </a:pPr>
            <a:r>
              <a:rPr lang="en-US" sz="2400" dirty="0"/>
              <a:t>    mv [选项] [源文件 | 目录] [目标文件 | 目录]</a:t>
            </a:r>
            <a:endParaRPr lang="en-US" sz="2400" dirty="0"/>
          </a:p>
          <a:p>
            <a:pPr marL="0" algn="l">
              <a:lnSpc>
                <a:spcPct val="150000"/>
              </a:lnSpc>
              <a:spcBef>
                <a:spcPts val="0"/>
              </a:spcBef>
              <a:buSzTx/>
            </a:pPr>
            <a:r>
              <a:rPr lang="en-US" sz="2400" dirty="0"/>
              <a:t>4. 3. 5 删除文件或目录命令 (-rm) </a:t>
            </a:r>
            <a:endParaRPr lang="en-US" sz="2400" dirty="0"/>
          </a:p>
          <a:p>
            <a:pPr marL="0" algn="l">
              <a:lnSpc>
                <a:spcPct val="150000"/>
              </a:lnSpc>
              <a:spcBef>
                <a:spcPts val="0"/>
              </a:spcBef>
              <a:buSzTx/>
              <a:buNone/>
            </a:pPr>
            <a:r>
              <a:rPr lang="en-US" sz="2400" dirty="0"/>
              <a:t>   使用</a:t>
            </a:r>
            <a:r>
              <a:rPr lang="en-US" sz="2400" dirty="0">
                <a:solidFill>
                  <a:schemeClr val="tx2"/>
                </a:solidFill>
              </a:rPr>
              <a:t> rm 命令</a:t>
            </a:r>
            <a:r>
              <a:rPr lang="en-US" sz="2400" dirty="0"/>
              <a:t>可以删除系统中的文件或目录。</a:t>
            </a:r>
            <a:endParaRPr lang="en-US" sz="2400" dirty="0"/>
          </a:p>
          <a:p>
            <a:pPr marL="0" algn="l">
              <a:lnSpc>
                <a:spcPct val="150000"/>
              </a:lnSpc>
              <a:spcBef>
                <a:spcPts val="0"/>
              </a:spcBef>
              <a:buSzTx/>
              <a:buNone/>
            </a:pPr>
            <a:r>
              <a:rPr lang="en-US" sz="2400" dirty="0"/>
              <a:t>   命令语法: rm [选项] [文件 | 目录]</a:t>
            </a:r>
            <a:endParaRPr lang="en-US" sz="24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noRot="1"/>
          </p:cNvSpPr>
          <p:nvPr>
            <p:ph type="title"/>
          </p:nvPr>
        </p:nvSpPr>
        <p:spPr/>
        <p:txBody>
          <a:bodyPr anchor="ctr" anchorCtr="0"/>
          <a:p>
            <a:r>
              <a:rPr lang="zh-CN" altLang="en-US" dirty="0"/>
              <a:t>本章内容</a:t>
            </a:r>
            <a:endParaRPr lang="zh-CN" altLang="en-US" dirty="0"/>
          </a:p>
        </p:txBody>
      </p:sp>
      <p:sp>
        <p:nvSpPr>
          <p:cNvPr id="7170" name="文本占位符 6146"/>
          <p:cNvSpPr>
            <a:spLocks noGrp="1" noRot="1"/>
          </p:cNvSpPr>
          <p:nvPr>
            <p:ph idx="1"/>
          </p:nvPr>
        </p:nvSpPr>
        <p:spPr>
          <a:xfrm>
            <a:off x="381000" y="1600200"/>
            <a:ext cx="8153400" cy="2839720"/>
          </a:xfrm>
        </p:spPr>
        <p:txBody>
          <a:bodyPr anchor="t" anchorCtr="0"/>
          <a:p>
            <a:pPr>
              <a:buNone/>
            </a:pPr>
            <a:r>
              <a:rPr lang="en-US" altLang="zh-CN" dirty="0"/>
              <a:t>4.1  </a:t>
            </a:r>
            <a:r>
              <a:rPr lang="zh-CN" altLang="en-US" dirty="0"/>
              <a:t>Linux 文件类型</a:t>
            </a:r>
            <a:endParaRPr lang="zh-CN" altLang="en-US" dirty="0"/>
          </a:p>
          <a:p>
            <a:pPr>
              <a:buNone/>
            </a:pPr>
            <a:r>
              <a:rPr lang="en-US" altLang="zh-CN" dirty="0"/>
              <a:t>4.2  </a:t>
            </a:r>
            <a:r>
              <a:rPr dirty="0"/>
              <a:t>Linux 目录结构</a:t>
            </a:r>
            <a:endParaRPr dirty="0"/>
          </a:p>
          <a:p>
            <a:pPr>
              <a:buNone/>
            </a:pPr>
            <a:r>
              <a:rPr lang="en-US" altLang="zh-CN" dirty="0"/>
              <a:t>4.3  </a:t>
            </a:r>
            <a:r>
              <a:rPr lang="zh-CN" altLang="en-US" dirty="0"/>
              <a:t>文件和目录操作</a:t>
            </a:r>
            <a:endParaRPr lang="zh-CN" altLang="en-US" dirty="0"/>
          </a:p>
          <a:p>
            <a:pPr>
              <a:buNone/>
            </a:pPr>
            <a:r>
              <a:rPr lang="en-US" altLang="zh-CN" dirty="0"/>
              <a:t>4.4  </a:t>
            </a:r>
            <a:r>
              <a:rPr lang="zh-CN" altLang="en-US" dirty="0"/>
              <a:t> 链 接 文 件</a:t>
            </a:r>
            <a:endParaRPr lang="zh-CN" altLang="en-US" dirty="0"/>
          </a:p>
          <a:p>
            <a:pPr>
              <a:buNone/>
            </a:pPr>
            <a:r>
              <a:rPr lang="en-US" altLang="zh-CN" dirty="0"/>
              <a:t>4.5  </a:t>
            </a:r>
            <a:r>
              <a:rPr lang="zh-CN" altLang="en-US" dirty="0"/>
              <a:t>权限和所有者</a:t>
            </a:r>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000" y="1066800"/>
            <a:ext cx="8153400" cy="4498975"/>
          </a:xfrm>
        </p:spPr>
        <p:txBody>
          <a:bodyPr/>
          <a:p>
            <a:pPr marL="0" algn="l">
              <a:lnSpc>
                <a:spcPct val="150000"/>
              </a:lnSpc>
              <a:spcBef>
                <a:spcPts val="0"/>
              </a:spcBef>
              <a:buSzTx/>
            </a:pPr>
            <a:r>
              <a:rPr lang="en-US" sz="2400" dirty="0"/>
              <a:t>4. 3. 6 显示和切换工作目录路径命令 (-pwd、 cd) </a:t>
            </a:r>
            <a:endParaRPr lang="en-US" sz="2400" dirty="0"/>
          </a:p>
          <a:p>
            <a:pPr marL="0" algn="l">
              <a:lnSpc>
                <a:spcPct val="150000"/>
              </a:lnSpc>
              <a:spcBef>
                <a:spcPts val="0"/>
              </a:spcBef>
              <a:buSzTx/>
              <a:buNone/>
            </a:pPr>
            <a:r>
              <a:rPr lang="en-US" sz="2400" dirty="0"/>
              <a:t>    1. </a:t>
            </a:r>
            <a:r>
              <a:rPr lang="en-US" sz="2400" dirty="0">
                <a:solidFill>
                  <a:schemeClr val="tx2"/>
                </a:solidFill>
              </a:rPr>
              <a:t>pwd 命令</a:t>
            </a:r>
            <a:r>
              <a:rPr lang="en-US" sz="2400" dirty="0"/>
              <a:t> </a:t>
            </a:r>
            <a:endParaRPr lang="en-US" sz="2400" dirty="0"/>
          </a:p>
          <a:p>
            <a:pPr marL="0" algn="l">
              <a:lnSpc>
                <a:spcPct val="150000"/>
              </a:lnSpc>
              <a:spcBef>
                <a:spcPts val="0"/>
              </a:spcBef>
              <a:buSzTx/>
              <a:buNone/>
            </a:pPr>
            <a:r>
              <a:rPr lang="en-US" sz="2400" dirty="0"/>
              <a:t>    使用 pwd 命令可以显示当前用户所处的工作目录的绝对路径。 </a:t>
            </a:r>
            <a:endParaRPr lang="en-US" sz="2400" dirty="0"/>
          </a:p>
          <a:p>
            <a:pPr marL="0" algn="l">
              <a:lnSpc>
                <a:spcPct val="150000"/>
              </a:lnSpc>
              <a:spcBef>
                <a:spcPts val="0"/>
              </a:spcBef>
              <a:buSzTx/>
              <a:buNone/>
            </a:pPr>
            <a:r>
              <a:rPr lang="en-US" sz="2400" dirty="0"/>
              <a:t>    命令语法: pwd [选项]</a:t>
            </a:r>
            <a:endParaRPr lang="en-US" sz="2400" dirty="0"/>
          </a:p>
          <a:p>
            <a:pPr marL="0" algn="l">
              <a:lnSpc>
                <a:spcPct val="150000"/>
              </a:lnSpc>
              <a:spcBef>
                <a:spcPts val="0"/>
              </a:spcBef>
              <a:buSzTx/>
              <a:buNone/>
            </a:pPr>
            <a:r>
              <a:rPr lang="en-US" sz="2400" dirty="0"/>
              <a:t>    2. </a:t>
            </a:r>
            <a:r>
              <a:rPr lang="en-US" sz="2400" dirty="0">
                <a:solidFill>
                  <a:schemeClr val="tx2"/>
                </a:solidFill>
              </a:rPr>
              <a:t>cd 命令</a:t>
            </a:r>
            <a:r>
              <a:rPr lang="en-US" sz="2400" dirty="0"/>
              <a:t> </a:t>
            </a:r>
            <a:endParaRPr lang="en-US" sz="2400" dirty="0"/>
          </a:p>
          <a:p>
            <a:pPr marL="0" algn="l">
              <a:lnSpc>
                <a:spcPct val="150000"/>
              </a:lnSpc>
              <a:spcBef>
                <a:spcPts val="0"/>
              </a:spcBef>
              <a:buSzTx/>
              <a:buNone/>
            </a:pPr>
            <a:r>
              <a:rPr lang="en-US" sz="2400" dirty="0"/>
              <a:t>    使用 cd 命令可以更改用户的工作目录路径。 工作目录路径可以使用绝对路径名或相 对路径名, 绝对路径从/ (根) 开始, 然后循序到所需的目录下, 相对路径从当前目录 开始。</a:t>
            </a:r>
            <a:endParaRPr lang="en-US" sz="2400" dirty="0"/>
          </a:p>
          <a:p>
            <a:pPr marL="0" algn="l">
              <a:lnSpc>
                <a:spcPct val="150000"/>
              </a:lnSpc>
              <a:spcBef>
                <a:spcPts val="0"/>
              </a:spcBef>
              <a:buSzTx/>
              <a:buNone/>
            </a:pPr>
            <a:r>
              <a:rPr lang="en-US" sz="2400" dirty="0"/>
              <a:t>    命令语法: cd [选项] [目录</a:t>
            </a:r>
            <a:r>
              <a:rPr lang="en-US" sz="2400" dirty="0">
                <a:sym typeface="+mn-ea"/>
              </a:rPr>
              <a:t>]</a:t>
            </a:r>
            <a:endParaRPr lang="en-US" sz="24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000" y="1143000"/>
            <a:ext cx="8153400" cy="4498975"/>
          </a:xfrm>
        </p:spPr>
        <p:txBody>
          <a:bodyPr/>
          <a:p>
            <a:pPr marL="0" algn="l">
              <a:lnSpc>
                <a:spcPct val="150000"/>
              </a:lnSpc>
              <a:spcBef>
                <a:spcPts val="0"/>
              </a:spcBef>
              <a:buSzTx/>
              <a:buNone/>
            </a:pPr>
            <a:r>
              <a:rPr lang="en-US" sz="2400" dirty="0"/>
              <a:t>4. 3. 7 查找文件命令 (-find、 locate、 whereis)</a:t>
            </a:r>
            <a:endParaRPr lang="en-US" sz="2400" dirty="0"/>
          </a:p>
          <a:p>
            <a:pPr marL="0" algn="l">
              <a:lnSpc>
                <a:spcPct val="150000"/>
              </a:lnSpc>
              <a:spcBef>
                <a:spcPts val="0"/>
              </a:spcBef>
              <a:buSzTx/>
              <a:buNone/>
            </a:pPr>
            <a:r>
              <a:rPr lang="en-US" sz="2400" dirty="0"/>
              <a:t>  1.</a:t>
            </a:r>
            <a:r>
              <a:rPr lang="en-US" sz="2400" dirty="0">
                <a:solidFill>
                  <a:schemeClr val="tx2"/>
                </a:solidFill>
              </a:rPr>
              <a:t> find 命令 </a:t>
            </a:r>
            <a:endParaRPr lang="en-US" sz="2400" dirty="0"/>
          </a:p>
          <a:p>
            <a:pPr marL="0" algn="l">
              <a:lnSpc>
                <a:spcPct val="150000"/>
              </a:lnSpc>
              <a:spcBef>
                <a:spcPts val="0"/>
              </a:spcBef>
              <a:buSzTx/>
              <a:buNone/>
            </a:pPr>
            <a:r>
              <a:rPr lang="en-US" sz="2400" dirty="0"/>
              <a:t>   使用 find 命令可以将文件系统内符合条件的文件列出来。</a:t>
            </a:r>
            <a:endParaRPr lang="en-US" sz="2400" dirty="0"/>
          </a:p>
          <a:p>
            <a:pPr marL="0" algn="l">
              <a:lnSpc>
                <a:spcPct val="150000"/>
              </a:lnSpc>
              <a:spcBef>
                <a:spcPts val="0"/>
              </a:spcBef>
              <a:buSzTx/>
              <a:buNone/>
            </a:pPr>
            <a:r>
              <a:rPr lang="en-US" sz="2400" dirty="0"/>
              <a:t>   命令语法: find [路径] [选项]</a:t>
            </a:r>
            <a:endParaRPr lang="en-US" sz="2400" dirty="0"/>
          </a:p>
          <a:p>
            <a:pPr marL="0" algn="l">
              <a:lnSpc>
                <a:spcPct val="150000"/>
              </a:lnSpc>
              <a:spcBef>
                <a:spcPts val="0"/>
              </a:spcBef>
              <a:buSzTx/>
              <a:buNone/>
            </a:pPr>
            <a:r>
              <a:rPr lang="en-US" sz="2400" dirty="0"/>
              <a:t>   2.</a:t>
            </a:r>
            <a:r>
              <a:rPr lang="en-US" sz="2400" dirty="0">
                <a:solidFill>
                  <a:schemeClr val="tx2"/>
                </a:solidFill>
              </a:rPr>
              <a:t> locate 命令 </a:t>
            </a:r>
            <a:endParaRPr lang="en-US" sz="2400" dirty="0"/>
          </a:p>
          <a:p>
            <a:pPr marL="0" algn="l">
              <a:lnSpc>
                <a:spcPct val="150000"/>
              </a:lnSpc>
              <a:spcBef>
                <a:spcPts val="0"/>
              </a:spcBef>
              <a:buSzTx/>
              <a:buNone/>
            </a:pPr>
            <a:r>
              <a:rPr lang="en-US" sz="2400" dirty="0"/>
              <a:t>  使用 locate 命令可以通过数据库 ( / var/ lib / mlocate / mlocate. db 文件) 来查找文件, 这 个数据库每天由 cron 程序来建立。 </a:t>
            </a:r>
            <a:endParaRPr lang="en-US" sz="2400" dirty="0"/>
          </a:p>
          <a:p>
            <a:pPr marL="0" algn="l">
              <a:lnSpc>
                <a:spcPct val="150000"/>
              </a:lnSpc>
              <a:spcBef>
                <a:spcPts val="0"/>
              </a:spcBef>
              <a:buSzTx/>
              <a:buNone/>
            </a:pPr>
            <a:r>
              <a:rPr lang="en-US" sz="2400" dirty="0"/>
              <a:t>   命令语法: locate [选项] [范本样式]</a:t>
            </a:r>
            <a:endParaRPr lang="en-US" sz="2400"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635" y="1219200"/>
            <a:ext cx="8153400" cy="4498975"/>
          </a:xfrm>
        </p:spPr>
        <p:txBody>
          <a:bodyPr/>
          <a:p>
            <a:pPr marL="0" algn="l">
              <a:lnSpc>
                <a:spcPct val="150000"/>
              </a:lnSpc>
              <a:spcBef>
                <a:spcPts val="0"/>
              </a:spcBef>
              <a:buSzTx/>
              <a:buNone/>
            </a:pPr>
            <a:r>
              <a:rPr lang="en-US" sz="2400" dirty="0"/>
              <a:t>4. 3. 8 打 包 压 缩 文 件 和 目 录 命 令 ( - gzip/ gunzip、 bzip2/ bunzip2、 tar、 zip、 unzip) </a:t>
            </a:r>
            <a:endParaRPr lang="en-US" sz="2400" dirty="0"/>
          </a:p>
          <a:p>
            <a:pPr marL="0" algn="l">
              <a:lnSpc>
                <a:spcPct val="150000"/>
              </a:lnSpc>
              <a:spcBef>
                <a:spcPts val="0"/>
              </a:spcBef>
              <a:buSzTx/>
              <a:buNone/>
            </a:pPr>
            <a:r>
              <a:rPr lang="en-US" sz="2400" dirty="0"/>
              <a:t>1. </a:t>
            </a:r>
            <a:r>
              <a:rPr lang="en-US" sz="2400" dirty="0">
                <a:solidFill>
                  <a:schemeClr val="tx2"/>
                </a:solidFill>
              </a:rPr>
              <a:t>gzip / gunzip </a:t>
            </a:r>
            <a:endParaRPr lang="en-US" sz="2400" dirty="0"/>
          </a:p>
          <a:p>
            <a:pPr marL="0" algn="l">
              <a:lnSpc>
                <a:spcPct val="150000"/>
              </a:lnSpc>
              <a:spcBef>
                <a:spcPts val="0"/>
              </a:spcBef>
              <a:buSzTx/>
              <a:buNone/>
            </a:pPr>
            <a:r>
              <a:rPr lang="en-US" sz="2400" dirty="0"/>
              <a:t>   gzip 压缩利用 Lempel-Ziv ( LZ77) 算法, 与之相关的命令有 gzip (压缩) 和 gunzip (解压缩)。     </a:t>
            </a:r>
            <a:endParaRPr lang="en-US" sz="2400" dirty="0"/>
          </a:p>
          <a:p>
            <a:pPr marL="0" algn="l">
              <a:lnSpc>
                <a:spcPct val="150000"/>
              </a:lnSpc>
              <a:spcBef>
                <a:spcPts val="0"/>
              </a:spcBef>
              <a:buSzTx/>
              <a:buNone/>
            </a:pPr>
            <a:r>
              <a:rPr lang="en-US" sz="2400" dirty="0"/>
              <a:t>   gzip 和 gunzip 命令的常用格式如下: </a:t>
            </a:r>
            <a:endParaRPr lang="en-US" sz="2400" dirty="0"/>
          </a:p>
          <a:p>
            <a:pPr marL="0" algn="l">
              <a:lnSpc>
                <a:spcPct val="150000"/>
              </a:lnSpc>
              <a:spcBef>
                <a:spcPts val="0"/>
              </a:spcBef>
              <a:buSzTx/>
              <a:buNone/>
            </a:pPr>
            <a:r>
              <a:rPr lang="en-US" sz="2400" dirty="0"/>
              <a:t>   gzip [选项] 文件名 </a:t>
            </a:r>
            <a:endParaRPr lang="en-US" sz="2400" dirty="0"/>
          </a:p>
          <a:p>
            <a:pPr marL="0" algn="l">
              <a:lnSpc>
                <a:spcPct val="150000"/>
              </a:lnSpc>
              <a:spcBef>
                <a:spcPts val="0"/>
              </a:spcBef>
              <a:buSzTx/>
              <a:buNone/>
            </a:pPr>
            <a:r>
              <a:rPr lang="en-US" sz="2400" dirty="0"/>
              <a:t>   gunzip [选项] 文件名</a:t>
            </a:r>
            <a:endParaRPr lang="en-US" sz="2400"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635" y="1219200"/>
            <a:ext cx="8153400" cy="4498975"/>
          </a:xfrm>
        </p:spPr>
        <p:txBody>
          <a:bodyPr/>
          <a:p>
            <a:pPr>
              <a:lnSpc>
                <a:spcPct val="100000"/>
              </a:lnSpc>
              <a:spcBef>
                <a:spcPts val="0"/>
              </a:spcBef>
            </a:pPr>
            <a:r>
              <a:rPr lang="zh-CN" altLang="en-US"/>
              <a:t>2. bzip2 / bunzip2</a:t>
            </a:r>
            <a:endParaRPr lang="zh-CN" altLang="en-US"/>
          </a:p>
          <a:p>
            <a:pPr marL="0" indent="0">
              <a:lnSpc>
                <a:spcPct val="100000"/>
              </a:lnSpc>
              <a:spcBef>
                <a:spcPts val="0"/>
              </a:spcBef>
              <a:buNone/>
            </a:pPr>
            <a:r>
              <a:rPr lang="en-US" altLang="zh-CN"/>
              <a:t>   </a:t>
            </a:r>
            <a:r>
              <a:rPr lang="zh-CN" altLang="en-US"/>
              <a:t> bzip2 压缩利用 Burrows-Wheeler block sorting 和 Huffman 编码算法, 与之相关的命令有 bzip2 (压缩)、 bunzip2 (解压缩)、 bzcat ( 解压并输出到标准输出设备) 和 bz2recover (从损坏的 bzip2 文件中恢复数据)。</a:t>
            </a:r>
            <a:endParaRPr lang="zh-CN" altLang="en-US"/>
          </a:p>
          <a:p>
            <a:pPr marL="0" indent="0">
              <a:lnSpc>
                <a:spcPct val="100000"/>
              </a:lnSpc>
              <a:spcBef>
                <a:spcPts val="0"/>
              </a:spcBef>
              <a:buNone/>
            </a:pPr>
            <a:r>
              <a:rPr lang="zh-CN" altLang="en-US"/>
              <a:t> </a:t>
            </a:r>
            <a:r>
              <a:rPr lang="en-US" altLang="zh-CN"/>
              <a:t>  </a:t>
            </a:r>
            <a:r>
              <a:rPr lang="zh-CN" altLang="en-US"/>
              <a:t> bzip2 和 bunzip2 命令的常用格式如下: </a:t>
            </a:r>
            <a:endParaRPr lang="zh-CN" altLang="en-US"/>
          </a:p>
          <a:p>
            <a:pPr marL="0" indent="0">
              <a:lnSpc>
                <a:spcPct val="100000"/>
              </a:lnSpc>
              <a:spcBef>
                <a:spcPts val="0"/>
              </a:spcBef>
              <a:buNone/>
            </a:pPr>
            <a:r>
              <a:rPr lang="zh-CN" altLang="en-US"/>
              <a:t> </a:t>
            </a:r>
            <a:r>
              <a:rPr lang="en-US" altLang="zh-CN"/>
              <a:t>   </a:t>
            </a:r>
            <a:r>
              <a:rPr lang="zh-CN" altLang="en-US"/>
              <a:t>bzip2 [选项] 文件 </a:t>
            </a:r>
            <a:endParaRPr lang="zh-CN" altLang="en-US"/>
          </a:p>
          <a:p>
            <a:pPr marL="0" indent="0">
              <a:lnSpc>
                <a:spcPct val="100000"/>
              </a:lnSpc>
              <a:spcBef>
                <a:spcPts val="0"/>
              </a:spcBef>
              <a:buNone/>
            </a:pPr>
            <a:r>
              <a:rPr lang="zh-CN" altLang="en-US"/>
              <a:t> </a:t>
            </a:r>
            <a:r>
              <a:rPr lang="en-US" altLang="zh-CN"/>
              <a:t>   </a:t>
            </a:r>
            <a:r>
              <a:rPr lang="zh-CN" altLang="en-US"/>
              <a:t>bunzip2 [选项] 文件</a:t>
            </a:r>
            <a:endParaRPr lang="zh-CN" altLang="en-US"/>
          </a:p>
          <a:p>
            <a:pPr marL="0" indent="0">
              <a:lnSpc>
                <a:spcPct val="100000"/>
              </a:lnSpc>
              <a:spcBef>
                <a:spcPts val="0"/>
              </a:spcBef>
              <a:buNone/>
            </a:pPr>
            <a:r>
              <a:rPr lang="en-US" altLang="zh-CN"/>
              <a:t>   </a:t>
            </a:r>
            <a:endParaRPr lang="zh-CN" alt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635" y="1219200"/>
            <a:ext cx="8153400" cy="4498975"/>
          </a:xfrm>
        </p:spPr>
        <p:txBody>
          <a:bodyPr/>
          <a:p>
            <a:pPr marL="0" algn="l">
              <a:lnSpc>
                <a:spcPct val="150000"/>
              </a:lnSpc>
              <a:spcBef>
                <a:spcPts val="0"/>
              </a:spcBef>
              <a:buSzTx/>
              <a:buNone/>
            </a:pPr>
            <a:r>
              <a:rPr lang="en-US" sz="2400" dirty="0"/>
              <a:t>   3. </a:t>
            </a:r>
            <a:r>
              <a:rPr lang="en-US" sz="2400" dirty="0">
                <a:solidFill>
                  <a:schemeClr val="tx2"/>
                </a:solidFill>
              </a:rPr>
              <a:t>tar 命令</a:t>
            </a:r>
            <a:r>
              <a:rPr lang="en-US" sz="2400" dirty="0"/>
              <a:t> </a:t>
            </a:r>
            <a:endParaRPr lang="en-US" sz="2400" dirty="0"/>
          </a:p>
          <a:p>
            <a:pPr marL="0" algn="l">
              <a:lnSpc>
                <a:spcPct val="150000"/>
              </a:lnSpc>
              <a:spcBef>
                <a:spcPts val="0"/>
              </a:spcBef>
              <a:buSzTx/>
              <a:buNone/>
            </a:pPr>
            <a:r>
              <a:rPr lang="en-US" sz="2400" dirty="0"/>
              <a:t>   文件归档 tar 是一个归档程序, 就是说 tar 可以把许多文件打包成为一个归档文件或者 把它们写入备份设备。</a:t>
            </a:r>
            <a:endParaRPr lang="en-US" sz="2400" dirty="0"/>
          </a:p>
          <a:p>
            <a:pPr marL="0" algn="l">
              <a:lnSpc>
                <a:spcPct val="150000"/>
              </a:lnSpc>
              <a:spcBef>
                <a:spcPts val="0"/>
              </a:spcBef>
              <a:buSzTx/>
              <a:buNone/>
            </a:pPr>
            <a:r>
              <a:rPr lang="en-US" sz="2400" dirty="0"/>
              <a:t>    tar 命令的常用格式如下: </a:t>
            </a:r>
            <a:endParaRPr lang="en-US" sz="2400" dirty="0"/>
          </a:p>
          <a:p>
            <a:pPr marL="0" algn="l">
              <a:lnSpc>
                <a:spcPct val="150000"/>
              </a:lnSpc>
              <a:spcBef>
                <a:spcPts val="0"/>
              </a:spcBef>
              <a:buSzTx/>
              <a:buNone/>
            </a:pPr>
            <a:r>
              <a:rPr lang="en-US" sz="2400" dirty="0"/>
              <a:t>    tar [选项] 文件</a:t>
            </a:r>
            <a:endParaRPr lang="en-US" sz="2400" dirty="0"/>
          </a:p>
          <a:p>
            <a:pPr marL="0" indent="0">
              <a:lnSpc>
                <a:spcPct val="100000"/>
              </a:lnSpc>
              <a:spcBef>
                <a:spcPts val="0"/>
              </a:spcBef>
              <a:buNone/>
            </a:pPr>
            <a:r>
              <a:rPr lang="en-US" altLang="zh-CN"/>
              <a:t>    </a:t>
            </a:r>
            <a:endParaRPr lang="zh-CN"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4.3  </a:t>
            </a:r>
            <a:r>
              <a:rPr b="1"/>
              <a:t>文件和目录操作</a:t>
            </a:r>
            <a:endParaRPr b="1"/>
          </a:p>
        </p:txBody>
      </p:sp>
      <p:sp>
        <p:nvSpPr>
          <p:cNvPr id="3" name="内容占位符 2"/>
          <p:cNvSpPr/>
          <p:nvPr>
            <p:ph idx="1"/>
            <p:custDataLst>
              <p:tags r:id="rId1"/>
            </p:custDataLst>
          </p:nvPr>
        </p:nvSpPr>
        <p:spPr>
          <a:xfrm>
            <a:off x="381635" y="1219200"/>
            <a:ext cx="8153400" cy="4498975"/>
          </a:xfrm>
        </p:spPr>
        <p:txBody>
          <a:bodyPr/>
          <a:p>
            <a:pPr marL="0" algn="l">
              <a:lnSpc>
                <a:spcPct val="150000"/>
              </a:lnSpc>
              <a:spcBef>
                <a:spcPts val="0"/>
              </a:spcBef>
              <a:buSzTx/>
              <a:buNone/>
            </a:pPr>
            <a:r>
              <a:rPr lang="en-US" altLang="zh-CN"/>
              <a:t> </a:t>
            </a:r>
            <a:r>
              <a:rPr lang="en-US" sz="2400" dirty="0"/>
              <a:t>   4. </a:t>
            </a:r>
            <a:r>
              <a:rPr lang="en-US" sz="2400" dirty="0">
                <a:solidFill>
                  <a:schemeClr val="tx2"/>
                </a:solidFill>
              </a:rPr>
              <a:t>zip 命令 </a:t>
            </a:r>
            <a:endParaRPr lang="en-US" sz="2400" dirty="0"/>
          </a:p>
          <a:p>
            <a:pPr marL="0" algn="l">
              <a:lnSpc>
                <a:spcPct val="150000"/>
              </a:lnSpc>
              <a:spcBef>
                <a:spcPts val="0"/>
              </a:spcBef>
              <a:buSzTx/>
              <a:buNone/>
            </a:pPr>
            <a:r>
              <a:rPr lang="en-US" sz="2400" dirty="0"/>
              <a:t>    zip 压缩格式 (即 PKZIP) 在多种平台 (UNIX、 Linux、 Machintosh 以及 Windows) 下 都有很广泛的应用。 Linux 对 zip 格式的文件也有很好的支持。 </a:t>
            </a:r>
            <a:endParaRPr lang="en-US" sz="2400" dirty="0"/>
          </a:p>
          <a:p>
            <a:pPr marL="0" algn="l">
              <a:lnSpc>
                <a:spcPct val="150000"/>
              </a:lnSpc>
              <a:spcBef>
                <a:spcPts val="0"/>
              </a:spcBef>
              <a:buSzTx/>
              <a:buNone/>
            </a:pPr>
            <a:r>
              <a:rPr lang="en-US" sz="2400" dirty="0"/>
              <a:t>    zip 命令的格式如下:</a:t>
            </a:r>
            <a:endParaRPr lang="en-US" sz="2400" dirty="0"/>
          </a:p>
          <a:p>
            <a:pPr marL="0" algn="l">
              <a:lnSpc>
                <a:spcPct val="150000"/>
              </a:lnSpc>
              <a:spcBef>
                <a:spcPts val="0"/>
              </a:spcBef>
              <a:buSzTx/>
              <a:buNone/>
            </a:pPr>
            <a:r>
              <a:rPr lang="en-US" sz="2400" dirty="0"/>
              <a:t>    zip [选项] [压缩的目标文件] [被压缩的文件]</a:t>
            </a:r>
            <a:endParaRPr lang="en-US" sz="2400" dirty="0"/>
          </a:p>
          <a:p>
            <a:pPr marL="0" algn="l">
              <a:lnSpc>
                <a:spcPct val="150000"/>
              </a:lnSpc>
              <a:spcBef>
                <a:spcPts val="0"/>
              </a:spcBef>
              <a:buSzTx/>
              <a:buNone/>
            </a:pPr>
            <a:r>
              <a:rPr lang="en-US" sz="2400" dirty="0"/>
              <a:t>    5. </a:t>
            </a:r>
            <a:r>
              <a:rPr lang="en-US" sz="2400" dirty="0">
                <a:solidFill>
                  <a:schemeClr val="tx2"/>
                </a:solidFill>
              </a:rPr>
              <a:t>unzip 命令</a:t>
            </a:r>
            <a:r>
              <a:rPr lang="en-US" sz="2400" dirty="0"/>
              <a:t> </a:t>
            </a:r>
            <a:endParaRPr lang="en-US" sz="2400" dirty="0"/>
          </a:p>
          <a:p>
            <a:pPr marL="0" algn="l">
              <a:lnSpc>
                <a:spcPct val="150000"/>
              </a:lnSpc>
              <a:spcBef>
                <a:spcPts val="0"/>
              </a:spcBef>
              <a:buSzTx/>
              <a:buNone/>
            </a:pPr>
            <a:r>
              <a:rPr lang="en-US" sz="2400" dirty="0"/>
              <a:t>    zip 文件可用 unzip 解压缩, unzip 命令的格式如下: </a:t>
            </a:r>
            <a:endParaRPr lang="en-US" sz="2400" dirty="0"/>
          </a:p>
          <a:p>
            <a:pPr marL="0" algn="l">
              <a:lnSpc>
                <a:spcPct val="150000"/>
              </a:lnSpc>
              <a:spcBef>
                <a:spcPts val="0"/>
              </a:spcBef>
              <a:buSzTx/>
              <a:buNone/>
            </a:pPr>
            <a:r>
              <a:rPr lang="en-US" sz="2400" dirty="0"/>
              <a:t>    unzip [选项] [压缩文件]</a:t>
            </a:r>
            <a:endParaRPr lang="en-US" sz="24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.4  链 接 文 件</a:t>
            </a:r>
            <a:endParaRPr b="1"/>
          </a:p>
        </p:txBody>
      </p:sp>
      <p:sp>
        <p:nvSpPr>
          <p:cNvPr id="9218" name="文本占位符 8194"/>
          <p:cNvSpPr>
            <a:spLocks noGrp="1" noRot="1"/>
          </p:cNvSpPr>
          <p:nvPr>
            <p:ph idx="1"/>
          </p:nvPr>
        </p:nvSpPr>
        <p:spPr>
          <a:xfrm>
            <a:off x="609600" y="1143000"/>
            <a:ext cx="7974330" cy="4498975"/>
          </a:xfrm>
        </p:spPr>
        <p:txBody>
          <a:bodyPr anchor="t" anchorCtr="0"/>
          <a:p>
            <a:pPr marL="0" algn="l">
              <a:lnSpc>
                <a:spcPct val="150000"/>
              </a:lnSpc>
              <a:spcBef>
                <a:spcPts val="0"/>
              </a:spcBef>
              <a:buSzTx/>
            </a:pPr>
            <a:r>
              <a:rPr lang="en-US" sz="2400" dirty="0"/>
              <a:t>4. 4. 1 链接文件简介 </a:t>
            </a:r>
            <a:endParaRPr lang="en-US" sz="2400" dirty="0"/>
          </a:p>
          <a:p>
            <a:pPr marL="0" algn="l">
              <a:lnSpc>
                <a:spcPct val="150000"/>
              </a:lnSpc>
              <a:spcBef>
                <a:spcPts val="0"/>
              </a:spcBef>
              <a:buSzTx/>
              <a:buNone/>
            </a:pPr>
            <a:r>
              <a:rPr lang="en-US" sz="2400" dirty="0"/>
              <a:t>    </a:t>
            </a:r>
            <a:r>
              <a:rPr lang="en-US" sz="2400" dirty="0">
                <a:solidFill>
                  <a:schemeClr val="tx2"/>
                </a:solidFill>
              </a:rPr>
              <a:t>链接</a:t>
            </a:r>
            <a:r>
              <a:rPr lang="en-US" sz="2400" dirty="0"/>
              <a:t>是一种在共享文件与访问它的若干目录项之间建立联系的方法。 Linux 系统中包括硬链接和软链接两种。</a:t>
            </a:r>
            <a:endParaRPr lang="en-US" sz="2400" dirty="0"/>
          </a:p>
          <a:p>
            <a:pPr marL="0" algn="l">
              <a:lnSpc>
                <a:spcPct val="150000"/>
              </a:lnSpc>
              <a:spcBef>
                <a:spcPts val="0"/>
              </a:spcBef>
              <a:buSzTx/>
              <a:buNone/>
            </a:pPr>
            <a:r>
              <a:rPr lang="en-US" sz="2400" dirty="0"/>
              <a:t>1. </a:t>
            </a:r>
            <a:r>
              <a:rPr lang="en-US" sz="2400" dirty="0">
                <a:solidFill>
                  <a:schemeClr val="tx2"/>
                </a:solidFill>
              </a:rPr>
              <a:t>硬链接</a:t>
            </a:r>
            <a:r>
              <a:rPr lang="en-US" sz="2400" dirty="0"/>
              <a:t> </a:t>
            </a:r>
            <a:endParaRPr lang="en-US" sz="2400" dirty="0"/>
          </a:p>
          <a:p>
            <a:pPr marL="0" algn="l">
              <a:lnSpc>
                <a:spcPct val="150000"/>
              </a:lnSpc>
              <a:spcBef>
                <a:spcPts val="0"/>
              </a:spcBef>
              <a:buSzTx/>
              <a:buNone/>
            </a:pPr>
            <a:r>
              <a:rPr lang="en-US" sz="2400" dirty="0"/>
              <a:t>    硬链接是一个指针, 指向文件 inode, 系统并不为它重新分配 inode。可以使用ln命令 来建立硬链接, 硬链接节省空间, 也是 Linux 系统整合文件系统的传统方式</a:t>
            </a:r>
            <a:r>
              <a:rPr dirty="0"/>
              <a:t>。</a:t>
            </a:r>
            <a:endParaRPr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.4  链 接 文 件</a:t>
            </a:r>
            <a:endParaRPr b="1"/>
          </a:p>
        </p:txBody>
      </p:sp>
      <p:sp>
        <p:nvSpPr>
          <p:cNvPr id="9218" name="文本占位符 8194"/>
          <p:cNvSpPr>
            <a:spLocks noGrp="1" noRot="1"/>
          </p:cNvSpPr>
          <p:nvPr>
            <p:ph idx="1"/>
          </p:nvPr>
        </p:nvSpPr>
        <p:spPr>
          <a:xfrm>
            <a:off x="431165" y="1600200"/>
            <a:ext cx="8281670" cy="4498975"/>
          </a:xfrm>
        </p:spPr>
        <p:txBody>
          <a:bodyPr anchor="t" anchorCtr="0"/>
          <a:p>
            <a:pPr>
              <a:lnSpc>
                <a:spcPct val="150000"/>
              </a:lnSpc>
              <a:spcBef>
                <a:spcPts val="0"/>
              </a:spcBef>
            </a:pPr>
            <a:r>
              <a:rPr sz="2400" dirty="0"/>
              <a:t>2. </a:t>
            </a:r>
            <a:r>
              <a:rPr sz="2400" dirty="0">
                <a:solidFill>
                  <a:schemeClr val="tx2"/>
                </a:solidFill>
              </a:rPr>
              <a:t>软链接</a:t>
            </a:r>
            <a:r>
              <a:rPr sz="2400" dirty="0"/>
              <a:t> 软链接也称为“符号链接”, 这个文件包含了另一个文件的路径名, 可以是任意文件 或目录, 可以链接不同文件系统的文件, 和 Windows 下的快捷方式相似。</a:t>
            </a:r>
            <a:endParaRPr sz="2400" dirty="0"/>
          </a:p>
          <a:p>
            <a:pPr marL="0" indent="0">
              <a:lnSpc>
                <a:spcPct val="150000"/>
              </a:lnSpc>
              <a:spcBef>
                <a:spcPts val="0"/>
              </a:spcBef>
              <a:buNone/>
            </a:pPr>
            <a:endParaRPr sz="24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.4  链 接 文 件</a:t>
            </a:r>
            <a:endParaRPr b="1"/>
          </a:p>
        </p:txBody>
      </p:sp>
      <p:sp>
        <p:nvSpPr>
          <p:cNvPr id="9218" name="文本占位符 8194"/>
          <p:cNvSpPr>
            <a:spLocks noGrp="1" noRot="1"/>
          </p:cNvSpPr>
          <p:nvPr>
            <p:ph idx="1"/>
          </p:nvPr>
        </p:nvSpPr>
        <p:spPr>
          <a:xfrm>
            <a:off x="457835" y="1447800"/>
            <a:ext cx="8281670" cy="4498975"/>
          </a:xfrm>
        </p:spPr>
        <p:txBody>
          <a:bodyPr anchor="t" anchorCtr="0"/>
          <a:p>
            <a:pPr>
              <a:lnSpc>
                <a:spcPct val="150000"/>
              </a:lnSpc>
              <a:spcBef>
                <a:spcPts val="0"/>
              </a:spcBef>
            </a:pPr>
            <a:r>
              <a:rPr sz="2400" dirty="0"/>
              <a:t>3. </a:t>
            </a:r>
            <a:r>
              <a:rPr sz="2400" dirty="0">
                <a:solidFill>
                  <a:schemeClr val="tx2"/>
                </a:solidFill>
              </a:rPr>
              <a:t>硬链接和软链接的区别 </a:t>
            </a:r>
            <a:endParaRPr sz="2400" dirty="0"/>
          </a:p>
          <a:p>
            <a:pPr marL="0" indent="0">
              <a:lnSpc>
                <a:spcPct val="150000"/>
              </a:lnSpc>
              <a:spcBef>
                <a:spcPts val="0"/>
              </a:spcBef>
              <a:buNone/>
            </a:pPr>
            <a:r>
              <a:rPr lang="en-US" sz="2400" dirty="0"/>
              <a:t>    </a:t>
            </a:r>
            <a:r>
              <a:rPr sz="2400" dirty="0"/>
              <a:t>硬链接记录的是目标的inode, 软链接记录的是目标的路径。 软链接就像是快捷方式, 而硬链接就像是备份。软链接可以做跨分区的链接, 而硬链接由于 inode 的缘故, 只能在本分区中做链接。所以软链接的使用频率要高得多。</a:t>
            </a:r>
            <a:endParaRPr sz="240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.4  链 接 文 件</a:t>
            </a:r>
            <a:endParaRPr b="1"/>
          </a:p>
        </p:txBody>
      </p:sp>
      <p:sp>
        <p:nvSpPr>
          <p:cNvPr id="9218" name="文本占位符 8194"/>
          <p:cNvSpPr>
            <a:spLocks noGrp="1" noRot="1"/>
          </p:cNvSpPr>
          <p:nvPr>
            <p:ph idx="1"/>
          </p:nvPr>
        </p:nvSpPr>
        <p:spPr>
          <a:xfrm>
            <a:off x="457835" y="1447800"/>
            <a:ext cx="8281670" cy="4498975"/>
          </a:xfrm>
        </p:spPr>
        <p:txBody>
          <a:bodyPr anchor="t" anchorCtr="0"/>
          <a:p>
            <a:pPr>
              <a:lnSpc>
                <a:spcPct val="150000"/>
              </a:lnSpc>
              <a:spcBef>
                <a:spcPts val="0"/>
              </a:spcBef>
            </a:pPr>
            <a:r>
              <a:rPr sz="2400" dirty="0"/>
              <a:t>4. 4. 2 创建和使用链接文件 </a:t>
            </a:r>
            <a:endParaRPr sz="2400" dirty="0"/>
          </a:p>
          <a:p>
            <a:pPr marL="0" indent="0">
              <a:lnSpc>
                <a:spcPct val="150000"/>
              </a:lnSpc>
              <a:spcBef>
                <a:spcPts val="0"/>
              </a:spcBef>
              <a:buNone/>
            </a:pPr>
            <a:r>
              <a:rPr lang="en-US" sz="2400" dirty="0"/>
              <a:t>    </a:t>
            </a:r>
            <a:r>
              <a:rPr sz="2400" dirty="0"/>
              <a:t>使用</a:t>
            </a:r>
            <a:r>
              <a:rPr sz="2400" dirty="0">
                <a:solidFill>
                  <a:schemeClr val="tx2"/>
                </a:solidFill>
              </a:rPr>
              <a:t> ln 命令</a:t>
            </a:r>
            <a:r>
              <a:rPr sz="2400" dirty="0"/>
              <a:t>可以创建链接文件 (包括硬链接文件和软链接文件)。 </a:t>
            </a:r>
            <a:endParaRPr sz="2400" dirty="0"/>
          </a:p>
          <a:p>
            <a:pPr marL="0" indent="0">
              <a:lnSpc>
                <a:spcPct val="150000"/>
              </a:lnSpc>
              <a:spcBef>
                <a:spcPts val="0"/>
              </a:spcBef>
              <a:buNone/>
            </a:pPr>
            <a:r>
              <a:rPr lang="en-US" sz="2400" dirty="0"/>
              <a:t>    </a:t>
            </a:r>
            <a:r>
              <a:rPr sz="2400" dirty="0"/>
              <a:t>命令语法: </a:t>
            </a:r>
            <a:endParaRPr sz="2400" dirty="0"/>
          </a:p>
          <a:p>
            <a:pPr marL="0" indent="0">
              <a:lnSpc>
                <a:spcPct val="150000"/>
              </a:lnSpc>
              <a:spcBef>
                <a:spcPts val="0"/>
              </a:spcBef>
              <a:buNone/>
            </a:pPr>
            <a:r>
              <a:rPr lang="en-US" sz="2400" dirty="0"/>
              <a:t>    </a:t>
            </a:r>
            <a:r>
              <a:rPr sz="2400" dirty="0"/>
              <a:t>ln [选项] [源文件名] [链接文件名]</a:t>
            </a:r>
            <a:endParaRPr sz="24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4.1 </a:t>
            </a:r>
            <a:r>
              <a:rPr lang="zh-CN" b="1" dirty="0"/>
              <a:t>文件</a:t>
            </a:r>
            <a:r>
              <a:rPr lang="zh-CN" b="1" dirty="0"/>
              <a:t>类型</a:t>
            </a:r>
            <a:r>
              <a:rPr lang="en-US" altLang="zh-CN" b="1"/>
              <a:t> </a:t>
            </a:r>
            <a:endParaRPr lang="en-US" altLang="zh-CN" b="1"/>
          </a:p>
        </p:txBody>
      </p:sp>
      <p:sp>
        <p:nvSpPr>
          <p:cNvPr id="9218" name="文本占位符 8194"/>
          <p:cNvSpPr>
            <a:spLocks noGrp="1" noRot="1"/>
          </p:cNvSpPr>
          <p:nvPr>
            <p:ph idx="1"/>
          </p:nvPr>
        </p:nvSpPr>
        <p:spPr>
          <a:xfrm>
            <a:off x="473710" y="1203960"/>
            <a:ext cx="8226425" cy="5996305"/>
          </a:xfrm>
        </p:spPr>
        <p:txBody>
          <a:bodyPr anchor="t" anchorCtr="0"/>
          <a:p>
            <a:pPr>
              <a:lnSpc>
                <a:spcPct val="150000"/>
              </a:lnSpc>
              <a:spcBef>
                <a:spcPts val="0"/>
              </a:spcBef>
            </a:pPr>
            <a:r>
              <a:rPr dirty="0"/>
              <a:t>在 Linux 系统中, 所有软件、 硬件、 文档资源都是以</a:t>
            </a:r>
            <a:r>
              <a:rPr dirty="0">
                <a:solidFill>
                  <a:srgbClr val="FF0000"/>
                </a:solidFill>
              </a:rPr>
              <a:t>文件</a:t>
            </a:r>
            <a:r>
              <a:rPr dirty="0"/>
              <a:t>形式存在的。 与 Windows 操 作系统不同, Linux 操作系统的</a:t>
            </a:r>
            <a:r>
              <a:rPr dirty="0">
                <a:solidFill>
                  <a:srgbClr val="FF0000"/>
                </a:solidFill>
              </a:rPr>
              <a:t>文件没有扩展名</a:t>
            </a:r>
            <a:r>
              <a:rPr dirty="0"/>
              <a:t>, 文件名和文件类型无关。 </a:t>
            </a:r>
            <a:r>
              <a:rPr dirty="0">
                <a:solidFill>
                  <a:srgbClr val="FF0000"/>
                </a:solidFill>
              </a:rPr>
              <a:t>常见 Linux 文件 类型</a:t>
            </a:r>
            <a:r>
              <a:rPr dirty="0"/>
              <a:t>包括普通文件、 目录文件、 设备文件 (字符设备文件和块设备文件)、 管道文件和符 号链接文件等。</a:t>
            </a:r>
            <a:endParaRPr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633095" y="1219200"/>
            <a:ext cx="7974330" cy="4498975"/>
          </a:xfrm>
        </p:spPr>
        <p:txBody>
          <a:bodyPr anchor="t" anchorCtr="0"/>
          <a:p>
            <a:pPr>
              <a:lnSpc>
                <a:spcPct val="150000"/>
              </a:lnSpc>
              <a:spcBef>
                <a:spcPts val="0"/>
              </a:spcBef>
            </a:pPr>
            <a:r>
              <a:rPr sz="2400" dirty="0"/>
              <a:t>4. 5. 1 权限设置</a:t>
            </a:r>
            <a:endParaRPr sz="2400" dirty="0"/>
          </a:p>
          <a:p>
            <a:pPr marL="0" indent="0">
              <a:lnSpc>
                <a:spcPct val="150000"/>
              </a:lnSpc>
              <a:spcBef>
                <a:spcPts val="0"/>
              </a:spcBef>
              <a:buNone/>
            </a:pPr>
            <a:r>
              <a:rPr lang="en-US" sz="2400" dirty="0"/>
              <a:t>    </a:t>
            </a:r>
            <a:r>
              <a:rPr sz="2400" dirty="0"/>
              <a:t>1. 文件和目录权限简介 </a:t>
            </a:r>
            <a:endParaRPr sz="2400" dirty="0"/>
          </a:p>
          <a:p>
            <a:pPr marL="0" indent="0">
              <a:lnSpc>
                <a:spcPct val="150000"/>
              </a:lnSpc>
              <a:spcBef>
                <a:spcPts val="0"/>
              </a:spcBef>
              <a:buNone/>
            </a:pPr>
            <a:r>
              <a:rPr lang="en-US" sz="2400" dirty="0"/>
              <a:t>   </a:t>
            </a:r>
            <a:r>
              <a:rPr sz="2400" dirty="0"/>
              <a:t>在 Linux 系统中, 用户对一个文件或目录具有访问权限。 这些</a:t>
            </a:r>
            <a:r>
              <a:rPr sz="2400" dirty="0">
                <a:solidFill>
                  <a:schemeClr val="tx2"/>
                </a:solidFill>
              </a:rPr>
              <a:t>访问权限决定了谁能访问, 以及如何访问这些文件和目录</a:t>
            </a:r>
            <a:r>
              <a:rPr sz="2400" dirty="0"/>
              <a:t>。通过设置权限可以限制或允许以下三种用户访问: 文件的用户所有者 (属主)、 文件的用户组所有者 (用户所在组的同组用户)、 系统中的其他用户。</a:t>
            </a:r>
            <a:r>
              <a:rPr dirty="0"/>
              <a:t> </a:t>
            </a:r>
            <a:endParaRPr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533400" y="1179830"/>
            <a:ext cx="8028940" cy="4498975"/>
          </a:xfrm>
        </p:spPr>
        <p:txBody>
          <a:bodyPr anchor="t" anchorCtr="0"/>
          <a:p>
            <a:pPr>
              <a:lnSpc>
                <a:spcPct val="150000"/>
              </a:lnSpc>
              <a:spcBef>
                <a:spcPts val="0"/>
              </a:spcBef>
            </a:pPr>
            <a:r>
              <a:rPr sz="2400" dirty="0"/>
              <a:t> 在 Linux 系统中, 每一位用户都有对文件或目录的</a:t>
            </a:r>
            <a:r>
              <a:rPr sz="2400" dirty="0">
                <a:solidFill>
                  <a:schemeClr val="tx2"/>
                </a:solidFill>
              </a:rPr>
              <a:t>读取、 写入和执行权限</a:t>
            </a:r>
            <a:r>
              <a:rPr sz="2400" dirty="0"/>
              <a:t>。 第一套权限控制访问自己的文件权限, 即所有者权限; 第二套权限控制用户组访问其中一个用户的 文件的权限; 第三套权限控制其他所有用户访问一个用户的文件的权限。 这三套权限赋予 用户不同类型 (即用户所有者、 用户组所有者和其他用户) 的读取、 写入及执行权限, 这就构成了一个有 9 种类型的权限组</a:t>
            </a:r>
            <a:r>
              <a:rPr lang="zh-CN" sz="2400" dirty="0"/>
              <a:t>。</a:t>
            </a:r>
            <a:endParaRPr lang="zh-CN" sz="2400"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534035" y="990600"/>
            <a:ext cx="8028940" cy="4498975"/>
          </a:xfrm>
        </p:spPr>
        <p:txBody>
          <a:bodyPr anchor="t" anchorCtr="0"/>
          <a:p>
            <a:pPr>
              <a:lnSpc>
                <a:spcPct val="150000"/>
              </a:lnSpc>
              <a:spcBef>
                <a:spcPts val="0"/>
              </a:spcBef>
            </a:pPr>
            <a:r>
              <a:rPr sz="2400" dirty="0"/>
              <a:t> 2. 设置文件和目录基本权限 </a:t>
            </a:r>
            <a:endParaRPr sz="2400" dirty="0"/>
          </a:p>
          <a:p>
            <a:pPr marL="0" indent="0">
              <a:lnSpc>
                <a:spcPct val="150000"/>
              </a:lnSpc>
              <a:spcBef>
                <a:spcPts val="0"/>
              </a:spcBef>
              <a:buNone/>
            </a:pPr>
            <a:r>
              <a:rPr lang="en-US" sz="2400" dirty="0"/>
              <a:t>    </a:t>
            </a:r>
            <a:r>
              <a:rPr sz="2400" dirty="0"/>
              <a:t>(1) 基本权限简介 </a:t>
            </a:r>
            <a:endParaRPr sz="2400" dirty="0"/>
          </a:p>
          <a:p>
            <a:pPr marL="0" indent="0">
              <a:lnSpc>
                <a:spcPct val="150000"/>
              </a:lnSpc>
              <a:spcBef>
                <a:spcPts val="0"/>
              </a:spcBef>
              <a:buNone/>
            </a:pPr>
            <a:r>
              <a:rPr sz="2400" dirty="0"/>
              <a:t> </a:t>
            </a:r>
            <a:r>
              <a:rPr lang="en-US" sz="2400" dirty="0"/>
              <a:t>   </a:t>
            </a:r>
            <a:r>
              <a:rPr sz="2400" dirty="0"/>
              <a:t>在 Linux 系统中, 使用</a:t>
            </a:r>
            <a:r>
              <a:rPr sz="2400" dirty="0">
                <a:solidFill>
                  <a:schemeClr val="tx2"/>
                </a:solidFill>
              </a:rPr>
              <a:t> ls -l 命令</a:t>
            </a:r>
            <a:r>
              <a:rPr sz="2400" dirty="0"/>
              <a:t>可以显示文件和目录的详细信息, 其中包括文件和目 录的权限</a:t>
            </a:r>
            <a:r>
              <a:rPr lang="zh-CN" sz="2400" dirty="0"/>
              <a:t>。</a:t>
            </a:r>
            <a:endParaRPr lang="zh-CN" sz="2400" dirty="0"/>
          </a:p>
          <a:p>
            <a:pPr marL="0" indent="0">
              <a:lnSpc>
                <a:spcPct val="150000"/>
              </a:lnSpc>
              <a:spcBef>
                <a:spcPts val="0"/>
              </a:spcBef>
              <a:buNone/>
            </a:pPr>
            <a:r>
              <a:rPr lang="en-US" altLang="zh-CN" sz="2400" dirty="0"/>
              <a:t>    </a:t>
            </a:r>
            <a:r>
              <a:rPr lang="zh-CN" sz="2400" dirty="0"/>
              <a:t>(2) 基本权限的设置方法 </a:t>
            </a:r>
            <a:endParaRPr lang="zh-CN" sz="2400" dirty="0"/>
          </a:p>
          <a:p>
            <a:pPr marL="0" indent="0">
              <a:lnSpc>
                <a:spcPct val="150000"/>
              </a:lnSpc>
              <a:spcBef>
                <a:spcPts val="0"/>
              </a:spcBef>
              <a:buNone/>
            </a:pPr>
            <a:r>
              <a:rPr lang="en-US" altLang="zh-CN" sz="2400" dirty="0"/>
              <a:t>    </a:t>
            </a:r>
            <a:r>
              <a:rPr lang="zh-CN" sz="2400" dirty="0">
                <a:solidFill>
                  <a:schemeClr val="tx2"/>
                </a:solidFill>
              </a:rPr>
              <a:t>只有系统管理员和文件或目录的所有者才可以更改文件或目录的权限</a:t>
            </a:r>
            <a:r>
              <a:rPr lang="zh-CN" sz="2400" dirty="0"/>
              <a:t>。 更改文件或目录的权限一般有两种方法。</a:t>
            </a:r>
            <a:endParaRPr lang="zh-CN" sz="2400"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305435" y="990600"/>
            <a:ext cx="8235315" cy="4498975"/>
          </a:xfrm>
        </p:spPr>
        <p:txBody>
          <a:bodyPr anchor="t" anchorCtr="0"/>
          <a:p>
            <a:pPr>
              <a:lnSpc>
                <a:spcPct val="150000"/>
              </a:lnSpc>
              <a:spcBef>
                <a:spcPts val="0"/>
              </a:spcBef>
            </a:pPr>
            <a:r>
              <a:rPr dirty="0"/>
              <a:t> </a:t>
            </a:r>
            <a:r>
              <a:rPr lang="zh-CN" dirty="0"/>
              <a:t> ① 文字设定法设置权限 </a:t>
            </a:r>
            <a:endParaRPr lang="zh-CN" dirty="0"/>
          </a:p>
          <a:p>
            <a:pPr marL="0" indent="0">
              <a:lnSpc>
                <a:spcPct val="150000"/>
              </a:lnSpc>
              <a:spcBef>
                <a:spcPts val="0"/>
              </a:spcBef>
              <a:buNone/>
            </a:pPr>
            <a:r>
              <a:rPr lang="en-US" altLang="zh-CN" dirty="0"/>
              <a:t>    </a:t>
            </a:r>
            <a:r>
              <a:rPr lang="zh-CN" dirty="0"/>
              <a:t>通过文字设定法更改权限需要使用</a:t>
            </a:r>
            <a:r>
              <a:rPr lang="zh-CN" dirty="0">
                <a:solidFill>
                  <a:schemeClr val="tx2"/>
                </a:solidFill>
              </a:rPr>
              <a:t> chmod 命令</a:t>
            </a:r>
            <a:r>
              <a:rPr lang="zh-CN" dirty="0"/>
              <a:t>, 在一个命令行中可给出多个权限方式, 其间用逗号隔开。</a:t>
            </a:r>
            <a:endParaRPr lang="zh-CN" dirty="0"/>
          </a:p>
          <a:p>
            <a:pPr marL="0" indent="0">
              <a:lnSpc>
                <a:spcPct val="150000"/>
              </a:lnSpc>
              <a:spcBef>
                <a:spcPts val="0"/>
              </a:spcBef>
              <a:buNone/>
            </a:pPr>
            <a:r>
              <a:rPr lang="zh-CN" dirty="0"/>
              <a:t> </a:t>
            </a:r>
            <a:r>
              <a:rPr lang="en-US" altLang="zh-CN" dirty="0"/>
              <a:t>   </a:t>
            </a:r>
            <a:r>
              <a:rPr lang="zh-CN" dirty="0"/>
              <a:t>chmod 的命令语法: </a:t>
            </a:r>
            <a:endParaRPr lang="zh-CN" dirty="0"/>
          </a:p>
          <a:p>
            <a:pPr marL="0" indent="0">
              <a:lnSpc>
                <a:spcPct val="150000"/>
              </a:lnSpc>
              <a:spcBef>
                <a:spcPts val="0"/>
              </a:spcBef>
              <a:buNone/>
            </a:pPr>
            <a:r>
              <a:rPr lang="zh-CN" dirty="0"/>
              <a:t> </a:t>
            </a:r>
            <a:r>
              <a:rPr lang="en-US" altLang="zh-CN" dirty="0"/>
              <a:t>   </a:t>
            </a:r>
            <a:r>
              <a:rPr lang="zh-CN" dirty="0"/>
              <a:t>chmod [操作对象] [操作符号] [权限] [文件: 目录]</a:t>
            </a:r>
            <a:endParaRPr lang="zh-CN"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305435" y="990600"/>
            <a:ext cx="8235315" cy="4498975"/>
          </a:xfrm>
        </p:spPr>
        <p:txBody>
          <a:bodyPr anchor="t" anchorCtr="0"/>
          <a:p>
            <a:pPr>
              <a:lnSpc>
                <a:spcPct val="150000"/>
              </a:lnSpc>
              <a:spcBef>
                <a:spcPts val="0"/>
              </a:spcBef>
            </a:pPr>
            <a:r>
              <a:rPr sz="2400" dirty="0"/>
              <a:t> </a:t>
            </a:r>
            <a:r>
              <a:rPr lang="zh-CN" sz="2400" dirty="0"/>
              <a:t> ② 数字设定法设置权限 </a:t>
            </a:r>
            <a:endParaRPr lang="zh-CN" sz="2400" dirty="0"/>
          </a:p>
          <a:p>
            <a:pPr marL="0" indent="0">
              <a:lnSpc>
                <a:spcPct val="150000"/>
              </a:lnSpc>
              <a:spcBef>
                <a:spcPts val="0"/>
              </a:spcBef>
              <a:buNone/>
            </a:pPr>
            <a:r>
              <a:rPr lang="en-US" altLang="zh-CN" sz="2400" dirty="0"/>
              <a:t>   </a:t>
            </a:r>
            <a:r>
              <a:rPr lang="zh-CN" sz="2400" dirty="0"/>
              <a:t>文件和目录的权限表中用 r、 w、 x 这三个字符来为用户所有者、 用户组所有者和其他 用户设置权限。 有时候使用字符似乎过于麻烦, 因此还有另外一种方法, 即以数字来表示 权限, 而且仅需 3 个数字</a:t>
            </a:r>
            <a:r>
              <a:rPr lang="zh-CN" dirty="0"/>
              <a:t>。 </a:t>
            </a:r>
            <a:endParaRPr lang="zh-CN"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305435" y="990600"/>
            <a:ext cx="8235315" cy="4498975"/>
          </a:xfrm>
        </p:spPr>
        <p:txBody>
          <a:bodyPr anchor="t" anchorCtr="0"/>
          <a:p>
            <a:pPr>
              <a:lnSpc>
                <a:spcPct val="150000"/>
              </a:lnSpc>
              <a:spcBef>
                <a:spcPts val="0"/>
              </a:spcBef>
            </a:pPr>
            <a:r>
              <a:rPr dirty="0"/>
              <a:t> </a:t>
            </a:r>
            <a:r>
              <a:rPr lang="zh-CN" sz="2400" dirty="0"/>
              <a:t> 使用数字设定法更改文件权限, 首先必须了解数字表示的</a:t>
            </a:r>
            <a:endParaRPr lang="zh-CN" sz="2400" dirty="0"/>
          </a:p>
          <a:p>
            <a:pPr marL="0" indent="0">
              <a:lnSpc>
                <a:spcPct val="150000"/>
              </a:lnSpc>
              <a:spcBef>
                <a:spcPts val="0"/>
              </a:spcBef>
              <a:buNone/>
            </a:pPr>
            <a:r>
              <a:rPr lang="zh-CN" sz="2400" dirty="0"/>
              <a:t>含义: </a:t>
            </a:r>
            <a:r>
              <a:rPr lang="zh-CN" sz="2400" dirty="0">
                <a:solidFill>
                  <a:schemeClr val="tx2"/>
                </a:solidFill>
              </a:rPr>
              <a:t>0 表示没有权限, 1 表示可执行权限, 2 表示写入权限, 4 表示读取权限, 然后将其相加</a:t>
            </a:r>
            <a:r>
              <a:rPr lang="zh-CN" sz="2400" dirty="0"/>
              <a:t>。 </a:t>
            </a:r>
            <a:endParaRPr lang="zh-CN" sz="2400" dirty="0"/>
          </a:p>
          <a:p>
            <a:pPr>
              <a:lnSpc>
                <a:spcPct val="150000"/>
              </a:lnSpc>
              <a:spcBef>
                <a:spcPts val="0"/>
              </a:spcBef>
            </a:pPr>
            <a:r>
              <a:rPr lang="en-US" altLang="zh-CN" sz="2400" dirty="0"/>
              <a:t>  </a:t>
            </a:r>
            <a:r>
              <a:rPr lang="zh-CN" sz="2400" dirty="0"/>
              <a:t>所有数字属性的格式应该是三个 0~7 的数, 其顺序是 u、 g、 o. </a:t>
            </a:r>
            <a:endParaRPr lang="zh-CN" sz="2400" dirty="0"/>
          </a:p>
          <a:p>
            <a:pPr>
              <a:lnSpc>
                <a:spcPct val="150000"/>
              </a:lnSpc>
              <a:spcBef>
                <a:spcPts val="0"/>
              </a:spcBef>
            </a:pPr>
            <a:r>
              <a:rPr lang="en-US" altLang="zh-CN" sz="2400" dirty="0"/>
              <a:t>  </a:t>
            </a:r>
            <a:r>
              <a:rPr lang="zh-CN" sz="2400" dirty="0"/>
              <a:t>·r: 对应数值 4. </a:t>
            </a:r>
            <a:endParaRPr lang="zh-CN" sz="2400" dirty="0"/>
          </a:p>
          <a:p>
            <a:pPr>
              <a:lnSpc>
                <a:spcPct val="150000"/>
              </a:lnSpc>
              <a:spcBef>
                <a:spcPts val="0"/>
              </a:spcBef>
            </a:pPr>
            <a:r>
              <a:rPr lang="en-US" altLang="zh-CN" sz="2400" dirty="0"/>
              <a:t>  </a:t>
            </a:r>
            <a:r>
              <a:rPr lang="zh-CN" sz="2400" dirty="0"/>
              <a:t>·w: 对应数值 2. </a:t>
            </a:r>
            <a:endParaRPr lang="zh-CN" sz="2400" dirty="0"/>
          </a:p>
          <a:p>
            <a:pPr>
              <a:lnSpc>
                <a:spcPct val="150000"/>
              </a:lnSpc>
              <a:spcBef>
                <a:spcPts val="0"/>
              </a:spcBef>
            </a:pPr>
            <a:r>
              <a:rPr lang="en-US" altLang="zh-CN" sz="2400" dirty="0"/>
              <a:t>  </a:t>
            </a:r>
            <a:r>
              <a:rPr lang="zh-CN" sz="2400" dirty="0"/>
              <a:t>·x: 对应数值 1. </a:t>
            </a:r>
            <a:endParaRPr lang="zh-CN" sz="2400" dirty="0"/>
          </a:p>
          <a:p>
            <a:pPr>
              <a:lnSpc>
                <a:spcPct val="150000"/>
              </a:lnSpc>
              <a:spcBef>
                <a:spcPts val="0"/>
              </a:spcBef>
            </a:pPr>
            <a:r>
              <a:rPr lang="en-US" altLang="zh-CN" sz="2400" dirty="0"/>
              <a:t>  </a:t>
            </a:r>
            <a:r>
              <a:rPr lang="zh-CN" sz="2400" dirty="0"/>
              <a:t>·-: 对应数值 0</a:t>
            </a:r>
            <a:endParaRPr lang="zh-CN" sz="2400"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305435" y="990600"/>
            <a:ext cx="8235315" cy="4498975"/>
          </a:xfrm>
        </p:spPr>
        <p:txBody>
          <a:bodyPr anchor="t" anchorCtr="0"/>
          <a:p>
            <a:pPr>
              <a:lnSpc>
                <a:spcPct val="150000"/>
              </a:lnSpc>
              <a:spcBef>
                <a:spcPts val="0"/>
              </a:spcBef>
            </a:pPr>
            <a:r>
              <a:rPr dirty="0"/>
              <a:t> </a:t>
            </a:r>
            <a:r>
              <a:rPr lang="zh-CN" sz="2400" dirty="0"/>
              <a:t> 3. 设置文件和目录特殊权限</a:t>
            </a:r>
            <a:endParaRPr lang="zh-CN" sz="2400" dirty="0"/>
          </a:p>
          <a:p>
            <a:pPr marL="0" indent="0">
              <a:lnSpc>
                <a:spcPct val="150000"/>
              </a:lnSpc>
              <a:spcBef>
                <a:spcPts val="0"/>
              </a:spcBef>
              <a:buNone/>
            </a:pPr>
            <a:r>
              <a:rPr lang="en-US" altLang="zh-CN" sz="2400" dirty="0"/>
              <a:t>    </a:t>
            </a:r>
            <a:r>
              <a:rPr lang="zh-CN" sz="2400" dirty="0"/>
              <a:t>(1) </a:t>
            </a:r>
            <a:r>
              <a:rPr lang="zh-CN" sz="2400" dirty="0">
                <a:solidFill>
                  <a:schemeClr val="tx2"/>
                </a:solidFill>
              </a:rPr>
              <a:t>特殊权限</a:t>
            </a:r>
            <a:r>
              <a:rPr lang="zh-CN" sz="2400" dirty="0"/>
              <a:t>简介 </a:t>
            </a:r>
            <a:endParaRPr lang="zh-CN" sz="2400" dirty="0"/>
          </a:p>
          <a:p>
            <a:pPr marL="0" indent="0">
              <a:lnSpc>
                <a:spcPct val="150000"/>
              </a:lnSpc>
              <a:spcBef>
                <a:spcPts val="0"/>
              </a:spcBef>
              <a:buNone/>
            </a:pPr>
            <a:r>
              <a:rPr lang="zh-CN" sz="2400" dirty="0"/>
              <a:t> </a:t>
            </a:r>
            <a:r>
              <a:rPr lang="en-US" altLang="zh-CN" sz="2400" dirty="0"/>
              <a:t> </a:t>
            </a:r>
            <a:r>
              <a:rPr lang="zh-CN" sz="2400" dirty="0"/>
              <a:t>用户如果没有特殊的需求, 一般是不需要启用特殊权限的, 以避免出现安全方面的隐 患。 特殊权限有以下 3 种类型。 </a:t>
            </a:r>
            <a:r>
              <a:rPr lang="en-US" altLang="zh-CN" sz="2400" dirty="0"/>
              <a:t>        </a:t>
            </a:r>
            <a:endParaRPr lang="en-US" altLang="zh-CN" sz="2400" dirty="0"/>
          </a:p>
          <a:p>
            <a:pPr marL="0" indent="0">
              <a:lnSpc>
                <a:spcPct val="150000"/>
              </a:lnSpc>
              <a:spcBef>
                <a:spcPts val="0"/>
              </a:spcBef>
              <a:buNone/>
            </a:pPr>
            <a:r>
              <a:rPr lang="en-US" altLang="zh-CN" sz="2400" dirty="0"/>
              <a:t>   </a:t>
            </a:r>
            <a:r>
              <a:rPr lang="zh-CN" sz="2400" dirty="0"/>
              <a:t>① SUID。 对一个可执行文件, 不是以发起者身份来获取资源的, 而是以可执行文件 的用户所有者身份来执行的。</a:t>
            </a:r>
            <a:endParaRPr lang="zh-CN" sz="2400" dirty="0"/>
          </a:p>
          <a:p>
            <a:pPr marL="0" indent="0">
              <a:lnSpc>
                <a:spcPct val="150000"/>
              </a:lnSpc>
              <a:spcBef>
                <a:spcPts val="0"/>
              </a:spcBef>
              <a:buNone/>
            </a:pPr>
            <a:r>
              <a:rPr lang="en-US" altLang="zh-CN" sz="2400" dirty="0"/>
              <a:t>  </a:t>
            </a:r>
            <a:r>
              <a:rPr lang="zh-CN" sz="2400" dirty="0"/>
              <a:t> ② SGID。 对一个可执行文件, 不是以发起者身份来获取资源的, 而是以可执行文件 的用户组所有者身份来执行的。</a:t>
            </a:r>
            <a:endParaRPr lang="zh-CN" sz="2400" dirty="0"/>
          </a:p>
          <a:p>
            <a:pPr marL="0" indent="0">
              <a:lnSpc>
                <a:spcPct val="150000"/>
              </a:lnSpc>
              <a:spcBef>
                <a:spcPts val="0"/>
              </a:spcBef>
              <a:buNone/>
            </a:pPr>
            <a:r>
              <a:rPr lang="zh-CN" sz="2400" dirty="0"/>
              <a:t> </a:t>
            </a:r>
            <a:r>
              <a:rPr lang="en-US" altLang="zh-CN" sz="2400" dirty="0"/>
              <a:t>  </a:t>
            </a:r>
            <a:r>
              <a:rPr lang="zh-CN" sz="2400" dirty="0"/>
              <a:t>③ Sticky。 对文件或目录设置 Sticky 之后, 尽管其他用户有写入权限, 也必须由文件 所有者执行删除和移动等操作。</a:t>
            </a:r>
            <a:endParaRPr lang="zh-CN" sz="2400"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305435" y="990600"/>
            <a:ext cx="8235315" cy="4498975"/>
          </a:xfrm>
        </p:spPr>
        <p:txBody>
          <a:bodyPr anchor="t" anchorCtr="0"/>
          <a:p>
            <a:pPr>
              <a:lnSpc>
                <a:spcPct val="150000"/>
              </a:lnSpc>
              <a:spcBef>
                <a:spcPts val="0"/>
              </a:spcBef>
            </a:pPr>
            <a:r>
              <a:rPr dirty="0"/>
              <a:t> </a:t>
            </a:r>
            <a:r>
              <a:rPr lang="zh-CN" sz="2400" dirty="0"/>
              <a:t> (2) 特殊权限的设置方法</a:t>
            </a:r>
            <a:endParaRPr lang="zh-CN" sz="2400" dirty="0"/>
          </a:p>
          <a:p>
            <a:pPr marL="0" indent="0">
              <a:lnSpc>
                <a:spcPct val="150000"/>
              </a:lnSpc>
              <a:spcBef>
                <a:spcPts val="0"/>
              </a:spcBef>
              <a:buNone/>
            </a:pPr>
            <a:r>
              <a:rPr lang="en-US" altLang="zh-CN" sz="2400" dirty="0"/>
              <a:t>    </a:t>
            </a:r>
            <a:r>
              <a:rPr lang="zh-CN" sz="2400" dirty="0"/>
              <a:t> ① 文字设定法设置特殊权限</a:t>
            </a:r>
            <a:endParaRPr lang="zh-CN" sz="2400" dirty="0"/>
          </a:p>
          <a:p>
            <a:pPr marL="0" indent="0">
              <a:lnSpc>
                <a:spcPct val="150000"/>
              </a:lnSpc>
              <a:spcBef>
                <a:spcPts val="0"/>
              </a:spcBef>
              <a:buNone/>
            </a:pPr>
            <a:r>
              <a:rPr lang="en-US" altLang="zh-CN" sz="2400" dirty="0"/>
              <a:t>     </a:t>
            </a:r>
            <a:r>
              <a:rPr lang="zh-CN" sz="2400" dirty="0"/>
              <a:t>② 数字设定法设置特殊权限 </a:t>
            </a:r>
            <a:endParaRPr lang="zh-CN" sz="2400" dirty="0"/>
          </a:p>
          <a:p>
            <a:pPr marL="0" indent="0">
              <a:lnSpc>
                <a:spcPct val="150000"/>
              </a:lnSpc>
              <a:spcBef>
                <a:spcPts val="0"/>
              </a:spcBef>
              <a:buNone/>
            </a:pPr>
            <a:r>
              <a:rPr lang="zh-CN" sz="2400" dirty="0"/>
              <a:t> </a:t>
            </a:r>
            <a:r>
              <a:rPr lang="en-US" altLang="zh-CN" sz="2400" dirty="0"/>
              <a:t>    </a:t>
            </a:r>
            <a:r>
              <a:rPr lang="zh-CN" sz="2400" dirty="0"/>
              <a:t>如果要设置特殊权限, 就必须使用四位数字才能表示。 </a:t>
            </a:r>
            <a:endParaRPr lang="zh-CN" sz="2400" dirty="0"/>
          </a:p>
          <a:p>
            <a:pPr marL="0" indent="0">
              <a:lnSpc>
                <a:spcPct val="150000"/>
              </a:lnSpc>
              <a:spcBef>
                <a:spcPts val="0"/>
              </a:spcBef>
              <a:buNone/>
            </a:pPr>
            <a:r>
              <a:rPr lang="zh-CN" sz="2400" dirty="0"/>
              <a:t> </a:t>
            </a:r>
            <a:r>
              <a:rPr lang="en-US" altLang="zh-CN" sz="2400" dirty="0"/>
              <a:t>    </a:t>
            </a:r>
            <a:r>
              <a:rPr lang="zh-CN" sz="2400" dirty="0"/>
              <a:t>特殊权限的对应数值表示如下: </a:t>
            </a:r>
            <a:endParaRPr lang="zh-CN" sz="2400" dirty="0"/>
          </a:p>
          <a:p>
            <a:pPr marL="0" indent="0">
              <a:lnSpc>
                <a:spcPct val="150000"/>
              </a:lnSpc>
              <a:spcBef>
                <a:spcPts val="0"/>
              </a:spcBef>
              <a:buNone/>
            </a:pPr>
            <a:r>
              <a:rPr lang="zh-CN" sz="2400" dirty="0"/>
              <a:t> </a:t>
            </a:r>
            <a:r>
              <a:rPr lang="en-US" altLang="zh-CN" sz="2400" dirty="0"/>
              <a:t>    </a:t>
            </a:r>
            <a:r>
              <a:rPr lang="zh-CN" sz="2400" dirty="0"/>
              <a:t>·SUID: 对应数值 4. </a:t>
            </a:r>
            <a:endParaRPr lang="zh-CN" sz="2400" dirty="0"/>
          </a:p>
          <a:p>
            <a:pPr marL="0" indent="0">
              <a:lnSpc>
                <a:spcPct val="150000"/>
              </a:lnSpc>
              <a:spcBef>
                <a:spcPts val="0"/>
              </a:spcBef>
              <a:buNone/>
            </a:pPr>
            <a:r>
              <a:rPr lang="zh-CN" sz="2400" dirty="0"/>
              <a:t> </a:t>
            </a:r>
            <a:r>
              <a:rPr lang="en-US" altLang="zh-CN" sz="2400" dirty="0"/>
              <a:t>    </a:t>
            </a:r>
            <a:r>
              <a:rPr lang="zh-CN" sz="2400" dirty="0"/>
              <a:t>·SGID: 对应数值 2. </a:t>
            </a:r>
            <a:endParaRPr lang="zh-CN" sz="2400" dirty="0"/>
          </a:p>
          <a:p>
            <a:pPr marL="0" indent="0">
              <a:lnSpc>
                <a:spcPct val="150000"/>
              </a:lnSpc>
              <a:spcBef>
                <a:spcPts val="0"/>
              </a:spcBef>
              <a:buNone/>
            </a:pPr>
            <a:r>
              <a:rPr lang="zh-CN" sz="2400" dirty="0"/>
              <a:t> </a:t>
            </a:r>
            <a:r>
              <a:rPr lang="en-US" altLang="zh-CN" sz="2400" dirty="0"/>
              <a:t>    </a:t>
            </a:r>
            <a:r>
              <a:rPr lang="zh-CN" sz="2400" dirty="0"/>
              <a:t>·Sticky: 对应数值 1. </a:t>
            </a:r>
            <a:endParaRPr lang="zh-CN" sz="2400"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305435" y="990600"/>
            <a:ext cx="8235315" cy="4498975"/>
          </a:xfrm>
        </p:spPr>
        <p:txBody>
          <a:bodyPr anchor="t" anchorCtr="0"/>
          <a:p>
            <a:pPr>
              <a:lnSpc>
                <a:spcPct val="150000"/>
              </a:lnSpc>
              <a:spcBef>
                <a:spcPts val="0"/>
              </a:spcBef>
            </a:pPr>
            <a:r>
              <a:rPr dirty="0"/>
              <a:t> </a:t>
            </a:r>
            <a:r>
              <a:rPr lang="zh-CN" sz="2400" dirty="0"/>
              <a:t> 4. 5. 2 更改文件和目录所有者 </a:t>
            </a:r>
            <a:endParaRPr lang="zh-CN" sz="2400" dirty="0"/>
          </a:p>
          <a:p>
            <a:pPr marL="0" indent="0">
              <a:lnSpc>
                <a:spcPct val="150000"/>
              </a:lnSpc>
              <a:spcBef>
                <a:spcPts val="0"/>
              </a:spcBef>
              <a:buNone/>
            </a:pPr>
            <a:r>
              <a:rPr lang="en-US" altLang="zh-CN" sz="2400" dirty="0"/>
              <a:t>    </a:t>
            </a:r>
            <a:r>
              <a:rPr lang="zh-CN" sz="2400" dirty="0"/>
              <a:t>文件和目录的创建者默认就是该文件和目录的所有者, 他们对该文件和目录具有任何 权限, 可以进行任何操作。 他们也可以将所有者身份转交给别的用户, 使别的用户对该文 件和目录具有任何操作权限。 文件和目录的所有者及所属用户组也能修改, 可以通过命令 来修改。 </a:t>
            </a:r>
            <a:endParaRPr lang="zh-CN" sz="2400" dirty="0"/>
          </a:p>
          <a:p>
            <a:pPr marL="0" indent="0">
              <a:lnSpc>
                <a:spcPct val="150000"/>
              </a:lnSpc>
              <a:spcBef>
                <a:spcPts val="0"/>
              </a:spcBef>
              <a:buNone/>
            </a:pPr>
            <a:r>
              <a:rPr lang="zh-CN" sz="2400" dirty="0"/>
              <a:t> </a:t>
            </a:r>
            <a:r>
              <a:rPr lang="en-US" altLang="zh-CN" sz="2400" dirty="0"/>
              <a:t>   </a:t>
            </a:r>
            <a:r>
              <a:rPr lang="zh-CN" sz="2400" dirty="0"/>
              <a:t> </a:t>
            </a:r>
            <a:r>
              <a:rPr lang="en-US" altLang="zh-CN" sz="2400" dirty="0"/>
              <a:t>   </a:t>
            </a:r>
            <a:endParaRPr lang="zh-CN" sz="2400"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b="1"/>
              <a:t>4</a:t>
            </a:r>
            <a:r>
              <a:rPr b="1"/>
              <a:t>.5  权限和所有者</a:t>
            </a:r>
            <a:endParaRPr b="1"/>
          </a:p>
        </p:txBody>
      </p:sp>
      <p:sp>
        <p:nvSpPr>
          <p:cNvPr id="9218" name="文本占位符 8194"/>
          <p:cNvSpPr>
            <a:spLocks noGrp="1" noRot="1"/>
          </p:cNvSpPr>
          <p:nvPr>
            <p:ph idx="1"/>
          </p:nvPr>
        </p:nvSpPr>
        <p:spPr>
          <a:xfrm>
            <a:off x="305435" y="990600"/>
            <a:ext cx="8235315" cy="4498975"/>
          </a:xfrm>
        </p:spPr>
        <p:txBody>
          <a:bodyPr anchor="t" anchorCtr="0"/>
          <a:p>
            <a:pPr marL="0" indent="0">
              <a:lnSpc>
                <a:spcPct val="150000"/>
              </a:lnSpc>
              <a:spcBef>
                <a:spcPts val="0"/>
              </a:spcBef>
              <a:buNone/>
            </a:pPr>
            <a:r>
              <a:rPr lang="en-US" altLang="zh-CN" sz="2400" dirty="0"/>
              <a:t>     </a:t>
            </a:r>
            <a:r>
              <a:rPr lang="zh-CN" sz="2400" dirty="0">
                <a:sym typeface="+mn-ea"/>
              </a:rPr>
              <a:t>使用 </a:t>
            </a:r>
            <a:r>
              <a:rPr lang="zh-CN" sz="2400" dirty="0">
                <a:solidFill>
                  <a:schemeClr val="tx2"/>
                </a:solidFill>
                <a:sym typeface="+mn-ea"/>
              </a:rPr>
              <a:t>chown 命令</a:t>
            </a:r>
            <a:r>
              <a:rPr lang="zh-CN" sz="2400" dirty="0">
                <a:sym typeface="+mn-ea"/>
              </a:rPr>
              <a:t>可以更改文件和目录的用户所有者和用户组所有者。</a:t>
            </a:r>
            <a:r>
              <a:rPr lang="zh-CN" sz="2400" dirty="0"/>
              <a:t> </a:t>
            </a:r>
            <a:r>
              <a:rPr lang="en-US" altLang="zh-CN" sz="2400" dirty="0"/>
              <a:t>  </a:t>
            </a:r>
            <a:endParaRPr lang="en-US" altLang="zh-CN" sz="2400" dirty="0"/>
          </a:p>
          <a:p>
            <a:pPr marL="0" indent="0">
              <a:lnSpc>
                <a:spcPct val="150000"/>
              </a:lnSpc>
              <a:spcBef>
                <a:spcPts val="0"/>
              </a:spcBef>
              <a:buNone/>
            </a:pPr>
            <a:r>
              <a:rPr lang="en-US" altLang="zh-CN" sz="2400" dirty="0"/>
              <a:t>    </a:t>
            </a:r>
            <a:r>
              <a:rPr lang="zh-CN" sz="2400" dirty="0"/>
              <a:t>命令语法: </a:t>
            </a:r>
            <a:endParaRPr lang="zh-CN" sz="2400" dirty="0"/>
          </a:p>
          <a:p>
            <a:pPr marL="0" indent="0">
              <a:lnSpc>
                <a:spcPct val="150000"/>
              </a:lnSpc>
              <a:spcBef>
                <a:spcPts val="0"/>
              </a:spcBef>
              <a:buNone/>
            </a:pPr>
            <a:r>
              <a:rPr lang="zh-CN" sz="2400" dirty="0"/>
              <a:t> </a:t>
            </a:r>
            <a:r>
              <a:rPr lang="en-US" altLang="zh-CN" sz="2400" dirty="0"/>
              <a:t>   </a:t>
            </a:r>
            <a:r>
              <a:rPr lang="zh-CN" sz="2400" dirty="0"/>
              <a:t>chown [选项] [用户, 用户组] [文件 | 目录]</a:t>
            </a:r>
            <a:endParaRPr lang="zh-CN" sz="2400" dirty="0"/>
          </a:p>
          <a:p>
            <a:pPr marL="0" indent="0">
              <a:lnSpc>
                <a:spcPct val="150000"/>
              </a:lnSpc>
              <a:spcBef>
                <a:spcPts val="0"/>
              </a:spcBef>
              <a:buNone/>
            </a:pPr>
            <a:endParaRPr lang="zh-CN" sz="2400"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4.1 </a:t>
            </a:r>
            <a:r>
              <a:rPr lang="zh-CN" b="1" dirty="0"/>
              <a:t>文件</a:t>
            </a:r>
            <a:r>
              <a:rPr lang="zh-CN" b="1" dirty="0"/>
              <a:t>类型</a:t>
            </a:r>
            <a:r>
              <a:rPr lang="en-US" altLang="zh-CN" b="1"/>
              <a:t> </a:t>
            </a:r>
            <a:endParaRPr lang="en-US" altLang="zh-CN" b="1"/>
          </a:p>
        </p:txBody>
      </p:sp>
      <p:sp>
        <p:nvSpPr>
          <p:cNvPr id="9218" name="文本占位符 8194"/>
          <p:cNvSpPr>
            <a:spLocks noGrp="1" noRot="1"/>
          </p:cNvSpPr>
          <p:nvPr>
            <p:ph idx="1"/>
          </p:nvPr>
        </p:nvSpPr>
        <p:spPr>
          <a:xfrm>
            <a:off x="473710" y="1203960"/>
            <a:ext cx="8226425" cy="5996305"/>
          </a:xfrm>
        </p:spPr>
        <p:txBody>
          <a:bodyPr anchor="t" anchorCtr="0"/>
          <a:p>
            <a:pPr>
              <a:lnSpc>
                <a:spcPct val="150000"/>
              </a:lnSpc>
              <a:spcBef>
                <a:spcPts val="0"/>
              </a:spcBef>
            </a:pPr>
            <a:r>
              <a:rPr sz="2400" dirty="0"/>
              <a:t>4. 1. 1 普通文件 </a:t>
            </a:r>
            <a:endParaRPr sz="2400" dirty="0"/>
          </a:p>
          <a:p>
            <a:pPr marL="0" indent="0">
              <a:lnSpc>
                <a:spcPct val="150000"/>
              </a:lnSpc>
              <a:spcBef>
                <a:spcPts val="0"/>
              </a:spcBef>
              <a:buNone/>
            </a:pPr>
            <a:r>
              <a:rPr lang="en-US" sz="2400" dirty="0"/>
              <a:t>    </a:t>
            </a:r>
            <a:r>
              <a:rPr sz="2400" dirty="0">
                <a:solidFill>
                  <a:srgbClr val="FF0000"/>
                </a:solidFill>
              </a:rPr>
              <a:t>普通文件</a:t>
            </a:r>
            <a:r>
              <a:rPr sz="2400" dirty="0"/>
              <a:t>一般是指以字节为单位的数据流类型文件, 它是最常用的一类文件, 其特点 是不包含文件系统的结构信息。 通常用户接触到的文件, 如图形文件、 数据文件、 文档文 件、 声音文件等都属于普通文件。 这类文件按其内部结构又可细分为文本文件和二进制文 件。 用</a:t>
            </a:r>
            <a:r>
              <a:rPr sz="2400" dirty="0">
                <a:solidFill>
                  <a:srgbClr val="FF0000"/>
                </a:solidFill>
              </a:rPr>
              <a:t> ls -lh 命令</a:t>
            </a:r>
            <a:r>
              <a:rPr sz="2400" dirty="0"/>
              <a:t>查看某个文件的属性, 可以看到有类似 “-rw------” 的属性符号, 其 中, </a:t>
            </a:r>
            <a:r>
              <a:rPr sz="2400" dirty="0">
                <a:solidFill>
                  <a:srgbClr val="FF0000"/>
                </a:solidFill>
              </a:rPr>
              <a:t>第一个符号是 “-”</a:t>
            </a:r>
            <a:r>
              <a:rPr sz="2400" dirty="0"/>
              <a:t>, 表示此文件是普通文件。</a:t>
            </a:r>
            <a:endParaRPr sz="24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4.1 </a:t>
            </a:r>
            <a:r>
              <a:rPr lang="zh-CN" b="1" dirty="0"/>
              <a:t>文件</a:t>
            </a:r>
            <a:r>
              <a:rPr lang="zh-CN" b="1" dirty="0"/>
              <a:t>类型</a:t>
            </a:r>
            <a:r>
              <a:rPr lang="en-US" altLang="zh-CN" b="1"/>
              <a:t> </a:t>
            </a:r>
            <a:endParaRPr lang="en-US" altLang="zh-CN" b="1"/>
          </a:p>
        </p:txBody>
      </p:sp>
      <p:sp>
        <p:nvSpPr>
          <p:cNvPr id="9218" name="文本占位符 8194"/>
          <p:cNvSpPr>
            <a:spLocks noGrp="1" noRot="1"/>
          </p:cNvSpPr>
          <p:nvPr>
            <p:ph idx="1"/>
          </p:nvPr>
        </p:nvSpPr>
        <p:spPr>
          <a:xfrm>
            <a:off x="473710" y="1203960"/>
            <a:ext cx="8226425" cy="5996305"/>
          </a:xfrm>
        </p:spPr>
        <p:txBody>
          <a:bodyPr anchor="t" anchorCtr="0"/>
          <a:p>
            <a:pPr>
              <a:lnSpc>
                <a:spcPct val="150000"/>
              </a:lnSpc>
              <a:spcBef>
                <a:spcPts val="0"/>
              </a:spcBef>
            </a:pPr>
            <a:r>
              <a:rPr sz="2400" dirty="0"/>
              <a:t>4. 1. 2 目录文件 </a:t>
            </a:r>
            <a:endParaRPr sz="2400" dirty="0"/>
          </a:p>
          <a:p>
            <a:pPr marL="0" indent="0">
              <a:lnSpc>
                <a:spcPct val="150000"/>
              </a:lnSpc>
              <a:spcBef>
                <a:spcPts val="0"/>
              </a:spcBef>
              <a:buNone/>
            </a:pPr>
            <a:r>
              <a:rPr lang="en-US" sz="2400" dirty="0"/>
              <a:t>    </a:t>
            </a:r>
            <a:r>
              <a:rPr sz="2400" dirty="0"/>
              <a:t>当我们在某个目录下执行操作, 看到有类似 “ drwxr-xr-x” 的属性符号, 其属性符号 中</a:t>
            </a:r>
            <a:r>
              <a:rPr sz="2400" dirty="0">
                <a:solidFill>
                  <a:srgbClr val="FF0000"/>
                </a:solidFill>
              </a:rPr>
              <a:t>第一个符号是 “d</a:t>
            </a:r>
            <a:r>
              <a:rPr sz="2400" dirty="0"/>
              <a:t>”</a:t>
            </a:r>
            <a:r>
              <a:rPr lang="zh-CN" sz="2400" dirty="0"/>
              <a:t>。</a:t>
            </a:r>
            <a:endParaRPr sz="2400" dirty="0"/>
          </a:p>
          <a:p>
            <a:pPr algn="l">
              <a:lnSpc>
                <a:spcPct val="150000"/>
              </a:lnSpc>
              <a:spcBef>
                <a:spcPts val="0"/>
              </a:spcBef>
              <a:buSzTx/>
            </a:pPr>
            <a:r>
              <a:rPr sz="2400" dirty="0"/>
              <a:t>4. 1. 3 设备文件 </a:t>
            </a:r>
            <a:endParaRPr sz="2400" dirty="0"/>
          </a:p>
          <a:p>
            <a:pPr marL="0" indent="0">
              <a:lnSpc>
                <a:spcPct val="150000"/>
              </a:lnSpc>
              <a:spcBef>
                <a:spcPts val="0"/>
              </a:spcBef>
              <a:buNone/>
            </a:pPr>
            <a:r>
              <a:rPr lang="en-US" sz="2400" dirty="0"/>
              <a:t>    </a:t>
            </a:r>
            <a:r>
              <a:rPr sz="2400" dirty="0"/>
              <a:t>Linux 系统中的/ dev 目录中有大量的设备文件, 主要是块设备文件和字符设备文件。 </a:t>
            </a:r>
            <a:endParaRPr sz="2400" dirty="0"/>
          </a:p>
          <a:p>
            <a:pPr marL="0" indent="0">
              <a:lnSpc>
                <a:spcPct val="150000"/>
              </a:lnSpc>
              <a:spcBef>
                <a:spcPts val="0"/>
              </a:spcBef>
              <a:buNone/>
            </a:pPr>
            <a:r>
              <a:rPr sz="2400" dirty="0"/>
              <a:t>1. </a:t>
            </a:r>
            <a:r>
              <a:rPr sz="2400" dirty="0">
                <a:solidFill>
                  <a:srgbClr val="FF0000"/>
                </a:solidFill>
              </a:rPr>
              <a:t>块设备文件</a:t>
            </a:r>
            <a:r>
              <a:rPr sz="2400" dirty="0"/>
              <a:t> 块设备的主要特点是可以随机读写, 而最常见的块设备就是硬盘, 如 dev / sda1。 其属性符号中第一 个符号是 “b”。</a:t>
            </a:r>
            <a:endParaRPr sz="24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4.1 </a:t>
            </a:r>
            <a:r>
              <a:rPr lang="zh-CN" b="1" dirty="0"/>
              <a:t>文件</a:t>
            </a:r>
            <a:r>
              <a:rPr lang="zh-CN" b="1" dirty="0"/>
              <a:t>类型</a:t>
            </a:r>
            <a:r>
              <a:rPr lang="en-US" altLang="zh-CN" b="1"/>
              <a:t> </a:t>
            </a:r>
            <a:endParaRPr lang="en-US" altLang="zh-CN" b="1"/>
          </a:p>
        </p:txBody>
      </p:sp>
      <p:sp>
        <p:nvSpPr>
          <p:cNvPr id="9218" name="文本占位符 8194"/>
          <p:cNvSpPr>
            <a:spLocks noGrp="1" noRot="1"/>
          </p:cNvSpPr>
          <p:nvPr>
            <p:ph idx="1"/>
          </p:nvPr>
        </p:nvSpPr>
        <p:spPr>
          <a:xfrm>
            <a:off x="473710" y="1203960"/>
            <a:ext cx="8226425" cy="5996305"/>
          </a:xfrm>
        </p:spPr>
        <p:txBody>
          <a:bodyPr anchor="t" anchorCtr="0"/>
          <a:p>
            <a:pPr>
              <a:lnSpc>
                <a:spcPct val="150000"/>
              </a:lnSpc>
              <a:spcBef>
                <a:spcPts val="0"/>
              </a:spcBef>
            </a:pPr>
            <a:r>
              <a:rPr sz="2400" dirty="0"/>
              <a:t>2. </a:t>
            </a:r>
            <a:r>
              <a:rPr sz="2400" dirty="0">
                <a:solidFill>
                  <a:srgbClr val="FF0000"/>
                </a:solidFill>
              </a:rPr>
              <a:t>字符设备文件</a:t>
            </a:r>
            <a:r>
              <a:rPr sz="2400" dirty="0"/>
              <a:t> </a:t>
            </a:r>
            <a:endParaRPr sz="2400" dirty="0"/>
          </a:p>
          <a:p>
            <a:pPr marL="0" indent="0">
              <a:lnSpc>
                <a:spcPct val="150000"/>
              </a:lnSpc>
              <a:spcBef>
                <a:spcPts val="0"/>
              </a:spcBef>
              <a:buNone/>
            </a:pPr>
            <a:r>
              <a:rPr lang="en-US" sz="2400" dirty="0"/>
              <a:t>    </a:t>
            </a:r>
            <a:r>
              <a:rPr sz="2400" dirty="0"/>
              <a:t>最常见的字符设备文件是打印机和终端, 可以接收字符流。</a:t>
            </a:r>
            <a:endParaRPr sz="2400" dirty="0"/>
          </a:p>
          <a:p>
            <a:pPr marL="0" indent="0">
              <a:lnSpc>
                <a:spcPct val="150000"/>
              </a:lnSpc>
              <a:spcBef>
                <a:spcPts val="0"/>
              </a:spcBef>
              <a:buNone/>
            </a:pPr>
            <a:r>
              <a:rPr sz="2400" dirty="0"/>
              <a:t>其属性 符号中</a:t>
            </a:r>
            <a:r>
              <a:rPr sz="2400" dirty="0">
                <a:solidFill>
                  <a:srgbClr val="FF0000"/>
                </a:solidFill>
              </a:rPr>
              <a:t>第一个符号是“c”</a:t>
            </a:r>
            <a:r>
              <a:rPr lang="zh-CN" sz="2400" dirty="0"/>
              <a:t>。</a:t>
            </a:r>
            <a:endParaRPr lang="zh-CN" sz="2400" dirty="0"/>
          </a:p>
          <a:p>
            <a:pPr marL="0" indent="0">
              <a:lnSpc>
                <a:spcPct val="150000"/>
              </a:lnSpc>
              <a:spcBef>
                <a:spcPts val="0"/>
              </a:spcBef>
              <a:buNone/>
            </a:pPr>
            <a:r>
              <a:rPr lang="zh-CN" sz="2400" dirty="0"/>
              <a:t>4. 1. 4 管道文件 </a:t>
            </a:r>
            <a:endParaRPr lang="zh-CN" sz="2400" dirty="0"/>
          </a:p>
          <a:p>
            <a:pPr marL="0" indent="0">
              <a:lnSpc>
                <a:spcPct val="150000"/>
              </a:lnSpc>
              <a:spcBef>
                <a:spcPts val="0"/>
              </a:spcBef>
              <a:buNone/>
            </a:pPr>
            <a:r>
              <a:rPr lang="zh-CN" sz="2400" dirty="0"/>
              <a:t> </a:t>
            </a:r>
            <a:r>
              <a:rPr lang="en-US" altLang="zh-CN" sz="2400" dirty="0"/>
              <a:t>   </a:t>
            </a:r>
            <a:r>
              <a:rPr lang="zh-CN" sz="2400" dirty="0"/>
              <a:t>管道文件有时候也被叫作 FIFO (First Input First Output, 先进先出) 文件, 管道文件 就是从一头流入, 另一头流出的文件。 如果可以看到文件</a:t>
            </a:r>
            <a:r>
              <a:rPr lang="zh-CN" sz="2400" dirty="0">
                <a:solidFill>
                  <a:srgbClr val="FF0000"/>
                </a:solidFill>
              </a:rPr>
              <a:t>属性第一个字符是“p”</a:t>
            </a:r>
            <a:r>
              <a:rPr lang="zh-CN" sz="2400" dirty="0"/>
              <a:t>, 这样的 文件就是管道文件。</a:t>
            </a:r>
            <a:endParaRPr lang="zh-CN" sz="24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4.1 </a:t>
            </a:r>
            <a:r>
              <a:rPr lang="zh-CN" b="1" dirty="0"/>
              <a:t>文件</a:t>
            </a:r>
            <a:r>
              <a:rPr lang="zh-CN" b="1" dirty="0"/>
              <a:t>类型</a:t>
            </a:r>
            <a:r>
              <a:rPr lang="en-US" altLang="zh-CN" b="1"/>
              <a:t> </a:t>
            </a:r>
            <a:endParaRPr lang="en-US" altLang="zh-CN" b="1"/>
          </a:p>
        </p:txBody>
      </p:sp>
      <p:sp>
        <p:nvSpPr>
          <p:cNvPr id="9218" name="文本占位符 8194"/>
          <p:cNvSpPr>
            <a:spLocks noGrp="1" noRot="1"/>
          </p:cNvSpPr>
          <p:nvPr>
            <p:ph idx="1"/>
          </p:nvPr>
        </p:nvSpPr>
        <p:spPr>
          <a:xfrm>
            <a:off x="533400" y="1066800"/>
            <a:ext cx="8226425" cy="5996305"/>
          </a:xfrm>
        </p:spPr>
        <p:txBody>
          <a:bodyPr anchor="t" anchorCtr="0"/>
          <a:p>
            <a:pPr>
              <a:lnSpc>
                <a:spcPct val="150000"/>
              </a:lnSpc>
              <a:spcBef>
                <a:spcPts val="0"/>
              </a:spcBef>
            </a:pPr>
            <a:r>
              <a:rPr sz="2400" dirty="0"/>
              <a:t>4. 1. 5 链接文件 </a:t>
            </a:r>
            <a:endParaRPr sz="2400" dirty="0"/>
          </a:p>
          <a:p>
            <a:pPr marL="0" indent="0">
              <a:lnSpc>
                <a:spcPct val="150000"/>
              </a:lnSpc>
              <a:spcBef>
                <a:spcPts val="0"/>
              </a:spcBef>
              <a:buNone/>
            </a:pPr>
            <a:r>
              <a:rPr lang="en-US" sz="2400" dirty="0"/>
              <a:t>    </a:t>
            </a:r>
            <a:r>
              <a:rPr sz="2400" dirty="0"/>
              <a:t>链接文件有软链接文件和硬链接文件两种类型。</a:t>
            </a:r>
            <a:endParaRPr sz="2400" dirty="0"/>
          </a:p>
          <a:p>
            <a:pPr marL="0" indent="0">
              <a:lnSpc>
                <a:spcPct val="150000"/>
              </a:lnSpc>
              <a:spcBef>
                <a:spcPts val="0"/>
              </a:spcBef>
              <a:buNone/>
            </a:pPr>
            <a:r>
              <a:rPr lang="en-US" sz="2400" dirty="0"/>
              <a:t>    </a:t>
            </a:r>
            <a:r>
              <a:rPr sz="2400" dirty="0"/>
              <a:t>1. </a:t>
            </a:r>
            <a:r>
              <a:rPr sz="2400" dirty="0">
                <a:solidFill>
                  <a:srgbClr val="FF0000"/>
                </a:solidFill>
              </a:rPr>
              <a:t>软链接文件</a:t>
            </a:r>
            <a:r>
              <a:rPr sz="2400" dirty="0"/>
              <a:t> </a:t>
            </a:r>
            <a:endParaRPr sz="2400" dirty="0"/>
          </a:p>
          <a:p>
            <a:pPr marL="0" indent="0">
              <a:lnSpc>
                <a:spcPct val="150000"/>
              </a:lnSpc>
              <a:spcBef>
                <a:spcPts val="0"/>
              </a:spcBef>
              <a:buNone/>
            </a:pPr>
            <a:r>
              <a:rPr sz="2400" dirty="0"/>
              <a:t> </a:t>
            </a:r>
            <a:r>
              <a:rPr lang="en-US" sz="2400" dirty="0"/>
              <a:t>   </a:t>
            </a:r>
            <a:r>
              <a:rPr sz="2400" dirty="0"/>
              <a:t>软链接文件又称为 “符号链接文件”, 这个文件包含了另一文件的路径名。 另一文件 可以是任意文件目录, 也可以是不同文件系统的文件。 在对软链接文件进行读写操作的时 候, 系统会自动地把操作转换为对源文件的操作, 但删除链接文件时, 系统仅仅删除链接 文件, 而不删除源文件本身。 </a:t>
            </a:r>
            <a:endParaRPr sz="2400" dirty="0"/>
          </a:p>
          <a:p>
            <a:pPr marL="0" indent="0">
              <a:lnSpc>
                <a:spcPct val="150000"/>
              </a:lnSpc>
              <a:spcBef>
                <a:spcPts val="0"/>
              </a:spcBef>
              <a:buNone/>
            </a:pPr>
            <a:r>
              <a:rPr sz="2400" dirty="0"/>
              <a:t> </a:t>
            </a:r>
            <a:r>
              <a:rPr lang="en-US" sz="2400" dirty="0"/>
              <a:t>   </a:t>
            </a:r>
            <a:r>
              <a:rPr sz="2400" dirty="0"/>
              <a:t>可以从下面的例子中看到文件属性符号中第一个符号是 “l”, 这样的文件就是软链接 文件。</a:t>
            </a:r>
            <a:endParaRPr sz="24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4.1 </a:t>
            </a:r>
            <a:r>
              <a:rPr lang="zh-CN" b="1" dirty="0"/>
              <a:t>文件</a:t>
            </a:r>
            <a:r>
              <a:rPr lang="zh-CN" b="1" dirty="0"/>
              <a:t>类型</a:t>
            </a:r>
            <a:r>
              <a:rPr lang="en-US" altLang="zh-CN" b="1"/>
              <a:t> </a:t>
            </a:r>
            <a:endParaRPr lang="en-US" altLang="zh-CN" b="1"/>
          </a:p>
        </p:txBody>
      </p:sp>
      <p:sp>
        <p:nvSpPr>
          <p:cNvPr id="9218" name="文本占位符 8194"/>
          <p:cNvSpPr>
            <a:spLocks noGrp="1" noRot="1"/>
          </p:cNvSpPr>
          <p:nvPr>
            <p:ph idx="1"/>
          </p:nvPr>
        </p:nvSpPr>
        <p:spPr>
          <a:xfrm>
            <a:off x="473710" y="1203960"/>
            <a:ext cx="8226425" cy="5996305"/>
          </a:xfrm>
        </p:spPr>
        <p:txBody>
          <a:bodyPr anchor="t" anchorCtr="0"/>
          <a:p>
            <a:pPr>
              <a:lnSpc>
                <a:spcPct val="150000"/>
              </a:lnSpc>
              <a:spcBef>
                <a:spcPts val="0"/>
              </a:spcBef>
            </a:pPr>
            <a:r>
              <a:rPr sz="2400" dirty="0"/>
              <a:t>2. </a:t>
            </a:r>
            <a:r>
              <a:rPr sz="2400" dirty="0">
                <a:solidFill>
                  <a:srgbClr val="FF0000"/>
                </a:solidFill>
              </a:rPr>
              <a:t>硬链接文件</a:t>
            </a:r>
            <a:r>
              <a:rPr sz="2400" dirty="0"/>
              <a:t> </a:t>
            </a:r>
            <a:endParaRPr sz="2400" dirty="0"/>
          </a:p>
          <a:p>
            <a:pPr marL="0" indent="0">
              <a:lnSpc>
                <a:spcPct val="150000"/>
              </a:lnSpc>
              <a:spcBef>
                <a:spcPts val="0"/>
              </a:spcBef>
              <a:buNone/>
            </a:pPr>
            <a:r>
              <a:rPr lang="en-US" sz="2400" dirty="0"/>
              <a:t>    </a:t>
            </a:r>
            <a:r>
              <a:rPr sz="2400" dirty="0"/>
              <a:t>硬链接是已存在文件的另一个文件, 对硬链接文件进行读写和删除操作时, 结果和软 链接相同。 但如果删除硬链接文件的源文件, 硬链接文件仍然存在, 而且保留了原有的内容。 </a:t>
            </a:r>
            <a:endParaRPr sz="24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4.2 </a:t>
            </a:r>
            <a:r>
              <a:rPr b="1"/>
              <a:t>Linux 目录结构</a:t>
            </a:r>
            <a:endParaRPr b="1"/>
          </a:p>
        </p:txBody>
      </p:sp>
      <p:sp>
        <p:nvSpPr>
          <p:cNvPr id="9218" name="文本占位符 8194"/>
          <p:cNvSpPr>
            <a:spLocks noGrp="1" noRot="1"/>
          </p:cNvSpPr>
          <p:nvPr>
            <p:ph idx="1"/>
          </p:nvPr>
        </p:nvSpPr>
        <p:spPr>
          <a:xfrm>
            <a:off x="633095" y="1219200"/>
            <a:ext cx="7974330" cy="4498975"/>
          </a:xfrm>
        </p:spPr>
        <p:txBody>
          <a:bodyPr anchor="t" anchorCtr="0"/>
          <a:p>
            <a:pPr>
              <a:lnSpc>
                <a:spcPct val="150000"/>
              </a:lnSpc>
              <a:spcBef>
                <a:spcPts val="0"/>
              </a:spcBef>
            </a:pPr>
            <a:r>
              <a:rPr sz="2400" dirty="0"/>
              <a:t>4. 2. 1 Linux 目录结构概述</a:t>
            </a:r>
            <a:endParaRPr sz="2400" dirty="0"/>
          </a:p>
          <a:p>
            <a:pPr marL="0" indent="0">
              <a:lnSpc>
                <a:spcPct val="150000"/>
              </a:lnSpc>
              <a:spcBef>
                <a:spcPts val="0"/>
              </a:spcBef>
              <a:buNone/>
            </a:pPr>
            <a:r>
              <a:rPr lang="en-US" sz="2400" dirty="0"/>
              <a:t>    </a:t>
            </a:r>
            <a:r>
              <a:rPr sz="2400" dirty="0"/>
              <a:t> Linux 系统以文件目录的方式来组织和管理系统中的所有文件。 目录采用</a:t>
            </a:r>
            <a:r>
              <a:rPr sz="2400" dirty="0">
                <a:solidFill>
                  <a:srgbClr val="FF0000"/>
                </a:solidFill>
              </a:rPr>
              <a:t>树型结构</a:t>
            </a:r>
            <a:r>
              <a:rPr sz="2400" dirty="0"/>
              <a:t>将所有文件组织起来。 整个文件系统有一个根目录, 然后在根上长出子目录, 任何一个子目录上都可以再生出子目录, 也可以长出叶子, 叶子代表文件。 实践证明, 此 种结构组织的文件系统效率高。</a:t>
            </a:r>
            <a:endParaRPr sz="2400" dirty="0"/>
          </a:p>
        </p:txBody>
      </p:sp>
    </p:spTree>
  </p:cSld>
  <p:clrMapOvr>
    <a:masterClrMapping/>
  </p:clrMapOvr>
  <p:transition/>
</p:sld>
</file>

<file path=ppt/tags/tag1.xml><?xml version="1.0" encoding="utf-8"?>
<p:tagLst xmlns:p="http://schemas.openxmlformats.org/presentationml/2006/main">
  <p:tag name="KSO_WM_UNIT_TABLE_BEAUTIFY" val="smartTable{64617571-407b-4868-a253-cf3cd20cbdec}"/>
  <p:tag name="TABLE_ENDDRAG_ORIGIN_RECT" val="511*263"/>
  <p:tag name="TABLE_ENDDRAG_RECT" val="102*162*511*263"/>
</p:tagLst>
</file>

<file path=ppt/tags/tag10.xml><?xml version="1.0" encoding="utf-8"?>
<p:tagLst xmlns:p="http://schemas.openxmlformats.org/presentationml/2006/main">
  <p:tag name="KSO_WM_UNIT_PLACING_PICTURE_USER_VIEWPORT" val="{&quot;height&quot;:7085,&quot;width&quot;:12840}"/>
</p:tagLst>
</file>

<file path=ppt/tags/tag11.xml><?xml version="1.0" encoding="utf-8"?>
<p:tagLst xmlns:p="http://schemas.openxmlformats.org/presentationml/2006/main">
  <p:tag name="KSO_WM_UNIT_PLACING_PICTURE_USER_VIEWPORT" val="{&quot;height&quot;:7085,&quot;width&quot;:12840}"/>
</p:tagLst>
</file>

<file path=ppt/tags/tag12.xml><?xml version="1.0" encoding="utf-8"?>
<p:tagLst xmlns:p="http://schemas.openxmlformats.org/presentationml/2006/main">
  <p:tag name="COMMONDATA" val="eyJoZGlkIjoiMzJlNDRmZjM5OWE0NDUzM2IzYWU1ODc5ZGQzODdhNDIifQ=="/>
</p:tagLst>
</file>

<file path=ppt/tags/tag2.xml><?xml version="1.0" encoding="utf-8"?>
<p:tagLst xmlns:p="http://schemas.openxmlformats.org/presentationml/2006/main">
  <p:tag name="KSO_WM_UNIT_PLACING_PICTURE_USER_VIEWPORT" val="{&quot;height&quot;:7085,&quot;width&quot;:12840}"/>
</p:tagLst>
</file>

<file path=ppt/tags/tag3.xml><?xml version="1.0" encoding="utf-8"?>
<p:tagLst xmlns:p="http://schemas.openxmlformats.org/presentationml/2006/main">
  <p:tag name="KSO_WM_UNIT_PLACING_PICTURE_USER_VIEWPORT" val="{&quot;height&quot;:7085,&quot;width&quot;:12840}"/>
</p:tagLst>
</file>

<file path=ppt/tags/tag4.xml><?xml version="1.0" encoding="utf-8"?>
<p:tagLst xmlns:p="http://schemas.openxmlformats.org/presentationml/2006/main">
  <p:tag name="KSO_WM_UNIT_PLACING_PICTURE_USER_VIEWPORT" val="{&quot;height&quot;:7085,&quot;width&quot;:12840}"/>
</p:tagLst>
</file>

<file path=ppt/tags/tag5.xml><?xml version="1.0" encoding="utf-8"?>
<p:tagLst xmlns:p="http://schemas.openxmlformats.org/presentationml/2006/main">
  <p:tag name="KSO_WM_UNIT_PLACING_PICTURE_USER_VIEWPORT" val="{&quot;height&quot;:7085,&quot;width&quot;:12840}"/>
</p:tagLst>
</file>

<file path=ppt/tags/tag6.xml><?xml version="1.0" encoding="utf-8"?>
<p:tagLst xmlns:p="http://schemas.openxmlformats.org/presentationml/2006/main">
  <p:tag name="KSO_WM_UNIT_PLACING_PICTURE_USER_VIEWPORT" val="{&quot;height&quot;:7085,&quot;width&quot;:12840}"/>
</p:tagLst>
</file>

<file path=ppt/tags/tag7.xml><?xml version="1.0" encoding="utf-8"?>
<p:tagLst xmlns:p="http://schemas.openxmlformats.org/presentationml/2006/main">
  <p:tag name="KSO_WM_UNIT_PLACING_PICTURE_USER_VIEWPORT" val="{&quot;height&quot;:7085,&quot;width&quot;:12840}"/>
</p:tagLst>
</file>

<file path=ppt/tags/tag8.xml><?xml version="1.0" encoding="utf-8"?>
<p:tagLst xmlns:p="http://schemas.openxmlformats.org/presentationml/2006/main">
  <p:tag name="KSO_WM_UNIT_PLACING_PICTURE_USER_VIEWPORT" val="{&quot;height&quot;:7085,&quot;width&quot;:12840}"/>
</p:tagLst>
</file>

<file path=ppt/tags/tag9.xml><?xml version="1.0" encoding="utf-8"?>
<p:tagLst xmlns:p="http://schemas.openxmlformats.org/presentationml/2006/main">
  <p:tag name="KSO_WM_UNIT_PLACING_PICTURE_USER_VIEWPORT" val="{&quot;height&quot;:7085,&quot;width&quot;:12840}"/>
</p:tagLst>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6738</Words>
  <Application>WPS 演示</Application>
  <PresentationFormat>在屏幕上显示</PresentationFormat>
  <Paragraphs>294</Paragraphs>
  <Slides>39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Arial</vt:lpstr>
      <vt:lpstr>宋体</vt:lpstr>
      <vt:lpstr>Wingdings</vt:lpstr>
      <vt:lpstr>微软雅黑</vt:lpstr>
      <vt:lpstr>Wingdings 2</vt:lpstr>
      <vt:lpstr>方正兰亭细黑_GBK_M</vt:lpstr>
      <vt:lpstr>黑体</vt:lpstr>
      <vt:lpstr>Arial Unicode MS</vt:lpstr>
      <vt:lpstr>Calibri</vt:lpstr>
      <vt:lpstr>吉祥如意</vt:lpstr>
      <vt:lpstr>PowerPoint 演示文稿</vt:lpstr>
      <vt:lpstr>本章内容</vt:lpstr>
      <vt:lpstr>4.1 文件类型 </vt:lpstr>
      <vt:lpstr>4.1 文件类型 </vt:lpstr>
      <vt:lpstr>4.1 文件类型 </vt:lpstr>
      <vt:lpstr>4.1 文件类型 </vt:lpstr>
      <vt:lpstr>4.1 文件类型 </vt:lpstr>
      <vt:lpstr>4.1 文件类型 </vt:lpstr>
      <vt:lpstr>4.2 Linux 目录结构</vt:lpstr>
      <vt:lpstr>4.2 Linux 目录结构</vt:lpstr>
      <vt:lpstr>4.2 Linux 目录结构</vt:lpstr>
      <vt:lpstr>4.2 Linux 目录结构</vt:lpstr>
      <vt:lpstr>4.2 Linux 目录结构</vt:lpstr>
      <vt:lpstr>4.2 Linux 目录结构</vt:lpstr>
      <vt:lpstr>4.2 Linux 目录结构</vt:lpstr>
      <vt:lpstr>4.3  文件和目录操作</vt:lpstr>
      <vt:lpstr>4.3  文件和目录操作</vt:lpstr>
      <vt:lpstr>4.3  文件和目录操作</vt:lpstr>
      <vt:lpstr>4.3  文件和目录操作</vt:lpstr>
      <vt:lpstr>4.3  文件和目录操作</vt:lpstr>
      <vt:lpstr>4.3  文件和目录操作</vt:lpstr>
      <vt:lpstr>4.3  文件和目录操作</vt:lpstr>
      <vt:lpstr>4.3  文件和目录操作</vt:lpstr>
      <vt:lpstr>4.3  文件和目录操作</vt:lpstr>
      <vt:lpstr>4.3  文件和目录操作</vt:lpstr>
      <vt:lpstr>4.4  链 接 文 件</vt:lpstr>
      <vt:lpstr>4.4  链 接 文 件</vt:lpstr>
      <vt:lpstr>4.4  链 接 文 件</vt:lpstr>
      <vt:lpstr>4.4  链 接 文 件</vt:lpstr>
      <vt:lpstr>4.5  权限和所有者</vt:lpstr>
      <vt:lpstr>4.5  权限和所有者</vt:lpstr>
      <vt:lpstr>4.5  权限和所有者</vt:lpstr>
      <vt:lpstr>4.5  权限和所有者</vt:lpstr>
      <vt:lpstr>4.5  权限和所有者</vt:lpstr>
      <vt:lpstr>4.5  权限和所有者</vt:lpstr>
      <vt:lpstr>4.5  权限和所有者</vt:lpstr>
      <vt:lpstr>4.5  权限和所有者</vt:lpstr>
      <vt:lpstr>4.5  权限和所有者</vt:lpstr>
      <vt:lpstr>4.5  权限和所有者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风趣</cp:lastModifiedBy>
  <cp:revision>107</cp:revision>
  <dcterms:created xsi:type="dcterms:W3CDTF">2016-08-16T01:49:00Z</dcterms:created>
  <dcterms:modified xsi:type="dcterms:W3CDTF">2022-09-17T04:49:25Z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2052-11.1.0.12358</vt:lpwstr>
  </property>
  <property fmtid="{D5CDD505-2E9C-101B-9397-08002B2CF9AE}" pid="4" name="ICV">
    <vt:lpwstr>9C1E59526C0F4DEBB0B237D7A65F989D</vt:lpwstr>
  </property>
</Properties>
</file>