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257" r:id="rId5"/>
    <p:sldId id="359" r:id="rId6"/>
    <p:sldId id="472" r:id="rId7"/>
    <p:sldId id="473" r:id="rId8"/>
    <p:sldId id="475" r:id="rId9"/>
    <p:sldId id="476" r:id="rId10"/>
    <p:sldId id="477" r:id="rId11"/>
    <p:sldId id="478" r:id="rId12"/>
    <p:sldId id="479" r:id="rId13"/>
    <p:sldId id="480" r:id="rId14"/>
    <p:sldId id="438" r:id="rId15"/>
    <p:sldId id="481" r:id="rId16"/>
    <p:sldId id="482" r:id="rId17"/>
    <p:sldId id="483" r:id="rId18"/>
    <p:sldId id="484" r:id="rId19"/>
    <p:sldId id="384" r:id="rId20"/>
    <p:sldId id="485" r:id="rId21"/>
    <p:sldId id="486" r:id="rId22"/>
    <p:sldId id="488" r:id="rId23"/>
    <p:sldId id="487" r:id="rId24"/>
    <p:sldId id="489" r:id="rId25"/>
    <p:sldId id="490" r:id="rId26"/>
    <p:sldId id="491" r:id="rId27"/>
    <p:sldId id="492" r:id="rId28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96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85"/>
        <p:guide pos="2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0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603" name="标题 6160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607" name="副标题 6160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604" name="日期占位符 6160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5" name="页脚占位符 616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606" name="灯片编号占位符 616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72" name="标题 60663"/>
          <p:cNvSpPr>
            <a:spLocks noGrp="1" noRot="1"/>
          </p:cNvSpPr>
          <p:nvPr>
            <p:ph type="title"/>
          </p:nvPr>
        </p:nvSpPr>
        <p:spPr>
          <a:xfrm>
            <a:off x="633095" y="23114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60664"/>
          <p:cNvSpPr>
            <a:spLocks noGrp="1" noRot="1"/>
          </p:cNvSpPr>
          <p:nvPr>
            <p:ph type="body"/>
          </p:nvPr>
        </p:nvSpPr>
        <p:spPr>
          <a:xfrm>
            <a:off x="3810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0666" name="日期占位符 6066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7" name="页脚占位符 6066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0668" name="灯片编号占位符 6066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496570" y="762000"/>
            <a:ext cx="8037830" cy="315595"/>
            <a:chOff x="979" y="713"/>
            <a:chExt cx="12453" cy="490"/>
          </a:xfrm>
        </p:grpSpPr>
        <p:sp>
          <p:nvSpPr>
            <p:cNvPr id="4" name="椭圆 3"/>
            <p:cNvSpPr/>
            <p:nvPr/>
          </p:nvSpPr>
          <p:spPr>
            <a:xfrm>
              <a:off x="1064" y="713"/>
              <a:ext cx="127" cy="127"/>
            </a:xfrm>
            <a:prstGeom prst="ellipse">
              <a:avLst/>
            </a:prstGeom>
            <a:solidFill>
              <a:srgbClr val="3C679C"/>
            </a:solidFill>
            <a:ln>
              <a:solidFill>
                <a:srgbClr val="3C67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979" y="1200"/>
              <a:ext cx="12453" cy="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8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1600" b="0" i="0" u="none" kern="1200" baseline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6593"/>
            <a:ext cx="9144000" cy="2006332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dirty="0">
              <a:solidFill>
                <a:srgbClr val="21596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076" y="2996839"/>
            <a:ext cx="8333117" cy="70548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第</a:t>
            </a:r>
            <a:r>
              <a:rPr lang="en-US" altLang="zh-CN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5</a:t>
            </a:r>
            <a:r>
              <a:rPr lang="zh-CN" altLang="en-US" sz="40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方正兰亭细黑_GBK_M" panose="02010600010101010101" pitchFamily="2" charset="2"/>
                <a:sym typeface="+mn-ea"/>
              </a:rPr>
              <a:t>章  文本处理</a:t>
            </a:r>
            <a:endParaRPr lang="en-US" altLang="zh-CN" sz="4000" b="1" spc="3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5.1</a:t>
            </a:r>
            <a:r>
              <a:rPr lang="zh-CN" altLang="en-US" dirty="0"/>
              <a:t> </a:t>
            </a:r>
            <a:r>
              <a:rPr lang="zh-CN" altLang="en-US" dirty="0">
                <a:sym typeface="+mn-ea"/>
              </a:rPr>
              <a:t>vi 编 辑 器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977265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3. </a:t>
            </a:r>
            <a:r>
              <a:rPr sz="2400" dirty="0">
                <a:solidFill>
                  <a:srgbClr val="FF0000"/>
                </a:solidFill>
              </a:rPr>
              <a:t>末行模式</a:t>
            </a:r>
            <a:r>
              <a:rPr sz="2400" dirty="0"/>
              <a:t> 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在命令模式下, 用户输入“:”进入末行模式, 此时 vi 会在显示窗口的最后一行 (通 常也是屏幕的最后一行) 显示一个 “:”, 作为末行模式的提示符, 等待用户输入命令。多数文件管理是在此模式下执行的。末行命令执行完后, vi 自动回到命令模式。 若在末行模式下输入命令过程中改变了主意, 可按退格键将输入的命令全部删除之后, 再按一下退 格键, 即可回到命令模式下</a:t>
            </a:r>
            <a:r>
              <a:rPr lang="zh-CN" sz="2400" dirty="0"/>
              <a:t>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5.1</a:t>
            </a:r>
            <a:r>
              <a:rPr lang="zh-CN" altLang="en-US" dirty="0"/>
              <a:t> </a:t>
            </a:r>
            <a:r>
              <a:rPr lang="zh-CN" altLang="en-US" dirty="0">
                <a:sym typeface="+mn-ea"/>
              </a:rPr>
              <a:t>vi 编 辑 器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977265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dirty="0"/>
              <a:t> </a:t>
            </a:r>
            <a:r>
              <a:rPr sz="2400" dirty="0"/>
              <a:t>vi 编辑器的</a:t>
            </a:r>
            <a:r>
              <a:rPr sz="2400" dirty="0">
                <a:solidFill>
                  <a:srgbClr val="FF0000"/>
                </a:solidFill>
              </a:rPr>
              <a:t> 3 种工作模式之间的转换关系</a:t>
            </a:r>
            <a:r>
              <a:rPr sz="2400" dirty="0"/>
              <a:t>如下。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</a:t>
            </a:r>
            <a:r>
              <a:rPr sz="2400" dirty="0"/>
              <a:t> (1) 若需要从命令模式转换到插入模式, 可以输入命令 a 或者 i; 若需要从插入模式 返回到命令模式, 则按&lt;Esc&gt;键即可。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(2) 在命令模式下, 输入 “:” 即可切换到末行模式; 在末行模式下, 按&lt;Esc&gt;键即 可切换到命令模式。 </a:t>
            </a:r>
            <a:r>
              <a:rPr lang="en-US" sz="2400" dirty="0"/>
              <a:t>  </a:t>
            </a:r>
            <a:endParaRPr lang="en-US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(3) 插入模式与末行模式可通过命令模式间接实现切换。</a:t>
            </a:r>
            <a:endParaRPr sz="24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5.2  </a:t>
            </a:r>
            <a:r>
              <a:rPr lang="zh-CN" b="1" dirty="0"/>
              <a:t>显示文本内容</a:t>
            </a:r>
            <a:endParaRPr 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显示文本内容的命令主要包括 cat、 more、 less、 head、 tail 等</a:t>
            </a:r>
            <a:r>
              <a:rPr lang="zh-CN" sz="2400" dirty="0"/>
              <a:t>。</a:t>
            </a:r>
            <a:endParaRPr lang="zh-CN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</a:t>
            </a:r>
            <a:r>
              <a:rPr sz="2400" dirty="0"/>
              <a:t>  5. 2. 1 </a:t>
            </a:r>
            <a:r>
              <a:rPr sz="2400" dirty="0">
                <a:solidFill>
                  <a:srgbClr val="FF0000"/>
                </a:solidFill>
              </a:rPr>
              <a:t>显示文本文件 (cat)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 cat 命令可以显示文本文件的内容, 也可以把几个文件内容附加到另一个文件中。 如果没有指定文件, 或者文件为 “-”, 那么就从标准输入读取。 </a:t>
            </a:r>
            <a:r>
              <a:rPr lang="en-US" sz="2400" dirty="0"/>
              <a:t>   </a:t>
            </a:r>
            <a:endParaRPr lang="en-US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命令语法: cat [选项] [文件]</a:t>
            </a:r>
            <a:endParaRPr sz="24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5.2  </a:t>
            </a:r>
            <a:r>
              <a:rPr lang="zh-CN" b="1" dirty="0"/>
              <a:t>显示文本内容</a:t>
            </a:r>
            <a:endParaRPr 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5. 2. 2 </a:t>
            </a:r>
            <a:r>
              <a:rPr sz="2400" dirty="0">
                <a:solidFill>
                  <a:srgbClr val="FF0000"/>
                </a:solidFill>
              </a:rPr>
              <a:t>分页显示文本文件 (more)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 more 命令可以分页显示文本文件的内容。 其类似于 cat 命令, 不过是以分页方式 显示文件内容, 方便使用者逐页阅读, 其最基本的操作就是按空格健显示下一页内容, 按 &lt;b&gt;键返回显示上一页内容。 </a:t>
            </a:r>
            <a:r>
              <a:rPr lang="en-US" sz="2400" dirty="0"/>
              <a:t>  </a:t>
            </a:r>
            <a:endParaRPr lang="en-US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命令语法: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more [选项] [文件名</a:t>
            </a:r>
            <a:r>
              <a:rPr sz="2400" dirty="0">
                <a:sym typeface="+mn-ea"/>
              </a:rPr>
              <a:t>]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5.2  </a:t>
            </a:r>
            <a:r>
              <a:rPr lang="zh-CN" b="1" dirty="0"/>
              <a:t>显示文本内容</a:t>
            </a:r>
            <a:endParaRPr 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5. 2. 3 </a:t>
            </a:r>
            <a:r>
              <a:rPr sz="2400" dirty="0">
                <a:solidFill>
                  <a:srgbClr val="FF0000"/>
                </a:solidFill>
              </a:rPr>
              <a:t>回卷显示文本文件 (less)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 less 命令可以回卷显示文本文件的内容。 less 命令的作用与 more 十分相似, 都可 以用来浏览文本文件的内容, 不同的是 less 命令允许使用者往回卷动。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命令语法: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</a:t>
            </a:r>
            <a:r>
              <a:rPr sz="2400" dirty="0"/>
              <a:t>less [选项] [文件]</a:t>
            </a:r>
            <a:endParaRPr sz="2400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5.2  </a:t>
            </a:r>
            <a:r>
              <a:rPr lang="zh-CN" b="1" dirty="0"/>
              <a:t>显示文本内容</a:t>
            </a:r>
            <a:endParaRPr 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5. 2. 4 </a:t>
            </a:r>
            <a:r>
              <a:rPr sz="2400" dirty="0">
                <a:solidFill>
                  <a:srgbClr val="FF0000"/>
                </a:solidFill>
              </a:rPr>
              <a:t>显示指定文件前若干行 (head) </a:t>
            </a:r>
            <a:endParaRPr sz="2400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 head 命令可以显示指定文件的前若干行文件内容。 如果没有给出具体行数值, 则默认设置为 10 行。 如果没有指定文件, head 就从标准输入读取。 </a:t>
            </a:r>
            <a:r>
              <a:rPr lang="en-US" sz="2400" dirty="0"/>
              <a:t>  </a:t>
            </a:r>
            <a:endParaRPr lang="en-US"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命令语法: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head [选项] [文件]</a:t>
            </a:r>
            <a:endParaRPr sz="24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5.2  </a:t>
            </a:r>
            <a:r>
              <a:rPr lang="zh-CN" b="1" dirty="0"/>
              <a:t>显示文本内容</a:t>
            </a:r>
            <a:endParaRPr lang="zh-CN" b="1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29260" y="1219200"/>
            <a:ext cx="8369300" cy="449897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5. 2. 5 </a:t>
            </a:r>
            <a:r>
              <a:rPr sz="2400" dirty="0">
                <a:solidFill>
                  <a:srgbClr val="FF0000"/>
                </a:solidFill>
              </a:rPr>
              <a:t>查看文件末尾数据 (tail)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使用 tail 命令可以查看文件的末尾数据, 默认显示指定文件的最后 10 行到标准输出。 如果指定了多个文件, tail 会在每段输出的开始添加相应文件名作为头。 如果不指定文件 名, 或文件名为 “-”, 则从标准输入读取数据。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命令语法: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</a:t>
            </a:r>
            <a:r>
              <a:rPr lang="en-US" sz="2400" dirty="0"/>
              <a:t>   </a:t>
            </a:r>
            <a:r>
              <a:rPr sz="2400" dirty="0"/>
              <a:t>tail [选项] [文件名]</a:t>
            </a:r>
            <a:endParaRPr sz="24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5.3  </a:t>
            </a:r>
            <a:r>
              <a:rPr lang="zh-CN" b="1"/>
              <a:t>处理文本内容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/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本节主要讲述在 Linux 系统中处理文本内容的相关命令, 这些命令有 sort、 uniq、 cut、 comm、 diff、 grep、 wc、 printf、 fmt、 nl。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5. 3. 1 </a:t>
            </a:r>
            <a:r>
              <a:rPr lang="en-US" sz="2400" dirty="0">
                <a:solidFill>
                  <a:srgbClr val="FF0000"/>
                </a:solidFill>
              </a:rPr>
              <a:t>对文件中的数据进行排序 (-sort) </a:t>
            </a:r>
            <a:endParaRPr lang="en-US" sz="2400" dirty="0">
              <a:solidFill>
                <a:srgbClr val="FF0000"/>
              </a:solidFill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使用 sort 命令可以对文件中的数据进行排序, 并将结果显示在标准输出上。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命令语法: sort [选项] [文件]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5.3  </a:t>
            </a:r>
            <a:r>
              <a:rPr lang="zh-CN" b="1"/>
              <a:t>处理文本内容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/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5. 3. 2 </a:t>
            </a:r>
            <a:r>
              <a:rPr lang="en-US" sz="2400" dirty="0">
                <a:solidFill>
                  <a:srgbClr val="FF0000"/>
                </a:solidFill>
              </a:rPr>
              <a:t>将重复行从输出文件中删除 (-uniq)</a:t>
            </a:r>
            <a:r>
              <a:rPr lang="en-US" sz="2400" dirty="0"/>
              <a:t>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使用 uniq 命令可以将文件内的重复行数据从输出文件中删除, 只留下每条记录的唯一 样本。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命令语法: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uniq [选项] [文件]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5.3  </a:t>
            </a:r>
            <a:r>
              <a:rPr lang="zh-CN" b="1"/>
              <a:t>处理文本内容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/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5. 3. 3 </a:t>
            </a:r>
            <a:r>
              <a:rPr lang="en-US" sz="2400" dirty="0">
                <a:solidFill>
                  <a:srgbClr val="FF0000"/>
                </a:solidFill>
              </a:rPr>
              <a:t>从文件每行中显示出选定的字节 (-cut)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使用 cut 命令可以从文件的每行中输出选定的字节、 字符或字段 (域), 只能使用-b、 -c 或-f 项中的一个。 每一个列表都是专门为一个类别做出的, 或者可以用逗号隔开要同 时显示的不同类别。 输入顺序将作为读取顺序, 每个仅能输入一次。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命令语法: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cut [选项] [文件]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61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本章内容</a:t>
            </a:r>
            <a:endParaRPr lang="zh-CN" altLang="en-US" dirty="0"/>
          </a:p>
        </p:txBody>
      </p:sp>
      <p:sp>
        <p:nvSpPr>
          <p:cNvPr id="7170" name="文本占位符 6146"/>
          <p:cNvSpPr>
            <a:spLocks noGrp="1" noRot="1"/>
          </p:cNvSpPr>
          <p:nvPr>
            <p:ph idx="1"/>
          </p:nvPr>
        </p:nvSpPr>
        <p:spPr>
          <a:xfrm>
            <a:off x="381000" y="1600200"/>
            <a:ext cx="8153400" cy="1840230"/>
          </a:xfrm>
        </p:spPr>
        <p:txBody>
          <a:bodyPr anchor="t" anchorCtr="0"/>
          <a:p>
            <a:pPr>
              <a:buNone/>
            </a:pPr>
            <a:r>
              <a:rPr lang="en-US" altLang="zh-CN" dirty="0"/>
              <a:t>5.1 </a:t>
            </a:r>
            <a:r>
              <a:rPr lang="zh-CN" altLang="en-US" dirty="0"/>
              <a:t> vi 编 辑 器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5.2  </a:t>
            </a:r>
            <a:r>
              <a:rPr dirty="0"/>
              <a:t>显示文本内容</a:t>
            </a:r>
            <a:endParaRPr dirty="0"/>
          </a:p>
          <a:p>
            <a:pPr>
              <a:buNone/>
            </a:pPr>
            <a:r>
              <a:rPr lang="en-US" altLang="zh-CN" dirty="0"/>
              <a:t>5.3  </a:t>
            </a:r>
            <a:r>
              <a:rPr lang="zh-CN" altLang="en-US" dirty="0"/>
              <a:t>处理</a:t>
            </a:r>
            <a:r>
              <a:rPr lang="zh-CN" altLang="en-US" dirty="0"/>
              <a:t>文本内容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5.3  </a:t>
            </a:r>
            <a:r>
              <a:rPr lang="zh-CN" b="1"/>
              <a:t>处理文本内容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/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5. 3. 5 </a:t>
            </a:r>
            <a:r>
              <a:rPr lang="en-US" sz="2400" dirty="0">
                <a:solidFill>
                  <a:srgbClr val="FF0000"/>
                </a:solidFill>
              </a:rPr>
              <a:t>逐行比较两个文本文件 (-diff)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使用 diff 命令可以逐行比较两个文本文件, 列出其不同之处。 它能比 comm 命令完成 更复杂的检查, 对给出的文件进行系统的检查, 并显示出两个文件中所有不同的行, 不要 求事先对文件进行排序。 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命令语法: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diff [选项] [文件 1] [文件 2]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5.3  </a:t>
            </a:r>
            <a:r>
              <a:rPr lang="zh-CN" b="1"/>
              <a:t>处理文本内容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/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5. 3. 4 </a:t>
            </a:r>
            <a:r>
              <a:rPr lang="en-US" sz="2400" dirty="0">
                <a:solidFill>
                  <a:srgbClr val="FF0000"/>
                </a:solidFill>
              </a:rPr>
              <a:t>逐行比较两个已排过序的文件(-comm) </a:t>
            </a:r>
            <a:r>
              <a:rPr lang="en-US" sz="2400" dirty="0"/>
              <a:t>   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使用 comm 命令可以比较两个已排过序的文件,并将其结果显示出来。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命令语法: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comm[选项] [文件 1] [文件 2]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5.3  </a:t>
            </a:r>
            <a:r>
              <a:rPr lang="zh-CN" b="1"/>
              <a:t>处理文本内容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/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5. 3. 6</a:t>
            </a:r>
            <a:r>
              <a:rPr lang="en-US" sz="2400" dirty="0">
                <a:solidFill>
                  <a:srgbClr val="FF0000"/>
                </a:solidFill>
              </a:rPr>
              <a:t> 查找文件中符合条件的字符串 (-grep)</a:t>
            </a:r>
            <a:endParaRPr lang="en-US" sz="2400" dirty="0">
              <a:solidFill>
                <a:srgbClr val="FF0000"/>
              </a:solidFill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使用 grep 命令可以查找文件内符合条件的字符串。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命令语法: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grep [选项] [查找模式] [文件名]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5.3  </a:t>
            </a:r>
            <a:r>
              <a:rPr lang="zh-CN" b="1"/>
              <a:t>处理文本内容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381000" y="1295400"/>
            <a:ext cx="8153400" cy="4498975"/>
          </a:xfrm>
        </p:spPr>
        <p:txBody>
          <a:bodyPr/>
          <a:p>
            <a:pPr marL="0" algn="l">
              <a:lnSpc>
                <a:spcPct val="150000"/>
              </a:lnSpc>
              <a:spcBef>
                <a:spcPts val="0"/>
              </a:spcBef>
              <a:buSzTx/>
            </a:pPr>
            <a:r>
              <a:rPr lang="en-US" sz="2400" dirty="0"/>
              <a:t>5. 3. 7 </a:t>
            </a:r>
            <a:r>
              <a:rPr lang="en-US" sz="2400" dirty="0">
                <a:solidFill>
                  <a:srgbClr val="FF0000"/>
                </a:solidFill>
              </a:rPr>
              <a:t>统计文件行数、 单词数、 字节数 (-wc) </a:t>
            </a:r>
            <a:r>
              <a:rPr lang="en-US" sz="2400" dirty="0"/>
              <a:t>  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使用 wc 命令可以统计指定文件的行数、 单词数、 字节数和字符数, 并将统计结果显 示输出屏幕。 如果没有给出文件名, 则从标准输入读取。 wc 同时也给出所有指定文件的 总统计数。 单词是由空格字符区分开的最大字符串。 输出列的顺序和数目不受选项的顺序 和数目的影响, 总是按行数、 单词数、 字节数、 文件的顺序显示每项信息。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命令语法: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wc [选项] [文件]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5.3  </a:t>
            </a:r>
            <a:r>
              <a:rPr lang="zh-CN" b="1"/>
              <a:t>处理文本内容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57200" y="1295400"/>
            <a:ext cx="8153400" cy="4498975"/>
          </a:xfrm>
        </p:spPr>
        <p:txBody>
          <a:bodyPr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dirty="0"/>
              <a:t>5. 3. 8 </a:t>
            </a:r>
            <a:r>
              <a:rPr lang="en-US" sz="2400" dirty="0">
                <a:solidFill>
                  <a:srgbClr val="FF0000"/>
                </a:solidFill>
              </a:rPr>
              <a:t>文本格式化输出 (-printf、 fmt、 nl)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   1. printf 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   printf 命令可以格式化并输出结果到标准输出。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   printf 的命令格式为: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   printf 格式说明 [输入的内容]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   2. fmt 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    fmt 命令的作用是格式化段落, 使文本看上去更加整齐。 默认情况下 (fmt 命令后不跟 选项参数), 在读取文件时, 它会将所有的制表符换成空格, 同时保持单词以及空行之间 的所有缩进、 空格。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   fmt 的命令格式为: 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   fmt [选项] [文件]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 dirty="0"/>
              <a:t>5.3  </a:t>
            </a:r>
            <a:r>
              <a:rPr lang="zh-CN" b="1"/>
              <a:t>处理文本内容</a:t>
            </a:r>
            <a:endParaRPr lang="zh-CN" b="1"/>
          </a:p>
        </p:txBody>
      </p:sp>
      <p:sp>
        <p:nvSpPr>
          <p:cNvPr id="3" name="内容占位符 2"/>
          <p:cNvSpPr/>
          <p:nvPr>
            <p:ph idx="1"/>
            <p:custDataLst>
              <p:tags r:id="rId1"/>
            </p:custDataLst>
          </p:nvPr>
        </p:nvSpPr>
        <p:spPr>
          <a:xfrm>
            <a:off x="457200" y="1295400"/>
            <a:ext cx="8153400" cy="4498975"/>
          </a:xfrm>
        </p:spPr>
        <p:txBody>
          <a:bodyPr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dirty="0"/>
              <a:t>3. nl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nl 的功能很简单却很实用, 是为文本创建行号。 如果不保存, nl 只会在输出中加入行 号, 阅读起来更加方便, 不会影响原文件的文本内容。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nl 的命令格式为: </a:t>
            </a:r>
            <a:endParaRPr lang="en-US" sz="2400" dirty="0"/>
          </a:p>
          <a:p>
            <a:pPr marL="0" algn="l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sz="2400" dirty="0"/>
              <a:t>     nl [选项] [文件]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5.1</a:t>
            </a:r>
            <a:r>
              <a:rPr lang="zh-CN" altLang="en-US" dirty="0"/>
              <a:t> </a:t>
            </a:r>
            <a:r>
              <a:rPr lang="zh-CN" altLang="en-US" dirty="0">
                <a:sym typeface="+mn-ea"/>
              </a:rPr>
              <a:t>vi 编 辑 器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olidFill>
                  <a:srgbClr val="FF0000"/>
                </a:solidFill>
              </a:rPr>
              <a:t> 文本编辑器</a:t>
            </a:r>
            <a:r>
              <a:rPr sz="2400" dirty="0"/>
              <a:t>有很多, 图形模式下有 gedit、kwrite 等编辑器, 文本模式下有 vi、vim (vi 的增强版本) 和 nano 等编辑器。 vi 和 vim 是 Linux 系统中最常用的编辑器</a:t>
            </a:r>
            <a:r>
              <a:rPr lang="zh-CN" sz="2400" dirty="0"/>
              <a:t>。</a:t>
            </a:r>
            <a:endParaRPr lang="zh-CN" sz="24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5.1</a:t>
            </a:r>
            <a:r>
              <a:rPr lang="zh-CN" altLang="en-US" dirty="0"/>
              <a:t> </a:t>
            </a:r>
            <a:r>
              <a:rPr lang="zh-CN" altLang="en-US" dirty="0">
                <a:sym typeface="+mn-ea"/>
              </a:rPr>
              <a:t>vi 编 辑 器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5. 1. 1 vi 概述 </a:t>
            </a:r>
            <a:endParaRPr sz="2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>
                <a:solidFill>
                  <a:srgbClr val="FF0000"/>
                </a:solidFill>
              </a:rPr>
              <a:t>vi </a:t>
            </a:r>
            <a:r>
              <a:rPr sz="2400" dirty="0"/>
              <a:t>是 Linux 系统的第一个全屏幕</a:t>
            </a:r>
            <a:r>
              <a:rPr sz="2400" dirty="0">
                <a:solidFill>
                  <a:srgbClr val="FF0000"/>
                </a:solidFill>
              </a:rPr>
              <a:t>交互式编辑器</a:t>
            </a:r>
            <a:r>
              <a:rPr sz="2400" dirty="0"/>
              <a:t>。 从诞生至今, 它一直得到广大用户的青睐, 历经数十年仍然是 Linux 用户主要使用的文本编辑工具, 足见其强大的功能。vi 是 “visual interface” 的简称, 可以执行输出、删除、 查找、替换、块操作等众多文本操作, 而且用户可以根据自己的需要对其进行定制。 这是其他编辑程序所没有的。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sz="2400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5.1</a:t>
            </a:r>
            <a:r>
              <a:rPr lang="zh-CN" altLang="en-US" dirty="0"/>
              <a:t> </a:t>
            </a:r>
            <a:r>
              <a:rPr lang="zh-CN" altLang="en-US" dirty="0">
                <a:sym typeface="+mn-ea"/>
              </a:rPr>
              <a:t>vi 编 辑 器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 vi 不是一个排版程序, 不像 MS Word 或 WPS 那样可以对字体、格式、段落等其他属 性进行编排。vi 只是一个文本编辑程序。vi 相当简洁, 没有菜单, 只有命令且相当丰富。</a:t>
            </a:r>
            <a:endParaRPr sz="24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5.1</a:t>
            </a:r>
            <a:r>
              <a:rPr lang="zh-CN" altLang="en-US" dirty="0"/>
              <a:t> </a:t>
            </a:r>
            <a:r>
              <a:rPr lang="zh-CN" altLang="en-US" dirty="0">
                <a:sym typeface="+mn-ea"/>
              </a:rPr>
              <a:t>vi 编 辑 器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 5. 1. 2 vi 编辑器工作模式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 </a:t>
            </a:r>
            <a:r>
              <a:rPr sz="2400" dirty="0"/>
              <a:t>vi 编辑器有 3 种基本工作模式, 分别是命令模式、 插入模式和末行模式。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1. </a:t>
            </a:r>
            <a:r>
              <a:rPr sz="2400" dirty="0">
                <a:solidFill>
                  <a:srgbClr val="FF0000"/>
                </a:solidFill>
              </a:rPr>
              <a:t>命令模式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/>
              <a:t> 任何时候, 不管用户处于何种模式, 只要单击&lt;Esc&gt;键, 即可使 vi 进入命令模式。 用 户在 Shell 环境下输入并启动 vi 命令, 进入编辑器时, 也是处于该模式下。</a:t>
            </a:r>
            <a:r>
              <a:rPr dirty="0"/>
              <a:t> </a:t>
            </a:r>
            <a:endParaRPr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5.1</a:t>
            </a:r>
            <a:r>
              <a:rPr lang="zh-CN" altLang="en-US" dirty="0"/>
              <a:t> </a:t>
            </a:r>
            <a:r>
              <a:rPr lang="zh-CN" altLang="en-US" dirty="0">
                <a:sym typeface="+mn-ea"/>
              </a:rPr>
              <a:t>vi 编 辑 器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 在该模式下, 用户可以输入各种合法的 vi 命令, 用于管理自己的文档。 此时, 从键盘上输入的任何字符都被当成编辑命令来解释, 若输入的字符是合法的 vi 命令, 则 vi 在接 收用户命令之后完成相应的动作。但要注意的是, 所输入的命令并不会在屏幕上显示出来。若输入的字符不是 vi 的合法命令, vi 会响铃提示用户。 </a:t>
            </a:r>
            <a:endParaRPr sz="24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5.1</a:t>
            </a:r>
            <a:r>
              <a:rPr lang="zh-CN" altLang="en-US" dirty="0"/>
              <a:t> </a:t>
            </a:r>
            <a:r>
              <a:rPr lang="zh-CN" altLang="en-US" dirty="0">
                <a:sym typeface="+mn-ea"/>
              </a:rPr>
              <a:t>vi 编 辑 器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 命令模式控制屏幕光标的移动, 字符、字或行的删除, 某区域的移动、 复制等。 在命令 模式下, 如果按字母&lt;a&gt;键, 可以进入插入模式; 如果按冒号键&lt;: &gt;, 可以进入末行模式。</a:t>
            </a:r>
            <a:endParaRPr sz="24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pPr algn="l">
              <a:buClrTx/>
              <a:buSzTx/>
              <a:buFontTx/>
            </a:pPr>
            <a:r>
              <a:rPr lang="en-US" altLang="zh-CN" b="1" dirty="0"/>
              <a:t>5.1</a:t>
            </a:r>
            <a:r>
              <a:rPr lang="zh-CN" altLang="en-US" dirty="0"/>
              <a:t> </a:t>
            </a:r>
            <a:r>
              <a:rPr lang="zh-CN" altLang="en-US" dirty="0">
                <a:sym typeface="+mn-ea"/>
              </a:rPr>
              <a:t>vi 编 辑 器</a:t>
            </a:r>
            <a:endParaRPr lang="zh-CN" altLang="en-US" dirty="0"/>
          </a:p>
        </p:txBody>
      </p:sp>
      <p:sp>
        <p:nvSpPr>
          <p:cNvPr id="9218" name="文本占位符 8194"/>
          <p:cNvSpPr>
            <a:spLocks noGrp="1" noRot="1"/>
          </p:cNvSpPr>
          <p:nvPr>
            <p:ph idx="1"/>
          </p:nvPr>
        </p:nvSpPr>
        <p:spPr>
          <a:xfrm>
            <a:off x="473710" y="1203960"/>
            <a:ext cx="8226425" cy="599630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sz="2400" dirty="0"/>
              <a:t>  2. </a:t>
            </a:r>
            <a:r>
              <a:rPr sz="2400" dirty="0">
                <a:solidFill>
                  <a:srgbClr val="FF0000"/>
                </a:solidFill>
              </a:rPr>
              <a:t>插入模式</a:t>
            </a:r>
            <a:r>
              <a:rPr sz="2400" dirty="0"/>
              <a:t> </a:t>
            </a:r>
            <a:endParaRPr sz="2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sz="2400" dirty="0"/>
              <a:t>在命令模式下输入插入命令 i、附加命令 a、打开命令 o、 修改命令 c、取代命令 r 或 替换命令 s, 都可进入插入模式。 在该模式下, 用户输入的任何字符都被 vi 当作文件内容 保存起来, 并将其显示在屏幕上。 在文本输入过程中, 若想回到命令模式下, 按&lt;Esc&gt;键 即可。</a:t>
            </a:r>
            <a:endParaRPr sz="24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10.xml><?xml version="1.0" encoding="utf-8"?>
<p:tagLst xmlns:p="http://schemas.openxmlformats.org/presentationml/2006/main">
  <p:tag name="COMMONDATA" val="eyJoZGlkIjoiMzJlNDRmZjM5OWE0NDUzM2IzYWU1ODc5ZGQzODdhNDIifQ=="/>
</p:tagLst>
</file>

<file path=ppt/tags/tag2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3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4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5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6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7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8.xml><?xml version="1.0" encoding="utf-8"?>
<p:tagLst xmlns:p="http://schemas.openxmlformats.org/presentationml/2006/main">
  <p:tag name="KSO_WM_UNIT_PLACING_PICTURE_USER_VIEWPORT" val="{&quot;height&quot;:7085,&quot;width&quot;:12840}"/>
</p:tagLst>
</file>

<file path=ppt/tags/tag9.xml><?xml version="1.0" encoding="utf-8"?>
<p:tagLst xmlns:p="http://schemas.openxmlformats.org/presentationml/2006/main">
  <p:tag name="KSO_WM_UNIT_PLACING_PICTURE_USER_VIEWPORT" val="{&quot;height&quot;:7085,&quot;width&quot;:12840}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3912</Words>
  <Application>WPS 演示</Application>
  <PresentationFormat>在屏幕上显示</PresentationFormat>
  <Paragraphs>157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Wingdings 2</vt:lpstr>
      <vt:lpstr>方正兰亭细黑_GBK_M</vt:lpstr>
      <vt:lpstr>黑体</vt:lpstr>
      <vt:lpstr>Arial Unicode MS</vt:lpstr>
      <vt:lpstr>Calibri</vt:lpstr>
      <vt:lpstr>吉祥如意</vt:lpstr>
      <vt:lpstr>PowerPoint 演示文稿</vt:lpstr>
      <vt:lpstr>本章内容</vt:lpstr>
      <vt:lpstr>5.1 vi 编 辑 器</vt:lpstr>
      <vt:lpstr>5.1 vi 编 辑 器</vt:lpstr>
      <vt:lpstr>5.1 vi 编 辑 器</vt:lpstr>
      <vt:lpstr>5.1 vi 编 辑 器</vt:lpstr>
      <vt:lpstr>5.1 vi 编 辑 器</vt:lpstr>
      <vt:lpstr>5.1 vi 编 辑 器</vt:lpstr>
      <vt:lpstr>5.1 vi 编 辑 器</vt:lpstr>
      <vt:lpstr>5.1 vi 编 辑 器</vt:lpstr>
      <vt:lpstr>5.1 vi 编 辑 器</vt:lpstr>
      <vt:lpstr>5.2  显示文本内容</vt:lpstr>
      <vt:lpstr>5.2  显示文本内容</vt:lpstr>
      <vt:lpstr>5.2  显示文本内容</vt:lpstr>
      <vt:lpstr>5.2  显示文本内容</vt:lpstr>
      <vt:lpstr>5.2  显示文本内容</vt:lpstr>
      <vt:lpstr>5.3  处理文本内容</vt:lpstr>
      <vt:lpstr>5.3  处理文本内容</vt:lpstr>
      <vt:lpstr>5.3  处理文本内容</vt:lpstr>
      <vt:lpstr>5.3  处理文本内容</vt:lpstr>
      <vt:lpstr>5.3  处理文本内容</vt:lpstr>
      <vt:lpstr>5.3  处理文本内容</vt:lpstr>
      <vt:lpstr>5.3  处理文本内容</vt:lpstr>
      <vt:lpstr>5.3  处理文本内容</vt:lpstr>
      <vt:lpstr>5.3  处理文本内容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风趣</cp:lastModifiedBy>
  <cp:revision>125</cp:revision>
  <dcterms:created xsi:type="dcterms:W3CDTF">2016-08-16T01:49:00Z</dcterms:created>
  <dcterms:modified xsi:type="dcterms:W3CDTF">2022-09-17T04:56:41Z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2052-11.1.0.12358</vt:lpwstr>
  </property>
  <property fmtid="{D5CDD505-2E9C-101B-9397-08002B2CF9AE}" pid="4" name="ICV">
    <vt:lpwstr>9C1E59526C0F4DEBB0B237D7A65F989D</vt:lpwstr>
  </property>
</Properties>
</file>