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348" r:id="rId7"/>
    <p:sldId id="374" r:id="rId8"/>
    <p:sldId id="360" r:id="rId9"/>
    <p:sldId id="361" r:id="rId10"/>
    <p:sldId id="349" r:id="rId11"/>
    <p:sldId id="377" r:id="rId12"/>
    <p:sldId id="376" r:id="rId13"/>
    <p:sldId id="378" r:id="rId14"/>
    <p:sldId id="380" r:id="rId15"/>
    <p:sldId id="379" r:id="rId16"/>
    <p:sldId id="381" r:id="rId17"/>
    <p:sldId id="382" r:id="rId18"/>
    <p:sldId id="383" r:id="rId19"/>
    <p:sldId id="350" r:id="rId20"/>
    <p:sldId id="384" r:id="rId21"/>
    <p:sldId id="385" r:id="rId22"/>
    <p:sldId id="351" r:id="rId23"/>
    <p:sldId id="386" r:id="rId24"/>
    <p:sldId id="387" r:id="rId25"/>
    <p:sldId id="389" r:id="rId26"/>
    <p:sldId id="388" r:id="rId27"/>
    <p:sldId id="390" r:id="rId28"/>
    <p:sldId id="391" r:id="rId29"/>
    <p:sldId id="392" r:id="rId30"/>
    <p:sldId id="393" r:id="rId31"/>
    <p:sldId id="397" r:id="rId32"/>
    <p:sldId id="398" r:id="rId33"/>
    <p:sldId id="399" r:id="rId34"/>
    <p:sldId id="352" r:id="rId35"/>
    <p:sldId id="412" r:id="rId36"/>
    <p:sldId id="413" r:id="rId37"/>
    <p:sldId id="414" r:id="rId38"/>
    <p:sldId id="416" r:id="rId39"/>
    <p:sldId id="353" r:id="rId40"/>
    <p:sldId id="417" r:id="rId41"/>
    <p:sldId id="419" r:id="rId42"/>
    <p:sldId id="420" r:id="rId43"/>
    <p:sldId id="354" r:id="rId44"/>
    <p:sldId id="422" r:id="rId45"/>
    <p:sldId id="424" r:id="rId46"/>
    <p:sldId id="425" r:id="rId47"/>
    <p:sldId id="426" r:id="rId48"/>
    <p:sldId id="427" r:id="rId49"/>
    <p:sldId id="429" r:id="rId50"/>
    <p:sldId id="357" r:id="rId51"/>
  </p:sldIdLst>
  <p:sldSz cx="9144000" cy="6858000" type="screen4x3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5"/>
        <p:guide pos="29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3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Linux操作基础</a:t>
            </a:r>
            <a:endParaRPr lang="en-US" altLang="zh-CN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14665" cy="5525770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GNOME 的桌面是由桌面、面板、窗口、工作区、文件管理器、控制中心 6 部分组成的。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1. </a:t>
            </a:r>
            <a:r>
              <a:rPr sz="2400" dirty="0">
                <a:solidFill>
                  <a:srgbClr val="FF0000"/>
                </a:solidFill>
              </a:rPr>
              <a:t>桌面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桌面是其他组件的载体, 可以在桌面放置启动器对象, 以便快速访问文件和文件夹, 或者打开应用程序。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2. </a:t>
            </a:r>
            <a:r>
              <a:rPr sz="2400" dirty="0">
                <a:solidFill>
                  <a:srgbClr val="FF0000"/>
                </a:solidFill>
                <a:sym typeface="+mn-ea"/>
              </a:rPr>
              <a:t>面板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 面板由两个长条组成, 位于屏幕的顶部和底部。 默认情况下, 面板中显示 GNOME 的 主菜单栏、 日期和时间、 GNOME 帮助系统启动器, 而底部面板显示打开窗口列表和工作 区切换按钮。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</a:t>
            </a:r>
            <a:r>
              <a:rPr sz="2400" dirty="0">
                <a:solidFill>
                  <a:srgbClr val="FF0000"/>
                </a:solidFill>
              </a:rPr>
              <a:t>窗口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000" dirty="0"/>
              <a:t> </a:t>
            </a:r>
            <a:r>
              <a:rPr lang="en-US" sz="2000" dirty="0"/>
              <a:t> </a:t>
            </a:r>
            <a:r>
              <a:rPr sz="2400" dirty="0"/>
              <a:t>  大多数应用程序都会运行在一个或几个窗口中,GNOME 桌面上可同时显示多个窗口, 窗口可改变大小、 移动位置。 每个窗口的顶部都有一个标题栏, 上面有最小化、 最大化、 关闭按钮。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4. </a:t>
            </a:r>
            <a:r>
              <a:rPr sz="2400" dirty="0">
                <a:solidFill>
                  <a:srgbClr val="FF0000"/>
                </a:solidFill>
                <a:sym typeface="+mn-ea"/>
              </a:rPr>
              <a:t>工作区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   工作区里可以再划分桌面。 每个工作区可以包含许多窗口, 允许归类相关的任务。 工 作区还可以进行切换, 它会把每个工作区都显示成一个小方块, 然后在上面显示运行着的应用程序。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 </a:t>
            </a:r>
            <a:r>
              <a:rPr sz="2400" dirty="0"/>
              <a:t>5. 文件管理器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GNOME 的文件管理器又称为 Nautilus 文件管理器, 通过它可以访问文件、文件夹和应用程序。 Nautilus 是由 Eazel 公司开发的 Linux 操作系统的文件管理器, 它也是 GNOME 用户图形操作系统的重要组成部分。 Nautilus 提供了一个方便且可定制的文件管理器, 使 Linux 系统更为直观, 方便用户操作使用。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6. </a:t>
            </a:r>
            <a:r>
              <a:rPr sz="2400" dirty="0">
                <a:solidFill>
                  <a:srgbClr val="FF0000"/>
                </a:solidFill>
              </a:rPr>
              <a:t>控制中心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/>
              <a:t>   </a:t>
            </a:r>
            <a:r>
              <a:rPr lang="en-US" sz="2400" dirty="0"/>
              <a:t> </a:t>
            </a:r>
            <a:r>
              <a:rPr sz="2400" dirty="0"/>
              <a:t>控制中心类似于 Windows 的控制面板, 用来对计算机的软、 硬件进行各种设置操作。无论普通用户还是系统管理员, 都可以根据自己的需要改变设置。</a:t>
            </a:r>
            <a:endParaRPr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3. 2. 3 GNOME 的</a:t>
            </a:r>
            <a:r>
              <a:rPr sz="2400" dirty="0">
                <a:solidFill>
                  <a:srgbClr val="FF0000"/>
                </a:solidFill>
              </a:rPr>
              <a:t>桌面对象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在屏幕中, 桌面位于所有组件的最下面, 上下两个面板条之间的部分就是桌面。 用户可在桌面上放置文件夹和文件, 以便快速访问它们。 桌面上有计算机、主文件夹、回收 站、光盘标识等</a:t>
            </a:r>
            <a:r>
              <a:rPr lang="zh-CN" sz="2400" dirty="0"/>
              <a:t>。</a:t>
            </a:r>
            <a:endParaRPr 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352800"/>
            <a:ext cx="2287905" cy="33921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1. 计算机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“计算机”是桌面上第一个图标, 与 Windows 桌面上 “我的电脑” 相同, 以此访问硬 盘、 光驱、U 盘文件。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主文件夹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如果登录用户名为 feng, 则会在 “计算机” 图标的下面, 显示一个名为 “feng 的主文件夹”的图标, 用户可在这里存放个人文件。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066800"/>
            <a:ext cx="7974330" cy="573976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</a:t>
            </a:r>
            <a:r>
              <a:rPr sz="2400" dirty="0">
                <a:solidFill>
                  <a:srgbClr val="FF0000"/>
                </a:solidFill>
              </a:rPr>
              <a:t>回收站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“回收站” 与 Windows 回收站相似, 是一个特殊文件夹, 里面可存放用户删除的文件。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4. </a:t>
            </a:r>
            <a:r>
              <a:rPr sz="2400" dirty="0">
                <a:solidFill>
                  <a:srgbClr val="FF0000"/>
                </a:solidFill>
                <a:sym typeface="+mn-ea"/>
              </a:rPr>
              <a:t>光盘或 U 盘标识</a:t>
            </a:r>
            <a:r>
              <a:rPr sz="2400" dirty="0">
                <a:sym typeface="+mn-ea"/>
              </a:rPr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如果插入光盘或 U 盘等外部存储设备, 则桌面上会显示相应的设备图标。双击图标后可以查看其中的内容, 也可以对其内容进行操作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进入终端界面</a:t>
            </a: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1"/>
                </a:solidFill>
              </a:rPr>
              <a:t>    </a:t>
            </a:r>
            <a:r>
              <a:rPr lang="zh-CN" altLang="en-US" dirty="0">
                <a:solidFill>
                  <a:schemeClr val="tx1"/>
                </a:solidFill>
              </a:rPr>
              <a:t>右击桌面, 在弹出的如图所示的快捷菜单中单击 “在终端中打开”即可进入终端界面, 如图所示。 也可在主菜单执行 “应用程序” → “系统工具” → “终端” 命令, 如图所示。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1"/>
          <a:srcRect b="6024"/>
          <a:stretch>
            <a:fillRect/>
          </a:stretch>
        </p:blipFill>
        <p:spPr>
          <a:xfrm>
            <a:off x="470535" y="1528445"/>
            <a:ext cx="7861935" cy="3744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5816"/>
          <a:stretch>
            <a:fillRect/>
          </a:stretch>
        </p:blipFill>
        <p:spPr>
          <a:xfrm>
            <a:off x="1447800" y="1371600"/>
            <a:ext cx="5892165" cy="4370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 dirty="0"/>
              <a:t>3.1  </a:t>
            </a:r>
            <a:r>
              <a:rPr lang="zh-CN" altLang="en-US" dirty="0"/>
              <a:t>图形界面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3.2  Gnone</a:t>
            </a:r>
            <a:r>
              <a:rPr lang="zh-CN" altLang="en-US" dirty="0"/>
              <a:t>桌面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3.3  </a:t>
            </a:r>
            <a:r>
              <a:rPr lang="zh-CN" altLang="en-US" dirty="0"/>
              <a:t>字符界面操作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3.4  </a:t>
            </a:r>
            <a:r>
              <a:rPr lang="zh-CN" altLang="en-US" dirty="0"/>
              <a:t>获取帮助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3.5  </a:t>
            </a:r>
            <a:r>
              <a:rPr lang="zh-CN" altLang="en-US" dirty="0"/>
              <a:t>系统信息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3.6  </a:t>
            </a:r>
            <a:r>
              <a:rPr lang="zh-CN" altLang="en-US" dirty="0"/>
              <a:t>日期和时间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3.7  </a:t>
            </a:r>
            <a:r>
              <a:rPr lang="zh-CN" altLang="en-US" dirty="0"/>
              <a:t>信息交流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3.8  </a:t>
            </a:r>
            <a:r>
              <a:rPr lang="zh-CN" altLang="en-US" dirty="0"/>
              <a:t>重定向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9211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3. 3. 2 Linux 命令格式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</a:rPr>
              <a:t>使用 Linux 命令时, 必须严格按照格式输 入。 通常命令由</a:t>
            </a:r>
            <a:r>
              <a:rPr lang="zh-CN" altLang="en-US" sz="2400" dirty="0">
                <a:solidFill>
                  <a:srgbClr val="FF0000"/>
                </a:solidFill>
              </a:rPr>
              <a:t>命令名 ( command)、 选项 ( options) 和参数</a:t>
            </a:r>
            <a:r>
              <a:rPr lang="zh-CN" altLang="en-US" sz="2400" dirty="0">
                <a:solidFill>
                  <a:schemeClr val="tx1"/>
                </a:solidFill>
              </a:rPr>
              <a:t> ( arguments) 三部分组成。 依次从左往右排列并以空格分隔, 格式如下: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>
                <a:solidFill>
                  <a:schemeClr val="tx1"/>
                </a:solidFill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</a:rPr>
              <a:t>命令名 [选项] [参数]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</a:rPr>
              <a:t>选项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</a:rPr>
              <a:t>通常情况下, 选项直接位于命令名之后, 用连字符号 “ -” 后跟一个字母表示。 顾名 思义, 选项是可选的, 并且不一定需要设置。 不设置选项时, 命令将采用默认的方式执行。 一旦设置了选项, 命令将按照选项的设置执行。 另外, 选项是可以同时使用多个的。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</a:rPr>
              <a:t> 参数</a:t>
            </a:r>
            <a:r>
              <a:rPr lang="zh-CN" altLang="en-US" sz="2400" dirty="0">
                <a:solidFill>
                  <a:schemeClr val="tx1"/>
                </a:solidFill>
              </a:rPr>
              <a:t>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>
                <a:solidFill>
                  <a:schemeClr val="tx1"/>
                </a:solidFill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</a:rPr>
              <a:t>某些时候需要使用参数指定命令的作用对象, 或为命令提供数据。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2192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3. 3. 3 关闭和重启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sz="2400" dirty="0">
                <a:solidFill>
                  <a:schemeClr val="tx1"/>
                </a:solidFill>
              </a:rPr>
              <a:t>Linux 系统在Linux系统中常用的关闭/ 重启系统的命令有 shutdown、halt、reboot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sz="2400" dirty="0">
                <a:solidFill>
                  <a:schemeClr val="tx1"/>
                </a:solidFill>
              </a:rPr>
              <a:t>1. </a:t>
            </a:r>
            <a:r>
              <a:rPr sz="2400" dirty="0">
                <a:solidFill>
                  <a:srgbClr val="FF0000"/>
                </a:solidFill>
              </a:rPr>
              <a:t>shutdown </a:t>
            </a:r>
            <a:r>
              <a:rPr sz="2400" dirty="0">
                <a:solidFill>
                  <a:schemeClr val="tx1"/>
                </a:solidFill>
              </a:rPr>
              <a:t>命令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sz="2400" dirty="0">
                <a:solidFill>
                  <a:schemeClr val="tx1"/>
                </a:solidFill>
              </a:rPr>
              <a:t>shutdown 命令可以安全地关闭或重启 Linux 系统。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sz="2400" dirty="0">
                <a:solidFill>
                  <a:schemeClr val="tx1"/>
                </a:solidFill>
              </a:rPr>
              <a:t>命令语法: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shutdown [选项] [时间] [警告信息]</a:t>
            </a:r>
            <a:endParaRPr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2192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2. </a:t>
            </a:r>
            <a:r>
              <a:rPr sz="2400" dirty="0">
                <a:solidFill>
                  <a:srgbClr val="FF0000"/>
                </a:solidFill>
              </a:rPr>
              <a:t>halt </a:t>
            </a:r>
            <a:r>
              <a:rPr sz="2400" dirty="0">
                <a:solidFill>
                  <a:schemeClr val="tx1"/>
                </a:solidFill>
              </a:rPr>
              <a:t>命令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使用 halt 命令就是调用 “shutdown -h” 命令执行关机任务。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命令语法: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halt [选项]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endParaRPr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2192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3. </a:t>
            </a:r>
            <a:r>
              <a:rPr sz="2400" dirty="0">
                <a:solidFill>
                  <a:srgbClr val="FF0000"/>
                </a:solidFill>
              </a:rPr>
              <a:t>reboot </a:t>
            </a:r>
            <a:r>
              <a:rPr sz="2400" dirty="0">
                <a:solidFill>
                  <a:schemeClr val="tx1"/>
                </a:solidFill>
              </a:rPr>
              <a:t>命令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sz="2400" dirty="0">
                <a:solidFill>
                  <a:schemeClr val="tx1"/>
                </a:solidFill>
              </a:rPr>
              <a:t>reboot 的工作过程与 halt 相似, 不过 reboot 是引发计算机重启, 而 halt 是引发计算机 关闭。 它的选项与 halt 相似。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sz="2400" dirty="0">
                <a:solidFill>
                  <a:schemeClr val="tx1"/>
                </a:solidFill>
              </a:rPr>
              <a:t>命令语法: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reboot [选项]</a:t>
            </a:r>
            <a:endParaRPr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3. 3. 4 Linux 命令行实用功能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 Linux 操作系统中的命令行有许多非常实用的功能, 主要包括命令行自动补全、命令历史记录、命令排列、命令替换、命令别名、文件名匹配和管道等。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1. </a:t>
            </a:r>
            <a:r>
              <a:rPr sz="2400" dirty="0">
                <a:solidFill>
                  <a:srgbClr val="FF0000"/>
                </a:solidFill>
              </a:rPr>
              <a:t>命令行自动补全</a:t>
            </a:r>
            <a:r>
              <a:rPr sz="2400" dirty="0">
                <a:solidFill>
                  <a:schemeClr val="tx1"/>
                </a:solidFill>
              </a:rPr>
              <a:t> </a:t>
            </a:r>
            <a:endParaRPr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sz="2400" dirty="0">
                <a:solidFill>
                  <a:schemeClr val="tx1"/>
                </a:solidFill>
              </a:rPr>
              <a:t>在 Linux 系统中, 有太多的命令和文件名称需要记忆, 使用命令行补全功能可以快速 地写出命令名和文件名。</a:t>
            </a:r>
            <a:endParaRPr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2. </a:t>
            </a:r>
            <a:r>
              <a:rPr sz="2400" dirty="0">
                <a:solidFill>
                  <a:srgbClr val="FF0000"/>
                </a:solidFill>
              </a:rPr>
              <a:t>命令历史记录</a:t>
            </a:r>
            <a:endParaRPr sz="2400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sz="2400" dirty="0">
                <a:solidFill>
                  <a:schemeClr val="tx1"/>
                </a:solidFill>
              </a:rPr>
              <a:t> Linux 操作系统的每个操作命令都会自动记录到命令历史中, 以后可以通过命令历史查看和使用以前操作的命令</a:t>
            </a:r>
            <a:r>
              <a:rPr lang="zh-CN" sz="2400" dirty="0">
                <a:solidFill>
                  <a:schemeClr val="tx1"/>
                </a:solidFill>
              </a:rPr>
              <a:t>。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命令语法: history [选项]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787005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3. </a:t>
            </a:r>
            <a:r>
              <a:rPr lang="en-US" sz="2400" dirty="0">
                <a:solidFill>
                  <a:srgbClr val="FF0000"/>
                </a:solidFill>
              </a:rPr>
              <a:t>命令排列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如果希望一次执行多个命令, Shell 允许在不同的命令之间放上特殊的排列字符。 命 令排列可以使用两种排列字符: “;” 和 “&amp;&amp;”。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(1) </a:t>
            </a:r>
            <a:r>
              <a:rPr lang="en-US" sz="2400" dirty="0">
                <a:solidFill>
                  <a:srgbClr val="FF0000"/>
                </a:solidFill>
              </a:rPr>
              <a:t>使用 “;”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使用 “;” 命令时先执行命令 1, 不管命令 1 是否出错, 接下来就执行命令 2。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命令语法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命令 1; 命令 2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18668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(2)使用 “&amp;&amp;”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使用 “&amp;&amp;” 命令时, 只有当命令 1 正确运行完毕后, 才能执行命令 2。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命令语法: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命令 1&amp;&amp; 命令 2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4. 命令替换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 在 Linux 系统中, Shell 命令的参数可以由另外一个命令的结果来替代, 这称为 “命令 替换”。 命令替换可以使用两种替换字符: “＄() ” 和 “ ` ”。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65404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5. </a:t>
            </a:r>
            <a:r>
              <a:rPr lang="en-US" sz="2400" dirty="0">
                <a:solidFill>
                  <a:srgbClr val="FF0000"/>
                </a:solidFill>
              </a:rPr>
              <a:t>命令别名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(1) </a:t>
            </a:r>
            <a:r>
              <a:rPr lang="en-US" sz="2400" dirty="0">
                <a:solidFill>
                  <a:srgbClr val="FF0000"/>
                </a:solidFill>
              </a:rPr>
              <a:t>创建别名</a:t>
            </a:r>
            <a:r>
              <a:rPr lang="en-US" sz="2400" dirty="0">
                <a:solidFill>
                  <a:schemeClr val="tx1"/>
                </a:solidFill>
              </a:rPr>
              <a:t> 使用 alias 命令可以为命令定义别名。 如果命令中有空格的话, 就需要使用双引号 (比如在命令与选项之间就有空格)。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命令语法: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alias (别名) = [需要定义别名的命令]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(2) </a:t>
            </a:r>
            <a:r>
              <a:rPr lang="en-US" sz="2400" dirty="0">
                <a:solidFill>
                  <a:srgbClr val="FF0000"/>
                </a:solidFill>
              </a:rPr>
              <a:t>取消别名</a:t>
            </a:r>
            <a:r>
              <a:rPr lang="en-US" sz="2400" dirty="0">
                <a:solidFill>
                  <a:schemeClr val="tx1"/>
                </a:solidFill>
              </a:rPr>
              <a:t> 当用户需要取消别名的定义时, 可以使用 unalias 命令。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命令语法: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unalias [别名]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3.1 </a:t>
            </a:r>
            <a:r>
              <a:rPr lang="zh-CN" altLang="en-US" b="1"/>
              <a:t>图形界面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KDE (Kool Desktop Environment) 是一种应用广泛的 </a:t>
            </a:r>
            <a:r>
              <a:rPr sz="2400" dirty="0">
                <a:solidFill>
                  <a:srgbClr val="FF0000"/>
                </a:solidFill>
              </a:rPr>
              <a:t>Linux 桌面环境</a:t>
            </a:r>
            <a:r>
              <a:rPr sz="2400" dirty="0"/>
              <a:t>, 能应用于 UNIX、 FreeBSD 等操作系统。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整个 KDE 采用的是 TrollTech 公司所开发的 Qt 程序库。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KDE 主要应用程序包括 Konqueror (档案管理与网页浏览器)、 AmaroK (音乐播放器)、 Gwenview (图像浏览器)、 Kaffeine (媒体播放器)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65404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6. 文件名匹配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文件名匹配使得用户不必一一写出文件名称就可以指定多个文件。 这将用到一些特殊 的字符, 称之为</a:t>
            </a:r>
            <a:r>
              <a:rPr lang="en-US" sz="2400" dirty="0">
                <a:solidFill>
                  <a:srgbClr val="FF0000"/>
                </a:solidFill>
              </a:rPr>
              <a:t>通配符</a:t>
            </a:r>
            <a:r>
              <a:rPr lang="en-US" sz="2400" dirty="0">
                <a:solidFill>
                  <a:schemeClr val="tx1"/>
                </a:solidFill>
              </a:rPr>
              <a:t>。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(1) 通配符 “∗”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“∗” 可匹配一个或多个字符。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(2) 通配符 “?”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在匹配通配符问号 “?” 时, 一个问号只能代表一个字符。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3.3 </a:t>
            </a:r>
            <a:r>
              <a:rPr lang="zh-CN" altLang="en-US" b="1"/>
              <a:t>字符界面操作介绍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75945" y="1066800"/>
            <a:ext cx="7992110" cy="5654040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7. </a:t>
            </a:r>
            <a:r>
              <a:rPr lang="en-US" sz="2400" dirty="0">
                <a:solidFill>
                  <a:srgbClr val="FF0000"/>
                </a:solidFill>
              </a:rPr>
              <a:t>管道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  Linux 系统的理念是汇集许多小程序, 每个程序都有特殊的专长。 复杂的任务不是由 大型软件完成的, 而是运用 Shell 的机制, 组合许多小程序共同完成的。 管道在其中发挥 着重要的作用, 它可以将某个命令的输出信息当作某个命令的输入, 由管道符号 “ | ” 来 标识。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管道命令语法: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   [命令 1] | [命令 2] | [命令 3]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3.4  在Linux 系统下获取帮助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4. 1 使用 man 手册页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安装好 Linux 系统后, 首先要做的是学会如何在 Linux 系统中获取帮助。 </a:t>
            </a:r>
            <a:r>
              <a:rPr sz="2400" dirty="0">
                <a:solidFill>
                  <a:srgbClr val="FF0000"/>
                </a:solidFill>
              </a:rPr>
              <a:t>man 手册页</a:t>
            </a:r>
            <a:r>
              <a:rPr sz="2400" dirty="0"/>
              <a:t> 是一种不错的方法。 man 是一种显示 Unix / Linux 在线手册的命令, 可以用来查看命令、 函 数或者是文件的帮助手册, 另外它还可以显示一些 gzip 压缩格式的文件。</a:t>
            </a:r>
            <a:endParaRPr sz="24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3.4  在Linux 系统下获取帮助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man 命令格式化并显示在线的手册页。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命令语法: man [选项] [名称]</a:t>
            </a:r>
            <a:endParaRPr lang="en-US"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3. 4. 2 </a:t>
            </a:r>
            <a:r>
              <a:rPr lang="en-US" sz="2400" dirty="0">
                <a:solidFill>
                  <a:srgbClr val="FF0000"/>
                </a:solidFill>
              </a:rPr>
              <a:t>help 命令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命令语法: help [命令名]</a:t>
            </a:r>
            <a:endParaRPr lang="en-US"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3. 4. 3</a:t>
            </a:r>
            <a:r>
              <a:rPr lang="en-US" sz="2400" dirty="0">
                <a:solidFill>
                  <a:srgbClr val="FF0000"/>
                </a:solidFill>
              </a:rPr>
              <a:t> info 命令</a:t>
            </a:r>
            <a:r>
              <a:rPr lang="en-US" sz="2400" dirty="0"/>
              <a:t>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与 man 命令相比, info 命令的优点是, 其通常带有最近更新的系统资料。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命令语法: info [命令名] 参数: 无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  </a:t>
            </a:r>
            <a:endParaRPr lang="en-US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3.4  在Linux 系统下获取帮助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18795" y="1219200"/>
            <a:ext cx="821245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000" dirty="0"/>
              <a:t>3. 4. 4 </a:t>
            </a:r>
            <a:r>
              <a:rPr sz="2000" dirty="0">
                <a:solidFill>
                  <a:srgbClr val="FF0000"/>
                </a:solidFill>
              </a:rPr>
              <a:t>Apropos 命令</a:t>
            </a:r>
            <a:r>
              <a:rPr sz="2000" dirty="0"/>
              <a:t> </a:t>
            </a:r>
            <a:endParaRPr sz="20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/>
              <a:t>       </a:t>
            </a:r>
            <a:r>
              <a:rPr sz="2000" dirty="0"/>
              <a:t>Apropos 命令在 Linux 中是用来通过关键字查找定位命令的手册页, 其功能等同于使用 带有-k 参数的 man 命令。 </a:t>
            </a:r>
            <a:endParaRPr sz="20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000" dirty="0"/>
              <a:t>命令语法: apropos [-m path] 关键字 . . . 参数: -m path: 指定备用搜索路径。 搜索路径由 PathName 参数指定, 且是一个由冒号隔开 的目录列表。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  </a:t>
            </a:r>
            <a:endParaRPr lang="en-US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3.4  在Linux 系统下获取帮助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18795" y="1219200"/>
            <a:ext cx="821309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3. 4. 5 </a:t>
            </a:r>
            <a:r>
              <a:rPr sz="2400" dirty="0">
                <a:solidFill>
                  <a:srgbClr val="FF0000"/>
                </a:solidFill>
              </a:rPr>
              <a:t>whatis 命令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 whatis 即 what is, 此命令用来描述其他系统命令的作用, 其资料库包含了所有系统指 令的简单描述。 whatis 命令会在资料库中搜索符合的指令, 并把结果显示出来。 whatis 命令与 apropos 使用相同的数据库, 区别在于 whatis 搜索的是关键字, 而 apropos 搜索的是关键字的具体描述。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命令语法: whatis 关键字 参数: 无</a:t>
            </a:r>
            <a:r>
              <a:rPr lang="en-US" dirty="0"/>
              <a:t>   </a:t>
            </a:r>
            <a:endParaRPr lang="en-US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3.4  在Linux 系统下获取帮助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18795" y="1219200"/>
            <a:ext cx="821309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4. 6 使用</a:t>
            </a:r>
            <a:r>
              <a:rPr sz="2400" dirty="0">
                <a:solidFill>
                  <a:srgbClr val="FF0000"/>
                </a:solidFill>
              </a:rPr>
              <a:t>--help 选项</a:t>
            </a:r>
            <a:r>
              <a:rPr sz="2400" dirty="0"/>
              <a:t>获取帮助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使用--help 选项可以显示命令的使用方法以及命令选项的含义。 只要在所需要显示的 命令后面输入 “--help” 选项, 就可以看到所查命令的帮助内容了。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[命令] --help 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3.5  系统信息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3. 5. 1 </a:t>
            </a:r>
            <a:r>
              <a:rPr sz="2400" dirty="0">
                <a:solidFill>
                  <a:srgbClr val="FF0000"/>
                </a:solidFill>
              </a:rPr>
              <a:t>uname 命令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使用 uname 命令可以显示计算机以及操作系统的相关信息, 比如内核发行号、计算机 硬件结构、 操作系统名称、计算机主机名等。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命令语法: uname [选项]</a:t>
            </a:r>
            <a:endParaRPr sz="24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3.5  系统信息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3. 5. 2 </a:t>
            </a:r>
            <a:r>
              <a:rPr sz="2400" dirty="0">
                <a:solidFill>
                  <a:srgbClr val="FF0000"/>
                </a:solidFill>
              </a:rPr>
              <a:t>hostname 命令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使用hostname命令可以显示或修改计算机的主机名。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hostname [选项] [主机名] </a:t>
            </a:r>
            <a:r>
              <a:rPr lang="en-US" sz="2400" dirty="0"/>
              <a:t> </a:t>
            </a:r>
            <a:r>
              <a:rPr sz="2400" dirty="0"/>
              <a:t>设置主机名 </a:t>
            </a:r>
            <a:r>
              <a:rPr lang="en-US" sz="2400" dirty="0"/>
              <a:t>      </a:t>
            </a:r>
            <a:endParaRPr lang="en-US" sz="2400" dirty="0"/>
          </a:p>
          <a:p>
            <a:pPr marL="0" indent="0" defTabSz="914400">
              <a:lnSpc>
                <a:spcPct val="150000"/>
              </a:lnSpc>
              <a:spcBef>
                <a:spcPts val="0"/>
              </a:spcBef>
              <a:buNone/>
              <a:tabLst>
                <a:tab pos="6804660" algn="l"/>
              </a:tabLst>
            </a:pPr>
            <a:r>
              <a:rPr lang="en-US" sz="2400" dirty="0"/>
              <a:t>   </a:t>
            </a:r>
            <a:r>
              <a:rPr sz="2400" dirty="0"/>
              <a:t>hostname [选项] 显示格式化主机名</a:t>
            </a:r>
            <a:endParaRPr sz="24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3.5  系统信息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3. 5. 3 </a:t>
            </a:r>
            <a:r>
              <a:rPr sz="2400" dirty="0">
                <a:solidFill>
                  <a:srgbClr val="FF0000"/>
                </a:solidFill>
              </a:rPr>
              <a:t>free 命令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可以使用 free 命令显示系统的物理内存和 swap 的使用情况。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free [选项]</a:t>
            </a:r>
            <a:endParaRPr sz="2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3.1 </a:t>
            </a:r>
            <a:r>
              <a:rPr lang="zh-CN" altLang="en-US" b="1"/>
              <a:t>图形界面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40690" y="1219200"/>
            <a:ext cx="8413115" cy="528002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GNOME 是一个</a:t>
            </a:r>
            <a:r>
              <a:rPr sz="2400" dirty="0">
                <a:solidFill>
                  <a:srgbClr val="FF0000"/>
                </a:solidFill>
              </a:rPr>
              <a:t>使用频率较高</a:t>
            </a:r>
            <a:r>
              <a:rPr sz="2400" dirty="0"/>
              <a:t>的 Linux 系统的桌面环境, 它包括了使用 X-Window 图形 接口进行操作所需要的各种应用程序。 桌面是使用图标、窗口、菜单和面板之类常用图形 化对象的图形化桌面系统。 其特点是双条面板贯穿桌面的顶和底部, 四个工作区呈现长方 形。 与 KDE 桌面相比, GNOME 更快速和简洁。 同 KDE 类似, GNOME 的应用程序大多带 着一个字母 G, 如 GIMP (图形处理软件)、GFTP (FTP 工具) 等。 GNOME 同样也为开发 人员提供了一套易于使用的开发工具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3.5  系统信息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3. 5. 4 </a:t>
            </a:r>
            <a:r>
              <a:rPr sz="2400" dirty="0">
                <a:solidFill>
                  <a:srgbClr val="FF0000"/>
                </a:solidFill>
              </a:rPr>
              <a:t>du 命令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du 命令可以显示目录或文件的硬盘占用量, 逐级进入指定目录的每一个子目录 并显示目录占用文件系统数据块的情况。 如果没有给出文件或目录名称, 那么就对当前目 录进行统计。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du [选项] [文件 | 目录]</a:t>
            </a:r>
            <a:endParaRPr sz="2400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3.6  日期和时间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3. 6. 1 </a:t>
            </a:r>
            <a:r>
              <a:rPr sz="2400" dirty="0">
                <a:solidFill>
                  <a:srgbClr val="FF0000"/>
                </a:solidFill>
              </a:rPr>
              <a:t>cal </a:t>
            </a:r>
            <a:r>
              <a:rPr sz="2400" dirty="0"/>
              <a:t>(显示日历信息)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cal 命令可以显示计算机系统的日历。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cal [选项] [ [ [日] 月] 年]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3. 6. 2 </a:t>
            </a:r>
            <a:r>
              <a:rPr sz="2400" dirty="0">
                <a:solidFill>
                  <a:srgbClr val="FF0000"/>
                </a:solidFill>
              </a:rPr>
              <a:t>date</a:t>
            </a:r>
            <a:r>
              <a:rPr sz="2400" dirty="0"/>
              <a:t> (显示或设置系统日期与时间)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使用 date 命令可以显示或设置计算机系统的日期与时间。 只有超级用户才有权限使用 date 命令设置日期和时间, 而一般用户只能使用 date 命令显示日期和时间。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命令语法: date [选项] (显示时间格式)</a:t>
            </a:r>
            <a:endParaRPr sz="2400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3.6  日期和时间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3. 6. 3 </a:t>
            </a:r>
            <a:r>
              <a:rPr sz="2400" dirty="0">
                <a:solidFill>
                  <a:srgbClr val="FF0000"/>
                </a:solidFill>
              </a:rPr>
              <a:t>hwclock</a:t>
            </a:r>
            <a:r>
              <a:rPr sz="2400" dirty="0"/>
              <a:t> (查看和设置硬件时钟)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 使用 hwclock 命令可以查看和设置硬件时钟 (RTC)、 显示现在时钟、 调整硬件时钟, 将系统时间设置成与硬件时钟一致, 或是把系统时间回存到硬件时钟。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命令语法: hwclock [选项]</a:t>
            </a:r>
            <a:endParaRPr sz="2400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3.7  信息交流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3. 7. 1 </a:t>
            </a:r>
            <a:r>
              <a:rPr sz="2400" dirty="0">
                <a:solidFill>
                  <a:srgbClr val="FF0000"/>
                </a:solidFill>
              </a:rPr>
              <a:t>echo</a:t>
            </a:r>
            <a:r>
              <a:rPr sz="2400" dirty="0"/>
              <a:t> 命令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echo 命令可以在计算机显示器上显示一段文字, 一般起到提示的作用。 字符串 可以加引号, 也可以不加引号。 用 echo 命令输出加引号的字符串时, 将字符串按原样输 出; 用 echo 命令输出不加引号的字符串时, 将字符串中的各个单词作为字符串输出, 各 字符串之间用一个空格分隔。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 命令语法: echo [选项] [字符串</a:t>
            </a:r>
            <a:r>
              <a:rPr sz="2400" dirty="0">
                <a:sym typeface="+mn-ea"/>
              </a:rPr>
              <a:t>]</a:t>
            </a:r>
            <a:endParaRPr sz="2400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3.7  信息交流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3. 7. 2 </a:t>
            </a:r>
            <a:r>
              <a:rPr sz="2400" dirty="0">
                <a:solidFill>
                  <a:srgbClr val="FF0000"/>
                </a:solidFill>
              </a:rPr>
              <a:t>mesg </a:t>
            </a:r>
            <a:r>
              <a:rPr sz="2400" dirty="0"/>
              <a:t>命令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 用户使用 mesg 命令可以控制系统中的其他用户是否能够用 write 命令或 talk 命令向自 己发送消息。 不带选项的情况下, mesg 命令显示当前主机消息许可设置。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命令语法: mesg [选项]</a:t>
            </a:r>
            <a:endParaRPr sz="2400" dirty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3.7  信息交流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3. 7. 3</a:t>
            </a:r>
            <a:r>
              <a:rPr sz="2400" dirty="0">
                <a:solidFill>
                  <a:srgbClr val="FF0000"/>
                </a:solidFill>
              </a:rPr>
              <a:t> wall </a:t>
            </a:r>
            <a:r>
              <a:rPr sz="2400" dirty="0"/>
              <a:t>命令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发送信息使用 wall 命令可以对全部已登录的用户发送信息。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命令语法: wall [消息]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3. 7. 4</a:t>
            </a:r>
            <a:r>
              <a:rPr sz="2400" dirty="0">
                <a:solidFill>
                  <a:srgbClr val="FF0000"/>
                </a:solidFill>
              </a:rPr>
              <a:t> clear </a:t>
            </a:r>
            <a:r>
              <a:rPr sz="2400" dirty="0"/>
              <a:t>命令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clear 命令可以清除屏幕上的信息, 该命令类似于 Windows 系统命令行中的 cls 命令。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clear </a:t>
            </a:r>
            <a:endParaRPr sz="2400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3.7  信息交流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3. 7. 5 </a:t>
            </a:r>
            <a:r>
              <a:rPr sz="2400" dirty="0">
                <a:solidFill>
                  <a:srgbClr val="FF0000"/>
                </a:solidFill>
              </a:rPr>
              <a:t>uptime </a:t>
            </a:r>
            <a:r>
              <a:rPr sz="2400" dirty="0"/>
              <a:t>命令 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uptime 命令可以显示系统已经运行了多长时间, 它依次显示下列信息: 现在时  间, 系统已经运行了多长时间, 目前有多少登录用户以及系统在过去的 1min、 5min 和 15min 内的平均负载。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uptime [选项] 命令中各选项的含</a:t>
            </a:r>
            <a:endParaRPr sz="2400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3.8  重定向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17983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olidFill>
                  <a:srgbClr val="FF0000"/>
                </a:solidFill>
              </a:rPr>
              <a:t>3. 8. 1 输出重定向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输出重定向, 即将某一命令执行的输出保存到文件中, 如果已经存在相同的文件, 那 么覆盖原文件中的内容。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命令语法: [命令] &gt; [文件]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olidFill>
                  <a:srgbClr val="FF0000"/>
                </a:solidFill>
              </a:rPr>
              <a:t>3. 8. 2 输入重定向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输入重定向, 即将某一文件的内容作为命令的输入。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[命令] &lt;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b="1"/>
              <a:t>3.8  重定向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179830"/>
            <a:ext cx="8140065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3. 8. 3 </a:t>
            </a:r>
            <a:r>
              <a:rPr sz="2400" dirty="0">
                <a:solidFill>
                  <a:srgbClr val="FF0000"/>
                </a:solidFill>
              </a:rPr>
              <a:t>错误重定向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错误重定向, 即将某一命令执行的出错信息输出到指定文件中。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 命令语法: [命令] 2&gt; [文件]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3. 8. 4 </a:t>
            </a:r>
            <a:r>
              <a:rPr sz="2400" dirty="0">
                <a:solidFill>
                  <a:srgbClr val="FF0000"/>
                </a:solidFill>
              </a:rPr>
              <a:t>同时实现输出和错误重定向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同时实现输出和错误的重定向, 即可以同时实现输出重定向和错误重定向的功能。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[命令] &gt;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3.1 </a:t>
            </a:r>
            <a:r>
              <a:rPr lang="zh-CN" altLang="en-US" b="1"/>
              <a:t>图形界面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40690" y="1219200"/>
            <a:ext cx="8413115" cy="528002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GNOME 下的主要应用程序包括 Abiword (文字处理器)、 Epiphany (网页浏览器)、 Evolution (联系/ 安排和 E-mail 管理)、 Gaim (即时通信软件)、 Gedit (文本编辑器)、 The Gimp (高级图像编辑器)、 Gnumeric (电子表格软件)</a:t>
            </a:r>
            <a:endParaRPr sz="24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3.1 </a:t>
            </a:r>
            <a:r>
              <a:rPr lang="zh-CN" altLang="en-US" b="1"/>
              <a:t>图形界面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23722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X Window 系统是 Linux 下的 KDE 和 GNOME 的基础。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1. X 服务器 (X Server)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X 服务器用于控制键盘、 鼠标等设备的输入, 并控制显示器等设备的输出。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2. X 客户端 (X Client)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安装在 Linux 系统下的应用程序就是 X 客户端。 它是应用程序的核心部分, 与硬件无关, 每个应用程序就是一个 X 客户端。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3.1 </a:t>
            </a:r>
            <a:r>
              <a:rPr lang="zh-CN" altLang="en-US" b="1"/>
              <a:t>图形界面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823722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通信通道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有了 X 服务器和 X 客户端, 它们之间就要传输一些信息, 这种传输信息的媒介就是 通信通道。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4.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窗口管理器 (Window Manager)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窗口管理器负责控制应用程序窗口的各种行为。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5. 桌面环境</a:t>
            </a:r>
            <a:endParaRPr lang="en-US"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桌面环境就是把各种与 X 服务器有关的程序整合在一起, 这些程序包括应用软件、 窗 口管理器、 显示管理器等。</a:t>
            </a:r>
            <a:endParaRPr sz="24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Linux </a:t>
            </a:r>
            <a:r>
              <a:rPr dirty="0">
                <a:solidFill>
                  <a:srgbClr val="FF0000"/>
                </a:solidFill>
              </a:rPr>
              <a:t>默认的桌面环境</a:t>
            </a:r>
            <a:r>
              <a:rPr dirty="0"/>
              <a:t>是 GNOME。</a:t>
            </a: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启动安装了 Linux 操作系统的计算机, 选择登录用户名称, 输入登录密码后, 即可进 入 Linux 操作系统的桌面。 这个桌面本质上就是 GNOME 桌面</a:t>
            </a:r>
            <a:r>
              <a:rPr lang="zh-CN" dirty="0"/>
              <a:t>。</a:t>
            </a:r>
            <a:endParaRPr lang="zh-CN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3.2 </a:t>
            </a:r>
            <a:r>
              <a:rPr lang="zh-CN" altLang="en-US" b="1"/>
              <a:t>GNOME 的桌面</a:t>
            </a:r>
            <a:r>
              <a:rPr lang="en-US" altLang="zh-CN" b="1"/>
              <a:t> </a:t>
            </a:r>
            <a:endParaRPr lang="en-US" altLang="zh-CN" b="1"/>
          </a:p>
        </p:txBody>
      </p:sp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47800" y="1676400"/>
            <a:ext cx="6090285" cy="390842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7346</Words>
  <Application>WPS 演示</Application>
  <PresentationFormat>在屏幕上显示</PresentationFormat>
  <Paragraphs>332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Wingdings</vt:lpstr>
      <vt:lpstr>吉祥如意</vt:lpstr>
      <vt:lpstr>PowerPoint 演示文稿</vt:lpstr>
      <vt:lpstr>本章内容</vt:lpstr>
      <vt:lpstr>3.1 图形界面 </vt:lpstr>
      <vt:lpstr>3.1 图形界面 </vt:lpstr>
      <vt:lpstr>3.1 图形界面 </vt:lpstr>
      <vt:lpstr>3.1 图形界面 </vt:lpstr>
      <vt:lpstr>3.1 图形界面 </vt:lpstr>
      <vt:lpstr>3.2 GNOME 的桌面 </vt:lpstr>
      <vt:lpstr>3.2 GNOME 的桌面 </vt:lpstr>
      <vt:lpstr>3.2 GNOME 的桌面 </vt:lpstr>
      <vt:lpstr>3.2 GNOME 的桌面 </vt:lpstr>
      <vt:lpstr>3.2 GNOME 的桌面 </vt:lpstr>
      <vt:lpstr>3.2 GNOME 的桌面 </vt:lpstr>
      <vt:lpstr>3.2 GNOME 的桌面 </vt:lpstr>
      <vt:lpstr>3.2 GNOME 的桌面 </vt:lpstr>
      <vt:lpstr>3.2 GNOME 的桌面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3.3 字符界面操作介绍 </vt:lpstr>
      <vt:lpstr>3.4  在Linux 系统下获取帮助 </vt:lpstr>
      <vt:lpstr>3.4  在Linux 系统下获取帮助 </vt:lpstr>
      <vt:lpstr>3.4  在Linux 系统下获取帮助 </vt:lpstr>
      <vt:lpstr>3.4  在Linux 系统下获取帮助 </vt:lpstr>
      <vt:lpstr>3.4  在Linux 系统下获取帮助 </vt:lpstr>
      <vt:lpstr>3.5  系统信息</vt:lpstr>
      <vt:lpstr>3.5  系统信息</vt:lpstr>
      <vt:lpstr>3.5  系统信息</vt:lpstr>
      <vt:lpstr>3.5  系统信息</vt:lpstr>
      <vt:lpstr>3.6  日期和时间</vt:lpstr>
      <vt:lpstr>3.6  日期和时间</vt:lpstr>
      <vt:lpstr>3.7  信息交流</vt:lpstr>
      <vt:lpstr>3.7  信息交流</vt:lpstr>
      <vt:lpstr>3.7  信息交流</vt:lpstr>
      <vt:lpstr>3.7  信息交流</vt:lpstr>
      <vt:lpstr>3.8  重定向</vt:lpstr>
      <vt:lpstr>3.8  重定向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93</cp:revision>
  <dcterms:created xsi:type="dcterms:W3CDTF">2016-08-16T01:49:00Z</dcterms:created>
  <dcterms:modified xsi:type="dcterms:W3CDTF">2022-09-17T04:40:00Z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