
<file path=[Content_Types].xml><?xml version="1.0" encoding="utf-8"?>
<Types xmlns="http://schemas.openxmlformats.org/package/2006/content-types">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313" r:id="rId3"/>
    <p:sldId id="257" r:id="rId5"/>
    <p:sldId id="359" r:id="rId6"/>
    <p:sldId id="679" r:id="rId7"/>
    <p:sldId id="681" r:id="rId8"/>
    <p:sldId id="682" r:id="rId9"/>
    <p:sldId id="683" r:id="rId10"/>
    <p:sldId id="684" r:id="rId11"/>
    <p:sldId id="647" r:id="rId12"/>
    <p:sldId id="685" r:id="rId13"/>
    <p:sldId id="686" r:id="rId14"/>
    <p:sldId id="687" r:id="rId15"/>
    <p:sldId id="688" r:id="rId16"/>
    <p:sldId id="689" r:id="rId17"/>
    <p:sldId id="690" r:id="rId18"/>
    <p:sldId id="691" r:id="rId19"/>
    <p:sldId id="692" r:id="rId20"/>
    <p:sldId id="693" r:id="rId21"/>
    <p:sldId id="694" r:id="rId22"/>
    <p:sldId id="695" r:id="rId23"/>
    <p:sldId id="696" r:id="rId24"/>
    <p:sldId id="697" r:id="rId25"/>
    <p:sldId id="651" r:id="rId26"/>
    <p:sldId id="698" r:id="rId27"/>
    <p:sldId id="699" r:id="rId28"/>
    <p:sldId id="700" r:id="rId29"/>
    <p:sldId id="701" r:id="rId30"/>
    <p:sldId id="702" r:id="rId31"/>
    <p:sldId id="703" r:id="rId32"/>
    <p:sldId id="704" r:id="rId33"/>
  </p:sldIdLst>
  <p:sldSz cx="9144000" cy="6858000" type="screen4x3"/>
  <p:notesSz cx="6858000" cy="9144000"/>
  <p:custDataLst>
    <p:tags r:id="rId37"/>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50"/>
    <p:restoredTop sz="94696"/>
  </p:normalViewPr>
  <p:slideViewPr>
    <p:cSldViewPr showGuides="1">
      <p:cViewPr varScale="1">
        <p:scale>
          <a:sx n="65" d="100"/>
          <a:sy n="65" d="100"/>
        </p:scale>
        <p:origin x="-1452" y="-102"/>
      </p:cViewPr>
      <p:guideLst>
        <p:guide orient="horz" pos="2180"/>
        <p:guide pos="2858"/>
      </p:guideLst>
    </p:cSldViewPr>
  </p:slideViewPr>
  <p:outlineViewPr>
    <p:cViewPr>
      <p:scale>
        <a:sx n="33" d="100"/>
        <a:sy n="33" d="100"/>
      </p:scale>
      <p:origin x="0" y="0"/>
    </p:cViewPr>
  </p:outlineViewPr>
  <p:notesTextViewPr>
    <p:cViewPr>
      <p:scale>
        <a:sx n="100" d="100"/>
        <a:sy n="100" d="100"/>
      </p:scale>
      <p:origin x="0" y="0"/>
    </p:cViewPr>
  </p:notesTextViewPr>
  <p:gridSpacing cx="76199" cy="76199"/>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7" Type="http://schemas.openxmlformats.org/officeDocument/2006/relationships/tags" Target="tags/tag1.xml"/><Relationship Id="rId36" Type="http://schemas.openxmlformats.org/officeDocument/2006/relationships/tableStyles" Target="tableStyles.xml"/><Relationship Id="rId35" Type="http://schemas.openxmlformats.org/officeDocument/2006/relationships/viewProps" Target="viewProps.xml"/><Relationship Id="rId34" Type="http://schemas.openxmlformats.org/officeDocument/2006/relationships/presProps" Target="presProps.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286000" y="514350"/>
            <a:ext cx="4572000" cy="257175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solidFill>
        <a:effectLst/>
      </p:bgPr>
    </p:bg>
    <p:spTree>
      <p:nvGrpSpPr>
        <p:cNvPr id="1" name=""/>
        <p:cNvGrpSpPr/>
        <p:nvPr/>
      </p:nvGrpSpPr>
      <p:grpSpPr/>
      <p:sp>
        <p:nvSpPr>
          <p:cNvPr id="61603" name="标题 61602"/>
          <p:cNvSpPr>
            <a:spLocks noGrp="1" noRot="1"/>
          </p:cNvSpPr>
          <p:nvPr>
            <p:ph type="ctrTitle"/>
          </p:nvPr>
        </p:nvSpPr>
        <p:spPr>
          <a:xfrm>
            <a:off x="685800" y="2057400"/>
            <a:ext cx="7772400" cy="1143000"/>
          </a:xfrm>
          <a:prstGeom prst="rect">
            <a:avLst/>
          </a:prstGeom>
          <a:noFill/>
          <a:ln w="9525">
            <a:noFill/>
          </a:ln>
        </p:spPr>
        <p:txBody>
          <a:bodyPr anchor="ctr"/>
          <a:lstStyle>
            <a:lvl1pPr lvl="0">
              <a:buClrTx/>
              <a:buSzTx/>
              <a:buFontTx/>
              <a:defRPr/>
            </a:lvl1pPr>
          </a:lstStyle>
          <a:p>
            <a:pPr lvl="0" fontAlgn="base"/>
            <a:r>
              <a:rPr lang="zh-CN" altLang="en-US" strike="noStrike" noProof="1" dirty="0"/>
              <a:t>单击此处编辑母版标题样式</a:t>
            </a:r>
            <a:endParaRPr lang="zh-CN" altLang="en-US" strike="noStrike" noProof="1" dirty="0"/>
          </a:p>
        </p:txBody>
      </p:sp>
      <p:sp>
        <p:nvSpPr>
          <p:cNvPr id="61607" name="副标题 61606"/>
          <p:cNvSpPr>
            <a:spLocks noGrp="1" noRot="1"/>
          </p:cNvSpPr>
          <p:nvPr>
            <p:ph type="subTitle" idx="1"/>
          </p:nvPr>
        </p:nvSpPr>
        <p:spPr>
          <a:xfrm>
            <a:off x="1371600" y="3505200"/>
            <a:ext cx="6400800" cy="1752600"/>
          </a:xfrm>
          <a:prstGeom prst="rect">
            <a:avLst/>
          </a:prstGeom>
          <a:noFill/>
          <a:ln w="9525">
            <a:noFill/>
          </a:ln>
        </p:spPr>
        <p:txBody>
          <a:bodyPr anchor="t"/>
          <a:lstStyle>
            <a:lvl1pPr marL="0" lvl="0" indent="0" algn="ctr">
              <a:buClr>
                <a:schemeClr val="hlink"/>
              </a:buClr>
              <a:buSzTx/>
              <a:buFont typeface="Wingdings" panose="05000000000000000000" pitchFamily="2" charset="2"/>
              <a:buNone/>
              <a:defRPr/>
            </a:lvl1pPr>
            <a:lvl2pPr marL="457200" lvl="1" indent="0" algn="ctr">
              <a:buClr>
                <a:schemeClr val="tx2"/>
              </a:buClr>
              <a:buSzPct val="85000"/>
              <a:buFont typeface="Wingdings" panose="05000000000000000000" pitchFamily="2" charset="2"/>
              <a:buNone/>
              <a:defRPr/>
            </a:lvl2pPr>
            <a:lvl3pPr marL="914400" lvl="2" indent="0" algn="ctr">
              <a:buClr>
                <a:schemeClr val="hlink"/>
              </a:buClr>
              <a:buSzPct val="95000"/>
              <a:buFont typeface="Wingdings 2" panose="05020102010507070707" pitchFamily="18" charset="2"/>
              <a:buNone/>
              <a:defRPr/>
            </a:lvl3pPr>
            <a:lvl4pPr marL="1371600" lvl="3" indent="0" algn="ctr">
              <a:buClr>
                <a:schemeClr val="tx2"/>
              </a:buClr>
              <a:buSzPct val="90000"/>
              <a:buFont typeface="Wingdings" panose="05000000000000000000" pitchFamily="2" charset="2"/>
              <a:buNone/>
              <a:defRPr/>
            </a:lvl4pPr>
            <a:lvl5pPr marL="1828800" lvl="4" indent="0" algn="ctr">
              <a:buClr>
                <a:schemeClr val="hlink"/>
              </a:buClr>
              <a:buSzTx/>
              <a:buFont typeface="Wingdings 2" panose="05020102010507070707" pitchFamily="18" charset="2"/>
              <a:buNone/>
              <a:defRPr/>
            </a:lvl5pPr>
          </a:lstStyle>
          <a:p>
            <a:pPr lvl="0" fontAlgn="base"/>
            <a:r>
              <a:rPr lang="zh-CN" altLang="en-US" strike="noStrike" noProof="1" dirty="0"/>
              <a:t>单击此处编辑母版副标题样式</a:t>
            </a:r>
            <a:endParaRPr lang="zh-CN" altLang="en-US" strike="noStrike" noProof="1" dirty="0"/>
          </a:p>
        </p:txBody>
      </p:sp>
      <p:sp>
        <p:nvSpPr>
          <p:cNvPr id="61604" name="日期占位符 61603"/>
          <p:cNvSpPr>
            <a:spLocks noGrp="1"/>
          </p:cNvSpPr>
          <p:nvPr>
            <p:ph type="dt" sz="half" idx="2"/>
          </p:nvPr>
        </p:nvSpPr>
        <p:spPr>
          <a:xfrm>
            <a:off x="301625" y="6248400"/>
            <a:ext cx="2289175" cy="476250"/>
          </a:xfrm>
          <a:prstGeom prst="rect">
            <a:avLst/>
          </a:prstGeom>
          <a:noFill/>
          <a:ln w="9525">
            <a:noFill/>
          </a:ln>
        </p:spPr>
        <p:txBody>
          <a:bodyPr anchor="t"/>
          <a:lstStyle>
            <a:lvl1pPr>
              <a:defRPr sz="1400"/>
            </a:lvl1pPr>
          </a:lstStyle>
          <a:p>
            <a:pPr fontAlgn="base"/>
            <a:endParaRPr lang="zh-CN" altLang="en-US" strike="noStrike" noProof="1" dirty="0">
              <a:latin typeface="Arial" panose="020B0604020202020204" pitchFamily="34" charset="0"/>
            </a:endParaRPr>
          </a:p>
        </p:txBody>
      </p:sp>
      <p:sp>
        <p:nvSpPr>
          <p:cNvPr id="61605" name="页脚占位符 61604"/>
          <p:cNvSpPr>
            <a:spLocks noGrp="1"/>
          </p:cNvSpPr>
          <p:nvPr>
            <p:ph type="ftr" sz="quarter" idx="3"/>
          </p:nvPr>
        </p:nvSpPr>
        <p:spPr>
          <a:xfrm>
            <a:off x="3124200" y="6248400"/>
            <a:ext cx="2895600" cy="476250"/>
          </a:xfrm>
          <a:prstGeom prst="rect">
            <a:avLst/>
          </a:prstGeom>
          <a:noFill/>
          <a:ln w="9525">
            <a:noFill/>
          </a:ln>
        </p:spPr>
        <p:txBody>
          <a:bodyPr anchor="t"/>
          <a:lstStyle>
            <a:lvl1pPr algn="ctr">
              <a:defRPr sz="1400"/>
            </a:lvl1pPr>
          </a:lstStyle>
          <a:p>
            <a:pPr fontAlgn="base"/>
            <a:endParaRPr lang="zh-CN" altLang="en-US" strike="noStrike" noProof="1" dirty="0">
              <a:latin typeface="Arial" panose="020B0604020202020204" pitchFamily="34" charset="0"/>
            </a:endParaRPr>
          </a:p>
        </p:txBody>
      </p:sp>
      <p:sp>
        <p:nvSpPr>
          <p:cNvPr id="61606" name="灯片编号占位符 61605"/>
          <p:cNvSpPr>
            <a:spLocks noGrp="1"/>
          </p:cNvSpPr>
          <p:nvPr>
            <p:ph type="sldNum" sz="quarter" idx="4"/>
          </p:nvPr>
        </p:nvSpPr>
        <p:spPr>
          <a:xfrm>
            <a:off x="6553200" y="6248400"/>
            <a:ext cx="2289175" cy="476250"/>
          </a:xfrm>
          <a:prstGeom prst="rect">
            <a:avLst/>
          </a:prstGeom>
          <a:noFill/>
          <a:ln w="9525">
            <a:noFill/>
          </a:ln>
        </p:spPr>
        <p:txBody>
          <a:bodyPr anchor="t"/>
          <a:lstStyle>
            <a:lvl1pPr algn="r">
              <a:defRPr sz="1400"/>
            </a:lvl1pPr>
          </a:lstStyle>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lvl1pPr>
              <a:defRPr>
                <a:latin typeface="微软雅黑" panose="020B0503020204020204" charset="-122"/>
                <a:ea typeface="微软雅黑" panose="020B0503020204020204" charset="-122"/>
              </a:defRPr>
            </a:lvl1pPr>
            <a:lvl2pPr>
              <a:defRPr>
                <a:latin typeface="微软雅黑" panose="020B0503020204020204" charset="-122"/>
                <a:ea typeface="微软雅黑" panose="020B0503020204020204" charset="-122"/>
              </a:defRPr>
            </a:lvl2pPr>
            <a:lvl3pPr>
              <a:defRPr>
                <a:latin typeface="微软雅黑" panose="020B0503020204020204" charset="-122"/>
                <a:ea typeface="微软雅黑" panose="020B0503020204020204" charset="-122"/>
              </a:defRPr>
            </a:lvl3pPr>
            <a:lvl4pPr>
              <a:defRPr>
                <a:latin typeface="微软雅黑" panose="020B0503020204020204" charset="-122"/>
                <a:ea typeface="微软雅黑" panose="020B0503020204020204" charset="-122"/>
              </a:defRPr>
            </a:lvl4pPr>
            <a:lvl5pPr>
              <a:defRPr>
                <a:latin typeface="微软雅黑" panose="020B0503020204020204" charset="-122"/>
                <a:ea typeface="微软雅黑" panose="020B0503020204020204" charset="-122"/>
              </a:defRPr>
            </a:lvl5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272" name="标题 60663"/>
          <p:cNvSpPr>
            <a:spLocks noGrp="1" noRot="1"/>
          </p:cNvSpPr>
          <p:nvPr>
            <p:ph type="title"/>
          </p:nvPr>
        </p:nvSpPr>
        <p:spPr>
          <a:xfrm>
            <a:off x="633095" y="231140"/>
            <a:ext cx="854075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273" name="文本占位符 60664"/>
          <p:cNvSpPr>
            <a:spLocks noGrp="1" noRot="1"/>
          </p:cNvSpPr>
          <p:nvPr>
            <p:ph type="body"/>
          </p:nvPr>
        </p:nvSpPr>
        <p:spPr>
          <a:xfrm>
            <a:off x="381000" y="1600200"/>
            <a:ext cx="8153400" cy="4498975"/>
          </a:xfrm>
          <a:prstGeom prst="rect">
            <a:avLst/>
          </a:prstGeom>
          <a:noFill/>
          <a:ln w="9525">
            <a:noFill/>
          </a:ln>
        </p:spPr>
        <p:txBody>
          <a:bodyPr anchor="t" anchorCtr="0"/>
          <a:p>
            <a:pPr lvl="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五级</a:t>
            </a:r>
            <a:endParaRPr lang="zh-CN" altLang="en-US" dirty="0"/>
          </a:p>
        </p:txBody>
      </p:sp>
      <p:sp>
        <p:nvSpPr>
          <p:cNvPr id="60666" name="日期占位符 60665"/>
          <p:cNvSpPr>
            <a:spLocks noGrp="1"/>
          </p:cNvSpPr>
          <p:nvPr>
            <p:ph type="dt" sz="half" idx="2"/>
          </p:nvPr>
        </p:nvSpPr>
        <p:spPr>
          <a:xfrm>
            <a:off x="298450" y="6245225"/>
            <a:ext cx="2289175" cy="476250"/>
          </a:xfrm>
          <a:prstGeom prst="rect">
            <a:avLst/>
          </a:prstGeom>
          <a:noFill/>
          <a:ln w="9525">
            <a:noFill/>
          </a:ln>
        </p:spPr>
        <p:txBody>
          <a:bodyPr/>
          <a:lstStyle>
            <a:lvl1pPr>
              <a:defRPr sz="1400"/>
            </a:lvl1pPr>
          </a:lstStyle>
          <a:p>
            <a:pPr lvl="0" fontAlgn="base"/>
            <a:endParaRPr lang="zh-CN" altLang="en-US" strike="noStrike" noProof="1" dirty="0">
              <a:latin typeface="Arial" panose="020B0604020202020204" pitchFamily="34" charset="0"/>
            </a:endParaRPr>
          </a:p>
        </p:txBody>
      </p:sp>
      <p:sp>
        <p:nvSpPr>
          <p:cNvPr id="60667" name="页脚占位符 60666"/>
          <p:cNvSpPr>
            <a:spLocks noGrp="1"/>
          </p:cNvSpPr>
          <p:nvPr>
            <p:ph type="ftr" sz="quarter" idx="3"/>
          </p:nvPr>
        </p:nvSpPr>
        <p:spPr>
          <a:xfrm>
            <a:off x="3121025" y="6245225"/>
            <a:ext cx="2895600" cy="476250"/>
          </a:xfrm>
          <a:prstGeom prst="rect">
            <a:avLst/>
          </a:prstGeom>
          <a:noFill/>
          <a:ln w="9525">
            <a:noFill/>
          </a:ln>
        </p:spPr>
        <p:txBody>
          <a:bodyPr/>
          <a:lstStyle>
            <a:lvl1pPr algn="ctr">
              <a:defRPr sz="1400"/>
            </a:lvl1pPr>
          </a:lstStyle>
          <a:p>
            <a:pPr lvl="0" fontAlgn="base"/>
            <a:endParaRPr lang="zh-CN" altLang="en-US" strike="noStrike" noProof="1" dirty="0">
              <a:latin typeface="Arial" panose="020B0604020202020204" pitchFamily="34" charset="0"/>
            </a:endParaRPr>
          </a:p>
        </p:txBody>
      </p:sp>
      <p:sp>
        <p:nvSpPr>
          <p:cNvPr id="60668" name="灯片编号占位符 60667"/>
          <p:cNvSpPr>
            <a:spLocks noGrp="1"/>
          </p:cNvSpPr>
          <p:nvPr>
            <p:ph type="sldNum" sz="quarter" idx="4"/>
          </p:nvPr>
        </p:nvSpPr>
        <p:spPr>
          <a:xfrm>
            <a:off x="6550025" y="6245225"/>
            <a:ext cx="2289175" cy="476250"/>
          </a:xfrm>
          <a:prstGeom prst="rect">
            <a:avLst/>
          </a:prstGeom>
          <a:noFill/>
          <a:ln w="9525">
            <a:noFill/>
          </a:ln>
        </p:spPr>
        <p:txBody>
          <a:bodyPr/>
          <a:lstStyle>
            <a:lvl1pPr algn="r">
              <a:defRPr sz="1400"/>
            </a:lvl1p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grpSp>
        <p:nvGrpSpPr>
          <p:cNvPr id="2" name="组合 10"/>
          <p:cNvGrpSpPr/>
          <p:nvPr userDrawn="1"/>
        </p:nvGrpSpPr>
        <p:grpSpPr>
          <a:xfrm>
            <a:off x="496570" y="762000"/>
            <a:ext cx="8037830" cy="315595"/>
            <a:chOff x="979" y="713"/>
            <a:chExt cx="12453" cy="490"/>
          </a:xfrm>
        </p:grpSpPr>
        <p:sp>
          <p:nvSpPr>
            <p:cNvPr id="4" name="椭圆 3"/>
            <p:cNvSpPr/>
            <p:nvPr/>
          </p:nvSpPr>
          <p:spPr>
            <a:xfrm>
              <a:off x="1064" y="713"/>
              <a:ext cx="127" cy="127"/>
            </a:xfrm>
            <a:prstGeom prst="ellipse">
              <a:avLst/>
            </a:prstGeom>
            <a:solidFill>
              <a:srgbClr val="3C679C"/>
            </a:solidFill>
            <a:ln>
              <a:solidFill>
                <a:srgbClr val="3C679C"/>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cxnSp>
          <p:nvCxnSpPr>
            <p:cNvPr id="6" name="直接连接符 5"/>
            <p:cNvCxnSpPr/>
            <p:nvPr/>
          </p:nvCxnSpPr>
          <p:spPr>
            <a:xfrm flipV="1">
              <a:off x="979" y="1200"/>
              <a:ext cx="12453" cy="3"/>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spTree>
  </p:cSld>
  <p:clrMap bg1="lt1" tx1="dk1" bg2="lt2" tx2="dk2" accent1="accent1" accent2="accent2" accent3="accent3" accent4="accent4" accent5="accent5" accent6="accent6" hlink="hlink" folHlink="folHlink"/>
  <p:sldLayoutIdLst>
    <p:sldLayoutId id="2147483649" r:id="rId1"/>
    <p:sldLayoutId id="2147483650" r:id="rId2"/>
  </p:sldLayoutIdLst>
  <p:hf sldNum="0" hdr="0" ftr="0" dt="0"/>
  <p:txStyles>
    <p:titleStyle>
      <a:lvl1pPr marL="0" lvl="0"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微软雅黑" panose="020B0503020204020204" charset="-122"/>
          <a:ea typeface="微软雅黑" panose="020B0503020204020204" charset="-122"/>
          <a:cs typeface="+mj-cs"/>
        </a:defRPr>
      </a:lvl1pPr>
    </p:titleStyle>
    <p:bodyStyle>
      <a:lvl1pPr marL="342900" lvl="0" indent="-342900" algn="l" defTabSz="914400" rtl="0" eaLnBrk="1" fontAlgn="base" latinLnBrk="0" hangingPunct="1">
        <a:lnSpc>
          <a:spcPct val="100000"/>
        </a:lnSpc>
        <a:spcBef>
          <a:spcPct val="20000"/>
        </a:spcBef>
        <a:spcAft>
          <a:spcPct val="0"/>
        </a:spcAft>
        <a:buClr>
          <a:schemeClr val="hlink"/>
        </a:buClr>
        <a:buFont typeface="Wingdings" panose="05000000000000000000" pitchFamily="2" charset="2"/>
        <a:buChar char="§"/>
        <a:defRPr sz="2800" b="0" i="0" u="none" kern="1200" baseline="0">
          <a:solidFill>
            <a:schemeClr val="tx1"/>
          </a:solidFill>
          <a:latin typeface="微软雅黑" panose="020B0503020204020204" charset="-122"/>
          <a:ea typeface="微软雅黑" panose="020B0503020204020204" charset="-122"/>
          <a:cs typeface="+mn-cs"/>
        </a:defRPr>
      </a:lvl1pPr>
      <a:lvl2pPr marL="742950" lvl="1" indent="-285750" algn="l" defTabSz="914400" rtl="0" eaLnBrk="1" fontAlgn="base" latinLnBrk="0" hangingPunct="1">
        <a:lnSpc>
          <a:spcPct val="100000"/>
        </a:lnSpc>
        <a:spcBef>
          <a:spcPct val="20000"/>
        </a:spcBef>
        <a:spcAft>
          <a:spcPct val="0"/>
        </a:spcAft>
        <a:buClr>
          <a:schemeClr val="tx2"/>
        </a:buClr>
        <a:buSzPct val="85000"/>
        <a:buFont typeface="Wingdings" panose="05000000000000000000" pitchFamily="2" charset="2"/>
        <a:buChar char="Ø"/>
        <a:defRPr sz="2400" b="0" i="0" u="none" kern="1200" baseline="0">
          <a:solidFill>
            <a:schemeClr val="tx1"/>
          </a:solidFill>
          <a:latin typeface="微软雅黑" panose="020B0503020204020204" charset="-122"/>
          <a:ea typeface="微软雅黑" panose="020B0503020204020204" charset="-122"/>
          <a:cs typeface="+mn-cs"/>
        </a:defRPr>
      </a:lvl2pPr>
      <a:lvl3pPr marL="1143000" lvl="2" indent="-228600" algn="l" defTabSz="914400" rtl="0" eaLnBrk="1" fontAlgn="base" latinLnBrk="0" hangingPunct="1">
        <a:lnSpc>
          <a:spcPct val="100000"/>
        </a:lnSpc>
        <a:spcBef>
          <a:spcPct val="20000"/>
        </a:spcBef>
        <a:spcAft>
          <a:spcPct val="0"/>
        </a:spcAft>
        <a:buClr>
          <a:schemeClr val="hlink"/>
        </a:buClr>
        <a:buSzPct val="95000"/>
        <a:buFont typeface="Wingdings 2" panose="05020102010507070707" pitchFamily="18" charset="2"/>
        <a:buChar char="¡"/>
        <a:defRPr sz="2000" b="0" i="0" u="none" kern="1200" baseline="0">
          <a:solidFill>
            <a:schemeClr val="tx1"/>
          </a:solidFill>
          <a:latin typeface="微软雅黑" panose="020B0503020204020204" charset="-122"/>
          <a:ea typeface="微软雅黑" panose="020B0503020204020204" charset="-122"/>
          <a:cs typeface="+mn-cs"/>
        </a:defRPr>
      </a:lvl3pPr>
      <a:lvl4pPr marL="1600200" lvl="3" indent="-228600" algn="l" defTabSz="914400" rtl="0" eaLnBrk="1" fontAlgn="base" latinLnBrk="0" hangingPunct="1">
        <a:lnSpc>
          <a:spcPct val="100000"/>
        </a:lnSpc>
        <a:spcBef>
          <a:spcPct val="20000"/>
        </a:spcBef>
        <a:spcAft>
          <a:spcPct val="0"/>
        </a:spcAft>
        <a:buClr>
          <a:schemeClr val="tx2"/>
        </a:buClr>
        <a:buSzPct val="90000"/>
        <a:buFont typeface="Wingdings" panose="05000000000000000000" pitchFamily="2" charset="2"/>
        <a:buChar char="Ø"/>
        <a:defRPr sz="1800" b="0" i="0" u="none" kern="1200" baseline="0">
          <a:solidFill>
            <a:schemeClr val="tx1"/>
          </a:solidFill>
          <a:latin typeface="微软雅黑" panose="020B0503020204020204" charset="-122"/>
          <a:ea typeface="微软雅黑" panose="020B0503020204020204" charset="-122"/>
          <a:cs typeface="+mn-cs"/>
        </a:defRPr>
      </a:lvl4pPr>
      <a:lvl5pPr marL="2057400" lvl="4" indent="-228600" algn="l" defTabSz="914400" rtl="0" eaLnBrk="1" fontAlgn="base" latinLnBrk="0" hangingPunct="1">
        <a:lnSpc>
          <a:spcPct val="100000"/>
        </a:lnSpc>
        <a:spcBef>
          <a:spcPct val="20000"/>
        </a:spcBef>
        <a:spcAft>
          <a:spcPct val="0"/>
        </a:spcAft>
        <a:buClr>
          <a:schemeClr val="hlink"/>
        </a:buClr>
        <a:buSzTx/>
        <a:buFont typeface="Wingdings 2" panose="05020102010507070707" pitchFamily="18" charset="2"/>
        <a:buChar char="¡"/>
        <a:defRPr sz="1600" b="0" i="0" u="none" kern="1200" baseline="0">
          <a:solidFill>
            <a:schemeClr val="tx1"/>
          </a:solidFill>
          <a:latin typeface="微软雅黑" panose="020B0503020204020204" charset="-122"/>
          <a:ea typeface="微软雅黑" panose="020B0503020204020204" charset="-122"/>
          <a:cs typeface="+mn-cs"/>
        </a:defRPr>
      </a:lvl5pPr>
      <a:lvl6pPr marL="2514600" lvl="5" indent="-228600" algn="l" defTabSz="914400" rtl="0" eaLnBrk="1" fontAlgn="base" latinLnBrk="0" hangingPunct="1">
        <a:lnSpc>
          <a:spcPct val="100000"/>
        </a:lnSpc>
        <a:spcBef>
          <a:spcPct val="20000"/>
        </a:spcBef>
        <a:spcAft>
          <a:spcPct val="0"/>
        </a:spcAft>
        <a:buClr>
          <a:schemeClr val="hlink"/>
        </a:buClr>
        <a:buSzTx/>
        <a:buFont typeface="Wingdings 2" panose="05020102010507070707" pitchFamily="18" charset="2"/>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hlink"/>
        </a:buClr>
        <a:buSzTx/>
        <a:buFont typeface="Wingdings 2" panose="05020102010507070707" pitchFamily="18" charset="2"/>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hlink"/>
        </a:buClr>
        <a:buSzTx/>
        <a:buFont typeface="Wingdings 2" panose="05020102010507070707" pitchFamily="18" charset="2"/>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hlink"/>
        </a:buClr>
        <a:buSzTx/>
        <a:buFont typeface="Wingdings 2" panose="05020102010507070707" pitchFamily="18" charset="2"/>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2346593"/>
            <a:ext cx="9144000" cy="2006332"/>
          </a:xfrm>
          <a:prstGeom prst="rect">
            <a:avLst/>
          </a:prstGeom>
          <a:solidFill>
            <a:srgbClr val="336699"/>
          </a:solidFill>
          <a:ln>
            <a:noFill/>
          </a:ln>
        </p:spPr>
        <p:style>
          <a:lnRef idx="2">
            <a:schemeClr val="accent1">
              <a:shade val="50000"/>
            </a:schemeClr>
          </a:lnRef>
          <a:fillRef idx="1">
            <a:schemeClr val="accent1"/>
          </a:fillRef>
          <a:effectRef idx="0">
            <a:schemeClr val="accent1"/>
          </a:effectRef>
          <a:fontRef idx="minor">
            <a:schemeClr val="lt1"/>
          </a:fontRef>
        </p:style>
        <p:txBody>
          <a:bodyPr lIns="91413" tIns="45706" rIns="91413" bIns="45706" rtlCol="0" anchor="ctr"/>
          <a:lstStyle/>
          <a:p>
            <a:pPr algn="ctr"/>
            <a:endParaRPr lang="zh-CN" altLang="en-US" dirty="0">
              <a:solidFill>
                <a:srgbClr val="215968"/>
              </a:solidFill>
            </a:endParaRPr>
          </a:p>
        </p:txBody>
      </p:sp>
      <p:sp>
        <p:nvSpPr>
          <p:cNvPr id="2" name="TextBox 1"/>
          <p:cNvSpPr txBox="1"/>
          <p:nvPr/>
        </p:nvSpPr>
        <p:spPr>
          <a:xfrm>
            <a:off x="406076" y="2996839"/>
            <a:ext cx="8333117" cy="705485"/>
          </a:xfrm>
          <a:prstGeom prst="rect">
            <a:avLst/>
          </a:prstGeom>
          <a:noFill/>
        </p:spPr>
        <p:txBody>
          <a:bodyPr wrap="square" lIns="91413" tIns="45706" rIns="91413" bIns="45706" rtlCol="0">
            <a:spAutoFit/>
          </a:bodyPr>
          <a:lstStyle/>
          <a:p>
            <a:pPr algn="ctr"/>
            <a:r>
              <a:rPr lang="zh-CN" altLang="en-US" sz="4000" b="1" spc="300" dirty="0" smtClean="0">
                <a:solidFill>
                  <a:prstClr val="white"/>
                </a:solidFill>
                <a:effectLst>
                  <a:outerShdw blurRad="38100" dist="38100" dir="2700000" algn="tl">
                    <a:srgbClr val="000000">
                      <a:alpha val="43137"/>
                    </a:srgbClr>
                  </a:outerShdw>
                </a:effectLst>
                <a:latin typeface="Arial" panose="020B0604020202020204" pitchFamily="34" charset="0"/>
                <a:ea typeface="微软雅黑" panose="020B0503020204020204" charset="-122"/>
                <a:cs typeface="方正兰亭细黑_GBK_M" panose="02010600010101010101" pitchFamily="2" charset="2"/>
                <a:sym typeface="+mn-ea"/>
              </a:rPr>
              <a:t>第</a:t>
            </a:r>
            <a:r>
              <a:rPr lang="en-US" altLang="zh-CN" sz="4000" b="1" spc="300" dirty="0" smtClean="0">
                <a:solidFill>
                  <a:prstClr val="white"/>
                </a:solidFill>
                <a:effectLst>
                  <a:outerShdw blurRad="38100" dist="38100" dir="2700000" algn="tl">
                    <a:srgbClr val="000000">
                      <a:alpha val="43137"/>
                    </a:srgbClr>
                  </a:outerShdw>
                </a:effectLst>
                <a:latin typeface="Arial" panose="020B0604020202020204" pitchFamily="34" charset="0"/>
                <a:ea typeface="微软雅黑" panose="020B0503020204020204" charset="-122"/>
                <a:cs typeface="方正兰亭细黑_GBK_M" panose="02010600010101010101" pitchFamily="2" charset="2"/>
                <a:sym typeface="+mn-ea"/>
              </a:rPr>
              <a:t>12</a:t>
            </a:r>
            <a:r>
              <a:rPr lang="zh-CN" altLang="en-US" sz="4000" b="1" spc="300" dirty="0" smtClean="0">
                <a:solidFill>
                  <a:prstClr val="white"/>
                </a:solidFill>
                <a:effectLst>
                  <a:outerShdw blurRad="38100" dist="38100" dir="2700000" algn="tl">
                    <a:srgbClr val="000000">
                      <a:alpha val="43137"/>
                    </a:srgbClr>
                  </a:outerShdw>
                </a:effectLst>
                <a:latin typeface="Arial" panose="020B0604020202020204" pitchFamily="34" charset="0"/>
                <a:ea typeface="微软雅黑" panose="020B0503020204020204" charset="-122"/>
                <a:cs typeface="方正兰亭细黑_GBK_M" panose="02010600010101010101" pitchFamily="2" charset="2"/>
                <a:sym typeface="+mn-ea"/>
              </a:rPr>
              <a:t>章  Linux 编程开发</a:t>
            </a:r>
            <a:endParaRPr lang="zh-CN" altLang="en-US" sz="4000" b="1" spc="300" dirty="0" smtClean="0">
              <a:solidFill>
                <a:prstClr val="white"/>
              </a:solidFill>
              <a:effectLst>
                <a:outerShdw blurRad="38100" dist="38100" dir="2700000" algn="tl">
                  <a:srgbClr val="000000">
                    <a:alpha val="43137"/>
                  </a:srgbClr>
                </a:outerShdw>
              </a:effectLst>
              <a:latin typeface="Arial" panose="020B0604020202020204" pitchFamily="34" charset="0"/>
              <a:ea typeface="微软雅黑" panose="020B0503020204020204" charset="-122"/>
              <a:cs typeface="方正兰亭细黑_GBK_M" panose="02010600010101010101" pitchFamily="2" charset="2"/>
              <a:sym typeface="+mn-ea"/>
            </a:endParaRPr>
          </a:p>
        </p:txBody>
      </p:sp>
    </p:spTree>
  </p:cSld>
  <p:clrMapOvr>
    <a:masterClrMapping/>
  </p:clrMapOvr>
  <p:transition spd="slow" advClick="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pPr algn="l">
              <a:buClrTx/>
              <a:buSzTx/>
              <a:buFontTx/>
            </a:pPr>
            <a:r>
              <a:rPr lang="en-US" altLang="zh-CN" dirty="0">
                <a:sym typeface="+mn-ea"/>
              </a:rPr>
              <a:t>12.1  GCC 编译工具</a:t>
            </a:r>
            <a:endParaRPr lang="zh-CN" altLang="en-US" dirty="0"/>
          </a:p>
        </p:txBody>
      </p:sp>
      <p:sp>
        <p:nvSpPr>
          <p:cNvPr id="9218" name="文本占位符 8194"/>
          <p:cNvSpPr>
            <a:spLocks noGrp="1" noRot="1"/>
          </p:cNvSpPr>
          <p:nvPr>
            <p:ph idx="1"/>
          </p:nvPr>
        </p:nvSpPr>
        <p:spPr>
          <a:xfrm>
            <a:off x="473710" y="1052830"/>
            <a:ext cx="8226425" cy="5996305"/>
          </a:xfrm>
        </p:spPr>
        <p:txBody>
          <a:bodyPr anchor="t" anchorCtr="0"/>
          <a:p>
            <a:pPr algn="l">
              <a:lnSpc>
                <a:spcPct val="150000"/>
              </a:lnSpc>
              <a:spcBef>
                <a:spcPts val="0"/>
              </a:spcBef>
              <a:buSzTx/>
            </a:pPr>
            <a:r>
              <a:rPr sz="2400" dirty="0"/>
              <a:t>12. 1. 3 GCC 编译流程 </a:t>
            </a:r>
            <a:endParaRPr sz="2400" dirty="0"/>
          </a:p>
          <a:p>
            <a:pPr marL="0" indent="0" algn="l">
              <a:lnSpc>
                <a:spcPct val="150000"/>
              </a:lnSpc>
              <a:spcBef>
                <a:spcPts val="0"/>
              </a:spcBef>
              <a:buSzTx/>
              <a:buNone/>
            </a:pPr>
            <a:r>
              <a:rPr lang="en-US" sz="2400" dirty="0"/>
              <a:t>    </a:t>
            </a:r>
            <a:r>
              <a:rPr sz="2400" dirty="0">
                <a:solidFill>
                  <a:srgbClr val="FF0000"/>
                </a:solidFill>
              </a:rPr>
              <a:t>GCC 的编译流程</a:t>
            </a:r>
            <a:r>
              <a:rPr sz="2400" dirty="0"/>
              <a:t>包括预处理 (Pre-Processin)、 编译 (Compiling)、 汇编 (Assembling) 以及链接 (Linking) 等步骤 </a:t>
            </a:r>
            <a:r>
              <a:rPr lang="zh-CN" sz="2400" dirty="0"/>
              <a:t>。</a:t>
            </a:r>
            <a:r>
              <a:rPr lang="en-US" dirty="0"/>
              <a:t>   </a:t>
            </a:r>
            <a:r>
              <a:rPr dirty="0"/>
              <a:t> </a:t>
            </a:r>
            <a:endParaRPr dirty="0"/>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pPr algn="l">
              <a:buClrTx/>
              <a:buSzTx/>
              <a:buFontTx/>
            </a:pPr>
            <a:r>
              <a:rPr lang="en-US" altLang="zh-CN" dirty="0">
                <a:sym typeface="+mn-ea"/>
              </a:rPr>
              <a:t>12.1  GCC 编译工具</a:t>
            </a:r>
            <a:endParaRPr lang="zh-CN" altLang="en-US" dirty="0"/>
          </a:p>
        </p:txBody>
      </p:sp>
      <p:sp>
        <p:nvSpPr>
          <p:cNvPr id="9218" name="文本占位符 8194"/>
          <p:cNvSpPr>
            <a:spLocks noGrp="1" noRot="1"/>
          </p:cNvSpPr>
          <p:nvPr>
            <p:ph idx="1"/>
          </p:nvPr>
        </p:nvSpPr>
        <p:spPr>
          <a:xfrm>
            <a:off x="473710" y="1052830"/>
            <a:ext cx="8226425" cy="5996305"/>
          </a:xfrm>
        </p:spPr>
        <p:txBody>
          <a:bodyPr anchor="t" anchorCtr="0"/>
          <a:p>
            <a:pPr algn="l">
              <a:lnSpc>
                <a:spcPct val="150000"/>
              </a:lnSpc>
              <a:spcBef>
                <a:spcPts val="0"/>
              </a:spcBef>
              <a:buSzTx/>
            </a:pPr>
            <a:r>
              <a:rPr sz="2400" dirty="0"/>
              <a:t>1. </a:t>
            </a:r>
            <a:r>
              <a:rPr sz="2400" dirty="0">
                <a:solidFill>
                  <a:srgbClr val="FF0000"/>
                </a:solidFill>
              </a:rPr>
              <a:t>预处理阶段</a:t>
            </a:r>
            <a:endParaRPr sz="2400" dirty="0"/>
          </a:p>
          <a:p>
            <a:pPr marL="0" indent="0" algn="l">
              <a:lnSpc>
                <a:spcPct val="150000"/>
              </a:lnSpc>
              <a:spcBef>
                <a:spcPts val="0"/>
              </a:spcBef>
              <a:buSzTx/>
              <a:buNone/>
            </a:pPr>
            <a:r>
              <a:rPr lang="en-US" sz="2400" dirty="0"/>
              <a:t>    </a:t>
            </a:r>
            <a:r>
              <a:rPr sz="2400" dirty="0"/>
              <a:t> 在该阶段, 编译器将上述代码中的 stdio. h 编译进来, 用户可以使用 GCC 的选项 “- E” 进行查看。 该选项的作用是让 GCC 在预处理结束后停止编译过程。</a:t>
            </a:r>
            <a:endParaRPr sz="2400" dirty="0"/>
          </a:p>
          <a:p>
            <a:pPr marL="0" indent="0" algn="l">
              <a:lnSpc>
                <a:spcPct val="150000"/>
              </a:lnSpc>
              <a:spcBef>
                <a:spcPts val="0"/>
              </a:spcBef>
              <a:buSzTx/>
              <a:buNone/>
            </a:pPr>
            <a:r>
              <a:rPr lang="en-US" sz="2400" dirty="0"/>
              <a:t>    </a:t>
            </a:r>
            <a:r>
              <a:rPr sz="2400" dirty="0"/>
              <a:t> GCC 指令的一般格式为: </a:t>
            </a:r>
            <a:endParaRPr sz="2400" dirty="0"/>
          </a:p>
          <a:p>
            <a:pPr marL="0" indent="0" algn="l">
              <a:lnSpc>
                <a:spcPct val="150000"/>
              </a:lnSpc>
              <a:spcBef>
                <a:spcPts val="0"/>
              </a:spcBef>
              <a:buSzTx/>
              <a:buNone/>
            </a:pPr>
            <a:r>
              <a:rPr sz="2400" dirty="0"/>
              <a:t> </a:t>
            </a:r>
            <a:r>
              <a:rPr lang="en-US" sz="2400" dirty="0"/>
              <a:t>   </a:t>
            </a:r>
            <a:r>
              <a:rPr sz="2400" dirty="0"/>
              <a:t>GCC [选项] 要编译的文件 [选项] [目标文件] </a:t>
            </a:r>
            <a:endParaRPr sz="2400" dirty="0"/>
          </a:p>
          <a:p>
            <a:pPr marL="0" indent="0" algn="l">
              <a:lnSpc>
                <a:spcPct val="150000"/>
              </a:lnSpc>
              <a:spcBef>
                <a:spcPts val="0"/>
              </a:spcBef>
              <a:buSzTx/>
              <a:buNone/>
            </a:pPr>
            <a:r>
              <a:rPr dirty="0"/>
              <a:t> </a:t>
            </a:r>
            <a:r>
              <a:rPr lang="en-US" dirty="0"/>
              <a:t>   </a:t>
            </a:r>
            <a:endParaRPr dirty="0"/>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pPr algn="l">
              <a:buClrTx/>
              <a:buSzTx/>
              <a:buFontTx/>
            </a:pPr>
            <a:r>
              <a:rPr lang="en-US" altLang="zh-CN" dirty="0">
                <a:sym typeface="+mn-ea"/>
              </a:rPr>
              <a:t>12.1  GCC 编译工具</a:t>
            </a:r>
            <a:endParaRPr lang="zh-CN" altLang="en-US" dirty="0"/>
          </a:p>
        </p:txBody>
      </p:sp>
      <p:sp>
        <p:nvSpPr>
          <p:cNvPr id="9218" name="文本占位符 8194"/>
          <p:cNvSpPr>
            <a:spLocks noGrp="1" noRot="1"/>
          </p:cNvSpPr>
          <p:nvPr>
            <p:ph idx="1"/>
          </p:nvPr>
        </p:nvSpPr>
        <p:spPr>
          <a:xfrm>
            <a:off x="473710" y="1052830"/>
            <a:ext cx="8226425" cy="5996305"/>
          </a:xfrm>
        </p:spPr>
        <p:txBody>
          <a:bodyPr anchor="t" anchorCtr="0"/>
          <a:p>
            <a:pPr marL="0" indent="0" algn="l">
              <a:lnSpc>
                <a:spcPct val="150000"/>
              </a:lnSpc>
              <a:spcBef>
                <a:spcPts val="0"/>
              </a:spcBef>
              <a:buSzTx/>
              <a:buNone/>
            </a:pPr>
            <a:r>
              <a:rPr dirty="0"/>
              <a:t> </a:t>
            </a:r>
            <a:r>
              <a:rPr lang="en-US" dirty="0"/>
              <a:t>  </a:t>
            </a:r>
            <a:r>
              <a:rPr lang="en-US" sz="2400" dirty="0"/>
              <a:t>  </a:t>
            </a:r>
            <a:r>
              <a:rPr sz="2400" dirty="0"/>
              <a:t>其中, 目标文件可缺省, GCC 默认生成可执行的文件, 将其命名为编译文件 . out。 </a:t>
            </a:r>
            <a:endParaRPr sz="2400" dirty="0"/>
          </a:p>
          <a:p>
            <a:pPr marL="0" indent="0" algn="l">
              <a:lnSpc>
                <a:spcPct val="150000"/>
              </a:lnSpc>
              <a:spcBef>
                <a:spcPts val="0"/>
              </a:spcBef>
              <a:buSzTx/>
              <a:buNone/>
            </a:pPr>
            <a:r>
              <a:rPr sz="2400" dirty="0"/>
              <a:t> </a:t>
            </a:r>
            <a:r>
              <a:rPr lang="en-US" sz="2400" dirty="0"/>
              <a:t>   </a:t>
            </a:r>
            <a:r>
              <a:rPr sz="2400" dirty="0"/>
              <a:t>[root@ localhost ~ ] # gcc -E program1. c -o program1. i</a:t>
            </a:r>
            <a:r>
              <a:rPr lang="en-US" sz="2400" dirty="0"/>
              <a:t> </a:t>
            </a:r>
            <a:r>
              <a:rPr sz="2400" dirty="0"/>
              <a:t> </a:t>
            </a:r>
            <a:endParaRPr sz="2400" dirty="0"/>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pPr algn="l">
              <a:buClrTx/>
              <a:buSzTx/>
              <a:buFontTx/>
            </a:pPr>
            <a:r>
              <a:rPr lang="en-US" altLang="zh-CN" dirty="0">
                <a:sym typeface="+mn-ea"/>
              </a:rPr>
              <a:t>12.1  GCC 编译工具</a:t>
            </a:r>
            <a:endParaRPr lang="zh-CN" altLang="en-US" dirty="0"/>
          </a:p>
        </p:txBody>
      </p:sp>
      <p:sp>
        <p:nvSpPr>
          <p:cNvPr id="9218" name="文本占位符 8194"/>
          <p:cNvSpPr>
            <a:spLocks noGrp="1" noRot="1"/>
          </p:cNvSpPr>
          <p:nvPr>
            <p:ph idx="1"/>
          </p:nvPr>
        </p:nvSpPr>
        <p:spPr>
          <a:xfrm>
            <a:off x="473710" y="1052830"/>
            <a:ext cx="8226425" cy="5996305"/>
          </a:xfrm>
        </p:spPr>
        <p:txBody>
          <a:bodyPr anchor="t" anchorCtr="0"/>
          <a:p>
            <a:pPr algn="l">
              <a:lnSpc>
                <a:spcPct val="150000"/>
              </a:lnSpc>
              <a:spcBef>
                <a:spcPts val="0"/>
              </a:spcBef>
              <a:buSzTx/>
            </a:pPr>
            <a:r>
              <a:rPr sz="2400" dirty="0"/>
              <a:t>2. 编译阶段</a:t>
            </a:r>
            <a:endParaRPr sz="2400" dirty="0"/>
          </a:p>
          <a:p>
            <a:pPr marL="0" indent="0" algn="l">
              <a:lnSpc>
                <a:spcPct val="150000"/>
              </a:lnSpc>
              <a:spcBef>
                <a:spcPts val="0"/>
              </a:spcBef>
              <a:buSzTx/>
              <a:buNone/>
            </a:pPr>
            <a:r>
              <a:rPr lang="en-US" sz="2400" dirty="0"/>
              <a:t>    </a:t>
            </a:r>
            <a:r>
              <a:rPr sz="2400" dirty="0"/>
              <a:t> 接下来进行的是编译阶段。 在这个阶段中, GCC 首先要检查代码的规范性, 是否有语法错误等, 以确定代码实际要做的工作。 在检查无误后, GCC 把代码翻译成汇编语言。 用户可 以使用 “-S” 选项来进行查看, 该选项只进行编译而不进行汇编, 进而生成汇编代码。</a:t>
            </a:r>
            <a:endParaRPr sz="2400" dirty="0"/>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pPr algn="l">
              <a:buClrTx/>
              <a:buSzTx/>
              <a:buFontTx/>
            </a:pPr>
            <a:r>
              <a:rPr lang="en-US" altLang="zh-CN" dirty="0">
                <a:sym typeface="+mn-ea"/>
              </a:rPr>
              <a:t>12.1  GCC 编译工具</a:t>
            </a:r>
            <a:endParaRPr lang="zh-CN" altLang="en-US" dirty="0"/>
          </a:p>
        </p:txBody>
      </p:sp>
      <p:sp>
        <p:nvSpPr>
          <p:cNvPr id="9218" name="文本占位符 8194"/>
          <p:cNvSpPr>
            <a:spLocks noGrp="1" noRot="1"/>
          </p:cNvSpPr>
          <p:nvPr>
            <p:ph idx="1"/>
          </p:nvPr>
        </p:nvSpPr>
        <p:spPr>
          <a:xfrm>
            <a:off x="473710" y="1052830"/>
            <a:ext cx="8226425" cy="5996305"/>
          </a:xfrm>
        </p:spPr>
        <p:txBody>
          <a:bodyPr anchor="t" anchorCtr="0"/>
          <a:p>
            <a:pPr algn="l">
              <a:lnSpc>
                <a:spcPct val="150000"/>
              </a:lnSpc>
              <a:spcBef>
                <a:spcPts val="0"/>
              </a:spcBef>
              <a:buSzTx/>
            </a:pPr>
            <a:r>
              <a:rPr sz="2400" dirty="0"/>
              <a:t>3. 汇编阶段 </a:t>
            </a:r>
            <a:endParaRPr sz="2400" dirty="0"/>
          </a:p>
          <a:p>
            <a:pPr marL="0" indent="0" algn="l">
              <a:lnSpc>
                <a:spcPct val="150000"/>
              </a:lnSpc>
              <a:spcBef>
                <a:spcPts val="0"/>
              </a:spcBef>
              <a:buSzTx/>
              <a:buNone/>
            </a:pPr>
            <a:r>
              <a:rPr lang="en-US" sz="2400" dirty="0"/>
              <a:t>    </a:t>
            </a:r>
            <a:r>
              <a:rPr sz="2400" dirty="0"/>
              <a:t>汇编阶段是把编译阶段生成的 “. s” 文件转成目标文件。 读者在此可使用选项 “-c” 就可看到汇编代码已转化为 “. o” 的二进制目标代码了。 </a:t>
            </a:r>
            <a:endParaRPr sz="2400" dirty="0"/>
          </a:p>
          <a:p>
            <a:pPr marL="0" indent="0" algn="l">
              <a:lnSpc>
                <a:spcPct val="150000"/>
              </a:lnSpc>
              <a:spcBef>
                <a:spcPts val="0"/>
              </a:spcBef>
              <a:buSzTx/>
              <a:buNone/>
            </a:pPr>
            <a:r>
              <a:rPr sz="2400" dirty="0"/>
              <a:t> </a:t>
            </a:r>
            <a:r>
              <a:rPr lang="en-US" sz="2400" dirty="0"/>
              <a:t>   </a:t>
            </a:r>
            <a:r>
              <a:rPr sz="2400" dirty="0"/>
              <a:t>[root@localhost ~]# gcc -c program1. s -o program1. o</a:t>
            </a:r>
            <a:endParaRPr sz="2400" dirty="0"/>
          </a:p>
          <a:p>
            <a:pPr marL="0" indent="0" algn="l">
              <a:lnSpc>
                <a:spcPct val="150000"/>
              </a:lnSpc>
              <a:spcBef>
                <a:spcPts val="0"/>
              </a:spcBef>
              <a:buSzTx/>
              <a:buNone/>
            </a:pPr>
            <a:endParaRPr sz="2400" dirty="0"/>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pPr algn="l">
              <a:buClrTx/>
              <a:buSzTx/>
              <a:buFontTx/>
            </a:pPr>
            <a:r>
              <a:rPr lang="en-US" altLang="zh-CN" dirty="0">
                <a:sym typeface="+mn-ea"/>
              </a:rPr>
              <a:t>12.1  GCC 编译工具</a:t>
            </a:r>
            <a:endParaRPr lang="zh-CN" altLang="en-US" dirty="0"/>
          </a:p>
        </p:txBody>
      </p:sp>
      <p:sp>
        <p:nvSpPr>
          <p:cNvPr id="9218" name="文本占位符 8194"/>
          <p:cNvSpPr>
            <a:spLocks noGrp="1" noRot="1"/>
          </p:cNvSpPr>
          <p:nvPr>
            <p:ph idx="1"/>
          </p:nvPr>
        </p:nvSpPr>
        <p:spPr>
          <a:xfrm>
            <a:off x="473710" y="1052830"/>
            <a:ext cx="8226425" cy="5996305"/>
          </a:xfrm>
        </p:spPr>
        <p:txBody>
          <a:bodyPr anchor="t" anchorCtr="0"/>
          <a:p>
            <a:pPr algn="l">
              <a:lnSpc>
                <a:spcPct val="150000"/>
              </a:lnSpc>
              <a:spcBef>
                <a:spcPts val="0"/>
              </a:spcBef>
              <a:buSzTx/>
            </a:pPr>
            <a:r>
              <a:rPr sz="2400" dirty="0"/>
              <a:t>4. 链接阶段 </a:t>
            </a:r>
            <a:endParaRPr sz="2400" dirty="0"/>
          </a:p>
          <a:p>
            <a:pPr marL="0" indent="0" algn="l">
              <a:lnSpc>
                <a:spcPct val="150000"/>
              </a:lnSpc>
              <a:spcBef>
                <a:spcPts val="0"/>
              </a:spcBef>
              <a:buSzTx/>
              <a:buNone/>
            </a:pPr>
            <a:r>
              <a:rPr lang="en-US" sz="2400" dirty="0"/>
              <a:t>    </a:t>
            </a:r>
            <a:r>
              <a:rPr sz="2400" dirty="0"/>
              <a:t>在成功编译之后, 就进入了链接阶段。</a:t>
            </a:r>
            <a:r>
              <a:rPr lang="en-US" sz="2400" dirty="0"/>
              <a:t>  </a:t>
            </a:r>
            <a:endParaRPr lang="en-US" sz="2400" dirty="0"/>
          </a:p>
          <a:p>
            <a:pPr marL="0" indent="0" algn="l">
              <a:lnSpc>
                <a:spcPct val="150000"/>
              </a:lnSpc>
              <a:spcBef>
                <a:spcPts val="0"/>
              </a:spcBef>
              <a:buSzTx/>
              <a:buNone/>
            </a:pPr>
            <a:r>
              <a:rPr lang="en-US" sz="2400" dirty="0"/>
              <a:t>    </a:t>
            </a:r>
            <a:r>
              <a:rPr sz="2400" dirty="0"/>
              <a:t>[root@localhost ~]# gcc program1. o-o program1 </a:t>
            </a:r>
            <a:endParaRPr sz="2400" dirty="0"/>
          </a:p>
          <a:p>
            <a:pPr marL="0" indent="0" algn="l">
              <a:lnSpc>
                <a:spcPct val="150000"/>
              </a:lnSpc>
              <a:spcBef>
                <a:spcPts val="0"/>
              </a:spcBef>
              <a:buSzTx/>
              <a:buNone/>
            </a:pPr>
            <a:r>
              <a:rPr sz="2400" dirty="0"/>
              <a:t> </a:t>
            </a:r>
            <a:r>
              <a:rPr lang="en-US" sz="2400" dirty="0"/>
              <a:t>   </a:t>
            </a:r>
            <a:r>
              <a:rPr sz="2400" dirty="0"/>
              <a:t>运行该可执行文件, 出现正确的结果如下。 </a:t>
            </a:r>
            <a:endParaRPr sz="2400" dirty="0"/>
          </a:p>
          <a:p>
            <a:pPr marL="0" indent="0" algn="l">
              <a:lnSpc>
                <a:spcPct val="150000"/>
              </a:lnSpc>
              <a:spcBef>
                <a:spcPts val="0"/>
              </a:spcBef>
              <a:buSzTx/>
              <a:buNone/>
            </a:pPr>
            <a:r>
              <a:rPr sz="2400" dirty="0"/>
              <a:t> </a:t>
            </a:r>
            <a:r>
              <a:rPr lang="en-US" sz="2400" dirty="0"/>
              <a:t>   </a:t>
            </a:r>
            <a:r>
              <a:rPr sz="2400" dirty="0"/>
              <a:t>[root@localhost ~]#~ $ . /program1 Hello world!</a:t>
            </a:r>
            <a:endParaRPr sz="2400" dirty="0"/>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pPr algn="l">
              <a:buClrTx/>
              <a:buSzTx/>
              <a:buFontTx/>
            </a:pPr>
            <a:r>
              <a:rPr lang="en-US" altLang="zh-CN" dirty="0">
                <a:sym typeface="+mn-ea"/>
              </a:rPr>
              <a:t>12.1  GCC 编译工具</a:t>
            </a:r>
            <a:endParaRPr lang="zh-CN" altLang="en-US" dirty="0"/>
          </a:p>
        </p:txBody>
      </p:sp>
      <p:sp>
        <p:nvSpPr>
          <p:cNvPr id="9218" name="文本占位符 8194"/>
          <p:cNvSpPr>
            <a:spLocks noGrp="1" noRot="1"/>
          </p:cNvSpPr>
          <p:nvPr>
            <p:ph idx="1"/>
          </p:nvPr>
        </p:nvSpPr>
        <p:spPr>
          <a:xfrm>
            <a:off x="473710" y="1052830"/>
            <a:ext cx="8226425" cy="5996305"/>
          </a:xfrm>
        </p:spPr>
        <p:txBody>
          <a:bodyPr anchor="t" anchorCtr="0"/>
          <a:p>
            <a:pPr algn="l">
              <a:lnSpc>
                <a:spcPct val="150000"/>
              </a:lnSpc>
              <a:spcBef>
                <a:spcPts val="0"/>
              </a:spcBef>
              <a:buSzTx/>
            </a:pPr>
            <a:r>
              <a:rPr sz="2400" dirty="0"/>
              <a:t>12. 1. 4 GCC 编译选项分析 </a:t>
            </a:r>
            <a:endParaRPr sz="2400" dirty="0"/>
          </a:p>
          <a:p>
            <a:pPr algn="l">
              <a:lnSpc>
                <a:spcPct val="150000"/>
              </a:lnSpc>
              <a:spcBef>
                <a:spcPts val="0"/>
              </a:spcBef>
              <a:buSzTx/>
            </a:pPr>
            <a:r>
              <a:rPr lang="en-US" sz="2400" dirty="0"/>
              <a:t> </a:t>
            </a:r>
            <a:r>
              <a:rPr sz="2400" dirty="0"/>
              <a:t>1. 总体选项 </a:t>
            </a:r>
            <a:endParaRPr sz="2400" dirty="0"/>
          </a:p>
          <a:p>
            <a:pPr marL="0" indent="0" algn="l">
              <a:lnSpc>
                <a:spcPct val="150000"/>
              </a:lnSpc>
              <a:spcBef>
                <a:spcPts val="0"/>
              </a:spcBef>
              <a:buSzTx/>
              <a:buNone/>
            </a:pPr>
            <a:r>
              <a:rPr lang="en-US" sz="2400" dirty="0"/>
              <a:t>    </a:t>
            </a:r>
            <a:r>
              <a:rPr sz="2400" dirty="0"/>
              <a:t>GCC [选项] 文件选项 </a:t>
            </a:r>
            <a:r>
              <a:rPr lang="en-US" sz="2400" dirty="0"/>
              <a:t>  </a:t>
            </a:r>
            <a:endParaRPr lang="en-US" sz="2400" dirty="0"/>
          </a:p>
          <a:p>
            <a:pPr marL="0" indent="0" algn="l">
              <a:lnSpc>
                <a:spcPct val="150000"/>
              </a:lnSpc>
              <a:spcBef>
                <a:spcPts val="0"/>
              </a:spcBef>
              <a:buSzTx/>
              <a:buNone/>
            </a:pPr>
            <a:r>
              <a:rPr lang="en-US" sz="2400" dirty="0"/>
              <a:t>    </a:t>
            </a:r>
            <a:r>
              <a:rPr sz="2400" dirty="0"/>
              <a:t>-E: 使用此选项表示仅作预处理, 不进行编译、 汇编和链接。 </a:t>
            </a:r>
            <a:endParaRPr sz="2400" dirty="0"/>
          </a:p>
          <a:p>
            <a:pPr marL="0" indent="0" algn="l">
              <a:lnSpc>
                <a:spcPct val="150000"/>
              </a:lnSpc>
              <a:spcBef>
                <a:spcPts val="0"/>
              </a:spcBef>
              <a:buSzTx/>
              <a:buNone/>
            </a:pPr>
            <a:r>
              <a:rPr sz="2400" dirty="0"/>
              <a:t> </a:t>
            </a:r>
            <a:r>
              <a:rPr lang="en-US" sz="2400" dirty="0"/>
              <a:t>   </a:t>
            </a:r>
            <a:r>
              <a:rPr sz="2400" dirty="0"/>
              <a:t>-S: 编译到汇编语言, 不进行汇编和链接。 </a:t>
            </a:r>
            <a:endParaRPr sz="2400" dirty="0"/>
          </a:p>
          <a:p>
            <a:pPr marL="0" indent="0" algn="l">
              <a:lnSpc>
                <a:spcPct val="150000"/>
              </a:lnSpc>
              <a:spcBef>
                <a:spcPts val="0"/>
              </a:spcBef>
              <a:buSzTx/>
              <a:buNone/>
            </a:pPr>
            <a:r>
              <a:rPr sz="2400" dirty="0"/>
              <a:t> </a:t>
            </a:r>
            <a:r>
              <a:rPr lang="en-US" sz="2400" dirty="0"/>
              <a:t>   </a:t>
            </a:r>
            <a:r>
              <a:rPr sz="2400" dirty="0"/>
              <a:t>-c: 编译到目标代码。</a:t>
            </a:r>
            <a:endParaRPr sz="2400" dirty="0"/>
          </a:p>
          <a:p>
            <a:pPr marL="0" indent="0" algn="l">
              <a:lnSpc>
                <a:spcPct val="150000"/>
              </a:lnSpc>
              <a:spcBef>
                <a:spcPts val="0"/>
              </a:spcBef>
              <a:buSzTx/>
              <a:buNone/>
            </a:pPr>
            <a:r>
              <a:rPr sz="2400" dirty="0"/>
              <a:t> </a:t>
            </a:r>
            <a:r>
              <a:rPr lang="en-US" sz="2400" dirty="0"/>
              <a:t>   </a:t>
            </a:r>
            <a:r>
              <a:rPr sz="2400" dirty="0"/>
              <a:t>-o: 文件输出到文件。</a:t>
            </a:r>
            <a:endParaRPr sz="2400" dirty="0"/>
          </a:p>
          <a:p>
            <a:pPr marL="0" indent="0" algn="l">
              <a:lnSpc>
                <a:spcPct val="150000"/>
              </a:lnSpc>
              <a:spcBef>
                <a:spcPts val="0"/>
              </a:spcBef>
              <a:buSzTx/>
              <a:buNone/>
            </a:pPr>
            <a:r>
              <a:rPr dirty="0"/>
              <a:t> </a:t>
            </a:r>
            <a:endParaRPr dirty="0"/>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pPr algn="l">
              <a:buClrTx/>
              <a:buSzTx/>
              <a:buFontTx/>
            </a:pPr>
            <a:r>
              <a:rPr lang="en-US" altLang="zh-CN" dirty="0">
                <a:sym typeface="+mn-ea"/>
              </a:rPr>
              <a:t>12.1  GCC 编译工具</a:t>
            </a:r>
            <a:endParaRPr lang="zh-CN" altLang="en-US" dirty="0"/>
          </a:p>
        </p:txBody>
      </p:sp>
      <p:sp>
        <p:nvSpPr>
          <p:cNvPr id="9218" name="文本占位符 8194"/>
          <p:cNvSpPr>
            <a:spLocks noGrp="1" noRot="1"/>
          </p:cNvSpPr>
          <p:nvPr>
            <p:ph idx="1"/>
          </p:nvPr>
        </p:nvSpPr>
        <p:spPr>
          <a:xfrm>
            <a:off x="473710" y="1052830"/>
            <a:ext cx="8226425" cy="5996305"/>
          </a:xfrm>
        </p:spPr>
        <p:txBody>
          <a:bodyPr anchor="t" anchorCtr="0"/>
          <a:p>
            <a:pPr marL="0" indent="0" algn="l">
              <a:lnSpc>
                <a:spcPct val="150000"/>
              </a:lnSpc>
              <a:spcBef>
                <a:spcPts val="0"/>
              </a:spcBef>
              <a:buSzTx/>
              <a:buNone/>
            </a:pPr>
            <a:r>
              <a:rPr dirty="0"/>
              <a:t> </a:t>
            </a:r>
            <a:r>
              <a:rPr lang="en-US" dirty="0"/>
              <a:t>   </a:t>
            </a:r>
            <a:r>
              <a:rPr lang="en-US" sz="2400" dirty="0"/>
              <a:t> </a:t>
            </a:r>
            <a:r>
              <a:rPr sz="2400" dirty="0"/>
              <a:t>-static: 此选项将禁止使用动态库, 所以, 编译出来的东西一般都很大, 也不需要什 么动态链接库即可运行。</a:t>
            </a:r>
            <a:endParaRPr sz="2400" dirty="0"/>
          </a:p>
          <a:p>
            <a:pPr algn="l">
              <a:lnSpc>
                <a:spcPct val="150000"/>
              </a:lnSpc>
              <a:spcBef>
                <a:spcPts val="0"/>
              </a:spcBef>
              <a:buSzTx/>
            </a:pPr>
            <a:r>
              <a:rPr sz="2400" dirty="0">
                <a:sym typeface="+mn-ea"/>
              </a:rPr>
              <a:t>2. 警告和出错选项 </a:t>
            </a:r>
            <a:endParaRPr sz="2400" dirty="0"/>
          </a:p>
          <a:p>
            <a:pPr marL="0" indent="0" algn="l">
              <a:lnSpc>
                <a:spcPct val="150000"/>
              </a:lnSpc>
              <a:spcBef>
                <a:spcPts val="0"/>
              </a:spcBef>
              <a:buSzTx/>
              <a:buNone/>
            </a:pPr>
            <a:r>
              <a:rPr lang="en-US" sz="2400" dirty="0">
                <a:sym typeface="+mn-ea"/>
              </a:rPr>
              <a:t>    </a:t>
            </a:r>
            <a:r>
              <a:rPr sz="2400" dirty="0">
                <a:sym typeface="+mn-ea"/>
              </a:rPr>
              <a:t>警告是针对程序结构的诊断信息, 出现警告程序不一定有错误, 而是表明存在风险, 或者可能存在错误。 下列选项用于控制 GNUCC 产生的警告的数量和类型。 </a:t>
            </a:r>
            <a:endParaRPr sz="2400" dirty="0">
              <a:sym typeface="+mn-ea"/>
            </a:endParaRP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pPr algn="l">
              <a:buClrTx/>
              <a:buSzTx/>
              <a:buFontTx/>
            </a:pPr>
            <a:r>
              <a:rPr lang="en-US" altLang="zh-CN" dirty="0">
                <a:sym typeface="+mn-ea"/>
              </a:rPr>
              <a:t>12.1  GCC 编译工具</a:t>
            </a:r>
            <a:endParaRPr lang="zh-CN" altLang="en-US" dirty="0"/>
          </a:p>
        </p:txBody>
      </p:sp>
      <p:sp>
        <p:nvSpPr>
          <p:cNvPr id="9218" name="文本占位符 8194"/>
          <p:cNvSpPr>
            <a:spLocks noGrp="1" noRot="1"/>
          </p:cNvSpPr>
          <p:nvPr>
            <p:ph idx="1"/>
          </p:nvPr>
        </p:nvSpPr>
        <p:spPr>
          <a:xfrm>
            <a:off x="473710" y="1052830"/>
            <a:ext cx="8226425" cy="5996305"/>
          </a:xfrm>
        </p:spPr>
        <p:txBody>
          <a:bodyPr anchor="t" anchorCtr="0"/>
          <a:p>
            <a:pPr marL="0" indent="0" algn="l">
              <a:lnSpc>
                <a:spcPct val="150000"/>
              </a:lnSpc>
              <a:spcBef>
                <a:spcPts val="0"/>
              </a:spcBef>
              <a:buSzTx/>
              <a:buNone/>
            </a:pPr>
            <a:r>
              <a:rPr lang="en-US" dirty="0"/>
              <a:t> </a:t>
            </a:r>
            <a:r>
              <a:rPr lang="en-US" sz="2400" dirty="0"/>
              <a:t>    </a:t>
            </a:r>
            <a:r>
              <a:rPr sz="2400" dirty="0"/>
              <a:t>-Wall: 打开所有类型语法警告, 建议读者养成使用该选项的习惯。</a:t>
            </a:r>
            <a:endParaRPr sz="2400" dirty="0"/>
          </a:p>
          <a:p>
            <a:pPr marL="0" indent="0" algn="l">
              <a:lnSpc>
                <a:spcPct val="150000"/>
              </a:lnSpc>
              <a:spcBef>
                <a:spcPts val="0"/>
              </a:spcBef>
              <a:buSzTx/>
              <a:buNone/>
            </a:pPr>
            <a:r>
              <a:rPr sz="2400" dirty="0"/>
              <a:t> </a:t>
            </a:r>
            <a:r>
              <a:rPr lang="en-US" sz="2400" dirty="0"/>
              <a:t>   </a:t>
            </a:r>
            <a:r>
              <a:rPr sz="2400" dirty="0"/>
              <a:t> -Wcomment: 当 “ / ∗” 出现在 “ / ∗. . . ∗/ ” 注释中, 或者 “ \ ” 出现在 “ / / . . . ” 注释结尾处时, 使用-Wcomment 会给出警告, 它很可能会影响程序的运行结果。</a:t>
            </a:r>
            <a:r>
              <a:rPr dirty="0"/>
              <a:t> </a:t>
            </a:r>
            <a:endParaRPr dirty="0"/>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pPr algn="l">
              <a:buClrTx/>
              <a:buSzTx/>
              <a:buFontTx/>
            </a:pPr>
            <a:r>
              <a:rPr lang="en-US" altLang="zh-CN" dirty="0">
                <a:sym typeface="+mn-ea"/>
              </a:rPr>
              <a:t>12.1  GCC 编译工具</a:t>
            </a:r>
            <a:endParaRPr lang="zh-CN" altLang="en-US" dirty="0"/>
          </a:p>
        </p:txBody>
      </p:sp>
      <p:sp>
        <p:nvSpPr>
          <p:cNvPr id="9218" name="文本占位符 8194"/>
          <p:cNvSpPr>
            <a:spLocks noGrp="1" noRot="1"/>
          </p:cNvSpPr>
          <p:nvPr>
            <p:ph idx="1"/>
          </p:nvPr>
        </p:nvSpPr>
        <p:spPr>
          <a:xfrm>
            <a:off x="473710" y="1052830"/>
            <a:ext cx="8226425" cy="5996305"/>
          </a:xfrm>
        </p:spPr>
        <p:txBody>
          <a:bodyPr anchor="t" anchorCtr="0"/>
          <a:p>
            <a:pPr algn="l">
              <a:lnSpc>
                <a:spcPct val="150000"/>
              </a:lnSpc>
              <a:spcBef>
                <a:spcPts val="0"/>
              </a:spcBef>
              <a:buSzTx/>
            </a:pPr>
            <a:r>
              <a:rPr sz="2400" dirty="0"/>
              <a:t>3. </a:t>
            </a:r>
            <a:r>
              <a:rPr sz="2400" dirty="0">
                <a:solidFill>
                  <a:srgbClr val="FF0000"/>
                </a:solidFill>
              </a:rPr>
              <a:t>优化选项</a:t>
            </a:r>
            <a:endParaRPr sz="2400" dirty="0"/>
          </a:p>
          <a:p>
            <a:pPr marL="0" indent="0" algn="l">
              <a:lnSpc>
                <a:spcPct val="150000"/>
              </a:lnSpc>
              <a:spcBef>
                <a:spcPts val="0"/>
              </a:spcBef>
              <a:buSzTx/>
              <a:buNone/>
            </a:pPr>
            <a:r>
              <a:rPr lang="en-US" sz="2400" dirty="0"/>
              <a:t>    </a:t>
            </a:r>
            <a:r>
              <a:rPr sz="2400" dirty="0"/>
              <a:t> GCC 可以对代码进行优化, 它通过编译选项 “ -On” 来控制优化代码的生成, 其中 n 是一个代表优化级别的整数。 GCC 默认提供了 5 级优化选项的集合。 </a:t>
            </a:r>
            <a:endParaRPr sz="2400" dirty="0"/>
          </a:p>
          <a:p>
            <a:pPr marL="0" indent="0" algn="l">
              <a:lnSpc>
                <a:spcPct val="150000"/>
              </a:lnSpc>
              <a:spcBef>
                <a:spcPts val="0"/>
              </a:spcBef>
              <a:buSzTx/>
              <a:buNone/>
            </a:pPr>
            <a:r>
              <a:rPr sz="2400" dirty="0"/>
              <a:t> </a:t>
            </a:r>
            <a:r>
              <a:rPr lang="en-US" sz="2400" dirty="0"/>
              <a:t>   </a:t>
            </a:r>
            <a:r>
              <a:rPr sz="2400" dirty="0"/>
              <a:t>-O 和-O1: 使用能减少目标文件大小以及执行时间并且不会使编译时间明显增加的 优化。 在编译大型程序的时候会显著增加编译时内存的使用。</a:t>
            </a:r>
            <a:r>
              <a:rPr dirty="0"/>
              <a:t> </a:t>
            </a:r>
            <a:endParaRPr dirty="0"/>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标题 6145"/>
          <p:cNvSpPr>
            <a:spLocks noGrp="1" noRot="1"/>
          </p:cNvSpPr>
          <p:nvPr>
            <p:ph type="title"/>
          </p:nvPr>
        </p:nvSpPr>
        <p:spPr/>
        <p:txBody>
          <a:bodyPr anchor="ctr" anchorCtr="0"/>
          <a:p>
            <a:r>
              <a:rPr lang="zh-CN" altLang="en-US" dirty="0"/>
              <a:t>本章内容</a:t>
            </a:r>
            <a:endParaRPr lang="zh-CN" altLang="en-US" dirty="0"/>
          </a:p>
        </p:txBody>
      </p:sp>
      <p:sp>
        <p:nvSpPr>
          <p:cNvPr id="7170" name="文本占位符 6146"/>
          <p:cNvSpPr>
            <a:spLocks noGrp="1" noRot="1"/>
          </p:cNvSpPr>
          <p:nvPr>
            <p:ph idx="1"/>
          </p:nvPr>
        </p:nvSpPr>
        <p:spPr>
          <a:xfrm>
            <a:off x="457200" y="1219200"/>
            <a:ext cx="8153400" cy="1840230"/>
          </a:xfrm>
        </p:spPr>
        <p:txBody>
          <a:bodyPr anchor="t" anchorCtr="0"/>
          <a:p>
            <a:pPr>
              <a:buNone/>
            </a:pPr>
            <a:r>
              <a:rPr lang="en-US" altLang="zh-CN" dirty="0"/>
              <a:t>12.1   GCC 编译工具</a:t>
            </a:r>
            <a:endParaRPr lang="en-US" altLang="zh-CN" dirty="0"/>
          </a:p>
          <a:p>
            <a:pPr>
              <a:buNone/>
            </a:pPr>
            <a:r>
              <a:rPr lang="en-US" altLang="zh-CN" dirty="0"/>
              <a:t>12.2  </a:t>
            </a:r>
            <a:r>
              <a:rPr dirty="0"/>
              <a:t> Make 工具</a:t>
            </a:r>
            <a:endParaRPr dirty="0">
              <a:sym typeface="+mn-ea"/>
            </a:endParaRP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pPr algn="l">
              <a:buClrTx/>
              <a:buSzTx/>
              <a:buFontTx/>
            </a:pPr>
            <a:r>
              <a:rPr lang="en-US" altLang="zh-CN" dirty="0">
                <a:sym typeface="+mn-ea"/>
              </a:rPr>
              <a:t>12.1  GCC 编译工具</a:t>
            </a:r>
            <a:endParaRPr lang="zh-CN" altLang="en-US" dirty="0"/>
          </a:p>
        </p:txBody>
      </p:sp>
      <p:sp>
        <p:nvSpPr>
          <p:cNvPr id="9218" name="文本占位符 8194"/>
          <p:cNvSpPr>
            <a:spLocks noGrp="1" noRot="1"/>
          </p:cNvSpPr>
          <p:nvPr>
            <p:ph idx="1"/>
          </p:nvPr>
        </p:nvSpPr>
        <p:spPr>
          <a:xfrm>
            <a:off x="473710" y="1052830"/>
            <a:ext cx="8226425" cy="5996305"/>
          </a:xfrm>
        </p:spPr>
        <p:txBody>
          <a:bodyPr anchor="t" anchorCtr="0"/>
          <a:p>
            <a:pPr algn="l">
              <a:lnSpc>
                <a:spcPct val="150000"/>
              </a:lnSpc>
              <a:spcBef>
                <a:spcPts val="0"/>
              </a:spcBef>
              <a:buSzTx/>
            </a:pPr>
            <a:r>
              <a:rPr sz="2400" dirty="0"/>
              <a:t>12. 1. 5 编译执行中的常见错误</a:t>
            </a:r>
            <a:endParaRPr sz="2400" dirty="0"/>
          </a:p>
          <a:p>
            <a:pPr algn="l">
              <a:lnSpc>
                <a:spcPct val="150000"/>
              </a:lnSpc>
              <a:spcBef>
                <a:spcPts val="0"/>
              </a:spcBef>
              <a:buSzTx/>
            </a:pPr>
            <a:r>
              <a:rPr sz="2400" dirty="0"/>
              <a:t>1. 语法错误 </a:t>
            </a:r>
            <a:endParaRPr sz="2400" dirty="0"/>
          </a:p>
          <a:p>
            <a:pPr marL="0" indent="0" algn="l">
              <a:lnSpc>
                <a:spcPct val="150000"/>
              </a:lnSpc>
              <a:spcBef>
                <a:spcPts val="0"/>
              </a:spcBef>
              <a:buSzTx/>
              <a:buNone/>
            </a:pPr>
            <a:r>
              <a:rPr lang="en-US" sz="2400" dirty="0"/>
              <a:t>    </a:t>
            </a:r>
            <a:r>
              <a:rPr sz="2400" dirty="0"/>
              <a:t>错误信息举例: 文件 source. c 中第 n 行有语法错误 (syntex error)。</a:t>
            </a:r>
            <a:endParaRPr sz="2400" dirty="0"/>
          </a:p>
          <a:p>
            <a:pPr algn="l">
              <a:lnSpc>
                <a:spcPct val="150000"/>
              </a:lnSpc>
              <a:spcBef>
                <a:spcPts val="0"/>
              </a:spcBef>
              <a:buSzTx/>
            </a:pPr>
            <a:r>
              <a:rPr sz="2400" dirty="0"/>
              <a:t> 2. 头文件错误 </a:t>
            </a:r>
            <a:endParaRPr sz="2400" dirty="0"/>
          </a:p>
          <a:p>
            <a:pPr marL="0" indent="0" algn="l">
              <a:lnSpc>
                <a:spcPct val="150000"/>
              </a:lnSpc>
              <a:spcBef>
                <a:spcPts val="0"/>
              </a:spcBef>
              <a:buSzTx/>
              <a:buNone/>
            </a:pPr>
            <a:r>
              <a:rPr lang="en-US" sz="2400" dirty="0"/>
              <a:t>    </a:t>
            </a:r>
            <a:r>
              <a:rPr sz="2400" dirty="0"/>
              <a:t>错误信息: 找不到头文件 head. h, 如提示: “can not find include file head. h”。</a:t>
            </a:r>
            <a:r>
              <a:rPr dirty="0"/>
              <a:t> </a:t>
            </a:r>
            <a:endParaRPr dirty="0"/>
          </a:p>
          <a:p>
            <a:pPr marL="0" indent="0" algn="l">
              <a:lnSpc>
                <a:spcPct val="150000"/>
              </a:lnSpc>
              <a:spcBef>
                <a:spcPts val="0"/>
              </a:spcBef>
              <a:buSzTx/>
              <a:buNone/>
            </a:pPr>
            <a:endParaRPr dirty="0"/>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pPr algn="l">
              <a:buClrTx/>
              <a:buSzTx/>
              <a:buFontTx/>
            </a:pPr>
            <a:r>
              <a:rPr lang="en-US" altLang="zh-CN" dirty="0">
                <a:sym typeface="+mn-ea"/>
              </a:rPr>
              <a:t>12.1  GCC 编译工具</a:t>
            </a:r>
            <a:endParaRPr lang="zh-CN" altLang="en-US" dirty="0"/>
          </a:p>
        </p:txBody>
      </p:sp>
      <p:sp>
        <p:nvSpPr>
          <p:cNvPr id="9218" name="文本占位符 8194"/>
          <p:cNvSpPr>
            <a:spLocks noGrp="1" noRot="1"/>
          </p:cNvSpPr>
          <p:nvPr>
            <p:ph idx="1"/>
          </p:nvPr>
        </p:nvSpPr>
        <p:spPr>
          <a:xfrm>
            <a:off x="473710" y="1052830"/>
            <a:ext cx="8226425" cy="5996305"/>
          </a:xfrm>
        </p:spPr>
        <p:txBody>
          <a:bodyPr anchor="t" anchorCtr="0"/>
          <a:p>
            <a:pPr algn="l">
              <a:lnSpc>
                <a:spcPct val="150000"/>
              </a:lnSpc>
              <a:spcBef>
                <a:spcPts val="0"/>
              </a:spcBef>
              <a:buSzTx/>
            </a:pPr>
            <a:r>
              <a:rPr sz="2400" dirty="0"/>
              <a:t>3. 函数库错误 </a:t>
            </a:r>
            <a:endParaRPr sz="2400" dirty="0"/>
          </a:p>
          <a:p>
            <a:pPr marL="0" indent="0" algn="l">
              <a:lnSpc>
                <a:spcPct val="150000"/>
              </a:lnSpc>
              <a:spcBef>
                <a:spcPts val="0"/>
              </a:spcBef>
              <a:buSzTx/>
              <a:buNone/>
            </a:pPr>
            <a:r>
              <a:rPr lang="en-US" sz="2400" dirty="0"/>
              <a:t>    </a:t>
            </a:r>
            <a:r>
              <a:rPr sz="2400" dirty="0"/>
              <a:t>错误信息: 链接程序找不到所需的函数库。 如下提示: </a:t>
            </a:r>
            <a:endParaRPr sz="2400" dirty="0"/>
          </a:p>
          <a:p>
            <a:pPr marL="0" indent="0" algn="l">
              <a:lnSpc>
                <a:spcPct val="150000"/>
              </a:lnSpc>
              <a:spcBef>
                <a:spcPts val="0"/>
              </a:spcBef>
              <a:buSzTx/>
              <a:buNone/>
            </a:pPr>
            <a:r>
              <a:rPr sz="2400" dirty="0"/>
              <a:t> </a:t>
            </a:r>
            <a:r>
              <a:rPr lang="en-US" sz="2400" dirty="0"/>
              <a:t> </a:t>
            </a:r>
            <a:r>
              <a:rPr sz="2400" dirty="0"/>
              <a:t>“ld: cannot find ertl. o: No suchfile or directory”。</a:t>
            </a:r>
            <a:r>
              <a:rPr dirty="0"/>
              <a:t> </a:t>
            </a:r>
            <a:endParaRPr dirty="0"/>
          </a:p>
          <a:p>
            <a:pPr marL="0" indent="0" algn="l">
              <a:lnSpc>
                <a:spcPct val="150000"/>
              </a:lnSpc>
              <a:spcBef>
                <a:spcPts val="0"/>
              </a:spcBef>
              <a:buSzTx/>
              <a:buNone/>
            </a:pPr>
            <a:r>
              <a:rPr dirty="0"/>
              <a:t> </a:t>
            </a:r>
            <a:endParaRPr dirty="0"/>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pPr algn="l">
              <a:buClrTx/>
              <a:buSzTx/>
              <a:buFontTx/>
            </a:pPr>
            <a:r>
              <a:rPr lang="en-US" altLang="zh-CN" dirty="0">
                <a:sym typeface="+mn-ea"/>
              </a:rPr>
              <a:t>12.1  GCC 编译工具</a:t>
            </a:r>
            <a:endParaRPr lang="zh-CN" altLang="en-US" dirty="0"/>
          </a:p>
        </p:txBody>
      </p:sp>
      <p:sp>
        <p:nvSpPr>
          <p:cNvPr id="9218" name="文本占位符 8194"/>
          <p:cNvSpPr>
            <a:spLocks noGrp="1" noRot="1"/>
          </p:cNvSpPr>
          <p:nvPr>
            <p:ph idx="1"/>
          </p:nvPr>
        </p:nvSpPr>
        <p:spPr>
          <a:xfrm>
            <a:off x="473710" y="1052830"/>
            <a:ext cx="8226425" cy="5996305"/>
          </a:xfrm>
        </p:spPr>
        <p:txBody>
          <a:bodyPr anchor="t" anchorCtr="0"/>
          <a:p>
            <a:pPr algn="l">
              <a:lnSpc>
                <a:spcPct val="150000"/>
              </a:lnSpc>
              <a:spcBef>
                <a:spcPts val="0"/>
              </a:spcBef>
              <a:buSzTx/>
            </a:pPr>
            <a:r>
              <a:rPr sz="2400" dirty="0"/>
              <a:t>12. 1. 6 GDB 调试器 </a:t>
            </a:r>
            <a:endParaRPr sz="2400" dirty="0"/>
          </a:p>
          <a:p>
            <a:pPr marL="0" indent="0" algn="l">
              <a:lnSpc>
                <a:spcPct val="150000"/>
              </a:lnSpc>
              <a:spcBef>
                <a:spcPts val="0"/>
              </a:spcBef>
              <a:buSzTx/>
              <a:buNone/>
            </a:pPr>
            <a:r>
              <a:rPr lang="en-US" sz="2400" dirty="0"/>
              <a:t>    </a:t>
            </a:r>
            <a:r>
              <a:rPr sz="2400" dirty="0"/>
              <a:t>GDB 是命令行下用于调试可执行文件的调试器程序</a:t>
            </a:r>
            <a:r>
              <a:rPr dirty="0"/>
              <a:t>。</a:t>
            </a:r>
            <a:endParaRPr dirty="0"/>
          </a:p>
          <a:p>
            <a:pPr marL="0" indent="0" algn="l">
              <a:lnSpc>
                <a:spcPct val="150000"/>
              </a:lnSpc>
              <a:spcBef>
                <a:spcPts val="0"/>
              </a:spcBef>
              <a:buSzTx/>
              <a:buNone/>
            </a:pPr>
            <a:r>
              <a:rPr dirty="0"/>
              <a:t> </a:t>
            </a:r>
            <a:endParaRPr dirty="0"/>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pPr algn="l">
              <a:buClrTx/>
              <a:buSzTx/>
              <a:buFontTx/>
            </a:pPr>
            <a:r>
              <a:rPr lang="zh-CN" altLang="en-US" dirty="0">
                <a:sym typeface="+mn-ea"/>
              </a:rPr>
              <a:t>12. 2 </a:t>
            </a:r>
            <a:r>
              <a:rPr lang="en-US" altLang="zh-CN" dirty="0">
                <a:sym typeface="+mn-ea"/>
              </a:rPr>
              <a:t>  </a:t>
            </a:r>
            <a:r>
              <a:rPr lang="zh-CN" altLang="en-US" dirty="0">
                <a:sym typeface="+mn-ea"/>
              </a:rPr>
              <a:t>Make 工具</a:t>
            </a:r>
            <a:endParaRPr lang="zh-CN" altLang="en-US" dirty="0">
              <a:sym typeface="+mn-ea"/>
            </a:endParaRPr>
          </a:p>
        </p:txBody>
      </p:sp>
      <p:sp>
        <p:nvSpPr>
          <p:cNvPr id="9218" name="文本占位符 8194"/>
          <p:cNvSpPr>
            <a:spLocks noGrp="1" noRot="1"/>
          </p:cNvSpPr>
          <p:nvPr>
            <p:ph idx="1"/>
          </p:nvPr>
        </p:nvSpPr>
        <p:spPr>
          <a:xfrm>
            <a:off x="459105" y="923925"/>
            <a:ext cx="8226425" cy="5996305"/>
          </a:xfrm>
        </p:spPr>
        <p:txBody>
          <a:bodyPr anchor="t" anchorCtr="0"/>
          <a:p>
            <a:pPr algn="l">
              <a:lnSpc>
                <a:spcPct val="150000"/>
              </a:lnSpc>
              <a:spcBef>
                <a:spcPts val="0"/>
              </a:spcBef>
              <a:buSzTx/>
            </a:pPr>
            <a:r>
              <a:rPr sz="2400" dirty="0"/>
              <a:t>12. 2. 1 Make 工具简介</a:t>
            </a:r>
            <a:endParaRPr sz="2400" dirty="0"/>
          </a:p>
          <a:p>
            <a:pPr marL="0" indent="0" algn="l">
              <a:lnSpc>
                <a:spcPct val="150000"/>
              </a:lnSpc>
              <a:spcBef>
                <a:spcPts val="0"/>
              </a:spcBef>
              <a:buSzTx/>
              <a:buNone/>
            </a:pPr>
            <a:r>
              <a:rPr lang="en-US" sz="2400" dirty="0"/>
              <a:t>     </a:t>
            </a:r>
            <a:r>
              <a:rPr sz="2400" dirty="0"/>
              <a:t>GNU Make 工具是一个解释 Makefile 中指令的 命令工具, 最主要也是最基本的功能就是通过 Makefile 文件描述源程序之间的相互关系, 并且自动维护编译工作。</a:t>
            </a:r>
            <a:r>
              <a:rPr dirty="0"/>
              <a:t> </a:t>
            </a:r>
            <a:endParaRPr dirty="0"/>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pPr algn="l">
              <a:buClrTx/>
              <a:buSzTx/>
              <a:buFontTx/>
            </a:pPr>
            <a:r>
              <a:rPr lang="zh-CN" altLang="en-US" dirty="0">
                <a:sym typeface="+mn-ea"/>
              </a:rPr>
              <a:t>12. 2 </a:t>
            </a:r>
            <a:r>
              <a:rPr lang="en-US" altLang="zh-CN" dirty="0">
                <a:sym typeface="+mn-ea"/>
              </a:rPr>
              <a:t>  </a:t>
            </a:r>
            <a:r>
              <a:rPr lang="zh-CN" altLang="en-US" dirty="0">
                <a:sym typeface="+mn-ea"/>
              </a:rPr>
              <a:t>Make 工具</a:t>
            </a:r>
            <a:endParaRPr lang="zh-CN" altLang="en-US" dirty="0">
              <a:sym typeface="+mn-ea"/>
            </a:endParaRPr>
          </a:p>
        </p:txBody>
      </p:sp>
      <p:sp>
        <p:nvSpPr>
          <p:cNvPr id="9218" name="文本占位符 8194"/>
          <p:cNvSpPr>
            <a:spLocks noGrp="1" noRot="1"/>
          </p:cNvSpPr>
          <p:nvPr>
            <p:ph idx="1"/>
          </p:nvPr>
        </p:nvSpPr>
        <p:spPr>
          <a:xfrm>
            <a:off x="459105" y="1075055"/>
            <a:ext cx="8226425" cy="5996305"/>
          </a:xfrm>
        </p:spPr>
        <p:txBody>
          <a:bodyPr anchor="t" anchorCtr="0"/>
          <a:p>
            <a:pPr marL="0" indent="0" algn="l">
              <a:lnSpc>
                <a:spcPct val="150000"/>
              </a:lnSpc>
              <a:spcBef>
                <a:spcPts val="0"/>
              </a:spcBef>
              <a:buSzTx/>
              <a:buNone/>
            </a:pPr>
            <a:r>
              <a:rPr lang="en-US" sz="2400" dirty="0"/>
              <a:t>    </a:t>
            </a:r>
            <a:r>
              <a:rPr sz="2400" dirty="0"/>
              <a:t>Make 通过一种脚本文件来完成自动编译, 所有编译操作写在脚本文件内, 方便维护 编译工作。 该方式的好处之一是当一个工作涉及编译处理的文件较多时, 程序员不需要每 次都重复键入大量 GCC 命令; 另一个好处是采用增量编译的特性, 它能根据文件修改自 动判断哪些需要重新编译, 哪些可利用上次结果, 避免了大量的重复计算, 提高了编译效率。</a:t>
            </a:r>
            <a:endParaRPr sz="2400" dirty="0"/>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pPr algn="l">
              <a:buClrTx/>
              <a:buSzTx/>
              <a:buFontTx/>
            </a:pPr>
            <a:r>
              <a:rPr lang="zh-CN" altLang="en-US" dirty="0">
                <a:sym typeface="+mn-ea"/>
              </a:rPr>
              <a:t>12. 2 </a:t>
            </a:r>
            <a:r>
              <a:rPr lang="en-US" altLang="zh-CN" dirty="0">
                <a:sym typeface="+mn-ea"/>
              </a:rPr>
              <a:t>  </a:t>
            </a:r>
            <a:r>
              <a:rPr lang="zh-CN" altLang="en-US" dirty="0">
                <a:sym typeface="+mn-ea"/>
              </a:rPr>
              <a:t>Make 工具</a:t>
            </a:r>
            <a:endParaRPr lang="zh-CN" altLang="en-US" dirty="0">
              <a:sym typeface="+mn-ea"/>
            </a:endParaRPr>
          </a:p>
        </p:txBody>
      </p:sp>
      <p:sp>
        <p:nvSpPr>
          <p:cNvPr id="9218" name="文本占位符 8194"/>
          <p:cNvSpPr>
            <a:spLocks noGrp="1" noRot="1"/>
          </p:cNvSpPr>
          <p:nvPr>
            <p:ph idx="1"/>
          </p:nvPr>
        </p:nvSpPr>
        <p:spPr>
          <a:xfrm>
            <a:off x="459105" y="1075055"/>
            <a:ext cx="8226425" cy="5996305"/>
          </a:xfrm>
        </p:spPr>
        <p:txBody>
          <a:bodyPr anchor="t" anchorCtr="0"/>
          <a:p>
            <a:pPr algn="l">
              <a:lnSpc>
                <a:spcPct val="150000"/>
              </a:lnSpc>
              <a:spcBef>
                <a:spcPts val="0"/>
              </a:spcBef>
              <a:buSzTx/>
            </a:pPr>
            <a:r>
              <a:rPr sz="2400" dirty="0"/>
              <a:t>12. 2. 2 Makefile 的语法规则</a:t>
            </a:r>
            <a:endParaRPr sz="2400" dirty="0"/>
          </a:p>
          <a:p>
            <a:pPr marL="0" indent="0" algn="l">
              <a:lnSpc>
                <a:spcPct val="150000"/>
              </a:lnSpc>
              <a:spcBef>
                <a:spcPts val="0"/>
              </a:spcBef>
              <a:buSzTx/>
              <a:buNone/>
            </a:pPr>
            <a:r>
              <a:rPr lang="en-US" sz="2400" dirty="0"/>
              <a:t>    </a:t>
            </a:r>
            <a:r>
              <a:rPr sz="2400" dirty="0"/>
              <a:t> Makefie 文件定义了编译时需要的多个源文件之间的依赖关系, 并说明了如何利用各 个源文件生成目标的命令操作。 其语法规范较简单, 一般由一种两行的脚本单元组成, 要 注意第二行语句必须用&lt;Tab&gt;缩进, 不能用空格实现, 其语法表述如下。</a:t>
            </a:r>
            <a:endParaRPr sz="2400" dirty="0"/>
          </a:p>
          <a:p>
            <a:pPr marL="0" indent="0" algn="l">
              <a:lnSpc>
                <a:spcPct val="150000"/>
              </a:lnSpc>
              <a:spcBef>
                <a:spcPts val="0"/>
              </a:spcBef>
              <a:buSzTx/>
              <a:buNone/>
            </a:pPr>
            <a:r>
              <a:rPr lang="en-US" sz="2400" dirty="0">
                <a:sym typeface="+mn-ea"/>
              </a:rPr>
              <a:t>    </a:t>
            </a:r>
            <a:r>
              <a:rPr sz="2400" dirty="0">
                <a:sym typeface="+mn-ea"/>
              </a:rPr>
              <a:t>target. . . : prerequisites. . .</a:t>
            </a:r>
            <a:endParaRPr sz="2400" dirty="0"/>
          </a:p>
          <a:p>
            <a:pPr marL="0" indent="0" algn="l">
              <a:lnSpc>
                <a:spcPct val="150000"/>
              </a:lnSpc>
              <a:spcBef>
                <a:spcPts val="0"/>
              </a:spcBef>
              <a:buSzTx/>
              <a:buNone/>
            </a:pPr>
            <a:r>
              <a:rPr sz="2400" dirty="0">
                <a:sym typeface="+mn-ea"/>
              </a:rPr>
              <a:t> </a:t>
            </a:r>
            <a:r>
              <a:rPr lang="en-US" sz="2400" dirty="0">
                <a:sym typeface="+mn-ea"/>
              </a:rPr>
              <a:t>    </a:t>
            </a:r>
            <a:r>
              <a:rPr sz="2400" dirty="0">
                <a:sym typeface="+mn-ea"/>
              </a:rPr>
              <a:t>command </a:t>
            </a:r>
            <a:endParaRPr sz="2400" dirty="0"/>
          </a:p>
          <a:p>
            <a:pPr marL="0" indent="0" algn="l">
              <a:lnSpc>
                <a:spcPct val="150000"/>
              </a:lnSpc>
              <a:spcBef>
                <a:spcPts val="0"/>
              </a:spcBef>
              <a:buSzTx/>
              <a:buNone/>
            </a:pPr>
            <a:endParaRPr sz="2400" dirty="0"/>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pPr algn="l">
              <a:buClrTx/>
              <a:buSzTx/>
              <a:buFontTx/>
            </a:pPr>
            <a:r>
              <a:rPr lang="zh-CN" altLang="en-US" dirty="0">
                <a:sym typeface="+mn-ea"/>
              </a:rPr>
              <a:t>12. 2 </a:t>
            </a:r>
            <a:r>
              <a:rPr lang="en-US" altLang="zh-CN" dirty="0">
                <a:sym typeface="+mn-ea"/>
              </a:rPr>
              <a:t>  </a:t>
            </a:r>
            <a:r>
              <a:rPr lang="zh-CN" altLang="en-US" dirty="0">
                <a:sym typeface="+mn-ea"/>
              </a:rPr>
              <a:t>Make 工具</a:t>
            </a:r>
            <a:endParaRPr lang="zh-CN" altLang="en-US" dirty="0">
              <a:sym typeface="+mn-ea"/>
            </a:endParaRPr>
          </a:p>
        </p:txBody>
      </p:sp>
      <p:sp>
        <p:nvSpPr>
          <p:cNvPr id="9218" name="文本占位符 8194"/>
          <p:cNvSpPr>
            <a:spLocks noGrp="1" noRot="1"/>
          </p:cNvSpPr>
          <p:nvPr>
            <p:ph idx="1"/>
          </p:nvPr>
        </p:nvSpPr>
        <p:spPr>
          <a:xfrm>
            <a:off x="459105" y="999490"/>
            <a:ext cx="8226425" cy="5996305"/>
          </a:xfrm>
        </p:spPr>
        <p:txBody>
          <a:bodyPr anchor="t" anchorCtr="0"/>
          <a:p>
            <a:pPr marL="0" indent="0" algn="l">
              <a:lnSpc>
                <a:spcPct val="150000"/>
              </a:lnSpc>
              <a:spcBef>
                <a:spcPts val="0"/>
              </a:spcBef>
              <a:buSzTx/>
              <a:buNone/>
            </a:pPr>
            <a:r>
              <a:rPr lang="en-US" dirty="0"/>
              <a:t>  </a:t>
            </a:r>
            <a:r>
              <a:rPr lang="en-US" sz="2400" dirty="0"/>
              <a:t>  </a:t>
            </a:r>
            <a:r>
              <a:rPr sz="2400" dirty="0"/>
              <a:t>target: 可以是目标文件, 也可以是执行文件, 还可以是一个标签 (伪目标)。</a:t>
            </a:r>
            <a:endParaRPr sz="2400" dirty="0"/>
          </a:p>
          <a:p>
            <a:pPr marL="0" indent="0" algn="l">
              <a:lnSpc>
                <a:spcPct val="150000"/>
              </a:lnSpc>
              <a:spcBef>
                <a:spcPts val="0"/>
              </a:spcBef>
              <a:buSzTx/>
              <a:buNone/>
            </a:pPr>
            <a:r>
              <a:rPr sz="2400" dirty="0"/>
              <a:t> </a:t>
            </a:r>
            <a:r>
              <a:rPr lang="en-US" sz="2400" dirty="0"/>
              <a:t>    </a:t>
            </a:r>
            <a:r>
              <a:rPr sz="2400" dirty="0"/>
              <a:t>prerequisites: 就是要生成那个 target 所需要的文件或是目标。</a:t>
            </a:r>
            <a:endParaRPr sz="2400" dirty="0"/>
          </a:p>
          <a:p>
            <a:pPr marL="0" indent="0" algn="l">
              <a:lnSpc>
                <a:spcPct val="150000"/>
              </a:lnSpc>
              <a:spcBef>
                <a:spcPts val="0"/>
              </a:spcBef>
              <a:buSzTx/>
              <a:buNone/>
            </a:pPr>
            <a:r>
              <a:rPr sz="2400" dirty="0"/>
              <a:t> </a:t>
            </a:r>
            <a:r>
              <a:rPr lang="en-US" sz="2400" dirty="0"/>
              <a:t>    </a:t>
            </a:r>
            <a:r>
              <a:rPr sz="2400" dirty="0"/>
              <a:t>command: 就是为了生成目标, Make 需要执行的 Shell 命令。</a:t>
            </a:r>
            <a:endParaRPr sz="2400" dirty="0"/>
          </a:p>
          <a:p>
            <a:pPr marL="0" indent="0" algn="l">
              <a:lnSpc>
                <a:spcPct val="150000"/>
              </a:lnSpc>
              <a:spcBef>
                <a:spcPts val="0"/>
              </a:spcBef>
              <a:buSzTx/>
              <a:buNone/>
            </a:pPr>
            <a:r>
              <a:rPr lang="en-US" sz="2400" dirty="0"/>
              <a:t>    </a:t>
            </a:r>
            <a:r>
              <a:rPr sz="2400" dirty="0"/>
              <a:t> prerequisites 中如果有一个以上的文件比 target 文件要新的话, command 所定义的命令 会被执行。 这就是 Makefile 的核心和规则</a:t>
            </a:r>
            <a:r>
              <a:rPr lang="zh-CN" sz="2400" dirty="0"/>
              <a:t>。</a:t>
            </a:r>
            <a:endParaRPr lang="zh-CN" sz="2400" dirty="0"/>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pPr algn="l">
              <a:buClrTx/>
              <a:buSzTx/>
              <a:buFontTx/>
            </a:pPr>
            <a:r>
              <a:rPr lang="zh-CN" altLang="en-US" dirty="0">
                <a:sym typeface="+mn-ea"/>
              </a:rPr>
              <a:t>12. 2 </a:t>
            </a:r>
            <a:r>
              <a:rPr lang="en-US" altLang="zh-CN" dirty="0">
                <a:sym typeface="+mn-ea"/>
              </a:rPr>
              <a:t>  </a:t>
            </a:r>
            <a:r>
              <a:rPr lang="zh-CN" altLang="en-US" dirty="0">
                <a:sym typeface="+mn-ea"/>
              </a:rPr>
              <a:t>Make 工具</a:t>
            </a:r>
            <a:endParaRPr lang="zh-CN" altLang="en-US" dirty="0">
              <a:sym typeface="+mn-ea"/>
            </a:endParaRPr>
          </a:p>
        </p:txBody>
      </p:sp>
      <p:sp>
        <p:nvSpPr>
          <p:cNvPr id="9218" name="文本占位符 8194"/>
          <p:cNvSpPr>
            <a:spLocks noGrp="1" noRot="1"/>
          </p:cNvSpPr>
          <p:nvPr>
            <p:ph idx="1"/>
          </p:nvPr>
        </p:nvSpPr>
        <p:spPr>
          <a:xfrm>
            <a:off x="459105" y="1075055"/>
            <a:ext cx="8226425" cy="5996305"/>
          </a:xfrm>
        </p:spPr>
        <p:txBody>
          <a:bodyPr anchor="t" anchorCtr="0"/>
          <a:p>
            <a:pPr algn="l">
              <a:lnSpc>
                <a:spcPct val="150000"/>
              </a:lnSpc>
              <a:spcBef>
                <a:spcPts val="0"/>
              </a:spcBef>
              <a:buSzTx/>
            </a:pPr>
            <a:r>
              <a:rPr sz="2400" dirty="0"/>
              <a:t>12. 2. 3 Makefile 的执行过程</a:t>
            </a:r>
            <a:endParaRPr sz="2400" dirty="0"/>
          </a:p>
          <a:p>
            <a:pPr marL="0" indent="0" algn="l">
              <a:lnSpc>
                <a:spcPct val="150000"/>
              </a:lnSpc>
              <a:spcBef>
                <a:spcPts val="0"/>
              </a:spcBef>
              <a:buSzTx/>
              <a:buNone/>
            </a:pPr>
            <a:r>
              <a:rPr lang="en-US" sz="2400" dirty="0"/>
              <a:t>    </a:t>
            </a:r>
            <a:r>
              <a:rPr sz="2400" dirty="0"/>
              <a:t> (1) 首先, Make 会在当前目录下按顺序找 GNUmakef</a:t>
            </a:r>
            <a:r>
              <a:rPr sz="2400" dirty="0">
                <a:sym typeface="+mn-ea"/>
              </a:rPr>
              <a:t>ile, makefile 或 Makefile 名字的文件。 </a:t>
            </a:r>
            <a:endParaRPr sz="2400" dirty="0"/>
          </a:p>
          <a:p>
            <a:pPr marL="0" indent="0" algn="l">
              <a:lnSpc>
                <a:spcPct val="150000"/>
              </a:lnSpc>
              <a:spcBef>
                <a:spcPts val="0"/>
              </a:spcBef>
              <a:buSzTx/>
              <a:buNone/>
            </a:pPr>
            <a:r>
              <a:rPr sz="2400" dirty="0"/>
              <a:t> </a:t>
            </a:r>
            <a:r>
              <a:rPr lang="en-US" sz="2400" dirty="0"/>
              <a:t>   </a:t>
            </a:r>
            <a:r>
              <a:rPr sz="2400" dirty="0"/>
              <a:t>(2) 如果 edit 文件不存在, 或 edit 所依赖的 . o 文件的文件修改时间比 edit 文件新, 就会执行紧跟其后定义的命令来生成 edit 文件。</a:t>
            </a:r>
            <a:endParaRPr sz="2400" dirty="0"/>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pPr algn="l">
              <a:buClrTx/>
              <a:buSzTx/>
              <a:buFontTx/>
            </a:pPr>
            <a:r>
              <a:rPr lang="zh-CN" altLang="en-US" dirty="0">
                <a:sym typeface="+mn-ea"/>
              </a:rPr>
              <a:t>12. 2 </a:t>
            </a:r>
            <a:r>
              <a:rPr lang="en-US" altLang="zh-CN" dirty="0">
                <a:sym typeface="+mn-ea"/>
              </a:rPr>
              <a:t>  </a:t>
            </a:r>
            <a:r>
              <a:rPr lang="zh-CN" altLang="en-US" dirty="0">
                <a:sym typeface="+mn-ea"/>
              </a:rPr>
              <a:t>Make 工具</a:t>
            </a:r>
            <a:endParaRPr lang="zh-CN" altLang="en-US" dirty="0">
              <a:sym typeface="+mn-ea"/>
            </a:endParaRPr>
          </a:p>
        </p:txBody>
      </p:sp>
      <p:sp>
        <p:nvSpPr>
          <p:cNvPr id="9218" name="文本占位符 8194"/>
          <p:cNvSpPr>
            <a:spLocks noGrp="1" noRot="1"/>
          </p:cNvSpPr>
          <p:nvPr>
            <p:ph idx="1"/>
          </p:nvPr>
        </p:nvSpPr>
        <p:spPr>
          <a:xfrm>
            <a:off x="459105" y="1075055"/>
            <a:ext cx="8226425" cy="5996305"/>
          </a:xfrm>
        </p:spPr>
        <p:txBody>
          <a:bodyPr anchor="t" anchorCtr="0"/>
          <a:p>
            <a:pPr marL="0" indent="0" algn="l">
              <a:lnSpc>
                <a:spcPct val="150000"/>
              </a:lnSpc>
              <a:spcBef>
                <a:spcPts val="0"/>
              </a:spcBef>
              <a:buSzTx/>
              <a:buNone/>
            </a:pPr>
            <a:r>
              <a:rPr lang="en-US" dirty="0"/>
              <a:t>     </a:t>
            </a:r>
            <a:r>
              <a:rPr dirty="0"/>
              <a:t> </a:t>
            </a:r>
            <a:r>
              <a:rPr sz="2400" dirty="0"/>
              <a:t>(3) 由于edit 所依赖的文件 main. o、 kbd. o 等文件不存在, Make 会继续向下在当前目录中找这些 . o文件的依赖, 再根据其规则生成 . o文件。</a:t>
            </a:r>
            <a:endParaRPr sz="2400" dirty="0"/>
          </a:p>
          <a:p>
            <a:pPr marL="0" indent="0" algn="l">
              <a:lnSpc>
                <a:spcPct val="150000"/>
              </a:lnSpc>
              <a:spcBef>
                <a:spcPts val="0"/>
              </a:spcBef>
              <a:buSzTx/>
              <a:buNone/>
            </a:pPr>
            <a:r>
              <a:rPr lang="en-US" sz="2400" dirty="0"/>
              <a:t>     </a:t>
            </a:r>
            <a:r>
              <a:rPr sz="2400" dirty="0"/>
              <a:t>(4) Make 一层一层地找文件的依赖关系, 子目标生成后再返回上一层目标的生成, 直到最终编译出默认的第一个目标文件, 从主目标向下找子目标、 k 现目标依次返回的过程是典型的递归返回。</a:t>
            </a:r>
            <a:endParaRPr sz="2400" dirty="0"/>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pPr algn="l">
              <a:buClrTx/>
              <a:buSzTx/>
              <a:buFontTx/>
            </a:pPr>
            <a:r>
              <a:rPr lang="zh-CN" altLang="en-US" dirty="0">
                <a:sym typeface="+mn-ea"/>
              </a:rPr>
              <a:t>12. 2 </a:t>
            </a:r>
            <a:r>
              <a:rPr lang="en-US" altLang="zh-CN" dirty="0">
                <a:sym typeface="+mn-ea"/>
              </a:rPr>
              <a:t>  </a:t>
            </a:r>
            <a:r>
              <a:rPr lang="zh-CN" altLang="en-US" dirty="0">
                <a:sym typeface="+mn-ea"/>
              </a:rPr>
              <a:t>Make 工具</a:t>
            </a:r>
            <a:endParaRPr lang="zh-CN" altLang="en-US" dirty="0">
              <a:sym typeface="+mn-ea"/>
            </a:endParaRPr>
          </a:p>
        </p:txBody>
      </p:sp>
      <p:sp>
        <p:nvSpPr>
          <p:cNvPr id="9218" name="文本占位符 8194"/>
          <p:cNvSpPr>
            <a:spLocks noGrp="1" noRot="1"/>
          </p:cNvSpPr>
          <p:nvPr>
            <p:ph idx="1"/>
          </p:nvPr>
        </p:nvSpPr>
        <p:spPr>
          <a:xfrm>
            <a:off x="459105" y="1075055"/>
            <a:ext cx="8226425" cy="5996305"/>
          </a:xfrm>
        </p:spPr>
        <p:txBody>
          <a:bodyPr anchor="t" anchorCtr="0"/>
          <a:p>
            <a:pPr marL="0" indent="0" algn="l">
              <a:lnSpc>
                <a:spcPct val="150000"/>
              </a:lnSpc>
              <a:spcBef>
                <a:spcPts val="0"/>
              </a:spcBef>
              <a:buSzTx/>
              <a:buNone/>
            </a:pPr>
            <a:r>
              <a:rPr lang="en-US" dirty="0"/>
              <a:t>   </a:t>
            </a:r>
            <a:r>
              <a:rPr lang="en-US" sz="2400" dirty="0"/>
              <a:t> </a:t>
            </a:r>
            <a:r>
              <a:rPr sz="2400" dirty="0"/>
              <a:t>(5) 在找寻依赖关系过程中, 如果出现错误, 如被依赖的文件找不到, 那么 make 会 直接退出, 并报错。 如果是目标下定义的操作命令执行时出错, 并不会影响 make 向下找 依赖关系的执行。</a:t>
            </a:r>
            <a:endParaRPr sz="2400" dirty="0"/>
          </a:p>
          <a:p>
            <a:pPr marL="0" indent="0" algn="l">
              <a:lnSpc>
                <a:spcPct val="150000"/>
              </a:lnSpc>
              <a:spcBef>
                <a:spcPts val="0"/>
              </a:spcBef>
              <a:buSzTx/>
              <a:buNone/>
            </a:pPr>
            <a:r>
              <a:rPr sz="2400" dirty="0"/>
              <a:t> </a:t>
            </a:r>
            <a:r>
              <a:rPr lang="en-US" sz="2400" dirty="0"/>
              <a:t>  </a:t>
            </a:r>
            <a:r>
              <a:rPr sz="2400" dirty="0"/>
              <a:t>(6) clean 这种没有被第一个目标文件直接或间接关联, 其后面定义的命令将不会自 动执行, 但我们可以通过 “make clean” 显式地执行生成该目标</a:t>
            </a:r>
            <a:r>
              <a:rPr dirty="0"/>
              <a:t>。 </a:t>
            </a:r>
            <a:endParaRPr dirty="0"/>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pPr algn="l">
              <a:buClrTx/>
              <a:buSzTx/>
              <a:buFontTx/>
            </a:pPr>
            <a:r>
              <a:rPr lang="en-US" altLang="zh-CN" dirty="0">
                <a:sym typeface="+mn-ea"/>
              </a:rPr>
              <a:t>12.1  GCC 编译工具</a:t>
            </a:r>
            <a:endParaRPr lang="zh-CN" altLang="en-US" dirty="0"/>
          </a:p>
        </p:txBody>
      </p:sp>
      <p:sp>
        <p:nvSpPr>
          <p:cNvPr id="9218" name="文本占位符 8194"/>
          <p:cNvSpPr>
            <a:spLocks noGrp="1" noRot="1"/>
          </p:cNvSpPr>
          <p:nvPr>
            <p:ph idx="1"/>
          </p:nvPr>
        </p:nvSpPr>
        <p:spPr>
          <a:xfrm>
            <a:off x="473710" y="1203960"/>
            <a:ext cx="8226425" cy="5996305"/>
          </a:xfrm>
        </p:spPr>
        <p:txBody>
          <a:bodyPr anchor="t" anchorCtr="0"/>
          <a:p>
            <a:pPr algn="l">
              <a:lnSpc>
                <a:spcPct val="150000"/>
              </a:lnSpc>
              <a:spcBef>
                <a:spcPts val="0"/>
              </a:spcBef>
              <a:buSzTx/>
            </a:pPr>
            <a:r>
              <a:rPr sz="2400" dirty="0"/>
              <a:t>    12. 1. 1 GCC 简介</a:t>
            </a:r>
            <a:endParaRPr sz="2400" dirty="0"/>
          </a:p>
          <a:p>
            <a:pPr marL="0" indent="0" algn="l">
              <a:lnSpc>
                <a:spcPct val="150000"/>
              </a:lnSpc>
              <a:spcBef>
                <a:spcPts val="0"/>
              </a:spcBef>
              <a:buSzTx/>
              <a:buNone/>
            </a:pPr>
            <a:r>
              <a:rPr sz="2400" dirty="0"/>
              <a:t> </a:t>
            </a:r>
            <a:r>
              <a:rPr lang="en-US" sz="2400" dirty="0"/>
              <a:t>   </a:t>
            </a:r>
            <a:r>
              <a:rPr sz="2400" dirty="0"/>
              <a:t> </a:t>
            </a:r>
            <a:r>
              <a:rPr sz="2400" dirty="0">
                <a:solidFill>
                  <a:srgbClr val="FF0000"/>
                </a:solidFill>
              </a:rPr>
              <a:t>GCC </a:t>
            </a:r>
            <a:r>
              <a:rPr sz="2400" dirty="0"/>
              <a:t>(GNU Complier Collection, GNU 编译工具合集) 源自 GNU 项目。</a:t>
            </a:r>
            <a:endParaRPr sz="2400" dirty="0"/>
          </a:p>
          <a:p>
            <a:pPr marL="0" indent="0" algn="l">
              <a:lnSpc>
                <a:spcPct val="150000"/>
              </a:lnSpc>
              <a:spcBef>
                <a:spcPts val="0"/>
              </a:spcBef>
              <a:buSzTx/>
              <a:buNone/>
            </a:pPr>
            <a:r>
              <a:rPr sz="2400" dirty="0"/>
              <a:t> </a:t>
            </a:r>
            <a:r>
              <a:rPr lang="en-US" sz="2400" dirty="0"/>
              <a:t>   </a:t>
            </a:r>
            <a:r>
              <a:rPr sz="2400" dirty="0"/>
              <a:t> GCC 1. 0 于 1987 年 5 月发布, 历经几十年的发展, 已经成为一款功能强大的世界级 优秀编译工具。 作为覆盖程序编译开发全过程的工具套件, 它由预编译器 (CPP)、 编译 (GCC)、 Make 工具、 链接器 ( ID)、 调试器 (GDB) 等多个编译工具组成。</a:t>
            </a:r>
            <a:r>
              <a:rPr dirty="0"/>
              <a:t> </a:t>
            </a:r>
            <a:endParaRPr dirty="0"/>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pPr algn="l">
              <a:buClrTx/>
              <a:buSzTx/>
              <a:buFontTx/>
            </a:pPr>
            <a:r>
              <a:rPr lang="zh-CN" altLang="en-US" dirty="0">
                <a:sym typeface="+mn-ea"/>
              </a:rPr>
              <a:t>12. 2 </a:t>
            </a:r>
            <a:r>
              <a:rPr lang="en-US" altLang="zh-CN" dirty="0">
                <a:sym typeface="+mn-ea"/>
              </a:rPr>
              <a:t>  </a:t>
            </a:r>
            <a:r>
              <a:rPr lang="zh-CN" altLang="en-US" dirty="0">
                <a:sym typeface="+mn-ea"/>
              </a:rPr>
              <a:t>Make 工具</a:t>
            </a:r>
            <a:endParaRPr lang="zh-CN" altLang="en-US" dirty="0">
              <a:sym typeface="+mn-ea"/>
            </a:endParaRPr>
          </a:p>
        </p:txBody>
      </p:sp>
      <p:sp>
        <p:nvSpPr>
          <p:cNvPr id="9218" name="文本占位符 8194"/>
          <p:cNvSpPr>
            <a:spLocks noGrp="1" noRot="1"/>
          </p:cNvSpPr>
          <p:nvPr>
            <p:ph idx="1"/>
          </p:nvPr>
        </p:nvSpPr>
        <p:spPr>
          <a:xfrm>
            <a:off x="459105" y="1075055"/>
            <a:ext cx="8226425" cy="5996305"/>
          </a:xfrm>
        </p:spPr>
        <p:txBody>
          <a:bodyPr anchor="t" anchorCtr="0"/>
          <a:p>
            <a:pPr marL="0" indent="0" algn="l">
              <a:lnSpc>
                <a:spcPct val="150000"/>
              </a:lnSpc>
              <a:spcBef>
                <a:spcPts val="0"/>
              </a:spcBef>
              <a:buSzTx/>
              <a:buNone/>
            </a:pPr>
            <a:r>
              <a:rPr lang="en-US" dirty="0"/>
              <a:t>   </a:t>
            </a:r>
            <a:r>
              <a:rPr lang="en-US" sz="2400" dirty="0"/>
              <a:t> </a:t>
            </a:r>
            <a:r>
              <a:rPr sz="2400" dirty="0"/>
              <a:t>(7) 这个多文件组成的工程如果已被编译过, 修改其中一个源文件, 比如 file. c, 那 么根据依赖性, 目标 file. o 会依据后面定义的命令被重编译, 而由于 file. o 文件更新了, 于是依赖于 file. o 的文件 edit 也会被重新链接</a:t>
            </a:r>
            <a:r>
              <a:rPr dirty="0"/>
              <a:t>。</a:t>
            </a:r>
            <a:endParaRPr dirty="0"/>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pPr algn="l">
              <a:buClrTx/>
              <a:buSzTx/>
              <a:buFontTx/>
            </a:pPr>
            <a:r>
              <a:rPr lang="en-US" altLang="zh-CN" dirty="0">
                <a:sym typeface="+mn-ea"/>
              </a:rPr>
              <a:t>12.1  GCC 编译工具</a:t>
            </a:r>
            <a:endParaRPr lang="zh-CN" altLang="en-US" dirty="0"/>
          </a:p>
        </p:txBody>
      </p:sp>
      <p:sp>
        <p:nvSpPr>
          <p:cNvPr id="9218" name="文本占位符 8194"/>
          <p:cNvSpPr>
            <a:spLocks noGrp="1" noRot="1"/>
          </p:cNvSpPr>
          <p:nvPr>
            <p:ph idx="1"/>
          </p:nvPr>
        </p:nvSpPr>
        <p:spPr>
          <a:xfrm>
            <a:off x="322580" y="977265"/>
            <a:ext cx="8384540" cy="5996305"/>
          </a:xfrm>
        </p:spPr>
        <p:txBody>
          <a:bodyPr anchor="t" anchorCtr="0"/>
          <a:p>
            <a:pPr marL="0" indent="0" algn="l">
              <a:lnSpc>
                <a:spcPct val="150000"/>
              </a:lnSpc>
              <a:spcBef>
                <a:spcPts val="0"/>
              </a:spcBef>
              <a:buSzTx/>
              <a:buNone/>
            </a:pPr>
            <a:r>
              <a:rPr lang="en-US" dirty="0"/>
              <a:t>    </a:t>
            </a:r>
            <a:r>
              <a:rPr dirty="0"/>
              <a:t> </a:t>
            </a:r>
            <a:r>
              <a:rPr sz="2400" dirty="0"/>
              <a:t>GCC 可以说是编译工具中的强者, 主要表现在以下三个方面。 </a:t>
            </a:r>
            <a:endParaRPr sz="2400" dirty="0"/>
          </a:p>
          <a:p>
            <a:pPr algn="l">
              <a:lnSpc>
                <a:spcPct val="150000"/>
              </a:lnSpc>
              <a:spcBef>
                <a:spcPts val="0"/>
              </a:spcBef>
              <a:buSzTx/>
            </a:pPr>
            <a:r>
              <a:rPr lang="en-US" sz="2400" dirty="0"/>
              <a:t>    </a:t>
            </a:r>
            <a:r>
              <a:rPr sz="2400" dirty="0"/>
              <a:t>第一, GCC 支持多种语言的编译, 包括 C、 C++、 Objective-C、 Fortran、 Ada、 Go 等, 并且包含这些语言相应的开发支持库。</a:t>
            </a:r>
            <a:endParaRPr sz="2400" dirty="0"/>
          </a:p>
          <a:p>
            <a:pPr algn="l">
              <a:lnSpc>
                <a:spcPct val="150000"/>
              </a:lnSpc>
              <a:spcBef>
                <a:spcPts val="0"/>
              </a:spcBef>
              <a:buSzTx/>
            </a:pPr>
            <a:r>
              <a:rPr lang="en-US" sz="2400" dirty="0"/>
              <a:t>    </a:t>
            </a:r>
            <a:r>
              <a:rPr sz="2400" dirty="0"/>
              <a:t>第二, GCC 编译性能较高, 与其他一些编译器产品相比, 生成的可执行文件具有代码 长度短、 执行效率高等特点。 </a:t>
            </a:r>
            <a:endParaRPr sz="2400" dirty="0"/>
          </a:p>
          <a:p>
            <a:pPr algn="l">
              <a:lnSpc>
                <a:spcPct val="150000"/>
              </a:lnSpc>
              <a:spcBef>
                <a:spcPts val="0"/>
              </a:spcBef>
              <a:buSzTx/>
            </a:pPr>
            <a:r>
              <a:rPr lang="en-US" sz="2400" dirty="0"/>
              <a:t>    </a:t>
            </a:r>
            <a:r>
              <a:rPr sz="2400" dirty="0"/>
              <a:t>第三, GCC 具有较强的灵活性和高度的可移植性。</a:t>
            </a:r>
            <a:r>
              <a:rPr dirty="0"/>
              <a:t> </a:t>
            </a:r>
            <a:endParaRPr dirty="0"/>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pPr algn="l">
              <a:buClrTx/>
              <a:buSzTx/>
              <a:buFontTx/>
            </a:pPr>
            <a:r>
              <a:rPr lang="en-US" altLang="zh-CN" dirty="0">
                <a:sym typeface="+mn-ea"/>
              </a:rPr>
              <a:t>12.1  GCC 编译工具</a:t>
            </a:r>
            <a:endParaRPr lang="zh-CN" altLang="en-US" dirty="0"/>
          </a:p>
        </p:txBody>
      </p:sp>
      <p:sp>
        <p:nvSpPr>
          <p:cNvPr id="9218" name="文本占位符 8194"/>
          <p:cNvSpPr>
            <a:spLocks noGrp="1" noRot="1"/>
          </p:cNvSpPr>
          <p:nvPr>
            <p:ph idx="1"/>
          </p:nvPr>
        </p:nvSpPr>
        <p:spPr>
          <a:xfrm>
            <a:off x="473710" y="1203960"/>
            <a:ext cx="8226425" cy="5996305"/>
          </a:xfrm>
        </p:spPr>
        <p:txBody>
          <a:bodyPr anchor="t" anchorCtr="0"/>
          <a:p>
            <a:pPr algn="l">
              <a:lnSpc>
                <a:spcPct val="150000"/>
              </a:lnSpc>
              <a:spcBef>
                <a:spcPts val="0"/>
              </a:spcBef>
              <a:buSzTx/>
            </a:pPr>
            <a:r>
              <a:rPr sz="2400" dirty="0"/>
              <a:t> 12. 1. 2 GCC 的安装 </a:t>
            </a:r>
            <a:endParaRPr sz="2400" dirty="0"/>
          </a:p>
          <a:p>
            <a:pPr algn="l">
              <a:lnSpc>
                <a:spcPct val="150000"/>
              </a:lnSpc>
              <a:spcBef>
                <a:spcPts val="0"/>
              </a:spcBef>
              <a:buSzTx/>
            </a:pPr>
            <a:r>
              <a:rPr sz="2400" dirty="0"/>
              <a:t>1. 查看系统是否已经安装 GCC </a:t>
            </a:r>
            <a:endParaRPr sz="2400" dirty="0"/>
          </a:p>
          <a:p>
            <a:pPr marL="0" indent="0" algn="l">
              <a:lnSpc>
                <a:spcPct val="150000"/>
              </a:lnSpc>
              <a:spcBef>
                <a:spcPts val="0"/>
              </a:spcBef>
              <a:buSzTx/>
              <a:buNone/>
            </a:pPr>
            <a:r>
              <a:rPr lang="en-US" sz="2400" dirty="0"/>
              <a:t>    </a:t>
            </a:r>
            <a:r>
              <a:rPr sz="2400" dirty="0"/>
              <a:t>gcc --version 查看是否安装,以及已经安装的版本号。 </a:t>
            </a:r>
            <a:endParaRPr sz="2400" dirty="0"/>
          </a:p>
          <a:p>
            <a:pPr marL="0" indent="0" algn="l">
              <a:lnSpc>
                <a:spcPct val="150000"/>
              </a:lnSpc>
              <a:spcBef>
                <a:spcPts val="0"/>
              </a:spcBef>
              <a:buSzTx/>
              <a:buNone/>
            </a:pPr>
            <a:r>
              <a:rPr sz="2400" dirty="0"/>
              <a:t> </a:t>
            </a:r>
            <a:r>
              <a:rPr lang="en-US" sz="2400" dirty="0"/>
              <a:t>   </a:t>
            </a:r>
            <a:r>
              <a:rPr sz="2400" dirty="0"/>
              <a:t>【例 12-1】 查看 gcc 是否安装, 以及已经安装的版本号。</a:t>
            </a:r>
            <a:endParaRPr sz="2400" dirty="0"/>
          </a:p>
          <a:p>
            <a:pPr marL="0" indent="0" algn="l">
              <a:lnSpc>
                <a:spcPct val="150000"/>
              </a:lnSpc>
              <a:spcBef>
                <a:spcPts val="0"/>
              </a:spcBef>
              <a:buSzTx/>
              <a:buNone/>
            </a:pPr>
            <a:r>
              <a:rPr sz="2400" dirty="0"/>
              <a:t> </a:t>
            </a:r>
            <a:r>
              <a:rPr lang="en-US" sz="2400" dirty="0"/>
              <a:t>   </a:t>
            </a:r>
            <a:r>
              <a:rPr sz="2400" dirty="0"/>
              <a:t> [root@localhost ~]# gcc --version</a:t>
            </a:r>
            <a:endParaRPr sz="2400" dirty="0"/>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pPr algn="l">
              <a:buClrTx/>
              <a:buSzTx/>
              <a:buFontTx/>
            </a:pPr>
            <a:r>
              <a:rPr lang="en-US" altLang="zh-CN" dirty="0">
                <a:sym typeface="+mn-ea"/>
              </a:rPr>
              <a:t>12.1  GCC 编译工具</a:t>
            </a:r>
            <a:endParaRPr lang="zh-CN" altLang="en-US" dirty="0"/>
          </a:p>
        </p:txBody>
      </p:sp>
      <p:sp>
        <p:nvSpPr>
          <p:cNvPr id="9218" name="文本占位符 8194"/>
          <p:cNvSpPr>
            <a:spLocks noGrp="1" noRot="1"/>
          </p:cNvSpPr>
          <p:nvPr>
            <p:ph idx="1"/>
          </p:nvPr>
        </p:nvSpPr>
        <p:spPr>
          <a:xfrm>
            <a:off x="473710" y="1203960"/>
            <a:ext cx="8226425" cy="5996305"/>
          </a:xfrm>
        </p:spPr>
        <p:txBody>
          <a:bodyPr anchor="t" anchorCtr="0"/>
          <a:p>
            <a:pPr marL="0" indent="0" algn="l">
              <a:lnSpc>
                <a:spcPct val="150000"/>
              </a:lnSpc>
              <a:spcBef>
                <a:spcPts val="0"/>
              </a:spcBef>
              <a:buSzTx/>
              <a:buNone/>
            </a:pPr>
            <a:r>
              <a:rPr sz="2400" dirty="0"/>
              <a:t> </a:t>
            </a:r>
            <a:r>
              <a:rPr lang="en-US" sz="2400" dirty="0"/>
              <a:t> </a:t>
            </a:r>
            <a:r>
              <a:rPr sz="2400" dirty="0"/>
              <a:t>【例 12-2】 查看 GCC 程序所在的位置。 </a:t>
            </a:r>
            <a:r>
              <a:rPr lang="en-US" sz="2400" dirty="0"/>
              <a:t>   </a:t>
            </a:r>
            <a:endParaRPr lang="en-US" sz="2400" dirty="0"/>
          </a:p>
          <a:p>
            <a:pPr marL="0" indent="0" algn="l">
              <a:lnSpc>
                <a:spcPct val="150000"/>
              </a:lnSpc>
              <a:spcBef>
                <a:spcPts val="0"/>
              </a:spcBef>
              <a:buSzTx/>
              <a:buNone/>
            </a:pPr>
            <a:r>
              <a:rPr lang="en-US" sz="2400" dirty="0"/>
              <a:t>    </a:t>
            </a:r>
            <a:r>
              <a:rPr sz="2400" dirty="0"/>
              <a:t>[root@localhost ~]# which gcc </a:t>
            </a:r>
            <a:endParaRPr sz="2400" dirty="0"/>
          </a:p>
          <a:p>
            <a:pPr marL="0" indent="0" algn="l">
              <a:lnSpc>
                <a:spcPct val="150000"/>
              </a:lnSpc>
              <a:spcBef>
                <a:spcPts val="0"/>
              </a:spcBef>
              <a:buSzTx/>
              <a:buNone/>
            </a:pPr>
            <a:r>
              <a:rPr sz="2400" dirty="0"/>
              <a:t> 【例 12-3】 通过 find 命令定位 GCC 的安装位置。 </a:t>
            </a:r>
            <a:endParaRPr sz="2400" dirty="0"/>
          </a:p>
          <a:p>
            <a:pPr marL="0" indent="0" algn="l">
              <a:lnSpc>
                <a:spcPct val="150000"/>
              </a:lnSpc>
              <a:spcBef>
                <a:spcPts val="0"/>
              </a:spcBef>
              <a:buSzTx/>
              <a:buNone/>
            </a:pPr>
            <a:r>
              <a:rPr sz="2400" dirty="0"/>
              <a:t> </a:t>
            </a:r>
            <a:r>
              <a:rPr lang="en-US" sz="2400" dirty="0"/>
              <a:t>   </a:t>
            </a:r>
            <a:r>
              <a:rPr sz="2400" dirty="0"/>
              <a:t>[root@localhost ~]# find /usr -name gcc -exec ls -ld { } \</a:t>
            </a:r>
            <a:endParaRPr sz="2400" dirty="0"/>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pPr algn="l">
              <a:buClrTx/>
              <a:buSzTx/>
              <a:buFontTx/>
            </a:pPr>
            <a:r>
              <a:rPr lang="en-US" altLang="zh-CN" dirty="0">
                <a:sym typeface="+mn-ea"/>
              </a:rPr>
              <a:t>12.1  GCC 编译工具</a:t>
            </a:r>
            <a:endParaRPr lang="zh-CN" altLang="en-US" dirty="0"/>
          </a:p>
        </p:txBody>
      </p:sp>
      <p:sp>
        <p:nvSpPr>
          <p:cNvPr id="9218" name="文本占位符 8194"/>
          <p:cNvSpPr>
            <a:spLocks noGrp="1" noRot="1"/>
          </p:cNvSpPr>
          <p:nvPr>
            <p:ph idx="1"/>
          </p:nvPr>
        </p:nvSpPr>
        <p:spPr>
          <a:xfrm>
            <a:off x="473710" y="1052830"/>
            <a:ext cx="8226425" cy="5996305"/>
          </a:xfrm>
        </p:spPr>
        <p:txBody>
          <a:bodyPr anchor="t" anchorCtr="0"/>
          <a:p>
            <a:pPr algn="l">
              <a:lnSpc>
                <a:spcPct val="150000"/>
              </a:lnSpc>
              <a:spcBef>
                <a:spcPts val="0"/>
              </a:spcBef>
              <a:buSzTx/>
            </a:pPr>
            <a:r>
              <a:rPr sz="2400" dirty="0"/>
              <a:t>2. 联网支持下的命令安装 不同的 Linux 发行版的联网安装命令不同, 红帽、 CentOS 系列的是用 yum 命令, 其具 体步骤如下。</a:t>
            </a:r>
            <a:endParaRPr sz="2400" dirty="0"/>
          </a:p>
          <a:p>
            <a:pPr marL="0" indent="0" algn="l">
              <a:lnSpc>
                <a:spcPct val="150000"/>
              </a:lnSpc>
              <a:spcBef>
                <a:spcPts val="0"/>
              </a:spcBef>
              <a:buSzTx/>
              <a:buNone/>
            </a:pPr>
            <a:r>
              <a:rPr lang="en-US" sz="2400" dirty="0"/>
              <a:t>    </a:t>
            </a:r>
            <a:r>
              <a:rPr sz="2400" dirty="0"/>
              <a:t> (1) 如果当前是普通用户登录, 利用 su 命令切换到 root 身份下。</a:t>
            </a:r>
            <a:endParaRPr sz="2400" dirty="0"/>
          </a:p>
          <a:p>
            <a:pPr marL="0" indent="0" algn="l">
              <a:lnSpc>
                <a:spcPct val="150000"/>
              </a:lnSpc>
              <a:spcBef>
                <a:spcPts val="0"/>
              </a:spcBef>
              <a:buSzTx/>
              <a:buNone/>
            </a:pPr>
            <a:r>
              <a:rPr dirty="0"/>
              <a:t> </a:t>
            </a:r>
            <a:r>
              <a:rPr lang="en-US" dirty="0"/>
              <a:t>   </a:t>
            </a:r>
            <a:r>
              <a:rPr dirty="0"/>
              <a:t> </a:t>
            </a:r>
            <a:endParaRPr dirty="0"/>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pPr algn="l">
              <a:buClrTx/>
              <a:buSzTx/>
              <a:buFontTx/>
            </a:pPr>
            <a:r>
              <a:rPr lang="en-US" altLang="zh-CN" dirty="0">
                <a:sym typeface="+mn-ea"/>
              </a:rPr>
              <a:t>12.1  GCC 编译工具</a:t>
            </a:r>
            <a:endParaRPr lang="zh-CN" altLang="en-US" dirty="0"/>
          </a:p>
        </p:txBody>
      </p:sp>
      <p:sp>
        <p:nvSpPr>
          <p:cNvPr id="9218" name="文本占位符 8194"/>
          <p:cNvSpPr>
            <a:spLocks noGrp="1" noRot="1"/>
          </p:cNvSpPr>
          <p:nvPr>
            <p:ph idx="1"/>
          </p:nvPr>
        </p:nvSpPr>
        <p:spPr>
          <a:xfrm>
            <a:off x="473710" y="1052830"/>
            <a:ext cx="8226425" cy="5996305"/>
          </a:xfrm>
        </p:spPr>
        <p:txBody>
          <a:bodyPr anchor="t" anchorCtr="0"/>
          <a:p>
            <a:pPr marL="0" indent="0" algn="l">
              <a:lnSpc>
                <a:spcPct val="150000"/>
              </a:lnSpc>
              <a:spcBef>
                <a:spcPts val="0"/>
              </a:spcBef>
              <a:buSzTx/>
              <a:buNone/>
            </a:pPr>
            <a:r>
              <a:rPr lang="en-US" sz="2400" dirty="0">
                <a:sym typeface="+mn-ea"/>
              </a:rPr>
              <a:t>    </a:t>
            </a:r>
            <a:r>
              <a:rPr sz="2400" dirty="0">
                <a:sym typeface="+mn-ea"/>
              </a:rPr>
              <a:t>(2) 检查联网状态, 需要能访问外网。 一般用虚拟机运行 Linux 系统时, 网络设置是 桥接或 NAT 方式下均可设置自动获得 IP 地址, 本地物理实体机能连接到 Internet, 则虚拟 机即可联网。</a:t>
            </a:r>
            <a:endParaRPr sz="2400" dirty="0"/>
          </a:p>
          <a:p>
            <a:pPr marL="0" indent="0" algn="l">
              <a:lnSpc>
                <a:spcPct val="150000"/>
              </a:lnSpc>
              <a:spcBef>
                <a:spcPts val="0"/>
              </a:spcBef>
              <a:buSzTx/>
              <a:buNone/>
            </a:pPr>
            <a:r>
              <a:rPr lang="en-US" sz="2400" dirty="0"/>
              <a:t>   </a:t>
            </a:r>
            <a:r>
              <a:rPr sz="2400" dirty="0"/>
              <a:t> (3) 配置/ etc / yum. repos 目录下 repo 后缀名的配置文件, 设置合适的安装源。</a:t>
            </a:r>
            <a:endParaRPr sz="2400" dirty="0"/>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pPr algn="l">
              <a:buClrTx/>
              <a:buSzTx/>
              <a:buFontTx/>
            </a:pPr>
            <a:r>
              <a:rPr lang="en-US" altLang="zh-CN" dirty="0">
                <a:sym typeface="+mn-ea"/>
              </a:rPr>
              <a:t>11.1 </a:t>
            </a:r>
            <a:r>
              <a:rPr lang="en-US" altLang="zh-CN" dirty="0">
                <a:sym typeface="+mn-ea"/>
              </a:rPr>
              <a:t>硬盘概述</a:t>
            </a:r>
            <a:endParaRPr lang="zh-CN" altLang="en-US" dirty="0"/>
          </a:p>
        </p:txBody>
      </p:sp>
      <p:sp>
        <p:nvSpPr>
          <p:cNvPr id="9218" name="文本占位符 8194"/>
          <p:cNvSpPr>
            <a:spLocks noGrp="1" noRot="1"/>
          </p:cNvSpPr>
          <p:nvPr>
            <p:ph idx="1"/>
          </p:nvPr>
        </p:nvSpPr>
        <p:spPr>
          <a:xfrm>
            <a:off x="473710" y="1203960"/>
            <a:ext cx="8226425" cy="5996305"/>
          </a:xfrm>
        </p:spPr>
        <p:txBody>
          <a:bodyPr anchor="t" anchorCtr="0"/>
          <a:p>
            <a:pPr algn="l">
              <a:lnSpc>
                <a:spcPct val="150000"/>
              </a:lnSpc>
              <a:spcBef>
                <a:spcPts val="0"/>
              </a:spcBef>
              <a:buSzTx/>
            </a:pPr>
            <a:r>
              <a:rPr sz="2400" dirty="0"/>
              <a:t> 11. 1. 2 硬盘的性能指标</a:t>
            </a:r>
            <a:endParaRPr sz="2400" dirty="0"/>
          </a:p>
          <a:p>
            <a:pPr algn="l">
              <a:lnSpc>
                <a:spcPct val="150000"/>
              </a:lnSpc>
              <a:spcBef>
                <a:spcPts val="0"/>
              </a:spcBef>
              <a:buSzTx/>
            </a:pPr>
            <a:r>
              <a:rPr lang="en-US" sz="2400" dirty="0"/>
              <a:t>   </a:t>
            </a:r>
            <a:r>
              <a:rPr sz="2400" dirty="0"/>
              <a:t>1. </a:t>
            </a:r>
            <a:r>
              <a:rPr sz="2400" dirty="0">
                <a:solidFill>
                  <a:srgbClr val="FF0000"/>
                </a:solidFill>
              </a:rPr>
              <a:t>主轴转速 </a:t>
            </a:r>
            <a:endParaRPr sz="2400" dirty="0"/>
          </a:p>
          <a:p>
            <a:pPr marL="0" indent="0" algn="l">
              <a:lnSpc>
                <a:spcPct val="150000"/>
              </a:lnSpc>
              <a:spcBef>
                <a:spcPts val="0"/>
              </a:spcBef>
              <a:buSzTx/>
              <a:buNone/>
            </a:pPr>
            <a:r>
              <a:rPr lang="en-US" sz="2400" dirty="0">
                <a:sym typeface="+mn-ea"/>
              </a:rPr>
              <a:t>     </a:t>
            </a:r>
            <a:r>
              <a:rPr sz="2400" dirty="0">
                <a:sym typeface="+mn-ea"/>
              </a:rPr>
              <a:t>转速是指硬盘盘片在 1 分钟内所能完成的最大转数, 它是决定硬盘内部数据传输率的 因素之一, 同时也是区别硬盘性能高低的重要参数之一。</a:t>
            </a:r>
            <a:endParaRPr sz="2400" dirty="0"/>
          </a:p>
          <a:p>
            <a:pPr algn="l">
              <a:lnSpc>
                <a:spcPct val="150000"/>
              </a:lnSpc>
              <a:spcBef>
                <a:spcPts val="0"/>
              </a:spcBef>
              <a:buSzTx/>
            </a:pPr>
            <a:r>
              <a:rPr lang="en-US" sz="2400" dirty="0">
                <a:sym typeface="+mn-ea"/>
              </a:rPr>
              <a:t>  2.</a:t>
            </a:r>
            <a:r>
              <a:rPr lang="en-US" sz="2400" dirty="0">
                <a:solidFill>
                  <a:srgbClr val="FF0000"/>
                </a:solidFill>
                <a:sym typeface="+mn-ea"/>
              </a:rPr>
              <a:t> 平均寻道时间</a:t>
            </a:r>
            <a:r>
              <a:rPr lang="en-US" sz="2400" dirty="0">
                <a:sym typeface="+mn-ea"/>
              </a:rPr>
              <a:t> </a:t>
            </a:r>
            <a:endParaRPr lang="en-US" sz="2400" dirty="0">
              <a:sym typeface="+mn-ea"/>
            </a:endParaRPr>
          </a:p>
          <a:p>
            <a:pPr marL="0" indent="0" algn="l">
              <a:lnSpc>
                <a:spcPct val="150000"/>
              </a:lnSpc>
              <a:spcBef>
                <a:spcPts val="0"/>
              </a:spcBef>
              <a:buSzTx/>
              <a:buNone/>
            </a:pPr>
            <a:r>
              <a:rPr lang="en-US" sz="2400" dirty="0">
                <a:sym typeface="+mn-ea"/>
              </a:rPr>
              <a:t>     平均寻道时间是指磁头从得到指令到寻找到数据所在磁道的时间, 它代表硬盘读取数 据的能力。</a:t>
            </a:r>
            <a:endParaRPr sz="2400" dirty="0"/>
          </a:p>
          <a:p>
            <a:pPr marL="0" indent="0" algn="l">
              <a:lnSpc>
                <a:spcPct val="150000"/>
              </a:lnSpc>
              <a:spcBef>
                <a:spcPts val="0"/>
              </a:spcBef>
              <a:buSzTx/>
              <a:buNone/>
            </a:pPr>
            <a:r>
              <a:rPr lang="en-US" dirty="0"/>
              <a:t>  </a:t>
            </a:r>
            <a:endParaRPr lang="en-US" dirty="0"/>
          </a:p>
        </p:txBody>
      </p:sp>
    </p:spTree>
  </p:cSld>
  <p:clrMapOvr>
    <a:masterClrMapping/>
  </p:clrMapOvr>
  <p:transition/>
</p:sld>
</file>

<file path=ppt/tags/tag1.xml><?xml version="1.0" encoding="utf-8"?>
<p:tagLst xmlns:p="http://schemas.openxmlformats.org/presentationml/2006/main">
  <p:tag name="COMMONDATA" val="eyJoZGlkIjoiMzJlNDRmZjM5OWE0NDUzM2IzYWU1ODc5ZGQzODdhNDIifQ=="/>
</p:tagLst>
</file>

<file path=ppt/theme/theme1.xml><?xml version="1.0" encoding="utf-8"?>
<a:theme xmlns:a="http://schemas.openxmlformats.org/drawingml/2006/main" name="吉祥如意">
  <a:themeElements>
    <a:clrScheme name="">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DF8FF"/>
      </a:accent5>
      <a:accent6>
        <a:srgbClr val="E5CAB0"/>
      </a:accent6>
      <a:hlink>
        <a:srgbClr val="0066CC"/>
      </a:hlink>
      <a:folHlink>
        <a:srgbClr val="9F9FBF"/>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DF8FF"/>
        </a:accent5>
        <a:accent6>
          <a:srgbClr val="E5CAB0"/>
        </a:accent6>
        <a:hlink>
          <a:srgbClr val="0066CC"/>
        </a:hlink>
        <a:folHlink>
          <a:srgbClr val="9F9FBF"/>
        </a:folHlink>
      </a:clrScheme>
      <a:clrMap bg1="lt1" tx1="dk1" bg2="lt2" tx2="dk2" accent1="accent1" accent2="accent2" accent3="accent3" accent4="accent4" accent5="accent5" accent6="accent6" hlink="hlink" folHlink="folHlink"/>
    </a:extraClrScheme>
    <a:extraClrScheme>
      <a:clrScheme name="">
        <a:dk1>
          <a:srgbClr val="59582D"/>
        </a:dk1>
        <a:lt1>
          <a:srgbClr val="EAEAEA"/>
        </a:lt1>
        <a:dk2>
          <a:srgbClr val="666699"/>
        </a:dk2>
        <a:lt2>
          <a:srgbClr val="D9D9D9"/>
        </a:lt2>
        <a:accent1>
          <a:srgbClr val="CCECFF"/>
        </a:accent1>
        <a:accent2>
          <a:srgbClr val="B2D2C7"/>
        </a:accent2>
        <a:accent3>
          <a:srgbClr val="F2F2F2"/>
        </a:accent3>
        <a:accent4>
          <a:srgbClr val="4B4B25"/>
        </a:accent4>
        <a:accent5>
          <a:srgbClr val="E2F4FF"/>
        </a:accent5>
        <a:accent6>
          <a:srgbClr val="9FBCB2"/>
        </a:accent6>
        <a:hlink>
          <a:srgbClr val="993366"/>
        </a:hlink>
        <a:folHlink>
          <a:srgbClr val="92B9E0"/>
        </a:folHlink>
      </a:clrScheme>
      <a:clrMap bg1="lt1" tx1="dk1" bg2="lt2" tx2="dk2" accent1="accent1" accent2="accent2" accent3="accent3" accent4="accent4" accent5="accent5" accent6="accent6" hlink="hlink" folHlink="folHlink"/>
    </a:extraClrScheme>
    <a:extraClrScheme>
      <a:clrScheme name="">
        <a:dk1>
          <a:srgbClr val="000099"/>
        </a:dk1>
        <a:lt1>
          <a:srgbClr val="FFFFCC"/>
        </a:lt1>
        <a:dk2>
          <a:srgbClr val="004000"/>
        </a:dk2>
        <a:lt2>
          <a:srgbClr val="FFD9B3"/>
        </a:lt2>
        <a:accent1>
          <a:srgbClr val="FFD9D9"/>
        </a:accent1>
        <a:accent2>
          <a:srgbClr val="DDDDDD"/>
        </a:accent2>
        <a:accent3>
          <a:srgbClr val="FFFFE2"/>
        </a:accent3>
        <a:accent4>
          <a:srgbClr val="000083"/>
        </a:accent4>
        <a:accent5>
          <a:srgbClr val="FFE9E9"/>
        </a:accent5>
        <a:accent6>
          <a:srgbClr val="C6C6C6"/>
        </a:accent6>
        <a:hlink>
          <a:srgbClr val="FF0000"/>
        </a:hlink>
        <a:folHlink>
          <a:srgbClr val="FFAB57"/>
        </a:folHlink>
      </a:clrScheme>
      <a:clrMap bg1="lt1" tx1="dk1" bg2="lt2" tx2="dk2" accent1="accent1" accent2="accent2" accent3="accent3" accent4="accent4" accent5="accent5" accent6="accent6" hlink="hlink" folHlink="folHlink"/>
    </a:extraClrScheme>
    <a:extraClrScheme>
      <a:clrScheme name="">
        <a:dk1>
          <a:srgbClr val="000000"/>
        </a:dk1>
        <a:lt1>
          <a:srgbClr val="DCE8E2"/>
        </a:lt1>
        <a:dk2>
          <a:srgbClr val="0033CC"/>
        </a:dk2>
        <a:lt2>
          <a:srgbClr val="C4C4D8"/>
        </a:lt2>
        <a:accent1>
          <a:srgbClr val="FFFFFF"/>
        </a:accent1>
        <a:accent2>
          <a:srgbClr val="A9CFB1"/>
        </a:accent2>
        <a:accent3>
          <a:srgbClr val="EAF1EE"/>
        </a:accent3>
        <a:accent4>
          <a:srgbClr val="000000"/>
        </a:accent4>
        <a:accent5>
          <a:srgbClr val="FFFFFF"/>
        </a:accent5>
        <a:accent6>
          <a:srgbClr val="97B99E"/>
        </a:accent6>
        <a:hlink>
          <a:srgbClr val="CC3300"/>
        </a:hlink>
        <a:folHlink>
          <a:srgbClr val="666699"/>
        </a:folHlink>
      </a:clrScheme>
      <a:clrMap bg1="lt1" tx1="dk1" bg2="lt2" tx2="dk2" accent1="accent1" accent2="accent2" accent3="accent3" accent4="accent4" accent5="accent5" accent6="accent6" hlink="hlink" folHlink="folHlink"/>
    </a:extraClrScheme>
    <a:extraClrScheme>
      <a:clrScheme name="">
        <a:dk1>
          <a:srgbClr val="606090"/>
        </a:dk1>
        <a:lt1>
          <a:srgbClr val="E5FFFF"/>
        </a:lt1>
        <a:dk2>
          <a:srgbClr val="0000CC"/>
        </a:dk2>
        <a:lt2>
          <a:srgbClr val="91DAFF"/>
        </a:lt2>
        <a:accent1>
          <a:srgbClr val="EAEAEA"/>
        </a:accent1>
        <a:accent2>
          <a:srgbClr val="FFE2C5"/>
        </a:accent2>
        <a:accent3>
          <a:srgbClr val="EFFFFF"/>
        </a:accent3>
        <a:accent4>
          <a:srgbClr val="52527B"/>
        </a:accent4>
        <a:accent5>
          <a:srgbClr val="F2F2F2"/>
        </a:accent5>
        <a:accent6>
          <a:srgbClr val="E5CAB0"/>
        </a:accent6>
        <a:hlink>
          <a:srgbClr val="000000"/>
        </a:hlink>
        <a:folHlink>
          <a:srgbClr val="3DB77A"/>
        </a:folHlink>
      </a:clrScheme>
      <a:clrMap bg1="lt1" tx1="dk1" bg2="lt2" tx2="dk2" accent1="accent1" accent2="accent2" accent3="accent3" accent4="accent4" accent5="accent5" accent6="accent6" hlink="hlink" folHlink="folHlink"/>
    </a:extraClrScheme>
    <a:extraClrScheme>
      <a:clrScheme name="">
        <a:dk1>
          <a:srgbClr val="CC0066"/>
        </a:dk1>
        <a:lt1>
          <a:srgbClr val="FFDDBB"/>
        </a:lt1>
        <a:dk2>
          <a:srgbClr val="000000"/>
        </a:dk2>
        <a:lt2>
          <a:srgbClr val="C0C0C0"/>
        </a:lt2>
        <a:accent1>
          <a:srgbClr val="FFFFCC"/>
        </a:accent1>
        <a:accent2>
          <a:srgbClr val="FFFFFF"/>
        </a:accent2>
        <a:accent3>
          <a:srgbClr val="FFEBD9"/>
        </a:accent3>
        <a:accent4>
          <a:srgbClr val="AF0057"/>
        </a:accent4>
        <a:accent5>
          <a:srgbClr val="FFFFE2"/>
        </a:accent5>
        <a:accent6>
          <a:srgbClr val="E5E5E5"/>
        </a:accent6>
        <a:hlink>
          <a:srgbClr val="0066CC"/>
        </a:hlink>
        <a:folHlink>
          <a:srgbClr val="8EB37D"/>
        </a:folHlink>
      </a:clrScheme>
      <a:clrMap bg1="lt1" tx1="dk1" bg2="lt2" tx2="dk2" accent1="accent1" accent2="accent2" accent3="accent3" accent4="accent4" accent5="accent5" accent6="accent6" hlink="hlink" folHlink="folHlink"/>
    </a:extraClrScheme>
    <a:extraClrScheme>
      <a:clrScheme name="">
        <a:dk1>
          <a:srgbClr val="FFFF99"/>
        </a:dk1>
        <a:lt1>
          <a:srgbClr val="800000"/>
        </a:lt1>
        <a:dk2>
          <a:srgbClr val="FFFFFF"/>
        </a:dk2>
        <a:lt2>
          <a:srgbClr val="B60000"/>
        </a:lt2>
        <a:accent1>
          <a:srgbClr val="9888A4"/>
        </a:accent1>
        <a:accent2>
          <a:srgbClr val="A9335D"/>
        </a:accent2>
        <a:accent3>
          <a:srgbClr val="C1AAAA"/>
        </a:accent3>
        <a:accent4>
          <a:srgbClr val="DCDC83"/>
        </a:accent4>
        <a:accent5>
          <a:srgbClr val="CAC4CF"/>
        </a:accent5>
        <a:accent6>
          <a:srgbClr val="972D53"/>
        </a:accent6>
        <a:hlink>
          <a:srgbClr val="CCECFF"/>
        </a:hlink>
        <a:folHlink>
          <a:srgbClr val="FF6600"/>
        </a:folHlink>
      </a:clrScheme>
      <a:clrMap bg1="lt1" tx1="dk1" bg2="lt2" tx2="dk2" accent1="accent1" accent2="accent2" accent3="accent3" accent4="accent4" accent5="accent5" accent6="accent6" hlink="hlink" folHlink="folHlink"/>
    </a:extraClrScheme>
    <a:extraClrScheme>
      <a:clrScheme name="">
        <a:dk1>
          <a:srgbClr val="FFFFFF"/>
        </a:dk1>
        <a:lt1>
          <a:srgbClr val="1C1C1C"/>
        </a:lt1>
        <a:dk2>
          <a:srgbClr val="FFFF66"/>
        </a:dk2>
        <a:lt2>
          <a:srgbClr val="808080"/>
        </a:lt2>
        <a:accent1>
          <a:srgbClr val="9898BA"/>
        </a:accent1>
        <a:accent2>
          <a:srgbClr val="777777"/>
        </a:accent2>
        <a:accent3>
          <a:srgbClr val="AAAAAA"/>
        </a:accent3>
        <a:accent4>
          <a:srgbClr val="DCDCDC"/>
        </a:accent4>
        <a:accent5>
          <a:srgbClr val="CACAD9"/>
        </a:accent5>
        <a:accent6>
          <a:srgbClr val="6A6A6A"/>
        </a:accent6>
        <a:hlink>
          <a:srgbClr val="CCFF99"/>
        </a:hlink>
        <a:folHlink>
          <a:srgbClr val="E436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CDESIGNN</Template>
  <TotalTime>0</TotalTime>
  <Words>4800</Words>
  <Application>WPS 演示</Application>
  <PresentationFormat>在屏幕上显示</PresentationFormat>
  <Paragraphs>187</Paragraphs>
  <Slides>30</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30</vt:i4>
      </vt:variant>
    </vt:vector>
  </HeadingPairs>
  <TitlesOfParts>
    <vt:vector size="40" baseType="lpstr">
      <vt:lpstr>Arial</vt:lpstr>
      <vt:lpstr>宋体</vt:lpstr>
      <vt:lpstr>Wingdings</vt:lpstr>
      <vt:lpstr>微软雅黑</vt:lpstr>
      <vt:lpstr>Wingdings 2</vt:lpstr>
      <vt:lpstr>方正兰亭细黑_GBK_M</vt:lpstr>
      <vt:lpstr>黑体</vt:lpstr>
      <vt:lpstr>Arial Unicode MS</vt:lpstr>
      <vt:lpstr>Calibri</vt:lpstr>
      <vt:lpstr>吉祥如意</vt:lpstr>
      <vt:lpstr>PowerPoint 演示文稿</vt:lpstr>
      <vt:lpstr>本章内容</vt:lpstr>
      <vt:lpstr>12.1  GCC 编译工具</vt:lpstr>
      <vt:lpstr>12.1  GCC 编译工具</vt:lpstr>
      <vt:lpstr>12.1  GCC 编译工具</vt:lpstr>
      <vt:lpstr>12.1  GCC 编译工具</vt:lpstr>
      <vt:lpstr>12.1  GCC 编译工具</vt:lpstr>
      <vt:lpstr>12.1  GCC 编译工具</vt:lpstr>
      <vt:lpstr>11.1 硬盘概述</vt:lpstr>
      <vt:lpstr>12.1  GCC 编译工具</vt:lpstr>
      <vt:lpstr>12.1  GCC 编译工具</vt:lpstr>
      <vt:lpstr>12.1  GCC 编译工具</vt:lpstr>
      <vt:lpstr>12.1  GCC 编译工具</vt:lpstr>
      <vt:lpstr>12.1  GCC 编译工具</vt:lpstr>
      <vt:lpstr>12.1  GCC 编译工具</vt:lpstr>
      <vt:lpstr>12.1  GCC 编译工具</vt:lpstr>
      <vt:lpstr>12.1  GCC 编译工具</vt:lpstr>
      <vt:lpstr>12.1  GCC 编译工具</vt:lpstr>
      <vt:lpstr>12.1  GCC 编译工具</vt:lpstr>
      <vt:lpstr>12.1  GCC 编译工具</vt:lpstr>
      <vt:lpstr>12.1  GCC 编译工具</vt:lpstr>
      <vt:lpstr>12.1  GCC 编译工具</vt:lpstr>
      <vt:lpstr>12. 2   Make 工具</vt:lpstr>
      <vt:lpstr>12. 2   Make 工具</vt:lpstr>
      <vt:lpstr>12. 2   Make 工具</vt:lpstr>
      <vt:lpstr>12. 2   Make 工具</vt:lpstr>
      <vt:lpstr>12. 2   Make 工具</vt:lpstr>
      <vt:lpstr>12. 2   Make 工具</vt:lpstr>
      <vt:lpstr>12. 2   Make 工具</vt:lpstr>
      <vt:lpstr>12. 2   Make 工具</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风趣</cp:lastModifiedBy>
  <cp:revision>196</cp:revision>
  <dcterms:created xsi:type="dcterms:W3CDTF">2016-08-16T01:49:00Z</dcterms:created>
  <dcterms:modified xsi:type="dcterms:W3CDTF">2022-09-17T07:13:31Z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r8>1</vt:r8>
  </property>
  <property fmtid="{D5CDD505-2E9C-101B-9397-08002B2CF9AE}" pid="3" name="KSOProductBuildVer">
    <vt:lpwstr>2052-11.1.0.12358</vt:lpwstr>
  </property>
  <property fmtid="{D5CDD505-2E9C-101B-9397-08002B2CF9AE}" pid="4" name="ICV">
    <vt:lpwstr>9C1E59526C0F4DEBB0B237D7A65F989D</vt:lpwstr>
  </property>
</Properties>
</file>