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3" r:id="rId1"/>
  </p:sldMasterIdLst>
  <p:notesMasterIdLst>
    <p:notesMasterId r:id="rId164"/>
  </p:notesMasterIdLst>
  <p:sldIdLst>
    <p:sldId id="553" r:id="rId2"/>
    <p:sldId id="577" r:id="rId3"/>
    <p:sldId id="584" r:id="rId4"/>
    <p:sldId id="578" r:id="rId5"/>
    <p:sldId id="558" r:id="rId6"/>
    <p:sldId id="586" r:id="rId7"/>
    <p:sldId id="880" r:id="rId8"/>
    <p:sldId id="881" r:id="rId9"/>
    <p:sldId id="559" r:id="rId10"/>
    <p:sldId id="882" r:id="rId11"/>
    <p:sldId id="589" r:id="rId12"/>
    <p:sldId id="560" r:id="rId13"/>
    <p:sldId id="883" r:id="rId14"/>
    <p:sldId id="884" r:id="rId15"/>
    <p:sldId id="885" r:id="rId16"/>
    <p:sldId id="886" r:id="rId17"/>
    <p:sldId id="887" r:id="rId18"/>
    <p:sldId id="888" r:id="rId19"/>
    <p:sldId id="889" r:id="rId20"/>
    <p:sldId id="562" r:id="rId21"/>
    <p:sldId id="890" r:id="rId22"/>
    <p:sldId id="891" r:id="rId23"/>
    <p:sldId id="592" r:id="rId24"/>
    <p:sldId id="892" r:id="rId25"/>
    <p:sldId id="893" r:id="rId26"/>
    <p:sldId id="894" r:id="rId27"/>
    <p:sldId id="593" r:id="rId28"/>
    <p:sldId id="895" r:id="rId29"/>
    <p:sldId id="598" r:id="rId30"/>
    <p:sldId id="599" r:id="rId31"/>
    <p:sldId id="600" r:id="rId32"/>
    <p:sldId id="896" r:id="rId33"/>
    <p:sldId id="897" r:id="rId34"/>
    <p:sldId id="898" r:id="rId35"/>
    <p:sldId id="899" r:id="rId36"/>
    <p:sldId id="601" r:id="rId37"/>
    <p:sldId id="900" r:id="rId38"/>
    <p:sldId id="901" r:id="rId39"/>
    <p:sldId id="602" r:id="rId40"/>
    <p:sldId id="902" r:id="rId41"/>
    <p:sldId id="903" r:id="rId42"/>
    <p:sldId id="904" r:id="rId43"/>
    <p:sldId id="905" r:id="rId44"/>
    <p:sldId id="906" r:id="rId45"/>
    <p:sldId id="907" r:id="rId46"/>
    <p:sldId id="908" r:id="rId47"/>
    <p:sldId id="909" r:id="rId48"/>
    <p:sldId id="910" r:id="rId49"/>
    <p:sldId id="911" r:id="rId50"/>
    <p:sldId id="604" r:id="rId51"/>
    <p:sldId id="912" r:id="rId52"/>
    <p:sldId id="913" r:id="rId53"/>
    <p:sldId id="914" r:id="rId54"/>
    <p:sldId id="915" r:id="rId55"/>
    <p:sldId id="916" r:id="rId56"/>
    <p:sldId id="917" r:id="rId57"/>
    <p:sldId id="918" r:id="rId58"/>
    <p:sldId id="919" r:id="rId59"/>
    <p:sldId id="920" r:id="rId60"/>
    <p:sldId id="921" r:id="rId61"/>
    <p:sldId id="922" r:id="rId62"/>
    <p:sldId id="923" r:id="rId63"/>
    <p:sldId id="924" r:id="rId64"/>
    <p:sldId id="925" r:id="rId65"/>
    <p:sldId id="926" r:id="rId66"/>
    <p:sldId id="927" r:id="rId67"/>
    <p:sldId id="928" r:id="rId68"/>
    <p:sldId id="929" r:id="rId69"/>
    <p:sldId id="930" r:id="rId70"/>
    <p:sldId id="931" r:id="rId71"/>
    <p:sldId id="932" r:id="rId72"/>
    <p:sldId id="933" r:id="rId73"/>
    <p:sldId id="934" r:id="rId74"/>
    <p:sldId id="935" r:id="rId75"/>
    <p:sldId id="936" r:id="rId76"/>
    <p:sldId id="937" r:id="rId77"/>
    <p:sldId id="938" r:id="rId78"/>
    <p:sldId id="629" r:id="rId79"/>
    <p:sldId id="630" r:id="rId80"/>
    <p:sldId id="939" r:id="rId81"/>
    <p:sldId id="940" r:id="rId82"/>
    <p:sldId id="941" r:id="rId83"/>
    <p:sldId id="942" r:id="rId84"/>
    <p:sldId id="943" r:id="rId85"/>
    <p:sldId id="944" r:id="rId86"/>
    <p:sldId id="945" r:id="rId87"/>
    <p:sldId id="946" r:id="rId88"/>
    <p:sldId id="947" r:id="rId89"/>
    <p:sldId id="948" r:id="rId90"/>
    <p:sldId id="949" r:id="rId91"/>
    <p:sldId id="950" r:id="rId92"/>
    <p:sldId id="951" r:id="rId93"/>
    <p:sldId id="952" r:id="rId94"/>
    <p:sldId id="953" r:id="rId95"/>
    <p:sldId id="954" r:id="rId96"/>
    <p:sldId id="955" r:id="rId97"/>
    <p:sldId id="956" r:id="rId98"/>
    <p:sldId id="957" r:id="rId99"/>
    <p:sldId id="958" r:id="rId100"/>
    <p:sldId id="959" r:id="rId101"/>
    <p:sldId id="960" r:id="rId102"/>
    <p:sldId id="961" r:id="rId103"/>
    <p:sldId id="962" r:id="rId104"/>
    <p:sldId id="963" r:id="rId105"/>
    <p:sldId id="964" r:id="rId106"/>
    <p:sldId id="965" r:id="rId107"/>
    <p:sldId id="966" r:id="rId108"/>
    <p:sldId id="967" r:id="rId109"/>
    <p:sldId id="968" r:id="rId110"/>
    <p:sldId id="969" r:id="rId111"/>
    <p:sldId id="970" r:id="rId112"/>
    <p:sldId id="971" r:id="rId113"/>
    <p:sldId id="972" r:id="rId114"/>
    <p:sldId id="973" r:id="rId115"/>
    <p:sldId id="974" r:id="rId116"/>
    <p:sldId id="975" r:id="rId117"/>
    <p:sldId id="976" r:id="rId118"/>
    <p:sldId id="977" r:id="rId119"/>
    <p:sldId id="978" r:id="rId120"/>
    <p:sldId id="984" r:id="rId121"/>
    <p:sldId id="979" r:id="rId122"/>
    <p:sldId id="981" r:id="rId123"/>
    <p:sldId id="982" r:id="rId124"/>
    <p:sldId id="983" r:id="rId125"/>
    <p:sldId id="985" r:id="rId126"/>
    <p:sldId id="986" r:id="rId127"/>
    <p:sldId id="987" r:id="rId128"/>
    <p:sldId id="988" r:id="rId129"/>
    <p:sldId id="989" r:id="rId130"/>
    <p:sldId id="990" r:id="rId131"/>
    <p:sldId id="991" r:id="rId132"/>
    <p:sldId id="992" r:id="rId133"/>
    <p:sldId id="993" r:id="rId134"/>
    <p:sldId id="994" r:id="rId135"/>
    <p:sldId id="995" r:id="rId136"/>
    <p:sldId id="996" r:id="rId137"/>
    <p:sldId id="997" r:id="rId138"/>
    <p:sldId id="998" r:id="rId139"/>
    <p:sldId id="999" r:id="rId140"/>
    <p:sldId id="1000" r:id="rId141"/>
    <p:sldId id="1001" r:id="rId142"/>
    <p:sldId id="1002" r:id="rId143"/>
    <p:sldId id="1003" r:id="rId144"/>
    <p:sldId id="1004" r:id="rId145"/>
    <p:sldId id="1005" r:id="rId146"/>
    <p:sldId id="1006" r:id="rId147"/>
    <p:sldId id="1007" r:id="rId148"/>
    <p:sldId id="1008" r:id="rId149"/>
    <p:sldId id="1009" r:id="rId150"/>
    <p:sldId id="1010" r:id="rId151"/>
    <p:sldId id="1011" r:id="rId152"/>
    <p:sldId id="1012" r:id="rId153"/>
    <p:sldId id="1013" r:id="rId154"/>
    <p:sldId id="1014" r:id="rId155"/>
    <p:sldId id="1015" r:id="rId156"/>
    <p:sldId id="1016" r:id="rId157"/>
    <p:sldId id="1017" r:id="rId158"/>
    <p:sldId id="1018" r:id="rId159"/>
    <p:sldId id="1019" r:id="rId160"/>
    <p:sldId id="1020" r:id="rId161"/>
    <p:sldId id="1021" r:id="rId162"/>
    <p:sldId id="1022" r:id="rId163"/>
  </p:sldIdLst>
  <p:sldSz cx="9144000" cy="5143500" type="screen16x9"/>
  <p:notesSz cx="6858000" cy="9144000"/>
  <p:custDataLst>
    <p:tags r:id="rId16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9EE"/>
    <a:srgbClr val="004A95"/>
    <a:srgbClr val="FFFFFF"/>
    <a:srgbClr val="F7FCFF"/>
    <a:srgbClr val="E3EEC6"/>
    <a:srgbClr val="E2F6FF"/>
    <a:srgbClr val="F5EBDC"/>
    <a:srgbClr val="F5ECDE"/>
    <a:srgbClr val="BE945E"/>
    <a:srgbClr val="39F7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700" autoAdjust="0"/>
  </p:normalViewPr>
  <p:slideViewPr>
    <p:cSldViewPr>
      <p:cViewPr varScale="1">
        <p:scale>
          <a:sx n="107" d="100"/>
          <a:sy n="107" d="100"/>
        </p:scale>
        <p:origin x="-84" y="-48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8" d="100"/>
          <a:sy n="88" d="100"/>
        </p:scale>
        <p:origin x="2778" y="10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tags" Target="tags/tag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notesMaster" Target="notesMasters/notesMaster1.xml"/><Relationship Id="rId16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zh-CN" altLang="en-US" sz="2400" dirty="0" smtClean="0"/>
            <a:t>所谓选区，就是通过某些方式选取图像中的区域。</a:t>
          </a:r>
          <a:endParaRPr lang="zh-CN" altLang="en-US" sz="24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10874">
        <dgm:presLayoutVars>
          <dgm:chMax val="1"/>
          <dgm:bulletEnabled val="1"/>
        </dgm:presLayoutVars>
      </dgm:prSet>
      <dgm:spPr/>
      <dgm:t>
        <a:bodyPr/>
        <a:lstStyle/>
        <a:p>
          <a:endParaRPr lang="zh-CN" altLang="en-US"/>
        </a:p>
      </dgm:t>
    </dgm:pt>
  </dgm:ptLst>
  <dgm:cxnLst>
    <dgm:cxn modelId="{AA18B107-37BF-48E2-B926-8DE38D23B9D9}" srcId="{A3CE40BF-43F9-476F-A078-FCC4257541CA}" destId="{85A5EC78-C47F-4A10-85D6-D2F736A6B673}" srcOrd="0" destOrd="0" parTransId="{FA4569AC-10B8-46C3-99DB-FEB5ACCB1A7A}" sibTransId="{12BFB9B9-3440-461D-951B-467257B4B133}"/>
    <dgm:cxn modelId="{7B5623FF-F5DD-4301-97EB-4AFA5CA137CA}" type="presOf" srcId="{85A5EC78-C47F-4A10-85D6-D2F736A6B673}" destId="{E8EAC425-9B41-43AA-A5A4-441836FE4A5C}" srcOrd="0" destOrd="0" presId="urn:microsoft.com/office/officeart/2005/8/layout/vList5"/>
    <dgm:cxn modelId="{012364A4-2F9F-4B72-BA4A-4CA4D18D4125}" type="presOf" srcId="{A3CE40BF-43F9-476F-A078-FCC4257541CA}" destId="{FFAEB275-33AE-470D-AF26-9A1743DDAD98}" srcOrd="0" destOrd="0" presId="urn:microsoft.com/office/officeart/2005/8/layout/vList5"/>
    <dgm:cxn modelId="{B9CAD09D-9F32-4B95-94A6-737C8A86A162}" type="presParOf" srcId="{FFAEB275-33AE-470D-AF26-9A1743DDAD98}" destId="{1FC52488-63D9-48EC-AF40-68FB47740BED}" srcOrd="0" destOrd="0" presId="urn:microsoft.com/office/officeart/2005/8/layout/vList5"/>
    <dgm:cxn modelId="{3B2DBAE8-EE55-4779-83D7-F216ED5EB597}"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zh-CN" altLang="en-US" sz="1400" dirty="0" smtClean="0"/>
            <a:t>所谓描边选区，就是沿着选区的边缘使用画笔工具或者其他工具进行描画，为选区的边缘添加各种颜色的一种操作。</a:t>
          </a:r>
          <a:endParaRPr lang="zh-CN" altLang="en-US" sz="14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68728" custScaleY="49902" custLinFactNeighborX="-9050" custLinFactNeighborY="-49">
        <dgm:presLayoutVars>
          <dgm:chMax val="1"/>
          <dgm:bulletEnabled val="1"/>
        </dgm:presLayoutVars>
      </dgm:prSet>
      <dgm:spPr/>
      <dgm:t>
        <a:bodyPr/>
        <a:lstStyle/>
        <a:p>
          <a:endParaRPr lang="zh-CN" altLang="en-US"/>
        </a:p>
      </dgm:t>
    </dgm:pt>
  </dgm:ptLst>
  <dgm:cxnLst>
    <dgm:cxn modelId="{C287AF75-3A68-41CC-87B5-FCF637135699}" type="presOf" srcId="{85A5EC78-C47F-4A10-85D6-D2F736A6B673}" destId="{E8EAC425-9B41-43AA-A5A4-441836FE4A5C}" srcOrd="0" destOrd="0" presId="urn:microsoft.com/office/officeart/2005/8/layout/vList5"/>
    <dgm:cxn modelId="{BEA6A142-F691-4230-BC2A-FBB1215E8797}" type="presOf" srcId="{A3CE40BF-43F9-476F-A078-FCC4257541CA}" destId="{FFAEB275-33AE-470D-AF26-9A1743DDAD98}" srcOrd="0" destOrd="0" presId="urn:microsoft.com/office/officeart/2005/8/layout/vList5"/>
    <dgm:cxn modelId="{AA18B107-37BF-48E2-B926-8DE38D23B9D9}" srcId="{A3CE40BF-43F9-476F-A078-FCC4257541CA}" destId="{85A5EC78-C47F-4A10-85D6-D2F736A6B673}" srcOrd="0" destOrd="0" parTransId="{FA4569AC-10B8-46C3-99DB-FEB5ACCB1A7A}" sibTransId="{12BFB9B9-3440-461D-951B-467257B4B133}"/>
    <dgm:cxn modelId="{33275DD8-639C-42E7-A26E-23E5A019D74D}" type="presParOf" srcId="{FFAEB275-33AE-470D-AF26-9A1743DDAD98}" destId="{1FC52488-63D9-48EC-AF40-68FB47740BED}" srcOrd="0" destOrd="0" presId="urn:microsoft.com/office/officeart/2005/8/layout/vList5"/>
    <dgm:cxn modelId="{03B3DF7B-6815-45D2-A2C1-F8DBC0911702}"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zh-CN" altLang="en-US" sz="1400" dirty="0" smtClean="0"/>
            <a:t>“变换选区”命令是管理选区的常用操作之一，利用该命令可以直接对选区的大小、形状、位置和角度等进行调整，且不破坏选区内的图像。</a:t>
          </a:r>
          <a:endParaRPr lang="zh-CN" altLang="en-US" sz="14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68728" custScaleY="49902" custLinFactNeighborX="-9050" custLinFactNeighborY="-49">
        <dgm:presLayoutVars>
          <dgm:chMax val="1"/>
          <dgm:bulletEnabled val="1"/>
        </dgm:presLayoutVars>
      </dgm:prSet>
      <dgm:spPr/>
      <dgm:t>
        <a:bodyPr/>
        <a:lstStyle/>
        <a:p>
          <a:endParaRPr lang="zh-CN" altLang="en-US"/>
        </a:p>
      </dgm:t>
    </dgm:pt>
  </dgm:ptLst>
  <dgm:cxnLst>
    <dgm:cxn modelId="{AA18B107-37BF-48E2-B926-8DE38D23B9D9}" srcId="{A3CE40BF-43F9-476F-A078-FCC4257541CA}" destId="{85A5EC78-C47F-4A10-85D6-D2F736A6B673}" srcOrd="0" destOrd="0" parTransId="{FA4569AC-10B8-46C3-99DB-FEB5ACCB1A7A}" sibTransId="{12BFB9B9-3440-461D-951B-467257B4B133}"/>
    <dgm:cxn modelId="{F93B950C-8A09-4053-91B2-5F1571F3B4BF}" type="presOf" srcId="{85A5EC78-C47F-4A10-85D6-D2F736A6B673}" destId="{E8EAC425-9B41-43AA-A5A4-441836FE4A5C}" srcOrd="0" destOrd="0" presId="urn:microsoft.com/office/officeart/2005/8/layout/vList5"/>
    <dgm:cxn modelId="{0D9457BD-473F-4380-9E54-6926AD54D835}" type="presOf" srcId="{A3CE40BF-43F9-476F-A078-FCC4257541CA}" destId="{FFAEB275-33AE-470D-AF26-9A1743DDAD98}" srcOrd="0" destOrd="0" presId="urn:microsoft.com/office/officeart/2005/8/layout/vList5"/>
    <dgm:cxn modelId="{F2E5C467-12B9-4C25-AD7A-84749A373EFE}" type="presParOf" srcId="{FFAEB275-33AE-470D-AF26-9A1743DDAD98}" destId="{1FC52488-63D9-48EC-AF40-68FB47740BED}" srcOrd="0" destOrd="0" presId="urn:microsoft.com/office/officeart/2005/8/layout/vList5"/>
    <dgm:cxn modelId="{95E2E2F6-E658-4D6F-9DCC-6765817621F5}"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zh-CN" altLang="zh-CN" sz="1800" dirty="0" smtClean="0"/>
            <a:t>目前常用的视频编码方案有</a:t>
          </a:r>
          <a:r>
            <a:rPr lang="en-US" altLang="zh-CN" sz="1800" dirty="0" smtClean="0"/>
            <a:t>MPEG4</a:t>
          </a:r>
          <a:r>
            <a:rPr lang="zh-CN" altLang="zh-CN" sz="1800" dirty="0" smtClean="0"/>
            <a:t>、</a:t>
          </a:r>
          <a:r>
            <a:rPr lang="en-US" altLang="zh-CN" sz="1800" dirty="0" smtClean="0"/>
            <a:t>H.264</a:t>
          </a:r>
          <a:r>
            <a:rPr lang="zh-CN" altLang="zh-CN" sz="1800" dirty="0" smtClean="0"/>
            <a:t>和</a:t>
          </a:r>
          <a:r>
            <a:rPr lang="en-US" altLang="zh-CN" sz="1800" dirty="0" smtClean="0"/>
            <a:t>Microsoft</a:t>
          </a:r>
          <a:r>
            <a:rPr lang="zh-CN" altLang="zh-CN" sz="1800" dirty="0" smtClean="0"/>
            <a:t>公司的</a:t>
          </a:r>
          <a:r>
            <a:rPr lang="en-US" altLang="zh-CN" sz="1800" dirty="0" smtClean="0"/>
            <a:t>Windows Media Video</a:t>
          </a:r>
          <a:r>
            <a:rPr lang="zh-CN" altLang="zh-CN" sz="1800" dirty="0" smtClean="0"/>
            <a:t>采用的</a:t>
          </a:r>
          <a:r>
            <a:rPr lang="en-US" altLang="zh-CN" sz="1800" dirty="0" smtClean="0"/>
            <a:t>AC1</a:t>
          </a:r>
          <a:r>
            <a:rPr lang="zh-CN" altLang="zh-CN" sz="1800" dirty="0" smtClean="0"/>
            <a:t>；音频编码方案有</a:t>
          </a:r>
          <a:r>
            <a:rPr lang="en-US" altLang="zh-CN" sz="1800" dirty="0" smtClean="0"/>
            <a:t>MP3</a:t>
          </a:r>
          <a:r>
            <a:rPr lang="zh-CN" altLang="zh-CN" sz="1800" dirty="0" smtClean="0"/>
            <a:t>、</a:t>
          </a:r>
          <a:r>
            <a:rPr lang="en-US" altLang="zh-CN" sz="1800" dirty="0" smtClean="0"/>
            <a:t>MPEG2</a:t>
          </a:r>
          <a:r>
            <a:rPr lang="zh-CN" altLang="zh-CN" sz="1800" dirty="0" smtClean="0"/>
            <a:t>、</a:t>
          </a:r>
          <a:r>
            <a:rPr lang="en-US" altLang="zh-CN" sz="1800" dirty="0" smtClean="0"/>
            <a:t>AAC</a:t>
          </a:r>
          <a:r>
            <a:rPr lang="zh-CN" altLang="zh-CN" sz="1800" dirty="0" smtClean="0"/>
            <a:t>、 </a:t>
          </a:r>
          <a:r>
            <a:rPr lang="en-US" altLang="zh-CN" sz="1800" dirty="0" smtClean="0"/>
            <a:t>AMR</a:t>
          </a:r>
          <a:r>
            <a:rPr lang="zh-CN" altLang="zh-CN" sz="1800" dirty="0" smtClean="0"/>
            <a:t>和</a:t>
          </a:r>
          <a:r>
            <a:rPr lang="en-US" altLang="zh-CN" sz="1800" dirty="0" smtClean="0"/>
            <a:t>AMRWB</a:t>
          </a:r>
          <a:r>
            <a:rPr lang="zh-CN" altLang="zh-CN" sz="1800" dirty="0" smtClean="0"/>
            <a:t>等。</a:t>
          </a:r>
          <a:endParaRPr lang="zh-CN" sz="18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77778" custLinFactNeighborX="-136" custLinFactNeighborY="49">
        <dgm:presLayoutVars>
          <dgm:chMax val="1"/>
          <dgm:bulletEnabled val="1"/>
        </dgm:presLayoutVars>
      </dgm:prSet>
      <dgm:spPr/>
      <dgm:t>
        <a:bodyPr/>
        <a:lstStyle/>
        <a:p>
          <a:endParaRPr lang="zh-CN" altLang="en-US"/>
        </a:p>
      </dgm:t>
    </dgm:pt>
  </dgm:ptLst>
  <dgm:cxnLst>
    <dgm:cxn modelId="{698ED56E-7CF8-4516-87BB-0C1A9B462D7B}" type="presOf" srcId="{85A5EC78-C47F-4A10-85D6-D2F736A6B673}" destId="{E8EAC425-9B41-43AA-A5A4-441836FE4A5C}" srcOrd="0" destOrd="0" presId="urn:microsoft.com/office/officeart/2005/8/layout/vList5"/>
    <dgm:cxn modelId="{AA18B107-37BF-48E2-B926-8DE38D23B9D9}" srcId="{A3CE40BF-43F9-476F-A078-FCC4257541CA}" destId="{85A5EC78-C47F-4A10-85D6-D2F736A6B673}" srcOrd="0" destOrd="0" parTransId="{FA4569AC-10B8-46C3-99DB-FEB5ACCB1A7A}" sibTransId="{12BFB9B9-3440-461D-951B-467257B4B133}"/>
    <dgm:cxn modelId="{EA77B241-9D6F-4106-B35E-A6224FC7C588}" type="presOf" srcId="{A3CE40BF-43F9-476F-A078-FCC4257541CA}" destId="{FFAEB275-33AE-470D-AF26-9A1743DDAD98}" srcOrd="0" destOrd="0" presId="urn:microsoft.com/office/officeart/2005/8/layout/vList5"/>
    <dgm:cxn modelId="{78A3663D-79AB-4CB7-9156-7A887116260A}" type="presParOf" srcId="{FFAEB275-33AE-470D-AF26-9A1743DDAD98}" destId="{1FC52488-63D9-48EC-AF40-68FB47740BED}" srcOrd="0" destOrd="0" presId="urn:microsoft.com/office/officeart/2005/8/layout/vList5"/>
    <dgm:cxn modelId="{8433C959-3E44-46B8-A645-5B8292585673}"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zh-CN" altLang="zh-CN" sz="1800" dirty="0" smtClean="0"/>
            <a:t>流媒体服务器用来存储和控制流媒体数据，并向客户端发送流媒体文件。</a:t>
          </a:r>
          <a:endParaRPr lang="zh-CN" sz="18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77778" custLinFactNeighborX="-136" custLinFactNeighborY="49">
        <dgm:presLayoutVars>
          <dgm:chMax val="1"/>
          <dgm:bulletEnabled val="1"/>
        </dgm:presLayoutVars>
      </dgm:prSet>
      <dgm:spPr/>
      <dgm:t>
        <a:bodyPr/>
        <a:lstStyle/>
        <a:p>
          <a:endParaRPr lang="zh-CN" altLang="en-US"/>
        </a:p>
      </dgm:t>
    </dgm:pt>
  </dgm:ptLst>
  <dgm:cxnLst>
    <dgm:cxn modelId="{AA18B107-37BF-48E2-B926-8DE38D23B9D9}" srcId="{A3CE40BF-43F9-476F-A078-FCC4257541CA}" destId="{85A5EC78-C47F-4A10-85D6-D2F736A6B673}" srcOrd="0" destOrd="0" parTransId="{FA4569AC-10B8-46C3-99DB-FEB5ACCB1A7A}" sibTransId="{12BFB9B9-3440-461D-951B-467257B4B133}"/>
    <dgm:cxn modelId="{BE0F865E-58D5-4F73-B4B7-637FA4E16282}" type="presOf" srcId="{85A5EC78-C47F-4A10-85D6-D2F736A6B673}" destId="{E8EAC425-9B41-43AA-A5A4-441836FE4A5C}" srcOrd="0" destOrd="0" presId="urn:microsoft.com/office/officeart/2005/8/layout/vList5"/>
    <dgm:cxn modelId="{5AA41991-FAE5-41F8-842F-61EFB8A67280}" type="presOf" srcId="{A3CE40BF-43F9-476F-A078-FCC4257541CA}" destId="{FFAEB275-33AE-470D-AF26-9A1743DDAD98}" srcOrd="0" destOrd="0" presId="urn:microsoft.com/office/officeart/2005/8/layout/vList5"/>
    <dgm:cxn modelId="{870DED90-6471-4924-87E3-5148613B3275}" type="presParOf" srcId="{FFAEB275-33AE-470D-AF26-9A1743DDAD98}" destId="{1FC52488-63D9-48EC-AF40-68FB47740BED}" srcOrd="0" destOrd="0" presId="urn:microsoft.com/office/officeart/2005/8/layout/vList5"/>
    <dgm:cxn modelId="{C5835214-4BD5-4FBF-9C03-52D7E3F8CA1F}"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zh-CN" altLang="zh-CN" sz="1800" dirty="0" smtClean="0"/>
            <a:t>音频、视频数据包经网络传输到客户端后，先进入一个缓冲队列等待，这个缓冲队列中的所有数据包按照包头的序列号排序，如果有迟到的包，则按序列号重新插入正确的位置，这样就避免了乱序的问题。</a:t>
          </a:r>
          <a:endParaRPr lang="zh-CN" sz="18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77778" custLinFactNeighborX="-136" custLinFactNeighborY="49">
        <dgm:presLayoutVars>
          <dgm:chMax val="1"/>
          <dgm:bulletEnabled val="1"/>
        </dgm:presLayoutVars>
      </dgm:prSet>
      <dgm:spPr/>
      <dgm:t>
        <a:bodyPr/>
        <a:lstStyle/>
        <a:p>
          <a:endParaRPr lang="zh-CN" altLang="en-US"/>
        </a:p>
      </dgm:t>
    </dgm:pt>
  </dgm:ptLst>
  <dgm:cxnLst>
    <dgm:cxn modelId="{AA18B107-37BF-48E2-B926-8DE38D23B9D9}" srcId="{A3CE40BF-43F9-476F-A078-FCC4257541CA}" destId="{85A5EC78-C47F-4A10-85D6-D2F736A6B673}" srcOrd="0" destOrd="0" parTransId="{FA4569AC-10B8-46C3-99DB-FEB5ACCB1A7A}" sibTransId="{12BFB9B9-3440-461D-951B-467257B4B133}"/>
    <dgm:cxn modelId="{2E16CFE9-FF1D-48AC-8848-A42E3C3D109D}" type="presOf" srcId="{A3CE40BF-43F9-476F-A078-FCC4257541CA}" destId="{FFAEB275-33AE-470D-AF26-9A1743DDAD98}" srcOrd="0" destOrd="0" presId="urn:microsoft.com/office/officeart/2005/8/layout/vList5"/>
    <dgm:cxn modelId="{4A2F5701-A326-4C52-A4C0-159FB8292749}" type="presOf" srcId="{85A5EC78-C47F-4A10-85D6-D2F736A6B673}" destId="{E8EAC425-9B41-43AA-A5A4-441836FE4A5C}" srcOrd="0" destOrd="0" presId="urn:microsoft.com/office/officeart/2005/8/layout/vList5"/>
    <dgm:cxn modelId="{C7BABE79-B37F-4A41-9E57-161203C1F953}" type="presParOf" srcId="{FFAEB275-33AE-470D-AF26-9A1743DDAD98}" destId="{1FC52488-63D9-48EC-AF40-68FB47740BED}" srcOrd="0" destOrd="0" presId="urn:microsoft.com/office/officeart/2005/8/layout/vList5"/>
    <dgm:cxn modelId="{6A9910D2-CD92-41CA-99D7-92ABFAF471EA}"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zh-CN" altLang="zh-CN" sz="1800" dirty="0" smtClean="0"/>
            <a:t>互联网的迅猛发展和普及为流媒体业务发展提供了强大的市场动力，流媒体技术广泛用于多媒体新闻发布、在线直播、网络广告、电子商务、视频点播、远程教育、远程医疗、网络电台、实时视频会议等互联网信息服务的方方面面。流媒体技术的应用将为网络信息交流带来革命性的变化，对人们的工作和生活将产生深远的影响。</a:t>
          </a:r>
          <a:endParaRPr lang="zh-CN" sz="18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77778" custLinFactNeighborX="-136" custLinFactNeighborY="49">
        <dgm:presLayoutVars>
          <dgm:chMax val="1"/>
          <dgm:bulletEnabled val="1"/>
        </dgm:presLayoutVars>
      </dgm:prSet>
      <dgm:spPr/>
      <dgm:t>
        <a:bodyPr/>
        <a:lstStyle/>
        <a:p>
          <a:endParaRPr lang="zh-CN" altLang="en-US"/>
        </a:p>
      </dgm:t>
    </dgm:pt>
  </dgm:ptLst>
  <dgm:cxnLst>
    <dgm:cxn modelId="{F2D048C4-81FE-47D3-9D46-1A198C986CFE}" type="presOf" srcId="{A3CE40BF-43F9-476F-A078-FCC4257541CA}" destId="{FFAEB275-33AE-470D-AF26-9A1743DDAD98}" srcOrd="0" destOrd="0" presId="urn:microsoft.com/office/officeart/2005/8/layout/vList5"/>
    <dgm:cxn modelId="{AA18B107-37BF-48E2-B926-8DE38D23B9D9}" srcId="{A3CE40BF-43F9-476F-A078-FCC4257541CA}" destId="{85A5EC78-C47F-4A10-85D6-D2F736A6B673}" srcOrd="0" destOrd="0" parTransId="{FA4569AC-10B8-46C3-99DB-FEB5ACCB1A7A}" sibTransId="{12BFB9B9-3440-461D-951B-467257B4B133}"/>
    <dgm:cxn modelId="{FAA6798C-CB30-4F6E-B7B8-DA9113216BBA}" type="presOf" srcId="{85A5EC78-C47F-4A10-85D6-D2F736A6B673}" destId="{E8EAC425-9B41-43AA-A5A4-441836FE4A5C}" srcOrd="0" destOrd="0" presId="urn:microsoft.com/office/officeart/2005/8/layout/vList5"/>
    <dgm:cxn modelId="{1E83C566-B124-459C-8B1E-7AA27B3D46DD}" type="presParOf" srcId="{FFAEB275-33AE-470D-AF26-9A1743DDAD98}" destId="{1FC52488-63D9-48EC-AF40-68FB47740BED}" srcOrd="0" destOrd="0" presId="urn:microsoft.com/office/officeart/2005/8/layout/vList5"/>
    <dgm:cxn modelId="{7F62B3E2-A4E8-464B-91DB-1B98EA093F96}"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zh-CN" altLang="zh-CN" sz="1800" dirty="0" smtClean="0"/>
            <a:t>终端是提供实时的、双向通信功能的结点设备。终端的主要功能是采集视频</a:t>
          </a:r>
          <a:r>
            <a:rPr lang="en-US" altLang="zh-CN" sz="1800" dirty="0" smtClean="0"/>
            <a:t>/</a:t>
          </a:r>
          <a:r>
            <a:rPr lang="zh-CN" altLang="zh-CN" sz="1800" dirty="0" smtClean="0"/>
            <a:t>音频信号，经处理后送给</a:t>
          </a:r>
          <a:r>
            <a:rPr lang="en-US" altLang="zh-CN" sz="1800" dirty="0" smtClean="0"/>
            <a:t>MCU</a:t>
          </a:r>
          <a:r>
            <a:rPr lang="zh-CN" altLang="zh-CN" sz="1800" dirty="0" smtClean="0"/>
            <a:t>或其他终端，同时接收视频、音频信号，处理后送到相应的输出设备。</a:t>
          </a:r>
          <a:endParaRPr lang="zh-CN" sz="18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77778" custLinFactNeighborX="-136" custLinFactNeighborY="49">
        <dgm:presLayoutVars>
          <dgm:chMax val="1"/>
          <dgm:bulletEnabled val="1"/>
        </dgm:presLayoutVars>
      </dgm:prSet>
      <dgm:spPr/>
      <dgm:t>
        <a:bodyPr/>
        <a:lstStyle/>
        <a:p>
          <a:endParaRPr lang="zh-CN" altLang="en-US"/>
        </a:p>
      </dgm:t>
    </dgm:pt>
  </dgm:ptLst>
  <dgm:cxnLst>
    <dgm:cxn modelId="{AA18B107-37BF-48E2-B926-8DE38D23B9D9}" srcId="{A3CE40BF-43F9-476F-A078-FCC4257541CA}" destId="{85A5EC78-C47F-4A10-85D6-D2F736A6B673}" srcOrd="0" destOrd="0" parTransId="{FA4569AC-10B8-46C3-99DB-FEB5ACCB1A7A}" sibTransId="{12BFB9B9-3440-461D-951B-467257B4B133}"/>
    <dgm:cxn modelId="{C96664B1-3EBF-4F81-A960-4A3BCCCA1E01}" type="presOf" srcId="{85A5EC78-C47F-4A10-85D6-D2F736A6B673}" destId="{E8EAC425-9B41-43AA-A5A4-441836FE4A5C}" srcOrd="0" destOrd="0" presId="urn:microsoft.com/office/officeart/2005/8/layout/vList5"/>
    <dgm:cxn modelId="{6D201283-1BC8-4CA3-B76A-321D0893E5AF}" type="presOf" srcId="{A3CE40BF-43F9-476F-A078-FCC4257541CA}" destId="{FFAEB275-33AE-470D-AF26-9A1743DDAD98}" srcOrd="0" destOrd="0" presId="urn:microsoft.com/office/officeart/2005/8/layout/vList5"/>
    <dgm:cxn modelId="{28F930F5-2117-49D0-9471-5ED6B88EAD67}" type="presParOf" srcId="{FFAEB275-33AE-470D-AF26-9A1743DDAD98}" destId="{1FC52488-63D9-48EC-AF40-68FB47740BED}" srcOrd="0" destOrd="0" presId="urn:microsoft.com/office/officeart/2005/8/layout/vList5"/>
    <dgm:cxn modelId="{BB39C4A0-6395-442D-9E69-A8E024B60940}"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zh-CN" altLang="zh-CN" sz="1800" dirty="0" smtClean="0"/>
            <a:t>网守是一个域的管理者，在本系统中起着重要的作用，它的主要功能有</a:t>
          </a:r>
          <a:r>
            <a:rPr lang="en-US" altLang="zh-CN" sz="1800" dirty="0" smtClean="0"/>
            <a:t>4</a:t>
          </a:r>
          <a:r>
            <a:rPr lang="zh-CN" altLang="zh-CN" sz="1800" dirty="0" smtClean="0"/>
            <a:t>个。</a:t>
          </a:r>
        </a:p>
        <a:p>
          <a:pPr algn="l"/>
          <a:r>
            <a:rPr lang="zh-CN" altLang="zh-CN" sz="1800" dirty="0" smtClean="0"/>
            <a:t>（</a:t>
          </a:r>
          <a:r>
            <a:rPr lang="en-US" altLang="zh-CN" sz="1800" dirty="0" smtClean="0"/>
            <a:t>1</a:t>
          </a:r>
          <a:r>
            <a:rPr lang="zh-CN" altLang="zh-CN" sz="1800" dirty="0" smtClean="0"/>
            <a:t>）认证计费。收集认证计费信息，并把认证请求、计费请求用</a:t>
          </a:r>
          <a:r>
            <a:rPr lang="en-US" altLang="zh-CN" sz="1800" dirty="0" smtClean="0"/>
            <a:t>Radius</a:t>
          </a:r>
          <a:r>
            <a:rPr lang="zh-CN" altLang="zh-CN" sz="1800" dirty="0" smtClean="0"/>
            <a:t>消息送给</a:t>
          </a:r>
          <a:r>
            <a:rPr lang="en-US" altLang="zh-CN" sz="1800" dirty="0" smtClean="0"/>
            <a:t>AAA</a:t>
          </a:r>
          <a:r>
            <a:rPr lang="zh-CN" altLang="zh-CN" sz="1800" dirty="0" smtClean="0"/>
            <a:t>服务器。</a:t>
          </a:r>
        </a:p>
        <a:p>
          <a:pPr algn="l"/>
          <a:r>
            <a:rPr lang="zh-CN" altLang="zh-CN" sz="1800" dirty="0" smtClean="0"/>
            <a:t>（</a:t>
          </a:r>
          <a:r>
            <a:rPr lang="en-US" altLang="zh-CN" sz="1800" dirty="0" smtClean="0"/>
            <a:t>2</a:t>
          </a:r>
          <a:r>
            <a:rPr lang="zh-CN" altLang="zh-CN" sz="1800" dirty="0" smtClean="0"/>
            <a:t>）地址解析。将送给网守的别名地址解析为</a:t>
          </a:r>
          <a:r>
            <a:rPr lang="en-US" altLang="zh-CN" sz="1800" dirty="0" smtClean="0"/>
            <a:t>IP</a:t>
          </a:r>
          <a:r>
            <a:rPr lang="zh-CN" altLang="zh-CN" sz="1800" dirty="0" smtClean="0"/>
            <a:t>地址。</a:t>
          </a:r>
        </a:p>
        <a:p>
          <a:pPr algn="l"/>
          <a:r>
            <a:rPr lang="zh-CN" altLang="zh-CN" sz="1800" dirty="0" smtClean="0"/>
            <a:t>（</a:t>
          </a:r>
          <a:r>
            <a:rPr lang="en-US" altLang="zh-CN" sz="1800" dirty="0" smtClean="0"/>
            <a:t>3</a:t>
          </a:r>
          <a:r>
            <a:rPr lang="zh-CN" altLang="zh-CN" sz="1800" dirty="0" smtClean="0"/>
            <a:t>）域管理。单一网守管理下的所有终端、网关和多点控制单元的集合，称为域。网守负责管理域中的终端、</a:t>
          </a:r>
          <a:r>
            <a:rPr lang="en-US" altLang="zh-CN" sz="1800" dirty="0" smtClean="0"/>
            <a:t>MCU</a:t>
          </a:r>
          <a:r>
            <a:rPr lang="zh-CN" altLang="zh-CN" sz="1800" dirty="0" smtClean="0"/>
            <a:t>、</a:t>
          </a:r>
          <a:r>
            <a:rPr lang="en-US" altLang="zh-CN" sz="1800" dirty="0" smtClean="0"/>
            <a:t>GW</a:t>
          </a:r>
          <a:r>
            <a:rPr lang="zh-CN" altLang="zh-CN" sz="1800" dirty="0" smtClean="0"/>
            <a:t>等设备。</a:t>
          </a:r>
        </a:p>
        <a:p>
          <a:pPr algn="l"/>
          <a:r>
            <a:rPr lang="zh-CN" altLang="zh-CN" sz="1800" dirty="0" smtClean="0"/>
            <a:t>（</a:t>
          </a:r>
          <a:r>
            <a:rPr lang="en-US" altLang="zh-CN" sz="1800" dirty="0" smtClean="0"/>
            <a:t>4</a:t>
          </a:r>
          <a:r>
            <a:rPr lang="zh-CN" altLang="zh-CN" sz="1800" dirty="0" smtClean="0"/>
            <a:t>）带宽管理。网守可以将用户带宽设置在网络总带宽的某一可行的范围内。</a:t>
          </a:r>
          <a:endParaRPr lang="zh-CN" sz="18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77778" custLinFactNeighborX="-136" custLinFactNeighborY="49">
        <dgm:presLayoutVars>
          <dgm:chMax val="1"/>
          <dgm:bulletEnabled val="1"/>
        </dgm:presLayoutVars>
      </dgm:prSet>
      <dgm:spPr/>
      <dgm:t>
        <a:bodyPr/>
        <a:lstStyle/>
        <a:p>
          <a:endParaRPr lang="zh-CN" altLang="en-US"/>
        </a:p>
      </dgm:t>
    </dgm:pt>
  </dgm:ptLst>
  <dgm:cxnLst>
    <dgm:cxn modelId="{4C1BE757-28E0-40BB-9340-0F27E016DE0E}" type="presOf" srcId="{85A5EC78-C47F-4A10-85D6-D2F736A6B673}" destId="{E8EAC425-9B41-43AA-A5A4-441836FE4A5C}" srcOrd="0" destOrd="0" presId="urn:microsoft.com/office/officeart/2005/8/layout/vList5"/>
    <dgm:cxn modelId="{F8850D24-B15B-497C-8167-128B57A811A3}" type="presOf" srcId="{A3CE40BF-43F9-476F-A078-FCC4257541CA}" destId="{FFAEB275-33AE-470D-AF26-9A1743DDAD98}" srcOrd="0" destOrd="0" presId="urn:microsoft.com/office/officeart/2005/8/layout/vList5"/>
    <dgm:cxn modelId="{AA18B107-37BF-48E2-B926-8DE38D23B9D9}" srcId="{A3CE40BF-43F9-476F-A078-FCC4257541CA}" destId="{85A5EC78-C47F-4A10-85D6-D2F736A6B673}" srcOrd="0" destOrd="0" parTransId="{FA4569AC-10B8-46C3-99DB-FEB5ACCB1A7A}" sibTransId="{12BFB9B9-3440-461D-951B-467257B4B133}"/>
    <dgm:cxn modelId="{56233F54-6F68-4537-B8BA-E074B1413B14}" type="presParOf" srcId="{FFAEB275-33AE-470D-AF26-9A1743DDAD98}" destId="{1FC52488-63D9-48EC-AF40-68FB47740BED}" srcOrd="0" destOrd="0" presId="urn:microsoft.com/office/officeart/2005/8/layout/vList5"/>
    <dgm:cxn modelId="{B9A4274B-90A2-42C4-BB86-B26CDE183A9F}"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zh-CN" altLang="zh-CN" sz="1800" dirty="0" smtClean="0"/>
            <a:t>网关是用户进行</a:t>
          </a:r>
          <a:r>
            <a:rPr lang="en-US" altLang="zh-CN" sz="1800" dirty="0" smtClean="0"/>
            <a:t>H.323</a:t>
          </a:r>
          <a:r>
            <a:rPr lang="zh-CN" altLang="zh-CN" sz="1800" dirty="0" smtClean="0"/>
            <a:t>协议和其他非</a:t>
          </a:r>
          <a:r>
            <a:rPr lang="en-US" altLang="zh-CN" sz="1800" dirty="0" smtClean="0"/>
            <a:t>H.323</a:t>
          </a:r>
          <a:r>
            <a:rPr lang="zh-CN" altLang="zh-CN" sz="1800" dirty="0" smtClean="0"/>
            <a:t>协议的转换，使</a:t>
          </a:r>
          <a:r>
            <a:rPr lang="en-US" altLang="zh-CN" sz="1800" dirty="0" smtClean="0"/>
            <a:t>H.323</a:t>
          </a:r>
          <a:r>
            <a:rPr lang="zh-CN" altLang="zh-CN" sz="1800" dirty="0" smtClean="0"/>
            <a:t>终端和其他非</a:t>
          </a:r>
          <a:r>
            <a:rPr lang="en-US" altLang="zh-CN" sz="1800" dirty="0" smtClean="0"/>
            <a:t>H.323</a:t>
          </a:r>
          <a:r>
            <a:rPr lang="zh-CN" altLang="zh-CN" sz="1800" dirty="0" smtClean="0"/>
            <a:t>终端能进行互通。</a:t>
          </a:r>
          <a:r>
            <a:rPr lang="en-US" altLang="zh-CN" sz="1800" dirty="0" smtClean="0"/>
            <a:t>H.323</a:t>
          </a:r>
          <a:r>
            <a:rPr lang="zh-CN" altLang="zh-CN" sz="1800" dirty="0" smtClean="0"/>
            <a:t>体系通过</a:t>
          </a:r>
          <a:r>
            <a:rPr lang="en-US" altLang="zh-CN" sz="1800" dirty="0" smtClean="0"/>
            <a:t>GW</a:t>
          </a:r>
          <a:r>
            <a:rPr lang="zh-CN" altLang="zh-CN" sz="1800" dirty="0" smtClean="0"/>
            <a:t>可以兼容多种终端，从而保护已有的投资。</a:t>
          </a:r>
          <a:endParaRPr lang="zh-CN" sz="18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77778" custLinFactNeighborX="-136" custLinFactNeighborY="49">
        <dgm:presLayoutVars>
          <dgm:chMax val="1"/>
          <dgm:bulletEnabled val="1"/>
        </dgm:presLayoutVars>
      </dgm:prSet>
      <dgm:spPr/>
      <dgm:t>
        <a:bodyPr/>
        <a:lstStyle/>
        <a:p>
          <a:endParaRPr lang="zh-CN" altLang="en-US"/>
        </a:p>
      </dgm:t>
    </dgm:pt>
  </dgm:ptLst>
  <dgm:cxnLst>
    <dgm:cxn modelId="{2469E133-432D-4311-A82F-23CC87CA67AF}" type="presOf" srcId="{A3CE40BF-43F9-476F-A078-FCC4257541CA}" destId="{FFAEB275-33AE-470D-AF26-9A1743DDAD98}" srcOrd="0" destOrd="0" presId="urn:microsoft.com/office/officeart/2005/8/layout/vList5"/>
    <dgm:cxn modelId="{AA18B107-37BF-48E2-B926-8DE38D23B9D9}" srcId="{A3CE40BF-43F9-476F-A078-FCC4257541CA}" destId="{85A5EC78-C47F-4A10-85D6-D2F736A6B673}" srcOrd="0" destOrd="0" parTransId="{FA4569AC-10B8-46C3-99DB-FEB5ACCB1A7A}" sibTransId="{12BFB9B9-3440-461D-951B-467257B4B133}"/>
    <dgm:cxn modelId="{428A0F22-6655-49F0-8E62-9BB3C5AC3018}" type="presOf" srcId="{85A5EC78-C47F-4A10-85D6-D2F736A6B673}" destId="{E8EAC425-9B41-43AA-A5A4-441836FE4A5C}" srcOrd="0" destOrd="0" presId="urn:microsoft.com/office/officeart/2005/8/layout/vList5"/>
    <dgm:cxn modelId="{EC3886B8-3610-4049-BAFD-385053E51A74}" type="presParOf" srcId="{FFAEB275-33AE-470D-AF26-9A1743DDAD98}" destId="{1FC52488-63D9-48EC-AF40-68FB47740BED}" srcOrd="0" destOrd="0" presId="urn:microsoft.com/office/officeart/2005/8/layout/vList5"/>
    <dgm:cxn modelId="{D7097D42-A221-46A6-BB15-9EE91BE21CBA}"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zh-CN" altLang="zh-CN" sz="1800" dirty="0" smtClean="0"/>
            <a:t>多点控制单元（ </a:t>
          </a:r>
          <a:r>
            <a:rPr lang="en-US" altLang="zh-CN" sz="1800" dirty="0" smtClean="0"/>
            <a:t>MCU</a:t>
          </a:r>
          <a:r>
            <a:rPr lang="zh-CN" altLang="zh-CN" sz="1800" dirty="0" smtClean="0"/>
            <a:t>）是视频会议系统特有的设备，由两部分组成：一部分是</a:t>
          </a:r>
          <a:r>
            <a:rPr lang="en-US" altLang="zh-CN" sz="1800" dirty="0" smtClean="0"/>
            <a:t>MC</a:t>
          </a:r>
          <a:r>
            <a:rPr lang="zh-CN" altLang="zh-CN" sz="1800" dirty="0" smtClean="0"/>
            <a:t>（多点控制模块）</a:t>
          </a:r>
          <a:r>
            <a:rPr lang="en-US" altLang="zh-CN" sz="1800" dirty="0" smtClean="0"/>
            <a:t>,</a:t>
          </a:r>
          <a:r>
            <a:rPr lang="zh-CN" altLang="zh-CN" sz="1800" dirty="0" smtClean="0"/>
            <a:t>主要负责处理会议中的控制信息；另一部分是</a:t>
          </a:r>
          <a:r>
            <a:rPr lang="en-US" altLang="zh-CN" sz="1800" dirty="0" smtClean="0"/>
            <a:t>MP</a:t>
          </a:r>
          <a:r>
            <a:rPr lang="zh-CN" altLang="zh-CN" sz="1800" dirty="0" smtClean="0"/>
            <a:t>（多点处理模块）</a:t>
          </a:r>
          <a:r>
            <a:rPr lang="en-US" altLang="zh-CN" sz="1800" dirty="0" smtClean="0"/>
            <a:t>,</a:t>
          </a:r>
          <a:r>
            <a:rPr lang="zh-CN" altLang="zh-CN" sz="1800" dirty="0" smtClean="0"/>
            <a:t>主要用来处理音频、视频和数据信息。</a:t>
          </a:r>
          <a:r>
            <a:rPr lang="en-US" altLang="zh-CN" sz="1800" dirty="0" smtClean="0"/>
            <a:t>MC</a:t>
          </a:r>
          <a:r>
            <a:rPr lang="zh-CN" altLang="zh-CN" sz="1800" dirty="0" smtClean="0"/>
            <a:t>和</a:t>
          </a:r>
          <a:r>
            <a:rPr lang="en-US" altLang="zh-CN" sz="1800" dirty="0" smtClean="0"/>
            <a:t>MP</a:t>
          </a:r>
          <a:r>
            <a:rPr lang="zh-CN" altLang="zh-CN" sz="1800" dirty="0" smtClean="0"/>
            <a:t>在物理上可以是一个设备，也可以是独立的设备。</a:t>
          </a:r>
          <a:endParaRPr lang="zh-CN" sz="18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77778" custLinFactNeighborX="-136" custLinFactNeighborY="49">
        <dgm:presLayoutVars>
          <dgm:chMax val="1"/>
          <dgm:bulletEnabled val="1"/>
        </dgm:presLayoutVars>
      </dgm:prSet>
      <dgm:spPr/>
      <dgm:t>
        <a:bodyPr/>
        <a:lstStyle/>
        <a:p>
          <a:endParaRPr lang="zh-CN" altLang="en-US"/>
        </a:p>
      </dgm:t>
    </dgm:pt>
  </dgm:ptLst>
  <dgm:cxnLst>
    <dgm:cxn modelId="{5D0AC739-6D0F-4D41-B0DF-511C794CC8A3}" type="presOf" srcId="{A3CE40BF-43F9-476F-A078-FCC4257541CA}" destId="{FFAEB275-33AE-470D-AF26-9A1743DDAD98}" srcOrd="0" destOrd="0" presId="urn:microsoft.com/office/officeart/2005/8/layout/vList5"/>
    <dgm:cxn modelId="{AA18B107-37BF-48E2-B926-8DE38D23B9D9}" srcId="{A3CE40BF-43F9-476F-A078-FCC4257541CA}" destId="{85A5EC78-C47F-4A10-85D6-D2F736A6B673}" srcOrd="0" destOrd="0" parTransId="{FA4569AC-10B8-46C3-99DB-FEB5ACCB1A7A}" sibTransId="{12BFB9B9-3440-461D-951B-467257B4B133}"/>
    <dgm:cxn modelId="{C1CB29F3-7A45-45E3-90DB-81DD4D084DE6}" type="presOf" srcId="{85A5EC78-C47F-4A10-85D6-D2F736A6B673}" destId="{E8EAC425-9B41-43AA-A5A4-441836FE4A5C}" srcOrd="0" destOrd="0" presId="urn:microsoft.com/office/officeart/2005/8/layout/vList5"/>
    <dgm:cxn modelId="{503787A5-6806-4386-966C-9457F1FB5E90}" type="presParOf" srcId="{FFAEB275-33AE-470D-AF26-9A1743DDAD98}" destId="{1FC52488-63D9-48EC-AF40-68FB47740BED}" srcOrd="0" destOrd="0" presId="urn:microsoft.com/office/officeart/2005/8/layout/vList5"/>
    <dgm:cxn modelId="{06830235-F855-42E5-8249-75D4E8C22D05}"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en-US" altLang="en-US" sz="1600" dirty="0" smtClean="0"/>
            <a:t>Photoshop</a:t>
          </a:r>
          <a:r>
            <a:rPr lang="zh-CN" altLang="en-US" sz="1600" dirty="0" smtClean="0"/>
            <a:t>中的选区大部分是靠使用选取工具来创建的。选取工具共</a:t>
          </a:r>
          <a:r>
            <a:rPr lang="en-US" altLang="en-US" sz="1600" dirty="0" smtClean="0"/>
            <a:t>9</a:t>
          </a:r>
          <a:r>
            <a:rPr lang="zh-CN" altLang="en-US" sz="1600" dirty="0" smtClean="0"/>
            <a:t>个，集中在工具栏上部，分别是矩形选框工具、椭圆选框工具、单行选框工具、单列选框工具、套索工具、多边形套索工具、磁性套索工具、快速选择工具和魔棒工具</a:t>
          </a:r>
          <a:endParaRPr lang="zh-CN" altLang="en-US" sz="16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10874">
        <dgm:presLayoutVars>
          <dgm:chMax val="1"/>
          <dgm:bulletEnabled val="1"/>
        </dgm:presLayoutVars>
      </dgm:prSet>
      <dgm:spPr/>
      <dgm:t>
        <a:bodyPr/>
        <a:lstStyle/>
        <a:p>
          <a:endParaRPr lang="zh-CN" altLang="en-US"/>
        </a:p>
      </dgm:t>
    </dgm:pt>
  </dgm:ptLst>
  <dgm:cxnLst>
    <dgm:cxn modelId="{F7429996-495D-48B8-9F96-987AD449E3C8}" type="presOf" srcId="{85A5EC78-C47F-4A10-85D6-D2F736A6B673}" destId="{E8EAC425-9B41-43AA-A5A4-441836FE4A5C}" srcOrd="0" destOrd="0" presId="urn:microsoft.com/office/officeart/2005/8/layout/vList5"/>
    <dgm:cxn modelId="{AA18B107-37BF-48E2-B926-8DE38D23B9D9}" srcId="{A3CE40BF-43F9-476F-A078-FCC4257541CA}" destId="{85A5EC78-C47F-4A10-85D6-D2F736A6B673}" srcOrd="0" destOrd="0" parTransId="{FA4569AC-10B8-46C3-99DB-FEB5ACCB1A7A}" sibTransId="{12BFB9B9-3440-461D-951B-467257B4B133}"/>
    <dgm:cxn modelId="{43E27644-7188-4C99-B989-1E7007617331}" type="presOf" srcId="{A3CE40BF-43F9-476F-A078-FCC4257541CA}" destId="{FFAEB275-33AE-470D-AF26-9A1743DDAD98}" srcOrd="0" destOrd="0" presId="urn:microsoft.com/office/officeart/2005/8/layout/vList5"/>
    <dgm:cxn modelId="{9D5E476A-CC84-4142-8E22-7B3E2B37231D}" type="presParOf" srcId="{FFAEB275-33AE-470D-AF26-9A1743DDAD98}" destId="{1FC52488-63D9-48EC-AF40-68FB47740BED}" srcOrd="0" destOrd="0" presId="urn:microsoft.com/office/officeart/2005/8/layout/vList5"/>
    <dgm:cxn modelId="{A21CD6AB-0BA5-4B63-B61E-02783F92DCBD}"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zh-CN" altLang="zh-CN" sz="1800" dirty="0" smtClean="0"/>
            <a:t>远程实时教学是网络教育普遍采用的一种媒体教学方式。教学开始后，通过音频、视频采集设备现场采集授课教师的视频和音频作为输入，经过计算机编码变成流媒体文件格式，再经服务器通过多播形式将流媒体信息发布出去，学生在客户端通过接收器和播放器收听。然后借助现代化通信手段，将教师现场授课的形象、数据、声音等多媒体文件，经过特殊的压缩方式，分成一个个压缩包，实时地、连续地传送到远端的听课终端，从而实现了网上实时教学。</a:t>
          </a:r>
          <a:endParaRPr lang="zh-CN" sz="18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77778" custLinFactNeighborX="-136" custLinFactNeighborY="49">
        <dgm:presLayoutVars>
          <dgm:chMax val="1"/>
          <dgm:bulletEnabled val="1"/>
        </dgm:presLayoutVars>
      </dgm:prSet>
      <dgm:spPr/>
      <dgm:t>
        <a:bodyPr/>
        <a:lstStyle/>
        <a:p>
          <a:endParaRPr lang="zh-CN" altLang="en-US"/>
        </a:p>
      </dgm:t>
    </dgm:pt>
  </dgm:ptLst>
  <dgm:cxnLst>
    <dgm:cxn modelId="{AA18B107-37BF-48E2-B926-8DE38D23B9D9}" srcId="{A3CE40BF-43F9-476F-A078-FCC4257541CA}" destId="{85A5EC78-C47F-4A10-85D6-D2F736A6B673}" srcOrd="0" destOrd="0" parTransId="{FA4569AC-10B8-46C3-99DB-FEB5ACCB1A7A}" sibTransId="{12BFB9B9-3440-461D-951B-467257B4B133}"/>
    <dgm:cxn modelId="{9A405288-F249-44E6-AF2B-014605C215AF}" type="presOf" srcId="{A3CE40BF-43F9-476F-A078-FCC4257541CA}" destId="{FFAEB275-33AE-470D-AF26-9A1743DDAD98}" srcOrd="0" destOrd="0" presId="urn:microsoft.com/office/officeart/2005/8/layout/vList5"/>
    <dgm:cxn modelId="{E5338660-3437-4DF3-AD1D-BF77291E6B7E}" type="presOf" srcId="{85A5EC78-C47F-4A10-85D6-D2F736A6B673}" destId="{E8EAC425-9B41-43AA-A5A4-441836FE4A5C}" srcOrd="0" destOrd="0" presId="urn:microsoft.com/office/officeart/2005/8/layout/vList5"/>
    <dgm:cxn modelId="{9398329E-9309-4044-AAC2-8D840A2E8D76}" type="presParOf" srcId="{FFAEB275-33AE-470D-AF26-9A1743DDAD98}" destId="{1FC52488-63D9-48EC-AF40-68FB47740BED}" srcOrd="0" destOrd="0" presId="urn:microsoft.com/office/officeart/2005/8/layout/vList5"/>
    <dgm:cxn modelId="{BD493429-BA23-46E4-B0C1-70A00B0CACCD}"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zh-CN" altLang="zh-CN" sz="1800" dirty="0" smtClean="0"/>
            <a:t>不同于远程实时教学，视频点播教学能在一定程度上打破空间限制，因此在远程教育、校园网等运用普遍。其工作过程是</a:t>
          </a:r>
          <a:r>
            <a:rPr lang="en-US" altLang="zh-CN" sz="1800" dirty="0" smtClean="0"/>
            <a:t>:</a:t>
          </a:r>
          <a:r>
            <a:rPr lang="zh-CN" altLang="zh-CN" sz="1800" dirty="0" smtClean="0"/>
            <a:t>先将各种教学内容按照流媒体文件格式进行编码，制作流媒体课件或视频材料，然后将处理好的流媒体文件放到流媒体服务器的发布点上，这样客户端就可以使用流媒体播放器接受并播放信息。</a:t>
          </a:r>
          <a:endParaRPr lang="zh-CN" sz="18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77778" custLinFactNeighborX="-136" custLinFactNeighborY="49">
        <dgm:presLayoutVars>
          <dgm:chMax val="1"/>
          <dgm:bulletEnabled val="1"/>
        </dgm:presLayoutVars>
      </dgm:prSet>
      <dgm:spPr/>
      <dgm:t>
        <a:bodyPr/>
        <a:lstStyle/>
        <a:p>
          <a:endParaRPr lang="zh-CN" altLang="en-US"/>
        </a:p>
      </dgm:t>
    </dgm:pt>
  </dgm:ptLst>
  <dgm:cxnLst>
    <dgm:cxn modelId="{D83BE05D-6187-402D-8994-9E7323783C03}" type="presOf" srcId="{85A5EC78-C47F-4A10-85D6-D2F736A6B673}" destId="{E8EAC425-9B41-43AA-A5A4-441836FE4A5C}" srcOrd="0" destOrd="0" presId="urn:microsoft.com/office/officeart/2005/8/layout/vList5"/>
    <dgm:cxn modelId="{AA18B107-37BF-48E2-B926-8DE38D23B9D9}" srcId="{A3CE40BF-43F9-476F-A078-FCC4257541CA}" destId="{85A5EC78-C47F-4A10-85D6-D2F736A6B673}" srcOrd="0" destOrd="0" parTransId="{FA4569AC-10B8-46C3-99DB-FEB5ACCB1A7A}" sibTransId="{12BFB9B9-3440-461D-951B-467257B4B133}"/>
    <dgm:cxn modelId="{533E0C87-3A3E-4056-94F0-E0BDE203358B}" type="presOf" srcId="{A3CE40BF-43F9-476F-A078-FCC4257541CA}" destId="{FFAEB275-33AE-470D-AF26-9A1743DDAD98}" srcOrd="0" destOrd="0" presId="urn:microsoft.com/office/officeart/2005/8/layout/vList5"/>
    <dgm:cxn modelId="{61A1575C-D4CE-4FAF-A498-45EBA3A59176}" type="presParOf" srcId="{FFAEB275-33AE-470D-AF26-9A1743DDAD98}" destId="{1FC52488-63D9-48EC-AF40-68FB47740BED}" srcOrd="0" destOrd="0" presId="urn:microsoft.com/office/officeart/2005/8/layout/vList5"/>
    <dgm:cxn modelId="{50F69118-5F38-40D8-83E4-9B9ED966550F}"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zh-CN" altLang="zh-CN" sz="1800" dirty="0" smtClean="0"/>
            <a:t>网络课程的形式主要有两种：一种是基于超文本的多媒体课件，可以采用</a:t>
          </a:r>
          <a:r>
            <a:rPr lang="en-US" altLang="zh-CN" sz="1800" dirty="0" smtClean="0"/>
            <a:t>Web</a:t>
          </a:r>
          <a:r>
            <a:rPr lang="zh-CN" altLang="zh-CN" sz="1800" dirty="0" smtClean="0"/>
            <a:t>网页制作技术实现；另一种是配有教师讲解和电子教案的流媒体形式，其中教师讲解是事先录好并转换压缩的流媒体文件，这是目前主流的网络课程形式。</a:t>
          </a:r>
          <a:endParaRPr lang="zh-CN" sz="18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77778" custLinFactNeighborX="-136" custLinFactNeighborY="49">
        <dgm:presLayoutVars>
          <dgm:chMax val="1"/>
          <dgm:bulletEnabled val="1"/>
        </dgm:presLayoutVars>
      </dgm:prSet>
      <dgm:spPr/>
      <dgm:t>
        <a:bodyPr/>
        <a:lstStyle/>
        <a:p>
          <a:endParaRPr lang="zh-CN" altLang="en-US"/>
        </a:p>
      </dgm:t>
    </dgm:pt>
  </dgm:ptLst>
  <dgm:cxnLst>
    <dgm:cxn modelId="{DBECF9A1-DE94-4C61-AC3D-F3ADF85A7ED0}" type="presOf" srcId="{A3CE40BF-43F9-476F-A078-FCC4257541CA}" destId="{FFAEB275-33AE-470D-AF26-9A1743DDAD98}" srcOrd="0" destOrd="0" presId="urn:microsoft.com/office/officeart/2005/8/layout/vList5"/>
    <dgm:cxn modelId="{AA18B107-37BF-48E2-B926-8DE38D23B9D9}" srcId="{A3CE40BF-43F9-476F-A078-FCC4257541CA}" destId="{85A5EC78-C47F-4A10-85D6-D2F736A6B673}" srcOrd="0" destOrd="0" parTransId="{FA4569AC-10B8-46C3-99DB-FEB5ACCB1A7A}" sibTransId="{12BFB9B9-3440-461D-951B-467257B4B133}"/>
    <dgm:cxn modelId="{41E3B23F-7B65-4289-9248-F202B466DEE3}" type="presOf" srcId="{85A5EC78-C47F-4A10-85D6-D2F736A6B673}" destId="{E8EAC425-9B41-43AA-A5A4-441836FE4A5C}" srcOrd="0" destOrd="0" presId="urn:microsoft.com/office/officeart/2005/8/layout/vList5"/>
    <dgm:cxn modelId="{377059F3-A397-44CA-A0C2-4E87601338F7}" type="presParOf" srcId="{FFAEB275-33AE-470D-AF26-9A1743DDAD98}" destId="{1FC52488-63D9-48EC-AF40-68FB47740BED}" srcOrd="0" destOrd="0" presId="urn:microsoft.com/office/officeart/2005/8/layout/vList5"/>
    <dgm:cxn modelId="{18CEB2B6-9951-46D1-8533-880392196E0E}"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zh-CN" altLang="zh-CN" sz="1800" dirty="0" smtClean="0"/>
            <a:t>由于流媒体技术与网络息息相关，因此所应用的视频监控应是数字化、网络化的视频监控。这种监控系统由视频采集的摄像机、视频传输的网络以及监控中心等部分组成。它以数字视频处理技术为核心，结合网络技术、流媒体技术、多媒体技术，彻底克服了模拟监控的缺点，充分发挥了网络化数字视频监控的优点。并且，集视频切换、智能控制、远程传输、布防报警等功能于一身，并支持多种有线、无线传输介质。</a:t>
          </a:r>
          <a:endParaRPr lang="zh-CN" sz="18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77778" custLinFactNeighborX="-136" custLinFactNeighborY="49">
        <dgm:presLayoutVars>
          <dgm:chMax val="1"/>
          <dgm:bulletEnabled val="1"/>
        </dgm:presLayoutVars>
      </dgm:prSet>
      <dgm:spPr/>
      <dgm:t>
        <a:bodyPr/>
        <a:lstStyle/>
        <a:p>
          <a:endParaRPr lang="zh-CN" altLang="en-US"/>
        </a:p>
      </dgm:t>
    </dgm:pt>
  </dgm:ptLst>
  <dgm:cxnLst>
    <dgm:cxn modelId="{171E0908-44C8-40B5-9929-E28D104153FA}" type="presOf" srcId="{A3CE40BF-43F9-476F-A078-FCC4257541CA}" destId="{FFAEB275-33AE-470D-AF26-9A1743DDAD98}" srcOrd="0" destOrd="0" presId="urn:microsoft.com/office/officeart/2005/8/layout/vList5"/>
    <dgm:cxn modelId="{AA18B107-37BF-48E2-B926-8DE38D23B9D9}" srcId="{A3CE40BF-43F9-476F-A078-FCC4257541CA}" destId="{85A5EC78-C47F-4A10-85D6-D2F736A6B673}" srcOrd="0" destOrd="0" parTransId="{FA4569AC-10B8-46C3-99DB-FEB5ACCB1A7A}" sibTransId="{12BFB9B9-3440-461D-951B-467257B4B133}"/>
    <dgm:cxn modelId="{4C1F3287-8E00-4548-8CFC-12E22F16F2DC}" type="presOf" srcId="{85A5EC78-C47F-4A10-85D6-D2F736A6B673}" destId="{E8EAC425-9B41-43AA-A5A4-441836FE4A5C}" srcOrd="0" destOrd="0" presId="urn:microsoft.com/office/officeart/2005/8/layout/vList5"/>
    <dgm:cxn modelId="{6F3284F6-3E44-4F3D-BA6E-222D35D25018}" type="presParOf" srcId="{FFAEB275-33AE-470D-AF26-9A1743DDAD98}" destId="{1FC52488-63D9-48EC-AF40-68FB47740BED}" srcOrd="0" destOrd="0" presId="urn:microsoft.com/office/officeart/2005/8/layout/vList5"/>
    <dgm:cxn modelId="{310CFEB2-2323-4FE2-B0A5-074D06B6DFED}"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zh-CN" altLang="zh-CN" sz="1800" dirty="0" smtClean="0"/>
            <a:t>实际上，流媒体技术就是将音频、视频文件经过压缩处理后，放在网络服务器上进行分段传输，而客户端计算机不用将整个的音频、视频文件下载到本地，便可以即时收听和收看。</a:t>
          </a:r>
          <a:endParaRPr lang="zh-CN" sz="18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77778" custLinFactNeighborX="-136" custLinFactNeighborY="49">
        <dgm:presLayoutVars>
          <dgm:chMax val="1"/>
          <dgm:bulletEnabled val="1"/>
        </dgm:presLayoutVars>
      </dgm:prSet>
      <dgm:spPr/>
      <dgm:t>
        <a:bodyPr/>
        <a:lstStyle/>
        <a:p>
          <a:endParaRPr lang="zh-CN" altLang="en-US"/>
        </a:p>
      </dgm:t>
    </dgm:pt>
  </dgm:ptLst>
  <dgm:cxnLst>
    <dgm:cxn modelId="{AA18B107-37BF-48E2-B926-8DE38D23B9D9}" srcId="{A3CE40BF-43F9-476F-A078-FCC4257541CA}" destId="{85A5EC78-C47F-4A10-85D6-D2F736A6B673}" srcOrd="0" destOrd="0" parTransId="{FA4569AC-10B8-46C3-99DB-FEB5ACCB1A7A}" sibTransId="{12BFB9B9-3440-461D-951B-467257B4B133}"/>
    <dgm:cxn modelId="{7DF650C0-B58C-486F-A9E3-E712300546F7}" type="presOf" srcId="{A3CE40BF-43F9-476F-A078-FCC4257541CA}" destId="{FFAEB275-33AE-470D-AF26-9A1743DDAD98}" srcOrd="0" destOrd="0" presId="urn:microsoft.com/office/officeart/2005/8/layout/vList5"/>
    <dgm:cxn modelId="{DD419AAA-FC3D-4EF6-A9D8-BD026E7999A1}" type="presOf" srcId="{85A5EC78-C47F-4A10-85D6-D2F736A6B673}" destId="{E8EAC425-9B41-43AA-A5A4-441836FE4A5C}" srcOrd="0" destOrd="0" presId="urn:microsoft.com/office/officeart/2005/8/layout/vList5"/>
    <dgm:cxn modelId="{20FF3D17-AEC8-486F-BDB5-307729FBFFAF}" type="presParOf" srcId="{FFAEB275-33AE-470D-AF26-9A1743DDAD98}" destId="{1FC52488-63D9-48EC-AF40-68FB47740BED}" srcOrd="0" destOrd="0" presId="urn:microsoft.com/office/officeart/2005/8/layout/vList5"/>
    <dgm:cxn modelId="{5F53C0EE-501C-4E02-B43A-34F612B38F42}"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zh-CN" altLang="en-US" sz="1600" dirty="0" smtClean="0"/>
            <a:t>使用“色彩范围”命令可以选择现有选区或在整个图像内指定颜色或颜色子集。使用该命令创建选区时可以随意调整选区的范围。此命令特别适合边缘清晰且局部区域反差较大的图像，所以我们遇到图片颜色差距大的图片直接就可以使用色彩范围的功能。</a:t>
          </a:r>
          <a:endParaRPr lang="zh-CN" altLang="en-US" sz="16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10874" custLinFactNeighborX="-28927" custLinFactNeighborY="-1349">
        <dgm:presLayoutVars>
          <dgm:chMax val="1"/>
          <dgm:bulletEnabled val="1"/>
        </dgm:presLayoutVars>
      </dgm:prSet>
      <dgm:spPr/>
      <dgm:t>
        <a:bodyPr/>
        <a:lstStyle/>
        <a:p>
          <a:endParaRPr lang="zh-CN" altLang="en-US"/>
        </a:p>
      </dgm:t>
    </dgm:pt>
  </dgm:ptLst>
  <dgm:cxnLst>
    <dgm:cxn modelId="{AA18B107-37BF-48E2-B926-8DE38D23B9D9}" srcId="{A3CE40BF-43F9-476F-A078-FCC4257541CA}" destId="{85A5EC78-C47F-4A10-85D6-D2F736A6B673}" srcOrd="0" destOrd="0" parTransId="{FA4569AC-10B8-46C3-99DB-FEB5ACCB1A7A}" sibTransId="{12BFB9B9-3440-461D-951B-467257B4B133}"/>
    <dgm:cxn modelId="{0B90BAD8-8EA2-4AC0-B489-9136E09DE0E2}" type="presOf" srcId="{85A5EC78-C47F-4A10-85D6-D2F736A6B673}" destId="{E8EAC425-9B41-43AA-A5A4-441836FE4A5C}" srcOrd="0" destOrd="0" presId="urn:microsoft.com/office/officeart/2005/8/layout/vList5"/>
    <dgm:cxn modelId="{23976316-EF5C-4E81-9CF3-0F84489660F7}" type="presOf" srcId="{A3CE40BF-43F9-476F-A078-FCC4257541CA}" destId="{FFAEB275-33AE-470D-AF26-9A1743DDAD98}" srcOrd="0" destOrd="0" presId="urn:microsoft.com/office/officeart/2005/8/layout/vList5"/>
    <dgm:cxn modelId="{31970682-A0CA-4619-9CC5-C269655428A7}" type="presParOf" srcId="{FFAEB275-33AE-470D-AF26-9A1743DDAD98}" destId="{1FC52488-63D9-48EC-AF40-68FB47740BED}" srcOrd="0" destOrd="0" presId="urn:microsoft.com/office/officeart/2005/8/layout/vList5"/>
    <dgm:cxn modelId="{AF27B6A7-FCED-4A86-85C9-5CBDE206C6CC}"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zh-CN" altLang="en-US" sz="1600" dirty="0" smtClean="0"/>
            <a:t>用“快速蒙版”可以将选区转换为蒙版进行编辑，通过蒙上一层颜色将选区与其他区域进行区分，便于编辑。编辑以后再次点击“快速蒙版”，可将蒙版转换为选区。</a:t>
          </a:r>
        </a:p>
        <a:p>
          <a:pPr algn="l"/>
          <a:r>
            <a:rPr lang="zh-CN" altLang="en-US" sz="1600" dirty="0" smtClean="0"/>
            <a:t>单击工具栏中的“以快速蒙版模式编辑”按钮，即可进入快速蒙版模式。</a:t>
          </a:r>
          <a:endParaRPr lang="zh-CN" altLang="en-US" sz="16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68728" custLinFactNeighborX="-9050" custLinFactNeighborY="-49">
        <dgm:presLayoutVars>
          <dgm:chMax val="1"/>
          <dgm:bulletEnabled val="1"/>
        </dgm:presLayoutVars>
      </dgm:prSet>
      <dgm:spPr/>
      <dgm:t>
        <a:bodyPr/>
        <a:lstStyle/>
        <a:p>
          <a:endParaRPr lang="zh-CN" altLang="en-US"/>
        </a:p>
      </dgm:t>
    </dgm:pt>
  </dgm:ptLst>
  <dgm:cxnLst>
    <dgm:cxn modelId="{196A35A8-E085-4157-8A22-9F4DAF636E87}" type="presOf" srcId="{A3CE40BF-43F9-476F-A078-FCC4257541CA}" destId="{FFAEB275-33AE-470D-AF26-9A1743DDAD98}" srcOrd="0" destOrd="0" presId="urn:microsoft.com/office/officeart/2005/8/layout/vList5"/>
    <dgm:cxn modelId="{AA18B107-37BF-48E2-B926-8DE38D23B9D9}" srcId="{A3CE40BF-43F9-476F-A078-FCC4257541CA}" destId="{85A5EC78-C47F-4A10-85D6-D2F736A6B673}" srcOrd="0" destOrd="0" parTransId="{FA4569AC-10B8-46C3-99DB-FEB5ACCB1A7A}" sibTransId="{12BFB9B9-3440-461D-951B-467257B4B133}"/>
    <dgm:cxn modelId="{23E558E8-D687-4E2E-891C-BF527CB1B9AF}" type="presOf" srcId="{85A5EC78-C47F-4A10-85D6-D2F736A6B673}" destId="{E8EAC425-9B41-43AA-A5A4-441836FE4A5C}" srcOrd="0" destOrd="0" presId="urn:microsoft.com/office/officeart/2005/8/layout/vList5"/>
    <dgm:cxn modelId="{14E30631-8703-4FE6-9F4F-F0B456D73889}" type="presParOf" srcId="{FFAEB275-33AE-470D-AF26-9A1743DDAD98}" destId="{1FC52488-63D9-48EC-AF40-68FB47740BED}" srcOrd="0" destOrd="0" presId="urn:microsoft.com/office/officeart/2005/8/layout/vList5"/>
    <dgm:cxn modelId="{890946D9-226B-410E-8AD6-9E5802A10E88}"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en-US" altLang="en-US" sz="1400" dirty="0" smtClean="0"/>
            <a:t>(</a:t>
          </a:r>
          <a:r>
            <a:rPr lang="zh-CN" altLang="en-US" sz="1400" dirty="0" smtClean="0"/>
            <a:t>一</a:t>
          </a:r>
          <a:r>
            <a:rPr lang="en-US" altLang="en-US" sz="1400" dirty="0" smtClean="0"/>
            <a:t>)</a:t>
          </a:r>
          <a:r>
            <a:rPr lang="zh-CN" altLang="en-US" sz="1400" dirty="0" smtClean="0"/>
            <a:t>反向选区</a:t>
          </a:r>
          <a:endParaRPr lang="en-US" altLang="zh-CN" sz="1400" dirty="0" smtClean="0"/>
        </a:p>
        <a:p>
          <a:pPr algn="l" rtl="0"/>
          <a:r>
            <a:rPr lang="zh-CN" altLang="zh-CN" sz="1400" dirty="0" smtClean="0"/>
            <a:t>在运用</a:t>
          </a:r>
          <a:r>
            <a:rPr lang="en-US" altLang="zh-CN" sz="1400" dirty="0" smtClean="0"/>
            <a:t>Photoshop</a:t>
          </a:r>
          <a:r>
            <a:rPr lang="zh-CN" altLang="zh-CN" sz="1400" dirty="0" smtClean="0"/>
            <a:t>处理图像时，经常需要将创建的选区与非选区相互转换，使用“选择”→“反向”命令可以达到这一目的。</a:t>
          </a:r>
          <a:endParaRPr lang="en-US" altLang="zh-CN" sz="1400" dirty="0" smtClean="0"/>
        </a:p>
        <a:p>
          <a:pPr algn="l" rtl="0"/>
          <a:r>
            <a:rPr lang="en-US" altLang="zh-CN" sz="1400" dirty="0" smtClean="0"/>
            <a:t>(</a:t>
          </a:r>
          <a:r>
            <a:rPr lang="zh-CN" altLang="zh-CN" sz="1400" dirty="0" smtClean="0"/>
            <a:t>二</a:t>
          </a:r>
          <a:r>
            <a:rPr lang="en-US" altLang="zh-CN" sz="1400" dirty="0" smtClean="0"/>
            <a:t>)</a:t>
          </a:r>
          <a:r>
            <a:rPr lang="zh-CN" altLang="zh-CN" sz="1400" dirty="0" smtClean="0"/>
            <a:t>取消选区</a:t>
          </a:r>
          <a:endParaRPr lang="en-US" altLang="zh-CN" sz="1400" dirty="0" smtClean="0"/>
        </a:p>
        <a:p>
          <a:pPr rtl="0"/>
          <a:r>
            <a:rPr lang="zh-CN" altLang="zh-CN" sz="1400" dirty="0" smtClean="0"/>
            <a:t>（</a:t>
          </a:r>
          <a:r>
            <a:rPr lang="en-US" altLang="zh-CN" sz="1400" dirty="0" smtClean="0"/>
            <a:t>1</a:t>
          </a:r>
          <a:r>
            <a:rPr lang="zh-CN" altLang="zh-CN" sz="1400" dirty="0" smtClean="0"/>
            <a:t>）单击“选择”→“取消选择”。</a:t>
          </a:r>
        </a:p>
        <a:p>
          <a:r>
            <a:rPr lang="zh-CN" altLang="zh-CN" sz="1400" dirty="0" smtClean="0"/>
            <a:t>（</a:t>
          </a:r>
          <a:r>
            <a:rPr lang="en-US" altLang="zh-CN" sz="1400" dirty="0" smtClean="0"/>
            <a:t>2</a:t>
          </a:r>
          <a:r>
            <a:rPr lang="zh-CN" altLang="zh-CN" sz="1400" dirty="0" smtClean="0"/>
            <a:t>）按“</a:t>
          </a:r>
          <a:r>
            <a:rPr lang="en-US" altLang="zh-CN" sz="1400" dirty="0" err="1" smtClean="0"/>
            <a:t>Ctrl+D</a:t>
          </a:r>
          <a:r>
            <a:rPr lang="en-US" altLang="zh-CN" sz="1400" dirty="0" smtClean="0"/>
            <a:t>”</a:t>
          </a:r>
          <a:r>
            <a:rPr lang="zh-CN" altLang="zh-CN" sz="1400" dirty="0" smtClean="0"/>
            <a:t>快捷键。</a:t>
          </a:r>
        </a:p>
        <a:p>
          <a:r>
            <a:rPr lang="zh-CN" altLang="zh-CN" sz="1400" dirty="0" smtClean="0"/>
            <a:t>（</a:t>
          </a:r>
          <a:r>
            <a:rPr lang="en-US" altLang="zh-CN" sz="1400" dirty="0" smtClean="0"/>
            <a:t>3</a:t>
          </a:r>
          <a:r>
            <a:rPr lang="zh-CN" altLang="zh-CN" sz="1400" dirty="0" smtClean="0"/>
            <a:t>）选择任意选区工具后，在有选区的图像窗口中的任意位置点击。</a:t>
          </a:r>
          <a:endParaRPr lang="zh-CN" altLang="en-US" sz="14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68728" custScaleY="100098" custLinFactNeighborX="-9050" custLinFactNeighborY="-49">
        <dgm:presLayoutVars>
          <dgm:chMax val="1"/>
          <dgm:bulletEnabled val="1"/>
        </dgm:presLayoutVars>
      </dgm:prSet>
      <dgm:spPr/>
      <dgm:t>
        <a:bodyPr/>
        <a:lstStyle/>
        <a:p>
          <a:endParaRPr lang="zh-CN" altLang="en-US"/>
        </a:p>
      </dgm:t>
    </dgm:pt>
  </dgm:ptLst>
  <dgm:cxnLst>
    <dgm:cxn modelId="{BB0607BB-5057-4FE0-9BEC-70C67452341F}" type="presOf" srcId="{A3CE40BF-43F9-476F-A078-FCC4257541CA}" destId="{FFAEB275-33AE-470D-AF26-9A1743DDAD98}" srcOrd="0" destOrd="0" presId="urn:microsoft.com/office/officeart/2005/8/layout/vList5"/>
    <dgm:cxn modelId="{AA18B107-37BF-48E2-B926-8DE38D23B9D9}" srcId="{A3CE40BF-43F9-476F-A078-FCC4257541CA}" destId="{85A5EC78-C47F-4A10-85D6-D2F736A6B673}" srcOrd="0" destOrd="0" parTransId="{FA4569AC-10B8-46C3-99DB-FEB5ACCB1A7A}" sibTransId="{12BFB9B9-3440-461D-951B-467257B4B133}"/>
    <dgm:cxn modelId="{6DEBE3CB-23E3-4FC3-8E32-5B13B58DB4B8}" type="presOf" srcId="{85A5EC78-C47F-4A10-85D6-D2F736A6B673}" destId="{E8EAC425-9B41-43AA-A5A4-441836FE4A5C}" srcOrd="0" destOrd="0" presId="urn:microsoft.com/office/officeart/2005/8/layout/vList5"/>
    <dgm:cxn modelId="{11AE1105-325F-487A-A983-EAA6139B2B7E}" type="presParOf" srcId="{FFAEB275-33AE-470D-AF26-9A1743DDAD98}" destId="{1FC52488-63D9-48EC-AF40-68FB47740BED}" srcOrd="0" destOrd="0" presId="urn:microsoft.com/office/officeart/2005/8/layout/vList5"/>
    <dgm:cxn modelId="{49E86D6B-2DFB-432F-8F96-50227937F9BE}"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en-US" altLang="en-US" sz="1400" dirty="0" smtClean="0"/>
            <a:t>(</a:t>
          </a:r>
          <a:r>
            <a:rPr lang="zh-CN" altLang="en-US" sz="1400" dirty="0" smtClean="0"/>
            <a:t>三</a:t>
          </a:r>
          <a:r>
            <a:rPr lang="en-US" altLang="en-US" sz="1400" dirty="0" smtClean="0"/>
            <a:t>)</a:t>
          </a:r>
          <a:r>
            <a:rPr lang="zh-CN" altLang="en-US" sz="1400" dirty="0" smtClean="0"/>
            <a:t>移动选区</a:t>
          </a:r>
        </a:p>
        <a:p>
          <a:pPr algn="l"/>
          <a:r>
            <a:rPr lang="zh-CN" altLang="en-US" sz="1400" dirty="0" smtClean="0"/>
            <a:t>创建好选区后，可以对选区或选区中的图像进行移动操作。选区的移动可以通过任何一种选区工具来执行。</a:t>
          </a:r>
        </a:p>
        <a:p>
          <a:pPr algn="l"/>
          <a:r>
            <a:rPr lang="zh-CN" altLang="en-US" sz="1400" dirty="0" smtClean="0"/>
            <a:t>（</a:t>
          </a:r>
          <a:r>
            <a:rPr lang="en-US" altLang="en-US" sz="1400" dirty="0" smtClean="0"/>
            <a:t>1</a:t>
          </a:r>
          <a:r>
            <a:rPr lang="zh-CN" altLang="en-US" sz="1400" dirty="0" smtClean="0"/>
            <a:t>）将当前工具设置为任何一种选区工具，并将光标放置在已创建好的选区内，按下鼠标左键并拖动即可移动选区。</a:t>
          </a:r>
        </a:p>
        <a:p>
          <a:pPr algn="l"/>
          <a:r>
            <a:rPr lang="zh-CN" altLang="en-US" sz="1400" dirty="0" smtClean="0"/>
            <a:t>（</a:t>
          </a:r>
          <a:r>
            <a:rPr lang="en-US" altLang="en-US" sz="1400" dirty="0" smtClean="0"/>
            <a:t>2</a:t>
          </a:r>
          <a:r>
            <a:rPr lang="zh-CN" altLang="en-US" sz="1400" dirty="0" smtClean="0"/>
            <a:t>）使用键盘上的“←”“→”“↑”“↓”</a:t>
          </a:r>
          <a:r>
            <a:rPr lang="en-US" altLang="en-US" sz="1400" dirty="0" smtClean="0"/>
            <a:t>4</a:t>
          </a:r>
          <a:r>
            <a:rPr lang="zh-CN" altLang="en-US" sz="1400" dirty="0" smtClean="0"/>
            <a:t>个方向键，可以精确地移动选区。</a:t>
          </a:r>
          <a:endParaRPr lang="en-US" altLang="zh-CN" sz="1400" dirty="0" smtClean="0"/>
        </a:p>
        <a:p>
          <a:pPr algn="l"/>
          <a:endParaRPr lang="zh-CN" altLang="en-US" sz="14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68728" custScaleY="100098" custLinFactNeighborX="-9050" custLinFactNeighborY="-49">
        <dgm:presLayoutVars>
          <dgm:chMax val="1"/>
          <dgm:bulletEnabled val="1"/>
        </dgm:presLayoutVars>
      </dgm:prSet>
      <dgm:spPr/>
      <dgm:t>
        <a:bodyPr/>
        <a:lstStyle/>
        <a:p>
          <a:endParaRPr lang="zh-CN" altLang="en-US"/>
        </a:p>
      </dgm:t>
    </dgm:pt>
  </dgm:ptLst>
  <dgm:cxnLst>
    <dgm:cxn modelId="{AA18B107-37BF-48E2-B926-8DE38D23B9D9}" srcId="{A3CE40BF-43F9-476F-A078-FCC4257541CA}" destId="{85A5EC78-C47F-4A10-85D6-D2F736A6B673}" srcOrd="0" destOrd="0" parTransId="{FA4569AC-10B8-46C3-99DB-FEB5ACCB1A7A}" sibTransId="{12BFB9B9-3440-461D-951B-467257B4B133}"/>
    <dgm:cxn modelId="{3AABCAFB-BC2B-4E3F-A6D8-0D106E569197}" type="presOf" srcId="{A3CE40BF-43F9-476F-A078-FCC4257541CA}" destId="{FFAEB275-33AE-470D-AF26-9A1743DDAD98}" srcOrd="0" destOrd="0" presId="urn:microsoft.com/office/officeart/2005/8/layout/vList5"/>
    <dgm:cxn modelId="{4776551F-34CA-49CE-AEBB-E245DAA7FB2B}" type="presOf" srcId="{85A5EC78-C47F-4A10-85D6-D2F736A6B673}" destId="{E8EAC425-9B41-43AA-A5A4-441836FE4A5C}" srcOrd="0" destOrd="0" presId="urn:microsoft.com/office/officeart/2005/8/layout/vList5"/>
    <dgm:cxn modelId="{3F32AF23-91FB-4049-9F97-282C14EF1880}" type="presParOf" srcId="{FFAEB275-33AE-470D-AF26-9A1743DDAD98}" destId="{1FC52488-63D9-48EC-AF40-68FB47740BED}" srcOrd="0" destOrd="0" presId="urn:microsoft.com/office/officeart/2005/8/layout/vList5"/>
    <dgm:cxn modelId="{7969BD5E-CA38-4574-AAD2-D83CA7951541}"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en-US" altLang="en-US" sz="1400" dirty="0" smtClean="0"/>
            <a:t>(</a:t>
          </a:r>
          <a:r>
            <a:rPr lang="zh-CN" altLang="en-US" sz="1400" dirty="0" smtClean="0"/>
            <a:t>一</a:t>
          </a:r>
          <a:r>
            <a:rPr lang="en-US" altLang="en-US" sz="1400" dirty="0" smtClean="0"/>
            <a:t>)</a:t>
          </a:r>
          <a:r>
            <a:rPr lang="zh-CN" altLang="en-US" sz="1400" dirty="0" smtClean="0"/>
            <a:t>扩大选区</a:t>
          </a:r>
          <a:endParaRPr lang="en-US" altLang="zh-CN" sz="1400" dirty="0" smtClean="0"/>
        </a:p>
        <a:p>
          <a:pPr algn="l" rtl="0"/>
          <a:r>
            <a:rPr lang="zh-CN" altLang="zh-CN" sz="1400" dirty="0" smtClean="0"/>
            <a:t>“扩大选区”命令是在原选区的前提下扩展选区，其扩充的范围取决于“魔棒工具”属性栏中的“容差值”的设置，即容差值越高，扩大的选区也就越大</a:t>
          </a:r>
          <a:r>
            <a:rPr lang="zh-CN" altLang="en-US" sz="1400" dirty="0" smtClean="0"/>
            <a:t>。</a:t>
          </a:r>
          <a:endParaRPr lang="zh-CN" altLang="en-US" sz="14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68728" custScaleY="100098" custLinFactNeighborX="-9050" custLinFactNeighborY="-49">
        <dgm:presLayoutVars>
          <dgm:chMax val="1"/>
          <dgm:bulletEnabled val="1"/>
        </dgm:presLayoutVars>
      </dgm:prSet>
      <dgm:spPr/>
      <dgm:t>
        <a:bodyPr/>
        <a:lstStyle/>
        <a:p>
          <a:endParaRPr lang="zh-CN" altLang="en-US"/>
        </a:p>
      </dgm:t>
    </dgm:pt>
  </dgm:ptLst>
  <dgm:cxnLst>
    <dgm:cxn modelId="{AA18B107-37BF-48E2-B926-8DE38D23B9D9}" srcId="{A3CE40BF-43F9-476F-A078-FCC4257541CA}" destId="{85A5EC78-C47F-4A10-85D6-D2F736A6B673}" srcOrd="0" destOrd="0" parTransId="{FA4569AC-10B8-46C3-99DB-FEB5ACCB1A7A}" sibTransId="{12BFB9B9-3440-461D-951B-467257B4B133}"/>
    <dgm:cxn modelId="{8B3A1D42-5A9A-4D46-9BD7-DCD14745C0E0}" type="presOf" srcId="{A3CE40BF-43F9-476F-A078-FCC4257541CA}" destId="{FFAEB275-33AE-470D-AF26-9A1743DDAD98}" srcOrd="0" destOrd="0" presId="urn:microsoft.com/office/officeart/2005/8/layout/vList5"/>
    <dgm:cxn modelId="{9D8EB59B-1DEF-424C-88C2-C48570367495}" type="presOf" srcId="{85A5EC78-C47F-4A10-85D6-D2F736A6B673}" destId="{E8EAC425-9B41-43AA-A5A4-441836FE4A5C}" srcOrd="0" destOrd="0" presId="urn:microsoft.com/office/officeart/2005/8/layout/vList5"/>
    <dgm:cxn modelId="{C6437019-D14F-48FE-9C74-72C5C9145115}" type="presParOf" srcId="{FFAEB275-33AE-470D-AF26-9A1743DDAD98}" destId="{1FC52488-63D9-48EC-AF40-68FB47740BED}" srcOrd="0" destOrd="0" presId="urn:microsoft.com/office/officeart/2005/8/layout/vList5"/>
    <dgm:cxn modelId="{3DDF847A-D67E-442C-942C-C93B79400AE3}"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en-US" altLang="en-US" sz="1400" dirty="0" smtClean="0"/>
            <a:t>(</a:t>
          </a:r>
          <a:r>
            <a:rPr lang="zh-CN" altLang="en-US" sz="1400" dirty="0" smtClean="0"/>
            <a:t>二</a:t>
          </a:r>
          <a:r>
            <a:rPr lang="en-US" altLang="en-US" sz="1400" dirty="0" smtClean="0"/>
            <a:t>)</a:t>
          </a:r>
          <a:r>
            <a:rPr lang="zh-CN" altLang="en-US" sz="1400" dirty="0" smtClean="0"/>
            <a:t>扩展和收缩选区</a:t>
          </a:r>
          <a:endParaRPr lang="en-US" altLang="zh-CN" sz="1400" dirty="0" smtClean="0"/>
        </a:p>
        <a:p>
          <a:pPr rtl="0"/>
          <a:r>
            <a:rPr lang="zh-CN" altLang="zh-CN" sz="1400" dirty="0" smtClean="0"/>
            <a:t>扩展选区</a:t>
          </a:r>
          <a:r>
            <a:rPr lang="en-US" altLang="zh-CN" sz="1400" dirty="0" smtClean="0"/>
            <a:t>:</a:t>
          </a:r>
          <a:r>
            <a:rPr lang="zh-CN" altLang="zh-CN" sz="1400" dirty="0" smtClean="0"/>
            <a:t>选区确定后，若想放大选区，可选择菜单中的“选择”→“修改”→“扩展”命令，打开“扩展选区”对话框，输入数值</a:t>
          </a:r>
          <a:r>
            <a:rPr lang="en-US" altLang="zh-CN" sz="1400" dirty="0" smtClean="0"/>
            <a:t>(1~100)</a:t>
          </a:r>
          <a:r>
            <a:rPr lang="zh-CN" altLang="zh-CN" sz="1400" dirty="0" smtClean="0"/>
            <a:t>，则选区将被以指定像素扩展，但保持原来形状不变。</a:t>
          </a:r>
        </a:p>
        <a:p>
          <a:r>
            <a:rPr lang="zh-CN" altLang="zh-CN" sz="1400" dirty="0" smtClean="0"/>
            <a:t>收缩选区</a:t>
          </a:r>
          <a:r>
            <a:rPr lang="en-US" altLang="zh-CN" sz="1400" dirty="0" smtClean="0"/>
            <a:t>:</a:t>
          </a:r>
          <a:r>
            <a:rPr lang="zh-CN" altLang="zh-CN" sz="1400" dirty="0" smtClean="0"/>
            <a:t>选区确定后，若想收缩选区，可选择菜单中的“选择”→“修改”→“收缩”命令，打开“收缩选区”对话框，输入数值</a:t>
          </a:r>
          <a:r>
            <a:rPr lang="en-US" altLang="zh-CN" sz="1400" dirty="0" smtClean="0"/>
            <a:t>(1~100)</a:t>
          </a:r>
          <a:r>
            <a:rPr lang="zh-CN" altLang="zh-CN" sz="1400" dirty="0" smtClean="0"/>
            <a:t>，则选区将被以指定像素缩小，但保持原来形状不变。</a:t>
          </a:r>
          <a:endParaRPr lang="zh-CN" altLang="en-US" sz="14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68728" custScaleY="100098" custLinFactNeighborX="-9050" custLinFactNeighborY="-49">
        <dgm:presLayoutVars>
          <dgm:chMax val="1"/>
          <dgm:bulletEnabled val="1"/>
        </dgm:presLayoutVars>
      </dgm:prSet>
      <dgm:spPr/>
      <dgm:t>
        <a:bodyPr/>
        <a:lstStyle/>
        <a:p>
          <a:endParaRPr lang="zh-CN" altLang="en-US"/>
        </a:p>
      </dgm:t>
    </dgm:pt>
  </dgm:ptLst>
  <dgm:cxnLst>
    <dgm:cxn modelId="{3D3EA4DF-5B93-4E63-8A4D-C031503C8B44}" type="presOf" srcId="{A3CE40BF-43F9-476F-A078-FCC4257541CA}" destId="{FFAEB275-33AE-470D-AF26-9A1743DDAD98}" srcOrd="0" destOrd="0" presId="urn:microsoft.com/office/officeart/2005/8/layout/vList5"/>
    <dgm:cxn modelId="{AA18B107-37BF-48E2-B926-8DE38D23B9D9}" srcId="{A3CE40BF-43F9-476F-A078-FCC4257541CA}" destId="{85A5EC78-C47F-4A10-85D6-D2F736A6B673}" srcOrd="0" destOrd="0" parTransId="{FA4569AC-10B8-46C3-99DB-FEB5ACCB1A7A}" sibTransId="{12BFB9B9-3440-461D-951B-467257B4B133}"/>
    <dgm:cxn modelId="{9CDCCA71-B481-4F55-BA96-745A40845D6C}" type="presOf" srcId="{85A5EC78-C47F-4A10-85D6-D2F736A6B673}" destId="{E8EAC425-9B41-43AA-A5A4-441836FE4A5C}" srcOrd="0" destOrd="0" presId="urn:microsoft.com/office/officeart/2005/8/layout/vList5"/>
    <dgm:cxn modelId="{6F2F82E6-01B6-4501-A634-FA5FC71CE57C}" type="presParOf" srcId="{FFAEB275-33AE-470D-AF26-9A1743DDAD98}" destId="{1FC52488-63D9-48EC-AF40-68FB47740BED}" srcOrd="0" destOrd="0" presId="urn:microsoft.com/office/officeart/2005/8/layout/vList5"/>
    <dgm:cxn modelId="{593E255A-E316-4A70-9598-1DC3C81FE55D}"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3CE40BF-43F9-476F-A078-FCC4257541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85A5EC78-C47F-4A10-85D6-D2F736A6B673}">
      <dgm:prSet custT="1"/>
      <dgm:spPr/>
      <dgm:t>
        <a:bodyPr/>
        <a:lstStyle/>
        <a:p>
          <a:pPr algn="l" rtl="0"/>
          <a:r>
            <a:rPr lang="en-US" altLang="en-US" sz="1400" dirty="0" smtClean="0"/>
            <a:t>(</a:t>
          </a:r>
          <a:r>
            <a:rPr lang="zh-CN" altLang="en-US" sz="1400" dirty="0" smtClean="0"/>
            <a:t>三</a:t>
          </a:r>
          <a:r>
            <a:rPr lang="en-US" altLang="en-US" sz="1400" dirty="0" smtClean="0"/>
            <a:t>)</a:t>
          </a:r>
          <a:r>
            <a:rPr lang="zh-CN" altLang="en-US" sz="1400" dirty="0" smtClean="0"/>
            <a:t>羽化选区</a:t>
          </a:r>
        </a:p>
        <a:p>
          <a:pPr algn="l"/>
          <a:r>
            <a:rPr lang="zh-CN" altLang="en-US" sz="1400" dirty="0" smtClean="0"/>
            <a:t>羽化选区</a:t>
          </a:r>
          <a:r>
            <a:rPr lang="en-US" altLang="en-US" sz="1400" dirty="0" smtClean="0"/>
            <a:t>:</a:t>
          </a:r>
          <a:r>
            <a:rPr lang="zh-CN" altLang="en-US" sz="1400" dirty="0" smtClean="0"/>
            <a:t>把选择区的边缘虚化，从而在进行图像的合成等操作时能把不同的图像区域无缝地组合在一起</a:t>
          </a:r>
          <a:r>
            <a:rPr lang="en-US" altLang="en-US" sz="1400" dirty="0" smtClean="0"/>
            <a:t>,</a:t>
          </a:r>
          <a:r>
            <a:rPr lang="zh-CN" altLang="en-US" sz="1400" dirty="0" smtClean="0"/>
            <a:t>使选区的颜色边缘过渡得更加自然。</a:t>
          </a:r>
        </a:p>
        <a:p>
          <a:pPr algn="l"/>
          <a:r>
            <a:rPr lang="zh-CN" altLang="en-US" sz="1400" dirty="0" smtClean="0"/>
            <a:t>在</a:t>
          </a:r>
          <a:r>
            <a:rPr lang="en-US" altLang="en-US" sz="1400" dirty="0" smtClean="0"/>
            <a:t>Photoshop</a:t>
          </a:r>
          <a:r>
            <a:rPr lang="zh-CN" altLang="en-US" sz="1400" dirty="0" smtClean="0"/>
            <a:t>中，对选区执行羽化命令有两种方法，一是选区工具的选项栏上对羽化参数进行设置，二是“选择”→“修改”菜单中的“羽化”。这两种羽化的最终效果是相同的，但设置顺序不同。选项栏的“羽化”一定要在选区绘制之前设置参数，而“选择”→“修改”菜单中的“羽化”则是在选区绘制完成之后设置才有效。</a:t>
          </a:r>
          <a:endParaRPr lang="zh-CN" altLang="en-US" sz="1400" dirty="0"/>
        </a:p>
      </dgm:t>
    </dgm:pt>
    <dgm:pt modelId="{FA4569AC-10B8-46C3-99DB-FEB5ACCB1A7A}" type="parTrans" cxnId="{AA18B107-37BF-48E2-B926-8DE38D23B9D9}">
      <dgm:prSet/>
      <dgm:spPr/>
      <dgm:t>
        <a:bodyPr/>
        <a:lstStyle/>
        <a:p>
          <a:endParaRPr lang="zh-CN" altLang="en-US"/>
        </a:p>
      </dgm:t>
    </dgm:pt>
    <dgm:pt modelId="{12BFB9B9-3440-461D-951B-467257B4B133}" type="sibTrans" cxnId="{AA18B107-37BF-48E2-B926-8DE38D23B9D9}">
      <dgm:prSet/>
      <dgm:spPr/>
      <dgm:t>
        <a:bodyPr/>
        <a:lstStyle/>
        <a:p>
          <a:endParaRPr lang="zh-CN" altLang="en-US"/>
        </a:p>
      </dgm:t>
    </dgm:pt>
    <dgm:pt modelId="{FFAEB275-33AE-470D-AF26-9A1743DDAD98}" type="pres">
      <dgm:prSet presAssocID="{A3CE40BF-43F9-476F-A078-FCC4257541CA}" presName="Name0" presStyleCnt="0">
        <dgm:presLayoutVars>
          <dgm:dir/>
          <dgm:animLvl val="lvl"/>
          <dgm:resizeHandles val="exact"/>
        </dgm:presLayoutVars>
      </dgm:prSet>
      <dgm:spPr/>
      <dgm:t>
        <a:bodyPr/>
        <a:lstStyle/>
        <a:p>
          <a:endParaRPr lang="zh-CN" altLang="en-US"/>
        </a:p>
      </dgm:t>
    </dgm:pt>
    <dgm:pt modelId="{1FC52488-63D9-48EC-AF40-68FB47740BED}" type="pres">
      <dgm:prSet presAssocID="{85A5EC78-C47F-4A10-85D6-D2F736A6B673}" presName="linNode" presStyleCnt="0"/>
      <dgm:spPr/>
    </dgm:pt>
    <dgm:pt modelId="{E8EAC425-9B41-43AA-A5A4-441836FE4A5C}" type="pres">
      <dgm:prSet presAssocID="{85A5EC78-C47F-4A10-85D6-D2F736A6B673}" presName="parentText" presStyleLbl="node1" presStyleIdx="0" presStyleCnt="1" custScaleX="268728" custScaleY="100098" custLinFactNeighborX="-9050" custLinFactNeighborY="-49">
        <dgm:presLayoutVars>
          <dgm:chMax val="1"/>
          <dgm:bulletEnabled val="1"/>
        </dgm:presLayoutVars>
      </dgm:prSet>
      <dgm:spPr/>
      <dgm:t>
        <a:bodyPr/>
        <a:lstStyle/>
        <a:p>
          <a:endParaRPr lang="zh-CN" altLang="en-US"/>
        </a:p>
      </dgm:t>
    </dgm:pt>
  </dgm:ptLst>
  <dgm:cxnLst>
    <dgm:cxn modelId="{AA18B107-37BF-48E2-B926-8DE38D23B9D9}" srcId="{A3CE40BF-43F9-476F-A078-FCC4257541CA}" destId="{85A5EC78-C47F-4A10-85D6-D2F736A6B673}" srcOrd="0" destOrd="0" parTransId="{FA4569AC-10B8-46C3-99DB-FEB5ACCB1A7A}" sibTransId="{12BFB9B9-3440-461D-951B-467257B4B133}"/>
    <dgm:cxn modelId="{FEB7F29F-B25A-4DF4-98B2-153E3665C1A1}" type="presOf" srcId="{A3CE40BF-43F9-476F-A078-FCC4257541CA}" destId="{FFAEB275-33AE-470D-AF26-9A1743DDAD98}" srcOrd="0" destOrd="0" presId="urn:microsoft.com/office/officeart/2005/8/layout/vList5"/>
    <dgm:cxn modelId="{07559ACF-FE4D-415F-B504-8CC316CAA2DD}" type="presOf" srcId="{85A5EC78-C47F-4A10-85D6-D2F736A6B673}" destId="{E8EAC425-9B41-43AA-A5A4-441836FE4A5C}" srcOrd="0" destOrd="0" presId="urn:microsoft.com/office/officeart/2005/8/layout/vList5"/>
    <dgm:cxn modelId="{73A0C0C5-D946-4EBF-9208-6C5D24105A9B}" type="presParOf" srcId="{FFAEB275-33AE-470D-AF26-9A1743DDAD98}" destId="{1FC52488-63D9-48EC-AF40-68FB47740BED}" srcOrd="0" destOrd="0" presId="urn:microsoft.com/office/officeart/2005/8/layout/vList5"/>
    <dgm:cxn modelId="{1A3578C5-B412-4044-9E01-061CC0C9C8BB}" type="presParOf" srcId="{1FC52488-63D9-48EC-AF40-68FB47740BED}" destId="{E8EAC425-9B41-43AA-A5A4-441836FE4A5C}"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563378" y="0"/>
          <a:ext cx="3551421" cy="194265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l" defTabSz="1066800" rtl="0">
            <a:lnSpc>
              <a:spcPct val="90000"/>
            </a:lnSpc>
            <a:spcBef>
              <a:spcPct val="0"/>
            </a:spcBef>
            <a:spcAft>
              <a:spcPct val="35000"/>
            </a:spcAft>
          </a:pPr>
          <a:r>
            <a:rPr lang="zh-CN" altLang="en-US" sz="2400" kern="1200" dirty="0" smtClean="0"/>
            <a:t>所谓选区，就是通过某些方式选取图像中的区域。</a:t>
          </a:r>
          <a:endParaRPr lang="zh-CN" altLang="en-US" sz="2400" kern="1200" dirty="0"/>
        </a:p>
      </dsp:txBody>
      <dsp:txXfrm>
        <a:off x="658211" y="94833"/>
        <a:ext cx="3361755" cy="175298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0" y="685800"/>
          <a:ext cx="4525766" cy="136891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lvl="0" algn="l" defTabSz="622300" rtl="0">
            <a:lnSpc>
              <a:spcPct val="90000"/>
            </a:lnSpc>
            <a:spcBef>
              <a:spcPct val="0"/>
            </a:spcBef>
            <a:spcAft>
              <a:spcPct val="35000"/>
            </a:spcAft>
          </a:pPr>
          <a:r>
            <a:rPr lang="zh-CN" altLang="en-US" sz="1400" kern="1200" dirty="0" smtClean="0"/>
            <a:t>所谓描边选区，就是沿着选区的边缘使用画笔工具或者其他工具进行描画，为选区的边缘添加各种颜色的一种操作。</a:t>
          </a:r>
          <a:endParaRPr lang="zh-CN" altLang="en-US" sz="1400" kern="1200" dirty="0"/>
        </a:p>
      </dsp:txBody>
      <dsp:txXfrm>
        <a:off x="66825" y="752625"/>
        <a:ext cx="4392116" cy="1235261"/>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0" y="685800"/>
          <a:ext cx="4525766" cy="136891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lvl="0" algn="l" defTabSz="622300" rtl="0">
            <a:lnSpc>
              <a:spcPct val="90000"/>
            </a:lnSpc>
            <a:spcBef>
              <a:spcPct val="0"/>
            </a:spcBef>
            <a:spcAft>
              <a:spcPct val="35000"/>
            </a:spcAft>
          </a:pPr>
          <a:r>
            <a:rPr lang="zh-CN" altLang="en-US" sz="1400" kern="1200" dirty="0" smtClean="0"/>
            <a:t>“变换选区”命令是管理选区的常用操作之一，利用该命令可以直接对选区的大小、形状、位置和角度等进行调整，且不破坏选区内的图像。</a:t>
          </a:r>
          <a:endParaRPr lang="zh-CN" altLang="en-US" sz="1400" kern="1200" dirty="0"/>
        </a:p>
      </dsp:txBody>
      <dsp:txXfrm>
        <a:off x="66825" y="752625"/>
        <a:ext cx="4392116" cy="1235261"/>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0" y="0"/>
          <a:ext cx="4673613" cy="28703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l" defTabSz="800100" rtl="0">
            <a:lnSpc>
              <a:spcPct val="90000"/>
            </a:lnSpc>
            <a:spcBef>
              <a:spcPct val="0"/>
            </a:spcBef>
            <a:spcAft>
              <a:spcPct val="35000"/>
            </a:spcAft>
          </a:pPr>
          <a:r>
            <a:rPr lang="zh-CN" altLang="zh-CN" sz="1800" kern="1200" dirty="0" smtClean="0"/>
            <a:t>目前常用的视频编码方案有</a:t>
          </a:r>
          <a:r>
            <a:rPr lang="en-US" altLang="zh-CN" sz="1800" kern="1200" dirty="0" smtClean="0"/>
            <a:t>MPEG4</a:t>
          </a:r>
          <a:r>
            <a:rPr lang="zh-CN" altLang="zh-CN" sz="1800" kern="1200" dirty="0" smtClean="0"/>
            <a:t>、</a:t>
          </a:r>
          <a:r>
            <a:rPr lang="en-US" altLang="zh-CN" sz="1800" kern="1200" dirty="0" smtClean="0"/>
            <a:t>H.264</a:t>
          </a:r>
          <a:r>
            <a:rPr lang="zh-CN" altLang="zh-CN" sz="1800" kern="1200" dirty="0" smtClean="0"/>
            <a:t>和</a:t>
          </a:r>
          <a:r>
            <a:rPr lang="en-US" altLang="zh-CN" sz="1800" kern="1200" dirty="0" smtClean="0"/>
            <a:t>Microsoft</a:t>
          </a:r>
          <a:r>
            <a:rPr lang="zh-CN" altLang="zh-CN" sz="1800" kern="1200" dirty="0" smtClean="0"/>
            <a:t>公司的</a:t>
          </a:r>
          <a:r>
            <a:rPr lang="en-US" altLang="zh-CN" sz="1800" kern="1200" dirty="0" smtClean="0"/>
            <a:t>Windows Media Video</a:t>
          </a:r>
          <a:r>
            <a:rPr lang="zh-CN" altLang="zh-CN" sz="1800" kern="1200" dirty="0" smtClean="0"/>
            <a:t>采用的</a:t>
          </a:r>
          <a:r>
            <a:rPr lang="en-US" altLang="zh-CN" sz="1800" kern="1200" dirty="0" smtClean="0"/>
            <a:t>AC1</a:t>
          </a:r>
          <a:r>
            <a:rPr lang="zh-CN" altLang="zh-CN" sz="1800" kern="1200" dirty="0" smtClean="0"/>
            <a:t>；音频编码方案有</a:t>
          </a:r>
          <a:r>
            <a:rPr lang="en-US" altLang="zh-CN" sz="1800" kern="1200" dirty="0" smtClean="0"/>
            <a:t>MP3</a:t>
          </a:r>
          <a:r>
            <a:rPr lang="zh-CN" altLang="zh-CN" sz="1800" kern="1200" dirty="0" smtClean="0"/>
            <a:t>、</a:t>
          </a:r>
          <a:r>
            <a:rPr lang="en-US" altLang="zh-CN" sz="1800" kern="1200" dirty="0" smtClean="0"/>
            <a:t>MPEG2</a:t>
          </a:r>
          <a:r>
            <a:rPr lang="zh-CN" altLang="zh-CN" sz="1800" kern="1200" dirty="0" smtClean="0"/>
            <a:t>、</a:t>
          </a:r>
          <a:r>
            <a:rPr lang="en-US" altLang="zh-CN" sz="1800" kern="1200" dirty="0" smtClean="0"/>
            <a:t>AAC</a:t>
          </a:r>
          <a:r>
            <a:rPr lang="zh-CN" altLang="zh-CN" sz="1800" kern="1200" dirty="0" smtClean="0"/>
            <a:t>、 </a:t>
          </a:r>
          <a:r>
            <a:rPr lang="en-US" altLang="zh-CN" sz="1800" kern="1200" dirty="0" smtClean="0"/>
            <a:t>AMR</a:t>
          </a:r>
          <a:r>
            <a:rPr lang="zh-CN" altLang="zh-CN" sz="1800" kern="1200" dirty="0" smtClean="0"/>
            <a:t>和</a:t>
          </a:r>
          <a:r>
            <a:rPr lang="en-US" altLang="zh-CN" sz="1800" kern="1200" dirty="0" smtClean="0"/>
            <a:t>AMRWB</a:t>
          </a:r>
          <a:r>
            <a:rPr lang="zh-CN" altLang="zh-CN" sz="1800" kern="1200" dirty="0" smtClean="0"/>
            <a:t>等。</a:t>
          </a:r>
          <a:endParaRPr lang="zh-CN" sz="1800" kern="1200" dirty="0"/>
        </a:p>
      </dsp:txBody>
      <dsp:txXfrm>
        <a:off x="140120" y="140120"/>
        <a:ext cx="4393373" cy="259013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0" y="0"/>
          <a:ext cx="4673613" cy="28703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l" defTabSz="800100" rtl="0">
            <a:lnSpc>
              <a:spcPct val="90000"/>
            </a:lnSpc>
            <a:spcBef>
              <a:spcPct val="0"/>
            </a:spcBef>
            <a:spcAft>
              <a:spcPct val="35000"/>
            </a:spcAft>
          </a:pPr>
          <a:r>
            <a:rPr lang="zh-CN" altLang="zh-CN" sz="1800" kern="1200" dirty="0" smtClean="0"/>
            <a:t>流媒体服务器用来存储和控制流媒体数据，并向客户端发送流媒体文件。</a:t>
          </a:r>
          <a:endParaRPr lang="zh-CN" sz="1800" kern="1200" dirty="0"/>
        </a:p>
      </dsp:txBody>
      <dsp:txXfrm>
        <a:off x="140120" y="140120"/>
        <a:ext cx="4393373" cy="259013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0" y="0"/>
          <a:ext cx="4673613" cy="28703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l" defTabSz="800100" rtl="0">
            <a:lnSpc>
              <a:spcPct val="90000"/>
            </a:lnSpc>
            <a:spcBef>
              <a:spcPct val="0"/>
            </a:spcBef>
            <a:spcAft>
              <a:spcPct val="35000"/>
            </a:spcAft>
          </a:pPr>
          <a:r>
            <a:rPr lang="zh-CN" altLang="zh-CN" sz="1800" kern="1200" dirty="0" smtClean="0"/>
            <a:t>音频、视频数据包经网络传输到客户端后，先进入一个缓冲队列等待，这个缓冲队列中的所有数据包按照包头的序列号排序，如果有迟到的包，则按序列号重新插入正确的位置，这样就避免了乱序的问题。</a:t>
          </a:r>
          <a:endParaRPr lang="zh-CN" sz="1800" kern="1200" dirty="0"/>
        </a:p>
      </dsp:txBody>
      <dsp:txXfrm>
        <a:off x="140120" y="140120"/>
        <a:ext cx="4393373" cy="259013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0" y="0"/>
          <a:ext cx="4673613" cy="28703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l" defTabSz="800100" rtl="0">
            <a:lnSpc>
              <a:spcPct val="90000"/>
            </a:lnSpc>
            <a:spcBef>
              <a:spcPct val="0"/>
            </a:spcBef>
            <a:spcAft>
              <a:spcPct val="35000"/>
            </a:spcAft>
          </a:pPr>
          <a:r>
            <a:rPr lang="zh-CN" altLang="zh-CN" sz="1800" kern="1200" dirty="0" smtClean="0"/>
            <a:t>互联网的迅猛发展和普及为流媒体业务发展提供了强大的市场动力，流媒体技术广泛用于多媒体新闻发布、在线直播、网络广告、电子商务、视频点播、远程教育、远程医疗、网络电台、实时视频会议等互联网信息服务的方方面面。流媒体技术的应用将为网络信息交流带来革命性的变化，对人们的工作和生活将产生深远的影响。</a:t>
          </a:r>
          <a:endParaRPr lang="zh-CN" sz="1800" kern="1200" dirty="0"/>
        </a:p>
      </dsp:txBody>
      <dsp:txXfrm>
        <a:off x="140120" y="140120"/>
        <a:ext cx="4393373" cy="259013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0" y="0"/>
          <a:ext cx="4673613" cy="28703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l" defTabSz="800100" rtl="0">
            <a:lnSpc>
              <a:spcPct val="90000"/>
            </a:lnSpc>
            <a:spcBef>
              <a:spcPct val="0"/>
            </a:spcBef>
            <a:spcAft>
              <a:spcPct val="35000"/>
            </a:spcAft>
          </a:pPr>
          <a:r>
            <a:rPr lang="zh-CN" altLang="zh-CN" sz="1800" kern="1200" dirty="0" smtClean="0"/>
            <a:t>终端是提供实时的、双向通信功能的结点设备。终端的主要功能是采集视频</a:t>
          </a:r>
          <a:r>
            <a:rPr lang="en-US" altLang="zh-CN" sz="1800" kern="1200" dirty="0" smtClean="0"/>
            <a:t>/</a:t>
          </a:r>
          <a:r>
            <a:rPr lang="zh-CN" altLang="zh-CN" sz="1800" kern="1200" dirty="0" smtClean="0"/>
            <a:t>音频信号，经处理后送给</a:t>
          </a:r>
          <a:r>
            <a:rPr lang="en-US" altLang="zh-CN" sz="1800" kern="1200" dirty="0" smtClean="0"/>
            <a:t>MCU</a:t>
          </a:r>
          <a:r>
            <a:rPr lang="zh-CN" altLang="zh-CN" sz="1800" kern="1200" dirty="0" smtClean="0"/>
            <a:t>或其他终端，同时接收视频、音频信号，处理后送到相应的输出设备。</a:t>
          </a:r>
          <a:endParaRPr lang="zh-CN" sz="1800" kern="1200" dirty="0"/>
        </a:p>
      </dsp:txBody>
      <dsp:txXfrm>
        <a:off x="140120" y="140120"/>
        <a:ext cx="4393373" cy="259013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0" y="3050"/>
          <a:ext cx="6013926" cy="312114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l" defTabSz="800100" rtl="0">
            <a:lnSpc>
              <a:spcPct val="90000"/>
            </a:lnSpc>
            <a:spcBef>
              <a:spcPct val="0"/>
            </a:spcBef>
            <a:spcAft>
              <a:spcPct val="35000"/>
            </a:spcAft>
          </a:pPr>
          <a:r>
            <a:rPr lang="zh-CN" altLang="zh-CN" sz="1800" kern="1200" dirty="0" smtClean="0"/>
            <a:t>网守是一个域的管理者，在本系统中起着重要的作用，它的主要功能有</a:t>
          </a:r>
          <a:r>
            <a:rPr lang="en-US" altLang="zh-CN" sz="1800" kern="1200" dirty="0" smtClean="0"/>
            <a:t>4</a:t>
          </a:r>
          <a:r>
            <a:rPr lang="zh-CN" altLang="zh-CN" sz="1800" kern="1200" dirty="0" smtClean="0"/>
            <a:t>个。</a:t>
          </a:r>
        </a:p>
        <a:p>
          <a:pPr lvl="0" algn="l" defTabSz="800100">
            <a:lnSpc>
              <a:spcPct val="90000"/>
            </a:lnSpc>
            <a:spcBef>
              <a:spcPct val="0"/>
            </a:spcBef>
            <a:spcAft>
              <a:spcPct val="35000"/>
            </a:spcAft>
          </a:pPr>
          <a:r>
            <a:rPr lang="zh-CN" altLang="zh-CN" sz="1800" kern="1200" dirty="0" smtClean="0"/>
            <a:t>（</a:t>
          </a:r>
          <a:r>
            <a:rPr lang="en-US" altLang="zh-CN" sz="1800" kern="1200" dirty="0" smtClean="0"/>
            <a:t>1</a:t>
          </a:r>
          <a:r>
            <a:rPr lang="zh-CN" altLang="zh-CN" sz="1800" kern="1200" dirty="0" smtClean="0"/>
            <a:t>）认证计费。收集认证计费信息，并把认证请求、计费请求用</a:t>
          </a:r>
          <a:r>
            <a:rPr lang="en-US" altLang="zh-CN" sz="1800" kern="1200" dirty="0" smtClean="0"/>
            <a:t>Radius</a:t>
          </a:r>
          <a:r>
            <a:rPr lang="zh-CN" altLang="zh-CN" sz="1800" kern="1200" dirty="0" smtClean="0"/>
            <a:t>消息送给</a:t>
          </a:r>
          <a:r>
            <a:rPr lang="en-US" altLang="zh-CN" sz="1800" kern="1200" dirty="0" smtClean="0"/>
            <a:t>AAA</a:t>
          </a:r>
          <a:r>
            <a:rPr lang="zh-CN" altLang="zh-CN" sz="1800" kern="1200" dirty="0" smtClean="0"/>
            <a:t>服务器。</a:t>
          </a:r>
        </a:p>
        <a:p>
          <a:pPr lvl="0" algn="l" defTabSz="800100">
            <a:lnSpc>
              <a:spcPct val="90000"/>
            </a:lnSpc>
            <a:spcBef>
              <a:spcPct val="0"/>
            </a:spcBef>
            <a:spcAft>
              <a:spcPct val="35000"/>
            </a:spcAft>
          </a:pPr>
          <a:r>
            <a:rPr lang="zh-CN" altLang="zh-CN" sz="1800" kern="1200" dirty="0" smtClean="0"/>
            <a:t>（</a:t>
          </a:r>
          <a:r>
            <a:rPr lang="en-US" altLang="zh-CN" sz="1800" kern="1200" dirty="0" smtClean="0"/>
            <a:t>2</a:t>
          </a:r>
          <a:r>
            <a:rPr lang="zh-CN" altLang="zh-CN" sz="1800" kern="1200" dirty="0" smtClean="0"/>
            <a:t>）地址解析。将送给网守的别名地址解析为</a:t>
          </a:r>
          <a:r>
            <a:rPr lang="en-US" altLang="zh-CN" sz="1800" kern="1200" dirty="0" smtClean="0"/>
            <a:t>IP</a:t>
          </a:r>
          <a:r>
            <a:rPr lang="zh-CN" altLang="zh-CN" sz="1800" kern="1200" dirty="0" smtClean="0"/>
            <a:t>地址。</a:t>
          </a:r>
        </a:p>
        <a:p>
          <a:pPr lvl="0" algn="l" defTabSz="800100">
            <a:lnSpc>
              <a:spcPct val="90000"/>
            </a:lnSpc>
            <a:spcBef>
              <a:spcPct val="0"/>
            </a:spcBef>
            <a:spcAft>
              <a:spcPct val="35000"/>
            </a:spcAft>
          </a:pPr>
          <a:r>
            <a:rPr lang="zh-CN" altLang="zh-CN" sz="1800" kern="1200" dirty="0" smtClean="0"/>
            <a:t>（</a:t>
          </a:r>
          <a:r>
            <a:rPr lang="en-US" altLang="zh-CN" sz="1800" kern="1200" dirty="0" smtClean="0"/>
            <a:t>3</a:t>
          </a:r>
          <a:r>
            <a:rPr lang="zh-CN" altLang="zh-CN" sz="1800" kern="1200" dirty="0" smtClean="0"/>
            <a:t>）域管理。单一网守管理下的所有终端、网关和多点控制单元的集合，称为域。网守负责管理域中的终端、</a:t>
          </a:r>
          <a:r>
            <a:rPr lang="en-US" altLang="zh-CN" sz="1800" kern="1200" dirty="0" smtClean="0"/>
            <a:t>MCU</a:t>
          </a:r>
          <a:r>
            <a:rPr lang="zh-CN" altLang="zh-CN" sz="1800" kern="1200" dirty="0" smtClean="0"/>
            <a:t>、</a:t>
          </a:r>
          <a:r>
            <a:rPr lang="en-US" altLang="zh-CN" sz="1800" kern="1200" dirty="0" smtClean="0"/>
            <a:t>GW</a:t>
          </a:r>
          <a:r>
            <a:rPr lang="zh-CN" altLang="zh-CN" sz="1800" kern="1200" dirty="0" smtClean="0"/>
            <a:t>等设备。</a:t>
          </a:r>
        </a:p>
        <a:p>
          <a:pPr lvl="0" algn="l" defTabSz="800100">
            <a:lnSpc>
              <a:spcPct val="90000"/>
            </a:lnSpc>
            <a:spcBef>
              <a:spcPct val="0"/>
            </a:spcBef>
            <a:spcAft>
              <a:spcPct val="35000"/>
            </a:spcAft>
          </a:pPr>
          <a:r>
            <a:rPr lang="zh-CN" altLang="zh-CN" sz="1800" kern="1200" dirty="0" smtClean="0"/>
            <a:t>（</a:t>
          </a:r>
          <a:r>
            <a:rPr lang="en-US" altLang="zh-CN" sz="1800" kern="1200" dirty="0" smtClean="0"/>
            <a:t>4</a:t>
          </a:r>
          <a:r>
            <a:rPr lang="zh-CN" altLang="zh-CN" sz="1800" kern="1200" dirty="0" smtClean="0"/>
            <a:t>）带宽管理。网守可以将用户带宽设置在网络总带宽的某一可行的范围内。</a:t>
          </a:r>
          <a:endParaRPr lang="zh-CN" sz="1800" kern="1200" dirty="0"/>
        </a:p>
      </dsp:txBody>
      <dsp:txXfrm>
        <a:off x="152362" y="155412"/>
        <a:ext cx="5709202" cy="2816425"/>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0" y="0"/>
          <a:ext cx="6013926" cy="3124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l" defTabSz="800100" rtl="0">
            <a:lnSpc>
              <a:spcPct val="90000"/>
            </a:lnSpc>
            <a:spcBef>
              <a:spcPct val="0"/>
            </a:spcBef>
            <a:spcAft>
              <a:spcPct val="35000"/>
            </a:spcAft>
          </a:pPr>
          <a:r>
            <a:rPr lang="zh-CN" altLang="zh-CN" sz="1800" kern="1200" dirty="0" smtClean="0"/>
            <a:t>网关是用户进行</a:t>
          </a:r>
          <a:r>
            <a:rPr lang="en-US" altLang="zh-CN" sz="1800" kern="1200" dirty="0" smtClean="0"/>
            <a:t>H.323</a:t>
          </a:r>
          <a:r>
            <a:rPr lang="zh-CN" altLang="zh-CN" sz="1800" kern="1200" dirty="0" smtClean="0"/>
            <a:t>协议和其他非</a:t>
          </a:r>
          <a:r>
            <a:rPr lang="en-US" altLang="zh-CN" sz="1800" kern="1200" dirty="0" smtClean="0"/>
            <a:t>H.323</a:t>
          </a:r>
          <a:r>
            <a:rPr lang="zh-CN" altLang="zh-CN" sz="1800" kern="1200" dirty="0" smtClean="0"/>
            <a:t>协议的转换，使</a:t>
          </a:r>
          <a:r>
            <a:rPr lang="en-US" altLang="zh-CN" sz="1800" kern="1200" dirty="0" smtClean="0"/>
            <a:t>H.323</a:t>
          </a:r>
          <a:r>
            <a:rPr lang="zh-CN" altLang="zh-CN" sz="1800" kern="1200" dirty="0" smtClean="0"/>
            <a:t>终端和其他非</a:t>
          </a:r>
          <a:r>
            <a:rPr lang="en-US" altLang="zh-CN" sz="1800" kern="1200" dirty="0" smtClean="0"/>
            <a:t>H.323</a:t>
          </a:r>
          <a:r>
            <a:rPr lang="zh-CN" altLang="zh-CN" sz="1800" kern="1200" dirty="0" smtClean="0"/>
            <a:t>终端能进行互通。</a:t>
          </a:r>
          <a:r>
            <a:rPr lang="en-US" altLang="zh-CN" sz="1800" kern="1200" dirty="0" smtClean="0"/>
            <a:t>H.323</a:t>
          </a:r>
          <a:r>
            <a:rPr lang="zh-CN" altLang="zh-CN" sz="1800" kern="1200" dirty="0" smtClean="0"/>
            <a:t>体系通过</a:t>
          </a:r>
          <a:r>
            <a:rPr lang="en-US" altLang="zh-CN" sz="1800" kern="1200" dirty="0" smtClean="0"/>
            <a:t>GW</a:t>
          </a:r>
          <a:r>
            <a:rPr lang="zh-CN" altLang="zh-CN" sz="1800" kern="1200" dirty="0" smtClean="0"/>
            <a:t>可以兼容多种终端，从而保护已有的投资。</a:t>
          </a:r>
          <a:endParaRPr lang="zh-CN" sz="1800" kern="1200" dirty="0"/>
        </a:p>
      </dsp:txBody>
      <dsp:txXfrm>
        <a:off x="152511" y="152511"/>
        <a:ext cx="5708904" cy="2819178"/>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0" y="0"/>
          <a:ext cx="5481046" cy="2590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l" defTabSz="800100" rtl="0">
            <a:lnSpc>
              <a:spcPct val="90000"/>
            </a:lnSpc>
            <a:spcBef>
              <a:spcPct val="0"/>
            </a:spcBef>
            <a:spcAft>
              <a:spcPct val="35000"/>
            </a:spcAft>
          </a:pPr>
          <a:r>
            <a:rPr lang="zh-CN" altLang="zh-CN" sz="1800" kern="1200" dirty="0" smtClean="0"/>
            <a:t>多点控制单元（ </a:t>
          </a:r>
          <a:r>
            <a:rPr lang="en-US" altLang="zh-CN" sz="1800" kern="1200" dirty="0" smtClean="0"/>
            <a:t>MCU</a:t>
          </a:r>
          <a:r>
            <a:rPr lang="zh-CN" altLang="zh-CN" sz="1800" kern="1200" dirty="0" smtClean="0"/>
            <a:t>）是视频会议系统特有的设备，由两部分组成：一部分是</a:t>
          </a:r>
          <a:r>
            <a:rPr lang="en-US" altLang="zh-CN" sz="1800" kern="1200" dirty="0" smtClean="0"/>
            <a:t>MC</a:t>
          </a:r>
          <a:r>
            <a:rPr lang="zh-CN" altLang="zh-CN" sz="1800" kern="1200" dirty="0" smtClean="0"/>
            <a:t>（多点控制模块）</a:t>
          </a:r>
          <a:r>
            <a:rPr lang="en-US" altLang="zh-CN" sz="1800" kern="1200" dirty="0" smtClean="0"/>
            <a:t>,</a:t>
          </a:r>
          <a:r>
            <a:rPr lang="zh-CN" altLang="zh-CN" sz="1800" kern="1200" dirty="0" smtClean="0"/>
            <a:t>主要负责处理会议中的控制信息；另一部分是</a:t>
          </a:r>
          <a:r>
            <a:rPr lang="en-US" altLang="zh-CN" sz="1800" kern="1200" dirty="0" smtClean="0"/>
            <a:t>MP</a:t>
          </a:r>
          <a:r>
            <a:rPr lang="zh-CN" altLang="zh-CN" sz="1800" kern="1200" dirty="0" smtClean="0"/>
            <a:t>（多点处理模块）</a:t>
          </a:r>
          <a:r>
            <a:rPr lang="en-US" altLang="zh-CN" sz="1800" kern="1200" dirty="0" smtClean="0"/>
            <a:t>,</a:t>
          </a:r>
          <a:r>
            <a:rPr lang="zh-CN" altLang="zh-CN" sz="1800" kern="1200" dirty="0" smtClean="0"/>
            <a:t>主要用来处理音频、视频和数据信息。</a:t>
          </a:r>
          <a:r>
            <a:rPr lang="en-US" altLang="zh-CN" sz="1800" kern="1200" dirty="0" smtClean="0"/>
            <a:t>MC</a:t>
          </a:r>
          <a:r>
            <a:rPr lang="zh-CN" altLang="zh-CN" sz="1800" kern="1200" dirty="0" smtClean="0"/>
            <a:t>和</a:t>
          </a:r>
          <a:r>
            <a:rPr lang="en-US" altLang="zh-CN" sz="1800" kern="1200" dirty="0" smtClean="0"/>
            <a:t>MP</a:t>
          </a:r>
          <a:r>
            <a:rPr lang="zh-CN" altLang="zh-CN" sz="1800" kern="1200" dirty="0" smtClean="0"/>
            <a:t>在物理上可以是一个设备，也可以是独立的设备。</a:t>
          </a:r>
          <a:endParaRPr lang="zh-CN" sz="1800" kern="1200" dirty="0"/>
        </a:p>
      </dsp:txBody>
      <dsp:txXfrm>
        <a:off x="126472" y="126472"/>
        <a:ext cx="5228102" cy="23378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563378" y="948"/>
          <a:ext cx="3551421" cy="194075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l" defTabSz="711200" rtl="0">
            <a:lnSpc>
              <a:spcPct val="90000"/>
            </a:lnSpc>
            <a:spcBef>
              <a:spcPct val="0"/>
            </a:spcBef>
            <a:spcAft>
              <a:spcPct val="35000"/>
            </a:spcAft>
          </a:pPr>
          <a:r>
            <a:rPr lang="en-US" altLang="en-US" sz="1600" kern="1200" dirty="0" smtClean="0"/>
            <a:t>Photoshop</a:t>
          </a:r>
          <a:r>
            <a:rPr lang="zh-CN" altLang="en-US" sz="1600" kern="1200" dirty="0" smtClean="0"/>
            <a:t>中的选区大部分是靠使用选取工具来创建的。选取工具共</a:t>
          </a:r>
          <a:r>
            <a:rPr lang="en-US" altLang="en-US" sz="1600" kern="1200" dirty="0" smtClean="0"/>
            <a:t>9</a:t>
          </a:r>
          <a:r>
            <a:rPr lang="zh-CN" altLang="en-US" sz="1600" kern="1200" dirty="0" smtClean="0"/>
            <a:t>个，集中在工具栏上部，分别是矩形选框工具、椭圆选框工具、单行选框工具、单列选框工具、套索工具、多边形套索工具、磁性套索工具、快速选择工具和魔棒工具</a:t>
          </a:r>
          <a:endParaRPr lang="zh-CN" altLang="en-US" sz="1600" kern="1200" dirty="0"/>
        </a:p>
      </dsp:txBody>
      <dsp:txXfrm>
        <a:off x="658118" y="95688"/>
        <a:ext cx="3361941" cy="1751275"/>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0" y="2530"/>
          <a:ext cx="5481046" cy="258826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l" defTabSz="800100" rtl="0">
            <a:lnSpc>
              <a:spcPct val="90000"/>
            </a:lnSpc>
            <a:spcBef>
              <a:spcPct val="0"/>
            </a:spcBef>
            <a:spcAft>
              <a:spcPct val="35000"/>
            </a:spcAft>
          </a:pPr>
          <a:r>
            <a:rPr lang="zh-CN" altLang="zh-CN" sz="1800" kern="1200" dirty="0" smtClean="0"/>
            <a:t>远程实时教学是网络教育普遍采用的一种媒体教学方式。教学开始后，通过音频、视频采集设备现场采集授课教师的视频和音频作为输入，经过计算机编码变成流媒体文件格式，再经服务器通过多播形式将流媒体信息发布出去，学生在客户端通过接收器和播放器收听。然后借助现代化通信手段，将教师现场授课的形象、数据、声音等多媒体文件，经过特殊的压缩方式，分成一个个压缩包，实时地、连续地传送到远端的听课终端，从而实现了网上实时教学。</a:t>
          </a:r>
          <a:endParaRPr lang="zh-CN" sz="1800" kern="1200" dirty="0"/>
        </a:p>
      </dsp:txBody>
      <dsp:txXfrm>
        <a:off x="126349" y="128879"/>
        <a:ext cx="5228348" cy="2335571"/>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0" y="0"/>
          <a:ext cx="5481046" cy="2590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l" defTabSz="800100" rtl="0">
            <a:lnSpc>
              <a:spcPct val="90000"/>
            </a:lnSpc>
            <a:spcBef>
              <a:spcPct val="0"/>
            </a:spcBef>
            <a:spcAft>
              <a:spcPct val="35000"/>
            </a:spcAft>
          </a:pPr>
          <a:r>
            <a:rPr lang="zh-CN" altLang="zh-CN" sz="1800" kern="1200" dirty="0" smtClean="0"/>
            <a:t>不同于远程实时教学，视频点播教学能在一定程度上打破空间限制，因此在远程教育、校园网等运用普遍。其工作过程是</a:t>
          </a:r>
          <a:r>
            <a:rPr lang="en-US" altLang="zh-CN" sz="1800" kern="1200" dirty="0" smtClean="0"/>
            <a:t>:</a:t>
          </a:r>
          <a:r>
            <a:rPr lang="zh-CN" altLang="zh-CN" sz="1800" kern="1200" dirty="0" smtClean="0"/>
            <a:t>先将各种教学内容按照流媒体文件格式进行编码，制作流媒体课件或视频材料，然后将处理好的流媒体文件放到流媒体服务器的发布点上，这样客户端就可以使用流媒体播放器接受并播放信息。</a:t>
          </a:r>
          <a:endParaRPr lang="zh-CN" sz="1800" kern="1200" dirty="0"/>
        </a:p>
      </dsp:txBody>
      <dsp:txXfrm>
        <a:off x="126472" y="126472"/>
        <a:ext cx="5228102" cy="2337856"/>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0" y="0"/>
          <a:ext cx="5481046" cy="2590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l" defTabSz="800100" rtl="0">
            <a:lnSpc>
              <a:spcPct val="90000"/>
            </a:lnSpc>
            <a:spcBef>
              <a:spcPct val="0"/>
            </a:spcBef>
            <a:spcAft>
              <a:spcPct val="35000"/>
            </a:spcAft>
          </a:pPr>
          <a:r>
            <a:rPr lang="zh-CN" altLang="zh-CN" sz="1800" kern="1200" dirty="0" smtClean="0"/>
            <a:t>网络课程的形式主要有两种：一种是基于超文本的多媒体课件，可以采用</a:t>
          </a:r>
          <a:r>
            <a:rPr lang="en-US" altLang="zh-CN" sz="1800" kern="1200" dirty="0" smtClean="0"/>
            <a:t>Web</a:t>
          </a:r>
          <a:r>
            <a:rPr lang="zh-CN" altLang="zh-CN" sz="1800" kern="1200" dirty="0" smtClean="0"/>
            <a:t>网页制作技术实现；另一种是配有教师讲解和电子教案的流媒体形式，其中教师讲解是事先录好并转换压缩的流媒体文件，这是目前主流的网络课程形式。</a:t>
          </a:r>
          <a:endParaRPr lang="zh-CN" sz="1800" kern="1200" dirty="0"/>
        </a:p>
      </dsp:txBody>
      <dsp:txXfrm>
        <a:off x="126472" y="126472"/>
        <a:ext cx="5228102" cy="2337856"/>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0" y="0"/>
          <a:ext cx="5481046" cy="2590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l" defTabSz="800100" rtl="0">
            <a:lnSpc>
              <a:spcPct val="90000"/>
            </a:lnSpc>
            <a:spcBef>
              <a:spcPct val="0"/>
            </a:spcBef>
            <a:spcAft>
              <a:spcPct val="35000"/>
            </a:spcAft>
          </a:pPr>
          <a:r>
            <a:rPr lang="zh-CN" altLang="zh-CN" sz="1800" kern="1200" dirty="0" smtClean="0"/>
            <a:t>由于流媒体技术与网络息息相关，因此所应用的视频监控应是数字化、网络化的视频监控。这种监控系统由视频采集的摄像机、视频传输的网络以及监控中心等部分组成。它以数字视频处理技术为核心，结合网络技术、流媒体技术、多媒体技术，彻底克服了模拟监控的缺点，充分发挥了网络化数字视频监控的优点。并且，集视频切换、智能控制、远程传输、布防报警等功能于一身，并支持多种有线、无线传输介质。</a:t>
          </a:r>
          <a:endParaRPr lang="zh-CN" sz="1800" kern="1200" dirty="0"/>
        </a:p>
      </dsp:txBody>
      <dsp:txXfrm>
        <a:off x="126472" y="126472"/>
        <a:ext cx="5228102" cy="2337856"/>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0" y="0"/>
          <a:ext cx="5481046" cy="2590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l" defTabSz="800100" rtl="0">
            <a:lnSpc>
              <a:spcPct val="90000"/>
            </a:lnSpc>
            <a:spcBef>
              <a:spcPct val="0"/>
            </a:spcBef>
            <a:spcAft>
              <a:spcPct val="35000"/>
            </a:spcAft>
          </a:pPr>
          <a:r>
            <a:rPr lang="zh-CN" altLang="zh-CN" sz="1800" kern="1200" dirty="0" smtClean="0"/>
            <a:t>实际上，流媒体技术就是将音频、视频文件经过压缩处理后，放在网络服务器上进行分段传输，而客户端计算机不用将整个的音频、视频文件下载到本地，便可以即时收听和收看。</a:t>
          </a:r>
          <a:endParaRPr lang="zh-CN" sz="1800" kern="1200" dirty="0"/>
        </a:p>
      </dsp:txBody>
      <dsp:txXfrm>
        <a:off x="126472" y="126472"/>
        <a:ext cx="5228102" cy="233785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76205" y="0"/>
          <a:ext cx="3551421" cy="194075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l" defTabSz="711200" rtl="0">
            <a:lnSpc>
              <a:spcPct val="90000"/>
            </a:lnSpc>
            <a:spcBef>
              <a:spcPct val="0"/>
            </a:spcBef>
            <a:spcAft>
              <a:spcPct val="35000"/>
            </a:spcAft>
          </a:pPr>
          <a:r>
            <a:rPr lang="zh-CN" altLang="en-US" sz="1600" kern="1200" dirty="0" smtClean="0"/>
            <a:t>使用“色彩范围”命令可以选择现有选区或在整个图像内指定颜色或颜色子集。使用该命令创建选区时可以随意调整选区的范围。此命令特别适合边缘清晰且局部区域反差较大的图像，所以我们遇到图片颜色差距大的图片直接就可以使用色彩范围的功能。</a:t>
          </a:r>
          <a:endParaRPr lang="zh-CN" altLang="en-US" sz="1600" kern="1200" dirty="0"/>
        </a:p>
      </dsp:txBody>
      <dsp:txXfrm>
        <a:off x="170945" y="94740"/>
        <a:ext cx="3361941" cy="175127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0" y="0"/>
          <a:ext cx="4525766" cy="194075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l" defTabSz="711200" rtl="0">
            <a:lnSpc>
              <a:spcPct val="90000"/>
            </a:lnSpc>
            <a:spcBef>
              <a:spcPct val="0"/>
            </a:spcBef>
            <a:spcAft>
              <a:spcPct val="35000"/>
            </a:spcAft>
          </a:pPr>
          <a:r>
            <a:rPr lang="zh-CN" altLang="en-US" sz="1600" kern="1200" dirty="0" smtClean="0"/>
            <a:t>用“快速蒙版”可以将选区转换为蒙版进行编辑，通过蒙上一层颜色将选区与其他区域进行区分，便于编辑。编辑以后再次点击“快速蒙版”，可将蒙版转换为选区。</a:t>
          </a:r>
        </a:p>
        <a:p>
          <a:pPr lvl="0" algn="l" defTabSz="711200">
            <a:lnSpc>
              <a:spcPct val="90000"/>
            </a:lnSpc>
            <a:spcBef>
              <a:spcPct val="0"/>
            </a:spcBef>
            <a:spcAft>
              <a:spcPct val="35000"/>
            </a:spcAft>
          </a:pPr>
          <a:r>
            <a:rPr lang="zh-CN" altLang="en-US" sz="1600" kern="1200" dirty="0" smtClean="0"/>
            <a:t>单击工具栏中的“以快速蒙版模式编辑”按钮，即可进入快速蒙版模式。</a:t>
          </a:r>
          <a:endParaRPr lang="zh-CN" altLang="en-US" sz="1600" kern="1200" dirty="0"/>
        </a:p>
      </dsp:txBody>
      <dsp:txXfrm>
        <a:off x="94740" y="94740"/>
        <a:ext cx="4336286" cy="175127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0" y="0"/>
          <a:ext cx="4521347" cy="27405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lvl="0" algn="l" defTabSz="622300" rtl="0">
            <a:lnSpc>
              <a:spcPct val="90000"/>
            </a:lnSpc>
            <a:spcBef>
              <a:spcPct val="0"/>
            </a:spcBef>
            <a:spcAft>
              <a:spcPct val="35000"/>
            </a:spcAft>
          </a:pPr>
          <a:r>
            <a:rPr lang="en-US" altLang="en-US" sz="1400" kern="1200" dirty="0" smtClean="0"/>
            <a:t>(</a:t>
          </a:r>
          <a:r>
            <a:rPr lang="zh-CN" altLang="en-US" sz="1400" kern="1200" dirty="0" smtClean="0"/>
            <a:t>一</a:t>
          </a:r>
          <a:r>
            <a:rPr lang="en-US" altLang="en-US" sz="1400" kern="1200" dirty="0" smtClean="0"/>
            <a:t>)</a:t>
          </a:r>
          <a:r>
            <a:rPr lang="zh-CN" altLang="en-US" sz="1400" kern="1200" dirty="0" smtClean="0"/>
            <a:t>反向选区</a:t>
          </a:r>
          <a:endParaRPr lang="en-US" altLang="zh-CN" sz="1400" kern="1200" dirty="0" smtClean="0"/>
        </a:p>
        <a:p>
          <a:pPr lvl="0" algn="l" defTabSz="622300" rtl="0">
            <a:lnSpc>
              <a:spcPct val="90000"/>
            </a:lnSpc>
            <a:spcBef>
              <a:spcPct val="0"/>
            </a:spcBef>
            <a:spcAft>
              <a:spcPct val="35000"/>
            </a:spcAft>
          </a:pPr>
          <a:r>
            <a:rPr lang="zh-CN" altLang="zh-CN" sz="1400" kern="1200" dirty="0" smtClean="0"/>
            <a:t>在运用</a:t>
          </a:r>
          <a:r>
            <a:rPr lang="en-US" altLang="zh-CN" sz="1400" kern="1200" dirty="0" smtClean="0"/>
            <a:t>Photoshop</a:t>
          </a:r>
          <a:r>
            <a:rPr lang="zh-CN" altLang="zh-CN" sz="1400" kern="1200" dirty="0" smtClean="0"/>
            <a:t>处理图像时，经常需要将创建的选区与非选区相互转换，使用“选择”→“反向”命令可以达到这一目的。</a:t>
          </a:r>
          <a:endParaRPr lang="en-US" altLang="zh-CN" sz="1400" kern="1200" dirty="0" smtClean="0"/>
        </a:p>
        <a:p>
          <a:pPr lvl="0" algn="l" defTabSz="622300" rtl="0">
            <a:lnSpc>
              <a:spcPct val="90000"/>
            </a:lnSpc>
            <a:spcBef>
              <a:spcPct val="0"/>
            </a:spcBef>
            <a:spcAft>
              <a:spcPct val="35000"/>
            </a:spcAft>
          </a:pPr>
          <a:r>
            <a:rPr lang="en-US" altLang="zh-CN" sz="1400" kern="1200" dirty="0" smtClean="0"/>
            <a:t>(</a:t>
          </a:r>
          <a:r>
            <a:rPr lang="zh-CN" altLang="zh-CN" sz="1400" kern="1200" dirty="0" smtClean="0"/>
            <a:t>二</a:t>
          </a:r>
          <a:r>
            <a:rPr lang="en-US" altLang="zh-CN" sz="1400" kern="1200" dirty="0" smtClean="0"/>
            <a:t>)</a:t>
          </a:r>
          <a:r>
            <a:rPr lang="zh-CN" altLang="zh-CN" sz="1400" kern="1200" dirty="0" smtClean="0"/>
            <a:t>取消选区</a:t>
          </a:r>
          <a:endParaRPr lang="en-US" altLang="zh-CN" sz="1400" kern="1200" dirty="0" smtClean="0"/>
        </a:p>
        <a:p>
          <a:pPr lvl="0" defTabSz="622300" rtl="0">
            <a:lnSpc>
              <a:spcPct val="90000"/>
            </a:lnSpc>
            <a:spcBef>
              <a:spcPct val="0"/>
            </a:spcBef>
            <a:spcAft>
              <a:spcPct val="35000"/>
            </a:spcAft>
          </a:pPr>
          <a:r>
            <a:rPr lang="zh-CN" altLang="zh-CN" sz="1400" kern="1200" dirty="0" smtClean="0"/>
            <a:t>（</a:t>
          </a:r>
          <a:r>
            <a:rPr lang="en-US" altLang="zh-CN" sz="1400" kern="1200" dirty="0" smtClean="0"/>
            <a:t>1</a:t>
          </a:r>
          <a:r>
            <a:rPr lang="zh-CN" altLang="zh-CN" sz="1400" kern="1200" dirty="0" smtClean="0"/>
            <a:t>）单击“选择”→“取消选择”。</a:t>
          </a:r>
        </a:p>
        <a:p>
          <a:pPr lvl="0" defTabSz="622300">
            <a:lnSpc>
              <a:spcPct val="90000"/>
            </a:lnSpc>
            <a:spcBef>
              <a:spcPct val="0"/>
            </a:spcBef>
            <a:spcAft>
              <a:spcPct val="35000"/>
            </a:spcAft>
          </a:pPr>
          <a:r>
            <a:rPr lang="zh-CN" altLang="zh-CN" sz="1400" kern="1200" dirty="0" smtClean="0"/>
            <a:t>（</a:t>
          </a:r>
          <a:r>
            <a:rPr lang="en-US" altLang="zh-CN" sz="1400" kern="1200" dirty="0" smtClean="0"/>
            <a:t>2</a:t>
          </a:r>
          <a:r>
            <a:rPr lang="zh-CN" altLang="zh-CN" sz="1400" kern="1200" dirty="0" smtClean="0"/>
            <a:t>）按“</a:t>
          </a:r>
          <a:r>
            <a:rPr lang="en-US" altLang="zh-CN" sz="1400" kern="1200" dirty="0" err="1" smtClean="0"/>
            <a:t>Ctrl+D</a:t>
          </a:r>
          <a:r>
            <a:rPr lang="en-US" altLang="zh-CN" sz="1400" kern="1200" dirty="0" smtClean="0"/>
            <a:t>”</a:t>
          </a:r>
          <a:r>
            <a:rPr lang="zh-CN" altLang="zh-CN" sz="1400" kern="1200" dirty="0" smtClean="0"/>
            <a:t>快捷键。</a:t>
          </a:r>
        </a:p>
        <a:p>
          <a:pPr lvl="0" defTabSz="622300">
            <a:lnSpc>
              <a:spcPct val="90000"/>
            </a:lnSpc>
            <a:spcBef>
              <a:spcPct val="0"/>
            </a:spcBef>
            <a:spcAft>
              <a:spcPct val="35000"/>
            </a:spcAft>
          </a:pPr>
          <a:r>
            <a:rPr lang="zh-CN" altLang="zh-CN" sz="1400" kern="1200" dirty="0" smtClean="0"/>
            <a:t>（</a:t>
          </a:r>
          <a:r>
            <a:rPr lang="en-US" altLang="zh-CN" sz="1400" kern="1200" dirty="0" smtClean="0"/>
            <a:t>3</a:t>
          </a:r>
          <a:r>
            <a:rPr lang="zh-CN" altLang="zh-CN" sz="1400" kern="1200" dirty="0" smtClean="0"/>
            <a:t>）选择任意选区工具后，在有选区的图像窗口中的任意位置点击。</a:t>
          </a:r>
          <a:endParaRPr lang="zh-CN" altLang="en-US" sz="1400" kern="1200" dirty="0"/>
        </a:p>
      </dsp:txBody>
      <dsp:txXfrm>
        <a:off x="133781" y="133781"/>
        <a:ext cx="4253785" cy="247296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0" y="0"/>
          <a:ext cx="4521347" cy="27405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lvl="0" algn="l" defTabSz="622300" rtl="0">
            <a:lnSpc>
              <a:spcPct val="90000"/>
            </a:lnSpc>
            <a:spcBef>
              <a:spcPct val="0"/>
            </a:spcBef>
            <a:spcAft>
              <a:spcPct val="35000"/>
            </a:spcAft>
          </a:pPr>
          <a:r>
            <a:rPr lang="en-US" altLang="en-US" sz="1400" kern="1200" dirty="0" smtClean="0"/>
            <a:t>(</a:t>
          </a:r>
          <a:r>
            <a:rPr lang="zh-CN" altLang="en-US" sz="1400" kern="1200" dirty="0" smtClean="0"/>
            <a:t>三</a:t>
          </a:r>
          <a:r>
            <a:rPr lang="en-US" altLang="en-US" sz="1400" kern="1200" dirty="0" smtClean="0"/>
            <a:t>)</a:t>
          </a:r>
          <a:r>
            <a:rPr lang="zh-CN" altLang="en-US" sz="1400" kern="1200" dirty="0" smtClean="0"/>
            <a:t>移动选区</a:t>
          </a:r>
        </a:p>
        <a:p>
          <a:pPr lvl="0" algn="l" defTabSz="622300">
            <a:lnSpc>
              <a:spcPct val="90000"/>
            </a:lnSpc>
            <a:spcBef>
              <a:spcPct val="0"/>
            </a:spcBef>
            <a:spcAft>
              <a:spcPct val="35000"/>
            </a:spcAft>
          </a:pPr>
          <a:r>
            <a:rPr lang="zh-CN" altLang="en-US" sz="1400" kern="1200" dirty="0" smtClean="0"/>
            <a:t>创建好选区后，可以对选区或选区中的图像进行移动操作。选区的移动可以通过任何一种选区工具来执行。</a:t>
          </a:r>
        </a:p>
        <a:p>
          <a:pPr lvl="0" algn="l" defTabSz="622300">
            <a:lnSpc>
              <a:spcPct val="90000"/>
            </a:lnSpc>
            <a:spcBef>
              <a:spcPct val="0"/>
            </a:spcBef>
            <a:spcAft>
              <a:spcPct val="35000"/>
            </a:spcAft>
          </a:pPr>
          <a:r>
            <a:rPr lang="zh-CN" altLang="en-US" sz="1400" kern="1200" dirty="0" smtClean="0"/>
            <a:t>（</a:t>
          </a:r>
          <a:r>
            <a:rPr lang="en-US" altLang="en-US" sz="1400" kern="1200" dirty="0" smtClean="0"/>
            <a:t>1</a:t>
          </a:r>
          <a:r>
            <a:rPr lang="zh-CN" altLang="en-US" sz="1400" kern="1200" dirty="0" smtClean="0"/>
            <a:t>）将当前工具设置为任何一种选区工具，并将光标放置在已创建好的选区内，按下鼠标左键并拖动即可移动选区。</a:t>
          </a:r>
        </a:p>
        <a:p>
          <a:pPr lvl="0" algn="l" defTabSz="622300">
            <a:lnSpc>
              <a:spcPct val="90000"/>
            </a:lnSpc>
            <a:spcBef>
              <a:spcPct val="0"/>
            </a:spcBef>
            <a:spcAft>
              <a:spcPct val="35000"/>
            </a:spcAft>
          </a:pPr>
          <a:r>
            <a:rPr lang="zh-CN" altLang="en-US" sz="1400" kern="1200" dirty="0" smtClean="0"/>
            <a:t>（</a:t>
          </a:r>
          <a:r>
            <a:rPr lang="en-US" altLang="en-US" sz="1400" kern="1200" dirty="0" smtClean="0"/>
            <a:t>2</a:t>
          </a:r>
          <a:r>
            <a:rPr lang="zh-CN" altLang="en-US" sz="1400" kern="1200" dirty="0" smtClean="0"/>
            <a:t>）使用键盘上的“←”“→”“↑”“↓”</a:t>
          </a:r>
          <a:r>
            <a:rPr lang="en-US" altLang="en-US" sz="1400" kern="1200" dirty="0" smtClean="0"/>
            <a:t>4</a:t>
          </a:r>
          <a:r>
            <a:rPr lang="zh-CN" altLang="en-US" sz="1400" kern="1200" dirty="0" smtClean="0"/>
            <a:t>个方向键，可以精确地移动选区。</a:t>
          </a:r>
          <a:endParaRPr lang="en-US" altLang="zh-CN" sz="1400" kern="1200" dirty="0" smtClean="0"/>
        </a:p>
        <a:p>
          <a:pPr lvl="0" algn="l" defTabSz="622300">
            <a:lnSpc>
              <a:spcPct val="90000"/>
            </a:lnSpc>
            <a:spcBef>
              <a:spcPct val="0"/>
            </a:spcBef>
            <a:spcAft>
              <a:spcPct val="35000"/>
            </a:spcAft>
          </a:pPr>
          <a:endParaRPr lang="zh-CN" altLang="en-US" sz="1400" kern="1200" dirty="0"/>
        </a:p>
      </dsp:txBody>
      <dsp:txXfrm>
        <a:off x="133781" y="133781"/>
        <a:ext cx="4253785" cy="247296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0" y="0"/>
          <a:ext cx="4521347" cy="27405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lvl="0" algn="l" defTabSz="622300" rtl="0">
            <a:lnSpc>
              <a:spcPct val="90000"/>
            </a:lnSpc>
            <a:spcBef>
              <a:spcPct val="0"/>
            </a:spcBef>
            <a:spcAft>
              <a:spcPct val="35000"/>
            </a:spcAft>
          </a:pPr>
          <a:r>
            <a:rPr lang="en-US" altLang="en-US" sz="1400" kern="1200" dirty="0" smtClean="0"/>
            <a:t>(</a:t>
          </a:r>
          <a:r>
            <a:rPr lang="zh-CN" altLang="en-US" sz="1400" kern="1200" dirty="0" smtClean="0"/>
            <a:t>一</a:t>
          </a:r>
          <a:r>
            <a:rPr lang="en-US" altLang="en-US" sz="1400" kern="1200" dirty="0" smtClean="0"/>
            <a:t>)</a:t>
          </a:r>
          <a:r>
            <a:rPr lang="zh-CN" altLang="en-US" sz="1400" kern="1200" dirty="0" smtClean="0"/>
            <a:t>扩大选区</a:t>
          </a:r>
          <a:endParaRPr lang="en-US" altLang="zh-CN" sz="1400" kern="1200" dirty="0" smtClean="0"/>
        </a:p>
        <a:p>
          <a:pPr lvl="0" algn="l" defTabSz="622300" rtl="0">
            <a:lnSpc>
              <a:spcPct val="90000"/>
            </a:lnSpc>
            <a:spcBef>
              <a:spcPct val="0"/>
            </a:spcBef>
            <a:spcAft>
              <a:spcPct val="35000"/>
            </a:spcAft>
          </a:pPr>
          <a:r>
            <a:rPr lang="zh-CN" altLang="zh-CN" sz="1400" kern="1200" dirty="0" smtClean="0"/>
            <a:t>“扩大选区”命令是在原选区的前提下扩展选区，其扩充的范围取决于“魔棒工具”属性栏中的“容差值”的设置，即容差值越高，扩大的选区也就越大</a:t>
          </a:r>
          <a:r>
            <a:rPr lang="zh-CN" altLang="en-US" sz="1400" kern="1200" dirty="0" smtClean="0"/>
            <a:t>。</a:t>
          </a:r>
          <a:endParaRPr lang="zh-CN" altLang="en-US" sz="1400" kern="1200" dirty="0"/>
        </a:p>
      </dsp:txBody>
      <dsp:txXfrm>
        <a:off x="133781" y="133781"/>
        <a:ext cx="4253785" cy="247296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0" y="0"/>
          <a:ext cx="4521347" cy="27405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lvl="0" algn="l" defTabSz="622300" rtl="0">
            <a:lnSpc>
              <a:spcPct val="90000"/>
            </a:lnSpc>
            <a:spcBef>
              <a:spcPct val="0"/>
            </a:spcBef>
            <a:spcAft>
              <a:spcPct val="35000"/>
            </a:spcAft>
          </a:pPr>
          <a:r>
            <a:rPr lang="en-US" altLang="en-US" sz="1400" kern="1200" dirty="0" smtClean="0"/>
            <a:t>(</a:t>
          </a:r>
          <a:r>
            <a:rPr lang="zh-CN" altLang="en-US" sz="1400" kern="1200" dirty="0" smtClean="0"/>
            <a:t>二</a:t>
          </a:r>
          <a:r>
            <a:rPr lang="en-US" altLang="en-US" sz="1400" kern="1200" dirty="0" smtClean="0"/>
            <a:t>)</a:t>
          </a:r>
          <a:r>
            <a:rPr lang="zh-CN" altLang="en-US" sz="1400" kern="1200" dirty="0" smtClean="0"/>
            <a:t>扩展和收缩选区</a:t>
          </a:r>
          <a:endParaRPr lang="en-US" altLang="zh-CN" sz="1400" kern="1200" dirty="0" smtClean="0"/>
        </a:p>
        <a:p>
          <a:pPr lvl="0" defTabSz="622300" rtl="0">
            <a:lnSpc>
              <a:spcPct val="90000"/>
            </a:lnSpc>
            <a:spcBef>
              <a:spcPct val="0"/>
            </a:spcBef>
            <a:spcAft>
              <a:spcPct val="35000"/>
            </a:spcAft>
          </a:pPr>
          <a:r>
            <a:rPr lang="zh-CN" altLang="zh-CN" sz="1400" kern="1200" dirty="0" smtClean="0"/>
            <a:t>扩展选区</a:t>
          </a:r>
          <a:r>
            <a:rPr lang="en-US" altLang="zh-CN" sz="1400" kern="1200" dirty="0" smtClean="0"/>
            <a:t>:</a:t>
          </a:r>
          <a:r>
            <a:rPr lang="zh-CN" altLang="zh-CN" sz="1400" kern="1200" dirty="0" smtClean="0"/>
            <a:t>选区确定后，若想放大选区，可选择菜单中的“选择”→“修改”→“扩展”命令，打开“扩展选区”对话框，输入数值</a:t>
          </a:r>
          <a:r>
            <a:rPr lang="en-US" altLang="zh-CN" sz="1400" kern="1200" dirty="0" smtClean="0"/>
            <a:t>(1~100)</a:t>
          </a:r>
          <a:r>
            <a:rPr lang="zh-CN" altLang="zh-CN" sz="1400" kern="1200" dirty="0" smtClean="0"/>
            <a:t>，则选区将被以指定像素扩展，但保持原来形状不变。</a:t>
          </a:r>
        </a:p>
        <a:p>
          <a:pPr lvl="0" defTabSz="622300">
            <a:lnSpc>
              <a:spcPct val="90000"/>
            </a:lnSpc>
            <a:spcBef>
              <a:spcPct val="0"/>
            </a:spcBef>
            <a:spcAft>
              <a:spcPct val="35000"/>
            </a:spcAft>
          </a:pPr>
          <a:r>
            <a:rPr lang="zh-CN" altLang="zh-CN" sz="1400" kern="1200" dirty="0" smtClean="0"/>
            <a:t>收缩选区</a:t>
          </a:r>
          <a:r>
            <a:rPr lang="en-US" altLang="zh-CN" sz="1400" kern="1200" dirty="0" smtClean="0"/>
            <a:t>:</a:t>
          </a:r>
          <a:r>
            <a:rPr lang="zh-CN" altLang="zh-CN" sz="1400" kern="1200" dirty="0" smtClean="0"/>
            <a:t>选区确定后，若想收缩选区，可选择菜单中的“选择”→“修改”→“收缩”命令，打开“收缩选区”对话框，输入数值</a:t>
          </a:r>
          <a:r>
            <a:rPr lang="en-US" altLang="zh-CN" sz="1400" kern="1200" dirty="0" smtClean="0"/>
            <a:t>(1~100)</a:t>
          </a:r>
          <a:r>
            <a:rPr lang="zh-CN" altLang="zh-CN" sz="1400" kern="1200" dirty="0" smtClean="0"/>
            <a:t>，则选区将被以指定像素缩小，但保持原来形状不变。</a:t>
          </a:r>
          <a:endParaRPr lang="zh-CN" altLang="en-US" sz="1400" kern="1200" dirty="0"/>
        </a:p>
      </dsp:txBody>
      <dsp:txXfrm>
        <a:off x="133781" y="133781"/>
        <a:ext cx="4253785" cy="247296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EAC425-9B41-43AA-A5A4-441836FE4A5C}">
      <dsp:nvSpPr>
        <dsp:cNvPr id="0" name=""/>
        <dsp:cNvSpPr/>
      </dsp:nvSpPr>
      <dsp:spPr>
        <a:xfrm>
          <a:off x="0" y="0"/>
          <a:ext cx="4521347" cy="27405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lvl="0" algn="l" defTabSz="622300" rtl="0">
            <a:lnSpc>
              <a:spcPct val="90000"/>
            </a:lnSpc>
            <a:spcBef>
              <a:spcPct val="0"/>
            </a:spcBef>
            <a:spcAft>
              <a:spcPct val="35000"/>
            </a:spcAft>
          </a:pPr>
          <a:r>
            <a:rPr lang="en-US" altLang="en-US" sz="1400" kern="1200" dirty="0" smtClean="0"/>
            <a:t>(</a:t>
          </a:r>
          <a:r>
            <a:rPr lang="zh-CN" altLang="en-US" sz="1400" kern="1200" dirty="0" smtClean="0"/>
            <a:t>三</a:t>
          </a:r>
          <a:r>
            <a:rPr lang="en-US" altLang="en-US" sz="1400" kern="1200" dirty="0" smtClean="0"/>
            <a:t>)</a:t>
          </a:r>
          <a:r>
            <a:rPr lang="zh-CN" altLang="en-US" sz="1400" kern="1200" dirty="0" smtClean="0"/>
            <a:t>羽化选区</a:t>
          </a:r>
        </a:p>
        <a:p>
          <a:pPr lvl="0" algn="l" defTabSz="622300">
            <a:lnSpc>
              <a:spcPct val="90000"/>
            </a:lnSpc>
            <a:spcBef>
              <a:spcPct val="0"/>
            </a:spcBef>
            <a:spcAft>
              <a:spcPct val="35000"/>
            </a:spcAft>
          </a:pPr>
          <a:r>
            <a:rPr lang="zh-CN" altLang="en-US" sz="1400" kern="1200" dirty="0" smtClean="0"/>
            <a:t>羽化选区</a:t>
          </a:r>
          <a:r>
            <a:rPr lang="en-US" altLang="en-US" sz="1400" kern="1200" dirty="0" smtClean="0"/>
            <a:t>:</a:t>
          </a:r>
          <a:r>
            <a:rPr lang="zh-CN" altLang="en-US" sz="1400" kern="1200" dirty="0" smtClean="0"/>
            <a:t>把选择区的边缘虚化，从而在进行图像的合成等操作时能把不同的图像区域无缝地组合在一起</a:t>
          </a:r>
          <a:r>
            <a:rPr lang="en-US" altLang="en-US" sz="1400" kern="1200" dirty="0" smtClean="0"/>
            <a:t>,</a:t>
          </a:r>
          <a:r>
            <a:rPr lang="zh-CN" altLang="en-US" sz="1400" kern="1200" dirty="0" smtClean="0"/>
            <a:t>使选区的颜色边缘过渡得更加自然。</a:t>
          </a:r>
        </a:p>
        <a:p>
          <a:pPr lvl="0" algn="l" defTabSz="622300">
            <a:lnSpc>
              <a:spcPct val="90000"/>
            </a:lnSpc>
            <a:spcBef>
              <a:spcPct val="0"/>
            </a:spcBef>
            <a:spcAft>
              <a:spcPct val="35000"/>
            </a:spcAft>
          </a:pPr>
          <a:r>
            <a:rPr lang="zh-CN" altLang="en-US" sz="1400" kern="1200" dirty="0" smtClean="0"/>
            <a:t>在</a:t>
          </a:r>
          <a:r>
            <a:rPr lang="en-US" altLang="en-US" sz="1400" kern="1200" dirty="0" smtClean="0"/>
            <a:t>Photoshop</a:t>
          </a:r>
          <a:r>
            <a:rPr lang="zh-CN" altLang="en-US" sz="1400" kern="1200" dirty="0" smtClean="0"/>
            <a:t>中，对选区执行羽化命令有两种方法，一是选区工具的选项栏上对羽化参数进行设置，二是“选择”→“修改”菜单中的“羽化”。这两种羽化的最终效果是相同的，但设置顺序不同。选项栏的“羽化”一定要在选区绘制之前设置参数，而“选择”→“修改”菜单中的“羽化”则是在选区绘制完成之后设置才有效。</a:t>
          </a:r>
          <a:endParaRPr lang="zh-CN" altLang="en-US" sz="1400" kern="1200" dirty="0"/>
        </a:p>
      </dsp:txBody>
      <dsp:txXfrm>
        <a:off x="133781" y="133781"/>
        <a:ext cx="4253785" cy="2472963"/>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DD754-F49E-4351-AAFE-19D83F43501C}" type="datetimeFigureOut">
              <a:rPr lang="en-US" smtClean="0"/>
              <a:pPr/>
              <a:t>1/30/2022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8F6036-E835-44CB-A25A-34C755DFD5D4}" type="slidenum">
              <a:rPr lang="en-US" smtClean="0"/>
              <a:pPr/>
              <a:t>‹#›</a:t>
            </a:fld>
            <a:endParaRPr lang="en-US"/>
          </a:p>
        </p:txBody>
      </p:sp>
    </p:spTree>
    <p:extLst>
      <p:ext uri="{BB962C8B-B14F-4D97-AF65-F5344CB8AC3E}">
        <p14:creationId xmlns:p14="http://schemas.microsoft.com/office/powerpoint/2010/main" val="3614133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844330-D65E-433C-A90B-DC730FD555C4}" type="slidenum">
              <a:rPr lang="zh-CN" altLang="en-US" smtClean="0"/>
              <a:t>1</a:t>
            </a:fld>
            <a:endParaRPr lang="zh-CN" altLang="en-US"/>
          </a:p>
        </p:txBody>
      </p:sp>
    </p:spTree>
    <p:extLst>
      <p:ext uri="{BB962C8B-B14F-4D97-AF65-F5344CB8AC3E}">
        <p14:creationId xmlns:p14="http://schemas.microsoft.com/office/powerpoint/2010/main" val="637418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844330-D65E-433C-A90B-DC730FD555C4}" type="slidenum">
              <a:rPr lang="zh-CN" altLang="en-US" smtClean="0"/>
              <a:t>2</a:t>
            </a:fld>
            <a:endParaRPr lang="zh-CN" altLang="en-US"/>
          </a:p>
        </p:txBody>
      </p:sp>
    </p:spTree>
    <p:extLst>
      <p:ext uri="{BB962C8B-B14F-4D97-AF65-F5344CB8AC3E}">
        <p14:creationId xmlns:p14="http://schemas.microsoft.com/office/powerpoint/2010/main" val="5329082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844330-D65E-433C-A90B-DC730FD555C4}" type="slidenum">
              <a:rPr lang="zh-CN" altLang="en-US" smtClean="0"/>
              <a:t>3</a:t>
            </a:fld>
            <a:endParaRPr lang="zh-CN" altLang="en-US"/>
          </a:p>
        </p:txBody>
      </p:sp>
    </p:spTree>
    <p:extLst>
      <p:ext uri="{BB962C8B-B14F-4D97-AF65-F5344CB8AC3E}">
        <p14:creationId xmlns:p14="http://schemas.microsoft.com/office/powerpoint/2010/main" val="5329082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844330-D65E-433C-A90B-DC730FD555C4}" type="slidenum">
              <a:rPr lang="zh-CN" altLang="en-US" smtClean="0"/>
              <a:t>4</a:t>
            </a:fld>
            <a:endParaRPr lang="zh-CN" altLang="en-US"/>
          </a:p>
        </p:txBody>
      </p:sp>
    </p:spTree>
    <p:extLst>
      <p:ext uri="{BB962C8B-B14F-4D97-AF65-F5344CB8AC3E}">
        <p14:creationId xmlns:p14="http://schemas.microsoft.com/office/powerpoint/2010/main" val="3407503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844330-D65E-433C-A90B-DC730FD555C4}" type="slidenum">
              <a:rPr lang="zh-CN" altLang="en-US" smtClean="0"/>
              <a:t>19</a:t>
            </a:fld>
            <a:endParaRPr lang="zh-CN" altLang="en-US"/>
          </a:p>
        </p:txBody>
      </p:sp>
    </p:spTree>
    <p:extLst>
      <p:ext uri="{BB962C8B-B14F-4D97-AF65-F5344CB8AC3E}">
        <p14:creationId xmlns:p14="http://schemas.microsoft.com/office/powerpoint/2010/main" val="34075033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844330-D65E-433C-A90B-DC730FD555C4}" type="slidenum">
              <a:rPr lang="zh-CN" altLang="en-US" smtClean="0"/>
              <a:t>29</a:t>
            </a:fld>
            <a:endParaRPr lang="zh-CN" altLang="en-US"/>
          </a:p>
        </p:txBody>
      </p:sp>
    </p:spTree>
    <p:extLst>
      <p:ext uri="{BB962C8B-B14F-4D97-AF65-F5344CB8AC3E}">
        <p14:creationId xmlns:p14="http://schemas.microsoft.com/office/powerpoint/2010/main" val="34075033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844330-D65E-433C-A90B-DC730FD555C4}" type="slidenum">
              <a:rPr lang="zh-CN" altLang="en-US" smtClean="0"/>
              <a:t>78</a:t>
            </a:fld>
            <a:endParaRPr lang="zh-CN" altLang="en-US"/>
          </a:p>
        </p:txBody>
      </p:sp>
    </p:spTree>
    <p:extLst>
      <p:ext uri="{BB962C8B-B14F-4D97-AF65-F5344CB8AC3E}">
        <p14:creationId xmlns:p14="http://schemas.microsoft.com/office/powerpoint/2010/main" val="34075033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844330-D65E-433C-A90B-DC730FD555C4}" type="slidenum">
              <a:rPr lang="zh-CN" altLang="en-US" smtClean="0"/>
              <a:t>101</a:t>
            </a:fld>
            <a:endParaRPr lang="zh-CN" altLang="en-US"/>
          </a:p>
        </p:txBody>
      </p:sp>
    </p:spTree>
    <p:extLst>
      <p:ext uri="{BB962C8B-B14F-4D97-AF65-F5344CB8AC3E}">
        <p14:creationId xmlns:p14="http://schemas.microsoft.com/office/powerpoint/2010/main" val="34075033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844330-D65E-433C-A90B-DC730FD555C4}" type="slidenum">
              <a:rPr lang="zh-CN" altLang="en-US" smtClean="0"/>
              <a:t>148</a:t>
            </a:fld>
            <a:endParaRPr lang="zh-CN" altLang="en-US"/>
          </a:p>
        </p:txBody>
      </p:sp>
    </p:spTree>
    <p:extLst>
      <p:ext uri="{BB962C8B-B14F-4D97-AF65-F5344CB8AC3E}">
        <p14:creationId xmlns:p14="http://schemas.microsoft.com/office/powerpoint/2010/main" val="34075033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bg>
      <p:bgPr>
        <a:pattFill prst="ltHorz">
          <a:fgClr>
            <a:schemeClr val="bg1">
              <a:lumMod val="95000"/>
            </a:schemeClr>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7589337"/>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38150"/>
            <a:ext cx="1415772" cy="338554"/>
          </a:xfrm>
          <a:prstGeom prst="rect">
            <a:avLst/>
          </a:prstGeom>
          <a:noFill/>
        </p:spPr>
        <p:txBody>
          <a:bodyPr wrap="none" rtlCol="0">
            <a:spAutoFit/>
          </a:bodyPr>
          <a:lstStyle/>
          <a:p>
            <a:r>
              <a:rPr lang="zh-CN" altLang="en-US" sz="1600" smtClean="0">
                <a:solidFill>
                  <a:schemeClr val="accent1"/>
                </a:solidFill>
              </a:rPr>
              <a:t>工作总结规划</a:t>
            </a:r>
            <a:endParaRPr lang="zh-CN" altLang="en-US" sz="1600" dirty="0" smtClean="0">
              <a:solidFill>
                <a:schemeClr val="accent1"/>
              </a:solidFill>
            </a:endParaRPr>
          </a:p>
        </p:txBody>
      </p:sp>
      <p:sp>
        <p:nvSpPr>
          <p:cNvPr id="2" name="菱形 1"/>
          <p:cNvSpPr/>
          <p:nvPr userDrawn="1"/>
        </p:nvSpPr>
        <p:spPr>
          <a:xfrm>
            <a:off x="218022" y="476498"/>
            <a:ext cx="239178" cy="239178"/>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4" name="矩形 3"/>
          <p:cNvSpPr/>
          <p:nvPr userDrawn="1"/>
        </p:nvSpPr>
        <p:spPr>
          <a:xfrm>
            <a:off x="0" y="4913644"/>
            <a:ext cx="9133952" cy="2298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90664281"/>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38150"/>
            <a:ext cx="1415772" cy="338554"/>
          </a:xfrm>
          <a:prstGeom prst="rect">
            <a:avLst/>
          </a:prstGeom>
          <a:noFill/>
        </p:spPr>
        <p:txBody>
          <a:bodyPr wrap="none" rtlCol="0">
            <a:spAutoFit/>
          </a:bodyPr>
          <a:lstStyle/>
          <a:p>
            <a:r>
              <a:rPr lang="zh-CN" altLang="en-US" sz="1600" smtClean="0">
                <a:solidFill>
                  <a:schemeClr val="accent1"/>
                </a:solidFill>
              </a:rPr>
              <a:t>本年工作回顾</a:t>
            </a:r>
          </a:p>
        </p:txBody>
      </p:sp>
      <p:sp>
        <p:nvSpPr>
          <p:cNvPr id="2" name="菱形 1"/>
          <p:cNvSpPr/>
          <p:nvPr userDrawn="1"/>
        </p:nvSpPr>
        <p:spPr>
          <a:xfrm>
            <a:off x="218022" y="476498"/>
            <a:ext cx="239178" cy="239178"/>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4" name="矩形 3"/>
          <p:cNvSpPr/>
          <p:nvPr userDrawn="1"/>
        </p:nvSpPr>
        <p:spPr>
          <a:xfrm>
            <a:off x="0" y="4913644"/>
            <a:ext cx="9133952" cy="2298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52446256"/>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38150"/>
            <a:ext cx="1415772" cy="338554"/>
          </a:xfrm>
          <a:prstGeom prst="rect">
            <a:avLst/>
          </a:prstGeom>
          <a:noFill/>
        </p:spPr>
        <p:txBody>
          <a:bodyPr wrap="none" rtlCol="0">
            <a:spAutoFit/>
          </a:bodyPr>
          <a:lstStyle/>
          <a:p>
            <a:r>
              <a:rPr lang="zh-CN" altLang="en-US" sz="1600" smtClean="0">
                <a:solidFill>
                  <a:schemeClr val="accent1"/>
                </a:solidFill>
              </a:rPr>
              <a:t>存在问题分析</a:t>
            </a:r>
          </a:p>
        </p:txBody>
      </p:sp>
      <p:sp>
        <p:nvSpPr>
          <p:cNvPr id="2" name="菱形 1"/>
          <p:cNvSpPr/>
          <p:nvPr userDrawn="1"/>
        </p:nvSpPr>
        <p:spPr>
          <a:xfrm>
            <a:off x="218022" y="476498"/>
            <a:ext cx="239178" cy="239178"/>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4" name="矩形 3"/>
          <p:cNvSpPr/>
          <p:nvPr userDrawn="1"/>
        </p:nvSpPr>
        <p:spPr>
          <a:xfrm>
            <a:off x="0" y="4913644"/>
            <a:ext cx="9133952" cy="2298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4398399"/>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38150"/>
            <a:ext cx="1415772" cy="338554"/>
          </a:xfrm>
          <a:prstGeom prst="rect">
            <a:avLst/>
          </a:prstGeom>
          <a:noFill/>
        </p:spPr>
        <p:txBody>
          <a:bodyPr wrap="none" rtlCol="0">
            <a:spAutoFit/>
          </a:bodyPr>
          <a:lstStyle/>
          <a:p>
            <a:r>
              <a:rPr lang="zh-CN" altLang="en-US" sz="1600" smtClean="0">
                <a:solidFill>
                  <a:schemeClr val="accent1"/>
                </a:solidFill>
              </a:rPr>
              <a:t>未来工作规划</a:t>
            </a:r>
          </a:p>
        </p:txBody>
      </p:sp>
      <p:sp>
        <p:nvSpPr>
          <p:cNvPr id="2" name="菱形 1"/>
          <p:cNvSpPr/>
          <p:nvPr userDrawn="1"/>
        </p:nvSpPr>
        <p:spPr>
          <a:xfrm>
            <a:off x="218022" y="476498"/>
            <a:ext cx="239178" cy="239178"/>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4" name="矩形 3"/>
          <p:cNvSpPr/>
          <p:nvPr userDrawn="1"/>
        </p:nvSpPr>
        <p:spPr>
          <a:xfrm>
            <a:off x="0" y="4913644"/>
            <a:ext cx="9133952" cy="2298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45646079"/>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chemeClr val="bg1"/>
        </a:solidFill>
        <a:effectLst/>
      </p:bgPr>
    </p:bg>
    <p:spTree>
      <p:nvGrpSpPr>
        <p:cNvPr id="1" name=""/>
        <p:cNvGrpSpPr/>
        <p:nvPr/>
      </p:nvGrpSpPr>
      <p:grpSpPr>
        <a:xfrm>
          <a:off x="0" y="0"/>
          <a:ext cx="0" cy="0"/>
          <a:chOff x="0" y="0"/>
          <a:chExt cx="0" cy="0"/>
        </a:xfrm>
      </p:grpSpPr>
      <p:sp>
        <p:nvSpPr>
          <p:cNvPr id="4" name="矩形 3"/>
          <p:cNvSpPr/>
          <p:nvPr userDrawn="1"/>
        </p:nvSpPr>
        <p:spPr>
          <a:xfrm>
            <a:off x="0" y="4913644"/>
            <a:ext cx="9133952" cy="2298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94076446"/>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0CEB1B6A-AEF1-4ACD-BD61-958570690F55}" type="datetimeFigureOut">
              <a:rPr lang="zh-CN" altLang="en-US" smtClean="0"/>
              <a:t>2022年1月30日</a:t>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BB6CB991-6BD3-42F2-8A94-1903E9425430}" type="slidenum">
              <a:rPr lang="zh-CN" altLang="en-US" smtClean="0"/>
              <a:t>‹#›</a:t>
            </a:fld>
            <a:endParaRPr lang="zh-CN" altLang="en-US"/>
          </a:p>
        </p:txBody>
      </p:sp>
    </p:spTree>
    <p:extLst>
      <p:ext uri="{BB962C8B-B14F-4D97-AF65-F5344CB8AC3E}">
        <p14:creationId xmlns:p14="http://schemas.microsoft.com/office/powerpoint/2010/main" val="3420558747"/>
      </p:ext>
    </p:extLst>
  </p:cSld>
  <p:clrMap bg1="lt1" tx1="dk1" bg2="lt2" tx2="dk2" accent1="accent1" accent2="accent2" accent3="accent3" accent4="accent4" accent5="accent5" accent6="accent6" hlink="hlink" folHlink="folHlink"/>
  <p:sldLayoutIdLst>
    <p:sldLayoutId id="2147483740" r:id="rId1"/>
    <p:sldLayoutId id="2147483676" r:id="rId2"/>
    <p:sldLayoutId id="2147483765" r:id="rId3"/>
    <p:sldLayoutId id="2147483766" r:id="rId4"/>
    <p:sldLayoutId id="2147483767" r:id="rId5"/>
    <p:sldLayoutId id="2147483755" r:id="rId6"/>
  </p:sldLayoutIdLst>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60.tiff"/><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61.tiff"/><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62.tiff"/><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63.tiff"/><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64.tiff"/><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65.tiff"/><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66.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67.tiff"/><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68.tiff"/><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69.tiff"/><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70.tiff"/><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71.tiff"/><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71.tiff"/><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72.tiff"/><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73.tiff"/><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74.tiff"/><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74.tiff"/><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75.tiff"/><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76.tiff"/><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77.tiff"/><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78.tiff"/><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79.tiff"/><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80.tiff"/><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81.tiff"/><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82.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83.tiff"/><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84.tiff"/><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85.tiff"/><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86.tiff"/><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87.tiff"/><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88.tiff"/><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2" Type="http://schemas.openxmlformats.org/officeDocument/2006/relationships/image" Target="../media/image89.tif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diagramLayout" Target="../diagrams/layout12.xml"/><Relationship Id="rId7" Type="http://schemas.openxmlformats.org/officeDocument/2006/relationships/image" Target="../media/image8.jpeg"/><Relationship Id="rId2" Type="http://schemas.openxmlformats.org/officeDocument/2006/relationships/diagramData" Target="../diagrams/data12.xml"/><Relationship Id="rId1" Type="http://schemas.openxmlformats.org/officeDocument/2006/relationships/slideLayout" Target="../slideLayouts/slideLayout4.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51.xml.rels><?xml version="1.0" encoding="UTF-8" standalone="yes"?>
<Relationships xmlns="http://schemas.openxmlformats.org/package/2006/relationships"><Relationship Id="rId3" Type="http://schemas.openxmlformats.org/officeDocument/2006/relationships/diagramLayout" Target="../diagrams/layout13.xml"/><Relationship Id="rId7" Type="http://schemas.openxmlformats.org/officeDocument/2006/relationships/image" Target="../media/image8.jpeg"/><Relationship Id="rId2" Type="http://schemas.openxmlformats.org/officeDocument/2006/relationships/diagramData" Target="../diagrams/data13.xml"/><Relationship Id="rId1" Type="http://schemas.openxmlformats.org/officeDocument/2006/relationships/slideLayout" Target="../slideLayouts/slideLayout4.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52.xml.rels><?xml version="1.0" encoding="UTF-8" standalone="yes"?>
<Relationships xmlns="http://schemas.openxmlformats.org/package/2006/relationships"><Relationship Id="rId3" Type="http://schemas.openxmlformats.org/officeDocument/2006/relationships/diagramLayout" Target="../diagrams/layout14.xml"/><Relationship Id="rId7" Type="http://schemas.openxmlformats.org/officeDocument/2006/relationships/image" Target="../media/image8.jpeg"/><Relationship Id="rId2" Type="http://schemas.openxmlformats.org/officeDocument/2006/relationships/diagramData" Target="../diagrams/data14.xml"/><Relationship Id="rId1" Type="http://schemas.openxmlformats.org/officeDocument/2006/relationships/slideLayout" Target="../slideLayouts/slideLayout4.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53.xml.rels><?xml version="1.0" encoding="UTF-8" standalone="yes"?>
<Relationships xmlns="http://schemas.openxmlformats.org/package/2006/relationships"><Relationship Id="rId3" Type="http://schemas.openxmlformats.org/officeDocument/2006/relationships/diagramLayout" Target="../diagrams/layout15.xml"/><Relationship Id="rId7" Type="http://schemas.openxmlformats.org/officeDocument/2006/relationships/image" Target="../media/image8.jpeg"/><Relationship Id="rId2" Type="http://schemas.openxmlformats.org/officeDocument/2006/relationships/diagramData" Target="../diagrams/data15.xml"/><Relationship Id="rId1" Type="http://schemas.openxmlformats.org/officeDocument/2006/relationships/slideLayout" Target="../slideLayouts/slideLayout4.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154.xml.rels><?xml version="1.0" encoding="UTF-8" standalone="yes"?>
<Relationships xmlns="http://schemas.openxmlformats.org/package/2006/relationships"><Relationship Id="rId3" Type="http://schemas.openxmlformats.org/officeDocument/2006/relationships/diagramLayout" Target="../diagrams/layout16.xml"/><Relationship Id="rId7" Type="http://schemas.openxmlformats.org/officeDocument/2006/relationships/image" Target="../media/image8.jpeg"/><Relationship Id="rId2" Type="http://schemas.openxmlformats.org/officeDocument/2006/relationships/diagramData" Target="../diagrams/data16.xml"/><Relationship Id="rId1" Type="http://schemas.openxmlformats.org/officeDocument/2006/relationships/slideLayout" Target="../slideLayouts/slideLayout4.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155.xml.rels><?xml version="1.0" encoding="UTF-8" standalone="yes"?>
<Relationships xmlns="http://schemas.openxmlformats.org/package/2006/relationships"><Relationship Id="rId3" Type="http://schemas.openxmlformats.org/officeDocument/2006/relationships/diagramLayout" Target="../diagrams/layout17.xml"/><Relationship Id="rId7" Type="http://schemas.openxmlformats.org/officeDocument/2006/relationships/image" Target="../media/image90.jpeg"/><Relationship Id="rId2" Type="http://schemas.openxmlformats.org/officeDocument/2006/relationships/diagramData" Target="../diagrams/data17.xml"/><Relationship Id="rId1" Type="http://schemas.openxmlformats.org/officeDocument/2006/relationships/slideLayout" Target="../slideLayouts/slideLayout4.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156.xml.rels><?xml version="1.0" encoding="UTF-8" standalone="yes"?>
<Relationships xmlns="http://schemas.openxmlformats.org/package/2006/relationships"><Relationship Id="rId3" Type="http://schemas.openxmlformats.org/officeDocument/2006/relationships/diagramLayout" Target="../diagrams/layout18.xml"/><Relationship Id="rId7" Type="http://schemas.openxmlformats.org/officeDocument/2006/relationships/image" Target="../media/image90.jpeg"/><Relationship Id="rId2" Type="http://schemas.openxmlformats.org/officeDocument/2006/relationships/diagramData" Target="../diagrams/data18.xml"/><Relationship Id="rId1" Type="http://schemas.openxmlformats.org/officeDocument/2006/relationships/slideLayout" Target="../slideLayouts/slideLayout4.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157.xml.rels><?xml version="1.0" encoding="UTF-8" standalone="yes"?>
<Relationships xmlns="http://schemas.openxmlformats.org/package/2006/relationships"><Relationship Id="rId3" Type="http://schemas.openxmlformats.org/officeDocument/2006/relationships/diagramLayout" Target="../diagrams/layout19.xml"/><Relationship Id="rId7" Type="http://schemas.openxmlformats.org/officeDocument/2006/relationships/image" Target="../media/image8.jpeg"/><Relationship Id="rId2" Type="http://schemas.openxmlformats.org/officeDocument/2006/relationships/diagramData" Target="../diagrams/data19.xml"/><Relationship Id="rId1" Type="http://schemas.openxmlformats.org/officeDocument/2006/relationships/slideLayout" Target="../slideLayouts/slideLayout4.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158.xml.rels><?xml version="1.0" encoding="UTF-8" standalone="yes"?>
<Relationships xmlns="http://schemas.openxmlformats.org/package/2006/relationships"><Relationship Id="rId3" Type="http://schemas.openxmlformats.org/officeDocument/2006/relationships/diagramLayout" Target="../diagrams/layout20.xml"/><Relationship Id="rId7" Type="http://schemas.openxmlformats.org/officeDocument/2006/relationships/image" Target="../media/image8.jpeg"/><Relationship Id="rId2" Type="http://schemas.openxmlformats.org/officeDocument/2006/relationships/diagramData" Target="../diagrams/data20.xml"/><Relationship Id="rId1" Type="http://schemas.openxmlformats.org/officeDocument/2006/relationships/slideLayout" Target="../slideLayouts/slideLayout4.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159.xml.rels><?xml version="1.0" encoding="UTF-8" standalone="yes"?>
<Relationships xmlns="http://schemas.openxmlformats.org/package/2006/relationships"><Relationship Id="rId3" Type="http://schemas.openxmlformats.org/officeDocument/2006/relationships/diagramLayout" Target="../diagrams/layout21.xml"/><Relationship Id="rId7" Type="http://schemas.openxmlformats.org/officeDocument/2006/relationships/image" Target="../media/image8.jpeg"/><Relationship Id="rId2" Type="http://schemas.openxmlformats.org/officeDocument/2006/relationships/diagramData" Target="../diagrams/data21.xml"/><Relationship Id="rId1" Type="http://schemas.openxmlformats.org/officeDocument/2006/relationships/slideLayout" Target="../slideLayouts/slideLayout4.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diagramLayout" Target="../diagrams/layout22.xml"/><Relationship Id="rId7" Type="http://schemas.openxmlformats.org/officeDocument/2006/relationships/image" Target="../media/image8.jpeg"/><Relationship Id="rId2" Type="http://schemas.openxmlformats.org/officeDocument/2006/relationships/diagramData" Target="../diagrams/data22.xml"/><Relationship Id="rId1" Type="http://schemas.openxmlformats.org/officeDocument/2006/relationships/slideLayout" Target="../slideLayouts/slideLayout4.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161.xml.rels><?xml version="1.0" encoding="UTF-8" standalone="yes"?>
<Relationships xmlns="http://schemas.openxmlformats.org/package/2006/relationships"><Relationship Id="rId3" Type="http://schemas.openxmlformats.org/officeDocument/2006/relationships/diagramLayout" Target="../diagrams/layout23.xml"/><Relationship Id="rId7" Type="http://schemas.openxmlformats.org/officeDocument/2006/relationships/image" Target="../media/image8.jpeg"/><Relationship Id="rId2" Type="http://schemas.openxmlformats.org/officeDocument/2006/relationships/diagramData" Target="../diagrams/data23.xml"/><Relationship Id="rId1" Type="http://schemas.openxmlformats.org/officeDocument/2006/relationships/slideLayout" Target="../slideLayouts/slideLayout4.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162.xml.rels><?xml version="1.0" encoding="UTF-8" standalone="yes"?>
<Relationships xmlns="http://schemas.openxmlformats.org/package/2006/relationships"><Relationship Id="rId3" Type="http://schemas.openxmlformats.org/officeDocument/2006/relationships/diagramLayout" Target="../diagrams/layout24.xml"/><Relationship Id="rId7" Type="http://schemas.openxmlformats.org/officeDocument/2006/relationships/image" Target="../media/image8.jpeg"/><Relationship Id="rId2" Type="http://schemas.openxmlformats.org/officeDocument/2006/relationships/diagramData" Target="../diagrams/data24.xml"/><Relationship Id="rId1" Type="http://schemas.openxmlformats.org/officeDocument/2006/relationships/slideLayout" Target="../slideLayouts/slideLayout4.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8.jpe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8" Type="http://schemas.openxmlformats.org/officeDocument/2006/relationships/image" Target="../media/image10.tiff"/><Relationship Id="rId3" Type="http://schemas.openxmlformats.org/officeDocument/2006/relationships/diagramLayout" Target="../diagrams/layout2.xml"/><Relationship Id="rId7" Type="http://schemas.openxmlformats.org/officeDocument/2006/relationships/image" Target="../media/image8.jpeg"/><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8.jpeg"/><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8.jpeg"/><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8.jpeg"/><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8.jpeg"/><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11.tiff"/><Relationship Id="rId2" Type="http://schemas.openxmlformats.org/officeDocument/2006/relationships/diagramData" Target="../diagrams/data7.xml"/><Relationship Id="rId1" Type="http://schemas.openxmlformats.org/officeDocument/2006/relationships/slideLayout" Target="../slideLayouts/slideLayout4.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11.tiff"/><Relationship Id="rId2" Type="http://schemas.openxmlformats.org/officeDocument/2006/relationships/diagramData" Target="../diagrams/data8.xml"/><Relationship Id="rId1" Type="http://schemas.openxmlformats.org/officeDocument/2006/relationships/slideLayout" Target="../slideLayouts/slideLayout4.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9.xml"/><Relationship Id="rId7" Type="http://schemas.openxmlformats.org/officeDocument/2006/relationships/image" Target="../media/image11.tiff"/><Relationship Id="rId2" Type="http://schemas.openxmlformats.org/officeDocument/2006/relationships/diagramData" Target="../diagrams/data9.xml"/><Relationship Id="rId1" Type="http://schemas.openxmlformats.org/officeDocument/2006/relationships/slideLayout" Target="../slideLayouts/slideLayout4.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10.xml"/><Relationship Id="rId7" Type="http://schemas.openxmlformats.org/officeDocument/2006/relationships/image" Target="../media/image8.jpeg"/><Relationship Id="rId2" Type="http://schemas.openxmlformats.org/officeDocument/2006/relationships/diagramData" Target="../diagrams/data10.xml"/><Relationship Id="rId1" Type="http://schemas.openxmlformats.org/officeDocument/2006/relationships/slideLayout" Target="../slideLayouts/slideLayout4.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11.xml"/><Relationship Id="rId7" Type="http://schemas.openxmlformats.org/officeDocument/2006/relationships/image" Target="../media/image12.tiff"/><Relationship Id="rId2" Type="http://schemas.openxmlformats.org/officeDocument/2006/relationships/diagramData" Target="../diagrams/data11.xml"/><Relationship Id="rId1" Type="http://schemas.openxmlformats.org/officeDocument/2006/relationships/slideLayout" Target="../slideLayouts/slideLayout4.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image" Target="../media/image15.tiff"/><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image" Target="../media/image17.tiff"/><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5.tiff"/><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image" Target="../media/image27.tiff"/><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image" Target="../media/image28.tiff"/><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image" Target="../media/image29.tiff"/><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image" Target="../media/image30.tiff"/><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image" Target="../media/image31.tiff"/><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image" Target="../media/image34.tiff"/><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image" Target="../media/image35.tiff"/><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image" Target="../media/image36.tiff"/><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image" Target="../media/image37.tiff"/><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3" Type="http://schemas.openxmlformats.org/officeDocument/2006/relationships/image" Target="../media/image41.tiff"/><Relationship Id="rId2" Type="http://schemas.openxmlformats.org/officeDocument/2006/relationships/image" Target="../media/image40.tiff"/><Relationship Id="rId1" Type="http://schemas.openxmlformats.org/officeDocument/2006/relationships/slideLayout" Target="../slideLayouts/slideLayout5.xml"/><Relationship Id="rId4" Type="http://schemas.openxmlformats.org/officeDocument/2006/relationships/image" Target="../media/image42.tiff"/></Relationships>
</file>

<file path=ppt/slides/_rels/slide77.xml.rels><?xml version="1.0" encoding="UTF-8" standalone="yes"?>
<Relationships xmlns="http://schemas.openxmlformats.org/package/2006/relationships"><Relationship Id="rId3" Type="http://schemas.openxmlformats.org/officeDocument/2006/relationships/image" Target="../media/image44.tiff"/><Relationship Id="rId2" Type="http://schemas.openxmlformats.org/officeDocument/2006/relationships/image" Target="../media/image43.tiff"/><Relationship Id="rId1" Type="http://schemas.openxmlformats.org/officeDocument/2006/relationships/slideLayout" Target="../slideLayouts/slideLayout5.xml"/><Relationship Id="rId4" Type="http://schemas.openxmlformats.org/officeDocument/2006/relationships/image" Target="../media/image45.tiff"/></Relationships>
</file>

<file path=ppt/slides/_rels/slide7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image" Target="../media/image47.tiff"/><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49.tiff"/><Relationship Id="rId2" Type="http://schemas.openxmlformats.org/officeDocument/2006/relationships/image" Target="../media/image48.tiff"/><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51.tiff"/><Relationship Id="rId2" Type="http://schemas.openxmlformats.org/officeDocument/2006/relationships/image" Target="../media/image50.tiff"/><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image" Target="../media/image52.tiff"/><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image" Target="../media/image53.tiff"/><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image" Target="../media/image54.tiff"/><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image" Target="../media/image55.tiff"/><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image" Target="../media/image56.tiff"/><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image" Target="../media/image57.tiff"/><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image" Target="../media/image58.tiff"/><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image" Target="../media/image59.tiff"/><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ltHorz">
          <a:fgClr>
            <a:schemeClr val="bg1">
              <a:lumMod val="95000"/>
            </a:schemeClr>
          </a:fgClr>
          <a:bgClr>
            <a:schemeClr val="bg1"/>
          </a:bgClr>
        </a:pattFill>
        <a:effectLst/>
      </p:bgPr>
    </p:bg>
    <p:spTree>
      <p:nvGrpSpPr>
        <p:cNvPr id="1" name=""/>
        <p:cNvGrpSpPr/>
        <p:nvPr/>
      </p:nvGrpSpPr>
      <p:grpSpPr>
        <a:xfrm>
          <a:off x="0" y="0"/>
          <a:ext cx="0" cy="0"/>
          <a:chOff x="0" y="0"/>
          <a:chExt cx="0" cy="0"/>
        </a:xfrm>
      </p:grpSpPr>
      <p:grpSp>
        <p:nvGrpSpPr>
          <p:cNvPr id="49" name="组合 48"/>
          <p:cNvGrpSpPr/>
          <p:nvPr/>
        </p:nvGrpSpPr>
        <p:grpSpPr>
          <a:xfrm>
            <a:off x="4724400" y="-13912"/>
            <a:ext cx="4214298" cy="2151703"/>
            <a:chOff x="4724400" y="-13912"/>
            <a:chExt cx="4214298" cy="2151703"/>
          </a:xfrm>
        </p:grpSpPr>
        <p:sp>
          <p:nvSpPr>
            <p:cNvPr id="34" name="任意多边形 33"/>
            <p:cNvSpPr/>
            <p:nvPr/>
          </p:nvSpPr>
          <p:spPr>
            <a:xfrm flipH="1">
              <a:off x="4837305" y="242308"/>
              <a:ext cx="3231616" cy="1895483"/>
            </a:xfrm>
            <a:custGeom>
              <a:avLst/>
              <a:gdLst>
                <a:gd name="connsiteX0" fmla="*/ 2951942 w 3231616"/>
                <a:gd name="connsiteY0" fmla="*/ 0 h 1895483"/>
                <a:gd name="connsiteX1" fmla="*/ 279675 w 3231616"/>
                <a:gd name="connsiteY1" fmla="*/ 0 h 1895483"/>
                <a:gd name="connsiteX2" fmla="*/ 0 w 3231616"/>
                <a:gd name="connsiteY2" fmla="*/ 279675 h 1895483"/>
                <a:gd name="connsiteX3" fmla="*/ 1615809 w 3231616"/>
                <a:gd name="connsiteY3" fmla="*/ 1895483 h 1895483"/>
                <a:gd name="connsiteX4" fmla="*/ 3231616 w 3231616"/>
                <a:gd name="connsiteY4" fmla="*/ 279675 h 1895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1616" h="1895483">
                  <a:moveTo>
                    <a:pt x="2951942" y="0"/>
                  </a:moveTo>
                  <a:lnTo>
                    <a:pt x="279675" y="0"/>
                  </a:lnTo>
                  <a:lnTo>
                    <a:pt x="0" y="279675"/>
                  </a:lnTo>
                  <a:lnTo>
                    <a:pt x="1615809" y="1895483"/>
                  </a:lnTo>
                  <a:lnTo>
                    <a:pt x="3231616" y="27967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字魂35号-经典雅黑" panose="02000000000000000000" pitchFamily="2" charset="-122"/>
              </a:endParaRPr>
            </a:p>
          </p:txBody>
        </p:sp>
        <p:sp>
          <p:nvSpPr>
            <p:cNvPr id="19" name="等腰三角形 18"/>
            <p:cNvSpPr/>
            <p:nvPr/>
          </p:nvSpPr>
          <p:spPr>
            <a:xfrm rot="10800000" flipH="1">
              <a:off x="4724400" y="-13912"/>
              <a:ext cx="4214298" cy="1991365"/>
            </a:xfrm>
            <a:prstGeom prst="triangl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
        <p:nvSpPr>
          <p:cNvPr id="7" name="TextBox 5">
            <a:extLst>
              <a:ext uri="{FF2B5EF4-FFF2-40B4-BE49-F238E27FC236}">
                <a16:creationId xmlns:a16="http://schemas.microsoft.com/office/drawing/2014/main" xmlns="" id="{7C1B4C3A-2ED1-465A-B8C8-1361CDA5E521}"/>
              </a:ext>
            </a:extLst>
          </p:cNvPr>
          <p:cNvSpPr txBox="1"/>
          <p:nvPr/>
        </p:nvSpPr>
        <p:spPr>
          <a:xfrm>
            <a:off x="607177" y="2724150"/>
            <a:ext cx="6403223" cy="830997"/>
          </a:xfrm>
          <a:prstGeom prst="rect">
            <a:avLst/>
          </a:prstGeom>
          <a:noFill/>
        </p:spPr>
        <p:txBody>
          <a:bodyPr wrap="square" rtlCol="0">
            <a:spAutoFit/>
          </a:bodyPr>
          <a:lstStyle/>
          <a:p>
            <a:pPr defTabSz="685800" latinLnBrk="1">
              <a:defRPr/>
            </a:pPr>
            <a:r>
              <a:rPr lang="zh-CN" altLang="en-US" sz="4800" dirty="0"/>
              <a:t>多媒体技术与应用教程</a:t>
            </a:r>
            <a:endParaRPr lang="ko-KR" altLang="en-US" sz="4800" dirty="0">
              <a:solidFill>
                <a:schemeClr val="accent1"/>
              </a:solidFill>
              <a:latin typeface="汉仪雅酷黑 85W" panose="020B0904020202020204" pitchFamily="34" charset="-122"/>
              <a:cs typeface="阿里巴巴普惠体 B" panose="00020600040101010101" pitchFamily="18" charset="-122"/>
              <a:sym typeface="+mn-lt"/>
            </a:endParaRPr>
          </a:p>
        </p:txBody>
      </p:sp>
      <p:sp>
        <p:nvSpPr>
          <p:cNvPr id="18" name="等腰三角形 17"/>
          <p:cNvSpPr/>
          <p:nvPr/>
        </p:nvSpPr>
        <p:spPr>
          <a:xfrm rot="16200000" flipH="1">
            <a:off x="5242923" y="1237464"/>
            <a:ext cx="5142327" cy="2669749"/>
          </a:xfrm>
          <a:prstGeom prst="triangle">
            <a:avLst/>
          </a:prstGeom>
          <a:blipFill dpi="0" rotWithShape="0">
            <a:blip r:embed="rId3"/>
            <a:srcRect/>
            <a:stretch>
              <a:fillRect l="-20000" r="-179000"/>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nvGrpSpPr>
          <p:cNvPr id="50" name="组合 49"/>
          <p:cNvGrpSpPr/>
          <p:nvPr/>
        </p:nvGrpSpPr>
        <p:grpSpPr>
          <a:xfrm>
            <a:off x="0" y="4019550"/>
            <a:ext cx="6629400" cy="1123950"/>
            <a:chOff x="0" y="4019550"/>
            <a:chExt cx="6629400" cy="1123950"/>
          </a:xfrm>
        </p:grpSpPr>
        <p:sp>
          <p:nvSpPr>
            <p:cNvPr id="21" name="等腰三角形 20"/>
            <p:cNvSpPr/>
            <p:nvPr/>
          </p:nvSpPr>
          <p:spPr>
            <a:xfrm rot="10800000" flipH="1" flipV="1">
              <a:off x="278200" y="4436633"/>
              <a:ext cx="6351200" cy="706867"/>
            </a:xfrm>
            <a:prstGeom prst="triangle">
              <a:avLst>
                <a:gd name="adj" fmla="val 1327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26" name="任意多边形 25"/>
            <p:cNvSpPr/>
            <p:nvPr/>
          </p:nvSpPr>
          <p:spPr>
            <a:xfrm rot="10800000" flipH="1" flipV="1">
              <a:off x="0" y="4019550"/>
              <a:ext cx="1616535" cy="1123950"/>
            </a:xfrm>
            <a:custGeom>
              <a:avLst/>
              <a:gdLst>
                <a:gd name="connsiteX0" fmla="*/ 261921 w 1616535"/>
                <a:gd name="connsiteY0" fmla="*/ 0 h 1123950"/>
                <a:gd name="connsiteX1" fmla="*/ 1616535 w 1616535"/>
                <a:gd name="connsiteY1" fmla="*/ 1123950 h 1123950"/>
                <a:gd name="connsiteX2" fmla="*/ 0 w 1616535"/>
                <a:gd name="connsiteY2" fmla="*/ 1123950 h 1123950"/>
                <a:gd name="connsiteX3" fmla="*/ 0 w 1616535"/>
                <a:gd name="connsiteY3" fmla="*/ 217321 h 1123950"/>
              </a:gdLst>
              <a:ahLst/>
              <a:cxnLst>
                <a:cxn ang="0">
                  <a:pos x="connsiteX0" y="connsiteY0"/>
                </a:cxn>
                <a:cxn ang="0">
                  <a:pos x="connsiteX1" y="connsiteY1"/>
                </a:cxn>
                <a:cxn ang="0">
                  <a:pos x="connsiteX2" y="connsiteY2"/>
                </a:cxn>
                <a:cxn ang="0">
                  <a:pos x="connsiteX3" y="connsiteY3"/>
                </a:cxn>
              </a:cxnLst>
              <a:rect l="l" t="t" r="r" b="b"/>
              <a:pathLst>
                <a:path w="1616535" h="1123950">
                  <a:moveTo>
                    <a:pt x="261921" y="0"/>
                  </a:moveTo>
                  <a:lnTo>
                    <a:pt x="1616535" y="1123950"/>
                  </a:lnTo>
                  <a:lnTo>
                    <a:pt x="0" y="1123950"/>
                  </a:lnTo>
                  <a:lnTo>
                    <a:pt x="0" y="21732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字魂35号-经典雅黑" panose="02000000000000000000" pitchFamily="2" charset="-122"/>
              </a:endParaRPr>
            </a:p>
          </p:txBody>
        </p:sp>
      </p:grpSp>
      <p:grpSp>
        <p:nvGrpSpPr>
          <p:cNvPr id="24" name="组合 23"/>
          <p:cNvGrpSpPr/>
          <p:nvPr/>
        </p:nvGrpSpPr>
        <p:grpSpPr>
          <a:xfrm>
            <a:off x="2591429" y="1835539"/>
            <a:ext cx="1724740" cy="604503"/>
            <a:chOff x="-6781800" y="-1076325"/>
            <a:chExt cx="5875337" cy="3211513"/>
          </a:xfrm>
        </p:grpSpPr>
        <p:sp>
          <p:nvSpPr>
            <p:cNvPr id="5" name="Freeform 5"/>
            <p:cNvSpPr>
              <a:spLocks/>
            </p:cNvSpPr>
            <p:nvPr/>
          </p:nvSpPr>
          <p:spPr bwMode="auto">
            <a:xfrm>
              <a:off x="-6781800" y="-1076325"/>
              <a:ext cx="5875337" cy="3211513"/>
            </a:xfrm>
            <a:custGeom>
              <a:avLst/>
              <a:gdLst>
                <a:gd name="T0" fmla="*/ 0 w 1564"/>
                <a:gd name="T1" fmla="*/ 39 h 853"/>
                <a:gd name="T2" fmla="*/ 0 w 1564"/>
                <a:gd name="T3" fmla="*/ 813 h 853"/>
                <a:gd name="T4" fmla="*/ 39 w 1564"/>
                <a:gd name="T5" fmla="*/ 853 h 853"/>
                <a:gd name="T6" fmla="*/ 1525 w 1564"/>
                <a:gd name="T7" fmla="*/ 853 h 853"/>
                <a:gd name="T8" fmla="*/ 1564 w 1564"/>
                <a:gd name="T9" fmla="*/ 813 h 853"/>
                <a:gd name="T10" fmla="*/ 1564 w 1564"/>
                <a:gd name="T11" fmla="*/ 39 h 853"/>
                <a:gd name="T12" fmla="*/ 1525 w 1564"/>
                <a:gd name="T13" fmla="*/ 0 h 853"/>
                <a:gd name="T14" fmla="*/ 39 w 1564"/>
                <a:gd name="T15" fmla="*/ 0 h 853"/>
                <a:gd name="T16" fmla="*/ 0 w 1564"/>
                <a:gd name="T17" fmla="*/ 39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4" h="853">
                  <a:moveTo>
                    <a:pt x="0" y="39"/>
                  </a:moveTo>
                  <a:cubicBezTo>
                    <a:pt x="0" y="813"/>
                    <a:pt x="0" y="813"/>
                    <a:pt x="0" y="813"/>
                  </a:cubicBezTo>
                  <a:cubicBezTo>
                    <a:pt x="0" y="835"/>
                    <a:pt x="17" y="853"/>
                    <a:pt x="39" y="853"/>
                  </a:cubicBezTo>
                  <a:cubicBezTo>
                    <a:pt x="1525" y="853"/>
                    <a:pt x="1525" y="853"/>
                    <a:pt x="1525" y="853"/>
                  </a:cubicBezTo>
                  <a:cubicBezTo>
                    <a:pt x="1547" y="853"/>
                    <a:pt x="1564" y="835"/>
                    <a:pt x="1564" y="813"/>
                  </a:cubicBezTo>
                  <a:cubicBezTo>
                    <a:pt x="1564" y="39"/>
                    <a:pt x="1564" y="39"/>
                    <a:pt x="1564" y="39"/>
                  </a:cubicBezTo>
                  <a:cubicBezTo>
                    <a:pt x="1564" y="17"/>
                    <a:pt x="1547" y="0"/>
                    <a:pt x="1525" y="0"/>
                  </a:cubicBezTo>
                  <a:cubicBezTo>
                    <a:pt x="39" y="0"/>
                    <a:pt x="39" y="0"/>
                    <a:pt x="39" y="0"/>
                  </a:cubicBezTo>
                  <a:cubicBezTo>
                    <a:pt x="18" y="0"/>
                    <a:pt x="0" y="18"/>
                    <a:pt x="0" y="39"/>
                  </a:cubicBezTo>
                </a:path>
              </a:pathLst>
            </a:custGeom>
            <a:solidFill>
              <a:srgbClr val="FFFFFF"/>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noEditPoints="1"/>
            </p:cNvSpPr>
            <p:nvPr/>
          </p:nvSpPr>
          <p:spPr bwMode="auto">
            <a:xfrm>
              <a:off x="-6470650" y="-800100"/>
              <a:ext cx="5256212" cy="236538"/>
            </a:xfrm>
            <a:custGeom>
              <a:avLst/>
              <a:gdLst>
                <a:gd name="T0" fmla="*/ 0 w 3311"/>
                <a:gd name="T1" fmla="*/ 0 h 149"/>
                <a:gd name="T2" fmla="*/ 270 w 3311"/>
                <a:gd name="T3" fmla="*/ 0 h 149"/>
                <a:gd name="T4" fmla="*/ 270 w 3311"/>
                <a:gd name="T5" fmla="*/ 149 h 149"/>
                <a:gd name="T6" fmla="*/ 0 w 3311"/>
                <a:gd name="T7" fmla="*/ 149 h 149"/>
                <a:gd name="T8" fmla="*/ 0 w 3311"/>
                <a:gd name="T9" fmla="*/ 0 h 149"/>
                <a:gd name="T10" fmla="*/ 434 w 3311"/>
                <a:gd name="T11" fmla="*/ 0 h 149"/>
                <a:gd name="T12" fmla="*/ 706 w 3311"/>
                <a:gd name="T13" fmla="*/ 0 h 149"/>
                <a:gd name="T14" fmla="*/ 706 w 3311"/>
                <a:gd name="T15" fmla="*/ 149 h 149"/>
                <a:gd name="T16" fmla="*/ 434 w 3311"/>
                <a:gd name="T17" fmla="*/ 149 h 149"/>
                <a:gd name="T18" fmla="*/ 434 w 3311"/>
                <a:gd name="T19" fmla="*/ 0 h 149"/>
                <a:gd name="T20" fmla="*/ 869 w 3311"/>
                <a:gd name="T21" fmla="*/ 0 h 149"/>
                <a:gd name="T22" fmla="*/ 1139 w 3311"/>
                <a:gd name="T23" fmla="*/ 0 h 149"/>
                <a:gd name="T24" fmla="*/ 1139 w 3311"/>
                <a:gd name="T25" fmla="*/ 149 h 149"/>
                <a:gd name="T26" fmla="*/ 869 w 3311"/>
                <a:gd name="T27" fmla="*/ 149 h 149"/>
                <a:gd name="T28" fmla="*/ 869 w 3311"/>
                <a:gd name="T29" fmla="*/ 0 h 149"/>
                <a:gd name="T30" fmla="*/ 1302 w 3311"/>
                <a:gd name="T31" fmla="*/ 0 h 149"/>
                <a:gd name="T32" fmla="*/ 1574 w 3311"/>
                <a:gd name="T33" fmla="*/ 0 h 149"/>
                <a:gd name="T34" fmla="*/ 1574 w 3311"/>
                <a:gd name="T35" fmla="*/ 149 h 149"/>
                <a:gd name="T36" fmla="*/ 1302 w 3311"/>
                <a:gd name="T37" fmla="*/ 149 h 149"/>
                <a:gd name="T38" fmla="*/ 1302 w 3311"/>
                <a:gd name="T39" fmla="*/ 0 h 149"/>
                <a:gd name="T40" fmla="*/ 1738 w 3311"/>
                <a:gd name="T41" fmla="*/ 0 h 149"/>
                <a:gd name="T42" fmla="*/ 2010 w 3311"/>
                <a:gd name="T43" fmla="*/ 0 h 149"/>
                <a:gd name="T44" fmla="*/ 2010 w 3311"/>
                <a:gd name="T45" fmla="*/ 149 h 149"/>
                <a:gd name="T46" fmla="*/ 1738 w 3311"/>
                <a:gd name="T47" fmla="*/ 149 h 149"/>
                <a:gd name="T48" fmla="*/ 1738 w 3311"/>
                <a:gd name="T49" fmla="*/ 0 h 149"/>
                <a:gd name="T50" fmla="*/ 2171 w 3311"/>
                <a:gd name="T51" fmla="*/ 0 h 149"/>
                <a:gd name="T52" fmla="*/ 2443 w 3311"/>
                <a:gd name="T53" fmla="*/ 0 h 149"/>
                <a:gd name="T54" fmla="*/ 2443 w 3311"/>
                <a:gd name="T55" fmla="*/ 149 h 149"/>
                <a:gd name="T56" fmla="*/ 2171 w 3311"/>
                <a:gd name="T57" fmla="*/ 149 h 149"/>
                <a:gd name="T58" fmla="*/ 2171 w 3311"/>
                <a:gd name="T59" fmla="*/ 0 h 149"/>
                <a:gd name="T60" fmla="*/ 2606 w 3311"/>
                <a:gd name="T61" fmla="*/ 0 h 149"/>
                <a:gd name="T62" fmla="*/ 2878 w 3311"/>
                <a:gd name="T63" fmla="*/ 0 h 149"/>
                <a:gd name="T64" fmla="*/ 2878 w 3311"/>
                <a:gd name="T65" fmla="*/ 149 h 149"/>
                <a:gd name="T66" fmla="*/ 2606 w 3311"/>
                <a:gd name="T67" fmla="*/ 149 h 149"/>
                <a:gd name="T68" fmla="*/ 2606 w 3311"/>
                <a:gd name="T69" fmla="*/ 0 h 149"/>
                <a:gd name="T70" fmla="*/ 3039 w 3311"/>
                <a:gd name="T71" fmla="*/ 0 h 149"/>
                <a:gd name="T72" fmla="*/ 3311 w 3311"/>
                <a:gd name="T73" fmla="*/ 0 h 149"/>
                <a:gd name="T74" fmla="*/ 3311 w 3311"/>
                <a:gd name="T75" fmla="*/ 149 h 149"/>
                <a:gd name="T76" fmla="*/ 3039 w 3311"/>
                <a:gd name="T77" fmla="*/ 149 h 149"/>
                <a:gd name="T78" fmla="*/ 3039 w 3311"/>
                <a:gd name="T7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11" h="149">
                  <a:moveTo>
                    <a:pt x="0" y="0"/>
                  </a:moveTo>
                  <a:lnTo>
                    <a:pt x="270" y="0"/>
                  </a:lnTo>
                  <a:lnTo>
                    <a:pt x="270" y="149"/>
                  </a:lnTo>
                  <a:lnTo>
                    <a:pt x="0" y="149"/>
                  </a:lnTo>
                  <a:lnTo>
                    <a:pt x="0" y="0"/>
                  </a:lnTo>
                  <a:close/>
                  <a:moveTo>
                    <a:pt x="434" y="0"/>
                  </a:moveTo>
                  <a:lnTo>
                    <a:pt x="706" y="0"/>
                  </a:lnTo>
                  <a:lnTo>
                    <a:pt x="706" y="149"/>
                  </a:lnTo>
                  <a:lnTo>
                    <a:pt x="434" y="149"/>
                  </a:lnTo>
                  <a:lnTo>
                    <a:pt x="434" y="0"/>
                  </a:lnTo>
                  <a:close/>
                  <a:moveTo>
                    <a:pt x="869" y="0"/>
                  </a:moveTo>
                  <a:lnTo>
                    <a:pt x="1139" y="0"/>
                  </a:lnTo>
                  <a:lnTo>
                    <a:pt x="1139" y="149"/>
                  </a:lnTo>
                  <a:lnTo>
                    <a:pt x="869" y="149"/>
                  </a:lnTo>
                  <a:lnTo>
                    <a:pt x="869" y="0"/>
                  </a:lnTo>
                  <a:close/>
                  <a:moveTo>
                    <a:pt x="1302" y="0"/>
                  </a:moveTo>
                  <a:lnTo>
                    <a:pt x="1574" y="0"/>
                  </a:lnTo>
                  <a:lnTo>
                    <a:pt x="1574" y="149"/>
                  </a:lnTo>
                  <a:lnTo>
                    <a:pt x="1302" y="149"/>
                  </a:lnTo>
                  <a:lnTo>
                    <a:pt x="1302" y="0"/>
                  </a:lnTo>
                  <a:close/>
                  <a:moveTo>
                    <a:pt x="1738" y="0"/>
                  </a:moveTo>
                  <a:lnTo>
                    <a:pt x="2010" y="0"/>
                  </a:lnTo>
                  <a:lnTo>
                    <a:pt x="2010" y="149"/>
                  </a:lnTo>
                  <a:lnTo>
                    <a:pt x="1738" y="149"/>
                  </a:lnTo>
                  <a:lnTo>
                    <a:pt x="1738" y="0"/>
                  </a:lnTo>
                  <a:close/>
                  <a:moveTo>
                    <a:pt x="2171" y="0"/>
                  </a:moveTo>
                  <a:lnTo>
                    <a:pt x="2443" y="0"/>
                  </a:lnTo>
                  <a:lnTo>
                    <a:pt x="2443" y="149"/>
                  </a:lnTo>
                  <a:lnTo>
                    <a:pt x="2171" y="149"/>
                  </a:lnTo>
                  <a:lnTo>
                    <a:pt x="2171" y="0"/>
                  </a:lnTo>
                  <a:close/>
                  <a:moveTo>
                    <a:pt x="2606" y="0"/>
                  </a:moveTo>
                  <a:lnTo>
                    <a:pt x="2878" y="0"/>
                  </a:lnTo>
                  <a:lnTo>
                    <a:pt x="2878" y="149"/>
                  </a:lnTo>
                  <a:lnTo>
                    <a:pt x="2606" y="149"/>
                  </a:lnTo>
                  <a:lnTo>
                    <a:pt x="2606" y="0"/>
                  </a:lnTo>
                  <a:close/>
                  <a:moveTo>
                    <a:pt x="3039" y="0"/>
                  </a:moveTo>
                  <a:lnTo>
                    <a:pt x="3311" y="0"/>
                  </a:lnTo>
                  <a:lnTo>
                    <a:pt x="3311" y="149"/>
                  </a:lnTo>
                  <a:lnTo>
                    <a:pt x="3039" y="149"/>
                  </a:lnTo>
                  <a:lnTo>
                    <a:pt x="3039"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7"/>
            <p:cNvSpPr>
              <a:spLocks noEditPoints="1"/>
            </p:cNvSpPr>
            <p:nvPr/>
          </p:nvSpPr>
          <p:spPr bwMode="auto">
            <a:xfrm>
              <a:off x="-6470650" y="-214312"/>
              <a:ext cx="5256212" cy="974725"/>
            </a:xfrm>
            <a:custGeom>
              <a:avLst/>
              <a:gdLst>
                <a:gd name="T0" fmla="*/ 270 w 3311"/>
                <a:gd name="T1" fmla="*/ 0 h 614"/>
                <a:gd name="T2" fmla="*/ 0 w 3311"/>
                <a:gd name="T3" fmla="*/ 266 h 614"/>
                <a:gd name="T4" fmla="*/ 434 w 3311"/>
                <a:gd name="T5" fmla="*/ 0 h 614"/>
                <a:gd name="T6" fmla="*/ 706 w 3311"/>
                <a:gd name="T7" fmla="*/ 266 h 614"/>
                <a:gd name="T8" fmla="*/ 434 w 3311"/>
                <a:gd name="T9" fmla="*/ 0 h 614"/>
                <a:gd name="T10" fmla="*/ 1139 w 3311"/>
                <a:gd name="T11" fmla="*/ 0 h 614"/>
                <a:gd name="T12" fmla="*/ 869 w 3311"/>
                <a:gd name="T13" fmla="*/ 266 h 614"/>
                <a:gd name="T14" fmla="*/ 1302 w 3311"/>
                <a:gd name="T15" fmla="*/ 0 h 614"/>
                <a:gd name="T16" fmla="*/ 1574 w 3311"/>
                <a:gd name="T17" fmla="*/ 266 h 614"/>
                <a:gd name="T18" fmla="*/ 1302 w 3311"/>
                <a:gd name="T19" fmla="*/ 0 h 614"/>
                <a:gd name="T20" fmla="*/ 2010 w 3311"/>
                <a:gd name="T21" fmla="*/ 0 h 614"/>
                <a:gd name="T22" fmla="*/ 1738 w 3311"/>
                <a:gd name="T23" fmla="*/ 266 h 614"/>
                <a:gd name="T24" fmla="*/ 2171 w 3311"/>
                <a:gd name="T25" fmla="*/ 0 h 614"/>
                <a:gd name="T26" fmla="*/ 2443 w 3311"/>
                <a:gd name="T27" fmla="*/ 266 h 614"/>
                <a:gd name="T28" fmla="*/ 2171 w 3311"/>
                <a:gd name="T29" fmla="*/ 0 h 614"/>
                <a:gd name="T30" fmla="*/ 2878 w 3311"/>
                <a:gd name="T31" fmla="*/ 0 h 614"/>
                <a:gd name="T32" fmla="*/ 2606 w 3311"/>
                <a:gd name="T33" fmla="*/ 266 h 614"/>
                <a:gd name="T34" fmla="*/ 3039 w 3311"/>
                <a:gd name="T35" fmla="*/ 0 h 614"/>
                <a:gd name="T36" fmla="*/ 3311 w 3311"/>
                <a:gd name="T37" fmla="*/ 266 h 614"/>
                <a:gd name="T38" fmla="*/ 3039 w 3311"/>
                <a:gd name="T39" fmla="*/ 0 h 614"/>
                <a:gd name="T40" fmla="*/ 270 w 3311"/>
                <a:gd name="T41" fmla="*/ 349 h 614"/>
                <a:gd name="T42" fmla="*/ 0 w 3311"/>
                <a:gd name="T43" fmla="*/ 614 h 614"/>
                <a:gd name="T44" fmla="*/ 434 w 3311"/>
                <a:gd name="T45" fmla="*/ 349 h 614"/>
                <a:gd name="T46" fmla="*/ 706 w 3311"/>
                <a:gd name="T47" fmla="*/ 614 h 614"/>
                <a:gd name="T48" fmla="*/ 434 w 3311"/>
                <a:gd name="T49" fmla="*/ 349 h 614"/>
                <a:gd name="T50" fmla="*/ 1139 w 3311"/>
                <a:gd name="T51" fmla="*/ 349 h 614"/>
                <a:gd name="T52" fmla="*/ 869 w 3311"/>
                <a:gd name="T53" fmla="*/ 614 h 614"/>
                <a:gd name="T54" fmla="*/ 1302 w 3311"/>
                <a:gd name="T55" fmla="*/ 349 h 614"/>
                <a:gd name="T56" fmla="*/ 1574 w 3311"/>
                <a:gd name="T57" fmla="*/ 614 h 614"/>
                <a:gd name="T58" fmla="*/ 1302 w 3311"/>
                <a:gd name="T59" fmla="*/ 349 h 614"/>
                <a:gd name="T60" fmla="*/ 2010 w 3311"/>
                <a:gd name="T61" fmla="*/ 349 h 614"/>
                <a:gd name="T62" fmla="*/ 1738 w 3311"/>
                <a:gd name="T63" fmla="*/ 614 h 614"/>
                <a:gd name="T64" fmla="*/ 2171 w 3311"/>
                <a:gd name="T65" fmla="*/ 349 h 614"/>
                <a:gd name="T66" fmla="*/ 2443 w 3311"/>
                <a:gd name="T67" fmla="*/ 614 h 614"/>
                <a:gd name="T68" fmla="*/ 2171 w 3311"/>
                <a:gd name="T69" fmla="*/ 349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311" h="614">
                  <a:moveTo>
                    <a:pt x="0" y="0"/>
                  </a:moveTo>
                  <a:lnTo>
                    <a:pt x="270" y="0"/>
                  </a:lnTo>
                  <a:lnTo>
                    <a:pt x="270" y="266"/>
                  </a:lnTo>
                  <a:lnTo>
                    <a:pt x="0" y="266"/>
                  </a:lnTo>
                  <a:lnTo>
                    <a:pt x="0" y="0"/>
                  </a:lnTo>
                  <a:close/>
                  <a:moveTo>
                    <a:pt x="434" y="0"/>
                  </a:moveTo>
                  <a:lnTo>
                    <a:pt x="706" y="0"/>
                  </a:lnTo>
                  <a:lnTo>
                    <a:pt x="706" y="266"/>
                  </a:lnTo>
                  <a:lnTo>
                    <a:pt x="434" y="266"/>
                  </a:lnTo>
                  <a:lnTo>
                    <a:pt x="434" y="0"/>
                  </a:lnTo>
                  <a:close/>
                  <a:moveTo>
                    <a:pt x="869" y="0"/>
                  </a:moveTo>
                  <a:lnTo>
                    <a:pt x="1139" y="0"/>
                  </a:lnTo>
                  <a:lnTo>
                    <a:pt x="1139" y="266"/>
                  </a:lnTo>
                  <a:lnTo>
                    <a:pt x="869" y="266"/>
                  </a:lnTo>
                  <a:lnTo>
                    <a:pt x="869" y="0"/>
                  </a:lnTo>
                  <a:close/>
                  <a:moveTo>
                    <a:pt x="1302" y="0"/>
                  </a:moveTo>
                  <a:lnTo>
                    <a:pt x="1574" y="0"/>
                  </a:lnTo>
                  <a:lnTo>
                    <a:pt x="1574" y="266"/>
                  </a:lnTo>
                  <a:lnTo>
                    <a:pt x="1302" y="266"/>
                  </a:lnTo>
                  <a:lnTo>
                    <a:pt x="1302" y="0"/>
                  </a:lnTo>
                  <a:close/>
                  <a:moveTo>
                    <a:pt x="1738" y="0"/>
                  </a:moveTo>
                  <a:lnTo>
                    <a:pt x="2010" y="0"/>
                  </a:lnTo>
                  <a:lnTo>
                    <a:pt x="2010" y="266"/>
                  </a:lnTo>
                  <a:lnTo>
                    <a:pt x="1738" y="266"/>
                  </a:lnTo>
                  <a:lnTo>
                    <a:pt x="1738" y="0"/>
                  </a:lnTo>
                  <a:close/>
                  <a:moveTo>
                    <a:pt x="2171" y="0"/>
                  </a:moveTo>
                  <a:lnTo>
                    <a:pt x="2443" y="0"/>
                  </a:lnTo>
                  <a:lnTo>
                    <a:pt x="2443" y="266"/>
                  </a:lnTo>
                  <a:lnTo>
                    <a:pt x="2171" y="266"/>
                  </a:lnTo>
                  <a:lnTo>
                    <a:pt x="2171" y="0"/>
                  </a:lnTo>
                  <a:close/>
                  <a:moveTo>
                    <a:pt x="2606" y="0"/>
                  </a:moveTo>
                  <a:lnTo>
                    <a:pt x="2878" y="0"/>
                  </a:lnTo>
                  <a:lnTo>
                    <a:pt x="2878" y="266"/>
                  </a:lnTo>
                  <a:lnTo>
                    <a:pt x="2606" y="266"/>
                  </a:lnTo>
                  <a:lnTo>
                    <a:pt x="2606" y="0"/>
                  </a:lnTo>
                  <a:close/>
                  <a:moveTo>
                    <a:pt x="3039" y="0"/>
                  </a:moveTo>
                  <a:lnTo>
                    <a:pt x="3311" y="0"/>
                  </a:lnTo>
                  <a:lnTo>
                    <a:pt x="3311" y="266"/>
                  </a:lnTo>
                  <a:lnTo>
                    <a:pt x="3039" y="266"/>
                  </a:lnTo>
                  <a:lnTo>
                    <a:pt x="3039" y="0"/>
                  </a:lnTo>
                  <a:close/>
                  <a:moveTo>
                    <a:pt x="0" y="349"/>
                  </a:moveTo>
                  <a:lnTo>
                    <a:pt x="270" y="349"/>
                  </a:lnTo>
                  <a:lnTo>
                    <a:pt x="270" y="614"/>
                  </a:lnTo>
                  <a:lnTo>
                    <a:pt x="0" y="614"/>
                  </a:lnTo>
                  <a:lnTo>
                    <a:pt x="0" y="349"/>
                  </a:lnTo>
                  <a:close/>
                  <a:moveTo>
                    <a:pt x="434" y="349"/>
                  </a:moveTo>
                  <a:lnTo>
                    <a:pt x="706" y="349"/>
                  </a:lnTo>
                  <a:lnTo>
                    <a:pt x="706" y="614"/>
                  </a:lnTo>
                  <a:lnTo>
                    <a:pt x="434" y="614"/>
                  </a:lnTo>
                  <a:lnTo>
                    <a:pt x="434" y="349"/>
                  </a:lnTo>
                  <a:close/>
                  <a:moveTo>
                    <a:pt x="869" y="349"/>
                  </a:moveTo>
                  <a:lnTo>
                    <a:pt x="1139" y="349"/>
                  </a:lnTo>
                  <a:lnTo>
                    <a:pt x="1139" y="614"/>
                  </a:lnTo>
                  <a:lnTo>
                    <a:pt x="869" y="614"/>
                  </a:lnTo>
                  <a:lnTo>
                    <a:pt x="869" y="349"/>
                  </a:lnTo>
                  <a:close/>
                  <a:moveTo>
                    <a:pt x="1302" y="349"/>
                  </a:moveTo>
                  <a:lnTo>
                    <a:pt x="1574" y="349"/>
                  </a:lnTo>
                  <a:lnTo>
                    <a:pt x="1574" y="614"/>
                  </a:lnTo>
                  <a:lnTo>
                    <a:pt x="1302" y="614"/>
                  </a:lnTo>
                  <a:lnTo>
                    <a:pt x="1302" y="349"/>
                  </a:lnTo>
                  <a:close/>
                  <a:moveTo>
                    <a:pt x="1738" y="349"/>
                  </a:moveTo>
                  <a:lnTo>
                    <a:pt x="2010" y="349"/>
                  </a:lnTo>
                  <a:lnTo>
                    <a:pt x="2010" y="614"/>
                  </a:lnTo>
                  <a:lnTo>
                    <a:pt x="1738" y="614"/>
                  </a:lnTo>
                  <a:lnTo>
                    <a:pt x="1738" y="349"/>
                  </a:lnTo>
                  <a:close/>
                  <a:moveTo>
                    <a:pt x="2171" y="349"/>
                  </a:moveTo>
                  <a:lnTo>
                    <a:pt x="2443" y="349"/>
                  </a:lnTo>
                  <a:lnTo>
                    <a:pt x="2443" y="614"/>
                  </a:lnTo>
                  <a:lnTo>
                    <a:pt x="2171" y="614"/>
                  </a:lnTo>
                  <a:lnTo>
                    <a:pt x="2171" y="349"/>
                  </a:lnTo>
                  <a:close/>
                </a:path>
              </a:pathLst>
            </a:custGeom>
            <a:solidFill>
              <a:srgbClr val="E6E9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
            <p:cNvSpPr>
              <a:spLocks/>
            </p:cNvSpPr>
            <p:nvPr/>
          </p:nvSpPr>
          <p:spPr bwMode="auto">
            <a:xfrm>
              <a:off x="-2333625" y="339725"/>
              <a:ext cx="1119187" cy="971550"/>
            </a:xfrm>
            <a:custGeom>
              <a:avLst/>
              <a:gdLst>
                <a:gd name="T0" fmla="*/ 353 w 705"/>
                <a:gd name="T1" fmla="*/ 0 h 612"/>
                <a:gd name="T2" fmla="*/ 0 w 705"/>
                <a:gd name="T3" fmla="*/ 0 h 612"/>
                <a:gd name="T4" fmla="*/ 0 w 705"/>
                <a:gd name="T5" fmla="*/ 265 h 612"/>
                <a:gd name="T6" fmla="*/ 353 w 705"/>
                <a:gd name="T7" fmla="*/ 265 h 612"/>
                <a:gd name="T8" fmla="*/ 353 w 705"/>
                <a:gd name="T9" fmla="*/ 612 h 612"/>
                <a:gd name="T10" fmla="*/ 705 w 705"/>
                <a:gd name="T11" fmla="*/ 612 h 612"/>
                <a:gd name="T12" fmla="*/ 705 w 705"/>
                <a:gd name="T13" fmla="*/ 0 h 612"/>
                <a:gd name="T14" fmla="*/ 353 w 705"/>
                <a:gd name="T15" fmla="*/ 0 h 6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5" h="612">
                  <a:moveTo>
                    <a:pt x="353" y="0"/>
                  </a:moveTo>
                  <a:lnTo>
                    <a:pt x="0" y="0"/>
                  </a:lnTo>
                  <a:lnTo>
                    <a:pt x="0" y="265"/>
                  </a:lnTo>
                  <a:lnTo>
                    <a:pt x="353" y="265"/>
                  </a:lnTo>
                  <a:lnTo>
                    <a:pt x="353" y="612"/>
                  </a:lnTo>
                  <a:lnTo>
                    <a:pt x="705" y="612"/>
                  </a:lnTo>
                  <a:lnTo>
                    <a:pt x="705" y="0"/>
                  </a:lnTo>
                  <a:lnTo>
                    <a:pt x="353"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Rectangle 9"/>
            <p:cNvSpPr>
              <a:spLocks noChangeArrowheads="1"/>
            </p:cNvSpPr>
            <p:nvPr/>
          </p:nvSpPr>
          <p:spPr bwMode="auto">
            <a:xfrm>
              <a:off x="-6470650" y="889000"/>
              <a:ext cx="1116012" cy="422275"/>
            </a:xfrm>
            <a:prstGeom prst="rect">
              <a:avLst/>
            </a:prstGeom>
            <a:solidFill>
              <a:srgbClr val="E6E9E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0"/>
            <p:cNvSpPr>
              <a:spLocks noEditPoints="1"/>
            </p:cNvSpPr>
            <p:nvPr/>
          </p:nvSpPr>
          <p:spPr bwMode="auto">
            <a:xfrm>
              <a:off x="-6470650" y="889000"/>
              <a:ext cx="4568825" cy="971550"/>
            </a:xfrm>
            <a:custGeom>
              <a:avLst/>
              <a:gdLst>
                <a:gd name="T0" fmla="*/ 869 w 2878"/>
                <a:gd name="T1" fmla="*/ 0 h 612"/>
                <a:gd name="T2" fmla="*/ 1139 w 2878"/>
                <a:gd name="T3" fmla="*/ 0 h 612"/>
                <a:gd name="T4" fmla="*/ 1139 w 2878"/>
                <a:gd name="T5" fmla="*/ 266 h 612"/>
                <a:gd name="T6" fmla="*/ 869 w 2878"/>
                <a:gd name="T7" fmla="*/ 266 h 612"/>
                <a:gd name="T8" fmla="*/ 869 w 2878"/>
                <a:gd name="T9" fmla="*/ 0 h 612"/>
                <a:gd name="T10" fmla="*/ 1302 w 2878"/>
                <a:gd name="T11" fmla="*/ 0 h 612"/>
                <a:gd name="T12" fmla="*/ 1574 w 2878"/>
                <a:gd name="T13" fmla="*/ 0 h 612"/>
                <a:gd name="T14" fmla="*/ 1574 w 2878"/>
                <a:gd name="T15" fmla="*/ 266 h 612"/>
                <a:gd name="T16" fmla="*/ 1302 w 2878"/>
                <a:gd name="T17" fmla="*/ 266 h 612"/>
                <a:gd name="T18" fmla="*/ 1302 w 2878"/>
                <a:gd name="T19" fmla="*/ 0 h 612"/>
                <a:gd name="T20" fmla="*/ 1738 w 2878"/>
                <a:gd name="T21" fmla="*/ 0 h 612"/>
                <a:gd name="T22" fmla="*/ 2010 w 2878"/>
                <a:gd name="T23" fmla="*/ 0 h 612"/>
                <a:gd name="T24" fmla="*/ 2010 w 2878"/>
                <a:gd name="T25" fmla="*/ 266 h 612"/>
                <a:gd name="T26" fmla="*/ 1738 w 2878"/>
                <a:gd name="T27" fmla="*/ 266 h 612"/>
                <a:gd name="T28" fmla="*/ 1738 w 2878"/>
                <a:gd name="T29" fmla="*/ 0 h 612"/>
                <a:gd name="T30" fmla="*/ 2171 w 2878"/>
                <a:gd name="T31" fmla="*/ 0 h 612"/>
                <a:gd name="T32" fmla="*/ 2443 w 2878"/>
                <a:gd name="T33" fmla="*/ 0 h 612"/>
                <a:gd name="T34" fmla="*/ 2443 w 2878"/>
                <a:gd name="T35" fmla="*/ 266 h 612"/>
                <a:gd name="T36" fmla="*/ 2171 w 2878"/>
                <a:gd name="T37" fmla="*/ 266 h 612"/>
                <a:gd name="T38" fmla="*/ 2171 w 2878"/>
                <a:gd name="T39" fmla="*/ 0 h 612"/>
                <a:gd name="T40" fmla="*/ 2606 w 2878"/>
                <a:gd name="T41" fmla="*/ 0 h 612"/>
                <a:gd name="T42" fmla="*/ 2878 w 2878"/>
                <a:gd name="T43" fmla="*/ 0 h 612"/>
                <a:gd name="T44" fmla="*/ 2878 w 2878"/>
                <a:gd name="T45" fmla="*/ 266 h 612"/>
                <a:gd name="T46" fmla="*/ 2606 w 2878"/>
                <a:gd name="T47" fmla="*/ 266 h 612"/>
                <a:gd name="T48" fmla="*/ 2606 w 2878"/>
                <a:gd name="T49" fmla="*/ 0 h 612"/>
                <a:gd name="T50" fmla="*/ 0 w 2878"/>
                <a:gd name="T51" fmla="*/ 346 h 612"/>
                <a:gd name="T52" fmla="*/ 270 w 2878"/>
                <a:gd name="T53" fmla="*/ 346 h 612"/>
                <a:gd name="T54" fmla="*/ 270 w 2878"/>
                <a:gd name="T55" fmla="*/ 612 h 612"/>
                <a:gd name="T56" fmla="*/ 0 w 2878"/>
                <a:gd name="T57" fmla="*/ 612 h 612"/>
                <a:gd name="T58" fmla="*/ 0 w 2878"/>
                <a:gd name="T59" fmla="*/ 346 h 612"/>
                <a:gd name="T60" fmla="*/ 434 w 2878"/>
                <a:gd name="T61" fmla="*/ 346 h 612"/>
                <a:gd name="T62" fmla="*/ 706 w 2878"/>
                <a:gd name="T63" fmla="*/ 346 h 612"/>
                <a:gd name="T64" fmla="*/ 706 w 2878"/>
                <a:gd name="T65" fmla="*/ 612 h 612"/>
                <a:gd name="T66" fmla="*/ 434 w 2878"/>
                <a:gd name="T67" fmla="*/ 612 h 612"/>
                <a:gd name="T68" fmla="*/ 434 w 2878"/>
                <a:gd name="T69" fmla="*/ 34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78" h="612">
                  <a:moveTo>
                    <a:pt x="869" y="0"/>
                  </a:moveTo>
                  <a:lnTo>
                    <a:pt x="1139" y="0"/>
                  </a:lnTo>
                  <a:lnTo>
                    <a:pt x="1139" y="266"/>
                  </a:lnTo>
                  <a:lnTo>
                    <a:pt x="869" y="266"/>
                  </a:lnTo>
                  <a:lnTo>
                    <a:pt x="869" y="0"/>
                  </a:lnTo>
                  <a:close/>
                  <a:moveTo>
                    <a:pt x="1302" y="0"/>
                  </a:moveTo>
                  <a:lnTo>
                    <a:pt x="1574" y="0"/>
                  </a:lnTo>
                  <a:lnTo>
                    <a:pt x="1574" y="266"/>
                  </a:lnTo>
                  <a:lnTo>
                    <a:pt x="1302" y="266"/>
                  </a:lnTo>
                  <a:lnTo>
                    <a:pt x="1302" y="0"/>
                  </a:lnTo>
                  <a:close/>
                  <a:moveTo>
                    <a:pt x="1738" y="0"/>
                  </a:moveTo>
                  <a:lnTo>
                    <a:pt x="2010" y="0"/>
                  </a:lnTo>
                  <a:lnTo>
                    <a:pt x="2010" y="266"/>
                  </a:lnTo>
                  <a:lnTo>
                    <a:pt x="1738" y="266"/>
                  </a:lnTo>
                  <a:lnTo>
                    <a:pt x="1738" y="0"/>
                  </a:lnTo>
                  <a:close/>
                  <a:moveTo>
                    <a:pt x="2171" y="0"/>
                  </a:moveTo>
                  <a:lnTo>
                    <a:pt x="2443" y="0"/>
                  </a:lnTo>
                  <a:lnTo>
                    <a:pt x="2443" y="266"/>
                  </a:lnTo>
                  <a:lnTo>
                    <a:pt x="2171" y="266"/>
                  </a:lnTo>
                  <a:lnTo>
                    <a:pt x="2171" y="0"/>
                  </a:lnTo>
                  <a:close/>
                  <a:moveTo>
                    <a:pt x="2606" y="0"/>
                  </a:moveTo>
                  <a:lnTo>
                    <a:pt x="2878" y="0"/>
                  </a:lnTo>
                  <a:lnTo>
                    <a:pt x="2878" y="266"/>
                  </a:lnTo>
                  <a:lnTo>
                    <a:pt x="2606" y="266"/>
                  </a:lnTo>
                  <a:lnTo>
                    <a:pt x="2606" y="0"/>
                  </a:lnTo>
                  <a:close/>
                  <a:moveTo>
                    <a:pt x="0" y="346"/>
                  </a:moveTo>
                  <a:lnTo>
                    <a:pt x="270" y="346"/>
                  </a:lnTo>
                  <a:lnTo>
                    <a:pt x="270" y="612"/>
                  </a:lnTo>
                  <a:lnTo>
                    <a:pt x="0" y="612"/>
                  </a:lnTo>
                  <a:lnTo>
                    <a:pt x="0" y="346"/>
                  </a:lnTo>
                  <a:close/>
                  <a:moveTo>
                    <a:pt x="434" y="346"/>
                  </a:moveTo>
                  <a:lnTo>
                    <a:pt x="706" y="346"/>
                  </a:lnTo>
                  <a:lnTo>
                    <a:pt x="706" y="612"/>
                  </a:lnTo>
                  <a:lnTo>
                    <a:pt x="434" y="612"/>
                  </a:lnTo>
                  <a:lnTo>
                    <a:pt x="434" y="346"/>
                  </a:lnTo>
                  <a:close/>
                </a:path>
              </a:pathLst>
            </a:custGeom>
            <a:solidFill>
              <a:srgbClr val="E6E9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11"/>
            <p:cNvSpPr>
              <a:spLocks noChangeArrowheads="1"/>
            </p:cNvSpPr>
            <p:nvPr/>
          </p:nvSpPr>
          <p:spPr bwMode="auto">
            <a:xfrm>
              <a:off x="-5091113" y="1438275"/>
              <a:ext cx="1806575" cy="422275"/>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2"/>
            <p:cNvSpPr>
              <a:spLocks noEditPoints="1"/>
            </p:cNvSpPr>
            <p:nvPr/>
          </p:nvSpPr>
          <p:spPr bwMode="auto">
            <a:xfrm>
              <a:off x="-3024188" y="1438275"/>
              <a:ext cx="1809750" cy="422275"/>
            </a:xfrm>
            <a:custGeom>
              <a:avLst/>
              <a:gdLst>
                <a:gd name="T0" fmla="*/ 0 w 1140"/>
                <a:gd name="T1" fmla="*/ 0 h 266"/>
                <a:gd name="T2" fmla="*/ 272 w 1140"/>
                <a:gd name="T3" fmla="*/ 0 h 266"/>
                <a:gd name="T4" fmla="*/ 272 w 1140"/>
                <a:gd name="T5" fmla="*/ 266 h 266"/>
                <a:gd name="T6" fmla="*/ 0 w 1140"/>
                <a:gd name="T7" fmla="*/ 266 h 266"/>
                <a:gd name="T8" fmla="*/ 0 w 1140"/>
                <a:gd name="T9" fmla="*/ 0 h 266"/>
                <a:gd name="T10" fmla="*/ 435 w 1140"/>
                <a:gd name="T11" fmla="*/ 0 h 266"/>
                <a:gd name="T12" fmla="*/ 707 w 1140"/>
                <a:gd name="T13" fmla="*/ 0 h 266"/>
                <a:gd name="T14" fmla="*/ 707 w 1140"/>
                <a:gd name="T15" fmla="*/ 266 h 266"/>
                <a:gd name="T16" fmla="*/ 435 w 1140"/>
                <a:gd name="T17" fmla="*/ 266 h 266"/>
                <a:gd name="T18" fmla="*/ 435 w 1140"/>
                <a:gd name="T19" fmla="*/ 0 h 266"/>
                <a:gd name="T20" fmla="*/ 868 w 1140"/>
                <a:gd name="T21" fmla="*/ 0 h 266"/>
                <a:gd name="T22" fmla="*/ 1140 w 1140"/>
                <a:gd name="T23" fmla="*/ 0 h 266"/>
                <a:gd name="T24" fmla="*/ 1140 w 1140"/>
                <a:gd name="T25" fmla="*/ 266 h 266"/>
                <a:gd name="T26" fmla="*/ 868 w 1140"/>
                <a:gd name="T27" fmla="*/ 266 h 266"/>
                <a:gd name="T28" fmla="*/ 868 w 1140"/>
                <a:gd name="T2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0" h="266">
                  <a:moveTo>
                    <a:pt x="0" y="0"/>
                  </a:moveTo>
                  <a:lnTo>
                    <a:pt x="272" y="0"/>
                  </a:lnTo>
                  <a:lnTo>
                    <a:pt x="272" y="266"/>
                  </a:lnTo>
                  <a:lnTo>
                    <a:pt x="0" y="266"/>
                  </a:lnTo>
                  <a:lnTo>
                    <a:pt x="0" y="0"/>
                  </a:lnTo>
                  <a:close/>
                  <a:moveTo>
                    <a:pt x="435" y="0"/>
                  </a:moveTo>
                  <a:lnTo>
                    <a:pt x="707" y="0"/>
                  </a:lnTo>
                  <a:lnTo>
                    <a:pt x="707" y="266"/>
                  </a:lnTo>
                  <a:lnTo>
                    <a:pt x="435" y="266"/>
                  </a:lnTo>
                  <a:lnTo>
                    <a:pt x="435" y="0"/>
                  </a:lnTo>
                  <a:close/>
                  <a:moveTo>
                    <a:pt x="868" y="0"/>
                  </a:moveTo>
                  <a:lnTo>
                    <a:pt x="1140" y="0"/>
                  </a:lnTo>
                  <a:lnTo>
                    <a:pt x="1140" y="266"/>
                  </a:lnTo>
                  <a:lnTo>
                    <a:pt x="868" y="266"/>
                  </a:lnTo>
                  <a:lnTo>
                    <a:pt x="868" y="0"/>
                  </a:lnTo>
                  <a:close/>
                </a:path>
              </a:pathLst>
            </a:custGeom>
            <a:solidFill>
              <a:srgbClr val="E6E9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785917029"/>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6000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1000" fill="hold"/>
                                        <p:tgtEl>
                                          <p:spTgt spid="50"/>
                                        </p:tgtEl>
                                        <p:attrNameLst>
                                          <p:attrName>ppt_x</p:attrName>
                                        </p:attrNameLst>
                                      </p:cBhvr>
                                      <p:tavLst>
                                        <p:tav tm="0">
                                          <p:val>
                                            <p:strVal val="#ppt_x"/>
                                          </p:val>
                                        </p:tav>
                                        <p:tav tm="100000">
                                          <p:val>
                                            <p:strVal val="#ppt_x"/>
                                          </p:val>
                                        </p:tav>
                                      </p:tavLst>
                                    </p:anim>
                                    <p:anim calcmode="lin" valueType="num">
                                      <p:cBhvr additive="base">
                                        <p:cTn id="8" dur="1000" fill="hold"/>
                                        <p:tgtEl>
                                          <p:spTgt spid="50"/>
                                        </p:tgtEl>
                                        <p:attrNameLst>
                                          <p:attrName>ppt_y</p:attrName>
                                        </p:attrNameLst>
                                      </p:cBhvr>
                                      <p:tavLst>
                                        <p:tav tm="0">
                                          <p:val>
                                            <p:strVal val="1+#ppt_h/2"/>
                                          </p:val>
                                        </p:tav>
                                        <p:tav tm="100000">
                                          <p:val>
                                            <p:strVal val="#ppt_y"/>
                                          </p:val>
                                        </p:tav>
                                      </p:tavLst>
                                    </p:anim>
                                  </p:childTnLst>
                                </p:cTn>
                              </p:par>
                              <p:par>
                                <p:cTn id="9" presetID="2" presetClass="entr" presetSubtype="1" decel="60000"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1000" fill="hold"/>
                                        <p:tgtEl>
                                          <p:spTgt spid="49"/>
                                        </p:tgtEl>
                                        <p:attrNameLst>
                                          <p:attrName>ppt_x</p:attrName>
                                        </p:attrNameLst>
                                      </p:cBhvr>
                                      <p:tavLst>
                                        <p:tav tm="0">
                                          <p:val>
                                            <p:strVal val="#ppt_x"/>
                                          </p:val>
                                        </p:tav>
                                        <p:tav tm="100000">
                                          <p:val>
                                            <p:strVal val="#ppt_x"/>
                                          </p:val>
                                        </p:tav>
                                      </p:tavLst>
                                    </p:anim>
                                    <p:anim calcmode="lin" valueType="num">
                                      <p:cBhvr additive="base">
                                        <p:cTn id="12" dur="1000" fill="hold"/>
                                        <p:tgtEl>
                                          <p:spTgt spid="49"/>
                                        </p:tgtEl>
                                        <p:attrNameLst>
                                          <p:attrName>ppt_y</p:attrName>
                                        </p:attrNameLst>
                                      </p:cBhvr>
                                      <p:tavLst>
                                        <p:tav tm="0">
                                          <p:val>
                                            <p:strVal val="0-#ppt_h/2"/>
                                          </p:val>
                                        </p:tav>
                                        <p:tav tm="100000">
                                          <p:val>
                                            <p:strVal val="#ppt_y"/>
                                          </p:val>
                                        </p:tav>
                                      </p:tavLst>
                                    </p:anim>
                                  </p:childTnLst>
                                </p:cTn>
                              </p:par>
                              <p:par>
                                <p:cTn id="13" presetID="2" presetClass="entr" presetSubtype="2" decel="6000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1+#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7"/>
                                        </p:tgtEl>
                                        <p:attrNameLst>
                                          <p:attrName>style.visibility</p:attrName>
                                        </p:attrNameLst>
                                      </p:cBhvr>
                                      <p:to>
                                        <p:strVal val="visible"/>
                                      </p:to>
                                    </p:set>
                                    <p:anim by="(-#ppt_w*2)" calcmode="lin" valueType="num">
                                      <p:cBhvr rctx="PPT">
                                        <p:cTn id="26" dur="500" autoRev="1" fill="hold">
                                          <p:stCondLst>
                                            <p:cond delay="0"/>
                                          </p:stCondLst>
                                        </p:cTn>
                                        <p:tgtEl>
                                          <p:spTgt spid="7"/>
                                        </p:tgtEl>
                                        <p:attrNameLst>
                                          <p:attrName>ppt_w</p:attrName>
                                        </p:attrNameLst>
                                      </p:cBhvr>
                                    </p:anim>
                                    <p:anim by="(#ppt_w*0.50)" calcmode="lin" valueType="num">
                                      <p:cBhvr>
                                        <p:cTn id="27" dur="500" decel="50000" autoRev="1" fill="hold">
                                          <p:stCondLst>
                                            <p:cond delay="0"/>
                                          </p:stCondLst>
                                        </p:cTn>
                                        <p:tgtEl>
                                          <p:spTgt spid="7"/>
                                        </p:tgtEl>
                                        <p:attrNameLst>
                                          <p:attrName>ppt_x</p:attrName>
                                        </p:attrNameLst>
                                      </p:cBhvr>
                                    </p:anim>
                                    <p:anim from="(-#ppt_h/2)" to="(#ppt_y)" calcmode="lin" valueType="num">
                                      <p:cBhvr>
                                        <p:cTn id="28" dur="1000" fill="hold">
                                          <p:stCondLst>
                                            <p:cond delay="0"/>
                                          </p:stCondLst>
                                        </p:cTn>
                                        <p:tgtEl>
                                          <p:spTgt spid="7"/>
                                        </p:tgtEl>
                                        <p:attrNameLst>
                                          <p:attrName>ppt_y</p:attrName>
                                        </p:attrNameLst>
                                      </p:cBhvr>
                                    </p:anim>
                                    <p:animRot by="21600000">
                                      <p:cBhvr>
                                        <p:cTn id="29"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xmlns="" id="{0DBF250C-E759-4782-97B9-3FC63FEEC4F7}"/>
              </a:ext>
            </a:extLst>
          </p:cNvPr>
          <p:cNvSpPr/>
          <p:nvPr/>
        </p:nvSpPr>
        <p:spPr>
          <a:xfrm>
            <a:off x="76200" y="1352550"/>
            <a:ext cx="3200400" cy="410752"/>
          </a:xfrm>
          <a:prstGeom prst="rect">
            <a:avLst/>
          </a:prstGeom>
        </p:spPr>
        <p:txBody>
          <a:bodyPr vert="horz" lIns="68580" tIns="34290" rIns="68580" bIns="34290" rtlCol="0" anchor="b">
            <a:noAutofit/>
          </a:bodyPr>
          <a:lstStyle/>
          <a:p>
            <a:pPr>
              <a:lnSpc>
                <a:spcPts val="1875"/>
              </a:lnSpc>
              <a:spcBef>
                <a:spcPct val="0"/>
              </a:spcBef>
            </a:pPr>
            <a:r>
              <a:rPr lang="zh-CN" altLang="en-US" sz="1600" b="1" dirty="0">
                <a:solidFill>
                  <a:srgbClr val="FF0000"/>
                </a:solidFill>
              </a:rPr>
              <a:t>二、网络及通信</a:t>
            </a:r>
            <a:endParaRPr lang="zh-CN" altLang="en-US" sz="1600"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19" name="矩形 18">
            <a:extLst>
              <a:ext uri="{FF2B5EF4-FFF2-40B4-BE49-F238E27FC236}">
                <a16:creationId xmlns:a16="http://schemas.microsoft.com/office/drawing/2014/main" xmlns="" id="{A37C3768-FD83-4F1E-84EA-1FD009C23F96}"/>
              </a:ext>
            </a:extLst>
          </p:cNvPr>
          <p:cNvSpPr/>
          <p:nvPr/>
        </p:nvSpPr>
        <p:spPr>
          <a:xfrm>
            <a:off x="4156069" y="1352550"/>
            <a:ext cx="4718543" cy="2819400"/>
          </a:xfrm>
          <a:prstGeom prst="rect">
            <a:avLst/>
          </a:prstGeom>
        </p:spPr>
        <p:txBody>
          <a:bodyPr vert="horz" lIns="68580" tIns="34290" rIns="68580" bIns="34290" rtlCol="0" anchor="b">
            <a:noAutofit/>
          </a:bodyPr>
          <a:lstStyle/>
          <a:p>
            <a:pPr>
              <a:lnSpc>
                <a:spcPts val="1875"/>
              </a:lnSpc>
              <a:spcBef>
                <a:spcPct val="0"/>
              </a:spcBef>
            </a:pPr>
            <a:r>
              <a:rPr lang="zh-CN" altLang="en-US" sz="1100" dirty="0"/>
              <a:t>多媒体技术应用到通信上，将把电话、电视、图文传真、音响、卡拉</a:t>
            </a:r>
            <a:r>
              <a:rPr lang="en-US" altLang="zh-CN" sz="1100" dirty="0"/>
              <a:t>OK</a:t>
            </a:r>
            <a:r>
              <a:rPr lang="zh-CN" altLang="en-US" sz="1100" dirty="0"/>
              <a:t>机、摄像机等电子产品与计算机融为一体，由计算机完成音频、视频信号的采集、压缩和解压缩，音频、视频的特技处理，多媒体信息的网络传输，音频播放和视频显示，形成新一代的家电类消费，也就是建立提供全新信息服务的多媒体个人通信中心</a:t>
            </a:r>
            <a:r>
              <a:rPr lang="zh-CN" altLang="en-US" sz="1100" dirty="0" smtClean="0"/>
              <a:t>。</a:t>
            </a:r>
            <a:endParaRPr lang="en-US" altLang="zh-CN" sz="1100" dirty="0" smtClean="0"/>
          </a:p>
          <a:p>
            <a:pPr>
              <a:lnSpc>
                <a:spcPts val="1875"/>
              </a:lnSpc>
              <a:spcBef>
                <a:spcPct val="0"/>
              </a:spcBef>
            </a:pPr>
            <a:r>
              <a:rPr lang="en-US" altLang="zh-CN"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一</a:t>
            </a:r>
            <a:r>
              <a:rPr lang="en-US" altLang="zh-CN"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1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可视电话</a:t>
            </a:r>
            <a:endParaRPr lang="en-US" altLang="zh-CN" sz="11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二</a:t>
            </a:r>
            <a:r>
              <a:rPr lang="en-US" altLang="zh-CN"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支持的协同</a:t>
            </a:r>
            <a:r>
              <a:rPr lang="zh-CN" altLang="en-US" sz="11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工作</a:t>
            </a:r>
            <a:endParaRPr lang="en-US" altLang="zh-CN" sz="11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三</a:t>
            </a:r>
            <a:r>
              <a:rPr lang="en-US" altLang="zh-CN"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视频</a:t>
            </a:r>
            <a:r>
              <a:rPr lang="zh-CN" altLang="en-US" sz="11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会议</a:t>
            </a:r>
            <a:endParaRPr lang="en-US" altLang="zh-CN" sz="11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四</a:t>
            </a:r>
            <a:r>
              <a:rPr lang="en-US" altLang="zh-CN"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1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医疗</a:t>
            </a:r>
            <a:endParaRPr lang="en-US" altLang="zh-CN" sz="11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五</a:t>
            </a:r>
            <a:r>
              <a:rPr lang="en-US" altLang="zh-CN"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多媒体监控</a:t>
            </a:r>
            <a:r>
              <a:rPr lang="zh-CN" altLang="en-US" sz="11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技术</a:t>
            </a:r>
            <a:endParaRPr lang="en-US" altLang="zh-CN" sz="11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六</a:t>
            </a:r>
            <a:r>
              <a:rPr lang="en-US" altLang="zh-CN"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信息系统</a:t>
            </a:r>
            <a:endParaRPr lang="en-US" altLang="zh-CN"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endParaRPr lang="zh-CN" altLang="en-US"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01" y="2024506"/>
            <a:ext cx="4032244" cy="2813892"/>
          </a:xfrm>
          <a:prstGeom prst="rect">
            <a:avLst/>
          </a:prstGeom>
        </p:spPr>
      </p:pic>
      <p:sp>
        <p:nvSpPr>
          <p:cNvPr id="7" name="圆角矩形 6"/>
          <p:cNvSpPr/>
          <p:nvPr/>
        </p:nvSpPr>
        <p:spPr>
          <a:xfrm>
            <a:off x="0" y="209550"/>
            <a:ext cx="38862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第二</a:t>
            </a:r>
            <a:r>
              <a:rPr lang="zh-CN" altLang="en-US" sz="2000" b="1" dirty="0" smtClean="0">
                <a:solidFill>
                  <a:srgbClr val="FF0000"/>
                </a:solidFill>
              </a:rPr>
              <a:t>节  多媒体</a:t>
            </a:r>
            <a:r>
              <a:rPr lang="zh-CN" altLang="en-US" sz="2000" b="1" dirty="0">
                <a:solidFill>
                  <a:srgbClr val="FF0000"/>
                </a:solidFill>
              </a:rPr>
              <a:t>技术的应用领域</a:t>
            </a:r>
            <a:endParaRPr lang="zh-CN" altLang="en-US" sz="2000" b="1" dirty="0">
              <a:solidFill>
                <a:srgbClr val="FF0000"/>
              </a:solidFill>
            </a:endParaRPr>
          </a:p>
        </p:txBody>
      </p:sp>
    </p:spTree>
    <p:extLst>
      <p:ext uri="{BB962C8B-B14F-4D97-AF65-F5344CB8AC3E}">
        <p14:creationId xmlns:p14="http://schemas.microsoft.com/office/powerpoint/2010/main" val="2657657956"/>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xmlns="" id="{77B356A8-B128-4700-8A7E-F31225055BE1}"/>
              </a:ext>
            </a:extLst>
          </p:cNvPr>
          <p:cNvSpPr/>
          <p:nvPr/>
        </p:nvSpPr>
        <p:spPr>
          <a:xfrm>
            <a:off x="152400" y="1550721"/>
            <a:ext cx="3657600" cy="411429"/>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四、时间伸缩</a:t>
            </a: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57" name="矩形 56">
            <a:extLst>
              <a:ext uri="{FF2B5EF4-FFF2-40B4-BE49-F238E27FC236}">
                <a16:creationId xmlns:a16="http://schemas.microsoft.com/office/drawing/2014/main" xmlns="" id="{416BFB85-14C7-42E2-AFCB-0685254141AF}"/>
              </a:ext>
            </a:extLst>
          </p:cNvPr>
          <p:cNvSpPr/>
          <p:nvPr/>
        </p:nvSpPr>
        <p:spPr>
          <a:xfrm>
            <a:off x="152400" y="2038350"/>
            <a:ext cx="4495800" cy="2590800"/>
          </a:xfrm>
          <a:prstGeom prst="rect">
            <a:avLst/>
          </a:prstGeom>
        </p:spPr>
        <p:txBody>
          <a:bodyPr vert="horz" lIns="68580" tIns="34290" rIns="68580" bIns="34290" rtlCol="0" anchor="b">
            <a:noAutofit/>
          </a:bodyPr>
          <a:lstStyle/>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时间伸缩技术打破了传统的音频处理手法，可以分别独立地处理声音的速度和音高。比如，可以利用</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Audition</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改变声音的音高而不改变声音的速度，也可以改变声音的速度而不改变声音的音高。这种技术特别适合于</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DIY</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歌曲和舞曲的制作。比如，在唱歌的时候，如果嗓子声调不够高，原调唱不上去可以将伴奏音乐的音调降低。再比如，在制作混音版舞曲的时候，可以将原来歌曲的速度加快，再配上节奏适合的打击乐等音乐元素，就可以制作出迪斯科版的舞曲了</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在多轨界面中对声音波形进行时间伸缩非常方便，不必打开音频效果器，只需用鼠标拖动声音波形就可以实现。</a:t>
            </a:r>
          </a:p>
        </p:txBody>
      </p:sp>
      <p:sp>
        <p:nvSpPr>
          <p:cNvPr id="7" name="圆角矩形 6"/>
          <p:cNvSpPr/>
          <p:nvPr/>
        </p:nvSpPr>
        <p:spPr>
          <a:xfrm>
            <a:off x="0" y="209550"/>
            <a:ext cx="4800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第六</a:t>
            </a:r>
            <a:r>
              <a:rPr lang="zh-CN" altLang="en-US" sz="2000" b="1" dirty="0" smtClean="0">
                <a:solidFill>
                  <a:srgbClr val="FF0000"/>
                </a:solidFill>
              </a:rPr>
              <a:t>节  </a:t>
            </a:r>
            <a:r>
              <a:rPr lang="en-US" altLang="zh-CN" sz="2000" b="1" dirty="0" smtClean="0">
                <a:solidFill>
                  <a:srgbClr val="FF0000"/>
                </a:solidFill>
              </a:rPr>
              <a:t>Adobe </a:t>
            </a:r>
            <a:r>
              <a:rPr lang="en-US" altLang="zh-CN" sz="2000" b="1" dirty="0">
                <a:solidFill>
                  <a:srgbClr val="FF0000"/>
                </a:solidFill>
              </a:rPr>
              <a:t>Audition</a:t>
            </a:r>
            <a:r>
              <a:rPr lang="zh-CN" altLang="en-US" sz="2000" b="1" dirty="0">
                <a:solidFill>
                  <a:srgbClr val="FF0000"/>
                </a:solidFill>
              </a:rPr>
              <a:t>多轨混音视图模式下音频文件的编辑</a:t>
            </a:r>
            <a:endParaRPr lang="zh-CN" altLang="en-US" sz="2000" b="1" dirty="0">
              <a:solidFill>
                <a:srgbClr val="FF0000"/>
              </a:solidFill>
            </a:endParaRPr>
          </a:p>
        </p:txBody>
      </p:sp>
      <p:pic>
        <p:nvPicPr>
          <p:cNvPr id="41986" name="Picture 2" descr="D:\教辅\郭水华\2021\多媒体技术与应用教程\tif\多媒体4-73.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973825"/>
            <a:ext cx="2971800" cy="35997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008654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18"/>
          <p:cNvSpPr/>
          <p:nvPr/>
        </p:nvSpPr>
        <p:spPr>
          <a:xfrm rot="10800000" flipH="1" flipV="1">
            <a:off x="4724400" y="3152137"/>
            <a:ext cx="4214298" cy="1991365"/>
          </a:xfrm>
          <a:prstGeom prst="triangl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8" name="等腰三角形 17"/>
          <p:cNvSpPr/>
          <p:nvPr/>
        </p:nvSpPr>
        <p:spPr>
          <a:xfrm rot="5400000" flipH="1" flipV="1">
            <a:off x="5242923" y="1222377"/>
            <a:ext cx="5142327" cy="2669749"/>
          </a:xfrm>
          <a:prstGeom prst="triangle">
            <a:avLst/>
          </a:prstGeom>
          <a:blipFill dpi="0" rotWithShape="0">
            <a:blip r:embed="rId3"/>
            <a:srcRect/>
            <a:stretch>
              <a:fillRect t="-20000" r="-128000"/>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26" name="任意多边形 25"/>
          <p:cNvSpPr/>
          <p:nvPr/>
        </p:nvSpPr>
        <p:spPr>
          <a:xfrm rot="10800000" flipH="1">
            <a:off x="5862" y="-13910"/>
            <a:ext cx="2403710" cy="1671260"/>
          </a:xfrm>
          <a:custGeom>
            <a:avLst/>
            <a:gdLst>
              <a:gd name="connsiteX0" fmla="*/ 261921 w 1616535"/>
              <a:gd name="connsiteY0" fmla="*/ 0 h 1123950"/>
              <a:gd name="connsiteX1" fmla="*/ 1616535 w 1616535"/>
              <a:gd name="connsiteY1" fmla="*/ 1123950 h 1123950"/>
              <a:gd name="connsiteX2" fmla="*/ 0 w 1616535"/>
              <a:gd name="connsiteY2" fmla="*/ 1123950 h 1123950"/>
              <a:gd name="connsiteX3" fmla="*/ 0 w 1616535"/>
              <a:gd name="connsiteY3" fmla="*/ 217321 h 1123950"/>
            </a:gdLst>
            <a:ahLst/>
            <a:cxnLst>
              <a:cxn ang="0">
                <a:pos x="connsiteX0" y="connsiteY0"/>
              </a:cxn>
              <a:cxn ang="0">
                <a:pos x="connsiteX1" y="connsiteY1"/>
              </a:cxn>
              <a:cxn ang="0">
                <a:pos x="connsiteX2" y="connsiteY2"/>
              </a:cxn>
              <a:cxn ang="0">
                <a:pos x="connsiteX3" y="connsiteY3"/>
              </a:cxn>
            </a:cxnLst>
            <a:rect l="l" t="t" r="r" b="b"/>
            <a:pathLst>
              <a:path w="1616535" h="1123950">
                <a:moveTo>
                  <a:pt x="261921" y="0"/>
                </a:moveTo>
                <a:lnTo>
                  <a:pt x="1616535" y="1123950"/>
                </a:lnTo>
                <a:lnTo>
                  <a:pt x="0" y="1123950"/>
                </a:lnTo>
                <a:lnTo>
                  <a:pt x="0" y="21732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字魂35号-经典雅黑" panose="02000000000000000000" pitchFamily="2" charset="-122"/>
            </a:endParaRPr>
          </a:p>
        </p:txBody>
      </p:sp>
      <p:sp>
        <p:nvSpPr>
          <p:cNvPr id="22" name="TextBox 48"/>
          <p:cNvSpPr txBox="1"/>
          <p:nvPr/>
        </p:nvSpPr>
        <p:spPr>
          <a:xfrm>
            <a:off x="914400" y="1843768"/>
            <a:ext cx="6324600" cy="738664"/>
          </a:xfrm>
          <a:prstGeom prst="rect">
            <a:avLst/>
          </a:prstGeom>
          <a:noFill/>
        </p:spPr>
        <p:txBody>
          <a:bodyPr wrap="square" lIns="0" tIns="0" rIns="0" bIns="0" rtlCol="0">
            <a:spAutoFit/>
          </a:bodyPr>
          <a:lstStyle/>
          <a:p>
            <a:pPr defTabSz="685800"/>
            <a:r>
              <a:rPr lang="zh-CN" altLang="en-US" sz="4800" dirty="0"/>
              <a:t>多媒体视频处理技术</a:t>
            </a:r>
            <a:endParaRPr lang="zh-CN" altLang="en-US" sz="4600" b="1" spc="600" dirty="0">
              <a:solidFill>
                <a:schemeClr val="accent1"/>
              </a:solidFill>
              <a:latin typeface="+mj-ea"/>
              <a:ea typeface="+mj-ea"/>
              <a:cs typeface="+mn-ea"/>
              <a:sym typeface="+mn-lt"/>
            </a:endParaRPr>
          </a:p>
        </p:txBody>
      </p:sp>
      <p:sp>
        <p:nvSpPr>
          <p:cNvPr id="23" name="TextBox 48"/>
          <p:cNvSpPr txBox="1"/>
          <p:nvPr/>
        </p:nvSpPr>
        <p:spPr>
          <a:xfrm>
            <a:off x="1447798" y="1200150"/>
            <a:ext cx="2667000" cy="615553"/>
          </a:xfrm>
          <a:prstGeom prst="rect">
            <a:avLst/>
          </a:prstGeom>
          <a:noFill/>
        </p:spPr>
        <p:txBody>
          <a:bodyPr wrap="square" lIns="0" tIns="0" rIns="0" bIns="0" rtlCol="0">
            <a:spAutoFit/>
          </a:bodyPr>
          <a:lstStyle/>
          <a:p>
            <a:pPr defTabSz="685800"/>
            <a:r>
              <a:rPr lang="zh-CN" altLang="en-US" sz="4000" spc="600" dirty="0" smtClean="0">
                <a:solidFill>
                  <a:schemeClr val="accent1"/>
                </a:solidFill>
                <a:latin typeface="+mn-ea"/>
                <a:cs typeface="+mn-ea"/>
                <a:sym typeface="+mn-lt"/>
              </a:rPr>
              <a:t>第</a:t>
            </a:r>
            <a:r>
              <a:rPr lang="zh-CN" altLang="en-US" sz="4000" spc="600" dirty="0">
                <a:solidFill>
                  <a:schemeClr val="accent1"/>
                </a:solidFill>
                <a:latin typeface="+mn-ea"/>
                <a:cs typeface="+mn-ea"/>
                <a:sym typeface="+mn-lt"/>
              </a:rPr>
              <a:t>五</a:t>
            </a:r>
            <a:r>
              <a:rPr lang="zh-CN" altLang="en-US" sz="4000" spc="600" dirty="0" smtClean="0">
                <a:solidFill>
                  <a:schemeClr val="accent1"/>
                </a:solidFill>
                <a:latin typeface="+mn-ea"/>
                <a:cs typeface="+mn-ea"/>
                <a:sym typeface="+mn-lt"/>
              </a:rPr>
              <a:t>章</a:t>
            </a:r>
            <a:endParaRPr lang="en-US" altLang="zh-CN" sz="4000" spc="600" dirty="0">
              <a:solidFill>
                <a:schemeClr val="accent1"/>
              </a:solidFill>
              <a:latin typeface="+mn-ea"/>
              <a:cs typeface="+mn-ea"/>
              <a:sym typeface="+mn-lt"/>
            </a:endParaRPr>
          </a:p>
        </p:txBody>
      </p:sp>
      <p:grpSp>
        <p:nvGrpSpPr>
          <p:cNvPr id="4" name="组合 3"/>
          <p:cNvGrpSpPr/>
          <p:nvPr/>
        </p:nvGrpSpPr>
        <p:grpSpPr>
          <a:xfrm>
            <a:off x="1584262" y="3139043"/>
            <a:ext cx="3557115" cy="1125818"/>
            <a:chOff x="1319683" y="3350932"/>
            <a:chExt cx="3557115" cy="1125818"/>
          </a:xfrm>
        </p:grpSpPr>
        <p:sp>
          <p:nvSpPr>
            <p:cNvPr id="27" name="Freeform 5"/>
            <p:cNvSpPr>
              <a:spLocks/>
            </p:cNvSpPr>
            <p:nvPr/>
          </p:nvSpPr>
          <p:spPr bwMode="auto">
            <a:xfrm>
              <a:off x="1319683" y="3350932"/>
              <a:ext cx="3557115" cy="1125818"/>
            </a:xfrm>
            <a:custGeom>
              <a:avLst/>
              <a:gdLst>
                <a:gd name="T0" fmla="*/ 0 w 1564"/>
                <a:gd name="T1" fmla="*/ 39 h 853"/>
                <a:gd name="T2" fmla="*/ 0 w 1564"/>
                <a:gd name="T3" fmla="*/ 813 h 853"/>
                <a:gd name="T4" fmla="*/ 39 w 1564"/>
                <a:gd name="T5" fmla="*/ 853 h 853"/>
                <a:gd name="T6" fmla="*/ 1525 w 1564"/>
                <a:gd name="T7" fmla="*/ 853 h 853"/>
                <a:gd name="T8" fmla="*/ 1564 w 1564"/>
                <a:gd name="T9" fmla="*/ 813 h 853"/>
                <a:gd name="T10" fmla="*/ 1564 w 1564"/>
                <a:gd name="T11" fmla="*/ 39 h 853"/>
                <a:gd name="T12" fmla="*/ 1525 w 1564"/>
                <a:gd name="T13" fmla="*/ 0 h 853"/>
                <a:gd name="T14" fmla="*/ 39 w 1564"/>
                <a:gd name="T15" fmla="*/ 0 h 853"/>
                <a:gd name="T16" fmla="*/ 0 w 1564"/>
                <a:gd name="T17" fmla="*/ 39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4" h="853">
                  <a:moveTo>
                    <a:pt x="0" y="39"/>
                  </a:moveTo>
                  <a:cubicBezTo>
                    <a:pt x="0" y="813"/>
                    <a:pt x="0" y="813"/>
                    <a:pt x="0" y="813"/>
                  </a:cubicBezTo>
                  <a:cubicBezTo>
                    <a:pt x="0" y="835"/>
                    <a:pt x="17" y="853"/>
                    <a:pt x="39" y="853"/>
                  </a:cubicBezTo>
                  <a:cubicBezTo>
                    <a:pt x="1525" y="853"/>
                    <a:pt x="1525" y="853"/>
                    <a:pt x="1525" y="853"/>
                  </a:cubicBezTo>
                  <a:cubicBezTo>
                    <a:pt x="1547" y="853"/>
                    <a:pt x="1564" y="835"/>
                    <a:pt x="1564" y="813"/>
                  </a:cubicBezTo>
                  <a:cubicBezTo>
                    <a:pt x="1564" y="39"/>
                    <a:pt x="1564" y="39"/>
                    <a:pt x="1564" y="39"/>
                  </a:cubicBezTo>
                  <a:cubicBezTo>
                    <a:pt x="1564" y="17"/>
                    <a:pt x="1547" y="0"/>
                    <a:pt x="1525" y="0"/>
                  </a:cubicBezTo>
                  <a:cubicBezTo>
                    <a:pt x="39" y="0"/>
                    <a:pt x="39" y="0"/>
                    <a:pt x="39" y="0"/>
                  </a:cubicBezTo>
                  <a:cubicBezTo>
                    <a:pt x="18" y="0"/>
                    <a:pt x="0" y="18"/>
                    <a:pt x="0" y="39"/>
                  </a:cubicBezTo>
                </a:path>
              </a:pathLst>
            </a:custGeom>
            <a:solidFill>
              <a:srgbClr val="FFFFFF"/>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6"/>
            <p:cNvSpPr>
              <a:spLocks noEditPoints="1"/>
            </p:cNvSpPr>
            <p:nvPr/>
          </p:nvSpPr>
          <p:spPr bwMode="auto">
            <a:xfrm>
              <a:off x="1508063" y="3447765"/>
              <a:ext cx="3182277" cy="82920"/>
            </a:xfrm>
            <a:custGeom>
              <a:avLst/>
              <a:gdLst>
                <a:gd name="T0" fmla="*/ 0 w 3311"/>
                <a:gd name="T1" fmla="*/ 0 h 149"/>
                <a:gd name="T2" fmla="*/ 270 w 3311"/>
                <a:gd name="T3" fmla="*/ 0 h 149"/>
                <a:gd name="T4" fmla="*/ 270 w 3311"/>
                <a:gd name="T5" fmla="*/ 149 h 149"/>
                <a:gd name="T6" fmla="*/ 0 w 3311"/>
                <a:gd name="T7" fmla="*/ 149 h 149"/>
                <a:gd name="T8" fmla="*/ 0 w 3311"/>
                <a:gd name="T9" fmla="*/ 0 h 149"/>
                <a:gd name="T10" fmla="*/ 434 w 3311"/>
                <a:gd name="T11" fmla="*/ 0 h 149"/>
                <a:gd name="T12" fmla="*/ 706 w 3311"/>
                <a:gd name="T13" fmla="*/ 0 h 149"/>
                <a:gd name="T14" fmla="*/ 706 w 3311"/>
                <a:gd name="T15" fmla="*/ 149 h 149"/>
                <a:gd name="T16" fmla="*/ 434 w 3311"/>
                <a:gd name="T17" fmla="*/ 149 h 149"/>
                <a:gd name="T18" fmla="*/ 434 w 3311"/>
                <a:gd name="T19" fmla="*/ 0 h 149"/>
                <a:gd name="T20" fmla="*/ 869 w 3311"/>
                <a:gd name="T21" fmla="*/ 0 h 149"/>
                <a:gd name="T22" fmla="*/ 1139 w 3311"/>
                <a:gd name="T23" fmla="*/ 0 h 149"/>
                <a:gd name="T24" fmla="*/ 1139 w 3311"/>
                <a:gd name="T25" fmla="*/ 149 h 149"/>
                <a:gd name="T26" fmla="*/ 869 w 3311"/>
                <a:gd name="T27" fmla="*/ 149 h 149"/>
                <a:gd name="T28" fmla="*/ 869 w 3311"/>
                <a:gd name="T29" fmla="*/ 0 h 149"/>
                <a:gd name="T30" fmla="*/ 1302 w 3311"/>
                <a:gd name="T31" fmla="*/ 0 h 149"/>
                <a:gd name="T32" fmla="*/ 1574 w 3311"/>
                <a:gd name="T33" fmla="*/ 0 h 149"/>
                <a:gd name="T34" fmla="*/ 1574 w 3311"/>
                <a:gd name="T35" fmla="*/ 149 h 149"/>
                <a:gd name="T36" fmla="*/ 1302 w 3311"/>
                <a:gd name="T37" fmla="*/ 149 h 149"/>
                <a:gd name="T38" fmla="*/ 1302 w 3311"/>
                <a:gd name="T39" fmla="*/ 0 h 149"/>
                <a:gd name="T40" fmla="*/ 1738 w 3311"/>
                <a:gd name="T41" fmla="*/ 0 h 149"/>
                <a:gd name="T42" fmla="*/ 2010 w 3311"/>
                <a:gd name="T43" fmla="*/ 0 h 149"/>
                <a:gd name="T44" fmla="*/ 2010 w 3311"/>
                <a:gd name="T45" fmla="*/ 149 h 149"/>
                <a:gd name="T46" fmla="*/ 1738 w 3311"/>
                <a:gd name="T47" fmla="*/ 149 h 149"/>
                <a:gd name="T48" fmla="*/ 1738 w 3311"/>
                <a:gd name="T49" fmla="*/ 0 h 149"/>
                <a:gd name="T50" fmla="*/ 2171 w 3311"/>
                <a:gd name="T51" fmla="*/ 0 h 149"/>
                <a:gd name="T52" fmla="*/ 2443 w 3311"/>
                <a:gd name="T53" fmla="*/ 0 h 149"/>
                <a:gd name="T54" fmla="*/ 2443 w 3311"/>
                <a:gd name="T55" fmla="*/ 149 h 149"/>
                <a:gd name="T56" fmla="*/ 2171 w 3311"/>
                <a:gd name="T57" fmla="*/ 149 h 149"/>
                <a:gd name="T58" fmla="*/ 2171 w 3311"/>
                <a:gd name="T59" fmla="*/ 0 h 149"/>
                <a:gd name="T60" fmla="*/ 2606 w 3311"/>
                <a:gd name="T61" fmla="*/ 0 h 149"/>
                <a:gd name="T62" fmla="*/ 2878 w 3311"/>
                <a:gd name="T63" fmla="*/ 0 h 149"/>
                <a:gd name="T64" fmla="*/ 2878 w 3311"/>
                <a:gd name="T65" fmla="*/ 149 h 149"/>
                <a:gd name="T66" fmla="*/ 2606 w 3311"/>
                <a:gd name="T67" fmla="*/ 149 h 149"/>
                <a:gd name="T68" fmla="*/ 2606 w 3311"/>
                <a:gd name="T69" fmla="*/ 0 h 149"/>
                <a:gd name="T70" fmla="*/ 3039 w 3311"/>
                <a:gd name="T71" fmla="*/ 0 h 149"/>
                <a:gd name="T72" fmla="*/ 3311 w 3311"/>
                <a:gd name="T73" fmla="*/ 0 h 149"/>
                <a:gd name="T74" fmla="*/ 3311 w 3311"/>
                <a:gd name="T75" fmla="*/ 149 h 149"/>
                <a:gd name="T76" fmla="*/ 3039 w 3311"/>
                <a:gd name="T77" fmla="*/ 149 h 149"/>
                <a:gd name="T78" fmla="*/ 3039 w 3311"/>
                <a:gd name="T7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11" h="149">
                  <a:moveTo>
                    <a:pt x="0" y="0"/>
                  </a:moveTo>
                  <a:lnTo>
                    <a:pt x="270" y="0"/>
                  </a:lnTo>
                  <a:lnTo>
                    <a:pt x="270" y="149"/>
                  </a:lnTo>
                  <a:lnTo>
                    <a:pt x="0" y="149"/>
                  </a:lnTo>
                  <a:lnTo>
                    <a:pt x="0" y="0"/>
                  </a:lnTo>
                  <a:close/>
                  <a:moveTo>
                    <a:pt x="434" y="0"/>
                  </a:moveTo>
                  <a:lnTo>
                    <a:pt x="706" y="0"/>
                  </a:lnTo>
                  <a:lnTo>
                    <a:pt x="706" y="149"/>
                  </a:lnTo>
                  <a:lnTo>
                    <a:pt x="434" y="149"/>
                  </a:lnTo>
                  <a:lnTo>
                    <a:pt x="434" y="0"/>
                  </a:lnTo>
                  <a:close/>
                  <a:moveTo>
                    <a:pt x="869" y="0"/>
                  </a:moveTo>
                  <a:lnTo>
                    <a:pt x="1139" y="0"/>
                  </a:lnTo>
                  <a:lnTo>
                    <a:pt x="1139" y="149"/>
                  </a:lnTo>
                  <a:lnTo>
                    <a:pt x="869" y="149"/>
                  </a:lnTo>
                  <a:lnTo>
                    <a:pt x="869" y="0"/>
                  </a:lnTo>
                  <a:close/>
                  <a:moveTo>
                    <a:pt x="1302" y="0"/>
                  </a:moveTo>
                  <a:lnTo>
                    <a:pt x="1574" y="0"/>
                  </a:lnTo>
                  <a:lnTo>
                    <a:pt x="1574" y="149"/>
                  </a:lnTo>
                  <a:lnTo>
                    <a:pt x="1302" y="149"/>
                  </a:lnTo>
                  <a:lnTo>
                    <a:pt x="1302" y="0"/>
                  </a:lnTo>
                  <a:close/>
                  <a:moveTo>
                    <a:pt x="1738" y="0"/>
                  </a:moveTo>
                  <a:lnTo>
                    <a:pt x="2010" y="0"/>
                  </a:lnTo>
                  <a:lnTo>
                    <a:pt x="2010" y="149"/>
                  </a:lnTo>
                  <a:lnTo>
                    <a:pt x="1738" y="149"/>
                  </a:lnTo>
                  <a:lnTo>
                    <a:pt x="1738" y="0"/>
                  </a:lnTo>
                  <a:close/>
                  <a:moveTo>
                    <a:pt x="2171" y="0"/>
                  </a:moveTo>
                  <a:lnTo>
                    <a:pt x="2443" y="0"/>
                  </a:lnTo>
                  <a:lnTo>
                    <a:pt x="2443" y="149"/>
                  </a:lnTo>
                  <a:lnTo>
                    <a:pt x="2171" y="149"/>
                  </a:lnTo>
                  <a:lnTo>
                    <a:pt x="2171" y="0"/>
                  </a:lnTo>
                  <a:close/>
                  <a:moveTo>
                    <a:pt x="2606" y="0"/>
                  </a:moveTo>
                  <a:lnTo>
                    <a:pt x="2878" y="0"/>
                  </a:lnTo>
                  <a:lnTo>
                    <a:pt x="2878" y="149"/>
                  </a:lnTo>
                  <a:lnTo>
                    <a:pt x="2606" y="149"/>
                  </a:lnTo>
                  <a:lnTo>
                    <a:pt x="2606" y="0"/>
                  </a:lnTo>
                  <a:close/>
                  <a:moveTo>
                    <a:pt x="3039" y="0"/>
                  </a:moveTo>
                  <a:lnTo>
                    <a:pt x="3311" y="0"/>
                  </a:lnTo>
                  <a:lnTo>
                    <a:pt x="3311" y="149"/>
                  </a:lnTo>
                  <a:lnTo>
                    <a:pt x="3039" y="149"/>
                  </a:lnTo>
                  <a:lnTo>
                    <a:pt x="3039"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p:cNvSpPr>
            <p:nvPr/>
          </p:nvSpPr>
          <p:spPr bwMode="auto">
            <a:xfrm>
              <a:off x="4012749" y="3847338"/>
              <a:ext cx="677591" cy="340584"/>
            </a:xfrm>
            <a:custGeom>
              <a:avLst/>
              <a:gdLst>
                <a:gd name="T0" fmla="*/ 353 w 705"/>
                <a:gd name="T1" fmla="*/ 0 h 612"/>
                <a:gd name="T2" fmla="*/ 0 w 705"/>
                <a:gd name="T3" fmla="*/ 0 h 612"/>
                <a:gd name="T4" fmla="*/ 0 w 705"/>
                <a:gd name="T5" fmla="*/ 265 h 612"/>
                <a:gd name="T6" fmla="*/ 353 w 705"/>
                <a:gd name="T7" fmla="*/ 265 h 612"/>
                <a:gd name="T8" fmla="*/ 353 w 705"/>
                <a:gd name="T9" fmla="*/ 612 h 612"/>
                <a:gd name="T10" fmla="*/ 705 w 705"/>
                <a:gd name="T11" fmla="*/ 612 h 612"/>
                <a:gd name="T12" fmla="*/ 705 w 705"/>
                <a:gd name="T13" fmla="*/ 0 h 612"/>
                <a:gd name="T14" fmla="*/ 353 w 705"/>
                <a:gd name="T15" fmla="*/ 0 h 6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5" h="612">
                  <a:moveTo>
                    <a:pt x="353" y="0"/>
                  </a:moveTo>
                  <a:lnTo>
                    <a:pt x="0" y="0"/>
                  </a:lnTo>
                  <a:lnTo>
                    <a:pt x="0" y="265"/>
                  </a:lnTo>
                  <a:lnTo>
                    <a:pt x="353" y="265"/>
                  </a:lnTo>
                  <a:lnTo>
                    <a:pt x="353" y="612"/>
                  </a:lnTo>
                  <a:lnTo>
                    <a:pt x="705" y="612"/>
                  </a:lnTo>
                  <a:lnTo>
                    <a:pt x="705" y="0"/>
                  </a:lnTo>
                  <a:lnTo>
                    <a:pt x="353"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Rectangle 9"/>
            <p:cNvSpPr>
              <a:spLocks noChangeArrowheads="1"/>
            </p:cNvSpPr>
            <p:nvPr/>
          </p:nvSpPr>
          <p:spPr bwMode="auto">
            <a:xfrm>
              <a:off x="1508063" y="4039890"/>
              <a:ext cx="675669" cy="148031"/>
            </a:xfrm>
            <a:prstGeom prst="rect">
              <a:avLst/>
            </a:prstGeom>
            <a:solidFill>
              <a:srgbClr val="E6E9E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0"/>
            <p:cNvSpPr>
              <a:spLocks noEditPoints="1"/>
            </p:cNvSpPr>
            <p:nvPr/>
          </p:nvSpPr>
          <p:spPr bwMode="auto">
            <a:xfrm>
              <a:off x="1508063" y="4039890"/>
              <a:ext cx="2766111" cy="340584"/>
            </a:xfrm>
            <a:custGeom>
              <a:avLst/>
              <a:gdLst>
                <a:gd name="T0" fmla="*/ 869 w 2878"/>
                <a:gd name="T1" fmla="*/ 0 h 612"/>
                <a:gd name="T2" fmla="*/ 1139 w 2878"/>
                <a:gd name="T3" fmla="*/ 0 h 612"/>
                <a:gd name="T4" fmla="*/ 1139 w 2878"/>
                <a:gd name="T5" fmla="*/ 266 h 612"/>
                <a:gd name="T6" fmla="*/ 869 w 2878"/>
                <a:gd name="T7" fmla="*/ 266 h 612"/>
                <a:gd name="T8" fmla="*/ 869 w 2878"/>
                <a:gd name="T9" fmla="*/ 0 h 612"/>
                <a:gd name="T10" fmla="*/ 1302 w 2878"/>
                <a:gd name="T11" fmla="*/ 0 h 612"/>
                <a:gd name="T12" fmla="*/ 1574 w 2878"/>
                <a:gd name="T13" fmla="*/ 0 h 612"/>
                <a:gd name="T14" fmla="*/ 1574 w 2878"/>
                <a:gd name="T15" fmla="*/ 266 h 612"/>
                <a:gd name="T16" fmla="*/ 1302 w 2878"/>
                <a:gd name="T17" fmla="*/ 266 h 612"/>
                <a:gd name="T18" fmla="*/ 1302 w 2878"/>
                <a:gd name="T19" fmla="*/ 0 h 612"/>
                <a:gd name="T20" fmla="*/ 1738 w 2878"/>
                <a:gd name="T21" fmla="*/ 0 h 612"/>
                <a:gd name="T22" fmla="*/ 2010 w 2878"/>
                <a:gd name="T23" fmla="*/ 0 h 612"/>
                <a:gd name="T24" fmla="*/ 2010 w 2878"/>
                <a:gd name="T25" fmla="*/ 266 h 612"/>
                <a:gd name="T26" fmla="*/ 1738 w 2878"/>
                <a:gd name="T27" fmla="*/ 266 h 612"/>
                <a:gd name="T28" fmla="*/ 1738 w 2878"/>
                <a:gd name="T29" fmla="*/ 0 h 612"/>
                <a:gd name="T30" fmla="*/ 2171 w 2878"/>
                <a:gd name="T31" fmla="*/ 0 h 612"/>
                <a:gd name="T32" fmla="*/ 2443 w 2878"/>
                <a:gd name="T33" fmla="*/ 0 h 612"/>
                <a:gd name="T34" fmla="*/ 2443 w 2878"/>
                <a:gd name="T35" fmla="*/ 266 h 612"/>
                <a:gd name="T36" fmla="*/ 2171 w 2878"/>
                <a:gd name="T37" fmla="*/ 266 h 612"/>
                <a:gd name="T38" fmla="*/ 2171 w 2878"/>
                <a:gd name="T39" fmla="*/ 0 h 612"/>
                <a:gd name="T40" fmla="*/ 2606 w 2878"/>
                <a:gd name="T41" fmla="*/ 0 h 612"/>
                <a:gd name="T42" fmla="*/ 2878 w 2878"/>
                <a:gd name="T43" fmla="*/ 0 h 612"/>
                <a:gd name="T44" fmla="*/ 2878 w 2878"/>
                <a:gd name="T45" fmla="*/ 266 h 612"/>
                <a:gd name="T46" fmla="*/ 2606 w 2878"/>
                <a:gd name="T47" fmla="*/ 266 h 612"/>
                <a:gd name="T48" fmla="*/ 2606 w 2878"/>
                <a:gd name="T49" fmla="*/ 0 h 612"/>
                <a:gd name="T50" fmla="*/ 0 w 2878"/>
                <a:gd name="T51" fmla="*/ 346 h 612"/>
                <a:gd name="T52" fmla="*/ 270 w 2878"/>
                <a:gd name="T53" fmla="*/ 346 h 612"/>
                <a:gd name="T54" fmla="*/ 270 w 2878"/>
                <a:gd name="T55" fmla="*/ 612 h 612"/>
                <a:gd name="T56" fmla="*/ 0 w 2878"/>
                <a:gd name="T57" fmla="*/ 612 h 612"/>
                <a:gd name="T58" fmla="*/ 0 w 2878"/>
                <a:gd name="T59" fmla="*/ 346 h 612"/>
                <a:gd name="T60" fmla="*/ 434 w 2878"/>
                <a:gd name="T61" fmla="*/ 346 h 612"/>
                <a:gd name="T62" fmla="*/ 706 w 2878"/>
                <a:gd name="T63" fmla="*/ 346 h 612"/>
                <a:gd name="T64" fmla="*/ 706 w 2878"/>
                <a:gd name="T65" fmla="*/ 612 h 612"/>
                <a:gd name="T66" fmla="*/ 434 w 2878"/>
                <a:gd name="T67" fmla="*/ 612 h 612"/>
                <a:gd name="T68" fmla="*/ 434 w 2878"/>
                <a:gd name="T69" fmla="*/ 34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78" h="612">
                  <a:moveTo>
                    <a:pt x="869" y="0"/>
                  </a:moveTo>
                  <a:lnTo>
                    <a:pt x="1139" y="0"/>
                  </a:lnTo>
                  <a:lnTo>
                    <a:pt x="1139" y="266"/>
                  </a:lnTo>
                  <a:lnTo>
                    <a:pt x="869" y="266"/>
                  </a:lnTo>
                  <a:lnTo>
                    <a:pt x="869" y="0"/>
                  </a:lnTo>
                  <a:close/>
                  <a:moveTo>
                    <a:pt x="1302" y="0"/>
                  </a:moveTo>
                  <a:lnTo>
                    <a:pt x="1574" y="0"/>
                  </a:lnTo>
                  <a:lnTo>
                    <a:pt x="1574" y="266"/>
                  </a:lnTo>
                  <a:lnTo>
                    <a:pt x="1302" y="266"/>
                  </a:lnTo>
                  <a:lnTo>
                    <a:pt x="1302" y="0"/>
                  </a:lnTo>
                  <a:close/>
                  <a:moveTo>
                    <a:pt x="1738" y="0"/>
                  </a:moveTo>
                  <a:lnTo>
                    <a:pt x="2010" y="0"/>
                  </a:lnTo>
                  <a:lnTo>
                    <a:pt x="2010" y="266"/>
                  </a:lnTo>
                  <a:lnTo>
                    <a:pt x="1738" y="266"/>
                  </a:lnTo>
                  <a:lnTo>
                    <a:pt x="1738" y="0"/>
                  </a:lnTo>
                  <a:close/>
                  <a:moveTo>
                    <a:pt x="2171" y="0"/>
                  </a:moveTo>
                  <a:lnTo>
                    <a:pt x="2443" y="0"/>
                  </a:lnTo>
                  <a:lnTo>
                    <a:pt x="2443" y="266"/>
                  </a:lnTo>
                  <a:lnTo>
                    <a:pt x="2171" y="266"/>
                  </a:lnTo>
                  <a:lnTo>
                    <a:pt x="2171" y="0"/>
                  </a:lnTo>
                  <a:close/>
                  <a:moveTo>
                    <a:pt x="2606" y="0"/>
                  </a:moveTo>
                  <a:lnTo>
                    <a:pt x="2878" y="0"/>
                  </a:lnTo>
                  <a:lnTo>
                    <a:pt x="2878" y="266"/>
                  </a:lnTo>
                  <a:lnTo>
                    <a:pt x="2606" y="266"/>
                  </a:lnTo>
                  <a:lnTo>
                    <a:pt x="2606" y="0"/>
                  </a:lnTo>
                  <a:close/>
                  <a:moveTo>
                    <a:pt x="0" y="346"/>
                  </a:moveTo>
                  <a:lnTo>
                    <a:pt x="270" y="346"/>
                  </a:lnTo>
                  <a:lnTo>
                    <a:pt x="270" y="612"/>
                  </a:lnTo>
                  <a:lnTo>
                    <a:pt x="0" y="612"/>
                  </a:lnTo>
                  <a:lnTo>
                    <a:pt x="0" y="346"/>
                  </a:lnTo>
                  <a:close/>
                  <a:moveTo>
                    <a:pt x="434" y="346"/>
                  </a:moveTo>
                  <a:lnTo>
                    <a:pt x="706" y="346"/>
                  </a:lnTo>
                  <a:lnTo>
                    <a:pt x="706" y="612"/>
                  </a:lnTo>
                  <a:lnTo>
                    <a:pt x="434" y="612"/>
                  </a:lnTo>
                  <a:lnTo>
                    <a:pt x="434" y="346"/>
                  </a:lnTo>
                  <a:close/>
                </a:path>
              </a:pathLst>
            </a:custGeom>
            <a:solidFill>
              <a:srgbClr val="E6E9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11"/>
            <p:cNvSpPr>
              <a:spLocks noChangeArrowheads="1"/>
            </p:cNvSpPr>
            <p:nvPr/>
          </p:nvSpPr>
          <p:spPr bwMode="auto">
            <a:xfrm>
              <a:off x="2343278" y="4232442"/>
              <a:ext cx="1093758" cy="148031"/>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2"/>
            <p:cNvSpPr>
              <a:spLocks noEditPoints="1"/>
            </p:cNvSpPr>
            <p:nvPr/>
          </p:nvSpPr>
          <p:spPr bwMode="auto">
            <a:xfrm>
              <a:off x="3594660" y="4232442"/>
              <a:ext cx="1095680" cy="148031"/>
            </a:xfrm>
            <a:custGeom>
              <a:avLst/>
              <a:gdLst>
                <a:gd name="T0" fmla="*/ 0 w 1140"/>
                <a:gd name="T1" fmla="*/ 0 h 266"/>
                <a:gd name="T2" fmla="*/ 272 w 1140"/>
                <a:gd name="T3" fmla="*/ 0 h 266"/>
                <a:gd name="T4" fmla="*/ 272 w 1140"/>
                <a:gd name="T5" fmla="*/ 266 h 266"/>
                <a:gd name="T6" fmla="*/ 0 w 1140"/>
                <a:gd name="T7" fmla="*/ 266 h 266"/>
                <a:gd name="T8" fmla="*/ 0 w 1140"/>
                <a:gd name="T9" fmla="*/ 0 h 266"/>
                <a:gd name="T10" fmla="*/ 435 w 1140"/>
                <a:gd name="T11" fmla="*/ 0 h 266"/>
                <a:gd name="T12" fmla="*/ 707 w 1140"/>
                <a:gd name="T13" fmla="*/ 0 h 266"/>
                <a:gd name="T14" fmla="*/ 707 w 1140"/>
                <a:gd name="T15" fmla="*/ 266 h 266"/>
                <a:gd name="T16" fmla="*/ 435 w 1140"/>
                <a:gd name="T17" fmla="*/ 266 h 266"/>
                <a:gd name="T18" fmla="*/ 435 w 1140"/>
                <a:gd name="T19" fmla="*/ 0 h 266"/>
                <a:gd name="T20" fmla="*/ 868 w 1140"/>
                <a:gd name="T21" fmla="*/ 0 h 266"/>
                <a:gd name="T22" fmla="*/ 1140 w 1140"/>
                <a:gd name="T23" fmla="*/ 0 h 266"/>
                <a:gd name="T24" fmla="*/ 1140 w 1140"/>
                <a:gd name="T25" fmla="*/ 266 h 266"/>
                <a:gd name="T26" fmla="*/ 868 w 1140"/>
                <a:gd name="T27" fmla="*/ 266 h 266"/>
                <a:gd name="T28" fmla="*/ 868 w 1140"/>
                <a:gd name="T2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0" h="266">
                  <a:moveTo>
                    <a:pt x="0" y="0"/>
                  </a:moveTo>
                  <a:lnTo>
                    <a:pt x="272" y="0"/>
                  </a:lnTo>
                  <a:lnTo>
                    <a:pt x="272" y="266"/>
                  </a:lnTo>
                  <a:lnTo>
                    <a:pt x="0" y="266"/>
                  </a:lnTo>
                  <a:lnTo>
                    <a:pt x="0" y="0"/>
                  </a:lnTo>
                  <a:close/>
                  <a:moveTo>
                    <a:pt x="435" y="0"/>
                  </a:moveTo>
                  <a:lnTo>
                    <a:pt x="707" y="0"/>
                  </a:lnTo>
                  <a:lnTo>
                    <a:pt x="707" y="266"/>
                  </a:lnTo>
                  <a:lnTo>
                    <a:pt x="435" y="266"/>
                  </a:lnTo>
                  <a:lnTo>
                    <a:pt x="435" y="0"/>
                  </a:lnTo>
                  <a:close/>
                  <a:moveTo>
                    <a:pt x="868" y="0"/>
                  </a:moveTo>
                  <a:lnTo>
                    <a:pt x="1140" y="0"/>
                  </a:lnTo>
                  <a:lnTo>
                    <a:pt x="1140" y="266"/>
                  </a:lnTo>
                  <a:lnTo>
                    <a:pt x="868" y="266"/>
                  </a:lnTo>
                  <a:lnTo>
                    <a:pt x="868" y="0"/>
                  </a:lnTo>
                  <a:close/>
                </a:path>
              </a:pathLst>
            </a:custGeom>
            <a:solidFill>
              <a:srgbClr val="E6E9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矩形 34"/>
            <p:cNvSpPr/>
            <p:nvPr/>
          </p:nvSpPr>
          <p:spPr>
            <a:xfrm>
              <a:off x="1524000" y="3630756"/>
              <a:ext cx="2590800" cy="338554"/>
            </a:xfrm>
            <a:prstGeom prst="rect">
              <a:avLst/>
            </a:prstGeom>
          </p:spPr>
          <p:txBody>
            <a:bodyPr wrap="square">
              <a:spAutoFit/>
            </a:bodyPr>
            <a:lstStyle/>
            <a:p>
              <a:r>
                <a:rPr lang="en-US" altLang="zh-CN" sz="1600" dirty="0" smtClean="0">
                  <a:solidFill>
                    <a:schemeClr val="accent2"/>
                  </a:solidFill>
                  <a:latin typeface="+mj-ea"/>
                  <a:ea typeface="+mj-ea"/>
                  <a:sym typeface="Arial" panose="020B0604020202020204" pitchFamily="34" charset="0"/>
                </a:rPr>
                <a:t>PROGRAMMER </a:t>
              </a:r>
              <a:r>
                <a:rPr lang="en-US" altLang="zh-CN" sz="1400" dirty="0" smtClean="0">
                  <a:solidFill>
                    <a:schemeClr val="accent2"/>
                  </a:solidFill>
                  <a:latin typeface="+mj-ea"/>
                  <a:ea typeface="+mj-ea"/>
                  <a:sym typeface="Arial" panose="020B0604020202020204" pitchFamily="34" charset="0"/>
                </a:rPr>
                <a:t>UMMARY </a:t>
              </a:r>
              <a:endParaRPr lang="zh-CN" altLang="en-US" sz="1400" dirty="0">
                <a:solidFill>
                  <a:schemeClr val="accent2"/>
                </a:solidFill>
                <a:latin typeface="+mj-ea"/>
                <a:ea typeface="+mj-ea"/>
              </a:endParaRPr>
            </a:p>
          </p:txBody>
        </p:sp>
      </p:grpSp>
    </p:spTree>
    <p:extLst>
      <p:ext uri="{BB962C8B-B14F-4D97-AF65-F5344CB8AC3E}">
        <p14:creationId xmlns:p14="http://schemas.microsoft.com/office/powerpoint/2010/main" val="115459687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8" grpId="0" animBg="1"/>
      <p:bldP spid="26" grpId="0" animBg="1"/>
      <p:bldP spid="22" grpId="0"/>
      <p:bldP spid="23"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793377" y="1504950"/>
            <a:ext cx="2299393" cy="410752"/>
          </a:xfrm>
          <a:prstGeom prst="rect">
            <a:avLst/>
          </a:prstGeom>
        </p:spPr>
        <p:txBody>
          <a:bodyPr vert="horz" lIns="68580" tIns="34290" rIns="68580" bIns="34290" rtlCol="0" anchor="b">
            <a:normAutofit fontScale="92500"/>
          </a:bodyPr>
          <a:lstStyle/>
          <a:p>
            <a:pPr>
              <a:lnSpc>
                <a:spcPts val="1875"/>
              </a:lnSpc>
              <a:spcBef>
                <a:spcPct val="0"/>
              </a:spcBef>
            </a:pPr>
            <a:r>
              <a:rPr lang="zh-CN" altLang="en-US" b="1" dirty="0">
                <a:solidFill>
                  <a:srgbClr val="FF0000"/>
                </a:solidFill>
              </a:rPr>
              <a:t>一、</a:t>
            </a:r>
            <a:r>
              <a:rPr lang="en-US" altLang="zh-CN" b="1" dirty="0">
                <a:solidFill>
                  <a:srgbClr val="FF0000"/>
                </a:solidFill>
              </a:rPr>
              <a:t>Premiere</a:t>
            </a:r>
            <a:r>
              <a:rPr lang="zh-CN" altLang="en-US" b="1" dirty="0">
                <a:solidFill>
                  <a:srgbClr val="FF0000"/>
                </a:solidFill>
              </a:rPr>
              <a:t>的菜单栏</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381000" y="2490020"/>
            <a:ext cx="4751999" cy="1047750"/>
          </a:xfrm>
          <a:prstGeom prst="rect">
            <a:avLst/>
          </a:prstGeom>
        </p:spPr>
        <p:txBody>
          <a:bodyPr vert="horz" lIns="68580" tIns="34290" rIns="68580" bIns="34290" rtlCol="0" anchor="b">
            <a:noAutofit/>
          </a:bodyPr>
          <a:lstStyle/>
          <a:p>
            <a:pPr>
              <a:lnSpc>
                <a:spcPct val="150000"/>
              </a:lnSpc>
              <a:spcBef>
                <a:spcPct val="0"/>
              </a:spcBef>
            </a:pPr>
            <a:r>
              <a:rPr lang="zh-CN" altLang="en-US" sz="1400" dirty="0"/>
              <a:t>菜单栏主要包括文件、编辑、剪辑、序列、标记、字幕、窗口和帮助</a:t>
            </a:r>
            <a:r>
              <a:rPr lang="en-US" altLang="zh-CN" sz="1400" dirty="0"/>
              <a:t>8</a:t>
            </a:r>
            <a:r>
              <a:rPr lang="zh-CN" altLang="en-US" sz="1400" dirty="0"/>
              <a:t>个菜单</a:t>
            </a:r>
            <a:r>
              <a:rPr lang="zh-CN" altLang="en-US" sz="1400" dirty="0" smtClean="0"/>
              <a:t>。</a:t>
            </a:r>
            <a:endParaRPr lang="zh-CN" altLang="en-US" sz="1400" dirty="0"/>
          </a:p>
        </p:txBody>
      </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93635" y="2084440"/>
            <a:ext cx="2788365" cy="1858910"/>
          </a:xfrm>
          <a:prstGeom prst="rect">
            <a:avLst/>
          </a:prstGeom>
        </p:spPr>
      </p:pic>
      <p:sp>
        <p:nvSpPr>
          <p:cNvPr id="6" name="圆角矩形 5"/>
          <p:cNvSpPr/>
          <p:nvPr/>
        </p:nvSpPr>
        <p:spPr>
          <a:xfrm>
            <a:off x="0" y="209550"/>
            <a:ext cx="4343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第一</a:t>
            </a:r>
            <a:r>
              <a:rPr lang="zh-CN" altLang="en-US" b="1" dirty="0" smtClean="0">
                <a:solidFill>
                  <a:srgbClr val="FF0000"/>
                </a:solidFill>
              </a:rPr>
              <a:t>节  认识</a:t>
            </a:r>
            <a:r>
              <a:rPr lang="en-US" altLang="zh-CN" b="1" dirty="0">
                <a:solidFill>
                  <a:srgbClr val="FF0000"/>
                </a:solidFill>
              </a:rPr>
              <a:t>Adobe Premiere Pro</a:t>
            </a:r>
            <a:endParaRPr lang="zh-CN" altLang="en-US" b="1" dirty="0">
              <a:solidFill>
                <a:srgbClr val="FF0000"/>
              </a:solidFill>
            </a:endParaRPr>
          </a:p>
        </p:txBody>
      </p:sp>
    </p:spTree>
    <p:extLst>
      <p:ext uri="{BB962C8B-B14F-4D97-AF65-F5344CB8AC3E}">
        <p14:creationId xmlns:p14="http://schemas.microsoft.com/office/powerpoint/2010/main" val="183232667"/>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793377" y="1504950"/>
            <a:ext cx="2299393" cy="410752"/>
          </a:xfrm>
          <a:prstGeom prst="rect">
            <a:avLst/>
          </a:prstGeom>
        </p:spPr>
        <p:txBody>
          <a:bodyPr vert="horz" lIns="68580" tIns="34290" rIns="68580" bIns="34290" rtlCol="0" anchor="b">
            <a:normAutofit fontScale="77500" lnSpcReduction="20000"/>
          </a:bodyPr>
          <a:lstStyle/>
          <a:p>
            <a:pPr>
              <a:lnSpc>
                <a:spcPts val="1875"/>
              </a:lnSpc>
              <a:spcBef>
                <a:spcPct val="0"/>
              </a:spcBef>
            </a:pPr>
            <a:r>
              <a:rPr lang="zh-CN" altLang="en-US" b="1" dirty="0">
                <a:solidFill>
                  <a:srgbClr val="FF0000"/>
                </a:solidFill>
              </a:rPr>
              <a:t>二、</a:t>
            </a:r>
            <a:r>
              <a:rPr lang="en-US" altLang="zh-CN" b="1" dirty="0">
                <a:solidFill>
                  <a:srgbClr val="FF0000"/>
                </a:solidFill>
              </a:rPr>
              <a:t>Premiere</a:t>
            </a:r>
            <a:r>
              <a:rPr lang="zh-CN" altLang="en-US" b="1" dirty="0">
                <a:solidFill>
                  <a:srgbClr val="FF0000"/>
                </a:solidFill>
              </a:rPr>
              <a:t>的窗口和面板</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381001" y="2038350"/>
            <a:ext cx="3657600" cy="2653480"/>
          </a:xfrm>
          <a:prstGeom prst="rect">
            <a:avLst/>
          </a:prstGeom>
        </p:spPr>
        <p:txBody>
          <a:bodyPr vert="horz" lIns="68580" tIns="34290" rIns="68580" bIns="34290" rtlCol="0" anchor="b">
            <a:noAutofit/>
          </a:bodyPr>
          <a:lstStyle/>
          <a:p>
            <a:pPr>
              <a:lnSpc>
                <a:spcPct val="150000"/>
              </a:lnSpc>
              <a:spcBef>
                <a:spcPct val="0"/>
              </a:spcBef>
            </a:pPr>
            <a:r>
              <a:rPr lang="en-US" altLang="zh-CN" sz="1400" dirty="0"/>
              <a:t>Premiere</a:t>
            </a:r>
            <a:r>
              <a:rPr lang="zh-CN" altLang="en-US" sz="1400" dirty="0"/>
              <a:t>工作区主要包含以下窗口和面板内容</a:t>
            </a:r>
            <a:r>
              <a:rPr lang="en-US" altLang="zh-CN" sz="1400" dirty="0"/>
              <a:t>:“</a:t>
            </a:r>
            <a:r>
              <a:rPr lang="zh-CN" altLang="en-US" sz="1400" dirty="0"/>
              <a:t>项目”窗口、“源”监视器窗口、“节目”监视器窗口、“时间轴”窗口、“工具”面板</a:t>
            </a:r>
            <a:r>
              <a:rPr lang="zh-CN" altLang="en-US" sz="1400" dirty="0" smtClean="0"/>
              <a:t>等。</a:t>
            </a:r>
            <a:r>
              <a:rPr lang="zh-CN" altLang="en-US" sz="1400" dirty="0"/>
              <a:t>本小节将对一些常用的窗口面板进行介绍。每一个窗口面板的名字都显示在面板的顶部，选中某一个面板之后，在该面板名字的右方有一个按钮，单击可以出现与该面板相关的菜单选项。</a:t>
            </a:r>
          </a:p>
        </p:txBody>
      </p:sp>
      <p:sp>
        <p:nvSpPr>
          <p:cNvPr id="6" name="圆角矩形 5"/>
          <p:cNvSpPr/>
          <p:nvPr/>
        </p:nvSpPr>
        <p:spPr>
          <a:xfrm>
            <a:off x="0" y="209550"/>
            <a:ext cx="4343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第一</a:t>
            </a:r>
            <a:r>
              <a:rPr lang="zh-CN" altLang="en-US" b="1" dirty="0" smtClean="0">
                <a:solidFill>
                  <a:srgbClr val="FF0000"/>
                </a:solidFill>
              </a:rPr>
              <a:t>节  认识</a:t>
            </a:r>
            <a:r>
              <a:rPr lang="en-US" altLang="zh-CN" b="1" dirty="0">
                <a:solidFill>
                  <a:srgbClr val="FF0000"/>
                </a:solidFill>
              </a:rPr>
              <a:t>Adobe Premiere Pro</a:t>
            </a:r>
            <a:endParaRPr lang="zh-CN" altLang="en-US" b="1" dirty="0">
              <a:solidFill>
                <a:srgbClr val="FF0000"/>
              </a:solidFill>
            </a:endParaRPr>
          </a:p>
        </p:txBody>
      </p:sp>
      <p:pic>
        <p:nvPicPr>
          <p:cNvPr id="43010" name="Picture 2" descr="D:\教辅\郭水华\2021\多媒体技术与应用教程\tif\应用多媒体191.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00144" y="1896012"/>
            <a:ext cx="4943856" cy="25807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7773390"/>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793377" y="1504950"/>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一、新建项目文件</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381001" y="2038350"/>
            <a:ext cx="3657600" cy="2653480"/>
          </a:xfrm>
          <a:prstGeom prst="rect">
            <a:avLst/>
          </a:prstGeom>
        </p:spPr>
        <p:txBody>
          <a:bodyPr vert="horz" lIns="68580" tIns="34290" rIns="68580" bIns="34290" rtlCol="0" anchor="b">
            <a:noAutofit/>
          </a:bodyPr>
          <a:lstStyle/>
          <a:p>
            <a:pPr>
              <a:lnSpc>
                <a:spcPct val="150000"/>
              </a:lnSpc>
              <a:spcBef>
                <a:spcPct val="0"/>
              </a:spcBef>
            </a:pPr>
            <a:r>
              <a:rPr lang="zh-CN" altLang="en-US" sz="1400" dirty="0"/>
              <a:t>新建项目文件可以使用以下两种方法</a:t>
            </a:r>
            <a:r>
              <a:rPr lang="zh-CN" altLang="en-US" sz="1400" dirty="0" smtClean="0"/>
              <a:t>。</a:t>
            </a:r>
            <a:endParaRPr lang="zh-CN" altLang="en-US" sz="1400" dirty="0"/>
          </a:p>
          <a:p>
            <a:pPr>
              <a:lnSpc>
                <a:spcPct val="150000"/>
              </a:lnSpc>
              <a:spcBef>
                <a:spcPct val="0"/>
              </a:spcBef>
            </a:pPr>
            <a:r>
              <a:rPr lang="en-US" altLang="zh-CN" sz="1400" dirty="0"/>
              <a:t>(1)</a:t>
            </a:r>
            <a:r>
              <a:rPr lang="zh-CN" altLang="en-US" sz="1400" dirty="0"/>
              <a:t>启动</a:t>
            </a:r>
            <a:r>
              <a:rPr lang="en-US" altLang="zh-CN" sz="1400" dirty="0"/>
              <a:t>Premiere,</a:t>
            </a:r>
            <a:r>
              <a:rPr lang="zh-CN" altLang="en-US" sz="1400" dirty="0"/>
              <a:t>显示“开始”界面，执行“新建项目”→“打开项目”→“新建团队项目”→“打开团队项目”命令，如果已经在</a:t>
            </a:r>
            <a:r>
              <a:rPr lang="en-US" altLang="zh-CN" sz="1400" dirty="0"/>
              <a:t>Premiere</a:t>
            </a:r>
            <a:r>
              <a:rPr lang="zh-CN" altLang="en-US" sz="1400" dirty="0"/>
              <a:t>中打开过项目文件，则在该界面中会按时间顺序显示最近编辑过的这些项目文件</a:t>
            </a:r>
            <a:r>
              <a:rPr lang="zh-CN" altLang="en-US" sz="1400" dirty="0" smtClean="0"/>
              <a:t>。</a:t>
            </a:r>
            <a:endParaRPr lang="en-US" altLang="zh-CN" sz="1400" dirty="0" smtClean="0"/>
          </a:p>
          <a:p>
            <a:pPr>
              <a:lnSpc>
                <a:spcPct val="150000"/>
              </a:lnSpc>
              <a:spcBef>
                <a:spcPct val="0"/>
              </a:spcBef>
            </a:pPr>
            <a:endParaRPr lang="zh-CN" altLang="en-US" sz="1400" dirty="0"/>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第二</a:t>
            </a:r>
            <a:r>
              <a:rPr lang="zh-CN" altLang="en-US" b="1" dirty="0" smtClean="0">
                <a:solidFill>
                  <a:srgbClr val="FF0000"/>
                </a:solidFill>
              </a:rPr>
              <a:t>节  </a:t>
            </a:r>
            <a:r>
              <a:rPr lang="en-US" altLang="zh-CN" b="1" dirty="0" smtClean="0">
                <a:solidFill>
                  <a:srgbClr val="FF0000"/>
                </a:solidFill>
              </a:rPr>
              <a:t>Adobe </a:t>
            </a:r>
            <a:r>
              <a:rPr lang="en-US" altLang="zh-CN" b="1" dirty="0">
                <a:solidFill>
                  <a:srgbClr val="FF0000"/>
                </a:solidFill>
              </a:rPr>
              <a:t>Premiere Pro</a:t>
            </a:r>
            <a:r>
              <a:rPr lang="zh-CN" altLang="en-US" b="1" dirty="0">
                <a:solidFill>
                  <a:srgbClr val="FF0000"/>
                </a:solidFill>
              </a:rPr>
              <a:t>项目文件操作</a:t>
            </a:r>
            <a:endParaRPr lang="zh-CN" altLang="en-US" b="1" dirty="0">
              <a:solidFill>
                <a:srgbClr val="FF0000"/>
              </a:solidFill>
            </a:endParaRPr>
          </a:p>
        </p:txBody>
      </p:sp>
      <p:pic>
        <p:nvPicPr>
          <p:cNvPr id="44034" name="Picture 2" descr="D:\教辅\郭水华\2021\多媒体技术与应用教程\tif\应用多媒体195.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1785180"/>
            <a:ext cx="4627707" cy="23867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4343531"/>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793377" y="1504950"/>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一、新建项目文件</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381001" y="2280470"/>
            <a:ext cx="3657600" cy="1129480"/>
          </a:xfrm>
          <a:prstGeom prst="rect">
            <a:avLst/>
          </a:prstGeom>
        </p:spPr>
        <p:txBody>
          <a:bodyPr vert="horz" lIns="68580" tIns="34290" rIns="68580" bIns="34290" rtlCol="0" anchor="b">
            <a:noAutofit/>
          </a:bodyPr>
          <a:lstStyle/>
          <a:p>
            <a:pPr>
              <a:lnSpc>
                <a:spcPct val="150000"/>
              </a:lnSpc>
              <a:spcBef>
                <a:spcPct val="0"/>
              </a:spcBef>
            </a:pPr>
            <a:r>
              <a:rPr lang="en-US" altLang="zh-CN" sz="1400" dirty="0"/>
              <a:t>(2)</a:t>
            </a:r>
            <a:r>
              <a:rPr lang="zh-CN" altLang="en-US" sz="1400" dirty="0"/>
              <a:t>在</a:t>
            </a:r>
            <a:r>
              <a:rPr lang="en-US" altLang="zh-CN" sz="1400" dirty="0"/>
              <a:t>Premiere</a:t>
            </a:r>
            <a:r>
              <a:rPr lang="zh-CN" altLang="en-US" sz="1400" dirty="0"/>
              <a:t>已经启动的情况下新建，执行“文件”→“新建”→“项目”命令</a:t>
            </a:r>
            <a:r>
              <a:rPr lang="en-US" altLang="zh-CN" sz="1400" dirty="0" smtClean="0"/>
              <a:t>,</a:t>
            </a:r>
            <a:r>
              <a:rPr lang="zh-CN" altLang="en-US" sz="1400" dirty="0" smtClean="0"/>
              <a:t>，</a:t>
            </a:r>
            <a:r>
              <a:rPr lang="zh-CN" altLang="en-US" sz="1400" dirty="0"/>
              <a:t>打开“新建项目”对话框。</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第二</a:t>
            </a:r>
            <a:r>
              <a:rPr lang="zh-CN" altLang="en-US" b="1" dirty="0" smtClean="0">
                <a:solidFill>
                  <a:srgbClr val="FF0000"/>
                </a:solidFill>
              </a:rPr>
              <a:t>节  </a:t>
            </a:r>
            <a:r>
              <a:rPr lang="en-US" altLang="zh-CN" b="1" dirty="0" smtClean="0">
                <a:solidFill>
                  <a:srgbClr val="FF0000"/>
                </a:solidFill>
              </a:rPr>
              <a:t>Adobe </a:t>
            </a:r>
            <a:r>
              <a:rPr lang="en-US" altLang="zh-CN" b="1" dirty="0">
                <a:solidFill>
                  <a:srgbClr val="FF0000"/>
                </a:solidFill>
              </a:rPr>
              <a:t>Premiere Pro</a:t>
            </a:r>
            <a:r>
              <a:rPr lang="zh-CN" altLang="en-US" b="1" dirty="0">
                <a:solidFill>
                  <a:srgbClr val="FF0000"/>
                </a:solidFill>
              </a:rPr>
              <a:t>项目文件操作</a:t>
            </a:r>
            <a:endParaRPr lang="zh-CN" altLang="en-US" b="1" dirty="0">
              <a:solidFill>
                <a:srgbClr val="FF0000"/>
              </a:solidFill>
            </a:endParaRPr>
          </a:p>
        </p:txBody>
      </p:sp>
      <p:pic>
        <p:nvPicPr>
          <p:cNvPr id="45058" name="Picture 2" descr="D:\教辅\郭水华\2021\多媒体技术与应用教程\tif\应用多媒体197.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3805" y="1962150"/>
            <a:ext cx="4908715" cy="21187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7968388"/>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793377" y="1504950"/>
            <a:ext cx="2299393" cy="410752"/>
          </a:xfrm>
          <a:prstGeom prst="rect">
            <a:avLst/>
          </a:prstGeom>
        </p:spPr>
        <p:txBody>
          <a:bodyPr vert="horz" lIns="68580" tIns="34290" rIns="68580" bIns="34290" rtlCol="0" anchor="b">
            <a:normAutofit fontScale="85000" lnSpcReduction="10000"/>
          </a:bodyPr>
          <a:lstStyle/>
          <a:p>
            <a:pPr>
              <a:lnSpc>
                <a:spcPts val="1875"/>
              </a:lnSpc>
              <a:spcBef>
                <a:spcPct val="0"/>
              </a:spcBef>
            </a:pPr>
            <a:r>
              <a:rPr lang="zh-CN" altLang="en-US" b="1" dirty="0">
                <a:solidFill>
                  <a:srgbClr val="FF0000"/>
                </a:solidFill>
              </a:rPr>
              <a:t>二、打开已有的项目文件</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381001" y="2280470"/>
            <a:ext cx="3657600" cy="1358080"/>
          </a:xfrm>
          <a:prstGeom prst="rect">
            <a:avLst/>
          </a:prstGeom>
        </p:spPr>
        <p:txBody>
          <a:bodyPr vert="horz" lIns="68580" tIns="34290" rIns="68580" bIns="34290" rtlCol="0" anchor="b">
            <a:noAutofit/>
          </a:bodyPr>
          <a:lstStyle/>
          <a:p>
            <a:pPr>
              <a:lnSpc>
                <a:spcPct val="150000"/>
              </a:lnSpc>
              <a:spcBef>
                <a:spcPct val="0"/>
              </a:spcBef>
            </a:pPr>
            <a:r>
              <a:rPr lang="en-US" altLang="zh-CN" sz="1400" dirty="0"/>
              <a:t>(1)</a:t>
            </a:r>
            <a:r>
              <a:rPr lang="zh-CN" altLang="en-US" sz="1400" dirty="0"/>
              <a:t>启动</a:t>
            </a:r>
            <a:r>
              <a:rPr lang="en-US" altLang="zh-CN" sz="1400" dirty="0"/>
              <a:t>Premiere</a:t>
            </a:r>
            <a:r>
              <a:rPr lang="zh-CN" altLang="en-US" sz="1400" dirty="0"/>
              <a:t>后，在开始界面单击“打开项目”按钮，在弹出的“打开项目”对话框中选择需要打开的文件，单击“打开”按钮，即可打开选择的项目</a:t>
            </a:r>
            <a:r>
              <a:rPr lang="zh-CN" altLang="en-US" sz="1400" dirty="0" smtClean="0"/>
              <a:t>文件</a:t>
            </a:r>
            <a:r>
              <a:rPr lang="zh-CN" altLang="en-US" sz="1400" dirty="0"/>
              <a:t>。</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第二</a:t>
            </a:r>
            <a:r>
              <a:rPr lang="zh-CN" altLang="en-US" b="1" dirty="0" smtClean="0">
                <a:solidFill>
                  <a:srgbClr val="FF0000"/>
                </a:solidFill>
              </a:rPr>
              <a:t>节  </a:t>
            </a:r>
            <a:r>
              <a:rPr lang="en-US" altLang="zh-CN" b="1" dirty="0" smtClean="0">
                <a:solidFill>
                  <a:srgbClr val="FF0000"/>
                </a:solidFill>
              </a:rPr>
              <a:t>Adobe </a:t>
            </a:r>
            <a:r>
              <a:rPr lang="en-US" altLang="zh-CN" b="1" dirty="0">
                <a:solidFill>
                  <a:srgbClr val="FF0000"/>
                </a:solidFill>
              </a:rPr>
              <a:t>Premiere Pro</a:t>
            </a:r>
            <a:r>
              <a:rPr lang="zh-CN" altLang="en-US" b="1" dirty="0">
                <a:solidFill>
                  <a:srgbClr val="FF0000"/>
                </a:solidFill>
              </a:rPr>
              <a:t>项目文件操作</a:t>
            </a:r>
            <a:endParaRPr lang="zh-CN" altLang="en-US" b="1" dirty="0">
              <a:solidFill>
                <a:srgbClr val="FF0000"/>
              </a:solidFill>
            </a:endParaRPr>
          </a:p>
        </p:txBody>
      </p:sp>
      <p:pic>
        <p:nvPicPr>
          <p:cNvPr id="46082" name="Picture 2" descr="D:\教辅\郭水华\2021\多媒体技术与应用教程\tif\应用多媒体198.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67200" y="1352550"/>
            <a:ext cx="4495800" cy="2512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2871000"/>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793377" y="1504950"/>
            <a:ext cx="2299393" cy="410752"/>
          </a:xfrm>
          <a:prstGeom prst="rect">
            <a:avLst/>
          </a:prstGeom>
        </p:spPr>
        <p:txBody>
          <a:bodyPr vert="horz" lIns="68580" tIns="34290" rIns="68580" bIns="34290" rtlCol="0" anchor="b">
            <a:normAutofit fontScale="85000" lnSpcReduction="10000"/>
          </a:bodyPr>
          <a:lstStyle/>
          <a:p>
            <a:pPr>
              <a:lnSpc>
                <a:spcPts val="1875"/>
              </a:lnSpc>
              <a:spcBef>
                <a:spcPct val="0"/>
              </a:spcBef>
            </a:pPr>
            <a:r>
              <a:rPr lang="zh-CN" altLang="en-US" b="1" dirty="0">
                <a:solidFill>
                  <a:srgbClr val="FF0000"/>
                </a:solidFill>
              </a:rPr>
              <a:t>二、打开已有的项目文件</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381001" y="1962150"/>
            <a:ext cx="3657600" cy="2577280"/>
          </a:xfrm>
          <a:prstGeom prst="rect">
            <a:avLst/>
          </a:prstGeom>
        </p:spPr>
        <p:txBody>
          <a:bodyPr vert="horz" lIns="68580" tIns="34290" rIns="68580" bIns="34290" rtlCol="0" anchor="b">
            <a:noAutofit/>
          </a:bodyPr>
          <a:lstStyle/>
          <a:p>
            <a:pPr>
              <a:lnSpc>
                <a:spcPct val="150000"/>
              </a:lnSpc>
              <a:spcBef>
                <a:spcPct val="0"/>
              </a:spcBef>
            </a:pPr>
            <a:r>
              <a:rPr lang="en-US" altLang="zh-CN" sz="1400" dirty="0"/>
              <a:t>(2)</a:t>
            </a:r>
            <a:r>
              <a:rPr lang="zh-CN" altLang="en-US" sz="1400" dirty="0"/>
              <a:t>启动</a:t>
            </a:r>
            <a:r>
              <a:rPr lang="en-US" altLang="zh-CN" sz="1400" dirty="0"/>
              <a:t>Premiere</a:t>
            </a:r>
            <a:r>
              <a:rPr lang="zh-CN" altLang="en-US" sz="1400" dirty="0"/>
              <a:t>后，在开始界面直接选择打开最近编辑过的项目文件，就可以直接打开最近保存过的项目文件</a:t>
            </a:r>
            <a:r>
              <a:rPr lang="zh-CN" altLang="en-US" sz="1400" dirty="0" smtClean="0"/>
              <a:t>。</a:t>
            </a:r>
            <a:endParaRPr lang="zh-CN" altLang="en-US" sz="1400" dirty="0"/>
          </a:p>
          <a:p>
            <a:pPr>
              <a:lnSpc>
                <a:spcPct val="150000"/>
              </a:lnSpc>
              <a:spcBef>
                <a:spcPct val="0"/>
              </a:spcBef>
            </a:pPr>
            <a:r>
              <a:rPr lang="en-US" altLang="zh-CN" sz="1400" dirty="0"/>
              <a:t>(3)</a:t>
            </a:r>
            <a:r>
              <a:rPr lang="zh-CN" altLang="en-US" sz="1400" dirty="0"/>
              <a:t>在</a:t>
            </a:r>
            <a:r>
              <a:rPr lang="en-US" altLang="zh-CN" sz="1400" dirty="0"/>
              <a:t>Premiere</a:t>
            </a:r>
            <a:r>
              <a:rPr lang="zh-CN" altLang="en-US" sz="1400" dirty="0"/>
              <a:t>已经启动的情况下，执行“文件”→“打开项目”</a:t>
            </a:r>
            <a:r>
              <a:rPr lang="zh-CN" altLang="en-US" sz="1400" dirty="0" smtClean="0"/>
              <a:t>命令，</a:t>
            </a:r>
            <a:r>
              <a:rPr lang="zh-CN" altLang="en-US" sz="1400" dirty="0"/>
              <a:t>或按快捷键“</a:t>
            </a:r>
            <a:r>
              <a:rPr lang="en-US" altLang="zh-CN" sz="1400" dirty="0" err="1"/>
              <a:t>Ctrl+O</a:t>
            </a:r>
            <a:r>
              <a:rPr lang="en-US" altLang="zh-CN" sz="1400" dirty="0"/>
              <a:t>”</a:t>
            </a:r>
            <a:r>
              <a:rPr lang="zh-CN" altLang="en-US" sz="1400" dirty="0"/>
              <a:t>，在弹出的“打开项目”对话框中，选择需要打开的文件。</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第二</a:t>
            </a:r>
            <a:r>
              <a:rPr lang="zh-CN" altLang="en-US" b="1" dirty="0" smtClean="0">
                <a:solidFill>
                  <a:srgbClr val="FF0000"/>
                </a:solidFill>
              </a:rPr>
              <a:t>节  </a:t>
            </a:r>
            <a:r>
              <a:rPr lang="en-US" altLang="zh-CN" b="1" dirty="0" smtClean="0">
                <a:solidFill>
                  <a:srgbClr val="FF0000"/>
                </a:solidFill>
              </a:rPr>
              <a:t>Adobe </a:t>
            </a:r>
            <a:r>
              <a:rPr lang="en-US" altLang="zh-CN" b="1" dirty="0">
                <a:solidFill>
                  <a:srgbClr val="FF0000"/>
                </a:solidFill>
              </a:rPr>
              <a:t>Premiere Pro</a:t>
            </a:r>
            <a:r>
              <a:rPr lang="zh-CN" altLang="en-US" b="1" dirty="0">
                <a:solidFill>
                  <a:srgbClr val="FF0000"/>
                </a:solidFill>
              </a:rPr>
              <a:t>项目文件操作</a:t>
            </a:r>
            <a:endParaRPr lang="zh-CN" altLang="en-US" b="1" dirty="0">
              <a:solidFill>
                <a:srgbClr val="FF0000"/>
              </a:solidFill>
            </a:endParaRPr>
          </a:p>
        </p:txBody>
      </p:sp>
      <p:pic>
        <p:nvPicPr>
          <p:cNvPr id="47106" name="Picture 2" descr="D:\教辅\郭水华\2021\多媒体技术与应用教程\tif\应用多媒体199.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2098646"/>
            <a:ext cx="4733764" cy="1844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3436352"/>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793377" y="1504950"/>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三、保存项目文件</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381000" y="1962150"/>
            <a:ext cx="8153400" cy="2577280"/>
          </a:xfrm>
          <a:prstGeom prst="rect">
            <a:avLst/>
          </a:prstGeom>
        </p:spPr>
        <p:txBody>
          <a:bodyPr vert="horz" lIns="68580" tIns="34290" rIns="68580" bIns="34290" rtlCol="0" anchor="b">
            <a:noAutofit/>
          </a:bodyPr>
          <a:lstStyle/>
          <a:p>
            <a:pPr>
              <a:lnSpc>
                <a:spcPct val="150000"/>
              </a:lnSpc>
              <a:spcBef>
                <a:spcPct val="0"/>
              </a:spcBef>
            </a:pPr>
            <a:r>
              <a:rPr lang="en-US" altLang="zh-CN" sz="1400" dirty="0"/>
              <a:t>(1)</a:t>
            </a:r>
            <a:r>
              <a:rPr lang="zh-CN" altLang="en-US" sz="1400" dirty="0"/>
              <a:t>对于编辑过的项目，如果需要保存，执行“文件”→“保存”命令或按快捷键“</a:t>
            </a:r>
            <a:r>
              <a:rPr lang="en-US" altLang="zh-CN" sz="1400" dirty="0" err="1"/>
              <a:t>Ctrl+S</a:t>
            </a:r>
            <a:r>
              <a:rPr lang="en-US" altLang="zh-CN" sz="1400" dirty="0"/>
              <a:t>”</a:t>
            </a:r>
            <a:r>
              <a:rPr lang="zh-CN" altLang="en-US" sz="1400" dirty="0" smtClean="0"/>
              <a:t>。</a:t>
            </a:r>
            <a:endParaRPr lang="zh-CN" altLang="en-US" sz="1400" dirty="0"/>
          </a:p>
          <a:p>
            <a:pPr>
              <a:lnSpc>
                <a:spcPct val="150000"/>
              </a:lnSpc>
              <a:spcBef>
                <a:spcPct val="0"/>
              </a:spcBef>
            </a:pPr>
            <a:r>
              <a:rPr lang="en-US" altLang="zh-CN" sz="1400" dirty="0"/>
              <a:t>(2)</a:t>
            </a:r>
            <a:r>
              <a:rPr lang="zh-CN" altLang="en-US" sz="1400" dirty="0"/>
              <a:t>也可以通过执行“文件”→“另存为”命令或“文件”→“保存副本”命令保存项目</a:t>
            </a:r>
            <a:r>
              <a:rPr lang="zh-CN" altLang="en-US" sz="1400" dirty="0" smtClean="0"/>
              <a:t>。</a:t>
            </a:r>
            <a:endParaRPr lang="zh-CN" altLang="en-US" sz="1400" dirty="0"/>
          </a:p>
          <a:p>
            <a:pPr>
              <a:lnSpc>
                <a:spcPct val="150000"/>
              </a:lnSpc>
              <a:spcBef>
                <a:spcPct val="0"/>
              </a:spcBef>
            </a:pPr>
            <a:r>
              <a:rPr lang="en-US" altLang="zh-CN" sz="1400" dirty="0"/>
              <a:t>(3)</a:t>
            </a:r>
            <a:r>
              <a:rPr lang="zh-CN" altLang="en-US" sz="1400" dirty="0"/>
              <a:t>自动保存。</a:t>
            </a:r>
            <a:r>
              <a:rPr lang="en-US" altLang="zh-CN" sz="1400" dirty="0"/>
              <a:t>Premiere</a:t>
            </a:r>
            <a:r>
              <a:rPr lang="zh-CN" altLang="en-US" sz="1400" dirty="0"/>
              <a:t>会每隔一段时间自动保存一次项目，用户可以根据需求设置自动保存功能。执行“编辑”→“首选项”→“自动保存”命令，弹出“首选项”对话框，在对话框中设置“自动保存时间间隔”和“最大项目版本”。</a:t>
            </a:r>
          </a:p>
          <a:p>
            <a:pPr>
              <a:lnSpc>
                <a:spcPct val="150000"/>
              </a:lnSpc>
              <a:spcBef>
                <a:spcPct val="0"/>
              </a:spcBef>
            </a:pPr>
            <a:r>
              <a:rPr lang="zh-CN" altLang="en-US" sz="1400" dirty="0"/>
              <a:t>系统将存储最后</a:t>
            </a:r>
            <a:r>
              <a:rPr lang="en-US" altLang="zh-CN" sz="1400" dirty="0"/>
              <a:t>20</a:t>
            </a:r>
            <a:r>
              <a:rPr lang="zh-CN" altLang="en-US" sz="1400" dirty="0"/>
              <a:t>次存盘的项目文件。设置完成后，单击“确定”按钮退出对话框。这样，用户就不必担心由于意外而造成工作数据的丢失。</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第二</a:t>
            </a:r>
            <a:r>
              <a:rPr lang="zh-CN" altLang="en-US" b="1" dirty="0" smtClean="0">
                <a:solidFill>
                  <a:srgbClr val="FF0000"/>
                </a:solidFill>
              </a:rPr>
              <a:t>节  </a:t>
            </a:r>
            <a:r>
              <a:rPr lang="en-US" altLang="zh-CN" b="1" dirty="0" smtClean="0">
                <a:solidFill>
                  <a:srgbClr val="FF0000"/>
                </a:solidFill>
              </a:rPr>
              <a:t>Adobe </a:t>
            </a:r>
            <a:r>
              <a:rPr lang="en-US" altLang="zh-CN" b="1" dirty="0">
                <a:solidFill>
                  <a:srgbClr val="FF0000"/>
                </a:solidFill>
              </a:rPr>
              <a:t>Premiere Pro</a:t>
            </a:r>
            <a:r>
              <a:rPr lang="zh-CN" altLang="en-US" b="1" dirty="0">
                <a:solidFill>
                  <a:srgbClr val="FF0000"/>
                </a:solidFill>
              </a:rPr>
              <a:t>项目文件操作</a:t>
            </a:r>
            <a:endParaRPr lang="zh-CN" altLang="en-US" b="1" dirty="0">
              <a:solidFill>
                <a:srgbClr val="FF0000"/>
              </a:solidFill>
            </a:endParaRPr>
          </a:p>
        </p:txBody>
      </p:sp>
    </p:spTree>
    <p:extLst>
      <p:ext uri="{BB962C8B-B14F-4D97-AF65-F5344CB8AC3E}">
        <p14:creationId xmlns:p14="http://schemas.microsoft.com/office/powerpoint/2010/main" val="598908316"/>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9528" y="1094198"/>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一、新建序列</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0" y="1733550"/>
            <a:ext cx="4648200" cy="3186880"/>
          </a:xfrm>
          <a:prstGeom prst="rect">
            <a:avLst/>
          </a:prstGeom>
        </p:spPr>
        <p:txBody>
          <a:bodyPr vert="horz" lIns="68580" tIns="34290" rIns="68580" bIns="34290" rtlCol="0" anchor="b">
            <a:noAutofit/>
          </a:bodyPr>
          <a:lstStyle/>
          <a:p>
            <a:pPr>
              <a:lnSpc>
                <a:spcPct val="150000"/>
              </a:lnSpc>
              <a:spcBef>
                <a:spcPct val="0"/>
              </a:spcBef>
            </a:pPr>
            <a:r>
              <a:rPr lang="en-US" altLang="zh-CN" sz="1400" dirty="0"/>
              <a:t>(1)</a:t>
            </a:r>
            <a:r>
              <a:rPr lang="zh-CN" altLang="en-US" sz="1400" dirty="0"/>
              <a:t>在“项目”窗口的空白处单击鼠标右键，在弹出的快捷菜单中执行“新建项目”→“序列”命令。</a:t>
            </a:r>
          </a:p>
          <a:p>
            <a:pPr>
              <a:lnSpc>
                <a:spcPct val="150000"/>
              </a:lnSpc>
              <a:spcBef>
                <a:spcPct val="0"/>
              </a:spcBef>
            </a:pPr>
            <a:r>
              <a:rPr lang="zh-CN" altLang="en-US" sz="1400" dirty="0"/>
              <a:t>在弹出的“新建序列”对话框中，根据视频素材的拍摄机器不同，选择不同的有效预设，一般情况下，我们会在“预设”选择</a:t>
            </a:r>
            <a:r>
              <a:rPr lang="en-US" altLang="zh-CN" sz="1400" dirty="0"/>
              <a:t>DVPAL</a:t>
            </a:r>
            <a:r>
              <a:rPr lang="zh-CN" altLang="en-US" sz="1400" dirty="0"/>
              <a:t>里面的标准</a:t>
            </a:r>
            <a:r>
              <a:rPr lang="en-US" altLang="zh-CN" sz="1400" dirty="0"/>
              <a:t>48kHz</a:t>
            </a:r>
            <a:r>
              <a:rPr lang="zh-CN" altLang="en-US" sz="1400" dirty="0" smtClean="0"/>
              <a:t>。</a:t>
            </a:r>
            <a:endParaRPr lang="en-US" altLang="zh-CN" sz="1400" dirty="0" smtClean="0"/>
          </a:p>
          <a:p>
            <a:pPr>
              <a:lnSpc>
                <a:spcPct val="150000"/>
              </a:lnSpc>
              <a:spcBef>
                <a:spcPct val="0"/>
              </a:spcBef>
            </a:pPr>
            <a:r>
              <a:rPr lang="en-US" altLang="zh-CN" sz="1400" dirty="0"/>
              <a:t>(2)</a:t>
            </a:r>
            <a:r>
              <a:rPr lang="zh-CN" altLang="en-US" sz="1400" dirty="0"/>
              <a:t>单击“项目”窗口右下方的“新建项目”图标，在弹出的菜单中执行“序列”命令，弹出“创建序列”对话框</a:t>
            </a:r>
            <a:r>
              <a:rPr lang="zh-CN" altLang="en-US" sz="1400" dirty="0" smtClean="0"/>
              <a:t>。</a:t>
            </a:r>
            <a:endParaRPr lang="zh-CN" altLang="en-US" sz="1400" dirty="0"/>
          </a:p>
          <a:p>
            <a:pPr>
              <a:lnSpc>
                <a:spcPct val="150000"/>
              </a:lnSpc>
              <a:spcBef>
                <a:spcPct val="0"/>
              </a:spcBef>
            </a:pPr>
            <a:r>
              <a:rPr lang="en-US" altLang="zh-CN" sz="1400" dirty="0"/>
              <a:t>(3)</a:t>
            </a:r>
            <a:r>
              <a:rPr lang="zh-CN" altLang="en-US" sz="1400" dirty="0"/>
              <a:t>执行“文件”→“新建”→“序列”命令或按快捷键“</a:t>
            </a:r>
            <a:r>
              <a:rPr lang="en-US" altLang="zh-CN" sz="1400" dirty="0" err="1"/>
              <a:t>Ctrl+N</a:t>
            </a:r>
            <a:r>
              <a:rPr lang="en-US" altLang="zh-CN" sz="1400" dirty="0"/>
              <a:t>”</a:t>
            </a:r>
            <a:r>
              <a:rPr lang="zh-CN" altLang="en-US" sz="1400" dirty="0"/>
              <a:t>，也可以打开“新建序列”</a:t>
            </a:r>
            <a:r>
              <a:rPr lang="zh-CN" altLang="en-US" sz="1400" dirty="0" smtClean="0"/>
              <a:t>对话框</a:t>
            </a:r>
            <a:r>
              <a:rPr lang="zh-CN" altLang="en-US" sz="1400" dirty="0"/>
              <a:t>。</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第三</a:t>
            </a:r>
            <a:r>
              <a:rPr lang="zh-CN" altLang="en-US" b="1" dirty="0" smtClean="0">
                <a:solidFill>
                  <a:srgbClr val="FF0000"/>
                </a:solidFill>
              </a:rPr>
              <a:t>节  序列</a:t>
            </a:r>
            <a:r>
              <a:rPr lang="zh-CN" altLang="en-US" b="1" dirty="0">
                <a:solidFill>
                  <a:srgbClr val="FF0000"/>
                </a:solidFill>
              </a:rPr>
              <a:t>和轨道的操作</a:t>
            </a:r>
            <a:endParaRPr lang="zh-CN" altLang="en-US" b="1" dirty="0">
              <a:solidFill>
                <a:srgbClr val="FF0000"/>
              </a:solidFill>
            </a:endParaRPr>
          </a:p>
        </p:txBody>
      </p:sp>
      <p:pic>
        <p:nvPicPr>
          <p:cNvPr id="48130" name="Picture 2" descr="D:\教辅\郭水华\2021\多媒体技术与应用教程\tif\应用多媒体201.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3898" y="2036108"/>
            <a:ext cx="4169944" cy="1450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3294564"/>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00600" y="971550"/>
            <a:ext cx="3357681" cy="2343150"/>
          </a:xfrm>
          <a:prstGeom prst="rect">
            <a:avLst/>
          </a:prstGeom>
        </p:spPr>
      </p:pic>
      <p:sp>
        <p:nvSpPr>
          <p:cNvPr id="7" name="圆角矩形 6"/>
          <p:cNvSpPr/>
          <p:nvPr/>
        </p:nvSpPr>
        <p:spPr>
          <a:xfrm>
            <a:off x="0" y="209550"/>
            <a:ext cx="3962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第三</a:t>
            </a:r>
            <a:r>
              <a:rPr lang="zh-CN" altLang="en-US" sz="2000" b="1" dirty="0" smtClean="0">
                <a:solidFill>
                  <a:srgbClr val="FF0000"/>
                </a:solidFill>
              </a:rPr>
              <a:t>节  多媒体</a:t>
            </a:r>
            <a:r>
              <a:rPr lang="zh-CN" altLang="en-US" sz="2000" b="1" dirty="0">
                <a:solidFill>
                  <a:srgbClr val="FF0000"/>
                </a:solidFill>
              </a:rPr>
              <a:t>技术的发展趋势</a:t>
            </a:r>
            <a:endParaRPr lang="zh-CN" altLang="en-US" sz="2000" b="1" dirty="0">
              <a:solidFill>
                <a:srgbClr val="FF0000"/>
              </a:solidFill>
            </a:endParaRPr>
          </a:p>
        </p:txBody>
      </p:sp>
      <p:sp>
        <p:nvSpPr>
          <p:cNvPr id="3" name="矩形 2"/>
          <p:cNvSpPr/>
          <p:nvPr/>
        </p:nvSpPr>
        <p:spPr>
          <a:xfrm>
            <a:off x="0" y="1733550"/>
            <a:ext cx="4800600" cy="2308324"/>
          </a:xfrm>
          <a:prstGeom prst="rect">
            <a:avLst/>
          </a:prstGeom>
        </p:spPr>
        <p:txBody>
          <a:bodyPr wrap="square">
            <a:spAutoFit/>
          </a:bodyPr>
          <a:lstStyle/>
          <a:p>
            <a:r>
              <a:rPr lang="zh-CN" altLang="en-US" sz="1200" dirty="0"/>
              <a:t>目前，多媒体技术的发展趋势可以总结为以下两个方面</a:t>
            </a:r>
            <a:r>
              <a:rPr lang="zh-CN" altLang="en-US" sz="1200" dirty="0" smtClean="0"/>
              <a:t>。</a:t>
            </a:r>
            <a:endParaRPr lang="zh-CN" altLang="en-US" sz="1200" dirty="0"/>
          </a:p>
          <a:p>
            <a:r>
              <a:rPr lang="zh-CN" altLang="en-US" sz="1200" dirty="0"/>
              <a:t>多媒体技术将与更多的计算机技术结合起来，实现更加宽泛的网络化应用。比如，多媒体技术与科学研究结合起来，将复杂抽象的科研内容转化为具体形象的图形或者动画信息，促进科研的发展进程。此外，将多媒体技术与远程传输技术相结合，可实现远程信息传播、远程处理事务、远程沟通交流等。由此可见，多媒体技术与其他技术相结合是未来计算机技术发展的主流趋势之一</a:t>
            </a:r>
            <a:r>
              <a:rPr lang="zh-CN" altLang="en-US" sz="1200" dirty="0" smtClean="0"/>
              <a:t>。</a:t>
            </a:r>
            <a:endParaRPr lang="zh-CN" altLang="en-US" sz="1200" dirty="0"/>
          </a:p>
          <a:p>
            <a:r>
              <a:rPr lang="zh-CN" altLang="en-US" sz="1200" dirty="0"/>
              <a:t>多媒体技术改革的另一个趋势将是更加家庭化。将多媒体技术封存在多媒体终端里，应用在家用电器中，可以使得电器更加自动化、人性化。家用计算机的普及，进一步促进了多媒体技术的家庭化进程。此外，将多媒体技术带入工作、学习、生活中，能够使更多的人接触到多媒体技术，进一步推动多媒体的发展进程</a:t>
            </a:r>
            <a:r>
              <a:rPr lang="zh-CN" altLang="en-US" sz="1200" dirty="0" smtClean="0"/>
              <a:t>。</a:t>
            </a:r>
            <a:endParaRPr lang="zh-CN" altLang="en-US" sz="1200" dirty="0"/>
          </a:p>
        </p:txBody>
      </p:sp>
    </p:spTree>
    <p:extLst>
      <p:ext uri="{BB962C8B-B14F-4D97-AF65-F5344CB8AC3E}">
        <p14:creationId xmlns:p14="http://schemas.microsoft.com/office/powerpoint/2010/main" val="2017630141"/>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9528" y="1094198"/>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二、轨道的操作</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0" y="1823270"/>
            <a:ext cx="4648200" cy="2653480"/>
          </a:xfrm>
          <a:prstGeom prst="rect">
            <a:avLst/>
          </a:prstGeom>
        </p:spPr>
        <p:txBody>
          <a:bodyPr vert="horz" lIns="68580" tIns="34290" rIns="68580" bIns="34290" rtlCol="0" anchor="b">
            <a:noAutofit/>
          </a:bodyPr>
          <a:lstStyle/>
          <a:p>
            <a:pPr>
              <a:lnSpc>
                <a:spcPct val="150000"/>
              </a:lnSpc>
              <a:spcBef>
                <a:spcPct val="0"/>
              </a:spcBef>
            </a:pPr>
            <a:r>
              <a:rPr lang="en-US" altLang="zh-CN" sz="1400" dirty="0" smtClean="0"/>
              <a:t>1.</a:t>
            </a:r>
            <a:r>
              <a:rPr lang="zh-CN" altLang="en-US" sz="1400" dirty="0" smtClean="0"/>
              <a:t>添加轨道</a:t>
            </a:r>
            <a:endParaRPr lang="zh-CN" altLang="en-US" sz="1400" dirty="0"/>
          </a:p>
          <a:p>
            <a:pPr>
              <a:lnSpc>
                <a:spcPct val="150000"/>
              </a:lnSpc>
              <a:spcBef>
                <a:spcPct val="0"/>
              </a:spcBef>
            </a:pPr>
            <a:r>
              <a:rPr lang="zh-CN" altLang="en-US" sz="1400" dirty="0"/>
              <a:t>在“时间轴”窗口的轨道名称后的空白处单击鼠标右键，在弹出的快捷菜单中执行“添加轨道”</a:t>
            </a:r>
            <a:r>
              <a:rPr lang="zh-CN" altLang="en-US" sz="1400" dirty="0" smtClean="0"/>
              <a:t>命令，</a:t>
            </a:r>
            <a:r>
              <a:rPr lang="zh-CN" altLang="en-US" sz="1400" dirty="0"/>
              <a:t>打开“添加轨道”对话框，分别在“视频轨道”和“音频轨道”的添加数值框中输入需要添加的轨道数量，然后在“放置”下拉列表中选择希望放置的位置。最后，单击“确定”按钮，返回到</a:t>
            </a:r>
            <a:r>
              <a:rPr lang="en-US" altLang="zh-CN" sz="1400" dirty="0"/>
              <a:t>Premiere</a:t>
            </a:r>
            <a:r>
              <a:rPr lang="zh-CN" altLang="en-US" sz="1400" dirty="0"/>
              <a:t>工作界面，即可查看添加后的视频和音频轨道</a:t>
            </a:r>
            <a:r>
              <a:rPr lang="zh-CN" altLang="en-US" sz="1400" dirty="0" smtClean="0"/>
              <a:t>。</a:t>
            </a:r>
            <a:endParaRPr lang="zh-CN" altLang="en-US" sz="1400" dirty="0"/>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第三</a:t>
            </a:r>
            <a:r>
              <a:rPr lang="zh-CN" altLang="en-US" b="1" dirty="0" smtClean="0">
                <a:solidFill>
                  <a:srgbClr val="FF0000"/>
                </a:solidFill>
              </a:rPr>
              <a:t>节  序列</a:t>
            </a:r>
            <a:r>
              <a:rPr lang="zh-CN" altLang="en-US" b="1" dirty="0">
                <a:solidFill>
                  <a:srgbClr val="FF0000"/>
                </a:solidFill>
              </a:rPr>
              <a:t>和轨道的操作</a:t>
            </a:r>
            <a:endParaRPr lang="zh-CN" altLang="en-US" b="1" dirty="0">
              <a:solidFill>
                <a:srgbClr val="FF0000"/>
              </a:solidFill>
            </a:endParaRPr>
          </a:p>
        </p:txBody>
      </p:sp>
      <p:pic>
        <p:nvPicPr>
          <p:cNvPr id="49154" name="Picture 2" descr="D:\教辅\郭水华\2021\多媒体技术与应用教程\tif\应用多媒体202.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1581150"/>
            <a:ext cx="1905000" cy="2377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7286206"/>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9528" y="1094198"/>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二、轨道的操作</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0" y="1823270"/>
            <a:ext cx="4648200" cy="2653480"/>
          </a:xfrm>
          <a:prstGeom prst="rect">
            <a:avLst/>
          </a:prstGeom>
        </p:spPr>
        <p:txBody>
          <a:bodyPr vert="horz" lIns="68580" tIns="34290" rIns="68580" bIns="34290" rtlCol="0" anchor="b">
            <a:noAutofit/>
          </a:bodyPr>
          <a:lstStyle/>
          <a:p>
            <a:pPr>
              <a:lnSpc>
                <a:spcPct val="150000"/>
              </a:lnSpc>
              <a:spcBef>
                <a:spcPct val="0"/>
              </a:spcBef>
            </a:pPr>
            <a:r>
              <a:rPr lang="en-US" altLang="zh-CN" sz="1400" dirty="0" smtClean="0"/>
              <a:t>2.</a:t>
            </a:r>
            <a:r>
              <a:rPr lang="zh-CN" altLang="en-US" sz="1400" dirty="0" smtClean="0"/>
              <a:t>删除轨道</a:t>
            </a:r>
            <a:endParaRPr lang="zh-CN" altLang="en-US" sz="1400" dirty="0"/>
          </a:p>
          <a:p>
            <a:pPr>
              <a:lnSpc>
                <a:spcPct val="150000"/>
              </a:lnSpc>
              <a:spcBef>
                <a:spcPct val="0"/>
              </a:spcBef>
            </a:pPr>
            <a:r>
              <a:rPr lang="zh-CN" altLang="en-US" sz="1400" dirty="0"/>
              <a:t>删除轨道有两种方法：第一种方法是在需要删除的轨道名称后的空白处单击鼠标右键，在弹出的快捷菜单中执行“删除单个轨道”</a:t>
            </a:r>
            <a:r>
              <a:rPr lang="zh-CN" altLang="en-US" sz="1400" dirty="0" smtClean="0"/>
              <a:t>命令；</a:t>
            </a:r>
            <a:endParaRPr lang="zh-CN" altLang="en-US" sz="1400" dirty="0"/>
          </a:p>
          <a:p>
            <a:pPr>
              <a:lnSpc>
                <a:spcPct val="150000"/>
              </a:lnSpc>
              <a:spcBef>
                <a:spcPct val="0"/>
              </a:spcBef>
            </a:pPr>
            <a:r>
              <a:rPr lang="zh-CN" altLang="en-US" sz="1400" dirty="0"/>
              <a:t>第二种方法是在任意轨道名称后的空白处单击鼠标右键，在弹出的快捷菜单中选择“删除轨道”选项，打开“删除轨道”</a:t>
            </a:r>
            <a:r>
              <a:rPr lang="zh-CN" altLang="en-US" sz="1400" dirty="0" smtClean="0"/>
              <a:t>对话框，</a:t>
            </a:r>
            <a:r>
              <a:rPr lang="zh-CN" altLang="en-US" sz="1400" dirty="0"/>
              <a:t>在里面设置需要删除的轨道，最后单击“确定”按钮就可以完成轨道的删除。</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第三</a:t>
            </a:r>
            <a:r>
              <a:rPr lang="zh-CN" altLang="en-US" b="1" dirty="0" smtClean="0">
                <a:solidFill>
                  <a:srgbClr val="FF0000"/>
                </a:solidFill>
              </a:rPr>
              <a:t>节  序列</a:t>
            </a:r>
            <a:r>
              <a:rPr lang="zh-CN" altLang="en-US" b="1" dirty="0">
                <a:solidFill>
                  <a:srgbClr val="FF0000"/>
                </a:solidFill>
              </a:rPr>
              <a:t>和轨道的操作</a:t>
            </a:r>
            <a:endParaRPr lang="zh-CN" altLang="en-US" b="1" dirty="0">
              <a:solidFill>
                <a:srgbClr val="FF0000"/>
              </a:solidFill>
            </a:endParaRPr>
          </a:p>
        </p:txBody>
      </p:sp>
      <p:pic>
        <p:nvPicPr>
          <p:cNvPr id="50178" name="Picture 2" descr="D:\教辅\郭水华\2021\多媒体技术与应用教程\tif\应用多媒体203.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1200150"/>
            <a:ext cx="2514600" cy="3049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069009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9528" y="1094198"/>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二、轨道的操作</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0" y="2266950"/>
            <a:ext cx="8610600" cy="1447800"/>
          </a:xfrm>
          <a:prstGeom prst="rect">
            <a:avLst/>
          </a:prstGeom>
        </p:spPr>
        <p:txBody>
          <a:bodyPr vert="horz" lIns="68580" tIns="34290" rIns="68580" bIns="34290" rtlCol="0" anchor="b">
            <a:noAutofit/>
          </a:bodyPr>
          <a:lstStyle/>
          <a:p>
            <a:pPr>
              <a:lnSpc>
                <a:spcPct val="150000"/>
              </a:lnSpc>
              <a:spcBef>
                <a:spcPct val="0"/>
              </a:spcBef>
            </a:pPr>
            <a:r>
              <a:rPr lang="en-US" altLang="zh-CN" sz="1400" dirty="0" smtClean="0"/>
              <a:t>3.</a:t>
            </a:r>
            <a:r>
              <a:rPr lang="zh-CN" altLang="en-US" sz="1400" dirty="0" smtClean="0"/>
              <a:t>轨道</a:t>
            </a:r>
            <a:r>
              <a:rPr lang="zh-CN" altLang="en-US" sz="1400" dirty="0"/>
              <a:t>的</a:t>
            </a:r>
            <a:r>
              <a:rPr lang="zh-CN" altLang="en-US" sz="1400" dirty="0" smtClean="0"/>
              <a:t>锁定</a:t>
            </a:r>
            <a:endParaRPr lang="zh-CN" altLang="en-US" sz="1400" dirty="0"/>
          </a:p>
          <a:p>
            <a:pPr>
              <a:lnSpc>
                <a:spcPct val="150000"/>
              </a:lnSpc>
              <a:spcBef>
                <a:spcPct val="0"/>
              </a:spcBef>
            </a:pPr>
            <a:r>
              <a:rPr lang="zh-CN" altLang="en-US" sz="1400" dirty="0"/>
              <a:t>制作视频的时候，由于轨道间的剪辑都互有关系，为避免错误操作，可以将当前不需要进行操作的轨道进行锁定。单击需要锁定轨道前方的“切换轨道锁定”按钮，此时按钮变成蓝色状态，这就表示这条轨道已经被锁定，无法进行任何操作。如果需要解锁，只需要再次单击“切换轨道锁定”按钮即可。</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第三</a:t>
            </a:r>
            <a:r>
              <a:rPr lang="zh-CN" altLang="en-US" b="1" dirty="0" smtClean="0">
                <a:solidFill>
                  <a:srgbClr val="FF0000"/>
                </a:solidFill>
              </a:rPr>
              <a:t>节  序列</a:t>
            </a:r>
            <a:r>
              <a:rPr lang="zh-CN" altLang="en-US" b="1" dirty="0">
                <a:solidFill>
                  <a:srgbClr val="FF0000"/>
                </a:solidFill>
              </a:rPr>
              <a:t>和轨道的操作</a:t>
            </a:r>
            <a:endParaRPr lang="zh-CN" altLang="en-US" b="1" dirty="0">
              <a:solidFill>
                <a:srgbClr val="FF0000"/>
              </a:solidFill>
            </a:endParaRPr>
          </a:p>
        </p:txBody>
      </p:sp>
    </p:spTree>
    <p:extLst>
      <p:ext uri="{BB962C8B-B14F-4D97-AF65-F5344CB8AC3E}">
        <p14:creationId xmlns:p14="http://schemas.microsoft.com/office/powerpoint/2010/main" val="2569653500"/>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9528" y="1094198"/>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一、新建素材箱</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38100" y="1786144"/>
            <a:ext cx="4648200" cy="914400"/>
          </a:xfrm>
          <a:prstGeom prst="rect">
            <a:avLst/>
          </a:prstGeom>
        </p:spPr>
        <p:txBody>
          <a:bodyPr vert="horz" lIns="68580" tIns="34290" rIns="68580" bIns="34290" rtlCol="0" anchor="b">
            <a:noAutofit/>
          </a:bodyPr>
          <a:lstStyle/>
          <a:p>
            <a:pPr>
              <a:lnSpc>
                <a:spcPct val="150000"/>
              </a:lnSpc>
              <a:spcBef>
                <a:spcPct val="0"/>
              </a:spcBef>
            </a:pPr>
            <a:r>
              <a:rPr lang="en-US" altLang="zh-CN" sz="1400" dirty="0"/>
              <a:t>(1)</a:t>
            </a:r>
            <a:r>
              <a:rPr lang="zh-CN" altLang="en-US" sz="1400" dirty="0"/>
              <a:t>单击“项目”窗口右下方的“新建素材箱”按钮，即可创建素材箱，并可以对素材箱</a:t>
            </a:r>
            <a:r>
              <a:rPr lang="zh-CN" altLang="en-US" sz="1400" dirty="0" smtClean="0"/>
              <a:t>重命名。</a:t>
            </a:r>
            <a:endParaRPr lang="zh-CN" altLang="en-US" sz="1400" dirty="0"/>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第四</a:t>
            </a:r>
            <a:r>
              <a:rPr lang="zh-CN" altLang="en-US" b="1" dirty="0" smtClean="0">
                <a:solidFill>
                  <a:srgbClr val="FF0000"/>
                </a:solidFill>
              </a:rPr>
              <a:t>节  素材</a:t>
            </a:r>
            <a:r>
              <a:rPr lang="zh-CN" altLang="en-US" b="1" dirty="0">
                <a:solidFill>
                  <a:srgbClr val="FF0000"/>
                </a:solidFill>
              </a:rPr>
              <a:t>的导入与管理</a:t>
            </a:r>
            <a:endParaRPr lang="zh-CN" altLang="en-US" b="1" dirty="0">
              <a:solidFill>
                <a:srgbClr val="FF0000"/>
              </a:solidFill>
            </a:endParaRPr>
          </a:p>
        </p:txBody>
      </p:sp>
      <p:pic>
        <p:nvPicPr>
          <p:cNvPr id="51202" name="Picture 2" descr="D:\教辅\郭水华\2021\多媒体技术与应用教程\tif\应用多媒体205.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00600" y="1367044"/>
            <a:ext cx="3821493" cy="266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2838282"/>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9528" y="1094198"/>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一、新建素材箱</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38100" y="1786144"/>
            <a:ext cx="4648200" cy="914400"/>
          </a:xfrm>
          <a:prstGeom prst="rect">
            <a:avLst/>
          </a:prstGeom>
        </p:spPr>
        <p:txBody>
          <a:bodyPr vert="horz" lIns="68580" tIns="34290" rIns="68580" bIns="34290" rtlCol="0" anchor="b">
            <a:noAutofit/>
          </a:bodyPr>
          <a:lstStyle/>
          <a:p>
            <a:pPr>
              <a:lnSpc>
                <a:spcPct val="150000"/>
              </a:lnSpc>
              <a:spcBef>
                <a:spcPct val="0"/>
              </a:spcBef>
            </a:pPr>
            <a:r>
              <a:rPr lang="en-US" altLang="zh-CN" sz="1400" dirty="0"/>
              <a:t>(2)</a:t>
            </a:r>
            <a:r>
              <a:rPr lang="zh-CN" altLang="en-US" sz="1400" dirty="0"/>
              <a:t>在“项目”窗口的空白处单击鼠标右键，在弹出的快捷菜单中选择“新建素材箱”选项，也可以创建素材</a:t>
            </a:r>
            <a:r>
              <a:rPr lang="zh-CN" altLang="en-US" sz="1400" dirty="0" smtClean="0"/>
              <a:t>箱。</a:t>
            </a:r>
            <a:endParaRPr lang="zh-CN" altLang="en-US" sz="1400" dirty="0"/>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第四</a:t>
            </a:r>
            <a:r>
              <a:rPr lang="zh-CN" altLang="en-US" b="1" dirty="0" smtClean="0">
                <a:solidFill>
                  <a:srgbClr val="FF0000"/>
                </a:solidFill>
              </a:rPr>
              <a:t>节  素材</a:t>
            </a:r>
            <a:r>
              <a:rPr lang="zh-CN" altLang="en-US" b="1" dirty="0">
                <a:solidFill>
                  <a:srgbClr val="FF0000"/>
                </a:solidFill>
              </a:rPr>
              <a:t>的导入与管理</a:t>
            </a:r>
            <a:endParaRPr lang="zh-CN" altLang="en-US" b="1" dirty="0">
              <a:solidFill>
                <a:srgbClr val="FF0000"/>
              </a:solidFill>
            </a:endParaRPr>
          </a:p>
        </p:txBody>
      </p:sp>
      <p:pic>
        <p:nvPicPr>
          <p:cNvPr id="52226" name="Picture 2" descr="D:\教辅\郭水华\2021\多媒体技术与应用教程\tif\应用多媒体206.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7282" y="1315228"/>
            <a:ext cx="3994083" cy="2770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3365923"/>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9528" y="1094198"/>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二、导入素材</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38100" y="1786144"/>
            <a:ext cx="8801100" cy="2843006"/>
          </a:xfrm>
          <a:prstGeom prst="rect">
            <a:avLst/>
          </a:prstGeom>
        </p:spPr>
        <p:txBody>
          <a:bodyPr vert="horz" lIns="68580" tIns="34290" rIns="68580" bIns="34290" rtlCol="0" anchor="b">
            <a:noAutofit/>
          </a:bodyPr>
          <a:lstStyle/>
          <a:p>
            <a:pPr>
              <a:lnSpc>
                <a:spcPct val="150000"/>
              </a:lnSpc>
              <a:spcBef>
                <a:spcPct val="0"/>
              </a:spcBef>
            </a:pPr>
            <a:r>
              <a:rPr lang="zh-CN" altLang="en-US" sz="1400" dirty="0" smtClean="0"/>
              <a:t>（</a:t>
            </a:r>
            <a:r>
              <a:rPr lang="zh-CN" altLang="en-US" sz="1400" dirty="0"/>
              <a:t>一）导入图像</a:t>
            </a:r>
            <a:r>
              <a:rPr lang="zh-CN" altLang="en-US" sz="1400" dirty="0" smtClean="0"/>
              <a:t>素材</a:t>
            </a:r>
            <a:endParaRPr lang="zh-CN" altLang="en-US" sz="1400" dirty="0"/>
          </a:p>
          <a:p>
            <a:pPr>
              <a:lnSpc>
                <a:spcPct val="150000"/>
              </a:lnSpc>
              <a:spcBef>
                <a:spcPct val="0"/>
              </a:spcBef>
            </a:pPr>
            <a:r>
              <a:rPr lang="zh-CN" altLang="en-US" sz="1400" dirty="0"/>
              <a:t>图像素材属于静帧文件，在</a:t>
            </a:r>
            <a:r>
              <a:rPr lang="en-US" altLang="zh-CN" sz="1400" dirty="0"/>
              <a:t>Premiere</a:t>
            </a:r>
            <a:r>
              <a:rPr lang="zh-CN" altLang="en-US" sz="1400" dirty="0"/>
              <a:t>中可以当成视频剪辑使用，在将静态的图像文件加入</a:t>
            </a:r>
            <a:r>
              <a:rPr lang="en-US" altLang="zh-CN" sz="1400" dirty="0"/>
              <a:t>Premiere</a:t>
            </a:r>
            <a:r>
              <a:rPr lang="zh-CN" altLang="en-US" sz="1400" dirty="0"/>
              <a:t>时，应该先设置其默认持续时间，具体操作步骤如下</a:t>
            </a:r>
            <a:r>
              <a:rPr lang="en-US" altLang="zh-CN" sz="1400" dirty="0" smtClean="0"/>
              <a:t>:</a:t>
            </a:r>
            <a:endParaRPr lang="en-US" altLang="zh-CN" sz="1400" dirty="0"/>
          </a:p>
          <a:p>
            <a:pPr>
              <a:lnSpc>
                <a:spcPct val="150000"/>
              </a:lnSpc>
              <a:spcBef>
                <a:spcPct val="0"/>
              </a:spcBef>
            </a:pPr>
            <a:r>
              <a:rPr lang="zh-CN" altLang="en-US" sz="1400" dirty="0"/>
              <a:t>执行“编辑”→“首选项”→“常规”命令，打开“首选项”对话框。</a:t>
            </a:r>
          </a:p>
          <a:p>
            <a:pPr>
              <a:lnSpc>
                <a:spcPct val="150000"/>
              </a:lnSpc>
              <a:spcBef>
                <a:spcPct val="0"/>
              </a:spcBef>
            </a:pPr>
            <a:r>
              <a:rPr lang="zh-CN" altLang="en-US" sz="1400" dirty="0"/>
              <a:t>在弹出的对话框中可以对静帧图像默认持续时间进行设置，默认为</a:t>
            </a:r>
            <a:r>
              <a:rPr lang="en-US" altLang="zh-CN" sz="1400" dirty="0"/>
              <a:t>125</a:t>
            </a:r>
            <a:r>
              <a:rPr lang="zh-CN" altLang="en-US" sz="1400" dirty="0"/>
              <a:t>帧</a:t>
            </a:r>
            <a:r>
              <a:rPr lang="en-US" altLang="zh-CN" sz="1400" dirty="0"/>
              <a:t>(</a:t>
            </a:r>
            <a:r>
              <a:rPr lang="zh-CN" altLang="en-US" sz="1400" dirty="0"/>
              <a:t>即</a:t>
            </a:r>
            <a:r>
              <a:rPr lang="en-US" altLang="zh-CN" sz="1400" dirty="0"/>
              <a:t>5 s</a:t>
            </a:r>
            <a:r>
              <a:rPr lang="zh-CN" altLang="en-US" sz="1400" dirty="0"/>
              <a:t>，每秒</a:t>
            </a:r>
            <a:r>
              <a:rPr lang="en-US" altLang="zh-CN" sz="1400" dirty="0"/>
              <a:t>25</a:t>
            </a:r>
            <a:r>
              <a:rPr lang="zh-CN" altLang="en-US" sz="1400" dirty="0"/>
              <a:t>帧</a:t>
            </a:r>
            <a:r>
              <a:rPr lang="en-US" altLang="zh-CN" sz="1400" dirty="0"/>
              <a:t>)</a:t>
            </a:r>
            <a:r>
              <a:rPr lang="zh-CN" altLang="en-US" sz="1400" dirty="0"/>
              <a:t>，设置好之后单击“确定”按钮</a:t>
            </a:r>
            <a:r>
              <a:rPr lang="zh-CN" altLang="en-US" sz="1400" dirty="0" smtClean="0"/>
              <a:t>。</a:t>
            </a:r>
            <a:endParaRPr lang="zh-CN" altLang="en-US" sz="1400" dirty="0"/>
          </a:p>
          <a:p>
            <a:pPr>
              <a:lnSpc>
                <a:spcPct val="150000"/>
              </a:lnSpc>
              <a:spcBef>
                <a:spcPct val="0"/>
              </a:spcBef>
            </a:pPr>
            <a:r>
              <a:rPr lang="zh-CN" altLang="en-US" sz="1400" dirty="0"/>
              <a:t>双击“项目”面板“名称”选项卡空白处，在弹出的“导入”对话框中，选择需要导入的图片素材，然后单击“打开”按钮，这样就可以将选择的素材文件导入“项目”面板中。</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第四</a:t>
            </a:r>
            <a:r>
              <a:rPr lang="zh-CN" altLang="en-US" b="1" dirty="0" smtClean="0">
                <a:solidFill>
                  <a:srgbClr val="FF0000"/>
                </a:solidFill>
              </a:rPr>
              <a:t>节  素材</a:t>
            </a:r>
            <a:r>
              <a:rPr lang="zh-CN" altLang="en-US" b="1" dirty="0">
                <a:solidFill>
                  <a:srgbClr val="FF0000"/>
                </a:solidFill>
              </a:rPr>
              <a:t>的导入与管理</a:t>
            </a:r>
            <a:endParaRPr lang="zh-CN" altLang="en-US" b="1" dirty="0">
              <a:solidFill>
                <a:srgbClr val="FF0000"/>
              </a:solidFill>
            </a:endParaRPr>
          </a:p>
        </p:txBody>
      </p:sp>
    </p:spTree>
    <p:extLst>
      <p:ext uri="{BB962C8B-B14F-4D97-AF65-F5344CB8AC3E}">
        <p14:creationId xmlns:p14="http://schemas.microsoft.com/office/powerpoint/2010/main" val="2769173813"/>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9528" y="1094198"/>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二、导入素材</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30332" y="1733550"/>
            <a:ext cx="4846468" cy="2971800"/>
          </a:xfrm>
          <a:prstGeom prst="rect">
            <a:avLst/>
          </a:prstGeom>
        </p:spPr>
        <p:txBody>
          <a:bodyPr vert="horz" lIns="68580" tIns="34290" rIns="68580" bIns="34290" rtlCol="0" anchor="b">
            <a:noAutofit/>
          </a:bodyPr>
          <a:lstStyle/>
          <a:p>
            <a:pPr>
              <a:lnSpc>
                <a:spcPct val="150000"/>
              </a:lnSpc>
              <a:spcBef>
                <a:spcPct val="0"/>
              </a:spcBef>
            </a:pPr>
            <a:r>
              <a:rPr lang="zh-CN" altLang="en-US" sz="1400" dirty="0"/>
              <a:t>（二）导入序列</a:t>
            </a:r>
            <a:r>
              <a:rPr lang="zh-CN" altLang="en-US" sz="1400" dirty="0" smtClean="0"/>
              <a:t>文件</a:t>
            </a:r>
            <a:endParaRPr lang="zh-CN" altLang="en-US" sz="1400" dirty="0"/>
          </a:p>
          <a:p>
            <a:pPr>
              <a:lnSpc>
                <a:spcPct val="150000"/>
              </a:lnSpc>
              <a:spcBef>
                <a:spcPct val="0"/>
              </a:spcBef>
            </a:pPr>
            <a:r>
              <a:rPr lang="zh-CN" altLang="en-US" sz="1400" dirty="0"/>
              <a:t>序列文件是带有统一编号的图像文件。如果只是把序列图片中的某一张导入，它就是静态图像文件</a:t>
            </a:r>
            <a:r>
              <a:rPr lang="en-US" altLang="zh-CN" sz="1400" dirty="0"/>
              <a:t>;</a:t>
            </a:r>
            <a:r>
              <a:rPr lang="zh-CN" altLang="en-US" sz="1400" dirty="0"/>
              <a:t>如果将其按照序列全部导入，系统会自动将这个整体作为一个视频文件</a:t>
            </a:r>
            <a:r>
              <a:rPr lang="zh-CN" altLang="en-US" sz="1400" dirty="0" smtClean="0"/>
              <a:t>。</a:t>
            </a:r>
            <a:endParaRPr lang="zh-CN" altLang="en-US" sz="1400" dirty="0"/>
          </a:p>
          <a:p>
            <a:pPr>
              <a:lnSpc>
                <a:spcPct val="150000"/>
              </a:lnSpc>
              <a:spcBef>
                <a:spcPct val="0"/>
              </a:spcBef>
            </a:pPr>
            <a:r>
              <a:rPr lang="zh-CN" altLang="en-US" sz="1400" dirty="0"/>
              <a:t>按快捷键“</a:t>
            </a:r>
            <a:r>
              <a:rPr lang="en-US" altLang="zh-CN" sz="1400" dirty="0" err="1"/>
              <a:t>Ctrl+I</a:t>
            </a:r>
            <a:r>
              <a:rPr lang="en-US" altLang="zh-CN" sz="1400" dirty="0"/>
              <a:t>”</a:t>
            </a:r>
            <a:r>
              <a:rPr lang="zh-CN" altLang="en-US" sz="1400" dirty="0"/>
              <a:t>，在弹出的“导入”对话框中，打开所需序列文件夹，可以看到里面有多个名称命名是统一编号的图像文件</a:t>
            </a:r>
            <a:r>
              <a:rPr lang="zh-CN" altLang="en-US" sz="1400" dirty="0" smtClean="0"/>
              <a:t>，选中</a:t>
            </a:r>
            <a:r>
              <a:rPr lang="zh-CN" altLang="en-US" sz="1400" dirty="0"/>
              <a:t>序列图片中的第一张图片，勾选“图像序列”的复选框，然后单击“打开”按钮。</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第四</a:t>
            </a:r>
            <a:r>
              <a:rPr lang="zh-CN" altLang="en-US" b="1" dirty="0" smtClean="0">
                <a:solidFill>
                  <a:srgbClr val="FF0000"/>
                </a:solidFill>
              </a:rPr>
              <a:t>节  素材</a:t>
            </a:r>
            <a:r>
              <a:rPr lang="zh-CN" altLang="en-US" b="1" dirty="0">
                <a:solidFill>
                  <a:srgbClr val="FF0000"/>
                </a:solidFill>
              </a:rPr>
              <a:t>的导入与管理</a:t>
            </a:r>
            <a:endParaRPr lang="zh-CN" altLang="en-US" b="1" dirty="0">
              <a:solidFill>
                <a:srgbClr val="FF0000"/>
              </a:solidFill>
            </a:endParaRPr>
          </a:p>
        </p:txBody>
      </p:sp>
      <p:pic>
        <p:nvPicPr>
          <p:cNvPr id="53250" name="Picture 2" descr="D:\教辅\郭水华\2021\多媒体技术与应用教程\tif\应用多媒体207.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8686" y="1156730"/>
            <a:ext cx="3990513" cy="28872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8202880"/>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9528" y="1094198"/>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二、导入素材</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30332" y="1733550"/>
            <a:ext cx="4846468" cy="2971800"/>
          </a:xfrm>
          <a:prstGeom prst="rect">
            <a:avLst/>
          </a:prstGeom>
        </p:spPr>
        <p:txBody>
          <a:bodyPr vert="horz" lIns="68580" tIns="34290" rIns="68580" bIns="34290" rtlCol="0" anchor="b">
            <a:noAutofit/>
          </a:bodyPr>
          <a:lstStyle/>
          <a:p>
            <a:pPr>
              <a:lnSpc>
                <a:spcPct val="150000"/>
              </a:lnSpc>
              <a:spcBef>
                <a:spcPct val="0"/>
              </a:spcBef>
            </a:pPr>
            <a:r>
              <a:rPr lang="zh-CN" altLang="en-US" sz="1400" dirty="0"/>
              <a:t>（二）导入序列</a:t>
            </a:r>
            <a:r>
              <a:rPr lang="zh-CN" altLang="en-US" sz="1400" dirty="0" smtClean="0"/>
              <a:t>文件</a:t>
            </a:r>
            <a:endParaRPr lang="zh-CN" altLang="en-US" sz="1400" dirty="0"/>
          </a:p>
          <a:p>
            <a:pPr>
              <a:lnSpc>
                <a:spcPct val="150000"/>
              </a:lnSpc>
              <a:spcBef>
                <a:spcPct val="0"/>
              </a:spcBef>
            </a:pPr>
            <a:r>
              <a:rPr lang="zh-CN" altLang="en-US" sz="1400" dirty="0"/>
              <a:t>序列文件是带有统一编号的图像文件。如果只是把序列图片中的某一张导入，它就是静态图像文件</a:t>
            </a:r>
            <a:r>
              <a:rPr lang="en-US" altLang="zh-CN" sz="1400" dirty="0"/>
              <a:t>;</a:t>
            </a:r>
            <a:r>
              <a:rPr lang="zh-CN" altLang="en-US" sz="1400" dirty="0"/>
              <a:t>如果将其按照序列全部导入，系统会自动将这个整体作为一个视频文件</a:t>
            </a:r>
            <a:r>
              <a:rPr lang="zh-CN" altLang="en-US" sz="1400" dirty="0" smtClean="0"/>
              <a:t>。</a:t>
            </a:r>
            <a:endParaRPr lang="zh-CN" altLang="en-US" sz="1400" dirty="0"/>
          </a:p>
          <a:p>
            <a:pPr>
              <a:lnSpc>
                <a:spcPct val="150000"/>
              </a:lnSpc>
              <a:spcBef>
                <a:spcPct val="0"/>
              </a:spcBef>
            </a:pPr>
            <a:r>
              <a:rPr lang="zh-CN" altLang="en-US" sz="1400" dirty="0"/>
              <a:t>按快捷键“</a:t>
            </a:r>
            <a:r>
              <a:rPr lang="en-US" altLang="zh-CN" sz="1400" dirty="0" err="1"/>
              <a:t>Ctrl+I</a:t>
            </a:r>
            <a:r>
              <a:rPr lang="en-US" altLang="zh-CN" sz="1400" dirty="0"/>
              <a:t>”</a:t>
            </a:r>
            <a:r>
              <a:rPr lang="zh-CN" altLang="en-US" sz="1400" dirty="0"/>
              <a:t>，在弹出的“导入”对话框中，打开所需序列文件夹，可以看到里面有多个名称命名是统一编号的图像文件</a:t>
            </a:r>
            <a:r>
              <a:rPr lang="zh-CN" altLang="en-US" sz="1400" dirty="0" smtClean="0"/>
              <a:t>，选中</a:t>
            </a:r>
            <a:r>
              <a:rPr lang="zh-CN" altLang="en-US" sz="1400" dirty="0"/>
              <a:t>序列图片中的第一张图片，勾选“图像序列”的复选框，然后单击“打开”按钮。</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第四</a:t>
            </a:r>
            <a:r>
              <a:rPr lang="zh-CN" altLang="en-US" b="1" dirty="0" smtClean="0">
                <a:solidFill>
                  <a:srgbClr val="FF0000"/>
                </a:solidFill>
              </a:rPr>
              <a:t>节  素材</a:t>
            </a:r>
            <a:r>
              <a:rPr lang="zh-CN" altLang="en-US" b="1" dirty="0">
                <a:solidFill>
                  <a:srgbClr val="FF0000"/>
                </a:solidFill>
              </a:rPr>
              <a:t>的导入与管理</a:t>
            </a:r>
            <a:endParaRPr lang="zh-CN" altLang="en-US" b="1" dirty="0">
              <a:solidFill>
                <a:srgbClr val="FF0000"/>
              </a:solidFill>
            </a:endParaRPr>
          </a:p>
        </p:txBody>
      </p:sp>
      <p:pic>
        <p:nvPicPr>
          <p:cNvPr id="53250" name="Picture 2" descr="D:\教辅\郭水华\2021\多媒体技术与应用教程\tif\应用多媒体207.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8686" y="1156730"/>
            <a:ext cx="3990513" cy="28872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2797040"/>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9528" y="1551398"/>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二、导入素材</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30332" y="2343150"/>
            <a:ext cx="8123068" cy="1295400"/>
          </a:xfrm>
          <a:prstGeom prst="rect">
            <a:avLst/>
          </a:prstGeom>
        </p:spPr>
        <p:txBody>
          <a:bodyPr vert="horz" lIns="68580" tIns="34290" rIns="68580" bIns="34290" rtlCol="0" anchor="b">
            <a:noAutofit/>
          </a:bodyPr>
          <a:lstStyle/>
          <a:p>
            <a:pPr>
              <a:lnSpc>
                <a:spcPct val="150000"/>
              </a:lnSpc>
              <a:spcBef>
                <a:spcPct val="0"/>
              </a:spcBef>
            </a:pPr>
            <a:r>
              <a:rPr lang="zh-CN" altLang="en-US" sz="1400" dirty="0"/>
              <a:t>（三）导入图层</a:t>
            </a:r>
            <a:r>
              <a:rPr lang="zh-CN" altLang="en-US" sz="1400" dirty="0" smtClean="0"/>
              <a:t>文件</a:t>
            </a:r>
            <a:endParaRPr lang="zh-CN" altLang="en-US" sz="1400" dirty="0"/>
          </a:p>
          <a:p>
            <a:pPr>
              <a:lnSpc>
                <a:spcPct val="150000"/>
              </a:lnSpc>
              <a:spcBef>
                <a:spcPct val="0"/>
              </a:spcBef>
            </a:pPr>
            <a:r>
              <a:rPr lang="zh-CN" altLang="en-US" sz="1400" dirty="0"/>
              <a:t>图层文件也是静帧图像文件，但与一般的图像文件不同的是，图层文件包含了多个相互独立的图像图层。在</a:t>
            </a:r>
            <a:r>
              <a:rPr lang="en-US" altLang="zh-CN" sz="1400" dirty="0" smtClean="0"/>
              <a:t>Premiere</a:t>
            </a:r>
            <a:r>
              <a:rPr lang="zh-CN" altLang="en-US" sz="1400" dirty="0" smtClean="0"/>
              <a:t>中</a:t>
            </a:r>
            <a:r>
              <a:rPr lang="zh-CN" altLang="en-US" sz="1400" dirty="0"/>
              <a:t>，可以将图层文件的所有图层作为一个整体导入，也可以单独导入其中的一个图层</a:t>
            </a:r>
            <a:r>
              <a:rPr lang="zh-CN" altLang="en-US" sz="1400" dirty="0" smtClean="0"/>
              <a:t>。</a:t>
            </a:r>
            <a:endParaRPr lang="zh-CN" altLang="en-US" sz="1400" dirty="0"/>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第四</a:t>
            </a:r>
            <a:r>
              <a:rPr lang="zh-CN" altLang="en-US" b="1" dirty="0" smtClean="0">
                <a:solidFill>
                  <a:srgbClr val="FF0000"/>
                </a:solidFill>
              </a:rPr>
              <a:t>节  素材</a:t>
            </a:r>
            <a:r>
              <a:rPr lang="zh-CN" altLang="en-US" b="1" dirty="0">
                <a:solidFill>
                  <a:srgbClr val="FF0000"/>
                </a:solidFill>
              </a:rPr>
              <a:t>的导入与管理</a:t>
            </a:r>
            <a:endParaRPr lang="zh-CN" altLang="en-US" b="1" dirty="0">
              <a:solidFill>
                <a:srgbClr val="FF0000"/>
              </a:solidFill>
            </a:endParaRPr>
          </a:p>
        </p:txBody>
      </p:sp>
    </p:spTree>
    <p:extLst>
      <p:ext uri="{BB962C8B-B14F-4D97-AF65-F5344CB8AC3E}">
        <p14:creationId xmlns:p14="http://schemas.microsoft.com/office/powerpoint/2010/main" val="512797040"/>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9528" y="1551398"/>
            <a:ext cx="2299393" cy="410752"/>
          </a:xfrm>
          <a:prstGeom prst="rect">
            <a:avLst/>
          </a:prstGeom>
        </p:spPr>
        <p:txBody>
          <a:bodyPr vert="horz" lIns="68580" tIns="34290" rIns="68580" bIns="34290" rtlCol="0" anchor="b">
            <a:normAutofit fontScale="85000" lnSpcReduction="10000"/>
          </a:bodyPr>
          <a:lstStyle/>
          <a:p>
            <a:pPr>
              <a:lnSpc>
                <a:spcPts val="1875"/>
              </a:lnSpc>
              <a:spcBef>
                <a:spcPct val="0"/>
              </a:spcBef>
            </a:pPr>
            <a:r>
              <a:rPr lang="zh-CN" altLang="en-US" b="1" dirty="0">
                <a:solidFill>
                  <a:srgbClr val="FF0000"/>
                </a:solidFill>
              </a:rPr>
              <a:t>一、对素材进行编辑处理</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30332" y="2114550"/>
            <a:ext cx="8732668" cy="2286000"/>
          </a:xfrm>
          <a:prstGeom prst="rect">
            <a:avLst/>
          </a:prstGeom>
        </p:spPr>
        <p:txBody>
          <a:bodyPr vert="horz" lIns="68580" tIns="34290" rIns="68580" bIns="34290" rtlCol="0" anchor="b">
            <a:noAutofit/>
          </a:bodyPr>
          <a:lstStyle/>
          <a:p>
            <a:pPr>
              <a:lnSpc>
                <a:spcPct val="150000"/>
              </a:lnSpc>
              <a:spcBef>
                <a:spcPct val="0"/>
              </a:spcBef>
            </a:pPr>
            <a:r>
              <a:rPr lang="en-US" altLang="zh-CN" sz="1400" dirty="0"/>
              <a:t>(1)</a:t>
            </a:r>
            <a:r>
              <a:rPr lang="zh-CN" altLang="en-US" sz="1400" dirty="0"/>
              <a:t>在“项目”窗口中双击视频素材，视频显示在“源”监视器窗口中。在“源”监视器窗口中，根据需求选择视频素材的入点，单击“标记入点”按钮，添加入点。同样的方法选择视频素材的出点，单击“标记出点”按钮，添加出点。被标记的时间段显示为浅灰色，将“源”监视器窗口中的素材拖至视频轨道</a:t>
            </a:r>
            <a:r>
              <a:rPr lang="en-US" altLang="zh-CN" sz="1400" dirty="0"/>
              <a:t>(</a:t>
            </a:r>
            <a:r>
              <a:rPr lang="zh-CN" altLang="en-US" sz="1400" dirty="0"/>
              <a:t>或单击“插入”按钮</a:t>
            </a:r>
            <a:r>
              <a:rPr lang="en-US" altLang="zh-CN" sz="1400" dirty="0"/>
              <a:t>)</a:t>
            </a:r>
            <a:r>
              <a:rPr lang="zh-CN" altLang="en-US" sz="1400" dirty="0"/>
              <a:t>，便可以将入点与出点之间的视频片段插入“时间轴”轨道中</a:t>
            </a:r>
            <a:r>
              <a:rPr lang="zh-CN" altLang="en-US" sz="1400" dirty="0" smtClean="0"/>
              <a:t>。</a:t>
            </a:r>
            <a:endParaRPr lang="zh-CN" altLang="en-US" sz="1400" dirty="0"/>
          </a:p>
          <a:p>
            <a:pPr>
              <a:lnSpc>
                <a:spcPct val="150000"/>
              </a:lnSpc>
              <a:spcBef>
                <a:spcPct val="0"/>
              </a:spcBef>
            </a:pPr>
            <a:r>
              <a:rPr lang="en-US" altLang="zh-CN" sz="1400" dirty="0"/>
              <a:t>(2)</a:t>
            </a:r>
            <a:r>
              <a:rPr lang="zh-CN" altLang="en-US" sz="1400" dirty="0"/>
              <a:t>直接将“项目”窗口中的素材文件拖至“时间轴”窗口的视频轨道，在“工具”面板中选择“剃刀”工具，在轨道上相应的时间点进行切割，将视频分为几个独立的片段，使用“工具”面板中的“选择工具”选中前后两段不需要的部分，按“</a:t>
            </a:r>
            <a:r>
              <a:rPr lang="en-US" altLang="zh-CN" sz="1400" dirty="0"/>
              <a:t>Delete”</a:t>
            </a:r>
            <a:r>
              <a:rPr lang="zh-CN" altLang="en-US" sz="1400" dirty="0"/>
              <a:t>键删除，再将中间部分拖至“时间轴”起点。</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第五</a:t>
            </a:r>
            <a:r>
              <a:rPr lang="zh-CN" altLang="en-US" b="1" dirty="0" smtClean="0">
                <a:solidFill>
                  <a:srgbClr val="FF0000"/>
                </a:solidFill>
              </a:rPr>
              <a:t>节  素材</a:t>
            </a:r>
            <a:r>
              <a:rPr lang="zh-CN" altLang="en-US" b="1" dirty="0">
                <a:solidFill>
                  <a:srgbClr val="FF0000"/>
                </a:solidFill>
              </a:rPr>
              <a:t>的基本操作</a:t>
            </a:r>
            <a:endParaRPr lang="zh-CN" altLang="en-US" b="1" dirty="0">
              <a:solidFill>
                <a:srgbClr val="FF0000"/>
              </a:solidFill>
            </a:endParaRPr>
          </a:p>
        </p:txBody>
      </p:sp>
    </p:spTree>
    <p:extLst>
      <p:ext uri="{BB962C8B-B14F-4D97-AF65-F5344CB8AC3E}">
        <p14:creationId xmlns:p14="http://schemas.microsoft.com/office/powerpoint/2010/main" val="2466791188"/>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xmlns="" id="{C5187549-20CE-40A9-A17F-379781C64A22}"/>
              </a:ext>
            </a:extLst>
          </p:cNvPr>
          <p:cNvSpPr/>
          <p:nvPr/>
        </p:nvSpPr>
        <p:spPr>
          <a:xfrm>
            <a:off x="3810000" y="1422838"/>
            <a:ext cx="2514600" cy="410752"/>
          </a:xfrm>
          <a:prstGeom prst="rect">
            <a:avLst/>
          </a:prstGeom>
        </p:spPr>
        <p:txBody>
          <a:bodyPr vert="horz" lIns="68580" tIns="34290" rIns="68580" bIns="34290" rtlCol="0" anchor="b">
            <a:normAutofit fontScale="85000" lnSpcReduction="10000"/>
          </a:bodyPr>
          <a:lstStyle/>
          <a:p>
            <a:pPr>
              <a:lnSpc>
                <a:spcPts val="1875"/>
              </a:lnSpc>
              <a:spcBef>
                <a:spcPct val="0"/>
              </a:spcBef>
            </a:pPr>
            <a:r>
              <a:rPr lang="zh-CN" altLang="en-US" b="1" dirty="0">
                <a:solidFill>
                  <a:srgbClr val="FF0000"/>
                </a:solidFill>
              </a:rPr>
              <a:t>一、多媒体研究的主要内容</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33" name="矩形 32">
            <a:extLst>
              <a:ext uri="{FF2B5EF4-FFF2-40B4-BE49-F238E27FC236}">
                <a16:creationId xmlns:a16="http://schemas.microsoft.com/office/drawing/2014/main" xmlns="" id="{3195969D-9C8F-49FA-A7E8-05F62BBF99E7}"/>
              </a:ext>
            </a:extLst>
          </p:cNvPr>
          <p:cNvSpPr/>
          <p:nvPr/>
        </p:nvSpPr>
        <p:spPr>
          <a:xfrm>
            <a:off x="3810000" y="2117408"/>
            <a:ext cx="5334000" cy="2587941"/>
          </a:xfrm>
          <a:prstGeom prst="rect">
            <a:avLst/>
          </a:prstGeom>
        </p:spPr>
        <p:txBody>
          <a:bodyPr vert="horz" lIns="68580" tIns="34290" rIns="68580" bIns="34290" rtlCol="0" anchor="b">
            <a:noAutofit/>
          </a:bodyPr>
          <a:lstStyle/>
          <a:p>
            <a:pPr>
              <a:lnSpc>
                <a:spcPts val="1875"/>
              </a:lnSpc>
              <a:spcBef>
                <a:spcPct val="0"/>
              </a:spcBef>
            </a:pPr>
            <a:r>
              <a:rPr lang="en-US" altLang="zh-CN" sz="1050" dirty="0"/>
              <a:t>(1)</a:t>
            </a:r>
            <a:r>
              <a:rPr lang="zh-CN" altLang="en-US" sz="1050" dirty="0"/>
              <a:t>如何实现多媒体信号数字化与计算机如何获取多媒体信号</a:t>
            </a:r>
            <a:r>
              <a:rPr lang="zh-CN" altLang="en-US" sz="1050" dirty="0" smtClean="0"/>
              <a:t>。</a:t>
            </a:r>
            <a:endParaRPr lang="zh-CN" altLang="en-US" sz="1050" dirty="0"/>
          </a:p>
          <a:p>
            <a:pPr>
              <a:lnSpc>
                <a:spcPts val="1875"/>
              </a:lnSpc>
              <a:spcBef>
                <a:spcPct val="0"/>
              </a:spcBef>
            </a:pPr>
            <a:r>
              <a:rPr lang="en-US" altLang="zh-CN" sz="1050" dirty="0"/>
              <a:t>(2)</a:t>
            </a:r>
            <a:r>
              <a:rPr lang="zh-CN" altLang="en-US" sz="1050" dirty="0"/>
              <a:t>如何实现多媒体的数据处理和编码、解码。这里主要包括多媒体内容的分析，基于内容的多媒体检索，多媒体安全，声音、图像、视频及动画处理</a:t>
            </a:r>
            <a:r>
              <a:rPr lang="zh-CN" altLang="en-US" sz="1050" dirty="0" smtClean="0"/>
              <a:t>。</a:t>
            </a:r>
            <a:endParaRPr lang="zh-CN" altLang="en-US" sz="1050" dirty="0"/>
          </a:p>
          <a:p>
            <a:pPr>
              <a:lnSpc>
                <a:spcPts val="1875"/>
              </a:lnSpc>
              <a:spcBef>
                <a:spcPct val="0"/>
              </a:spcBef>
            </a:pPr>
            <a:r>
              <a:rPr lang="en-US" altLang="zh-CN" sz="1050" dirty="0"/>
              <a:t>(3)</a:t>
            </a:r>
            <a:r>
              <a:rPr lang="zh-CN" altLang="en-US" sz="1050" dirty="0"/>
              <a:t>多媒体支持环境和网络。这里主要包括数据存储、硬件和软件平台、网络技术、服务质量及数据库等</a:t>
            </a:r>
            <a:r>
              <a:rPr lang="zh-CN" altLang="en-US" sz="1050" dirty="0" smtClean="0"/>
              <a:t>。</a:t>
            </a:r>
            <a:endParaRPr lang="zh-CN" altLang="en-US" sz="1050" dirty="0"/>
          </a:p>
          <a:p>
            <a:pPr>
              <a:lnSpc>
                <a:spcPts val="1875"/>
              </a:lnSpc>
              <a:spcBef>
                <a:spcPct val="0"/>
              </a:spcBef>
            </a:pPr>
            <a:r>
              <a:rPr lang="en-US" altLang="zh-CN" sz="1050" dirty="0"/>
              <a:t>(4)</a:t>
            </a:r>
            <a:r>
              <a:rPr lang="zh-CN" altLang="en-US" sz="1050" dirty="0"/>
              <a:t>多媒体工具及应用系统。这里主要包括各种用于多媒体素材制作和作品开发的软件工具、编程语言，以及各类应用系统</a:t>
            </a:r>
            <a:r>
              <a:rPr lang="en-US" altLang="zh-CN" sz="1050" dirty="0"/>
              <a:t>(</a:t>
            </a:r>
            <a:r>
              <a:rPr lang="zh-CN" altLang="en-US" sz="1050" dirty="0"/>
              <a:t>如多媒体教学系统、多媒体学习系统、多媒体虚拟现实系统等</a:t>
            </a:r>
            <a:r>
              <a:rPr lang="en-US" altLang="zh-CN" sz="1050" dirty="0"/>
              <a:t>)</a:t>
            </a:r>
            <a:r>
              <a:rPr lang="zh-CN" altLang="en-US" sz="1050" dirty="0" smtClean="0"/>
              <a:t>。</a:t>
            </a:r>
            <a:endParaRPr lang="zh-CN" altLang="en-US" sz="1050" dirty="0"/>
          </a:p>
          <a:p>
            <a:pPr>
              <a:lnSpc>
                <a:spcPts val="1875"/>
              </a:lnSpc>
              <a:spcBef>
                <a:spcPct val="0"/>
              </a:spcBef>
            </a:pPr>
            <a:r>
              <a:rPr lang="en-US" altLang="zh-CN" sz="1050" dirty="0"/>
              <a:t>(5)</a:t>
            </a:r>
            <a:r>
              <a:rPr lang="zh-CN" altLang="en-US" sz="1050" dirty="0"/>
              <a:t>多媒体通信与分布式多媒体系统，如可视电话、电视会议、视频点播、远程医疗会诊等</a:t>
            </a:r>
            <a:r>
              <a:rPr lang="zh-CN" altLang="en-US" sz="1050" dirty="0" smtClean="0"/>
              <a:t>。</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28282" r="14462"/>
          <a:stretch/>
        </p:blipFill>
        <p:spPr>
          <a:xfrm>
            <a:off x="1066800" y="1422838"/>
            <a:ext cx="2362200" cy="2749112"/>
          </a:xfrm>
          <a:prstGeom prst="rect">
            <a:avLst/>
          </a:prstGeom>
        </p:spPr>
      </p:pic>
      <p:sp>
        <p:nvSpPr>
          <p:cNvPr id="9" name="圆角矩形 8"/>
          <p:cNvSpPr/>
          <p:nvPr/>
        </p:nvSpPr>
        <p:spPr>
          <a:xfrm>
            <a:off x="0" y="209550"/>
            <a:ext cx="4682372"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1432" y="367784"/>
            <a:ext cx="4600940" cy="369332"/>
          </a:xfrm>
          <a:prstGeom prst="rect">
            <a:avLst/>
          </a:prstGeom>
        </p:spPr>
        <p:txBody>
          <a:bodyPr wrap="none">
            <a:spAutoFit/>
          </a:bodyPr>
          <a:lstStyle/>
          <a:p>
            <a:r>
              <a:rPr lang="zh-CN" altLang="en-US" b="1" dirty="0">
                <a:solidFill>
                  <a:srgbClr val="FF0000"/>
                </a:solidFill>
              </a:rPr>
              <a:t>第四</a:t>
            </a:r>
            <a:r>
              <a:rPr lang="zh-CN" altLang="en-US" b="1" dirty="0" smtClean="0">
                <a:solidFill>
                  <a:srgbClr val="FF0000"/>
                </a:solidFill>
              </a:rPr>
              <a:t>节  多媒体</a:t>
            </a:r>
            <a:r>
              <a:rPr lang="zh-CN" altLang="en-US" b="1" dirty="0">
                <a:solidFill>
                  <a:srgbClr val="FF0000"/>
                </a:solidFill>
              </a:rPr>
              <a:t>研究的主要内容与核心技术</a:t>
            </a:r>
            <a:endParaRPr lang="zh-CN" altLang="en-US" b="1" dirty="0">
              <a:solidFill>
                <a:srgbClr val="FF0000"/>
              </a:solidFill>
            </a:endParaRPr>
          </a:p>
        </p:txBody>
      </p:sp>
    </p:spTree>
    <p:extLst>
      <p:ext uri="{BB962C8B-B14F-4D97-AF65-F5344CB8AC3E}">
        <p14:creationId xmlns:p14="http://schemas.microsoft.com/office/powerpoint/2010/main" val="161296488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9528" y="1551398"/>
            <a:ext cx="2299393" cy="410752"/>
          </a:xfrm>
          <a:prstGeom prst="rect">
            <a:avLst/>
          </a:prstGeom>
        </p:spPr>
        <p:txBody>
          <a:bodyPr vert="horz" lIns="68580" tIns="34290" rIns="68580" bIns="34290" rtlCol="0" anchor="b">
            <a:normAutofit fontScale="85000" lnSpcReduction="10000"/>
          </a:bodyPr>
          <a:lstStyle/>
          <a:p>
            <a:pPr>
              <a:lnSpc>
                <a:spcPts val="1875"/>
              </a:lnSpc>
              <a:spcBef>
                <a:spcPct val="0"/>
              </a:spcBef>
            </a:pPr>
            <a:r>
              <a:rPr lang="zh-CN" altLang="en-US" b="1" dirty="0">
                <a:solidFill>
                  <a:srgbClr val="FF0000"/>
                </a:solidFill>
              </a:rPr>
              <a:t>二、在时间轴中编排素材</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179033" y="1962150"/>
            <a:ext cx="4366334" cy="2590800"/>
          </a:xfrm>
          <a:prstGeom prst="rect">
            <a:avLst/>
          </a:prstGeom>
        </p:spPr>
        <p:txBody>
          <a:bodyPr vert="horz" lIns="68580" tIns="34290" rIns="68580" bIns="34290" rtlCol="0" anchor="b">
            <a:noAutofit/>
          </a:bodyPr>
          <a:lstStyle/>
          <a:p>
            <a:pPr>
              <a:lnSpc>
                <a:spcPct val="150000"/>
              </a:lnSpc>
              <a:spcBef>
                <a:spcPct val="0"/>
              </a:spcBef>
            </a:pPr>
            <a:r>
              <a:rPr lang="zh-CN" altLang="en-US" sz="1400" dirty="0"/>
              <a:t>在“项目”窗口中直接将素材拖动至视频轨道的开始位置，在释放鼠标后，即可将其入点对齐在</a:t>
            </a:r>
            <a:r>
              <a:rPr lang="en-US" altLang="zh-CN" sz="1400" dirty="0"/>
              <a:t>(00:00:00:00)</a:t>
            </a:r>
            <a:r>
              <a:rPr lang="zh-CN" altLang="en-US" sz="1400" dirty="0"/>
              <a:t>的</a:t>
            </a:r>
            <a:r>
              <a:rPr lang="zh-CN" altLang="en-US" sz="1400" dirty="0" smtClean="0"/>
              <a:t>位置。</a:t>
            </a:r>
            <a:endParaRPr lang="en-US" altLang="zh-CN" sz="1400" dirty="0" smtClean="0"/>
          </a:p>
          <a:p>
            <a:pPr>
              <a:lnSpc>
                <a:spcPct val="150000"/>
              </a:lnSpc>
              <a:spcBef>
                <a:spcPct val="0"/>
              </a:spcBef>
            </a:pPr>
            <a:r>
              <a:rPr lang="zh-CN" altLang="en-US" sz="1400" dirty="0"/>
              <a:t>将鼠标移至素材上停留，会显示出素材的名称、开始、结束和持续时间等信息</a:t>
            </a:r>
            <a:r>
              <a:rPr lang="zh-CN" altLang="en-US" sz="1400" dirty="0" smtClean="0"/>
              <a:t>，需要</a:t>
            </a:r>
            <a:r>
              <a:rPr lang="zh-CN" altLang="en-US" sz="1400" dirty="0"/>
              <a:t>注意的是，素材在“时间轴”窗口中的持续时间是指在轨道中的入点</a:t>
            </a:r>
            <a:r>
              <a:rPr lang="en-US" altLang="zh-CN" sz="1400" dirty="0"/>
              <a:t>(</a:t>
            </a:r>
            <a:r>
              <a:rPr lang="zh-CN" altLang="en-US" sz="1400" dirty="0"/>
              <a:t>即开始位置</a:t>
            </a:r>
            <a:r>
              <a:rPr lang="en-US" altLang="zh-CN" sz="1400" dirty="0"/>
              <a:t>)</a:t>
            </a:r>
            <a:r>
              <a:rPr lang="zh-CN" altLang="en-US" sz="1400" dirty="0"/>
              <a:t>到出点</a:t>
            </a:r>
            <a:r>
              <a:rPr lang="en-US" altLang="zh-CN" sz="1400" dirty="0"/>
              <a:t>(</a:t>
            </a:r>
            <a:r>
              <a:rPr lang="zh-CN" altLang="en-US" sz="1400" dirty="0"/>
              <a:t>即结束位置</a:t>
            </a:r>
            <a:r>
              <a:rPr lang="en-US" altLang="zh-CN" sz="1400" dirty="0"/>
              <a:t>)</a:t>
            </a:r>
            <a:r>
              <a:rPr lang="zh-CN" altLang="en-US" sz="1400" dirty="0"/>
              <a:t>之间的长度，但它不完全等同于在“项目”窗口中素材本身的持续时间。</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第五</a:t>
            </a:r>
            <a:r>
              <a:rPr lang="zh-CN" altLang="en-US" b="1" dirty="0" smtClean="0">
                <a:solidFill>
                  <a:srgbClr val="FF0000"/>
                </a:solidFill>
              </a:rPr>
              <a:t>节  素材</a:t>
            </a:r>
            <a:r>
              <a:rPr lang="zh-CN" altLang="en-US" b="1" dirty="0">
                <a:solidFill>
                  <a:srgbClr val="FF0000"/>
                </a:solidFill>
              </a:rPr>
              <a:t>的基本操作</a:t>
            </a:r>
            <a:endParaRPr lang="zh-CN" altLang="en-US" b="1" dirty="0">
              <a:solidFill>
                <a:srgbClr val="FF0000"/>
              </a:solidFill>
            </a:endParaRPr>
          </a:p>
        </p:txBody>
      </p:sp>
      <p:pic>
        <p:nvPicPr>
          <p:cNvPr id="54274" name="Picture 2" descr="D:\教辅\郭水华\2021\多媒体技术与应用教程\tif\应用多媒体207.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00600" y="1749928"/>
            <a:ext cx="3594129" cy="26004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946892"/>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9528" y="1551398"/>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一、视频过渡简介</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179033" y="2495550"/>
            <a:ext cx="4366334" cy="2057400"/>
          </a:xfrm>
          <a:prstGeom prst="rect">
            <a:avLst/>
          </a:prstGeom>
        </p:spPr>
        <p:txBody>
          <a:bodyPr vert="horz" lIns="68580" tIns="34290" rIns="68580" bIns="34290" rtlCol="0" anchor="b">
            <a:noAutofit/>
          </a:bodyPr>
          <a:lstStyle/>
          <a:p>
            <a:pPr>
              <a:lnSpc>
                <a:spcPct val="150000"/>
              </a:lnSpc>
              <a:spcBef>
                <a:spcPct val="0"/>
              </a:spcBef>
            </a:pPr>
            <a:r>
              <a:rPr lang="zh-CN" altLang="en-US" sz="1400" dirty="0"/>
              <a:t>视频过渡位于“效果”面板的素材箱中。</a:t>
            </a:r>
            <a:r>
              <a:rPr lang="en-US" altLang="zh-CN" sz="1400" dirty="0"/>
              <a:t>Premiere</a:t>
            </a:r>
            <a:r>
              <a:rPr lang="zh-CN" altLang="en-US" sz="1400" dirty="0"/>
              <a:t>提供了许多视频过渡方法，在素材箱中按照类型放置，分别包括</a:t>
            </a:r>
            <a:r>
              <a:rPr lang="en-US" altLang="zh-CN" sz="1400" dirty="0"/>
              <a:t>3D</a:t>
            </a:r>
            <a:r>
              <a:rPr lang="zh-CN" altLang="en-US" sz="1400" dirty="0"/>
              <a:t>运动、划像、擦除、溶解、滑动、缩放、页面剥落等类型</a:t>
            </a:r>
            <a:r>
              <a:rPr lang="zh-CN" altLang="en-US" sz="1400" dirty="0" smtClean="0"/>
              <a:t>，每</a:t>
            </a:r>
            <a:r>
              <a:rPr lang="zh-CN" altLang="en-US" sz="1400" dirty="0"/>
              <a:t>种类型下面还有很多不同的选项，选择不同的选项，分别可以实现两个素材场景不同的转换方式。</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第六</a:t>
            </a:r>
            <a:r>
              <a:rPr lang="zh-CN" altLang="en-US" b="1" dirty="0" smtClean="0">
                <a:solidFill>
                  <a:srgbClr val="FF0000"/>
                </a:solidFill>
              </a:rPr>
              <a:t>节  视频</a:t>
            </a:r>
            <a:r>
              <a:rPr lang="zh-CN" altLang="en-US" b="1" dirty="0">
                <a:solidFill>
                  <a:srgbClr val="FF0000"/>
                </a:solidFill>
              </a:rPr>
              <a:t>过渡</a:t>
            </a:r>
            <a:endParaRPr lang="zh-CN" altLang="en-US" b="1" dirty="0">
              <a:solidFill>
                <a:srgbClr val="FF0000"/>
              </a:solidFill>
            </a:endParaRPr>
          </a:p>
        </p:txBody>
      </p:sp>
      <p:pic>
        <p:nvPicPr>
          <p:cNvPr id="54275" name="Picture 3" descr="D:\教辅\郭水华\2021\多媒体技术与应用教程\tif\应用多媒体211.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216550"/>
            <a:ext cx="2971800" cy="30346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438429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9528" y="1551398"/>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二、视频过渡的添加</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179032" y="2419350"/>
            <a:ext cx="8279168" cy="1676400"/>
          </a:xfrm>
          <a:prstGeom prst="rect">
            <a:avLst/>
          </a:prstGeom>
        </p:spPr>
        <p:txBody>
          <a:bodyPr vert="horz" lIns="68580" tIns="34290" rIns="68580" bIns="34290" rtlCol="0" anchor="b">
            <a:noAutofit/>
          </a:bodyPr>
          <a:lstStyle/>
          <a:p>
            <a:pPr>
              <a:lnSpc>
                <a:spcPct val="150000"/>
              </a:lnSpc>
              <a:spcBef>
                <a:spcPct val="0"/>
              </a:spcBef>
            </a:pPr>
            <a:r>
              <a:rPr lang="zh-CN" altLang="en-US" sz="1400" dirty="0"/>
              <a:t>执行“窗口”→“效果”命令或按快捷键“</a:t>
            </a:r>
            <a:r>
              <a:rPr lang="en-US" altLang="zh-CN" sz="1400" dirty="0"/>
              <a:t>Shift+7”</a:t>
            </a:r>
            <a:r>
              <a:rPr lang="zh-CN" altLang="en-US" sz="1400" dirty="0"/>
              <a:t>打开“效果”面板，单击“视频过渡”文件夹前面的三角按钮，展开列表，就会显示所有的视频过渡效果</a:t>
            </a:r>
            <a:r>
              <a:rPr lang="zh-CN" altLang="en-US" sz="1400" dirty="0" smtClean="0"/>
              <a:t>。</a:t>
            </a:r>
            <a:endParaRPr lang="zh-CN" altLang="en-US" sz="1400" dirty="0"/>
          </a:p>
          <a:p>
            <a:pPr>
              <a:lnSpc>
                <a:spcPct val="150000"/>
              </a:lnSpc>
              <a:spcBef>
                <a:spcPct val="0"/>
              </a:spcBef>
            </a:pPr>
            <a:r>
              <a:rPr lang="zh-CN" altLang="en-US" sz="1400" dirty="0"/>
              <a:t>如果需要在两段素材之间添加视频过渡，那么必须保证这两段素材在同一轨道上，而且不存在间隙。将过渡效果拖到轨道中的两个素材之间，或者是前一个素材的出点处，或者是后一个素材的入点处，即可添加视频过渡效果。</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第六</a:t>
            </a:r>
            <a:r>
              <a:rPr lang="zh-CN" altLang="en-US" b="1" dirty="0" smtClean="0">
                <a:solidFill>
                  <a:srgbClr val="FF0000"/>
                </a:solidFill>
              </a:rPr>
              <a:t>节  视频</a:t>
            </a:r>
            <a:r>
              <a:rPr lang="zh-CN" altLang="en-US" b="1" dirty="0">
                <a:solidFill>
                  <a:srgbClr val="FF0000"/>
                </a:solidFill>
              </a:rPr>
              <a:t>过渡</a:t>
            </a:r>
            <a:endParaRPr lang="zh-CN" altLang="en-US" b="1" dirty="0">
              <a:solidFill>
                <a:srgbClr val="FF0000"/>
              </a:solidFill>
            </a:endParaRPr>
          </a:p>
        </p:txBody>
      </p:sp>
    </p:spTree>
    <p:extLst>
      <p:ext uri="{BB962C8B-B14F-4D97-AF65-F5344CB8AC3E}">
        <p14:creationId xmlns:p14="http://schemas.microsoft.com/office/powerpoint/2010/main" val="1155469924"/>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9528" y="1551398"/>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三、视频过渡的设置</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62883" y="2114550"/>
            <a:ext cx="5486400" cy="2667000"/>
          </a:xfrm>
          <a:prstGeom prst="rect">
            <a:avLst/>
          </a:prstGeom>
        </p:spPr>
        <p:txBody>
          <a:bodyPr vert="horz" lIns="68580" tIns="34290" rIns="68580" bIns="34290" rtlCol="0" anchor="b">
            <a:noAutofit/>
          </a:bodyPr>
          <a:lstStyle/>
          <a:p>
            <a:pPr>
              <a:lnSpc>
                <a:spcPct val="150000"/>
              </a:lnSpc>
              <a:spcBef>
                <a:spcPct val="0"/>
              </a:spcBef>
            </a:pPr>
            <a:r>
              <a:rPr lang="en-US" altLang="zh-CN" sz="1400" dirty="0"/>
              <a:t>(</a:t>
            </a:r>
            <a:r>
              <a:rPr lang="zh-CN" altLang="en-US" sz="1400" dirty="0"/>
              <a:t>一</a:t>
            </a:r>
            <a:r>
              <a:rPr lang="en-US" altLang="zh-CN" sz="1400" dirty="0"/>
              <a:t>)</a:t>
            </a:r>
            <a:r>
              <a:rPr lang="zh-CN" altLang="en-US" sz="1400" dirty="0"/>
              <a:t>设置</a:t>
            </a:r>
            <a:r>
              <a:rPr lang="zh-CN" altLang="en-US" sz="1400" dirty="0" smtClean="0"/>
              <a:t>持续时间</a:t>
            </a:r>
            <a:endParaRPr lang="zh-CN" altLang="en-US" sz="1400" dirty="0"/>
          </a:p>
          <a:p>
            <a:pPr>
              <a:lnSpc>
                <a:spcPct val="150000"/>
              </a:lnSpc>
              <a:spcBef>
                <a:spcPct val="0"/>
              </a:spcBef>
            </a:pPr>
            <a:r>
              <a:rPr lang="en-US" altLang="zh-CN" sz="1400" dirty="0"/>
              <a:t>(1)</a:t>
            </a:r>
            <a:r>
              <a:rPr lang="zh-CN" altLang="en-US" sz="1400" dirty="0"/>
              <a:t>执行“窗口”→“效果控件”命令或按快捷键“</a:t>
            </a:r>
            <a:r>
              <a:rPr lang="en-US" altLang="zh-CN" sz="1400" dirty="0"/>
              <a:t>Shift+5”</a:t>
            </a:r>
            <a:r>
              <a:rPr lang="zh-CN" altLang="en-US" sz="1400" dirty="0"/>
              <a:t>，打开“效果控件”面板，单击“持续时间”右侧的数值，输入自定义时间值，就可以设置视频过渡的持续时间</a:t>
            </a:r>
            <a:r>
              <a:rPr lang="zh-CN" altLang="en-US" sz="1400" dirty="0" smtClean="0"/>
              <a:t>。</a:t>
            </a:r>
            <a:endParaRPr lang="zh-CN" altLang="en-US" sz="1400" dirty="0"/>
          </a:p>
          <a:p>
            <a:pPr>
              <a:lnSpc>
                <a:spcPct val="150000"/>
              </a:lnSpc>
              <a:spcBef>
                <a:spcPct val="0"/>
              </a:spcBef>
            </a:pPr>
            <a:r>
              <a:rPr lang="en-US" altLang="zh-CN" sz="1400" dirty="0"/>
              <a:t>(2)</a:t>
            </a:r>
            <a:r>
              <a:rPr lang="zh-CN" altLang="en-US" sz="1400" dirty="0"/>
              <a:t>在过渡效果名称上单击鼠标右键，在弹出的快捷菜单中选择“设置过渡持续时间”选项，弹出“设置过渡持续时间”对话框，单击“持续时间”右侧的数值，输入自定义时间值，就可以设置视频过渡的</a:t>
            </a:r>
            <a:r>
              <a:rPr lang="zh-CN" altLang="en-US" sz="1400" dirty="0" smtClean="0"/>
              <a:t>持续时间。</a:t>
            </a:r>
            <a:endParaRPr lang="zh-CN" altLang="en-US" sz="1400" dirty="0"/>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第六</a:t>
            </a:r>
            <a:r>
              <a:rPr lang="zh-CN" altLang="en-US" b="1" dirty="0" smtClean="0">
                <a:solidFill>
                  <a:srgbClr val="FF0000"/>
                </a:solidFill>
              </a:rPr>
              <a:t>节  视频</a:t>
            </a:r>
            <a:r>
              <a:rPr lang="zh-CN" altLang="en-US" b="1" dirty="0">
                <a:solidFill>
                  <a:srgbClr val="FF0000"/>
                </a:solidFill>
              </a:rPr>
              <a:t>过渡</a:t>
            </a:r>
            <a:endParaRPr lang="zh-CN" altLang="en-US" b="1" dirty="0">
              <a:solidFill>
                <a:srgbClr val="FF0000"/>
              </a:solidFill>
            </a:endParaRPr>
          </a:p>
        </p:txBody>
      </p:sp>
      <p:pic>
        <p:nvPicPr>
          <p:cNvPr id="55298" name="Picture 2" descr="D:\教辅\郭水华\2021\多媒体技术与应用教程\tif\应用多媒体212.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14800" y="1209294"/>
            <a:ext cx="4651248" cy="905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4945561"/>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9528" y="1551398"/>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三、视频过渡的设置</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62883" y="2114550"/>
            <a:ext cx="5486400" cy="2667000"/>
          </a:xfrm>
          <a:prstGeom prst="rect">
            <a:avLst/>
          </a:prstGeom>
        </p:spPr>
        <p:txBody>
          <a:bodyPr vert="horz" lIns="68580" tIns="34290" rIns="68580" bIns="34290" rtlCol="0" anchor="b">
            <a:noAutofit/>
          </a:bodyPr>
          <a:lstStyle/>
          <a:p>
            <a:pPr>
              <a:lnSpc>
                <a:spcPct val="150000"/>
              </a:lnSpc>
              <a:spcBef>
                <a:spcPct val="0"/>
              </a:spcBef>
            </a:pPr>
            <a:r>
              <a:rPr lang="en-US" altLang="zh-CN" sz="1400" dirty="0"/>
              <a:t>(</a:t>
            </a:r>
            <a:r>
              <a:rPr lang="zh-CN" altLang="en-US" sz="1400" dirty="0"/>
              <a:t>一</a:t>
            </a:r>
            <a:r>
              <a:rPr lang="en-US" altLang="zh-CN" sz="1400" dirty="0"/>
              <a:t>)</a:t>
            </a:r>
            <a:r>
              <a:rPr lang="zh-CN" altLang="en-US" sz="1400" dirty="0"/>
              <a:t>设置</a:t>
            </a:r>
            <a:r>
              <a:rPr lang="zh-CN" altLang="en-US" sz="1400" dirty="0" smtClean="0"/>
              <a:t>持续时间</a:t>
            </a:r>
            <a:endParaRPr lang="zh-CN" altLang="en-US" sz="1400" dirty="0"/>
          </a:p>
          <a:p>
            <a:pPr>
              <a:lnSpc>
                <a:spcPct val="150000"/>
              </a:lnSpc>
              <a:spcBef>
                <a:spcPct val="0"/>
              </a:spcBef>
            </a:pPr>
            <a:r>
              <a:rPr lang="en-US" altLang="zh-CN" sz="1400" dirty="0"/>
              <a:t>(1)</a:t>
            </a:r>
            <a:r>
              <a:rPr lang="zh-CN" altLang="en-US" sz="1400" dirty="0"/>
              <a:t>执行“窗口”→“效果控件”命令或按快捷键“</a:t>
            </a:r>
            <a:r>
              <a:rPr lang="en-US" altLang="zh-CN" sz="1400" dirty="0"/>
              <a:t>Shift+5”</a:t>
            </a:r>
            <a:r>
              <a:rPr lang="zh-CN" altLang="en-US" sz="1400" dirty="0"/>
              <a:t>，打开“效果控件”面板，单击“持续时间”右侧的数值，输入自定义时间值，就可以设置视频过渡的持续时间</a:t>
            </a:r>
            <a:r>
              <a:rPr lang="zh-CN" altLang="en-US" sz="1400" dirty="0" smtClean="0"/>
              <a:t>。</a:t>
            </a:r>
            <a:endParaRPr lang="zh-CN" altLang="en-US" sz="1400" dirty="0"/>
          </a:p>
          <a:p>
            <a:pPr>
              <a:lnSpc>
                <a:spcPct val="150000"/>
              </a:lnSpc>
              <a:spcBef>
                <a:spcPct val="0"/>
              </a:spcBef>
            </a:pPr>
            <a:r>
              <a:rPr lang="en-US" altLang="zh-CN" sz="1400" dirty="0"/>
              <a:t>(2)</a:t>
            </a:r>
            <a:r>
              <a:rPr lang="zh-CN" altLang="en-US" sz="1400" dirty="0"/>
              <a:t>在过渡效果名称上单击鼠标右键，在弹出的快捷菜单中选择“设置过渡持续时间”选项，弹出“设置过渡持续时间”对话框，单击“持续时间”右侧的数值，输入自定义时间值，就可以设置视频过渡的</a:t>
            </a:r>
            <a:r>
              <a:rPr lang="zh-CN" altLang="en-US" sz="1400" dirty="0" smtClean="0"/>
              <a:t>持续时间。</a:t>
            </a:r>
            <a:endParaRPr lang="zh-CN" altLang="en-US" sz="1400" dirty="0"/>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第六</a:t>
            </a:r>
            <a:r>
              <a:rPr lang="zh-CN" altLang="en-US" b="1" dirty="0" smtClean="0">
                <a:solidFill>
                  <a:srgbClr val="FF0000"/>
                </a:solidFill>
              </a:rPr>
              <a:t>节  视频</a:t>
            </a:r>
            <a:r>
              <a:rPr lang="zh-CN" altLang="en-US" b="1" dirty="0">
                <a:solidFill>
                  <a:srgbClr val="FF0000"/>
                </a:solidFill>
              </a:rPr>
              <a:t>过渡</a:t>
            </a:r>
            <a:endParaRPr lang="zh-CN" altLang="en-US" b="1" dirty="0">
              <a:solidFill>
                <a:srgbClr val="FF0000"/>
              </a:solidFill>
            </a:endParaRPr>
          </a:p>
        </p:txBody>
      </p:sp>
      <p:pic>
        <p:nvPicPr>
          <p:cNvPr id="55298" name="Picture 2" descr="D:\教辅\郭水华\2021\多媒体技术与应用教程\tif\应用多媒体212.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14800" y="1209294"/>
            <a:ext cx="4651248" cy="905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0994774"/>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9528" y="1551398"/>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三、视频过渡的设置</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62882" y="2266950"/>
            <a:ext cx="8700117" cy="2057400"/>
          </a:xfrm>
          <a:prstGeom prst="rect">
            <a:avLst/>
          </a:prstGeom>
        </p:spPr>
        <p:txBody>
          <a:bodyPr vert="horz" lIns="68580" tIns="34290" rIns="68580" bIns="34290" rtlCol="0" anchor="b">
            <a:noAutofit/>
          </a:bodyPr>
          <a:lstStyle/>
          <a:p>
            <a:pPr>
              <a:lnSpc>
                <a:spcPct val="150000"/>
              </a:lnSpc>
              <a:spcBef>
                <a:spcPct val="0"/>
              </a:spcBef>
            </a:pPr>
            <a:r>
              <a:rPr lang="en-US" altLang="zh-CN" sz="1400" dirty="0"/>
              <a:t>(</a:t>
            </a:r>
            <a:r>
              <a:rPr lang="zh-CN" altLang="en-US" sz="1400" dirty="0"/>
              <a:t>二</a:t>
            </a:r>
            <a:r>
              <a:rPr lang="en-US" altLang="zh-CN" sz="1400" dirty="0"/>
              <a:t>)</a:t>
            </a:r>
            <a:r>
              <a:rPr lang="zh-CN" altLang="en-US" sz="1400" dirty="0"/>
              <a:t>设置对齐</a:t>
            </a:r>
            <a:r>
              <a:rPr lang="zh-CN" altLang="en-US" sz="1400" dirty="0" smtClean="0"/>
              <a:t>方式</a:t>
            </a:r>
            <a:endParaRPr lang="zh-CN" altLang="en-US" sz="1400" dirty="0"/>
          </a:p>
          <a:p>
            <a:pPr>
              <a:lnSpc>
                <a:spcPct val="150000"/>
              </a:lnSpc>
              <a:spcBef>
                <a:spcPct val="0"/>
              </a:spcBef>
            </a:pPr>
            <a:r>
              <a:rPr lang="zh-CN" altLang="en-US" sz="1400" dirty="0"/>
              <a:t>执行“窗口”→“效果控件”命令或按快捷键“</a:t>
            </a:r>
            <a:r>
              <a:rPr lang="en-US" altLang="zh-CN" sz="1400" dirty="0"/>
              <a:t>Shift+5”</a:t>
            </a:r>
            <a:r>
              <a:rPr lang="zh-CN" altLang="en-US" sz="1400" dirty="0"/>
              <a:t>，打开“效果控件”面板，根据用户需要选择过渡效果发生在素材之间的对齐方式，此处选择“中心切入”选项</a:t>
            </a:r>
            <a:r>
              <a:rPr lang="zh-CN" altLang="en-US" sz="1400" dirty="0" smtClean="0"/>
              <a:t>。</a:t>
            </a:r>
            <a:endParaRPr lang="zh-CN" altLang="en-US" sz="1400" dirty="0"/>
          </a:p>
          <a:p>
            <a:pPr>
              <a:lnSpc>
                <a:spcPct val="150000"/>
              </a:lnSpc>
              <a:spcBef>
                <a:spcPct val="0"/>
              </a:spcBef>
            </a:pPr>
            <a:r>
              <a:rPr lang="zh-CN" altLang="en-US" sz="1400" dirty="0"/>
              <a:t>注意</a:t>
            </a:r>
            <a:r>
              <a:rPr lang="en-US" altLang="zh-CN" sz="1400" dirty="0"/>
              <a:t>:</a:t>
            </a:r>
            <a:r>
              <a:rPr lang="zh-CN" altLang="en-US" sz="1400" dirty="0"/>
              <a:t>过渡效果对齐方式分别代表不同的含义。其中，“中心切入”对齐方式是指过渡效果的持续时间在两个素材之间各占一半。“起点切入”是指在前一素材中没有过渡效果，在后一素材的入点处开始。“终点切入”则是指过渡效果全部在前一素材的出点处。</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第六</a:t>
            </a:r>
            <a:r>
              <a:rPr lang="zh-CN" altLang="en-US" b="1" dirty="0" smtClean="0">
                <a:solidFill>
                  <a:srgbClr val="FF0000"/>
                </a:solidFill>
              </a:rPr>
              <a:t>节  视频</a:t>
            </a:r>
            <a:r>
              <a:rPr lang="zh-CN" altLang="en-US" b="1" dirty="0">
                <a:solidFill>
                  <a:srgbClr val="FF0000"/>
                </a:solidFill>
              </a:rPr>
              <a:t>过渡</a:t>
            </a:r>
            <a:endParaRPr lang="zh-CN" altLang="en-US" b="1" dirty="0">
              <a:solidFill>
                <a:srgbClr val="FF0000"/>
              </a:solidFill>
            </a:endParaRPr>
          </a:p>
        </p:txBody>
      </p:sp>
    </p:spTree>
    <p:extLst>
      <p:ext uri="{BB962C8B-B14F-4D97-AF65-F5344CB8AC3E}">
        <p14:creationId xmlns:p14="http://schemas.microsoft.com/office/powerpoint/2010/main" val="1942380568"/>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9528" y="1551398"/>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三、视频过渡的设置</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62882" y="2419350"/>
            <a:ext cx="8700117" cy="1219200"/>
          </a:xfrm>
          <a:prstGeom prst="rect">
            <a:avLst/>
          </a:prstGeom>
        </p:spPr>
        <p:txBody>
          <a:bodyPr vert="horz" lIns="68580" tIns="34290" rIns="68580" bIns="34290" rtlCol="0" anchor="b">
            <a:noAutofit/>
          </a:bodyPr>
          <a:lstStyle/>
          <a:p>
            <a:pPr>
              <a:lnSpc>
                <a:spcPct val="150000"/>
              </a:lnSpc>
              <a:spcBef>
                <a:spcPct val="0"/>
              </a:spcBef>
            </a:pPr>
            <a:r>
              <a:rPr lang="en-US" altLang="zh-CN" sz="1400" dirty="0"/>
              <a:t>(</a:t>
            </a:r>
            <a:r>
              <a:rPr lang="zh-CN" altLang="en-US" sz="1400" dirty="0"/>
              <a:t>三</a:t>
            </a:r>
            <a:r>
              <a:rPr lang="en-US" altLang="zh-CN" sz="1400" dirty="0"/>
              <a:t>)</a:t>
            </a:r>
            <a:r>
              <a:rPr lang="zh-CN" altLang="en-US" sz="1400" dirty="0"/>
              <a:t>显示素材</a:t>
            </a:r>
            <a:r>
              <a:rPr lang="zh-CN" altLang="en-US" sz="1400" dirty="0" smtClean="0"/>
              <a:t>画面</a:t>
            </a:r>
            <a:endParaRPr lang="zh-CN" altLang="en-US" sz="1400" dirty="0"/>
          </a:p>
          <a:p>
            <a:pPr>
              <a:lnSpc>
                <a:spcPct val="150000"/>
              </a:lnSpc>
              <a:spcBef>
                <a:spcPct val="0"/>
              </a:spcBef>
            </a:pPr>
            <a:r>
              <a:rPr lang="zh-CN" altLang="en-US" sz="1400" dirty="0"/>
              <a:t>执行“窗口”→“效果控件”命令或按快捷键“</a:t>
            </a:r>
            <a:r>
              <a:rPr lang="en-US" altLang="zh-CN" sz="1400" dirty="0"/>
              <a:t>Shift+5”</a:t>
            </a:r>
            <a:r>
              <a:rPr lang="zh-CN" altLang="en-US" sz="1400" dirty="0"/>
              <a:t>，打开“效果控件”面板，选择“显示实际源”右侧的复选框，</a:t>
            </a:r>
            <a:r>
              <a:rPr lang="en-US" altLang="zh-CN" sz="1400" dirty="0"/>
              <a:t>A</a:t>
            </a:r>
            <a:r>
              <a:rPr lang="zh-CN" altLang="en-US" sz="1400" dirty="0"/>
              <a:t>、</a:t>
            </a:r>
            <a:r>
              <a:rPr lang="en-US" altLang="zh-CN" sz="1400" dirty="0"/>
              <a:t>B</a:t>
            </a:r>
            <a:r>
              <a:rPr lang="zh-CN" altLang="en-US" sz="1400" dirty="0"/>
              <a:t>区域内的画面将分别显示视频过渡所连接的前后素材。</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第六</a:t>
            </a:r>
            <a:r>
              <a:rPr lang="zh-CN" altLang="en-US" b="1" dirty="0" smtClean="0">
                <a:solidFill>
                  <a:srgbClr val="FF0000"/>
                </a:solidFill>
              </a:rPr>
              <a:t>节  视频</a:t>
            </a:r>
            <a:r>
              <a:rPr lang="zh-CN" altLang="en-US" b="1" dirty="0">
                <a:solidFill>
                  <a:srgbClr val="FF0000"/>
                </a:solidFill>
              </a:rPr>
              <a:t>过渡</a:t>
            </a:r>
            <a:endParaRPr lang="zh-CN" altLang="en-US" b="1" dirty="0">
              <a:solidFill>
                <a:srgbClr val="FF0000"/>
              </a:solidFill>
            </a:endParaRPr>
          </a:p>
        </p:txBody>
      </p:sp>
    </p:spTree>
    <p:extLst>
      <p:ext uri="{BB962C8B-B14F-4D97-AF65-F5344CB8AC3E}">
        <p14:creationId xmlns:p14="http://schemas.microsoft.com/office/powerpoint/2010/main" val="3943606164"/>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9528" y="1551398"/>
            <a:ext cx="2299393" cy="410752"/>
          </a:xfrm>
          <a:prstGeom prst="rect">
            <a:avLst/>
          </a:prstGeom>
        </p:spPr>
        <p:txBody>
          <a:bodyPr vert="horz" lIns="68580" tIns="34290" rIns="68580" bIns="34290" rtlCol="0" anchor="b">
            <a:normAutofit fontScale="77500" lnSpcReduction="20000"/>
          </a:bodyPr>
          <a:lstStyle/>
          <a:p>
            <a:pPr>
              <a:lnSpc>
                <a:spcPts val="1875"/>
              </a:lnSpc>
              <a:spcBef>
                <a:spcPct val="0"/>
              </a:spcBef>
            </a:pPr>
            <a:r>
              <a:rPr lang="zh-CN" altLang="en-US" b="1" dirty="0">
                <a:solidFill>
                  <a:srgbClr val="FF0000"/>
                </a:solidFill>
              </a:rPr>
              <a:t>四、视频过渡的替换和删除</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62882" y="2114550"/>
            <a:ext cx="8700117" cy="2057400"/>
          </a:xfrm>
          <a:prstGeom prst="rect">
            <a:avLst/>
          </a:prstGeom>
        </p:spPr>
        <p:txBody>
          <a:bodyPr vert="horz" lIns="68580" tIns="34290" rIns="68580" bIns="34290" rtlCol="0" anchor="b">
            <a:noAutofit/>
          </a:bodyPr>
          <a:lstStyle/>
          <a:p>
            <a:pPr>
              <a:lnSpc>
                <a:spcPct val="150000"/>
              </a:lnSpc>
              <a:spcBef>
                <a:spcPct val="0"/>
              </a:spcBef>
            </a:pPr>
            <a:r>
              <a:rPr lang="en-US" altLang="zh-CN" sz="1400" dirty="0"/>
              <a:t>(</a:t>
            </a:r>
            <a:r>
              <a:rPr lang="zh-CN" altLang="en-US" sz="1400" dirty="0"/>
              <a:t>一</a:t>
            </a:r>
            <a:r>
              <a:rPr lang="en-US" altLang="zh-CN" sz="1400" dirty="0"/>
              <a:t>)</a:t>
            </a:r>
            <a:r>
              <a:rPr lang="zh-CN" altLang="en-US" sz="1400" dirty="0"/>
              <a:t>视频过渡的</a:t>
            </a:r>
            <a:r>
              <a:rPr lang="zh-CN" altLang="en-US" sz="1400" dirty="0" smtClean="0"/>
              <a:t>替换</a:t>
            </a:r>
            <a:endParaRPr lang="zh-CN" altLang="en-US" sz="1400" dirty="0"/>
          </a:p>
          <a:p>
            <a:pPr>
              <a:lnSpc>
                <a:spcPct val="150000"/>
              </a:lnSpc>
              <a:spcBef>
                <a:spcPct val="0"/>
              </a:spcBef>
            </a:pPr>
            <a:r>
              <a:rPr lang="zh-CN" altLang="en-US" sz="1400" dirty="0"/>
              <a:t>在“效果面板”中重新选择需要的过渡效果，将其拖到“时间轴”面板中需要被替换的效果上，就可以实现替换</a:t>
            </a:r>
            <a:r>
              <a:rPr lang="zh-CN" altLang="en-US" sz="1400" dirty="0" smtClean="0"/>
              <a:t>。</a:t>
            </a:r>
            <a:endParaRPr lang="zh-CN" altLang="en-US" sz="1400" dirty="0"/>
          </a:p>
          <a:p>
            <a:pPr>
              <a:lnSpc>
                <a:spcPct val="150000"/>
              </a:lnSpc>
              <a:spcBef>
                <a:spcPct val="0"/>
              </a:spcBef>
            </a:pPr>
            <a:r>
              <a:rPr lang="en-US" altLang="zh-CN" sz="1400" dirty="0" smtClean="0"/>
              <a:t>(</a:t>
            </a:r>
            <a:r>
              <a:rPr lang="zh-CN" altLang="en-US" sz="1400" dirty="0"/>
              <a:t>二</a:t>
            </a:r>
            <a:r>
              <a:rPr lang="en-US" altLang="zh-CN" sz="1400" dirty="0"/>
              <a:t>)</a:t>
            </a:r>
            <a:r>
              <a:rPr lang="zh-CN" altLang="en-US" sz="1400" dirty="0"/>
              <a:t>视频过渡的</a:t>
            </a:r>
            <a:r>
              <a:rPr lang="zh-CN" altLang="en-US" sz="1400" dirty="0" smtClean="0"/>
              <a:t>删除</a:t>
            </a:r>
            <a:endParaRPr lang="zh-CN" altLang="en-US" sz="1400" dirty="0"/>
          </a:p>
          <a:p>
            <a:pPr>
              <a:lnSpc>
                <a:spcPct val="150000"/>
              </a:lnSpc>
              <a:spcBef>
                <a:spcPct val="0"/>
              </a:spcBef>
            </a:pPr>
            <a:r>
              <a:rPr lang="zh-CN" altLang="en-US" sz="1400" dirty="0"/>
              <a:t>单击需要删除的过渡效果，按“</a:t>
            </a:r>
            <a:r>
              <a:rPr lang="en-US" altLang="zh-CN" sz="1400" dirty="0"/>
              <a:t>Delete”</a:t>
            </a:r>
            <a:r>
              <a:rPr lang="zh-CN" altLang="en-US" sz="1400" dirty="0"/>
              <a:t>键或者单击鼠标右键，在弹出的快捷菜单中执行“清除”命令，就可以实现过渡的删除。</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第六</a:t>
            </a:r>
            <a:r>
              <a:rPr lang="zh-CN" altLang="en-US" b="1" dirty="0" smtClean="0">
                <a:solidFill>
                  <a:srgbClr val="FF0000"/>
                </a:solidFill>
              </a:rPr>
              <a:t>节  视频</a:t>
            </a:r>
            <a:r>
              <a:rPr lang="zh-CN" altLang="en-US" b="1" dirty="0">
                <a:solidFill>
                  <a:srgbClr val="FF0000"/>
                </a:solidFill>
              </a:rPr>
              <a:t>过渡</a:t>
            </a:r>
            <a:endParaRPr lang="zh-CN" altLang="en-US" b="1" dirty="0">
              <a:solidFill>
                <a:srgbClr val="FF0000"/>
              </a:solidFill>
            </a:endParaRPr>
          </a:p>
        </p:txBody>
      </p:sp>
    </p:spTree>
    <p:extLst>
      <p:ext uri="{BB962C8B-B14F-4D97-AF65-F5344CB8AC3E}">
        <p14:creationId xmlns:p14="http://schemas.microsoft.com/office/powerpoint/2010/main" val="2051019305"/>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9528" y="1551398"/>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一、视频效果简介</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62882" y="2190750"/>
            <a:ext cx="8700117" cy="1447800"/>
          </a:xfrm>
          <a:prstGeom prst="rect">
            <a:avLst/>
          </a:prstGeom>
        </p:spPr>
        <p:txBody>
          <a:bodyPr vert="horz" lIns="68580" tIns="34290" rIns="68580" bIns="34290" rtlCol="0" anchor="b">
            <a:noAutofit/>
          </a:bodyPr>
          <a:lstStyle/>
          <a:p>
            <a:pPr>
              <a:lnSpc>
                <a:spcPct val="150000"/>
              </a:lnSpc>
              <a:spcBef>
                <a:spcPct val="0"/>
              </a:spcBef>
            </a:pPr>
            <a:r>
              <a:rPr lang="zh-CN" altLang="en-US" sz="1400" dirty="0"/>
              <a:t>视频效果位于“效果”面板的素材箱中。</a:t>
            </a:r>
            <a:r>
              <a:rPr lang="en-US" altLang="zh-CN" sz="1400" dirty="0"/>
              <a:t>Premiere</a:t>
            </a:r>
            <a:r>
              <a:rPr lang="zh-CN" altLang="en-US" sz="1400" dirty="0"/>
              <a:t>提供了许多视频效果，在素材箱中按照类型放置，分别包括</a:t>
            </a:r>
            <a:r>
              <a:rPr lang="en-US" altLang="zh-CN" sz="1400" dirty="0"/>
              <a:t>Obsolete</a:t>
            </a:r>
            <a:r>
              <a:rPr lang="zh-CN" altLang="en-US" sz="1400" dirty="0"/>
              <a:t>、变换、图像控制、实用程序、扭曲、时间、杂色与颗粒、模糊与锐化、生成、视频、调整、过时、过渡、透视、通道、键控、颜色校正、风格化等类型。每种类型下面还有很多不同的选项，选择不同的选项可以实现不同的效果。</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第七</a:t>
            </a:r>
            <a:r>
              <a:rPr lang="zh-CN" altLang="en-US" b="1" dirty="0" smtClean="0">
                <a:solidFill>
                  <a:srgbClr val="FF0000"/>
                </a:solidFill>
              </a:rPr>
              <a:t>节  视频</a:t>
            </a:r>
            <a:r>
              <a:rPr lang="zh-CN" altLang="en-US" b="1" dirty="0">
                <a:solidFill>
                  <a:srgbClr val="FF0000"/>
                </a:solidFill>
              </a:rPr>
              <a:t>效果</a:t>
            </a:r>
            <a:endParaRPr lang="zh-CN" altLang="en-US" b="1" dirty="0">
              <a:solidFill>
                <a:srgbClr val="FF0000"/>
              </a:solidFill>
            </a:endParaRPr>
          </a:p>
        </p:txBody>
      </p:sp>
    </p:spTree>
    <p:extLst>
      <p:ext uri="{BB962C8B-B14F-4D97-AF65-F5344CB8AC3E}">
        <p14:creationId xmlns:p14="http://schemas.microsoft.com/office/powerpoint/2010/main" val="4110004040"/>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9528" y="1551398"/>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二、视频效果的添加</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0" y="2266950"/>
            <a:ext cx="8700117" cy="1828800"/>
          </a:xfrm>
          <a:prstGeom prst="rect">
            <a:avLst/>
          </a:prstGeom>
        </p:spPr>
        <p:txBody>
          <a:bodyPr vert="horz" lIns="68580" tIns="34290" rIns="68580" bIns="34290" rtlCol="0" anchor="b">
            <a:noAutofit/>
          </a:bodyPr>
          <a:lstStyle/>
          <a:p>
            <a:pPr>
              <a:lnSpc>
                <a:spcPct val="150000"/>
              </a:lnSpc>
              <a:spcBef>
                <a:spcPct val="0"/>
              </a:spcBef>
            </a:pPr>
            <a:r>
              <a:rPr lang="en-US" altLang="zh-CN" sz="1400" dirty="0"/>
              <a:t>(</a:t>
            </a:r>
            <a:r>
              <a:rPr lang="zh-CN" altLang="en-US" sz="1400" dirty="0"/>
              <a:t>一</a:t>
            </a:r>
            <a:r>
              <a:rPr lang="en-US" altLang="zh-CN" sz="1400" dirty="0"/>
              <a:t>)</a:t>
            </a:r>
            <a:r>
              <a:rPr lang="zh-CN" altLang="en-US" sz="1400" dirty="0"/>
              <a:t>单独一个素材添加视频</a:t>
            </a:r>
            <a:r>
              <a:rPr lang="zh-CN" altLang="en-US" sz="1400" dirty="0" smtClean="0"/>
              <a:t>效果</a:t>
            </a:r>
            <a:endParaRPr lang="zh-CN" altLang="en-US" sz="1400" dirty="0"/>
          </a:p>
          <a:p>
            <a:pPr>
              <a:lnSpc>
                <a:spcPct val="150000"/>
              </a:lnSpc>
              <a:spcBef>
                <a:spcPct val="0"/>
              </a:spcBef>
            </a:pPr>
            <a:r>
              <a:rPr lang="en-US" altLang="zh-CN" sz="1400" dirty="0"/>
              <a:t>(1)</a:t>
            </a:r>
            <a:r>
              <a:rPr lang="zh-CN" altLang="en-US" sz="1400" dirty="0"/>
              <a:t>将选中的视频效果直接拖至轨道中的素材上，就可以为素材添加视频效果</a:t>
            </a:r>
            <a:r>
              <a:rPr lang="zh-CN" altLang="en-US" sz="1400" dirty="0" smtClean="0"/>
              <a:t>。</a:t>
            </a:r>
            <a:endParaRPr lang="zh-CN" altLang="en-US" sz="1400" dirty="0"/>
          </a:p>
          <a:p>
            <a:pPr>
              <a:lnSpc>
                <a:spcPct val="150000"/>
              </a:lnSpc>
              <a:spcBef>
                <a:spcPct val="0"/>
              </a:spcBef>
            </a:pPr>
            <a:r>
              <a:rPr lang="en-US" altLang="zh-CN" sz="1400" dirty="0"/>
              <a:t>(2)</a:t>
            </a:r>
            <a:r>
              <a:rPr lang="zh-CN" altLang="en-US" sz="1400" dirty="0"/>
              <a:t>首先选中轨道中需要添加效果的素材，然后将“效果”面板中需要添加的视频效果直接拖至“效果控件”面板中，如果用户需要为同一个素材添加多个视频效果，只要按照上面的方法，多次拖动视频效果至“效果控件”面板即可。</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第七</a:t>
            </a:r>
            <a:r>
              <a:rPr lang="zh-CN" altLang="en-US" b="1" dirty="0" smtClean="0">
                <a:solidFill>
                  <a:srgbClr val="FF0000"/>
                </a:solidFill>
              </a:rPr>
              <a:t>节  视频</a:t>
            </a:r>
            <a:r>
              <a:rPr lang="zh-CN" altLang="en-US" b="1" dirty="0">
                <a:solidFill>
                  <a:srgbClr val="FF0000"/>
                </a:solidFill>
              </a:rPr>
              <a:t>效果</a:t>
            </a:r>
            <a:endParaRPr lang="zh-CN" altLang="en-US" b="1" dirty="0">
              <a:solidFill>
                <a:srgbClr val="FF0000"/>
              </a:solidFill>
            </a:endParaRPr>
          </a:p>
        </p:txBody>
      </p:sp>
    </p:spTree>
    <p:extLst>
      <p:ext uri="{BB962C8B-B14F-4D97-AF65-F5344CB8AC3E}">
        <p14:creationId xmlns:p14="http://schemas.microsoft.com/office/powerpoint/2010/main" val="1933298384"/>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xmlns="" id="{C5187549-20CE-40A9-A17F-379781C64A22}"/>
              </a:ext>
            </a:extLst>
          </p:cNvPr>
          <p:cNvSpPr/>
          <p:nvPr/>
        </p:nvSpPr>
        <p:spPr>
          <a:xfrm>
            <a:off x="152400" y="1012086"/>
            <a:ext cx="2514600" cy="410752"/>
          </a:xfrm>
          <a:prstGeom prst="rect">
            <a:avLst/>
          </a:prstGeom>
        </p:spPr>
        <p:txBody>
          <a:bodyPr vert="horz" lIns="68580" tIns="34290" rIns="68580" bIns="34290" rtlCol="0" anchor="b">
            <a:normAutofit fontScale="85000" lnSpcReduction="10000"/>
          </a:bodyPr>
          <a:lstStyle/>
          <a:p>
            <a:pPr>
              <a:lnSpc>
                <a:spcPts val="1875"/>
              </a:lnSpc>
              <a:spcBef>
                <a:spcPct val="0"/>
              </a:spcBef>
            </a:pPr>
            <a:r>
              <a:rPr lang="zh-CN" altLang="en-US" b="1" dirty="0">
                <a:solidFill>
                  <a:srgbClr val="FF0000"/>
                </a:solidFill>
              </a:rPr>
              <a:t>二、多媒体研究的核心技术</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33" name="矩形 32">
            <a:extLst>
              <a:ext uri="{FF2B5EF4-FFF2-40B4-BE49-F238E27FC236}">
                <a16:creationId xmlns:a16="http://schemas.microsoft.com/office/drawing/2014/main" xmlns="" id="{3195969D-9C8F-49FA-A7E8-05F62BBF99E7}"/>
              </a:ext>
            </a:extLst>
          </p:cNvPr>
          <p:cNvSpPr/>
          <p:nvPr/>
        </p:nvSpPr>
        <p:spPr>
          <a:xfrm>
            <a:off x="3429000" y="1276350"/>
            <a:ext cx="5334000" cy="3282511"/>
          </a:xfrm>
          <a:prstGeom prst="rect">
            <a:avLst/>
          </a:prstGeom>
        </p:spPr>
        <p:txBody>
          <a:bodyPr vert="horz" lIns="68580" tIns="34290" rIns="68580" bIns="34290" rtlCol="0" anchor="b">
            <a:noAutofit/>
          </a:bodyPr>
          <a:lstStyle/>
          <a:p>
            <a:pPr>
              <a:lnSpc>
                <a:spcPts val="1875"/>
              </a:lnSpc>
              <a:spcBef>
                <a:spcPct val="0"/>
              </a:spcBef>
            </a:pPr>
            <a:r>
              <a:rPr lang="zh-CN" altLang="en-US" sz="1050" dirty="0"/>
              <a:t>多媒体研究的核心技术与多媒体研究的主要内容是相关的。因此，多媒体研究的核心技术涉及媒体数字化技术、数据压缩编解码技术、多媒体存储技术、硬件平台、软件平台、多媒体数据库、超文本和超媒体、虚拟现实、人机接口、多媒体通信技术以及分布式多媒体等众多领域。现主要介绍以下几种技术</a:t>
            </a:r>
            <a:r>
              <a:rPr lang="zh-CN" altLang="en-US" sz="1050" dirty="0" smtClean="0"/>
              <a:t>。</a:t>
            </a:r>
            <a:endParaRPr lang="en-US" altLang="zh-CN" sz="1050" dirty="0" smtClean="0"/>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一</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多媒体数据压缩编解码</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技术</a:t>
            </a:r>
            <a:endPar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二</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多媒体数据存储</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技术</a:t>
            </a:r>
            <a:endPar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三</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多媒体数据库</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技术</a:t>
            </a:r>
            <a:endPar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四</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超文本和超媒体</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技术</a:t>
            </a:r>
            <a:endPar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五</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智能多媒体</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技术</a:t>
            </a:r>
            <a:endPar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六</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多媒体信息检索</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技术</a:t>
            </a:r>
            <a:endPar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七</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虚拟现实技术</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(VR</a:t>
            </a:r>
            <a:r>
              <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八</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人机交互技术</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(HCI</a:t>
            </a:r>
            <a:r>
              <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九</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多媒体网络与通信</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技术</a:t>
            </a:r>
            <a:endPar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十</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分布式多媒体技术</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28282" r="14462"/>
          <a:stretch/>
        </p:blipFill>
        <p:spPr>
          <a:xfrm>
            <a:off x="381000" y="1657350"/>
            <a:ext cx="2743200" cy="3192517"/>
          </a:xfrm>
          <a:prstGeom prst="rect">
            <a:avLst/>
          </a:prstGeom>
        </p:spPr>
      </p:pic>
      <p:sp>
        <p:nvSpPr>
          <p:cNvPr id="9" name="圆角矩形 8"/>
          <p:cNvSpPr/>
          <p:nvPr/>
        </p:nvSpPr>
        <p:spPr>
          <a:xfrm>
            <a:off x="0" y="209550"/>
            <a:ext cx="4682372"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1432" y="367784"/>
            <a:ext cx="4600940" cy="369332"/>
          </a:xfrm>
          <a:prstGeom prst="rect">
            <a:avLst/>
          </a:prstGeom>
        </p:spPr>
        <p:txBody>
          <a:bodyPr wrap="none">
            <a:spAutoFit/>
          </a:bodyPr>
          <a:lstStyle/>
          <a:p>
            <a:r>
              <a:rPr lang="zh-CN" altLang="en-US" b="1" dirty="0">
                <a:solidFill>
                  <a:srgbClr val="FF0000"/>
                </a:solidFill>
              </a:rPr>
              <a:t>第四</a:t>
            </a:r>
            <a:r>
              <a:rPr lang="zh-CN" altLang="en-US" b="1" dirty="0" smtClean="0">
                <a:solidFill>
                  <a:srgbClr val="FF0000"/>
                </a:solidFill>
              </a:rPr>
              <a:t>节  多媒体</a:t>
            </a:r>
            <a:r>
              <a:rPr lang="zh-CN" altLang="en-US" b="1" dirty="0">
                <a:solidFill>
                  <a:srgbClr val="FF0000"/>
                </a:solidFill>
              </a:rPr>
              <a:t>研究的主要内容与核心技术</a:t>
            </a:r>
            <a:endParaRPr lang="zh-CN" altLang="en-US" b="1" dirty="0">
              <a:solidFill>
                <a:srgbClr val="FF0000"/>
              </a:solidFill>
            </a:endParaRPr>
          </a:p>
        </p:txBody>
      </p:sp>
    </p:spTree>
    <p:extLst>
      <p:ext uri="{BB962C8B-B14F-4D97-AF65-F5344CB8AC3E}">
        <p14:creationId xmlns:p14="http://schemas.microsoft.com/office/powerpoint/2010/main" val="2509252375"/>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9528" y="1551398"/>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二、视频效果的添加</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19528" y="2343150"/>
            <a:ext cx="8700117" cy="1600200"/>
          </a:xfrm>
          <a:prstGeom prst="rect">
            <a:avLst/>
          </a:prstGeom>
        </p:spPr>
        <p:txBody>
          <a:bodyPr vert="horz" lIns="68580" tIns="34290" rIns="68580" bIns="34290" rtlCol="0" anchor="b">
            <a:noAutofit/>
          </a:bodyPr>
          <a:lstStyle/>
          <a:p>
            <a:pPr>
              <a:lnSpc>
                <a:spcPct val="150000"/>
              </a:lnSpc>
              <a:spcBef>
                <a:spcPct val="0"/>
              </a:spcBef>
            </a:pPr>
            <a:r>
              <a:rPr lang="en-US" altLang="zh-CN" sz="1400" dirty="0"/>
              <a:t>(</a:t>
            </a:r>
            <a:r>
              <a:rPr lang="zh-CN" altLang="en-US" sz="1400" dirty="0"/>
              <a:t>二</a:t>
            </a:r>
            <a:r>
              <a:rPr lang="en-US" altLang="zh-CN" sz="1400" dirty="0"/>
              <a:t>)</a:t>
            </a:r>
            <a:r>
              <a:rPr lang="zh-CN" altLang="en-US" sz="1400" dirty="0"/>
              <a:t>多个素材添加同一视频</a:t>
            </a:r>
            <a:r>
              <a:rPr lang="zh-CN" altLang="en-US" sz="1400" dirty="0" smtClean="0"/>
              <a:t>效果</a:t>
            </a:r>
            <a:endParaRPr lang="zh-CN" altLang="en-US" sz="1400" dirty="0"/>
          </a:p>
          <a:p>
            <a:pPr>
              <a:lnSpc>
                <a:spcPct val="150000"/>
              </a:lnSpc>
              <a:spcBef>
                <a:spcPct val="0"/>
              </a:spcBef>
            </a:pPr>
            <a:r>
              <a:rPr lang="en-US" altLang="zh-CN" sz="1400" dirty="0" smtClean="0"/>
              <a:t>(</a:t>
            </a:r>
            <a:r>
              <a:rPr lang="en-US" altLang="zh-CN" sz="1400" dirty="0"/>
              <a:t>1)</a:t>
            </a:r>
            <a:r>
              <a:rPr lang="zh-CN" altLang="en-US" sz="1400" dirty="0"/>
              <a:t>复制视频效果。首先单击影片剪辑设置好的视频效果，然后在“效果控件”面板内选中视频效果，单击鼠标右键，在弹出的快捷菜单中执行“复制”命令。然后选择其他需要添加效果的剪辑，在“效果控件”面板的空白区域单击鼠标右键，在弹出的快捷菜单中执行“粘贴”命令</a:t>
            </a:r>
            <a:r>
              <a:rPr lang="zh-CN" altLang="en-US" sz="1400" dirty="0" smtClean="0"/>
              <a:t>。</a:t>
            </a:r>
            <a:endParaRPr lang="zh-CN" altLang="en-US" sz="1400" dirty="0"/>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第七</a:t>
            </a:r>
            <a:r>
              <a:rPr lang="zh-CN" altLang="en-US" b="1" dirty="0" smtClean="0">
                <a:solidFill>
                  <a:srgbClr val="FF0000"/>
                </a:solidFill>
              </a:rPr>
              <a:t>节  视频</a:t>
            </a:r>
            <a:r>
              <a:rPr lang="zh-CN" altLang="en-US" b="1" dirty="0">
                <a:solidFill>
                  <a:srgbClr val="FF0000"/>
                </a:solidFill>
              </a:rPr>
              <a:t>效果</a:t>
            </a:r>
            <a:endParaRPr lang="zh-CN" altLang="en-US" b="1" dirty="0">
              <a:solidFill>
                <a:srgbClr val="FF0000"/>
              </a:solidFill>
            </a:endParaRPr>
          </a:p>
        </p:txBody>
      </p:sp>
    </p:spTree>
    <p:extLst>
      <p:ext uri="{BB962C8B-B14F-4D97-AF65-F5344CB8AC3E}">
        <p14:creationId xmlns:p14="http://schemas.microsoft.com/office/powerpoint/2010/main" val="2311358145"/>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9528" y="1551398"/>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二、视频效果的添加</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1" y="2190750"/>
            <a:ext cx="5486400" cy="2514600"/>
          </a:xfrm>
          <a:prstGeom prst="rect">
            <a:avLst/>
          </a:prstGeom>
        </p:spPr>
        <p:txBody>
          <a:bodyPr vert="horz" lIns="68580" tIns="34290" rIns="68580" bIns="34290" rtlCol="0" anchor="b">
            <a:noAutofit/>
          </a:bodyPr>
          <a:lstStyle/>
          <a:p>
            <a:pPr>
              <a:lnSpc>
                <a:spcPct val="150000"/>
              </a:lnSpc>
              <a:spcBef>
                <a:spcPct val="0"/>
              </a:spcBef>
            </a:pPr>
            <a:r>
              <a:rPr lang="en-US" altLang="zh-CN" sz="1400" dirty="0" smtClean="0"/>
              <a:t>(</a:t>
            </a:r>
            <a:r>
              <a:rPr lang="en-US" altLang="zh-CN" sz="1400" dirty="0"/>
              <a:t>2)</a:t>
            </a:r>
            <a:r>
              <a:rPr lang="zh-CN" altLang="en-US" sz="1400" dirty="0"/>
              <a:t>保存设置好的视频效果。首先单击影片剪辑设置好的视频效果，然后在“效果控件”面板内选中视频效果，单击鼠标右键，在弹出的快捷菜单中执行“保存预设”命令，弹出“保存预设”</a:t>
            </a:r>
            <a:r>
              <a:rPr lang="zh-CN" altLang="en-US" sz="1400" dirty="0" smtClean="0"/>
              <a:t>对话框，</a:t>
            </a:r>
            <a:r>
              <a:rPr lang="zh-CN" altLang="en-US" sz="1400" dirty="0"/>
              <a:t>输入名称，单击“确定”按钮。</a:t>
            </a:r>
          </a:p>
          <a:p>
            <a:pPr>
              <a:lnSpc>
                <a:spcPct val="150000"/>
              </a:lnSpc>
              <a:spcBef>
                <a:spcPct val="0"/>
              </a:spcBef>
            </a:pPr>
            <a:r>
              <a:rPr lang="zh-CN" altLang="en-US" sz="1400" dirty="0"/>
              <a:t>然后在“效果”面板中的“预设”下拉菜单中找到刚刚保存的视频效果，将视频效果添加到素材，添加方法与给单独一个素材添加视频效果相同。</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第七</a:t>
            </a:r>
            <a:r>
              <a:rPr lang="zh-CN" altLang="en-US" b="1" dirty="0" smtClean="0">
                <a:solidFill>
                  <a:srgbClr val="FF0000"/>
                </a:solidFill>
              </a:rPr>
              <a:t>节  视频</a:t>
            </a:r>
            <a:r>
              <a:rPr lang="zh-CN" altLang="en-US" b="1" dirty="0">
                <a:solidFill>
                  <a:srgbClr val="FF0000"/>
                </a:solidFill>
              </a:rPr>
              <a:t>效果</a:t>
            </a:r>
            <a:endParaRPr lang="zh-CN" altLang="en-US" b="1" dirty="0">
              <a:solidFill>
                <a:srgbClr val="FF0000"/>
              </a:solidFill>
            </a:endParaRPr>
          </a:p>
        </p:txBody>
      </p:sp>
      <p:pic>
        <p:nvPicPr>
          <p:cNvPr id="56322" name="Picture 2" descr="D:\教辅\郭水华\2021\多媒体技术与应用教程\tif\应用多媒体213.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1211346"/>
            <a:ext cx="2438400" cy="2598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1849097"/>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62807" y="1346022"/>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二、视频效果的添加</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1" y="1885950"/>
            <a:ext cx="5486400" cy="2971800"/>
          </a:xfrm>
          <a:prstGeom prst="rect">
            <a:avLst/>
          </a:prstGeom>
        </p:spPr>
        <p:txBody>
          <a:bodyPr vert="horz" lIns="68580" tIns="34290" rIns="68580" bIns="34290" rtlCol="0" anchor="b">
            <a:noAutofit/>
          </a:bodyPr>
          <a:lstStyle/>
          <a:p>
            <a:pPr>
              <a:lnSpc>
                <a:spcPct val="150000"/>
              </a:lnSpc>
              <a:spcBef>
                <a:spcPct val="0"/>
              </a:spcBef>
            </a:pPr>
            <a:r>
              <a:rPr lang="en-US" altLang="zh-CN" sz="1400" dirty="0" smtClean="0"/>
              <a:t>(3)</a:t>
            </a:r>
            <a:r>
              <a:rPr lang="zh-CN" altLang="en-US" sz="1400" dirty="0" smtClean="0"/>
              <a:t>创建调整图层。</a:t>
            </a:r>
            <a:endParaRPr lang="en-US" altLang="zh-CN" sz="1400" dirty="0" smtClean="0"/>
          </a:p>
          <a:p>
            <a:pPr>
              <a:lnSpc>
                <a:spcPct val="150000"/>
              </a:lnSpc>
              <a:spcBef>
                <a:spcPct val="0"/>
              </a:spcBef>
            </a:pPr>
            <a:r>
              <a:rPr lang="zh-CN" altLang="en-US" sz="1400" dirty="0" smtClean="0"/>
              <a:t>首先</a:t>
            </a:r>
            <a:r>
              <a:rPr lang="zh-CN" altLang="en-US" sz="1400" dirty="0"/>
              <a:t>创建调整图层，执行“文件”→“新建”→“调整图层”命令，弹出“调整图层”</a:t>
            </a:r>
            <a:r>
              <a:rPr lang="zh-CN" altLang="en-US" sz="1400" dirty="0" smtClean="0"/>
              <a:t>对话框，</a:t>
            </a:r>
            <a:r>
              <a:rPr lang="zh-CN" altLang="en-US" sz="1400" dirty="0"/>
              <a:t>根据需求修改调整图层的设置，然后单击“确定”按钮，完成创建。从“项目”窗口将调整图层拖至“时间轴”窗口中要添加视频效果的素材上方的视频轨道上</a:t>
            </a:r>
            <a:r>
              <a:rPr lang="en-US" altLang="zh-CN" sz="1400" dirty="0"/>
              <a:t>(</a:t>
            </a:r>
            <a:r>
              <a:rPr lang="zh-CN" altLang="en-US" sz="1400" dirty="0"/>
              <a:t>或覆盖在其上</a:t>
            </a:r>
            <a:r>
              <a:rPr lang="en-US" altLang="zh-CN" sz="1400" dirty="0"/>
              <a:t>)</a:t>
            </a:r>
            <a:r>
              <a:rPr lang="zh-CN" altLang="en-US" sz="1400" dirty="0"/>
              <a:t>，并将图层长度拖至与下方素材相等。然后在调整图层上添加视频效果，添加方法与给单独一个素材添加视频效果的方法相同</a:t>
            </a:r>
            <a:r>
              <a:rPr lang="zh-CN" altLang="en-US" sz="1400" dirty="0" smtClean="0"/>
              <a:t>。</a:t>
            </a:r>
            <a:endParaRPr lang="zh-CN" altLang="en-US" sz="1400" dirty="0"/>
          </a:p>
          <a:p>
            <a:pPr>
              <a:lnSpc>
                <a:spcPct val="150000"/>
              </a:lnSpc>
              <a:spcBef>
                <a:spcPct val="0"/>
              </a:spcBef>
            </a:pPr>
            <a:r>
              <a:rPr lang="zh-CN" altLang="en-US" sz="1400" dirty="0"/>
              <a:t>在“节目”监视器窗口内单击“播放停止切换按钮”或按快捷键“</a:t>
            </a:r>
            <a:r>
              <a:rPr lang="en-US" altLang="zh-CN" sz="1400" dirty="0"/>
              <a:t>Space”</a:t>
            </a:r>
            <a:r>
              <a:rPr lang="zh-CN" altLang="en-US" sz="1400" dirty="0"/>
              <a:t>可以播放影片，预览应用视频效果的效果。</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第七</a:t>
            </a:r>
            <a:r>
              <a:rPr lang="zh-CN" altLang="en-US" b="1" dirty="0" smtClean="0">
                <a:solidFill>
                  <a:srgbClr val="FF0000"/>
                </a:solidFill>
              </a:rPr>
              <a:t>节  视频</a:t>
            </a:r>
            <a:r>
              <a:rPr lang="zh-CN" altLang="en-US" b="1" dirty="0">
                <a:solidFill>
                  <a:srgbClr val="FF0000"/>
                </a:solidFill>
              </a:rPr>
              <a:t>效果</a:t>
            </a:r>
            <a:endParaRPr lang="zh-CN" altLang="en-US" b="1" dirty="0">
              <a:solidFill>
                <a:srgbClr val="FF0000"/>
              </a:solidFill>
            </a:endParaRPr>
          </a:p>
        </p:txBody>
      </p:sp>
      <p:pic>
        <p:nvPicPr>
          <p:cNvPr id="57346" name="Picture 2" descr="D:\教辅\郭水华\2021\多媒体技术与应用教程\tif\应用多媒体214.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2562606"/>
            <a:ext cx="2870324" cy="1810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78614"/>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62807" y="1346022"/>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三、视频效果的设置</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1" y="2038350"/>
            <a:ext cx="5181599" cy="1485900"/>
          </a:xfrm>
          <a:prstGeom prst="rect">
            <a:avLst/>
          </a:prstGeom>
        </p:spPr>
        <p:txBody>
          <a:bodyPr vert="horz" lIns="68580" tIns="34290" rIns="68580" bIns="34290" rtlCol="0" anchor="b">
            <a:noAutofit/>
          </a:bodyPr>
          <a:lstStyle/>
          <a:p>
            <a:pPr>
              <a:lnSpc>
                <a:spcPct val="150000"/>
              </a:lnSpc>
              <a:spcBef>
                <a:spcPct val="0"/>
              </a:spcBef>
            </a:pPr>
            <a:r>
              <a:rPr lang="zh-CN" altLang="en-US" sz="1400" dirty="0"/>
              <a:t>在“效果控件”面板中，单击视频效果前面的三角按钮，即可展开对应效果的所有参数</a:t>
            </a:r>
            <a:r>
              <a:rPr lang="zh-CN" altLang="en-US" sz="1400" dirty="0" smtClean="0"/>
              <a:t>。为</a:t>
            </a:r>
            <a:r>
              <a:rPr lang="zh-CN" altLang="en-US" sz="1400" dirty="0"/>
              <a:t>放大效果的所有参数，可以通过拖动参数中的滑块，或是在参数文本框中输入参数值来调节参数，从而调整视频效果。</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第七</a:t>
            </a:r>
            <a:r>
              <a:rPr lang="zh-CN" altLang="en-US" b="1" dirty="0" smtClean="0">
                <a:solidFill>
                  <a:srgbClr val="FF0000"/>
                </a:solidFill>
              </a:rPr>
              <a:t>节  视频</a:t>
            </a:r>
            <a:r>
              <a:rPr lang="zh-CN" altLang="en-US" b="1" dirty="0">
                <a:solidFill>
                  <a:srgbClr val="FF0000"/>
                </a:solidFill>
              </a:rPr>
              <a:t>效果</a:t>
            </a:r>
            <a:endParaRPr lang="zh-CN" altLang="en-US" b="1" dirty="0">
              <a:solidFill>
                <a:srgbClr val="FF0000"/>
              </a:solidFill>
            </a:endParaRPr>
          </a:p>
        </p:txBody>
      </p:sp>
      <p:pic>
        <p:nvPicPr>
          <p:cNvPr id="58370" name="Picture 2" descr="D:\教辅\郭水华\2021\多媒体技术与应用教程\tif\应用多媒体215.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76088" y="2119122"/>
            <a:ext cx="3867912" cy="1405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275053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62807" y="1346022"/>
            <a:ext cx="2299393" cy="410752"/>
          </a:xfrm>
          <a:prstGeom prst="rect">
            <a:avLst/>
          </a:prstGeom>
        </p:spPr>
        <p:txBody>
          <a:bodyPr vert="horz" lIns="68580" tIns="34290" rIns="68580" bIns="34290" rtlCol="0" anchor="b">
            <a:normAutofit fontScale="77500" lnSpcReduction="20000"/>
          </a:bodyPr>
          <a:lstStyle/>
          <a:p>
            <a:pPr>
              <a:lnSpc>
                <a:spcPts val="1875"/>
              </a:lnSpc>
              <a:spcBef>
                <a:spcPct val="0"/>
              </a:spcBef>
            </a:pPr>
            <a:r>
              <a:rPr lang="zh-CN" altLang="en-US" b="1" dirty="0">
                <a:solidFill>
                  <a:srgbClr val="FF0000"/>
                </a:solidFill>
              </a:rPr>
              <a:t>四、视频效果的隐藏和删除</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1" y="2190750"/>
            <a:ext cx="8534399" cy="1104900"/>
          </a:xfrm>
          <a:prstGeom prst="rect">
            <a:avLst/>
          </a:prstGeom>
        </p:spPr>
        <p:txBody>
          <a:bodyPr vert="horz" lIns="68580" tIns="34290" rIns="68580" bIns="34290" rtlCol="0" anchor="b">
            <a:noAutofit/>
          </a:bodyPr>
          <a:lstStyle/>
          <a:p>
            <a:pPr>
              <a:lnSpc>
                <a:spcPct val="150000"/>
              </a:lnSpc>
              <a:spcBef>
                <a:spcPct val="0"/>
              </a:spcBef>
            </a:pPr>
            <a:r>
              <a:rPr lang="en-US" altLang="zh-CN" sz="1400" dirty="0"/>
              <a:t>(</a:t>
            </a:r>
            <a:r>
              <a:rPr lang="zh-CN" altLang="en-US" sz="1400" dirty="0"/>
              <a:t>一</a:t>
            </a:r>
            <a:r>
              <a:rPr lang="en-US" altLang="zh-CN" sz="1400" dirty="0"/>
              <a:t>)</a:t>
            </a:r>
            <a:r>
              <a:rPr lang="zh-CN" altLang="en-US" sz="1400" dirty="0"/>
              <a:t>视频效果的</a:t>
            </a:r>
            <a:r>
              <a:rPr lang="zh-CN" altLang="en-US" sz="1400" dirty="0" smtClean="0"/>
              <a:t>隐藏</a:t>
            </a:r>
            <a:endParaRPr lang="zh-CN" altLang="en-US" sz="1400" dirty="0"/>
          </a:p>
          <a:p>
            <a:pPr>
              <a:lnSpc>
                <a:spcPct val="150000"/>
              </a:lnSpc>
              <a:spcBef>
                <a:spcPct val="0"/>
              </a:spcBef>
            </a:pPr>
            <a:r>
              <a:rPr lang="zh-CN" altLang="en-US" sz="1400" dirty="0"/>
              <a:t>前面介绍了一个素材可以添加很多视频效果，根据项目需求的不同，可能会用到不同的视频效果。此时，可以利用隐藏视频效果，将暂时不需要的效果隐藏起来，而非破坏性地删除。</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第七</a:t>
            </a:r>
            <a:r>
              <a:rPr lang="zh-CN" altLang="en-US" b="1" dirty="0" smtClean="0">
                <a:solidFill>
                  <a:srgbClr val="FF0000"/>
                </a:solidFill>
              </a:rPr>
              <a:t>节  视频</a:t>
            </a:r>
            <a:r>
              <a:rPr lang="zh-CN" altLang="en-US" b="1" dirty="0">
                <a:solidFill>
                  <a:srgbClr val="FF0000"/>
                </a:solidFill>
              </a:rPr>
              <a:t>效果</a:t>
            </a:r>
            <a:endParaRPr lang="zh-CN" altLang="en-US" b="1" dirty="0">
              <a:solidFill>
                <a:srgbClr val="FF0000"/>
              </a:solidFill>
            </a:endParaRPr>
          </a:p>
        </p:txBody>
      </p:sp>
    </p:spTree>
    <p:extLst>
      <p:ext uri="{BB962C8B-B14F-4D97-AF65-F5344CB8AC3E}">
        <p14:creationId xmlns:p14="http://schemas.microsoft.com/office/powerpoint/2010/main" val="68021932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62807" y="1346022"/>
            <a:ext cx="2299393" cy="410752"/>
          </a:xfrm>
          <a:prstGeom prst="rect">
            <a:avLst/>
          </a:prstGeom>
        </p:spPr>
        <p:txBody>
          <a:bodyPr vert="horz" lIns="68580" tIns="34290" rIns="68580" bIns="34290" rtlCol="0" anchor="b">
            <a:normAutofit fontScale="77500" lnSpcReduction="20000"/>
          </a:bodyPr>
          <a:lstStyle/>
          <a:p>
            <a:pPr>
              <a:lnSpc>
                <a:spcPts val="1875"/>
              </a:lnSpc>
              <a:spcBef>
                <a:spcPct val="0"/>
              </a:spcBef>
            </a:pPr>
            <a:r>
              <a:rPr lang="zh-CN" altLang="en-US" b="1" dirty="0">
                <a:solidFill>
                  <a:srgbClr val="FF0000"/>
                </a:solidFill>
              </a:rPr>
              <a:t>四、视频效果的隐藏和删除</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47271" y="2190750"/>
            <a:ext cx="4724399" cy="1676400"/>
          </a:xfrm>
          <a:prstGeom prst="rect">
            <a:avLst/>
          </a:prstGeom>
        </p:spPr>
        <p:txBody>
          <a:bodyPr vert="horz" lIns="68580" tIns="34290" rIns="68580" bIns="34290" rtlCol="0" anchor="b">
            <a:noAutofit/>
          </a:bodyPr>
          <a:lstStyle/>
          <a:p>
            <a:pPr>
              <a:lnSpc>
                <a:spcPct val="150000"/>
              </a:lnSpc>
              <a:spcBef>
                <a:spcPct val="0"/>
              </a:spcBef>
            </a:pPr>
            <a:r>
              <a:rPr lang="en-US" altLang="zh-CN" sz="1400" dirty="0"/>
              <a:t>(</a:t>
            </a:r>
            <a:r>
              <a:rPr lang="zh-CN" altLang="en-US" sz="1400" dirty="0"/>
              <a:t>二</a:t>
            </a:r>
            <a:r>
              <a:rPr lang="en-US" altLang="zh-CN" sz="1400" dirty="0"/>
              <a:t>)</a:t>
            </a:r>
            <a:r>
              <a:rPr lang="zh-CN" altLang="en-US" sz="1400" dirty="0"/>
              <a:t>视频效果的</a:t>
            </a:r>
            <a:r>
              <a:rPr lang="zh-CN" altLang="en-US" sz="1400" dirty="0" smtClean="0"/>
              <a:t>删除</a:t>
            </a:r>
            <a:endParaRPr lang="zh-CN" altLang="en-US" sz="1400" dirty="0"/>
          </a:p>
          <a:p>
            <a:pPr>
              <a:lnSpc>
                <a:spcPct val="150000"/>
              </a:lnSpc>
              <a:spcBef>
                <a:spcPct val="0"/>
              </a:spcBef>
            </a:pPr>
            <a:r>
              <a:rPr lang="en-US" altLang="zh-CN" sz="1400" dirty="0"/>
              <a:t>(1)</a:t>
            </a:r>
            <a:r>
              <a:rPr lang="zh-CN" altLang="en-US" sz="1400" dirty="0"/>
              <a:t>在“效果控件”面板中选中不需要的视频效果，单击鼠标右键，执行“清除”命令，即可删除该视频</a:t>
            </a:r>
            <a:r>
              <a:rPr lang="zh-CN" altLang="en-US" sz="1400" dirty="0" smtClean="0"/>
              <a:t>效果。</a:t>
            </a:r>
            <a:endParaRPr lang="zh-CN" altLang="en-US" sz="1400" dirty="0"/>
          </a:p>
          <a:p>
            <a:pPr>
              <a:lnSpc>
                <a:spcPct val="150000"/>
              </a:lnSpc>
              <a:spcBef>
                <a:spcPct val="0"/>
              </a:spcBef>
            </a:pPr>
            <a:r>
              <a:rPr lang="en-US" altLang="zh-CN" sz="1400" dirty="0"/>
              <a:t>(2)</a:t>
            </a:r>
            <a:r>
              <a:rPr lang="zh-CN" altLang="en-US" sz="1400" dirty="0"/>
              <a:t>在“效果控件”面板中选中不要的视频效果，按“</a:t>
            </a:r>
            <a:r>
              <a:rPr lang="en-US" altLang="zh-CN" sz="1400" dirty="0"/>
              <a:t>Delete”</a:t>
            </a:r>
            <a:r>
              <a:rPr lang="zh-CN" altLang="en-US" sz="1400" dirty="0"/>
              <a:t>键或“</a:t>
            </a:r>
            <a:r>
              <a:rPr lang="en-US" altLang="zh-CN" sz="1400" dirty="0"/>
              <a:t>Backspace”</a:t>
            </a:r>
            <a:r>
              <a:rPr lang="zh-CN" altLang="en-US" sz="1400" dirty="0"/>
              <a:t>键，也可以实现删除目的。</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第七</a:t>
            </a:r>
            <a:r>
              <a:rPr lang="zh-CN" altLang="en-US" b="1" dirty="0" smtClean="0">
                <a:solidFill>
                  <a:srgbClr val="FF0000"/>
                </a:solidFill>
              </a:rPr>
              <a:t>节  视频</a:t>
            </a:r>
            <a:r>
              <a:rPr lang="zh-CN" altLang="en-US" b="1" dirty="0">
                <a:solidFill>
                  <a:srgbClr val="FF0000"/>
                </a:solidFill>
              </a:rPr>
              <a:t>效果</a:t>
            </a:r>
            <a:endParaRPr lang="zh-CN" altLang="en-US" b="1" dirty="0">
              <a:solidFill>
                <a:srgbClr val="FF0000"/>
              </a:solidFill>
            </a:endParaRPr>
          </a:p>
        </p:txBody>
      </p:sp>
      <p:pic>
        <p:nvPicPr>
          <p:cNvPr id="59394" name="Picture 2" descr="D:\教辅\郭水华\2021\多媒体技术与应用教程\tif\应用多媒体216.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3000" y="1888153"/>
            <a:ext cx="3874008" cy="19444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930834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62807" y="1346022"/>
            <a:ext cx="2299393" cy="410752"/>
          </a:xfrm>
          <a:prstGeom prst="rect">
            <a:avLst/>
          </a:prstGeom>
        </p:spPr>
        <p:txBody>
          <a:bodyPr vert="horz" lIns="68580" tIns="34290" rIns="68580" bIns="34290" rtlCol="0" anchor="b">
            <a:normAutofit fontScale="85000" lnSpcReduction="10000"/>
          </a:bodyPr>
          <a:lstStyle/>
          <a:p>
            <a:pPr>
              <a:lnSpc>
                <a:spcPts val="1875"/>
              </a:lnSpc>
              <a:spcBef>
                <a:spcPct val="0"/>
              </a:spcBef>
            </a:pPr>
            <a:r>
              <a:rPr lang="zh-CN" altLang="en-US" b="1" dirty="0">
                <a:solidFill>
                  <a:srgbClr val="FF0000"/>
                </a:solidFill>
              </a:rPr>
              <a:t>一、音频的导入和剪切</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47271" y="2190750"/>
            <a:ext cx="4724399" cy="1676400"/>
          </a:xfrm>
          <a:prstGeom prst="rect">
            <a:avLst/>
          </a:prstGeom>
        </p:spPr>
        <p:txBody>
          <a:bodyPr vert="horz" lIns="68580" tIns="34290" rIns="68580" bIns="34290" rtlCol="0" anchor="b">
            <a:noAutofit/>
          </a:bodyPr>
          <a:lstStyle/>
          <a:p>
            <a:pPr>
              <a:lnSpc>
                <a:spcPct val="150000"/>
              </a:lnSpc>
              <a:spcBef>
                <a:spcPct val="0"/>
              </a:spcBef>
            </a:pPr>
            <a:r>
              <a:rPr lang="zh-CN" altLang="en-US" sz="1400" dirty="0"/>
              <a:t>在“项目”窗口中双击音频素材，使其在“源”监视器窗口中打开。在“源”监视器窗口中拖动时间指针，或单击播放控制栏中的“播放停止切换”按钮，可以预览音频的</a:t>
            </a:r>
            <a:r>
              <a:rPr lang="zh-CN" altLang="en-US" sz="1400" dirty="0" smtClean="0"/>
              <a:t>内容。</a:t>
            </a:r>
            <a:endParaRPr lang="zh-CN" altLang="en-US" sz="1400" dirty="0"/>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a:t>
            </a:r>
            <a:r>
              <a:rPr lang="zh-CN" altLang="en-US" b="1" dirty="0" smtClean="0">
                <a:solidFill>
                  <a:srgbClr val="FF0000"/>
                </a:solidFill>
              </a:rPr>
              <a:t>八节  音频</a:t>
            </a:r>
            <a:r>
              <a:rPr lang="zh-CN" altLang="en-US" b="1" dirty="0">
                <a:solidFill>
                  <a:srgbClr val="FF0000"/>
                </a:solidFill>
              </a:rPr>
              <a:t>编辑</a:t>
            </a:r>
            <a:endParaRPr lang="zh-CN" altLang="en-US" b="1" dirty="0">
              <a:solidFill>
                <a:srgbClr val="FF0000"/>
              </a:solidFill>
            </a:endParaRPr>
          </a:p>
        </p:txBody>
      </p:sp>
      <p:pic>
        <p:nvPicPr>
          <p:cNvPr id="60418" name="Picture 2" descr="D:\教辅\郭水华\2021\多媒体技术与应用教程\tif\应用多媒体217.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3000" y="2026158"/>
            <a:ext cx="2877312" cy="1840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8682136"/>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62807" y="1346022"/>
            <a:ext cx="2299393" cy="410752"/>
          </a:xfrm>
          <a:prstGeom prst="rect">
            <a:avLst/>
          </a:prstGeom>
        </p:spPr>
        <p:txBody>
          <a:bodyPr vert="horz" lIns="68580" tIns="34290" rIns="68580" bIns="34290" rtlCol="0" anchor="b">
            <a:normAutofit fontScale="85000" lnSpcReduction="10000"/>
          </a:bodyPr>
          <a:lstStyle/>
          <a:p>
            <a:pPr>
              <a:lnSpc>
                <a:spcPts val="1875"/>
              </a:lnSpc>
              <a:spcBef>
                <a:spcPct val="0"/>
              </a:spcBef>
            </a:pPr>
            <a:r>
              <a:rPr lang="zh-CN" altLang="en-US" b="1" dirty="0">
                <a:solidFill>
                  <a:srgbClr val="FF0000"/>
                </a:solidFill>
              </a:rPr>
              <a:t>一、音频的导入和剪切</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47271" y="2190750"/>
            <a:ext cx="4724399" cy="1676400"/>
          </a:xfrm>
          <a:prstGeom prst="rect">
            <a:avLst/>
          </a:prstGeom>
        </p:spPr>
        <p:txBody>
          <a:bodyPr vert="horz" lIns="68580" tIns="34290" rIns="68580" bIns="34290" rtlCol="0" anchor="b">
            <a:noAutofit/>
          </a:bodyPr>
          <a:lstStyle/>
          <a:p>
            <a:pPr>
              <a:lnSpc>
                <a:spcPct val="150000"/>
              </a:lnSpc>
              <a:spcBef>
                <a:spcPct val="0"/>
              </a:spcBef>
            </a:pPr>
            <a:r>
              <a:rPr lang="zh-CN" altLang="en-US" sz="1400" dirty="0"/>
              <a:t>用户在预览音频素材的时候，可以根据需求设置入点时间，如本例中前面几秒钟没有声音，可以将入点设置在音频开始</a:t>
            </a:r>
            <a:r>
              <a:rPr lang="zh-CN" altLang="en-US" sz="1400" dirty="0" smtClean="0"/>
              <a:t>前。</a:t>
            </a:r>
            <a:endParaRPr lang="zh-CN" altLang="en-US" sz="1400" dirty="0"/>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a:t>
            </a:r>
            <a:r>
              <a:rPr lang="zh-CN" altLang="en-US" b="1" dirty="0" smtClean="0">
                <a:solidFill>
                  <a:srgbClr val="FF0000"/>
                </a:solidFill>
              </a:rPr>
              <a:t>八节  音频</a:t>
            </a:r>
            <a:r>
              <a:rPr lang="zh-CN" altLang="en-US" b="1" dirty="0">
                <a:solidFill>
                  <a:srgbClr val="FF0000"/>
                </a:solidFill>
              </a:rPr>
              <a:t>编辑</a:t>
            </a:r>
            <a:endParaRPr lang="zh-CN" altLang="en-US" b="1" dirty="0">
              <a:solidFill>
                <a:srgbClr val="FF0000"/>
              </a:solidFill>
            </a:endParaRPr>
          </a:p>
        </p:txBody>
      </p:sp>
      <p:pic>
        <p:nvPicPr>
          <p:cNvPr id="61442" name="Picture 2" descr="D:\教辅\郭水华\2021\多媒体技术与应用教程\tif\应用多媒体218.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05400" y="1537527"/>
            <a:ext cx="2895600" cy="2493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1459048"/>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62807" y="1346022"/>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二、音频的音量调整</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47271" y="2038350"/>
            <a:ext cx="4829529" cy="1981200"/>
          </a:xfrm>
          <a:prstGeom prst="rect">
            <a:avLst/>
          </a:prstGeom>
        </p:spPr>
        <p:txBody>
          <a:bodyPr vert="horz" lIns="68580" tIns="34290" rIns="68580" bIns="34290" rtlCol="0" anchor="b">
            <a:noAutofit/>
          </a:bodyPr>
          <a:lstStyle/>
          <a:p>
            <a:pPr>
              <a:lnSpc>
                <a:spcPct val="150000"/>
              </a:lnSpc>
              <a:spcBef>
                <a:spcPct val="0"/>
              </a:spcBef>
            </a:pPr>
            <a:r>
              <a:rPr lang="zh-CN" altLang="en-US" sz="1400" dirty="0"/>
              <a:t>在视频的制作过程中，音频资源的音量可能不符合制作要求，音量太大或太小都需要调整。在音频轨道上单击鼠标右键，在弹出的快捷菜单中执行“音频增益”命令，在弹出的“音频增益”对话框中根据需求设置</a:t>
            </a:r>
            <a:r>
              <a:rPr lang="zh-CN" altLang="en-US" sz="1400" dirty="0" smtClean="0"/>
              <a:t>增益值。</a:t>
            </a:r>
            <a:r>
              <a:rPr lang="zh-CN" altLang="en-US" sz="1400" dirty="0"/>
              <a:t>单击“确定”按钮返回，在“节目”监视器窗口内单击“播放停止切换”按钮或按快捷键“</a:t>
            </a:r>
            <a:r>
              <a:rPr lang="en-US" altLang="zh-CN" sz="1400" dirty="0"/>
              <a:t>Space”</a:t>
            </a:r>
            <a:r>
              <a:rPr lang="zh-CN" altLang="en-US" sz="1400" dirty="0"/>
              <a:t>，试听效果。</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a:t>
            </a:r>
            <a:r>
              <a:rPr lang="zh-CN" altLang="en-US" b="1" dirty="0" smtClean="0">
                <a:solidFill>
                  <a:srgbClr val="FF0000"/>
                </a:solidFill>
              </a:rPr>
              <a:t>八节  音频</a:t>
            </a:r>
            <a:r>
              <a:rPr lang="zh-CN" altLang="en-US" b="1" dirty="0">
                <a:solidFill>
                  <a:srgbClr val="FF0000"/>
                </a:solidFill>
              </a:rPr>
              <a:t>编辑</a:t>
            </a:r>
            <a:endParaRPr lang="zh-CN" altLang="en-US" b="1" dirty="0">
              <a:solidFill>
                <a:srgbClr val="FF0000"/>
              </a:solidFill>
            </a:endParaRPr>
          </a:p>
        </p:txBody>
      </p:sp>
      <p:pic>
        <p:nvPicPr>
          <p:cNvPr id="62466" name="Picture 2" descr="D:\教辅\郭水华\2021\多媒体技术与应用教程\tif\应用多媒体219.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1809750"/>
            <a:ext cx="3098292" cy="18547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87625"/>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62807" y="1346022"/>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二、音频的音量调整</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47271" y="2038350"/>
            <a:ext cx="5058129" cy="1371600"/>
          </a:xfrm>
          <a:prstGeom prst="rect">
            <a:avLst/>
          </a:prstGeom>
        </p:spPr>
        <p:txBody>
          <a:bodyPr vert="horz" lIns="68580" tIns="34290" rIns="68580" bIns="34290" rtlCol="0" anchor="b">
            <a:noAutofit/>
          </a:bodyPr>
          <a:lstStyle/>
          <a:p>
            <a:pPr>
              <a:lnSpc>
                <a:spcPct val="150000"/>
              </a:lnSpc>
              <a:spcBef>
                <a:spcPct val="0"/>
              </a:spcBef>
            </a:pPr>
            <a:r>
              <a:rPr lang="en-US" altLang="zh-CN" sz="1400" dirty="0"/>
              <a:t>(</a:t>
            </a:r>
            <a:r>
              <a:rPr lang="zh-CN" altLang="en-US" sz="1400" dirty="0"/>
              <a:t>二</a:t>
            </a:r>
            <a:r>
              <a:rPr lang="en-US" altLang="zh-CN" sz="1400" dirty="0"/>
              <a:t>)</a:t>
            </a:r>
            <a:r>
              <a:rPr lang="zh-CN" altLang="en-US" sz="1400" dirty="0"/>
              <a:t>设置音频的淡入淡出</a:t>
            </a:r>
            <a:r>
              <a:rPr lang="zh-CN" altLang="en-US" sz="1400" dirty="0" smtClean="0"/>
              <a:t>效果</a:t>
            </a:r>
            <a:endParaRPr lang="zh-CN" altLang="en-US" sz="1400" dirty="0"/>
          </a:p>
          <a:p>
            <a:pPr>
              <a:lnSpc>
                <a:spcPct val="150000"/>
              </a:lnSpc>
              <a:spcBef>
                <a:spcPct val="0"/>
              </a:spcBef>
            </a:pPr>
            <a:r>
              <a:rPr lang="zh-CN" altLang="en-US" sz="1400" dirty="0"/>
              <a:t>在看影片或者听音乐的时候，会发现很多音频的音量会逐渐变小，又逐渐变大，这就被称为音量的淡入淡出。在</a:t>
            </a:r>
            <a:r>
              <a:rPr lang="en-US" altLang="zh-CN" sz="1400" dirty="0"/>
              <a:t>Premiere</a:t>
            </a:r>
            <a:r>
              <a:rPr lang="zh-CN" altLang="en-US" sz="1400" dirty="0"/>
              <a:t>中可以通过关键帧来实现这个功能。</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a:t>
            </a:r>
            <a:r>
              <a:rPr lang="zh-CN" altLang="en-US" b="1" dirty="0" smtClean="0">
                <a:solidFill>
                  <a:srgbClr val="FF0000"/>
                </a:solidFill>
              </a:rPr>
              <a:t>八节  音频</a:t>
            </a:r>
            <a:r>
              <a:rPr lang="zh-CN" altLang="en-US" b="1" dirty="0">
                <a:solidFill>
                  <a:srgbClr val="FF0000"/>
                </a:solidFill>
              </a:rPr>
              <a:t>编辑</a:t>
            </a:r>
            <a:endParaRPr lang="zh-CN" altLang="en-US" b="1" dirty="0">
              <a:solidFill>
                <a:srgbClr val="FF0000"/>
              </a:solidFill>
            </a:endParaRPr>
          </a:p>
        </p:txBody>
      </p:sp>
      <p:pic>
        <p:nvPicPr>
          <p:cNvPr id="63490" name="Picture 2" descr="D:\教辅\郭水华\2021\多媒体技术与应用教程\tif\应用多媒体220.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05400" y="1200150"/>
            <a:ext cx="3810000" cy="2650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5649232"/>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xmlns="" id="{C5187549-20CE-40A9-A17F-379781C64A22}"/>
              </a:ext>
            </a:extLst>
          </p:cNvPr>
          <p:cNvSpPr/>
          <p:nvPr/>
        </p:nvSpPr>
        <p:spPr>
          <a:xfrm>
            <a:off x="152400" y="1012086"/>
            <a:ext cx="2514600" cy="410752"/>
          </a:xfrm>
          <a:prstGeom prst="rect">
            <a:avLst/>
          </a:prstGeom>
        </p:spPr>
        <p:txBody>
          <a:bodyPr vert="horz" lIns="68580" tIns="34290" rIns="68580" bIns="34290" rtlCol="0" anchor="b">
            <a:normAutofit fontScale="85000" lnSpcReduction="10000"/>
          </a:bodyPr>
          <a:lstStyle/>
          <a:p>
            <a:pPr>
              <a:lnSpc>
                <a:spcPts val="1875"/>
              </a:lnSpc>
              <a:spcBef>
                <a:spcPct val="0"/>
              </a:spcBef>
            </a:pPr>
            <a:r>
              <a:rPr lang="zh-CN" altLang="en-US" b="1" dirty="0">
                <a:solidFill>
                  <a:srgbClr val="FF0000"/>
                </a:solidFill>
              </a:rPr>
              <a:t>一、多媒体计算机硬件系统</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33" name="矩形 32">
            <a:extLst>
              <a:ext uri="{FF2B5EF4-FFF2-40B4-BE49-F238E27FC236}">
                <a16:creationId xmlns:a16="http://schemas.microsoft.com/office/drawing/2014/main" xmlns="" id="{3195969D-9C8F-49FA-A7E8-05F62BBF99E7}"/>
              </a:ext>
            </a:extLst>
          </p:cNvPr>
          <p:cNvSpPr/>
          <p:nvPr/>
        </p:nvSpPr>
        <p:spPr>
          <a:xfrm>
            <a:off x="3429000" y="1575239"/>
            <a:ext cx="5334000" cy="2368111"/>
          </a:xfrm>
          <a:prstGeom prst="rect">
            <a:avLst/>
          </a:prstGeom>
        </p:spPr>
        <p:txBody>
          <a:bodyPr vert="horz" lIns="68580" tIns="34290" rIns="68580" bIns="34290" rtlCol="0" anchor="b">
            <a:noAutofit/>
          </a:bodyPr>
          <a:lstStyle/>
          <a:p>
            <a:pPr>
              <a:lnSpc>
                <a:spcPts val="1875"/>
              </a:lnSpc>
              <a:spcBef>
                <a:spcPct val="0"/>
              </a:spcBef>
            </a:pPr>
            <a:r>
              <a:rPr lang="zh-CN" altLang="en-US" sz="1050" dirty="0"/>
              <a:t>（</a:t>
            </a:r>
            <a:r>
              <a:rPr lang="en-US" altLang="zh-CN" sz="1050" dirty="0"/>
              <a:t>1</a:t>
            </a:r>
            <a:r>
              <a:rPr lang="zh-CN" altLang="en-US" sz="1050" dirty="0"/>
              <a:t>）多媒体主机，如</a:t>
            </a:r>
            <a:r>
              <a:rPr lang="en-US" altLang="zh-CN" sz="1050" dirty="0"/>
              <a:t>MPC</a:t>
            </a:r>
            <a:r>
              <a:rPr lang="zh-CN" altLang="en-US" sz="1050" dirty="0"/>
              <a:t>、工作站、超级微机等</a:t>
            </a:r>
            <a:r>
              <a:rPr lang="zh-CN" altLang="en-US" sz="1050" dirty="0" smtClean="0"/>
              <a:t>。</a:t>
            </a:r>
            <a:endParaRPr lang="zh-CN" altLang="en-US" sz="1050" dirty="0"/>
          </a:p>
          <a:p>
            <a:pPr>
              <a:lnSpc>
                <a:spcPts val="1875"/>
              </a:lnSpc>
              <a:spcBef>
                <a:spcPct val="0"/>
              </a:spcBef>
            </a:pPr>
            <a:r>
              <a:rPr lang="zh-CN" altLang="en-US" sz="1050" dirty="0"/>
              <a:t>（</a:t>
            </a:r>
            <a:r>
              <a:rPr lang="en-US" altLang="zh-CN" sz="1050" dirty="0"/>
              <a:t>2</a:t>
            </a:r>
            <a:r>
              <a:rPr lang="zh-CN" altLang="en-US" sz="1050" dirty="0"/>
              <a:t>）多媒体输入设备，如摄像机、麦克风、录像机、扫描仪、数字多功能光盘</a:t>
            </a:r>
            <a:r>
              <a:rPr lang="en-US" altLang="zh-CN" sz="1050" dirty="0"/>
              <a:t>(digital versatile </a:t>
            </a:r>
            <a:r>
              <a:rPr lang="en-US" altLang="zh-CN" sz="1050" dirty="0" err="1"/>
              <a:t>disc,DVD</a:t>
            </a:r>
            <a:r>
              <a:rPr lang="en-US" altLang="zh-CN" sz="1050" dirty="0"/>
              <a:t>)</a:t>
            </a:r>
            <a:r>
              <a:rPr lang="zh-CN" altLang="en-US" sz="1050" dirty="0"/>
              <a:t>驱动器、声音输入</a:t>
            </a:r>
            <a:r>
              <a:rPr lang="en-US" altLang="zh-CN" sz="1050" dirty="0"/>
              <a:t>/</a:t>
            </a:r>
            <a:r>
              <a:rPr lang="zh-CN" altLang="en-US" sz="1050" dirty="0"/>
              <a:t>输出设备、视频输入</a:t>
            </a:r>
            <a:r>
              <a:rPr lang="en-US" altLang="zh-CN" sz="1050" dirty="0"/>
              <a:t>/</a:t>
            </a:r>
            <a:r>
              <a:rPr lang="zh-CN" altLang="en-US" sz="1050" dirty="0"/>
              <a:t>输出设备、多媒体通信传输设备等</a:t>
            </a:r>
            <a:r>
              <a:rPr lang="zh-CN" altLang="en-US" sz="1050" dirty="0" smtClean="0"/>
              <a:t>。</a:t>
            </a:r>
            <a:endParaRPr lang="zh-CN" altLang="en-US" sz="1050" dirty="0"/>
          </a:p>
          <a:p>
            <a:pPr>
              <a:lnSpc>
                <a:spcPts val="1875"/>
              </a:lnSpc>
              <a:spcBef>
                <a:spcPct val="0"/>
              </a:spcBef>
            </a:pPr>
            <a:r>
              <a:rPr lang="zh-CN" altLang="en-US" sz="1050" dirty="0"/>
              <a:t>（</a:t>
            </a:r>
            <a:r>
              <a:rPr lang="en-US" altLang="zh-CN" sz="1050" dirty="0"/>
              <a:t>3</a:t>
            </a:r>
            <a:r>
              <a:rPr lang="zh-CN" altLang="en-US" sz="1050" dirty="0"/>
              <a:t>）多媒体输出设备，如打印机、绘图仪、音响、电视机、音箱、录音机、录像机、显示器等</a:t>
            </a:r>
            <a:r>
              <a:rPr lang="zh-CN" altLang="en-US" sz="1050" dirty="0" smtClean="0"/>
              <a:t>。</a:t>
            </a:r>
            <a:endParaRPr lang="zh-CN" altLang="en-US" sz="1050" dirty="0"/>
          </a:p>
          <a:p>
            <a:pPr>
              <a:lnSpc>
                <a:spcPts val="1875"/>
              </a:lnSpc>
              <a:spcBef>
                <a:spcPct val="0"/>
              </a:spcBef>
            </a:pPr>
            <a:r>
              <a:rPr lang="zh-CN" altLang="en-US" sz="1050" dirty="0"/>
              <a:t>（</a:t>
            </a:r>
            <a:r>
              <a:rPr lang="en-US" altLang="zh-CN" sz="1050" dirty="0"/>
              <a:t>4</a:t>
            </a:r>
            <a:r>
              <a:rPr lang="zh-CN" altLang="en-US" sz="1050" dirty="0"/>
              <a:t>）多媒体存储设备，如硬盘、可重写式</a:t>
            </a:r>
            <a:r>
              <a:rPr lang="en-US" altLang="zh-CN" sz="1050" dirty="0"/>
              <a:t>DVD(</a:t>
            </a:r>
            <a:r>
              <a:rPr lang="en-US" altLang="zh-CN" sz="1050" dirty="0" err="1"/>
              <a:t>DVDrewritable</a:t>
            </a:r>
            <a:r>
              <a:rPr lang="en-US" altLang="zh-CN" sz="1050" dirty="0"/>
              <a:t>)</a:t>
            </a:r>
            <a:r>
              <a:rPr lang="zh-CN" altLang="en-US" sz="1050" dirty="0"/>
              <a:t>、各类存储卡等</a:t>
            </a:r>
            <a:r>
              <a:rPr lang="zh-CN" altLang="en-US" sz="1050" dirty="0" smtClean="0"/>
              <a:t>。</a:t>
            </a:r>
            <a:endParaRPr lang="zh-CN" altLang="en-US" sz="1050" dirty="0"/>
          </a:p>
          <a:p>
            <a:pPr>
              <a:lnSpc>
                <a:spcPts val="1875"/>
              </a:lnSpc>
              <a:spcBef>
                <a:spcPct val="0"/>
              </a:spcBef>
            </a:pPr>
            <a:r>
              <a:rPr lang="zh-CN" altLang="en-US" sz="1050" dirty="0"/>
              <a:t>（</a:t>
            </a:r>
            <a:r>
              <a:rPr lang="en-US" altLang="zh-CN" sz="1050" dirty="0"/>
              <a:t>5</a:t>
            </a:r>
            <a:r>
              <a:rPr lang="zh-CN" altLang="en-US" sz="1050" dirty="0"/>
              <a:t>）多媒体功能卡，如视频卡、声卡、压缩卡、家电控制卡、通信卡等</a:t>
            </a:r>
            <a:r>
              <a:rPr lang="zh-CN" altLang="en-US" sz="1050" dirty="0" smtClean="0"/>
              <a:t>。</a:t>
            </a:r>
            <a:endParaRPr lang="zh-CN" altLang="en-US" sz="1050" dirty="0"/>
          </a:p>
          <a:p>
            <a:pPr>
              <a:lnSpc>
                <a:spcPts val="1875"/>
              </a:lnSpc>
              <a:spcBef>
                <a:spcPct val="0"/>
              </a:spcBef>
            </a:pPr>
            <a:r>
              <a:rPr lang="zh-CN" altLang="en-US" sz="1050" dirty="0"/>
              <a:t>（</a:t>
            </a:r>
            <a:r>
              <a:rPr lang="en-US" altLang="zh-CN" sz="1050" dirty="0"/>
              <a:t>6</a:t>
            </a:r>
            <a:r>
              <a:rPr lang="zh-CN" altLang="en-US" sz="1050" dirty="0"/>
              <a:t>）操纵控制设备，如鼠标、操纵杆、键盘、触摸屏等</a:t>
            </a:r>
            <a:r>
              <a:rPr lang="zh-CN" altLang="en-US" sz="1050" dirty="0" smtClean="0"/>
              <a:t>。</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28282" r="14462"/>
          <a:stretch/>
        </p:blipFill>
        <p:spPr>
          <a:xfrm>
            <a:off x="381000" y="1657350"/>
            <a:ext cx="2743200" cy="3192517"/>
          </a:xfrm>
          <a:prstGeom prst="rect">
            <a:avLst/>
          </a:prstGeom>
        </p:spPr>
      </p:pic>
      <p:sp>
        <p:nvSpPr>
          <p:cNvPr id="9" name="圆角矩形 8"/>
          <p:cNvSpPr/>
          <p:nvPr/>
        </p:nvSpPr>
        <p:spPr>
          <a:xfrm>
            <a:off x="0" y="209550"/>
            <a:ext cx="4682372"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1432" y="367784"/>
            <a:ext cx="4136069" cy="369332"/>
          </a:xfrm>
          <a:prstGeom prst="rect">
            <a:avLst/>
          </a:prstGeom>
        </p:spPr>
        <p:txBody>
          <a:bodyPr wrap="none">
            <a:spAutoFit/>
          </a:bodyPr>
          <a:lstStyle/>
          <a:p>
            <a:r>
              <a:rPr lang="zh-CN" altLang="en-US" b="1" dirty="0">
                <a:solidFill>
                  <a:srgbClr val="FF0000"/>
                </a:solidFill>
              </a:rPr>
              <a:t>第五</a:t>
            </a:r>
            <a:r>
              <a:rPr lang="zh-CN" altLang="en-US" b="1" dirty="0" smtClean="0">
                <a:solidFill>
                  <a:srgbClr val="FF0000"/>
                </a:solidFill>
              </a:rPr>
              <a:t>节  多媒体</a:t>
            </a:r>
            <a:r>
              <a:rPr lang="zh-CN" altLang="en-US" b="1" dirty="0">
                <a:solidFill>
                  <a:srgbClr val="FF0000"/>
                </a:solidFill>
              </a:rPr>
              <a:t>计算机系统的层次结构</a:t>
            </a:r>
            <a:endParaRPr lang="zh-CN" altLang="en-US" b="1" dirty="0">
              <a:solidFill>
                <a:srgbClr val="FF0000"/>
              </a:solidFill>
            </a:endParaRPr>
          </a:p>
        </p:txBody>
      </p:sp>
    </p:spTree>
    <p:extLst>
      <p:ext uri="{BB962C8B-B14F-4D97-AF65-F5344CB8AC3E}">
        <p14:creationId xmlns:p14="http://schemas.microsoft.com/office/powerpoint/2010/main" val="1564373765"/>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62807" y="1346022"/>
            <a:ext cx="2299393" cy="410752"/>
          </a:xfrm>
          <a:prstGeom prst="rect">
            <a:avLst/>
          </a:prstGeom>
        </p:spPr>
        <p:txBody>
          <a:bodyPr vert="horz" lIns="68580" tIns="34290" rIns="68580" bIns="34290" rtlCol="0" anchor="b">
            <a:normAutofit fontScale="85000" lnSpcReduction="10000"/>
          </a:bodyPr>
          <a:lstStyle/>
          <a:p>
            <a:pPr>
              <a:lnSpc>
                <a:spcPts val="1875"/>
              </a:lnSpc>
              <a:spcBef>
                <a:spcPct val="0"/>
              </a:spcBef>
            </a:pPr>
            <a:r>
              <a:rPr lang="zh-CN" altLang="en-US" b="1" dirty="0">
                <a:solidFill>
                  <a:srgbClr val="FF0000"/>
                </a:solidFill>
              </a:rPr>
              <a:t>三、音频过渡和音频效果</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47271" y="2038350"/>
            <a:ext cx="5058129" cy="2819400"/>
          </a:xfrm>
          <a:prstGeom prst="rect">
            <a:avLst/>
          </a:prstGeom>
        </p:spPr>
        <p:txBody>
          <a:bodyPr vert="horz" lIns="68580" tIns="34290" rIns="68580" bIns="34290" rtlCol="0" anchor="b">
            <a:noAutofit/>
          </a:bodyPr>
          <a:lstStyle/>
          <a:p>
            <a:pPr>
              <a:lnSpc>
                <a:spcPct val="150000"/>
              </a:lnSpc>
              <a:spcBef>
                <a:spcPct val="0"/>
              </a:spcBef>
            </a:pPr>
            <a:r>
              <a:rPr lang="zh-CN" altLang="en-US" sz="1400" dirty="0"/>
              <a:t>为图像或影片应用视频过渡或视频效果，可以丰富影片的效果。同样地，音频素材也有音频过渡和音频效果，它们也集成在“效果面板”中</a:t>
            </a:r>
            <a:r>
              <a:rPr lang="zh-CN" altLang="en-US" sz="1400" dirty="0" smtClean="0"/>
              <a:t>。</a:t>
            </a:r>
            <a:endParaRPr lang="zh-CN" altLang="en-US" sz="1400" dirty="0"/>
          </a:p>
          <a:p>
            <a:pPr>
              <a:lnSpc>
                <a:spcPct val="150000"/>
              </a:lnSpc>
              <a:spcBef>
                <a:spcPct val="0"/>
              </a:spcBef>
            </a:pPr>
            <a:r>
              <a:rPr lang="zh-CN" altLang="en-US" sz="1400" dirty="0"/>
              <a:t>音频过渡中有</a:t>
            </a:r>
            <a:r>
              <a:rPr lang="en-US" altLang="zh-CN" sz="1400" dirty="0"/>
              <a:t>3</a:t>
            </a:r>
            <a:r>
              <a:rPr lang="zh-CN" altLang="en-US" sz="1400" dirty="0"/>
              <a:t>个不同的交叉淡化</a:t>
            </a:r>
            <a:r>
              <a:rPr lang="zh-CN" altLang="en-US" sz="1400" dirty="0" smtClean="0"/>
              <a:t>过渡，在</a:t>
            </a:r>
            <a:r>
              <a:rPr lang="zh-CN" altLang="en-US" sz="1400" dirty="0"/>
              <a:t>使用音频过渡效果时，只需要将其拖到两个音频素材的连接点位置，然后在“效果控件”面板中设置参数即可</a:t>
            </a:r>
            <a:r>
              <a:rPr lang="zh-CN" altLang="en-US" sz="1400" dirty="0" smtClean="0"/>
              <a:t>。</a:t>
            </a:r>
            <a:endParaRPr lang="zh-CN" altLang="en-US" sz="1400" dirty="0"/>
          </a:p>
          <a:p>
            <a:pPr>
              <a:lnSpc>
                <a:spcPct val="150000"/>
              </a:lnSpc>
              <a:spcBef>
                <a:spcPct val="0"/>
              </a:spcBef>
            </a:pPr>
            <a:r>
              <a:rPr lang="zh-CN" altLang="en-US" sz="1400" dirty="0"/>
              <a:t>音频效果中有</a:t>
            </a:r>
            <a:r>
              <a:rPr lang="en-US" altLang="zh-CN" sz="1400" dirty="0"/>
              <a:t>40</a:t>
            </a:r>
            <a:r>
              <a:rPr lang="zh-CN" altLang="en-US" sz="1400" dirty="0"/>
              <a:t>多种音频</a:t>
            </a:r>
            <a:r>
              <a:rPr lang="zh-CN" altLang="en-US" sz="1400" dirty="0" smtClean="0"/>
              <a:t>特效，将</a:t>
            </a:r>
            <a:r>
              <a:rPr lang="zh-CN" altLang="en-US" sz="1400" dirty="0"/>
              <a:t>这些特效直接拖至“时间轴”窗口中的音频素材上，就可以应用相应的特效。设置方法与视频效果的设置类似。</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a:t>
            </a:r>
            <a:r>
              <a:rPr lang="zh-CN" altLang="en-US" b="1" dirty="0" smtClean="0">
                <a:solidFill>
                  <a:srgbClr val="FF0000"/>
                </a:solidFill>
              </a:rPr>
              <a:t>八节  音频</a:t>
            </a:r>
            <a:r>
              <a:rPr lang="zh-CN" altLang="en-US" b="1" dirty="0">
                <a:solidFill>
                  <a:srgbClr val="FF0000"/>
                </a:solidFill>
              </a:rPr>
              <a:t>编辑</a:t>
            </a:r>
            <a:endParaRPr lang="zh-CN" altLang="en-US" b="1" dirty="0">
              <a:solidFill>
                <a:srgbClr val="FF0000"/>
              </a:solidFill>
            </a:endParaRPr>
          </a:p>
        </p:txBody>
      </p:sp>
      <p:pic>
        <p:nvPicPr>
          <p:cNvPr id="64514" name="Picture 2" descr="D:\教辅\郭水华\2021\多媒体技术与应用教程\tif\应用多媒体223.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2182296"/>
            <a:ext cx="2989333" cy="25315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2237171"/>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62807" y="1346022"/>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一、字幕概述</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47271" y="2266950"/>
            <a:ext cx="4677129" cy="1905000"/>
          </a:xfrm>
          <a:prstGeom prst="rect">
            <a:avLst/>
          </a:prstGeom>
        </p:spPr>
        <p:txBody>
          <a:bodyPr vert="horz" lIns="68580" tIns="34290" rIns="68580" bIns="34290" rtlCol="0" anchor="b">
            <a:noAutofit/>
          </a:bodyPr>
          <a:lstStyle/>
          <a:p>
            <a:pPr>
              <a:lnSpc>
                <a:spcPct val="150000"/>
              </a:lnSpc>
              <a:spcBef>
                <a:spcPct val="0"/>
              </a:spcBef>
            </a:pPr>
            <a:r>
              <a:rPr lang="zh-CN" altLang="en-US" sz="1400" dirty="0"/>
              <a:t>字幕是视频中不可或缺的一个元素，视频作品的标题、人物或场景的介绍等等都需要用到字幕，</a:t>
            </a:r>
            <a:r>
              <a:rPr lang="en-US" altLang="zh-CN" sz="1400" dirty="0"/>
              <a:t>Premiere</a:t>
            </a:r>
            <a:r>
              <a:rPr lang="zh-CN" altLang="en-US" sz="1400" dirty="0"/>
              <a:t>提供完整的字幕功能集，用于编辑字幕。“字幕”面板主要包括“字幕列表”“字幕工具”“字幕动作”“字幕样式”“字幕属性”和“绘图区”</a:t>
            </a:r>
            <a:r>
              <a:rPr lang="en-US" altLang="zh-CN" sz="1400" dirty="0"/>
              <a:t>6</a:t>
            </a:r>
            <a:r>
              <a:rPr lang="zh-CN" altLang="en-US" sz="1400" dirty="0"/>
              <a:t>个</a:t>
            </a:r>
            <a:r>
              <a:rPr lang="zh-CN" altLang="en-US" sz="1400" dirty="0" smtClean="0"/>
              <a:t>部分。</a:t>
            </a:r>
            <a:endParaRPr lang="zh-CN" altLang="en-US" sz="1400" dirty="0"/>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第九</a:t>
            </a:r>
            <a:r>
              <a:rPr lang="zh-CN" altLang="en-US" b="1" dirty="0" smtClean="0">
                <a:solidFill>
                  <a:srgbClr val="FF0000"/>
                </a:solidFill>
              </a:rPr>
              <a:t>节  字幕</a:t>
            </a:r>
            <a:r>
              <a:rPr lang="zh-CN" altLang="en-US" b="1" dirty="0">
                <a:solidFill>
                  <a:srgbClr val="FF0000"/>
                </a:solidFill>
              </a:rPr>
              <a:t>设计</a:t>
            </a:r>
            <a:endParaRPr lang="zh-CN" altLang="en-US" b="1" dirty="0">
              <a:solidFill>
                <a:srgbClr val="FF0000"/>
              </a:solidFill>
            </a:endParaRPr>
          </a:p>
        </p:txBody>
      </p:sp>
      <p:pic>
        <p:nvPicPr>
          <p:cNvPr id="65538" name="Picture 2" descr="D:\教辅\郭水华\2021\多媒体技术与应用教程\tif\应用多媒体225.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24400" y="1524950"/>
            <a:ext cx="4386072" cy="2273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7225381"/>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62807" y="1346022"/>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二、创建字幕</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47271" y="1885950"/>
            <a:ext cx="4677129" cy="3048000"/>
          </a:xfrm>
          <a:prstGeom prst="rect">
            <a:avLst/>
          </a:prstGeom>
        </p:spPr>
        <p:txBody>
          <a:bodyPr vert="horz" lIns="68580" tIns="34290" rIns="68580" bIns="34290" rtlCol="0" anchor="b">
            <a:noAutofit/>
          </a:bodyPr>
          <a:lstStyle/>
          <a:p>
            <a:pPr>
              <a:lnSpc>
                <a:spcPct val="150000"/>
              </a:lnSpc>
              <a:spcBef>
                <a:spcPct val="0"/>
              </a:spcBef>
            </a:pPr>
            <a:r>
              <a:rPr lang="zh-CN" altLang="en-US" sz="1400" dirty="0"/>
              <a:t>（</a:t>
            </a:r>
            <a:r>
              <a:rPr lang="en-US" altLang="zh-CN" sz="1400" dirty="0"/>
              <a:t>1</a:t>
            </a:r>
            <a:r>
              <a:rPr lang="zh-CN" altLang="en-US" sz="1400" dirty="0"/>
              <a:t>）执行“字幕”→“新建字幕”→“默认静态字幕”命令或者按快捷键“</a:t>
            </a:r>
            <a:r>
              <a:rPr lang="en-US" altLang="zh-CN" sz="1400" dirty="0" err="1"/>
              <a:t>Ctrl+T</a:t>
            </a:r>
            <a:r>
              <a:rPr lang="en-US" altLang="zh-CN" sz="1400" dirty="0"/>
              <a:t>”</a:t>
            </a:r>
            <a:r>
              <a:rPr lang="zh-CN" altLang="en-US" sz="1400" dirty="0"/>
              <a:t>新建字幕文件，在弹出的“新建字幕”对话框中设置字幕的参数，默认情况下与当前合成序列保持</a:t>
            </a:r>
            <a:r>
              <a:rPr lang="zh-CN" altLang="en-US" sz="1400" dirty="0" smtClean="0"/>
              <a:t>一致。</a:t>
            </a:r>
            <a:endParaRPr lang="zh-CN" altLang="en-US" sz="1400" dirty="0"/>
          </a:p>
          <a:p>
            <a:pPr>
              <a:lnSpc>
                <a:spcPct val="150000"/>
              </a:lnSpc>
              <a:spcBef>
                <a:spcPct val="0"/>
              </a:spcBef>
            </a:pPr>
            <a:r>
              <a:rPr lang="zh-CN" altLang="en-US" sz="1400" dirty="0" smtClean="0"/>
              <a:t>（</a:t>
            </a:r>
            <a:r>
              <a:rPr lang="en-US" altLang="zh-CN" sz="1400" dirty="0"/>
              <a:t>2</a:t>
            </a:r>
            <a:r>
              <a:rPr lang="zh-CN" altLang="en-US" sz="1400" dirty="0"/>
              <a:t>）在“名称”文本框中输入字幕剪辑名称，单击“确定”按钮，打开“字幕”面板，在窗口左侧的工具栏中单击“文字工具”按钮，然后在文字编辑区单击并输入文字，设置字体格式和大小，注意要将字幕放在字幕安全区域内</a:t>
            </a:r>
            <a:r>
              <a:rPr lang="zh-CN" altLang="en-US" sz="1400" dirty="0" smtClean="0"/>
              <a:t>。</a:t>
            </a:r>
            <a:endParaRPr lang="zh-CN" altLang="en-US" sz="1400" dirty="0"/>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第九</a:t>
            </a:r>
            <a:r>
              <a:rPr lang="zh-CN" altLang="en-US" b="1" dirty="0" smtClean="0">
                <a:solidFill>
                  <a:srgbClr val="FF0000"/>
                </a:solidFill>
              </a:rPr>
              <a:t>节  字幕</a:t>
            </a:r>
            <a:r>
              <a:rPr lang="zh-CN" altLang="en-US" b="1" dirty="0">
                <a:solidFill>
                  <a:srgbClr val="FF0000"/>
                </a:solidFill>
              </a:rPr>
              <a:t>设计</a:t>
            </a:r>
            <a:endParaRPr lang="zh-CN" altLang="en-US" b="1" dirty="0">
              <a:solidFill>
                <a:srgbClr val="FF0000"/>
              </a:solidFill>
            </a:endParaRPr>
          </a:p>
        </p:txBody>
      </p:sp>
      <p:pic>
        <p:nvPicPr>
          <p:cNvPr id="66562" name="Picture 2" descr="D:\教辅\郭水华\2021\多媒体技术与应用教程\tif\应用多媒体226.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2011178"/>
            <a:ext cx="3276600" cy="2517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2205253"/>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62807" y="1346022"/>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二、创建字幕</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47271" y="2038350"/>
            <a:ext cx="8563329" cy="2133600"/>
          </a:xfrm>
          <a:prstGeom prst="rect">
            <a:avLst/>
          </a:prstGeom>
        </p:spPr>
        <p:txBody>
          <a:bodyPr vert="horz" lIns="68580" tIns="34290" rIns="68580" bIns="34290" rtlCol="0" anchor="b">
            <a:noAutofit/>
          </a:bodyPr>
          <a:lstStyle/>
          <a:p>
            <a:pPr>
              <a:lnSpc>
                <a:spcPct val="150000"/>
              </a:lnSpc>
              <a:spcBef>
                <a:spcPct val="0"/>
              </a:spcBef>
            </a:pPr>
            <a:r>
              <a:rPr lang="zh-CN" altLang="en-US" sz="1400" dirty="0"/>
              <a:t>（</a:t>
            </a:r>
            <a:r>
              <a:rPr lang="en-US" altLang="zh-CN" sz="1400" dirty="0"/>
              <a:t>3</a:t>
            </a:r>
            <a:r>
              <a:rPr lang="zh-CN" altLang="en-US" sz="1400" dirty="0"/>
              <a:t>）选择窗口右边“字幕属性”中的“填充”复选框，单击“颜色”选项后面的色块，在弹出的“拾色器”窗口中，设置字幕颜色</a:t>
            </a:r>
            <a:r>
              <a:rPr lang="zh-CN" altLang="en-US" sz="1400" dirty="0" smtClean="0"/>
              <a:t>。</a:t>
            </a:r>
            <a:endParaRPr lang="zh-CN" altLang="en-US" sz="1400" dirty="0"/>
          </a:p>
          <a:p>
            <a:pPr>
              <a:lnSpc>
                <a:spcPct val="150000"/>
              </a:lnSpc>
              <a:spcBef>
                <a:spcPct val="0"/>
              </a:spcBef>
            </a:pPr>
            <a:r>
              <a:rPr lang="zh-CN" altLang="en-US" sz="1400" dirty="0"/>
              <a:t>（</a:t>
            </a:r>
            <a:r>
              <a:rPr lang="en-US" altLang="zh-CN" sz="1400" dirty="0"/>
              <a:t>4</a:t>
            </a:r>
            <a:r>
              <a:rPr lang="zh-CN" altLang="en-US" sz="1400" dirty="0"/>
              <a:t>）展开“描边”选项，可以为文字添加描边。比如添加外描边，单击“外描边”后面的“添加”文字按钮，设置类型、大小和描边颜色</a:t>
            </a:r>
            <a:r>
              <a:rPr lang="zh-CN" altLang="en-US" sz="1400" dirty="0" smtClean="0"/>
              <a:t>。</a:t>
            </a:r>
            <a:endParaRPr lang="zh-CN" altLang="en-US" sz="1400" dirty="0"/>
          </a:p>
          <a:p>
            <a:pPr>
              <a:lnSpc>
                <a:spcPct val="150000"/>
              </a:lnSpc>
              <a:spcBef>
                <a:spcPct val="0"/>
              </a:spcBef>
            </a:pPr>
            <a:r>
              <a:rPr lang="zh-CN" altLang="en-US" sz="1400" dirty="0"/>
              <a:t>（</a:t>
            </a:r>
            <a:r>
              <a:rPr lang="en-US" altLang="zh-CN" sz="1400" dirty="0"/>
              <a:t>5</a:t>
            </a:r>
            <a:r>
              <a:rPr lang="zh-CN" altLang="en-US" sz="1400" dirty="0"/>
              <a:t>）关闭“字幕”面板，回到“项目”窗口中即可查看到创建完成的字幕剪辑</a:t>
            </a:r>
            <a:r>
              <a:rPr lang="zh-CN" altLang="en-US" sz="1400" dirty="0" smtClean="0"/>
              <a:t>。</a:t>
            </a:r>
            <a:endParaRPr lang="zh-CN" altLang="en-US" sz="1400" dirty="0"/>
          </a:p>
          <a:p>
            <a:pPr>
              <a:lnSpc>
                <a:spcPct val="150000"/>
              </a:lnSpc>
              <a:spcBef>
                <a:spcPct val="0"/>
              </a:spcBef>
            </a:pPr>
            <a:endParaRPr lang="zh-CN" altLang="en-US" sz="1400" dirty="0"/>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第九</a:t>
            </a:r>
            <a:r>
              <a:rPr lang="zh-CN" altLang="en-US" b="1" dirty="0" smtClean="0">
                <a:solidFill>
                  <a:srgbClr val="FF0000"/>
                </a:solidFill>
              </a:rPr>
              <a:t>节  字幕</a:t>
            </a:r>
            <a:r>
              <a:rPr lang="zh-CN" altLang="en-US" b="1" dirty="0">
                <a:solidFill>
                  <a:srgbClr val="FF0000"/>
                </a:solidFill>
              </a:rPr>
              <a:t>设计</a:t>
            </a:r>
            <a:endParaRPr lang="zh-CN" altLang="en-US" b="1" dirty="0">
              <a:solidFill>
                <a:srgbClr val="FF0000"/>
              </a:solidFill>
            </a:endParaRPr>
          </a:p>
        </p:txBody>
      </p:sp>
    </p:spTree>
    <p:extLst>
      <p:ext uri="{BB962C8B-B14F-4D97-AF65-F5344CB8AC3E}">
        <p14:creationId xmlns:p14="http://schemas.microsoft.com/office/powerpoint/2010/main" val="1098429058"/>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62807" y="1346022"/>
            <a:ext cx="2299393" cy="410752"/>
          </a:xfrm>
          <a:prstGeom prst="rect">
            <a:avLst/>
          </a:prstGeom>
        </p:spPr>
        <p:txBody>
          <a:bodyPr vert="horz" lIns="68580" tIns="34290" rIns="68580" bIns="34290" rtlCol="0" anchor="b">
            <a:normAutofit fontScale="85000" lnSpcReduction="10000"/>
          </a:bodyPr>
          <a:lstStyle/>
          <a:p>
            <a:pPr>
              <a:lnSpc>
                <a:spcPts val="1875"/>
              </a:lnSpc>
              <a:spcBef>
                <a:spcPct val="0"/>
              </a:spcBef>
            </a:pPr>
            <a:r>
              <a:rPr lang="zh-CN" altLang="en-US" b="1" dirty="0">
                <a:solidFill>
                  <a:srgbClr val="FF0000"/>
                </a:solidFill>
              </a:rPr>
              <a:t>一、预览编辑好的影片</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47271" y="2343150"/>
            <a:ext cx="8563329" cy="838200"/>
          </a:xfrm>
          <a:prstGeom prst="rect">
            <a:avLst/>
          </a:prstGeom>
        </p:spPr>
        <p:txBody>
          <a:bodyPr vert="horz" lIns="68580" tIns="34290" rIns="68580" bIns="34290" rtlCol="0" anchor="b">
            <a:noAutofit/>
          </a:bodyPr>
          <a:lstStyle/>
          <a:p>
            <a:pPr>
              <a:lnSpc>
                <a:spcPct val="150000"/>
              </a:lnSpc>
              <a:spcBef>
                <a:spcPct val="0"/>
              </a:spcBef>
            </a:pPr>
            <a:r>
              <a:rPr lang="zh-CN" altLang="en-US" sz="1400" dirty="0"/>
              <a:t>在“时间轴”窗口或“节目”监视器窗口中，将“时间轴”指针定位在需要开始预览的位置，然后单击“节目”监视器窗口中的“播放停止切换”按钮或按快捷键“</a:t>
            </a:r>
            <a:r>
              <a:rPr lang="en-US" altLang="zh-CN" sz="1400" dirty="0"/>
              <a:t>Space”</a:t>
            </a:r>
            <a:r>
              <a:rPr lang="zh-CN" altLang="en-US" sz="1400" dirty="0"/>
              <a:t>，对编辑完成的影片进行播放预览。</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第十</a:t>
            </a:r>
            <a:r>
              <a:rPr lang="zh-CN" altLang="en-US" b="1" dirty="0" smtClean="0">
                <a:solidFill>
                  <a:srgbClr val="FF0000"/>
                </a:solidFill>
              </a:rPr>
              <a:t>节  输出</a:t>
            </a:r>
            <a:r>
              <a:rPr lang="zh-CN" altLang="en-US" b="1" dirty="0">
                <a:solidFill>
                  <a:srgbClr val="FF0000"/>
                </a:solidFill>
              </a:rPr>
              <a:t>影片</a:t>
            </a:r>
            <a:endParaRPr lang="zh-CN" altLang="en-US" b="1" dirty="0">
              <a:solidFill>
                <a:srgbClr val="FF0000"/>
              </a:solidFill>
            </a:endParaRPr>
          </a:p>
        </p:txBody>
      </p:sp>
    </p:spTree>
    <p:extLst>
      <p:ext uri="{BB962C8B-B14F-4D97-AF65-F5344CB8AC3E}">
        <p14:creationId xmlns:p14="http://schemas.microsoft.com/office/powerpoint/2010/main" val="752874970"/>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62807" y="1346022"/>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二、输出影片文件</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1" y="1962150"/>
            <a:ext cx="4190999" cy="2743200"/>
          </a:xfrm>
          <a:prstGeom prst="rect">
            <a:avLst/>
          </a:prstGeom>
        </p:spPr>
        <p:txBody>
          <a:bodyPr vert="horz" lIns="68580" tIns="34290" rIns="68580" bIns="34290" rtlCol="0" anchor="b">
            <a:noAutofit/>
          </a:bodyPr>
          <a:lstStyle/>
          <a:p>
            <a:pPr>
              <a:lnSpc>
                <a:spcPct val="150000"/>
              </a:lnSpc>
              <a:spcBef>
                <a:spcPct val="0"/>
              </a:spcBef>
            </a:pPr>
            <a:r>
              <a:rPr lang="en-US" altLang="zh-CN" sz="1400" dirty="0" smtClean="0"/>
              <a:t>1.“</a:t>
            </a:r>
            <a:r>
              <a:rPr lang="zh-CN" altLang="en-US" sz="1400" dirty="0"/>
              <a:t>源”选项卡和“输出”选项</a:t>
            </a:r>
            <a:r>
              <a:rPr lang="zh-CN" altLang="en-US" sz="1400" dirty="0" smtClean="0"/>
              <a:t>卡</a:t>
            </a:r>
            <a:endParaRPr lang="zh-CN" altLang="en-US" sz="1400" dirty="0"/>
          </a:p>
          <a:p>
            <a:pPr>
              <a:lnSpc>
                <a:spcPct val="150000"/>
              </a:lnSpc>
              <a:spcBef>
                <a:spcPct val="0"/>
              </a:spcBef>
            </a:pPr>
            <a:r>
              <a:rPr lang="zh-CN" altLang="en-US" sz="1400" dirty="0"/>
              <a:t>对话框上方有两个选项卡</a:t>
            </a:r>
            <a:r>
              <a:rPr lang="en-US" altLang="zh-CN" sz="1400" dirty="0"/>
              <a:t>:“</a:t>
            </a:r>
            <a:r>
              <a:rPr lang="zh-CN" altLang="en-US" sz="1400" dirty="0"/>
              <a:t>源”选项卡和“输出”选项卡。选择“源”选项卡，单击“裁剪输出视频”按钮，激活“左侧”“顶部”“右侧”“底部”</a:t>
            </a:r>
            <a:r>
              <a:rPr lang="en-US" altLang="zh-CN" sz="1400" dirty="0"/>
              <a:t>4</a:t>
            </a:r>
            <a:r>
              <a:rPr lang="zh-CN" altLang="en-US" sz="1400" dirty="0"/>
              <a:t>个数值框和“裁剪比例”下拉列表，单击鼠标左键拖动视频预览区的裁剪框可以对视频进行裁剪</a:t>
            </a:r>
            <a:r>
              <a:rPr lang="zh-CN" altLang="en-US" sz="1400" dirty="0" smtClean="0"/>
              <a:t>。</a:t>
            </a:r>
            <a:endParaRPr lang="zh-CN" altLang="en-US" sz="1400" dirty="0"/>
          </a:p>
          <a:p>
            <a:pPr>
              <a:lnSpc>
                <a:spcPct val="150000"/>
              </a:lnSpc>
              <a:spcBef>
                <a:spcPct val="0"/>
              </a:spcBef>
            </a:pPr>
            <a:r>
              <a:rPr lang="zh-CN" altLang="en-US" sz="1400" dirty="0"/>
              <a:t>切换到“输出”选项卡，可以对“源缩放”进行</a:t>
            </a:r>
            <a:r>
              <a:rPr lang="zh-CN" altLang="en-US" sz="1400" dirty="0" smtClean="0"/>
              <a:t>设置。</a:t>
            </a:r>
            <a:endParaRPr lang="zh-CN" altLang="en-US" sz="1400" dirty="0"/>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第十</a:t>
            </a:r>
            <a:r>
              <a:rPr lang="zh-CN" altLang="en-US" b="1" dirty="0" smtClean="0">
                <a:solidFill>
                  <a:srgbClr val="FF0000"/>
                </a:solidFill>
              </a:rPr>
              <a:t>节  输出</a:t>
            </a:r>
            <a:r>
              <a:rPr lang="zh-CN" altLang="en-US" b="1" dirty="0">
                <a:solidFill>
                  <a:srgbClr val="FF0000"/>
                </a:solidFill>
              </a:rPr>
              <a:t>影片</a:t>
            </a:r>
            <a:endParaRPr lang="zh-CN" altLang="en-US" b="1" dirty="0">
              <a:solidFill>
                <a:srgbClr val="FF0000"/>
              </a:solidFill>
            </a:endParaRPr>
          </a:p>
        </p:txBody>
      </p:sp>
      <p:pic>
        <p:nvPicPr>
          <p:cNvPr id="67586" name="Picture 2" descr="D:\教辅\郭水华\2021\多媒体技术与应用教程\tif\应用多媒体227.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1874" y="2266950"/>
            <a:ext cx="3419856" cy="1691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1777173"/>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62807" y="1346022"/>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二、输出影片文件</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70945" y="2350770"/>
            <a:ext cx="4190999" cy="1524000"/>
          </a:xfrm>
          <a:prstGeom prst="rect">
            <a:avLst/>
          </a:prstGeom>
        </p:spPr>
        <p:txBody>
          <a:bodyPr vert="horz" lIns="68580" tIns="34290" rIns="68580" bIns="34290" rtlCol="0" anchor="b">
            <a:noAutofit/>
          </a:bodyPr>
          <a:lstStyle/>
          <a:p>
            <a:pPr>
              <a:lnSpc>
                <a:spcPct val="150000"/>
              </a:lnSpc>
              <a:spcBef>
                <a:spcPct val="0"/>
              </a:spcBef>
            </a:pPr>
            <a:r>
              <a:rPr lang="en-US" altLang="zh-CN" sz="1400" dirty="0" smtClean="0"/>
              <a:t>2.“</a:t>
            </a:r>
            <a:r>
              <a:rPr lang="zh-CN" altLang="en-US" sz="1400" dirty="0"/>
              <a:t>源范围”下拉</a:t>
            </a:r>
            <a:r>
              <a:rPr lang="zh-CN" altLang="en-US" sz="1400" dirty="0" smtClean="0"/>
              <a:t>列表框</a:t>
            </a:r>
            <a:endParaRPr lang="zh-CN" altLang="en-US" sz="1400" dirty="0"/>
          </a:p>
          <a:p>
            <a:pPr>
              <a:lnSpc>
                <a:spcPct val="150000"/>
              </a:lnSpc>
              <a:spcBef>
                <a:spcPct val="0"/>
              </a:spcBef>
            </a:pPr>
            <a:r>
              <a:rPr lang="zh-CN" altLang="en-US" sz="1400" dirty="0"/>
              <a:t>在“导出设置”对话框预览视频的下方，我们能看到如</a:t>
            </a:r>
            <a:r>
              <a:rPr lang="zh-CN" altLang="en-US" sz="1400" dirty="0" smtClean="0"/>
              <a:t>图所</a:t>
            </a:r>
            <a:r>
              <a:rPr lang="zh-CN" altLang="en-US" sz="1400" dirty="0"/>
              <a:t>示的“源范围”下拉列表框，可通过选择框内的几个选项对导出文件的源范围进行调整。</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第十</a:t>
            </a:r>
            <a:r>
              <a:rPr lang="zh-CN" altLang="en-US" b="1" dirty="0" smtClean="0">
                <a:solidFill>
                  <a:srgbClr val="FF0000"/>
                </a:solidFill>
              </a:rPr>
              <a:t>节  输出</a:t>
            </a:r>
            <a:r>
              <a:rPr lang="zh-CN" altLang="en-US" b="1" dirty="0">
                <a:solidFill>
                  <a:srgbClr val="FF0000"/>
                </a:solidFill>
              </a:rPr>
              <a:t>影片</a:t>
            </a:r>
            <a:endParaRPr lang="zh-CN" altLang="en-US" b="1" dirty="0">
              <a:solidFill>
                <a:srgbClr val="FF0000"/>
              </a:solidFill>
            </a:endParaRPr>
          </a:p>
        </p:txBody>
      </p:sp>
      <p:pic>
        <p:nvPicPr>
          <p:cNvPr id="68610" name="Picture 2" descr="D:\教辅\郭水华\2021\多媒体技术与应用教程\tif\应用多媒体228.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8194" y="2114550"/>
            <a:ext cx="3863340" cy="18849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727368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62807" y="1346022"/>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二、输出影片文件</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62807" y="1885950"/>
            <a:ext cx="4966392" cy="2643776"/>
          </a:xfrm>
          <a:prstGeom prst="rect">
            <a:avLst/>
          </a:prstGeom>
        </p:spPr>
        <p:txBody>
          <a:bodyPr vert="horz" lIns="68580" tIns="34290" rIns="68580" bIns="34290" rtlCol="0" anchor="b">
            <a:noAutofit/>
          </a:bodyPr>
          <a:lstStyle/>
          <a:p>
            <a:pPr>
              <a:lnSpc>
                <a:spcPct val="150000"/>
              </a:lnSpc>
              <a:spcBef>
                <a:spcPct val="0"/>
              </a:spcBef>
            </a:pPr>
            <a:r>
              <a:rPr lang="en-US" altLang="zh-CN" sz="1400" dirty="0" smtClean="0"/>
              <a:t>3.“</a:t>
            </a:r>
            <a:r>
              <a:rPr lang="zh-CN" altLang="en-US" sz="1400" dirty="0"/>
              <a:t>导出设置”</a:t>
            </a:r>
            <a:r>
              <a:rPr lang="zh-CN" altLang="en-US" sz="1400" dirty="0" smtClean="0"/>
              <a:t>栏</a:t>
            </a:r>
            <a:endParaRPr lang="en-US" altLang="zh-CN" sz="1400" dirty="0" smtClean="0"/>
          </a:p>
          <a:p>
            <a:pPr>
              <a:lnSpc>
                <a:spcPct val="150000"/>
              </a:lnSpc>
              <a:spcBef>
                <a:spcPct val="0"/>
              </a:spcBef>
            </a:pPr>
            <a:r>
              <a:rPr lang="en-US" altLang="zh-CN" sz="1400" dirty="0"/>
              <a:t>·“</a:t>
            </a:r>
            <a:r>
              <a:rPr lang="zh-CN" altLang="en-US" sz="1400" dirty="0"/>
              <a:t>与序列设置匹配”的复选框</a:t>
            </a:r>
            <a:r>
              <a:rPr lang="en-US" altLang="zh-CN" sz="1400" dirty="0"/>
              <a:t>:</a:t>
            </a:r>
            <a:r>
              <a:rPr lang="zh-CN" altLang="en-US" sz="1400" dirty="0"/>
              <a:t>如果选中该复选框，系统会自动对导出影片的属性与序列进行匹配，就不能再对其进行自定义设置</a:t>
            </a:r>
            <a:r>
              <a:rPr lang="en-US" altLang="zh-CN" sz="1400" dirty="0"/>
              <a:t>;</a:t>
            </a:r>
            <a:r>
              <a:rPr lang="zh-CN" altLang="en-US" sz="1400" dirty="0"/>
              <a:t>如果没有选择，则可以根据需求选择</a:t>
            </a:r>
            <a:r>
              <a:rPr lang="en-US" altLang="zh-CN" sz="1400" dirty="0"/>
              <a:t>Premiere</a:t>
            </a:r>
            <a:r>
              <a:rPr lang="zh-CN" altLang="en-US" sz="1400" dirty="0"/>
              <a:t>支持的各种文件格式</a:t>
            </a:r>
            <a:r>
              <a:rPr lang="zh-CN" altLang="en-US" sz="1400" dirty="0" smtClean="0"/>
              <a:t>。</a:t>
            </a:r>
          </a:p>
          <a:p>
            <a:pPr>
              <a:lnSpc>
                <a:spcPct val="150000"/>
              </a:lnSpc>
              <a:spcBef>
                <a:spcPct val="0"/>
              </a:spcBef>
            </a:pPr>
            <a:r>
              <a:rPr lang="en-US" altLang="zh-CN" sz="1400" dirty="0" smtClean="0"/>
              <a:t>·“</a:t>
            </a:r>
            <a:r>
              <a:rPr lang="zh-CN" altLang="en-US" sz="1400" dirty="0" smtClean="0"/>
              <a:t>注释”</a:t>
            </a:r>
            <a:r>
              <a:rPr lang="en-US" altLang="zh-CN" sz="1400" dirty="0" smtClean="0"/>
              <a:t>:</a:t>
            </a:r>
            <a:r>
              <a:rPr lang="zh-CN" altLang="en-US" sz="1400" dirty="0" smtClean="0"/>
              <a:t>文本框内可以输入对影片的注释。</a:t>
            </a:r>
          </a:p>
          <a:p>
            <a:pPr>
              <a:lnSpc>
                <a:spcPct val="150000"/>
              </a:lnSpc>
              <a:spcBef>
                <a:spcPct val="0"/>
              </a:spcBef>
            </a:pPr>
            <a:r>
              <a:rPr lang="en-US" altLang="zh-CN" sz="1400" dirty="0" smtClean="0"/>
              <a:t>·“</a:t>
            </a:r>
            <a:r>
              <a:rPr lang="zh-CN" altLang="en-US" sz="1400" dirty="0" smtClean="0"/>
              <a:t>输出名称”</a:t>
            </a:r>
            <a:r>
              <a:rPr lang="en-US" altLang="zh-CN" sz="1400" dirty="0" smtClean="0"/>
              <a:t>:</a:t>
            </a:r>
            <a:r>
              <a:rPr lang="zh-CN" altLang="en-US" sz="1400" dirty="0" smtClean="0"/>
              <a:t>单击后面超链接的内容，会打开“另存为”对话框，可以在这里设置影片的名称和保存位置。</a:t>
            </a:r>
          </a:p>
        </p:txBody>
      </p:sp>
      <p:sp>
        <p:nvSpPr>
          <p:cNvPr id="6" name="圆角矩形 5"/>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第十</a:t>
            </a:r>
            <a:r>
              <a:rPr lang="zh-CN" altLang="en-US" b="1" dirty="0" smtClean="0">
                <a:solidFill>
                  <a:srgbClr val="FF0000"/>
                </a:solidFill>
              </a:rPr>
              <a:t>节  输出</a:t>
            </a:r>
            <a:r>
              <a:rPr lang="zh-CN" altLang="en-US" b="1" dirty="0">
                <a:solidFill>
                  <a:srgbClr val="FF0000"/>
                </a:solidFill>
              </a:rPr>
              <a:t>影片</a:t>
            </a:r>
            <a:endParaRPr lang="zh-CN" altLang="en-US" b="1" dirty="0">
              <a:solidFill>
                <a:srgbClr val="FF0000"/>
              </a:solidFill>
            </a:endParaRPr>
          </a:p>
        </p:txBody>
      </p:sp>
      <p:pic>
        <p:nvPicPr>
          <p:cNvPr id="69634" name="Picture 2" descr="D:\教辅\郭水华\2021\多媒体技术与应用教程\tif\导出设置.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1539746"/>
            <a:ext cx="3240000" cy="2596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0141702"/>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18"/>
          <p:cNvSpPr/>
          <p:nvPr/>
        </p:nvSpPr>
        <p:spPr>
          <a:xfrm rot="10800000" flipH="1" flipV="1">
            <a:off x="4724400" y="3152137"/>
            <a:ext cx="4214298" cy="1991365"/>
          </a:xfrm>
          <a:prstGeom prst="triangl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8" name="等腰三角形 17"/>
          <p:cNvSpPr/>
          <p:nvPr/>
        </p:nvSpPr>
        <p:spPr>
          <a:xfrm rot="5400000" flipH="1" flipV="1">
            <a:off x="5242923" y="1222377"/>
            <a:ext cx="5142327" cy="2669749"/>
          </a:xfrm>
          <a:prstGeom prst="triangle">
            <a:avLst/>
          </a:prstGeom>
          <a:blipFill dpi="0" rotWithShape="0">
            <a:blip r:embed="rId3"/>
            <a:srcRect/>
            <a:stretch>
              <a:fillRect t="-20000" r="-128000"/>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26" name="任意多边形 25"/>
          <p:cNvSpPr/>
          <p:nvPr/>
        </p:nvSpPr>
        <p:spPr>
          <a:xfrm rot="10800000" flipH="1">
            <a:off x="5862" y="-13910"/>
            <a:ext cx="2403710" cy="1671260"/>
          </a:xfrm>
          <a:custGeom>
            <a:avLst/>
            <a:gdLst>
              <a:gd name="connsiteX0" fmla="*/ 261921 w 1616535"/>
              <a:gd name="connsiteY0" fmla="*/ 0 h 1123950"/>
              <a:gd name="connsiteX1" fmla="*/ 1616535 w 1616535"/>
              <a:gd name="connsiteY1" fmla="*/ 1123950 h 1123950"/>
              <a:gd name="connsiteX2" fmla="*/ 0 w 1616535"/>
              <a:gd name="connsiteY2" fmla="*/ 1123950 h 1123950"/>
              <a:gd name="connsiteX3" fmla="*/ 0 w 1616535"/>
              <a:gd name="connsiteY3" fmla="*/ 217321 h 1123950"/>
            </a:gdLst>
            <a:ahLst/>
            <a:cxnLst>
              <a:cxn ang="0">
                <a:pos x="connsiteX0" y="connsiteY0"/>
              </a:cxn>
              <a:cxn ang="0">
                <a:pos x="connsiteX1" y="connsiteY1"/>
              </a:cxn>
              <a:cxn ang="0">
                <a:pos x="connsiteX2" y="connsiteY2"/>
              </a:cxn>
              <a:cxn ang="0">
                <a:pos x="connsiteX3" y="connsiteY3"/>
              </a:cxn>
            </a:cxnLst>
            <a:rect l="l" t="t" r="r" b="b"/>
            <a:pathLst>
              <a:path w="1616535" h="1123950">
                <a:moveTo>
                  <a:pt x="261921" y="0"/>
                </a:moveTo>
                <a:lnTo>
                  <a:pt x="1616535" y="1123950"/>
                </a:lnTo>
                <a:lnTo>
                  <a:pt x="0" y="1123950"/>
                </a:lnTo>
                <a:lnTo>
                  <a:pt x="0" y="21732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字魂35号-经典雅黑" panose="02000000000000000000" pitchFamily="2" charset="-122"/>
            </a:endParaRPr>
          </a:p>
        </p:txBody>
      </p:sp>
      <p:sp>
        <p:nvSpPr>
          <p:cNvPr id="22" name="TextBox 48"/>
          <p:cNvSpPr txBox="1"/>
          <p:nvPr/>
        </p:nvSpPr>
        <p:spPr>
          <a:xfrm>
            <a:off x="1219200" y="2061686"/>
            <a:ext cx="4572000" cy="738664"/>
          </a:xfrm>
          <a:prstGeom prst="rect">
            <a:avLst/>
          </a:prstGeom>
          <a:noFill/>
        </p:spPr>
        <p:txBody>
          <a:bodyPr wrap="square" lIns="0" tIns="0" rIns="0" bIns="0" rtlCol="0">
            <a:spAutoFit/>
          </a:bodyPr>
          <a:lstStyle/>
          <a:p>
            <a:pPr defTabSz="685800"/>
            <a:r>
              <a:rPr lang="zh-CN" altLang="en-US" sz="4800" dirty="0"/>
              <a:t>流媒体技术应用</a:t>
            </a:r>
            <a:endParaRPr lang="zh-CN" altLang="en-US" sz="4600" b="1" spc="600" dirty="0">
              <a:solidFill>
                <a:schemeClr val="accent1"/>
              </a:solidFill>
              <a:latin typeface="+mj-ea"/>
              <a:ea typeface="+mj-ea"/>
              <a:cs typeface="+mn-ea"/>
              <a:sym typeface="+mn-lt"/>
            </a:endParaRPr>
          </a:p>
        </p:txBody>
      </p:sp>
      <p:sp>
        <p:nvSpPr>
          <p:cNvPr id="23" name="TextBox 48"/>
          <p:cNvSpPr txBox="1"/>
          <p:nvPr/>
        </p:nvSpPr>
        <p:spPr>
          <a:xfrm>
            <a:off x="1447798" y="1200150"/>
            <a:ext cx="2667000" cy="615553"/>
          </a:xfrm>
          <a:prstGeom prst="rect">
            <a:avLst/>
          </a:prstGeom>
          <a:noFill/>
        </p:spPr>
        <p:txBody>
          <a:bodyPr wrap="square" lIns="0" tIns="0" rIns="0" bIns="0" rtlCol="0">
            <a:spAutoFit/>
          </a:bodyPr>
          <a:lstStyle/>
          <a:p>
            <a:pPr defTabSz="685800"/>
            <a:r>
              <a:rPr lang="zh-CN" altLang="en-US" sz="4000" spc="600" dirty="0" smtClean="0">
                <a:solidFill>
                  <a:schemeClr val="accent1"/>
                </a:solidFill>
                <a:latin typeface="+mn-ea"/>
                <a:cs typeface="+mn-ea"/>
                <a:sym typeface="+mn-lt"/>
              </a:rPr>
              <a:t>第</a:t>
            </a:r>
            <a:r>
              <a:rPr lang="en-US" altLang="zh-CN" sz="4000" spc="600" dirty="0" smtClean="0">
                <a:solidFill>
                  <a:schemeClr val="accent1"/>
                </a:solidFill>
                <a:latin typeface="+mn-ea"/>
                <a:cs typeface="+mn-ea"/>
                <a:sym typeface="+mn-lt"/>
              </a:rPr>
              <a:t>六</a:t>
            </a:r>
            <a:r>
              <a:rPr lang="zh-CN" altLang="en-US" sz="4000" spc="600" dirty="0" smtClean="0">
                <a:solidFill>
                  <a:schemeClr val="accent1"/>
                </a:solidFill>
                <a:latin typeface="+mn-ea"/>
                <a:cs typeface="+mn-ea"/>
                <a:sym typeface="+mn-lt"/>
              </a:rPr>
              <a:t>章</a:t>
            </a:r>
            <a:endParaRPr lang="en-US" altLang="zh-CN" sz="4000" spc="600" dirty="0">
              <a:solidFill>
                <a:schemeClr val="accent1"/>
              </a:solidFill>
              <a:latin typeface="+mn-ea"/>
              <a:cs typeface="+mn-ea"/>
              <a:sym typeface="+mn-lt"/>
            </a:endParaRPr>
          </a:p>
        </p:txBody>
      </p:sp>
      <p:grpSp>
        <p:nvGrpSpPr>
          <p:cNvPr id="4" name="组合 3"/>
          <p:cNvGrpSpPr/>
          <p:nvPr/>
        </p:nvGrpSpPr>
        <p:grpSpPr>
          <a:xfrm>
            <a:off x="1584262" y="3139043"/>
            <a:ext cx="3557115" cy="1125818"/>
            <a:chOff x="1319683" y="3350932"/>
            <a:chExt cx="3557115" cy="1125818"/>
          </a:xfrm>
        </p:grpSpPr>
        <p:sp>
          <p:nvSpPr>
            <p:cNvPr id="27" name="Freeform 5"/>
            <p:cNvSpPr>
              <a:spLocks/>
            </p:cNvSpPr>
            <p:nvPr/>
          </p:nvSpPr>
          <p:spPr bwMode="auto">
            <a:xfrm>
              <a:off x="1319683" y="3350932"/>
              <a:ext cx="3557115" cy="1125818"/>
            </a:xfrm>
            <a:custGeom>
              <a:avLst/>
              <a:gdLst>
                <a:gd name="T0" fmla="*/ 0 w 1564"/>
                <a:gd name="T1" fmla="*/ 39 h 853"/>
                <a:gd name="T2" fmla="*/ 0 w 1564"/>
                <a:gd name="T3" fmla="*/ 813 h 853"/>
                <a:gd name="T4" fmla="*/ 39 w 1564"/>
                <a:gd name="T5" fmla="*/ 853 h 853"/>
                <a:gd name="T6" fmla="*/ 1525 w 1564"/>
                <a:gd name="T7" fmla="*/ 853 h 853"/>
                <a:gd name="T8" fmla="*/ 1564 w 1564"/>
                <a:gd name="T9" fmla="*/ 813 h 853"/>
                <a:gd name="T10" fmla="*/ 1564 w 1564"/>
                <a:gd name="T11" fmla="*/ 39 h 853"/>
                <a:gd name="T12" fmla="*/ 1525 w 1564"/>
                <a:gd name="T13" fmla="*/ 0 h 853"/>
                <a:gd name="T14" fmla="*/ 39 w 1564"/>
                <a:gd name="T15" fmla="*/ 0 h 853"/>
                <a:gd name="T16" fmla="*/ 0 w 1564"/>
                <a:gd name="T17" fmla="*/ 39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4" h="853">
                  <a:moveTo>
                    <a:pt x="0" y="39"/>
                  </a:moveTo>
                  <a:cubicBezTo>
                    <a:pt x="0" y="813"/>
                    <a:pt x="0" y="813"/>
                    <a:pt x="0" y="813"/>
                  </a:cubicBezTo>
                  <a:cubicBezTo>
                    <a:pt x="0" y="835"/>
                    <a:pt x="17" y="853"/>
                    <a:pt x="39" y="853"/>
                  </a:cubicBezTo>
                  <a:cubicBezTo>
                    <a:pt x="1525" y="853"/>
                    <a:pt x="1525" y="853"/>
                    <a:pt x="1525" y="853"/>
                  </a:cubicBezTo>
                  <a:cubicBezTo>
                    <a:pt x="1547" y="853"/>
                    <a:pt x="1564" y="835"/>
                    <a:pt x="1564" y="813"/>
                  </a:cubicBezTo>
                  <a:cubicBezTo>
                    <a:pt x="1564" y="39"/>
                    <a:pt x="1564" y="39"/>
                    <a:pt x="1564" y="39"/>
                  </a:cubicBezTo>
                  <a:cubicBezTo>
                    <a:pt x="1564" y="17"/>
                    <a:pt x="1547" y="0"/>
                    <a:pt x="1525" y="0"/>
                  </a:cubicBezTo>
                  <a:cubicBezTo>
                    <a:pt x="39" y="0"/>
                    <a:pt x="39" y="0"/>
                    <a:pt x="39" y="0"/>
                  </a:cubicBezTo>
                  <a:cubicBezTo>
                    <a:pt x="18" y="0"/>
                    <a:pt x="0" y="18"/>
                    <a:pt x="0" y="39"/>
                  </a:cubicBezTo>
                </a:path>
              </a:pathLst>
            </a:custGeom>
            <a:solidFill>
              <a:srgbClr val="FFFFFF"/>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6"/>
            <p:cNvSpPr>
              <a:spLocks noEditPoints="1"/>
            </p:cNvSpPr>
            <p:nvPr/>
          </p:nvSpPr>
          <p:spPr bwMode="auto">
            <a:xfrm>
              <a:off x="1508063" y="3447765"/>
              <a:ext cx="3182277" cy="82920"/>
            </a:xfrm>
            <a:custGeom>
              <a:avLst/>
              <a:gdLst>
                <a:gd name="T0" fmla="*/ 0 w 3311"/>
                <a:gd name="T1" fmla="*/ 0 h 149"/>
                <a:gd name="T2" fmla="*/ 270 w 3311"/>
                <a:gd name="T3" fmla="*/ 0 h 149"/>
                <a:gd name="T4" fmla="*/ 270 w 3311"/>
                <a:gd name="T5" fmla="*/ 149 h 149"/>
                <a:gd name="T6" fmla="*/ 0 w 3311"/>
                <a:gd name="T7" fmla="*/ 149 h 149"/>
                <a:gd name="T8" fmla="*/ 0 w 3311"/>
                <a:gd name="T9" fmla="*/ 0 h 149"/>
                <a:gd name="T10" fmla="*/ 434 w 3311"/>
                <a:gd name="T11" fmla="*/ 0 h 149"/>
                <a:gd name="T12" fmla="*/ 706 w 3311"/>
                <a:gd name="T13" fmla="*/ 0 h 149"/>
                <a:gd name="T14" fmla="*/ 706 w 3311"/>
                <a:gd name="T15" fmla="*/ 149 h 149"/>
                <a:gd name="T16" fmla="*/ 434 w 3311"/>
                <a:gd name="T17" fmla="*/ 149 h 149"/>
                <a:gd name="T18" fmla="*/ 434 w 3311"/>
                <a:gd name="T19" fmla="*/ 0 h 149"/>
                <a:gd name="T20" fmla="*/ 869 w 3311"/>
                <a:gd name="T21" fmla="*/ 0 h 149"/>
                <a:gd name="T22" fmla="*/ 1139 w 3311"/>
                <a:gd name="T23" fmla="*/ 0 h 149"/>
                <a:gd name="T24" fmla="*/ 1139 w 3311"/>
                <a:gd name="T25" fmla="*/ 149 h 149"/>
                <a:gd name="T26" fmla="*/ 869 w 3311"/>
                <a:gd name="T27" fmla="*/ 149 h 149"/>
                <a:gd name="T28" fmla="*/ 869 w 3311"/>
                <a:gd name="T29" fmla="*/ 0 h 149"/>
                <a:gd name="T30" fmla="*/ 1302 w 3311"/>
                <a:gd name="T31" fmla="*/ 0 h 149"/>
                <a:gd name="T32" fmla="*/ 1574 w 3311"/>
                <a:gd name="T33" fmla="*/ 0 h 149"/>
                <a:gd name="T34" fmla="*/ 1574 w 3311"/>
                <a:gd name="T35" fmla="*/ 149 h 149"/>
                <a:gd name="T36" fmla="*/ 1302 w 3311"/>
                <a:gd name="T37" fmla="*/ 149 h 149"/>
                <a:gd name="T38" fmla="*/ 1302 w 3311"/>
                <a:gd name="T39" fmla="*/ 0 h 149"/>
                <a:gd name="T40" fmla="*/ 1738 w 3311"/>
                <a:gd name="T41" fmla="*/ 0 h 149"/>
                <a:gd name="T42" fmla="*/ 2010 w 3311"/>
                <a:gd name="T43" fmla="*/ 0 h 149"/>
                <a:gd name="T44" fmla="*/ 2010 w 3311"/>
                <a:gd name="T45" fmla="*/ 149 h 149"/>
                <a:gd name="T46" fmla="*/ 1738 w 3311"/>
                <a:gd name="T47" fmla="*/ 149 h 149"/>
                <a:gd name="T48" fmla="*/ 1738 w 3311"/>
                <a:gd name="T49" fmla="*/ 0 h 149"/>
                <a:gd name="T50" fmla="*/ 2171 w 3311"/>
                <a:gd name="T51" fmla="*/ 0 h 149"/>
                <a:gd name="T52" fmla="*/ 2443 w 3311"/>
                <a:gd name="T53" fmla="*/ 0 h 149"/>
                <a:gd name="T54" fmla="*/ 2443 w 3311"/>
                <a:gd name="T55" fmla="*/ 149 h 149"/>
                <a:gd name="T56" fmla="*/ 2171 w 3311"/>
                <a:gd name="T57" fmla="*/ 149 h 149"/>
                <a:gd name="T58" fmla="*/ 2171 w 3311"/>
                <a:gd name="T59" fmla="*/ 0 h 149"/>
                <a:gd name="T60" fmla="*/ 2606 w 3311"/>
                <a:gd name="T61" fmla="*/ 0 h 149"/>
                <a:gd name="T62" fmla="*/ 2878 w 3311"/>
                <a:gd name="T63" fmla="*/ 0 h 149"/>
                <a:gd name="T64" fmla="*/ 2878 w 3311"/>
                <a:gd name="T65" fmla="*/ 149 h 149"/>
                <a:gd name="T66" fmla="*/ 2606 w 3311"/>
                <a:gd name="T67" fmla="*/ 149 h 149"/>
                <a:gd name="T68" fmla="*/ 2606 w 3311"/>
                <a:gd name="T69" fmla="*/ 0 h 149"/>
                <a:gd name="T70" fmla="*/ 3039 w 3311"/>
                <a:gd name="T71" fmla="*/ 0 h 149"/>
                <a:gd name="T72" fmla="*/ 3311 w 3311"/>
                <a:gd name="T73" fmla="*/ 0 h 149"/>
                <a:gd name="T74" fmla="*/ 3311 w 3311"/>
                <a:gd name="T75" fmla="*/ 149 h 149"/>
                <a:gd name="T76" fmla="*/ 3039 w 3311"/>
                <a:gd name="T77" fmla="*/ 149 h 149"/>
                <a:gd name="T78" fmla="*/ 3039 w 3311"/>
                <a:gd name="T7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11" h="149">
                  <a:moveTo>
                    <a:pt x="0" y="0"/>
                  </a:moveTo>
                  <a:lnTo>
                    <a:pt x="270" y="0"/>
                  </a:lnTo>
                  <a:lnTo>
                    <a:pt x="270" y="149"/>
                  </a:lnTo>
                  <a:lnTo>
                    <a:pt x="0" y="149"/>
                  </a:lnTo>
                  <a:lnTo>
                    <a:pt x="0" y="0"/>
                  </a:lnTo>
                  <a:close/>
                  <a:moveTo>
                    <a:pt x="434" y="0"/>
                  </a:moveTo>
                  <a:lnTo>
                    <a:pt x="706" y="0"/>
                  </a:lnTo>
                  <a:lnTo>
                    <a:pt x="706" y="149"/>
                  </a:lnTo>
                  <a:lnTo>
                    <a:pt x="434" y="149"/>
                  </a:lnTo>
                  <a:lnTo>
                    <a:pt x="434" y="0"/>
                  </a:lnTo>
                  <a:close/>
                  <a:moveTo>
                    <a:pt x="869" y="0"/>
                  </a:moveTo>
                  <a:lnTo>
                    <a:pt x="1139" y="0"/>
                  </a:lnTo>
                  <a:lnTo>
                    <a:pt x="1139" y="149"/>
                  </a:lnTo>
                  <a:lnTo>
                    <a:pt x="869" y="149"/>
                  </a:lnTo>
                  <a:lnTo>
                    <a:pt x="869" y="0"/>
                  </a:lnTo>
                  <a:close/>
                  <a:moveTo>
                    <a:pt x="1302" y="0"/>
                  </a:moveTo>
                  <a:lnTo>
                    <a:pt x="1574" y="0"/>
                  </a:lnTo>
                  <a:lnTo>
                    <a:pt x="1574" y="149"/>
                  </a:lnTo>
                  <a:lnTo>
                    <a:pt x="1302" y="149"/>
                  </a:lnTo>
                  <a:lnTo>
                    <a:pt x="1302" y="0"/>
                  </a:lnTo>
                  <a:close/>
                  <a:moveTo>
                    <a:pt x="1738" y="0"/>
                  </a:moveTo>
                  <a:lnTo>
                    <a:pt x="2010" y="0"/>
                  </a:lnTo>
                  <a:lnTo>
                    <a:pt x="2010" y="149"/>
                  </a:lnTo>
                  <a:lnTo>
                    <a:pt x="1738" y="149"/>
                  </a:lnTo>
                  <a:lnTo>
                    <a:pt x="1738" y="0"/>
                  </a:lnTo>
                  <a:close/>
                  <a:moveTo>
                    <a:pt x="2171" y="0"/>
                  </a:moveTo>
                  <a:lnTo>
                    <a:pt x="2443" y="0"/>
                  </a:lnTo>
                  <a:lnTo>
                    <a:pt x="2443" y="149"/>
                  </a:lnTo>
                  <a:lnTo>
                    <a:pt x="2171" y="149"/>
                  </a:lnTo>
                  <a:lnTo>
                    <a:pt x="2171" y="0"/>
                  </a:lnTo>
                  <a:close/>
                  <a:moveTo>
                    <a:pt x="2606" y="0"/>
                  </a:moveTo>
                  <a:lnTo>
                    <a:pt x="2878" y="0"/>
                  </a:lnTo>
                  <a:lnTo>
                    <a:pt x="2878" y="149"/>
                  </a:lnTo>
                  <a:lnTo>
                    <a:pt x="2606" y="149"/>
                  </a:lnTo>
                  <a:lnTo>
                    <a:pt x="2606" y="0"/>
                  </a:lnTo>
                  <a:close/>
                  <a:moveTo>
                    <a:pt x="3039" y="0"/>
                  </a:moveTo>
                  <a:lnTo>
                    <a:pt x="3311" y="0"/>
                  </a:lnTo>
                  <a:lnTo>
                    <a:pt x="3311" y="149"/>
                  </a:lnTo>
                  <a:lnTo>
                    <a:pt x="3039" y="149"/>
                  </a:lnTo>
                  <a:lnTo>
                    <a:pt x="3039"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p:cNvSpPr>
            <p:nvPr/>
          </p:nvSpPr>
          <p:spPr bwMode="auto">
            <a:xfrm>
              <a:off x="4012749" y="3847338"/>
              <a:ext cx="677591" cy="340584"/>
            </a:xfrm>
            <a:custGeom>
              <a:avLst/>
              <a:gdLst>
                <a:gd name="T0" fmla="*/ 353 w 705"/>
                <a:gd name="T1" fmla="*/ 0 h 612"/>
                <a:gd name="T2" fmla="*/ 0 w 705"/>
                <a:gd name="T3" fmla="*/ 0 h 612"/>
                <a:gd name="T4" fmla="*/ 0 w 705"/>
                <a:gd name="T5" fmla="*/ 265 h 612"/>
                <a:gd name="T6" fmla="*/ 353 w 705"/>
                <a:gd name="T7" fmla="*/ 265 h 612"/>
                <a:gd name="T8" fmla="*/ 353 w 705"/>
                <a:gd name="T9" fmla="*/ 612 h 612"/>
                <a:gd name="T10" fmla="*/ 705 w 705"/>
                <a:gd name="T11" fmla="*/ 612 h 612"/>
                <a:gd name="T12" fmla="*/ 705 w 705"/>
                <a:gd name="T13" fmla="*/ 0 h 612"/>
                <a:gd name="T14" fmla="*/ 353 w 705"/>
                <a:gd name="T15" fmla="*/ 0 h 6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5" h="612">
                  <a:moveTo>
                    <a:pt x="353" y="0"/>
                  </a:moveTo>
                  <a:lnTo>
                    <a:pt x="0" y="0"/>
                  </a:lnTo>
                  <a:lnTo>
                    <a:pt x="0" y="265"/>
                  </a:lnTo>
                  <a:lnTo>
                    <a:pt x="353" y="265"/>
                  </a:lnTo>
                  <a:lnTo>
                    <a:pt x="353" y="612"/>
                  </a:lnTo>
                  <a:lnTo>
                    <a:pt x="705" y="612"/>
                  </a:lnTo>
                  <a:lnTo>
                    <a:pt x="705" y="0"/>
                  </a:lnTo>
                  <a:lnTo>
                    <a:pt x="353"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Rectangle 9"/>
            <p:cNvSpPr>
              <a:spLocks noChangeArrowheads="1"/>
            </p:cNvSpPr>
            <p:nvPr/>
          </p:nvSpPr>
          <p:spPr bwMode="auto">
            <a:xfrm>
              <a:off x="1508063" y="4039890"/>
              <a:ext cx="675669" cy="148031"/>
            </a:xfrm>
            <a:prstGeom prst="rect">
              <a:avLst/>
            </a:prstGeom>
            <a:solidFill>
              <a:srgbClr val="E6E9E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0"/>
            <p:cNvSpPr>
              <a:spLocks noEditPoints="1"/>
            </p:cNvSpPr>
            <p:nvPr/>
          </p:nvSpPr>
          <p:spPr bwMode="auto">
            <a:xfrm>
              <a:off x="1508063" y="4039890"/>
              <a:ext cx="2766111" cy="340584"/>
            </a:xfrm>
            <a:custGeom>
              <a:avLst/>
              <a:gdLst>
                <a:gd name="T0" fmla="*/ 869 w 2878"/>
                <a:gd name="T1" fmla="*/ 0 h 612"/>
                <a:gd name="T2" fmla="*/ 1139 w 2878"/>
                <a:gd name="T3" fmla="*/ 0 h 612"/>
                <a:gd name="T4" fmla="*/ 1139 w 2878"/>
                <a:gd name="T5" fmla="*/ 266 h 612"/>
                <a:gd name="T6" fmla="*/ 869 w 2878"/>
                <a:gd name="T7" fmla="*/ 266 h 612"/>
                <a:gd name="T8" fmla="*/ 869 w 2878"/>
                <a:gd name="T9" fmla="*/ 0 h 612"/>
                <a:gd name="T10" fmla="*/ 1302 w 2878"/>
                <a:gd name="T11" fmla="*/ 0 h 612"/>
                <a:gd name="T12" fmla="*/ 1574 w 2878"/>
                <a:gd name="T13" fmla="*/ 0 h 612"/>
                <a:gd name="T14" fmla="*/ 1574 w 2878"/>
                <a:gd name="T15" fmla="*/ 266 h 612"/>
                <a:gd name="T16" fmla="*/ 1302 w 2878"/>
                <a:gd name="T17" fmla="*/ 266 h 612"/>
                <a:gd name="T18" fmla="*/ 1302 w 2878"/>
                <a:gd name="T19" fmla="*/ 0 h 612"/>
                <a:gd name="T20" fmla="*/ 1738 w 2878"/>
                <a:gd name="T21" fmla="*/ 0 h 612"/>
                <a:gd name="T22" fmla="*/ 2010 w 2878"/>
                <a:gd name="T23" fmla="*/ 0 h 612"/>
                <a:gd name="T24" fmla="*/ 2010 w 2878"/>
                <a:gd name="T25" fmla="*/ 266 h 612"/>
                <a:gd name="T26" fmla="*/ 1738 w 2878"/>
                <a:gd name="T27" fmla="*/ 266 h 612"/>
                <a:gd name="T28" fmla="*/ 1738 w 2878"/>
                <a:gd name="T29" fmla="*/ 0 h 612"/>
                <a:gd name="T30" fmla="*/ 2171 w 2878"/>
                <a:gd name="T31" fmla="*/ 0 h 612"/>
                <a:gd name="T32" fmla="*/ 2443 w 2878"/>
                <a:gd name="T33" fmla="*/ 0 h 612"/>
                <a:gd name="T34" fmla="*/ 2443 w 2878"/>
                <a:gd name="T35" fmla="*/ 266 h 612"/>
                <a:gd name="T36" fmla="*/ 2171 w 2878"/>
                <a:gd name="T37" fmla="*/ 266 h 612"/>
                <a:gd name="T38" fmla="*/ 2171 w 2878"/>
                <a:gd name="T39" fmla="*/ 0 h 612"/>
                <a:gd name="T40" fmla="*/ 2606 w 2878"/>
                <a:gd name="T41" fmla="*/ 0 h 612"/>
                <a:gd name="T42" fmla="*/ 2878 w 2878"/>
                <a:gd name="T43" fmla="*/ 0 h 612"/>
                <a:gd name="T44" fmla="*/ 2878 w 2878"/>
                <a:gd name="T45" fmla="*/ 266 h 612"/>
                <a:gd name="T46" fmla="*/ 2606 w 2878"/>
                <a:gd name="T47" fmla="*/ 266 h 612"/>
                <a:gd name="T48" fmla="*/ 2606 w 2878"/>
                <a:gd name="T49" fmla="*/ 0 h 612"/>
                <a:gd name="T50" fmla="*/ 0 w 2878"/>
                <a:gd name="T51" fmla="*/ 346 h 612"/>
                <a:gd name="T52" fmla="*/ 270 w 2878"/>
                <a:gd name="T53" fmla="*/ 346 h 612"/>
                <a:gd name="T54" fmla="*/ 270 w 2878"/>
                <a:gd name="T55" fmla="*/ 612 h 612"/>
                <a:gd name="T56" fmla="*/ 0 w 2878"/>
                <a:gd name="T57" fmla="*/ 612 h 612"/>
                <a:gd name="T58" fmla="*/ 0 w 2878"/>
                <a:gd name="T59" fmla="*/ 346 h 612"/>
                <a:gd name="T60" fmla="*/ 434 w 2878"/>
                <a:gd name="T61" fmla="*/ 346 h 612"/>
                <a:gd name="T62" fmla="*/ 706 w 2878"/>
                <a:gd name="T63" fmla="*/ 346 h 612"/>
                <a:gd name="T64" fmla="*/ 706 w 2878"/>
                <a:gd name="T65" fmla="*/ 612 h 612"/>
                <a:gd name="T66" fmla="*/ 434 w 2878"/>
                <a:gd name="T67" fmla="*/ 612 h 612"/>
                <a:gd name="T68" fmla="*/ 434 w 2878"/>
                <a:gd name="T69" fmla="*/ 34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78" h="612">
                  <a:moveTo>
                    <a:pt x="869" y="0"/>
                  </a:moveTo>
                  <a:lnTo>
                    <a:pt x="1139" y="0"/>
                  </a:lnTo>
                  <a:lnTo>
                    <a:pt x="1139" y="266"/>
                  </a:lnTo>
                  <a:lnTo>
                    <a:pt x="869" y="266"/>
                  </a:lnTo>
                  <a:lnTo>
                    <a:pt x="869" y="0"/>
                  </a:lnTo>
                  <a:close/>
                  <a:moveTo>
                    <a:pt x="1302" y="0"/>
                  </a:moveTo>
                  <a:lnTo>
                    <a:pt x="1574" y="0"/>
                  </a:lnTo>
                  <a:lnTo>
                    <a:pt x="1574" y="266"/>
                  </a:lnTo>
                  <a:lnTo>
                    <a:pt x="1302" y="266"/>
                  </a:lnTo>
                  <a:lnTo>
                    <a:pt x="1302" y="0"/>
                  </a:lnTo>
                  <a:close/>
                  <a:moveTo>
                    <a:pt x="1738" y="0"/>
                  </a:moveTo>
                  <a:lnTo>
                    <a:pt x="2010" y="0"/>
                  </a:lnTo>
                  <a:lnTo>
                    <a:pt x="2010" y="266"/>
                  </a:lnTo>
                  <a:lnTo>
                    <a:pt x="1738" y="266"/>
                  </a:lnTo>
                  <a:lnTo>
                    <a:pt x="1738" y="0"/>
                  </a:lnTo>
                  <a:close/>
                  <a:moveTo>
                    <a:pt x="2171" y="0"/>
                  </a:moveTo>
                  <a:lnTo>
                    <a:pt x="2443" y="0"/>
                  </a:lnTo>
                  <a:lnTo>
                    <a:pt x="2443" y="266"/>
                  </a:lnTo>
                  <a:lnTo>
                    <a:pt x="2171" y="266"/>
                  </a:lnTo>
                  <a:lnTo>
                    <a:pt x="2171" y="0"/>
                  </a:lnTo>
                  <a:close/>
                  <a:moveTo>
                    <a:pt x="2606" y="0"/>
                  </a:moveTo>
                  <a:lnTo>
                    <a:pt x="2878" y="0"/>
                  </a:lnTo>
                  <a:lnTo>
                    <a:pt x="2878" y="266"/>
                  </a:lnTo>
                  <a:lnTo>
                    <a:pt x="2606" y="266"/>
                  </a:lnTo>
                  <a:lnTo>
                    <a:pt x="2606" y="0"/>
                  </a:lnTo>
                  <a:close/>
                  <a:moveTo>
                    <a:pt x="0" y="346"/>
                  </a:moveTo>
                  <a:lnTo>
                    <a:pt x="270" y="346"/>
                  </a:lnTo>
                  <a:lnTo>
                    <a:pt x="270" y="612"/>
                  </a:lnTo>
                  <a:lnTo>
                    <a:pt x="0" y="612"/>
                  </a:lnTo>
                  <a:lnTo>
                    <a:pt x="0" y="346"/>
                  </a:lnTo>
                  <a:close/>
                  <a:moveTo>
                    <a:pt x="434" y="346"/>
                  </a:moveTo>
                  <a:lnTo>
                    <a:pt x="706" y="346"/>
                  </a:lnTo>
                  <a:lnTo>
                    <a:pt x="706" y="612"/>
                  </a:lnTo>
                  <a:lnTo>
                    <a:pt x="434" y="612"/>
                  </a:lnTo>
                  <a:lnTo>
                    <a:pt x="434" y="346"/>
                  </a:lnTo>
                  <a:close/>
                </a:path>
              </a:pathLst>
            </a:custGeom>
            <a:solidFill>
              <a:srgbClr val="E6E9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11"/>
            <p:cNvSpPr>
              <a:spLocks noChangeArrowheads="1"/>
            </p:cNvSpPr>
            <p:nvPr/>
          </p:nvSpPr>
          <p:spPr bwMode="auto">
            <a:xfrm>
              <a:off x="2343278" y="4232442"/>
              <a:ext cx="1093758" cy="148031"/>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2"/>
            <p:cNvSpPr>
              <a:spLocks noEditPoints="1"/>
            </p:cNvSpPr>
            <p:nvPr/>
          </p:nvSpPr>
          <p:spPr bwMode="auto">
            <a:xfrm>
              <a:off x="3594660" y="4232442"/>
              <a:ext cx="1095680" cy="148031"/>
            </a:xfrm>
            <a:custGeom>
              <a:avLst/>
              <a:gdLst>
                <a:gd name="T0" fmla="*/ 0 w 1140"/>
                <a:gd name="T1" fmla="*/ 0 h 266"/>
                <a:gd name="T2" fmla="*/ 272 w 1140"/>
                <a:gd name="T3" fmla="*/ 0 h 266"/>
                <a:gd name="T4" fmla="*/ 272 w 1140"/>
                <a:gd name="T5" fmla="*/ 266 h 266"/>
                <a:gd name="T6" fmla="*/ 0 w 1140"/>
                <a:gd name="T7" fmla="*/ 266 h 266"/>
                <a:gd name="T8" fmla="*/ 0 w 1140"/>
                <a:gd name="T9" fmla="*/ 0 h 266"/>
                <a:gd name="T10" fmla="*/ 435 w 1140"/>
                <a:gd name="T11" fmla="*/ 0 h 266"/>
                <a:gd name="T12" fmla="*/ 707 w 1140"/>
                <a:gd name="T13" fmla="*/ 0 h 266"/>
                <a:gd name="T14" fmla="*/ 707 w 1140"/>
                <a:gd name="T15" fmla="*/ 266 h 266"/>
                <a:gd name="T16" fmla="*/ 435 w 1140"/>
                <a:gd name="T17" fmla="*/ 266 h 266"/>
                <a:gd name="T18" fmla="*/ 435 w 1140"/>
                <a:gd name="T19" fmla="*/ 0 h 266"/>
                <a:gd name="T20" fmla="*/ 868 w 1140"/>
                <a:gd name="T21" fmla="*/ 0 h 266"/>
                <a:gd name="T22" fmla="*/ 1140 w 1140"/>
                <a:gd name="T23" fmla="*/ 0 h 266"/>
                <a:gd name="T24" fmla="*/ 1140 w 1140"/>
                <a:gd name="T25" fmla="*/ 266 h 266"/>
                <a:gd name="T26" fmla="*/ 868 w 1140"/>
                <a:gd name="T27" fmla="*/ 266 h 266"/>
                <a:gd name="T28" fmla="*/ 868 w 1140"/>
                <a:gd name="T2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0" h="266">
                  <a:moveTo>
                    <a:pt x="0" y="0"/>
                  </a:moveTo>
                  <a:lnTo>
                    <a:pt x="272" y="0"/>
                  </a:lnTo>
                  <a:lnTo>
                    <a:pt x="272" y="266"/>
                  </a:lnTo>
                  <a:lnTo>
                    <a:pt x="0" y="266"/>
                  </a:lnTo>
                  <a:lnTo>
                    <a:pt x="0" y="0"/>
                  </a:lnTo>
                  <a:close/>
                  <a:moveTo>
                    <a:pt x="435" y="0"/>
                  </a:moveTo>
                  <a:lnTo>
                    <a:pt x="707" y="0"/>
                  </a:lnTo>
                  <a:lnTo>
                    <a:pt x="707" y="266"/>
                  </a:lnTo>
                  <a:lnTo>
                    <a:pt x="435" y="266"/>
                  </a:lnTo>
                  <a:lnTo>
                    <a:pt x="435" y="0"/>
                  </a:lnTo>
                  <a:close/>
                  <a:moveTo>
                    <a:pt x="868" y="0"/>
                  </a:moveTo>
                  <a:lnTo>
                    <a:pt x="1140" y="0"/>
                  </a:lnTo>
                  <a:lnTo>
                    <a:pt x="1140" y="266"/>
                  </a:lnTo>
                  <a:lnTo>
                    <a:pt x="868" y="266"/>
                  </a:lnTo>
                  <a:lnTo>
                    <a:pt x="868" y="0"/>
                  </a:lnTo>
                  <a:close/>
                </a:path>
              </a:pathLst>
            </a:custGeom>
            <a:solidFill>
              <a:srgbClr val="E6E9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矩形 34"/>
            <p:cNvSpPr/>
            <p:nvPr/>
          </p:nvSpPr>
          <p:spPr>
            <a:xfrm>
              <a:off x="1524000" y="3630756"/>
              <a:ext cx="2590800" cy="338554"/>
            </a:xfrm>
            <a:prstGeom prst="rect">
              <a:avLst/>
            </a:prstGeom>
          </p:spPr>
          <p:txBody>
            <a:bodyPr wrap="square">
              <a:spAutoFit/>
            </a:bodyPr>
            <a:lstStyle/>
            <a:p>
              <a:r>
                <a:rPr lang="en-US" altLang="zh-CN" sz="1600" dirty="0" smtClean="0">
                  <a:solidFill>
                    <a:schemeClr val="accent2"/>
                  </a:solidFill>
                  <a:latin typeface="+mj-ea"/>
                  <a:ea typeface="+mj-ea"/>
                  <a:sym typeface="Arial" panose="020B0604020202020204" pitchFamily="34" charset="0"/>
                </a:rPr>
                <a:t>PROGRAMMER </a:t>
              </a:r>
              <a:r>
                <a:rPr lang="en-US" altLang="zh-CN" sz="1400" dirty="0" smtClean="0">
                  <a:solidFill>
                    <a:schemeClr val="accent2"/>
                  </a:solidFill>
                  <a:latin typeface="+mj-ea"/>
                  <a:ea typeface="+mj-ea"/>
                  <a:sym typeface="Arial" panose="020B0604020202020204" pitchFamily="34" charset="0"/>
                </a:rPr>
                <a:t>UMMARY </a:t>
              </a:r>
              <a:endParaRPr lang="zh-CN" altLang="en-US" sz="1400" dirty="0">
                <a:solidFill>
                  <a:schemeClr val="accent2"/>
                </a:solidFill>
                <a:latin typeface="+mj-ea"/>
                <a:ea typeface="+mj-ea"/>
              </a:endParaRPr>
            </a:p>
          </p:txBody>
        </p:sp>
      </p:grpSp>
    </p:spTree>
    <p:extLst>
      <p:ext uri="{BB962C8B-B14F-4D97-AF65-F5344CB8AC3E}">
        <p14:creationId xmlns:p14="http://schemas.microsoft.com/office/powerpoint/2010/main" val="112669917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8" grpId="0" animBg="1"/>
      <p:bldP spid="26" grpId="0" animBg="1"/>
      <p:bldP spid="22" grpId="0"/>
      <p:bldP spid="23"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0" y="209550"/>
            <a:ext cx="4038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第一</a:t>
            </a:r>
            <a:r>
              <a:rPr lang="zh-CN" altLang="en-US" b="1" dirty="0" smtClean="0">
                <a:solidFill>
                  <a:srgbClr val="FF0000"/>
                </a:solidFill>
              </a:rPr>
              <a:t>节  流</a:t>
            </a:r>
            <a:r>
              <a:rPr lang="zh-CN" altLang="en-US" b="1" dirty="0">
                <a:solidFill>
                  <a:srgbClr val="FF0000"/>
                </a:solidFill>
              </a:rPr>
              <a:t>媒体</a:t>
            </a:r>
            <a:endParaRPr lang="zh-CN" altLang="en-US" b="1" dirty="0">
              <a:solidFill>
                <a:srgbClr val="FF0000"/>
              </a:solidFill>
            </a:endParaRPr>
          </a:p>
        </p:txBody>
      </p:sp>
      <p:sp>
        <p:nvSpPr>
          <p:cNvPr id="5" name="矩形 4"/>
          <p:cNvSpPr/>
          <p:nvPr/>
        </p:nvSpPr>
        <p:spPr>
          <a:xfrm>
            <a:off x="152400" y="1153714"/>
            <a:ext cx="4572000" cy="2585323"/>
          </a:xfrm>
          <a:prstGeom prst="rect">
            <a:avLst/>
          </a:prstGeom>
        </p:spPr>
        <p:txBody>
          <a:bodyPr>
            <a:spAutoFit/>
          </a:bodyPr>
          <a:lstStyle/>
          <a:p>
            <a:r>
              <a:rPr lang="zh-CN" altLang="en-US" dirty="0"/>
              <a:t>一个基本的流媒体</a:t>
            </a:r>
            <a:r>
              <a:rPr lang="zh-CN" altLang="en-US" dirty="0" smtClean="0"/>
              <a:t>系统必须</a:t>
            </a:r>
            <a:r>
              <a:rPr lang="zh-CN" altLang="en-US" dirty="0"/>
              <a:t>包括编码器</a:t>
            </a:r>
            <a:r>
              <a:rPr lang="en-US" altLang="zh-CN" dirty="0"/>
              <a:t>(encoder)</a:t>
            </a:r>
            <a:r>
              <a:rPr lang="zh-CN" altLang="en-US" dirty="0"/>
              <a:t>、流媒体服务器</a:t>
            </a:r>
            <a:r>
              <a:rPr lang="en-US" altLang="zh-CN" dirty="0"/>
              <a:t>(server)</a:t>
            </a:r>
            <a:r>
              <a:rPr lang="zh-CN" altLang="en-US" dirty="0"/>
              <a:t>和客户端播放器</a:t>
            </a:r>
            <a:r>
              <a:rPr lang="en-US" altLang="zh-CN" dirty="0"/>
              <a:t>(player)3</a:t>
            </a:r>
            <a:r>
              <a:rPr lang="zh-CN" altLang="en-US" dirty="0"/>
              <a:t>个组成部分。各组成部分之间通过特定的协议互相通信，并按照特定格式互相交换文件数据。其中编码器用于将原始的音、视频转换成合适的流格式文件，流媒体服务器向客户端发送编码后的媒体流，客户端播放器则负责解码和播放接收到的媒体数据。</a:t>
            </a:r>
          </a:p>
        </p:txBody>
      </p:sp>
      <p:pic>
        <p:nvPicPr>
          <p:cNvPr id="70658" name="Picture 2" descr="D:\教辅\郭水华\2021\多媒体技术与应用教程\tif\eff增加122.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76800" y="1323187"/>
            <a:ext cx="4078224" cy="2246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860291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xmlns="" id="{C5187549-20CE-40A9-A17F-379781C64A22}"/>
              </a:ext>
            </a:extLst>
          </p:cNvPr>
          <p:cNvSpPr/>
          <p:nvPr/>
        </p:nvSpPr>
        <p:spPr>
          <a:xfrm>
            <a:off x="152400" y="1012086"/>
            <a:ext cx="2514600" cy="410752"/>
          </a:xfrm>
          <a:prstGeom prst="rect">
            <a:avLst/>
          </a:prstGeom>
        </p:spPr>
        <p:txBody>
          <a:bodyPr vert="horz" lIns="68580" tIns="34290" rIns="68580" bIns="34290" rtlCol="0" anchor="b">
            <a:normAutofit fontScale="85000" lnSpcReduction="10000"/>
          </a:bodyPr>
          <a:lstStyle/>
          <a:p>
            <a:pPr>
              <a:lnSpc>
                <a:spcPts val="1875"/>
              </a:lnSpc>
              <a:spcBef>
                <a:spcPct val="0"/>
              </a:spcBef>
            </a:pPr>
            <a:r>
              <a:rPr lang="zh-CN" altLang="en-US" b="1" dirty="0">
                <a:solidFill>
                  <a:srgbClr val="FF0000"/>
                </a:solidFill>
              </a:rPr>
              <a:t>二、多媒体计算机软件系统</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33" name="矩形 32">
            <a:extLst>
              <a:ext uri="{FF2B5EF4-FFF2-40B4-BE49-F238E27FC236}">
                <a16:creationId xmlns:a16="http://schemas.microsoft.com/office/drawing/2014/main" xmlns="" id="{3195969D-9C8F-49FA-A7E8-05F62BBF99E7}"/>
              </a:ext>
            </a:extLst>
          </p:cNvPr>
          <p:cNvSpPr/>
          <p:nvPr/>
        </p:nvSpPr>
        <p:spPr>
          <a:xfrm>
            <a:off x="3429000" y="1657350"/>
            <a:ext cx="5334000" cy="1524000"/>
          </a:xfrm>
          <a:prstGeom prst="rect">
            <a:avLst/>
          </a:prstGeom>
        </p:spPr>
        <p:txBody>
          <a:bodyPr vert="horz" lIns="68580" tIns="34290" rIns="68580" bIns="34290" rtlCol="0" anchor="b">
            <a:noAutofit/>
          </a:bodyPr>
          <a:lstStyle/>
          <a:p>
            <a:pPr>
              <a:lnSpc>
                <a:spcPts val="1875"/>
              </a:lnSpc>
              <a:spcBef>
                <a:spcPct val="0"/>
              </a:spcBef>
            </a:pPr>
            <a:r>
              <a:rPr lang="zh-CN" altLang="en-US" sz="1050" dirty="0"/>
              <a:t>多媒体文件系统是指对多媒体文件存储器空间进行组织和分配，负责多媒体文件的存储并对存储文件进行保护和检索的系统。具体来说，多媒体文件系统的主要功能有</a:t>
            </a:r>
            <a:r>
              <a:rPr lang="en-US" altLang="zh-CN" sz="1050" dirty="0" smtClean="0"/>
              <a:t>:</a:t>
            </a:r>
            <a:endParaRPr lang="en-US" altLang="zh-CN" sz="1050" dirty="0"/>
          </a:p>
          <a:p>
            <a:pPr>
              <a:lnSpc>
                <a:spcPts val="1875"/>
              </a:lnSpc>
              <a:spcBef>
                <a:spcPct val="0"/>
              </a:spcBef>
            </a:pPr>
            <a:r>
              <a:rPr lang="zh-CN" altLang="en-US" sz="1050" dirty="0"/>
              <a:t>（</a:t>
            </a:r>
            <a:r>
              <a:rPr lang="en-US" altLang="zh-CN" sz="1050" dirty="0"/>
              <a:t>1</a:t>
            </a:r>
            <a:r>
              <a:rPr lang="zh-CN" altLang="en-US" sz="1050" dirty="0"/>
              <a:t>）建立多媒体文件</a:t>
            </a:r>
            <a:r>
              <a:rPr lang="zh-CN" altLang="en-US" sz="1050" dirty="0" smtClean="0"/>
              <a:t>；</a:t>
            </a:r>
            <a:endParaRPr lang="zh-CN" altLang="en-US" sz="1050" dirty="0"/>
          </a:p>
          <a:p>
            <a:pPr>
              <a:lnSpc>
                <a:spcPts val="1875"/>
              </a:lnSpc>
              <a:spcBef>
                <a:spcPct val="0"/>
              </a:spcBef>
            </a:pPr>
            <a:r>
              <a:rPr lang="zh-CN" altLang="en-US" sz="1050" dirty="0"/>
              <a:t>（</a:t>
            </a:r>
            <a:r>
              <a:rPr lang="en-US" altLang="zh-CN" sz="1050" dirty="0"/>
              <a:t>2</a:t>
            </a:r>
            <a:r>
              <a:rPr lang="zh-CN" altLang="en-US" sz="1050" dirty="0"/>
              <a:t>）存入、读出、修改、转储多媒体文件</a:t>
            </a:r>
            <a:r>
              <a:rPr lang="zh-CN" altLang="en-US" sz="1050" dirty="0" smtClean="0"/>
              <a:t>；</a:t>
            </a:r>
            <a:endParaRPr lang="zh-CN" altLang="en-US" sz="1050" dirty="0"/>
          </a:p>
          <a:p>
            <a:pPr>
              <a:lnSpc>
                <a:spcPts val="1875"/>
              </a:lnSpc>
              <a:spcBef>
                <a:spcPct val="0"/>
              </a:spcBef>
            </a:pPr>
            <a:r>
              <a:rPr lang="zh-CN" altLang="en-US" sz="1050" dirty="0"/>
              <a:t>（</a:t>
            </a:r>
            <a:r>
              <a:rPr lang="en-US" altLang="zh-CN" sz="1050" dirty="0"/>
              <a:t>3</a:t>
            </a:r>
            <a:r>
              <a:rPr lang="zh-CN" altLang="en-US" sz="1050" dirty="0"/>
              <a:t>）控制多媒体文件的存取</a:t>
            </a:r>
            <a:r>
              <a:rPr lang="zh-CN" altLang="en-US" sz="1050" dirty="0" smtClean="0"/>
              <a:t>；</a:t>
            </a:r>
            <a:endParaRPr lang="zh-CN" altLang="en-US" sz="1050" dirty="0"/>
          </a:p>
          <a:p>
            <a:pPr>
              <a:lnSpc>
                <a:spcPts val="1875"/>
              </a:lnSpc>
              <a:spcBef>
                <a:spcPct val="0"/>
              </a:spcBef>
            </a:pPr>
            <a:r>
              <a:rPr lang="zh-CN" altLang="en-US" sz="1050" dirty="0"/>
              <a:t>（</a:t>
            </a:r>
            <a:r>
              <a:rPr lang="en-US" altLang="zh-CN" sz="1050" dirty="0"/>
              <a:t>4</a:t>
            </a:r>
            <a:r>
              <a:rPr lang="zh-CN" altLang="en-US" sz="1050" dirty="0"/>
              <a:t>）当用户不再使用时撤销多媒体文件</a:t>
            </a:r>
            <a:r>
              <a:rPr lang="zh-CN" altLang="en-US" sz="1050" dirty="0" smtClean="0"/>
              <a:t>。</a:t>
            </a:r>
            <a:endParaRPr lang="zh-CN" altLang="en-US" sz="1050" dirty="0"/>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28282" r="14462"/>
          <a:stretch/>
        </p:blipFill>
        <p:spPr>
          <a:xfrm>
            <a:off x="381000" y="1657350"/>
            <a:ext cx="2743200" cy="3192517"/>
          </a:xfrm>
          <a:prstGeom prst="rect">
            <a:avLst/>
          </a:prstGeom>
        </p:spPr>
      </p:pic>
      <p:sp>
        <p:nvSpPr>
          <p:cNvPr id="9" name="圆角矩形 8"/>
          <p:cNvSpPr/>
          <p:nvPr/>
        </p:nvSpPr>
        <p:spPr>
          <a:xfrm>
            <a:off x="0" y="209550"/>
            <a:ext cx="4682372"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1432" y="367784"/>
            <a:ext cx="4136069" cy="369332"/>
          </a:xfrm>
          <a:prstGeom prst="rect">
            <a:avLst/>
          </a:prstGeom>
        </p:spPr>
        <p:txBody>
          <a:bodyPr wrap="none">
            <a:spAutoFit/>
          </a:bodyPr>
          <a:lstStyle/>
          <a:p>
            <a:r>
              <a:rPr lang="zh-CN" altLang="en-US" b="1" dirty="0">
                <a:solidFill>
                  <a:srgbClr val="FF0000"/>
                </a:solidFill>
              </a:rPr>
              <a:t>第五</a:t>
            </a:r>
            <a:r>
              <a:rPr lang="zh-CN" altLang="en-US" b="1" dirty="0" smtClean="0">
                <a:solidFill>
                  <a:srgbClr val="FF0000"/>
                </a:solidFill>
              </a:rPr>
              <a:t>节  多媒体</a:t>
            </a:r>
            <a:r>
              <a:rPr lang="zh-CN" altLang="en-US" b="1" dirty="0">
                <a:solidFill>
                  <a:srgbClr val="FF0000"/>
                </a:solidFill>
              </a:rPr>
              <a:t>计算机系统的层次结构</a:t>
            </a:r>
            <a:endParaRPr lang="zh-CN" altLang="en-US" b="1" dirty="0">
              <a:solidFill>
                <a:srgbClr val="FF0000"/>
              </a:solidFill>
            </a:endParaRPr>
          </a:p>
        </p:txBody>
      </p:sp>
    </p:spTree>
    <p:extLst>
      <p:ext uri="{BB962C8B-B14F-4D97-AF65-F5344CB8AC3E}">
        <p14:creationId xmlns:p14="http://schemas.microsoft.com/office/powerpoint/2010/main" val="812109513"/>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1938183565"/>
              </p:ext>
            </p:extLst>
          </p:nvPr>
        </p:nvGraphicFramePr>
        <p:xfrm>
          <a:off x="304801" y="1987380"/>
          <a:ext cx="4678178" cy="28703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81600" y="2114550"/>
            <a:ext cx="3886200" cy="2590800"/>
          </a:xfrm>
          <a:prstGeom prst="rect">
            <a:avLst/>
          </a:prstGeom>
        </p:spPr>
      </p:pic>
      <p:sp>
        <p:nvSpPr>
          <p:cNvPr id="9" name="圆角矩形 8"/>
          <p:cNvSpPr/>
          <p:nvPr/>
        </p:nvSpPr>
        <p:spPr>
          <a:xfrm>
            <a:off x="0" y="209550"/>
            <a:ext cx="4038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第一</a:t>
            </a:r>
            <a:r>
              <a:rPr lang="zh-CN" altLang="en-US" b="1" dirty="0" smtClean="0">
                <a:solidFill>
                  <a:srgbClr val="FF0000"/>
                </a:solidFill>
              </a:rPr>
              <a:t>节  流</a:t>
            </a:r>
            <a:r>
              <a:rPr lang="zh-CN" altLang="en-US" b="1" dirty="0">
                <a:solidFill>
                  <a:srgbClr val="FF0000"/>
                </a:solidFill>
              </a:rPr>
              <a:t>媒体</a:t>
            </a:r>
            <a:endParaRPr lang="zh-CN" altLang="en-US" b="1" dirty="0">
              <a:solidFill>
                <a:srgbClr val="FF0000"/>
              </a:solidFill>
            </a:endParaRPr>
          </a:p>
        </p:txBody>
      </p:sp>
      <p:sp>
        <p:nvSpPr>
          <p:cNvPr id="3" name="矩形 2"/>
          <p:cNvSpPr/>
          <p:nvPr/>
        </p:nvSpPr>
        <p:spPr>
          <a:xfrm>
            <a:off x="533400" y="1200150"/>
            <a:ext cx="1338828" cy="369332"/>
          </a:xfrm>
          <a:prstGeom prst="rect">
            <a:avLst/>
          </a:prstGeom>
        </p:spPr>
        <p:txBody>
          <a:bodyPr wrap="none">
            <a:spAutoFit/>
          </a:bodyPr>
          <a:lstStyle/>
          <a:p>
            <a:r>
              <a:rPr lang="zh-CN" altLang="en-US" dirty="0"/>
              <a:t>一、编码器</a:t>
            </a:r>
            <a:endParaRPr lang="zh-CN" altLang="en-US" dirty="0"/>
          </a:p>
        </p:txBody>
      </p:sp>
    </p:spTree>
    <p:extLst>
      <p:ext uri="{BB962C8B-B14F-4D97-AF65-F5344CB8AC3E}">
        <p14:creationId xmlns:p14="http://schemas.microsoft.com/office/powerpoint/2010/main" val="324491579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1151238035"/>
              </p:ext>
            </p:extLst>
          </p:nvPr>
        </p:nvGraphicFramePr>
        <p:xfrm>
          <a:off x="304801" y="1987380"/>
          <a:ext cx="4678178" cy="28703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81600" y="2114550"/>
            <a:ext cx="3886200" cy="2590800"/>
          </a:xfrm>
          <a:prstGeom prst="rect">
            <a:avLst/>
          </a:prstGeom>
        </p:spPr>
      </p:pic>
      <p:sp>
        <p:nvSpPr>
          <p:cNvPr id="9" name="圆角矩形 8"/>
          <p:cNvSpPr/>
          <p:nvPr/>
        </p:nvSpPr>
        <p:spPr>
          <a:xfrm>
            <a:off x="0" y="209550"/>
            <a:ext cx="4038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第一</a:t>
            </a:r>
            <a:r>
              <a:rPr lang="zh-CN" altLang="en-US" b="1" dirty="0" smtClean="0">
                <a:solidFill>
                  <a:srgbClr val="FF0000"/>
                </a:solidFill>
              </a:rPr>
              <a:t>节  流</a:t>
            </a:r>
            <a:r>
              <a:rPr lang="zh-CN" altLang="en-US" b="1" dirty="0">
                <a:solidFill>
                  <a:srgbClr val="FF0000"/>
                </a:solidFill>
              </a:rPr>
              <a:t>媒体</a:t>
            </a:r>
            <a:endParaRPr lang="zh-CN" altLang="en-US" b="1" dirty="0">
              <a:solidFill>
                <a:srgbClr val="FF0000"/>
              </a:solidFill>
            </a:endParaRPr>
          </a:p>
        </p:txBody>
      </p:sp>
      <p:sp>
        <p:nvSpPr>
          <p:cNvPr id="3" name="矩形 2"/>
          <p:cNvSpPr/>
          <p:nvPr/>
        </p:nvSpPr>
        <p:spPr>
          <a:xfrm>
            <a:off x="533400" y="1200150"/>
            <a:ext cx="2031325" cy="369332"/>
          </a:xfrm>
          <a:prstGeom prst="rect">
            <a:avLst/>
          </a:prstGeom>
        </p:spPr>
        <p:txBody>
          <a:bodyPr wrap="none">
            <a:spAutoFit/>
          </a:bodyPr>
          <a:lstStyle/>
          <a:p>
            <a:r>
              <a:rPr lang="zh-CN" altLang="en-US" dirty="0"/>
              <a:t>二、流媒体服务器</a:t>
            </a:r>
            <a:endParaRPr lang="zh-CN" altLang="en-US" dirty="0"/>
          </a:p>
        </p:txBody>
      </p:sp>
    </p:spTree>
    <p:extLst>
      <p:ext uri="{BB962C8B-B14F-4D97-AF65-F5344CB8AC3E}">
        <p14:creationId xmlns:p14="http://schemas.microsoft.com/office/powerpoint/2010/main" val="368442473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1361106618"/>
              </p:ext>
            </p:extLst>
          </p:nvPr>
        </p:nvGraphicFramePr>
        <p:xfrm>
          <a:off x="304801" y="1987380"/>
          <a:ext cx="4678178" cy="28703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81600" y="2114550"/>
            <a:ext cx="3886200" cy="2590800"/>
          </a:xfrm>
          <a:prstGeom prst="rect">
            <a:avLst/>
          </a:prstGeom>
        </p:spPr>
      </p:pic>
      <p:sp>
        <p:nvSpPr>
          <p:cNvPr id="9" name="圆角矩形 8"/>
          <p:cNvSpPr/>
          <p:nvPr/>
        </p:nvSpPr>
        <p:spPr>
          <a:xfrm>
            <a:off x="0" y="209550"/>
            <a:ext cx="4038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第一</a:t>
            </a:r>
            <a:r>
              <a:rPr lang="zh-CN" altLang="en-US" b="1" dirty="0" smtClean="0">
                <a:solidFill>
                  <a:srgbClr val="FF0000"/>
                </a:solidFill>
              </a:rPr>
              <a:t>节  流</a:t>
            </a:r>
            <a:r>
              <a:rPr lang="zh-CN" altLang="en-US" b="1" dirty="0">
                <a:solidFill>
                  <a:srgbClr val="FF0000"/>
                </a:solidFill>
              </a:rPr>
              <a:t>媒体</a:t>
            </a:r>
            <a:endParaRPr lang="zh-CN" altLang="en-US" b="1" dirty="0">
              <a:solidFill>
                <a:srgbClr val="FF0000"/>
              </a:solidFill>
            </a:endParaRPr>
          </a:p>
        </p:txBody>
      </p:sp>
      <p:sp>
        <p:nvSpPr>
          <p:cNvPr id="3" name="矩形 2"/>
          <p:cNvSpPr/>
          <p:nvPr/>
        </p:nvSpPr>
        <p:spPr>
          <a:xfrm>
            <a:off x="533400" y="1200150"/>
            <a:ext cx="2031325" cy="369332"/>
          </a:xfrm>
          <a:prstGeom prst="rect">
            <a:avLst/>
          </a:prstGeom>
        </p:spPr>
        <p:txBody>
          <a:bodyPr wrap="none">
            <a:spAutoFit/>
          </a:bodyPr>
          <a:lstStyle/>
          <a:p>
            <a:r>
              <a:rPr lang="zh-CN" altLang="en-US" dirty="0"/>
              <a:t>三、客户端播放器</a:t>
            </a:r>
            <a:endParaRPr lang="zh-CN" altLang="en-US" dirty="0"/>
          </a:p>
        </p:txBody>
      </p:sp>
    </p:spTree>
    <p:extLst>
      <p:ext uri="{BB962C8B-B14F-4D97-AF65-F5344CB8AC3E}">
        <p14:creationId xmlns:p14="http://schemas.microsoft.com/office/powerpoint/2010/main" val="394392178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4097739269"/>
              </p:ext>
            </p:extLst>
          </p:nvPr>
        </p:nvGraphicFramePr>
        <p:xfrm>
          <a:off x="304801" y="1987380"/>
          <a:ext cx="4678178" cy="28703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81600" y="2114550"/>
            <a:ext cx="3886200" cy="2590800"/>
          </a:xfrm>
          <a:prstGeom prst="rect">
            <a:avLst/>
          </a:prstGeom>
        </p:spPr>
      </p:pic>
      <p:sp>
        <p:nvSpPr>
          <p:cNvPr id="9" name="圆角矩形 8"/>
          <p:cNvSpPr/>
          <p:nvPr/>
        </p:nvSpPr>
        <p:spPr>
          <a:xfrm>
            <a:off x="0" y="209550"/>
            <a:ext cx="4953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第二</a:t>
            </a:r>
            <a:r>
              <a:rPr lang="zh-CN" altLang="en-US" b="1" dirty="0" smtClean="0">
                <a:solidFill>
                  <a:srgbClr val="FF0000"/>
                </a:solidFill>
              </a:rPr>
              <a:t>节  流</a:t>
            </a:r>
            <a:r>
              <a:rPr lang="zh-CN" altLang="en-US" b="1" dirty="0">
                <a:solidFill>
                  <a:srgbClr val="FF0000"/>
                </a:solidFill>
              </a:rPr>
              <a:t>媒体技术的应用及其发展趋势</a:t>
            </a:r>
            <a:endParaRPr lang="zh-CN" altLang="en-US" b="1" dirty="0">
              <a:solidFill>
                <a:srgbClr val="FF0000"/>
              </a:solidFill>
            </a:endParaRPr>
          </a:p>
        </p:txBody>
      </p:sp>
    </p:spTree>
    <p:extLst>
      <p:ext uri="{BB962C8B-B14F-4D97-AF65-F5344CB8AC3E}">
        <p14:creationId xmlns:p14="http://schemas.microsoft.com/office/powerpoint/2010/main" val="428409722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2037241881"/>
              </p:ext>
            </p:extLst>
          </p:nvPr>
        </p:nvGraphicFramePr>
        <p:xfrm>
          <a:off x="304801" y="1987380"/>
          <a:ext cx="4678178" cy="28703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81600" y="2114550"/>
            <a:ext cx="3886200" cy="2590800"/>
          </a:xfrm>
          <a:prstGeom prst="rect">
            <a:avLst/>
          </a:prstGeom>
        </p:spPr>
      </p:pic>
      <p:sp>
        <p:nvSpPr>
          <p:cNvPr id="9" name="圆角矩形 8"/>
          <p:cNvSpPr/>
          <p:nvPr/>
        </p:nvSpPr>
        <p:spPr>
          <a:xfrm>
            <a:off x="0" y="209550"/>
            <a:ext cx="4038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第三</a:t>
            </a:r>
            <a:r>
              <a:rPr lang="zh-CN" altLang="en-US" b="1" dirty="0" smtClean="0">
                <a:solidFill>
                  <a:srgbClr val="FF0000"/>
                </a:solidFill>
              </a:rPr>
              <a:t>节  </a:t>
            </a:r>
            <a:r>
              <a:rPr lang="en-US" altLang="zh-CN" b="1" dirty="0" smtClean="0">
                <a:solidFill>
                  <a:srgbClr val="FF0000"/>
                </a:solidFill>
              </a:rPr>
              <a:t>H.323</a:t>
            </a:r>
            <a:r>
              <a:rPr lang="zh-CN" altLang="en-US" b="1" dirty="0">
                <a:solidFill>
                  <a:srgbClr val="FF0000"/>
                </a:solidFill>
              </a:rPr>
              <a:t>视频会议系统</a:t>
            </a:r>
            <a:endParaRPr lang="zh-CN" altLang="en-US" b="1" dirty="0">
              <a:solidFill>
                <a:srgbClr val="FF0000"/>
              </a:solidFill>
            </a:endParaRPr>
          </a:p>
        </p:txBody>
      </p:sp>
      <p:sp>
        <p:nvSpPr>
          <p:cNvPr id="3" name="矩形 2"/>
          <p:cNvSpPr/>
          <p:nvPr/>
        </p:nvSpPr>
        <p:spPr>
          <a:xfrm>
            <a:off x="533400" y="1200150"/>
            <a:ext cx="1107996" cy="369332"/>
          </a:xfrm>
          <a:prstGeom prst="rect">
            <a:avLst/>
          </a:prstGeom>
        </p:spPr>
        <p:txBody>
          <a:bodyPr wrap="none">
            <a:spAutoFit/>
          </a:bodyPr>
          <a:lstStyle/>
          <a:p>
            <a:r>
              <a:rPr lang="zh-CN" altLang="en-US" dirty="0"/>
              <a:t>一、终端</a:t>
            </a:r>
            <a:endParaRPr lang="zh-CN" altLang="en-US" dirty="0"/>
          </a:p>
        </p:txBody>
      </p:sp>
    </p:spTree>
    <p:extLst>
      <p:ext uri="{BB962C8B-B14F-4D97-AF65-F5344CB8AC3E}">
        <p14:creationId xmlns:p14="http://schemas.microsoft.com/office/powerpoint/2010/main" val="20021919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3431411113"/>
              </p:ext>
            </p:extLst>
          </p:nvPr>
        </p:nvGraphicFramePr>
        <p:xfrm>
          <a:off x="0" y="1733550"/>
          <a:ext cx="6019800" cy="3124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72200" y="2318182"/>
            <a:ext cx="2971800" cy="1981200"/>
          </a:xfrm>
          <a:prstGeom prst="rect">
            <a:avLst/>
          </a:prstGeom>
        </p:spPr>
      </p:pic>
      <p:sp>
        <p:nvSpPr>
          <p:cNvPr id="9" name="圆角矩形 8"/>
          <p:cNvSpPr/>
          <p:nvPr/>
        </p:nvSpPr>
        <p:spPr>
          <a:xfrm>
            <a:off x="0" y="209550"/>
            <a:ext cx="4038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第三</a:t>
            </a:r>
            <a:r>
              <a:rPr lang="zh-CN" altLang="en-US" b="1" dirty="0" smtClean="0">
                <a:solidFill>
                  <a:srgbClr val="FF0000"/>
                </a:solidFill>
              </a:rPr>
              <a:t>节  </a:t>
            </a:r>
            <a:r>
              <a:rPr lang="en-US" altLang="zh-CN" b="1" dirty="0" smtClean="0">
                <a:solidFill>
                  <a:srgbClr val="FF0000"/>
                </a:solidFill>
              </a:rPr>
              <a:t>H.323</a:t>
            </a:r>
            <a:r>
              <a:rPr lang="zh-CN" altLang="en-US" b="1" dirty="0">
                <a:solidFill>
                  <a:srgbClr val="FF0000"/>
                </a:solidFill>
              </a:rPr>
              <a:t>视频会议系统</a:t>
            </a:r>
            <a:endParaRPr lang="zh-CN" altLang="en-US" b="1" dirty="0">
              <a:solidFill>
                <a:srgbClr val="FF0000"/>
              </a:solidFill>
            </a:endParaRPr>
          </a:p>
        </p:txBody>
      </p:sp>
      <p:sp>
        <p:nvSpPr>
          <p:cNvPr id="3" name="矩形 2"/>
          <p:cNvSpPr/>
          <p:nvPr/>
        </p:nvSpPr>
        <p:spPr>
          <a:xfrm>
            <a:off x="533400" y="1200150"/>
            <a:ext cx="1107996" cy="369332"/>
          </a:xfrm>
          <a:prstGeom prst="rect">
            <a:avLst/>
          </a:prstGeom>
        </p:spPr>
        <p:txBody>
          <a:bodyPr wrap="none">
            <a:spAutoFit/>
          </a:bodyPr>
          <a:lstStyle/>
          <a:p>
            <a:r>
              <a:rPr lang="zh-CN" altLang="en-US" dirty="0"/>
              <a:t>二、网守</a:t>
            </a:r>
            <a:endParaRPr lang="zh-CN" altLang="en-US" dirty="0"/>
          </a:p>
        </p:txBody>
      </p:sp>
    </p:spTree>
    <p:extLst>
      <p:ext uri="{BB962C8B-B14F-4D97-AF65-F5344CB8AC3E}">
        <p14:creationId xmlns:p14="http://schemas.microsoft.com/office/powerpoint/2010/main" val="106231764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3261729442"/>
              </p:ext>
            </p:extLst>
          </p:nvPr>
        </p:nvGraphicFramePr>
        <p:xfrm>
          <a:off x="0" y="1733550"/>
          <a:ext cx="6019800" cy="3124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72200" y="2318182"/>
            <a:ext cx="2971800" cy="1981200"/>
          </a:xfrm>
          <a:prstGeom prst="rect">
            <a:avLst/>
          </a:prstGeom>
        </p:spPr>
      </p:pic>
      <p:sp>
        <p:nvSpPr>
          <p:cNvPr id="9" name="圆角矩形 8"/>
          <p:cNvSpPr/>
          <p:nvPr/>
        </p:nvSpPr>
        <p:spPr>
          <a:xfrm>
            <a:off x="0" y="209550"/>
            <a:ext cx="4038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第三</a:t>
            </a:r>
            <a:r>
              <a:rPr lang="zh-CN" altLang="en-US" b="1" dirty="0" smtClean="0">
                <a:solidFill>
                  <a:srgbClr val="FF0000"/>
                </a:solidFill>
              </a:rPr>
              <a:t>节  </a:t>
            </a:r>
            <a:r>
              <a:rPr lang="en-US" altLang="zh-CN" b="1" dirty="0" smtClean="0">
                <a:solidFill>
                  <a:srgbClr val="FF0000"/>
                </a:solidFill>
              </a:rPr>
              <a:t>H.323</a:t>
            </a:r>
            <a:r>
              <a:rPr lang="zh-CN" altLang="en-US" b="1" dirty="0">
                <a:solidFill>
                  <a:srgbClr val="FF0000"/>
                </a:solidFill>
              </a:rPr>
              <a:t>视频会议系统</a:t>
            </a:r>
            <a:endParaRPr lang="zh-CN" altLang="en-US" b="1" dirty="0">
              <a:solidFill>
                <a:srgbClr val="FF0000"/>
              </a:solidFill>
            </a:endParaRPr>
          </a:p>
        </p:txBody>
      </p:sp>
      <p:sp>
        <p:nvSpPr>
          <p:cNvPr id="3" name="矩形 2"/>
          <p:cNvSpPr/>
          <p:nvPr/>
        </p:nvSpPr>
        <p:spPr>
          <a:xfrm>
            <a:off x="533400" y="1200150"/>
            <a:ext cx="1107996" cy="369332"/>
          </a:xfrm>
          <a:prstGeom prst="rect">
            <a:avLst/>
          </a:prstGeom>
        </p:spPr>
        <p:txBody>
          <a:bodyPr wrap="none">
            <a:spAutoFit/>
          </a:bodyPr>
          <a:lstStyle/>
          <a:p>
            <a:r>
              <a:rPr lang="zh-CN" altLang="en-US" dirty="0"/>
              <a:t>三、网关</a:t>
            </a:r>
            <a:endParaRPr lang="zh-CN" altLang="en-US" dirty="0"/>
          </a:p>
        </p:txBody>
      </p:sp>
    </p:spTree>
    <p:extLst>
      <p:ext uri="{BB962C8B-B14F-4D97-AF65-F5344CB8AC3E}">
        <p14:creationId xmlns:p14="http://schemas.microsoft.com/office/powerpoint/2010/main" val="195428164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1019021464"/>
              </p:ext>
            </p:extLst>
          </p:nvPr>
        </p:nvGraphicFramePr>
        <p:xfrm>
          <a:off x="0" y="2266950"/>
          <a:ext cx="5486400" cy="2590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63248" y="2318182"/>
            <a:ext cx="3580752" cy="2387168"/>
          </a:xfrm>
          <a:prstGeom prst="rect">
            <a:avLst/>
          </a:prstGeom>
        </p:spPr>
      </p:pic>
      <p:sp>
        <p:nvSpPr>
          <p:cNvPr id="9" name="圆角矩形 8"/>
          <p:cNvSpPr/>
          <p:nvPr/>
        </p:nvSpPr>
        <p:spPr>
          <a:xfrm>
            <a:off x="0" y="209550"/>
            <a:ext cx="4038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第三</a:t>
            </a:r>
            <a:r>
              <a:rPr lang="zh-CN" altLang="en-US" b="1" dirty="0" smtClean="0">
                <a:solidFill>
                  <a:srgbClr val="FF0000"/>
                </a:solidFill>
              </a:rPr>
              <a:t>节  </a:t>
            </a:r>
            <a:r>
              <a:rPr lang="en-US" altLang="zh-CN" b="1" dirty="0" smtClean="0">
                <a:solidFill>
                  <a:srgbClr val="FF0000"/>
                </a:solidFill>
              </a:rPr>
              <a:t>H.323</a:t>
            </a:r>
            <a:r>
              <a:rPr lang="zh-CN" altLang="en-US" b="1" dirty="0">
                <a:solidFill>
                  <a:srgbClr val="FF0000"/>
                </a:solidFill>
              </a:rPr>
              <a:t>视频会议系统</a:t>
            </a:r>
            <a:endParaRPr lang="zh-CN" altLang="en-US" b="1" dirty="0">
              <a:solidFill>
                <a:srgbClr val="FF0000"/>
              </a:solidFill>
            </a:endParaRPr>
          </a:p>
        </p:txBody>
      </p:sp>
      <p:sp>
        <p:nvSpPr>
          <p:cNvPr id="3" name="矩形 2"/>
          <p:cNvSpPr/>
          <p:nvPr/>
        </p:nvSpPr>
        <p:spPr>
          <a:xfrm>
            <a:off x="533400" y="1200150"/>
            <a:ext cx="2031325" cy="369332"/>
          </a:xfrm>
          <a:prstGeom prst="rect">
            <a:avLst/>
          </a:prstGeom>
        </p:spPr>
        <p:txBody>
          <a:bodyPr wrap="none">
            <a:spAutoFit/>
          </a:bodyPr>
          <a:lstStyle/>
          <a:p>
            <a:r>
              <a:rPr lang="zh-CN" altLang="en-US" dirty="0"/>
              <a:t>四、多点控制单元</a:t>
            </a:r>
            <a:endParaRPr lang="zh-CN" altLang="en-US" dirty="0"/>
          </a:p>
        </p:txBody>
      </p:sp>
    </p:spTree>
    <p:extLst>
      <p:ext uri="{BB962C8B-B14F-4D97-AF65-F5344CB8AC3E}">
        <p14:creationId xmlns:p14="http://schemas.microsoft.com/office/powerpoint/2010/main" val="422805695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1626202655"/>
              </p:ext>
            </p:extLst>
          </p:nvPr>
        </p:nvGraphicFramePr>
        <p:xfrm>
          <a:off x="0" y="2266950"/>
          <a:ext cx="5486400" cy="2590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63248" y="2318182"/>
            <a:ext cx="3580752" cy="2387168"/>
          </a:xfrm>
          <a:prstGeom prst="rect">
            <a:avLst/>
          </a:prstGeom>
        </p:spPr>
      </p:pic>
      <p:sp>
        <p:nvSpPr>
          <p:cNvPr id="9" name="圆角矩形 8"/>
          <p:cNvSpPr/>
          <p:nvPr/>
        </p:nvSpPr>
        <p:spPr>
          <a:xfrm>
            <a:off x="0" y="209550"/>
            <a:ext cx="5105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第四</a:t>
            </a:r>
            <a:r>
              <a:rPr lang="zh-CN" altLang="en-US" b="1" dirty="0" smtClean="0">
                <a:solidFill>
                  <a:srgbClr val="FF0000"/>
                </a:solidFill>
              </a:rPr>
              <a:t>节  流</a:t>
            </a:r>
            <a:r>
              <a:rPr lang="zh-CN" altLang="en-US" b="1" dirty="0">
                <a:solidFill>
                  <a:srgbClr val="FF0000"/>
                </a:solidFill>
              </a:rPr>
              <a:t>媒体技术在远程教学中的应用方式</a:t>
            </a:r>
            <a:endParaRPr lang="zh-CN" altLang="en-US" b="1" dirty="0">
              <a:solidFill>
                <a:srgbClr val="FF0000"/>
              </a:solidFill>
            </a:endParaRPr>
          </a:p>
        </p:txBody>
      </p:sp>
      <p:sp>
        <p:nvSpPr>
          <p:cNvPr id="3" name="矩形 2"/>
          <p:cNvSpPr/>
          <p:nvPr/>
        </p:nvSpPr>
        <p:spPr>
          <a:xfrm>
            <a:off x="533400" y="1200150"/>
            <a:ext cx="2031325" cy="369332"/>
          </a:xfrm>
          <a:prstGeom prst="rect">
            <a:avLst/>
          </a:prstGeom>
        </p:spPr>
        <p:txBody>
          <a:bodyPr wrap="none">
            <a:spAutoFit/>
          </a:bodyPr>
          <a:lstStyle/>
          <a:p>
            <a:r>
              <a:rPr lang="zh-CN" altLang="en-US" dirty="0"/>
              <a:t>一、远程实时教学</a:t>
            </a:r>
            <a:endParaRPr lang="zh-CN" altLang="en-US" dirty="0"/>
          </a:p>
        </p:txBody>
      </p:sp>
    </p:spTree>
    <p:extLst>
      <p:ext uri="{BB962C8B-B14F-4D97-AF65-F5344CB8AC3E}">
        <p14:creationId xmlns:p14="http://schemas.microsoft.com/office/powerpoint/2010/main" val="260041107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1690533481"/>
              </p:ext>
            </p:extLst>
          </p:nvPr>
        </p:nvGraphicFramePr>
        <p:xfrm>
          <a:off x="0" y="2266950"/>
          <a:ext cx="5486400" cy="2590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63248" y="2318182"/>
            <a:ext cx="3580752" cy="2387168"/>
          </a:xfrm>
          <a:prstGeom prst="rect">
            <a:avLst/>
          </a:prstGeom>
        </p:spPr>
      </p:pic>
      <p:sp>
        <p:nvSpPr>
          <p:cNvPr id="9" name="圆角矩形 8"/>
          <p:cNvSpPr/>
          <p:nvPr/>
        </p:nvSpPr>
        <p:spPr>
          <a:xfrm>
            <a:off x="0" y="209550"/>
            <a:ext cx="5105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第四</a:t>
            </a:r>
            <a:r>
              <a:rPr lang="zh-CN" altLang="en-US" b="1" dirty="0" smtClean="0">
                <a:solidFill>
                  <a:srgbClr val="FF0000"/>
                </a:solidFill>
              </a:rPr>
              <a:t>节  流</a:t>
            </a:r>
            <a:r>
              <a:rPr lang="zh-CN" altLang="en-US" b="1" dirty="0">
                <a:solidFill>
                  <a:srgbClr val="FF0000"/>
                </a:solidFill>
              </a:rPr>
              <a:t>媒体技术在远程教学中的应用方式</a:t>
            </a:r>
            <a:endParaRPr lang="zh-CN" altLang="en-US" b="1" dirty="0">
              <a:solidFill>
                <a:srgbClr val="FF0000"/>
              </a:solidFill>
            </a:endParaRPr>
          </a:p>
        </p:txBody>
      </p:sp>
      <p:sp>
        <p:nvSpPr>
          <p:cNvPr id="3" name="矩形 2"/>
          <p:cNvSpPr/>
          <p:nvPr/>
        </p:nvSpPr>
        <p:spPr>
          <a:xfrm>
            <a:off x="533400" y="1200150"/>
            <a:ext cx="2031325" cy="369332"/>
          </a:xfrm>
          <a:prstGeom prst="rect">
            <a:avLst/>
          </a:prstGeom>
        </p:spPr>
        <p:txBody>
          <a:bodyPr wrap="none">
            <a:spAutoFit/>
          </a:bodyPr>
          <a:lstStyle/>
          <a:p>
            <a:r>
              <a:rPr lang="zh-CN" altLang="en-US" dirty="0"/>
              <a:t>二、视频点播教学</a:t>
            </a:r>
            <a:endParaRPr lang="zh-CN" altLang="en-US" dirty="0"/>
          </a:p>
        </p:txBody>
      </p:sp>
    </p:spTree>
    <p:extLst>
      <p:ext uri="{BB962C8B-B14F-4D97-AF65-F5344CB8AC3E}">
        <p14:creationId xmlns:p14="http://schemas.microsoft.com/office/powerpoint/2010/main" val="145826364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xmlns="" id="{C5187549-20CE-40A9-A17F-379781C64A22}"/>
              </a:ext>
            </a:extLst>
          </p:cNvPr>
          <p:cNvSpPr/>
          <p:nvPr/>
        </p:nvSpPr>
        <p:spPr>
          <a:xfrm>
            <a:off x="152400" y="1012086"/>
            <a:ext cx="2514600" cy="410752"/>
          </a:xfrm>
          <a:prstGeom prst="rect">
            <a:avLst/>
          </a:prstGeom>
        </p:spPr>
        <p:txBody>
          <a:bodyPr vert="horz" lIns="68580" tIns="34290" rIns="68580" bIns="34290" rtlCol="0" anchor="b">
            <a:normAutofit fontScale="85000" lnSpcReduction="10000"/>
          </a:bodyPr>
          <a:lstStyle/>
          <a:p>
            <a:pPr>
              <a:lnSpc>
                <a:spcPts val="1875"/>
              </a:lnSpc>
              <a:spcBef>
                <a:spcPct val="0"/>
              </a:spcBef>
            </a:pPr>
            <a:r>
              <a:rPr lang="zh-CN" altLang="en-US" b="1" dirty="0">
                <a:solidFill>
                  <a:srgbClr val="FF0000"/>
                </a:solidFill>
              </a:rPr>
              <a:t>三、多媒体应用程序接口</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33" name="矩形 32">
            <a:extLst>
              <a:ext uri="{FF2B5EF4-FFF2-40B4-BE49-F238E27FC236}">
                <a16:creationId xmlns:a16="http://schemas.microsoft.com/office/drawing/2014/main" xmlns="" id="{3195969D-9C8F-49FA-A7E8-05F62BBF99E7}"/>
              </a:ext>
            </a:extLst>
          </p:cNvPr>
          <p:cNvSpPr/>
          <p:nvPr/>
        </p:nvSpPr>
        <p:spPr>
          <a:xfrm>
            <a:off x="3429000" y="1657350"/>
            <a:ext cx="5334000" cy="1524000"/>
          </a:xfrm>
          <a:prstGeom prst="rect">
            <a:avLst/>
          </a:prstGeom>
        </p:spPr>
        <p:txBody>
          <a:bodyPr vert="horz" lIns="68580" tIns="34290" rIns="68580" bIns="34290" rtlCol="0" anchor="b">
            <a:noAutofit/>
          </a:bodyPr>
          <a:lstStyle/>
          <a:p>
            <a:pPr>
              <a:lnSpc>
                <a:spcPts val="1875"/>
              </a:lnSpc>
              <a:spcBef>
                <a:spcPct val="0"/>
              </a:spcBef>
            </a:pPr>
            <a:r>
              <a:rPr lang="zh-CN" altLang="en-US" sz="1050" dirty="0"/>
              <a:t>多媒体应用程序接口</a:t>
            </a:r>
            <a:r>
              <a:rPr lang="en-US" altLang="zh-CN" sz="1050" dirty="0"/>
              <a:t>( application programming interface</a:t>
            </a:r>
            <a:r>
              <a:rPr lang="zh-CN" altLang="en-US" sz="1050" dirty="0"/>
              <a:t>，</a:t>
            </a:r>
            <a:r>
              <a:rPr lang="en-US" altLang="zh-CN" sz="1050" dirty="0"/>
              <a:t>API)</a:t>
            </a:r>
            <a:r>
              <a:rPr lang="zh-CN" altLang="en-US" sz="1050" dirty="0"/>
              <a:t>是指一些预先定义的函数。这些函数给使用者提供无须访问源码或理解计算机内部工作机制，就可直接调用系统硬件与软件的功能。本质上</a:t>
            </a:r>
            <a:r>
              <a:rPr lang="en-US" altLang="zh-CN" sz="1050" dirty="0"/>
              <a:t>API</a:t>
            </a:r>
            <a:r>
              <a:rPr lang="zh-CN" altLang="en-US" sz="1050" dirty="0"/>
              <a:t>是操作系统留给应用程序的一个调用接口，应用程序通过调用操作系统的</a:t>
            </a:r>
            <a:r>
              <a:rPr lang="en-US" altLang="zh-CN" sz="1050" dirty="0"/>
              <a:t>API</a:t>
            </a:r>
            <a:r>
              <a:rPr lang="zh-CN" altLang="en-US" sz="1050" dirty="0"/>
              <a:t>而使操作系统去执行应用程序命令。如微软公司推出的</a:t>
            </a:r>
            <a:r>
              <a:rPr lang="en-US" altLang="zh-CN" sz="1050" dirty="0"/>
              <a:t>DirectX</a:t>
            </a:r>
            <a:r>
              <a:rPr lang="zh-CN" altLang="en-US" sz="1050" dirty="0"/>
              <a:t>程序设计工具，可方便程序员直接使用操作系统的函数库，将</a:t>
            </a:r>
            <a:r>
              <a:rPr lang="en-US" altLang="zh-CN" sz="1050" dirty="0"/>
              <a:t>Windows</a:t>
            </a:r>
            <a:r>
              <a:rPr lang="zh-CN" altLang="en-US" sz="1050" dirty="0"/>
              <a:t>系统变成一个集声音、视频、图形、动画于一体的增强平台。</a:t>
            </a: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28282" r="14462"/>
          <a:stretch/>
        </p:blipFill>
        <p:spPr>
          <a:xfrm>
            <a:off x="381000" y="1657350"/>
            <a:ext cx="2743200" cy="3192517"/>
          </a:xfrm>
          <a:prstGeom prst="rect">
            <a:avLst/>
          </a:prstGeom>
        </p:spPr>
      </p:pic>
      <p:sp>
        <p:nvSpPr>
          <p:cNvPr id="9" name="圆角矩形 8"/>
          <p:cNvSpPr/>
          <p:nvPr/>
        </p:nvSpPr>
        <p:spPr>
          <a:xfrm>
            <a:off x="0" y="209550"/>
            <a:ext cx="4682372"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1432" y="367784"/>
            <a:ext cx="4136069" cy="369332"/>
          </a:xfrm>
          <a:prstGeom prst="rect">
            <a:avLst/>
          </a:prstGeom>
        </p:spPr>
        <p:txBody>
          <a:bodyPr wrap="none">
            <a:spAutoFit/>
          </a:bodyPr>
          <a:lstStyle/>
          <a:p>
            <a:r>
              <a:rPr lang="zh-CN" altLang="en-US" b="1" dirty="0">
                <a:solidFill>
                  <a:srgbClr val="FF0000"/>
                </a:solidFill>
              </a:rPr>
              <a:t>第五</a:t>
            </a:r>
            <a:r>
              <a:rPr lang="zh-CN" altLang="en-US" b="1" dirty="0" smtClean="0">
                <a:solidFill>
                  <a:srgbClr val="FF0000"/>
                </a:solidFill>
              </a:rPr>
              <a:t>节  多媒体</a:t>
            </a:r>
            <a:r>
              <a:rPr lang="zh-CN" altLang="en-US" b="1" dirty="0">
                <a:solidFill>
                  <a:srgbClr val="FF0000"/>
                </a:solidFill>
              </a:rPr>
              <a:t>计算机系统的层次结构</a:t>
            </a:r>
            <a:endParaRPr lang="zh-CN" altLang="en-US" b="1" dirty="0">
              <a:solidFill>
                <a:srgbClr val="FF0000"/>
              </a:solidFill>
            </a:endParaRPr>
          </a:p>
        </p:txBody>
      </p:sp>
    </p:spTree>
    <p:extLst>
      <p:ext uri="{BB962C8B-B14F-4D97-AF65-F5344CB8AC3E}">
        <p14:creationId xmlns:p14="http://schemas.microsoft.com/office/powerpoint/2010/main" val="344128481"/>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3695875402"/>
              </p:ext>
            </p:extLst>
          </p:nvPr>
        </p:nvGraphicFramePr>
        <p:xfrm>
          <a:off x="0" y="2266950"/>
          <a:ext cx="5486400" cy="2590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63248" y="2318182"/>
            <a:ext cx="3580752" cy="2387168"/>
          </a:xfrm>
          <a:prstGeom prst="rect">
            <a:avLst/>
          </a:prstGeom>
        </p:spPr>
      </p:pic>
      <p:sp>
        <p:nvSpPr>
          <p:cNvPr id="9" name="圆角矩形 8"/>
          <p:cNvSpPr/>
          <p:nvPr/>
        </p:nvSpPr>
        <p:spPr>
          <a:xfrm>
            <a:off x="0" y="209550"/>
            <a:ext cx="5105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第四</a:t>
            </a:r>
            <a:r>
              <a:rPr lang="zh-CN" altLang="en-US" b="1" dirty="0" smtClean="0">
                <a:solidFill>
                  <a:srgbClr val="FF0000"/>
                </a:solidFill>
              </a:rPr>
              <a:t>节  流</a:t>
            </a:r>
            <a:r>
              <a:rPr lang="zh-CN" altLang="en-US" b="1" dirty="0">
                <a:solidFill>
                  <a:srgbClr val="FF0000"/>
                </a:solidFill>
              </a:rPr>
              <a:t>媒体技术在远程教学中的应用方式</a:t>
            </a:r>
            <a:endParaRPr lang="zh-CN" altLang="en-US" b="1" dirty="0">
              <a:solidFill>
                <a:srgbClr val="FF0000"/>
              </a:solidFill>
            </a:endParaRPr>
          </a:p>
        </p:txBody>
      </p:sp>
      <p:sp>
        <p:nvSpPr>
          <p:cNvPr id="3" name="矩形 2"/>
          <p:cNvSpPr/>
          <p:nvPr/>
        </p:nvSpPr>
        <p:spPr>
          <a:xfrm>
            <a:off x="533400" y="1200150"/>
            <a:ext cx="1569660" cy="369332"/>
          </a:xfrm>
          <a:prstGeom prst="rect">
            <a:avLst/>
          </a:prstGeom>
        </p:spPr>
        <p:txBody>
          <a:bodyPr wrap="none">
            <a:spAutoFit/>
          </a:bodyPr>
          <a:lstStyle/>
          <a:p>
            <a:r>
              <a:rPr lang="zh-CN" altLang="en-US" dirty="0"/>
              <a:t>三、网络课程</a:t>
            </a:r>
            <a:endParaRPr lang="zh-CN" altLang="en-US" dirty="0"/>
          </a:p>
        </p:txBody>
      </p:sp>
    </p:spTree>
    <p:extLst>
      <p:ext uri="{BB962C8B-B14F-4D97-AF65-F5344CB8AC3E}">
        <p14:creationId xmlns:p14="http://schemas.microsoft.com/office/powerpoint/2010/main" val="270141950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3048449992"/>
              </p:ext>
            </p:extLst>
          </p:nvPr>
        </p:nvGraphicFramePr>
        <p:xfrm>
          <a:off x="0" y="2266950"/>
          <a:ext cx="5486400" cy="2590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63248" y="2318182"/>
            <a:ext cx="3580752" cy="2387168"/>
          </a:xfrm>
          <a:prstGeom prst="rect">
            <a:avLst/>
          </a:prstGeom>
        </p:spPr>
      </p:pic>
      <p:sp>
        <p:nvSpPr>
          <p:cNvPr id="9" name="圆角矩形 8"/>
          <p:cNvSpPr/>
          <p:nvPr/>
        </p:nvSpPr>
        <p:spPr>
          <a:xfrm>
            <a:off x="0" y="209550"/>
            <a:ext cx="61722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第五</a:t>
            </a:r>
            <a:r>
              <a:rPr lang="zh-CN" altLang="en-US" b="1" dirty="0" smtClean="0">
                <a:solidFill>
                  <a:srgbClr val="FF0000"/>
                </a:solidFill>
              </a:rPr>
              <a:t>节  流</a:t>
            </a:r>
            <a:r>
              <a:rPr lang="zh-CN" altLang="en-US" b="1" dirty="0">
                <a:solidFill>
                  <a:srgbClr val="FF0000"/>
                </a:solidFill>
              </a:rPr>
              <a:t>媒体技术在网络监控系统中的应用途径及特点</a:t>
            </a:r>
            <a:endParaRPr lang="zh-CN" altLang="en-US" b="1" dirty="0">
              <a:solidFill>
                <a:srgbClr val="FF0000"/>
              </a:solidFill>
            </a:endParaRPr>
          </a:p>
        </p:txBody>
      </p:sp>
      <p:sp>
        <p:nvSpPr>
          <p:cNvPr id="3" name="矩形 2"/>
          <p:cNvSpPr/>
          <p:nvPr/>
        </p:nvSpPr>
        <p:spPr>
          <a:xfrm>
            <a:off x="533400" y="1200150"/>
            <a:ext cx="4801314" cy="369332"/>
          </a:xfrm>
          <a:prstGeom prst="rect">
            <a:avLst/>
          </a:prstGeom>
        </p:spPr>
        <p:txBody>
          <a:bodyPr wrap="none">
            <a:spAutoFit/>
          </a:bodyPr>
          <a:lstStyle/>
          <a:p>
            <a:r>
              <a:rPr lang="zh-CN" altLang="en-US" dirty="0"/>
              <a:t>一、流媒体技术在网络监控系统中的应用途径</a:t>
            </a:r>
            <a:endParaRPr lang="zh-CN" altLang="en-US" dirty="0"/>
          </a:p>
        </p:txBody>
      </p:sp>
    </p:spTree>
    <p:extLst>
      <p:ext uri="{BB962C8B-B14F-4D97-AF65-F5344CB8AC3E}">
        <p14:creationId xmlns:p14="http://schemas.microsoft.com/office/powerpoint/2010/main" val="241670912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235890059"/>
              </p:ext>
            </p:extLst>
          </p:nvPr>
        </p:nvGraphicFramePr>
        <p:xfrm>
          <a:off x="0" y="2266950"/>
          <a:ext cx="5486400" cy="2590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63248" y="2318182"/>
            <a:ext cx="3580752" cy="2387168"/>
          </a:xfrm>
          <a:prstGeom prst="rect">
            <a:avLst/>
          </a:prstGeom>
        </p:spPr>
      </p:pic>
      <p:sp>
        <p:nvSpPr>
          <p:cNvPr id="9" name="圆角矩形 8"/>
          <p:cNvSpPr/>
          <p:nvPr/>
        </p:nvSpPr>
        <p:spPr>
          <a:xfrm>
            <a:off x="0" y="209550"/>
            <a:ext cx="61722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第五</a:t>
            </a:r>
            <a:r>
              <a:rPr lang="zh-CN" altLang="en-US" b="1" dirty="0" smtClean="0">
                <a:solidFill>
                  <a:srgbClr val="FF0000"/>
                </a:solidFill>
              </a:rPr>
              <a:t>节  流</a:t>
            </a:r>
            <a:r>
              <a:rPr lang="zh-CN" altLang="en-US" b="1" dirty="0">
                <a:solidFill>
                  <a:srgbClr val="FF0000"/>
                </a:solidFill>
              </a:rPr>
              <a:t>媒体技术在网络监控系统中的应用途径及特点</a:t>
            </a:r>
            <a:endParaRPr lang="zh-CN" altLang="en-US" b="1" dirty="0">
              <a:solidFill>
                <a:srgbClr val="FF0000"/>
              </a:solidFill>
            </a:endParaRPr>
          </a:p>
        </p:txBody>
      </p:sp>
      <p:sp>
        <p:nvSpPr>
          <p:cNvPr id="3" name="矩形 2"/>
          <p:cNvSpPr/>
          <p:nvPr/>
        </p:nvSpPr>
        <p:spPr>
          <a:xfrm>
            <a:off x="533400" y="1200150"/>
            <a:ext cx="4801314" cy="369332"/>
          </a:xfrm>
          <a:prstGeom prst="rect">
            <a:avLst/>
          </a:prstGeom>
        </p:spPr>
        <p:txBody>
          <a:bodyPr wrap="none">
            <a:spAutoFit/>
          </a:bodyPr>
          <a:lstStyle/>
          <a:p>
            <a:r>
              <a:rPr lang="zh-CN" altLang="en-US" dirty="0"/>
              <a:t>二、流媒体技术在网络监控系统中的应用特点</a:t>
            </a:r>
            <a:endParaRPr lang="zh-CN" altLang="en-US" dirty="0"/>
          </a:p>
        </p:txBody>
      </p:sp>
    </p:spTree>
    <p:extLst>
      <p:ext uri="{BB962C8B-B14F-4D97-AF65-F5344CB8AC3E}">
        <p14:creationId xmlns:p14="http://schemas.microsoft.com/office/powerpoint/2010/main" val="23121991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xmlns="" id="{C5187549-20CE-40A9-A17F-379781C64A22}"/>
              </a:ext>
            </a:extLst>
          </p:cNvPr>
          <p:cNvSpPr/>
          <p:nvPr/>
        </p:nvSpPr>
        <p:spPr>
          <a:xfrm>
            <a:off x="152400" y="1012086"/>
            <a:ext cx="2514600" cy="410752"/>
          </a:xfrm>
          <a:prstGeom prst="rect">
            <a:avLst/>
          </a:prstGeom>
        </p:spPr>
        <p:txBody>
          <a:bodyPr vert="horz" lIns="68580" tIns="34290" rIns="68580" bIns="34290" rtlCol="0" anchor="b">
            <a:normAutofit fontScale="85000" lnSpcReduction="10000"/>
          </a:bodyPr>
          <a:lstStyle/>
          <a:p>
            <a:pPr>
              <a:lnSpc>
                <a:spcPts val="1875"/>
              </a:lnSpc>
              <a:spcBef>
                <a:spcPct val="0"/>
              </a:spcBef>
            </a:pPr>
            <a:r>
              <a:rPr lang="zh-CN" altLang="en-US" b="1" dirty="0">
                <a:solidFill>
                  <a:srgbClr val="FF0000"/>
                </a:solidFill>
              </a:rPr>
              <a:t>四、多媒体作品创作工具</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33" name="矩形 32">
            <a:extLst>
              <a:ext uri="{FF2B5EF4-FFF2-40B4-BE49-F238E27FC236}">
                <a16:creationId xmlns:a16="http://schemas.microsoft.com/office/drawing/2014/main" xmlns="" id="{3195969D-9C8F-49FA-A7E8-05F62BBF99E7}"/>
              </a:ext>
            </a:extLst>
          </p:cNvPr>
          <p:cNvSpPr/>
          <p:nvPr/>
        </p:nvSpPr>
        <p:spPr>
          <a:xfrm>
            <a:off x="3429000" y="1657350"/>
            <a:ext cx="5334000" cy="1524000"/>
          </a:xfrm>
          <a:prstGeom prst="rect">
            <a:avLst/>
          </a:prstGeom>
        </p:spPr>
        <p:txBody>
          <a:bodyPr vert="horz" lIns="68580" tIns="34290" rIns="68580" bIns="34290" rtlCol="0" anchor="b">
            <a:noAutofit/>
          </a:bodyPr>
          <a:lstStyle/>
          <a:p>
            <a:pPr>
              <a:lnSpc>
                <a:spcPts val="1875"/>
              </a:lnSpc>
              <a:spcBef>
                <a:spcPct val="0"/>
              </a:spcBef>
            </a:pPr>
            <a:r>
              <a:rPr lang="zh-CN" altLang="en-US" sz="1050" dirty="0"/>
              <a:t>常用的多媒体作品创作工具主要包括以下</a:t>
            </a:r>
            <a:r>
              <a:rPr lang="en-US" altLang="zh-CN" sz="1050" dirty="0"/>
              <a:t>4</a:t>
            </a:r>
            <a:r>
              <a:rPr lang="zh-CN" altLang="en-US" sz="1050" dirty="0"/>
              <a:t>种类型</a:t>
            </a:r>
            <a:r>
              <a:rPr lang="zh-CN" altLang="en-US" sz="1050" dirty="0" smtClean="0"/>
              <a:t>。</a:t>
            </a:r>
            <a:endParaRPr lang="en-US" altLang="zh-CN" sz="1050" dirty="0" smtClean="0"/>
          </a:p>
          <a:p>
            <a:pPr>
              <a:lnSpc>
                <a:spcPts val="1875"/>
              </a:lnSpc>
              <a:spcBef>
                <a:spcPct val="0"/>
              </a:spcBef>
            </a:pPr>
            <a:r>
              <a:rPr lang="en-US" altLang="zh-CN" sz="1050" dirty="0"/>
              <a:t>(</a:t>
            </a:r>
            <a:r>
              <a:rPr lang="zh-CN" altLang="en-US" sz="1050" dirty="0"/>
              <a:t>一</a:t>
            </a:r>
            <a:r>
              <a:rPr lang="en-US" altLang="zh-CN" sz="1050" dirty="0"/>
              <a:t>)</a:t>
            </a:r>
            <a:r>
              <a:rPr lang="zh-CN" altLang="en-US" sz="1050" dirty="0"/>
              <a:t>以时间为基础的多媒体创作</a:t>
            </a:r>
            <a:r>
              <a:rPr lang="zh-CN" altLang="en-US" sz="1050" dirty="0" smtClean="0"/>
              <a:t>工具</a:t>
            </a:r>
            <a:endParaRPr lang="en-US" altLang="zh-CN" sz="1050" dirty="0" smtClean="0"/>
          </a:p>
          <a:p>
            <a:pPr>
              <a:lnSpc>
                <a:spcPts val="1875"/>
              </a:lnSpc>
              <a:spcBef>
                <a:spcPct val="0"/>
              </a:spcBef>
            </a:pPr>
            <a:r>
              <a:rPr lang="en-US" altLang="zh-CN" sz="1050" dirty="0"/>
              <a:t>(</a:t>
            </a:r>
            <a:r>
              <a:rPr lang="zh-CN" altLang="en-US" sz="1050" dirty="0"/>
              <a:t>二</a:t>
            </a:r>
            <a:r>
              <a:rPr lang="en-US" altLang="zh-CN" sz="1050" dirty="0"/>
              <a:t>)</a:t>
            </a:r>
            <a:r>
              <a:rPr lang="zh-CN" altLang="en-US" sz="1050" dirty="0"/>
              <a:t>以图标为基础的多媒体创作</a:t>
            </a:r>
            <a:r>
              <a:rPr lang="zh-CN" altLang="en-US" sz="1050" dirty="0" smtClean="0"/>
              <a:t>工具</a:t>
            </a:r>
            <a:endParaRPr lang="en-US" altLang="zh-CN" sz="1050" dirty="0" smtClean="0"/>
          </a:p>
          <a:p>
            <a:pPr>
              <a:lnSpc>
                <a:spcPts val="1875"/>
              </a:lnSpc>
              <a:spcBef>
                <a:spcPct val="0"/>
              </a:spcBef>
            </a:pPr>
            <a:r>
              <a:rPr lang="en-US" altLang="zh-CN" sz="1050" dirty="0"/>
              <a:t>(</a:t>
            </a:r>
            <a:r>
              <a:rPr lang="zh-CN" altLang="en-US" sz="1050" dirty="0"/>
              <a:t>三</a:t>
            </a:r>
            <a:r>
              <a:rPr lang="en-US" altLang="zh-CN" sz="1050" dirty="0"/>
              <a:t>)</a:t>
            </a:r>
            <a:r>
              <a:rPr lang="zh-CN" altLang="en-US" sz="1050" dirty="0"/>
              <a:t>以页面或卡片为基础的多媒体创作</a:t>
            </a:r>
            <a:r>
              <a:rPr lang="zh-CN" altLang="en-US" sz="1050" dirty="0" smtClean="0"/>
              <a:t>工具</a:t>
            </a:r>
            <a:endParaRPr lang="en-US" altLang="zh-CN" sz="1050" dirty="0" smtClean="0"/>
          </a:p>
          <a:p>
            <a:pPr>
              <a:lnSpc>
                <a:spcPts val="1875"/>
              </a:lnSpc>
              <a:spcBef>
                <a:spcPct val="0"/>
              </a:spcBef>
            </a:pPr>
            <a:r>
              <a:rPr lang="en-US" altLang="zh-CN" sz="1050" dirty="0"/>
              <a:t>(</a:t>
            </a:r>
            <a:r>
              <a:rPr lang="zh-CN" altLang="en-US" sz="1050" dirty="0"/>
              <a:t>四</a:t>
            </a:r>
            <a:r>
              <a:rPr lang="en-US" altLang="zh-CN" sz="1050" dirty="0"/>
              <a:t>)</a:t>
            </a:r>
            <a:r>
              <a:rPr lang="zh-CN" altLang="en-US" sz="1050" dirty="0"/>
              <a:t>以传统程序语言为基础的创作</a:t>
            </a:r>
            <a:r>
              <a:rPr lang="zh-CN" altLang="en-US" sz="1050" dirty="0" smtClean="0"/>
              <a:t>工具</a:t>
            </a:r>
            <a:endParaRPr lang="en-US" altLang="zh-CN" sz="1050" dirty="0" smtClean="0"/>
          </a:p>
          <a:p>
            <a:pPr>
              <a:lnSpc>
                <a:spcPts val="1875"/>
              </a:lnSpc>
              <a:spcBef>
                <a:spcPct val="0"/>
              </a:spcBef>
            </a:pPr>
            <a:endParaRPr lang="zh-CN" altLang="en-US" sz="1050" dirty="0"/>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28282" r="14462"/>
          <a:stretch/>
        </p:blipFill>
        <p:spPr>
          <a:xfrm>
            <a:off x="381000" y="1657350"/>
            <a:ext cx="2743200" cy="3192517"/>
          </a:xfrm>
          <a:prstGeom prst="rect">
            <a:avLst/>
          </a:prstGeom>
        </p:spPr>
      </p:pic>
      <p:sp>
        <p:nvSpPr>
          <p:cNvPr id="9" name="圆角矩形 8"/>
          <p:cNvSpPr/>
          <p:nvPr/>
        </p:nvSpPr>
        <p:spPr>
          <a:xfrm>
            <a:off x="0" y="209550"/>
            <a:ext cx="4682372"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1432" y="367784"/>
            <a:ext cx="4136069" cy="369332"/>
          </a:xfrm>
          <a:prstGeom prst="rect">
            <a:avLst/>
          </a:prstGeom>
        </p:spPr>
        <p:txBody>
          <a:bodyPr wrap="none">
            <a:spAutoFit/>
          </a:bodyPr>
          <a:lstStyle/>
          <a:p>
            <a:r>
              <a:rPr lang="zh-CN" altLang="en-US" b="1" dirty="0">
                <a:solidFill>
                  <a:srgbClr val="FF0000"/>
                </a:solidFill>
              </a:rPr>
              <a:t>第五</a:t>
            </a:r>
            <a:r>
              <a:rPr lang="zh-CN" altLang="en-US" b="1" dirty="0" smtClean="0">
                <a:solidFill>
                  <a:srgbClr val="FF0000"/>
                </a:solidFill>
              </a:rPr>
              <a:t>节  多媒体</a:t>
            </a:r>
            <a:r>
              <a:rPr lang="zh-CN" altLang="en-US" b="1" dirty="0">
                <a:solidFill>
                  <a:srgbClr val="FF0000"/>
                </a:solidFill>
              </a:rPr>
              <a:t>计算机系统的层次结构</a:t>
            </a:r>
            <a:endParaRPr lang="zh-CN" altLang="en-US" b="1" dirty="0">
              <a:solidFill>
                <a:srgbClr val="FF0000"/>
              </a:solidFill>
            </a:endParaRPr>
          </a:p>
        </p:txBody>
      </p:sp>
    </p:spTree>
    <p:extLst>
      <p:ext uri="{BB962C8B-B14F-4D97-AF65-F5344CB8AC3E}">
        <p14:creationId xmlns:p14="http://schemas.microsoft.com/office/powerpoint/2010/main" val="1043327774"/>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xmlns="" id="{C5187549-20CE-40A9-A17F-379781C64A22}"/>
              </a:ext>
            </a:extLst>
          </p:cNvPr>
          <p:cNvSpPr/>
          <p:nvPr/>
        </p:nvSpPr>
        <p:spPr>
          <a:xfrm>
            <a:off x="152400" y="1012086"/>
            <a:ext cx="2514600"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五、多媒体应用系统</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33" name="矩形 32">
            <a:extLst>
              <a:ext uri="{FF2B5EF4-FFF2-40B4-BE49-F238E27FC236}">
                <a16:creationId xmlns:a16="http://schemas.microsoft.com/office/drawing/2014/main" xmlns="" id="{3195969D-9C8F-49FA-A7E8-05F62BBF99E7}"/>
              </a:ext>
            </a:extLst>
          </p:cNvPr>
          <p:cNvSpPr/>
          <p:nvPr/>
        </p:nvSpPr>
        <p:spPr>
          <a:xfrm>
            <a:off x="3429000" y="1428750"/>
            <a:ext cx="5334000" cy="1524000"/>
          </a:xfrm>
          <a:prstGeom prst="rect">
            <a:avLst/>
          </a:prstGeom>
        </p:spPr>
        <p:txBody>
          <a:bodyPr vert="horz" lIns="68580" tIns="34290" rIns="68580" bIns="34290" rtlCol="0" anchor="b">
            <a:noAutofit/>
          </a:bodyPr>
          <a:lstStyle/>
          <a:p>
            <a:pPr>
              <a:lnSpc>
                <a:spcPts val="1875"/>
              </a:lnSpc>
              <a:spcBef>
                <a:spcPct val="0"/>
              </a:spcBef>
            </a:pPr>
            <a:r>
              <a:rPr lang="zh-CN" altLang="en-US" sz="1050" dirty="0"/>
              <a:t>多媒体应用系统是指根据多媒体系统终端用户要求而定制的多媒体应用软件。该类软件直接面向用户，为满足用户的各种需求而设计制作，通常是面向某一领域的用户定制的应用软件系统。多媒体应用系统是由各种应用领域的专家或开发人员，利用多媒体开发工具软件或计算机语言，组织编排的多媒体产品。</a:t>
            </a: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28282" r="14462"/>
          <a:stretch/>
        </p:blipFill>
        <p:spPr>
          <a:xfrm>
            <a:off x="381000" y="1657350"/>
            <a:ext cx="2743200" cy="3192517"/>
          </a:xfrm>
          <a:prstGeom prst="rect">
            <a:avLst/>
          </a:prstGeom>
        </p:spPr>
      </p:pic>
      <p:sp>
        <p:nvSpPr>
          <p:cNvPr id="9" name="圆角矩形 8"/>
          <p:cNvSpPr/>
          <p:nvPr/>
        </p:nvSpPr>
        <p:spPr>
          <a:xfrm>
            <a:off x="0" y="209550"/>
            <a:ext cx="4682372"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1432" y="367784"/>
            <a:ext cx="4136069" cy="369332"/>
          </a:xfrm>
          <a:prstGeom prst="rect">
            <a:avLst/>
          </a:prstGeom>
        </p:spPr>
        <p:txBody>
          <a:bodyPr wrap="none">
            <a:spAutoFit/>
          </a:bodyPr>
          <a:lstStyle/>
          <a:p>
            <a:r>
              <a:rPr lang="zh-CN" altLang="en-US" b="1" dirty="0">
                <a:solidFill>
                  <a:srgbClr val="FF0000"/>
                </a:solidFill>
              </a:rPr>
              <a:t>第五</a:t>
            </a:r>
            <a:r>
              <a:rPr lang="zh-CN" altLang="en-US" b="1" dirty="0" smtClean="0">
                <a:solidFill>
                  <a:srgbClr val="FF0000"/>
                </a:solidFill>
              </a:rPr>
              <a:t>节  多媒体</a:t>
            </a:r>
            <a:r>
              <a:rPr lang="zh-CN" altLang="en-US" b="1" dirty="0">
                <a:solidFill>
                  <a:srgbClr val="FF0000"/>
                </a:solidFill>
              </a:rPr>
              <a:t>计算机系统的层次结构</a:t>
            </a:r>
            <a:endParaRPr lang="zh-CN" altLang="en-US" b="1" dirty="0">
              <a:solidFill>
                <a:srgbClr val="FF0000"/>
              </a:solidFill>
            </a:endParaRPr>
          </a:p>
        </p:txBody>
      </p:sp>
    </p:spTree>
    <p:extLst>
      <p:ext uri="{BB962C8B-B14F-4D97-AF65-F5344CB8AC3E}">
        <p14:creationId xmlns:p14="http://schemas.microsoft.com/office/powerpoint/2010/main" val="1126408697"/>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18"/>
          <p:cNvSpPr/>
          <p:nvPr/>
        </p:nvSpPr>
        <p:spPr>
          <a:xfrm rot="10800000" flipH="1" flipV="1">
            <a:off x="4724400" y="3152137"/>
            <a:ext cx="4214298" cy="1991365"/>
          </a:xfrm>
          <a:prstGeom prst="triangl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8" name="等腰三角形 17"/>
          <p:cNvSpPr/>
          <p:nvPr/>
        </p:nvSpPr>
        <p:spPr>
          <a:xfrm rot="5400000" flipH="1" flipV="1">
            <a:off x="5242923" y="1222377"/>
            <a:ext cx="5142327" cy="2669749"/>
          </a:xfrm>
          <a:prstGeom prst="triangle">
            <a:avLst/>
          </a:prstGeom>
          <a:blipFill dpi="0" rotWithShape="0">
            <a:blip r:embed="rId3"/>
            <a:srcRect/>
            <a:stretch>
              <a:fillRect t="-20000" r="-128000"/>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26" name="任意多边形 25"/>
          <p:cNvSpPr/>
          <p:nvPr/>
        </p:nvSpPr>
        <p:spPr>
          <a:xfrm rot="10800000" flipH="1">
            <a:off x="5862" y="-13910"/>
            <a:ext cx="2403710" cy="1671260"/>
          </a:xfrm>
          <a:custGeom>
            <a:avLst/>
            <a:gdLst>
              <a:gd name="connsiteX0" fmla="*/ 261921 w 1616535"/>
              <a:gd name="connsiteY0" fmla="*/ 0 h 1123950"/>
              <a:gd name="connsiteX1" fmla="*/ 1616535 w 1616535"/>
              <a:gd name="connsiteY1" fmla="*/ 1123950 h 1123950"/>
              <a:gd name="connsiteX2" fmla="*/ 0 w 1616535"/>
              <a:gd name="connsiteY2" fmla="*/ 1123950 h 1123950"/>
              <a:gd name="connsiteX3" fmla="*/ 0 w 1616535"/>
              <a:gd name="connsiteY3" fmla="*/ 217321 h 1123950"/>
            </a:gdLst>
            <a:ahLst/>
            <a:cxnLst>
              <a:cxn ang="0">
                <a:pos x="connsiteX0" y="connsiteY0"/>
              </a:cxn>
              <a:cxn ang="0">
                <a:pos x="connsiteX1" y="connsiteY1"/>
              </a:cxn>
              <a:cxn ang="0">
                <a:pos x="connsiteX2" y="connsiteY2"/>
              </a:cxn>
              <a:cxn ang="0">
                <a:pos x="connsiteX3" y="connsiteY3"/>
              </a:cxn>
            </a:cxnLst>
            <a:rect l="l" t="t" r="r" b="b"/>
            <a:pathLst>
              <a:path w="1616535" h="1123950">
                <a:moveTo>
                  <a:pt x="261921" y="0"/>
                </a:moveTo>
                <a:lnTo>
                  <a:pt x="1616535" y="1123950"/>
                </a:lnTo>
                <a:lnTo>
                  <a:pt x="0" y="1123950"/>
                </a:lnTo>
                <a:lnTo>
                  <a:pt x="0" y="21732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字魂35号-经典雅黑" panose="02000000000000000000" pitchFamily="2" charset="-122"/>
            </a:endParaRPr>
          </a:p>
        </p:txBody>
      </p:sp>
      <p:sp>
        <p:nvSpPr>
          <p:cNvPr id="22" name="TextBox 48"/>
          <p:cNvSpPr txBox="1"/>
          <p:nvPr/>
        </p:nvSpPr>
        <p:spPr>
          <a:xfrm>
            <a:off x="304800" y="1843768"/>
            <a:ext cx="6324600" cy="738664"/>
          </a:xfrm>
          <a:prstGeom prst="rect">
            <a:avLst/>
          </a:prstGeom>
          <a:noFill/>
        </p:spPr>
        <p:txBody>
          <a:bodyPr wrap="square" lIns="0" tIns="0" rIns="0" bIns="0" rtlCol="0">
            <a:spAutoFit/>
          </a:bodyPr>
          <a:lstStyle/>
          <a:p>
            <a:pPr defTabSz="685800"/>
            <a:r>
              <a:rPr lang="zh-CN" altLang="en-US" sz="4800" dirty="0"/>
              <a:t>多媒体数据压缩与编码</a:t>
            </a:r>
            <a:endParaRPr lang="zh-CN" altLang="en-US" sz="4600" b="1" spc="600" dirty="0">
              <a:solidFill>
                <a:schemeClr val="accent1"/>
              </a:solidFill>
              <a:latin typeface="+mj-ea"/>
              <a:ea typeface="+mj-ea"/>
              <a:cs typeface="+mn-ea"/>
              <a:sym typeface="+mn-lt"/>
            </a:endParaRPr>
          </a:p>
        </p:txBody>
      </p:sp>
      <p:sp>
        <p:nvSpPr>
          <p:cNvPr id="23" name="TextBox 48"/>
          <p:cNvSpPr txBox="1"/>
          <p:nvPr/>
        </p:nvSpPr>
        <p:spPr>
          <a:xfrm>
            <a:off x="1447798" y="1200150"/>
            <a:ext cx="2667000" cy="615553"/>
          </a:xfrm>
          <a:prstGeom prst="rect">
            <a:avLst/>
          </a:prstGeom>
          <a:noFill/>
        </p:spPr>
        <p:txBody>
          <a:bodyPr wrap="square" lIns="0" tIns="0" rIns="0" bIns="0" rtlCol="0">
            <a:spAutoFit/>
          </a:bodyPr>
          <a:lstStyle/>
          <a:p>
            <a:pPr defTabSz="685800"/>
            <a:r>
              <a:rPr lang="zh-CN" altLang="en-US" sz="4000" spc="600" dirty="0" smtClean="0">
                <a:solidFill>
                  <a:schemeClr val="accent1"/>
                </a:solidFill>
                <a:latin typeface="+mn-ea"/>
                <a:cs typeface="+mn-ea"/>
                <a:sym typeface="+mn-lt"/>
              </a:rPr>
              <a:t>第二章</a:t>
            </a:r>
            <a:endParaRPr lang="en-US" altLang="zh-CN" sz="4000" spc="600" dirty="0">
              <a:solidFill>
                <a:schemeClr val="accent1"/>
              </a:solidFill>
              <a:latin typeface="+mn-ea"/>
              <a:cs typeface="+mn-ea"/>
              <a:sym typeface="+mn-lt"/>
            </a:endParaRPr>
          </a:p>
        </p:txBody>
      </p:sp>
      <p:grpSp>
        <p:nvGrpSpPr>
          <p:cNvPr id="4" name="组合 3"/>
          <p:cNvGrpSpPr/>
          <p:nvPr/>
        </p:nvGrpSpPr>
        <p:grpSpPr>
          <a:xfrm>
            <a:off x="1584262" y="3139043"/>
            <a:ext cx="3557115" cy="1125818"/>
            <a:chOff x="1319683" y="3350932"/>
            <a:chExt cx="3557115" cy="1125818"/>
          </a:xfrm>
        </p:grpSpPr>
        <p:sp>
          <p:nvSpPr>
            <p:cNvPr id="27" name="Freeform 5"/>
            <p:cNvSpPr>
              <a:spLocks/>
            </p:cNvSpPr>
            <p:nvPr/>
          </p:nvSpPr>
          <p:spPr bwMode="auto">
            <a:xfrm>
              <a:off x="1319683" y="3350932"/>
              <a:ext cx="3557115" cy="1125818"/>
            </a:xfrm>
            <a:custGeom>
              <a:avLst/>
              <a:gdLst>
                <a:gd name="T0" fmla="*/ 0 w 1564"/>
                <a:gd name="T1" fmla="*/ 39 h 853"/>
                <a:gd name="T2" fmla="*/ 0 w 1564"/>
                <a:gd name="T3" fmla="*/ 813 h 853"/>
                <a:gd name="T4" fmla="*/ 39 w 1564"/>
                <a:gd name="T5" fmla="*/ 853 h 853"/>
                <a:gd name="T6" fmla="*/ 1525 w 1564"/>
                <a:gd name="T7" fmla="*/ 853 h 853"/>
                <a:gd name="T8" fmla="*/ 1564 w 1564"/>
                <a:gd name="T9" fmla="*/ 813 h 853"/>
                <a:gd name="T10" fmla="*/ 1564 w 1564"/>
                <a:gd name="T11" fmla="*/ 39 h 853"/>
                <a:gd name="T12" fmla="*/ 1525 w 1564"/>
                <a:gd name="T13" fmla="*/ 0 h 853"/>
                <a:gd name="T14" fmla="*/ 39 w 1564"/>
                <a:gd name="T15" fmla="*/ 0 h 853"/>
                <a:gd name="T16" fmla="*/ 0 w 1564"/>
                <a:gd name="T17" fmla="*/ 39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4" h="853">
                  <a:moveTo>
                    <a:pt x="0" y="39"/>
                  </a:moveTo>
                  <a:cubicBezTo>
                    <a:pt x="0" y="813"/>
                    <a:pt x="0" y="813"/>
                    <a:pt x="0" y="813"/>
                  </a:cubicBezTo>
                  <a:cubicBezTo>
                    <a:pt x="0" y="835"/>
                    <a:pt x="17" y="853"/>
                    <a:pt x="39" y="853"/>
                  </a:cubicBezTo>
                  <a:cubicBezTo>
                    <a:pt x="1525" y="853"/>
                    <a:pt x="1525" y="853"/>
                    <a:pt x="1525" y="853"/>
                  </a:cubicBezTo>
                  <a:cubicBezTo>
                    <a:pt x="1547" y="853"/>
                    <a:pt x="1564" y="835"/>
                    <a:pt x="1564" y="813"/>
                  </a:cubicBezTo>
                  <a:cubicBezTo>
                    <a:pt x="1564" y="39"/>
                    <a:pt x="1564" y="39"/>
                    <a:pt x="1564" y="39"/>
                  </a:cubicBezTo>
                  <a:cubicBezTo>
                    <a:pt x="1564" y="17"/>
                    <a:pt x="1547" y="0"/>
                    <a:pt x="1525" y="0"/>
                  </a:cubicBezTo>
                  <a:cubicBezTo>
                    <a:pt x="39" y="0"/>
                    <a:pt x="39" y="0"/>
                    <a:pt x="39" y="0"/>
                  </a:cubicBezTo>
                  <a:cubicBezTo>
                    <a:pt x="18" y="0"/>
                    <a:pt x="0" y="18"/>
                    <a:pt x="0" y="39"/>
                  </a:cubicBezTo>
                </a:path>
              </a:pathLst>
            </a:custGeom>
            <a:solidFill>
              <a:srgbClr val="FFFFFF"/>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6"/>
            <p:cNvSpPr>
              <a:spLocks noEditPoints="1"/>
            </p:cNvSpPr>
            <p:nvPr/>
          </p:nvSpPr>
          <p:spPr bwMode="auto">
            <a:xfrm>
              <a:off x="1508063" y="3447765"/>
              <a:ext cx="3182277" cy="82920"/>
            </a:xfrm>
            <a:custGeom>
              <a:avLst/>
              <a:gdLst>
                <a:gd name="T0" fmla="*/ 0 w 3311"/>
                <a:gd name="T1" fmla="*/ 0 h 149"/>
                <a:gd name="T2" fmla="*/ 270 w 3311"/>
                <a:gd name="T3" fmla="*/ 0 h 149"/>
                <a:gd name="T4" fmla="*/ 270 w 3311"/>
                <a:gd name="T5" fmla="*/ 149 h 149"/>
                <a:gd name="T6" fmla="*/ 0 w 3311"/>
                <a:gd name="T7" fmla="*/ 149 h 149"/>
                <a:gd name="T8" fmla="*/ 0 w 3311"/>
                <a:gd name="T9" fmla="*/ 0 h 149"/>
                <a:gd name="T10" fmla="*/ 434 w 3311"/>
                <a:gd name="T11" fmla="*/ 0 h 149"/>
                <a:gd name="T12" fmla="*/ 706 w 3311"/>
                <a:gd name="T13" fmla="*/ 0 h 149"/>
                <a:gd name="T14" fmla="*/ 706 w 3311"/>
                <a:gd name="T15" fmla="*/ 149 h 149"/>
                <a:gd name="T16" fmla="*/ 434 w 3311"/>
                <a:gd name="T17" fmla="*/ 149 h 149"/>
                <a:gd name="T18" fmla="*/ 434 w 3311"/>
                <a:gd name="T19" fmla="*/ 0 h 149"/>
                <a:gd name="T20" fmla="*/ 869 w 3311"/>
                <a:gd name="T21" fmla="*/ 0 h 149"/>
                <a:gd name="T22" fmla="*/ 1139 w 3311"/>
                <a:gd name="T23" fmla="*/ 0 h 149"/>
                <a:gd name="T24" fmla="*/ 1139 w 3311"/>
                <a:gd name="T25" fmla="*/ 149 h 149"/>
                <a:gd name="T26" fmla="*/ 869 w 3311"/>
                <a:gd name="T27" fmla="*/ 149 h 149"/>
                <a:gd name="T28" fmla="*/ 869 w 3311"/>
                <a:gd name="T29" fmla="*/ 0 h 149"/>
                <a:gd name="T30" fmla="*/ 1302 w 3311"/>
                <a:gd name="T31" fmla="*/ 0 h 149"/>
                <a:gd name="T32" fmla="*/ 1574 w 3311"/>
                <a:gd name="T33" fmla="*/ 0 h 149"/>
                <a:gd name="T34" fmla="*/ 1574 w 3311"/>
                <a:gd name="T35" fmla="*/ 149 h 149"/>
                <a:gd name="T36" fmla="*/ 1302 w 3311"/>
                <a:gd name="T37" fmla="*/ 149 h 149"/>
                <a:gd name="T38" fmla="*/ 1302 w 3311"/>
                <a:gd name="T39" fmla="*/ 0 h 149"/>
                <a:gd name="T40" fmla="*/ 1738 w 3311"/>
                <a:gd name="T41" fmla="*/ 0 h 149"/>
                <a:gd name="T42" fmla="*/ 2010 w 3311"/>
                <a:gd name="T43" fmla="*/ 0 h 149"/>
                <a:gd name="T44" fmla="*/ 2010 w 3311"/>
                <a:gd name="T45" fmla="*/ 149 h 149"/>
                <a:gd name="T46" fmla="*/ 1738 w 3311"/>
                <a:gd name="T47" fmla="*/ 149 h 149"/>
                <a:gd name="T48" fmla="*/ 1738 w 3311"/>
                <a:gd name="T49" fmla="*/ 0 h 149"/>
                <a:gd name="T50" fmla="*/ 2171 w 3311"/>
                <a:gd name="T51" fmla="*/ 0 h 149"/>
                <a:gd name="T52" fmla="*/ 2443 w 3311"/>
                <a:gd name="T53" fmla="*/ 0 h 149"/>
                <a:gd name="T54" fmla="*/ 2443 w 3311"/>
                <a:gd name="T55" fmla="*/ 149 h 149"/>
                <a:gd name="T56" fmla="*/ 2171 w 3311"/>
                <a:gd name="T57" fmla="*/ 149 h 149"/>
                <a:gd name="T58" fmla="*/ 2171 w 3311"/>
                <a:gd name="T59" fmla="*/ 0 h 149"/>
                <a:gd name="T60" fmla="*/ 2606 w 3311"/>
                <a:gd name="T61" fmla="*/ 0 h 149"/>
                <a:gd name="T62" fmla="*/ 2878 w 3311"/>
                <a:gd name="T63" fmla="*/ 0 h 149"/>
                <a:gd name="T64" fmla="*/ 2878 w 3311"/>
                <a:gd name="T65" fmla="*/ 149 h 149"/>
                <a:gd name="T66" fmla="*/ 2606 w 3311"/>
                <a:gd name="T67" fmla="*/ 149 h 149"/>
                <a:gd name="T68" fmla="*/ 2606 w 3311"/>
                <a:gd name="T69" fmla="*/ 0 h 149"/>
                <a:gd name="T70" fmla="*/ 3039 w 3311"/>
                <a:gd name="T71" fmla="*/ 0 h 149"/>
                <a:gd name="T72" fmla="*/ 3311 w 3311"/>
                <a:gd name="T73" fmla="*/ 0 h 149"/>
                <a:gd name="T74" fmla="*/ 3311 w 3311"/>
                <a:gd name="T75" fmla="*/ 149 h 149"/>
                <a:gd name="T76" fmla="*/ 3039 w 3311"/>
                <a:gd name="T77" fmla="*/ 149 h 149"/>
                <a:gd name="T78" fmla="*/ 3039 w 3311"/>
                <a:gd name="T7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11" h="149">
                  <a:moveTo>
                    <a:pt x="0" y="0"/>
                  </a:moveTo>
                  <a:lnTo>
                    <a:pt x="270" y="0"/>
                  </a:lnTo>
                  <a:lnTo>
                    <a:pt x="270" y="149"/>
                  </a:lnTo>
                  <a:lnTo>
                    <a:pt x="0" y="149"/>
                  </a:lnTo>
                  <a:lnTo>
                    <a:pt x="0" y="0"/>
                  </a:lnTo>
                  <a:close/>
                  <a:moveTo>
                    <a:pt x="434" y="0"/>
                  </a:moveTo>
                  <a:lnTo>
                    <a:pt x="706" y="0"/>
                  </a:lnTo>
                  <a:lnTo>
                    <a:pt x="706" y="149"/>
                  </a:lnTo>
                  <a:lnTo>
                    <a:pt x="434" y="149"/>
                  </a:lnTo>
                  <a:lnTo>
                    <a:pt x="434" y="0"/>
                  </a:lnTo>
                  <a:close/>
                  <a:moveTo>
                    <a:pt x="869" y="0"/>
                  </a:moveTo>
                  <a:lnTo>
                    <a:pt x="1139" y="0"/>
                  </a:lnTo>
                  <a:lnTo>
                    <a:pt x="1139" y="149"/>
                  </a:lnTo>
                  <a:lnTo>
                    <a:pt x="869" y="149"/>
                  </a:lnTo>
                  <a:lnTo>
                    <a:pt x="869" y="0"/>
                  </a:lnTo>
                  <a:close/>
                  <a:moveTo>
                    <a:pt x="1302" y="0"/>
                  </a:moveTo>
                  <a:lnTo>
                    <a:pt x="1574" y="0"/>
                  </a:lnTo>
                  <a:lnTo>
                    <a:pt x="1574" y="149"/>
                  </a:lnTo>
                  <a:lnTo>
                    <a:pt x="1302" y="149"/>
                  </a:lnTo>
                  <a:lnTo>
                    <a:pt x="1302" y="0"/>
                  </a:lnTo>
                  <a:close/>
                  <a:moveTo>
                    <a:pt x="1738" y="0"/>
                  </a:moveTo>
                  <a:lnTo>
                    <a:pt x="2010" y="0"/>
                  </a:lnTo>
                  <a:lnTo>
                    <a:pt x="2010" y="149"/>
                  </a:lnTo>
                  <a:lnTo>
                    <a:pt x="1738" y="149"/>
                  </a:lnTo>
                  <a:lnTo>
                    <a:pt x="1738" y="0"/>
                  </a:lnTo>
                  <a:close/>
                  <a:moveTo>
                    <a:pt x="2171" y="0"/>
                  </a:moveTo>
                  <a:lnTo>
                    <a:pt x="2443" y="0"/>
                  </a:lnTo>
                  <a:lnTo>
                    <a:pt x="2443" y="149"/>
                  </a:lnTo>
                  <a:lnTo>
                    <a:pt x="2171" y="149"/>
                  </a:lnTo>
                  <a:lnTo>
                    <a:pt x="2171" y="0"/>
                  </a:lnTo>
                  <a:close/>
                  <a:moveTo>
                    <a:pt x="2606" y="0"/>
                  </a:moveTo>
                  <a:lnTo>
                    <a:pt x="2878" y="0"/>
                  </a:lnTo>
                  <a:lnTo>
                    <a:pt x="2878" y="149"/>
                  </a:lnTo>
                  <a:lnTo>
                    <a:pt x="2606" y="149"/>
                  </a:lnTo>
                  <a:lnTo>
                    <a:pt x="2606" y="0"/>
                  </a:lnTo>
                  <a:close/>
                  <a:moveTo>
                    <a:pt x="3039" y="0"/>
                  </a:moveTo>
                  <a:lnTo>
                    <a:pt x="3311" y="0"/>
                  </a:lnTo>
                  <a:lnTo>
                    <a:pt x="3311" y="149"/>
                  </a:lnTo>
                  <a:lnTo>
                    <a:pt x="3039" y="149"/>
                  </a:lnTo>
                  <a:lnTo>
                    <a:pt x="3039"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p:cNvSpPr>
            <p:nvPr/>
          </p:nvSpPr>
          <p:spPr bwMode="auto">
            <a:xfrm>
              <a:off x="4012749" y="3847338"/>
              <a:ext cx="677591" cy="340584"/>
            </a:xfrm>
            <a:custGeom>
              <a:avLst/>
              <a:gdLst>
                <a:gd name="T0" fmla="*/ 353 w 705"/>
                <a:gd name="T1" fmla="*/ 0 h 612"/>
                <a:gd name="T2" fmla="*/ 0 w 705"/>
                <a:gd name="T3" fmla="*/ 0 h 612"/>
                <a:gd name="T4" fmla="*/ 0 w 705"/>
                <a:gd name="T5" fmla="*/ 265 h 612"/>
                <a:gd name="T6" fmla="*/ 353 w 705"/>
                <a:gd name="T7" fmla="*/ 265 h 612"/>
                <a:gd name="T8" fmla="*/ 353 w 705"/>
                <a:gd name="T9" fmla="*/ 612 h 612"/>
                <a:gd name="T10" fmla="*/ 705 w 705"/>
                <a:gd name="T11" fmla="*/ 612 h 612"/>
                <a:gd name="T12" fmla="*/ 705 w 705"/>
                <a:gd name="T13" fmla="*/ 0 h 612"/>
                <a:gd name="T14" fmla="*/ 353 w 705"/>
                <a:gd name="T15" fmla="*/ 0 h 6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5" h="612">
                  <a:moveTo>
                    <a:pt x="353" y="0"/>
                  </a:moveTo>
                  <a:lnTo>
                    <a:pt x="0" y="0"/>
                  </a:lnTo>
                  <a:lnTo>
                    <a:pt x="0" y="265"/>
                  </a:lnTo>
                  <a:lnTo>
                    <a:pt x="353" y="265"/>
                  </a:lnTo>
                  <a:lnTo>
                    <a:pt x="353" y="612"/>
                  </a:lnTo>
                  <a:lnTo>
                    <a:pt x="705" y="612"/>
                  </a:lnTo>
                  <a:lnTo>
                    <a:pt x="705" y="0"/>
                  </a:lnTo>
                  <a:lnTo>
                    <a:pt x="353"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Rectangle 9"/>
            <p:cNvSpPr>
              <a:spLocks noChangeArrowheads="1"/>
            </p:cNvSpPr>
            <p:nvPr/>
          </p:nvSpPr>
          <p:spPr bwMode="auto">
            <a:xfrm>
              <a:off x="1508063" y="4039890"/>
              <a:ext cx="675669" cy="148031"/>
            </a:xfrm>
            <a:prstGeom prst="rect">
              <a:avLst/>
            </a:prstGeom>
            <a:solidFill>
              <a:srgbClr val="E6E9E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0"/>
            <p:cNvSpPr>
              <a:spLocks noEditPoints="1"/>
            </p:cNvSpPr>
            <p:nvPr/>
          </p:nvSpPr>
          <p:spPr bwMode="auto">
            <a:xfrm>
              <a:off x="1508063" y="4039890"/>
              <a:ext cx="2766111" cy="340584"/>
            </a:xfrm>
            <a:custGeom>
              <a:avLst/>
              <a:gdLst>
                <a:gd name="T0" fmla="*/ 869 w 2878"/>
                <a:gd name="T1" fmla="*/ 0 h 612"/>
                <a:gd name="T2" fmla="*/ 1139 w 2878"/>
                <a:gd name="T3" fmla="*/ 0 h 612"/>
                <a:gd name="T4" fmla="*/ 1139 w 2878"/>
                <a:gd name="T5" fmla="*/ 266 h 612"/>
                <a:gd name="T6" fmla="*/ 869 w 2878"/>
                <a:gd name="T7" fmla="*/ 266 h 612"/>
                <a:gd name="T8" fmla="*/ 869 w 2878"/>
                <a:gd name="T9" fmla="*/ 0 h 612"/>
                <a:gd name="T10" fmla="*/ 1302 w 2878"/>
                <a:gd name="T11" fmla="*/ 0 h 612"/>
                <a:gd name="T12" fmla="*/ 1574 w 2878"/>
                <a:gd name="T13" fmla="*/ 0 h 612"/>
                <a:gd name="T14" fmla="*/ 1574 w 2878"/>
                <a:gd name="T15" fmla="*/ 266 h 612"/>
                <a:gd name="T16" fmla="*/ 1302 w 2878"/>
                <a:gd name="T17" fmla="*/ 266 h 612"/>
                <a:gd name="T18" fmla="*/ 1302 w 2878"/>
                <a:gd name="T19" fmla="*/ 0 h 612"/>
                <a:gd name="T20" fmla="*/ 1738 w 2878"/>
                <a:gd name="T21" fmla="*/ 0 h 612"/>
                <a:gd name="T22" fmla="*/ 2010 w 2878"/>
                <a:gd name="T23" fmla="*/ 0 h 612"/>
                <a:gd name="T24" fmla="*/ 2010 w 2878"/>
                <a:gd name="T25" fmla="*/ 266 h 612"/>
                <a:gd name="T26" fmla="*/ 1738 w 2878"/>
                <a:gd name="T27" fmla="*/ 266 h 612"/>
                <a:gd name="T28" fmla="*/ 1738 w 2878"/>
                <a:gd name="T29" fmla="*/ 0 h 612"/>
                <a:gd name="T30" fmla="*/ 2171 w 2878"/>
                <a:gd name="T31" fmla="*/ 0 h 612"/>
                <a:gd name="T32" fmla="*/ 2443 w 2878"/>
                <a:gd name="T33" fmla="*/ 0 h 612"/>
                <a:gd name="T34" fmla="*/ 2443 w 2878"/>
                <a:gd name="T35" fmla="*/ 266 h 612"/>
                <a:gd name="T36" fmla="*/ 2171 w 2878"/>
                <a:gd name="T37" fmla="*/ 266 h 612"/>
                <a:gd name="T38" fmla="*/ 2171 w 2878"/>
                <a:gd name="T39" fmla="*/ 0 h 612"/>
                <a:gd name="T40" fmla="*/ 2606 w 2878"/>
                <a:gd name="T41" fmla="*/ 0 h 612"/>
                <a:gd name="T42" fmla="*/ 2878 w 2878"/>
                <a:gd name="T43" fmla="*/ 0 h 612"/>
                <a:gd name="T44" fmla="*/ 2878 w 2878"/>
                <a:gd name="T45" fmla="*/ 266 h 612"/>
                <a:gd name="T46" fmla="*/ 2606 w 2878"/>
                <a:gd name="T47" fmla="*/ 266 h 612"/>
                <a:gd name="T48" fmla="*/ 2606 w 2878"/>
                <a:gd name="T49" fmla="*/ 0 h 612"/>
                <a:gd name="T50" fmla="*/ 0 w 2878"/>
                <a:gd name="T51" fmla="*/ 346 h 612"/>
                <a:gd name="T52" fmla="*/ 270 w 2878"/>
                <a:gd name="T53" fmla="*/ 346 h 612"/>
                <a:gd name="T54" fmla="*/ 270 w 2878"/>
                <a:gd name="T55" fmla="*/ 612 h 612"/>
                <a:gd name="T56" fmla="*/ 0 w 2878"/>
                <a:gd name="T57" fmla="*/ 612 h 612"/>
                <a:gd name="T58" fmla="*/ 0 w 2878"/>
                <a:gd name="T59" fmla="*/ 346 h 612"/>
                <a:gd name="T60" fmla="*/ 434 w 2878"/>
                <a:gd name="T61" fmla="*/ 346 h 612"/>
                <a:gd name="T62" fmla="*/ 706 w 2878"/>
                <a:gd name="T63" fmla="*/ 346 h 612"/>
                <a:gd name="T64" fmla="*/ 706 w 2878"/>
                <a:gd name="T65" fmla="*/ 612 h 612"/>
                <a:gd name="T66" fmla="*/ 434 w 2878"/>
                <a:gd name="T67" fmla="*/ 612 h 612"/>
                <a:gd name="T68" fmla="*/ 434 w 2878"/>
                <a:gd name="T69" fmla="*/ 34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78" h="612">
                  <a:moveTo>
                    <a:pt x="869" y="0"/>
                  </a:moveTo>
                  <a:lnTo>
                    <a:pt x="1139" y="0"/>
                  </a:lnTo>
                  <a:lnTo>
                    <a:pt x="1139" y="266"/>
                  </a:lnTo>
                  <a:lnTo>
                    <a:pt x="869" y="266"/>
                  </a:lnTo>
                  <a:lnTo>
                    <a:pt x="869" y="0"/>
                  </a:lnTo>
                  <a:close/>
                  <a:moveTo>
                    <a:pt x="1302" y="0"/>
                  </a:moveTo>
                  <a:lnTo>
                    <a:pt x="1574" y="0"/>
                  </a:lnTo>
                  <a:lnTo>
                    <a:pt x="1574" y="266"/>
                  </a:lnTo>
                  <a:lnTo>
                    <a:pt x="1302" y="266"/>
                  </a:lnTo>
                  <a:lnTo>
                    <a:pt x="1302" y="0"/>
                  </a:lnTo>
                  <a:close/>
                  <a:moveTo>
                    <a:pt x="1738" y="0"/>
                  </a:moveTo>
                  <a:lnTo>
                    <a:pt x="2010" y="0"/>
                  </a:lnTo>
                  <a:lnTo>
                    <a:pt x="2010" y="266"/>
                  </a:lnTo>
                  <a:lnTo>
                    <a:pt x="1738" y="266"/>
                  </a:lnTo>
                  <a:lnTo>
                    <a:pt x="1738" y="0"/>
                  </a:lnTo>
                  <a:close/>
                  <a:moveTo>
                    <a:pt x="2171" y="0"/>
                  </a:moveTo>
                  <a:lnTo>
                    <a:pt x="2443" y="0"/>
                  </a:lnTo>
                  <a:lnTo>
                    <a:pt x="2443" y="266"/>
                  </a:lnTo>
                  <a:lnTo>
                    <a:pt x="2171" y="266"/>
                  </a:lnTo>
                  <a:lnTo>
                    <a:pt x="2171" y="0"/>
                  </a:lnTo>
                  <a:close/>
                  <a:moveTo>
                    <a:pt x="2606" y="0"/>
                  </a:moveTo>
                  <a:lnTo>
                    <a:pt x="2878" y="0"/>
                  </a:lnTo>
                  <a:lnTo>
                    <a:pt x="2878" y="266"/>
                  </a:lnTo>
                  <a:lnTo>
                    <a:pt x="2606" y="266"/>
                  </a:lnTo>
                  <a:lnTo>
                    <a:pt x="2606" y="0"/>
                  </a:lnTo>
                  <a:close/>
                  <a:moveTo>
                    <a:pt x="0" y="346"/>
                  </a:moveTo>
                  <a:lnTo>
                    <a:pt x="270" y="346"/>
                  </a:lnTo>
                  <a:lnTo>
                    <a:pt x="270" y="612"/>
                  </a:lnTo>
                  <a:lnTo>
                    <a:pt x="0" y="612"/>
                  </a:lnTo>
                  <a:lnTo>
                    <a:pt x="0" y="346"/>
                  </a:lnTo>
                  <a:close/>
                  <a:moveTo>
                    <a:pt x="434" y="346"/>
                  </a:moveTo>
                  <a:lnTo>
                    <a:pt x="706" y="346"/>
                  </a:lnTo>
                  <a:lnTo>
                    <a:pt x="706" y="612"/>
                  </a:lnTo>
                  <a:lnTo>
                    <a:pt x="434" y="612"/>
                  </a:lnTo>
                  <a:lnTo>
                    <a:pt x="434" y="346"/>
                  </a:lnTo>
                  <a:close/>
                </a:path>
              </a:pathLst>
            </a:custGeom>
            <a:solidFill>
              <a:srgbClr val="E6E9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11"/>
            <p:cNvSpPr>
              <a:spLocks noChangeArrowheads="1"/>
            </p:cNvSpPr>
            <p:nvPr/>
          </p:nvSpPr>
          <p:spPr bwMode="auto">
            <a:xfrm>
              <a:off x="2343278" y="4232442"/>
              <a:ext cx="1093758" cy="148031"/>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2"/>
            <p:cNvSpPr>
              <a:spLocks noEditPoints="1"/>
            </p:cNvSpPr>
            <p:nvPr/>
          </p:nvSpPr>
          <p:spPr bwMode="auto">
            <a:xfrm>
              <a:off x="3594660" y="4232442"/>
              <a:ext cx="1095680" cy="148031"/>
            </a:xfrm>
            <a:custGeom>
              <a:avLst/>
              <a:gdLst>
                <a:gd name="T0" fmla="*/ 0 w 1140"/>
                <a:gd name="T1" fmla="*/ 0 h 266"/>
                <a:gd name="T2" fmla="*/ 272 w 1140"/>
                <a:gd name="T3" fmla="*/ 0 h 266"/>
                <a:gd name="T4" fmla="*/ 272 w 1140"/>
                <a:gd name="T5" fmla="*/ 266 h 266"/>
                <a:gd name="T6" fmla="*/ 0 w 1140"/>
                <a:gd name="T7" fmla="*/ 266 h 266"/>
                <a:gd name="T8" fmla="*/ 0 w 1140"/>
                <a:gd name="T9" fmla="*/ 0 h 266"/>
                <a:gd name="T10" fmla="*/ 435 w 1140"/>
                <a:gd name="T11" fmla="*/ 0 h 266"/>
                <a:gd name="T12" fmla="*/ 707 w 1140"/>
                <a:gd name="T13" fmla="*/ 0 h 266"/>
                <a:gd name="T14" fmla="*/ 707 w 1140"/>
                <a:gd name="T15" fmla="*/ 266 h 266"/>
                <a:gd name="T16" fmla="*/ 435 w 1140"/>
                <a:gd name="T17" fmla="*/ 266 h 266"/>
                <a:gd name="T18" fmla="*/ 435 w 1140"/>
                <a:gd name="T19" fmla="*/ 0 h 266"/>
                <a:gd name="T20" fmla="*/ 868 w 1140"/>
                <a:gd name="T21" fmla="*/ 0 h 266"/>
                <a:gd name="T22" fmla="*/ 1140 w 1140"/>
                <a:gd name="T23" fmla="*/ 0 h 266"/>
                <a:gd name="T24" fmla="*/ 1140 w 1140"/>
                <a:gd name="T25" fmla="*/ 266 h 266"/>
                <a:gd name="T26" fmla="*/ 868 w 1140"/>
                <a:gd name="T27" fmla="*/ 266 h 266"/>
                <a:gd name="T28" fmla="*/ 868 w 1140"/>
                <a:gd name="T2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0" h="266">
                  <a:moveTo>
                    <a:pt x="0" y="0"/>
                  </a:moveTo>
                  <a:lnTo>
                    <a:pt x="272" y="0"/>
                  </a:lnTo>
                  <a:lnTo>
                    <a:pt x="272" y="266"/>
                  </a:lnTo>
                  <a:lnTo>
                    <a:pt x="0" y="266"/>
                  </a:lnTo>
                  <a:lnTo>
                    <a:pt x="0" y="0"/>
                  </a:lnTo>
                  <a:close/>
                  <a:moveTo>
                    <a:pt x="435" y="0"/>
                  </a:moveTo>
                  <a:lnTo>
                    <a:pt x="707" y="0"/>
                  </a:lnTo>
                  <a:lnTo>
                    <a:pt x="707" y="266"/>
                  </a:lnTo>
                  <a:lnTo>
                    <a:pt x="435" y="266"/>
                  </a:lnTo>
                  <a:lnTo>
                    <a:pt x="435" y="0"/>
                  </a:lnTo>
                  <a:close/>
                  <a:moveTo>
                    <a:pt x="868" y="0"/>
                  </a:moveTo>
                  <a:lnTo>
                    <a:pt x="1140" y="0"/>
                  </a:lnTo>
                  <a:lnTo>
                    <a:pt x="1140" y="266"/>
                  </a:lnTo>
                  <a:lnTo>
                    <a:pt x="868" y="266"/>
                  </a:lnTo>
                  <a:lnTo>
                    <a:pt x="868" y="0"/>
                  </a:lnTo>
                  <a:close/>
                </a:path>
              </a:pathLst>
            </a:custGeom>
            <a:solidFill>
              <a:srgbClr val="E6E9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矩形 34"/>
            <p:cNvSpPr/>
            <p:nvPr/>
          </p:nvSpPr>
          <p:spPr>
            <a:xfrm>
              <a:off x="1524000" y="3630756"/>
              <a:ext cx="2590800" cy="338554"/>
            </a:xfrm>
            <a:prstGeom prst="rect">
              <a:avLst/>
            </a:prstGeom>
          </p:spPr>
          <p:txBody>
            <a:bodyPr wrap="square">
              <a:spAutoFit/>
            </a:bodyPr>
            <a:lstStyle/>
            <a:p>
              <a:r>
                <a:rPr lang="en-US" altLang="zh-CN" sz="1600" dirty="0" smtClean="0">
                  <a:solidFill>
                    <a:schemeClr val="accent2"/>
                  </a:solidFill>
                  <a:latin typeface="+mj-ea"/>
                  <a:ea typeface="+mj-ea"/>
                  <a:sym typeface="Arial" panose="020B0604020202020204" pitchFamily="34" charset="0"/>
                </a:rPr>
                <a:t>PROGRAMMER </a:t>
              </a:r>
              <a:r>
                <a:rPr lang="en-US" altLang="zh-CN" sz="1400" dirty="0" smtClean="0">
                  <a:solidFill>
                    <a:schemeClr val="accent2"/>
                  </a:solidFill>
                  <a:latin typeface="+mj-ea"/>
                  <a:ea typeface="+mj-ea"/>
                  <a:sym typeface="Arial" panose="020B0604020202020204" pitchFamily="34" charset="0"/>
                </a:rPr>
                <a:t>UMMARY </a:t>
              </a:r>
              <a:endParaRPr lang="zh-CN" altLang="en-US" sz="1400" dirty="0">
                <a:solidFill>
                  <a:schemeClr val="accent2"/>
                </a:solidFill>
                <a:latin typeface="+mj-ea"/>
                <a:ea typeface="+mj-ea"/>
              </a:endParaRPr>
            </a:p>
          </p:txBody>
        </p:sp>
      </p:grpSp>
    </p:spTree>
    <p:extLst>
      <p:ext uri="{BB962C8B-B14F-4D97-AF65-F5344CB8AC3E}">
        <p14:creationId xmlns:p14="http://schemas.microsoft.com/office/powerpoint/2010/main" val="130357628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8" grpId="0" animBg="1"/>
      <p:bldP spid="26" grpId="0" animBg="1"/>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18"/>
          <p:cNvSpPr/>
          <p:nvPr/>
        </p:nvSpPr>
        <p:spPr>
          <a:xfrm rot="10800000">
            <a:off x="210263" y="-13912"/>
            <a:ext cx="4214298" cy="1991365"/>
          </a:xfrm>
          <a:prstGeom prst="triangle">
            <a:avLst/>
          </a:prstGeom>
          <a:blipFill dpi="0" rotWithShape="0">
            <a:blip r:embed="rId3"/>
            <a:srcRect/>
            <a:stretch>
              <a:fillRect l="-18000" t="-20000" r="-1000"/>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8" name="等腰三角形 17"/>
          <p:cNvSpPr/>
          <p:nvPr/>
        </p:nvSpPr>
        <p:spPr>
          <a:xfrm rot="5400000">
            <a:off x="-1236289" y="1237464"/>
            <a:ext cx="5142327" cy="2669749"/>
          </a:xfrm>
          <a:prstGeom prst="triangl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nvGrpSpPr>
          <p:cNvPr id="50" name="组合 49"/>
          <p:cNvGrpSpPr/>
          <p:nvPr/>
        </p:nvGrpSpPr>
        <p:grpSpPr>
          <a:xfrm flipH="1">
            <a:off x="2519561" y="4019550"/>
            <a:ext cx="6629400" cy="1123950"/>
            <a:chOff x="0" y="4019550"/>
            <a:chExt cx="6629400" cy="1123950"/>
          </a:xfrm>
        </p:grpSpPr>
        <p:sp>
          <p:nvSpPr>
            <p:cNvPr id="21" name="等腰三角形 20"/>
            <p:cNvSpPr/>
            <p:nvPr/>
          </p:nvSpPr>
          <p:spPr>
            <a:xfrm rot="10800000" flipH="1" flipV="1">
              <a:off x="278200" y="4436633"/>
              <a:ext cx="6351200" cy="706867"/>
            </a:xfrm>
            <a:prstGeom prst="triangle">
              <a:avLst>
                <a:gd name="adj" fmla="val 1327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26" name="任意多边形 25"/>
            <p:cNvSpPr/>
            <p:nvPr/>
          </p:nvSpPr>
          <p:spPr>
            <a:xfrm rot="10800000" flipH="1" flipV="1">
              <a:off x="0" y="4019550"/>
              <a:ext cx="1616535" cy="1123950"/>
            </a:xfrm>
            <a:custGeom>
              <a:avLst/>
              <a:gdLst>
                <a:gd name="connsiteX0" fmla="*/ 261921 w 1616535"/>
                <a:gd name="connsiteY0" fmla="*/ 0 h 1123950"/>
                <a:gd name="connsiteX1" fmla="*/ 1616535 w 1616535"/>
                <a:gd name="connsiteY1" fmla="*/ 1123950 h 1123950"/>
                <a:gd name="connsiteX2" fmla="*/ 0 w 1616535"/>
                <a:gd name="connsiteY2" fmla="*/ 1123950 h 1123950"/>
                <a:gd name="connsiteX3" fmla="*/ 0 w 1616535"/>
                <a:gd name="connsiteY3" fmla="*/ 217321 h 1123950"/>
              </a:gdLst>
              <a:ahLst/>
              <a:cxnLst>
                <a:cxn ang="0">
                  <a:pos x="connsiteX0" y="connsiteY0"/>
                </a:cxn>
                <a:cxn ang="0">
                  <a:pos x="connsiteX1" y="connsiteY1"/>
                </a:cxn>
                <a:cxn ang="0">
                  <a:pos x="connsiteX2" y="connsiteY2"/>
                </a:cxn>
                <a:cxn ang="0">
                  <a:pos x="connsiteX3" y="connsiteY3"/>
                </a:cxn>
              </a:cxnLst>
              <a:rect l="l" t="t" r="r" b="b"/>
              <a:pathLst>
                <a:path w="1616535" h="1123950">
                  <a:moveTo>
                    <a:pt x="261921" y="0"/>
                  </a:moveTo>
                  <a:lnTo>
                    <a:pt x="1616535" y="1123950"/>
                  </a:lnTo>
                  <a:lnTo>
                    <a:pt x="0" y="1123950"/>
                  </a:lnTo>
                  <a:lnTo>
                    <a:pt x="0" y="21732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字魂35号-经典雅黑" panose="02000000000000000000" pitchFamily="2" charset="-122"/>
              </a:endParaRPr>
            </a:p>
          </p:txBody>
        </p:sp>
      </p:grpSp>
      <p:sp>
        <p:nvSpPr>
          <p:cNvPr id="41" name="矩形 40"/>
          <p:cNvSpPr/>
          <p:nvPr/>
        </p:nvSpPr>
        <p:spPr>
          <a:xfrm>
            <a:off x="708392" y="1762522"/>
            <a:ext cx="815608" cy="1418828"/>
          </a:xfrm>
          <a:prstGeom prst="rect">
            <a:avLst/>
          </a:prstGeom>
        </p:spPr>
        <p:txBody>
          <a:bodyPr vert="eaVert" wrap="square" lIns="68580" tIns="34290" rIns="68580" bIns="34290">
            <a:spAutoFit/>
          </a:bodyPr>
          <a:lstStyle/>
          <a:p>
            <a:pPr defTabSz="685800">
              <a:defRPr/>
            </a:pPr>
            <a:r>
              <a:rPr lang="zh-CN" altLang="en-US" sz="4400" b="1" spc="225" dirty="0" smtClean="0">
                <a:solidFill>
                  <a:schemeClr val="bg1"/>
                </a:solidFill>
                <a:latin typeface="+mj-ea"/>
                <a:ea typeface="+mj-ea"/>
                <a:cs typeface="+mn-ea"/>
                <a:sym typeface="+mn-lt"/>
              </a:rPr>
              <a:t>目录</a:t>
            </a:r>
            <a:endParaRPr sz="4400" b="1" spc="225" dirty="0">
              <a:solidFill>
                <a:schemeClr val="bg1"/>
              </a:solidFill>
              <a:latin typeface="+mj-ea"/>
              <a:ea typeface="+mj-ea"/>
              <a:cs typeface="+mn-ea"/>
              <a:sym typeface="+mn-lt"/>
            </a:endParaRPr>
          </a:p>
        </p:txBody>
      </p:sp>
      <p:grpSp>
        <p:nvGrpSpPr>
          <p:cNvPr id="42" name="组合 41"/>
          <p:cNvGrpSpPr/>
          <p:nvPr/>
        </p:nvGrpSpPr>
        <p:grpSpPr>
          <a:xfrm>
            <a:off x="3352800" y="1380072"/>
            <a:ext cx="4190998" cy="321730"/>
            <a:chOff x="3113365" y="1214277"/>
            <a:chExt cx="4449212" cy="321730"/>
          </a:xfrm>
        </p:grpSpPr>
        <p:sp>
          <p:nvSpPr>
            <p:cNvPr id="51" name="文本框 7"/>
            <p:cNvSpPr txBox="1"/>
            <p:nvPr/>
          </p:nvSpPr>
          <p:spPr>
            <a:xfrm>
              <a:off x="3113365" y="1220536"/>
              <a:ext cx="489752" cy="315471"/>
            </a:xfrm>
            <a:prstGeom prst="rect">
              <a:avLst/>
            </a:prstGeom>
            <a:solidFill>
              <a:schemeClr val="accent1"/>
            </a:solidFill>
            <a:ln>
              <a:noFill/>
            </a:ln>
          </p:spPr>
          <p:txBody>
            <a:bodyPr wrap="square" lIns="68580" tIns="34290" rIns="68580" bIns="34290" rtlCol="0">
              <a:spAutoFit/>
            </a:bodyPr>
            <a:lstStyle/>
            <a:p>
              <a:pPr algn="ctr" defTabSz="685800"/>
              <a:r>
                <a:rPr lang="en-US" altLang="zh-CN" sz="1600" dirty="0" smtClean="0">
                  <a:solidFill>
                    <a:schemeClr val="bg1"/>
                  </a:solidFill>
                  <a:latin typeface="+mn-ea"/>
                  <a:cs typeface="+mn-ea"/>
                  <a:sym typeface="+mn-lt"/>
                </a:rPr>
                <a:t>01</a:t>
              </a:r>
              <a:endParaRPr lang="en-US" altLang="zh-CN" sz="1600" dirty="0">
                <a:solidFill>
                  <a:schemeClr val="bg1"/>
                </a:solidFill>
                <a:latin typeface="+mn-ea"/>
                <a:cs typeface="+mn-ea"/>
                <a:sym typeface="+mn-lt"/>
              </a:endParaRPr>
            </a:p>
          </p:txBody>
        </p:sp>
        <p:sp>
          <p:nvSpPr>
            <p:cNvPr id="52" name="文本框 15"/>
            <p:cNvSpPr txBox="1"/>
            <p:nvPr/>
          </p:nvSpPr>
          <p:spPr>
            <a:xfrm>
              <a:off x="3679315" y="1214277"/>
              <a:ext cx="3883262" cy="315471"/>
            </a:xfrm>
            <a:prstGeom prst="rect">
              <a:avLst/>
            </a:prstGeom>
            <a:noFill/>
            <a:ln>
              <a:solidFill>
                <a:schemeClr val="accent1"/>
              </a:solidFill>
            </a:ln>
          </p:spPr>
          <p:txBody>
            <a:bodyPr wrap="square" lIns="68580" tIns="34290" rIns="68580" bIns="34290" rtlCol="0">
              <a:spAutoFit/>
            </a:bodyPr>
            <a:lstStyle/>
            <a:p>
              <a:pPr algn="ctr" defTabSz="685800"/>
              <a:r>
                <a:rPr lang="zh-CN" altLang="en-US" sz="1600" dirty="0">
                  <a:solidFill>
                    <a:schemeClr val="tx1">
                      <a:lumMod val="85000"/>
                      <a:lumOff val="15000"/>
                    </a:schemeClr>
                  </a:solidFill>
                  <a:latin typeface="+mn-ea"/>
                  <a:cs typeface="+mn-ea"/>
                  <a:sym typeface="+mn-lt"/>
                </a:rPr>
                <a:t>多媒体技术概述</a:t>
              </a:r>
              <a:endParaRPr lang="zh-CN" altLang="en-US" sz="1600" dirty="0">
                <a:solidFill>
                  <a:schemeClr val="tx1">
                    <a:lumMod val="85000"/>
                    <a:lumOff val="15000"/>
                  </a:schemeClr>
                </a:solidFill>
                <a:latin typeface="+mn-ea"/>
                <a:cs typeface="+mn-ea"/>
                <a:sym typeface="+mn-lt"/>
              </a:endParaRPr>
            </a:p>
          </p:txBody>
        </p:sp>
      </p:grpSp>
      <p:grpSp>
        <p:nvGrpSpPr>
          <p:cNvPr id="53" name="组合 52"/>
          <p:cNvGrpSpPr/>
          <p:nvPr/>
        </p:nvGrpSpPr>
        <p:grpSpPr>
          <a:xfrm>
            <a:off x="3352800" y="2152655"/>
            <a:ext cx="4190998" cy="321730"/>
            <a:chOff x="3113365" y="1214277"/>
            <a:chExt cx="4449212" cy="321730"/>
          </a:xfrm>
        </p:grpSpPr>
        <p:sp>
          <p:nvSpPr>
            <p:cNvPr id="54" name="文本框 7"/>
            <p:cNvSpPr txBox="1"/>
            <p:nvPr/>
          </p:nvSpPr>
          <p:spPr>
            <a:xfrm>
              <a:off x="3113365" y="1220536"/>
              <a:ext cx="489752" cy="315471"/>
            </a:xfrm>
            <a:prstGeom prst="rect">
              <a:avLst/>
            </a:prstGeom>
            <a:solidFill>
              <a:schemeClr val="accent2"/>
            </a:solidFill>
            <a:ln>
              <a:noFill/>
            </a:ln>
          </p:spPr>
          <p:txBody>
            <a:bodyPr wrap="square" lIns="68580" tIns="34290" rIns="68580" bIns="34290" rtlCol="0">
              <a:spAutoFit/>
            </a:bodyPr>
            <a:lstStyle/>
            <a:p>
              <a:pPr algn="ctr" defTabSz="685800"/>
              <a:r>
                <a:rPr lang="en-US" altLang="zh-CN" sz="1600" dirty="0" smtClean="0">
                  <a:solidFill>
                    <a:schemeClr val="bg1"/>
                  </a:solidFill>
                  <a:latin typeface="+mn-ea"/>
                  <a:cs typeface="+mn-ea"/>
                  <a:sym typeface="+mn-lt"/>
                </a:rPr>
                <a:t>02</a:t>
              </a:r>
              <a:endParaRPr lang="en-US" altLang="zh-CN" sz="1600" dirty="0">
                <a:solidFill>
                  <a:schemeClr val="bg1"/>
                </a:solidFill>
                <a:latin typeface="+mn-ea"/>
                <a:cs typeface="+mn-ea"/>
                <a:sym typeface="+mn-lt"/>
              </a:endParaRPr>
            </a:p>
          </p:txBody>
        </p:sp>
        <p:sp>
          <p:nvSpPr>
            <p:cNvPr id="55" name="文本框 15"/>
            <p:cNvSpPr txBox="1"/>
            <p:nvPr/>
          </p:nvSpPr>
          <p:spPr>
            <a:xfrm>
              <a:off x="3679315" y="1214277"/>
              <a:ext cx="3883262" cy="315471"/>
            </a:xfrm>
            <a:prstGeom prst="rect">
              <a:avLst/>
            </a:prstGeom>
            <a:noFill/>
            <a:ln>
              <a:solidFill>
                <a:schemeClr val="accent1"/>
              </a:solidFill>
            </a:ln>
          </p:spPr>
          <p:txBody>
            <a:bodyPr wrap="square" lIns="68580" tIns="34290" rIns="68580" bIns="34290" rtlCol="0">
              <a:spAutoFit/>
            </a:bodyPr>
            <a:lstStyle/>
            <a:p>
              <a:pPr algn="ctr" defTabSz="685800"/>
              <a:r>
                <a:rPr lang="zh-CN" altLang="en-US" sz="1600" dirty="0">
                  <a:solidFill>
                    <a:schemeClr val="tx1">
                      <a:lumMod val="85000"/>
                      <a:lumOff val="15000"/>
                    </a:schemeClr>
                  </a:solidFill>
                  <a:latin typeface="+mn-ea"/>
                  <a:cs typeface="+mn-ea"/>
                  <a:sym typeface="+mn-lt"/>
                </a:rPr>
                <a:t>多媒体数据压缩与编码</a:t>
              </a:r>
              <a:endParaRPr lang="zh-CN" altLang="en-US" sz="1600" dirty="0">
                <a:solidFill>
                  <a:schemeClr val="tx1">
                    <a:lumMod val="85000"/>
                    <a:lumOff val="15000"/>
                  </a:schemeClr>
                </a:solidFill>
                <a:latin typeface="+mn-ea"/>
                <a:cs typeface="+mn-ea"/>
                <a:sym typeface="+mn-lt"/>
              </a:endParaRPr>
            </a:p>
          </p:txBody>
        </p:sp>
      </p:grpSp>
      <p:grpSp>
        <p:nvGrpSpPr>
          <p:cNvPr id="56" name="组合 55"/>
          <p:cNvGrpSpPr/>
          <p:nvPr/>
        </p:nvGrpSpPr>
        <p:grpSpPr>
          <a:xfrm>
            <a:off x="3352800" y="2925238"/>
            <a:ext cx="4190998" cy="321730"/>
            <a:chOff x="3113365" y="1214277"/>
            <a:chExt cx="4449212" cy="321730"/>
          </a:xfrm>
        </p:grpSpPr>
        <p:sp>
          <p:nvSpPr>
            <p:cNvPr id="57" name="文本框 7"/>
            <p:cNvSpPr txBox="1"/>
            <p:nvPr/>
          </p:nvSpPr>
          <p:spPr>
            <a:xfrm>
              <a:off x="3113365" y="1220536"/>
              <a:ext cx="489752" cy="315471"/>
            </a:xfrm>
            <a:prstGeom prst="rect">
              <a:avLst/>
            </a:prstGeom>
            <a:solidFill>
              <a:schemeClr val="accent1"/>
            </a:solidFill>
            <a:ln>
              <a:noFill/>
            </a:ln>
          </p:spPr>
          <p:txBody>
            <a:bodyPr wrap="square" lIns="68580" tIns="34290" rIns="68580" bIns="34290" rtlCol="0">
              <a:spAutoFit/>
            </a:bodyPr>
            <a:lstStyle/>
            <a:p>
              <a:pPr algn="ctr" defTabSz="685800"/>
              <a:r>
                <a:rPr lang="en-US" altLang="zh-CN" sz="1600" dirty="0" smtClean="0">
                  <a:solidFill>
                    <a:schemeClr val="bg1"/>
                  </a:solidFill>
                  <a:latin typeface="+mn-ea"/>
                  <a:cs typeface="+mn-ea"/>
                  <a:sym typeface="+mn-lt"/>
                </a:rPr>
                <a:t>03</a:t>
              </a:r>
              <a:endParaRPr lang="en-US" altLang="zh-CN" sz="1600" dirty="0">
                <a:solidFill>
                  <a:schemeClr val="bg1"/>
                </a:solidFill>
                <a:latin typeface="+mn-ea"/>
                <a:cs typeface="+mn-ea"/>
                <a:sym typeface="+mn-lt"/>
              </a:endParaRPr>
            </a:p>
          </p:txBody>
        </p:sp>
        <p:sp>
          <p:nvSpPr>
            <p:cNvPr id="58" name="文本框 15"/>
            <p:cNvSpPr txBox="1"/>
            <p:nvPr/>
          </p:nvSpPr>
          <p:spPr>
            <a:xfrm>
              <a:off x="3679315" y="1214277"/>
              <a:ext cx="3883262" cy="315471"/>
            </a:xfrm>
            <a:prstGeom prst="rect">
              <a:avLst/>
            </a:prstGeom>
            <a:noFill/>
            <a:ln>
              <a:solidFill>
                <a:schemeClr val="accent1"/>
              </a:solidFill>
            </a:ln>
          </p:spPr>
          <p:txBody>
            <a:bodyPr wrap="square" lIns="68580" tIns="34290" rIns="68580" bIns="34290" rtlCol="0">
              <a:spAutoFit/>
            </a:bodyPr>
            <a:lstStyle/>
            <a:p>
              <a:pPr algn="ctr" defTabSz="685800"/>
              <a:r>
                <a:rPr lang="zh-CN" altLang="en-US" sz="1600" dirty="0">
                  <a:solidFill>
                    <a:schemeClr val="tx1">
                      <a:lumMod val="85000"/>
                      <a:lumOff val="15000"/>
                    </a:schemeClr>
                  </a:solidFill>
                  <a:latin typeface="+mn-ea"/>
                  <a:cs typeface="+mn-ea"/>
                  <a:sym typeface="+mn-lt"/>
                </a:rPr>
                <a:t>图形图像处理技术</a:t>
              </a:r>
              <a:endParaRPr lang="zh-CN" altLang="en-US" sz="1600" dirty="0">
                <a:solidFill>
                  <a:schemeClr val="tx1">
                    <a:lumMod val="85000"/>
                    <a:lumOff val="15000"/>
                  </a:schemeClr>
                </a:solidFill>
                <a:latin typeface="+mn-ea"/>
                <a:cs typeface="+mn-ea"/>
                <a:sym typeface="+mn-lt"/>
              </a:endParaRPr>
            </a:p>
          </p:txBody>
        </p:sp>
      </p:grpSp>
      <p:grpSp>
        <p:nvGrpSpPr>
          <p:cNvPr id="59" name="组合 58"/>
          <p:cNvGrpSpPr/>
          <p:nvPr/>
        </p:nvGrpSpPr>
        <p:grpSpPr>
          <a:xfrm>
            <a:off x="3352800" y="3697820"/>
            <a:ext cx="4190998" cy="321730"/>
            <a:chOff x="3113365" y="1214277"/>
            <a:chExt cx="4449212" cy="321730"/>
          </a:xfrm>
        </p:grpSpPr>
        <p:sp>
          <p:nvSpPr>
            <p:cNvPr id="60" name="文本框 7"/>
            <p:cNvSpPr txBox="1"/>
            <p:nvPr/>
          </p:nvSpPr>
          <p:spPr>
            <a:xfrm>
              <a:off x="3113365" y="1220536"/>
              <a:ext cx="489752" cy="315471"/>
            </a:xfrm>
            <a:prstGeom prst="rect">
              <a:avLst/>
            </a:prstGeom>
            <a:solidFill>
              <a:schemeClr val="accent2"/>
            </a:solidFill>
            <a:ln>
              <a:noFill/>
            </a:ln>
          </p:spPr>
          <p:txBody>
            <a:bodyPr wrap="square" lIns="68580" tIns="34290" rIns="68580" bIns="34290" rtlCol="0">
              <a:spAutoFit/>
            </a:bodyPr>
            <a:lstStyle/>
            <a:p>
              <a:pPr algn="ctr" defTabSz="685800"/>
              <a:r>
                <a:rPr lang="en-US" altLang="zh-CN" sz="1600" dirty="0" smtClean="0">
                  <a:solidFill>
                    <a:schemeClr val="bg1"/>
                  </a:solidFill>
                  <a:latin typeface="+mn-ea"/>
                  <a:cs typeface="+mn-ea"/>
                  <a:sym typeface="+mn-lt"/>
                </a:rPr>
                <a:t>04</a:t>
              </a:r>
              <a:endParaRPr lang="en-US" altLang="zh-CN" sz="1600" dirty="0">
                <a:solidFill>
                  <a:schemeClr val="bg1"/>
                </a:solidFill>
                <a:latin typeface="+mn-ea"/>
                <a:cs typeface="+mn-ea"/>
                <a:sym typeface="+mn-lt"/>
              </a:endParaRPr>
            </a:p>
          </p:txBody>
        </p:sp>
        <p:sp>
          <p:nvSpPr>
            <p:cNvPr id="61" name="文本框 15"/>
            <p:cNvSpPr txBox="1"/>
            <p:nvPr/>
          </p:nvSpPr>
          <p:spPr>
            <a:xfrm>
              <a:off x="3679315" y="1214277"/>
              <a:ext cx="3883262" cy="315471"/>
            </a:xfrm>
            <a:prstGeom prst="rect">
              <a:avLst/>
            </a:prstGeom>
            <a:noFill/>
            <a:ln>
              <a:solidFill>
                <a:schemeClr val="accent1"/>
              </a:solidFill>
            </a:ln>
          </p:spPr>
          <p:txBody>
            <a:bodyPr wrap="square" lIns="68580" tIns="34290" rIns="68580" bIns="34290" rtlCol="0">
              <a:spAutoFit/>
            </a:bodyPr>
            <a:lstStyle/>
            <a:p>
              <a:pPr algn="ctr" defTabSz="685800"/>
              <a:r>
                <a:rPr lang="zh-CN" altLang="en-US" sz="1600" dirty="0">
                  <a:solidFill>
                    <a:schemeClr val="tx1">
                      <a:lumMod val="85000"/>
                      <a:lumOff val="15000"/>
                    </a:schemeClr>
                  </a:solidFill>
                  <a:latin typeface="+mn-ea"/>
                  <a:cs typeface="+mn-ea"/>
                  <a:sym typeface="+mn-lt"/>
                </a:rPr>
                <a:t>数字音频处理技术</a:t>
              </a:r>
              <a:endParaRPr lang="zh-CN" altLang="en-US" sz="1600" dirty="0">
                <a:solidFill>
                  <a:schemeClr val="tx1">
                    <a:lumMod val="85000"/>
                    <a:lumOff val="15000"/>
                  </a:schemeClr>
                </a:solidFill>
                <a:latin typeface="+mn-ea"/>
                <a:cs typeface="+mn-ea"/>
                <a:sym typeface="+mn-lt"/>
              </a:endParaRPr>
            </a:p>
          </p:txBody>
        </p:sp>
      </p:grpSp>
      <p:sp>
        <p:nvSpPr>
          <p:cNvPr id="3" name="矩形 2"/>
          <p:cNvSpPr/>
          <p:nvPr/>
        </p:nvSpPr>
        <p:spPr>
          <a:xfrm>
            <a:off x="459635" y="2002678"/>
            <a:ext cx="461665" cy="1712072"/>
          </a:xfrm>
          <a:prstGeom prst="rect">
            <a:avLst/>
          </a:prstGeom>
        </p:spPr>
        <p:txBody>
          <a:bodyPr vert="eaVert" wrap="none">
            <a:spAutoFit/>
          </a:bodyPr>
          <a:lstStyle/>
          <a:p>
            <a:r>
              <a:rPr lang="en-US" altLang="zh-CN">
                <a:solidFill>
                  <a:schemeClr val="bg1"/>
                </a:solidFill>
                <a:latin typeface="+mn-ea"/>
                <a:sym typeface="Arial" panose="020B0604020202020204" pitchFamily="34" charset="0"/>
              </a:rPr>
              <a:t>PROGRAMMER </a:t>
            </a:r>
          </a:p>
        </p:txBody>
      </p:sp>
    </p:spTree>
    <p:extLst>
      <p:ext uri="{BB962C8B-B14F-4D97-AF65-F5344CB8AC3E}">
        <p14:creationId xmlns:p14="http://schemas.microsoft.com/office/powerpoint/2010/main" val="56365124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ppt_x"/>
                                          </p:val>
                                        </p:tav>
                                        <p:tav tm="100000">
                                          <p:val>
                                            <p:strVal val="#ppt_x"/>
                                          </p:val>
                                        </p:tav>
                                      </p:tavLst>
                                    </p:anim>
                                    <p:anim calcmode="lin" valueType="num">
                                      <p:cBhvr additive="base">
                                        <p:cTn id="1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p:cTn id="21" dur="500" fill="hold"/>
                                        <p:tgtEl>
                                          <p:spTgt spid="41"/>
                                        </p:tgtEl>
                                        <p:attrNameLst>
                                          <p:attrName>ppt_w</p:attrName>
                                        </p:attrNameLst>
                                      </p:cBhvr>
                                      <p:tavLst>
                                        <p:tav tm="0">
                                          <p:val>
                                            <p:fltVal val="0"/>
                                          </p:val>
                                        </p:tav>
                                        <p:tav tm="100000">
                                          <p:val>
                                            <p:strVal val="#ppt_w"/>
                                          </p:val>
                                        </p:tav>
                                      </p:tavLst>
                                    </p:anim>
                                    <p:anim calcmode="lin" valueType="num">
                                      <p:cBhvr>
                                        <p:cTn id="22" dur="500" fill="hold"/>
                                        <p:tgtEl>
                                          <p:spTgt spid="41"/>
                                        </p:tgtEl>
                                        <p:attrNameLst>
                                          <p:attrName>ppt_h</p:attrName>
                                        </p:attrNameLst>
                                      </p:cBhvr>
                                      <p:tavLst>
                                        <p:tav tm="0">
                                          <p:val>
                                            <p:fltVal val="0"/>
                                          </p:val>
                                        </p:tav>
                                        <p:tav tm="100000">
                                          <p:val>
                                            <p:strVal val="#ppt_h"/>
                                          </p:val>
                                        </p:tav>
                                      </p:tavLst>
                                    </p:anim>
                                    <p:animEffect transition="in" filter="fade">
                                      <p:cBhvr>
                                        <p:cTn id="23" dur="500"/>
                                        <p:tgtEl>
                                          <p:spTgt spid="4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left)">
                                      <p:cBhvr>
                                        <p:cTn id="33" dur="500"/>
                                        <p:tgtEl>
                                          <p:spTgt spid="42"/>
                                        </p:tgtEl>
                                      </p:cBhvr>
                                    </p:animEffect>
                                  </p:childTnLst>
                                </p:cTn>
                              </p:par>
                              <p:par>
                                <p:cTn id="34" presetID="22" presetClass="entr" presetSubtype="8" fill="hold" nodeType="with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left)">
                                      <p:cBhvr>
                                        <p:cTn id="36" dur="500"/>
                                        <p:tgtEl>
                                          <p:spTgt spid="53"/>
                                        </p:tgtEl>
                                      </p:cBhvr>
                                    </p:animEffect>
                                  </p:childTnLst>
                                </p:cTn>
                              </p:par>
                              <p:par>
                                <p:cTn id="37" presetID="22" presetClass="entr" presetSubtype="8" fill="hold" nodeType="with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wipe(left)">
                                      <p:cBhvr>
                                        <p:cTn id="39" dur="500"/>
                                        <p:tgtEl>
                                          <p:spTgt spid="56"/>
                                        </p:tgtEl>
                                      </p:cBhvr>
                                    </p:animEffect>
                                  </p:childTnLst>
                                </p:cTn>
                              </p:par>
                              <p:par>
                                <p:cTn id="40" presetID="22" presetClass="entr" presetSubtype="8" fill="hold" nodeType="with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wipe(left)">
                                      <p:cBhvr>
                                        <p:cTn id="4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8" grpId="0" animBg="1"/>
      <p:bldP spid="41"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793377" y="1504950"/>
            <a:ext cx="2299393" cy="410752"/>
          </a:xfrm>
          <a:prstGeom prst="rect">
            <a:avLst/>
          </a:prstGeom>
        </p:spPr>
        <p:txBody>
          <a:bodyPr vert="horz" lIns="68580" tIns="34290" rIns="68580" bIns="34290" rtlCol="0" anchor="b">
            <a:normAutofit fontScale="85000" lnSpcReduction="10000"/>
          </a:bodyPr>
          <a:lstStyle/>
          <a:p>
            <a:pPr>
              <a:lnSpc>
                <a:spcPts val="1875"/>
              </a:lnSpc>
              <a:spcBef>
                <a:spcPct val="0"/>
              </a:spcBef>
            </a:pPr>
            <a:r>
              <a:rPr lang="zh-CN" altLang="en-US" b="1" dirty="0">
                <a:solidFill>
                  <a:srgbClr val="FF0000"/>
                </a:solidFill>
              </a:rPr>
              <a:t>一、数据压缩的重要性</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688195" y="2273657"/>
            <a:ext cx="4751999" cy="1593493"/>
          </a:xfrm>
          <a:prstGeom prst="rect">
            <a:avLst/>
          </a:prstGeom>
        </p:spPr>
        <p:txBody>
          <a:bodyPr vert="horz" lIns="68580" tIns="34290" rIns="68580" bIns="34290" rtlCol="0" anchor="b">
            <a:noAutofit/>
          </a:bodyPr>
          <a:lstStyle/>
          <a:p>
            <a:pPr>
              <a:lnSpc>
                <a:spcPct val="150000"/>
              </a:lnSpc>
              <a:spcBef>
                <a:spcPct val="0"/>
              </a:spcBef>
            </a:pPr>
            <a:r>
              <a:rPr lang="zh-CN" altLang="en-US" sz="1400" dirty="0"/>
              <a:t>如何以现有的硬件技术来存储和传输大量的数字化信息成为当今计算机行业迫切需要解决的问题。数据压缩成为解决以上所述的矛盾的一个有效的途径。因此，如何有效地把大量数据进行压缩成为当今计算机行业中的一个热门课题。</a:t>
            </a:r>
            <a:endPar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93635" y="2084440"/>
            <a:ext cx="2788365" cy="1858910"/>
          </a:xfrm>
          <a:prstGeom prst="rect">
            <a:avLst/>
          </a:prstGeom>
        </p:spPr>
      </p:pic>
      <p:sp>
        <p:nvSpPr>
          <p:cNvPr id="6" name="圆角矩形 5"/>
          <p:cNvSpPr/>
          <p:nvPr/>
        </p:nvSpPr>
        <p:spPr>
          <a:xfrm>
            <a:off x="0" y="209550"/>
            <a:ext cx="3092771"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第一</a:t>
            </a:r>
            <a:r>
              <a:rPr lang="zh-CN" altLang="en-US" b="1" dirty="0" smtClean="0">
                <a:solidFill>
                  <a:srgbClr val="FF0000"/>
                </a:solidFill>
              </a:rPr>
              <a:t>节  数据压缩</a:t>
            </a:r>
            <a:r>
              <a:rPr lang="zh-CN" altLang="en-US" b="1" dirty="0">
                <a:solidFill>
                  <a:srgbClr val="FF0000"/>
                </a:solidFill>
              </a:rPr>
              <a:t>概述</a:t>
            </a:r>
            <a:endParaRPr lang="zh-CN" altLang="en-US" b="1" dirty="0">
              <a:solidFill>
                <a:srgbClr val="FF0000"/>
              </a:solidFill>
            </a:endParaRPr>
          </a:p>
        </p:txBody>
      </p:sp>
    </p:spTree>
    <p:extLst>
      <p:ext uri="{BB962C8B-B14F-4D97-AF65-F5344CB8AC3E}">
        <p14:creationId xmlns:p14="http://schemas.microsoft.com/office/powerpoint/2010/main" val="2160181481"/>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793377" y="1504950"/>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二、常见的冗余类别</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688195" y="2273657"/>
            <a:ext cx="4751999" cy="2431693"/>
          </a:xfrm>
          <a:prstGeom prst="rect">
            <a:avLst/>
          </a:prstGeom>
        </p:spPr>
        <p:txBody>
          <a:bodyPr vert="horz" lIns="68580" tIns="34290" rIns="68580" bIns="34290" rtlCol="0" anchor="b">
            <a:noAutofit/>
          </a:bodyPr>
          <a:lstStyle/>
          <a:p>
            <a:pPr>
              <a:lnSpc>
                <a:spcPct val="150000"/>
              </a:lnSpc>
              <a:spcBef>
                <a:spcPct val="0"/>
              </a:spcBef>
            </a:pPr>
            <a:r>
              <a:rPr lang="zh-CN" altLang="en-US" sz="1400" dirty="0"/>
              <a:t>下面介绍一些常见的图像数据冗余的情况</a:t>
            </a:r>
            <a:r>
              <a:rPr lang="zh-CN" altLang="en-US" sz="1400" dirty="0" smtClean="0"/>
              <a:t>。</a:t>
            </a:r>
            <a:endParaRPr lang="en-US" altLang="zh-CN" sz="1400" dirty="0" smtClean="0"/>
          </a:p>
          <a:p>
            <a:pPr>
              <a:lnSpc>
                <a:spcPct val="150000"/>
              </a:lnSpc>
              <a:spcBef>
                <a:spcPct val="0"/>
              </a:spcBef>
            </a:pPr>
            <a:r>
              <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一</a:t>
            </a:r>
            <a:r>
              <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空间</a:t>
            </a:r>
            <a:r>
              <a:rPr lang="zh-CN" altLang="en-US" sz="14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冗余</a:t>
            </a:r>
            <a:endParaRPr lang="en-US" altLang="zh-CN" sz="14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ct val="150000"/>
              </a:lnSpc>
              <a:spcBef>
                <a:spcPct val="0"/>
              </a:spcBef>
            </a:pPr>
            <a:r>
              <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二</a:t>
            </a:r>
            <a:r>
              <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结构</a:t>
            </a:r>
            <a:r>
              <a:rPr lang="zh-CN" altLang="en-US" sz="14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冗余</a:t>
            </a:r>
            <a:endParaRPr lang="en-US" altLang="zh-CN" sz="14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ct val="150000"/>
              </a:lnSpc>
              <a:spcBef>
                <a:spcPct val="0"/>
              </a:spcBef>
            </a:pPr>
            <a:r>
              <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三</a:t>
            </a:r>
            <a:r>
              <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时间</a:t>
            </a:r>
            <a:r>
              <a:rPr lang="zh-CN" altLang="en-US" sz="14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冗余</a:t>
            </a:r>
            <a:endParaRPr lang="en-US" altLang="zh-CN" sz="14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ct val="150000"/>
              </a:lnSpc>
              <a:spcBef>
                <a:spcPct val="0"/>
              </a:spcBef>
            </a:pPr>
            <a:r>
              <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四</a:t>
            </a:r>
            <a:r>
              <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视觉</a:t>
            </a:r>
            <a:r>
              <a:rPr lang="zh-CN" altLang="en-US" sz="14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冗余</a:t>
            </a:r>
            <a:endParaRPr lang="en-US" altLang="zh-CN" sz="14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ct val="150000"/>
              </a:lnSpc>
              <a:spcBef>
                <a:spcPct val="0"/>
              </a:spcBef>
            </a:pPr>
            <a:r>
              <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五</a:t>
            </a:r>
            <a:r>
              <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知识</a:t>
            </a:r>
            <a:r>
              <a:rPr lang="zh-CN" altLang="en-US" sz="14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冗余</a:t>
            </a:r>
            <a:endParaRPr lang="en-US" altLang="zh-CN" sz="14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ct val="150000"/>
              </a:lnSpc>
              <a:spcBef>
                <a:spcPct val="0"/>
              </a:spcBef>
            </a:pPr>
            <a:r>
              <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六</a:t>
            </a:r>
            <a:r>
              <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其他</a:t>
            </a:r>
            <a:r>
              <a:rPr lang="zh-CN" altLang="en-US" sz="14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冗余</a:t>
            </a:r>
            <a:endPar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93635" y="2084440"/>
            <a:ext cx="2788365" cy="1858910"/>
          </a:xfrm>
          <a:prstGeom prst="rect">
            <a:avLst/>
          </a:prstGeom>
        </p:spPr>
      </p:pic>
      <p:sp>
        <p:nvSpPr>
          <p:cNvPr id="6" name="圆角矩形 5"/>
          <p:cNvSpPr/>
          <p:nvPr/>
        </p:nvSpPr>
        <p:spPr>
          <a:xfrm>
            <a:off x="0" y="209550"/>
            <a:ext cx="3092771"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第一</a:t>
            </a:r>
            <a:r>
              <a:rPr lang="zh-CN" altLang="en-US" b="1" dirty="0" smtClean="0">
                <a:solidFill>
                  <a:srgbClr val="FF0000"/>
                </a:solidFill>
              </a:rPr>
              <a:t>节  数据压缩</a:t>
            </a:r>
            <a:r>
              <a:rPr lang="zh-CN" altLang="en-US" b="1" dirty="0">
                <a:solidFill>
                  <a:srgbClr val="FF0000"/>
                </a:solidFill>
              </a:rPr>
              <a:t>概述</a:t>
            </a:r>
            <a:endParaRPr lang="zh-CN" altLang="en-US" b="1" dirty="0">
              <a:solidFill>
                <a:srgbClr val="FF0000"/>
              </a:solidFill>
            </a:endParaRPr>
          </a:p>
        </p:txBody>
      </p:sp>
    </p:spTree>
    <p:extLst>
      <p:ext uri="{BB962C8B-B14F-4D97-AF65-F5344CB8AC3E}">
        <p14:creationId xmlns:p14="http://schemas.microsoft.com/office/powerpoint/2010/main" val="4277996904"/>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793377" y="1504950"/>
            <a:ext cx="2299393"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rgbClr val="FF0000"/>
                </a:solidFill>
              </a:rPr>
              <a:t>三、数据压缩分类</a:t>
            </a:r>
            <a:endParaRPr lang="zh-CN" altLang="en-US"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688195" y="2251895"/>
            <a:ext cx="4751999" cy="1691455"/>
          </a:xfrm>
          <a:prstGeom prst="rect">
            <a:avLst/>
          </a:prstGeom>
        </p:spPr>
        <p:txBody>
          <a:bodyPr vert="horz" lIns="68580" tIns="34290" rIns="68580" bIns="34290" rtlCol="0" anchor="b">
            <a:noAutofit/>
          </a:bodyPr>
          <a:lstStyle/>
          <a:p>
            <a:pPr>
              <a:lnSpc>
                <a:spcPct val="150000"/>
              </a:lnSpc>
              <a:spcBef>
                <a:spcPct val="0"/>
              </a:spcBef>
            </a:pPr>
            <a:r>
              <a:rPr lang="zh-CN" altLang="en-US" sz="1400" dirty="0"/>
              <a:t>多媒体数据压缩方法根据不同的依据可产生不同的分类。第一种，按照其作用域在空间域上还是频率域上，可分为空间方法、变换方法和混合方法；第二种，根据是否自适应，分为自适应性编码和非自适应性编码；第三种，根据质量有无损失，可分为有损失编码和无损失编码</a:t>
            </a:r>
            <a:r>
              <a:rPr lang="zh-CN" altLang="en-US" sz="1400" dirty="0" smtClean="0"/>
              <a:t>。</a:t>
            </a:r>
            <a:endPar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93635" y="2084440"/>
            <a:ext cx="2788365" cy="1858910"/>
          </a:xfrm>
          <a:prstGeom prst="rect">
            <a:avLst/>
          </a:prstGeom>
        </p:spPr>
      </p:pic>
      <p:sp>
        <p:nvSpPr>
          <p:cNvPr id="6" name="圆角矩形 5"/>
          <p:cNvSpPr/>
          <p:nvPr/>
        </p:nvSpPr>
        <p:spPr>
          <a:xfrm>
            <a:off x="0" y="209550"/>
            <a:ext cx="3092771"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第一</a:t>
            </a:r>
            <a:r>
              <a:rPr lang="zh-CN" altLang="en-US" b="1" dirty="0" smtClean="0">
                <a:solidFill>
                  <a:srgbClr val="FF0000"/>
                </a:solidFill>
              </a:rPr>
              <a:t>节  数据压缩</a:t>
            </a:r>
            <a:r>
              <a:rPr lang="zh-CN" altLang="en-US" b="1" dirty="0">
                <a:solidFill>
                  <a:srgbClr val="FF0000"/>
                </a:solidFill>
              </a:rPr>
              <a:t>概述</a:t>
            </a:r>
            <a:endParaRPr lang="zh-CN" altLang="en-US" b="1" dirty="0">
              <a:solidFill>
                <a:srgbClr val="FF0000"/>
              </a:solidFill>
            </a:endParaRPr>
          </a:p>
        </p:txBody>
      </p:sp>
    </p:spTree>
    <p:extLst>
      <p:ext uri="{BB962C8B-B14F-4D97-AF65-F5344CB8AC3E}">
        <p14:creationId xmlns:p14="http://schemas.microsoft.com/office/powerpoint/2010/main" val="11508563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213923" y="1581150"/>
            <a:ext cx="3748477" cy="410752"/>
          </a:xfrm>
          <a:prstGeom prst="rect">
            <a:avLst/>
          </a:prstGeom>
        </p:spPr>
        <p:txBody>
          <a:bodyPr vert="horz" lIns="68580" tIns="34290" rIns="68580" bIns="34290" rtlCol="0" anchor="b">
            <a:normAutofit/>
          </a:bodyPr>
          <a:lstStyle/>
          <a:p>
            <a:r>
              <a:rPr lang="zh-CN" altLang="en-US" dirty="0">
                <a:solidFill>
                  <a:srgbClr val="FF0000"/>
                </a:solidFill>
              </a:rPr>
              <a:t>一、熵</a:t>
            </a:r>
            <a:endParaRPr lang="zh-CN" altLang="zh-CN" dirty="0">
              <a:solidFill>
                <a:srgbClr val="FF0000"/>
              </a:solidFill>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3962400" y="2171595"/>
            <a:ext cx="4751999" cy="876091"/>
          </a:xfrm>
          <a:prstGeom prst="rect">
            <a:avLst/>
          </a:prstGeom>
        </p:spPr>
        <p:txBody>
          <a:bodyPr vert="horz" lIns="68580" tIns="34290" rIns="68580" bIns="34290" rtlCol="0" anchor="b">
            <a:noAutofit/>
          </a:bodyPr>
          <a:lstStyle/>
          <a:p>
            <a:r>
              <a:rPr lang="zh-CN" altLang="en-US" sz="1400" dirty="0"/>
              <a:t>数据压缩技术的理论基础是信息论。根据信息论的原理，可以找到最佳数据压缩编码方法，数据压缩的理论极限是信息熵。</a:t>
            </a:r>
            <a:endPar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0" y="2329578"/>
            <a:ext cx="3563658" cy="2375772"/>
          </a:xfrm>
          <a:prstGeom prst="rect">
            <a:avLst/>
          </a:prstGeom>
        </p:spPr>
      </p:pic>
      <p:sp>
        <p:nvSpPr>
          <p:cNvPr id="6" name="圆角矩形 5"/>
          <p:cNvSpPr/>
          <p:nvPr/>
        </p:nvSpPr>
        <p:spPr>
          <a:xfrm>
            <a:off x="0" y="209550"/>
            <a:ext cx="3092771"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第二</a:t>
            </a:r>
            <a:r>
              <a:rPr lang="zh-CN" altLang="en-US" b="1" dirty="0" smtClean="0">
                <a:solidFill>
                  <a:srgbClr val="FF0000"/>
                </a:solidFill>
              </a:rPr>
              <a:t>节  无损</a:t>
            </a:r>
            <a:r>
              <a:rPr lang="zh-CN" altLang="en-US" b="1" dirty="0">
                <a:solidFill>
                  <a:srgbClr val="FF0000"/>
                </a:solidFill>
              </a:rPr>
              <a:t>编码</a:t>
            </a:r>
            <a:endParaRPr lang="zh-CN" altLang="en-US" b="1" dirty="0">
              <a:solidFill>
                <a:srgbClr val="FF0000"/>
              </a:solidFill>
            </a:endParaRPr>
          </a:p>
        </p:txBody>
      </p:sp>
    </p:spTree>
    <p:extLst>
      <p:ext uri="{BB962C8B-B14F-4D97-AF65-F5344CB8AC3E}">
        <p14:creationId xmlns:p14="http://schemas.microsoft.com/office/powerpoint/2010/main" val="507358367"/>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213923" y="1581150"/>
            <a:ext cx="3748477" cy="410752"/>
          </a:xfrm>
          <a:prstGeom prst="rect">
            <a:avLst/>
          </a:prstGeom>
        </p:spPr>
        <p:txBody>
          <a:bodyPr vert="horz" lIns="68580" tIns="34290" rIns="68580" bIns="34290" rtlCol="0" anchor="b">
            <a:normAutofit/>
          </a:bodyPr>
          <a:lstStyle/>
          <a:p>
            <a:r>
              <a:rPr lang="zh-CN" altLang="en-US" dirty="0">
                <a:solidFill>
                  <a:srgbClr val="FF0000"/>
                </a:solidFill>
              </a:rPr>
              <a:t>二、算术编码</a:t>
            </a:r>
            <a:endParaRPr lang="zh-CN" altLang="zh-CN" dirty="0">
              <a:solidFill>
                <a:srgbClr val="FF0000"/>
              </a:solidFill>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3962400" y="2324414"/>
            <a:ext cx="4751999" cy="1542736"/>
          </a:xfrm>
          <a:prstGeom prst="rect">
            <a:avLst/>
          </a:prstGeom>
        </p:spPr>
        <p:txBody>
          <a:bodyPr vert="horz" lIns="68580" tIns="34290" rIns="68580" bIns="34290" rtlCol="0" anchor="b">
            <a:noAutofit/>
          </a:bodyPr>
          <a:lstStyle/>
          <a:p>
            <a:r>
              <a:rPr lang="zh-CN" altLang="en-US" sz="1400" dirty="0"/>
              <a:t>在算术编码中，信息用</a:t>
            </a:r>
            <a:r>
              <a:rPr lang="en-US" altLang="zh-CN" sz="1400" dirty="0"/>
              <a:t>0</a:t>
            </a:r>
            <a:r>
              <a:rPr lang="zh-CN" altLang="en-US" sz="1400" dirty="0"/>
              <a:t>到</a:t>
            </a:r>
            <a:r>
              <a:rPr lang="en-US" altLang="zh-CN" sz="1400" dirty="0"/>
              <a:t>1</a:t>
            </a:r>
            <a:r>
              <a:rPr lang="zh-CN" altLang="en-US" sz="1400" dirty="0"/>
              <a:t>之间的实数进行编码。算术编码用到两个基本的参数</a:t>
            </a:r>
            <a:r>
              <a:rPr lang="en-US" altLang="zh-CN" sz="1400" dirty="0"/>
              <a:t>:</a:t>
            </a:r>
            <a:r>
              <a:rPr lang="zh-CN" altLang="en-US" sz="1400" dirty="0"/>
              <a:t>大</a:t>
            </a:r>
            <a:r>
              <a:rPr lang="zh-CN" altLang="en-US" sz="1400" dirty="0" smtClean="0"/>
              <a:t>概率</a:t>
            </a:r>
            <a:r>
              <a:rPr lang="en-US" altLang="zh-CN" sz="1400" dirty="0" smtClean="0"/>
              <a:t>L</a:t>
            </a:r>
            <a:r>
              <a:rPr lang="zh-CN" altLang="en-US" sz="1400" dirty="0" smtClean="0"/>
              <a:t>和</a:t>
            </a:r>
            <a:r>
              <a:rPr lang="zh-CN" altLang="en-US" sz="1400" dirty="0"/>
              <a:t>小</a:t>
            </a:r>
            <a:r>
              <a:rPr lang="zh-CN" altLang="en-US" sz="1400" dirty="0" smtClean="0"/>
              <a:t>概率</a:t>
            </a:r>
            <a:r>
              <a:rPr lang="en-US" altLang="zh-CN" sz="1400" dirty="0" smtClean="0"/>
              <a:t>S</a:t>
            </a:r>
            <a:r>
              <a:rPr lang="zh-CN" altLang="en-US" sz="1400" dirty="0" smtClean="0"/>
              <a:t>，</a:t>
            </a:r>
            <a:r>
              <a:rPr lang="zh-CN" altLang="en-US" sz="1400" dirty="0"/>
              <a:t>这两个参数是在编码初始化的时候预置的。为了使算术编码的思想容易理解，这里假设信源符号中只有“</a:t>
            </a:r>
            <a:r>
              <a:rPr lang="en-US" altLang="zh-CN" sz="1400" dirty="0"/>
              <a:t>0”</a:t>
            </a:r>
            <a:r>
              <a:rPr lang="zh-CN" altLang="en-US" sz="1400" dirty="0"/>
              <a:t>符号对应小</a:t>
            </a:r>
            <a:r>
              <a:rPr lang="zh-CN" altLang="en-US" sz="1400" dirty="0" smtClean="0"/>
              <a:t>概率</a:t>
            </a:r>
            <a:r>
              <a:rPr lang="en-US" altLang="zh-CN" sz="1400" dirty="0" smtClean="0"/>
              <a:t>S</a:t>
            </a:r>
            <a:r>
              <a:rPr lang="zh-CN" altLang="en-US" sz="1400" dirty="0" smtClean="0"/>
              <a:t>和</a:t>
            </a:r>
            <a:r>
              <a:rPr lang="zh-CN" altLang="en-US" sz="1400" dirty="0"/>
              <a:t>“</a:t>
            </a:r>
            <a:r>
              <a:rPr lang="en-US" altLang="zh-CN" sz="1400" dirty="0"/>
              <a:t>1”</a:t>
            </a:r>
            <a:r>
              <a:rPr lang="zh-CN" altLang="en-US" sz="1400" dirty="0"/>
              <a:t>符号对应大</a:t>
            </a:r>
            <a:r>
              <a:rPr lang="zh-CN" altLang="en-US" sz="1400" dirty="0" smtClean="0"/>
              <a:t>概率</a:t>
            </a:r>
            <a:r>
              <a:rPr lang="en-US" altLang="zh-CN" sz="1400" dirty="0" smtClean="0"/>
              <a:t>L</a:t>
            </a:r>
            <a:r>
              <a:rPr lang="zh-CN" altLang="en-US" sz="1400" dirty="0" smtClean="0"/>
              <a:t>，</a:t>
            </a:r>
            <a:r>
              <a:rPr lang="zh-CN" altLang="en-US" sz="1400" dirty="0"/>
              <a:t>并且符号“</a:t>
            </a:r>
            <a:r>
              <a:rPr lang="en-US" altLang="zh-CN" sz="1400" dirty="0"/>
              <a:t>0”</a:t>
            </a:r>
            <a:r>
              <a:rPr lang="zh-CN" altLang="en-US" sz="1400" dirty="0"/>
              <a:t>和符号“</a:t>
            </a:r>
            <a:r>
              <a:rPr lang="en-US" altLang="zh-CN" sz="1400" dirty="0"/>
              <a:t>1”</a:t>
            </a:r>
            <a:r>
              <a:rPr lang="zh-CN" altLang="en-US" sz="1400" dirty="0"/>
              <a:t>的出现概率保持不变。</a:t>
            </a:r>
            <a:endPar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0" y="2329578"/>
            <a:ext cx="3563658" cy="2375772"/>
          </a:xfrm>
          <a:prstGeom prst="rect">
            <a:avLst/>
          </a:prstGeom>
        </p:spPr>
      </p:pic>
      <p:sp>
        <p:nvSpPr>
          <p:cNvPr id="6" name="圆角矩形 5"/>
          <p:cNvSpPr/>
          <p:nvPr/>
        </p:nvSpPr>
        <p:spPr>
          <a:xfrm>
            <a:off x="0" y="209550"/>
            <a:ext cx="3092771"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第二</a:t>
            </a:r>
            <a:r>
              <a:rPr lang="zh-CN" altLang="en-US" b="1" dirty="0" smtClean="0">
                <a:solidFill>
                  <a:srgbClr val="FF0000"/>
                </a:solidFill>
              </a:rPr>
              <a:t>节  无损</a:t>
            </a:r>
            <a:r>
              <a:rPr lang="zh-CN" altLang="en-US" b="1" dirty="0">
                <a:solidFill>
                  <a:srgbClr val="FF0000"/>
                </a:solidFill>
              </a:rPr>
              <a:t>编码</a:t>
            </a:r>
            <a:endParaRPr lang="zh-CN" altLang="en-US" b="1" dirty="0">
              <a:solidFill>
                <a:srgbClr val="FF0000"/>
              </a:solidFill>
            </a:endParaRPr>
          </a:p>
        </p:txBody>
      </p:sp>
    </p:spTree>
    <p:extLst>
      <p:ext uri="{BB962C8B-B14F-4D97-AF65-F5344CB8AC3E}">
        <p14:creationId xmlns:p14="http://schemas.microsoft.com/office/powerpoint/2010/main" val="2147279155"/>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213923" y="1581150"/>
            <a:ext cx="3748477" cy="410752"/>
          </a:xfrm>
          <a:prstGeom prst="rect">
            <a:avLst/>
          </a:prstGeom>
        </p:spPr>
        <p:txBody>
          <a:bodyPr vert="horz" lIns="68580" tIns="34290" rIns="68580" bIns="34290" rtlCol="0" anchor="b">
            <a:normAutofit/>
          </a:bodyPr>
          <a:lstStyle/>
          <a:p>
            <a:r>
              <a:rPr lang="zh-CN" altLang="en-US" dirty="0">
                <a:solidFill>
                  <a:srgbClr val="FF0000"/>
                </a:solidFill>
              </a:rPr>
              <a:t>三、行程编码</a:t>
            </a:r>
            <a:endParaRPr lang="zh-CN" altLang="zh-CN" dirty="0">
              <a:solidFill>
                <a:srgbClr val="FF0000"/>
              </a:solidFill>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3962400" y="2038350"/>
            <a:ext cx="4751999" cy="2743200"/>
          </a:xfrm>
          <a:prstGeom prst="rect">
            <a:avLst/>
          </a:prstGeom>
        </p:spPr>
        <p:txBody>
          <a:bodyPr vert="horz" lIns="68580" tIns="34290" rIns="68580" bIns="34290" rtlCol="0" anchor="b">
            <a:noAutofit/>
          </a:bodyPr>
          <a:lstStyle/>
          <a:p>
            <a:r>
              <a:rPr lang="zh-CN" altLang="en-US" sz="1400" dirty="0"/>
              <a:t>行程编码</a:t>
            </a:r>
            <a:r>
              <a:rPr lang="en-US" altLang="zh-CN" sz="1400" dirty="0"/>
              <a:t>(run length code)</a:t>
            </a:r>
            <a:r>
              <a:rPr lang="zh-CN" altLang="en-US" sz="1400" dirty="0"/>
              <a:t>，也称行程长度编码、</a:t>
            </a:r>
            <a:r>
              <a:rPr lang="en-US" altLang="zh-CN" sz="1400" dirty="0"/>
              <a:t>RLC</a:t>
            </a:r>
            <a:r>
              <a:rPr lang="zh-CN" altLang="en-US" sz="1400" dirty="0"/>
              <a:t>编码。行程编码是无失真压缩编码方法。行程编码的基本原理是建筑在图像的统计特性基础之上的。现实中有许多这样的图像，在一幅图像中具有许多颜色相同的图块。在这些图块中，许多行上都具有相同的颜色，或者在一行上有许多连续的像素都具有相同的颜色值。在这种情况下，就不需要存储每一个像素的颜色值，而仅仅存储一个像素的颜色值以及具有相同颜色的像素数目就可以，或者存储一个像素的颜色值以及具有相同颜色值的行数。具有相同颜色并且是连续的像素数目称为行程长度，简称长度。不同颜色值的长度总是交错出现，交错发生变化的频度与图的复杂度有关。</a:t>
            </a:r>
            <a:endPar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0" y="2329578"/>
            <a:ext cx="3563658" cy="2375772"/>
          </a:xfrm>
          <a:prstGeom prst="rect">
            <a:avLst/>
          </a:prstGeom>
        </p:spPr>
      </p:pic>
      <p:sp>
        <p:nvSpPr>
          <p:cNvPr id="6" name="圆角矩形 5"/>
          <p:cNvSpPr/>
          <p:nvPr/>
        </p:nvSpPr>
        <p:spPr>
          <a:xfrm>
            <a:off x="0" y="209550"/>
            <a:ext cx="3092771"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第二</a:t>
            </a:r>
            <a:r>
              <a:rPr lang="zh-CN" altLang="en-US" b="1" dirty="0" smtClean="0">
                <a:solidFill>
                  <a:srgbClr val="FF0000"/>
                </a:solidFill>
              </a:rPr>
              <a:t>节  无损</a:t>
            </a:r>
            <a:r>
              <a:rPr lang="zh-CN" altLang="en-US" b="1" dirty="0">
                <a:solidFill>
                  <a:srgbClr val="FF0000"/>
                </a:solidFill>
              </a:rPr>
              <a:t>编码</a:t>
            </a:r>
            <a:endParaRPr lang="zh-CN" altLang="en-US" b="1" dirty="0">
              <a:solidFill>
                <a:srgbClr val="FF0000"/>
              </a:solidFill>
            </a:endParaRPr>
          </a:p>
        </p:txBody>
      </p:sp>
    </p:spTree>
    <p:extLst>
      <p:ext uri="{BB962C8B-B14F-4D97-AF65-F5344CB8AC3E}">
        <p14:creationId xmlns:p14="http://schemas.microsoft.com/office/powerpoint/2010/main" val="177945933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213923" y="1581150"/>
            <a:ext cx="3748477" cy="410752"/>
          </a:xfrm>
          <a:prstGeom prst="rect">
            <a:avLst/>
          </a:prstGeom>
        </p:spPr>
        <p:txBody>
          <a:bodyPr vert="horz" lIns="68580" tIns="34290" rIns="68580" bIns="34290" rtlCol="0" anchor="b">
            <a:normAutofit/>
          </a:bodyPr>
          <a:lstStyle/>
          <a:p>
            <a:r>
              <a:rPr lang="zh-CN" altLang="en-US" dirty="0">
                <a:solidFill>
                  <a:srgbClr val="FF0000"/>
                </a:solidFill>
              </a:rPr>
              <a:t>四、词典编码</a:t>
            </a:r>
            <a:endParaRPr lang="zh-CN" altLang="zh-CN" dirty="0">
              <a:solidFill>
                <a:srgbClr val="FF0000"/>
              </a:solidFill>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3962400" y="2038350"/>
            <a:ext cx="4751999" cy="2743200"/>
          </a:xfrm>
          <a:prstGeom prst="rect">
            <a:avLst/>
          </a:prstGeom>
        </p:spPr>
        <p:txBody>
          <a:bodyPr vert="horz" lIns="68580" tIns="34290" rIns="68580" bIns="34290" rtlCol="0" anchor="b">
            <a:noAutofit/>
          </a:bodyPr>
          <a:lstStyle/>
          <a:p>
            <a:r>
              <a:rPr lang="zh-CN" altLang="en-US" sz="1400" dirty="0"/>
              <a:t>词典编码</a:t>
            </a:r>
            <a:r>
              <a:rPr lang="en-US" altLang="zh-CN" sz="1400" dirty="0"/>
              <a:t>(dictionary encoding)</a:t>
            </a:r>
            <a:r>
              <a:rPr lang="zh-CN" altLang="en-US" sz="1400" dirty="0"/>
              <a:t>的根据是数据本身包含有重复代码这个特性。词典编码法的种类很多，归纳起来大致有如下两类</a:t>
            </a:r>
            <a:r>
              <a:rPr lang="zh-CN" altLang="en-US" sz="1400" dirty="0" smtClean="0"/>
              <a:t>。</a:t>
            </a:r>
            <a:endParaRPr lang="en-US" altLang="zh-CN" sz="1400" dirty="0" smtClean="0"/>
          </a:p>
          <a:p>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第一类词典算法的想法是企图查找正在压缩的字符序列是否在以前输入的数据中出现过，然后用已经出现过的字符串替代重复的部分，它的输出仅仅是指向早期出现过的字符串的“指计”</a:t>
            </a:r>
            <a:r>
              <a:rPr lang="zh-CN" altLang="en-US" sz="14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en-US" altLang="zh-CN" sz="14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第二类词典算法的想法是企图从输入的数据中创建一个“短语词典</a:t>
            </a:r>
            <a:r>
              <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(dictionary of the phrases)”</a:t>
            </a: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，这种短语不一定是像“严谨勤奋求实创新”和“国泰民安是坐稳总统宝座的根本”这类具有具体含义的短语，它可以是任意字符的组合。</a:t>
            </a:r>
            <a:endPar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0" y="2329578"/>
            <a:ext cx="3563658" cy="2375772"/>
          </a:xfrm>
          <a:prstGeom prst="rect">
            <a:avLst/>
          </a:prstGeom>
        </p:spPr>
      </p:pic>
      <p:sp>
        <p:nvSpPr>
          <p:cNvPr id="6" name="圆角矩形 5"/>
          <p:cNvSpPr/>
          <p:nvPr/>
        </p:nvSpPr>
        <p:spPr>
          <a:xfrm>
            <a:off x="0" y="209550"/>
            <a:ext cx="3092771"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第二</a:t>
            </a:r>
            <a:r>
              <a:rPr lang="zh-CN" altLang="en-US" b="1" dirty="0" smtClean="0">
                <a:solidFill>
                  <a:srgbClr val="FF0000"/>
                </a:solidFill>
              </a:rPr>
              <a:t>节  无损</a:t>
            </a:r>
            <a:r>
              <a:rPr lang="zh-CN" altLang="en-US" b="1" dirty="0">
                <a:solidFill>
                  <a:srgbClr val="FF0000"/>
                </a:solidFill>
              </a:rPr>
              <a:t>编码</a:t>
            </a:r>
            <a:endParaRPr lang="zh-CN" altLang="en-US" b="1" dirty="0">
              <a:solidFill>
                <a:srgbClr val="FF0000"/>
              </a:solidFill>
            </a:endParaRPr>
          </a:p>
        </p:txBody>
      </p:sp>
    </p:spTree>
    <p:extLst>
      <p:ext uri="{BB962C8B-B14F-4D97-AF65-F5344CB8AC3E}">
        <p14:creationId xmlns:p14="http://schemas.microsoft.com/office/powerpoint/2010/main" val="2115401046"/>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52400" y="1200150"/>
            <a:ext cx="3748477" cy="410752"/>
          </a:xfrm>
          <a:prstGeom prst="rect">
            <a:avLst/>
          </a:prstGeom>
        </p:spPr>
        <p:txBody>
          <a:bodyPr vert="horz" lIns="68580" tIns="34290" rIns="68580" bIns="34290" rtlCol="0" anchor="b">
            <a:normAutofit/>
          </a:bodyPr>
          <a:lstStyle/>
          <a:p>
            <a:r>
              <a:rPr lang="zh-CN" altLang="en-US" b="1" dirty="0">
                <a:solidFill>
                  <a:srgbClr val="FF0000"/>
                </a:solidFill>
              </a:rPr>
              <a:t>一、预测编码</a:t>
            </a:r>
            <a:endParaRPr lang="zh-CN" altLang="zh-CN" b="1" dirty="0">
              <a:solidFill>
                <a:srgbClr val="FF0000"/>
              </a:solidFill>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152400" y="1758078"/>
            <a:ext cx="4751999" cy="571500"/>
          </a:xfrm>
          <a:prstGeom prst="rect">
            <a:avLst/>
          </a:prstGeom>
        </p:spPr>
        <p:txBody>
          <a:bodyPr vert="horz" lIns="68580" tIns="34290" rIns="68580" bIns="34290" rtlCol="0" anchor="b">
            <a:noAutofit/>
          </a:bodyPr>
          <a:lstStyle/>
          <a:p>
            <a:r>
              <a:rPr lang="zh-CN" altLang="en-US" sz="1400" dirty="0"/>
              <a:t>预测编码方法是一种较为实用且被广泛采用的压缩编码方法。</a:t>
            </a:r>
            <a:endPar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81600" y="1758078"/>
            <a:ext cx="2788365" cy="1858910"/>
          </a:xfrm>
          <a:prstGeom prst="rect">
            <a:avLst/>
          </a:prstGeom>
        </p:spPr>
      </p:pic>
      <p:sp>
        <p:nvSpPr>
          <p:cNvPr id="6" name="圆角矩形 5"/>
          <p:cNvSpPr/>
          <p:nvPr/>
        </p:nvSpPr>
        <p:spPr>
          <a:xfrm>
            <a:off x="0" y="209550"/>
            <a:ext cx="3092771"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第三</a:t>
            </a:r>
            <a:r>
              <a:rPr lang="zh-CN" altLang="en-US" b="1" dirty="0" smtClean="0">
                <a:solidFill>
                  <a:srgbClr val="FF0000"/>
                </a:solidFill>
              </a:rPr>
              <a:t>节  有</a:t>
            </a:r>
            <a:r>
              <a:rPr lang="zh-CN" altLang="en-US" b="1" dirty="0">
                <a:solidFill>
                  <a:srgbClr val="FF0000"/>
                </a:solidFill>
              </a:rPr>
              <a:t>损编码</a:t>
            </a:r>
            <a:endParaRPr lang="zh-CN" altLang="en-US" b="1" dirty="0">
              <a:solidFill>
                <a:srgbClr val="FF0000"/>
              </a:solidFill>
            </a:endParaRPr>
          </a:p>
        </p:txBody>
      </p:sp>
    </p:spTree>
    <p:extLst>
      <p:ext uri="{BB962C8B-B14F-4D97-AF65-F5344CB8AC3E}">
        <p14:creationId xmlns:p14="http://schemas.microsoft.com/office/powerpoint/2010/main" val="1313645171"/>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xmlns="" id="{74E7D3CC-7F4E-4EE2-9166-4049410112F3}"/>
              </a:ext>
            </a:extLst>
          </p:cNvPr>
          <p:cNvSpPr/>
          <p:nvPr/>
        </p:nvSpPr>
        <p:spPr>
          <a:xfrm>
            <a:off x="152400" y="1200150"/>
            <a:ext cx="3748477" cy="410752"/>
          </a:xfrm>
          <a:prstGeom prst="rect">
            <a:avLst/>
          </a:prstGeom>
        </p:spPr>
        <p:txBody>
          <a:bodyPr vert="horz" lIns="68580" tIns="34290" rIns="68580" bIns="34290" rtlCol="0" anchor="b">
            <a:normAutofit/>
          </a:bodyPr>
          <a:lstStyle/>
          <a:p>
            <a:r>
              <a:rPr lang="zh-CN" altLang="en-US" b="1" dirty="0">
                <a:solidFill>
                  <a:srgbClr val="FF0000"/>
                </a:solidFill>
              </a:rPr>
              <a:t>二、变换编码</a:t>
            </a:r>
            <a:endParaRPr lang="zh-CN" altLang="zh-CN" b="1" dirty="0">
              <a:solidFill>
                <a:srgbClr val="FF0000"/>
              </a:solidFill>
            </a:endParaRPr>
          </a:p>
        </p:txBody>
      </p:sp>
      <p:sp>
        <p:nvSpPr>
          <p:cNvPr id="41" name="矩形 40">
            <a:extLst>
              <a:ext uri="{FF2B5EF4-FFF2-40B4-BE49-F238E27FC236}">
                <a16:creationId xmlns:a16="http://schemas.microsoft.com/office/drawing/2014/main" xmlns="" id="{219294B0-E2AE-4B08-81FA-10FF8AE5418E}"/>
              </a:ext>
            </a:extLst>
          </p:cNvPr>
          <p:cNvSpPr/>
          <p:nvPr/>
        </p:nvSpPr>
        <p:spPr>
          <a:xfrm>
            <a:off x="152400" y="1758078"/>
            <a:ext cx="4751999" cy="1956672"/>
          </a:xfrm>
          <a:prstGeom prst="rect">
            <a:avLst/>
          </a:prstGeom>
        </p:spPr>
        <p:txBody>
          <a:bodyPr vert="horz" lIns="68580" tIns="34290" rIns="68580" bIns="34290" rtlCol="0" anchor="b">
            <a:noAutofit/>
          </a:bodyPr>
          <a:lstStyle/>
          <a:p>
            <a:r>
              <a:rPr lang="en-US" altLang="zh-CN" sz="1400" dirty="0" smtClean="0"/>
              <a:t>(</a:t>
            </a:r>
            <a:r>
              <a:rPr lang="zh-CN" altLang="en-US" sz="1400" dirty="0"/>
              <a:t>一</a:t>
            </a:r>
            <a:r>
              <a:rPr lang="en-US" altLang="zh-CN" sz="1400" dirty="0"/>
              <a:t>)</a:t>
            </a:r>
            <a:r>
              <a:rPr lang="zh-CN" altLang="en-US" sz="1400" dirty="0"/>
              <a:t>变换编码的</a:t>
            </a:r>
            <a:r>
              <a:rPr lang="zh-CN" altLang="en-US" sz="1400" dirty="0" smtClean="0"/>
              <a:t>基本原理</a:t>
            </a:r>
            <a:endParaRPr lang="en-US" altLang="zh-CN" sz="1400" dirty="0" smtClean="0"/>
          </a:p>
          <a:p>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在变换编码时，初始数据要在初始空间或时间域做数学变换，得到一个更适于压缩的抽象域。该过程是可逆的，即用反变换可恢复原始数据</a:t>
            </a:r>
            <a:r>
              <a:rPr lang="zh-CN" altLang="en-US" sz="14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en-US" altLang="zh-CN" sz="14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r>
              <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二</a:t>
            </a:r>
            <a:r>
              <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离散</a:t>
            </a:r>
            <a:r>
              <a:rPr lang="zh-CN" altLang="en-US" sz="14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变换</a:t>
            </a:r>
            <a:endParaRPr lang="en-US" altLang="zh-CN" sz="14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离散（</a:t>
            </a:r>
            <a:r>
              <a:rPr lang="en-US" altLang="zh-CN" sz="1400" dirty="0" err="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KarhunenLoeve</a:t>
            </a: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）变换，即</a:t>
            </a:r>
            <a:r>
              <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KL</a:t>
            </a:r>
            <a:r>
              <a:rPr lang="zh-CN" altLang="en-US"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变换，是以图像的统计特性为基础的一种正交变换，也称为特征向量变换或主分量变换</a:t>
            </a:r>
            <a:r>
              <a:rPr lang="zh-CN" altLang="en-US" sz="140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en-US" altLang="zh-CN" sz="14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81600" y="1758078"/>
            <a:ext cx="2788365" cy="1858910"/>
          </a:xfrm>
          <a:prstGeom prst="rect">
            <a:avLst/>
          </a:prstGeom>
        </p:spPr>
      </p:pic>
      <p:sp>
        <p:nvSpPr>
          <p:cNvPr id="6" name="圆角矩形 5"/>
          <p:cNvSpPr/>
          <p:nvPr/>
        </p:nvSpPr>
        <p:spPr>
          <a:xfrm>
            <a:off x="0" y="209550"/>
            <a:ext cx="3092771"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第三</a:t>
            </a:r>
            <a:r>
              <a:rPr lang="zh-CN" altLang="en-US" b="1" dirty="0" smtClean="0">
                <a:solidFill>
                  <a:srgbClr val="FF0000"/>
                </a:solidFill>
              </a:rPr>
              <a:t>节  有</a:t>
            </a:r>
            <a:r>
              <a:rPr lang="zh-CN" altLang="en-US" b="1" dirty="0">
                <a:solidFill>
                  <a:srgbClr val="FF0000"/>
                </a:solidFill>
              </a:rPr>
              <a:t>损编码</a:t>
            </a:r>
            <a:endParaRPr lang="zh-CN" altLang="en-US" b="1" dirty="0">
              <a:solidFill>
                <a:srgbClr val="FF0000"/>
              </a:solidFill>
            </a:endParaRPr>
          </a:p>
        </p:txBody>
      </p:sp>
    </p:spTree>
    <p:extLst>
      <p:ext uri="{BB962C8B-B14F-4D97-AF65-F5344CB8AC3E}">
        <p14:creationId xmlns:p14="http://schemas.microsoft.com/office/powerpoint/2010/main" val="1337334403"/>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18"/>
          <p:cNvSpPr/>
          <p:nvPr/>
        </p:nvSpPr>
        <p:spPr>
          <a:xfrm rot="10800000" flipH="1" flipV="1">
            <a:off x="4724400" y="3152137"/>
            <a:ext cx="4214298" cy="1991365"/>
          </a:xfrm>
          <a:prstGeom prst="triangl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8" name="等腰三角形 17"/>
          <p:cNvSpPr/>
          <p:nvPr/>
        </p:nvSpPr>
        <p:spPr>
          <a:xfrm rot="5400000" flipH="1" flipV="1">
            <a:off x="5242923" y="1222377"/>
            <a:ext cx="5142327" cy="2669749"/>
          </a:xfrm>
          <a:prstGeom prst="triangle">
            <a:avLst/>
          </a:prstGeom>
          <a:blipFill dpi="0" rotWithShape="0">
            <a:blip r:embed="rId3"/>
            <a:srcRect/>
            <a:stretch>
              <a:fillRect t="-20000" r="-128000"/>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26" name="任意多边形 25"/>
          <p:cNvSpPr/>
          <p:nvPr/>
        </p:nvSpPr>
        <p:spPr>
          <a:xfrm rot="10800000" flipH="1">
            <a:off x="5862" y="-13910"/>
            <a:ext cx="2403710" cy="1671260"/>
          </a:xfrm>
          <a:custGeom>
            <a:avLst/>
            <a:gdLst>
              <a:gd name="connsiteX0" fmla="*/ 261921 w 1616535"/>
              <a:gd name="connsiteY0" fmla="*/ 0 h 1123950"/>
              <a:gd name="connsiteX1" fmla="*/ 1616535 w 1616535"/>
              <a:gd name="connsiteY1" fmla="*/ 1123950 h 1123950"/>
              <a:gd name="connsiteX2" fmla="*/ 0 w 1616535"/>
              <a:gd name="connsiteY2" fmla="*/ 1123950 h 1123950"/>
              <a:gd name="connsiteX3" fmla="*/ 0 w 1616535"/>
              <a:gd name="connsiteY3" fmla="*/ 217321 h 1123950"/>
            </a:gdLst>
            <a:ahLst/>
            <a:cxnLst>
              <a:cxn ang="0">
                <a:pos x="connsiteX0" y="connsiteY0"/>
              </a:cxn>
              <a:cxn ang="0">
                <a:pos x="connsiteX1" y="connsiteY1"/>
              </a:cxn>
              <a:cxn ang="0">
                <a:pos x="connsiteX2" y="connsiteY2"/>
              </a:cxn>
              <a:cxn ang="0">
                <a:pos x="connsiteX3" y="connsiteY3"/>
              </a:cxn>
            </a:cxnLst>
            <a:rect l="l" t="t" r="r" b="b"/>
            <a:pathLst>
              <a:path w="1616535" h="1123950">
                <a:moveTo>
                  <a:pt x="261921" y="0"/>
                </a:moveTo>
                <a:lnTo>
                  <a:pt x="1616535" y="1123950"/>
                </a:lnTo>
                <a:lnTo>
                  <a:pt x="0" y="1123950"/>
                </a:lnTo>
                <a:lnTo>
                  <a:pt x="0" y="21732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字魂35号-经典雅黑" panose="02000000000000000000" pitchFamily="2" charset="-122"/>
            </a:endParaRPr>
          </a:p>
        </p:txBody>
      </p:sp>
      <p:sp>
        <p:nvSpPr>
          <p:cNvPr id="22" name="TextBox 48"/>
          <p:cNvSpPr txBox="1"/>
          <p:nvPr/>
        </p:nvSpPr>
        <p:spPr>
          <a:xfrm>
            <a:off x="1437750" y="1843768"/>
            <a:ext cx="5191650" cy="738664"/>
          </a:xfrm>
          <a:prstGeom prst="rect">
            <a:avLst/>
          </a:prstGeom>
          <a:noFill/>
        </p:spPr>
        <p:txBody>
          <a:bodyPr wrap="square" lIns="0" tIns="0" rIns="0" bIns="0" rtlCol="0">
            <a:spAutoFit/>
          </a:bodyPr>
          <a:lstStyle/>
          <a:p>
            <a:pPr defTabSz="685800"/>
            <a:r>
              <a:rPr lang="zh-CN" altLang="en-US" sz="4800" dirty="0"/>
              <a:t>图形图像处理技术</a:t>
            </a:r>
            <a:endParaRPr lang="zh-CN" altLang="en-US" sz="4600" b="1" spc="600" dirty="0">
              <a:solidFill>
                <a:schemeClr val="accent1"/>
              </a:solidFill>
              <a:latin typeface="+mj-ea"/>
              <a:ea typeface="+mj-ea"/>
              <a:cs typeface="+mn-ea"/>
              <a:sym typeface="+mn-lt"/>
            </a:endParaRPr>
          </a:p>
        </p:txBody>
      </p:sp>
      <p:sp>
        <p:nvSpPr>
          <p:cNvPr id="23" name="TextBox 48"/>
          <p:cNvSpPr txBox="1"/>
          <p:nvPr/>
        </p:nvSpPr>
        <p:spPr>
          <a:xfrm>
            <a:off x="1447798" y="1200150"/>
            <a:ext cx="2667000" cy="615553"/>
          </a:xfrm>
          <a:prstGeom prst="rect">
            <a:avLst/>
          </a:prstGeom>
          <a:noFill/>
        </p:spPr>
        <p:txBody>
          <a:bodyPr wrap="square" lIns="0" tIns="0" rIns="0" bIns="0" rtlCol="0">
            <a:spAutoFit/>
          </a:bodyPr>
          <a:lstStyle/>
          <a:p>
            <a:pPr defTabSz="685800"/>
            <a:r>
              <a:rPr lang="zh-CN" altLang="en-US" sz="4000" spc="600" dirty="0" smtClean="0">
                <a:solidFill>
                  <a:schemeClr val="accent1"/>
                </a:solidFill>
                <a:latin typeface="+mn-ea"/>
                <a:cs typeface="+mn-ea"/>
                <a:sym typeface="+mn-lt"/>
              </a:rPr>
              <a:t>第三章</a:t>
            </a:r>
            <a:endParaRPr lang="en-US" altLang="zh-CN" sz="4000" spc="600" dirty="0">
              <a:solidFill>
                <a:schemeClr val="accent1"/>
              </a:solidFill>
              <a:latin typeface="+mn-ea"/>
              <a:cs typeface="+mn-ea"/>
              <a:sym typeface="+mn-lt"/>
            </a:endParaRPr>
          </a:p>
        </p:txBody>
      </p:sp>
      <p:grpSp>
        <p:nvGrpSpPr>
          <p:cNvPr id="4" name="组合 3"/>
          <p:cNvGrpSpPr/>
          <p:nvPr/>
        </p:nvGrpSpPr>
        <p:grpSpPr>
          <a:xfrm>
            <a:off x="1584262" y="3139043"/>
            <a:ext cx="3557115" cy="1125818"/>
            <a:chOff x="1319683" y="3350932"/>
            <a:chExt cx="3557115" cy="1125818"/>
          </a:xfrm>
        </p:grpSpPr>
        <p:sp>
          <p:nvSpPr>
            <p:cNvPr id="27" name="Freeform 5"/>
            <p:cNvSpPr>
              <a:spLocks/>
            </p:cNvSpPr>
            <p:nvPr/>
          </p:nvSpPr>
          <p:spPr bwMode="auto">
            <a:xfrm>
              <a:off x="1319683" y="3350932"/>
              <a:ext cx="3557115" cy="1125818"/>
            </a:xfrm>
            <a:custGeom>
              <a:avLst/>
              <a:gdLst>
                <a:gd name="T0" fmla="*/ 0 w 1564"/>
                <a:gd name="T1" fmla="*/ 39 h 853"/>
                <a:gd name="T2" fmla="*/ 0 w 1564"/>
                <a:gd name="T3" fmla="*/ 813 h 853"/>
                <a:gd name="T4" fmla="*/ 39 w 1564"/>
                <a:gd name="T5" fmla="*/ 853 h 853"/>
                <a:gd name="T6" fmla="*/ 1525 w 1564"/>
                <a:gd name="T7" fmla="*/ 853 h 853"/>
                <a:gd name="T8" fmla="*/ 1564 w 1564"/>
                <a:gd name="T9" fmla="*/ 813 h 853"/>
                <a:gd name="T10" fmla="*/ 1564 w 1564"/>
                <a:gd name="T11" fmla="*/ 39 h 853"/>
                <a:gd name="T12" fmla="*/ 1525 w 1564"/>
                <a:gd name="T13" fmla="*/ 0 h 853"/>
                <a:gd name="T14" fmla="*/ 39 w 1564"/>
                <a:gd name="T15" fmla="*/ 0 h 853"/>
                <a:gd name="T16" fmla="*/ 0 w 1564"/>
                <a:gd name="T17" fmla="*/ 39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4" h="853">
                  <a:moveTo>
                    <a:pt x="0" y="39"/>
                  </a:moveTo>
                  <a:cubicBezTo>
                    <a:pt x="0" y="813"/>
                    <a:pt x="0" y="813"/>
                    <a:pt x="0" y="813"/>
                  </a:cubicBezTo>
                  <a:cubicBezTo>
                    <a:pt x="0" y="835"/>
                    <a:pt x="17" y="853"/>
                    <a:pt x="39" y="853"/>
                  </a:cubicBezTo>
                  <a:cubicBezTo>
                    <a:pt x="1525" y="853"/>
                    <a:pt x="1525" y="853"/>
                    <a:pt x="1525" y="853"/>
                  </a:cubicBezTo>
                  <a:cubicBezTo>
                    <a:pt x="1547" y="853"/>
                    <a:pt x="1564" y="835"/>
                    <a:pt x="1564" y="813"/>
                  </a:cubicBezTo>
                  <a:cubicBezTo>
                    <a:pt x="1564" y="39"/>
                    <a:pt x="1564" y="39"/>
                    <a:pt x="1564" y="39"/>
                  </a:cubicBezTo>
                  <a:cubicBezTo>
                    <a:pt x="1564" y="17"/>
                    <a:pt x="1547" y="0"/>
                    <a:pt x="1525" y="0"/>
                  </a:cubicBezTo>
                  <a:cubicBezTo>
                    <a:pt x="39" y="0"/>
                    <a:pt x="39" y="0"/>
                    <a:pt x="39" y="0"/>
                  </a:cubicBezTo>
                  <a:cubicBezTo>
                    <a:pt x="18" y="0"/>
                    <a:pt x="0" y="18"/>
                    <a:pt x="0" y="39"/>
                  </a:cubicBezTo>
                </a:path>
              </a:pathLst>
            </a:custGeom>
            <a:solidFill>
              <a:srgbClr val="FFFFFF"/>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6"/>
            <p:cNvSpPr>
              <a:spLocks noEditPoints="1"/>
            </p:cNvSpPr>
            <p:nvPr/>
          </p:nvSpPr>
          <p:spPr bwMode="auto">
            <a:xfrm>
              <a:off x="1508063" y="3447765"/>
              <a:ext cx="3182277" cy="82920"/>
            </a:xfrm>
            <a:custGeom>
              <a:avLst/>
              <a:gdLst>
                <a:gd name="T0" fmla="*/ 0 w 3311"/>
                <a:gd name="T1" fmla="*/ 0 h 149"/>
                <a:gd name="T2" fmla="*/ 270 w 3311"/>
                <a:gd name="T3" fmla="*/ 0 h 149"/>
                <a:gd name="T4" fmla="*/ 270 w 3311"/>
                <a:gd name="T5" fmla="*/ 149 h 149"/>
                <a:gd name="T6" fmla="*/ 0 w 3311"/>
                <a:gd name="T7" fmla="*/ 149 h 149"/>
                <a:gd name="T8" fmla="*/ 0 w 3311"/>
                <a:gd name="T9" fmla="*/ 0 h 149"/>
                <a:gd name="T10" fmla="*/ 434 w 3311"/>
                <a:gd name="T11" fmla="*/ 0 h 149"/>
                <a:gd name="T12" fmla="*/ 706 w 3311"/>
                <a:gd name="T13" fmla="*/ 0 h 149"/>
                <a:gd name="T14" fmla="*/ 706 w 3311"/>
                <a:gd name="T15" fmla="*/ 149 h 149"/>
                <a:gd name="T16" fmla="*/ 434 w 3311"/>
                <a:gd name="T17" fmla="*/ 149 h 149"/>
                <a:gd name="T18" fmla="*/ 434 w 3311"/>
                <a:gd name="T19" fmla="*/ 0 h 149"/>
                <a:gd name="T20" fmla="*/ 869 w 3311"/>
                <a:gd name="T21" fmla="*/ 0 h 149"/>
                <a:gd name="T22" fmla="*/ 1139 w 3311"/>
                <a:gd name="T23" fmla="*/ 0 h 149"/>
                <a:gd name="T24" fmla="*/ 1139 w 3311"/>
                <a:gd name="T25" fmla="*/ 149 h 149"/>
                <a:gd name="T26" fmla="*/ 869 w 3311"/>
                <a:gd name="T27" fmla="*/ 149 h 149"/>
                <a:gd name="T28" fmla="*/ 869 w 3311"/>
                <a:gd name="T29" fmla="*/ 0 h 149"/>
                <a:gd name="T30" fmla="*/ 1302 w 3311"/>
                <a:gd name="T31" fmla="*/ 0 h 149"/>
                <a:gd name="T32" fmla="*/ 1574 w 3311"/>
                <a:gd name="T33" fmla="*/ 0 h 149"/>
                <a:gd name="T34" fmla="*/ 1574 w 3311"/>
                <a:gd name="T35" fmla="*/ 149 h 149"/>
                <a:gd name="T36" fmla="*/ 1302 w 3311"/>
                <a:gd name="T37" fmla="*/ 149 h 149"/>
                <a:gd name="T38" fmla="*/ 1302 w 3311"/>
                <a:gd name="T39" fmla="*/ 0 h 149"/>
                <a:gd name="T40" fmla="*/ 1738 w 3311"/>
                <a:gd name="T41" fmla="*/ 0 h 149"/>
                <a:gd name="T42" fmla="*/ 2010 w 3311"/>
                <a:gd name="T43" fmla="*/ 0 h 149"/>
                <a:gd name="T44" fmla="*/ 2010 w 3311"/>
                <a:gd name="T45" fmla="*/ 149 h 149"/>
                <a:gd name="T46" fmla="*/ 1738 w 3311"/>
                <a:gd name="T47" fmla="*/ 149 h 149"/>
                <a:gd name="T48" fmla="*/ 1738 w 3311"/>
                <a:gd name="T49" fmla="*/ 0 h 149"/>
                <a:gd name="T50" fmla="*/ 2171 w 3311"/>
                <a:gd name="T51" fmla="*/ 0 h 149"/>
                <a:gd name="T52" fmla="*/ 2443 w 3311"/>
                <a:gd name="T53" fmla="*/ 0 h 149"/>
                <a:gd name="T54" fmla="*/ 2443 w 3311"/>
                <a:gd name="T55" fmla="*/ 149 h 149"/>
                <a:gd name="T56" fmla="*/ 2171 w 3311"/>
                <a:gd name="T57" fmla="*/ 149 h 149"/>
                <a:gd name="T58" fmla="*/ 2171 w 3311"/>
                <a:gd name="T59" fmla="*/ 0 h 149"/>
                <a:gd name="T60" fmla="*/ 2606 w 3311"/>
                <a:gd name="T61" fmla="*/ 0 h 149"/>
                <a:gd name="T62" fmla="*/ 2878 w 3311"/>
                <a:gd name="T63" fmla="*/ 0 h 149"/>
                <a:gd name="T64" fmla="*/ 2878 w 3311"/>
                <a:gd name="T65" fmla="*/ 149 h 149"/>
                <a:gd name="T66" fmla="*/ 2606 w 3311"/>
                <a:gd name="T67" fmla="*/ 149 h 149"/>
                <a:gd name="T68" fmla="*/ 2606 w 3311"/>
                <a:gd name="T69" fmla="*/ 0 h 149"/>
                <a:gd name="T70" fmla="*/ 3039 w 3311"/>
                <a:gd name="T71" fmla="*/ 0 h 149"/>
                <a:gd name="T72" fmla="*/ 3311 w 3311"/>
                <a:gd name="T73" fmla="*/ 0 h 149"/>
                <a:gd name="T74" fmla="*/ 3311 w 3311"/>
                <a:gd name="T75" fmla="*/ 149 h 149"/>
                <a:gd name="T76" fmla="*/ 3039 w 3311"/>
                <a:gd name="T77" fmla="*/ 149 h 149"/>
                <a:gd name="T78" fmla="*/ 3039 w 3311"/>
                <a:gd name="T7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11" h="149">
                  <a:moveTo>
                    <a:pt x="0" y="0"/>
                  </a:moveTo>
                  <a:lnTo>
                    <a:pt x="270" y="0"/>
                  </a:lnTo>
                  <a:lnTo>
                    <a:pt x="270" y="149"/>
                  </a:lnTo>
                  <a:lnTo>
                    <a:pt x="0" y="149"/>
                  </a:lnTo>
                  <a:lnTo>
                    <a:pt x="0" y="0"/>
                  </a:lnTo>
                  <a:close/>
                  <a:moveTo>
                    <a:pt x="434" y="0"/>
                  </a:moveTo>
                  <a:lnTo>
                    <a:pt x="706" y="0"/>
                  </a:lnTo>
                  <a:lnTo>
                    <a:pt x="706" y="149"/>
                  </a:lnTo>
                  <a:lnTo>
                    <a:pt x="434" y="149"/>
                  </a:lnTo>
                  <a:lnTo>
                    <a:pt x="434" y="0"/>
                  </a:lnTo>
                  <a:close/>
                  <a:moveTo>
                    <a:pt x="869" y="0"/>
                  </a:moveTo>
                  <a:lnTo>
                    <a:pt x="1139" y="0"/>
                  </a:lnTo>
                  <a:lnTo>
                    <a:pt x="1139" y="149"/>
                  </a:lnTo>
                  <a:lnTo>
                    <a:pt x="869" y="149"/>
                  </a:lnTo>
                  <a:lnTo>
                    <a:pt x="869" y="0"/>
                  </a:lnTo>
                  <a:close/>
                  <a:moveTo>
                    <a:pt x="1302" y="0"/>
                  </a:moveTo>
                  <a:lnTo>
                    <a:pt x="1574" y="0"/>
                  </a:lnTo>
                  <a:lnTo>
                    <a:pt x="1574" y="149"/>
                  </a:lnTo>
                  <a:lnTo>
                    <a:pt x="1302" y="149"/>
                  </a:lnTo>
                  <a:lnTo>
                    <a:pt x="1302" y="0"/>
                  </a:lnTo>
                  <a:close/>
                  <a:moveTo>
                    <a:pt x="1738" y="0"/>
                  </a:moveTo>
                  <a:lnTo>
                    <a:pt x="2010" y="0"/>
                  </a:lnTo>
                  <a:lnTo>
                    <a:pt x="2010" y="149"/>
                  </a:lnTo>
                  <a:lnTo>
                    <a:pt x="1738" y="149"/>
                  </a:lnTo>
                  <a:lnTo>
                    <a:pt x="1738" y="0"/>
                  </a:lnTo>
                  <a:close/>
                  <a:moveTo>
                    <a:pt x="2171" y="0"/>
                  </a:moveTo>
                  <a:lnTo>
                    <a:pt x="2443" y="0"/>
                  </a:lnTo>
                  <a:lnTo>
                    <a:pt x="2443" y="149"/>
                  </a:lnTo>
                  <a:lnTo>
                    <a:pt x="2171" y="149"/>
                  </a:lnTo>
                  <a:lnTo>
                    <a:pt x="2171" y="0"/>
                  </a:lnTo>
                  <a:close/>
                  <a:moveTo>
                    <a:pt x="2606" y="0"/>
                  </a:moveTo>
                  <a:lnTo>
                    <a:pt x="2878" y="0"/>
                  </a:lnTo>
                  <a:lnTo>
                    <a:pt x="2878" y="149"/>
                  </a:lnTo>
                  <a:lnTo>
                    <a:pt x="2606" y="149"/>
                  </a:lnTo>
                  <a:lnTo>
                    <a:pt x="2606" y="0"/>
                  </a:lnTo>
                  <a:close/>
                  <a:moveTo>
                    <a:pt x="3039" y="0"/>
                  </a:moveTo>
                  <a:lnTo>
                    <a:pt x="3311" y="0"/>
                  </a:lnTo>
                  <a:lnTo>
                    <a:pt x="3311" y="149"/>
                  </a:lnTo>
                  <a:lnTo>
                    <a:pt x="3039" y="149"/>
                  </a:lnTo>
                  <a:lnTo>
                    <a:pt x="3039"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p:cNvSpPr>
            <p:nvPr/>
          </p:nvSpPr>
          <p:spPr bwMode="auto">
            <a:xfrm>
              <a:off x="4012749" y="3847338"/>
              <a:ext cx="677591" cy="340584"/>
            </a:xfrm>
            <a:custGeom>
              <a:avLst/>
              <a:gdLst>
                <a:gd name="T0" fmla="*/ 353 w 705"/>
                <a:gd name="T1" fmla="*/ 0 h 612"/>
                <a:gd name="T2" fmla="*/ 0 w 705"/>
                <a:gd name="T3" fmla="*/ 0 h 612"/>
                <a:gd name="T4" fmla="*/ 0 w 705"/>
                <a:gd name="T5" fmla="*/ 265 h 612"/>
                <a:gd name="T6" fmla="*/ 353 w 705"/>
                <a:gd name="T7" fmla="*/ 265 h 612"/>
                <a:gd name="T8" fmla="*/ 353 w 705"/>
                <a:gd name="T9" fmla="*/ 612 h 612"/>
                <a:gd name="T10" fmla="*/ 705 w 705"/>
                <a:gd name="T11" fmla="*/ 612 h 612"/>
                <a:gd name="T12" fmla="*/ 705 w 705"/>
                <a:gd name="T13" fmla="*/ 0 h 612"/>
                <a:gd name="T14" fmla="*/ 353 w 705"/>
                <a:gd name="T15" fmla="*/ 0 h 6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5" h="612">
                  <a:moveTo>
                    <a:pt x="353" y="0"/>
                  </a:moveTo>
                  <a:lnTo>
                    <a:pt x="0" y="0"/>
                  </a:lnTo>
                  <a:lnTo>
                    <a:pt x="0" y="265"/>
                  </a:lnTo>
                  <a:lnTo>
                    <a:pt x="353" y="265"/>
                  </a:lnTo>
                  <a:lnTo>
                    <a:pt x="353" y="612"/>
                  </a:lnTo>
                  <a:lnTo>
                    <a:pt x="705" y="612"/>
                  </a:lnTo>
                  <a:lnTo>
                    <a:pt x="705" y="0"/>
                  </a:lnTo>
                  <a:lnTo>
                    <a:pt x="353"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Rectangle 9"/>
            <p:cNvSpPr>
              <a:spLocks noChangeArrowheads="1"/>
            </p:cNvSpPr>
            <p:nvPr/>
          </p:nvSpPr>
          <p:spPr bwMode="auto">
            <a:xfrm>
              <a:off x="1508063" y="4039890"/>
              <a:ext cx="675669" cy="148031"/>
            </a:xfrm>
            <a:prstGeom prst="rect">
              <a:avLst/>
            </a:prstGeom>
            <a:solidFill>
              <a:srgbClr val="E6E9E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0"/>
            <p:cNvSpPr>
              <a:spLocks noEditPoints="1"/>
            </p:cNvSpPr>
            <p:nvPr/>
          </p:nvSpPr>
          <p:spPr bwMode="auto">
            <a:xfrm>
              <a:off x="1508063" y="4039890"/>
              <a:ext cx="2766111" cy="340584"/>
            </a:xfrm>
            <a:custGeom>
              <a:avLst/>
              <a:gdLst>
                <a:gd name="T0" fmla="*/ 869 w 2878"/>
                <a:gd name="T1" fmla="*/ 0 h 612"/>
                <a:gd name="T2" fmla="*/ 1139 w 2878"/>
                <a:gd name="T3" fmla="*/ 0 h 612"/>
                <a:gd name="T4" fmla="*/ 1139 w 2878"/>
                <a:gd name="T5" fmla="*/ 266 h 612"/>
                <a:gd name="T6" fmla="*/ 869 w 2878"/>
                <a:gd name="T7" fmla="*/ 266 h 612"/>
                <a:gd name="T8" fmla="*/ 869 w 2878"/>
                <a:gd name="T9" fmla="*/ 0 h 612"/>
                <a:gd name="T10" fmla="*/ 1302 w 2878"/>
                <a:gd name="T11" fmla="*/ 0 h 612"/>
                <a:gd name="T12" fmla="*/ 1574 w 2878"/>
                <a:gd name="T13" fmla="*/ 0 h 612"/>
                <a:gd name="T14" fmla="*/ 1574 w 2878"/>
                <a:gd name="T15" fmla="*/ 266 h 612"/>
                <a:gd name="T16" fmla="*/ 1302 w 2878"/>
                <a:gd name="T17" fmla="*/ 266 h 612"/>
                <a:gd name="T18" fmla="*/ 1302 w 2878"/>
                <a:gd name="T19" fmla="*/ 0 h 612"/>
                <a:gd name="T20" fmla="*/ 1738 w 2878"/>
                <a:gd name="T21" fmla="*/ 0 h 612"/>
                <a:gd name="T22" fmla="*/ 2010 w 2878"/>
                <a:gd name="T23" fmla="*/ 0 h 612"/>
                <a:gd name="T24" fmla="*/ 2010 w 2878"/>
                <a:gd name="T25" fmla="*/ 266 h 612"/>
                <a:gd name="T26" fmla="*/ 1738 w 2878"/>
                <a:gd name="T27" fmla="*/ 266 h 612"/>
                <a:gd name="T28" fmla="*/ 1738 w 2878"/>
                <a:gd name="T29" fmla="*/ 0 h 612"/>
                <a:gd name="T30" fmla="*/ 2171 w 2878"/>
                <a:gd name="T31" fmla="*/ 0 h 612"/>
                <a:gd name="T32" fmla="*/ 2443 w 2878"/>
                <a:gd name="T33" fmla="*/ 0 h 612"/>
                <a:gd name="T34" fmla="*/ 2443 w 2878"/>
                <a:gd name="T35" fmla="*/ 266 h 612"/>
                <a:gd name="T36" fmla="*/ 2171 w 2878"/>
                <a:gd name="T37" fmla="*/ 266 h 612"/>
                <a:gd name="T38" fmla="*/ 2171 w 2878"/>
                <a:gd name="T39" fmla="*/ 0 h 612"/>
                <a:gd name="T40" fmla="*/ 2606 w 2878"/>
                <a:gd name="T41" fmla="*/ 0 h 612"/>
                <a:gd name="T42" fmla="*/ 2878 w 2878"/>
                <a:gd name="T43" fmla="*/ 0 h 612"/>
                <a:gd name="T44" fmla="*/ 2878 w 2878"/>
                <a:gd name="T45" fmla="*/ 266 h 612"/>
                <a:gd name="T46" fmla="*/ 2606 w 2878"/>
                <a:gd name="T47" fmla="*/ 266 h 612"/>
                <a:gd name="T48" fmla="*/ 2606 w 2878"/>
                <a:gd name="T49" fmla="*/ 0 h 612"/>
                <a:gd name="T50" fmla="*/ 0 w 2878"/>
                <a:gd name="T51" fmla="*/ 346 h 612"/>
                <a:gd name="T52" fmla="*/ 270 w 2878"/>
                <a:gd name="T53" fmla="*/ 346 h 612"/>
                <a:gd name="T54" fmla="*/ 270 w 2878"/>
                <a:gd name="T55" fmla="*/ 612 h 612"/>
                <a:gd name="T56" fmla="*/ 0 w 2878"/>
                <a:gd name="T57" fmla="*/ 612 h 612"/>
                <a:gd name="T58" fmla="*/ 0 w 2878"/>
                <a:gd name="T59" fmla="*/ 346 h 612"/>
                <a:gd name="T60" fmla="*/ 434 w 2878"/>
                <a:gd name="T61" fmla="*/ 346 h 612"/>
                <a:gd name="T62" fmla="*/ 706 w 2878"/>
                <a:gd name="T63" fmla="*/ 346 h 612"/>
                <a:gd name="T64" fmla="*/ 706 w 2878"/>
                <a:gd name="T65" fmla="*/ 612 h 612"/>
                <a:gd name="T66" fmla="*/ 434 w 2878"/>
                <a:gd name="T67" fmla="*/ 612 h 612"/>
                <a:gd name="T68" fmla="*/ 434 w 2878"/>
                <a:gd name="T69" fmla="*/ 34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78" h="612">
                  <a:moveTo>
                    <a:pt x="869" y="0"/>
                  </a:moveTo>
                  <a:lnTo>
                    <a:pt x="1139" y="0"/>
                  </a:lnTo>
                  <a:lnTo>
                    <a:pt x="1139" y="266"/>
                  </a:lnTo>
                  <a:lnTo>
                    <a:pt x="869" y="266"/>
                  </a:lnTo>
                  <a:lnTo>
                    <a:pt x="869" y="0"/>
                  </a:lnTo>
                  <a:close/>
                  <a:moveTo>
                    <a:pt x="1302" y="0"/>
                  </a:moveTo>
                  <a:lnTo>
                    <a:pt x="1574" y="0"/>
                  </a:lnTo>
                  <a:lnTo>
                    <a:pt x="1574" y="266"/>
                  </a:lnTo>
                  <a:lnTo>
                    <a:pt x="1302" y="266"/>
                  </a:lnTo>
                  <a:lnTo>
                    <a:pt x="1302" y="0"/>
                  </a:lnTo>
                  <a:close/>
                  <a:moveTo>
                    <a:pt x="1738" y="0"/>
                  </a:moveTo>
                  <a:lnTo>
                    <a:pt x="2010" y="0"/>
                  </a:lnTo>
                  <a:lnTo>
                    <a:pt x="2010" y="266"/>
                  </a:lnTo>
                  <a:lnTo>
                    <a:pt x="1738" y="266"/>
                  </a:lnTo>
                  <a:lnTo>
                    <a:pt x="1738" y="0"/>
                  </a:lnTo>
                  <a:close/>
                  <a:moveTo>
                    <a:pt x="2171" y="0"/>
                  </a:moveTo>
                  <a:lnTo>
                    <a:pt x="2443" y="0"/>
                  </a:lnTo>
                  <a:lnTo>
                    <a:pt x="2443" y="266"/>
                  </a:lnTo>
                  <a:lnTo>
                    <a:pt x="2171" y="266"/>
                  </a:lnTo>
                  <a:lnTo>
                    <a:pt x="2171" y="0"/>
                  </a:lnTo>
                  <a:close/>
                  <a:moveTo>
                    <a:pt x="2606" y="0"/>
                  </a:moveTo>
                  <a:lnTo>
                    <a:pt x="2878" y="0"/>
                  </a:lnTo>
                  <a:lnTo>
                    <a:pt x="2878" y="266"/>
                  </a:lnTo>
                  <a:lnTo>
                    <a:pt x="2606" y="266"/>
                  </a:lnTo>
                  <a:lnTo>
                    <a:pt x="2606" y="0"/>
                  </a:lnTo>
                  <a:close/>
                  <a:moveTo>
                    <a:pt x="0" y="346"/>
                  </a:moveTo>
                  <a:lnTo>
                    <a:pt x="270" y="346"/>
                  </a:lnTo>
                  <a:lnTo>
                    <a:pt x="270" y="612"/>
                  </a:lnTo>
                  <a:lnTo>
                    <a:pt x="0" y="612"/>
                  </a:lnTo>
                  <a:lnTo>
                    <a:pt x="0" y="346"/>
                  </a:lnTo>
                  <a:close/>
                  <a:moveTo>
                    <a:pt x="434" y="346"/>
                  </a:moveTo>
                  <a:lnTo>
                    <a:pt x="706" y="346"/>
                  </a:lnTo>
                  <a:lnTo>
                    <a:pt x="706" y="612"/>
                  </a:lnTo>
                  <a:lnTo>
                    <a:pt x="434" y="612"/>
                  </a:lnTo>
                  <a:lnTo>
                    <a:pt x="434" y="346"/>
                  </a:lnTo>
                  <a:close/>
                </a:path>
              </a:pathLst>
            </a:custGeom>
            <a:solidFill>
              <a:srgbClr val="E6E9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11"/>
            <p:cNvSpPr>
              <a:spLocks noChangeArrowheads="1"/>
            </p:cNvSpPr>
            <p:nvPr/>
          </p:nvSpPr>
          <p:spPr bwMode="auto">
            <a:xfrm>
              <a:off x="2343278" y="4232442"/>
              <a:ext cx="1093758" cy="148031"/>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2"/>
            <p:cNvSpPr>
              <a:spLocks noEditPoints="1"/>
            </p:cNvSpPr>
            <p:nvPr/>
          </p:nvSpPr>
          <p:spPr bwMode="auto">
            <a:xfrm>
              <a:off x="3594660" y="4232442"/>
              <a:ext cx="1095680" cy="148031"/>
            </a:xfrm>
            <a:custGeom>
              <a:avLst/>
              <a:gdLst>
                <a:gd name="T0" fmla="*/ 0 w 1140"/>
                <a:gd name="T1" fmla="*/ 0 h 266"/>
                <a:gd name="T2" fmla="*/ 272 w 1140"/>
                <a:gd name="T3" fmla="*/ 0 h 266"/>
                <a:gd name="T4" fmla="*/ 272 w 1140"/>
                <a:gd name="T5" fmla="*/ 266 h 266"/>
                <a:gd name="T6" fmla="*/ 0 w 1140"/>
                <a:gd name="T7" fmla="*/ 266 h 266"/>
                <a:gd name="T8" fmla="*/ 0 w 1140"/>
                <a:gd name="T9" fmla="*/ 0 h 266"/>
                <a:gd name="T10" fmla="*/ 435 w 1140"/>
                <a:gd name="T11" fmla="*/ 0 h 266"/>
                <a:gd name="T12" fmla="*/ 707 w 1140"/>
                <a:gd name="T13" fmla="*/ 0 h 266"/>
                <a:gd name="T14" fmla="*/ 707 w 1140"/>
                <a:gd name="T15" fmla="*/ 266 h 266"/>
                <a:gd name="T16" fmla="*/ 435 w 1140"/>
                <a:gd name="T17" fmla="*/ 266 h 266"/>
                <a:gd name="T18" fmla="*/ 435 w 1140"/>
                <a:gd name="T19" fmla="*/ 0 h 266"/>
                <a:gd name="T20" fmla="*/ 868 w 1140"/>
                <a:gd name="T21" fmla="*/ 0 h 266"/>
                <a:gd name="T22" fmla="*/ 1140 w 1140"/>
                <a:gd name="T23" fmla="*/ 0 h 266"/>
                <a:gd name="T24" fmla="*/ 1140 w 1140"/>
                <a:gd name="T25" fmla="*/ 266 h 266"/>
                <a:gd name="T26" fmla="*/ 868 w 1140"/>
                <a:gd name="T27" fmla="*/ 266 h 266"/>
                <a:gd name="T28" fmla="*/ 868 w 1140"/>
                <a:gd name="T2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0" h="266">
                  <a:moveTo>
                    <a:pt x="0" y="0"/>
                  </a:moveTo>
                  <a:lnTo>
                    <a:pt x="272" y="0"/>
                  </a:lnTo>
                  <a:lnTo>
                    <a:pt x="272" y="266"/>
                  </a:lnTo>
                  <a:lnTo>
                    <a:pt x="0" y="266"/>
                  </a:lnTo>
                  <a:lnTo>
                    <a:pt x="0" y="0"/>
                  </a:lnTo>
                  <a:close/>
                  <a:moveTo>
                    <a:pt x="435" y="0"/>
                  </a:moveTo>
                  <a:lnTo>
                    <a:pt x="707" y="0"/>
                  </a:lnTo>
                  <a:lnTo>
                    <a:pt x="707" y="266"/>
                  </a:lnTo>
                  <a:lnTo>
                    <a:pt x="435" y="266"/>
                  </a:lnTo>
                  <a:lnTo>
                    <a:pt x="435" y="0"/>
                  </a:lnTo>
                  <a:close/>
                  <a:moveTo>
                    <a:pt x="868" y="0"/>
                  </a:moveTo>
                  <a:lnTo>
                    <a:pt x="1140" y="0"/>
                  </a:lnTo>
                  <a:lnTo>
                    <a:pt x="1140" y="266"/>
                  </a:lnTo>
                  <a:lnTo>
                    <a:pt x="868" y="266"/>
                  </a:lnTo>
                  <a:lnTo>
                    <a:pt x="868" y="0"/>
                  </a:lnTo>
                  <a:close/>
                </a:path>
              </a:pathLst>
            </a:custGeom>
            <a:solidFill>
              <a:srgbClr val="E6E9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矩形 34"/>
            <p:cNvSpPr/>
            <p:nvPr/>
          </p:nvSpPr>
          <p:spPr>
            <a:xfrm>
              <a:off x="1524000" y="3630756"/>
              <a:ext cx="2590800" cy="338554"/>
            </a:xfrm>
            <a:prstGeom prst="rect">
              <a:avLst/>
            </a:prstGeom>
          </p:spPr>
          <p:txBody>
            <a:bodyPr wrap="square">
              <a:spAutoFit/>
            </a:bodyPr>
            <a:lstStyle/>
            <a:p>
              <a:r>
                <a:rPr lang="en-US" altLang="zh-CN" sz="1600" dirty="0" smtClean="0">
                  <a:solidFill>
                    <a:schemeClr val="accent2"/>
                  </a:solidFill>
                  <a:latin typeface="+mj-ea"/>
                  <a:ea typeface="+mj-ea"/>
                  <a:sym typeface="Arial" panose="020B0604020202020204" pitchFamily="34" charset="0"/>
                </a:rPr>
                <a:t>PROGRAMMER </a:t>
              </a:r>
              <a:r>
                <a:rPr lang="en-US" altLang="zh-CN" sz="1400" dirty="0" smtClean="0">
                  <a:solidFill>
                    <a:schemeClr val="accent2"/>
                  </a:solidFill>
                  <a:latin typeface="+mj-ea"/>
                  <a:ea typeface="+mj-ea"/>
                  <a:sym typeface="Arial" panose="020B0604020202020204" pitchFamily="34" charset="0"/>
                </a:rPr>
                <a:t>UMMARY </a:t>
              </a:r>
              <a:endParaRPr lang="zh-CN" altLang="en-US" sz="1400" dirty="0">
                <a:solidFill>
                  <a:schemeClr val="accent2"/>
                </a:solidFill>
                <a:latin typeface="+mj-ea"/>
                <a:ea typeface="+mj-ea"/>
              </a:endParaRPr>
            </a:p>
          </p:txBody>
        </p:sp>
      </p:grpSp>
    </p:spTree>
    <p:extLst>
      <p:ext uri="{BB962C8B-B14F-4D97-AF65-F5344CB8AC3E}">
        <p14:creationId xmlns:p14="http://schemas.microsoft.com/office/powerpoint/2010/main" val="13874265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8" grpId="0" animBg="1"/>
      <p:bldP spid="26" grpId="0" animBg="1"/>
      <p:bldP spid="22"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18"/>
          <p:cNvSpPr/>
          <p:nvPr/>
        </p:nvSpPr>
        <p:spPr>
          <a:xfrm rot="10800000">
            <a:off x="210263" y="-13912"/>
            <a:ext cx="4214298" cy="1991365"/>
          </a:xfrm>
          <a:prstGeom prst="triangle">
            <a:avLst/>
          </a:prstGeom>
          <a:blipFill dpi="0" rotWithShape="0">
            <a:blip r:embed="rId3"/>
            <a:srcRect/>
            <a:stretch>
              <a:fillRect l="-18000" t="-20000" r="-1000"/>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8" name="等腰三角形 17"/>
          <p:cNvSpPr/>
          <p:nvPr/>
        </p:nvSpPr>
        <p:spPr>
          <a:xfrm rot="5400000">
            <a:off x="-1236289" y="1237464"/>
            <a:ext cx="5142327" cy="2669749"/>
          </a:xfrm>
          <a:prstGeom prst="triangl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nvGrpSpPr>
          <p:cNvPr id="50" name="组合 49"/>
          <p:cNvGrpSpPr/>
          <p:nvPr/>
        </p:nvGrpSpPr>
        <p:grpSpPr>
          <a:xfrm flipH="1">
            <a:off x="2519561" y="4019550"/>
            <a:ext cx="6629400" cy="1123950"/>
            <a:chOff x="0" y="4019550"/>
            <a:chExt cx="6629400" cy="1123950"/>
          </a:xfrm>
        </p:grpSpPr>
        <p:sp>
          <p:nvSpPr>
            <p:cNvPr id="21" name="等腰三角形 20"/>
            <p:cNvSpPr/>
            <p:nvPr/>
          </p:nvSpPr>
          <p:spPr>
            <a:xfrm rot="10800000" flipH="1" flipV="1">
              <a:off x="278200" y="4436633"/>
              <a:ext cx="6351200" cy="706867"/>
            </a:xfrm>
            <a:prstGeom prst="triangle">
              <a:avLst>
                <a:gd name="adj" fmla="val 1327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26" name="任意多边形 25"/>
            <p:cNvSpPr/>
            <p:nvPr/>
          </p:nvSpPr>
          <p:spPr>
            <a:xfrm rot="10800000" flipH="1" flipV="1">
              <a:off x="0" y="4019550"/>
              <a:ext cx="1616535" cy="1123950"/>
            </a:xfrm>
            <a:custGeom>
              <a:avLst/>
              <a:gdLst>
                <a:gd name="connsiteX0" fmla="*/ 261921 w 1616535"/>
                <a:gd name="connsiteY0" fmla="*/ 0 h 1123950"/>
                <a:gd name="connsiteX1" fmla="*/ 1616535 w 1616535"/>
                <a:gd name="connsiteY1" fmla="*/ 1123950 h 1123950"/>
                <a:gd name="connsiteX2" fmla="*/ 0 w 1616535"/>
                <a:gd name="connsiteY2" fmla="*/ 1123950 h 1123950"/>
                <a:gd name="connsiteX3" fmla="*/ 0 w 1616535"/>
                <a:gd name="connsiteY3" fmla="*/ 217321 h 1123950"/>
              </a:gdLst>
              <a:ahLst/>
              <a:cxnLst>
                <a:cxn ang="0">
                  <a:pos x="connsiteX0" y="connsiteY0"/>
                </a:cxn>
                <a:cxn ang="0">
                  <a:pos x="connsiteX1" y="connsiteY1"/>
                </a:cxn>
                <a:cxn ang="0">
                  <a:pos x="connsiteX2" y="connsiteY2"/>
                </a:cxn>
                <a:cxn ang="0">
                  <a:pos x="connsiteX3" y="connsiteY3"/>
                </a:cxn>
              </a:cxnLst>
              <a:rect l="l" t="t" r="r" b="b"/>
              <a:pathLst>
                <a:path w="1616535" h="1123950">
                  <a:moveTo>
                    <a:pt x="261921" y="0"/>
                  </a:moveTo>
                  <a:lnTo>
                    <a:pt x="1616535" y="1123950"/>
                  </a:lnTo>
                  <a:lnTo>
                    <a:pt x="0" y="1123950"/>
                  </a:lnTo>
                  <a:lnTo>
                    <a:pt x="0" y="21732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字魂35号-经典雅黑" panose="02000000000000000000" pitchFamily="2" charset="-122"/>
              </a:endParaRPr>
            </a:p>
          </p:txBody>
        </p:sp>
      </p:grpSp>
      <p:sp>
        <p:nvSpPr>
          <p:cNvPr id="41" name="矩形 40"/>
          <p:cNvSpPr/>
          <p:nvPr/>
        </p:nvSpPr>
        <p:spPr>
          <a:xfrm>
            <a:off x="708392" y="1762522"/>
            <a:ext cx="815608" cy="1418828"/>
          </a:xfrm>
          <a:prstGeom prst="rect">
            <a:avLst/>
          </a:prstGeom>
        </p:spPr>
        <p:txBody>
          <a:bodyPr vert="eaVert" wrap="square" lIns="68580" tIns="34290" rIns="68580" bIns="34290">
            <a:spAutoFit/>
          </a:bodyPr>
          <a:lstStyle/>
          <a:p>
            <a:pPr defTabSz="685800">
              <a:defRPr/>
            </a:pPr>
            <a:r>
              <a:rPr lang="zh-CN" altLang="en-US" sz="4400" b="1" spc="225" dirty="0" smtClean="0">
                <a:solidFill>
                  <a:schemeClr val="bg1"/>
                </a:solidFill>
                <a:latin typeface="+mj-ea"/>
                <a:ea typeface="+mj-ea"/>
                <a:cs typeface="+mn-ea"/>
                <a:sym typeface="+mn-lt"/>
              </a:rPr>
              <a:t>目录</a:t>
            </a:r>
            <a:endParaRPr sz="4400" b="1" spc="225" dirty="0">
              <a:solidFill>
                <a:schemeClr val="bg1"/>
              </a:solidFill>
              <a:latin typeface="+mj-ea"/>
              <a:ea typeface="+mj-ea"/>
              <a:cs typeface="+mn-ea"/>
              <a:sym typeface="+mn-lt"/>
            </a:endParaRPr>
          </a:p>
        </p:txBody>
      </p:sp>
      <p:grpSp>
        <p:nvGrpSpPr>
          <p:cNvPr id="42" name="组合 41"/>
          <p:cNvGrpSpPr/>
          <p:nvPr/>
        </p:nvGrpSpPr>
        <p:grpSpPr>
          <a:xfrm>
            <a:off x="3352800" y="2010837"/>
            <a:ext cx="4190998" cy="321730"/>
            <a:chOff x="3113365" y="1214277"/>
            <a:chExt cx="4449212" cy="321730"/>
          </a:xfrm>
        </p:grpSpPr>
        <p:sp>
          <p:nvSpPr>
            <p:cNvPr id="51" name="文本框 7"/>
            <p:cNvSpPr txBox="1"/>
            <p:nvPr/>
          </p:nvSpPr>
          <p:spPr>
            <a:xfrm>
              <a:off x="3113365" y="1220536"/>
              <a:ext cx="489752" cy="315471"/>
            </a:xfrm>
            <a:prstGeom prst="rect">
              <a:avLst/>
            </a:prstGeom>
            <a:solidFill>
              <a:schemeClr val="accent1"/>
            </a:solidFill>
            <a:ln>
              <a:noFill/>
            </a:ln>
          </p:spPr>
          <p:txBody>
            <a:bodyPr wrap="square" lIns="68580" tIns="34290" rIns="68580" bIns="34290" rtlCol="0">
              <a:spAutoFit/>
            </a:bodyPr>
            <a:lstStyle/>
            <a:p>
              <a:pPr algn="ctr" defTabSz="685800"/>
              <a:r>
                <a:rPr lang="en-US" altLang="zh-CN" sz="1600" dirty="0" smtClean="0">
                  <a:solidFill>
                    <a:schemeClr val="bg1"/>
                  </a:solidFill>
                  <a:latin typeface="+mn-ea"/>
                  <a:cs typeface="+mn-ea"/>
                  <a:sym typeface="+mn-lt"/>
                </a:rPr>
                <a:t>05</a:t>
              </a:r>
              <a:endParaRPr lang="en-US" altLang="zh-CN" sz="1600" dirty="0">
                <a:solidFill>
                  <a:schemeClr val="bg1"/>
                </a:solidFill>
                <a:latin typeface="+mn-ea"/>
                <a:cs typeface="+mn-ea"/>
                <a:sym typeface="+mn-lt"/>
              </a:endParaRPr>
            </a:p>
          </p:txBody>
        </p:sp>
        <p:sp>
          <p:nvSpPr>
            <p:cNvPr id="52" name="文本框 15"/>
            <p:cNvSpPr txBox="1"/>
            <p:nvPr/>
          </p:nvSpPr>
          <p:spPr>
            <a:xfrm>
              <a:off x="3679315" y="1214277"/>
              <a:ext cx="3883262" cy="315471"/>
            </a:xfrm>
            <a:prstGeom prst="rect">
              <a:avLst/>
            </a:prstGeom>
            <a:noFill/>
            <a:ln>
              <a:solidFill>
                <a:schemeClr val="accent1"/>
              </a:solidFill>
            </a:ln>
          </p:spPr>
          <p:txBody>
            <a:bodyPr wrap="square" lIns="68580" tIns="34290" rIns="68580" bIns="34290" rtlCol="0">
              <a:spAutoFit/>
            </a:bodyPr>
            <a:lstStyle/>
            <a:p>
              <a:pPr algn="ctr" defTabSz="685800"/>
              <a:r>
                <a:rPr lang="zh-CN" altLang="en-US" sz="1600" dirty="0">
                  <a:solidFill>
                    <a:schemeClr val="tx1">
                      <a:lumMod val="85000"/>
                      <a:lumOff val="15000"/>
                    </a:schemeClr>
                  </a:solidFill>
                  <a:latin typeface="+mn-ea"/>
                  <a:cs typeface="+mn-ea"/>
                  <a:sym typeface="+mn-lt"/>
                </a:rPr>
                <a:t>多媒体视频处理技术</a:t>
              </a:r>
              <a:endParaRPr lang="zh-CN" altLang="en-US" sz="1600" dirty="0">
                <a:solidFill>
                  <a:schemeClr val="tx1">
                    <a:lumMod val="85000"/>
                    <a:lumOff val="15000"/>
                  </a:schemeClr>
                </a:solidFill>
                <a:latin typeface="+mn-ea"/>
                <a:cs typeface="+mn-ea"/>
                <a:sym typeface="+mn-lt"/>
              </a:endParaRPr>
            </a:p>
          </p:txBody>
        </p:sp>
      </p:grpSp>
      <p:grpSp>
        <p:nvGrpSpPr>
          <p:cNvPr id="53" name="组合 52"/>
          <p:cNvGrpSpPr/>
          <p:nvPr/>
        </p:nvGrpSpPr>
        <p:grpSpPr>
          <a:xfrm>
            <a:off x="3352800" y="2783420"/>
            <a:ext cx="4190998" cy="321730"/>
            <a:chOff x="3113365" y="1214277"/>
            <a:chExt cx="4449212" cy="321730"/>
          </a:xfrm>
        </p:grpSpPr>
        <p:sp>
          <p:nvSpPr>
            <p:cNvPr id="54" name="文本框 7"/>
            <p:cNvSpPr txBox="1"/>
            <p:nvPr/>
          </p:nvSpPr>
          <p:spPr>
            <a:xfrm>
              <a:off x="3113365" y="1220536"/>
              <a:ext cx="489752" cy="315471"/>
            </a:xfrm>
            <a:prstGeom prst="rect">
              <a:avLst/>
            </a:prstGeom>
            <a:solidFill>
              <a:schemeClr val="accent2"/>
            </a:solidFill>
            <a:ln>
              <a:noFill/>
            </a:ln>
          </p:spPr>
          <p:txBody>
            <a:bodyPr wrap="square" lIns="68580" tIns="34290" rIns="68580" bIns="34290" rtlCol="0">
              <a:spAutoFit/>
            </a:bodyPr>
            <a:lstStyle/>
            <a:p>
              <a:pPr algn="ctr" defTabSz="685800"/>
              <a:r>
                <a:rPr lang="en-US" altLang="zh-CN" sz="1600" dirty="0" smtClean="0">
                  <a:solidFill>
                    <a:schemeClr val="bg1"/>
                  </a:solidFill>
                  <a:latin typeface="+mn-ea"/>
                  <a:cs typeface="+mn-ea"/>
                  <a:sym typeface="+mn-lt"/>
                </a:rPr>
                <a:t>06</a:t>
              </a:r>
              <a:endParaRPr lang="en-US" altLang="zh-CN" sz="1600" dirty="0">
                <a:solidFill>
                  <a:schemeClr val="bg1"/>
                </a:solidFill>
                <a:latin typeface="+mn-ea"/>
                <a:cs typeface="+mn-ea"/>
                <a:sym typeface="+mn-lt"/>
              </a:endParaRPr>
            </a:p>
          </p:txBody>
        </p:sp>
        <p:sp>
          <p:nvSpPr>
            <p:cNvPr id="55" name="文本框 15"/>
            <p:cNvSpPr txBox="1"/>
            <p:nvPr/>
          </p:nvSpPr>
          <p:spPr>
            <a:xfrm>
              <a:off x="3679315" y="1214277"/>
              <a:ext cx="3883262" cy="315471"/>
            </a:xfrm>
            <a:prstGeom prst="rect">
              <a:avLst/>
            </a:prstGeom>
            <a:noFill/>
            <a:ln>
              <a:solidFill>
                <a:schemeClr val="accent1"/>
              </a:solidFill>
            </a:ln>
          </p:spPr>
          <p:txBody>
            <a:bodyPr wrap="square" lIns="68580" tIns="34290" rIns="68580" bIns="34290" rtlCol="0">
              <a:spAutoFit/>
            </a:bodyPr>
            <a:lstStyle/>
            <a:p>
              <a:pPr algn="ctr" defTabSz="685800"/>
              <a:r>
                <a:rPr lang="zh-CN" altLang="en-US" sz="1600" dirty="0">
                  <a:solidFill>
                    <a:schemeClr val="tx1">
                      <a:lumMod val="85000"/>
                      <a:lumOff val="15000"/>
                    </a:schemeClr>
                  </a:solidFill>
                  <a:latin typeface="+mn-ea"/>
                  <a:cs typeface="+mn-ea"/>
                  <a:sym typeface="+mn-lt"/>
                </a:rPr>
                <a:t>流媒体技术应用</a:t>
              </a:r>
              <a:endParaRPr lang="zh-CN" altLang="en-US" sz="1600" dirty="0">
                <a:solidFill>
                  <a:schemeClr val="tx1">
                    <a:lumMod val="85000"/>
                    <a:lumOff val="15000"/>
                  </a:schemeClr>
                </a:solidFill>
                <a:latin typeface="+mn-ea"/>
                <a:cs typeface="+mn-ea"/>
                <a:sym typeface="+mn-lt"/>
              </a:endParaRPr>
            </a:p>
          </p:txBody>
        </p:sp>
      </p:grpSp>
      <p:sp>
        <p:nvSpPr>
          <p:cNvPr id="3" name="矩形 2"/>
          <p:cNvSpPr/>
          <p:nvPr/>
        </p:nvSpPr>
        <p:spPr>
          <a:xfrm>
            <a:off x="459635" y="2002678"/>
            <a:ext cx="461665" cy="1712072"/>
          </a:xfrm>
          <a:prstGeom prst="rect">
            <a:avLst/>
          </a:prstGeom>
        </p:spPr>
        <p:txBody>
          <a:bodyPr vert="eaVert" wrap="none">
            <a:spAutoFit/>
          </a:bodyPr>
          <a:lstStyle/>
          <a:p>
            <a:r>
              <a:rPr lang="en-US" altLang="zh-CN">
                <a:solidFill>
                  <a:schemeClr val="bg1"/>
                </a:solidFill>
                <a:latin typeface="+mn-ea"/>
                <a:sym typeface="Arial" panose="020B0604020202020204" pitchFamily="34" charset="0"/>
              </a:rPr>
              <a:t>PROGRAMMER </a:t>
            </a:r>
          </a:p>
        </p:txBody>
      </p:sp>
    </p:spTree>
    <p:extLst>
      <p:ext uri="{BB962C8B-B14F-4D97-AF65-F5344CB8AC3E}">
        <p14:creationId xmlns:p14="http://schemas.microsoft.com/office/powerpoint/2010/main" val="249433514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ppt_x"/>
                                          </p:val>
                                        </p:tav>
                                        <p:tav tm="100000">
                                          <p:val>
                                            <p:strVal val="#ppt_x"/>
                                          </p:val>
                                        </p:tav>
                                      </p:tavLst>
                                    </p:anim>
                                    <p:anim calcmode="lin" valueType="num">
                                      <p:cBhvr additive="base">
                                        <p:cTn id="1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p:cTn id="21" dur="500" fill="hold"/>
                                        <p:tgtEl>
                                          <p:spTgt spid="41"/>
                                        </p:tgtEl>
                                        <p:attrNameLst>
                                          <p:attrName>ppt_w</p:attrName>
                                        </p:attrNameLst>
                                      </p:cBhvr>
                                      <p:tavLst>
                                        <p:tav tm="0">
                                          <p:val>
                                            <p:fltVal val="0"/>
                                          </p:val>
                                        </p:tav>
                                        <p:tav tm="100000">
                                          <p:val>
                                            <p:strVal val="#ppt_w"/>
                                          </p:val>
                                        </p:tav>
                                      </p:tavLst>
                                    </p:anim>
                                    <p:anim calcmode="lin" valueType="num">
                                      <p:cBhvr>
                                        <p:cTn id="22" dur="500" fill="hold"/>
                                        <p:tgtEl>
                                          <p:spTgt spid="41"/>
                                        </p:tgtEl>
                                        <p:attrNameLst>
                                          <p:attrName>ppt_h</p:attrName>
                                        </p:attrNameLst>
                                      </p:cBhvr>
                                      <p:tavLst>
                                        <p:tav tm="0">
                                          <p:val>
                                            <p:fltVal val="0"/>
                                          </p:val>
                                        </p:tav>
                                        <p:tav tm="100000">
                                          <p:val>
                                            <p:strVal val="#ppt_h"/>
                                          </p:val>
                                        </p:tav>
                                      </p:tavLst>
                                    </p:anim>
                                    <p:animEffect transition="in" filter="fade">
                                      <p:cBhvr>
                                        <p:cTn id="23" dur="500"/>
                                        <p:tgtEl>
                                          <p:spTgt spid="4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left)">
                                      <p:cBhvr>
                                        <p:cTn id="33" dur="500"/>
                                        <p:tgtEl>
                                          <p:spTgt spid="42"/>
                                        </p:tgtEl>
                                      </p:cBhvr>
                                    </p:animEffect>
                                  </p:childTnLst>
                                </p:cTn>
                              </p:par>
                              <p:par>
                                <p:cTn id="34" presetID="22" presetClass="entr" presetSubtype="8" fill="hold" nodeType="with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left)">
                                      <p:cBhvr>
                                        <p:cTn id="3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8" grpId="0" animBg="1"/>
      <p:bldP spid="41"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0" y="209550"/>
            <a:ext cx="5562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第一</a:t>
            </a:r>
            <a:r>
              <a:rPr lang="zh-CN" altLang="en-US" b="1" dirty="0" smtClean="0">
                <a:solidFill>
                  <a:srgbClr val="FF0000"/>
                </a:solidFill>
              </a:rPr>
              <a:t>节  认识</a:t>
            </a:r>
            <a:r>
              <a:rPr lang="en-US" altLang="zh-CN" b="1" dirty="0">
                <a:solidFill>
                  <a:srgbClr val="FF0000"/>
                </a:solidFill>
              </a:rPr>
              <a:t>Adobe Photoshop</a:t>
            </a:r>
            <a:r>
              <a:rPr lang="zh-CN" altLang="en-US" b="1" dirty="0">
                <a:solidFill>
                  <a:srgbClr val="FF0000"/>
                </a:solidFill>
              </a:rPr>
              <a:t>的工作界面</a:t>
            </a:r>
            <a:endParaRPr lang="zh-CN" altLang="en-US" b="1" dirty="0">
              <a:solidFill>
                <a:srgbClr val="FF0000"/>
              </a:solidFill>
            </a:endParaRPr>
          </a:p>
        </p:txBody>
      </p:sp>
      <p:pic>
        <p:nvPicPr>
          <p:cNvPr id="1027" name="Picture 3" descr="多媒体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145867"/>
            <a:ext cx="4676775" cy="344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136814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xmlns="" id="{84A7B09F-55D8-4A21-AEFB-4296D2D7A7E9}"/>
              </a:ext>
            </a:extLst>
          </p:cNvPr>
          <p:cNvSpPr/>
          <p:nvPr/>
        </p:nvSpPr>
        <p:spPr>
          <a:xfrm>
            <a:off x="427222" y="2038350"/>
            <a:ext cx="4678178" cy="596283"/>
          </a:xfrm>
          <a:prstGeom prst="rect">
            <a:avLst/>
          </a:prstGeom>
        </p:spPr>
        <p:txBody>
          <a:bodyPr vert="horz" lIns="68580" tIns="34290" rIns="68580" bIns="34290" rtlCol="0" anchor="b">
            <a:noAutofit/>
          </a:bodyPr>
          <a:lstStyle/>
          <a:p>
            <a:r>
              <a:rPr lang="zh-CN" altLang="en-US" sz="1050" dirty="0"/>
              <a:t>标题栏位于主窗口顶端，最左边是</a:t>
            </a:r>
            <a:r>
              <a:rPr lang="en-US" altLang="zh-CN" sz="1050" dirty="0"/>
              <a:t>Photoshop</a:t>
            </a:r>
            <a:r>
              <a:rPr lang="zh-CN" altLang="en-US" sz="1050" dirty="0"/>
              <a:t>标记，右边分别是“最小化”“最大化</a:t>
            </a:r>
            <a:r>
              <a:rPr lang="en-US" altLang="zh-CN" sz="1050" dirty="0"/>
              <a:t>/</a:t>
            </a:r>
            <a:r>
              <a:rPr lang="zh-CN" altLang="en-US" sz="1050" dirty="0"/>
              <a:t>还原”和“关闭”按钮。</a:t>
            </a:r>
            <a:endParaRPr lang="zh-CN" altLang="zh-CN" sz="1050" dirty="0"/>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05400" y="1809750"/>
            <a:ext cx="3180426" cy="2120284"/>
          </a:xfrm>
          <a:prstGeom prst="rect">
            <a:avLst/>
          </a:prstGeom>
        </p:spPr>
      </p:pic>
      <p:sp>
        <p:nvSpPr>
          <p:cNvPr id="9" name="圆角矩形 8"/>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第一</a:t>
            </a:r>
            <a:r>
              <a:rPr lang="zh-CN" altLang="en-US" b="1" dirty="0" smtClean="0">
                <a:solidFill>
                  <a:srgbClr val="FF0000"/>
                </a:solidFill>
              </a:rPr>
              <a:t>节  认识</a:t>
            </a:r>
            <a:r>
              <a:rPr lang="en-US" altLang="zh-CN" b="1" dirty="0">
                <a:solidFill>
                  <a:srgbClr val="FF0000"/>
                </a:solidFill>
              </a:rPr>
              <a:t>Adobe Photoshop</a:t>
            </a:r>
            <a:r>
              <a:rPr lang="zh-CN" altLang="en-US" b="1" dirty="0">
                <a:solidFill>
                  <a:srgbClr val="FF0000"/>
                </a:solidFill>
              </a:rPr>
              <a:t>的工作界面</a:t>
            </a:r>
            <a:endParaRPr lang="zh-CN" altLang="en-US" b="1" dirty="0">
              <a:solidFill>
                <a:srgbClr val="FF0000"/>
              </a:solidFill>
            </a:endParaRPr>
          </a:p>
        </p:txBody>
      </p:sp>
      <p:sp>
        <p:nvSpPr>
          <p:cNvPr id="3" name="矩形 2"/>
          <p:cNvSpPr/>
          <p:nvPr/>
        </p:nvSpPr>
        <p:spPr>
          <a:xfrm>
            <a:off x="989181" y="1352550"/>
            <a:ext cx="1346844" cy="369332"/>
          </a:xfrm>
          <a:prstGeom prst="rect">
            <a:avLst/>
          </a:prstGeom>
        </p:spPr>
        <p:txBody>
          <a:bodyPr wrap="none">
            <a:spAutoFit/>
          </a:bodyPr>
          <a:lstStyle/>
          <a:p>
            <a:r>
              <a:rPr lang="zh-CN" altLang="en-US" b="1" dirty="0">
                <a:solidFill>
                  <a:srgbClr val="FF0000"/>
                </a:solidFill>
              </a:rPr>
              <a:t>一、标题栏</a:t>
            </a:r>
            <a:endParaRPr lang="zh-CN" altLang="zh-CN" b="1" dirty="0">
              <a:solidFill>
                <a:srgbClr val="FF0000"/>
              </a:solidFill>
            </a:endParaRPr>
          </a:p>
        </p:txBody>
      </p:sp>
    </p:spTree>
    <p:extLst>
      <p:ext uri="{BB962C8B-B14F-4D97-AF65-F5344CB8AC3E}">
        <p14:creationId xmlns:p14="http://schemas.microsoft.com/office/powerpoint/2010/main" val="111902540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xmlns="" id="{84A7B09F-55D8-4A21-AEFB-4296D2D7A7E9}"/>
              </a:ext>
            </a:extLst>
          </p:cNvPr>
          <p:cNvSpPr/>
          <p:nvPr/>
        </p:nvSpPr>
        <p:spPr>
          <a:xfrm>
            <a:off x="427222" y="2038350"/>
            <a:ext cx="4678178" cy="596283"/>
          </a:xfrm>
          <a:prstGeom prst="rect">
            <a:avLst/>
          </a:prstGeom>
        </p:spPr>
        <p:txBody>
          <a:bodyPr vert="horz" lIns="68580" tIns="34290" rIns="68580" bIns="34290" rtlCol="0" anchor="b">
            <a:noAutofit/>
          </a:bodyPr>
          <a:lstStyle/>
          <a:p>
            <a:r>
              <a:rPr lang="zh-CN" altLang="en-US" sz="1050" dirty="0"/>
              <a:t>菜单栏为整个环境下所有窗口提供菜单控制，包括“文件”“编辑”“图像”“图层”“选择”“滤镜”“</a:t>
            </a:r>
            <a:r>
              <a:rPr lang="en-US" altLang="zh-CN" sz="1050" dirty="0"/>
              <a:t>3D(D)”“</a:t>
            </a:r>
            <a:r>
              <a:rPr lang="zh-CN" altLang="en-US" sz="1050" dirty="0"/>
              <a:t>视图”“窗口”和“帮助”</a:t>
            </a:r>
            <a:r>
              <a:rPr lang="en-US" altLang="zh-CN" sz="1050" dirty="0"/>
              <a:t>10</a:t>
            </a:r>
            <a:r>
              <a:rPr lang="zh-CN" altLang="en-US" sz="1050" dirty="0"/>
              <a:t>项。</a:t>
            </a:r>
            <a:endParaRPr lang="zh-CN" altLang="zh-CN" sz="1050" dirty="0"/>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05400" y="1809750"/>
            <a:ext cx="3180426" cy="2120284"/>
          </a:xfrm>
          <a:prstGeom prst="rect">
            <a:avLst/>
          </a:prstGeom>
        </p:spPr>
      </p:pic>
      <p:sp>
        <p:nvSpPr>
          <p:cNvPr id="9" name="圆角矩形 8"/>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第一</a:t>
            </a:r>
            <a:r>
              <a:rPr lang="zh-CN" altLang="en-US" b="1" dirty="0" smtClean="0">
                <a:solidFill>
                  <a:srgbClr val="FF0000"/>
                </a:solidFill>
              </a:rPr>
              <a:t>节  认识</a:t>
            </a:r>
            <a:r>
              <a:rPr lang="en-US" altLang="zh-CN" b="1" dirty="0">
                <a:solidFill>
                  <a:srgbClr val="FF0000"/>
                </a:solidFill>
              </a:rPr>
              <a:t>Adobe Photoshop</a:t>
            </a:r>
            <a:r>
              <a:rPr lang="zh-CN" altLang="en-US" b="1" dirty="0">
                <a:solidFill>
                  <a:srgbClr val="FF0000"/>
                </a:solidFill>
              </a:rPr>
              <a:t>的工作界面</a:t>
            </a:r>
            <a:endParaRPr lang="zh-CN" altLang="en-US" b="1" dirty="0">
              <a:solidFill>
                <a:srgbClr val="FF0000"/>
              </a:solidFill>
            </a:endParaRPr>
          </a:p>
        </p:txBody>
      </p:sp>
      <p:sp>
        <p:nvSpPr>
          <p:cNvPr id="3" name="矩形 2"/>
          <p:cNvSpPr/>
          <p:nvPr/>
        </p:nvSpPr>
        <p:spPr>
          <a:xfrm>
            <a:off x="989181" y="1352550"/>
            <a:ext cx="1346844" cy="369332"/>
          </a:xfrm>
          <a:prstGeom prst="rect">
            <a:avLst/>
          </a:prstGeom>
        </p:spPr>
        <p:txBody>
          <a:bodyPr wrap="none">
            <a:spAutoFit/>
          </a:bodyPr>
          <a:lstStyle/>
          <a:p>
            <a:r>
              <a:rPr lang="zh-CN" altLang="en-US" b="1" dirty="0">
                <a:solidFill>
                  <a:srgbClr val="FF0000"/>
                </a:solidFill>
              </a:rPr>
              <a:t>二、菜单栏</a:t>
            </a:r>
            <a:endParaRPr lang="zh-CN" altLang="zh-CN" b="1" dirty="0">
              <a:solidFill>
                <a:srgbClr val="FF0000"/>
              </a:solidFill>
            </a:endParaRPr>
          </a:p>
        </p:txBody>
      </p:sp>
    </p:spTree>
    <p:extLst>
      <p:ext uri="{BB962C8B-B14F-4D97-AF65-F5344CB8AC3E}">
        <p14:creationId xmlns:p14="http://schemas.microsoft.com/office/powerpoint/2010/main" val="186311142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xmlns="" id="{84A7B09F-55D8-4A21-AEFB-4296D2D7A7E9}"/>
              </a:ext>
            </a:extLst>
          </p:cNvPr>
          <p:cNvSpPr/>
          <p:nvPr/>
        </p:nvSpPr>
        <p:spPr>
          <a:xfrm>
            <a:off x="427222" y="2724150"/>
            <a:ext cx="4678178" cy="596283"/>
          </a:xfrm>
          <a:prstGeom prst="rect">
            <a:avLst/>
          </a:prstGeom>
        </p:spPr>
        <p:txBody>
          <a:bodyPr vert="horz" lIns="68580" tIns="34290" rIns="68580" bIns="34290" rtlCol="0" anchor="b">
            <a:noAutofit/>
          </a:bodyPr>
          <a:lstStyle/>
          <a:p>
            <a:r>
              <a:rPr lang="zh-CN" altLang="en-US" sz="1050" dirty="0"/>
              <a:t>工具箱中的工具可用来选择、绘画、编辑以及查看图像</a:t>
            </a:r>
            <a:r>
              <a:rPr lang="zh-CN" altLang="en-US" sz="1050" dirty="0" smtClean="0"/>
              <a:t>。</a:t>
            </a:r>
            <a:endParaRPr lang="en-US" altLang="zh-CN" sz="1050" dirty="0" smtClean="0"/>
          </a:p>
          <a:p>
            <a:r>
              <a:rPr lang="en-US" altLang="zh-CN" sz="1050" dirty="0"/>
              <a:t>(1)</a:t>
            </a:r>
            <a:r>
              <a:rPr lang="zh-CN" altLang="en-US" sz="1050" dirty="0"/>
              <a:t>拖动工具箱的标题栏，可移动工具箱</a:t>
            </a:r>
            <a:r>
              <a:rPr lang="zh-CN" altLang="en-US" sz="1050" dirty="0" smtClean="0"/>
              <a:t>。</a:t>
            </a:r>
            <a:endParaRPr lang="zh-CN" altLang="en-US" sz="1050" dirty="0"/>
          </a:p>
          <a:p>
            <a:r>
              <a:rPr lang="en-US" altLang="zh-CN" sz="1050" dirty="0"/>
              <a:t>(2)</a:t>
            </a:r>
            <a:r>
              <a:rPr lang="zh-CN" altLang="en-US" sz="1050" dirty="0"/>
              <a:t>单击可选中工具，属性栏则会显示该工具的属性</a:t>
            </a:r>
            <a:r>
              <a:rPr lang="zh-CN" altLang="en-US" sz="1050" dirty="0" smtClean="0"/>
              <a:t>。</a:t>
            </a:r>
            <a:endParaRPr lang="zh-CN" altLang="en-US" sz="1050" dirty="0"/>
          </a:p>
          <a:p>
            <a:r>
              <a:rPr lang="en-US" altLang="zh-CN" sz="1050" dirty="0"/>
              <a:t>(3)</a:t>
            </a:r>
            <a:r>
              <a:rPr lang="zh-CN" altLang="en-US" sz="1050" dirty="0"/>
              <a:t>有些工具的右下角有一个小三角形符号，这表示在工具位置上存在一个工具组，其中包括若干个相关工具</a:t>
            </a:r>
            <a:r>
              <a:rPr lang="zh-CN" altLang="en-US" sz="1050" dirty="0" smtClean="0"/>
              <a:t>。</a:t>
            </a:r>
            <a:endParaRPr lang="zh-CN" altLang="en-US" sz="1050" dirty="0"/>
          </a:p>
          <a:p>
            <a:r>
              <a:rPr lang="en-US" altLang="zh-CN" sz="1050" dirty="0"/>
              <a:t>(4)</a:t>
            </a:r>
            <a:r>
              <a:rPr lang="zh-CN" altLang="en-US" sz="1050" dirty="0"/>
              <a:t>点击工具箱左上角的双向箭头，可以将工具栏变为单条竖排，再次点击则会还原为两条竖排</a:t>
            </a:r>
            <a:r>
              <a:rPr lang="zh-CN" altLang="en-US" sz="1050" dirty="0" smtClean="0"/>
              <a:t>。</a:t>
            </a:r>
            <a:endParaRPr lang="zh-CN" altLang="en-US" sz="1050" dirty="0"/>
          </a:p>
          <a:p>
            <a:endParaRPr lang="zh-CN" altLang="zh-CN" sz="1050" dirty="0"/>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05400" y="1809750"/>
            <a:ext cx="3180426" cy="2120284"/>
          </a:xfrm>
          <a:prstGeom prst="rect">
            <a:avLst/>
          </a:prstGeom>
        </p:spPr>
      </p:pic>
      <p:sp>
        <p:nvSpPr>
          <p:cNvPr id="9" name="圆角矩形 8"/>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第一</a:t>
            </a:r>
            <a:r>
              <a:rPr lang="zh-CN" altLang="en-US" b="1" dirty="0" smtClean="0">
                <a:solidFill>
                  <a:srgbClr val="FF0000"/>
                </a:solidFill>
              </a:rPr>
              <a:t>节  认识</a:t>
            </a:r>
            <a:r>
              <a:rPr lang="en-US" altLang="zh-CN" b="1" dirty="0">
                <a:solidFill>
                  <a:srgbClr val="FF0000"/>
                </a:solidFill>
              </a:rPr>
              <a:t>Adobe Photoshop</a:t>
            </a:r>
            <a:r>
              <a:rPr lang="zh-CN" altLang="en-US" b="1" dirty="0">
                <a:solidFill>
                  <a:srgbClr val="FF0000"/>
                </a:solidFill>
              </a:rPr>
              <a:t>的工作界面</a:t>
            </a:r>
            <a:endParaRPr lang="zh-CN" altLang="en-US" b="1" dirty="0">
              <a:solidFill>
                <a:srgbClr val="FF0000"/>
              </a:solidFill>
            </a:endParaRPr>
          </a:p>
        </p:txBody>
      </p:sp>
      <p:sp>
        <p:nvSpPr>
          <p:cNvPr id="3" name="矩形 2"/>
          <p:cNvSpPr/>
          <p:nvPr/>
        </p:nvSpPr>
        <p:spPr>
          <a:xfrm>
            <a:off x="989181" y="1352550"/>
            <a:ext cx="1346844" cy="369332"/>
          </a:xfrm>
          <a:prstGeom prst="rect">
            <a:avLst/>
          </a:prstGeom>
        </p:spPr>
        <p:txBody>
          <a:bodyPr wrap="none">
            <a:spAutoFit/>
          </a:bodyPr>
          <a:lstStyle/>
          <a:p>
            <a:r>
              <a:rPr lang="zh-CN" altLang="en-US" b="1" dirty="0">
                <a:solidFill>
                  <a:srgbClr val="FF0000"/>
                </a:solidFill>
              </a:rPr>
              <a:t>三、工具箱</a:t>
            </a:r>
            <a:endParaRPr lang="zh-CN" altLang="zh-CN" b="1" dirty="0">
              <a:solidFill>
                <a:srgbClr val="FF0000"/>
              </a:solidFill>
            </a:endParaRPr>
          </a:p>
        </p:txBody>
      </p:sp>
    </p:spTree>
    <p:extLst>
      <p:ext uri="{BB962C8B-B14F-4D97-AF65-F5344CB8AC3E}">
        <p14:creationId xmlns:p14="http://schemas.microsoft.com/office/powerpoint/2010/main" val="412253176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xmlns="" id="{84A7B09F-55D8-4A21-AEFB-4296D2D7A7E9}"/>
              </a:ext>
            </a:extLst>
          </p:cNvPr>
          <p:cNvSpPr/>
          <p:nvPr/>
        </p:nvSpPr>
        <p:spPr>
          <a:xfrm>
            <a:off x="304800" y="1962150"/>
            <a:ext cx="4678178" cy="596283"/>
          </a:xfrm>
          <a:prstGeom prst="rect">
            <a:avLst/>
          </a:prstGeom>
        </p:spPr>
        <p:txBody>
          <a:bodyPr vert="horz" lIns="68580" tIns="34290" rIns="68580" bIns="34290" rtlCol="0" anchor="b">
            <a:noAutofit/>
          </a:bodyPr>
          <a:lstStyle/>
          <a:p>
            <a:r>
              <a:rPr lang="zh-CN" altLang="en-US" sz="1050" dirty="0"/>
              <a:t>选中某个工具后，属性栏就会变成相应工具的属性设置选项，可更改相应的选项。</a:t>
            </a:r>
            <a:endParaRPr lang="zh-CN" altLang="zh-CN" sz="1050" dirty="0"/>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05400" y="1809750"/>
            <a:ext cx="3180426" cy="2120284"/>
          </a:xfrm>
          <a:prstGeom prst="rect">
            <a:avLst/>
          </a:prstGeom>
        </p:spPr>
      </p:pic>
      <p:sp>
        <p:nvSpPr>
          <p:cNvPr id="9" name="圆角矩形 8"/>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第一</a:t>
            </a:r>
            <a:r>
              <a:rPr lang="zh-CN" altLang="en-US" b="1" dirty="0" smtClean="0">
                <a:solidFill>
                  <a:srgbClr val="FF0000"/>
                </a:solidFill>
              </a:rPr>
              <a:t>节  认识</a:t>
            </a:r>
            <a:r>
              <a:rPr lang="en-US" altLang="zh-CN" b="1" dirty="0">
                <a:solidFill>
                  <a:srgbClr val="FF0000"/>
                </a:solidFill>
              </a:rPr>
              <a:t>Adobe Photoshop</a:t>
            </a:r>
            <a:r>
              <a:rPr lang="zh-CN" altLang="en-US" b="1" dirty="0">
                <a:solidFill>
                  <a:srgbClr val="FF0000"/>
                </a:solidFill>
              </a:rPr>
              <a:t>的工作界面</a:t>
            </a:r>
            <a:endParaRPr lang="zh-CN" altLang="en-US" b="1" dirty="0">
              <a:solidFill>
                <a:srgbClr val="FF0000"/>
              </a:solidFill>
            </a:endParaRPr>
          </a:p>
        </p:txBody>
      </p:sp>
      <p:sp>
        <p:nvSpPr>
          <p:cNvPr id="3" name="矩形 2"/>
          <p:cNvSpPr/>
          <p:nvPr/>
        </p:nvSpPr>
        <p:spPr>
          <a:xfrm>
            <a:off x="989181" y="1352550"/>
            <a:ext cx="1346844" cy="369332"/>
          </a:xfrm>
          <a:prstGeom prst="rect">
            <a:avLst/>
          </a:prstGeom>
        </p:spPr>
        <p:txBody>
          <a:bodyPr wrap="none">
            <a:spAutoFit/>
          </a:bodyPr>
          <a:lstStyle/>
          <a:p>
            <a:r>
              <a:rPr lang="zh-CN" altLang="en-US" b="1" dirty="0" smtClean="0">
                <a:solidFill>
                  <a:srgbClr val="FF0000"/>
                </a:solidFill>
              </a:rPr>
              <a:t>四、属性栏</a:t>
            </a:r>
            <a:endParaRPr lang="zh-CN" altLang="zh-CN" b="1" dirty="0">
              <a:solidFill>
                <a:srgbClr val="FF0000"/>
              </a:solidFill>
            </a:endParaRPr>
          </a:p>
        </p:txBody>
      </p:sp>
    </p:spTree>
    <p:extLst>
      <p:ext uri="{BB962C8B-B14F-4D97-AF65-F5344CB8AC3E}">
        <p14:creationId xmlns:p14="http://schemas.microsoft.com/office/powerpoint/2010/main" val="1833058462"/>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xmlns="" id="{84A7B09F-55D8-4A21-AEFB-4296D2D7A7E9}"/>
              </a:ext>
            </a:extLst>
          </p:cNvPr>
          <p:cNvSpPr/>
          <p:nvPr/>
        </p:nvSpPr>
        <p:spPr>
          <a:xfrm>
            <a:off x="304800" y="1962150"/>
            <a:ext cx="4678178" cy="596283"/>
          </a:xfrm>
          <a:prstGeom prst="rect">
            <a:avLst/>
          </a:prstGeom>
        </p:spPr>
        <p:txBody>
          <a:bodyPr vert="horz" lIns="68580" tIns="34290" rIns="68580" bIns="34290" rtlCol="0" anchor="b">
            <a:noAutofit/>
          </a:bodyPr>
          <a:lstStyle/>
          <a:p>
            <a:r>
              <a:rPr lang="zh-CN" altLang="en-US" sz="1050" dirty="0"/>
              <a:t>中间窗口是图像窗口，它是</a:t>
            </a:r>
            <a:r>
              <a:rPr lang="en-US" altLang="zh-CN" sz="1050" dirty="0"/>
              <a:t>Photoshop</a:t>
            </a:r>
            <a:r>
              <a:rPr lang="zh-CN" altLang="en-US" sz="1050" dirty="0"/>
              <a:t>的主要工作区，用于显示图像文件。图像窗口带有自己的标题栏，提供了打开文件的基本信息，如文件名、缩放比例、颜色模式等。如果同时打开两幅图像，可通过单击图像窗口进行切换。</a:t>
            </a:r>
            <a:endParaRPr lang="zh-CN" altLang="zh-CN" sz="1050" dirty="0"/>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05400" y="1809750"/>
            <a:ext cx="3180426" cy="2120284"/>
          </a:xfrm>
          <a:prstGeom prst="rect">
            <a:avLst/>
          </a:prstGeom>
        </p:spPr>
      </p:pic>
      <p:sp>
        <p:nvSpPr>
          <p:cNvPr id="9" name="圆角矩形 8"/>
          <p:cNvSpPr/>
          <p:nvPr/>
        </p:nvSpPr>
        <p:spPr>
          <a:xfrm>
            <a:off x="0" y="209550"/>
            <a:ext cx="4724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第一</a:t>
            </a:r>
            <a:r>
              <a:rPr lang="zh-CN" altLang="en-US" b="1" dirty="0" smtClean="0">
                <a:solidFill>
                  <a:srgbClr val="FF0000"/>
                </a:solidFill>
              </a:rPr>
              <a:t>节  认识</a:t>
            </a:r>
            <a:r>
              <a:rPr lang="en-US" altLang="zh-CN" b="1" dirty="0">
                <a:solidFill>
                  <a:srgbClr val="FF0000"/>
                </a:solidFill>
              </a:rPr>
              <a:t>Adobe Photoshop</a:t>
            </a:r>
            <a:r>
              <a:rPr lang="zh-CN" altLang="en-US" b="1" dirty="0">
                <a:solidFill>
                  <a:srgbClr val="FF0000"/>
                </a:solidFill>
              </a:rPr>
              <a:t>的工作界面</a:t>
            </a:r>
            <a:endParaRPr lang="zh-CN" altLang="en-US" b="1" dirty="0">
              <a:solidFill>
                <a:srgbClr val="FF0000"/>
              </a:solidFill>
            </a:endParaRPr>
          </a:p>
        </p:txBody>
      </p:sp>
      <p:sp>
        <p:nvSpPr>
          <p:cNvPr id="3" name="矩形 2"/>
          <p:cNvSpPr/>
          <p:nvPr/>
        </p:nvSpPr>
        <p:spPr>
          <a:xfrm>
            <a:off x="989181" y="1352550"/>
            <a:ext cx="2044149" cy="369332"/>
          </a:xfrm>
          <a:prstGeom prst="rect">
            <a:avLst/>
          </a:prstGeom>
        </p:spPr>
        <p:txBody>
          <a:bodyPr wrap="none">
            <a:spAutoFit/>
          </a:bodyPr>
          <a:lstStyle/>
          <a:p>
            <a:r>
              <a:rPr lang="zh-CN" altLang="en-US" b="1" dirty="0">
                <a:solidFill>
                  <a:srgbClr val="FF0000"/>
                </a:solidFill>
              </a:rPr>
              <a:t>五、图像编辑窗口</a:t>
            </a:r>
            <a:endParaRPr lang="zh-CN" altLang="zh-CN" b="1" dirty="0">
              <a:solidFill>
                <a:srgbClr val="FF0000"/>
              </a:solidFill>
            </a:endParaRPr>
          </a:p>
        </p:txBody>
      </p:sp>
    </p:spTree>
    <p:extLst>
      <p:ext uri="{BB962C8B-B14F-4D97-AF65-F5344CB8AC3E}">
        <p14:creationId xmlns:p14="http://schemas.microsoft.com/office/powerpoint/2010/main" val="394579418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05400" y="1809750"/>
            <a:ext cx="3180426" cy="2120284"/>
          </a:xfrm>
          <a:prstGeom prst="rect">
            <a:avLst/>
          </a:prstGeom>
        </p:spPr>
      </p:pic>
      <p:sp>
        <p:nvSpPr>
          <p:cNvPr id="9" name="圆角矩形 8"/>
          <p:cNvSpPr/>
          <p:nvPr/>
        </p:nvSpPr>
        <p:spPr>
          <a:xfrm>
            <a:off x="0" y="209550"/>
            <a:ext cx="4343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第二</a:t>
            </a:r>
            <a:r>
              <a:rPr lang="zh-CN" altLang="en-US" b="1" dirty="0" smtClean="0">
                <a:solidFill>
                  <a:srgbClr val="FF0000"/>
                </a:solidFill>
              </a:rPr>
              <a:t>节  </a:t>
            </a:r>
            <a:r>
              <a:rPr lang="en-US" altLang="zh-CN" b="1" dirty="0" smtClean="0">
                <a:solidFill>
                  <a:srgbClr val="FF0000"/>
                </a:solidFill>
              </a:rPr>
              <a:t>Adobe </a:t>
            </a:r>
            <a:r>
              <a:rPr lang="en-US" altLang="zh-CN" b="1" dirty="0">
                <a:solidFill>
                  <a:srgbClr val="FF0000"/>
                </a:solidFill>
              </a:rPr>
              <a:t>Photoshop </a:t>
            </a:r>
            <a:r>
              <a:rPr lang="zh-CN" altLang="en-US" b="1" dirty="0" smtClean="0">
                <a:solidFill>
                  <a:srgbClr val="FF0000"/>
                </a:solidFill>
              </a:rPr>
              <a:t>的</a:t>
            </a:r>
            <a:r>
              <a:rPr lang="zh-CN" altLang="en-US" b="1" dirty="0">
                <a:solidFill>
                  <a:srgbClr val="FF0000"/>
                </a:solidFill>
              </a:rPr>
              <a:t>基本操作</a:t>
            </a:r>
            <a:endParaRPr lang="zh-CN" altLang="en-US" b="1" dirty="0">
              <a:solidFill>
                <a:srgbClr val="FF0000"/>
              </a:solidFill>
            </a:endParaRPr>
          </a:p>
        </p:txBody>
      </p:sp>
      <p:sp>
        <p:nvSpPr>
          <p:cNvPr id="3" name="矩形 2"/>
          <p:cNvSpPr/>
          <p:nvPr/>
        </p:nvSpPr>
        <p:spPr>
          <a:xfrm>
            <a:off x="989181" y="1352550"/>
            <a:ext cx="2044149" cy="369332"/>
          </a:xfrm>
          <a:prstGeom prst="rect">
            <a:avLst/>
          </a:prstGeom>
        </p:spPr>
        <p:txBody>
          <a:bodyPr wrap="none">
            <a:spAutoFit/>
          </a:bodyPr>
          <a:lstStyle/>
          <a:p>
            <a:r>
              <a:rPr lang="zh-CN" altLang="en-US" b="1" dirty="0">
                <a:solidFill>
                  <a:srgbClr val="FF0000"/>
                </a:solidFill>
              </a:rPr>
              <a:t>一、图像文件操作</a:t>
            </a:r>
            <a:endParaRPr lang="zh-CN" altLang="zh-CN" b="1" dirty="0">
              <a:solidFill>
                <a:srgbClr val="FF0000"/>
              </a:solidFill>
            </a:endParaRPr>
          </a:p>
        </p:txBody>
      </p:sp>
      <p:sp>
        <p:nvSpPr>
          <p:cNvPr id="5" name="矩形 4"/>
          <p:cNvSpPr/>
          <p:nvPr/>
        </p:nvSpPr>
        <p:spPr>
          <a:xfrm>
            <a:off x="1124898" y="2004536"/>
            <a:ext cx="1018227" cy="1477328"/>
          </a:xfrm>
          <a:prstGeom prst="rect">
            <a:avLst/>
          </a:prstGeom>
        </p:spPr>
        <p:txBody>
          <a:bodyPr wrap="none">
            <a:spAutoFit/>
          </a:bodyPr>
          <a:lstStyle/>
          <a:p>
            <a:r>
              <a:rPr lang="en-US" altLang="zh-CN" dirty="0"/>
              <a:t>(</a:t>
            </a:r>
            <a:r>
              <a:rPr lang="zh-CN" altLang="en-US" dirty="0"/>
              <a:t>一</a:t>
            </a:r>
            <a:r>
              <a:rPr lang="en-US" altLang="zh-CN" dirty="0"/>
              <a:t>)</a:t>
            </a:r>
            <a:r>
              <a:rPr lang="zh-CN" altLang="en-US" dirty="0" smtClean="0"/>
              <a:t>新建</a:t>
            </a:r>
            <a:endParaRPr lang="en-US" altLang="zh-CN" dirty="0" smtClean="0"/>
          </a:p>
          <a:p>
            <a:r>
              <a:rPr lang="en-US" altLang="zh-CN" dirty="0"/>
              <a:t>(</a:t>
            </a:r>
            <a:r>
              <a:rPr lang="zh-CN" altLang="en-US" dirty="0"/>
              <a:t>二</a:t>
            </a:r>
            <a:r>
              <a:rPr lang="en-US" altLang="zh-CN" dirty="0"/>
              <a:t>)</a:t>
            </a:r>
            <a:r>
              <a:rPr lang="zh-CN" altLang="en-US" dirty="0" smtClean="0"/>
              <a:t>打开</a:t>
            </a:r>
            <a:endParaRPr lang="en-US" altLang="zh-CN" dirty="0" smtClean="0"/>
          </a:p>
          <a:p>
            <a:r>
              <a:rPr lang="en-US" altLang="zh-CN" dirty="0"/>
              <a:t>(</a:t>
            </a:r>
            <a:r>
              <a:rPr lang="zh-CN" altLang="en-US" dirty="0" smtClean="0"/>
              <a:t>三</a:t>
            </a:r>
            <a:r>
              <a:rPr lang="en-US" altLang="zh-CN" dirty="0" smtClean="0"/>
              <a:t>)</a:t>
            </a:r>
            <a:r>
              <a:rPr lang="zh-CN" altLang="en-US" dirty="0" smtClean="0"/>
              <a:t>关闭</a:t>
            </a:r>
            <a:endParaRPr lang="en-US" altLang="zh-CN" dirty="0" smtClean="0"/>
          </a:p>
          <a:p>
            <a:r>
              <a:rPr lang="en-US" altLang="zh-CN" dirty="0" smtClean="0"/>
              <a:t>(</a:t>
            </a:r>
            <a:r>
              <a:rPr lang="zh-CN" altLang="en-US" dirty="0" smtClean="0"/>
              <a:t>四</a:t>
            </a:r>
            <a:r>
              <a:rPr lang="en-US" altLang="zh-CN" dirty="0" smtClean="0"/>
              <a:t>)</a:t>
            </a:r>
            <a:r>
              <a:rPr lang="zh-CN" altLang="en-US" dirty="0" smtClean="0"/>
              <a:t>保存</a:t>
            </a:r>
            <a:endParaRPr lang="en-US" altLang="zh-CN" dirty="0" smtClean="0"/>
          </a:p>
          <a:p>
            <a:endParaRPr lang="zh-CN" altLang="en-US" dirty="0"/>
          </a:p>
        </p:txBody>
      </p:sp>
      <p:pic>
        <p:nvPicPr>
          <p:cNvPr id="2050" name="Picture 2" descr="D:\教辅\郭水华\2021\多媒体技术与应用教程\tif\多媒体3-2.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1025" y="1891522"/>
            <a:ext cx="1800000" cy="1703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283528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05400" y="1809750"/>
            <a:ext cx="3180426" cy="2120284"/>
          </a:xfrm>
          <a:prstGeom prst="rect">
            <a:avLst/>
          </a:prstGeom>
        </p:spPr>
      </p:pic>
      <p:sp>
        <p:nvSpPr>
          <p:cNvPr id="9" name="圆角矩形 8"/>
          <p:cNvSpPr/>
          <p:nvPr/>
        </p:nvSpPr>
        <p:spPr>
          <a:xfrm>
            <a:off x="0" y="209550"/>
            <a:ext cx="4343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第二</a:t>
            </a:r>
            <a:r>
              <a:rPr lang="zh-CN" altLang="en-US" b="1" dirty="0" smtClean="0">
                <a:solidFill>
                  <a:srgbClr val="FF0000"/>
                </a:solidFill>
              </a:rPr>
              <a:t>节  </a:t>
            </a:r>
            <a:r>
              <a:rPr lang="en-US" altLang="zh-CN" b="1" dirty="0" smtClean="0">
                <a:solidFill>
                  <a:srgbClr val="FF0000"/>
                </a:solidFill>
              </a:rPr>
              <a:t>Adobe </a:t>
            </a:r>
            <a:r>
              <a:rPr lang="en-US" altLang="zh-CN" b="1" dirty="0">
                <a:solidFill>
                  <a:srgbClr val="FF0000"/>
                </a:solidFill>
              </a:rPr>
              <a:t>Photoshop </a:t>
            </a:r>
            <a:r>
              <a:rPr lang="zh-CN" altLang="en-US" b="1" dirty="0" smtClean="0">
                <a:solidFill>
                  <a:srgbClr val="FF0000"/>
                </a:solidFill>
              </a:rPr>
              <a:t>的</a:t>
            </a:r>
            <a:r>
              <a:rPr lang="zh-CN" altLang="en-US" b="1" dirty="0">
                <a:solidFill>
                  <a:srgbClr val="FF0000"/>
                </a:solidFill>
              </a:rPr>
              <a:t>基本操作</a:t>
            </a:r>
            <a:endParaRPr lang="zh-CN" altLang="en-US" b="1" dirty="0">
              <a:solidFill>
                <a:srgbClr val="FF0000"/>
              </a:solidFill>
            </a:endParaRPr>
          </a:p>
        </p:txBody>
      </p:sp>
      <p:sp>
        <p:nvSpPr>
          <p:cNvPr id="3" name="矩形 2"/>
          <p:cNvSpPr/>
          <p:nvPr/>
        </p:nvSpPr>
        <p:spPr>
          <a:xfrm>
            <a:off x="989181" y="1352550"/>
            <a:ext cx="2276585" cy="369332"/>
          </a:xfrm>
          <a:prstGeom prst="rect">
            <a:avLst/>
          </a:prstGeom>
        </p:spPr>
        <p:txBody>
          <a:bodyPr wrap="none">
            <a:spAutoFit/>
          </a:bodyPr>
          <a:lstStyle/>
          <a:p>
            <a:r>
              <a:rPr lang="zh-CN" altLang="en-US" b="1" dirty="0">
                <a:solidFill>
                  <a:srgbClr val="FF0000"/>
                </a:solidFill>
              </a:rPr>
              <a:t>二、调整图像的显示</a:t>
            </a:r>
            <a:endParaRPr lang="zh-CN" altLang="zh-CN" b="1" dirty="0">
              <a:solidFill>
                <a:srgbClr val="FF0000"/>
              </a:solidFill>
            </a:endParaRPr>
          </a:p>
        </p:txBody>
      </p:sp>
      <p:sp>
        <p:nvSpPr>
          <p:cNvPr id="5" name="矩形 4"/>
          <p:cNvSpPr/>
          <p:nvPr/>
        </p:nvSpPr>
        <p:spPr>
          <a:xfrm>
            <a:off x="76200" y="2004536"/>
            <a:ext cx="4953000" cy="1477328"/>
          </a:xfrm>
          <a:prstGeom prst="rect">
            <a:avLst/>
          </a:prstGeom>
        </p:spPr>
        <p:txBody>
          <a:bodyPr wrap="square">
            <a:spAutoFit/>
          </a:bodyPr>
          <a:lstStyle/>
          <a:p>
            <a:r>
              <a:rPr lang="en-US" altLang="zh-CN" dirty="0"/>
              <a:t>(1)</a:t>
            </a:r>
            <a:r>
              <a:rPr lang="zh-CN" altLang="en-US" dirty="0"/>
              <a:t>利用工具箱中的“放大镜”进行放大和缩小</a:t>
            </a:r>
            <a:r>
              <a:rPr lang="zh-CN" altLang="en-US" dirty="0" smtClean="0"/>
              <a:t>。</a:t>
            </a:r>
            <a:endParaRPr lang="zh-CN" altLang="en-US" dirty="0"/>
          </a:p>
          <a:p>
            <a:r>
              <a:rPr lang="en-US" altLang="zh-CN" dirty="0"/>
              <a:t>(2)</a:t>
            </a:r>
            <a:r>
              <a:rPr lang="zh-CN" altLang="en-US" dirty="0"/>
              <a:t>按住“</a:t>
            </a:r>
            <a:r>
              <a:rPr lang="en-US" altLang="zh-CN" dirty="0"/>
              <a:t>Ctrl”</a:t>
            </a:r>
            <a:r>
              <a:rPr lang="zh-CN" altLang="en-US" dirty="0"/>
              <a:t>键再点击“</a:t>
            </a:r>
            <a:r>
              <a:rPr lang="en-US" altLang="zh-CN" dirty="0"/>
              <a:t>+”</a:t>
            </a:r>
            <a:r>
              <a:rPr lang="zh-CN" altLang="en-US" dirty="0"/>
              <a:t>号，多按几次“</a:t>
            </a:r>
            <a:r>
              <a:rPr lang="en-US" altLang="zh-CN" dirty="0"/>
              <a:t>+”</a:t>
            </a:r>
            <a:r>
              <a:rPr lang="zh-CN" altLang="en-US" dirty="0"/>
              <a:t>则不断放大，多按几次“</a:t>
            </a:r>
            <a:r>
              <a:rPr lang="en-US" altLang="zh-CN" dirty="0"/>
              <a:t>-”</a:t>
            </a:r>
            <a:r>
              <a:rPr lang="zh-CN" altLang="en-US" dirty="0"/>
              <a:t>则不断缩小</a:t>
            </a:r>
            <a:r>
              <a:rPr lang="zh-CN" altLang="en-US" dirty="0" smtClean="0"/>
              <a:t>。</a:t>
            </a:r>
            <a:endParaRPr lang="zh-CN" altLang="en-US" dirty="0"/>
          </a:p>
          <a:p>
            <a:r>
              <a:rPr lang="en-US" altLang="zh-CN" dirty="0"/>
              <a:t>(3)</a:t>
            </a:r>
            <a:r>
              <a:rPr lang="zh-CN" altLang="en-US" dirty="0"/>
              <a:t>选择“视图”里面的“放大”或者“缩小”以实现对图像显示大小的改变</a:t>
            </a:r>
            <a:r>
              <a:rPr lang="zh-CN" altLang="en-US" dirty="0" smtClean="0"/>
              <a:t>。</a:t>
            </a:r>
            <a:endParaRPr lang="zh-CN" altLang="en-US" dirty="0"/>
          </a:p>
        </p:txBody>
      </p:sp>
    </p:spTree>
    <p:extLst>
      <p:ext uri="{BB962C8B-B14F-4D97-AF65-F5344CB8AC3E}">
        <p14:creationId xmlns:p14="http://schemas.microsoft.com/office/powerpoint/2010/main" val="135146322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05400" y="1809750"/>
            <a:ext cx="3180426" cy="2120284"/>
          </a:xfrm>
          <a:prstGeom prst="rect">
            <a:avLst/>
          </a:prstGeom>
        </p:spPr>
      </p:pic>
      <p:sp>
        <p:nvSpPr>
          <p:cNvPr id="9" name="圆角矩形 8"/>
          <p:cNvSpPr/>
          <p:nvPr/>
        </p:nvSpPr>
        <p:spPr>
          <a:xfrm>
            <a:off x="0" y="209550"/>
            <a:ext cx="4343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第二</a:t>
            </a:r>
            <a:r>
              <a:rPr lang="zh-CN" altLang="en-US" b="1" dirty="0" smtClean="0">
                <a:solidFill>
                  <a:srgbClr val="FF0000"/>
                </a:solidFill>
              </a:rPr>
              <a:t>节  </a:t>
            </a:r>
            <a:r>
              <a:rPr lang="en-US" altLang="zh-CN" b="1" dirty="0" smtClean="0">
                <a:solidFill>
                  <a:srgbClr val="FF0000"/>
                </a:solidFill>
              </a:rPr>
              <a:t>Adobe </a:t>
            </a:r>
            <a:r>
              <a:rPr lang="en-US" altLang="zh-CN" b="1" dirty="0">
                <a:solidFill>
                  <a:srgbClr val="FF0000"/>
                </a:solidFill>
              </a:rPr>
              <a:t>Photoshop </a:t>
            </a:r>
            <a:r>
              <a:rPr lang="zh-CN" altLang="en-US" b="1" dirty="0" smtClean="0">
                <a:solidFill>
                  <a:srgbClr val="FF0000"/>
                </a:solidFill>
              </a:rPr>
              <a:t>的</a:t>
            </a:r>
            <a:r>
              <a:rPr lang="zh-CN" altLang="en-US" b="1" dirty="0">
                <a:solidFill>
                  <a:srgbClr val="FF0000"/>
                </a:solidFill>
              </a:rPr>
              <a:t>基本操作</a:t>
            </a:r>
            <a:endParaRPr lang="zh-CN" altLang="en-US" b="1" dirty="0">
              <a:solidFill>
                <a:srgbClr val="FF0000"/>
              </a:solidFill>
            </a:endParaRPr>
          </a:p>
        </p:txBody>
      </p:sp>
      <p:sp>
        <p:nvSpPr>
          <p:cNvPr id="3" name="矩形 2"/>
          <p:cNvSpPr/>
          <p:nvPr/>
        </p:nvSpPr>
        <p:spPr>
          <a:xfrm>
            <a:off x="989181" y="1352550"/>
            <a:ext cx="2509020" cy="369332"/>
          </a:xfrm>
          <a:prstGeom prst="rect">
            <a:avLst/>
          </a:prstGeom>
        </p:spPr>
        <p:txBody>
          <a:bodyPr wrap="none">
            <a:spAutoFit/>
          </a:bodyPr>
          <a:lstStyle/>
          <a:p>
            <a:r>
              <a:rPr lang="zh-CN" altLang="en-US" b="1" dirty="0">
                <a:solidFill>
                  <a:srgbClr val="FF0000"/>
                </a:solidFill>
              </a:rPr>
              <a:t>三、操作的撤销与重做</a:t>
            </a:r>
            <a:endParaRPr lang="zh-CN" altLang="zh-CN" b="1" dirty="0">
              <a:solidFill>
                <a:srgbClr val="FF0000"/>
              </a:solidFill>
            </a:endParaRPr>
          </a:p>
        </p:txBody>
      </p:sp>
      <p:sp>
        <p:nvSpPr>
          <p:cNvPr id="5" name="矩形 4"/>
          <p:cNvSpPr/>
          <p:nvPr/>
        </p:nvSpPr>
        <p:spPr>
          <a:xfrm>
            <a:off x="76200" y="2004536"/>
            <a:ext cx="4953000" cy="1200329"/>
          </a:xfrm>
          <a:prstGeom prst="rect">
            <a:avLst/>
          </a:prstGeom>
        </p:spPr>
        <p:txBody>
          <a:bodyPr wrap="square">
            <a:spAutoFit/>
          </a:bodyPr>
          <a:lstStyle/>
          <a:p>
            <a:r>
              <a:rPr lang="en-US" altLang="zh-CN" dirty="0"/>
              <a:t>(1)</a:t>
            </a:r>
            <a:r>
              <a:rPr lang="zh-CN" altLang="en-US" dirty="0"/>
              <a:t>使用快捷键</a:t>
            </a:r>
            <a:r>
              <a:rPr lang="en-US" altLang="zh-CN" dirty="0"/>
              <a:t>:</a:t>
            </a:r>
            <a:r>
              <a:rPr lang="zh-CN" altLang="en-US" dirty="0"/>
              <a:t>按住“</a:t>
            </a:r>
            <a:r>
              <a:rPr lang="en-US" altLang="zh-CN" dirty="0" err="1"/>
              <a:t>Ctrl+Z</a:t>
            </a:r>
            <a:r>
              <a:rPr lang="en-US" altLang="zh-CN" dirty="0"/>
              <a:t>”</a:t>
            </a:r>
            <a:r>
              <a:rPr lang="zh-CN" altLang="en-US" dirty="0"/>
              <a:t>键可向前恢复一步，按“</a:t>
            </a:r>
            <a:r>
              <a:rPr lang="en-US" altLang="zh-CN" dirty="0" err="1"/>
              <a:t>Ctrl+Alt+Z</a:t>
            </a:r>
            <a:r>
              <a:rPr lang="en-US" altLang="zh-CN" dirty="0"/>
              <a:t>”</a:t>
            </a:r>
            <a:r>
              <a:rPr lang="zh-CN" altLang="en-US" dirty="0"/>
              <a:t>键可依次向前恢复</a:t>
            </a:r>
            <a:r>
              <a:rPr lang="zh-CN" altLang="en-US" dirty="0" smtClean="0"/>
              <a:t>。</a:t>
            </a:r>
            <a:endParaRPr lang="zh-CN" altLang="en-US" dirty="0"/>
          </a:p>
          <a:p>
            <a:r>
              <a:rPr lang="en-US" altLang="zh-CN" dirty="0"/>
              <a:t>(2)</a:t>
            </a:r>
            <a:r>
              <a:rPr lang="zh-CN" altLang="en-US" dirty="0"/>
              <a:t>使用“历史记录”控制面板</a:t>
            </a:r>
            <a:r>
              <a:rPr lang="en-US" altLang="zh-CN" dirty="0"/>
              <a:t>:</a:t>
            </a:r>
            <a:r>
              <a:rPr lang="zh-CN" altLang="en-US" dirty="0"/>
              <a:t>打开“历史记录”面板，可以看到自己进行过的</a:t>
            </a:r>
            <a:r>
              <a:rPr lang="zh-CN" altLang="en-US" dirty="0" smtClean="0"/>
              <a:t>操作。</a:t>
            </a:r>
            <a:endParaRPr lang="zh-CN" altLang="en-US" dirty="0"/>
          </a:p>
        </p:txBody>
      </p:sp>
    </p:spTree>
    <p:extLst>
      <p:ext uri="{BB962C8B-B14F-4D97-AF65-F5344CB8AC3E}">
        <p14:creationId xmlns:p14="http://schemas.microsoft.com/office/powerpoint/2010/main" val="151814359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2588841311"/>
              </p:ext>
            </p:extLst>
          </p:nvPr>
        </p:nvGraphicFramePr>
        <p:xfrm>
          <a:off x="304801" y="1987380"/>
          <a:ext cx="4678178" cy="19426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05400" y="1809750"/>
            <a:ext cx="3180426" cy="2120284"/>
          </a:xfrm>
          <a:prstGeom prst="rect">
            <a:avLst/>
          </a:prstGeom>
        </p:spPr>
      </p:pic>
      <p:sp>
        <p:nvSpPr>
          <p:cNvPr id="9" name="圆角矩形 8"/>
          <p:cNvSpPr/>
          <p:nvPr/>
        </p:nvSpPr>
        <p:spPr>
          <a:xfrm>
            <a:off x="0" y="209550"/>
            <a:ext cx="3092771"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第三</a:t>
            </a:r>
            <a:r>
              <a:rPr lang="zh-CN" altLang="en-US" b="1" dirty="0" smtClean="0">
                <a:solidFill>
                  <a:srgbClr val="FF0000"/>
                </a:solidFill>
              </a:rPr>
              <a:t>节  选区</a:t>
            </a:r>
            <a:r>
              <a:rPr lang="zh-CN" altLang="en-US" b="1" dirty="0">
                <a:solidFill>
                  <a:srgbClr val="FF0000"/>
                </a:solidFill>
              </a:rPr>
              <a:t>操作</a:t>
            </a:r>
            <a:endParaRPr lang="zh-CN" altLang="en-US" b="1" dirty="0">
              <a:solidFill>
                <a:srgbClr val="FF0000"/>
              </a:solidFill>
            </a:endParaRPr>
          </a:p>
        </p:txBody>
      </p:sp>
      <p:sp>
        <p:nvSpPr>
          <p:cNvPr id="3" name="矩形 2"/>
          <p:cNvSpPr/>
          <p:nvPr/>
        </p:nvSpPr>
        <p:spPr>
          <a:xfrm>
            <a:off x="989181" y="1352550"/>
            <a:ext cx="1811714" cy="369332"/>
          </a:xfrm>
          <a:prstGeom prst="rect">
            <a:avLst/>
          </a:prstGeom>
        </p:spPr>
        <p:txBody>
          <a:bodyPr wrap="none">
            <a:spAutoFit/>
          </a:bodyPr>
          <a:lstStyle/>
          <a:p>
            <a:r>
              <a:rPr lang="zh-CN" altLang="en-US" b="1" dirty="0">
                <a:solidFill>
                  <a:srgbClr val="FF0000"/>
                </a:solidFill>
              </a:rPr>
              <a:t>一、选区是什么</a:t>
            </a:r>
            <a:endParaRPr lang="zh-CN" altLang="zh-CN" b="1" dirty="0">
              <a:solidFill>
                <a:srgbClr val="FF0000"/>
              </a:solidFill>
            </a:endParaRPr>
          </a:p>
        </p:txBody>
      </p:sp>
    </p:spTree>
    <p:extLst>
      <p:ext uri="{BB962C8B-B14F-4D97-AF65-F5344CB8AC3E}">
        <p14:creationId xmlns:p14="http://schemas.microsoft.com/office/powerpoint/2010/main" val="219825219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18"/>
          <p:cNvSpPr/>
          <p:nvPr/>
        </p:nvSpPr>
        <p:spPr>
          <a:xfrm rot="10800000" flipH="1" flipV="1">
            <a:off x="4724400" y="3152137"/>
            <a:ext cx="4214298" cy="1991365"/>
          </a:xfrm>
          <a:prstGeom prst="triangl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8" name="等腰三角形 17"/>
          <p:cNvSpPr/>
          <p:nvPr/>
        </p:nvSpPr>
        <p:spPr>
          <a:xfrm rot="5400000" flipH="1" flipV="1">
            <a:off x="5242923" y="1222377"/>
            <a:ext cx="5142327" cy="2669749"/>
          </a:xfrm>
          <a:prstGeom prst="triangle">
            <a:avLst/>
          </a:prstGeom>
          <a:blipFill dpi="0" rotWithShape="0">
            <a:blip r:embed="rId3"/>
            <a:srcRect/>
            <a:stretch>
              <a:fillRect t="-20000" r="-128000"/>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26" name="任意多边形 25"/>
          <p:cNvSpPr/>
          <p:nvPr/>
        </p:nvSpPr>
        <p:spPr>
          <a:xfrm rot="10800000" flipH="1">
            <a:off x="5862" y="-13910"/>
            <a:ext cx="2403710" cy="1671260"/>
          </a:xfrm>
          <a:custGeom>
            <a:avLst/>
            <a:gdLst>
              <a:gd name="connsiteX0" fmla="*/ 261921 w 1616535"/>
              <a:gd name="connsiteY0" fmla="*/ 0 h 1123950"/>
              <a:gd name="connsiteX1" fmla="*/ 1616535 w 1616535"/>
              <a:gd name="connsiteY1" fmla="*/ 1123950 h 1123950"/>
              <a:gd name="connsiteX2" fmla="*/ 0 w 1616535"/>
              <a:gd name="connsiteY2" fmla="*/ 1123950 h 1123950"/>
              <a:gd name="connsiteX3" fmla="*/ 0 w 1616535"/>
              <a:gd name="connsiteY3" fmla="*/ 217321 h 1123950"/>
            </a:gdLst>
            <a:ahLst/>
            <a:cxnLst>
              <a:cxn ang="0">
                <a:pos x="connsiteX0" y="connsiteY0"/>
              </a:cxn>
              <a:cxn ang="0">
                <a:pos x="connsiteX1" y="connsiteY1"/>
              </a:cxn>
              <a:cxn ang="0">
                <a:pos x="connsiteX2" y="connsiteY2"/>
              </a:cxn>
              <a:cxn ang="0">
                <a:pos x="connsiteX3" y="connsiteY3"/>
              </a:cxn>
            </a:cxnLst>
            <a:rect l="l" t="t" r="r" b="b"/>
            <a:pathLst>
              <a:path w="1616535" h="1123950">
                <a:moveTo>
                  <a:pt x="261921" y="0"/>
                </a:moveTo>
                <a:lnTo>
                  <a:pt x="1616535" y="1123950"/>
                </a:lnTo>
                <a:lnTo>
                  <a:pt x="0" y="1123950"/>
                </a:lnTo>
                <a:lnTo>
                  <a:pt x="0" y="21732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字魂35号-经典雅黑" panose="02000000000000000000" pitchFamily="2" charset="-122"/>
            </a:endParaRPr>
          </a:p>
        </p:txBody>
      </p:sp>
      <p:sp>
        <p:nvSpPr>
          <p:cNvPr id="22" name="TextBox 48"/>
          <p:cNvSpPr txBox="1"/>
          <p:nvPr/>
        </p:nvSpPr>
        <p:spPr>
          <a:xfrm>
            <a:off x="1437750" y="1843768"/>
            <a:ext cx="5191650" cy="738664"/>
          </a:xfrm>
          <a:prstGeom prst="rect">
            <a:avLst/>
          </a:prstGeom>
          <a:noFill/>
        </p:spPr>
        <p:txBody>
          <a:bodyPr wrap="square" lIns="0" tIns="0" rIns="0" bIns="0" rtlCol="0">
            <a:spAutoFit/>
          </a:bodyPr>
          <a:lstStyle/>
          <a:p>
            <a:pPr defTabSz="685800"/>
            <a:r>
              <a:rPr lang="zh-CN" altLang="en-US" sz="4800" dirty="0"/>
              <a:t>多媒体技术概述</a:t>
            </a:r>
            <a:endParaRPr lang="zh-CN" altLang="en-US" sz="4600" b="1" spc="600" dirty="0">
              <a:solidFill>
                <a:schemeClr val="accent1"/>
              </a:solidFill>
              <a:latin typeface="+mj-ea"/>
              <a:ea typeface="+mj-ea"/>
              <a:cs typeface="+mn-ea"/>
              <a:sym typeface="+mn-lt"/>
            </a:endParaRPr>
          </a:p>
        </p:txBody>
      </p:sp>
      <p:sp>
        <p:nvSpPr>
          <p:cNvPr id="23" name="TextBox 48"/>
          <p:cNvSpPr txBox="1"/>
          <p:nvPr/>
        </p:nvSpPr>
        <p:spPr>
          <a:xfrm>
            <a:off x="1447798" y="1200150"/>
            <a:ext cx="2667000" cy="615553"/>
          </a:xfrm>
          <a:prstGeom prst="rect">
            <a:avLst/>
          </a:prstGeom>
          <a:noFill/>
        </p:spPr>
        <p:txBody>
          <a:bodyPr wrap="square" lIns="0" tIns="0" rIns="0" bIns="0" rtlCol="0">
            <a:spAutoFit/>
          </a:bodyPr>
          <a:lstStyle/>
          <a:p>
            <a:pPr defTabSz="685800"/>
            <a:r>
              <a:rPr lang="zh-CN" altLang="en-US" sz="4000" spc="600" dirty="0" smtClean="0">
                <a:solidFill>
                  <a:schemeClr val="accent1"/>
                </a:solidFill>
                <a:latin typeface="+mn-ea"/>
                <a:cs typeface="+mn-ea"/>
                <a:sym typeface="+mn-lt"/>
              </a:rPr>
              <a:t>第一章</a:t>
            </a:r>
            <a:endParaRPr lang="en-US" altLang="zh-CN" sz="4000" spc="600" dirty="0">
              <a:solidFill>
                <a:schemeClr val="accent1"/>
              </a:solidFill>
              <a:latin typeface="+mn-ea"/>
              <a:cs typeface="+mn-ea"/>
              <a:sym typeface="+mn-lt"/>
            </a:endParaRPr>
          </a:p>
        </p:txBody>
      </p:sp>
      <p:grpSp>
        <p:nvGrpSpPr>
          <p:cNvPr id="4" name="组合 3"/>
          <p:cNvGrpSpPr/>
          <p:nvPr/>
        </p:nvGrpSpPr>
        <p:grpSpPr>
          <a:xfrm>
            <a:off x="1584262" y="3139043"/>
            <a:ext cx="3557115" cy="1125818"/>
            <a:chOff x="1319683" y="3350932"/>
            <a:chExt cx="3557115" cy="1125818"/>
          </a:xfrm>
        </p:grpSpPr>
        <p:sp>
          <p:nvSpPr>
            <p:cNvPr id="27" name="Freeform 5"/>
            <p:cNvSpPr>
              <a:spLocks/>
            </p:cNvSpPr>
            <p:nvPr/>
          </p:nvSpPr>
          <p:spPr bwMode="auto">
            <a:xfrm>
              <a:off x="1319683" y="3350932"/>
              <a:ext cx="3557115" cy="1125818"/>
            </a:xfrm>
            <a:custGeom>
              <a:avLst/>
              <a:gdLst>
                <a:gd name="T0" fmla="*/ 0 w 1564"/>
                <a:gd name="T1" fmla="*/ 39 h 853"/>
                <a:gd name="T2" fmla="*/ 0 w 1564"/>
                <a:gd name="T3" fmla="*/ 813 h 853"/>
                <a:gd name="T4" fmla="*/ 39 w 1564"/>
                <a:gd name="T5" fmla="*/ 853 h 853"/>
                <a:gd name="T6" fmla="*/ 1525 w 1564"/>
                <a:gd name="T7" fmla="*/ 853 h 853"/>
                <a:gd name="T8" fmla="*/ 1564 w 1564"/>
                <a:gd name="T9" fmla="*/ 813 h 853"/>
                <a:gd name="T10" fmla="*/ 1564 w 1564"/>
                <a:gd name="T11" fmla="*/ 39 h 853"/>
                <a:gd name="T12" fmla="*/ 1525 w 1564"/>
                <a:gd name="T13" fmla="*/ 0 h 853"/>
                <a:gd name="T14" fmla="*/ 39 w 1564"/>
                <a:gd name="T15" fmla="*/ 0 h 853"/>
                <a:gd name="T16" fmla="*/ 0 w 1564"/>
                <a:gd name="T17" fmla="*/ 39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4" h="853">
                  <a:moveTo>
                    <a:pt x="0" y="39"/>
                  </a:moveTo>
                  <a:cubicBezTo>
                    <a:pt x="0" y="813"/>
                    <a:pt x="0" y="813"/>
                    <a:pt x="0" y="813"/>
                  </a:cubicBezTo>
                  <a:cubicBezTo>
                    <a:pt x="0" y="835"/>
                    <a:pt x="17" y="853"/>
                    <a:pt x="39" y="853"/>
                  </a:cubicBezTo>
                  <a:cubicBezTo>
                    <a:pt x="1525" y="853"/>
                    <a:pt x="1525" y="853"/>
                    <a:pt x="1525" y="853"/>
                  </a:cubicBezTo>
                  <a:cubicBezTo>
                    <a:pt x="1547" y="853"/>
                    <a:pt x="1564" y="835"/>
                    <a:pt x="1564" y="813"/>
                  </a:cubicBezTo>
                  <a:cubicBezTo>
                    <a:pt x="1564" y="39"/>
                    <a:pt x="1564" y="39"/>
                    <a:pt x="1564" y="39"/>
                  </a:cubicBezTo>
                  <a:cubicBezTo>
                    <a:pt x="1564" y="17"/>
                    <a:pt x="1547" y="0"/>
                    <a:pt x="1525" y="0"/>
                  </a:cubicBezTo>
                  <a:cubicBezTo>
                    <a:pt x="39" y="0"/>
                    <a:pt x="39" y="0"/>
                    <a:pt x="39" y="0"/>
                  </a:cubicBezTo>
                  <a:cubicBezTo>
                    <a:pt x="18" y="0"/>
                    <a:pt x="0" y="18"/>
                    <a:pt x="0" y="39"/>
                  </a:cubicBezTo>
                </a:path>
              </a:pathLst>
            </a:custGeom>
            <a:solidFill>
              <a:srgbClr val="FFFFFF"/>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6"/>
            <p:cNvSpPr>
              <a:spLocks noEditPoints="1"/>
            </p:cNvSpPr>
            <p:nvPr/>
          </p:nvSpPr>
          <p:spPr bwMode="auto">
            <a:xfrm>
              <a:off x="1508063" y="3447765"/>
              <a:ext cx="3182277" cy="82920"/>
            </a:xfrm>
            <a:custGeom>
              <a:avLst/>
              <a:gdLst>
                <a:gd name="T0" fmla="*/ 0 w 3311"/>
                <a:gd name="T1" fmla="*/ 0 h 149"/>
                <a:gd name="T2" fmla="*/ 270 w 3311"/>
                <a:gd name="T3" fmla="*/ 0 h 149"/>
                <a:gd name="T4" fmla="*/ 270 w 3311"/>
                <a:gd name="T5" fmla="*/ 149 h 149"/>
                <a:gd name="T6" fmla="*/ 0 w 3311"/>
                <a:gd name="T7" fmla="*/ 149 h 149"/>
                <a:gd name="T8" fmla="*/ 0 w 3311"/>
                <a:gd name="T9" fmla="*/ 0 h 149"/>
                <a:gd name="T10" fmla="*/ 434 w 3311"/>
                <a:gd name="T11" fmla="*/ 0 h 149"/>
                <a:gd name="T12" fmla="*/ 706 w 3311"/>
                <a:gd name="T13" fmla="*/ 0 h 149"/>
                <a:gd name="T14" fmla="*/ 706 w 3311"/>
                <a:gd name="T15" fmla="*/ 149 h 149"/>
                <a:gd name="T16" fmla="*/ 434 w 3311"/>
                <a:gd name="T17" fmla="*/ 149 h 149"/>
                <a:gd name="T18" fmla="*/ 434 w 3311"/>
                <a:gd name="T19" fmla="*/ 0 h 149"/>
                <a:gd name="T20" fmla="*/ 869 w 3311"/>
                <a:gd name="T21" fmla="*/ 0 h 149"/>
                <a:gd name="T22" fmla="*/ 1139 w 3311"/>
                <a:gd name="T23" fmla="*/ 0 h 149"/>
                <a:gd name="T24" fmla="*/ 1139 w 3311"/>
                <a:gd name="T25" fmla="*/ 149 h 149"/>
                <a:gd name="T26" fmla="*/ 869 w 3311"/>
                <a:gd name="T27" fmla="*/ 149 h 149"/>
                <a:gd name="T28" fmla="*/ 869 w 3311"/>
                <a:gd name="T29" fmla="*/ 0 h 149"/>
                <a:gd name="T30" fmla="*/ 1302 w 3311"/>
                <a:gd name="T31" fmla="*/ 0 h 149"/>
                <a:gd name="T32" fmla="*/ 1574 w 3311"/>
                <a:gd name="T33" fmla="*/ 0 h 149"/>
                <a:gd name="T34" fmla="*/ 1574 w 3311"/>
                <a:gd name="T35" fmla="*/ 149 h 149"/>
                <a:gd name="T36" fmla="*/ 1302 w 3311"/>
                <a:gd name="T37" fmla="*/ 149 h 149"/>
                <a:gd name="T38" fmla="*/ 1302 w 3311"/>
                <a:gd name="T39" fmla="*/ 0 h 149"/>
                <a:gd name="T40" fmla="*/ 1738 w 3311"/>
                <a:gd name="T41" fmla="*/ 0 h 149"/>
                <a:gd name="T42" fmla="*/ 2010 w 3311"/>
                <a:gd name="T43" fmla="*/ 0 h 149"/>
                <a:gd name="T44" fmla="*/ 2010 w 3311"/>
                <a:gd name="T45" fmla="*/ 149 h 149"/>
                <a:gd name="T46" fmla="*/ 1738 w 3311"/>
                <a:gd name="T47" fmla="*/ 149 h 149"/>
                <a:gd name="T48" fmla="*/ 1738 w 3311"/>
                <a:gd name="T49" fmla="*/ 0 h 149"/>
                <a:gd name="T50" fmla="*/ 2171 w 3311"/>
                <a:gd name="T51" fmla="*/ 0 h 149"/>
                <a:gd name="T52" fmla="*/ 2443 w 3311"/>
                <a:gd name="T53" fmla="*/ 0 h 149"/>
                <a:gd name="T54" fmla="*/ 2443 w 3311"/>
                <a:gd name="T55" fmla="*/ 149 h 149"/>
                <a:gd name="T56" fmla="*/ 2171 w 3311"/>
                <a:gd name="T57" fmla="*/ 149 h 149"/>
                <a:gd name="T58" fmla="*/ 2171 w 3311"/>
                <a:gd name="T59" fmla="*/ 0 h 149"/>
                <a:gd name="T60" fmla="*/ 2606 w 3311"/>
                <a:gd name="T61" fmla="*/ 0 h 149"/>
                <a:gd name="T62" fmla="*/ 2878 w 3311"/>
                <a:gd name="T63" fmla="*/ 0 h 149"/>
                <a:gd name="T64" fmla="*/ 2878 w 3311"/>
                <a:gd name="T65" fmla="*/ 149 h 149"/>
                <a:gd name="T66" fmla="*/ 2606 w 3311"/>
                <a:gd name="T67" fmla="*/ 149 h 149"/>
                <a:gd name="T68" fmla="*/ 2606 w 3311"/>
                <a:gd name="T69" fmla="*/ 0 h 149"/>
                <a:gd name="T70" fmla="*/ 3039 w 3311"/>
                <a:gd name="T71" fmla="*/ 0 h 149"/>
                <a:gd name="T72" fmla="*/ 3311 w 3311"/>
                <a:gd name="T73" fmla="*/ 0 h 149"/>
                <a:gd name="T74" fmla="*/ 3311 w 3311"/>
                <a:gd name="T75" fmla="*/ 149 h 149"/>
                <a:gd name="T76" fmla="*/ 3039 w 3311"/>
                <a:gd name="T77" fmla="*/ 149 h 149"/>
                <a:gd name="T78" fmla="*/ 3039 w 3311"/>
                <a:gd name="T7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11" h="149">
                  <a:moveTo>
                    <a:pt x="0" y="0"/>
                  </a:moveTo>
                  <a:lnTo>
                    <a:pt x="270" y="0"/>
                  </a:lnTo>
                  <a:lnTo>
                    <a:pt x="270" y="149"/>
                  </a:lnTo>
                  <a:lnTo>
                    <a:pt x="0" y="149"/>
                  </a:lnTo>
                  <a:lnTo>
                    <a:pt x="0" y="0"/>
                  </a:lnTo>
                  <a:close/>
                  <a:moveTo>
                    <a:pt x="434" y="0"/>
                  </a:moveTo>
                  <a:lnTo>
                    <a:pt x="706" y="0"/>
                  </a:lnTo>
                  <a:lnTo>
                    <a:pt x="706" y="149"/>
                  </a:lnTo>
                  <a:lnTo>
                    <a:pt x="434" y="149"/>
                  </a:lnTo>
                  <a:lnTo>
                    <a:pt x="434" y="0"/>
                  </a:lnTo>
                  <a:close/>
                  <a:moveTo>
                    <a:pt x="869" y="0"/>
                  </a:moveTo>
                  <a:lnTo>
                    <a:pt x="1139" y="0"/>
                  </a:lnTo>
                  <a:lnTo>
                    <a:pt x="1139" y="149"/>
                  </a:lnTo>
                  <a:lnTo>
                    <a:pt x="869" y="149"/>
                  </a:lnTo>
                  <a:lnTo>
                    <a:pt x="869" y="0"/>
                  </a:lnTo>
                  <a:close/>
                  <a:moveTo>
                    <a:pt x="1302" y="0"/>
                  </a:moveTo>
                  <a:lnTo>
                    <a:pt x="1574" y="0"/>
                  </a:lnTo>
                  <a:lnTo>
                    <a:pt x="1574" y="149"/>
                  </a:lnTo>
                  <a:lnTo>
                    <a:pt x="1302" y="149"/>
                  </a:lnTo>
                  <a:lnTo>
                    <a:pt x="1302" y="0"/>
                  </a:lnTo>
                  <a:close/>
                  <a:moveTo>
                    <a:pt x="1738" y="0"/>
                  </a:moveTo>
                  <a:lnTo>
                    <a:pt x="2010" y="0"/>
                  </a:lnTo>
                  <a:lnTo>
                    <a:pt x="2010" y="149"/>
                  </a:lnTo>
                  <a:lnTo>
                    <a:pt x="1738" y="149"/>
                  </a:lnTo>
                  <a:lnTo>
                    <a:pt x="1738" y="0"/>
                  </a:lnTo>
                  <a:close/>
                  <a:moveTo>
                    <a:pt x="2171" y="0"/>
                  </a:moveTo>
                  <a:lnTo>
                    <a:pt x="2443" y="0"/>
                  </a:lnTo>
                  <a:lnTo>
                    <a:pt x="2443" y="149"/>
                  </a:lnTo>
                  <a:lnTo>
                    <a:pt x="2171" y="149"/>
                  </a:lnTo>
                  <a:lnTo>
                    <a:pt x="2171" y="0"/>
                  </a:lnTo>
                  <a:close/>
                  <a:moveTo>
                    <a:pt x="2606" y="0"/>
                  </a:moveTo>
                  <a:lnTo>
                    <a:pt x="2878" y="0"/>
                  </a:lnTo>
                  <a:lnTo>
                    <a:pt x="2878" y="149"/>
                  </a:lnTo>
                  <a:lnTo>
                    <a:pt x="2606" y="149"/>
                  </a:lnTo>
                  <a:lnTo>
                    <a:pt x="2606" y="0"/>
                  </a:lnTo>
                  <a:close/>
                  <a:moveTo>
                    <a:pt x="3039" y="0"/>
                  </a:moveTo>
                  <a:lnTo>
                    <a:pt x="3311" y="0"/>
                  </a:lnTo>
                  <a:lnTo>
                    <a:pt x="3311" y="149"/>
                  </a:lnTo>
                  <a:lnTo>
                    <a:pt x="3039" y="149"/>
                  </a:lnTo>
                  <a:lnTo>
                    <a:pt x="3039"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p:cNvSpPr>
            <p:nvPr/>
          </p:nvSpPr>
          <p:spPr bwMode="auto">
            <a:xfrm>
              <a:off x="4012749" y="3847338"/>
              <a:ext cx="677591" cy="340584"/>
            </a:xfrm>
            <a:custGeom>
              <a:avLst/>
              <a:gdLst>
                <a:gd name="T0" fmla="*/ 353 w 705"/>
                <a:gd name="T1" fmla="*/ 0 h 612"/>
                <a:gd name="T2" fmla="*/ 0 w 705"/>
                <a:gd name="T3" fmla="*/ 0 h 612"/>
                <a:gd name="T4" fmla="*/ 0 w 705"/>
                <a:gd name="T5" fmla="*/ 265 h 612"/>
                <a:gd name="T6" fmla="*/ 353 w 705"/>
                <a:gd name="T7" fmla="*/ 265 h 612"/>
                <a:gd name="T8" fmla="*/ 353 w 705"/>
                <a:gd name="T9" fmla="*/ 612 h 612"/>
                <a:gd name="T10" fmla="*/ 705 w 705"/>
                <a:gd name="T11" fmla="*/ 612 h 612"/>
                <a:gd name="T12" fmla="*/ 705 w 705"/>
                <a:gd name="T13" fmla="*/ 0 h 612"/>
                <a:gd name="T14" fmla="*/ 353 w 705"/>
                <a:gd name="T15" fmla="*/ 0 h 6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5" h="612">
                  <a:moveTo>
                    <a:pt x="353" y="0"/>
                  </a:moveTo>
                  <a:lnTo>
                    <a:pt x="0" y="0"/>
                  </a:lnTo>
                  <a:lnTo>
                    <a:pt x="0" y="265"/>
                  </a:lnTo>
                  <a:lnTo>
                    <a:pt x="353" y="265"/>
                  </a:lnTo>
                  <a:lnTo>
                    <a:pt x="353" y="612"/>
                  </a:lnTo>
                  <a:lnTo>
                    <a:pt x="705" y="612"/>
                  </a:lnTo>
                  <a:lnTo>
                    <a:pt x="705" y="0"/>
                  </a:lnTo>
                  <a:lnTo>
                    <a:pt x="353"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Rectangle 9"/>
            <p:cNvSpPr>
              <a:spLocks noChangeArrowheads="1"/>
            </p:cNvSpPr>
            <p:nvPr/>
          </p:nvSpPr>
          <p:spPr bwMode="auto">
            <a:xfrm>
              <a:off x="1508063" y="4039890"/>
              <a:ext cx="675669" cy="148031"/>
            </a:xfrm>
            <a:prstGeom prst="rect">
              <a:avLst/>
            </a:prstGeom>
            <a:solidFill>
              <a:srgbClr val="E6E9E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0"/>
            <p:cNvSpPr>
              <a:spLocks noEditPoints="1"/>
            </p:cNvSpPr>
            <p:nvPr/>
          </p:nvSpPr>
          <p:spPr bwMode="auto">
            <a:xfrm>
              <a:off x="1508063" y="4039890"/>
              <a:ext cx="2766111" cy="340584"/>
            </a:xfrm>
            <a:custGeom>
              <a:avLst/>
              <a:gdLst>
                <a:gd name="T0" fmla="*/ 869 w 2878"/>
                <a:gd name="T1" fmla="*/ 0 h 612"/>
                <a:gd name="T2" fmla="*/ 1139 w 2878"/>
                <a:gd name="T3" fmla="*/ 0 h 612"/>
                <a:gd name="T4" fmla="*/ 1139 w 2878"/>
                <a:gd name="T5" fmla="*/ 266 h 612"/>
                <a:gd name="T6" fmla="*/ 869 w 2878"/>
                <a:gd name="T7" fmla="*/ 266 h 612"/>
                <a:gd name="T8" fmla="*/ 869 w 2878"/>
                <a:gd name="T9" fmla="*/ 0 h 612"/>
                <a:gd name="T10" fmla="*/ 1302 w 2878"/>
                <a:gd name="T11" fmla="*/ 0 h 612"/>
                <a:gd name="T12" fmla="*/ 1574 w 2878"/>
                <a:gd name="T13" fmla="*/ 0 h 612"/>
                <a:gd name="T14" fmla="*/ 1574 w 2878"/>
                <a:gd name="T15" fmla="*/ 266 h 612"/>
                <a:gd name="T16" fmla="*/ 1302 w 2878"/>
                <a:gd name="T17" fmla="*/ 266 h 612"/>
                <a:gd name="T18" fmla="*/ 1302 w 2878"/>
                <a:gd name="T19" fmla="*/ 0 h 612"/>
                <a:gd name="T20" fmla="*/ 1738 w 2878"/>
                <a:gd name="T21" fmla="*/ 0 h 612"/>
                <a:gd name="T22" fmla="*/ 2010 w 2878"/>
                <a:gd name="T23" fmla="*/ 0 h 612"/>
                <a:gd name="T24" fmla="*/ 2010 w 2878"/>
                <a:gd name="T25" fmla="*/ 266 h 612"/>
                <a:gd name="T26" fmla="*/ 1738 w 2878"/>
                <a:gd name="T27" fmla="*/ 266 h 612"/>
                <a:gd name="T28" fmla="*/ 1738 w 2878"/>
                <a:gd name="T29" fmla="*/ 0 h 612"/>
                <a:gd name="T30" fmla="*/ 2171 w 2878"/>
                <a:gd name="T31" fmla="*/ 0 h 612"/>
                <a:gd name="T32" fmla="*/ 2443 w 2878"/>
                <a:gd name="T33" fmla="*/ 0 h 612"/>
                <a:gd name="T34" fmla="*/ 2443 w 2878"/>
                <a:gd name="T35" fmla="*/ 266 h 612"/>
                <a:gd name="T36" fmla="*/ 2171 w 2878"/>
                <a:gd name="T37" fmla="*/ 266 h 612"/>
                <a:gd name="T38" fmla="*/ 2171 w 2878"/>
                <a:gd name="T39" fmla="*/ 0 h 612"/>
                <a:gd name="T40" fmla="*/ 2606 w 2878"/>
                <a:gd name="T41" fmla="*/ 0 h 612"/>
                <a:gd name="T42" fmla="*/ 2878 w 2878"/>
                <a:gd name="T43" fmla="*/ 0 h 612"/>
                <a:gd name="T44" fmla="*/ 2878 w 2878"/>
                <a:gd name="T45" fmla="*/ 266 h 612"/>
                <a:gd name="T46" fmla="*/ 2606 w 2878"/>
                <a:gd name="T47" fmla="*/ 266 h 612"/>
                <a:gd name="T48" fmla="*/ 2606 w 2878"/>
                <a:gd name="T49" fmla="*/ 0 h 612"/>
                <a:gd name="T50" fmla="*/ 0 w 2878"/>
                <a:gd name="T51" fmla="*/ 346 h 612"/>
                <a:gd name="T52" fmla="*/ 270 w 2878"/>
                <a:gd name="T53" fmla="*/ 346 h 612"/>
                <a:gd name="T54" fmla="*/ 270 w 2878"/>
                <a:gd name="T55" fmla="*/ 612 h 612"/>
                <a:gd name="T56" fmla="*/ 0 w 2878"/>
                <a:gd name="T57" fmla="*/ 612 h 612"/>
                <a:gd name="T58" fmla="*/ 0 w 2878"/>
                <a:gd name="T59" fmla="*/ 346 h 612"/>
                <a:gd name="T60" fmla="*/ 434 w 2878"/>
                <a:gd name="T61" fmla="*/ 346 h 612"/>
                <a:gd name="T62" fmla="*/ 706 w 2878"/>
                <a:gd name="T63" fmla="*/ 346 h 612"/>
                <a:gd name="T64" fmla="*/ 706 w 2878"/>
                <a:gd name="T65" fmla="*/ 612 h 612"/>
                <a:gd name="T66" fmla="*/ 434 w 2878"/>
                <a:gd name="T67" fmla="*/ 612 h 612"/>
                <a:gd name="T68" fmla="*/ 434 w 2878"/>
                <a:gd name="T69" fmla="*/ 34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78" h="612">
                  <a:moveTo>
                    <a:pt x="869" y="0"/>
                  </a:moveTo>
                  <a:lnTo>
                    <a:pt x="1139" y="0"/>
                  </a:lnTo>
                  <a:lnTo>
                    <a:pt x="1139" y="266"/>
                  </a:lnTo>
                  <a:lnTo>
                    <a:pt x="869" y="266"/>
                  </a:lnTo>
                  <a:lnTo>
                    <a:pt x="869" y="0"/>
                  </a:lnTo>
                  <a:close/>
                  <a:moveTo>
                    <a:pt x="1302" y="0"/>
                  </a:moveTo>
                  <a:lnTo>
                    <a:pt x="1574" y="0"/>
                  </a:lnTo>
                  <a:lnTo>
                    <a:pt x="1574" y="266"/>
                  </a:lnTo>
                  <a:lnTo>
                    <a:pt x="1302" y="266"/>
                  </a:lnTo>
                  <a:lnTo>
                    <a:pt x="1302" y="0"/>
                  </a:lnTo>
                  <a:close/>
                  <a:moveTo>
                    <a:pt x="1738" y="0"/>
                  </a:moveTo>
                  <a:lnTo>
                    <a:pt x="2010" y="0"/>
                  </a:lnTo>
                  <a:lnTo>
                    <a:pt x="2010" y="266"/>
                  </a:lnTo>
                  <a:lnTo>
                    <a:pt x="1738" y="266"/>
                  </a:lnTo>
                  <a:lnTo>
                    <a:pt x="1738" y="0"/>
                  </a:lnTo>
                  <a:close/>
                  <a:moveTo>
                    <a:pt x="2171" y="0"/>
                  </a:moveTo>
                  <a:lnTo>
                    <a:pt x="2443" y="0"/>
                  </a:lnTo>
                  <a:lnTo>
                    <a:pt x="2443" y="266"/>
                  </a:lnTo>
                  <a:lnTo>
                    <a:pt x="2171" y="266"/>
                  </a:lnTo>
                  <a:lnTo>
                    <a:pt x="2171" y="0"/>
                  </a:lnTo>
                  <a:close/>
                  <a:moveTo>
                    <a:pt x="2606" y="0"/>
                  </a:moveTo>
                  <a:lnTo>
                    <a:pt x="2878" y="0"/>
                  </a:lnTo>
                  <a:lnTo>
                    <a:pt x="2878" y="266"/>
                  </a:lnTo>
                  <a:lnTo>
                    <a:pt x="2606" y="266"/>
                  </a:lnTo>
                  <a:lnTo>
                    <a:pt x="2606" y="0"/>
                  </a:lnTo>
                  <a:close/>
                  <a:moveTo>
                    <a:pt x="0" y="346"/>
                  </a:moveTo>
                  <a:lnTo>
                    <a:pt x="270" y="346"/>
                  </a:lnTo>
                  <a:lnTo>
                    <a:pt x="270" y="612"/>
                  </a:lnTo>
                  <a:lnTo>
                    <a:pt x="0" y="612"/>
                  </a:lnTo>
                  <a:lnTo>
                    <a:pt x="0" y="346"/>
                  </a:lnTo>
                  <a:close/>
                  <a:moveTo>
                    <a:pt x="434" y="346"/>
                  </a:moveTo>
                  <a:lnTo>
                    <a:pt x="706" y="346"/>
                  </a:lnTo>
                  <a:lnTo>
                    <a:pt x="706" y="612"/>
                  </a:lnTo>
                  <a:lnTo>
                    <a:pt x="434" y="612"/>
                  </a:lnTo>
                  <a:lnTo>
                    <a:pt x="434" y="346"/>
                  </a:lnTo>
                  <a:close/>
                </a:path>
              </a:pathLst>
            </a:custGeom>
            <a:solidFill>
              <a:srgbClr val="E6E9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11"/>
            <p:cNvSpPr>
              <a:spLocks noChangeArrowheads="1"/>
            </p:cNvSpPr>
            <p:nvPr/>
          </p:nvSpPr>
          <p:spPr bwMode="auto">
            <a:xfrm>
              <a:off x="2343278" y="4232442"/>
              <a:ext cx="1093758" cy="148031"/>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2"/>
            <p:cNvSpPr>
              <a:spLocks noEditPoints="1"/>
            </p:cNvSpPr>
            <p:nvPr/>
          </p:nvSpPr>
          <p:spPr bwMode="auto">
            <a:xfrm>
              <a:off x="3594660" y="4232442"/>
              <a:ext cx="1095680" cy="148031"/>
            </a:xfrm>
            <a:custGeom>
              <a:avLst/>
              <a:gdLst>
                <a:gd name="T0" fmla="*/ 0 w 1140"/>
                <a:gd name="T1" fmla="*/ 0 h 266"/>
                <a:gd name="T2" fmla="*/ 272 w 1140"/>
                <a:gd name="T3" fmla="*/ 0 h 266"/>
                <a:gd name="T4" fmla="*/ 272 w 1140"/>
                <a:gd name="T5" fmla="*/ 266 h 266"/>
                <a:gd name="T6" fmla="*/ 0 w 1140"/>
                <a:gd name="T7" fmla="*/ 266 h 266"/>
                <a:gd name="T8" fmla="*/ 0 w 1140"/>
                <a:gd name="T9" fmla="*/ 0 h 266"/>
                <a:gd name="T10" fmla="*/ 435 w 1140"/>
                <a:gd name="T11" fmla="*/ 0 h 266"/>
                <a:gd name="T12" fmla="*/ 707 w 1140"/>
                <a:gd name="T13" fmla="*/ 0 h 266"/>
                <a:gd name="T14" fmla="*/ 707 w 1140"/>
                <a:gd name="T15" fmla="*/ 266 h 266"/>
                <a:gd name="T16" fmla="*/ 435 w 1140"/>
                <a:gd name="T17" fmla="*/ 266 h 266"/>
                <a:gd name="T18" fmla="*/ 435 w 1140"/>
                <a:gd name="T19" fmla="*/ 0 h 266"/>
                <a:gd name="T20" fmla="*/ 868 w 1140"/>
                <a:gd name="T21" fmla="*/ 0 h 266"/>
                <a:gd name="T22" fmla="*/ 1140 w 1140"/>
                <a:gd name="T23" fmla="*/ 0 h 266"/>
                <a:gd name="T24" fmla="*/ 1140 w 1140"/>
                <a:gd name="T25" fmla="*/ 266 h 266"/>
                <a:gd name="T26" fmla="*/ 868 w 1140"/>
                <a:gd name="T27" fmla="*/ 266 h 266"/>
                <a:gd name="T28" fmla="*/ 868 w 1140"/>
                <a:gd name="T2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0" h="266">
                  <a:moveTo>
                    <a:pt x="0" y="0"/>
                  </a:moveTo>
                  <a:lnTo>
                    <a:pt x="272" y="0"/>
                  </a:lnTo>
                  <a:lnTo>
                    <a:pt x="272" y="266"/>
                  </a:lnTo>
                  <a:lnTo>
                    <a:pt x="0" y="266"/>
                  </a:lnTo>
                  <a:lnTo>
                    <a:pt x="0" y="0"/>
                  </a:lnTo>
                  <a:close/>
                  <a:moveTo>
                    <a:pt x="435" y="0"/>
                  </a:moveTo>
                  <a:lnTo>
                    <a:pt x="707" y="0"/>
                  </a:lnTo>
                  <a:lnTo>
                    <a:pt x="707" y="266"/>
                  </a:lnTo>
                  <a:lnTo>
                    <a:pt x="435" y="266"/>
                  </a:lnTo>
                  <a:lnTo>
                    <a:pt x="435" y="0"/>
                  </a:lnTo>
                  <a:close/>
                  <a:moveTo>
                    <a:pt x="868" y="0"/>
                  </a:moveTo>
                  <a:lnTo>
                    <a:pt x="1140" y="0"/>
                  </a:lnTo>
                  <a:lnTo>
                    <a:pt x="1140" y="266"/>
                  </a:lnTo>
                  <a:lnTo>
                    <a:pt x="868" y="266"/>
                  </a:lnTo>
                  <a:lnTo>
                    <a:pt x="868" y="0"/>
                  </a:lnTo>
                  <a:close/>
                </a:path>
              </a:pathLst>
            </a:custGeom>
            <a:solidFill>
              <a:srgbClr val="E6E9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矩形 34"/>
            <p:cNvSpPr/>
            <p:nvPr/>
          </p:nvSpPr>
          <p:spPr>
            <a:xfrm>
              <a:off x="1524000" y="3630756"/>
              <a:ext cx="2590800" cy="338554"/>
            </a:xfrm>
            <a:prstGeom prst="rect">
              <a:avLst/>
            </a:prstGeom>
          </p:spPr>
          <p:txBody>
            <a:bodyPr wrap="square">
              <a:spAutoFit/>
            </a:bodyPr>
            <a:lstStyle/>
            <a:p>
              <a:r>
                <a:rPr lang="en-US" altLang="zh-CN" sz="1600" dirty="0" smtClean="0">
                  <a:solidFill>
                    <a:schemeClr val="accent2"/>
                  </a:solidFill>
                  <a:latin typeface="+mj-ea"/>
                  <a:ea typeface="+mj-ea"/>
                  <a:sym typeface="Arial" panose="020B0604020202020204" pitchFamily="34" charset="0"/>
                </a:rPr>
                <a:t>PROGRAMMER </a:t>
              </a:r>
              <a:r>
                <a:rPr lang="en-US" altLang="zh-CN" sz="1400" dirty="0" smtClean="0">
                  <a:solidFill>
                    <a:schemeClr val="accent2"/>
                  </a:solidFill>
                  <a:latin typeface="+mj-ea"/>
                  <a:ea typeface="+mj-ea"/>
                  <a:sym typeface="Arial" panose="020B0604020202020204" pitchFamily="34" charset="0"/>
                </a:rPr>
                <a:t>UMMARY </a:t>
              </a:r>
              <a:endParaRPr lang="zh-CN" altLang="en-US" sz="1400" dirty="0">
                <a:solidFill>
                  <a:schemeClr val="accent2"/>
                </a:solidFill>
                <a:latin typeface="+mj-ea"/>
                <a:ea typeface="+mj-ea"/>
              </a:endParaRPr>
            </a:p>
          </p:txBody>
        </p:sp>
      </p:grpSp>
    </p:spTree>
    <p:extLst>
      <p:ext uri="{BB962C8B-B14F-4D97-AF65-F5344CB8AC3E}">
        <p14:creationId xmlns:p14="http://schemas.microsoft.com/office/powerpoint/2010/main" val="325102085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8" grpId="0" animBg="1"/>
      <p:bldP spid="26" grpId="0" animBg="1"/>
      <p:bldP spid="22"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439490868"/>
              </p:ext>
            </p:extLst>
          </p:nvPr>
        </p:nvGraphicFramePr>
        <p:xfrm>
          <a:off x="304801" y="1987380"/>
          <a:ext cx="4678178" cy="19426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24400" y="477074"/>
            <a:ext cx="3180426" cy="2120284"/>
          </a:xfrm>
          <a:prstGeom prst="rect">
            <a:avLst/>
          </a:prstGeom>
        </p:spPr>
      </p:pic>
      <p:sp>
        <p:nvSpPr>
          <p:cNvPr id="9" name="圆角矩形 8"/>
          <p:cNvSpPr/>
          <p:nvPr/>
        </p:nvSpPr>
        <p:spPr>
          <a:xfrm>
            <a:off x="0" y="209550"/>
            <a:ext cx="3092771"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第三</a:t>
            </a:r>
            <a:r>
              <a:rPr lang="zh-CN" altLang="en-US" b="1" dirty="0" smtClean="0">
                <a:solidFill>
                  <a:srgbClr val="FF0000"/>
                </a:solidFill>
              </a:rPr>
              <a:t>节  选区</a:t>
            </a:r>
            <a:r>
              <a:rPr lang="zh-CN" altLang="en-US" b="1" dirty="0">
                <a:solidFill>
                  <a:srgbClr val="FF0000"/>
                </a:solidFill>
              </a:rPr>
              <a:t>操作</a:t>
            </a:r>
            <a:endParaRPr lang="zh-CN" altLang="en-US" b="1" dirty="0">
              <a:solidFill>
                <a:srgbClr val="FF0000"/>
              </a:solidFill>
            </a:endParaRPr>
          </a:p>
        </p:txBody>
      </p:sp>
      <p:sp>
        <p:nvSpPr>
          <p:cNvPr id="3" name="矩形 2"/>
          <p:cNvSpPr/>
          <p:nvPr/>
        </p:nvSpPr>
        <p:spPr>
          <a:xfrm>
            <a:off x="989181" y="1352550"/>
            <a:ext cx="1579278" cy="369332"/>
          </a:xfrm>
          <a:prstGeom prst="rect">
            <a:avLst/>
          </a:prstGeom>
        </p:spPr>
        <p:txBody>
          <a:bodyPr wrap="none">
            <a:spAutoFit/>
          </a:bodyPr>
          <a:lstStyle/>
          <a:p>
            <a:r>
              <a:rPr lang="zh-CN" altLang="en-US" b="1" dirty="0">
                <a:solidFill>
                  <a:srgbClr val="FF0000"/>
                </a:solidFill>
              </a:rPr>
              <a:t>二、选区工具</a:t>
            </a:r>
            <a:endParaRPr lang="zh-CN" altLang="zh-CN" b="1" dirty="0">
              <a:solidFill>
                <a:srgbClr val="FF0000"/>
              </a:solidFill>
            </a:endParaRPr>
          </a:p>
        </p:txBody>
      </p:sp>
      <p:pic>
        <p:nvPicPr>
          <p:cNvPr id="3076" name="Picture 4" descr="D:\教辅\郭水华\2021\多媒体技术与应用教程\tif\应用多媒体14.ti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495800" y="2800350"/>
            <a:ext cx="3886200" cy="17265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740010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67193901"/>
              </p:ext>
            </p:extLst>
          </p:nvPr>
        </p:nvGraphicFramePr>
        <p:xfrm>
          <a:off x="304801" y="1987380"/>
          <a:ext cx="4678178" cy="19426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24400" y="1716149"/>
            <a:ext cx="3180426" cy="2120284"/>
          </a:xfrm>
          <a:prstGeom prst="rect">
            <a:avLst/>
          </a:prstGeom>
        </p:spPr>
      </p:pic>
      <p:sp>
        <p:nvSpPr>
          <p:cNvPr id="9" name="圆角矩形 8"/>
          <p:cNvSpPr/>
          <p:nvPr/>
        </p:nvSpPr>
        <p:spPr>
          <a:xfrm>
            <a:off x="0" y="209550"/>
            <a:ext cx="3092771"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第三</a:t>
            </a:r>
            <a:r>
              <a:rPr lang="zh-CN" altLang="en-US" b="1" dirty="0" smtClean="0">
                <a:solidFill>
                  <a:srgbClr val="FF0000"/>
                </a:solidFill>
              </a:rPr>
              <a:t>节  选区</a:t>
            </a:r>
            <a:r>
              <a:rPr lang="zh-CN" altLang="en-US" b="1" dirty="0">
                <a:solidFill>
                  <a:srgbClr val="FF0000"/>
                </a:solidFill>
              </a:rPr>
              <a:t>操作</a:t>
            </a:r>
            <a:endParaRPr lang="zh-CN" altLang="en-US" b="1" dirty="0">
              <a:solidFill>
                <a:srgbClr val="FF0000"/>
              </a:solidFill>
            </a:endParaRPr>
          </a:p>
        </p:txBody>
      </p:sp>
      <p:sp>
        <p:nvSpPr>
          <p:cNvPr id="3" name="矩形 2"/>
          <p:cNvSpPr/>
          <p:nvPr/>
        </p:nvSpPr>
        <p:spPr>
          <a:xfrm>
            <a:off x="152400" y="1346817"/>
            <a:ext cx="3671198" cy="369332"/>
          </a:xfrm>
          <a:prstGeom prst="rect">
            <a:avLst/>
          </a:prstGeom>
        </p:spPr>
        <p:txBody>
          <a:bodyPr wrap="none">
            <a:spAutoFit/>
          </a:bodyPr>
          <a:lstStyle/>
          <a:p>
            <a:r>
              <a:rPr lang="zh-CN" altLang="en-US" b="1" dirty="0">
                <a:solidFill>
                  <a:srgbClr val="FF0000"/>
                </a:solidFill>
              </a:rPr>
              <a:t>三、用“色彩范围”命令创建选区</a:t>
            </a:r>
            <a:endParaRPr lang="zh-CN" altLang="zh-CN" b="1" dirty="0">
              <a:solidFill>
                <a:srgbClr val="FF0000"/>
              </a:solidFill>
            </a:endParaRPr>
          </a:p>
        </p:txBody>
      </p:sp>
    </p:spTree>
    <p:extLst>
      <p:ext uri="{BB962C8B-B14F-4D97-AF65-F5344CB8AC3E}">
        <p14:creationId xmlns:p14="http://schemas.microsoft.com/office/powerpoint/2010/main" val="295083049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2450629521"/>
              </p:ext>
            </p:extLst>
          </p:nvPr>
        </p:nvGraphicFramePr>
        <p:xfrm>
          <a:off x="122422" y="1987380"/>
          <a:ext cx="4678178" cy="19426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20574" y="1716149"/>
            <a:ext cx="3180426" cy="2120284"/>
          </a:xfrm>
          <a:prstGeom prst="rect">
            <a:avLst/>
          </a:prstGeom>
        </p:spPr>
      </p:pic>
      <p:sp>
        <p:nvSpPr>
          <p:cNvPr id="9" name="圆角矩形 8"/>
          <p:cNvSpPr/>
          <p:nvPr/>
        </p:nvSpPr>
        <p:spPr>
          <a:xfrm>
            <a:off x="0" y="209550"/>
            <a:ext cx="3092771"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第三</a:t>
            </a:r>
            <a:r>
              <a:rPr lang="zh-CN" altLang="en-US" b="1" dirty="0" smtClean="0">
                <a:solidFill>
                  <a:srgbClr val="FF0000"/>
                </a:solidFill>
              </a:rPr>
              <a:t>节  选区</a:t>
            </a:r>
            <a:r>
              <a:rPr lang="zh-CN" altLang="en-US" b="1" dirty="0">
                <a:solidFill>
                  <a:srgbClr val="FF0000"/>
                </a:solidFill>
              </a:rPr>
              <a:t>操作</a:t>
            </a:r>
            <a:endParaRPr lang="zh-CN" altLang="en-US" b="1" dirty="0">
              <a:solidFill>
                <a:srgbClr val="FF0000"/>
              </a:solidFill>
            </a:endParaRPr>
          </a:p>
        </p:txBody>
      </p:sp>
      <p:sp>
        <p:nvSpPr>
          <p:cNvPr id="3" name="矩形 2"/>
          <p:cNvSpPr/>
          <p:nvPr/>
        </p:nvSpPr>
        <p:spPr>
          <a:xfrm>
            <a:off x="152400" y="1346817"/>
            <a:ext cx="3903633" cy="369332"/>
          </a:xfrm>
          <a:prstGeom prst="rect">
            <a:avLst/>
          </a:prstGeom>
        </p:spPr>
        <p:txBody>
          <a:bodyPr wrap="none">
            <a:spAutoFit/>
          </a:bodyPr>
          <a:lstStyle/>
          <a:p>
            <a:r>
              <a:rPr lang="zh-CN" altLang="en-US" b="1" dirty="0">
                <a:solidFill>
                  <a:srgbClr val="FF0000"/>
                </a:solidFill>
              </a:rPr>
              <a:t>四、用“快速蒙版”创建并编辑选区</a:t>
            </a:r>
            <a:endParaRPr lang="zh-CN" altLang="zh-CN" b="1" dirty="0">
              <a:solidFill>
                <a:srgbClr val="FF0000"/>
              </a:solidFill>
            </a:endParaRPr>
          </a:p>
        </p:txBody>
      </p:sp>
    </p:spTree>
    <p:extLst>
      <p:ext uri="{BB962C8B-B14F-4D97-AF65-F5344CB8AC3E}">
        <p14:creationId xmlns:p14="http://schemas.microsoft.com/office/powerpoint/2010/main" val="133565865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2785983371"/>
              </p:ext>
            </p:extLst>
          </p:nvPr>
        </p:nvGraphicFramePr>
        <p:xfrm>
          <a:off x="125380" y="2038350"/>
          <a:ext cx="4678178" cy="2743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76800" y="2419350"/>
            <a:ext cx="3180426" cy="2120284"/>
          </a:xfrm>
          <a:prstGeom prst="rect">
            <a:avLst/>
          </a:prstGeom>
        </p:spPr>
      </p:pic>
      <p:sp>
        <p:nvSpPr>
          <p:cNvPr id="9" name="圆角矩形 8"/>
          <p:cNvSpPr/>
          <p:nvPr/>
        </p:nvSpPr>
        <p:spPr>
          <a:xfrm>
            <a:off x="0" y="209550"/>
            <a:ext cx="3092771"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第三</a:t>
            </a:r>
            <a:r>
              <a:rPr lang="zh-CN" altLang="en-US" b="1" dirty="0" smtClean="0">
                <a:solidFill>
                  <a:srgbClr val="FF0000"/>
                </a:solidFill>
              </a:rPr>
              <a:t>节  选区</a:t>
            </a:r>
            <a:r>
              <a:rPr lang="zh-CN" altLang="en-US" b="1" dirty="0">
                <a:solidFill>
                  <a:srgbClr val="FF0000"/>
                </a:solidFill>
              </a:rPr>
              <a:t>操作</a:t>
            </a:r>
            <a:endParaRPr lang="zh-CN" altLang="en-US" b="1" dirty="0">
              <a:solidFill>
                <a:srgbClr val="FF0000"/>
              </a:solidFill>
            </a:endParaRPr>
          </a:p>
        </p:txBody>
      </p:sp>
      <p:sp>
        <p:nvSpPr>
          <p:cNvPr id="3" name="矩形 2"/>
          <p:cNvSpPr/>
          <p:nvPr/>
        </p:nvSpPr>
        <p:spPr>
          <a:xfrm>
            <a:off x="152400" y="1346817"/>
            <a:ext cx="1811714" cy="369332"/>
          </a:xfrm>
          <a:prstGeom prst="rect">
            <a:avLst/>
          </a:prstGeom>
        </p:spPr>
        <p:txBody>
          <a:bodyPr wrap="none">
            <a:spAutoFit/>
          </a:bodyPr>
          <a:lstStyle/>
          <a:p>
            <a:r>
              <a:rPr lang="zh-CN" altLang="en-US" b="1" dirty="0">
                <a:solidFill>
                  <a:srgbClr val="FF0000"/>
                </a:solidFill>
              </a:rPr>
              <a:t>五、选区的操作</a:t>
            </a:r>
            <a:endParaRPr lang="zh-CN" altLang="zh-CN" b="1" dirty="0">
              <a:solidFill>
                <a:srgbClr val="FF0000"/>
              </a:solidFill>
            </a:endParaRPr>
          </a:p>
        </p:txBody>
      </p:sp>
    </p:spTree>
    <p:extLst>
      <p:ext uri="{BB962C8B-B14F-4D97-AF65-F5344CB8AC3E}">
        <p14:creationId xmlns:p14="http://schemas.microsoft.com/office/powerpoint/2010/main" val="343991073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1742123670"/>
              </p:ext>
            </p:extLst>
          </p:nvPr>
        </p:nvGraphicFramePr>
        <p:xfrm>
          <a:off x="125380" y="2038350"/>
          <a:ext cx="4678178" cy="2743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20574" y="2190750"/>
            <a:ext cx="3180426" cy="2120284"/>
          </a:xfrm>
          <a:prstGeom prst="rect">
            <a:avLst/>
          </a:prstGeom>
        </p:spPr>
      </p:pic>
      <p:sp>
        <p:nvSpPr>
          <p:cNvPr id="9" name="圆角矩形 8"/>
          <p:cNvSpPr/>
          <p:nvPr/>
        </p:nvSpPr>
        <p:spPr>
          <a:xfrm>
            <a:off x="0" y="209550"/>
            <a:ext cx="3092771"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第三</a:t>
            </a:r>
            <a:r>
              <a:rPr lang="zh-CN" altLang="en-US" b="1" dirty="0" smtClean="0">
                <a:solidFill>
                  <a:srgbClr val="FF0000"/>
                </a:solidFill>
              </a:rPr>
              <a:t>节  选区</a:t>
            </a:r>
            <a:r>
              <a:rPr lang="zh-CN" altLang="en-US" b="1" dirty="0">
                <a:solidFill>
                  <a:srgbClr val="FF0000"/>
                </a:solidFill>
              </a:rPr>
              <a:t>操作</a:t>
            </a:r>
            <a:endParaRPr lang="zh-CN" altLang="en-US" b="1" dirty="0">
              <a:solidFill>
                <a:srgbClr val="FF0000"/>
              </a:solidFill>
            </a:endParaRPr>
          </a:p>
        </p:txBody>
      </p:sp>
      <p:sp>
        <p:nvSpPr>
          <p:cNvPr id="3" name="矩形 2"/>
          <p:cNvSpPr/>
          <p:nvPr/>
        </p:nvSpPr>
        <p:spPr>
          <a:xfrm>
            <a:off x="152400" y="1346817"/>
            <a:ext cx="1811714" cy="369332"/>
          </a:xfrm>
          <a:prstGeom prst="rect">
            <a:avLst/>
          </a:prstGeom>
        </p:spPr>
        <p:txBody>
          <a:bodyPr wrap="none">
            <a:spAutoFit/>
          </a:bodyPr>
          <a:lstStyle/>
          <a:p>
            <a:r>
              <a:rPr lang="zh-CN" altLang="en-US" b="1" dirty="0">
                <a:solidFill>
                  <a:srgbClr val="FF0000"/>
                </a:solidFill>
              </a:rPr>
              <a:t>五、选区的操作</a:t>
            </a:r>
            <a:endParaRPr lang="zh-CN" altLang="zh-CN" b="1" dirty="0">
              <a:solidFill>
                <a:srgbClr val="FF0000"/>
              </a:solidFill>
            </a:endParaRPr>
          </a:p>
        </p:txBody>
      </p:sp>
    </p:spTree>
    <p:extLst>
      <p:ext uri="{BB962C8B-B14F-4D97-AF65-F5344CB8AC3E}">
        <p14:creationId xmlns:p14="http://schemas.microsoft.com/office/powerpoint/2010/main" val="168895313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1446547554"/>
              </p:ext>
            </p:extLst>
          </p:nvPr>
        </p:nvGraphicFramePr>
        <p:xfrm>
          <a:off x="125380" y="2038350"/>
          <a:ext cx="4678178" cy="2743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圆角矩形 8"/>
          <p:cNvSpPr/>
          <p:nvPr/>
        </p:nvSpPr>
        <p:spPr>
          <a:xfrm>
            <a:off x="0" y="209550"/>
            <a:ext cx="3092771"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第三</a:t>
            </a:r>
            <a:r>
              <a:rPr lang="zh-CN" altLang="en-US" b="1" dirty="0" smtClean="0">
                <a:solidFill>
                  <a:srgbClr val="FF0000"/>
                </a:solidFill>
              </a:rPr>
              <a:t>节  选区</a:t>
            </a:r>
            <a:r>
              <a:rPr lang="zh-CN" altLang="en-US" b="1" dirty="0">
                <a:solidFill>
                  <a:srgbClr val="FF0000"/>
                </a:solidFill>
              </a:rPr>
              <a:t>操作</a:t>
            </a:r>
            <a:endParaRPr lang="zh-CN" altLang="en-US" b="1" dirty="0">
              <a:solidFill>
                <a:srgbClr val="FF0000"/>
              </a:solidFill>
            </a:endParaRPr>
          </a:p>
        </p:txBody>
      </p:sp>
      <p:sp>
        <p:nvSpPr>
          <p:cNvPr id="3" name="矩形 2"/>
          <p:cNvSpPr/>
          <p:nvPr/>
        </p:nvSpPr>
        <p:spPr>
          <a:xfrm>
            <a:off x="152400" y="1346817"/>
            <a:ext cx="1811714" cy="369332"/>
          </a:xfrm>
          <a:prstGeom prst="rect">
            <a:avLst/>
          </a:prstGeom>
        </p:spPr>
        <p:txBody>
          <a:bodyPr wrap="none">
            <a:spAutoFit/>
          </a:bodyPr>
          <a:lstStyle/>
          <a:p>
            <a:r>
              <a:rPr lang="zh-CN" altLang="en-US" b="1" dirty="0">
                <a:solidFill>
                  <a:srgbClr val="FF0000"/>
                </a:solidFill>
              </a:rPr>
              <a:t>六、选区的调整</a:t>
            </a:r>
            <a:endParaRPr lang="zh-CN" altLang="zh-CN" b="1" dirty="0">
              <a:solidFill>
                <a:srgbClr val="FF0000"/>
              </a:solidFill>
            </a:endParaRPr>
          </a:p>
        </p:txBody>
      </p:sp>
      <p:pic>
        <p:nvPicPr>
          <p:cNvPr id="4099" name="Picture 3" descr="D:\教辅\郭水华\2021\多媒体技术与应用教程\tif\应用多媒体18.t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00600" y="3028950"/>
            <a:ext cx="4087368" cy="1115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924150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3763878028"/>
              </p:ext>
            </p:extLst>
          </p:nvPr>
        </p:nvGraphicFramePr>
        <p:xfrm>
          <a:off x="125380" y="2038350"/>
          <a:ext cx="4678178" cy="2743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圆角矩形 8"/>
          <p:cNvSpPr/>
          <p:nvPr/>
        </p:nvSpPr>
        <p:spPr>
          <a:xfrm>
            <a:off x="0" y="209550"/>
            <a:ext cx="3092771"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第三</a:t>
            </a:r>
            <a:r>
              <a:rPr lang="zh-CN" altLang="en-US" b="1" dirty="0" smtClean="0">
                <a:solidFill>
                  <a:srgbClr val="FF0000"/>
                </a:solidFill>
              </a:rPr>
              <a:t>节  选区</a:t>
            </a:r>
            <a:r>
              <a:rPr lang="zh-CN" altLang="en-US" b="1" dirty="0">
                <a:solidFill>
                  <a:srgbClr val="FF0000"/>
                </a:solidFill>
              </a:rPr>
              <a:t>操作</a:t>
            </a:r>
            <a:endParaRPr lang="zh-CN" altLang="en-US" b="1" dirty="0">
              <a:solidFill>
                <a:srgbClr val="FF0000"/>
              </a:solidFill>
            </a:endParaRPr>
          </a:p>
        </p:txBody>
      </p:sp>
      <p:sp>
        <p:nvSpPr>
          <p:cNvPr id="3" name="矩形 2"/>
          <p:cNvSpPr/>
          <p:nvPr/>
        </p:nvSpPr>
        <p:spPr>
          <a:xfrm>
            <a:off x="152400" y="1346817"/>
            <a:ext cx="1811714" cy="369332"/>
          </a:xfrm>
          <a:prstGeom prst="rect">
            <a:avLst/>
          </a:prstGeom>
        </p:spPr>
        <p:txBody>
          <a:bodyPr wrap="none">
            <a:spAutoFit/>
          </a:bodyPr>
          <a:lstStyle/>
          <a:p>
            <a:r>
              <a:rPr lang="zh-CN" altLang="en-US" b="1" dirty="0">
                <a:solidFill>
                  <a:srgbClr val="FF0000"/>
                </a:solidFill>
              </a:rPr>
              <a:t>六、选区的调整</a:t>
            </a:r>
            <a:endParaRPr lang="zh-CN" altLang="zh-CN" b="1" dirty="0">
              <a:solidFill>
                <a:srgbClr val="FF0000"/>
              </a:solidFill>
            </a:endParaRPr>
          </a:p>
        </p:txBody>
      </p:sp>
      <p:pic>
        <p:nvPicPr>
          <p:cNvPr id="4099" name="Picture 3" descr="D:\教辅\郭水华\2021\多媒体技术与应用教程\tif\应用多媒体18.t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00600" y="3028950"/>
            <a:ext cx="4087368" cy="1115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740065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1419817010"/>
              </p:ext>
            </p:extLst>
          </p:nvPr>
        </p:nvGraphicFramePr>
        <p:xfrm>
          <a:off x="125380" y="2038350"/>
          <a:ext cx="4678178" cy="2743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圆角矩形 8"/>
          <p:cNvSpPr/>
          <p:nvPr/>
        </p:nvSpPr>
        <p:spPr>
          <a:xfrm>
            <a:off x="0" y="209550"/>
            <a:ext cx="3092771"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第三</a:t>
            </a:r>
            <a:r>
              <a:rPr lang="zh-CN" altLang="en-US" b="1" dirty="0" smtClean="0">
                <a:solidFill>
                  <a:srgbClr val="FF0000"/>
                </a:solidFill>
              </a:rPr>
              <a:t>节  选区</a:t>
            </a:r>
            <a:r>
              <a:rPr lang="zh-CN" altLang="en-US" b="1" dirty="0">
                <a:solidFill>
                  <a:srgbClr val="FF0000"/>
                </a:solidFill>
              </a:rPr>
              <a:t>操作</a:t>
            </a:r>
            <a:endParaRPr lang="zh-CN" altLang="en-US" b="1" dirty="0">
              <a:solidFill>
                <a:srgbClr val="FF0000"/>
              </a:solidFill>
            </a:endParaRPr>
          </a:p>
        </p:txBody>
      </p:sp>
      <p:sp>
        <p:nvSpPr>
          <p:cNvPr id="3" name="矩形 2"/>
          <p:cNvSpPr/>
          <p:nvPr/>
        </p:nvSpPr>
        <p:spPr>
          <a:xfrm>
            <a:off x="152400" y="1346817"/>
            <a:ext cx="1811714" cy="369332"/>
          </a:xfrm>
          <a:prstGeom prst="rect">
            <a:avLst/>
          </a:prstGeom>
        </p:spPr>
        <p:txBody>
          <a:bodyPr wrap="none">
            <a:spAutoFit/>
          </a:bodyPr>
          <a:lstStyle/>
          <a:p>
            <a:r>
              <a:rPr lang="zh-CN" altLang="en-US" b="1" dirty="0">
                <a:solidFill>
                  <a:srgbClr val="FF0000"/>
                </a:solidFill>
              </a:rPr>
              <a:t>六、选区的调整</a:t>
            </a:r>
            <a:endParaRPr lang="zh-CN" altLang="zh-CN" b="1" dirty="0">
              <a:solidFill>
                <a:srgbClr val="FF0000"/>
              </a:solidFill>
            </a:endParaRPr>
          </a:p>
        </p:txBody>
      </p:sp>
      <p:pic>
        <p:nvPicPr>
          <p:cNvPr id="4099" name="Picture 3" descr="D:\教辅\郭水华\2021\多媒体技术与应用教程\tif\应用多媒体18.t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00600" y="3028950"/>
            <a:ext cx="4087368" cy="1115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202648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589934501"/>
              </p:ext>
            </p:extLst>
          </p:nvPr>
        </p:nvGraphicFramePr>
        <p:xfrm>
          <a:off x="125380" y="2038350"/>
          <a:ext cx="4678178" cy="2743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圆角矩形 8"/>
          <p:cNvSpPr/>
          <p:nvPr/>
        </p:nvSpPr>
        <p:spPr>
          <a:xfrm>
            <a:off x="0" y="209550"/>
            <a:ext cx="3092771"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第三</a:t>
            </a:r>
            <a:r>
              <a:rPr lang="zh-CN" altLang="en-US" b="1" dirty="0" smtClean="0">
                <a:solidFill>
                  <a:srgbClr val="FF0000"/>
                </a:solidFill>
              </a:rPr>
              <a:t>节  选区</a:t>
            </a:r>
            <a:r>
              <a:rPr lang="zh-CN" altLang="en-US" b="1" dirty="0">
                <a:solidFill>
                  <a:srgbClr val="FF0000"/>
                </a:solidFill>
              </a:rPr>
              <a:t>操作</a:t>
            </a:r>
            <a:endParaRPr lang="zh-CN" altLang="en-US" b="1" dirty="0">
              <a:solidFill>
                <a:srgbClr val="FF0000"/>
              </a:solidFill>
            </a:endParaRPr>
          </a:p>
        </p:txBody>
      </p:sp>
      <p:sp>
        <p:nvSpPr>
          <p:cNvPr id="3" name="矩形 2"/>
          <p:cNvSpPr/>
          <p:nvPr/>
        </p:nvSpPr>
        <p:spPr>
          <a:xfrm>
            <a:off x="152400" y="1346817"/>
            <a:ext cx="1811714" cy="369332"/>
          </a:xfrm>
          <a:prstGeom prst="rect">
            <a:avLst/>
          </a:prstGeom>
        </p:spPr>
        <p:txBody>
          <a:bodyPr wrap="none">
            <a:spAutoFit/>
          </a:bodyPr>
          <a:lstStyle/>
          <a:p>
            <a:r>
              <a:rPr lang="zh-CN" altLang="en-US" b="1" dirty="0">
                <a:solidFill>
                  <a:srgbClr val="FF0000"/>
                </a:solidFill>
              </a:rPr>
              <a:t>七、选区的描边</a:t>
            </a:r>
            <a:endParaRPr lang="zh-CN" altLang="zh-CN" b="1" dirty="0">
              <a:solidFill>
                <a:srgbClr val="FF0000"/>
              </a:solidFill>
            </a:endParaRPr>
          </a:p>
        </p:txBody>
      </p:sp>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53000" y="2190750"/>
            <a:ext cx="3180426" cy="2120284"/>
          </a:xfrm>
          <a:prstGeom prst="rect">
            <a:avLst/>
          </a:prstGeom>
        </p:spPr>
      </p:pic>
    </p:spTree>
    <p:extLst>
      <p:ext uri="{BB962C8B-B14F-4D97-AF65-F5344CB8AC3E}">
        <p14:creationId xmlns:p14="http://schemas.microsoft.com/office/powerpoint/2010/main" val="177908714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2599818568"/>
              </p:ext>
            </p:extLst>
          </p:nvPr>
        </p:nvGraphicFramePr>
        <p:xfrm>
          <a:off x="125380" y="2038350"/>
          <a:ext cx="4678178" cy="2743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圆角矩形 8"/>
          <p:cNvSpPr/>
          <p:nvPr/>
        </p:nvSpPr>
        <p:spPr>
          <a:xfrm>
            <a:off x="0" y="209550"/>
            <a:ext cx="3092771"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第三</a:t>
            </a:r>
            <a:r>
              <a:rPr lang="zh-CN" altLang="en-US" b="1" dirty="0" smtClean="0">
                <a:solidFill>
                  <a:srgbClr val="FF0000"/>
                </a:solidFill>
              </a:rPr>
              <a:t>节  选区</a:t>
            </a:r>
            <a:r>
              <a:rPr lang="zh-CN" altLang="en-US" b="1" dirty="0">
                <a:solidFill>
                  <a:srgbClr val="FF0000"/>
                </a:solidFill>
              </a:rPr>
              <a:t>操作</a:t>
            </a:r>
            <a:endParaRPr lang="zh-CN" altLang="en-US" b="1" dirty="0">
              <a:solidFill>
                <a:srgbClr val="FF0000"/>
              </a:solidFill>
            </a:endParaRPr>
          </a:p>
        </p:txBody>
      </p:sp>
      <p:sp>
        <p:nvSpPr>
          <p:cNvPr id="3" name="矩形 2"/>
          <p:cNvSpPr/>
          <p:nvPr/>
        </p:nvSpPr>
        <p:spPr>
          <a:xfrm>
            <a:off x="152400" y="1346817"/>
            <a:ext cx="1811714" cy="369332"/>
          </a:xfrm>
          <a:prstGeom prst="rect">
            <a:avLst/>
          </a:prstGeom>
        </p:spPr>
        <p:txBody>
          <a:bodyPr wrap="none">
            <a:spAutoFit/>
          </a:bodyPr>
          <a:lstStyle/>
          <a:p>
            <a:r>
              <a:rPr lang="zh-CN" altLang="en-US" b="1" dirty="0">
                <a:solidFill>
                  <a:srgbClr val="FF0000"/>
                </a:solidFill>
              </a:rPr>
              <a:t>八、选区的变换</a:t>
            </a:r>
            <a:endParaRPr lang="zh-CN" altLang="zh-CN" b="1" dirty="0">
              <a:solidFill>
                <a:srgbClr val="FF0000"/>
              </a:solidFill>
            </a:endParaRPr>
          </a:p>
        </p:txBody>
      </p:sp>
      <p:pic>
        <p:nvPicPr>
          <p:cNvPr id="5122" name="Picture 2" descr="D:\教辅\郭水华\2021\多媒体技术与应用教程\tif\应用多媒体19.t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72000" y="2495550"/>
            <a:ext cx="4535750" cy="17644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244900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95400" y="1604722"/>
            <a:ext cx="2362200" cy="2895600"/>
            <a:chOff x="730571" y="1276350"/>
            <a:chExt cx="2362200" cy="2895600"/>
          </a:xfrm>
        </p:grpSpPr>
        <p:sp>
          <p:nvSpPr>
            <p:cNvPr id="36" name="矩形 35">
              <a:extLst>
                <a:ext uri="{FF2B5EF4-FFF2-40B4-BE49-F238E27FC236}">
                  <a16:creationId xmlns:a16="http://schemas.microsoft.com/office/drawing/2014/main" xmlns="" id="{7A8F203F-AECF-4899-A68A-2FC20D9827FD}"/>
                </a:ext>
              </a:extLst>
            </p:cNvPr>
            <p:cNvSpPr/>
            <p:nvPr/>
          </p:nvSpPr>
          <p:spPr>
            <a:xfrm>
              <a:off x="840263" y="1856198"/>
              <a:ext cx="1990127" cy="410752"/>
            </a:xfrm>
            <a:prstGeom prst="rect">
              <a:avLst/>
            </a:prstGeom>
          </p:spPr>
          <p:txBody>
            <a:bodyPr vert="horz" lIns="68580" tIns="34290" rIns="68580" bIns="34290" rtlCol="0" anchor="b">
              <a:normAutofit/>
            </a:bodyPr>
            <a:lstStyle/>
            <a:p>
              <a:pPr algn="ctr">
                <a:lnSpc>
                  <a:spcPts val="1875"/>
                </a:lnSpc>
                <a:spcBef>
                  <a:spcPct val="0"/>
                </a:spcBef>
              </a:pP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3" name="矩形 2"/>
            <p:cNvSpPr/>
            <p:nvPr/>
          </p:nvSpPr>
          <p:spPr>
            <a:xfrm>
              <a:off x="730571" y="1276350"/>
              <a:ext cx="2362200" cy="28956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圆角矩形 1"/>
          <p:cNvSpPr/>
          <p:nvPr/>
        </p:nvSpPr>
        <p:spPr>
          <a:xfrm>
            <a:off x="0" y="209550"/>
            <a:ext cx="4038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rPr>
              <a:t>第一</a:t>
            </a:r>
            <a:r>
              <a:rPr lang="zh-CN" altLang="en-US" dirty="0" smtClean="0">
                <a:solidFill>
                  <a:srgbClr val="FF0000"/>
                </a:solidFill>
              </a:rPr>
              <a:t>节  多媒体</a:t>
            </a:r>
            <a:r>
              <a:rPr lang="zh-CN" altLang="en-US" dirty="0">
                <a:solidFill>
                  <a:srgbClr val="FF0000"/>
                </a:solidFill>
              </a:rPr>
              <a:t>技术的基本概念</a:t>
            </a:r>
            <a:endParaRPr lang="zh-CN" altLang="en-US" dirty="0">
              <a:solidFill>
                <a:srgbClr val="FF0000"/>
              </a:solidFill>
            </a:endParaRPr>
          </a:p>
        </p:txBody>
      </p:sp>
      <p:grpSp>
        <p:nvGrpSpPr>
          <p:cNvPr id="20" name="组合 19"/>
          <p:cNvGrpSpPr/>
          <p:nvPr/>
        </p:nvGrpSpPr>
        <p:grpSpPr>
          <a:xfrm>
            <a:off x="4800600" y="1604722"/>
            <a:ext cx="2362200" cy="2895600"/>
            <a:chOff x="730571" y="1276350"/>
            <a:chExt cx="2362200" cy="2895600"/>
          </a:xfrm>
        </p:grpSpPr>
        <p:sp>
          <p:nvSpPr>
            <p:cNvPr id="21" name="矩形 20">
              <a:extLst>
                <a:ext uri="{FF2B5EF4-FFF2-40B4-BE49-F238E27FC236}">
                  <a16:creationId xmlns:a16="http://schemas.microsoft.com/office/drawing/2014/main" xmlns="" id="{7A8F203F-AECF-4899-A68A-2FC20D9827FD}"/>
                </a:ext>
              </a:extLst>
            </p:cNvPr>
            <p:cNvSpPr/>
            <p:nvPr/>
          </p:nvSpPr>
          <p:spPr>
            <a:xfrm>
              <a:off x="840263" y="1856198"/>
              <a:ext cx="1990127" cy="410752"/>
            </a:xfrm>
            <a:prstGeom prst="rect">
              <a:avLst/>
            </a:prstGeom>
          </p:spPr>
          <p:txBody>
            <a:bodyPr vert="horz" lIns="68580" tIns="34290" rIns="68580" bIns="34290" rtlCol="0" anchor="b">
              <a:normAutofit/>
            </a:bodyPr>
            <a:lstStyle/>
            <a:p>
              <a:pPr algn="ctr">
                <a:lnSpc>
                  <a:spcPts val="1875"/>
                </a:lnSpc>
                <a:spcBef>
                  <a:spcPct val="0"/>
                </a:spcBef>
              </a:pP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22" name="矩形 21"/>
            <p:cNvSpPr/>
            <p:nvPr/>
          </p:nvSpPr>
          <p:spPr>
            <a:xfrm>
              <a:off x="730571" y="1276350"/>
              <a:ext cx="2362200" cy="28956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1326382" y="2300656"/>
            <a:ext cx="832279" cy="307777"/>
          </a:xfrm>
          <a:prstGeom prst="rect">
            <a:avLst/>
          </a:prstGeom>
        </p:spPr>
        <p:txBody>
          <a:bodyPr wrap="none">
            <a:spAutoFit/>
          </a:bodyPr>
          <a:lstStyle/>
          <a:p>
            <a:r>
              <a:rPr lang="en-US" altLang="zh-CN" sz="1400" dirty="0"/>
              <a:t>(</a:t>
            </a:r>
            <a:r>
              <a:rPr lang="zh-CN" altLang="en-US" sz="1400" dirty="0"/>
              <a:t>一</a:t>
            </a:r>
            <a:r>
              <a:rPr lang="en-US" altLang="zh-CN" sz="1400" dirty="0"/>
              <a:t>)</a:t>
            </a:r>
            <a:r>
              <a:rPr lang="zh-CN" altLang="en-US" sz="1400" dirty="0"/>
              <a:t>媒体</a:t>
            </a:r>
            <a:endParaRPr lang="zh-CN" altLang="en-US" sz="1400" dirty="0"/>
          </a:p>
        </p:txBody>
      </p:sp>
      <p:sp>
        <p:nvSpPr>
          <p:cNvPr id="12" name="矩形 11"/>
          <p:cNvSpPr/>
          <p:nvPr/>
        </p:nvSpPr>
        <p:spPr>
          <a:xfrm>
            <a:off x="1371600" y="2876312"/>
            <a:ext cx="2286000" cy="738664"/>
          </a:xfrm>
          <a:prstGeom prst="rect">
            <a:avLst/>
          </a:prstGeom>
        </p:spPr>
        <p:txBody>
          <a:bodyPr wrap="square">
            <a:spAutoFit/>
          </a:bodyPr>
          <a:lstStyle/>
          <a:p>
            <a:r>
              <a:rPr lang="zh-CN" altLang="en-US" sz="1400" dirty="0"/>
              <a:t>所谓媒体</a:t>
            </a:r>
            <a:r>
              <a:rPr lang="en-US" altLang="zh-CN" sz="1400" dirty="0"/>
              <a:t>(media)</a:t>
            </a:r>
            <a:r>
              <a:rPr lang="zh-CN" altLang="en-US" sz="1400" dirty="0"/>
              <a:t>，是指承载信息的载体和传播信息的介质。</a:t>
            </a:r>
            <a:endParaRPr lang="zh-CN" altLang="en-US" sz="1400" dirty="0"/>
          </a:p>
        </p:txBody>
      </p:sp>
      <p:sp>
        <p:nvSpPr>
          <p:cNvPr id="28" name="矩形 27"/>
          <p:cNvSpPr/>
          <p:nvPr/>
        </p:nvSpPr>
        <p:spPr>
          <a:xfrm>
            <a:off x="4950606" y="2300656"/>
            <a:ext cx="1011815" cy="307777"/>
          </a:xfrm>
          <a:prstGeom prst="rect">
            <a:avLst/>
          </a:prstGeom>
        </p:spPr>
        <p:txBody>
          <a:bodyPr wrap="none">
            <a:spAutoFit/>
          </a:bodyPr>
          <a:lstStyle/>
          <a:p>
            <a:r>
              <a:rPr lang="en-US" altLang="zh-CN" sz="1400" dirty="0"/>
              <a:t>(</a:t>
            </a:r>
            <a:r>
              <a:rPr lang="zh-CN" altLang="en-US" sz="1400" dirty="0"/>
              <a:t>二</a:t>
            </a:r>
            <a:r>
              <a:rPr lang="en-US" altLang="zh-CN" sz="1400" dirty="0"/>
              <a:t>)</a:t>
            </a:r>
            <a:r>
              <a:rPr lang="zh-CN" altLang="en-US" sz="1400" dirty="0"/>
              <a:t>多媒体</a:t>
            </a:r>
            <a:endParaRPr lang="zh-CN" altLang="en-US" sz="1400" dirty="0"/>
          </a:p>
        </p:txBody>
      </p:sp>
      <p:sp>
        <p:nvSpPr>
          <p:cNvPr id="29" name="矩形 28"/>
          <p:cNvSpPr/>
          <p:nvPr/>
        </p:nvSpPr>
        <p:spPr>
          <a:xfrm>
            <a:off x="4838700" y="2876312"/>
            <a:ext cx="2286000" cy="1600438"/>
          </a:xfrm>
          <a:prstGeom prst="rect">
            <a:avLst/>
          </a:prstGeom>
        </p:spPr>
        <p:txBody>
          <a:bodyPr wrap="square">
            <a:spAutoFit/>
          </a:bodyPr>
          <a:lstStyle/>
          <a:p>
            <a:r>
              <a:rPr lang="zh-CN" altLang="en-US" sz="1400" dirty="0"/>
              <a:t>多媒体</a:t>
            </a:r>
            <a:r>
              <a:rPr lang="en-US" altLang="zh-CN" sz="1400" dirty="0"/>
              <a:t>(multimedia)</a:t>
            </a:r>
            <a:r>
              <a:rPr lang="zh-CN" altLang="en-US" sz="1400" dirty="0"/>
              <a:t>就是多重媒体的意思，可以理解为直接作用于人感官的文字、图形、图像、动画、声音和视频等各种媒体的统称，即多种信息载体的表现形式和传递方式</a:t>
            </a:r>
            <a:r>
              <a:rPr lang="zh-CN" altLang="en-US" sz="1400" dirty="0" smtClean="0"/>
              <a:t>。</a:t>
            </a:r>
            <a:endParaRPr lang="zh-CN" altLang="en-US" sz="1400" dirty="0"/>
          </a:p>
        </p:txBody>
      </p:sp>
      <p:sp>
        <p:nvSpPr>
          <p:cNvPr id="9" name="矩形 8"/>
          <p:cNvSpPr/>
          <p:nvPr/>
        </p:nvSpPr>
        <p:spPr>
          <a:xfrm>
            <a:off x="252442" y="1123950"/>
            <a:ext cx="2031325" cy="369332"/>
          </a:xfrm>
          <a:prstGeom prst="rect">
            <a:avLst/>
          </a:prstGeom>
        </p:spPr>
        <p:txBody>
          <a:bodyPr wrap="none">
            <a:spAutoFit/>
          </a:bodyPr>
          <a:lstStyle/>
          <a:p>
            <a:r>
              <a:rPr lang="zh-CN" altLang="en-US" dirty="0">
                <a:solidFill>
                  <a:srgbClr val="FF0000"/>
                </a:solidFill>
              </a:rPr>
              <a:t>一、媒体和多媒体</a:t>
            </a:r>
            <a:endParaRPr lang="zh-CN" altLang="en-US" dirty="0">
              <a:solidFill>
                <a:srgbClr val="FF0000"/>
              </a:solidFill>
            </a:endParaRPr>
          </a:p>
        </p:txBody>
      </p:sp>
    </p:spTree>
    <p:extLst>
      <p:ext uri="{BB962C8B-B14F-4D97-AF65-F5344CB8AC3E}">
        <p14:creationId xmlns:p14="http://schemas.microsoft.com/office/powerpoint/2010/main" val="1348903984"/>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76200" y="1782577"/>
            <a:ext cx="4495800" cy="2008373"/>
          </a:xfrm>
          <a:prstGeom prst="rect">
            <a:avLst/>
          </a:prstGeom>
        </p:spPr>
        <p:txBody>
          <a:bodyPr vert="horz" lIns="68580" tIns="34290" rIns="68580" bIns="34290" rtlCol="0" anchor="b">
            <a:noAutofit/>
          </a:bodyPr>
          <a:lstStyle/>
          <a:p>
            <a:r>
              <a:rPr lang="zh-CN" altLang="en-US" sz="1050" dirty="0"/>
              <a:t>颜色是人对光的视觉效应，它主要有</a:t>
            </a:r>
            <a:r>
              <a:rPr lang="en-US" altLang="zh-CN" sz="1050" dirty="0"/>
              <a:t>3</a:t>
            </a:r>
            <a:r>
              <a:rPr lang="zh-CN" altLang="en-US" sz="1050" dirty="0"/>
              <a:t>个特性，即色相、明度和饱和度。颜色在我们的生活中无处不在，很难想象如果生活在一个没有颜色的世界里会是怎样的</a:t>
            </a:r>
            <a:r>
              <a:rPr lang="zh-CN" altLang="en-US" sz="1050" dirty="0" smtClean="0"/>
              <a:t>。</a:t>
            </a:r>
            <a:endParaRPr lang="en-US" altLang="zh-CN" sz="1050" dirty="0" smtClean="0"/>
          </a:p>
          <a:p>
            <a:r>
              <a:rPr lang="en-US" altLang="zh-CN" sz="1050" dirty="0" smtClean="0"/>
              <a:t>(</a:t>
            </a:r>
            <a:r>
              <a:rPr lang="zh-CN" altLang="en-US" sz="1050" dirty="0"/>
              <a:t>一</a:t>
            </a:r>
            <a:r>
              <a:rPr lang="en-US" altLang="zh-CN" sz="1050" dirty="0"/>
              <a:t>)</a:t>
            </a:r>
            <a:r>
              <a:rPr lang="zh-CN" altLang="en-US" sz="1050" dirty="0"/>
              <a:t>在“拾色器”中设置</a:t>
            </a:r>
            <a:r>
              <a:rPr lang="zh-CN" altLang="en-US" sz="1050" dirty="0" smtClean="0"/>
              <a:t>颜色</a:t>
            </a:r>
            <a:endParaRPr lang="en-US" altLang="zh-CN" sz="1050" dirty="0" smtClean="0"/>
          </a:p>
          <a:p>
            <a:r>
              <a:rPr lang="en-US" altLang="zh-CN" sz="1050" dirty="0"/>
              <a:t>(</a:t>
            </a:r>
            <a:r>
              <a:rPr lang="zh-CN" altLang="en-US" sz="1050" dirty="0"/>
              <a:t>二</a:t>
            </a:r>
            <a:r>
              <a:rPr lang="en-US" altLang="zh-CN" sz="1050" dirty="0"/>
              <a:t>)</a:t>
            </a:r>
            <a:r>
              <a:rPr lang="zh-CN" altLang="en-US" sz="1050" dirty="0"/>
              <a:t>使用“颜色”面板设置</a:t>
            </a:r>
            <a:r>
              <a:rPr lang="zh-CN" altLang="en-US" sz="1050" dirty="0" smtClean="0"/>
              <a:t>颜色</a:t>
            </a:r>
            <a:endParaRPr lang="en-US" altLang="zh-CN" sz="1050" dirty="0" smtClean="0"/>
          </a:p>
          <a:p>
            <a:r>
              <a:rPr lang="en-US" altLang="zh-CN" sz="1050" dirty="0"/>
              <a:t>(</a:t>
            </a:r>
            <a:r>
              <a:rPr lang="zh-CN" altLang="en-US" sz="1050" dirty="0"/>
              <a:t>三</a:t>
            </a:r>
            <a:r>
              <a:rPr lang="en-US" altLang="zh-CN" sz="1050" dirty="0"/>
              <a:t>)</a:t>
            </a:r>
            <a:r>
              <a:rPr lang="zh-CN" altLang="en-US" sz="1050" dirty="0"/>
              <a:t>使用“色板”面板设置</a:t>
            </a:r>
            <a:r>
              <a:rPr lang="zh-CN" altLang="en-US" sz="1050" dirty="0" smtClean="0"/>
              <a:t>颜色</a:t>
            </a:r>
            <a:endParaRPr lang="en-US" altLang="zh-CN" sz="1050" dirty="0" smtClean="0"/>
          </a:p>
          <a:p>
            <a:r>
              <a:rPr lang="en-US" altLang="zh-CN" sz="1050" dirty="0"/>
              <a:t>(</a:t>
            </a:r>
            <a:r>
              <a:rPr lang="zh-CN" altLang="en-US" sz="1050" dirty="0"/>
              <a:t>四</a:t>
            </a:r>
            <a:r>
              <a:rPr lang="en-US" altLang="zh-CN" sz="1050" dirty="0"/>
              <a:t>)</a:t>
            </a:r>
            <a:r>
              <a:rPr lang="zh-CN" altLang="en-US" sz="1050" dirty="0"/>
              <a:t>使用“吸管工具”拾取</a:t>
            </a:r>
            <a:r>
              <a:rPr lang="zh-CN" altLang="en-US" sz="1050" dirty="0" smtClean="0"/>
              <a:t>颜色</a:t>
            </a:r>
            <a:endParaRPr lang="en-US" altLang="zh-CN" sz="1050" dirty="0" smtClean="0"/>
          </a:p>
          <a:p>
            <a:endParaRPr lang="en-US" altLang="zh-CN" sz="1050" dirty="0" smtClean="0"/>
          </a:p>
          <a:p>
            <a:endParaRPr lang="zh-CN" altLang="zh-CN" sz="105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第四</a:t>
            </a:r>
            <a:r>
              <a:rPr lang="zh-CN" altLang="en-US" b="1" dirty="0" smtClean="0">
                <a:solidFill>
                  <a:srgbClr val="FF0000"/>
                </a:solidFill>
              </a:rPr>
              <a:t>节  图像</a:t>
            </a:r>
            <a:r>
              <a:rPr lang="zh-CN" altLang="en-US" b="1" dirty="0">
                <a:solidFill>
                  <a:srgbClr val="FF0000"/>
                </a:solidFill>
              </a:rPr>
              <a:t>编辑与修饰</a:t>
            </a:r>
            <a:endParaRPr lang="zh-CN" altLang="en-US" b="1" dirty="0">
              <a:solidFill>
                <a:srgbClr val="FF0000"/>
              </a:solidFill>
            </a:endParaRPr>
          </a:p>
        </p:txBody>
      </p:sp>
      <p:sp>
        <p:nvSpPr>
          <p:cNvPr id="3" name="矩形 2"/>
          <p:cNvSpPr/>
          <p:nvPr/>
        </p:nvSpPr>
        <p:spPr>
          <a:xfrm>
            <a:off x="304800" y="1429991"/>
            <a:ext cx="1579278" cy="369332"/>
          </a:xfrm>
          <a:prstGeom prst="rect">
            <a:avLst/>
          </a:prstGeom>
        </p:spPr>
        <p:txBody>
          <a:bodyPr wrap="none">
            <a:spAutoFit/>
          </a:bodyPr>
          <a:lstStyle/>
          <a:p>
            <a:r>
              <a:rPr lang="zh-CN" altLang="en-US" b="1" dirty="0">
                <a:solidFill>
                  <a:srgbClr val="FF0000"/>
                </a:solidFill>
              </a:rPr>
              <a:t>一、设置颜色</a:t>
            </a:r>
            <a:endParaRPr lang="zh-CN" altLang="en-US" b="1" dirty="0">
              <a:solidFill>
                <a:srgbClr val="FF0000"/>
              </a:solidFill>
            </a:endParaRPr>
          </a:p>
        </p:txBody>
      </p:sp>
      <p:pic>
        <p:nvPicPr>
          <p:cNvPr id="6146" name="Picture 2" descr="D:\教辅\郭水华\2021\多媒体技术与应用教程\tif\应用多媒体20.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2999" y="2114550"/>
            <a:ext cx="4065151" cy="167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5885868"/>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76200" y="2724150"/>
            <a:ext cx="4495800" cy="1066800"/>
          </a:xfrm>
          <a:prstGeom prst="rect">
            <a:avLst/>
          </a:prstGeom>
        </p:spPr>
        <p:txBody>
          <a:bodyPr vert="horz" lIns="68580" tIns="34290" rIns="68580" bIns="34290" rtlCol="0" anchor="b">
            <a:noAutofit/>
          </a:bodyPr>
          <a:lstStyle/>
          <a:p>
            <a:r>
              <a:rPr lang="en-US" altLang="zh-CN" sz="1050" dirty="0"/>
              <a:t>Photoshop</a:t>
            </a:r>
            <a:r>
              <a:rPr lang="zh-CN" altLang="en-US" sz="1050" dirty="0"/>
              <a:t>的重点功能是对图像的处理，为了使图片制作好之后有更加完美的效果，往往会使用辅助的“画笔工具”对图像进行加工。在这里主要介绍“画笔工具”的使用方法</a:t>
            </a:r>
            <a:r>
              <a:rPr lang="zh-CN" altLang="en-US" sz="1050" dirty="0" smtClean="0"/>
              <a:t>。</a:t>
            </a:r>
            <a:endParaRPr lang="en-US" altLang="zh-CN" sz="1050" dirty="0" smtClean="0"/>
          </a:p>
          <a:p>
            <a:endParaRPr lang="zh-CN" altLang="zh-CN" sz="105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第四</a:t>
            </a:r>
            <a:r>
              <a:rPr lang="zh-CN" altLang="en-US" b="1" dirty="0" smtClean="0">
                <a:solidFill>
                  <a:srgbClr val="FF0000"/>
                </a:solidFill>
              </a:rPr>
              <a:t>节  图像</a:t>
            </a:r>
            <a:r>
              <a:rPr lang="zh-CN" altLang="en-US" b="1" dirty="0">
                <a:solidFill>
                  <a:srgbClr val="FF0000"/>
                </a:solidFill>
              </a:rPr>
              <a:t>编辑与修饰</a:t>
            </a:r>
            <a:endParaRPr lang="zh-CN" altLang="en-US" b="1" dirty="0">
              <a:solidFill>
                <a:srgbClr val="FF0000"/>
              </a:solidFill>
            </a:endParaRPr>
          </a:p>
        </p:txBody>
      </p:sp>
      <p:sp>
        <p:nvSpPr>
          <p:cNvPr id="3" name="矩形 2"/>
          <p:cNvSpPr/>
          <p:nvPr/>
        </p:nvSpPr>
        <p:spPr>
          <a:xfrm>
            <a:off x="304800" y="1429991"/>
            <a:ext cx="1579278" cy="369332"/>
          </a:xfrm>
          <a:prstGeom prst="rect">
            <a:avLst/>
          </a:prstGeom>
        </p:spPr>
        <p:txBody>
          <a:bodyPr wrap="none">
            <a:spAutoFit/>
          </a:bodyPr>
          <a:lstStyle/>
          <a:p>
            <a:r>
              <a:rPr lang="zh-CN" altLang="en-US" b="1" dirty="0">
                <a:solidFill>
                  <a:srgbClr val="FF0000"/>
                </a:solidFill>
              </a:rPr>
              <a:t>二、画笔工具</a:t>
            </a:r>
            <a:endParaRPr lang="zh-CN" altLang="en-US" b="1" dirty="0">
              <a:solidFill>
                <a:srgbClr val="FF0000"/>
              </a:solidFill>
            </a:endParaRPr>
          </a:p>
        </p:txBody>
      </p:sp>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21125" r="22542"/>
          <a:stretch/>
        </p:blipFill>
        <p:spPr>
          <a:xfrm>
            <a:off x="5105400" y="1393186"/>
            <a:ext cx="2315173" cy="2730155"/>
          </a:xfrm>
          <a:prstGeom prst="rect">
            <a:avLst/>
          </a:prstGeom>
        </p:spPr>
      </p:pic>
    </p:spTree>
    <p:extLst>
      <p:ext uri="{BB962C8B-B14F-4D97-AF65-F5344CB8AC3E}">
        <p14:creationId xmlns:p14="http://schemas.microsoft.com/office/powerpoint/2010/main" val="430907172"/>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533400" y="2722855"/>
            <a:ext cx="3048000" cy="1066800"/>
          </a:xfrm>
          <a:prstGeom prst="rect">
            <a:avLst/>
          </a:prstGeom>
        </p:spPr>
        <p:txBody>
          <a:bodyPr vert="horz" lIns="68580" tIns="34290" rIns="68580" bIns="34290" rtlCol="0" anchor="b">
            <a:noAutofit/>
          </a:bodyPr>
          <a:lstStyle/>
          <a:p>
            <a:r>
              <a:rPr lang="en-US" altLang="zh-CN" sz="1600" dirty="0"/>
              <a:t>(</a:t>
            </a:r>
            <a:r>
              <a:rPr lang="zh-CN" altLang="en-US" sz="1600" dirty="0"/>
              <a:t>一</a:t>
            </a:r>
            <a:r>
              <a:rPr lang="en-US" altLang="zh-CN" sz="1600" dirty="0"/>
              <a:t>)</a:t>
            </a:r>
            <a:r>
              <a:rPr lang="zh-CN" altLang="en-US" sz="1600" dirty="0"/>
              <a:t>填充</a:t>
            </a:r>
            <a:r>
              <a:rPr lang="zh-CN" altLang="en-US" sz="1600" dirty="0" smtClean="0"/>
              <a:t>工具</a:t>
            </a:r>
            <a:endParaRPr lang="en-US" altLang="zh-CN" sz="1600" dirty="0" smtClean="0"/>
          </a:p>
          <a:p>
            <a:r>
              <a:rPr lang="en-US" altLang="zh-CN" sz="1600" dirty="0"/>
              <a:t>(</a:t>
            </a:r>
            <a:r>
              <a:rPr lang="zh-CN" altLang="en-US" sz="1600" dirty="0"/>
              <a:t>二</a:t>
            </a:r>
            <a:r>
              <a:rPr lang="en-US" altLang="zh-CN" sz="1600" dirty="0"/>
              <a:t>)</a:t>
            </a:r>
            <a:r>
              <a:rPr lang="zh-CN" altLang="en-US" sz="1600" dirty="0"/>
              <a:t>擦除</a:t>
            </a:r>
            <a:r>
              <a:rPr lang="zh-CN" altLang="en-US" sz="1600" dirty="0" smtClean="0"/>
              <a:t>工具</a:t>
            </a:r>
            <a:endParaRPr lang="en-US" altLang="zh-CN" sz="1600" dirty="0" smtClean="0"/>
          </a:p>
          <a:p>
            <a:endParaRPr lang="en-US" altLang="zh-CN" sz="1600" dirty="0" smtClean="0"/>
          </a:p>
          <a:p>
            <a:endParaRPr lang="zh-CN" altLang="zh-CN"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第四</a:t>
            </a:r>
            <a:r>
              <a:rPr lang="zh-CN" altLang="en-US" b="1" dirty="0" smtClean="0">
                <a:solidFill>
                  <a:srgbClr val="FF0000"/>
                </a:solidFill>
              </a:rPr>
              <a:t>节  图像</a:t>
            </a:r>
            <a:r>
              <a:rPr lang="zh-CN" altLang="en-US" b="1" dirty="0">
                <a:solidFill>
                  <a:srgbClr val="FF0000"/>
                </a:solidFill>
              </a:rPr>
              <a:t>编辑与修饰</a:t>
            </a:r>
            <a:endParaRPr lang="zh-CN" altLang="en-US" b="1" dirty="0">
              <a:solidFill>
                <a:srgbClr val="FF0000"/>
              </a:solidFill>
            </a:endParaRPr>
          </a:p>
        </p:txBody>
      </p:sp>
      <p:sp>
        <p:nvSpPr>
          <p:cNvPr id="3" name="矩形 2"/>
          <p:cNvSpPr/>
          <p:nvPr/>
        </p:nvSpPr>
        <p:spPr>
          <a:xfrm>
            <a:off x="304800" y="1429991"/>
            <a:ext cx="2741456" cy="369332"/>
          </a:xfrm>
          <a:prstGeom prst="rect">
            <a:avLst/>
          </a:prstGeom>
        </p:spPr>
        <p:txBody>
          <a:bodyPr wrap="none">
            <a:spAutoFit/>
          </a:bodyPr>
          <a:lstStyle/>
          <a:p>
            <a:r>
              <a:rPr lang="zh-CN" altLang="en-US" b="1" dirty="0">
                <a:solidFill>
                  <a:srgbClr val="FF0000"/>
                </a:solidFill>
              </a:rPr>
              <a:t>三、填充工具和擦除工具</a:t>
            </a:r>
            <a:endParaRPr lang="zh-CN" altLang="en-US" b="1" dirty="0">
              <a:solidFill>
                <a:srgbClr val="FF0000"/>
              </a:solidFill>
            </a:endParaRPr>
          </a:p>
        </p:txBody>
      </p:sp>
      <p:pic>
        <p:nvPicPr>
          <p:cNvPr id="7170" name="Picture 2" descr="D:\教辅\郭水华\2021\多媒体技术与应用教程\tif\应用多媒体21.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7600" y="361950"/>
            <a:ext cx="5367528" cy="886968"/>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D:\教辅\郭水华\2021\多媒体技术与应用教程\tif\应用多媒体22.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06952" y="1409461"/>
            <a:ext cx="5218176" cy="35021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6989034"/>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533400" y="2722855"/>
            <a:ext cx="3048000" cy="1066800"/>
          </a:xfrm>
          <a:prstGeom prst="rect">
            <a:avLst/>
          </a:prstGeom>
        </p:spPr>
        <p:txBody>
          <a:bodyPr vert="horz" lIns="68580" tIns="34290" rIns="68580" bIns="34290" rtlCol="0" anchor="b">
            <a:noAutofit/>
          </a:bodyPr>
          <a:lstStyle/>
          <a:p>
            <a:r>
              <a:rPr lang="en-US" altLang="zh-CN" sz="1600" dirty="0"/>
              <a:t>(</a:t>
            </a:r>
            <a:r>
              <a:rPr lang="zh-CN" altLang="en-US" sz="1600" dirty="0"/>
              <a:t>一</a:t>
            </a:r>
            <a:r>
              <a:rPr lang="en-US" altLang="zh-CN" sz="1600" dirty="0"/>
              <a:t>)</a:t>
            </a:r>
            <a:r>
              <a:rPr lang="zh-CN" altLang="en-US" sz="1600" dirty="0"/>
              <a:t>修复</a:t>
            </a:r>
            <a:r>
              <a:rPr lang="zh-CN" altLang="en-US" sz="1600" dirty="0" smtClean="0"/>
              <a:t>图像</a:t>
            </a:r>
            <a:endParaRPr lang="en-US" altLang="zh-CN" sz="1600" dirty="0" smtClean="0"/>
          </a:p>
          <a:p>
            <a:r>
              <a:rPr lang="en-US" altLang="zh-CN" sz="1600" dirty="0"/>
              <a:t>(</a:t>
            </a:r>
            <a:r>
              <a:rPr lang="zh-CN" altLang="en-US" sz="1600" dirty="0"/>
              <a:t>二</a:t>
            </a:r>
            <a:r>
              <a:rPr lang="en-US" altLang="zh-CN" sz="1600" dirty="0"/>
              <a:t>)</a:t>
            </a:r>
            <a:r>
              <a:rPr lang="zh-CN" altLang="en-US" sz="1600" dirty="0"/>
              <a:t>图章</a:t>
            </a:r>
            <a:r>
              <a:rPr lang="zh-CN" altLang="en-US" sz="1600" dirty="0" smtClean="0"/>
              <a:t>工具</a:t>
            </a:r>
            <a:endParaRPr lang="en-US" altLang="zh-CN" sz="1600" dirty="0" smtClean="0"/>
          </a:p>
          <a:p>
            <a:endParaRPr lang="zh-CN" altLang="zh-CN"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第四</a:t>
            </a:r>
            <a:r>
              <a:rPr lang="zh-CN" altLang="en-US" b="1" dirty="0" smtClean="0">
                <a:solidFill>
                  <a:srgbClr val="FF0000"/>
                </a:solidFill>
              </a:rPr>
              <a:t>节  图像</a:t>
            </a:r>
            <a:r>
              <a:rPr lang="zh-CN" altLang="en-US" b="1" dirty="0">
                <a:solidFill>
                  <a:srgbClr val="FF0000"/>
                </a:solidFill>
              </a:rPr>
              <a:t>编辑与修饰</a:t>
            </a:r>
            <a:endParaRPr lang="zh-CN" altLang="en-US" b="1" dirty="0">
              <a:solidFill>
                <a:srgbClr val="FF0000"/>
              </a:solidFill>
            </a:endParaRPr>
          </a:p>
        </p:txBody>
      </p:sp>
      <p:sp>
        <p:nvSpPr>
          <p:cNvPr id="3" name="矩形 2"/>
          <p:cNvSpPr/>
          <p:nvPr/>
        </p:nvSpPr>
        <p:spPr>
          <a:xfrm>
            <a:off x="304800" y="1429991"/>
            <a:ext cx="2276585" cy="369332"/>
          </a:xfrm>
          <a:prstGeom prst="rect">
            <a:avLst/>
          </a:prstGeom>
        </p:spPr>
        <p:txBody>
          <a:bodyPr wrap="none">
            <a:spAutoFit/>
          </a:bodyPr>
          <a:lstStyle/>
          <a:p>
            <a:r>
              <a:rPr lang="zh-CN" altLang="en-US" b="1" dirty="0">
                <a:solidFill>
                  <a:srgbClr val="FF0000"/>
                </a:solidFill>
              </a:rPr>
              <a:t>四、修复与修饰图像</a:t>
            </a:r>
            <a:endParaRPr lang="zh-CN" altLang="en-US" b="1" dirty="0">
              <a:solidFill>
                <a:srgbClr val="FF0000"/>
              </a:solidFill>
            </a:endParaRPr>
          </a:p>
        </p:txBody>
      </p:sp>
      <p:pic>
        <p:nvPicPr>
          <p:cNvPr id="8194" name="Picture 2" descr="D:\教辅\郭水华\2021\多媒体技术与应用教程\tif\应用多媒体24.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01034" y="1553007"/>
            <a:ext cx="5178552" cy="1118616"/>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D:\教辅\郭水华\2021\多媒体技术与应用教程\tif\应用多媒体25.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14800" y="3105150"/>
            <a:ext cx="2538984" cy="7741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8107190"/>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533400" y="2722855"/>
            <a:ext cx="3048000" cy="1066800"/>
          </a:xfrm>
          <a:prstGeom prst="rect">
            <a:avLst/>
          </a:prstGeom>
        </p:spPr>
        <p:txBody>
          <a:bodyPr vert="horz" lIns="68580" tIns="34290" rIns="68580" bIns="34290" rtlCol="0" anchor="b">
            <a:noAutofit/>
          </a:bodyPr>
          <a:lstStyle/>
          <a:p>
            <a:r>
              <a:rPr lang="zh-CN" altLang="en-US" sz="1600" dirty="0"/>
              <a:t>“自动色调”命令可以自动调整图像中的黑场和白场，将图像中最亮和最暗的像素映射到纯白和纯黑，并将图像的对比度增强。在菜单栏中执行“图像”→“自动色调”</a:t>
            </a:r>
            <a:r>
              <a:rPr lang="zh-CN" altLang="en-US" sz="1600" dirty="0" smtClean="0"/>
              <a:t>命令</a:t>
            </a:r>
            <a:r>
              <a:rPr lang="zh-CN" altLang="en-US" sz="1600" dirty="0"/>
              <a:t>。</a:t>
            </a:r>
            <a:endParaRPr lang="zh-CN" altLang="zh-CN"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第五</a:t>
            </a:r>
            <a:r>
              <a:rPr lang="zh-CN" altLang="en-US" b="1" dirty="0" smtClean="0">
                <a:solidFill>
                  <a:srgbClr val="FF0000"/>
                </a:solidFill>
              </a:rPr>
              <a:t>节  图像</a:t>
            </a:r>
            <a:r>
              <a:rPr lang="zh-CN" altLang="en-US" b="1" dirty="0">
                <a:solidFill>
                  <a:srgbClr val="FF0000"/>
                </a:solidFill>
              </a:rPr>
              <a:t>色彩的调整</a:t>
            </a:r>
            <a:endParaRPr lang="zh-CN" altLang="en-US" b="1" dirty="0">
              <a:solidFill>
                <a:srgbClr val="FF0000"/>
              </a:solidFill>
            </a:endParaRPr>
          </a:p>
        </p:txBody>
      </p:sp>
      <p:sp>
        <p:nvSpPr>
          <p:cNvPr id="3" name="矩形 2"/>
          <p:cNvSpPr/>
          <p:nvPr/>
        </p:nvSpPr>
        <p:spPr>
          <a:xfrm>
            <a:off x="304800" y="1429991"/>
            <a:ext cx="2509020" cy="369332"/>
          </a:xfrm>
          <a:prstGeom prst="rect">
            <a:avLst/>
          </a:prstGeom>
        </p:spPr>
        <p:txBody>
          <a:bodyPr wrap="none">
            <a:spAutoFit/>
          </a:bodyPr>
          <a:lstStyle/>
          <a:p>
            <a:r>
              <a:rPr lang="zh-CN" altLang="en-US" b="1" dirty="0">
                <a:solidFill>
                  <a:srgbClr val="FF0000"/>
                </a:solidFill>
              </a:rPr>
              <a:t>一、“自动色调”命令</a:t>
            </a:r>
            <a:endParaRPr lang="zh-CN" altLang="en-US" b="1" dirty="0">
              <a:solidFill>
                <a:srgbClr val="FF0000"/>
              </a:solidFill>
            </a:endParaRPr>
          </a:p>
        </p:txBody>
      </p:sp>
      <p:pic>
        <p:nvPicPr>
          <p:cNvPr id="9219" name="Picture 3" descr="D:\教辅\郭水华\2021\多媒体技术与应用教程\tif\多媒体3-17.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1489437"/>
            <a:ext cx="2160000" cy="2164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4775812"/>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533400" y="2722855"/>
            <a:ext cx="3048000" cy="1066800"/>
          </a:xfrm>
          <a:prstGeom prst="rect">
            <a:avLst/>
          </a:prstGeom>
        </p:spPr>
        <p:txBody>
          <a:bodyPr vert="horz" lIns="68580" tIns="34290" rIns="68580" bIns="34290" rtlCol="0" anchor="b">
            <a:noAutofit/>
          </a:bodyPr>
          <a:lstStyle/>
          <a:p>
            <a:r>
              <a:rPr lang="zh-CN" altLang="en-US" sz="1600" dirty="0"/>
              <a:t>“自动对比度”命令可以自动调整图像中的对比度，使图像的亮处更亮，暗处更暗。在菜单栏中执行“图像”→“自动对比度”命令。</a:t>
            </a:r>
            <a:endParaRPr lang="zh-CN" altLang="zh-CN"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第五</a:t>
            </a:r>
            <a:r>
              <a:rPr lang="zh-CN" altLang="en-US" b="1" dirty="0" smtClean="0">
                <a:solidFill>
                  <a:srgbClr val="FF0000"/>
                </a:solidFill>
              </a:rPr>
              <a:t>节  图像</a:t>
            </a:r>
            <a:r>
              <a:rPr lang="zh-CN" altLang="en-US" b="1" dirty="0">
                <a:solidFill>
                  <a:srgbClr val="FF0000"/>
                </a:solidFill>
              </a:rPr>
              <a:t>色彩的调整</a:t>
            </a:r>
            <a:endParaRPr lang="zh-CN" altLang="en-US" b="1" dirty="0">
              <a:solidFill>
                <a:srgbClr val="FF0000"/>
              </a:solidFill>
            </a:endParaRPr>
          </a:p>
        </p:txBody>
      </p:sp>
      <p:sp>
        <p:nvSpPr>
          <p:cNvPr id="3" name="矩形 2"/>
          <p:cNvSpPr/>
          <p:nvPr/>
        </p:nvSpPr>
        <p:spPr>
          <a:xfrm>
            <a:off x="304800" y="1429991"/>
            <a:ext cx="2741456" cy="369332"/>
          </a:xfrm>
          <a:prstGeom prst="rect">
            <a:avLst/>
          </a:prstGeom>
        </p:spPr>
        <p:txBody>
          <a:bodyPr wrap="none">
            <a:spAutoFit/>
          </a:bodyPr>
          <a:lstStyle/>
          <a:p>
            <a:r>
              <a:rPr lang="zh-CN" altLang="en-US" b="1" dirty="0">
                <a:solidFill>
                  <a:srgbClr val="FF0000"/>
                </a:solidFill>
              </a:rPr>
              <a:t>二、“自动对比度”命令</a:t>
            </a:r>
            <a:endParaRPr lang="zh-CN" altLang="en-US" b="1" dirty="0">
              <a:solidFill>
                <a:srgbClr val="FF0000"/>
              </a:solidFill>
            </a:endParaRPr>
          </a:p>
        </p:txBody>
      </p:sp>
      <p:pic>
        <p:nvPicPr>
          <p:cNvPr id="10242" name="Picture 2" descr="D:\教辅\郭水华\2021\多媒体技术与应用教程\tif\多媒体3-20.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1251644"/>
            <a:ext cx="3276600" cy="2194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9840938"/>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533400" y="2722855"/>
            <a:ext cx="3048000" cy="1066800"/>
          </a:xfrm>
          <a:prstGeom prst="rect">
            <a:avLst/>
          </a:prstGeom>
        </p:spPr>
        <p:txBody>
          <a:bodyPr vert="horz" lIns="68580" tIns="34290" rIns="68580" bIns="34290" rtlCol="0" anchor="b">
            <a:noAutofit/>
          </a:bodyPr>
          <a:lstStyle/>
          <a:p>
            <a:r>
              <a:rPr lang="zh-CN" altLang="en-US" sz="1600" dirty="0"/>
              <a:t>“自动颜色”命令可以在图像中自动识别阴影、中间调和高光，从而调整图像的对比度和颜色。在菜单栏中执行“图像”→“自动颜色”命令。</a:t>
            </a:r>
            <a:endParaRPr lang="zh-CN" altLang="zh-CN"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第五</a:t>
            </a:r>
            <a:r>
              <a:rPr lang="zh-CN" altLang="en-US" b="1" dirty="0" smtClean="0">
                <a:solidFill>
                  <a:srgbClr val="FF0000"/>
                </a:solidFill>
              </a:rPr>
              <a:t>节  图像</a:t>
            </a:r>
            <a:r>
              <a:rPr lang="zh-CN" altLang="en-US" b="1" dirty="0">
                <a:solidFill>
                  <a:srgbClr val="FF0000"/>
                </a:solidFill>
              </a:rPr>
              <a:t>色彩的调整</a:t>
            </a:r>
            <a:endParaRPr lang="zh-CN" altLang="en-US" b="1" dirty="0">
              <a:solidFill>
                <a:srgbClr val="FF0000"/>
              </a:solidFill>
            </a:endParaRPr>
          </a:p>
        </p:txBody>
      </p:sp>
      <p:sp>
        <p:nvSpPr>
          <p:cNvPr id="3" name="矩形 2"/>
          <p:cNvSpPr/>
          <p:nvPr/>
        </p:nvSpPr>
        <p:spPr>
          <a:xfrm>
            <a:off x="304800" y="1429991"/>
            <a:ext cx="2509020" cy="369332"/>
          </a:xfrm>
          <a:prstGeom prst="rect">
            <a:avLst/>
          </a:prstGeom>
        </p:spPr>
        <p:txBody>
          <a:bodyPr wrap="none">
            <a:spAutoFit/>
          </a:bodyPr>
          <a:lstStyle/>
          <a:p>
            <a:r>
              <a:rPr lang="zh-CN" altLang="en-US" b="1" dirty="0">
                <a:solidFill>
                  <a:srgbClr val="FF0000"/>
                </a:solidFill>
              </a:rPr>
              <a:t>三、“自动颜色”命令</a:t>
            </a:r>
            <a:endParaRPr lang="zh-CN" altLang="en-US" b="1" dirty="0">
              <a:solidFill>
                <a:srgbClr val="FF0000"/>
              </a:solidFill>
            </a:endParaRPr>
          </a:p>
        </p:txBody>
      </p:sp>
      <p:pic>
        <p:nvPicPr>
          <p:cNvPr id="11266" name="Picture 2" descr="D:\教辅\郭水华\2021\多媒体技术与应用教程\tif\多媒体3-23.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361950"/>
            <a:ext cx="3061200" cy="3487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933548"/>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533400" y="1962150"/>
            <a:ext cx="3048000" cy="1827505"/>
          </a:xfrm>
          <a:prstGeom prst="rect">
            <a:avLst/>
          </a:prstGeom>
        </p:spPr>
        <p:txBody>
          <a:bodyPr vert="horz" lIns="68580" tIns="34290" rIns="68580" bIns="34290" rtlCol="0" anchor="b">
            <a:noAutofit/>
          </a:bodyPr>
          <a:lstStyle/>
          <a:p>
            <a:r>
              <a:rPr lang="zh-CN" altLang="en-US" sz="1600" dirty="0"/>
              <a:t>“亮度</a:t>
            </a:r>
            <a:r>
              <a:rPr lang="en-US" altLang="zh-CN" sz="1600" dirty="0"/>
              <a:t>/</a:t>
            </a:r>
            <a:r>
              <a:rPr lang="zh-CN" altLang="en-US" sz="1600" dirty="0"/>
              <a:t>对比度”命令可以对色调氛围进行调整，如果不能熟练使用“色阶”和“曲线”命令，使用该命令是个很好的选择。在菜单栏中执行“图像”→“调整”→“亮度</a:t>
            </a:r>
            <a:r>
              <a:rPr lang="en-US" altLang="zh-CN" sz="1600" dirty="0"/>
              <a:t>/</a:t>
            </a:r>
            <a:r>
              <a:rPr lang="zh-CN" altLang="en-US" sz="1600" dirty="0"/>
              <a:t>对比度”命令。</a:t>
            </a:r>
            <a:endParaRPr lang="zh-CN" altLang="zh-CN"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第五</a:t>
            </a:r>
            <a:r>
              <a:rPr lang="zh-CN" altLang="en-US" b="1" dirty="0" smtClean="0">
                <a:solidFill>
                  <a:srgbClr val="FF0000"/>
                </a:solidFill>
              </a:rPr>
              <a:t>节  图像</a:t>
            </a:r>
            <a:r>
              <a:rPr lang="zh-CN" altLang="en-US" b="1" dirty="0">
                <a:solidFill>
                  <a:srgbClr val="FF0000"/>
                </a:solidFill>
              </a:rPr>
              <a:t>色彩的调整</a:t>
            </a:r>
            <a:endParaRPr lang="zh-CN" altLang="en-US" b="1" dirty="0">
              <a:solidFill>
                <a:srgbClr val="FF0000"/>
              </a:solidFill>
            </a:endParaRPr>
          </a:p>
        </p:txBody>
      </p:sp>
      <p:sp>
        <p:nvSpPr>
          <p:cNvPr id="3" name="矩形 2"/>
          <p:cNvSpPr/>
          <p:nvPr/>
        </p:nvSpPr>
        <p:spPr>
          <a:xfrm>
            <a:off x="304800" y="1429991"/>
            <a:ext cx="2840842" cy="369332"/>
          </a:xfrm>
          <a:prstGeom prst="rect">
            <a:avLst/>
          </a:prstGeom>
        </p:spPr>
        <p:txBody>
          <a:bodyPr wrap="none">
            <a:spAutoFit/>
          </a:bodyPr>
          <a:lstStyle/>
          <a:p>
            <a:r>
              <a:rPr lang="zh-CN" altLang="en-US" b="1" dirty="0">
                <a:solidFill>
                  <a:srgbClr val="FF0000"/>
                </a:solidFill>
              </a:rPr>
              <a:t>四、“亮度</a:t>
            </a:r>
            <a:r>
              <a:rPr lang="en-US" altLang="zh-CN" b="1" dirty="0">
                <a:solidFill>
                  <a:srgbClr val="FF0000"/>
                </a:solidFill>
              </a:rPr>
              <a:t>/</a:t>
            </a:r>
            <a:r>
              <a:rPr lang="zh-CN" altLang="en-US" b="1" dirty="0">
                <a:solidFill>
                  <a:srgbClr val="FF0000"/>
                </a:solidFill>
              </a:rPr>
              <a:t>对比度”命令</a:t>
            </a:r>
            <a:endParaRPr lang="zh-CN" altLang="en-US" b="1" dirty="0">
              <a:solidFill>
                <a:srgbClr val="FF0000"/>
              </a:solidFill>
            </a:endParaRPr>
          </a:p>
        </p:txBody>
      </p:sp>
      <p:pic>
        <p:nvPicPr>
          <p:cNvPr id="12290" name="Picture 2" descr="D:\教辅\郭水华\2021\多媒体技术与应用教程\tif\多媒体3-26.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586920"/>
            <a:ext cx="3276600" cy="32204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6083515"/>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533400" y="1962150"/>
            <a:ext cx="3048000" cy="1827505"/>
          </a:xfrm>
          <a:prstGeom prst="rect">
            <a:avLst/>
          </a:prstGeom>
        </p:spPr>
        <p:txBody>
          <a:bodyPr vert="horz" lIns="68580" tIns="34290" rIns="68580" bIns="34290" rtlCol="0" anchor="b">
            <a:noAutofit/>
          </a:bodyPr>
          <a:lstStyle/>
          <a:p>
            <a:r>
              <a:rPr lang="zh-CN" altLang="en-US" sz="1600" dirty="0"/>
              <a:t>“色阶”命令可以对图像的阴影、中间色和高光进行细致的调整，不仅可以对色调进行校正，也可以起到平衡色彩的作用。在菜单栏中执行“图像”→“调整”→“色阶”命令。</a:t>
            </a:r>
            <a:endParaRPr lang="zh-CN" altLang="zh-CN"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第五</a:t>
            </a:r>
            <a:r>
              <a:rPr lang="zh-CN" altLang="en-US" b="1" dirty="0" smtClean="0">
                <a:solidFill>
                  <a:srgbClr val="FF0000"/>
                </a:solidFill>
              </a:rPr>
              <a:t>节  图像</a:t>
            </a:r>
            <a:r>
              <a:rPr lang="zh-CN" altLang="en-US" b="1" dirty="0">
                <a:solidFill>
                  <a:srgbClr val="FF0000"/>
                </a:solidFill>
              </a:rPr>
              <a:t>色彩的调整</a:t>
            </a:r>
            <a:endParaRPr lang="zh-CN" altLang="en-US" b="1" dirty="0">
              <a:solidFill>
                <a:srgbClr val="FF0000"/>
              </a:solidFill>
            </a:endParaRPr>
          </a:p>
        </p:txBody>
      </p:sp>
      <p:sp>
        <p:nvSpPr>
          <p:cNvPr id="3" name="矩形 2"/>
          <p:cNvSpPr/>
          <p:nvPr/>
        </p:nvSpPr>
        <p:spPr>
          <a:xfrm>
            <a:off x="304800" y="1429991"/>
            <a:ext cx="2044149" cy="369332"/>
          </a:xfrm>
          <a:prstGeom prst="rect">
            <a:avLst/>
          </a:prstGeom>
        </p:spPr>
        <p:txBody>
          <a:bodyPr wrap="none">
            <a:spAutoFit/>
          </a:bodyPr>
          <a:lstStyle/>
          <a:p>
            <a:r>
              <a:rPr lang="zh-CN" altLang="en-US" b="1" dirty="0">
                <a:solidFill>
                  <a:srgbClr val="FF0000"/>
                </a:solidFill>
              </a:rPr>
              <a:t>五、“色阶”命令</a:t>
            </a:r>
            <a:endParaRPr lang="zh-CN" altLang="en-US" b="1" dirty="0">
              <a:solidFill>
                <a:srgbClr val="FF0000"/>
              </a:solidFill>
            </a:endParaRPr>
          </a:p>
        </p:txBody>
      </p:sp>
      <p:pic>
        <p:nvPicPr>
          <p:cNvPr id="13314" name="Picture 2" descr="D:\教辅\郭水华\2021\多媒体技术与应用教程\tif\多媒体3-30.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490992"/>
            <a:ext cx="3442200" cy="34496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2351568"/>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533400" y="1962150"/>
            <a:ext cx="3048000" cy="1827505"/>
          </a:xfrm>
          <a:prstGeom prst="rect">
            <a:avLst/>
          </a:prstGeom>
        </p:spPr>
        <p:txBody>
          <a:bodyPr vert="horz" lIns="68580" tIns="34290" rIns="68580" bIns="34290" rtlCol="0" anchor="b">
            <a:noAutofit/>
          </a:bodyPr>
          <a:lstStyle/>
          <a:p>
            <a:r>
              <a:rPr lang="zh-CN" altLang="en-US" sz="1600" dirty="0"/>
              <a:t>“曲线”命令整合了“色阶”“阈值”和“亮度</a:t>
            </a:r>
            <a:r>
              <a:rPr lang="en-US" altLang="zh-CN" sz="1600" dirty="0"/>
              <a:t>/</a:t>
            </a:r>
            <a:r>
              <a:rPr lang="zh-CN" altLang="en-US" sz="1600" dirty="0"/>
              <a:t>对比度”等多个命令，最多可以创建</a:t>
            </a:r>
            <a:r>
              <a:rPr lang="en-US" altLang="zh-CN" sz="1600" dirty="0"/>
              <a:t>14</a:t>
            </a:r>
            <a:r>
              <a:rPr lang="zh-CN" altLang="en-US" sz="1600" dirty="0"/>
              <a:t>个控制点，从而对色彩和色调进行精确的控制。在菜单栏中执行“图像”→“调整”→“曲线”命令。</a:t>
            </a:r>
            <a:endParaRPr lang="zh-CN" altLang="zh-CN"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第五</a:t>
            </a:r>
            <a:r>
              <a:rPr lang="zh-CN" altLang="en-US" b="1" dirty="0" smtClean="0">
                <a:solidFill>
                  <a:srgbClr val="FF0000"/>
                </a:solidFill>
              </a:rPr>
              <a:t>节  图像</a:t>
            </a:r>
            <a:r>
              <a:rPr lang="zh-CN" altLang="en-US" b="1" dirty="0">
                <a:solidFill>
                  <a:srgbClr val="FF0000"/>
                </a:solidFill>
              </a:rPr>
              <a:t>色彩的调整</a:t>
            </a:r>
            <a:endParaRPr lang="zh-CN" altLang="en-US" b="1" dirty="0">
              <a:solidFill>
                <a:srgbClr val="FF0000"/>
              </a:solidFill>
            </a:endParaRPr>
          </a:p>
        </p:txBody>
      </p:sp>
      <p:sp>
        <p:nvSpPr>
          <p:cNvPr id="3" name="矩形 2"/>
          <p:cNvSpPr/>
          <p:nvPr/>
        </p:nvSpPr>
        <p:spPr>
          <a:xfrm>
            <a:off x="304800" y="1429991"/>
            <a:ext cx="2044149" cy="369332"/>
          </a:xfrm>
          <a:prstGeom prst="rect">
            <a:avLst/>
          </a:prstGeom>
        </p:spPr>
        <p:txBody>
          <a:bodyPr wrap="none">
            <a:spAutoFit/>
          </a:bodyPr>
          <a:lstStyle/>
          <a:p>
            <a:r>
              <a:rPr lang="zh-CN" altLang="en-US" b="1" dirty="0">
                <a:solidFill>
                  <a:srgbClr val="FF0000"/>
                </a:solidFill>
              </a:rPr>
              <a:t>六、“曲线”命令</a:t>
            </a:r>
            <a:endParaRPr lang="zh-CN" altLang="en-US" b="1" dirty="0">
              <a:solidFill>
                <a:srgbClr val="FF0000"/>
              </a:solidFill>
            </a:endParaRPr>
          </a:p>
        </p:txBody>
      </p:sp>
      <p:pic>
        <p:nvPicPr>
          <p:cNvPr id="14338" name="Picture 2" descr="D:\教辅\郭水华\2021\多媒体技术与应用教程\tif\多媒体3-34.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524738"/>
            <a:ext cx="3505200" cy="3566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7379904"/>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0" y="209550"/>
            <a:ext cx="4038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rPr>
              <a:t>第一</a:t>
            </a:r>
            <a:r>
              <a:rPr lang="zh-CN" altLang="en-US" dirty="0" smtClean="0">
                <a:solidFill>
                  <a:srgbClr val="FF0000"/>
                </a:solidFill>
              </a:rPr>
              <a:t>节  多媒体</a:t>
            </a:r>
            <a:r>
              <a:rPr lang="zh-CN" altLang="en-US" dirty="0">
                <a:solidFill>
                  <a:srgbClr val="FF0000"/>
                </a:solidFill>
              </a:rPr>
              <a:t>技术的基本概念</a:t>
            </a:r>
            <a:endParaRPr lang="zh-CN" altLang="en-US" dirty="0">
              <a:solidFill>
                <a:srgbClr val="FF0000"/>
              </a:solidFill>
            </a:endParaRPr>
          </a:p>
        </p:txBody>
      </p:sp>
      <p:sp>
        <p:nvSpPr>
          <p:cNvPr id="12" name="矩形 11"/>
          <p:cNvSpPr/>
          <p:nvPr/>
        </p:nvSpPr>
        <p:spPr>
          <a:xfrm>
            <a:off x="1380912" y="1604070"/>
            <a:ext cx="7382087" cy="3108543"/>
          </a:xfrm>
          <a:prstGeom prst="rect">
            <a:avLst/>
          </a:prstGeom>
        </p:spPr>
        <p:txBody>
          <a:bodyPr wrap="square">
            <a:spAutoFit/>
          </a:bodyPr>
          <a:lstStyle/>
          <a:p>
            <a:r>
              <a:rPr lang="en-US" altLang="zh-CN" sz="1400" dirty="0"/>
              <a:t>(</a:t>
            </a:r>
            <a:r>
              <a:rPr lang="zh-CN" altLang="en-US" sz="1400" dirty="0"/>
              <a:t>一</a:t>
            </a:r>
            <a:r>
              <a:rPr lang="en-US" altLang="zh-CN" sz="1400" dirty="0"/>
              <a:t>)</a:t>
            </a:r>
            <a:r>
              <a:rPr lang="zh-CN" altLang="en-US" sz="1400" dirty="0" smtClean="0"/>
              <a:t>文本</a:t>
            </a:r>
            <a:endParaRPr lang="en-US" altLang="zh-CN" sz="1400" dirty="0" smtClean="0"/>
          </a:p>
          <a:p>
            <a:r>
              <a:rPr lang="zh-CN" altLang="en-US" sz="1400" dirty="0"/>
              <a:t>文本是指在屏幕上显示的、以文字和各种专用符号表达的信息形式。例如，构成一篇文章的字、词、句、符号和数字，甚至是一本书、一个或多个书库等，都属于文本的范围</a:t>
            </a:r>
            <a:r>
              <a:rPr lang="zh-CN" altLang="en-US" sz="1400" dirty="0" smtClean="0"/>
              <a:t>。</a:t>
            </a:r>
            <a:endParaRPr lang="en-US" altLang="zh-CN" sz="1400" dirty="0" smtClean="0"/>
          </a:p>
          <a:p>
            <a:r>
              <a:rPr lang="en-US" altLang="zh-CN" sz="1400" dirty="0"/>
              <a:t>(</a:t>
            </a:r>
            <a:r>
              <a:rPr lang="zh-CN" altLang="en-US" sz="1400" dirty="0"/>
              <a:t>二</a:t>
            </a:r>
            <a:r>
              <a:rPr lang="en-US" altLang="zh-CN" sz="1400" dirty="0"/>
              <a:t>)</a:t>
            </a:r>
            <a:r>
              <a:rPr lang="zh-CN" altLang="en-US" sz="1400" dirty="0" smtClean="0"/>
              <a:t>声音</a:t>
            </a:r>
            <a:endParaRPr lang="en-US" altLang="zh-CN" sz="1400" dirty="0" smtClean="0"/>
          </a:p>
          <a:p>
            <a:r>
              <a:rPr lang="zh-CN" altLang="en-US" sz="1400" dirty="0"/>
              <a:t>声音是携带信息的重要媒体，是用来传递信息、交流感情最方便、最熟悉的方式之一。各种语言、物体碰撞声、音乐</a:t>
            </a:r>
            <a:r>
              <a:rPr lang="en-US" altLang="zh-CN" sz="1400" dirty="0"/>
              <a:t>(</a:t>
            </a:r>
            <a:r>
              <a:rPr lang="zh-CN" altLang="en-US" sz="1400" dirty="0"/>
              <a:t>如各种歌声、乐声、乐器的旋律等</a:t>
            </a:r>
            <a:r>
              <a:rPr lang="en-US" altLang="zh-CN" sz="1400" dirty="0"/>
              <a:t>)</a:t>
            </a:r>
            <a:r>
              <a:rPr lang="zh-CN" altLang="en-US" sz="1400" dirty="0"/>
              <a:t>、机器轰鸣声、动物叫声和风雨声等人耳能听到的都可以归为声音的范畴</a:t>
            </a:r>
            <a:r>
              <a:rPr lang="zh-CN" altLang="en-US" sz="1400" dirty="0" smtClean="0"/>
              <a:t>。</a:t>
            </a:r>
            <a:endParaRPr lang="en-US" altLang="zh-CN" sz="1400" dirty="0" smtClean="0"/>
          </a:p>
          <a:p>
            <a:r>
              <a:rPr lang="en-US" altLang="zh-CN" sz="1400" dirty="0"/>
              <a:t>(</a:t>
            </a:r>
            <a:r>
              <a:rPr lang="zh-CN" altLang="en-US" sz="1400" dirty="0"/>
              <a:t>三</a:t>
            </a:r>
            <a:r>
              <a:rPr lang="en-US" altLang="zh-CN" sz="1400" dirty="0"/>
              <a:t>)</a:t>
            </a:r>
            <a:r>
              <a:rPr lang="zh-CN" altLang="en-US" sz="1400" dirty="0" smtClean="0"/>
              <a:t>图形</a:t>
            </a:r>
            <a:endParaRPr lang="en-US" altLang="zh-CN" sz="1400" dirty="0" smtClean="0"/>
          </a:p>
          <a:p>
            <a:r>
              <a:rPr lang="zh-CN" altLang="en-US" sz="1400" dirty="0"/>
              <a:t>图形的格式是一组描述点、线、面等几何元素特征的指令集合。绘图程序就是通过读取图形格式指令，并将其转换为屏幕上可显示的形状和颜色而生成图形的软件。在计算机上显示图形时，相邻特征点之间的曲线是由若干段小直线段连接形成的。若曲线围成一个封闭的图形，还可用着色算法来填充颜色。矢量图形的最大优点在于可以分别对图形中的各个部分进行控制处理，如移动、旋转、放大、缩小、扭曲图形等，屏幕上重叠的图形既可保持各自的特征，也可以分开显示。</a:t>
            </a:r>
            <a:endParaRPr lang="zh-CN" altLang="en-US" sz="1400" dirty="0"/>
          </a:p>
        </p:txBody>
      </p:sp>
      <p:sp>
        <p:nvSpPr>
          <p:cNvPr id="9" name="矩形 8"/>
          <p:cNvSpPr/>
          <p:nvPr/>
        </p:nvSpPr>
        <p:spPr>
          <a:xfrm>
            <a:off x="304800" y="1200150"/>
            <a:ext cx="2031325" cy="369332"/>
          </a:xfrm>
          <a:prstGeom prst="rect">
            <a:avLst/>
          </a:prstGeom>
        </p:spPr>
        <p:txBody>
          <a:bodyPr wrap="none">
            <a:spAutoFit/>
          </a:bodyPr>
          <a:lstStyle/>
          <a:p>
            <a:r>
              <a:rPr lang="zh-CN" altLang="en-US" dirty="0">
                <a:solidFill>
                  <a:srgbClr val="FF0000"/>
                </a:solidFill>
              </a:rPr>
              <a:t>二、多媒体的类型</a:t>
            </a:r>
            <a:endParaRPr lang="zh-CN" altLang="en-US" dirty="0">
              <a:solidFill>
                <a:srgbClr val="FF0000"/>
              </a:solidFill>
            </a:endParaRPr>
          </a:p>
        </p:txBody>
      </p:sp>
    </p:spTree>
    <p:extLst>
      <p:ext uri="{BB962C8B-B14F-4D97-AF65-F5344CB8AC3E}">
        <p14:creationId xmlns:p14="http://schemas.microsoft.com/office/powerpoint/2010/main" val="411422549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533400" y="1962150"/>
            <a:ext cx="3048000" cy="1827505"/>
          </a:xfrm>
          <a:prstGeom prst="rect">
            <a:avLst/>
          </a:prstGeom>
        </p:spPr>
        <p:txBody>
          <a:bodyPr vert="horz" lIns="68580" tIns="34290" rIns="68580" bIns="34290" rtlCol="0" anchor="b">
            <a:noAutofit/>
          </a:bodyPr>
          <a:lstStyle/>
          <a:p>
            <a:r>
              <a:rPr lang="zh-CN" altLang="en-US" sz="1600" dirty="0"/>
              <a:t>“自然饱和度”命令可以增加或者降低图像中的饱和度，一般适合处理人像，防止过度饱和造成溢色。在菜单栏中执行“图像”→“调整”→“自然饱和度”命令。</a:t>
            </a:r>
            <a:endParaRPr lang="zh-CN" altLang="zh-CN"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第五</a:t>
            </a:r>
            <a:r>
              <a:rPr lang="zh-CN" altLang="en-US" b="1" dirty="0" smtClean="0">
                <a:solidFill>
                  <a:srgbClr val="FF0000"/>
                </a:solidFill>
              </a:rPr>
              <a:t>节  图像</a:t>
            </a:r>
            <a:r>
              <a:rPr lang="zh-CN" altLang="en-US" b="1" dirty="0">
                <a:solidFill>
                  <a:srgbClr val="FF0000"/>
                </a:solidFill>
              </a:rPr>
              <a:t>色彩的调整</a:t>
            </a:r>
            <a:endParaRPr lang="zh-CN" altLang="en-US" b="1" dirty="0">
              <a:solidFill>
                <a:srgbClr val="FF0000"/>
              </a:solidFill>
            </a:endParaRPr>
          </a:p>
        </p:txBody>
      </p:sp>
      <p:sp>
        <p:nvSpPr>
          <p:cNvPr id="3" name="矩形 2"/>
          <p:cNvSpPr/>
          <p:nvPr/>
        </p:nvSpPr>
        <p:spPr>
          <a:xfrm>
            <a:off x="304800" y="1429991"/>
            <a:ext cx="2741456" cy="369332"/>
          </a:xfrm>
          <a:prstGeom prst="rect">
            <a:avLst/>
          </a:prstGeom>
        </p:spPr>
        <p:txBody>
          <a:bodyPr wrap="none">
            <a:spAutoFit/>
          </a:bodyPr>
          <a:lstStyle/>
          <a:p>
            <a:r>
              <a:rPr lang="zh-CN" altLang="en-US" b="1" dirty="0">
                <a:solidFill>
                  <a:srgbClr val="FF0000"/>
                </a:solidFill>
              </a:rPr>
              <a:t>七、“自然饱和度”命令</a:t>
            </a:r>
            <a:endParaRPr lang="zh-CN" altLang="en-US" b="1" dirty="0">
              <a:solidFill>
                <a:srgbClr val="FF0000"/>
              </a:solidFill>
            </a:endParaRPr>
          </a:p>
        </p:txBody>
      </p:sp>
      <p:pic>
        <p:nvPicPr>
          <p:cNvPr id="15362" name="Picture 2" descr="D:\教辅\郭水华\2021\多媒体技术与应用教程\tif\多媒体3-38.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412387"/>
            <a:ext cx="3429000" cy="3377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0759618"/>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533400" y="2038350"/>
            <a:ext cx="3048000" cy="1446505"/>
          </a:xfrm>
          <a:prstGeom prst="rect">
            <a:avLst/>
          </a:prstGeom>
        </p:spPr>
        <p:txBody>
          <a:bodyPr vert="horz" lIns="68580" tIns="34290" rIns="68580" bIns="34290" rtlCol="0" anchor="b">
            <a:noAutofit/>
          </a:bodyPr>
          <a:lstStyle/>
          <a:p>
            <a:r>
              <a:rPr lang="zh-CN" altLang="en-US" sz="1600" dirty="0"/>
              <a:t>“色相</a:t>
            </a:r>
            <a:r>
              <a:rPr lang="en-US" altLang="zh-CN" sz="1600" dirty="0"/>
              <a:t>/</a:t>
            </a:r>
            <a:r>
              <a:rPr lang="zh-CN" altLang="en-US" sz="1600" dirty="0"/>
              <a:t>饱和度”命令可以从色相、饱和度和明度</a:t>
            </a:r>
            <a:r>
              <a:rPr lang="en-US" altLang="zh-CN" sz="1600" dirty="0"/>
              <a:t>3</a:t>
            </a:r>
            <a:r>
              <a:rPr lang="zh-CN" altLang="en-US" sz="1600" dirty="0"/>
              <a:t>个方面调整图像的色彩。在菜单栏中执行“图像”→“调整”→“色相</a:t>
            </a:r>
            <a:r>
              <a:rPr lang="en-US" altLang="zh-CN" sz="1600" dirty="0"/>
              <a:t>/</a:t>
            </a:r>
            <a:r>
              <a:rPr lang="zh-CN" altLang="en-US" sz="1600" dirty="0"/>
              <a:t>饱和度”命令。</a:t>
            </a:r>
            <a:endParaRPr lang="zh-CN" altLang="zh-CN"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第五</a:t>
            </a:r>
            <a:r>
              <a:rPr lang="zh-CN" altLang="en-US" b="1" dirty="0" smtClean="0">
                <a:solidFill>
                  <a:srgbClr val="FF0000"/>
                </a:solidFill>
              </a:rPr>
              <a:t>节  图像</a:t>
            </a:r>
            <a:r>
              <a:rPr lang="zh-CN" altLang="en-US" b="1" dirty="0">
                <a:solidFill>
                  <a:srgbClr val="FF0000"/>
                </a:solidFill>
              </a:rPr>
              <a:t>色彩的调整</a:t>
            </a:r>
            <a:endParaRPr lang="zh-CN" altLang="en-US" b="1" dirty="0">
              <a:solidFill>
                <a:srgbClr val="FF0000"/>
              </a:solidFill>
            </a:endParaRPr>
          </a:p>
        </p:txBody>
      </p:sp>
      <p:sp>
        <p:nvSpPr>
          <p:cNvPr id="3" name="矩形 2"/>
          <p:cNvSpPr/>
          <p:nvPr/>
        </p:nvSpPr>
        <p:spPr>
          <a:xfrm>
            <a:off x="304800" y="1429991"/>
            <a:ext cx="2840842" cy="369332"/>
          </a:xfrm>
          <a:prstGeom prst="rect">
            <a:avLst/>
          </a:prstGeom>
        </p:spPr>
        <p:txBody>
          <a:bodyPr wrap="none">
            <a:spAutoFit/>
          </a:bodyPr>
          <a:lstStyle/>
          <a:p>
            <a:r>
              <a:rPr lang="zh-CN" altLang="en-US" b="1" dirty="0">
                <a:solidFill>
                  <a:srgbClr val="FF0000"/>
                </a:solidFill>
              </a:rPr>
              <a:t>八、“色相</a:t>
            </a:r>
            <a:r>
              <a:rPr lang="en-US" altLang="zh-CN" b="1" dirty="0">
                <a:solidFill>
                  <a:srgbClr val="FF0000"/>
                </a:solidFill>
              </a:rPr>
              <a:t>/</a:t>
            </a:r>
            <a:r>
              <a:rPr lang="zh-CN" altLang="en-US" b="1" dirty="0">
                <a:solidFill>
                  <a:srgbClr val="FF0000"/>
                </a:solidFill>
              </a:rPr>
              <a:t>饱和度”命令</a:t>
            </a:r>
            <a:endParaRPr lang="zh-CN" altLang="en-US" b="1" dirty="0">
              <a:solidFill>
                <a:srgbClr val="FF0000"/>
              </a:solidFill>
            </a:endParaRPr>
          </a:p>
        </p:txBody>
      </p:sp>
      <p:pic>
        <p:nvPicPr>
          <p:cNvPr id="16386" name="Picture 2" descr="D:\教辅\郭水华\2021\多媒体技术与应用教程\tif\多媒体3-42.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424141"/>
            <a:ext cx="3213600" cy="32416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4506736"/>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533400" y="1799323"/>
            <a:ext cx="3048000" cy="2144027"/>
          </a:xfrm>
          <a:prstGeom prst="rect">
            <a:avLst/>
          </a:prstGeom>
        </p:spPr>
        <p:txBody>
          <a:bodyPr vert="horz" lIns="68580" tIns="34290" rIns="68580" bIns="34290" rtlCol="0" anchor="b">
            <a:noAutofit/>
          </a:bodyPr>
          <a:lstStyle/>
          <a:p>
            <a:r>
              <a:rPr lang="zh-CN" altLang="en-US" sz="1600" dirty="0"/>
              <a:t>在菜单栏上执行“图像”→“调整”→“阴影</a:t>
            </a:r>
            <a:r>
              <a:rPr lang="en-US" altLang="zh-CN" sz="1600" dirty="0"/>
              <a:t>/</a:t>
            </a:r>
            <a:r>
              <a:rPr lang="zh-CN" altLang="en-US" sz="1600" dirty="0"/>
              <a:t>高光”命令，可打开“阴影</a:t>
            </a:r>
            <a:r>
              <a:rPr lang="en-US" altLang="zh-CN" sz="1600" dirty="0"/>
              <a:t>/</a:t>
            </a:r>
            <a:r>
              <a:rPr lang="zh-CN" altLang="en-US" sz="1600" dirty="0"/>
              <a:t>高光”对话框，通过移动“数量”滑块或者在“阴影”或“高光”的百分比框中输入一个值来调整光照校正量。值越大，为阴影提供的增亮程度或者为高光提供的变暗程度越大。</a:t>
            </a:r>
            <a:endParaRPr lang="zh-CN" altLang="zh-CN"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第五</a:t>
            </a:r>
            <a:r>
              <a:rPr lang="zh-CN" altLang="en-US" b="1" dirty="0" smtClean="0">
                <a:solidFill>
                  <a:srgbClr val="FF0000"/>
                </a:solidFill>
              </a:rPr>
              <a:t>节  图像</a:t>
            </a:r>
            <a:r>
              <a:rPr lang="zh-CN" altLang="en-US" b="1" dirty="0">
                <a:solidFill>
                  <a:srgbClr val="FF0000"/>
                </a:solidFill>
              </a:rPr>
              <a:t>色彩的调整</a:t>
            </a:r>
            <a:endParaRPr lang="zh-CN" altLang="en-US" b="1" dirty="0">
              <a:solidFill>
                <a:srgbClr val="FF0000"/>
              </a:solidFill>
            </a:endParaRPr>
          </a:p>
        </p:txBody>
      </p:sp>
      <p:sp>
        <p:nvSpPr>
          <p:cNvPr id="3" name="矩形 2"/>
          <p:cNvSpPr/>
          <p:nvPr/>
        </p:nvSpPr>
        <p:spPr>
          <a:xfrm>
            <a:off x="304800" y="1429991"/>
            <a:ext cx="2608406" cy="369332"/>
          </a:xfrm>
          <a:prstGeom prst="rect">
            <a:avLst/>
          </a:prstGeom>
        </p:spPr>
        <p:txBody>
          <a:bodyPr wrap="none">
            <a:spAutoFit/>
          </a:bodyPr>
          <a:lstStyle/>
          <a:p>
            <a:r>
              <a:rPr lang="zh-CN" altLang="en-US" b="1" dirty="0">
                <a:solidFill>
                  <a:srgbClr val="FF0000"/>
                </a:solidFill>
              </a:rPr>
              <a:t>九、“阴影</a:t>
            </a:r>
            <a:r>
              <a:rPr lang="en-US" altLang="zh-CN" b="1" dirty="0">
                <a:solidFill>
                  <a:srgbClr val="FF0000"/>
                </a:solidFill>
              </a:rPr>
              <a:t>/</a:t>
            </a:r>
            <a:r>
              <a:rPr lang="zh-CN" altLang="en-US" b="1" dirty="0">
                <a:solidFill>
                  <a:srgbClr val="FF0000"/>
                </a:solidFill>
              </a:rPr>
              <a:t>高光”命令</a:t>
            </a:r>
            <a:endParaRPr lang="zh-CN" altLang="en-US" b="1" dirty="0">
              <a:solidFill>
                <a:srgbClr val="FF0000"/>
              </a:solidFill>
            </a:endParaRPr>
          </a:p>
        </p:txBody>
      </p:sp>
      <p:pic>
        <p:nvPicPr>
          <p:cNvPr id="17410" name="Picture 2" descr="D:\教辅\郭水华\2021\多媒体技术与应用教程\tif\应用多媒体30.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86200" y="1928296"/>
            <a:ext cx="3867912" cy="1283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5832158"/>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495670" y="2002983"/>
            <a:ext cx="3048000" cy="1330767"/>
          </a:xfrm>
          <a:prstGeom prst="rect">
            <a:avLst/>
          </a:prstGeom>
        </p:spPr>
        <p:txBody>
          <a:bodyPr vert="horz" lIns="68580" tIns="34290" rIns="68580" bIns="34290" rtlCol="0" anchor="b">
            <a:noAutofit/>
          </a:bodyPr>
          <a:lstStyle/>
          <a:p>
            <a:r>
              <a:rPr lang="zh-CN" altLang="en-US" sz="1600" dirty="0"/>
              <a:t>图层是</a:t>
            </a:r>
            <a:r>
              <a:rPr lang="en-US" altLang="zh-CN" sz="1600" dirty="0"/>
              <a:t>Photoshop</a:t>
            </a:r>
            <a:r>
              <a:rPr lang="zh-CN" altLang="en-US" sz="1600" dirty="0"/>
              <a:t>的核心，用户可以根据需求对它进行编辑。它就像是含有文字或图形等元素的一张张透明纸按顺序叠放在一起而组合起来形成的图像。</a:t>
            </a:r>
            <a:endParaRPr lang="zh-CN" altLang="zh-CN"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第六</a:t>
            </a:r>
            <a:r>
              <a:rPr lang="zh-CN" altLang="en-US" b="1" dirty="0" smtClean="0">
                <a:solidFill>
                  <a:srgbClr val="FF0000"/>
                </a:solidFill>
              </a:rPr>
              <a:t>节  图</a:t>
            </a:r>
            <a:r>
              <a:rPr lang="zh-CN" altLang="en-US" b="1" dirty="0">
                <a:solidFill>
                  <a:srgbClr val="FF0000"/>
                </a:solidFill>
              </a:rPr>
              <a:t>层操作</a:t>
            </a:r>
            <a:endParaRPr lang="zh-CN" altLang="en-US" b="1" dirty="0">
              <a:solidFill>
                <a:srgbClr val="FF0000"/>
              </a:solidFill>
            </a:endParaRPr>
          </a:p>
        </p:txBody>
      </p:sp>
      <p:sp>
        <p:nvSpPr>
          <p:cNvPr id="3" name="矩形 2"/>
          <p:cNvSpPr/>
          <p:nvPr/>
        </p:nvSpPr>
        <p:spPr>
          <a:xfrm>
            <a:off x="304800" y="1429991"/>
            <a:ext cx="1579278" cy="369332"/>
          </a:xfrm>
          <a:prstGeom prst="rect">
            <a:avLst/>
          </a:prstGeom>
        </p:spPr>
        <p:txBody>
          <a:bodyPr wrap="none">
            <a:spAutoFit/>
          </a:bodyPr>
          <a:lstStyle/>
          <a:p>
            <a:r>
              <a:rPr lang="zh-CN" altLang="en-US" b="1" dirty="0">
                <a:solidFill>
                  <a:srgbClr val="FF0000"/>
                </a:solidFill>
              </a:rPr>
              <a:t>一、图层概述</a:t>
            </a:r>
            <a:endParaRPr lang="zh-CN" altLang="en-US" b="1" dirty="0">
              <a:solidFill>
                <a:srgbClr val="FF0000"/>
              </a:solidFill>
            </a:endParaRPr>
          </a:p>
        </p:txBody>
      </p:sp>
      <p:pic>
        <p:nvPicPr>
          <p:cNvPr id="18434" name="Picture 2" descr="D:\教辅\郭水华\2021\多媒体技术与应用教程\tif\应用多媒体32.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14800" y="1885950"/>
            <a:ext cx="3154680" cy="11948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2611233"/>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495670" y="2079183"/>
            <a:ext cx="3048000" cy="1787967"/>
          </a:xfrm>
          <a:prstGeom prst="rect">
            <a:avLst/>
          </a:prstGeom>
        </p:spPr>
        <p:txBody>
          <a:bodyPr vert="horz" lIns="68580" tIns="34290" rIns="68580" bIns="34290" rtlCol="0" anchor="b">
            <a:noAutofit/>
          </a:bodyPr>
          <a:lstStyle/>
          <a:p>
            <a:r>
              <a:rPr lang="zh-CN" altLang="en-US" sz="1600" dirty="0"/>
              <a:t>在</a:t>
            </a:r>
            <a:r>
              <a:rPr lang="en-US" altLang="zh-CN" sz="1600" dirty="0"/>
              <a:t>Photoshop</a:t>
            </a:r>
            <a:r>
              <a:rPr lang="zh-CN" altLang="en-US" sz="1600" dirty="0"/>
              <a:t>中可以创建一般图层、调整图层、填充图层、智能对象图层等，用户可以根据自身需要创建不同的图层来进行编辑。创建和编辑的方法有很多，下面来了解一下各图层的创建和编辑方法。</a:t>
            </a:r>
            <a:endParaRPr lang="zh-CN" altLang="zh-CN"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第六</a:t>
            </a:r>
            <a:r>
              <a:rPr lang="zh-CN" altLang="en-US" b="1" dirty="0" smtClean="0">
                <a:solidFill>
                  <a:srgbClr val="FF0000"/>
                </a:solidFill>
              </a:rPr>
              <a:t>节  图</a:t>
            </a:r>
            <a:r>
              <a:rPr lang="zh-CN" altLang="en-US" b="1" dirty="0">
                <a:solidFill>
                  <a:srgbClr val="FF0000"/>
                </a:solidFill>
              </a:rPr>
              <a:t>层操作</a:t>
            </a:r>
            <a:endParaRPr lang="zh-CN" altLang="en-US" b="1" dirty="0">
              <a:solidFill>
                <a:srgbClr val="FF0000"/>
              </a:solidFill>
            </a:endParaRPr>
          </a:p>
        </p:txBody>
      </p:sp>
      <p:sp>
        <p:nvSpPr>
          <p:cNvPr id="3" name="矩形 2"/>
          <p:cNvSpPr/>
          <p:nvPr/>
        </p:nvSpPr>
        <p:spPr>
          <a:xfrm>
            <a:off x="304800" y="1429991"/>
            <a:ext cx="2276585" cy="369332"/>
          </a:xfrm>
          <a:prstGeom prst="rect">
            <a:avLst/>
          </a:prstGeom>
        </p:spPr>
        <p:txBody>
          <a:bodyPr wrap="none">
            <a:spAutoFit/>
          </a:bodyPr>
          <a:lstStyle/>
          <a:p>
            <a:r>
              <a:rPr lang="zh-CN" altLang="en-US" b="1" dirty="0">
                <a:solidFill>
                  <a:srgbClr val="FF0000"/>
                </a:solidFill>
              </a:rPr>
              <a:t>二、创建和管理图层</a:t>
            </a:r>
            <a:endParaRPr lang="zh-CN" altLang="en-US" b="1" dirty="0">
              <a:solidFill>
                <a:srgbClr val="FF0000"/>
              </a:solidFill>
            </a:endParaRPr>
          </a:p>
        </p:txBody>
      </p:sp>
      <p:pic>
        <p:nvPicPr>
          <p:cNvPr id="19458" name="Picture 2" descr="D:\教辅\郭水华\2021\多媒体技术与应用教程\tif\多媒体3-50.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1799323"/>
            <a:ext cx="3471828" cy="1239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3914922"/>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495670" y="2048172"/>
            <a:ext cx="3048000" cy="828378"/>
          </a:xfrm>
          <a:prstGeom prst="rect">
            <a:avLst/>
          </a:prstGeom>
        </p:spPr>
        <p:txBody>
          <a:bodyPr vert="horz" lIns="68580" tIns="34290" rIns="68580" bIns="34290" rtlCol="0" anchor="b">
            <a:noAutofit/>
          </a:bodyPr>
          <a:lstStyle/>
          <a:p>
            <a:r>
              <a:rPr lang="zh-CN" altLang="en-US" sz="1600" dirty="0"/>
              <a:t>图层之间不仅有堆叠顺序，还可以设置相互间的混合模式，使图层间相互融合产生绚丽的效果。</a:t>
            </a:r>
            <a:endParaRPr lang="zh-CN" altLang="zh-CN"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第六</a:t>
            </a:r>
            <a:r>
              <a:rPr lang="zh-CN" altLang="en-US" b="1" dirty="0" smtClean="0">
                <a:solidFill>
                  <a:srgbClr val="FF0000"/>
                </a:solidFill>
              </a:rPr>
              <a:t>节  图</a:t>
            </a:r>
            <a:r>
              <a:rPr lang="zh-CN" altLang="en-US" b="1" dirty="0">
                <a:solidFill>
                  <a:srgbClr val="FF0000"/>
                </a:solidFill>
              </a:rPr>
              <a:t>层操作</a:t>
            </a:r>
            <a:endParaRPr lang="zh-CN" altLang="en-US" b="1" dirty="0">
              <a:solidFill>
                <a:srgbClr val="FF0000"/>
              </a:solidFill>
            </a:endParaRPr>
          </a:p>
        </p:txBody>
      </p:sp>
      <p:sp>
        <p:nvSpPr>
          <p:cNvPr id="3" name="矩形 2"/>
          <p:cNvSpPr/>
          <p:nvPr/>
        </p:nvSpPr>
        <p:spPr>
          <a:xfrm>
            <a:off x="304800" y="1429991"/>
            <a:ext cx="2044149" cy="369332"/>
          </a:xfrm>
          <a:prstGeom prst="rect">
            <a:avLst/>
          </a:prstGeom>
        </p:spPr>
        <p:txBody>
          <a:bodyPr wrap="none">
            <a:spAutoFit/>
          </a:bodyPr>
          <a:lstStyle/>
          <a:p>
            <a:r>
              <a:rPr lang="zh-CN" altLang="en-US" b="1" dirty="0">
                <a:solidFill>
                  <a:srgbClr val="FF0000"/>
                </a:solidFill>
              </a:rPr>
              <a:t>三、图层混合效果</a:t>
            </a:r>
            <a:endParaRPr lang="zh-CN" altLang="en-US" b="1" dirty="0">
              <a:solidFill>
                <a:srgbClr val="FF0000"/>
              </a:solidFill>
            </a:endParaRPr>
          </a:p>
        </p:txBody>
      </p:sp>
    </p:spTree>
    <p:extLst>
      <p:ext uri="{BB962C8B-B14F-4D97-AF65-F5344CB8AC3E}">
        <p14:creationId xmlns:p14="http://schemas.microsoft.com/office/powerpoint/2010/main" val="4171123586"/>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271509" y="1885950"/>
            <a:ext cx="3771530" cy="2809578"/>
          </a:xfrm>
          <a:prstGeom prst="rect">
            <a:avLst/>
          </a:prstGeom>
        </p:spPr>
        <p:txBody>
          <a:bodyPr vert="horz" lIns="68580" tIns="34290" rIns="68580" bIns="34290" rtlCol="0" anchor="b">
            <a:noAutofit/>
          </a:bodyPr>
          <a:lstStyle/>
          <a:p>
            <a:r>
              <a:rPr lang="zh-CN" altLang="en-US" sz="1600" dirty="0"/>
              <a:t>智能对象图层不仅可以包含图像，也可以包含矢量图形。它与普通图层相比的优势在于用户能够保留对象的源内容和所有的原始特征，在处理时不会直接应用到原始数据上，不会丢失原始图像数据；另外，可以嵌入</a:t>
            </a:r>
            <a:r>
              <a:rPr lang="en-US" altLang="zh-CN" sz="1600" dirty="0"/>
              <a:t>Illustrator</a:t>
            </a:r>
            <a:r>
              <a:rPr lang="zh-CN" altLang="en-US" sz="1600" dirty="0"/>
              <a:t>中的矢量图形并转化为</a:t>
            </a:r>
            <a:r>
              <a:rPr lang="en-US" altLang="zh-CN" sz="1600" dirty="0"/>
              <a:t>Photoshop</a:t>
            </a:r>
            <a:r>
              <a:rPr lang="zh-CN" altLang="en-US" sz="1600" dirty="0"/>
              <a:t>可识别的内容；还可将智能对象创建为多个副本，对原始内容进行编辑后，所有与之链接的副本都会自动更新。</a:t>
            </a:r>
            <a:endParaRPr lang="zh-CN" altLang="zh-CN"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第六</a:t>
            </a:r>
            <a:r>
              <a:rPr lang="zh-CN" altLang="en-US" b="1" dirty="0" smtClean="0">
                <a:solidFill>
                  <a:srgbClr val="FF0000"/>
                </a:solidFill>
              </a:rPr>
              <a:t>节  图</a:t>
            </a:r>
            <a:r>
              <a:rPr lang="zh-CN" altLang="en-US" b="1" dirty="0">
                <a:solidFill>
                  <a:srgbClr val="FF0000"/>
                </a:solidFill>
              </a:rPr>
              <a:t>层操作</a:t>
            </a:r>
            <a:endParaRPr lang="zh-CN" altLang="en-US" b="1" dirty="0">
              <a:solidFill>
                <a:srgbClr val="FF0000"/>
              </a:solidFill>
            </a:endParaRPr>
          </a:p>
        </p:txBody>
      </p:sp>
      <p:sp>
        <p:nvSpPr>
          <p:cNvPr id="3" name="矩形 2"/>
          <p:cNvSpPr/>
          <p:nvPr/>
        </p:nvSpPr>
        <p:spPr>
          <a:xfrm>
            <a:off x="304800" y="1429991"/>
            <a:ext cx="2044149" cy="369332"/>
          </a:xfrm>
          <a:prstGeom prst="rect">
            <a:avLst/>
          </a:prstGeom>
        </p:spPr>
        <p:txBody>
          <a:bodyPr wrap="none">
            <a:spAutoFit/>
          </a:bodyPr>
          <a:lstStyle/>
          <a:p>
            <a:r>
              <a:rPr lang="zh-CN" altLang="en-US" b="1" dirty="0">
                <a:solidFill>
                  <a:srgbClr val="FF0000"/>
                </a:solidFill>
              </a:rPr>
              <a:t>四、智能对象图层</a:t>
            </a:r>
            <a:endParaRPr lang="zh-CN" altLang="en-US" b="1" dirty="0">
              <a:solidFill>
                <a:srgbClr val="FF0000"/>
              </a:solidFill>
            </a:endParaRPr>
          </a:p>
        </p:txBody>
      </p:sp>
      <p:pic>
        <p:nvPicPr>
          <p:cNvPr id="21506" name="Picture 2" descr="D:\教辅\郭水华\2021\多媒体技术与应用教程\tif\多媒体3-58.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209550"/>
            <a:ext cx="2209800" cy="4331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160047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271508" y="2190750"/>
            <a:ext cx="8034291" cy="1859364"/>
          </a:xfrm>
          <a:prstGeom prst="rect">
            <a:avLst/>
          </a:prstGeom>
        </p:spPr>
        <p:txBody>
          <a:bodyPr vert="horz" lIns="68580" tIns="34290" rIns="68580" bIns="34290" rtlCol="0" anchor="b">
            <a:noAutofit/>
          </a:bodyPr>
          <a:lstStyle/>
          <a:p>
            <a:r>
              <a:rPr lang="zh-CN" altLang="en-US" sz="1600" dirty="0"/>
              <a:t>在左侧的工具栏里选择“横排文字工具”，在画面中</a:t>
            </a:r>
            <a:r>
              <a:rPr lang="zh-CN" altLang="en-US" sz="1600" dirty="0" smtClean="0"/>
              <a:t>单击      ，</a:t>
            </a:r>
            <a:r>
              <a:rPr lang="zh-CN" altLang="en-US" sz="1600" dirty="0"/>
              <a:t>出现输入光标后即可输入文字，按回车键换行。按“</a:t>
            </a:r>
            <a:r>
              <a:rPr lang="en-US" altLang="zh-CN" sz="1600" dirty="0"/>
              <a:t>Ctrl+</a:t>
            </a:r>
            <a:r>
              <a:rPr lang="zh-CN" altLang="en-US" sz="1600" dirty="0"/>
              <a:t>回车”键或点击上侧工具栏上</a:t>
            </a:r>
            <a:r>
              <a:rPr lang="zh-CN" altLang="en-US" sz="1600" dirty="0" smtClean="0"/>
              <a:t>的按钮</a:t>
            </a:r>
            <a:r>
              <a:rPr lang="zh-CN" altLang="en-US" sz="1600" dirty="0"/>
              <a:t>结束输入。更改文字时，将光标停留在文字上方，光标将</a:t>
            </a:r>
            <a:r>
              <a:rPr lang="zh-CN" altLang="en-US" sz="1600" dirty="0" smtClean="0"/>
              <a:t>变为   </a:t>
            </a:r>
            <a:r>
              <a:rPr lang="en-US" altLang="zh-CN" sz="1600" dirty="0" smtClean="0"/>
              <a:t>,</a:t>
            </a:r>
            <a:r>
              <a:rPr lang="zh-CN" altLang="en-US" sz="1600" dirty="0"/>
              <a:t>点击后进入编辑过程。</a:t>
            </a:r>
            <a:endParaRPr lang="zh-CN" altLang="zh-CN"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第七</a:t>
            </a:r>
            <a:r>
              <a:rPr lang="zh-CN" altLang="en-US" b="1" dirty="0" smtClean="0">
                <a:solidFill>
                  <a:srgbClr val="FF0000"/>
                </a:solidFill>
              </a:rPr>
              <a:t>节  文字</a:t>
            </a:r>
            <a:endParaRPr lang="zh-CN" altLang="en-US" b="1" dirty="0">
              <a:solidFill>
                <a:srgbClr val="FF0000"/>
              </a:solidFill>
            </a:endParaRPr>
          </a:p>
        </p:txBody>
      </p:sp>
      <p:sp>
        <p:nvSpPr>
          <p:cNvPr id="3" name="矩形 2"/>
          <p:cNvSpPr/>
          <p:nvPr/>
        </p:nvSpPr>
        <p:spPr>
          <a:xfrm>
            <a:off x="304800" y="1429991"/>
            <a:ext cx="2741456" cy="369332"/>
          </a:xfrm>
          <a:prstGeom prst="rect">
            <a:avLst/>
          </a:prstGeom>
        </p:spPr>
        <p:txBody>
          <a:bodyPr wrap="none">
            <a:spAutoFit/>
          </a:bodyPr>
          <a:lstStyle/>
          <a:p>
            <a:r>
              <a:rPr lang="zh-CN" altLang="en-US" b="1" dirty="0">
                <a:solidFill>
                  <a:srgbClr val="FF0000"/>
                </a:solidFill>
              </a:rPr>
              <a:t>一、输入文字和更改文字</a:t>
            </a:r>
            <a:endParaRPr lang="zh-CN" altLang="en-US" b="1" dirty="0">
              <a:solidFill>
                <a:srgbClr val="FF0000"/>
              </a:solidFill>
            </a:endParaRPr>
          </a:p>
        </p:txBody>
      </p:sp>
      <p:pic>
        <p:nvPicPr>
          <p:cNvPr id="22530" name="Picture 2" descr="D:\教辅\郭水华\2021\多媒体技术与应用教程\tif\应用多媒体55.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86400" y="3324027"/>
            <a:ext cx="155448" cy="155448"/>
          </a:xfrm>
          <a:prstGeom prst="rect">
            <a:avLst/>
          </a:prstGeom>
          <a:noFill/>
          <a:extLst>
            <a:ext uri="{909E8E84-426E-40DD-AFC4-6F175D3DCCD1}">
              <a14:hiddenFill xmlns:a14="http://schemas.microsoft.com/office/drawing/2010/main">
                <a:solidFill>
                  <a:srgbClr val="FFFFFF"/>
                </a:solidFill>
              </a14:hiddenFill>
            </a:ext>
          </a:extLst>
        </p:spPr>
      </p:pic>
      <p:pic>
        <p:nvPicPr>
          <p:cNvPr id="22531" name="Picture 3" descr="D:\教辅\郭水华\2021\多媒体技术与应用教程\tif\应用多媒体56.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9800" y="3539094"/>
            <a:ext cx="137160" cy="2377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0684577"/>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304800" y="2202222"/>
            <a:ext cx="3771530" cy="929682"/>
          </a:xfrm>
          <a:prstGeom prst="rect">
            <a:avLst/>
          </a:prstGeom>
        </p:spPr>
        <p:txBody>
          <a:bodyPr vert="horz" lIns="68580" tIns="34290" rIns="68580" bIns="34290" rtlCol="0" anchor="b">
            <a:noAutofit/>
          </a:bodyPr>
          <a:lstStyle/>
          <a:p>
            <a:r>
              <a:rPr lang="zh-CN" altLang="en-US" sz="1600" dirty="0"/>
              <a:t>在菜单栏上执行“文字”→“面板”→“字符面板”命令，将出现“字符”面板。</a:t>
            </a:r>
            <a:endParaRPr lang="zh-CN" altLang="zh-CN"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第七</a:t>
            </a:r>
            <a:r>
              <a:rPr lang="zh-CN" altLang="en-US" b="1" dirty="0" smtClean="0">
                <a:solidFill>
                  <a:srgbClr val="FF0000"/>
                </a:solidFill>
              </a:rPr>
              <a:t>节  文字</a:t>
            </a:r>
            <a:endParaRPr lang="zh-CN" altLang="en-US" b="1" dirty="0">
              <a:solidFill>
                <a:srgbClr val="FF0000"/>
              </a:solidFill>
            </a:endParaRPr>
          </a:p>
        </p:txBody>
      </p:sp>
      <p:sp>
        <p:nvSpPr>
          <p:cNvPr id="3" name="矩形 2"/>
          <p:cNvSpPr/>
          <p:nvPr/>
        </p:nvSpPr>
        <p:spPr>
          <a:xfrm>
            <a:off x="304800" y="1429991"/>
            <a:ext cx="2044149" cy="369332"/>
          </a:xfrm>
          <a:prstGeom prst="rect">
            <a:avLst/>
          </a:prstGeom>
        </p:spPr>
        <p:txBody>
          <a:bodyPr wrap="none">
            <a:spAutoFit/>
          </a:bodyPr>
          <a:lstStyle/>
          <a:p>
            <a:r>
              <a:rPr lang="zh-CN" altLang="en-US" b="1" dirty="0">
                <a:solidFill>
                  <a:srgbClr val="FF0000"/>
                </a:solidFill>
              </a:rPr>
              <a:t>二、“字符”面板</a:t>
            </a:r>
            <a:endParaRPr lang="zh-CN" altLang="en-US" b="1" dirty="0">
              <a:solidFill>
                <a:srgbClr val="FF0000"/>
              </a:solidFill>
            </a:endParaRPr>
          </a:p>
        </p:txBody>
      </p:sp>
      <p:pic>
        <p:nvPicPr>
          <p:cNvPr id="22532" name="Picture 4" descr="D:\教辅\郭水华\2021\多媒体技术与应用教程\tif\应用多媒体57.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3400" y="1897380"/>
            <a:ext cx="2499360" cy="1877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551143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304800" y="2104123"/>
            <a:ext cx="3771530" cy="1153427"/>
          </a:xfrm>
          <a:prstGeom prst="rect">
            <a:avLst/>
          </a:prstGeom>
        </p:spPr>
        <p:txBody>
          <a:bodyPr vert="horz" lIns="68580" tIns="34290" rIns="68580" bIns="34290" rtlCol="0" anchor="b">
            <a:noAutofit/>
          </a:bodyPr>
          <a:lstStyle/>
          <a:p>
            <a:r>
              <a:rPr lang="en-US" altLang="zh-CN" sz="1600" dirty="0"/>
              <a:t>(</a:t>
            </a:r>
            <a:r>
              <a:rPr lang="zh-CN" altLang="en-US" sz="1600" dirty="0"/>
              <a:t>一</a:t>
            </a:r>
            <a:r>
              <a:rPr lang="en-US" altLang="zh-CN" sz="1600" dirty="0"/>
              <a:t>)</a:t>
            </a:r>
            <a:r>
              <a:rPr lang="zh-CN" altLang="en-US" sz="1600" dirty="0"/>
              <a:t>文字框的</a:t>
            </a:r>
            <a:r>
              <a:rPr lang="zh-CN" altLang="en-US" sz="1600" dirty="0" smtClean="0"/>
              <a:t>变换</a:t>
            </a:r>
            <a:endParaRPr lang="en-US" altLang="zh-CN" sz="1600" dirty="0" smtClean="0"/>
          </a:p>
          <a:p>
            <a:r>
              <a:rPr lang="en-US" altLang="zh-CN" sz="1600" dirty="0"/>
              <a:t>(</a:t>
            </a:r>
            <a:r>
              <a:rPr lang="zh-CN" altLang="en-US" sz="1600" dirty="0"/>
              <a:t>二</a:t>
            </a:r>
            <a:r>
              <a:rPr lang="en-US" altLang="zh-CN" sz="1600" dirty="0"/>
              <a:t>)</a:t>
            </a:r>
            <a:r>
              <a:rPr lang="zh-CN" altLang="en-US" sz="1600" dirty="0"/>
              <a:t>文字段落避</a:t>
            </a:r>
            <a:r>
              <a:rPr lang="zh-CN" altLang="en-US" sz="1600" dirty="0" smtClean="0"/>
              <a:t>头尾</a:t>
            </a:r>
            <a:endParaRPr lang="en-US" altLang="zh-CN" sz="1600" dirty="0" smtClean="0"/>
          </a:p>
          <a:p>
            <a:r>
              <a:rPr lang="en-US" altLang="zh-CN" sz="1600" dirty="0"/>
              <a:t>(</a:t>
            </a:r>
            <a:r>
              <a:rPr lang="zh-CN" altLang="en-US" sz="1600" dirty="0"/>
              <a:t>三</a:t>
            </a:r>
            <a:r>
              <a:rPr lang="en-US" altLang="zh-CN" sz="1600" dirty="0"/>
              <a:t>)</a:t>
            </a:r>
            <a:r>
              <a:rPr lang="zh-CN" altLang="en-US" sz="1600" dirty="0"/>
              <a:t>文字段落</a:t>
            </a:r>
            <a:r>
              <a:rPr lang="zh-CN" altLang="en-US" sz="1600" dirty="0" smtClean="0"/>
              <a:t>对齐</a:t>
            </a:r>
            <a:endParaRPr lang="en-US" altLang="zh-CN" sz="1600" dirty="0" smtClean="0"/>
          </a:p>
          <a:p>
            <a:r>
              <a:rPr lang="en-US" altLang="zh-CN" sz="1600" dirty="0"/>
              <a:t>(</a:t>
            </a:r>
            <a:r>
              <a:rPr lang="zh-CN" altLang="en-US" sz="1600" dirty="0"/>
              <a:t>四</a:t>
            </a:r>
            <a:r>
              <a:rPr lang="en-US" altLang="zh-CN" sz="1600" dirty="0"/>
              <a:t>)</a:t>
            </a:r>
            <a:r>
              <a:rPr lang="zh-CN" altLang="en-US" sz="1600" dirty="0"/>
              <a:t>文字段落</a:t>
            </a:r>
            <a:r>
              <a:rPr lang="zh-CN" altLang="en-US" sz="1600" dirty="0" smtClean="0"/>
              <a:t>缩进</a:t>
            </a:r>
            <a:endParaRPr lang="zh-CN" altLang="zh-CN"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第七</a:t>
            </a:r>
            <a:r>
              <a:rPr lang="zh-CN" altLang="en-US" b="1" dirty="0" smtClean="0">
                <a:solidFill>
                  <a:srgbClr val="FF0000"/>
                </a:solidFill>
              </a:rPr>
              <a:t>节  文字</a:t>
            </a:r>
            <a:endParaRPr lang="zh-CN" altLang="en-US" b="1" dirty="0">
              <a:solidFill>
                <a:srgbClr val="FF0000"/>
              </a:solidFill>
            </a:endParaRPr>
          </a:p>
        </p:txBody>
      </p:sp>
      <p:sp>
        <p:nvSpPr>
          <p:cNvPr id="3" name="矩形 2"/>
          <p:cNvSpPr/>
          <p:nvPr/>
        </p:nvSpPr>
        <p:spPr>
          <a:xfrm>
            <a:off x="304800" y="1429991"/>
            <a:ext cx="1579278" cy="369332"/>
          </a:xfrm>
          <a:prstGeom prst="rect">
            <a:avLst/>
          </a:prstGeom>
        </p:spPr>
        <p:txBody>
          <a:bodyPr wrap="none">
            <a:spAutoFit/>
          </a:bodyPr>
          <a:lstStyle/>
          <a:p>
            <a:r>
              <a:rPr lang="zh-CN" altLang="en-US" b="1" dirty="0">
                <a:solidFill>
                  <a:srgbClr val="FF0000"/>
                </a:solidFill>
              </a:rPr>
              <a:t>三、区域文字</a:t>
            </a:r>
            <a:endParaRPr lang="zh-CN" altLang="en-US" b="1" dirty="0">
              <a:solidFill>
                <a:srgbClr val="FF0000"/>
              </a:solidFill>
            </a:endParaRPr>
          </a:p>
        </p:txBody>
      </p:sp>
      <p:pic>
        <p:nvPicPr>
          <p:cNvPr id="22532" name="Picture 4" descr="D:\教辅\郭水华\2021\多媒体技术与应用教程\tif\应用多媒体57.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3400" y="1897380"/>
            <a:ext cx="2499360" cy="1877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71764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0" y="209550"/>
            <a:ext cx="4038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rPr>
              <a:t>第一</a:t>
            </a:r>
            <a:r>
              <a:rPr lang="zh-CN" altLang="en-US" dirty="0" smtClean="0">
                <a:solidFill>
                  <a:srgbClr val="FF0000"/>
                </a:solidFill>
              </a:rPr>
              <a:t>节  多媒体</a:t>
            </a:r>
            <a:r>
              <a:rPr lang="zh-CN" altLang="en-US" dirty="0">
                <a:solidFill>
                  <a:srgbClr val="FF0000"/>
                </a:solidFill>
              </a:rPr>
              <a:t>技术的基本概念</a:t>
            </a:r>
            <a:endParaRPr lang="zh-CN" altLang="en-US" dirty="0">
              <a:solidFill>
                <a:srgbClr val="FF0000"/>
              </a:solidFill>
            </a:endParaRPr>
          </a:p>
        </p:txBody>
      </p:sp>
      <p:sp>
        <p:nvSpPr>
          <p:cNvPr id="12" name="矩形 11"/>
          <p:cNvSpPr/>
          <p:nvPr/>
        </p:nvSpPr>
        <p:spPr>
          <a:xfrm>
            <a:off x="1380912" y="1604070"/>
            <a:ext cx="7382087" cy="2677656"/>
          </a:xfrm>
          <a:prstGeom prst="rect">
            <a:avLst/>
          </a:prstGeom>
        </p:spPr>
        <p:txBody>
          <a:bodyPr wrap="square">
            <a:spAutoFit/>
          </a:bodyPr>
          <a:lstStyle/>
          <a:p>
            <a:r>
              <a:rPr lang="en-US" altLang="zh-CN" sz="1400" dirty="0"/>
              <a:t>(</a:t>
            </a:r>
            <a:r>
              <a:rPr lang="zh-CN" altLang="en-US" sz="1400" dirty="0"/>
              <a:t>四</a:t>
            </a:r>
            <a:r>
              <a:rPr lang="en-US" altLang="zh-CN" sz="1400" dirty="0"/>
              <a:t>)</a:t>
            </a:r>
            <a:r>
              <a:rPr lang="zh-CN" altLang="en-US" sz="1400" dirty="0" smtClean="0"/>
              <a:t>图像</a:t>
            </a:r>
            <a:endParaRPr lang="en-US" altLang="zh-CN" sz="1400" dirty="0" smtClean="0"/>
          </a:p>
          <a:p>
            <a:r>
              <a:rPr lang="zh-CN" altLang="en-US" sz="1400" dirty="0"/>
              <a:t>图像原指原先在印刷制品上的图形、图画等。多媒体技术中的图像是由扫描仪、摄像机等输入设备捕捉实际的画面而产生的数字图像，是由像素点阵构成的位图</a:t>
            </a:r>
            <a:r>
              <a:rPr lang="zh-CN" altLang="en-US" sz="1400" dirty="0" smtClean="0"/>
              <a:t>。</a:t>
            </a:r>
            <a:endParaRPr lang="en-US" altLang="zh-CN" sz="1400" dirty="0" smtClean="0"/>
          </a:p>
          <a:p>
            <a:r>
              <a:rPr lang="en-US" altLang="zh-CN" sz="1400" dirty="0"/>
              <a:t>(</a:t>
            </a:r>
            <a:r>
              <a:rPr lang="zh-CN" altLang="en-US" sz="1400" dirty="0"/>
              <a:t>五</a:t>
            </a:r>
            <a:r>
              <a:rPr lang="en-US" altLang="zh-CN" sz="1400" dirty="0"/>
              <a:t>)</a:t>
            </a:r>
            <a:r>
              <a:rPr lang="zh-CN" altLang="en-US" sz="1400" dirty="0" smtClean="0"/>
              <a:t>动画</a:t>
            </a:r>
            <a:endParaRPr lang="en-US" altLang="zh-CN" sz="1400" dirty="0" smtClean="0"/>
          </a:p>
          <a:p>
            <a:r>
              <a:rPr lang="zh-CN" altLang="en-US" sz="1400" dirty="0"/>
              <a:t>所谓动画，就是通过以</a:t>
            </a:r>
            <a:r>
              <a:rPr lang="en-US" altLang="zh-CN" sz="1400" dirty="0"/>
              <a:t>15~20</a:t>
            </a:r>
            <a:r>
              <a:rPr lang="zh-CN" altLang="en-US" sz="1400" dirty="0"/>
              <a:t>帧</a:t>
            </a:r>
            <a:r>
              <a:rPr lang="en-US" altLang="zh-CN" sz="1400" dirty="0"/>
              <a:t>/</a:t>
            </a:r>
            <a:r>
              <a:rPr lang="zh-CN" altLang="en-US" sz="1400" dirty="0"/>
              <a:t>秒的速度，顺序地播放静止图像帧以产生运动的错觉，实质上是一幅幅静态图像的连续播放。因为眼睛能足够长时间地保留图像以允许大脑以连续的序列把帧连接起来，所以能够产生运动的错觉</a:t>
            </a:r>
            <a:r>
              <a:rPr lang="zh-CN" altLang="en-US" sz="1400" dirty="0" smtClean="0"/>
              <a:t>。</a:t>
            </a:r>
            <a:endParaRPr lang="en-US" altLang="zh-CN" sz="1400" dirty="0" smtClean="0"/>
          </a:p>
          <a:p>
            <a:r>
              <a:rPr lang="en-US" altLang="zh-CN" sz="1400" dirty="0"/>
              <a:t>(</a:t>
            </a:r>
            <a:r>
              <a:rPr lang="zh-CN" altLang="en-US" sz="1400" dirty="0"/>
              <a:t>六</a:t>
            </a:r>
            <a:r>
              <a:rPr lang="en-US" altLang="zh-CN" sz="1400" dirty="0"/>
              <a:t>)</a:t>
            </a:r>
            <a:r>
              <a:rPr lang="zh-CN" altLang="en-US" sz="1400" dirty="0" smtClean="0"/>
              <a:t>视频</a:t>
            </a:r>
            <a:endParaRPr lang="en-US" altLang="zh-CN" sz="1400" dirty="0" smtClean="0"/>
          </a:p>
          <a:p>
            <a:r>
              <a:rPr lang="zh-CN" altLang="en-US" sz="1400" dirty="0"/>
              <a:t>视频也是由一幅幅单独的画面</a:t>
            </a:r>
            <a:r>
              <a:rPr lang="en-US" altLang="zh-CN" sz="1400" dirty="0"/>
              <a:t>(</a:t>
            </a:r>
            <a:r>
              <a:rPr lang="zh-CN" altLang="en-US" sz="1400" dirty="0"/>
              <a:t>称为帧</a:t>
            </a:r>
            <a:r>
              <a:rPr lang="en-US" altLang="zh-CN" sz="1400" dirty="0"/>
              <a:t>)</a:t>
            </a:r>
            <a:r>
              <a:rPr lang="zh-CN" altLang="en-US" sz="1400" dirty="0"/>
              <a:t>序列组成的。这些画面以一定的速率</a:t>
            </a:r>
            <a:r>
              <a:rPr lang="en-US" altLang="zh-CN" sz="1400" dirty="0"/>
              <a:t>(</a:t>
            </a:r>
            <a:r>
              <a:rPr lang="zh-CN" altLang="en-US" sz="1400" dirty="0"/>
              <a:t>即帧率</a:t>
            </a:r>
            <a:r>
              <a:rPr lang="en-US" altLang="zh-CN" sz="1400" dirty="0"/>
              <a:t>fps,</a:t>
            </a:r>
            <a:r>
              <a:rPr lang="zh-CN" altLang="en-US" sz="1400" dirty="0"/>
              <a:t>每秒播放帧的数目</a:t>
            </a:r>
            <a:r>
              <a:rPr lang="en-US" altLang="zh-CN" sz="1400" dirty="0"/>
              <a:t>)</a:t>
            </a:r>
            <a:r>
              <a:rPr lang="zh-CN" altLang="en-US" sz="1400" dirty="0"/>
              <a:t>连续地投射在屏幕上，使观察者产生图像连续运动的感觉。与动画一样，这也是利用了人眼的视觉暂留原理。人眼看到的景象消失以后，在视网膜上会有一个短暂的延迟，当这个图形没有在视网膜上消失以前有新的图像显示，就使得人们感觉不到图像的不连续性。</a:t>
            </a:r>
            <a:endParaRPr lang="zh-CN" altLang="en-US" sz="1400" dirty="0"/>
          </a:p>
        </p:txBody>
      </p:sp>
      <p:sp>
        <p:nvSpPr>
          <p:cNvPr id="9" name="矩形 8"/>
          <p:cNvSpPr/>
          <p:nvPr/>
        </p:nvSpPr>
        <p:spPr>
          <a:xfrm>
            <a:off x="304800" y="1200150"/>
            <a:ext cx="2031325" cy="369332"/>
          </a:xfrm>
          <a:prstGeom prst="rect">
            <a:avLst/>
          </a:prstGeom>
        </p:spPr>
        <p:txBody>
          <a:bodyPr wrap="none">
            <a:spAutoFit/>
          </a:bodyPr>
          <a:lstStyle/>
          <a:p>
            <a:r>
              <a:rPr lang="zh-CN" altLang="en-US" dirty="0">
                <a:solidFill>
                  <a:srgbClr val="FF0000"/>
                </a:solidFill>
              </a:rPr>
              <a:t>二、多媒体的类型</a:t>
            </a:r>
            <a:endParaRPr lang="zh-CN" altLang="en-US" dirty="0">
              <a:solidFill>
                <a:srgbClr val="FF0000"/>
              </a:solidFill>
            </a:endParaRPr>
          </a:p>
        </p:txBody>
      </p:sp>
    </p:spTree>
    <p:extLst>
      <p:ext uri="{BB962C8B-B14F-4D97-AF65-F5344CB8AC3E}">
        <p14:creationId xmlns:p14="http://schemas.microsoft.com/office/powerpoint/2010/main" val="545682715"/>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304800" y="2104123"/>
            <a:ext cx="3771530" cy="1153427"/>
          </a:xfrm>
          <a:prstGeom prst="rect">
            <a:avLst/>
          </a:prstGeom>
        </p:spPr>
        <p:txBody>
          <a:bodyPr vert="horz" lIns="68580" tIns="34290" rIns="68580" bIns="34290" rtlCol="0" anchor="b">
            <a:noAutofit/>
          </a:bodyPr>
          <a:lstStyle/>
          <a:p>
            <a:r>
              <a:rPr lang="en-US" altLang="zh-CN" sz="1600" dirty="0"/>
              <a:t>(</a:t>
            </a:r>
            <a:r>
              <a:rPr lang="zh-CN" altLang="en-US" sz="1600" dirty="0"/>
              <a:t>一</a:t>
            </a:r>
            <a:r>
              <a:rPr lang="en-US" altLang="zh-CN" sz="1600" dirty="0"/>
              <a:t>)</a:t>
            </a:r>
            <a:r>
              <a:rPr lang="zh-CN" altLang="en-US" sz="1600" dirty="0"/>
              <a:t>文字框的</a:t>
            </a:r>
            <a:r>
              <a:rPr lang="zh-CN" altLang="en-US" sz="1600" dirty="0" smtClean="0"/>
              <a:t>变换</a:t>
            </a:r>
            <a:endParaRPr lang="en-US" altLang="zh-CN" sz="1600" dirty="0" smtClean="0"/>
          </a:p>
          <a:p>
            <a:r>
              <a:rPr lang="en-US" altLang="zh-CN" sz="1600" dirty="0"/>
              <a:t>(</a:t>
            </a:r>
            <a:r>
              <a:rPr lang="zh-CN" altLang="en-US" sz="1600" dirty="0"/>
              <a:t>二</a:t>
            </a:r>
            <a:r>
              <a:rPr lang="en-US" altLang="zh-CN" sz="1600" dirty="0"/>
              <a:t>)</a:t>
            </a:r>
            <a:r>
              <a:rPr lang="zh-CN" altLang="en-US" sz="1600" dirty="0"/>
              <a:t>文字段落避</a:t>
            </a:r>
            <a:r>
              <a:rPr lang="zh-CN" altLang="en-US" sz="1600" dirty="0" smtClean="0"/>
              <a:t>头尾</a:t>
            </a:r>
            <a:endParaRPr lang="en-US" altLang="zh-CN" sz="1600" dirty="0" smtClean="0"/>
          </a:p>
          <a:p>
            <a:r>
              <a:rPr lang="en-US" altLang="zh-CN" sz="1600" dirty="0"/>
              <a:t>(</a:t>
            </a:r>
            <a:r>
              <a:rPr lang="zh-CN" altLang="en-US" sz="1600" dirty="0"/>
              <a:t>三</a:t>
            </a:r>
            <a:r>
              <a:rPr lang="en-US" altLang="zh-CN" sz="1600" dirty="0"/>
              <a:t>)</a:t>
            </a:r>
            <a:r>
              <a:rPr lang="zh-CN" altLang="en-US" sz="1600" dirty="0"/>
              <a:t>文字段落</a:t>
            </a:r>
            <a:r>
              <a:rPr lang="zh-CN" altLang="en-US" sz="1600" dirty="0" smtClean="0"/>
              <a:t>对齐</a:t>
            </a:r>
            <a:endParaRPr lang="en-US" altLang="zh-CN" sz="1600" dirty="0" smtClean="0"/>
          </a:p>
          <a:p>
            <a:r>
              <a:rPr lang="en-US" altLang="zh-CN" sz="1600" dirty="0"/>
              <a:t>(</a:t>
            </a:r>
            <a:r>
              <a:rPr lang="zh-CN" altLang="en-US" sz="1600" dirty="0"/>
              <a:t>四</a:t>
            </a:r>
            <a:r>
              <a:rPr lang="en-US" altLang="zh-CN" sz="1600" dirty="0"/>
              <a:t>)</a:t>
            </a:r>
            <a:r>
              <a:rPr lang="zh-CN" altLang="en-US" sz="1600" dirty="0"/>
              <a:t>文字段落</a:t>
            </a:r>
            <a:r>
              <a:rPr lang="zh-CN" altLang="en-US" sz="1600" dirty="0" smtClean="0"/>
              <a:t>缩进</a:t>
            </a:r>
            <a:endParaRPr lang="zh-CN" altLang="zh-CN"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第七</a:t>
            </a:r>
            <a:r>
              <a:rPr lang="zh-CN" altLang="en-US" b="1" dirty="0" smtClean="0">
                <a:solidFill>
                  <a:srgbClr val="FF0000"/>
                </a:solidFill>
              </a:rPr>
              <a:t>节  文字</a:t>
            </a:r>
            <a:endParaRPr lang="zh-CN" altLang="en-US" b="1" dirty="0">
              <a:solidFill>
                <a:srgbClr val="FF0000"/>
              </a:solidFill>
            </a:endParaRPr>
          </a:p>
        </p:txBody>
      </p:sp>
      <p:sp>
        <p:nvSpPr>
          <p:cNvPr id="3" name="矩形 2"/>
          <p:cNvSpPr/>
          <p:nvPr/>
        </p:nvSpPr>
        <p:spPr>
          <a:xfrm>
            <a:off x="304800" y="1429991"/>
            <a:ext cx="1579278" cy="369332"/>
          </a:xfrm>
          <a:prstGeom prst="rect">
            <a:avLst/>
          </a:prstGeom>
        </p:spPr>
        <p:txBody>
          <a:bodyPr wrap="none">
            <a:spAutoFit/>
          </a:bodyPr>
          <a:lstStyle/>
          <a:p>
            <a:r>
              <a:rPr lang="zh-CN" altLang="en-US" b="1" dirty="0">
                <a:solidFill>
                  <a:srgbClr val="FF0000"/>
                </a:solidFill>
              </a:rPr>
              <a:t>三、区域文字</a:t>
            </a:r>
            <a:endParaRPr lang="zh-CN" altLang="en-US" b="1" dirty="0">
              <a:solidFill>
                <a:srgbClr val="FF0000"/>
              </a:solidFill>
            </a:endParaRPr>
          </a:p>
        </p:txBody>
      </p:sp>
      <p:pic>
        <p:nvPicPr>
          <p:cNvPr id="22532" name="Picture 4" descr="D:\教辅\郭水华\2021\多媒体技术与应用教程\tif\应用多媒体57.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3400" y="1897380"/>
            <a:ext cx="2499360" cy="1877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995757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228600" y="1733550"/>
            <a:ext cx="4114800" cy="2448827"/>
          </a:xfrm>
          <a:prstGeom prst="rect">
            <a:avLst/>
          </a:prstGeom>
        </p:spPr>
        <p:txBody>
          <a:bodyPr vert="horz" lIns="68580" tIns="34290" rIns="68580" bIns="34290" rtlCol="0" anchor="b">
            <a:noAutofit/>
          </a:bodyPr>
          <a:lstStyle/>
          <a:p>
            <a:r>
              <a:rPr lang="zh-CN" altLang="en-US" sz="1600" dirty="0"/>
              <a:t>在</a:t>
            </a:r>
            <a:r>
              <a:rPr lang="en-US" altLang="zh-CN" sz="1600" dirty="0"/>
              <a:t>Photoshop</a:t>
            </a:r>
            <a:r>
              <a:rPr lang="zh-CN" altLang="en-US" sz="1600" dirty="0"/>
              <a:t>中，图像是由不同原色构成的，如在</a:t>
            </a:r>
            <a:r>
              <a:rPr lang="en-US" altLang="zh-CN" sz="1600" dirty="0"/>
              <a:t>RGB</a:t>
            </a:r>
            <a:r>
              <a:rPr lang="zh-CN" altLang="en-US" sz="1600" dirty="0"/>
              <a:t>色彩模式中，图像由红色、绿色和蓝色</a:t>
            </a:r>
            <a:r>
              <a:rPr lang="en-US" altLang="zh-CN" sz="1600" dirty="0"/>
              <a:t>3</a:t>
            </a:r>
            <a:r>
              <a:rPr lang="zh-CN" altLang="en-US" sz="1600" dirty="0"/>
              <a:t>种不同的原色构成，而用来存储这些原色信息的对象就是通道。我们可以在不同色彩模式下，对每个单独的原色通道进行色调、明暗的调整，还能在原色通道里执行滤镜操作，为图像添加许多工具或命令无法完成的特殊合成效果。通道还可用作</a:t>
            </a:r>
            <a:r>
              <a:rPr lang="en-US" altLang="zh-CN" sz="1600" dirty="0"/>
              <a:t>Photoshop</a:t>
            </a:r>
            <a:r>
              <a:rPr lang="zh-CN" altLang="en-US" sz="1600" dirty="0"/>
              <a:t>的选区，以及用于存储蒙版。</a:t>
            </a:r>
            <a:endParaRPr lang="zh-CN" altLang="zh-CN"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a:t>
            </a:r>
            <a:r>
              <a:rPr lang="zh-CN" altLang="en-US" b="1" dirty="0" smtClean="0">
                <a:solidFill>
                  <a:srgbClr val="FF0000"/>
                </a:solidFill>
              </a:rPr>
              <a:t>八节  通道</a:t>
            </a:r>
            <a:r>
              <a:rPr lang="zh-CN" altLang="en-US" b="1" dirty="0">
                <a:solidFill>
                  <a:srgbClr val="FF0000"/>
                </a:solidFill>
              </a:rPr>
              <a:t>和蒙版</a:t>
            </a:r>
            <a:endParaRPr lang="zh-CN" altLang="en-US" b="1" dirty="0">
              <a:solidFill>
                <a:srgbClr val="FF0000"/>
              </a:solidFill>
            </a:endParaRPr>
          </a:p>
        </p:txBody>
      </p:sp>
      <p:sp>
        <p:nvSpPr>
          <p:cNvPr id="3" name="矩形 2"/>
          <p:cNvSpPr/>
          <p:nvPr/>
        </p:nvSpPr>
        <p:spPr>
          <a:xfrm>
            <a:off x="304800" y="1429991"/>
            <a:ext cx="1114408" cy="369332"/>
          </a:xfrm>
          <a:prstGeom prst="rect">
            <a:avLst/>
          </a:prstGeom>
        </p:spPr>
        <p:txBody>
          <a:bodyPr wrap="none">
            <a:spAutoFit/>
          </a:bodyPr>
          <a:lstStyle/>
          <a:p>
            <a:r>
              <a:rPr lang="zh-CN" altLang="en-US" b="1" dirty="0">
                <a:solidFill>
                  <a:srgbClr val="FF0000"/>
                </a:solidFill>
              </a:rPr>
              <a:t>一、通道</a:t>
            </a:r>
            <a:endParaRPr lang="zh-CN" altLang="en-US" b="1" dirty="0">
              <a:solidFill>
                <a:srgbClr val="FF0000"/>
              </a:solidFill>
            </a:endParaRPr>
          </a:p>
        </p:txBody>
      </p:sp>
      <p:pic>
        <p:nvPicPr>
          <p:cNvPr id="23554" name="Picture 2" descr="D:\教辅\郭水华\2021\多媒体技术与应用教程\tif\多媒体3-65.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1838429"/>
            <a:ext cx="2519998" cy="14666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995757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228600" y="1733550"/>
            <a:ext cx="4114800" cy="2448827"/>
          </a:xfrm>
          <a:prstGeom prst="rect">
            <a:avLst/>
          </a:prstGeom>
        </p:spPr>
        <p:txBody>
          <a:bodyPr vert="horz" lIns="68580" tIns="34290" rIns="68580" bIns="34290" rtlCol="0" anchor="b">
            <a:noAutofit/>
          </a:bodyPr>
          <a:lstStyle/>
          <a:p>
            <a:r>
              <a:rPr lang="zh-CN" altLang="en-US" sz="1600" dirty="0"/>
              <a:t>在</a:t>
            </a:r>
            <a:r>
              <a:rPr lang="en-US" altLang="zh-CN" sz="1600" dirty="0"/>
              <a:t>Photoshop</a:t>
            </a:r>
            <a:r>
              <a:rPr lang="zh-CN" altLang="en-US" sz="1600" dirty="0"/>
              <a:t>中，图像是由不同原色构成的，如在</a:t>
            </a:r>
            <a:r>
              <a:rPr lang="en-US" altLang="zh-CN" sz="1600" dirty="0"/>
              <a:t>RGB</a:t>
            </a:r>
            <a:r>
              <a:rPr lang="zh-CN" altLang="en-US" sz="1600" dirty="0"/>
              <a:t>色彩模式中，图像由红色、绿色和蓝色</a:t>
            </a:r>
            <a:r>
              <a:rPr lang="en-US" altLang="zh-CN" sz="1600" dirty="0"/>
              <a:t>3</a:t>
            </a:r>
            <a:r>
              <a:rPr lang="zh-CN" altLang="en-US" sz="1600" dirty="0"/>
              <a:t>种不同的原色构成，而用来存储这些原色信息的对象就是通道。我们可以在不同色彩模式下，对每个单独的原色通道进行色调、明暗的调整，还能在原色通道里执行滤镜操作，为图像添加许多工具或命令无法完成的特殊合成效果。通道还可用作</a:t>
            </a:r>
            <a:r>
              <a:rPr lang="en-US" altLang="zh-CN" sz="1600" dirty="0"/>
              <a:t>Photoshop</a:t>
            </a:r>
            <a:r>
              <a:rPr lang="zh-CN" altLang="en-US" sz="1600" dirty="0"/>
              <a:t>的选区，以及用于存储蒙版。</a:t>
            </a:r>
            <a:endParaRPr lang="zh-CN" altLang="zh-CN"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a:t>
            </a:r>
            <a:r>
              <a:rPr lang="zh-CN" altLang="en-US" b="1" dirty="0" smtClean="0">
                <a:solidFill>
                  <a:srgbClr val="FF0000"/>
                </a:solidFill>
              </a:rPr>
              <a:t>八节  通道</a:t>
            </a:r>
            <a:r>
              <a:rPr lang="zh-CN" altLang="en-US" b="1" dirty="0">
                <a:solidFill>
                  <a:srgbClr val="FF0000"/>
                </a:solidFill>
              </a:rPr>
              <a:t>和蒙版</a:t>
            </a:r>
            <a:endParaRPr lang="zh-CN" altLang="en-US" b="1" dirty="0">
              <a:solidFill>
                <a:srgbClr val="FF0000"/>
              </a:solidFill>
            </a:endParaRPr>
          </a:p>
        </p:txBody>
      </p:sp>
      <p:sp>
        <p:nvSpPr>
          <p:cNvPr id="3" name="矩形 2"/>
          <p:cNvSpPr/>
          <p:nvPr/>
        </p:nvSpPr>
        <p:spPr>
          <a:xfrm>
            <a:off x="304800" y="1429991"/>
            <a:ext cx="1114408" cy="369332"/>
          </a:xfrm>
          <a:prstGeom prst="rect">
            <a:avLst/>
          </a:prstGeom>
        </p:spPr>
        <p:txBody>
          <a:bodyPr wrap="none">
            <a:spAutoFit/>
          </a:bodyPr>
          <a:lstStyle/>
          <a:p>
            <a:r>
              <a:rPr lang="zh-CN" altLang="en-US" b="1" dirty="0">
                <a:solidFill>
                  <a:srgbClr val="FF0000"/>
                </a:solidFill>
              </a:rPr>
              <a:t>二、蒙版</a:t>
            </a:r>
            <a:endParaRPr lang="zh-CN" altLang="en-US" b="1" dirty="0">
              <a:solidFill>
                <a:srgbClr val="FF0000"/>
              </a:solidFill>
            </a:endParaRPr>
          </a:p>
        </p:txBody>
      </p:sp>
      <p:pic>
        <p:nvPicPr>
          <p:cNvPr id="24578" name="Picture 2" descr="D:\教辅\郭水华\2021\多媒体技术与应用教程\tif\多媒体3-67.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1999" y="1931456"/>
            <a:ext cx="2702625" cy="1630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3294271"/>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228600" y="1733550"/>
            <a:ext cx="4114800" cy="3048000"/>
          </a:xfrm>
          <a:prstGeom prst="rect">
            <a:avLst/>
          </a:prstGeom>
        </p:spPr>
        <p:txBody>
          <a:bodyPr vert="horz" lIns="68580" tIns="34290" rIns="68580" bIns="34290" rtlCol="0" anchor="b">
            <a:noAutofit/>
          </a:bodyPr>
          <a:lstStyle/>
          <a:p>
            <a:r>
              <a:rPr lang="zh-CN" altLang="en-US" sz="1600" dirty="0"/>
              <a:t>在绘制图像时，用户可以使用“画笔工具”进行绘制，但这种方法不利于后期编辑。在编辑复杂图像时可以使用“路径工具”来绘制，这样后期编辑会非常方便</a:t>
            </a:r>
            <a:r>
              <a:rPr lang="zh-CN" altLang="en-US" sz="1600" dirty="0" smtClean="0"/>
              <a:t>。</a:t>
            </a:r>
            <a:endParaRPr lang="zh-CN" altLang="en-US" sz="1600" dirty="0"/>
          </a:p>
          <a:p>
            <a:r>
              <a:rPr lang="zh-CN" altLang="en-US" sz="1600" dirty="0"/>
              <a:t>路径是由一些锚点连接起来的线段或者曲线，可以是有起点和终点的开放式状态，也可以是闭合的状态。用户可以根据自身需要将路径描边、填充或转化为选区。路径分为直线路径和曲线路径，直线路径由锚点和路径线构成，曲线路径比直线路径多了控制</a:t>
            </a:r>
            <a:r>
              <a:rPr lang="zh-CN" altLang="en-US" sz="1600" dirty="0" smtClean="0"/>
              <a:t>手柄</a:t>
            </a:r>
            <a:r>
              <a:rPr lang="en-US" altLang="zh-CN" sz="1600" dirty="0" smtClean="0"/>
              <a:t>,</a:t>
            </a:r>
            <a:r>
              <a:rPr lang="zh-CN" altLang="en-US" sz="1600" dirty="0"/>
              <a:t>拖动控制手柄可以任意调整锚点之间路径的弯曲</a:t>
            </a:r>
            <a:r>
              <a:rPr lang="zh-CN" altLang="en-US" sz="1600" dirty="0" smtClean="0"/>
              <a:t>弧度</a:t>
            </a:r>
            <a:r>
              <a:rPr lang="zh-CN" altLang="en-US" sz="1600" dirty="0"/>
              <a:t>。</a:t>
            </a:r>
            <a:endParaRPr lang="zh-CN" altLang="zh-CN"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第九</a:t>
            </a:r>
            <a:r>
              <a:rPr lang="zh-CN" altLang="en-US" b="1" dirty="0" smtClean="0">
                <a:solidFill>
                  <a:srgbClr val="FF0000"/>
                </a:solidFill>
              </a:rPr>
              <a:t>节  路径</a:t>
            </a:r>
            <a:r>
              <a:rPr lang="zh-CN" altLang="en-US" b="1" dirty="0">
                <a:solidFill>
                  <a:srgbClr val="FF0000"/>
                </a:solidFill>
              </a:rPr>
              <a:t>和形状</a:t>
            </a:r>
            <a:endParaRPr lang="zh-CN" altLang="en-US" b="1" dirty="0">
              <a:solidFill>
                <a:srgbClr val="FF0000"/>
              </a:solidFill>
            </a:endParaRPr>
          </a:p>
        </p:txBody>
      </p:sp>
      <p:sp>
        <p:nvSpPr>
          <p:cNvPr id="3" name="矩形 2"/>
          <p:cNvSpPr/>
          <p:nvPr/>
        </p:nvSpPr>
        <p:spPr>
          <a:xfrm>
            <a:off x="304800" y="1429991"/>
            <a:ext cx="1579278" cy="369332"/>
          </a:xfrm>
          <a:prstGeom prst="rect">
            <a:avLst/>
          </a:prstGeom>
        </p:spPr>
        <p:txBody>
          <a:bodyPr wrap="none">
            <a:spAutoFit/>
          </a:bodyPr>
          <a:lstStyle/>
          <a:p>
            <a:r>
              <a:rPr lang="zh-CN" altLang="en-US" b="1" dirty="0">
                <a:solidFill>
                  <a:srgbClr val="FF0000"/>
                </a:solidFill>
              </a:rPr>
              <a:t>一、路径概述</a:t>
            </a:r>
            <a:endParaRPr lang="zh-CN" altLang="en-US" b="1" dirty="0">
              <a:solidFill>
                <a:srgbClr val="FF0000"/>
              </a:solidFill>
            </a:endParaRPr>
          </a:p>
        </p:txBody>
      </p:sp>
      <p:pic>
        <p:nvPicPr>
          <p:cNvPr id="25602" name="Picture 2" descr="D:\教辅\郭水华\2021\多媒体技术与应用教程\tif\应用多媒体65.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19600" y="2016216"/>
            <a:ext cx="4493678" cy="17747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1575806"/>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228600" y="1733550"/>
            <a:ext cx="4114800" cy="3048000"/>
          </a:xfrm>
          <a:prstGeom prst="rect">
            <a:avLst/>
          </a:prstGeom>
        </p:spPr>
        <p:txBody>
          <a:bodyPr vert="horz" lIns="68580" tIns="34290" rIns="68580" bIns="34290" rtlCol="0" anchor="b">
            <a:noAutofit/>
          </a:bodyPr>
          <a:lstStyle/>
          <a:p>
            <a:r>
              <a:rPr lang="zh-CN" altLang="en-US" sz="1600" dirty="0"/>
              <a:t>（</a:t>
            </a:r>
            <a:r>
              <a:rPr lang="en-US" altLang="zh-CN" sz="1600" dirty="0"/>
              <a:t>1</a:t>
            </a:r>
            <a:r>
              <a:rPr lang="zh-CN" altLang="en-US" sz="1600" dirty="0"/>
              <a:t>）在窗口左侧的工具栏中选择“钢笔工具”按钮，将光标移到画面中，单击创建一个锚</a:t>
            </a:r>
            <a:r>
              <a:rPr lang="zh-CN" altLang="en-US" sz="1600" dirty="0" smtClean="0"/>
              <a:t>点。</a:t>
            </a:r>
            <a:endParaRPr lang="zh-CN" altLang="en-US" sz="1600" dirty="0"/>
          </a:p>
          <a:p>
            <a:r>
              <a:rPr lang="zh-CN" altLang="en-US" sz="1600" dirty="0" smtClean="0"/>
              <a:t>（</a:t>
            </a:r>
            <a:r>
              <a:rPr lang="en-US" altLang="zh-CN" sz="1600" dirty="0"/>
              <a:t>2</a:t>
            </a:r>
            <a:r>
              <a:rPr lang="zh-CN" altLang="en-US" sz="1600" dirty="0"/>
              <a:t>）将光标移至下一位置单击创建第二个锚点，这时两个锚点之间形成的一条路径线将锚点连接，继续重复操作可创建多条路径</a:t>
            </a:r>
            <a:r>
              <a:rPr lang="zh-CN" altLang="en-US" sz="1600" dirty="0" smtClean="0"/>
              <a:t>线。</a:t>
            </a:r>
            <a:endParaRPr lang="zh-CN" altLang="en-US" sz="1600" dirty="0"/>
          </a:p>
          <a:p>
            <a:r>
              <a:rPr lang="zh-CN" altLang="en-US" sz="1600" dirty="0"/>
              <a:t>（</a:t>
            </a:r>
            <a:r>
              <a:rPr lang="en-US" altLang="zh-CN" sz="1600" dirty="0"/>
              <a:t>3</a:t>
            </a:r>
            <a:r>
              <a:rPr lang="zh-CN" altLang="en-US" sz="1600" dirty="0"/>
              <a:t>）若要闭合路径，可将鼠标移至起点位置，当光标</a:t>
            </a:r>
            <a:r>
              <a:rPr lang="zh-CN" altLang="en-US" sz="1600" dirty="0" smtClean="0"/>
              <a:t>变为  时</a:t>
            </a:r>
            <a:r>
              <a:rPr lang="zh-CN" altLang="en-US" sz="1600" dirty="0"/>
              <a:t>，单击即可闭合</a:t>
            </a:r>
            <a:r>
              <a:rPr lang="zh-CN" altLang="en-US" sz="1600" dirty="0" smtClean="0"/>
              <a:t>路径。</a:t>
            </a:r>
            <a:endParaRPr lang="zh-CN" altLang="en-US" sz="1600" dirty="0"/>
          </a:p>
          <a:p>
            <a:r>
              <a:rPr lang="zh-CN" altLang="en-US" sz="1600" dirty="0"/>
              <a:t>（</a:t>
            </a:r>
            <a:r>
              <a:rPr lang="en-US" altLang="zh-CN" sz="1600" dirty="0"/>
              <a:t>4</a:t>
            </a:r>
            <a:r>
              <a:rPr lang="zh-CN" altLang="en-US" sz="1600" dirty="0"/>
              <a:t>）若要结束一段开放式路径，可按住“</a:t>
            </a:r>
            <a:r>
              <a:rPr lang="en-US" altLang="zh-CN" sz="1600" dirty="0"/>
              <a:t>Ctrl”</a:t>
            </a:r>
            <a:r>
              <a:rPr lang="zh-CN" altLang="en-US" sz="1600" dirty="0"/>
              <a:t>键再在画面空白处单击，或按下“</a:t>
            </a:r>
            <a:r>
              <a:rPr lang="en-US" altLang="zh-CN" sz="1600" dirty="0"/>
              <a:t>Esc”</a:t>
            </a:r>
            <a:r>
              <a:rPr lang="zh-CN" altLang="en-US" sz="1600" dirty="0"/>
              <a:t>键</a:t>
            </a:r>
            <a:r>
              <a:rPr lang="zh-CN" altLang="en-US" sz="1600" dirty="0" smtClean="0"/>
              <a:t>。</a:t>
            </a:r>
            <a:endParaRPr lang="zh-CN" altLang="en-US"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第九</a:t>
            </a:r>
            <a:r>
              <a:rPr lang="zh-CN" altLang="en-US" b="1" dirty="0" smtClean="0">
                <a:solidFill>
                  <a:srgbClr val="FF0000"/>
                </a:solidFill>
              </a:rPr>
              <a:t>节  路径</a:t>
            </a:r>
            <a:r>
              <a:rPr lang="zh-CN" altLang="en-US" b="1" dirty="0">
                <a:solidFill>
                  <a:srgbClr val="FF0000"/>
                </a:solidFill>
              </a:rPr>
              <a:t>和形状</a:t>
            </a:r>
            <a:endParaRPr lang="zh-CN" altLang="en-US" b="1" dirty="0">
              <a:solidFill>
                <a:srgbClr val="FF0000"/>
              </a:solidFill>
            </a:endParaRPr>
          </a:p>
        </p:txBody>
      </p:sp>
      <p:sp>
        <p:nvSpPr>
          <p:cNvPr id="3" name="矩形 2"/>
          <p:cNvSpPr/>
          <p:nvPr/>
        </p:nvSpPr>
        <p:spPr>
          <a:xfrm>
            <a:off x="304800" y="1429991"/>
            <a:ext cx="1579278" cy="369332"/>
          </a:xfrm>
          <a:prstGeom prst="rect">
            <a:avLst/>
          </a:prstGeom>
        </p:spPr>
        <p:txBody>
          <a:bodyPr wrap="none">
            <a:spAutoFit/>
          </a:bodyPr>
          <a:lstStyle/>
          <a:p>
            <a:r>
              <a:rPr lang="zh-CN" altLang="en-US" b="1" dirty="0">
                <a:solidFill>
                  <a:srgbClr val="FF0000"/>
                </a:solidFill>
              </a:rPr>
              <a:t>二、创建路径</a:t>
            </a:r>
            <a:endParaRPr lang="zh-CN" altLang="en-US" b="1" dirty="0">
              <a:solidFill>
                <a:srgbClr val="FF0000"/>
              </a:solidFill>
            </a:endParaRPr>
          </a:p>
        </p:txBody>
      </p:sp>
      <p:pic>
        <p:nvPicPr>
          <p:cNvPr id="26626" name="Picture 2" descr="D:\教辅\郭水华\2021\多媒体技术与应用教程\tif\应用多媒体67.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5400" y="3562350"/>
            <a:ext cx="131064" cy="176784"/>
          </a:xfrm>
          <a:prstGeom prst="rect">
            <a:avLst/>
          </a:prstGeom>
          <a:noFill/>
          <a:extLst>
            <a:ext uri="{909E8E84-426E-40DD-AFC4-6F175D3DCCD1}">
              <a14:hiddenFill xmlns:a14="http://schemas.microsoft.com/office/drawing/2010/main">
                <a:solidFill>
                  <a:srgbClr val="FFFFFF"/>
                </a:solidFill>
              </a14:hiddenFill>
            </a:ext>
          </a:extLst>
        </p:spPr>
      </p:pic>
      <p:pic>
        <p:nvPicPr>
          <p:cNvPr id="26627" name="Picture 3" descr="D:\教辅\郭水华\2021\多媒体技术与应用教程\tif\应用多媒体68.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1260" y="1047750"/>
            <a:ext cx="4279392" cy="3374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6416553"/>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228600" y="2114550"/>
            <a:ext cx="4114800" cy="1828800"/>
          </a:xfrm>
          <a:prstGeom prst="rect">
            <a:avLst/>
          </a:prstGeom>
        </p:spPr>
        <p:txBody>
          <a:bodyPr vert="horz" lIns="68580" tIns="34290" rIns="68580" bIns="34290" rtlCol="0" anchor="b">
            <a:noAutofit/>
          </a:bodyPr>
          <a:lstStyle/>
          <a:p>
            <a:r>
              <a:rPr lang="zh-CN" altLang="en-US" sz="1600" dirty="0"/>
              <a:t>（</a:t>
            </a:r>
            <a:r>
              <a:rPr lang="en-US" altLang="zh-CN" sz="1600" dirty="0"/>
              <a:t>1</a:t>
            </a:r>
            <a:r>
              <a:rPr lang="zh-CN" altLang="en-US" sz="1600" dirty="0"/>
              <a:t>）在工具栏中选择“钢笔工具”</a:t>
            </a:r>
            <a:r>
              <a:rPr lang="zh-CN" altLang="en-US" sz="1600" dirty="0" smtClean="0"/>
              <a:t>按钮，</a:t>
            </a:r>
            <a:r>
              <a:rPr lang="zh-CN" altLang="en-US" sz="1600" dirty="0"/>
              <a:t>将光标移到画面中单击创建一个锚点</a:t>
            </a:r>
            <a:r>
              <a:rPr lang="zh-CN" altLang="en-US" sz="1600" dirty="0" smtClean="0"/>
              <a:t>。</a:t>
            </a:r>
            <a:endParaRPr lang="zh-CN" altLang="en-US" sz="1600" dirty="0"/>
          </a:p>
          <a:p>
            <a:r>
              <a:rPr lang="zh-CN" altLang="en-US" sz="1600" dirty="0"/>
              <a:t>（</a:t>
            </a:r>
            <a:r>
              <a:rPr lang="en-US" altLang="zh-CN" sz="1600" dirty="0"/>
              <a:t>2</a:t>
            </a:r>
            <a:r>
              <a:rPr lang="zh-CN" altLang="en-US" sz="1600" dirty="0"/>
              <a:t>）将光标移到下一位置，单击鼠标左键并拖动，可以看到锚点增加了一个控制手柄，分别有两个端点可以控制，两锚点间的路径会根据控制手柄的移动而发生改变</a:t>
            </a:r>
            <a:r>
              <a:rPr lang="zh-CN" altLang="en-US" sz="1600" dirty="0" smtClean="0"/>
              <a:t>。</a:t>
            </a:r>
            <a:endParaRPr lang="zh-CN" altLang="en-US" sz="1600" dirty="0"/>
          </a:p>
          <a:p>
            <a:r>
              <a:rPr lang="zh-CN" altLang="en-US" sz="1600" dirty="0"/>
              <a:t>（</a:t>
            </a:r>
            <a:r>
              <a:rPr lang="en-US" altLang="zh-CN" sz="1600" dirty="0"/>
              <a:t>3</a:t>
            </a:r>
            <a:r>
              <a:rPr lang="zh-CN" altLang="en-US" sz="1600" dirty="0"/>
              <a:t>）继续创建锚点生成曲线路径</a:t>
            </a:r>
            <a:r>
              <a:rPr lang="zh-CN" altLang="en-US" sz="1600" dirty="0" smtClean="0"/>
              <a:t>。</a:t>
            </a:r>
            <a:endParaRPr lang="zh-CN" altLang="en-US"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第九</a:t>
            </a:r>
            <a:r>
              <a:rPr lang="zh-CN" altLang="en-US" b="1" dirty="0" smtClean="0">
                <a:solidFill>
                  <a:srgbClr val="FF0000"/>
                </a:solidFill>
              </a:rPr>
              <a:t>节  路径</a:t>
            </a:r>
            <a:r>
              <a:rPr lang="zh-CN" altLang="en-US" b="1" dirty="0">
                <a:solidFill>
                  <a:srgbClr val="FF0000"/>
                </a:solidFill>
              </a:rPr>
              <a:t>和形状</a:t>
            </a:r>
            <a:endParaRPr lang="zh-CN" altLang="en-US" b="1" dirty="0">
              <a:solidFill>
                <a:srgbClr val="FF0000"/>
              </a:solidFill>
            </a:endParaRPr>
          </a:p>
        </p:txBody>
      </p:sp>
      <p:sp>
        <p:nvSpPr>
          <p:cNvPr id="3" name="矩形 2"/>
          <p:cNvSpPr/>
          <p:nvPr/>
        </p:nvSpPr>
        <p:spPr>
          <a:xfrm>
            <a:off x="304800" y="1429991"/>
            <a:ext cx="2044149" cy="369332"/>
          </a:xfrm>
          <a:prstGeom prst="rect">
            <a:avLst/>
          </a:prstGeom>
        </p:spPr>
        <p:txBody>
          <a:bodyPr wrap="none">
            <a:spAutoFit/>
          </a:bodyPr>
          <a:lstStyle/>
          <a:p>
            <a:r>
              <a:rPr lang="zh-CN" altLang="en-US" b="1" dirty="0">
                <a:solidFill>
                  <a:srgbClr val="FF0000"/>
                </a:solidFill>
              </a:rPr>
              <a:t>三、绘制曲线路径</a:t>
            </a:r>
            <a:endParaRPr lang="zh-CN" altLang="en-US" b="1" dirty="0">
              <a:solidFill>
                <a:srgbClr val="FF0000"/>
              </a:solidFill>
            </a:endParaRPr>
          </a:p>
        </p:txBody>
      </p:sp>
      <p:pic>
        <p:nvPicPr>
          <p:cNvPr id="27650" name="Picture 2" descr="D:\教辅\郭水华\2021\多媒体技术与应用教程\tif\应用多媒体70.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1123950"/>
            <a:ext cx="4264152" cy="3221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6420937"/>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228600" y="2190750"/>
            <a:ext cx="4114800" cy="1371600"/>
          </a:xfrm>
          <a:prstGeom prst="rect">
            <a:avLst/>
          </a:prstGeom>
        </p:spPr>
        <p:txBody>
          <a:bodyPr vert="horz" lIns="68580" tIns="34290" rIns="68580" bIns="34290" rtlCol="0" anchor="b">
            <a:noAutofit/>
          </a:bodyPr>
          <a:lstStyle/>
          <a:p>
            <a:r>
              <a:rPr lang="en-US" altLang="zh-CN" sz="1600" dirty="0"/>
              <a:t>(</a:t>
            </a:r>
            <a:r>
              <a:rPr lang="zh-CN" altLang="en-US" sz="1600" dirty="0"/>
              <a:t>一</a:t>
            </a:r>
            <a:r>
              <a:rPr lang="en-US" altLang="zh-CN" sz="1600" dirty="0"/>
              <a:t>)</a:t>
            </a:r>
            <a:r>
              <a:rPr lang="zh-CN" altLang="en-US" sz="1600" dirty="0"/>
              <a:t>选择和移动锚点、</a:t>
            </a:r>
            <a:r>
              <a:rPr lang="zh-CN" altLang="en-US" sz="1600" dirty="0" smtClean="0"/>
              <a:t>路径</a:t>
            </a:r>
            <a:endParaRPr lang="en-US" altLang="zh-CN" sz="1600" dirty="0" smtClean="0"/>
          </a:p>
          <a:p>
            <a:r>
              <a:rPr lang="en-US" altLang="zh-CN" sz="1600" dirty="0"/>
              <a:t>(</a:t>
            </a:r>
            <a:r>
              <a:rPr lang="zh-CN" altLang="en-US" sz="1600" dirty="0"/>
              <a:t>二</a:t>
            </a:r>
            <a:r>
              <a:rPr lang="en-US" altLang="zh-CN" sz="1600" dirty="0"/>
              <a:t>)</a:t>
            </a:r>
            <a:r>
              <a:rPr lang="zh-CN" altLang="en-US" sz="1600" dirty="0"/>
              <a:t>添加或删除锚</a:t>
            </a:r>
            <a:r>
              <a:rPr lang="zh-CN" altLang="en-US" sz="1600" dirty="0" smtClean="0"/>
              <a:t>点</a:t>
            </a:r>
            <a:endParaRPr lang="en-US" altLang="zh-CN" sz="1600" dirty="0" smtClean="0"/>
          </a:p>
          <a:p>
            <a:r>
              <a:rPr lang="en-US" altLang="zh-CN" sz="1600" dirty="0"/>
              <a:t>(</a:t>
            </a:r>
            <a:r>
              <a:rPr lang="zh-CN" altLang="en-US" sz="1600" dirty="0"/>
              <a:t>三</a:t>
            </a:r>
            <a:r>
              <a:rPr lang="en-US" altLang="zh-CN" sz="1600" dirty="0"/>
              <a:t>)“</a:t>
            </a:r>
            <a:r>
              <a:rPr lang="zh-CN" altLang="en-US" sz="1600" dirty="0"/>
              <a:t>转换点工具</a:t>
            </a:r>
            <a:r>
              <a:rPr lang="zh-CN" altLang="en-US" sz="1600" dirty="0" smtClean="0"/>
              <a:t>”</a:t>
            </a:r>
            <a:endParaRPr lang="en-US" altLang="zh-CN" sz="1600" dirty="0" smtClean="0"/>
          </a:p>
          <a:p>
            <a:r>
              <a:rPr lang="en-US" altLang="zh-CN" sz="1600" dirty="0"/>
              <a:t>(</a:t>
            </a:r>
            <a:r>
              <a:rPr lang="zh-CN" altLang="en-US" sz="1600" dirty="0"/>
              <a:t>四</a:t>
            </a:r>
            <a:r>
              <a:rPr lang="en-US" altLang="zh-CN" sz="1600" dirty="0"/>
              <a:t>)</a:t>
            </a:r>
            <a:r>
              <a:rPr lang="zh-CN" altLang="en-US" sz="1600" dirty="0"/>
              <a:t>变换</a:t>
            </a:r>
            <a:r>
              <a:rPr lang="zh-CN" altLang="en-US" sz="1600" dirty="0" smtClean="0"/>
              <a:t>路径</a:t>
            </a:r>
            <a:endParaRPr lang="en-US" altLang="zh-CN" sz="1600" dirty="0" smtClean="0"/>
          </a:p>
          <a:p>
            <a:endParaRPr lang="zh-CN" altLang="en-US" sz="1600" dirty="0"/>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第九</a:t>
            </a:r>
            <a:r>
              <a:rPr lang="zh-CN" altLang="en-US" b="1" dirty="0" smtClean="0">
                <a:solidFill>
                  <a:srgbClr val="FF0000"/>
                </a:solidFill>
              </a:rPr>
              <a:t>节  路径</a:t>
            </a:r>
            <a:r>
              <a:rPr lang="zh-CN" altLang="en-US" b="1" dirty="0">
                <a:solidFill>
                  <a:srgbClr val="FF0000"/>
                </a:solidFill>
              </a:rPr>
              <a:t>和形状</a:t>
            </a:r>
            <a:endParaRPr lang="zh-CN" altLang="en-US" b="1" dirty="0">
              <a:solidFill>
                <a:srgbClr val="FF0000"/>
              </a:solidFill>
            </a:endParaRPr>
          </a:p>
        </p:txBody>
      </p:sp>
      <p:sp>
        <p:nvSpPr>
          <p:cNvPr id="3" name="矩形 2"/>
          <p:cNvSpPr/>
          <p:nvPr/>
        </p:nvSpPr>
        <p:spPr>
          <a:xfrm>
            <a:off x="304800" y="1429991"/>
            <a:ext cx="1579278" cy="369332"/>
          </a:xfrm>
          <a:prstGeom prst="rect">
            <a:avLst/>
          </a:prstGeom>
        </p:spPr>
        <p:txBody>
          <a:bodyPr wrap="none">
            <a:spAutoFit/>
          </a:bodyPr>
          <a:lstStyle/>
          <a:p>
            <a:r>
              <a:rPr lang="zh-CN" altLang="en-US" b="1" dirty="0">
                <a:solidFill>
                  <a:srgbClr val="FF0000"/>
                </a:solidFill>
              </a:rPr>
              <a:t>四、编辑路径</a:t>
            </a:r>
            <a:endParaRPr lang="zh-CN" altLang="en-US" b="1" dirty="0">
              <a:solidFill>
                <a:srgbClr val="FF0000"/>
              </a:solidFill>
            </a:endParaRPr>
          </a:p>
        </p:txBody>
      </p:sp>
      <p:pic>
        <p:nvPicPr>
          <p:cNvPr id="28674" name="Picture 2" descr="D:\教辅\郭水华\2021\多媒体技术与应用教程\tif\应用多媒体71.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28107" y="121829"/>
            <a:ext cx="3228513" cy="1547042"/>
          </a:xfrm>
          <a:prstGeom prst="rect">
            <a:avLst/>
          </a:prstGeom>
          <a:noFill/>
          <a:extLst>
            <a:ext uri="{909E8E84-426E-40DD-AFC4-6F175D3DCCD1}">
              <a14:hiddenFill xmlns:a14="http://schemas.microsoft.com/office/drawing/2010/main">
                <a:solidFill>
                  <a:srgbClr val="FFFFFF"/>
                </a:solidFill>
              </a14:hiddenFill>
            </a:ext>
          </a:extLst>
        </p:spPr>
      </p:pic>
      <p:pic>
        <p:nvPicPr>
          <p:cNvPr id="28675" name="Picture 3" descr="D:\教辅\郭水华\2021\多媒体技术与应用教程\tif\应用多媒体76.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1260" y="1962150"/>
            <a:ext cx="3200400" cy="1196130"/>
          </a:xfrm>
          <a:prstGeom prst="rect">
            <a:avLst/>
          </a:prstGeom>
          <a:noFill/>
          <a:extLst>
            <a:ext uri="{909E8E84-426E-40DD-AFC4-6F175D3DCCD1}">
              <a14:hiddenFill xmlns:a14="http://schemas.microsoft.com/office/drawing/2010/main">
                <a:solidFill>
                  <a:srgbClr val="FFFFFF"/>
                </a:solidFill>
              </a14:hiddenFill>
            </a:ext>
          </a:extLst>
        </p:spPr>
      </p:pic>
      <p:pic>
        <p:nvPicPr>
          <p:cNvPr id="28676" name="Picture 4" descr="D:\教辅\郭水华\2021\多媒体技术与应用教程\tif\应用多媒体78.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68788" y="3257550"/>
            <a:ext cx="3002872" cy="15654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8718543"/>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66A712BB-691F-4761-9EF2-8DC97B341555}"/>
              </a:ext>
            </a:extLst>
          </p:cNvPr>
          <p:cNvSpPr/>
          <p:nvPr/>
        </p:nvSpPr>
        <p:spPr>
          <a:xfrm>
            <a:off x="228600" y="2190750"/>
            <a:ext cx="4114800" cy="1371600"/>
          </a:xfrm>
          <a:prstGeom prst="rect">
            <a:avLst/>
          </a:prstGeom>
        </p:spPr>
        <p:txBody>
          <a:bodyPr vert="horz" lIns="68580" tIns="34290" rIns="68580" bIns="34290" rtlCol="0" anchor="b">
            <a:noAutofit/>
          </a:bodyPr>
          <a:lstStyle/>
          <a:p>
            <a:r>
              <a:rPr lang="en-US" altLang="zh-CN" sz="1600" dirty="0"/>
              <a:t>Photoshop</a:t>
            </a:r>
            <a:r>
              <a:rPr lang="zh-CN" altLang="en-US" sz="1600" dirty="0"/>
              <a:t>中的“形状工具”包括“矩形工具”“圆角矩形工具”“椭圆工具”“多边形工具” “直线工具”和“自定形状工具”，用这些工具可以绘制标准的几何图形和许多预设图形。</a:t>
            </a:r>
          </a:p>
        </p:txBody>
      </p:sp>
      <p:sp>
        <p:nvSpPr>
          <p:cNvPr id="11" name="圆角矩形 10"/>
          <p:cNvSpPr/>
          <p:nvPr/>
        </p:nvSpPr>
        <p:spPr>
          <a:xfrm>
            <a:off x="0" y="209550"/>
            <a:ext cx="3657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0000"/>
                </a:solidFill>
              </a:rPr>
              <a:t>第九</a:t>
            </a:r>
            <a:r>
              <a:rPr lang="zh-CN" altLang="en-US" b="1" dirty="0" smtClean="0">
                <a:solidFill>
                  <a:srgbClr val="FF0000"/>
                </a:solidFill>
              </a:rPr>
              <a:t>节  路径</a:t>
            </a:r>
            <a:r>
              <a:rPr lang="zh-CN" altLang="en-US" b="1" dirty="0">
                <a:solidFill>
                  <a:srgbClr val="FF0000"/>
                </a:solidFill>
              </a:rPr>
              <a:t>和形状</a:t>
            </a:r>
            <a:endParaRPr lang="zh-CN" altLang="en-US" b="1" dirty="0">
              <a:solidFill>
                <a:srgbClr val="FF0000"/>
              </a:solidFill>
            </a:endParaRPr>
          </a:p>
        </p:txBody>
      </p:sp>
      <p:sp>
        <p:nvSpPr>
          <p:cNvPr id="3" name="矩形 2"/>
          <p:cNvSpPr/>
          <p:nvPr/>
        </p:nvSpPr>
        <p:spPr>
          <a:xfrm>
            <a:off x="304800" y="1429991"/>
            <a:ext cx="1579278" cy="369332"/>
          </a:xfrm>
          <a:prstGeom prst="rect">
            <a:avLst/>
          </a:prstGeom>
        </p:spPr>
        <p:txBody>
          <a:bodyPr wrap="none">
            <a:spAutoFit/>
          </a:bodyPr>
          <a:lstStyle/>
          <a:p>
            <a:r>
              <a:rPr lang="zh-CN" altLang="en-US" b="1" dirty="0">
                <a:solidFill>
                  <a:srgbClr val="FF0000"/>
                </a:solidFill>
              </a:rPr>
              <a:t>五、绘制形状</a:t>
            </a:r>
            <a:endParaRPr lang="zh-CN" altLang="en-US" b="1" dirty="0">
              <a:solidFill>
                <a:srgbClr val="FF0000"/>
              </a:solidFill>
            </a:endParaRPr>
          </a:p>
        </p:txBody>
      </p:sp>
      <p:pic>
        <p:nvPicPr>
          <p:cNvPr id="29698" name="Picture 2" descr="D:\教辅\郭水华\2021\多媒体技术与应用教程\tif\应用多媒体79.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19600" y="316230"/>
            <a:ext cx="3563112" cy="1158240"/>
          </a:xfrm>
          <a:prstGeom prst="rect">
            <a:avLst/>
          </a:prstGeom>
          <a:noFill/>
          <a:extLst>
            <a:ext uri="{909E8E84-426E-40DD-AFC4-6F175D3DCCD1}">
              <a14:hiddenFill xmlns:a14="http://schemas.microsoft.com/office/drawing/2010/main">
                <a:solidFill>
                  <a:srgbClr val="FFFFFF"/>
                </a:solidFill>
              </a14:hiddenFill>
            </a:ext>
          </a:extLst>
        </p:spPr>
      </p:pic>
      <p:pic>
        <p:nvPicPr>
          <p:cNvPr id="29699" name="Picture 3" descr="D:\教辅\郭水华\2021\多媒体技术与应用教程\tif\应用多媒体80.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1181" y="1612623"/>
            <a:ext cx="4315968" cy="1411224"/>
          </a:xfrm>
          <a:prstGeom prst="rect">
            <a:avLst/>
          </a:prstGeom>
          <a:noFill/>
          <a:extLst>
            <a:ext uri="{909E8E84-426E-40DD-AFC4-6F175D3DCCD1}">
              <a14:hiddenFill xmlns:a14="http://schemas.microsoft.com/office/drawing/2010/main">
                <a:solidFill>
                  <a:srgbClr val="FFFFFF"/>
                </a:solidFill>
              </a14:hiddenFill>
            </a:ext>
          </a:extLst>
        </p:spPr>
      </p:pic>
      <p:pic>
        <p:nvPicPr>
          <p:cNvPr id="29701" name="Picture 5" descr="D:\教辅\郭水华\2021\多媒体技术与应用教程\tif\应用多媒体82.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8200" y="3105150"/>
            <a:ext cx="2667000" cy="1465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13846"/>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18"/>
          <p:cNvSpPr/>
          <p:nvPr/>
        </p:nvSpPr>
        <p:spPr>
          <a:xfrm rot="10800000" flipH="1" flipV="1">
            <a:off x="4724400" y="3152137"/>
            <a:ext cx="4214298" cy="1991365"/>
          </a:xfrm>
          <a:prstGeom prst="triangl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8" name="等腰三角形 17"/>
          <p:cNvSpPr/>
          <p:nvPr/>
        </p:nvSpPr>
        <p:spPr>
          <a:xfrm rot="5400000" flipH="1" flipV="1">
            <a:off x="5242923" y="1222377"/>
            <a:ext cx="5142327" cy="2669749"/>
          </a:xfrm>
          <a:prstGeom prst="triangle">
            <a:avLst/>
          </a:prstGeom>
          <a:blipFill dpi="0" rotWithShape="0">
            <a:blip r:embed="rId3"/>
            <a:srcRect/>
            <a:stretch>
              <a:fillRect t="-20000" r="-128000"/>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26" name="任意多边形 25"/>
          <p:cNvSpPr/>
          <p:nvPr/>
        </p:nvSpPr>
        <p:spPr>
          <a:xfrm rot="10800000" flipH="1">
            <a:off x="5862" y="-13910"/>
            <a:ext cx="2403710" cy="1671260"/>
          </a:xfrm>
          <a:custGeom>
            <a:avLst/>
            <a:gdLst>
              <a:gd name="connsiteX0" fmla="*/ 261921 w 1616535"/>
              <a:gd name="connsiteY0" fmla="*/ 0 h 1123950"/>
              <a:gd name="connsiteX1" fmla="*/ 1616535 w 1616535"/>
              <a:gd name="connsiteY1" fmla="*/ 1123950 h 1123950"/>
              <a:gd name="connsiteX2" fmla="*/ 0 w 1616535"/>
              <a:gd name="connsiteY2" fmla="*/ 1123950 h 1123950"/>
              <a:gd name="connsiteX3" fmla="*/ 0 w 1616535"/>
              <a:gd name="connsiteY3" fmla="*/ 217321 h 1123950"/>
            </a:gdLst>
            <a:ahLst/>
            <a:cxnLst>
              <a:cxn ang="0">
                <a:pos x="connsiteX0" y="connsiteY0"/>
              </a:cxn>
              <a:cxn ang="0">
                <a:pos x="connsiteX1" y="connsiteY1"/>
              </a:cxn>
              <a:cxn ang="0">
                <a:pos x="connsiteX2" y="connsiteY2"/>
              </a:cxn>
              <a:cxn ang="0">
                <a:pos x="connsiteX3" y="connsiteY3"/>
              </a:cxn>
            </a:cxnLst>
            <a:rect l="l" t="t" r="r" b="b"/>
            <a:pathLst>
              <a:path w="1616535" h="1123950">
                <a:moveTo>
                  <a:pt x="261921" y="0"/>
                </a:moveTo>
                <a:lnTo>
                  <a:pt x="1616535" y="1123950"/>
                </a:lnTo>
                <a:lnTo>
                  <a:pt x="0" y="1123950"/>
                </a:lnTo>
                <a:lnTo>
                  <a:pt x="0" y="21732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字魂35号-经典雅黑" panose="02000000000000000000" pitchFamily="2" charset="-122"/>
            </a:endParaRPr>
          </a:p>
        </p:txBody>
      </p:sp>
      <p:sp>
        <p:nvSpPr>
          <p:cNvPr id="22" name="TextBox 48"/>
          <p:cNvSpPr txBox="1"/>
          <p:nvPr/>
        </p:nvSpPr>
        <p:spPr>
          <a:xfrm>
            <a:off x="1639899" y="1962150"/>
            <a:ext cx="5191650" cy="738664"/>
          </a:xfrm>
          <a:prstGeom prst="rect">
            <a:avLst/>
          </a:prstGeom>
          <a:noFill/>
        </p:spPr>
        <p:txBody>
          <a:bodyPr wrap="square" lIns="0" tIns="0" rIns="0" bIns="0" rtlCol="0">
            <a:spAutoFit/>
          </a:bodyPr>
          <a:lstStyle/>
          <a:p>
            <a:pPr defTabSz="685800"/>
            <a:r>
              <a:rPr lang="zh-CN" altLang="en-US" sz="4800" dirty="0"/>
              <a:t>数字音频处理技术</a:t>
            </a:r>
            <a:endParaRPr lang="zh-CN" altLang="en-US" sz="4600" b="1" spc="600" dirty="0">
              <a:solidFill>
                <a:schemeClr val="accent1"/>
              </a:solidFill>
              <a:latin typeface="+mj-ea"/>
              <a:ea typeface="+mj-ea"/>
              <a:cs typeface="+mn-ea"/>
              <a:sym typeface="+mn-lt"/>
            </a:endParaRPr>
          </a:p>
        </p:txBody>
      </p:sp>
      <p:sp>
        <p:nvSpPr>
          <p:cNvPr id="23" name="TextBox 48"/>
          <p:cNvSpPr txBox="1"/>
          <p:nvPr/>
        </p:nvSpPr>
        <p:spPr>
          <a:xfrm>
            <a:off x="1447798" y="1200150"/>
            <a:ext cx="2667000" cy="615553"/>
          </a:xfrm>
          <a:prstGeom prst="rect">
            <a:avLst/>
          </a:prstGeom>
          <a:noFill/>
        </p:spPr>
        <p:txBody>
          <a:bodyPr wrap="square" lIns="0" tIns="0" rIns="0" bIns="0" rtlCol="0">
            <a:spAutoFit/>
          </a:bodyPr>
          <a:lstStyle/>
          <a:p>
            <a:pPr defTabSz="685800"/>
            <a:r>
              <a:rPr lang="zh-CN" altLang="en-US" sz="4000" spc="600" dirty="0" smtClean="0">
                <a:solidFill>
                  <a:schemeClr val="accent1"/>
                </a:solidFill>
                <a:latin typeface="+mn-ea"/>
                <a:cs typeface="+mn-ea"/>
                <a:sym typeface="+mn-lt"/>
              </a:rPr>
              <a:t>第四章</a:t>
            </a:r>
            <a:endParaRPr lang="en-US" altLang="zh-CN" sz="4000" spc="600" dirty="0">
              <a:solidFill>
                <a:schemeClr val="accent1"/>
              </a:solidFill>
              <a:latin typeface="+mn-ea"/>
              <a:cs typeface="+mn-ea"/>
              <a:sym typeface="+mn-lt"/>
            </a:endParaRPr>
          </a:p>
        </p:txBody>
      </p:sp>
      <p:grpSp>
        <p:nvGrpSpPr>
          <p:cNvPr id="4" name="组合 3"/>
          <p:cNvGrpSpPr/>
          <p:nvPr/>
        </p:nvGrpSpPr>
        <p:grpSpPr>
          <a:xfrm>
            <a:off x="1584262" y="3139043"/>
            <a:ext cx="3557115" cy="1125818"/>
            <a:chOff x="1319683" y="3350932"/>
            <a:chExt cx="3557115" cy="1125818"/>
          </a:xfrm>
        </p:grpSpPr>
        <p:sp>
          <p:nvSpPr>
            <p:cNvPr id="27" name="Freeform 5"/>
            <p:cNvSpPr>
              <a:spLocks/>
            </p:cNvSpPr>
            <p:nvPr/>
          </p:nvSpPr>
          <p:spPr bwMode="auto">
            <a:xfrm>
              <a:off x="1319683" y="3350932"/>
              <a:ext cx="3557115" cy="1125818"/>
            </a:xfrm>
            <a:custGeom>
              <a:avLst/>
              <a:gdLst>
                <a:gd name="T0" fmla="*/ 0 w 1564"/>
                <a:gd name="T1" fmla="*/ 39 h 853"/>
                <a:gd name="T2" fmla="*/ 0 w 1564"/>
                <a:gd name="T3" fmla="*/ 813 h 853"/>
                <a:gd name="T4" fmla="*/ 39 w 1564"/>
                <a:gd name="T5" fmla="*/ 853 h 853"/>
                <a:gd name="T6" fmla="*/ 1525 w 1564"/>
                <a:gd name="T7" fmla="*/ 853 h 853"/>
                <a:gd name="T8" fmla="*/ 1564 w 1564"/>
                <a:gd name="T9" fmla="*/ 813 h 853"/>
                <a:gd name="T10" fmla="*/ 1564 w 1564"/>
                <a:gd name="T11" fmla="*/ 39 h 853"/>
                <a:gd name="T12" fmla="*/ 1525 w 1564"/>
                <a:gd name="T13" fmla="*/ 0 h 853"/>
                <a:gd name="T14" fmla="*/ 39 w 1564"/>
                <a:gd name="T15" fmla="*/ 0 h 853"/>
                <a:gd name="T16" fmla="*/ 0 w 1564"/>
                <a:gd name="T17" fmla="*/ 39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4" h="853">
                  <a:moveTo>
                    <a:pt x="0" y="39"/>
                  </a:moveTo>
                  <a:cubicBezTo>
                    <a:pt x="0" y="813"/>
                    <a:pt x="0" y="813"/>
                    <a:pt x="0" y="813"/>
                  </a:cubicBezTo>
                  <a:cubicBezTo>
                    <a:pt x="0" y="835"/>
                    <a:pt x="17" y="853"/>
                    <a:pt x="39" y="853"/>
                  </a:cubicBezTo>
                  <a:cubicBezTo>
                    <a:pt x="1525" y="853"/>
                    <a:pt x="1525" y="853"/>
                    <a:pt x="1525" y="853"/>
                  </a:cubicBezTo>
                  <a:cubicBezTo>
                    <a:pt x="1547" y="853"/>
                    <a:pt x="1564" y="835"/>
                    <a:pt x="1564" y="813"/>
                  </a:cubicBezTo>
                  <a:cubicBezTo>
                    <a:pt x="1564" y="39"/>
                    <a:pt x="1564" y="39"/>
                    <a:pt x="1564" y="39"/>
                  </a:cubicBezTo>
                  <a:cubicBezTo>
                    <a:pt x="1564" y="17"/>
                    <a:pt x="1547" y="0"/>
                    <a:pt x="1525" y="0"/>
                  </a:cubicBezTo>
                  <a:cubicBezTo>
                    <a:pt x="39" y="0"/>
                    <a:pt x="39" y="0"/>
                    <a:pt x="39" y="0"/>
                  </a:cubicBezTo>
                  <a:cubicBezTo>
                    <a:pt x="18" y="0"/>
                    <a:pt x="0" y="18"/>
                    <a:pt x="0" y="39"/>
                  </a:cubicBezTo>
                </a:path>
              </a:pathLst>
            </a:custGeom>
            <a:solidFill>
              <a:srgbClr val="FFFFFF"/>
            </a:solidFill>
            <a:ln w="952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6"/>
            <p:cNvSpPr>
              <a:spLocks noEditPoints="1"/>
            </p:cNvSpPr>
            <p:nvPr/>
          </p:nvSpPr>
          <p:spPr bwMode="auto">
            <a:xfrm>
              <a:off x="1508063" y="3447765"/>
              <a:ext cx="3182277" cy="82920"/>
            </a:xfrm>
            <a:custGeom>
              <a:avLst/>
              <a:gdLst>
                <a:gd name="T0" fmla="*/ 0 w 3311"/>
                <a:gd name="T1" fmla="*/ 0 h 149"/>
                <a:gd name="T2" fmla="*/ 270 w 3311"/>
                <a:gd name="T3" fmla="*/ 0 h 149"/>
                <a:gd name="T4" fmla="*/ 270 w 3311"/>
                <a:gd name="T5" fmla="*/ 149 h 149"/>
                <a:gd name="T6" fmla="*/ 0 w 3311"/>
                <a:gd name="T7" fmla="*/ 149 h 149"/>
                <a:gd name="T8" fmla="*/ 0 w 3311"/>
                <a:gd name="T9" fmla="*/ 0 h 149"/>
                <a:gd name="T10" fmla="*/ 434 w 3311"/>
                <a:gd name="T11" fmla="*/ 0 h 149"/>
                <a:gd name="T12" fmla="*/ 706 w 3311"/>
                <a:gd name="T13" fmla="*/ 0 h 149"/>
                <a:gd name="T14" fmla="*/ 706 w 3311"/>
                <a:gd name="T15" fmla="*/ 149 h 149"/>
                <a:gd name="T16" fmla="*/ 434 w 3311"/>
                <a:gd name="T17" fmla="*/ 149 h 149"/>
                <a:gd name="T18" fmla="*/ 434 w 3311"/>
                <a:gd name="T19" fmla="*/ 0 h 149"/>
                <a:gd name="T20" fmla="*/ 869 w 3311"/>
                <a:gd name="T21" fmla="*/ 0 h 149"/>
                <a:gd name="T22" fmla="*/ 1139 w 3311"/>
                <a:gd name="T23" fmla="*/ 0 h 149"/>
                <a:gd name="T24" fmla="*/ 1139 w 3311"/>
                <a:gd name="T25" fmla="*/ 149 h 149"/>
                <a:gd name="T26" fmla="*/ 869 w 3311"/>
                <a:gd name="T27" fmla="*/ 149 h 149"/>
                <a:gd name="T28" fmla="*/ 869 w 3311"/>
                <a:gd name="T29" fmla="*/ 0 h 149"/>
                <a:gd name="T30" fmla="*/ 1302 w 3311"/>
                <a:gd name="T31" fmla="*/ 0 h 149"/>
                <a:gd name="T32" fmla="*/ 1574 w 3311"/>
                <a:gd name="T33" fmla="*/ 0 h 149"/>
                <a:gd name="T34" fmla="*/ 1574 w 3311"/>
                <a:gd name="T35" fmla="*/ 149 h 149"/>
                <a:gd name="T36" fmla="*/ 1302 w 3311"/>
                <a:gd name="T37" fmla="*/ 149 h 149"/>
                <a:gd name="T38" fmla="*/ 1302 w 3311"/>
                <a:gd name="T39" fmla="*/ 0 h 149"/>
                <a:gd name="T40" fmla="*/ 1738 w 3311"/>
                <a:gd name="T41" fmla="*/ 0 h 149"/>
                <a:gd name="T42" fmla="*/ 2010 w 3311"/>
                <a:gd name="T43" fmla="*/ 0 h 149"/>
                <a:gd name="T44" fmla="*/ 2010 w 3311"/>
                <a:gd name="T45" fmla="*/ 149 h 149"/>
                <a:gd name="T46" fmla="*/ 1738 w 3311"/>
                <a:gd name="T47" fmla="*/ 149 h 149"/>
                <a:gd name="T48" fmla="*/ 1738 w 3311"/>
                <a:gd name="T49" fmla="*/ 0 h 149"/>
                <a:gd name="T50" fmla="*/ 2171 w 3311"/>
                <a:gd name="T51" fmla="*/ 0 h 149"/>
                <a:gd name="T52" fmla="*/ 2443 w 3311"/>
                <a:gd name="T53" fmla="*/ 0 h 149"/>
                <a:gd name="T54" fmla="*/ 2443 w 3311"/>
                <a:gd name="T55" fmla="*/ 149 h 149"/>
                <a:gd name="T56" fmla="*/ 2171 w 3311"/>
                <a:gd name="T57" fmla="*/ 149 h 149"/>
                <a:gd name="T58" fmla="*/ 2171 w 3311"/>
                <a:gd name="T59" fmla="*/ 0 h 149"/>
                <a:gd name="T60" fmla="*/ 2606 w 3311"/>
                <a:gd name="T61" fmla="*/ 0 h 149"/>
                <a:gd name="T62" fmla="*/ 2878 w 3311"/>
                <a:gd name="T63" fmla="*/ 0 h 149"/>
                <a:gd name="T64" fmla="*/ 2878 w 3311"/>
                <a:gd name="T65" fmla="*/ 149 h 149"/>
                <a:gd name="T66" fmla="*/ 2606 w 3311"/>
                <a:gd name="T67" fmla="*/ 149 h 149"/>
                <a:gd name="T68" fmla="*/ 2606 w 3311"/>
                <a:gd name="T69" fmla="*/ 0 h 149"/>
                <a:gd name="T70" fmla="*/ 3039 w 3311"/>
                <a:gd name="T71" fmla="*/ 0 h 149"/>
                <a:gd name="T72" fmla="*/ 3311 w 3311"/>
                <a:gd name="T73" fmla="*/ 0 h 149"/>
                <a:gd name="T74" fmla="*/ 3311 w 3311"/>
                <a:gd name="T75" fmla="*/ 149 h 149"/>
                <a:gd name="T76" fmla="*/ 3039 w 3311"/>
                <a:gd name="T77" fmla="*/ 149 h 149"/>
                <a:gd name="T78" fmla="*/ 3039 w 3311"/>
                <a:gd name="T7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11" h="149">
                  <a:moveTo>
                    <a:pt x="0" y="0"/>
                  </a:moveTo>
                  <a:lnTo>
                    <a:pt x="270" y="0"/>
                  </a:lnTo>
                  <a:lnTo>
                    <a:pt x="270" y="149"/>
                  </a:lnTo>
                  <a:lnTo>
                    <a:pt x="0" y="149"/>
                  </a:lnTo>
                  <a:lnTo>
                    <a:pt x="0" y="0"/>
                  </a:lnTo>
                  <a:close/>
                  <a:moveTo>
                    <a:pt x="434" y="0"/>
                  </a:moveTo>
                  <a:lnTo>
                    <a:pt x="706" y="0"/>
                  </a:lnTo>
                  <a:lnTo>
                    <a:pt x="706" y="149"/>
                  </a:lnTo>
                  <a:lnTo>
                    <a:pt x="434" y="149"/>
                  </a:lnTo>
                  <a:lnTo>
                    <a:pt x="434" y="0"/>
                  </a:lnTo>
                  <a:close/>
                  <a:moveTo>
                    <a:pt x="869" y="0"/>
                  </a:moveTo>
                  <a:lnTo>
                    <a:pt x="1139" y="0"/>
                  </a:lnTo>
                  <a:lnTo>
                    <a:pt x="1139" y="149"/>
                  </a:lnTo>
                  <a:lnTo>
                    <a:pt x="869" y="149"/>
                  </a:lnTo>
                  <a:lnTo>
                    <a:pt x="869" y="0"/>
                  </a:lnTo>
                  <a:close/>
                  <a:moveTo>
                    <a:pt x="1302" y="0"/>
                  </a:moveTo>
                  <a:lnTo>
                    <a:pt x="1574" y="0"/>
                  </a:lnTo>
                  <a:lnTo>
                    <a:pt x="1574" y="149"/>
                  </a:lnTo>
                  <a:lnTo>
                    <a:pt x="1302" y="149"/>
                  </a:lnTo>
                  <a:lnTo>
                    <a:pt x="1302" y="0"/>
                  </a:lnTo>
                  <a:close/>
                  <a:moveTo>
                    <a:pt x="1738" y="0"/>
                  </a:moveTo>
                  <a:lnTo>
                    <a:pt x="2010" y="0"/>
                  </a:lnTo>
                  <a:lnTo>
                    <a:pt x="2010" y="149"/>
                  </a:lnTo>
                  <a:lnTo>
                    <a:pt x="1738" y="149"/>
                  </a:lnTo>
                  <a:lnTo>
                    <a:pt x="1738" y="0"/>
                  </a:lnTo>
                  <a:close/>
                  <a:moveTo>
                    <a:pt x="2171" y="0"/>
                  </a:moveTo>
                  <a:lnTo>
                    <a:pt x="2443" y="0"/>
                  </a:lnTo>
                  <a:lnTo>
                    <a:pt x="2443" y="149"/>
                  </a:lnTo>
                  <a:lnTo>
                    <a:pt x="2171" y="149"/>
                  </a:lnTo>
                  <a:lnTo>
                    <a:pt x="2171" y="0"/>
                  </a:lnTo>
                  <a:close/>
                  <a:moveTo>
                    <a:pt x="2606" y="0"/>
                  </a:moveTo>
                  <a:lnTo>
                    <a:pt x="2878" y="0"/>
                  </a:lnTo>
                  <a:lnTo>
                    <a:pt x="2878" y="149"/>
                  </a:lnTo>
                  <a:lnTo>
                    <a:pt x="2606" y="149"/>
                  </a:lnTo>
                  <a:lnTo>
                    <a:pt x="2606" y="0"/>
                  </a:lnTo>
                  <a:close/>
                  <a:moveTo>
                    <a:pt x="3039" y="0"/>
                  </a:moveTo>
                  <a:lnTo>
                    <a:pt x="3311" y="0"/>
                  </a:lnTo>
                  <a:lnTo>
                    <a:pt x="3311" y="149"/>
                  </a:lnTo>
                  <a:lnTo>
                    <a:pt x="3039" y="149"/>
                  </a:lnTo>
                  <a:lnTo>
                    <a:pt x="3039"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p:cNvSpPr>
            <p:nvPr/>
          </p:nvSpPr>
          <p:spPr bwMode="auto">
            <a:xfrm>
              <a:off x="4012749" y="3847338"/>
              <a:ext cx="677591" cy="340584"/>
            </a:xfrm>
            <a:custGeom>
              <a:avLst/>
              <a:gdLst>
                <a:gd name="T0" fmla="*/ 353 w 705"/>
                <a:gd name="T1" fmla="*/ 0 h 612"/>
                <a:gd name="T2" fmla="*/ 0 w 705"/>
                <a:gd name="T3" fmla="*/ 0 h 612"/>
                <a:gd name="T4" fmla="*/ 0 w 705"/>
                <a:gd name="T5" fmla="*/ 265 h 612"/>
                <a:gd name="T6" fmla="*/ 353 w 705"/>
                <a:gd name="T7" fmla="*/ 265 h 612"/>
                <a:gd name="T8" fmla="*/ 353 w 705"/>
                <a:gd name="T9" fmla="*/ 612 h 612"/>
                <a:gd name="T10" fmla="*/ 705 w 705"/>
                <a:gd name="T11" fmla="*/ 612 h 612"/>
                <a:gd name="T12" fmla="*/ 705 w 705"/>
                <a:gd name="T13" fmla="*/ 0 h 612"/>
                <a:gd name="T14" fmla="*/ 353 w 705"/>
                <a:gd name="T15" fmla="*/ 0 h 6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5" h="612">
                  <a:moveTo>
                    <a:pt x="353" y="0"/>
                  </a:moveTo>
                  <a:lnTo>
                    <a:pt x="0" y="0"/>
                  </a:lnTo>
                  <a:lnTo>
                    <a:pt x="0" y="265"/>
                  </a:lnTo>
                  <a:lnTo>
                    <a:pt x="353" y="265"/>
                  </a:lnTo>
                  <a:lnTo>
                    <a:pt x="353" y="612"/>
                  </a:lnTo>
                  <a:lnTo>
                    <a:pt x="705" y="612"/>
                  </a:lnTo>
                  <a:lnTo>
                    <a:pt x="705" y="0"/>
                  </a:lnTo>
                  <a:lnTo>
                    <a:pt x="353"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Rectangle 9"/>
            <p:cNvSpPr>
              <a:spLocks noChangeArrowheads="1"/>
            </p:cNvSpPr>
            <p:nvPr/>
          </p:nvSpPr>
          <p:spPr bwMode="auto">
            <a:xfrm>
              <a:off x="1508063" y="4039890"/>
              <a:ext cx="675669" cy="148031"/>
            </a:xfrm>
            <a:prstGeom prst="rect">
              <a:avLst/>
            </a:prstGeom>
            <a:solidFill>
              <a:srgbClr val="E6E9E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0"/>
            <p:cNvSpPr>
              <a:spLocks noEditPoints="1"/>
            </p:cNvSpPr>
            <p:nvPr/>
          </p:nvSpPr>
          <p:spPr bwMode="auto">
            <a:xfrm>
              <a:off x="1508063" y="4039890"/>
              <a:ext cx="2766111" cy="340584"/>
            </a:xfrm>
            <a:custGeom>
              <a:avLst/>
              <a:gdLst>
                <a:gd name="T0" fmla="*/ 869 w 2878"/>
                <a:gd name="T1" fmla="*/ 0 h 612"/>
                <a:gd name="T2" fmla="*/ 1139 w 2878"/>
                <a:gd name="T3" fmla="*/ 0 h 612"/>
                <a:gd name="T4" fmla="*/ 1139 w 2878"/>
                <a:gd name="T5" fmla="*/ 266 h 612"/>
                <a:gd name="T6" fmla="*/ 869 w 2878"/>
                <a:gd name="T7" fmla="*/ 266 h 612"/>
                <a:gd name="T8" fmla="*/ 869 w 2878"/>
                <a:gd name="T9" fmla="*/ 0 h 612"/>
                <a:gd name="T10" fmla="*/ 1302 w 2878"/>
                <a:gd name="T11" fmla="*/ 0 h 612"/>
                <a:gd name="T12" fmla="*/ 1574 w 2878"/>
                <a:gd name="T13" fmla="*/ 0 h 612"/>
                <a:gd name="T14" fmla="*/ 1574 w 2878"/>
                <a:gd name="T15" fmla="*/ 266 h 612"/>
                <a:gd name="T16" fmla="*/ 1302 w 2878"/>
                <a:gd name="T17" fmla="*/ 266 h 612"/>
                <a:gd name="T18" fmla="*/ 1302 w 2878"/>
                <a:gd name="T19" fmla="*/ 0 h 612"/>
                <a:gd name="T20" fmla="*/ 1738 w 2878"/>
                <a:gd name="T21" fmla="*/ 0 h 612"/>
                <a:gd name="T22" fmla="*/ 2010 w 2878"/>
                <a:gd name="T23" fmla="*/ 0 h 612"/>
                <a:gd name="T24" fmla="*/ 2010 w 2878"/>
                <a:gd name="T25" fmla="*/ 266 h 612"/>
                <a:gd name="T26" fmla="*/ 1738 w 2878"/>
                <a:gd name="T27" fmla="*/ 266 h 612"/>
                <a:gd name="T28" fmla="*/ 1738 w 2878"/>
                <a:gd name="T29" fmla="*/ 0 h 612"/>
                <a:gd name="T30" fmla="*/ 2171 w 2878"/>
                <a:gd name="T31" fmla="*/ 0 h 612"/>
                <a:gd name="T32" fmla="*/ 2443 w 2878"/>
                <a:gd name="T33" fmla="*/ 0 h 612"/>
                <a:gd name="T34" fmla="*/ 2443 w 2878"/>
                <a:gd name="T35" fmla="*/ 266 h 612"/>
                <a:gd name="T36" fmla="*/ 2171 w 2878"/>
                <a:gd name="T37" fmla="*/ 266 h 612"/>
                <a:gd name="T38" fmla="*/ 2171 w 2878"/>
                <a:gd name="T39" fmla="*/ 0 h 612"/>
                <a:gd name="T40" fmla="*/ 2606 w 2878"/>
                <a:gd name="T41" fmla="*/ 0 h 612"/>
                <a:gd name="T42" fmla="*/ 2878 w 2878"/>
                <a:gd name="T43" fmla="*/ 0 h 612"/>
                <a:gd name="T44" fmla="*/ 2878 w 2878"/>
                <a:gd name="T45" fmla="*/ 266 h 612"/>
                <a:gd name="T46" fmla="*/ 2606 w 2878"/>
                <a:gd name="T47" fmla="*/ 266 h 612"/>
                <a:gd name="T48" fmla="*/ 2606 w 2878"/>
                <a:gd name="T49" fmla="*/ 0 h 612"/>
                <a:gd name="T50" fmla="*/ 0 w 2878"/>
                <a:gd name="T51" fmla="*/ 346 h 612"/>
                <a:gd name="T52" fmla="*/ 270 w 2878"/>
                <a:gd name="T53" fmla="*/ 346 h 612"/>
                <a:gd name="T54" fmla="*/ 270 w 2878"/>
                <a:gd name="T55" fmla="*/ 612 h 612"/>
                <a:gd name="T56" fmla="*/ 0 w 2878"/>
                <a:gd name="T57" fmla="*/ 612 h 612"/>
                <a:gd name="T58" fmla="*/ 0 w 2878"/>
                <a:gd name="T59" fmla="*/ 346 h 612"/>
                <a:gd name="T60" fmla="*/ 434 w 2878"/>
                <a:gd name="T61" fmla="*/ 346 h 612"/>
                <a:gd name="T62" fmla="*/ 706 w 2878"/>
                <a:gd name="T63" fmla="*/ 346 h 612"/>
                <a:gd name="T64" fmla="*/ 706 w 2878"/>
                <a:gd name="T65" fmla="*/ 612 h 612"/>
                <a:gd name="T66" fmla="*/ 434 w 2878"/>
                <a:gd name="T67" fmla="*/ 612 h 612"/>
                <a:gd name="T68" fmla="*/ 434 w 2878"/>
                <a:gd name="T69" fmla="*/ 34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78" h="612">
                  <a:moveTo>
                    <a:pt x="869" y="0"/>
                  </a:moveTo>
                  <a:lnTo>
                    <a:pt x="1139" y="0"/>
                  </a:lnTo>
                  <a:lnTo>
                    <a:pt x="1139" y="266"/>
                  </a:lnTo>
                  <a:lnTo>
                    <a:pt x="869" y="266"/>
                  </a:lnTo>
                  <a:lnTo>
                    <a:pt x="869" y="0"/>
                  </a:lnTo>
                  <a:close/>
                  <a:moveTo>
                    <a:pt x="1302" y="0"/>
                  </a:moveTo>
                  <a:lnTo>
                    <a:pt x="1574" y="0"/>
                  </a:lnTo>
                  <a:lnTo>
                    <a:pt x="1574" y="266"/>
                  </a:lnTo>
                  <a:lnTo>
                    <a:pt x="1302" y="266"/>
                  </a:lnTo>
                  <a:lnTo>
                    <a:pt x="1302" y="0"/>
                  </a:lnTo>
                  <a:close/>
                  <a:moveTo>
                    <a:pt x="1738" y="0"/>
                  </a:moveTo>
                  <a:lnTo>
                    <a:pt x="2010" y="0"/>
                  </a:lnTo>
                  <a:lnTo>
                    <a:pt x="2010" y="266"/>
                  </a:lnTo>
                  <a:lnTo>
                    <a:pt x="1738" y="266"/>
                  </a:lnTo>
                  <a:lnTo>
                    <a:pt x="1738" y="0"/>
                  </a:lnTo>
                  <a:close/>
                  <a:moveTo>
                    <a:pt x="2171" y="0"/>
                  </a:moveTo>
                  <a:lnTo>
                    <a:pt x="2443" y="0"/>
                  </a:lnTo>
                  <a:lnTo>
                    <a:pt x="2443" y="266"/>
                  </a:lnTo>
                  <a:lnTo>
                    <a:pt x="2171" y="266"/>
                  </a:lnTo>
                  <a:lnTo>
                    <a:pt x="2171" y="0"/>
                  </a:lnTo>
                  <a:close/>
                  <a:moveTo>
                    <a:pt x="2606" y="0"/>
                  </a:moveTo>
                  <a:lnTo>
                    <a:pt x="2878" y="0"/>
                  </a:lnTo>
                  <a:lnTo>
                    <a:pt x="2878" y="266"/>
                  </a:lnTo>
                  <a:lnTo>
                    <a:pt x="2606" y="266"/>
                  </a:lnTo>
                  <a:lnTo>
                    <a:pt x="2606" y="0"/>
                  </a:lnTo>
                  <a:close/>
                  <a:moveTo>
                    <a:pt x="0" y="346"/>
                  </a:moveTo>
                  <a:lnTo>
                    <a:pt x="270" y="346"/>
                  </a:lnTo>
                  <a:lnTo>
                    <a:pt x="270" y="612"/>
                  </a:lnTo>
                  <a:lnTo>
                    <a:pt x="0" y="612"/>
                  </a:lnTo>
                  <a:lnTo>
                    <a:pt x="0" y="346"/>
                  </a:lnTo>
                  <a:close/>
                  <a:moveTo>
                    <a:pt x="434" y="346"/>
                  </a:moveTo>
                  <a:lnTo>
                    <a:pt x="706" y="346"/>
                  </a:lnTo>
                  <a:lnTo>
                    <a:pt x="706" y="612"/>
                  </a:lnTo>
                  <a:lnTo>
                    <a:pt x="434" y="612"/>
                  </a:lnTo>
                  <a:lnTo>
                    <a:pt x="434" y="346"/>
                  </a:lnTo>
                  <a:close/>
                </a:path>
              </a:pathLst>
            </a:custGeom>
            <a:solidFill>
              <a:srgbClr val="E6E9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11"/>
            <p:cNvSpPr>
              <a:spLocks noChangeArrowheads="1"/>
            </p:cNvSpPr>
            <p:nvPr/>
          </p:nvSpPr>
          <p:spPr bwMode="auto">
            <a:xfrm>
              <a:off x="2343278" y="4232442"/>
              <a:ext cx="1093758" cy="148031"/>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2"/>
            <p:cNvSpPr>
              <a:spLocks noEditPoints="1"/>
            </p:cNvSpPr>
            <p:nvPr/>
          </p:nvSpPr>
          <p:spPr bwMode="auto">
            <a:xfrm>
              <a:off x="3594660" y="4232442"/>
              <a:ext cx="1095680" cy="148031"/>
            </a:xfrm>
            <a:custGeom>
              <a:avLst/>
              <a:gdLst>
                <a:gd name="T0" fmla="*/ 0 w 1140"/>
                <a:gd name="T1" fmla="*/ 0 h 266"/>
                <a:gd name="T2" fmla="*/ 272 w 1140"/>
                <a:gd name="T3" fmla="*/ 0 h 266"/>
                <a:gd name="T4" fmla="*/ 272 w 1140"/>
                <a:gd name="T5" fmla="*/ 266 h 266"/>
                <a:gd name="T6" fmla="*/ 0 w 1140"/>
                <a:gd name="T7" fmla="*/ 266 h 266"/>
                <a:gd name="T8" fmla="*/ 0 w 1140"/>
                <a:gd name="T9" fmla="*/ 0 h 266"/>
                <a:gd name="T10" fmla="*/ 435 w 1140"/>
                <a:gd name="T11" fmla="*/ 0 h 266"/>
                <a:gd name="T12" fmla="*/ 707 w 1140"/>
                <a:gd name="T13" fmla="*/ 0 h 266"/>
                <a:gd name="T14" fmla="*/ 707 w 1140"/>
                <a:gd name="T15" fmla="*/ 266 h 266"/>
                <a:gd name="T16" fmla="*/ 435 w 1140"/>
                <a:gd name="T17" fmla="*/ 266 h 266"/>
                <a:gd name="T18" fmla="*/ 435 w 1140"/>
                <a:gd name="T19" fmla="*/ 0 h 266"/>
                <a:gd name="T20" fmla="*/ 868 w 1140"/>
                <a:gd name="T21" fmla="*/ 0 h 266"/>
                <a:gd name="T22" fmla="*/ 1140 w 1140"/>
                <a:gd name="T23" fmla="*/ 0 h 266"/>
                <a:gd name="T24" fmla="*/ 1140 w 1140"/>
                <a:gd name="T25" fmla="*/ 266 h 266"/>
                <a:gd name="T26" fmla="*/ 868 w 1140"/>
                <a:gd name="T27" fmla="*/ 266 h 266"/>
                <a:gd name="T28" fmla="*/ 868 w 1140"/>
                <a:gd name="T2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0" h="266">
                  <a:moveTo>
                    <a:pt x="0" y="0"/>
                  </a:moveTo>
                  <a:lnTo>
                    <a:pt x="272" y="0"/>
                  </a:lnTo>
                  <a:lnTo>
                    <a:pt x="272" y="266"/>
                  </a:lnTo>
                  <a:lnTo>
                    <a:pt x="0" y="266"/>
                  </a:lnTo>
                  <a:lnTo>
                    <a:pt x="0" y="0"/>
                  </a:lnTo>
                  <a:close/>
                  <a:moveTo>
                    <a:pt x="435" y="0"/>
                  </a:moveTo>
                  <a:lnTo>
                    <a:pt x="707" y="0"/>
                  </a:lnTo>
                  <a:lnTo>
                    <a:pt x="707" y="266"/>
                  </a:lnTo>
                  <a:lnTo>
                    <a:pt x="435" y="266"/>
                  </a:lnTo>
                  <a:lnTo>
                    <a:pt x="435" y="0"/>
                  </a:lnTo>
                  <a:close/>
                  <a:moveTo>
                    <a:pt x="868" y="0"/>
                  </a:moveTo>
                  <a:lnTo>
                    <a:pt x="1140" y="0"/>
                  </a:lnTo>
                  <a:lnTo>
                    <a:pt x="1140" y="266"/>
                  </a:lnTo>
                  <a:lnTo>
                    <a:pt x="868" y="266"/>
                  </a:lnTo>
                  <a:lnTo>
                    <a:pt x="868" y="0"/>
                  </a:lnTo>
                  <a:close/>
                </a:path>
              </a:pathLst>
            </a:custGeom>
            <a:solidFill>
              <a:srgbClr val="E6E9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矩形 34"/>
            <p:cNvSpPr/>
            <p:nvPr/>
          </p:nvSpPr>
          <p:spPr>
            <a:xfrm>
              <a:off x="1524000" y="3630756"/>
              <a:ext cx="2590800" cy="338554"/>
            </a:xfrm>
            <a:prstGeom prst="rect">
              <a:avLst/>
            </a:prstGeom>
          </p:spPr>
          <p:txBody>
            <a:bodyPr wrap="square">
              <a:spAutoFit/>
            </a:bodyPr>
            <a:lstStyle/>
            <a:p>
              <a:r>
                <a:rPr lang="en-US" altLang="zh-CN" sz="1600" dirty="0" smtClean="0">
                  <a:solidFill>
                    <a:schemeClr val="accent2"/>
                  </a:solidFill>
                  <a:latin typeface="+mj-ea"/>
                  <a:ea typeface="+mj-ea"/>
                  <a:sym typeface="Arial" panose="020B0604020202020204" pitchFamily="34" charset="0"/>
                </a:rPr>
                <a:t>PROGRAMMER </a:t>
              </a:r>
              <a:r>
                <a:rPr lang="en-US" altLang="zh-CN" sz="1400" dirty="0" smtClean="0">
                  <a:solidFill>
                    <a:schemeClr val="accent2"/>
                  </a:solidFill>
                  <a:latin typeface="+mj-ea"/>
                  <a:ea typeface="+mj-ea"/>
                  <a:sym typeface="Arial" panose="020B0604020202020204" pitchFamily="34" charset="0"/>
                </a:rPr>
                <a:t>UMMARY </a:t>
              </a:r>
              <a:endParaRPr lang="zh-CN" altLang="en-US" sz="1400" dirty="0">
                <a:solidFill>
                  <a:schemeClr val="accent2"/>
                </a:solidFill>
                <a:latin typeface="+mj-ea"/>
                <a:ea typeface="+mj-ea"/>
              </a:endParaRPr>
            </a:p>
          </p:txBody>
        </p:sp>
      </p:grpSp>
    </p:spTree>
    <p:extLst>
      <p:ext uri="{BB962C8B-B14F-4D97-AF65-F5344CB8AC3E}">
        <p14:creationId xmlns:p14="http://schemas.microsoft.com/office/powerpoint/2010/main" val="401145052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8" grpId="0" animBg="1"/>
      <p:bldP spid="26" grpId="0" animBg="1"/>
      <p:bldP spid="22" grpId="0"/>
      <p:bldP spid="23"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xmlns="" id="{77B356A8-B128-4700-8A7E-F31225055BE1}"/>
              </a:ext>
            </a:extLst>
          </p:cNvPr>
          <p:cNvSpPr/>
          <p:nvPr/>
        </p:nvSpPr>
        <p:spPr>
          <a:xfrm>
            <a:off x="1022825" y="1551398"/>
            <a:ext cx="1990127"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一、采样</a:t>
            </a: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57" name="矩形 56">
            <a:extLst>
              <a:ext uri="{FF2B5EF4-FFF2-40B4-BE49-F238E27FC236}">
                <a16:creationId xmlns:a16="http://schemas.microsoft.com/office/drawing/2014/main" xmlns="" id="{416BFB85-14C7-42E2-AFCB-0685254141AF}"/>
              </a:ext>
            </a:extLst>
          </p:cNvPr>
          <p:cNvSpPr/>
          <p:nvPr/>
        </p:nvSpPr>
        <p:spPr>
          <a:xfrm>
            <a:off x="785674" y="2343150"/>
            <a:ext cx="3813827" cy="1524000"/>
          </a:xfrm>
          <a:prstGeom prst="rect">
            <a:avLst/>
          </a:prstGeom>
        </p:spPr>
        <p:txBody>
          <a:bodyPr vert="horz" lIns="68580" tIns="34290" rIns="68580" bIns="34290" rtlCol="0" anchor="b">
            <a:noAutofit/>
          </a:bodyPr>
          <a:lstStyle/>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采样指的是从时间轴上连续的信号中每隔一段时间间隔抽取出一个信号的幅度样本，把连续的模拟量用一个个离散的点来表示，使其成为时间上离散的脉冲序列。采样频率是每秒所抽取声波幅度值样本的次数，单位为</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kHz</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。一般来说，采样频率越高，声音失真就越小，但相应的存储数量会越大，因此需要根据不同的应用范围来选择采样频率。</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28029" y="1733550"/>
            <a:ext cx="3324225" cy="2216150"/>
          </a:xfrm>
          <a:prstGeom prst="rect">
            <a:avLst/>
          </a:prstGeom>
        </p:spPr>
      </p:pic>
      <p:sp>
        <p:nvSpPr>
          <p:cNvPr id="7" name="圆角矩形 6"/>
          <p:cNvSpPr/>
          <p:nvPr/>
        </p:nvSpPr>
        <p:spPr>
          <a:xfrm>
            <a:off x="0" y="209550"/>
            <a:ext cx="3810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第一</a:t>
            </a:r>
            <a:r>
              <a:rPr lang="zh-CN" altLang="en-US" sz="2000" b="1" dirty="0" smtClean="0">
                <a:solidFill>
                  <a:srgbClr val="FF0000"/>
                </a:solidFill>
              </a:rPr>
              <a:t>节  数字</a:t>
            </a:r>
            <a:r>
              <a:rPr lang="zh-CN" altLang="en-US" sz="2000" b="1" dirty="0">
                <a:solidFill>
                  <a:srgbClr val="FF0000"/>
                </a:solidFill>
              </a:rPr>
              <a:t>音频技术概述</a:t>
            </a:r>
            <a:endParaRPr lang="zh-CN" altLang="en-US" sz="2000" b="1" dirty="0">
              <a:solidFill>
                <a:srgbClr val="FF0000"/>
              </a:solidFill>
            </a:endParaRPr>
          </a:p>
        </p:txBody>
      </p:sp>
    </p:spTree>
    <p:extLst>
      <p:ext uri="{BB962C8B-B14F-4D97-AF65-F5344CB8AC3E}">
        <p14:creationId xmlns:p14="http://schemas.microsoft.com/office/powerpoint/2010/main" val="92509884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0" y="209550"/>
            <a:ext cx="4038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rPr>
              <a:t>第一</a:t>
            </a:r>
            <a:r>
              <a:rPr lang="zh-CN" altLang="en-US" dirty="0" smtClean="0">
                <a:solidFill>
                  <a:srgbClr val="FF0000"/>
                </a:solidFill>
              </a:rPr>
              <a:t>节  多媒体</a:t>
            </a:r>
            <a:r>
              <a:rPr lang="zh-CN" altLang="en-US" dirty="0">
                <a:solidFill>
                  <a:srgbClr val="FF0000"/>
                </a:solidFill>
              </a:rPr>
              <a:t>技术的基本概念</a:t>
            </a:r>
            <a:endParaRPr lang="zh-CN" altLang="en-US" dirty="0">
              <a:solidFill>
                <a:srgbClr val="FF0000"/>
              </a:solidFill>
            </a:endParaRPr>
          </a:p>
        </p:txBody>
      </p:sp>
      <p:sp>
        <p:nvSpPr>
          <p:cNvPr id="12" name="矩形 11"/>
          <p:cNvSpPr/>
          <p:nvPr/>
        </p:nvSpPr>
        <p:spPr>
          <a:xfrm>
            <a:off x="304800" y="1604070"/>
            <a:ext cx="8686800" cy="3108543"/>
          </a:xfrm>
          <a:prstGeom prst="rect">
            <a:avLst/>
          </a:prstGeom>
        </p:spPr>
        <p:txBody>
          <a:bodyPr wrap="square">
            <a:spAutoFit/>
          </a:bodyPr>
          <a:lstStyle/>
          <a:p>
            <a:r>
              <a:rPr lang="en-US" altLang="zh-CN" sz="1400" dirty="0"/>
              <a:t>(</a:t>
            </a:r>
            <a:r>
              <a:rPr lang="zh-CN" altLang="en-US" sz="1400" dirty="0"/>
              <a:t>一</a:t>
            </a:r>
            <a:r>
              <a:rPr lang="en-US" altLang="zh-CN" sz="1400" dirty="0"/>
              <a:t>)</a:t>
            </a:r>
            <a:r>
              <a:rPr lang="zh-CN" altLang="en-US" sz="1400" dirty="0"/>
              <a:t>多媒体技术的</a:t>
            </a:r>
            <a:r>
              <a:rPr lang="zh-CN" altLang="en-US" sz="1400" dirty="0" smtClean="0"/>
              <a:t>定义</a:t>
            </a:r>
            <a:endParaRPr lang="en-US" altLang="zh-CN" sz="1400" dirty="0" smtClean="0"/>
          </a:p>
          <a:p>
            <a:r>
              <a:rPr lang="zh-CN" altLang="en-US" sz="1400" dirty="0"/>
              <a:t>多媒体技术从不同的角度有着不同的定义。比如有人定义“多媒体计算机是一组硬件和软件设备，结合了各种视觉和听觉媒体，能够产生令人印象深刻的视听效果。在视觉媒体上，包括图形、动画、图像和文字等媒体；在听觉媒体上，则包括语言、立体声响和音乐等媒体。用户可以从多媒体计算机同时接触到各种各样的媒体来源”。还有人定义多媒体是“传统的计算媒体</a:t>
            </a:r>
            <a:r>
              <a:rPr lang="en-US" altLang="zh-CN" sz="1400" dirty="0"/>
              <a:t>——</a:t>
            </a:r>
            <a:r>
              <a:rPr lang="zh-CN" altLang="en-US" sz="1400" dirty="0"/>
              <a:t>文本、图形、图像以及逻辑分析方法等与视频、音频，以及为了知识创建和表达的交互式应用的结合体”</a:t>
            </a:r>
            <a:r>
              <a:rPr lang="zh-CN" altLang="en-US" sz="1400" dirty="0" smtClean="0"/>
              <a:t>。</a:t>
            </a:r>
            <a:endParaRPr lang="en-US" altLang="zh-CN" sz="1400" dirty="0" smtClean="0"/>
          </a:p>
          <a:p>
            <a:r>
              <a:rPr lang="en-US" altLang="zh-CN" sz="1400" dirty="0"/>
              <a:t>(</a:t>
            </a:r>
            <a:r>
              <a:rPr lang="zh-CN" altLang="en-US" sz="1400" dirty="0"/>
              <a:t>二</a:t>
            </a:r>
            <a:r>
              <a:rPr lang="en-US" altLang="zh-CN" sz="1400" dirty="0"/>
              <a:t>)</a:t>
            </a:r>
            <a:r>
              <a:rPr lang="zh-CN" altLang="en-US" sz="1400" dirty="0"/>
              <a:t>多媒体技术的主要</a:t>
            </a:r>
            <a:r>
              <a:rPr lang="zh-CN" altLang="en-US" sz="1400" dirty="0" smtClean="0"/>
              <a:t>特点</a:t>
            </a:r>
            <a:endParaRPr lang="en-US" altLang="zh-CN" sz="1400" dirty="0" smtClean="0"/>
          </a:p>
          <a:p>
            <a:r>
              <a:rPr lang="en-US" altLang="zh-CN" sz="1400" dirty="0"/>
              <a:t>(1)</a:t>
            </a:r>
            <a:r>
              <a:rPr lang="zh-CN" altLang="en-US" sz="1400" dirty="0"/>
              <a:t>集成性</a:t>
            </a:r>
            <a:r>
              <a:rPr lang="zh-CN" altLang="en-US" sz="1400" dirty="0" smtClean="0"/>
              <a:t>。</a:t>
            </a:r>
            <a:endParaRPr lang="en-US" altLang="zh-CN" sz="1400" dirty="0" smtClean="0"/>
          </a:p>
          <a:p>
            <a:r>
              <a:rPr lang="en-US" altLang="zh-CN" sz="1400" dirty="0"/>
              <a:t>(2)</a:t>
            </a:r>
            <a:r>
              <a:rPr lang="zh-CN" altLang="en-US" sz="1400" dirty="0"/>
              <a:t>控制性</a:t>
            </a:r>
            <a:r>
              <a:rPr lang="zh-CN" altLang="en-US" sz="1400" dirty="0" smtClean="0"/>
              <a:t>。</a:t>
            </a:r>
            <a:endParaRPr lang="en-US" altLang="zh-CN" sz="1400" dirty="0" smtClean="0"/>
          </a:p>
          <a:p>
            <a:r>
              <a:rPr lang="en-US" altLang="zh-CN" sz="1400" dirty="0"/>
              <a:t>(3)</a:t>
            </a:r>
            <a:r>
              <a:rPr lang="zh-CN" altLang="en-US" sz="1400" dirty="0"/>
              <a:t>交互性</a:t>
            </a:r>
            <a:r>
              <a:rPr lang="zh-CN" altLang="en-US" sz="1400" dirty="0" smtClean="0"/>
              <a:t>。</a:t>
            </a:r>
            <a:endParaRPr lang="en-US" altLang="zh-CN" sz="1400" dirty="0" smtClean="0"/>
          </a:p>
          <a:p>
            <a:r>
              <a:rPr lang="en-US" altLang="zh-CN" sz="1400" dirty="0"/>
              <a:t>(4)</a:t>
            </a:r>
            <a:r>
              <a:rPr lang="zh-CN" altLang="en-US" sz="1400" dirty="0"/>
              <a:t>非线性</a:t>
            </a:r>
            <a:r>
              <a:rPr lang="zh-CN" altLang="en-US" sz="1400" dirty="0" smtClean="0"/>
              <a:t>。</a:t>
            </a:r>
            <a:endParaRPr lang="en-US" altLang="zh-CN" sz="1400" dirty="0" smtClean="0"/>
          </a:p>
          <a:p>
            <a:r>
              <a:rPr lang="en-US" altLang="zh-CN" sz="1400" dirty="0"/>
              <a:t>(5)</a:t>
            </a:r>
            <a:r>
              <a:rPr lang="zh-CN" altLang="en-US" sz="1400" dirty="0"/>
              <a:t>实时性</a:t>
            </a:r>
            <a:r>
              <a:rPr lang="zh-CN" altLang="en-US" sz="1400" dirty="0" smtClean="0"/>
              <a:t>。</a:t>
            </a:r>
            <a:endParaRPr lang="en-US" altLang="zh-CN" sz="1400" dirty="0" smtClean="0"/>
          </a:p>
          <a:p>
            <a:r>
              <a:rPr lang="en-US" altLang="zh-CN" sz="1400" dirty="0"/>
              <a:t>(6)</a:t>
            </a:r>
            <a:r>
              <a:rPr lang="zh-CN" altLang="en-US" sz="1400" dirty="0"/>
              <a:t>信息使用的方便性</a:t>
            </a:r>
            <a:r>
              <a:rPr lang="zh-CN" altLang="en-US" sz="1400" dirty="0" smtClean="0"/>
              <a:t>。</a:t>
            </a:r>
            <a:endParaRPr lang="en-US" altLang="zh-CN" sz="1400" dirty="0" smtClean="0"/>
          </a:p>
          <a:p>
            <a:r>
              <a:rPr lang="en-US" altLang="zh-CN" sz="1400" dirty="0"/>
              <a:t>(7)</a:t>
            </a:r>
            <a:r>
              <a:rPr lang="zh-CN" altLang="en-US" sz="1400" dirty="0"/>
              <a:t>信息结构的动态性</a:t>
            </a:r>
            <a:r>
              <a:rPr lang="zh-CN" altLang="en-US" sz="1400" dirty="0" smtClean="0"/>
              <a:t>。</a:t>
            </a:r>
            <a:endParaRPr lang="en-US" altLang="zh-CN" sz="1400" dirty="0" smtClean="0"/>
          </a:p>
        </p:txBody>
      </p:sp>
      <p:sp>
        <p:nvSpPr>
          <p:cNvPr id="9" name="矩形 8"/>
          <p:cNvSpPr/>
          <p:nvPr/>
        </p:nvSpPr>
        <p:spPr>
          <a:xfrm>
            <a:off x="304800" y="1200150"/>
            <a:ext cx="2723823" cy="369332"/>
          </a:xfrm>
          <a:prstGeom prst="rect">
            <a:avLst/>
          </a:prstGeom>
        </p:spPr>
        <p:txBody>
          <a:bodyPr wrap="none">
            <a:spAutoFit/>
          </a:bodyPr>
          <a:lstStyle/>
          <a:p>
            <a:r>
              <a:rPr lang="zh-CN" altLang="en-US" dirty="0">
                <a:solidFill>
                  <a:srgbClr val="FF0000"/>
                </a:solidFill>
              </a:rPr>
              <a:t>三、多媒体技术及其特点</a:t>
            </a:r>
            <a:endParaRPr lang="zh-CN" altLang="en-US" dirty="0">
              <a:solidFill>
                <a:srgbClr val="FF0000"/>
              </a:solidFill>
            </a:endParaRPr>
          </a:p>
        </p:txBody>
      </p:sp>
    </p:spTree>
    <p:extLst>
      <p:ext uri="{BB962C8B-B14F-4D97-AF65-F5344CB8AC3E}">
        <p14:creationId xmlns:p14="http://schemas.microsoft.com/office/powerpoint/2010/main" val="794898245"/>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xmlns="" id="{77B356A8-B128-4700-8A7E-F31225055BE1}"/>
              </a:ext>
            </a:extLst>
          </p:cNvPr>
          <p:cNvSpPr/>
          <p:nvPr/>
        </p:nvSpPr>
        <p:spPr>
          <a:xfrm>
            <a:off x="1022825" y="1551398"/>
            <a:ext cx="1990127"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二、量化</a:t>
            </a: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57" name="矩形 56">
            <a:extLst>
              <a:ext uri="{FF2B5EF4-FFF2-40B4-BE49-F238E27FC236}">
                <a16:creationId xmlns:a16="http://schemas.microsoft.com/office/drawing/2014/main" xmlns="" id="{416BFB85-14C7-42E2-AFCB-0685254141AF}"/>
              </a:ext>
            </a:extLst>
          </p:cNvPr>
          <p:cNvSpPr/>
          <p:nvPr/>
        </p:nvSpPr>
        <p:spPr>
          <a:xfrm>
            <a:off x="785674" y="2114550"/>
            <a:ext cx="3813827" cy="2286000"/>
          </a:xfrm>
          <a:prstGeom prst="rect">
            <a:avLst/>
          </a:prstGeom>
        </p:spPr>
        <p:txBody>
          <a:bodyPr vert="horz" lIns="68580" tIns="34290" rIns="68580" bIns="34290" rtlCol="0" anchor="b">
            <a:noAutofit/>
          </a:bodyPr>
          <a:lstStyle/>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模拟信号通过采样后变成一个时间上离散的脉冲样品序列，但在脉冲幅度上仍会在其动态范围内连续变化。量化就是把这些在时间上离散的模拟信号所具有的无限多的幅度值，用有限多的量化电平来表示，使其变为数字信号。量化时，每个幅度值通常会用最接近的量化电平来采样，这个电平也称为量化等级。量化后，连续变化的电平幅值就会被有限个量化等级所取代。从信号质量方面考虑，量化级数越大，则量化误差越小，量化后的信号就越接近原信号，但同时会造成信号数据量增大，因此量化比特数的选取要权衡各方面因素综合考虑。</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28029" y="1733550"/>
            <a:ext cx="3324225" cy="2216150"/>
          </a:xfrm>
          <a:prstGeom prst="rect">
            <a:avLst/>
          </a:prstGeom>
        </p:spPr>
      </p:pic>
      <p:sp>
        <p:nvSpPr>
          <p:cNvPr id="7" name="圆角矩形 6"/>
          <p:cNvSpPr/>
          <p:nvPr/>
        </p:nvSpPr>
        <p:spPr>
          <a:xfrm>
            <a:off x="0" y="209550"/>
            <a:ext cx="3810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第一</a:t>
            </a:r>
            <a:r>
              <a:rPr lang="zh-CN" altLang="en-US" sz="2000" b="1" dirty="0" smtClean="0">
                <a:solidFill>
                  <a:srgbClr val="FF0000"/>
                </a:solidFill>
              </a:rPr>
              <a:t>节  数字</a:t>
            </a:r>
            <a:r>
              <a:rPr lang="zh-CN" altLang="en-US" sz="2000" b="1" dirty="0">
                <a:solidFill>
                  <a:srgbClr val="FF0000"/>
                </a:solidFill>
              </a:rPr>
              <a:t>音频技术概述</a:t>
            </a:r>
            <a:endParaRPr lang="zh-CN" altLang="en-US" sz="2000" b="1" dirty="0">
              <a:solidFill>
                <a:srgbClr val="FF0000"/>
              </a:solidFill>
            </a:endParaRPr>
          </a:p>
        </p:txBody>
      </p:sp>
    </p:spTree>
    <p:extLst>
      <p:ext uri="{BB962C8B-B14F-4D97-AF65-F5344CB8AC3E}">
        <p14:creationId xmlns:p14="http://schemas.microsoft.com/office/powerpoint/2010/main" val="222059241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xmlns="" id="{77B356A8-B128-4700-8A7E-F31225055BE1}"/>
              </a:ext>
            </a:extLst>
          </p:cNvPr>
          <p:cNvSpPr/>
          <p:nvPr/>
        </p:nvSpPr>
        <p:spPr>
          <a:xfrm>
            <a:off x="1022825" y="1551398"/>
            <a:ext cx="1990127"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三、编码</a:t>
            </a: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57" name="矩形 56">
            <a:extLst>
              <a:ext uri="{FF2B5EF4-FFF2-40B4-BE49-F238E27FC236}">
                <a16:creationId xmlns:a16="http://schemas.microsoft.com/office/drawing/2014/main" xmlns="" id="{416BFB85-14C7-42E2-AFCB-0685254141AF}"/>
              </a:ext>
            </a:extLst>
          </p:cNvPr>
          <p:cNvSpPr/>
          <p:nvPr/>
        </p:nvSpPr>
        <p:spPr>
          <a:xfrm>
            <a:off x="785674" y="2114550"/>
            <a:ext cx="3813827" cy="2286000"/>
          </a:xfrm>
          <a:prstGeom prst="rect">
            <a:avLst/>
          </a:prstGeom>
        </p:spPr>
        <p:txBody>
          <a:bodyPr vert="horz" lIns="68580" tIns="34290" rIns="68580" bIns="34290" rtlCol="0" anchor="b">
            <a:noAutofit/>
          </a:bodyPr>
          <a:lstStyle/>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编码指的是把量化后的信号转换成代码的过程，也就是将已经量化的信号幅值用二进制数码表示。编码后，每一组二进制数码代表一个采样的量化等级，然后把它们排列起来，得到由二进制脉冲组成的信息流。数码率又称比特率，是单位时间内传输的二进制序列的比特数，通常以</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Kb/s</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为单位。显然，采样频率越高，量化比特数越大，数码率就越高，所需要的传输带宽就越宽。常见的如电话质量的音频信号采用</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8 kHz</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采样，</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8 b</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量化，数码率为</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64 Kb/</a:t>
            </a:r>
            <a:r>
              <a:rPr lang="en-US" altLang="zh-CN" sz="1050" dirty="0" err="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s;AM</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广播采用</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16 kHz</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采样，</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14 b</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量化，数码率为</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224 Kb/s</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CD</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音频标准为</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48 kHz</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44.1 </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kHz</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32 kHz</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采样，</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16 b</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量化，每声道数码率为</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768</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705.6 </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Kb/s</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28029" y="1733550"/>
            <a:ext cx="3324225" cy="2216150"/>
          </a:xfrm>
          <a:prstGeom prst="rect">
            <a:avLst/>
          </a:prstGeom>
        </p:spPr>
      </p:pic>
      <p:sp>
        <p:nvSpPr>
          <p:cNvPr id="7" name="圆角矩形 6"/>
          <p:cNvSpPr/>
          <p:nvPr/>
        </p:nvSpPr>
        <p:spPr>
          <a:xfrm>
            <a:off x="0" y="209550"/>
            <a:ext cx="3810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第一</a:t>
            </a:r>
            <a:r>
              <a:rPr lang="zh-CN" altLang="en-US" sz="2000" b="1" dirty="0" smtClean="0">
                <a:solidFill>
                  <a:srgbClr val="FF0000"/>
                </a:solidFill>
              </a:rPr>
              <a:t>节  数字</a:t>
            </a:r>
            <a:r>
              <a:rPr lang="zh-CN" altLang="en-US" sz="2000" b="1" dirty="0">
                <a:solidFill>
                  <a:srgbClr val="FF0000"/>
                </a:solidFill>
              </a:rPr>
              <a:t>音频技术概述</a:t>
            </a:r>
            <a:endParaRPr lang="zh-CN" altLang="en-US" sz="2000" b="1" dirty="0">
              <a:solidFill>
                <a:srgbClr val="FF0000"/>
              </a:solidFill>
            </a:endParaRPr>
          </a:p>
        </p:txBody>
      </p:sp>
    </p:spTree>
    <p:extLst>
      <p:ext uri="{BB962C8B-B14F-4D97-AF65-F5344CB8AC3E}">
        <p14:creationId xmlns:p14="http://schemas.microsoft.com/office/powerpoint/2010/main" val="213936532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xmlns="" id="{77B356A8-B128-4700-8A7E-F31225055BE1}"/>
              </a:ext>
            </a:extLst>
          </p:cNvPr>
          <p:cNvSpPr/>
          <p:nvPr/>
        </p:nvSpPr>
        <p:spPr>
          <a:xfrm>
            <a:off x="40338" y="1584714"/>
            <a:ext cx="1990127"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一、声音基础知识</a:t>
            </a: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57" name="矩形 56">
            <a:extLst>
              <a:ext uri="{FF2B5EF4-FFF2-40B4-BE49-F238E27FC236}">
                <a16:creationId xmlns:a16="http://schemas.microsoft.com/office/drawing/2014/main" xmlns="" id="{416BFB85-14C7-42E2-AFCB-0685254141AF}"/>
              </a:ext>
            </a:extLst>
          </p:cNvPr>
          <p:cNvSpPr/>
          <p:nvPr/>
        </p:nvSpPr>
        <p:spPr>
          <a:xfrm>
            <a:off x="785674" y="2343150"/>
            <a:ext cx="3813827" cy="1143000"/>
          </a:xfrm>
          <a:prstGeom prst="rect">
            <a:avLst/>
          </a:prstGeom>
        </p:spPr>
        <p:txBody>
          <a:bodyPr vert="horz" lIns="68580" tIns="34290" rIns="68580" bIns="34290" rtlCol="0" anchor="b">
            <a:noAutofit/>
          </a:bodyPr>
          <a:lstStyle/>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声音是由振动产生的。物体振动停止，发声也停止。当振动波传到人耳时，人便听到了声音</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人能听到的声音，包括语音、音乐和其他声音</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环境声、音效声、自然声等</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，可以分为乐音和噪声。</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28029" y="1733550"/>
            <a:ext cx="3324225" cy="2216150"/>
          </a:xfrm>
          <a:prstGeom prst="rect">
            <a:avLst/>
          </a:prstGeom>
        </p:spPr>
      </p:pic>
      <p:sp>
        <p:nvSpPr>
          <p:cNvPr id="7" name="圆角矩形 6"/>
          <p:cNvSpPr/>
          <p:nvPr/>
        </p:nvSpPr>
        <p:spPr>
          <a:xfrm>
            <a:off x="0" y="209550"/>
            <a:ext cx="3810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第二</a:t>
            </a:r>
            <a:r>
              <a:rPr lang="zh-CN" altLang="en-US" sz="2000" b="1" dirty="0" smtClean="0">
                <a:solidFill>
                  <a:srgbClr val="FF0000"/>
                </a:solidFill>
              </a:rPr>
              <a:t>节  数字</a:t>
            </a:r>
            <a:r>
              <a:rPr lang="zh-CN" altLang="en-US" sz="2000" b="1" dirty="0">
                <a:solidFill>
                  <a:srgbClr val="FF0000"/>
                </a:solidFill>
              </a:rPr>
              <a:t>音频基础知识</a:t>
            </a:r>
            <a:endParaRPr lang="zh-CN" altLang="en-US" sz="2000" b="1" dirty="0">
              <a:solidFill>
                <a:srgbClr val="FF0000"/>
              </a:solidFill>
            </a:endParaRPr>
          </a:p>
        </p:txBody>
      </p:sp>
    </p:spTree>
    <p:extLst>
      <p:ext uri="{BB962C8B-B14F-4D97-AF65-F5344CB8AC3E}">
        <p14:creationId xmlns:p14="http://schemas.microsoft.com/office/powerpoint/2010/main" val="418157042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xmlns="" id="{77B356A8-B128-4700-8A7E-F31225055BE1}"/>
              </a:ext>
            </a:extLst>
          </p:cNvPr>
          <p:cNvSpPr/>
          <p:nvPr/>
        </p:nvSpPr>
        <p:spPr>
          <a:xfrm>
            <a:off x="76200" y="1558081"/>
            <a:ext cx="1990127"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二、声音的三要素</a:t>
            </a: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57" name="矩形 56">
            <a:extLst>
              <a:ext uri="{FF2B5EF4-FFF2-40B4-BE49-F238E27FC236}">
                <a16:creationId xmlns:a16="http://schemas.microsoft.com/office/drawing/2014/main" xmlns="" id="{416BFB85-14C7-42E2-AFCB-0685254141AF}"/>
              </a:ext>
            </a:extLst>
          </p:cNvPr>
          <p:cNvSpPr/>
          <p:nvPr/>
        </p:nvSpPr>
        <p:spPr>
          <a:xfrm>
            <a:off x="785674" y="2419350"/>
            <a:ext cx="3813827" cy="571500"/>
          </a:xfrm>
          <a:prstGeom prst="rect">
            <a:avLst/>
          </a:prstGeom>
        </p:spPr>
        <p:txBody>
          <a:bodyPr vert="horz" lIns="68580" tIns="34290" rIns="68580" bIns="34290" rtlCol="0" anchor="b">
            <a:noAutofit/>
          </a:bodyPr>
          <a:lstStyle/>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声音具有三个要素</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音调、响度</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音量</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音强</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和音色</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人们就是根据声音的三要素来区分声音的。</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28029" y="1733550"/>
            <a:ext cx="3324225" cy="2216150"/>
          </a:xfrm>
          <a:prstGeom prst="rect">
            <a:avLst/>
          </a:prstGeom>
        </p:spPr>
      </p:pic>
      <p:sp>
        <p:nvSpPr>
          <p:cNvPr id="7" name="圆角矩形 6"/>
          <p:cNvSpPr/>
          <p:nvPr/>
        </p:nvSpPr>
        <p:spPr>
          <a:xfrm>
            <a:off x="0" y="209550"/>
            <a:ext cx="3810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第二</a:t>
            </a:r>
            <a:r>
              <a:rPr lang="zh-CN" altLang="en-US" sz="2000" b="1" dirty="0" smtClean="0">
                <a:solidFill>
                  <a:srgbClr val="FF0000"/>
                </a:solidFill>
              </a:rPr>
              <a:t>节  数字</a:t>
            </a:r>
            <a:r>
              <a:rPr lang="zh-CN" altLang="en-US" sz="2000" b="1" dirty="0">
                <a:solidFill>
                  <a:srgbClr val="FF0000"/>
                </a:solidFill>
              </a:rPr>
              <a:t>音频基础知识</a:t>
            </a:r>
            <a:endParaRPr lang="zh-CN" altLang="en-US" sz="2000" b="1" dirty="0">
              <a:solidFill>
                <a:srgbClr val="FF0000"/>
              </a:solidFill>
            </a:endParaRPr>
          </a:p>
        </p:txBody>
      </p:sp>
    </p:spTree>
    <p:extLst>
      <p:ext uri="{BB962C8B-B14F-4D97-AF65-F5344CB8AC3E}">
        <p14:creationId xmlns:p14="http://schemas.microsoft.com/office/powerpoint/2010/main" val="99805220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xmlns="" id="{77B356A8-B128-4700-8A7E-F31225055BE1}"/>
              </a:ext>
            </a:extLst>
          </p:cNvPr>
          <p:cNvSpPr/>
          <p:nvPr/>
        </p:nvSpPr>
        <p:spPr>
          <a:xfrm>
            <a:off x="152400" y="1551398"/>
            <a:ext cx="1990127"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三、声道</a:t>
            </a: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57" name="矩形 56">
            <a:extLst>
              <a:ext uri="{FF2B5EF4-FFF2-40B4-BE49-F238E27FC236}">
                <a16:creationId xmlns:a16="http://schemas.microsoft.com/office/drawing/2014/main" xmlns="" id="{416BFB85-14C7-42E2-AFCB-0685254141AF}"/>
              </a:ext>
            </a:extLst>
          </p:cNvPr>
          <p:cNvSpPr/>
          <p:nvPr/>
        </p:nvSpPr>
        <p:spPr>
          <a:xfrm>
            <a:off x="785674" y="2190750"/>
            <a:ext cx="3813827" cy="2057400"/>
          </a:xfrm>
          <a:prstGeom prst="rect">
            <a:avLst/>
          </a:prstGeom>
        </p:spPr>
        <p:txBody>
          <a:bodyPr vert="horz" lIns="68580" tIns="34290" rIns="68580" bIns="34290" rtlCol="0" anchor="b">
            <a:noAutofit/>
          </a:bodyPr>
          <a:lstStyle/>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声道</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(sound channel/track)</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是分开录音然后结合起来以便同时听到的一段声音</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早期的声音重放</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(playback/reproduction)</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技术落后，只有单一声道</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(mono/monophony),</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只能简单地发出声音</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如留声机、调幅</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AM</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广播</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；后来有了双声道的立体声</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(stereo)</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技术</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如立体声唱机、调频</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FM</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立体声广播、立体声盒式录音带、激光唱盘</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CD/DA),</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利用人耳的双耳效应，使听者感受到声音的纵深和宽度，感受声音的立体感。</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28029" y="1733550"/>
            <a:ext cx="3324225" cy="2216150"/>
          </a:xfrm>
          <a:prstGeom prst="rect">
            <a:avLst/>
          </a:prstGeom>
        </p:spPr>
      </p:pic>
      <p:sp>
        <p:nvSpPr>
          <p:cNvPr id="7" name="圆角矩形 6"/>
          <p:cNvSpPr/>
          <p:nvPr/>
        </p:nvSpPr>
        <p:spPr>
          <a:xfrm>
            <a:off x="0" y="209550"/>
            <a:ext cx="3810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第二</a:t>
            </a:r>
            <a:r>
              <a:rPr lang="zh-CN" altLang="en-US" sz="2000" b="1" dirty="0" smtClean="0">
                <a:solidFill>
                  <a:srgbClr val="FF0000"/>
                </a:solidFill>
              </a:rPr>
              <a:t>节  数字</a:t>
            </a:r>
            <a:r>
              <a:rPr lang="zh-CN" altLang="en-US" sz="2000" b="1" dirty="0">
                <a:solidFill>
                  <a:srgbClr val="FF0000"/>
                </a:solidFill>
              </a:rPr>
              <a:t>音频基础知识</a:t>
            </a:r>
            <a:endParaRPr lang="zh-CN" altLang="en-US" sz="2000" b="1" dirty="0">
              <a:solidFill>
                <a:srgbClr val="FF0000"/>
              </a:solidFill>
            </a:endParaRPr>
          </a:p>
        </p:txBody>
      </p:sp>
    </p:spTree>
    <p:extLst>
      <p:ext uri="{BB962C8B-B14F-4D97-AF65-F5344CB8AC3E}">
        <p14:creationId xmlns:p14="http://schemas.microsoft.com/office/powerpoint/2010/main" val="6351350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xmlns="" id="{77B356A8-B128-4700-8A7E-F31225055BE1}"/>
              </a:ext>
            </a:extLst>
          </p:cNvPr>
          <p:cNvSpPr/>
          <p:nvPr/>
        </p:nvSpPr>
        <p:spPr>
          <a:xfrm>
            <a:off x="27761" y="1558081"/>
            <a:ext cx="1990127"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四、认识数字音频</a:t>
            </a: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57" name="矩形 56">
            <a:extLst>
              <a:ext uri="{FF2B5EF4-FFF2-40B4-BE49-F238E27FC236}">
                <a16:creationId xmlns:a16="http://schemas.microsoft.com/office/drawing/2014/main" xmlns="" id="{416BFB85-14C7-42E2-AFCB-0685254141AF}"/>
              </a:ext>
            </a:extLst>
          </p:cNvPr>
          <p:cNvSpPr/>
          <p:nvPr/>
        </p:nvSpPr>
        <p:spPr>
          <a:xfrm>
            <a:off x="785674" y="2190750"/>
            <a:ext cx="3813827" cy="2438400"/>
          </a:xfrm>
          <a:prstGeom prst="rect">
            <a:avLst/>
          </a:prstGeom>
        </p:spPr>
        <p:txBody>
          <a:bodyPr vert="horz" lIns="68580" tIns="34290" rIns="68580" bIns="34290" rtlCol="0" anchor="b">
            <a:noAutofit/>
          </a:bodyPr>
          <a:lstStyle/>
          <a:p>
            <a:pPr>
              <a:lnSpc>
                <a:spcPts val="1875"/>
              </a:lnSpc>
              <a:spcBef>
                <a:spcPct val="0"/>
              </a:spcBef>
            </a:pPr>
            <a:r>
              <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一</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模拟信号</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音频信号是典型的连续信号，不仅在时间上是连续的，在幅度上也是连续的。“在时间上连续”是指在任何一个指定的时间范围里，声音信号都有无穷多个幅值；“在幅度上连续”是指幅度的数值为实数。把在时间</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或空间</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和幅度上都是连续的信号称为模拟信号</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(analog signal)</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二</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数字信号</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在某些特定的时刻对这种模拟信号进行测量叫作采样</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(sampling),</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在有限个特定时刻采样得到的信号称为离散时间信号</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28029" y="1733550"/>
            <a:ext cx="3324225" cy="2216150"/>
          </a:xfrm>
          <a:prstGeom prst="rect">
            <a:avLst/>
          </a:prstGeom>
        </p:spPr>
      </p:pic>
      <p:sp>
        <p:nvSpPr>
          <p:cNvPr id="7" name="圆角矩形 6"/>
          <p:cNvSpPr/>
          <p:nvPr/>
        </p:nvSpPr>
        <p:spPr>
          <a:xfrm>
            <a:off x="0" y="209550"/>
            <a:ext cx="3810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第二</a:t>
            </a:r>
            <a:r>
              <a:rPr lang="zh-CN" altLang="en-US" sz="2000" b="1" dirty="0" smtClean="0">
                <a:solidFill>
                  <a:srgbClr val="FF0000"/>
                </a:solidFill>
              </a:rPr>
              <a:t>节  数字</a:t>
            </a:r>
            <a:r>
              <a:rPr lang="zh-CN" altLang="en-US" sz="2000" b="1" dirty="0">
                <a:solidFill>
                  <a:srgbClr val="FF0000"/>
                </a:solidFill>
              </a:rPr>
              <a:t>音频基础知识</a:t>
            </a:r>
            <a:endParaRPr lang="zh-CN" altLang="en-US" sz="2000" b="1" dirty="0">
              <a:solidFill>
                <a:srgbClr val="FF0000"/>
              </a:solidFill>
            </a:endParaRPr>
          </a:p>
        </p:txBody>
      </p:sp>
    </p:spTree>
    <p:extLst>
      <p:ext uri="{BB962C8B-B14F-4D97-AF65-F5344CB8AC3E}">
        <p14:creationId xmlns:p14="http://schemas.microsoft.com/office/powerpoint/2010/main" val="380814783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xmlns="" id="{77B356A8-B128-4700-8A7E-F31225055BE1}"/>
              </a:ext>
            </a:extLst>
          </p:cNvPr>
          <p:cNvSpPr/>
          <p:nvPr/>
        </p:nvSpPr>
        <p:spPr>
          <a:xfrm>
            <a:off x="152400" y="1551398"/>
            <a:ext cx="1990127"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五、音频压缩</a:t>
            </a: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57" name="矩形 56">
            <a:extLst>
              <a:ext uri="{FF2B5EF4-FFF2-40B4-BE49-F238E27FC236}">
                <a16:creationId xmlns:a16="http://schemas.microsoft.com/office/drawing/2014/main" xmlns="" id="{416BFB85-14C7-42E2-AFCB-0685254141AF}"/>
              </a:ext>
            </a:extLst>
          </p:cNvPr>
          <p:cNvSpPr/>
          <p:nvPr/>
        </p:nvSpPr>
        <p:spPr>
          <a:xfrm>
            <a:off x="304800" y="2343150"/>
            <a:ext cx="3813827" cy="1219200"/>
          </a:xfrm>
          <a:prstGeom prst="rect">
            <a:avLst/>
          </a:prstGeom>
        </p:spPr>
        <p:txBody>
          <a:bodyPr vert="horz" lIns="68580" tIns="34290" rIns="68580" bIns="34290" rtlCol="0" anchor="b">
            <a:noAutofit/>
          </a:bodyPr>
          <a:lstStyle/>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音频压缩属于数据压缩的一种，是减小数字音频信号文件大小</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数据比率</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的过程</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一般数据的压缩方法对于音频数据不利，很少能将源文件压缩到</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87%</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以下。</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28029" y="1733550"/>
            <a:ext cx="3324225" cy="2216150"/>
          </a:xfrm>
          <a:prstGeom prst="rect">
            <a:avLst/>
          </a:prstGeom>
        </p:spPr>
      </p:pic>
      <p:sp>
        <p:nvSpPr>
          <p:cNvPr id="7" name="圆角矩形 6"/>
          <p:cNvSpPr/>
          <p:nvPr/>
        </p:nvSpPr>
        <p:spPr>
          <a:xfrm>
            <a:off x="0" y="209550"/>
            <a:ext cx="3810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第二</a:t>
            </a:r>
            <a:r>
              <a:rPr lang="zh-CN" altLang="en-US" sz="2000" b="1" dirty="0" smtClean="0">
                <a:solidFill>
                  <a:srgbClr val="FF0000"/>
                </a:solidFill>
              </a:rPr>
              <a:t>节  数字</a:t>
            </a:r>
            <a:r>
              <a:rPr lang="zh-CN" altLang="en-US" sz="2000" b="1" dirty="0">
                <a:solidFill>
                  <a:srgbClr val="FF0000"/>
                </a:solidFill>
              </a:rPr>
              <a:t>音频基础知识</a:t>
            </a:r>
            <a:endParaRPr lang="zh-CN" altLang="en-US" sz="2000" b="1" dirty="0">
              <a:solidFill>
                <a:srgbClr val="FF0000"/>
              </a:solidFill>
            </a:endParaRPr>
          </a:p>
        </p:txBody>
      </p:sp>
    </p:spTree>
    <p:extLst>
      <p:ext uri="{BB962C8B-B14F-4D97-AF65-F5344CB8AC3E}">
        <p14:creationId xmlns:p14="http://schemas.microsoft.com/office/powerpoint/2010/main" val="428433048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xmlns="" id="{77B356A8-B128-4700-8A7E-F31225055BE1}"/>
              </a:ext>
            </a:extLst>
          </p:cNvPr>
          <p:cNvSpPr/>
          <p:nvPr/>
        </p:nvSpPr>
        <p:spPr>
          <a:xfrm>
            <a:off x="152400" y="1551398"/>
            <a:ext cx="1990127" cy="410752"/>
          </a:xfrm>
          <a:prstGeom prst="rect">
            <a:avLst/>
          </a:prstGeom>
        </p:spPr>
        <p:txBody>
          <a:bodyPr vert="horz" lIns="68580" tIns="34290" rIns="68580" bIns="34290" rtlCol="0" anchor="b">
            <a:normAutofit fontScale="62500" lnSpcReduction="20000"/>
          </a:bodyPr>
          <a:lstStyle/>
          <a:p>
            <a:pPr>
              <a:lnSpc>
                <a:spcPts val="1875"/>
              </a:lnSpc>
              <a:spcBef>
                <a:spcPct val="0"/>
              </a:spcBef>
            </a:pP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六、常见的数字音频文件格式</a:t>
            </a: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57" name="矩形 56">
            <a:extLst>
              <a:ext uri="{FF2B5EF4-FFF2-40B4-BE49-F238E27FC236}">
                <a16:creationId xmlns:a16="http://schemas.microsoft.com/office/drawing/2014/main" xmlns="" id="{416BFB85-14C7-42E2-AFCB-0685254141AF}"/>
              </a:ext>
            </a:extLst>
          </p:cNvPr>
          <p:cNvSpPr/>
          <p:nvPr/>
        </p:nvSpPr>
        <p:spPr>
          <a:xfrm>
            <a:off x="304800" y="2038350"/>
            <a:ext cx="4495800" cy="2743200"/>
          </a:xfrm>
          <a:prstGeom prst="rect">
            <a:avLst/>
          </a:prstGeom>
        </p:spPr>
        <p:txBody>
          <a:bodyPr vert="horz" lIns="68580" tIns="34290" rIns="68580" bIns="34290" rtlCol="0" anchor="b">
            <a:noAutofit/>
          </a:bodyPr>
          <a:lstStyle/>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一</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)CD</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格式</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CD</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音频文件的后缀名为</a:t>
            </a:r>
            <a:r>
              <a:rPr lang="en-US" altLang="zh-CN" sz="1050" dirty="0" err="1">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cda</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二</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)WAV</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格式</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WAV</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为微软公司开发的一种声音文件格式</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三</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)MP3</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格式</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MP3</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的全称为</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Moving Picture Experts Group Audio Layer Ⅲ,</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是当今较流行的一种数字音频编码和有损压缩格式</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四</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)MIDI</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格式</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MIDI </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(Musical Instrument Digital Interface)</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为乐器数字接口。 </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MIDI</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数据不是数字的音频波形，而是音乐代码或称电子乐谱。 </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MIDI</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文件每存</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1</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分钟的音乐只用</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5~10 KB</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的存储量。</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28029" y="1733550"/>
            <a:ext cx="3324225" cy="2216150"/>
          </a:xfrm>
          <a:prstGeom prst="rect">
            <a:avLst/>
          </a:prstGeom>
        </p:spPr>
      </p:pic>
      <p:sp>
        <p:nvSpPr>
          <p:cNvPr id="7" name="圆角矩形 6"/>
          <p:cNvSpPr/>
          <p:nvPr/>
        </p:nvSpPr>
        <p:spPr>
          <a:xfrm>
            <a:off x="0" y="209550"/>
            <a:ext cx="3810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第二</a:t>
            </a:r>
            <a:r>
              <a:rPr lang="zh-CN" altLang="en-US" sz="2000" b="1" dirty="0" smtClean="0">
                <a:solidFill>
                  <a:srgbClr val="FF0000"/>
                </a:solidFill>
              </a:rPr>
              <a:t>节  数字</a:t>
            </a:r>
            <a:r>
              <a:rPr lang="zh-CN" altLang="en-US" sz="2000" b="1" dirty="0">
                <a:solidFill>
                  <a:srgbClr val="FF0000"/>
                </a:solidFill>
              </a:rPr>
              <a:t>音频基础知识</a:t>
            </a:r>
            <a:endParaRPr lang="zh-CN" altLang="en-US" sz="2000" b="1" dirty="0">
              <a:solidFill>
                <a:srgbClr val="FF0000"/>
              </a:solidFill>
            </a:endParaRPr>
          </a:p>
        </p:txBody>
      </p:sp>
    </p:spTree>
    <p:extLst>
      <p:ext uri="{BB962C8B-B14F-4D97-AF65-F5344CB8AC3E}">
        <p14:creationId xmlns:p14="http://schemas.microsoft.com/office/powerpoint/2010/main" val="81585650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xmlns="" id="{77B356A8-B128-4700-8A7E-F31225055BE1}"/>
              </a:ext>
            </a:extLst>
          </p:cNvPr>
          <p:cNvSpPr/>
          <p:nvPr/>
        </p:nvSpPr>
        <p:spPr>
          <a:xfrm>
            <a:off x="152400" y="1551398"/>
            <a:ext cx="3352800" cy="410752"/>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一、</a:t>
            </a:r>
            <a:r>
              <a:rPr lang="en-US" altLang="zh-CN"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Adobe Audition </a:t>
            </a:r>
            <a:r>
              <a:rPr lang="zh-CN" altLang="en-US" b="1" dirty="0" smtClean="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的</a:t>
            </a: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界面</a:t>
            </a: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57" name="矩形 56">
            <a:extLst>
              <a:ext uri="{FF2B5EF4-FFF2-40B4-BE49-F238E27FC236}">
                <a16:creationId xmlns:a16="http://schemas.microsoft.com/office/drawing/2014/main" xmlns="" id="{416BFB85-14C7-42E2-AFCB-0685254141AF}"/>
              </a:ext>
            </a:extLst>
          </p:cNvPr>
          <p:cNvSpPr/>
          <p:nvPr/>
        </p:nvSpPr>
        <p:spPr>
          <a:xfrm>
            <a:off x="304800" y="2038350"/>
            <a:ext cx="4495800" cy="2743200"/>
          </a:xfrm>
          <a:prstGeom prst="rect">
            <a:avLst/>
          </a:prstGeom>
        </p:spPr>
        <p:txBody>
          <a:bodyPr vert="horz" lIns="68580" tIns="34290" rIns="68580" bIns="34290" rtlCol="0" anchor="b">
            <a:noAutofit/>
          </a:bodyPr>
          <a:lstStyle/>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标题栏左侧显示的是软件的图标和名称，单击图标会弹出快捷菜单，标题栏右侧显示的是最小化、最大化</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向下还原和关闭按钮</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菜单栏中包含“文件”等菜单，单击这些菜单的名称时将弹出相应的下拉菜单</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工作界面中显示的工具会随着界面的不同而有所差异，但是，无论在哪一种界面下，工具栏的右侧都有一个工作模式下拉</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菜单，可以</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选择进入更多不同的界面</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主面板是进行各种编辑和处理时的主要应用区域，面积最大。主面板包含“文件”面板、“媒体浏览器”面板、“效果夹”面板、“标记”面板、“属性”面板、“历史”面板和“视频”面板</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7" name="圆角矩形 6"/>
          <p:cNvSpPr/>
          <p:nvPr/>
        </p:nvSpPr>
        <p:spPr>
          <a:xfrm>
            <a:off x="0" y="209550"/>
            <a:ext cx="4800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第三</a:t>
            </a:r>
            <a:r>
              <a:rPr lang="zh-CN" altLang="en-US" sz="2000" b="1" dirty="0" smtClean="0">
                <a:solidFill>
                  <a:srgbClr val="FF0000"/>
                </a:solidFill>
              </a:rPr>
              <a:t>节  认识</a:t>
            </a:r>
            <a:r>
              <a:rPr lang="en-US" altLang="zh-CN" sz="2000" b="1" dirty="0">
                <a:solidFill>
                  <a:srgbClr val="FF0000"/>
                </a:solidFill>
              </a:rPr>
              <a:t>Adobe Audition</a:t>
            </a:r>
            <a:r>
              <a:rPr lang="zh-CN" altLang="en-US" sz="2000" b="1" dirty="0">
                <a:solidFill>
                  <a:srgbClr val="FF0000"/>
                </a:solidFill>
              </a:rPr>
              <a:t>的工作界面</a:t>
            </a:r>
            <a:endParaRPr lang="zh-CN" altLang="en-US" sz="2000" b="1" dirty="0">
              <a:solidFill>
                <a:srgbClr val="FF0000"/>
              </a:solidFill>
            </a:endParaRPr>
          </a:p>
        </p:txBody>
      </p:sp>
      <p:pic>
        <p:nvPicPr>
          <p:cNvPr id="30722" name="Picture 2" descr="D:\教辅\郭水华\2021\多媒体技术与应用教程\tif\多媒体4-1.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3000" y="1550721"/>
            <a:ext cx="4191000" cy="27912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09826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xmlns="" id="{77B356A8-B128-4700-8A7E-F31225055BE1}"/>
              </a:ext>
            </a:extLst>
          </p:cNvPr>
          <p:cNvSpPr/>
          <p:nvPr/>
        </p:nvSpPr>
        <p:spPr>
          <a:xfrm>
            <a:off x="152400" y="1550721"/>
            <a:ext cx="3657600" cy="411429"/>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二、</a:t>
            </a:r>
            <a:r>
              <a:rPr lang="en-US" altLang="zh-CN"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Audition </a:t>
            </a:r>
            <a:r>
              <a:rPr lang="zh-CN" altLang="en-US" b="1" dirty="0" smtClean="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的</a:t>
            </a: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基本操作流程</a:t>
            </a: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57" name="矩形 56">
            <a:extLst>
              <a:ext uri="{FF2B5EF4-FFF2-40B4-BE49-F238E27FC236}">
                <a16:creationId xmlns:a16="http://schemas.microsoft.com/office/drawing/2014/main" xmlns="" id="{416BFB85-14C7-42E2-AFCB-0685254141AF}"/>
              </a:ext>
            </a:extLst>
          </p:cNvPr>
          <p:cNvSpPr/>
          <p:nvPr/>
        </p:nvSpPr>
        <p:spPr>
          <a:xfrm>
            <a:off x="304800" y="2266950"/>
            <a:ext cx="4495800" cy="1371600"/>
          </a:xfrm>
          <a:prstGeom prst="rect">
            <a:avLst/>
          </a:prstGeom>
        </p:spPr>
        <p:txBody>
          <a:bodyPr vert="horz" lIns="68580" tIns="34290" rIns="68580" bIns="34290" rtlCol="0" anchor="b">
            <a:noAutofit/>
          </a:bodyPr>
          <a:lstStyle/>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一</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规划</a:t>
            </a:r>
            <a:endPar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二</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采集</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素材</a:t>
            </a:r>
            <a:endPar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三</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制作</a:t>
            </a:r>
            <a:endPar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四</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测试</a:t>
            </a:r>
            <a:endPar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五</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修改</a:t>
            </a:r>
          </a:p>
        </p:txBody>
      </p:sp>
      <p:sp>
        <p:nvSpPr>
          <p:cNvPr id="7" name="圆角矩形 6"/>
          <p:cNvSpPr/>
          <p:nvPr/>
        </p:nvSpPr>
        <p:spPr>
          <a:xfrm>
            <a:off x="0" y="209550"/>
            <a:ext cx="4800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第三</a:t>
            </a:r>
            <a:r>
              <a:rPr lang="zh-CN" altLang="en-US" sz="2000" b="1" dirty="0" smtClean="0">
                <a:solidFill>
                  <a:srgbClr val="FF0000"/>
                </a:solidFill>
              </a:rPr>
              <a:t>节  认识</a:t>
            </a:r>
            <a:r>
              <a:rPr lang="en-US" altLang="zh-CN" sz="2000" b="1" dirty="0">
                <a:solidFill>
                  <a:srgbClr val="FF0000"/>
                </a:solidFill>
              </a:rPr>
              <a:t>Adobe Audition</a:t>
            </a:r>
            <a:r>
              <a:rPr lang="zh-CN" altLang="en-US" sz="2000" b="1" dirty="0">
                <a:solidFill>
                  <a:srgbClr val="FF0000"/>
                </a:solidFill>
              </a:rPr>
              <a:t>的工作界面</a:t>
            </a:r>
            <a:endParaRPr lang="zh-CN" altLang="en-US" sz="2000" b="1" dirty="0">
              <a:solidFill>
                <a:srgbClr val="FF0000"/>
              </a:solidFill>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48200" y="1923125"/>
            <a:ext cx="3324225" cy="2216150"/>
          </a:xfrm>
          <a:prstGeom prst="rect">
            <a:avLst/>
          </a:prstGeom>
        </p:spPr>
      </p:pic>
    </p:spTree>
    <p:extLst>
      <p:ext uri="{BB962C8B-B14F-4D97-AF65-F5344CB8AC3E}">
        <p14:creationId xmlns:p14="http://schemas.microsoft.com/office/powerpoint/2010/main" val="279013842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xmlns="" id="{0DBF250C-E759-4782-97B9-3FC63FEEC4F7}"/>
              </a:ext>
            </a:extLst>
          </p:cNvPr>
          <p:cNvSpPr/>
          <p:nvPr/>
        </p:nvSpPr>
        <p:spPr>
          <a:xfrm>
            <a:off x="76200" y="1352550"/>
            <a:ext cx="3200400" cy="410752"/>
          </a:xfrm>
          <a:prstGeom prst="rect">
            <a:avLst/>
          </a:prstGeom>
        </p:spPr>
        <p:txBody>
          <a:bodyPr vert="horz" lIns="68580" tIns="34290" rIns="68580" bIns="34290" rtlCol="0" anchor="b">
            <a:noAutofit/>
          </a:bodyPr>
          <a:lstStyle/>
          <a:p>
            <a:pPr>
              <a:lnSpc>
                <a:spcPts val="1875"/>
              </a:lnSpc>
              <a:spcBef>
                <a:spcPct val="0"/>
              </a:spcBef>
            </a:pPr>
            <a:r>
              <a:rPr lang="zh-CN" altLang="en-US" sz="1600" b="1" dirty="0">
                <a:solidFill>
                  <a:srgbClr val="FF0000"/>
                </a:solidFill>
              </a:rPr>
              <a:t>一、多媒体教学</a:t>
            </a:r>
            <a:endParaRPr lang="zh-CN" altLang="en-US" sz="1600" b="1" dirty="0">
              <a:solidFill>
                <a:srgbClr val="FF0000"/>
              </a:solidFill>
              <a:latin typeface="思源黑体 CN Medium" panose="020B0600000000000000" pitchFamily="34" charset="-122"/>
              <a:ea typeface="思源黑体 CN Medium" panose="020B0600000000000000" pitchFamily="34" charset="-122"/>
              <a:cs typeface="+mn-ea"/>
              <a:sym typeface="+mn-lt"/>
            </a:endParaRPr>
          </a:p>
        </p:txBody>
      </p:sp>
      <p:sp>
        <p:nvSpPr>
          <p:cNvPr id="19" name="矩形 18">
            <a:extLst>
              <a:ext uri="{FF2B5EF4-FFF2-40B4-BE49-F238E27FC236}">
                <a16:creationId xmlns:a16="http://schemas.microsoft.com/office/drawing/2014/main" xmlns="" id="{A37C3768-FD83-4F1E-84EA-1FD009C23F96}"/>
              </a:ext>
            </a:extLst>
          </p:cNvPr>
          <p:cNvSpPr/>
          <p:nvPr/>
        </p:nvSpPr>
        <p:spPr>
          <a:xfrm>
            <a:off x="4156069" y="1352550"/>
            <a:ext cx="4718543" cy="1600200"/>
          </a:xfrm>
          <a:prstGeom prst="rect">
            <a:avLst/>
          </a:prstGeom>
        </p:spPr>
        <p:txBody>
          <a:bodyPr vert="horz" lIns="68580" tIns="34290" rIns="68580" bIns="34290" rtlCol="0" anchor="b">
            <a:noAutofit/>
          </a:bodyPr>
          <a:lstStyle/>
          <a:p>
            <a:pPr>
              <a:lnSpc>
                <a:spcPts val="1875"/>
              </a:lnSpc>
              <a:spcBef>
                <a:spcPct val="0"/>
              </a:spcBef>
            </a:pPr>
            <a:r>
              <a:rPr lang="zh-CN" altLang="en-US" sz="1100" dirty="0"/>
              <a:t>多媒体教学的作用主要有</a:t>
            </a:r>
            <a:r>
              <a:rPr lang="en-US" altLang="zh-CN" sz="1100" dirty="0"/>
              <a:t>:</a:t>
            </a:r>
            <a:r>
              <a:rPr lang="zh-CN" altLang="en-US" sz="1100" dirty="0"/>
              <a:t>利用多媒体技术设置情境可激发学生的学习兴趣，发挥学生的主体作用；利用多媒体技术可发挥演示实验的作用，优化实验教学</a:t>
            </a:r>
            <a:r>
              <a:rPr lang="en-US" altLang="zh-CN" sz="1100" dirty="0"/>
              <a:t>:</a:t>
            </a:r>
            <a:r>
              <a:rPr lang="zh-CN" altLang="en-US" sz="1100" dirty="0"/>
              <a:t>利用多媒体技术可控制教学节奏，提高教学效果；利用多媒体技术营造学习氛围可有效激发学生的求知欲望，提高学生的学习能力；利用多媒体技术让学生“亲历”科学探索过程，可激发其创新意识；利用多媒体技术与德育的无缝融合，可全面提高学生素质。</a:t>
            </a:r>
            <a:endParaRPr lang="zh-CN" altLang="en-US" sz="11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01" y="2024506"/>
            <a:ext cx="4032244" cy="2813892"/>
          </a:xfrm>
          <a:prstGeom prst="rect">
            <a:avLst/>
          </a:prstGeom>
        </p:spPr>
      </p:pic>
      <p:sp>
        <p:nvSpPr>
          <p:cNvPr id="7" name="圆角矩形 6"/>
          <p:cNvSpPr/>
          <p:nvPr/>
        </p:nvSpPr>
        <p:spPr>
          <a:xfrm>
            <a:off x="0" y="209550"/>
            <a:ext cx="38862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第二</a:t>
            </a:r>
            <a:r>
              <a:rPr lang="zh-CN" altLang="en-US" sz="2000" b="1" dirty="0" smtClean="0">
                <a:solidFill>
                  <a:srgbClr val="FF0000"/>
                </a:solidFill>
              </a:rPr>
              <a:t>节  多媒体</a:t>
            </a:r>
            <a:r>
              <a:rPr lang="zh-CN" altLang="en-US" sz="2000" b="1" dirty="0">
                <a:solidFill>
                  <a:srgbClr val="FF0000"/>
                </a:solidFill>
              </a:rPr>
              <a:t>技术的应用领域</a:t>
            </a:r>
            <a:endParaRPr lang="zh-CN" altLang="en-US" sz="2000" b="1" dirty="0">
              <a:solidFill>
                <a:srgbClr val="FF0000"/>
              </a:solidFill>
            </a:endParaRPr>
          </a:p>
        </p:txBody>
      </p:sp>
    </p:spTree>
    <p:extLst>
      <p:ext uri="{BB962C8B-B14F-4D97-AF65-F5344CB8AC3E}">
        <p14:creationId xmlns:p14="http://schemas.microsoft.com/office/powerpoint/2010/main" val="1109884123"/>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xmlns="" id="{77B356A8-B128-4700-8A7E-F31225055BE1}"/>
              </a:ext>
            </a:extLst>
          </p:cNvPr>
          <p:cNvSpPr/>
          <p:nvPr/>
        </p:nvSpPr>
        <p:spPr>
          <a:xfrm>
            <a:off x="152400" y="1550721"/>
            <a:ext cx="3657600" cy="411429"/>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一、在单轨编辑界面下录制声音</a:t>
            </a: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57" name="矩形 56">
            <a:extLst>
              <a:ext uri="{FF2B5EF4-FFF2-40B4-BE49-F238E27FC236}">
                <a16:creationId xmlns:a16="http://schemas.microsoft.com/office/drawing/2014/main" xmlns="" id="{416BFB85-14C7-42E2-AFCB-0685254141AF}"/>
              </a:ext>
            </a:extLst>
          </p:cNvPr>
          <p:cNvSpPr/>
          <p:nvPr/>
        </p:nvSpPr>
        <p:spPr>
          <a:xfrm>
            <a:off x="152400" y="2114550"/>
            <a:ext cx="4495800" cy="1276350"/>
          </a:xfrm>
          <a:prstGeom prst="rect">
            <a:avLst/>
          </a:prstGeom>
        </p:spPr>
        <p:txBody>
          <a:bodyPr vert="horz" lIns="68580" tIns="34290" rIns="68580" bIns="34290" rtlCol="0" anchor="b">
            <a:noAutofit/>
          </a:bodyPr>
          <a:lstStyle/>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(1)</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将话筒或音频线及外接设备与计算机声卡的</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Microphone</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接口相连接</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(2)</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设置录音选项的来源</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(3</a:t>
            </a:r>
            <a:r>
              <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 </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启动</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Audition </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单击工具栏中的“波形编辑”按钮，弹出“新建音频文件”对话框</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，选择</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适当的采样频率、声道数和位深度，单击“确定”按钮</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(4)</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单击“录制”按钮，就可以开始录制</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了。</a:t>
            </a:r>
            <a:endPar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7" name="圆角矩形 6"/>
          <p:cNvSpPr/>
          <p:nvPr/>
        </p:nvSpPr>
        <p:spPr>
          <a:xfrm>
            <a:off x="0" y="209550"/>
            <a:ext cx="4800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第四</a:t>
            </a:r>
            <a:r>
              <a:rPr lang="zh-CN" altLang="en-US" sz="2000" b="1" dirty="0" smtClean="0">
                <a:solidFill>
                  <a:srgbClr val="FF0000"/>
                </a:solidFill>
              </a:rPr>
              <a:t>节  用</a:t>
            </a:r>
            <a:r>
              <a:rPr lang="en-US" altLang="zh-CN" sz="2000" b="1" dirty="0">
                <a:solidFill>
                  <a:srgbClr val="FF0000"/>
                </a:solidFill>
              </a:rPr>
              <a:t>Adobe Audition</a:t>
            </a:r>
            <a:r>
              <a:rPr lang="zh-CN" altLang="en-US" sz="2000" b="1" dirty="0">
                <a:solidFill>
                  <a:srgbClr val="FF0000"/>
                </a:solidFill>
              </a:rPr>
              <a:t>录制音频文件</a:t>
            </a:r>
            <a:endParaRPr lang="zh-CN" altLang="en-US" sz="2000" b="1" dirty="0">
              <a:solidFill>
                <a:srgbClr val="FF0000"/>
              </a:solidFill>
            </a:endParaRPr>
          </a:p>
        </p:txBody>
      </p:sp>
      <p:pic>
        <p:nvPicPr>
          <p:cNvPr id="31746" name="Picture 2" descr="D:\教辅\郭水华\2021\多媒体技术与应用教程\tif\多媒体4-16.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552450"/>
            <a:ext cx="2812742" cy="1965194"/>
          </a:xfrm>
          <a:prstGeom prst="rect">
            <a:avLst/>
          </a:prstGeom>
          <a:noFill/>
          <a:extLst>
            <a:ext uri="{909E8E84-426E-40DD-AFC4-6F175D3DCCD1}">
              <a14:hiddenFill xmlns:a14="http://schemas.microsoft.com/office/drawing/2010/main">
                <a:solidFill>
                  <a:srgbClr val="FFFFFF"/>
                </a:solidFill>
              </a14:hiddenFill>
            </a:ext>
          </a:extLst>
        </p:spPr>
      </p:pic>
      <p:pic>
        <p:nvPicPr>
          <p:cNvPr id="31747" name="Picture 3" descr="D:\教辅\郭水华\2021\多媒体技术与应用教程\tif\多媒体4-17.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79368" y="2517644"/>
            <a:ext cx="3226806" cy="23373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880782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xmlns="" id="{77B356A8-B128-4700-8A7E-F31225055BE1}"/>
              </a:ext>
            </a:extLst>
          </p:cNvPr>
          <p:cNvSpPr/>
          <p:nvPr/>
        </p:nvSpPr>
        <p:spPr>
          <a:xfrm>
            <a:off x="152400" y="1550721"/>
            <a:ext cx="3657600" cy="411429"/>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二、在多轨界面下录制声音</a:t>
            </a: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57" name="矩形 56">
            <a:extLst>
              <a:ext uri="{FF2B5EF4-FFF2-40B4-BE49-F238E27FC236}">
                <a16:creationId xmlns:a16="http://schemas.microsoft.com/office/drawing/2014/main" xmlns="" id="{416BFB85-14C7-42E2-AFCB-0685254141AF}"/>
              </a:ext>
            </a:extLst>
          </p:cNvPr>
          <p:cNvSpPr/>
          <p:nvPr/>
        </p:nvSpPr>
        <p:spPr>
          <a:xfrm>
            <a:off x="152400" y="2114550"/>
            <a:ext cx="4495800" cy="1276350"/>
          </a:xfrm>
          <a:prstGeom prst="rect">
            <a:avLst/>
          </a:prstGeom>
        </p:spPr>
        <p:txBody>
          <a:bodyPr vert="horz" lIns="68580" tIns="34290" rIns="68580" bIns="34290" rtlCol="0" anchor="b">
            <a:noAutofit/>
          </a:bodyPr>
          <a:lstStyle/>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(1)</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将话筒或音频线及外接设备与计算机声卡的</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Microphone</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接口相连接</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(2)</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设置录音选项的来源</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(3)</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启动</a:t>
            </a:r>
            <a:r>
              <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Audition</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单击工具栏中的“多轨混音”按钮，弹出“新建多轨混音”对话框</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，设置</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采样频率、声道数和位深度，然后单击“确定”按钮，切换到多轨</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界面。</a:t>
            </a:r>
            <a:endPar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7" name="圆角矩形 6"/>
          <p:cNvSpPr/>
          <p:nvPr/>
        </p:nvSpPr>
        <p:spPr>
          <a:xfrm>
            <a:off x="0" y="209550"/>
            <a:ext cx="4800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第四</a:t>
            </a:r>
            <a:r>
              <a:rPr lang="zh-CN" altLang="en-US" sz="2000" b="1" dirty="0" smtClean="0">
                <a:solidFill>
                  <a:srgbClr val="FF0000"/>
                </a:solidFill>
              </a:rPr>
              <a:t>节  用</a:t>
            </a:r>
            <a:r>
              <a:rPr lang="en-US" altLang="zh-CN" sz="2000" b="1" dirty="0">
                <a:solidFill>
                  <a:srgbClr val="FF0000"/>
                </a:solidFill>
              </a:rPr>
              <a:t>Adobe Audition</a:t>
            </a:r>
            <a:r>
              <a:rPr lang="zh-CN" altLang="en-US" sz="2000" b="1" dirty="0">
                <a:solidFill>
                  <a:srgbClr val="FF0000"/>
                </a:solidFill>
              </a:rPr>
              <a:t>录制音频文件</a:t>
            </a:r>
            <a:endParaRPr lang="zh-CN" altLang="en-US" sz="2000" b="1" dirty="0">
              <a:solidFill>
                <a:srgbClr val="FF0000"/>
              </a:solidFill>
            </a:endParaRPr>
          </a:p>
        </p:txBody>
      </p:sp>
      <p:pic>
        <p:nvPicPr>
          <p:cNvPr id="32770" name="Picture 2" descr="D:\教辅\郭水华\2021\多媒体技术与应用教程\tif\多媒体4-18.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31293" y="452396"/>
            <a:ext cx="2519998" cy="1509754"/>
          </a:xfrm>
          <a:prstGeom prst="rect">
            <a:avLst/>
          </a:prstGeom>
          <a:noFill/>
          <a:extLst>
            <a:ext uri="{909E8E84-426E-40DD-AFC4-6F175D3DCCD1}">
              <a14:hiddenFill xmlns:a14="http://schemas.microsoft.com/office/drawing/2010/main">
                <a:solidFill>
                  <a:srgbClr val="FFFFFF"/>
                </a:solidFill>
              </a14:hiddenFill>
            </a:ext>
          </a:extLst>
        </p:spPr>
      </p:pic>
      <p:pic>
        <p:nvPicPr>
          <p:cNvPr id="32771" name="Picture 3" descr="D:\教辅\郭水华\2021\多媒体技术与应用教程\tif\多媒体4-19.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09099" y="2114550"/>
            <a:ext cx="3815405" cy="2763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944821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xmlns="" id="{77B356A8-B128-4700-8A7E-F31225055BE1}"/>
              </a:ext>
            </a:extLst>
          </p:cNvPr>
          <p:cNvSpPr/>
          <p:nvPr/>
        </p:nvSpPr>
        <p:spPr>
          <a:xfrm>
            <a:off x="152400" y="1550721"/>
            <a:ext cx="3657600" cy="411429"/>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一、选取波形</a:t>
            </a: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57" name="矩形 56">
            <a:extLst>
              <a:ext uri="{FF2B5EF4-FFF2-40B4-BE49-F238E27FC236}">
                <a16:creationId xmlns:a16="http://schemas.microsoft.com/office/drawing/2014/main" xmlns="" id="{416BFB85-14C7-42E2-AFCB-0685254141AF}"/>
              </a:ext>
            </a:extLst>
          </p:cNvPr>
          <p:cNvSpPr/>
          <p:nvPr/>
        </p:nvSpPr>
        <p:spPr>
          <a:xfrm>
            <a:off x="152400" y="2266950"/>
            <a:ext cx="4495800" cy="742950"/>
          </a:xfrm>
          <a:prstGeom prst="rect">
            <a:avLst/>
          </a:prstGeom>
        </p:spPr>
        <p:txBody>
          <a:bodyPr vert="horz" lIns="68580" tIns="34290" rIns="68580" bIns="34290" rtlCol="0" anchor="b">
            <a:noAutofit/>
          </a:bodyPr>
          <a:lstStyle/>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在</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Audition</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中，如果想要对一个声音文件的一部分进行编辑，应该先选取那部分波形，然后再对选取的部分进行各种操作。因此，选取波形是</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Audition</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中经常用到的操作。</a:t>
            </a:r>
            <a:endPar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7" name="圆角矩形 6"/>
          <p:cNvSpPr/>
          <p:nvPr/>
        </p:nvSpPr>
        <p:spPr>
          <a:xfrm>
            <a:off x="0" y="209550"/>
            <a:ext cx="4800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第五</a:t>
            </a:r>
            <a:r>
              <a:rPr lang="zh-CN" altLang="en-US" sz="2000" b="1" dirty="0" smtClean="0">
                <a:solidFill>
                  <a:srgbClr val="FF0000"/>
                </a:solidFill>
              </a:rPr>
              <a:t>节  </a:t>
            </a:r>
            <a:r>
              <a:rPr lang="en-US" altLang="zh-CN" sz="2000" b="1" dirty="0" smtClean="0">
                <a:solidFill>
                  <a:srgbClr val="FF0000"/>
                </a:solidFill>
              </a:rPr>
              <a:t>Adobe </a:t>
            </a:r>
            <a:r>
              <a:rPr lang="en-US" altLang="zh-CN" sz="2000" b="1" dirty="0">
                <a:solidFill>
                  <a:srgbClr val="FF0000"/>
                </a:solidFill>
              </a:rPr>
              <a:t>Audition</a:t>
            </a:r>
            <a:r>
              <a:rPr lang="zh-CN" altLang="en-US" sz="2000" b="1" dirty="0">
                <a:solidFill>
                  <a:srgbClr val="FF0000"/>
                </a:solidFill>
              </a:rPr>
              <a:t>波形视图模式下音频文件的编辑</a:t>
            </a:r>
            <a:endParaRPr lang="zh-CN" altLang="en-US" sz="2000" b="1" dirty="0">
              <a:solidFill>
                <a:srgbClr val="FF0000"/>
              </a:solidFill>
            </a:endParaRPr>
          </a:p>
        </p:txBody>
      </p:sp>
      <p:pic>
        <p:nvPicPr>
          <p:cNvPr id="33794" name="Picture 2" descr="D:\教辅\郭水华\2021\多媒体技术与应用教程\tif\多媒体4-19.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8200" y="1389298"/>
            <a:ext cx="4201810" cy="3043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555272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xmlns="" id="{77B356A8-B128-4700-8A7E-F31225055BE1}"/>
              </a:ext>
            </a:extLst>
          </p:cNvPr>
          <p:cNvSpPr/>
          <p:nvPr/>
        </p:nvSpPr>
        <p:spPr>
          <a:xfrm>
            <a:off x="152400" y="1550721"/>
            <a:ext cx="3657600" cy="411429"/>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二、在单轨界面中复制波形</a:t>
            </a: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57" name="矩形 56">
            <a:extLst>
              <a:ext uri="{FF2B5EF4-FFF2-40B4-BE49-F238E27FC236}">
                <a16:creationId xmlns:a16="http://schemas.microsoft.com/office/drawing/2014/main" xmlns="" id="{416BFB85-14C7-42E2-AFCB-0685254141AF}"/>
              </a:ext>
            </a:extLst>
          </p:cNvPr>
          <p:cNvSpPr/>
          <p:nvPr/>
        </p:nvSpPr>
        <p:spPr>
          <a:xfrm>
            <a:off x="152400" y="2266950"/>
            <a:ext cx="4495800" cy="742950"/>
          </a:xfrm>
          <a:prstGeom prst="rect">
            <a:avLst/>
          </a:prstGeom>
        </p:spPr>
        <p:txBody>
          <a:bodyPr vert="horz" lIns="68580" tIns="34290" rIns="68580" bIns="34290" rtlCol="0" anchor="b">
            <a:noAutofit/>
          </a:bodyPr>
          <a:lstStyle/>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在</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Audition </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中</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，可以复制音频文件中的某段波形，而且既可以把波形复制到剪贴板，也可以把波形直接复制成新的文件。</a:t>
            </a:r>
            <a:endPar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7" name="圆角矩形 6"/>
          <p:cNvSpPr/>
          <p:nvPr/>
        </p:nvSpPr>
        <p:spPr>
          <a:xfrm>
            <a:off x="0" y="209550"/>
            <a:ext cx="4800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第五</a:t>
            </a:r>
            <a:r>
              <a:rPr lang="zh-CN" altLang="en-US" sz="2000" b="1" dirty="0" smtClean="0">
                <a:solidFill>
                  <a:srgbClr val="FF0000"/>
                </a:solidFill>
              </a:rPr>
              <a:t>节  </a:t>
            </a:r>
            <a:r>
              <a:rPr lang="en-US" altLang="zh-CN" sz="2000" b="1" dirty="0" smtClean="0">
                <a:solidFill>
                  <a:srgbClr val="FF0000"/>
                </a:solidFill>
              </a:rPr>
              <a:t>Adobe </a:t>
            </a:r>
            <a:r>
              <a:rPr lang="en-US" altLang="zh-CN" sz="2000" b="1" dirty="0">
                <a:solidFill>
                  <a:srgbClr val="FF0000"/>
                </a:solidFill>
              </a:rPr>
              <a:t>Audition</a:t>
            </a:r>
            <a:r>
              <a:rPr lang="zh-CN" altLang="en-US" sz="2000" b="1" dirty="0">
                <a:solidFill>
                  <a:srgbClr val="FF0000"/>
                </a:solidFill>
              </a:rPr>
              <a:t>波形视图模式下音频文件的编辑</a:t>
            </a:r>
            <a:endParaRPr lang="zh-CN" altLang="en-US" sz="2000" b="1" dirty="0">
              <a:solidFill>
                <a:srgbClr val="FF0000"/>
              </a:solidFill>
            </a:endParaRPr>
          </a:p>
        </p:txBody>
      </p:sp>
      <p:pic>
        <p:nvPicPr>
          <p:cNvPr id="34818" name="Picture 2" descr="D:\教辅\郭水华\2021\多媒体技术与应用教程\tif\多媒体4-31.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7662" y="1183063"/>
            <a:ext cx="4320011" cy="36536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410188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xmlns="" id="{77B356A8-B128-4700-8A7E-F31225055BE1}"/>
              </a:ext>
            </a:extLst>
          </p:cNvPr>
          <p:cNvSpPr/>
          <p:nvPr/>
        </p:nvSpPr>
        <p:spPr>
          <a:xfrm>
            <a:off x="152400" y="1550721"/>
            <a:ext cx="3657600" cy="411429"/>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三、在单轨界面中剪切波形</a:t>
            </a: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57" name="矩形 56">
            <a:extLst>
              <a:ext uri="{FF2B5EF4-FFF2-40B4-BE49-F238E27FC236}">
                <a16:creationId xmlns:a16="http://schemas.microsoft.com/office/drawing/2014/main" xmlns="" id="{416BFB85-14C7-42E2-AFCB-0685254141AF}"/>
              </a:ext>
            </a:extLst>
          </p:cNvPr>
          <p:cNvSpPr/>
          <p:nvPr/>
        </p:nvSpPr>
        <p:spPr>
          <a:xfrm>
            <a:off x="152400" y="2266950"/>
            <a:ext cx="4495800" cy="742950"/>
          </a:xfrm>
          <a:prstGeom prst="rect">
            <a:avLst/>
          </a:prstGeom>
        </p:spPr>
        <p:txBody>
          <a:bodyPr vert="horz" lIns="68580" tIns="34290" rIns="68580" bIns="34290" rtlCol="0" anchor="b">
            <a:noAutofit/>
          </a:bodyPr>
          <a:lstStyle/>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剪切波形是指将选取区域的波形存储到剪贴板中，同时选取区域的源波形被删除，剪贴板中存储的波形可以通过粘贴操作再次显示在其他区域。</a:t>
            </a:r>
            <a:endPar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7" name="圆角矩形 6"/>
          <p:cNvSpPr/>
          <p:nvPr/>
        </p:nvSpPr>
        <p:spPr>
          <a:xfrm>
            <a:off x="0" y="209550"/>
            <a:ext cx="4800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第五</a:t>
            </a:r>
            <a:r>
              <a:rPr lang="zh-CN" altLang="en-US" sz="2000" b="1" dirty="0" smtClean="0">
                <a:solidFill>
                  <a:srgbClr val="FF0000"/>
                </a:solidFill>
              </a:rPr>
              <a:t>节  </a:t>
            </a:r>
            <a:r>
              <a:rPr lang="en-US" altLang="zh-CN" sz="2000" b="1" dirty="0" smtClean="0">
                <a:solidFill>
                  <a:srgbClr val="FF0000"/>
                </a:solidFill>
              </a:rPr>
              <a:t>Adobe </a:t>
            </a:r>
            <a:r>
              <a:rPr lang="en-US" altLang="zh-CN" sz="2000" b="1" dirty="0">
                <a:solidFill>
                  <a:srgbClr val="FF0000"/>
                </a:solidFill>
              </a:rPr>
              <a:t>Audition</a:t>
            </a:r>
            <a:r>
              <a:rPr lang="zh-CN" altLang="en-US" sz="2000" b="1" dirty="0">
                <a:solidFill>
                  <a:srgbClr val="FF0000"/>
                </a:solidFill>
              </a:rPr>
              <a:t>波形视图模式下音频文件的编辑</a:t>
            </a:r>
            <a:endParaRPr lang="zh-CN" altLang="en-US" sz="2000" b="1" dirty="0">
              <a:solidFill>
                <a:srgbClr val="FF0000"/>
              </a:solidFill>
            </a:endParaRPr>
          </a:p>
        </p:txBody>
      </p:sp>
      <p:pic>
        <p:nvPicPr>
          <p:cNvPr id="35842" name="Picture 2" descr="D:\教辅\郭水华\2021\多媒体技术与应用教程\tif\多媒体4-35.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3609" y="1206253"/>
            <a:ext cx="4320011" cy="30767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510807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xmlns="" id="{77B356A8-B128-4700-8A7E-F31225055BE1}"/>
              </a:ext>
            </a:extLst>
          </p:cNvPr>
          <p:cNvSpPr/>
          <p:nvPr/>
        </p:nvSpPr>
        <p:spPr>
          <a:xfrm>
            <a:off x="152400" y="1550721"/>
            <a:ext cx="3657600" cy="411429"/>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四、在单轨界面中粘贴波形</a:t>
            </a: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57" name="矩形 56">
            <a:extLst>
              <a:ext uri="{FF2B5EF4-FFF2-40B4-BE49-F238E27FC236}">
                <a16:creationId xmlns:a16="http://schemas.microsoft.com/office/drawing/2014/main" xmlns="" id="{416BFB85-14C7-42E2-AFCB-0685254141AF}"/>
              </a:ext>
            </a:extLst>
          </p:cNvPr>
          <p:cNvSpPr/>
          <p:nvPr/>
        </p:nvSpPr>
        <p:spPr>
          <a:xfrm>
            <a:off x="152400" y="2266950"/>
            <a:ext cx="4495800" cy="742950"/>
          </a:xfrm>
          <a:prstGeom prst="rect">
            <a:avLst/>
          </a:prstGeom>
        </p:spPr>
        <p:txBody>
          <a:bodyPr vert="horz" lIns="68580" tIns="34290" rIns="68580" bIns="34290" rtlCol="0" anchor="b">
            <a:noAutofit/>
          </a:bodyPr>
          <a:lstStyle/>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一</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粘贴</a:t>
            </a:r>
            <a:endPar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二</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粘贴到新</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文件</a:t>
            </a:r>
            <a:endPar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三</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混合式粘贴</a:t>
            </a:r>
            <a:endPar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7" name="圆角矩形 6"/>
          <p:cNvSpPr/>
          <p:nvPr/>
        </p:nvSpPr>
        <p:spPr>
          <a:xfrm>
            <a:off x="0" y="209550"/>
            <a:ext cx="4800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第五</a:t>
            </a:r>
            <a:r>
              <a:rPr lang="zh-CN" altLang="en-US" sz="2000" b="1" dirty="0" smtClean="0">
                <a:solidFill>
                  <a:srgbClr val="FF0000"/>
                </a:solidFill>
              </a:rPr>
              <a:t>节  </a:t>
            </a:r>
            <a:r>
              <a:rPr lang="en-US" altLang="zh-CN" sz="2000" b="1" dirty="0" smtClean="0">
                <a:solidFill>
                  <a:srgbClr val="FF0000"/>
                </a:solidFill>
              </a:rPr>
              <a:t>Adobe </a:t>
            </a:r>
            <a:r>
              <a:rPr lang="en-US" altLang="zh-CN" sz="2000" b="1" dirty="0">
                <a:solidFill>
                  <a:srgbClr val="FF0000"/>
                </a:solidFill>
              </a:rPr>
              <a:t>Audition</a:t>
            </a:r>
            <a:r>
              <a:rPr lang="zh-CN" altLang="en-US" sz="2000" b="1" dirty="0">
                <a:solidFill>
                  <a:srgbClr val="FF0000"/>
                </a:solidFill>
              </a:rPr>
              <a:t>波形视图模式下音频文件的编辑</a:t>
            </a:r>
            <a:endParaRPr lang="zh-CN" altLang="en-US" sz="2000" b="1" dirty="0">
              <a:solidFill>
                <a:srgbClr val="FF0000"/>
              </a:solidFill>
            </a:endParaRPr>
          </a:p>
        </p:txBody>
      </p:sp>
      <p:pic>
        <p:nvPicPr>
          <p:cNvPr id="36866" name="Picture 2" descr="D:\教辅\郭水华\2021\多媒体技术与应用教程\tif\多媒体4-37.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1047750"/>
            <a:ext cx="4320011" cy="36536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037969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xmlns="" id="{77B356A8-B128-4700-8A7E-F31225055BE1}"/>
              </a:ext>
            </a:extLst>
          </p:cNvPr>
          <p:cNvSpPr/>
          <p:nvPr/>
        </p:nvSpPr>
        <p:spPr>
          <a:xfrm>
            <a:off x="152400" y="1550721"/>
            <a:ext cx="3657600" cy="411429"/>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五、删除波形</a:t>
            </a: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57" name="矩形 56">
            <a:extLst>
              <a:ext uri="{FF2B5EF4-FFF2-40B4-BE49-F238E27FC236}">
                <a16:creationId xmlns:a16="http://schemas.microsoft.com/office/drawing/2014/main" xmlns="" id="{416BFB85-14C7-42E2-AFCB-0685254141AF}"/>
              </a:ext>
            </a:extLst>
          </p:cNvPr>
          <p:cNvSpPr/>
          <p:nvPr/>
        </p:nvSpPr>
        <p:spPr>
          <a:xfrm>
            <a:off x="152400" y="2266950"/>
            <a:ext cx="4495800" cy="2057400"/>
          </a:xfrm>
          <a:prstGeom prst="rect">
            <a:avLst/>
          </a:prstGeom>
        </p:spPr>
        <p:txBody>
          <a:bodyPr vert="horz" lIns="68580" tIns="34290" rIns="68580" bIns="34290" rtlCol="0" anchor="b">
            <a:noAutofit/>
          </a:bodyPr>
          <a:lstStyle/>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1</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）选取</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一段要删除的声音波形，然后按“</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Delete”</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键，选取区域的波形即被删除</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2</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）选取一段要删除的声音波形，然后执行“编辑” → “删除”命令</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，选取</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区域的波形即被删除</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nSpc>
                <a:spcPts val="1875"/>
              </a:lnSpc>
              <a:spcBef>
                <a:spcPct val="0"/>
              </a:spcBef>
            </a:pP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r>
              <a:rPr lang="en-US" altLang="zh-CN"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3</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）选取一段要删除的声音波形，然后单击鼠标右键，在弹出的快捷菜单中执行“删除”命令，选取区域的波形即被删除</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7" name="圆角矩形 6"/>
          <p:cNvSpPr/>
          <p:nvPr/>
        </p:nvSpPr>
        <p:spPr>
          <a:xfrm>
            <a:off x="0" y="209550"/>
            <a:ext cx="4800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第五</a:t>
            </a:r>
            <a:r>
              <a:rPr lang="zh-CN" altLang="en-US" sz="2000" b="1" dirty="0" smtClean="0">
                <a:solidFill>
                  <a:srgbClr val="FF0000"/>
                </a:solidFill>
              </a:rPr>
              <a:t>节  </a:t>
            </a:r>
            <a:r>
              <a:rPr lang="en-US" altLang="zh-CN" sz="2000" b="1" dirty="0" smtClean="0">
                <a:solidFill>
                  <a:srgbClr val="FF0000"/>
                </a:solidFill>
              </a:rPr>
              <a:t>Adobe </a:t>
            </a:r>
            <a:r>
              <a:rPr lang="en-US" altLang="zh-CN" sz="2000" b="1" dirty="0">
                <a:solidFill>
                  <a:srgbClr val="FF0000"/>
                </a:solidFill>
              </a:rPr>
              <a:t>Audition</a:t>
            </a:r>
            <a:r>
              <a:rPr lang="zh-CN" altLang="en-US" sz="2000" b="1" dirty="0">
                <a:solidFill>
                  <a:srgbClr val="FF0000"/>
                </a:solidFill>
              </a:rPr>
              <a:t>波形视图模式下音频文件的编辑</a:t>
            </a:r>
            <a:endParaRPr lang="zh-CN" altLang="en-US" sz="2000" b="1" dirty="0">
              <a:solidFill>
                <a:srgbClr val="FF0000"/>
              </a:solidFill>
            </a:endParaRPr>
          </a:p>
        </p:txBody>
      </p:sp>
      <p:pic>
        <p:nvPicPr>
          <p:cNvPr id="37890" name="Picture 2" descr="D:\教辅\郭水华\2021\多媒体技术与应用教程\tif\多媒体4-43.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9247" y="1123950"/>
            <a:ext cx="4320011" cy="36536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620835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xmlns="" id="{77B356A8-B128-4700-8A7E-F31225055BE1}"/>
              </a:ext>
            </a:extLst>
          </p:cNvPr>
          <p:cNvSpPr/>
          <p:nvPr/>
        </p:nvSpPr>
        <p:spPr>
          <a:xfrm>
            <a:off x="152400" y="1550721"/>
            <a:ext cx="3657600" cy="411429"/>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一、基本轨道控制</a:t>
            </a: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57" name="矩形 56">
            <a:extLst>
              <a:ext uri="{FF2B5EF4-FFF2-40B4-BE49-F238E27FC236}">
                <a16:creationId xmlns:a16="http://schemas.microsoft.com/office/drawing/2014/main" xmlns="" id="{416BFB85-14C7-42E2-AFCB-0685254141AF}"/>
              </a:ext>
            </a:extLst>
          </p:cNvPr>
          <p:cNvSpPr/>
          <p:nvPr/>
        </p:nvSpPr>
        <p:spPr>
          <a:xfrm>
            <a:off x="152400" y="2266950"/>
            <a:ext cx="4495800" cy="914400"/>
          </a:xfrm>
          <a:prstGeom prst="rect">
            <a:avLst/>
          </a:prstGeom>
        </p:spPr>
        <p:txBody>
          <a:bodyPr vert="horz" lIns="68580" tIns="34290" rIns="68580" bIns="34290" rtlCol="0" anchor="b">
            <a:noAutofit/>
          </a:bodyPr>
          <a:lstStyle/>
          <a:p>
            <a:pPr>
              <a:lnSpc>
                <a:spcPts val="1875"/>
              </a:lnSpc>
              <a:spcBef>
                <a:spcPct val="0"/>
              </a:spcBef>
            </a:pP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在</a:t>
            </a:r>
            <a:r>
              <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Audition</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中</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，可以增加、插入和删除轨道。值得注意的是，一个工程文件只能支持一个视频轨道，而且视频轨道总是排列在所有轨道的最上方</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a:t>
            </a:r>
            <a:endPar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7" name="圆角矩形 6"/>
          <p:cNvSpPr/>
          <p:nvPr/>
        </p:nvSpPr>
        <p:spPr>
          <a:xfrm>
            <a:off x="0" y="209550"/>
            <a:ext cx="4800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第六</a:t>
            </a:r>
            <a:r>
              <a:rPr lang="zh-CN" altLang="en-US" sz="2000" b="1" dirty="0" smtClean="0">
                <a:solidFill>
                  <a:srgbClr val="FF0000"/>
                </a:solidFill>
              </a:rPr>
              <a:t>节  </a:t>
            </a:r>
            <a:r>
              <a:rPr lang="en-US" altLang="zh-CN" sz="2000" b="1" dirty="0" smtClean="0">
                <a:solidFill>
                  <a:srgbClr val="FF0000"/>
                </a:solidFill>
              </a:rPr>
              <a:t>Adobe </a:t>
            </a:r>
            <a:r>
              <a:rPr lang="en-US" altLang="zh-CN" sz="2000" b="1" dirty="0">
                <a:solidFill>
                  <a:srgbClr val="FF0000"/>
                </a:solidFill>
              </a:rPr>
              <a:t>Audition</a:t>
            </a:r>
            <a:r>
              <a:rPr lang="zh-CN" altLang="en-US" sz="2000" b="1" dirty="0">
                <a:solidFill>
                  <a:srgbClr val="FF0000"/>
                </a:solidFill>
              </a:rPr>
              <a:t>多轨混音视图模式下音频文件的编辑</a:t>
            </a:r>
            <a:endParaRPr lang="zh-CN" altLang="en-US" sz="2000" b="1" dirty="0">
              <a:solidFill>
                <a:srgbClr val="FF0000"/>
              </a:solidFill>
            </a:endParaRPr>
          </a:p>
        </p:txBody>
      </p:sp>
      <p:pic>
        <p:nvPicPr>
          <p:cNvPr id="38914" name="Picture 2" descr="D:\教辅\郭水华\2021\多媒体技术与应用教程\tif\多媒体4-44.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700394"/>
            <a:ext cx="3600000" cy="14159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992606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xmlns="" id="{77B356A8-B128-4700-8A7E-F31225055BE1}"/>
              </a:ext>
            </a:extLst>
          </p:cNvPr>
          <p:cNvSpPr/>
          <p:nvPr/>
        </p:nvSpPr>
        <p:spPr>
          <a:xfrm>
            <a:off x="152400" y="1550721"/>
            <a:ext cx="3657600" cy="411429"/>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二、安排和布置音频块</a:t>
            </a: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57" name="矩形 56">
            <a:extLst>
              <a:ext uri="{FF2B5EF4-FFF2-40B4-BE49-F238E27FC236}">
                <a16:creationId xmlns:a16="http://schemas.microsoft.com/office/drawing/2014/main" xmlns="" id="{416BFB85-14C7-42E2-AFCB-0685254141AF}"/>
              </a:ext>
            </a:extLst>
          </p:cNvPr>
          <p:cNvSpPr/>
          <p:nvPr/>
        </p:nvSpPr>
        <p:spPr>
          <a:xfrm>
            <a:off x="152400" y="2190750"/>
            <a:ext cx="4495800" cy="1143000"/>
          </a:xfrm>
          <a:prstGeom prst="rect">
            <a:avLst/>
          </a:prstGeom>
        </p:spPr>
        <p:txBody>
          <a:bodyPr vert="horz" lIns="68580" tIns="34290" rIns="68580" bIns="34290" rtlCol="0" anchor="b">
            <a:noAutofit/>
          </a:bodyPr>
          <a:lstStyle/>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当</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在</a:t>
            </a:r>
            <a:r>
              <a:rPr lang="en-US" altLang="zh-CN"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 Audition</a:t>
            </a:r>
            <a:r>
              <a:rPr lang="zh-CN" altLang="en-US" sz="1050" dirty="0" smtClean="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的</a:t>
            </a: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多轨界面中插入一个音频文件时，此文件就会变成所选轨道上的一个音频块。用户可以轻松地将音频块移动到不同的轨道上或时间线的其他位置上。还可以对音频块进行非破坏性编辑，如裁剪音频块的起始位置和结束位置，或者为音频块添加渐变效果等。</a:t>
            </a:r>
          </a:p>
        </p:txBody>
      </p:sp>
      <p:sp>
        <p:nvSpPr>
          <p:cNvPr id="7" name="圆角矩形 6"/>
          <p:cNvSpPr/>
          <p:nvPr/>
        </p:nvSpPr>
        <p:spPr>
          <a:xfrm>
            <a:off x="0" y="209550"/>
            <a:ext cx="4800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第六</a:t>
            </a:r>
            <a:r>
              <a:rPr lang="zh-CN" altLang="en-US" sz="2000" b="1" dirty="0" smtClean="0">
                <a:solidFill>
                  <a:srgbClr val="FF0000"/>
                </a:solidFill>
              </a:rPr>
              <a:t>节  </a:t>
            </a:r>
            <a:r>
              <a:rPr lang="en-US" altLang="zh-CN" sz="2000" b="1" dirty="0" smtClean="0">
                <a:solidFill>
                  <a:srgbClr val="FF0000"/>
                </a:solidFill>
              </a:rPr>
              <a:t>Adobe </a:t>
            </a:r>
            <a:r>
              <a:rPr lang="en-US" altLang="zh-CN" sz="2000" b="1" dirty="0">
                <a:solidFill>
                  <a:srgbClr val="FF0000"/>
                </a:solidFill>
              </a:rPr>
              <a:t>Audition</a:t>
            </a:r>
            <a:r>
              <a:rPr lang="zh-CN" altLang="en-US" sz="2000" b="1" dirty="0">
                <a:solidFill>
                  <a:srgbClr val="FF0000"/>
                </a:solidFill>
              </a:rPr>
              <a:t>多轨混音视图模式下音频文件的编辑</a:t>
            </a:r>
            <a:endParaRPr lang="zh-CN" altLang="en-US" sz="2000" b="1" dirty="0">
              <a:solidFill>
                <a:srgbClr val="FF0000"/>
              </a:solidFill>
            </a:endParaRPr>
          </a:p>
        </p:txBody>
      </p:sp>
      <p:pic>
        <p:nvPicPr>
          <p:cNvPr id="39938" name="Picture 2" descr="D:\教辅\郭水华\2021\多媒体技术与应用教程\tif\多媒体4-55.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279654"/>
            <a:ext cx="2519998" cy="2667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483997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xmlns="" id="{77B356A8-B128-4700-8A7E-F31225055BE1}"/>
              </a:ext>
            </a:extLst>
          </p:cNvPr>
          <p:cNvSpPr/>
          <p:nvPr/>
        </p:nvSpPr>
        <p:spPr>
          <a:xfrm>
            <a:off x="152400" y="1550721"/>
            <a:ext cx="3657600" cy="411429"/>
          </a:xfrm>
          <a:prstGeom prst="rect">
            <a:avLst/>
          </a:prstGeom>
        </p:spPr>
        <p:txBody>
          <a:bodyPr vert="horz" lIns="68580" tIns="34290" rIns="68580" bIns="34290" rtlCol="0" anchor="b">
            <a:normAutofit/>
          </a:bodyPr>
          <a:lstStyle/>
          <a:p>
            <a:pPr>
              <a:lnSpc>
                <a:spcPts val="1875"/>
              </a:lnSpc>
              <a:spcBef>
                <a:spcPct val="0"/>
              </a:spcBef>
            </a:pPr>
            <a:r>
              <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rPr>
              <a:t>三、编辑音频块</a:t>
            </a:r>
            <a:endParaRPr lang="zh-CN" altLang="en-US" b="1" dirty="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mn-lt"/>
            </a:endParaRPr>
          </a:p>
        </p:txBody>
      </p:sp>
      <p:sp>
        <p:nvSpPr>
          <p:cNvPr id="57" name="矩形 56">
            <a:extLst>
              <a:ext uri="{FF2B5EF4-FFF2-40B4-BE49-F238E27FC236}">
                <a16:creationId xmlns:a16="http://schemas.microsoft.com/office/drawing/2014/main" xmlns="" id="{416BFB85-14C7-42E2-AFCB-0685254141AF}"/>
              </a:ext>
            </a:extLst>
          </p:cNvPr>
          <p:cNvSpPr/>
          <p:nvPr/>
        </p:nvSpPr>
        <p:spPr>
          <a:xfrm>
            <a:off x="152400" y="2190750"/>
            <a:ext cx="4495800" cy="1143000"/>
          </a:xfrm>
          <a:prstGeom prst="rect">
            <a:avLst/>
          </a:prstGeom>
        </p:spPr>
        <p:txBody>
          <a:bodyPr vert="horz" lIns="68580" tIns="34290" rIns="68580" bIns="34290" rtlCol="0" anchor="b">
            <a:noAutofit/>
          </a:bodyPr>
          <a:lstStyle/>
          <a:p>
            <a:pPr>
              <a:lnSpc>
                <a:spcPts val="1875"/>
              </a:lnSpc>
              <a:spcBef>
                <a:spcPct val="0"/>
              </a:spcBef>
            </a:pPr>
            <a:r>
              <a:rPr lang="zh-CN" altLang="en-US" sz="105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在多轨界面中，可以修剪或延长音频块，以满足混音的需要。因为多轨界面中对声音的编辑是无损的，对音频块的编辑并不会对声音波形本身造成破坏，所以处理过的音频块仍然可以随时恢复到最初状态。如果想永久改变音频块，可以快速进入单轨界面来对声音进行剪辑。</a:t>
            </a:r>
          </a:p>
        </p:txBody>
      </p:sp>
      <p:sp>
        <p:nvSpPr>
          <p:cNvPr id="7" name="圆角矩形 6"/>
          <p:cNvSpPr/>
          <p:nvPr/>
        </p:nvSpPr>
        <p:spPr>
          <a:xfrm>
            <a:off x="0" y="209550"/>
            <a:ext cx="4800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第六</a:t>
            </a:r>
            <a:r>
              <a:rPr lang="zh-CN" altLang="en-US" sz="2000" b="1" dirty="0" smtClean="0">
                <a:solidFill>
                  <a:srgbClr val="FF0000"/>
                </a:solidFill>
              </a:rPr>
              <a:t>节  </a:t>
            </a:r>
            <a:r>
              <a:rPr lang="en-US" altLang="zh-CN" sz="2000" b="1" dirty="0" smtClean="0">
                <a:solidFill>
                  <a:srgbClr val="FF0000"/>
                </a:solidFill>
              </a:rPr>
              <a:t>Adobe </a:t>
            </a:r>
            <a:r>
              <a:rPr lang="en-US" altLang="zh-CN" sz="2000" b="1" dirty="0">
                <a:solidFill>
                  <a:srgbClr val="FF0000"/>
                </a:solidFill>
              </a:rPr>
              <a:t>Audition</a:t>
            </a:r>
            <a:r>
              <a:rPr lang="zh-CN" altLang="en-US" sz="2000" b="1" dirty="0">
                <a:solidFill>
                  <a:srgbClr val="FF0000"/>
                </a:solidFill>
              </a:rPr>
              <a:t>多轨混音视图模式下音频文件的编辑</a:t>
            </a:r>
            <a:endParaRPr lang="zh-CN" altLang="en-US" sz="2000" b="1" dirty="0">
              <a:solidFill>
                <a:srgbClr val="FF0000"/>
              </a:solidFill>
            </a:endParaRPr>
          </a:p>
        </p:txBody>
      </p:sp>
      <p:pic>
        <p:nvPicPr>
          <p:cNvPr id="40963" name="Picture 3" descr="D:\教辅\郭水华\2021\多媒体技术与应用教程\tif\多媒体4-66.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441086"/>
            <a:ext cx="1800000" cy="41755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958704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RATE_QUIZZES" val="0"/>
  <p:tag name="ISPRING_SCORM_PASSING_SCORE" val="100.000000"/>
  <p:tag name="ISPRING_SCORM_ENDPOINT" val="&lt;endpoint&gt;&lt;enable&gt;0&lt;/enable&gt;&lt;lrs&gt;http://&lt;/lrs&gt;&lt;auth&gt;0&lt;/auth&gt;&lt;login&gt;&lt;/login&gt;&lt;password&gt;&lt;/password&gt;&lt;key&gt;&lt;/key&gt;&lt;name&gt;&lt;/name&gt;&lt;email&gt;&lt;/email&gt;&lt;/endpoint&gt;&#10;"/>
  <p:tag name="ISPRING_OUTPUT_FOLDER" val="F:\我图VIP设计PPT上传\10月份上传文件\298"/>
  <p:tag name="ISPRING_FIRST_PUBLISH" val="1"/>
</p:tagLst>
</file>

<file path=ppt/theme/theme1.xml><?xml version="1.0" encoding="utf-8"?>
<a:theme xmlns:a="http://schemas.openxmlformats.org/drawingml/2006/main" name="Office 主题">
  <a:themeElements>
    <a:clrScheme name="自定义 10">
      <a:dk1>
        <a:sysClr val="windowText" lastClr="000000"/>
      </a:dk1>
      <a:lt1>
        <a:srgbClr val="FFFFFF"/>
      </a:lt1>
      <a:dk2>
        <a:srgbClr val="000000"/>
      </a:dk2>
      <a:lt2>
        <a:srgbClr val="FFFFFF"/>
      </a:lt2>
      <a:accent1>
        <a:srgbClr val="004D5F"/>
      </a:accent1>
      <a:accent2>
        <a:srgbClr val="019BBF"/>
      </a:accent2>
      <a:accent3>
        <a:srgbClr val="004D5F"/>
      </a:accent3>
      <a:accent4>
        <a:srgbClr val="019BBF"/>
      </a:accent4>
      <a:accent5>
        <a:srgbClr val="004D5F"/>
      </a:accent5>
      <a:accent6>
        <a:srgbClr val="019BBF"/>
      </a:accent6>
      <a:hlink>
        <a:srgbClr val="004D5F"/>
      </a:hlink>
      <a:folHlink>
        <a:srgbClr val="019BBF"/>
      </a:folHlink>
    </a:clrScheme>
    <a:fontScheme name="自定义 1">
      <a:majorFont>
        <a:latin typeface="Calibri Light"/>
        <a:ea typeface="思源黑体 CN Bold"/>
        <a:cs typeface=""/>
      </a:majorFont>
      <a:minorFont>
        <a:latin typeface="Calibri"/>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13559</Words>
  <Application>Microsoft Office PowerPoint</Application>
  <PresentationFormat>全屏显示(16:9)</PresentationFormat>
  <Paragraphs>701</Paragraphs>
  <Slides>162</Slides>
  <Notes>9</Notes>
  <HiddenSlides>0</HiddenSlides>
  <MMClips>0</MMClips>
  <ScaleCrop>false</ScaleCrop>
  <HeadingPairs>
    <vt:vector size="4" baseType="variant">
      <vt:variant>
        <vt:lpstr>主题</vt:lpstr>
      </vt:variant>
      <vt:variant>
        <vt:i4>1</vt:i4>
      </vt:variant>
      <vt:variant>
        <vt:lpstr>幻灯片标题</vt:lpstr>
      </vt:variant>
      <vt:variant>
        <vt:i4>162</vt:i4>
      </vt:variant>
    </vt:vector>
  </HeadingPairs>
  <TitlesOfParts>
    <vt:vector size="16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2019-05-13T21:35:27Z</dcterms:created>
  <dcterms:modified xsi:type="dcterms:W3CDTF">2022-01-31T00:23:21Z</dcterms:modified>
</cp:coreProperties>
</file>