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Lst>
  <p:notesMasterIdLst>
    <p:notesMasterId r:id="rId42"/>
  </p:notesMasterIdLst>
  <p:sldIdLst>
    <p:sldId id="321" r:id="rId6"/>
    <p:sldId id="327" r:id="rId7"/>
    <p:sldId id="328" r:id="rId8"/>
    <p:sldId id="338" r:id="rId9"/>
    <p:sldId id="340" r:id="rId10"/>
    <p:sldId id="353" r:id="rId11"/>
    <p:sldId id="341" r:id="rId12"/>
    <p:sldId id="367" r:id="rId13"/>
    <p:sldId id="368" r:id="rId14"/>
    <p:sldId id="342" r:id="rId15"/>
    <p:sldId id="369" r:id="rId16"/>
    <p:sldId id="336" r:id="rId17"/>
    <p:sldId id="337" r:id="rId18"/>
    <p:sldId id="329" r:id="rId19"/>
    <p:sldId id="330" r:id="rId20"/>
    <p:sldId id="331" r:id="rId21"/>
    <p:sldId id="370" r:id="rId22"/>
    <p:sldId id="333" r:id="rId23"/>
    <p:sldId id="371" r:id="rId24"/>
    <p:sldId id="372" r:id="rId25"/>
    <p:sldId id="334" r:id="rId26"/>
    <p:sldId id="335" r:id="rId27"/>
    <p:sldId id="374" r:id="rId28"/>
    <p:sldId id="375" r:id="rId29"/>
    <p:sldId id="376" r:id="rId30"/>
    <p:sldId id="377" r:id="rId31"/>
    <p:sldId id="378" r:id="rId32"/>
    <p:sldId id="382" r:id="rId33"/>
    <p:sldId id="379" r:id="rId34"/>
    <p:sldId id="380" r:id="rId35"/>
    <p:sldId id="381" r:id="rId36"/>
    <p:sldId id="383" r:id="rId37"/>
    <p:sldId id="384" r:id="rId38"/>
    <p:sldId id="385" r:id="rId39"/>
    <p:sldId id="386" r:id="rId40"/>
    <p:sldId id="387" r:id="rId41"/>
  </p:sldIdLst>
  <p:sldSz cx="9144000" cy="6858000" type="screen4x3"/>
  <p:notesSz cx="6858000" cy="9144000"/>
  <p:custDataLst>
    <p:tags r:id="rId46"/>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CC"/>
    <a:srgbClr val="0033CC"/>
    <a:srgbClr val="00CC00"/>
    <a:srgbClr val="F8F8F8"/>
    <a:srgbClr val="003399"/>
    <a:srgbClr val="993366"/>
    <a:srgbClr val="0066CC"/>
    <a:srgbClr val="6600CC"/>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778" autoAdjust="0"/>
  </p:normalViewPr>
  <p:slideViewPr>
    <p:cSldViewPr>
      <p:cViewPr>
        <p:scale>
          <a:sx n="66" d="100"/>
          <a:sy n="66" d="100"/>
        </p:scale>
        <p:origin x="-948" y="42"/>
      </p:cViewPr>
      <p:guideLst>
        <p:guide orient="horz" pos="2177"/>
        <p:guide pos="297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6" Type="http://schemas.openxmlformats.org/officeDocument/2006/relationships/tags" Target="tags/tag9.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notesMaster" Target="notesMasters/notesMaster1.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defRPr>
            </a:lvl1pPr>
          </a:lstStyle>
          <a:p>
            <a:pPr>
              <a:defRPr/>
            </a:pPr>
            <a:fld id="{77DB11FD-0CB6-4558-9622-568A33772E37}"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fld id="{CC9F6D99-8B8B-426B-AFD7-5D8543D8D827}"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B80F1728-28C7-4D20-82B6-9530384E6A16}"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13D7F037-477C-4213-98E9-EA7B10B46063}"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60198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E6BDE144-FE03-4CFE-8CFE-7425069A6617}"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a:spLocks noGrp="1"/>
          </p:cNvSpPr>
          <p:nvPr>
            <p:ph type="ctrTitle"/>
          </p:nvPr>
        </p:nvSpPr>
        <p:spPr>
          <a:xfrm>
            <a:off x="647700" y="1525588"/>
            <a:ext cx="7772400" cy="1406525"/>
          </a:xfrm>
          <a:prstGeom prst="rect">
            <a:avLst/>
          </a:prstGeom>
          <a:noFill/>
          <a:ln w="9525">
            <a:noFill/>
          </a:ln>
        </p:spPr>
        <p:txBody>
          <a:bodyPr anchor="ctr">
            <a:spAutoFit/>
          </a:bodyPr>
          <a:lstStyle>
            <a:lvl1pPr lvl="0">
              <a:defRPr/>
            </a:lvl1pPr>
          </a:lstStyle>
          <a:p>
            <a:pPr lvl="0" fontAlgn="base"/>
            <a:r>
              <a:rPr lang="en-US" altLang="zh-CN" strike="noStrike" noProof="1"/>
              <a:t>Click to edit Master title style</a:t>
            </a:r>
            <a:endParaRPr lang="en-US" altLang="zh-CN" strike="noStrike" noProof="1"/>
          </a:p>
        </p:txBody>
      </p:sp>
      <p:sp>
        <p:nvSpPr>
          <p:cNvPr id="2051" name="副标题 2050"/>
          <p:cNvSpPr>
            <a:spLocks noGrp="1"/>
          </p:cNvSpPr>
          <p:nvPr>
            <p:ph type="subTitle" idx="1"/>
          </p:nvPr>
        </p:nvSpPr>
        <p:spPr>
          <a:xfrm>
            <a:off x="647700" y="4510088"/>
            <a:ext cx="7861300" cy="530225"/>
          </a:xfrm>
          <a:prstGeom prst="rect">
            <a:avLst/>
          </a:prstGeom>
          <a:noFill/>
          <a:ln w="9525">
            <a:noFill/>
          </a:ln>
        </p:spPr>
        <p:txBody>
          <a:bodyPr anchor="ctr">
            <a:spAutoFit/>
          </a:bodyPr>
          <a:lstStyle>
            <a:lvl1pPr marL="0" lvl="0" indent="0">
              <a:spcBef>
                <a:spcPct val="0"/>
              </a:spcBef>
              <a:buNone/>
              <a:defRPr/>
            </a:lvl1pPr>
            <a:lvl2pPr marL="457200" lvl="1" indent="116205" algn="ctr">
              <a:spcBef>
                <a:spcPct val="0"/>
              </a:spcBef>
              <a:buNone/>
              <a:defRPr/>
            </a:lvl2pPr>
            <a:lvl3pPr marL="914400" lvl="2" indent="116205" algn="ctr">
              <a:spcBef>
                <a:spcPct val="0"/>
              </a:spcBef>
              <a:buNone/>
              <a:defRPr/>
            </a:lvl3pPr>
            <a:lvl4pPr marL="1335405" lvl="3" indent="95250" algn="ctr">
              <a:spcBef>
                <a:spcPct val="0"/>
              </a:spcBef>
              <a:buNone/>
              <a:defRPr/>
            </a:lvl4pPr>
            <a:lvl5pPr marL="1735455" lvl="4" indent="95250" algn="ctr">
              <a:spcBef>
                <a:spcPct val="0"/>
              </a:spcBef>
              <a:buNone/>
              <a:defRPr/>
            </a:lvl5pPr>
          </a:lstStyle>
          <a:p>
            <a:pPr lvl="0" fontAlgn="base"/>
            <a:r>
              <a:rPr lang="en-US" altLang="zh-CN" strike="noStrike" noProof="1"/>
              <a:t>Click to edit Master subtitle style</a:t>
            </a:r>
            <a:endParaRPr lang="en-US" altLang="zh-CN" strike="noStrike" noProof="1"/>
          </a:p>
        </p:txBody>
      </p:sp>
    </p:spTree>
  </p:cSld>
  <p:clrMapOvr>
    <a:masterClrMapping/>
  </p:clrMapOvr>
  <p:transition/>
  <p:hf sldNum="0" hdr="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81000" y="1416050"/>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9059" y="1416050"/>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0E278748-D895-4971-8F13-7680EC9825DE}"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5835" y="228600"/>
            <a:ext cx="2098278" cy="33972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81000" y="228600"/>
            <a:ext cx="6173195" cy="33972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E6C7D767-AF70-4CBB-BF12-AB394095CB45}"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60198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7" name="矩形 6"/>
          <p:cNvSpPr/>
          <p:nvPr userDrawn="1"/>
        </p:nvSpPr>
        <p:spPr>
          <a:xfrm>
            <a:off x="8460105" y="373380"/>
            <a:ext cx="683895" cy="679450"/>
          </a:xfrm>
          <a:prstGeom prst="rect">
            <a:avLst/>
          </a:prstGeom>
          <a:solidFill>
            <a:srgbClr val="33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a:defRPr/>
            </a:pPr>
            <a:endParaRPr lang="en-US" altLang="zh-CN"/>
          </a:p>
        </p:txBody>
      </p:sp>
      <p:sp>
        <p:nvSpPr>
          <p:cNvPr id="6" name="灯片编号占位符 5"/>
          <p:cNvSpPr>
            <a:spLocks noGrp="1"/>
          </p:cNvSpPr>
          <p:nvPr>
            <p:ph type="sldNum" sz="quarter" idx="11"/>
          </p:nvPr>
        </p:nvSpPr>
        <p:spPr/>
        <p:txBody>
          <a:bodyPr/>
          <a:p>
            <a:fld id="{8772DB10-A6AC-4BA3-BD14-550FD56DBE0D}" type="slidenum">
              <a:rPr lang="en-US" altLang="zh-CN"/>
            </a:fld>
            <a:endParaRPr lang="en-US" altLang="zh-CN"/>
          </a:p>
        </p:txBody>
      </p:sp>
      <p:sp>
        <p:nvSpPr>
          <p:cNvPr id="7" name="日期占位符 6"/>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8" name="灯片编号占位符 7"/>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9" name="日期占位符 8"/>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4" name="灯片编号占位符 3"/>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5" name="日期占位符 4"/>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3" name="灯片编号占位符 2"/>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4" name="日期占位符 3"/>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5" name="矩形 4"/>
          <p:cNvSpPr/>
          <p:nvPr userDrawn="1"/>
        </p:nvSpPr>
        <p:spPr>
          <a:xfrm>
            <a:off x="8411210" y="380365"/>
            <a:ext cx="732790" cy="680720"/>
          </a:xfrm>
          <a:prstGeom prst="rect">
            <a:avLst/>
          </a:prstGeom>
          <a:solidFill>
            <a:srgbClr val="33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35560" y="0"/>
            <a:ext cx="575945" cy="680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60198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a:defRPr/>
            </a:pPr>
            <a:endParaRPr lang="en-US" altLang="zh-CN"/>
          </a:p>
        </p:txBody>
      </p:sp>
      <p:sp>
        <p:nvSpPr>
          <p:cNvPr id="8" name="灯片编号占位符 7"/>
          <p:cNvSpPr>
            <a:spLocks noGrp="1"/>
          </p:cNvSpPr>
          <p:nvPr>
            <p:ph type="sldNum" sz="quarter" idx="11"/>
          </p:nvPr>
        </p:nvSpPr>
        <p:spPr/>
        <p:txBody>
          <a:bodyPr/>
          <a:p>
            <a:fld id="{E67871F8-0E08-4448-AB75-8C1E34A6816D}" type="slidenum">
              <a:rPr lang="en-US" altLang="zh-CN"/>
            </a:fld>
            <a:endParaRPr lang="en-US" altLang="zh-CN"/>
          </a:p>
        </p:txBody>
      </p:sp>
      <p:sp>
        <p:nvSpPr>
          <p:cNvPr id="9" name="日期占位符 8"/>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a:defRPr/>
            </a:pPr>
            <a:endParaRPr lang="en-US" altLang="zh-CN"/>
          </a:p>
        </p:txBody>
      </p:sp>
      <p:sp>
        <p:nvSpPr>
          <p:cNvPr id="4" name="灯片编号占位符 3"/>
          <p:cNvSpPr>
            <a:spLocks noGrp="1"/>
          </p:cNvSpPr>
          <p:nvPr>
            <p:ph type="sldNum" sz="quarter" idx="11"/>
          </p:nvPr>
        </p:nvSpPr>
        <p:spPr/>
        <p:txBody>
          <a:bodyPr/>
          <a:p>
            <a:fld id="{E3EE3071-535E-4A46-BCAB-36FB7604D5DC}" type="slidenum">
              <a:rPr lang="en-US" altLang="zh-CN"/>
            </a:fld>
            <a:endParaRPr lang="en-US" altLang="zh-CN"/>
          </a:p>
        </p:txBody>
      </p:sp>
      <p:sp>
        <p:nvSpPr>
          <p:cNvPr id="5" name="日期占位符 4"/>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a:defRPr/>
            </a:pPr>
            <a:endParaRPr lang="en-US" altLang="zh-CN"/>
          </a:p>
        </p:txBody>
      </p:sp>
      <p:sp>
        <p:nvSpPr>
          <p:cNvPr id="3" name="灯片编号占位符 2"/>
          <p:cNvSpPr>
            <a:spLocks noGrp="1"/>
          </p:cNvSpPr>
          <p:nvPr>
            <p:ph type="sldNum" sz="quarter" idx="11"/>
          </p:nvPr>
        </p:nvSpPr>
        <p:spPr/>
        <p:txBody>
          <a:bodyPr/>
          <a:p>
            <a:fld id="{169C48DC-6445-4CD4-9256-D31B0B6B51CD}" type="slidenum">
              <a:rPr lang="en-US" altLang="zh-CN"/>
            </a:fld>
            <a:endParaRPr lang="en-US" altLang="zh-CN"/>
          </a:p>
        </p:txBody>
      </p:sp>
      <p:sp>
        <p:nvSpPr>
          <p:cNvPr id="4" name="日期占位符 3"/>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a:defRPr/>
            </a:pPr>
            <a:endParaRPr lang="en-US" altLang="zh-CN"/>
          </a:p>
        </p:txBody>
      </p:sp>
      <p:sp>
        <p:nvSpPr>
          <p:cNvPr id="6" name="灯片编号占位符 5"/>
          <p:cNvSpPr>
            <a:spLocks noGrp="1"/>
          </p:cNvSpPr>
          <p:nvPr>
            <p:ph type="sldNum" sz="quarter" idx="11"/>
          </p:nvPr>
        </p:nvSpPr>
        <p:spPr/>
        <p:txBody>
          <a:bodyPr/>
          <a:p>
            <a:fld id="{E7A9E2BB-C21A-4BEE-8CBE-1C3CCA914A6C}" type="slidenum">
              <a:rPr lang="en-US" altLang="zh-CN"/>
            </a:fld>
            <a:endParaRPr lang="en-US" altLang="zh-CN"/>
          </a:p>
        </p:txBody>
      </p:sp>
      <p:sp>
        <p:nvSpPr>
          <p:cNvPr id="7" name="日期占位符 6"/>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a:defRPr/>
            </a:pPr>
            <a:endParaRPr lang="en-US" altLang="zh-CN"/>
          </a:p>
        </p:txBody>
      </p:sp>
      <p:sp>
        <p:nvSpPr>
          <p:cNvPr id="6" name="灯片编号占位符 5"/>
          <p:cNvSpPr>
            <a:spLocks noGrp="1"/>
          </p:cNvSpPr>
          <p:nvPr>
            <p:ph type="sldNum" sz="quarter" idx="11"/>
          </p:nvPr>
        </p:nvSpPr>
        <p:spPr/>
        <p:txBody>
          <a:bodyPr/>
          <a:p>
            <a:fld id="{F60C14CF-D0A2-4D8B-9BED-5B7F09101E15}" type="slidenum">
              <a:rPr lang="en-US" altLang="zh-CN"/>
            </a:fld>
            <a:endParaRPr lang="en-US" altLang="zh-CN"/>
          </a:p>
        </p:txBody>
      </p:sp>
      <p:sp>
        <p:nvSpPr>
          <p:cNvPr id="7" name="日期占位符 6"/>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4.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image" Target="../media/image5.png"/><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6" Type="http://schemas.openxmlformats.org/officeDocument/2006/relationships/theme" Target="../theme/theme4.xml"/><Relationship Id="rId15" Type="http://schemas.openxmlformats.org/officeDocument/2006/relationships/image" Target="../media/image2.jpeg"/><Relationship Id="rId14" Type="http://schemas.openxmlformats.org/officeDocument/2006/relationships/image" Target="../media/image1.pn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15"/>
          <p:cNvSpPr/>
          <p:nvPr/>
        </p:nvSpPr>
        <p:spPr>
          <a:xfrm>
            <a:off x="655638" y="360363"/>
            <a:ext cx="8497887" cy="719137"/>
          </a:xfrm>
          <a:prstGeom prst="rect">
            <a:avLst/>
          </a:prstGeom>
          <a:solidFill>
            <a:schemeClr val="fo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2051" name="Rectangle 3"/>
          <p:cNvSpPr>
            <a:spLocks noGrp="1"/>
          </p:cNvSpPr>
          <p:nvPr>
            <p:ph type="body"/>
          </p:nvPr>
        </p:nvSpPr>
        <p:spPr>
          <a:xfrm>
            <a:off x="457200" y="1228725"/>
            <a:ext cx="8229600" cy="5248275"/>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3076" name="Rectangle 5"/>
          <p:cNvSpPr>
            <a:spLocks noGrp="1"/>
          </p:cNvSpPr>
          <p:nvPr>
            <p:ph type="ftr" sz="quarter" idx="3"/>
          </p:nvPr>
        </p:nvSpPr>
        <p:spPr>
          <a:xfrm>
            <a:off x="5943600" y="6537325"/>
            <a:ext cx="2895600" cy="320675"/>
          </a:xfrm>
          <a:prstGeom prst="rect">
            <a:avLst/>
          </a:prstGeom>
          <a:noFill/>
          <a:ln w="9525">
            <a:noFill/>
          </a:ln>
        </p:spPr>
        <p:txBody>
          <a:bodyPr/>
          <a:lstStyle>
            <a:lvl1pPr algn="r">
              <a:defRPr sz="1000" b="0">
                <a:latin typeface="Verdana" panose="020B0604030504040204" pitchFamily="34" charset="0"/>
                <a:ea typeface="宋体" panose="02010600030101010101" pitchFamily="2" charset="-122"/>
              </a:defRPr>
            </a:lvl1pPr>
          </a:lstStyle>
          <a:p>
            <a:pPr>
              <a:defRPr/>
            </a:pPr>
            <a:endParaRPr lang="en-US" altLang="zh-CN"/>
          </a:p>
        </p:txBody>
      </p:sp>
      <p:sp>
        <p:nvSpPr>
          <p:cNvPr id="3077" name="Rectangle 6"/>
          <p:cNvSpPr>
            <a:spLocks noGrp="1"/>
          </p:cNvSpPr>
          <p:nvPr>
            <p:ph type="sldNum" sz="quarter" idx="4"/>
          </p:nvPr>
        </p:nvSpPr>
        <p:spPr>
          <a:xfrm>
            <a:off x="2971800" y="6537325"/>
            <a:ext cx="2133600" cy="320675"/>
          </a:xfrm>
          <a:prstGeom prst="rect">
            <a:avLst/>
          </a:prstGeom>
          <a:noFill/>
          <a:ln w="9525">
            <a:noFill/>
          </a:ln>
        </p:spPr>
        <p:txBody>
          <a:bodyPr/>
          <a:lstStyle>
            <a:lvl1pPr algn="r">
              <a:defRPr sz="1400" b="0">
                <a:latin typeface="Arial" panose="020B0604020202020204" pitchFamily="34" charset="0"/>
                <a:ea typeface="宋体" panose="02010600030101010101" pitchFamily="2" charset="-122"/>
              </a:defRPr>
            </a:lvl1pPr>
          </a:lstStyle>
          <a:p>
            <a:fld id="{CEDC6370-5D43-45D2-9677-3A2753792855}" type="slidenum">
              <a:rPr lang="en-US" altLang="zh-CN"/>
            </a:fld>
            <a:endParaRPr lang="en-US" altLang="zh-CN"/>
          </a:p>
        </p:txBody>
      </p:sp>
      <p:sp>
        <p:nvSpPr>
          <p:cNvPr id="2054" name="Rectangle 2"/>
          <p:cNvSpPr>
            <a:spLocks noGrp="1"/>
          </p:cNvSpPr>
          <p:nvPr>
            <p:ph type="title"/>
          </p:nvPr>
        </p:nvSpPr>
        <p:spPr>
          <a:xfrm>
            <a:off x="1143000" y="457200"/>
            <a:ext cx="7391400" cy="487363"/>
          </a:xfrm>
          <a:prstGeom prst="rect">
            <a:avLst/>
          </a:prstGeom>
          <a:noFill/>
          <a:ln w="9525">
            <a:noFill/>
          </a:ln>
        </p:spPr>
        <p:txBody>
          <a:bodyPr anchor="ctr"/>
          <a:p>
            <a:pPr lvl="0" indent="0"/>
            <a:r>
              <a:rPr lang="en-US" altLang="zh-CN"/>
              <a:t>Click to edit Master title style</a:t>
            </a:r>
            <a:endParaRPr lang="en-US" altLang="zh-CN"/>
          </a:p>
        </p:txBody>
      </p:sp>
      <p:sp>
        <p:nvSpPr>
          <p:cNvPr id="2055" name="Rectangle 24"/>
          <p:cNvSpPr/>
          <p:nvPr/>
        </p:nvSpPr>
        <p:spPr>
          <a:xfrm>
            <a:off x="0" y="719138"/>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6" name="Rectangle 25"/>
          <p:cNvSpPr/>
          <p:nvPr/>
        </p:nvSpPr>
        <p:spPr>
          <a:xfrm>
            <a:off x="328613" y="357188"/>
            <a:ext cx="328612"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7" name="Rectangle 26"/>
          <p:cNvSpPr/>
          <p:nvPr/>
        </p:nvSpPr>
        <p:spPr>
          <a:xfrm>
            <a:off x="657225" y="0"/>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8" name="Rectangle 28"/>
          <p:cNvSpPr/>
          <p:nvPr/>
        </p:nvSpPr>
        <p:spPr>
          <a:xfrm>
            <a:off x="657225" y="361950"/>
            <a:ext cx="328613"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9" name="Rectangle 29"/>
          <p:cNvSpPr/>
          <p:nvPr/>
        </p:nvSpPr>
        <p:spPr>
          <a:xfrm>
            <a:off x="328613" y="719138"/>
            <a:ext cx="328612"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3084" name="Rectangle 30"/>
          <p:cNvSpPr>
            <a:spLocks noGrp="1"/>
          </p:cNvSpPr>
          <p:nvPr>
            <p:ph type="dt" sz="half" idx="2"/>
          </p:nvPr>
        </p:nvSpPr>
        <p:spPr>
          <a:xfrm>
            <a:off x="5943600" y="68263"/>
            <a:ext cx="2590800" cy="236538"/>
          </a:xfrm>
          <a:prstGeom prst="rect">
            <a:avLst/>
          </a:prstGeom>
          <a:noFill/>
          <a:ln w="9525">
            <a:noFill/>
          </a:ln>
        </p:spPr>
        <p:txBody>
          <a:bodyPr/>
          <a:lstStyle>
            <a:lvl1pPr algn="r">
              <a:defRPr sz="1200" b="0">
                <a:latin typeface="Verdana" panose="020B0604030504040204" pitchFamily="34" charset="0"/>
                <a:ea typeface="宋体" panose="02010600030101010101" pitchFamily="2" charset="-122"/>
              </a:defRPr>
            </a:lvl1pPr>
          </a:lstStyle>
          <a:p>
            <a:pPr>
              <a:defRPr/>
            </a:pPr>
            <a:endParaRPr lang="en-US" altLang="zh-CN"/>
          </a:p>
        </p:txBody>
      </p:sp>
      <p:sp>
        <p:nvSpPr>
          <p:cNvPr id="2061" name="Rectangle 31"/>
          <p:cNvSpPr/>
          <p:nvPr/>
        </p:nvSpPr>
        <p:spPr>
          <a:xfrm>
            <a:off x="152400" y="6553200"/>
            <a:ext cx="2133600" cy="304800"/>
          </a:xfrm>
          <a:prstGeom prst="rect">
            <a:avLst/>
          </a:prstGeom>
          <a:noFill/>
          <a:ln w="9525">
            <a:noFill/>
          </a:ln>
        </p:spPr>
        <p:txBody>
          <a:bodyPr anchor="b"/>
          <a:p>
            <a:pPr lvl="0" indent="0" algn="r"/>
            <a:fld id="{BB962C8B-B14F-4D97-AF65-F5344CB8AC3E}" type="datetime3">
              <a:rPr lang="zh-CN" altLang="en-US" sz="1400" b="0" dirty="0">
                <a:solidFill>
                  <a:srgbClr val="000066"/>
                </a:solidFill>
                <a:latin typeface="Arial" panose="020B0604020202020204" pitchFamily="34" charset="0"/>
                <a:ea typeface="楷体_GB2312" pitchFamily="49" charset="-122"/>
              </a:rPr>
            </a:fld>
            <a:endParaRPr lang="zh-CN" altLang="en-US" sz="1400" b="0" dirty="0">
              <a:solidFill>
                <a:srgbClr val="000066"/>
              </a:solidFill>
              <a:latin typeface="Arial" panose="020B0604020202020204" pitchFamily="34" charset="0"/>
              <a:ea typeface="楷体_GB2312" pitchFamily="49" charset="-122"/>
            </a:endParaRPr>
          </a:p>
        </p:txBody>
      </p:sp>
      <p:pic>
        <p:nvPicPr>
          <p:cNvPr id="2062" name="Picture 33" descr="20061027150644_91840"/>
          <p:cNvPicPr>
            <a:picLocks noChangeAspect="1"/>
          </p:cNvPicPr>
          <p:nvPr/>
        </p:nvPicPr>
        <p:blipFill>
          <a:blip r:embed="rId14"/>
          <a:stretch>
            <a:fillRect/>
          </a:stretch>
        </p:blipFill>
        <p:spPr>
          <a:xfrm>
            <a:off x="0" y="1588"/>
            <a:ext cx="609600" cy="654050"/>
          </a:xfrm>
          <a:prstGeom prst="rect">
            <a:avLst/>
          </a:prstGeom>
          <a:noFill/>
          <a:ln w="9525">
            <a:noFill/>
          </a:ln>
        </p:spPr>
      </p:pic>
      <p:pic>
        <p:nvPicPr>
          <p:cNvPr id="2063" name="图片 3086" descr="d1a20cf431adcbefcfd0f140acaf2edda2cc9f94"/>
          <p:cNvPicPr>
            <a:picLocks noChangeAspect="1"/>
          </p:cNvPicPr>
          <p:nvPr/>
        </p:nvPicPr>
        <p:blipFill>
          <a:blip r:embed="rId15"/>
          <a:stretch>
            <a:fillRect/>
          </a:stretch>
        </p:blipFill>
        <p:spPr>
          <a:xfrm>
            <a:off x="8458200" y="381000"/>
            <a:ext cx="688975" cy="6731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0" fontAlgn="base" latinLnBrk="0" hangingPunct="0">
        <a:lnSpc>
          <a:spcPct val="100000"/>
        </a:lnSpc>
        <a:spcBef>
          <a:spcPct val="0"/>
        </a:spcBef>
        <a:spcAft>
          <a:spcPct val="0"/>
        </a:spcAft>
        <a:buNone/>
        <a:defRPr sz="3600" b="1" i="0" u="none" kern="1200" baseline="0">
          <a:solidFill>
            <a:schemeClr val="bg1"/>
          </a:solidFill>
          <a:latin typeface="+mj-lt"/>
          <a:ea typeface="+mj-ea"/>
          <a:cs typeface="+mj-cs"/>
        </a:defRPr>
      </a:lvl1pPr>
    </p:titleStyle>
    <p:body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381000" y="228600"/>
            <a:ext cx="8393113" cy="749300"/>
          </a:xfrm>
          <a:prstGeom prst="rect">
            <a:avLst/>
          </a:prstGeom>
          <a:noFill/>
          <a:ln w="9525">
            <a:noFill/>
          </a:ln>
        </p:spPr>
        <p:txBody>
          <a:bodyPr>
            <a:spAutoFit/>
          </a:bodyPr>
          <a:p>
            <a:pPr lvl="0" fontAlgn="base"/>
            <a:r>
              <a:rPr lang="en-US" altLang="zh-CN" strike="noStrike" noProof="1"/>
              <a:t>Click to edit Title Slide</a:t>
            </a:r>
            <a:endParaRPr lang="en-US" altLang="zh-CN" strike="noStrike" noProof="1"/>
          </a:p>
        </p:txBody>
      </p:sp>
      <p:sp>
        <p:nvSpPr>
          <p:cNvPr id="1027" name="文本占位符 1026"/>
          <p:cNvSpPr>
            <a:spLocks noGrp="1"/>
          </p:cNvSpPr>
          <p:nvPr>
            <p:ph type="body" idx="1"/>
          </p:nvPr>
        </p:nvSpPr>
        <p:spPr>
          <a:xfrm>
            <a:off x="381000" y="1416050"/>
            <a:ext cx="8388350" cy="2209800"/>
          </a:xfrm>
          <a:prstGeom prst="rect">
            <a:avLst/>
          </a:prstGeom>
          <a:noFill/>
          <a:ln w="9525">
            <a:noFill/>
          </a:ln>
        </p:spPr>
        <p:txBody>
          <a:bodyPr>
            <a:spAutoFit/>
          </a:bodyPr>
          <a:p>
            <a:pPr lvl="0" fontAlgn="base"/>
            <a:r>
              <a:rPr lang="en-US" altLang="zh-CN" strike="noStrike" noProof="1"/>
              <a:t>Click to edit Master text styles</a:t>
            </a:r>
            <a:endParaRPr lang="en-US" altLang="zh-CN" strike="noStrike" noProof="1"/>
          </a:p>
          <a:p>
            <a:pPr lvl="1" fontAlgn="base"/>
            <a:r>
              <a:rPr lang="en-US" altLang="zh-CN" strike="noStrike" noProof="1"/>
              <a:t>Second level</a:t>
            </a:r>
            <a:endParaRPr lang="en-US" altLang="zh-CN" strike="noStrike" noProof="1"/>
          </a:p>
          <a:p>
            <a:pPr lvl="2" fontAlgn="base"/>
            <a:r>
              <a:rPr lang="en-US" altLang="zh-CN" strike="noStrike" noProof="1"/>
              <a:t>Third level</a:t>
            </a:r>
            <a:endParaRPr lang="en-US" altLang="zh-CN" strike="noStrike" noProof="1"/>
          </a:p>
          <a:p>
            <a:pPr lvl="3" fontAlgn="base"/>
            <a:r>
              <a:rPr lang="en-US" altLang="zh-CN" strike="noStrike" noProof="1"/>
              <a:t>Fourth level</a:t>
            </a:r>
            <a:endParaRPr lang="en-US" altLang="zh-CN" strike="noStrike" noProof="1"/>
          </a:p>
          <a:p>
            <a:pPr lvl="4" fontAlgn="base"/>
            <a:r>
              <a:rPr lang="en-US" altLang="zh-CN" strike="noStrike" noProof="1"/>
              <a:t>Fifth level</a:t>
            </a:r>
            <a:endParaRPr lang="en-US" altLang="zh-CN" strike="noStrike" noProof="1"/>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hf sldNum="0" hdr="0" ftr="0" dt="0"/>
  <p:txStyles>
    <p:titleStyle>
      <a:lvl1pPr marL="0" lvl="0" indent="0" algn="l" defTabSz="914400" eaLnBrk="1" fontAlgn="base" latinLnBrk="0" hangingPunct="1">
        <a:lnSpc>
          <a:spcPct val="90000"/>
        </a:lnSpc>
        <a:spcBef>
          <a:spcPct val="0"/>
        </a:spcBef>
        <a:spcAft>
          <a:spcPct val="0"/>
        </a:spcAft>
        <a:buNone/>
        <a:defRPr sz="4800" b="1" i="0" u="none" kern="1200" baseline="0">
          <a:solidFill>
            <a:schemeClr val="tx2"/>
          </a:solidFill>
          <a:effectLst>
            <a:outerShdw blurRad="38100" dist="38100" dir="2700000">
              <a:srgbClr val="000000"/>
            </a:outerShdw>
          </a:effectLst>
          <a:latin typeface="+mj-lt"/>
          <a:ea typeface="+mj-ea"/>
          <a:cs typeface="+mj-cs"/>
        </a:defRPr>
      </a:lvl1pPr>
    </p:titleStyle>
    <p:bodyStyle>
      <a:lvl1pPr marL="571500" lvl="0" indent="-5715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l"/>
        <a:defRPr sz="3200" b="1" i="0" u="none" kern="1200" baseline="0">
          <a:solidFill>
            <a:schemeClr val="tx1"/>
          </a:solidFill>
          <a:effectLst>
            <a:outerShdw blurRad="38100" dist="38100" dir="2700000">
              <a:srgbClr val="000000"/>
            </a:outerShdw>
          </a:effectLst>
          <a:latin typeface="+mn-lt"/>
          <a:ea typeface="+mn-ea"/>
          <a:cs typeface="+mn-cs"/>
        </a:defRPr>
      </a:lvl1pPr>
      <a:lvl2pPr marL="1028700" lvl="1" indent="-45529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Ø"/>
        <a:defRPr sz="2800" b="1" i="0" u="none" kern="1200" baseline="0">
          <a:solidFill>
            <a:schemeClr val="tx1"/>
          </a:solidFill>
          <a:effectLst>
            <a:outerShdw blurRad="38100" dist="38100" dir="2700000">
              <a:srgbClr val="000000"/>
            </a:outerShdw>
          </a:effectLst>
          <a:latin typeface="+mn-lt"/>
          <a:ea typeface="+mn-ea"/>
          <a:cs typeface="+mn-cs"/>
        </a:defRPr>
      </a:lvl2pPr>
      <a:lvl3pPr marL="1428750" lvl="2" indent="-39814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400" b="1" i="0" u="none" kern="1200" baseline="0">
          <a:solidFill>
            <a:schemeClr val="tx1"/>
          </a:solidFill>
          <a:effectLst>
            <a:outerShdw blurRad="38100" dist="38100" dir="2700000">
              <a:srgbClr val="000000"/>
            </a:outerShdw>
          </a:effectLst>
          <a:latin typeface="+mn-lt"/>
          <a:ea typeface="+mn-ea"/>
          <a:cs typeface="+mn-cs"/>
        </a:defRPr>
      </a:lvl3pPr>
      <a:lvl4pPr marL="1828800" lvl="3" indent="-39814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4pPr>
      <a:lvl5pPr marL="2227580" lvl="4" indent="-39687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grpSp>
        <p:nvGrpSpPr>
          <p:cNvPr id="3074" name="Group 29"/>
          <p:cNvGrpSpPr/>
          <p:nvPr/>
        </p:nvGrpSpPr>
        <p:grpSpPr>
          <a:xfrm>
            <a:off x="1143000" y="628650"/>
            <a:ext cx="8012113" cy="2571750"/>
            <a:chOff x="0" y="0"/>
            <a:chExt cx="5047" cy="1620"/>
          </a:xfrm>
        </p:grpSpPr>
        <p:sp>
          <p:nvSpPr>
            <p:cNvPr id="3075" name="Rectangle 18"/>
            <p:cNvSpPr/>
            <p:nvPr/>
          </p:nvSpPr>
          <p:spPr>
            <a:xfrm>
              <a:off x="361" y="0"/>
              <a:ext cx="4686" cy="1596"/>
            </a:xfrm>
            <a:prstGeom prst="rect">
              <a:avLst/>
            </a:prstGeom>
            <a:solidFill>
              <a:schemeClr val="fo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76" name="Rectangle 28"/>
            <p:cNvSpPr/>
            <p:nvPr/>
          </p:nvSpPr>
          <p:spPr>
            <a:xfrm>
              <a:off x="0" y="1044"/>
              <a:ext cx="576" cy="576"/>
            </a:xfrm>
            <a:prstGeom prst="rect">
              <a:avLst/>
            </a:prstGeom>
            <a:solidFill>
              <a:schemeClr val="fo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grpSp>
      <p:sp>
        <p:nvSpPr>
          <p:cNvPr id="3077" name="Rectangle 17"/>
          <p:cNvSpPr/>
          <p:nvPr/>
        </p:nvSpPr>
        <p:spPr>
          <a:xfrm>
            <a:off x="1130300" y="3141663"/>
            <a:ext cx="8013700" cy="574675"/>
          </a:xfrm>
          <a:prstGeom prst="rect">
            <a:avLst/>
          </a:prstGeom>
          <a:solidFill>
            <a:schemeClr val="tx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3078" name="Rectangle 19"/>
          <p:cNvSpPr/>
          <p:nvPr/>
        </p:nvSpPr>
        <p:spPr>
          <a:xfrm>
            <a:off x="573088" y="2520950"/>
            <a:ext cx="576262" cy="641350"/>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79" name="Rectangle 20"/>
          <p:cNvSpPr/>
          <p:nvPr/>
        </p:nvSpPr>
        <p:spPr>
          <a:xfrm>
            <a:off x="1716088" y="628650"/>
            <a:ext cx="566737" cy="636588"/>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0" name="Rectangle 21"/>
          <p:cNvSpPr/>
          <p:nvPr/>
        </p:nvSpPr>
        <p:spPr>
          <a:xfrm>
            <a:off x="2278063" y="0"/>
            <a:ext cx="585787" cy="635000"/>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1" name="Rectangle 22"/>
          <p:cNvSpPr/>
          <p:nvPr/>
        </p:nvSpPr>
        <p:spPr>
          <a:xfrm>
            <a:off x="2281238" y="628650"/>
            <a:ext cx="585787" cy="631825"/>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2" name="Rectangle 23"/>
          <p:cNvSpPr/>
          <p:nvPr/>
        </p:nvSpPr>
        <p:spPr>
          <a:xfrm>
            <a:off x="1141413" y="1262063"/>
            <a:ext cx="574675" cy="625475"/>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3" name="Rectangle 24"/>
          <p:cNvSpPr/>
          <p:nvPr/>
        </p:nvSpPr>
        <p:spPr>
          <a:xfrm>
            <a:off x="1716088" y="1263650"/>
            <a:ext cx="566737" cy="622300"/>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4" name="Rectangle 25"/>
          <p:cNvSpPr/>
          <p:nvPr/>
        </p:nvSpPr>
        <p:spPr>
          <a:xfrm>
            <a:off x="573088" y="1885950"/>
            <a:ext cx="576262" cy="644525"/>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5" name="Rectangle 26"/>
          <p:cNvSpPr/>
          <p:nvPr/>
        </p:nvSpPr>
        <p:spPr>
          <a:xfrm>
            <a:off x="1141413" y="1885950"/>
            <a:ext cx="576262" cy="644525"/>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6" name="Rectangle 27"/>
          <p:cNvSpPr/>
          <p:nvPr/>
        </p:nvSpPr>
        <p:spPr>
          <a:xfrm>
            <a:off x="0" y="2528888"/>
            <a:ext cx="574675" cy="633412"/>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grpSp>
        <p:nvGrpSpPr>
          <p:cNvPr id="3087" name="Group 16"/>
          <p:cNvGrpSpPr/>
          <p:nvPr/>
        </p:nvGrpSpPr>
        <p:grpSpPr>
          <a:xfrm>
            <a:off x="4191000" y="5410200"/>
            <a:ext cx="1447800" cy="695325"/>
            <a:chOff x="0" y="0"/>
            <a:chExt cx="680" cy="438"/>
          </a:xfrm>
        </p:grpSpPr>
        <p:sp>
          <p:nvSpPr>
            <p:cNvPr id="3088" name="Text Box 14"/>
            <p:cNvSpPr txBox="1"/>
            <p:nvPr/>
          </p:nvSpPr>
          <p:spPr>
            <a:xfrm>
              <a:off x="0" y="111"/>
              <a:ext cx="680" cy="327"/>
            </a:xfrm>
            <a:prstGeom prst="rect">
              <a:avLst/>
            </a:prstGeom>
            <a:noFill/>
            <a:ln w="9525">
              <a:noFill/>
            </a:ln>
          </p:spPr>
          <p:txBody>
            <a:bodyPr anchor="t">
              <a:spAutoFit/>
            </a:bodyPr>
            <a:p>
              <a:pPr lvl="0" indent="0"/>
              <a:r>
                <a:rPr lang="en-US" altLang="x-none" sz="2800" b="0" dirty="0">
                  <a:solidFill>
                    <a:schemeClr val="tx2"/>
                  </a:solidFill>
                  <a:latin typeface="Arial" panose="020B0604020202020204" pitchFamily="34" charset="0"/>
                  <a:ea typeface="宋体" panose="02010600030101010101" pitchFamily="2" charset="-122"/>
                </a:rPr>
                <a:t>NCEPU</a:t>
              </a:r>
              <a:endParaRPr lang="en-US" altLang="x-none" sz="2800" b="0" dirty="0">
                <a:solidFill>
                  <a:schemeClr val="tx2"/>
                </a:solidFill>
                <a:latin typeface="Arial" panose="020B0604020202020204" pitchFamily="34" charset="0"/>
                <a:ea typeface="宋体" panose="02010600030101010101" pitchFamily="2" charset="-122"/>
              </a:endParaRPr>
            </a:p>
          </p:txBody>
        </p:sp>
        <p:sp>
          <p:nvSpPr>
            <p:cNvPr id="3089" name="AutoShape 15"/>
            <p:cNvSpPr/>
            <p:nvPr/>
          </p:nvSpPr>
          <p:spPr>
            <a:xfrm rot="5400000">
              <a:off x="248" y="-185"/>
              <a:ext cx="172" cy="542"/>
            </a:xfrm>
            <a:prstGeom prst="moon">
              <a:avLst>
                <a:gd name="adj" fmla="val 21208"/>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grpSp>
      <p:pic>
        <p:nvPicPr>
          <p:cNvPr id="3090" name="Picture 30"/>
          <p:cNvPicPr>
            <a:picLocks noChangeAspect="1"/>
          </p:cNvPicPr>
          <p:nvPr/>
        </p:nvPicPr>
        <p:blipFill>
          <a:blip r:embed="rId12"/>
          <a:stretch>
            <a:fillRect/>
          </a:stretch>
        </p:blipFill>
        <p:spPr>
          <a:xfrm>
            <a:off x="6477000" y="5791200"/>
            <a:ext cx="2457450" cy="742950"/>
          </a:xfrm>
          <a:prstGeom prst="rect">
            <a:avLst/>
          </a:prstGeom>
          <a:noFill/>
          <a:ln w="9525">
            <a:noFill/>
          </a:ln>
        </p:spPr>
      </p:pic>
      <p:sp>
        <p:nvSpPr>
          <p:cNvPr id="3091" name="Rectangle 3"/>
          <p:cNvSpPr>
            <a:spLocks noGrp="1"/>
          </p:cNvSpPr>
          <p:nvPr>
            <p:ph type="body"/>
          </p:nvPr>
        </p:nvSpPr>
        <p:spPr>
          <a:xfrm>
            <a:off x="457200" y="1228725"/>
            <a:ext cx="8229600" cy="5248275"/>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3092" name="Rectangle 2"/>
          <p:cNvSpPr>
            <a:spLocks noGrp="1"/>
          </p:cNvSpPr>
          <p:nvPr>
            <p:ph type="title"/>
          </p:nvPr>
        </p:nvSpPr>
        <p:spPr>
          <a:xfrm>
            <a:off x="1143000" y="457200"/>
            <a:ext cx="7391400" cy="487363"/>
          </a:xfrm>
          <a:prstGeom prst="rect">
            <a:avLst/>
          </a:prstGeom>
          <a:noFill/>
          <a:ln w="9525">
            <a:noFill/>
          </a:ln>
        </p:spPr>
        <p:txBody>
          <a:bodyPr anchor="ctr"/>
          <a:p>
            <a:pPr lvl="0" indent="0"/>
            <a:r>
              <a:rPr lang="en-US" altLang="zh-CN"/>
              <a:t>Click to edit Master title style</a:t>
            </a:r>
            <a:endParaRPr lang="en-US" altLang="zh-CN"/>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p:txStyles>
    <p:titleStyle>
      <a:lvl1pPr marL="0" lvl="0" indent="0" algn="l" defTabSz="914400" eaLnBrk="0" fontAlgn="base" latinLnBrk="0" hangingPunct="0">
        <a:lnSpc>
          <a:spcPct val="100000"/>
        </a:lnSpc>
        <a:spcBef>
          <a:spcPct val="0"/>
        </a:spcBef>
        <a:spcAft>
          <a:spcPct val="0"/>
        </a:spcAft>
        <a:buNone/>
        <a:defRPr sz="3600" b="1" i="0" u="none" kern="1200" baseline="0">
          <a:solidFill>
            <a:schemeClr val="bg1"/>
          </a:solidFill>
          <a:latin typeface="+mj-lt"/>
          <a:ea typeface="+mj-ea"/>
          <a:cs typeface="+mj-cs"/>
        </a:defRPr>
      </a:lvl1pPr>
    </p:titleStyle>
    <p:body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4098" name="Rectangle 15"/>
          <p:cNvSpPr/>
          <p:nvPr/>
        </p:nvSpPr>
        <p:spPr>
          <a:xfrm>
            <a:off x="655638" y="360363"/>
            <a:ext cx="8497887" cy="719137"/>
          </a:xfrm>
          <a:prstGeom prst="rect">
            <a:avLst/>
          </a:prstGeom>
          <a:solidFill>
            <a:schemeClr val="fo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4099" name="Rectangle 3"/>
          <p:cNvSpPr>
            <a:spLocks noGrp="1"/>
          </p:cNvSpPr>
          <p:nvPr>
            <p:ph type="body"/>
          </p:nvPr>
        </p:nvSpPr>
        <p:spPr>
          <a:xfrm>
            <a:off x="457200" y="1228725"/>
            <a:ext cx="8229600" cy="5248275"/>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3076" name="Rectangle 5"/>
          <p:cNvSpPr>
            <a:spLocks noGrp="1"/>
          </p:cNvSpPr>
          <p:nvPr>
            <p:ph type="ftr" sz="quarter" idx="3"/>
          </p:nvPr>
        </p:nvSpPr>
        <p:spPr>
          <a:xfrm>
            <a:off x="5943600" y="6537325"/>
            <a:ext cx="2895600" cy="320675"/>
          </a:xfrm>
          <a:prstGeom prst="rect">
            <a:avLst/>
          </a:prstGeom>
          <a:noFill/>
          <a:ln w="9525">
            <a:noFill/>
          </a:ln>
        </p:spPr>
        <p:txBody>
          <a:bodyPr/>
          <a:lstStyle>
            <a:lvl1pPr algn="r">
              <a:defRPr sz="1000" b="0">
                <a:latin typeface="Verdana" panose="020B0604030504040204" pitchFamily="34" charset="0"/>
                <a:ea typeface="宋体" panose="02010600030101010101" pitchFamily="2" charset="-122"/>
              </a:defRPr>
            </a:lvl1pPr>
          </a:lstStyle>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3077" name="Rectangle 6"/>
          <p:cNvSpPr>
            <a:spLocks noGrp="1"/>
          </p:cNvSpPr>
          <p:nvPr>
            <p:ph type="sldNum" sz="quarter" idx="4"/>
          </p:nvPr>
        </p:nvSpPr>
        <p:spPr>
          <a:xfrm>
            <a:off x="2971800" y="6537325"/>
            <a:ext cx="2133600" cy="320675"/>
          </a:xfrm>
          <a:prstGeom prst="rect">
            <a:avLst/>
          </a:prstGeom>
          <a:noFill/>
          <a:ln w="9525">
            <a:noFill/>
          </a:ln>
        </p:spPr>
        <p:txBody>
          <a:bodyPr/>
          <a:lstStyle>
            <a:lvl1pPr algn="r">
              <a:defRPr sz="1400" b="0">
                <a:latin typeface="Arial" panose="020B0604020202020204" pitchFamily="34" charset="0"/>
                <a:ea typeface="宋体" panose="02010600030101010101" pitchFamily="2" charset="-122"/>
              </a:defRPr>
            </a:lvl1pPr>
          </a:lstStyle>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4102" name="Rectangle 2"/>
          <p:cNvSpPr>
            <a:spLocks noGrp="1"/>
          </p:cNvSpPr>
          <p:nvPr>
            <p:ph type="title"/>
          </p:nvPr>
        </p:nvSpPr>
        <p:spPr>
          <a:xfrm>
            <a:off x="1143000" y="457200"/>
            <a:ext cx="7391400" cy="487363"/>
          </a:xfrm>
          <a:prstGeom prst="rect">
            <a:avLst/>
          </a:prstGeom>
          <a:noFill/>
          <a:ln w="9525">
            <a:noFill/>
          </a:ln>
        </p:spPr>
        <p:txBody>
          <a:bodyPr anchor="ctr"/>
          <a:p>
            <a:pPr lvl="0" indent="0"/>
            <a:r>
              <a:rPr lang="en-US" altLang="zh-CN"/>
              <a:t>Click to edit Master title style</a:t>
            </a:r>
            <a:endParaRPr lang="en-US" altLang="zh-CN"/>
          </a:p>
        </p:txBody>
      </p:sp>
      <p:sp>
        <p:nvSpPr>
          <p:cNvPr id="4103" name="Rectangle 24"/>
          <p:cNvSpPr/>
          <p:nvPr/>
        </p:nvSpPr>
        <p:spPr>
          <a:xfrm>
            <a:off x="0" y="719138"/>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4" name="Rectangle 25"/>
          <p:cNvSpPr/>
          <p:nvPr/>
        </p:nvSpPr>
        <p:spPr>
          <a:xfrm>
            <a:off x="328613" y="357188"/>
            <a:ext cx="328612"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5" name="Rectangle 26"/>
          <p:cNvSpPr/>
          <p:nvPr/>
        </p:nvSpPr>
        <p:spPr>
          <a:xfrm>
            <a:off x="657225" y="0"/>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6" name="Rectangle 28"/>
          <p:cNvSpPr/>
          <p:nvPr/>
        </p:nvSpPr>
        <p:spPr>
          <a:xfrm>
            <a:off x="657225" y="361950"/>
            <a:ext cx="328613"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7" name="Rectangle 29"/>
          <p:cNvSpPr/>
          <p:nvPr/>
        </p:nvSpPr>
        <p:spPr>
          <a:xfrm>
            <a:off x="328613" y="719138"/>
            <a:ext cx="328612"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3084" name="Rectangle 30"/>
          <p:cNvSpPr>
            <a:spLocks noGrp="1"/>
          </p:cNvSpPr>
          <p:nvPr>
            <p:ph type="dt" sz="half" idx="2"/>
          </p:nvPr>
        </p:nvSpPr>
        <p:spPr>
          <a:xfrm>
            <a:off x="5943600" y="68263"/>
            <a:ext cx="2590800" cy="236538"/>
          </a:xfrm>
          <a:prstGeom prst="rect">
            <a:avLst/>
          </a:prstGeom>
          <a:noFill/>
          <a:ln w="9525">
            <a:noFill/>
          </a:ln>
        </p:spPr>
        <p:txBody>
          <a:bodyPr/>
          <a:lstStyle>
            <a:lvl1pPr algn="r">
              <a:defRPr sz="1200" b="0">
                <a:latin typeface="Verdana" panose="020B0604030504040204" pitchFamily="34" charset="0"/>
                <a:ea typeface="宋体" panose="02010600030101010101" pitchFamily="2" charset="-122"/>
              </a:defRPr>
            </a:lvl1pPr>
          </a:lstStyle>
          <a:p>
            <a:pPr lvl="0" eaLnBrk="1" fontAlgn="base" hangingPunct="1">
              <a:lnSpc>
                <a:spcPct val="100000"/>
              </a:lnSpc>
              <a:spcBef>
                <a:spcPct val="0"/>
              </a:spcBef>
              <a:buClrTx/>
            </a:pPr>
            <a:endParaRPr lang="en-US" altLang="x-none" strike="noStrike" noProof="1" dirty="0"/>
          </a:p>
        </p:txBody>
      </p:sp>
      <p:sp>
        <p:nvSpPr>
          <p:cNvPr id="4109" name="Rectangle 31"/>
          <p:cNvSpPr/>
          <p:nvPr/>
        </p:nvSpPr>
        <p:spPr>
          <a:xfrm>
            <a:off x="152400" y="6553200"/>
            <a:ext cx="2133600" cy="304800"/>
          </a:xfrm>
          <a:prstGeom prst="rect">
            <a:avLst/>
          </a:prstGeom>
          <a:noFill/>
          <a:ln w="9525">
            <a:noFill/>
          </a:ln>
        </p:spPr>
        <p:txBody>
          <a:bodyPr anchor="b"/>
          <a:p>
            <a:pPr lvl="0" indent="0" algn="r"/>
            <a:fld id="{BB962C8B-B14F-4D97-AF65-F5344CB8AC3E}" type="datetime3">
              <a:rPr lang="zh-CN" altLang="en-US" sz="1400" b="0" dirty="0">
                <a:solidFill>
                  <a:srgbClr val="000066"/>
                </a:solidFill>
                <a:latin typeface="Arial" panose="020B0604020202020204" pitchFamily="34" charset="0"/>
                <a:ea typeface="楷体_GB2312" pitchFamily="49" charset="-122"/>
              </a:rPr>
            </a:fld>
            <a:endParaRPr lang="zh-CN" altLang="en-US" sz="1400" b="0" dirty="0">
              <a:solidFill>
                <a:srgbClr val="000066"/>
              </a:solidFill>
              <a:latin typeface="Arial" panose="020B0604020202020204" pitchFamily="34" charset="0"/>
              <a:ea typeface="楷体_GB2312" pitchFamily="49" charset="-122"/>
            </a:endParaRPr>
          </a:p>
        </p:txBody>
      </p:sp>
      <p:pic>
        <p:nvPicPr>
          <p:cNvPr id="4110" name="Picture 33" descr="20061027150644_91840"/>
          <p:cNvPicPr>
            <a:picLocks noChangeAspect="1"/>
          </p:cNvPicPr>
          <p:nvPr/>
        </p:nvPicPr>
        <p:blipFill>
          <a:blip r:embed="rId14"/>
          <a:stretch>
            <a:fillRect/>
          </a:stretch>
        </p:blipFill>
        <p:spPr>
          <a:xfrm>
            <a:off x="0" y="1588"/>
            <a:ext cx="609600" cy="654050"/>
          </a:xfrm>
          <a:prstGeom prst="rect">
            <a:avLst/>
          </a:prstGeom>
          <a:noFill/>
          <a:ln w="9525">
            <a:noFill/>
          </a:ln>
        </p:spPr>
      </p:pic>
      <p:pic>
        <p:nvPicPr>
          <p:cNvPr id="4111" name="图片 3086" descr="d1a20cf431adcbefcfd0f140acaf2edda2cc9f94"/>
          <p:cNvPicPr>
            <a:picLocks noChangeAspect="1"/>
          </p:cNvPicPr>
          <p:nvPr/>
        </p:nvPicPr>
        <p:blipFill>
          <a:blip r:embed="rId15"/>
          <a:stretch>
            <a:fillRect/>
          </a:stretch>
        </p:blipFill>
        <p:spPr>
          <a:xfrm>
            <a:off x="8458200" y="381000"/>
            <a:ext cx="688975" cy="6731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hf sldNum="0" hdr="0" ftr="0"/>
  <p:txStyles>
    <p:titleStyle>
      <a:lvl1pPr marL="0" lvl="0" indent="0" algn="l" defTabSz="914400" eaLnBrk="0" fontAlgn="base" latinLnBrk="0" hangingPunct="0">
        <a:lnSpc>
          <a:spcPct val="100000"/>
        </a:lnSpc>
        <a:spcBef>
          <a:spcPct val="0"/>
        </a:spcBef>
        <a:spcAft>
          <a:spcPct val="0"/>
        </a:spcAft>
        <a:buNone/>
        <a:defRPr sz="3600" b="1" i="0" u="none" kern="1200" baseline="0">
          <a:solidFill>
            <a:schemeClr val="bg1"/>
          </a:solidFill>
          <a:latin typeface="+mj-lt"/>
          <a:ea typeface="+mj-ea"/>
          <a:cs typeface="+mj-cs"/>
        </a:defRPr>
      </a:lvl1pPr>
    </p:titleStyle>
    <p:body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14.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15.png"/><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tags" Target="../tags/tag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18.png"/><Relationship Id="rId1" Type="http://schemas.openxmlformats.org/officeDocument/2006/relationships/tags" Target="../tags/tag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19.png"/><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20.png"/><Relationship Id="rId1" Type="http://schemas.openxmlformats.org/officeDocument/2006/relationships/tags" Target="../tags/tag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22.png"/><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6.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42.xml"/><Relationship Id="rId3" Type="http://schemas.openxmlformats.org/officeDocument/2006/relationships/image" Target="../media/image7.png"/><Relationship Id="rId2" Type="http://schemas.openxmlformats.org/officeDocument/2006/relationships/tags" Target="../tags/tag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8.pn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051"/>
          <p:cNvSpPr>
            <a:spLocks noChangeArrowheads="1"/>
          </p:cNvSpPr>
          <p:nvPr/>
        </p:nvSpPr>
        <p:spPr bwMode="auto">
          <a:xfrm>
            <a:off x="1658620" y="2480310"/>
            <a:ext cx="587248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pPr algn="ctr" eaLnBrk="1" hangingPunct="1">
              <a:lnSpc>
                <a:spcPct val="130000"/>
              </a:lnSpc>
              <a:defRPr/>
            </a:pPr>
            <a:r>
              <a:rPr kumimoji="1" lang="zh-CN" altLang="en-US"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rPr>
              <a:t>第八章 </a:t>
            </a:r>
            <a:r>
              <a:rPr kumimoji="1" lang="en-US" altLang="zh-CN"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rPr>
              <a:t>Ajax</a:t>
            </a:r>
            <a:r>
              <a:rPr kumimoji="1" lang="zh-CN" altLang="en-US"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rPr>
              <a:t>与</a:t>
            </a:r>
            <a:r>
              <a:rPr kumimoji="1" lang="en-US" altLang="zh-CN"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rPr>
              <a:t>jQuery</a:t>
            </a:r>
            <a:r>
              <a:rPr kumimoji="1" lang="zh-CN" altLang="en-US"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rPr>
              <a:t>技术</a:t>
            </a:r>
            <a:endParaRPr kumimoji="1" lang="zh-CN" altLang="en-US"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8693785" cy="570865"/>
          </a:xfrm>
          <a:prstGeom prst="rect">
            <a:avLst/>
          </a:prstGeom>
          <a:noFill/>
        </p:spPr>
        <p:txBody>
          <a:bodyPr wrap="square" rtlCol="0" anchor="t">
            <a:spAutoFit/>
          </a:bodyPr>
          <a:p>
            <a:pPr>
              <a:lnSpc>
                <a:spcPct val="130000"/>
              </a:lnSpc>
            </a:pPr>
            <a:r>
              <a:rPr lang="en-US" sz="2400">
                <a:solidFill>
                  <a:srgbClr val="0000FF"/>
                </a:solidFill>
              </a:rPr>
              <a:t>4</a:t>
            </a:r>
            <a:r>
              <a:rPr sz="2400">
                <a:solidFill>
                  <a:srgbClr val="0000FF"/>
                </a:solidFill>
              </a:rPr>
              <a:t>. 为什么使用 JSON</a:t>
            </a:r>
            <a:endParaRPr lang="zh-CN" altLang="en-US" sz="2200"/>
          </a:p>
        </p:txBody>
      </p:sp>
      <p:sp>
        <p:nvSpPr>
          <p:cNvPr id="4" name="文本框 3"/>
          <p:cNvSpPr txBox="1"/>
          <p:nvPr/>
        </p:nvSpPr>
        <p:spPr>
          <a:xfrm>
            <a:off x="827405" y="2060575"/>
            <a:ext cx="7706995" cy="1568450"/>
          </a:xfrm>
          <a:prstGeom prst="rect">
            <a:avLst/>
          </a:prstGeom>
          <a:noFill/>
        </p:spPr>
        <p:txBody>
          <a:bodyPr wrap="square" rtlCol="0">
            <a:spAutoFit/>
          </a:bodyPr>
          <a:p>
            <a:pPr marL="342900" indent="-342900">
              <a:buFont typeface="Wingdings" panose="05000000000000000000" charset="0"/>
              <a:buChar char="n"/>
            </a:pPr>
            <a:r>
              <a:rPr lang="zh-CN" altLang="en-US" sz="2400">
                <a:solidFill>
                  <a:schemeClr val="accent1"/>
                </a:solidFill>
              </a:rPr>
              <a:t>Ajax</a:t>
            </a:r>
            <a:r>
              <a:rPr lang="zh-CN" altLang="en-US" sz="2400"/>
              <a:t> 技术最初的确是 Asynchronous JavaScript and XML, 但现如今更像是 Asynchronous JavaScript and JSON, 因为 JSON 格式的数据相比于 XML 格式的数据更简洁, 更容易与后端 Java 对象相互转换。</a:t>
            </a:r>
            <a:endParaRPr lang="zh-CN"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8693785" cy="570865"/>
          </a:xfrm>
          <a:prstGeom prst="rect">
            <a:avLst/>
          </a:prstGeom>
          <a:noFill/>
        </p:spPr>
        <p:txBody>
          <a:bodyPr wrap="square" rtlCol="0" anchor="t">
            <a:spAutoFit/>
          </a:bodyPr>
          <a:p>
            <a:pPr>
              <a:lnSpc>
                <a:spcPct val="130000"/>
              </a:lnSpc>
            </a:pPr>
            <a:r>
              <a:rPr sz="2400">
                <a:solidFill>
                  <a:srgbClr val="0000FF"/>
                </a:solidFill>
              </a:rPr>
              <a:t>5. 如何使用 JSON</a:t>
            </a:r>
            <a:endParaRPr sz="2400">
              <a:solidFill>
                <a:srgbClr val="0000FF"/>
              </a:solidFill>
            </a:endParaRPr>
          </a:p>
        </p:txBody>
      </p:sp>
      <p:sp>
        <p:nvSpPr>
          <p:cNvPr id="4" name="文本框 3"/>
          <p:cNvSpPr txBox="1"/>
          <p:nvPr/>
        </p:nvSpPr>
        <p:spPr>
          <a:xfrm>
            <a:off x="827405" y="2060575"/>
            <a:ext cx="7706995" cy="2676525"/>
          </a:xfrm>
          <a:prstGeom prst="rect">
            <a:avLst/>
          </a:prstGeom>
          <a:noFill/>
        </p:spPr>
        <p:txBody>
          <a:bodyPr wrap="square" rtlCol="0">
            <a:spAutoFit/>
          </a:bodyPr>
          <a:p>
            <a:pPr marL="342900" indent="-342900">
              <a:buFont typeface="Wingdings" panose="05000000000000000000" charset="0"/>
              <a:buChar char="n"/>
            </a:pPr>
            <a:r>
              <a:rPr sz="2400">
                <a:solidFill>
                  <a:srgbClr val="0000FF"/>
                </a:solidFill>
                <a:sym typeface="+mn-ea"/>
              </a:rPr>
              <a:t>JSON</a:t>
            </a:r>
            <a:r>
              <a:rPr lang="zh-CN" altLang="en-US" sz="2400"/>
              <a:t> 在 前 端 的 使 用 非 常 简 单, 将 JavaScript 对 象 转 为 JSON 字 符 串 可 使 用 JSON. stringify()函数实现; 而将 JSON 字符串转为 JavaScript 对象使用 JSON. parse()函数即 可实现。 但若想在后端使用 JSON, 需借助 JSON 工具包。 </a:t>
            </a:r>
            <a:endParaRPr lang="zh-CN" altLang="en-US" sz="2400"/>
          </a:p>
          <a:p>
            <a:pPr marL="342900" indent="-342900">
              <a:buFont typeface="Wingdings" panose="05000000000000000000" charset="0"/>
              <a:buChar char="n"/>
            </a:pPr>
            <a:r>
              <a:rPr lang="zh-CN" altLang="en-US" sz="2400">
                <a:solidFill>
                  <a:schemeClr val="accent1"/>
                </a:solidFill>
              </a:rPr>
              <a:t>常用的 JSON</a:t>
            </a:r>
            <a:r>
              <a:rPr lang="zh-CN" altLang="en-US" sz="2400"/>
              <a:t> 工具包有 Json-lib、 Jackson、 FastJson 等。 本实例主要使用 Jackson。</a:t>
            </a:r>
            <a:endParaRPr lang="zh-CN" altLang="en-US"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5" name="文本框 4"/>
          <p:cNvSpPr txBox="1"/>
          <p:nvPr/>
        </p:nvSpPr>
        <p:spPr>
          <a:xfrm>
            <a:off x="476885" y="2037715"/>
            <a:ext cx="8627745" cy="1863725"/>
          </a:xfrm>
          <a:prstGeom prst="rect">
            <a:avLst/>
          </a:prstGeom>
          <a:noFill/>
        </p:spPr>
        <p:txBody>
          <a:bodyPr wrap="square" rtlCol="0">
            <a:spAutoFit/>
          </a:bodyPr>
          <a:p>
            <a:pPr algn="l">
              <a:lnSpc>
                <a:spcPct val="120000"/>
              </a:lnSpc>
            </a:pPr>
            <a:r>
              <a:rPr lang="en-US" altLang="zh-CN" sz="2400">
                <a:solidFill>
                  <a:schemeClr val="accent1"/>
                </a:solidFill>
              </a:rPr>
              <a:t>        </a:t>
            </a:r>
            <a:r>
              <a:rPr lang="zh-CN" altLang="en-US" sz="2400">
                <a:solidFill>
                  <a:schemeClr val="accent1"/>
                </a:solidFill>
              </a:rPr>
              <a:t>对比&lt;form&gt;表单的同步提交和 Ajax 异步提交方式, 用两种提交方式实现用户登 录请求的发送, 如图 8. 1. 1~8. 1. 3 所示内容。如图 8. 1. 1 所示为使用&lt;form&gt;表单同步提交和使用 Ajax 异步提交的两个登录框页面。</a:t>
            </a:r>
            <a:endParaRPr lang="zh-CN" altLang="en-US" sz="2400">
              <a:solidFill>
                <a:schemeClr val="accent1"/>
              </a:solidFill>
            </a:endParaRPr>
          </a:p>
        </p:txBody>
      </p:sp>
      <p:sp>
        <p:nvSpPr>
          <p:cNvPr id="7" name="文本框 6"/>
          <p:cNvSpPr txBox="1"/>
          <p:nvPr/>
        </p:nvSpPr>
        <p:spPr>
          <a:xfrm>
            <a:off x="2491105" y="6094730"/>
            <a:ext cx="4162425" cy="368300"/>
          </a:xfrm>
          <a:prstGeom prst="rect">
            <a:avLst/>
          </a:prstGeom>
          <a:noFill/>
        </p:spPr>
        <p:txBody>
          <a:bodyPr wrap="square" rtlCol="0" anchor="t">
            <a:spAutoFit/>
          </a:bodyPr>
          <a:p>
            <a:r>
              <a:rPr lang="zh-CN" altLang="en-US"/>
              <a:t>图 8. 1. 1 两种提交方式的用户登录界面</a:t>
            </a:r>
            <a:endParaRPr lang="zh-CN" altLang="en-US"/>
          </a:p>
        </p:txBody>
      </p:sp>
      <p:pic>
        <p:nvPicPr>
          <p:cNvPr id="12" name="图片 3"/>
          <p:cNvPicPr>
            <a:picLocks noChangeAspect="1"/>
          </p:cNvPicPr>
          <p:nvPr/>
        </p:nvPicPr>
        <p:blipFill>
          <a:blip r:embed="rId1"/>
          <a:srcRect t="-410" r="3192" b="9771"/>
          <a:stretch>
            <a:fillRect/>
          </a:stretch>
        </p:blipFill>
        <p:spPr>
          <a:xfrm>
            <a:off x="2339975" y="3860483"/>
            <a:ext cx="4394200" cy="2185035"/>
          </a:xfrm>
          <a:prstGeom prst="rect">
            <a:avLst/>
          </a:prstGeom>
          <a:ln w="3175">
            <a:solidFill>
              <a:schemeClr val="tx1"/>
            </a:solid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562610" y="1607185"/>
            <a:ext cx="8542020" cy="1863725"/>
          </a:xfrm>
          <a:prstGeom prst="rect">
            <a:avLst/>
          </a:prstGeom>
          <a:noFill/>
        </p:spPr>
        <p:txBody>
          <a:bodyPr wrap="square" rtlCol="0">
            <a:spAutoFit/>
          </a:bodyPr>
          <a:p>
            <a:pPr algn="l">
              <a:lnSpc>
                <a:spcPct val="120000"/>
              </a:lnSpc>
            </a:pPr>
            <a:r>
              <a:rPr lang="en-US" sz="2400">
                <a:solidFill>
                  <a:schemeClr val="accent1"/>
                </a:solidFill>
                <a:latin typeface="宋体" panose="02010600030101010101" pitchFamily="2" charset="-122"/>
                <a:cs typeface="宋体" panose="02010600030101010101" pitchFamily="2" charset="-122"/>
              </a:rPr>
              <a:t>    </a:t>
            </a:r>
            <a:r>
              <a:rPr sz="2400">
                <a:solidFill>
                  <a:schemeClr val="accent1"/>
                </a:solidFill>
                <a:latin typeface="宋体" panose="02010600030101010101" pitchFamily="2" charset="-122"/>
                <a:cs typeface="宋体" panose="02010600030101010101" pitchFamily="2" charset="-122"/>
              </a:rPr>
              <a:t>如图 8. 1. 2 所示为点击 Form Login 登录 框的 【登录】 时通过</a:t>
            </a:r>
            <a:r>
              <a:rPr lang="en-US" sz="2400">
                <a:solidFill>
                  <a:schemeClr val="accent1"/>
                </a:solidFill>
                <a:latin typeface="宋体" panose="02010600030101010101" pitchFamily="2" charset="-122"/>
                <a:cs typeface="宋体" panose="02010600030101010101" pitchFamily="2" charset="-122"/>
              </a:rPr>
              <a:t> </a:t>
            </a:r>
            <a:r>
              <a:rPr sz="2400">
                <a:solidFill>
                  <a:schemeClr val="accent1"/>
                </a:solidFill>
                <a:latin typeface="宋体" panose="02010600030101010101" pitchFamily="2" charset="-122"/>
                <a:cs typeface="宋体" panose="02010600030101010101" pitchFamily="2" charset="-122"/>
              </a:rPr>
              <a:t>&lt;form&gt;</a:t>
            </a:r>
            <a:r>
              <a:rPr lang="en-US" sz="2400">
                <a:solidFill>
                  <a:schemeClr val="accent1"/>
                </a:solidFill>
                <a:latin typeface="宋体" panose="02010600030101010101" pitchFamily="2" charset="-122"/>
                <a:cs typeface="宋体" panose="02010600030101010101" pitchFamily="2" charset="-122"/>
              </a:rPr>
              <a:t> </a:t>
            </a:r>
            <a:r>
              <a:rPr sz="2400">
                <a:solidFill>
                  <a:schemeClr val="accent1"/>
                </a:solidFill>
                <a:latin typeface="宋体" panose="02010600030101010101" pitchFamily="2" charset="-122"/>
                <a:cs typeface="宋体" panose="02010600030101010101" pitchFamily="2" charset="-122"/>
              </a:rPr>
              <a:t>表单同步提交后的效果, 如图 8. 1. 3 所 示 为点击</a:t>
            </a:r>
            <a:r>
              <a:rPr lang="en-US" sz="2400">
                <a:solidFill>
                  <a:schemeClr val="accent1"/>
                </a:solidFill>
                <a:latin typeface="宋体" panose="02010600030101010101" pitchFamily="2" charset="-122"/>
                <a:cs typeface="宋体" panose="02010600030101010101" pitchFamily="2" charset="-122"/>
              </a:rPr>
              <a:t> </a:t>
            </a:r>
            <a:r>
              <a:rPr sz="2400">
                <a:solidFill>
                  <a:schemeClr val="accent1"/>
                </a:solidFill>
                <a:latin typeface="宋体" panose="02010600030101010101" pitchFamily="2" charset="-122"/>
                <a:cs typeface="宋体" panose="02010600030101010101" pitchFamily="2" charset="-122"/>
              </a:rPr>
              <a:t>AjaxLogin 登录框【登录】时通过 Ajax 异步 提交后的效果。</a:t>
            </a:r>
            <a:endParaRPr sz="2400">
              <a:solidFill>
                <a:schemeClr val="accent1"/>
              </a:solidFill>
              <a:latin typeface="宋体" panose="02010600030101010101" pitchFamily="2" charset="-122"/>
              <a:cs typeface="宋体" panose="02010600030101010101" pitchFamily="2" charset="-122"/>
            </a:endParaRPr>
          </a:p>
        </p:txBody>
      </p:sp>
      <p:sp>
        <p:nvSpPr>
          <p:cNvPr id="7" name="文本框 6"/>
          <p:cNvSpPr txBox="1"/>
          <p:nvPr/>
        </p:nvSpPr>
        <p:spPr>
          <a:xfrm>
            <a:off x="466725" y="5876925"/>
            <a:ext cx="4392295" cy="368300"/>
          </a:xfrm>
          <a:prstGeom prst="rect">
            <a:avLst/>
          </a:prstGeom>
          <a:noFill/>
        </p:spPr>
        <p:txBody>
          <a:bodyPr wrap="square" rtlCol="0" anchor="t">
            <a:spAutoFit/>
          </a:bodyPr>
          <a:p>
            <a:r>
              <a:rPr lang="zh-CN" altLang="en-US"/>
              <a:t>图 8. 1. 2 &lt;form&gt;表单同步提交的效果</a:t>
            </a:r>
            <a:endParaRPr lang="zh-CN" altLang="en-US"/>
          </a:p>
        </p:txBody>
      </p:sp>
      <p:pic>
        <p:nvPicPr>
          <p:cNvPr id="4" name="图片 1"/>
          <p:cNvPicPr>
            <a:picLocks noChangeAspect="1"/>
          </p:cNvPicPr>
          <p:nvPr/>
        </p:nvPicPr>
        <p:blipFill>
          <a:blip r:embed="rId1"/>
          <a:srcRect b="21111"/>
          <a:stretch>
            <a:fillRect/>
          </a:stretch>
        </p:blipFill>
        <p:spPr>
          <a:xfrm>
            <a:off x="323215" y="3787775"/>
            <a:ext cx="4185920" cy="1311275"/>
          </a:xfrm>
          <a:prstGeom prst="rect">
            <a:avLst/>
          </a:prstGeom>
          <a:ln w="3175">
            <a:solidFill>
              <a:schemeClr val="tx1"/>
            </a:solidFill>
          </a:ln>
        </p:spPr>
      </p:pic>
      <p:pic>
        <p:nvPicPr>
          <p:cNvPr id="11" name="图片 2"/>
          <p:cNvPicPr>
            <a:picLocks noChangeAspect="1"/>
          </p:cNvPicPr>
          <p:nvPr/>
        </p:nvPicPr>
        <p:blipFill>
          <a:blip r:embed="rId2"/>
          <a:srcRect b="2168"/>
          <a:stretch>
            <a:fillRect/>
          </a:stretch>
        </p:blipFill>
        <p:spPr>
          <a:xfrm>
            <a:off x="4867910" y="3265805"/>
            <a:ext cx="3995420" cy="2284730"/>
          </a:xfrm>
          <a:prstGeom prst="rect">
            <a:avLst/>
          </a:prstGeom>
          <a:ln w="3175">
            <a:solidFill>
              <a:schemeClr val="tx1"/>
            </a:solidFill>
          </a:ln>
        </p:spPr>
      </p:pic>
      <p:sp>
        <p:nvSpPr>
          <p:cNvPr id="6" name="文本框 5"/>
          <p:cNvSpPr txBox="1"/>
          <p:nvPr/>
        </p:nvSpPr>
        <p:spPr>
          <a:xfrm>
            <a:off x="5397500" y="5876925"/>
            <a:ext cx="4392295" cy="368300"/>
          </a:xfrm>
          <a:prstGeom prst="rect">
            <a:avLst/>
          </a:prstGeom>
          <a:noFill/>
        </p:spPr>
        <p:txBody>
          <a:bodyPr wrap="square" rtlCol="0" anchor="t">
            <a:spAutoFit/>
          </a:bodyPr>
          <a:p>
            <a:r>
              <a:rPr lang="zh-CN" altLang="en-US"/>
              <a:t>图 8. 1. 3 Ajax 异步提交的效果</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8. 2 实践二: jQuery 实现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1896110" y="2037715"/>
            <a:ext cx="4585335" cy="977265"/>
          </a:xfrm>
          <a:prstGeom prst="rect">
            <a:avLst/>
          </a:prstGeom>
          <a:noFill/>
        </p:spPr>
        <p:txBody>
          <a:bodyPr wrap="none" rtlCol="0">
            <a:spAutoFit/>
          </a:bodyPr>
          <a:p>
            <a:pPr algn="l">
              <a:lnSpc>
                <a:spcPct val="120000"/>
              </a:lnSpc>
            </a:pPr>
            <a:r>
              <a:rPr lang="zh-CN" altLang="en-US" sz="2400"/>
              <a:t>(1) 掌握 jQuery 基本知识; </a:t>
            </a:r>
            <a:endParaRPr lang="zh-CN" altLang="en-US" sz="2400"/>
          </a:p>
          <a:p>
            <a:pPr algn="l">
              <a:lnSpc>
                <a:spcPct val="120000"/>
              </a:lnSpc>
            </a:pPr>
            <a:r>
              <a:rPr lang="zh-CN" altLang="en-US" sz="2400"/>
              <a:t>(2) 使用 jQuery 实现 Ajax 请求。</a:t>
            </a:r>
            <a:endParaRPr lang="zh-CN" altLang="en-US"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2 实践二: jQuery 实现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37541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custDataLst>
              <p:tags r:id="rId1"/>
            </p:custDataLst>
          </p:nvPr>
        </p:nvSpPr>
        <p:spPr>
          <a:xfrm>
            <a:off x="902970" y="1858010"/>
            <a:ext cx="7757160" cy="3209925"/>
          </a:xfrm>
          <a:prstGeom prst="rect">
            <a:avLst/>
          </a:prstGeom>
          <a:noFill/>
        </p:spPr>
        <p:txBody>
          <a:bodyPr wrap="square" rtlCol="0" anchor="t">
            <a:spAutoFit/>
          </a:bodyPr>
          <a:p>
            <a:pPr>
              <a:lnSpc>
                <a:spcPct val="130000"/>
              </a:lnSpc>
            </a:pPr>
            <a:r>
              <a:rPr lang="zh-CN" altLang="en-US" sz="2400">
                <a:solidFill>
                  <a:srgbClr val="0000FF"/>
                </a:solidFill>
              </a:rPr>
              <a:t>1. 什么是 jQuery</a:t>
            </a:r>
            <a:r>
              <a:rPr lang="zh-CN" altLang="en-US"/>
              <a:t> </a:t>
            </a:r>
            <a:endParaRPr lang="zh-CN" altLang="en-US"/>
          </a:p>
          <a:p>
            <a:pPr marL="342900" indent="-342900" algn="just">
              <a:lnSpc>
                <a:spcPct val="130000"/>
              </a:lnSpc>
              <a:buFont typeface="Wingdings" panose="05000000000000000000" charset="0"/>
              <a:buChar char=""/>
            </a:pPr>
            <a:r>
              <a:rPr lang="zh-CN" altLang="en-US" sz="2200">
                <a:solidFill>
                  <a:srgbClr val="0000FF"/>
                </a:solidFill>
                <a:sym typeface="+mn-ea"/>
              </a:rPr>
              <a:t>jQuery</a:t>
            </a:r>
            <a:r>
              <a:rPr lang="zh-CN" altLang="en-US" sz="2200"/>
              <a:t> (JavaScript Query) 是一个快速、 小巧、 简洁且功能丰富的 JavaScript 代码库, 2006 年上线。 </a:t>
            </a:r>
            <a:endParaRPr lang="zh-CN" altLang="en-US" sz="2200"/>
          </a:p>
          <a:p>
            <a:pPr marL="0" indent="0" algn="just">
              <a:lnSpc>
                <a:spcPct val="130000"/>
              </a:lnSpc>
              <a:buFont typeface="Wingdings" panose="05000000000000000000" charset="0"/>
              <a:buNone/>
            </a:pPr>
            <a:endParaRPr lang="zh-CN" altLang="en-US" sz="2200"/>
          </a:p>
          <a:p>
            <a:pPr marL="342900" indent="-342900" algn="just">
              <a:lnSpc>
                <a:spcPct val="130000"/>
              </a:lnSpc>
              <a:buFont typeface="Wingdings" panose="05000000000000000000" charset="0"/>
              <a:buChar char=""/>
            </a:pPr>
            <a:r>
              <a:rPr lang="zh-CN" altLang="en-US" sz="2200">
                <a:solidFill>
                  <a:srgbClr val="0000FF"/>
                </a:solidFill>
                <a:sym typeface="+mn-ea"/>
              </a:rPr>
              <a:t>jQuery</a:t>
            </a:r>
            <a:r>
              <a:rPr lang="zh-CN" altLang="en-US" sz="2200"/>
              <a:t> 封装了许多 JavaScript 方法 (如 HTML 文档遍历与操作、 事件处理、 动画和 Ajax 等), 极大地简化了 JavaScript 编程。</a:t>
            </a:r>
            <a:endParaRPr lang="zh-CN" altLang="en-US" sz="22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46061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2 实践二: jQuery 实现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custDataLst>
              <p:tags r:id="rId1"/>
            </p:custDataLst>
          </p:nvPr>
        </p:nvSpPr>
        <p:spPr>
          <a:xfrm>
            <a:off x="902970" y="1212215"/>
            <a:ext cx="7757160" cy="570865"/>
          </a:xfrm>
          <a:prstGeom prst="rect">
            <a:avLst/>
          </a:prstGeom>
          <a:noFill/>
        </p:spPr>
        <p:txBody>
          <a:bodyPr wrap="square" rtlCol="0" anchor="t">
            <a:spAutoFit/>
          </a:bodyPr>
          <a:p>
            <a:pPr>
              <a:lnSpc>
                <a:spcPct val="130000"/>
              </a:lnSpc>
            </a:pPr>
            <a:r>
              <a:rPr lang="zh-CN" altLang="en-US" sz="2400">
                <a:solidFill>
                  <a:srgbClr val="0000FF"/>
                </a:solidFill>
              </a:rPr>
              <a:t>2. jQuery 实现 Ajax 的方式</a:t>
            </a:r>
            <a:r>
              <a:rPr lang="zh-CN" altLang="en-US"/>
              <a:t> </a:t>
            </a:r>
            <a:endParaRPr lang="zh-CN" altLang="en-US" sz="2200"/>
          </a:p>
        </p:txBody>
      </p:sp>
      <p:pic>
        <p:nvPicPr>
          <p:cNvPr id="5" name="图片 4"/>
          <p:cNvPicPr>
            <a:picLocks noChangeAspect="1"/>
          </p:cNvPicPr>
          <p:nvPr/>
        </p:nvPicPr>
        <p:blipFill>
          <a:blip r:embed="rId2"/>
          <a:stretch>
            <a:fillRect/>
          </a:stretch>
        </p:blipFill>
        <p:spPr>
          <a:xfrm>
            <a:off x="902970" y="1847850"/>
            <a:ext cx="7646035" cy="235458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46061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2 实践二: jQuery 实现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custDataLst>
              <p:tags r:id="rId1"/>
            </p:custDataLst>
          </p:nvPr>
        </p:nvSpPr>
        <p:spPr>
          <a:xfrm>
            <a:off x="902970" y="1212215"/>
            <a:ext cx="7757160" cy="570865"/>
          </a:xfrm>
          <a:prstGeom prst="rect">
            <a:avLst/>
          </a:prstGeom>
          <a:noFill/>
        </p:spPr>
        <p:txBody>
          <a:bodyPr wrap="square" rtlCol="0" anchor="t">
            <a:spAutoFit/>
          </a:bodyPr>
          <a:p>
            <a:pPr>
              <a:lnSpc>
                <a:spcPct val="130000"/>
              </a:lnSpc>
            </a:pPr>
            <a:r>
              <a:rPr lang="zh-CN" altLang="en-US" sz="2400">
                <a:solidFill>
                  <a:srgbClr val="0000FF"/>
                </a:solidFill>
              </a:rPr>
              <a:t>2. jQuery 实现 Ajax 的方式</a:t>
            </a:r>
            <a:r>
              <a:rPr lang="zh-CN" altLang="en-US"/>
              <a:t> </a:t>
            </a:r>
            <a:endParaRPr lang="zh-CN" altLang="en-US" sz="2200"/>
          </a:p>
        </p:txBody>
      </p:sp>
      <p:pic>
        <p:nvPicPr>
          <p:cNvPr id="4" name="图片 3"/>
          <p:cNvPicPr>
            <a:picLocks noChangeAspect="1"/>
          </p:cNvPicPr>
          <p:nvPr/>
        </p:nvPicPr>
        <p:blipFill>
          <a:blip r:embed="rId2"/>
          <a:stretch>
            <a:fillRect/>
          </a:stretch>
        </p:blipFill>
        <p:spPr>
          <a:xfrm>
            <a:off x="902970" y="1783080"/>
            <a:ext cx="6448425" cy="3088640"/>
          </a:xfrm>
          <a:prstGeom prst="rect">
            <a:avLst/>
          </a:prstGeom>
        </p:spPr>
      </p:pic>
      <p:pic>
        <p:nvPicPr>
          <p:cNvPr id="8" name="图片 7"/>
          <p:cNvPicPr>
            <a:picLocks noChangeAspect="1"/>
          </p:cNvPicPr>
          <p:nvPr/>
        </p:nvPicPr>
        <p:blipFill>
          <a:blip r:embed="rId3"/>
          <a:stretch>
            <a:fillRect/>
          </a:stretch>
        </p:blipFill>
        <p:spPr>
          <a:xfrm>
            <a:off x="1065530" y="4871720"/>
            <a:ext cx="5680075" cy="154622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2 实践二: jQuery 实现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custDataLst>
              <p:tags r:id="rId1"/>
            </p:custDataLst>
          </p:nvPr>
        </p:nvSpPr>
        <p:spPr>
          <a:xfrm>
            <a:off x="902970" y="1212215"/>
            <a:ext cx="7757160" cy="570865"/>
          </a:xfrm>
          <a:prstGeom prst="rect">
            <a:avLst/>
          </a:prstGeom>
          <a:noFill/>
        </p:spPr>
        <p:txBody>
          <a:bodyPr wrap="square" rtlCol="0" anchor="t">
            <a:spAutoFit/>
          </a:bodyPr>
          <a:p>
            <a:pPr>
              <a:lnSpc>
                <a:spcPct val="130000"/>
              </a:lnSpc>
            </a:pPr>
            <a:r>
              <a:rPr lang="zh-CN" altLang="en-US" sz="2400">
                <a:solidFill>
                  <a:srgbClr val="0000FF"/>
                </a:solidFill>
              </a:rPr>
              <a:t>3. jQuery 基础选择器</a:t>
            </a:r>
            <a:r>
              <a:rPr lang="zh-CN" altLang="en-US"/>
              <a:t> </a:t>
            </a:r>
            <a:endParaRPr lang="zh-CN" altLang="en-US" sz="2200"/>
          </a:p>
        </p:txBody>
      </p:sp>
      <p:sp>
        <p:nvSpPr>
          <p:cNvPr id="4" name="文本框 3"/>
          <p:cNvSpPr txBox="1"/>
          <p:nvPr/>
        </p:nvSpPr>
        <p:spPr>
          <a:xfrm>
            <a:off x="1187450" y="2132330"/>
            <a:ext cx="7296785" cy="1198880"/>
          </a:xfrm>
          <a:prstGeom prst="rect">
            <a:avLst/>
          </a:prstGeom>
          <a:noFill/>
        </p:spPr>
        <p:txBody>
          <a:bodyPr wrap="square" rtlCol="0">
            <a:spAutoFit/>
          </a:bodyPr>
          <a:p>
            <a:pPr marL="342900" indent="-342900" algn="l">
              <a:buFont typeface="Wingdings" panose="05000000000000000000" charset="0"/>
              <a:buChar char="n"/>
            </a:pPr>
            <a:r>
              <a:rPr lang="zh-CN" altLang="en-US" sz="2400">
                <a:solidFill>
                  <a:srgbClr val="0000FF"/>
                </a:solidFill>
                <a:sym typeface="+mn-ea"/>
              </a:rPr>
              <a:t>jQuery</a:t>
            </a:r>
            <a:r>
              <a:rPr lang="zh-CN" altLang="en-US" sz="2400">
                <a:sym typeface="+mn-ea"/>
              </a:rPr>
              <a:t> 最常用的选择器是</a:t>
            </a:r>
            <a:r>
              <a:rPr lang="zh-CN" altLang="en-US" sz="2400"/>
              <a:t>基本选择器 , 也是最简单的选择器, 它通过 id、 class 和标签 来查找 DOM元素。</a:t>
            </a:r>
            <a:endParaRPr lang="zh-CN" altLang="en-US" sz="2400"/>
          </a:p>
        </p:txBody>
      </p:sp>
      <p:pic>
        <p:nvPicPr>
          <p:cNvPr id="5" name="图片 4"/>
          <p:cNvPicPr>
            <a:picLocks noChangeAspect="1"/>
          </p:cNvPicPr>
          <p:nvPr/>
        </p:nvPicPr>
        <p:blipFill>
          <a:blip r:embed="rId2"/>
          <a:stretch>
            <a:fillRect/>
          </a:stretch>
        </p:blipFill>
        <p:spPr>
          <a:xfrm>
            <a:off x="1475740" y="3429000"/>
            <a:ext cx="6976745" cy="202057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2 实践二: jQuery 实现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custDataLst>
              <p:tags r:id="rId1"/>
            </p:custDataLst>
          </p:nvPr>
        </p:nvSpPr>
        <p:spPr>
          <a:xfrm>
            <a:off x="902970" y="1212215"/>
            <a:ext cx="7757160" cy="570865"/>
          </a:xfrm>
          <a:prstGeom prst="rect">
            <a:avLst/>
          </a:prstGeom>
          <a:noFill/>
        </p:spPr>
        <p:txBody>
          <a:bodyPr wrap="square" rtlCol="0" anchor="t">
            <a:spAutoFit/>
          </a:bodyPr>
          <a:p>
            <a:pPr>
              <a:lnSpc>
                <a:spcPct val="130000"/>
              </a:lnSpc>
            </a:pPr>
            <a:r>
              <a:rPr lang="zh-CN" altLang="en-US" sz="2400">
                <a:solidFill>
                  <a:srgbClr val="0000FF"/>
                </a:solidFill>
              </a:rPr>
              <a:t>4. 引入 jQuery 的两种方式</a:t>
            </a:r>
            <a:r>
              <a:rPr lang="zh-CN" altLang="en-US"/>
              <a:t> </a:t>
            </a:r>
            <a:endParaRPr lang="zh-CN" altLang="en-US" sz="2200"/>
          </a:p>
        </p:txBody>
      </p:sp>
      <p:sp>
        <p:nvSpPr>
          <p:cNvPr id="4" name="文本框 3"/>
          <p:cNvSpPr txBox="1"/>
          <p:nvPr/>
        </p:nvSpPr>
        <p:spPr>
          <a:xfrm>
            <a:off x="1187450" y="1845310"/>
            <a:ext cx="7296785" cy="460375"/>
          </a:xfrm>
          <a:prstGeom prst="rect">
            <a:avLst/>
          </a:prstGeom>
          <a:noFill/>
        </p:spPr>
        <p:txBody>
          <a:bodyPr wrap="square" rtlCol="0">
            <a:spAutoFit/>
          </a:bodyPr>
          <a:p>
            <a:pPr marL="0" indent="0" algn="l">
              <a:buFont typeface="Wingdings" panose="05000000000000000000" charset="0"/>
              <a:buNone/>
            </a:pPr>
            <a:r>
              <a:rPr lang="zh-CN" altLang="en-US" sz="2400">
                <a:solidFill>
                  <a:srgbClr val="0000FF"/>
                </a:solidFill>
                <a:sym typeface="+mn-ea"/>
              </a:rPr>
              <a:t>(1) 下载方式。</a:t>
            </a:r>
            <a:endParaRPr lang="zh-CN" altLang="en-US" sz="2400"/>
          </a:p>
        </p:txBody>
      </p:sp>
      <p:pic>
        <p:nvPicPr>
          <p:cNvPr id="8" name="图片 7"/>
          <p:cNvPicPr>
            <a:picLocks noChangeAspect="1"/>
          </p:cNvPicPr>
          <p:nvPr/>
        </p:nvPicPr>
        <p:blipFill>
          <a:blip r:embed="rId2"/>
          <a:stretch>
            <a:fillRect/>
          </a:stretch>
        </p:blipFill>
        <p:spPr>
          <a:xfrm>
            <a:off x="1043940" y="2420620"/>
            <a:ext cx="7572375" cy="123571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3"/>
          <p:cNvSpPr>
            <a:spLocks noGrp="1" noChangeArrowheads="1"/>
          </p:cNvSpPr>
          <p:nvPr/>
        </p:nvSpPr>
        <p:spPr>
          <a:xfrm>
            <a:off x="457200" y="1126490"/>
            <a:ext cx="8229600" cy="4911090"/>
          </a:xfrm>
          <a:prstGeom prst="rect">
            <a:avLst/>
          </a:prstGeom>
          <a:noFill/>
          <a:ln w="9525">
            <a:noFill/>
          </a:ln>
        </p:spPr>
        <p:txBody>
          <a:bodyPr anchor="t"/>
          <a:lst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a:lstStyle>
          <a:p>
            <a:pPr eaLnBrk="1" hangingPunct="1">
              <a:lnSpc>
                <a:spcPct val="140000"/>
              </a:lnSpc>
            </a:pP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8. 1 实践一: JavaScript 实现 Ajax </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8. 2 </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实践二: jQuery 实现 </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Ajax </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8. 3 实践三: jQuery 事件处理</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8. 4 </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综合实践一: 多级联动下拉列表 </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8. 5 </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综合实践二: 用户列表异步编辑</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p:txBody>
      </p:sp>
      <p:sp>
        <p:nvSpPr>
          <p:cNvPr id="3" name="文本框 2"/>
          <p:cNvSpPr txBox="1"/>
          <p:nvPr/>
        </p:nvSpPr>
        <p:spPr>
          <a:xfrm>
            <a:off x="1064895" y="502920"/>
            <a:ext cx="2571115" cy="521970"/>
          </a:xfrm>
          <a:prstGeom prst="rect">
            <a:avLst/>
          </a:prstGeom>
          <a:noFill/>
        </p:spPr>
        <p:txBody>
          <a:bodyPr wrap="square" rtlCol="0">
            <a:spAutoFit/>
          </a:bodyPr>
          <a:p>
            <a:r>
              <a:rPr lang="zh-CN" altLang="en-US" sz="2800" b="1">
                <a:solidFill>
                  <a:schemeClr val="bg1"/>
                </a:solidFill>
              </a:rPr>
              <a:t>本章内容：</a:t>
            </a:r>
            <a:endParaRPr lang="zh-CN" altLang="en-US" sz="2800" b="1">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2 实践二: jQuery 实现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custDataLst>
              <p:tags r:id="rId1"/>
            </p:custDataLst>
          </p:nvPr>
        </p:nvSpPr>
        <p:spPr>
          <a:xfrm>
            <a:off x="902970" y="1212215"/>
            <a:ext cx="7757160" cy="570865"/>
          </a:xfrm>
          <a:prstGeom prst="rect">
            <a:avLst/>
          </a:prstGeom>
          <a:noFill/>
        </p:spPr>
        <p:txBody>
          <a:bodyPr wrap="square" rtlCol="0" anchor="t">
            <a:spAutoFit/>
          </a:bodyPr>
          <a:p>
            <a:pPr>
              <a:lnSpc>
                <a:spcPct val="130000"/>
              </a:lnSpc>
            </a:pPr>
            <a:r>
              <a:rPr lang="zh-CN" altLang="en-US" sz="2400">
                <a:solidFill>
                  <a:srgbClr val="0000FF"/>
                </a:solidFill>
              </a:rPr>
              <a:t>4. 引入 jQuery 的两种方式</a:t>
            </a:r>
            <a:r>
              <a:rPr lang="zh-CN" altLang="en-US"/>
              <a:t> </a:t>
            </a:r>
            <a:endParaRPr lang="zh-CN" altLang="en-US" sz="2200"/>
          </a:p>
        </p:txBody>
      </p:sp>
      <p:sp>
        <p:nvSpPr>
          <p:cNvPr id="4" name="文本框 3"/>
          <p:cNvSpPr txBox="1"/>
          <p:nvPr/>
        </p:nvSpPr>
        <p:spPr>
          <a:xfrm>
            <a:off x="1187450" y="1845310"/>
            <a:ext cx="7296785" cy="460375"/>
          </a:xfrm>
          <a:prstGeom prst="rect">
            <a:avLst/>
          </a:prstGeom>
          <a:noFill/>
        </p:spPr>
        <p:txBody>
          <a:bodyPr wrap="square" rtlCol="0">
            <a:spAutoFit/>
          </a:bodyPr>
          <a:p>
            <a:pPr marL="0" indent="0" algn="l">
              <a:buFont typeface="Wingdings" panose="05000000000000000000" charset="0"/>
              <a:buNone/>
            </a:pPr>
            <a:r>
              <a:rPr lang="zh-CN" altLang="en-US" sz="2400">
                <a:solidFill>
                  <a:srgbClr val="0000FF"/>
                </a:solidFill>
                <a:sym typeface="+mn-ea"/>
              </a:rPr>
              <a:t>(2) 在线引用方式。</a:t>
            </a:r>
            <a:endParaRPr lang="zh-CN" altLang="en-US" sz="2400"/>
          </a:p>
        </p:txBody>
      </p:sp>
      <p:pic>
        <p:nvPicPr>
          <p:cNvPr id="5" name="图片 4"/>
          <p:cNvPicPr>
            <a:picLocks noChangeAspect="1"/>
          </p:cNvPicPr>
          <p:nvPr/>
        </p:nvPicPr>
        <p:blipFill>
          <a:blip r:embed="rId2"/>
          <a:stretch>
            <a:fillRect/>
          </a:stretch>
        </p:blipFill>
        <p:spPr>
          <a:xfrm>
            <a:off x="1043940" y="2492375"/>
            <a:ext cx="7522210" cy="224663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2 实践二: jQuery 实现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5" name="文本框 4"/>
          <p:cNvSpPr txBox="1"/>
          <p:nvPr/>
        </p:nvSpPr>
        <p:spPr>
          <a:xfrm>
            <a:off x="1045210" y="1954530"/>
            <a:ext cx="7590155" cy="2306955"/>
          </a:xfrm>
          <a:prstGeom prst="rect">
            <a:avLst/>
          </a:prstGeom>
          <a:noFill/>
        </p:spPr>
        <p:txBody>
          <a:bodyPr wrap="square" rtlCol="0">
            <a:spAutoFit/>
          </a:bodyPr>
          <a:p>
            <a:r>
              <a:rPr lang="en-US" altLang="zh-CN" sz="2400">
                <a:solidFill>
                  <a:schemeClr val="accent1"/>
                </a:solidFill>
              </a:rPr>
              <a:t>        </a:t>
            </a:r>
            <a:r>
              <a:rPr lang="zh-CN" altLang="en-US" sz="2400">
                <a:solidFill>
                  <a:schemeClr val="accent1"/>
                </a:solidFill>
              </a:rPr>
              <a:t>利用 jQuery 实现以 Ajax 异步请求的方式查询数据库中的用户信息, 支持模糊查询, 效果如图 8. 2. 1 和图 8. 2. 2 所示。（注: 可将后端查询结果转换为 JSON 响应给前端, 前端解析 JSON 并显示数据。 本实 例除了涉及 Ajax、 JSON 技术, 还涉及 Servlet、 JDBC 等技术。）</a:t>
            </a:r>
            <a:endParaRPr lang="zh-CN" altLang="en-US" sz="2400">
              <a:solidFill>
                <a:schemeClr val="accent1"/>
              </a:solidFill>
            </a:endParaRPr>
          </a:p>
        </p:txBody>
      </p:sp>
      <p:pic>
        <p:nvPicPr>
          <p:cNvPr id="27" name="图片 12"/>
          <p:cNvPicPr>
            <a:picLocks noChangeAspect="1"/>
          </p:cNvPicPr>
          <p:nvPr/>
        </p:nvPicPr>
        <p:blipFill>
          <a:blip r:embed="rId1"/>
          <a:srcRect l="8442" r="3701" b="33376"/>
          <a:stretch>
            <a:fillRect/>
          </a:stretch>
        </p:blipFill>
        <p:spPr>
          <a:xfrm>
            <a:off x="827405" y="4432935"/>
            <a:ext cx="3558540" cy="1056640"/>
          </a:xfrm>
          <a:prstGeom prst="rect">
            <a:avLst/>
          </a:prstGeom>
          <a:ln w="3175">
            <a:solidFill>
              <a:schemeClr val="tx1"/>
            </a:solidFill>
          </a:ln>
        </p:spPr>
      </p:pic>
      <p:pic>
        <p:nvPicPr>
          <p:cNvPr id="26" name="图片 11"/>
          <p:cNvPicPr>
            <a:picLocks noChangeAspect="1"/>
          </p:cNvPicPr>
          <p:nvPr/>
        </p:nvPicPr>
        <p:blipFill>
          <a:blip r:embed="rId2"/>
          <a:stretch>
            <a:fillRect/>
          </a:stretch>
        </p:blipFill>
        <p:spPr>
          <a:xfrm>
            <a:off x="5147945" y="4004945"/>
            <a:ext cx="3420110" cy="1769110"/>
          </a:xfrm>
          <a:prstGeom prst="rect">
            <a:avLst/>
          </a:prstGeom>
          <a:ln w="3175">
            <a:solidFill>
              <a:schemeClr val="tx1"/>
            </a:solidFill>
          </a:ln>
        </p:spPr>
      </p:pic>
      <p:sp>
        <p:nvSpPr>
          <p:cNvPr id="6" name="文本框 5"/>
          <p:cNvSpPr txBox="1"/>
          <p:nvPr/>
        </p:nvSpPr>
        <p:spPr>
          <a:xfrm>
            <a:off x="1835785" y="6021070"/>
            <a:ext cx="1897380" cy="368300"/>
          </a:xfrm>
          <a:prstGeom prst="rect">
            <a:avLst/>
          </a:prstGeom>
          <a:noFill/>
        </p:spPr>
        <p:txBody>
          <a:bodyPr wrap="none" rtlCol="0">
            <a:spAutoFit/>
          </a:bodyPr>
          <a:p>
            <a:pPr algn="l"/>
            <a:r>
              <a:rPr lang="zh-CN" altLang="en-US"/>
              <a:t>图8.2.1 查询界面</a:t>
            </a:r>
            <a:endParaRPr lang="zh-CN" altLang="en-US"/>
          </a:p>
        </p:txBody>
      </p:sp>
      <p:sp>
        <p:nvSpPr>
          <p:cNvPr id="7" name="文本框 6"/>
          <p:cNvSpPr txBox="1"/>
          <p:nvPr/>
        </p:nvSpPr>
        <p:spPr>
          <a:xfrm>
            <a:off x="4860925" y="5949315"/>
            <a:ext cx="4069080" cy="645160"/>
          </a:xfrm>
          <a:prstGeom prst="rect">
            <a:avLst/>
          </a:prstGeom>
          <a:noFill/>
        </p:spPr>
        <p:txBody>
          <a:bodyPr wrap="none" rtlCol="0">
            <a:spAutoFit/>
          </a:bodyPr>
          <a:p>
            <a:pPr algn="ctr"/>
            <a:r>
              <a:rPr lang="zh-CN" altLang="en-US"/>
              <a:t>图 8. 2. 2 jQuery 实现 Ajax 的异步请求</a:t>
            </a:r>
            <a:endParaRPr lang="zh-CN" altLang="en-US"/>
          </a:p>
          <a:p>
            <a:pPr algn="ctr"/>
            <a:r>
              <a:rPr lang="zh-CN" altLang="en-US"/>
              <a:t>方式模糊查询用户信息</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zh-CN" altLang="en-US" sz="2800" b="1" dirty="0" smtClean="0">
                <a:solidFill>
                  <a:schemeClr val="bg1"/>
                </a:solidFill>
                <a:latin typeface="宋体" panose="02010600030101010101" pitchFamily="2" charset="-122"/>
                <a:cs typeface="宋体" panose="02010600030101010101" pitchFamily="2" charset="-122"/>
                <a:sym typeface="+mn-ea"/>
              </a:rPr>
              <a:t>8.</a:t>
            </a:r>
            <a:r>
              <a:rPr lang="en-US" altLang="zh-CN" sz="2800" b="1" dirty="0" smtClean="0">
                <a:solidFill>
                  <a:schemeClr val="bg1"/>
                </a:solidFill>
                <a:latin typeface="宋体" panose="02010600030101010101" pitchFamily="2" charset="-122"/>
                <a:cs typeface="宋体" panose="02010600030101010101" pitchFamily="2" charset="-122"/>
                <a:sym typeface="+mn-ea"/>
              </a:rPr>
              <a:t> </a:t>
            </a:r>
            <a:r>
              <a:rPr lang="zh-CN" altLang="en-US" sz="2800" b="1" dirty="0" smtClean="0">
                <a:solidFill>
                  <a:schemeClr val="bg1"/>
                </a:solidFill>
                <a:latin typeface="宋体" panose="02010600030101010101" pitchFamily="2" charset="-122"/>
                <a:cs typeface="宋体" panose="02010600030101010101" pitchFamily="2" charset="-122"/>
                <a:sym typeface="+mn-ea"/>
              </a:rPr>
              <a:t>3 实践三: jQuery 事件处理</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4" name="文本框 3"/>
          <p:cNvSpPr txBox="1"/>
          <p:nvPr/>
        </p:nvSpPr>
        <p:spPr>
          <a:xfrm>
            <a:off x="777240" y="182118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1186180" y="2637155"/>
            <a:ext cx="7080885" cy="829945"/>
          </a:xfrm>
          <a:prstGeom prst="rect">
            <a:avLst/>
          </a:prstGeom>
          <a:noFill/>
        </p:spPr>
        <p:txBody>
          <a:bodyPr wrap="square" rtlCol="0">
            <a:spAutoFit/>
          </a:bodyPr>
          <a:p>
            <a:pPr algn="l"/>
            <a:r>
              <a:rPr lang="zh-CN" altLang="en-US" sz="2400"/>
              <a:t>(1) 了解静态 DOM 元素和动态 DOM 元素的区别; </a:t>
            </a:r>
            <a:endParaRPr lang="zh-CN" altLang="en-US" sz="2400"/>
          </a:p>
          <a:p>
            <a:pPr algn="l"/>
            <a:r>
              <a:rPr lang="zh-CN" altLang="en-US" sz="2400"/>
              <a:t>(2) 掌握 jQuery 操作动态 DOM 元素的方法。</a:t>
            </a:r>
            <a:endParaRPr lang="zh-CN" altLang="en-US"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zh-CN" altLang="en-US" sz="2800" b="1" dirty="0" smtClean="0">
                <a:solidFill>
                  <a:schemeClr val="bg1"/>
                </a:solidFill>
                <a:latin typeface="宋体" panose="02010600030101010101" pitchFamily="2" charset="-122"/>
                <a:cs typeface="宋体" panose="02010600030101010101" pitchFamily="2" charset="-122"/>
                <a:sym typeface="+mn-ea"/>
              </a:rPr>
              <a:t>8.</a:t>
            </a:r>
            <a:r>
              <a:rPr lang="en-US" altLang="zh-CN" sz="2800" b="1" dirty="0" smtClean="0">
                <a:solidFill>
                  <a:schemeClr val="bg1"/>
                </a:solidFill>
                <a:latin typeface="宋体" panose="02010600030101010101" pitchFamily="2" charset="-122"/>
                <a:cs typeface="宋体" panose="02010600030101010101" pitchFamily="2" charset="-122"/>
                <a:sym typeface="+mn-ea"/>
              </a:rPr>
              <a:t> </a:t>
            </a:r>
            <a:r>
              <a:rPr lang="zh-CN" altLang="en-US" sz="2800" b="1" dirty="0" smtClean="0">
                <a:solidFill>
                  <a:schemeClr val="bg1"/>
                </a:solidFill>
                <a:latin typeface="宋体" panose="02010600030101010101" pitchFamily="2" charset="-122"/>
                <a:cs typeface="宋体" panose="02010600030101010101" pitchFamily="2" charset="-122"/>
                <a:sym typeface="+mn-ea"/>
              </a:rPr>
              <a:t>3 实践三: jQuery 事件处理</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6180" y="1847850"/>
            <a:ext cx="7080885" cy="3784600"/>
          </a:xfrm>
          <a:prstGeom prst="rect">
            <a:avLst/>
          </a:prstGeom>
          <a:noFill/>
        </p:spPr>
        <p:txBody>
          <a:bodyPr wrap="square" rtlCol="0">
            <a:spAutoFit/>
          </a:bodyPr>
          <a:p>
            <a:pPr algn="l"/>
            <a:r>
              <a:rPr lang="zh-CN" altLang="en-US" sz="2400">
                <a:solidFill>
                  <a:schemeClr val="accent1"/>
                </a:solidFill>
              </a:rPr>
              <a:t>1. 什么是 DOM</a:t>
            </a:r>
            <a:endParaRPr lang="zh-CN" altLang="en-US" sz="2400">
              <a:solidFill>
                <a:schemeClr val="accent1"/>
              </a:solidFill>
            </a:endParaRPr>
          </a:p>
          <a:p>
            <a:pPr marL="342900" indent="-342900" algn="l">
              <a:buFont typeface="Wingdings" panose="05000000000000000000" charset="0"/>
              <a:buChar char="n"/>
            </a:pPr>
            <a:r>
              <a:rPr lang="zh-CN" altLang="en-US" sz="2400">
                <a:solidFill>
                  <a:schemeClr val="accent1"/>
                </a:solidFill>
              </a:rPr>
              <a:t>DOM </a:t>
            </a:r>
            <a:r>
              <a:rPr lang="zh-CN" altLang="en-US" sz="2400"/>
              <a:t>(Document Object Model, 文档对象模型), 是 W3C 制定的标准接口规范, 是一 种处理 HTML 和 XML 文件的标准 API。</a:t>
            </a:r>
            <a:endParaRPr lang="zh-CN" altLang="en-US" sz="2400"/>
          </a:p>
          <a:p>
            <a:pPr marL="342900" indent="-342900" algn="l">
              <a:buFont typeface="Wingdings" panose="05000000000000000000" charset="0"/>
              <a:buChar char="n"/>
            </a:pPr>
            <a:r>
              <a:rPr lang="zh-CN" altLang="en-US" sz="2400">
                <a:solidFill>
                  <a:schemeClr val="accent1"/>
                </a:solidFill>
              </a:rPr>
              <a:t>DOM</a:t>
            </a:r>
            <a:r>
              <a:rPr lang="zh-CN" altLang="en-US" sz="2400"/>
              <a:t> 提供了对整个文档的访问模型, 将文档作为 一个树形结构, 树的每个结点 (即 DOM 元素对象) 表示一个 HTML 标签或标签内的文本项。 </a:t>
            </a:r>
            <a:endParaRPr lang="zh-CN" altLang="en-US" sz="2400"/>
          </a:p>
          <a:p>
            <a:pPr marL="342900" indent="-342900" algn="l">
              <a:buFont typeface="Wingdings" panose="05000000000000000000" charset="0"/>
              <a:buChar char="n"/>
            </a:pPr>
            <a:r>
              <a:rPr lang="zh-CN" altLang="en-US" sz="2400">
                <a:solidFill>
                  <a:schemeClr val="accent1"/>
                </a:solidFill>
              </a:rPr>
              <a:t>对 HTML 文档</a:t>
            </a:r>
            <a:r>
              <a:rPr lang="zh-CN" altLang="en-US" sz="2400"/>
              <a:t>的处理可以通过对 DOM 树的操作来实现。 jQuery 的核心就是以 DOM 元素对象做驱动, 实现页面动态变化。</a:t>
            </a:r>
            <a:endParaRPr lang="zh-CN" altLang="en-US" sz="2400"/>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zh-CN" altLang="en-US" sz="2800" b="1" dirty="0" smtClean="0">
                <a:solidFill>
                  <a:schemeClr val="bg1"/>
                </a:solidFill>
                <a:latin typeface="宋体" panose="02010600030101010101" pitchFamily="2" charset="-122"/>
                <a:cs typeface="宋体" panose="02010600030101010101" pitchFamily="2" charset="-122"/>
                <a:sym typeface="+mn-ea"/>
              </a:rPr>
              <a:t>8.</a:t>
            </a:r>
            <a:r>
              <a:rPr lang="en-US" altLang="zh-CN" sz="2800" b="1" dirty="0" smtClean="0">
                <a:solidFill>
                  <a:schemeClr val="bg1"/>
                </a:solidFill>
                <a:latin typeface="宋体" panose="02010600030101010101" pitchFamily="2" charset="-122"/>
                <a:cs typeface="宋体" panose="02010600030101010101" pitchFamily="2" charset="-122"/>
                <a:sym typeface="+mn-ea"/>
              </a:rPr>
              <a:t> </a:t>
            </a:r>
            <a:r>
              <a:rPr lang="zh-CN" altLang="en-US" sz="2800" b="1" dirty="0" smtClean="0">
                <a:solidFill>
                  <a:schemeClr val="bg1"/>
                </a:solidFill>
                <a:latin typeface="宋体" panose="02010600030101010101" pitchFamily="2" charset="-122"/>
                <a:cs typeface="宋体" panose="02010600030101010101" pitchFamily="2" charset="-122"/>
                <a:sym typeface="+mn-ea"/>
              </a:rPr>
              <a:t>3 实践三: jQuery 事件处理</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7450" y="1483995"/>
            <a:ext cx="7080885" cy="3415030"/>
          </a:xfrm>
          <a:prstGeom prst="rect">
            <a:avLst/>
          </a:prstGeom>
          <a:noFill/>
        </p:spPr>
        <p:txBody>
          <a:bodyPr wrap="square" rtlCol="0">
            <a:spAutoFit/>
          </a:bodyPr>
          <a:p>
            <a:pPr marL="0" indent="0" algn="l">
              <a:buFont typeface="Wingdings" panose="05000000000000000000" charset="0"/>
              <a:buNone/>
            </a:pPr>
            <a:r>
              <a:rPr lang="zh-CN" altLang="en-US" sz="2400">
                <a:solidFill>
                  <a:schemeClr val="accent1"/>
                </a:solidFill>
              </a:rPr>
              <a:t>2. 动态 DOM 元素与静态 DOM 元素</a:t>
            </a:r>
            <a:endParaRPr lang="zh-CN" altLang="en-US" sz="2400">
              <a:solidFill>
                <a:schemeClr val="accent1"/>
              </a:solidFill>
            </a:endParaRPr>
          </a:p>
          <a:p>
            <a:pPr marL="0" indent="0" algn="l">
              <a:buFont typeface="Wingdings" panose="05000000000000000000" charset="0"/>
              <a:buNone/>
            </a:pPr>
            <a:endParaRPr lang="zh-CN" altLang="en-US" sz="2400">
              <a:solidFill>
                <a:schemeClr val="accent1"/>
              </a:solidFill>
            </a:endParaRPr>
          </a:p>
          <a:p>
            <a:pPr marL="342900" indent="-342900" algn="l">
              <a:buFont typeface="Wingdings" panose="05000000000000000000" charset="0"/>
              <a:buChar char="n"/>
            </a:pPr>
            <a:r>
              <a:rPr lang="zh-CN" altLang="en-US" sz="2400">
                <a:solidFill>
                  <a:schemeClr val="accent1"/>
                </a:solidFill>
              </a:rPr>
              <a:t>动态 DOM</a:t>
            </a:r>
            <a:r>
              <a:rPr lang="zh-CN" altLang="en-US" sz="2400"/>
              <a:t> 元素是指通过 JavaScript 脚本根据情况被动态创建, 而不是固定显示的元素。</a:t>
            </a:r>
            <a:endParaRPr lang="zh-CN" altLang="en-US" sz="2400"/>
          </a:p>
          <a:p>
            <a:pPr marL="342900" indent="-342900" algn="l">
              <a:buFont typeface="Wingdings" panose="05000000000000000000" charset="0"/>
              <a:buChar char="n"/>
            </a:pPr>
            <a:r>
              <a:rPr lang="zh-CN" altLang="en-US" sz="2400">
                <a:solidFill>
                  <a:schemeClr val="accent1"/>
                </a:solidFill>
              </a:rPr>
              <a:t>静态 DOM</a:t>
            </a:r>
            <a:r>
              <a:rPr lang="zh-CN" altLang="en-US" sz="2400"/>
              <a:t> 元素是指在文档结构中静态固定写好的元素。 </a:t>
            </a:r>
            <a:endParaRPr lang="zh-CN" altLang="en-US" sz="2400"/>
          </a:p>
          <a:p>
            <a:pPr marL="342900" indent="-342900" algn="l">
              <a:buFont typeface="Wingdings" panose="05000000000000000000" charset="0"/>
              <a:buChar char="n"/>
            </a:pPr>
            <a:r>
              <a:rPr lang="zh-CN" altLang="en-US" sz="2400">
                <a:solidFill>
                  <a:schemeClr val="accent1"/>
                </a:solidFill>
              </a:rPr>
              <a:t>jQuery</a:t>
            </a:r>
            <a:r>
              <a:rPr lang="zh-CN" altLang="en-US" sz="2400"/>
              <a:t> 可以直接对静态 DOM 元素进行监听与操作, 而不能直接对动态 DOM 元素进行操作, 需通过它的静态父级元素 来间接操作。</a:t>
            </a:r>
            <a:endParaRPr lang="zh-CN" altLang="en-US" sz="2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zh-CN" altLang="en-US" sz="2800" b="1" dirty="0" smtClean="0">
                <a:solidFill>
                  <a:schemeClr val="bg1"/>
                </a:solidFill>
                <a:latin typeface="宋体" panose="02010600030101010101" pitchFamily="2" charset="-122"/>
                <a:cs typeface="宋体" panose="02010600030101010101" pitchFamily="2" charset="-122"/>
                <a:sym typeface="+mn-ea"/>
              </a:rPr>
              <a:t>8.</a:t>
            </a:r>
            <a:r>
              <a:rPr lang="en-US" altLang="zh-CN" sz="2800" b="1" dirty="0" smtClean="0">
                <a:solidFill>
                  <a:schemeClr val="bg1"/>
                </a:solidFill>
                <a:latin typeface="宋体" panose="02010600030101010101" pitchFamily="2" charset="-122"/>
                <a:cs typeface="宋体" panose="02010600030101010101" pitchFamily="2" charset="-122"/>
                <a:sym typeface="+mn-ea"/>
              </a:rPr>
              <a:t> </a:t>
            </a:r>
            <a:r>
              <a:rPr lang="zh-CN" altLang="en-US" sz="2800" b="1" dirty="0" smtClean="0">
                <a:solidFill>
                  <a:schemeClr val="bg1"/>
                </a:solidFill>
                <a:latin typeface="宋体" panose="02010600030101010101" pitchFamily="2" charset="-122"/>
                <a:cs typeface="宋体" panose="02010600030101010101" pitchFamily="2" charset="-122"/>
                <a:sym typeface="+mn-ea"/>
              </a:rPr>
              <a:t>3 实践三: jQuery 事件处理</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7450" y="1483995"/>
            <a:ext cx="7080885" cy="460375"/>
          </a:xfrm>
          <a:prstGeom prst="rect">
            <a:avLst/>
          </a:prstGeom>
          <a:noFill/>
        </p:spPr>
        <p:txBody>
          <a:bodyPr wrap="square" rtlCol="0">
            <a:spAutoFit/>
          </a:bodyPr>
          <a:p>
            <a:pPr marL="0" indent="0" algn="l">
              <a:buFont typeface="Wingdings" panose="05000000000000000000" charset="0"/>
              <a:buNone/>
            </a:pPr>
            <a:r>
              <a:rPr lang="zh-CN" altLang="en-US" sz="2400">
                <a:solidFill>
                  <a:schemeClr val="accent1"/>
                </a:solidFill>
              </a:rPr>
              <a:t>3. jQuery 事件处理</a:t>
            </a:r>
            <a:endParaRPr lang="zh-CN" altLang="en-US" sz="2400"/>
          </a:p>
        </p:txBody>
      </p:sp>
      <p:pic>
        <p:nvPicPr>
          <p:cNvPr id="4" name="图片 3"/>
          <p:cNvPicPr>
            <a:picLocks noChangeAspect="1"/>
          </p:cNvPicPr>
          <p:nvPr/>
        </p:nvPicPr>
        <p:blipFill>
          <a:blip r:embed="rId1"/>
          <a:stretch>
            <a:fillRect/>
          </a:stretch>
        </p:blipFill>
        <p:spPr>
          <a:xfrm>
            <a:off x="972185" y="2060575"/>
            <a:ext cx="7454265" cy="276479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zh-CN" altLang="en-US" sz="2800" b="1" dirty="0" smtClean="0">
                <a:solidFill>
                  <a:schemeClr val="bg1"/>
                </a:solidFill>
                <a:latin typeface="宋体" panose="02010600030101010101" pitchFamily="2" charset="-122"/>
                <a:cs typeface="宋体" panose="02010600030101010101" pitchFamily="2" charset="-122"/>
                <a:sym typeface="+mn-ea"/>
              </a:rPr>
              <a:t>8.</a:t>
            </a:r>
            <a:r>
              <a:rPr lang="en-US" altLang="zh-CN" sz="2800" b="1" dirty="0" smtClean="0">
                <a:solidFill>
                  <a:schemeClr val="bg1"/>
                </a:solidFill>
                <a:latin typeface="宋体" panose="02010600030101010101" pitchFamily="2" charset="-122"/>
                <a:cs typeface="宋体" panose="02010600030101010101" pitchFamily="2" charset="-122"/>
                <a:sym typeface="+mn-ea"/>
              </a:rPr>
              <a:t> </a:t>
            </a:r>
            <a:r>
              <a:rPr lang="zh-CN" altLang="en-US" sz="2800" b="1" dirty="0" smtClean="0">
                <a:solidFill>
                  <a:schemeClr val="bg1"/>
                </a:solidFill>
                <a:latin typeface="宋体" panose="02010600030101010101" pitchFamily="2" charset="-122"/>
                <a:cs typeface="宋体" panose="02010600030101010101" pitchFamily="2" charset="-122"/>
                <a:sym typeface="+mn-ea"/>
              </a:rPr>
              <a:t>3 实践三: jQuery 事件处理</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6180" y="1920875"/>
            <a:ext cx="7080885" cy="1938020"/>
          </a:xfrm>
          <a:prstGeom prst="rect">
            <a:avLst/>
          </a:prstGeom>
          <a:noFill/>
        </p:spPr>
        <p:txBody>
          <a:bodyPr wrap="square" rtlCol="0">
            <a:spAutoFit/>
          </a:bodyPr>
          <a:p>
            <a:pPr marL="0" indent="0" algn="l">
              <a:buFont typeface="Wingdings" panose="05000000000000000000" charset="0"/>
              <a:buNone/>
            </a:pPr>
            <a:r>
              <a:rPr lang="en-US" altLang="zh-CN" sz="2400">
                <a:solidFill>
                  <a:schemeClr val="accent1"/>
                </a:solidFill>
              </a:rPr>
              <a:t>        </a:t>
            </a:r>
            <a:r>
              <a:rPr lang="zh-CN" altLang="en-US" sz="2400">
                <a:solidFill>
                  <a:schemeClr val="accent1"/>
                </a:solidFill>
              </a:rPr>
              <a:t>在一个 JSP 页面上通过异步请求方式, 实现查询数据库中所有用户信息, 将信息展示 在该页面上, 同时在每一条用户数据的后面自动添加删除按钮 (即动态 DOM 元素), 该删 除按钮具有删除该条数据的功能, 如图 8. 3. 1 所示。</a:t>
            </a:r>
            <a:endParaRPr lang="zh-CN" altLang="en-US" sz="2400">
              <a:solidFill>
                <a:schemeClr val="accent1"/>
              </a:solidFill>
            </a:endParaRPr>
          </a:p>
        </p:txBody>
      </p:sp>
      <p:sp>
        <p:nvSpPr>
          <p:cNvPr id="6" name="文本框 5"/>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pic>
        <p:nvPicPr>
          <p:cNvPr id="32" name="图片 17"/>
          <p:cNvPicPr>
            <a:picLocks noChangeAspect="1"/>
          </p:cNvPicPr>
          <p:nvPr/>
        </p:nvPicPr>
        <p:blipFill>
          <a:blip r:embed="rId1"/>
          <a:stretch>
            <a:fillRect/>
          </a:stretch>
        </p:blipFill>
        <p:spPr>
          <a:xfrm>
            <a:off x="2870835" y="3796030"/>
            <a:ext cx="3510280" cy="2395855"/>
          </a:xfrm>
          <a:prstGeom prst="rect">
            <a:avLst/>
          </a:prstGeom>
          <a:noFill/>
          <a:ln w="3175">
            <a:solidFill>
              <a:schemeClr val="tx1"/>
            </a:solidFill>
          </a:ln>
        </p:spPr>
      </p:pic>
      <p:sp>
        <p:nvSpPr>
          <p:cNvPr id="7" name="文本框 6"/>
          <p:cNvSpPr txBox="1"/>
          <p:nvPr/>
        </p:nvSpPr>
        <p:spPr>
          <a:xfrm>
            <a:off x="3179445" y="6317615"/>
            <a:ext cx="2811780" cy="368300"/>
          </a:xfrm>
          <a:prstGeom prst="rect">
            <a:avLst/>
          </a:prstGeom>
          <a:noFill/>
        </p:spPr>
        <p:txBody>
          <a:bodyPr wrap="none" rtlCol="0">
            <a:spAutoFit/>
          </a:bodyPr>
          <a:p>
            <a:pPr algn="l"/>
            <a:r>
              <a:rPr lang="zh-CN" altLang="en-US"/>
              <a:t>图8.3.1 用户删除操作界面</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8. 4 </a:t>
            </a:r>
            <a:r>
              <a:rPr lang="zh-CN" altLang="en-US" sz="2800" b="1" dirty="0" smtClean="0">
                <a:solidFill>
                  <a:schemeClr val="bg1"/>
                </a:solidFill>
                <a:latin typeface="宋体" panose="02010600030101010101" pitchFamily="2" charset="-122"/>
                <a:cs typeface="宋体" panose="02010600030101010101" pitchFamily="2" charset="-122"/>
                <a:sym typeface="+mn-ea"/>
              </a:rPr>
              <a:t>综合实践一: 多级联动下拉列表</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6180" y="2777490"/>
            <a:ext cx="7080885" cy="829945"/>
          </a:xfrm>
          <a:prstGeom prst="rect">
            <a:avLst/>
          </a:prstGeom>
          <a:noFill/>
        </p:spPr>
        <p:txBody>
          <a:bodyPr wrap="square" rtlCol="0">
            <a:spAutoFit/>
          </a:bodyPr>
          <a:p>
            <a:pPr marL="0" indent="0" algn="l">
              <a:buFont typeface="Wingdings" panose="05000000000000000000" charset="0"/>
              <a:buNone/>
            </a:pPr>
            <a:r>
              <a:rPr lang="zh-CN" altLang="en-US" sz="2400">
                <a:solidFill>
                  <a:schemeClr val="tx1"/>
                </a:solidFill>
              </a:rPr>
              <a:t>(1) 掌握较为复杂的 jQuery 事件处理;</a:t>
            </a:r>
            <a:endParaRPr lang="zh-CN" altLang="en-US" sz="2400">
              <a:solidFill>
                <a:schemeClr val="tx1"/>
              </a:solidFill>
            </a:endParaRPr>
          </a:p>
          <a:p>
            <a:pPr marL="0" indent="0" algn="l">
              <a:buFont typeface="Wingdings" panose="05000000000000000000" charset="0"/>
              <a:buNone/>
            </a:pPr>
            <a:r>
              <a:rPr lang="zh-CN" altLang="en-US" sz="2400">
                <a:solidFill>
                  <a:schemeClr val="tx1"/>
                </a:solidFill>
              </a:rPr>
              <a:t>(2) 了解 Ajax 异步查询在下拉列表场景的应用。</a:t>
            </a:r>
            <a:endParaRPr lang="zh-CN" altLang="en-US" sz="2400">
              <a:solidFill>
                <a:schemeClr val="tx1"/>
              </a:solidFill>
            </a:endParaRPr>
          </a:p>
        </p:txBody>
      </p:sp>
      <p:sp>
        <p:nvSpPr>
          <p:cNvPr id="8" name="文本框 7"/>
          <p:cNvSpPr txBox="1"/>
          <p:nvPr/>
        </p:nvSpPr>
        <p:spPr>
          <a:xfrm>
            <a:off x="777240" y="182118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8. 4 </a:t>
            </a:r>
            <a:r>
              <a:rPr lang="zh-CN" altLang="en-US" sz="2800" b="1" dirty="0" smtClean="0">
                <a:solidFill>
                  <a:schemeClr val="bg1"/>
                </a:solidFill>
                <a:latin typeface="宋体" panose="02010600030101010101" pitchFamily="2" charset="-122"/>
                <a:cs typeface="宋体" panose="02010600030101010101" pitchFamily="2" charset="-122"/>
                <a:sym typeface="+mn-ea"/>
              </a:rPr>
              <a:t>综合实践一: 多级联动下拉列表</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6180" y="1920875"/>
            <a:ext cx="7080885" cy="2676525"/>
          </a:xfrm>
          <a:prstGeom prst="rect">
            <a:avLst/>
          </a:prstGeom>
          <a:noFill/>
        </p:spPr>
        <p:txBody>
          <a:bodyPr wrap="square" rtlCol="0">
            <a:spAutoFit/>
          </a:bodyPr>
          <a:p>
            <a:pPr marL="0" indent="0" algn="l">
              <a:buFont typeface="Wingdings" panose="05000000000000000000" charset="0"/>
              <a:buNone/>
            </a:pPr>
            <a:r>
              <a:rPr lang="zh-CN" altLang="en-US" sz="2400">
                <a:solidFill>
                  <a:schemeClr val="accent1"/>
                </a:solidFill>
              </a:rPr>
              <a:t>1. 联动下拉列表 </a:t>
            </a:r>
            <a:endParaRPr lang="zh-CN" altLang="en-US" sz="2400">
              <a:solidFill>
                <a:schemeClr val="accent1"/>
              </a:solidFill>
            </a:endParaRPr>
          </a:p>
          <a:p>
            <a:pPr marL="342900" indent="-342900" algn="l">
              <a:buFont typeface="Wingdings" panose="05000000000000000000" charset="0"/>
              <a:buChar char="n"/>
            </a:pPr>
            <a:r>
              <a:rPr lang="zh-CN" altLang="en-US" sz="2400">
                <a:solidFill>
                  <a:schemeClr val="accent1"/>
                </a:solidFill>
              </a:rPr>
              <a:t>联动下拉列表</a:t>
            </a:r>
            <a:r>
              <a:rPr lang="zh-CN" altLang="en-US" sz="2400">
                <a:solidFill>
                  <a:schemeClr val="tx1"/>
                </a:solidFill>
              </a:rPr>
              <a:t>是指在前一个下拉列表中选择的值会决定后面下拉列表中提供的选项 值, 下拉列表之间显示的选项值是关联的, 而不是独立不相关的。</a:t>
            </a:r>
            <a:endParaRPr lang="zh-CN" altLang="en-US" sz="2400">
              <a:solidFill>
                <a:schemeClr val="tx1"/>
              </a:solidFill>
            </a:endParaRPr>
          </a:p>
          <a:p>
            <a:pPr marL="342900" indent="-342900" algn="l">
              <a:buFont typeface="Wingdings" panose="05000000000000000000" charset="0"/>
              <a:buChar char="n"/>
            </a:pPr>
            <a:r>
              <a:rPr lang="zh-CN" altLang="en-US" sz="2400">
                <a:solidFill>
                  <a:schemeClr val="accent1"/>
                </a:solidFill>
              </a:rPr>
              <a:t>常见的联动下拉列表</a:t>
            </a:r>
            <a:r>
              <a:rPr lang="zh-CN" altLang="en-US" sz="2400">
                <a:solidFill>
                  <a:schemeClr val="tx1"/>
                </a:solidFill>
              </a:rPr>
              <a:t>有 二级联动、 三级联动、 四级联动、 五级联动</a:t>
            </a:r>
            <a:r>
              <a:rPr lang="zh-CN" altLang="en-US" sz="2400">
                <a:solidFill>
                  <a:schemeClr val="accent1"/>
                </a:solidFill>
              </a:rPr>
              <a:t>。</a:t>
            </a:r>
            <a:endParaRPr lang="zh-CN" altLang="en-US" sz="2400">
              <a:solidFill>
                <a:schemeClr val="accent1"/>
              </a:solidFill>
            </a:endParaRPr>
          </a:p>
        </p:txBody>
      </p:sp>
      <p:sp>
        <p:nvSpPr>
          <p:cNvPr id="4" name="文本框 3"/>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8. 4 </a:t>
            </a:r>
            <a:r>
              <a:rPr lang="zh-CN" altLang="en-US" sz="2800" b="1" dirty="0" smtClean="0">
                <a:solidFill>
                  <a:schemeClr val="bg1"/>
                </a:solidFill>
                <a:latin typeface="宋体" panose="02010600030101010101" pitchFamily="2" charset="-122"/>
                <a:cs typeface="宋体" panose="02010600030101010101" pitchFamily="2" charset="-122"/>
                <a:sym typeface="+mn-ea"/>
              </a:rPr>
              <a:t>综合实践一: 多级联动下拉列表</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6180" y="1196340"/>
            <a:ext cx="7475220" cy="4523105"/>
          </a:xfrm>
          <a:prstGeom prst="rect">
            <a:avLst/>
          </a:prstGeom>
          <a:noFill/>
        </p:spPr>
        <p:txBody>
          <a:bodyPr wrap="square" rtlCol="0">
            <a:spAutoFit/>
          </a:bodyPr>
          <a:p>
            <a:pPr marL="0" indent="0" algn="l">
              <a:buFont typeface="Wingdings" panose="05000000000000000000" charset="0"/>
              <a:buNone/>
            </a:pPr>
            <a:r>
              <a:rPr lang="zh-CN" altLang="en-US" sz="2400">
                <a:solidFill>
                  <a:schemeClr val="accent1"/>
                </a:solidFill>
              </a:rPr>
              <a:t>2. 联动下拉列表的应用与原理 </a:t>
            </a:r>
            <a:endParaRPr lang="zh-CN" altLang="en-US" sz="2400">
              <a:solidFill>
                <a:schemeClr val="accent1"/>
              </a:solidFill>
            </a:endParaRPr>
          </a:p>
          <a:p>
            <a:pPr marL="342900" indent="-342900" algn="l">
              <a:buFont typeface="Wingdings" panose="05000000000000000000" charset="0"/>
              <a:buChar char="n"/>
            </a:pPr>
            <a:r>
              <a:rPr lang="zh-CN" altLang="en-US" sz="2400">
                <a:solidFill>
                  <a:schemeClr val="accent1"/>
                </a:solidFill>
              </a:rPr>
              <a:t>联动下拉列表</a:t>
            </a:r>
            <a:r>
              <a:rPr lang="zh-CN" altLang="en-US" sz="2400"/>
              <a:t>是异步刷新技术经典的应用场景之一, 也是事件监听处理逻辑比较复杂 的例子之一。 </a:t>
            </a:r>
            <a:endParaRPr lang="zh-CN" altLang="en-US" sz="2400"/>
          </a:p>
          <a:p>
            <a:pPr marL="342900" indent="-342900" algn="l">
              <a:buFont typeface="Wingdings" panose="05000000000000000000" charset="0"/>
              <a:buChar char="n"/>
            </a:pPr>
            <a:r>
              <a:rPr lang="zh-CN" altLang="en-US" sz="2400">
                <a:solidFill>
                  <a:schemeClr val="accent1"/>
                </a:solidFill>
              </a:rPr>
              <a:t>虽然</a:t>
            </a:r>
            <a:r>
              <a:rPr lang="zh-CN" altLang="en-US" sz="2400"/>
              <a:t>把下拉列表的选项值直接写在&lt;select&gt;标签的&lt;option&gt;中显得比较方便, 但在实际开发过程中, 关联性比较强的下拉列表数据通常存储在数据库, 列表的每次选择 都是发起一次新的请求, 将列表数据和联动逻辑都交予后端处理, 达到弱前端设计、 页面 与数据分离的效果。 </a:t>
            </a:r>
            <a:endParaRPr lang="zh-CN" altLang="en-US" sz="2400"/>
          </a:p>
          <a:p>
            <a:pPr marL="342900" indent="-342900" algn="l">
              <a:buFont typeface="Wingdings" panose="05000000000000000000" charset="0"/>
              <a:buChar char="n"/>
            </a:pPr>
            <a:r>
              <a:rPr lang="zh-CN" altLang="en-US" sz="2400">
                <a:solidFill>
                  <a:schemeClr val="accent1"/>
                </a:solidFill>
              </a:rPr>
              <a:t>比如</a:t>
            </a:r>
            <a:r>
              <a:rPr lang="zh-CN" altLang="en-US" sz="2400"/>
              <a:t>省、 市、 区/ 县三级联动下拉列表, 再比如学校、 学院、 专业、 年级、 班级五级联动下拉列表, 都是涉及前后端的实用组件, 功能虽小却不可小觑。</a:t>
            </a:r>
            <a:endParaRPr lang="zh-CN" altLang="en-US"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77240" y="182118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1896110" y="2468245"/>
            <a:ext cx="7107555" cy="1863725"/>
          </a:xfrm>
          <a:prstGeom prst="rect">
            <a:avLst/>
          </a:prstGeom>
          <a:noFill/>
        </p:spPr>
        <p:txBody>
          <a:bodyPr wrap="none" rtlCol="0">
            <a:spAutoFit/>
          </a:bodyPr>
          <a:p>
            <a:pPr algn="l">
              <a:lnSpc>
                <a:spcPct val="120000"/>
              </a:lnSpc>
            </a:pPr>
            <a:r>
              <a:rPr lang="zh-CN" altLang="en-US" sz="2400"/>
              <a:t>(1) 掌握原生 JavaScript 的方式实现 Ajax; </a:t>
            </a:r>
            <a:endParaRPr lang="zh-CN" altLang="en-US" sz="2400"/>
          </a:p>
          <a:p>
            <a:pPr algn="l">
              <a:lnSpc>
                <a:spcPct val="120000"/>
              </a:lnSpc>
            </a:pPr>
            <a:r>
              <a:rPr lang="zh-CN" altLang="en-US" sz="2400"/>
              <a:t>(2) 理解同步请求和异步请求的区别; </a:t>
            </a:r>
            <a:endParaRPr lang="zh-CN" altLang="en-US" sz="2400"/>
          </a:p>
          <a:p>
            <a:pPr algn="l">
              <a:lnSpc>
                <a:spcPct val="120000"/>
              </a:lnSpc>
            </a:pPr>
            <a:r>
              <a:rPr lang="zh-CN" altLang="en-US" sz="2400"/>
              <a:t>(3) 掌握使用 Ajax 请求获取 JSON 格式的响应数据; </a:t>
            </a:r>
            <a:endParaRPr lang="zh-CN" altLang="en-US" sz="2400"/>
          </a:p>
          <a:p>
            <a:pPr algn="l">
              <a:lnSpc>
                <a:spcPct val="120000"/>
              </a:lnSpc>
            </a:pPr>
            <a:r>
              <a:rPr lang="zh-CN" altLang="en-US" sz="2400"/>
              <a:t>(4) 熟悉 JSON 数据格式。</a:t>
            </a:r>
            <a:endParaRPr lang="zh-CN" altLang="en-US" sz="24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8. 4 </a:t>
            </a:r>
            <a:r>
              <a:rPr lang="zh-CN" altLang="en-US" sz="2800" b="1" dirty="0" smtClean="0">
                <a:solidFill>
                  <a:schemeClr val="bg1"/>
                </a:solidFill>
                <a:latin typeface="宋体" panose="02010600030101010101" pitchFamily="2" charset="-122"/>
                <a:cs typeface="宋体" panose="02010600030101010101" pitchFamily="2" charset="-122"/>
                <a:sym typeface="+mn-ea"/>
              </a:rPr>
              <a:t>综合实践一: 多级联动下拉列表</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6" name="文本框 5"/>
          <p:cNvSpPr txBox="1"/>
          <p:nvPr/>
        </p:nvSpPr>
        <p:spPr>
          <a:xfrm>
            <a:off x="777240" y="1390650"/>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7" name="文本框 6"/>
          <p:cNvSpPr txBox="1"/>
          <p:nvPr/>
        </p:nvSpPr>
        <p:spPr>
          <a:xfrm>
            <a:off x="1043940" y="1988820"/>
            <a:ext cx="7424420" cy="829945"/>
          </a:xfrm>
          <a:prstGeom prst="rect">
            <a:avLst/>
          </a:prstGeom>
          <a:noFill/>
        </p:spPr>
        <p:txBody>
          <a:bodyPr wrap="square" rtlCol="0">
            <a:spAutoFit/>
          </a:bodyPr>
          <a:p>
            <a:pPr algn="l"/>
            <a:r>
              <a:rPr lang="zh-CN" altLang="en-US" sz="2400">
                <a:solidFill>
                  <a:schemeClr val="accent1"/>
                </a:solidFill>
              </a:rPr>
              <a:t>使用 jQuery 实现省、 市、 区/ 县三级联动下拉列表, </a:t>
            </a:r>
            <a:endParaRPr lang="zh-CN" altLang="en-US" sz="2400">
              <a:solidFill>
                <a:schemeClr val="accent1"/>
              </a:solidFill>
            </a:endParaRPr>
          </a:p>
          <a:p>
            <a:pPr algn="l"/>
            <a:r>
              <a:rPr lang="zh-CN" altLang="en-US" sz="2400">
                <a:solidFill>
                  <a:schemeClr val="accent1"/>
                </a:solidFill>
              </a:rPr>
              <a:t>如图 8. 4. 1 所示。</a:t>
            </a:r>
            <a:endParaRPr lang="zh-CN" altLang="en-US" sz="2400">
              <a:solidFill>
                <a:schemeClr val="accent1"/>
              </a:solidFill>
            </a:endParaRPr>
          </a:p>
        </p:txBody>
      </p:sp>
      <p:pic>
        <p:nvPicPr>
          <p:cNvPr id="8" name="图片 4"/>
          <p:cNvPicPr>
            <a:picLocks noChangeAspect="1"/>
          </p:cNvPicPr>
          <p:nvPr/>
        </p:nvPicPr>
        <p:blipFill>
          <a:blip r:embed="rId1"/>
          <a:stretch>
            <a:fillRect/>
          </a:stretch>
        </p:blipFill>
        <p:spPr>
          <a:xfrm>
            <a:off x="1934845" y="2996248"/>
            <a:ext cx="5274310" cy="2112645"/>
          </a:xfrm>
          <a:prstGeom prst="rect">
            <a:avLst/>
          </a:prstGeom>
          <a:ln>
            <a:solidFill>
              <a:schemeClr val="tx1"/>
            </a:solidFill>
          </a:ln>
        </p:spPr>
      </p:pic>
      <p:sp>
        <p:nvSpPr>
          <p:cNvPr id="9" name="文本框 8"/>
          <p:cNvSpPr txBox="1"/>
          <p:nvPr/>
        </p:nvSpPr>
        <p:spPr>
          <a:xfrm>
            <a:off x="3237865" y="5363210"/>
            <a:ext cx="2811780" cy="368300"/>
          </a:xfrm>
          <a:prstGeom prst="rect">
            <a:avLst/>
          </a:prstGeom>
          <a:noFill/>
        </p:spPr>
        <p:txBody>
          <a:bodyPr wrap="none" rtlCol="0">
            <a:spAutoFit/>
          </a:bodyPr>
          <a:p>
            <a:pPr algn="l"/>
            <a:r>
              <a:rPr lang="zh-CN" altLang="en-US"/>
              <a:t>图8.4.1 联动下拉列表界面</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8. 5 </a:t>
            </a:r>
            <a:r>
              <a:rPr lang="zh-CN" altLang="en-US" sz="2800" b="1" dirty="0" smtClean="0">
                <a:solidFill>
                  <a:schemeClr val="bg1"/>
                </a:solidFill>
                <a:latin typeface="宋体" panose="02010600030101010101" pitchFamily="2" charset="-122"/>
                <a:cs typeface="宋体" panose="02010600030101010101" pitchFamily="2" charset="-122"/>
                <a:sym typeface="+mn-ea"/>
              </a:rPr>
              <a:t>综合实践二: 用户列表异步编辑</a:t>
            </a:r>
            <a:endParaRPr lang="zh-CN" altLang="en-US" sz="2800" b="1" dirty="0" smtClean="0">
              <a:solidFill>
                <a:schemeClr val="bg1"/>
              </a:solidFill>
              <a:latin typeface="宋体" panose="02010600030101010101" pitchFamily="2" charset="-122"/>
              <a:cs typeface="宋体" panose="02010600030101010101" pitchFamily="2" charset="-122"/>
            </a:endParaRPr>
          </a:p>
          <a:p>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7" name="文本框 6"/>
          <p:cNvSpPr txBox="1"/>
          <p:nvPr/>
        </p:nvSpPr>
        <p:spPr>
          <a:xfrm>
            <a:off x="1043940" y="2706370"/>
            <a:ext cx="7424420" cy="829945"/>
          </a:xfrm>
          <a:prstGeom prst="rect">
            <a:avLst/>
          </a:prstGeom>
          <a:noFill/>
        </p:spPr>
        <p:txBody>
          <a:bodyPr wrap="square" rtlCol="0">
            <a:spAutoFit/>
          </a:bodyPr>
          <a:p>
            <a:pPr algn="l"/>
            <a:r>
              <a:rPr lang="zh-CN" altLang="en-US" sz="2400">
                <a:solidFill>
                  <a:schemeClr val="tx1"/>
                </a:solidFill>
              </a:rPr>
              <a:t>(1) 掌握数据表格异步编辑的开发模式; </a:t>
            </a:r>
            <a:endParaRPr lang="zh-CN" altLang="en-US" sz="2400">
              <a:solidFill>
                <a:schemeClr val="tx1"/>
              </a:solidFill>
            </a:endParaRPr>
          </a:p>
          <a:p>
            <a:pPr algn="l"/>
            <a:r>
              <a:rPr lang="zh-CN" altLang="en-US" sz="2400">
                <a:solidFill>
                  <a:schemeClr val="tx1"/>
                </a:solidFill>
              </a:rPr>
              <a:t>(2) 了解表单弹窗的实现方式。</a:t>
            </a:r>
            <a:endParaRPr lang="zh-CN" altLang="en-US" sz="2400">
              <a:solidFill>
                <a:schemeClr val="tx1"/>
              </a:solidFill>
            </a:endParaRPr>
          </a:p>
        </p:txBody>
      </p:sp>
      <p:sp>
        <p:nvSpPr>
          <p:cNvPr id="4" name="文本框 3"/>
          <p:cNvSpPr txBox="1"/>
          <p:nvPr/>
        </p:nvSpPr>
        <p:spPr>
          <a:xfrm>
            <a:off x="777240" y="187769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8. 5 </a:t>
            </a:r>
            <a:r>
              <a:rPr lang="zh-CN" altLang="en-US" sz="2800" b="1" dirty="0" smtClean="0">
                <a:solidFill>
                  <a:schemeClr val="bg1"/>
                </a:solidFill>
                <a:latin typeface="宋体" panose="02010600030101010101" pitchFamily="2" charset="-122"/>
                <a:cs typeface="宋体" panose="02010600030101010101" pitchFamily="2" charset="-122"/>
                <a:sym typeface="+mn-ea"/>
              </a:rPr>
              <a:t>综合实践二: 用户列表异步编辑</a:t>
            </a:r>
            <a:endParaRPr lang="zh-CN" altLang="en-US" sz="2800" b="1" dirty="0" smtClean="0">
              <a:solidFill>
                <a:schemeClr val="bg1"/>
              </a:solidFill>
              <a:latin typeface="宋体" panose="02010600030101010101" pitchFamily="2" charset="-122"/>
              <a:cs typeface="宋体" panose="02010600030101010101" pitchFamily="2" charset="-122"/>
            </a:endParaRPr>
          </a:p>
          <a:p>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7" name="文本框 6"/>
          <p:cNvSpPr txBox="1"/>
          <p:nvPr/>
        </p:nvSpPr>
        <p:spPr>
          <a:xfrm>
            <a:off x="1043940" y="1988820"/>
            <a:ext cx="7424420" cy="829945"/>
          </a:xfrm>
          <a:prstGeom prst="rect">
            <a:avLst/>
          </a:prstGeom>
          <a:noFill/>
        </p:spPr>
        <p:txBody>
          <a:bodyPr wrap="square" rtlCol="0">
            <a:spAutoFit/>
          </a:bodyPr>
          <a:p>
            <a:pPr marL="342900" indent="-342900" algn="l">
              <a:buFont typeface="Wingdings" panose="05000000000000000000" charset="0"/>
              <a:buChar char="n"/>
            </a:pPr>
            <a:r>
              <a:rPr lang="zh-CN" altLang="en-US" sz="2400">
                <a:solidFill>
                  <a:schemeClr val="accent1"/>
                </a:solidFill>
              </a:rPr>
              <a:t>此实例涉及的知识已在 8. 2 节、 8. 3 节详细介绍, 此处不再赘述。</a:t>
            </a:r>
            <a:endParaRPr lang="zh-CN" altLang="en-US" sz="2400">
              <a:solidFill>
                <a:schemeClr val="accent1"/>
              </a:solidFill>
            </a:endParaRPr>
          </a:p>
        </p:txBody>
      </p:sp>
      <p:sp>
        <p:nvSpPr>
          <p:cNvPr id="4" name="文本框 3"/>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8. 5 </a:t>
            </a:r>
            <a:r>
              <a:rPr lang="zh-CN" altLang="en-US" sz="2800" b="1" dirty="0" smtClean="0">
                <a:solidFill>
                  <a:schemeClr val="bg1"/>
                </a:solidFill>
                <a:latin typeface="宋体" panose="02010600030101010101" pitchFamily="2" charset="-122"/>
                <a:cs typeface="宋体" panose="02010600030101010101" pitchFamily="2" charset="-122"/>
                <a:sym typeface="+mn-ea"/>
              </a:rPr>
              <a:t>综合实践二: 用户列表异步编辑</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6180" y="1705610"/>
            <a:ext cx="7230745" cy="2306955"/>
          </a:xfrm>
          <a:prstGeom prst="rect">
            <a:avLst/>
          </a:prstGeom>
          <a:noFill/>
        </p:spPr>
        <p:txBody>
          <a:bodyPr wrap="square" rtlCol="0">
            <a:spAutoFit/>
          </a:bodyPr>
          <a:p>
            <a:pPr marL="0" indent="0" algn="l">
              <a:buFont typeface="Wingdings" panose="05000000000000000000" charset="0"/>
              <a:buNone/>
            </a:pPr>
            <a:r>
              <a:rPr lang="zh-CN" altLang="en-US" sz="2400">
                <a:solidFill>
                  <a:schemeClr val="accent1"/>
                </a:solidFill>
              </a:rPr>
              <a:t>利用 jQuery 技术实现</a:t>
            </a:r>
            <a:endParaRPr lang="zh-CN" altLang="en-US" sz="2400">
              <a:solidFill>
                <a:schemeClr val="accent1"/>
              </a:solidFill>
            </a:endParaRPr>
          </a:p>
          <a:p>
            <a:pPr marL="0" indent="0" algn="l">
              <a:buFont typeface="Wingdings" panose="05000000000000000000" charset="0"/>
              <a:buNone/>
            </a:pPr>
            <a:r>
              <a:rPr lang="zh-CN" altLang="en-US" sz="2400">
                <a:solidFill>
                  <a:schemeClr val="accent1"/>
                </a:solidFill>
              </a:rPr>
              <a:t> </a:t>
            </a:r>
            <a:r>
              <a:rPr lang="en-US" altLang="zh-CN" sz="2400">
                <a:solidFill>
                  <a:schemeClr val="accent1"/>
                </a:solidFill>
              </a:rPr>
              <a:t>     </a:t>
            </a:r>
            <a:r>
              <a:rPr lang="zh-CN" altLang="en-US" sz="2400">
                <a:solidFill>
                  <a:schemeClr val="tx1"/>
                </a:solidFill>
              </a:rPr>
              <a:t>如图 8. 5. 1 所示用户列表页 user_info. jsp, 该页面上的用户数据 是通过异步请求的方式获取数据库中的用户数据, 在该页面上能对用户数据进行添加、 修 改和删除。 所有的操作均是以异步请求的方法实现的, 即页面仅是局部刷新。</a:t>
            </a:r>
            <a:endParaRPr lang="zh-CN" altLang="en-US" sz="2400">
              <a:solidFill>
                <a:schemeClr val="tx1"/>
              </a:solidFill>
            </a:endParaRPr>
          </a:p>
        </p:txBody>
      </p:sp>
      <p:sp>
        <p:nvSpPr>
          <p:cNvPr id="6" name="文本框 5"/>
          <p:cNvSpPr txBox="1"/>
          <p:nvPr/>
        </p:nvSpPr>
        <p:spPr>
          <a:xfrm>
            <a:off x="777240" y="117538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pic>
        <p:nvPicPr>
          <p:cNvPr id="37" name="图片 22"/>
          <p:cNvPicPr>
            <a:picLocks noChangeAspect="1"/>
          </p:cNvPicPr>
          <p:nvPr/>
        </p:nvPicPr>
        <p:blipFill>
          <a:blip r:embed="rId1"/>
          <a:stretch>
            <a:fillRect/>
          </a:stretch>
        </p:blipFill>
        <p:spPr>
          <a:xfrm>
            <a:off x="2051368" y="4005263"/>
            <a:ext cx="5272405" cy="2304415"/>
          </a:xfrm>
          <a:prstGeom prst="rect">
            <a:avLst/>
          </a:prstGeom>
          <a:noFill/>
          <a:ln w="3175">
            <a:solidFill>
              <a:schemeClr val="tx1"/>
            </a:solidFill>
          </a:ln>
        </p:spPr>
      </p:pic>
      <p:sp>
        <p:nvSpPr>
          <p:cNvPr id="4" name="文本框 3"/>
          <p:cNvSpPr txBox="1"/>
          <p:nvPr/>
        </p:nvSpPr>
        <p:spPr>
          <a:xfrm>
            <a:off x="3616325" y="6364605"/>
            <a:ext cx="2125980" cy="368300"/>
          </a:xfrm>
          <a:prstGeom prst="rect">
            <a:avLst/>
          </a:prstGeom>
          <a:noFill/>
        </p:spPr>
        <p:txBody>
          <a:bodyPr wrap="none" rtlCol="0">
            <a:spAutoFit/>
          </a:bodyPr>
          <a:p>
            <a:pPr algn="l"/>
            <a:r>
              <a:rPr lang="zh-CN" altLang="en-US"/>
              <a:t>图8.5.1 用户列表页</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8. 5 </a:t>
            </a:r>
            <a:r>
              <a:rPr lang="zh-CN" altLang="en-US" sz="2800" b="1" dirty="0" smtClean="0">
                <a:solidFill>
                  <a:schemeClr val="bg1"/>
                </a:solidFill>
                <a:latin typeface="宋体" panose="02010600030101010101" pitchFamily="2" charset="-122"/>
                <a:cs typeface="宋体" panose="02010600030101010101" pitchFamily="2" charset="-122"/>
                <a:sym typeface="+mn-ea"/>
              </a:rPr>
              <a:t>综合实践二: 用户列表异步编辑</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6180" y="1203325"/>
            <a:ext cx="7080885" cy="3046095"/>
          </a:xfrm>
          <a:prstGeom prst="rect">
            <a:avLst/>
          </a:prstGeom>
          <a:noFill/>
        </p:spPr>
        <p:txBody>
          <a:bodyPr wrap="square" rtlCol="0">
            <a:spAutoFit/>
          </a:bodyPr>
          <a:p>
            <a:pPr marL="0" indent="0" algn="l">
              <a:buFont typeface="Wingdings" panose="05000000000000000000" charset="0"/>
              <a:buNone/>
            </a:pPr>
            <a:r>
              <a:rPr sz="2400">
                <a:solidFill>
                  <a:schemeClr val="accent1"/>
                </a:solidFill>
              </a:rPr>
              <a:t>具体内容: </a:t>
            </a:r>
            <a:endParaRPr sz="2400">
              <a:solidFill>
                <a:schemeClr val="accent1"/>
              </a:solidFill>
            </a:endParaRPr>
          </a:p>
          <a:p>
            <a:pPr marL="0" indent="0" algn="l">
              <a:buFont typeface="Wingdings" panose="05000000000000000000" charset="0"/>
              <a:buNone/>
            </a:pPr>
            <a:r>
              <a:rPr sz="2400">
                <a:solidFill>
                  <a:schemeClr val="accent1"/>
                </a:solidFill>
              </a:rPr>
              <a:t>(1) 获取用户列表中的数据: </a:t>
            </a:r>
            <a:endParaRPr sz="2400">
              <a:solidFill>
                <a:schemeClr val="accent1"/>
              </a:solidFill>
            </a:endParaRPr>
          </a:p>
          <a:p>
            <a:pPr marL="0" indent="0" algn="l">
              <a:buFont typeface="Wingdings" panose="05000000000000000000" charset="0"/>
              <a:buNone/>
            </a:pPr>
            <a:r>
              <a:rPr sz="2400">
                <a:solidFill>
                  <a:schemeClr val="accent1"/>
                </a:solidFill>
              </a:rPr>
              <a:t> </a:t>
            </a:r>
            <a:r>
              <a:rPr lang="en-US" sz="2400">
                <a:solidFill>
                  <a:schemeClr val="accent1"/>
                </a:solidFill>
              </a:rPr>
              <a:t>       </a:t>
            </a:r>
            <a:r>
              <a:rPr sz="2400">
                <a:solidFill>
                  <a:schemeClr val="tx1"/>
                </a:solidFill>
              </a:rPr>
              <a:t>在 user_info. jsp 页面加载时, 能通过自动发起异步请求 的方式获取数据库中的数据。</a:t>
            </a:r>
            <a:endParaRPr sz="2400">
              <a:solidFill>
                <a:schemeClr val="accent1"/>
              </a:solidFill>
            </a:endParaRPr>
          </a:p>
          <a:p>
            <a:pPr marL="0" indent="0" algn="l">
              <a:buFont typeface="Wingdings" panose="05000000000000000000" charset="0"/>
              <a:buNone/>
            </a:pPr>
            <a:r>
              <a:rPr sz="2400">
                <a:solidFill>
                  <a:schemeClr val="accent1"/>
                </a:solidFill>
              </a:rPr>
              <a:t>(2) 删除用户数据: </a:t>
            </a:r>
            <a:endParaRPr sz="2400">
              <a:solidFill>
                <a:schemeClr val="accent1"/>
              </a:solidFill>
            </a:endParaRPr>
          </a:p>
          <a:p>
            <a:pPr marL="0" indent="0" algn="l">
              <a:buFont typeface="Wingdings" panose="05000000000000000000" charset="0"/>
              <a:buNone/>
            </a:pPr>
            <a:r>
              <a:rPr lang="en-US" sz="2400">
                <a:solidFill>
                  <a:schemeClr val="accent1"/>
                </a:solidFill>
              </a:rPr>
              <a:t>        </a:t>
            </a:r>
            <a:r>
              <a:rPr sz="2400">
                <a:solidFill>
                  <a:schemeClr val="tx1"/>
                </a:solidFill>
              </a:rPr>
              <a:t>在页面上点击删除按钮时, 能通过异步请求的方式删除数据库中 指定的用户数据, 如图 8. 5. 2 所示。 </a:t>
            </a:r>
            <a:endParaRPr sz="2400">
              <a:solidFill>
                <a:schemeClr val="tx1"/>
              </a:solidFill>
            </a:endParaRPr>
          </a:p>
        </p:txBody>
      </p:sp>
      <p:pic>
        <p:nvPicPr>
          <p:cNvPr id="40" name="图片 25"/>
          <p:cNvPicPr>
            <a:picLocks noChangeAspect="1"/>
          </p:cNvPicPr>
          <p:nvPr/>
        </p:nvPicPr>
        <p:blipFill>
          <a:blip r:embed="rId1"/>
          <a:stretch>
            <a:fillRect/>
          </a:stretch>
        </p:blipFill>
        <p:spPr>
          <a:xfrm>
            <a:off x="2195195" y="3861435"/>
            <a:ext cx="5270500" cy="2668270"/>
          </a:xfrm>
          <a:prstGeom prst="rect">
            <a:avLst/>
          </a:prstGeom>
          <a:noFill/>
          <a:ln w="3175">
            <a:solidFill>
              <a:schemeClr val="tx1"/>
            </a:solidFill>
          </a:ln>
        </p:spPr>
      </p:pic>
      <p:sp>
        <p:nvSpPr>
          <p:cNvPr id="4" name="文本框 3"/>
          <p:cNvSpPr txBox="1"/>
          <p:nvPr/>
        </p:nvSpPr>
        <p:spPr>
          <a:xfrm>
            <a:off x="4013200" y="6487160"/>
            <a:ext cx="1897380" cy="368300"/>
          </a:xfrm>
          <a:prstGeom prst="rect">
            <a:avLst/>
          </a:prstGeom>
          <a:noFill/>
        </p:spPr>
        <p:txBody>
          <a:bodyPr wrap="none" rtlCol="0">
            <a:spAutoFit/>
          </a:bodyPr>
          <a:p>
            <a:pPr algn="l"/>
            <a:r>
              <a:rPr lang="zh-CN" altLang="en-US"/>
              <a:t>图8.5.2 删除用户</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8. 5 </a:t>
            </a:r>
            <a:r>
              <a:rPr lang="zh-CN" altLang="en-US" sz="2800" b="1" dirty="0" smtClean="0">
                <a:solidFill>
                  <a:schemeClr val="bg1"/>
                </a:solidFill>
                <a:latin typeface="宋体" panose="02010600030101010101" pitchFamily="2" charset="-122"/>
                <a:cs typeface="宋体" panose="02010600030101010101" pitchFamily="2" charset="-122"/>
                <a:sym typeface="+mn-ea"/>
              </a:rPr>
              <a:t>综合实践二: 用户列表异步编辑</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6180" y="1203325"/>
            <a:ext cx="7080885" cy="1568450"/>
          </a:xfrm>
          <a:prstGeom prst="rect">
            <a:avLst/>
          </a:prstGeom>
          <a:noFill/>
        </p:spPr>
        <p:txBody>
          <a:bodyPr wrap="square" rtlCol="0">
            <a:spAutoFit/>
          </a:bodyPr>
          <a:p>
            <a:pPr marL="0" indent="0" algn="l">
              <a:buFont typeface="Wingdings" panose="05000000000000000000" charset="0"/>
              <a:buNone/>
            </a:pPr>
            <a:r>
              <a:rPr sz="2400">
                <a:solidFill>
                  <a:schemeClr val="accent1"/>
                </a:solidFill>
              </a:rPr>
              <a:t>(3) 添加用户数据: </a:t>
            </a:r>
            <a:endParaRPr sz="2400">
              <a:solidFill>
                <a:schemeClr val="accent1"/>
              </a:solidFill>
            </a:endParaRPr>
          </a:p>
          <a:p>
            <a:pPr marL="0" indent="0" algn="l">
              <a:buFont typeface="Wingdings" panose="05000000000000000000" charset="0"/>
              <a:buNone/>
            </a:pPr>
            <a:r>
              <a:rPr sz="2400">
                <a:solidFill>
                  <a:schemeClr val="accent1"/>
                </a:solidFill>
              </a:rPr>
              <a:t> </a:t>
            </a:r>
            <a:r>
              <a:rPr lang="en-US" sz="2400">
                <a:solidFill>
                  <a:schemeClr val="accent1"/>
                </a:solidFill>
              </a:rPr>
              <a:t>       </a:t>
            </a:r>
            <a:r>
              <a:rPr sz="2400">
                <a:solidFill>
                  <a:schemeClr val="tx1"/>
                </a:solidFill>
              </a:rPr>
              <a:t>在页面上点击添加按钮时, 借助弹窗和异步请求实现不跳转页面 就可以添加用户数据到数据库, 如图 8. 5. 3 所示。</a:t>
            </a:r>
            <a:endParaRPr sz="2400">
              <a:solidFill>
                <a:schemeClr val="tx1"/>
              </a:solidFill>
            </a:endParaRPr>
          </a:p>
        </p:txBody>
      </p:sp>
      <p:sp>
        <p:nvSpPr>
          <p:cNvPr id="4" name="文本框 3"/>
          <p:cNvSpPr txBox="1"/>
          <p:nvPr/>
        </p:nvSpPr>
        <p:spPr>
          <a:xfrm>
            <a:off x="3707765" y="5805170"/>
            <a:ext cx="1897380" cy="368300"/>
          </a:xfrm>
          <a:prstGeom prst="rect">
            <a:avLst/>
          </a:prstGeom>
          <a:noFill/>
        </p:spPr>
        <p:txBody>
          <a:bodyPr wrap="none" rtlCol="0">
            <a:spAutoFit/>
          </a:bodyPr>
          <a:p>
            <a:pPr algn="l"/>
            <a:r>
              <a:rPr lang="zh-CN" altLang="en-US"/>
              <a:t>图8.5.3 添加用户</a:t>
            </a:r>
            <a:endParaRPr lang="zh-CN" altLang="en-US"/>
          </a:p>
        </p:txBody>
      </p:sp>
      <p:pic>
        <p:nvPicPr>
          <p:cNvPr id="39" name="图片 24"/>
          <p:cNvPicPr>
            <a:picLocks noChangeAspect="1"/>
          </p:cNvPicPr>
          <p:nvPr/>
        </p:nvPicPr>
        <p:blipFill>
          <a:blip r:embed="rId1"/>
          <a:srcRect b="6103"/>
          <a:stretch>
            <a:fillRect/>
          </a:stretch>
        </p:blipFill>
        <p:spPr>
          <a:xfrm>
            <a:off x="1835150" y="2996565"/>
            <a:ext cx="5591175" cy="2611755"/>
          </a:xfrm>
          <a:prstGeom prst="rect">
            <a:avLst/>
          </a:prstGeom>
          <a:noFill/>
          <a:ln w="3175">
            <a:solidFill>
              <a:schemeClr val="tx1"/>
            </a:solid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8. 5 </a:t>
            </a:r>
            <a:r>
              <a:rPr lang="zh-CN" altLang="en-US" sz="2800" b="1" dirty="0" smtClean="0">
                <a:solidFill>
                  <a:schemeClr val="bg1"/>
                </a:solidFill>
                <a:latin typeface="宋体" panose="02010600030101010101" pitchFamily="2" charset="-122"/>
                <a:cs typeface="宋体" panose="02010600030101010101" pitchFamily="2" charset="-122"/>
                <a:sym typeface="+mn-ea"/>
              </a:rPr>
              <a:t>综合实践二: 用户列表异步编辑</a:t>
            </a:r>
            <a:endParaRPr lang="zh-CN" altLang="en-US" sz="2800" b="1" dirty="0" smtClean="0">
              <a:solidFill>
                <a:schemeClr val="bg1"/>
              </a:solidFill>
              <a:latin typeface="宋体" panose="02010600030101010101" pitchFamily="2" charset="-122"/>
              <a:cs typeface="宋体" panose="02010600030101010101" pitchFamily="2" charset="-122"/>
              <a:sym typeface="+mn-ea"/>
            </a:endParaRPr>
          </a:p>
        </p:txBody>
      </p:sp>
      <p:sp>
        <p:nvSpPr>
          <p:cNvPr id="5" name="文本框 4"/>
          <p:cNvSpPr txBox="1"/>
          <p:nvPr/>
        </p:nvSpPr>
        <p:spPr>
          <a:xfrm>
            <a:off x="1186180" y="1203325"/>
            <a:ext cx="7080885" cy="1568450"/>
          </a:xfrm>
          <a:prstGeom prst="rect">
            <a:avLst/>
          </a:prstGeom>
          <a:noFill/>
        </p:spPr>
        <p:txBody>
          <a:bodyPr wrap="square" rtlCol="0">
            <a:spAutoFit/>
          </a:bodyPr>
          <a:p>
            <a:pPr marL="0" indent="0" algn="l">
              <a:buFont typeface="Wingdings" panose="05000000000000000000" charset="0"/>
              <a:buNone/>
            </a:pPr>
            <a:r>
              <a:rPr sz="2400">
                <a:solidFill>
                  <a:schemeClr val="accent1"/>
                </a:solidFill>
              </a:rPr>
              <a:t>(4) 修改用户数据: </a:t>
            </a:r>
            <a:endParaRPr sz="2400">
              <a:solidFill>
                <a:schemeClr val="accent1"/>
              </a:solidFill>
            </a:endParaRPr>
          </a:p>
          <a:p>
            <a:pPr marL="0" indent="0" algn="l">
              <a:buFont typeface="Wingdings" panose="05000000000000000000" charset="0"/>
              <a:buNone/>
            </a:pPr>
            <a:r>
              <a:rPr sz="2400">
                <a:solidFill>
                  <a:schemeClr val="accent1"/>
                </a:solidFill>
              </a:rPr>
              <a:t> </a:t>
            </a:r>
            <a:r>
              <a:rPr lang="en-US" sz="2400">
                <a:solidFill>
                  <a:schemeClr val="accent1"/>
                </a:solidFill>
              </a:rPr>
              <a:t>       </a:t>
            </a:r>
            <a:r>
              <a:rPr sz="2400">
                <a:solidFill>
                  <a:schemeClr val="tx1"/>
                </a:solidFill>
              </a:rPr>
              <a:t>在页面上点击修改按钮时, 借助弹窗和异步请求实现不跳转页面 就可以修改数据库中的用户数据, 如图 8. 5. 4 所示。</a:t>
            </a:r>
            <a:endParaRPr sz="2400">
              <a:solidFill>
                <a:schemeClr val="tx1"/>
              </a:solidFill>
            </a:endParaRPr>
          </a:p>
        </p:txBody>
      </p:sp>
      <p:sp>
        <p:nvSpPr>
          <p:cNvPr id="4" name="文本框 3"/>
          <p:cNvSpPr txBox="1"/>
          <p:nvPr/>
        </p:nvSpPr>
        <p:spPr>
          <a:xfrm>
            <a:off x="3564255" y="5805170"/>
            <a:ext cx="2354580" cy="368300"/>
          </a:xfrm>
          <a:prstGeom prst="rect">
            <a:avLst/>
          </a:prstGeom>
          <a:noFill/>
        </p:spPr>
        <p:txBody>
          <a:bodyPr wrap="none" rtlCol="0">
            <a:spAutoFit/>
          </a:bodyPr>
          <a:p>
            <a:pPr algn="l"/>
            <a:r>
              <a:rPr lang="zh-CN" altLang="en-US"/>
              <a:t>图8.5.4 修改用户信息</a:t>
            </a:r>
            <a:endParaRPr lang="zh-CN" altLang="en-US"/>
          </a:p>
        </p:txBody>
      </p:sp>
      <p:pic>
        <p:nvPicPr>
          <p:cNvPr id="38" name="图片 23"/>
          <p:cNvPicPr>
            <a:picLocks noChangeAspect="1"/>
          </p:cNvPicPr>
          <p:nvPr/>
        </p:nvPicPr>
        <p:blipFill>
          <a:blip r:embed="rId1"/>
          <a:srcRect b="4712"/>
          <a:stretch>
            <a:fillRect/>
          </a:stretch>
        </p:blipFill>
        <p:spPr>
          <a:xfrm>
            <a:off x="1936750" y="3018790"/>
            <a:ext cx="5481955" cy="2644775"/>
          </a:xfrm>
          <a:prstGeom prst="rect">
            <a:avLst/>
          </a:prstGeom>
          <a:noFill/>
          <a:ln w="3175">
            <a:solidFill>
              <a:schemeClr val="tx1"/>
            </a:solid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nvSpPr>
        <p:spPr>
          <a:xfrm>
            <a:off x="902970" y="1642745"/>
            <a:ext cx="7757160" cy="3649980"/>
          </a:xfrm>
          <a:prstGeom prst="rect">
            <a:avLst/>
          </a:prstGeom>
          <a:noFill/>
        </p:spPr>
        <p:txBody>
          <a:bodyPr wrap="square" rtlCol="0" anchor="t">
            <a:spAutoFit/>
          </a:bodyPr>
          <a:p>
            <a:pPr>
              <a:lnSpc>
                <a:spcPct val="130000"/>
              </a:lnSpc>
            </a:pPr>
            <a:r>
              <a:rPr lang="zh-CN" altLang="en-US" sz="2400">
                <a:solidFill>
                  <a:srgbClr val="0000FF"/>
                </a:solidFill>
              </a:rPr>
              <a:t>1. 什么是</a:t>
            </a:r>
            <a:r>
              <a:rPr lang="en-US" altLang="zh-CN" sz="2400">
                <a:solidFill>
                  <a:srgbClr val="0000FF"/>
                </a:solidFill>
              </a:rPr>
              <a:t>Ajax</a:t>
            </a:r>
            <a:endParaRPr lang="zh-CN" altLang="en-US"/>
          </a:p>
          <a:p>
            <a:pPr marL="342900" indent="-342900" algn="just">
              <a:lnSpc>
                <a:spcPct val="130000"/>
              </a:lnSpc>
              <a:buFont typeface="Wingdings" panose="05000000000000000000" charset="0"/>
              <a:buChar char=""/>
            </a:pPr>
            <a:r>
              <a:rPr lang="en-US" altLang="zh-CN" sz="2200">
                <a:solidFill>
                  <a:srgbClr val="0000FF"/>
                </a:solidFill>
                <a:sym typeface="+mn-ea"/>
              </a:rPr>
              <a:t>Ajax</a:t>
            </a:r>
            <a:r>
              <a:rPr lang="zh-CN" altLang="en-US" sz="2200"/>
              <a:t> (Asynchronous JavaScript and XML, 异步 JavaScript 和 XML), 是一种利用 JavaS- cript 实现异步请求的技术在无须重新加载整个网页的情况下, 能够更新部分页面内容。 </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sym typeface="+mn-ea"/>
              </a:rPr>
              <a:t>Ajax</a:t>
            </a:r>
            <a:r>
              <a:rPr lang="zh-CN" altLang="en-US" sz="2200"/>
              <a:t> 不仅需要前端的技术, 同时需要后端服务器的配合。 </a:t>
            </a:r>
            <a:endParaRPr lang="zh-CN" altLang="en-US" sz="2200"/>
          </a:p>
          <a:p>
            <a:pPr marL="342900" indent="-342900" algn="just">
              <a:lnSpc>
                <a:spcPct val="130000"/>
              </a:lnSpc>
              <a:buFont typeface="Wingdings" panose="05000000000000000000" charset="0"/>
              <a:buChar char=""/>
            </a:pPr>
            <a:r>
              <a:rPr lang="en-US" altLang="zh-CN" sz="2200">
                <a:solidFill>
                  <a:srgbClr val="0000FF"/>
                </a:solidFill>
                <a:sym typeface="+mn-ea"/>
              </a:rPr>
              <a:t>Ajax</a:t>
            </a:r>
            <a:r>
              <a:rPr lang="zh-CN" altLang="en-US" sz="2200"/>
              <a:t> 的工作原理是创建一个 XMLHttpRequest对象, 并用该对象向服务器发送异步请求, 当获取从服务器返回的数据时, 使用 JavaScript 的 DOM 模型对象更新页面</a:t>
            </a:r>
            <a:endParaRPr lang="zh-CN" altLang="en-US" sz="22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2697480" cy="570865"/>
          </a:xfrm>
          <a:prstGeom prst="rect">
            <a:avLst/>
          </a:prstGeom>
          <a:noFill/>
        </p:spPr>
        <p:txBody>
          <a:bodyPr wrap="square" rtlCol="0" anchor="t">
            <a:spAutoFit/>
          </a:bodyPr>
          <a:p>
            <a:pPr>
              <a:lnSpc>
                <a:spcPct val="130000"/>
              </a:lnSpc>
            </a:pPr>
            <a:r>
              <a:rPr lang="en-US" altLang="zh-CN" sz="2400">
                <a:solidFill>
                  <a:srgbClr val="0000FF"/>
                </a:solidFill>
              </a:rPr>
              <a:t>2</a:t>
            </a:r>
            <a:r>
              <a:rPr lang="zh-CN" altLang="en-US" sz="2400">
                <a:solidFill>
                  <a:srgbClr val="0000FF"/>
                </a:solidFill>
              </a:rPr>
              <a:t>. Ajax 实现步骤</a:t>
            </a:r>
            <a:r>
              <a:rPr lang="zh-CN" altLang="en-US"/>
              <a:t> </a:t>
            </a:r>
            <a:endParaRPr lang="zh-CN" altLang="en-US" sz="2200"/>
          </a:p>
        </p:txBody>
      </p:sp>
      <p:pic>
        <p:nvPicPr>
          <p:cNvPr id="7" name="图片 6"/>
          <p:cNvPicPr>
            <a:picLocks noChangeAspect="1"/>
          </p:cNvPicPr>
          <p:nvPr/>
        </p:nvPicPr>
        <p:blipFill>
          <a:blip r:embed="rId1"/>
          <a:stretch>
            <a:fillRect/>
          </a:stretch>
        </p:blipFill>
        <p:spPr>
          <a:xfrm>
            <a:off x="774700" y="1844675"/>
            <a:ext cx="7470775" cy="2331085"/>
          </a:xfrm>
          <a:prstGeom prst="rect">
            <a:avLst/>
          </a:prstGeom>
        </p:spPr>
      </p:pic>
      <p:pic>
        <p:nvPicPr>
          <p:cNvPr id="9" name="图片 8"/>
          <p:cNvPicPr>
            <a:picLocks noChangeAspect="1"/>
          </p:cNvPicPr>
          <p:nvPr>
            <p:custDataLst>
              <p:tags r:id="rId2"/>
            </p:custDataLst>
          </p:nvPr>
        </p:nvPicPr>
        <p:blipFill>
          <a:blip r:embed="rId3"/>
          <a:stretch>
            <a:fillRect/>
          </a:stretch>
        </p:blipFill>
        <p:spPr>
          <a:xfrm>
            <a:off x="774700" y="4220210"/>
            <a:ext cx="7470775" cy="10680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2697480" cy="570865"/>
          </a:xfrm>
          <a:prstGeom prst="rect">
            <a:avLst/>
          </a:prstGeom>
          <a:noFill/>
        </p:spPr>
        <p:txBody>
          <a:bodyPr wrap="square" rtlCol="0" anchor="t">
            <a:spAutoFit/>
          </a:bodyPr>
          <a:p>
            <a:pPr>
              <a:lnSpc>
                <a:spcPct val="130000"/>
              </a:lnSpc>
            </a:pPr>
            <a:r>
              <a:rPr lang="en-US" altLang="zh-CN" sz="2400">
                <a:solidFill>
                  <a:srgbClr val="0000FF"/>
                </a:solidFill>
              </a:rPr>
              <a:t>2</a:t>
            </a:r>
            <a:r>
              <a:rPr lang="zh-CN" altLang="en-US" sz="2400">
                <a:solidFill>
                  <a:srgbClr val="0000FF"/>
                </a:solidFill>
              </a:rPr>
              <a:t>. Ajax 实现步骤</a:t>
            </a:r>
            <a:r>
              <a:rPr lang="zh-CN" altLang="en-US"/>
              <a:t> </a:t>
            </a:r>
            <a:endParaRPr lang="zh-CN" altLang="en-US" sz="2200"/>
          </a:p>
        </p:txBody>
      </p:sp>
      <p:pic>
        <p:nvPicPr>
          <p:cNvPr id="4" name="图片 3"/>
          <p:cNvPicPr>
            <a:picLocks noChangeAspect="1"/>
          </p:cNvPicPr>
          <p:nvPr>
            <p:custDataLst>
              <p:tags r:id="rId1"/>
            </p:custDataLst>
          </p:nvPr>
        </p:nvPicPr>
        <p:blipFill>
          <a:blip r:embed="rId2"/>
          <a:stretch>
            <a:fillRect/>
          </a:stretch>
        </p:blipFill>
        <p:spPr>
          <a:xfrm>
            <a:off x="755650" y="1887855"/>
            <a:ext cx="7787640" cy="412242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2668905" cy="570865"/>
          </a:xfrm>
          <a:prstGeom prst="rect">
            <a:avLst/>
          </a:prstGeom>
          <a:noFill/>
        </p:spPr>
        <p:txBody>
          <a:bodyPr wrap="square" rtlCol="0" anchor="t">
            <a:spAutoFit/>
          </a:bodyPr>
          <a:p>
            <a:pPr>
              <a:lnSpc>
                <a:spcPct val="130000"/>
              </a:lnSpc>
            </a:pPr>
            <a:r>
              <a:rPr lang="en-US" altLang="zh-CN" sz="2400">
                <a:solidFill>
                  <a:srgbClr val="0000FF"/>
                </a:solidFill>
              </a:rPr>
              <a:t>3</a:t>
            </a:r>
            <a:r>
              <a:rPr lang="zh-CN" altLang="en-US" sz="2400">
                <a:solidFill>
                  <a:srgbClr val="0000FF"/>
                </a:solidFill>
              </a:rPr>
              <a:t>. 什么是 JSON</a:t>
            </a:r>
            <a:endParaRPr lang="zh-CN" altLang="en-US" sz="2200"/>
          </a:p>
        </p:txBody>
      </p:sp>
      <p:sp>
        <p:nvSpPr>
          <p:cNvPr id="4" name="文本框 3"/>
          <p:cNvSpPr txBox="1"/>
          <p:nvPr/>
        </p:nvSpPr>
        <p:spPr>
          <a:xfrm>
            <a:off x="827405" y="2060575"/>
            <a:ext cx="7626985" cy="3415030"/>
          </a:xfrm>
          <a:prstGeom prst="rect">
            <a:avLst/>
          </a:prstGeom>
          <a:noFill/>
        </p:spPr>
        <p:txBody>
          <a:bodyPr wrap="square" rtlCol="0">
            <a:spAutoFit/>
          </a:bodyPr>
          <a:p>
            <a:pPr marL="285750" indent="-285750" algn="l">
              <a:buFont typeface="Wingdings" panose="05000000000000000000" charset="0"/>
              <a:buChar char="n"/>
            </a:pPr>
            <a:r>
              <a:rPr lang="zh-CN" altLang="en-US" sz="2400">
                <a:solidFill>
                  <a:schemeClr val="accent1"/>
                </a:solidFill>
              </a:rPr>
              <a:t>JSON</a:t>
            </a:r>
            <a:r>
              <a:rPr lang="zh-CN" altLang="en-US" sz="2400"/>
              <a:t> (JavaScript Object Notation) 指的是JavaScript 对象表示法, 也可理解成 Java 对象 表示法。 它是一种简单的数据格式, 是存储和交换文本信息的语法, 与 XML 很相似, 但 JSON 更轻巧、 更灵活。</a:t>
            </a:r>
            <a:endParaRPr lang="zh-CN" altLang="en-US" sz="2400"/>
          </a:p>
          <a:p>
            <a:pPr marL="285750" indent="-285750" algn="l">
              <a:buFont typeface="Wingdings" panose="05000000000000000000" charset="0"/>
              <a:buChar char="n"/>
            </a:pPr>
            <a:r>
              <a:rPr lang="zh-CN" altLang="en-US" sz="2400">
                <a:solidFill>
                  <a:schemeClr val="accent1"/>
                </a:solidFill>
              </a:rPr>
              <a:t>JSON</a:t>
            </a:r>
            <a:r>
              <a:rPr lang="zh-CN" altLang="en-US" sz="2400"/>
              <a:t> 是前后端交互的数据载体, 后端 Java 对象可以转为 JSON, 前端 JavaScript 对象与 JSON 也可以相互转换。 </a:t>
            </a:r>
            <a:endParaRPr lang="zh-CN" altLang="en-US" sz="2400"/>
          </a:p>
          <a:p>
            <a:pPr marL="285750" indent="-285750" algn="l">
              <a:buFont typeface="Wingdings" panose="05000000000000000000" charset="0"/>
              <a:buChar char="n"/>
            </a:pPr>
            <a:r>
              <a:rPr lang="zh-CN" altLang="en-US" sz="2400">
                <a:solidFill>
                  <a:schemeClr val="accent1"/>
                </a:solidFill>
              </a:rPr>
              <a:t>JSON</a:t>
            </a:r>
            <a:r>
              <a:rPr lang="zh-CN" altLang="en-US" sz="2400"/>
              <a:t> 数据通常以字符串的类型在前 后端传输, 传输成功后再转换成相应的对象。</a:t>
            </a:r>
            <a:endParaRPr lang="zh-CN"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2668905" cy="570865"/>
          </a:xfrm>
          <a:prstGeom prst="rect">
            <a:avLst/>
          </a:prstGeom>
          <a:noFill/>
        </p:spPr>
        <p:txBody>
          <a:bodyPr wrap="square" rtlCol="0" anchor="t">
            <a:spAutoFit/>
          </a:bodyPr>
          <a:p>
            <a:pPr>
              <a:lnSpc>
                <a:spcPct val="130000"/>
              </a:lnSpc>
            </a:pPr>
            <a:r>
              <a:rPr lang="en-US" altLang="zh-CN" sz="2400">
                <a:solidFill>
                  <a:srgbClr val="0000FF"/>
                </a:solidFill>
              </a:rPr>
              <a:t>3</a:t>
            </a:r>
            <a:r>
              <a:rPr lang="zh-CN" altLang="en-US" sz="2400">
                <a:solidFill>
                  <a:srgbClr val="0000FF"/>
                </a:solidFill>
              </a:rPr>
              <a:t>. 什么是 JSON</a:t>
            </a:r>
            <a:endParaRPr lang="zh-CN" altLang="en-US" sz="2200"/>
          </a:p>
        </p:txBody>
      </p:sp>
      <p:sp>
        <p:nvSpPr>
          <p:cNvPr id="4" name="文本框 3"/>
          <p:cNvSpPr txBox="1"/>
          <p:nvPr/>
        </p:nvSpPr>
        <p:spPr>
          <a:xfrm>
            <a:off x="827405" y="2060575"/>
            <a:ext cx="7626985" cy="460375"/>
          </a:xfrm>
          <a:prstGeom prst="rect">
            <a:avLst/>
          </a:prstGeom>
          <a:noFill/>
        </p:spPr>
        <p:txBody>
          <a:bodyPr wrap="square" rtlCol="0">
            <a:spAutoFit/>
          </a:bodyPr>
          <a:p>
            <a:pPr marL="285750" indent="-285750" algn="l">
              <a:buFont typeface="Wingdings" panose="05000000000000000000" charset="0"/>
              <a:buChar char="n"/>
            </a:pPr>
            <a:r>
              <a:rPr lang="zh-CN" altLang="en-US" sz="2400">
                <a:solidFill>
                  <a:schemeClr val="accent1"/>
                </a:solidFill>
              </a:rPr>
              <a:t>JSON</a:t>
            </a:r>
            <a:r>
              <a:rPr lang="zh-CN" altLang="en-US" sz="2400"/>
              <a:t> 数据有以下几种</a:t>
            </a:r>
            <a:r>
              <a:rPr lang="zh-CN" altLang="en-US" sz="2400"/>
              <a:t>格式：</a:t>
            </a:r>
            <a:endParaRPr lang="zh-CN" altLang="en-US" sz="2400"/>
          </a:p>
        </p:txBody>
      </p:sp>
      <p:pic>
        <p:nvPicPr>
          <p:cNvPr id="9" name="图片 8"/>
          <p:cNvPicPr>
            <a:picLocks noChangeAspect="1"/>
          </p:cNvPicPr>
          <p:nvPr/>
        </p:nvPicPr>
        <p:blipFill>
          <a:blip r:embed="rId1"/>
          <a:stretch>
            <a:fillRect/>
          </a:stretch>
        </p:blipFill>
        <p:spPr>
          <a:xfrm>
            <a:off x="838200" y="2701925"/>
            <a:ext cx="7201535" cy="28384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cs typeface="宋体" panose="02010600030101010101" pitchFamily="2" charset="-122"/>
                <a:sym typeface="+mn-ea"/>
              </a:rPr>
              <a:t>8. 1 实践一: JavaScript </a:t>
            </a:r>
            <a:r>
              <a:rPr lang="zh-CN" altLang="en-US" sz="2800" b="1" dirty="0" smtClean="0">
                <a:solidFill>
                  <a:schemeClr val="bg1"/>
                </a:solidFill>
                <a:latin typeface="宋体" panose="02010600030101010101" pitchFamily="2" charset="-122"/>
                <a:cs typeface="宋体" panose="02010600030101010101" pitchFamily="2" charset="-122"/>
                <a:sym typeface="+mn-ea"/>
              </a:rPr>
              <a:t>实现</a:t>
            </a:r>
            <a:r>
              <a:rPr lang="en-US" altLang="zh-CN" sz="2800" b="1" dirty="0" smtClean="0">
                <a:solidFill>
                  <a:schemeClr val="bg1"/>
                </a:solidFill>
                <a:latin typeface="宋体" panose="02010600030101010101" pitchFamily="2" charset="-122"/>
                <a:cs typeface="宋体" panose="02010600030101010101" pitchFamily="2" charset="-122"/>
                <a:sym typeface="+mn-ea"/>
              </a:rPr>
              <a:t> Ajax</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2668905" cy="570865"/>
          </a:xfrm>
          <a:prstGeom prst="rect">
            <a:avLst/>
          </a:prstGeom>
          <a:noFill/>
        </p:spPr>
        <p:txBody>
          <a:bodyPr wrap="square" rtlCol="0" anchor="t">
            <a:spAutoFit/>
          </a:bodyPr>
          <a:p>
            <a:pPr>
              <a:lnSpc>
                <a:spcPct val="130000"/>
              </a:lnSpc>
            </a:pPr>
            <a:r>
              <a:rPr lang="en-US" altLang="zh-CN" sz="2400">
                <a:solidFill>
                  <a:srgbClr val="0000FF"/>
                </a:solidFill>
              </a:rPr>
              <a:t>3</a:t>
            </a:r>
            <a:r>
              <a:rPr lang="zh-CN" altLang="en-US" sz="2400">
                <a:solidFill>
                  <a:srgbClr val="0000FF"/>
                </a:solidFill>
              </a:rPr>
              <a:t>. 什么是 JSON</a:t>
            </a:r>
            <a:endParaRPr lang="zh-CN" altLang="en-US" sz="2200"/>
          </a:p>
        </p:txBody>
      </p:sp>
      <p:sp>
        <p:nvSpPr>
          <p:cNvPr id="4" name="文本框 3"/>
          <p:cNvSpPr txBox="1"/>
          <p:nvPr/>
        </p:nvSpPr>
        <p:spPr>
          <a:xfrm>
            <a:off x="827405" y="2060575"/>
            <a:ext cx="7626985" cy="460375"/>
          </a:xfrm>
          <a:prstGeom prst="rect">
            <a:avLst/>
          </a:prstGeom>
          <a:noFill/>
        </p:spPr>
        <p:txBody>
          <a:bodyPr wrap="square" rtlCol="0">
            <a:spAutoFit/>
          </a:bodyPr>
          <a:p>
            <a:pPr marL="285750" indent="-285750" algn="l">
              <a:buFont typeface="Wingdings" panose="05000000000000000000" charset="0"/>
              <a:buChar char="n"/>
            </a:pPr>
            <a:r>
              <a:rPr lang="zh-CN" altLang="en-US" sz="2400">
                <a:solidFill>
                  <a:schemeClr val="accent1"/>
                </a:solidFill>
              </a:rPr>
              <a:t>JSON</a:t>
            </a:r>
            <a:r>
              <a:rPr lang="zh-CN" altLang="en-US" sz="2400"/>
              <a:t> 数据有以下几种</a:t>
            </a:r>
            <a:r>
              <a:rPr lang="zh-CN" altLang="en-US" sz="2400"/>
              <a:t>格式：</a:t>
            </a:r>
            <a:endParaRPr lang="zh-CN" altLang="en-US" sz="2400"/>
          </a:p>
        </p:txBody>
      </p:sp>
      <p:pic>
        <p:nvPicPr>
          <p:cNvPr id="6" name="图片 5"/>
          <p:cNvPicPr>
            <a:picLocks noChangeAspect="1"/>
          </p:cNvPicPr>
          <p:nvPr/>
        </p:nvPicPr>
        <p:blipFill>
          <a:blip r:embed="rId1"/>
          <a:stretch>
            <a:fillRect/>
          </a:stretch>
        </p:blipFill>
        <p:spPr>
          <a:xfrm>
            <a:off x="971550" y="2484120"/>
            <a:ext cx="6965315" cy="811530"/>
          </a:xfrm>
          <a:prstGeom prst="rect">
            <a:avLst/>
          </a:prstGeom>
        </p:spPr>
      </p:pic>
      <p:pic>
        <p:nvPicPr>
          <p:cNvPr id="7" name="图片 6"/>
          <p:cNvPicPr>
            <a:picLocks noChangeAspect="1"/>
          </p:cNvPicPr>
          <p:nvPr/>
        </p:nvPicPr>
        <p:blipFill>
          <a:blip r:embed="rId2"/>
          <a:stretch>
            <a:fillRect/>
          </a:stretch>
        </p:blipFill>
        <p:spPr>
          <a:xfrm>
            <a:off x="971550" y="3296285"/>
            <a:ext cx="6941185" cy="3282950"/>
          </a:xfrm>
          <a:prstGeom prst="rect">
            <a:avLst/>
          </a:prstGeom>
        </p:spPr>
      </p:pic>
    </p:spTree>
  </p:cSld>
  <p:clrMapOvr>
    <a:masterClrMapping/>
  </p:clrMapOvr>
</p:sld>
</file>

<file path=ppt/tags/tag1.xml><?xml version="1.0" encoding="utf-8"?>
<p:tagLst xmlns:p="http://schemas.openxmlformats.org/presentationml/2006/main">
  <p:tag name="KSO_WM_UNIT_PLACING_PICTURE_USER_VIEWPORT" val="{&quot;height&quot;:1682,&quot;width&quot;:11765}"/>
</p:tagLst>
</file>

<file path=ppt/tags/tag2.xml><?xml version="1.0" encoding="utf-8"?>
<p:tagLst xmlns:p="http://schemas.openxmlformats.org/presentationml/2006/main">
  <p:tag name="KSO_WM_UNIT_PLACING_PICTURE_USER_VIEWPORT" val="{&quot;height&quot;:5667,&quot;width&quot;:10708}"/>
</p:tagLst>
</file>

<file path=ppt/tags/tag3.xml><?xml version="1.0" encoding="utf-8"?>
<p:tagLst xmlns:p="http://schemas.openxmlformats.org/presentationml/2006/main">
  <p:tag name="KSO_WM_UNIT_PLACING_PICTURE_USER_VIEWPORT" val="{&quot;height&quot;:5055,&quot;width&quot;:12216}"/>
</p:tagLst>
</file>

<file path=ppt/tags/tag4.xml><?xml version="1.0" encoding="utf-8"?>
<p:tagLst xmlns:p="http://schemas.openxmlformats.org/presentationml/2006/main">
  <p:tag name="KSO_WM_UNIT_PLACING_PICTURE_USER_VIEWPORT" val="{&quot;height&quot;:5055,&quot;width&quot;:12216}"/>
</p:tagLst>
</file>

<file path=ppt/tags/tag5.xml><?xml version="1.0" encoding="utf-8"?>
<p:tagLst xmlns:p="http://schemas.openxmlformats.org/presentationml/2006/main">
  <p:tag name="KSO_WM_UNIT_PLACING_PICTURE_USER_VIEWPORT" val="{&quot;height&quot;:5055,&quot;width&quot;:12216}"/>
</p:tagLst>
</file>

<file path=ppt/tags/tag6.xml><?xml version="1.0" encoding="utf-8"?>
<p:tagLst xmlns:p="http://schemas.openxmlformats.org/presentationml/2006/main">
  <p:tag name="KSO_WM_UNIT_PLACING_PICTURE_USER_VIEWPORT" val="{&quot;height&quot;:5055,&quot;width&quot;:12216}"/>
</p:tagLst>
</file>

<file path=ppt/tags/tag7.xml><?xml version="1.0" encoding="utf-8"?>
<p:tagLst xmlns:p="http://schemas.openxmlformats.org/presentationml/2006/main">
  <p:tag name="KSO_WM_UNIT_PLACING_PICTURE_USER_VIEWPORT" val="{&quot;height&quot;:5055,&quot;width&quot;:12216}"/>
</p:tagLst>
</file>

<file path=ppt/tags/tag8.xml><?xml version="1.0" encoding="utf-8"?>
<p:tagLst xmlns:p="http://schemas.openxmlformats.org/presentationml/2006/main">
  <p:tag name="KSO_WM_UNIT_PLACING_PICTURE_USER_VIEWPORT" val="{&quot;height&quot;:5055,&quot;width&quot;:12216}"/>
</p:tagLst>
</file>

<file path=ppt/tags/tag9.xml><?xml version="1.0" encoding="utf-8"?>
<p:tagLst xmlns:p="http://schemas.openxmlformats.org/presentationml/2006/main">
  <p:tag name="COMMONDATA" val="eyJoZGlkIjoiN2Q1N2QxZWY2NGI1ZDcxNzU0MWFmYmNiYzk0NWFjMGUifQ=="/>
  <p:tag name="KSO_WPP_MARK_KEY" val="46d2cc31-8842-4343-91be-9ac27beea3de"/>
</p:tagLst>
</file>

<file path=ppt/theme/theme1.xml><?xml version="1.0" encoding="utf-8"?>
<a:theme xmlns:a="http://schemas.openxmlformats.org/drawingml/2006/main" name="sample">
  <a:themeElements>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fontScheme name="">
      <a:majorFont>
        <a:latin typeface="Tahoma"/>
        <a:ea typeface="楷体_GB2312"/>
        <a:cs typeface=""/>
      </a:majorFont>
      <a:minorFont>
        <a:latin typeface="Tahoma"/>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29D62"/>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ACB"/>
        </a:accent6>
        <a:hlink>
          <a:srgbClr val="9FD4F1"/>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chEd_2002_template">
  <a:themeElements>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54DD49"/>
      </a:hlink>
      <a:folHlink>
        <a:srgbClr val="F99439"/>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478E"/>
        </a:lt1>
        <a:dk2>
          <a:srgbClr val="FFCC29"/>
        </a:dk2>
        <a:lt2>
          <a:srgbClr val="000000"/>
        </a:lt2>
        <a:accent1>
          <a:srgbClr val="FCEB98"/>
        </a:accent1>
        <a:accent2>
          <a:srgbClr val="6699FF"/>
        </a:accent2>
        <a:accent3>
          <a:srgbClr val="AAB1C6"/>
        </a:accent3>
        <a:accent4>
          <a:srgbClr val="DCDCDC"/>
        </a:accent4>
        <a:accent5>
          <a:srgbClr val="FDF3CA"/>
        </a:accent5>
        <a:accent6>
          <a:srgbClr val="5B89E5"/>
        </a:accent6>
        <a:hlink>
          <a:srgbClr val="66CC66"/>
        </a:hlink>
        <a:folHlink>
          <a:srgbClr val="FA7438"/>
        </a:folHlink>
      </a:clrScheme>
      <a:clrMap bg1="lt1" tx1="dk1" bg2="lt2" tx2="dk2" accent1="accent1" accent2="accent2" accent3="accent3" accent4="accent4" accent5="accent5" accent6="accent6" hlink="hlink" folHlink="folHlink"/>
    </a:extraClrScheme>
    <a:extraClrScheme>
      <a:clrScheme name="">
        <a:dk1>
          <a:srgbClr val="FFFFFF"/>
        </a:dk1>
        <a:lt1>
          <a:srgbClr val="314877"/>
        </a:lt1>
        <a:dk2>
          <a:srgbClr val="FFCC00"/>
        </a:dk2>
        <a:lt2>
          <a:srgbClr val="000000"/>
        </a:lt2>
        <a:accent1>
          <a:srgbClr val="66CC33"/>
        </a:accent1>
        <a:accent2>
          <a:srgbClr val="FF9933"/>
        </a:accent2>
        <a:accent3>
          <a:srgbClr val="ADB1BE"/>
        </a:accent3>
        <a:accent4>
          <a:srgbClr val="DCDCDC"/>
        </a:accent4>
        <a:accent5>
          <a:srgbClr val="B9E2AD"/>
        </a:accent5>
        <a:accent6>
          <a:srgbClr val="E5892D"/>
        </a:accent6>
        <a:hlink>
          <a:srgbClr val="FFCC00"/>
        </a:hlink>
        <a:folHlink>
          <a:srgbClr val="66CC33"/>
        </a:folHlink>
      </a:clrScheme>
      <a:clrMap bg1="lt1" tx1="dk1" bg2="lt2" tx2="dk2" accent1="accent1" accent2="accent2" accent3="accent3" accent4="accent4" accent5="accent5" accent6="accent6" hlink="hlink" folHlink="folHlink"/>
    </a:extraClrScheme>
    <a:extraClrScheme>
      <a:clrScheme name="">
        <a:dk1>
          <a:srgbClr val="FFFFFF"/>
        </a:dk1>
        <a:lt1>
          <a:srgbClr val="314877"/>
        </a:lt1>
        <a:dk2>
          <a:srgbClr val="FFCC00"/>
        </a:dk2>
        <a:lt2>
          <a:srgbClr val="000000"/>
        </a:lt2>
        <a:accent1>
          <a:srgbClr val="F6DC9A"/>
        </a:accent1>
        <a:accent2>
          <a:srgbClr val="FF9933"/>
        </a:accent2>
        <a:accent3>
          <a:srgbClr val="ADB1BE"/>
        </a:accent3>
        <a:accent4>
          <a:srgbClr val="DCDCDC"/>
        </a:accent4>
        <a:accent5>
          <a:srgbClr val="FAEACA"/>
        </a:accent5>
        <a:accent6>
          <a:srgbClr val="E5892D"/>
        </a:accent6>
        <a:hlink>
          <a:srgbClr val="FFCC00"/>
        </a:hlink>
        <a:folHlink>
          <a:srgbClr val="66CC33"/>
        </a:folHlink>
      </a:clrScheme>
      <a:clrMap bg1="lt1" tx1="dk1" bg2="lt2" tx2="dk2" accent1="accent1" accent2="accent2" accent3="accent3" accent4="accent4" accent5="accent5" accent6="accent6" hlink="hlink" folHlink="folHlink"/>
    </a:extraClrScheme>
    <a:extraClrScheme>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66CC66"/>
        </a:hlink>
        <a:folHlink>
          <a:srgbClr val="FA7438"/>
        </a:folHlink>
      </a:clrScheme>
      <a:clrMap bg1="lt1" tx1="dk1" bg2="lt2" tx2="dk2" accent1="accent1" accent2="accent2" accent3="accent3" accent4="accent4" accent5="accent5" accent6="accent6" hlink="hlink" folHlink="folHlink"/>
    </a:extraClrScheme>
    <a:extraClrScheme>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54DD49"/>
        </a:hlink>
        <a:folHlink>
          <a:srgbClr val="FA7438"/>
        </a:folHlink>
      </a:clrScheme>
      <a:clrMap bg1="lt1" tx1="dk1" bg2="lt2" tx2="dk2" accent1="accent1" accent2="accent2" accent3="accent3" accent4="accent4" accent5="accent5" accent6="accent6" hlink="hlink" folHlink="folHlink"/>
    </a:extraClrScheme>
    <a:extraClrScheme>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54DD49"/>
        </a:hlink>
        <a:folHlink>
          <a:srgbClr val="F9943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sample">
  <a:themeElements>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fontScheme name="">
      <a:majorFont>
        <a:latin typeface="Tahoma"/>
        <a:ea typeface="楷体_GB2312"/>
        <a:cs typeface=""/>
      </a:majorFont>
      <a:minorFont>
        <a:latin typeface="Tahoma"/>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29D62"/>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ACB"/>
        </a:accent6>
        <a:hlink>
          <a:srgbClr val="9FD4F1"/>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sample">
  <a:themeElements>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fontScheme name="">
      <a:majorFont>
        <a:latin typeface="Tahoma"/>
        <a:ea typeface="楷体_GB2312"/>
        <a:cs typeface=""/>
      </a:majorFont>
      <a:minorFont>
        <a:latin typeface="Tahoma"/>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29D62"/>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ACB"/>
        </a:accent6>
        <a:hlink>
          <a:srgbClr val="9FD4F1"/>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4753</Words>
  <Application>WPS 演示</Application>
  <PresentationFormat>全屏显示(4:3)</PresentationFormat>
  <Paragraphs>253</Paragraphs>
  <Slides>36</Slides>
  <Notes>1</Notes>
  <HiddenSlides>1</HiddenSlides>
  <MMClips>0</MMClips>
  <ScaleCrop>false</ScaleCrop>
  <HeadingPairs>
    <vt:vector size="6" baseType="variant">
      <vt:variant>
        <vt:lpstr>已用的字体</vt:lpstr>
      </vt:variant>
      <vt:variant>
        <vt:i4>26</vt:i4>
      </vt:variant>
      <vt:variant>
        <vt:lpstr>主题</vt:lpstr>
      </vt:variant>
      <vt:variant>
        <vt:i4>4</vt:i4>
      </vt:variant>
      <vt:variant>
        <vt:lpstr>幻灯片标题</vt:lpstr>
      </vt:variant>
      <vt:variant>
        <vt:i4>36</vt:i4>
      </vt:variant>
    </vt:vector>
  </HeadingPairs>
  <TitlesOfParts>
    <vt:vector size="66" baseType="lpstr">
      <vt:lpstr>Arial</vt:lpstr>
      <vt:lpstr>宋体</vt:lpstr>
      <vt:lpstr>Wingdings</vt:lpstr>
      <vt:lpstr>楷体_GB2312</vt:lpstr>
      <vt:lpstr>Verdana</vt:lpstr>
      <vt:lpstr>Tahoma</vt:lpstr>
      <vt:lpstr>黑体</vt:lpstr>
      <vt:lpstr>Times New Roman</vt:lpstr>
      <vt:lpstr>新宋体</vt:lpstr>
      <vt:lpstr>Wingdings</vt:lpstr>
      <vt:lpstr>微软雅黑</vt:lpstr>
      <vt:lpstr>Arial Unicode MS</vt:lpstr>
      <vt:lpstr>Calibri</vt:lpstr>
      <vt:lpstr>Yu Gothic Light</vt:lpstr>
      <vt:lpstr>Microsoft YaHei UI</vt:lpstr>
      <vt:lpstr>Malgun Gothic</vt:lpstr>
      <vt:lpstr>等线 Light</vt:lpstr>
      <vt:lpstr>方正舒体</vt:lpstr>
      <vt:lpstr>方正姚体</vt:lpstr>
      <vt:lpstr>SimSun-ExtB</vt:lpstr>
      <vt:lpstr>MingLiU-ExtB</vt:lpstr>
      <vt:lpstr>Microsoft JhengHei UI</vt:lpstr>
      <vt:lpstr>Malgun Gothic Semilight</vt:lpstr>
      <vt:lpstr>华文中宋</vt:lpstr>
      <vt:lpstr>仿宋</vt:lpstr>
      <vt:lpstr>华文隶书</vt:lpstr>
      <vt:lpstr>sample</vt:lpstr>
      <vt:lpstr>TechEd_2002_template</vt:lpstr>
      <vt:lpstr>1_sample</vt:lpstr>
      <vt:lpstr>2_sample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WILL</dc:creator>
  <cp:lastModifiedBy>东年</cp:lastModifiedBy>
  <cp:revision>142</cp:revision>
  <dcterms:created xsi:type="dcterms:W3CDTF">2022-09-09T03:27:00Z</dcterms:created>
  <dcterms:modified xsi:type="dcterms:W3CDTF">2022-09-20T15:49:22Z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293CD0DA978B4F4FBEC42493A0E43059</vt:lpwstr>
  </property>
</Properties>
</file>