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4" r:id="rId4"/>
    <p:sldMasterId id="2147483686" r:id="rId5"/>
  </p:sldMasterIdLst>
  <p:notesMasterIdLst>
    <p:notesMasterId r:id="rId72"/>
  </p:notesMasterIdLst>
  <p:sldIdLst>
    <p:sldId id="321" r:id="rId6"/>
    <p:sldId id="327" r:id="rId7"/>
    <p:sldId id="328" r:id="rId8"/>
    <p:sldId id="338" r:id="rId9"/>
    <p:sldId id="340" r:id="rId10"/>
    <p:sldId id="341" r:id="rId11"/>
    <p:sldId id="343" r:id="rId12"/>
    <p:sldId id="336" r:id="rId13"/>
    <p:sldId id="337" r:id="rId14"/>
    <p:sldId id="329" r:id="rId15"/>
    <p:sldId id="353" r:id="rId16"/>
    <p:sldId id="354" r:id="rId17"/>
    <p:sldId id="355" r:id="rId18"/>
    <p:sldId id="356" r:id="rId19"/>
    <p:sldId id="357" r:id="rId20"/>
    <p:sldId id="358" r:id="rId21"/>
    <p:sldId id="330" r:id="rId22"/>
    <p:sldId id="359" r:id="rId23"/>
    <p:sldId id="360" r:id="rId24"/>
    <p:sldId id="361" r:id="rId25"/>
    <p:sldId id="368" r:id="rId26"/>
    <p:sldId id="369" r:id="rId27"/>
    <p:sldId id="370" r:id="rId28"/>
    <p:sldId id="371" r:id="rId29"/>
    <p:sldId id="372" r:id="rId30"/>
    <p:sldId id="331" r:id="rId31"/>
    <p:sldId id="373" r:id="rId32"/>
    <p:sldId id="374" r:id="rId33"/>
    <p:sldId id="375" r:id="rId34"/>
    <p:sldId id="376" r:id="rId35"/>
    <p:sldId id="377" r:id="rId36"/>
    <p:sldId id="332" r:id="rId37"/>
    <p:sldId id="378" r:id="rId38"/>
    <p:sldId id="379" r:id="rId39"/>
    <p:sldId id="380" r:id="rId40"/>
    <p:sldId id="381" r:id="rId41"/>
    <p:sldId id="382" r:id="rId42"/>
    <p:sldId id="383" r:id="rId43"/>
    <p:sldId id="384" r:id="rId44"/>
    <p:sldId id="333" r:id="rId45"/>
    <p:sldId id="385" r:id="rId46"/>
    <p:sldId id="386" r:id="rId47"/>
    <p:sldId id="387" r:id="rId48"/>
    <p:sldId id="388" r:id="rId49"/>
    <p:sldId id="389" r:id="rId50"/>
    <p:sldId id="390" r:id="rId51"/>
    <p:sldId id="391" r:id="rId52"/>
    <p:sldId id="392" r:id="rId53"/>
    <p:sldId id="393" r:id="rId54"/>
    <p:sldId id="394" r:id="rId55"/>
    <p:sldId id="396" r:id="rId56"/>
    <p:sldId id="397" r:id="rId57"/>
    <p:sldId id="398" r:id="rId58"/>
    <p:sldId id="399" r:id="rId59"/>
    <p:sldId id="400" r:id="rId60"/>
    <p:sldId id="401" r:id="rId61"/>
    <p:sldId id="334" r:id="rId62"/>
    <p:sldId id="402" r:id="rId63"/>
    <p:sldId id="403" r:id="rId64"/>
    <p:sldId id="404" r:id="rId65"/>
    <p:sldId id="335" r:id="rId66"/>
    <p:sldId id="405" r:id="rId67"/>
    <p:sldId id="406" r:id="rId68"/>
    <p:sldId id="407" r:id="rId69"/>
    <p:sldId id="408" r:id="rId70"/>
    <p:sldId id="409" r:id="rId71"/>
  </p:sldIdLst>
  <p:sldSz cx="9144000" cy="6858000" type="screen4x3"/>
  <p:notesSz cx="6858000" cy="9144000"/>
  <p:custDataLst>
    <p:tags r:id="rId76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3366CC"/>
    <a:srgbClr val="0033CC"/>
    <a:srgbClr val="00CC00"/>
    <a:srgbClr val="F8F8F8"/>
    <a:srgbClr val="003399"/>
    <a:srgbClr val="993366"/>
    <a:srgbClr val="0066CC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78" autoAdjust="0"/>
  </p:normalViewPr>
  <p:slideViewPr>
    <p:cSldViewPr>
      <p:cViewPr>
        <p:scale>
          <a:sx n="66" d="100"/>
          <a:sy n="66" d="100"/>
        </p:scale>
        <p:origin x="-948" y="42"/>
      </p:cViewPr>
      <p:guideLst>
        <p:guide orient="horz" pos="2110"/>
        <p:guide pos="28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6" Type="http://schemas.openxmlformats.org/officeDocument/2006/relationships/tags" Target="tags/tag1.xml"/><Relationship Id="rId75" Type="http://schemas.openxmlformats.org/officeDocument/2006/relationships/tableStyles" Target="tableStyles.xml"/><Relationship Id="rId74" Type="http://schemas.openxmlformats.org/officeDocument/2006/relationships/viewProps" Target="viewProps.xml"/><Relationship Id="rId73" Type="http://schemas.openxmlformats.org/officeDocument/2006/relationships/presProps" Target="presProps.xml"/><Relationship Id="rId72" Type="http://schemas.openxmlformats.org/officeDocument/2006/relationships/notesMaster" Target="notesMasters/notesMaster1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7" Type="http://schemas.openxmlformats.org/officeDocument/2006/relationships/slide" Target="slides/slide2.xml"/><Relationship Id="rId69" Type="http://schemas.openxmlformats.org/officeDocument/2006/relationships/slide" Target="slides/slide64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slide" Target="slides/slide1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7DB11FD-0CB6-4558-9622-568A33772E3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CC9F6D99-8B8B-426B-AFD7-5D8543D8D82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B80F1728-28C7-4D20-82B6-9530384E6A16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13D7F037-477C-4213-98E9-EA7B10B46063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BDE144-FE03-4CFE-8CFE-7425069A6617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47700" y="1525588"/>
            <a:ext cx="7772400" cy="1406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lvl="0">
              <a:defRPr/>
            </a:lvl1pPr>
          </a:lstStyle>
          <a:p>
            <a:pPr lvl="0" fontAlgn="base"/>
            <a:r>
              <a:rPr lang="en-US" altLang="zh-CN" strike="noStrike" noProof="1"/>
              <a:t>Click to edit Master title style</a:t>
            </a:r>
            <a:endParaRPr lang="en-US" altLang="zh-CN" strike="noStrike" noProof="1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647700" y="4510088"/>
            <a:ext cx="7861300" cy="530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0" lvl="0" indent="0">
              <a:spcBef>
                <a:spcPct val="0"/>
              </a:spcBef>
              <a:buNone/>
              <a:defRPr/>
            </a:lvl1pPr>
            <a:lvl2pPr marL="457200" lvl="1" indent="116205" algn="ctr">
              <a:spcBef>
                <a:spcPct val="0"/>
              </a:spcBef>
              <a:buNone/>
              <a:defRPr/>
            </a:lvl2pPr>
            <a:lvl3pPr marL="914400" lvl="2" indent="116205" algn="ctr">
              <a:spcBef>
                <a:spcPct val="0"/>
              </a:spcBef>
              <a:buNone/>
              <a:defRPr/>
            </a:lvl3pPr>
            <a:lvl4pPr marL="1335405" lvl="3" indent="95250" algn="ctr">
              <a:spcBef>
                <a:spcPct val="0"/>
              </a:spcBef>
              <a:buNone/>
              <a:defRPr/>
            </a:lvl4pPr>
            <a:lvl5pPr marL="1735455" lvl="4" indent="95250" algn="ctr">
              <a:spcBef>
                <a:spcPct val="0"/>
              </a:spcBef>
              <a:buNone/>
              <a:defRPr/>
            </a:lvl5pPr>
          </a:lstStyle>
          <a:p>
            <a:pPr lvl="0" fontAlgn="base"/>
            <a:r>
              <a:rPr lang="en-US" altLang="zh-CN" strike="noStrike" noProof="1"/>
              <a:t>Click to edit Master subtitle style</a:t>
            </a:r>
            <a:endParaRPr lang="en-US" altLang="zh-CN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1416050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059" y="1416050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0E278748-D895-4971-8F13-7680EC9825DE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5835" y="228600"/>
            <a:ext cx="2098278" cy="33972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228600"/>
            <a:ext cx="6173195" cy="33972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C7D767-AF70-4CBB-BF12-AB394095CB45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7" name="矩形 6"/>
          <p:cNvSpPr/>
          <p:nvPr userDrawn="1"/>
        </p:nvSpPr>
        <p:spPr>
          <a:xfrm>
            <a:off x="8460105" y="373380"/>
            <a:ext cx="683895" cy="679450"/>
          </a:xfrm>
          <a:prstGeom prst="rect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8772DB10-A6AC-4BA3-BD14-550FD56DBE0D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5" name="矩形 4"/>
          <p:cNvSpPr/>
          <p:nvPr userDrawn="1"/>
        </p:nvSpPr>
        <p:spPr>
          <a:xfrm>
            <a:off x="8411210" y="380365"/>
            <a:ext cx="732790" cy="680720"/>
          </a:xfrm>
          <a:prstGeom prst="rect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5560" y="0"/>
            <a:ext cx="575945" cy="680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7871F8-0E08-4448-AB75-8C1E34A6816D}" type="slidenum">
              <a:rPr lang="en-US" altLang="zh-CN"/>
            </a:fld>
            <a:endParaRPr lang="en-US" altLang="zh-CN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3EE3071-535E-4A46-BCAB-36FB7604D5DC}" type="slidenum">
              <a:rPr lang="en-US" altLang="zh-CN"/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169C48DC-6445-4CD4-9256-D31B0B6B51CD}" type="slidenum">
              <a:rPr lang="en-US" altLang="zh-CN"/>
            </a:fld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7A9E2BB-C21A-4BEE-8CBE-1C3CCA914A6C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F60C14CF-D0A2-4D8B-9BED-5B7F09101E15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jpe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2" Type="http://schemas.openxmlformats.org/officeDocument/2006/relationships/image" Target="../media/image5.pn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6" Type="http://schemas.openxmlformats.org/officeDocument/2006/relationships/theme" Target="../theme/theme4.xml"/><Relationship Id="rId15" Type="http://schemas.openxmlformats.org/officeDocument/2006/relationships/image" Target="../media/image2.jpe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15"/>
          <p:cNvSpPr/>
          <p:nvPr/>
        </p:nvSpPr>
        <p:spPr>
          <a:xfrm>
            <a:off x="655638" y="360363"/>
            <a:ext cx="8497887" cy="719137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76" name="Rectangle 5"/>
          <p:cNvSpPr>
            <a:spLocks noGrp="1"/>
          </p:cNvSpPr>
          <p:nvPr>
            <p:ph type="ftr" sz="quarter" idx="3"/>
          </p:nvPr>
        </p:nvSpPr>
        <p:spPr>
          <a:xfrm>
            <a:off x="5943600" y="6537325"/>
            <a:ext cx="2895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6"/>
          <p:cNvSpPr>
            <a:spLocks noGrp="1"/>
          </p:cNvSpPr>
          <p:nvPr>
            <p:ph type="sldNum" sz="quarter" idx="4"/>
          </p:nvPr>
        </p:nvSpPr>
        <p:spPr>
          <a:xfrm>
            <a:off x="2971800" y="6537325"/>
            <a:ext cx="2133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CEDC6370-5D43-45D2-9677-3A2753792855}" type="slidenum">
              <a:rPr lang="en-US" altLang="zh-CN"/>
            </a:fld>
            <a:endParaRPr lang="en-US" altLang="zh-CN"/>
          </a:p>
        </p:txBody>
      </p:sp>
      <p:sp>
        <p:nvSpPr>
          <p:cNvPr id="2054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5" name="Rectangle 24"/>
          <p:cNvSpPr/>
          <p:nvPr/>
        </p:nvSpPr>
        <p:spPr>
          <a:xfrm>
            <a:off x="0" y="719138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6" name="Rectangle 25"/>
          <p:cNvSpPr/>
          <p:nvPr/>
        </p:nvSpPr>
        <p:spPr>
          <a:xfrm>
            <a:off x="328613" y="357188"/>
            <a:ext cx="328612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7" name="Rectangle 26"/>
          <p:cNvSpPr/>
          <p:nvPr/>
        </p:nvSpPr>
        <p:spPr>
          <a:xfrm>
            <a:off x="657225" y="0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8" name="Rectangle 28"/>
          <p:cNvSpPr/>
          <p:nvPr/>
        </p:nvSpPr>
        <p:spPr>
          <a:xfrm>
            <a:off x="657225" y="361950"/>
            <a:ext cx="328613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9" name="Rectangle 29"/>
          <p:cNvSpPr/>
          <p:nvPr/>
        </p:nvSpPr>
        <p:spPr>
          <a:xfrm>
            <a:off x="328613" y="719138"/>
            <a:ext cx="328612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4" name="Rectangle 30"/>
          <p:cNvSpPr>
            <a:spLocks noGrp="1"/>
          </p:cNvSpPr>
          <p:nvPr>
            <p:ph type="dt" sz="half" idx="2"/>
          </p:nvPr>
        </p:nvSpPr>
        <p:spPr>
          <a:xfrm>
            <a:off x="5943600" y="68263"/>
            <a:ext cx="2590800" cy="2365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61" name="Rectangle 31"/>
          <p:cNvSpPr/>
          <p:nvPr/>
        </p:nvSpPr>
        <p:spPr>
          <a:xfrm>
            <a:off x="152400" y="6553200"/>
            <a:ext cx="2133600" cy="3048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BB962C8B-B14F-4D97-AF65-F5344CB8AC3E}" type="datetime3">
              <a:rPr lang="zh-CN" altLang="en-US" sz="1400" b="0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</a:fld>
            <a:endParaRPr lang="zh-CN" altLang="en-US" sz="1400" b="0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062" name="Picture 33" descr="20061027150644_9184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1588"/>
            <a:ext cx="609600" cy="65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3" name="图片 3086" descr="d1a20cf431adcbefcfd0f140acaf2edda2cc9f9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458200" y="381000"/>
            <a:ext cx="688975" cy="6731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381000" y="228600"/>
            <a:ext cx="8393113" cy="749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/>
            <a:r>
              <a:rPr lang="en-US" altLang="zh-CN" strike="noStrike" noProof="1"/>
              <a:t>Click to edit Title Slide</a:t>
            </a:r>
            <a:endParaRPr lang="en-US" altLang="zh-CN" strike="noStrike" noProof="1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381000" y="1416050"/>
            <a:ext cx="8388350" cy="2209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/>
            <a:r>
              <a:rPr lang="en-US" altLang="zh-CN" strike="noStrike" noProof="1"/>
              <a:t>Click to edit Master text styles</a:t>
            </a:r>
            <a:endParaRPr lang="en-US" altLang="zh-CN" strike="noStrike" noProof="1"/>
          </a:p>
          <a:p>
            <a:pPr lvl="1" fontAlgn="base"/>
            <a:r>
              <a:rPr lang="en-US" altLang="zh-CN" strike="noStrike" noProof="1"/>
              <a:t>Second level</a:t>
            </a:r>
            <a:endParaRPr lang="en-US" altLang="zh-CN" strike="noStrike" noProof="1"/>
          </a:p>
          <a:p>
            <a:pPr lvl="2" fontAlgn="base"/>
            <a:r>
              <a:rPr lang="en-US" altLang="zh-CN" strike="noStrike" noProof="1"/>
              <a:t>Third level</a:t>
            </a:r>
            <a:endParaRPr lang="en-US" altLang="zh-CN" strike="noStrike" noProof="1"/>
          </a:p>
          <a:p>
            <a:pPr lvl="3" fontAlgn="base"/>
            <a:r>
              <a:rPr lang="en-US" altLang="zh-CN" strike="noStrike" noProof="1"/>
              <a:t>Fourth level</a:t>
            </a:r>
            <a:endParaRPr lang="en-US" altLang="zh-CN" strike="noStrike" noProof="1"/>
          </a:p>
          <a:p>
            <a:pPr lvl="4" fontAlgn="base"/>
            <a:r>
              <a:rPr lang="en-US" altLang="zh-CN" strike="noStrike" noProof="1"/>
              <a:t>Fifth level</a:t>
            </a:r>
            <a:endParaRPr lang="en-US" alt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/>
  <p:hf sldNum="0" hdr="0" ftr="0" dt="0"/>
  <p:txStyles>
    <p:titleStyle>
      <a:lvl1pPr marL="0" lvl="0" indent="0" algn="l" defTabSz="91440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4800" b="1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571500" lvl="0" indent="-5715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l"/>
        <a:defRPr sz="32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1028700" lvl="1" indent="-45529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Ø"/>
        <a:defRPr sz="28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428750" lvl="2" indent="-39814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4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828800" lvl="3" indent="-39814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227580" lvl="4" indent="-39687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9"/>
          <p:cNvGrpSpPr/>
          <p:nvPr/>
        </p:nvGrpSpPr>
        <p:grpSpPr>
          <a:xfrm>
            <a:off x="1143000" y="628650"/>
            <a:ext cx="8012113" cy="2571750"/>
            <a:chOff x="0" y="0"/>
            <a:chExt cx="5047" cy="1620"/>
          </a:xfrm>
        </p:grpSpPr>
        <p:sp>
          <p:nvSpPr>
            <p:cNvPr id="3075" name="Rectangle 18"/>
            <p:cNvSpPr/>
            <p:nvPr/>
          </p:nvSpPr>
          <p:spPr>
            <a:xfrm>
              <a:off x="361" y="0"/>
              <a:ext cx="4686" cy="1596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076" name="Rectangle 28"/>
            <p:cNvSpPr/>
            <p:nvPr/>
          </p:nvSpPr>
          <p:spPr>
            <a:xfrm>
              <a:off x="0" y="1044"/>
              <a:ext cx="576" cy="576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3077" name="Rectangle 17"/>
          <p:cNvSpPr/>
          <p:nvPr/>
        </p:nvSpPr>
        <p:spPr>
          <a:xfrm>
            <a:off x="1130300" y="3141663"/>
            <a:ext cx="8013700" cy="574675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8" name="Rectangle 19"/>
          <p:cNvSpPr/>
          <p:nvPr/>
        </p:nvSpPr>
        <p:spPr>
          <a:xfrm>
            <a:off x="573088" y="2520950"/>
            <a:ext cx="576262" cy="6413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9" name="Rectangle 20"/>
          <p:cNvSpPr/>
          <p:nvPr/>
        </p:nvSpPr>
        <p:spPr>
          <a:xfrm>
            <a:off x="1716088" y="628650"/>
            <a:ext cx="566737" cy="636588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0" name="Rectangle 21"/>
          <p:cNvSpPr/>
          <p:nvPr/>
        </p:nvSpPr>
        <p:spPr>
          <a:xfrm>
            <a:off x="2278063" y="0"/>
            <a:ext cx="585787" cy="63500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1" name="Rectangle 22"/>
          <p:cNvSpPr/>
          <p:nvPr/>
        </p:nvSpPr>
        <p:spPr>
          <a:xfrm>
            <a:off x="2281238" y="628650"/>
            <a:ext cx="585787" cy="6318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2" name="Rectangle 23"/>
          <p:cNvSpPr/>
          <p:nvPr/>
        </p:nvSpPr>
        <p:spPr>
          <a:xfrm>
            <a:off x="1141413" y="1262063"/>
            <a:ext cx="574675" cy="62547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3" name="Rectangle 24"/>
          <p:cNvSpPr/>
          <p:nvPr/>
        </p:nvSpPr>
        <p:spPr>
          <a:xfrm>
            <a:off x="1716088" y="1263650"/>
            <a:ext cx="566737" cy="6223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4" name="Rectangle 25"/>
          <p:cNvSpPr/>
          <p:nvPr/>
        </p:nvSpPr>
        <p:spPr>
          <a:xfrm>
            <a:off x="573088" y="1885950"/>
            <a:ext cx="576262" cy="64452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5" name="Rectangle 26"/>
          <p:cNvSpPr/>
          <p:nvPr/>
        </p:nvSpPr>
        <p:spPr>
          <a:xfrm>
            <a:off x="1141413" y="1885950"/>
            <a:ext cx="576262" cy="6445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6" name="Rectangle 27"/>
          <p:cNvSpPr/>
          <p:nvPr/>
        </p:nvSpPr>
        <p:spPr>
          <a:xfrm>
            <a:off x="0" y="2528888"/>
            <a:ext cx="574675" cy="633412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3087" name="Group 16"/>
          <p:cNvGrpSpPr/>
          <p:nvPr/>
        </p:nvGrpSpPr>
        <p:grpSpPr>
          <a:xfrm>
            <a:off x="4191000" y="5410200"/>
            <a:ext cx="1447800" cy="695325"/>
            <a:chOff x="0" y="0"/>
            <a:chExt cx="680" cy="438"/>
          </a:xfrm>
        </p:grpSpPr>
        <p:sp>
          <p:nvSpPr>
            <p:cNvPr id="3088" name="Text Box 14"/>
            <p:cNvSpPr txBox="1"/>
            <p:nvPr/>
          </p:nvSpPr>
          <p:spPr>
            <a:xfrm>
              <a:off x="0" y="111"/>
              <a:ext cx="6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en-US" altLang="x-none" sz="2800" b="0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NCEPU</a:t>
              </a:r>
              <a:endParaRPr lang="en-US" altLang="x-none" sz="2800" b="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9" name="AutoShape 15"/>
            <p:cNvSpPr/>
            <p:nvPr/>
          </p:nvSpPr>
          <p:spPr>
            <a:xfrm rot="5400000">
              <a:off x="248" y="-185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pic>
        <p:nvPicPr>
          <p:cNvPr id="3090" name="Picture 3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77000" y="5791200"/>
            <a:ext cx="2457450" cy="74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1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92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15"/>
          <p:cNvSpPr/>
          <p:nvPr/>
        </p:nvSpPr>
        <p:spPr>
          <a:xfrm>
            <a:off x="655638" y="360363"/>
            <a:ext cx="8497887" cy="719137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76" name="Rectangle 5"/>
          <p:cNvSpPr>
            <a:spLocks noGrp="1"/>
          </p:cNvSpPr>
          <p:nvPr>
            <p:ph type="ftr" sz="quarter" idx="3"/>
          </p:nvPr>
        </p:nvSpPr>
        <p:spPr>
          <a:xfrm>
            <a:off x="5943600" y="6537325"/>
            <a:ext cx="2895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3077" name="Rectangle 6"/>
          <p:cNvSpPr>
            <a:spLocks noGrp="1"/>
          </p:cNvSpPr>
          <p:nvPr>
            <p:ph type="sldNum" sz="quarter" idx="4"/>
          </p:nvPr>
        </p:nvSpPr>
        <p:spPr>
          <a:xfrm>
            <a:off x="2971800" y="6537325"/>
            <a:ext cx="2133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102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4103" name="Rectangle 24"/>
          <p:cNvSpPr/>
          <p:nvPr/>
        </p:nvSpPr>
        <p:spPr>
          <a:xfrm>
            <a:off x="0" y="719138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4" name="Rectangle 25"/>
          <p:cNvSpPr/>
          <p:nvPr/>
        </p:nvSpPr>
        <p:spPr>
          <a:xfrm>
            <a:off x="328613" y="357188"/>
            <a:ext cx="328612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5" name="Rectangle 26"/>
          <p:cNvSpPr/>
          <p:nvPr/>
        </p:nvSpPr>
        <p:spPr>
          <a:xfrm>
            <a:off x="657225" y="0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6" name="Rectangle 28"/>
          <p:cNvSpPr/>
          <p:nvPr/>
        </p:nvSpPr>
        <p:spPr>
          <a:xfrm>
            <a:off x="657225" y="361950"/>
            <a:ext cx="328613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7" name="Rectangle 29"/>
          <p:cNvSpPr/>
          <p:nvPr/>
        </p:nvSpPr>
        <p:spPr>
          <a:xfrm>
            <a:off x="328613" y="719138"/>
            <a:ext cx="328612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4" name="Rectangle 30"/>
          <p:cNvSpPr>
            <a:spLocks noGrp="1"/>
          </p:cNvSpPr>
          <p:nvPr>
            <p:ph type="dt" sz="half" idx="2"/>
          </p:nvPr>
        </p:nvSpPr>
        <p:spPr>
          <a:xfrm>
            <a:off x="5943600" y="68263"/>
            <a:ext cx="2590800" cy="2365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109" name="Rectangle 31"/>
          <p:cNvSpPr/>
          <p:nvPr/>
        </p:nvSpPr>
        <p:spPr>
          <a:xfrm>
            <a:off x="152400" y="6553200"/>
            <a:ext cx="2133600" cy="3048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BB962C8B-B14F-4D97-AF65-F5344CB8AC3E}" type="datetime3">
              <a:rPr lang="zh-CN" altLang="en-US" sz="1400" b="0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</a:fld>
            <a:endParaRPr lang="zh-CN" altLang="en-US" sz="1400" b="0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4110" name="Picture 33" descr="20061027150644_9184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1588"/>
            <a:ext cx="609600" cy="65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1" name="图片 3086" descr="d1a20cf431adcbefcfd0f140acaf2edda2cc9f9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458200" y="381000"/>
            <a:ext cx="688975" cy="6731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hf sldNum="0" hdr="0" ftr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051"/>
          <p:cNvSpPr>
            <a:spLocks noChangeArrowheads="1"/>
          </p:cNvSpPr>
          <p:nvPr/>
        </p:nvSpPr>
        <p:spPr bwMode="auto">
          <a:xfrm>
            <a:off x="1658620" y="2480310"/>
            <a:ext cx="587248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kumimoji="1" lang="zh-CN" altLang="en-US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</a:rPr>
              <a:t>第一章 </a:t>
            </a:r>
            <a:r>
              <a:rPr kumimoji="1" lang="en-US" altLang="zh-CN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</a:rPr>
              <a:t>HTML 与 CSS 网页开发基础</a:t>
            </a:r>
            <a:endParaRPr kumimoji="1" lang="en-US" altLang="zh-CN" sz="48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2 实践二: HTML 表格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6110" y="2037715"/>
            <a:ext cx="4686935" cy="9772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(1) 掌握 HTML 表格基本元素; 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(2) 掌握基本的 HTML 表格操作。</a:t>
            </a:r>
            <a:endParaRPr lang="zh-CN" altLang="en-US"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2 实践二: HTML 表格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41287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895" y="1845310"/>
            <a:ext cx="8373745" cy="1890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1. 什么是 HTML 表格</a:t>
            </a:r>
            <a:endParaRPr lang="en-US" altLang="zh-CN" sz="2400">
              <a:solidFill>
                <a:srgbClr val="0000FF"/>
              </a:solidFill>
            </a:endParaRPr>
          </a:p>
          <a:p>
            <a:pPr indent="457200" latinLnBrk="0">
              <a:lnSpc>
                <a:spcPct val="130000"/>
              </a:lnSpc>
            </a:pPr>
            <a:r>
              <a:rPr lang="zh-CN" altLang="en-US"/>
              <a:t> </a:t>
            </a:r>
            <a:r>
              <a:rPr lang="zh-CN" altLang="en-US" sz="2200"/>
              <a:t>HTML 表格是网页中十分重要的组成元素, 用来存储数据。 在 HTML 中, 表格使用 &lt;table&gt;来定义, 表格通常由标题、 表头、 行和单元格组成。</a:t>
            </a:r>
            <a:endParaRPr lang="zh-CN" altLang="en-US" sz="22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2 实践二: HTML 表格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41287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895" y="1845310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2. HTML 表格的相关标记</a:t>
            </a:r>
            <a:endParaRPr lang="en-US" altLang="zh-CN" sz="2400">
              <a:solidFill>
                <a:srgbClr val="0000FF"/>
              </a:solidFill>
            </a:endParaRPr>
          </a:p>
        </p:txBody>
      </p:sp>
      <p:pic>
        <p:nvPicPr>
          <p:cNvPr id="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930" y="2493010"/>
            <a:ext cx="6085840" cy="324612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179705" y="501332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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924810" y="5862955"/>
            <a:ext cx="2773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/>
              <a:t>图 1. 2. 1 表格的相关标记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2 实践二: HTML 表格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41287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895" y="1845310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2. HTML 表格的相关标记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705" y="501332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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55650" y="2348865"/>
            <a:ext cx="8373745" cy="2526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•&lt;table&gt;:</a:t>
            </a:r>
            <a:r>
              <a:rPr lang="zh-CN" altLang="en-US" sz="2200" b="1"/>
              <a:t> </a:t>
            </a:r>
            <a:r>
              <a:rPr lang="zh-CN" altLang="en-US" sz="2200"/>
              <a:t>定义 HTML 表格, 是整个表格的框架。 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•&lt;caption&gt;:</a:t>
            </a:r>
            <a:r>
              <a:rPr lang="zh-CN" altLang="en-US" sz="2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2200"/>
              <a:t>表格的标题。 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•&lt;tr&gt;:</a:t>
            </a:r>
            <a:r>
              <a:rPr lang="zh-CN" altLang="en-US" sz="2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2200"/>
              <a:t>单元行。 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•&lt;td&gt;:</a:t>
            </a:r>
            <a:r>
              <a:rPr lang="zh-CN" altLang="en-US" sz="2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2200"/>
              <a:t>单元格。 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•&lt;th&gt;:</a:t>
            </a:r>
            <a:r>
              <a:rPr lang="zh-CN" altLang="en-US" sz="2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2200"/>
              <a:t>表头, 其本质也是单元格, 与&lt;td&gt;等效, 只是默认情况下比&lt;td&gt;多了一些字 体默认样式。</a:t>
            </a:r>
            <a:endParaRPr lang="zh-CN" altLang="en-US" sz="22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2 实践二: HTML 表格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41287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895" y="1845310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3. 表格相关标记中的常用属性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705" y="501332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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83895" y="2286000"/>
            <a:ext cx="8373745" cy="3743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•align: </a:t>
            </a:r>
            <a:r>
              <a:rPr lang="zh-CN" altLang="en-US" sz="2200"/>
              <a:t>设定水平对齐方式。 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•valign: </a:t>
            </a:r>
            <a:r>
              <a:rPr lang="zh-CN" altLang="en-US" sz="2200"/>
              <a:t>设定垂直对齐方式。 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•border:</a:t>
            </a:r>
            <a:r>
              <a:rPr lang="zh-CN" altLang="en-US" sz="2200"/>
              <a:t> 设定边框的粗细。 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•bordercolor:</a:t>
            </a:r>
            <a:r>
              <a:rPr lang="zh-CN" altLang="en-US" sz="2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2200"/>
              <a:t>设定边框颜色。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•bgcolor:</a:t>
            </a:r>
            <a:r>
              <a:rPr lang="zh-CN" altLang="en-US" sz="2200"/>
              <a:t> 设定背景色。 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•cellspacing: </a:t>
            </a:r>
            <a:r>
              <a:rPr lang="zh-CN" altLang="en-US" sz="2200"/>
              <a:t>设定单元格之间的间距。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•width: </a:t>
            </a:r>
            <a:r>
              <a:rPr lang="zh-CN" altLang="en-US" sz="2200"/>
              <a:t>设定表格的宽度。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•height:</a:t>
            </a:r>
            <a:r>
              <a:rPr lang="zh-CN" altLang="en-US" sz="2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2200"/>
              <a:t>设定表格的高度。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•cellpadding: </a:t>
            </a:r>
            <a:r>
              <a:rPr lang="zh-CN" altLang="en-US" sz="2200"/>
              <a:t>设置单元格的填充距。</a:t>
            </a:r>
            <a:endParaRPr lang="zh-CN" altLang="en-US" sz="22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2 实践二: HTML 表格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41287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895" y="1845310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4. 如何合并单元格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705" y="501332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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55650" y="2493010"/>
            <a:ext cx="8293735" cy="1410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latinLnBrk="0">
              <a:lnSpc>
                <a:spcPct val="130000"/>
              </a:lnSpc>
            </a:pPr>
            <a:r>
              <a:rPr lang="zh-CN" altLang="en-US" sz="2200" b="1"/>
              <a:t>•rowspan: </a:t>
            </a:r>
            <a:r>
              <a:rPr lang="zh-CN" altLang="en-US" sz="2200"/>
              <a:t>垂直合并 (跨列), 占用下一行的一个单元格。</a:t>
            </a:r>
            <a:endParaRPr lang="zh-CN" altLang="en-US" sz="2200"/>
          </a:p>
          <a:p>
            <a:pPr algn="l" latinLnBrk="0">
              <a:lnSpc>
                <a:spcPct val="130000"/>
              </a:lnSpc>
            </a:pPr>
            <a:r>
              <a:rPr lang="zh-CN" altLang="en-US" sz="2200" b="1"/>
              <a:t>•colspan: </a:t>
            </a:r>
            <a:r>
              <a:rPr lang="zh-CN" altLang="en-US" sz="2200"/>
              <a:t>水平合并 (跨列), 在本行自身多占一个单元格。 合并的本质不是侵占, 而是给自身添加了位置。</a:t>
            </a:r>
            <a:endParaRPr lang="zh-CN" altLang="en-US" sz="22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2 实践二: HTML 表格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705" y="501332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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77240" y="1917065"/>
            <a:ext cx="8293735" cy="1308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latinLnBrk="0">
              <a:lnSpc>
                <a:spcPct val="120000"/>
              </a:lnSpc>
            </a:pPr>
            <a:r>
              <a:rPr lang="zh-CN" altLang="en-US" sz="2200"/>
              <a:t>创建如图 1. 2. 2 所示的 HTML 表格。会使用表格的相关标记, 包含: &lt;table&gt; (定义表 格), &lt;tr&gt; ( 定义表格的行), &lt; th &gt; ( 定义表格的表头), &lt; td &gt; ( 定义表格的单元), &lt;caption&gt; (定义表格的标题)。</a:t>
            </a:r>
            <a:endParaRPr lang="zh-CN" altLang="en-US" sz="2200"/>
          </a:p>
        </p:txBody>
      </p:sp>
      <p:sp>
        <p:nvSpPr>
          <p:cNvPr id="7" name="文本框 6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pic>
        <p:nvPicPr>
          <p:cNvPr id="9" name="图片 2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8130" y="3429000"/>
            <a:ext cx="5827395" cy="23418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3178810" y="5974080"/>
            <a:ext cx="276479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/>
              <a:t>图 1. 2. 2 HTML 表格示例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3 实践三: HTML 表单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65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8175" y="2204720"/>
            <a:ext cx="4675505" cy="9772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latinLnBrk="0">
              <a:lnSpc>
                <a:spcPct val="120000"/>
              </a:lnSpc>
            </a:pPr>
            <a:r>
              <a:rPr lang="zh-CN" altLang="en-US" sz="2400"/>
              <a:t>(1) 掌握 HTML 表单、基本元素; </a:t>
            </a:r>
            <a:endParaRPr lang="zh-CN" altLang="en-US" sz="2400"/>
          </a:p>
          <a:p>
            <a:pPr algn="l" latinLnBrk="0">
              <a:lnSpc>
                <a:spcPct val="120000"/>
              </a:lnSpc>
            </a:pPr>
            <a:r>
              <a:rPr lang="zh-CN" altLang="en-US" sz="2400"/>
              <a:t>(2) 掌握 HTML 表单的基本操作。</a:t>
            </a:r>
            <a:endParaRPr lang="zh-CN" altLang="en-US" sz="24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3 实践三: HTML 表单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0255" y="1845310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1. 什么是 HTML 表单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7390" y="2506345"/>
            <a:ext cx="8434070" cy="31705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latinLnBrk="0">
              <a:lnSpc>
                <a:spcPct val="130000"/>
              </a:lnSpc>
            </a:pPr>
            <a:r>
              <a:rPr lang="en-US" altLang="zh-CN" sz="220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200" b="1">
                <a:latin typeface="宋体" panose="02010600030101010101" pitchFamily="2" charset="-122"/>
                <a:cs typeface="宋体" panose="02010600030101010101" pitchFamily="2" charset="-122"/>
              </a:rPr>
              <a:t>HTML</a:t>
            </a:r>
            <a:r>
              <a:rPr lang="en-US" altLang="zh-CN" sz="2200" b="1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200">
                <a:latin typeface="宋体" panose="02010600030101010101" pitchFamily="2" charset="-122"/>
                <a:cs typeface="宋体" panose="02010600030101010101" pitchFamily="2" charset="-122"/>
              </a:rPr>
              <a:t>表单是用户与网页交互信息的重要手段；通过 HTML 表单, 网站可以将用户输入的信息提交到服务器中, 经服务器处理后, 再回传给客户端的浏览器, 从而实现网站与用户</a:t>
            </a:r>
            <a:r>
              <a:rPr lang="zh-CN" altLang="en-US" sz="2200">
                <a:latin typeface="宋体" panose="02010600030101010101" pitchFamily="2" charset="-122"/>
                <a:cs typeface="宋体" panose="02010600030101010101" pitchFamily="2" charset="-122"/>
              </a:rPr>
              <a:t>之间的交互。平时常见的登录页面就是一种表单形式。 </a:t>
            </a:r>
            <a:endParaRPr lang="zh-CN" altLang="en-US" sz="22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latinLnBrk="0">
              <a:lnSpc>
                <a:spcPct val="130000"/>
              </a:lnSpc>
            </a:pPr>
            <a:r>
              <a:rPr lang="en-US" altLang="zh-CN" sz="220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200" b="1">
                <a:latin typeface="宋体" panose="02010600030101010101" pitchFamily="2" charset="-122"/>
                <a:cs typeface="宋体" panose="02010600030101010101" pitchFamily="2" charset="-122"/>
              </a:rPr>
              <a:t>HTML</a:t>
            </a:r>
            <a:r>
              <a:rPr lang="en-US" altLang="zh-CN" sz="2200" b="1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200">
                <a:latin typeface="宋体" panose="02010600030101010101" pitchFamily="2" charset="-122"/>
                <a:cs typeface="宋体" panose="02010600030101010101" pitchFamily="2" charset="-122"/>
              </a:rPr>
              <a:t>表单是一个包含表单元素的区域。用户可在表单的表单元素中输入内容, 比如文本域 (textarea)、下拉列表、单选框 (radio-buttons)、复选框 (checkbox) 等就是表单元素。</a:t>
            </a:r>
            <a:endParaRPr lang="zh-CN" altLang="en-US" sz="2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3 实践三: HTML 表单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0255" y="1845310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2. HTML 表单的相关标记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7390" y="2506345"/>
            <a:ext cx="8434070" cy="902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latinLnBrk="0">
              <a:lnSpc>
                <a:spcPct val="120000"/>
              </a:lnSpc>
            </a:pPr>
            <a:r>
              <a:rPr sz="2200" b="1">
                <a:latin typeface="宋体" panose="02010600030101010101" pitchFamily="2" charset="-122"/>
                <a:cs typeface="宋体" panose="02010600030101010101" pitchFamily="2" charset="-122"/>
              </a:rPr>
              <a:t>(1) &lt;form&gt;:</a:t>
            </a:r>
            <a:r>
              <a:rPr sz="2200">
                <a:latin typeface="宋体" panose="02010600030101010101" pitchFamily="2" charset="-122"/>
                <a:cs typeface="宋体" panose="02010600030101010101" pitchFamily="2" charset="-122"/>
              </a:rPr>
              <a:t> 用于在页面中插入表单, 在该标记中可以定义处理表单数据程序的</a:t>
            </a:r>
            <a:r>
              <a:rPr lang="en-US" sz="220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200">
                <a:latin typeface="宋体" panose="02010600030101010101" pitchFamily="2" charset="-122"/>
                <a:cs typeface="宋体" panose="02010600030101010101" pitchFamily="2" charset="-122"/>
              </a:rPr>
              <a:t>url</a:t>
            </a:r>
            <a:r>
              <a:rPr lang="en-US" sz="220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200">
                <a:latin typeface="宋体" panose="02010600030101010101" pitchFamily="2" charset="-122"/>
                <a:cs typeface="宋体" panose="02010600030101010101" pitchFamily="2" charset="-122"/>
              </a:rPr>
              <a:t>地址等信息。&lt;form&gt;标记的语法格式如下:</a:t>
            </a:r>
            <a:endParaRPr sz="2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3875" y="3573145"/>
            <a:ext cx="8507730" cy="1534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>
                <a:solidFill>
                  <a:schemeClr val="tx1"/>
                </a:solidFill>
              </a:rPr>
              <a:t>&lt;form action ="url" method ="get"|"post" name="****" onSubmit =""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target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=””&gt;</a:t>
            </a:r>
            <a:r>
              <a:rPr lang="zh-CN" altLang="en-US">
                <a:solidFill>
                  <a:schemeClr val="tx1"/>
                </a:solidFill>
              </a:rPr>
              <a:t> </a:t>
            </a:r>
            <a:endParaRPr lang="zh-CN" altLang="en-US">
              <a:solidFill>
                <a:schemeClr val="tx1"/>
              </a:solidFill>
            </a:endParaRPr>
          </a:p>
          <a:p>
            <a:pPr lvl="1" algn="l"/>
            <a:r>
              <a:rPr lang="en-US" altLang="zh-CN">
                <a:solidFill>
                  <a:schemeClr val="tx1"/>
                </a:solidFill>
              </a:rPr>
              <a:t>...</a:t>
            </a:r>
            <a:endParaRPr lang="en-US" altLang="zh-CN">
              <a:solidFill>
                <a:schemeClr val="tx1"/>
              </a:solidFill>
            </a:endParaRPr>
          </a:p>
          <a:p>
            <a:pPr lvl="1" algn="l"/>
            <a:r>
              <a:rPr lang="en-US" altLang="zh-CN">
                <a:solidFill>
                  <a:schemeClr val="tx1"/>
                </a:solidFill>
              </a:rPr>
              <a:t>...</a:t>
            </a:r>
            <a:r>
              <a:rPr lang="zh-CN" altLang="en-US">
                <a:solidFill>
                  <a:schemeClr val="tx1"/>
                </a:solidFill>
              </a:rPr>
              <a:t>􀆺 </a:t>
            </a:r>
            <a:endParaRPr lang="zh-CN" altLang="en-US">
              <a:solidFill>
                <a:schemeClr val="tx1"/>
              </a:solidFill>
            </a:endParaRPr>
          </a:p>
          <a:p>
            <a:pPr algn="l"/>
            <a:r>
              <a:rPr lang="zh-CN" altLang="en-US">
                <a:solidFill>
                  <a:schemeClr val="tx1"/>
                </a:solidFill>
              </a:rPr>
              <a:t>&lt;/form&gt;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3"/>
          <p:cNvSpPr>
            <a:spLocks noGrp="1" noChangeArrowheads="1"/>
          </p:cNvSpPr>
          <p:nvPr/>
        </p:nvSpPr>
        <p:spPr>
          <a:xfrm>
            <a:off x="457200" y="1126490"/>
            <a:ext cx="8229600" cy="491109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1. 1 实践一: HTML 基础标记</a:t>
            </a:r>
            <a:endParaRPr lang="en-US" altLang="zh-CN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1. 2 实践二: HTML 表格</a:t>
            </a:r>
            <a:endParaRPr lang="zh-CN" altLang="en-US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1. 3 实践三: HTML 表单</a:t>
            </a:r>
            <a:endParaRPr lang="en-US" altLang="zh-CN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1. 4 实践四: HTML 中的超链接标记与图片标记 </a:t>
            </a:r>
            <a:endParaRPr lang="zh-CN" altLang="en-US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1. 5 实践五: HTML 中的音频标记和视频标记</a:t>
            </a:r>
            <a:endParaRPr lang="zh-CN" altLang="en-US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1. 6 实践六: CSS 属性与选择器</a:t>
            </a:r>
            <a:endParaRPr lang="zh-CN" altLang="en-US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1. 7 实践七: CSS 定位与布局</a:t>
            </a:r>
            <a:endParaRPr lang="zh-CN" altLang="en-US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1. 8 综合实践: HTML+CSS 实现公司官网</a:t>
            </a:r>
            <a:endParaRPr lang="zh-CN" altLang="en-US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4895" y="502920"/>
            <a:ext cx="2571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</a:rPr>
              <a:t>本章内容：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3 实践三: HTML 表单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0255" y="1845310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2. HTML 表单的相关标记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0255" y="2421255"/>
            <a:ext cx="8210550" cy="3743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•action:</a:t>
            </a:r>
            <a:r>
              <a:rPr lang="zh-CN" altLang="en-US" sz="2200" b="1"/>
              <a:t> </a:t>
            </a:r>
            <a:r>
              <a:rPr lang="zh-CN" altLang="en-US" sz="2200"/>
              <a:t>用于指定表单提交的 url 地址 (相对地址和绝对地址), 也就是表单的处理页。</a:t>
            </a:r>
            <a:endParaRPr lang="zh-CN" altLang="en-US" sz="2200"/>
          </a:p>
          <a:p>
            <a:pPr algn="just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•name:</a:t>
            </a:r>
            <a:r>
              <a:rPr lang="zh-CN" altLang="en-US" sz="2200" b="1"/>
              <a:t> </a:t>
            </a:r>
            <a:r>
              <a:rPr lang="zh-CN" altLang="en-US" sz="2200"/>
              <a:t>用于指定表单的名称。 </a:t>
            </a:r>
            <a:endParaRPr lang="zh-CN" altLang="en-US" sz="2200"/>
          </a:p>
          <a:p>
            <a:pPr algn="just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•method:</a:t>
            </a:r>
            <a:r>
              <a:rPr lang="zh-CN" altLang="en-US" sz="2200"/>
              <a:t> 用于指定表单的提交方式, 其可选项包括 </a:t>
            </a:r>
            <a:r>
              <a:rPr lang="zh-CN" altLang="en-US" sz="2200">
                <a:solidFill>
                  <a:srgbClr val="FF0000"/>
                </a:solidFill>
              </a:rPr>
              <a:t>post</a:t>
            </a:r>
            <a:r>
              <a:rPr lang="zh-CN" altLang="en-US" sz="2200"/>
              <a:t> 和 </a:t>
            </a:r>
            <a:r>
              <a:rPr lang="zh-CN" altLang="en-US" sz="2200">
                <a:solidFill>
                  <a:srgbClr val="FF0000"/>
                </a:solidFill>
              </a:rPr>
              <a:t>get</a:t>
            </a:r>
            <a:r>
              <a:rPr lang="zh-CN" altLang="en-US" sz="2200"/>
              <a:t>。 </a:t>
            </a: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•onSubmit:</a:t>
            </a:r>
            <a:r>
              <a:rPr lang="zh-CN" altLang="en-US" sz="2200" b="1"/>
              <a:t> </a:t>
            </a:r>
            <a:r>
              <a:rPr lang="zh-CN" altLang="en-US" sz="2200"/>
              <a:t>用于指定当用户单击提交按钮时触发的事件。 </a:t>
            </a:r>
            <a:endParaRPr lang="zh-CN" altLang="en-US" sz="2200"/>
          </a:p>
          <a:p>
            <a:pPr algn="just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•target:</a:t>
            </a:r>
            <a:r>
              <a:rPr lang="zh-CN" altLang="en-US" sz="2200" b="1"/>
              <a:t> </a:t>
            </a:r>
            <a:r>
              <a:rPr lang="zh-CN" altLang="en-US" sz="2200"/>
              <a:t>用于指定返回信息的显示方式, 其可选值有_blank (将返回信息显示在新的 窗口中)、 _parent (将返回信息显示在父级窗口中)、 _self (将返回信息显示在当前窗口 中) 和_top (将返回信息显示在顶级窗口中)。</a:t>
            </a:r>
            <a:endParaRPr lang="zh-CN" altLang="en-US" sz="22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3 实践三: HTML 表单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0255" y="1845310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2. HTML 表单的相关标记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7390" y="2506345"/>
            <a:ext cx="8434070" cy="902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latinLnBrk="0">
              <a:lnSpc>
                <a:spcPct val="120000"/>
              </a:lnSpc>
            </a:pPr>
            <a:r>
              <a:rPr sz="2200">
                <a:latin typeface="宋体" panose="02010600030101010101" pitchFamily="2" charset="-122"/>
                <a:cs typeface="宋体" panose="02010600030101010101" pitchFamily="2" charset="-122"/>
              </a:rPr>
              <a:t>(2) </a:t>
            </a:r>
            <a:r>
              <a:rPr sz="2200" b="1">
                <a:latin typeface="宋体" panose="02010600030101010101" pitchFamily="2" charset="-122"/>
                <a:cs typeface="宋体" panose="02010600030101010101" pitchFamily="2" charset="-122"/>
              </a:rPr>
              <a:t>&lt;input&gt;:</a:t>
            </a:r>
            <a:r>
              <a:rPr sz="2200">
                <a:latin typeface="宋体" panose="02010600030101010101" pitchFamily="2" charset="-122"/>
                <a:cs typeface="宋体" panose="02010600030101010101" pitchFamily="2" charset="-122"/>
              </a:rPr>
              <a:t> 表单输入标记。表单输入标记是使用最频繁的表单标记,其语法格式如下:</a:t>
            </a:r>
            <a:endParaRPr sz="2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7360" y="3573145"/>
            <a:ext cx="8507730" cy="1534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 latinLnBrk="0">
              <a:lnSpc>
                <a:spcPct val="120000"/>
              </a:lnSpc>
            </a:pPr>
            <a:r>
              <a:rPr>
                <a:solidFill>
                  <a:schemeClr val="tx1"/>
                </a:solidFill>
              </a:rPr>
              <a:t>&lt;input type = "* * *" disabled = "* * * * * *" checked = "* * * *" width = "* * *" height = "* * *" maxlength="***" readonly ="***" size="***" src ="***" usemap = "* * *" alt = "* * *" name = " ***" value="***"&gt;</a:t>
            </a:r>
            <a:endParaRPr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3 实践三: HTML 表单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0255" y="1845310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2. HTML 表单的相关标记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930" y="2416175"/>
            <a:ext cx="843407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latinLnBrk="0"/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&lt;input&gt;</a:t>
            </a:r>
            <a:r>
              <a:rPr sz="2200">
                <a:latin typeface="宋体" panose="02010600030101010101" pitchFamily="2" charset="-122"/>
                <a:cs typeface="宋体" panose="02010600030101010101" pitchFamily="2" charset="-122"/>
              </a:rPr>
              <a:t>中通过type属性可以控制不同类型的输入字段,如文本框</a:t>
            </a:r>
            <a:r>
              <a:rPr lang="zh-CN" sz="220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200">
                <a:latin typeface="宋体" panose="02010600030101010101" pitchFamily="2" charset="-122"/>
                <a:cs typeface="宋体" panose="02010600030101010101" pitchFamily="2" charset="-122"/>
              </a:rPr>
              <a:t>复选框、单选按钮</a:t>
            </a:r>
            <a:r>
              <a:rPr lang="zh-CN" sz="220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200">
                <a:latin typeface="宋体" panose="02010600030101010101" pitchFamily="2" charset="-122"/>
                <a:cs typeface="宋体" panose="02010600030101010101" pitchFamily="2" charset="-122"/>
              </a:rPr>
              <a:t>提交按钮、密码域等类型。type属性的可取值主要有以下10 种。</a:t>
            </a:r>
            <a:endParaRPr sz="2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9930" y="3573145"/>
            <a:ext cx="798068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•text:</a:t>
            </a:r>
            <a:r>
              <a:rPr lang="zh-CN" altLang="en-US" sz="2200"/>
              <a:t> 文本框。 </a:t>
            </a:r>
            <a:endParaRPr lang="zh-CN" altLang="en-US" sz="2200"/>
          </a:p>
          <a:p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•checkbox:</a:t>
            </a:r>
            <a:r>
              <a:rPr lang="zh-CN" altLang="en-US" sz="2200"/>
              <a:t> 复选框, 可同时选中多个选项。 </a:t>
            </a:r>
            <a:endParaRPr lang="zh-CN" altLang="en-US" sz="2200"/>
          </a:p>
          <a:p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•radio: </a:t>
            </a:r>
            <a:r>
              <a:rPr lang="zh-CN" altLang="en-US" sz="2200"/>
              <a:t>单选按钮。 </a:t>
            </a:r>
            <a:endParaRPr lang="zh-CN" altLang="en-US" sz="2200"/>
          </a:p>
          <a:p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•submit:</a:t>
            </a:r>
            <a:r>
              <a:rPr lang="zh-CN" altLang="en-US" sz="2200"/>
              <a:t> 提交按钮。为&lt;form&gt;添加一个 submit 按钮, 点击这个按钮, 表单中的数据 将会被发送到通过 action 属性指定的地址上。 </a:t>
            </a:r>
            <a:endParaRPr lang="zh-CN" altLang="en-US" sz="2200"/>
          </a:p>
          <a:p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•reset:</a:t>
            </a:r>
            <a:r>
              <a:rPr lang="zh-CN" altLang="en-US" sz="2200"/>
              <a:t> 重置按钮。点击重置按钮会清空 form 表单中填写的内容</a:t>
            </a:r>
            <a:endParaRPr lang="zh-CN" altLang="en-US" sz="22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3 实践三: HTML 表单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0255" y="1845310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2. HTML 表单的相关标记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3290" y="2493010"/>
            <a:ext cx="8067675" cy="2730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atinLnBrk="0">
              <a:lnSpc>
                <a:spcPct val="13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•button: </a:t>
            </a:r>
            <a:r>
              <a:rPr lang="zh-CN" altLang="en-US" sz="2200"/>
              <a:t>普通按钮。 默认情况下没有实现任何功能, 需为其添加</a:t>
            </a:r>
            <a:r>
              <a:rPr lang="en-US" altLang="zh-CN" sz="2200"/>
              <a:t>	   </a:t>
            </a:r>
            <a:r>
              <a:rPr lang="zh-CN" altLang="en-US" sz="2200"/>
              <a:t>事件和事件处理 函数。</a:t>
            </a:r>
            <a:endParaRPr lang="zh-CN" altLang="en-US" sz="2200"/>
          </a:p>
          <a:p>
            <a:pPr latinLnBrk="0">
              <a:lnSpc>
                <a:spcPct val="13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•file:</a:t>
            </a:r>
            <a:r>
              <a:rPr lang="zh-CN" altLang="en-US" sz="2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2200"/>
              <a:t>文件域。 </a:t>
            </a:r>
            <a:endParaRPr lang="zh-CN" altLang="en-US" sz="2200"/>
          </a:p>
          <a:p>
            <a:pPr latinLnBrk="0">
              <a:lnSpc>
                <a:spcPct val="13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•password: </a:t>
            </a:r>
            <a:r>
              <a:rPr lang="zh-CN" altLang="en-US" sz="2200"/>
              <a:t>密码域。 </a:t>
            </a:r>
            <a:endParaRPr lang="zh-CN" altLang="en-US" sz="2200"/>
          </a:p>
          <a:p>
            <a:pPr latinLnBrk="0">
              <a:lnSpc>
                <a:spcPct val="13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•hidden:</a:t>
            </a:r>
            <a:r>
              <a:rPr lang="zh-CN" altLang="en-US" sz="2200"/>
              <a:t> 隐藏域。 </a:t>
            </a:r>
            <a:endParaRPr lang="zh-CN" altLang="en-US" sz="2200"/>
          </a:p>
          <a:p>
            <a:pPr latinLnBrk="0">
              <a:lnSpc>
                <a:spcPct val="13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•image:</a:t>
            </a:r>
            <a:r>
              <a:rPr lang="zh-CN" altLang="en-US" sz="2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2200"/>
              <a:t>图像域</a:t>
            </a:r>
            <a:endParaRPr lang="zh-CN" altLang="en-US" sz="22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3 实践三: HTML 表单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0255" y="1845310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2. HTML 表单的相关标记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7390" y="2506345"/>
            <a:ext cx="8434070" cy="1410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latinLnBrk="0">
              <a:lnSpc>
                <a:spcPct val="130000"/>
              </a:lnSpc>
            </a:pPr>
            <a:r>
              <a:rPr sz="2200">
                <a:latin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sz="2200" b="1">
                <a:latin typeface="宋体" panose="02010600030101010101" pitchFamily="2" charset="-122"/>
                <a:cs typeface="宋体" panose="02010600030101010101" pitchFamily="2" charset="-122"/>
              </a:rPr>
              <a:t>&lt;select&gt;</a:t>
            </a:r>
            <a:r>
              <a:rPr sz="2200">
                <a:latin typeface="宋体" panose="02010600030101010101" pitchFamily="2" charset="-122"/>
                <a:cs typeface="宋体" panose="02010600030101010101" pitchFamily="2" charset="-122"/>
              </a:rPr>
              <a:t>:下拉菜单标记。&lt;select&gt;可以在页面中创建下拉列表, 此时的下拉列表是一个空的列表,需使用&lt;option&gt;向列表中添加内容。&lt;select&gt;的语法格式如下:</a:t>
            </a:r>
            <a:endParaRPr sz="2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9750" y="3956685"/>
            <a:ext cx="8507730" cy="1534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r>
              <a:rPr>
                <a:solidFill>
                  <a:schemeClr val="tx1"/>
                </a:solidFill>
              </a:rPr>
              <a:t>&lt;select name="name" size="digit" multiple="multiple" disabled ="disabled" </a:t>
            </a:r>
            <a:endParaRPr>
              <a:solidFill>
                <a:schemeClr val="tx1"/>
              </a:solidFill>
            </a:endParaRPr>
          </a:p>
          <a:p>
            <a:pPr lvl="1" algn="just"/>
            <a:r>
              <a:rPr lang="en-US">
                <a:solidFill>
                  <a:schemeClr val="tx1"/>
                </a:solidFill>
              </a:rPr>
              <a:t>...</a:t>
            </a:r>
            <a:endParaRPr lang="en-US">
              <a:solidFill>
                <a:schemeClr val="tx1"/>
              </a:solidFill>
            </a:endParaRPr>
          </a:p>
          <a:p>
            <a:pPr lvl="1" algn="just"/>
            <a:r>
              <a:rPr lang="en-US">
                <a:solidFill>
                  <a:schemeClr val="tx1"/>
                </a:solidFill>
              </a:rPr>
              <a:t>...</a:t>
            </a:r>
            <a:endParaRPr lang="en-US">
              <a:solidFill>
                <a:schemeClr val="tx1"/>
              </a:solidFill>
            </a:endParaRPr>
          </a:p>
          <a:p>
            <a:pPr algn="just"/>
            <a:r>
              <a:rPr>
                <a:solidFill>
                  <a:schemeClr val="tx1"/>
                </a:solidFill>
              </a:rPr>
              <a:t>&lt;/select&gt;</a:t>
            </a:r>
            <a:endParaRPr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3 实践三: HTML 表单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930" y="1925320"/>
            <a:ext cx="8434070" cy="1308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latinLnBrk="0">
              <a:lnSpc>
                <a:spcPct val="120000"/>
              </a:lnSpc>
            </a:pPr>
            <a:r>
              <a:rPr sz="2200">
                <a:latin typeface="宋体" panose="02010600030101010101" pitchFamily="2" charset="-122"/>
                <a:cs typeface="宋体" panose="02010600030101010101" pitchFamily="2" charset="-122"/>
              </a:rPr>
              <a:t>创建如图1.3.1所示的</a:t>
            </a:r>
            <a:r>
              <a:rPr lang="en-US" sz="220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200">
                <a:latin typeface="宋体" panose="02010600030101010101" pitchFamily="2" charset="-122"/>
                <a:cs typeface="宋体" panose="02010600030101010101" pitchFamily="2" charset="-122"/>
              </a:rPr>
              <a:t>HTML</a:t>
            </a:r>
            <a:r>
              <a:rPr lang="en-US" sz="220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200">
                <a:latin typeface="宋体" panose="02010600030101010101" pitchFamily="2" charset="-122"/>
                <a:cs typeface="宋体" panose="02010600030101010101" pitchFamily="2" charset="-122"/>
              </a:rPr>
              <a:t>表单。该表单中用到了文本框、 密码域、单选按钮、复选框、提交按钮、重置按钮、普通按钮、文件域,以及下拉列表。</a:t>
            </a:r>
            <a:endParaRPr sz="2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70" name="图片 170"/>
          <p:cNvPicPr>
            <a:picLocks noChangeAspect="1" noChangeArrowheads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965450" y="3213100"/>
            <a:ext cx="2641600" cy="26600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3026410" y="5949315"/>
            <a:ext cx="2519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/>
              <a:t>图1.3.1 HTML表单示例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703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4 实践四: HTML 中的超链接标记与图片标记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2230" y="2204720"/>
            <a:ext cx="646938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atinLnBrk="0">
              <a:lnSpc>
                <a:spcPct val="130000"/>
              </a:lnSpc>
            </a:pPr>
            <a:r>
              <a:rPr lang="zh-CN" altLang="en-US" sz="2400"/>
              <a:t>（1）掌握HTML中的超链接标记的基本使用；</a:t>
            </a:r>
            <a:endParaRPr lang="zh-CN" altLang="en-US" sz="2400"/>
          </a:p>
          <a:p>
            <a:pPr latinLnBrk="0">
              <a:lnSpc>
                <a:spcPct val="130000"/>
              </a:lnSpc>
            </a:pPr>
            <a:r>
              <a:rPr lang="zh-CN" altLang="en-US" sz="2400"/>
              <a:t>（2）掌握HTML中的图片标记的基本使用。</a:t>
            </a:r>
            <a:endParaRPr lang="zh-CN" altLang="en-US" sz="24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703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4 实践四: HTML 中的超链接标记与图片标记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9795" y="2277110"/>
            <a:ext cx="8208645" cy="1410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latinLnBrk="0">
              <a:lnSpc>
                <a:spcPct val="130000"/>
              </a:lnSpc>
            </a:pPr>
            <a:r>
              <a:rPr lang="zh-CN" altLang="en-US" sz="2200"/>
              <a:t>超链接标记用于定义超链接, 将从一个页面连接到另一个页面。 当点击网页上的链接 文字或者图像后, 就可以跳转到另一个网页。 &lt;a&gt;的语法格式如下:</a:t>
            </a:r>
            <a:endParaRPr lang="zh-CN" altLang="en-US" sz="2200"/>
          </a:p>
        </p:txBody>
      </p:sp>
      <p:sp>
        <p:nvSpPr>
          <p:cNvPr id="7" name="文本框 6"/>
          <p:cNvSpPr txBox="1"/>
          <p:nvPr/>
        </p:nvSpPr>
        <p:spPr>
          <a:xfrm>
            <a:off x="755650" y="184467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1. 超链接标记&lt;a&gt;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7100" y="4437380"/>
            <a:ext cx="8181340" cy="1410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>
              <a:lnSpc>
                <a:spcPct val="130000"/>
              </a:lnSpc>
              <a:buClrTx/>
              <a:buSzTx/>
              <a:buFontTx/>
            </a:pPr>
            <a:r>
              <a:rPr sz="2200"/>
              <a:t>超链接标记中的 href属性用于设定链接跳转到哪个页面, 此外, &lt;a&gt;还常使用 target 属性来指定跳转页面在哪里打开, 是在当前窗口打开, 还是在新窗口打开。</a:t>
            </a:r>
            <a:endParaRPr sz="2200"/>
          </a:p>
        </p:txBody>
      </p:sp>
      <p:sp>
        <p:nvSpPr>
          <p:cNvPr id="10" name="矩形 9"/>
          <p:cNvSpPr/>
          <p:nvPr/>
        </p:nvSpPr>
        <p:spPr>
          <a:xfrm>
            <a:off x="1188085" y="3846830"/>
            <a:ext cx="7200900" cy="4324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>
                <a:solidFill>
                  <a:schemeClr val="tx1"/>
                </a:solidFill>
              </a:rPr>
              <a:t>&lt;a href="url"&gt;…&lt;/a&gt;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703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4 实践四: HTML 中的超链接标记与图片标记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3450" y="2415540"/>
            <a:ext cx="8208645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latinLnBrk="0">
              <a:lnSpc>
                <a:spcPct val="130000"/>
              </a:lnSpc>
            </a:pPr>
            <a:r>
              <a:rPr lang="zh-CN" altLang="en-US" sz="2200"/>
              <a:t>在HTML页面中可以使用&lt;img&gt;标记插入图片，&lt;img&gt;标记的语法格式如下：</a:t>
            </a:r>
            <a:endParaRPr lang="zh-CN" altLang="en-US" sz="2200"/>
          </a:p>
        </p:txBody>
      </p:sp>
      <p:sp>
        <p:nvSpPr>
          <p:cNvPr id="7" name="文本框 6"/>
          <p:cNvSpPr txBox="1"/>
          <p:nvPr/>
        </p:nvSpPr>
        <p:spPr>
          <a:xfrm>
            <a:off x="770255" y="184467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2. 图片标记&lt;img&gt;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9750" y="4293235"/>
            <a:ext cx="8181340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>
              <a:lnSpc>
                <a:spcPct val="130000"/>
              </a:lnSpc>
              <a:buClrTx/>
              <a:buSzTx/>
              <a:buFontTx/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src</a:t>
            </a:r>
            <a:r>
              <a:rPr sz="2200" b="1"/>
              <a:t>属性：</a:t>
            </a:r>
            <a:r>
              <a:rPr sz="2200"/>
              <a:t>用于指定图片来源，即图片url地址；</a:t>
            </a:r>
            <a:endParaRPr sz="2200"/>
          </a:p>
          <a:p>
            <a:pPr indent="457200" algn="just">
              <a:lnSpc>
                <a:spcPct val="130000"/>
              </a:lnSpc>
              <a:buClrTx/>
              <a:buSzTx/>
              <a:buFontTx/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width</a:t>
            </a:r>
            <a:r>
              <a:rPr sz="2200" b="1"/>
              <a:t>属性：</a:t>
            </a:r>
            <a:r>
              <a:rPr sz="2200"/>
              <a:t>定义图像的宽度；</a:t>
            </a:r>
            <a:endParaRPr sz="2200"/>
          </a:p>
        </p:txBody>
      </p:sp>
      <p:sp>
        <p:nvSpPr>
          <p:cNvPr id="5" name="矩形 4"/>
          <p:cNvSpPr/>
          <p:nvPr/>
        </p:nvSpPr>
        <p:spPr>
          <a:xfrm>
            <a:off x="1186180" y="3429000"/>
            <a:ext cx="7776845" cy="7918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>
                <a:solidFill>
                  <a:schemeClr val="tx1"/>
                </a:solidFill>
              </a:rPr>
              <a:t>&lt;img src ="url" width="value" height ="value" border = "value" alt = "提示文字" title = " 提示文字"&gt;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703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4 实践四: HTML 中的超链接标记与图片标记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0255" y="184467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2. 图片标记&lt;img&gt;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7405" y="2531110"/>
            <a:ext cx="8253730" cy="21209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height</a:t>
            </a:r>
            <a:r>
              <a:rPr lang="zh-CN" altLang="en-US" sz="2200" b="1"/>
              <a:t>属性：</a:t>
            </a:r>
            <a:r>
              <a:rPr lang="zh-CN" altLang="en-US" sz="2200"/>
              <a:t>定义图像的高度；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border</a:t>
            </a:r>
            <a:r>
              <a:rPr lang="zh-CN" altLang="en-US" sz="2200" b="1"/>
              <a:t>属性：</a:t>
            </a:r>
            <a:r>
              <a:rPr lang="zh-CN" altLang="en-US" sz="2200"/>
              <a:t>定义图片边框粗细，默认值为0。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alt</a:t>
            </a:r>
            <a:r>
              <a:rPr lang="zh-CN" altLang="en-US" sz="2200" b="1"/>
              <a:t>属性：</a:t>
            </a:r>
            <a:r>
              <a:rPr lang="zh-CN" altLang="en-US" sz="2200"/>
              <a:t>设定图片加载失败、图片无法显示时在该区域显示的提示文字；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title</a:t>
            </a:r>
            <a:r>
              <a:rPr lang="zh-CN" altLang="en-US" sz="2200" b="1"/>
              <a:t>属性：</a:t>
            </a:r>
            <a:r>
              <a:rPr lang="zh-CN" altLang="en-US" sz="2200"/>
              <a:t>设定当鼠标移动到图像元素上时的文本提示。</a:t>
            </a:r>
            <a:endParaRPr lang="zh-CN" altLang="en-US" sz="2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1 实践一: HTML 基础标记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82118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6110" y="2468245"/>
            <a:ext cx="6379845" cy="14204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(1) 掌握 HTML 文档的创建及简单的代码编程; 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(2) 掌握 HTML 中常用标记的使用; 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(3) 了解 HTML 的命名规范。</a:t>
            </a:r>
            <a:endParaRPr lang="zh-CN" altLang="en-US" sz="24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703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4 实践四: HTML 中的超链接标记与图片标记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650" y="1917065"/>
            <a:ext cx="8253730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58800" algn="just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/>
              <a:t>创建 HTML 文件, 使用&lt;a&gt;、&lt;img&gt;分别实现3个简单的页面。</a:t>
            </a:r>
            <a:endParaRPr lang="zh-CN" altLang="en-US" sz="2200"/>
          </a:p>
          <a:p>
            <a:pPr indent="0" algn="just" latinLnBrk="0">
              <a:lnSpc>
                <a:spcPct val="120000"/>
              </a:lnSpc>
            </a:pPr>
            <a:r>
              <a:rPr lang="zh-CN" altLang="en-US" sz="2200"/>
              <a:t> </a:t>
            </a:r>
            <a:r>
              <a:rPr lang="en-US" altLang="zh-CN" sz="2200"/>
              <a:t>      </a:t>
            </a:r>
            <a:r>
              <a:rPr lang="zh-CN" altLang="en-US" sz="2200"/>
              <a:t>(1) 使用&lt;a&gt;的href、target 属性实现如图 1. 4. 1 所示的页面内容。点击超链接, 分别 实现在当前页面和新页面上跳转到 “百度” 网页。</a:t>
            </a:r>
            <a:endParaRPr lang="zh-CN" altLang="en-US" sz="2200"/>
          </a:p>
        </p:txBody>
      </p:sp>
      <p:pic>
        <p:nvPicPr>
          <p:cNvPr id="2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0855" y="3933190"/>
            <a:ext cx="2755900" cy="179387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pic>
        <p:nvPicPr>
          <p:cNvPr id="3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2395" y="3933190"/>
            <a:ext cx="2517775" cy="179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275965" y="6093460"/>
            <a:ext cx="2748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图1.4.1 &lt;a&gt;标记运用示例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780665" y="5787390"/>
            <a:ext cx="767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（</a:t>
            </a:r>
            <a:r>
              <a:rPr lang="en-US" altLang="zh-CN"/>
              <a:t>a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83935" y="5787390"/>
            <a:ext cx="767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（</a:t>
            </a:r>
            <a:r>
              <a:rPr lang="en-US" altLang="zh-CN"/>
              <a:t>b</a:t>
            </a:r>
            <a:r>
              <a:rPr lang="zh-CN" altLang="en-US"/>
              <a:t>）</a:t>
            </a:r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703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4 实践四: HTML 中的超链接标记与图片标记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650" y="1917065"/>
            <a:ext cx="8253730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58800" algn="just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/>
              <a:t>(2) 使用&lt;img&gt;的 src、 height、 width、 title、 alt 属性实现在网页页面中插入一张郁金 香的图片, 并当鼠标放在图片时会有 “郁金香” 的文字介绍, 如图 1. 4. 2 ( a) 所示。 而 如果&lt;img&gt;中把要插入的图片地址写错, 能出现如图 1. 4. 2 (b) 所示提示。</a:t>
            </a:r>
            <a:endParaRPr sz="2200"/>
          </a:p>
        </p:txBody>
      </p:sp>
      <p:sp>
        <p:nvSpPr>
          <p:cNvPr id="4" name="文本框 3"/>
          <p:cNvSpPr txBox="1"/>
          <p:nvPr/>
        </p:nvSpPr>
        <p:spPr>
          <a:xfrm>
            <a:off x="2700020" y="5809615"/>
            <a:ext cx="43484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endParaRPr lang="zh-CN" altLang="en-US"/>
          </a:p>
          <a:p>
            <a:pPr algn="l"/>
            <a:r>
              <a:rPr lang="zh-CN" altLang="en-US"/>
              <a:t>图 1. 4. 2 使用&lt;img&gt;的 title 属性实现示例</a:t>
            </a:r>
            <a:endParaRPr lang="zh-CN" altLang="en-US"/>
          </a:p>
        </p:txBody>
      </p:sp>
      <p:pic>
        <p:nvPicPr>
          <p:cNvPr id="35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395" y="3717290"/>
            <a:ext cx="2705100" cy="200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1728" y="3755390"/>
            <a:ext cx="2435225" cy="19304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sp>
        <p:nvSpPr>
          <p:cNvPr id="7" name="文本框 6"/>
          <p:cNvSpPr txBox="1"/>
          <p:nvPr/>
        </p:nvSpPr>
        <p:spPr>
          <a:xfrm>
            <a:off x="2843530" y="5733415"/>
            <a:ext cx="767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（</a:t>
            </a:r>
            <a:r>
              <a:rPr lang="en-US" altLang="zh-CN"/>
              <a:t>a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12180" y="5723890"/>
            <a:ext cx="767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（</a:t>
            </a:r>
            <a:r>
              <a:rPr lang="en-US" altLang="zh-CN"/>
              <a:t>b</a:t>
            </a:r>
            <a:r>
              <a:rPr lang="zh-CN" altLang="en-US"/>
              <a:t>）</a:t>
            </a:r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58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5 实践五: HTML 中的音频标记和视频标记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71930" y="2068830"/>
            <a:ext cx="6306185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latinLnBrk="0">
              <a:lnSpc>
                <a:spcPct val="130000"/>
              </a:lnSpc>
            </a:pPr>
            <a:r>
              <a:rPr lang="zh-CN" altLang="en-US" sz="2400"/>
              <a:t>(1) 掌握 HTML 中音频标记的用法以及属性; </a:t>
            </a:r>
            <a:endParaRPr lang="zh-CN" altLang="en-US" sz="2400"/>
          </a:p>
          <a:p>
            <a:pPr algn="l" latinLnBrk="0">
              <a:lnSpc>
                <a:spcPct val="130000"/>
              </a:lnSpc>
            </a:pPr>
            <a:r>
              <a:rPr lang="zh-CN" altLang="en-US" sz="2400"/>
              <a:t>(2) 掌握 HTML 中视频标记的用法以及属性。</a:t>
            </a:r>
            <a:endParaRPr lang="zh-CN" altLang="en-US" sz="24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58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5 实践五: HTML 中的音频标记和视频标记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</a:t>
            </a:r>
            <a:r>
              <a:rPr lang="zh-CN" altLang="en-US" sz="2400">
                <a:solidFill>
                  <a:srgbClr val="0000FF"/>
                </a:solidFill>
              </a:rPr>
              <a:t>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0255" y="184467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1. 播放音频和视频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7570" y="2459355"/>
            <a:ext cx="8159115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58800" algn="just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/>
              <a:t>在 HTML5 出现以前, 想要在 Web 页面中包含视频, 必须使用&lt;object&gt;和&lt;embed&gt;, 而 这两个标记使用起来需要指定很多参数, 操作烦琐。 现在 HTML5 提供了两个用来播放音 频和视频的标记&lt;audio&gt;和&lt;video&gt;, 它们的使用方法比较简单。</a:t>
            </a:r>
            <a:endParaRPr lang="zh-CN" altLang="en-US" sz="22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58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5 实践五: HTML 中的音频标记和视频标记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</a:t>
            </a:r>
            <a:r>
              <a:rPr lang="zh-CN" altLang="en-US" sz="2400">
                <a:solidFill>
                  <a:srgbClr val="0000FF"/>
                </a:solidFill>
              </a:rPr>
              <a:t>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0255" y="184467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2. 音频标记&lt;audio&gt;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7570" y="2459355"/>
            <a:ext cx="8159115" cy="1308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58800" algn="l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&lt;audio&gt;</a:t>
            </a:r>
            <a:r>
              <a:rPr lang="zh-CN" altLang="en-US" sz="2200"/>
              <a:t>用于播放音频数据, 它可以支持多种音频格式, 其使用方法比较简单。 例如, 要播放本地磁盘上的一首 MP3 音乐, 可以使用如下代码:</a:t>
            </a:r>
            <a:endParaRPr lang="zh-CN" altLang="en-US" sz="2200"/>
          </a:p>
        </p:txBody>
      </p:sp>
      <p:sp>
        <p:nvSpPr>
          <p:cNvPr id="4" name="矩形 3"/>
          <p:cNvSpPr/>
          <p:nvPr/>
        </p:nvSpPr>
        <p:spPr>
          <a:xfrm>
            <a:off x="877570" y="3811905"/>
            <a:ext cx="7941945" cy="4705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1600">
                <a:solidFill>
                  <a:schemeClr val="tx1"/>
                </a:solidFill>
              </a:rPr>
              <a:t>&lt;audio src =". /music/demo. mp3" autoplay&gt;您的浏览器不支持 audio 标记!&lt;/audio&gt;</a:t>
            </a:r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7405" y="4437380"/>
            <a:ext cx="8159115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58800" algn="l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/>
              <a:t>上述代码中的 src 属性用于指定音频文件的路径, 此处设置的是一个相对路径。 此外, &lt;audio&gt;开始标记与&lt; / audio&gt;结束标记之间的 “您的浏览器不支持 audio 标记!” 为提示文 字, 是可选内容, 用于当运行的浏览器不支持&lt;audio&gt;时给出的提示说明。</a:t>
            </a:r>
            <a:endParaRPr lang="zh-CN" altLang="en-US" sz="22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58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5 实践五: HTML 中的音频标记和视频标记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</a:t>
            </a:r>
            <a:r>
              <a:rPr lang="zh-CN" altLang="en-US" sz="2400">
                <a:solidFill>
                  <a:srgbClr val="0000FF"/>
                </a:solidFill>
              </a:rPr>
              <a:t>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0255" y="184467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2. 音频标记&lt;audio&gt;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19885" y="2459355"/>
            <a:ext cx="8159115" cy="2730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latinLnBrk="0">
              <a:lnSpc>
                <a:spcPct val="13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&lt;audio&gt;</a:t>
            </a:r>
            <a:r>
              <a:rPr lang="zh-CN" altLang="en-US" sz="2200"/>
              <a:t>有以下几种常用属性：</a:t>
            </a:r>
            <a:endParaRPr lang="zh-CN" altLang="en-US" sz="2200"/>
          </a:p>
          <a:p>
            <a:pPr indent="0" algn="l" latinLnBrk="0">
              <a:lnSpc>
                <a:spcPct val="13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•src:</a:t>
            </a:r>
            <a:r>
              <a:rPr lang="zh-CN" altLang="en-US" sz="2200"/>
              <a:t> 指定音频文件的 url 地址。 </a:t>
            </a:r>
            <a:endParaRPr lang="zh-CN" altLang="en-US" sz="2200"/>
          </a:p>
          <a:p>
            <a:pPr indent="0" algn="l" latinLnBrk="0">
              <a:lnSpc>
                <a:spcPct val="13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•autoplay:</a:t>
            </a:r>
            <a:r>
              <a:rPr lang="zh-CN" altLang="en-US" sz="2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2200"/>
              <a:t>设置音频自动播放。</a:t>
            </a:r>
            <a:endParaRPr lang="zh-CN" altLang="en-US" sz="2200"/>
          </a:p>
          <a:p>
            <a:pPr indent="0" algn="l" latinLnBrk="0">
              <a:lnSpc>
                <a:spcPct val="13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•controls:</a:t>
            </a:r>
            <a:r>
              <a:rPr lang="zh-CN" altLang="en-US" sz="2200" b="1"/>
              <a:t> </a:t>
            </a:r>
            <a:r>
              <a:rPr lang="zh-CN" altLang="en-US" sz="2200"/>
              <a:t>设置显示播放控制条。 </a:t>
            </a:r>
            <a:endParaRPr lang="zh-CN" altLang="en-US" sz="2200"/>
          </a:p>
          <a:p>
            <a:pPr indent="0" algn="l" latinLnBrk="0">
              <a:lnSpc>
                <a:spcPct val="13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•loop:</a:t>
            </a:r>
            <a:r>
              <a:rPr lang="zh-CN" altLang="en-US" sz="2200"/>
              <a:t> 设置循环播放。 </a:t>
            </a:r>
            <a:endParaRPr lang="zh-CN" altLang="en-US" sz="2200"/>
          </a:p>
          <a:p>
            <a:pPr indent="0" algn="l" latinLnBrk="0">
              <a:lnSpc>
                <a:spcPct val="13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•muted:</a:t>
            </a:r>
            <a:r>
              <a:rPr lang="zh-CN" altLang="en-US" sz="2200"/>
              <a:t> 设置静音。</a:t>
            </a:r>
            <a:endParaRPr lang="zh-CN" altLang="en-US" sz="22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58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5 实践五: HTML 中的音频标记和视频标记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</a:t>
            </a:r>
            <a:r>
              <a:rPr lang="zh-CN" altLang="en-US" sz="2400">
                <a:solidFill>
                  <a:srgbClr val="0000FF"/>
                </a:solidFill>
              </a:rPr>
              <a:t>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0255" y="184467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3. 视频标记&lt;video&gt;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650" y="2348865"/>
            <a:ext cx="8159115" cy="530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latinLnBrk="0">
              <a:lnSpc>
                <a:spcPct val="13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&lt;video&gt;</a:t>
            </a:r>
            <a:r>
              <a:rPr lang="zh-CN" altLang="en-US" sz="2200"/>
              <a:t>用于播放视频数据, 其语法格式如下:</a:t>
            </a:r>
            <a:endParaRPr lang="zh-CN" altLang="en-US" sz="2200"/>
          </a:p>
        </p:txBody>
      </p:sp>
      <p:sp>
        <p:nvSpPr>
          <p:cNvPr id="4" name="矩形 3"/>
          <p:cNvSpPr/>
          <p:nvPr/>
        </p:nvSpPr>
        <p:spPr>
          <a:xfrm>
            <a:off x="827405" y="2997200"/>
            <a:ext cx="7941945" cy="7886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1600">
                <a:solidFill>
                  <a:schemeClr val="tx1"/>
                </a:solidFill>
              </a:rPr>
              <a:t>&lt;video src ="url" width = "value" height = "value" autoplay = "autoplay" controls = "con- trols" &gt;您的浏览器不支持 video 标记!&lt;/video&gt;</a:t>
            </a:r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8040" y="4077335"/>
            <a:ext cx="4297680" cy="17145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&lt;video&gt;</a:t>
            </a:r>
            <a:r>
              <a:rPr lang="zh-CN" altLang="en-US" sz="2200"/>
              <a:t>有以下几种常用属性。 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•src:</a:t>
            </a:r>
            <a:r>
              <a:rPr lang="zh-CN" altLang="en-US" sz="2200"/>
              <a:t> 指定视频 url 地址。 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•autoplay:</a:t>
            </a:r>
            <a:r>
              <a:rPr lang="zh-CN" altLang="en-US" sz="2200"/>
              <a:t> 设置视频自动播放。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•controls:</a:t>
            </a:r>
            <a:r>
              <a:rPr lang="zh-CN" altLang="en-US" sz="2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2200"/>
              <a:t>设置显示播放控制条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58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5 实践五: HTML 中的音频标记和视频标记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</a:t>
            </a:r>
            <a:r>
              <a:rPr lang="zh-CN" altLang="en-US" sz="2400">
                <a:solidFill>
                  <a:srgbClr val="0000FF"/>
                </a:solidFill>
              </a:rPr>
              <a:t>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650" y="184467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3. 视频标记&lt;video&gt;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650" y="2415540"/>
            <a:ext cx="8314690" cy="29324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•poster:</a:t>
            </a:r>
            <a:r>
              <a:rPr lang="zh-CN" altLang="en-US" sz="2200"/>
              <a:t> 设置用户点击播放按钮前显示的图像。 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•loop:</a:t>
            </a:r>
            <a:r>
              <a:rPr lang="zh-CN" altLang="en-US" sz="2200" b="1"/>
              <a:t> </a:t>
            </a:r>
            <a:r>
              <a:rPr lang="zh-CN" altLang="en-US" sz="2200"/>
              <a:t>设置循环播放。 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•preload:</a:t>
            </a:r>
            <a:r>
              <a:rPr lang="zh-CN" altLang="en-US" sz="2200"/>
              <a:t> 设置预加载视频, 即视频在页面加载时进行加载, 并预备播放。 如果使用 了 autoplay 属性, 该属性则被忽略。 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•muted:</a:t>
            </a:r>
            <a:r>
              <a:rPr lang="zh-CN" altLang="en-US" sz="2200"/>
              <a:t> 设置静音。 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•width: </a:t>
            </a:r>
            <a:r>
              <a:rPr lang="zh-CN" altLang="en-US" sz="2200"/>
              <a:t>设置播放器宽度。 </a:t>
            </a:r>
            <a:endParaRPr lang="zh-CN" altLang="en-US" sz="2200"/>
          </a:p>
          <a:p>
            <a:pPr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•height:</a:t>
            </a:r>
            <a:r>
              <a:rPr lang="zh-CN" altLang="en-US" sz="2200" b="1"/>
              <a:t> </a:t>
            </a:r>
            <a:r>
              <a:rPr lang="zh-CN" altLang="en-US" sz="2200"/>
              <a:t>设置播放器高度。</a:t>
            </a:r>
            <a:endParaRPr lang="zh-CN" altLang="en-US" sz="22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58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5 实践五: HTML 中的音频标记和视频标记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1690" y="1917065"/>
            <a:ext cx="8314690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58800" algn="l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/>
              <a:t>创建 HTML 文件, 使用&lt;video&gt; 、 &lt;audio&gt;实现多媒体功能。</a:t>
            </a:r>
            <a:endParaRPr lang="zh-CN" altLang="en-US" sz="2200"/>
          </a:p>
          <a:p>
            <a:pPr indent="558800" algn="l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/>
              <a:t> (1) 在本章 1. 2 节中实现的 tableDemo. html 文件中使用 &lt; audio &gt; 播放本地存储的 test. mp3 作为背景音乐, 实现如图 1. 5. 1 所示页面内容。</a:t>
            </a:r>
            <a:endParaRPr lang="zh-CN" altLang="en-US" sz="2200"/>
          </a:p>
        </p:txBody>
      </p:sp>
      <p:pic>
        <p:nvPicPr>
          <p:cNvPr id="4" name="图片 1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9365" y="3644583"/>
            <a:ext cx="4065270" cy="22498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203575" y="5949315"/>
            <a:ext cx="29133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/>
              <a:t>图 1. 5. 1 &lt;audio&gt;运用示例</a:t>
            </a:r>
            <a:endParaRPr lang="zh-CN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58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5 实践五: HTML 中的音频标记和视频标记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1690" y="1917065"/>
            <a:ext cx="8314690" cy="902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58800" algn="l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/>
              <a:t>(2) 创建一个视频播放页, 使用&lt;video&gt;播放存储在本地的视频文件 test. mp4, 实现 如图 1. 5. 2 所示页面内容。</a:t>
            </a:r>
            <a:endParaRPr lang="zh-CN" altLang="en-US" sz="2200"/>
          </a:p>
        </p:txBody>
      </p:sp>
      <p:sp>
        <p:nvSpPr>
          <p:cNvPr id="5" name="文本框 4"/>
          <p:cNvSpPr txBox="1"/>
          <p:nvPr/>
        </p:nvSpPr>
        <p:spPr>
          <a:xfrm>
            <a:off x="3131820" y="5805170"/>
            <a:ext cx="2900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/>
              <a:t>图 1. 5. 2 &lt;video&gt;运用示例</a:t>
            </a:r>
            <a:endParaRPr lang="zh-CN" altLang="en-US"/>
          </a:p>
        </p:txBody>
      </p:sp>
      <p:pic>
        <p:nvPicPr>
          <p:cNvPr id="7" name="图片 6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7585" y="2936240"/>
            <a:ext cx="4876165" cy="28092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1 实践一: HTML 基础标记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240" y="116014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2970" y="1642745"/>
            <a:ext cx="7757160" cy="3209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1. HTML 简介</a:t>
            </a:r>
            <a:r>
              <a:rPr lang="zh-CN" altLang="en-US"/>
              <a:t> </a:t>
            </a:r>
            <a:endParaRPr lang="zh-CN" altLang="en-US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00FF"/>
                </a:solidFill>
              </a:rPr>
              <a:t>HTML</a:t>
            </a:r>
            <a:r>
              <a:rPr lang="zh-CN" altLang="en-US" sz="2200"/>
              <a:t> (hyper text markup language, 超文本标记语言), 是一种标记语言, 简单易学。 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00FF"/>
                </a:solidFill>
              </a:rPr>
              <a:t>HTML</a:t>
            </a:r>
            <a:r>
              <a:rPr lang="en-US" altLang="zh-CN" sz="2200">
                <a:solidFill>
                  <a:srgbClr val="0000FF"/>
                </a:solidFill>
              </a:rPr>
              <a:t> </a:t>
            </a:r>
            <a:r>
              <a:rPr lang="zh-CN" altLang="en-US" sz="2200"/>
              <a:t>使用描述性的标记 (或称标签) 来指明文档的不同内容, 这些标记中的字符元素用 尖括号括起来, 使用特定的字符元素表示特定的含义。 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00FF"/>
                </a:solidFill>
              </a:rPr>
              <a:t>标记</a:t>
            </a:r>
            <a:r>
              <a:rPr lang="zh-CN" altLang="en-US" sz="2200"/>
              <a:t>分为</a:t>
            </a:r>
            <a:r>
              <a:rPr lang="zh-CN" altLang="en-US" sz="2200">
                <a:solidFill>
                  <a:srgbClr val="FF0000"/>
                </a:solidFill>
              </a:rPr>
              <a:t>双标记</a:t>
            </a:r>
            <a:r>
              <a:rPr lang="zh-CN" altLang="en-US" sz="2200"/>
              <a:t>和</a:t>
            </a:r>
            <a:r>
              <a:rPr lang="zh-CN" altLang="en-US" sz="2200">
                <a:solidFill>
                  <a:srgbClr val="FF0000"/>
                </a:solidFill>
              </a:rPr>
              <a:t>单标记</a:t>
            </a:r>
            <a:r>
              <a:rPr lang="zh-CN" altLang="en-US" sz="2200"/>
              <a:t>, 标记里可设置标记的属性。</a:t>
            </a:r>
            <a:endParaRPr lang="zh-CN" altLang="en-US" sz="22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725" y="4874895"/>
            <a:ext cx="6543675" cy="184340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6 实践六: CSS 属性与选择器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405" y="2132965"/>
            <a:ext cx="827976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latinLnBrk="0">
              <a:lnSpc>
                <a:spcPct val="130000"/>
              </a:lnSpc>
            </a:pPr>
            <a:r>
              <a:rPr lang="zh-CN" altLang="en-US" sz="2400"/>
              <a:t>(1) 掌握常用的 CSS 属性的使用;</a:t>
            </a:r>
            <a:endParaRPr lang="zh-CN" altLang="en-US" sz="2400"/>
          </a:p>
          <a:p>
            <a:pPr algn="l" latinLnBrk="0">
              <a:lnSpc>
                <a:spcPct val="130000"/>
              </a:lnSpc>
            </a:pPr>
            <a:r>
              <a:rPr lang="zh-CN" altLang="en-US" sz="2400"/>
              <a:t>(2) 掌握元素选择器、 id 选择器、 类选择器、 通用选择器、 分组选择器的应用。</a:t>
            </a:r>
            <a:endParaRPr lang="zh-CN" altLang="en-US" sz="240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6 实践六: CSS 属性与选择器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</a:t>
            </a:r>
            <a:r>
              <a:rPr lang="zh-CN" altLang="en-US" sz="2400">
                <a:solidFill>
                  <a:srgbClr val="0000FF"/>
                </a:solidFill>
              </a:rPr>
              <a:t>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4235" y="2564765"/>
            <a:ext cx="8279765" cy="2730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58800" algn="just" latinLnBrk="0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CSS</a:t>
            </a:r>
            <a:r>
              <a:rPr lang="zh-CN" altLang="en-US" sz="2200"/>
              <a:t> 的 (Cascading Style Sheets, 层叠样式表), 是一种用来表现 HTML 或 XML 等文件样式的计算机语言。在制作网页时采用 CSS, 可以有效地对页面的</a:t>
            </a:r>
            <a:r>
              <a:rPr lang="zh-CN" altLang="en-US" sz="2200">
                <a:solidFill>
                  <a:srgbClr val="FF0000"/>
                </a:solidFill>
              </a:rPr>
              <a:t>布局</a:t>
            </a:r>
            <a:r>
              <a:rPr lang="zh-CN" altLang="en-US" sz="2200"/>
              <a:t>、</a:t>
            </a:r>
            <a:r>
              <a:rPr lang="zh-CN" altLang="en-US" sz="2200">
                <a:solidFill>
                  <a:srgbClr val="FF0000"/>
                </a:solidFill>
              </a:rPr>
              <a:t>字体</a:t>
            </a:r>
            <a:r>
              <a:rPr lang="zh-CN" altLang="en-US" sz="2200"/>
              <a:t>、</a:t>
            </a:r>
            <a:r>
              <a:rPr lang="zh-CN" altLang="en-US" sz="2200">
                <a:solidFill>
                  <a:srgbClr val="FF0000"/>
                </a:solidFill>
              </a:rPr>
              <a:t>颜色</a:t>
            </a:r>
            <a:r>
              <a:rPr lang="zh-CN" altLang="en-US" sz="2200"/>
              <a:t>、</a:t>
            </a:r>
            <a:r>
              <a:rPr lang="zh-CN" altLang="en-US" sz="2200">
                <a:solidFill>
                  <a:srgbClr val="FF0000"/>
                </a:solidFill>
              </a:rPr>
              <a:t>背景</a:t>
            </a:r>
            <a:r>
              <a:rPr lang="zh-CN" altLang="en-US" sz="2200"/>
              <a:t>和其他效果实现更加精确的控制, 且便于修改和维护。使用 CSS 可以实现页面的内容和样式的分离, 用来定义页面的样式或风格。而 HTML 主要用于定义页面的内容。</a:t>
            </a:r>
            <a:endParaRPr lang="zh-CN" altLang="en-US" sz="2200"/>
          </a:p>
        </p:txBody>
      </p:sp>
      <p:sp>
        <p:nvSpPr>
          <p:cNvPr id="7" name="文本框 6"/>
          <p:cNvSpPr txBox="1"/>
          <p:nvPr/>
        </p:nvSpPr>
        <p:spPr>
          <a:xfrm>
            <a:off x="755650" y="184467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1. 什么是 CSS</a:t>
            </a:r>
            <a:endParaRPr lang="en-US" altLang="zh-CN" sz="24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6 实践六: CSS 属性与选择器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</a:t>
            </a:r>
            <a:r>
              <a:rPr lang="zh-CN" altLang="en-US" sz="2400">
                <a:solidFill>
                  <a:srgbClr val="0000FF"/>
                </a:solidFill>
              </a:rPr>
              <a:t>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650" y="184467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1. 什么是 CSS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9795" y="2493010"/>
            <a:ext cx="8210550" cy="21209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latinLnBrk="0">
              <a:lnSpc>
                <a:spcPct val="120000"/>
              </a:lnSpc>
            </a:pPr>
            <a:r>
              <a:rPr lang="zh-CN" altLang="en-US"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CSS </a:t>
            </a:r>
            <a:r>
              <a:rPr lang="zh-CN" altLang="en-US" sz="2200"/>
              <a:t>有以 下 4 种定义及引用方式：</a:t>
            </a:r>
            <a:endParaRPr lang="zh-CN" altLang="en-US" sz="2200"/>
          </a:p>
          <a:p>
            <a:pPr indent="558800" algn="l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/>
              <a:t>(1) 行内样式: 通过 style 属性来实现, 将 style 属性直接加到 HTML 标记里。 例如:</a:t>
            </a:r>
            <a:endParaRPr lang="zh-CN" altLang="en-US" sz="2200"/>
          </a:p>
          <a:p>
            <a:pPr indent="558800" algn="l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endParaRPr lang="zh-CN" altLang="en-US" sz="2200"/>
          </a:p>
          <a:p>
            <a:pPr indent="558800" algn="l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endParaRPr lang="zh-CN" altLang="en-US" sz="2200"/>
          </a:p>
        </p:txBody>
      </p:sp>
      <p:sp>
        <p:nvSpPr>
          <p:cNvPr id="9" name="矩形 8"/>
          <p:cNvSpPr/>
          <p:nvPr/>
        </p:nvSpPr>
        <p:spPr>
          <a:xfrm>
            <a:off x="972185" y="3860800"/>
            <a:ext cx="7941945" cy="4184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200">
                <a:solidFill>
                  <a:schemeClr val="tx1"/>
                </a:solidFill>
              </a:rPr>
              <a:t>&lt;p style=“color:#F00; font-size:36px;”&gt;行内样式&lt;/p&gt;</a:t>
            </a:r>
            <a:endParaRPr lang="zh-CN" altLang="en-US" sz="2200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0430" y="4364990"/>
            <a:ext cx="8065135" cy="902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58800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/>
              <a:t>(2) 内嵌式: 通过&lt;style&gt;来实现, 在 HTML 代码中通过&lt;style&gt;</a:t>
            </a:r>
            <a:r>
              <a:rPr lang="en-US" altLang="zh-CN" sz="2200"/>
              <a:t>...</a:t>
            </a:r>
            <a:r>
              <a:rPr lang="zh-CN" altLang="en-US" sz="2200"/>
              <a:t>&lt; / style&gt;将 CSS 代码 括起来。</a:t>
            </a:r>
            <a:endParaRPr lang="zh-CN" altLang="en-US" sz="220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6 实践六: CSS 属性与选择器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</a:t>
            </a:r>
            <a:r>
              <a:rPr lang="zh-CN" altLang="en-US" sz="2400">
                <a:solidFill>
                  <a:srgbClr val="0000FF"/>
                </a:solidFill>
              </a:rPr>
              <a:t>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650" y="184467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1. 什么是 CSS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9795" y="2493010"/>
            <a:ext cx="8210550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latinLnBrk="0">
              <a:lnSpc>
                <a:spcPct val="120000"/>
              </a:lnSpc>
            </a:pPr>
            <a:r>
              <a:rPr lang="zh-CN" altLang="en-US" sz="2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CSS </a:t>
            </a:r>
            <a:r>
              <a:rPr lang="zh-CN" altLang="en-US" sz="2200"/>
              <a:t>有以 下 4 种定义及引用方式：</a:t>
            </a:r>
            <a:endParaRPr lang="zh-CN" altLang="en-US" sz="2200"/>
          </a:p>
          <a:p>
            <a:pPr indent="558800" algn="l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/>
              <a:t>(3) 链接式: 链接外部 CSS 样式表, 在 HTML 代码中通过&lt;link&gt;引入。 例如:</a:t>
            </a:r>
            <a:endParaRPr lang="zh-CN" altLang="en-US" sz="2200"/>
          </a:p>
          <a:p>
            <a:pPr indent="558800" algn="l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endParaRPr lang="zh-CN" altLang="en-US" sz="2200"/>
          </a:p>
        </p:txBody>
      </p:sp>
      <p:sp>
        <p:nvSpPr>
          <p:cNvPr id="9" name="矩形 8"/>
          <p:cNvSpPr/>
          <p:nvPr/>
        </p:nvSpPr>
        <p:spPr>
          <a:xfrm>
            <a:off x="972185" y="3860800"/>
            <a:ext cx="7941945" cy="4184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200">
                <a:solidFill>
                  <a:schemeClr val="tx1"/>
                </a:solidFill>
              </a:rPr>
              <a:t>&lt;link rel ="stylesheet" href=". /css/test. css" type="text/css"&gt;</a:t>
            </a:r>
            <a:endParaRPr lang="zh-CN" altLang="en-US" sz="2200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0430" y="4364990"/>
            <a:ext cx="8065135" cy="902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58800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/>
              <a:t>(4) 导入式: 使用@ import 引入, 跟&lt;link&gt;用法很像, 但必须放在标记&lt;style&gt;􀆺&lt; / style&gt;中。 例如:</a:t>
            </a:r>
            <a:endParaRPr sz="2200"/>
          </a:p>
        </p:txBody>
      </p:sp>
      <p:sp>
        <p:nvSpPr>
          <p:cNvPr id="4" name="矩形 3"/>
          <p:cNvSpPr/>
          <p:nvPr/>
        </p:nvSpPr>
        <p:spPr>
          <a:xfrm>
            <a:off x="900430" y="5373370"/>
            <a:ext cx="8126730" cy="7029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200">
                <a:solidFill>
                  <a:schemeClr val="tx1"/>
                </a:solidFill>
              </a:rPr>
              <a:t>&lt;style type="text/css"&gt; @import url(http://yourweb/example. css);&lt;/style&gt;</a:t>
            </a:r>
            <a:endParaRPr lang="zh-CN" altLang="en-US" sz="22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6 实践六: CSS 属性与选择器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</a:t>
            </a:r>
            <a:r>
              <a:rPr lang="zh-CN" altLang="en-US" sz="2400">
                <a:solidFill>
                  <a:srgbClr val="0000FF"/>
                </a:solidFill>
              </a:rPr>
              <a:t>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650" y="184467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2. CSS 规则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650" y="2483485"/>
            <a:ext cx="8210550" cy="1308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latinLnBrk="0">
              <a:lnSpc>
                <a:spcPct val="120000"/>
              </a:lnSpc>
            </a:pPr>
            <a:r>
              <a:rPr lang="zh-CN" altLang="en-US" sz="2200"/>
              <a:t>在 CSS 中包括 3 部分内容: 选择符、属性和属性值。其语法格式如下:</a:t>
            </a:r>
            <a:endParaRPr lang="zh-CN" altLang="en-US" sz="2200"/>
          </a:p>
          <a:p>
            <a:pPr indent="0" algn="just" latinLnBrk="0">
              <a:lnSpc>
                <a:spcPct val="120000"/>
              </a:lnSpc>
            </a:pPr>
            <a:endParaRPr lang="zh-CN" altLang="en-US" sz="2200"/>
          </a:p>
        </p:txBody>
      </p:sp>
      <p:sp>
        <p:nvSpPr>
          <p:cNvPr id="10" name="文本框 9"/>
          <p:cNvSpPr txBox="1"/>
          <p:nvPr/>
        </p:nvSpPr>
        <p:spPr>
          <a:xfrm>
            <a:off x="827405" y="3955415"/>
            <a:ext cx="8065135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latinLnBrk="0">
              <a:lnSpc>
                <a:spcPct val="120000"/>
              </a:lnSpc>
            </a:pPr>
            <a:r>
              <a:rPr lang="zh-CN" altLang="en-US" sz="2200"/>
              <a:t>即</a:t>
            </a:r>
            <a:endParaRPr lang="zh-CN" altLang="en-US" sz="2200"/>
          </a:p>
        </p:txBody>
      </p:sp>
      <p:sp>
        <p:nvSpPr>
          <p:cNvPr id="4" name="矩形 3"/>
          <p:cNvSpPr/>
          <p:nvPr/>
        </p:nvSpPr>
        <p:spPr>
          <a:xfrm>
            <a:off x="827405" y="3448050"/>
            <a:ext cx="7941945" cy="4184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选择符{属性:属性值;},</a:t>
            </a:r>
            <a:endParaRPr lang="zh-CN" altLang="en-US" sz="2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7405" y="4437380"/>
            <a:ext cx="7941945" cy="4184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200">
                <a:solidFill>
                  <a:schemeClr val="tx1"/>
                </a:solidFill>
              </a:rPr>
              <a:t>pseudoclass{property:value;}</a:t>
            </a:r>
            <a:endParaRPr lang="zh-CN" altLang="en-US" sz="22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6 实践六: CSS 属性与选择器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</a:t>
            </a:r>
            <a:r>
              <a:rPr lang="zh-CN" altLang="en-US" sz="2400">
                <a:solidFill>
                  <a:srgbClr val="0000FF"/>
                </a:solidFill>
              </a:rPr>
              <a:t>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650" y="184467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2. CSS 规则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650" y="2415540"/>
            <a:ext cx="8210550" cy="3743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58800" algn="just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/>
              <a:t>(1) 选择符: 又称选择器, 是</a:t>
            </a:r>
            <a:r>
              <a:rPr lang="en-US" altLang="zh-CN" sz="2200"/>
              <a:t> </a:t>
            </a:r>
            <a:r>
              <a:rPr lang="zh-CN" altLang="en-US" sz="2200"/>
              <a:t>CSS 中很重要的概念, 所有 HTML 中的标记都是通过 使用不同的 CSS 选择器进行相应样式控制的。 </a:t>
            </a:r>
            <a:endParaRPr lang="zh-CN" altLang="en-US" sz="2200"/>
          </a:p>
          <a:p>
            <a:pPr indent="558800" algn="just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/>
              <a:t>(2) 属性: 主要包括字体、文本、背景、布局、边界、列表样式、表格、漂浮、定位、透明度、 边框、填充、垂直、链接、光标等属性内容。其中一些属性只有部分浏览器 支持。</a:t>
            </a:r>
            <a:endParaRPr lang="zh-CN" altLang="en-US" sz="2200"/>
          </a:p>
          <a:p>
            <a:pPr indent="558800" algn="just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/>
              <a:t>(3) 属性值: 表示某属性的有效值。属性与属性值之间以 “:” 号分隔。当有多个属性时, 使用 “;” 分隔。注: CSS 对空格和大小写不敏感, CSS 中的注释语法为: / ∗注释内容∗/ 。</a:t>
            </a:r>
            <a:endParaRPr lang="zh-CN" altLang="en-US" sz="220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6 实践六: CSS 属性与选择器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</a:t>
            </a:r>
            <a:r>
              <a:rPr lang="zh-CN" altLang="en-US" sz="2400">
                <a:solidFill>
                  <a:srgbClr val="0000FF"/>
                </a:solidFill>
              </a:rPr>
              <a:t>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650" y="184467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3. 常用的 CSS 属性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650" y="2459355"/>
            <a:ext cx="8210550" cy="31705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latinLnBrk="0">
              <a:lnSpc>
                <a:spcPct val="130000"/>
              </a:lnSpc>
            </a:pPr>
            <a:r>
              <a:rPr sz="2200"/>
              <a:t>(1)</a:t>
            </a: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font </a:t>
            </a:r>
            <a:r>
              <a:rPr sz="2200"/>
              <a:t>(字体): 可设置字体所有相关属性。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•color:</a:t>
            </a:r>
            <a:r>
              <a:rPr sz="2200"/>
              <a:t> 设置字体颜色。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•font-size:</a:t>
            </a:r>
            <a:r>
              <a:rPr sz="2200"/>
              <a:t> 设置字体大小。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•font-family:</a:t>
            </a:r>
            <a:r>
              <a:rPr sz="2200" b="1"/>
              <a:t> </a:t>
            </a:r>
            <a:r>
              <a:rPr sz="2200"/>
              <a:t>设置字体类型 (如 Courier New、 微软雅黑等)。 </a:t>
            </a: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•font-style:</a:t>
            </a:r>
            <a:r>
              <a:rPr sz="2200"/>
              <a:t> 设置字体风格 (如 oblique、 italic、 normal 等)。 </a:t>
            </a: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•font-weight:</a:t>
            </a:r>
            <a:r>
              <a:rPr sz="2200"/>
              <a:t> 设置字体粗细。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•font-variant:</a:t>
            </a:r>
            <a:r>
              <a:rPr sz="2200" b="1"/>
              <a:t> </a:t>
            </a:r>
            <a:r>
              <a:rPr sz="2200"/>
              <a:t>设置字体异体 (如: small-caps、 normal 等)。</a:t>
            </a:r>
            <a:endParaRPr sz="220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6 实践六: CSS 属性与选择器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</a:t>
            </a:r>
            <a:r>
              <a:rPr lang="zh-CN" altLang="en-US" sz="2400">
                <a:solidFill>
                  <a:srgbClr val="0000FF"/>
                </a:solidFill>
              </a:rPr>
              <a:t>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650" y="184467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3. 常用的 CSS 属性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650" y="2459355"/>
            <a:ext cx="8210550" cy="2730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latinLnBrk="0">
              <a:lnSpc>
                <a:spcPct val="130000"/>
              </a:lnSpc>
            </a:pPr>
            <a:r>
              <a:rPr sz="2200"/>
              <a:t>(2) </a:t>
            </a: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background </a:t>
            </a:r>
            <a:r>
              <a:rPr sz="2200"/>
              <a:t>(背景): 可设置背景所有相关属性。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•background-color: </a:t>
            </a:r>
            <a:r>
              <a:rPr sz="2200"/>
              <a:t>设置背景颜色。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•background-image:</a:t>
            </a:r>
            <a:r>
              <a:rPr sz="2200"/>
              <a:t> 设置背景图片。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•background-repeat:</a:t>
            </a:r>
            <a:r>
              <a:rPr sz="2200"/>
              <a:t> 设置如何重复背景图像。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•background-size:</a:t>
            </a:r>
            <a:r>
              <a:rPr sz="2200"/>
              <a:t> 设置背景图片的尺寸。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•background-position:</a:t>
            </a:r>
            <a:r>
              <a:rPr sz="2200"/>
              <a:t> 设置背景图片的位置。</a:t>
            </a:r>
            <a:endParaRPr sz="220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6 实践六: CSS 属性与选择器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</a:t>
            </a:r>
            <a:r>
              <a:rPr lang="zh-CN" altLang="en-US" sz="2400">
                <a:solidFill>
                  <a:srgbClr val="0000FF"/>
                </a:solidFill>
              </a:rPr>
              <a:t>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650" y="184467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3. 常用的 CSS 属性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650" y="2459355"/>
            <a:ext cx="8210550" cy="31705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latinLnBrk="0">
              <a:lnSpc>
                <a:spcPct val="130000"/>
              </a:lnSpc>
            </a:pPr>
            <a:r>
              <a:rPr sz="2200"/>
              <a:t>(3)</a:t>
            </a: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text </a:t>
            </a:r>
            <a:r>
              <a:rPr sz="2200"/>
              <a:t>(文本): 可设置文本所有相关属性。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•text-transform: </a:t>
            </a:r>
            <a:r>
              <a:rPr sz="2200"/>
              <a:t>设置文本转换方式 (如大小写转换, 或将每个单词的首字母大写)。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•text-decoration: </a:t>
            </a:r>
            <a:r>
              <a:rPr sz="2200"/>
              <a:t>设置文本装饰 (如下画线、 删除线等)。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•text-align: </a:t>
            </a:r>
            <a:r>
              <a:rPr sz="2200"/>
              <a:t>设置文本水平对齐方式。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•text-indent:</a:t>
            </a:r>
            <a:r>
              <a:rPr sz="2200"/>
              <a:t> 设置文本第一行的缩进样式。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•text-shadow:</a:t>
            </a:r>
            <a:r>
              <a:rPr sz="2200"/>
              <a:t> 为文本添加阴影。</a:t>
            </a:r>
            <a:endParaRPr sz="220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6 实践六: CSS 属性与选择器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</a:t>
            </a:r>
            <a:r>
              <a:rPr lang="zh-CN" altLang="en-US" sz="2400">
                <a:solidFill>
                  <a:srgbClr val="0000FF"/>
                </a:solidFill>
              </a:rPr>
              <a:t>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650" y="184467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3. 常用的 CSS 属性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650" y="2428875"/>
            <a:ext cx="8210550" cy="18503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latinLnBrk="0">
              <a:lnSpc>
                <a:spcPct val="130000"/>
              </a:lnSpc>
            </a:pPr>
            <a:r>
              <a:rPr sz="2200"/>
              <a:t>(4)</a:t>
            </a: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border </a:t>
            </a:r>
            <a:r>
              <a:rPr sz="2200"/>
              <a:t>(边框): 可设置边框所有相关属性。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•border-style:</a:t>
            </a:r>
            <a:r>
              <a:rPr sz="2200"/>
              <a:t> 设置边框样式 (如 dotted、 dashed、 solid 等)。 </a:t>
            </a: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•border-width:</a:t>
            </a:r>
            <a:r>
              <a:rPr sz="2200"/>
              <a:t> 设置边框宽度。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•border-color:</a:t>
            </a:r>
            <a:r>
              <a:rPr sz="2200"/>
              <a:t> 设置边框颜色。</a:t>
            </a:r>
            <a:endParaRPr sz="22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1 实践一: HTML 基础标记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14503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2</a:t>
            </a:r>
            <a:r>
              <a:rPr lang="zh-CN" altLang="en-US" sz="2400">
                <a:solidFill>
                  <a:srgbClr val="0000FF"/>
                </a:solidFill>
              </a:rPr>
              <a:t>. HTML 文档结构</a:t>
            </a:r>
            <a:r>
              <a:rPr lang="zh-CN" altLang="en-US"/>
              <a:t> </a:t>
            </a:r>
            <a:endParaRPr lang="zh-CN" altLang="en-US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2200"/>
              <a:t>      HTML 文档结构主要由 4 个标记组成, 包括 &lt; html &gt;、&lt; head &gt;、 &lt; title &gt;、 &lt; body &gt;, 如图 1. 1. 1 所示。</a:t>
            </a:r>
            <a:endParaRPr lang="zh-CN" altLang="en-US" sz="2200"/>
          </a:p>
        </p:txBody>
      </p:sp>
      <p:pic>
        <p:nvPicPr>
          <p:cNvPr id="1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0" y="2623820"/>
            <a:ext cx="5723255" cy="36779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6 实践六: CSS 属性与选择器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</a:t>
            </a:r>
            <a:r>
              <a:rPr lang="zh-CN" altLang="en-US" sz="2400">
                <a:solidFill>
                  <a:srgbClr val="0000FF"/>
                </a:solidFill>
              </a:rPr>
              <a:t>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650" y="184467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3. 常用的 CSS 属性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3940" y="2637155"/>
            <a:ext cx="8210550" cy="22904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latinLnBrk="0">
              <a:lnSpc>
                <a:spcPct val="130000"/>
              </a:lnSpc>
            </a:pPr>
            <a:r>
              <a:rPr sz="2200"/>
              <a:t>(5) </a:t>
            </a: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margin</a:t>
            </a:r>
            <a:r>
              <a:rPr sz="2200"/>
              <a:t> (边界): 可设置上下左右的外边距。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•margin-top:</a:t>
            </a:r>
            <a:r>
              <a:rPr sz="2200"/>
              <a:t> 设置上外边距。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•margin-right: </a:t>
            </a:r>
            <a:r>
              <a:rPr sz="2200"/>
              <a:t>设置右外边距。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•margin-bottom: </a:t>
            </a:r>
            <a:r>
              <a:rPr sz="2200"/>
              <a:t>设置下外边距。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•margin-left: </a:t>
            </a:r>
            <a:r>
              <a:rPr sz="2200"/>
              <a:t>设置左外边距。</a:t>
            </a:r>
            <a:endParaRPr sz="220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6 实践六: CSS 属性与选择器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</a:t>
            </a:r>
            <a:r>
              <a:rPr lang="zh-CN" altLang="en-US" sz="2400">
                <a:solidFill>
                  <a:srgbClr val="0000FF"/>
                </a:solidFill>
              </a:rPr>
              <a:t>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650" y="184467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3. 常用的 CSS 属性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650" y="2459355"/>
            <a:ext cx="8210550" cy="22904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latinLnBrk="0">
              <a:lnSpc>
                <a:spcPct val="130000"/>
              </a:lnSpc>
            </a:pPr>
            <a:r>
              <a:rPr sz="2200"/>
              <a:t>(6) </a:t>
            </a: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padding </a:t>
            </a:r>
            <a:r>
              <a:rPr sz="2200"/>
              <a:t>(填充): 可设置上下左右的内边距。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•padding-top:</a:t>
            </a:r>
            <a:r>
              <a:rPr sz="2200"/>
              <a:t> 设置上内边距。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•padding-right: </a:t>
            </a:r>
            <a:r>
              <a:rPr sz="2200"/>
              <a:t>设置右内边距。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•padding-bottom:</a:t>
            </a:r>
            <a:r>
              <a:rPr sz="2200"/>
              <a:t> 设置下内边距。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•padding-left:</a:t>
            </a:r>
            <a:r>
              <a:rPr sz="2200"/>
              <a:t> 设置左内边距。</a:t>
            </a:r>
            <a:endParaRPr sz="220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6 实践六: CSS 属性与选择器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</a:t>
            </a:r>
            <a:r>
              <a:rPr lang="zh-CN" altLang="en-US" sz="2400">
                <a:solidFill>
                  <a:srgbClr val="0000FF"/>
                </a:solidFill>
              </a:rPr>
              <a:t>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650" y="184467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4. 什么是 CSS 选择器</a:t>
            </a:r>
            <a:endParaRPr lang="en-US" altLang="zh-CN" sz="240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650" y="2415540"/>
            <a:ext cx="8210550" cy="530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latinLnBrk="0">
              <a:lnSpc>
                <a:spcPct val="130000"/>
              </a:lnSpc>
            </a:pPr>
            <a:r>
              <a:rPr sz="2200"/>
              <a:t>CSS 选择器用于</a:t>
            </a:r>
            <a:r>
              <a:rPr sz="2200">
                <a:solidFill>
                  <a:srgbClr val="FF0000"/>
                </a:solidFill>
              </a:rPr>
              <a:t>查找</a:t>
            </a:r>
            <a:r>
              <a:rPr sz="2200"/>
              <a:t> (或</a:t>
            </a:r>
            <a:r>
              <a:rPr sz="2200">
                <a:solidFill>
                  <a:srgbClr val="FF0000"/>
                </a:solidFill>
              </a:rPr>
              <a:t>选取</a:t>
            </a:r>
            <a:r>
              <a:rPr sz="2200"/>
              <a:t>) 要设置样式的 HTML 元素。</a:t>
            </a:r>
            <a:endParaRPr sz="2200"/>
          </a:p>
        </p:txBody>
      </p:sp>
      <p:sp>
        <p:nvSpPr>
          <p:cNvPr id="4" name="文本框 3"/>
          <p:cNvSpPr txBox="1"/>
          <p:nvPr/>
        </p:nvSpPr>
        <p:spPr>
          <a:xfrm>
            <a:off x="770255" y="2997200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5. </a:t>
            </a:r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常见的 CSS 选择器</a:t>
            </a:r>
            <a:endParaRPr lang="en-US" altLang="zh-CN" sz="240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650" y="3573145"/>
            <a:ext cx="9063355" cy="1410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latinLnBrk="0">
              <a:lnSpc>
                <a:spcPct val="130000"/>
              </a:lnSpc>
            </a:pPr>
            <a:r>
              <a:rPr sz="2200"/>
              <a:t>(1) 标记选择器: 根据 HTML 标记名称来选择控制 HTML 元素样式。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/>
              <a:t>(2) id 选择器: 使用 HTML 元素的 id 属性来选择特定元素。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/>
              <a:t>(3) 类选择器: 选择有特定 class 属性的 HTML 元素。</a:t>
            </a:r>
            <a:endParaRPr sz="220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6 实践六: CSS 属性与选择器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</a:t>
            </a:r>
            <a:r>
              <a:rPr lang="zh-CN" altLang="en-US" sz="2400">
                <a:solidFill>
                  <a:srgbClr val="0000FF"/>
                </a:solidFill>
              </a:rPr>
              <a:t>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650" y="1917065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5. 常见的 CSS 选择器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650" y="2493010"/>
            <a:ext cx="8365490" cy="31705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latinLnBrk="0">
              <a:lnSpc>
                <a:spcPct val="130000"/>
              </a:lnSpc>
            </a:pPr>
            <a:r>
              <a:rPr sz="2200"/>
              <a:t>(4) 包含选择器: 是指 HTML 中某标记里包括的标记, 如: h1 em{color:red;} , 用于 控制 h1 元素中的 em 元素的样式。 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/>
              <a:t>(5) 伪类选择器: 形式是 selector:pseudoclass{property:value;} , 用一个半角英文冒 号 ( :) 来隔开选择符和伪类。 如: a:link{color:#FF0000} , 设置未访问的链接的颜色 样式。</a:t>
            </a:r>
            <a:endParaRPr sz="2200"/>
          </a:p>
          <a:p>
            <a:pPr indent="0" algn="just" latinLnBrk="0">
              <a:lnSpc>
                <a:spcPct val="130000"/>
              </a:lnSpc>
            </a:pPr>
            <a:r>
              <a:rPr sz="2200"/>
              <a:t>(6) 通用选择器: 选择页面上的所有的 HTML 元素, 用 “∗” 表示选择器。</a:t>
            </a:r>
            <a:endParaRPr sz="220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6 实践六: CSS 属性与选择器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650" y="1988820"/>
            <a:ext cx="8210550" cy="1308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58800" algn="just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/>
              <a:t>(1) 在 HTML 代码里内嵌 CSS 的方式, 利用不同的 CSS 选择器设置如图 1. 6. 1 所示代 码, 使其产生如图 1. 6. 2 (b) 所示的展示效果 (图 1. 6. 2 (a) 为未加样式的原效果图)。</a:t>
            </a:r>
            <a:endParaRPr sz="2200"/>
          </a:p>
        </p:txBody>
      </p:sp>
      <p:pic>
        <p:nvPicPr>
          <p:cNvPr id="42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1640" y="3284855"/>
            <a:ext cx="6111875" cy="260731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sp>
        <p:nvSpPr>
          <p:cNvPr id="9" name="文本框 8"/>
          <p:cNvSpPr txBox="1"/>
          <p:nvPr/>
        </p:nvSpPr>
        <p:spPr>
          <a:xfrm>
            <a:off x="2051685" y="5949315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/>
              <a:t>图 1. 6. 1 示例代码</a:t>
            </a:r>
            <a:endParaRPr lang="zh-CN" alt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6 实践六: CSS 属性与选择器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24075" y="5469890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/>
              <a:t>图 1. 6. 2 示例效果</a:t>
            </a:r>
            <a:endParaRPr lang="zh-CN" altLang="en-US"/>
          </a:p>
        </p:txBody>
      </p:sp>
      <p:pic>
        <p:nvPicPr>
          <p:cNvPr id="45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6180" y="2420620"/>
            <a:ext cx="3065145" cy="260350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pic>
        <p:nvPicPr>
          <p:cNvPr id="47" name="图片 23"/>
          <p:cNvPicPr/>
          <p:nvPr/>
        </p:nvPicPr>
        <p:blipFill>
          <a:blip r:embed="rId2"/>
          <a:stretch>
            <a:fillRect/>
          </a:stretch>
        </p:blipFill>
        <p:spPr>
          <a:xfrm>
            <a:off x="4716145" y="2394585"/>
            <a:ext cx="3063600" cy="260280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1764030" y="5085080"/>
            <a:ext cx="18719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400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1400">
                <a:latin typeface="宋体" panose="02010600030101010101" pitchFamily="2" charset="-122"/>
                <a:cs typeface="宋体" panose="02010600030101010101" pitchFamily="2" charset="-122"/>
              </a:rPr>
              <a:t>）未加样式的效果</a:t>
            </a:r>
            <a:endParaRPr lang="zh-CN" altLang="en-US" sz="1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77130" y="5064760"/>
            <a:ext cx="21386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40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400"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1400">
                <a:latin typeface="宋体" panose="02010600030101010101" pitchFamily="2" charset="-122"/>
                <a:cs typeface="宋体" panose="02010600030101010101" pitchFamily="2" charset="-122"/>
              </a:rPr>
              <a:t>）设置</a:t>
            </a:r>
            <a:r>
              <a:rPr lang="en-US" altLang="zh-CN" sz="1400">
                <a:latin typeface="宋体" panose="02010600030101010101" pitchFamily="2" charset="-122"/>
                <a:cs typeface="宋体" panose="02010600030101010101" pitchFamily="2" charset="-122"/>
              </a:rPr>
              <a:t>CSS</a:t>
            </a:r>
            <a:r>
              <a:rPr lang="zh-CN" altLang="en-US" sz="1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样式的效果</a:t>
            </a:r>
            <a:endParaRPr lang="zh-CN" altLang="en-US" sz="1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6 实践六: CSS 属性与选择器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405" y="134048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895" y="2132965"/>
            <a:ext cx="8210550" cy="1308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58800" algn="just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/>
              <a:t>(2) 将 (1) 中 CSS 的引用方式由内嵌式改为链接式, 即将 CSS 代码写在独立的文件 中, 而不是在 HTML 文件中加 CSS 代码。</a:t>
            </a:r>
            <a:endParaRPr sz="220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7 实践七: CSS 定位与布局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650" y="1988820"/>
            <a:ext cx="8280400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latinLnBrk="0">
              <a:lnSpc>
                <a:spcPct val="130000"/>
              </a:lnSpc>
            </a:pPr>
            <a:r>
              <a:rPr lang="zh-CN" altLang="en-US" sz="2400"/>
              <a:t>(1) 掌握 position 属性, 了解 position 属性 </a:t>
            </a:r>
            <a:r>
              <a:rPr lang="zh-CN" altLang="en-US" sz="2400">
                <a:solidFill>
                  <a:srgbClr val="FF0000"/>
                </a:solidFill>
              </a:rPr>
              <a:t>relative</a:t>
            </a:r>
            <a:r>
              <a:rPr lang="zh-CN" altLang="en-US" sz="2400"/>
              <a:t>、 </a:t>
            </a:r>
            <a:r>
              <a:rPr lang="zh-CN" altLang="en-US" sz="2400">
                <a:solidFill>
                  <a:srgbClr val="FF0000"/>
                </a:solidFill>
              </a:rPr>
              <a:t>fixed</a:t>
            </a:r>
            <a:r>
              <a:rPr lang="zh-CN" altLang="en-US" sz="2400"/>
              <a:t>、 </a:t>
            </a:r>
            <a:r>
              <a:rPr lang="zh-CN" altLang="en-US" sz="2400">
                <a:solidFill>
                  <a:srgbClr val="FF0000"/>
                </a:solidFill>
              </a:rPr>
              <a:t>absolute</a:t>
            </a:r>
            <a:r>
              <a:rPr lang="zh-CN" altLang="en-US" sz="2400"/>
              <a:t> 3 个值的原理; </a:t>
            </a:r>
            <a:endParaRPr lang="zh-CN" altLang="en-US" sz="2400"/>
          </a:p>
          <a:p>
            <a:pPr algn="l" latinLnBrk="0">
              <a:lnSpc>
                <a:spcPct val="130000"/>
              </a:lnSpc>
            </a:pPr>
            <a:r>
              <a:rPr lang="zh-CN" altLang="en-US" sz="2400"/>
              <a:t>(2) 熟练使用 </a:t>
            </a:r>
            <a:r>
              <a:rPr lang="zh-CN" altLang="en-US" sz="2400">
                <a:solidFill>
                  <a:srgbClr val="FF0000"/>
                </a:solidFill>
              </a:rPr>
              <a:t>position</a:t>
            </a:r>
            <a:r>
              <a:rPr lang="zh-CN" altLang="en-US" sz="2400"/>
              <a:t> 属性对页面进行布局。</a:t>
            </a:r>
            <a:endParaRPr lang="zh-CN" altLang="en-US" sz="240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7 实践七: CSS 定位与布局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3095" y="2348865"/>
            <a:ext cx="8417560" cy="902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58800" algn="just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rial" panose="020B0604020202020204" pitchFamily="34" charset="0"/>
              </a:rPr>
              <a:t>CSS</a:t>
            </a:r>
            <a:r>
              <a:rPr lang="zh-CN" altLang="en-US" sz="2200">
                <a:cs typeface="Arial" panose="020B0604020202020204" pitchFamily="34" charset="0"/>
              </a:rPr>
              <a:t> 的 </a:t>
            </a:r>
            <a:r>
              <a:rPr lang="zh-CN" altLang="en-US" sz="2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Arial" panose="020B0604020202020204" pitchFamily="34" charset="0"/>
              </a:rPr>
              <a:t>position</a:t>
            </a:r>
            <a:r>
              <a:rPr lang="zh-CN" altLang="en-US" sz="2200">
                <a:cs typeface="Arial" panose="020B0604020202020204" pitchFamily="34" charset="0"/>
              </a:rPr>
              <a:t> 属性规定应用于元素的定位方法、类型, 其可取的属性值为 static、rel- ative、fixed、absolute、 inherit。</a:t>
            </a:r>
            <a:endParaRPr lang="zh-CN" altLang="en-US" sz="2200"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0255" y="1772920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1. 什么是 position 属性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7075" y="3251835"/>
            <a:ext cx="8416925" cy="2526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latinLnBrk="0">
              <a:lnSpc>
                <a:spcPct val="12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•static:</a:t>
            </a:r>
            <a:r>
              <a:rPr sz="2200"/>
              <a:t> 默认值, 即没有定位, 元素出现在正常的文档流中。 </a:t>
            </a: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•relative:</a:t>
            </a:r>
            <a:r>
              <a:rPr sz="2200"/>
              <a:t> 相对定位, 相对于其正常位置进行定位。 </a:t>
            </a:r>
            <a:endParaRPr sz="2200"/>
          </a:p>
          <a:p>
            <a:pPr indent="0" algn="just" latinLnBrk="0">
              <a:lnSpc>
                <a:spcPct val="12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•fixed: </a:t>
            </a:r>
            <a:r>
              <a:rPr sz="2200"/>
              <a:t>绝对定位, 相对于浏览器窗口进行定位。 </a:t>
            </a:r>
            <a:endParaRPr sz="2200"/>
          </a:p>
          <a:p>
            <a:pPr indent="0" algn="just" latinLnBrk="0">
              <a:lnSpc>
                <a:spcPct val="12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•absolute:</a:t>
            </a:r>
            <a:r>
              <a:rPr sz="2200" b="1"/>
              <a:t> </a:t>
            </a:r>
            <a:r>
              <a:rPr sz="2200"/>
              <a:t>绝对定位, 相对于 static 定位以外的第一个父元素进行定位。 </a:t>
            </a:r>
            <a:endParaRPr sz="2200"/>
          </a:p>
          <a:p>
            <a:pPr indent="0" algn="just" latinLnBrk="0">
              <a:lnSpc>
                <a:spcPct val="12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•inherit: </a:t>
            </a:r>
            <a:r>
              <a:rPr sz="2200"/>
              <a:t>继承父元素的 position 属性值。</a:t>
            </a:r>
            <a:endParaRPr sz="220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7 实践七: CSS 定位与布局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0255" y="1772920"/>
            <a:ext cx="837374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</a:rPr>
              <a:t>2. </a:t>
            </a:r>
            <a:r>
              <a:rPr lang="en-US" altLang="zh-CN" sz="2400" b="1">
                <a:solidFill>
                  <a:srgbClr val="0000FF"/>
                </a:solidFill>
              </a:rPr>
              <a:t>CSS</a:t>
            </a:r>
            <a:r>
              <a:rPr lang="en-US" altLang="zh-CN" sz="2400">
                <a:solidFill>
                  <a:srgbClr val="0000FF"/>
                </a:solidFill>
              </a:rPr>
              <a:t> 的 </a:t>
            </a:r>
            <a:r>
              <a:rPr lang="en-US" altLang="zh-CN" sz="2400" b="1">
                <a:solidFill>
                  <a:srgbClr val="0000FF"/>
                </a:solidFill>
              </a:rPr>
              <a:t>position</a:t>
            </a:r>
            <a:r>
              <a:rPr lang="en-US" altLang="zh-CN" sz="2400">
                <a:solidFill>
                  <a:srgbClr val="0000FF"/>
                </a:solidFill>
              </a:rPr>
              <a:t> 属性及其他重要属性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8665" y="2387600"/>
            <a:ext cx="8416925" cy="33381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latinLnBrk="0">
              <a:lnSpc>
                <a:spcPct val="12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(1) bottom:</a:t>
            </a:r>
            <a:r>
              <a:rPr sz="2200"/>
              <a:t> 设置定位框的底部外边距边缘。 </a:t>
            </a:r>
            <a:endParaRPr sz="2200"/>
          </a:p>
          <a:p>
            <a:pPr indent="0" algn="just" latinLnBrk="0">
              <a:lnSpc>
                <a:spcPct val="12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(2) left: </a:t>
            </a:r>
            <a:r>
              <a:rPr sz="2200"/>
              <a:t>设置定位框的左侧外边距边缘。 </a:t>
            </a:r>
            <a:endParaRPr sz="2200"/>
          </a:p>
          <a:p>
            <a:pPr indent="0" algn="just" latinLnBrk="0">
              <a:lnSpc>
                <a:spcPct val="12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(3) right:</a:t>
            </a:r>
            <a:r>
              <a:rPr sz="2200"/>
              <a:t> 设置定位框的右侧外边距边缘。 </a:t>
            </a:r>
            <a:endParaRPr sz="2200"/>
          </a:p>
          <a:p>
            <a:pPr indent="0" algn="just" latinLnBrk="0">
              <a:lnSpc>
                <a:spcPct val="12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(4) top: </a:t>
            </a:r>
            <a:r>
              <a:rPr sz="2200"/>
              <a:t>设置定位框的顶部外边距边缘。 </a:t>
            </a:r>
            <a:endParaRPr sz="2200"/>
          </a:p>
          <a:p>
            <a:pPr indent="0" algn="just" latinLnBrk="0">
              <a:lnSpc>
                <a:spcPct val="12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(5)</a:t>
            </a:r>
            <a:r>
              <a:rPr sz="2200"/>
              <a:t> </a:t>
            </a: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width: </a:t>
            </a:r>
            <a:r>
              <a:rPr sz="2200"/>
              <a:t>设置元素的宽度。 </a:t>
            </a:r>
            <a:endParaRPr sz="2200"/>
          </a:p>
          <a:p>
            <a:pPr indent="0" algn="just" latinLnBrk="0">
              <a:lnSpc>
                <a:spcPct val="12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(6) display: </a:t>
            </a:r>
            <a:r>
              <a:rPr sz="2200"/>
              <a:t>设置元素的显示情况, 如不显示或以什么形式显示。 </a:t>
            </a:r>
            <a:endParaRPr sz="2200"/>
          </a:p>
          <a:p>
            <a:pPr indent="0" algn="just" latinLnBrk="0">
              <a:lnSpc>
                <a:spcPct val="12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(7) text-align: </a:t>
            </a:r>
            <a:r>
              <a:rPr sz="2200"/>
              <a:t>规定元素中的文本的水平对齐方式。 </a:t>
            </a:r>
            <a:endParaRPr sz="2200"/>
          </a:p>
          <a:p>
            <a:pPr indent="0" algn="just" latinLnBrk="0">
              <a:lnSpc>
                <a:spcPct val="12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(8) list-style: </a:t>
            </a:r>
            <a:r>
              <a:rPr sz="2200"/>
              <a:t>可设置列表项符号的样式、 出现位置等。</a:t>
            </a:r>
            <a:endParaRPr sz="22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1 实践一: HTML 基础标记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341120"/>
            <a:ext cx="8693785" cy="276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3</a:t>
            </a:r>
            <a:r>
              <a:rPr lang="zh-CN" altLang="en-US" sz="2400">
                <a:solidFill>
                  <a:srgbClr val="0000FF"/>
                </a:solidFill>
              </a:rPr>
              <a:t>. HTML编写工具及运行方式</a:t>
            </a:r>
            <a:endParaRPr lang="zh-CN" altLang="en-US" sz="2400">
              <a:solidFill>
                <a:srgbClr val="0000FF"/>
              </a:solidFill>
            </a:endParaRPr>
          </a:p>
          <a:p>
            <a:pPr marL="342900" indent="-342900" algn="just">
              <a:lnSpc>
                <a:spcPct val="130000"/>
              </a:lnSpc>
              <a:buClrTx/>
              <a:buSzTx/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00FF"/>
                </a:solidFill>
              </a:rPr>
              <a:t>HTML</a:t>
            </a:r>
            <a:r>
              <a:rPr lang="en-US" altLang="zh-CN" sz="2200">
                <a:solidFill>
                  <a:srgbClr val="0000FF"/>
                </a:solidFill>
              </a:rPr>
              <a:t> </a:t>
            </a:r>
            <a:r>
              <a:rPr lang="zh-CN" altLang="en-US" sz="2200">
                <a:solidFill>
                  <a:schemeClr val="tx1"/>
                </a:solidFill>
              </a:rPr>
              <a:t>代码的编写可以直接使用记事本编写（或类似记事本的工具，如Editplus），也可以用集成开发环境进行编写（如Eclipse等）</a:t>
            </a:r>
            <a:endParaRPr lang="zh-CN" altLang="en-US" sz="2200">
              <a:solidFill>
                <a:schemeClr val="tx1"/>
              </a:solidFill>
            </a:endParaRPr>
          </a:p>
          <a:p>
            <a:pPr marL="342900" indent="-342900" algn="just">
              <a:lnSpc>
                <a:spcPct val="130000"/>
              </a:lnSpc>
              <a:buClrTx/>
              <a:buSzTx/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00FF"/>
                </a:solidFill>
              </a:rPr>
              <a:t>HTML</a:t>
            </a:r>
            <a:r>
              <a:rPr lang="en-US" altLang="zh-CN" sz="2200">
                <a:solidFill>
                  <a:srgbClr val="0000FF"/>
                </a:solidFill>
              </a:rPr>
              <a:t> </a:t>
            </a:r>
            <a:r>
              <a:rPr lang="zh-CN" altLang="en-US" sz="2200">
                <a:solidFill>
                  <a:schemeClr val="tx1"/>
                </a:solidFill>
              </a:rPr>
              <a:t>代码文档可选择浏览器方式打开，即可直接运行代码展现效果。它不需要编译，由浏览器解释执行。</a:t>
            </a:r>
            <a:endParaRPr lang="zh-CN" altLang="en-US" sz="2200">
              <a:solidFill>
                <a:srgbClr val="0000FF"/>
              </a:solidFill>
            </a:endParaRPr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2200"/>
              <a:t>      </a:t>
            </a:r>
            <a:endParaRPr lang="zh-CN" altLang="en-US" sz="2200"/>
          </a:p>
        </p:txBody>
      </p:sp>
      <p:sp>
        <p:nvSpPr>
          <p:cNvPr id="4" name="文本框 3"/>
          <p:cNvSpPr txBox="1"/>
          <p:nvPr/>
        </p:nvSpPr>
        <p:spPr>
          <a:xfrm>
            <a:off x="450215" y="3644900"/>
            <a:ext cx="8693785" cy="233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4</a:t>
            </a:r>
            <a:r>
              <a:rPr lang="zh-CN" altLang="en-US" sz="2400">
                <a:solidFill>
                  <a:srgbClr val="0000FF"/>
                </a:solidFill>
              </a:rPr>
              <a:t>. HTML文档命名</a:t>
            </a:r>
            <a:endParaRPr lang="zh-CN" altLang="en-US" sz="2400">
              <a:solidFill>
                <a:srgbClr val="0000FF"/>
              </a:solidFill>
            </a:endParaRPr>
          </a:p>
          <a:p>
            <a:pPr algn="l">
              <a:lnSpc>
                <a:spcPct val="130000"/>
              </a:lnSpc>
            </a:pPr>
            <a:r>
              <a:rPr lang="zh-CN" altLang="en-US" sz="2200"/>
              <a:t>(1) 以 . htm 或 . html 结尾; </a:t>
            </a:r>
            <a:endParaRPr lang="zh-CN" altLang="en-US" sz="2200"/>
          </a:p>
          <a:p>
            <a:pPr algn="l">
              <a:lnSpc>
                <a:spcPct val="130000"/>
              </a:lnSpc>
            </a:pPr>
            <a:r>
              <a:rPr lang="zh-CN" altLang="en-US" sz="2200"/>
              <a:t>(2) 无空格; </a:t>
            </a:r>
            <a:endParaRPr lang="zh-CN" altLang="en-US" sz="2200"/>
          </a:p>
          <a:p>
            <a:pPr algn="l">
              <a:lnSpc>
                <a:spcPct val="130000"/>
              </a:lnSpc>
            </a:pPr>
            <a:r>
              <a:rPr lang="zh-CN" altLang="en-US" sz="2200"/>
              <a:t>(3) 无特殊符号 (例如 &amp; 符号), 只可以有下画线 (_)、 英文、 数字; </a:t>
            </a:r>
            <a:endParaRPr lang="zh-CN" altLang="en-US" sz="2200"/>
          </a:p>
          <a:p>
            <a:pPr algn="l">
              <a:lnSpc>
                <a:spcPct val="130000"/>
              </a:lnSpc>
            </a:pPr>
            <a:r>
              <a:rPr lang="zh-CN" altLang="en-US" sz="2200"/>
              <a:t>(4) 区分大小写。      </a:t>
            </a:r>
            <a:endParaRPr lang="zh-CN" altLang="en-US" sz="220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7 实践七: CSS 定位与布局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650" y="1917065"/>
            <a:ext cx="8416925" cy="1308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58800" algn="just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/>
              <a:t> 利用 position、display、list-style 等 CSS 属性, 实现使用列表标记&lt;ul&gt;做出隐藏式下拉</a:t>
            </a:r>
            <a:r>
              <a:rPr sz="2200">
                <a:sym typeface="+mn-ea"/>
              </a:rPr>
              <a:t>菜</a:t>
            </a:r>
            <a:r>
              <a:rPr sz="2200"/>
              <a:t>单, 如图 1. 7. 1 和图 1. 7. 2 (鼠标滑入 “卖家中心” ) 所示效果。</a:t>
            </a:r>
            <a:endParaRPr sz="2200"/>
          </a:p>
        </p:txBody>
      </p:sp>
      <p:pic>
        <p:nvPicPr>
          <p:cNvPr id="24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3933190"/>
            <a:ext cx="4086860" cy="140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1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145" y="3500755"/>
            <a:ext cx="3686810" cy="1750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043940" y="5342890"/>
            <a:ext cx="3738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图 1. 7. 1 position 属性运用示例 (1)</a:t>
            </a:r>
            <a:endParaRPr lang="zh-CN" altLang="en-US" sz="18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32045" y="5342890"/>
            <a:ext cx="3738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图 1. 7. 2 position 属性运用示例 (2)</a:t>
            </a:r>
            <a:endParaRPr lang="zh-CN" altLang="en-US" sz="18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8 综合实践: HTML+CSS 实现公司官网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</a:t>
            </a:r>
            <a:r>
              <a:rPr lang="zh-CN" altLang="en-US" sz="2400">
                <a:solidFill>
                  <a:srgbClr val="0000FF"/>
                </a:solidFill>
              </a:rPr>
              <a:t>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2185" y="2132965"/>
            <a:ext cx="7870190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latinLnBrk="0">
              <a:lnSpc>
                <a:spcPct val="130000"/>
              </a:lnSpc>
            </a:pPr>
            <a:r>
              <a:rPr lang="zh-CN" altLang="en-US" sz="2400"/>
              <a:t>(1) 掌握 HTML 标记、 属性、 标题、 段落等基础知识; </a:t>
            </a:r>
            <a:endParaRPr lang="zh-CN" altLang="en-US" sz="2400"/>
          </a:p>
          <a:p>
            <a:pPr algn="l" latinLnBrk="0">
              <a:lnSpc>
                <a:spcPct val="130000"/>
              </a:lnSpc>
            </a:pPr>
            <a:r>
              <a:rPr lang="zh-CN" altLang="en-US" sz="2400"/>
              <a:t>(2) 对 CSS 选择器、 属性、 属性值合理运用; </a:t>
            </a:r>
            <a:endParaRPr lang="zh-CN" altLang="en-US" sz="2400"/>
          </a:p>
          <a:p>
            <a:pPr algn="l" latinLnBrk="0">
              <a:lnSpc>
                <a:spcPct val="130000"/>
              </a:lnSpc>
            </a:pPr>
            <a:r>
              <a:rPr lang="zh-CN" altLang="en-US" sz="2400"/>
              <a:t>(3) 综合利用 HTML 与 CSS 实现一个网页页面。</a:t>
            </a:r>
            <a:endParaRPr lang="zh-CN" altLang="en-US" sz="240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8 综合实践: HTML+CSS 实现公司官网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7075" y="1917065"/>
            <a:ext cx="8416925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58800" algn="just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/>
              <a:t> 有关 HTML 标记的属性等基础知识已在本章 1. 1~1. 5 节介绍, 此处不再赘述。 </a:t>
            </a:r>
            <a:endParaRPr sz="2200"/>
          </a:p>
          <a:p>
            <a:pPr indent="558800" algn="just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/>
              <a:t>有关 CSS 的选择符、 属性和属性值已在本章 1. 6 节、 1. 7 节介绍, 这里介绍几个本节 实践内容会用到的其他属性。</a:t>
            </a:r>
            <a:endParaRPr sz="220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8 综合实践: HTML+CSS 实现公司官网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8040" y="1917065"/>
            <a:ext cx="7763510" cy="3743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latinLnBrk="0">
              <a:lnSpc>
                <a:spcPct val="12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(1) </a:t>
            </a: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overflow:</a:t>
            </a:r>
            <a:r>
              <a:rPr sz="2200"/>
              <a:t> 规定当内容溢出元素框时会呈现的效果。 可选属性值有以下几种。 </a:t>
            </a:r>
            <a:endParaRPr sz="2200"/>
          </a:p>
          <a:p>
            <a:pPr indent="0" algn="just" latinLnBrk="0">
              <a:lnSpc>
                <a:spcPct val="12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•visible: </a:t>
            </a:r>
            <a:r>
              <a:rPr sz="2200"/>
              <a:t>内容不会被修剪, 会呈现在元素框之外。 </a:t>
            </a:r>
            <a:endParaRPr sz="2200"/>
          </a:p>
          <a:p>
            <a:pPr indent="0" algn="just" latinLnBrk="0">
              <a:lnSpc>
                <a:spcPct val="12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•hidden: </a:t>
            </a:r>
            <a:r>
              <a:rPr sz="2200"/>
              <a:t>内容会被修剪, 并且其余内容是不可见的。 </a:t>
            </a:r>
            <a:endParaRPr sz="2200"/>
          </a:p>
          <a:p>
            <a:pPr indent="0" algn="just" latinLnBrk="0">
              <a:lnSpc>
                <a:spcPct val="12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•scroll:</a:t>
            </a:r>
            <a:r>
              <a:rPr sz="2200"/>
              <a:t> 内容会被修剪, 但是浏览器会显示滚动条以便查看其余的内容。 </a:t>
            </a:r>
            <a:endParaRPr sz="2200"/>
          </a:p>
          <a:p>
            <a:pPr indent="0" algn="just" latinLnBrk="0">
              <a:lnSpc>
                <a:spcPct val="12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•auto: </a:t>
            </a:r>
            <a:r>
              <a:rPr sz="2200"/>
              <a:t>如果内容被修剪, 则浏览器会显示滚动条以便查看其余的内容。 </a:t>
            </a:r>
            <a:endParaRPr sz="2200"/>
          </a:p>
          <a:p>
            <a:pPr indent="0" algn="just" latinLnBrk="0">
              <a:lnSpc>
                <a:spcPct val="120000"/>
              </a:lnSpc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•inherit: </a:t>
            </a:r>
            <a:r>
              <a:rPr sz="2200"/>
              <a:t>从父元素继承 overflow 属性的值。</a:t>
            </a:r>
            <a:endParaRPr sz="220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8 综合实践: HTML+CSS 实现公司官网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8040" y="1829435"/>
            <a:ext cx="7763510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58800" algn="just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(2) z-index:</a:t>
            </a:r>
            <a:r>
              <a:rPr sz="2200"/>
              <a:t> 设置元素的堆叠顺序。 拥有更高堆叠顺序的元素总是会处于堆叠顺序较 低的元素之前, 元素可拥有负的 z-index 属性值。 z-index 仅能在定位元素上奏效, 不会作 用于窗口控件。 其语法格式如下:</a:t>
            </a:r>
            <a:endParaRPr sz="2200"/>
          </a:p>
        </p:txBody>
      </p:sp>
      <p:sp>
        <p:nvSpPr>
          <p:cNvPr id="11" name="矩形 10"/>
          <p:cNvSpPr/>
          <p:nvPr/>
        </p:nvSpPr>
        <p:spPr>
          <a:xfrm>
            <a:off x="965835" y="3644900"/>
            <a:ext cx="7715250" cy="8274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558800" algn="l" latinLnBrk="0"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solidFill>
                  <a:schemeClr val="tx1"/>
                </a:solidFill>
              </a:rPr>
              <a:t>z-index:auto(默认值) |number(设置堆叠顺序)|inherit(规定从父元素继承 box-sizing 属性值);</a:t>
            </a:r>
            <a:endParaRPr lang="zh-CN" altLang="en-US" sz="220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9795" y="4548505"/>
            <a:ext cx="7763510" cy="902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58800" algn="just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(3) box-sizing:</a:t>
            </a:r>
            <a:r>
              <a:rPr sz="2200"/>
              <a:t> 允许以特定的方式定义匹配某个区域的特定元素。 其语法格式如下:</a:t>
            </a:r>
            <a:endParaRPr sz="2200"/>
          </a:p>
        </p:txBody>
      </p:sp>
      <p:sp>
        <p:nvSpPr>
          <p:cNvPr id="5" name="矩形 4"/>
          <p:cNvSpPr/>
          <p:nvPr/>
        </p:nvSpPr>
        <p:spPr>
          <a:xfrm>
            <a:off x="1002665" y="5527675"/>
            <a:ext cx="7715250" cy="4394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558800" algn="l" latinLnBrk="0"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solidFill>
                  <a:schemeClr val="tx1"/>
                </a:solidFill>
              </a:rPr>
              <a:t>box-sizing:content-box |border-box |inherit;</a:t>
            </a:r>
            <a:endParaRPr lang="zh-CN" altLang="en-US" sz="22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8 综合实践: HTML+CSS 实现公司官网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8040" y="1917065"/>
            <a:ext cx="7763510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58800" algn="just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(4) float:</a:t>
            </a:r>
            <a:r>
              <a:rPr sz="2200"/>
              <a:t> 定义元素在哪个方向浮动。 以往这个属性总应用于图像, 使文本围绕在图 像周围, 不过在 CSS 中, 任何元素都可以浮动。 浮动元素会生成一个块级框, 而不论它本 身是何种元素。 其语法格式如下:</a:t>
            </a:r>
            <a:endParaRPr sz="2200"/>
          </a:p>
        </p:txBody>
      </p:sp>
      <p:sp>
        <p:nvSpPr>
          <p:cNvPr id="11" name="矩形 10"/>
          <p:cNvSpPr/>
          <p:nvPr/>
        </p:nvSpPr>
        <p:spPr>
          <a:xfrm>
            <a:off x="683895" y="4077335"/>
            <a:ext cx="8304530" cy="9264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558800" algn="l" latinLnBrk="0"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en-US" sz="2200">
                <a:solidFill>
                  <a:schemeClr val="tx1"/>
                </a:solidFill>
              </a:rPr>
              <a:t>float:left(向左浮动)|right(向右浮动)|none(不浮动)|inherit(继承父元素的 float 属性值);</a:t>
            </a:r>
            <a:endParaRPr lang="zh-CN" altLang="en-US" sz="22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347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8 综合实践: HTML+CSS 实现公司官网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126873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实验</a:t>
            </a:r>
            <a:r>
              <a:rPr lang="zh-CN" altLang="en-US" sz="2400">
                <a:solidFill>
                  <a:srgbClr val="0000FF"/>
                </a:solidFill>
              </a:rPr>
              <a:t>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8040" y="1917065"/>
            <a:ext cx="8232140" cy="497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58800" algn="just" latinLnBrk="0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/>
              <a:t>综合使用 HTML 和 CSS 实现如图 1. 8. 1 所示的页面内容。</a:t>
            </a:r>
            <a:endParaRPr sz="2200"/>
          </a:p>
        </p:txBody>
      </p:sp>
      <p:pic>
        <p:nvPicPr>
          <p:cNvPr id="9" name="图片 9" descr="pag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2493010"/>
            <a:ext cx="4410075" cy="37128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71775" y="6284595"/>
            <a:ext cx="4047490" cy="3683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1800">
                <a:ln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图 1. 8. 1 HTML 和 CSS 综合应用示例</a:t>
            </a:r>
            <a:endParaRPr lang="zh-CN" altLang="en-US" sz="1800">
              <a:ln/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1 实践一: HTML 基础标记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3649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5</a:t>
            </a:r>
            <a:r>
              <a:rPr lang="zh-CN" altLang="en-US" sz="2400">
                <a:solidFill>
                  <a:srgbClr val="0000FF"/>
                </a:solidFill>
              </a:rPr>
              <a:t>. HTML中的几个基础标记</a:t>
            </a:r>
            <a:endParaRPr lang="zh-CN" altLang="en-US" sz="2400">
              <a:solidFill>
                <a:srgbClr val="0000FF"/>
              </a:solidFill>
            </a:endParaRPr>
          </a:p>
          <a:p>
            <a:pPr>
              <a:lnSpc>
                <a:spcPct val="130000"/>
              </a:lnSpc>
            </a:pPr>
            <a:r>
              <a:rPr sz="2200"/>
              <a:t>(1) </a:t>
            </a:r>
            <a:r>
              <a:rPr sz="2200">
                <a:solidFill>
                  <a:srgbClr val="FF0000"/>
                </a:solidFill>
              </a:rPr>
              <a:t>换</a:t>
            </a:r>
            <a:r>
              <a:rPr lang="zh-CN" altLang="en-US" sz="2200">
                <a:solidFill>
                  <a:srgbClr val="FF0000"/>
                </a:solidFill>
              </a:rPr>
              <a:t>行</a:t>
            </a:r>
            <a:r>
              <a:rPr sz="2200"/>
              <a:t>标记 &lt;br&gt;; </a:t>
            </a:r>
            <a:endParaRPr sz="2200"/>
          </a:p>
          <a:p>
            <a:pPr>
              <a:lnSpc>
                <a:spcPct val="130000"/>
              </a:lnSpc>
            </a:pPr>
            <a:r>
              <a:rPr sz="2200"/>
              <a:t>(2) </a:t>
            </a:r>
            <a:r>
              <a:rPr sz="2200">
                <a:solidFill>
                  <a:srgbClr val="FF0000"/>
                </a:solidFill>
              </a:rPr>
              <a:t>段落</a:t>
            </a:r>
            <a:r>
              <a:rPr sz="2200"/>
              <a:t>标记 &lt;p&gt; : &lt;p&gt; 会自动使段前和段后各添加一个空行; </a:t>
            </a:r>
            <a:endParaRPr sz="2200"/>
          </a:p>
          <a:p>
            <a:pPr>
              <a:lnSpc>
                <a:spcPct val="130000"/>
              </a:lnSpc>
            </a:pPr>
            <a:r>
              <a:rPr sz="2200"/>
              <a:t>(3) </a:t>
            </a:r>
            <a:r>
              <a:rPr sz="2200">
                <a:solidFill>
                  <a:srgbClr val="FF0000"/>
                </a:solidFill>
              </a:rPr>
              <a:t>标题</a:t>
            </a:r>
            <a:r>
              <a:rPr sz="2200"/>
              <a:t>标记 &lt;h1&gt;􀆺&lt;h6&gt; : HTML 标记中设定了 6 个标题标记, 分别为&lt;h1&gt;至&lt; h6&gt;, </a:t>
            </a:r>
            <a:r>
              <a:rPr sz="2200">
                <a:solidFill>
                  <a:srgbClr val="FF0000"/>
                </a:solidFill>
              </a:rPr>
              <a:t>数字越小, 文字的字体就越大</a:t>
            </a:r>
            <a:r>
              <a:rPr sz="2200"/>
              <a:t>; </a:t>
            </a:r>
            <a:endParaRPr sz="2200"/>
          </a:p>
          <a:p>
            <a:pPr>
              <a:lnSpc>
                <a:spcPct val="130000"/>
              </a:lnSpc>
            </a:pPr>
            <a:r>
              <a:rPr sz="2200"/>
              <a:t>(4) </a:t>
            </a:r>
            <a:r>
              <a:rPr sz="2200">
                <a:solidFill>
                  <a:srgbClr val="FF0000"/>
                </a:solidFill>
              </a:rPr>
              <a:t>居中</a:t>
            </a:r>
            <a:r>
              <a:rPr sz="2200"/>
              <a:t>标记 &lt;center&gt;: HTML 页面内容默认的布局方式是</a:t>
            </a:r>
            <a:r>
              <a:rPr sz="2200">
                <a:solidFill>
                  <a:srgbClr val="FF0000"/>
                </a:solidFill>
              </a:rPr>
              <a:t>从左到右依次排序</a:t>
            </a:r>
            <a:r>
              <a:rPr sz="2200"/>
              <a:t>, 想要 内容居中显示可以用 &lt;center&gt;; </a:t>
            </a:r>
            <a:endParaRPr sz="2200"/>
          </a:p>
          <a:p>
            <a:pPr>
              <a:lnSpc>
                <a:spcPct val="130000"/>
              </a:lnSpc>
            </a:pPr>
            <a:r>
              <a:rPr sz="2200"/>
              <a:t>(5) </a:t>
            </a:r>
            <a:r>
              <a:rPr sz="2200">
                <a:solidFill>
                  <a:srgbClr val="FF0000"/>
                </a:solidFill>
              </a:rPr>
              <a:t>列表</a:t>
            </a:r>
            <a:r>
              <a:rPr sz="2200"/>
              <a:t>标记: HTML 中的列表标记主要有</a:t>
            </a:r>
            <a:r>
              <a:rPr sz="2200">
                <a:solidFill>
                  <a:srgbClr val="FF0000"/>
                </a:solidFill>
              </a:rPr>
              <a:t>无序列表</a:t>
            </a:r>
            <a:r>
              <a:rPr sz="2200"/>
              <a:t>和</a:t>
            </a:r>
            <a:r>
              <a:rPr sz="2200">
                <a:solidFill>
                  <a:srgbClr val="FF0000"/>
                </a:solidFill>
              </a:rPr>
              <a:t>有序列表</a:t>
            </a:r>
            <a:r>
              <a:rPr sz="2200"/>
              <a:t>两种。</a:t>
            </a:r>
            <a:r>
              <a:rPr lang="zh-CN" altLang="en-US" sz="2200"/>
              <a:t>      </a:t>
            </a:r>
            <a:endParaRPr lang="zh-CN" altLang="en-US" sz="22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1 实践一: HTML 基础标记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1383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(1) 创建 “第一个 HTML 页面” 并用浏览器运行。 </a:t>
            </a:r>
            <a:endParaRPr lang="zh-CN" altLang="en-US" sz="2400">
              <a:solidFill>
                <a:srgbClr val="0000FF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/>
              <a:t>      </a:t>
            </a:r>
            <a:r>
              <a:rPr lang="zh-CN" altLang="en-US" sz="2200"/>
              <a:t>掌握 HTML 文档结构, 使用&lt;html&gt;、 &lt;head&gt;、 &lt;title&gt;、&lt;body&gt;创建 “第一个 HTML 页 面” 并用浏览器运行, 如图 1. 1. 2 所示：</a:t>
            </a:r>
            <a:endParaRPr lang="zh-CN" altLang="en-US" sz="2200"/>
          </a:p>
        </p:txBody>
      </p:sp>
      <p:pic>
        <p:nvPicPr>
          <p:cNvPr id="27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240" y="3547745"/>
            <a:ext cx="3139440" cy="23545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9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075" y="3533140"/>
            <a:ext cx="3139440" cy="23552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491105" y="5951220"/>
            <a:ext cx="41624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 1. 1. 2   第一个 HTML 示例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1 实践一: HTML 基础标记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1383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(2) HTML 中基础标记的运用。 </a:t>
            </a:r>
            <a:endParaRPr lang="zh-CN" altLang="en-US" sz="2400">
              <a:solidFill>
                <a:srgbClr val="0000FF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/>
              <a:t>       </a:t>
            </a:r>
            <a:r>
              <a:rPr lang="zh-CN" altLang="en-US" sz="2200"/>
              <a:t>使用换行标记&lt;br&gt;、 段落标记&lt;p&gt;、 标题标记&lt;h1&gt;</a:t>
            </a:r>
            <a:r>
              <a:rPr lang="en-US" altLang="zh-CN" sz="2200"/>
              <a:t>...</a:t>
            </a:r>
            <a:r>
              <a:rPr lang="zh-CN" altLang="en-US" sz="2200"/>
              <a:t>&lt;h6&gt;、 居中标记&lt;center&gt;、 列表 标记&lt;ul&gt;实现如图 1. 1. 3 所示内容。</a:t>
            </a:r>
            <a:endParaRPr lang="zh-CN" altLang="en-US" sz="2200"/>
          </a:p>
        </p:txBody>
      </p:sp>
      <p:sp>
        <p:nvSpPr>
          <p:cNvPr id="7" name="文本框 6"/>
          <p:cNvSpPr txBox="1"/>
          <p:nvPr/>
        </p:nvSpPr>
        <p:spPr>
          <a:xfrm>
            <a:off x="2365375" y="5735955"/>
            <a:ext cx="46024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 1. 1. 3 HTML 常见基础标记的使用示例</a:t>
            </a:r>
            <a:endParaRPr lang="zh-CN" altLang="en-US"/>
          </a:p>
        </p:txBody>
      </p:sp>
      <p:pic>
        <p:nvPicPr>
          <p:cNvPr id="25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9210" y="3284538"/>
            <a:ext cx="4194810" cy="23806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GJkOWQ5MzQwYzlmMWJmZGY4OGM3MzhkMTQzZDdlNzEifQ=="/>
</p:tagLst>
</file>

<file path=ppt/theme/theme1.xml><?xml version="1.0" encoding="utf-8"?>
<a:theme xmlns:a="http://schemas.openxmlformats.org/drawingml/2006/main" name="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chEd_2002_template">
  <a:themeElements>
    <a:clrScheme name="">
      <a:dk1>
        <a:srgbClr val="FFFFFF"/>
      </a:dk1>
      <a:lt1>
        <a:srgbClr val="2D3D6F"/>
      </a:lt1>
      <a:dk2>
        <a:srgbClr val="FFCC29"/>
      </a:dk2>
      <a:lt2>
        <a:srgbClr val="000000"/>
      </a:lt2>
      <a:accent1>
        <a:srgbClr val="FCEB98"/>
      </a:accent1>
      <a:accent2>
        <a:srgbClr val="6699FF"/>
      </a:accent2>
      <a:accent3>
        <a:srgbClr val="ACAFBB"/>
      </a:accent3>
      <a:accent4>
        <a:srgbClr val="DCDCDC"/>
      </a:accent4>
      <a:accent5>
        <a:srgbClr val="FDF3CA"/>
      </a:accent5>
      <a:accent6>
        <a:srgbClr val="5B89E5"/>
      </a:accent6>
      <a:hlink>
        <a:srgbClr val="54DD49"/>
      </a:hlink>
      <a:folHlink>
        <a:srgbClr val="F99439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478E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AB1C6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66CC66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14877"/>
        </a:lt1>
        <a:dk2>
          <a:srgbClr val="FFCC00"/>
        </a:dk2>
        <a:lt2>
          <a:srgbClr val="000000"/>
        </a:lt2>
        <a:accent1>
          <a:srgbClr val="66CC33"/>
        </a:accent1>
        <a:accent2>
          <a:srgbClr val="FF9933"/>
        </a:accent2>
        <a:accent3>
          <a:srgbClr val="ADB1BE"/>
        </a:accent3>
        <a:accent4>
          <a:srgbClr val="DCDCDC"/>
        </a:accent4>
        <a:accent5>
          <a:srgbClr val="B9E2AD"/>
        </a:accent5>
        <a:accent6>
          <a:srgbClr val="E5892D"/>
        </a:accent6>
        <a:hlink>
          <a:srgbClr val="FFCC00"/>
        </a:hlink>
        <a:folHlink>
          <a:srgbClr val="66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14877"/>
        </a:lt1>
        <a:dk2>
          <a:srgbClr val="FFCC00"/>
        </a:dk2>
        <a:lt2>
          <a:srgbClr val="000000"/>
        </a:lt2>
        <a:accent1>
          <a:srgbClr val="F6DC9A"/>
        </a:accent1>
        <a:accent2>
          <a:srgbClr val="FF9933"/>
        </a:accent2>
        <a:accent3>
          <a:srgbClr val="ADB1BE"/>
        </a:accent3>
        <a:accent4>
          <a:srgbClr val="DCDCDC"/>
        </a:accent4>
        <a:accent5>
          <a:srgbClr val="FAEACA"/>
        </a:accent5>
        <a:accent6>
          <a:srgbClr val="E5892D"/>
        </a:accent6>
        <a:hlink>
          <a:srgbClr val="FFCC00"/>
        </a:hlink>
        <a:folHlink>
          <a:srgbClr val="66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66CC66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54DD49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54DD49"/>
        </a:hlink>
        <a:folHlink>
          <a:srgbClr val="F9943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12052</Words>
  <Application>WPS 演示</Application>
  <PresentationFormat>全屏显示(4:3)</PresentationFormat>
  <Paragraphs>690</Paragraphs>
  <Slides>66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66</vt:i4>
      </vt:variant>
    </vt:vector>
  </HeadingPairs>
  <TitlesOfParts>
    <vt:vector size="90" baseType="lpstr">
      <vt:lpstr>Arial</vt:lpstr>
      <vt:lpstr>宋体</vt:lpstr>
      <vt:lpstr>Wingdings</vt:lpstr>
      <vt:lpstr>楷体_GB2312</vt:lpstr>
      <vt:lpstr>Verdana</vt:lpstr>
      <vt:lpstr>Tahoma</vt:lpstr>
      <vt:lpstr>黑体</vt:lpstr>
      <vt:lpstr>Times New Roman</vt:lpstr>
      <vt:lpstr>新宋体</vt:lpstr>
      <vt:lpstr>Wingdings</vt:lpstr>
      <vt:lpstr>微软雅黑</vt:lpstr>
      <vt:lpstr>Arial Unicode MS</vt:lpstr>
      <vt:lpstr>Calibri</vt:lpstr>
      <vt:lpstr>Yu Gothic UI Semilight</vt:lpstr>
      <vt:lpstr>Agency FB</vt:lpstr>
      <vt:lpstr>Yu Gothic UI</vt:lpstr>
      <vt:lpstr>MS Gothic</vt:lpstr>
      <vt:lpstr>MS UI Gothic</vt:lpstr>
      <vt:lpstr>Arial Narrow</vt:lpstr>
      <vt:lpstr>楷体_GB2312</vt:lpstr>
      <vt:lpstr>sample</vt:lpstr>
      <vt:lpstr>TechEd_2002_template</vt:lpstr>
      <vt:lpstr>1_sample</vt:lpstr>
      <vt:lpstr>2_sample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WILL</dc:creator>
  <cp:lastModifiedBy>壹</cp:lastModifiedBy>
  <cp:revision>139</cp:revision>
  <dcterms:created xsi:type="dcterms:W3CDTF">2022-09-09T03:27:00Z</dcterms:created>
  <dcterms:modified xsi:type="dcterms:W3CDTF">2022-09-17T07:18:16Z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42FEC7780E694DE2BB2A954DAEE9BA3F</vt:lpwstr>
  </property>
</Properties>
</file>