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</p:sldMasterIdLst>
  <p:notesMasterIdLst>
    <p:notesMasterId r:id="rId37"/>
  </p:notesMasterIdLst>
  <p:sldIdLst>
    <p:sldId id="321" r:id="rId6"/>
    <p:sldId id="327" r:id="rId7"/>
    <p:sldId id="328" r:id="rId8"/>
    <p:sldId id="356" r:id="rId9"/>
    <p:sldId id="359" r:id="rId10"/>
    <p:sldId id="357" r:id="rId11"/>
    <p:sldId id="336" r:id="rId12"/>
    <p:sldId id="360" r:id="rId13"/>
    <p:sldId id="337" r:id="rId14"/>
    <p:sldId id="36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1" r:id="rId24"/>
    <p:sldId id="382" r:id="rId25"/>
    <p:sldId id="386" r:id="rId26"/>
    <p:sldId id="387" r:id="rId27"/>
    <p:sldId id="390" r:id="rId28"/>
    <p:sldId id="391" r:id="rId29"/>
    <p:sldId id="392" r:id="rId30"/>
    <p:sldId id="404" r:id="rId31"/>
    <p:sldId id="405" r:id="rId32"/>
    <p:sldId id="393" r:id="rId33"/>
    <p:sldId id="394" r:id="rId34"/>
    <p:sldId id="406" r:id="rId35"/>
    <p:sldId id="407" r:id="rId36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CC"/>
    <a:srgbClr val="0033CC"/>
    <a:srgbClr val="00CC00"/>
    <a:srgbClr val="F8F8F8"/>
    <a:srgbClr val="003399"/>
    <a:srgbClr val="993366"/>
    <a:srgbClr val="0066CC"/>
    <a:srgbClr val="66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78" autoAdjust="0"/>
  </p:normalViewPr>
  <p:slideViewPr>
    <p:cSldViewPr>
      <p:cViewPr>
        <p:scale>
          <a:sx n="66" d="100"/>
          <a:sy n="66" d="100"/>
        </p:scale>
        <p:origin x="-948" y="42"/>
      </p:cViewPr>
      <p:guideLst>
        <p:guide orient="horz" pos="2118"/>
        <p:guide pos="29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DB11FD-0CB6-4558-9622-568A33772E3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CC9F6D99-8B8B-426B-AFD7-5D8543D8D8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B80F1728-28C7-4D20-82B6-9530384E6A16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3D7F037-477C-4213-98E9-EA7B10B46063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BDE144-FE03-4CFE-8CFE-7425069A6617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47700" y="1525588"/>
            <a:ext cx="7772400" cy="140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lvl="0">
              <a:defRPr/>
            </a:lvl1pPr>
          </a:lstStyle>
          <a:p>
            <a:pPr lvl="0" fontAlgn="base"/>
            <a:r>
              <a:rPr lang="en-US" altLang="zh-CN" strike="noStrike" noProof="1"/>
              <a:t>Click to edit Master title style</a:t>
            </a:r>
            <a:endParaRPr lang="en-US" altLang="zh-CN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647700" y="4510088"/>
            <a:ext cx="7861300" cy="53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>
              <a:spcBef>
                <a:spcPct val="0"/>
              </a:spcBef>
              <a:buNone/>
              <a:defRPr/>
            </a:lvl1pPr>
            <a:lvl2pPr marL="457200" lvl="1" indent="116205" algn="ctr">
              <a:spcBef>
                <a:spcPct val="0"/>
              </a:spcBef>
              <a:buNone/>
              <a:defRPr/>
            </a:lvl2pPr>
            <a:lvl3pPr marL="914400" lvl="2" indent="116205" algn="ctr">
              <a:spcBef>
                <a:spcPct val="0"/>
              </a:spcBef>
              <a:buNone/>
              <a:defRPr/>
            </a:lvl3pPr>
            <a:lvl4pPr marL="1335405" lvl="3" indent="95250" algn="ctr">
              <a:spcBef>
                <a:spcPct val="0"/>
              </a:spcBef>
              <a:buNone/>
              <a:defRPr/>
            </a:lvl4pPr>
            <a:lvl5pPr marL="1735455" lvl="4" indent="95250" algn="ctr">
              <a:spcBef>
                <a:spcPct val="0"/>
              </a:spcBef>
              <a:buNone/>
              <a:defRPr/>
            </a:lvl5pPr>
          </a:lstStyle>
          <a:p>
            <a:pPr lvl="0" fontAlgn="base"/>
            <a:r>
              <a:rPr lang="en-US" altLang="zh-CN" strike="noStrike" noProof="1"/>
              <a:t>Click to edit Master subtitle style</a:t>
            </a:r>
            <a:endParaRPr lang="en-US" altLang="zh-CN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059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0E278748-D895-4971-8F13-7680EC9825DE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835" y="228600"/>
            <a:ext cx="2098278" cy="33972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73195" cy="33972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C7D767-AF70-4CBB-BF12-AB394095CB45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7" name="矩形 6"/>
          <p:cNvSpPr/>
          <p:nvPr userDrawn="1"/>
        </p:nvSpPr>
        <p:spPr>
          <a:xfrm>
            <a:off x="8460105" y="373380"/>
            <a:ext cx="683895" cy="67945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8772DB10-A6AC-4BA3-BD14-550FD56DBE0D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矩形 4"/>
          <p:cNvSpPr/>
          <p:nvPr userDrawn="1"/>
        </p:nvSpPr>
        <p:spPr>
          <a:xfrm>
            <a:off x="8411210" y="380365"/>
            <a:ext cx="732790" cy="68072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560" y="0"/>
            <a:ext cx="575945" cy="68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7871F8-0E08-4448-AB75-8C1E34A6816D}" type="slidenum">
              <a:rPr lang="en-US" altLang="zh-CN"/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3EE3071-535E-4A46-BCAB-36FB7604D5DC}" type="slidenum">
              <a:rPr lang="en-US" altLang="zh-CN"/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69C48DC-6445-4CD4-9256-D31B0B6B51CD}" type="slidenum">
              <a:rPr lang="en-US" altLang="zh-CN"/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7A9E2BB-C21A-4BEE-8CBE-1C3CCA914A6C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F60C14CF-D0A2-4D8B-9BED-5B7F09101E15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5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CEDC6370-5D43-45D2-9677-3A2753792855}" type="slidenum">
              <a:rPr lang="en-US" altLang="zh-CN"/>
            </a:fld>
            <a:endParaRPr lang="en-US" altLang="zh-CN"/>
          </a:p>
        </p:txBody>
      </p:sp>
      <p:sp>
        <p:nvSpPr>
          <p:cNvPr id="2054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5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8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9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1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062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93113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Title Slide</a:t>
            </a:r>
            <a:endParaRPr lang="en-US" altLang="zh-CN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81000" y="1416050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Master text styles</a:t>
            </a:r>
            <a:endParaRPr lang="en-US" altLang="zh-CN" strike="noStrike" noProof="1"/>
          </a:p>
          <a:p>
            <a:pPr lvl="1" fontAlgn="base"/>
            <a:r>
              <a:rPr lang="en-US" altLang="zh-CN" strike="noStrike" noProof="1"/>
              <a:t>Second level</a:t>
            </a:r>
            <a:endParaRPr lang="en-US" altLang="zh-CN" strike="noStrike" noProof="1"/>
          </a:p>
          <a:p>
            <a:pPr lvl="2" fontAlgn="base"/>
            <a:r>
              <a:rPr lang="en-US" altLang="zh-CN" strike="noStrike" noProof="1"/>
              <a:t>Third level</a:t>
            </a:r>
            <a:endParaRPr lang="en-US" altLang="zh-CN" strike="noStrike" noProof="1"/>
          </a:p>
          <a:p>
            <a:pPr lvl="3" fontAlgn="base"/>
            <a:r>
              <a:rPr lang="en-US" altLang="zh-CN" strike="noStrike" noProof="1"/>
              <a:t>Fourth level</a:t>
            </a:r>
            <a:endParaRPr lang="en-US" altLang="zh-CN" strike="noStrike" noProof="1"/>
          </a:p>
          <a:p>
            <a:pPr lvl="4" fontAlgn="base"/>
            <a:r>
              <a:rPr lang="en-US" altLang="zh-CN" strike="noStrike" noProof="1"/>
              <a:t>Fifth level</a:t>
            </a:r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32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1028700" lvl="1" indent="-45529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Ø"/>
        <a:defRPr sz="28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428750" lvl="2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4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828800" lvl="3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227580" lvl="4" indent="-39687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9"/>
          <p:cNvGrpSpPr/>
          <p:nvPr/>
        </p:nvGrpSpPr>
        <p:grpSpPr>
          <a:xfrm>
            <a:off x="1143000" y="628650"/>
            <a:ext cx="8012113" cy="2571750"/>
            <a:chOff x="0" y="0"/>
            <a:chExt cx="5047" cy="1620"/>
          </a:xfrm>
        </p:grpSpPr>
        <p:sp>
          <p:nvSpPr>
            <p:cNvPr id="3075" name="Rectangle 18"/>
            <p:cNvSpPr/>
            <p:nvPr/>
          </p:nvSpPr>
          <p:spPr>
            <a:xfrm>
              <a:off x="361" y="0"/>
              <a:ext cx="4686" cy="159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076" name="Rectangle 28"/>
            <p:cNvSpPr/>
            <p:nvPr/>
          </p:nvSpPr>
          <p:spPr>
            <a:xfrm>
              <a:off x="0" y="104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077" name="Rectangle 17"/>
          <p:cNvSpPr/>
          <p:nvPr/>
        </p:nvSpPr>
        <p:spPr>
          <a:xfrm>
            <a:off x="1130300" y="3141663"/>
            <a:ext cx="8013700" cy="57467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8" name="Rectangle 19"/>
          <p:cNvSpPr/>
          <p:nvPr/>
        </p:nvSpPr>
        <p:spPr>
          <a:xfrm>
            <a:off x="573088" y="2520950"/>
            <a:ext cx="576262" cy="641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9" name="Rectangle 20"/>
          <p:cNvSpPr/>
          <p:nvPr/>
        </p:nvSpPr>
        <p:spPr>
          <a:xfrm>
            <a:off x="1716088" y="628650"/>
            <a:ext cx="566737" cy="6365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0" name="Rectangle 21"/>
          <p:cNvSpPr/>
          <p:nvPr/>
        </p:nvSpPr>
        <p:spPr>
          <a:xfrm>
            <a:off x="2278063" y="0"/>
            <a:ext cx="585787" cy="6350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1" name="Rectangle 22"/>
          <p:cNvSpPr/>
          <p:nvPr/>
        </p:nvSpPr>
        <p:spPr>
          <a:xfrm>
            <a:off x="2281238" y="628650"/>
            <a:ext cx="585787" cy="6318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2" name="Rectangle 23"/>
          <p:cNvSpPr/>
          <p:nvPr/>
        </p:nvSpPr>
        <p:spPr>
          <a:xfrm>
            <a:off x="1141413" y="1262063"/>
            <a:ext cx="574675" cy="6254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3" name="Rectangle 24"/>
          <p:cNvSpPr/>
          <p:nvPr/>
        </p:nvSpPr>
        <p:spPr>
          <a:xfrm>
            <a:off x="1716088" y="1263650"/>
            <a:ext cx="566737" cy="6223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25"/>
          <p:cNvSpPr/>
          <p:nvPr/>
        </p:nvSpPr>
        <p:spPr>
          <a:xfrm>
            <a:off x="573088" y="1885950"/>
            <a:ext cx="576262" cy="64452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5" name="Rectangle 26"/>
          <p:cNvSpPr/>
          <p:nvPr/>
        </p:nvSpPr>
        <p:spPr>
          <a:xfrm>
            <a:off x="1141413" y="1885950"/>
            <a:ext cx="576262" cy="644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6" name="Rectangle 27"/>
          <p:cNvSpPr/>
          <p:nvPr/>
        </p:nvSpPr>
        <p:spPr>
          <a:xfrm>
            <a:off x="0" y="2528888"/>
            <a:ext cx="574675" cy="6334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3087" name="Group 16"/>
          <p:cNvGrpSpPr/>
          <p:nvPr/>
        </p:nvGrpSpPr>
        <p:grpSpPr>
          <a:xfrm>
            <a:off x="4191000" y="5410200"/>
            <a:ext cx="1447800" cy="695325"/>
            <a:chOff x="0" y="0"/>
            <a:chExt cx="680" cy="438"/>
          </a:xfrm>
        </p:grpSpPr>
        <p:sp>
          <p:nvSpPr>
            <p:cNvPr id="3088" name="Text Box 14"/>
            <p:cNvSpPr txBox="1"/>
            <p:nvPr/>
          </p:nvSpPr>
          <p:spPr>
            <a:xfrm>
              <a:off x="0" y="111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x-none" sz="2800" b="0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NCEPU</a:t>
              </a:r>
              <a:endParaRPr lang="en-US" altLang="x-none" sz="2800" b="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AutoShape 15"/>
            <p:cNvSpPr/>
            <p:nvPr/>
          </p:nvSpPr>
          <p:spPr>
            <a:xfrm rot="5400000">
              <a:off x="248" y="-185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pic>
        <p:nvPicPr>
          <p:cNvPr id="3090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5791200"/>
            <a:ext cx="2457450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9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10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4103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4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5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6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7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109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110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51"/>
          <p:cNvSpPr>
            <a:spLocks noChangeArrowheads="1"/>
          </p:cNvSpPr>
          <p:nvPr/>
        </p:nvSpPr>
        <p:spPr bwMode="auto">
          <a:xfrm>
            <a:off x="1658620" y="2480310"/>
            <a:ext cx="587248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第十章 系统综合</a:t>
            </a: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开发</a:t>
            </a:r>
            <a:endParaRPr kumimoji="1" lang="zh-CN" altLang="en-US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管理系统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459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</a:t>
            </a: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) 图书</a:t>
            </a:r>
            <a:r>
              <a:rPr lang="zh-CN" altLang="en-US" sz="2400">
                <a:solidFill>
                  <a:srgbClr val="0000FF"/>
                </a:solidFill>
              </a:rPr>
              <a:t>管理模块：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altLang="zh-CN" sz="2200"/>
              <a:t>     </a:t>
            </a:r>
            <a:r>
              <a:rPr lang="zh-CN" altLang="en-US" sz="2200"/>
              <a:t>负责图书信息的管理，利用JDBC技术实现在Web上操作数据库，实现对图书信息的</a:t>
            </a:r>
            <a:r>
              <a:rPr lang="zh-CN" altLang="en-US" sz="2200">
                <a:solidFill>
                  <a:schemeClr val="accent1"/>
                </a:solidFill>
              </a:rPr>
              <a:t>添加、修改、查询、单条删除、批量删除</a:t>
            </a:r>
            <a:r>
              <a:rPr lang="zh-CN" altLang="en-US" sz="2200"/>
              <a:t>，以及图书</a:t>
            </a:r>
            <a:r>
              <a:rPr lang="zh-CN" altLang="en-US" sz="2200">
                <a:solidFill>
                  <a:schemeClr val="accent1"/>
                </a:solidFill>
              </a:rPr>
              <a:t>信息分页功能、图片上传下载功能</a:t>
            </a:r>
            <a:r>
              <a:rPr lang="zh-CN" altLang="en-US" sz="2200"/>
              <a:t>。参见如图10.1.3至图10.1.9所示：</a:t>
            </a:r>
            <a:endParaRPr lang="zh-CN" altLang="en-US" sz="2200"/>
          </a:p>
          <a:p>
            <a:pPr algn="l">
              <a:lnSpc>
                <a:spcPct val="120000"/>
              </a:lnSpc>
            </a:pPr>
            <a:r>
              <a:rPr lang="en-US" altLang="zh-CN" sz="2200"/>
              <a:t>      </a:t>
            </a:r>
            <a:r>
              <a:rPr lang="zh-CN" altLang="en-US" sz="2200"/>
              <a:t>图10.1.3为图书管理主页，以分页形式展示图书信息；图10.1.4中标定位置为分页管理模块，可控制“每页显示行数”；图10.1.5为图书搜索功能效果图；图10.1.6为删除图书信息时给出的确认提示，图书的删除提供了批量删除和单条删除的功能；图10.1.7为点击“添加”图书时的弹框；图10.1.8为编辑修改图书信息的弹框；图10.1.9为点击页面上图书的图片时，会进行图片下载的示例图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9" name="图片 8" descr="~D3@JV@`8))DP~O(AINR3}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0" y="1136650"/>
            <a:ext cx="9005570" cy="53562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6" name="图片 5" descr="7)%TOB_12A49QV4@0YH0CC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" y="1173480"/>
            <a:ext cx="9029700" cy="53924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6" name="图片 5" descr="`LIA430GE6SDY)U2D4CR8Q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" y="1153795"/>
            <a:ext cx="8964295" cy="53682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6" name="图片 5" descr="@($J2IB@SG)}@Z0IX(L3TR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1123950"/>
            <a:ext cx="9103995" cy="53727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7" name="图片 6" descr="LFCQER~`@((T@2)D3HL1AA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" y="1173480"/>
            <a:ext cx="8987155" cy="5289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6" name="图片 5" descr="WGNPWZHD]P__]`WJTVPP_D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1173480"/>
            <a:ext cx="9037320" cy="52558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6" name="图片 5" descr="(4}KQU]46{{~LUSH5K25DW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1052830"/>
            <a:ext cx="8999220" cy="55264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管理系统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2157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(3) 账户管理模块：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altLang="zh-CN" sz="2200"/>
              <a:t>     负责修改当前账户的信息和退出登录。 图 10. 1. 10 为账户管理模 块的菜单内容, 当点击图书系统中页面右上角的账户名时能显示该菜单, 菜单中提供了 </a:t>
            </a:r>
            <a:r>
              <a:rPr lang="en-US" altLang="zh-CN" sz="2200">
                <a:solidFill>
                  <a:schemeClr val="accent1"/>
                </a:solidFill>
              </a:rPr>
              <a:t>“账号设置”</a:t>
            </a:r>
            <a:r>
              <a:rPr lang="en-US" altLang="zh-CN" sz="2200"/>
              <a:t> 和 </a:t>
            </a:r>
            <a:r>
              <a:rPr lang="en-US" altLang="zh-CN" sz="2200">
                <a:solidFill>
                  <a:schemeClr val="accent1"/>
                </a:solidFill>
              </a:rPr>
              <a:t>“退出登录”</a:t>
            </a:r>
            <a:r>
              <a:rPr lang="en-US" altLang="zh-CN" sz="2200"/>
              <a:t> 的选项; 图 10. 1. 11 为账号设置页, 可对当前账户的用户名 和密码进行修改</a:t>
            </a:r>
            <a:r>
              <a:rPr lang="zh-CN" altLang="en-US" sz="2200"/>
              <a:t>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6" name="图片 5" descr="0)J%$}1VI8DOH[J[8)JPW[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2132965"/>
            <a:ext cx="8674735" cy="32594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 noChangeArrowheads="1"/>
          </p:cNvSpPr>
          <p:nvPr/>
        </p:nvSpPr>
        <p:spPr>
          <a:xfrm>
            <a:off x="457200" y="1126490"/>
            <a:ext cx="8229600" cy="49110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10. 1 实践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系统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一: 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图书管理系统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 2 实践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系统二: 个人博客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系统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502920"/>
            <a:ext cx="2571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</a:rPr>
              <a:t>本章内容：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6" name="图片 5" descr="$X76W}()XFRZK0DEZORTY%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" y="1413510"/>
            <a:ext cx="8588375" cy="48742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468245"/>
            <a:ext cx="6516370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掌握系统级项目的开发流程;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学会使用前端框架、Servlet、JDBC等技术;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(3)掌握使用Ajax技术实现异步请求。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701165"/>
            <a:ext cx="787781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参见其他章节知识点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latinLnBrk="0">
              <a:lnSpc>
                <a:spcPct val="120000"/>
              </a:lnSpc>
            </a:pPr>
            <a:r>
              <a:rPr lang="zh-CN" altLang="en-US" sz="2200"/>
              <a:t>利用所学技术开发一个个人博客系统，该系统主要包括账号管理模块、博客管理模块。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1383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 账号管理模块：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  </a:t>
            </a:r>
            <a:r>
              <a:rPr lang="zh-CN" altLang="en-US" sz="2200"/>
              <a:t>实现账号的</a:t>
            </a:r>
            <a:r>
              <a:rPr lang="zh-CN" altLang="en-US" sz="2200">
                <a:solidFill>
                  <a:schemeClr val="accent1"/>
                </a:solidFill>
              </a:rPr>
              <a:t>登录、注册、个人信息管理</a:t>
            </a:r>
            <a:r>
              <a:rPr lang="zh-CN" altLang="en-US" sz="2200"/>
              <a:t>，如图10.2.1至图10.2.4所示。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 descr="A~W@3U459NH]8Q(U6)YHWK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3411855"/>
            <a:ext cx="7995920" cy="30803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 descr="E_T9AEU9}@HR{RRB60PPLA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1111250"/>
            <a:ext cx="9091930" cy="53327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}3BRXQDC2~@@)}2J2`AFUV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365" y="1330325"/>
            <a:ext cx="8209280" cy="49949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KGCON9~CCAGLUB45YY)N7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480" y="1481455"/>
            <a:ext cx="8322945" cy="50501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2969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</a:t>
            </a: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) 博客管理模块：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altLang="zh-CN" sz="2200"/>
              <a:t>     实现对博客信息进行</a:t>
            </a:r>
            <a:r>
              <a:rPr lang="en-US" altLang="zh-CN" sz="2200">
                <a:solidFill>
                  <a:schemeClr val="accent1"/>
                </a:solidFill>
              </a:rPr>
              <a:t>加载、 添加、 修改</a:t>
            </a:r>
            <a:r>
              <a:rPr lang="en-US" altLang="zh-CN" sz="2200"/>
              <a:t>等功能, 以及博客的</a:t>
            </a:r>
            <a:r>
              <a:rPr lang="en-US" altLang="zh-CN" sz="2200">
                <a:solidFill>
                  <a:schemeClr val="accent1"/>
                </a:solidFill>
              </a:rPr>
              <a:t>点赞 </a:t>
            </a:r>
            <a:r>
              <a:rPr lang="en-US" altLang="zh-CN" sz="2200"/>
              <a:t>功能, 如图 10. 2. 5~10. 2. 7 所示。</a:t>
            </a:r>
            <a:endParaRPr lang="en-US" altLang="zh-CN" sz="2200"/>
          </a:p>
          <a:p>
            <a:pPr algn="l">
              <a:lnSpc>
                <a:spcPct val="120000"/>
              </a:lnSpc>
            </a:pPr>
            <a:r>
              <a:rPr lang="en-US" altLang="zh-CN" sz="2200"/>
              <a:t>     此外，对系统建立权限管理机制，利用servlet监听器、拦截器保留登录状态。在登录状态下，用户可以在个人中心界面查看并修改用户个人信息，可以编写发表个人博客、查阅他人博客及点赞；而在非登录状态下，禁止用户编写、点赞博客，仅保留查看功能。</a:t>
            </a:r>
            <a:endParaRPr lang="en-US" altLang="zh-CN" sz="2200"/>
          </a:p>
        </p:txBody>
      </p:sp>
      <p:sp>
        <p:nvSpPr>
          <p:cNvPr id="6" name="文本框 5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 descr="17D33R4%%C5QJM@7`R66AN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610" y="1124585"/>
            <a:ext cx="8161655" cy="53543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管理系统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468245"/>
            <a:ext cx="5990590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(1)掌握一个系统级项目的开发思路和流程 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(2)掌握防伪验证码的设计与实现 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(3)掌握图片的上传与下载的功能实现。</a:t>
            </a:r>
            <a:endParaRPr lang="zh-CN" altLang="en-US" sz="24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S`_}Z$`E%@6@EZ@(LD8SJ)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" y="1108710"/>
            <a:ext cx="8934450" cy="54387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901065" y="478155"/>
            <a:ext cx="8206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2 实践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系统二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Bootstrap+Servlet+JDBC个人博客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X9QJGTIY~7~X{NR(IY(T](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1412875"/>
            <a:ext cx="8211820" cy="48901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管理系统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970" y="1642745"/>
            <a:ext cx="7757160" cy="540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什么是防伪验证码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防伪验证码</a:t>
            </a:r>
            <a:r>
              <a:rPr lang="zh-CN" altLang="en-US" sz="2200"/>
              <a:t> 旨在防止机器人识别、防止爬虫程序恶意访问。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  <a:uFillTx/>
              </a:rPr>
              <a:t>防伪验证码</a:t>
            </a:r>
            <a:r>
              <a:rPr lang="zh-CN" altLang="en-US" sz="2200"/>
              <a:t>用于登录，可以有效地避免由程序恶意执行的非法登录，提高系统的安全性。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>
                <a:solidFill>
                  <a:srgbClr val="0000FF"/>
                </a:solidFill>
                <a:uFillTx/>
              </a:rPr>
              <a:t>2</a:t>
            </a:r>
            <a:r>
              <a:rPr lang="en-US" altLang="zh-CN" sz="2200">
                <a:solidFill>
                  <a:srgbClr val="0000FF"/>
                </a:solidFill>
                <a:uFillTx/>
              </a:rPr>
              <a:t>.</a:t>
            </a:r>
            <a:r>
              <a:rPr lang="zh-CN" altLang="en-US" sz="2200">
                <a:solidFill>
                  <a:srgbClr val="0000FF"/>
                </a:solidFill>
                <a:uFillTx/>
              </a:rPr>
              <a:t>真实项目中怎样实现防伪验证码</a:t>
            </a:r>
            <a:r>
              <a:rPr lang="zh-CN" altLang="en-US" sz="2200"/>
              <a:t>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在</a:t>
            </a:r>
            <a:r>
              <a:rPr lang="zh-CN" altLang="en-US" sz="2200">
                <a:solidFill>
                  <a:srgbClr val="0000FF"/>
                </a:solidFill>
                <a:uFillTx/>
              </a:rPr>
              <a:t>真实项目</a:t>
            </a:r>
            <a:r>
              <a:rPr lang="zh-CN" altLang="en-US" sz="2200">
                <a:solidFill>
                  <a:srgbClr val="0000FF"/>
                </a:solidFill>
              </a:rPr>
              <a:t>中</a:t>
            </a:r>
            <a:r>
              <a:rPr lang="zh-CN" altLang="en-US" sz="2200"/>
              <a:t>，</a:t>
            </a:r>
            <a:r>
              <a:rPr lang="zh-CN" altLang="en-US" sz="2200">
                <a:solidFill>
                  <a:schemeClr val="tx1"/>
                </a:solidFill>
                <a:uFillTx/>
              </a:rPr>
              <a:t>防伪验证码</a:t>
            </a:r>
            <a:r>
              <a:rPr lang="zh-CN" altLang="en-US" sz="2200"/>
              <a:t>需采用后端验证，因前端验证逻辑容易被程序脚本或专业测试软件跳过，并</a:t>
            </a:r>
            <a:r>
              <a:rPr lang="zh-CN" altLang="en-US" sz="2200"/>
              <a:t>非很安全。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  <a:uFillTx/>
              </a:rPr>
              <a:t>后端：</a:t>
            </a:r>
            <a:r>
              <a:rPr lang="zh-CN" altLang="en-US" sz="2200">
                <a:solidFill>
                  <a:schemeClr val="accent4"/>
                </a:solidFill>
                <a:uFillTx/>
              </a:rPr>
              <a:t>即生成验证码图片、保存与判断验证码文本。生成验证码图片需要借助Kaptcha工具实现，而保存验证码文本、判断验证码文本是否正确借助Session即可实现。</a:t>
            </a:r>
            <a:endParaRPr lang="zh-CN" altLang="en-US" sz="2200">
              <a:solidFill>
                <a:schemeClr val="accent4"/>
              </a:solidFill>
              <a:uFillTx/>
            </a:endParaRPr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管理系统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970" y="1642745"/>
            <a:ext cx="7757160" cy="5849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 图片的上传与下载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温馨</a:t>
            </a:r>
            <a:r>
              <a:rPr lang="zh-CN" altLang="en-US" sz="2200">
                <a:solidFill>
                  <a:srgbClr val="0000FF"/>
                </a:solidFill>
              </a:rPr>
              <a:t>提示：</a:t>
            </a:r>
            <a:r>
              <a:rPr lang="zh-CN" altLang="en-US" sz="2200"/>
              <a:t> 真实的应用型项目一般不会把图片上传到Tomcat服务器上，Tomcat目录是用于运行Web服务，不适合储存大量的图片。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  <a:uFillTx/>
              </a:rPr>
              <a:t>图片：</a:t>
            </a:r>
            <a:r>
              <a:rPr lang="zh-CN" altLang="en-US" sz="2200"/>
              <a:t>很多时候图片是以链接地址的形式保存到数据库中的，但链接地址并不是图片真实的储存地址。理解了图片的下载，图片的上传同理，先把要上传的图片转换为字节流传输到服务器，再保存到服务器文件系统当中。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版本变迁：</a:t>
            </a:r>
            <a:r>
              <a:rPr lang="zh-CN" altLang="en-US" sz="2200">
                <a:sym typeface="+mn-ea"/>
              </a:rPr>
              <a:t>Servlet 3.0以前，实现文件上传功能需要引用jar，而Servlet 3.0版本自带了上传文件的api，无需第三方jar包，只需使用一个注解便可以获取前端表单传输的文件流信息，甚至可以做到多文件上传。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管理系统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970" y="1642745"/>
            <a:ext cx="7757160" cy="141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  <a:uFillTx/>
              </a:rPr>
              <a:t>Kaptcha工具包可参考</a:t>
            </a:r>
            <a:r>
              <a:rPr lang="zh-CN" altLang="en-US" sz="2200"/>
              <a:t>： 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200"/>
              <a:t>	https://gitee.com/yin_banglei/gznc-javaweb-practical-course-data/tree/master/data/bootstrap/kaptcha。</a:t>
            </a:r>
            <a:endParaRPr lang="zh-CN" altLang="en-US" sz="2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管理系统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latinLnBrk="0">
              <a:lnSpc>
                <a:spcPct val="120000"/>
              </a:lnSpc>
            </a:pPr>
            <a:r>
              <a:rPr lang="zh-CN" altLang="en-US" sz="2200"/>
              <a:t>利用所学技术实现一个图书管理系统，该系统包括用户登录模块、图书管理模块和账户管理模块。</a:t>
            </a:r>
            <a:endParaRPr lang="zh-CN" altLang="en-US" sz="2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管理系统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1383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 用户登录</a:t>
            </a:r>
            <a:r>
              <a:rPr lang="zh-CN" altLang="en-US" sz="2400">
                <a:solidFill>
                  <a:srgbClr val="0000FF"/>
                </a:solidFill>
              </a:rPr>
              <a:t>模块：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  </a:t>
            </a:r>
            <a:r>
              <a:rPr lang="zh-CN" altLang="en-US" sz="2200"/>
              <a:t>负责管理用户登录, 用户名或密码错误提示如图10.1.1所示，验证码错误如图10.1.2所示，成功登录后进入图书管理主页界面：</a:t>
            </a:r>
            <a:endParaRPr lang="zh-CN" altLang="en-US" sz="2200"/>
          </a:p>
        </p:txBody>
      </p:sp>
      <p:pic>
        <p:nvPicPr>
          <p:cNvPr id="7" name="图片 6" descr="ZOHH{SQ3H[F@7C_1]3HK[N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3500755"/>
            <a:ext cx="810704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 1 实践一: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图书管理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系统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 </a:t>
            </a:r>
            <a:endParaRPr lang="zh-CN" altLang="en-US" sz="2200"/>
          </a:p>
        </p:txBody>
      </p:sp>
      <p:pic>
        <p:nvPicPr>
          <p:cNvPr id="6" name="图片 5" descr="3QH_AZZEHY21IC]3M]XEXD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1125220"/>
            <a:ext cx="9025890" cy="52654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zQ3YjNiMTMwMDRkYzIyNTAyOGE5M2RhMDZkMDI3ODAifQ=="/>
</p:tagLst>
</file>

<file path=ppt/theme/theme1.xml><?xml version="1.0" encoding="utf-8"?>
<a:theme xmlns:a="http://schemas.openxmlformats.org/drawingml/2006/main" name="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chEd_2002_template">
  <a:themeElements>
    <a:clrScheme name="">
      <a:dk1>
        <a:srgbClr val="FFFFFF"/>
      </a:dk1>
      <a:lt1>
        <a:srgbClr val="2D3D6F"/>
      </a:lt1>
      <a:dk2>
        <a:srgbClr val="FFCC29"/>
      </a:dk2>
      <a:lt2>
        <a:srgbClr val="000000"/>
      </a:lt2>
      <a:accent1>
        <a:srgbClr val="FCEB98"/>
      </a:accent1>
      <a:accent2>
        <a:srgbClr val="6699FF"/>
      </a:accent2>
      <a:accent3>
        <a:srgbClr val="ACAFBB"/>
      </a:accent3>
      <a:accent4>
        <a:srgbClr val="DCDCDC"/>
      </a:accent4>
      <a:accent5>
        <a:srgbClr val="FDF3CA"/>
      </a:accent5>
      <a:accent6>
        <a:srgbClr val="5B89E5"/>
      </a:accent6>
      <a:hlink>
        <a:srgbClr val="54DD49"/>
      </a:hlink>
      <a:folHlink>
        <a:srgbClr val="F99439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66CC33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B9E2AD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F6DC9A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FAEACA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994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2544</Words>
  <Application>WPS 演示</Application>
  <PresentationFormat>全屏显示(4:3)</PresentationFormat>
  <Paragraphs>171</Paragraphs>
  <Slides>31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Arial</vt:lpstr>
      <vt:lpstr>宋体</vt:lpstr>
      <vt:lpstr>Wingdings</vt:lpstr>
      <vt:lpstr>楷体_GB2312</vt:lpstr>
      <vt:lpstr>Verdana</vt:lpstr>
      <vt:lpstr>Tahoma</vt:lpstr>
      <vt:lpstr>黑体</vt:lpstr>
      <vt:lpstr>Times New Roman</vt:lpstr>
      <vt:lpstr>新宋体</vt:lpstr>
      <vt:lpstr>Wingdings</vt:lpstr>
      <vt:lpstr>微软雅黑</vt:lpstr>
      <vt:lpstr>Arial Unicode MS</vt:lpstr>
      <vt:lpstr>Calibri</vt:lpstr>
      <vt:lpstr>sample</vt:lpstr>
      <vt:lpstr>TechEd_2002_template</vt:lpstr>
      <vt:lpstr>1_sample</vt:lpstr>
      <vt:lpstr>2_sample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WILL</dc:creator>
  <cp:lastModifiedBy>我只娶一瓢</cp:lastModifiedBy>
  <cp:revision>154</cp:revision>
  <dcterms:created xsi:type="dcterms:W3CDTF">2022-09-09T03:27:00Z</dcterms:created>
  <dcterms:modified xsi:type="dcterms:W3CDTF">2022-09-20T07:11:35Z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2052-11.1.0.12156</vt:lpwstr>
  </property>
  <property fmtid="{D5CDD505-2E9C-101B-9397-08002B2CF9AE}" pid="3" name="ICV">
    <vt:lpwstr>11D51B6720C042818ED0C7FBDE3FDEB0</vt:lpwstr>
  </property>
</Properties>
</file>