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</p:sldMasterIdLst>
  <p:notesMasterIdLst>
    <p:notesMasterId r:id="rId14"/>
  </p:notesMasterIdLst>
  <p:sldIdLst>
    <p:sldId id="321" r:id="rId6"/>
    <p:sldId id="327" r:id="rId7"/>
    <p:sldId id="328" r:id="rId8"/>
    <p:sldId id="338" r:id="rId9"/>
    <p:sldId id="340" r:id="rId10"/>
    <p:sldId id="341" r:id="rId11"/>
    <p:sldId id="353" r:id="rId12"/>
    <p:sldId id="329" r:id="rId13"/>
    <p:sldId id="330" r:id="rId15"/>
    <p:sldId id="331" r:id="rId16"/>
    <p:sldId id="332" r:id="rId17"/>
    <p:sldId id="362" r:id="rId18"/>
    <p:sldId id="363" r:id="rId19"/>
    <p:sldId id="364" r:id="rId20"/>
    <p:sldId id="365" r:id="rId21"/>
    <p:sldId id="366" r:id="rId22"/>
    <p:sldId id="375" r:id="rId23"/>
    <p:sldId id="406" r:id="rId24"/>
    <p:sldId id="367" r:id="rId25"/>
    <p:sldId id="368" r:id="rId26"/>
    <p:sldId id="369" r:id="rId27"/>
    <p:sldId id="370" r:id="rId28"/>
    <p:sldId id="371" r:id="rId29"/>
    <p:sldId id="372" r:id="rId30"/>
    <p:sldId id="407" r:id="rId31"/>
    <p:sldId id="373" r:id="rId32"/>
    <p:sldId id="408" r:id="rId33"/>
    <p:sldId id="374" r:id="rId34"/>
    <p:sldId id="333" r:id="rId35"/>
    <p:sldId id="334" r:id="rId36"/>
    <p:sldId id="335" r:id="rId37"/>
    <p:sldId id="389" r:id="rId38"/>
    <p:sldId id="390" r:id="rId39"/>
    <p:sldId id="388" r:id="rId40"/>
    <p:sldId id="376" r:id="rId41"/>
    <p:sldId id="377" r:id="rId42"/>
    <p:sldId id="378" r:id="rId43"/>
    <p:sldId id="379" r:id="rId44"/>
    <p:sldId id="380" r:id="rId45"/>
    <p:sldId id="381" r:id="rId46"/>
    <p:sldId id="382" r:id="rId47"/>
    <p:sldId id="383" r:id="rId48"/>
    <p:sldId id="384" r:id="rId49"/>
    <p:sldId id="409" r:id="rId50"/>
    <p:sldId id="386" r:id="rId51"/>
    <p:sldId id="387" r:id="rId52"/>
    <p:sldId id="392" r:id="rId53"/>
    <p:sldId id="393" r:id="rId54"/>
  </p:sldIdLst>
  <p:sldSz cx="9144000" cy="6858000" type="screen4x3"/>
  <p:notesSz cx="6858000" cy="9144000"/>
  <p:custDataLst>
    <p:tags r:id="rId5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CC"/>
    <a:srgbClr val="0033CC"/>
    <a:srgbClr val="00CC00"/>
    <a:srgbClr val="F8F8F8"/>
    <a:srgbClr val="003399"/>
    <a:srgbClr val="993366"/>
    <a:srgbClr val="0066CC"/>
    <a:srgbClr val="66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78" autoAdjust="0"/>
  </p:normalViewPr>
  <p:slideViewPr>
    <p:cSldViewPr>
      <p:cViewPr>
        <p:scale>
          <a:sx n="66" d="100"/>
          <a:sy n="66" d="100"/>
        </p:scale>
        <p:origin x="-948" y="42"/>
      </p:cViewPr>
      <p:guideLst>
        <p:guide orient="horz" pos="2156"/>
        <p:guide pos="28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8" Type="http://schemas.openxmlformats.org/officeDocument/2006/relationships/tags" Target="tags/tag12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DB11FD-0CB6-4558-9622-568A33772E3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CC9F6D99-8B8B-426B-AFD7-5D8543D8D8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B80F1728-28C7-4D20-82B6-9530384E6A16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3D7F037-477C-4213-98E9-EA7B10B46063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BDE144-FE03-4CFE-8CFE-7425069A6617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47700" y="1525588"/>
            <a:ext cx="7772400" cy="140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lvl="0">
              <a:defRPr/>
            </a:lvl1pPr>
          </a:lstStyle>
          <a:p>
            <a:pPr lvl="0" fontAlgn="base"/>
            <a:r>
              <a:rPr lang="en-US" altLang="zh-CN" strike="noStrike" noProof="1"/>
              <a:t>Click to edit Master title style</a:t>
            </a:r>
            <a:endParaRPr lang="en-US" altLang="zh-CN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647700" y="4510088"/>
            <a:ext cx="7861300" cy="53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0" lvl="0" indent="0">
              <a:spcBef>
                <a:spcPct val="0"/>
              </a:spcBef>
              <a:buNone/>
              <a:defRPr/>
            </a:lvl1pPr>
            <a:lvl2pPr marL="457200" lvl="1" indent="116205" algn="ctr">
              <a:spcBef>
                <a:spcPct val="0"/>
              </a:spcBef>
              <a:buNone/>
              <a:defRPr/>
            </a:lvl2pPr>
            <a:lvl3pPr marL="914400" lvl="2" indent="116205" algn="ctr">
              <a:spcBef>
                <a:spcPct val="0"/>
              </a:spcBef>
              <a:buNone/>
              <a:defRPr/>
            </a:lvl3pPr>
            <a:lvl4pPr marL="1335405" lvl="3" indent="95250" algn="ctr">
              <a:spcBef>
                <a:spcPct val="0"/>
              </a:spcBef>
              <a:buNone/>
              <a:defRPr/>
            </a:lvl4pPr>
            <a:lvl5pPr marL="1735455" lvl="4" indent="95250" algn="ctr">
              <a:spcBef>
                <a:spcPct val="0"/>
              </a:spcBef>
              <a:buNone/>
              <a:defRPr/>
            </a:lvl5pPr>
          </a:lstStyle>
          <a:p>
            <a:pPr lvl="0" fontAlgn="base"/>
            <a:r>
              <a:rPr lang="en-US" altLang="zh-CN" strike="noStrike" noProof="1"/>
              <a:t>Click to edit Master subtitle style</a:t>
            </a:r>
            <a:endParaRPr lang="en-US" altLang="zh-CN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059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0E278748-D895-4971-8F13-7680EC9825DE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835" y="228600"/>
            <a:ext cx="2098278" cy="33972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73195" cy="33972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C7D767-AF70-4CBB-BF12-AB394095CB45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7" name="矩形 6"/>
          <p:cNvSpPr/>
          <p:nvPr userDrawn="1"/>
        </p:nvSpPr>
        <p:spPr>
          <a:xfrm>
            <a:off x="8460105" y="373380"/>
            <a:ext cx="683895" cy="67945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8772DB10-A6AC-4BA3-BD14-550FD56DBE0D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矩形 4"/>
          <p:cNvSpPr/>
          <p:nvPr userDrawn="1"/>
        </p:nvSpPr>
        <p:spPr>
          <a:xfrm>
            <a:off x="8411210" y="380365"/>
            <a:ext cx="732790" cy="68072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560" y="0"/>
            <a:ext cx="575945" cy="68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7871F8-0E08-4448-AB75-8C1E34A6816D}" type="slidenum">
              <a:rPr lang="en-US" altLang="zh-CN"/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3EE3071-535E-4A46-BCAB-36FB7604D5DC}" type="slidenum">
              <a:rPr lang="en-US" altLang="zh-CN"/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69C48DC-6445-4CD4-9256-D31B0B6B51CD}" type="slidenum">
              <a:rPr lang="en-US" altLang="zh-CN"/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7A9E2BB-C21A-4BEE-8CBE-1C3CCA914A6C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F60C14CF-D0A2-4D8B-9BED-5B7F09101E15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5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4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CEDC6370-5D43-45D2-9677-3A2753792855}" type="slidenum">
              <a:rPr lang="en-US" altLang="zh-CN"/>
            </a:fld>
            <a:endParaRPr lang="en-US" altLang="zh-CN"/>
          </a:p>
        </p:txBody>
      </p:sp>
      <p:sp>
        <p:nvSpPr>
          <p:cNvPr id="2054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5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8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9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61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062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93113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Title Slide</a:t>
            </a:r>
            <a:endParaRPr lang="en-US" altLang="zh-CN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381000" y="1416050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Master text styles</a:t>
            </a:r>
            <a:endParaRPr lang="en-US" altLang="zh-CN" strike="noStrike" noProof="1"/>
          </a:p>
          <a:p>
            <a:pPr lvl="1" fontAlgn="base"/>
            <a:r>
              <a:rPr lang="en-US" altLang="zh-CN" strike="noStrike" noProof="1"/>
              <a:t>Second level</a:t>
            </a:r>
            <a:endParaRPr lang="en-US" altLang="zh-CN" strike="noStrike" noProof="1"/>
          </a:p>
          <a:p>
            <a:pPr lvl="2" fontAlgn="base"/>
            <a:r>
              <a:rPr lang="en-US" altLang="zh-CN" strike="noStrike" noProof="1"/>
              <a:t>Third level</a:t>
            </a:r>
            <a:endParaRPr lang="en-US" altLang="zh-CN" strike="noStrike" noProof="1"/>
          </a:p>
          <a:p>
            <a:pPr lvl="3" fontAlgn="base"/>
            <a:r>
              <a:rPr lang="en-US" altLang="zh-CN" strike="noStrike" noProof="1"/>
              <a:t>Fourth level</a:t>
            </a:r>
            <a:endParaRPr lang="en-US" altLang="zh-CN" strike="noStrike" noProof="1"/>
          </a:p>
          <a:p>
            <a:pPr lvl="4" fontAlgn="base"/>
            <a:r>
              <a:rPr lang="en-US" altLang="zh-CN" strike="noStrike" noProof="1"/>
              <a:t>Fifth level</a:t>
            </a:r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32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1028700" lvl="1" indent="-45529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Ø"/>
        <a:defRPr sz="28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428750" lvl="2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4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828800" lvl="3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227580" lvl="4" indent="-39687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9"/>
          <p:cNvGrpSpPr/>
          <p:nvPr/>
        </p:nvGrpSpPr>
        <p:grpSpPr>
          <a:xfrm>
            <a:off x="1143000" y="628650"/>
            <a:ext cx="8012113" cy="2571750"/>
            <a:chOff x="0" y="0"/>
            <a:chExt cx="5047" cy="1620"/>
          </a:xfrm>
        </p:grpSpPr>
        <p:sp>
          <p:nvSpPr>
            <p:cNvPr id="3075" name="Rectangle 18"/>
            <p:cNvSpPr/>
            <p:nvPr/>
          </p:nvSpPr>
          <p:spPr>
            <a:xfrm>
              <a:off x="361" y="0"/>
              <a:ext cx="4686" cy="159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076" name="Rectangle 28"/>
            <p:cNvSpPr/>
            <p:nvPr/>
          </p:nvSpPr>
          <p:spPr>
            <a:xfrm>
              <a:off x="0" y="1044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077" name="Rectangle 17"/>
          <p:cNvSpPr/>
          <p:nvPr/>
        </p:nvSpPr>
        <p:spPr>
          <a:xfrm>
            <a:off x="1130300" y="3141663"/>
            <a:ext cx="8013700" cy="57467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8" name="Rectangle 19"/>
          <p:cNvSpPr/>
          <p:nvPr/>
        </p:nvSpPr>
        <p:spPr>
          <a:xfrm>
            <a:off x="573088" y="2520950"/>
            <a:ext cx="576262" cy="641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9" name="Rectangle 20"/>
          <p:cNvSpPr/>
          <p:nvPr/>
        </p:nvSpPr>
        <p:spPr>
          <a:xfrm>
            <a:off x="1716088" y="628650"/>
            <a:ext cx="566737" cy="6365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0" name="Rectangle 21"/>
          <p:cNvSpPr/>
          <p:nvPr/>
        </p:nvSpPr>
        <p:spPr>
          <a:xfrm>
            <a:off x="2278063" y="0"/>
            <a:ext cx="585787" cy="6350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1" name="Rectangle 22"/>
          <p:cNvSpPr/>
          <p:nvPr/>
        </p:nvSpPr>
        <p:spPr>
          <a:xfrm>
            <a:off x="2281238" y="628650"/>
            <a:ext cx="585787" cy="6318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2" name="Rectangle 23"/>
          <p:cNvSpPr/>
          <p:nvPr/>
        </p:nvSpPr>
        <p:spPr>
          <a:xfrm>
            <a:off x="1141413" y="1262063"/>
            <a:ext cx="574675" cy="6254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3" name="Rectangle 24"/>
          <p:cNvSpPr/>
          <p:nvPr/>
        </p:nvSpPr>
        <p:spPr>
          <a:xfrm>
            <a:off x="1716088" y="1263650"/>
            <a:ext cx="566737" cy="6223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25"/>
          <p:cNvSpPr/>
          <p:nvPr/>
        </p:nvSpPr>
        <p:spPr>
          <a:xfrm>
            <a:off x="573088" y="1885950"/>
            <a:ext cx="576262" cy="64452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5" name="Rectangle 26"/>
          <p:cNvSpPr/>
          <p:nvPr/>
        </p:nvSpPr>
        <p:spPr>
          <a:xfrm>
            <a:off x="1141413" y="1885950"/>
            <a:ext cx="576262" cy="644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6" name="Rectangle 27"/>
          <p:cNvSpPr/>
          <p:nvPr/>
        </p:nvSpPr>
        <p:spPr>
          <a:xfrm>
            <a:off x="0" y="2528888"/>
            <a:ext cx="574675" cy="6334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3087" name="Group 16"/>
          <p:cNvGrpSpPr/>
          <p:nvPr/>
        </p:nvGrpSpPr>
        <p:grpSpPr>
          <a:xfrm>
            <a:off x="4191000" y="5410200"/>
            <a:ext cx="1447800" cy="695325"/>
            <a:chOff x="0" y="0"/>
            <a:chExt cx="680" cy="438"/>
          </a:xfrm>
        </p:grpSpPr>
        <p:sp>
          <p:nvSpPr>
            <p:cNvPr id="3088" name="Text Box 14"/>
            <p:cNvSpPr txBox="1"/>
            <p:nvPr/>
          </p:nvSpPr>
          <p:spPr>
            <a:xfrm>
              <a:off x="0" y="111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x-none" sz="2800" b="0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NCEPU</a:t>
              </a:r>
              <a:endParaRPr lang="en-US" altLang="x-none" sz="2800" b="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AutoShape 15"/>
            <p:cNvSpPr/>
            <p:nvPr/>
          </p:nvSpPr>
          <p:spPr>
            <a:xfrm rot="5400000">
              <a:off x="248" y="-185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pic>
        <p:nvPicPr>
          <p:cNvPr id="3090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7000" y="5791200"/>
            <a:ext cx="2457450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9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10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4103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4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5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6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7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109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110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2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51"/>
          <p:cNvSpPr>
            <a:spLocks noChangeArrowheads="1"/>
          </p:cNvSpPr>
          <p:nvPr/>
        </p:nvSpPr>
        <p:spPr bwMode="auto">
          <a:xfrm>
            <a:off x="1658620" y="2480310"/>
            <a:ext cx="587248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kumimoji="1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第七章 JDBC数据库应用开发</a:t>
            </a:r>
            <a:endParaRPr kumimoji="1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2 实践二: SQL 语句基础 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" y="1336675"/>
            <a:ext cx="8043545" cy="3846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accent1"/>
                </a:solidFill>
              </a:rPr>
              <a:t>2. SQL 的功能 </a:t>
            </a:r>
            <a:endParaRPr lang="zh-CN" altLang="en-US" sz="2400">
              <a:solidFill>
                <a:schemeClr val="accent1"/>
              </a:solidFill>
            </a:endParaRPr>
          </a:p>
          <a:p>
            <a:pPr marL="800100" lvl="1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SQL 面向数据库执行查询。 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800100" lvl="1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SQL 可从数据库取回数据。 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800100" lvl="1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SQL 可在数据库中插入新的记录。 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800100" lvl="1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SQL 可更新数据库中的数据。 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800100" lvl="1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SQL 可从数据库删除记录。 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800100" lvl="1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SQL 可创建新数据库。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800100" lvl="1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SQL 可在数据库中创建新表。 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800100" lvl="1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SQL 可在数据库中创建存储过程。 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800100" lvl="1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SQL 可在数据库中创建视图。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800100" lvl="1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SQL 可设置表、 存储过程和视图的权限。</a:t>
            </a:r>
            <a:endParaRPr lang="zh-CN" altLang="en-US" sz="22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8085" y="476250"/>
            <a:ext cx="758571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2 实践二: SQL 语句基础 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6860" y="1097280"/>
            <a:ext cx="72180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accent1"/>
                </a:solidFill>
              </a:rPr>
              <a:t>3. 一些最重要的 SQL 命令 (见表 7. 2. 1 所列)</a:t>
            </a:r>
            <a:endParaRPr lang="zh-CN" altLang="en-US" sz="2400">
              <a:solidFill>
                <a:schemeClr val="accent1"/>
              </a:solidFill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076960" y="2115820"/>
          <a:ext cx="6668770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7920"/>
                <a:gridCol w="2095500"/>
                <a:gridCol w="3435350"/>
              </a:tblGrid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FFFFFF"/>
                          </a:solidFill>
                          <a:latin typeface="Times New Roman Regular" charset="0"/>
                          <a:cs typeface="Times New Roman Regular" charset="0"/>
                        </a:rPr>
                        <a:t>SQL 命令</a:t>
                      </a:r>
                      <a:endParaRPr lang="en-US" altLang="en-US" sz="1400">
                        <a:solidFill>
                          <a:srgbClr val="FFFFFF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FFFFFF"/>
                          </a:solidFill>
                          <a:latin typeface="Times New Roman Regular" charset="0"/>
                          <a:cs typeface="Times New Roman Regular" charset="0"/>
                        </a:rPr>
                        <a:t>功能</a:t>
                      </a:r>
                      <a:endParaRPr lang="en-US" altLang="en-US" sz="1400">
                        <a:solidFill>
                          <a:srgbClr val="FFFFFF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FFFFFF"/>
                          </a:solidFill>
                          <a:latin typeface="Times New Roman Regular" charset="0"/>
                          <a:cs typeface="Times New Roman Regular" charset="0"/>
                        </a:rPr>
                        <a:t>基本语法格式</a:t>
                      </a:r>
                      <a:endParaRPr lang="en-US" altLang="en-US" sz="1400">
                        <a:solidFill>
                          <a:srgbClr val="FFFFFF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SELECT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查询数据库中表的数据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select * from 表名[where条件]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UPDATE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更新数据库中表的数据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update </a:t>
                      </a: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表名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set 修改的字段 [where 条件]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33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DELETE 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从数据库表中删除数据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delete from 表名where 删除条件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426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INSERT INTO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向数据库表中插入新数据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insertinto表名 values(值1, 值2,....)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26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CREATE DATABASE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创建新数据库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create database 数据库名称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426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CREATE TABLE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创建新表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create table 表名(字段1类型，字段2类型，....)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26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ALTER TABLE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变更（改变）数据库表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altertable+表名+and+新字段名+数据类型+约束条件+FIRST|AFTER+原字段名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426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DROP TABLE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删除表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droptable表名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26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CREATE INDEX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创建索引（搜索键）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create index 索引名 on 表名(索引名)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426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DROP INDEX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删除索引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dropindex索引名 on表名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070735" y="1671320"/>
            <a:ext cx="5175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chemeClr val="accent1"/>
                </a:solidFill>
              </a:rPr>
              <a:t>表 7. 2. 1 一些 SQL 命令的功能及基本语法格式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2 实践二: SQL 语句基础 </a:t>
            </a:r>
            <a:endParaRPr lang="en-US" altLang="zh-CN" sz="2800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3730" y="11753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615" y="1761490"/>
            <a:ext cx="7906385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	</a:t>
            </a:r>
            <a:r>
              <a:rPr lang="zh-CN" altLang="en-US" sz="2200"/>
              <a:t>通过命令行终端, 运用 SQL 命令方式操作 MySQL 数据库。 </a:t>
            </a:r>
            <a:endParaRPr lang="zh-CN" altLang="en-US" sz="2200"/>
          </a:p>
          <a:p>
            <a:r>
              <a:rPr lang="en-US" altLang="zh-CN" sz="2200"/>
              <a:t>	</a:t>
            </a:r>
            <a:r>
              <a:rPr lang="zh-CN" altLang="en-US" sz="2200"/>
              <a:t>具体内容: 运用 SQL 命名在 MySQL 上创建一个新的 student 数据库, 在该数据库上创 建一张学生表 student_ table, 该表具有 id (为主键, 自增)、 学号、 姓名、 年龄、 学院、 班级 6 个字段, 使用 SQL 命令实现对该表数据的增、 删、 查、 改, 效果如图 7. 2. 1 ~ 7. 2. 3 所示。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2 实践二: SQL 语句基础 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4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9795" y="2780030"/>
            <a:ext cx="7140575" cy="90614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55650" y="3931920"/>
            <a:ext cx="77120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chemeClr val="accent1"/>
                </a:solidFill>
              </a:rPr>
              <a:t>图 7. 2. 2 在 student_table 表中修改张三学号为 1001 后查询该表数据</a:t>
            </a:r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21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4436745"/>
            <a:ext cx="7156450" cy="63881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83260" y="5229225"/>
            <a:ext cx="70135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1800" b="0">
                <a:solidFill>
                  <a:schemeClr val="accent1"/>
                </a:solidFill>
                <a:ea typeface="宋体" panose="02010600030101010101" pitchFamily="2" charset="-122"/>
              </a:rPr>
              <a:t>图</a:t>
            </a:r>
            <a:r>
              <a:rPr lang="en-US" sz="1800" b="0">
                <a:solidFill>
                  <a:schemeClr val="accent1"/>
                </a:solidFill>
                <a:latin typeface="Times New Roman Regular" charset="0"/>
                <a:ea typeface="宋体" panose="02010600030101010101" pitchFamily="2" charset="-122"/>
              </a:rPr>
              <a:t>7.2.3 student_table</a:t>
            </a:r>
            <a:r>
              <a:rPr lang="zh-CN" sz="1800" b="0">
                <a:solidFill>
                  <a:schemeClr val="accent1"/>
                </a:solidFill>
                <a:ea typeface="宋体" panose="02010600030101010101" pitchFamily="2" charset="-122"/>
              </a:rPr>
              <a:t>表中删除李四后查询该表数据</a:t>
            </a:r>
            <a:r>
              <a:rPr lang="en-US" sz="1800" b="0">
                <a:solidFill>
                  <a:schemeClr val="accent1"/>
                </a:solidFill>
                <a:latin typeface="Times New Roman Regular" charset="0"/>
                <a:ea typeface="宋体" panose="02010600030101010101" pitchFamily="2" charset="-122"/>
              </a:rPr>
              <a:t> </a:t>
            </a:r>
            <a:endParaRPr lang="en-US" altLang="en-US" sz="1800" b="0">
              <a:solidFill>
                <a:schemeClr val="accent1"/>
              </a:solidFill>
              <a:latin typeface="Times New Roman Regular" charset="0"/>
              <a:ea typeface="宋体" panose="02010600030101010101" pitchFamily="2" charset="-122"/>
            </a:endParaRPr>
          </a:p>
        </p:txBody>
      </p:sp>
      <p:pic>
        <p:nvPicPr>
          <p:cNvPr id="213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9795" y="1412875"/>
            <a:ext cx="7096760" cy="66484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1164590" y="2232660"/>
            <a:ext cx="6446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accent1"/>
                </a:solidFill>
              </a:rPr>
              <a:t>图 7. 2. 1 在 student_table 表中添加学生信息后查询该表数据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3 实践三: Navicat 可视化操作数据库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9310" y="1988820"/>
            <a:ext cx="84562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(1) 了解 Navicat 及其产品成员; </a:t>
            </a:r>
            <a:endParaRPr lang="zh-CN" altLang="en-US" sz="2400"/>
          </a:p>
          <a:p>
            <a:r>
              <a:rPr lang="zh-CN" altLang="en-US" sz="2400"/>
              <a:t>(2) 下载安装 Navicat for MySQL;</a:t>
            </a:r>
            <a:endParaRPr lang="zh-CN" altLang="en-US" sz="2400"/>
          </a:p>
          <a:p>
            <a:r>
              <a:rPr lang="zh-CN" altLang="en-US" sz="2400"/>
              <a:t>(3) 熟练使用 Navicat for MySQL 来可视化操作 MySQL 数据库。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3 实践三: Navicat 可视化操作数据库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8515" y="1809115"/>
            <a:ext cx="8057515" cy="350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accent1"/>
                </a:solidFill>
              </a:rPr>
              <a:t>1. 什么是 Navicat</a:t>
            </a:r>
            <a:endParaRPr lang="zh-CN" altLang="en-US" sz="2400">
              <a:solidFill>
                <a:schemeClr val="accent1"/>
              </a:solidFill>
            </a:endParaRPr>
          </a:p>
          <a:p>
            <a:r>
              <a:rPr lang="zh-CN" altLang="en-US"/>
              <a:t> </a:t>
            </a:r>
            <a:r>
              <a:rPr lang="en-US" altLang="zh-CN"/>
              <a:t>	</a:t>
            </a:r>
            <a:r>
              <a:rPr lang="zh-CN" altLang="en-US" sz="2200"/>
              <a:t>Navicat 是一套简单、 便捷、 易用的</a:t>
            </a:r>
            <a:r>
              <a:rPr lang="zh-CN" altLang="en-US" sz="2200">
                <a:solidFill>
                  <a:srgbClr val="FF0000"/>
                </a:solidFill>
              </a:rPr>
              <a:t>数据库管理工具</a:t>
            </a:r>
            <a:r>
              <a:rPr lang="zh-CN" altLang="en-US" sz="2200"/>
              <a:t>, 专为简化数据库的管理、 开发和 维护而设。 Navicat 是以</a:t>
            </a:r>
            <a:r>
              <a:rPr lang="zh-CN" altLang="en-US" sz="2200">
                <a:solidFill>
                  <a:srgbClr val="FF0000"/>
                </a:solidFill>
              </a:rPr>
              <a:t>可视化</a:t>
            </a:r>
            <a:r>
              <a:rPr lang="zh-CN" altLang="en-US" sz="2200"/>
              <a:t>的操作模式管理数据库, 能以安全并且简单的方式快速创 建、 组织、 访问并共用信息。 </a:t>
            </a:r>
            <a:r>
              <a:rPr lang="en-US" altLang="zh-CN" sz="2200"/>
              <a:t>	</a:t>
            </a:r>
            <a:endParaRPr lang="en-US" altLang="zh-CN" sz="2200"/>
          </a:p>
          <a:p>
            <a:r>
              <a:rPr lang="en-US" altLang="zh-CN" sz="2200"/>
              <a:t>	</a:t>
            </a:r>
            <a:r>
              <a:rPr lang="zh-CN" altLang="en-US" sz="2200"/>
              <a:t>Navicat 提供 Windows、 Mac OS 及 Linux 三种平台的版本, 它可以让用户连接到任何本 机或远程服务器的数据库, 并提供一些实用的数据库工具以协助用户管理数据库, 包括</a:t>
            </a:r>
            <a:r>
              <a:rPr lang="zh-CN" altLang="en-US" sz="2200">
                <a:solidFill>
                  <a:srgbClr val="FF0000"/>
                </a:solidFill>
              </a:rPr>
              <a:t>数 据建模、 数据传输、 数据同步、 结构同步、 导入、 导出、 备份、 还原、 图表等。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3 实践三: Navicat 可视化操作数据库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35" y="1130300"/>
            <a:ext cx="920686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accent1"/>
                </a:solidFill>
              </a:rPr>
              <a:t>2. Navicat 产品成员</a:t>
            </a:r>
            <a:endParaRPr lang="zh-CN" altLang="en-US" sz="2400">
              <a:solidFill>
                <a:schemeClr val="accent1"/>
              </a:solidFill>
            </a:endParaRPr>
          </a:p>
          <a:p>
            <a:r>
              <a:rPr lang="en-US" altLang="zh-CN" sz="2400">
                <a:solidFill>
                  <a:schemeClr val="accent1"/>
                </a:solidFill>
              </a:rPr>
              <a:t>	</a:t>
            </a:r>
            <a:r>
              <a:rPr lang="zh-CN" altLang="en-US" sz="2200"/>
              <a:t> Navicat 产品成员有：</a:t>
            </a:r>
            <a:endParaRPr lang="zh-CN" altLang="en-US" sz="2200"/>
          </a:p>
          <a:p>
            <a:pPr marL="1257300" lvl="2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 Navicat Premium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1257300" lvl="2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 Navicat for MySQL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1257300" lvl="2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 Navicat for Oracle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1257300" lvl="2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 Navicat for SQLite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1257300" lvl="2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 Navicat for SQLServer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1257300" lvl="2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 Navicat for PostgreSQL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1257300" lvl="2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 Navicat Report Viewer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1257300" lvl="2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 Navicat Data Modeler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1257300" lvl="2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 Navicat for MongoDB 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1257300" lvl="2" indent="-342900">
              <a:buFont typeface="Wingdings" panose="05000000000000000000" charset="0"/>
              <a:buChar char="n"/>
            </a:pPr>
            <a:r>
              <a:rPr lang="zh-CN" altLang="en-US" sz="2200">
                <a:solidFill>
                  <a:schemeClr val="accent1"/>
                </a:solidFill>
              </a:rPr>
              <a:t> Navicat for MariaDB </a:t>
            </a:r>
            <a:endParaRPr lang="zh-CN" altLang="en-US" sz="2200">
              <a:solidFill>
                <a:schemeClr val="accent1"/>
              </a:solidFill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zh-CN" altLang="en-US" sz="2200"/>
          </a:p>
          <a:p>
            <a:pPr marL="342900" indent="-342900"/>
            <a:r>
              <a:rPr lang="en-US" altLang="zh-CN" sz="2200"/>
              <a:t>	</a:t>
            </a:r>
            <a:endParaRPr lang="zh-CN" altLang="en-US" sz="22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3 实践三: Navicat 可视化操作数据库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975" y="1263650"/>
            <a:ext cx="8592820" cy="3815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>
                <a:sym typeface="+mn-ea"/>
              </a:rPr>
              <a:t>	</a:t>
            </a:r>
            <a:r>
              <a:rPr lang="zh-CN" altLang="en-US" sz="2200">
                <a:sym typeface="+mn-ea"/>
              </a:rPr>
              <a:t>Navicat Premium 是一个可</a:t>
            </a:r>
            <a:r>
              <a:rPr lang="zh-CN" altLang="en-US" sz="2200">
                <a:solidFill>
                  <a:srgbClr val="FF0000"/>
                </a:solidFill>
                <a:sym typeface="+mn-ea"/>
              </a:rPr>
              <a:t>多重连接</a:t>
            </a:r>
            <a:r>
              <a:rPr lang="zh-CN" altLang="en-US" sz="2200">
                <a:sym typeface="+mn-ea"/>
              </a:rPr>
              <a:t>的数据库开发管理和开发工具, 结合了其他 Navicat 产品成员的功能, 可同时连接 MySQL、 MariaDB、 MongoDB、 SQL Server、 Oracle、 SQLite 等多种数据库, 支持在 MySQL、 Oracle、 PostgreSQL、 SQLite 及 SQL Server 之间传输数据。 此外, 它与 Amazon RDS、 Amazon Aurora、 Amazon Redshift、 Microsoft Azure、 Oracle Cloud、 MongoDB Atlas、 阿里云、 腾讯云和华为云等云数据库兼容。</a:t>
            </a:r>
            <a:endParaRPr lang="zh-CN" altLang="en-US" sz="2200"/>
          </a:p>
          <a:p>
            <a:r>
              <a:rPr lang="en-US" altLang="zh-CN" sz="2200">
                <a:sym typeface="+mn-ea"/>
              </a:rPr>
              <a:t>	</a:t>
            </a:r>
            <a:r>
              <a:rPr lang="zh-CN" altLang="en-US" sz="2200">
                <a:sym typeface="+mn-ea"/>
              </a:rPr>
              <a:t> Navicat for MySQL 主要用于对 MySQL 数据库的管理和开发, 也适用于 MariaDB 数据 库, 并与 Amazon RDS、 Amazon Aurora、 Oracle Cloud、 Microsoft Azure、 阿里云、 腾讯云和 华为云等云数据库兼容。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3 实践三: Navicat 可视化操作数据库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ct val="140000"/>
              </a:lnSpc>
            </a:pP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988185"/>
            <a:ext cx="783971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	</a:t>
            </a:r>
            <a:r>
              <a:rPr lang="zh-CN" altLang="en-US" sz="2200"/>
              <a:t>实现 Navicat for MySQL 连接 MySQL 数据库, 对其可视化操作。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 </a:t>
            </a:r>
            <a:endParaRPr lang="en-US" altLang="zh-CN" sz="2800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6940" y="1814830"/>
            <a:ext cx="848868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/>
              <a:t>掌握 JDBC 技术操作数据库。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633730" y="23799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115" y="2992755"/>
            <a:ext cx="7598410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accent1"/>
                </a:solidFill>
              </a:rPr>
              <a:t>1. 什么是 JDBC </a:t>
            </a:r>
            <a:endParaRPr lang="zh-CN" altLang="en-US" sz="2400">
              <a:solidFill>
                <a:schemeClr val="accent1"/>
              </a:solidFill>
            </a:endParaRPr>
          </a:p>
          <a:p>
            <a:r>
              <a:rPr lang="en-US" altLang="zh-CN"/>
              <a:t>	</a:t>
            </a:r>
            <a:r>
              <a:rPr lang="zh-CN" altLang="en-US" sz="2200"/>
              <a:t>JDBC (Java DataBase Connectivity, Java 数据库连接技术) 的简称, 向 Java 应用程序 提供连接各种常用数据库的方法, 为 Java 程序员进行数据库编程提供统一的 API。 数据库 的细节操作是由数据库厂商进行实现的, 所以在使用 JDBC 操作数据库时, 需要先加载相 应数据库厂商提供的数据库驱动程序。</a:t>
            </a:r>
            <a:endParaRPr lang="zh-CN" altLang="en-US" sz="2200"/>
          </a:p>
        </p:txBody>
      </p:sp>
      <p:sp>
        <p:nvSpPr>
          <p:cNvPr id="8" name="文本框 7"/>
          <p:cNvSpPr txBox="1"/>
          <p:nvPr/>
        </p:nvSpPr>
        <p:spPr>
          <a:xfrm>
            <a:off x="633730" y="124714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 noChangeArrowheads="1"/>
          </p:cNvSpPr>
          <p:nvPr/>
        </p:nvSpPr>
        <p:spPr>
          <a:xfrm>
            <a:off x="457200" y="1126490"/>
            <a:ext cx="8229600" cy="49110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7. 1 实践一: MySQL 安装与配置 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7. 2 实践二: SQL 语句基础 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7. 3 实践三: Navicat 可视化操作数据库  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7. 4 实践四: JDBC 技术 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7. 5 综合实践一: 学生信息管理系统 (数据库的增、 删、 查、 改)  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7. 6 综合实践二: 分页查询用户列表  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7. 7 综合实践三: 批量删除用户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895" y="502920"/>
            <a:ext cx="2571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</a:rPr>
              <a:t>本章内容：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4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120" y="1265555"/>
            <a:ext cx="4429760" cy="16002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2484755" y="300926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chemeClr val="accent1"/>
                </a:solidFill>
              </a:rPr>
              <a:t>图 7. 4. 1 JDBC 的连接作用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6000" y="3762375"/>
            <a:ext cx="771398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accent1"/>
                </a:solidFill>
              </a:rPr>
              <a:t>2. JDBC API </a:t>
            </a:r>
            <a:endParaRPr lang="zh-CN" altLang="en-US" sz="2400">
              <a:solidFill>
                <a:schemeClr val="accent1"/>
              </a:solidFill>
            </a:endParaRPr>
          </a:p>
          <a:p>
            <a:r>
              <a:rPr lang="en-US" altLang="zh-CN"/>
              <a:t>	</a:t>
            </a:r>
            <a:r>
              <a:rPr lang="zh-CN" altLang="en-US" sz="2200"/>
              <a:t>JDBC 是 Java 程序操作数据库的标准, 它由一组用 Java 语言编写的类和接口组成, 所 以, 学习 JDBC 需要掌握 JDBC 中的类和接口, 也就是 JDBC API。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5820" y="1082675"/>
            <a:ext cx="7645400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    </a:t>
            </a:r>
            <a:r>
              <a:rPr lang="zh-CN" altLang="en-US" sz="2200">
                <a:solidFill>
                  <a:schemeClr val="accent1"/>
                </a:solidFill>
              </a:rPr>
              <a:t>(1) Driver 接口:</a:t>
            </a:r>
            <a:r>
              <a:rPr lang="zh-CN" altLang="en-US" sz="2200"/>
              <a:t> 该接口供数据库厂商使用, 每一个数据库驱动程序都应该提供一个 实现 Driver 接口的类, 简称 Driver 类。 Java 应用程序在使用 JDBC 技术操作数据库时, 均 需先加载 Driver 类, 并将 Driver 类的实例注册到 DriverManager 类中。</a:t>
            </a:r>
            <a:endParaRPr lang="zh-CN" altLang="en-US" sz="2200"/>
          </a:p>
          <a:p>
            <a:r>
              <a:rPr lang="en-US" altLang="zh-CN" sz="2200"/>
              <a:t>    </a:t>
            </a:r>
            <a:r>
              <a:rPr lang="zh-CN" altLang="en-US" sz="2200"/>
              <a:t> </a:t>
            </a:r>
            <a:r>
              <a:rPr lang="en-US" altLang="zh-CN" sz="2200"/>
              <a:t> </a:t>
            </a:r>
            <a:r>
              <a:rPr lang="en-US" altLang="zh-CN" sz="2200">
                <a:solidFill>
                  <a:schemeClr val="accent1"/>
                </a:solidFill>
              </a:rPr>
              <a:t> </a:t>
            </a:r>
            <a:r>
              <a:rPr lang="zh-CN" altLang="en-US" sz="2200">
                <a:solidFill>
                  <a:schemeClr val="accent1"/>
                </a:solidFill>
              </a:rPr>
              <a:t>(2) DriverManager 类:</a:t>
            </a:r>
            <a:r>
              <a:rPr lang="zh-CN" altLang="en-US" sz="2200"/>
              <a:t> 用于管理数据库厂商提供的驱动程序, 并建立应用程序与数据 库之间的连接。 常用方法及说明见表 7. 4. 1 所列</a:t>
            </a:r>
            <a:endParaRPr lang="zh-CN" altLang="en-US" sz="220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845820" y="4406900"/>
          <a:ext cx="7708900" cy="18357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23360"/>
                <a:gridCol w="3685540"/>
              </a:tblGrid>
              <a:tr h="2514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方法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描述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</a:tr>
              <a:tr h="67881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public static Connection getConnection(String url,              String user,              String password) 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建立数据库连接Connection。URL是要连接的数据库地址、user和password是数据库登录的用户名及密码。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1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public static void registerDriver(Driver driver)              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向DriverManager注册一个驱动对象，参数driver为要注册的驱动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9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public static void deregisterDriver(Driver driver)throws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从DriverManager的管理列表中删除一个驱动程序。参数driver为要删除的驱动对象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286000" y="3752215"/>
            <a:ext cx="54044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表 7. 4. 1 DriverManager 接口常用方法及说明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665" y="1250950"/>
            <a:ext cx="840105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    </a:t>
            </a:r>
            <a:r>
              <a:rPr lang="zh-CN" altLang="en-US" sz="2200">
                <a:solidFill>
                  <a:schemeClr val="accent1"/>
                </a:solidFill>
              </a:rPr>
              <a:t>(3) Connection 接口: </a:t>
            </a:r>
            <a:r>
              <a:rPr lang="zh-CN" altLang="en-US" sz="2200"/>
              <a:t>负责与数据库保持连接, 当获得数据库连接对象后, 可以对数 据库进行访问和操作。 常用方法及说明见表 7. 4. 2 所列。</a:t>
            </a:r>
            <a:endParaRPr lang="zh-CN" altLang="en-US" sz="220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00075" y="2824480"/>
          <a:ext cx="7748905" cy="20872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44315"/>
                <a:gridCol w="3704590"/>
              </a:tblGrid>
              <a:tr h="2292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000">
                          <a:latin typeface="Times New Roman Regular" charset="0"/>
                          <a:cs typeface="Times New Roman Regular" charset="0"/>
                        </a:rPr>
                        <a:t>方法</a:t>
                      </a:r>
                      <a:endParaRPr lang="en-US" altLang="en-US" sz="10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000">
                          <a:latin typeface="Times New Roman Regular" charset="0"/>
                          <a:cs typeface="Times New Roman Regular" charset="0"/>
                        </a:rPr>
                        <a:t>描述</a:t>
                      </a:r>
                      <a:endParaRPr lang="en-US" altLang="en-US" sz="10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</a:tr>
              <a:tr h="4133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900">
                          <a:latin typeface="Times New Roman Regular" charset="0"/>
                          <a:cs typeface="Times New Roman Regular" charset="0"/>
                        </a:rPr>
                        <a:t>void close() throws SQLException</a:t>
                      </a:r>
                      <a:endParaRPr lang="en-US" altLang="en-US" sz="9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900">
                          <a:latin typeface="Times New Roman Regular" charset="0"/>
                          <a:cs typeface="Times New Roman Regular" charset="0"/>
                        </a:rPr>
                        <a:t>关闭 Connection 对象，释放占用的 JDBC 资源，在操作数据库后，应立即调用此方法。</a:t>
                      </a:r>
                      <a:endParaRPr lang="en-US" altLang="en-US" sz="9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900">
                          <a:latin typeface="Times New Roman Regular" charset="0"/>
                          <a:cs typeface="Times New Roman Regular" charset="0"/>
                        </a:rPr>
                        <a:t>boolean isClosed() throws SQLException</a:t>
                      </a:r>
                      <a:endParaRPr lang="en-US" altLang="en-US" sz="9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900">
                          <a:latin typeface="Times New Roman Regular" charset="0"/>
                          <a:cs typeface="Times New Roman Regular" charset="0"/>
                        </a:rPr>
                        <a:t>判断Connection对象是否与数据库断开连接，此方法返回布尔值。</a:t>
                      </a:r>
                      <a:endParaRPr lang="en-US" altLang="en-US" sz="9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900">
                          <a:latin typeface="Times New Roman Regular" charset="0"/>
                          <a:cs typeface="Times New Roman Regular" charset="0"/>
                        </a:rPr>
                        <a:t>Statement createStatement()throws SQLException</a:t>
                      </a:r>
                      <a:endParaRPr lang="en-US" altLang="en-US" sz="9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900">
                          <a:latin typeface="Times New Roman Regular" charset="0"/>
                          <a:cs typeface="Times New Roman Regular" charset="0"/>
                        </a:rPr>
                        <a:t>创建一个 Statement 对象，Statement对象的作用是将 SQL 语句发送到数据库。</a:t>
                      </a:r>
                      <a:endParaRPr lang="en-US" altLang="en-US" sz="9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900">
                          <a:latin typeface="Times New Roman Regular" charset="0"/>
                          <a:cs typeface="Times New Roman Regular" charset="0"/>
                        </a:rPr>
                        <a:t>PreparedStatement prepareStatement(String sql)throws SQLException</a:t>
                      </a:r>
                      <a:endParaRPr lang="en-US" altLang="en-US" sz="9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900">
                          <a:latin typeface="Times New Roman Regular" charset="0"/>
                          <a:cs typeface="Times New Roman Regular" charset="0"/>
                        </a:rPr>
                        <a:t>将参数化的 SQL 语句预编译并存储在 PreparedStatement对象中，并返回所创建的这个 PreparedStatement 对象。</a:t>
                      </a:r>
                      <a:r>
                        <a:rPr lang="en-US" sz="9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（推荐使用）</a:t>
                      </a:r>
                      <a:endParaRPr lang="en-US" altLang="en-US" sz="9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286000" y="238379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表 7. 4. 2 Connection 接口常用方法及说明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9325" y="1317625"/>
            <a:ext cx="778446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    </a:t>
            </a:r>
            <a:r>
              <a:rPr lang="zh-CN" altLang="en-US" sz="2200">
                <a:solidFill>
                  <a:schemeClr val="accent1"/>
                </a:solidFill>
              </a:rPr>
              <a:t>(4) Statement 接口:</a:t>
            </a:r>
            <a:r>
              <a:rPr lang="zh-CN" altLang="en-US" sz="2200"/>
              <a:t> 提供执行 SQL 语句和获取执行结果的基本方法。 常用方法及说 明见表 7. 4. 3 所列。</a:t>
            </a:r>
            <a:endParaRPr lang="zh-CN" altLang="en-US" sz="220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336675" y="2413635"/>
          <a:ext cx="7178675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01745"/>
                <a:gridCol w="3376930"/>
              </a:tblGrid>
              <a:tr h="2546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方法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描述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</a:tr>
              <a:tr h="45783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boolean execute(String sql)throws SQLException 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执行指定的SQL语句。如果sql语句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有结果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返回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，则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此方法返回true，否则返回false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1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int executeUpdate(String sql)throws SQLException 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执行SQL语句中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非查询类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的SQL语句（insert、update、delete），返回更新所影响的行数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56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ResultSet executeQuery(String sql)throws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执行查询类型的SQL语句(select)，此方法返回查询所获取的结果集ResultSet对象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83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addBatch(String sql)throws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属于批量执行中会用到的方法，该方法是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将SQL 语句添加到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此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Statement对象的当前命令列表中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1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clearBatch()throws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属于批量执行中会用到的方法，该方法是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清空Statement 对象中的命令列表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12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int[] executeBatch()throws SQLException 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属于批量执行中会用到的方法，该方法是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执行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命令列表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中所有SQL语句，如果全部执行成功，则返回由更新计数组成的数组，数组元素的排序与SQL语句的添加顺序对应。</a:t>
                      </a:r>
                      <a:endParaRPr lang="en-US" altLang="en-US" sz="1200">
                        <a:latin typeface="Times New Roman Regular" charset="0"/>
                        <a:ea typeface="宋体" panose="02010600030101010101" pitchFamily="2" charset="-122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5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Connection getConnection()throws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获取生成此Statement对象的Connection对象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3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boolean isClosed()throws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判断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此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Statement对象是否已被关闭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23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close()throws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关闭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此Statement对象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，释放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数据库和JDBC资源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286000" y="209677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表 7. 4. 3 Statement 接口常用方法及说明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900" y="1290955"/>
            <a:ext cx="840549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      </a:t>
            </a:r>
            <a:r>
              <a:rPr lang="zh-CN" altLang="en-US" sz="2200">
                <a:solidFill>
                  <a:schemeClr val="accent1"/>
                </a:solidFill>
              </a:rPr>
              <a:t>(5) PreparedStatement 接口:</a:t>
            </a:r>
            <a:r>
              <a:rPr lang="zh-CN" altLang="en-US" sz="2200"/>
              <a:t>PreparedStatement 接口继承于 Statement 接口, 它拥有 Statement 接口中的方法, 而且对带有参数的 SQL 语句的执行操作进行了扩展。 应用于241 PreparedStatement接口中的 SQL 语句, 可以使用占位符 “?” 来代替 SQL 语句中的参数, 然后调用接口中的方法对其进行赋值。 PreparedStatement 中除了具有 Statement 接口中的方 法, 它还提供了许多不同数据类型参数的赋值方法。 常用方法及说明见表 7. 4. 4 所列。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827405" y="404495"/>
            <a:ext cx="816483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 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62280" y="1693545"/>
          <a:ext cx="8069580" cy="3914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11320"/>
                <a:gridCol w="3858260"/>
              </a:tblGrid>
              <a:tr h="2305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方法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描述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</a:tr>
              <a:tr h="4591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setBoolean(int parameterIndex,boolean x)throws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SQL语句中需赋值的参数类型是布尔型，则调用此方法。（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parameterIndex为参数位置的索引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0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setDate(int parameterIndex, Date x)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SQL语句中需赋值的参数类型是Date型，则调用此方法。（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parameterIndex为参数位置的索引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0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setDouble(int parameterIndex, double x)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SQL语句中需赋值的参数类型是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double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型，则调用此方法。（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parameterIndex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为参数位置的索引）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0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setFloat(int parameterIndex,float x)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SQL语句中需赋值的参数类型是float型，则调用此方法。（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parameterIndex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为参数位置的索引）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setInt(int parameterIndex, int x) 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SQL语句中需赋值的参数类型是int型，则调用此方法。（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parameterIndex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为参数位置的索引）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setInt(int parameterIndex, long x) 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SQL语句中需赋值的参数类型是long型，则调用此方法。（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parameterIndex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为参数位置的索引）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2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setShort(int parameterIndex, short x)  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SQL语句中需赋值的参数类型是short型，则调用此方法。（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parameterIndex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为参数位置的索引）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7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setString(int parameterIndex, String x)throws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SQL语句中需赋值的参数类型是String型，则调用此方法。（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parameterIndex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为参数位置的索引）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443355" y="1312545"/>
            <a:ext cx="60490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表 7. 4. 4 PreparedStatement 接口常用方法及说明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260" y="1196340"/>
            <a:ext cx="810895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>
                <a:solidFill>
                  <a:schemeClr val="accent1"/>
                </a:solidFill>
              </a:rPr>
              <a:t>      </a:t>
            </a:r>
            <a:r>
              <a:rPr lang="zh-CN" altLang="en-US" sz="2200">
                <a:solidFill>
                  <a:schemeClr val="accent1"/>
                </a:solidFill>
              </a:rPr>
              <a:t>(6) CallableStatement 接口: </a:t>
            </a:r>
            <a:r>
              <a:rPr lang="zh-CN" altLang="en-US" sz="2200"/>
              <a:t>CallableStatement 接口继承于 PreparedStatement 接口, 是 PreparedStatement 接口的扩展, 用来执行 SQL 的存储过程。</a:t>
            </a:r>
            <a:endParaRPr lang="zh-CN" altLang="en-US" sz="2200"/>
          </a:p>
          <a:p>
            <a:r>
              <a:rPr lang="en-US" altLang="zh-CN" sz="2200"/>
              <a:t>     </a:t>
            </a:r>
            <a:r>
              <a:rPr lang="zh-CN" altLang="en-US" sz="2200"/>
              <a:t> </a:t>
            </a:r>
            <a:r>
              <a:rPr lang="zh-CN" altLang="en-US" sz="2200">
                <a:solidFill>
                  <a:schemeClr val="accent1"/>
                </a:solidFill>
              </a:rPr>
              <a:t>(7) ResultSet 接口: </a:t>
            </a:r>
            <a:r>
              <a:rPr lang="zh-CN" altLang="en-US" sz="2200"/>
              <a:t>执行查询类的 SQL 语句时, 会返回查询结果集, ResultSet 对象 用于接收查询结果集。 ResultSet 中提供了许多获取结果集中数据的方法, 常用方法及说明 见表 7. 4. 5 所列。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 </a:t>
            </a:r>
            <a:endParaRPr lang="en-US" altLang="zh-CN" sz="2800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58520" y="1936750"/>
          <a:ext cx="7675880" cy="4262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05580"/>
                <a:gridCol w="3670300"/>
              </a:tblGrid>
              <a:tr h="2165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方法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描述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</a:tr>
              <a:tr h="431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Date getDate(String columnLabel)throws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获取ResultSet对象当前行中指定列的值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（Date类型）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，参数columnLabel为列名称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7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double getDouble(String columnLabel)throws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获取ResultSet对象当前行中指定列的值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（Double型）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，参数columnLabel为列名称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float getFloat(String columnLabel)throws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获取ResultSet对象当前行中指定列的值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（Float型）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，参数columnLabel为列名称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16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int getInt(String columnLabel)throws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获取ResultSet对象当前行中指定列的值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（整型）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，参数columnLabel为列名称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String getString(String columnLabel)throws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获取ResultSet对象当前行中指定列的值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（String型）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，参数columnLabel为列名称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boolean next()throws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光标位置向后移动一行，如移动的新行有效返回true，否则返回false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6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boolean previous()throws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光标位置向前移动一行，如移动的新行有效返回true，否则返回false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53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boolean first() 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光标移动到此ResultSet对象的第一行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1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boolean last() 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光标移动到此ResultSet对象的最后一行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boolean absolute(int row) 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光标移动到此ResultSet对象的给定行编号，参数row为行编号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53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close()throws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关闭此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ResultSet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对象，释放资源。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810385" y="1450975"/>
            <a:ext cx="50476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表 7. 4. 5 ResultSet 接口常用方法及说明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495" y="1443990"/>
            <a:ext cx="834390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accent1"/>
                </a:solidFill>
              </a:rPr>
              <a:t>3. Web 程序开发中使用 JDBC 操作数据库的基本步骤</a:t>
            </a:r>
            <a:r>
              <a:rPr lang="zh-CN" altLang="en-US" sz="2400"/>
              <a:t> </a:t>
            </a:r>
            <a:endParaRPr lang="zh-CN" altLang="en-US" sz="2400"/>
          </a:p>
          <a:p>
            <a:r>
              <a:rPr lang="en-US" altLang="zh-CN" sz="2200"/>
              <a:t>    </a:t>
            </a:r>
            <a:r>
              <a:rPr lang="zh-CN" altLang="en-US" sz="2200"/>
              <a:t>(1) 加载数据库驱动程序。</a:t>
            </a:r>
            <a:endParaRPr lang="zh-CN" altLang="en-US" sz="2200"/>
          </a:p>
          <a:p>
            <a:r>
              <a:rPr lang="en-US" altLang="zh-CN" sz="2200"/>
              <a:t>    </a:t>
            </a:r>
            <a:r>
              <a:rPr lang="zh-CN" altLang="en-US" sz="2200"/>
              <a:t>通过 java. lang. Class 类的静态方法 forName()实现加载。 示例代码:</a:t>
            </a:r>
            <a:endParaRPr lang="zh-CN" altLang="en-US" sz="2200"/>
          </a:p>
          <a:p>
            <a:r>
              <a:rPr lang="zh-CN" altLang="en-US" sz="2200"/>
              <a:t> </a:t>
            </a:r>
            <a:r>
              <a:rPr lang="en-US" altLang="zh-CN" sz="2200"/>
              <a:t>	</a:t>
            </a:r>
            <a:r>
              <a:rPr lang="zh-CN" altLang="en-US" sz="2200">
                <a:solidFill>
                  <a:schemeClr val="accent1"/>
                </a:solidFill>
              </a:rPr>
              <a:t>Class. forName("com. mysql. jdbc. Driver");</a:t>
            </a:r>
            <a:r>
              <a:rPr lang="zh-CN" altLang="en-US" sz="2200"/>
              <a:t> </a:t>
            </a:r>
            <a:endParaRPr lang="zh-CN" altLang="en-US" sz="2200"/>
          </a:p>
          <a:p>
            <a:r>
              <a:rPr lang="en-US" altLang="zh-CN" sz="2200"/>
              <a:t>    </a:t>
            </a:r>
            <a:r>
              <a:rPr lang="zh-CN" altLang="en-US" sz="2200"/>
              <a:t>注: 加载驱动前, 需先将数据库的驱动程序 jar 包放于 Web 项目的 WebContent→WEB- INF→lib 目录下。 </a:t>
            </a:r>
            <a:endParaRPr lang="zh-CN" altLang="en-US" sz="2200"/>
          </a:p>
          <a:p>
            <a:r>
              <a:rPr lang="en-US" altLang="zh-CN" sz="2200"/>
              <a:t>    </a:t>
            </a:r>
            <a:r>
              <a:rPr lang="zh-CN" altLang="en-US" sz="2200"/>
              <a:t>(2) 创建数据库连接实例。 </a:t>
            </a:r>
            <a:endParaRPr lang="zh-CN" altLang="en-US" sz="2200"/>
          </a:p>
          <a:p>
            <a:r>
              <a:rPr lang="en-US" altLang="zh-CN" sz="2200"/>
              <a:t>    </a:t>
            </a:r>
            <a:r>
              <a:rPr lang="zh-CN" altLang="en-US" sz="2200"/>
              <a:t>通 过 DriverManager 类 的 静 态 方 法 getConnection ( String url, String user, String password) 建立数据库连接。 示例代码: </a:t>
            </a:r>
            <a:r>
              <a:rPr lang="en-US" altLang="zh-CN" sz="2200"/>
              <a:t>	</a:t>
            </a:r>
            <a:r>
              <a:rPr lang="zh-CN" altLang="en-US" sz="2200">
                <a:solidFill>
                  <a:schemeClr val="accent1"/>
                </a:solidFill>
              </a:rPr>
              <a:t>Connection conn =DriverManager. getConnection(url, "root", "123456"); </a:t>
            </a:r>
            <a:endParaRPr lang="zh-CN" altLang="en-US" sz="2200">
              <a:solidFill>
                <a:schemeClr val="accent1"/>
              </a:solidFill>
            </a:endParaRPr>
          </a:p>
          <a:p>
            <a:r>
              <a:rPr lang="en-US" altLang="zh-CN" sz="2200"/>
              <a:t>    </a:t>
            </a:r>
            <a:r>
              <a:rPr lang="zh-CN" altLang="en-US" sz="2200"/>
              <a:t>注: url 为要连接的数据库的地址。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715" y="1305560"/>
            <a:ext cx="8745220" cy="4492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   </a:t>
            </a:r>
            <a:r>
              <a:rPr lang="zh-CN" altLang="en-US" sz="2200"/>
              <a:t>(3) 执行 SQL 语句。</a:t>
            </a:r>
            <a:endParaRPr lang="zh-CN" altLang="en-US" sz="2200"/>
          </a:p>
          <a:p>
            <a:r>
              <a:rPr lang="zh-CN" altLang="en-US" sz="2200"/>
              <a:t> </a:t>
            </a:r>
            <a:r>
              <a:rPr lang="en-US" altLang="zh-CN" sz="2200"/>
              <a:t>    </a:t>
            </a:r>
            <a:r>
              <a:rPr lang="zh-CN" altLang="en-US" sz="2200"/>
              <a:t>通过 Connection 对象创建 Statement 实例或 PreparedStatement 实例 (推荐), 调用 State- ment 实例或 PreparedStatement 实例中执行 SQL 语句的方法来执行 SQL 语句。 示例代码:</a:t>
            </a:r>
            <a:endParaRPr lang="zh-CN" altLang="en-US" sz="2200"/>
          </a:p>
          <a:p>
            <a:endParaRPr lang="zh-CN" altLang="en-US" sz="2200"/>
          </a:p>
          <a:p>
            <a:r>
              <a:rPr lang="zh-CN" altLang="en-US" sz="2200">
                <a:solidFill>
                  <a:schemeClr val="accent1"/>
                </a:solidFill>
              </a:rPr>
              <a:t>String sql ="insert into person(name,age) values(?, ?)"; // 添加用户信息的 SQL 语句 </a:t>
            </a:r>
            <a:endParaRPr lang="zh-CN" altLang="en-US" sz="2200">
              <a:solidFill>
                <a:schemeClr val="accent1"/>
              </a:solidFill>
            </a:endParaRPr>
          </a:p>
          <a:p>
            <a:r>
              <a:rPr lang="zh-CN" altLang="en-US" sz="2200">
                <a:solidFill>
                  <a:schemeClr val="accent1"/>
                </a:solidFill>
              </a:rPr>
              <a:t>PreparedStatement ps =conn. prepareStatement(sql); // 创建 </a:t>
            </a:r>
            <a:endParaRPr lang="zh-CN" altLang="en-US" sz="2200">
              <a:solidFill>
                <a:schemeClr val="accent1"/>
              </a:solidFill>
            </a:endParaRPr>
          </a:p>
          <a:p>
            <a:r>
              <a:rPr lang="zh-CN" altLang="en-US" sz="2200">
                <a:solidFill>
                  <a:schemeClr val="accent1"/>
                </a:solidFill>
              </a:rPr>
              <a:t>PreparedStatement ps. setString(1, "haha"); //给 PreparedStatement 对象中的 SQL 语句的参数赋值 </a:t>
            </a:r>
            <a:endParaRPr lang="zh-CN" altLang="en-US" sz="2200">
              <a:solidFill>
                <a:schemeClr val="accent1"/>
              </a:solidFill>
            </a:endParaRPr>
          </a:p>
          <a:p>
            <a:r>
              <a:rPr lang="zh-CN" altLang="en-US" sz="2200">
                <a:solidFill>
                  <a:schemeClr val="accent1"/>
                </a:solidFill>
              </a:rPr>
              <a:t>ps. setInt(2, 26); //给 PreparedStatement 对象中的 SQL 语句的参数赋值 </a:t>
            </a:r>
            <a:endParaRPr lang="zh-CN" altLang="en-US" sz="2200">
              <a:solidFill>
                <a:schemeClr val="accent1"/>
              </a:solidFill>
            </a:endParaRPr>
          </a:p>
          <a:p>
            <a:r>
              <a:rPr lang="zh-CN" altLang="en-US" sz="2200">
                <a:solidFill>
                  <a:schemeClr val="accent1"/>
                </a:solidFill>
              </a:rPr>
              <a:t>int row=ps. executeUpdate( ); //执行 SQL 语句,返回所影响的行数</a:t>
            </a:r>
            <a:endParaRPr lang="zh-CN" altLang="en-US" sz="22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8085" y="404495"/>
            <a:ext cx="624459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1 实践一: MySQL 安装与配置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468245"/>
            <a:ext cx="4336415" cy="1420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掌握什么是 MySQL;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掌握 MySQL 的安装与配置;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(3) 熟悉 MySQL 的使用。</a:t>
            </a:r>
            <a:endParaRPr lang="zh-CN" altLang="en-US" sz="24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535" y="1721485"/>
            <a:ext cx="860615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</a:t>
            </a:r>
            <a:r>
              <a:rPr lang="en-US" altLang="zh-CN" sz="2200">
                <a:solidFill>
                  <a:schemeClr val="tx1"/>
                </a:solidFill>
              </a:rPr>
              <a:t> </a:t>
            </a:r>
            <a:r>
              <a:rPr lang="zh-CN" altLang="en-US" sz="2200">
                <a:solidFill>
                  <a:schemeClr val="tx1"/>
                </a:solidFill>
              </a:rPr>
              <a:t>(4) 获得执行结果。</a:t>
            </a:r>
            <a:r>
              <a:rPr lang="zh-CN" altLang="en-US" sz="2200"/>
              <a:t> </a:t>
            </a:r>
            <a:endParaRPr lang="zh-CN" altLang="en-US" sz="2200"/>
          </a:p>
          <a:p>
            <a:r>
              <a:rPr lang="en-US" altLang="zh-CN" sz="2200"/>
              <a:t>    </a:t>
            </a:r>
            <a:r>
              <a:rPr lang="zh-CN" altLang="en-US" sz="2200"/>
              <a:t>在第 (3) 步通过调用 Statement 接口的 executeUpdate( )或 executeQuery( )等执行 SQL 语句的方法后, 将得到返回的执行结果。 根据开发需要, 决定是否需要对结果进行解析。</a:t>
            </a:r>
            <a:endParaRPr lang="zh-CN" altLang="en-US" sz="2200"/>
          </a:p>
          <a:p>
            <a:r>
              <a:rPr lang="zh-CN" altLang="en-US" sz="2200"/>
              <a:t>243 </a:t>
            </a:r>
            <a:endParaRPr lang="zh-CN" altLang="en-US" sz="2200"/>
          </a:p>
          <a:p>
            <a:r>
              <a:rPr lang="zh-CN" altLang="en-US" sz="2200"/>
              <a:t> </a:t>
            </a:r>
            <a:r>
              <a:rPr lang="en-US" altLang="zh-CN" sz="2200"/>
              <a:t>  </a:t>
            </a:r>
            <a:r>
              <a:rPr lang="en-US" altLang="zh-CN" sz="2200">
                <a:solidFill>
                  <a:schemeClr val="tx1"/>
                </a:solidFill>
              </a:rPr>
              <a:t> </a:t>
            </a:r>
            <a:r>
              <a:rPr lang="zh-CN" altLang="en-US" sz="2200">
                <a:solidFill>
                  <a:schemeClr val="tx1"/>
                </a:solidFill>
              </a:rPr>
              <a:t>(5) 关闭连接。</a:t>
            </a:r>
            <a:r>
              <a:rPr lang="zh-CN" altLang="en-US" sz="2200"/>
              <a:t> </a:t>
            </a:r>
            <a:endParaRPr lang="zh-CN" altLang="en-US" sz="2200"/>
          </a:p>
          <a:p>
            <a:r>
              <a:rPr lang="en-US" altLang="zh-CN" sz="2200"/>
              <a:t>     </a:t>
            </a:r>
            <a:r>
              <a:rPr lang="zh-CN" altLang="en-US" sz="2200"/>
              <a:t>通过调用各实例的 close()方法进行关闭, 且关闭顺序如下:</a:t>
            </a:r>
            <a:endParaRPr lang="zh-CN" altLang="en-US" sz="2200"/>
          </a:p>
          <a:p>
            <a:r>
              <a:rPr lang="zh-CN" altLang="en-US" sz="2200"/>
              <a:t> </a:t>
            </a:r>
            <a:r>
              <a:rPr lang="en-US" altLang="zh-CN" sz="2200"/>
              <a:t>     </a:t>
            </a:r>
            <a:r>
              <a:rPr lang="zh-CN" altLang="en-US" sz="2200">
                <a:solidFill>
                  <a:schemeClr val="accent1"/>
                </a:solidFill>
              </a:rPr>
              <a:t>resultSet. close( ); //若有 resultSet 对象,先关闭 resultSet 对象</a:t>
            </a:r>
            <a:endParaRPr lang="zh-CN" altLang="en-US" sz="2200">
              <a:solidFill>
                <a:schemeClr val="accent1"/>
              </a:solidFill>
            </a:endParaRPr>
          </a:p>
          <a:p>
            <a:r>
              <a:rPr lang="zh-CN" altLang="en-US" sz="2200">
                <a:solidFill>
                  <a:schemeClr val="accent1"/>
                </a:solidFill>
              </a:rPr>
              <a:t> </a:t>
            </a:r>
            <a:r>
              <a:rPr lang="en-US" altLang="zh-CN" sz="2200">
                <a:solidFill>
                  <a:schemeClr val="accent1"/>
                </a:solidFill>
              </a:rPr>
              <a:t>     </a:t>
            </a:r>
            <a:r>
              <a:rPr lang="zh-CN" altLang="en-US" sz="2200">
                <a:solidFill>
                  <a:schemeClr val="accent1"/>
                </a:solidFill>
              </a:rPr>
              <a:t>ps. close( ); //关闭 PreparedStatement 对象 </a:t>
            </a:r>
            <a:endParaRPr lang="zh-CN" altLang="en-US" sz="2200">
              <a:solidFill>
                <a:schemeClr val="accent1"/>
              </a:solidFill>
            </a:endParaRPr>
          </a:p>
          <a:p>
            <a:r>
              <a:rPr lang="en-US" altLang="zh-CN" sz="2200">
                <a:solidFill>
                  <a:schemeClr val="accent1"/>
                </a:solidFill>
              </a:rPr>
              <a:t>      </a:t>
            </a:r>
            <a:r>
              <a:rPr lang="zh-CN" altLang="en-US" sz="2200">
                <a:solidFill>
                  <a:schemeClr val="accent1"/>
                </a:solidFill>
              </a:rPr>
              <a:t>conn. close( ); //关闭 Connection 对象 </a:t>
            </a:r>
            <a:endParaRPr lang="zh-CN" altLang="en-US" sz="22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3705" y="2030095"/>
            <a:ext cx="791146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     </a:t>
            </a:r>
            <a:r>
              <a:rPr lang="zh-CN" altLang="en-US" sz="2200"/>
              <a:t>(1) 实现在 Web 项目中使用 JDBC 连接到 MySQL 数据库, 在浏览器页面上显示是否 连接成功, 效果如图 7. 4. 1 所示。</a:t>
            </a:r>
            <a:endParaRPr lang="zh-CN" altLang="en-US" sz="2200"/>
          </a:p>
        </p:txBody>
      </p:sp>
      <p:pic>
        <p:nvPicPr>
          <p:cNvPr id="2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2996565"/>
            <a:ext cx="6409690" cy="201358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2286000" y="518223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4. 1 JDBC 连接数据库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" y="1097280"/>
            <a:ext cx="801243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    </a:t>
            </a:r>
            <a:r>
              <a:rPr lang="zh-CN" altLang="en-US" sz="2200"/>
              <a:t>(2) 在 Web 项目中利用 JDBC, 实现对学生信息的添加, 并将添加的信息保存到 MySQL 数据库中。 如图 7. 4. 2 所示为学生信息添加页, 如图 7. 4. 3 所示为学生信息添加成 功与否的反馈页, 如图 7. 4. 4 所示为 MySQL 数据库中存储的学生信息。</a:t>
            </a:r>
            <a:endParaRPr lang="zh-CN" altLang="en-US" sz="2200"/>
          </a:p>
        </p:txBody>
      </p:sp>
      <p:pic>
        <p:nvPicPr>
          <p:cNvPr id="3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0" y="2748598"/>
            <a:ext cx="3567430" cy="16478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30" name="图片 2"/>
          <p:cNvPicPr>
            <a:picLocks noChangeAspect="1"/>
          </p:cNvPicPr>
          <p:nvPr/>
        </p:nvPicPr>
        <p:blipFill>
          <a:blip r:embed="rId2"/>
          <a:srcRect l="387"/>
          <a:stretch>
            <a:fillRect/>
          </a:stretch>
        </p:blipFill>
        <p:spPr>
          <a:xfrm>
            <a:off x="4937760" y="2950528"/>
            <a:ext cx="3430270" cy="110045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850900" y="467995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4. 2 学生信息增加页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0405" y="467995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4. 3 学生信息增加成功与否的反馈页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4 实践四: JDBC 技术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3" name="图片 4"/>
          <p:cNvPicPr>
            <a:picLocks noChangeAspect="1"/>
          </p:cNvPicPr>
          <p:nvPr/>
        </p:nvPicPr>
        <p:blipFill>
          <a:blip r:embed="rId1"/>
          <a:srcRect b="9735"/>
          <a:stretch>
            <a:fillRect/>
          </a:stretch>
        </p:blipFill>
        <p:spPr>
          <a:xfrm>
            <a:off x="715010" y="1309370"/>
            <a:ext cx="7634605" cy="281305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2286000" y="432117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4. 4 MySQL 中存储的学生信息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913765" y="406400"/>
            <a:ext cx="816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5 综合实践一: 学生信息管理系统 (数据库的增、 删、 查、 改)  </a:t>
            </a:r>
            <a:endParaRPr lang="en-US" altLang="zh-CN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5625" y="2030095"/>
            <a:ext cx="651954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/>
              <a:t>熟练掌握在 Web 开发中应用 JDBC 操作数据库</a:t>
            </a:r>
            <a:endParaRPr lang="zh-CN" altLang="en-US" sz="22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5 综合实践一: 学生信息管理系统 (数据库的增、 删、 查、 改)  </a:t>
            </a:r>
            <a:endParaRPr lang="en-US" altLang="zh-CN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800" y="1886585"/>
            <a:ext cx="831151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 </a:t>
            </a:r>
            <a:r>
              <a:rPr lang="zh-CN" altLang="en-US" sz="2200"/>
              <a:t>Web 程序开发中使用 JDBC 操作数据库的基本步骤已在 7. 4 节介绍, 此处不再赘述。 增、 删、 查、 改的 SQL 语句见表 7. 5. 1 所列。</a:t>
            </a:r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545465" y="121539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994410" y="3488690"/>
          <a:ext cx="7317740" cy="26358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8410"/>
                <a:gridCol w="2300605"/>
                <a:gridCol w="3768725"/>
              </a:tblGrid>
              <a:tr h="4984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FFFFFF"/>
                          </a:solidFill>
                          <a:latin typeface="Times New Roman Regular" charset="0"/>
                          <a:cs typeface="Times New Roman Regular" charset="0"/>
                        </a:rPr>
                        <a:t>SQL 命令</a:t>
                      </a:r>
                      <a:endParaRPr lang="en-US" altLang="en-US" sz="1600">
                        <a:solidFill>
                          <a:srgbClr val="FFFFFF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FFFFFF"/>
                          </a:solidFill>
                          <a:latin typeface="Times New Roman Regular" charset="0"/>
                          <a:cs typeface="Times New Roman Regular" charset="0"/>
                        </a:rPr>
                        <a:t>功能</a:t>
                      </a:r>
                      <a:endParaRPr lang="en-US" altLang="en-US" sz="1600">
                        <a:solidFill>
                          <a:srgbClr val="FFFFFF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FFFFFF"/>
                          </a:solidFill>
                          <a:latin typeface="Times New Roman Regular" charset="0"/>
                          <a:cs typeface="Times New Roman Regular" charset="0"/>
                        </a:rPr>
                        <a:t>基本语法格式</a:t>
                      </a:r>
                      <a:endParaRPr lang="en-US" altLang="en-US" sz="1600">
                        <a:solidFill>
                          <a:srgbClr val="FFFFFF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5340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INSERT INTO</a:t>
                      </a:r>
                      <a:endParaRPr lang="en-US" altLang="en-US" sz="16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向数据库表中插入新数据</a:t>
                      </a:r>
                      <a:endParaRPr lang="en-US" altLang="en-US" sz="16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 Regular" charset="0"/>
                          <a:cs typeface="Times New Roman Regular" charset="0"/>
                        </a:rPr>
                        <a:t>insertinto表名 values(值1, 值2,....)</a:t>
                      </a:r>
                      <a:endParaRPr lang="en-US" altLang="en-US" sz="16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534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SELECT</a:t>
                      </a:r>
                      <a:endParaRPr lang="en-US" altLang="en-US" sz="16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查询数据库中表的数据</a:t>
                      </a:r>
                      <a:endParaRPr lang="en-US" altLang="en-US" sz="16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 Regular" charset="0"/>
                          <a:cs typeface="Times New Roman Regular" charset="0"/>
                        </a:rPr>
                        <a:t>select * from 表名[where条件]</a:t>
                      </a:r>
                      <a:endParaRPr lang="en-US" altLang="en-US" sz="16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340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DELETE </a:t>
                      </a:r>
                      <a:endParaRPr lang="en-US" altLang="en-US" sz="16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从数据库表中删除数据</a:t>
                      </a:r>
                      <a:endParaRPr lang="en-US" altLang="en-US" sz="16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latin typeface="Times New Roman Regular" charset="0"/>
                          <a:cs typeface="Times New Roman Regular" charset="0"/>
                        </a:rPr>
                        <a:t>delete from 表名where 删除条件</a:t>
                      </a:r>
                      <a:endParaRPr lang="en-US" altLang="en-US" sz="16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5346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UPDATE</a:t>
                      </a:r>
                      <a:endParaRPr lang="en-US" altLang="en-US" sz="16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更新数据库中表的数据</a:t>
                      </a:r>
                      <a:endParaRPr lang="en-US" altLang="en-US" sz="16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update </a:t>
                      </a:r>
                      <a:r>
                        <a:rPr lang="en-US" sz="1600">
                          <a:latin typeface="Times New Roman Regular" charset="0"/>
                          <a:cs typeface="Times New Roman Regular" charset="0"/>
                        </a:rPr>
                        <a:t>表名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set 修改的字段 [where 条件]</a:t>
                      </a:r>
                      <a:endParaRPr lang="en-US" altLang="en-US" sz="16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357755" y="2957830"/>
            <a:ext cx="45745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表 7. 5. 1 增、 删、 查、 改的 SQL 语句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15695" y="476250"/>
            <a:ext cx="73475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5 综合实践一: 学生信息管理系统 (数据库的增、 删、 查、 改)  </a:t>
            </a:r>
            <a:endParaRPr lang="en-US" altLang="zh-CN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endParaRPr lang="en-US" altLang="zh-CN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995" y="1936750"/>
            <a:ext cx="880618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	</a:t>
            </a:r>
            <a:r>
              <a:rPr lang="zh-CN" altLang="en-US" sz="2200"/>
              <a:t>开发一个学生信息管理系统, </a:t>
            </a:r>
            <a:r>
              <a:rPr lang="zh-CN" altLang="en-US" sz="2200">
                <a:solidFill>
                  <a:schemeClr val="accent1"/>
                </a:solidFill>
              </a:rPr>
              <a:t>实现对学生信息的添加、 修改、 删除和查询功能, 学生 信息保存在 MySQL 数据库。</a:t>
            </a:r>
            <a:r>
              <a:rPr lang="zh-CN" altLang="en-US" sz="2200"/>
              <a:t> 如图 7. 5. 1 所示为学生信息管理系统首页, 在该页面上点击 “查看学生基本信息” 即可看到如图 7. 5. 2 所示的学生信息列表, 该列表罗列了当前所有 的学生信息; 此外, 在学生信息列表页上可以对学生信息进行新增、 修改和删除, 如图 7. 5. 3 所示为学生信息添加页, 如图 7. 5. 4 所示为学生信息修改页, 如图 7. 5. 5 所示为删 除学生信息时给出确认提示页。</a:t>
            </a:r>
            <a:endParaRPr lang="zh-CN" altLang="en-US" sz="22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5 综合实践一: 学生信息管理系统 (数据库的增、 删、 查、 改)  </a:t>
            </a:r>
            <a:endParaRPr lang="en-US" altLang="zh-CN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22884"/>
          <a:stretch>
            <a:fillRect/>
          </a:stretch>
        </p:blipFill>
        <p:spPr>
          <a:xfrm>
            <a:off x="1043940" y="1233805"/>
            <a:ext cx="6874510" cy="2044065"/>
          </a:xfrm>
          <a:prstGeom prst="rect">
            <a:avLst/>
          </a:prstGeom>
        </p:spPr>
      </p:pic>
      <p:pic>
        <p:nvPicPr>
          <p:cNvPr id="45" name="图片 16"/>
          <p:cNvPicPr>
            <a:picLocks noChangeAspect="1"/>
          </p:cNvPicPr>
          <p:nvPr/>
        </p:nvPicPr>
        <p:blipFill>
          <a:blip r:embed="rId2"/>
          <a:srcRect b="36124"/>
          <a:stretch>
            <a:fillRect/>
          </a:stretch>
        </p:blipFill>
        <p:spPr>
          <a:xfrm>
            <a:off x="2146300" y="3723640"/>
            <a:ext cx="4851400" cy="1824037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3147060" y="568452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5. 2 学生信息列表页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31795" y="331660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5. 1 学生信息系统首页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815" y="476250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5 综合实践一: 学生信息管理系统 (数据库的增、 删、 查、 改)  </a:t>
            </a:r>
            <a:endParaRPr lang="en-US" altLang="zh-CN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8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3933" y="1196340"/>
            <a:ext cx="4636135" cy="202565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41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568" y="3684270"/>
            <a:ext cx="4634865" cy="192913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3434080" y="324485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5. 3 学生信息增加页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2325" y="568452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5. 4 学生信息修改页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5 综合实践一: 学生信息管理系统 (数据库的增、 删、 查、 改)  </a:t>
            </a:r>
            <a:endParaRPr lang="en-US" altLang="zh-CN" sz="20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4" name="图片 15"/>
          <p:cNvPicPr>
            <a:picLocks noChangeAspect="1"/>
          </p:cNvPicPr>
          <p:nvPr/>
        </p:nvPicPr>
        <p:blipFill>
          <a:blip r:embed="rId1"/>
          <a:srcRect l="2903" r="4132"/>
          <a:stretch>
            <a:fillRect/>
          </a:stretch>
        </p:blipFill>
        <p:spPr>
          <a:xfrm>
            <a:off x="2179320" y="1508125"/>
            <a:ext cx="4785360" cy="355473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2286000" y="546925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5. 5 删除学生信息时给出确认提示页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1 实践一: MySQL 安装与配置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2185" y="1774825"/>
            <a:ext cx="7757160" cy="4569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accent1"/>
                </a:solidFill>
              </a:rPr>
              <a:t>1. 数据库</a:t>
            </a:r>
            <a:r>
              <a:rPr lang="zh-CN" altLang="en-US" sz="2400"/>
              <a:t> </a:t>
            </a:r>
            <a:endParaRPr lang="zh-CN" altLang="en-US" sz="2400"/>
          </a:p>
          <a:p>
            <a:pPr>
              <a:lnSpc>
                <a:spcPct val="130000"/>
              </a:lnSpc>
            </a:pPr>
            <a:r>
              <a:rPr lang="en-US" altLang="zh-CN" sz="2200"/>
              <a:t>	</a:t>
            </a:r>
            <a:r>
              <a:rPr lang="zh-CN" altLang="en-US" sz="2200"/>
              <a:t>数据库是指按照</a:t>
            </a:r>
            <a:r>
              <a:rPr lang="zh-CN" altLang="en-US" sz="2200">
                <a:solidFill>
                  <a:srgbClr val="FF0000"/>
                </a:solidFill>
              </a:rPr>
              <a:t>数据结构</a:t>
            </a:r>
            <a:r>
              <a:rPr lang="zh-CN" altLang="en-US" sz="2200"/>
              <a:t>来组织、 管理、 存储数据的 “仓库”。 每个数据库都有一个 或者多个不同的 API 接口 (应用程序接口), 用于创建、 管理、 访问、 搜索和保存数据。 </a:t>
            </a:r>
            <a:endParaRPr lang="zh-CN" altLang="en-US" sz="2200"/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accent1"/>
                </a:solidFill>
              </a:rPr>
              <a:t>2. RDBMS </a:t>
            </a:r>
            <a:endParaRPr lang="zh-CN" altLang="en-US" sz="2400">
              <a:solidFill>
                <a:schemeClr val="accent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200"/>
              <a:t>	</a:t>
            </a:r>
            <a:r>
              <a:rPr lang="zh-CN" altLang="en-US" sz="2200"/>
              <a:t>RDBMS (Relational Database Management System, 关系型数据库管理系统) 是一种基 </a:t>
            </a:r>
            <a:r>
              <a:rPr lang="zh-CN" altLang="en-US" sz="2200"/>
              <a:t>于关系模型的数据库, 采用关系模型来组织数据。 常用的关系型数据库有 MySQL、 Oracle、 SQL Server、 Sybase、 DB2、 Access 等。</a:t>
            </a:r>
            <a:endParaRPr lang="zh-CN" altLang="en-US" sz="2200"/>
          </a:p>
          <a:p>
            <a:pPr>
              <a:lnSpc>
                <a:spcPct val="130000"/>
              </a:lnSpc>
            </a:pPr>
            <a:r>
              <a:rPr lang="zh-CN" altLang="en-US" sz="2200"/>
              <a:t> RDBMS 中的术语及说明见表 7. 1. 1 所列。</a:t>
            </a:r>
            <a:endParaRPr lang="zh-CN" altLang="en-US" sz="22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6 综合实践二: 分页查询用户列表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5625" y="2030095"/>
            <a:ext cx="651954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/>
              <a:t>(1) 掌握分页查询对象的编写;</a:t>
            </a:r>
            <a:endParaRPr lang="zh-CN" altLang="en-US" sz="2200"/>
          </a:p>
          <a:p>
            <a:r>
              <a:rPr lang="zh-CN" altLang="en-US" sz="2200"/>
              <a:t>(2) 了解分页查询在 Java Web 中的应用。</a:t>
            </a:r>
            <a:endParaRPr lang="zh-CN" altLang="en-US" sz="22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6 综合实践二: 分页查询用户列表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730" y="130365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2320" y="1998345"/>
            <a:ext cx="8131175" cy="3199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accent1"/>
                </a:solidFill>
              </a:rPr>
              <a:t>1. 为什么要分页查询</a:t>
            </a:r>
            <a:r>
              <a:rPr lang="zh-CN" altLang="en-US" sz="2400"/>
              <a:t> </a:t>
            </a:r>
            <a:endParaRPr lang="zh-CN" altLang="en-US" sz="2400"/>
          </a:p>
          <a:p>
            <a:r>
              <a:rPr lang="zh-CN" altLang="en-US"/>
              <a:t> </a:t>
            </a:r>
            <a:r>
              <a:rPr lang="en-US" altLang="zh-CN"/>
              <a:t>    </a:t>
            </a:r>
            <a:r>
              <a:rPr lang="en-US" altLang="zh-CN" sz="2200"/>
              <a:t> </a:t>
            </a:r>
            <a:r>
              <a:rPr lang="zh-CN" altLang="en-US" sz="2200"/>
              <a:t>在一个数据库中, 随着数据信息量的不断增加, 需要在页面上显示的数量会非常多, 若将数据库中所有内容全部显示在一个页面上, 既不友好也不便于查看, 所以需要进行分 页显示, 即需要分页查询。 </a:t>
            </a:r>
            <a:endParaRPr lang="zh-CN" altLang="en-US" sz="2200"/>
          </a:p>
          <a:p>
            <a:r>
              <a:rPr lang="zh-CN" altLang="en-US" sz="2400">
                <a:solidFill>
                  <a:schemeClr val="accent1"/>
                </a:solidFill>
              </a:rPr>
              <a:t>2. 什么是分页查询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 </a:t>
            </a:r>
            <a:r>
              <a:rPr lang="en-US" altLang="zh-CN"/>
              <a:t>    </a:t>
            </a:r>
            <a:r>
              <a:rPr lang="zh-CN" altLang="en-US" sz="2200"/>
              <a:t>分页显示其实就是将过多的结果在有限的界面上分多页显示, 可通过使用 MySQL 数 据库中的</a:t>
            </a:r>
            <a:r>
              <a:rPr lang="zh-CN" altLang="en-US" sz="2200">
                <a:solidFill>
                  <a:srgbClr val="FF0000"/>
                </a:solidFill>
              </a:rPr>
              <a:t> limit 等机制</a:t>
            </a:r>
            <a:r>
              <a:rPr lang="zh-CN" altLang="en-US" sz="2200"/>
              <a:t>来完成分页操作, 对数据库的数据进行分页条件查询。</a:t>
            </a:r>
            <a:endParaRPr lang="zh-CN" altLang="en-US" sz="22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6 综合实践二: 分页查询用户列表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895" y="1412875"/>
            <a:ext cx="777684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accent1"/>
                </a:solidFill>
              </a:rPr>
              <a:t>3. 分页查询的 SQL 语句</a:t>
            </a:r>
            <a:endParaRPr lang="zh-CN" altLang="en-US" sz="2400">
              <a:solidFill>
                <a:schemeClr val="accent1"/>
              </a:solidFill>
            </a:endParaRPr>
          </a:p>
          <a:p>
            <a:r>
              <a:rPr lang="zh-CN" altLang="en-US"/>
              <a:t> </a:t>
            </a:r>
            <a:r>
              <a:rPr lang="zh-CN" altLang="en-US" sz="2200"/>
              <a:t>MySQL 的分页查询是最简单的, 通过关键字 limit 即可实现查询。 </a:t>
            </a:r>
            <a:endParaRPr lang="zh-CN" altLang="en-US" sz="2200"/>
          </a:p>
          <a:p>
            <a:r>
              <a:rPr lang="zh-CN" altLang="en-US" sz="2200"/>
              <a:t>查询语句一般形式 如下:</a:t>
            </a:r>
            <a:endParaRPr lang="zh-CN" altLang="en-US" sz="2200"/>
          </a:p>
          <a:p>
            <a:pPr algn="ctr"/>
            <a:r>
              <a:rPr lang="zh-CN" altLang="en-US" sz="2200">
                <a:solidFill>
                  <a:schemeClr val="accent1"/>
                </a:solidFill>
              </a:rPr>
              <a:t>select * from 表名 limit n, m;</a:t>
            </a:r>
            <a:endParaRPr lang="zh-CN" altLang="en-US" sz="22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6 综合实践二: 分页查询用户列表  </a:t>
            </a:r>
            <a:endParaRPr lang="en-US" altLang="zh-CN" sz="2800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130" y="1891665"/>
            <a:ext cx="845883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	</a:t>
            </a:r>
            <a:r>
              <a:rPr lang="zh-CN" altLang="en-US" sz="2200"/>
              <a:t>在本章 7. 5 节的基础上, 实现对查询到的学生信息进行分页显示, 效果如图 7. 6. 1 所示。</a:t>
            </a:r>
            <a:endParaRPr lang="zh-CN" altLang="en-US" sz="2200"/>
          </a:p>
        </p:txBody>
      </p:sp>
      <p:pic>
        <p:nvPicPr>
          <p:cNvPr id="50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5323" y="2692718"/>
            <a:ext cx="5253355" cy="23336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2286000" y="518223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6. 1 对查询到的信息进行分页显示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7 综合实践三: 批量删除用户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6600" y="1886585"/>
            <a:ext cx="802386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</a:t>
            </a:r>
            <a:r>
              <a:rPr sz="2200"/>
              <a:t>(1) 掌握 JDBC 中提供的批量执行 SQL 语句的方法; </a:t>
            </a:r>
            <a:endParaRPr sz="2200"/>
          </a:p>
          <a:p>
            <a:r>
              <a:rPr sz="2200"/>
              <a:t> </a:t>
            </a:r>
            <a:r>
              <a:rPr lang="en-US" sz="2200"/>
              <a:t>  </a:t>
            </a:r>
            <a:r>
              <a:rPr sz="2200"/>
              <a:t>(2) 掌握批量删除数据的方法。</a:t>
            </a:r>
            <a:endParaRPr sz="2200"/>
          </a:p>
        </p:txBody>
      </p:sp>
      <p:sp>
        <p:nvSpPr>
          <p:cNvPr id="7" name="文本框 6"/>
          <p:cNvSpPr txBox="1"/>
          <p:nvPr/>
        </p:nvSpPr>
        <p:spPr>
          <a:xfrm>
            <a:off x="633730" y="1160145"/>
            <a:ext cx="17449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目的</a:t>
            </a: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7 综合实践三: 批量删除用户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6600" y="1886585"/>
            <a:ext cx="802386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  </a:t>
            </a:r>
            <a:r>
              <a:rPr lang="zh-CN" altLang="en-US" sz="2200"/>
              <a:t>在JDBC技术的Statement接口中提供了批量执行SQL语句的方法，有如下方法：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63373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72490" y="2843530"/>
          <a:ext cx="7489190" cy="1912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08425"/>
                <a:gridCol w="3580765"/>
              </a:tblGrid>
              <a:tr h="2330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方法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latin typeface="Times New Roman Regular" charset="0"/>
                          <a:cs typeface="Times New Roman Regular" charset="0"/>
                        </a:rPr>
                        <a:t>描述</a:t>
                      </a:r>
                      <a:endParaRPr lang="en-US" altLang="en-US" sz="14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</a:tr>
              <a:tr h="4203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addBatch(String sql)throws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属于批量执行中会用到的方法，该方法是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将SQL 语句添加到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此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Statement对象的当前命令列表中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void clearBatch()throws SQLException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属于批量执行中会用到的方法，该方法是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清空Statement 对象中的命令列表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01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int[] executeBatch()throws SQLException </a:t>
                      </a:r>
                      <a:endParaRPr lang="en-US" altLang="en-US" sz="1200"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属于批量执行中会用到的方法，该方法是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执行</a:t>
                      </a:r>
                      <a:r>
                        <a:rPr 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命令列表</a:t>
                      </a:r>
                      <a:r>
                        <a:rPr lang="en-US" sz="1200">
                          <a:latin typeface="Times New Roman Regular" charset="0"/>
                          <a:cs typeface="Times New Roman Regular" charset="0"/>
                        </a:rPr>
                        <a:t>中所有SQL语句，如果全部执行成功，则返回由更新计数组成的数组，数组元素的排序与SQL语句的添加顺序对应。</a:t>
                      </a:r>
                      <a:endParaRPr lang="en-US" altLang="en-US" sz="1200">
                        <a:latin typeface="Times New Roman Regular" charset="0"/>
                        <a:ea typeface="宋体" panose="02010600030101010101" pitchFamily="2" charset="-122"/>
                        <a:cs typeface="Times New Roman Regular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7 综合实践三: 批量删除用户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985" y="2030095"/>
            <a:ext cx="879729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/>
              <a:t>     </a:t>
            </a:r>
            <a:r>
              <a:rPr lang="zh-CN" altLang="en-US" sz="2200"/>
              <a:t>在本章 7. 5 节的基础上, 添加批量删除学生信息的功能。 </a:t>
            </a:r>
            <a:endParaRPr lang="zh-CN" altLang="en-US" sz="2200"/>
          </a:p>
          <a:p>
            <a:r>
              <a:rPr lang="zh-CN" altLang="en-US" sz="2200"/>
              <a:t> </a:t>
            </a:r>
            <a:r>
              <a:rPr lang="en-US" altLang="zh-CN" sz="2200"/>
              <a:t>    </a:t>
            </a:r>
            <a:r>
              <a:rPr lang="zh-CN" altLang="en-US" sz="2200"/>
              <a:t>具体内容: 当勾选了学生信息后 (如图 7. 7. 1 所示), 点击 【批量删除】, 会弹出 “确定删除吗” 确认框 (如图 7. 7. 2 所示), 在确认框中点击 【确定】 后, 勾选的这些学 生信息会被删除 (如图 7. 7. 3 所示)。</a:t>
            </a:r>
            <a:endParaRPr lang="zh-CN" altLang="en-US" sz="2200"/>
          </a:p>
        </p:txBody>
      </p:sp>
      <p:sp>
        <p:nvSpPr>
          <p:cNvPr id="8" name="文本框 7"/>
          <p:cNvSpPr txBox="1"/>
          <p:nvPr/>
        </p:nvSpPr>
        <p:spPr>
          <a:xfrm>
            <a:off x="2142490" y="6048375"/>
            <a:ext cx="56819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7. 1 添加了批量删除功能的学生信息列表页</a:t>
            </a:r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51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7385" y="3429635"/>
            <a:ext cx="5269230" cy="25819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7 综合实践三: 批量删除用户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2" name="图片 22"/>
          <p:cNvPicPr>
            <a:picLocks noChangeAspect="1"/>
          </p:cNvPicPr>
          <p:nvPr/>
        </p:nvPicPr>
        <p:blipFill>
          <a:blip r:embed="rId1"/>
          <a:srcRect t="189" r="5167"/>
          <a:stretch>
            <a:fillRect/>
          </a:stretch>
        </p:blipFill>
        <p:spPr>
          <a:xfrm>
            <a:off x="2016125" y="1251268"/>
            <a:ext cx="5111750" cy="335089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2286000" y="482346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7. 2 点击批量删除时弹出确认框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7 综合实践三: 批量删除用户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3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7385" y="1352550"/>
            <a:ext cx="5269230" cy="200025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2286000" y="346011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</a:rPr>
              <a:t>图 7. 7. 3 勾选的学生信息已被删除</a:t>
            </a: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1 实践一: MySQL 安装与配置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50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</a:pPr>
            <a:r>
              <a:t>表 7. 1. 1 RDBMS 中的术语及说明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420495" y="1679575"/>
          <a:ext cx="6184265" cy="29102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1210"/>
                <a:gridCol w="5393055"/>
              </a:tblGrid>
              <a:tr h="2241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Times New Roman Regular" charset="0"/>
                          <a:cs typeface="Times New Roman Regular" charset="0"/>
                        </a:rPr>
                        <a:t>术语</a:t>
                      </a:r>
                      <a:endParaRPr lang="en-US" altLang="en-US" sz="1200">
                        <a:solidFill>
                          <a:srgbClr val="FFFFFF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Times New Roman Regular" charset="0"/>
                          <a:cs typeface="Times New Roman Regular" charset="0"/>
                        </a:rPr>
                        <a:t>描述</a:t>
                      </a:r>
                      <a:endParaRPr lang="en-US" altLang="en-US" sz="1200">
                        <a:solidFill>
                          <a:srgbClr val="FFFFFF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2235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数据库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数据库是由一些关联表所构成的集合。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4476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数据表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数据表是数据的矩阵。在数据库中，我们所看到的表如同一个简单的电子表格。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41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列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一列数据包括了相同类型的数据, 例如学号。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4476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行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一行相当与一个元组，是一组相关数据，例如由学号、姓名、班级、专业等所构成的数据。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476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冗余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是指在数据库中重复出现的数据，降低了性能，但是提高了数据的安全性。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2235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主键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一个数据表中最多能包含一个主键。主键可以用来查询数据。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41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外键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外键主要用于对两个表进行关联。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  <a:tr h="2235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复合键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复合键也称组合键，将多个列作为一个索引键，一般用于复合索引。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41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索引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 Regular" charset="0"/>
                          <a:cs typeface="Times New Roman Regular" charset="0"/>
                        </a:rPr>
                        <a:t>使用索引可以快速访问数据库表中的特定信息。</a:t>
                      </a:r>
                      <a:endParaRPr lang="en-US" altLang="en-US" sz="1200">
                        <a:solidFill>
                          <a:srgbClr val="000000"/>
                        </a:solidFill>
                        <a:latin typeface="Times New Roman Regular" charset="0"/>
                        <a:ea typeface="Times New Roman Regular" charset="0"/>
                        <a:cs typeface="Times New Roman Regular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BBB59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3B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1 实践一: MySQL 安装与配置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4850" y="1173480"/>
            <a:ext cx="7660005" cy="3199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>
                <a:solidFill>
                  <a:schemeClr val="accent1"/>
                </a:solidFill>
                <a:sym typeface="+mn-ea"/>
              </a:rPr>
              <a:t>3. MySQL </a:t>
            </a:r>
            <a:endParaRPr lang="zh-CN" altLang="en-US" sz="2400">
              <a:solidFill>
                <a:schemeClr val="accent1"/>
              </a:solidFill>
              <a:sym typeface="+mn-ea"/>
            </a:endParaRPr>
          </a:p>
          <a:p>
            <a:pPr algn="l"/>
            <a:r>
              <a:rPr lang="en-US" altLang="zh-CN" sz="2400">
                <a:sym typeface="+mn-ea"/>
              </a:rPr>
              <a:t>	</a:t>
            </a:r>
            <a:r>
              <a:rPr lang="zh-CN" altLang="en-US" sz="2200">
                <a:sym typeface="+mn-ea"/>
              </a:rPr>
              <a:t>MySQL 是当下非常流行的开源的关系型数据库管理系统。在 Web 开发的数据库选择 中, MySQL 占据了主要地位。 MySQL 中的登录参数说明如下:</a:t>
            </a:r>
            <a:endParaRPr lang="zh-CN" altLang="en-US" sz="2200"/>
          </a:p>
          <a:p>
            <a:pPr marL="342900" indent="-342900" algn="l">
              <a:buFont typeface="Wingdings" panose="05000000000000000000" charset="0"/>
              <a:buChar char="n"/>
            </a:pPr>
            <a:r>
              <a:rPr lang="zh-CN" altLang="en-US" sz="2200">
                <a:sym typeface="+mn-ea"/>
              </a:rPr>
              <a:t> -h: 指定客户端所要登录的 MySQL 主机名, 登录本机 (localhost 或 127. 0. 0. 1) 该 参数可以省略。</a:t>
            </a:r>
            <a:endParaRPr lang="zh-CN" altLang="en-US" sz="2200"/>
          </a:p>
          <a:p>
            <a:pPr marL="342900" indent="-342900" algn="l">
              <a:buFont typeface="Wingdings" panose="05000000000000000000" charset="0"/>
              <a:buChar char="n"/>
            </a:pPr>
            <a:r>
              <a:rPr lang="zh-CN" altLang="en-US" sz="2200">
                <a:sym typeface="+mn-ea"/>
              </a:rPr>
              <a:t>-u: 登录的用户名。 </a:t>
            </a:r>
            <a:endParaRPr lang="zh-CN" altLang="en-US" sz="2200"/>
          </a:p>
          <a:p>
            <a:pPr marL="342900" indent="-342900" algn="l">
              <a:buFont typeface="Wingdings" panose="05000000000000000000" charset="0"/>
              <a:buChar char="n"/>
            </a:pPr>
            <a:r>
              <a:rPr lang="zh-CN" altLang="en-US" sz="2200">
                <a:sym typeface="+mn-ea"/>
              </a:rPr>
              <a:t>-p: 告诉服务器将会使用一个密码来登录, 如果所要登录的用户密码为空, 可以忽 略此选项。</a:t>
            </a:r>
            <a:endParaRPr lang="zh-CN" altLang="en-US" sz="2200"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1 实践一: MySQL 安装与配置</a:t>
            </a:r>
            <a:r>
              <a:rPr lang="en-US" altLang="zh-CN" sz="28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200">
                <a:solidFill>
                  <a:srgbClr val="0000FF"/>
                </a:solidFill>
              </a:rPr>
              <a:t>在 Windows 系统上安装并配置 MySQL。</a:t>
            </a:r>
            <a:endParaRPr lang="zh-CN" altLang="en-US" sz="22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2 实践二: SQL 语句基础 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8560" y="2037715"/>
            <a:ext cx="7756525" cy="1420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掌握 SQL 语句的语法基础;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掌握 SQL 语句的操作;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(3) 掌握利用 SQL 语句对数据库进行增、 删、 查、 改。</a:t>
            </a:r>
            <a:endParaRPr lang="zh-CN" altLang="en-US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7. 2 实践二: SQL 语句基础 </a:t>
            </a:r>
            <a:endParaRPr lang="en-US" altLang="zh-CN" sz="2800" b="1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6625" y="1998345"/>
            <a:ext cx="6843395" cy="3199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chemeClr val="accent1"/>
                </a:solidFill>
              </a:rPr>
              <a:t>1. 什么是 SQL</a:t>
            </a:r>
            <a:r>
              <a:rPr lang="zh-CN" altLang="en-US" sz="2400"/>
              <a:t> </a:t>
            </a:r>
            <a:endParaRPr lang="zh-CN" altLang="en-US" sz="2400"/>
          </a:p>
          <a:p>
            <a:r>
              <a:rPr lang="en-US" altLang="zh-CN" sz="2400"/>
              <a:t>	</a:t>
            </a:r>
            <a:r>
              <a:rPr lang="zh-CN" altLang="en-US" sz="2200"/>
              <a:t>SQL (Structured Query Language, 结构化查询语言), 是一种</a:t>
            </a:r>
            <a:r>
              <a:rPr lang="zh-CN" altLang="en-US" sz="2200">
                <a:solidFill>
                  <a:srgbClr val="FF0000"/>
                </a:solidFill>
              </a:rPr>
              <a:t>数据库查询和程序设计语 言</a:t>
            </a:r>
            <a:r>
              <a:rPr lang="zh-CN" altLang="en-US" sz="2200"/>
              <a:t>, 用于存取数据以及查询、 更新和管理关系数据库系统。 </a:t>
            </a:r>
            <a:endParaRPr lang="zh-CN" altLang="en-US" sz="2200"/>
          </a:p>
          <a:p>
            <a:r>
              <a:rPr lang="en-US" altLang="zh-CN" sz="2200"/>
              <a:t>	</a:t>
            </a:r>
            <a:r>
              <a:rPr lang="zh-CN" altLang="en-US" sz="2200"/>
              <a:t>SQL 是一种高级的</a:t>
            </a:r>
            <a:r>
              <a:rPr lang="zh-CN" altLang="en-US" sz="2200">
                <a:solidFill>
                  <a:srgbClr val="FF0000"/>
                </a:solidFill>
              </a:rPr>
              <a:t>非过程化编程语言</a:t>
            </a:r>
            <a:r>
              <a:rPr lang="zh-CN" altLang="en-US" sz="2200"/>
              <a:t>, 允许用户在高层数据结构上工作。 它不要求用 户指定数据的存放方法, 也不需要用户了解具体的数据存放方式, 所以不同数据库系统可 以使用相同的 SQL 作为数据输入与管理的接口。</a:t>
            </a:r>
            <a:endParaRPr lang="zh-CN" altLang="en-US" sz="22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89e46acd-9409-4d90-83dc-f3efa5df7f02}"/>
  <p:tag name="TABLE_ENDDRAG_ORIGIN_RECT" val="486*229"/>
  <p:tag name="TABLE_ENDDRAG_RECT" val="111*132*486*229"/>
</p:tagLst>
</file>

<file path=ppt/tags/tag10.xml><?xml version="1.0" encoding="utf-8"?>
<p:tagLst xmlns:p="http://schemas.openxmlformats.org/presentationml/2006/main">
  <p:tag name="KSO_WM_UNIT_TABLE_BEAUTIFY" val="smartTable{515c9091-18f9-4746-b5df-a1f4034c4a86}"/>
  <p:tag name="TABLE_ENDDRAG_ORIGIN_RECT" val="576*207"/>
  <p:tag name="TABLE_ENDDRAG_RECT" val="78*274*576*207"/>
</p:tagLst>
</file>

<file path=ppt/tags/tag11.xml><?xml version="1.0" encoding="utf-8"?>
<p:tagLst xmlns:p="http://schemas.openxmlformats.org/presentationml/2006/main">
  <p:tag name="KSO_WM_UNIT_TABLE_BEAUTIFY" val="smartTable{d70d17a7-8ef9-4879-b1a5-3a678479a93b}"/>
  <p:tag name="TABLE_ENDDRAG_ORIGIN_RECT" val="589*150"/>
  <p:tag name="TABLE_ENDDRAG_RECT" val="68*303*589*150"/>
</p:tagLst>
</file>

<file path=ppt/tags/tag12.xml><?xml version="1.0" encoding="utf-8"?>
<p:tagLst xmlns:p="http://schemas.openxmlformats.org/presentationml/2006/main">
  <p:tag name="COMMONDATA" val="eyJoZGlkIjoiYmI4NjJjNTBjOGNlMWFiMmM0NTNmNWM3OGNkOTI0MmYifQ=="/>
</p:tagLst>
</file>

<file path=ppt/tags/tag2.xml><?xml version="1.0" encoding="utf-8"?>
<p:tagLst xmlns:p="http://schemas.openxmlformats.org/presentationml/2006/main">
  <p:tag name="KSO_WM_UNIT_TABLE_BEAUTIFY" val="smartTable{6c45dd12-3087-4176-9b0a-b1c38301fd30}"/>
  <p:tag name="TABLE_ENDDRAG_ORIGIN_RECT" val="525*286"/>
  <p:tag name="TABLE_ENDDRAG_RECT" val="62*177*525*287"/>
</p:tagLst>
</file>

<file path=ppt/tags/tag3.xml><?xml version="1.0" encoding="utf-8"?>
<p:tagLst xmlns:p="http://schemas.openxmlformats.org/presentationml/2006/main">
  <p:tag name="KSO_WM_UNIT_PLACING_PICTURE_USER_VIEWPORT" val="{&quot;height&quot;:1427,&quot;width&quot;:11245}"/>
</p:tagLst>
</file>

<file path=ppt/tags/tag4.xml><?xml version="1.0" encoding="utf-8"?>
<p:tagLst xmlns:p="http://schemas.openxmlformats.org/presentationml/2006/main">
  <p:tag name="KSO_WM_UNIT_PLACING_PICTURE_USER_VIEWPORT" val="{&quot;height&quot;:1047,&quot;width&quot;:8295}"/>
</p:tagLst>
</file>

<file path=ppt/tags/tag5.xml><?xml version="1.0" encoding="utf-8"?>
<p:tagLst xmlns:p="http://schemas.openxmlformats.org/presentationml/2006/main">
  <p:tag name="KSO_WM_UNIT_TABLE_BEAUTIFY" val="smartTable{0ba1146b-56b6-48b7-90d8-29ba8d7fbd58}"/>
  <p:tag name="TABLE_ENDDRAG_ORIGIN_RECT" val="607*144"/>
  <p:tag name="TABLE_ENDDRAG_RECT" val="66*347*607*144"/>
</p:tagLst>
</file>

<file path=ppt/tags/tag6.xml><?xml version="1.0" encoding="utf-8"?>
<p:tagLst xmlns:p="http://schemas.openxmlformats.org/presentationml/2006/main">
  <p:tag name="KSO_WM_UNIT_TABLE_BEAUTIFY" val="smartTable{e7cec314-7854-44a3-b32e-3d3fc4a04bbe}"/>
  <p:tag name="TABLE_ENDDRAG_ORIGIN_RECT" val="610*164"/>
  <p:tag name="TABLE_ENDDRAG_RECT" val="47*160*610*164"/>
</p:tagLst>
</file>

<file path=ppt/tags/tag7.xml><?xml version="1.0" encoding="utf-8"?>
<p:tagLst xmlns:p="http://schemas.openxmlformats.org/presentationml/2006/main">
  <p:tag name="KSO_WM_UNIT_TABLE_BEAUTIFY" val="smartTable{7cc85805-3c2b-4d88-abfc-7bdf1dcfb6bc}"/>
  <p:tag name="TABLE_ENDDRAG_ORIGIN_RECT" val="565*316"/>
  <p:tag name="TABLE_ENDDRAG_RECT" val="105*201*565*316"/>
</p:tagLst>
</file>

<file path=ppt/tags/tag8.xml><?xml version="1.0" encoding="utf-8"?>
<p:tagLst xmlns:p="http://schemas.openxmlformats.org/presentationml/2006/main">
  <p:tag name="KSO_WM_UNIT_TABLE_BEAUTIFY" val="smartTable{859b34ee-dc11-417b-8cb0-07bd56615b4e}"/>
  <p:tag name="TABLE_ENDDRAG_ORIGIN_RECT" val="635*308"/>
  <p:tag name="TABLE_ENDDRAG_RECT" val="36*133*635*308"/>
</p:tagLst>
</file>

<file path=ppt/tags/tag9.xml><?xml version="1.0" encoding="utf-8"?>
<p:tagLst xmlns:p="http://schemas.openxmlformats.org/presentationml/2006/main">
  <p:tag name="KSO_WM_UNIT_TABLE_BEAUTIFY" val="smartTable{8749a9d8-2739-4c5b-9001-3b3fa7cdd013}"/>
  <p:tag name="TABLE_ENDDRAG_ORIGIN_RECT" val="604*335"/>
  <p:tag name="TABLE_ENDDRAG_RECT" val="67*152*604*335"/>
</p:tagLst>
</file>

<file path=ppt/theme/theme1.xml><?xml version="1.0" encoding="utf-8"?>
<a:theme xmlns:a="http://schemas.openxmlformats.org/drawingml/2006/main" name="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chEd_2002_template">
  <a:themeElements>
    <a:clrScheme name="">
      <a:dk1>
        <a:srgbClr val="FFFFFF"/>
      </a:dk1>
      <a:lt1>
        <a:srgbClr val="2D3D6F"/>
      </a:lt1>
      <a:dk2>
        <a:srgbClr val="FFCC29"/>
      </a:dk2>
      <a:lt2>
        <a:srgbClr val="000000"/>
      </a:lt2>
      <a:accent1>
        <a:srgbClr val="FCEB98"/>
      </a:accent1>
      <a:accent2>
        <a:srgbClr val="6699FF"/>
      </a:accent2>
      <a:accent3>
        <a:srgbClr val="ACAFBB"/>
      </a:accent3>
      <a:accent4>
        <a:srgbClr val="DCDCDC"/>
      </a:accent4>
      <a:accent5>
        <a:srgbClr val="FDF3CA"/>
      </a:accent5>
      <a:accent6>
        <a:srgbClr val="5B89E5"/>
      </a:accent6>
      <a:hlink>
        <a:srgbClr val="54DD49"/>
      </a:hlink>
      <a:folHlink>
        <a:srgbClr val="F99439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66CC33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B9E2AD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F6DC9A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FAEACA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994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12673</Words>
  <Application>WPS 演示</Application>
  <PresentationFormat>全屏显示(4:3)</PresentationFormat>
  <Paragraphs>668</Paragraphs>
  <Slides>48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48</vt:i4>
      </vt:variant>
    </vt:vector>
  </HeadingPairs>
  <TitlesOfParts>
    <vt:vector size="66" baseType="lpstr">
      <vt:lpstr>Arial</vt:lpstr>
      <vt:lpstr>宋体</vt:lpstr>
      <vt:lpstr>Wingdings</vt:lpstr>
      <vt:lpstr>楷体_GB2312</vt:lpstr>
      <vt:lpstr>Verdana</vt:lpstr>
      <vt:lpstr>Tahoma</vt:lpstr>
      <vt:lpstr>黑体</vt:lpstr>
      <vt:lpstr>Times New Roman</vt:lpstr>
      <vt:lpstr>新宋体</vt:lpstr>
      <vt:lpstr>Wingdings</vt:lpstr>
      <vt:lpstr>Times New Roman Regular</vt:lpstr>
      <vt:lpstr>微软雅黑</vt:lpstr>
      <vt:lpstr>Arial Unicode MS</vt:lpstr>
      <vt:lpstr>Calibri</vt:lpstr>
      <vt:lpstr>sample</vt:lpstr>
      <vt:lpstr>TechEd_2002_template</vt:lpstr>
      <vt:lpstr>1_sample</vt:lpstr>
      <vt:lpstr>2_sample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WILL</dc:creator>
  <cp:lastModifiedBy>x5</cp:lastModifiedBy>
  <cp:revision>144</cp:revision>
  <dcterms:created xsi:type="dcterms:W3CDTF">2022-09-09T03:27:00Z</dcterms:created>
  <dcterms:modified xsi:type="dcterms:W3CDTF">2022-09-20T13:15:55Z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BA2BA330C88B4518A86545770AE1C0C3</vt:lpwstr>
  </property>
</Properties>
</file>