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33"/>
  </p:notesMasterIdLst>
  <p:sldIdLst>
    <p:sldId id="321" r:id="rId6"/>
    <p:sldId id="327" r:id="rId7"/>
    <p:sldId id="328" r:id="rId8"/>
    <p:sldId id="338" r:id="rId9"/>
    <p:sldId id="340" r:id="rId10"/>
    <p:sldId id="341" r:id="rId11"/>
    <p:sldId id="342" r:id="rId12"/>
    <p:sldId id="354" r:id="rId13"/>
    <p:sldId id="355" r:id="rId14"/>
    <p:sldId id="356" r:id="rId15"/>
    <p:sldId id="357" r:id="rId16"/>
    <p:sldId id="336" r:id="rId17"/>
    <p:sldId id="337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58" r:id="rId26"/>
    <p:sldId id="361" r:id="rId27"/>
    <p:sldId id="362" r:id="rId28"/>
    <p:sldId id="363" r:id="rId29"/>
    <p:sldId id="364" r:id="rId30"/>
    <p:sldId id="359" r:id="rId31"/>
    <p:sldId id="360" r:id="rId32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CC"/>
    <a:srgbClr val="0033CC"/>
    <a:srgbClr val="00CC00"/>
    <a:srgbClr val="F8F8F8"/>
    <a:srgbClr val="003399"/>
    <a:srgbClr val="993366"/>
    <a:srgbClr val="0066CC"/>
    <a:srgbClr val="66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65"/>
        <p:guide pos="28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</a:t>
            </a: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五章 </a:t>
            </a:r>
            <a:r>
              <a:rPr kumimoji="1" lang="en-US" altLang="zh-CN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JavaBean 技术</a:t>
            </a:r>
            <a:endParaRPr kumimoji="1" lang="en-US" altLang="zh-CN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value 属性: </a:t>
            </a:r>
            <a:r>
              <a:rPr lang="zh-CN" altLang="en-US" sz="2200"/>
              <a:t>用于指定 JavaBean 实例对象某属性的值, value 的值可以是字符串, 也可以是表达式。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/>
              <a:t>如果 value 的值是字符串时, 该值会自动转化为 JavaBean 属性相应的类型;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/>
              <a:t>如果 value 的值是一个表达式, 那么该表达式的计算结果必须与所要设置的 JavaBean 属性的类型一致。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288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lnSpc>
                <a:spcPct val="130000"/>
              </a:lnSpc>
              <a:buClrTx/>
              <a:buSzTx/>
              <a:buFont typeface="Wingdings" panose="05000000000000000000" charset="0"/>
              <a:buChar char="n"/>
            </a:pPr>
            <a:r>
              <a:rPr lang="en-US" altLang="zh-CN" sz="2400">
                <a:solidFill>
                  <a:srgbClr val="0000FF"/>
                </a:solidFill>
              </a:rPr>
              <a:t>(3) &lt;jsp:getProperty&gt;动作标识: </a:t>
            </a:r>
            <a:r>
              <a:t>用</a:t>
            </a:r>
            <a:r>
              <a:rPr lang="zh-CN" altLang="en-US" sz="2200"/>
              <a:t>于在 JSP 页面中获取 JavaBean 实例对象的属性值, 即读取 JavaBean 实例对象的某属性值, 相当于调用 JavaBean 实例对象某属性的 get 方法。 </a:t>
            </a:r>
            <a:endParaRPr lang="zh-CN" altLang="en-US" sz="2200"/>
          </a:p>
          <a:p>
            <a:pPr marL="0" indent="0" algn="l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语法格式如下：</a:t>
            </a:r>
            <a:endParaRPr lang="en-US" altLang="zh-CN" sz="2400">
              <a:solidFill>
                <a:srgbClr val="0000FF"/>
              </a:solidFill>
            </a:endParaRPr>
          </a:p>
          <a:p>
            <a:pPr marL="0" indent="0" algn="l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</a:pPr>
            <a:endParaRPr lang="en-US" altLang="zh-CN" sz="2400">
              <a:solidFill>
                <a:srgbClr val="0000FF"/>
              </a:solidFill>
            </a:endParaRPr>
          </a:p>
          <a:p>
            <a:pPr marL="342900" indent="-34290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name 属性: </a:t>
            </a:r>
            <a:r>
              <a:rPr lang="zh-CN" altLang="en-US" sz="2200"/>
              <a:t>用于指定 JavaBean 实例对象的名称, 其值应与&lt;jsp:useBean&gt;动作标识 中的 id 属性值相同。</a:t>
            </a:r>
            <a:r>
              <a:rPr lang="en-US" altLang="zh-CN" sz="2400">
                <a:solidFill>
                  <a:srgbClr val="0000FF"/>
                </a:solidFill>
              </a:rPr>
              <a:t> </a:t>
            </a:r>
            <a:endParaRPr lang="en-US" altLang="zh-CN" sz="2400">
              <a:solidFill>
                <a:srgbClr val="0000FF"/>
              </a:solidFill>
            </a:endParaRPr>
          </a:p>
          <a:p>
            <a:pPr marL="342900" indent="-342900" algn="l">
              <a:lnSpc>
                <a:spcPct val="130000"/>
              </a:lnSpc>
              <a:buClrTx/>
              <a:buSzTx/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property 属性: </a:t>
            </a:r>
            <a:r>
              <a:rPr lang="zh-CN" altLang="en-US" sz="2200"/>
              <a:t>用于指定要获取 JavaBean 实例对象的哪个属性, 即属性名。</a:t>
            </a:r>
            <a:endParaRPr lang="zh-CN" altLang="en-US" sz="2200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068955"/>
            <a:ext cx="7583805" cy="331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在 JSP 中, 使用 JavaBean 来创建学生对象 (该对象具有姓名、 性别、 年龄、 班级属性)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通过&lt;jsp:useBean&gt;动作标识来创建 Student 对象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&lt;jsp:setProperty&gt;动作标识给对象的各个属性赋值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再通过&lt;jsp:getProperty&gt;动作标识去获取该学生对象各个属性的值。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200">
                <a:solidFill>
                  <a:schemeClr val="accent1"/>
                </a:solidFill>
              </a:rPr>
              <a:t>JSP 页面执行后的效果图如图 5. 1. 1 所示</a:t>
            </a:r>
            <a:endParaRPr lang="zh-CN" altLang="en-US" sz="2200">
              <a:solidFill>
                <a:schemeClr val="accent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>
                <a:solidFill>
                  <a:srgbClr val="FF0000"/>
                </a:solidFill>
              </a:rPr>
              <a:t>注:</a:t>
            </a:r>
            <a:r>
              <a:rPr lang="zh-CN" altLang="en-US" sz="2200"/>
              <a:t> 该实践内容是在同一个 JSP 文档中设置了属性值又去获取这些属性值, 虽然本身 无实际意义, 但目的在于让同学们理解和体会 JavaBean 实例对象、 属性的赋值与获取。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186180" y="5735955"/>
            <a:ext cx="7026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5. 1. 1 通过 JavaBean 的方式赋值及获取 JSP 页面上的各属性值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3429000"/>
            <a:ext cx="4250055" cy="21545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037715"/>
            <a:ext cx="662876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加固掌握 JSP 中如何应用 JavaBean 的知识;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加固掌握 JSP 的其他相关知识;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 掌握 JavaBean 在字符乱码中的应用。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0365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1844040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中文乱码 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中文乱码是指中文内容无法正确显示的现象。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字符编码的方式有很多种, 有些编码方 式是支持中文的, 有些编码方式则不支持中文。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当我们在 Web 页面上或其他地方出现中文乱码的现象时, 就需要调整相应的字符编码。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支持中文的编码方式主要有: </a:t>
            </a:r>
            <a:r>
              <a:rPr lang="zh-CN" altLang="en-US" sz="2200">
                <a:solidFill>
                  <a:srgbClr val="FF0000"/>
                </a:solidFill>
              </a:rPr>
              <a:t>UTF- 8</a:t>
            </a:r>
            <a:r>
              <a:rPr lang="zh-CN" altLang="en-US" sz="2200"/>
              <a:t>、 </a:t>
            </a:r>
            <a:r>
              <a:rPr lang="zh-CN" altLang="en-US" sz="2200">
                <a:solidFill>
                  <a:srgbClr val="FF0000"/>
                </a:solidFill>
              </a:rPr>
              <a:t>GBK</a:t>
            </a:r>
            <a:r>
              <a:rPr lang="zh-CN" altLang="en-US" sz="2200"/>
              <a:t>、 </a:t>
            </a:r>
            <a:r>
              <a:rPr lang="zh-CN" altLang="en-US" sz="2200">
                <a:solidFill>
                  <a:srgbClr val="FF0000"/>
                </a:solidFill>
              </a:rPr>
              <a:t>GB2312</a:t>
            </a:r>
            <a:r>
              <a:rPr lang="zh-CN" altLang="en-US" sz="2200"/>
              <a:t>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215" y="1173480"/>
            <a:ext cx="8693785" cy="5009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2. &lt;jsp:setProperty&gt;动作标识中通配符∗的使用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“∗” </a:t>
            </a:r>
            <a:r>
              <a:rPr lang="zh-CN" altLang="en-US" sz="2200">
                <a:sym typeface="+mn-ea"/>
              </a:rPr>
              <a:t>表示通配符, 在&lt;jsp:setProperty&gt;动作标识中的应用例子如下: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endParaRPr lang="zh-CN" altLang="en-US" sz="2200"/>
          </a:p>
          <a:p>
            <a:pPr marL="0"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>
                <a:sym typeface="+mn-ea"/>
              </a:rPr>
              <a:t>property = “∗”为设置 JavaBean 属性的快捷方式, 系统会根据 JavaBean 实例中的属 性名字与传递过来的 request 对象中包含的内容进行名字匹配, 通过相同名字匹配来自动为 JavaBean 相应的属性赋值, 而不必一个一个地设置。但前提是在 JavaBean 中属性的名字必须和 request 对象中的参数名称相匹配。由于表单中传过来的数据类型都是 String 类型的, JSP 内在机制会把这些参数转化成 JavaBean 属性对应的类型。</a:t>
            </a:r>
            <a:endParaRPr lang="zh-CN" altLang="en-US" sz="2200">
              <a:sym typeface="+mn-ea"/>
            </a:endParaRPr>
          </a:p>
        </p:txBody>
      </p:sp>
      <p:pic>
        <p:nvPicPr>
          <p:cNvPr id="8" name="图片 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2636520"/>
            <a:ext cx="7764780" cy="3581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在 JSP 页面引用 java 代码</a:t>
            </a:r>
            <a:endParaRPr lang="en-US" altLang="zh-CN" sz="2400">
              <a:solidFill>
                <a:srgbClr val="0000FF"/>
              </a:solidFill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在页面写&lt;% = %&gt;代码段表示在里面引用 Java 表达式, 例如: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上述代码表示获取 student 对象中 name 的值, 该代码与下面的代码等效: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2204720"/>
            <a:ext cx="7846060" cy="362585"/>
          </a:xfrm>
          <a:prstGeom prst="rect">
            <a:avLst/>
          </a:prstGeom>
        </p:spPr>
      </p:pic>
      <p:pic>
        <p:nvPicPr>
          <p:cNvPr id="8" name="图片 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3429000"/>
            <a:ext cx="7836535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610" y="2037715"/>
            <a:ext cx="8542020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编写一个 register. jsp 注册页面 (效果如图 5. 2. 1  所示) 和一个 registerContent. jsp 。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注册内容显示页 (效果如图 5. 2. </a:t>
            </a:r>
            <a:r>
              <a:rPr lang="en-US" altLang="zh-CN" sz="2200"/>
              <a:t>2</a:t>
            </a:r>
            <a:r>
              <a:rPr lang="zh-CN" altLang="en-US" sz="2200"/>
              <a:t> 所示), 利用 JavaBean 技术实现在 registerContent. jsp。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获取并显示 register. jsp 传递过来的信息, 并且解决中文乱码的问题。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2 实践二: 应用 JavaBean 解决中文乱码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908175"/>
            <a:ext cx="4043680" cy="2653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065" y="1908175"/>
            <a:ext cx="3069590" cy="263588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1329055" y="4724400"/>
            <a:ext cx="2502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5.</a:t>
            </a:r>
            <a:r>
              <a:rPr lang="en-US" altLang="zh-CN"/>
              <a:t>2.1 </a:t>
            </a:r>
            <a:r>
              <a:rPr lang="zh-CN" altLang="en-US"/>
              <a:t>注册页面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79390" y="4707890"/>
            <a:ext cx="30099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5.</a:t>
            </a:r>
            <a:r>
              <a:rPr lang="en-US" altLang="zh-CN"/>
              <a:t>2.2 </a:t>
            </a:r>
            <a:r>
              <a:rPr lang="zh-CN" altLang="en-US"/>
              <a:t>注册信息显示页面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5. 1 实践一: JavaBean 在 JSP 中的应用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5. 2 实践二: 应用 JavaBean 解决中文乱码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5. 3 综合实践: 统计注册人数总数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96110" y="2468245"/>
            <a:ext cx="615632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了解 JavaBean 对象在 JSP 页面内的有效范围;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掌握使用动作标识语句在 JSP 页面上对 JavaBean 对象进行操作。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7341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2346325"/>
            <a:ext cx="7635240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1、JavaBean对象在JSP页面内的生命周期</a:t>
            </a:r>
            <a:endParaRPr lang="en-US" altLang="zh-CN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JavaBean对象在JSP页面内的生命周期可以自行进行设置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/>
              <a:t>通过&lt;jsp:useBean&gt;标签中的scope属性来设置，它存在于page、request、session和application 4种范围。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tx1"/>
                </a:solidFill>
                <a:sym typeface="+mn-ea"/>
              </a:rPr>
              <a:t>默认的情况下，JavaBean作用于page范围之内。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1557020"/>
            <a:ext cx="7757160" cy="2290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page范围：</a:t>
            </a:r>
            <a:r>
              <a:rPr lang="zh-CN" altLang="en-US" sz="2200">
                <a:sym typeface="+mn-ea"/>
              </a:rPr>
              <a:t>JavaBean对象只存在于当前页面，在当前页面内有效；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request范围：</a:t>
            </a:r>
            <a:r>
              <a:rPr lang="zh-CN" altLang="en-US" sz="2200">
                <a:sym typeface="+mn-ea"/>
              </a:rPr>
              <a:t>JavaBean在一次请求request范围内有效；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session范围：</a:t>
            </a:r>
            <a:r>
              <a:rPr lang="zh-CN" altLang="en-US" sz="2200">
                <a:sym typeface="+mn-ea"/>
              </a:rPr>
              <a:t>JavaBean在一次session范围内有效；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application范围：</a:t>
            </a:r>
            <a:r>
              <a:rPr lang="zh-CN" altLang="en-US" sz="2200">
                <a:sym typeface="+mn-ea"/>
              </a:rPr>
              <a:t>JavaBean在整个应用程序范围内有效。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215" y="1173480"/>
            <a:ext cx="869378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2. 常见的JSP动作标识</a:t>
            </a:r>
            <a:endParaRPr lang="zh-CN" altLang="en-US" sz="2400">
              <a:solidFill>
                <a:srgbClr val="0000FF"/>
              </a:solidFill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jsp:useBean   </a:t>
            </a:r>
            <a:r>
              <a:rPr lang="zh-CN" altLang="en-US" sz="2200">
                <a:sym typeface="+mn-ea"/>
              </a:rPr>
              <a:t> 创建JavaBean的一个实例；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jsp:setProperty  </a:t>
            </a:r>
            <a:r>
              <a:rPr lang="zh-CN" altLang="en-US" sz="2200">
                <a:sym typeface="+mn-ea"/>
              </a:rPr>
              <a:t>设置javaBean的属性;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jsp:getProperty </a:t>
            </a:r>
            <a:r>
              <a:rPr lang="zh-CN" altLang="en-US" sz="2200">
                <a:sym typeface="+mn-ea"/>
              </a:rPr>
              <a:t> 获取javaBean的属性;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jsp:include  </a:t>
            </a:r>
            <a:r>
              <a:rPr lang="zh-CN" altLang="en-US" sz="2200">
                <a:sym typeface="+mn-ea"/>
              </a:rPr>
              <a:t>   包括（插入）一个文件进来；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jsp:forward   </a:t>
            </a:r>
            <a:r>
              <a:rPr lang="zh-CN" altLang="en-US" sz="2200">
                <a:sym typeface="+mn-ea"/>
              </a:rPr>
              <a:t> 将请求转到另外一个页面；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jsp:param    </a:t>
            </a:r>
            <a:r>
              <a:rPr lang="zh-CN" altLang="en-US" sz="2200">
                <a:sym typeface="+mn-ea"/>
              </a:rPr>
              <a:t>用于为其他标识传递参数，作为其他标识的子标识。</a:t>
            </a:r>
            <a:endParaRPr lang="zh-CN" altLang="en-US" sz="2200"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215" y="1173480"/>
            <a:ext cx="869378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2. 常见的JSP动作标识</a:t>
            </a:r>
            <a:endParaRPr lang="zh-CN" altLang="en-US" sz="2400">
              <a:solidFill>
                <a:srgbClr val="0000FF"/>
              </a:solidFill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jsp:useBean   </a:t>
            </a:r>
            <a:r>
              <a:rPr lang="zh-CN" altLang="en-US" sz="2200">
                <a:sym typeface="+mn-ea"/>
              </a:rPr>
              <a:t> 创建JavaBean的一个实例；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jsp:setProperty  </a:t>
            </a:r>
            <a:r>
              <a:rPr lang="zh-CN" altLang="en-US" sz="2200">
                <a:sym typeface="+mn-ea"/>
              </a:rPr>
              <a:t>设置javaBean的属性;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jsp:getProperty </a:t>
            </a:r>
            <a:r>
              <a:rPr lang="zh-CN" altLang="en-US" sz="2200">
                <a:sym typeface="+mn-ea"/>
              </a:rPr>
              <a:t> 获取javaBean的属性;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jsp:include  </a:t>
            </a:r>
            <a:r>
              <a:rPr lang="zh-CN" altLang="en-US" sz="2200">
                <a:sym typeface="+mn-ea"/>
              </a:rPr>
              <a:t>   包括（插入）一个文件进来；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jsp:forward   </a:t>
            </a:r>
            <a:r>
              <a:rPr lang="zh-CN" altLang="en-US" sz="2200">
                <a:sym typeface="+mn-ea"/>
              </a:rPr>
              <a:t> 将请求转到另外一个页面；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jsp:param    </a:t>
            </a:r>
            <a:r>
              <a:rPr lang="zh-CN" altLang="en-US" sz="2200">
                <a:sym typeface="+mn-ea"/>
              </a:rPr>
              <a:t>用于为其他标识传递参数，作为其他标识的子标识。</a:t>
            </a:r>
            <a:endParaRPr lang="zh-CN" altLang="en-US" sz="2200"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215" y="1173480"/>
            <a:ext cx="8693785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  <a:sym typeface="+mn-ea"/>
              </a:rPr>
              <a:t>3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.</a:t>
            </a:r>
            <a:r>
              <a:rPr lang="en-US" altLang="zh-CN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jsp:include动作标识</a:t>
            </a:r>
            <a:endParaRPr lang="zh-CN" altLang="en-US" sz="2400">
              <a:solidFill>
                <a:srgbClr val="0000FF"/>
              </a:solidFill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jsp:include</a:t>
            </a:r>
            <a:r>
              <a:rPr lang="zh-CN" altLang="en-US" sz="2200">
                <a:sym typeface="+mn-ea"/>
              </a:rPr>
              <a:t>动作标识是在也页面中包括（插入）一个文件进来，服务器按照正常的方式对指向被包括文件的URL进行解析，这个URL可以是Servlet或JSP页面。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ym typeface="+mn-ea"/>
              </a:rPr>
              <a:t>语法一（无需给被包括文件传递参数）：</a:t>
            </a:r>
            <a:endParaRPr lang="zh-CN" altLang="en-US" sz="2200">
              <a:sym typeface="+mn-ea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2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&lt;jsp:include page="sample.jsp"/&gt;</a:t>
            </a:r>
            <a:endParaRPr lang="zh-CN" altLang="en-US" sz="2200">
              <a:sym typeface="+mn-ea"/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ym typeface="+mn-ea"/>
              </a:rPr>
              <a:t>语法二（给被包括文件传递参数）：</a:t>
            </a:r>
            <a:endParaRPr lang="zh-CN" altLang="en-US" sz="2200">
              <a:sym typeface="+mn-ea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2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&lt;jsp:include page="sample.jsp"&gt;</a:t>
            </a:r>
            <a:endParaRPr lang="zh-CN" altLang="en-US" sz="2200">
              <a:sym typeface="+mn-ea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200">
                <a:sym typeface="+mn-ea"/>
              </a:rPr>
              <a:t>		</a:t>
            </a:r>
            <a:r>
              <a:rPr lang="zh-CN" altLang="en-US" sz="2200">
                <a:sym typeface="+mn-ea"/>
              </a:rPr>
              <a:t>&lt;jsp:param name="name" value="value"/&gt;</a:t>
            </a:r>
            <a:endParaRPr lang="zh-CN" altLang="en-US" sz="2200">
              <a:sym typeface="+mn-ea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2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&lt;/jsp:include&gt;</a:t>
            </a:r>
            <a:endParaRPr lang="zh-CN" altLang="en-US" sz="2200"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610" y="2037715"/>
            <a:ext cx="8542020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/>
              <a:t>在 5. 2 节的基础上, 利用 JavaBean 技术实现对注册人数的统计, 实现如图 5. 3. 1 所示效果。</a:t>
            </a:r>
            <a:endParaRPr lang="zh-CN" altLang="en-US" sz="2200"/>
          </a:p>
          <a:p>
            <a:pPr marL="342900" indent="-34290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2200">
                <a:solidFill>
                  <a:srgbClr val="FF0000"/>
                </a:solidFill>
              </a:rPr>
              <a:t>提示:</a:t>
            </a:r>
            <a:r>
              <a:rPr lang="zh-CN" altLang="en-US" sz="2200"/>
              <a:t> 实现注册人数统计需注意创建 JavaBean 时 scope 属性的有效范围。 此外, 本实 践内容可使用&lt;jsp:include&gt;动作标识来进行静态引入。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1186180" y="406400"/>
            <a:ext cx="742696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3 综合实践: 统计注册人数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0570" y="5657850"/>
            <a:ext cx="29692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5. 3. 1 注册人数统计</a:t>
            </a:r>
            <a:endParaRPr lang="zh-CN" altLang="en-US"/>
          </a:p>
        </p:txBody>
      </p:sp>
      <p:pic>
        <p:nvPicPr>
          <p:cNvPr id="7" name="图片 6" descr="MI7K1IZ@]VR~_(_M4]K7LL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986280"/>
            <a:ext cx="7120890" cy="3497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000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6239510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理解 JavaBean 技术;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掌握在 JSP 使用 JavaBean 的相关知识。</a:t>
            </a:r>
            <a:endPara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1628775"/>
            <a:ext cx="7757160" cy="4090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 JavaBean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JavaBean </a:t>
            </a:r>
            <a:r>
              <a:rPr lang="zh-CN" altLang="en-US" sz="2200"/>
              <a:t>实质上就是 Java 类, 是使用 Java 语言开发的一个可重复用的组件。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 b="1">
                <a:solidFill>
                  <a:srgbClr val="0000FF"/>
                </a:solidFill>
              </a:rPr>
              <a:t> </a:t>
            </a:r>
            <a:r>
              <a:rPr lang="zh-CN" altLang="en-US" sz="2200">
                <a:solidFill>
                  <a:srgbClr val="0000FF"/>
                </a:solidFill>
              </a:rPr>
              <a:t>JSP </a:t>
            </a:r>
            <a:r>
              <a:rPr lang="zh-CN" altLang="en-US" sz="2200"/>
              <a:t>的 开发中, 可以使用 JavaBean 减少重复代码, 使整个 JSP 代码更简洁。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 b="1">
                <a:solidFill>
                  <a:srgbClr val="0000FF"/>
                </a:solidFill>
              </a:rPr>
              <a:t> </a:t>
            </a:r>
            <a:r>
              <a:rPr lang="zh-CN" altLang="en-US" sz="2200">
                <a:solidFill>
                  <a:srgbClr val="0000FF"/>
                </a:solidFill>
              </a:rPr>
              <a:t>JavaBean</a:t>
            </a:r>
            <a:r>
              <a:rPr lang="zh-CN" altLang="en-US" sz="2200" b="1">
                <a:solidFill>
                  <a:srgbClr val="0000FF"/>
                </a:solidFill>
              </a:rPr>
              <a:t> </a:t>
            </a:r>
            <a:r>
              <a:rPr lang="zh-CN" altLang="en-US" sz="2200"/>
              <a:t>的特性: 是公共的类, 类必须声明为 </a:t>
            </a:r>
            <a:r>
              <a:rPr lang="zh-CN" altLang="en-US" sz="2200">
                <a:solidFill>
                  <a:srgbClr val="FF0000"/>
                </a:solidFill>
              </a:rPr>
              <a:t>public class</a:t>
            </a:r>
            <a:r>
              <a:rPr lang="zh-CN" altLang="en-US" sz="2200"/>
              <a:t>; 类中至少存在一个</a:t>
            </a:r>
            <a:r>
              <a:rPr lang="zh-CN" altLang="en-US" sz="2200">
                <a:solidFill>
                  <a:srgbClr val="FF0000"/>
                </a:solidFill>
              </a:rPr>
              <a:t>无参构造方法</a:t>
            </a:r>
            <a:r>
              <a:rPr lang="zh-CN" altLang="en-US" sz="2200"/>
              <a:t>; 类中的属性需</a:t>
            </a:r>
            <a:r>
              <a:rPr lang="zh-CN" altLang="en-US" sz="2200">
                <a:solidFill>
                  <a:srgbClr val="FF0000"/>
                </a:solidFill>
              </a:rPr>
              <a:t>封装</a:t>
            </a:r>
            <a:r>
              <a:rPr lang="zh-CN" altLang="en-US" sz="2200"/>
              <a:t> (即使用 private 声明), 属性如果需要被外部操作, 则必须编写对应的 </a:t>
            </a:r>
            <a:r>
              <a:rPr lang="zh-CN" altLang="en-US" sz="2200">
                <a:solidFill>
                  <a:srgbClr val="FF0000"/>
                </a:solidFill>
              </a:rPr>
              <a:t>setter</a:t>
            </a:r>
            <a:r>
              <a:rPr lang="zh-CN" altLang="en-US" sz="2200"/>
              <a:t> 和 </a:t>
            </a:r>
            <a:r>
              <a:rPr lang="zh-CN" altLang="en-US" sz="2200">
                <a:solidFill>
                  <a:srgbClr val="FF0000"/>
                </a:solidFill>
              </a:rPr>
              <a:t>getter</a:t>
            </a:r>
            <a:r>
              <a:rPr lang="zh-CN" altLang="en-US" sz="2200"/>
              <a:t> 方法。</a:t>
            </a:r>
            <a:endParaRPr lang="zh-CN" altLang="en-US"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090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2. 为什么要使用 JavaBean</a:t>
            </a:r>
            <a:endParaRPr lang="en-US" altLang="zh-CN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sym typeface="+mn-ea"/>
              </a:rPr>
              <a:t> JSP </a:t>
            </a:r>
            <a:r>
              <a:rPr lang="zh-CN" altLang="en-US" sz="2200">
                <a:sym typeface="+mn-ea"/>
              </a:rPr>
              <a:t>网页开发的初级阶段并没有所谓的框架和逻辑分层的概念, JSP 网页代码与 Java 业务逻辑代码是写在一起的。 这种混乱的代码书写方式, 给程序的调试及维护工作带来了很大的困难, 直到 JavaBean 的出现, 这一问题得到了些许改善。 </a:t>
            </a:r>
            <a:endParaRPr lang="zh-CN" altLang="en-US"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sym typeface="+mn-ea"/>
              </a:rPr>
              <a:t>JavaBean </a:t>
            </a:r>
            <a:r>
              <a:rPr lang="zh-CN" altLang="en-US" sz="2200">
                <a:sym typeface="+mn-ea"/>
              </a:rPr>
              <a:t>可以使系统开发更加面向对象, 可将 HTML 和 Java 代码分离, 使整个 JSP 代码的开发更简洁和更便于管理, 通过对 JavaBean 组件的调用, 实现</a:t>
            </a:r>
            <a:r>
              <a:rPr lang="zh-CN" altLang="en-US" sz="2200">
                <a:solidFill>
                  <a:srgbClr val="FF0000"/>
                </a:solidFill>
                <a:sym typeface="+mn-ea"/>
              </a:rPr>
              <a:t>减少代码冗余、 提升代码重用率</a:t>
            </a:r>
            <a:r>
              <a:rPr lang="zh-CN" altLang="en-US" sz="2200">
                <a:sym typeface="+mn-ea"/>
              </a:rPr>
              <a:t>, 从而</a:t>
            </a:r>
            <a:r>
              <a:rPr lang="zh-CN" altLang="en-US" sz="2200">
                <a:solidFill>
                  <a:srgbClr val="FF0000"/>
                </a:solidFill>
                <a:sym typeface="+mn-ea"/>
              </a:rPr>
              <a:t>提升开发效率</a:t>
            </a:r>
            <a:r>
              <a:rPr lang="zh-CN" altLang="en-US" sz="2200">
                <a:sym typeface="+mn-ea"/>
              </a:rPr>
              <a:t>和</a:t>
            </a:r>
            <a:r>
              <a:rPr lang="zh-CN" altLang="en-US" sz="2200">
                <a:solidFill>
                  <a:srgbClr val="FF0000"/>
                </a:solidFill>
                <a:sym typeface="+mn-ea"/>
              </a:rPr>
              <a:t>降低后期系统的维护成本</a:t>
            </a:r>
            <a:r>
              <a:rPr lang="zh-CN" altLang="en-US" sz="2200">
                <a:sym typeface="+mn-ea"/>
              </a:rPr>
              <a:t>。</a:t>
            </a:r>
            <a:endParaRPr lang="zh-CN" altLang="en-US" sz="2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090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JavaBean 的种类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2200">
                <a:solidFill>
                  <a:srgbClr val="0000FF"/>
                </a:solidFill>
              </a:rPr>
              <a:t>JavaBean </a:t>
            </a:r>
            <a:r>
              <a:rPr lang="zh-CN" altLang="en-US" sz="2200"/>
              <a:t>可分为可视化 JavaBean 和非可视化 JavaBean。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可视化 JavaBean</a:t>
            </a:r>
            <a:r>
              <a:rPr lang="zh-CN" altLang="en-US" sz="2200"/>
              <a:t>一般应用于 Swing 的程序中, 在 JSP 开发中用得很少。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非可视化的 JavaBean </a:t>
            </a:r>
            <a:r>
              <a:rPr lang="zh-CN" altLang="en-US" sz="2200"/>
              <a:t>主要用于实现一些业务逻辑或封装一些业务对象, 非可视化的 JavaBean 又分为值 JavaBean 和工具 JavaBean。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olidFill>
                  <a:srgbClr val="0000FF"/>
                </a:solidFill>
              </a:rPr>
              <a:t>(1) 值 JavaBean:</a:t>
            </a:r>
            <a:r>
              <a:rPr lang="zh-CN" altLang="en-US" sz="2200"/>
              <a:t> 通常用来封装数据, 作为信息容器。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200">
                <a:solidFill>
                  <a:srgbClr val="0000FF"/>
                </a:solidFill>
              </a:rPr>
              <a:t>(2) 工具 JavaBean:</a:t>
            </a:r>
            <a:r>
              <a:rPr lang="zh-CN" altLang="en-US" sz="2200"/>
              <a:t> 通常用于封装业务逻辑、 数据库操作等。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3769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4. 在 JSP 中如何使用 JavaBean </a:t>
            </a:r>
            <a:r>
              <a:rPr lang="zh-CN" altLang="en-US" sz="2200"/>
              <a:t>  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en-US" altLang="zh-CN" sz="2400">
                <a:solidFill>
                  <a:srgbClr val="0000FF"/>
                </a:solidFill>
              </a:rPr>
              <a:t>JSP </a:t>
            </a:r>
            <a:r>
              <a:rPr lang="zh-CN" altLang="en-US" sz="2200"/>
              <a:t>技术提供了以下 3 个关于使用 JavaBean 组件的动作标识。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en-US" altLang="zh-CN" sz="2400">
                <a:solidFill>
                  <a:srgbClr val="0000FF"/>
                </a:solidFill>
              </a:rPr>
              <a:t>  </a:t>
            </a:r>
            <a:r>
              <a:rPr lang="en-US" altLang="zh-CN" sz="2400">
                <a:solidFill>
                  <a:srgbClr val="0000FF"/>
                </a:solidFill>
                <a:sym typeface="+mn-ea"/>
              </a:rPr>
              <a:t>(1) </a:t>
            </a:r>
            <a:r>
              <a:rPr lang="en-US" altLang="zh-CN" sz="2400">
                <a:solidFill>
                  <a:srgbClr val="0000FF"/>
                </a:solidFill>
              </a:rPr>
              <a:t>&lt;jsp:useBean&gt;动作标识:</a:t>
            </a:r>
            <a:r>
              <a:rPr lang="zh-CN" altLang="en-US" sz="2200"/>
              <a:t> 用于在 JSP 页面中创建一</a:t>
            </a:r>
            <a:r>
              <a:rPr lang="en-US" altLang="zh-CN" sz="2200"/>
              <a:t> </a:t>
            </a:r>
            <a:r>
              <a:rPr lang="zh-CN" altLang="en-US" sz="2200"/>
              <a:t>JavaBean 实例对象。在</a:t>
            </a:r>
            <a:r>
              <a:rPr lang="en-US" altLang="zh-CN" sz="2200"/>
              <a:t> </a:t>
            </a:r>
            <a:r>
              <a:rPr lang="zh-CN" altLang="en-US" sz="2200"/>
              <a:t>&lt;jsp. useBean&gt;</a:t>
            </a:r>
            <a:r>
              <a:rPr lang="en-US" altLang="zh-CN" sz="2200"/>
              <a:t> </a:t>
            </a:r>
            <a:r>
              <a:rPr lang="zh-CN" altLang="en-US" sz="2200"/>
              <a:t>动作标识中指定的域范围内, 如果已经存在该 JavaBean 实例对象, 则直接返回该 JavaBean 实例对象的引用; 如果不存在, 则创建该 JavaBean 实例对象, 并将它以指定的名称存储到指定的域范围中。 </a:t>
            </a:r>
            <a:endParaRPr lang="zh-CN" altLang="en-US" sz="2200"/>
          </a:p>
          <a:p>
            <a:pPr marL="0" indent="0">
              <a:lnSpc>
                <a:spcPct val="130000"/>
              </a:lnSpc>
              <a:buFont typeface="Wingdings" panose="05000000000000000000" charset="0"/>
              <a:buNone/>
            </a:pP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450215" y="1173480"/>
            <a:ext cx="8693785" cy="3369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其语法格式如下:</a:t>
            </a:r>
            <a:endParaRPr lang="en-US" altLang="zh-CN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endParaRPr lang="en-US" altLang="zh-CN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id 属性: </a:t>
            </a:r>
            <a:r>
              <a:rPr lang="zh-CN" altLang="en-US" sz="2200"/>
              <a:t>用于指定 JavaBean 实例对象的名称。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class 属性: </a:t>
            </a:r>
            <a:r>
              <a:rPr lang="zh-CN" altLang="en-US" sz="2200"/>
              <a:t>用于指定 JavaBean 的完整类名。 </a:t>
            </a:r>
            <a:endParaRPr lang="zh-CN" altLang="en-US" sz="2200"/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scope 属性: </a:t>
            </a:r>
            <a:r>
              <a:rPr lang="zh-CN" altLang="en-US" sz="2200"/>
              <a:t>用于指定 JavaBean 实例对象的有效作用范围, 其取值有 4 种: page、 request、 session、 application。 其默认值是 </a:t>
            </a:r>
            <a:r>
              <a:rPr lang="zh-CN" altLang="en-US" sz="2200">
                <a:solidFill>
                  <a:schemeClr val="tx1"/>
                </a:solidFill>
              </a:rPr>
              <a:t>page。</a:t>
            </a:r>
            <a:endParaRPr lang="zh-CN" altLang="en-US" sz="2200">
              <a:solidFill>
                <a:schemeClr val="tx1"/>
              </a:solidFill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700530"/>
            <a:ext cx="7926705" cy="419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3769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30000"/>
              </a:lnSpc>
              <a:buFont typeface="Wingdings" panose="05000000000000000000" charset="0"/>
              <a:buChar char="n"/>
            </a:pPr>
            <a:r>
              <a:rPr lang="en-US" altLang="zh-CN" sz="2400">
                <a:solidFill>
                  <a:srgbClr val="0000FF"/>
                </a:solidFill>
              </a:rPr>
              <a:t>(2) &lt;jsp:setProperty&gt;动作标识: </a:t>
            </a:r>
            <a:r>
              <a:rPr lang="zh-CN" altLang="en-US" sz="2200">
                <a:solidFill>
                  <a:schemeClr val="tx1"/>
                </a:solidFill>
              </a:rPr>
              <a:t>用于在 JSP 页面中设置 JavaBean 实例对象的属性值, 即对 JavaBean 实例对象的某属性进行赋值, 相当于调用 JavaBean 实例对象某属性的 set 方 法。 </a:t>
            </a:r>
            <a:endParaRPr lang="zh-CN" altLang="en-US" sz="2200">
              <a:solidFill>
                <a:schemeClr val="tx1"/>
              </a:solidFill>
            </a:endParaRPr>
          </a:p>
          <a:p>
            <a:pPr marL="0"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400">
                <a:solidFill>
                  <a:srgbClr val="0000FF"/>
                </a:solidFill>
              </a:rPr>
              <a:t>其语法格式如下:</a:t>
            </a:r>
            <a:endParaRPr lang="en-US" altLang="zh-CN" sz="2400">
              <a:solidFill>
                <a:srgbClr val="0000FF"/>
              </a:solidFill>
            </a:endParaRPr>
          </a:p>
          <a:p>
            <a:pPr marL="0" indent="0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>
              <a:solidFill>
                <a:schemeClr val="tx1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name 属性: </a:t>
            </a:r>
            <a:r>
              <a:rPr lang="zh-CN" altLang="en-US" sz="2200">
                <a:solidFill>
                  <a:schemeClr val="tx1"/>
                </a:solidFill>
              </a:rPr>
              <a:t>用于指定 JavaBean 实例对象的名称, 其值应与&lt;jsp:useBean&gt;动作标识 中的 id 属性值相同。</a:t>
            </a:r>
            <a:endParaRPr lang="zh-CN" altLang="en-US" sz="2200">
              <a:solidFill>
                <a:schemeClr val="tx1"/>
              </a:solidFill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en-US" altLang="zh-CN" sz="2400">
                <a:solidFill>
                  <a:srgbClr val="0000FF"/>
                </a:solidFill>
              </a:rPr>
              <a:t> property 属性: </a:t>
            </a:r>
            <a:r>
              <a:rPr lang="zh-CN" altLang="en-US" sz="2200">
                <a:solidFill>
                  <a:schemeClr val="tx1"/>
                </a:solidFill>
              </a:rPr>
              <a:t>用于指定 JavaBean 实例对象的属性名。</a:t>
            </a:r>
            <a:endParaRPr lang="zh-CN" altLang="en-US" sz="2200">
              <a:solidFill>
                <a:schemeClr val="tx1"/>
              </a:solidFill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085" y="3068955"/>
            <a:ext cx="7529195" cy="3721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86180" y="478155"/>
            <a:ext cx="739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5. 1 实践一: JavaBean 在 JSP 中的应用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hmMWNkMWRkZWE3ZmQwOGFlMDE3Yzk3Y2MzYjI1ZTc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4953</Words>
  <Application>WPS 演示</Application>
  <PresentationFormat>全屏显示(4:3)</PresentationFormat>
  <Paragraphs>204</Paragraphs>
  <Slides>27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Wingdings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こ课桌上的青春へ</cp:lastModifiedBy>
  <cp:revision>160</cp:revision>
  <dcterms:created xsi:type="dcterms:W3CDTF">2022-09-09T03:27:00Z</dcterms:created>
  <dcterms:modified xsi:type="dcterms:W3CDTF">2022-09-17T10:17:09Z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2052-11.1.0.12019</vt:lpwstr>
  </property>
  <property fmtid="{D5CDD505-2E9C-101B-9397-08002B2CF9AE}" pid="3" name="ICV">
    <vt:lpwstr>C1AABABFEB394BAEACB55EEECBFD06FE</vt:lpwstr>
  </property>
</Properties>
</file>