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17"/>
  </p:notesMasterIdLst>
  <p:sldIdLst>
    <p:sldId id="321" r:id="rId6"/>
    <p:sldId id="327" r:id="rId7"/>
    <p:sldId id="328" r:id="rId8"/>
    <p:sldId id="338" r:id="rId9"/>
    <p:sldId id="340" r:id="rId10"/>
    <p:sldId id="341" r:id="rId11"/>
    <p:sldId id="336" r:id="rId12"/>
    <p:sldId id="329" r:id="rId13"/>
    <p:sldId id="362" r:id="rId14"/>
    <p:sldId id="363" r:id="rId15"/>
    <p:sldId id="330" r:id="rId16"/>
    <p:sldId id="331" r:id="rId18"/>
    <p:sldId id="370" r:id="rId19"/>
    <p:sldId id="371" r:id="rId20"/>
    <p:sldId id="372" r:id="rId21"/>
    <p:sldId id="333" r:id="rId22"/>
    <p:sldId id="373" r:id="rId23"/>
    <p:sldId id="37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3366CC"/>
    <a:srgbClr val="0033CC"/>
    <a:srgbClr val="00CC00"/>
    <a:srgbClr val="F8F8F8"/>
    <a:srgbClr val="003399"/>
    <a:srgbClr val="993366"/>
    <a:srgbClr val="0066CC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15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658620" y="2480310"/>
            <a:ext cx="58724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第三章 </a:t>
            </a:r>
            <a:r>
              <a:rPr kumimoji="1" lang="en-US" altLang="zh-CN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Java Web </a:t>
            </a: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开发环境</a:t>
            </a: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搭建</a:t>
            </a:r>
            <a:endParaRPr kumimoji="1" lang="zh-CN" altLang="en-US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5660" y="1173480"/>
            <a:ext cx="7533640" cy="5369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/>
              <a:t>① server. xml: 配置整个服务器信息, 例如修改端口号、 添加虚拟主机等。</a:t>
            </a:r>
            <a:endParaRPr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/>
              <a:t>② tomcatusers. xml: 存储 tomcat 用户的文件。 这里保存的是 tomcat 的用户名、 密码, 以及用户的角色信息。 根据该文件中的注释信息添加 tomcat 用户, 就可在 Tomcat 主页中 进入 Tomcat Manager 页面。 </a:t>
            </a:r>
            <a:endParaRPr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/>
              <a:t>③ web. xml: 部署描述符文件。 这个文件中注册了很多 MIME 类型, 即文档类型, 这 些 MIME 类型是客户端与服务器之间用来说明文档类型的。 例如, 用户请求一个 html 网 页, 那么服务器就会告诉客户端浏览器响应的文档是 text / html 类型的, 这就是一个 MIME 类型。 客户端浏览器通过这个 MIME 类型就知道应该在浏览器中显示这个 html 文件。 </a:t>
            </a:r>
            <a:endParaRPr sz="2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6155" y="1173480"/>
            <a:ext cx="7383145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/>
              <a:t>④ context. xml: 对所有应用的统一配置。</a:t>
            </a:r>
            <a:endParaRPr sz="2200"/>
          </a:p>
        </p:txBody>
      </p:sp>
      <p:sp>
        <p:nvSpPr>
          <p:cNvPr id="8" name="文本框 7"/>
          <p:cNvSpPr txBox="1"/>
          <p:nvPr/>
        </p:nvSpPr>
        <p:spPr>
          <a:xfrm>
            <a:off x="612140" y="1557020"/>
            <a:ext cx="7757160" cy="4050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(3) lib:</a:t>
            </a:r>
            <a:r>
              <a:rPr sz="2200">
                <a:sym typeface="+mn-ea"/>
              </a:rPr>
              <a:t> 该目录是 Tomcat 的类库, 里面存着大量 jar 包。 如果需要添加 Tomcat 依赖 的 jar 包, 可以将其放到这个目录中, 当然也可以把其他应用依赖的 jar 包放到这个目录 中, 所有项目都可以共享这个目录中的 jar 包。</a:t>
            </a:r>
            <a:endParaRPr sz="2200"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(4) logs:</a:t>
            </a:r>
            <a:r>
              <a:rPr sz="2200">
                <a:sym typeface="+mn-ea"/>
              </a:rPr>
              <a:t> 该目录中都是日志文件, 记录了 Tomcat 启动和关闭的信息。 无论启动 Tomcat 是否正常, 都会记录在日志文件中。</a:t>
            </a:r>
            <a:endParaRPr sz="2200"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(5) temp: </a:t>
            </a:r>
            <a:r>
              <a:rPr sz="2200">
                <a:solidFill>
                  <a:schemeClr val="tx1"/>
                </a:solidFill>
                <a:sym typeface="+mn-ea"/>
              </a:rPr>
              <a:t>该目录中存放的是 Tomcat 的临时文件, 这些临时文件可以在停止 Tomcat</a:t>
            </a:r>
            <a:endParaRPr sz="22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995" y="1124585"/>
            <a:ext cx="7757160" cy="4490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(6) webapps: </a:t>
            </a:r>
            <a:r>
              <a:rPr sz="2200">
                <a:sym typeface="+mn-ea"/>
              </a:rPr>
              <a:t>该目录存放的是 web 项目, 其中的每个文件夹都是一个项目。 一般情 况下, 这个目录下已经存在几个文件夹, 这些是 Tomcat 自带的项目, 其中 ROOT 是一个 特殊的项目, 在地址栏中没有给出项目目录时, 对应的就是 ROOT 项目。 浏览器访问该目 录下的项目的一般地址为 http: / / localhost:8080 / examples, 这里的 examples 就是要访问的 项目名, 即文件夹的名字。</a:t>
            </a:r>
            <a:endParaRPr sz="2200"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(7) work:</a:t>
            </a:r>
            <a:r>
              <a:rPr sz="2200">
                <a:sym typeface="+mn-ea"/>
              </a:rPr>
              <a:t> 该目录下存放的是运行时生成的文件和最终运行的文件。 这个目录下的内 容可删除, 因为再次运行相应项目时会再次生成相关内容。</a:t>
            </a:r>
            <a:endParaRPr sz="2200"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880" y="1124585"/>
            <a:ext cx="7534275" cy="1850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>
                <a:sym typeface="+mn-ea"/>
              </a:rPr>
              <a:t> 例如, 当用户访问一个 JSP 文 件时, Tomcat 会通过 JSP 生成 Java 文件, 然后再编译 Java 文件生成 class 文件, 生成的 Java 文件和 class 文件都会存放到这个目录下。</a:t>
            </a:r>
            <a:endParaRPr sz="2200">
              <a:sym typeface="+mn-ea"/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sz="22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420" y="2420620"/>
            <a:ext cx="7757160" cy="970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(8) LICENSE: </a:t>
            </a:r>
            <a:r>
              <a:rPr sz="2200">
                <a:sym typeface="+mn-ea"/>
              </a:rPr>
              <a:t>许可证。</a:t>
            </a:r>
            <a:endParaRPr sz="2200"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(9) NOTCE:</a:t>
            </a:r>
            <a:r>
              <a:rPr sz="2200">
                <a:sym typeface="+mn-ea"/>
              </a:rPr>
              <a:t> 说明文件。</a:t>
            </a:r>
            <a:endParaRPr sz="2200"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</a:rPr>
              <a:t>在本地 Windows 系统上进行 Tomcat 的安装与环境配置, 并访问。 Tomcat 成功安装运 行的效果如图 3. 2. 1 所示。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483485" y="6093460"/>
            <a:ext cx="35693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 3. 2. 1 Tomcat 启动运行的效果</a:t>
            </a:r>
            <a:endParaRPr lang="zh-CN" altLang="en-US"/>
          </a:p>
        </p:txBody>
      </p:sp>
      <p:pic>
        <p:nvPicPr>
          <p:cNvPr id="6" name="图片 5" descr="图片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38655" y="3014980"/>
            <a:ext cx="5266055" cy="28263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3 实践三: Eclipse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037715"/>
            <a:ext cx="453517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了解 Eclipse 的安装与配置。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77240" y="345630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7240" y="4004945"/>
            <a:ext cx="7757160" cy="276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什么是 Eclipse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</a:rPr>
              <a:t>Eclipse</a:t>
            </a:r>
            <a:r>
              <a:rPr sz="2200"/>
              <a:t> 是一个基于 Java 的开源可扩展开发平台。 就其本身而言, 它只是一个框架和 一组服务, 用于通过插件、 组件构建开发环境。 虽然大多数用户很乐于将 Eclipse 当作 Java 集成开发环境 ( IDE) 来使用, 但 Eclipse 的目标却不仅限于此。 </a:t>
            </a:r>
            <a:endParaRPr sz="2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3 实践三: Eclipse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995" y="1124585"/>
            <a:ext cx="7757160" cy="452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Eclipse </a:t>
            </a:r>
            <a:r>
              <a:rPr sz="2200">
                <a:sym typeface="+mn-ea"/>
              </a:rPr>
              <a:t>还包括插件 开发环境, 这个组件主要针对希望扩展 Eclipse 的软件开发人员, 因为它允许他们构建与 Eclipse 环境无缝集成的工具。 </a:t>
            </a:r>
            <a:endParaRPr sz="2200"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 </a:t>
            </a:r>
            <a:r>
              <a:rPr lang="zh-CN" sz="2200">
                <a:solidFill>
                  <a:schemeClr val="tx1"/>
                </a:solidFill>
                <a:sym typeface="+mn-ea"/>
              </a:rPr>
              <a:t>由于</a:t>
            </a:r>
            <a:r>
              <a:rPr sz="2200">
                <a:solidFill>
                  <a:srgbClr val="0000FF"/>
                </a:solidFill>
                <a:sym typeface="+mn-ea"/>
              </a:rPr>
              <a:t>Eclipse</a:t>
            </a:r>
            <a:r>
              <a:rPr sz="2200">
                <a:solidFill>
                  <a:schemeClr val="tx1"/>
                </a:solidFill>
                <a:sym typeface="+mn-ea"/>
              </a:rPr>
              <a:t> 中的每样东西都是插件, 对于给 Eclipse 提供插 件, 以及给用户提供一致和统一的集成开发环境而言, 所有工具开发人员都具有同等的发 挥场所。</a:t>
            </a:r>
            <a:endParaRPr sz="2200">
              <a:solidFill>
                <a:srgbClr val="0000FF"/>
              </a:solidFill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00FF"/>
                </a:solidFill>
                <a:sym typeface="+mn-ea"/>
              </a:rPr>
              <a:t>2. </a:t>
            </a:r>
            <a:r>
              <a:rPr lang="zh-CN" altLang="en-US" sz="2400">
                <a:solidFill>
                  <a:srgbClr val="0000FF"/>
                </a:solidFill>
                <a:sym typeface="+mn-ea"/>
              </a:rPr>
              <a:t>Eclipse </a:t>
            </a:r>
            <a:r>
              <a:rPr lang="zh-CN" altLang="en-US" sz="2200">
                <a:solidFill>
                  <a:srgbClr val="0000FF"/>
                </a:solidFill>
                <a:sym typeface="+mn-ea"/>
              </a:rPr>
              <a:t>的设计思想</a:t>
            </a:r>
            <a:endParaRPr lang="zh-CN" altLang="en-US" sz="2200">
              <a:solidFill>
                <a:srgbClr val="0000FF"/>
              </a:solidFill>
              <a:sym typeface="+mn-ea"/>
            </a:endParaRPr>
          </a:p>
          <a:p>
            <a:pPr>
              <a:lnSpc>
                <a:spcPct val="130000"/>
              </a:lnSpc>
            </a:pPr>
            <a:r>
              <a:rPr sz="2200">
                <a:solidFill>
                  <a:srgbClr val="0000FF"/>
                </a:solidFill>
                <a:sym typeface="+mn-ea"/>
              </a:rPr>
              <a:t> </a:t>
            </a:r>
            <a:endParaRPr sz="2200">
              <a:solidFill>
                <a:srgbClr val="0000FF"/>
              </a:solidFill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2200">
              <a:solidFill>
                <a:srgbClr val="0000FF"/>
              </a:solidFill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2200">
              <a:solidFill>
                <a:srgbClr val="0000FF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995" y="4149090"/>
            <a:ext cx="7757160" cy="141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</a:rPr>
              <a:t>Eclipse </a:t>
            </a:r>
            <a:r>
              <a:rPr sz="2200"/>
              <a:t>的设计思想是一切皆为插件。 其底层封装了一个核心, 其他功能都基于此核心写 成插件, 从而扩展整个 Eclipse 的功能。 </a:t>
            </a:r>
            <a:endParaRPr sz="2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3 实践三: Eclipse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9135" y="1124585"/>
            <a:ext cx="7526020" cy="1850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sz="2200">
                <a:solidFill>
                  <a:schemeClr val="tx1"/>
                </a:solidFill>
                <a:sym typeface="+mn-ea"/>
              </a:rPr>
              <a:t> </a:t>
            </a:r>
            <a:r>
              <a:rPr sz="2200">
                <a:solidFill>
                  <a:schemeClr val="tx1"/>
                </a:solidFill>
                <a:sym typeface="+mn-ea"/>
              </a:rPr>
              <a:t>整个 Eclipse 核心就像一个什么都不放的花瓶, 花瓶 里不插花时 (Eclips 无插件), 它只是一组服务和一个框架, 若给这个花瓶的瓶身画个小图 案 (Eclips 的图形插件), 这时, Eclipse 就有了图形界面。</a:t>
            </a:r>
            <a:r>
              <a:rPr sz="2200">
                <a:solidFill>
                  <a:srgbClr val="0000FF"/>
                </a:solidFill>
                <a:sym typeface="+mn-ea"/>
              </a:rPr>
              <a:t> </a:t>
            </a:r>
            <a:endParaRPr lang="zh-CN" altLang="en-US" sz="2200">
              <a:solidFill>
                <a:srgbClr val="0000FF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995" y="4220845"/>
            <a:ext cx="7757160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/>
              <a:t> </a:t>
            </a:r>
            <a:endParaRPr sz="2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</a:rPr>
              <a:t>(1) 安装 Eclipse, 在 Eclipse 上配置好 Web 开发所需环境。 (2) 在 Eclipse 上创建一个动态 Web 项目包 (命名为 test), 编写一个简单 Web 页面 代码, 并运行该项目, 再在浏览器上访问该 Web 页面。 如图 3. 3. 1 所示为最后的 Web 效果。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1075" y="6309360"/>
            <a:ext cx="42805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 3. 3. 1 浏览器上访问 Web 页面效果图</a:t>
            </a:r>
            <a:endParaRPr lang="zh-CN" altLang="en-US"/>
          </a:p>
        </p:txBody>
      </p:sp>
      <p:pic>
        <p:nvPicPr>
          <p:cNvPr id="7" name="图片 6" descr="图片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785" y="3901440"/>
            <a:ext cx="4695825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3. 1 实践一: JDK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的安装与配置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2 实践二: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Tomcat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的安装与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配置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3. 3 实践三: Eclipse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的安装与配置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JDK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的安装与配置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661733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了解 JDK 的相关知识;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 JDK 在 Windows 环境下的安装与配置;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JDK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什么是 JDK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66FF"/>
                </a:solidFill>
              </a:rPr>
              <a:t>JDK</a:t>
            </a:r>
            <a:r>
              <a:rPr lang="zh-CN" altLang="en-US" sz="2200"/>
              <a:t> (Java SE Development Kit, Java 标准版开发包), 是甲骨文公司的 Oracle 数据库 提供的一套用于开发 Java 应用程序的开发包。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66FF"/>
                </a:solidFill>
              </a:rPr>
              <a:t>JDK</a:t>
            </a:r>
            <a:r>
              <a:rPr lang="zh-CN" altLang="en-US" sz="2200"/>
              <a:t> 能够将 Java 程序编写为字节码文件, 即 class 文件。 运行 Java 程序需要各种工具和资源, 包括 Java 编译器、 Java 运行时环境, 以及常用的 Java 类库等。</a:t>
            </a:r>
            <a:endParaRPr lang="zh-CN" altLang="en-US" sz="2200">
              <a:solidFill>
                <a:srgbClr val="0066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1 实践一: JDK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276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</a:rPr>
              <a:t>2. JDK、 JRE 和 JVM 之间的关系</a:t>
            </a:r>
            <a:r>
              <a:rPr lang="zh-CN" altLang="en-US"/>
              <a:t> </a:t>
            </a:r>
            <a:endParaRPr lang="zh-CN" altLang="en-US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JDK 是 Java 开发工具包, 而 JRE (Java runtime environment) 是 Java 运行时环境, JVM (Java Virtual Machine, Java 虚拟机) 是整个 Java 实现跨平台的核心部分, 所有的 Java 程 序会首先被编译为 . class 的类文件, 这种类文件可以在虚拟机上执行。 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>
                <a:solidFill>
                  <a:srgbClr val="FF0000"/>
                </a:solidFill>
              </a:rPr>
              <a:t>简单来说, 三者的 关系是 JDK 包含 JRE, JRE 又包含 JVM。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1 实践一: JDK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983345" cy="276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</a:rPr>
              <a:t>3. JDK 路径下的目录说明</a:t>
            </a:r>
            <a:endParaRPr sz="240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200"/>
              <a:t>   </a:t>
            </a:r>
            <a:r>
              <a:rPr lang="zh-CN" altLang="en-US" sz="2200"/>
              <a:t>(1) bin: 包含一些用于开发 Java 程序的工具, 如编译工具 javac. exe、 运行工具 ja- va. exe、 打包工具 jar. exe 等。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</a:t>
            </a:r>
            <a:r>
              <a:rPr lang="en-US" altLang="zh-CN" sz="2200"/>
              <a:t>  </a:t>
            </a:r>
            <a:r>
              <a:rPr lang="zh-CN" altLang="en-US" sz="2200"/>
              <a:t>(2) include: 包含一些头文件, 用于支持 Java 程序设计。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200"/>
              <a:t>   </a:t>
            </a:r>
            <a:r>
              <a:rPr lang="zh-CN" altLang="en-US" sz="2200"/>
              <a:t>(3) jre: Java 运行时环境的根目录。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</a:t>
            </a:r>
            <a:r>
              <a:rPr lang="en-US" altLang="zh-CN" sz="2200"/>
              <a:t>  </a:t>
            </a:r>
            <a:r>
              <a:rPr lang="zh-CN" altLang="en-US" sz="2200"/>
              <a:t>(4) lib: 包含开发 Java 程序所需的库。</a:t>
            </a:r>
            <a:endParaRPr lang="zh-CN" altLang="en-US"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1 实践一: JDK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chemeClr val="tx1"/>
                </a:solidFill>
              </a:rPr>
              <a:t>在本地 Windows 系统上进行 JDK1. 8 的安装与环境配置。 </a:t>
            </a:r>
            <a:endParaRPr lang="zh-CN" altLang="en-US" sz="240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注: 这里以 JDK 的 1. 8 版本为例, 读者也可以根据自己的需求下载安装其他版本。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l">
              <a:lnSpc>
                <a:spcPct val="120000"/>
              </a:lnSpc>
            </a:pPr>
            <a:endParaRPr lang="zh-CN" altLang="en-US" sz="2400"/>
          </a:p>
          <a:p>
            <a:pPr algn="l">
              <a:lnSpc>
                <a:spcPct val="120000"/>
              </a:lnSpc>
            </a:pPr>
            <a:endParaRPr lang="zh-CN" altLang="en-US" sz="2400"/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3429000"/>
            <a:ext cx="4050000" cy="25204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83485" y="6093460"/>
            <a:ext cx="4386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图3.1.1 JDK安装成功后查看版本号的效果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037715"/>
            <a:ext cx="6848475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 Windows 环境下 Tomcat 的安装与配置。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77240" y="345630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7240" y="4004945"/>
            <a:ext cx="7757160" cy="236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什么是 Tomcat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66FF"/>
                </a:solidFill>
              </a:rPr>
              <a:t>Tomcat</a:t>
            </a:r>
            <a:r>
              <a:rPr lang="zh-CN" altLang="en-US" sz="2200"/>
              <a:t> 是一个免费且开源的轻量级 Web 应用服务器, 在中小型系统和并发访问用户</a:t>
            </a:r>
            <a:r>
              <a:rPr lang="en-US" altLang="zh-CN" sz="2200"/>
              <a:t>,</a:t>
            </a:r>
            <a:r>
              <a:rPr lang="zh-CN" altLang="en-US" sz="2200"/>
              <a:t>不是很多的场合下被普遍使用, 是开发和调试 Servlet、 JSP 程序的首选。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 2 实践二: Tomcat 的安装与配置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505" y="1340485"/>
            <a:ext cx="7757160" cy="540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400">
                <a:solidFill>
                  <a:srgbClr val="0000FF"/>
                </a:solidFill>
                <a:sym typeface="+mn-ea"/>
              </a:rPr>
              <a:t>2. Tomcat 路径下的目录说明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</a:rPr>
              <a:t>(1) bin:</a:t>
            </a:r>
            <a:r>
              <a:rPr sz="2200"/>
              <a:t> 该目录下存放的是二进制可执行文件。 如果系统安装的是安装版 Tomcat, 那么这个目录下会有两个 exe 文件: tomcat6. exe 和 tomcat6w. exe。 前者是在控制台下启动 Tomcat, 后者是弹出 GUI 窗口启动 Tomcat。 如果系统安装的是解压版 Tomcat, 那么这个目 录下会有 startup. bat 和 shutdown. bat 两个文件</a:t>
            </a:r>
            <a:r>
              <a:rPr lang="zh-CN" sz="2200"/>
              <a:t>。</a:t>
            </a:r>
            <a:endParaRPr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sz="2200"/>
              <a:t> </a:t>
            </a:r>
            <a:r>
              <a:rPr sz="2200">
                <a:solidFill>
                  <a:srgbClr val="FF0000"/>
                </a:solidFill>
              </a:rPr>
              <a:t>startup. bat 用来启动 Tomcat, shutdown. bat 用来停止 Tomcat。</a:t>
            </a:r>
            <a:endParaRPr sz="2200">
              <a:solidFill>
                <a:srgbClr val="FF0000"/>
              </a:solidFill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sz="2200">
                <a:solidFill>
                  <a:srgbClr val="0000FF"/>
                </a:solidFill>
                <a:sym typeface="+mn-ea"/>
              </a:rPr>
              <a:t>(2) conf:</a:t>
            </a:r>
            <a:r>
              <a:rPr sz="2200">
                <a:sym typeface="+mn-ea"/>
              </a:rPr>
              <a:t> 这是一个非常重要的目录, 这个目录下有四个重要文件: server. xml、 tomcatusers. xml、 web. xml 和 context. xml。</a:t>
            </a:r>
            <a:endParaRPr sz="2200"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451,&quot;width&quot;:8293}"/>
</p:tagLst>
</file>

<file path=ppt/tags/tag2.xml><?xml version="1.0" encoding="utf-8"?>
<p:tagLst xmlns:p="http://schemas.openxmlformats.org/presentationml/2006/main">
  <p:tag name="COMMONDATA" val="eyJoZGlkIjoiNGU5YTk2NWU3OTRhNTU0YjZlNWE0ODExMjY4YzM0MTgifQ==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3697</Words>
  <Application>WPS 演示</Application>
  <PresentationFormat>全屏显示(4:3)</PresentationFormat>
  <Paragraphs>140</Paragraphs>
  <Slides>18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新宋体</vt:lpstr>
      <vt:lpstr>Wingdings</vt:lpstr>
      <vt:lpstr>微软雅黑</vt:lpstr>
      <vt:lpstr>Arial Unicode MS</vt:lpstr>
      <vt:lpstr>Calibri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(❀瘋≧∇≦女❀)</cp:lastModifiedBy>
  <cp:revision>142</cp:revision>
  <dcterms:created xsi:type="dcterms:W3CDTF">2022-09-09T03:27:00Z</dcterms:created>
  <dcterms:modified xsi:type="dcterms:W3CDTF">2022-09-17T14:57:47Z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2052-11.1.0.12019</vt:lpwstr>
  </property>
  <property fmtid="{D5CDD505-2E9C-101B-9397-08002B2CF9AE}" pid="3" name="ICV">
    <vt:lpwstr>DA9CB6AB1A114C529F678D49C24628BB</vt:lpwstr>
  </property>
</Properties>
</file>