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Lst>
  <p:notesMasterIdLst>
    <p:notesMasterId r:id="rId11"/>
  </p:notesMasterIdLst>
  <p:sldIdLst>
    <p:sldId id="321" r:id="rId6"/>
    <p:sldId id="327" r:id="rId7"/>
    <p:sldId id="328" r:id="rId8"/>
    <p:sldId id="338" r:id="rId9"/>
    <p:sldId id="340" r:id="rId10"/>
    <p:sldId id="341" r:id="rId12"/>
    <p:sldId id="342" r:id="rId13"/>
    <p:sldId id="343" r:id="rId14"/>
    <p:sldId id="353" r:id="rId15"/>
    <p:sldId id="354" r:id="rId16"/>
    <p:sldId id="355" r:id="rId17"/>
    <p:sldId id="356" r:id="rId18"/>
    <p:sldId id="357" r:id="rId19"/>
    <p:sldId id="336" r:id="rId20"/>
    <p:sldId id="337" r:id="rId21"/>
    <p:sldId id="359" r:id="rId22"/>
    <p:sldId id="360" r:id="rId23"/>
    <p:sldId id="361" r:id="rId24"/>
    <p:sldId id="363" r:id="rId25"/>
    <p:sldId id="364" r:id="rId26"/>
    <p:sldId id="408" r:id="rId27"/>
    <p:sldId id="365" r:id="rId28"/>
    <p:sldId id="366" r:id="rId29"/>
    <p:sldId id="369" r:id="rId30"/>
    <p:sldId id="329" r:id="rId31"/>
    <p:sldId id="370" r:id="rId32"/>
    <p:sldId id="371" r:id="rId33"/>
    <p:sldId id="373" r:id="rId34"/>
    <p:sldId id="375" r:id="rId35"/>
    <p:sldId id="376" r:id="rId36"/>
    <p:sldId id="377" r:id="rId37"/>
    <p:sldId id="378" r:id="rId38"/>
    <p:sldId id="380" r:id="rId39"/>
    <p:sldId id="382" r:id="rId40"/>
    <p:sldId id="383" r:id="rId41"/>
    <p:sldId id="387" r:id="rId42"/>
    <p:sldId id="388" r:id="rId43"/>
    <p:sldId id="389" r:id="rId44"/>
    <p:sldId id="379" r:id="rId45"/>
    <p:sldId id="390" r:id="rId46"/>
    <p:sldId id="391" r:id="rId47"/>
    <p:sldId id="392" r:id="rId48"/>
    <p:sldId id="393" r:id="rId49"/>
    <p:sldId id="394" r:id="rId50"/>
    <p:sldId id="397" r:id="rId51"/>
    <p:sldId id="398" r:id="rId52"/>
    <p:sldId id="399" r:id="rId53"/>
    <p:sldId id="400" r:id="rId54"/>
    <p:sldId id="401" r:id="rId55"/>
    <p:sldId id="403" r:id="rId56"/>
    <p:sldId id="402" r:id="rId57"/>
    <p:sldId id="404" r:id="rId58"/>
    <p:sldId id="405" r:id="rId59"/>
    <p:sldId id="406" r:id="rId60"/>
    <p:sldId id="407" r:id="rId61"/>
  </p:sldIdLst>
  <p:sldSz cx="9144000" cy="6858000" type="screen4x3"/>
  <p:notesSz cx="6858000" cy="9144000"/>
  <p:custDataLst>
    <p:tags r:id="rId65"/>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CC"/>
    <a:srgbClr val="0033CC"/>
    <a:srgbClr val="00CC00"/>
    <a:srgbClr val="F8F8F8"/>
    <a:srgbClr val="003399"/>
    <a:srgbClr val="993366"/>
    <a:srgbClr val="0066CC"/>
    <a:srgbClr val="6600CC"/>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778" autoAdjust="0"/>
  </p:normalViewPr>
  <p:slideViewPr>
    <p:cSldViewPr>
      <p:cViewPr>
        <p:scale>
          <a:sx n="66" d="100"/>
          <a:sy n="66" d="100"/>
        </p:scale>
        <p:origin x="-948" y="42"/>
      </p:cViewPr>
      <p:guideLst>
        <p:guide orient="horz" pos="221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5" Type="http://schemas.openxmlformats.org/officeDocument/2006/relationships/tags" Target="tags/tag6.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notesMaster" Target="notesMasters/notesMaster1.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defRPr>
            </a:lvl1pPr>
          </a:lstStyle>
          <a:p>
            <a:pPr>
              <a:defRPr/>
            </a:pPr>
            <a:fld id="{77DB11FD-0CB6-4558-9622-568A33772E37}"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fld id="{CC9F6D99-8B8B-426B-AFD7-5D8543D8D82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B80F1728-28C7-4D20-82B6-9530384E6A16}"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13D7F037-477C-4213-98E9-EA7B10B46063}"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E6BDE144-FE03-4CFE-8CFE-7425069A6617}"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a:spLocks noGrp="1"/>
          </p:cNvSpPr>
          <p:nvPr>
            <p:ph type="ctrTitle"/>
          </p:nvPr>
        </p:nvSpPr>
        <p:spPr>
          <a:xfrm>
            <a:off x="647700" y="1525588"/>
            <a:ext cx="7772400" cy="1406525"/>
          </a:xfrm>
          <a:prstGeom prst="rect">
            <a:avLst/>
          </a:prstGeom>
          <a:noFill/>
          <a:ln w="9525">
            <a:noFill/>
          </a:ln>
        </p:spPr>
        <p:txBody>
          <a:bodyPr anchor="ctr">
            <a:spAutoFit/>
          </a:bodyPr>
          <a:lstStyle>
            <a:lvl1pPr lvl="0">
              <a:defRPr/>
            </a:lvl1pPr>
          </a:lstStyle>
          <a:p>
            <a:pPr lvl="0" fontAlgn="base"/>
            <a:r>
              <a:rPr lang="en-US" altLang="zh-CN" strike="noStrike" noProof="1"/>
              <a:t>Click to edit Master title style</a:t>
            </a:r>
            <a:endParaRPr lang="en-US" altLang="zh-CN" strike="noStrike" noProof="1"/>
          </a:p>
        </p:txBody>
      </p:sp>
      <p:sp>
        <p:nvSpPr>
          <p:cNvPr id="2051" name="副标题 2050"/>
          <p:cNvSpPr>
            <a:spLocks noGrp="1"/>
          </p:cNvSpPr>
          <p:nvPr>
            <p:ph type="subTitle" idx="1"/>
          </p:nvPr>
        </p:nvSpPr>
        <p:spPr>
          <a:xfrm>
            <a:off x="647700" y="4510088"/>
            <a:ext cx="7861300" cy="530225"/>
          </a:xfrm>
          <a:prstGeom prst="rect">
            <a:avLst/>
          </a:prstGeom>
          <a:noFill/>
          <a:ln w="9525">
            <a:noFill/>
          </a:ln>
        </p:spPr>
        <p:txBody>
          <a:bodyPr anchor="ctr">
            <a:spAutoFit/>
          </a:bodyPr>
          <a:lstStyle>
            <a:lvl1pPr marL="0" lvl="0" indent="0">
              <a:spcBef>
                <a:spcPct val="0"/>
              </a:spcBef>
              <a:buNone/>
              <a:defRPr/>
            </a:lvl1pPr>
            <a:lvl2pPr marL="457200" lvl="1" indent="116205" algn="ctr">
              <a:spcBef>
                <a:spcPct val="0"/>
              </a:spcBef>
              <a:buNone/>
              <a:defRPr/>
            </a:lvl2pPr>
            <a:lvl3pPr marL="914400" lvl="2" indent="116205" algn="ctr">
              <a:spcBef>
                <a:spcPct val="0"/>
              </a:spcBef>
              <a:buNone/>
              <a:defRPr/>
            </a:lvl3pPr>
            <a:lvl4pPr marL="1335405" lvl="3" indent="95250" algn="ctr">
              <a:spcBef>
                <a:spcPct val="0"/>
              </a:spcBef>
              <a:buNone/>
              <a:defRPr/>
            </a:lvl4pPr>
            <a:lvl5pPr marL="1735455" lvl="4" indent="95250" algn="ctr">
              <a:spcBef>
                <a:spcPct val="0"/>
              </a:spcBef>
              <a:buNone/>
              <a:defRPr/>
            </a:lvl5pPr>
          </a:lstStyle>
          <a:p>
            <a:pPr lvl="0" fontAlgn="base"/>
            <a:r>
              <a:rPr lang="en-US" altLang="zh-CN" strike="noStrike" noProof="1"/>
              <a:t>Click to edit Master subtitle style</a:t>
            </a:r>
            <a:endParaRPr lang="en-US" altLang="zh-CN" strike="noStrike" noProof="1"/>
          </a:p>
        </p:txBody>
      </p:sp>
    </p:spTree>
  </p:cSld>
  <p:clrMapOvr>
    <a:masterClrMapping/>
  </p:clrMapOvr>
  <p:transition/>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81000" y="1416050"/>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9059" y="1416050"/>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0E278748-D895-4971-8F13-7680EC9825DE}"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835" y="228600"/>
            <a:ext cx="2098278" cy="33972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81000" y="228600"/>
            <a:ext cx="6173195" cy="33972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E6C7D767-AF70-4CBB-BF12-AB394095CB45}"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7" name="矩形 6"/>
          <p:cNvSpPr/>
          <p:nvPr userDrawn="1"/>
        </p:nvSpPr>
        <p:spPr>
          <a:xfrm>
            <a:off x="8460105" y="373380"/>
            <a:ext cx="683895" cy="679450"/>
          </a:xfrm>
          <a:prstGeom prst="rect">
            <a:avLst/>
          </a:prstGeom>
          <a:solidFill>
            <a:srgbClr val="33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8772DB10-A6AC-4BA3-BD14-550FD56DBE0D}"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8" name="灯片编号占位符 7"/>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9" name="日期占位符 8"/>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4" name="灯片编号占位符 3"/>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5" name="日期占位符 4"/>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3" name="灯片编号占位符 2"/>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4" name="日期占位符 3"/>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5" name="矩形 4"/>
          <p:cNvSpPr/>
          <p:nvPr userDrawn="1"/>
        </p:nvSpPr>
        <p:spPr>
          <a:xfrm>
            <a:off x="8411210" y="380365"/>
            <a:ext cx="732790" cy="680720"/>
          </a:xfrm>
          <a:prstGeom prst="rect">
            <a:avLst/>
          </a:prstGeom>
          <a:solidFill>
            <a:srgbClr val="33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35560" y="0"/>
            <a:ext cx="575945" cy="680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a:defRPr/>
            </a:pPr>
            <a:endParaRPr lang="en-US" altLang="zh-CN"/>
          </a:p>
        </p:txBody>
      </p:sp>
      <p:sp>
        <p:nvSpPr>
          <p:cNvPr id="8" name="灯片编号占位符 7"/>
          <p:cNvSpPr>
            <a:spLocks noGrp="1"/>
          </p:cNvSpPr>
          <p:nvPr>
            <p:ph type="sldNum" sz="quarter" idx="11"/>
          </p:nvPr>
        </p:nvSpPr>
        <p:spPr/>
        <p:txBody>
          <a:bodyPr/>
          <a:p>
            <a:fld id="{E67871F8-0E08-4448-AB75-8C1E34A6816D}" type="slidenum">
              <a:rPr lang="en-US" altLang="zh-CN"/>
            </a:fld>
            <a:endParaRPr lang="en-US" altLang="zh-CN"/>
          </a:p>
        </p:txBody>
      </p:sp>
      <p:sp>
        <p:nvSpPr>
          <p:cNvPr id="9" name="日期占位符 8"/>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a:defRPr/>
            </a:pPr>
            <a:endParaRPr lang="en-US" altLang="zh-CN"/>
          </a:p>
        </p:txBody>
      </p:sp>
      <p:sp>
        <p:nvSpPr>
          <p:cNvPr id="4" name="灯片编号占位符 3"/>
          <p:cNvSpPr>
            <a:spLocks noGrp="1"/>
          </p:cNvSpPr>
          <p:nvPr>
            <p:ph type="sldNum" sz="quarter" idx="11"/>
          </p:nvPr>
        </p:nvSpPr>
        <p:spPr/>
        <p:txBody>
          <a:bodyPr/>
          <a:p>
            <a:fld id="{E3EE3071-535E-4A46-BCAB-36FB7604D5DC}" type="slidenum">
              <a:rPr lang="en-US" altLang="zh-CN"/>
            </a:fld>
            <a:endParaRPr lang="en-US" altLang="zh-CN"/>
          </a:p>
        </p:txBody>
      </p:sp>
      <p:sp>
        <p:nvSpPr>
          <p:cNvPr id="5" name="日期占位符 4"/>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a:defRPr/>
            </a:pPr>
            <a:endParaRPr lang="en-US" altLang="zh-CN"/>
          </a:p>
        </p:txBody>
      </p:sp>
      <p:sp>
        <p:nvSpPr>
          <p:cNvPr id="3" name="灯片编号占位符 2"/>
          <p:cNvSpPr>
            <a:spLocks noGrp="1"/>
          </p:cNvSpPr>
          <p:nvPr>
            <p:ph type="sldNum" sz="quarter" idx="11"/>
          </p:nvPr>
        </p:nvSpPr>
        <p:spPr/>
        <p:txBody>
          <a:bodyPr/>
          <a:p>
            <a:fld id="{169C48DC-6445-4CD4-9256-D31B0B6B51CD}" type="slidenum">
              <a:rPr lang="en-US" altLang="zh-CN"/>
            </a:fld>
            <a:endParaRPr lang="en-US" altLang="zh-CN"/>
          </a:p>
        </p:txBody>
      </p:sp>
      <p:sp>
        <p:nvSpPr>
          <p:cNvPr id="4" name="日期占位符 3"/>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E7A9E2BB-C21A-4BEE-8CBE-1C3CCA914A6C}"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F60C14CF-D0A2-4D8B-9BED-5B7F09101E15}"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4.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5.pn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6" Type="http://schemas.openxmlformats.org/officeDocument/2006/relationships/theme" Target="../theme/theme4.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15"/>
          <p:cNvSpPr/>
          <p:nvPr/>
        </p:nvSpPr>
        <p:spPr>
          <a:xfrm>
            <a:off x="655638" y="360363"/>
            <a:ext cx="8497887" cy="719137"/>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2051"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76" name="Rectangle 5"/>
          <p:cNvSpPr>
            <a:spLocks noGrp="1"/>
          </p:cNvSpPr>
          <p:nvPr>
            <p:ph type="ftr" sz="quarter" idx="3"/>
          </p:nvPr>
        </p:nvSpPr>
        <p:spPr>
          <a:xfrm>
            <a:off x="5943600" y="6537325"/>
            <a:ext cx="2895600" cy="320675"/>
          </a:xfrm>
          <a:prstGeom prst="rect">
            <a:avLst/>
          </a:prstGeom>
          <a:noFill/>
          <a:ln w="9525">
            <a:noFill/>
          </a:ln>
        </p:spPr>
        <p:txBody>
          <a:bodyPr/>
          <a:lstStyle>
            <a:lvl1pPr algn="r">
              <a:defRPr sz="1000" b="0">
                <a:latin typeface="Verdana" panose="020B0604030504040204" pitchFamily="34" charset="0"/>
                <a:ea typeface="宋体" panose="02010600030101010101" pitchFamily="2" charset="-122"/>
              </a:defRPr>
            </a:lvl1pPr>
          </a:lstStyle>
          <a:p>
            <a:pPr>
              <a:defRPr/>
            </a:pPr>
            <a:endParaRPr lang="en-US" altLang="zh-CN"/>
          </a:p>
        </p:txBody>
      </p:sp>
      <p:sp>
        <p:nvSpPr>
          <p:cNvPr id="3077" name="Rectangle 6"/>
          <p:cNvSpPr>
            <a:spLocks noGrp="1"/>
          </p:cNvSpPr>
          <p:nvPr>
            <p:ph type="sldNum" sz="quarter" idx="4"/>
          </p:nvPr>
        </p:nvSpPr>
        <p:spPr>
          <a:xfrm>
            <a:off x="2971800" y="6537325"/>
            <a:ext cx="2133600" cy="320675"/>
          </a:xfrm>
          <a:prstGeom prst="rect">
            <a:avLst/>
          </a:prstGeom>
          <a:noFill/>
          <a:ln w="9525">
            <a:noFill/>
          </a:ln>
        </p:spPr>
        <p:txBody>
          <a:bodyPr/>
          <a:lstStyle>
            <a:lvl1pPr algn="r">
              <a:defRPr sz="1400" b="0">
                <a:latin typeface="Arial" panose="020B0604020202020204" pitchFamily="34" charset="0"/>
                <a:ea typeface="宋体" panose="02010600030101010101" pitchFamily="2" charset="-122"/>
              </a:defRPr>
            </a:lvl1pPr>
          </a:lstStyle>
          <a:p>
            <a:fld id="{CEDC6370-5D43-45D2-9677-3A2753792855}" type="slidenum">
              <a:rPr lang="en-US" altLang="zh-CN"/>
            </a:fld>
            <a:endParaRPr lang="en-US" altLang="zh-CN"/>
          </a:p>
        </p:txBody>
      </p:sp>
      <p:sp>
        <p:nvSpPr>
          <p:cNvPr id="2054"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
        <p:nvSpPr>
          <p:cNvPr id="2055" name="Rectangle 24"/>
          <p:cNvSpPr/>
          <p:nvPr/>
        </p:nvSpPr>
        <p:spPr>
          <a:xfrm>
            <a:off x="0" y="719138"/>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6" name="Rectangle 25"/>
          <p:cNvSpPr/>
          <p:nvPr/>
        </p:nvSpPr>
        <p:spPr>
          <a:xfrm>
            <a:off x="328613" y="357188"/>
            <a:ext cx="328612"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7" name="Rectangle 26"/>
          <p:cNvSpPr/>
          <p:nvPr/>
        </p:nvSpPr>
        <p:spPr>
          <a:xfrm>
            <a:off x="657225" y="0"/>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8" name="Rectangle 28"/>
          <p:cNvSpPr/>
          <p:nvPr/>
        </p:nvSpPr>
        <p:spPr>
          <a:xfrm>
            <a:off x="657225" y="361950"/>
            <a:ext cx="328613"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9" name="Rectangle 29"/>
          <p:cNvSpPr/>
          <p:nvPr/>
        </p:nvSpPr>
        <p:spPr>
          <a:xfrm>
            <a:off x="328613" y="719138"/>
            <a:ext cx="328612"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84" name="Rectangle 30"/>
          <p:cNvSpPr>
            <a:spLocks noGrp="1"/>
          </p:cNvSpPr>
          <p:nvPr>
            <p:ph type="dt" sz="half" idx="2"/>
          </p:nvPr>
        </p:nvSpPr>
        <p:spPr>
          <a:xfrm>
            <a:off x="5943600" y="68263"/>
            <a:ext cx="2590800" cy="236538"/>
          </a:xfrm>
          <a:prstGeom prst="rect">
            <a:avLst/>
          </a:prstGeom>
          <a:noFill/>
          <a:ln w="9525">
            <a:noFill/>
          </a:ln>
        </p:spPr>
        <p:txBody>
          <a:bodyPr/>
          <a:lstStyle>
            <a:lvl1pPr algn="r">
              <a:defRPr sz="1200" b="0">
                <a:latin typeface="Verdana" panose="020B0604030504040204" pitchFamily="34" charset="0"/>
                <a:ea typeface="宋体" panose="02010600030101010101" pitchFamily="2" charset="-122"/>
              </a:defRPr>
            </a:lvl1pPr>
          </a:lstStyle>
          <a:p>
            <a:pPr>
              <a:defRPr/>
            </a:pPr>
            <a:endParaRPr lang="en-US" altLang="zh-CN"/>
          </a:p>
        </p:txBody>
      </p:sp>
      <p:sp>
        <p:nvSpPr>
          <p:cNvPr id="2061" name="Rectangle 31"/>
          <p:cNvSpPr/>
          <p:nvPr/>
        </p:nvSpPr>
        <p:spPr>
          <a:xfrm>
            <a:off x="152400" y="6553200"/>
            <a:ext cx="2133600" cy="304800"/>
          </a:xfrm>
          <a:prstGeom prst="rect">
            <a:avLst/>
          </a:prstGeom>
          <a:noFill/>
          <a:ln w="9525">
            <a:noFill/>
          </a:ln>
        </p:spPr>
        <p:txBody>
          <a:bodyPr anchor="b"/>
          <a:p>
            <a:pPr lvl="0" indent="0" algn="r"/>
            <a:fld id="{BB962C8B-B14F-4D97-AF65-F5344CB8AC3E}" type="datetime3">
              <a:rPr lang="zh-CN" altLang="en-US" sz="1400" b="0" dirty="0">
                <a:solidFill>
                  <a:srgbClr val="000066"/>
                </a:solidFill>
                <a:latin typeface="Arial" panose="020B0604020202020204" pitchFamily="34" charset="0"/>
                <a:ea typeface="楷体_GB2312" pitchFamily="49" charset="-122"/>
              </a:rPr>
            </a:fld>
            <a:endParaRPr lang="zh-CN" altLang="en-US" sz="1400" b="0" dirty="0">
              <a:solidFill>
                <a:srgbClr val="000066"/>
              </a:solidFill>
              <a:latin typeface="Arial" panose="020B0604020202020204" pitchFamily="34" charset="0"/>
              <a:ea typeface="楷体_GB2312" pitchFamily="49" charset="-122"/>
            </a:endParaRPr>
          </a:p>
        </p:txBody>
      </p:sp>
      <p:pic>
        <p:nvPicPr>
          <p:cNvPr id="2062" name="Picture 33" descr="20061027150644_91840"/>
          <p:cNvPicPr>
            <a:picLocks noChangeAspect="1"/>
          </p:cNvPicPr>
          <p:nvPr/>
        </p:nvPicPr>
        <p:blipFill>
          <a:blip r:embed="rId14"/>
          <a:stretch>
            <a:fillRect/>
          </a:stretch>
        </p:blipFill>
        <p:spPr>
          <a:xfrm>
            <a:off x="0" y="1588"/>
            <a:ext cx="609600" cy="654050"/>
          </a:xfrm>
          <a:prstGeom prst="rect">
            <a:avLst/>
          </a:prstGeom>
          <a:noFill/>
          <a:ln w="9525">
            <a:noFill/>
          </a:ln>
        </p:spPr>
      </p:pic>
      <p:pic>
        <p:nvPicPr>
          <p:cNvPr id="2063" name="图片 3086" descr="d1a20cf431adcbefcfd0f140acaf2edda2cc9f94"/>
          <p:cNvPicPr>
            <a:picLocks noChangeAspect="1"/>
          </p:cNvPicPr>
          <p:nvPr/>
        </p:nvPicPr>
        <p:blipFill>
          <a:blip r:embed="rId15"/>
          <a:stretch>
            <a:fillRect/>
          </a:stretch>
        </p:blipFill>
        <p:spPr>
          <a:xfrm>
            <a:off x="8458200" y="381000"/>
            <a:ext cx="688975" cy="673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381000" y="228600"/>
            <a:ext cx="8393113" cy="749300"/>
          </a:xfrm>
          <a:prstGeom prst="rect">
            <a:avLst/>
          </a:prstGeom>
          <a:noFill/>
          <a:ln w="9525">
            <a:noFill/>
          </a:ln>
        </p:spPr>
        <p:txBody>
          <a:bodyPr>
            <a:spAutoFit/>
          </a:bodyPr>
          <a:p>
            <a:pPr lvl="0" fontAlgn="base"/>
            <a:r>
              <a:rPr lang="en-US" altLang="zh-CN" strike="noStrike" noProof="1"/>
              <a:t>Click to edit Title Slide</a:t>
            </a:r>
            <a:endParaRPr lang="en-US" altLang="zh-CN" strike="noStrike" noProof="1"/>
          </a:p>
        </p:txBody>
      </p:sp>
      <p:sp>
        <p:nvSpPr>
          <p:cNvPr id="1027" name="文本占位符 1026"/>
          <p:cNvSpPr>
            <a:spLocks noGrp="1"/>
          </p:cNvSpPr>
          <p:nvPr>
            <p:ph type="body" idx="1"/>
          </p:nvPr>
        </p:nvSpPr>
        <p:spPr>
          <a:xfrm>
            <a:off x="381000" y="1416050"/>
            <a:ext cx="8388350" cy="2209800"/>
          </a:xfrm>
          <a:prstGeom prst="rect">
            <a:avLst/>
          </a:prstGeom>
          <a:noFill/>
          <a:ln w="9525">
            <a:noFill/>
          </a:ln>
        </p:spPr>
        <p:txBody>
          <a:bodyPr>
            <a:spAutoFit/>
          </a:bodyPr>
          <a:p>
            <a:pPr lvl="0" fontAlgn="base"/>
            <a:r>
              <a:rPr lang="en-US" altLang="zh-CN" strike="noStrike" noProof="1"/>
              <a:t>Click to edit Master text styles</a:t>
            </a:r>
            <a:endParaRPr lang="en-US" altLang="zh-CN" strike="noStrike" noProof="1"/>
          </a:p>
          <a:p>
            <a:pPr lvl="1" fontAlgn="base"/>
            <a:r>
              <a:rPr lang="en-US" altLang="zh-CN" strike="noStrike" noProof="1"/>
              <a:t>Second level</a:t>
            </a:r>
            <a:endParaRPr lang="en-US" altLang="zh-CN" strike="noStrike" noProof="1"/>
          </a:p>
          <a:p>
            <a:pPr lvl="2" fontAlgn="base"/>
            <a:r>
              <a:rPr lang="en-US" altLang="zh-CN" strike="noStrike" noProof="1"/>
              <a:t>Third level</a:t>
            </a:r>
            <a:endParaRPr lang="en-US" altLang="zh-CN" strike="noStrike" noProof="1"/>
          </a:p>
          <a:p>
            <a:pPr lvl="3" fontAlgn="base"/>
            <a:r>
              <a:rPr lang="en-US" altLang="zh-CN" strike="noStrike" noProof="1"/>
              <a:t>Fourth level</a:t>
            </a:r>
            <a:endParaRPr lang="en-US" altLang="zh-CN" strike="noStrike" noProof="1"/>
          </a:p>
          <a:p>
            <a:pPr lvl="4" fontAlgn="base"/>
            <a:r>
              <a:rPr lang="en-US" altLang="zh-CN" strike="noStrike" noProof="1"/>
              <a:t>Fifth level</a:t>
            </a:r>
            <a:endParaRPr lang="en-US" altLang="zh-CN" strike="noStrike" noProof="1"/>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hf sldNum="0" hdr="0" ftr="0" dt="0"/>
  <p:txStyles>
    <p:titleStyle>
      <a:lvl1pPr marL="0" lvl="0" indent="0" algn="l" defTabSz="914400" eaLnBrk="1" fontAlgn="base" latinLnBrk="0" hangingPunct="1">
        <a:lnSpc>
          <a:spcPct val="90000"/>
        </a:lnSpc>
        <a:spcBef>
          <a:spcPct val="0"/>
        </a:spcBef>
        <a:spcAft>
          <a:spcPct val="0"/>
        </a:spcAft>
        <a:buNone/>
        <a:defRPr sz="4800" b="1" i="0" u="none" kern="1200" baseline="0">
          <a:solidFill>
            <a:schemeClr val="tx2"/>
          </a:solidFill>
          <a:effectLst>
            <a:outerShdw blurRad="38100" dist="38100" dir="2700000">
              <a:srgbClr val="000000"/>
            </a:outerShdw>
          </a:effectLst>
          <a:latin typeface="+mj-lt"/>
          <a:ea typeface="+mj-ea"/>
          <a:cs typeface="+mj-cs"/>
        </a:defRPr>
      </a:lvl1pPr>
    </p:titleStyle>
    <p:bodyStyle>
      <a:lvl1pPr marL="571500" lvl="0" indent="-5715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l"/>
        <a:defRPr sz="3200" b="1" i="0" u="none" kern="1200" baseline="0">
          <a:solidFill>
            <a:schemeClr val="tx1"/>
          </a:solidFill>
          <a:effectLst>
            <a:outerShdw blurRad="38100" dist="38100" dir="2700000">
              <a:srgbClr val="000000"/>
            </a:outerShdw>
          </a:effectLst>
          <a:latin typeface="+mn-lt"/>
          <a:ea typeface="+mn-ea"/>
          <a:cs typeface="+mn-cs"/>
        </a:defRPr>
      </a:lvl1pPr>
      <a:lvl2pPr marL="1028700" lvl="1" indent="-45529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Ø"/>
        <a:defRPr sz="2800" b="1" i="0" u="none" kern="1200" baseline="0">
          <a:solidFill>
            <a:schemeClr val="tx1"/>
          </a:solidFill>
          <a:effectLst>
            <a:outerShdw blurRad="38100" dist="38100" dir="2700000">
              <a:srgbClr val="000000"/>
            </a:outerShdw>
          </a:effectLst>
          <a:latin typeface="+mn-lt"/>
          <a:ea typeface="+mn-ea"/>
          <a:cs typeface="+mn-cs"/>
        </a:defRPr>
      </a:lvl2pPr>
      <a:lvl3pPr marL="1428750" lvl="2" indent="-39814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400" b="1" i="0" u="none" kern="1200" baseline="0">
          <a:solidFill>
            <a:schemeClr val="tx1"/>
          </a:solidFill>
          <a:effectLst>
            <a:outerShdw blurRad="38100" dist="38100" dir="2700000">
              <a:srgbClr val="000000"/>
            </a:outerShdw>
          </a:effectLst>
          <a:latin typeface="+mn-lt"/>
          <a:ea typeface="+mn-ea"/>
          <a:cs typeface="+mn-cs"/>
        </a:defRPr>
      </a:lvl3pPr>
      <a:lvl4pPr marL="1828800" lvl="3" indent="-39814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4pPr>
      <a:lvl5pPr marL="2227580" lvl="4" indent="-39687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grpSp>
        <p:nvGrpSpPr>
          <p:cNvPr id="3074" name="Group 29"/>
          <p:cNvGrpSpPr/>
          <p:nvPr/>
        </p:nvGrpSpPr>
        <p:grpSpPr>
          <a:xfrm>
            <a:off x="1143000" y="628650"/>
            <a:ext cx="8012113" cy="2571750"/>
            <a:chOff x="0" y="0"/>
            <a:chExt cx="5047" cy="1620"/>
          </a:xfrm>
        </p:grpSpPr>
        <p:sp>
          <p:nvSpPr>
            <p:cNvPr id="3075" name="Rectangle 18"/>
            <p:cNvSpPr/>
            <p:nvPr/>
          </p:nvSpPr>
          <p:spPr>
            <a:xfrm>
              <a:off x="361" y="0"/>
              <a:ext cx="4686" cy="1596"/>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76" name="Rectangle 28"/>
            <p:cNvSpPr/>
            <p:nvPr/>
          </p:nvSpPr>
          <p:spPr>
            <a:xfrm>
              <a:off x="0" y="1044"/>
              <a:ext cx="576" cy="576"/>
            </a:xfrm>
            <a:prstGeom prst="rect">
              <a:avLst/>
            </a:prstGeom>
            <a:solidFill>
              <a:schemeClr val="fo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grpSp>
      <p:sp>
        <p:nvSpPr>
          <p:cNvPr id="3077" name="Rectangle 17"/>
          <p:cNvSpPr/>
          <p:nvPr/>
        </p:nvSpPr>
        <p:spPr>
          <a:xfrm>
            <a:off x="1130300" y="3141663"/>
            <a:ext cx="8013700" cy="574675"/>
          </a:xfrm>
          <a:prstGeom prst="rect">
            <a:avLst/>
          </a:prstGeom>
          <a:solidFill>
            <a:schemeClr val="tx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78" name="Rectangle 19"/>
          <p:cNvSpPr/>
          <p:nvPr/>
        </p:nvSpPr>
        <p:spPr>
          <a:xfrm>
            <a:off x="573088" y="2520950"/>
            <a:ext cx="576262" cy="641350"/>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79" name="Rectangle 20"/>
          <p:cNvSpPr/>
          <p:nvPr/>
        </p:nvSpPr>
        <p:spPr>
          <a:xfrm>
            <a:off x="1716088" y="628650"/>
            <a:ext cx="566737" cy="636588"/>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0" name="Rectangle 21"/>
          <p:cNvSpPr/>
          <p:nvPr/>
        </p:nvSpPr>
        <p:spPr>
          <a:xfrm>
            <a:off x="2278063" y="0"/>
            <a:ext cx="585787" cy="635000"/>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1" name="Rectangle 22"/>
          <p:cNvSpPr/>
          <p:nvPr/>
        </p:nvSpPr>
        <p:spPr>
          <a:xfrm>
            <a:off x="2281238" y="628650"/>
            <a:ext cx="585787" cy="631825"/>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2" name="Rectangle 23"/>
          <p:cNvSpPr/>
          <p:nvPr/>
        </p:nvSpPr>
        <p:spPr>
          <a:xfrm>
            <a:off x="1141413" y="1262063"/>
            <a:ext cx="574675" cy="625475"/>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3" name="Rectangle 24"/>
          <p:cNvSpPr/>
          <p:nvPr/>
        </p:nvSpPr>
        <p:spPr>
          <a:xfrm>
            <a:off x="1716088" y="1263650"/>
            <a:ext cx="566737" cy="622300"/>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4" name="Rectangle 25"/>
          <p:cNvSpPr/>
          <p:nvPr/>
        </p:nvSpPr>
        <p:spPr>
          <a:xfrm>
            <a:off x="573088" y="1885950"/>
            <a:ext cx="576262" cy="644525"/>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5" name="Rectangle 26"/>
          <p:cNvSpPr/>
          <p:nvPr/>
        </p:nvSpPr>
        <p:spPr>
          <a:xfrm>
            <a:off x="1141413" y="1885950"/>
            <a:ext cx="576262" cy="644525"/>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6" name="Rectangle 27"/>
          <p:cNvSpPr/>
          <p:nvPr/>
        </p:nvSpPr>
        <p:spPr>
          <a:xfrm>
            <a:off x="0" y="2528888"/>
            <a:ext cx="574675" cy="633412"/>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grpSp>
        <p:nvGrpSpPr>
          <p:cNvPr id="3087" name="Group 16"/>
          <p:cNvGrpSpPr/>
          <p:nvPr/>
        </p:nvGrpSpPr>
        <p:grpSpPr>
          <a:xfrm>
            <a:off x="4191000" y="5410200"/>
            <a:ext cx="1447800" cy="695325"/>
            <a:chOff x="0" y="0"/>
            <a:chExt cx="680" cy="438"/>
          </a:xfrm>
        </p:grpSpPr>
        <p:sp>
          <p:nvSpPr>
            <p:cNvPr id="3088" name="Text Box 14"/>
            <p:cNvSpPr txBox="1"/>
            <p:nvPr/>
          </p:nvSpPr>
          <p:spPr>
            <a:xfrm>
              <a:off x="0" y="111"/>
              <a:ext cx="680" cy="327"/>
            </a:xfrm>
            <a:prstGeom prst="rect">
              <a:avLst/>
            </a:prstGeom>
            <a:noFill/>
            <a:ln w="9525">
              <a:noFill/>
            </a:ln>
          </p:spPr>
          <p:txBody>
            <a:bodyPr anchor="t">
              <a:spAutoFit/>
            </a:bodyPr>
            <a:p>
              <a:pPr lvl="0" indent="0"/>
              <a:r>
                <a:rPr lang="en-US" altLang="x-none" sz="2800" b="0" dirty="0">
                  <a:solidFill>
                    <a:schemeClr val="tx2"/>
                  </a:solidFill>
                  <a:latin typeface="Arial" panose="020B0604020202020204" pitchFamily="34" charset="0"/>
                  <a:ea typeface="宋体" panose="02010600030101010101" pitchFamily="2" charset="-122"/>
                </a:rPr>
                <a:t>NCEPU</a:t>
              </a:r>
              <a:endParaRPr lang="en-US" altLang="x-none" sz="2800" b="0" dirty="0">
                <a:solidFill>
                  <a:schemeClr val="tx2"/>
                </a:solidFill>
                <a:latin typeface="Arial" panose="020B0604020202020204" pitchFamily="34" charset="0"/>
                <a:ea typeface="宋体" panose="02010600030101010101" pitchFamily="2" charset="-122"/>
              </a:endParaRPr>
            </a:p>
          </p:txBody>
        </p:sp>
        <p:sp>
          <p:nvSpPr>
            <p:cNvPr id="3089" name="AutoShape 15"/>
            <p:cNvSpPr/>
            <p:nvPr/>
          </p:nvSpPr>
          <p:spPr>
            <a:xfrm rot="5400000">
              <a:off x="248" y="-185"/>
              <a:ext cx="172" cy="542"/>
            </a:xfrm>
            <a:prstGeom prst="moon">
              <a:avLst>
                <a:gd name="adj" fmla="val 21208"/>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grpSp>
      <p:pic>
        <p:nvPicPr>
          <p:cNvPr id="3090" name="Picture 30"/>
          <p:cNvPicPr>
            <a:picLocks noChangeAspect="1"/>
          </p:cNvPicPr>
          <p:nvPr/>
        </p:nvPicPr>
        <p:blipFill>
          <a:blip r:embed="rId12"/>
          <a:stretch>
            <a:fillRect/>
          </a:stretch>
        </p:blipFill>
        <p:spPr>
          <a:xfrm>
            <a:off x="6477000" y="5791200"/>
            <a:ext cx="2457450" cy="742950"/>
          </a:xfrm>
          <a:prstGeom prst="rect">
            <a:avLst/>
          </a:prstGeom>
          <a:noFill/>
          <a:ln w="9525">
            <a:noFill/>
          </a:ln>
        </p:spPr>
      </p:pic>
      <p:sp>
        <p:nvSpPr>
          <p:cNvPr id="3091"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92"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098" name="Rectangle 15"/>
          <p:cNvSpPr/>
          <p:nvPr/>
        </p:nvSpPr>
        <p:spPr>
          <a:xfrm>
            <a:off x="655638" y="360363"/>
            <a:ext cx="8497887" cy="719137"/>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4099"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76" name="Rectangle 5"/>
          <p:cNvSpPr>
            <a:spLocks noGrp="1"/>
          </p:cNvSpPr>
          <p:nvPr>
            <p:ph type="ftr" sz="quarter" idx="3"/>
          </p:nvPr>
        </p:nvSpPr>
        <p:spPr>
          <a:xfrm>
            <a:off x="5943600" y="6537325"/>
            <a:ext cx="2895600" cy="320675"/>
          </a:xfrm>
          <a:prstGeom prst="rect">
            <a:avLst/>
          </a:prstGeom>
          <a:noFill/>
          <a:ln w="9525">
            <a:noFill/>
          </a:ln>
        </p:spPr>
        <p:txBody>
          <a:bodyPr/>
          <a:lstStyle>
            <a:lvl1pPr algn="r">
              <a:defRPr sz="1000" b="0">
                <a:latin typeface="Verdana" panose="020B0604030504040204" pitchFamily="34" charset="0"/>
                <a:ea typeface="宋体" panose="02010600030101010101" pitchFamily="2" charset="-122"/>
              </a:defRPr>
            </a:lvl1pPr>
          </a:lstStyle>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3077" name="Rectangle 6"/>
          <p:cNvSpPr>
            <a:spLocks noGrp="1"/>
          </p:cNvSpPr>
          <p:nvPr>
            <p:ph type="sldNum" sz="quarter" idx="4"/>
          </p:nvPr>
        </p:nvSpPr>
        <p:spPr>
          <a:xfrm>
            <a:off x="2971800" y="6537325"/>
            <a:ext cx="2133600" cy="320675"/>
          </a:xfrm>
          <a:prstGeom prst="rect">
            <a:avLst/>
          </a:prstGeom>
          <a:noFill/>
          <a:ln w="9525">
            <a:noFill/>
          </a:ln>
        </p:spPr>
        <p:txBody>
          <a:bodyPr/>
          <a:lstStyle>
            <a:lvl1pPr algn="r">
              <a:defRPr sz="1400" b="0">
                <a:latin typeface="Arial" panose="020B0604020202020204" pitchFamily="34" charset="0"/>
                <a:ea typeface="宋体" panose="02010600030101010101" pitchFamily="2" charset="-122"/>
              </a:defRPr>
            </a:lvl1pPr>
          </a:lstStyle>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4102"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
        <p:nvSpPr>
          <p:cNvPr id="4103" name="Rectangle 24"/>
          <p:cNvSpPr/>
          <p:nvPr/>
        </p:nvSpPr>
        <p:spPr>
          <a:xfrm>
            <a:off x="0" y="719138"/>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4" name="Rectangle 25"/>
          <p:cNvSpPr/>
          <p:nvPr/>
        </p:nvSpPr>
        <p:spPr>
          <a:xfrm>
            <a:off x="328613" y="357188"/>
            <a:ext cx="328612"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5" name="Rectangle 26"/>
          <p:cNvSpPr/>
          <p:nvPr/>
        </p:nvSpPr>
        <p:spPr>
          <a:xfrm>
            <a:off x="657225" y="0"/>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6" name="Rectangle 28"/>
          <p:cNvSpPr/>
          <p:nvPr/>
        </p:nvSpPr>
        <p:spPr>
          <a:xfrm>
            <a:off x="657225" y="361950"/>
            <a:ext cx="328613"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7" name="Rectangle 29"/>
          <p:cNvSpPr/>
          <p:nvPr/>
        </p:nvSpPr>
        <p:spPr>
          <a:xfrm>
            <a:off x="328613" y="719138"/>
            <a:ext cx="328612"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84" name="Rectangle 30"/>
          <p:cNvSpPr>
            <a:spLocks noGrp="1"/>
          </p:cNvSpPr>
          <p:nvPr>
            <p:ph type="dt" sz="half" idx="2"/>
          </p:nvPr>
        </p:nvSpPr>
        <p:spPr>
          <a:xfrm>
            <a:off x="5943600" y="68263"/>
            <a:ext cx="2590800" cy="236538"/>
          </a:xfrm>
          <a:prstGeom prst="rect">
            <a:avLst/>
          </a:prstGeom>
          <a:noFill/>
          <a:ln w="9525">
            <a:noFill/>
          </a:ln>
        </p:spPr>
        <p:txBody>
          <a:bodyPr/>
          <a:lstStyle>
            <a:lvl1pPr algn="r">
              <a:defRPr sz="1200" b="0">
                <a:latin typeface="Verdana" panose="020B0604030504040204" pitchFamily="34" charset="0"/>
                <a:ea typeface="宋体" panose="02010600030101010101" pitchFamily="2" charset="-122"/>
              </a:defRPr>
            </a:lvl1pPr>
          </a:lstStyle>
          <a:p>
            <a:pPr lvl="0" eaLnBrk="1" fontAlgn="base" hangingPunct="1">
              <a:lnSpc>
                <a:spcPct val="100000"/>
              </a:lnSpc>
              <a:spcBef>
                <a:spcPct val="0"/>
              </a:spcBef>
              <a:buClrTx/>
            </a:pPr>
            <a:endParaRPr lang="en-US" altLang="x-none" strike="noStrike" noProof="1" dirty="0"/>
          </a:p>
        </p:txBody>
      </p:sp>
      <p:sp>
        <p:nvSpPr>
          <p:cNvPr id="4109" name="Rectangle 31"/>
          <p:cNvSpPr/>
          <p:nvPr/>
        </p:nvSpPr>
        <p:spPr>
          <a:xfrm>
            <a:off x="152400" y="6553200"/>
            <a:ext cx="2133600" cy="304800"/>
          </a:xfrm>
          <a:prstGeom prst="rect">
            <a:avLst/>
          </a:prstGeom>
          <a:noFill/>
          <a:ln w="9525">
            <a:noFill/>
          </a:ln>
        </p:spPr>
        <p:txBody>
          <a:bodyPr anchor="b"/>
          <a:p>
            <a:pPr lvl="0" indent="0" algn="r"/>
            <a:fld id="{BB962C8B-B14F-4D97-AF65-F5344CB8AC3E}" type="datetime3">
              <a:rPr lang="zh-CN" altLang="en-US" sz="1400" b="0" dirty="0">
                <a:solidFill>
                  <a:srgbClr val="000066"/>
                </a:solidFill>
                <a:latin typeface="Arial" panose="020B0604020202020204" pitchFamily="34" charset="0"/>
                <a:ea typeface="楷体_GB2312" pitchFamily="49" charset="-122"/>
              </a:rPr>
            </a:fld>
            <a:endParaRPr lang="zh-CN" altLang="en-US" sz="1400" b="0" dirty="0">
              <a:solidFill>
                <a:srgbClr val="000066"/>
              </a:solidFill>
              <a:latin typeface="Arial" panose="020B0604020202020204" pitchFamily="34" charset="0"/>
              <a:ea typeface="楷体_GB2312" pitchFamily="49" charset="-122"/>
            </a:endParaRPr>
          </a:p>
        </p:txBody>
      </p:sp>
      <p:pic>
        <p:nvPicPr>
          <p:cNvPr id="4110" name="Picture 33" descr="20061027150644_91840"/>
          <p:cNvPicPr>
            <a:picLocks noChangeAspect="1"/>
          </p:cNvPicPr>
          <p:nvPr/>
        </p:nvPicPr>
        <p:blipFill>
          <a:blip r:embed="rId14"/>
          <a:stretch>
            <a:fillRect/>
          </a:stretch>
        </p:blipFill>
        <p:spPr>
          <a:xfrm>
            <a:off x="0" y="1588"/>
            <a:ext cx="609600" cy="654050"/>
          </a:xfrm>
          <a:prstGeom prst="rect">
            <a:avLst/>
          </a:prstGeom>
          <a:noFill/>
          <a:ln w="9525">
            <a:noFill/>
          </a:ln>
        </p:spPr>
      </p:pic>
      <p:pic>
        <p:nvPicPr>
          <p:cNvPr id="4111" name="图片 3086" descr="d1a20cf431adcbefcfd0f140acaf2edda2cc9f94"/>
          <p:cNvPicPr>
            <a:picLocks noChangeAspect="1"/>
          </p:cNvPicPr>
          <p:nvPr/>
        </p:nvPicPr>
        <p:blipFill>
          <a:blip r:embed="rId15"/>
          <a:stretch>
            <a:fillRect/>
          </a:stretch>
        </p:blipFill>
        <p:spPr>
          <a:xfrm>
            <a:off x="8458200" y="381000"/>
            <a:ext cx="688975" cy="673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hf sldNum="0" hdr="0" ftr="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2.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2.xml"/><Relationship Id="rId1" Type="http://schemas.openxmlformats.org/officeDocument/2006/relationships/tags" Target="../tags/tag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2.xml"/><Relationship Id="rId1" Type="http://schemas.openxmlformats.org/officeDocument/2006/relationships/tags" Target="../tags/tag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9.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21.png"/><Relationship Id="rId1" Type="http://schemas.openxmlformats.org/officeDocument/2006/relationships/image" Target="../media/image20.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6.emf"/><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51"/>
          <p:cNvSpPr>
            <a:spLocks noChangeArrowheads="1"/>
          </p:cNvSpPr>
          <p:nvPr/>
        </p:nvSpPr>
        <p:spPr bwMode="auto">
          <a:xfrm>
            <a:off x="1619885" y="2708910"/>
            <a:ext cx="587248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pPr algn="ctr" eaLnBrk="1" hangingPunct="1">
              <a:lnSpc>
                <a:spcPct val="130000"/>
              </a:lnSpc>
              <a:defRPr/>
            </a:pPr>
            <a:r>
              <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第六章 </a:t>
            </a:r>
            <a:r>
              <a:rPr kumimoji="1" lang="en-US" altLang="zh-CN"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Servlet 技术</a:t>
            </a:r>
            <a:endParaRPr kumimoji="1" lang="en-US" altLang="zh-CN"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397510" y="1460500"/>
            <a:ext cx="8746490" cy="4407535"/>
          </a:xfrm>
          <a:prstGeom prst="rect">
            <a:avLst/>
          </a:prstGeom>
          <a:noFill/>
        </p:spPr>
        <p:txBody>
          <a:bodyPr wrap="square" rtlCol="0" anchor="t">
            <a:spAutoFit/>
          </a:bodyPr>
          <a:p>
            <a:pPr marL="0" indent="0" algn="just">
              <a:lnSpc>
                <a:spcPct val="130000"/>
              </a:lnSpc>
              <a:buFont typeface="Wingdings" panose="05000000000000000000" charset="0"/>
              <a:buNone/>
            </a:pPr>
            <a:r>
              <a:rPr lang="zh-CN" altLang="en-US" sz="2400">
                <a:sym typeface="+mn-ea"/>
              </a:rPr>
              <a:t>     注解除了可以配置 Servlet 的映射路径, 还可以配置其他信息, 如 Servlet 的配置名称、初始化参数等。 </a:t>
            </a:r>
            <a:endParaRPr lang="zh-CN" altLang="en-US" sz="2400">
              <a:sym typeface="+mn-ea"/>
            </a:endParaRPr>
          </a:p>
          <a:p>
            <a:pPr marL="0" indent="0" algn="just">
              <a:lnSpc>
                <a:spcPct val="130000"/>
              </a:lnSpc>
              <a:buFont typeface="Wingdings" panose="05000000000000000000" charset="0"/>
              <a:buNone/>
            </a:pPr>
            <a:r>
              <a:rPr lang="zh-CN" altLang="en-US" sz="2400">
                <a:sym typeface="+mn-ea"/>
              </a:rPr>
              <a:t>     </a:t>
            </a:r>
            <a:r>
              <a:rPr lang="zh-CN" altLang="en-US" sz="2400">
                <a:solidFill>
                  <a:srgbClr val="FF0000"/>
                </a:solidFill>
                <a:sym typeface="+mn-ea"/>
              </a:rPr>
              <a:t>@ WebInitParam</a:t>
            </a:r>
            <a:r>
              <a:rPr lang="zh-CN" altLang="en-US" sz="2400">
                <a:sym typeface="+mn-ea"/>
              </a:rPr>
              <a:t> 是用于配置初始化参数的, 该注解通常不单独使用, 要配合</a:t>
            </a:r>
            <a:r>
              <a:rPr lang="zh-CN" altLang="en-US" sz="2400">
                <a:solidFill>
                  <a:srgbClr val="FF0000"/>
                </a:solidFill>
                <a:sym typeface="+mn-ea"/>
              </a:rPr>
              <a:t>@ WebServlet</a:t>
            </a:r>
            <a:r>
              <a:rPr lang="zh-CN" altLang="en-US" sz="2400">
                <a:sym typeface="+mn-ea"/>
              </a:rPr>
              <a:t> 使用。 例如:</a:t>
            </a:r>
            <a:endParaRPr lang="zh-CN" altLang="en-US" sz="2400">
              <a:ln w="22225">
                <a:solidFill>
                  <a:schemeClr val="accent2"/>
                </a:solidFill>
                <a:prstDash val="solid"/>
              </a:ln>
              <a:solidFill>
                <a:schemeClr val="accent2">
                  <a:lumMod val="40000"/>
                  <a:lumOff val="60000"/>
                </a:schemeClr>
              </a:solidFill>
              <a:effectLst/>
              <a:sym typeface="+mn-ea"/>
            </a:endParaRPr>
          </a:p>
          <a:p>
            <a:pPr marL="457200" lvl="1" indent="0" algn="just">
              <a:lnSpc>
                <a:spcPct val="130000"/>
              </a:lnSpc>
              <a:buFont typeface="Wingdings" panose="05000000000000000000" charset="0"/>
              <a:buNone/>
            </a:pPr>
            <a:r>
              <a:rPr lang="zh-CN" altLang="en-US" sz="2400">
                <a:solidFill>
                  <a:schemeClr val="accent1"/>
                </a:solidFill>
                <a:effectLst>
                  <a:outerShdw blurRad="38100" dist="25400" dir="5400000" algn="ctr" rotWithShape="0">
                    <a:srgbClr val="6E747A">
                      <a:alpha val="43000"/>
                    </a:srgbClr>
                  </a:outerShdw>
                </a:effectLst>
                <a:sym typeface="+mn-ea"/>
              </a:rPr>
              <a:t>@WebServlet(urlPatterns={"/test"},</a:t>
            </a:r>
            <a:endParaRPr lang="zh-CN" altLang="en-US" sz="2400">
              <a:solidFill>
                <a:schemeClr val="accent1"/>
              </a:solidFill>
              <a:effectLst>
                <a:outerShdw blurRad="38100" dist="25400" dir="5400000" algn="ctr" rotWithShape="0">
                  <a:srgbClr val="6E747A">
                    <a:alpha val="43000"/>
                  </a:srgbClr>
                </a:outerShdw>
              </a:effectLst>
              <a:sym typeface="+mn-ea"/>
            </a:endParaRPr>
          </a:p>
          <a:p>
            <a:pPr marL="914400" lvl="2" indent="0" algn="just">
              <a:lnSpc>
                <a:spcPct val="130000"/>
              </a:lnSpc>
              <a:buFont typeface="Wingdings" panose="05000000000000000000" charset="0"/>
              <a:buNone/>
            </a:pPr>
            <a:r>
              <a:rPr lang="zh-CN" altLang="en-US" sz="2400">
                <a:solidFill>
                  <a:schemeClr val="accent1"/>
                </a:solidFill>
                <a:effectLst>
                  <a:outerShdw blurRad="38100" dist="25400" dir="5400000" algn="ctr" rotWithShape="0">
                    <a:srgbClr val="6E747A">
                      <a:alpha val="43000"/>
                    </a:srgbClr>
                  </a:outerShdw>
                </a:effectLst>
                <a:sym typeface="+mn-ea"/>
              </a:rPr>
              <a:t>name="ServletTest",</a:t>
            </a:r>
            <a:endParaRPr lang="zh-CN" altLang="en-US" sz="2400">
              <a:solidFill>
                <a:schemeClr val="accent1"/>
              </a:solidFill>
              <a:effectLst>
                <a:outerShdw blurRad="38100" dist="25400" dir="5400000" algn="ctr" rotWithShape="0">
                  <a:srgbClr val="6E747A">
                    <a:alpha val="43000"/>
                  </a:srgbClr>
                </a:outerShdw>
              </a:effectLst>
              <a:sym typeface="+mn-ea"/>
            </a:endParaRPr>
          </a:p>
          <a:p>
            <a:pPr marL="914400" lvl="2" indent="0" algn="just">
              <a:lnSpc>
                <a:spcPct val="130000"/>
              </a:lnSpc>
              <a:buFont typeface="Wingdings" panose="05000000000000000000" charset="0"/>
              <a:buNone/>
            </a:pPr>
            <a:r>
              <a:rPr lang="zh-CN" altLang="en-US" sz="2400">
                <a:solidFill>
                  <a:schemeClr val="accent1"/>
                </a:solidFill>
                <a:effectLst>
                  <a:outerShdw blurRad="38100" dist="25400" dir="5400000" algn="ctr" rotWithShape="0">
                    <a:srgbClr val="6E747A">
                      <a:alpha val="43000"/>
                    </a:srgbClr>
                  </a:outerShdw>
                </a:effectLst>
                <a:sym typeface="+mn-ea"/>
              </a:rPr>
              <a:t>initParams={@WebInitParam(name="username", value="Tom"),</a:t>
            </a:r>
            <a:endParaRPr lang="zh-CN" altLang="en-US" sz="2400">
              <a:solidFill>
                <a:schemeClr val="accent1"/>
              </a:solidFill>
              <a:effectLst>
                <a:outerShdw blurRad="38100" dist="25400" dir="5400000" algn="ctr" rotWithShape="0">
                  <a:srgbClr val="6E747A">
                    <a:alpha val="43000"/>
                  </a:srgbClr>
                </a:outerShdw>
              </a:effectLst>
              <a:sym typeface="+mn-ea"/>
            </a:endParaRPr>
          </a:p>
          <a:p>
            <a:pPr marL="914400" lvl="2" indent="0" algn="just">
              <a:lnSpc>
                <a:spcPct val="130000"/>
              </a:lnSpc>
              <a:buFont typeface="Wingdings" panose="05000000000000000000" charset="0"/>
              <a:buNone/>
            </a:pPr>
            <a:r>
              <a:rPr lang="zh-CN" altLang="en-US" sz="2400">
                <a:solidFill>
                  <a:schemeClr val="accent1"/>
                </a:solidFill>
                <a:effectLst>
                  <a:outerShdw blurRad="38100" dist="25400" dir="5400000" algn="ctr" rotWithShape="0">
                    <a:srgbClr val="6E747A">
                      <a:alpha val="43000"/>
                    </a:srgbClr>
                  </a:outerShdw>
                </a:effectLst>
                <a:sym typeface="+mn-ea"/>
              </a:rPr>
              <a:t>@WebInitParam(name="password", value="1234")})</a:t>
            </a:r>
            <a:endParaRPr lang="zh-CN" altLang="en-US" sz="2400">
              <a:solidFill>
                <a:schemeClr val="accent1"/>
              </a:solidFill>
              <a:effectLst>
                <a:outerShdw blurRad="38100" dist="25400" dir="5400000" algn="ctr" rotWithShape="0">
                  <a:srgbClr val="6E747A">
                    <a:alpha val="43000"/>
                  </a:srgbClr>
                </a:outerShdw>
              </a:effectLst>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67360" y="1460500"/>
            <a:ext cx="8693785" cy="3170555"/>
          </a:xfrm>
          <a:prstGeom prst="rect">
            <a:avLst/>
          </a:prstGeom>
          <a:noFill/>
        </p:spPr>
        <p:txBody>
          <a:bodyPr wrap="square" rtlCol="0" anchor="t">
            <a:spAutoFit/>
          </a:bodyPr>
          <a:p>
            <a:pPr marL="0" indent="0" algn="just">
              <a:lnSpc>
                <a:spcPct val="130000"/>
              </a:lnSpc>
              <a:buFont typeface="Wingdings" panose="05000000000000000000" charset="0"/>
              <a:buNone/>
            </a:pPr>
            <a:r>
              <a:rPr lang="zh-CN" altLang="en-US" sz="2200"/>
              <a:t>      </a:t>
            </a:r>
            <a:r>
              <a:rPr lang="zh-CN" altLang="en-US" sz="2200">
                <a:sym typeface="+mn-ea"/>
              </a:rPr>
              <a:t>② 在 web. xml 配置文件中进行配置 (一般不推荐)。</a:t>
            </a:r>
            <a:endParaRPr lang="zh-CN" altLang="en-US" sz="2200">
              <a:sym typeface="+mn-ea"/>
            </a:endParaRPr>
          </a:p>
          <a:p>
            <a:pPr marL="0" indent="0" algn="just">
              <a:lnSpc>
                <a:spcPct val="130000"/>
              </a:lnSpc>
              <a:buFont typeface="Wingdings" panose="05000000000000000000" charset="0"/>
              <a:buNone/>
            </a:pPr>
            <a:r>
              <a:rPr lang="zh-CN" altLang="en-US" sz="2200">
                <a:sym typeface="+mn-ea"/>
              </a:rPr>
              <a:t>      </a:t>
            </a:r>
            <a:r>
              <a:rPr lang="zh-CN" altLang="en-US" sz="2200">
                <a:sym typeface="+mn-ea"/>
              </a:rPr>
              <a:t>对于 Web 3. 0 以下版本, 只能在 web. xml 中配置 Servlet, 而且这种方式相对烦琐。 </a:t>
            </a:r>
            <a:endParaRPr lang="zh-CN" altLang="en-US" sz="2200">
              <a:sym typeface="+mn-ea"/>
            </a:endParaRPr>
          </a:p>
          <a:p>
            <a:pPr marL="0" indent="0" algn="just">
              <a:lnSpc>
                <a:spcPct val="130000"/>
              </a:lnSpc>
              <a:buFont typeface="Wingdings" panose="05000000000000000000" charset="0"/>
              <a:buNone/>
            </a:pPr>
            <a:r>
              <a:rPr lang="zh-CN" altLang="en-US" sz="2200">
                <a:sym typeface="+mn-ea"/>
              </a:rPr>
              <a:t>      </a:t>
            </a:r>
            <a:r>
              <a:rPr lang="zh-CN" altLang="en-US" sz="2200">
                <a:sym typeface="+mn-ea"/>
              </a:rPr>
              <a:t>先在 Web 项目的 WebContent 的 WEB-INF 目录下创建一个 web. xml 文件, 然后在该文件中编写配置信息。 </a:t>
            </a:r>
            <a:endParaRPr lang="zh-CN" altLang="en-US" sz="2200">
              <a:sym typeface="+mn-ea"/>
            </a:endParaRPr>
          </a:p>
          <a:p>
            <a:pPr marL="0" indent="0" algn="just">
              <a:lnSpc>
                <a:spcPct val="130000"/>
              </a:lnSpc>
              <a:buFont typeface="Wingdings" panose="05000000000000000000" charset="0"/>
              <a:buNone/>
            </a:pPr>
            <a:r>
              <a:rPr lang="zh-CN" altLang="en-US" sz="2200">
                <a:sym typeface="+mn-ea"/>
              </a:rPr>
              <a:t>      </a:t>
            </a:r>
            <a:r>
              <a:rPr lang="zh-CN" altLang="en-US" sz="2200">
                <a:sym typeface="+mn-ea"/>
              </a:rPr>
              <a:t>若需将创建的 ServletTest 类的相关配置信息 (名称、 访问的映射路径、 初始化参数) 与上面以注解的方式相同, 则需写入如下代码:</a:t>
            </a:r>
            <a:endParaRPr lang="zh-CN" altLang="en-US" sz="220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1763395" y="1484630"/>
            <a:ext cx="5372735" cy="465963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67995" y="1316990"/>
            <a:ext cx="8693785" cy="4449445"/>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5</a:t>
            </a:r>
            <a:r>
              <a:rPr lang="zh-CN" altLang="en-US" sz="2400">
                <a:solidFill>
                  <a:srgbClr val="0000FF"/>
                </a:solidFill>
              </a:rPr>
              <a:t>. Servlet 的访问方式</a:t>
            </a:r>
            <a:endParaRPr lang="zh-CN" altLang="en-US" sz="2400">
              <a:solidFill>
                <a:srgbClr val="0000FF"/>
              </a:solidFill>
            </a:endParaRPr>
          </a:p>
          <a:p>
            <a:pPr>
              <a:lnSpc>
                <a:spcPct val="130000"/>
              </a:lnSpc>
            </a:pPr>
            <a:endParaRPr lang="zh-CN" altLang="en-US"/>
          </a:p>
          <a:p>
            <a:pPr marL="0" indent="0" algn="just">
              <a:lnSpc>
                <a:spcPct val="130000"/>
              </a:lnSpc>
              <a:buFont typeface="Wingdings" panose="05000000000000000000" charset="0"/>
              <a:buNone/>
            </a:pPr>
            <a:r>
              <a:rPr lang="zh-CN" altLang="en-US" sz="2200"/>
              <a:t>      对 Servlet 的访问与对 JSP 的访问基本相同, 可以通过以下方式进行。</a:t>
            </a:r>
            <a:endParaRPr lang="zh-CN" altLang="en-US" sz="2200"/>
          </a:p>
          <a:p>
            <a:pPr marL="0" indent="0" algn="just">
              <a:lnSpc>
                <a:spcPct val="130000"/>
              </a:lnSpc>
              <a:buFont typeface="Wingdings" panose="05000000000000000000" charset="0"/>
              <a:buNone/>
            </a:pPr>
            <a:r>
              <a:rPr lang="zh-CN" altLang="en-US" sz="2200">
                <a:sym typeface="+mn-ea"/>
              </a:rPr>
              <a:t>      </a:t>
            </a:r>
            <a:r>
              <a:rPr lang="zh-CN" altLang="en-US" sz="2200">
                <a:sym typeface="+mn-ea"/>
              </a:rPr>
              <a:t>(1) 通过在浏览器中直接输入地址访问。 例如:</a:t>
            </a:r>
            <a:endParaRPr lang="zh-CN" altLang="en-US" sz="2200">
              <a:sym typeface="+mn-ea"/>
            </a:endParaRPr>
          </a:p>
          <a:p>
            <a:pPr marL="0" indent="0" algn="just">
              <a:lnSpc>
                <a:spcPct val="130000"/>
              </a:lnSpc>
              <a:buFont typeface="Wingdings" panose="05000000000000000000" charset="0"/>
              <a:buNone/>
            </a:pPr>
            <a:r>
              <a:rPr lang="zh-CN" altLang="en-US" sz="2200">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http://localhost:8080/servlet01/TestServlet</a:t>
            </a:r>
            <a:endParaRPr lang="zh-CN" altLang="en-US" sz="2200">
              <a:solidFill>
                <a:schemeClr val="accent1"/>
              </a:solidFill>
              <a:effectLst>
                <a:outerShdw blurRad="38100" dist="25400" dir="5400000" algn="ctr" rotWithShape="0">
                  <a:srgbClr val="6E747A">
                    <a:alpha val="43000"/>
                  </a:srgbClr>
                </a:outerShdw>
              </a:effectLst>
              <a:sym typeface="+mn-ea"/>
            </a:endParaRPr>
          </a:p>
          <a:p>
            <a:pPr marL="0" indent="0" algn="just">
              <a:lnSpc>
                <a:spcPct val="130000"/>
              </a:lnSpc>
              <a:buFont typeface="Wingdings" panose="05000000000000000000" charset="0"/>
              <a:buNone/>
            </a:pPr>
            <a:r>
              <a:rPr lang="zh-CN" altLang="en-US" sz="2200">
                <a:sym typeface="+mn-ea"/>
              </a:rPr>
              <a:t>      </a:t>
            </a:r>
            <a:r>
              <a:rPr lang="zh-CN" altLang="en-US" sz="2200">
                <a:sym typeface="+mn-ea"/>
              </a:rPr>
              <a:t>(2) 通过超链接的形式访问。 例如:</a:t>
            </a:r>
            <a:endParaRPr lang="zh-CN" altLang="en-US" sz="2200">
              <a:sym typeface="+mn-ea"/>
            </a:endParaRPr>
          </a:p>
          <a:p>
            <a:pPr marL="0" indent="0" algn="just">
              <a:lnSpc>
                <a:spcPct val="130000"/>
              </a:lnSpc>
              <a:buFont typeface="Wingdings" panose="05000000000000000000" charset="0"/>
              <a:buNone/>
            </a:pPr>
            <a:r>
              <a:rPr lang="zh-CN" altLang="en-US" sz="2200">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&lt;a href ="TestServlet"&gt;访问 servlet&lt;/a&gt;</a:t>
            </a:r>
            <a:endParaRPr lang="zh-CN" altLang="en-US" sz="2200">
              <a:solidFill>
                <a:schemeClr val="accent1"/>
              </a:solidFill>
              <a:effectLst>
                <a:outerShdw blurRad="38100" dist="25400" dir="5400000" algn="ctr" rotWithShape="0">
                  <a:srgbClr val="6E747A">
                    <a:alpha val="43000"/>
                  </a:srgbClr>
                </a:outerShdw>
              </a:effectLst>
              <a:sym typeface="+mn-ea"/>
            </a:endParaRPr>
          </a:p>
          <a:p>
            <a:pPr marL="0" indent="0" algn="just">
              <a:lnSpc>
                <a:spcPct val="130000"/>
              </a:lnSpc>
              <a:buFont typeface="Wingdings" panose="05000000000000000000" charset="0"/>
              <a:buNone/>
            </a:pPr>
            <a:r>
              <a:rPr lang="zh-CN" altLang="en-US" sz="2200">
                <a:sym typeface="+mn-ea"/>
              </a:rPr>
              <a:t>      </a:t>
            </a:r>
            <a:r>
              <a:rPr lang="zh-CN" altLang="en-US" sz="2200">
                <a:sym typeface="+mn-ea"/>
              </a:rPr>
              <a:t>(3) 通过表单提交的方式访问。 例如:</a:t>
            </a:r>
            <a:endParaRPr lang="zh-CN" altLang="en-US" sz="2200">
              <a:sym typeface="+mn-ea"/>
            </a:endParaRPr>
          </a:p>
          <a:p>
            <a:pPr marL="0" indent="0" algn="just">
              <a:lnSpc>
                <a:spcPct val="130000"/>
              </a:lnSpc>
              <a:buFont typeface="Wingdings" panose="05000000000000000000" charset="0"/>
              <a:buNone/>
            </a:pPr>
            <a:r>
              <a:rPr lang="zh-CN" altLang="en-US" sz="2200">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&lt;form method="get"action="TestServlet"&gt;</a:t>
            </a:r>
            <a:endParaRPr lang="zh-CN" altLang="en-US" sz="2200">
              <a:solidFill>
                <a:schemeClr val="accent1"/>
              </a:solidFill>
              <a:effectLst>
                <a:outerShdw blurRad="38100" dist="25400" dir="5400000" algn="ctr" rotWithShape="0">
                  <a:srgbClr val="6E747A">
                    <a:alpha val="43000"/>
                  </a:srgbClr>
                </a:outerShdw>
              </a:effectLst>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562610" y="2037715"/>
            <a:ext cx="8542020" cy="3192780"/>
          </a:xfrm>
          <a:prstGeom prst="rect">
            <a:avLst/>
          </a:prstGeom>
          <a:noFill/>
        </p:spPr>
        <p:txBody>
          <a:bodyPr wrap="square" rtlCol="0">
            <a:spAutoFit/>
          </a:bodyPr>
          <a:p>
            <a:pPr algn="l">
              <a:lnSpc>
                <a:spcPct val="120000"/>
              </a:lnSpc>
            </a:pPr>
            <a:r>
              <a:rPr lang="zh-CN" altLang="en-US" sz="2400">
                <a:sym typeface="+mn-ea"/>
              </a:rPr>
              <a:t>      </a:t>
            </a:r>
            <a:r>
              <a:rPr lang="zh-CN" altLang="en-US" sz="2400">
                <a:solidFill>
                  <a:schemeClr val="tx1"/>
                </a:solidFill>
              </a:rPr>
              <a:t>(1)</a:t>
            </a:r>
            <a:r>
              <a:rPr lang="zh-CN" altLang="en-US" sz="2400">
                <a:solidFill>
                  <a:srgbClr val="0000FF"/>
                </a:solidFill>
              </a:rPr>
              <a:t> </a:t>
            </a:r>
            <a:r>
              <a:rPr lang="zh-CN" altLang="en-US" sz="2400">
                <a:solidFill>
                  <a:schemeClr val="tx1"/>
                </a:solidFill>
              </a:rPr>
              <a:t>创建一个 Servlet 和一个 JSP 页面, JSP 页面中通过超链接访问该 Servlet 并给其传递参数, Servlet 通过传递过来的参数值决定浏览器页面显示的内容。 </a:t>
            </a:r>
            <a:endParaRPr lang="zh-CN" altLang="en-US" sz="2400">
              <a:solidFill>
                <a:schemeClr val="tx1"/>
              </a:solidFill>
            </a:endParaRPr>
          </a:p>
          <a:p>
            <a:pPr algn="l">
              <a:lnSpc>
                <a:spcPct val="120000"/>
              </a:lnSpc>
            </a:pPr>
            <a:endParaRPr lang="zh-CN" altLang="en-US" sz="2400">
              <a:solidFill>
                <a:schemeClr val="tx1"/>
              </a:solidFill>
              <a:sym typeface="+mn-ea"/>
            </a:endParaRPr>
          </a:p>
          <a:p>
            <a:pPr algn="l">
              <a:lnSpc>
                <a:spcPct val="120000"/>
              </a:lnSpc>
            </a:pPr>
            <a:r>
              <a:rPr lang="zh-CN" altLang="en-US" sz="2400">
                <a:sym typeface="+mn-ea"/>
              </a:rPr>
              <a:t>      </a:t>
            </a:r>
            <a:r>
              <a:rPr lang="zh-CN" altLang="en-US" sz="2400">
                <a:solidFill>
                  <a:schemeClr val="tx1"/>
                </a:solidFill>
              </a:rPr>
              <a:t>具体地, JSP 页面的内容如图 6. 1. 2 所示, 页面上的 3 个超链接均指向同一个 Servlet, 但传递的参数不同, 点击不同的超链接会有不同的显示内容, 如图 6. 1. 3 所示效果。</a:t>
            </a:r>
            <a:endParaRPr lang="zh-CN" altLang="en-US" sz="240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2195195" y="5012690"/>
            <a:ext cx="4602480" cy="368300"/>
          </a:xfrm>
          <a:prstGeom prst="rect">
            <a:avLst/>
          </a:prstGeom>
          <a:noFill/>
        </p:spPr>
        <p:txBody>
          <a:bodyPr wrap="square" rtlCol="0" anchor="t">
            <a:spAutoFit/>
          </a:bodyPr>
          <a:p>
            <a:pPr algn="ctr"/>
            <a:r>
              <a:rPr lang="zh-CN" altLang="en-US"/>
              <a:t>图6.1.</a:t>
            </a:r>
            <a:r>
              <a:rPr lang="en-US" altLang="zh-CN"/>
              <a:t>2</a:t>
            </a:r>
            <a:r>
              <a:rPr lang="zh-CN" altLang="en-US"/>
              <a:t>  JSP页面效果</a:t>
            </a:r>
            <a:endParaRPr lang="zh-CN" altLang="en-US"/>
          </a:p>
        </p:txBody>
      </p:sp>
      <p:pic>
        <p:nvPicPr>
          <p:cNvPr id="4" name="图片 2"/>
          <p:cNvPicPr>
            <a:picLocks noChangeAspect="1"/>
          </p:cNvPicPr>
          <p:nvPr/>
        </p:nvPicPr>
        <p:blipFill>
          <a:blip r:embed="rId1"/>
          <a:srcRect l="556" b="14736"/>
          <a:stretch>
            <a:fillRect/>
          </a:stretch>
        </p:blipFill>
        <p:spPr>
          <a:xfrm>
            <a:off x="1835150" y="2276475"/>
            <a:ext cx="5589905" cy="2307590"/>
          </a:xfrm>
          <a:prstGeom prst="rect">
            <a:avLst/>
          </a:prstGeom>
          <a:noFill/>
          <a:ln w="3175">
            <a:solidFill>
              <a:schemeClr val="tx1"/>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1858010" y="6021070"/>
            <a:ext cx="5189220" cy="368300"/>
          </a:xfrm>
          <a:prstGeom prst="rect">
            <a:avLst/>
          </a:prstGeom>
          <a:noFill/>
        </p:spPr>
        <p:txBody>
          <a:bodyPr wrap="square" rtlCol="0" anchor="t">
            <a:spAutoFit/>
          </a:bodyPr>
          <a:p>
            <a:pPr algn="ctr"/>
            <a:r>
              <a:rPr lang="zh-CN" altLang="en-US"/>
              <a:t>图 6. 1. 3 点击 JSP 页面上 3 个超链接的效果</a:t>
            </a:r>
            <a:endParaRPr lang="zh-CN" altLang="en-US"/>
          </a:p>
        </p:txBody>
      </p:sp>
      <p:pic>
        <p:nvPicPr>
          <p:cNvPr id="9" name="图片 8"/>
          <p:cNvPicPr>
            <a:picLocks noChangeAspect="1"/>
          </p:cNvPicPr>
          <p:nvPr/>
        </p:nvPicPr>
        <p:blipFill>
          <a:blip r:embed="rId1"/>
          <a:stretch>
            <a:fillRect/>
          </a:stretch>
        </p:blipFill>
        <p:spPr>
          <a:xfrm>
            <a:off x="1751965" y="1371600"/>
            <a:ext cx="5252085" cy="45523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562610" y="2181225"/>
            <a:ext cx="8542020" cy="2749550"/>
          </a:xfrm>
          <a:prstGeom prst="rect">
            <a:avLst/>
          </a:prstGeom>
          <a:noFill/>
        </p:spPr>
        <p:txBody>
          <a:bodyPr wrap="square" rtlCol="0">
            <a:spAutoFit/>
          </a:bodyPr>
          <a:p>
            <a:pPr algn="l">
              <a:lnSpc>
                <a:spcPct val="120000"/>
              </a:lnSpc>
            </a:pPr>
            <a:r>
              <a:rPr lang="zh-CN" altLang="en-US" sz="2400">
                <a:sym typeface="+mn-ea"/>
              </a:rPr>
              <a:t>      </a:t>
            </a:r>
            <a:r>
              <a:rPr lang="zh-CN" altLang="en-US" sz="2400"/>
              <a:t>(2) 创建一个 Servlet 和一个 JSP 页面, JSP 页面中通过表单提交的方式访问 Servlet。</a:t>
            </a:r>
            <a:endParaRPr lang="zh-CN" altLang="en-US" sz="2400"/>
          </a:p>
          <a:p>
            <a:pPr algn="l">
              <a:lnSpc>
                <a:spcPct val="120000"/>
              </a:lnSpc>
            </a:pPr>
            <a:endParaRPr lang="zh-CN" altLang="en-US" sz="2400"/>
          </a:p>
          <a:p>
            <a:pPr algn="l">
              <a:lnSpc>
                <a:spcPct val="120000"/>
              </a:lnSpc>
            </a:pPr>
            <a:r>
              <a:rPr lang="zh-CN" altLang="en-US" sz="2400">
                <a:sym typeface="+mn-ea"/>
              </a:rPr>
              <a:t>      </a:t>
            </a:r>
            <a:r>
              <a:rPr lang="zh-CN" altLang="en-US" sz="2400"/>
              <a:t>具体地, 该 JSP 页面为一个会议室申请页 ( 如图 6. 1. 4 所示), 申请信息提交给一个Servlet 进行处理, 该 Servlet 获取表单传递过来的数据并在浏览器页面上显示 ( 如图6. 1. 5 所示)。</a:t>
            </a:r>
            <a:endParaRPr lang="zh-CN"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611505" y="5372735"/>
            <a:ext cx="3162935" cy="368300"/>
          </a:xfrm>
          <a:prstGeom prst="rect">
            <a:avLst/>
          </a:prstGeom>
          <a:noFill/>
        </p:spPr>
        <p:txBody>
          <a:bodyPr wrap="square" rtlCol="0" anchor="t">
            <a:spAutoFit/>
          </a:bodyPr>
          <a:p>
            <a:pPr algn="ctr"/>
            <a:r>
              <a:t>图 6. 1. 4 JSP 会议室申请页</a:t>
            </a:r>
          </a:p>
        </p:txBody>
      </p:sp>
      <p:pic>
        <p:nvPicPr>
          <p:cNvPr id="18" name="图片 9"/>
          <p:cNvPicPr>
            <a:picLocks noChangeAspect="1"/>
          </p:cNvPicPr>
          <p:nvPr/>
        </p:nvPicPr>
        <p:blipFill>
          <a:blip r:embed="rId1"/>
          <a:srcRect l="408" t="549" b="6626"/>
          <a:stretch>
            <a:fillRect/>
          </a:stretch>
        </p:blipFill>
        <p:spPr>
          <a:xfrm>
            <a:off x="802005" y="1988820"/>
            <a:ext cx="2814955" cy="3063875"/>
          </a:xfrm>
          <a:prstGeom prst="rect">
            <a:avLst/>
          </a:prstGeom>
          <a:noFill/>
          <a:ln w="3175">
            <a:solidFill>
              <a:schemeClr val="tx1"/>
            </a:solidFill>
          </a:ln>
        </p:spPr>
      </p:pic>
      <p:pic>
        <p:nvPicPr>
          <p:cNvPr id="21" name="图片 11"/>
          <p:cNvPicPr>
            <a:picLocks noChangeAspect="1"/>
          </p:cNvPicPr>
          <p:nvPr/>
        </p:nvPicPr>
        <p:blipFill>
          <a:blip r:embed="rId2"/>
          <a:srcRect l="327"/>
          <a:stretch>
            <a:fillRect/>
          </a:stretch>
        </p:blipFill>
        <p:spPr>
          <a:xfrm>
            <a:off x="4139565" y="2132330"/>
            <a:ext cx="4605020" cy="2921000"/>
          </a:xfrm>
          <a:prstGeom prst="rect">
            <a:avLst/>
          </a:prstGeom>
          <a:noFill/>
          <a:ln w="3175">
            <a:solidFill>
              <a:schemeClr val="tx1"/>
            </a:solidFill>
          </a:ln>
        </p:spPr>
      </p:pic>
      <p:sp>
        <p:nvSpPr>
          <p:cNvPr id="5" name="文本框 4"/>
          <p:cNvSpPr txBox="1"/>
          <p:nvPr/>
        </p:nvSpPr>
        <p:spPr>
          <a:xfrm>
            <a:off x="4860925" y="5372735"/>
            <a:ext cx="3162935" cy="368300"/>
          </a:xfrm>
          <a:prstGeom prst="rect">
            <a:avLst/>
          </a:prstGeom>
          <a:noFill/>
        </p:spPr>
        <p:txBody>
          <a:bodyPr wrap="square" rtlCol="0" anchor="t">
            <a:spAutoFit/>
          </a:bodyPr>
          <a:p>
            <a:pPr algn="ctr"/>
            <a:r>
              <a:t>图 6. 1. 5 提交的信息回显</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2 实践二: Servlet</a:t>
            </a:r>
            <a:r>
              <a:rPr lang="zh-CN" altLang="en-US" sz="2800" b="1" dirty="0" smtClean="0">
                <a:solidFill>
                  <a:schemeClr val="bg1"/>
                </a:solidFill>
                <a:latin typeface="宋体" panose="02010600030101010101" pitchFamily="2" charset="-122"/>
                <a:cs typeface="宋体" panose="02010600030101010101" pitchFamily="2" charset="-122"/>
                <a:sym typeface="+mn-ea"/>
              </a:rPr>
              <a:t>中文乱码</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687705" y="1511300"/>
            <a:ext cx="2139315"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1132840" y="2276475"/>
            <a:ext cx="5085080" cy="534035"/>
          </a:xfrm>
          <a:prstGeom prst="rect">
            <a:avLst/>
          </a:prstGeom>
          <a:noFill/>
        </p:spPr>
        <p:txBody>
          <a:bodyPr wrap="square" rtlCol="0">
            <a:spAutoFit/>
          </a:bodyPr>
          <a:p>
            <a:pPr algn="l">
              <a:lnSpc>
                <a:spcPct val="120000"/>
              </a:lnSpc>
            </a:pPr>
            <a:r>
              <a:rPr lang="zh-CN" altLang="en-US" sz="2400">
                <a:sym typeface="+mn-ea"/>
              </a:rPr>
              <a:t>掌握解决 Servlet 中文乱码的方法。</a:t>
            </a:r>
            <a:endParaRPr lang="zh-CN"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3"/>
          <p:cNvSpPr>
            <a:spLocks noGrp="1" noChangeArrowheads="1"/>
          </p:cNvSpPr>
          <p:nvPr/>
        </p:nvSpPr>
        <p:spPr>
          <a:xfrm>
            <a:off x="320040" y="1853565"/>
            <a:ext cx="8366760" cy="4184015"/>
          </a:xfrm>
          <a:prstGeom prst="rect">
            <a:avLst/>
          </a:prstGeom>
          <a:noFill/>
          <a:ln w="9525">
            <a:noFill/>
          </a:ln>
        </p:spPr>
        <p:txBody>
          <a:bodyPr anchor="t"/>
          <a:lst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a:lstStyle>
          <a:p>
            <a:pPr eaLnBrk="1" hangingPunct="1">
              <a:lnSpc>
                <a:spcPct val="140000"/>
              </a:lnSpc>
            </a:pP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6. 1 实践一: Servlet 基础开发</a:t>
            </a:r>
            <a:endPar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6</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2 实践二: Servlet 中文乱码</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6. 3 实践三: ServletConfig 接口</a:t>
            </a:r>
            <a:endPar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6</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4 实践四: Servlet 过滤器</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6</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5 综合实践: Filter 与 Cookie 实现自动登录</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p:txBody>
      </p:sp>
      <p:sp>
        <p:nvSpPr>
          <p:cNvPr id="3" name="文本框 2"/>
          <p:cNvSpPr txBox="1"/>
          <p:nvPr/>
        </p:nvSpPr>
        <p:spPr>
          <a:xfrm>
            <a:off x="1064895" y="502920"/>
            <a:ext cx="2571115" cy="521970"/>
          </a:xfrm>
          <a:prstGeom prst="rect">
            <a:avLst/>
          </a:prstGeom>
          <a:noFill/>
        </p:spPr>
        <p:txBody>
          <a:bodyPr wrap="square" rtlCol="0">
            <a:spAutoFit/>
          </a:bodyPr>
          <a:p>
            <a:r>
              <a:rPr lang="zh-CN" altLang="en-US" sz="2800" b="1">
                <a:solidFill>
                  <a:schemeClr val="bg1"/>
                </a:solidFill>
              </a:rPr>
              <a:t>本章内容：</a:t>
            </a:r>
            <a:endParaRPr lang="zh-CN" altLang="en-US" sz="2800" b="1">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2 实践二: Servlet</a:t>
            </a:r>
            <a:r>
              <a:rPr lang="zh-CN" altLang="en-US" sz="2800" b="1" dirty="0" smtClean="0">
                <a:solidFill>
                  <a:schemeClr val="bg1"/>
                </a:solidFill>
                <a:latin typeface="宋体" panose="02010600030101010101" pitchFamily="2" charset="-122"/>
                <a:cs typeface="宋体" panose="02010600030101010101" pitchFamily="2" charset="-122"/>
                <a:sym typeface="+mn-ea"/>
              </a:rPr>
              <a:t>中文乱码</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1033145" y="1772285"/>
            <a:ext cx="7869555" cy="4129405"/>
          </a:xfrm>
          <a:prstGeom prst="rect">
            <a:avLst/>
          </a:prstGeom>
          <a:noFill/>
        </p:spPr>
        <p:txBody>
          <a:bodyPr wrap="square" rtlCol="0" anchor="t">
            <a:spAutoFit/>
          </a:bodyPr>
          <a:p>
            <a:pPr>
              <a:lnSpc>
                <a:spcPct val="130000"/>
              </a:lnSpc>
            </a:pPr>
            <a:r>
              <a:rPr sz="2400">
                <a:solidFill>
                  <a:srgbClr val="0000FF"/>
                </a:solidFill>
              </a:rPr>
              <a:t>1. 常用的解决中文乱码的方法</a:t>
            </a:r>
            <a:endParaRPr sz="2400">
              <a:solidFill>
                <a:srgbClr val="0000FF"/>
              </a:solidFill>
            </a:endParaRPr>
          </a:p>
          <a:p>
            <a:pPr>
              <a:lnSpc>
                <a:spcPct val="130000"/>
              </a:lnSpc>
            </a:pPr>
            <a:endParaRPr sz="2400">
              <a:solidFill>
                <a:srgbClr val="0000FF"/>
              </a:solidFill>
            </a:endParaRPr>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t>当 Servlet 给出的信息中有中文乱码时, 要细化分析这些乱码是 request 对象中获得的信息乱码, 还是 response 中给出的信息乱码。 </a:t>
            </a:r>
            <a:endParaRPr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t>如果是 request 对象中获取的值出现乱码, 要对 request 对象的编码方式修改为支持中文的编码, 通常设置为 UTF-8; 如果是 response 给出的信息乱码, 需对 response 对象的编码方式设置为 UTF-8。</a:t>
            </a:r>
            <a:endParaRPr lang="en-US" altLang="zh-CN" sz="220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2 实践二: Servlet</a:t>
            </a:r>
            <a:r>
              <a:rPr lang="zh-CN" altLang="en-US" sz="2800" b="1" dirty="0" smtClean="0">
                <a:solidFill>
                  <a:schemeClr val="bg1"/>
                </a:solidFill>
                <a:latin typeface="宋体" panose="02010600030101010101" pitchFamily="2" charset="-122"/>
                <a:cs typeface="宋体" panose="02010600030101010101" pitchFamily="2" charset="-122"/>
                <a:sym typeface="+mn-ea"/>
              </a:rPr>
              <a:t>中文乱码</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99160" y="1412240"/>
            <a:ext cx="8002905" cy="4050030"/>
          </a:xfrm>
          <a:prstGeom prst="rect">
            <a:avLst/>
          </a:prstGeom>
          <a:noFill/>
        </p:spPr>
        <p:txBody>
          <a:bodyPr wrap="square" rtlCol="0" anchor="t">
            <a:spAutoFit/>
          </a:bodyPr>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ym typeface="+mn-ea"/>
              </a:rPr>
              <a:t>设置代码如下:</a:t>
            </a:r>
            <a:r>
              <a:rPr sz="2200"/>
              <a:t> </a:t>
            </a:r>
            <a:r>
              <a:rPr lang="en-US" altLang="zh-CN" sz="2200">
                <a:solidFill>
                  <a:srgbClr val="0000FF"/>
                </a:solidFill>
                <a:sym typeface="+mn-ea"/>
              </a:rPr>
              <a:t> </a:t>
            </a:r>
            <a:endParaRPr lang="en-US" altLang="zh-CN" sz="2200">
              <a:solidFill>
                <a:srgbClr val="0000FF"/>
              </a:solidFill>
              <a:sym typeface="+mn-ea"/>
            </a:endParaRPr>
          </a:p>
          <a:p>
            <a:pPr marL="0" indent="0" algn="just">
              <a:lnSpc>
                <a:spcPct val="130000"/>
              </a:lnSpc>
              <a:buFont typeface="Wingdings" panose="05000000000000000000" charset="0"/>
              <a:buNone/>
            </a:pPr>
            <a:r>
              <a:rPr lang="zh-CN" altLang="en-US" sz="2200">
                <a:sym typeface="+mn-ea"/>
              </a:rPr>
              <a:t>     </a:t>
            </a:r>
            <a:r>
              <a:rPr lang="en-US" altLang="zh-CN" sz="2200">
                <a:solidFill>
                  <a:schemeClr val="accent1"/>
                </a:solidFill>
                <a:effectLst>
                  <a:outerShdw blurRad="38100" dist="25400" dir="5400000" algn="ctr" rotWithShape="0">
                    <a:srgbClr val="6E747A">
                      <a:alpha val="43000"/>
                    </a:srgbClr>
                  </a:outerShdw>
                </a:effectLst>
                <a:sym typeface="+mn-ea"/>
              </a:rPr>
              <a:t>request. setCharacterEncoding("UTF- 8"); </a:t>
            </a:r>
            <a:r>
              <a:rPr lang="en-US" altLang="zh-CN" sz="2200">
                <a:sym typeface="+mn-ea"/>
              </a:rPr>
              <a:t>//设置 request 对象的编码</a:t>
            </a:r>
            <a:endParaRPr lang="en-US" altLang="zh-CN" sz="2200">
              <a:solidFill>
                <a:schemeClr val="tx1"/>
              </a:solidFill>
              <a:sym typeface="+mn-ea"/>
            </a:endParaRPr>
          </a:p>
          <a:p>
            <a:pPr marL="0" indent="0" algn="just">
              <a:lnSpc>
                <a:spcPct val="130000"/>
              </a:lnSpc>
              <a:buFont typeface="Wingdings" panose="05000000000000000000" charset="0"/>
              <a:buNone/>
            </a:pPr>
            <a:r>
              <a:rPr lang="zh-CN" altLang="en-US" sz="2200">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 </a:t>
            </a:r>
            <a:r>
              <a:rPr lang="en-US" altLang="zh-CN" sz="2200">
                <a:solidFill>
                  <a:schemeClr val="accent1"/>
                </a:solidFill>
                <a:effectLst>
                  <a:outerShdw blurRad="38100" dist="25400" dir="5400000" algn="ctr" rotWithShape="0">
                    <a:srgbClr val="6E747A">
                      <a:alpha val="43000"/>
                    </a:srgbClr>
                  </a:outerShdw>
                </a:effectLst>
                <a:sym typeface="+mn-ea"/>
              </a:rPr>
              <a:t>response. setContentType("text/html;charset=UTF-8");</a:t>
            </a:r>
            <a:r>
              <a:rPr lang="en-US" altLang="zh-CN" sz="2200">
                <a:sym typeface="+mn-ea"/>
              </a:rPr>
              <a:t> //设置 response 的编码 </a:t>
            </a:r>
            <a:endParaRPr lang="en-US" altLang="zh-CN" sz="2200">
              <a:solidFill>
                <a:schemeClr val="tx1"/>
              </a:solidFill>
              <a:sym typeface="+mn-ea"/>
            </a:endParaRPr>
          </a:p>
          <a:p>
            <a:pPr marL="0" indent="0" algn="just">
              <a:lnSpc>
                <a:spcPct val="130000"/>
              </a:lnSpc>
              <a:buFont typeface="Wingdings" panose="05000000000000000000" charset="0"/>
              <a:buNone/>
            </a:pPr>
            <a:endParaRPr lang="en-US" altLang="zh-CN" sz="2200">
              <a:solidFill>
                <a:schemeClr val="tx1"/>
              </a:solidFill>
              <a:sym typeface="+mn-ea"/>
            </a:endParaRPr>
          </a:p>
          <a:p>
            <a:pPr marL="0" indent="0" algn="just">
              <a:lnSpc>
                <a:spcPct val="130000"/>
              </a:lnSpc>
              <a:buFont typeface="Wingdings" panose="05000000000000000000" charset="0"/>
              <a:buNone/>
            </a:pPr>
            <a:r>
              <a:rPr lang="zh-CN" altLang="en-US" sz="2200">
                <a:sym typeface="+mn-ea"/>
              </a:rPr>
              <a:t>      </a:t>
            </a:r>
            <a:r>
              <a:rPr lang="en-US" altLang="zh-CN" sz="2200" b="1">
                <a:sym typeface="+mn-ea"/>
              </a:rPr>
              <a:t>注:</a:t>
            </a:r>
            <a:r>
              <a:rPr lang="en-US" altLang="zh-CN" sz="2200">
                <a:sym typeface="+mn-ea"/>
              </a:rPr>
              <a:t> 在设置 request 对象和 response 对象的编码方式时, 一定要放在使用它们获取或响应数据之前。</a:t>
            </a:r>
            <a:endParaRPr lang="en-US" altLang="zh-CN" sz="2200">
              <a:solidFill>
                <a:schemeClr val="tx1"/>
              </a:solidFill>
              <a:sym typeface="+mn-ea"/>
            </a:endParaRPr>
          </a:p>
          <a:p>
            <a:pPr marL="0" indent="0" algn="just">
              <a:lnSpc>
                <a:spcPct val="130000"/>
              </a:lnSpc>
              <a:buFont typeface="Wingdings" panose="05000000000000000000" charset="0"/>
              <a:buNone/>
            </a:pPr>
            <a:endParaRPr lang="en-US" altLang="zh-CN" sz="2200">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2 实践二: Servlet</a:t>
            </a:r>
            <a:r>
              <a:rPr lang="zh-CN" altLang="en-US" sz="2800" b="1" dirty="0" smtClean="0">
                <a:solidFill>
                  <a:schemeClr val="bg1"/>
                </a:solidFill>
                <a:latin typeface="宋体" panose="02010600030101010101" pitchFamily="2" charset="-122"/>
                <a:cs typeface="宋体" panose="02010600030101010101" pitchFamily="2" charset="-122"/>
                <a:sym typeface="+mn-ea"/>
              </a:rPr>
              <a:t>中文乱码</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4569460"/>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2</a:t>
            </a:r>
            <a:r>
              <a:rPr lang="zh-CN" altLang="en-US" sz="2400">
                <a:solidFill>
                  <a:srgbClr val="0000FF"/>
                </a:solidFill>
              </a:rPr>
              <a:t>. </a:t>
            </a:r>
            <a:r>
              <a:rPr sz="2400">
                <a:solidFill>
                  <a:srgbClr val="0000FF"/>
                </a:solidFill>
              </a:rPr>
              <a:t>其他解决中文乱码的方法</a:t>
            </a:r>
            <a:endParaRPr sz="2400">
              <a:solidFill>
                <a:srgbClr val="0000FF"/>
              </a:solidFill>
            </a:endParaRPr>
          </a:p>
          <a:p>
            <a:pPr>
              <a:lnSpc>
                <a:spcPct val="130000"/>
              </a:lnSpc>
            </a:pPr>
            <a:endParaRPr sz="2400">
              <a:solidFill>
                <a:srgbClr val="0000FF"/>
              </a:solidFill>
            </a:endParaRPr>
          </a:p>
          <a:p>
            <a:pPr>
              <a:lnSpc>
                <a:spcPct val="130000"/>
              </a:lnSpc>
            </a:pPr>
            <a:r>
              <a:rPr lang="zh-CN" altLang="en-US" sz="2200"/>
              <a:t>      (1) 对内容强制转化编码方式。 例如:</a:t>
            </a:r>
            <a:endParaRPr lang="zh-CN" altLang="en-US" sz="2200"/>
          </a:p>
          <a:p>
            <a:pPr>
              <a:lnSpc>
                <a:spcPct val="130000"/>
              </a:lnSpc>
            </a:pPr>
            <a:r>
              <a:rPr lang="zh-CN" altLang="en-US" sz="2200">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 </a:t>
            </a:r>
            <a:r>
              <a:rPr lang="zh-CN" altLang="en-US" sz="2200">
                <a:solidFill>
                  <a:schemeClr val="accent1"/>
                </a:solidFill>
                <a:effectLst>
                  <a:outerShdw blurRad="38100" dist="25400" dir="5400000" algn="ctr" rotWithShape="0">
                    <a:srgbClr val="6E747A">
                      <a:alpha val="43000"/>
                    </a:srgbClr>
                  </a:outerShdw>
                </a:effectLst>
              </a:rPr>
              <a:t>String person=request. getParameter("person");</a:t>
            </a:r>
            <a:endParaRPr lang="zh-CN" altLang="en-US" sz="2200">
              <a:solidFill>
                <a:schemeClr val="accent1"/>
              </a:solidFill>
              <a:effectLst>
                <a:outerShdw blurRad="38100" dist="25400" dir="5400000" algn="ctr" rotWithShape="0">
                  <a:srgbClr val="6E747A">
                    <a:alpha val="43000"/>
                  </a:srgbClr>
                </a:outerShdw>
              </a:effectLst>
            </a:endParaRPr>
          </a:p>
          <a:p>
            <a:pPr>
              <a:lnSpc>
                <a:spcPct val="130000"/>
              </a:lnSpc>
            </a:pPr>
            <a:r>
              <a:rPr lang="zh-CN" altLang="en-US" sz="2200">
                <a:solidFill>
                  <a:schemeClr val="accent1"/>
                </a:solidFill>
                <a:effectLst>
                  <a:outerShdw blurRad="38100" dist="25400" dir="5400000" algn="ctr" rotWithShape="0">
                    <a:srgbClr val="6E747A">
                      <a:alpha val="43000"/>
                    </a:srgbClr>
                  </a:outerShdw>
                </a:effectLst>
                <a:sym typeface="+mn-ea"/>
              </a:rPr>
              <a:t>      </a:t>
            </a:r>
            <a:r>
              <a:rPr lang="zh-CN" altLang="en-US" sz="2200">
                <a:solidFill>
                  <a:schemeClr val="accent1"/>
                </a:solidFill>
                <a:effectLst>
                  <a:outerShdw blurRad="38100" dist="25400" dir="5400000" algn="ctr" rotWithShape="0">
                    <a:srgbClr val="6E747A">
                      <a:alpha val="43000"/>
                    </a:srgbClr>
                  </a:outerShdw>
                </a:effectLst>
              </a:rPr>
              <a:t>person=new String(person. getBytes("ISO-8859-1"),"UTF-8");</a:t>
            </a:r>
            <a:endParaRPr lang="zh-CN" altLang="en-US" sz="2200">
              <a:solidFill>
                <a:schemeClr val="accent1"/>
              </a:solidFill>
              <a:effectLst>
                <a:outerShdw blurRad="38100" dist="25400" dir="5400000" algn="ctr" rotWithShape="0">
                  <a:srgbClr val="6E747A">
                    <a:alpha val="43000"/>
                  </a:srgbClr>
                </a:outerShdw>
              </a:effectLst>
            </a:endParaRPr>
          </a:p>
          <a:p>
            <a:pPr>
              <a:lnSpc>
                <a:spcPct val="130000"/>
              </a:lnSpc>
            </a:pPr>
            <a:r>
              <a:rPr lang="zh-CN" altLang="en-US" sz="2200">
                <a:sym typeface="+mn-ea"/>
              </a:rPr>
              <a:t>      </a:t>
            </a:r>
            <a:r>
              <a:rPr lang="zh-CN" altLang="en-US" sz="2200"/>
              <a:t>//将接收到的数据转换为二进制形式,再将其以 UTF-8 进行编码</a:t>
            </a:r>
            <a:endParaRPr lang="zh-CN" altLang="en-US" sz="2200"/>
          </a:p>
          <a:p>
            <a:pPr>
              <a:lnSpc>
                <a:spcPct val="130000"/>
              </a:lnSpc>
            </a:pPr>
            <a:endParaRPr lang="zh-CN" altLang="en-US" sz="2200"/>
          </a:p>
          <a:p>
            <a:pPr>
              <a:lnSpc>
                <a:spcPct val="130000"/>
              </a:lnSpc>
            </a:pPr>
            <a:r>
              <a:rPr lang="zh-CN" altLang="en-US" sz="2200">
                <a:sym typeface="+mn-ea"/>
              </a:rPr>
              <a:t>      </a:t>
            </a:r>
            <a:r>
              <a:rPr lang="zh-CN" altLang="en-US" sz="2200"/>
              <a:t>(2)  修改 Tomcat 的 server. xml 文件中的编码方式。 例如:</a:t>
            </a:r>
            <a:endParaRPr lang="zh-CN" altLang="en-US" sz="2200"/>
          </a:p>
          <a:p>
            <a:pPr>
              <a:lnSpc>
                <a:spcPct val="130000"/>
              </a:lnSpc>
            </a:pPr>
            <a:r>
              <a:rPr lang="zh-CN" altLang="en-US" sz="2200">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  </a:t>
            </a:r>
            <a:r>
              <a:rPr lang="zh-CN" altLang="en-US" sz="2200">
                <a:solidFill>
                  <a:schemeClr val="accent1"/>
                </a:solidFill>
                <a:effectLst>
                  <a:outerShdw blurRad="38100" dist="25400" dir="5400000" algn="ctr" rotWithShape="0">
                    <a:srgbClr val="6E747A">
                      <a:alpha val="43000"/>
                    </a:srgbClr>
                  </a:outerShdw>
                </a:effectLst>
              </a:rPr>
              <a:t>&lt; Connector URIEncoding = " UTF-8" connectionTimeout = " 20000 " port = " 8080 "</a:t>
            </a:r>
            <a:r>
              <a:rPr lang="en-US" altLang="zh-CN" sz="2200">
                <a:solidFill>
                  <a:schemeClr val="accent1"/>
                </a:solidFill>
                <a:effectLst>
                  <a:outerShdw blurRad="38100" dist="25400" dir="5400000" algn="ctr" rotWithShape="0">
                    <a:srgbClr val="6E747A">
                      <a:alpha val="43000"/>
                    </a:srgbClr>
                  </a:outerShdw>
                </a:effectLst>
              </a:rPr>
              <a:t> </a:t>
            </a:r>
            <a:r>
              <a:rPr lang="zh-CN" altLang="en-US" sz="2200">
                <a:solidFill>
                  <a:schemeClr val="accent1"/>
                </a:solidFill>
                <a:effectLst>
                  <a:outerShdw blurRad="38100" dist="25400" dir="5400000" algn="ctr" rotWithShape="0">
                    <a:srgbClr val="6E747A">
                      <a:alpha val="43000"/>
                    </a:srgbClr>
                  </a:outerShdw>
                </a:effectLst>
              </a:rPr>
              <a:t>protocol="HTTP/1. 1" redirectPort="8444"/&gt;</a:t>
            </a:r>
            <a:endParaRPr lang="zh-CN" altLang="en-US" sz="2200">
              <a:solidFill>
                <a:schemeClr val="accent1"/>
              </a:solidFill>
              <a:effectLst>
                <a:outerShdw blurRad="38100" dist="25400" dir="5400000" algn="ctr" rotWithShape="0">
                  <a:srgbClr val="6E747A">
                    <a:alpha val="43000"/>
                  </a:srgbClr>
                </a:outerShdw>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2 实践二: Servlet</a:t>
            </a:r>
            <a:r>
              <a:rPr lang="zh-CN" altLang="en-US" sz="2800" b="1" dirty="0" smtClean="0">
                <a:solidFill>
                  <a:schemeClr val="bg1"/>
                </a:solidFill>
                <a:latin typeface="宋体" panose="02010600030101010101" pitchFamily="2" charset="-122"/>
                <a:cs typeface="宋体" panose="02010600030101010101" pitchFamily="2" charset="-122"/>
                <a:sym typeface="+mn-ea"/>
              </a:rPr>
              <a:t>中文乱码</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67360" y="1173480"/>
            <a:ext cx="8550275" cy="4887595"/>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3</a:t>
            </a:r>
            <a:r>
              <a:rPr lang="zh-CN" altLang="en-US" sz="2400">
                <a:solidFill>
                  <a:srgbClr val="0000FF"/>
                </a:solidFill>
              </a:rPr>
              <a:t>. </a:t>
            </a:r>
            <a:r>
              <a:rPr lang="en-US" altLang="zh-CN" sz="2400">
                <a:solidFill>
                  <a:srgbClr val="0000FF"/>
                </a:solidFill>
              </a:rPr>
              <a:t>Servlet </a:t>
            </a:r>
            <a:r>
              <a:rPr lang="zh-CN" altLang="en-US" sz="2400">
                <a:solidFill>
                  <a:srgbClr val="0000FF"/>
                </a:solidFill>
              </a:rPr>
              <a:t>的生命周期</a:t>
            </a:r>
            <a:endParaRPr lang="zh-CN" altLang="en-US" sz="2400">
              <a:solidFill>
                <a:srgbClr val="0000FF"/>
              </a:solidFill>
            </a:endParaRPr>
          </a:p>
          <a:p>
            <a:pPr>
              <a:lnSpc>
                <a:spcPct val="130000"/>
              </a:lnSpc>
            </a:pPr>
            <a:endParaRPr lang="zh-CN" altLang="en-US" sz="2400">
              <a:solidFill>
                <a:srgbClr val="0000FF"/>
              </a:solidFill>
            </a:endParaRPr>
          </a:p>
          <a:p>
            <a:pPr>
              <a:lnSpc>
                <a:spcPct val="130000"/>
              </a:lnSpc>
            </a:pPr>
            <a:r>
              <a:rPr lang="zh-CN" altLang="en-US" sz="2400">
                <a:sym typeface="+mn-ea"/>
              </a:rPr>
              <a:t>      </a:t>
            </a:r>
            <a:r>
              <a:rPr sz="2400">
                <a:sym typeface="+mn-ea"/>
              </a:rPr>
              <a:t>(1) Servlet 加载: 当服务器第一次启动或者第一次访问 Servlet 时, Servlet 容器加载Servlet。</a:t>
            </a:r>
            <a:endParaRPr sz="2400">
              <a:sym typeface="+mn-ea"/>
            </a:endParaRPr>
          </a:p>
          <a:p>
            <a:pPr>
              <a:lnSpc>
                <a:spcPct val="130000"/>
              </a:lnSpc>
            </a:pPr>
            <a:r>
              <a:rPr lang="zh-CN" altLang="en-US" sz="2400">
                <a:sym typeface="+mn-ea"/>
              </a:rPr>
              <a:t>      </a:t>
            </a:r>
            <a:r>
              <a:rPr sz="2400">
                <a:sym typeface="+mn-ea"/>
              </a:rPr>
              <a:t>(2) 初始化: Servlet 加载后, 调用构造方法进行实例化, 然后调用 init()方法进行初始化。</a:t>
            </a:r>
            <a:endParaRPr sz="2400">
              <a:sym typeface="+mn-ea"/>
            </a:endParaRPr>
          </a:p>
          <a:p>
            <a:pPr>
              <a:lnSpc>
                <a:spcPct val="130000"/>
              </a:lnSpc>
            </a:pPr>
            <a:r>
              <a:rPr lang="zh-CN" altLang="en-US" sz="2400">
                <a:sym typeface="+mn-ea"/>
              </a:rPr>
              <a:t>      </a:t>
            </a:r>
            <a:r>
              <a:rPr sz="2400">
                <a:sym typeface="+mn-ea"/>
              </a:rPr>
              <a:t>(3) 提供服务: 当有客户端发送请求时, 调用 service( ) 方法对用户的请求进行处理并响应。</a:t>
            </a:r>
            <a:endParaRPr sz="2400">
              <a:sym typeface="+mn-ea"/>
            </a:endParaRPr>
          </a:p>
          <a:p>
            <a:pPr>
              <a:lnSpc>
                <a:spcPct val="130000"/>
              </a:lnSpc>
            </a:pPr>
            <a:r>
              <a:rPr lang="zh-CN" altLang="en-US" sz="2400">
                <a:sym typeface="+mn-ea"/>
              </a:rPr>
              <a:t>      </a:t>
            </a:r>
            <a:r>
              <a:rPr sz="2400">
                <a:sym typeface="+mn-ea"/>
              </a:rPr>
              <a:t>(4) 销毁: 在服务器关闭或不再需要 Servlet 时, 系统通过调用 Servlet 的 destroy()方法进行销毁。</a:t>
            </a:r>
            <a:endParaRPr lang="zh-CN" altLang="en-US" sz="22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2 实践二: Servlet</a:t>
            </a:r>
            <a:r>
              <a:rPr lang="zh-CN" altLang="en-US" sz="2800" b="1" dirty="0" smtClean="0">
                <a:solidFill>
                  <a:schemeClr val="bg1"/>
                </a:solidFill>
                <a:latin typeface="宋体" panose="02010600030101010101" pitchFamily="2" charset="-122"/>
                <a:cs typeface="宋体" panose="02010600030101010101" pitchFamily="2" charset="-122"/>
                <a:sym typeface="+mn-ea"/>
              </a:rPr>
              <a:t>中文乱码</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562610" y="2037715"/>
            <a:ext cx="8542020" cy="1420495"/>
          </a:xfrm>
          <a:prstGeom prst="rect">
            <a:avLst/>
          </a:prstGeom>
          <a:noFill/>
        </p:spPr>
        <p:txBody>
          <a:bodyPr wrap="square" rtlCol="0">
            <a:spAutoFit/>
          </a:bodyPr>
          <a:p>
            <a:pPr algn="l">
              <a:lnSpc>
                <a:spcPct val="120000"/>
              </a:lnSpc>
            </a:pPr>
            <a:r>
              <a:rPr lang="zh-CN" altLang="en-US" sz="2400">
                <a:sym typeface="+mn-ea"/>
              </a:rPr>
              <a:t>      </a:t>
            </a:r>
            <a:r>
              <a:rPr lang="zh-CN" altLang="en-US" sz="2400"/>
              <a:t>在 6. 1 节实践内容 (2) 的基础上, 实现会议室申请的填写内容和信息显示支持中文,解决中文乱码问题。 如图 6. 2. 1 所示为中文乱码情况, 如图 6. 2. 2 所示为中文正常显示情况。</a:t>
            </a:r>
            <a:endParaRPr lang="zh-CN" altLang="en-US" sz="2400"/>
          </a:p>
        </p:txBody>
      </p:sp>
      <p:pic>
        <p:nvPicPr>
          <p:cNvPr id="6" name="图片 5"/>
          <p:cNvPicPr>
            <a:picLocks noChangeAspect="1"/>
          </p:cNvPicPr>
          <p:nvPr/>
        </p:nvPicPr>
        <p:blipFill>
          <a:blip r:embed="rId1"/>
          <a:stretch>
            <a:fillRect/>
          </a:stretch>
        </p:blipFill>
        <p:spPr>
          <a:xfrm>
            <a:off x="1763395" y="3486150"/>
            <a:ext cx="4942840" cy="2672715"/>
          </a:xfrm>
          <a:prstGeom prst="rect">
            <a:avLst/>
          </a:prstGeom>
        </p:spPr>
      </p:pic>
      <p:sp>
        <p:nvSpPr>
          <p:cNvPr id="7" name="文本框 6"/>
          <p:cNvSpPr txBox="1"/>
          <p:nvPr/>
        </p:nvSpPr>
        <p:spPr>
          <a:xfrm>
            <a:off x="2827020" y="6165215"/>
            <a:ext cx="3162935" cy="368300"/>
          </a:xfrm>
          <a:prstGeom prst="rect">
            <a:avLst/>
          </a:prstGeom>
          <a:noFill/>
        </p:spPr>
        <p:txBody>
          <a:bodyPr wrap="square" rtlCol="0" anchor="t">
            <a:spAutoFit/>
          </a:bodyPr>
          <a:p>
            <a:pPr algn="ctr"/>
            <a:r>
              <a:t>图 6. 2. 1 中文乱码</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6. 2 实践二: Servlet</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中文乱码</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650875" y="1210945"/>
            <a:ext cx="309880" cy="922020"/>
          </a:xfrm>
          <a:prstGeom prst="rect">
            <a:avLst/>
          </a:prstGeom>
          <a:noFill/>
        </p:spPr>
        <p:txBody>
          <a:bodyPr wrap="none" rtlCol="0">
            <a:spAutoFit/>
          </a:bodyPr>
          <a:p>
            <a:endParaRPr lang="zh-CN" altLang="en-US"/>
          </a:p>
          <a:p>
            <a:endParaRPr lang="zh-CN" altLang="en-US"/>
          </a:p>
          <a:p>
            <a:endParaRPr lang="zh-CN" altLang="en-US"/>
          </a:p>
        </p:txBody>
      </p:sp>
      <p:pic>
        <p:nvPicPr>
          <p:cNvPr id="9" name="图片 8"/>
          <p:cNvPicPr>
            <a:picLocks noChangeAspect="1"/>
          </p:cNvPicPr>
          <p:nvPr/>
        </p:nvPicPr>
        <p:blipFill>
          <a:blip r:embed="rId1"/>
          <a:stretch>
            <a:fillRect/>
          </a:stretch>
        </p:blipFill>
        <p:spPr>
          <a:xfrm>
            <a:off x="1619885" y="1657350"/>
            <a:ext cx="6372225" cy="3361055"/>
          </a:xfrm>
          <a:prstGeom prst="rect">
            <a:avLst/>
          </a:prstGeom>
        </p:spPr>
      </p:pic>
      <p:sp>
        <p:nvSpPr>
          <p:cNvPr id="10" name="文本框 9"/>
          <p:cNvSpPr txBox="1"/>
          <p:nvPr/>
        </p:nvSpPr>
        <p:spPr>
          <a:xfrm>
            <a:off x="3130550" y="5156835"/>
            <a:ext cx="3162935" cy="368300"/>
          </a:xfrm>
          <a:prstGeom prst="rect">
            <a:avLst/>
          </a:prstGeom>
          <a:noFill/>
        </p:spPr>
        <p:txBody>
          <a:bodyPr wrap="square" rtlCol="0" anchor="t">
            <a:spAutoFit/>
          </a:bodyPr>
          <a:p>
            <a:pPr algn="ctr"/>
            <a:r>
              <a:t>图 6. 2. 2 中文显示正常</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3 实践三: ServletConfig </a:t>
            </a:r>
            <a:r>
              <a:rPr lang="zh-CN" altLang="en-US" sz="2800" b="1" dirty="0" smtClean="0">
                <a:solidFill>
                  <a:schemeClr val="bg1"/>
                </a:solidFill>
                <a:latin typeface="宋体" panose="02010600030101010101" pitchFamily="2" charset="-122"/>
                <a:cs typeface="宋体" panose="02010600030101010101" pitchFamily="2" charset="-122"/>
                <a:sym typeface="+mn-ea"/>
              </a:rPr>
              <a:t>接口</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687705" y="1511300"/>
            <a:ext cx="2139315"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527050" y="2204720"/>
            <a:ext cx="8065135" cy="1863725"/>
          </a:xfrm>
          <a:prstGeom prst="rect">
            <a:avLst/>
          </a:prstGeom>
          <a:noFill/>
        </p:spPr>
        <p:txBody>
          <a:bodyPr wrap="square" rtlCol="0">
            <a:spAutoFit/>
          </a:bodyPr>
          <a:p>
            <a:pPr algn="l">
              <a:lnSpc>
                <a:spcPct val="120000"/>
              </a:lnSpc>
            </a:pPr>
            <a:r>
              <a:rPr lang="zh-CN" altLang="en-US" sz="2400">
                <a:sym typeface="+mn-ea"/>
              </a:rPr>
              <a:t>      </a:t>
            </a:r>
            <a:r>
              <a:rPr lang="zh-CN" altLang="en-US" sz="2400">
                <a:sym typeface="+mn-ea"/>
              </a:rPr>
              <a:t>(1) 了解 ServletConfig 接口;</a:t>
            </a:r>
            <a:endParaRPr lang="zh-CN" altLang="en-US" sz="2400">
              <a:sym typeface="+mn-ea"/>
            </a:endParaRPr>
          </a:p>
          <a:p>
            <a:pPr algn="l">
              <a:lnSpc>
                <a:spcPct val="120000"/>
              </a:lnSpc>
            </a:pPr>
            <a:endParaRPr lang="zh-CN" altLang="en-US" sz="2400">
              <a:sym typeface="+mn-ea"/>
            </a:endParaRPr>
          </a:p>
          <a:p>
            <a:pPr algn="l">
              <a:lnSpc>
                <a:spcPct val="120000"/>
              </a:lnSpc>
            </a:pPr>
            <a:r>
              <a:rPr lang="zh-CN" altLang="en-US" sz="2400">
                <a:sym typeface="+mn-ea"/>
              </a:rPr>
              <a:t>      </a:t>
            </a:r>
            <a:r>
              <a:rPr lang="zh-CN" altLang="en-US" sz="2400">
                <a:sym typeface="+mn-ea"/>
              </a:rPr>
              <a:t>(2) 掌握使用 ServletConfig 接口获取 servlet 初始化参数的方法。</a:t>
            </a:r>
            <a:endParaRPr lang="zh-CN" altLang="en-US" sz="240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3 实践三: ServletConfig </a:t>
            </a:r>
            <a:r>
              <a:rPr lang="zh-CN" altLang="en-US" sz="2800" b="1" dirty="0" smtClean="0">
                <a:solidFill>
                  <a:schemeClr val="bg1"/>
                </a:solidFill>
                <a:latin typeface="宋体" panose="02010600030101010101" pitchFamily="2" charset="-122"/>
                <a:cs typeface="宋体" panose="02010600030101010101" pitchFamily="2" charset="-122"/>
                <a:sym typeface="+mn-ea"/>
              </a:rPr>
              <a:t>接口</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1103630" y="1772285"/>
            <a:ext cx="7854950" cy="3689350"/>
          </a:xfrm>
          <a:prstGeom prst="rect">
            <a:avLst/>
          </a:prstGeom>
          <a:noFill/>
        </p:spPr>
        <p:txBody>
          <a:bodyPr wrap="square" rtlCol="0" anchor="t">
            <a:spAutoFit/>
          </a:bodyPr>
          <a:p>
            <a:pPr>
              <a:lnSpc>
                <a:spcPct val="130000"/>
              </a:lnSpc>
            </a:pPr>
            <a:r>
              <a:rPr sz="2400">
                <a:solidFill>
                  <a:srgbClr val="0000FF"/>
                </a:solidFill>
              </a:rPr>
              <a:t>1. ServletConfig 接口简介</a:t>
            </a:r>
            <a:endParaRPr sz="2400">
              <a:solidFill>
                <a:srgbClr val="0000FF"/>
              </a:solidFill>
            </a:endParaRPr>
          </a:p>
          <a:p>
            <a:pPr>
              <a:lnSpc>
                <a:spcPct val="130000"/>
              </a:lnSpc>
            </a:pPr>
            <a:endParaRPr sz="2400">
              <a:solidFill>
                <a:srgbClr val="0000FF"/>
              </a:solidFill>
            </a:endParaRPr>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t>在 Servlet 接口的 init 方法中有一个参数 ServletConfig, 这个参数类型是一个接口对象,它代表当前 Servlet 的一些配置信息。</a:t>
            </a:r>
            <a:endParaRPr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t>Servlet 规范将 Servlet 的配置信息全部封装到了 ServletConfig 接口对象中, ServletConfig 中提供了一些获取 Servlet 配置信息的方法。</a:t>
            </a:r>
            <a:endParaRPr sz="22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3 实践三: ServletConfig </a:t>
            </a:r>
            <a:r>
              <a:rPr lang="zh-CN" altLang="en-US" sz="2800" b="1" dirty="0" smtClean="0">
                <a:solidFill>
                  <a:schemeClr val="bg1"/>
                </a:solidFill>
                <a:latin typeface="宋体" panose="02010600030101010101" pitchFamily="2" charset="-122"/>
                <a:cs typeface="宋体" panose="02010600030101010101" pitchFamily="2" charset="-122"/>
                <a:sym typeface="+mn-ea"/>
              </a:rPr>
              <a:t>接口</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34340" y="1173480"/>
            <a:ext cx="8709660" cy="4129405"/>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2</a:t>
            </a:r>
            <a:r>
              <a:rPr lang="zh-CN" altLang="en-US" sz="2400">
                <a:solidFill>
                  <a:srgbClr val="0000FF"/>
                </a:solidFill>
              </a:rPr>
              <a:t>. </a:t>
            </a:r>
            <a:r>
              <a:rPr sz="2400">
                <a:solidFill>
                  <a:srgbClr val="0000FF"/>
                </a:solidFill>
              </a:rPr>
              <a:t>ServletConfig 接口获取配置信息的 4 种方法</a:t>
            </a:r>
            <a:endParaRPr sz="2400">
              <a:solidFill>
                <a:srgbClr val="0000FF"/>
              </a:solidFill>
            </a:endParaRPr>
          </a:p>
          <a:p>
            <a:pPr>
              <a:lnSpc>
                <a:spcPct val="130000"/>
              </a:lnSpc>
            </a:pPr>
            <a:endParaRPr sz="2400">
              <a:solidFill>
                <a:srgbClr val="0000FF"/>
              </a:solidFill>
            </a:endParaRPr>
          </a:p>
          <a:p>
            <a:pPr>
              <a:lnSpc>
                <a:spcPct val="130000"/>
              </a:lnSpc>
            </a:pPr>
            <a:r>
              <a:rPr lang="zh-CN" altLang="en-US" sz="2200"/>
              <a:t>      (1) getInitParameter(): 获取指定名称的初始化参数值。</a:t>
            </a:r>
            <a:endParaRPr lang="zh-CN" altLang="en-US" sz="2200"/>
          </a:p>
          <a:p>
            <a:pPr>
              <a:lnSpc>
                <a:spcPct val="130000"/>
              </a:lnSpc>
            </a:pPr>
            <a:r>
              <a:rPr lang="zh-CN" altLang="en-US" sz="2200">
                <a:sym typeface="+mn-ea"/>
              </a:rPr>
              <a:t>      </a:t>
            </a:r>
            <a:r>
              <a:rPr lang="zh-CN" altLang="en-US" sz="2200"/>
              <a:t>(2) getInitParameterNames(): 获取当前 Servlet 所有的初始化参数名称。其返回值为枚举类型 Enumeration。</a:t>
            </a:r>
            <a:endParaRPr lang="zh-CN" altLang="en-US" sz="2200"/>
          </a:p>
          <a:p>
            <a:pPr>
              <a:lnSpc>
                <a:spcPct val="130000"/>
              </a:lnSpc>
            </a:pPr>
            <a:r>
              <a:rPr lang="zh-CN" altLang="en-US" sz="2200">
                <a:sym typeface="+mn-ea"/>
              </a:rPr>
              <a:t>      </a:t>
            </a:r>
            <a:r>
              <a:rPr lang="zh-CN" altLang="en-US" sz="2200"/>
              <a:t>(3) getServletName(): 获取当前 Servlet 的名称。</a:t>
            </a:r>
            <a:endParaRPr lang="zh-CN" altLang="en-US" sz="2200"/>
          </a:p>
          <a:p>
            <a:pPr>
              <a:lnSpc>
                <a:spcPct val="130000"/>
              </a:lnSpc>
            </a:pPr>
            <a:r>
              <a:rPr lang="zh-CN" altLang="en-US" sz="2200">
                <a:sym typeface="+mn-ea"/>
              </a:rPr>
              <a:t>      </a:t>
            </a:r>
            <a:r>
              <a:rPr lang="zh-CN" altLang="en-US" sz="2200"/>
              <a:t>(4) getServletContext( ): 获取到当前 Servlet 的上下ServletContext, 每个 Web应用对应一个 ServletContext, 它定义了 Servlet 用来与 Servlet 容器通信的多种方法。</a:t>
            </a:r>
            <a:endParaRPr lang="zh-CN" altLang="en-US" sz="22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3 实践三: ServletConfig </a:t>
            </a:r>
            <a:r>
              <a:rPr lang="zh-CN" altLang="en-US" sz="2800" b="1" dirty="0" smtClean="0">
                <a:solidFill>
                  <a:schemeClr val="bg1"/>
                </a:solidFill>
                <a:latin typeface="宋体" panose="02010600030101010101" pitchFamily="2" charset="-122"/>
                <a:cs typeface="宋体" panose="02010600030101010101" pitchFamily="2" charset="-122"/>
                <a:sym typeface="+mn-ea"/>
              </a:rPr>
              <a:t>接口</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428625" y="2060575"/>
            <a:ext cx="8671560" cy="1863725"/>
          </a:xfrm>
          <a:prstGeom prst="rect">
            <a:avLst/>
          </a:prstGeom>
          <a:noFill/>
        </p:spPr>
        <p:txBody>
          <a:bodyPr wrap="square" rtlCol="0">
            <a:spAutoFit/>
          </a:bodyPr>
          <a:p>
            <a:pPr algn="l">
              <a:lnSpc>
                <a:spcPct val="120000"/>
              </a:lnSpc>
            </a:pPr>
            <a:r>
              <a:rPr lang="zh-CN" altLang="en-US" sz="2400">
                <a:sym typeface="+mn-ea"/>
              </a:rPr>
              <a:t>      </a:t>
            </a:r>
            <a:r>
              <a:rPr lang="zh-CN" altLang="en-US" sz="2400"/>
              <a:t>创建一个 Servlet 类, 通过调用 ServletConfig 接口对象中 getServletName()方法、 getInitPa-rameter()方法获取 Servlet 的相关配置信息 (Servlet 的名称、 初始化参数)。</a:t>
            </a:r>
            <a:endParaRPr lang="zh-CN" altLang="en-US" sz="2400"/>
          </a:p>
          <a:p>
            <a:pPr algn="l">
              <a:lnSpc>
                <a:spcPct val="120000"/>
              </a:lnSpc>
            </a:pPr>
            <a:r>
              <a:rPr lang="zh-CN" altLang="en-US" sz="2400"/>
              <a:t>效果如图 6. 3. 1所示。</a:t>
            </a:r>
            <a:endParaRPr lang="zh-CN" altLang="en-US" sz="2400"/>
          </a:p>
        </p:txBody>
      </p:sp>
      <p:sp>
        <p:nvSpPr>
          <p:cNvPr id="7" name="文本框 6"/>
          <p:cNvSpPr txBox="1"/>
          <p:nvPr/>
        </p:nvSpPr>
        <p:spPr>
          <a:xfrm>
            <a:off x="1767840" y="6086475"/>
            <a:ext cx="5662930" cy="368300"/>
          </a:xfrm>
          <a:prstGeom prst="rect">
            <a:avLst/>
          </a:prstGeom>
          <a:noFill/>
        </p:spPr>
        <p:txBody>
          <a:bodyPr wrap="square" rtlCol="0" anchor="t">
            <a:spAutoFit/>
          </a:bodyPr>
          <a:p>
            <a:pPr algn="ctr"/>
            <a:r>
              <a:t>图 6. 3. 1 通过 ServletConfig 获取 Servlet 的配置信息</a:t>
            </a:r>
          </a:p>
        </p:txBody>
      </p:sp>
      <p:pic>
        <p:nvPicPr>
          <p:cNvPr id="27" name="图片 18"/>
          <p:cNvPicPr>
            <a:picLocks noChangeAspect="1"/>
          </p:cNvPicPr>
          <p:nvPr/>
        </p:nvPicPr>
        <p:blipFill>
          <a:blip r:embed="rId1"/>
          <a:srcRect l="364" t="1899"/>
          <a:stretch>
            <a:fillRect/>
          </a:stretch>
        </p:blipFill>
        <p:spPr>
          <a:xfrm>
            <a:off x="2359025" y="4110355"/>
            <a:ext cx="4389755" cy="1933575"/>
          </a:xfrm>
          <a:prstGeom prst="rect">
            <a:avLst/>
          </a:prstGeom>
          <a:noFill/>
          <a:ln w="3175">
            <a:solidFill>
              <a:schemeClr val="tx1"/>
            </a:solid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基础开发</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82118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1187450" y="2592705"/>
            <a:ext cx="4904740" cy="1420495"/>
          </a:xfrm>
          <a:prstGeom prst="rect">
            <a:avLst/>
          </a:prstGeom>
          <a:noFill/>
        </p:spPr>
        <p:txBody>
          <a:bodyPr wrap="square" rtlCol="0">
            <a:spAutoFit/>
          </a:bodyPr>
          <a:p>
            <a:pPr algn="l">
              <a:lnSpc>
                <a:spcPct val="120000"/>
              </a:lnSpc>
            </a:pPr>
            <a:r>
              <a:rPr lang="zh-CN" altLang="en-US" sz="2400"/>
              <a:t>(1) 掌握 Servlet 基础开发;</a:t>
            </a:r>
            <a:endParaRPr lang="zh-CN" altLang="en-US" sz="2400"/>
          </a:p>
          <a:p>
            <a:pPr algn="l">
              <a:lnSpc>
                <a:spcPct val="120000"/>
              </a:lnSpc>
            </a:pPr>
            <a:endParaRPr lang="zh-CN" altLang="en-US" sz="2400"/>
          </a:p>
          <a:p>
            <a:pPr algn="l">
              <a:lnSpc>
                <a:spcPct val="120000"/>
              </a:lnSpc>
            </a:pPr>
            <a:r>
              <a:rPr lang="zh-CN" altLang="en-US" sz="2400"/>
              <a:t>(2) 掌握访问 Servlet 的方式。</a:t>
            </a:r>
            <a:endParaRPr lang="zh-CN" altLang="en-US" sz="2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687705" y="1511300"/>
            <a:ext cx="2139315"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545465" y="2204720"/>
            <a:ext cx="7831455" cy="1420495"/>
          </a:xfrm>
          <a:prstGeom prst="rect">
            <a:avLst/>
          </a:prstGeom>
          <a:noFill/>
        </p:spPr>
        <p:txBody>
          <a:bodyPr wrap="square" rtlCol="0">
            <a:spAutoFit/>
          </a:bodyPr>
          <a:p>
            <a:pPr algn="l">
              <a:lnSpc>
                <a:spcPct val="120000"/>
              </a:lnSpc>
            </a:pPr>
            <a:r>
              <a:rPr lang="zh-CN" altLang="en-US" sz="2400">
                <a:sym typeface="+mn-ea"/>
              </a:rPr>
              <a:t>      (1) 掌握过滤器的相关知识;</a:t>
            </a:r>
            <a:endParaRPr lang="zh-CN" altLang="en-US" sz="2400">
              <a:sym typeface="+mn-ea"/>
            </a:endParaRPr>
          </a:p>
          <a:p>
            <a:pPr algn="l">
              <a:lnSpc>
                <a:spcPct val="120000"/>
              </a:lnSpc>
            </a:pPr>
            <a:endParaRPr lang="zh-CN" altLang="en-US" sz="2400">
              <a:sym typeface="+mn-ea"/>
            </a:endParaRPr>
          </a:p>
          <a:p>
            <a:pPr algn="l">
              <a:lnSpc>
                <a:spcPct val="120000"/>
              </a:lnSpc>
            </a:pPr>
            <a:r>
              <a:rPr lang="zh-CN" altLang="en-US" sz="2400">
                <a:sym typeface="+mn-ea"/>
              </a:rPr>
              <a:t>      </a:t>
            </a:r>
            <a:r>
              <a:rPr lang="zh-CN" altLang="en-US" sz="2400">
                <a:sym typeface="+mn-ea"/>
              </a:rPr>
              <a:t>(2) 掌握过滤器的开发及使用。</a:t>
            </a:r>
            <a:endParaRPr lang="zh-CN" altLang="en-US" sz="2400">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561975"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611505" y="1772285"/>
            <a:ext cx="8471535" cy="4569460"/>
          </a:xfrm>
          <a:prstGeom prst="rect">
            <a:avLst/>
          </a:prstGeom>
          <a:noFill/>
        </p:spPr>
        <p:txBody>
          <a:bodyPr wrap="square" rtlCol="0" anchor="t">
            <a:spAutoFit/>
          </a:bodyPr>
          <a:p>
            <a:pPr>
              <a:lnSpc>
                <a:spcPct val="130000"/>
              </a:lnSpc>
            </a:pPr>
            <a:r>
              <a:rPr sz="2400">
                <a:solidFill>
                  <a:srgbClr val="0000FF"/>
                </a:solidFill>
              </a:rPr>
              <a:t>1. Servlet 过滤器</a:t>
            </a:r>
            <a:endParaRPr sz="2400">
              <a:solidFill>
                <a:srgbClr val="0000FF"/>
              </a:solidFill>
            </a:endParaRPr>
          </a:p>
          <a:p>
            <a:pPr>
              <a:lnSpc>
                <a:spcPct val="130000"/>
              </a:lnSpc>
            </a:pPr>
            <a:endParaRPr sz="2400">
              <a:solidFill>
                <a:srgbClr val="0000FF"/>
              </a:solidFill>
            </a:endParaRPr>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t>Servlet 过滤器与 Servlet 相似, 也是一种 Java 类, 只是它需遵循特殊的规范, 即定义的类需直接或间接地实现 Filter 接口。</a:t>
            </a:r>
            <a:endParaRPr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t>过滤器具有拦截客户端请求的功能, 它对客户端的请求进行一定的过滤处理后再发送给目标资源, 相当于是在服务器和客户端之间增加一个中间层。</a:t>
            </a:r>
            <a:endParaRPr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olidFill>
                  <a:schemeClr val="tx1"/>
                </a:solidFill>
                <a:sym typeface="+mn-ea"/>
              </a:rPr>
              <a:t>常用过滤器处理以下问</a:t>
            </a:r>
            <a:r>
              <a:rPr sz="2200"/>
              <a:t>题: 对用户进行 IP 访问限制、 字符编码转换、 对请求和响应进行加密和解密、 记录用户登录日志等。 </a:t>
            </a:r>
            <a:endParaRPr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t>同时使用多个过滤器时, 多个过滤器则称为过滤器链。</a:t>
            </a:r>
            <a:endParaRPr sz="22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34340" y="1173480"/>
            <a:ext cx="8709660" cy="2369820"/>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2</a:t>
            </a:r>
            <a:r>
              <a:rPr lang="zh-CN" altLang="en-US" sz="2400">
                <a:solidFill>
                  <a:srgbClr val="0000FF"/>
                </a:solidFill>
              </a:rPr>
              <a:t>. </a:t>
            </a:r>
            <a:r>
              <a:rPr sz="2400">
                <a:solidFill>
                  <a:srgbClr val="0000FF"/>
                </a:solidFill>
              </a:rPr>
              <a:t>过滤器核心对象</a:t>
            </a:r>
            <a:endParaRPr sz="2400">
              <a:solidFill>
                <a:srgbClr val="0000FF"/>
              </a:solidFill>
            </a:endParaRPr>
          </a:p>
          <a:p>
            <a:pPr>
              <a:lnSpc>
                <a:spcPct val="130000"/>
              </a:lnSpc>
            </a:pPr>
            <a:endParaRPr sz="2400">
              <a:solidFill>
                <a:srgbClr val="0000FF"/>
              </a:solidFill>
            </a:endParaRPr>
          </a:p>
          <a:p>
            <a:pPr>
              <a:lnSpc>
                <a:spcPct val="130000"/>
              </a:lnSpc>
            </a:pPr>
            <a:r>
              <a:rPr lang="zh-CN" altLang="en-US" sz="2200"/>
              <a:t>      (1) Filter 接口: 每一个过滤器对象都要直接或间接地实现 Filter 接口。 在 Filter 接口中定义了 3 种方法, 分别为 init()方法、 doFilter()方法与 destroy()方法。 具体方法及说明见表 6. 4. 1 所列。</a:t>
            </a:r>
            <a:endParaRPr lang="zh-CN" altLang="en-US" sz="2200"/>
          </a:p>
        </p:txBody>
      </p:sp>
      <p:graphicFrame>
        <p:nvGraphicFramePr>
          <p:cNvPr id="4" name="表格 3"/>
          <p:cNvGraphicFramePr/>
          <p:nvPr>
            <p:custDataLst>
              <p:tags r:id="rId1"/>
            </p:custDataLst>
          </p:nvPr>
        </p:nvGraphicFramePr>
        <p:xfrm>
          <a:off x="506095" y="4069080"/>
          <a:ext cx="8325485" cy="2380615"/>
        </p:xfrm>
        <a:graphic>
          <a:graphicData uri="http://schemas.openxmlformats.org/drawingml/2006/table">
            <a:tbl>
              <a:tblPr firstRow="1" bandRow="1">
                <a:tableStyleId>{5940675A-B579-460E-94D1-54222C63F5DA}</a:tableStyleId>
              </a:tblPr>
              <a:tblGrid>
                <a:gridCol w="5585460"/>
                <a:gridCol w="2740025"/>
              </a:tblGrid>
              <a:tr h="400050">
                <a:tc>
                  <a:txBody>
                    <a:bodyPr/>
                    <a:p>
                      <a:pPr algn="l">
                        <a:buNone/>
                      </a:pPr>
                      <a:r>
                        <a:rPr lang="en-US" sz="1800">
                          <a:latin typeface="宋体" panose="02010600030101010101" pitchFamily="2" charset="-122"/>
                          <a:ea typeface="宋体" panose="02010600030101010101" pitchFamily="2" charset="-122"/>
                          <a:cs typeface="宋体" panose="02010600030101010101" pitchFamily="2" charset="-122"/>
                        </a:rPr>
                        <a:t>方法</a:t>
                      </a: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c>
                  <a:txBody>
                    <a:bodyPr/>
                    <a:p>
                      <a:pPr algn="l">
                        <a:buNone/>
                      </a:pPr>
                      <a:r>
                        <a:rPr lang="en-US" sz="1800">
                          <a:latin typeface="宋体" panose="02010600030101010101" pitchFamily="2" charset="-122"/>
                          <a:ea typeface="宋体" panose="02010600030101010101" pitchFamily="2" charset="-122"/>
                          <a:cs typeface="宋体" panose="02010600030101010101" pitchFamily="2" charset="-122"/>
                        </a:rPr>
                        <a:t>描述</a:t>
                      </a: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r>
              <a:tr h="689610">
                <a:tc>
                  <a:txBody>
                    <a:bodyPr/>
                    <a:p>
                      <a:pPr algn="l">
                        <a:buNone/>
                      </a:pPr>
                      <a:r>
                        <a:rPr lang="en-US" sz="1600">
                          <a:latin typeface="宋体" panose="02010600030101010101" pitchFamily="2" charset="-122"/>
                          <a:ea typeface="宋体" panose="02010600030101010101" pitchFamily="2" charset="-122"/>
                          <a:cs typeface="微软雅黑" panose="020B0503020204020204" charset="-122"/>
                        </a:rPr>
                        <a:t>public void init (FilterConfig filterConfig) throws ServletException</a:t>
                      </a:r>
                      <a:endParaRPr lang="en-US" sz="1600">
                        <a:latin typeface="宋体" panose="02010600030101010101" pitchFamily="2" charset="-122"/>
                        <a:ea typeface="宋体" panose="02010600030101010101" pitchFamily="2" charset="-122"/>
                        <a:cs typeface="微软雅黑" panose="020B050302020402020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en-US" sz="1600">
                          <a:latin typeface="宋体" panose="02010600030101010101" pitchFamily="2" charset="-122"/>
                          <a:ea typeface="宋体" panose="02010600030101010101" pitchFamily="2" charset="-122"/>
                          <a:cs typeface="宋体" panose="02010600030101010101" pitchFamily="2" charset="-122"/>
                        </a:rPr>
                        <a:t>过滤器初始化方法，此方法在过滤器初始化时调用</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1855">
                <a:tc>
                  <a:txBody>
                    <a:bodyPr/>
                    <a:p>
                      <a:pPr algn="l">
                        <a:buNone/>
                      </a:pPr>
                      <a:r>
                        <a:rPr lang="en-US" sz="1600">
                          <a:latin typeface="宋体" panose="02010600030101010101" pitchFamily="2" charset="-122"/>
                          <a:ea typeface="宋体" panose="02010600030101010101" pitchFamily="2" charset="-122"/>
                          <a:cs typeface="微软雅黑" panose="020B0503020204020204" charset="-122"/>
                        </a:rPr>
                        <a:t>Public void doFilter (ServletRequest request, ServletResponse response, FilterChainchain) throws IOException,ServletException</a:t>
                      </a:r>
                      <a:endParaRPr lang="en-US" altLang="en-US" sz="1600">
                        <a:latin typeface="宋体" panose="02010600030101010101" pitchFamily="2" charset="-122"/>
                        <a:ea typeface="宋体" panose="02010600030101010101" pitchFamily="2" charset="-122"/>
                        <a:cs typeface="微软雅黑" panose="020B050302020402020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en-US" sz="1600">
                          <a:latin typeface="宋体" panose="02010600030101010101" pitchFamily="2" charset="-122"/>
                          <a:ea typeface="宋体" panose="02010600030101010101" pitchFamily="2" charset="-122"/>
                          <a:cs typeface="宋体" panose="02010600030101010101" pitchFamily="2" charset="-122"/>
                        </a:rPr>
                        <a:t>过滤处理方法</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9100">
                <a:tc>
                  <a:txBody>
                    <a:bodyPr/>
                    <a:p>
                      <a:pPr algn="l">
                        <a:buNone/>
                      </a:pPr>
                      <a:r>
                        <a:rPr lang="en-US" sz="1600">
                          <a:latin typeface="宋体" panose="02010600030101010101" pitchFamily="2" charset="-122"/>
                          <a:ea typeface="宋体" panose="02010600030101010101" pitchFamily="2" charset="-122"/>
                          <a:cs typeface="微软雅黑" panose="020B0503020204020204" charset="-122"/>
                        </a:rPr>
                        <a:t>public void destroy()</a:t>
                      </a:r>
                      <a:endParaRPr lang="en-US" altLang="en-US" sz="1600">
                        <a:latin typeface="宋体" panose="02010600030101010101" pitchFamily="2" charset="-122"/>
                        <a:ea typeface="宋体" panose="02010600030101010101" pitchFamily="2" charset="-122"/>
                        <a:cs typeface="微软雅黑" panose="020B050302020402020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None/>
                      </a:pPr>
                      <a:r>
                        <a:rPr lang="en-US" sz="1600">
                          <a:latin typeface="宋体" panose="02010600030101010101" pitchFamily="2" charset="-122"/>
                          <a:ea typeface="宋体" panose="02010600030101010101" pitchFamily="2" charset="-122"/>
                          <a:cs typeface="宋体" panose="02010600030101010101" pitchFamily="2" charset="-122"/>
                        </a:rPr>
                        <a:t>销毁方法，用于释放资源</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1548130" y="3644265"/>
            <a:ext cx="5662930" cy="368300"/>
          </a:xfrm>
          <a:prstGeom prst="rect">
            <a:avLst/>
          </a:prstGeom>
          <a:noFill/>
        </p:spPr>
        <p:txBody>
          <a:bodyPr wrap="square" rtlCol="0" anchor="t">
            <a:spAutoFit/>
          </a:bodyPr>
          <a:p>
            <a:pPr algn="ctr"/>
            <a:r>
              <a:t>表 6. 4. 1 Filter 接口中的方法及说明</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179705" y="1480185"/>
            <a:ext cx="8956675" cy="970915"/>
          </a:xfrm>
          <a:prstGeom prst="rect">
            <a:avLst/>
          </a:prstGeom>
          <a:noFill/>
        </p:spPr>
        <p:txBody>
          <a:bodyPr wrap="square" rtlCol="0" anchor="t">
            <a:spAutoFit/>
          </a:bodyPr>
          <a:p>
            <a:pPr>
              <a:lnSpc>
                <a:spcPct val="130000"/>
              </a:lnSpc>
            </a:pPr>
            <a:r>
              <a:rPr lang="zh-CN" altLang="en-US" sz="2200"/>
              <a:t>      (2) FilterConfig 接口: FilterConfig 接口由 Servlet 容器实现, 主要用于获取过滤器中的配置信息。该接口中的方法及说明见表 6. 4. 2 所列。</a:t>
            </a:r>
            <a:endParaRPr lang="zh-CN" altLang="en-US" sz="2200"/>
          </a:p>
        </p:txBody>
      </p:sp>
      <p:graphicFrame>
        <p:nvGraphicFramePr>
          <p:cNvPr id="4" name="表格 3"/>
          <p:cNvGraphicFramePr/>
          <p:nvPr>
            <p:custDataLst>
              <p:tags r:id="rId1"/>
            </p:custDataLst>
          </p:nvPr>
        </p:nvGraphicFramePr>
        <p:xfrm>
          <a:off x="508000" y="3411855"/>
          <a:ext cx="8204200" cy="1983105"/>
        </p:xfrm>
        <a:graphic>
          <a:graphicData uri="http://schemas.openxmlformats.org/drawingml/2006/table">
            <a:tbl>
              <a:tblPr firstRow="1" bandRow="1">
                <a:tableStyleId>{5940675A-B579-460E-94D1-54222C63F5DA}</a:tableStyleId>
              </a:tblPr>
              <a:tblGrid>
                <a:gridCol w="5497830"/>
                <a:gridCol w="2706370"/>
              </a:tblGrid>
              <a:tr h="403225">
                <a:tc>
                  <a:txBody>
                    <a:bodyPr/>
                    <a:p>
                      <a:pPr algn="ctr">
                        <a:buNone/>
                      </a:pPr>
                      <a:r>
                        <a:rPr lang="en-US" sz="1800">
                          <a:latin typeface="宋体" panose="02010600030101010101" pitchFamily="2" charset="-122"/>
                          <a:ea typeface="宋体" panose="02010600030101010101" pitchFamily="2" charset="-122"/>
                          <a:cs typeface="宋体" panose="02010600030101010101" pitchFamily="2" charset="-122"/>
                        </a:rPr>
                        <a:t>方法</a:t>
                      </a: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c>
                  <a:txBody>
                    <a:bodyPr/>
                    <a:p>
                      <a:pPr algn="ctr">
                        <a:buNone/>
                      </a:pPr>
                      <a:r>
                        <a:rPr lang="en-US" sz="1800">
                          <a:latin typeface="宋体" panose="02010600030101010101" pitchFamily="2" charset="-122"/>
                          <a:ea typeface="宋体" panose="02010600030101010101" pitchFamily="2" charset="-122"/>
                          <a:cs typeface="宋体" panose="02010600030101010101" pitchFamily="2" charset="-122"/>
                        </a:rPr>
                        <a:t>描述</a:t>
                      </a: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r>
              <a:tr h="394970">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public String getFilterName()</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用于获取过滤器的名字</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4970">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public ServletContext getServletContext()</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获取Servlet上下文</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4335">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Public String getInitParameter(String name)</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获取过滤器的初始化参数值</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5605">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Public Enumeration getInitParameterNames()</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获取过滤器所有初始化参数</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1740535" y="2924810"/>
            <a:ext cx="5662930" cy="368300"/>
          </a:xfrm>
          <a:prstGeom prst="rect">
            <a:avLst/>
          </a:prstGeom>
          <a:noFill/>
        </p:spPr>
        <p:txBody>
          <a:bodyPr wrap="square" rtlCol="0" anchor="t">
            <a:spAutoFit/>
          </a:bodyPr>
          <a:p>
            <a:pPr algn="ctr"/>
            <a:r>
              <a:t>表 6. 4. 2 FilterConfig 接口中的方法及说明</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350520" y="1481455"/>
            <a:ext cx="8536305" cy="1410970"/>
          </a:xfrm>
          <a:prstGeom prst="rect">
            <a:avLst/>
          </a:prstGeom>
          <a:noFill/>
        </p:spPr>
        <p:txBody>
          <a:bodyPr wrap="square" rtlCol="0" anchor="t">
            <a:spAutoFit/>
          </a:bodyPr>
          <a:p>
            <a:pPr>
              <a:lnSpc>
                <a:spcPct val="130000"/>
              </a:lnSpc>
            </a:pPr>
            <a:r>
              <a:rPr lang="zh-CN" altLang="en-US" sz="2200"/>
              <a:t>      (3) FilterChain 接口: FilterChain 接口由 Servlet 容器实现。FilterChain 接口中只定义了一种方法, 该方法及说明见表 6. 4. 3 所列。</a:t>
            </a:r>
            <a:endParaRPr lang="zh-CN" altLang="en-US" sz="2200"/>
          </a:p>
        </p:txBody>
      </p:sp>
      <p:graphicFrame>
        <p:nvGraphicFramePr>
          <p:cNvPr id="4" name="表格 3"/>
          <p:cNvGraphicFramePr/>
          <p:nvPr>
            <p:custDataLst>
              <p:tags r:id="rId1"/>
            </p:custDataLst>
          </p:nvPr>
        </p:nvGraphicFramePr>
        <p:xfrm>
          <a:off x="508000" y="3627120"/>
          <a:ext cx="8365490" cy="1408430"/>
        </p:xfrm>
        <a:graphic>
          <a:graphicData uri="http://schemas.openxmlformats.org/drawingml/2006/table">
            <a:tbl>
              <a:tblPr firstRow="1" bandRow="1">
                <a:tableStyleId>{5940675A-B579-460E-94D1-54222C63F5DA}</a:tableStyleId>
              </a:tblPr>
              <a:tblGrid>
                <a:gridCol w="5605780"/>
                <a:gridCol w="2759710"/>
              </a:tblGrid>
              <a:tr h="403225">
                <a:tc>
                  <a:txBody>
                    <a:bodyPr/>
                    <a:p>
                      <a:pPr algn="ctr">
                        <a:buNone/>
                      </a:pPr>
                      <a:r>
                        <a:rPr lang="en-US" sz="1800">
                          <a:latin typeface="宋体" panose="02010600030101010101" pitchFamily="2" charset="-122"/>
                          <a:ea typeface="宋体" panose="02010600030101010101" pitchFamily="2" charset="-122"/>
                          <a:cs typeface="宋体" panose="02010600030101010101" pitchFamily="2" charset="-122"/>
                        </a:rPr>
                        <a:t>方法</a:t>
                      </a: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c>
                  <a:txBody>
                    <a:bodyPr/>
                    <a:p>
                      <a:pPr algn="ctr">
                        <a:buNone/>
                      </a:pPr>
                      <a:r>
                        <a:rPr lang="en-US" sz="1800">
                          <a:latin typeface="宋体" panose="02010600030101010101" pitchFamily="2" charset="-122"/>
                          <a:ea typeface="宋体" panose="02010600030101010101" pitchFamily="2" charset="-122"/>
                          <a:cs typeface="宋体" panose="02010600030101010101" pitchFamily="2" charset="-122"/>
                        </a:rPr>
                        <a:t>描述</a:t>
                      </a: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r>
              <a:tr h="1005205">
                <a:tc>
                  <a:txBody>
                    <a:bodyPr/>
                    <a:p>
                      <a:pPr>
                        <a:buNone/>
                      </a:pPr>
                      <a:r>
                        <a:rPr lang="en-US" sz="1600">
                          <a:latin typeface="宋体" panose="02010600030101010101" pitchFamily="2" charset="-122"/>
                          <a:ea typeface="宋体" panose="02010600030101010101" pitchFamily="2" charset="-122"/>
                          <a:cs typeface="微软雅黑" panose="020B0503020204020204" charset="-122"/>
                        </a:rPr>
                        <a:t>public void doFilter ( ServletRequest request, ServletResponse response ) throws IOException, ServletException</a:t>
                      </a:r>
                      <a:endParaRPr lang="en-US" altLang="en-US" sz="1600">
                        <a:latin typeface="宋体" panose="02010600030101010101" pitchFamily="2" charset="-122"/>
                        <a:ea typeface="宋体" panose="02010600030101010101" pitchFamily="2" charset="-122"/>
                        <a:cs typeface="微软雅黑" panose="020B050302020402020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600">
                          <a:latin typeface="宋体" panose="02010600030101010101" pitchFamily="2" charset="-122"/>
                          <a:ea typeface="宋体" panose="02010600030101010101" pitchFamily="2" charset="-122"/>
                          <a:cs typeface="宋体" panose="02010600030101010101" pitchFamily="2" charset="-122"/>
                        </a:rPr>
                        <a:t>该方法的作用是向下传递给下一个过滤器或者目标资源</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1740535" y="3140075"/>
            <a:ext cx="5662930" cy="368300"/>
          </a:xfrm>
          <a:prstGeom prst="rect">
            <a:avLst/>
          </a:prstGeom>
          <a:noFill/>
        </p:spPr>
        <p:txBody>
          <a:bodyPr wrap="square" rtlCol="0" anchor="t">
            <a:spAutoFit/>
          </a:bodyPr>
          <a:p>
            <a:pPr algn="ctr"/>
            <a:r>
              <a:t>表 6. 4. 3 FilterChain 接口中的方法及说明</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5009515"/>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3</a:t>
            </a:r>
            <a:r>
              <a:rPr lang="zh-CN" altLang="en-US" sz="2400">
                <a:solidFill>
                  <a:srgbClr val="0000FF"/>
                </a:solidFill>
              </a:rPr>
              <a:t>. </a:t>
            </a:r>
            <a:r>
              <a:rPr lang="en-US" altLang="zh-CN" sz="2400">
                <a:solidFill>
                  <a:srgbClr val="0000FF"/>
                </a:solidFill>
              </a:rPr>
              <a:t>Servlet </a:t>
            </a:r>
            <a:r>
              <a:rPr lang="zh-CN" altLang="en-US" sz="2400">
                <a:solidFill>
                  <a:srgbClr val="0000FF"/>
                </a:solidFill>
              </a:rPr>
              <a:t>过滤器的开发步骤</a:t>
            </a:r>
            <a:endParaRPr lang="zh-CN" altLang="en-US" sz="2400">
              <a:solidFill>
                <a:srgbClr val="0000FF"/>
              </a:solidFill>
            </a:endParaRPr>
          </a:p>
          <a:p>
            <a:pPr>
              <a:lnSpc>
                <a:spcPct val="130000"/>
              </a:lnSpc>
            </a:pPr>
            <a:endParaRPr lang="zh-CN" altLang="en-US" sz="2400">
              <a:solidFill>
                <a:srgbClr val="0000FF"/>
              </a:solidFill>
            </a:endParaRPr>
          </a:p>
          <a:p>
            <a:pPr>
              <a:lnSpc>
                <a:spcPct val="130000"/>
              </a:lnSpc>
            </a:pPr>
            <a:r>
              <a:rPr lang="zh-CN" altLang="en-US" sz="2200">
                <a:sym typeface="+mn-ea"/>
              </a:rPr>
              <a:t>      </a:t>
            </a:r>
            <a:r>
              <a:rPr lang="en-US" altLang="zh-CN" sz="2200">
                <a:solidFill>
                  <a:srgbClr val="0000FF"/>
                </a:solidFill>
                <a:sym typeface="+mn-ea"/>
              </a:rPr>
              <a:t> </a:t>
            </a:r>
            <a:r>
              <a:rPr lang="zh-CN" altLang="en-US" sz="2200"/>
              <a:t>Servlet 过滤器的开发步骤与开发 Servlet 类似, 也是分为</a:t>
            </a:r>
            <a:r>
              <a:rPr lang="zh-CN" altLang="en-US" sz="2200">
                <a:solidFill>
                  <a:srgbClr val="FF0000"/>
                </a:solidFill>
              </a:rPr>
              <a:t>创建和配置</a:t>
            </a:r>
            <a:r>
              <a:rPr lang="zh-CN" altLang="en-US" sz="2200"/>
              <a:t>两个步骤。</a:t>
            </a:r>
            <a:endParaRPr lang="zh-CN" altLang="en-US" sz="2200"/>
          </a:p>
          <a:p>
            <a:pPr>
              <a:lnSpc>
                <a:spcPct val="130000"/>
              </a:lnSpc>
            </a:pPr>
            <a:r>
              <a:rPr lang="zh-CN" altLang="en-US" sz="2200">
                <a:sym typeface="+mn-ea"/>
              </a:rPr>
              <a:t>      </a:t>
            </a:r>
            <a:r>
              <a:rPr lang="zh-CN" altLang="en-US" sz="2200"/>
              <a:t>(1) 创建 Filter 处理类: 定义一个类直接或间接地实现 Filter 接口。</a:t>
            </a:r>
            <a:endParaRPr lang="zh-CN" altLang="en-US" sz="2200"/>
          </a:p>
          <a:p>
            <a:pPr>
              <a:lnSpc>
                <a:spcPct val="130000"/>
              </a:lnSpc>
            </a:pPr>
            <a:r>
              <a:rPr lang="zh-CN" altLang="en-US" sz="2200">
                <a:sym typeface="+mn-ea"/>
              </a:rPr>
              <a:t>      </a:t>
            </a:r>
            <a:r>
              <a:rPr lang="zh-CN" altLang="en-US" sz="2200"/>
              <a:t>(2) 配置 Filter: 声明和设置访问方式、 传递参数。</a:t>
            </a:r>
            <a:endParaRPr lang="zh-CN" altLang="en-US" sz="2200"/>
          </a:p>
          <a:p>
            <a:pPr>
              <a:lnSpc>
                <a:spcPct val="130000"/>
              </a:lnSpc>
            </a:pPr>
            <a:r>
              <a:rPr lang="zh-CN" altLang="en-US" sz="2200">
                <a:sym typeface="+mn-ea"/>
              </a:rPr>
              <a:t>      </a:t>
            </a:r>
            <a:r>
              <a:rPr lang="zh-CN" altLang="en-US" sz="2200"/>
              <a:t>Filter 的配置与 Servlet 的配置类似, 也有两种方式可选择: </a:t>
            </a:r>
            <a:endParaRPr lang="zh-CN" altLang="en-US" sz="2200"/>
          </a:p>
          <a:p>
            <a:pPr>
              <a:lnSpc>
                <a:spcPct val="130000"/>
              </a:lnSpc>
            </a:pPr>
            <a:r>
              <a:rPr lang="zh-CN" altLang="en-US" sz="2200">
                <a:sym typeface="+mn-ea"/>
              </a:rPr>
              <a:t>      </a:t>
            </a:r>
            <a:r>
              <a:rPr lang="zh-CN" altLang="en-US" sz="2200"/>
              <a:t>① 以注解的方式配置;</a:t>
            </a:r>
            <a:endParaRPr lang="zh-CN" altLang="en-US" sz="2200"/>
          </a:p>
          <a:p>
            <a:pPr>
              <a:lnSpc>
                <a:spcPct val="130000"/>
              </a:lnSpc>
            </a:pPr>
            <a:r>
              <a:rPr lang="zh-CN" altLang="en-US" sz="2200">
                <a:sym typeface="+mn-ea"/>
              </a:rPr>
              <a:t>      </a:t>
            </a:r>
            <a:r>
              <a:rPr lang="zh-CN" altLang="en-US" sz="2200"/>
              <a:t>②在 web. xml 中进行配置。 </a:t>
            </a:r>
            <a:endParaRPr lang="zh-CN" altLang="en-US" sz="2200"/>
          </a:p>
          <a:p>
            <a:pPr>
              <a:lnSpc>
                <a:spcPct val="130000"/>
              </a:lnSpc>
            </a:pPr>
            <a:r>
              <a:rPr lang="zh-CN" altLang="en-US" sz="2200">
                <a:sym typeface="+mn-ea"/>
              </a:rPr>
              <a:t>      </a:t>
            </a:r>
            <a:r>
              <a:rPr lang="zh-CN" altLang="en-US" sz="2200"/>
              <a:t>在 Web 3. 0 以前, 只能采用 web. xml 来配置, Web 3. 0 及以后的版本还支持通过注解的方式来配置文件。      </a:t>
            </a:r>
            <a:endParaRPr lang="zh-CN" altLang="en-US" sz="22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33705" y="1456055"/>
            <a:ext cx="8710295" cy="970915"/>
          </a:xfrm>
          <a:prstGeom prst="rect">
            <a:avLst/>
          </a:prstGeom>
          <a:noFill/>
        </p:spPr>
        <p:txBody>
          <a:bodyPr wrap="square" rtlCol="0" anchor="t">
            <a:spAutoFit/>
          </a:bodyPr>
          <a:p>
            <a:pPr>
              <a:lnSpc>
                <a:spcPct val="130000"/>
              </a:lnSpc>
            </a:pPr>
            <a:r>
              <a:rPr lang="zh-CN" altLang="en-US" sz="2200">
                <a:sym typeface="+mn-ea"/>
              </a:rPr>
              <a:t>      </a:t>
            </a:r>
            <a:r>
              <a:rPr lang="en-US" altLang="zh-CN" sz="2200">
                <a:solidFill>
                  <a:srgbClr val="0000FF"/>
                </a:solidFill>
                <a:sym typeface="+mn-ea"/>
              </a:rPr>
              <a:t> </a:t>
            </a:r>
            <a:r>
              <a:rPr lang="en-US" altLang="zh-CN" sz="2200">
                <a:solidFill>
                  <a:schemeClr val="tx1"/>
                </a:solidFill>
                <a:sym typeface="+mn-ea"/>
              </a:rPr>
              <a:t>①注解是以@ WebFilter()的形式来配置一个 Filter 类, 与 Servlet 的配置相似。 例如:</a:t>
            </a:r>
            <a:r>
              <a:rPr lang="zh-CN" altLang="en-US" sz="2200">
                <a:solidFill>
                  <a:schemeClr val="accent1"/>
                </a:solidFill>
                <a:effectLst>
                  <a:outerShdw blurRad="38100" dist="25400" dir="5400000" algn="ctr" rotWithShape="0">
                    <a:srgbClr val="6E747A">
                      <a:alpha val="43000"/>
                    </a:srgbClr>
                  </a:outerShdw>
                </a:effectLst>
              </a:rPr>
              <a:t> </a:t>
            </a:r>
            <a:endParaRPr lang="zh-CN" altLang="en-US" sz="2200">
              <a:solidFill>
                <a:schemeClr val="accent1"/>
              </a:solidFill>
              <a:effectLst>
                <a:outerShdw blurRad="38100" dist="25400" dir="5400000" algn="ctr" rotWithShape="0">
                  <a:srgbClr val="6E747A">
                    <a:alpha val="43000"/>
                  </a:srgbClr>
                </a:outerShdw>
              </a:effectLst>
            </a:endParaRPr>
          </a:p>
        </p:txBody>
      </p:sp>
      <p:pic>
        <p:nvPicPr>
          <p:cNvPr id="4" name="图片 3"/>
          <p:cNvPicPr>
            <a:picLocks noChangeAspect="1"/>
          </p:cNvPicPr>
          <p:nvPr/>
        </p:nvPicPr>
        <p:blipFill>
          <a:blip r:embed="rId1"/>
          <a:stretch>
            <a:fillRect/>
          </a:stretch>
        </p:blipFill>
        <p:spPr>
          <a:xfrm>
            <a:off x="784225" y="2873375"/>
            <a:ext cx="7785100" cy="235712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604010"/>
            <a:ext cx="8675370" cy="2290445"/>
          </a:xfrm>
          <a:prstGeom prst="rect">
            <a:avLst/>
          </a:prstGeom>
          <a:noFill/>
        </p:spPr>
        <p:txBody>
          <a:bodyPr wrap="square" rtlCol="0" anchor="t">
            <a:spAutoFit/>
          </a:bodyPr>
          <a:p>
            <a:pPr>
              <a:lnSpc>
                <a:spcPct val="130000"/>
              </a:lnSpc>
            </a:pPr>
            <a:r>
              <a:rPr lang="zh-CN" altLang="en-US" sz="2200">
                <a:sym typeface="+mn-ea"/>
              </a:rPr>
              <a:t>      </a:t>
            </a:r>
            <a:r>
              <a:rPr lang="en-US" altLang="zh-CN" sz="2200">
                <a:solidFill>
                  <a:srgbClr val="0000FF"/>
                </a:solidFill>
                <a:sym typeface="+mn-ea"/>
              </a:rPr>
              <a:t> </a:t>
            </a:r>
            <a:r>
              <a:rPr lang="en-US" altLang="zh-CN" sz="2200">
                <a:solidFill>
                  <a:schemeClr val="tx1"/>
                </a:solidFill>
                <a:sym typeface="+mn-ea"/>
              </a:rPr>
              <a:t>②在 web. xml 配置文件中进行配置。 (一般不推荐)</a:t>
            </a:r>
            <a:endParaRPr lang="en-US" altLang="zh-CN" sz="2200">
              <a:solidFill>
                <a:schemeClr val="tx1"/>
              </a:solidFill>
              <a:sym typeface="+mn-ea"/>
            </a:endParaRPr>
          </a:p>
          <a:p>
            <a:pPr>
              <a:lnSpc>
                <a:spcPct val="130000"/>
              </a:lnSpc>
            </a:pPr>
            <a:r>
              <a:rPr lang="zh-CN" altLang="en-US" sz="2200">
                <a:sym typeface="+mn-ea"/>
              </a:rPr>
              <a:t>      </a:t>
            </a:r>
            <a:r>
              <a:rPr lang="en-US" altLang="zh-CN" sz="2200">
                <a:solidFill>
                  <a:srgbClr val="0000FF"/>
                </a:solidFill>
                <a:sym typeface="+mn-ea"/>
              </a:rPr>
              <a:t> </a:t>
            </a:r>
            <a:r>
              <a:rPr lang="en-US" altLang="zh-CN" sz="2200">
                <a:solidFill>
                  <a:schemeClr val="tx1"/>
                </a:solidFill>
                <a:sym typeface="+mn-ea"/>
              </a:rPr>
              <a:t>Filter 通过在 web. xml 配置文件中进行配置的方式同样与 Servlet 的一样, 只是将相应的标签中 servlet 字样改为 filter 即可。 </a:t>
            </a:r>
            <a:endParaRPr lang="en-US" altLang="zh-CN" sz="2200">
              <a:solidFill>
                <a:schemeClr val="tx1"/>
              </a:solidFill>
              <a:sym typeface="+mn-ea"/>
            </a:endParaRPr>
          </a:p>
          <a:p>
            <a:pPr>
              <a:lnSpc>
                <a:spcPct val="130000"/>
              </a:lnSpc>
            </a:pPr>
            <a:r>
              <a:rPr lang="zh-CN" altLang="en-US" sz="2200">
                <a:sym typeface="+mn-ea"/>
              </a:rPr>
              <a:t>      </a:t>
            </a:r>
            <a:r>
              <a:rPr lang="en-US" altLang="zh-CN" sz="2200">
                <a:solidFill>
                  <a:srgbClr val="0000FF"/>
                </a:solidFill>
                <a:sym typeface="+mn-ea"/>
              </a:rPr>
              <a:t> </a:t>
            </a:r>
            <a:r>
              <a:rPr lang="en-US" altLang="zh-CN" sz="2200">
                <a:solidFill>
                  <a:schemeClr val="tx1"/>
                </a:solidFill>
                <a:sym typeface="+mn-ea"/>
              </a:rPr>
              <a:t>例如, 实现跟上面注解案例相同的配置 (名称、 访问的映射路径、 初始化参数), 需在 web. xml 中编写如下代码:</a:t>
            </a:r>
            <a:endParaRPr lang="en-US" altLang="zh-CN" sz="2200">
              <a:solidFill>
                <a:schemeClr val="tx1"/>
              </a:solidFill>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1"/>
          <a:stretch>
            <a:fillRect/>
          </a:stretch>
        </p:blipFill>
        <p:spPr>
          <a:xfrm>
            <a:off x="1205230" y="1381125"/>
            <a:ext cx="7009130" cy="453009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428625" y="2060575"/>
            <a:ext cx="8671560" cy="4078605"/>
          </a:xfrm>
          <a:prstGeom prst="rect">
            <a:avLst/>
          </a:prstGeom>
          <a:noFill/>
        </p:spPr>
        <p:txBody>
          <a:bodyPr wrap="square" rtlCol="0">
            <a:spAutoFit/>
          </a:bodyPr>
          <a:p>
            <a:pPr algn="l">
              <a:lnSpc>
                <a:spcPct val="120000"/>
              </a:lnSpc>
            </a:pPr>
            <a:r>
              <a:rPr lang="zh-CN" altLang="en-US" sz="2400">
                <a:sym typeface="+mn-ea"/>
              </a:rPr>
              <a:t>      </a:t>
            </a:r>
            <a:r>
              <a:rPr lang="en-US" altLang="zh-CN" sz="2400">
                <a:solidFill>
                  <a:srgbClr val="0000FF"/>
                </a:solidFill>
                <a:sym typeface="+mn-ea"/>
              </a:rPr>
              <a:t> </a:t>
            </a:r>
            <a:r>
              <a:rPr lang="zh-CN" altLang="en-US" sz="2400"/>
              <a:t>(1) 通过 Filter 过滤器处理字符编码转换问题。</a:t>
            </a:r>
            <a:endParaRPr lang="zh-CN" altLang="en-US" sz="2400"/>
          </a:p>
          <a:p>
            <a:pPr algn="l">
              <a:lnSpc>
                <a:spcPct val="120000"/>
              </a:lnSpc>
            </a:pPr>
            <a:r>
              <a:rPr lang="zh-CN" altLang="en-US" sz="2400">
                <a:sym typeface="+mn-ea"/>
              </a:rPr>
              <a:t>      </a:t>
            </a:r>
            <a:r>
              <a:rPr lang="en-US" altLang="zh-CN" sz="2400">
                <a:solidFill>
                  <a:srgbClr val="0000FF"/>
                </a:solidFill>
                <a:sym typeface="+mn-ea"/>
              </a:rPr>
              <a:t> </a:t>
            </a:r>
            <a:r>
              <a:rPr lang="zh-CN" altLang="en-US" sz="2400"/>
              <a:t>将 6. 2 节的实践内容换为通过 Filter 过滤器处理中文乱码的问题, 也即不在 Servlet 中直接处理中文乱码的编码问题, 而是使用过滤器处理, 效果如图 6. 4. 1 所示。</a:t>
            </a:r>
            <a:endParaRPr lang="zh-CN" altLang="en-US" sz="2400"/>
          </a:p>
          <a:p>
            <a:pPr algn="l">
              <a:lnSpc>
                <a:spcPct val="120000"/>
              </a:lnSpc>
            </a:pPr>
            <a:endParaRPr lang="zh-CN" altLang="en-US" sz="2400"/>
          </a:p>
          <a:p>
            <a:pPr algn="l">
              <a:lnSpc>
                <a:spcPct val="120000"/>
              </a:lnSpc>
            </a:pPr>
            <a:r>
              <a:rPr lang="zh-CN" altLang="en-US" sz="2400">
                <a:sym typeface="+mn-ea"/>
              </a:rPr>
              <a:t>      </a:t>
            </a:r>
            <a:r>
              <a:rPr lang="en-US" altLang="zh-CN" sz="2400">
                <a:solidFill>
                  <a:srgbClr val="0000FF"/>
                </a:solidFill>
                <a:sym typeface="+mn-ea"/>
              </a:rPr>
              <a:t> </a:t>
            </a:r>
            <a:r>
              <a:rPr lang="zh-CN" altLang="en-US" sz="2400" b="1"/>
              <a:t>注</a:t>
            </a:r>
            <a:r>
              <a:rPr lang="zh-CN" altLang="en-US" sz="2400"/>
              <a:t>: 使用过滤器处理字符编码转换的好处———在 Web 系统开发中, 会有大量目标资源需要字符编码转换, 使用过滤器处理字符编码转换可避免在许多文件中写重复的字符编码代码, 提高代码利用率, 提升开发效率。</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899795" y="1628775"/>
            <a:ext cx="8002905" cy="4449445"/>
          </a:xfrm>
          <a:prstGeom prst="rect">
            <a:avLst/>
          </a:prstGeom>
          <a:noFill/>
        </p:spPr>
        <p:txBody>
          <a:bodyPr wrap="square" rtlCol="0" anchor="t">
            <a:spAutoFit/>
          </a:bodyPr>
          <a:p>
            <a:pPr>
              <a:lnSpc>
                <a:spcPct val="130000"/>
              </a:lnSpc>
            </a:pPr>
            <a:r>
              <a:rPr lang="zh-CN" altLang="en-US" sz="2400">
                <a:solidFill>
                  <a:srgbClr val="0000FF"/>
                </a:solidFill>
              </a:rPr>
              <a:t>1. 什么是</a:t>
            </a:r>
            <a:r>
              <a:rPr lang="en-US" altLang="zh-CN" sz="2400">
                <a:solidFill>
                  <a:srgbClr val="0000FF"/>
                </a:solidFill>
              </a:rPr>
              <a:t>Servlet</a:t>
            </a:r>
            <a:endParaRPr lang="en-US" altLang="zh-CN" sz="2400">
              <a:solidFill>
                <a:srgbClr val="0000FF"/>
              </a:solidFill>
            </a:endParaRPr>
          </a:p>
          <a:p>
            <a:pPr>
              <a:lnSpc>
                <a:spcPct val="130000"/>
              </a:lnSpc>
            </a:pPr>
            <a:endParaRPr lang="zh-CN" altLang="en-US"/>
          </a:p>
          <a:p>
            <a:pPr marL="342900" indent="-342900" algn="just">
              <a:lnSpc>
                <a:spcPct val="130000"/>
              </a:lnSpc>
              <a:buFont typeface="Wingdings" panose="05000000000000000000" charset="0"/>
              <a:buChar char=""/>
            </a:pPr>
            <a:r>
              <a:rPr lang="en-US" altLang="zh-CN" sz="2200">
                <a:solidFill>
                  <a:srgbClr val="0000FF"/>
                </a:solidFill>
                <a:sym typeface="+mn-ea"/>
              </a:rPr>
              <a:t>Servlet</a:t>
            </a:r>
            <a:r>
              <a:rPr lang="zh-CN" altLang="en-US" sz="2200"/>
              <a:t> 是一种服务器端的编程语言, 是 Java Web 中比较关键的组成部分。 </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rPr>
              <a:t>JSP </a:t>
            </a:r>
            <a:r>
              <a:rPr lang="zh-CN" altLang="en-US" sz="2200"/>
              <a:t>技术也是基于 Servlet 的原理JSP+JavaBeans+Servlet 的开发模式成为实现 MVC 模式的一种有效的选择。</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rPr>
              <a:t>  </a:t>
            </a:r>
            <a:r>
              <a:rPr lang="en-US" altLang="zh-CN" sz="2200">
                <a:solidFill>
                  <a:schemeClr val="tx1"/>
                </a:solidFill>
              </a:rPr>
              <a:t>Servlet</a:t>
            </a:r>
            <a:r>
              <a:rPr lang="en-US" altLang="zh-CN" sz="2200">
                <a:solidFill>
                  <a:srgbClr val="0000FF"/>
                </a:solidFill>
              </a:rPr>
              <a:t>  </a:t>
            </a:r>
            <a:r>
              <a:rPr lang="en-US" altLang="zh-CN" sz="2200">
                <a:solidFill>
                  <a:schemeClr val="tx1"/>
                </a:solidFill>
              </a:rPr>
              <a:t>在本质上就是 Java 类, 编写 Servlet 需要遵循 Java 的基本语法, 但是与一般Java 类所不同的是, Servlet 只能运行在服务器端, 而且必须遵循特殊的规范 (即</a:t>
            </a:r>
            <a:r>
              <a:rPr lang="en-US" altLang="zh-CN" sz="2200">
                <a:solidFill>
                  <a:srgbClr val="FF0000"/>
                </a:solidFill>
              </a:rPr>
              <a:t>该类需继承 HttpServlet</a:t>
            </a:r>
            <a:r>
              <a:rPr lang="en-US" altLang="zh-CN" sz="2200">
                <a:solidFill>
                  <a:schemeClr val="tx1"/>
                </a:solidFill>
              </a:rPr>
              <a:t>)。</a:t>
            </a:r>
            <a:endParaRPr lang="en-US" altLang="zh-CN" sz="220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1403350" y="1556385"/>
            <a:ext cx="6548755" cy="3768090"/>
          </a:xfrm>
          <a:prstGeom prst="rect">
            <a:avLst/>
          </a:prstGeom>
        </p:spPr>
      </p:pic>
      <p:sp>
        <p:nvSpPr>
          <p:cNvPr id="7" name="文本框 6"/>
          <p:cNvSpPr txBox="1"/>
          <p:nvPr/>
        </p:nvSpPr>
        <p:spPr>
          <a:xfrm>
            <a:off x="1846580" y="5444490"/>
            <a:ext cx="5662930" cy="368300"/>
          </a:xfrm>
          <a:prstGeom prst="rect">
            <a:avLst/>
          </a:prstGeom>
          <a:noFill/>
        </p:spPr>
        <p:txBody>
          <a:bodyPr wrap="square" rtlCol="0" anchor="t">
            <a:spAutoFit/>
          </a:bodyPr>
          <a:p>
            <a:pPr algn="ctr"/>
            <a:r>
              <a:t>图 6. 4. 1 过滤器处理字符编码转换</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395605" y="1556385"/>
            <a:ext cx="8671560" cy="3636010"/>
          </a:xfrm>
          <a:prstGeom prst="rect">
            <a:avLst/>
          </a:prstGeom>
          <a:noFill/>
        </p:spPr>
        <p:txBody>
          <a:bodyPr wrap="square" rtlCol="0">
            <a:spAutoFit/>
          </a:bodyPr>
          <a:p>
            <a:pPr algn="l">
              <a:lnSpc>
                <a:spcPct val="120000"/>
              </a:lnSpc>
            </a:pPr>
            <a:r>
              <a:rPr lang="zh-CN" altLang="en-US" sz="2400">
                <a:sym typeface="+mn-ea"/>
              </a:rPr>
              <a:t>      </a:t>
            </a:r>
            <a:r>
              <a:rPr lang="en-US" altLang="zh-CN" sz="2400">
                <a:solidFill>
                  <a:srgbClr val="0000FF"/>
                </a:solidFill>
                <a:sym typeface="+mn-ea"/>
              </a:rPr>
              <a:t> </a:t>
            </a:r>
            <a:r>
              <a:rPr lang="zh-CN" altLang="en-US" sz="2400"/>
              <a:t>(2) 使用 Filter 过滤器实现对 IP 地址访问的拦截, 不允许 IP 访问。</a:t>
            </a:r>
            <a:endParaRPr lang="zh-CN" altLang="en-US" sz="2400"/>
          </a:p>
          <a:p>
            <a:pPr algn="l">
              <a:lnSpc>
                <a:spcPct val="120000"/>
              </a:lnSpc>
            </a:pPr>
            <a:r>
              <a:rPr lang="zh-CN" altLang="en-US" sz="2400">
                <a:sym typeface="+mn-ea"/>
              </a:rPr>
              <a:t>      </a:t>
            </a:r>
            <a:r>
              <a:rPr lang="en-US" altLang="zh-CN" sz="2400">
                <a:solidFill>
                  <a:srgbClr val="0000FF"/>
                </a:solidFill>
                <a:sym typeface="+mn-ea"/>
              </a:rPr>
              <a:t> </a:t>
            </a:r>
            <a:r>
              <a:rPr lang="zh-CN" altLang="en-US" sz="2400"/>
              <a:t>在实践内容 (1) 的基础上, 再新建一个 Filter 过滤器, 实现对特定 IP 地址访问的拦截, 不允许特定的 IP 地址访问目标资源, 如图 6. 4. 2 所示。</a:t>
            </a:r>
            <a:endParaRPr lang="zh-CN" altLang="en-US" sz="2400"/>
          </a:p>
          <a:p>
            <a:pPr algn="l">
              <a:lnSpc>
                <a:spcPct val="120000"/>
              </a:lnSpc>
            </a:pPr>
            <a:endParaRPr lang="zh-CN" altLang="en-US" sz="2400"/>
          </a:p>
          <a:p>
            <a:pPr algn="l">
              <a:lnSpc>
                <a:spcPct val="120000"/>
              </a:lnSpc>
            </a:pPr>
            <a:r>
              <a:rPr lang="zh-CN" altLang="en-US" sz="2400">
                <a:sym typeface="+mn-ea"/>
              </a:rPr>
              <a:t>      </a:t>
            </a:r>
            <a:r>
              <a:rPr lang="en-US" altLang="zh-CN" sz="2400">
                <a:solidFill>
                  <a:srgbClr val="0000FF"/>
                </a:solidFill>
                <a:sym typeface="+mn-ea"/>
              </a:rPr>
              <a:t> </a:t>
            </a:r>
            <a:r>
              <a:rPr lang="zh-CN" altLang="en-US" sz="2400" b="1"/>
              <a:t>注</a:t>
            </a:r>
            <a:r>
              <a:rPr lang="zh-CN" altLang="en-US" sz="2400"/>
              <a:t>: 以拦截本机 0:0:0:0:0:0:0:1 为例, 当本机访问实践内容 (1) 的资源时, 无法进入相应页面。</a:t>
            </a:r>
            <a:endParaRPr lang="zh-CN" altLang="en-US" sz="2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4 实践</a:t>
            </a:r>
            <a:r>
              <a:rPr lang="zh-CN" altLang="en-US" sz="2800" b="1" dirty="0" smtClean="0">
                <a:solidFill>
                  <a:schemeClr val="bg1"/>
                </a:solidFill>
                <a:latin typeface="宋体" panose="02010600030101010101" pitchFamily="2" charset="-122"/>
                <a:cs typeface="宋体" panose="02010600030101010101" pitchFamily="2" charset="-122"/>
                <a:sym typeface="+mn-ea"/>
              </a:rPr>
              <a:t>四</a:t>
            </a:r>
            <a:r>
              <a:rPr lang="en-US" altLang="zh-CN" sz="2800" b="1" dirty="0" smtClean="0">
                <a:solidFill>
                  <a:schemeClr val="bg1"/>
                </a:solidFill>
                <a:latin typeface="宋体" panose="02010600030101010101" pitchFamily="2" charset="-122"/>
                <a:cs typeface="宋体" panose="02010600030101010101" pitchFamily="2" charset="-122"/>
                <a:sym typeface="+mn-ea"/>
              </a:rPr>
              <a:t>: Servlet</a:t>
            </a:r>
            <a:r>
              <a:rPr lang="zh-CN" altLang="en-US" sz="2800" b="1" dirty="0" smtClean="0">
                <a:solidFill>
                  <a:schemeClr val="bg1"/>
                </a:solidFill>
                <a:latin typeface="宋体" panose="02010600030101010101" pitchFamily="2" charset="-122"/>
                <a:cs typeface="宋体" panose="02010600030101010101" pitchFamily="2" charset="-122"/>
                <a:sym typeface="+mn-ea"/>
              </a:rPr>
              <a:t>过滤器</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1807845" y="4364990"/>
            <a:ext cx="5662930" cy="368300"/>
          </a:xfrm>
          <a:prstGeom prst="rect">
            <a:avLst/>
          </a:prstGeom>
          <a:noFill/>
        </p:spPr>
        <p:txBody>
          <a:bodyPr wrap="square" rtlCol="0" anchor="t">
            <a:spAutoFit/>
          </a:bodyPr>
          <a:p>
            <a:pPr algn="ctr"/>
            <a:r>
              <a:t>图 6. 4. 2 Filter 过滤器拦截指定 IP 访问</a:t>
            </a:r>
          </a:p>
        </p:txBody>
      </p:sp>
      <p:pic>
        <p:nvPicPr>
          <p:cNvPr id="38" name="图片 21"/>
          <p:cNvPicPr>
            <a:picLocks noChangeAspect="1"/>
          </p:cNvPicPr>
          <p:nvPr/>
        </p:nvPicPr>
        <p:blipFill>
          <a:blip r:embed="rId1"/>
          <a:stretch>
            <a:fillRect/>
          </a:stretch>
        </p:blipFill>
        <p:spPr>
          <a:xfrm>
            <a:off x="1475105" y="2060575"/>
            <a:ext cx="5995670" cy="2094230"/>
          </a:xfrm>
          <a:prstGeom prst="rect">
            <a:avLst/>
          </a:prstGeom>
          <a:noFill/>
          <a:ln w="3175">
            <a:solidFill>
              <a:schemeClr val="tx1"/>
            </a:solid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7450" y="476250"/>
            <a:ext cx="78301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683895" y="141224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1043940" y="1988820"/>
            <a:ext cx="7183120" cy="4078605"/>
          </a:xfrm>
          <a:prstGeom prst="rect">
            <a:avLst/>
          </a:prstGeom>
          <a:noFill/>
        </p:spPr>
        <p:txBody>
          <a:bodyPr wrap="square" rtlCol="0">
            <a:spAutoFit/>
          </a:bodyPr>
          <a:p>
            <a:pPr algn="l">
              <a:lnSpc>
                <a:spcPct val="120000"/>
              </a:lnSpc>
            </a:pPr>
            <a:r>
              <a:rPr lang="zh-CN" altLang="en-US" sz="2400"/>
              <a:t>(1) 熟练掌握 Filter 的使用;</a:t>
            </a:r>
            <a:endParaRPr lang="zh-CN" altLang="en-US" sz="2400"/>
          </a:p>
          <a:p>
            <a:pPr algn="l">
              <a:lnSpc>
                <a:spcPct val="120000"/>
              </a:lnSpc>
            </a:pPr>
            <a:endParaRPr lang="zh-CN" altLang="en-US" sz="2400"/>
          </a:p>
          <a:p>
            <a:pPr algn="l">
              <a:lnSpc>
                <a:spcPct val="120000"/>
              </a:lnSpc>
            </a:pPr>
            <a:r>
              <a:rPr lang="zh-CN" altLang="en-US" sz="2400"/>
              <a:t>(2) 熟练掌握 Servlet 的使用;</a:t>
            </a:r>
            <a:endParaRPr lang="zh-CN" altLang="en-US" sz="2400"/>
          </a:p>
          <a:p>
            <a:pPr algn="l">
              <a:lnSpc>
                <a:spcPct val="120000"/>
              </a:lnSpc>
            </a:pPr>
            <a:endParaRPr lang="zh-CN" altLang="en-US" sz="2400"/>
          </a:p>
          <a:p>
            <a:pPr algn="l">
              <a:lnSpc>
                <a:spcPct val="120000"/>
              </a:lnSpc>
            </a:pPr>
            <a:r>
              <a:rPr lang="zh-CN" altLang="en-US" sz="2400"/>
              <a:t>(3) 熟练掌握 Session 对象的使用;</a:t>
            </a:r>
            <a:endParaRPr lang="zh-CN" altLang="en-US" sz="2400"/>
          </a:p>
          <a:p>
            <a:pPr algn="l">
              <a:lnSpc>
                <a:spcPct val="120000"/>
              </a:lnSpc>
            </a:pPr>
            <a:endParaRPr lang="zh-CN" altLang="en-US" sz="2400"/>
          </a:p>
          <a:p>
            <a:pPr algn="l">
              <a:lnSpc>
                <a:spcPct val="120000"/>
              </a:lnSpc>
            </a:pPr>
            <a:r>
              <a:rPr lang="zh-CN" altLang="en-US" sz="2400"/>
              <a:t>(4) 熟悉 Cookie 的使用;</a:t>
            </a:r>
            <a:endParaRPr lang="zh-CN" altLang="en-US" sz="2400"/>
          </a:p>
          <a:p>
            <a:pPr algn="l">
              <a:lnSpc>
                <a:spcPct val="120000"/>
              </a:lnSpc>
            </a:pPr>
            <a:endParaRPr lang="zh-CN" altLang="en-US" sz="2400"/>
          </a:p>
          <a:p>
            <a:pPr algn="l">
              <a:lnSpc>
                <a:spcPct val="120000"/>
              </a:lnSpc>
            </a:pPr>
            <a:r>
              <a:rPr lang="zh-CN" altLang="en-US" sz="2400"/>
              <a:t>(5) 熟悉 JSP+JavaBean+Servlet 的开发模式。</a:t>
            </a:r>
            <a:endParaRPr lang="zh-CN" altLang="en-US" sz="24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7748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05485"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971550" y="1780540"/>
            <a:ext cx="8002905" cy="4449445"/>
          </a:xfrm>
          <a:prstGeom prst="rect">
            <a:avLst/>
          </a:prstGeom>
          <a:noFill/>
        </p:spPr>
        <p:txBody>
          <a:bodyPr wrap="square" rtlCol="0" anchor="t">
            <a:spAutoFit/>
          </a:bodyPr>
          <a:p>
            <a:pPr>
              <a:lnSpc>
                <a:spcPct val="130000"/>
              </a:lnSpc>
            </a:pPr>
            <a:r>
              <a:rPr lang="zh-CN" altLang="en-US" sz="2400">
                <a:solidFill>
                  <a:srgbClr val="0000FF"/>
                </a:solidFill>
              </a:rPr>
              <a:t>1. </a:t>
            </a:r>
            <a:r>
              <a:rPr sz="2400">
                <a:solidFill>
                  <a:srgbClr val="0000FF"/>
                </a:solidFill>
              </a:rPr>
              <a:t>什么是 Cookie</a:t>
            </a:r>
            <a:endParaRPr sz="2400">
              <a:solidFill>
                <a:srgbClr val="0000FF"/>
              </a:solidFill>
            </a:endParaRPr>
          </a:p>
          <a:p>
            <a:pPr>
              <a:lnSpc>
                <a:spcPct val="130000"/>
              </a:lnSpc>
            </a:pPr>
            <a:endParaRPr lang="zh-CN" altLang="en-US"/>
          </a:p>
          <a:p>
            <a:pPr marL="342900" indent="-342900" algn="just">
              <a:lnSpc>
                <a:spcPct val="130000"/>
              </a:lnSpc>
              <a:buFont typeface="Wingdings" panose="05000000000000000000" charset="0"/>
              <a:buChar char=""/>
            </a:pPr>
            <a:r>
              <a:rPr lang="en-US" altLang="zh-CN" sz="2200">
                <a:solidFill>
                  <a:srgbClr val="0000FF"/>
                </a:solidFill>
                <a:sym typeface="+mn-ea"/>
              </a:rPr>
              <a:t>Cookie</a:t>
            </a:r>
            <a:r>
              <a:rPr lang="zh-CN" altLang="en-US" sz="2200"/>
              <a:t> 是存储在客户端的文本文件, 保存了大量用户信息。 通过使用 Cookie 可以标识用户身份、 记录用户名和密码、 跟踪重复用户等。  </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olidFill>
                  <a:schemeClr val="tx1"/>
                </a:solidFill>
                <a:sym typeface="+mn-ea"/>
              </a:rPr>
              <a:t>Cookie</a:t>
            </a:r>
            <a:r>
              <a:rPr lang="en-US" altLang="zh-CN" sz="2200">
                <a:solidFill>
                  <a:srgbClr val="0000FF"/>
                </a:solidFill>
                <a:sym typeface="+mn-ea"/>
              </a:rPr>
              <a:t> </a:t>
            </a:r>
            <a:r>
              <a:rPr lang="zh-CN" altLang="en-US" sz="2200"/>
              <a:t>在网络服务器上生成, 并由服务器发送给浏览器, 浏览器将 Cookie 以 key / value 的形式保存到客户端的某个指定目录中。</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rPr>
              <a:t> </a:t>
            </a:r>
            <a:r>
              <a:rPr lang="en-US" altLang="zh-CN" sz="2200">
                <a:solidFill>
                  <a:schemeClr val="tx1"/>
                </a:solidFill>
              </a:rPr>
              <a:t>Cookie </a:t>
            </a:r>
            <a:r>
              <a:rPr lang="en-US" altLang="zh-CN" sz="2200"/>
              <a:t>的有效期限未到时, Cookie 能使用户在不键入密码和用户名的情况下进入曾经浏览过的一些站点。</a:t>
            </a:r>
            <a:endParaRPr lang="en-US" altLang="zh-CN" sz="2200">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7748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99795" y="1388745"/>
            <a:ext cx="8002905" cy="2290445"/>
          </a:xfrm>
          <a:prstGeom prst="rect">
            <a:avLst/>
          </a:prstGeom>
          <a:noFill/>
        </p:spPr>
        <p:txBody>
          <a:bodyPr wrap="square" rtlCol="0" anchor="t">
            <a:spAutoFit/>
          </a:bodyPr>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ym typeface="+mn-ea"/>
              </a:rPr>
              <a:t>JSP 通过 request 对象中的 getCookies()方法来访问这 Cookie, 这个方法会返回一个Cookie 对象的数组</a:t>
            </a:r>
            <a:endParaRPr lang="en-US" altLang="zh-CN" sz="2200">
              <a:solidFill>
                <a:srgbClr val="0000FF"/>
              </a:solidFill>
            </a:endParaRPr>
          </a:p>
          <a:p>
            <a:pPr marL="342900" indent="-342900" algn="just">
              <a:lnSpc>
                <a:spcPct val="130000"/>
              </a:lnSpc>
              <a:buFont typeface="Wingdings" panose="05000000000000000000" charset="0"/>
              <a:buChar char=""/>
            </a:pPr>
            <a:r>
              <a:rPr lang="en-US" altLang="zh-CN" sz="2200">
                <a:solidFill>
                  <a:srgbClr val="0000FF"/>
                </a:solidFill>
              </a:rPr>
              <a:t> </a:t>
            </a:r>
            <a:r>
              <a:rPr lang="zh-CN" altLang="en-US" sz="2200"/>
              <a:t>通过 response 对象的 addCookie()方法将一个 Cookie 对象发送到客户端。</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rPr>
              <a:t> </a:t>
            </a:r>
            <a:r>
              <a:rPr lang="en-US" altLang="zh-CN" sz="2200"/>
              <a:t>对象中的常用方法及说明见表 6. 5. 1 所列。</a:t>
            </a:r>
            <a:endParaRPr lang="en-US" altLang="zh-CN" sz="2200">
              <a:solidFill>
                <a:srgbClr val="0000FF"/>
              </a:solidFill>
              <a:sym typeface="+mn-ea"/>
            </a:endParaRPr>
          </a:p>
        </p:txBody>
      </p:sp>
      <p:graphicFrame>
        <p:nvGraphicFramePr>
          <p:cNvPr id="4" name="表格 3"/>
          <p:cNvGraphicFramePr/>
          <p:nvPr>
            <p:custDataLst>
              <p:tags r:id="rId1"/>
            </p:custDataLst>
          </p:nvPr>
        </p:nvGraphicFramePr>
        <p:xfrm>
          <a:off x="671195" y="4416425"/>
          <a:ext cx="8041005" cy="1587500"/>
        </p:xfrm>
        <a:graphic>
          <a:graphicData uri="http://schemas.openxmlformats.org/drawingml/2006/table">
            <a:tbl>
              <a:tblPr firstRow="1" bandRow="1">
                <a:tableStyleId>{5940675A-B579-460E-94D1-54222C63F5DA}</a:tableStyleId>
              </a:tblPr>
              <a:tblGrid>
                <a:gridCol w="3531235"/>
                <a:gridCol w="4509770"/>
              </a:tblGrid>
              <a:tr h="403225">
                <a:tc>
                  <a:txBody>
                    <a:bodyPr/>
                    <a:p>
                      <a:pPr algn="ctr">
                        <a:buNone/>
                      </a:pPr>
                      <a:r>
                        <a:rPr lang="en-US" sz="1800">
                          <a:latin typeface="微软雅黑" panose="020B0503020204020204" charset="-122"/>
                          <a:ea typeface="微软雅黑" panose="020B0503020204020204" charset="-122"/>
                          <a:cs typeface="宋体" panose="02010600030101010101" pitchFamily="2" charset="-122"/>
                        </a:rPr>
                        <a:t>方法</a:t>
                      </a:r>
                      <a:endParaRPr lang="en-US" altLang="en-US" sz="1800">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c>
                  <a:txBody>
                    <a:bodyPr/>
                    <a:p>
                      <a:pPr algn="ctr">
                        <a:buNone/>
                      </a:pPr>
                      <a:r>
                        <a:rPr lang="en-US" sz="1800">
                          <a:latin typeface="微软雅黑" panose="020B0503020204020204" charset="-122"/>
                          <a:ea typeface="微软雅黑" panose="020B0503020204020204" charset="-122"/>
                          <a:cs typeface="宋体" panose="02010600030101010101" pitchFamily="2" charset="-122"/>
                        </a:rPr>
                        <a:t>描述</a:t>
                      </a:r>
                      <a:endParaRPr lang="en-US" altLang="en-US" sz="1800">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7E6E6"/>
                    </a:solidFill>
                  </a:tcPr>
                </a:tc>
              </a:tr>
              <a:tr h="394970">
                <a:tc>
                  <a:txBody>
                    <a:bodyPr/>
                    <a:p>
                      <a:pPr algn="l">
                        <a:buNone/>
                      </a:pPr>
                      <a:r>
                        <a:rPr lang="en-US" sz="1600">
                          <a:latin typeface="宋体" panose="02010600030101010101" pitchFamily="2" charset="-122"/>
                          <a:ea typeface="宋体" panose="02010600030101010101" pitchFamily="2" charset="-122"/>
                          <a:cs typeface="宋体" panose="02010600030101010101" pitchFamily="2" charset="-122"/>
                        </a:rPr>
                        <a:t>getValue()</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返回cookie的value属性的值。</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4970">
                <a:tc>
                  <a:txBody>
                    <a:bodyPr/>
                    <a:p>
                      <a:pPr algn="l">
                        <a:buNone/>
                      </a:pPr>
                      <a:r>
                        <a:rPr lang="en-US" sz="1600">
                          <a:latin typeface="宋体" panose="02010600030101010101" pitchFamily="2" charset="-122"/>
                          <a:ea typeface="宋体" panose="02010600030101010101" pitchFamily="2" charset="-122"/>
                          <a:cs typeface="宋体" panose="02010600030101010101" pitchFamily="2" charset="-122"/>
                        </a:rPr>
                        <a:t>getName()</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返回cookie的name属性的值。</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4335">
                <a:tc>
                  <a:txBody>
                    <a:bodyPr/>
                    <a:p>
                      <a:pPr algn="l">
                        <a:buNone/>
                      </a:pPr>
                      <a:r>
                        <a:rPr lang="en-US" sz="1600">
                          <a:latin typeface="宋体" panose="02010600030101010101" pitchFamily="2" charset="-122"/>
                          <a:ea typeface="宋体" panose="02010600030101010101" pitchFamily="2" charset="-122"/>
                          <a:cs typeface="宋体" panose="02010600030101010101" pitchFamily="2" charset="-122"/>
                        </a:rPr>
                        <a:t>setMaxAge(int maxage)</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600">
                          <a:latin typeface="宋体" panose="02010600030101010101" pitchFamily="2" charset="-122"/>
                          <a:ea typeface="宋体" panose="02010600030101010101" pitchFamily="2" charset="-122"/>
                          <a:cs typeface="宋体" panose="02010600030101010101" pitchFamily="2" charset="-122"/>
                        </a:rPr>
                        <a:t>设置cookie存活的最大时间</a:t>
                      </a:r>
                      <a:endParaRPr lang="en-US" altLang="en-US"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1619885" y="4004310"/>
            <a:ext cx="5662930" cy="368300"/>
          </a:xfrm>
          <a:prstGeom prst="rect">
            <a:avLst/>
          </a:prstGeom>
          <a:noFill/>
        </p:spPr>
        <p:txBody>
          <a:bodyPr wrap="square" rtlCol="0" anchor="t">
            <a:spAutoFit/>
          </a:bodyPr>
          <a:p>
            <a:pPr algn="ctr"/>
            <a:r>
              <a:t>表 6. 5. 1 Cookie 对象中的常用方法及说明</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7748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99795" y="1268730"/>
            <a:ext cx="8002905" cy="4050030"/>
          </a:xfrm>
          <a:prstGeom prst="rect">
            <a:avLst/>
          </a:prstGeom>
          <a:noFill/>
        </p:spPr>
        <p:txBody>
          <a:bodyPr wrap="square" rtlCol="0" anchor="t">
            <a:spAutoFit/>
          </a:bodyPr>
          <a:p>
            <a:pPr>
              <a:lnSpc>
                <a:spcPct val="130000"/>
              </a:lnSpc>
            </a:pPr>
            <a:r>
              <a:rPr lang="en-US" altLang="zh-CN" sz="2200">
                <a:solidFill>
                  <a:srgbClr val="0000FF"/>
                </a:solidFill>
                <a:sym typeface="+mn-ea"/>
              </a:rPr>
              <a:t>2</a:t>
            </a:r>
            <a:r>
              <a:rPr lang="zh-CN" altLang="en-US" sz="2200">
                <a:solidFill>
                  <a:srgbClr val="0000FF"/>
                </a:solidFill>
                <a:sym typeface="+mn-ea"/>
              </a:rPr>
              <a:t>. </a:t>
            </a:r>
            <a:r>
              <a:rPr sz="2200">
                <a:solidFill>
                  <a:srgbClr val="0000FF"/>
                </a:solidFill>
                <a:sym typeface="+mn-ea"/>
              </a:rPr>
              <a:t>Session 对象与 Cookie 的区别</a:t>
            </a:r>
            <a:r>
              <a:rPr lang="zh-CN" altLang="en-US" sz="2200">
                <a:sym typeface="+mn-ea"/>
              </a:rPr>
              <a:t> </a:t>
            </a:r>
            <a:endParaRPr lang="zh-CN" altLang="en-US" sz="2200">
              <a:sym typeface="+mn-ea"/>
            </a:endParaRPr>
          </a:p>
          <a:p>
            <a:pPr>
              <a:lnSpc>
                <a:spcPct val="130000"/>
              </a:lnSpc>
            </a:pPr>
            <a:r>
              <a:rPr lang="zh-CN" altLang="en-US" sz="2200">
                <a:sym typeface="+mn-ea"/>
              </a:rPr>
              <a:t>  </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sz="2200">
                <a:solidFill>
                  <a:srgbClr val="0000FF"/>
                </a:solidFill>
                <a:sym typeface="+mn-ea"/>
              </a:rPr>
              <a:t>Ses</a:t>
            </a:r>
            <a:r>
              <a:rPr lang="en-US" sz="2200">
                <a:solidFill>
                  <a:srgbClr val="0000FF"/>
                </a:solidFill>
                <a:sym typeface="+mn-ea"/>
              </a:rPr>
              <a:t>sioin</a:t>
            </a:r>
            <a:r>
              <a:rPr lang="en-US" altLang="zh-CN" sz="2200">
                <a:sym typeface="+mn-ea"/>
              </a:rPr>
              <a:t> 对象代表的是服务器与客户端所建立的会话, 它的有效范围是整个会话期间,直到浏览器关闭该 web 应用的访问或与应用断开链接才会被销毁。 </a:t>
            </a:r>
            <a:endParaRPr lang="en-US" altLang="zh-CN" sz="2200">
              <a:sym typeface="+mn-ea"/>
            </a:endParaRPr>
          </a:p>
          <a:p>
            <a:pPr marL="342900" indent="-342900" algn="just">
              <a:lnSpc>
                <a:spcPct val="130000"/>
              </a:lnSpc>
              <a:buFont typeface="Wingdings" panose="05000000000000000000" charset="0"/>
              <a:buChar char=""/>
            </a:pPr>
            <a:r>
              <a:rPr lang="en-US" altLang="zh-CN" sz="2200">
                <a:solidFill>
                  <a:srgbClr val="0000FF"/>
                </a:solidFill>
              </a:rPr>
              <a:t> </a:t>
            </a:r>
            <a:r>
              <a:rPr lang="zh-CN" altLang="en-US" sz="2200"/>
              <a:t>Session 对象主要用于当需要在不同的 JSP 页面中保留客户信息的情况, 比如购物车、 客户轨迹追踪等。</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rPr>
              <a:t> </a:t>
            </a:r>
            <a:r>
              <a:rPr lang="en-US" altLang="zh-CN" sz="2200"/>
              <a:t>Session 对象的主要用途也是保存信息, 它是另一种记录客户信息的机制。</a:t>
            </a:r>
            <a:endParaRPr lang="en-US" altLang="zh-CN" sz="22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7748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99795" y="1245235"/>
            <a:ext cx="8002905" cy="4050030"/>
          </a:xfrm>
          <a:prstGeom prst="rect">
            <a:avLst/>
          </a:prstGeom>
          <a:noFill/>
        </p:spPr>
        <p:txBody>
          <a:bodyPr wrap="square" rtlCol="0" anchor="t">
            <a:spAutoFit/>
          </a:bodyPr>
          <a:p>
            <a:pPr>
              <a:lnSpc>
                <a:spcPct val="130000"/>
              </a:lnSpc>
            </a:pPr>
            <a:r>
              <a:rPr lang="zh-CN" altLang="en-US" sz="2200">
                <a:sym typeface="+mn-ea"/>
              </a:rPr>
              <a:t> </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ym typeface="+mn-ea"/>
              </a:rPr>
              <a:t>Session 对象与 Cookie 不同的是, </a:t>
            </a:r>
            <a:r>
              <a:rPr lang="en-US" altLang="zh-CN" sz="2200">
                <a:solidFill>
                  <a:srgbClr val="FF0000"/>
                </a:solidFill>
                <a:sym typeface="+mn-ea"/>
              </a:rPr>
              <a:t>Cookie 保存在客户端</a:t>
            </a:r>
            <a:r>
              <a:rPr lang="en-US" altLang="zh-CN" sz="2200">
                <a:sym typeface="+mn-ea"/>
              </a:rPr>
              <a:t>上, 而</a:t>
            </a:r>
            <a:r>
              <a:rPr lang="en-US" altLang="zh-CN" sz="2200">
                <a:solidFill>
                  <a:srgbClr val="FF0000"/>
                </a:solidFill>
                <a:sym typeface="+mn-ea"/>
              </a:rPr>
              <a:t> Session 保存在服务器</a:t>
            </a:r>
            <a:r>
              <a:rPr lang="en-US" altLang="zh-CN" sz="2200">
                <a:sym typeface="+mn-ea"/>
              </a:rPr>
              <a:t>上。</a:t>
            </a:r>
            <a:r>
              <a:rPr lang="en-US" altLang="zh-CN" sz="2200">
                <a:sym typeface="+mn-ea"/>
              </a:rPr>
              <a:t> </a:t>
            </a:r>
            <a:endParaRPr lang="en-US" altLang="zh-CN" sz="2200">
              <a:sym typeface="+mn-ea"/>
            </a:endParaRPr>
          </a:p>
          <a:p>
            <a:pPr marL="342900" indent="-342900" algn="just">
              <a:lnSpc>
                <a:spcPct val="130000"/>
              </a:lnSpc>
              <a:buFont typeface="Wingdings" panose="05000000000000000000" charset="0"/>
              <a:buChar char=""/>
            </a:pPr>
            <a:r>
              <a:rPr lang="en-US" altLang="zh-CN" sz="2200">
                <a:solidFill>
                  <a:srgbClr val="0000FF"/>
                </a:solidFill>
              </a:rPr>
              <a:t> </a:t>
            </a:r>
            <a:r>
              <a:rPr lang="zh-CN" altLang="en-US" sz="2200"/>
              <a:t>当客户端浏览器访问服务器时, 服务器把客户信息以某种形式记录在服务器上 ( 这就是 Session 对象), 当客户端浏览器再次访问服务器时, 只需要从该 Session 对象中查找该客户的状态即可。 </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rPr>
              <a:t> </a:t>
            </a:r>
            <a:r>
              <a:rPr lang="en-US" altLang="zh-CN" sz="2200"/>
              <a:t>Session 对象相当于在服务器上建立的一份客户档案, Cookie 则是在客户端本机上建立客户文件。 </a:t>
            </a:r>
            <a:endParaRPr lang="en-US" altLang="zh-CN" sz="22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7748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99795" y="1268730"/>
            <a:ext cx="8002905" cy="4929505"/>
          </a:xfrm>
          <a:prstGeom prst="rect">
            <a:avLst/>
          </a:prstGeom>
          <a:noFill/>
        </p:spPr>
        <p:txBody>
          <a:bodyPr wrap="square" rtlCol="0" anchor="t">
            <a:spAutoFit/>
          </a:bodyPr>
          <a:p>
            <a:pPr>
              <a:lnSpc>
                <a:spcPct val="130000"/>
              </a:lnSpc>
            </a:pPr>
            <a:r>
              <a:rPr lang="en-US" altLang="zh-CN" sz="2200">
                <a:solidFill>
                  <a:srgbClr val="0000FF"/>
                </a:solidFill>
                <a:sym typeface="+mn-ea"/>
              </a:rPr>
              <a:t>3</a:t>
            </a:r>
            <a:r>
              <a:rPr lang="zh-CN" altLang="en-US" sz="2200">
                <a:solidFill>
                  <a:srgbClr val="0000FF"/>
                </a:solidFill>
                <a:sym typeface="+mn-ea"/>
              </a:rPr>
              <a:t>. </a:t>
            </a:r>
            <a:r>
              <a:rPr lang="en-US" altLang="zh-CN" sz="2200">
                <a:solidFill>
                  <a:srgbClr val="0000FF"/>
                </a:solidFill>
                <a:sym typeface="+mn-ea"/>
              </a:rPr>
              <a:t>Filter </a:t>
            </a:r>
            <a:r>
              <a:rPr lang="zh-CN" altLang="en-US" sz="2200">
                <a:solidFill>
                  <a:srgbClr val="0000FF"/>
                </a:solidFill>
                <a:sym typeface="+mn-ea"/>
              </a:rPr>
              <a:t>与</a:t>
            </a:r>
            <a:r>
              <a:rPr lang="en-US" altLang="zh-CN" sz="2200">
                <a:solidFill>
                  <a:srgbClr val="0000FF"/>
                </a:solidFill>
                <a:sym typeface="+mn-ea"/>
              </a:rPr>
              <a:t> Servlet</a:t>
            </a:r>
            <a:r>
              <a:rPr lang="zh-CN" altLang="en-US" sz="2200">
                <a:sym typeface="+mn-ea"/>
              </a:rPr>
              <a:t>  </a:t>
            </a:r>
            <a:endParaRPr lang="zh-CN" altLang="en-US" sz="2200">
              <a:sym typeface="+mn-ea"/>
            </a:endParaRPr>
          </a:p>
          <a:p>
            <a:pPr>
              <a:lnSpc>
                <a:spcPct val="130000"/>
              </a:lnSpc>
            </a:pP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ym typeface="+mn-ea"/>
              </a:rPr>
              <a:t>Filter 和 Servlet 的本质都是 Java 类, 只是这些类在定义时, 需要遵循相应过滤器或Servlet 的规则 </a:t>
            </a:r>
            <a:endParaRPr lang="en-US" altLang="zh-CN" sz="2200">
              <a:sym typeface="+mn-ea"/>
            </a:endParaRPr>
          </a:p>
          <a:p>
            <a:pPr marL="342900" indent="-342900" algn="just">
              <a:lnSpc>
                <a:spcPct val="130000"/>
              </a:lnSpc>
              <a:buFont typeface="Wingdings" panose="05000000000000000000" charset="0"/>
              <a:buChar char=""/>
            </a:pPr>
            <a:r>
              <a:rPr lang="en-US" altLang="zh-CN" sz="2200">
                <a:solidFill>
                  <a:srgbClr val="0000FF"/>
                </a:solidFill>
              </a:rPr>
              <a:t> </a:t>
            </a:r>
            <a:r>
              <a:rPr lang="en-US" altLang="zh-CN" sz="2200">
                <a:solidFill>
                  <a:srgbClr val="0000FF"/>
                </a:solidFill>
                <a:sym typeface="+mn-ea"/>
              </a:rPr>
              <a:t>Filter</a:t>
            </a:r>
            <a:r>
              <a:rPr lang="zh-CN" altLang="en-US" sz="2200"/>
              <a:t> 它具有拦截客户端请求的功能, 对这些请求进行一定的过滤处理后再发送给目标资源, 相当于客户端与目标资源间的中间层。</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Servlet</a:t>
            </a:r>
            <a:r>
              <a:rPr lang="en-US" altLang="zh-CN" sz="2200"/>
              <a:t> 充当控制器的角色, 负责处理视图和模型层的交互、 数据流量的控制功能。</a:t>
            </a:r>
            <a:endParaRPr lang="en-US" altLang="zh-CN" sz="2200"/>
          </a:p>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olidFill>
                  <a:schemeClr val="tx1"/>
                </a:solidFill>
                <a:sym typeface="+mn-ea"/>
              </a:rPr>
              <a:t>Filter 与 Servlet 两者的开发十分相似,</a:t>
            </a:r>
            <a:r>
              <a:rPr lang="en-US" altLang="zh-CN" sz="2200"/>
              <a:t>都包含类的创建和相应的配置, 配置方式两者也是类似的。</a:t>
            </a:r>
            <a:endParaRPr lang="en-US" altLang="zh-CN" sz="22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7748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33120" y="1268730"/>
            <a:ext cx="8069580" cy="5369560"/>
          </a:xfrm>
          <a:prstGeom prst="rect">
            <a:avLst/>
          </a:prstGeom>
          <a:noFill/>
        </p:spPr>
        <p:txBody>
          <a:bodyPr wrap="square" rtlCol="0" anchor="t">
            <a:spAutoFit/>
          </a:bodyPr>
          <a:p>
            <a:pPr>
              <a:lnSpc>
                <a:spcPct val="130000"/>
              </a:lnSpc>
            </a:pPr>
            <a:r>
              <a:rPr lang="en-US" altLang="zh-CN" sz="2200">
                <a:solidFill>
                  <a:srgbClr val="0000FF"/>
                </a:solidFill>
                <a:sym typeface="+mn-ea"/>
              </a:rPr>
              <a:t>4</a:t>
            </a:r>
            <a:r>
              <a:rPr lang="zh-CN" altLang="en-US" sz="2200">
                <a:solidFill>
                  <a:srgbClr val="0000FF"/>
                </a:solidFill>
                <a:sym typeface="+mn-ea"/>
              </a:rPr>
              <a:t>. </a:t>
            </a:r>
            <a:r>
              <a:rPr lang="en-US" altLang="zh-CN" sz="2200">
                <a:solidFill>
                  <a:srgbClr val="0000FF"/>
                </a:solidFill>
                <a:sym typeface="+mn-ea"/>
              </a:rPr>
              <a:t>JSP+JavaBean+Servlet </a:t>
            </a:r>
            <a:r>
              <a:rPr lang="zh-CN" altLang="en-US" sz="2200">
                <a:solidFill>
                  <a:srgbClr val="0000FF"/>
                </a:solidFill>
                <a:sym typeface="+mn-ea"/>
              </a:rPr>
              <a:t>的开发模式</a:t>
            </a:r>
            <a:r>
              <a:rPr lang="zh-CN" altLang="en-US" sz="2200">
                <a:sym typeface="+mn-ea"/>
              </a:rPr>
              <a:t> </a:t>
            </a:r>
            <a:endParaRPr lang="zh-CN" altLang="en-US" sz="2200">
              <a:sym typeface="+mn-ea"/>
            </a:endParaRPr>
          </a:p>
          <a:p>
            <a:pPr>
              <a:lnSpc>
                <a:spcPct val="130000"/>
              </a:lnSpc>
            </a:pP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JSP+JavaBean+Servlet</a:t>
            </a:r>
            <a:r>
              <a:rPr lang="en-US" altLang="zh-CN" sz="2200">
                <a:sym typeface="+mn-ea"/>
              </a:rPr>
              <a:t> 成为一种实现 MVC 模式的有效选择, JSP 对应的是 MVC 中的 V(View), JavaBean 对应的是 MVC 中的 M (Model), Servlet 对应的是 MVC 中的 C (Controller)。 </a:t>
            </a:r>
            <a:endParaRPr lang="en-US" altLang="zh-CN" sz="2200">
              <a:sym typeface="+mn-ea"/>
            </a:endParaRPr>
          </a:p>
          <a:p>
            <a:pPr marL="342900" indent="-342900" algn="just">
              <a:lnSpc>
                <a:spcPct val="130000"/>
              </a:lnSpc>
              <a:buFont typeface="Wingdings" panose="05000000000000000000" charset="0"/>
              <a:buChar char=""/>
            </a:pPr>
            <a:r>
              <a:rPr lang="en-US" altLang="zh-CN" sz="2200">
                <a:solidFill>
                  <a:srgbClr val="0000FF"/>
                </a:solidFill>
                <a:sym typeface="+mn-ea"/>
              </a:rPr>
              <a:t>MVC</a:t>
            </a:r>
            <a:r>
              <a:rPr lang="en-US" altLang="zh-CN" sz="2200">
                <a:sym typeface="+mn-ea"/>
              </a:rPr>
              <a:t> ( Model-View-Controller) 把应用程序的开发分为 3 个层面, 即</a:t>
            </a:r>
            <a:r>
              <a:rPr lang="en-US" altLang="zh-CN" sz="2200">
                <a:solidFill>
                  <a:srgbClr val="FF0000"/>
                </a:solidFill>
                <a:sym typeface="+mn-ea"/>
              </a:rPr>
              <a:t>视图层、 控制层、 模型层</a:t>
            </a:r>
            <a:r>
              <a:rPr lang="en-US" altLang="zh-CN" sz="2200">
                <a:sym typeface="+mn-ea"/>
              </a:rPr>
              <a:t>。</a:t>
            </a:r>
            <a:endParaRPr lang="en-US" altLang="zh-CN" sz="2200">
              <a:sym typeface="+mn-ea"/>
            </a:endParaRPr>
          </a:p>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lang="en-US" altLang="zh-CN" sz="2200"/>
              <a:t>(1) 视图层: 负责从用户获取数据和向用户展示数据。</a:t>
            </a:r>
            <a:endParaRPr lang="en-US" altLang="zh-CN" sz="2200"/>
          </a:p>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lang="en-US" altLang="zh-CN" sz="2200"/>
              <a:t>(2) 模型层: 负责处理业务逻辑和数据库底层操作。</a:t>
            </a:r>
            <a:endParaRPr lang="en-US" altLang="zh-CN" sz="2200"/>
          </a:p>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lang="en-US" altLang="zh-CN" sz="2200"/>
              <a:t>(3) 控制层: 负责处理视图和模型层的交互, 充当控制器角色; 负责接收请求, 然后从模型层取出对请求的处理结果, 并把结果返给视图层。</a:t>
            </a:r>
            <a:endParaRPr lang="en-US" altLang="zh-CN" sz="2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4969510"/>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2</a:t>
            </a:r>
            <a:r>
              <a:rPr lang="zh-CN" altLang="en-US" sz="2400">
                <a:solidFill>
                  <a:srgbClr val="0000FF"/>
                </a:solidFill>
              </a:rPr>
              <a:t>. </a:t>
            </a:r>
            <a:r>
              <a:rPr lang="en-US" altLang="zh-CN" sz="2400">
                <a:solidFill>
                  <a:srgbClr val="0000FF"/>
                </a:solidFill>
              </a:rPr>
              <a:t>Servlet </a:t>
            </a:r>
            <a:r>
              <a:rPr lang="zh-CN" altLang="en-US" sz="2400">
                <a:solidFill>
                  <a:srgbClr val="0000FF"/>
                </a:solidFill>
              </a:rPr>
              <a:t>工作原理步骤</a:t>
            </a:r>
            <a:endParaRPr lang="zh-CN" altLang="en-US" sz="2400">
              <a:solidFill>
                <a:srgbClr val="0000FF"/>
              </a:solidFill>
            </a:endParaRPr>
          </a:p>
          <a:p>
            <a:pPr>
              <a:lnSpc>
                <a:spcPct val="130000"/>
              </a:lnSpc>
            </a:pPr>
            <a:r>
              <a:rPr lang="zh-CN" altLang="en-US" sz="2200"/>
              <a:t>      (1) Web 服务器接收到 HTTP 请求。</a:t>
            </a:r>
            <a:endParaRPr lang="zh-CN" altLang="en-US" sz="2200"/>
          </a:p>
          <a:p>
            <a:pPr>
              <a:lnSpc>
                <a:spcPct val="130000"/>
              </a:lnSpc>
            </a:pPr>
            <a:r>
              <a:rPr lang="zh-CN" altLang="en-US" sz="2200">
                <a:sym typeface="+mn-ea"/>
              </a:rPr>
              <a:t>      </a:t>
            </a:r>
            <a:r>
              <a:rPr lang="zh-CN" altLang="en-US" sz="2200"/>
              <a:t>(2) Web 服务器将请求转发给 servlet 容器。</a:t>
            </a:r>
            <a:endParaRPr lang="zh-CN" altLang="en-US" sz="2200"/>
          </a:p>
          <a:p>
            <a:pPr>
              <a:lnSpc>
                <a:spcPct val="130000"/>
              </a:lnSpc>
            </a:pPr>
            <a:r>
              <a:rPr lang="zh-CN" altLang="en-US" sz="2200">
                <a:sym typeface="+mn-ea"/>
              </a:rPr>
              <a:t>      </a:t>
            </a:r>
            <a:r>
              <a:rPr lang="zh-CN" altLang="en-US" sz="2200"/>
              <a:t>(3) 如果容器中不存在所需的 servlet, 容器就会检索 servlet, 并将</a:t>
            </a:r>
            <a:r>
              <a:rPr lang="zh-CN" altLang="en-US" sz="2200">
                <a:sym typeface="+mn-ea"/>
              </a:rPr>
              <a:t>                  </a:t>
            </a:r>
            <a:r>
              <a:rPr lang="zh-CN" altLang="en-US" sz="2200"/>
              <a:t>其加载到容器的地址空间中。</a:t>
            </a:r>
            <a:endParaRPr lang="zh-CN" altLang="en-US" sz="2200"/>
          </a:p>
          <a:p>
            <a:pPr>
              <a:lnSpc>
                <a:spcPct val="130000"/>
              </a:lnSpc>
            </a:pPr>
            <a:r>
              <a:rPr lang="zh-CN" altLang="en-US" sz="2200">
                <a:sym typeface="+mn-ea"/>
              </a:rPr>
              <a:t>      </a:t>
            </a:r>
            <a:r>
              <a:rPr lang="zh-CN" altLang="en-US" sz="2200"/>
              <a:t>(4) 容器调用 servlet 的 init()方法对 servlet 进行初始化 (该方法只会在 servlet 第一次被载入时调用)。</a:t>
            </a:r>
            <a:endParaRPr lang="zh-CN" altLang="en-US" sz="2200"/>
          </a:p>
          <a:p>
            <a:pPr>
              <a:lnSpc>
                <a:spcPct val="130000"/>
              </a:lnSpc>
            </a:pPr>
            <a:r>
              <a:rPr lang="zh-CN" altLang="en-US" sz="2200">
                <a:sym typeface="+mn-ea"/>
              </a:rPr>
              <a:t>      </a:t>
            </a:r>
            <a:r>
              <a:rPr lang="zh-CN" altLang="en-US" sz="2200"/>
              <a:t>(5) 容器调用 servlet 的 service()方法来处理 HTTP 请求, 创建一个响应。 servlet 会被保留在容器的地址空间中, 继续处理其他的 HTTP 请求。</a:t>
            </a:r>
            <a:endParaRPr lang="zh-CN" altLang="en-US" sz="2200"/>
          </a:p>
          <a:p>
            <a:pPr>
              <a:lnSpc>
                <a:spcPct val="130000"/>
              </a:lnSpc>
            </a:pPr>
            <a:r>
              <a:rPr lang="zh-CN" altLang="en-US" sz="2200">
                <a:sym typeface="+mn-ea"/>
              </a:rPr>
              <a:t>      </a:t>
            </a:r>
            <a:r>
              <a:rPr lang="zh-CN" altLang="en-US" sz="2200"/>
              <a:t>(6) Web 服务器将动态生成的结果返回到正确的地址。</a:t>
            </a:r>
            <a:endParaRPr lang="zh-CN" altLang="en-US" sz="22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6033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6" name="文本框 5"/>
          <p:cNvSpPr txBox="1"/>
          <p:nvPr/>
        </p:nvSpPr>
        <p:spPr>
          <a:xfrm>
            <a:off x="899795" y="1986280"/>
            <a:ext cx="8002905" cy="4490085"/>
          </a:xfrm>
          <a:prstGeom prst="rect">
            <a:avLst/>
          </a:prstGeom>
          <a:noFill/>
        </p:spPr>
        <p:txBody>
          <a:bodyPr wrap="square" rtlCol="0" anchor="t">
            <a:spAutoFit/>
          </a:bodyPr>
          <a:p>
            <a:pPr marL="342900" indent="-342900" algn="just">
              <a:lnSpc>
                <a:spcPct val="130000"/>
              </a:lnSpc>
              <a:buFont typeface="Wingdings" panose="05000000000000000000" charset="0"/>
              <a:buChar char=""/>
            </a:pPr>
            <a:r>
              <a:rPr lang="en-US" altLang="zh-CN" sz="2200">
                <a:solidFill>
                  <a:srgbClr val="0000FF"/>
                </a:solidFill>
                <a:sym typeface="+mn-ea"/>
              </a:rPr>
              <a:t> </a:t>
            </a:r>
            <a:r>
              <a:rPr lang="en-US" altLang="zh-CN" sz="2200">
                <a:sym typeface="+mn-ea"/>
              </a:rPr>
              <a:t>基于 JSP+JavaBean+Servlet 的开发模式开发一个简易影视系统, 利用 Filter 和 Cookie 实现用户的自动登录 (即当用户登录该系统后, 在 Cookie 的有效期内, 该用户访问该系统都无须再登录)。 </a:t>
            </a:r>
            <a:endParaRPr lang="en-US" altLang="zh-CN" sz="2200">
              <a:sym typeface="+mn-ea"/>
            </a:endParaRPr>
          </a:p>
          <a:p>
            <a:pPr marL="342900" indent="-342900" algn="just">
              <a:lnSpc>
                <a:spcPct val="130000"/>
              </a:lnSpc>
              <a:buFont typeface="Wingdings" panose="05000000000000000000" charset="0"/>
              <a:buChar char=""/>
            </a:pPr>
            <a:r>
              <a:rPr lang="en-US" altLang="zh-CN" sz="2200">
                <a:solidFill>
                  <a:srgbClr val="0000FF"/>
                </a:solidFill>
              </a:rPr>
              <a:t> </a:t>
            </a:r>
            <a:r>
              <a:rPr lang="zh-CN" altLang="en-US" sz="2200"/>
              <a:t>具体内容:</a:t>
            </a:r>
            <a:endParaRPr lang="zh-CN" altLang="en-US" sz="2200"/>
          </a:p>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lang="en-US" altLang="zh-CN" sz="2200">
                <a:solidFill>
                  <a:schemeClr val="tx1"/>
                </a:solidFill>
                <a:sym typeface="+mn-ea"/>
              </a:rPr>
              <a:t>(1) 该 影 视 系 统 包 含 一 个 登 录 页 面 ( login. jsp) 和 一 个 电 影 观 看 页</a:t>
            </a:r>
            <a:r>
              <a:rPr lang="zh-CN" altLang="en-US" sz="2200"/>
              <a:t>(index. jsp); </a:t>
            </a:r>
            <a:endParaRPr lang="zh-CN" altLang="en-US" sz="2200"/>
          </a:p>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lang="zh-CN" altLang="en-US" sz="2200"/>
              <a:t>(2) 当用户在未登录状态下访问电影观看页 (index. jsp) 时, 系统不允许访问, 并将请求转发到登录页, 提醒用户先登录 (如图 6. 5. 1 所示);</a:t>
            </a:r>
            <a:endParaRPr lang="zh-CN" altLang="en-US" sz="22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6033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827405" y="1412240"/>
            <a:ext cx="8002905" cy="4490085"/>
          </a:xfrm>
          <a:prstGeom prst="rect">
            <a:avLst/>
          </a:prstGeom>
          <a:noFill/>
        </p:spPr>
        <p:txBody>
          <a:bodyPr wrap="square" rtlCol="0" anchor="t">
            <a:spAutoFit/>
          </a:bodyPr>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sz="2200"/>
              <a:t>(3) 当在登录页上输入错误的账户信息进行登录时, 登录不成功, 系统给出提示 (如图 6. 5. 2 所示); </a:t>
            </a:r>
            <a:endParaRPr sz="2200"/>
          </a:p>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sz="2200"/>
              <a:t>(4) 当用户在登录页上输入正确的用户名 “admin” 和密码 “112266”, 并选择 “自动登录” 为“是” (如图 6. 5. 3 所示), 在成功登录后进入电影观看页 (如图 6. 5. 4 所示), 一分钟内无论该用户多少次关闭浏览器又重新打开访问 index. jsp 页面, 均无须再登录; </a:t>
            </a:r>
            <a:endParaRPr sz="2200"/>
          </a:p>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sz="2200"/>
              <a:t>(5) 当用户在登录页上输入正确的账户信息, 并选择 “自动登录” 为 “否” 时, 成功登录并进入电影观看页, 但每次关闭浏览器后又重新打开访问 index. jsp 时, 均需重新登录。</a:t>
            </a:r>
            <a:endParaRPr sz="22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6033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0" name="图片 23"/>
          <p:cNvPicPr>
            <a:picLocks noChangeAspect="1"/>
          </p:cNvPicPr>
          <p:nvPr/>
        </p:nvPicPr>
        <p:blipFill>
          <a:blip r:embed="rId1"/>
          <a:srcRect t="146" r="771"/>
          <a:stretch>
            <a:fillRect/>
          </a:stretch>
        </p:blipFill>
        <p:spPr>
          <a:xfrm>
            <a:off x="1213485" y="1988820"/>
            <a:ext cx="6917690" cy="2877820"/>
          </a:xfrm>
          <a:prstGeom prst="rect">
            <a:avLst/>
          </a:prstGeom>
          <a:noFill/>
          <a:ln w="3175">
            <a:solidFill>
              <a:schemeClr val="tx1"/>
            </a:solidFill>
          </a:ln>
        </p:spPr>
      </p:pic>
      <p:sp>
        <p:nvSpPr>
          <p:cNvPr id="8" name="文本框 7"/>
          <p:cNvSpPr txBox="1"/>
          <p:nvPr/>
        </p:nvSpPr>
        <p:spPr>
          <a:xfrm>
            <a:off x="1979295" y="5010150"/>
            <a:ext cx="5662930" cy="368300"/>
          </a:xfrm>
          <a:prstGeom prst="rect">
            <a:avLst/>
          </a:prstGeom>
          <a:noFill/>
        </p:spPr>
        <p:txBody>
          <a:bodyPr wrap="square" rtlCol="0" anchor="t">
            <a:spAutoFit/>
          </a:bodyPr>
          <a:p>
            <a:pPr algn="ctr"/>
            <a:r>
              <a:t>图 6. 5. 1 未登录状态下无法进入 index. jsp</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6033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2" name="图片 25"/>
          <p:cNvPicPr>
            <a:picLocks noChangeAspect="1"/>
          </p:cNvPicPr>
          <p:nvPr/>
        </p:nvPicPr>
        <p:blipFill>
          <a:blip r:embed="rId1"/>
          <a:stretch>
            <a:fillRect/>
          </a:stretch>
        </p:blipFill>
        <p:spPr>
          <a:xfrm>
            <a:off x="661035" y="2418080"/>
            <a:ext cx="3556635" cy="2180590"/>
          </a:xfrm>
          <a:prstGeom prst="rect">
            <a:avLst/>
          </a:prstGeom>
          <a:noFill/>
          <a:ln w="3175">
            <a:solidFill>
              <a:schemeClr val="tx1"/>
            </a:solidFill>
          </a:ln>
        </p:spPr>
      </p:pic>
      <p:pic>
        <p:nvPicPr>
          <p:cNvPr id="43" name="图片 26"/>
          <p:cNvPicPr>
            <a:picLocks noChangeAspect="1"/>
          </p:cNvPicPr>
          <p:nvPr/>
        </p:nvPicPr>
        <p:blipFill>
          <a:blip r:embed="rId2"/>
          <a:stretch>
            <a:fillRect/>
          </a:stretch>
        </p:blipFill>
        <p:spPr>
          <a:xfrm>
            <a:off x="4572000" y="2420620"/>
            <a:ext cx="3895725" cy="2181225"/>
          </a:xfrm>
          <a:prstGeom prst="rect">
            <a:avLst/>
          </a:prstGeom>
          <a:noFill/>
          <a:ln w="3175">
            <a:solidFill>
              <a:schemeClr val="tx1"/>
            </a:solidFill>
          </a:ln>
        </p:spPr>
      </p:pic>
      <p:sp>
        <p:nvSpPr>
          <p:cNvPr id="8" name="文本框 7"/>
          <p:cNvSpPr txBox="1"/>
          <p:nvPr/>
        </p:nvSpPr>
        <p:spPr>
          <a:xfrm>
            <a:off x="543560" y="4868545"/>
            <a:ext cx="3792220" cy="368300"/>
          </a:xfrm>
          <a:prstGeom prst="rect">
            <a:avLst/>
          </a:prstGeom>
          <a:noFill/>
        </p:spPr>
        <p:txBody>
          <a:bodyPr wrap="square" rtlCol="0" anchor="t">
            <a:spAutoFit/>
          </a:bodyPr>
          <a:p>
            <a:pPr algn="ctr"/>
            <a:r>
              <a:t>图 6. 5. 2 登录不成功提示</a:t>
            </a:r>
          </a:p>
        </p:txBody>
      </p:sp>
      <p:sp>
        <p:nvSpPr>
          <p:cNvPr id="4" name="文本框 3"/>
          <p:cNvSpPr txBox="1"/>
          <p:nvPr/>
        </p:nvSpPr>
        <p:spPr>
          <a:xfrm>
            <a:off x="4429125" y="4868545"/>
            <a:ext cx="4373245" cy="368300"/>
          </a:xfrm>
          <a:prstGeom prst="rect">
            <a:avLst/>
          </a:prstGeom>
          <a:noFill/>
        </p:spPr>
        <p:txBody>
          <a:bodyPr wrap="square" rtlCol="0" anchor="t">
            <a:spAutoFit/>
          </a:bodyPr>
          <a:p>
            <a:pPr algn="ctr"/>
            <a:r>
              <a:t>图 6. 5. 3 账户信息正确及选择 “自动登录”</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6033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4" name="图片 27"/>
          <p:cNvPicPr>
            <a:picLocks noChangeAspect="1"/>
          </p:cNvPicPr>
          <p:nvPr/>
        </p:nvPicPr>
        <p:blipFill>
          <a:blip r:embed="rId1"/>
          <a:stretch>
            <a:fillRect/>
          </a:stretch>
        </p:blipFill>
        <p:spPr>
          <a:xfrm>
            <a:off x="1259205" y="1412240"/>
            <a:ext cx="6698615" cy="4261485"/>
          </a:xfrm>
          <a:prstGeom prst="rect">
            <a:avLst/>
          </a:prstGeom>
          <a:noFill/>
          <a:ln>
            <a:noFill/>
          </a:ln>
        </p:spPr>
      </p:pic>
      <p:sp>
        <p:nvSpPr>
          <p:cNvPr id="8" name="文本框 7"/>
          <p:cNvSpPr txBox="1"/>
          <p:nvPr/>
        </p:nvSpPr>
        <p:spPr>
          <a:xfrm>
            <a:off x="2771775" y="5801360"/>
            <a:ext cx="3792220" cy="368300"/>
          </a:xfrm>
          <a:prstGeom prst="rect">
            <a:avLst/>
          </a:prstGeom>
          <a:noFill/>
        </p:spPr>
        <p:txBody>
          <a:bodyPr wrap="square" rtlCol="0" anchor="t">
            <a:spAutoFit/>
          </a:bodyPr>
          <a:p>
            <a:pPr algn="ctr"/>
            <a:r>
              <a:t>图 6. 5. 4 进入电影观看页</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76033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5 综合实践: Filter</a:t>
            </a:r>
            <a:r>
              <a:rPr lang="zh-CN" altLang="en-US" sz="2800" b="1" dirty="0" smtClean="0">
                <a:solidFill>
                  <a:schemeClr val="bg1"/>
                </a:solidFill>
                <a:latin typeface="宋体" panose="02010600030101010101" pitchFamily="2" charset="-122"/>
                <a:cs typeface="宋体" panose="02010600030101010101" pitchFamily="2" charset="-122"/>
                <a:sym typeface="+mn-ea"/>
              </a:rPr>
              <a:t>与</a:t>
            </a:r>
            <a:r>
              <a:rPr lang="en-US" altLang="zh-CN" sz="2800" b="1" dirty="0" smtClean="0">
                <a:solidFill>
                  <a:schemeClr val="bg1"/>
                </a:solidFill>
                <a:latin typeface="宋体" panose="02010600030101010101" pitchFamily="2" charset="-122"/>
                <a:cs typeface="宋体" panose="02010600030101010101" pitchFamily="2" charset="-122"/>
                <a:sym typeface="+mn-ea"/>
              </a:rPr>
              <a:t>Cookie </a:t>
            </a:r>
            <a:r>
              <a:rPr lang="zh-CN" altLang="en-US" sz="2800" b="1" dirty="0" smtClean="0">
                <a:solidFill>
                  <a:schemeClr val="bg1"/>
                </a:solidFill>
                <a:latin typeface="宋体" panose="02010600030101010101" pitchFamily="2" charset="-122"/>
                <a:cs typeface="宋体" panose="02010600030101010101" pitchFamily="2" charset="-122"/>
                <a:sym typeface="+mn-ea"/>
              </a:rPr>
              <a:t>实现自动登录</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55015" y="1700530"/>
            <a:ext cx="8002905" cy="1850390"/>
          </a:xfrm>
          <a:prstGeom prst="rect">
            <a:avLst/>
          </a:prstGeom>
          <a:noFill/>
        </p:spPr>
        <p:txBody>
          <a:bodyPr wrap="square" rtlCol="0" anchor="t">
            <a:spAutoFit/>
          </a:bodyPr>
          <a:p>
            <a:pPr marL="0" indent="0" algn="just">
              <a:lnSpc>
                <a:spcPct val="130000"/>
              </a:lnSpc>
              <a:buFont typeface="Wingdings" panose="05000000000000000000" charset="0"/>
              <a:buNone/>
            </a:pPr>
            <a:r>
              <a:rPr lang="zh-CN" altLang="en-US" sz="2200">
                <a:sym typeface="+mn-ea"/>
              </a:rPr>
              <a:t>      </a:t>
            </a:r>
            <a:r>
              <a:rPr lang="en-US" altLang="zh-CN" sz="2200">
                <a:solidFill>
                  <a:srgbClr val="0000FF"/>
                </a:solidFill>
                <a:sym typeface="+mn-ea"/>
              </a:rPr>
              <a:t> </a:t>
            </a:r>
            <a:r>
              <a:rPr sz="2200" b="1"/>
              <a:t>提示:</a:t>
            </a:r>
            <a:r>
              <a:rPr sz="2200"/>
              <a:t> 在访问目标资源时, 先通过 Filter 去查验 Cookie 对象中的信息, 检测 Cookie 里有没有用户保存的账户信息, 将查验结果传递给目标资源, 目标资源根据 Filter 对 Cookie的查验结果决定是否需要让用户再次登录</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1010920"/>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3</a:t>
            </a:r>
            <a:r>
              <a:rPr lang="zh-CN" altLang="en-US" sz="2400">
                <a:solidFill>
                  <a:srgbClr val="0000FF"/>
                </a:solidFill>
              </a:rPr>
              <a:t>. </a:t>
            </a:r>
            <a:r>
              <a:rPr lang="en-US" altLang="zh-CN" sz="2400">
                <a:solidFill>
                  <a:srgbClr val="0000FF"/>
                </a:solidFill>
              </a:rPr>
              <a:t>Servlet </a:t>
            </a:r>
            <a:r>
              <a:rPr lang="zh-CN" altLang="en-US" sz="2400">
                <a:solidFill>
                  <a:srgbClr val="0000FF"/>
                </a:solidFill>
              </a:rPr>
              <a:t>体系结构（如图</a:t>
            </a:r>
            <a:r>
              <a:rPr lang="en-US" altLang="zh-CN" sz="2400">
                <a:solidFill>
                  <a:srgbClr val="0000FF"/>
                </a:solidFill>
              </a:rPr>
              <a:t>6.1.1</a:t>
            </a:r>
            <a:r>
              <a:rPr lang="zh-CN" altLang="en-US" sz="2400">
                <a:solidFill>
                  <a:srgbClr val="0000FF"/>
                </a:solidFill>
              </a:rPr>
              <a:t>所示）</a:t>
            </a:r>
            <a:r>
              <a:rPr lang="zh-CN" altLang="en-US"/>
              <a:t> </a:t>
            </a:r>
            <a:endParaRPr lang="zh-CN" altLang="en-US"/>
          </a:p>
          <a:p>
            <a:pPr marL="0" indent="0" algn="just">
              <a:lnSpc>
                <a:spcPct val="130000"/>
              </a:lnSpc>
              <a:buFont typeface="Wingdings" panose="05000000000000000000" charset="0"/>
              <a:buNone/>
            </a:pPr>
            <a:r>
              <a:rPr lang="zh-CN" altLang="en-US" sz="2200"/>
              <a:t>      </a:t>
            </a:r>
            <a:endParaRPr lang="zh-CN" altLang="en-US" sz="2200"/>
          </a:p>
        </p:txBody>
      </p:sp>
      <p:pic>
        <p:nvPicPr>
          <p:cNvPr id="4" name="图片 3"/>
          <p:cNvPicPr>
            <a:picLocks noChangeAspect="1"/>
          </p:cNvPicPr>
          <p:nvPr>
            <p:custDataLst>
              <p:tags r:id="rId1"/>
            </p:custDataLst>
          </p:nvPr>
        </p:nvPicPr>
        <p:blipFill>
          <a:blip r:embed="rId2"/>
          <a:stretch>
            <a:fillRect/>
          </a:stretch>
        </p:blipFill>
        <p:spPr>
          <a:xfrm>
            <a:off x="2051685" y="1988185"/>
            <a:ext cx="5067935" cy="4007485"/>
          </a:xfrm>
          <a:prstGeom prst="rect">
            <a:avLst/>
          </a:prstGeom>
        </p:spPr>
      </p:pic>
      <p:sp>
        <p:nvSpPr>
          <p:cNvPr id="7" name="文本框 6"/>
          <p:cNvSpPr txBox="1"/>
          <p:nvPr/>
        </p:nvSpPr>
        <p:spPr>
          <a:xfrm>
            <a:off x="2778125" y="6021070"/>
            <a:ext cx="4162425" cy="368300"/>
          </a:xfrm>
          <a:prstGeom prst="rect">
            <a:avLst/>
          </a:prstGeom>
          <a:noFill/>
        </p:spPr>
        <p:txBody>
          <a:bodyPr wrap="square" rtlCol="0" anchor="t">
            <a:spAutoFit/>
          </a:bodyPr>
          <a:p>
            <a:r>
              <a:rPr lang="zh-CN" altLang="en-US"/>
              <a:t>图 </a:t>
            </a:r>
            <a:r>
              <a:rPr lang="en-US" altLang="zh-CN"/>
              <a:t>6</a:t>
            </a:r>
            <a:r>
              <a:rPr lang="zh-CN" altLang="en-US"/>
              <a:t>. 1. </a:t>
            </a:r>
            <a:r>
              <a:rPr lang="en-US" altLang="zh-CN"/>
              <a:t>1</a:t>
            </a:r>
            <a:r>
              <a:rPr lang="zh-CN" altLang="en-US"/>
              <a:t>   </a:t>
            </a:r>
            <a:r>
              <a:rPr lang="en-US" altLang="zh-CN"/>
              <a:t>Servlet </a:t>
            </a:r>
            <a:r>
              <a:rPr lang="zh-CN" altLang="en-US"/>
              <a:t>体系结构</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67360" y="1173480"/>
            <a:ext cx="8693785" cy="4889500"/>
          </a:xfrm>
          <a:prstGeom prst="rect">
            <a:avLst/>
          </a:prstGeom>
          <a:noFill/>
        </p:spPr>
        <p:txBody>
          <a:bodyPr wrap="square" rtlCol="0" anchor="t">
            <a:spAutoFit/>
          </a:bodyPr>
          <a:p>
            <a:pPr>
              <a:lnSpc>
                <a:spcPct val="130000"/>
              </a:lnSpc>
            </a:pPr>
            <a:r>
              <a:rPr lang="zh-CN" altLang="en-US" sz="2400">
                <a:sym typeface="+mn-ea"/>
              </a:rPr>
              <a:t>      </a:t>
            </a:r>
            <a:r>
              <a:rPr lang="en-US" altLang="zh-CN" sz="2400">
                <a:solidFill>
                  <a:srgbClr val="0000FF"/>
                </a:solidFill>
              </a:rPr>
              <a:t>4</a:t>
            </a:r>
            <a:r>
              <a:rPr lang="zh-CN" altLang="en-US" sz="2400">
                <a:solidFill>
                  <a:srgbClr val="0000FF"/>
                </a:solidFill>
              </a:rPr>
              <a:t>. 开发一个</a:t>
            </a:r>
            <a:r>
              <a:rPr lang="en-US" altLang="zh-CN" sz="2400">
                <a:solidFill>
                  <a:srgbClr val="0000FF"/>
                </a:solidFill>
              </a:rPr>
              <a:t> servlet </a:t>
            </a:r>
            <a:r>
              <a:rPr lang="zh-CN" altLang="en-US" sz="2400">
                <a:solidFill>
                  <a:srgbClr val="0000FF"/>
                </a:solidFill>
              </a:rPr>
              <a:t>的步骤</a:t>
            </a:r>
            <a:endParaRPr lang="zh-CN" altLang="en-US" sz="2400">
              <a:solidFill>
                <a:srgbClr val="0000FF"/>
              </a:solidFill>
            </a:endParaRPr>
          </a:p>
          <a:p>
            <a:pPr>
              <a:lnSpc>
                <a:spcPct val="130000"/>
              </a:lnSpc>
            </a:pPr>
            <a:endParaRPr lang="zh-CN" altLang="en-US"/>
          </a:p>
          <a:p>
            <a:pPr marL="0" indent="0" algn="just">
              <a:lnSpc>
                <a:spcPct val="130000"/>
              </a:lnSpc>
              <a:buFont typeface="Wingdings" panose="05000000000000000000" charset="0"/>
              <a:buNone/>
            </a:pPr>
            <a:r>
              <a:rPr lang="zh-CN" altLang="en-US" sz="2200"/>
              <a:t>      (1) 创建 Servlet。</a:t>
            </a:r>
            <a:endParaRPr lang="zh-CN" altLang="en-US" sz="2200"/>
          </a:p>
          <a:p>
            <a:pPr marL="0" indent="0" algn="just">
              <a:lnSpc>
                <a:spcPct val="130000"/>
              </a:lnSpc>
              <a:buFont typeface="Wingdings" panose="05000000000000000000" charset="0"/>
              <a:buNone/>
            </a:pPr>
            <a:r>
              <a:rPr lang="zh-CN" altLang="en-US" sz="2200">
                <a:sym typeface="+mn-ea"/>
              </a:rPr>
              <a:t>      </a:t>
            </a:r>
            <a:r>
              <a:rPr lang="zh-CN" altLang="en-US" sz="2200"/>
              <a:t>创建一个 Servlet 相当于定义一个类, 但是该类必须直接或间接地实现 Servlet 接口。 </a:t>
            </a:r>
            <a:endParaRPr lang="zh-CN" altLang="en-US" sz="2200"/>
          </a:p>
          <a:p>
            <a:pPr marL="0" indent="0" algn="just">
              <a:lnSpc>
                <a:spcPct val="130000"/>
              </a:lnSpc>
              <a:buFont typeface="Wingdings" panose="05000000000000000000" charset="0"/>
              <a:buNone/>
            </a:pPr>
            <a:r>
              <a:rPr lang="zh-CN" altLang="en-US" sz="2200">
                <a:sym typeface="+mn-ea"/>
              </a:rPr>
              <a:t>      </a:t>
            </a:r>
            <a:r>
              <a:rPr lang="zh-CN" altLang="en-US" sz="2200"/>
              <a:t>在Java Web 的开发中, 通常使用间接实现 Servlet 接口的方式来创建 Servlet 类, 也即是通过让定义的类继承 HttpServlet, 然后根据需求对 HttpServlet 里面的一些方法进行复写。</a:t>
            </a:r>
            <a:endParaRPr lang="zh-CN" altLang="en-US" sz="2200"/>
          </a:p>
          <a:p>
            <a:pPr marL="0" indent="0" algn="just">
              <a:lnSpc>
                <a:spcPct val="130000"/>
              </a:lnSpc>
              <a:buFont typeface="Wingdings" panose="05000000000000000000" charset="0"/>
              <a:buNone/>
            </a:pPr>
            <a:r>
              <a:rPr lang="zh-CN" altLang="en-US" sz="2200">
                <a:sym typeface="+mn-ea"/>
              </a:rPr>
              <a:t>      </a:t>
            </a:r>
            <a:r>
              <a:rPr lang="zh-CN" altLang="en-US" sz="2200"/>
              <a:t>HttpServlet是一个非常重要的类, 它实现了 Servlet 接口、 ServletConfig 接口和 Serializable 接口, 是一个不存在抽象方法的抽象类。</a:t>
            </a:r>
            <a:endParaRPr lang="zh-CN" altLang="en-US" sz="2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186055" y="1388745"/>
            <a:ext cx="8957945" cy="3448685"/>
          </a:xfrm>
          <a:prstGeom prst="rect">
            <a:avLst/>
          </a:prstGeom>
          <a:noFill/>
        </p:spPr>
        <p:txBody>
          <a:bodyPr wrap="square" rtlCol="0" anchor="t">
            <a:spAutoFit/>
          </a:bodyPr>
          <a:p>
            <a:pPr marL="0" indent="0" algn="just">
              <a:lnSpc>
                <a:spcPct val="130000"/>
              </a:lnSpc>
              <a:buFont typeface="Wingdings" panose="05000000000000000000" charset="0"/>
              <a:buNone/>
            </a:pPr>
            <a:r>
              <a:rPr lang="zh-CN" altLang="en-US" sz="2400">
                <a:sym typeface="+mn-ea"/>
              </a:rPr>
              <a:t>    </a:t>
            </a:r>
            <a:r>
              <a:rPr lang="zh-CN" altLang="en-US" sz="2400">
                <a:sym typeface="+mn-ea"/>
              </a:rPr>
              <a:t>     </a:t>
            </a:r>
            <a:r>
              <a:rPr lang="zh-CN" altLang="en-US" sz="2400">
                <a:sym typeface="+mn-ea"/>
              </a:rPr>
              <a:t> (2) 配置 Servlet。</a:t>
            </a:r>
            <a:endParaRPr lang="zh-CN" altLang="en-US" sz="2400">
              <a:sym typeface="+mn-ea"/>
            </a:endParaRPr>
          </a:p>
          <a:p>
            <a:pPr marL="457200" lvl="1" indent="0" algn="just">
              <a:lnSpc>
                <a:spcPct val="130000"/>
              </a:lnSpc>
              <a:buFont typeface="Wingdings" panose="05000000000000000000" charset="0"/>
              <a:buNone/>
            </a:pPr>
            <a:r>
              <a:rPr lang="zh-CN" altLang="en-US" sz="2400">
                <a:sym typeface="+mn-ea"/>
              </a:rPr>
              <a:t>     </a:t>
            </a:r>
            <a:r>
              <a:rPr lang="zh-CN" altLang="en-US" sz="2400">
                <a:sym typeface="+mn-ea"/>
              </a:rPr>
              <a:t>对创建的 Servlet 进行配置, 主要是给它设置访问的映射路径。 </a:t>
            </a:r>
            <a:r>
              <a:rPr lang="zh-CN" altLang="en-US" sz="2400">
                <a:sym typeface="+mn-ea"/>
              </a:rPr>
              <a:t>               </a:t>
            </a:r>
            <a:endParaRPr lang="zh-CN" altLang="en-US" sz="2400">
              <a:sym typeface="+mn-ea"/>
            </a:endParaRPr>
          </a:p>
          <a:p>
            <a:pPr marL="457200" lvl="1" indent="0" algn="just">
              <a:lnSpc>
                <a:spcPct val="130000"/>
              </a:lnSpc>
              <a:buFont typeface="Wingdings" panose="05000000000000000000" charset="0"/>
              <a:buNone/>
            </a:pPr>
            <a:r>
              <a:rPr lang="zh-CN" altLang="en-US" sz="2400">
                <a:sym typeface="+mn-ea"/>
              </a:rPr>
              <a:t>Servlet 的配置有两种方式: </a:t>
            </a:r>
            <a:endParaRPr lang="zh-CN" altLang="en-US" sz="2400">
              <a:sym typeface="+mn-ea"/>
            </a:endParaRPr>
          </a:p>
          <a:p>
            <a:pPr marL="457200" lvl="1" indent="0" algn="just">
              <a:lnSpc>
                <a:spcPct val="130000"/>
              </a:lnSpc>
              <a:buFont typeface="Wingdings" panose="05000000000000000000" charset="0"/>
              <a:buNone/>
            </a:pPr>
            <a:r>
              <a:rPr lang="zh-CN" altLang="en-US" sz="2400">
                <a:sym typeface="+mn-ea"/>
              </a:rPr>
              <a:t>     </a:t>
            </a:r>
            <a:r>
              <a:rPr lang="zh-CN" altLang="en-US" sz="2400">
                <a:sym typeface="+mn-ea"/>
              </a:rPr>
              <a:t>一是以注解方式来配置; </a:t>
            </a:r>
            <a:endParaRPr lang="zh-CN" altLang="en-US" sz="2400">
              <a:sym typeface="+mn-ea"/>
            </a:endParaRPr>
          </a:p>
          <a:p>
            <a:pPr marL="457200" lvl="1" indent="0" algn="just">
              <a:lnSpc>
                <a:spcPct val="130000"/>
              </a:lnSpc>
              <a:buFont typeface="Wingdings" panose="05000000000000000000" charset="0"/>
              <a:buNone/>
            </a:pPr>
            <a:r>
              <a:rPr lang="zh-CN" altLang="en-US" sz="2400">
                <a:sym typeface="+mn-ea"/>
              </a:rPr>
              <a:t>     </a:t>
            </a:r>
            <a:r>
              <a:rPr lang="zh-CN" altLang="en-US" sz="2400">
                <a:sym typeface="+mn-ea"/>
              </a:rPr>
              <a:t>二是在 web. xml 配置文件中进行配置。</a:t>
            </a:r>
            <a:endParaRPr lang="zh-CN" altLang="en-US" sz="2400">
              <a:sym typeface="+mn-ea"/>
            </a:endParaRPr>
          </a:p>
          <a:p>
            <a:pPr marL="0" indent="0" algn="just">
              <a:lnSpc>
                <a:spcPct val="130000"/>
              </a:lnSpc>
              <a:buFont typeface="Wingdings" panose="05000000000000000000" charset="0"/>
              <a:buNone/>
            </a:pPr>
            <a:r>
              <a:rPr lang="zh-CN" altLang="en-US" sz="2400">
                <a:sym typeface="+mn-ea"/>
              </a:rPr>
              <a:t>     </a:t>
            </a:r>
            <a:endParaRPr lang="zh-CN" altLang="en-US" sz="240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6. 1 实践一: Servlet</a:t>
            </a:r>
            <a:r>
              <a:rPr lang="zh-CN" altLang="en-US" sz="2800" b="1" dirty="0" smtClean="0">
                <a:solidFill>
                  <a:schemeClr val="bg1"/>
                </a:solidFill>
                <a:latin typeface="宋体" panose="02010600030101010101" pitchFamily="2" charset="-122"/>
                <a:cs typeface="宋体" panose="02010600030101010101" pitchFamily="2" charset="-122"/>
                <a:sym typeface="+mn-ea"/>
              </a:rPr>
              <a:t>基础开发</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67360" y="1388745"/>
            <a:ext cx="8693785" cy="4050030"/>
          </a:xfrm>
          <a:prstGeom prst="rect">
            <a:avLst/>
          </a:prstGeom>
          <a:noFill/>
        </p:spPr>
        <p:txBody>
          <a:bodyPr wrap="square" rtlCol="0" anchor="t">
            <a:spAutoFit/>
          </a:bodyPr>
          <a:p>
            <a:pPr marL="0" indent="0" algn="just">
              <a:lnSpc>
                <a:spcPct val="130000"/>
              </a:lnSpc>
              <a:buFont typeface="Wingdings" panose="05000000000000000000" charset="0"/>
              <a:buNone/>
            </a:pPr>
            <a:r>
              <a:rPr lang="zh-CN" altLang="en-US" sz="2200"/>
              <a:t>      </a:t>
            </a:r>
            <a:r>
              <a:rPr lang="zh-CN" altLang="en-US" sz="2200">
                <a:sym typeface="+mn-ea"/>
              </a:rPr>
              <a:t>① 以注解的方式来配置。</a:t>
            </a:r>
            <a:endParaRPr lang="zh-CN" altLang="en-US" sz="2200">
              <a:sym typeface="+mn-ea"/>
            </a:endParaRPr>
          </a:p>
          <a:p>
            <a:pPr marL="0" indent="0" algn="just">
              <a:lnSpc>
                <a:spcPct val="130000"/>
              </a:lnSpc>
              <a:buFont typeface="Wingdings" panose="05000000000000000000" charset="0"/>
              <a:buNone/>
            </a:pPr>
            <a:r>
              <a:rPr lang="zh-CN" altLang="en-US" sz="2200">
                <a:sym typeface="+mn-ea"/>
              </a:rPr>
              <a:t>     在 Web 3. 0 及以上版本, 为 Servlet 的配置提供了一种简便的方式, 即以注解的方式配置。 </a:t>
            </a:r>
            <a:endParaRPr lang="zh-CN" altLang="en-US" sz="2200">
              <a:sym typeface="+mn-ea"/>
            </a:endParaRPr>
          </a:p>
          <a:p>
            <a:pPr marL="0" indent="0" algn="just">
              <a:lnSpc>
                <a:spcPct val="130000"/>
              </a:lnSpc>
              <a:buFont typeface="Wingdings" panose="05000000000000000000" charset="0"/>
              <a:buNone/>
            </a:pPr>
            <a:r>
              <a:rPr lang="zh-CN" altLang="en-US" sz="2200">
                <a:sym typeface="+mn-ea"/>
              </a:rPr>
              <a:t>     这种方式较为简单高效, 是目前主流使用的配置方式, 只需在定义的 Servlet 类的前一行增加注解代码 (即以@ WebServlet()的形式来配置一个 Servlet 类)。 </a:t>
            </a:r>
            <a:endParaRPr lang="zh-CN" altLang="en-US" sz="2200">
              <a:sym typeface="+mn-ea"/>
            </a:endParaRPr>
          </a:p>
          <a:p>
            <a:pPr marL="0" indent="0" algn="just">
              <a:lnSpc>
                <a:spcPct val="130000"/>
              </a:lnSpc>
              <a:buFont typeface="Wingdings" panose="05000000000000000000" charset="0"/>
              <a:buNone/>
            </a:pPr>
            <a:r>
              <a:rPr lang="zh-CN" altLang="en-US" sz="2200">
                <a:sym typeface="+mn-ea"/>
              </a:rPr>
              <a:t>     该注解将会在部署时被容器处理。 例如:</a:t>
            </a:r>
            <a:r>
              <a:rPr lang="en-US" altLang="zh-CN" sz="2200">
                <a:sym typeface="+mn-ea"/>
              </a:rPr>
              <a:t>  </a:t>
            </a:r>
            <a:endParaRPr lang="en-US" altLang="zh-CN" sz="2200">
              <a:sym typeface="+mn-ea"/>
            </a:endParaRPr>
          </a:p>
          <a:p>
            <a:pPr marL="0" indent="0" algn="just">
              <a:lnSpc>
                <a:spcPct val="130000"/>
              </a:lnSpc>
              <a:buFont typeface="Wingdings" panose="05000000000000000000" charset="0"/>
              <a:buNone/>
            </a:pPr>
            <a:r>
              <a:rPr lang="zh-CN" altLang="en-US" sz="2200">
                <a:sym typeface="+mn-ea"/>
              </a:rPr>
              <a:t>     </a:t>
            </a:r>
            <a:r>
              <a:rPr lang="zh-CN" altLang="en-US" sz="2200">
                <a:solidFill>
                  <a:schemeClr val="accent1"/>
                </a:solidFill>
                <a:effectLst>
                  <a:outerShdw blurRad="38100" dist="25400" dir="5400000" algn="ctr" rotWithShape="0">
                    <a:srgbClr val="6E747A">
                      <a:alpha val="43000"/>
                    </a:srgbClr>
                  </a:outerShdw>
                </a:effectLst>
                <a:sym typeface="+mn-ea"/>
              </a:rPr>
              <a:t>@WebServlet("/test")</a:t>
            </a:r>
            <a:endParaRPr lang="zh-CN" altLang="en-US" sz="2200">
              <a:solidFill>
                <a:schemeClr val="accent1"/>
              </a:solidFill>
              <a:effectLst>
                <a:outerShdw blurRad="38100" dist="25400" dir="5400000" algn="ctr" rotWithShape="0">
                  <a:srgbClr val="6E747A">
                    <a:alpha val="43000"/>
                  </a:srgbClr>
                </a:outerShdw>
              </a:effectLst>
              <a:sym typeface="+mn-ea"/>
            </a:endParaRPr>
          </a:p>
          <a:p>
            <a:pPr marL="0" indent="0" algn="just">
              <a:lnSpc>
                <a:spcPct val="130000"/>
              </a:lnSpc>
              <a:buFont typeface="Wingdings" panose="05000000000000000000" charset="0"/>
              <a:buNone/>
            </a:pPr>
            <a:endParaRPr lang="zh-CN" altLang="en-US" sz="2200">
              <a:solidFill>
                <a:schemeClr val="accent1"/>
              </a:solidFill>
              <a:effectLst>
                <a:outerShdw blurRad="38100" dist="25400" dir="5400000" algn="ctr" rotWithShape="0">
                  <a:srgbClr val="6E747A">
                    <a:alpha val="43000"/>
                  </a:srgbClr>
                </a:outerShdw>
              </a:effectLst>
              <a:sym typeface="+mn-ea"/>
            </a:endParaRPr>
          </a:p>
        </p:txBody>
      </p:sp>
    </p:spTree>
  </p:cSld>
  <p:clrMapOvr>
    <a:masterClrMapping/>
  </p:clrMapOvr>
</p:sld>
</file>

<file path=ppt/tags/tag1.xml><?xml version="1.0" encoding="utf-8"?>
<p:tagLst xmlns:p="http://schemas.openxmlformats.org/presentationml/2006/main">
  <p:tag name="KSO_WM_UNIT_PLACING_PICTURE_USER_VIEWPORT" val="{&quot;height&quot;:4632,&quot;width&quot;:5244}"/>
</p:tagLst>
</file>

<file path=ppt/tags/tag2.xml><?xml version="1.0" encoding="utf-8"?>
<p:tagLst xmlns:p="http://schemas.openxmlformats.org/presentationml/2006/main">
  <p:tag name="KSO_WM_UNIT_TABLE_BEAUTIFY" val="smartTable{11470651-f19a-40bf-8157-bb8ef63fd0c9}"/>
  <p:tag name="TABLE_ENDDRAG_ORIGIN_RECT" val="655*186"/>
  <p:tag name="TABLE_ENDDRAG_RECT" val="39*282*655*186"/>
</p:tagLst>
</file>

<file path=ppt/tags/tag3.xml><?xml version="1.0" encoding="utf-8"?>
<p:tagLst xmlns:p="http://schemas.openxmlformats.org/presentationml/2006/main">
  <p:tag name="KSO_WM_UNIT_TABLE_BEAUTIFY" val="smartTable{11470651-f19a-40bf-8157-bb8ef63fd0c9}"/>
  <p:tag name="TABLE_ENDDRAG_ORIGIN_RECT" val="645*156"/>
  <p:tag name="TABLE_ENDDRAG_RECT" val="40*246*646*156"/>
</p:tagLst>
</file>

<file path=ppt/tags/tag4.xml><?xml version="1.0" encoding="utf-8"?>
<p:tagLst xmlns:p="http://schemas.openxmlformats.org/presentationml/2006/main">
  <p:tag name="KSO_WM_UNIT_TABLE_BEAUTIFY" val="smartTable{11470651-f19a-40bf-8157-bb8ef63fd0c9}"/>
  <p:tag name="TABLE_ENDDRAG_ORIGIN_RECT" val="645*156"/>
  <p:tag name="TABLE_ENDDRAG_RECT" val="40*246*646*156"/>
</p:tagLst>
</file>

<file path=ppt/tags/tag5.xml><?xml version="1.0" encoding="utf-8"?>
<p:tagLst xmlns:p="http://schemas.openxmlformats.org/presentationml/2006/main">
  <p:tag name="KSO_WM_UNIT_TABLE_BEAUTIFY" val="smartTable{11470651-f19a-40bf-8157-bb8ef63fd0c9}"/>
  <p:tag name="TABLE_ENDDRAG_ORIGIN_RECT" val="645*156"/>
  <p:tag name="TABLE_ENDDRAG_RECT" val="40*246*646*156"/>
</p:tagLst>
</file>

<file path=ppt/tags/tag6.xml><?xml version="1.0" encoding="utf-8"?>
<p:tagLst xmlns:p="http://schemas.openxmlformats.org/presentationml/2006/main">
  <p:tag name="COMMONDATA" val="eyJoZGlkIjoiZDJmYzVlZjllMmE3MGY0OTUyMWY1NjNkN2RhYjk2YmMifQ=="/>
</p:tagLst>
</file>

<file path=ppt/theme/theme1.xml><?xml version="1.0" encoding="utf-8"?>
<a:theme xmlns:a="http://schemas.openxmlformats.org/drawingml/2006/main" name="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chEd_2002_template">
  <a:themeElements>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99439"/>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6699FF"/>
        </a:accent2>
        <a:accent3>
          <a:srgbClr val="AAB1C6"/>
        </a:accent3>
        <a:accent4>
          <a:srgbClr val="DCDCDC"/>
        </a:accent4>
        <a:accent5>
          <a:srgbClr val="FDF3CA"/>
        </a:accent5>
        <a:accent6>
          <a:srgbClr val="5B89E5"/>
        </a:accent6>
        <a:hlink>
          <a:srgbClr val="66CC66"/>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314877"/>
        </a:lt1>
        <a:dk2>
          <a:srgbClr val="FFCC00"/>
        </a:dk2>
        <a:lt2>
          <a:srgbClr val="000000"/>
        </a:lt2>
        <a:accent1>
          <a:srgbClr val="66CC33"/>
        </a:accent1>
        <a:accent2>
          <a:srgbClr val="FF9933"/>
        </a:accent2>
        <a:accent3>
          <a:srgbClr val="ADB1BE"/>
        </a:accent3>
        <a:accent4>
          <a:srgbClr val="DCDCDC"/>
        </a:accent4>
        <a:accent5>
          <a:srgbClr val="B9E2AD"/>
        </a:accent5>
        <a:accent6>
          <a:srgbClr val="E5892D"/>
        </a:accent6>
        <a:hlink>
          <a:srgbClr val="FFCC00"/>
        </a:hlink>
        <a:folHlink>
          <a:srgbClr val="66CC33"/>
        </a:folHlink>
      </a:clrScheme>
      <a:clrMap bg1="lt1" tx1="dk1" bg2="lt2" tx2="dk2" accent1="accent1" accent2="accent2" accent3="accent3" accent4="accent4" accent5="accent5" accent6="accent6" hlink="hlink" folHlink="folHlink"/>
    </a:extraClrScheme>
    <a:extraClrScheme>
      <a:clrScheme name="">
        <a:dk1>
          <a:srgbClr val="FFFFFF"/>
        </a:dk1>
        <a:lt1>
          <a:srgbClr val="314877"/>
        </a:lt1>
        <a:dk2>
          <a:srgbClr val="FFCC00"/>
        </a:dk2>
        <a:lt2>
          <a:srgbClr val="000000"/>
        </a:lt2>
        <a:accent1>
          <a:srgbClr val="F6DC9A"/>
        </a:accent1>
        <a:accent2>
          <a:srgbClr val="FF9933"/>
        </a:accent2>
        <a:accent3>
          <a:srgbClr val="ADB1BE"/>
        </a:accent3>
        <a:accent4>
          <a:srgbClr val="DCDCDC"/>
        </a:accent4>
        <a:accent5>
          <a:srgbClr val="FAEACA"/>
        </a:accent5>
        <a:accent6>
          <a:srgbClr val="E5892D"/>
        </a:accent6>
        <a:hlink>
          <a:srgbClr val="FFCC00"/>
        </a:hlink>
        <a:folHlink>
          <a:srgbClr val="66CC33"/>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66CC66"/>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9943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11143</Words>
  <Application>WPS 演示</Application>
  <PresentationFormat>全屏显示(4:3)</PresentationFormat>
  <Paragraphs>473</Paragraphs>
  <Slides>55</Slides>
  <Notes>1</Notes>
  <HiddenSlides>1</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55</vt:i4>
      </vt:variant>
    </vt:vector>
  </HeadingPairs>
  <TitlesOfParts>
    <vt:vector size="72" baseType="lpstr">
      <vt:lpstr>Arial</vt:lpstr>
      <vt:lpstr>宋体</vt:lpstr>
      <vt:lpstr>Wingdings</vt:lpstr>
      <vt:lpstr>楷体_GB2312</vt:lpstr>
      <vt:lpstr>Verdana</vt:lpstr>
      <vt:lpstr>Tahoma</vt:lpstr>
      <vt:lpstr>黑体</vt:lpstr>
      <vt:lpstr>Times New Roman</vt:lpstr>
      <vt:lpstr>新宋体</vt:lpstr>
      <vt:lpstr>Wingdings</vt:lpstr>
      <vt:lpstr>微软雅黑</vt:lpstr>
      <vt:lpstr>Arial Unicode MS</vt:lpstr>
      <vt:lpstr>Calibri</vt:lpstr>
      <vt:lpstr>sample</vt:lpstr>
      <vt:lpstr>TechEd_2002_template</vt:lpstr>
      <vt:lpstr>1_sample</vt:lpstr>
      <vt:lpstr>2_sample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WILL</dc:creator>
  <cp:lastModifiedBy>二拾一</cp:lastModifiedBy>
  <cp:revision>188</cp:revision>
  <dcterms:created xsi:type="dcterms:W3CDTF">2022-09-09T03:27:00Z</dcterms:created>
  <dcterms:modified xsi:type="dcterms:W3CDTF">2022-09-17T07:32:16Z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6D824DB2134A4DE3AFD2BE1DFADCF344</vt:lpwstr>
  </property>
</Properties>
</file>