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  <p:sldMasterId id="2147483674" r:id="rId4"/>
    <p:sldMasterId id="2147483686" r:id="rId5"/>
  </p:sldMasterIdLst>
  <p:notesMasterIdLst>
    <p:notesMasterId r:id="rId51"/>
  </p:notesMasterIdLst>
  <p:sldIdLst>
    <p:sldId id="321" r:id="rId6"/>
    <p:sldId id="327" r:id="rId7"/>
    <p:sldId id="328" r:id="rId8"/>
    <p:sldId id="338" r:id="rId9"/>
    <p:sldId id="340" r:id="rId10"/>
    <p:sldId id="341" r:id="rId11"/>
    <p:sldId id="342" r:id="rId12"/>
    <p:sldId id="343" r:id="rId13"/>
    <p:sldId id="353" r:id="rId14"/>
    <p:sldId id="354" r:id="rId15"/>
    <p:sldId id="355" r:id="rId16"/>
    <p:sldId id="336" r:id="rId17"/>
    <p:sldId id="337" r:id="rId18"/>
    <p:sldId id="329" r:id="rId19"/>
    <p:sldId id="330" r:id="rId20"/>
    <p:sldId id="357" r:id="rId21"/>
    <p:sldId id="359" r:id="rId22"/>
    <p:sldId id="358" r:id="rId23"/>
    <p:sldId id="360" r:id="rId24"/>
    <p:sldId id="361" r:id="rId25"/>
    <p:sldId id="362" r:id="rId26"/>
    <p:sldId id="364" r:id="rId27"/>
    <p:sldId id="356" r:id="rId28"/>
    <p:sldId id="371" r:id="rId29"/>
    <p:sldId id="373" r:id="rId30"/>
    <p:sldId id="372" r:id="rId31"/>
    <p:sldId id="374" r:id="rId32"/>
    <p:sldId id="378" r:id="rId33"/>
    <p:sldId id="379" r:id="rId34"/>
    <p:sldId id="381" r:id="rId35"/>
    <p:sldId id="380" r:id="rId36"/>
    <p:sldId id="331" r:id="rId37"/>
    <p:sldId id="382" r:id="rId38"/>
    <p:sldId id="383" r:id="rId39"/>
    <p:sldId id="384" r:id="rId40"/>
    <p:sldId id="385" r:id="rId41"/>
    <p:sldId id="386" r:id="rId42"/>
    <p:sldId id="387" r:id="rId43"/>
    <p:sldId id="332" r:id="rId44"/>
    <p:sldId id="388" r:id="rId45"/>
    <p:sldId id="389" r:id="rId46"/>
    <p:sldId id="390" r:id="rId47"/>
    <p:sldId id="391" r:id="rId48"/>
    <p:sldId id="392" r:id="rId49"/>
    <p:sldId id="396" r:id="rId50"/>
  </p:sldIdLst>
  <p:sldSz cx="9144000" cy="6858000" type="screen4x3"/>
  <p:notesSz cx="6858000" cy="9144000"/>
  <p:custDataLst>
    <p:tags r:id="rId55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3366CC"/>
    <a:srgbClr val="0033CC"/>
    <a:srgbClr val="00CC00"/>
    <a:srgbClr val="F8F8F8"/>
    <a:srgbClr val="003399"/>
    <a:srgbClr val="993366"/>
    <a:srgbClr val="0066CC"/>
    <a:srgbClr val="6600CC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1778" autoAdjust="0"/>
  </p:normalViewPr>
  <p:slideViewPr>
    <p:cSldViewPr>
      <p:cViewPr>
        <p:scale>
          <a:sx n="66" d="100"/>
          <a:sy n="66" d="100"/>
        </p:scale>
        <p:origin x="-948" y="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slide" Target="slides/slide1.xml"/><Relationship Id="rId55" Type="http://schemas.openxmlformats.org/officeDocument/2006/relationships/tags" Target="tags/tag2.xml"/><Relationship Id="rId54" Type="http://schemas.openxmlformats.org/officeDocument/2006/relationships/tableStyles" Target="tableStyles.xml"/><Relationship Id="rId53" Type="http://schemas.openxmlformats.org/officeDocument/2006/relationships/viewProps" Target="viewProps.xml"/><Relationship Id="rId52" Type="http://schemas.openxmlformats.org/officeDocument/2006/relationships/presProps" Target="presProps.xml"/><Relationship Id="rId51" Type="http://schemas.openxmlformats.org/officeDocument/2006/relationships/notesMaster" Target="notesMasters/notesMaster1.xml"/><Relationship Id="rId50" Type="http://schemas.openxmlformats.org/officeDocument/2006/relationships/slide" Target="slides/slide45.xml"/><Relationship Id="rId5" Type="http://schemas.openxmlformats.org/officeDocument/2006/relationships/slideMaster" Target="slideMasters/slideMaster4.xml"/><Relationship Id="rId49" Type="http://schemas.openxmlformats.org/officeDocument/2006/relationships/slide" Target="slides/slide44.xml"/><Relationship Id="rId48" Type="http://schemas.openxmlformats.org/officeDocument/2006/relationships/slide" Target="slides/slide43.xml"/><Relationship Id="rId47" Type="http://schemas.openxmlformats.org/officeDocument/2006/relationships/slide" Target="slides/slide42.xml"/><Relationship Id="rId46" Type="http://schemas.openxmlformats.org/officeDocument/2006/relationships/slide" Target="slides/slide41.xml"/><Relationship Id="rId45" Type="http://schemas.openxmlformats.org/officeDocument/2006/relationships/slide" Target="slides/slide40.xml"/><Relationship Id="rId44" Type="http://schemas.openxmlformats.org/officeDocument/2006/relationships/slide" Target="slides/slide39.xml"/><Relationship Id="rId43" Type="http://schemas.openxmlformats.org/officeDocument/2006/relationships/slide" Target="slides/slide38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0" Type="http://schemas.openxmlformats.org/officeDocument/2006/relationships/slide" Target="slides/slide35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77DB11FD-0CB6-4558-9622-568A33772E37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fld id="{CC9F6D99-8B8B-426B-AFD7-5D8543D8D827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fld id="{B80F1728-28C7-4D20-82B6-9530384E6A16}" type="slidenum">
              <a:rPr lang="en-US" altLang="zh-CN"/>
            </a:fld>
            <a:endParaRPr lang="en-US" altLang="zh-CN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fld id="{13D7F037-477C-4213-98E9-EA7B10B46063}" type="slidenum">
              <a:rPr lang="en-US" altLang="zh-CN"/>
            </a:fld>
            <a:endParaRPr lang="en-US" altLang="zh-CN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60198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52930" cy="60198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fld id="{E6BDE144-FE03-4CFE-8CFE-7425069A6617}" type="slidenum">
              <a:rPr lang="en-US" altLang="zh-CN"/>
            </a:fld>
            <a:endParaRPr lang="en-US" altLang="zh-CN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r>
              <a:rPr lang="en-US" altLang="x-none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NCEPU</a:t>
            </a:r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r>
              <a:rPr lang="en-US" altLang="x-none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NCEPU</a:t>
            </a:r>
            <a:endParaRPr lang="en-US" altLang="x-none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</p:spTree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 2049"/>
          <p:cNvSpPr>
            <a:spLocks noGrp="1"/>
          </p:cNvSpPr>
          <p:nvPr>
            <p:ph type="ctrTitle"/>
          </p:nvPr>
        </p:nvSpPr>
        <p:spPr>
          <a:xfrm>
            <a:off x="647700" y="1525588"/>
            <a:ext cx="7772400" cy="14065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>
            <a:lvl1pPr lvl="0">
              <a:defRPr/>
            </a:lvl1pPr>
          </a:lstStyle>
          <a:p>
            <a:pPr lvl="0" fontAlgn="base"/>
            <a:r>
              <a:rPr lang="en-US" altLang="zh-CN" strike="noStrike" noProof="1"/>
              <a:t>Click to edit Master title style</a:t>
            </a:r>
            <a:endParaRPr lang="en-US" altLang="zh-CN" strike="noStrike" noProof="1"/>
          </a:p>
        </p:txBody>
      </p:sp>
      <p:sp>
        <p:nvSpPr>
          <p:cNvPr id="2051" name="副标题 2050"/>
          <p:cNvSpPr>
            <a:spLocks noGrp="1"/>
          </p:cNvSpPr>
          <p:nvPr>
            <p:ph type="subTitle" idx="1"/>
          </p:nvPr>
        </p:nvSpPr>
        <p:spPr>
          <a:xfrm>
            <a:off x="647700" y="4510088"/>
            <a:ext cx="7861300" cy="5302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>
            <a:lvl1pPr marL="0" lvl="0" indent="0">
              <a:spcBef>
                <a:spcPct val="0"/>
              </a:spcBef>
              <a:buNone/>
              <a:defRPr/>
            </a:lvl1pPr>
            <a:lvl2pPr marL="457200" lvl="1" indent="116205" algn="ctr">
              <a:spcBef>
                <a:spcPct val="0"/>
              </a:spcBef>
              <a:buNone/>
              <a:defRPr/>
            </a:lvl2pPr>
            <a:lvl3pPr marL="914400" lvl="2" indent="116205" algn="ctr">
              <a:spcBef>
                <a:spcPct val="0"/>
              </a:spcBef>
              <a:buNone/>
              <a:defRPr/>
            </a:lvl3pPr>
            <a:lvl4pPr marL="1335405" lvl="3" indent="95250" algn="ctr">
              <a:spcBef>
                <a:spcPct val="0"/>
              </a:spcBef>
              <a:buNone/>
              <a:defRPr/>
            </a:lvl4pPr>
            <a:lvl5pPr marL="1735455" lvl="4" indent="95250" algn="ctr">
              <a:spcBef>
                <a:spcPct val="0"/>
              </a:spcBef>
              <a:buNone/>
              <a:defRPr/>
            </a:lvl5pPr>
          </a:lstStyle>
          <a:p>
            <a:pPr lvl="0" fontAlgn="base"/>
            <a:r>
              <a:rPr lang="en-US" altLang="zh-CN" strike="noStrike" noProof="1"/>
              <a:t>Click to edit Master subtitle style</a:t>
            </a:r>
            <a:endParaRPr lang="en-US" altLang="zh-CN" strike="noStrike" noProof="1"/>
          </a:p>
        </p:txBody>
      </p:sp>
    </p:spTree>
  </p:cSld>
  <p:clrMapOvr>
    <a:masterClrMapping/>
  </p:clrMapOvr>
  <p:transition/>
  <p:hf sldNum="0" hd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81000" y="1416050"/>
            <a:ext cx="4110292" cy="2209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059" y="1416050"/>
            <a:ext cx="4110292" cy="2209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fld id="{0E278748-D895-4971-8F13-7680EC9825DE}" type="slidenum">
              <a:rPr lang="en-US" altLang="zh-CN"/>
            </a:fld>
            <a:endParaRPr lang="en-US" altLang="zh-CN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75835" y="228600"/>
            <a:ext cx="2098278" cy="339725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81000" y="228600"/>
            <a:ext cx="6173195" cy="339725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28725"/>
            <a:ext cx="4032504" cy="52482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228725"/>
            <a:ext cx="4032504" cy="52482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fld id="{E6C7D767-AF70-4CBB-BF12-AB394095CB45}" type="slidenum">
              <a:rPr lang="en-US" altLang="zh-CN"/>
            </a:fld>
            <a:endParaRPr lang="en-US" altLang="zh-CN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hf sldNum="0"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60198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52930" cy="60198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r>
              <a:rPr lang="en-US" altLang="x-none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NCEPU</a:t>
            </a:r>
            <a:endParaRPr lang="en-US" altLang="x-none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7" name="矩形 6"/>
          <p:cNvSpPr/>
          <p:nvPr userDrawn="1"/>
        </p:nvSpPr>
        <p:spPr>
          <a:xfrm>
            <a:off x="8460105" y="373380"/>
            <a:ext cx="683895" cy="679450"/>
          </a:xfrm>
          <a:prstGeom prst="rect">
            <a:avLst/>
          </a:prstGeom>
          <a:solidFill>
            <a:srgbClr val="3366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r>
              <a:rPr lang="en-US" altLang="x-none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NCEPU</a:t>
            </a:r>
            <a:endParaRPr lang="en-US" altLang="x-none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r>
              <a:rPr lang="en-US" altLang="x-none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NCEPU</a:t>
            </a:r>
            <a:endParaRPr lang="en-US" altLang="x-none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28725"/>
            <a:ext cx="4032504" cy="52482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228725"/>
            <a:ext cx="4032504" cy="52482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r>
              <a:rPr lang="en-US" altLang="x-none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NCEPU</a:t>
            </a:r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28725"/>
            <a:ext cx="4032504" cy="52482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228725"/>
            <a:ext cx="4032504" cy="52482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fld id="{8772DB10-A6AC-4BA3-BD14-550FD56DBE0D}" type="slidenum">
              <a:rPr lang="en-US" altLang="zh-CN"/>
            </a:fld>
            <a:endParaRPr lang="en-US" altLang="zh-CN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hf sldNum="0" hdr="0" ftr="0" dt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r>
              <a:rPr lang="en-US" altLang="x-none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NCEPU</a:t>
            </a:r>
            <a:endParaRPr lang="en-US" altLang="x-none" strike="noStrike" noProof="1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9" name="日期占位符 8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r>
              <a:rPr lang="en-US" altLang="x-none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NCEPU</a:t>
            </a:r>
            <a:endParaRPr lang="en-US" altLang="x-none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脚占位符 1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r>
              <a:rPr lang="en-US" altLang="x-none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NCEPU</a:t>
            </a:r>
            <a:endParaRPr lang="en-US" altLang="x-none" strike="noStrike" noProof="1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5" name="矩形 4"/>
          <p:cNvSpPr/>
          <p:nvPr userDrawn="1"/>
        </p:nvSpPr>
        <p:spPr>
          <a:xfrm>
            <a:off x="8411210" y="380365"/>
            <a:ext cx="732790" cy="680720"/>
          </a:xfrm>
          <a:prstGeom prst="rect">
            <a:avLst/>
          </a:prstGeom>
          <a:solidFill>
            <a:srgbClr val="3366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35560" y="0"/>
            <a:ext cx="575945" cy="6800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r>
              <a:rPr lang="en-US" altLang="x-none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NCEPU</a:t>
            </a:r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r>
              <a:rPr lang="en-US" altLang="x-none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NCEPU</a:t>
            </a:r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r>
              <a:rPr lang="en-US" altLang="x-none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NCEPU</a:t>
            </a:r>
            <a:endParaRPr lang="en-US" altLang="x-none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60198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52930" cy="60198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r>
              <a:rPr lang="en-US" altLang="x-none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NCEPU</a:t>
            </a:r>
            <a:endParaRPr lang="en-US" altLang="x-none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r>
              <a:rPr lang="en-US" altLang="x-none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NCEPU</a:t>
            </a:r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r>
              <a:rPr lang="en-US" altLang="x-none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NCEPU</a:t>
            </a:r>
            <a:endParaRPr lang="en-US" altLang="x-none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fld id="{E67871F8-0E08-4448-AB75-8C1E34A6816D}" type="slidenum">
              <a:rPr lang="en-US" altLang="zh-CN"/>
            </a:fld>
            <a:endParaRPr lang="en-US" altLang="zh-CN"/>
          </a:p>
        </p:txBody>
      </p:sp>
      <p:sp>
        <p:nvSpPr>
          <p:cNvPr id="9" name="日期占位符 8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fld id="{E3EE3071-535E-4A46-BCAB-36FB7604D5DC}" type="slidenum">
              <a:rPr lang="en-US" altLang="zh-CN"/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脚占位符 1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fld id="{169C48DC-6445-4CD4-9256-D31B0B6B51CD}" type="slidenum">
              <a:rPr lang="en-US" altLang="zh-CN"/>
            </a:fld>
            <a:endParaRPr lang="en-US" altLang="zh-CN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fld id="{E7A9E2BB-C21A-4BEE-8CBE-1C3CCA914A6C}" type="slidenum">
              <a:rPr lang="en-US" altLang="zh-CN"/>
            </a:fld>
            <a:endParaRPr lang="en-US" altLang="zh-CN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fld id="{F60C14CF-D0A2-4D8B-9BED-5B7F09101E15}" type="slidenum">
              <a:rPr lang="en-US" altLang="zh-CN"/>
            </a:fld>
            <a:endParaRPr lang="en-US" altLang="zh-CN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image" Target="../media/image2.jpeg"/><Relationship Id="rId14" Type="http://schemas.openxmlformats.org/officeDocument/2006/relationships/image" Target="../media/image1.pn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0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3" Type="http://schemas.openxmlformats.org/officeDocument/2006/relationships/theme" Target="../theme/theme2.xml"/><Relationship Id="rId12" Type="http://schemas.openxmlformats.org/officeDocument/2006/relationships/image" Target="../media/image4.jpeg"/><Relationship Id="rId11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4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3.xml"/><Relationship Id="rId8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3" Type="http://schemas.openxmlformats.org/officeDocument/2006/relationships/theme" Target="../theme/theme3.xml"/><Relationship Id="rId12" Type="http://schemas.openxmlformats.org/officeDocument/2006/relationships/image" Target="../media/image5.png"/><Relationship Id="rId11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34.xml"/><Relationship Id="rId1" Type="http://schemas.openxmlformats.org/officeDocument/2006/relationships/slideLayout" Target="../slideLayouts/slideLayout25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4.xml"/><Relationship Id="rId8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1.xml"/><Relationship Id="rId5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8.xml"/><Relationship Id="rId2" Type="http://schemas.openxmlformats.org/officeDocument/2006/relationships/slideLayout" Target="../slideLayouts/slideLayout37.xml"/><Relationship Id="rId16" Type="http://schemas.openxmlformats.org/officeDocument/2006/relationships/theme" Target="../theme/theme4.xml"/><Relationship Id="rId15" Type="http://schemas.openxmlformats.org/officeDocument/2006/relationships/image" Target="../media/image2.jpeg"/><Relationship Id="rId14" Type="http://schemas.openxmlformats.org/officeDocument/2006/relationships/image" Target="../media/image1.png"/><Relationship Id="rId13" Type="http://schemas.openxmlformats.org/officeDocument/2006/relationships/slideLayout" Target="../slideLayouts/slideLayout48.xml"/><Relationship Id="rId12" Type="http://schemas.openxmlformats.org/officeDocument/2006/relationships/slideLayout" Target="../slideLayouts/slideLayout47.xml"/><Relationship Id="rId11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45.xml"/><Relationship Id="rId1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15"/>
          <p:cNvSpPr/>
          <p:nvPr/>
        </p:nvSpPr>
        <p:spPr>
          <a:xfrm>
            <a:off x="655638" y="360363"/>
            <a:ext cx="8497887" cy="719137"/>
          </a:xfrm>
          <a:prstGeom prst="rect">
            <a:avLst/>
          </a:prstGeom>
          <a:solidFill>
            <a:schemeClr val="folHlink"/>
          </a:solidFill>
          <a:ln w="9525">
            <a:noFill/>
          </a:ln>
        </p:spPr>
        <p:txBody>
          <a:bodyPr anchor="t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051" name="Rectangle 3"/>
          <p:cNvSpPr>
            <a:spLocks noGrp="1"/>
          </p:cNvSpPr>
          <p:nvPr>
            <p:ph type="body"/>
          </p:nvPr>
        </p:nvSpPr>
        <p:spPr>
          <a:xfrm>
            <a:off x="457200" y="1228725"/>
            <a:ext cx="8229600" cy="52482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en-US" altLang="zh-CN"/>
              <a:t>Click to edit Master text styles</a:t>
            </a:r>
            <a:endParaRPr lang="en-US" altLang="zh-CN"/>
          </a:p>
          <a:p>
            <a:pPr lvl="1" indent="-285750"/>
            <a:r>
              <a:rPr lang="en-US" altLang="zh-CN"/>
              <a:t>Second level</a:t>
            </a:r>
            <a:endParaRPr lang="en-US" altLang="zh-CN"/>
          </a:p>
          <a:p>
            <a:pPr lvl="2" indent="-228600"/>
            <a:r>
              <a:rPr lang="en-US" altLang="zh-CN"/>
              <a:t>Third level</a:t>
            </a:r>
            <a:endParaRPr lang="en-US" altLang="zh-CN"/>
          </a:p>
          <a:p>
            <a:pPr lvl="3" indent="-228600"/>
            <a:r>
              <a:rPr lang="en-US" altLang="zh-CN"/>
              <a:t>Fourth level</a:t>
            </a:r>
            <a:endParaRPr lang="en-US" altLang="zh-CN"/>
          </a:p>
          <a:p>
            <a:pPr lvl="4" indent="-228600"/>
            <a:r>
              <a:rPr lang="en-US" altLang="zh-CN"/>
              <a:t>Fifth level</a:t>
            </a:r>
            <a:endParaRPr lang="en-US" altLang="zh-CN"/>
          </a:p>
        </p:txBody>
      </p:sp>
      <p:sp>
        <p:nvSpPr>
          <p:cNvPr id="3076" name="Rectangle 5"/>
          <p:cNvSpPr>
            <a:spLocks noGrp="1"/>
          </p:cNvSpPr>
          <p:nvPr>
            <p:ph type="ftr" sz="quarter" idx="3"/>
          </p:nvPr>
        </p:nvSpPr>
        <p:spPr>
          <a:xfrm>
            <a:off x="5943600" y="6537325"/>
            <a:ext cx="2895600" cy="32067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000" b="0">
                <a:latin typeface="Verdana" panose="020B060403050404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7" name="Rectangle 6"/>
          <p:cNvSpPr>
            <a:spLocks noGrp="1"/>
          </p:cNvSpPr>
          <p:nvPr>
            <p:ph type="sldNum" sz="quarter" idx="4"/>
          </p:nvPr>
        </p:nvSpPr>
        <p:spPr>
          <a:xfrm>
            <a:off x="2971800" y="6537325"/>
            <a:ext cx="2133600" cy="32067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fld id="{CEDC6370-5D43-45D2-9677-3A2753792855}" type="slidenum">
              <a:rPr lang="en-US" altLang="zh-CN"/>
            </a:fld>
            <a:endParaRPr lang="en-US" altLang="zh-CN"/>
          </a:p>
        </p:txBody>
      </p:sp>
      <p:sp>
        <p:nvSpPr>
          <p:cNvPr id="2054" name="Rectangle 2"/>
          <p:cNvSpPr>
            <a:spLocks noGrp="1"/>
          </p:cNvSpPr>
          <p:nvPr>
            <p:ph type="title"/>
          </p:nvPr>
        </p:nvSpPr>
        <p:spPr>
          <a:xfrm>
            <a:off x="1143000" y="457200"/>
            <a:ext cx="7391400" cy="4873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en-US" altLang="zh-CN"/>
              <a:t>Click to edit Master title style</a:t>
            </a:r>
            <a:endParaRPr lang="en-US" altLang="zh-CN"/>
          </a:p>
        </p:txBody>
      </p:sp>
      <p:sp>
        <p:nvSpPr>
          <p:cNvPr id="2055" name="Rectangle 24"/>
          <p:cNvSpPr/>
          <p:nvPr/>
        </p:nvSpPr>
        <p:spPr>
          <a:xfrm>
            <a:off x="0" y="719138"/>
            <a:ext cx="328613" cy="361950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wrap="none" anchor="ctr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056" name="Rectangle 25"/>
          <p:cNvSpPr/>
          <p:nvPr/>
        </p:nvSpPr>
        <p:spPr>
          <a:xfrm>
            <a:off x="328613" y="357188"/>
            <a:ext cx="328612" cy="361950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wrap="none" anchor="ctr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057" name="Rectangle 26"/>
          <p:cNvSpPr/>
          <p:nvPr/>
        </p:nvSpPr>
        <p:spPr>
          <a:xfrm>
            <a:off x="657225" y="0"/>
            <a:ext cx="328613" cy="361950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wrap="none" anchor="ctr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058" name="Rectangle 28"/>
          <p:cNvSpPr/>
          <p:nvPr/>
        </p:nvSpPr>
        <p:spPr>
          <a:xfrm>
            <a:off x="657225" y="361950"/>
            <a:ext cx="328613" cy="36195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wrap="none" anchor="ctr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059" name="Rectangle 29"/>
          <p:cNvSpPr/>
          <p:nvPr/>
        </p:nvSpPr>
        <p:spPr>
          <a:xfrm>
            <a:off x="328613" y="719138"/>
            <a:ext cx="328612" cy="36195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wrap="none" anchor="ctr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084" name="Rectangle 30"/>
          <p:cNvSpPr>
            <a:spLocks noGrp="1"/>
          </p:cNvSpPr>
          <p:nvPr>
            <p:ph type="dt" sz="half" idx="2"/>
          </p:nvPr>
        </p:nvSpPr>
        <p:spPr>
          <a:xfrm>
            <a:off x="5943600" y="68263"/>
            <a:ext cx="2590800" cy="23653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200" b="0">
                <a:latin typeface="Verdana" panose="020B060403050404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061" name="Rectangle 31"/>
          <p:cNvSpPr/>
          <p:nvPr/>
        </p:nvSpPr>
        <p:spPr>
          <a:xfrm>
            <a:off x="152400" y="6553200"/>
            <a:ext cx="2133600" cy="3048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indent="0" algn="r"/>
            <a:fld id="{BB962C8B-B14F-4D97-AF65-F5344CB8AC3E}" type="datetime3">
              <a:rPr lang="zh-CN" altLang="en-US" sz="1400" b="0" dirty="0">
                <a:solidFill>
                  <a:srgbClr val="000066"/>
                </a:solidFill>
                <a:latin typeface="Arial" panose="020B0604020202020204" pitchFamily="34" charset="0"/>
                <a:ea typeface="楷体_GB2312" pitchFamily="49" charset="-122"/>
              </a:rPr>
            </a:fld>
            <a:endParaRPr lang="zh-CN" altLang="en-US" sz="1400" b="0" dirty="0">
              <a:solidFill>
                <a:srgbClr val="000066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2062" name="Picture 33" descr="20061027150644_91840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0" y="1588"/>
            <a:ext cx="609600" cy="654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63" name="图片 3086" descr="d1a20cf431adcbefcfd0f140acaf2edda2cc9f94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458200" y="381000"/>
            <a:ext cx="688975" cy="6731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600" b="1" i="0" u="none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Clr>
          <a:schemeClr val="tx1"/>
        </a:buClr>
        <a:buFont typeface="Wingdings" panose="05000000000000000000" pitchFamily="2" charset="2"/>
        <a:buChar char="•"/>
        <a:defRPr sz="24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–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381000" y="228600"/>
            <a:ext cx="8393113" cy="749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fontAlgn="base"/>
            <a:r>
              <a:rPr lang="en-US" altLang="zh-CN" strike="noStrike" noProof="1"/>
              <a:t>Click to edit Title Slide</a:t>
            </a:r>
            <a:endParaRPr lang="en-US" altLang="zh-CN" strike="noStrike" noProof="1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381000" y="1416050"/>
            <a:ext cx="8388350" cy="2209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fontAlgn="base"/>
            <a:r>
              <a:rPr lang="en-US" altLang="zh-CN" strike="noStrike" noProof="1"/>
              <a:t>Click to edit Master text styles</a:t>
            </a:r>
            <a:endParaRPr lang="en-US" altLang="zh-CN" strike="noStrike" noProof="1"/>
          </a:p>
          <a:p>
            <a:pPr lvl="1" fontAlgn="base"/>
            <a:r>
              <a:rPr lang="en-US" altLang="zh-CN" strike="noStrike" noProof="1"/>
              <a:t>Second level</a:t>
            </a:r>
            <a:endParaRPr lang="en-US" altLang="zh-CN" strike="noStrike" noProof="1"/>
          </a:p>
          <a:p>
            <a:pPr lvl="2" fontAlgn="base"/>
            <a:r>
              <a:rPr lang="en-US" altLang="zh-CN" strike="noStrike" noProof="1"/>
              <a:t>Third level</a:t>
            </a:r>
            <a:endParaRPr lang="en-US" altLang="zh-CN" strike="noStrike" noProof="1"/>
          </a:p>
          <a:p>
            <a:pPr lvl="3" fontAlgn="base"/>
            <a:r>
              <a:rPr lang="en-US" altLang="zh-CN" strike="noStrike" noProof="1"/>
              <a:t>Fourth level</a:t>
            </a:r>
            <a:endParaRPr lang="en-US" altLang="zh-CN" strike="noStrike" noProof="1"/>
          </a:p>
          <a:p>
            <a:pPr lvl="4" fontAlgn="base"/>
            <a:r>
              <a:rPr lang="en-US" altLang="zh-CN" strike="noStrike" noProof="1"/>
              <a:t>Fifth level</a:t>
            </a:r>
            <a:endParaRPr lang="en-US" altLang="zh-CN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ransition/>
  <p:hf sldNum="0" hdr="0" ftr="0" dt="0"/>
  <p:txStyles>
    <p:titleStyle>
      <a:lvl1pPr marL="0" lvl="0" indent="0" algn="l" defTabSz="914400" eaLnBrk="1" fontAlgn="base" latinLnBrk="0" hangingPunct="1">
        <a:lnSpc>
          <a:spcPct val="90000"/>
        </a:lnSpc>
        <a:spcBef>
          <a:spcPct val="0"/>
        </a:spcBef>
        <a:spcAft>
          <a:spcPct val="0"/>
        </a:spcAft>
        <a:buNone/>
        <a:defRPr sz="4800" b="1" i="0" u="none" kern="1200" baseline="0">
          <a:solidFill>
            <a:schemeClr val="tx2"/>
          </a:solidFill>
          <a:effectLst>
            <a:outerShdw blurRad="38100" dist="38100" dir="2700000">
              <a:srgbClr val="000000"/>
            </a:outerShdw>
          </a:effectLst>
          <a:latin typeface="+mj-lt"/>
          <a:ea typeface="+mj-ea"/>
          <a:cs typeface="+mj-cs"/>
        </a:defRPr>
      </a:lvl1pPr>
    </p:titleStyle>
    <p:bodyStyle>
      <a:lvl1pPr marL="571500" lvl="0" indent="-571500" algn="l" defTabSz="914400" eaLnBrk="1" fontAlgn="base" latinLnBrk="0" hangingPunct="1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l"/>
        <a:defRPr sz="3200" b="1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1pPr>
      <a:lvl2pPr marL="1028700" lvl="1" indent="-455295" algn="l" defTabSz="914400" eaLnBrk="1" fontAlgn="base" latinLnBrk="0" hangingPunct="1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Ø"/>
        <a:defRPr sz="2800" b="1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2pPr>
      <a:lvl3pPr marL="1428750" lvl="2" indent="-398145" algn="l" defTabSz="914400" eaLnBrk="1" fontAlgn="base" latinLnBrk="0" hangingPunct="1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§"/>
        <a:defRPr sz="2400" b="1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3pPr>
      <a:lvl4pPr marL="1828800" lvl="3" indent="-398145" algn="l" defTabSz="914400" eaLnBrk="1" fontAlgn="base" latinLnBrk="0" hangingPunct="1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§"/>
        <a:defRPr sz="2000" b="1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4pPr>
      <a:lvl5pPr marL="2227580" lvl="4" indent="-396875" algn="l" defTabSz="914400" eaLnBrk="1" fontAlgn="base" latinLnBrk="0" hangingPunct="1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§"/>
        <a:defRPr sz="2000" b="1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§"/>
        <a:defRPr sz="2000" b="1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§"/>
        <a:defRPr sz="2000" b="1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§"/>
        <a:defRPr sz="2000" b="1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§"/>
        <a:defRPr sz="2000" b="1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3074" name="Group 29"/>
          <p:cNvGrpSpPr/>
          <p:nvPr/>
        </p:nvGrpSpPr>
        <p:grpSpPr>
          <a:xfrm>
            <a:off x="1143000" y="628650"/>
            <a:ext cx="8012113" cy="2571750"/>
            <a:chOff x="0" y="0"/>
            <a:chExt cx="5047" cy="1620"/>
          </a:xfrm>
        </p:grpSpPr>
        <p:sp>
          <p:nvSpPr>
            <p:cNvPr id="3075" name="Rectangle 18"/>
            <p:cNvSpPr/>
            <p:nvPr/>
          </p:nvSpPr>
          <p:spPr>
            <a:xfrm>
              <a:off x="361" y="0"/>
              <a:ext cx="4686" cy="1596"/>
            </a:xfrm>
            <a:prstGeom prst="rect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 anchor="t"/>
            <a:p>
              <a:pPr lvl="0" indent="0"/>
              <a:endParaRPr lang="zh-CN" altLang="en-US" sz="1800" b="0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3076" name="Rectangle 28"/>
            <p:cNvSpPr/>
            <p:nvPr/>
          </p:nvSpPr>
          <p:spPr>
            <a:xfrm>
              <a:off x="0" y="1044"/>
              <a:ext cx="576" cy="576"/>
            </a:xfrm>
            <a:prstGeom prst="rect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 wrap="none" anchor="ctr"/>
            <a:p>
              <a:pPr lvl="0" indent="0"/>
              <a:endParaRPr lang="zh-CN" altLang="en-US" sz="1800" b="0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sp>
        <p:nvSpPr>
          <p:cNvPr id="3077" name="Rectangle 17"/>
          <p:cNvSpPr/>
          <p:nvPr/>
        </p:nvSpPr>
        <p:spPr>
          <a:xfrm>
            <a:off x="1130300" y="3141663"/>
            <a:ext cx="8013700" cy="574675"/>
          </a:xfrm>
          <a:prstGeom prst="rect">
            <a:avLst/>
          </a:prstGeom>
          <a:solidFill>
            <a:schemeClr val="tx2"/>
          </a:solidFill>
          <a:ln w="9525">
            <a:noFill/>
          </a:ln>
        </p:spPr>
        <p:txBody>
          <a:bodyPr wrap="none" anchor="ctr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078" name="Rectangle 19"/>
          <p:cNvSpPr/>
          <p:nvPr/>
        </p:nvSpPr>
        <p:spPr>
          <a:xfrm>
            <a:off x="573088" y="2520950"/>
            <a:ext cx="576262" cy="64135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anchor="t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079" name="Rectangle 20"/>
          <p:cNvSpPr/>
          <p:nvPr/>
        </p:nvSpPr>
        <p:spPr>
          <a:xfrm>
            <a:off x="1716088" y="628650"/>
            <a:ext cx="566737" cy="636588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anchor="t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080" name="Rectangle 21"/>
          <p:cNvSpPr/>
          <p:nvPr/>
        </p:nvSpPr>
        <p:spPr>
          <a:xfrm>
            <a:off x="2278063" y="0"/>
            <a:ext cx="585787" cy="635000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anchor="t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081" name="Rectangle 22"/>
          <p:cNvSpPr/>
          <p:nvPr/>
        </p:nvSpPr>
        <p:spPr>
          <a:xfrm>
            <a:off x="2281238" y="628650"/>
            <a:ext cx="585787" cy="631825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anchor="t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082" name="Rectangle 23"/>
          <p:cNvSpPr/>
          <p:nvPr/>
        </p:nvSpPr>
        <p:spPr>
          <a:xfrm>
            <a:off x="1141413" y="1262063"/>
            <a:ext cx="574675" cy="625475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anchor="t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083" name="Rectangle 24"/>
          <p:cNvSpPr/>
          <p:nvPr/>
        </p:nvSpPr>
        <p:spPr>
          <a:xfrm>
            <a:off x="1716088" y="1263650"/>
            <a:ext cx="566737" cy="62230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anchor="t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084" name="Rectangle 25"/>
          <p:cNvSpPr/>
          <p:nvPr/>
        </p:nvSpPr>
        <p:spPr>
          <a:xfrm>
            <a:off x="573088" y="1885950"/>
            <a:ext cx="576262" cy="644525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anchor="t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085" name="Rectangle 26"/>
          <p:cNvSpPr/>
          <p:nvPr/>
        </p:nvSpPr>
        <p:spPr>
          <a:xfrm>
            <a:off x="1141413" y="1885950"/>
            <a:ext cx="576262" cy="644525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anchor="t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086" name="Rectangle 27"/>
          <p:cNvSpPr/>
          <p:nvPr/>
        </p:nvSpPr>
        <p:spPr>
          <a:xfrm>
            <a:off x="0" y="2528888"/>
            <a:ext cx="574675" cy="633412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anchor="t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grpSp>
        <p:nvGrpSpPr>
          <p:cNvPr id="3087" name="Group 16"/>
          <p:cNvGrpSpPr/>
          <p:nvPr/>
        </p:nvGrpSpPr>
        <p:grpSpPr>
          <a:xfrm>
            <a:off x="4191000" y="5410200"/>
            <a:ext cx="1447800" cy="695325"/>
            <a:chOff x="0" y="0"/>
            <a:chExt cx="680" cy="438"/>
          </a:xfrm>
        </p:grpSpPr>
        <p:sp>
          <p:nvSpPr>
            <p:cNvPr id="3088" name="Text Box 14"/>
            <p:cNvSpPr txBox="1"/>
            <p:nvPr/>
          </p:nvSpPr>
          <p:spPr>
            <a:xfrm>
              <a:off x="0" y="111"/>
              <a:ext cx="680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lvl="0" indent="0"/>
              <a:r>
                <a:rPr lang="en-US" altLang="x-none" sz="2800" b="0" dirty="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NCEPU</a:t>
              </a:r>
              <a:endParaRPr lang="en-US" altLang="x-none" sz="2800" b="0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89" name="AutoShape 15"/>
            <p:cNvSpPr/>
            <p:nvPr/>
          </p:nvSpPr>
          <p:spPr>
            <a:xfrm rot="5400000">
              <a:off x="248" y="-185"/>
              <a:ext cx="172" cy="542"/>
            </a:xfrm>
            <a:prstGeom prst="moon">
              <a:avLst>
                <a:gd name="adj" fmla="val 21208"/>
              </a:avLst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/>
            <a:p>
              <a:pPr lvl="0" indent="0"/>
              <a:endParaRPr lang="zh-CN" altLang="en-US" sz="1800" b="0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pic>
        <p:nvPicPr>
          <p:cNvPr id="3090" name="Picture 30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477000" y="5791200"/>
            <a:ext cx="2457450" cy="742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91" name="Rectangle 3"/>
          <p:cNvSpPr>
            <a:spLocks noGrp="1"/>
          </p:cNvSpPr>
          <p:nvPr>
            <p:ph type="body"/>
          </p:nvPr>
        </p:nvSpPr>
        <p:spPr>
          <a:xfrm>
            <a:off x="457200" y="1228725"/>
            <a:ext cx="8229600" cy="52482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en-US" altLang="zh-CN"/>
              <a:t>Click to edit Master text styles</a:t>
            </a:r>
            <a:endParaRPr lang="en-US" altLang="zh-CN"/>
          </a:p>
          <a:p>
            <a:pPr lvl="1" indent="-285750"/>
            <a:r>
              <a:rPr lang="en-US" altLang="zh-CN"/>
              <a:t>Second level</a:t>
            </a:r>
            <a:endParaRPr lang="en-US" altLang="zh-CN"/>
          </a:p>
          <a:p>
            <a:pPr lvl="2" indent="-228600"/>
            <a:r>
              <a:rPr lang="en-US" altLang="zh-CN"/>
              <a:t>Third level</a:t>
            </a:r>
            <a:endParaRPr lang="en-US" altLang="zh-CN"/>
          </a:p>
          <a:p>
            <a:pPr lvl="3" indent="-228600"/>
            <a:r>
              <a:rPr lang="en-US" altLang="zh-CN"/>
              <a:t>Fourth level</a:t>
            </a:r>
            <a:endParaRPr lang="en-US" altLang="zh-CN"/>
          </a:p>
          <a:p>
            <a:pPr lvl="4" indent="-228600"/>
            <a:r>
              <a:rPr lang="en-US" altLang="zh-CN"/>
              <a:t>Fifth level</a:t>
            </a:r>
            <a:endParaRPr lang="en-US" altLang="zh-CN"/>
          </a:p>
        </p:txBody>
      </p:sp>
      <p:sp>
        <p:nvSpPr>
          <p:cNvPr id="3092" name="Rectangle 2"/>
          <p:cNvSpPr>
            <a:spLocks noGrp="1"/>
          </p:cNvSpPr>
          <p:nvPr>
            <p:ph type="title"/>
          </p:nvPr>
        </p:nvSpPr>
        <p:spPr>
          <a:xfrm>
            <a:off x="1143000" y="457200"/>
            <a:ext cx="7391400" cy="4873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en-US" altLang="zh-CN"/>
              <a:t>Click to edit Master title style</a:t>
            </a:r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hf sldNum="0" hdr="0" ftr="0"/>
  <p:txStyles>
    <p:title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600" b="1" i="0" u="none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Clr>
          <a:schemeClr val="tx1"/>
        </a:buClr>
        <a:buFont typeface="Wingdings" panose="05000000000000000000" pitchFamily="2" charset="2"/>
        <a:buChar char="•"/>
        <a:defRPr sz="24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–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098" name="Rectangle 15"/>
          <p:cNvSpPr/>
          <p:nvPr/>
        </p:nvSpPr>
        <p:spPr>
          <a:xfrm>
            <a:off x="655638" y="360363"/>
            <a:ext cx="8497887" cy="719137"/>
          </a:xfrm>
          <a:prstGeom prst="rect">
            <a:avLst/>
          </a:prstGeom>
          <a:solidFill>
            <a:schemeClr val="folHlink"/>
          </a:solidFill>
          <a:ln w="9525">
            <a:noFill/>
          </a:ln>
        </p:spPr>
        <p:txBody>
          <a:bodyPr anchor="t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099" name="Rectangle 3"/>
          <p:cNvSpPr>
            <a:spLocks noGrp="1"/>
          </p:cNvSpPr>
          <p:nvPr>
            <p:ph type="body"/>
          </p:nvPr>
        </p:nvSpPr>
        <p:spPr>
          <a:xfrm>
            <a:off x="457200" y="1228725"/>
            <a:ext cx="8229600" cy="52482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en-US" altLang="zh-CN"/>
              <a:t>Click to edit Master text styles</a:t>
            </a:r>
            <a:endParaRPr lang="en-US" altLang="zh-CN"/>
          </a:p>
          <a:p>
            <a:pPr lvl="1" indent="-285750"/>
            <a:r>
              <a:rPr lang="en-US" altLang="zh-CN"/>
              <a:t>Second level</a:t>
            </a:r>
            <a:endParaRPr lang="en-US" altLang="zh-CN"/>
          </a:p>
          <a:p>
            <a:pPr lvl="2" indent="-228600"/>
            <a:r>
              <a:rPr lang="en-US" altLang="zh-CN"/>
              <a:t>Third level</a:t>
            </a:r>
            <a:endParaRPr lang="en-US" altLang="zh-CN"/>
          </a:p>
          <a:p>
            <a:pPr lvl="3" indent="-228600"/>
            <a:r>
              <a:rPr lang="en-US" altLang="zh-CN"/>
              <a:t>Fourth level</a:t>
            </a:r>
            <a:endParaRPr lang="en-US" altLang="zh-CN"/>
          </a:p>
          <a:p>
            <a:pPr lvl="4" indent="-228600"/>
            <a:r>
              <a:rPr lang="en-US" altLang="zh-CN"/>
              <a:t>Fifth level</a:t>
            </a:r>
            <a:endParaRPr lang="en-US" altLang="zh-CN"/>
          </a:p>
        </p:txBody>
      </p:sp>
      <p:sp>
        <p:nvSpPr>
          <p:cNvPr id="3076" name="Rectangle 5"/>
          <p:cNvSpPr>
            <a:spLocks noGrp="1"/>
          </p:cNvSpPr>
          <p:nvPr>
            <p:ph type="ftr" sz="quarter" idx="3"/>
          </p:nvPr>
        </p:nvSpPr>
        <p:spPr>
          <a:xfrm>
            <a:off x="5943600" y="6537325"/>
            <a:ext cx="2895600" cy="32067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000" b="0">
                <a:latin typeface="Verdana" panose="020B0604030504040204" pitchFamily="34" charset="0"/>
                <a:ea typeface="宋体" panose="02010600030101010101" pitchFamily="2" charset="-122"/>
              </a:defRPr>
            </a:lvl1pPr>
          </a:lstStyle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r>
              <a:rPr lang="en-US" altLang="x-none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NCEPU</a:t>
            </a:r>
            <a:endParaRPr lang="en-US" altLang="x-none" strike="noStrike" noProof="1" dirty="0"/>
          </a:p>
        </p:txBody>
      </p:sp>
      <p:sp>
        <p:nvSpPr>
          <p:cNvPr id="3077" name="Rectangle 6"/>
          <p:cNvSpPr>
            <a:spLocks noGrp="1"/>
          </p:cNvSpPr>
          <p:nvPr>
            <p:ph type="sldNum" sz="quarter" idx="4"/>
          </p:nvPr>
        </p:nvSpPr>
        <p:spPr>
          <a:xfrm>
            <a:off x="2971800" y="6537325"/>
            <a:ext cx="2133600" cy="32067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4102" name="Rectangle 2"/>
          <p:cNvSpPr>
            <a:spLocks noGrp="1"/>
          </p:cNvSpPr>
          <p:nvPr>
            <p:ph type="title"/>
          </p:nvPr>
        </p:nvSpPr>
        <p:spPr>
          <a:xfrm>
            <a:off x="1143000" y="457200"/>
            <a:ext cx="7391400" cy="4873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en-US" altLang="zh-CN"/>
              <a:t>Click to edit Master title style</a:t>
            </a:r>
            <a:endParaRPr lang="en-US" altLang="zh-CN"/>
          </a:p>
        </p:txBody>
      </p:sp>
      <p:sp>
        <p:nvSpPr>
          <p:cNvPr id="4103" name="Rectangle 24"/>
          <p:cNvSpPr/>
          <p:nvPr/>
        </p:nvSpPr>
        <p:spPr>
          <a:xfrm>
            <a:off x="0" y="719138"/>
            <a:ext cx="328613" cy="361950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wrap="none" anchor="ctr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104" name="Rectangle 25"/>
          <p:cNvSpPr/>
          <p:nvPr/>
        </p:nvSpPr>
        <p:spPr>
          <a:xfrm>
            <a:off x="328613" y="357188"/>
            <a:ext cx="328612" cy="361950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wrap="none" anchor="ctr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105" name="Rectangle 26"/>
          <p:cNvSpPr/>
          <p:nvPr/>
        </p:nvSpPr>
        <p:spPr>
          <a:xfrm>
            <a:off x="657225" y="0"/>
            <a:ext cx="328613" cy="361950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wrap="none" anchor="ctr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106" name="Rectangle 28"/>
          <p:cNvSpPr/>
          <p:nvPr/>
        </p:nvSpPr>
        <p:spPr>
          <a:xfrm>
            <a:off x="657225" y="361950"/>
            <a:ext cx="328613" cy="36195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wrap="none" anchor="ctr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107" name="Rectangle 29"/>
          <p:cNvSpPr/>
          <p:nvPr/>
        </p:nvSpPr>
        <p:spPr>
          <a:xfrm>
            <a:off x="328613" y="719138"/>
            <a:ext cx="328612" cy="36195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wrap="none" anchor="ctr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084" name="Rectangle 30"/>
          <p:cNvSpPr>
            <a:spLocks noGrp="1"/>
          </p:cNvSpPr>
          <p:nvPr>
            <p:ph type="dt" sz="half" idx="2"/>
          </p:nvPr>
        </p:nvSpPr>
        <p:spPr>
          <a:xfrm>
            <a:off x="5943600" y="68263"/>
            <a:ext cx="2590800" cy="23653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200" b="0">
                <a:latin typeface="Verdana" panose="020B0604030504040204" pitchFamily="34" charset="0"/>
                <a:ea typeface="宋体" panose="02010600030101010101" pitchFamily="2" charset="-122"/>
              </a:defRPr>
            </a:lvl1pPr>
          </a:lstStyle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4109" name="Rectangle 31"/>
          <p:cNvSpPr/>
          <p:nvPr/>
        </p:nvSpPr>
        <p:spPr>
          <a:xfrm>
            <a:off x="152400" y="6553200"/>
            <a:ext cx="2133600" cy="3048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indent="0" algn="r"/>
            <a:fld id="{BB962C8B-B14F-4D97-AF65-F5344CB8AC3E}" type="datetime3">
              <a:rPr lang="zh-CN" altLang="en-US" sz="1400" b="0" dirty="0">
                <a:solidFill>
                  <a:srgbClr val="000066"/>
                </a:solidFill>
                <a:latin typeface="Arial" panose="020B0604020202020204" pitchFamily="34" charset="0"/>
                <a:ea typeface="楷体_GB2312" pitchFamily="49" charset="-122"/>
              </a:rPr>
            </a:fld>
            <a:endParaRPr lang="zh-CN" altLang="en-US" sz="1400" b="0" dirty="0">
              <a:solidFill>
                <a:srgbClr val="000066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4110" name="Picture 33" descr="20061027150644_91840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0" y="1588"/>
            <a:ext cx="609600" cy="654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11" name="图片 3086" descr="d1a20cf431adcbefcfd0f140acaf2edda2cc9f94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458200" y="381000"/>
            <a:ext cx="688975" cy="6731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  <p:sldLayoutId id="2147483699" r:id="rId13"/>
  </p:sldLayoutIdLst>
  <p:hf sldNum="0" hdr="0" ftr="0"/>
  <p:txStyles>
    <p:title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600" b="1" i="0" u="none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Clr>
          <a:schemeClr val="tx1"/>
        </a:buClr>
        <a:buFont typeface="Wingdings" panose="05000000000000000000" pitchFamily="2" charset="2"/>
        <a:buChar char="•"/>
        <a:defRPr sz="24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–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2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2.xml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2.xml"/><Relationship Id="rId1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2.xml"/><Relationship Id="rId1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2.xml"/><Relationship Id="rId1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2.xml"/><Relationship Id="rId1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2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2.xml"/><Relationship Id="rId1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2.xml"/><Relationship Id="rId1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2.xml"/><Relationship Id="rId1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2.xml"/><Relationship Id="rId1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2.xml"/><Relationship Id="rId2" Type="http://schemas.openxmlformats.org/officeDocument/2006/relationships/image" Target="../media/image20.png"/><Relationship Id="rId1" Type="http://schemas.openxmlformats.org/officeDocument/2006/relationships/tags" Target="../tags/tag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2.xml"/><Relationship Id="rId1" Type="http://schemas.openxmlformats.org/officeDocument/2006/relationships/image" Target="../media/image21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3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2.xml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2.xml"/><Relationship Id="rId1" Type="http://schemas.openxmlformats.org/officeDocument/2006/relationships/image" Target="../media/image2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2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2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2.xml"/><Relationship Id="rId1" Type="http://schemas.openxmlformats.org/officeDocument/2006/relationships/image" Target="../media/image31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2.xml"/><Relationship Id="rId1" Type="http://schemas.openxmlformats.org/officeDocument/2006/relationships/image" Target="../media/image32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2.xml"/><Relationship Id="rId1" Type="http://schemas.openxmlformats.org/officeDocument/2006/relationships/image" Target="../media/image3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051"/>
          <p:cNvSpPr>
            <a:spLocks noChangeArrowheads="1"/>
          </p:cNvSpPr>
          <p:nvPr/>
        </p:nvSpPr>
        <p:spPr bwMode="auto">
          <a:xfrm>
            <a:off x="1658620" y="2480310"/>
            <a:ext cx="587248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 anchor="ctr"/>
          <a:lstStyle/>
          <a:p>
            <a:pPr algn="ctr" eaLnBrk="1" hangingPunct="1">
              <a:lnSpc>
                <a:spcPct val="130000"/>
              </a:lnSpc>
              <a:defRPr/>
            </a:pPr>
            <a:r>
              <a:rPr kumimoji="1" lang="zh-CN" altLang="en-US" sz="48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黑体" panose="02010609060101010101" pitchFamily="49" charset="-122"/>
              </a:rPr>
              <a:t>第二章 </a:t>
            </a:r>
            <a:r>
              <a:rPr kumimoji="1" lang="en-US" altLang="zh-CN" sz="48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黑体" panose="02010609060101010101" pitchFamily="49" charset="-122"/>
              </a:rPr>
              <a:t>JavaScript</a:t>
            </a:r>
            <a:r>
              <a:rPr kumimoji="1" lang="zh-CN" altLang="en-US" sz="48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黑体" panose="02010609060101010101" pitchFamily="49" charset="-122"/>
              </a:rPr>
              <a:t>脚本语言</a:t>
            </a:r>
            <a:endParaRPr kumimoji="1" lang="zh-CN" altLang="en-US" sz="4800" b="1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anose="020B060403050404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6244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2. 1 </a:t>
            </a:r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实践一: JavaScript</a:t>
            </a:r>
            <a:r>
              <a:rPr lang="zh-CN" altLang="en-US" sz="2800" b="1" dirty="0" smtClean="0">
                <a:solidFill>
                  <a:schemeClr val="bg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语法基础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39750" y="1173480"/>
            <a:ext cx="8660130" cy="34086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en-US" altLang="zh-CN" sz="2400">
                <a:solidFill>
                  <a:srgbClr val="0000FF"/>
                </a:solidFill>
              </a:rPr>
              <a:t>7</a:t>
            </a:r>
            <a:r>
              <a:rPr lang="zh-CN" altLang="en-US" sz="2400">
                <a:solidFill>
                  <a:srgbClr val="0000FF"/>
                </a:solidFill>
              </a:rPr>
              <a:t>. </a:t>
            </a:r>
            <a:r>
              <a:rPr lang="en-US" altLang="zh-CN" sz="2400">
                <a:solidFill>
                  <a:srgbClr val="0000FF"/>
                </a:solidFill>
              </a:rPr>
              <a:t>HTML</a:t>
            </a:r>
            <a:r>
              <a:rPr lang="zh-CN" altLang="en-US" sz="2400">
                <a:solidFill>
                  <a:srgbClr val="0000FF"/>
                </a:solidFill>
              </a:rPr>
              <a:t>中嵌入</a:t>
            </a:r>
            <a:r>
              <a:rPr lang="en-US" altLang="zh-CN" sz="2400">
                <a:solidFill>
                  <a:srgbClr val="0000FF"/>
                </a:solidFill>
              </a:rPr>
              <a:t>JavaScript</a:t>
            </a:r>
            <a:r>
              <a:rPr lang="zh-CN" altLang="en-US" sz="2400">
                <a:solidFill>
                  <a:srgbClr val="0000FF"/>
                </a:solidFill>
              </a:rPr>
              <a:t>的方式</a:t>
            </a:r>
            <a:endParaRPr lang="zh-CN" altLang="en-US" sz="2400">
              <a:solidFill>
                <a:srgbClr val="0000FF"/>
              </a:solidFill>
            </a:endParaRPr>
          </a:p>
          <a:p>
            <a:pPr marL="457200" indent="-457200" algn="just">
              <a:lnSpc>
                <a:spcPct val="130000"/>
              </a:lnSpc>
              <a:buClr>
                <a:srgbClr val="0000FF"/>
              </a:buClr>
              <a:buFont typeface="+mj-ea"/>
              <a:buAutoNum type="circleNumDbPlain"/>
            </a:pPr>
            <a:r>
              <a:rPr lang="zh-CN" altLang="en-US" sz="2400"/>
              <a:t>内嵌式；</a:t>
            </a:r>
            <a:endParaRPr lang="zh-CN" altLang="en-US" sz="2400"/>
          </a:p>
          <a:p>
            <a:pPr marL="457200" indent="-457200" algn="just">
              <a:lnSpc>
                <a:spcPct val="130000"/>
              </a:lnSpc>
              <a:buClr>
                <a:srgbClr val="0000FF"/>
              </a:buClr>
              <a:buFont typeface="+mj-ea"/>
              <a:buAutoNum type="circleNumDbPlain"/>
            </a:pPr>
            <a:endParaRPr lang="zh-CN" altLang="en-US" sz="2400"/>
          </a:p>
          <a:p>
            <a:pPr marL="457200" indent="-457200" algn="just">
              <a:lnSpc>
                <a:spcPct val="130000"/>
              </a:lnSpc>
              <a:buClr>
                <a:srgbClr val="0000FF"/>
              </a:buClr>
              <a:buFont typeface="+mj-ea"/>
              <a:buAutoNum type="circleNumDbPlain"/>
            </a:pPr>
            <a:endParaRPr lang="zh-CN" altLang="en-US" sz="2400"/>
          </a:p>
          <a:p>
            <a:pPr marL="457200" indent="-457200" algn="just">
              <a:lnSpc>
                <a:spcPct val="130000"/>
              </a:lnSpc>
              <a:buClr>
                <a:srgbClr val="0000FF"/>
              </a:buClr>
              <a:buFont typeface="+mj-ea"/>
              <a:buAutoNum type="circleNumDbPlain"/>
            </a:pPr>
            <a:endParaRPr lang="zh-CN" altLang="en-US" sz="2400"/>
          </a:p>
          <a:p>
            <a:pPr marL="457200" indent="-457200" algn="just">
              <a:lnSpc>
                <a:spcPct val="130000"/>
              </a:lnSpc>
              <a:buClr>
                <a:srgbClr val="0000FF"/>
              </a:buClr>
              <a:buFont typeface="+mj-ea"/>
              <a:buAutoNum type="circleNumDbPlain"/>
            </a:pPr>
            <a:r>
              <a:rPr lang="zh-CN" altLang="en-US" sz="2400"/>
              <a:t>外接式</a:t>
            </a:r>
            <a:endParaRPr lang="zh-CN" altLang="en-US" sz="2400"/>
          </a:p>
          <a:p>
            <a:pPr marL="457200" indent="-457200" algn="just">
              <a:lnSpc>
                <a:spcPct val="130000"/>
              </a:lnSpc>
              <a:buClr>
                <a:srgbClr val="0000FF"/>
              </a:buClr>
              <a:buFont typeface="+mj-ea"/>
              <a:buAutoNum type="circleNumDbPlain"/>
            </a:pPr>
            <a:endParaRPr lang="zh-CN" altLang="en-US" sz="220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5650" y="2277110"/>
            <a:ext cx="7345680" cy="130111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405" y="4224655"/>
            <a:ext cx="7289800" cy="68643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6244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2. 1 </a:t>
            </a:r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实践一: JavaScript</a:t>
            </a:r>
            <a:r>
              <a:rPr lang="zh-CN" altLang="en-US" sz="2800" b="1" dirty="0" smtClean="0">
                <a:solidFill>
                  <a:schemeClr val="bg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语法基础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0215" y="1173480"/>
            <a:ext cx="8693785" cy="24892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en-US" altLang="zh-CN" sz="2400">
                <a:solidFill>
                  <a:srgbClr val="0000FF"/>
                </a:solidFill>
              </a:rPr>
              <a:t>8</a:t>
            </a:r>
            <a:r>
              <a:rPr lang="zh-CN" altLang="en-US" sz="2400">
                <a:solidFill>
                  <a:srgbClr val="0000FF"/>
                </a:solidFill>
              </a:rPr>
              <a:t>. </a:t>
            </a:r>
            <a:r>
              <a:rPr lang="en-US" sz="2400">
                <a:solidFill>
                  <a:srgbClr val="0000FF"/>
                </a:solidFill>
              </a:rPr>
              <a:t>alert()</a:t>
            </a:r>
            <a:r>
              <a:rPr lang="zh-CN" altLang="en-US" sz="2400">
                <a:solidFill>
                  <a:srgbClr val="0000FF"/>
                </a:solidFill>
              </a:rPr>
              <a:t>和</a:t>
            </a:r>
            <a:r>
              <a:rPr lang="en-US" altLang="zh-CN" sz="2400">
                <a:solidFill>
                  <a:srgbClr val="0000FF"/>
                </a:solidFill>
              </a:rPr>
              <a:t>document.write()</a:t>
            </a:r>
            <a:endParaRPr lang="zh-CN" altLang="en-US" sz="2400">
              <a:solidFill>
                <a:srgbClr val="0000FF"/>
              </a:solidFill>
            </a:endParaRPr>
          </a:p>
          <a:p>
            <a:pPr marL="342900" indent="-342900" algn="just">
              <a:lnSpc>
                <a:spcPct val="130000"/>
              </a:lnSpc>
              <a:buClr>
                <a:srgbClr val="0000FF"/>
              </a:buClr>
              <a:buFont typeface="Wingdings" panose="05000000000000000000" charset="0"/>
              <a:buChar char="n"/>
            </a:pPr>
            <a:r>
              <a:rPr lang="zh-CN" altLang="en-US" sz="2400"/>
              <a:t>alert()：该方法是JavaScript里window对象中的一个常用的方法，使用频率很高，用于弹出一个提示框。</a:t>
            </a:r>
            <a:endParaRPr lang="zh-CN" altLang="en-US" sz="2400"/>
          </a:p>
          <a:p>
            <a:pPr marL="342900" indent="-342900" algn="just">
              <a:lnSpc>
                <a:spcPct val="130000"/>
              </a:lnSpc>
              <a:buClr>
                <a:srgbClr val="0000FF"/>
              </a:buClr>
              <a:buFont typeface="Wingdings" panose="05000000000000000000" charset="0"/>
              <a:buChar char="n"/>
            </a:pPr>
            <a:r>
              <a:rPr lang="zh-CN" altLang="en-US" sz="2400"/>
              <a:t>document.write()：该方法是用于在网页页面上进行写入内容。</a:t>
            </a:r>
            <a:r>
              <a:rPr lang="zh-CN" altLang="en-US" sz="2200"/>
              <a:t> </a:t>
            </a:r>
            <a:endParaRPr lang="zh-CN" altLang="en-US" sz="22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6244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2. 1 </a:t>
            </a:r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实践一: JavaScript</a:t>
            </a:r>
            <a:r>
              <a:rPr lang="zh-CN" altLang="en-US" sz="2800" b="1" dirty="0" smtClean="0">
                <a:solidFill>
                  <a:schemeClr val="bg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语法基础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77240" y="1390650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实践内容：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2610" y="2037715"/>
            <a:ext cx="8542020" cy="1383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2400">
                <a:solidFill>
                  <a:srgbClr val="0000FF"/>
                </a:solidFill>
              </a:rPr>
              <a:t>(1) 在HTML中嵌入JavaScript代码。 </a:t>
            </a:r>
            <a:endParaRPr lang="zh-CN" altLang="en-US" sz="2400">
              <a:solidFill>
                <a:srgbClr val="0000FF"/>
              </a:solidFill>
            </a:endParaRPr>
          </a:p>
          <a:p>
            <a:pPr algn="l">
              <a:lnSpc>
                <a:spcPct val="120000"/>
              </a:lnSpc>
            </a:pPr>
            <a:r>
              <a:rPr lang="zh-CN" altLang="en-US" sz="2400"/>
              <a:t>      </a:t>
            </a:r>
            <a:r>
              <a:rPr lang="zh-CN" altLang="en-US" sz="2200"/>
              <a:t>在JavaScript代码中定义变量并赋值字符串，然后将变量的内容在网页页面上弹出一个提示框中显示，如图2.1.1所示效果图</a:t>
            </a:r>
            <a:endParaRPr lang="zh-CN" altLang="en-US" sz="2200"/>
          </a:p>
        </p:txBody>
      </p:sp>
      <p:sp>
        <p:nvSpPr>
          <p:cNvPr id="7" name="文本框 6"/>
          <p:cNvSpPr txBox="1"/>
          <p:nvPr/>
        </p:nvSpPr>
        <p:spPr>
          <a:xfrm>
            <a:off x="2491105" y="5951220"/>
            <a:ext cx="416242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/>
              <a:t>图2.1.1 实现文本生成及标签</a:t>
            </a:r>
            <a:endParaRPr lang="zh-CN" altLang="en-US"/>
          </a:p>
        </p:txBody>
      </p:sp>
      <p:pic>
        <p:nvPicPr>
          <p:cNvPr id="14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8130" y="3420745"/>
            <a:ext cx="5963285" cy="23869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6244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2. 1 </a:t>
            </a:r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实践一: JavaScript</a:t>
            </a:r>
            <a:r>
              <a:rPr lang="zh-CN" altLang="en-US" sz="2800" b="1" dirty="0" smtClean="0">
                <a:solidFill>
                  <a:schemeClr val="bg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语法基础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2610" y="1607185"/>
            <a:ext cx="8542020" cy="1383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2400">
                <a:solidFill>
                  <a:srgbClr val="0000FF"/>
                </a:solidFill>
              </a:rPr>
              <a:t>(2) 在HTML中嵌入JavaScript代码。 </a:t>
            </a:r>
            <a:endParaRPr lang="zh-CN" altLang="en-US" sz="2400">
              <a:solidFill>
                <a:srgbClr val="0000FF"/>
              </a:solidFill>
            </a:endParaRPr>
          </a:p>
          <a:p>
            <a:pPr algn="l">
              <a:lnSpc>
                <a:spcPct val="120000"/>
              </a:lnSpc>
            </a:pPr>
            <a:r>
              <a:rPr lang="zh-CN" altLang="en-US" sz="2400"/>
              <a:t>       </a:t>
            </a:r>
            <a:r>
              <a:rPr sz="2200"/>
              <a:t>利用JavaScript的流程控制语句实现获取1-100中能被5整除的数，并将其写入网页页面上显示，如图2.1.2所示。</a:t>
            </a:r>
            <a:endParaRPr sz="2200"/>
          </a:p>
        </p:txBody>
      </p:sp>
      <p:sp>
        <p:nvSpPr>
          <p:cNvPr id="7" name="文本框 6"/>
          <p:cNvSpPr txBox="1"/>
          <p:nvPr/>
        </p:nvSpPr>
        <p:spPr>
          <a:xfrm>
            <a:off x="2339340" y="6165215"/>
            <a:ext cx="460248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/>
              <a:t>图 2.1.2 实现在网页写入内容</a:t>
            </a:r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13965" y="3093720"/>
            <a:ext cx="4115435" cy="307149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6244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 2 实践二: JavaScript</a:t>
            </a:r>
            <a:r>
              <a:rPr lang="zh-CN" altLang="en-US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事件处理</a:t>
            </a:r>
            <a:endParaRPr lang="zh-CN" altLang="en-US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77240" y="1390650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实践目的：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96110" y="2037715"/>
            <a:ext cx="3688080" cy="9772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2400"/>
              <a:t>(1) 掌握鼠标单击事件；</a:t>
            </a:r>
            <a:endParaRPr lang="zh-CN" altLang="en-US" sz="2400"/>
          </a:p>
          <a:p>
            <a:pPr algn="l">
              <a:lnSpc>
                <a:spcPct val="120000"/>
              </a:lnSpc>
            </a:pPr>
            <a:r>
              <a:rPr lang="zh-CN" altLang="en-US" sz="2400"/>
              <a:t>(2) 掌握鼠标事件的基础。</a:t>
            </a:r>
            <a:endParaRPr lang="zh-CN" altLang="en-US" sz="24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6244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 2 实践三: JavaScript</a:t>
            </a:r>
            <a:r>
              <a:rPr lang="zh-CN" altLang="en-US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常用对象</a:t>
            </a:r>
            <a:endParaRPr lang="zh-CN" altLang="en-US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77240" y="1160145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相关知识：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92175" y="1642745"/>
            <a:ext cx="7767955" cy="42887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2400">
                <a:solidFill>
                  <a:srgbClr val="0000FF"/>
                </a:solidFill>
              </a:rPr>
              <a:t>1.</a:t>
            </a:r>
            <a:r>
              <a:rPr sz="2400">
                <a:solidFill>
                  <a:srgbClr val="0000FF"/>
                </a:solidFill>
              </a:rPr>
              <a:t>事件处理</a:t>
            </a:r>
            <a:r>
              <a:rPr lang="zh-CN" altLang="en-US"/>
              <a:t> </a:t>
            </a:r>
            <a:endParaRPr lang="zh-CN" altLang="en-US"/>
          </a:p>
          <a:p>
            <a:pPr indent="609600" latinLnBrk="0">
              <a:lnSpc>
                <a:spcPct val="13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/>
              <a:t>JavaScript可以以事件驱动的方式直接对客户端做出的事件进行响应。用户在页面上操作鼠标、键盘，或对窗口等发起的动作即称为事件，对事件做出响应处理的程序称为事件处理程序。JavaScript常见的事件可大致划分为几个类别：</a:t>
            </a:r>
            <a:endParaRPr lang="zh-CN" altLang="en-US" sz="2400"/>
          </a:p>
          <a:p>
            <a:pPr marL="0" indent="0" algn="just">
              <a:lnSpc>
                <a:spcPct val="130000"/>
              </a:lnSpc>
              <a:buClr>
                <a:srgbClr val="0000FF"/>
              </a:buClr>
              <a:buFont typeface="Wingdings" panose="05000000000000000000" charset="0"/>
              <a:buChar char="n"/>
            </a:pPr>
            <a:r>
              <a:rPr lang="en-US" sz="2200"/>
              <a:t>   </a:t>
            </a:r>
            <a:r>
              <a:rPr sz="2200"/>
              <a:t>鼠标事件；</a:t>
            </a:r>
            <a:endParaRPr sz="2200"/>
          </a:p>
          <a:p>
            <a:pPr marL="0" indent="0" algn="just">
              <a:lnSpc>
                <a:spcPct val="130000"/>
              </a:lnSpc>
              <a:buClr>
                <a:srgbClr val="0000FF"/>
              </a:buClr>
              <a:buFont typeface="Wingdings" panose="05000000000000000000" charset="0"/>
              <a:buChar char="n"/>
            </a:pPr>
            <a:r>
              <a:rPr lang="en-US" sz="2200"/>
              <a:t>   </a:t>
            </a:r>
            <a:r>
              <a:rPr sz="2200"/>
              <a:t>键盘事件；</a:t>
            </a:r>
            <a:endParaRPr sz="2200"/>
          </a:p>
          <a:p>
            <a:pPr marL="0" indent="0" algn="just">
              <a:lnSpc>
                <a:spcPct val="130000"/>
              </a:lnSpc>
              <a:buClr>
                <a:srgbClr val="0000FF"/>
              </a:buClr>
              <a:buFont typeface="Wingdings" panose="05000000000000000000" charset="0"/>
              <a:buChar char="n"/>
            </a:pPr>
            <a:r>
              <a:rPr lang="en-US" sz="2200"/>
              <a:t>   </a:t>
            </a:r>
            <a:r>
              <a:rPr sz="2200"/>
              <a:t>其他事件。</a:t>
            </a:r>
            <a:endParaRPr sz="220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6244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 2 实践二: JavaScript</a:t>
            </a:r>
            <a:r>
              <a:rPr lang="zh-CN" altLang="en-US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事件处理</a:t>
            </a:r>
            <a:endParaRPr lang="zh-CN" altLang="en-US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7360" y="1173480"/>
            <a:ext cx="8693785" cy="217106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en-US" altLang="zh-CN" sz="2400">
                <a:solidFill>
                  <a:srgbClr val="0000FF"/>
                </a:solidFill>
              </a:rPr>
              <a:t>2</a:t>
            </a:r>
            <a:r>
              <a:rPr lang="zh-CN" altLang="en-US" sz="2400">
                <a:solidFill>
                  <a:srgbClr val="0000FF"/>
                </a:solidFill>
              </a:rPr>
              <a:t>. </a:t>
            </a:r>
            <a:r>
              <a:rPr sz="2400">
                <a:solidFill>
                  <a:srgbClr val="0000FF"/>
                </a:solidFill>
                <a:latin typeface="宋体" panose="02010600030101010101" pitchFamily="2" charset="-122"/>
              </a:rPr>
              <a:t>鼠标事件</a:t>
            </a:r>
            <a:endParaRPr sz="240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indent="457200" latinLnBrk="0">
              <a:lnSpc>
                <a:spcPct val="130000"/>
              </a:lnSpc>
            </a:pPr>
            <a:r>
              <a:rPr lang="zh-CN" altLang="en-US" sz="2000"/>
              <a:t>鼠标事件是指在鼠标上的操作，例如在某HTML元素对象上单击鼠标、双击鼠标、鼠标移动、鼠标划入、鼠标划出等。鼠标事件一般应用于Button对象、Checkbox对象、Image对象、Link对象、Radio对象、Reset对象和Submit对象等。其常见事件有如下</a:t>
            </a:r>
            <a:r>
              <a:rPr lang="zh-CN" altLang="en-US" sz="2000"/>
              <a:t>表： </a:t>
            </a:r>
            <a:endParaRPr lang="en-US" altLang="zh-CN" sz="2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6330" y="3517900"/>
            <a:ext cx="7092315" cy="312293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2411730" y="3244850"/>
            <a:ext cx="4572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/>
              <a:t>表 2. 2. 1 鼠标事件</a:t>
            </a:r>
            <a:endParaRPr lang="zh-CN" alt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6244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 2 实践二: JavaScript</a:t>
            </a:r>
            <a:r>
              <a:rPr lang="zh-CN" altLang="en-US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事件处理</a:t>
            </a:r>
            <a:endParaRPr lang="zh-CN" altLang="en-US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7360" y="1173480"/>
            <a:ext cx="8693785" cy="137096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en-US" altLang="zh-CN" sz="2400">
                <a:solidFill>
                  <a:srgbClr val="0000FF"/>
                </a:solidFill>
              </a:rPr>
              <a:t>3</a:t>
            </a:r>
            <a:r>
              <a:rPr lang="zh-CN" altLang="en-US" sz="2400">
                <a:solidFill>
                  <a:srgbClr val="0000FF"/>
                </a:solidFill>
              </a:rPr>
              <a:t>.键盘事件</a:t>
            </a:r>
            <a:endParaRPr lang="zh-CN" altLang="en-US" sz="2400">
              <a:solidFill>
                <a:srgbClr val="0000FF"/>
              </a:solidFill>
            </a:endParaRPr>
          </a:p>
          <a:p>
            <a:pPr indent="457200" latinLnBrk="0">
              <a:lnSpc>
                <a:spcPct val="130000"/>
              </a:lnSpc>
            </a:pPr>
            <a:r>
              <a:rPr lang="zh-CN" altLang="en-US" sz="2000">
                <a:solidFill>
                  <a:schemeClr val="tx1"/>
                </a:solidFill>
              </a:rPr>
              <a:t>键盘事件是用户在键盘上的操作，例如在HTML某元素上按住键盘某按键、释放某按键、或按下键并释放等。键盘事件主要分为以下</a:t>
            </a:r>
            <a:r>
              <a:rPr lang="zh-CN" altLang="en-US" sz="2000">
                <a:solidFill>
                  <a:schemeClr val="tx1"/>
                </a:solidFill>
              </a:rPr>
              <a:t>表3种类：  </a:t>
            </a:r>
            <a:endParaRPr lang="zh-CN" altLang="en-US" sz="2000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5695" y="2924810"/>
            <a:ext cx="7121525" cy="222885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528570" y="2564765"/>
            <a:ext cx="4572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/>
              <a:t>表 2. 2. 2 键盘事件</a:t>
            </a:r>
            <a:endParaRPr lang="zh-CN" alt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6244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 2 实践二: JavaScript</a:t>
            </a:r>
            <a:r>
              <a:rPr lang="zh-CN" altLang="en-US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事件处理</a:t>
            </a:r>
            <a:endParaRPr lang="zh-CN" altLang="en-US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7360" y="1173480"/>
            <a:ext cx="8693785" cy="217106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en-US" altLang="zh-CN" sz="2400">
                <a:solidFill>
                  <a:srgbClr val="0000FF"/>
                </a:solidFill>
              </a:rPr>
              <a:t>4</a:t>
            </a:r>
            <a:r>
              <a:rPr lang="zh-CN" altLang="en-US" sz="2400">
                <a:solidFill>
                  <a:srgbClr val="0000FF"/>
                </a:solidFill>
              </a:rPr>
              <a:t>. </a:t>
            </a:r>
            <a:r>
              <a:rPr sz="2400">
                <a:solidFill>
                  <a:srgbClr val="0000FF"/>
                </a:solidFill>
                <a:latin typeface="宋体" panose="02010600030101010101" pitchFamily="2" charset="-122"/>
              </a:rPr>
              <a:t>其他事件</a:t>
            </a:r>
            <a:endParaRPr sz="240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indent="457200" latinLnBrk="0">
              <a:lnSpc>
                <a:spcPct val="130000"/>
              </a:lnSpc>
            </a:pPr>
            <a:r>
              <a:rPr lang="zh-CN" altLang="en-US" sz="2000"/>
              <a:t> 除了鼠标事件、键盘事件外，还有很多其他事件，如：提交表单、重置表单、元素获取焦点、元素失去焦点、元素被修改内容、页面加载完成、页面卸载、窗口移动等。</a:t>
            </a:r>
            <a:endParaRPr lang="zh-CN" altLang="en-US" sz="2000"/>
          </a:p>
          <a:p>
            <a:pPr indent="457200" latinLnBrk="0">
              <a:lnSpc>
                <a:spcPct val="130000"/>
              </a:lnSpc>
            </a:pPr>
            <a:r>
              <a:rPr lang="en-US" altLang="zh-CN" sz="2000">
                <a:latin typeface="宋体" panose="02010600030101010101" pitchFamily="2" charset="-122"/>
                <a:cs typeface="宋体" panose="02010600030101010101" pitchFamily="2" charset="-122"/>
              </a:rPr>
              <a:t>其他常见事件有：</a:t>
            </a:r>
            <a:endParaRPr lang="en-US" altLang="zh-CN" sz="2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9970" y="3576955"/>
            <a:ext cx="7314565" cy="299339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843530" y="3140710"/>
            <a:ext cx="4572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/>
              <a:t>表 2. 2. 3 其他事件</a:t>
            </a:r>
            <a:endParaRPr lang="zh-CN" alt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6244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 2 实践二: JavaScript</a:t>
            </a:r>
            <a:r>
              <a:rPr lang="zh-CN" altLang="en-US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事件处理</a:t>
            </a:r>
            <a:endParaRPr lang="zh-CN" altLang="en-US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7360" y="1173480"/>
            <a:ext cx="8693785" cy="457200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en-US" altLang="zh-CN" sz="2400">
                <a:solidFill>
                  <a:srgbClr val="0000FF"/>
                </a:solidFill>
              </a:rPr>
              <a:t>5</a:t>
            </a:r>
            <a:r>
              <a:rPr lang="zh-CN" altLang="en-US" sz="2400">
                <a:solidFill>
                  <a:srgbClr val="0000FF"/>
                </a:solidFill>
              </a:rPr>
              <a:t>. </a:t>
            </a:r>
            <a:r>
              <a:rPr sz="2400">
                <a:solidFill>
                  <a:srgbClr val="0000FF"/>
                </a:solidFill>
                <a:latin typeface="宋体" panose="02010600030101010101" pitchFamily="2" charset="-122"/>
              </a:rPr>
              <a:t>JavaScript中函数的定义</a:t>
            </a:r>
            <a:endParaRPr sz="240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000"/>
              <a:t>     </a:t>
            </a:r>
            <a:r>
              <a:rPr lang="zh-CN" altLang="en-US" sz="2000"/>
              <a:t>基本语法：</a:t>
            </a:r>
            <a:endParaRPr lang="zh-CN" altLang="en-US" sz="2000"/>
          </a:p>
          <a:p>
            <a:pPr>
              <a:lnSpc>
                <a:spcPct val="130000"/>
              </a:lnSpc>
            </a:pPr>
            <a:endParaRPr lang="zh-CN" altLang="en-US" sz="2000"/>
          </a:p>
          <a:p>
            <a:pPr>
              <a:lnSpc>
                <a:spcPct val="130000"/>
              </a:lnSpc>
            </a:pPr>
            <a:endParaRPr lang="zh-CN" altLang="en-US" sz="2000"/>
          </a:p>
          <a:p>
            <a:pPr>
              <a:lnSpc>
                <a:spcPct val="130000"/>
              </a:lnSpc>
            </a:pPr>
            <a:endParaRPr lang="zh-CN" altLang="en-US" sz="2000"/>
          </a:p>
          <a:p>
            <a:pPr>
              <a:lnSpc>
                <a:spcPct val="130000"/>
              </a:lnSpc>
            </a:pPr>
            <a:endParaRPr lang="zh-CN" altLang="en-US" sz="2000"/>
          </a:p>
          <a:p>
            <a:pPr>
              <a:lnSpc>
                <a:spcPct val="130000"/>
              </a:lnSpc>
            </a:pPr>
            <a:r>
              <a:rPr lang="en-US" altLang="zh-CN" sz="2000"/>
              <a:t>(1)function是关键字，组成一个函数必须由function关键字开始。</a:t>
            </a:r>
            <a:endParaRPr lang="en-US" altLang="zh-CN" sz="2000"/>
          </a:p>
          <a:p>
            <a:pPr>
              <a:lnSpc>
                <a:spcPct val="130000"/>
              </a:lnSpc>
            </a:pPr>
            <a:r>
              <a:rPr lang="en-US" altLang="zh-CN" sz="2000"/>
              <a:t>(2)函数名用来在调用时使用，命名必须符合有关标识符的命名规则。</a:t>
            </a:r>
            <a:endParaRPr lang="en-US" altLang="zh-CN" sz="2000"/>
          </a:p>
          <a:p>
            <a:pPr>
              <a:lnSpc>
                <a:spcPct val="130000"/>
              </a:lnSpc>
            </a:pPr>
            <a:r>
              <a:rPr lang="en-US" altLang="zh-CN" sz="2000"/>
              <a:t>(3)一个函数可以没有参数，但括号必须保留，函数也可以有1到多个参数，声明参数时不必明确类型。</a:t>
            </a:r>
            <a:endParaRPr lang="en-US" altLang="zh-CN" sz="2000"/>
          </a:p>
          <a:p>
            <a:pPr>
              <a:lnSpc>
                <a:spcPct val="130000"/>
              </a:lnSpc>
            </a:pPr>
            <a:r>
              <a:rPr lang="en-US" altLang="zh-CN" sz="2000"/>
              <a:t>(4)大括号界定了函数的函数体。</a:t>
            </a:r>
            <a:endParaRPr lang="en-US" altLang="zh-CN" sz="2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0585" y="2177415"/>
            <a:ext cx="7118350" cy="14630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Rectangle 3"/>
          <p:cNvSpPr>
            <a:spLocks noGrp="1" noChangeArrowheads="1"/>
          </p:cNvSpPr>
          <p:nvPr/>
        </p:nvSpPr>
        <p:spPr>
          <a:xfrm>
            <a:off x="457200" y="1126490"/>
            <a:ext cx="8229600" cy="491109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342900" lvl="0" indent="-342900" algn="l" defTabSz="91440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8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panose="05000000000000000000" pitchFamily="2" charset="2"/>
              <a:buChar char="•"/>
              <a:defRPr sz="24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–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140000"/>
              </a:lnSpc>
            </a:pPr>
            <a:r>
              <a:rPr lang="en-US" altLang="zh-CN" sz="24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   2. 1 实践一: JavaScript</a:t>
            </a:r>
            <a:r>
              <a:rPr lang="zh-CN" altLang="en-US" sz="24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语法基础</a:t>
            </a:r>
            <a:endParaRPr lang="en-US" altLang="zh-CN" sz="2400" dirty="0" smtClean="0">
              <a:solidFill>
                <a:schemeClr val="accent1"/>
              </a:solidFill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40000"/>
              </a:lnSpc>
            </a:pPr>
            <a:r>
              <a:rPr lang="zh-CN" altLang="en-US" sz="24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24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. 2 实践二: </a:t>
            </a:r>
            <a:r>
              <a:rPr lang="en-US" altLang="zh-CN" sz="24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JavaScript</a:t>
            </a:r>
            <a:r>
              <a:rPr lang="zh-CN" altLang="en-US" sz="24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事件处理</a:t>
            </a:r>
            <a:endParaRPr lang="zh-CN" altLang="en-US" sz="2400" dirty="0" smtClean="0">
              <a:solidFill>
                <a:schemeClr val="accent1"/>
              </a:solidFill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40000"/>
              </a:lnSpc>
            </a:pPr>
            <a:r>
              <a:rPr lang="en-US" altLang="zh-CN" sz="24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   2. 3 实践三: JavaScript</a:t>
            </a:r>
            <a:r>
              <a:rPr lang="zh-CN" altLang="en-US" sz="24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常用对象</a:t>
            </a:r>
            <a:endParaRPr lang="en-US" altLang="zh-CN" sz="2400" dirty="0" smtClean="0">
              <a:solidFill>
                <a:schemeClr val="accent1"/>
              </a:solidFill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40000"/>
              </a:lnSpc>
            </a:pPr>
            <a:r>
              <a:rPr lang="zh-CN" altLang="en-US" sz="24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24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. 4 </a:t>
            </a:r>
            <a:r>
              <a:rPr lang="zh-CN" altLang="en-US" sz="24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+mn-ea"/>
              </a:rPr>
              <a:t>综合实践一</a:t>
            </a:r>
            <a:r>
              <a:rPr lang="zh-CN" altLang="en-US" sz="24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: 登录与注册前端表单验证 </a:t>
            </a:r>
            <a:endParaRPr lang="zh-CN" altLang="en-US" sz="2400" dirty="0" smtClean="0">
              <a:solidFill>
                <a:schemeClr val="accent1"/>
              </a:solidFill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40000"/>
              </a:lnSpc>
            </a:pPr>
            <a:r>
              <a:rPr lang="zh-CN" altLang="en-US" sz="24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24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. 5 </a:t>
            </a:r>
            <a:r>
              <a:rPr lang="zh-CN" altLang="en-US" sz="24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+mn-ea"/>
              </a:rPr>
              <a:t>综合实践二</a:t>
            </a:r>
            <a:r>
              <a:rPr lang="zh-CN" altLang="en-US" sz="24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: 菜单及用户列表编辑</a:t>
            </a:r>
            <a:endParaRPr lang="zh-CN" altLang="en-US" sz="2400" dirty="0" smtClean="0">
              <a:solidFill>
                <a:schemeClr val="accent1"/>
              </a:solidFill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  <a:p>
            <a:pPr marL="0" indent="0" eaLnBrk="1" hangingPunct="1">
              <a:lnSpc>
                <a:spcPct val="140000"/>
              </a:lnSpc>
              <a:buNone/>
            </a:pPr>
            <a:endParaRPr lang="zh-CN" altLang="en-US" sz="2400" dirty="0" smtClean="0">
              <a:solidFill>
                <a:schemeClr val="accent1"/>
              </a:solidFill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64895" y="502920"/>
            <a:ext cx="25711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chemeClr val="bg1"/>
                </a:solidFill>
              </a:rPr>
              <a:t>本章内容：</a:t>
            </a:r>
            <a:endParaRPr lang="zh-CN" altLang="en-US" sz="2800" b="1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6244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 2 实践二: JavaScript</a:t>
            </a:r>
            <a:r>
              <a:rPr lang="zh-CN" altLang="en-US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事件处理</a:t>
            </a:r>
            <a:endParaRPr lang="zh-CN" altLang="en-US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3260" y="1412875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实践内容：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2610" y="2037715"/>
            <a:ext cx="8542020" cy="20853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2400">
                <a:solidFill>
                  <a:srgbClr val="0000FF"/>
                </a:solidFill>
              </a:rPr>
              <a:t>(1) 鼠标事件和键盘事件处理。 </a:t>
            </a:r>
            <a:endParaRPr lang="zh-CN" altLang="en-US" sz="2400">
              <a:solidFill>
                <a:srgbClr val="0000FF"/>
              </a:solidFill>
            </a:endParaRPr>
          </a:p>
          <a:p>
            <a:pPr algn="l">
              <a:lnSpc>
                <a:spcPct val="120000"/>
              </a:lnSpc>
            </a:pPr>
            <a:r>
              <a:rPr lang="zh-CN" altLang="en-US" sz="2400"/>
              <a:t>      </a:t>
            </a:r>
            <a:r>
              <a:rPr lang="zh-CN" altLang="en-US" sz="2000"/>
              <a:t>当鼠标移到“点我”按钮时，旁边的框会显示“我来了”；当鼠标从“点我”按钮上移开时，旁边的框会显示“我走了”；当鼠标左键单击“点我”按钮时，会弹出提示框；当在按钮旁边的输入框中想输入内容操作键盘时，会弹出提示框提示不能在该输入框输入内容。</a:t>
            </a:r>
            <a:endParaRPr lang="zh-CN" altLang="en-US" sz="2000"/>
          </a:p>
        </p:txBody>
      </p:sp>
      <p:pic>
        <p:nvPicPr>
          <p:cNvPr id="17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43530" y="4220845"/>
            <a:ext cx="3854450" cy="1783715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</p:pic>
      <p:sp>
        <p:nvSpPr>
          <p:cNvPr id="12" name="文本框 11"/>
          <p:cNvSpPr txBox="1"/>
          <p:nvPr/>
        </p:nvSpPr>
        <p:spPr>
          <a:xfrm>
            <a:off x="3624580" y="6068060"/>
            <a:ext cx="24180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>
                <a:sym typeface="+mn-ea"/>
              </a:rPr>
              <a:t>图</a:t>
            </a:r>
            <a:r>
              <a:rPr lang="en-US" altLang="zh-CN">
                <a:sym typeface="+mn-ea"/>
              </a:rPr>
              <a:t>2.2.1</a:t>
            </a:r>
            <a:r>
              <a:rPr lang="zh-CN" altLang="en-US">
                <a:sym typeface="+mn-ea"/>
              </a:rPr>
              <a:t>事件处理事例</a:t>
            </a:r>
            <a:r>
              <a:rPr lang="en-US" altLang="zh-CN">
                <a:sym typeface="+mn-ea"/>
              </a:rPr>
              <a:t>1</a:t>
            </a:r>
            <a:endParaRPr lang="en-US" altLang="zh-CN">
              <a:sym typeface="+mn-ea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6244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 2 实践二: JavaScript</a:t>
            </a:r>
            <a:r>
              <a:rPr lang="zh-CN" altLang="en-US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事件处理</a:t>
            </a:r>
            <a:endParaRPr lang="zh-CN" altLang="en-US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586230" y="5373370"/>
            <a:ext cx="597090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ctr"/>
            <a:r>
              <a:rPr lang="zh-CN" sz="1800" b="0">
                <a:solidFill>
                  <a:srgbClr val="000000"/>
                </a:solidFill>
                <a:ea typeface="宋体" panose="02010600030101010101" pitchFamily="2" charset="-122"/>
              </a:rPr>
              <a:t>图</a:t>
            </a:r>
            <a:r>
              <a:rPr lang="en-US" sz="18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2.2.2 </a:t>
            </a:r>
            <a:r>
              <a:rPr lang="zh-CN" sz="1800" b="0">
                <a:solidFill>
                  <a:srgbClr val="000000"/>
                </a:solidFill>
                <a:ea typeface="宋体" panose="02010600030101010101" pitchFamily="2" charset="-122"/>
              </a:rPr>
              <a:t>鼠标移进移出、单击的效果和按下键盘的效果</a:t>
            </a:r>
            <a:endParaRPr lang="zh-CN" altLang="en-US" sz="180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7115" y="1557020"/>
            <a:ext cx="7050405" cy="348297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6244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 2 实践二: JavaScript</a:t>
            </a:r>
            <a:r>
              <a:rPr lang="zh-CN" altLang="en-US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事件处理</a:t>
            </a:r>
            <a:endParaRPr lang="zh-CN" altLang="en-US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7360" y="1557020"/>
            <a:ext cx="8542020" cy="20853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2400">
                <a:solidFill>
                  <a:srgbClr val="0000FF"/>
                </a:solidFill>
              </a:rPr>
              <a:t>(2) 实现一个登录页面。 </a:t>
            </a:r>
            <a:endParaRPr lang="zh-CN" altLang="en-US" sz="2400">
              <a:solidFill>
                <a:srgbClr val="0000FF"/>
              </a:solidFill>
            </a:endParaRPr>
          </a:p>
          <a:p>
            <a:pPr algn="l">
              <a:lnSpc>
                <a:spcPct val="120000"/>
              </a:lnSpc>
            </a:pPr>
            <a:r>
              <a:rPr lang="zh-CN" altLang="en-US" sz="2400"/>
              <a:t>       </a:t>
            </a:r>
            <a:r>
              <a:rPr sz="2000"/>
              <a:t>使用 JavaScript 实现对用户名和密码的相关校验。 如图 2. 2. 3 所示, 当点击 “登录” 按钮或在用户名/ 密码输入框中敲击回车键时, 要对用户名 和密码是否为空进行校验; 当用户名输入框失去焦点时, 校验用户名是不是以字母开头、 长度在 5~20 的有效用户名, 并给出温馨提示。</a:t>
            </a:r>
            <a:endParaRPr sz="2000"/>
          </a:p>
        </p:txBody>
      </p:sp>
      <p:sp>
        <p:nvSpPr>
          <p:cNvPr id="8" name="文本框 7"/>
          <p:cNvSpPr txBox="1"/>
          <p:nvPr/>
        </p:nvSpPr>
        <p:spPr>
          <a:xfrm>
            <a:off x="1763395" y="6165215"/>
            <a:ext cx="597090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ctr"/>
            <a:r>
              <a:rPr lang="zh-CN" sz="1800" b="0">
                <a:solidFill>
                  <a:srgbClr val="000000"/>
                </a:solidFill>
                <a:ea typeface="宋体" panose="02010600030101010101" pitchFamily="2" charset="-122"/>
              </a:rPr>
              <a:t>图</a:t>
            </a:r>
            <a:r>
              <a:rPr lang="en-US" sz="18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2.2.3 </a:t>
            </a:r>
            <a:r>
              <a:rPr lang="zh-CN" sz="1800" b="0">
                <a:solidFill>
                  <a:srgbClr val="000000"/>
                </a:solidFill>
                <a:ea typeface="宋体" panose="02010600030101010101" pitchFamily="2" charset="-122"/>
              </a:rPr>
              <a:t>登录页面的数据校验</a:t>
            </a:r>
            <a:endParaRPr lang="zh-CN" sz="1800" b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3985" y="3554730"/>
            <a:ext cx="6553200" cy="261048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6244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 3 实践三: JavaScript</a:t>
            </a:r>
            <a:r>
              <a:rPr lang="zh-CN" altLang="en-US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常用对象</a:t>
            </a:r>
            <a:endParaRPr lang="zh-CN" altLang="en-US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77240" y="1821180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实践目的：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91640" y="2493010"/>
            <a:ext cx="7633970" cy="9772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2400"/>
              <a:t>(1) </a:t>
            </a:r>
            <a:r>
              <a:rPr sz="2400"/>
              <a:t>掌握JavaScript的常用对象及其常用的属性和方法；</a:t>
            </a:r>
            <a:r>
              <a:rPr lang="zh-CN" altLang="en-US" sz="2400"/>
              <a:t> </a:t>
            </a:r>
            <a:endParaRPr lang="zh-CN" altLang="en-US" sz="2400"/>
          </a:p>
          <a:p>
            <a:pPr algn="l">
              <a:lnSpc>
                <a:spcPct val="120000"/>
              </a:lnSpc>
            </a:pPr>
            <a:r>
              <a:rPr lang="zh-CN" altLang="en-US" sz="2400"/>
              <a:t>(2) </a:t>
            </a:r>
            <a:r>
              <a:rPr sz="2400"/>
              <a:t>熟练运用几个常用对象对页面进行动态修饰。</a:t>
            </a:r>
            <a:endParaRPr sz="240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6244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 3 实践三: JavaScript</a:t>
            </a:r>
            <a:r>
              <a:rPr lang="zh-CN" altLang="en-US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常用对象</a:t>
            </a:r>
            <a:endParaRPr lang="zh-CN" altLang="en-US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77240" y="1160145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相关知识：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99795" y="1557020"/>
            <a:ext cx="7757160" cy="51104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2400">
                <a:solidFill>
                  <a:srgbClr val="0000FF"/>
                </a:solidFill>
              </a:rPr>
              <a:t>1. window对象</a:t>
            </a:r>
            <a:r>
              <a:rPr lang="zh-CN" altLang="en-US"/>
              <a:t> </a:t>
            </a:r>
            <a:endParaRPr lang="zh-CN" altLang="en-US"/>
          </a:p>
          <a:p>
            <a:pPr indent="457200" latinLnBrk="0">
              <a:lnSpc>
                <a:spcPct val="130000"/>
              </a:lnSpc>
            </a:pPr>
            <a:r>
              <a:rPr lang="zh-CN" altLang="en-US" sz="2000"/>
              <a:t>Window 对象是浏览器模型对象的</a:t>
            </a:r>
            <a:r>
              <a:rPr lang="zh-CN" altLang="en-US" sz="2000">
                <a:solidFill>
                  <a:srgbClr val="FF0000"/>
                </a:solidFill>
              </a:rPr>
              <a:t>顶层对象</a:t>
            </a:r>
            <a:r>
              <a:rPr lang="zh-CN" altLang="en-US" sz="2000"/>
              <a:t>。 其常用属性、 常用方法和常用事件列举 如下。</a:t>
            </a:r>
            <a:endParaRPr lang="zh-CN" altLang="en-US" sz="2000"/>
          </a:p>
          <a:p>
            <a:pPr indent="457200" latinLnBrk="0">
              <a:lnSpc>
                <a:spcPct val="150000"/>
              </a:lnSpc>
            </a:pPr>
            <a:r>
              <a:rPr lang="zh-CN" altLang="en-US" sz="2000"/>
              <a:t>(1) 常用属性。</a:t>
            </a:r>
            <a:endParaRPr lang="zh-CN" altLang="en-US" sz="2000"/>
          </a:p>
          <a:p>
            <a:pPr marL="800100" lvl="1" indent="-342900" latinLnBrk="0">
              <a:lnSpc>
                <a:spcPct val="150000"/>
              </a:lnSpc>
              <a:buClr>
                <a:srgbClr val="0000FF"/>
              </a:buClr>
              <a:buFont typeface="Wingdings" panose="05000000000000000000" charset="0"/>
              <a:buChar char="l"/>
            </a:pPr>
            <a:r>
              <a:rPr lang="zh-CN" altLang="en-US" sz="2000"/>
              <a:t>screen: 客户端的屏幕和显示性能的信息。</a:t>
            </a:r>
            <a:endParaRPr lang="zh-CN" altLang="en-US" sz="2000"/>
          </a:p>
          <a:p>
            <a:pPr marL="800100" lvl="1" indent="-342900" latinLnBrk="0">
              <a:lnSpc>
                <a:spcPct val="150000"/>
              </a:lnSpc>
              <a:buClr>
                <a:srgbClr val="0000FF"/>
              </a:buClr>
              <a:buFont typeface="Wingdings" panose="05000000000000000000" charset="0"/>
              <a:buChar char="l"/>
            </a:pPr>
            <a:r>
              <a:rPr lang="zh-CN" altLang="en-US" sz="2000"/>
              <a:t>history: 客户端访问过的 url 信息。 </a:t>
            </a:r>
            <a:endParaRPr lang="zh-CN" altLang="en-US" sz="2000"/>
          </a:p>
          <a:p>
            <a:pPr marL="800100" lvl="1" indent="-342900" latinLnBrk="0">
              <a:lnSpc>
                <a:spcPct val="150000"/>
              </a:lnSpc>
              <a:buClr>
                <a:srgbClr val="0000FF"/>
              </a:buClr>
              <a:buFont typeface="Wingdings" panose="05000000000000000000" charset="0"/>
              <a:buChar char="l"/>
            </a:pPr>
            <a:r>
              <a:rPr lang="zh-CN" altLang="en-US" sz="2000"/>
              <a:t>location: 当前 url 链接的信息。</a:t>
            </a:r>
            <a:endParaRPr lang="zh-CN" altLang="en-US" sz="2000"/>
          </a:p>
          <a:p>
            <a:pPr lvl="1" indent="0" latinLnBrk="0">
              <a:lnSpc>
                <a:spcPct val="150000"/>
              </a:lnSpc>
              <a:buClr>
                <a:srgbClr val="0000FF"/>
              </a:buClr>
              <a:buFont typeface="Wingdings" panose="05000000000000000000" charset="0"/>
              <a:buNone/>
            </a:pPr>
            <a:r>
              <a:rPr lang="zh-CN" altLang="en-US" sz="2000"/>
              <a:t>(2) 常用方法。</a:t>
            </a:r>
            <a:endParaRPr lang="zh-CN" altLang="en-US" sz="2000"/>
          </a:p>
          <a:p>
            <a:pPr marL="800100" lvl="1" indent="-342900" latinLnBrk="0">
              <a:lnSpc>
                <a:spcPct val="150000"/>
              </a:lnSpc>
              <a:buClr>
                <a:srgbClr val="0000FF"/>
              </a:buClr>
              <a:buFont typeface="Wingdings" panose="05000000000000000000" charset="0"/>
              <a:buChar char="l"/>
            </a:pPr>
            <a:r>
              <a:rPr lang="zh-CN" altLang="en-US" sz="2000"/>
              <a:t>alert: 提示框。</a:t>
            </a:r>
            <a:endParaRPr lang="zh-CN" altLang="en-US" sz="2000"/>
          </a:p>
          <a:p>
            <a:pPr marL="800100" lvl="1" indent="-342900" latinLnBrk="0">
              <a:lnSpc>
                <a:spcPct val="150000"/>
              </a:lnSpc>
              <a:buClr>
                <a:srgbClr val="0000FF"/>
              </a:buClr>
              <a:buFont typeface="Wingdings" panose="05000000000000000000" charset="0"/>
              <a:buChar char="l"/>
            </a:pPr>
            <a:r>
              <a:rPr lang="zh-CN" altLang="en-US" sz="2000"/>
              <a:t>close: 关闭浏览器窗口。 </a:t>
            </a:r>
            <a:endParaRPr lang="zh-CN" altLang="en-US" sz="2000"/>
          </a:p>
          <a:p>
            <a:pPr marL="800100" lvl="1" indent="-342900" latinLnBrk="0">
              <a:lnSpc>
                <a:spcPct val="150000"/>
              </a:lnSpc>
              <a:buClr>
                <a:srgbClr val="0000FF"/>
              </a:buClr>
              <a:buFont typeface="Wingdings" panose="05000000000000000000" charset="0"/>
              <a:buChar char="l"/>
            </a:pPr>
            <a:r>
              <a:rPr lang="zh-CN" altLang="en-US" sz="2000"/>
              <a:t>prompt: 显示可提示用户输入的对话框</a:t>
            </a:r>
            <a:r>
              <a:rPr lang="zh-CN" altLang="en-US" sz="2200"/>
              <a:t>。</a:t>
            </a:r>
            <a:endParaRPr lang="zh-CN" altLang="en-US" sz="220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6244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 3 实践三: JavaScript</a:t>
            </a:r>
            <a:r>
              <a:rPr lang="zh-CN" altLang="en-US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常用对象</a:t>
            </a:r>
            <a:endParaRPr lang="zh-CN" altLang="en-US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71550" y="1484630"/>
            <a:ext cx="5194935" cy="27070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/>
              <a:t>(3) 常用事件。</a:t>
            </a:r>
            <a:endParaRPr lang="zh-CN" altLang="en-US" sz="2000"/>
          </a:p>
          <a:p>
            <a:pPr marL="285750" indent="-285750" latinLnBrk="0">
              <a:lnSpc>
                <a:spcPct val="150000"/>
              </a:lnSpc>
              <a:buClr>
                <a:srgbClr val="0000FF"/>
              </a:buClr>
              <a:buFont typeface="Wingdings" panose="05000000000000000000" charset="0"/>
              <a:buChar char="l"/>
            </a:pPr>
            <a:r>
              <a:rPr lang="zh-CN" altLang="en-US" sz="2000"/>
              <a:t>onload: 一个页面或者一幅图像加载完成。</a:t>
            </a:r>
            <a:endParaRPr lang="zh-CN" altLang="en-US" sz="2000"/>
          </a:p>
          <a:p>
            <a:pPr marL="285750" indent="-285750" latinLnBrk="0">
              <a:lnSpc>
                <a:spcPct val="150000"/>
              </a:lnSpc>
              <a:buClr>
                <a:srgbClr val="0000FF"/>
              </a:buClr>
              <a:buFont typeface="Wingdings" panose="05000000000000000000" charset="0"/>
              <a:buChar char="l"/>
            </a:pPr>
            <a:r>
              <a:rPr lang="zh-CN" altLang="en-US" sz="2000"/>
              <a:t>onmouseover: 鼠标移动到某元素上。</a:t>
            </a:r>
            <a:endParaRPr lang="zh-CN" altLang="en-US" sz="2000"/>
          </a:p>
          <a:p>
            <a:pPr marL="285750" indent="-285750" latinLnBrk="0">
              <a:lnSpc>
                <a:spcPct val="150000"/>
              </a:lnSpc>
              <a:buClr>
                <a:srgbClr val="0000FF"/>
              </a:buClr>
              <a:buFont typeface="Wingdings" panose="05000000000000000000" charset="0"/>
              <a:buChar char="l"/>
            </a:pPr>
            <a:r>
              <a:rPr lang="zh-CN" altLang="en-US" sz="2000"/>
              <a:t> onclick: 鼠标单击事件。 </a:t>
            </a:r>
            <a:endParaRPr lang="zh-CN" altLang="en-US" sz="2000"/>
          </a:p>
          <a:p>
            <a:pPr marL="285750" indent="-285750" latinLnBrk="0">
              <a:lnSpc>
                <a:spcPct val="150000"/>
              </a:lnSpc>
              <a:buClr>
                <a:srgbClr val="0000FF"/>
              </a:buClr>
              <a:buFont typeface="Wingdings" panose="05000000000000000000" charset="0"/>
              <a:buChar char="l"/>
            </a:pPr>
            <a:r>
              <a:rPr lang="zh-CN" altLang="en-US" sz="2000"/>
              <a:t>onkeydown: 键盘按键被按下。 </a:t>
            </a:r>
            <a:endParaRPr lang="zh-CN" altLang="en-US" sz="2000"/>
          </a:p>
          <a:p>
            <a:pPr marL="285750" indent="-285750" latinLnBrk="0">
              <a:lnSpc>
                <a:spcPct val="150000"/>
              </a:lnSpc>
              <a:buClr>
                <a:srgbClr val="0000FF"/>
              </a:buClr>
              <a:buFont typeface="Wingdings" panose="05000000000000000000" charset="0"/>
              <a:buChar char="l"/>
            </a:pPr>
            <a:r>
              <a:rPr lang="zh-CN" altLang="en-US" sz="2000"/>
              <a:t>onchange: 内容被改变</a:t>
            </a:r>
            <a:endParaRPr lang="zh-CN" altLang="en-US" sz="200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6244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 3 实践三: JavaScript</a:t>
            </a:r>
            <a:r>
              <a:rPr lang="zh-CN" altLang="en-US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常用对象</a:t>
            </a:r>
            <a:endParaRPr lang="zh-CN" altLang="en-US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0215" y="1173480"/>
            <a:ext cx="8693785" cy="50120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en-US" altLang="zh-CN" sz="2400">
                <a:solidFill>
                  <a:srgbClr val="0000FF"/>
                </a:solidFill>
              </a:rPr>
              <a:t>2</a:t>
            </a:r>
            <a:r>
              <a:rPr lang="zh-CN" altLang="en-US" sz="2400">
                <a:solidFill>
                  <a:srgbClr val="0000FF"/>
                </a:solidFill>
              </a:rPr>
              <a:t>. </a:t>
            </a:r>
            <a:r>
              <a:rPr lang="en-US" altLang="zh-CN" sz="2400">
                <a:solidFill>
                  <a:srgbClr val="0000FF"/>
                </a:solidFill>
              </a:rPr>
              <a:t>Document</a:t>
            </a:r>
            <a:r>
              <a:rPr lang="zh-CN" altLang="en-US" sz="2400">
                <a:solidFill>
                  <a:srgbClr val="0000FF"/>
                </a:solidFill>
              </a:rPr>
              <a:t>对象</a:t>
            </a:r>
            <a:r>
              <a:rPr lang="zh-CN" altLang="en-US"/>
              <a:t> </a:t>
            </a:r>
            <a:endParaRPr lang="zh-CN" altLang="en-US"/>
          </a:p>
          <a:p>
            <a:pPr marL="0" indent="0" algn="just">
              <a:lnSpc>
                <a:spcPct val="130000"/>
              </a:lnSpc>
              <a:buFont typeface="Wingdings" panose="05000000000000000000" charset="0"/>
              <a:buNone/>
            </a:pPr>
            <a:r>
              <a:rPr lang="zh-CN" altLang="en-US" sz="2200"/>
              <a:t>      </a:t>
            </a:r>
            <a:r>
              <a:rPr lang="zh-CN" altLang="en-US" sz="2000"/>
              <a:t>每个载入浏览器的 HTML 文件都会成为 Document 对象, 该对象使我们可以从脚本中 对 HTML 页面中的所有元素进行访问。 其常用属性和常用方法列举如下。</a:t>
            </a:r>
            <a:endParaRPr lang="zh-CN" altLang="en-US" sz="2000"/>
          </a:p>
          <a:p>
            <a:pPr marL="0" indent="0" algn="just">
              <a:lnSpc>
                <a:spcPct val="130000"/>
              </a:lnSpc>
              <a:buFont typeface="Wingdings" panose="05000000000000000000" charset="0"/>
              <a:buNone/>
            </a:pPr>
            <a:r>
              <a:rPr lang="en-US" altLang="zh-CN" sz="2000"/>
              <a:t>      </a:t>
            </a:r>
            <a:r>
              <a:rPr lang="zh-CN" altLang="en-US" sz="2000"/>
              <a:t>(1) 常用属性。</a:t>
            </a:r>
            <a:endParaRPr lang="zh-CN" altLang="en-US" sz="2000"/>
          </a:p>
          <a:p>
            <a:pPr marL="800100" lvl="1" indent="-342900" algn="just">
              <a:lnSpc>
                <a:spcPct val="130000"/>
              </a:lnSpc>
              <a:buClr>
                <a:srgbClr val="0000FF"/>
              </a:buClr>
              <a:buFont typeface="Wingdings" panose="05000000000000000000" charset="0"/>
              <a:buChar char="l"/>
            </a:pPr>
            <a:r>
              <a:rPr lang="en-US" altLang="zh-CN" sz="2000"/>
              <a:t>referrer: 返回进入当前页面的前一个页面的 url。</a:t>
            </a:r>
            <a:endParaRPr lang="en-US" altLang="zh-CN" sz="2000"/>
          </a:p>
          <a:p>
            <a:pPr marL="800100" lvl="1" indent="-342900" algn="just">
              <a:lnSpc>
                <a:spcPct val="130000"/>
              </a:lnSpc>
              <a:buClr>
                <a:srgbClr val="0000FF"/>
              </a:buClr>
              <a:buFont typeface="Wingdings" panose="05000000000000000000" charset="0"/>
              <a:buChar char="l"/>
            </a:pPr>
            <a:r>
              <a:rPr lang="en-US" altLang="zh-CN" sz="2000"/>
              <a:t>url: 返回当前文档的 url。</a:t>
            </a:r>
            <a:endParaRPr lang="en-US" altLang="zh-CN" sz="2000"/>
          </a:p>
          <a:p>
            <a:pPr lvl="1" indent="0" algn="just">
              <a:lnSpc>
                <a:spcPct val="130000"/>
              </a:lnSpc>
              <a:buClr>
                <a:srgbClr val="0000FF"/>
              </a:buClr>
              <a:buFont typeface="Wingdings" panose="05000000000000000000" charset="0"/>
              <a:buNone/>
            </a:pPr>
            <a:r>
              <a:rPr lang="en-US" altLang="zh-CN" sz="2000"/>
              <a:t>(2) 常用方法。</a:t>
            </a:r>
            <a:endParaRPr lang="en-US" altLang="zh-CN" sz="2000"/>
          </a:p>
          <a:p>
            <a:pPr marL="800100" lvl="1" indent="-342900" algn="just">
              <a:lnSpc>
                <a:spcPct val="130000"/>
              </a:lnSpc>
              <a:buClr>
                <a:srgbClr val="0000FF"/>
              </a:buClr>
              <a:buFont typeface="Wingdings" panose="05000000000000000000" charset="0"/>
              <a:buChar char="l"/>
            </a:pPr>
            <a:r>
              <a:rPr lang="en-US" altLang="zh-CN" sz="2000"/>
              <a:t>getElementById ('id'): 返回指定 id 的第一个对象。</a:t>
            </a:r>
            <a:endParaRPr lang="en-US" altLang="zh-CN" sz="2000"/>
          </a:p>
          <a:p>
            <a:pPr marL="800100" lvl="1" indent="-342900" algn="just">
              <a:lnSpc>
                <a:spcPct val="130000"/>
              </a:lnSpc>
              <a:buClr>
                <a:srgbClr val="0000FF"/>
              </a:buClr>
              <a:buFont typeface="Wingdings" panose="05000000000000000000" charset="0"/>
              <a:buChar char="l"/>
            </a:pPr>
            <a:r>
              <a:rPr lang="en-US" altLang="zh-CN" sz="2000"/>
              <a:t>getElementByName (''): 返回指定标签的 name 属性的对象的集合。</a:t>
            </a:r>
            <a:endParaRPr lang="en-US" altLang="zh-CN" sz="2000"/>
          </a:p>
          <a:p>
            <a:pPr marL="800100" lvl="1" indent="-342900" algn="just">
              <a:lnSpc>
                <a:spcPct val="130000"/>
              </a:lnSpc>
              <a:buClr>
                <a:srgbClr val="0000FF"/>
              </a:buClr>
              <a:buFont typeface="Wingdings" panose="05000000000000000000" charset="0"/>
              <a:buChar char="l"/>
            </a:pPr>
            <a:r>
              <a:rPr lang="en-US" altLang="zh-CN" sz="2000"/>
              <a:t>getElementByTagName (''): 返回带有指定标签名的对象的集合。</a:t>
            </a:r>
            <a:endParaRPr lang="en-US" altLang="zh-CN" sz="2000"/>
          </a:p>
          <a:p>
            <a:pPr marL="800100" lvl="1" indent="-342900" algn="just">
              <a:lnSpc>
                <a:spcPct val="130000"/>
              </a:lnSpc>
              <a:buClr>
                <a:srgbClr val="0000FF"/>
              </a:buClr>
              <a:buFont typeface="Wingdings" panose="05000000000000000000" charset="0"/>
              <a:buChar char="l"/>
            </a:pPr>
            <a:r>
              <a:rPr lang="en-US" altLang="zh-CN" sz="2000"/>
              <a:t>write (''): 向文档写文本 html 或者 javascript。         </a:t>
            </a:r>
            <a:endParaRPr lang="en-US" altLang="zh-CN" sz="200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6244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 3 实践三: JavaScript</a:t>
            </a:r>
            <a:r>
              <a:rPr lang="zh-CN" altLang="en-US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常用对象</a:t>
            </a:r>
            <a:endParaRPr lang="zh-CN" altLang="en-US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0215" y="1173480"/>
            <a:ext cx="8693785" cy="20942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en-US" altLang="zh-CN" sz="2400">
                <a:solidFill>
                  <a:srgbClr val="0000FF"/>
                </a:solidFill>
              </a:rPr>
              <a:t>3</a:t>
            </a:r>
            <a:r>
              <a:rPr lang="zh-CN" altLang="en-US" sz="2400">
                <a:solidFill>
                  <a:srgbClr val="0000FF"/>
                </a:solidFill>
              </a:rPr>
              <a:t>. String 对象</a:t>
            </a:r>
            <a:endParaRPr lang="zh-CN" altLang="en-US" sz="2400">
              <a:solidFill>
                <a:srgbClr val="0000FF"/>
              </a:solidFill>
            </a:endParaRPr>
          </a:p>
          <a:p>
            <a:pPr marL="0" indent="0" algn="just" latinLnBrk="0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2200"/>
              <a:t>      </a:t>
            </a:r>
            <a:r>
              <a:rPr lang="en-US" altLang="zh-CN" sz="2200"/>
              <a:t>(1)</a:t>
            </a:r>
            <a:r>
              <a:rPr lang="zh-CN" altLang="en-US" sz="2200"/>
              <a:t>String 对象表示 Unicode 字符的序列。 </a:t>
            </a:r>
            <a:endParaRPr lang="zh-CN" altLang="en-US" sz="2200"/>
          </a:p>
          <a:p>
            <a:pPr marL="0" indent="0" algn="just" latinLnBrk="0">
              <a:lnSpc>
                <a:spcPct val="150000"/>
              </a:lnSpc>
              <a:buFont typeface="Wingdings" panose="05000000000000000000" charset="0"/>
              <a:buNone/>
            </a:pPr>
            <a:r>
              <a:rPr lang="en-US" altLang="zh-CN" sz="2200"/>
              <a:t>      (2)</a:t>
            </a:r>
            <a:r>
              <a:rPr lang="zh-CN" altLang="en-US" sz="2200"/>
              <a:t>String 对象的 length 属性声明了该字符串中的字 符数。</a:t>
            </a:r>
            <a:endParaRPr lang="zh-CN" altLang="en-US" sz="2200"/>
          </a:p>
          <a:p>
            <a:pPr marL="0" indent="0" algn="just" latinLnBrk="0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2200"/>
              <a:t> </a:t>
            </a:r>
            <a:r>
              <a:rPr lang="en-US" altLang="zh-CN" sz="2200"/>
              <a:t>     (3)</a:t>
            </a:r>
            <a:r>
              <a:rPr lang="zh-CN" altLang="en-US" sz="2200"/>
              <a:t>String 类定义了大量操作字符串的方法。</a:t>
            </a:r>
            <a:endParaRPr lang="zh-CN" altLang="en-US" sz="220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6244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 3 实践三: JavaScript</a:t>
            </a:r>
            <a:r>
              <a:rPr lang="zh-CN" altLang="en-US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常用对象</a:t>
            </a:r>
            <a:endParaRPr lang="zh-CN" altLang="en-US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0215" y="1173480"/>
            <a:ext cx="8693785" cy="46335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en-US" altLang="zh-CN" sz="2400">
                <a:solidFill>
                  <a:srgbClr val="0000FF"/>
                </a:solidFill>
              </a:rPr>
              <a:t>4</a:t>
            </a:r>
            <a:r>
              <a:rPr lang="zh-CN" altLang="en-US" sz="2400">
                <a:solidFill>
                  <a:srgbClr val="0000FF"/>
                </a:solidFill>
              </a:rPr>
              <a:t>. Date 对象</a:t>
            </a:r>
            <a:endParaRPr lang="zh-CN" altLang="en-US" sz="2400">
              <a:solidFill>
                <a:srgbClr val="0000FF"/>
              </a:solidFill>
            </a:endParaRPr>
          </a:p>
          <a:p>
            <a:pPr marL="0" indent="0" algn="just" latinLnBrk="0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2200"/>
              <a:t>      Date 对象用于处理日期与时间。 常用方法列举如下</a:t>
            </a:r>
            <a:r>
              <a:rPr lang="en-US" altLang="zh-CN" sz="2200"/>
              <a:t>:</a:t>
            </a:r>
            <a:endParaRPr lang="en-US" altLang="zh-CN" sz="2200"/>
          </a:p>
          <a:p>
            <a:pPr marL="800100" lvl="1" indent="-342900" algn="just" latinLnBrk="0">
              <a:lnSpc>
                <a:spcPct val="150000"/>
              </a:lnSpc>
              <a:buClr>
                <a:srgbClr val="0000FF"/>
              </a:buClr>
              <a:buFont typeface="Wingdings" panose="05000000000000000000" charset="0"/>
              <a:buChar char="l"/>
            </a:pPr>
            <a:r>
              <a:rPr lang="en-US" altLang="zh-CN" sz="2200"/>
              <a:t>getDate(): 从 Date 对象返回一个月中的某一天 (1~31)。</a:t>
            </a:r>
            <a:endParaRPr lang="en-US" altLang="zh-CN" sz="2200"/>
          </a:p>
          <a:p>
            <a:pPr marL="800100" lvl="1" indent="-342900" algn="just" latinLnBrk="0">
              <a:lnSpc>
                <a:spcPct val="150000"/>
              </a:lnSpc>
              <a:buClr>
                <a:srgbClr val="0000FF"/>
              </a:buClr>
              <a:buFont typeface="Wingdings" panose="05000000000000000000" charset="0"/>
              <a:buChar char="l"/>
            </a:pPr>
            <a:r>
              <a:rPr lang="en-US" altLang="zh-CN" sz="2200"/>
              <a:t> getDay(): 从 Date 对象返回一周中的某一天 (0~6)。</a:t>
            </a:r>
            <a:endParaRPr lang="en-US" altLang="zh-CN" sz="2200"/>
          </a:p>
          <a:p>
            <a:pPr marL="800100" lvl="1" indent="-342900" algn="just" latinLnBrk="0">
              <a:lnSpc>
                <a:spcPct val="150000"/>
              </a:lnSpc>
              <a:buClr>
                <a:srgbClr val="0000FF"/>
              </a:buClr>
              <a:buFont typeface="Wingdings" panose="05000000000000000000" charset="0"/>
              <a:buChar char="l"/>
            </a:pPr>
            <a:r>
              <a:rPr lang="en-US" altLang="zh-CN" sz="2200"/>
              <a:t> getFullYear(): 从 Date 对象以四位数字返回年份。</a:t>
            </a:r>
            <a:endParaRPr lang="en-US" altLang="zh-CN" sz="2200"/>
          </a:p>
          <a:p>
            <a:pPr marL="800100" lvl="1" indent="-342900" algn="just" latinLnBrk="0">
              <a:lnSpc>
                <a:spcPct val="150000"/>
              </a:lnSpc>
              <a:buClr>
                <a:srgbClr val="0000FF"/>
              </a:buClr>
              <a:buFont typeface="Wingdings" panose="05000000000000000000" charset="0"/>
              <a:buChar char="l"/>
            </a:pPr>
            <a:r>
              <a:rPr lang="en-US" altLang="zh-CN" sz="2200"/>
              <a:t> getHours(): 返回 Date 对象的小时 (0~23)。 </a:t>
            </a:r>
            <a:endParaRPr lang="en-US" altLang="zh-CN" sz="2200"/>
          </a:p>
          <a:p>
            <a:pPr marL="800100" lvl="1" indent="-342900" algn="just" latinLnBrk="0">
              <a:lnSpc>
                <a:spcPct val="150000"/>
              </a:lnSpc>
              <a:buClr>
                <a:srgbClr val="0000FF"/>
              </a:buClr>
              <a:buFont typeface="Wingdings" panose="05000000000000000000" charset="0"/>
              <a:buChar char="l"/>
            </a:pPr>
            <a:r>
              <a:rPr lang="en-US" altLang="zh-CN" sz="2200"/>
              <a:t>getMinutes(): 返回 Date 对象的分钟 (0~59)。</a:t>
            </a:r>
            <a:endParaRPr lang="en-US" altLang="zh-CN" sz="2200"/>
          </a:p>
          <a:p>
            <a:pPr marL="800100" lvl="1" indent="-342900" algn="just" latinLnBrk="0">
              <a:lnSpc>
                <a:spcPct val="150000"/>
              </a:lnSpc>
              <a:buClr>
                <a:srgbClr val="0000FF"/>
              </a:buClr>
              <a:buFont typeface="Wingdings" panose="05000000000000000000" charset="0"/>
              <a:buChar char="l"/>
            </a:pPr>
            <a:r>
              <a:rPr lang="en-US" altLang="zh-CN" sz="2200"/>
              <a:t> getMonth(): 从 Date 对象返回月份 (0~11)。</a:t>
            </a:r>
            <a:endParaRPr lang="en-US" altLang="zh-CN" sz="2200"/>
          </a:p>
          <a:p>
            <a:pPr marL="800100" lvl="1" indent="-342900" algn="just" latinLnBrk="0">
              <a:lnSpc>
                <a:spcPct val="150000"/>
              </a:lnSpc>
              <a:buClr>
                <a:srgbClr val="0000FF"/>
              </a:buClr>
              <a:buFont typeface="Wingdings" panose="05000000000000000000" charset="0"/>
              <a:buChar char="l"/>
            </a:pPr>
            <a:r>
              <a:rPr lang="en-US" altLang="zh-CN" sz="2200"/>
              <a:t> getTime(): 返回 1970 年 1 月 1 日至今的毫秒数。</a:t>
            </a:r>
            <a:endParaRPr lang="en-US" altLang="zh-CN" sz="220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6244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 3 实践三: JavaScript</a:t>
            </a:r>
            <a:r>
              <a:rPr lang="zh-CN" altLang="en-US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常用对象</a:t>
            </a:r>
            <a:endParaRPr lang="zh-CN" altLang="en-US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0215" y="1173480"/>
            <a:ext cx="8693785" cy="15862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en-US" altLang="zh-CN" sz="2400">
                <a:solidFill>
                  <a:srgbClr val="0000FF"/>
                </a:solidFill>
              </a:rPr>
              <a:t>5</a:t>
            </a:r>
            <a:r>
              <a:rPr lang="zh-CN" altLang="en-US" sz="2400">
                <a:solidFill>
                  <a:srgbClr val="0000FF"/>
                </a:solidFill>
              </a:rPr>
              <a:t>.定时器 setInterval</a:t>
            </a:r>
            <a:endParaRPr lang="zh-CN" altLang="en-US" sz="2400">
              <a:solidFill>
                <a:srgbClr val="0000FF"/>
              </a:solidFill>
            </a:endParaRPr>
          </a:p>
          <a:p>
            <a:pPr marL="0" indent="0" algn="just" latinLnBrk="0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2200"/>
              <a:t>   setInterval 这个定时器的功能是每过一段时间, 就把我们想要执行的函数放到 js 的执 行队列中等待执行。 其语法格式如下:</a:t>
            </a:r>
            <a:endParaRPr lang="zh-CN" altLang="en-US" sz="220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7550" y="2966085"/>
            <a:ext cx="7720330" cy="59944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6244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 1 实践一: JavaScript</a:t>
            </a:r>
            <a:r>
              <a:rPr lang="zh-CN" altLang="en-US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语法基础</a:t>
            </a:r>
            <a:endParaRPr lang="zh-CN" altLang="en-US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77240" y="1821180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实践目的：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96110" y="2468245"/>
            <a:ext cx="4890770" cy="9772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2400"/>
              <a:t>(1) 掌握 </a:t>
            </a:r>
            <a:r>
              <a:rPr lang="en-US" altLang="zh-CN" sz="2400"/>
              <a:t>JavaScript</a:t>
            </a:r>
            <a:r>
              <a:rPr lang="zh-CN" altLang="en-US" sz="2400"/>
              <a:t>语言基础; </a:t>
            </a:r>
            <a:endParaRPr lang="zh-CN" altLang="en-US" sz="2400"/>
          </a:p>
          <a:p>
            <a:pPr algn="l">
              <a:lnSpc>
                <a:spcPct val="120000"/>
              </a:lnSpc>
            </a:pPr>
            <a:r>
              <a:rPr lang="zh-CN" altLang="en-US" sz="2400"/>
              <a:t>(2) 掌握 </a:t>
            </a:r>
            <a:r>
              <a:rPr lang="en-US" altLang="zh-CN" sz="2400"/>
              <a:t>JavaScript</a:t>
            </a:r>
            <a:r>
              <a:rPr lang="zh-CN" altLang="en-US" sz="2400"/>
              <a:t>流程控制语句。</a:t>
            </a:r>
            <a:endParaRPr lang="zh-CN" altLang="en-US" sz="240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6244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 3 实践三: JavaScript</a:t>
            </a:r>
            <a:r>
              <a:rPr lang="zh-CN" altLang="en-US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常用对象</a:t>
            </a:r>
            <a:endParaRPr lang="zh-CN" altLang="en-US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77240" y="1390650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实践内容：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62610" y="2037715"/>
            <a:ext cx="8542020" cy="1383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2400">
                <a:solidFill>
                  <a:srgbClr val="0000FF"/>
                </a:solidFill>
              </a:rPr>
              <a:t>(1)  Windows 对象和 Document 对象的运用。</a:t>
            </a:r>
            <a:endParaRPr lang="zh-CN" altLang="en-US" sz="2400">
              <a:solidFill>
                <a:srgbClr val="0000FF"/>
              </a:solidFill>
            </a:endParaRPr>
          </a:p>
          <a:p>
            <a:pPr algn="l">
              <a:lnSpc>
                <a:spcPct val="120000"/>
              </a:lnSpc>
            </a:pPr>
            <a:r>
              <a:rPr lang="zh-CN" altLang="en-US" sz="2400"/>
              <a:t>      </a:t>
            </a:r>
            <a:r>
              <a:rPr lang="zh-CN" altLang="en-US" sz="2200"/>
              <a:t>使用 Windows 对象和 Document 对象实现秒表, 如图 2. 3. 1 所示效果。</a:t>
            </a:r>
            <a:endParaRPr lang="zh-CN" altLang="en-US" sz="2200"/>
          </a:p>
        </p:txBody>
      </p:sp>
      <p:pic>
        <p:nvPicPr>
          <p:cNvPr id="8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b="442"/>
          <a:stretch>
            <a:fillRect/>
          </a:stretch>
        </p:blipFill>
        <p:spPr>
          <a:xfrm>
            <a:off x="2195830" y="3212783"/>
            <a:ext cx="4975860" cy="3006725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文本框 8"/>
          <p:cNvSpPr txBox="1"/>
          <p:nvPr/>
        </p:nvSpPr>
        <p:spPr>
          <a:xfrm>
            <a:off x="1763395" y="6165215"/>
            <a:ext cx="597090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ctr"/>
            <a:r>
              <a:rPr lang="zh-CN" sz="1800" b="0">
                <a:solidFill>
                  <a:srgbClr val="000000"/>
                </a:solidFill>
                <a:ea typeface="宋体" panose="02010600030101010101" pitchFamily="2" charset="-122"/>
              </a:rPr>
              <a:t>图</a:t>
            </a:r>
            <a:r>
              <a:rPr lang="en-US" sz="18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2.3.1 </a:t>
            </a:r>
            <a:r>
              <a:rPr lang="zh-CN" sz="1800" b="0">
                <a:solidFill>
                  <a:srgbClr val="000000"/>
                </a:solidFill>
                <a:ea typeface="宋体" panose="02010600030101010101" pitchFamily="2" charset="-122"/>
              </a:rPr>
              <a:t>秒表示例</a:t>
            </a:r>
            <a:endParaRPr lang="zh-CN" sz="1800" b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6244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 3 实践三: JavaScript</a:t>
            </a:r>
            <a:r>
              <a:rPr lang="zh-CN" altLang="en-US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常用对象</a:t>
            </a:r>
            <a:endParaRPr lang="zh-CN" altLang="en-US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62610" y="1607185"/>
            <a:ext cx="8542020" cy="9772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2400">
                <a:solidFill>
                  <a:srgbClr val="0000FF"/>
                </a:solidFill>
              </a:rPr>
              <a:t>(2)  Date 对象运用。</a:t>
            </a:r>
            <a:endParaRPr lang="zh-CN" altLang="en-US" sz="2400">
              <a:solidFill>
                <a:srgbClr val="0000FF"/>
              </a:solidFill>
            </a:endParaRPr>
          </a:p>
          <a:p>
            <a:pPr algn="l">
              <a:lnSpc>
                <a:spcPct val="120000"/>
              </a:lnSpc>
            </a:pPr>
            <a:r>
              <a:rPr lang="zh-CN" altLang="en-US" sz="2400"/>
              <a:t>    </a:t>
            </a:r>
            <a:r>
              <a:rPr lang="zh-CN" altLang="en-US" sz="2000"/>
              <a:t> </a:t>
            </a:r>
            <a:r>
              <a:rPr sz="2000"/>
              <a:t>使用 Date 对象实现实时显示当前时间, 如图 2. 3. 2 所示效果。</a:t>
            </a:r>
            <a:endParaRPr sz="200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8405" y="2780665"/>
            <a:ext cx="6727190" cy="1539875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文本框 8"/>
          <p:cNvSpPr txBox="1"/>
          <p:nvPr/>
        </p:nvSpPr>
        <p:spPr>
          <a:xfrm>
            <a:off x="1691640" y="4437380"/>
            <a:ext cx="597090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ctr"/>
            <a:r>
              <a:rPr lang="zh-CN" sz="1800" b="0">
                <a:solidFill>
                  <a:srgbClr val="000000"/>
                </a:solidFill>
                <a:ea typeface="宋体" panose="02010600030101010101" pitchFamily="2" charset="-122"/>
              </a:rPr>
              <a:t>图</a:t>
            </a:r>
            <a:r>
              <a:rPr lang="en-US" sz="18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2.3.2 </a:t>
            </a:r>
            <a:r>
              <a:rPr lang="zh-CN" sz="1800" b="0">
                <a:solidFill>
                  <a:srgbClr val="000000"/>
                </a:solidFill>
                <a:ea typeface="宋体" panose="02010600030101010101" pitchFamily="2" charset="-122"/>
              </a:rPr>
              <a:t>实时显示当前时间示例</a:t>
            </a:r>
            <a:endParaRPr lang="zh-CN" sz="1800" b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74606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2. 4 </a:t>
            </a:r>
            <a:r>
              <a:rPr lang="zh-CN" altLang="en-US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综合实践一：登录与注册前端表单验证</a:t>
            </a:r>
            <a:endParaRPr lang="zh-CN" altLang="en-US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77240" y="1821180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实践目的：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96110" y="2468245"/>
            <a:ext cx="4844415" cy="186372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2400"/>
              <a:t>(1) 熟悉掌握 JavaScript 基础知识; </a:t>
            </a:r>
            <a:endParaRPr lang="zh-CN" altLang="en-US" sz="2400"/>
          </a:p>
          <a:p>
            <a:pPr algn="l">
              <a:lnSpc>
                <a:spcPct val="120000"/>
              </a:lnSpc>
            </a:pPr>
            <a:r>
              <a:rPr lang="zh-CN" altLang="en-US" sz="2400"/>
              <a:t>(2) 掌握 HTML 中常用标记的使用; </a:t>
            </a:r>
            <a:endParaRPr lang="zh-CN" altLang="en-US" sz="2400"/>
          </a:p>
          <a:p>
            <a:pPr algn="l">
              <a:lnSpc>
                <a:spcPct val="120000"/>
              </a:lnSpc>
            </a:pPr>
            <a:r>
              <a:rPr lang="zh-CN" altLang="en-US" sz="2400"/>
              <a:t>(3) 熟悉掌握 CSS 与 DIV 布局;</a:t>
            </a:r>
            <a:endParaRPr lang="zh-CN" altLang="en-US" sz="2400"/>
          </a:p>
          <a:p>
            <a:pPr algn="l">
              <a:lnSpc>
                <a:spcPct val="120000"/>
              </a:lnSpc>
            </a:pPr>
            <a:r>
              <a:rPr lang="en-US" altLang="zh-CN" sz="2400"/>
              <a:t>(4) 掌握 JavaScript 函数的应用。</a:t>
            </a:r>
            <a:endParaRPr lang="en-US" altLang="zh-CN" sz="240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74606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2. 4 </a:t>
            </a:r>
            <a:r>
              <a:rPr lang="zh-CN" altLang="en-US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综合实践一：登录与注册前端表单验证</a:t>
            </a:r>
            <a:endParaRPr lang="zh-CN" altLang="en-US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77240" y="1160145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相关知识：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02970" y="1642745"/>
            <a:ext cx="7757160" cy="36499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2400">
                <a:solidFill>
                  <a:srgbClr val="0000FF"/>
                </a:solidFill>
              </a:rPr>
              <a:t>1. 正则表达式</a:t>
            </a:r>
            <a:r>
              <a:rPr lang="zh-CN" altLang="en-US"/>
              <a:t> </a:t>
            </a:r>
            <a:endParaRPr lang="zh-CN" altLang="en-US"/>
          </a:p>
          <a:p>
            <a:pPr marL="342900" indent="-342900" algn="just">
              <a:lnSpc>
                <a:spcPct val="130000"/>
              </a:lnSpc>
              <a:buClr>
                <a:srgbClr val="0000FF"/>
              </a:buClr>
              <a:buFont typeface="Wingdings" panose="05000000000000000000" charset="0"/>
              <a:buChar char="n"/>
            </a:pPr>
            <a:r>
              <a:rPr lang="zh-CN" altLang="en-US" sz="2200">
                <a:solidFill>
                  <a:srgbClr val="FF0000"/>
                </a:solidFill>
              </a:rPr>
              <a:t>正则表达式</a:t>
            </a:r>
            <a:r>
              <a:rPr lang="zh-CN" altLang="en-US" sz="2200"/>
              <a:t>又称</a:t>
            </a:r>
            <a:r>
              <a:rPr lang="zh-CN" altLang="en-US" sz="2200">
                <a:solidFill>
                  <a:srgbClr val="FF0000"/>
                </a:solidFill>
              </a:rPr>
              <a:t>规则表达式</a:t>
            </a:r>
            <a:r>
              <a:rPr lang="zh-CN" altLang="en-US" sz="2200"/>
              <a:t> (英语: regular expression, 在代码中常简写为 regex、 re- gexp、 RegExp 或 RE)。</a:t>
            </a:r>
            <a:endParaRPr lang="zh-CN" altLang="en-US" sz="2200"/>
          </a:p>
          <a:p>
            <a:pPr marL="342900" indent="-342900" algn="just">
              <a:lnSpc>
                <a:spcPct val="130000"/>
              </a:lnSpc>
              <a:buClr>
                <a:srgbClr val="0000FF"/>
              </a:buClr>
              <a:buFont typeface="Wingdings" panose="05000000000000000000" charset="0"/>
              <a:buChar char="n"/>
            </a:pPr>
            <a:r>
              <a:rPr lang="zh-CN" altLang="en-US" sz="2200"/>
              <a:t>正则表达式是</a:t>
            </a:r>
            <a:r>
              <a:rPr lang="zh-CN" altLang="en-US" sz="2200">
                <a:solidFill>
                  <a:srgbClr val="FF0000"/>
                </a:solidFill>
              </a:rPr>
              <a:t>对字符串执行模式匹配</a:t>
            </a:r>
            <a:r>
              <a:rPr lang="zh-CN" altLang="en-US" sz="2200"/>
              <a:t>的强大工具, 是对字符串操作的一种逻辑公式。 </a:t>
            </a:r>
            <a:endParaRPr lang="zh-CN" altLang="en-US" sz="2200"/>
          </a:p>
          <a:p>
            <a:pPr marL="342900" indent="-342900" algn="just">
              <a:lnSpc>
                <a:spcPct val="130000"/>
              </a:lnSpc>
              <a:buClr>
                <a:srgbClr val="0000FF"/>
              </a:buClr>
              <a:buFont typeface="Wingdings" panose="05000000000000000000" charset="0"/>
              <a:buChar char="n"/>
            </a:pPr>
            <a:r>
              <a:rPr lang="zh-CN" altLang="en-US" sz="2200"/>
              <a:t>用事先定义好的一些特定字符及这些特定字符的组合, 组成一个 “规则字符串”, 这个“规则字符串”用来表达对字符串的一种</a:t>
            </a:r>
            <a:r>
              <a:rPr lang="zh-CN" altLang="en-US" sz="2200">
                <a:solidFill>
                  <a:srgbClr val="FF0000"/>
                </a:solidFill>
              </a:rPr>
              <a:t>过滤逻辑</a:t>
            </a:r>
            <a:r>
              <a:rPr lang="zh-CN" altLang="en-US" sz="2200"/>
              <a:t>。</a:t>
            </a:r>
            <a:endParaRPr lang="zh-CN" altLang="en-US" sz="220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74606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2. 4 </a:t>
            </a:r>
            <a:r>
              <a:rPr lang="zh-CN" altLang="en-US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综合实践一：登录与注册前端表单验证</a:t>
            </a:r>
            <a:endParaRPr lang="zh-CN" altLang="en-US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0215" y="1173480"/>
            <a:ext cx="8693785" cy="5409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en-US" altLang="zh-CN" sz="2400">
                <a:solidFill>
                  <a:srgbClr val="0000FF"/>
                </a:solidFill>
              </a:rPr>
              <a:t>2</a:t>
            </a:r>
            <a:r>
              <a:rPr lang="zh-CN" altLang="en-US" sz="2400">
                <a:solidFill>
                  <a:srgbClr val="0000FF"/>
                </a:solidFill>
              </a:rPr>
              <a:t>.本实例会用到的正则表达式</a:t>
            </a:r>
            <a:r>
              <a:rPr lang="zh-CN" altLang="en-US"/>
              <a:t> </a:t>
            </a:r>
            <a:endParaRPr lang="zh-CN" altLang="en-US"/>
          </a:p>
          <a:p>
            <a:pPr marL="0" indent="0" algn="just">
              <a:lnSpc>
                <a:spcPct val="130000"/>
              </a:lnSpc>
              <a:buFont typeface="Wingdings" panose="05000000000000000000" charset="0"/>
              <a:buNone/>
            </a:pPr>
            <a:r>
              <a:rPr lang="zh-CN" altLang="en-US" sz="2200"/>
              <a:t>     (1) 以字母开头, 其后 5~19 位由字母、 数字、 下画线、 点组成, 总长度在 6~20, 正则表达式如下:</a:t>
            </a:r>
            <a:endParaRPr lang="zh-CN" altLang="en-US" sz="2200"/>
          </a:p>
          <a:p>
            <a:pPr marL="0" indent="0" algn="just">
              <a:lnSpc>
                <a:spcPct val="130000"/>
              </a:lnSpc>
              <a:buFont typeface="Wingdings" panose="05000000000000000000" charset="0"/>
              <a:buNone/>
            </a:pPr>
            <a:endParaRPr lang="zh-CN" altLang="en-US" sz="2200"/>
          </a:p>
          <a:p>
            <a:pPr marL="0" indent="0" algn="just">
              <a:lnSpc>
                <a:spcPct val="130000"/>
              </a:lnSpc>
              <a:buFont typeface="Wingdings" panose="05000000000000000000" charset="0"/>
              <a:buNone/>
            </a:pPr>
            <a:r>
              <a:rPr lang="en-US" altLang="zh-CN" sz="2200"/>
              <a:t>     </a:t>
            </a:r>
            <a:r>
              <a:rPr lang="zh-CN" altLang="en-US" sz="2200"/>
              <a:t>(2) 匹配包括下画线的任何字符, 长度在 3~20, 正则表达式如下:</a:t>
            </a:r>
            <a:endParaRPr lang="zh-CN" altLang="en-US" sz="2200"/>
          </a:p>
          <a:p>
            <a:pPr marL="0" indent="0" algn="just">
              <a:lnSpc>
                <a:spcPct val="130000"/>
              </a:lnSpc>
              <a:buFont typeface="Wingdings" panose="05000000000000000000" charset="0"/>
              <a:buNone/>
            </a:pPr>
            <a:endParaRPr lang="zh-CN" altLang="en-US" sz="2200"/>
          </a:p>
          <a:p>
            <a:pPr marL="0" indent="0" algn="just">
              <a:lnSpc>
                <a:spcPct val="130000"/>
              </a:lnSpc>
              <a:buFont typeface="Wingdings" panose="05000000000000000000" charset="0"/>
              <a:buNone/>
            </a:pPr>
            <a:r>
              <a:rPr lang="en-US" altLang="zh-CN" sz="2200"/>
              <a:t>     </a:t>
            </a:r>
            <a:r>
              <a:rPr lang="zh-CN" altLang="en-US" sz="2200"/>
              <a:t>(3) 邮箱格式的正则表达式如下:</a:t>
            </a:r>
            <a:endParaRPr lang="zh-CN" altLang="en-US" sz="2200"/>
          </a:p>
          <a:p>
            <a:pPr marL="0" indent="0" algn="just">
              <a:lnSpc>
                <a:spcPct val="130000"/>
              </a:lnSpc>
              <a:buFont typeface="Wingdings" panose="05000000000000000000" charset="0"/>
              <a:buNone/>
            </a:pPr>
            <a:endParaRPr lang="zh-CN" altLang="en-US" sz="2200"/>
          </a:p>
          <a:p>
            <a:pPr marL="0" indent="0" algn="just">
              <a:lnSpc>
                <a:spcPct val="130000"/>
              </a:lnSpc>
              <a:buFont typeface="Wingdings" panose="05000000000000000000" charset="0"/>
              <a:buNone/>
            </a:pPr>
            <a:r>
              <a:rPr lang="en-US" altLang="zh-CN" sz="2200"/>
              <a:t>     </a:t>
            </a:r>
            <a:r>
              <a:rPr lang="zh-CN" altLang="en-US" sz="2200"/>
              <a:t>(4) 电话号码验证的正则表达式如下:</a:t>
            </a:r>
            <a:endParaRPr lang="zh-CN" altLang="en-US" sz="2200"/>
          </a:p>
          <a:p>
            <a:pPr marL="0" indent="0" algn="just">
              <a:lnSpc>
                <a:spcPct val="130000"/>
              </a:lnSpc>
              <a:buFont typeface="Wingdings" panose="05000000000000000000" charset="0"/>
              <a:buNone/>
            </a:pPr>
            <a:endParaRPr lang="zh-CN" altLang="en-US" sz="2200"/>
          </a:p>
          <a:p>
            <a:pPr marL="0" indent="0" algn="just">
              <a:lnSpc>
                <a:spcPct val="130000"/>
              </a:lnSpc>
              <a:buFont typeface="Wingdings" panose="05000000000000000000" charset="0"/>
              <a:buNone/>
            </a:pPr>
            <a:endParaRPr lang="zh-CN" altLang="en-US" sz="2200"/>
          </a:p>
          <a:p>
            <a:pPr marL="0" indent="0" algn="just">
              <a:lnSpc>
                <a:spcPct val="130000"/>
              </a:lnSpc>
              <a:buFont typeface="Wingdings" panose="05000000000000000000" charset="0"/>
              <a:buNone/>
            </a:pPr>
            <a:endParaRPr lang="zh-CN" altLang="en-US" sz="220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1550" y="2604770"/>
            <a:ext cx="6679565" cy="44831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3455" y="3413760"/>
            <a:ext cx="6756400" cy="5238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550" y="4313555"/>
            <a:ext cx="6718935" cy="49720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3455" y="5186680"/>
            <a:ext cx="6788785" cy="550545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74606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2. 4 </a:t>
            </a:r>
            <a:r>
              <a:rPr lang="zh-CN" altLang="en-US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综合实践一：登录与注册前端表单验证</a:t>
            </a:r>
            <a:endParaRPr lang="zh-CN" altLang="en-US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0215" y="1173480"/>
            <a:ext cx="8693785" cy="49720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en-US" altLang="zh-CN" sz="2400">
                <a:solidFill>
                  <a:srgbClr val="0000FF"/>
                </a:solidFill>
              </a:rPr>
              <a:t>3</a:t>
            </a:r>
            <a:r>
              <a:rPr lang="zh-CN" altLang="en-US" sz="2400">
                <a:solidFill>
                  <a:srgbClr val="0000FF"/>
                </a:solidFill>
              </a:rPr>
              <a:t>. JavaScript 中的正则表达式对象 RegExp</a:t>
            </a:r>
            <a:endParaRPr lang="zh-CN" altLang="en-US" sz="2400">
              <a:solidFill>
                <a:srgbClr val="0000FF"/>
              </a:solidFill>
            </a:endParaRPr>
          </a:p>
          <a:p>
            <a:pPr>
              <a:lnSpc>
                <a:spcPct val="130000"/>
              </a:lnSpc>
            </a:pPr>
            <a:r>
              <a:rPr lang="en-US" altLang="zh-CN" sz="2000">
                <a:solidFill>
                  <a:schemeClr val="tx1"/>
                </a:solidFill>
              </a:rPr>
              <a:t>      </a:t>
            </a:r>
            <a:r>
              <a:rPr lang="zh-CN" altLang="en-US" sz="2000">
                <a:solidFill>
                  <a:schemeClr val="tx1"/>
                </a:solidFill>
              </a:rPr>
              <a:t>(1) RegExp 对象的创建。 其语法格式如下</a:t>
            </a:r>
            <a:r>
              <a:rPr lang="zh-CN" altLang="en-US" sz="2000">
                <a:solidFill>
                  <a:srgbClr val="0000FF"/>
                </a:solidFill>
              </a:rPr>
              <a:t>:</a:t>
            </a:r>
            <a:endParaRPr lang="zh-CN" altLang="en-US" sz="2000">
              <a:solidFill>
                <a:srgbClr val="0000FF"/>
              </a:solidFill>
            </a:endParaRPr>
          </a:p>
          <a:p>
            <a:pPr>
              <a:lnSpc>
                <a:spcPct val="130000"/>
              </a:lnSpc>
            </a:pPr>
            <a:endParaRPr lang="zh-CN" altLang="en-US" sz="2000">
              <a:solidFill>
                <a:srgbClr val="0000FF"/>
              </a:solidFill>
            </a:endParaRPr>
          </a:p>
          <a:p>
            <a:pPr marL="800100" lvl="1" indent="-342900">
              <a:lnSpc>
                <a:spcPct val="130000"/>
              </a:lnSpc>
              <a:buClr>
                <a:srgbClr val="0000FF"/>
              </a:buClr>
              <a:buFont typeface="Wingdings" panose="05000000000000000000" charset="0"/>
              <a:buChar char="l"/>
            </a:pPr>
            <a:r>
              <a:rPr lang="zh-CN" altLang="en-US" sz="2000">
                <a:solidFill>
                  <a:schemeClr val="tx1"/>
                </a:solidFill>
              </a:rPr>
              <a:t>参数 </a:t>
            </a:r>
            <a:r>
              <a:rPr lang="zh-CN" altLang="en-US" sz="2000">
                <a:solidFill>
                  <a:schemeClr val="tx1"/>
                </a:solidFill>
              </a:rPr>
              <a:t>pattern 是一个字符串, 指定了正则表达式的模式或其他正则表达式。</a:t>
            </a:r>
            <a:endParaRPr lang="zh-CN" altLang="en-US" sz="2000">
              <a:solidFill>
                <a:schemeClr val="tx1"/>
              </a:solidFill>
            </a:endParaRPr>
          </a:p>
          <a:p>
            <a:pPr marL="800100" lvl="1" indent="-342900">
              <a:lnSpc>
                <a:spcPct val="130000"/>
              </a:lnSpc>
              <a:buClr>
                <a:srgbClr val="0000FF"/>
              </a:buClr>
              <a:buFont typeface="Wingdings" panose="05000000000000000000" charset="0"/>
              <a:buChar char="l"/>
            </a:pPr>
            <a:r>
              <a:rPr lang="zh-CN" altLang="en-US" sz="2000">
                <a:solidFill>
                  <a:schemeClr val="tx1"/>
                </a:solidFill>
              </a:rPr>
              <a:t> 参数 </a:t>
            </a:r>
            <a:r>
              <a:rPr lang="zh-CN" altLang="en-US" sz="2000">
                <a:solidFill>
                  <a:schemeClr val="tx1"/>
                </a:solidFill>
              </a:rPr>
              <a:t>attributes 是一个可选的字符串, 包含属性 “g” “i” 和“m”, 分别用于指定全 局匹配、 区分大小写的匹配和多行匹配。 如pattern 是正则表达式, 而不是字符串, 则必 须省略该参数。</a:t>
            </a:r>
            <a:endParaRPr lang="zh-CN" altLang="en-US" sz="2000">
              <a:solidFill>
                <a:schemeClr val="tx1"/>
              </a:solidFill>
            </a:endParaRPr>
          </a:p>
          <a:p>
            <a:pPr>
              <a:lnSpc>
                <a:spcPct val="130000"/>
              </a:lnSpc>
            </a:pPr>
            <a:r>
              <a:rPr lang="en-US" altLang="zh-CN" sz="2000">
                <a:solidFill>
                  <a:schemeClr val="tx1"/>
                </a:solidFill>
              </a:rPr>
              <a:t>       </a:t>
            </a:r>
            <a:r>
              <a:rPr lang="zh-CN" altLang="en-US" sz="2000">
                <a:solidFill>
                  <a:schemeClr val="tx1"/>
                </a:solidFill>
              </a:rPr>
              <a:t>(2) RegExp 对象常用方法。</a:t>
            </a:r>
            <a:endParaRPr lang="zh-CN" altLang="en-US" sz="2000">
              <a:solidFill>
                <a:schemeClr val="tx1"/>
              </a:solidFill>
            </a:endParaRPr>
          </a:p>
          <a:p>
            <a:pPr marL="800100" lvl="1" indent="-342900">
              <a:lnSpc>
                <a:spcPct val="130000"/>
              </a:lnSpc>
              <a:buClr>
                <a:srgbClr val="0000FF"/>
              </a:buClr>
              <a:buFont typeface="Wingdings" panose="05000000000000000000" charset="0"/>
              <a:buChar char="l"/>
            </a:pPr>
            <a:r>
              <a:rPr lang="zh-CN" altLang="en-US" sz="2000">
                <a:solidFill>
                  <a:schemeClr val="tx1"/>
                </a:solidFill>
              </a:rPr>
              <a:t>test (): 检索字符串中指定的值, 返回 true 或 false。</a:t>
            </a:r>
            <a:endParaRPr lang="zh-CN" altLang="en-US" sz="2000">
              <a:solidFill>
                <a:schemeClr val="tx1"/>
              </a:solidFill>
            </a:endParaRPr>
          </a:p>
          <a:p>
            <a:pPr marL="800100" lvl="1" indent="-342900">
              <a:lnSpc>
                <a:spcPct val="130000"/>
              </a:lnSpc>
              <a:buClr>
                <a:srgbClr val="0000FF"/>
              </a:buClr>
              <a:buFont typeface="Wingdings" panose="05000000000000000000" charset="0"/>
              <a:buChar char="l"/>
            </a:pPr>
            <a:r>
              <a:rPr lang="zh-CN" altLang="en-US" sz="2000">
                <a:solidFill>
                  <a:schemeClr val="tx1"/>
                </a:solidFill>
              </a:rPr>
              <a:t>exec (): 检索字符串中指定的值, 返回找到的值, 并确定其位置。</a:t>
            </a:r>
            <a:endParaRPr lang="zh-CN" altLang="en-US" sz="2000">
              <a:solidFill>
                <a:schemeClr val="tx1"/>
              </a:solidFill>
            </a:endParaRPr>
          </a:p>
          <a:p>
            <a:pPr marL="800100" lvl="1" indent="-342900">
              <a:lnSpc>
                <a:spcPct val="130000"/>
              </a:lnSpc>
              <a:buClr>
                <a:srgbClr val="0000FF"/>
              </a:buClr>
              <a:buFont typeface="Wingdings" panose="05000000000000000000" charset="0"/>
              <a:buChar char="l"/>
            </a:pPr>
            <a:r>
              <a:rPr lang="zh-CN" altLang="en-US" sz="2000">
                <a:solidFill>
                  <a:schemeClr val="tx1"/>
                </a:solidFill>
              </a:rPr>
              <a:t>toString (): 返回正则表达式的字符串。</a:t>
            </a:r>
            <a:endParaRPr lang="zh-CN" altLang="en-US" sz="2000">
              <a:solidFill>
                <a:srgbClr val="0000FF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1550" y="2120265"/>
            <a:ext cx="6643370" cy="47371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74606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2. 4 </a:t>
            </a:r>
            <a:r>
              <a:rPr lang="zh-CN" altLang="en-US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综合实践一：登录与注册前端表单验证</a:t>
            </a:r>
            <a:endParaRPr lang="zh-CN" altLang="en-US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77240" y="1390650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实践内容：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2610" y="2037715"/>
            <a:ext cx="8542020" cy="22701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indent="0">
              <a:lnSpc>
                <a:spcPct val="120000"/>
              </a:lnSpc>
              <a:buClr>
                <a:srgbClr val="0000FF"/>
              </a:buClr>
              <a:buFont typeface="+mj-ea"/>
              <a:buNone/>
            </a:pPr>
            <a:r>
              <a:rPr lang="zh-CN" altLang="en-US" sz="2400">
                <a:solidFill>
                  <a:srgbClr val="0000FF"/>
                </a:solidFill>
              </a:rPr>
              <a:t>实现带校验功能的登录页面和注册页面 </a:t>
            </a:r>
            <a:endParaRPr lang="zh-CN" altLang="en-US" sz="2400">
              <a:solidFill>
                <a:srgbClr val="0000FF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400"/>
              <a:t>      </a:t>
            </a:r>
            <a:r>
              <a:rPr lang="zh-CN" altLang="en-US" sz="2000"/>
              <a:t>综合运用 HTML、 CSS、 JavaScript 实现带校验功能的登录页面和注册页面, 如图 2. 4. 1 和图 2. 4. 2 所示效果。</a:t>
            </a:r>
            <a:endParaRPr lang="zh-CN" altLang="en-US" sz="2000"/>
          </a:p>
          <a:p>
            <a:pPr marL="457200" indent="0" latinLnBrk="0">
              <a:lnSpc>
                <a:spcPct val="100000"/>
              </a:lnSpc>
              <a:buClr>
                <a:srgbClr val="0000FF"/>
              </a:buClr>
              <a:buFont typeface="+mj-ea"/>
              <a:buAutoNum type="circleNumDbPlain"/>
            </a:pPr>
            <a:r>
              <a:rPr lang="zh-CN" altLang="en-US" sz="2000"/>
              <a:t>图2.4.1为用户登录页面，该登录页面是在本章2.2小节实践内容（2）上进行完善的，该登录框具有对数据是否为空和用户名是否满足要求的校验；此外，点击该页面上的“注册”超链接时，能跳转到注册页。</a:t>
            </a:r>
            <a:endParaRPr lang="zh-CN" altLang="en-US" sz="2000"/>
          </a:p>
        </p:txBody>
      </p:sp>
      <p:pic>
        <p:nvPicPr>
          <p:cNvPr id="33" name="图片 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3940" y="4249420"/>
            <a:ext cx="3432810" cy="17818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2" name="图片 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3170" y="4249420"/>
            <a:ext cx="3594100" cy="1725295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</p:pic>
      <p:sp>
        <p:nvSpPr>
          <p:cNvPr id="100" name="文本框 99"/>
          <p:cNvSpPr txBox="1"/>
          <p:nvPr/>
        </p:nvSpPr>
        <p:spPr>
          <a:xfrm>
            <a:off x="1508760" y="6093460"/>
            <a:ext cx="7056755" cy="529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/>
            <a:r>
              <a:rPr lang="zh-CN" sz="1050">
                <a:latin typeface="Calibri" panose="020F0502020204030204" charset="0"/>
                <a:sym typeface="+mn-ea"/>
              </a:rPr>
              <a:t>（</a:t>
            </a:r>
            <a:r>
              <a:rPr lang="en-US" sz="1050">
                <a:latin typeface="Calibri" panose="020F0502020204030204" charset="0"/>
                <a:sym typeface="+mn-ea"/>
              </a:rPr>
              <a:t>a</a:t>
            </a:r>
            <a:r>
              <a:rPr lang="zh-CN" sz="1050">
                <a:latin typeface="Calibri" panose="020F0502020204030204" charset="0"/>
                <a:sym typeface="+mn-ea"/>
              </a:rPr>
              <a:t>）用户登录页</a:t>
            </a:r>
            <a:r>
              <a:rPr lang="en-US" altLang="zh-CN" sz="1050">
                <a:latin typeface="Calibri" panose="020F0502020204030204" charset="0"/>
                <a:sym typeface="+mn-ea"/>
              </a:rPr>
              <a:t>                                                                                                  </a:t>
            </a:r>
            <a:r>
              <a:rPr lang="zh-CN" sz="1050" b="0">
                <a:latin typeface="Calibri" panose="020F0502020204030204" charset="0"/>
                <a:ea typeface="宋体" panose="02010600030101010101" pitchFamily="2" charset="-122"/>
              </a:rPr>
              <a:t>（</a:t>
            </a:r>
            <a:r>
              <a:rPr lang="en-US" altLang="zh-CN" sz="1050" b="0">
                <a:latin typeface="Calibri" panose="020F0502020204030204" charset="0"/>
                <a:ea typeface="宋体" panose="02010600030101010101" pitchFamily="2" charset="-122"/>
              </a:rPr>
              <a:t>  </a:t>
            </a:r>
            <a:r>
              <a:rPr lang="zh-CN" sz="1050" b="0">
                <a:latin typeface="Calibri" panose="020F0502020204030204" charset="0"/>
                <a:ea typeface="宋体" panose="02010600030101010101" pitchFamily="2" charset="-122"/>
              </a:rPr>
              <a:t>b）用户登录页的数据校验效果示例</a:t>
            </a:r>
            <a:r>
              <a:rPr lang="en-US" altLang="zh-CN" sz="1050">
                <a:latin typeface="Calibri" panose="020F0502020204030204" charset="0"/>
                <a:sym typeface="+mn-ea"/>
              </a:rPr>
              <a:t>  </a:t>
            </a:r>
            <a:endParaRPr lang="en-US" altLang="zh-CN" sz="1050">
              <a:latin typeface="Calibri" panose="020F0502020204030204" charset="0"/>
              <a:sym typeface="+mn-ea"/>
            </a:endParaRPr>
          </a:p>
          <a:p>
            <a:pPr marL="0" indent="0" algn="ctr"/>
            <a:r>
              <a:rPr lang="en-US" altLang="zh-CN" sz="1050">
                <a:latin typeface="Calibri" panose="020F0502020204030204" charset="0"/>
                <a:sym typeface="+mn-ea"/>
              </a:rPr>
              <a:t> </a:t>
            </a:r>
            <a:r>
              <a:rPr lang="en-US" altLang="zh-CN" sz="1800">
                <a:latin typeface="Calibri" panose="020F0502020204030204" charset="0"/>
                <a:sym typeface="+mn-ea"/>
              </a:rPr>
              <a:t> 图2.4.1 用户登录与注册前端表单验证 </a:t>
            </a:r>
            <a:endParaRPr lang="en-US" altLang="zh-CN" sz="1800">
              <a:latin typeface="Calibri" panose="020F0502020204030204" charset="0"/>
              <a:sym typeface="+mn-ea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74606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2. 4 </a:t>
            </a:r>
            <a:r>
              <a:rPr lang="zh-CN" altLang="en-US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综合实践一：登录与注册前端表单验证</a:t>
            </a:r>
            <a:endParaRPr lang="zh-CN" altLang="en-US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827405" y="1772920"/>
            <a:ext cx="817943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457200" indent="-457200" latinLnBrk="0">
              <a:lnSpc>
                <a:spcPct val="150000"/>
              </a:lnSpc>
              <a:buClr>
                <a:srgbClr val="0000FF"/>
              </a:buClr>
              <a:buFont typeface="+mj-ea"/>
              <a:buAutoNum type="circleNumDbPlain" startAt="2"/>
            </a:pPr>
            <a:r>
              <a:rPr lang="zh-CN" sz="2000" b="0">
                <a:ea typeface="宋体" panose="02010600030101010101" pitchFamily="2" charset="-122"/>
              </a:rPr>
              <a:t>图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2.4.2</a:t>
            </a:r>
            <a:r>
              <a:rPr lang="zh-CN" sz="2000" b="0">
                <a:ea typeface="宋体" panose="02010600030101010101" pitchFamily="2" charset="-122"/>
              </a:rPr>
              <a:t>为用户注册页，能对输入的信息进行校验。具体要求如下：</a:t>
            </a:r>
            <a:endParaRPr lang="zh-CN" sz="2000" b="0">
              <a:ea typeface="宋体" panose="02010600030101010101" pitchFamily="2" charset="-122"/>
            </a:endParaRPr>
          </a:p>
          <a:p>
            <a:pPr marL="342900" indent="-342900" latinLnBrk="0">
              <a:lnSpc>
                <a:spcPct val="150000"/>
              </a:lnSpc>
              <a:buClr>
                <a:srgbClr val="0000FF"/>
              </a:buClr>
              <a:buFont typeface="Wingdings" panose="05000000000000000000" charset="0"/>
              <a:buChar char="l"/>
            </a:pPr>
            <a:r>
              <a:rPr lang="en-US" altLang="zh-CN" sz="2000" b="0">
                <a:ea typeface="宋体" panose="02010600030101010101" pitchFamily="2" charset="-122"/>
              </a:rPr>
              <a:t>    </a:t>
            </a:r>
            <a:r>
              <a:rPr lang="zh-CN" sz="2000" b="0">
                <a:ea typeface="宋体" panose="02010600030101010101" pitchFamily="2" charset="-122"/>
              </a:rPr>
              <a:t>校验用户名：长度在3-20字符之内；</a:t>
            </a:r>
            <a:endParaRPr lang="zh-CN" sz="2000" b="0">
              <a:ea typeface="宋体" panose="02010600030101010101" pitchFamily="2" charset="-122"/>
            </a:endParaRPr>
          </a:p>
          <a:p>
            <a:pPr marL="342900" indent="-342900" latinLnBrk="0">
              <a:lnSpc>
                <a:spcPct val="150000"/>
              </a:lnSpc>
              <a:buClr>
                <a:srgbClr val="0000FF"/>
              </a:buClr>
              <a:buFont typeface="Wingdings" panose="05000000000000000000" charset="0"/>
              <a:buChar char="l"/>
            </a:pPr>
            <a:r>
              <a:rPr lang="zh-CN" altLang="en-US" sz="2000"/>
              <a:t>校验密码：以字母开头，长度总的6-20之间；</a:t>
            </a:r>
            <a:endParaRPr lang="zh-CN" altLang="en-US" sz="2000"/>
          </a:p>
          <a:p>
            <a:pPr marL="342900" indent="-342900" latinLnBrk="0">
              <a:lnSpc>
                <a:spcPct val="150000"/>
              </a:lnSpc>
              <a:buClr>
                <a:srgbClr val="0000FF"/>
              </a:buClr>
              <a:buFont typeface="Wingdings" panose="05000000000000000000" charset="0"/>
              <a:buChar char="l"/>
            </a:pPr>
            <a:r>
              <a:rPr lang="zh-CN" altLang="en-US" sz="2000"/>
              <a:t>校验确认密码：验证两次输入的密码是否一致；</a:t>
            </a:r>
            <a:endParaRPr lang="zh-CN" altLang="en-US" sz="2000"/>
          </a:p>
          <a:p>
            <a:pPr marL="342900" indent="-342900" latinLnBrk="0">
              <a:lnSpc>
                <a:spcPct val="150000"/>
              </a:lnSpc>
              <a:buClr>
                <a:srgbClr val="0000FF"/>
              </a:buClr>
              <a:buFont typeface="Wingdings" panose="05000000000000000000" charset="0"/>
              <a:buChar char="l"/>
            </a:pPr>
            <a:r>
              <a:rPr lang="zh-CN" altLang="en-US" sz="2000"/>
              <a:t>校验邮箱地址：验证输入的邮箱地址是否邮箱地址格式要求；</a:t>
            </a:r>
            <a:endParaRPr lang="zh-CN" altLang="en-US" sz="2000"/>
          </a:p>
          <a:p>
            <a:pPr marL="342900" indent="-342900" latinLnBrk="0">
              <a:lnSpc>
                <a:spcPct val="150000"/>
              </a:lnSpc>
              <a:buClr>
                <a:srgbClr val="0000FF"/>
              </a:buClr>
              <a:buFont typeface="Wingdings" panose="05000000000000000000" charset="0"/>
              <a:buChar char="l"/>
            </a:pPr>
            <a:r>
              <a:rPr lang="zh-CN" altLang="en-US" sz="2000"/>
              <a:t>校验联系电话：验证输入的手机号码是否符合手机号格式规则。</a:t>
            </a:r>
            <a:endParaRPr lang="zh-CN" altLang="en-US" sz="200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74606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2. 4 </a:t>
            </a:r>
            <a:r>
              <a:rPr lang="zh-CN" altLang="en-US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综合实践一：登录与注册前端表单验证</a:t>
            </a:r>
            <a:endParaRPr lang="zh-CN" altLang="en-US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39" name="图片 2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1460" y="1628775"/>
            <a:ext cx="4462780" cy="25850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9655" y="1591310"/>
            <a:ext cx="4116070" cy="2622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1331595" y="4437380"/>
            <a:ext cx="6976745" cy="252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ctr"/>
            <a:r>
              <a:rPr lang="en-US" sz="1050" b="0">
                <a:latin typeface="Calibri" panose="020F0502020204030204" charset="0"/>
                <a:ea typeface="宋体" panose="02010600030101010101" pitchFamily="2" charset="-122"/>
              </a:rPr>
              <a:t>                  （a）用户注册页                                                                                                      </a:t>
            </a:r>
            <a:r>
              <a:rPr sz="1050" b="0">
                <a:latin typeface="Calibri" panose="020F0502020204030204" charset="0"/>
                <a:ea typeface="宋体" panose="02010600030101010101" pitchFamily="2" charset="-122"/>
              </a:rPr>
              <a:t>（b）用户注册页的数据校验效果示例</a:t>
            </a:r>
            <a:r>
              <a:rPr lang="en-US" sz="1050" b="0">
                <a:latin typeface="Calibri" panose="020F0502020204030204" charset="0"/>
                <a:ea typeface="宋体" panose="02010600030101010101" pitchFamily="2" charset="-122"/>
              </a:rPr>
              <a:t>      </a:t>
            </a:r>
            <a:endParaRPr lang="en-US" sz="1050" b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280285" y="4940935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indent="0" algn="ctr"/>
            <a:r>
              <a:rPr lang="zh-CN" sz="1800" b="0">
                <a:latin typeface="Calibri" panose="020F0502020204030204" charset="0"/>
                <a:ea typeface="黑体" panose="02010609060101010101" pitchFamily="49" charset="-122"/>
              </a:rPr>
              <a:t>图</a:t>
            </a:r>
            <a:r>
              <a:rPr lang="en-US" sz="1800" b="0">
                <a:latin typeface="Calibri" panose="020F0502020204030204" charset="0"/>
                <a:ea typeface="黑体" panose="02010609060101010101" pitchFamily="49" charset="-122"/>
              </a:rPr>
              <a:t>2.4.2 </a:t>
            </a:r>
            <a:r>
              <a:rPr lang="zh-CN" sz="1800" b="0">
                <a:latin typeface="Calibri" panose="020F0502020204030204" charset="0"/>
                <a:ea typeface="黑体" panose="02010609060101010101" pitchFamily="49" charset="-122"/>
              </a:rPr>
              <a:t>用户登录与注册前端表单验证</a:t>
            </a:r>
            <a:endParaRPr lang="zh-CN" altLang="en-US" sz="180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75857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 5 实践</a:t>
            </a:r>
            <a:r>
              <a:rPr lang="zh-CN" altLang="en-US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二</a:t>
            </a:r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: </a:t>
            </a:r>
            <a:r>
              <a:rPr lang="zh-CN" altLang="en-US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菜单及用户列表编辑</a:t>
            </a:r>
            <a:endParaRPr lang="zh-CN" altLang="en-US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77240" y="1821180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实践目的：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96110" y="2468245"/>
            <a:ext cx="6786245" cy="14204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2400"/>
              <a:t>(1) 熟练掌握并使用 HTML、 CSS 实现一个页面; </a:t>
            </a:r>
            <a:endParaRPr lang="zh-CN" altLang="en-US" sz="2400"/>
          </a:p>
          <a:p>
            <a:pPr algn="l">
              <a:lnSpc>
                <a:spcPct val="120000"/>
              </a:lnSpc>
            </a:pPr>
            <a:r>
              <a:rPr lang="zh-CN" altLang="en-US" sz="2400"/>
              <a:t>(2) 综合运用 JavaScript 实现常用的基本功能。 </a:t>
            </a:r>
            <a:endParaRPr lang="zh-CN" altLang="en-US" sz="2400"/>
          </a:p>
          <a:p>
            <a:pPr algn="l">
              <a:lnSpc>
                <a:spcPct val="120000"/>
              </a:lnSpc>
            </a:pPr>
            <a:endParaRPr lang="zh-CN" altLang="en-US" sz="24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6244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2. 1 </a:t>
            </a:r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实践一: JavaScript</a:t>
            </a:r>
            <a:r>
              <a:rPr lang="zh-CN" altLang="en-US" sz="2800" b="1" dirty="0" smtClean="0">
                <a:solidFill>
                  <a:schemeClr val="bg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语法基础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77240" y="1160145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相关知识：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92175" y="1642745"/>
            <a:ext cx="7767955" cy="3209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2400">
                <a:solidFill>
                  <a:srgbClr val="0000FF"/>
                </a:solidFill>
              </a:rPr>
              <a:t>1.</a:t>
            </a:r>
            <a:r>
              <a:rPr lang="en-US" altLang="zh-CN" sz="2400">
                <a:solidFill>
                  <a:srgbClr val="0000FF"/>
                </a:solidFill>
              </a:rPr>
              <a:t>JavaScript</a:t>
            </a:r>
            <a:r>
              <a:rPr lang="zh-CN" altLang="en-US" sz="2400">
                <a:solidFill>
                  <a:srgbClr val="0000FF"/>
                </a:solidFill>
              </a:rPr>
              <a:t> 简介</a:t>
            </a:r>
            <a:r>
              <a:rPr lang="zh-CN" altLang="en-US"/>
              <a:t> </a:t>
            </a:r>
            <a:endParaRPr lang="zh-CN" altLang="en-US"/>
          </a:p>
          <a:p>
            <a:pPr marL="342900" indent="-342900" algn="just">
              <a:lnSpc>
                <a:spcPct val="130000"/>
              </a:lnSpc>
              <a:buFont typeface="Wingdings" panose="05000000000000000000" charset="0"/>
              <a:buChar char=""/>
            </a:pPr>
            <a:r>
              <a:rPr lang="en-US" altLang="zh-CN" sz="2200">
                <a:solidFill>
                  <a:srgbClr val="0000FF"/>
                </a:solidFill>
                <a:sym typeface="+mn-ea"/>
              </a:rPr>
              <a:t>JavaScript</a:t>
            </a:r>
            <a:r>
              <a:rPr lang="zh-CN" altLang="en-US" sz="2200"/>
              <a:t> 是一种</a:t>
            </a:r>
            <a:r>
              <a:rPr lang="zh-CN" altLang="en-US" sz="2200">
                <a:solidFill>
                  <a:srgbClr val="FF0000"/>
                </a:solidFill>
              </a:rPr>
              <a:t>通用的</a:t>
            </a:r>
            <a:r>
              <a:rPr lang="zh-CN" altLang="en-US" sz="2200"/>
              <a:t>、</a:t>
            </a:r>
            <a:r>
              <a:rPr lang="zh-CN" altLang="en-US" sz="2200">
                <a:solidFill>
                  <a:srgbClr val="FF0000"/>
                </a:solidFill>
              </a:rPr>
              <a:t>跨平台的</a:t>
            </a:r>
            <a:r>
              <a:rPr lang="zh-CN" altLang="en-US" sz="2200"/>
              <a:t>、</a:t>
            </a:r>
            <a:r>
              <a:rPr lang="zh-CN" altLang="en-US" sz="2200">
                <a:solidFill>
                  <a:srgbClr val="FF0000"/>
                </a:solidFill>
              </a:rPr>
              <a:t>基于对象</a:t>
            </a:r>
            <a:r>
              <a:rPr lang="zh-CN" altLang="en-US" sz="2200"/>
              <a:t>和</a:t>
            </a:r>
            <a:r>
              <a:rPr lang="zh-CN" altLang="en-US" sz="2200">
                <a:solidFill>
                  <a:srgbClr val="FF0000"/>
                </a:solidFill>
              </a:rPr>
              <a:t>事件驱动</a:t>
            </a:r>
            <a:r>
              <a:rPr lang="zh-CN" altLang="en-US" sz="2200"/>
              <a:t>的</a:t>
            </a:r>
            <a:r>
              <a:rPr lang="zh-CN" altLang="en-US" sz="2200">
                <a:solidFill>
                  <a:srgbClr val="FF0000"/>
                </a:solidFill>
              </a:rPr>
              <a:t>解释型</a:t>
            </a:r>
            <a:r>
              <a:rPr lang="zh-CN" altLang="en-US" sz="2200"/>
              <a:t>脚本语言，简称JS。 </a:t>
            </a:r>
            <a:endParaRPr lang="zh-CN" altLang="en-US" sz="2200"/>
          </a:p>
          <a:p>
            <a:pPr marL="342900" indent="-342900" algn="just">
              <a:lnSpc>
                <a:spcPct val="130000"/>
              </a:lnSpc>
              <a:buFont typeface="Wingdings" panose="05000000000000000000" charset="0"/>
              <a:buChar char=""/>
            </a:pPr>
            <a:r>
              <a:rPr lang="en-US" altLang="zh-CN" sz="2200">
                <a:solidFill>
                  <a:srgbClr val="0000FF"/>
                </a:solidFill>
                <a:sym typeface="+mn-ea"/>
              </a:rPr>
              <a:t>JavaScript</a:t>
            </a:r>
            <a:r>
              <a:rPr lang="zh-CN" altLang="en-US" sz="2200"/>
              <a:t>的使用可以把静态页面变成支持用户交互并响应相应事件的</a:t>
            </a:r>
            <a:r>
              <a:rPr lang="zh-CN" altLang="en-US" sz="2200">
                <a:solidFill>
                  <a:srgbClr val="FF0000"/>
                </a:solidFill>
              </a:rPr>
              <a:t>动态页面</a:t>
            </a:r>
            <a:r>
              <a:rPr lang="zh-CN" altLang="en-US" sz="2200"/>
              <a:t>，</a:t>
            </a:r>
            <a:r>
              <a:rPr lang="zh-CN" altLang="en-US" sz="2200"/>
              <a:t> </a:t>
            </a:r>
            <a:endParaRPr lang="zh-CN" altLang="en-US" sz="2200"/>
          </a:p>
          <a:p>
            <a:pPr marL="342900" indent="-342900" algn="just">
              <a:lnSpc>
                <a:spcPct val="130000"/>
              </a:lnSpc>
              <a:buFont typeface="Wingdings" panose="05000000000000000000" charset="0"/>
              <a:buChar char=""/>
            </a:pPr>
            <a:r>
              <a:rPr lang="en-US" altLang="zh-CN" sz="2200">
                <a:solidFill>
                  <a:srgbClr val="0000FF"/>
                </a:solidFill>
                <a:sym typeface="+mn-ea"/>
              </a:rPr>
              <a:t>JavaScript</a:t>
            </a:r>
            <a:r>
              <a:rPr lang="zh-CN" altLang="en-US" sz="2200"/>
              <a:t>常用于对表单数据进行校验、对事件做出相应、读写HTML元素等。</a:t>
            </a:r>
            <a:endParaRPr lang="zh-CN" altLang="en-US" sz="220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75857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 5 实践</a:t>
            </a:r>
            <a:r>
              <a:rPr lang="zh-CN" altLang="en-US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二</a:t>
            </a:r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: </a:t>
            </a:r>
            <a:r>
              <a:rPr lang="zh-CN" altLang="en-US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菜单及用户列表编辑</a:t>
            </a:r>
            <a:endParaRPr lang="zh-CN" altLang="en-US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02970" y="1642745"/>
            <a:ext cx="7757160" cy="20942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2400">
                <a:solidFill>
                  <a:srgbClr val="0000FF"/>
                </a:solidFill>
              </a:rPr>
              <a:t>1. innerHTML 属性</a:t>
            </a:r>
            <a:r>
              <a:rPr lang="zh-CN" altLang="en-US"/>
              <a:t> </a:t>
            </a:r>
            <a:endParaRPr lang="zh-CN" altLang="en-US"/>
          </a:p>
          <a:p>
            <a:pPr marL="0" indent="457200" algn="just" latinLnBrk="0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2200"/>
              <a:t>几乎所有的元素都有</a:t>
            </a:r>
            <a:r>
              <a:rPr lang="zh-CN" altLang="en-US" sz="2200">
                <a:solidFill>
                  <a:srgbClr val="FF0000"/>
                </a:solidFill>
              </a:rPr>
              <a:t> innerHTML</a:t>
            </a:r>
            <a:r>
              <a:rPr lang="zh-CN" altLang="en-US" sz="2200"/>
              <a:t> 属性, 它是一个字符串, 用来设置或获取位于对象起始和结束标签内的 HTML (获取 HTML 当前标签里面的内容)。</a:t>
            </a:r>
            <a:endParaRPr lang="zh-CN" altLang="en-US" sz="2200"/>
          </a:p>
        </p:txBody>
      </p:sp>
      <p:sp>
        <p:nvSpPr>
          <p:cNvPr id="4" name="文本框 3"/>
          <p:cNvSpPr txBox="1"/>
          <p:nvPr/>
        </p:nvSpPr>
        <p:spPr>
          <a:xfrm>
            <a:off x="755650" y="1160145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相关知识：</a:t>
            </a:r>
            <a:endParaRPr lang="zh-CN" altLang="en-US" sz="2400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75857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 5 实践</a:t>
            </a:r>
            <a:r>
              <a:rPr lang="zh-CN" altLang="en-US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二</a:t>
            </a:r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: </a:t>
            </a:r>
            <a:r>
              <a:rPr lang="zh-CN" altLang="en-US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菜单及用户列表编辑</a:t>
            </a:r>
            <a:endParaRPr lang="zh-CN" altLang="en-US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0215" y="1340485"/>
            <a:ext cx="8693785" cy="14503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en-US" altLang="zh-CN" sz="2400">
                <a:solidFill>
                  <a:srgbClr val="0000FF"/>
                </a:solidFill>
              </a:rPr>
              <a:t>2</a:t>
            </a:r>
            <a:r>
              <a:rPr lang="zh-CN" altLang="en-US" sz="2400">
                <a:solidFill>
                  <a:srgbClr val="0000FF"/>
                </a:solidFill>
              </a:rPr>
              <a:t>. </a:t>
            </a:r>
            <a:r>
              <a:rPr lang="en-US" altLang="zh-CN" sz="2400">
                <a:solidFill>
                  <a:srgbClr val="0000FF"/>
                </a:solidFill>
              </a:rPr>
              <a:t>this</a:t>
            </a:r>
            <a:r>
              <a:rPr lang="zh-CN" altLang="en-US" sz="2400">
                <a:solidFill>
                  <a:srgbClr val="0000FF"/>
                </a:solidFill>
              </a:rPr>
              <a:t>关键字</a:t>
            </a:r>
            <a:r>
              <a:rPr lang="zh-CN" altLang="en-US"/>
              <a:t> </a:t>
            </a:r>
            <a:endParaRPr lang="zh-CN" altLang="en-US"/>
          </a:p>
          <a:p>
            <a:pPr marL="0" indent="0" algn="just">
              <a:lnSpc>
                <a:spcPct val="130000"/>
              </a:lnSpc>
              <a:buFont typeface="Wingdings" panose="05000000000000000000" charset="0"/>
              <a:buNone/>
            </a:pPr>
            <a:r>
              <a:rPr lang="zh-CN" altLang="en-US" sz="2200"/>
              <a:t>      this 表示对所在函数所属对象的</a:t>
            </a:r>
            <a:r>
              <a:rPr lang="zh-CN" altLang="en-US" sz="2200">
                <a:solidFill>
                  <a:srgbClr val="FF0000"/>
                </a:solidFill>
              </a:rPr>
              <a:t>引用</a:t>
            </a:r>
            <a:r>
              <a:rPr lang="zh-CN" altLang="en-US" sz="2200"/>
              <a:t>, 代表</a:t>
            </a:r>
            <a:r>
              <a:rPr lang="zh-CN" altLang="en-US" sz="2200">
                <a:solidFill>
                  <a:srgbClr val="FF0000"/>
                </a:solidFill>
              </a:rPr>
              <a:t>当前对象</a:t>
            </a:r>
            <a:r>
              <a:rPr lang="zh-CN" altLang="en-US" sz="2200"/>
              <a:t>。 简单来说, 哪个对象调用了 this 所在的函数, this 就代表哪个对象。</a:t>
            </a:r>
            <a:endParaRPr lang="zh-CN" altLang="en-US" sz="220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75857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 5 实践</a:t>
            </a:r>
            <a:r>
              <a:rPr lang="zh-CN" altLang="en-US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二</a:t>
            </a:r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: </a:t>
            </a:r>
            <a:r>
              <a:rPr lang="zh-CN" altLang="en-US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菜单及用户列表编辑</a:t>
            </a:r>
            <a:endParaRPr lang="zh-CN" altLang="en-US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0215" y="1173480"/>
            <a:ext cx="8693785" cy="45294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en-US" altLang="zh-CN" sz="2400">
                <a:solidFill>
                  <a:srgbClr val="0000FF"/>
                </a:solidFill>
              </a:rPr>
              <a:t>3</a:t>
            </a:r>
            <a:r>
              <a:rPr lang="zh-CN" altLang="en-US" sz="2400">
                <a:solidFill>
                  <a:srgbClr val="0000FF"/>
                </a:solidFill>
              </a:rPr>
              <a:t>. event 对象</a:t>
            </a:r>
            <a:endParaRPr lang="zh-CN" altLang="en-US" sz="2400">
              <a:solidFill>
                <a:srgbClr val="0000FF"/>
              </a:solidFill>
            </a:endParaRPr>
          </a:p>
          <a:p>
            <a:pPr marL="342900" indent="-342900" algn="just">
              <a:lnSpc>
                <a:spcPct val="130000"/>
              </a:lnSpc>
              <a:buClr>
                <a:srgbClr val="0000FF"/>
              </a:buClr>
              <a:buFont typeface="Wingdings" panose="05000000000000000000" charset="0"/>
              <a:buChar char="n"/>
            </a:pPr>
            <a:r>
              <a:rPr lang="zh-CN" altLang="en-US" sz="2200"/>
              <a:t> event 对象代表事件的状态, 比如事件在其中发生的元素、键盘按键的状态、鼠标的位置、鼠标按钮的状态; event 事件通常与函数结合使用, 函数不会在事件发生前被执行。 </a:t>
            </a:r>
            <a:endParaRPr lang="zh-CN" altLang="en-US" sz="2200"/>
          </a:p>
          <a:p>
            <a:pPr marL="342900" indent="-342900" algn="just">
              <a:lnSpc>
                <a:spcPct val="130000"/>
              </a:lnSpc>
              <a:buClr>
                <a:srgbClr val="0000FF"/>
              </a:buClr>
              <a:buFont typeface="Wingdings" panose="05000000000000000000" charset="0"/>
              <a:buChar char="n"/>
            </a:pPr>
            <a:r>
              <a:rPr lang="zh-CN" altLang="en-US" sz="2200"/>
              <a:t>当一个事件发生的时候, 和当前这个对象发生的这个事件有关的一些详细信息 (包括导致 事件的元素、 事件的类型, 以及其他与特定事件相关的信息等。 </a:t>
            </a:r>
            <a:endParaRPr lang="zh-CN" altLang="en-US" sz="2200"/>
          </a:p>
          <a:p>
            <a:pPr marL="342900" indent="-342900" algn="just">
              <a:lnSpc>
                <a:spcPct val="130000"/>
              </a:lnSpc>
              <a:buClr>
                <a:srgbClr val="0000FF"/>
              </a:buClr>
              <a:buFont typeface="Wingdings" panose="05000000000000000000" charset="0"/>
              <a:buChar char="n"/>
            </a:pPr>
            <a:r>
              <a:rPr lang="zh-CN" altLang="en-US" sz="2200"/>
              <a:t>这个对象是在执行事件 时, 浏览器通过函数传递过来的), 都会被临时保存到一个指定的地方———event 对象, 供 我们在需要的时候调用。</a:t>
            </a:r>
            <a:endParaRPr lang="zh-CN" altLang="en-US" sz="220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75857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 5 实践</a:t>
            </a:r>
            <a:r>
              <a:rPr lang="zh-CN" altLang="en-US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二</a:t>
            </a:r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: </a:t>
            </a:r>
            <a:r>
              <a:rPr lang="zh-CN" altLang="en-US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菜单及用户列表编辑</a:t>
            </a:r>
            <a:endParaRPr lang="zh-CN" altLang="en-US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2610" y="2037715"/>
            <a:ext cx="8542020" cy="1383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0000"/>
              </a:lnSpc>
            </a:pPr>
            <a:r>
              <a:rPr lang="zh-CN" altLang="en-US" sz="2400">
                <a:solidFill>
                  <a:srgbClr val="0000FF"/>
                </a:solidFill>
              </a:rPr>
              <a:t>(1)创建一个综合页面 </a:t>
            </a:r>
            <a:endParaRPr lang="zh-CN" altLang="en-US" sz="2400">
              <a:solidFill>
                <a:srgbClr val="0000FF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400"/>
              <a:t>      </a:t>
            </a:r>
            <a:r>
              <a:rPr lang="zh-CN" altLang="en-US" sz="2200"/>
              <a:t>使用 HTML、 CSS、 JavaScript 实现如图 2. 5. 1 所示的综合性页面, 左侧为菜单栏, 中间为用户列表, 右上角有实时时间显示。</a:t>
            </a:r>
            <a:endParaRPr lang="zh-CN" altLang="en-US" sz="2200"/>
          </a:p>
        </p:txBody>
      </p:sp>
      <p:sp>
        <p:nvSpPr>
          <p:cNvPr id="6" name="文本框 5"/>
          <p:cNvSpPr txBox="1"/>
          <p:nvPr/>
        </p:nvSpPr>
        <p:spPr>
          <a:xfrm>
            <a:off x="777240" y="1412875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实践内容：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pic>
        <p:nvPicPr>
          <p:cNvPr id="4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72590" y="3420745"/>
            <a:ext cx="6055995" cy="2776855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2439035" y="6381115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indent="0" algn="ctr"/>
            <a:r>
              <a:rPr lang="en-US" sz="1800" b="0">
                <a:latin typeface="宋体" panose="02010600030101010101" pitchFamily="2" charset="-122"/>
                <a:ea typeface="宋体" panose="02010600030101010101" pitchFamily="2" charset="-122"/>
              </a:rPr>
              <a:t>2.5.1 </a:t>
            </a:r>
            <a:r>
              <a:rPr lang="zh-CN" sz="1800" b="0">
                <a:ea typeface="宋体" panose="02010600030101010101" pitchFamily="2" charset="-122"/>
              </a:rPr>
              <a:t>实践内容页面示例</a:t>
            </a:r>
            <a:endParaRPr lang="zh-CN" altLang="en-US" sz="180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75857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 5 实践</a:t>
            </a:r>
            <a:r>
              <a:rPr lang="zh-CN" altLang="en-US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二</a:t>
            </a:r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: </a:t>
            </a:r>
            <a:r>
              <a:rPr lang="zh-CN" altLang="en-US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菜单及用户列表编辑</a:t>
            </a:r>
            <a:endParaRPr lang="zh-CN" altLang="en-US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83895" y="1484630"/>
            <a:ext cx="803783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457200" latinLnBrk="0">
              <a:lnSpc>
                <a:spcPct val="150000"/>
              </a:lnSpc>
            </a:pPr>
            <a:r>
              <a:rPr lang="zh-CN" sz="2000" b="0">
                <a:ea typeface="宋体" panose="02010600030101010101" pitchFamily="2" charset="-122"/>
              </a:rPr>
              <a:t>当点击页面左侧的菜单栏任意项时，会展开该项的子菜单，如图</a:t>
            </a:r>
            <a:r>
              <a:rPr lang="en-US" sz="2000" b="0">
                <a:latin typeface="宋体" panose="02010600030101010101" pitchFamily="2" charset="-122"/>
                <a:ea typeface="宋体" panose="02010600030101010101" pitchFamily="2" charset="-122"/>
              </a:rPr>
              <a:t>2.5.2</a:t>
            </a:r>
            <a:r>
              <a:rPr lang="zh-CN" sz="2000" b="0">
                <a:ea typeface="宋体" panose="02010600030101010101" pitchFamily="2" charset="-122"/>
              </a:rPr>
              <a:t>所示：</a:t>
            </a:r>
            <a:endParaRPr lang="zh-CN" altLang="en-US" sz="2000"/>
          </a:p>
        </p:txBody>
      </p:sp>
      <p:pic>
        <p:nvPicPr>
          <p:cNvPr id="10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91640" y="2564765"/>
            <a:ext cx="6229985" cy="29197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2628265" y="5733415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indent="0" algn="ctr"/>
            <a:r>
              <a:rPr lang="en-US" sz="1800" b="0">
                <a:latin typeface="宋体" panose="02010600030101010101" pitchFamily="2" charset="-122"/>
                <a:ea typeface="宋体" panose="02010600030101010101" pitchFamily="2" charset="-122"/>
              </a:rPr>
              <a:t>2.5.2 </a:t>
            </a:r>
            <a:r>
              <a:rPr lang="zh-CN" sz="1800" b="0">
                <a:ea typeface="宋体" panose="02010600030101010101" pitchFamily="2" charset="-122"/>
              </a:rPr>
              <a:t>菜单效果示例</a:t>
            </a:r>
            <a:endParaRPr lang="zh-CN" altLang="en-US" sz="180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75857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 5 实践</a:t>
            </a:r>
            <a:r>
              <a:rPr lang="zh-CN" altLang="en-US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二</a:t>
            </a:r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: </a:t>
            </a:r>
            <a:r>
              <a:rPr lang="zh-CN" altLang="en-US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菜单及用户列表编辑</a:t>
            </a:r>
            <a:endParaRPr lang="zh-CN" altLang="en-US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928370" y="1628775"/>
            <a:ext cx="766762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266700"/>
            <a:r>
              <a:rPr lang="zh-CN" sz="2000" b="0">
                <a:latin typeface="宋体" panose="02010600030101010101" pitchFamily="2" charset="-122"/>
                <a:cs typeface="宋体" panose="02010600030101010101" pitchFamily="2" charset="-122"/>
              </a:rPr>
              <a:t>当点击页面中列表用户的“编辑”按钮时，能弹出修改该用户信息的编辑框，能对信息进行修改并保存。如图</a:t>
            </a:r>
            <a:r>
              <a:rPr lang="en-US" sz="2000" b="0">
                <a:latin typeface="宋体" panose="02010600030101010101" pitchFamily="2" charset="-122"/>
                <a:cs typeface="宋体" panose="02010600030101010101" pitchFamily="2" charset="-122"/>
              </a:rPr>
              <a:t>2.5.3</a:t>
            </a:r>
            <a:r>
              <a:rPr lang="zh-CN" sz="2000" b="0">
                <a:latin typeface="宋体" panose="02010600030101010101" pitchFamily="2" charset="-122"/>
                <a:cs typeface="宋体" panose="02010600030101010101" pitchFamily="2" charset="-122"/>
              </a:rPr>
              <a:t>所示效果：</a:t>
            </a:r>
            <a:endParaRPr lang="zh-CN" altLang="en-US" sz="2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1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4325" y="2493010"/>
            <a:ext cx="6326505" cy="29565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2439035" y="5589270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indent="0" algn="ctr"/>
            <a:r>
              <a:rPr lang="en-US" sz="1800" b="0">
                <a:latin typeface="宋体" panose="02010600030101010101" pitchFamily="2" charset="-122"/>
                <a:ea typeface="宋体" panose="02010600030101010101" pitchFamily="2" charset="-122"/>
              </a:rPr>
              <a:t>2.5.3 </a:t>
            </a:r>
            <a:r>
              <a:rPr lang="zh-CN" sz="1800" b="0">
                <a:ea typeface="宋体" panose="02010600030101010101" pitchFamily="2" charset="-122"/>
              </a:rPr>
              <a:t>用户列表的编辑及保存示例</a:t>
            </a:r>
            <a:endParaRPr lang="zh-CN" altLang="en-US" sz="18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6244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2. 1 </a:t>
            </a:r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实践一: JavaScript</a:t>
            </a:r>
            <a:r>
              <a:rPr lang="zh-CN" altLang="en-US" sz="2800" b="1" dirty="0" smtClean="0">
                <a:solidFill>
                  <a:schemeClr val="bg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语法基础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7360" y="1173480"/>
            <a:ext cx="8693785" cy="344868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en-US" altLang="zh-CN" sz="2400">
                <a:solidFill>
                  <a:srgbClr val="0000FF"/>
                </a:solidFill>
              </a:rPr>
              <a:t>2</a:t>
            </a:r>
            <a:r>
              <a:rPr lang="zh-CN" altLang="en-US" sz="2400">
                <a:solidFill>
                  <a:srgbClr val="0000FF"/>
                </a:solidFill>
              </a:rPr>
              <a:t>. </a:t>
            </a:r>
            <a:r>
              <a:rPr lang="en-US" altLang="zh-CN" sz="2400">
                <a:solidFill>
                  <a:srgbClr val="0000FF"/>
                </a:solidFill>
              </a:rPr>
              <a:t>JavaScript</a:t>
            </a:r>
            <a:r>
              <a:rPr lang="zh-CN" altLang="en-US" sz="2400">
                <a:solidFill>
                  <a:srgbClr val="0000FF"/>
                </a:solidFill>
              </a:rPr>
              <a:t>语法</a:t>
            </a:r>
            <a:r>
              <a:rPr lang="zh-CN" altLang="en-US"/>
              <a:t> </a:t>
            </a:r>
            <a:endParaRPr lang="zh-CN" altLang="en-US"/>
          </a:p>
          <a:p>
            <a:pPr marL="0" lvl="0" indent="0" algn="just">
              <a:lnSpc>
                <a:spcPct val="130000"/>
              </a:lnSpc>
              <a:buClr>
                <a:srgbClr val="0000FF"/>
              </a:buClr>
              <a:buFont typeface="Wingdings" panose="05000000000000000000" charset="0"/>
              <a:buChar char="n"/>
            </a:pPr>
            <a:r>
              <a:rPr lang="en-US" altLang="zh-CN" sz="2200"/>
              <a:t>  </a:t>
            </a:r>
            <a:r>
              <a:rPr lang="zh-CN" altLang="en-US" sz="24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区分大小写；</a:t>
            </a:r>
            <a:endParaRPr lang="en-US" altLang="zh-CN"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0" lvl="0" indent="0" algn="just">
              <a:lnSpc>
                <a:spcPct val="130000"/>
              </a:lnSpc>
              <a:buClr>
                <a:srgbClr val="0000FF"/>
              </a:buClr>
              <a:buFont typeface="Wingdings" panose="05000000000000000000" charset="0"/>
              <a:buChar char="n"/>
            </a:pPr>
            <a:r>
              <a:rPr lang="zh-CN" altLang="en-US" sz="2400"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4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每行结尾的分号可有可无；</a:t>
            </a:r>
            <a:endParaRPr lang="zh-CN" altLang="en-US" sz="24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lvl="0" indent="0" algn="just">
              <a:lnSpc>
                <a:spcPct val="130000"/>
              </a:lnSpc>
              <a:buClr>
                <a:srgbClr val="0000FF"/>
              </a:buClr>
              <a:buFont typeface="Wingdings" panose="05000000000000000000" charset="0"/>
              <a:buChar char="n"/>
            </a:pPr>
            <a:r>
              <a:rPr lang="zh-CN" altLang="en-US" sz="24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24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变量是</a:t>
            </a:r>
            <a:r>
              <a:rPr lang="en-US" altLang="zh-CN"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弱类型</a:t>
            </a:r>
            <a:r>
              <a:rPr lang="en-US" altLang="zh-CN" sz="24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（无需声明具体变量类型，统一用</a:t>
            </a:r>
            <a:r>
              <a:rPr lang="en-US" altLang="zh-CN" sz="24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var</a:t>
            </a:r>
            <a:r>
              <a:rPr lang="en-US" altLang="zh-CN" sz="24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定义声明   变量；或未用</a:t>
            </a:r>
            <a:r>
              <a:rPr lang="en-US" altLang="zh-CN" sz="24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var</a:t>
            </a:r>
            <a:r>
              <a:rPr lang="en-US" altLang="zh-CN" sz="24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定义的变量也可直接使用，在被赋值时系统会自动用该变量名创建一个全局变量）</a:t>
            </a:r>
            <a:r>
              <a:rPr lang="zh-CN" altLang="en-US" sz="24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；</a:t>
            </a:r>
            <a:endParaRPr lang="zh-CN" altLang="en-US"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0" lvl="0" indent="0" algn="just">
              <a:lnSpc>
                <a:spcPct val="130000"/>
              </a:lnSpc>
              <a:buClr>
                <a:srgbClr val="0000FF"/>
              </a:buClr>
              <a:buFont typeface="Wingdings" panose="05000000000000000000" charset="0"/>
              <a:buChar char="n"/>
            </a:pPr>
            <a:r>
              <a:rPr lang="en-US" altLang="zh-CN" sz="2400">
                <a:latin typeface="宋体" panose="02010600030101010101" pitchFamily="2" charset="-122"/>
                <a:cs typeface="宋体" panose="02010600030101010101" pitchFamily="2" charset="-122"/>
              </a:rPr>
              <a:t> 使用大括号标记代码块</a:t>
            </a:r>
            <a:endParaRPr lang="en-US" altLang="zh-CN"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6244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2. 1 </a:t>
            </a:r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实践一: JavaScript</a:t>
            </a:r>
            <a:r>
              <a:rPr lang="zh-CN" altLang="en-US" sz="2800" b="1" dirty="0" smtClean="0">
                <a:solidFill>
                  <a:schemeClr val="bg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语法基础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0215" y="1173480"/>
            <a:ext cx="8693785" cy="47275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en-US" altLang="zh-CN" sz="2400">
                <a:solidFill>
                  <a:srgbClr val="0000FF"/>
                </a:solidFill>
              </a:rPr>
              <a:t>3</a:t>
            </a:r>
            <a:r>
              <a:rPr lang="zh-CN" altLang="en-US" sz="2400">
                <a:solidFill>
                  <a:srgbClr val="0000FF"/>
                </a:solidFill>
              </a:rPr>
              <a:t>. </a:t>
            </a:r>
            <a:r>
              <a:rPr lang="en-US" altLang="zh-CN" sz="2400">
                <a:solidFill>
                  <a:srgbClr val="0000FF"/>
                </a:solidFill>
              </a:rPr>
              <a:t>JavaScript</a:t>
            </a:r>
            <a:r>
              <a:rPr lang="zh-CN" altLang="en-US" sz="2400">
                <a:solidFill>
                  <a:srgbClr val="0000FF"/>
                </a:solidFill>
              </a:rPr>
              <a:t>的数据类型</a:t>
            </a:r>
            <a:endParaRPr lang="zh-CN" altLang="en-US" sz="2400">
              <a:solidFill>
                <a:srgbClr val="0000FF"/>
              </a:solidFill>
            </a:endParaRPr>
          </a:p>
          <a:p>
            <a:pPr marL="457200" indent="-457200">
              <a:lnSpc>
                <a:spcPct val="130000"/>
              </a:lnSpc>
              <a:buClr>
                <a:srgbClr val="0000FF"/>
              </a:buClr>
              <a:buFont typeface="+mj-ea"/>
              <a:buAutoNum type="circleNumDbPlain"/>
            </a:pPr>
            <a:r>
              <a:rPr lang="zh-CN" altLang="en-US" sz="2400">
                <a:solidFill>
                  <a:schemeClr val="tx1"/>
                </a:solidFill>
              </a:rPr>
              <a:t>数值类型：整型、浮点型。</a:t>
            </a:r>
            <a:endParaRPr lang="zh-CN" altLang="en-US" sz="2400">
              <a:solidFill>
                <a:schemeClr val="tx1"/>
              </a:solidFill>
            </a:endParaRPr>
          </a:p>
          <a:p>
            <a:pPr marL="457200" indent="-457200">
              <a:lnSpc>
                <a:spcPct val="130000"/>
              </a:lnSpc>
              <a:buClr>
                <a:srgbClr val="0000FF"/>
              </a:buClr>
              <a:buFont typeface="+mj-ea"/>
              <a:buAutoNum type="circleNumDbPlain"/>
            </a:pPr>
            <a:r>
              <a:rPr lang="zh-CN" altLang="en-US" sz="2400">
                <a:solidFill>
                  <a:schemeClr val="tx1"/>
                </a:solidFill>
              </a:rPr>
              <a:t>字符串类型：单引号或双引号括起来的一个或多个字符，没有字符和字符串之分。</a:t>
            </a:r>
            <a:endParaRPr lang="zh-CN" altLang="en-US" sz="2400">
              <a:solidFill>
                <a:schemeClr val="tx1"/>
              </a:solidFill>
            </a:endParaRPr>
          </a:p>
          <a:p>
            <a:pPr marL="457200" indent="-457200">
              <a:lnSpc>
                <a:spcPct val="130000"/>
              </a:lnSpc>
              <a:buClr>
                <a:srgbClr val="0000FF"/>
              </a:buClr>
              <a:buFont typeface="+mj-ea"/>
              <a:buAutoNum type="circleNumDbPlain"/>
            </a:pPr>
            <a:r>
              <a:rPr lang="zh-CN" altLang="en-US" sz="2400">
                <a:solidFill>
                  <a:schemeClr val="tx1"/>
                </a:solidFill>
              </a:rPr>
              <a:t>布尔类型：true或false，也可使用非0或0表示true和false。</a:t>
            </a:r>
            <a:endParaRPr lang="zh-CN" altLang="en-US" sz="2400">
              <a:solidFill>
                <a:schemeClr val="tx1"/>
              </a:solidFill>
            </a:endParaRPr>
          </a:p>
          <a:p>
            <a:pPr marL="457200" indent="-457200">
              <a:lnSpc>
                <a:spcPct val="130000"/>
              </a:lnSpc>
              <a:buClr>
                <a:srgbClr val="0000FF"/>
              </a:buClr>
              <a:buFont typeface="+mj-ea"/>
              <a:buAutoNum type="circleNumDbPlain"/>
            </a:pPr>
            <a:r>
              <a:rPr lang="zh-CN" altLang="en-US" sz="2400">
                <a:solidFill>
                  <a:schemeClr val="tx1"/>
                </a:solidFill>
              </a:rPr>
              <a:t>转移字符：如：\b 退格， \n 换行， \' 单引号， \t Tab符。</a:t>
            </a:r>
            <a:endParaRPr lang="zh-CN" altLang="en-US" sz="2400">
              <a:solidFill>
                <a:schemeClr val="tx1"/>
              </a:solidFill>
            </a:endParaRPr>
          </a:p>
          <a:p>
            <a:pPr marL="457200" indent="-457200">
              <a:lnSpc>
                <a:spcPct val="130000"/>
              </a:lnSpc>
              <a:buClr>
                <a:srgbClr val="0000FF"/>
              </a:buClr>
              <a:buFont typeface="+mj-ea"/>
              <a:buAutoNum type="circleNumDbPlain"/>
            </a:pPr>
            <a:r>
              <a:rPr lang="zh-CN" altLang="en-US" sz="2400">
                <a:solidFill>
                  <a:schemeClr val="tx1"/>
                </a:solidFill>
              </a:rPr>
              <a:t>undefined：并未声明的变量或声明了但未赋值的变量。</a:t>
            </a:r>
            <a:endParaRPr lang="zh-CN" altLang="en-US" sz="2400">
              <a:solidFill>
                <a:schemeClr val="tx1"/>
              </a:solidFill>
            </a:endParaRPr>
          </a:p>
          <a:p>
            <a:pPr marL="457200" indent="-457200">
              <a:lnSpc>
                <a:spcPct val="130000"/>
              </a:lnSpc>
              <a:buClr>
                <a:srgbClr val="0000FF"/>
              </a:buClr>
              <a:buFont typeface="+mj-ea"/>
              <a:buAutoNum type="circleNumDbPlain"/>
            </a:pPr>
            <a:r>
              <a:rPr lang="zh-CN" altLang="en-US" sz="2400">
                <a:solidFill>
                  <a:schemeClr val="tx1"/>
                </a:solidFill>
              </a:rPr>
              <a:t>null：空值。</a:t>
            </a:r>
            <a:endParaRPr lang="zh-CN" altLang="en-US" sz="2400">
              <a:solidFill>
                <a:schemeClr val="tx1"/>
              </a:solidFill>
            </a:endParaRPr>
          </a:p>
          <a:p>
            <a:pPr>
              <a:lnSpc>
                <a:spcPct val="130000"/>
              </a:lnSpc>
            </a:pPr>
            <a:endParaRPr lang="zh-CN" altLang="en-US"/>
          </a:p>
          <a:p>
            <a:pPr marL="0" indent="0" algn="just">
              <a:lnSpc>
                <a:spcPct val="130000"/>
              </a:lnSpc>
              <a:buFont typeface="Wingdings" panose="05000000000000000000" charset="0"/>
              <a:buNone/>
            </a:pPr>
            <a:r>
              <a:rPr lang="zh-CN" altLang="en-US" sz="2200"/>
              <a:t>      </a:t>
            </a:r>
            <a:endParaRPr lang="zh-CN" altLang="en-US" sz="22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6244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2. 1 </a:t>
            </a:r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实践一: JavaScript</a:t>
            </a:r>
            <a:r>
              <a:rPr lang="zh-CN" altLang="en-US" sz="2800" b="1" dirty="0" smtClean="0">
                <a:solidFill>
                  <a:schemeClr val="bg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语法基础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94970" y="1173480"/>
            <a:ext cx="8693785" cy="48475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en-US" altLang="zh-CN" sz="2400">
                <a:solidFill>
                  <a:srgbClr val="0000FF"/>
                </a:solidFill>
              </a:rPr>
              <a:t>4</a:t>
            </a:r>
            <a:r>
              <a:rPr lang="zh-CN" altLang="en-US" sz="2400">
                <a:solidFill>
                  <a:srgbClr val="0000FF"/>
                </a:solidFill>
              </a:rPr>
              <a:t>.</a:t>
            </a:r>
            <a:r>
              <a:rPr lang="en-US" altLang="zh-CN" sz="2400">
                <a:solidFill>
                  <a:srgbClr val="0000FF"/>
                </a:solidFill>
              </a:rPr>
              <a:t>JavaScript</a:t>
            </a:r>
            <a:r>
              <a:rPr lang="zh-CN" altLang="en-US" sz="2400">
                <a:solidFill>
                  <a:srgbClr val="0000FF"/>
                </a:solidFill>
              </a:rPr>
              <a:t>的运算符</a:t>
            </a:r>
            <a:endParaRPr lang="zh-CN" altLang="en-US" sz="2400">
              <a:solidFill>
                <a:srgbClr val="0000FF"/>
              </a:solidFill>
            </a:endParaRPr>
          </a:p>
          <a:p>
            <a:pPr marL="342900" indent="-342900">
              <a:lnSpc>
                <a:spcPct val="130000"/>
              </a:lnSpc>
              <a:buClr>
                <a:srgbClr val="0000FF"/>
              </a:buClr>
              <a:buFont typeface="+mj-ea"/>
              <a:buAutoNum type="circleNumDbPlain"/>
            </a:pPr>
            <a:r>
              <a:rPr lang="zh-CN" altLang="en-US" sz="2400"/>
              <a:t>算术运算符：+、-、*、/、%(取余)、++（递增）、--(递减)。</a:t>
            </a:r>
            <a:endParaRPr lang="zh-CN" altLang="en-US" sz="2400"/>
          </a:p>
          <a:p>
            <a:pPr marL="342900" indent="-342900">
              <a:lnSpc>
                <a:spcPct val="130000"/>
              </a:lnSpc>
              <a:buClr>
                <a:srgbClr val="0000FF"/>
              </a:buClr>
              <a:buFont typeface="+mj-ea"/>
              <a:buAutoNum type="circleNumDbPlain"/>
            </a:pPr>
            <a:r>
              <a:rPr lang="zh-CN" altLang="en-US" sz="2400"/>
              <a:t>赋值运算符：=、+=、-=、*=、/=、%=、&amp;=、|=、^=。</a:t>
            </a:r>
            <a:endParaRPr lang="zh-CN" altLang="en-US" sz="2400"/>
          </a:p>
          <a:p>
            <a:pPr marL="342900" indent="-342900">
              <a:lnSpc>
                <a:spcPct val="130000"/>
              </a:lnSpc>
              <a:buClr>
                <a:srgbClr val="0000FF"/>
              </a:buClr>
              <a:buFont typeface="+mj-ea"/>
              <a:buAutoNum type="circleNumDbPlain"/>
            </a:pPr>
            <a:r>
              <a:rPr lang="zh-CN" altLang="en-US" sz="2400"/>
              <a:t>比较运算符：&gt;、&lt;、&gt;=、&lt;=、==、===（绝对等于）、!=、!==（绝对不等于）。</a:t>
            </a:r>
            <a:endParaRPr lang="zh-CN" altLang="en-US" sz="2400"/>
          </a:p>
          <a:p>
            <a:pPr marL="342900" indent="-342900">
              <a:lnSpc>
                <a:spcPct val="130000"/>
              </a:lnSpc>
              <a:buClr>
                <a:srgbClr val="0000FF"/>
              </a:buClr>
              <a:buFont typeface="+mj-ea"/>
              <a:buAutoNum type="circleNumDbPlain"/>
            </a:pPr>
            <a:r>
              <a:rPr lang="zh-CN" altLang="en-US" sz="2400"/>
              <a:t>逻辑运算符：！（逻辑非）、&amp;&amp;（逻辑与）、||（逻辑或）</a:t>
            </a:r>
            <a:endParaRPr lang="zh-CN" altLang="en-US" sz="2400"/>
          </a:p>
          <a:p>
            <a:pPr marL="342900" indent="-342900">
              <a:lnSpc>
                <a:spcPct val="130000"/>
              </a:lnSpc>
              <a:buClr>
                <a:srgbClr val="0000FF"/>
              </a:buClr>
              <a:buFont typeface="+mj-ea"/>
              <a:buAutoNum type="circleNumDbPlain"/>
            </a:pPr>
            <a:r>
              <a:rPr lang="zh-CN" altLang="en-US" sz="2400"/>
              <a:t>条件运算符：操作数？结果1：结果2。</a:t>
            </a:r>
            <a:endParaRPr lang="zh-CN" altLang="en-US" sz="2400"/>
          </a:p>
          <a:p>
            <a:pPr marL="342900" indent="-342900">
              <a:lnSpc>
                <a:spcPct val="130000"/>
              </a:lnSpc>
              <a:buClr>
                <a:srgbClr val="0000FF"/>
              </a:buClr>
              <a:buFont typeface="+mj-ea"/>
              <a:buAutoNum type="circleNumDbPlain"/>
            </a:pPr>
            <a:r>
              <a:rPr lang="zh-CN" altLang="en-US" sz="2400"/>
              <a:t>字符串运算符：+（用于连接两个字符串）、+= （用于连接两个字符串并将结果赋值给第一个字符串）。</a:t>
            </a:r>
            <a:endParaRPr lang="zh-CN" altLang="en-US" sz="2400"/>
          </a:p>
          <a:p>
            <a:pPr marL="0" indent="0" algn="just">
              <a:lnSpc>
                <a:spcPct val="130000"/>
              </a:lnSpc>
              <a:buFont typeface="Wingdings" panose="05000000000000000000" charset="0"/>
              <a:buNone/>
            </a:pPr>
            <a:r>
              <a:rPr lang="zh-CN" altLang="en-US" sz="2200"/>
              <a:t>      </a:t>
            </a:r>
            <a:endParaRPr lang="zh-CN" altLang="en-US" sz="22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6244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2. 1 </a:t>
            </a:r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实践一: JavaScript</a:t>
            </a:r>
            <a:r>
              <a:rPr lang="zh-CN" altLang="en-US" sz="2800" b="1" dirty="0" smtClean="0">
                <a:solidFill>
                  <a:schemeClr val="bg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语法基础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0215" y="1173480"/>
            <a:ext cx="8693785" cy="43681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en-US" altLang="zh-CN" sz="2400">
                <a:solidFill>
                  <a:srgbClr val="0000FF"/>
                </a:solidFill>
              </a:rPr>
              <a:t>5</a:t>
            </a:r>
            <a:r>
              <a:rPr lang="zh-CN" altLang="en-US" sz="2400">
                <a:solidFill>
                  <a:srgbClr val="0000FF"/>
                </a:solidFill>
              </a:rPr>
              <a:t>. </a:t>
            </a:r>
            <a:r>
              <a:rPr lang="en-US" altLang="zh-CN" sz="2400">
                <a:solidFill>
                  <a:srgbClr val="0000FF"/>
                </a:solidFill>
              </a:rPr>
              <a:t>JavaScript</a:t>
            </a:r>
            <a:r>
              <a:rPr lang="zh-CN" altLang="en-US" sz="2400">
                <a:solidFill>
                  <a:srgbClr val="0000FF"/>
                </a:solidFill>
              </a:rPr>
              <a:t>中的流程控制语句</a:t>
            </a:r>
            <a:endParaRPr lang="zh-CN" altLang="en-US" sz="2400">
              <a:solidFill>
                <a:srgbClr val="0000FF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2400">
                <a:solidFill>
                  <a:schemeClr val="tx1"/>
                </a:solidFill>
              </a:rPr>
              <a:t>JavaScript中的流程控制语句与Java中的类似，有：</a:t>
            </a:r>
            <a:endParaRPr lang="zh-CN" altLang="en-US" sz="2400">
              <a:solidFill>
                <a:schemeClr val="tx1"/>
              </a:solidFill>
            </a:endParaRPr>
          </a:p>
          <a:p>
            <a:pPr marL="742950" lvl="1" indent="-285750">
              <a:lnSpc>
                <a:spcPct val="130000"/>
              </a:lnSpc>
              <a:buClr>
                <a:srgbClr val="0000FF"/>
              </a:buClr>
              <a:buFont typeface="Wingdings" panose="05000000000000000000" charset="0"/>
              <a:buChar char="n"/>
            </a:pPr>
            <a:r>
              <a:rPr lang="zh-CN" altLang="en-US" sz="2400"/>
              <a:t>if条件判断语句；</a:t>
            </a:r>
            <a:endParaRPr lang="zh-CN" altLang="en-US" sz="2400"/>
          </a:p>
          <a:p>
            <a:pPr marL="742950" lvl="1" indent="-285750">
              <a:lnSpc>
                <a:spcPct val="130000"/>
              </a:lnSpc>
              <a:buClr>
                <a:srgbClr val="0000FF"/>
              </a:buClr>
              <a:buFont typeface="Wingdings" panose="05000000000000000000" charset="0"/>
              <a:buChar char="n"/>
            </a:pPr>
            <a:r>
              <a:rPr lang="zh-CN" altLang="en-US" sz="2400"/>
              <a:t>switch多分支语句；</a:t>
            </a:r>
            <a:endParaRPr lang="zh-CN" altLang="en-US" sz="2400"/>
          </a:p>
          <a:p>
            <a:pPr marL="742950" lvl="1" indent="-285750">
              <a:lnSpc>
                <a:spcPct val="130000"/>
              </a:lnSpc>
              <a:buClr>
                <a:srgbClr val="0000FF"/>
              </a:buClr>
              <a:buFont typeface="Wingdings" panose="05000000000000000000" charset="0"/>
              <a:buChar char="n"/>
            </a:pPr>
            <a:r>
              <a:rPr lang="zh-CN" altLang="en-US" sz="2400"/>
              <a:t>for循环语句。</a:t>
            </a:r>
            <a:endParaRPr lang="zh-CN" altLang="en-US" sz="2400"/>
          </a:p>
          <a:p>
            <a:pPr marL="742950" lvl="1" indent="-285750">
              <a:lnSpc>
                <a:spcPct val="130000"/>
              </a:lnSpc>
              <a:buClr>
                <a:srgbClr val="0000FF"/>
              </a:buClr>
              <a:buFont typeface="Wingdings" panose="05000000000000000000" charset="0"/>
              <a:buChar char="n"/>
            </a:pPr>
            <a:r>
              <a:rPr lang="zh-CN" altLang="en-US" sz="2400"/>
              <a:t>while循环语句</a:t>
            </a:r>
            <a:endParaRPr lang="zh-CN" altLang="en-US" sz="2400"/>
          </a:p>
          <a:p>
            <a:pPr marL="742950" lvl="1" indent="-285750">
              <a:lnSpc>
                <a:spcPct val="130000"/>
              </a:lnSpc>
              <a:buClr>
                <a:srgbClr val="0000FF"/>
              </a:buClr>
              <a:buFont typeface="Wingdings" panose="05000000000000000000" charset="0"/>
              <a:buChar char="n"/>
            </a:pPr>
            <a:r>
              <a:rPr lang="zh-CN" altLang="en-US" sz="2400"/>
              <a:t>do...while循环语句</a:t>
            </a:r>
            <a:endParaRPr lang="zh-CN" altLang="en-US" sz="2400"/>
          </a:p>
          <a:p>
            <a:pPr marL="742950" lvl="1" indent="-285750">
              <a:lnSpc>
                <a:spcPct val="130000"/>
              </a:lnSpc>
              <a:buClr>
                <a:srgbClr val="0000FF"/>
              </a:buClr>
              <a:buFont typeface="Wingdings" panose="05000000000000000000" charset="0"/>
              <a:buChar char="n"/>
            </a:pPr>
            <a:r>
              <a:rPr lang="zh-CN" altLang="en-US" sz="2400"/>
              <a:t>break语句、continue语句</a:t>
            </a:r>
            <a:endParaRPr lang="zh-CN" altLang="en-US" sz="2400"/>
          </a:p>
          <a:p>
            <a:pPr marL="0" indent="0" algn="just">
              <a:lnSpc>
                <a:spcPct val="130000"/>
              </a:lnSpc>
              <a:buFont typeface="Wingdings" panose="05000000000000000000" charset="0"/>
              <a:buNone/>
            </a:pPr>
            <a:r>
              <a:rPr lang="zh-CN" altLang="en-US" sz="2200"/>
              <a:t>      </a:t>
            </a:r>
            <a:endParaRPr lang="zh-CN" altLang="en-US" sz="22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6244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2. 1 </a:t>
            </a:r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实践一: JavaScript</a:t>
            </a:r>
            <a:r>
              <a:rPr lang="zh-CN" altLang="en-US" sz="2800" b="1" dirty="0" smtClean="0">
                <a:solidFill>
                  <a:schemeClr val="bg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语法基础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0215" y="1173480"/>
            <a:ext cx="8693785" cy="24892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en-US" altLang="zh-CN" sz="2400">
                <a:solidFill>
                  <a:srgbClr val="0000FF"/>
                </a:solidFill>
              </a:rPr>
              <a:t>6</a:t>
            </a:r>
            <a:r>
              <a:rPr lang="zh-CN" altLang="en-US" sz="2400">
                <a:solidFill>
                  <a:srgbClr val="0000FF"/>
                </a:solidFill>
              </a:rPr>
              <a:t>. </a:t>
            </a:r>
            <a:r>
              <a:rPr lang="en-US" altLang="zh-CN" sz="2400">
                <a:solidFill>
                  <a:srgbClr val="0000FF"/>
                </a:solidFill>
              </a:rPr>
              <a:t>JavaScript</a:t>
            </a:r>
            <a:r>
              <a:rPr lang="zh-CN" altLang="en-US" sz="2400">
                <a:solidFill>
                  <a:srgbClr val="0000FF"/>
                </a:solidFill>
              </a:rPr>
              <a:t>中的注释</a:t>
            </a:r>
            <a:endParaRPr lang="zh-CN" altLang="en-US" sz="2400">
              <a:solidFill>
                <a:srgbClr val="0000FF"/>
              </a:solidFill>
            </a:endParaRPr>
          </a:p>
          <a:p>
            <a:pPr marL="457200" indent="-457200" algn="just">
              <a:lnSpc>
                <a:spcPct val="130000"/>
              </a:lnSpc>
              <a:buClr>
                <a:srgbClr val="0000FF"/>
              </a:buClr>
              <a:buFont typeface="+mj-ea"/>
              <a:buAutoNum type="circleNumDbPlain"/>
            </a:pPr>
            <a:r>
              <a:rPr lang="zh-CN" altLang="en-US" sz="2400"/>
              <a:t>单行注释  </a:t>
            </a:r>
            <a:endParaRPr lang="zh-CN" altLang="en-US" sz="2400"/>
          </a:p>
          <a:p>
            <a:pPr marL="457200" indent="-457200" algn="just">
              <a:lnSpc>
                <a:spcPct val="130000"/>
              </a:lnSpc>
              <a:buClr>
                <a:srgbClr val="0000FF"/>
              </a:buClr>
              <a:buFont typeface="+mj-ea"/>
              <a:buAutoNum type="circleNumDbPlain"/>
            </a:pPr>
            <a:endParaRPr lang="zh-CN" altLang="en-US" sz="2400"/>
          </a:p>
          <a:p>
            <a:pPr marL="457200" indent="-457200" algn="just">
              <a:lnSpc>
                <a:spcPct val="130000"/>
              </a:lnSpc>
              <a:buClr>
                <a:srgbClr val="0000FF"/>
              </a:buClr>
              <a:buFont typeface="+mj-ea"/>
              <a:buAutoNum type="circleNumDbPlain"/>
            </a:pPr>
            <a:endParaRPr lang="zh-CN" altLang="en-US" sz="2400"/>
          </a:p>
          <a:p>
            <a:pPr marL="457200" indent="-457200" algn="just">
              <a:lnSpc>
                <a:spcPct val="130000"/>
              </a:lnSpc>
              <a:buClr>
                <a:srgbClr val="0000FF"/>
              </a:buClr>
              <a:buFont typeface="+mj-ea"/>
              <a:buAutoNum type="circleNumDbPlain"/>
            </a:pPr>
            <a:r>
              <a:rPr lang="zh-CN" altLang="en-US" sz="2400"/>
              <a:t>多行注释      </a:t>
            </a:r>
            <a:r>
              <a:rPr lang="zh-CN" altLang="en-US" sz="2200"/>
              <a:t> </a:t>
            </a:r>
            <a:endParaRPr lang="zh-CN" altLang="en-US" sz="220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260" y="2132965"/>
            <a:ext cx="7026910" cy="70231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6755" y="3573145"/>
            <a:ext cx="7203440" cy="76136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PLACING_PICTURE_USER_VIEWPORT" val="{&quot;height&quot;:4735,&quot;width&quot;:7836}"/>
</p:tagLst>
</file>

<file path=ppt/tags/tag2.xml><?xml version="1.0" encoding="utf-8"?>
<p:tagLst xmlns:p="http://schemas.openxmlformats.org/presentationml/2006/main">
  <p:tag name="COMMONDATA" val="eyJoZGlkIjoiNzEwZGIwMzQ5NzgxOTJmOGU2MGJjNDc2YmJhMDY4MWMifQ=="/>
</p:tagLst>
</file>

<file path=ppt/theme/theme1.xml><?xml version="1.0" encoding="utf-8"?>
<a:theme xmlns:a="http://schemas.openxmlformats.org/drawingml/2006/main" name="sample">
  <a:themeElements>
    <a:clrScheme name="">
      <a:dk1>
        <a:srgbClr val="000000"/>
      </a:dk1>
      <a:lt1>
        <a:srgbClr val="FFFFFF"/>
      </a:lt1>
      <a:dk2>
        <a:srgbClr val="000798"/>
      </a:dk2>
      <a:lt2>
        <a:srgbClr val="B2B2B2"/>
      </a:lt2>
      <a:accent1>
        <a:srgbClr val="1B33E7"/>
      </a:accent1>
      <a:accent2>
        <a:srgbClr val="6699FF"/>
      </a:accent2>
      <a:accent3>
        <a:srgbClr val="FFFFFF"/>
      </a:accent3>
      <a:accent4>
        <a:srgbClr val="000000"/>
      </a:accent4>
      <a:accent5>
        <a:srgbClr val="AAADF1"/>
      </a:accent5>
      <a:accent6>
        <a:srgbClr val="5B89E5"/>
      </a:accent6>
      <a:hlink>
        <a:srgbClr val="99CCFF"/>
      </a:hlink>
      <a:folHlink>
        <a:srgbClr val="3366CC"/>
      </a:folHlink>
    </a:clrScheme>
    <a:fontScheme name="">
      <a:majorFont>
        <a:latin typeface="Tahoma"/>
        <a:ea typeface="楷体_GB2312"/>
        <a:cs typeface=""/>
      </a:majorFont>
      <a:minorFont>
        <a:latin typeface="Tahoma"/>
        <a:ea typeface="楷体_GB2312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798"/>
        </a:dk2>
        <a:lt2>
          <a:srgbClr val="B2B2B2"/>
        </a:lt2>
        <a:accent1>
          <a:srgbClr val="1B33E7"/>
        </a:accent1>
        <a:accent2>
          <a:srgbClr val="6699FF"/>
        </a:accent2>
        <a:accent3>
          <a:srgbClr val="FFFFFF"/>
        </a:accent3>
        <a:accent4>
          <a:srgbClr val="000000"/>
        </a:accent4>
        <a:accent5>
          <a:srgbClr val="AAADF1"/>
        </a:accent5>
        <a:accent6>
          <a:srgbClr val="5B89E5"/>
        </a:accent6>
        <a:hlink>
          <a:srgbClr val="99CCFF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94332"/>
        </a:dk2>
        <a:lt2>
          <a:srgbClr val="B2B2B2"/>
        </a:lt2>
        <a:accent1>
          <a:srgbClr val="0D6531"/>
        </a:accent1>
        <a:accent2>
          <a:srgbClr val="39AF6E"/>
        </a:accent2>
        <a:accent3>
          <a:srgbClr val="FFFFFF"/>
        </a:accent3>
        <a:accent4>
          <a:srgbClr val="000000"/>
        </a:accent4>
        <a:accent5>
          <a:srgbClr val="AAB8AD"/>
        </a:accent5>
        <a:accent6>
          <a:srgbClr val="329D62"/>
        </a:accent6>
        <a:hlink>
          <a:srgbClr val="93E1A0"/>
        </a:hlink>
        <a:folHlink>
          <a:srgbClr val="1D834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275CA3"/>
        </a:dk2>
        <a:lt2>
          <a:srgbClr val="C0C0C0"/>
        </a:lt2>
        <a:accent1>
          <a:srgbClr val="529EBC"/>
        </a:accent1>
        <a:accent2>
          <a:srgbClr val="55BEE3"/>
        </a:accent2>
        <a:accent3>
          <a:srgbClr val="FFFFFF"/>
        </a:accent3>
        <a:accent4>
          <a:srgbClr val="000000"/>
        </a:accent4>
        <a:accent5>
          <a:srgbClr val="B3CCDA"/>
        </a:accent5>
        <a:accent6>
          <a:srgbClr val="4CAACB"/>
        </a:accent6>
        <a:hlink>
          <a:srgbClr val="9FD4F1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chEd_2002_template">
  <a:themeElements>
    <a:clrScheme name="">
      <a:dk1>
        <a:srgbClr val="FFFFFF"/>
      </a:dk1>
      <a:lt1>
        <a:srgbClr val="2D3D6F"/>
      </a:lt1>
      <a:dk2>
        <a:srgbClr val="FFCC29"/>
      </a:dk2>
      <a:lt2>
        <a:srgbClr val="000000"/>
      </a:lt2>
      <a:accent1>
        <a:srgbClr val="FCEB98"/>
      </a:accent1>
      <a:accent2>
        <a:srgbClr val="6699FF"/>
      </a:accent2>
      <a:accent3>
        <a:srgbClr val="ACAFBB"/>
      </a:accent3>
      <a:accent4>
        <a:srgbClr val="DCDCDC"/>
      </a:accent4>
      <a:accent5>
        <a:srgbClr val="FDF3CA"/>
      </a:accent5>
      <a:accent6>
        <a:srgbClr val="5B89E5"/>
      </a:accent6>
      <a:hlink>
        <a:srgbClr val="54DD49"/>
      </a:hlink>
      <a:folHlink>
        <a:srgbClr val="F99439"/>
      </a:folHlink>
    </a:clrScheme>
    <a:fontScheme name="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478E"/>
        </a:lt1>
        <a:dk2>
          <a:srgbClr val="FFCC29"/>
        </a:dk2>
        <a:lt2>
          <a:srgbClr val="000000"/>
        </a:lt2>
        <a:accent1>
          <a:srgbClr val="FCEB98"/>
        </a:accent1>
        <a:accent2>
          <a:srgbClr val="6699FF"/>
        </a:accent2>
        <a:accent3>
          <a:srgbClr val="AAB1C6"/>
        </a:accent3>
        <a:accent4>
          <a:srgbClr val="DCDCDC"/>
        </a:accent4>
        <a:accent5>
          <a:srgbClr val="FDF3CA"/>
        </a:accent5>
        <a:accent6>
          <a:srgbClr val="5B89E5"/>
        </a:accent6>
        <a:hlink>
          <a:srgbClr val="66CC66"/>
        </a:hlink>
        <a:folHlink>
          <a:srgbClr val="FA743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314877"/>
        </a:lt1>
        <a:dk2>
          <a:srgbClr val="FFCC00"/>
        </a:dk2>
        <a:lt2>
          <a:srgbClr val="000000"/>
        </a:lt2>
        <a:accent1>
          <a:srgbClr val="66CC33"/>
        </a:accent1>
        <a:accent2>
          <a:srgbClr val="FF9933"/>
        </a:accent2>
        <a:accent3>
          <a:srgbClr val="ADB1BE"/>
        </a:accent3>
        <a:accent4>
          <a:srgbClr val="DCDCDC"/>
        </a:accent4>
        <a:accent5>
          <a:srgbClr val="B9E2AD"/>
        </a:accent5>
        <a:accent6>
          <a:srgbClr val="E5892D"/>
        </a:accent6>
        <a:hlink>
          <a:srgbClr val="FFCC00"/>
        </a:hlink>
        <a:folHlink>
          <a:srgbClr val="66CC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314877"/>
        </a:lt1>
        <a:dk2>
          <a:srgbClr val="FFCC00"/>
        </a:dk2>
        <a:lt2>
          <a:srgbClr val="000000"/>
        </a:lt2>
        <a:accent1>
          <a:srgbClr val="F6DC9A"/>
        </a:accent1>
        <a:accent2>
          <a:srgbClr val="FF9933"/>
        </a:accent2>
        <a:accent3>
          <a:srgbClr val="ADB1BE"/>
        </a:accent3>
        <a:accent4>
          <a:srgbClr val="DCDCDC"/>
        </a:accent4>
        <a:accent5>
          <a:srgbClr val="FAEACA"/>
        </a:accent5>
        <a:accent6>
          <a:srgbClr val="E5892D"/>
        </a:accent6>
        <a:hlink>
          <a:srgbClr val="FFCC00"/>
        </a:hlink>
        <a:folHlink>
          <a:srgbClr val="66CC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2D3D6F"/>
        </a:lt1>
        <a:dk2>
          <a:srgbClr val="FFCC29"/>
        </a:dk2>
        <a:lt2>
          <a:srgbClr val="000000"/>
        </a:lt2>
        <a:accent1>
          <a:srgbClr val="FCEB98"/>
        </a:accent1>
        <a:accent2>
          <a:srgbClr val="6699FF"/>
        </a:accent2>
        <a:accent3>
          <a:srgbClr val="ACAFBB"/>
        </a:accent3>
        <a:accent4>
          <a:srgbClr val="DCDCDC"/>
        </a:accent4>
        <a:accent5>
          <a:srgbClr val="FDF3CA"/>
        </a:accent5>
        <a:accent6>
          <a:srgbClr val="5B89E5"/>
        </a:accent6>
        <a:hlink>
          <a:srgbClr val="66CC66"/>
        </a:hlink>
        <a:folHlink>
          <a:srgbClr val="FA743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2D3D6F"/>
        </a:lt1>
        <a:dk2>
          <a:srgbClr val="FFCC29"/>
        </a:dk2>
        <a:lt2>
          <a:srgbClr val="000000"/>
        </a:lt2>
        <a:accent1>
          <a:srgbClr val="FCEB98"/>
        </a:accent1>
        <a:accent2>
          <a:srgbClr val="6699FF"/>
        </a:accent2>
        <a:accent3>
          <a:srgbClr val="ACAFBB"/>
        </a:accent3>
        <a:accent4>
          <a:srgbClr val="DCDCDC"/>
        </a:accent4>
        <a:accent5>
          <a:srgbClr val="FDF3CA"/>
        </a:accent5>
        <a:accent6>
          <a:srgbClr val="5B89E5"/>
        </a:accent6>
        <a:hlink>
          <a:srgbClr val="54DD49"/>
        </a:hlink>
        <a:folHlink>
          <a:srgbClr val="FA743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2D3D6F"/>
        </a:lt1>
        <a:dk2>
          <a:srgbClr val="FFCC29"/>
        </a:dk2>
        <a:lt2>
          <a:srgbClr val="000000"/>
        </a:lt2>
        <a:accent1>
          <a:srgbClr val="FCEB98"/>
        </a:accent1>
        <a:accent2>
          <a:srgbClr val="6699FF"/>
        </a:accent2>
        <a:accent3>
          <a:srgbClr val="ACAFBB"/>
        </a:accent3>
        <a:accent4>
          <a:srgbClr val="DCDCDC"/>
        </a:accent4>
        <a:accent5>
          <a:srgbClr val="FDF3CA"/>
        </a:accent5>
        <a:accent6>
          <a:srgbClr val="5B89E5"/>
        </a:accent6>
        <a:hlink>
          <a:srgbClr val="54DD49"/>
        </a:hlink>
        <a:folHlink>
          <a:srgbClr val="F9943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sample">
  <a:themeElements>
    <a:clrScheme name="">
      <a:dk1>
        <a:srgbClr val="000000"/>
      </a:dk1>
      <a:lt1>
        <a:srgbClr val="FFFFFF"/>
      </a:lt1>
      <a:dk2>
        <a:srgbClr val="000798"/>
      </a:dk2>
      <a:lt2>
        <a:srgbClr val="B2B2B2"/>
      </a:lt2>
      <a:accent1>
        <a:srgbClr val="1B33E7"/>
      </a:accent1>
      <a:accent2>
        <a:srgbClr val="6699FF"/>
      </a:accent2>
      <a:accent3>
        <a:srgbClr val="FFFFFF"/>
      </a:accent3>
      <a:accent4>
        <a:srgbClr val="000000"/>
      </a:accent4>
      <a:accent5>
        <a:srgbClr val="AAADF1"/>
      </a:accent5>
      <a:accent6>
        <a:srgbClr val="5B89E5"/>
      </a:accent6>
      <a:hlink>
        <a:srgbClr val="99CCFF"/>
      </a:hlink>
      <a:folHlink>
        <a:srgbClr val="3366CC"/>
      </a:folHlink>
    </a:clrScheme>
    <a:fontScheme name="">
      <a:majorFont>
        <a:latin typeface="Tahoma"/>
        <a:ea typeface="楷体_GB2312"/>
        <a:cs typeface=""/>
      </a:majorFont>
      <a:minorFont>
        <a:latin typeface="Tahoma"/>
        <a:ea typeface="楷体_GB2312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798"/>
        </a:dk2>
        <a:lt2>
          <a:srgbClr val="B2B2B2"/>
        </a:lt2>
        <a:accent1>
          <a:srgbClr val="1B33E7"/>
        </a:accent1>
        <a:accent2>
          <a:srgbClr val="6699FF"/>
        </a:accent2>
        <a:accent3>
          <a:srgbClr val="FFFFFF"/>
        </a:accent3>
        <a:accent4>
          <a:srgbClr val="000000"/>
        </a:accent4>
        <a:accent5>
          <a:srgbClr val="AAADF1"/>
        </a:accent5>
        <a:accent6>
          <a:srgbClr val="5B89E5"/>
        </a:accent6>
        <a:hlink>
          <a:srgbClr val="99CCFF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94332"/>
        </a:dk2>
        <a:lt2>
          <a:srgbClr val="B2B2B2"/>
        </a:lt2>
        <a:accent1>
          <a:srgbClr val="0D6531"/>
        </a:accent1>
        <a:accent2>
          <a:srgbClr val="39AF6E"/>
        </a:accent2>
        <a:accent3>
          <a:srgbClr val="FFFFFF"/>
        </a:accent3>
        <a:accent4>
          <a:srgbClr val="000000"/>
        </a:accent4>
        <a:accent5>
          <a:srgbClr val="AAB8AD"/>
        </a:accent5>
        <a:accent6>
          <a:srgbClr val="329D62"/>
        </a:accent6>
        <a:hlink>
          <a:srgbClr val="93E1A0"/>
        </a:hlink>
        <a:folHlink>
          <a:srgbClr val="1D834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275CA3"/>
        </a:dk2>
        <a:lt2>
          <a:srgbClr val="C0C0C0"/>
        </a:lt2>
        <a:accent1>
          <a:srgbClr val="529EBC"/>
        </a:accent1>
        <a:accent2>
          <a:srgbClr val="55BEE3"/>
        </a:accent2>
        <a:accent3>
          <a:srgbClr val="FFFFFF"/>
        </a:accent3>
        <a:accent4>
          <a:srgbClr val="000000"/>
        </a:accent4>
        <a:accent5>
          <a:srgbClr val="B3CCDA"/>
        </a:accent5>
        <a:accent6>
          <a:srgbClr val="4CAACB"/>
        </a:accent6>
        <a:hlink>
          <a:srgbClr val="9FD4F1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sample">
  <a:themeElements>
    <a:clrScheme name="">
      <a:dk1>
        <a:srgbClr val="000000"/>
      </a:dk1>
      <a:lt1>
        <a:srgbClr val="FFFFFF"/>
      </a:lt1>
      <a:dk2>
        <a:srgbClr val="000798"/>
      </a:dk2>
      <a:lt2>
        <a:srgbClr val="B2B2B2"/>
      </a:lt2>
      <a:accent1>
        <a:srgbClr val="1B33E7"/>
      </a:accent1>
      <a:accent2>
        <a:srgbClr val="6699FF"/>
      </a:accent2>
      <a:accent3>
        <a:srgbClr val="FFFFFF"/>
      </a:accent3>
      <a:accent4>
        <a:srgbClr val="000000"/>
      </a:accent4>
      <a:accent5>
        <a:srgbClr val="AAADF1"/>
      </a:accent5>
      <a:accent6>
        <a:srgbClr val="5B89E5"/>
      </a:accent6>
      <a:hlink>
        <a:srgbClr val="99CCFF"/>
      </a:hlink>
      <a:folHlink>
        <a:srgbClr val="3366CC"/>
      </a:folHlink>
    </a:clrScheme>
    <a:fontScheme name="">
      <a:majorFont>
        <a:latin typeface="Tahoma"/>
        <a:ea typeface="楷体_GB2312"/>
        <a:cs typeface=""/>
      </a:majorFont>
      <a:minorFont>
        <a:latin typeface="Tahoma"/>
        <a:ea typeface="楷体_GB2312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798"/>
        </a:dk2>
        <a:lt2>
          <a:srgbClr val="B2B2B2"/>
        </a:lt2>
        <a:accent1>
          <a:srgbClr val="1B33E7"/>
        </a:accent1>
        <a:accent2>
          <a:srgbClr val="6699FF"/>
        </a:accent2>
        <a:accent3>
          <a:srgbClr val="FFFFFF"/>
        </a:accent3>
        <a:accent4>
          <a:srgbClr val="000000"/>
        </a:accent4>
        <a:accent5>
          <a:srgbClr val="AAADF1"/>
        </a:accent5>
        <a:accent6>
          <a:srgbClr val="5B89E5"/>
        </a:accent6>
        <a:hlink>
          <a:srgbClr val="99CCFF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94332"/>
        </a:dk2>
        <a:lt2>
          <a:srgbClr val="B2B2B2"/>
        </a:lt2>
        <a:accent1>
          <a:srgbClr val="0D6531"/>
        </a:accent1>
        <a:accent2>
          <a:srgbClr val="39AF6E"/>
        </a:accent2>
        <a:accent3>
          <a:srgbClr val="FFFFFF"/>
        </a:accent3>
        <a:accent4>
          <a:srgbClr val="000000"/>
        </a:accent4>
        <a:accent5>
          <a:srgbClr val="AAB8AD"/>
        </a:accent5>
        <a:accent6>
          <a:srgbClr val="329D62"/>
        </a:accent6>
        <a:hlink>
          <a:srgbClr val="93E1A0"/>
        </a:hlink>
        <a:folHlink>
          <a:srgbClr val="1D834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275CA3"/>
        </a:dk2>
        <a:lt2>
          <a:srgbClr val="C0C0C0"/>
        </a:lt2>
        <a:accent1>
          <a:srgbClr val="529EBC"/>
        </a:accent1>
        <a:accent2>
          <a:srgbClr val="55BEE3"/>
        </a:accent2>
        <a:accent3>
          <a:srgbClr val="FFFFFF"/>
        </a:accent3>
        <a:accent4>
          <a:srgbClr val="000000"/>
        </a:accent4>
        <a:accent5>
          <a:srgbClr val="B3CCDA"/>
        </a:accent5>
        <a:accent6>
          <a:srgbClr val="4CAACB"/>
        </a:accent6>
        <a:hlink>
          <a:srgbClr val="9FD4F1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0</TotalTime>
  <Words>7061</Words>
  <Application>WPS 演示</Application>
  <PresentationFormat>全屏显示(4:3)</PresentationFormat>
  <Paragraphs>384</Paragraphs>
  <Slides>45</Slides>
  <Notes>1</Notes>
  <HiddenSlides>1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45</vt:i4>
      </vt:variant>
    </vt:vector>
  </HeadingPairs>
  <TitlesOfParts>
    <vt:vector size="62" baseType="lpstr">
      <vt:lpstr>Arial</vt:lpstr>
      <vt:lpstr>宋体</vt:lpstr>
      <vt:lpstr>Wingdings</vt:lpstr>
      <vt:lpstr>楷体_GB2312</vt:lpstr>
      <vt:lpstr>Verdana</vt:lpstr>
      <vt:lpstr>Tahoma</vt:lpstr>
      <vt:lpstr>黑体</vt:lpstr>
      <vt:lpstr>Times New Roman</vt:lpstr>
      <vt:lpstr>新宋体</vt:lpstr>
      <vt:lpstr>Wingdings</vt:lpstr>
      <vt:lpstr>微软雅黑</vt:lpstr>
      <vt:lpstr>Arial Unicode MS</vt:lpstr>
      <vt:lpstr>Calibri</vt:lpstr>
      <vt:lpstr>sample</vt:lpstr>
      <vt:lpstr>TechEd_2002_template</vt:lpstr>
      <vt:lpstr>1_sample</vt:lpstr>
      <vt:lpstr>2_sample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WILL</dc:creator>
  <cp:lastModifiedBy>WPS_1631759189</cp:lastModifiedBy>
  <cp:revision>147</cp:revision>
  <dcterms:created xsi:type="dcterms:W3CDTF">2022-09-09T03:27:00Z</dcterms:created>
  <dcterms:modified xsi:type="dcterms:W3CDTF">2022-09-20T08:31:53Z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2052-11.1.0.12019</vt:lpwstr>
  </property>
  <property fmtid="{D5CDD505-2E9C-101B-9397-08002B2CF9AE}" pid="3" name="ICV">
    <vt:lpwstr>AB79A5C9E387455887927FC8B081B6EE</vt:lpwstr>
  </property>
</Properties>
</file>