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28"/>
  </p:notesMasterIdLst>
  <p:sldIdLst>
    <p:sldId id="321" r:id="rId6"/>
    <p:sldId id="327" r:id="rId7"/>
    <p:sldId id="328" r:id="rId8"/>
    <p:sldId id="338" r:id="rId9"/>
    <p:sldId id="340" r:id="rId10"/>
    <p:sldId id="341" r:id="rId11"/>
    <p:sldId id="336" r:id="rId12"/>
    <p:sldId id="337" r:id="rId13"/>
    <p:sldId id="353" r:id="rId14"/>
    <p:sldId id="329" r:id="rId15"/>
    <p:sldId id="354" r:id="rId16"/>
    <p:sldId id="355" r:id="rId17"/>
    <p:sldId id="356" r:id="rId18"/>
    <p:sldId id="357" r:id="rId19"/>
    <p:sldId id="358" r:id="rId20"/>
    <p:sldId id="331" r:id="rId21"/>
    <p:sldId id="332" r:id="rId22"/>
    <p:sldId id="359" r:id="rId23"/>
    <p:sldId id="360" r:id="rId24"/>
    <p:sldId id="361" r:id="rId25"/>
    <p:sldId id="362" r:id="rId26"/>
    <p:sldId id="363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CC"/>
    <a:srgbClr val="0033CC"/>
    <a:srgbClr val="00CC00"/>
    <a:srgbClr val="F8F8F8"/>
    <a:srgbClr val="003399"/>
    <a:srgbClr val="993366"/>
    <a:srgbClr val="0066CC"/>
    <a:srgbClr val="66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78" autoAdjust="0"/>
  </p:normalViewPr>
  <p:slideViewPr>
    <p:cSldViewPr>
      <p:cViewPr>
        <p:scale>
          <a:sx n="66" d="100"/>
          <a:sy n="66" d="100"/>
        </p:scale>
        <p:origin x="-948" y="42"/>
      </p:cViewPr>
      <p:guideLst>
        <p:guide orient="horz" pos="2032"/>
        <p:guide pos="2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gs" Target="tags/tag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DB11FD-0CB6-4558-9622-568A33772E3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CC9F6D99-8B8B-426B-AFD7-5D8543D8D8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B80F1728-28C7-4D20-82B6-9530384E6A16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3D7F037-477C-4213-98E9-EA7B10B46063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BDE144-FE03-4CFE-8CFE-7425069A6617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47700" y="1525588"/>
            <a:ext cx="7772400" cy="140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lvl="0">
              <a:defRPr/>
            </a:lvl1pPr>
          </a:lstStyle>
          <a:p>
            <a:pPr lvl="0" fontAlgn="base"/>
            <a:r>
              <a:rPr lang="en-US" altLang="zh-CN" strike="noStrike" noProof="1"/>
              <a:t>Click to edit Master title style</a:t>
            </a:r>
            <a:endParaRPr lang="en-US" altLang="zh-CN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647700" y="4510088"/>
            <a:ext cx="7861300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0" lvl="0" indent="0">
              <a:spcBef>
                <a:spcPct val="0"/>
              </a:spcBef>
              <a:buNone/>
              <a:defRPr/>
            </a:lvl1pPr>
            <a:lvl2pPr marL="457200" lvl="1" indent="116205" algn="ctr">
              <a:spcBef>
                <a:spcPct val="0"/>
              </a:spcBef>
              <a:buNone/>
              <a:defRPr/>
            </a:lvl2pPr>
            <a:lvl3pPr marL="914400" lvl="2" indent="116205" algn="ctr">
              <a:spcBef>
                <a:spcPct val="0"/>
              </a:spcBef>
              <a:buNone/>
              <a:defRPr/>
            </a:lvl3pPr>
            <a:lvl4pPr marL="1335405" lvl="3" indent="95250" algn="ctr">
              <a:spcBef>
                <a:spcPct val="0"/>
              </a:spcBef>
              <a:buNone/>
              <a:defRPr/>
            </a:lvl4pPr>
            <a:lvl5pPr marL="1735455" lvl="4" indent="95250" algn="ctr">
              <a:spcBef>
                <a:spcPct val="0"/>
              </a:spcBef>
              <a:buNone/>
              <a:defRPr/>
            </a:lvl5pPr>
          </a:lstStyle>
          <a:p>
            <a:pPr lvl="0" fontAlgn="base"/>
            <a:r>
              <a:rPr lang="en-US" altLang="zh-CN" strike="noStrike" noProof="1"/>
              <a:t>Click to edit Master subtitle style</a:t>
            </a:r>
            <a:endParaRPr lang="en-US" altLang="zh-CN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059" y="1416050"/>
            <a:ext cx="4110292" cy="2209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0E278748-D895-4971-8F13-7680EC9825DE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5835" y="228600"/>
            <a:ext cx="2098278" cy="3397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73195" cy="3397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C7D767-AF70-4CBB-BF12-AB394095CB45}" type="slidenum">
              <a:rPr lang="en-US" altLang="zh-CN"/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7" name="矩形 6"/>
          <p:cNvSpPr/>
          <p:nvPr userDrawn="1"/>
        </p:nvSpPr>
        <p:spPr>
          <a:xfrm>
            <a:off x="8460105" y="373380"/>
            <a:ext cx="683895" cy="67945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28725"/>
            <a:ext cx="4032504" cy="52482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8772DB10-A6AC-4BA3-BD14-550FD56DBE0D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5" name="矩形 4"/>
          <p:cNvSpPr/>
          <p:nvPr userDrawn="1"/>
        </p:nvSpPr>
        <p:spPr>
          <a:xfrm>
            <a:off x="8411210" y="380365"/>
            <a:ext cx="732790" cy="680720"/>
          </a:xfrm>
          <a:prstGeom prst="rect">
            <a:avLst/>
          </a:prstGeom>
          <a:solidFill>
            <a:srgbClr val="33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560" y="0"/>
            <a:ext cx="575945" cy="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6019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67871F8-0E08-4448-AB75-8C1E34A6816D}" type="slidenum">
              <a:rPr lang="en-US" altLang="zh-CN"/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3EE3071-535E-4A46-BCAB-36FB7604D5DC}" type="slidenum">
              <a:rPr lang="en-US" altLang="zh-CN"/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169C48DC-6445-4CD4-9256-D31B0B6B51CD}" type="slidenum">
              <a:rPr lang="en-US" altLang="zh-CN"/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E7A9E2BB-C21A-4BEE-8CBE-1C3CCA914A6C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fld id="{F60C14CF-D0A2-4D8B-9BED-5B7F09101E15}" type="slidenum">
              <a:rPr lang="en-US" altLang="zh-CN"/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4.xml"/><Relationship Id="rId15" Type="http://schemas.openxmlformats.org/officeDocument/2006/relationships/image" Target="../media/image2.jpe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CEDC6370-5D43-45D2-9677-3A2753792855}" type="slidenum">
              <a:rPr lang="en-US" altLang="zh-CN"/>
            </a:fld>
            <a:endParaRPr lang="en-US" altLang="zh-CN"/>
          </a:p>
        </p:txBody>
      </p:sp>
      <p:sp>
        <p:nvSpPr>
          <p:cNvPr id="2054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5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6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7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8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59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61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62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Title Slide</a:t>
            </a:r>
            <a:endParaRPr lang="en-US" altLang="zh-CN" strike="noStrike" noProof="1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381000" y="1416050"/>
            <a:ext cx="8388350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en-US" altLang="zh-CN" strike="noStrike" noProof="1"/>
              <a:t>Click to edit Master text styles</a:t>
            </a:r>
            <a:endParaRPr lang="en-US" altLang="zh-CN" strike="noStrike" noProof="1"/>
          </a:p>
          <a:p>
            <a:pPr lvl="1" fontAlgn="base"/>
            <a:r>
              <a:rPr lang="en-US" altLang="zh-CN" strike="noStrike" noProof="1"/>
              <a:t>Second level</a:t>
            </a:r>
            <a:endParaRPr lang="en-US" altLang="zh-CN" strike="noStrike" noProof="1"/>
          </a:p>
          <a:p>
            <a:pPr lvl="2" fontAlgn="base"/>
            <a:r>
              <a:rPr lang="en-US" altLang="zh-CN" strike="noStrike" noProof="1"/>
              <a:t>Third level</a:t>
            </a:r>
            <a:endParaRPr lang="en-US" altLang="zh-CN" strike="noStrike" noProof="1"/>
          </a:p>
          <a:p>
            <a:pPr lvl="3" fontAlgn="base"/>
            <a:r>
              <a:rPr lang="en-US" altLang="zh-CN" strike="noStrike" noProof="1"/>
              <a:t>Fourth level</a:t>
            </a:r>
            <a:endParaRPr lang="en-US" altLang="zh-CN" strike="noStrike" noProof="1"/>
          </a:p>
          <a:p>
            <a:pPr lvl="4" fontAlgn="base"/>
            <a:r>
              <a:rPr lang="en-US" altLang="zh-CN" strike="noStrike" noProof="1"/>
              <a:t>Fifth level</a:t>
            </a:r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8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571500" lvl="0" indent="-5715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32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1028700" lvl="1" indent="-45529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Ø"/>
        <a:defRPr sz="28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428750" lvl="2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4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828800" lvl="3" indent="-39814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227580" lvl="4" indent="-396875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1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9"/>
          <p:cNvGrpSpPr/>
          <p:nvPr/>
        </p:nvGrpSpPr>
        <p:grpSpPr>
          <a:xfrm>
            <a:off x="1143000" y="628650"/>
            <a:ext cx="8012113" cy="2571750"/>
            <a:chOff x="0" y="0"/>
            <a:chExt cx="5047" cy="1620"/>
          </a:xfrm>
        </p:grpSpPr>
        <p:sp>
          <p:nvSpPr>
            <p:cNvPr id="3075" name="Rectangle 18"/>
            <p:cNvSpPr/>
            <p:nvPr/>
          </p:nvSpPr>
          <p:spPr>
            <a:xfrm>
              <a:off x="361" y="0"/>
              <a:ext cx="4686" cy="159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3076" name="Rectangle 28"/>
            <p:cNvSpPr/>
            <p:nvPr/>
          </p:nvSpPr>
          <p:spPr>
            <a:xfrm>
              <a:off x="0" y="104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7" name="Rectangle 17"/>
          <p:cNvSpPr/>
          <p:nvPr/>
        </p:nvSpPr>
        <p:spPr>
          <a:xfrm>
            <a:off x="1130300" y="3141663"/>
            <a:ext cx="8013700" cy="57467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8" name="Rectangle 19"/>
          <p:cNvSpPr/>
          <p:nvPr/>
        </p:nvSpPr>
        <p:spPr>
          <a:xfrm>
            <a:off x="573088" y="2520950"/>
            <a:ext cx="576262" cy="6413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9" name="Rectangle 20"/>
          <p:cNvSpPr/>
          <p:nvPr/>
        </p:nvSpPr>
        <p:spPr>
          <a:xfrm>
            <a:off x="1716088" y="628650"/>
            <a:ext cx="566737" cy="6365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0" name="Rectangle 21"/>
          <p:cNvSpPr/>
          <p:nvPr/>
        </p:nvSpPr>
        <p:spPr>
          <a:xfrm>
            <a:off x="2278063" y="0"/>
            <a:ext cx="585787" cy="6350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1" name="Rectangle 22"/>
          <p:cNvSpPr/>
          <p:nvPr/>
        </p:nvSpPr>
        <p:spPr>
          <a:xfrm>
            <a:off x="2281238" y="628650"/>
            <a:ext cx="585787" cy="6318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2" name="Rectangle 23"/>
          <p:cNvSpPr/>
          <p:nvPr/>
        </p:nvSpPr>
        <p:spPr>
          <a:xfrm>
            <a:off x="1141413" y="1262063"/>
            <a:ext cx="574675" cy="6254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3" name="Rectangle 24"/>
          <p:cNvSpPr/>
          <p:nvPr/>
        </p:nvSpPr>
        <p:spPr>
          <a:xfrm>
            <a:off x="1716088" y="1263650"/>
            <a:ext cx="566737" cy="6223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25"/>
          <p:cNvSpPr/>
          <p:nvPr/>
        </p:nvSpPr>
        <p:spPr>
          <a:xfrm>
            <a:off x="573088" y="1885950"/>
            <a:ext cx="576262" cy="64452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5" name="Rectangle 26"/>
          <p:cNvSpPr/>
          <p:nvPr/>
        </p:nvSpPr>
        <p:spPr>
          <a:xfrm>
            <a:off x="1141413" y="1885950"/>
            <a:ext cx="576262" cy="644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6" name="Rectangle 27"/>
          <p:cNvSpPr/>
          <p:nvPr/>
        </p:nvSpPr>
        <p:spPr>
          <a:xfrm>
            <a:off x="0" y="2528888"/>
            <a:ext cx="574675" cy="6334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3087" name="Group 16"/>
          <p:cNvGrpSpPr/>
          <p:nvPr/>
        </p:nvGrpSpPr>
        <p:grpSpPr>
          <a:xfrm>
            <a:off x="4191000" y="5410200"/>
            <a:ext cx="1447800" cy="695325"/>
            <a:chOff x="0" y="0"/>
            <a:chExt cx="680" cy="438"/>
          </a:xfrm>
        </p:grpSpPr>
        <p:sp>
          <p:nvSpPr>
            <p:cNvPr id="3088" name="Text Box 14"/>
            <p:cNvSpPr txBox="1"/>
            <p:nvPr/>
          </p:nvSpPr>
          <p:spPr>
            <a:xfrm>
              <a:off x="0" y="111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2800" b="0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NCEPU</a:t>
              </a:r>
              <a:endParaRPr lang="en-US" altLang="x-none" sz="2800" b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AutoShape 15"/>
            <p:cNvSpPr/>
            <p:nvPr/>
          </p:nvSpPr>
          <p:spPr>
            <a:xfrm rot="5400000">
              <a:off x="248" y="-185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indent="0"/>
              <a:endParaRPr lang="zh-CN" altLang="en-US" sz="1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090" name="Picture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77000" y="5791200"/>
            <a:ext cx="2457450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9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15"/>
          <p:cNvSpPr/>
          <p:nvPr/>
        </p:nvSpPr>
        <p:spPr>
          <a:xfrm>
            <a:off x="655638" y="360363"/>
            <a:ext cx="8497887" cy="719137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anchor="t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457200" y="1228725"/>
            <a:ext cx="8229600" cy="5248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en-US" altLang="zh-CN"/>
              <a:t>Click to edit Master text styles</a:t>
            </a:r>
            <a:endParaRPr lang="en-US" altLang="zh-CN"/>
          </a:p>
          <a:p>
            <a:pPr lvl="1" indent="-285750"/>
            <a:r>
              <a:rPr lang="en-US" altLang="zh-CN"/>
              <a:t>Second level</a:t>
            </a:r>
            <a:endParaRPr lang="en-US" altLang="zh-CN"/>
          </a:p>
          <a:p>
            <a:pPr lvl="2" indent="-228600"/>
            <a:r>
              <a:rPr lang="en-US" altLang="zh-CN"/>
              <a:t>Third level</a:t>
            </a:r>
            <a:endParaRPr lang="en-US" altLang="zh-CN"/>
          </a:p>
          <a:p>
            <a:pPr lvl="3" indent="-228600"/>
            <a:r>
              <a:rPr lang="en-US" altLang="zh-CN"/>
              <a:t>Fourth level</a:t>
            </a:r>
            <a:endParaRPr lang="en-US" altLang="zh-CN"/>
          </a:p>
          <a:p>
            <a:pPr lvl="4" indent="-228600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3076" name="Rectangle 5"/>
          <p:cNvSpPr>
            <a:spLocks noGrp="1"/>
          </p:cNvSpPr>
          <p:nvPr>
            <p:ph type="ftr" sz="quarter" idx="3"/>
          </p:nvPr>
        </p:nvSpPr>
        <p:spPr>
          <a:xfrm>
            <a:off x="5943600" y="6537325"/>
            <a:ext cx="2895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x-none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NCEPU</a:t>
            </a:r>
            <a:endParaRPr lang="en-US" altLang="x-none" strike="noStrike" noProof="1" dirty="0"/>
          </a:p>
        </p:txBody>
      </p:sp>
      <p:sp>
        <p:nvSpPr>
          <p:cNvPr id="3077" name="Rectangle 6"/>
          <p:cNvSpPr>
            <a:spLocks noGrp="1"/>
          </p:cNvSpPr>
          <p:nvPr>
            <p:ph type="sldNum" sz="quarter" idx="4"/>
          </p:nvPr>
        </p:nvSpPr>
        <p:spPr>
          <a:xfrm>
            <a:off x="2971800" y="6537325"/>
            <a:ext cx="2133600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102" name="Rectangle 2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487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4103" name="Rectangle 24"/>
          <p:cNvSpPr/>
          <p:nvPr/>
        </p:nvSpPr>
        <p:spPr>
          <a:xfrm>
            <a:off x="0" y="719138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4" name="Rectangle 25"/>
          <p:cNvSpPr/>
          <p:nvPr/>
        </p:nvSpPr>
        <p:spPr>
          <a:xfrm>
            <a:off x="328613" y="357188"/>
            <a:ext cx="328612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5" name="Rectangle 26"/>
          <p:cNvSpPr/>
          <p:nvPr/>
        </p:nvSpPr>
        <p:spPr>
          <a:xfrm>
            <a:off x="657225" y="0"/>
            <a:ext cx="328613" cy="3619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6" name="Rectangle 28"/>
          <p:cNvSpPr/>
          <p:nvPr/>
        </p:nvSpPr>
        <p:spPr>
          <a:xfrm>
            <a:off x="657225" y="361950"/>
            <a:ext cx="328613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7" name="Rectangle 29"/>
          <p:cNvSpPr/>
          <p:nvPr/>
        </p:nvSpPr>
        <p:spPr>
          <a:xfrm>
            <a:off x="328613" y="719138"/>
            <a:ext cx="328612" cy="3619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indent="0"/>
            <a:endParaRPr lang="zh-CN" altLang="en-US" sz="18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84" name="Rectangle 30"/>
          <p:cNvSpPr>
            <a:spLocks noGrp="1"/>
          </p:cNvSpPr>
          <p:nvPr>
            <p:ph type="dt" sz="half" idx="2"/>
          </p:nvPr>
        </p:nvSpPr>
        <p:spPr>
          <a:xfrm>
            <a:off x="5943600" y="68263"/>
            <a:ext cx="2590800" cy="2365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4109" name="Rectangle 31"/>
          <p:cNvSpPr/>
          <p:nvPr/>
        </p:nvSpPr>
        <p:spPr>
          <a:xfrm>
            <a:off x="152400" y="65532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BB962C8B-B14F-4D97-AF65-F5344CB8AC3E}" type="datetime3">
              <a:rPr lang="zh-CN" altLang="en-US" sz="1400" b="0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</a:fld>
            <a:endParaRPr lang="zh-CN" altLang="en-US" sz="1400" b="0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110" name="Picture 33" descr="20061027150644_918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1588"/>
            <a:ext cx="60960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3086" descr="d1a20cf431adcbefcfd0f140acaf2edda2cc9f9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58200" y="381000"/>
            <a:ext cx="688975" cy="673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sldNum="0" hdr="0" ftr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200" b="1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51"/>
          <p:cNvSpPr>
            <a:spLocks noChangeArrowheads="1"/>
          </p:cNvSpPr>
          <p:nvPr/>
        </p:nvSpPr>
        <p:spPr bwMode="auto">
          <a:xfrm>
            <a:off x="1254125" y="2348865"/>
            <a:ext cx="6635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kumimoji="1" lang="zh-CN" alt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第九章 </a:t>
            </a:r>
            <a:r>
              <a:rPr kumimoji="1" lang="en-US" altLang="zh-CN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</a:rPr>
              <a:t>Bootstrap框架</a:t>
            </a:r>
            <a:endParaRPr kumimoji="1" lang="en-US" altLang="zh-CN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2060575"/>
            <a:ext cx="8430260" cy="18637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（1）掌握Bootstrap框架美化导航栏样式的渲染技术；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（2）了解Bootstrap框架CSS封装库与JS封装库的功能区别；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（3）了解导航栏的设计风格；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（4）了解前端页面比较系统全面的设计方案。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为何使用Bootstrap导航栏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提供了Navbar、Navs、Tabs等导航式组件，适用于多种应用场景。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导航栏</a:t>
            </a:r>
            <a:r>
              <a:rPr lang="zh-CN" altLang="en-US" sz="2200"/>
              <a:t>是整个系统前端的重点部分，借助</a:t>
            </a: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实现一个美观且完整的导航栏，通常就完成了前端页面基本的布局与设计。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为何使用Bootstrap JS库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虽属于CSS框架，但一些比较复杂的组件是经过JavaScript代码封装的，主要封装了点击事件、鼠标事件、屏幕大小改变事件等，如导航栏、模态框、弹出框等。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官网提供了多个JS库，一般使用</a:t>
            </a:r>
            <a:r>
              <a:rPr lang="en-US" altLang="zh-CN" sz="2200"/>
              <a:t>                 </a:t>
            </a:r>
            <a:r>
              <a:rPr lang="zh-CN" altLang="en-US" sz="2200"/>
              <a:t>bootstrap.bundle.min.js即可正常使用所有组件。</a:t>
            </a:r>
            <a:endParaRPr lang="zh-CN" altLang="en-US"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3209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使用Bootstrap设计页面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属于封装程度比较小的框架，官方没有明确提供完整的网页设计方案。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>
                <a:solidFill>
                  <a:schemeClr val="tx1"/>
                </a:solidFill>
              </a:rPr>
              <a:t>使用</a:t>
            </a:r>
            <a:r>
              <a:rPr sz="2200"/>
              <a:t>虽然能省略写很多CSS代码，但也需要发挥你的页面设计能力，如何选择</a:t>
            </a:r>
            <a:r>
              <a:rPr sz="2200">
                <a:solidFill>
                  <a:schemeClr val="accent1"/>
                </a:solidFill>
              </a:rPr>
              <a:t>Bootstrap</a:t>
            </a:r>
            <a:r>
              <a:rPr sz="2200"/>
              <a:t>组件、如何选择组件的CSS样式，是</a:t>
            </a:r>
            <a:r>
              <a:rPr sz="2200">
                <a:solidFill>
                  <a:schemeClr val="accent1"/>
                </a:solidFill>
              </a:rPr>
              <a:t>Bootstrap</a:t>
            </a:r>
            <a:r>
              <a:rPr sz="2200"/>
              <a:t>使用者必备的技能。</a:t>
            </a:r>
            <a:endParaRPr sz="2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利用Bootstrap框架简单模仿Bootstrap官网，页面需包含顶部导航栏（如下图9.2.1、图9.2.5红色框部分） 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527685" y="5445125"/>
            <a:ext cx="4162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t>图9.2.1 首页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54675" y="5445125"/>
            <a:ext cx="2354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图9.2.5 账号设置界面</a:t>
            </a:r>
            <a:endParaRPr lang="zh-CN" altLang="en-US"/>
          </a:p>
        </p:txBody>
      </p:sp>
      <p:pic>
        <p:nvPicPr>
          <p:cNvPr id="16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500755"/>
            <a:ext cx="4137660" cy="18599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507105"/>
            <a:ext cx="4087495" cy="18472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</a:t>
            </a: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) 侧面导航菜单（如下图9.2.2、图9.2.3、图9.2.4红色框部分）。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3359785" y="5516880"/>
            <a:ext cx="1897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图9.2.2 文档界面</a:t>
            </a:r>
            <a:endParaRPr lang="zh-CN" altLang="en-US"/>
          </a:p>
        </p:txBody>
      </p:sp>
      <p:pic>
        <p:nvPicPr>
          <p:cNvPr id="15" name="图片 15"/>
          <p:cNvPicPr>
            <a:picLocks noChangeAspect="1"/>
          </p:cNvPicPr>
          <p:nvPr/>
        </p:nvPicPr>
        <p:blipFill>
          <a:blip r:embed="rId1"/>
          <a:srcRect b="8485"/>
          <a:stretch>
            <a:fillRect/>
          </a:stretch>
        </p:blipFill>
        <p:spPr>
          <a:xfrm>
            <a:off x="1763395" y="3014663"/>
            <a:ext cx="5274310" cy="21024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 14"/>
          <p:cNvPicPr>
            <a:picLocks noChangeAspect="1"/>
          </p:cNvPicPr>
          <p:nvPr/>
        </p:nvPicPr>
        <p:blipFill>
          <a:blip r:embed="rId1"/>
          <a:srcRect b="3201"/>
          <a:stretch>
            <a:fillRect/>
          </a:stretch>
        </p:blipFill>
        <p:spPr>
          <a:xfrm>
            <a:off x="1934845" y="1988503"/>
            <a:ext cx="5274310" cy="24771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454400" y="4725035"/>
            <a:ext cx="2234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图9.2.3 下载界面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58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2 实践二：BootStrap导航栏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4845" y="1916430"/>
            <a:ext cx="5274310" cy="10452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347720" y="3356610"/>
            <a:ext cx="2354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图9.2.4 用户个人主页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94080" y="3933190"/>
            <a:ext cx="7640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chemeClr val="accent1"/>
                </a:solidFill>
                <a:sym typeface="+mn-ea"/>
              </a:rPr>
              <a:t>（</a:t>
            </a:r>
            <a:r>
              <a:rPr lang="en-US" altLang="zh-CN" sz="2400">
                <a:solidFill>
                  <a:schemeClr val="accent1"/>
                </a:solidFill>
                <a:sym typeface="+mn-ea"/>
              </a:rPr>
              <a:t>3</a:t>
            </a:r>
            <a:r>
              <a:rPr lang="zh-CN" altLang="en-US" sz="2400">
                <a:solidFill>
                  <a:schemeClr val="accent1"/>
                </a:solidFill>
                <a:sym typeface="+mn-ea"/>
              </a:rPr>
              <a:t>）本实践重在使用Bootstrap设计出比较完整的前端页面，不涉及后端。</a:t>
            </a:r>
            <a:endParaRPr lang="zh-CN" altLang="en-US" sz="2400">
              <a:solidFill>
                <a:schemeClr val="accent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7450" y="476250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9.3 实践三：BootStrap表格与模态框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2493010"/>
            <a:ext cx="810831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（1）掌握BootStrap框架渲染表格、实现弹窗的技术方式；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（2）了解数据字段比较多的表格设计方案；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（3）了解真实项目中用户表的设计模式和管理规则。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9.3 实践三：BootStrap表格与模态框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3649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前端为后端而服务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前两次</a:t>
            </a:r>
            <a:r>
              <a:rPr lang="zh-CN" altLang="en-US" sz="2200"/>
              <a:t>实践重在</a:t>
            </a: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前端设计，并不涉及后端。然而在实际开发中，前端是根据后端的业务需求而设计的，后端实现什么样的功能，前端配合它实现什么样的页面。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在学习前端框架的过程中</a:t>
            </a:r>
            <a:r>
              <a:rPr lang="zh-CN" altLang="en-US" sz="2200"/>
              <a:t>，不能一直脱离后端、纯前端的状态。从本次实践开始，需掌握完整的、规范的、以实际经验为准的Web前后端设计与开发方案。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 noChangeArrowheads="1"/>
          </p:cNvSpPr>
          <p:nvPr/>
        </p:nvSpPr>
        <p:spPr>
          <a:xfrm>
            <a:off x="457200" y="1126490"/>
            <a:ext cx="8229600" cy="49110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9. 1 实践一: Bootstrap 表单与按钮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. 2 实践二: BootStrap 导航栏</a:t>
            </a:r>
            <a:endParaRPr lang="zh-CN" altLang="en-US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  9. 3 实践三: BootStrap 表格与模态框</a:t>
            </a:r>
            <a:endParaRPr lang="en-US" altLang="zh-CN" sz="2400" dirty="0" smtClean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895" y="502920"/>
            <a:ext cx="2571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本章内容：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9.3 实践三：BootStrap表格与模态框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4969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真实的用户管理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在真实项目中</a:t>
            </a:r>
            <a:r>
              <a:rPr lang="zh-CN" altLang="en-US" sz="2200"/>
              <a:t>，系统管理员对用户列表进行管理，是不能随意更改信息的。通常只能对账号状态、账号身份等不是用户自己所设置的信息进行修改。所以，如果用户表仅仅只有</a:t>
            </a:r>
            <a:r>
              <a:rPr lang="zh-CN" altLang="en-US" sz="2200">
                <a:solidFill>
                  <a:schemeClr val="accent1"/>
                </a:solidFill>
              </a:rPr>
              <a:t>id、username、password</a:t>
            </a:r>
            <a:r>
              <a:rPr lang="zh-CN" altLang="en-US" sz="2200"/>
              <a:t>等字段，后台管理员根本没有管理的必要。 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实际上</a:t>
            </a:r>
            <a:r>
              <a:rPr lang="zh-CN" altLang="en-US" sz="2200"/>
              <a:t>，用户表是系统中最复杂的表之一，因为关系到登录、注册、激活、冻结、权限认证、实名认证等功能领域，用户表往往拥有非常多的字段。对于用户表的管理，需改变之前简单粗暴式的设计模式。</a:t>
            </a:r>
            <a:endParaRPr lang="zh-CN" altLang="en-US" sz="2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9.3 实践三：BootStrap表格与模态框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利用Bootstrap框架实现用户数据表格以及弹窗表单修改用户详细信息，如图9.3.1和图9.3.2所示： 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2791460" y="5589270"/>
            <a:ext cx="3561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图9.3.1 Bootstrap实现的数据表格</a:t>
            </a:r>
            <a:endParaRPr lang="zh-CN" altLang="en-US"/>
          </a:p>
        </p:txBody>
      </p:sp>
      <p:pic>
        <p:nvPicPr>
          <p:cNvPr id="148" name="图片 1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40" y="3047365"/>
            <a:ext cx="5274310" cy="23647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7460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9.3 实践三：BootStrap表格与模态框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6170" y="4796790"/>
            <a:ext cx="4391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图9.3.2 Bootstrap实现的弹窗表单</a:t>
            </a:r>
            <a:endParaRPr lang="zh-CN" altLang="en-US"/>
          </a:p>
        </p:txBody>
      </p:sp>
      <p:pic>
        <p:nvPicPr>
          <p:cNvPr id="149" name="图片 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4845" y="2060575"/>
            <a:ext cx="5274310" cy="25247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7450" y="476250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82118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实践目的：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240" y="2493010"/>
            <a:ext cx="7143115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/>
              <a:t>（1）掌握Bootstrap框架美化表单样式的渲染技术；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（2）了解Bootstrap框架的底层原理；</a:t>
            </a:r>
            <a:endParaRPr lang="zh-CN" altLang="en-US" sz="2400"/>
          </a:p>
          <a:p>
            <a:pPr algn="l">
              <a:lnSpc>
                <a:spcPct val="120000"/>
              </a:lnSpc>
            </a:pPr>
            <a:r>
              <a:rPr lang="zh-CN" altLang="en-US" sz="2400"/>
              <a:t>（3）了解登录表单的设计风格。</a:t>
            </a: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240" y="1160145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相关知识：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902970" y="1642745"/>
            <a:ext cx="7757160" cy="452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1. 什么是Bootstrap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Bootstrap</a:t>
            </a:r>
            <a:r>
              <a:rPr lang="zh-CN" altLang="en-US" sz="2200"/>
              <a:t>是一个全球性的、开源的、响应式的前端框架，封装了大量</a:t>
            </a:r>
            <a:r>
              <a:rPr lang="zh-CN" altLang="en-US" sz="2200">
                <a:solidFill>
                  <a:schemeClr val="tx1"/>
                </a:solidFill>
              </a:rPr>
              <a:t>CSS</a:t>
            </a:r>
            <a:r>
              <a:rPr lang="zh-CN" altLang="en-US" sz="2200"/>
              <a:t>样式以及服务于样式的JavaScript插件。 </a:t>
            </a: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Bootstrap</a:t>
            </a:r>
            <a:r>
              <a:rPr lang="zh-CN" altLang="en-US" sz="2200"/>
              <a:t>使用，几乎不用自己编写</a:t>
            </a:r>
            <a:r>
              <a:rPr lang="zh-CN" altLang="en-US" sz="2200">
                <a:solidFill>
                  <a:schemeClr val="tx1"/>
                </a:solidFill>
              </a:rPr>
              <a:t>CSS</a:t>
            </a:r>
            <a:r>
              <a:rPr lang="zh-CN" altLang="en-US" sz="2200"/>
              <a:t>样式，就可以实现美观大气的HTML页面，极大简化了前端开发。</a:t>
            </a:r>
            <a:endParaRPr lang="zh-CN" altLang="en-US" sz="2200"/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rgbClr val="0000FF"/>
                </a:solidFill>
              </a:rPr>
              <a:t>Bootstrap5</a:t>
            </a:r>
            <a:r>
              <a:rPr lang="zh-CN" altLang="en-US" sz="2200"/>
              <a:t>诞生于2021年本书使用该版本，其下载地址为：（官网）</a:t>
            </a:r>
            <a:r>
              <a:rPr lang="zh-CN" altLang="en-US" sz="2200">
                <a:solidFill>
                  <a:schemeClr val="accent1"/>
                </a:solidFill>
              </a:rPr>
              <a:t>https://getbootstrap.com/</a:t>
            </a:r>
            <a:r>
              <a:rPr lang="zh-CN" altLang="en-US" sz="2200"/>
              <a:t>或（其他网站资源）</a:t>
            </a:r>
            <a:r>
              <a:rPr lang="zh-CN" altLang="en-US" sz="2200">
                <a:solidFill>
                  <a:schemeClr val="accent1"/>
                </a:solidFill>
              </a:rPr>
              <a:t>https://v5.bootcss.com/</a:t>
            </a:r>
            <a:r>
              <a:rPr lang="zh-CN" altLang="en-US" sz="2200"/>
              <a:t>。</a:t>
            </a:r>
            <a:endParaRPr lang="zh-CN" altLang="en-US"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52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2</a:t>
            </a:r>
            <a:r>
              <a:rPr lang="zh-CN" altLang="en-US" sz="2400">
                <a:solidFill>
                  <a:srgbClr val="0000FF"/>
                </a:solidFill>
              </a:rPr>
              <a:t>. Bootstrap的性质</a:t>
            </a:r>
            <a:r>
              <a:rPr lang="zh-CN" altLang="en-US"/>
              <a:t> </a:t>
            </a:r>
            <a:endParaRPr lang="zh-CN" altLang="en-US"/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 </a:t>
            </a:r>
            <a:r>
              <a:rPr lang="zh-CN" altLang="en-US" sz="2200">
                <a:solidFill>
                  <a:schemeClr val="accent1"/>
                </a:solidFill>
                <a:sym typeface="+mn-ea"/>
              </a:rPr>
              <a:t>Bootstrap</a:t>
            </a:r>
            <a:r>
              <a:rPr lang="zh-CN" altLang="en-US" sz="2200">
                <a:sym typeface="+mn-ea"/>
              </a:rPr>
              <a:t>的功能主要是提供了许多</a:t>
            </a:r>
            <a:r>
              <a:rPr lang="zh-CN" altLang="en-US" sz="2200">
                <a:solidFill>
                  <a:schemeClr val="tx1"/>
                </a:solidFill>
                <a:sym typeface="+mn-ea"/>
              </a:rPr>
              <a:t>CSS</a:t>
            </a:r>
            <a:r>
              <a:rPr lang="zh-CN" altLang="en-US" sz="2200">
                <a:sym typeface="+mn-ea"/>
              </a:rPr>
              <a:t>样式搭配方案，属于</a:t>
            </a:r>
            <a:r>
              <a:rPr lang="zh-CN" altLang="en-US" sz="2200">
                <a:solidFill>
                  <a:schemeClr val="tx1"/>
                </a:solidFill>
                <a:sym typeface="+mn-ea"/>
              </a:rPr>
              <a:t>CSS</a:t>
            </a:r>
            <a:r>
              <a:rPr lang="zh-CN" altLang="en-US" sz="2200">
                <a:sym typeface="+mn-ea"/>
              </a:rPr>
              <a:t>框架。</a:t>
            </a:r>
            <a:r>
              <a:rPr lang="zh-CN" altLang="en-US" sz="2200">
                <a:solidFill>
                  <a:schemeClr val="tx1"/>
                </a:solidFill>
                <a:sym typeface="+mn-ea"/>
              </a:rPr>
              <a:t>CSS</a:t>
            </a:r>
            <a:r>
              <a:rPr lang="zh-CN" altLang="en-US" sz="2200">
                <a:sym typeface="+mn-ea"/>
              </a:rPr>
              <a:t>框架重在美化前端页面，对于页面动态变化、数据交互性能提升的帮助并不大，所以</a:t>
            </a:r>
            <a:r>
              <a:rPr lang="zh-CN" altLang="en-US" sz="2200">
                <a:solidFill>
                  <a:schemeClr val="accent1"/>
                </a:solidFill>
                <a:sym typeface="+mn-ea"/>
              </a:rPr>
              <a:t>Bootstrap</a:t>
            </a:r>
            <a:r>
              <a:rPr lang="zh-CN" altLang="en-US" sz="2200">
                <a:sym typeface="+mn-ea"/>
              </a:rPr>
              <a:t>需搭配</a:t>
            </a:r>
            <a:r>
              <a:rPr lang="zh-CN" altLang="en-US" sz="2200">
                <a:solidFill>
                  <a:schemeClr val="accent1">
                    <a:lumMod val="50000"/>
                  </a:schemeClr>
                </a:solidFill>
                <a:sym typeface="+mn-ea"/>
              </a:rPr>
              <a:t>jQuery</a:t>
            </a:r>
            <a:r>
              <a:rPr lang="zh-CN" altLang="en-US" sz="2200">
                <a:sym typeface="+mn-ea"/>
              </a:rPr>
              <a:t>这样的JS技术完善页面相关功能设计。</a:t>
            </a:r>
            <a:r>
              <a:rPr lang="zh-CN" altLang="en-US" sz="2200">
                <a:solidFill>
                  <a:schemeClr val="accent1"/>
                </a:solidFill>
                <a:sym typeface="+mn-ea"/>
              </a:rPr>
              <a:t> </a:t>
            </a:r>
            <a:endParaRPr lang="zh-CN" altLang="en-US" sz="2200">
              <a:solidFill>
                <a:schemeClr val="accent1"/>
              </a:solidFill>
              <a:sym typeface="+mn-ea"/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>
              <a:solidFill>
                <a:schemeClr val="accent1"/>
              </a:solidFill>
              <a:sym typeface="+mn-ea"/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  <a:sym typeface="+mn-ea"/>
              </a:rPr>
              <a:t>如今，</a:t>
            </a:r>
            <a:r>
              <a:rPr lang="zh-CN" altLang="en-US" sz="2200">
                <a:solidFill>
                  <a:schemeClr val="tx1"/>
                </a:solidFill>
                <a:sym typeface="+mn-ea"/>
              </a:rPr>
              <a:t>前端开发的核心技术正是与CSS框架搭配使用的JS技术，这类技术便是JS框架。如果想在前端领域深造，</a:t>
            </a:r>
            <a:r>
              <a:rPr lang="zh-CN" altLang="en-US" sz="2200">
                <a:solidFill>
                  <a:schemeClr val="accent1"/>
                </a:solidFill>
                <a:sym typeface="+mn-ea"/>
              </a:rPr>
              <a:t>Bootstrap</a:t>
            </a:r>
            <a:r>
              <a:rPr lang="zh-CN" altLang="en-US" sz="2200">
                <a:solidFill>
                  <a:schemeClr val="tx1"/>
                </a:solidFill>
                <a:sym typeface="+mn-ea"/>
              </a:rPr>
              <a:t>和jQuery都不是重难点，更强大、更主流的CSS框架和JS框架是大家后期学习的目标。</a:t>
            </a:r>
            <a:endParaRPr lang="zh-CN" altLang="en-US" sz="22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215" y="1173480"/>
            <a:ext cx="8693785" cy="452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. Bootstrap的使用</a:t>
            </a:r>
            <a:endParaRPr lang="zh-CN" alt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  <a:sym typeface="+mn-ea"/>
              </a:rPr>
              <a:t> Bootstrap</a:t>
            </a:r>
            <a:r>
              <a:rPr lang="zh-CN" altLang="en-US" sz="2200">
                <a:sym typeface="+mn-ea"/>
              </a:rPr>
              <a:t>支持与jQuery搭配使用，跟jQuery一样可以下载源文件再引用，也可以直接在线引用，开发门槛低，比较适合新手入门。</a:t>
            </a:r>
            <a:endParaRPr lang="zh-CN" altLang="en-US" sz="2200">
              <a:sym typeface="+mn-ea"/>
            </a:endParaRPr>
          </a:p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200">
                <a:sym typeface="+mn-ea"/>
              </a:rPr>
              <a:t> </a:t>
            </a:r>
            <a:endParaRPr lang="zh-CN" altLang="en-US" sz="2200">
              <a:sym typeface="+mn-ea"/>
            </a:endParaRPr>
          </a:p>
          <a:p>
            <a:pPr marL="342900" indent="-342900" algn="just" latinLnBrk="0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  <a:sym typeface="+mn-ea"/>
              </a:rPr>
              <a:t>Bootstrap</a:t>
            </a:r>
            <a:r>
              <a:rPr lang="zh-CN" altLang="en-US" sz="2200">
                <a:solidFill>
                  <a:schemeClr val="tx1"/>
                </a:solidFill>
              </a:rPr>
              <a:t>主要演示在线引用的方式，</a:t>
            </a:r>
            <a:r>
              <a:rPr lang="zh-CN" altLang="en-US" sz="2200">
                <a:sym typeface="+mn-ea"/>
              </a:rPr>
              <a:t>相信学习</a:t>
            </a:r>
            <a:r>
              <a:rPr lang="zh-CN" altLang="en-US" sz="2200">
                <a:solidFill>
                  <a:schemeClr val="accent1"/>
                </a:solidFill>
                <a:sym typeface="+mn-ea"/>
              </a:rPr>
              <a:t>Bootstrap</a:t>
            </a:r>
            <a:r>
              <a:rPr lang="zh-CN" altLang="en-US" sz="2200">
                <a:sym typeface="+mn-ea"/>
              </a:rPr>
              <a:t>后，你会爱上自己写的页面，页面美观设计变得如此简单。</a:t>
            </a:r>
            <a:endParaRPr lang="zh-CN" altLang="en-US" sz="2200">
              <a:sym typeface="+mn-ea"/>
            </a:endParaRPr>
          </a:p>
          <a:p>
            <a:pPr marL="0" indent="0" algn="just" latinLnBrk="0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2200">
              <a:solidFill>
                <a:schemeClr val="tx1"/>
              </a:solidFill>
            </a:endParaRPr>
          </a:p>
          <a:p>
            <a:pPr marL="342900" indent="-342900" algn="just" latinLnBrk="0">
              <a:lnSpc>
                <a:spcPct val="130000"/>
              </a:lnSpc>
              <a:buFont typeface="Wingdings" panose="05000000000000000000" charset="0"/>
              <a:buChar char=""/>
            </a:pPr>
            <a:r>
              <a:rPr lang="zh-CN" altLang="en-US" sz="2200">
                <a:solidFill>
                  <a:schemeClr val="accent1"/>
                </a:solidFill>
              </a:rPr>
              <a:t>在官网https://getbootstrap.com/docs/5.1/getting-started/download/</a:t>
            </a:r>
            <a:r>
              <a:rPr lang="zh-CN" altLang="en-US" sz="2200">
                <a:solidFill>
                  <a:schemeClr val="tx1"/>
                </a:solidFill>
              </a:rPr>
              <a:t>或</a:t>
            </a:r>
            <a:r>
              <a:rPr lang="zh-CN" altLang="en-US" sz="2200">
                <a:solidFill>
                  <a:schemeClr val="accent1"/>
                </a:solidFill>
              </a:rPr>
              <a:t>https://v5.bootcss.com/docs/getting-started/download/</a:t>
            </a:r>
            <a:r>
              <a:rPr lang="zh-CN" altLang="en-US" sz="2200">
                <a:solidFill>
                  <a:schemeClr val="tx1"/>
                </a:solidFill>
              </a:rPr>
              <a:t>有详细的引用代码。</a:t>
            </a:r>
            <a:endParaRPr lang="zh-CN" altLang="en-US" sz="22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</a:t>
            </a:r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390650"/>
            <a:ext cx="2049780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p>
            <a:pPr marL="342900" indent="-342900"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</a:rPr>
              <a:t>实践内容：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203771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(1) 利用Bootstrap框架重写登录、注册界面，如图9.1.1和图9.1.2。 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572135" y="5949315"/>
            <a:ext cx="4162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t>图9.1.1 Bootstrap框架实现的登录界面</a:t>
            </a:r>
          </a:p>
        </p:txBody>
      </p:sp>
      <p:pic>
        <p:nvPicPr>
          <p:cNvPr id="140" name="图片 14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7240" y="3533775"/>
            <a:ext cx="3752215" cy="23520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1" name="图片 141"/>
          <p:cNvPicPr/>
          <p:nvPr/>
        </p:nvPicPr>
        <p:blipFill>
          <a:blip r:embed="rId3"/>
          <a:stretch>
            <a:fillRect/>
          </a:stretch>
        </p:blipFill>
        <p:spPr>
          <a:xfrm>
            <a:off x="4643755" y="3533775"/>
            <a:ext cx="3751200" cy="2350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4516120" y="5949315"/>
            <a:ext cx="4018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图9.1.2 Bootstrap框架实现的注册界面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(2) 注册表单需包含前端数据验证功能，并且有美观的验证提示效果，如图9.1.3。 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2195830" y="5661025"/>
            <a:ext cx="5144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图9.1.3 Bootstrap框架实现的参数验证效果界面</a:t>
            </a:r>
            <a:endParaRPr lang="zh-CN" altLang="en-US"/>
          </a:p>
        </p:txBody>
      </p:sp>
      <p:pic>
        <p:nvPicPr>
          <p:cNvPr id="1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460" y="2924810"/>
            <a:ext cx="5274310" cy="24765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  <a:spcBef>
                <a:spcPct val="0"/>
              </a:spcBef>
              <a:buClrTx/>
            </a:pPr>
            <a:endParaRPr lang="en-US" altLang="x-none" strike="noStrike" noProof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86180" y="478155"/>
            <a:ext cx="6244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9. 1 实践一: Bootstrap 表单与按钮</a:t>
            </a:r>
            <a:endParaRPr lang="en-US" altLang="zh-CN" sz="28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610" y="1607185"/>
            <a:ext cx="854202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</a:rPr>
              <a:t>(</a:t>
            </a:r>
            <a:r>
              <a:rPr lang="en-US" altLang="zh-CN" sz="2400">
                <a:solidFill>
                  <a:srgbClr val="0000FF"/>
                </a:solidFill>
              </a:rPr>
              <a:t>3</a:t>
            </a:r>
            <a:r>
              <a:rPr lang="zh-CN" altLang="en-US" sz="2400">
                <a:solidFill>
                  <a:srgbClr val="0000FF"/>
                </a:solidFill>
              </a:rPr>
              <a:t>) 此外，设计找回密码界面，如图9.1.4。本实践重在使用Bootstrap设计美观的前端页面，不涉及后端。 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999615" y="5516880"/>
            <a:ext cx="5144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图9.1.4 Bootstrap框架及实现的找回密码界面</a:t>
            </a:r>
            <a:endParaRPr lang="zh-CN" altLang="en-US"/>
          </a:p>
        </p:txBody>
      </p:sp>
      <p:pic>
        <p:nvPicPr>
          <p:cNvPr id="142" name="图片 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6370" y="3009265"/>
            <a:ext cx="6271260" cy="22263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2.xml><?xml version="1.0" encoding="utf-8"?>
<p:tagLst xmlns:p="http://schemas.openxmlformats.org/presentationml/2006/main">
  <p:tag name="KSO_WM_UNIT_PLACING_PICTURE_USER_VIEWPORT" val="{&quot;height&quot;:2068,&quot;width&quot;:8306}"/>
</p:tagLst>
</file>

<file path=ppt/tags/tag3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4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5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6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7.xml><?xml version="1.0" encoding="utf-8"?>
<p:tagLst xmlns:p="http://schemas.openxmlformats.org/presentationml/2006/main">
  <p:tag name="KSO_WM_UNIT_PLACING_PICTURE_USER_VIEWPORT" val="{&quot;height&quot;:5055,&quot;width&quot;:12216}"/>
</p:tagLst>
</file>

<file path=ppt/tags/tag8.xml><?xml version="1.0" encoding="utf-8"?>
<p:tagLst xmlns:p="http://schemas.openxmlformats.org/presentationml/2006/main">
  <p:tag name="COMMONDATA" val="eyJoZGlkIjoiNTVlM2E2MzM0NGZjOGM2YWQxOTIwYTkyMDA5MjZkYjYifQ=="/>
</p:tagLst>
</file>

<file path=ppt/theme/theme1.xml><?xml version="1.0" encoding="utf-8"?>
<a:theme xmlns:a="http://schemas.openxmlformats.org/drawingml/2006/main" name="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chEd_2002_template">
  <a:themeElements>
    <a:clrScheme name="">
      <a:dk1>
        <a:srgbClr val="FFFFFF"/>
      </a:dk1>
      <a:lt1>
        <a:srgbClr val="2D3D6F"/>
      </a:lt1>
      <a:dk2>
        <a:srgbClr val="FFCC29"/>
      </a:dk2>
      <a:lt2>
        <a:srgbClr val="000000"/>
      </a:lt2>
      <a:accent1>
        <a:srgbClr val="FCEB98"/>
      </a:accent1>
      <a:accent2>
        <a:srgbClr val="6699FF"/>
      </a:accent2>
      <a:accent3>
        <a:srgbClr val="ACAFBB"/>
      </a:accent3>
      <a:accent4>
        <a:srgbClr val="DCDCDC"/>
      </a:accent4>
      <a:accent5>
        <a:srgbClr val="FDF3CA"/>
      </a:accent5>
      <a:accent6>
        <a:srgbClr val="5B89E5"/>
      </a:accent6>
      <a:hlink>
        <a:srgbClr val="54DD49"/>
      </a:hlink>
      <a:folHlink>
        <a:srgbClr val="F99439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478E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66CC33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B9E2AD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14877"/>
        </a:lt1>
        <a:dk2>
          <a:srgbClr val="FFCC00"/>
        </a:dk2>
        <a:lt2>
          <a:srgbClr val="000000"/>
        </a:lt2>
        <a:accent1>
          <a:srgbClr val="F6DC9A"/>
        </a:accent1>
        <a:accent2>
          <a:srgbClr val="FF9933"/>
        </a:accent2>
        <a:accent3>
          <a:srgbClr val="ADB1BE"/>
        </a:accent3>
        <a:accent4>
          <a:srgbClr val="DCDCDC"/>
        </a:accent4>
        <a:accent5>
          <a:srgbClr val="FAEACA"/>
        </a:accent5>
        <a:accent6>
          <a:srgbClr val="E5892D"/>
        </a:accent6>
        <a:hlink>
          <a:srgbClr val="FFCC00"/>
        </a:hlink>
        <a:folHlink>
          <a:srgbClr val="66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66CC66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A74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D3D6F"/>
        </a:lt1>
        <a:dk2>
          <a:srgbClr val="FFCC29"/>
        </a:dk2>
        <a:lt2>
          <a:srgbClr val="000000"/>
        </a:lt2>
        <a:accent1>
          <a:srgbClr val="FCEB98"/>
        </a:accent1>
        <a:accent2>
          <a:srgbClr val="6699FF"/>
        </a:accent2>
        <a:accent3>
          <a:srgbClr val="ACAFBB"/>
        </a:accent3>
        <a:accent4>
          <a:srgbClr val="DCDCDC"/>
        </a:accent4>
        <a:accent5>
          <a:srgbClr val="FDF3CA"/>
        </a:accent5>
        <a:accent6>
          <a:srgbClr val="5B89E5"/>
        </a:accent6>
        <a:hlink>
          <a:srgbClr val="54DD49"/>
        </a:hlink>
        <a:folHlink>
          <a:srgbClr val="F994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">
      <a:dk1>
        <a:srgbClr val="000000"/>
      </a:dk1>
      <a:lt1>
        <a:srgbClr val="FFFFFF"/>
      </a:lt1>
      <a:dk2>
        <a:srgbClr val="000798"/>
      </a:dk2>
      <a:lt2>
        <a:srgbClr val="B2B2B2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AADF1"/>
      </a:accent5>
      <a:accent6>
        <a:srgbClr val="5B89E5"/>
      </a:accent6>
      <a:hlink>
        <a:srgbClr val="99CCFF"/>
      </a:hlink>
      <a:folHlink>
        <a:srgbClr val="3366CC"/>
      </a:folHlink>
    </a:clrScheme>
    <a:fontScheme name="">
      <a:majorFont>
        <a:latin typeface="Tahoma"/>
        <a:ea typeface="楷体_GB2312"/>
        <a:cs typeface=""/>
      </a:majorFont>
      <a:minorFont>
        <a:latin typeface="Tahoma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AADF1"/>
        </a:accent5>
        <a:accent6>
          <a:srgbClr val="5B89E5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29D62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ACB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2966</Words>
  <Application>WPS 演示</Application>
  <PresentationFormat>全屏显示(4:3)</PresentationFormat>
  <Paragraphs>159</Paragraphs>
  <Slides>22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楷体_GB2312</vt:lpstr>
      <vt:lpstr>Verdana</vt:lpstr>
      <vt:lpstr>Tahoma</vt:lpstr>
      <vt:lpstr>黑体</vt:lpstr>
      <vt:lpstr>Times New Roman</vt:lpstr>
      <vt:lpstr>新宋体</vt:lpstr>
      <vt:lpstr>Wingdings</vt:lpstr>
      <vt:lpstr>微软雅黑</vt:lpstr>
      <vt:lpstr>Arial Unicode MS</vt:lpstr>
      <vt:lpstr>Calibri</vt:lpstr>
      <vt:lpstr>sample</vt:lpstr>
      <vt:lpstr>TechEd_2002_template</vt:lpstr>
      <vt:lpstr>1_sample</vt:lpstr>
      <vt:lpstr>2_sample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WILL</dc:creator>
  <cp:lastModifiedBy>风起</cp:lastModifiedBy>
  <cp:revision>138</cp:revision>
  <dcterms:created xsi:type="dcterms:W3CDTF">2022-09-09T03:27:00Z</dcterms:created>
  <dcterms:modified xsi:type="dcterms:W3CDTF">2022-09-15T03:24:57Z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319E0916A7A64F8EB5A5D42D5860D3AE</vt:lpwstr>
  </property>
</Properties>
</file>