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63" r:id="rId5"/>
    <p:sldId id="264" r:id="rId6"/>
    <p:sldId id="266" r:id="rId7"/>
    <p:sldId id="268" r:id="rId8"/>
    <p:sldId id="269" r:id="rId9"/>
    <p:sldId id="270" r:id="rId10"/>
    <p:sldId id="271" r:id="rId11"/>
    <p:sldId id="272" r:id="rId12"/>
    <p:sldId id="273" r:id="rId13"/>
    <p:sldId id="274" r:id="rId14"/>
    <p:sldId id="275"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90"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lvl1pPr>
              <a:defRPr b="1">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Tree>
    <p:extLst>
      <p:ext uri="{BB962C8B-B14F-4D97-AF65-F5344CB8AC3E}">
        <p14:creationId xmlns:p14="http://schemas.microsoft.com/office/powerpoint/2010/main" val="293170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51470"/>
            <a:ext cx="4834880" cy="421556"/>
          </a:xfrm>
        </p:spPr>
        <p:txBody>
          <a:bodyPr>
            <a:noAutofit/>
          </a:bodyPr>
          <a:lstStyle>
            <a:lvl1pPr>
              <a:defRPr sz="2800" b="1">
                <a:solidFill>
                  <a:schemeClr val="bg1"/>
                </a:solidFill>
                <a:latin typeface="黑体" panose="02010609060101010101" pitchFamily="49" charset="-122"/>
                <a:ea typeface="黑体" panose="02010609060101010101" pitchFamily="49"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sz="2800" b="1">
                <a:latin typeface="黑体" panose="02010609060101010101" pitchFamily="49" charset="-122"/>
                <a:ea typeface="黑体" panose="02010609060101010101" pitchFamily="49" charset="-122"/>
              </a:defRPr>
            </a:lvl1pPr>
            <a:lvl2pPr>
              <a:defRPr>
                <a:latin typeface="黑体" panose="02010609060101010101" pitchFamily="49" charset="-122"/>
                <a:ea typeface="黑体" panose="02010609060101010101" pitchFamily="49" charset="-122"/>
              </a:defRPr>
            </a:lvl2pPr>
            <a:lvl3pPr>
              <a:defRPr>
                <a:latin typeface="黑体" panose="02010609060101010101" pitchFamily="49" charset="-122"/>
                <a:ea typeface="黑体" panose="02010609060101010101" pitchFamily="49"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00314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8009365-8A89-4423-8E7A-5B49120513E3}" type="datetimeFigureOut">
              <a:rPr lang="zh-CN" altLang="en-US" smtClean="0"/>
              <a:t>2018/10/22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96277C-CFC1-47D2-A4EC-61D7B8B0F944}" type="slidenum">
              <a:rPr lang="zh-CN" altLang="en-US" smtClean="0"/>
              <a:t>‹#›</a:t>
            </a:fld>
            <a:endParaRPr lang="zh-CN" altLang="en-US"/>
          </a:p>
        </p:txBody>
      </p:sp>
    </p:spTree>
    <p:extLst>
      <p:ext uri="{BB962C8B-B14F-4D97-AF65-F5344CB8AC3E}">
        <p14:creationId xmlns:p14="http://schemas.microsoft.com/office/powerpoint/2010/main" val="1661882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6573416" cy="555526"/>
          </a:xfrm>
        </p:spPr>
        <p:txBody>
          <a:bodyPr>
            <a:normAutofit/>
          </a:bodyPr>
          <a:lstStyle>
            <a:lvl1pPr>
              <a:defRPr sz="2400">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8009365-8A89-4423-8E7A-5B49120513E3}" type="datetimeFigureOut">
              <a:rPr lang="zh-CN" altLang="en-US" smtClean="0"/>
              <a:t>2018/10/22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96277C-CFC1-47D2-A4EC-61D7B8B0F944}" type="slidenum">
              <a:rPr lang="zh-CN" altLang="en-US" smtClean="0"/>
              <a:t>‹#›</a:t>
            </a:fld>
            <a:endParaRPr lang="zh-CN" altLang="en-US"/>
          </a:p>
        </p:txBody>
      </p:sp>
    </p:spTree>
    <p:extLst>
      <p:ext uri="{BB962C8B-B14F-4D97-AF65-F5344CB8AC3E}">
        <p14:creationId xmlns:p14="http://schemas.microsoft.com/office/powerpoint/2010/main" val="2513083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396B63F-6955-49EF-8381-54A9394616DB}" type="slidenum">
              <a:rPr lang="en-US" altLang="zh-CN"/>
              <a:pPr/>
              <a:t>‹#›</a:t>
            </a:fld>
            <a:endParaRPr lang="en-US" altLang="zh-CN"/>
          </a:p>
        </p:txBody>
      </p:sp>
    </p:spTree>
    <p:extLst>
      <p:ext uri="{BB962C8B-B14F-4D97-AF65-F5344CB8AC3E}">
        <p14:creationId xmlns:p14="http://schemas.microsoft.com/office/powerpoint/2010/main" val="972328159"/>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8009365-8A89-4423-8E7A-5B49120513E3}" type="datetimeFigureOut">
              <a:rPr lang="zh-CN" altLang="en-US" smtClean="0"/>
              <a:t>2018/10/22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396277C-CFC1-47D2-A4EC-61D7B8B0F944}" type="slidenum">
              <a:rPr lang="zh-CN" altLang="en-US" smtClean="0"/>
              <a:t>‹#›</a:t>
            </a:fld>
            <a:endParaRPr lang="zh-CN" altLang="en-US"/>
          </a:p>
        </p:txBody>
      </p:sp>
      <p:sp>
        <p:nvSpPr>
          <p:cNvPr id="8" name="object 1"/>
          <p:cNvSpPr/>
          <p:nvPr userDrawn="1"/>
        </p:nvSpPr>
        <p:spPr>
          <a:xfrm>
            <a:off x="0" y="0"/>
            <a:ext cx="9144000" cy="5143500"/>
          </a:xfrm>
          <a:prstGeom prst="rect">
            <a:avLst/>
          </a:prstGeom>
          <a:blipFill>
            <a:blip r:embed="rId7"/>
            <a:srcRect/>
            <a:stretch>
              <a:fillRect l="-17421"/>
            </a:stretch>
          </a:blipFill>
        </p:spPr>
        <p:txBody>
          <a:bodyPr wrap="square" lIns="0" tIns="0" rIns="0" bIns="0" rtlCol="0">
            <a:spAutoFit/>
          </a:bodyPr>
          <a:lstStyle/>
          <a:p>
            <a:endParaRPr/>
          </a:p>
        </p:txBody>
      </p:sp>
    </p:spTree>
    <p:extLst>
      <p:ext uri="{BB962C8B-B14F-4D97-AF65-F5344CB8AC3E}">
        <p14:creationId xmlns:p14="http://schemas.microsoft.com/office/powerpoint/2010/main" val="4189709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05880" y="1563638"/>
            <a:ext cx="6766520" cy="1102519"/>
          </a:xfrm>
        </p:spPr>
        <p:txBody>
          <a:bodyPr>
            <a:normAutofit fontScale="90000"/>
          </a:bodyPr>
          <a:lstStyle/>
          <a:p>
            <a:r>
              <a:rPr lang="zh-CN" altLang="zh-CN" dirty="0"/>
              <a:t>第</a:t>
            </a:r>
            <a:r>
              <a:rPr lang="en-US" altLang="zh-CN" dirty="0"/>
              <a:t>9</a:t>
            </a:r>
            <a:r>
              <a:rPr lang="zh-CN" altLang="zh-CN" dirty="0"/>
              <a:t>章 面向对象程序设计方法与实例</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308631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79512" y="909667"/>
            <a:ext cx="8712968" cy="4182363"/>
          </a:xfrm>
          <a:prstGeom prst="rect">
            <a:avLst/>
          </a:prstGeom>
          <a:noFill/>
          <a:ln w="9525">
            <a:noFill/>
            <a:miter lim="800000"/>
            <a:headEnd/>
            <a:tailEnd/>
          </a:ln>
          <a:effectLst/>
          <a:extLst/>
        </p:spPr>
        <p:txBody>
          <a:bodyPr wrap="square">
            <a:spAutoFit/>
          </a:bodyPr>
          <a:lstStyle/>
          <a:p>
            <a:pPr>
              <a:lnSpc>
                <a:spcPct val="150000"/>
              </a:lnSpc>
            </a:pPr>
            <a:r>
              <a:rPr lang="zh-CN" altLang="zh-CN" dirty="0">
                <a:latin typeface="黑体" panose="02010609060101010101" pitchFamily="49" charset="-122"/>
                <a:ea typeface="黑体" panose="02010609060101010101" pitchFamily="49" charset="-122"/>
              </a:rPr>
              <a:t>对象设计一般分为</a:t>
            </a:r>
            <a:r>
              <a:rPr lang="en-US" altLang="zh-CN" dirty="0">
                <a:latin typeface="黑体" panose="02010609060101010101" pitchFamily="49" charset="-122"/>
                <a:ea typeface="黑体" panose="02010609060101010101" pitchFamily="49" charset="-122"/>
              </a:rPr>
              <a:t>5</a:t>
            </a:r>
            <a:r>
              <a:rPr lang="zh-CN" altLang="zh-CN" dirty="0">
                <a:latin typeface="黑体" panose="02010609060101010101" pitchFamily="49" charset="-122"/>
                <a:ea typeface="黑体" panose="02010609060101010101" pitchFamily="49" charset="-122"/>
              </a:rPr>
              <a:t>个阶段：</a:t>
            </a:r>
          </a:p>
          <a:p>
            <a:pPr>
              <a:lnSpc>
                <a:spcPct val="150000"/>
              </a:lnSpc>
            </a:pPr>
            <a:r>
              <a:rPr lang="en-US" altLang="zh-CN" dirty="0">
                <a:latin typeface="黑体" panose="02010609060101010101" pitchFamily="49" charset="-122"/>
                <a:ea typeface="黑体" panose="02010609060101010101" pitchFamily="49" charset="-122"/>
              </a:rPr>
              <a:t>(1)</a:t>
            </a:r>
            <a:r>
              <a:rPr lang="zh-CN" altLang="zh-CN" dirty="0">
                <a:latin typeface="黑体" panose="02010609060101010101" pitchFamily="49" charset="-122"/>
                <a:ea typeface="黑体" panose="02010609060101010101" pitchFamily="49" charset="-122"/>
              </a:rPr>
              <a:t>对象发现。对象可以通过寻找外部因素及边界、系统中重复的元素和最小概念单元而发现。</a:t>
            </a:r>
          </a:p>
          <a:p>
            <a:pPr>
              <a:lnSpc>
                <a:spcPct val="150000"/>
              </a:lnSpc>
            </a:pPr>
            <a:r>
              <a:rPr lang="en-US" altLang="zh-CN" dirty="0">
                <a:latin typeface="黑体" panose="02010609060101010101" pitchFamily="49" charset="-122"/>
                <a:ea typeface="黑体" panose="02010609060101010101" pitchFamily="49" charset="-122"/>
              </a:rPr>
              <a:t>(2)</a:t>
            </a:r>
            <a:r>
              <a:rPr lang="zh-CN" altLang="zh-CN" dirty="0">
                <a:latin typeface="黑体" panose="02010609060101010101" pitchFamily="49" charset="-122"/>
                <a:ea typeface="黑体" panose="02010609060101010101" pitchFamily="49" charset="-122"/>
              </a:rPr>
              <a:t>对象装配。建立对象时可能会发现需要一些新的对象，这些对象在对象发现时并未出现过。此时，需要建立新类。</a:t>
            </a:r>
          </a:p>
          <a:p>
            <a:pPr>
              <a:lnSpc>
                <a:spcPct val="150000"/>
              </a:lnSpc>
            </a:pPr>
            <a:r>
              <a:rPr lang="en-US" altLang="zh-CN" dirty="0">
                <a:latin typeface="黑体" panose="02010609060101010101" pitchFamily="49" charset="-122"/>
                <a:ea typeface="黑体" panose="02010609060101010101" pitchFamily="49" charset="-122"/>
              </a:rPr>
              <a:t>(3)</a:t>
            </a:r>
            <a:r>
              <a:rPr lang="zh-CN" altLang="zh-CN" dirty="0">
                <a:latin typeface="黑体" panose="02010609060101010101" pitchFamily="49" charset="-122"/>
                <a:ea typeface="黑体" panose="02010609060101010101" pitchFamily="49" charset="-122"/>
              </a:rPr>
              <a:t>系统构造。不断地改进对象。与系统中其他对象交互时可以根据需要改变已有的类或增加新类。</a:t>
            </a:r>
          </a:p>
          <a:p>
            <a:pPr>
              <a:lnSpc>
                <a:spcPct val="150000"/>
              </a:lnSpc>
            </a:pPr>
            <a:r>
              <a:rPr lang="en-US" altLang="zh-CN" dirty="0">
                <a:latin typeface="黑体" panose="02010609060101010101" pitchFamily="49" charset="-122"/>
                <a:ea typeface="黑体" panose="02010609060101010101" pitchFamily="49" charset="-122"/>
              </a:rPr>
              <a:t>(4)</a:t>
            </a:r>
            <a:r>
              <a:rPr lang="zh-CN" altLang="zh-CN" dirty="0">
                <a:latin typeface="黑体" panose="02010609060101010101" pitchFamily="49" charset="-122"/>
                <a:ea typeface="黑体" panose="02010609060101010101" pitchFamily="49" charset="-122"/>
              </a:rPr>
              <a:t>系统扩充。系统增加新的性能时，可以根据需要修改类或增加类。</a:t>
            </a:r>
          </a:p>
          <a:p>
            <a:pPr>
              <a:lnSpc>
                <a:spcPct val="150000"/>
              </a:lnSpc>
            </a:pPr>
            <a:r>
              <a:rPr lang="en-US" altLang="zh-CN" dirty="0">
                <a:latin typeface="黑体" panose="02010609060101010101" pitchFamily="49" charset="-122"/>
                <a:ea typeface="黑体" panose="02010609060101010101" pitchFamily="49" charset="-122"/>
              </a:rPr>
              <a:t>(5)</a:t>
            </a:r>
            <a:r>
              <a:rPr lang="zh-CN" altLang="zh-CN" dirty="0">
                <a:latin typeface="黑体" panose="02010609060101010101" pitchFamily="49" charset="-122"/>
                <a:ea typeface="黑体" panose="02010609060101010101" pitchFamily="49" charset="-122"/>
              </a:rPr>
              <a:t>对象重用。不断地修改对象，直到发现有一个真正可以重用的对象。要注意的是，大量的对象是应用于特定系统的，不要期望为一个系统设计的大多数对象可以重用。</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179512" y="508670"/>
            <a:ext cx="3802644"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9.1.2 </a:t>
            </a:r>
            <a:r>
              <a:rPr lang="zh-CN" altLang="en-US" sz="2000" b="1" dirty="0">
                <a:solidFill>
                  <a:srgbClr val="0033CC"/>
                </a:solidFill>
                <a:latin typeface="黑体" panose="02010609060101010101" pitchFamily="49" charset="-122"/>
                <a:ea typeface="黑体" panose="02010609060101010101" pitchFamily="49" charset="-122"/>
              </a:rPr>
              <a:t>对象（类）的设计与实现</a:t>
            </a:r>
            <a:endParaRPr lang="en-US" altLang="zh-CN" sz="2000" b="1" dirty="0">
              <a:solidFill>
                <a:srgbClr val="0033CC"/>
              </a:solidFill>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EA4722A8-0E40-4916-A2C3-FBC03FACFC7B}"/>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例如，设一个自动取款机，图</a:t>
            </a:r>
            <a:r>
              <a:rPr kumimoji="0" lang="en-US" altLang="zh-CN" sz="1000" b="0" i="0" u="none" strike="noStrike" cap="none" normalizeH="0" baseline="0">
                <a:ln>
                  <a:noFill/>
                </a:ln>
                <a:solidFill>
                  <a:schemeClr val="tx1"/>
                </a:solidFill>
                <a:effectLst/>
                <a:latin typeface="Times New Roman" panose="02020603050405020304" pitchFamily="18" charset="0"/>
                <a:ea typeface="新宋体" panose="02010609030101010101" pitchFamily="49" charset="-122"/>
                <a:cs typeface="Times New Roman" panose="02020603050405020304" pitchFamily="18" charset="0"/>
              </a:rPr>
              <a:t>9.1</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描述了自动取款机的常见行为。</a:t>
            </a:r>
            <a:endParaRPr kumimoji="0" lang="zh-CN" altLang="en-US" sz="800" b="0" i="0" u="none" strike="noStrike" cap="none" normalizeH="0" baseline="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95185738"/>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179512" y="508670"/>
            <a:ext cx="3802644"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9.1.2 </a:t>
            </a:r>
            <a:r>
              <a:rPr lang="zh-CN" altLang="en-US" sz="2000" b="1" dirty="0">
                <a:solidFill>
                  <a:srgbClr val="0033CC"/>
                </a:solidFill>
                <a:latin typeface="黑体" panose="02010609060101010101" pitchFamily="49" charset="-122"/>
                <a:ea typeface="黑体" panose="02010609060101010101" pitchFamily="49" charset="-122"/>
              </a:rPr>
              <a:t>对象（类）的设计与实现</a:t>
            </a:r>
            <a:endParaRPr lang="en-US" altLang="zh-CN" sz="2000" b="1" dirty="0">
              <a:solidFill>
                <a:srgbClr val="0033CC"/>
              </a:solidFill>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EA4722A8-0E40-4916-A2C3-FBC03FACFC7B}"/>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例如，设一个自动取款机，图</a:t>
            </a:r>
            <a:r>
              <a:rPr kumimoji="0" lang="en-US" altLang="zh-CN" sz="1000" b="0" i="0" u="none" strike="noStrike" cap="none" normalizeH="0" baseline="0">
                <a:ln>
                  <a:noFill/>
                </a:ln>
                <a:solidFill>
                  <a:schemeClr val="tx1"/>
                </a:solidFill>
                <a:effectLst/>
                <a:latin typeface="Times New Roman" panose="02020603050405020304" pitchFamily="18" charset="0"/>
                <a:ea typeface="新宋体" panose="02010609030101010101" pitchFamily="49" charset="-122"/>
                <a:cs typeface="Times New Roman" panose="02020603050405020304" pitchFamily="18" charset="0"/>
              </a:rPr>
              <a:t>9.1</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描述了自动取款机的常见行为。</a:t>
            </a:r>
            <a:endParaRPr kumimoji="0" lang="zh-CN" altLang="en-US" sz="800" b="0" i="0" u="none" strike="noStrike" cap="none" normalizeH="0" baseline="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759B2F91-45E1-476D-B690-3868BBB67299}"/>
              </a:ext>
            </a:extLst>
          </p:cNvPr>
          <p:cNvPicPr/>
          <p:nvPr/>
        </p:nvPicPr>
        <p:blipFill>
          <a:blip r:embed="rId2">
            <a:extLst>
              <a:ext uri="{28A0092B-C50C-407E-A947-70E740481C1C}">
                <a14:useLocalDpi xmlns:a14="http://schemas.microsoft.com/office/drawing/2010/main" val="0"/>
              </a:ext>
            </a:extLst>
          </a:blip>
          <a:stretch>
            <a:fillRect/>
          </a:stretch>
        </p:blipFill>
        <p:spPr>
          <a:xfrm>
            <a:off x="3635896" y="1175985"/>
            <a:ext cx="1023620" cy="3458845"/>
          </a:xfrm>
          <a:prstGeom prst="rect">
            <a:avLst/>
          </a:prstGeom>
        </p:spPr>
      </p:pic>
    </p:spTree>
    <p:extLst>
      <p:ext uri="{BB962C8B-B14F-4D97-AF65-F5344CB8AC3E}">
        <p14:creationId xmlns:p14="http://schemas.microsoft.com/office/powerpoint/2010/main" val="2508799874"/>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395536" y="1602254"/>
            <a:ext cx="8136904" cy="1631216"/>
          </a:xfrm>
          <a:prstGeom prst="rect">
            <a:avLst/>
          </a:prstGeom>
          <a:noFill/>
          <a:ln w="9525">
            <a:noFill/>
            <a:miter lim="800000"/>
            <a:headEnd/>
            <a:tailEnd/>
          </a:ln>
          <a:effectLst/>
          <a:extLst/>
        </p:spPr>
        <p:txBody>
          <a:bodyPr wrap="square">
            <a:spAutoFit/>
          </a:bodyPr>
          <a:lstStyle/>
          <a:p>
            <a:pPr marL="342900" indent="-342900">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核心控制设计阶段主要完成程序的框架设计，这是实现软件系统体系的核心，可以使用自顶向下方法建立程序结构，以便控制对象间的相互作用。</a:t>
            </a:r>
          </a:p>
          <a:p>
            <a:pPr marL="342900" indent="-342900">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开始设计时，可以先设计一个不太复杂的框架，并在不断地反复中完善系统。</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179512" y="816360"/>
            <a:ext cx="2512226"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9.1.3 </a:t>
            </a:r>
            <a:r>
              <a:rPr lang="zh-CN" altLang="en-US" sz="2000" b="1" dirty="0">
                <a:solidFill>
                  <a:srgbClr val="0033CC"/>
                </a:solidFill>
                <a:latin typeface="黑体" panose="02010609060101010101" pitchFamily="49" charset="-122"/>
                <a:ea typeface="黑体" panose="02010609060101010101" pitchFamily="49" charset="-122"/>
              </a:rPr>
              <a:t>核心控制设计</a:t>
            </a:r>
            <a:endParaRPr lang="en-US" altLang="zh-CN" sz="2000" b="1" dirty="0">
              <a:solidFill>
                <a:srgbClr val="0033CC"/>
              </a:solidFill>
              <a:latin typeface="黑体" panose="02010609060101010101" pitchFamily="49" charset="-122"/>
              <a:ea typeface="黑体" panose="02010609060101010101" pitchFamily="49" charset="-122"/>
            </a:endParaRPr>
          </a:p>
        </p:txBody>
      </p:sp>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220189944"/>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51520" y="1257895"/>
            <a:ext cx="8136904" cy="923330"/>
          </a:xfrm>
          <a:prstGeom prst="rect">
            <a:avLst/>
          </a:prstGeom>
          <a:noFill/>
          <a:ln w="9525">
            <a:noFill/>
            <a:miter lim="800000"/>
            <a:headEnd/>
            <a:tailEnd/>
          </a:ln>
          <a:effectLst/>
          <a:extLst/>
        </p:spPr>
        <p:txBody>
          <a:bodyPr wrap="square">
            <a:spAutoFit/>
          </a:bodyPr>
          <a:lstStyle/>
          <a:p>
            <a:pPr marL="285750" indent="-285750">
              <a:buFont typeface="Wingdings" panose="05000000000000000000" pitchFamily="2" charset="2"/>
              <a:buChar char="p"/>
            </a:pPr>
            <a:r>
              <a:rPr lang="zh-CN" altLang="zh-CN" dirty="0">
                <a:latin typeface="黑体" panose="02010609060101010101" pitchFamily="49" charset="-122"/>
                <a:ea typeface="黑体" panose="02010609060101010101" pitchFamily="49" charset="-122"/>
              </a:rPr>
              <a:t>本阶段完成的任务是对系统框架进行编码。由于在对象设计阶段已经完成了对象的实现和测试，所以本阶段工作的注意力应集中在对控制模块的设计上。我们要通过控制模块来测试对象之间的相互作用，从而验证程序的正确性。</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179512" y="682025"/>
            <a:ext cx="2254143"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9.1.4 </a:t>
            </a:r>
            <a:r>
              <a:rPr lang="zh-CN" altLang="en-US" sz="2000" b="1" dirty="0">
                <a:solidFill>
                  <a:srgbClr val="0033CC"/>
                </a:solidFill>
                <a:latin typeface="黑体" panose="02010609060101010101" pitchFamily="49" charset="-122"/>
                <a:ea typeface="黑体" panose="02010609060101010101" pitchFamily="49" charset="-122"/>
              </a:rPr>
              <a:t>编码与测试</a:t>
            </a:r>
            <a:endParaRPr lang="en-US" altLang="zh-CN" sz="2000" b="1" dirty="0">
              <a:solidFill>
                <a:srgbClr val="0033CC"/>
              </a:solidFill>
              <a:latin typeface="黑体" panose="02010609060101010101" pitchFamily="49" charset="-122"/>
              <a:ea typeface="黑体" panose="02010609060101010101" pitchFamily="49" charset="-122"/>
            </a:endParaRPr>
          </a:p>
        </p:txBody>
      </p:sp>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 Box 2">
            <a:extLst>
              <a:ext uri="{FF2B5EF4-FFF2-40B4-BE49-F238E27FC236}">
                <a16:creationId xmlns:a16="http://schemas.microsoft.com/office/drawing/2014/main" id="{64BC2D92-CE45-48F0-8B35-E56EA67543C3}"/>
              </a:ext>
            </a:extLst>
          </p:cNvPr>
          <p:cNvSpPr txBox="1">
            <a:spLocks noChangeArrowheads="1"/>
          </p:cNvSpPr>
          <p:nvPr/>
        </p:nvSpPr>
        <p:spPr bwMode="auto">
          <a:xfrm>
            <a:off x="188450" y="2802166"/>
            <a:ext cx="8136904" cy="1754326"/>
          </a:xfrm>
          <a:prstGeom prst="rect">
            <a:avLst/>
          </a:prstGeom>
          <a:noFill/>
          <a:ln w="9525">
            <a:noFill/>
            <a:miter lim="800000"/>
            <a:headEnd/>
            <a:tailEnd/>
          </a:ln>
          <a:effectLst/>
          <a:extLst/>
        </p:spPr>
        <p:txBody>
          <a:bodyPr wrap="square">
            <a:spAutoFit/>
          </a:bodyPr>
          <a:lstStyle/>
          <a:p>
            <a:pPr marL="285750" indent="-285750">
              <a:buFont typeface="Wingdings" panose="05000000000000000000" pitchFamily="2" charset="2"/>
              <a:buChar char="p"/>
            </a:pPr>
            <a:r>
              <a:rPr lang="zh-CN" altLang="zh-CN" dirty="0">
                <a:latin typeface="黑体" panose="02010609060101010101" pitchFamily="49" charset="-122"/>
                <a:ea typeface="黑体" panose="02010609060101010101" pitchFamily="49" charset="-122"/>
              </a:rPr>
              <a:t>进化的意思是说，不可能第一次就使软件正确，所以应该为学习、返工和修改留有余地，不断地使软件进化，直到软件正确。进化可以使所有不清楚的问题越来越清楚，也是使类能进化为可重用资源的重要手段。</a:t>
            </a:r>
          </a:p>
          <a:p>
            <a:pPr marL="285750" indent="-285750">
              <a:buFont typeface="Wingdings" panose="05000000000000000000" pitchFamily="2" charset="2"/>
              <a:buChar char="p"/>
            </a:pPr>
            <a:r>
              <a:rPr lang="zh-CN" altLang="zh-CN" dirty="0">
                <a:latin typeface="黑体" panose="02010609060101010101" pitchFamily="49" charset="-122"/>
                <a:ea typeface="黑体" panose="02010609060101010101" pitchFamily="49" charset="-122"/>
              </a:rPr>
              <a:t>在这个阶段需要注意一件事：如果修改了一个类，则它的超类和子类仍然能够正常工作。</a:t>
            </a:r>
          </a:p>
          <a:p>
            <a:pPr marL="285750" indent="-285750">
              <a:buFont typeface="Wingdings" panose="05000000000000000000" pitchFamily="2" charset="2"/>
              <a:buChar char="p"/>
            </a:pPr>
            <a:endParaRPr lang="zh-CN" altLang="zh-CN" dirty="0">
              <a:latin typeface="黑体" panose="02010609060101010101" pitchFamily="49" charset="-122"/>
              <a:ea typeface="黑体" panose="02010609060101010101" pitchFamily="49" charset="-122"/>
            </a:endParaRPr>
          </a:p>
        </p:txBody>
      </p:sp>
      <p:sp>
        <p:nvSpPr>
          <p:cNvPr id="8" name="矩形 7">
            <a:extLst>
              <a:ext uri="{FF2B5EF4-FFF2-40B4-BE49-F238E27FC236}">
                <a16:creationId xmlns:a16="http://schemas.microsoft.com/office/drawing/2014/main" id="{D08C4711-F6ED-4547-922C-921D4FF55940}"/>
              </a:ext>
            </a:extLst>
          </p:cNvPr>
          <p:cNvSpPr/>
          <p:nvPr/>
        </p:nvSpPr>
        <p:spPr>
          <a:xfrm>
            <a:off x="251520" y="2318084"/>
            <a:ext cx="1479892"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9.1.5 </a:t>
            </a:r>
            <a:r>
              <a:rPr lang="zh-CN" altLang="en-US" sz="2000" b="1" dirty="0">
                <a:solidFill>
                  <a:srgbClr val="0033CC"/>
                </a:solidFill>
                <a:latin typeface="黑体" panose="02010609060101010101" pitchFamily="49" charset="-122"/>
                <a:ea typeface="黑体" panose="02010609060101010101" pitchFamily="49" charset="-122"/>
              </a:rPr>
              <a:t>进化</a:t>
            </a:r>
            <a:endParaRPr lang="en-US" altLang="zh-CN" sz="2000" b="1" dirty="0">
              <a:solidFill>
                <a:srgbClr val="0033CC"/>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71231862"/>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65E5194-CE86-4B0D-A87F-EDA4C10EDF8C}"/>
              </a:ext>
            </a:extLst>
          </p:cNvPr>
          <p:cNvSpPr txBox="1">
            <a:spLocks/>
          </p:cNvSpPr>
          <p:nvPr/>
        </p:nvSpPr>
        <p:spPr>
          <a:xfrm>
            <a:off x="1334594" y="9582"/>
            <a:ext cx="5616624"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黑体" panose="02010609060101010101" pitchFamily="49" charset="-122"/>
                <a:ea typeface="黑体" panose="02010609060101010101" pitchFamily="49" charset="-122"/>
              </a:rPr>
              <a:t>9.2 </a:t>
            </a:r>
            <a:r>
              <a:rPr lang="zh-CN" altLang="en-US" sz="2800" b="1" dirty="0">
                <a:solidFill>
                  <a:schemeClr val="bg1"/>
                </a:solidFill>
                <a:latin typeface="黑体" panose="02010609060101010101" pitchFamily="49" charset="-122"/>
                <a:ea typeface="黑体" panose="02010609060101010101" pitchFamily="49" charset="-122"/>
              </a:rPr>
              <a:t>设计实例</a:t>
            </a:r>
          </a:p>
        </p:txBody>
      </p:sp>
      <p:sp>
        <p:nvSpPr>
          <p:cNvPr id="2" name="矩形 1">
            <a:extLst>
              <a:ext uri="{FF2B5EF4-FFF2-40B4-BE49-F238E27FC236}">
                <a16:creationId xmlns:a16="http://schemas.microsoft.com/office/drawing/2014/main" id="{4AC95366-5CDF-4B7A-A21B-05BDB3DD28B9}"/>
              </a:ext>
            </a:extLst>
          </p:cNvPr>
          <p:cNvSpPr/>
          <p:nvPr/>
        </p:nvSpPr>
        <p:spPr>
          <a:xfrm>
            <a:off x="611560" y="1131590"/>
            <a:ext cx="7920880" cy="1200329"/>
          </a:xfrm>
          <a:prstGeom prst="rect">
            <a:avLst/>
          </a:prstGeom>
        </p:spPr>
        <p:txBody>
          <a:bodyPr wrap="square">
            <a:spAutoFit/>
          </a:bodyPr>
          <a:lstStyle/>
          <a:p>
            <a:r>
              <a:rPr lang="zh-CN" altLang="zh-CN" sz="2400" dirty="0">
                <a:latin typeface="黑体" panose="02010609060101010101" pitchFamily="49" charset="-122"/>
                <a:ea typeface="黑体" panose="02010609060101010101" pitchFamily="49" charset="-122"/>
              </a:rPr>
              <a:t>本部分将通过“模拟网上购书的结账功能”这个设计实例来具体体会面向对象程序设计方法和技巧。</a:t>
            </a:r>
            <a:r>
              <a:rPr lang="zh-CN" altLang="en-US" sz="2400" dirty="0">
                <a:latin typeface="黑体" panose="02010609060101010101" pitchFamily="49" charset="-122"/>
                <a:ea typeface="黑体" panose="02010609060101010101" pitchFamily="49" charset="-122"/>
              </a:rPr>
              <a:t>具体代码见教材部分。</a:t>
            </a:r>
            <a:endParaRPr lang="zh-CN" altLang="zh-CN" sz="2400" dirty="0">
              <a:latin typeface="黑体" panose="02010609060101010101" pitchFamily="49" charset="-122"/>
              <a:ea typeface="黑体" panose="02010609060101010101" pitchFamily="49" charset="-122"/>
            </a:endParaRPr>
          </a:p>
        </p:txBody>
      </p:sp>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71944678"/>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539552" y="1164182"/>
            <a:ext cx="8353425" cy="2815136"/>
          </a:xfrm>
        </p:spPr>
        <p:txBody>
          <a:bodyPr>
            <a:normAutofit/>
          </a:bodyPr>
          <a:lstStyle/>
          <a:p>
            <a:pPr marL="0" indent="0">
              <a:lnSpc>
                <a:spcPct val="210000"/>
              </a:lnSpc>
              <a:buNone/>
            </a:pPr>
            <a:r>
              <a:rPr lang="en-US" altLang="zh-CN" sz="3000" b="1" dirty="0">
                <a:latin typeface="楷体_GB2312" pitchFamily="49" charset="-122"/>
                <a:ea typeface="楷体_GB2312" pitchFamily="49" charset="-122"/>
                <a:hlinkClick r:id="rId2" action="ppaction://hlinksldjump"/>
              </a:rPr>
              <a:t>9.1 </a:t>
            </a:r>
            <a:r>
              <a:rPr lang="en-US" altLang="zh-CN" sz="3000" b="1" dirty="0">
                <a:latin typeface="楷体_GB2312" pitchFamily="49" charset="-122"/>
                <a:ea typeface="楷体_GB2312" pitchFamily="49" charset="-122"/>
              </a:rPr>
              <a:t> </a:t>
            </a:r>
            <a:r>
              <a:rPr lang="zh-CN" altLang="zh-CN" sz="3000" dirty="0">
                <a:ea typeface="楷体_GB2312" pitchFamily="49" charset="-122"/>
              </a:rPr>
              <a:t>面向对象程序设计的</a:t>
            </a:r>
            <a:r>
              <a:rPr lang="en-US" altLang="zh-CN" sz="3000" dirty="0">
                <a:ea typeface="楷体_GB2312" pitchFamily="49" charset="-122"/>
              </a:rPr>
              <a:t>—</a:t>
            </a:r>
            <a:r>
              <a:rPr lang="zh-CN" altLang="zh-CN" sz="3000" dirty="0">
                <a:ea typeface="楷体_GB2312" pitchFamily="49" charset="-122"/>
              </a:rPr>
              <a:t>般方法和技巧</a:t>
            </a:r>
          </a:p>
          <a:p>
            <a:pPr>
              <a:lnSpc>
                <a:spcPct val="210000"/>
              </a:lnSpc>
              <a:buNone/>
            </a:pPr>
            <a:r>
              <a:rPr lang="en-US" altLang="zh-CN" sz="3000" b="1" u="sng" dirty="0">
                <a:latin typeface="楷体_GB2312" pitchFamily="49" charset="-122"/>
                <a:ea typeface="楷体_GB2312" pitchFamily="49" charset="-122"/>
                <a:hlinkClick r:id="rId3" action="ppaction://hlinksldjump"/>
              </a:rPr>
              <a:t>9.2</a:t>
            </a:r>
            <a:r>
              <a:rPr lang="en-US" altLang="zh-CN" sz="3000" b="1" dirty="0">
                <a:latin typeface="楷体_GB2312" pitchFamily="49" charset="-122"/>
                <a:ea typeface="楷体_GB2312" pitchFamily="49" charset="-122"/>
              </a:rPr>
              <a:t>  </a:t>
            </a:r>
            <a:r>
              <a:rPr lang="zh-CN" altLang="en-US" sz="3000" dirty="0">
                <a:ea typeface="楷体_GB2312" pitchFamily="49" charset="-122"/>
              </a:rPr>
              <a:t>设计实例</a:t>
            </a:r>
            <a:endParaRPr lang="en-US" altLang="zh-CN" sz="3000" dirty="0">
              <a:ea typeface="楷体_GB2312" pitchFamily="49" charset="-122"/>
            </a:endParaRPr>
          </a:p>
          <a:p>
            <a:pPr>
              <a:lnSpc>
                <a:spcPct val="210000"/>
              </a:lnSpc>
              <a:buFont typeface="Wingdings" pitchFamily="2" charset="2"/>
              <a:buNone/>
            </a:pPr>
            <a:endParaRPr lang="zh-CN" altLang="en-US" sz="3000" b="1" dirty="0">
              <a:latin typeface="楷体_GB2312" pitchFamily="49" charset="-122"/>
              <a:ea typeface="楷体_GB2312" pitchFamily="49" charset="-122"/>
            </a:endParaRPr>
          </a:p>
          <a:p>
            <a:pPr>
              <a:lnSpc>
                <a:spcPct val="210000"/>
              </a:lnSpc>
              <a:buFont typeface="Wingdings" pitchFamily="2" charset="2"/>
              <a:buNone/>
            </a:pPr>
            <a:endParaRPr lang="en-US" altLang="zh-CN" sz="3000" dirty="0">
              <a:latin typeface="楷体_GB2312" pitchFamily="49" charset="-122"/>
              <a:ea typeface="楷体_GB2312" pitchFamily="49" charset="-122"/>
            </a:endParaRPr>
          </a:p>
        </p:txBody>
      </p:sp>
      <p:sp>
        <p:nvSpPr>
          <p:cNvPr id="13318" name="AutoShape 6">
            <a:hlinkClick r:id="" action="ppaction://hlinkshowjump?jump=endshow" highlightClick="1"/>
          </p:cNvPr>
          <p:cNvSpPr>
            <a:spLocks noChangeArrowheads="1"/>
          </p:cNvSpPr>
          <p:nvPr/>
        </p:nvSpPr>
        <p:spPr bwMode="auto">
          <a:xfrm>
            <a:off x="8459788" y="4677966"/>
            <a:ext cx="684212" cy="465534"/>
          </a:xfrm>
          <a:prstGeom prst="actionButtonEnd">
            <a:avLst/>
          </a:prstGeom>
          <a:solidFill>
            <a:srgbClr val="0000FF"/>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 name="标题 3">
            <a:extLst>
              <a:ext uri="{FF2B5EF4-FFF2-40B4-BE49-F238E27FC236}">
                <a16:creationId xmlns:a16="http://schemas.microsoft.com/office/drawing/2014/main" id="{659D2DD2-C499-4317-94F5-238AD20BF308}"/>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10306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467544" y="771550"/>
            <a:ext cx="8064896" cy="3416320"/>
          </a:xfrm>
          <a:prstGeom prst="rect">
            <a:avLst/>
          </a:prstGeom>
          <a:solidFill>
            <a:schemeClr val="bg1"/>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zh-CN" sz="2400" dirty="0">
                <a:latin typeface="黑体" panose="02010609060101010101" pitchFamily="49" charset="-122"/>
                <a:ea typeface="黑体" panose="02010609060101010101" pitchFamily="49" charset="-122"/>
              </a:rPr>
              <a:t>    </a:t>
            </a:r>
            <a:r>
              <a:rPr lang="zh-CN" altLang="zh-CN" sz="2400" dirty="0">
                <a:latin typeface="黑体" panose="02010609060101010101" pitchFamily="49" charset="-122"/>
                <a:ea typeface="黑体" panose="02010609060101010101" pitchFamily="49" charset="-122"/>
              </a:rPr>
              <a:t>由于大型软件系统的复杂度越来越高，传统的模块化设计方法已经不能满足人们的要求。因此，面向对象程序设计方法越来越受到广大程序设计者的青睐。</a:t>
            </a:r>
          </a:p>
          <a:p>
            <a:r>
              <a:rPr lang="en-US" altLang="zh-CN" sz="2400" dirty="0">
                <a:latin typeface="黑体" panose="02010609060101010101" pitchFamily="49" charset="-122"/>
                <a:ea typeface="黑体" panose="02010609060101010101" pitchFamily="49" charset="-122"/>
              </a:rPr>
              <a:t>    </a:t>
            </a:r>
            <a:r>
              <a:rPr lang="zh-CN" altLang="zh-CN" sz="2400" dirty="0">
                <a:latin typeface="黑体" panose="02010609060101010101" pitchFamily="49" charset="-122"/>
                <a:ea typeface="黑体" panose="02010609060101010101" pitchFamily="49" charset="-122"/>
              </a:rPr>
              <a:t>传统的程序设计方法一般采取自顶向下的设计方法。整个软件系统由分层次的子程序集合构成。分解子程序的一般原则是按照程序的功能</a:t>
            </a:r>
            <a:r>
              <a:rPr lang="en-US" altLang="zh-CN"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或者说程序所能完成的任务</a:t>
            </a:r>
            <a:r>
              <a:rPr lang="en-US" altLang="zh-CN"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划分。在最顶层主程序通过顺序调用一些子程序来完成计算并得到最终结果。而每个子程序还可以分解为完成更小任务的子程序。</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4174036"/>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539552" y="627534"/>
            <a:ext cx="8064896" cy="4247317"/>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zh-CN" dirty="0"/>
              <a:t>         </a:t>
            </a:r>
            <a:r>
              <a:rPr lang="zh-CN" altLang="zh-CN" dirty="0"/>
              <a:t>举个简单的例子：假设题目要求输入</a:t>
            </a:r>
            <a:r>
              <a:rPr lang="en-US" altLang="zh-CN" dirty="0"/>
              <a:t>100</a:t>
            </a:r>
            <a:r>
              <a:rPr lang="zh-CN" altLang="zh-CN" dirty="0"/>
              <a:t>个整数，排序以后输出到文件中。那么，用传统程序设计方法的主程序一般可以编写为：</a:t>
            </a:r>
          </a:p>
          <a:p>
            <a:r>
              <a:rPr lang="en-US" altLang="zh-CN" dirty="0"/>
              <a:t>#define SIZE 100</a:t>
            </a:r>
            <a:endParaRPr lang="zh-CN" altLang="zh-CN" dirty="0"/>
          </a:p>
          <a:p>
            <a:r>
              <a:rPr lang="en-US" altLang="zh-CN" dirty="0"/>
              <a:t>int main ()</a:t>
            </a:r>
            <a:endParaRPr lang="zh-CN" altLang="zh-CN" dirty="0"/>
          </a:p>
          <a:p>
            <a:r>
              <a:rPr lang="en-US" altLang="zh-CN" dirty="0"/>
              <a:t>{</a:t>
            </a:r>
            <a:endParaRPr lang="zh-CN" altLang="zh-CN" dirty="0"/>
          </a:p>
          <a:p>
            <a:r>
              <a:rPr lang="en-US" altLang="zh-CN" dirty="0"/>
              <a:t>  int a[SIZE];                    //</a:t>
            </a:r>
            <a:r>
              <a:rPr lang="zh-CN" altLang="zh-CN" dirty="0"/>
              <a:t>定义一个整型数据</a:t>
            </a:r>
          </a:p>
          <a:p>
            <a:r>
              <a:rPr lang="en-US" altLang="zh-CN" dirty="0"/>
              <a:t>  input (a, SIZE);                 //</a:t>
            </a:r>
            <a:r>
              <a:rPr lang="zh-CN" altLang="zh-CN" dirty="0"/>
              <a:t>输入</a:t>
            </a:r>
            <a:r>
              <a:rPr lang="en-US" altLang="zh-CN" dirty="0"/>
              <a:t>SIZE</a:t>
            </a:r>
            <a:r>
              <a:rPr lang="zh-CN" altLang="zh-CN" dirty="0"/>
              <a:t>个数</a:t>
            </a:r>
          </a:p>
          <a:p>
            <a:r>
              <a:rPr lang="en-US" altLang="zh-CN" dirty="0"/>
              <a:t>  sort(a, SIZE);                   //</a:t>
            </a:r>
            <a:r>
              <a:rPr lang="zh-CN" altLang="zh-CN" dirty="0"/>
              <a:t>对</a:t>
            </a:r>
            <a:r>
              <a:rPr lang="en-US" altLang="zh-CN" dirty="0"/>
              <a:t>SIZE</a:t>
            </a:r>
            <a:r>
              <a:rPr lang="zh-CN" altLang="zh-CN" dirty="0"/>
              <a:t>个数进行排序</a:t>
            </a:r>
          </a:p>
          <a:p>
            <a:r>
              <a:rPr lang="en-US" altLang="zh-CN" dirty="0"/>
              <a:t>  output(a, SIZE);                 //</a:t>
            </a:r>
            <a:r>
              <a:rPr lang="zh-CN" altLang="zh-CN" dirty="0"/>
              <a:t>输出排序后的</a:t>
            </a:r>
            <a:r>
              <a:rPr lang="en-US" altLang="zh-CN" dirty="0"/>
              <a:t>SIZE</a:t>
            </a:r>
            <a:r>
              <a:rPr lang="zh-CN" altLang="zh-CN" dirty="0"/>
              <a:t>个数</a:t>
            </a:r>
          </a:p>
          <a:p>
            <a:r>
              <a:rPr lang="en-US" altLang="zh-CN" dirty="0"/>
              <a:t>return 0;</a:t>
            </a:r>
            <a:endParaRPr lang="zh-CN" altLang="zh-CN" dirty="0"/>
          </a:p>
          <a:p>
            <a:r>
              <a:rPr lang="en-US" altLang="zh-CN" dirty="0"/>
              <a:t>}</a:t>
            </a:r>
            <a:endParaRPr lang="zh-CN" altLang="zh-CN" dirty="0"/>
          </a:p>
          <a:p>
            <a:r>
              <a:rPr lang="en-US" altLang="zh-CN" dirty="0"/>
              <a:t>         </a:t>
            </a:r>
            <a:r>
              <a:rPr lang="zh-CN" altLang="zh-CN" dirty="0"/>
              <a:t>其中，</a:t>
            </a:r>
            <a:r>
              <a:rPr lang="en-US" altLang="zh-CN" dirty="0"/>
              <a:t> Input( )</a:t>
            </a:r>
            <a:r>
              <a:rPr lang="zh-CN" altLang="zh-CN" dirty="0"/>
              <a:t>函数的功能是输入</a:t>
            </a:r>
            <a:r>
              <a:rPr lang="en-US" altLang="zh-CN" dirty="0"/>
              <a:t>100(</a:t>
            </a:r>
            <a:r>
              <a:rPr lang="zh-CN" altLang="zh-CN" dirty="0"/>
              <a:t>由实际参数确定</a:t>
            </a:r>
            <a:r>
              <a:rPr lang="en-US" altLang="zh-CN" dirty="0"/>
              <a:t>)</a:t>
            </a:r>
            <a:r>
              <a:rPr lang="zh-CN" altLang="zh-CN" dirty="0"/>
              <a:t>个数，</a:t>
            </a:r>
            <a:r>
              <a:rPr lang="en-US" altLang="zh-CN" dirty="0"/>
              <a:t>sor0</a:t>
            </a:r>
            <a:r>
              <a:rPr lang="zh-CN" altLang="zh-CN" dirty="0"/>
              <a:t>函数的功能是对这</a:t>
            </a:r>
            <a:r>
              <a:rPr lang="en-US" altLang="zh-CN" dirty="0"/>
              <a:t>100</a:t>
            </a:r>
            <a:r>
              <a:rPr lang="zh-CN" altLang="zh-CN" dirty="0"/>
              <a:t>个数进行排序，而</a:t>
            </a:r>
            <a:r>
              <a:rPr lang="en-US" altLang="zh-CN" dirty="0"/>
              <a:t>output( )</a:t>
            </a:r>
            <a:r>
              <a:rPr lang="zh-CN" altLang="zh-CN" dirty="0"/>
              <a:t>负责将这</a:t>
            </a:r>
            <a:r>
              <a:rPr lang="en-US" altLang="zh-CN" dirty="0"/>
              <a:t>100</a:t>
            </a:r>
            <a:r>
              <a:rPr lang="zh-CN" altLang="zh-CN" dirty="0"/>
              <a:t>个排好序的整数输出到文件中。也就是说，我们把主程序分成了</a:t>
            </a:r>
            <a:r>
              <a:rPr lang="en-US" altLang="zh-CN" dirty="0"/>
              <a:t>3</a:t>
            </a:r>
            <a:r>
              <a:rPr lang="zh-CN" altLang="zh-CN" dirty="0"/>
              <a:t>个子程序，每个子程序都有自己要完成的任务。</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032996712"/>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79512" y="627534"/>
            <a:ext cx="8712968" cy="4247317"/>
          </a:xfrm>
          <a:prstGeom prst="rect">
            <a:avLst/>
          </a:prstGeom>
          <a:noFill/>
          <a:ln w="9525">
            <a:noFill/>
            <a:miter lim="800000"/>
            <a:headEnd/>
            <a:tailEnd/>
          </a:ln>
          <a:effectLst/>
          <a:extLst/>
        </p:spPr>
        <p:txBody>
          <a:bodyPr wrap="square">
            <a:spAutoFit/>
          </a:bodyPr>
          <a:lstStyle/>
          <a:p>
            <a:r>
              <a:rPr lang="en-US" altLang="zh-CN" dirty="0"/>
              <a:t>       </a:t>
            </a:r>
            <a:r>
              <a:rPr lang="zh-CN" altLang="zh-CN" dirty="0"/>
              <a:t>在使用自顶向下的设计方法时，要求程序设计人员尤其是负责人必须对系统的调用关系十分清楚，对大型系统来说这往往是非常困难的。同时，自顶向下设计的方法还有一大缺点，即上层子程序的简单改动，可能造成底层程序的大量修改。</a:t>
            </a:r>
          </a:p>
          <a:p>
            <a:r>
              <a:rPr lang="en-US" altLang="zh-CN" dirty="0"/>
              <a:t>       </a:t>
            </a:r>
            <a:r>
              <a:rPr lang="zh-CN" altLang="zh-CN" dirty="0"/>
              <a:t>面向对象程序设计方法提供了一种新的系统设计模型，就是将软件系统看成对象的集合，而对象是通过交互作用来完成任务的，每个对象用自己的方法管理数据。</a:t>
            </a:r>
          </a:p>
          <a:p>
            <a:r>
              <a:rPr lang="en-US" altLang="zh-CN" dirty="0"/>
              <a:t>       </a:t>
            </a:r>
            <a:r>
              <a:rPr lang="zh-CN" altLang="zh-CN" dirty="0"/>
              <a:t>同样是解决</a:t>
            </a:r>
            <a:r>
              <a:rPr lang="en-US" altLang="zh-CN" dirty="0"/>
              <a:t>100</a:t>
            </a:r>
            <a:r>
              <a:rPr lang="zh-CN" altLang="zh-CN" dirty="0"/>
              <a:t>个整数的排序问题，面向对象程序设计方法的主程序应该是这样的：</a:t>
            </a:r>
          </a:p>
          <a:p>
            <a:r>
              <a:rPr lang="en-US" altLang="zh-CN" dirty="0"/>
              <a:t>int main( )</a:t>
            </a:r>
            <a:endParaRPr lang="zh-CN" altLang="zh-CN" dirty="0"/>
          </a:p>
          <a:p>
            <a:r>
              <a:rPr lang="en-US" altLang="zh-CN" dirty="0"/>
              <a:t>{</a:t>
            </a:r>
            <a:endParaRPr lang="zh-CN" altLang="zh-CN" dirty="0"/>
          </a:p>
          <a:p>
            <a:r>
              <a:rPr lang="en-US" altLang="zh-CN" dirty="0"/>
              <a:t>array a(100);</a:t>
            </a:r>
            <a:endParaRPr lang="zh-CN" altLang="zh-CN" dirty="0"/>
          </a:p>
          <a:p>
            <a:r>
              <a:rPr lang="en-US" altLang="zh-CN" dirty="0" err="1"/>
              <a:t>a.sort</a:t>
            </a:r>
            <a:r>
              <a:rPr lang="en-US" altLang="zh-CN" dirty="0"/>
              <a:t>( );</a:t>
            </a:r>
            <a:endParaRPr lang="zh-CN" altLang="zh-CN" dirty="0"/>
          </a:p>
          <a:p>
            <a:r>
              <a:rPr lang="en-US" altLang="zh-CN" dirty="0" err="1"/>
              <a:t>a.output</a:t>
            </a:r>
            <a:r>
              <a:rPr lang="en-US" altLang="zh-CN" dirty="0"/>
              <a:t>( );</a:t>
            </a:r>
            <a:endParaRPr lang="zh-CN" altLang="zh-CN" dirty="0"/>
          </a:p>
          <a:p>
            <a:r>
              <a:rPr lang="en-US" altLang="zh-CN" dirty="0"/>
              <a:t>return 0;</a:t>
            </a:r>
            <a:endParaRPr lang="zh-CN" altLang="zh-CN" dirty="0"/>
          </a:p>
          <a:p>
            <a:r>
              <a:rPr lang="en-US" altLang="zh-CN" dirty="0"/>
              <a:t>}</a:t>
            </a:r>
            <a:endParaRPr lang="zh-CN" altLang="zh-CN" dirty="0"/>
          </a:p>
          <a:p>
            <a:r>
              <a:rPr lang="zh-CN" altLang="zh-CN" dirty="0"/>
              <a:t>我们在程序中创建了一个能存放</a:t>
            </a:r>
            <a:r>
              <a:rPr lang="en-US" altLang="zh-CN" dirty="0"/>
              <a:t>100</a:t>
            </a:r>
            <a:r>
              <a:rPr lang="zh-CN" altLang="zh-CN" dirty="0"/>
              <a:t>个整数的对象</a:t>
            </a:r>
            <a:r>
              <a:rPr lang="en-US" altLang="zh-CN" dirty="0"/>
              <a:t>a</a:t>
            </a:r>
            <a:r>
              <a:rPr lang="zh-CN" altLang="zh-CN" dirty="0"/>
              <a:t>，并在建立对象空间的同时，利用构造函数输入了数据，而随后的语句都是使用对象的方法来操作和管理对象</a:t>
            </a:r>
            <a:r>
              <a:rPr lang="en-US" altLang="zh-CN" dirty="0"/>
              <a:t>a</a:t>
            </a:r>
            <a:r>
              <a:rPr lang="zh-CN" altLang="zh-CN" dirty="0"/>
              <a:t>的数据。</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07475279"/>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79512" y="627534"/>
            <a:ext cx="8712968" cy="3784369"/>
          </a:xfrm>
          <a:prstGeom prst="rect">
            <a:avLst/>
          </a:prstGeom>
          <a:noFill/>
          <a:ln w="9525">
            <a:noFill/>
            <a:miter lim="800000"/>
            <a:headEnd/>
            <a:tailEnd/>
          </a:ln>
          <a:effectLst/>
          <a:extLst/>
        </p:spPr>
        <p:txBody>
          <a:bodyPr wrap="square">
            <a:spAutoFit/>
          </a:bodyPr>
          <a:lstStyle/>
          <a:p>
            <a:pPr>
              <a:lnSpc>
                <a:spcPct val="150000"/>
              </a:lnSpc>
            </a:pPr>
            <a:r>
              <a:rPr lang="zh-CN" altLang="zh-CN" dirty="0">
                <a:latin typeface="黑体" panose="02010609060101010101" pitchFamily="49" charset="-122"/>
                <a:ea typeface="黑体" panose="02010609060101010101" pitchFamily="49" charset="-122"/>
              </a:rPr>
              <a:t>面向对象的开发方法可分为四个阶段</a:t>
            </a:r>
            <a:r>
              <a:rPr lang="en-US" altLang="zh-CN" dirty="0">
                <a:latin typeface="黑体" panose="02010609060101010101" pitchFamily="49" charset="-122"/>
                <a:ea typeface="黑体" panose="02010609060101010101" pitchFamily="49" charset="-122"/>
              </a:rPr>
              <a:t>:</a:t>
            </a:r>
            <a:endParaRPr lang="zh-CN" altLang="zh-CN" dirty="0">
              <a:latin typeface="黑体" panose="02010609060101010101" pitchFamily="49" charset="-122"/>
              <a:ea typeface="黑体" panose="02010609060101010101" pitchFamily="49" charset="-122"/>
            </a:endParaRPr>
          </a:p>
          <a:p>
            <a:pPr marL="285750" indent="-285750">
              <a:lnSpc>
                <a:spcPct val="150000"/>
              </a:lnSpc>
              <a:buFont typeface="Wingdings" panose="05000000000000000000" pitchFamily="2" charset="2"/>
              <a:buChar char="p"/>
            </a:pPr>
            <a:r>
              <a:rPr lang="en-US" altLang="zh-CN" dirty="0">
                <a:latin typeface="黑体" panose="02010609060101010101" pitchFamily="49" charset="-122"/>
                <a:ea typeface="黑体" panose="02010609060101010101" pitchFamily="49" charset="-122"/>
              </a:rPr>
              <a:t>(1)</a:t>
            </a:r>
            <a:r>
              <a:rPr lang="zh-CN" altLang="zh-CN" dirty="0">
                <a:latin typeface="黑体" panose="02010609060101010101" pitchFamily="49" charset="-122"/>
                <a:ea typeface="黑体" panose="02010609060101010101" pitchFamily="49" charset="-122"/>
              </a:rPr>
              <a:t>系统调查和需求分析</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即对应用系统将要实现的功能以及用户对系统开发的需求进行调查研究。这是所有开发方都必须进行的。</a:t>
            </a:r>
          </a:p>
          <a:p>
            <a:pPr marL="285750" indent="-285750">
              <a:lnSpc>
                <a:spcPct val="150000"/>
              </a:lnSpc>
              <a:buFont typeface="Wingdings" panose="05000000000000000000" pitchFamily="2" charset="2"/>
              <a:buChar char="p"/>
            </a:pPr>
            <a:r>
              <a:rPr lang="en-US" altLang="zh-CN" dirty="0">
                <a:latin typeface="黑体" panose="02010609060101010101" pitchFamily="49" charset="-122"/>
                <a:ea typeface="黑体" panose="02010609060101010101" pitchFamily="49" charset="-122"/>
              </a:rPr>
              <a:t>(2)</a:t>
            </a:r>
            <a:r>
              <a:rPr lang="zh-CN" altLang="zh-CN" dirty="0">
                <a:latin typeface="黑体" panose="02010609060101010101" pitchFamily="49" charset="-122"/>
                <a:ea typeface="黑体" panose="02010609060101010101" pitchFamily="49" charset="-122"/>
              </a:rPr>
              <a:t>分析问题的性质和求解问题</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在繁杂的问题域中抽象出对象及其行为、结构、属性方法等，这一阶段称为面向对象分析，简称为</a:t>
            </a:r>
            <a:r>
              <a:rPr lang="en-US" altLang="zh-CN" dirty="0">
                <a:latin typeface="黑体" panose="02010609060101010101" pitchFamily="49" charset="-122"/>
                <a:ea typeface="黑体" panose="02010609060101010101" pitchFamily="49" charset="-122"/>
              </a:rPr>
              <a:t>OOA</a:t>
            </a:r>
            <a:r>
              <a:rPr lang="zh-CN" altLang="zh-CN" dirty="0">
                <a:latin typeface="黑体" panose="02010609060101010101" pitchFamily="49" charset="-122"/>
                <a:ea typeface="黑体" panose="02010609060101010101" pitchFamily="49" charset="-122"/>
              </a:rPr>
              <a:t>。</a:t>
            </a:r>
          </a:p>
          <a:p>
            <a:pPr marL="285750" indent="-285750">
              <a:lnSpc>
                <a:spcPct val="150000"/>
              </a:lnSpc>
              <a:buFont typeface="Wingdings" panose="05000000000000000000" pitchFamily="2" charset="2"/>
              <a:buChar char="p"/>
            </a:pPr>
            <a:r>
              <a:rPr lang="en-US" altLang="zh-CN" dirty="0">
                <a:latin typeface="黑体" panose="02010609060101010101" pitchFamily="49" charset="-122"/>
                <a:ea typeface="黑体" panose="02010609060101010101" pitchFamily="49" charset="-122"/>
              </a:rPr>
              <a:t>(3)</a:t>
            </a:r>
            <a:r>
              <a:rPr lang="zh-CN" altLang="zh-CN" dirty="0">
                <a:latin typeface="黑体" panose="02010609060101010101" pitchFamily="49" charset="-122"/>
                <a:ea typeface="黑体" panose="02010609060101010101" pitchFamily="49" charset="-122"/>
              </a:rPr>
              <a:t>整理问题</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即对分析的结果进一步抽象、归类、整理，最终以规范的形式描述对象和类。这一步称为面向对象设计，简称为</a:t>
            </a:r>
            <a:r>
              <a:rPr lang="en-US" altLang="zh-CN" dirty="0">
                <a:latin typeface="黑体" panose="02010609060101010101" pitchFamily="49" charset="-122"/>
                <a:ea typeface="黑体" panose="02010609060101010101" pitchFamily="49" charset="-122"/>
              </a:rPr>
              <a:t>OOD</a:t>
            </a:r>
            <a:r>
              <a:rPr lang="zh-CN" altLang="zh-CN" dirty="0">
                <a:latin typeface="黑体" panose="02010609060101010101" pitchFamily="49" charset="-122"/>
                <a:ea typeface="黑体" panose="02010609060101010101" pitchFamily="49" charset="-122"/>
              </a:rPr>
              <a:t>。</a:t>
            </a:r>
          </a:p>
          <a:p>
            <a:pPr marL="285750" indent="-285750">
              <a:lnSpc>
                <a:spcPct val="150000"/>
              </a:lnSpc>
              <a:buFont typeface="Wingdings" panose="05000000000000000000" pitchFamily="2" charset="2"/>
              <a:buChar char="p"/>
            </a:pPr>
            <a:r>
              <a:rPr lang="en-US" altLang="zh-CN" dirty="0">
                <a:latin typeface="黑体" panose="02010609060101010101" pitchFamily="49" charset="-122"/>
                <a:ea typeface="黑体" panose="02010609060101010101" pitchFamily="49" charset="-122"/>
              </a:rPr>
              <a:t>(4)</a:t>
            </a:r>
            <a:r>
              <a:rPr lang="zh-CN" altLang="zh-CN" dirty="0">
                <a:latin typeface="黑体" panose="02010609060101010101" pitchFamily="49" charset="-122"/>
                <a:ea typeface="黑体" panose="02010609060101010101" pitchFamily="49" charset="-122"/>
              </a:rPr>
              <a:t>程序实现</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即用面向对象的程序设计语言将上一步整理的对象和类的描述映射为应用程序软件。这一步一般称为面向对象程序设计，简称为</a:t>
            </a:r>
            <a:r>
              <a:rPr lang="en-US" altLang="zh-CN" dirty="0">
                <a:latin typeface="黑体" panose="02010609060101010101" pitchFamily="49" charset="-122"/>
                <a:ea typeface="黑体" panose="02010609060101010101" pitchFamily="49" charset="-122"/>
              </a:rPr>
              <a:t>OOP</a:t>
            </a:r>
            <a:r>
              <a:rPr lang="zh-CN" altLang="zh-CN" dirty="0">
                <a:latin typeface="黑体" panose="02010609060101010101" pitchFamily="49" charset="-122"/>
                <a:ea typeface="黑体" panose="02010609060101010101" pitchFamily="49" charset="-122"/>
              </a:rPr>
              <a:t>。</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黑体" panose="02010609060101010101" pitchFamily="49" charset="-122"/>
                <a:ea typeface="黑体" panose="02010609060101010101" pitchFamily="49" charset="-122"/>
              </a:rPr>
              <a:t>9.1 </a:t>
            </a:r>
            <a:r>
              <a:rPr lang="zh-CN" altLang="en-US" sz="2800" b="1" dirty="0">
                <a:solidFill>
                  <a:schemeClr val="bg1"/>
                </a:solidFill>
                <a:latin typeface="黑体" panose="02010609060101010101" pitchFamily="49" charset="-122"/>
                <a:ea typeface="黑体" panose="02010609060101010101" pitchFamily="49" charset="-122"/>
              </a:rPr>
              <a:t>面向对象程序设计的一般方法和技巧</a:t>
            </a:r>
          </a:p>
        </p:txBody>
      </p:sp>
    </p:spTree>
    <p:extLst>
      <p:ext uri="{BB962C8B-B14F-4D97-AF65-F5344CB8AC3E}">
        <p14:creationId xmlns:p14="http://schemas.microsoft.com/office/powerpoint/2010/main" val="2323896928"/>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15516" y="1284831"/>
            <a:ext cx="8712968" cy="2935868"/>
          </a:xfrm>
          <a:prstGeom prst="rect">
            <a:avLst/>
          </a:prstGeom>
          <a:noFill/>
          <a:ln w="9525">
            <a:noFill/>
            <a:miter lim="800000"/>
            <a:headEnd/>
            <a:tailEnd/>
          </a:ln>
          <a:effectLst/>
          <a:extLst/>
        </p:spPr>
        <p:txBody>
          <a:bodyPr wrap="square">
            <a:spAutoFit/>
          </a:bodyPr>
          <a:lstStyle/>
          <a:p>
            <a:pPr marL="285750" indent="-285750">
              <a:lnSpc>
                <a:spcPct val="150000"/>
              </a:lnSpc>
              <a:buFont typeface="Wingdings" panose="05000000000000000000" pitchFamily="2" charset="2"/>
              <a:buChar char="p"/>
            </a:pPr>
            <a:r>
              <a:rPr lang="zh-CN" altLang="zh-CN" dirty="0">
                <a:latin typeface="黑体" panose="02010609060101010101" pitchFamily="49" charset="-122"/>
                <a:ea typeface="黑体" panose="02010609060101010101" pitchFamily="49" charset="-122"/>
              </a:rPr>
              <a:t>在传统程序设计中，这个阶段的工作称为需求分析，需求分析的结果是系统、规范的说明书。写这些文档本身可能就是一个很复杂的工作，而且需求分析需要取得设计者与用户双方的共识。实际上，在开始的时候，用户也许对需要系统解决的问题并不十分明确，对系统可使用的数器</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输入</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和应提供的信息</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输出</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也没有精确的定义。这就需要程序员和用户共同分析问题，从而确定整个软件系统要完成的功能。</a:t>
            </a:r>
          </a:p>
          <a:p>
            <a:pPr marL="285750" indent="-285750">
              <a:lnSpc>
                <a:spcPct val="150000"/>
              </a:lnSpc>
              <a:buFont typeface="Wingdings" panose="05000000000000000000" pitchFamily="2" charset="2"/>
              <a:buChar char="p"/>
            </a:pPr>
            <a:r>
              <a:rPr lang="zh-CN" altLang="zh-CN" dirty="0">
                <a:latin typeface="黑体" panose="02010609060101010101" pitchFamily="49" charset="-122"/>
                <a:ea typeface="黑体" panose="02010609060101010101" pitchFamily="49" charset="-122"/>
              </a:rPr>
              <a:t>使用面向对象程序设计方法时，在本阶段并不需要严格的系统规范说明书，可以使用一些简单的图表（如例图）来描述系统的功能。</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226725" y="637997"/>
            <a:ext cx="3286477"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9.1.1 </a:t>
            </a:r>
            <a:r>
              <a:rPr lang="zh-CN" altLang="zh-CN" sz="2000" b="1" dirty="0">
                <a:solidFill>
                  <a:srgbClr val="0033CC"/>
                </a:solidFill>
                <a:latin typeface="黑体" panose="02010609060101010101" pitchFamily="49" charset="-122"/>
                <a:ea typeface="黑体" panose="02010609060101010101" pitchFamily="49" charset="-122"/>
              </a:rPr>
              <a:t>问题分析和功能定义</a:t>
            </a:r>
            <a:endParaRPr lang="en-US" altLang="zh-CN" sz="2000" b="1" dirty="0">
              <a:solidFill>
                <a:srgbClr val="0033CC"/>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44296187"/>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15516" y="1281210"/>
            <a:ext cx="8712968" cy="369332"/>
          </a:xfrm>
          <a:prstGeom prst="rect">
            <a:avLst/>
          </a:prstGeom>
          <a:noFill/>
          <a:ln w="9525">
            <a:noFill/>
            <a:miter lim="800000"/>
            <a:headEnd/>
            <a:tailEnd/>
          </a:ln>
          <a:effectLst/>
          <a:extLst/>
        </p:spPr>
        <p:txBody>
          <a:bodyPr wrap="square">
            <a:spAutoFit/>
          </a:bodyPr>
          <a:lstStyle/>
          <a:p>
            <a:r>
              <a:rPr lang="zh-CN" altLang="zh-CN" dirty="0">
                <a:latin typeface="黑体" panose="02010609060101010101" pitchFamily="49" charset="-122"/>
                <a:ea typeface="黑体" panose="02010609060101010101" pitchFamily="49" charset="-122"/>
              </a:rPr>
              <a:t>例如，设一个自动取款机，图</a:t>
            </a:r>
            <a:r>
              <a:rPr lang="en-US" altLang="zh-CN" dirty="0">
                <a:latin typeface="黑体" panose="02010609060101010101" pitchFamily="49" charset="-122"/>
                <a:ea typeface="黑体" panose="02010609060101010101" pitchFamily="49" charset="-122"/>
              </a:rPr>
              <a:t>9.1</a:t>
            </a:r>
            <a:r>
              <a:rPr lang="zh-CN" altLang="zh-CN" dirty="0">
                <a:latin typeface="黑体" panose="02010609060101010101" pitchFamily="49" charset="-122"/>
                <a:ea typeface="黑体" panose="02010609060101010101" pitchFamily="49" charset="-122"/>
              </a:rPr>
              <a:t>描述了自动取款机的常见行为</a:t>
            </a:r>
            <a:r>
              <a:rPr lang="zh-CN" altLang="zh-CN" b="1" dirty="0">
                <a:latin typeface="黑体" panose="02010609060101010101" pitchFamily="49" charset="-122"/>
                <a:ea typeface="黑体" panose="02010609060101010101" pitchFamily="49" charset="-122"/>
              </a:rPr>
              <a:t>。</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226725" y="637997"/>
            <a:ext cx="3286477"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9.1.1 </a:t>
            </a:r>
            <a:r>
              <a:rPr lang="zh-CN" altLang="zh-CN" sz="2000" b="1" dirty="0">
                <a:solidFill>
                  <a:srgbClr val="0033CC"/>
                </a:solidFill>
                <a:latin typeface="黑体" panose="02010609060101010101" pitchFamily="49" charset="-122"/>
                <a:ea typeface="黑体" panose="02010609060101010101" pitchFamily="49" charset="-122"/>
              </a:rPr>
              <a:t>问题分析和功能定义</a:t>
            </a:r>
            <a:endParaRPr lang="en-US" altLang="zh-CN" sz="2000" b="1" dirty="0">
              <a:solidFill>
                <a:srgbClr val="0033CC"/>
              </a:solidFill>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EA4722A8-0E40-4916-A2C3-FBC03FACFC7B}"/>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例如，设一个自动取款机，图</a:t>
            </a:r>
            <a:r>
              <a:rPr kumimoji="0" lang="en-US" altLang="zh-CN" sz="1000" b="0" i="0" u="none" strike="noStrike" cap="none" normalizeH="0" baseline="0">
                <a:ln>
                  <a:noFill/>
                </a:ln>
                <a:solidFill>
                  <a:schemeClr val="tx1"/>
                </a:solidFill>
                <a:effectLst/>
                <a:latin typeface="Times New Roman" panose="02020603050405020304" pitchFamily="18" charset="0"/>
                <a:ea typeface="新宋体" panose="02010609030101010101" pitchFamily="49" charset="-122"/>
                <a:cs typeface="Times New Roman" panose="02020603050405020304" pitchFamily="18" charset="0"/>
              </a:rPr>
              <a:t>9.1</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描述了自动取款机的常见行为。</a:t>
            </a:r>
            <a:endParaRPr kumimoji="0" lang="zh-CN" altLang="en-US" sz="800" b="0" i="0" u="none" strike="noStrike" cap="none" normalizeH="0" baseline="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anose="020B0604020202020204" pitchFamily="34" charset="0"/>
            </a:endParaRPr>
          </a:p>
        </p:txBody>
      </p:sp>
      <p:pic>
        <p:nvPicPr>
          <p:cNvPr id="2049" name="图片 1">
            <a:extLst>
              <a:ext uri="{FF2B5EF4-FFF2-40B4-BE49-F238E27FC236}">
                <a16:creationId xmlns:a16="http://schemas.microsoft.com/office/drawing/2014/main" id="{CACEB681-1A14-4971-8718-F4395EF67C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785567"/>
            <a:ext cx="2438400" cy="17240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a:extLst>
              <a:ext uri="{FF2B5EF4-FFF2-40B4-BE49-F238E27FC236}">
                <a16:creationId xmlns:a16="http://schemas.microsoft.com/office/drawing/2014/main" id="{42A6373A-EE5B-4E61-AEDE-3A73404E1FEE}"/>
              </a:ext>
            </a:extLst>
          </p:cNvPr>
          <p:cNvSpPr/>
          <p:nvPr/>
        </p:nvSpPr>
        <p:spPr>
          <a:xfrm>
            <a:off x="226725" y="3677093"/>
            <a:ext cx="8238309" cy="923330"/>
          </a:xfrm>
          <a:prstGeom prst="rect">
            <a:avLst/>
          </a:prstGeom>
        </p:spPr>
        <p:txBody>
          <a:bodyPr wrap="square">
            <a:spAutoFit/>
          </a:bodyPr>
          <a:lstStyle/>
          <a:p>
            <a:pPr indent="266700" algn="just">
              <a:spcAft>
                <a:spcPts val="0"/>
              </a:spcAft>
            </a:pPr>
            <a:r>
              <a:rPr lang="zh-CN" altLang="zh-CN" kern="100" dirty="0">
                <a:latin typeface="黑体" panose="02010609060101010101" pitchFamily="49" charset="-122"/>
                <a:ea typeface="黑体" panose="02010609060101010101" pitchFamily="49" charset="-122"/>
                <a:cs typeface="新宋体" panose="02010609030101010101" pitchFamily="49" charset="-122"/>
              </a:rPr>
              <a:t>就像图</a:t>
            </a:r>
            <a:r>
              <a:rPr lang="en-US" altLang="zh-CN" kern="100" dirty="0">
                <a:latin typeface="黑体" panose="02010609060101010101" pitchFamily="49" charset="-122"/>
                <a:ea typeface="黑体" panose="02010609060101010101" pitchFamily="49" charset="-122"/>
                <a:cs typeface="新宋体" panose="02010609030101010101" pitchFamily="49" charset="-122"/>
              </a:rPr>
              <a:t>9-1</a:t>
            </a:r>
            <a:r>
              <a:rPr lang="zh-CN" altLang="zh-CN" kern="100" dirty="0">
                <a:latin typeface="黑体" panose="02010609060101010101" pitchFamily="49" charset="-122"/>
                <a:ea typeface="黑体" panose="02010609060101010101" pitchFamily="49" charset="-122"/>
                <a:cs typeface="新宋体" panose="02010609030101010101" pitchFamily="49" charset="-122"/>
              </a:rPr>
              <a:t>描述的，人们使用</a:t>
            </a:r>
            <a:r>
              <a:rPr lang="en-US" altLang="zh-CN" kern="100" dirty="0">
                <a:latin typeface="黑体" panose="02010609060101010101" pitchFamily="49" charset="-122"/>
                <a:ea typeface="黑体" panose="02010609060101010101" pitchFamily="49" charset="-122"/>
                <a:cs typeface="新宋体" panose="02010609030101010101" pitchFamily="49" charset="-122"/>
              </a:rPr>
              <a:t>ATM</a:t>
            </a:r>
            <a:r>
              <a:rPr lang="zh-CN" altLang="zh-CN" kern="100" dirty="0">
                <a:latin typeface="黑体" panose="02010609060101010101" pitchFamily="49" charset="-122"/>
                <a:ea typeface="黑体" panose="02010609060101010101" pitchFamily="49" charset="-122"/>
                <a:cs typeface="新宋体" panose="02010609030101010101" pitchFamily="49" charset="-122"/>
              </a:rPr>
              <a:t>时，最常用的操作是取款、查询账户余额、存款。其实</a:t>
            </a:r>
            <a:r>
              <a:rPr lang="en-US" altLang="zh-CN" kern="100" dirty="0">
                <a:latin typeface="黑体" panose="02010609060101010101" pitchFamily="49" charset="-122"/>
                <a:ea typeface="黑体" panose="02010609060101010101" pitchFamily="49" charset="-122"/>
                <a:cs typeface="新宋体" panose="02010609030101010101" pitchFamily="49" charset="-122"/>
              </a:rPr>
              <a:t>ATM</a:t>
            </a:r>
            <a:r>
              <a:rPr lang="zh-CN" altLang="zh-CN" kern="100" dirty="0">
                <a:latin typeface="黑体" panose="02010609060101010101" pitchFamily="49" charset="-122"/>
                <a:ea typeface="黑体" panose="02010609060101010101" pitchFamily="49" charset="-122"/>
                <a:cs typeface="新宋体" panose="02010609030101010101" pitchFamily="49" charset="-122"/>
              </a:rPr>
              <a:t>还应该有一些其他的功能，如转账、修改密码等，但如果一开始并不清楚是否有这些功能就可以不画出来，也并不影响后面的设计。</a:t>
            </a:r>
            <a:endParaRPr lang="zh-CN" altLang="zh-CN"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67355777"/>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15516" y="1140824"/>
            <a:ext cx="8712968" cy="3766865"/>
          </a:xfrm>
          <a:prstGeom prst="rect">
            <a:avLst/>
          </a:prstGeom>
          <a:noFill/>
          <a:ln w="9525">
            <a:noFill/>
            <a:miter lim="800000"/>
            <a:headEnd/>
            <a:tailEnd/>
          </a:ln>
          <a:effectLst/>
          <a:extLst/>
        </p:spPr>
        <p:txBody>
          <a:bodyPr wrap="square">
            <a:spAutoFit/>
          </a:bodyPr>
          <a:lstStyle/>
          <a:p>
            <a:pPr>
              <a:lnSpc>
                <a:spcPct val="150000"/>
              </a:lnSpc>
            </a:pPr>
            <a:r>
              <a:rPr lang="zh-CN" altLang="zh-CN" dirty="0">
                <a:latin typeface="黑体" panose="02010609060101010101" pitchFamily="49" charset="-122"/>
                <a:ea typeface="黑体" panose="02010609060101010101" pitchFamily="49" charset="-122"/>
              </a:rPr>
              <a:t>本阶段的工作要完成对所有对象的描述，并确定对象之间是如何交互的。</a:t>
            </a:r>
          </a:p>
          <a:p>
            <a:pPr>
              <a:lnSpc>
                <a:spcPct val="150000"/>
              </a:lnSpc>
            </a:pPr>
            <a:r>
              <a:rPr lang="zh-CN" altLang="zh-CN" dirty="0">
                <a:latin typeface="黑体" panose="02010609060101010101" pitchFamily="49" charset="-122"/>
                <a:ea typeface="黑体" panose="02010609060101010101" pitchFamily="49" charset="-122"/>
              </a:rPr>
              <a:t>在对象设计阶段，必须识别所有在程序中将要用到的对象，并给出每个类的定义，还可以用一些小程序对类进行测试。一般来说，对象的设计和实现都应该在此阶段完成。类可以独立于系统之外测试是面向对象程序设计的一大特色。</a:t>
            </a:r>
          </a:p>
          <a:p>
            <a:pPr>
              <a:lnSpc>
                <a:spcPct val="150000"/>
              </a:lnSpc>
            </a:pPr>
            <a:r>
              <a:rPr lang="zh-CN" altLang="zh-CN" dirty="0">
                <a:latin typeface="黑体" panose="02010609060101010101" pitchFamily="49" charset="-122"/>
                <a:ea typeface="黑体" panose="02010609060101010101" pitchFamily="49" charset="-122"/>
              </a:rPr>
              <a:t>对于每个类，需要描述的是：</a:t>
            </a:r>
          </a:p>
          <a:p>
            <a:pPr>
              <a:lnSpc>
                <a:spcPct val="150000"/>
              </a:lnSpc>
            </a:pPr>
            <a:r>
              <a:rPr lang="en-US" altLang="zh-CN" dirty="0">
                <a:latin typeface="黑体" panose="02010609060101010101" pitchFamily="49" charset="-122"/>
                <a:ea typeface="黑体" panose="02010609060101010101" pitchFamily="49" charset="-122"/>
              </a:rPr>
              <a:t>(1)</a:t>
            </a:r>
            <a:r>
              <a:rPr lang="zh-CN" altLang="zh-CN" dirty="0">
                <a:latin typeface="黑体" panose="02010609060101010101" pitchFamily="49" charset="-122"/>
                <a:ea typeface="黑体" panose="02010609060101010101" pitchFamily="49" charset="-122"/>
              </a:rPr>
              <a:t>类的名字。最好能体现类的本质，一目了然，如</a:t>
            </a:r>
            <a:r>
              <a:rPr lang="en-US" altLang="zh-CN" dirty="0">
                <a:latin typeface="黑体" panose="02010609060101010101" pitchFamily="49" charset="-122"/>
                <a:ea typeface="黑体" panose="02010609060101010101" pitchFamily="49" charset="-122"/>
              </a:rPr>
              <a:t> Point</a:t>
            </a:r>
            <a:r>
              <a:rPr lang="zh-CN" altLang="zh-CN"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Line</a:t>
            </a:r>
            <a:r>
              <a:rPr lang="zh-CN" altLang="zh-CN" dirty="0">
                <a:latin typeface="黑体" panose="02010609060101010101" pitchFamily="49" charset="-122"/>
                <a:ea typeface="黑体" panose="02010609060101010101" pitchFamily="49" charset="-122"/>
              </a:rPr>
              <a:t>。</a:t>
            </a:r>
          </a:p>
          <a:p>
            <a:pPr>
              <a:lnSpc>
                <a:spcPct val="150000"/>
              </a:lnSpc>
            </a:pPr>
            <a:r>
              <a:rPr lang="en-US" altLang="zh-CN" dirty="0">
                <a:latin typeface="黑体" panose="02010609060101010101" pitchFamily="49" charset="-122"/>
                <a:ea typeface="黑体" panose="02010609060101010101" pitchFamily="49" charset="-122"/>
              </a:rPr>
              <a:t>(2)</a:t>
            </a:r>
            <a:r>
              <a:rPr lang="zh-CN" altLang="zh-CN" dirty="0">
                <a:latin typeface="黑体" panose="02010609060101010101" pitchFamily="49" charset="-122"/>
                <a:ea typeface="黑体" panose="02010609060101010101" pitchFamily="49" charset="-122"/>
              </a:rPr>
              <a:t>类的职责。类能做哪些工作？一般。用成员函数的名字来描述即可</a:t>
            </a:r>
          </a:p>
          <a:p>
            <a:pPr>
              <a:lnSpc>
                <a:spcPct val="150000"/>
              </a:lnSpc>
            </a:pPr>
            <a:r>
              <a:rPr lang="en-US" altLang="zh-CN" dirty="0">
                <a:latin typeface="黑体" panose="02010609060101010101" pitchFamily="49" charset="-122"/>
                <a:ea typeface="黑体" panose="02010609060101010101" pitchFamily="49" charset="-122"/>
              </a:rPr>
              <a:t>(3)</a:t>
            </a:r>
            <a:r>
              <a:rPr lang="zh-CN" altLang="zh-CN" dirty="0">
                <a:latin typeface="黑体" panose="02010609060101010101" pitchFamily="49" charset="-122"/>
                <a:ea typeface="黑体" panose="02010609060101010101" pitchFamily="49" charset="-122"/>
              </a:rPr>
              <a:t>类的协作。它与其他类有哪些交互？可以是已经存在的对象对这个类的对象提供的服务。</a:t>
            </a:r>
          </a:p>
        </p:txBody>
      </p:sp>
      <p:sp>
        <p:nvSpPr>
          <p:cNvPr id="3" name="标题 2">
            <a:extLst>
              <a:ext uri="{FF2B5EF4-FFF2-40B4-BE49-F238E27FC236}">
                <a16:creationId xmlns:a16="http://schemas.microsoft.com/office/drawing/2014/main" id="{865E5194-CE86-4B0D-A87F-EDA4C10EDF8C}"/>
              </a:ext>
            </a:extLst>
          </p:cNvPr>
          <p:cNvSpPr txBox="1">
            <a:spLocks/>
          </p:cNvSpPr>
          <p:nvPr/>
        </p:nvSpPr>
        <p:spPr>
          <a:xfrm>
            <a:off x="179512" y="51470"/>
            <a:ext cx="6624736" cy="42155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a:solidFill>
                  <a:schemeClr val="bg1"/>
                </a:solidFill>
                <a:latin typeface="黑体" panose="02010609060101010101" pitchFamily="49" charset="-122"/>
                <a:ea typeface="黑体" panose="02010609060101010101" pitchFamily="49" charset="-122"/>
              </a:rPr>
              <a:t>9.1 </a:t>
            </a:r>
            <a:r>
              <a:rPr lang="zh-CN" altLang="en-US" sz="2800" b="1">
                <a:solidFill>
                  <a:schemeClr val="bg1"/>
                </a:solidFill>
                <a:latin typeface="黑体" panose="02010609060101010101" pitchFamily="49" charset="-122"/>
                <a:ea typeface="黑体" panose="02010609060101010101" pitchFamily="49" charset="-122"/>
              </a:rPr>
              <a:t>面向对象程序设计的一般方法和技巧</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4AC95366-5CDF-4B7A-A21B-05BDB3DD28B9}"/>
              </a:ext>
            </a:extLst>
          </p:cNvPr>
          <p:cNvSpPr/>
          <p:nvPr/>
        </p:nvSpPr>
        <p:spPr>
          <a:xfrm>
            <a:off x="226725" y="637997"/>
            <a:ext cx="3802644" cy="481863"/>
          </a:xfrm>
          <a:prstGeom prst="rect">
            <a:avLst/>
          </a:prstGeom>
        </p:spPr>
        <p:txBody>
          <a:bodyPr wrap="none">
            <a:spAutoFit/>
          </a:bodyPr>
          <a:lstStyle/>
          <a:p>
            <a:pPr>
              <a:lnSpc>
                <a:spcPct val="150000"/>
              </a:lnSpc>
            </a:pPr>
            <a:r>
              <a:rPr lang="en-US" altLang="zh-CN" sz="2000" b="1" dirty="0">
                <a:solidFill>
                  <a:srgbClr val="0033CC"/>
                </a:solidFill>
                <a:latin typeface="黑体" panose="02010609060101010101" pitchFamily="49" charset="-122"/>
                <a:ea typeface="黑体" panose="02010609060101010101" pitchFamily="49" charset="-122"/>
              </a:rPr>
              <a:t>9.1.2 </a:t>
            </a:r>
            <a:r>
              <a:rPr lang="zh-CN" altLang="en-US" sz="2000" b="1" dirty="0">
                <a:solidFill>
                  <a:srgbClr val="0033CC"/>
                </a:solidFill>
                <a:latin typeface="黑体" panose="02010609060101010101" pitchFamily="49" charset="-122"/>
                <a:ea typeface="黑体" panose="02010609060101010101" pitchFamily="49" charset="-122"/>
              </a:rPr>
              <a:t>对象（类）的设计与实现</a:t>
            </a:r>
            <a:endParaRPr lang="en-US" altLang="zh-CN" sz="2000" b="1" dirty="0">
              <a:solidFill>
                <a:srgbClr val="0033CC"/>
              </a:solidFill>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EA4722A8-0E40-4916-A2C3-FBC03FACFC7B}"/>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例如，设一个自动取款机，图</a:t>
            </a:r>
            <a:r>
              <a:rPr kumimoji="0" lang="en-US" altLang="zh-CN" sz="1000" b="0" i="0" u="none" strike="noStrike" cap="none" normalizeH="0" baseline="0">
                <a:ln>
                  <a:noFill/>
                </a:ln>
                <a:solidFill>
                  <a:schemeClr val="tx1"/>
                </a:solidFill>
                <a:effectLst/>
                <a:latin typeface="Times New Roman" panose="02020603050405020304" pitchFamily="18" charset="0"/>
                <a:ea typeface="新宋体" panose="02010609030101010101" pitchFamily="49" charset="-122"/>
                <a:cs typeface="Times New Roman" panose="02020603050405020304" pitchFamily="18" charset="0"/>
              </a:rPr>
              <a:t>9.1</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新宋体" panose="02010609030101010101" pitchFamily="49" charset="-122"/>
              </a:rPr>
              <a:t>描述了自动取款机的常见行为。</a:t>
            </a:r>
            <a:endParaRPr kumimoji="0" lang="zh-CN" altLang="en-US" sz="800" b="0" i="0" u="none" strike="noStrike" cap="none" normalizeH="0" baseline="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F5A2B334-0350-464E-8284-9000E2DBF4E2}"/>
              </a:ext>
            </a:extLst>
          </p:cNvPr>
          <p:cNvSpPr>
            <a:spLocks noChangeArrowheads="1"/>
          </p:cNvSpPr>
          <p:nvPr/>
        </p:nvSpPr>
        <p:spPr bwMode="auto">
          <a:xfrm>
            <a:off x="0" y="21812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10733350"/>
      </p:ext>
    </p:extLst>
  </p:cSld>
  <p:clrMapOvr>
    <a:masterClrMapping/>
  </p:clrMapOvr>
  <p:transition>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1644</Words>
  <Application>Microsoft Office PowerPoint</Application>
  <PresentationFormat>全屏显示(16:9)</PresentationFormat>
  <Paragraphs>78</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黑体</vt:lpstr>
      <vt:lpstr>楷体_GB2312</vt:lpstr>
      <vt:lpstr>宋体</vt:lpstr>
      <vt:lpstr>新宋体</vt:lpstr>
      <vt:lpstr>Arial</vt:lpstr>
      <vt:lpstr>Calibri</vt:lpstr>
      <vt:lpstr>Times New Roman</vt:lpstr>
      <vt:lpstr>Wingdings</vt:lpstr>
      <vt:lpstr>Office 主题​​</vt:lpstr>
      <vt:lpstr>第9章 面向对象程序设计方法与实例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Lxf</dc:creator>
  <cp:lastModifiedBy>angeladophin@outlook.com</cp:lastModifiedBy>
  <cp:revision>12</cp:revision>
  <dcterms:created xsi:type="dcterms:W3CDTF">2018-10-22T07:47:44Z</dcterms:created>
  <dcterms:modified xsi:type="dcterms:W3CDTF">2018-10-22T12:24:37Z</dcterms:modified>
</cp:coreProperties>
</file>