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90" r:id="rId26"/>
    <p:sldId id="294" r:id="rId27"/>
    <p:sldId id="283" r:id="rId28"/>
    <p:sldId id="284" r:id="rId29"/>
    <p:sldId id="288"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660" y="4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lvl1pPr>
              <a:defRPr b="1">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Tree>
    <p:extLst>
      <p:ext uri="{BB962C8B-B14F-4D97-AF65-F5344CB8AC3E}">
        <p14:creationId xmlns:p14="http://schemas.microsoft.com/office/powerpoint/2010/main" val="293170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51470"/>
            <a:ext cx="4834880" cy="421556"/>
          </a:xfrm>
        </p:spPr>
        <p:txBody>
          <a:bodyPr>
            <a:noAutofit/>
          </a:bodyPr>
          <a:lstStyle>
            <a:lvl1pPr>
              <a:defRPr sz="2800" b="1">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sz="2800" b="1">
                <a:latin typeface="黑体" panose="02010609060101010101" pitchFamily="49" charset="-122"/>
                <a:ea typeface="黑体" panose="02010609060101010101" pitchFamily="49" charset="-122"/>
              </a:defRPr>
            </a:lvl1pPr>
            <a:lvl2pPr>
              <a:defRPr>
                <a:latin typeface="黑体" panose="02010609060101010101" pitchFamily="49" charset="-122"/>
                <a:ea typeface="黑体" panose="02010609060101010101" pitchFamily="49" charset="-122"/>
              </a:defRPr>
            </a:lvl2pPr>
            <a:lvl3pPr>
              <a:defRPr>
                <a:latin typeface="黑体" panose="02010609060101010101" pitchFamily="49" charset="-122"/>
                <a:ea typeface="黑体" panose="02010609060101010101" pitchFamily="49"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500314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8009365-8A89-4423-8E7A-5B49120513E3}" type="datetimeFigureOut">
              <a:rPr lang="zh-CN" altLang="en-US" smtClean="0"/>
              <a:t>2018/10/22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96277C-CFC1-47D2-A4EC-61D7B8B0F944}" type="slidenum">
              <a:rPr lang="zh-CN" altLang="en-US" smtClean="0"/>
              <a:t>‹#›</a:t>
            </a:fld>
            <a:endParaRPr lang="zh-CN" altLang="en-US"/>
          </a:p>
        </p:txBody>
      </p:sp>
    </p:spTree>
    <p:extLst>
      <p:ext uri="{BB962C8B-B14F-4D97-AF65-F5344CB8AC3E}">
        <p14:creationId xmlns:p14="http://schemas.microsoft.com/office/powerpoint/2010/main" val="166188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6573416" cy="555526"/>
          </a:xfrm>
        </p:spPr>
        <p:txBody>
          <a:bodyPr>
            <a:normAutofit/>
          </a:bodyPr>
          <a:lstStyle>
            <a:lvl1pPr>
              <a:defRPr sz="240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8009365-8A89-4423-8E7A-5B49120513E3}" type="datetimeFigureOut">
              <a:rPr lang="zh-CN" altLang="en-US" smtClean="0"/>
              <a:t>2018/10/22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96277C-CFC1-47D2-A4EC-61D7B8B0F944}" type="slidenum">
              <a:rPr lang="zh-CN" altLang="en-US" smtClean="0"/>
              <a:t>‹#›</a:t>
            </a:fld>
            <a:endParaRPr lang="zh-CN" altLang="en-US"/>
          </a:p>
        </p:txBody>
      </p:sp>
    </p:spTree>
    <p:extLst>
      <p:ext uri="{BB962C8B-B14F-4D97-AF65-F5344CB8AC3E}">
        <p14:creationId xmlns:p14="http://schemas.microsoft.com/office/powerpoint/2010/main" val="2513083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396B63F-6955-49EF-8381-54A9394616DB}" type="slidenum">
              <a:rPr lang="en-US" altLang="zh-CN"/>
              <a:pPr/>
              <a:t>‹#›</a:t>
            </a:fld>
            <a:endParaRPr lang="en-US" altLang="zh-CN"/>
          </a:p>
        </p:txBody>
      </p:sp>
    </p:spTree>
    <p:extLst>
      <p:ext uri="{BB962C8B-B14F-4D97-AF65-F5344CB8AC3E}">
        <p14:creationId xmlns:p14="http://schemas.microsoft.com/office/powerpoint/2010/main" val="972328159"/>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150939" y="160735"/>
            <a:ext cx="7793037" cy="1096565"/>
          </a:xfrm>
        </p:spPr>
        <p:txBody>
          <a:bodyPr/>
          <a:lstStyle/>
          <a:p>
            <a:r>
              <a:rPr lang="zh-CN" altLang="en-US"/>
              <a:t>单击此处编辑母版标题样式</a:t>
            </a:r>
          </a:p>
        </p:txBody>
      </p:sp>
      <p:sp>
        <p:nvSpPr>
          <p:cNvPr id="3" name="文本占位符 2"/>
          <p:cNvSpPr>
            <a:spLocks noGrp="1"/>
          </p:cNvSpPr>
          <p:nvPr>
            <p:ph type="body" sz="half" idx="1"/>
          </p:nvPr>
        </p:nvSpPr>
        <p:spPr>
          <a:xfrm>
            <a:off x="1182688" y="1513285"/>
            <a:ext cx="3810000" cy="30861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5145088" y="1513285"/>
            <a:ext cx="3810000" cy="3086100"/>
          </a:xfrm>
        </p:spPr>
        <p:txBody>
          <a:bodyPr/>
          <a:lstStyle/>
          <a:p>
            <a:endParaRPr lang="zh-CN" altLang="en-US"/>
          </a:p>
        </p:txBody>
      </p:sp>
      <p:sp>
        <p:nvSpPr>
          <p:cNvPr id="5" name="日期占位符 4"/>
          <p:cNvSpPr>
            <a:spLocks noGrp="1"/>
          </p:cNvSpPr>
          <p:nvPr>
            <p:ph type="dt" sz="half" idx="10"/>
          </p:nvPr>
        </p:nvSpPr>
        <p:spPr>
          <a:xfrm>
            <a:off x="1162050" y="4682729"/>
            <a:ext cx="1905000" cy="342900"/>
          </a:xfrm>
        </p:spPr>
        <p:txBody>
          <a:bodyPr/>
          <a:lstStyle>
            <a:lvl1pPr>
              <a:defRPr/>
            </a:lvl1pPr>
          </a:lstStyle>
          <a:p>
            <a:endParaRPr lang="en-US" altLang="zh-CN"/>
          </a:p>
        </p:txBody>
      </p:sp>
      <p:sp>
        <p:nvSpPr>
          <p:cNvPr id="6" name="页脚占位符 5"/>
          <p:cNvSpPr>
            <a:spLocks noGrp="1"/>
          </p:cNvSpPr>
          <p:nvPr>
            <p:ph type="ftr" sz="quarter" idx="11"/>
          </p:nvPr>
        </p:nvSpPr>
        <p:spPr>
          <a:xfrm>
            <a:off x="3657600" y="4682729"/>
            <a:ext cx="2895600" cy="3429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7042150" y="4682729"/>
            <a:ext cx="1905000" cy="342900"/>
          </a:xfrm>
        </p:spPr>
        <p:txBody>
          <a:bodyPr/>
          <a:lstStyle>
            <a:lvl1pPr>
              <a:defRPr/>
            </a:lvl1pPr>
          </a:lstStyle>
          <a:p>
            <a:fld id="{59FDD1C1-8966-4E9F-A52B-72F649F6AFAE}" type="slidenum">
              <a:rPr lang="en-US" altLang="zh-CN"/>
              <a:pPr/>
              <a:t>‹#›</a:t>
            </a:fld>
            <a:endParaRPr lang="en-US" altLang="zh-CN"/>
          </a:p>
        </p:txBody>
      </p:sp>
    </p:spTree>
    <p:extLst>
      <p:ext uri="{BB962C8B-B14F-4D97-AF65-F5344CB8AC3E}">
        <p14:creationId xmlns:p14="http://schemas.microsoft.com/office/powerpoint/2010/main" val="1488117089"/>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8009365-8A89-4423-8E7A-5B49120513E3}" type="datetimeFigureOut">
              <a:rPr lang="zh-CN" altLang="en-US" smtClean="0"/>
              <a:t>2018/10/22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396277C-CFC1-47D2-A4EC-61D7B8B0F944}" type="slidenum">
              <a:rPr lang="zh-CN" altLang="en-US" smtClean="0"/>
              <a:t>‹#›</a:t>
            </a:fld>
            <a:endParaRPr lang="zh-CN" altLang="en-US"/>
          </a:p>
        </p:txBody>
      </p:sp>
      <p:sp>
        <p:nvSpPr>
          <p:cNvPr id="8" name="object 1"/>
          <p:cNvSpPr/>
          <p:nvPr userDrawn="1"/>
        </p:nvSpPr>
        <p:spPr>
          <a:xfrm>
            <a:off x="0" y="0"/>
            <a:ext cx="9144000" cy="5143500"/>
          </a:xfrm>
          <a:prstGeom prst="rect">
            <a:avLst/>
          </a:prstGeom>
          <a:blipFill>
            <a:blip r:embed="rId8"/>
            <a:srcRect/>
            <a:stretch>
              <a:fillRect l="-17421"/>
            </a:stretch>
          </a:blipFill>
        </p:spPr>
        <p:txBody>
          <a:bodyPr wrap="square" lIns="0" tIns="0" rIns="0" bIns="0" rtlCol="0">
            <a:spAutoFit/>
          </a:bodyPr>
          <a:lstStyle/>
          <a:p>
            <a:endParaRPr/>
          </a:p>
        </p:txBody>
      </p:sp>
    </p:spTree>
    <p:extLst>
      <p:ext uri="{BB962C8B-B14F-4D97-AF65-F5344CB8AC3E}">
        <p14:creationId xmlns:p14="http://schemas.microsoft.com/office/powerpoint/2010/main" val="4189709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oleObject" Target="../embeddings/oleObject2.bin"/><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gif"/><Relationship Id="rId7" Type="http://schemas.openxmlformats.org/officeDocument/2006/relationships/image" Target="../media/image11.png"/><Relationship Id="rId2" Type="http://schemas.openxmlformats.org/officeDocument/2006/relationships/image" Target="../media/image6.gif"/><Relationship Id="rId1" Type="http://schemas.openxmlformats.org/officeDocument/2006/relationships/slideLayout" Target="../slideLayouts/slideLayout5.xml"/><Relationship Id="rId6" Type="http://schemas.openxmlformats.org/officeDocument/2006/relationships/image" Target="../media/image10.gif"/><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latin typeface="楷体_GB2312" pitchFamily="49" charset="-122"/>
                <a:ea typeface="楷体_GB2312" pitchFamily="49" charset="-122"/>
              </a:rPr>
              <a:t>C++</a:t>
            </a:r>
            <a:r>
              <a:rPr lang="zh-CN" altLang="en-US" dirty="0">
                <a:latin typeface="楷体_GB2312" pitchFamily="49" charset="-122"/>
                <a:ea typeface="楷体_GB2312" pitchFamily="49" charset="-122"/>
              </a:rPr>
              <a:t>面向对象程序设计</a:t>
            </a: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308631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52400" y="388492"/>
            <a:ext cx="8839200" cy="4366516"/>
          </a:xfrm>
          <a:prstGeom prst="rect">
            <a:avLst/>
          </a:prstGeom>
          <a:noFill/>
          <a:ln w="9525">
            <a:noFill/>
            <a:miter lim="800000"/>
            <a:headEnd/>
            <a:tailEnd/>
          </a:ln>
          <a:effectLst/>
          <a:extLst/>
        </p:spPr>
        <p:txBody>
          <a:bodyPr>
            <a:spAutoFit/>
          </a:bodyPr>
          <a:lstStyle>
            <a:lvl1pPr indent="723900">
              <a:defRPr>
                <a:solidFill>
                  <a:schemeClr val="tx1"/>
                </a:solidFill>
                <a:latin typeface="Arial" charset="0"/>
                <a:ea typeface="宋体" charset="-122"/>
              </a:defRPr>
            </a:lvl1pPr>
            <a:lvl2pPr marL="984250">
              <a:defRPr>
                <a:solidFill>
                  <a:schemeClr val="tx1"/>
                </a:solidFill>
                <a:latin typeface="Arial" charset="0"/>
                <a:ea typeface="宋体" charset="-122"/>
              </a:defRPr>
            </a:lvl2pPr>
            <a:lvl3pPr marL="1163638">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lgn="just">
              <a:lnSpc>
                <a:spcPct val="130000"/>
              </a:lnSpc>
              <a:spcBef>
                <a:spcPct val="50000"/>
              </a:spcBef>
              <a:buClr>
                <a:schemeClr val="accent1"/>
              </a:buClr>
              <a:buSzPct val="75000"/>
              <a:buFont typeface="Monotype Sorts" pitchFamily="2" charset="2"/>
              <a:buNone/>
            </a:pPr>
            <a:r>
              <a:rPr kumimoji="1" lang="zh-CN" altLang="en-US" sz="2400">
                <a:solidFill>
                  <a:srgbClr val="000000"/>
                </a:solidFill>
                <a:latin typeface="Times New Roman" pitchFamily="18" charset="0"/>
                <a:ea typeface="楷体_GB2312" pitchFamily="49" charset="-122"/>
              </a:rPr>
              <a:t>传统的结构化方法强调的是功能抽象和模块化，每个模块都是一个过程。结构化方法处理问题是以过程为中心的。面向对象强调的是功能抽象和数据抽象，用对象来描述事物和过程。而对象包含数据和对数据的操作，是对数据和功能的抽象和统一。面向对象方法处理问题的过程是对一系列相关对象的操纵，即发送消息到目标对象中，由对象执行相应的操作。因此面向对象方法是以对象为中心的，这种以对象为中心的方法更自然、更直接地反映现实世界的问题空间，具有独特的抽象性、封装性、继承性和多态性，能更好地适应复杂大系统不断发展与变化的要求。</a:t>
            </a:r>
          </a:p>
        </p:txBody>
      </p:sp>
      <p:sp>
        <p:nvSpPr>
          <p:cNvPr id="15363" name="AutoShape 3">
            <a:hlinkClick r:id="" action="ppaction://noaction" highlightClick="1"/>
          </p:cNvPr>
          <p:cNvSpPr>
            <a:spLocks noChangeArrowheads="1"/>
          </p:cNvSpPr>
          <p:nvPr/>
        </p:nvSpPr>
        <p:spPr bwMode="auto">
          <a:xfrm>
            <a:off x="8763000" y="4857750"/>
            <a:ext cx="381000" cy="285750"/>
          </a:xfrm>
          <a:prstGeom prst="actionButtonBlank">
            <a:avLst/>
          </a:prstGeom>
          <a:noFill/>
          <a:ln>
            <a:noFill/>
          </a:ln>
          <a:effectLst/>
          <a:extLst>
            <a:ext uri="{909E8E84-426E-40DD-AFC4-6F175D3DCCD1}">
              <a14:hiddenFill xmlns:a14="http://schemas.microsoft.com/office/drawing/2010/main">
                <a:solidFill>
                  <a:srgbClr val="CC99FF"/>
                </a:solidFill>
              </a14:hiddenFill>
            </a:ext>
            <a:ext uri="{91240B29-F687-4F45-9708-019B960494DF}">
              <a14:hiddenLine xmlns:a14="http://schemas.microsoft.com/office/drawing/2010/main" w="9525">
                <a:solidFill>
                  <a:srgbClr val="FFFF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116210032"/>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20663" y="646328"/>
            <a:ext cx="8732837" cy="4104265"/>
          </a:xfrm>
          <a:prstGeom prst="rect">
            <a:avLst/>
          </a:prstGeom>
          <a:solidFill>
            <a:srgbClr val="CCFFFF"/>
          </a:solidFill>
          <a:ln w="9525">
            <a:solidFill>
              <a:srgbClr val="8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indent="627063">
              <a:defRPr>
                <a:solidFill>
                  <a:schemeClr val="tx1"/>
                </a:solidFill>
                <a:latin typeface="Arial" charset="0"/>
                <a:ea typeface="宋体" charset="-122"/>
              </a:defRPr>
            </a:lvl1pPr>
            <a:lvl2pPr marL="806450">
              <a:defRPr>
                <a:solidFill>
                  <a:schemeClr val="tx1"/>
                </a:solidFill>
                <a:latin typeface="Arial" charset="0"/>
                <a:ea typeface="宋体" charset="-122"/>
              </a:defRPr>
            </a:lvl2pPr>
            <a:lvl3pPr marL="985838">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lgn="just">
              <a:lnSpc>
                <a:spcPct val="105000"/>
              </a:lnSpc>
              <a:spcBef>
                <a:spcPct val="50000"/>
              </a:spcBef>
              <a:buClr>
                <a:schemeClr val="accent1"/>
              </a:buClr>
              <a:buSzPct val="75000"/>
              <a:buFont typeface="Monotype Sorts" pitchFamily="2" charset="2"/>
              <a:buNone/>
            </a:pPr>
            <a:r>
              <a:rPr kumimoji="1" lang="zh-CN" altLang="en-US" sz="2000" b="1">
                <a:solidFill>
                  <a:srgbClr val="003366"/>
                </a:solidFill>
                <a:effectLst>
                  <a:outerShdw blurRad="38100" dist="38100" dir="2700000" algn="tl">
                    <a:srgbClr val="000000"/>
                  </a:outerShdw>
                </a:effectLst>
                <a:latin typeface="Times New Roman" pitchFamily="18" charset="0"/>
                <a:ea typeface="楷体_GB2312" pitchFamily="49" charset="-122"/>
              </a:rPr>
              <a:t>采用对象的观点看待所要解决的问题，并将其抽象为应用系统是极其自然与简单的，</a:t>
            </a:r>
            <a:r>
              <a:rPr kumimoji="1" lang="zh-CN" altLang="en-US" sz="2000" b="1">
                <a:solidFill>
                  <a:srgbClr val="000000"/>
                </a:solidFill>
                <a:effectLst>
                  <a:outerShdw blurRad="38100" dist="38100" dir="2700000" algn="tl">
                    <a:srgbClr val="FFFFFF"/>
                  </a:outerShdw>
                </a:effectLst>
                <a:latin typeface="Times New Roman" pitchFamily="18" charset="0"/>
                <a:ea typeface="楷体_GB2312" pitchFamily="49" charset="-122"/>
              </a:rPr>
              <a:t>因为它符合人类的思维习惯，使得应用系统更容易理解。同时，由于应用系统是由相互独立的对象构成的，使得系统的修改可以局部化，因此系统更易于维护。</a:t>
            </a:r>
            <a:endParaRPr kumimoji="1" lang="zh-CN" altLang="en-US" sz="2000" b="1">
              <a:solidFill>
                <a:srgbClr val="003366"/>
              </a:solidFill>
              <a:effectLst>
                <a:outerShdw blurRad="38100" dist="38100" dir="2700000" algn="tl">
                  <a:srgbClr val="000000"/>
                </a:outerShdw>
              </a:effectLst>
              <a:latin typeface="Times New Roman" pitchFamily="18" charset="0"/>
              <a:ea typeface="楷体_GB2312" pitchFamily="49" charset="-122"/>
            </a:endParaRPr>
          </a:p>
          <a:p>
            <a:pPr algn="just">
              <a:lnSpc>
                <a:spcPct val="105000"/>
              </a:lnSpc>
              <a:spcBef>
                <a:spcPct val="50000"/>
              </a:spcBef>
              <a:buClr>
                <a:schemeClr val="accent1"/>
              </a:buClr>
              <a:buSzPct val="75000"/>
              <a:buFont typeface="Monotype Sorts" pitchFamily="2" charset="2"/>
              <a:buNone/>
            </a:pPr>
            <a:r>
              <a:rPr kumimoji="1" lang="zh-CN" altLang="en-US" sz="2000" b="1">
                <a:solidFill>
                  <a:srgbClr val="0066CC"/>
                </a:solidFill>
                <a:effectLst>
                  <a:outerShdw blurRad="38100" dist="38100" dir="2700000" algn="tl">
                    <a:srgbClr val="000000"/>
                  </a:outerShdw>
                </a:effectLst>
                <a:latin typeface="Times New Roman" pitchFamily="18" charset="0"/>
                <a:ea typeface="楷体_GB2312" pitchFamily="49" charset="-122"/>
              </a:rPr>
              <a:t>软件开发从本质上讲就是对软件所要处理的问题域进行正确的认识，并把这种认识正确地描述出来。</a:t>
            </a:r>
            <a:r>
              <a:rPr kumimoji="1" lang="zh-CN" altLang="en-US" sz="2000" b="1">
                <a:solidFill>
                  <a:srgbClr val="000000"/>
                </a:solidFill>
                <a:effectLst>
                  <a:outerShdw blurRad="38100" dist="38100" dir="2700000" algn="tl">
                    <a:srgbClr val="FFFFFF"/>
                  </a:outerShdw>
                </a:effectLst>
                <a:latin typeface="Times New Roman" pitchFamily="18" charset="0"/>
                <a:ea typeface="楷体_GB2312" pitchFamily="49" charset="-122"/>
              </a:rPr>
              <a:t>既然如此，那就应该直接面对问题域中客观存在的事物来进行软件开发，这就是面向对象。另一方面，人类在认识世界的历史长河中形成的普遍有效的思维方法，在软件开发中也应该是适用的。在软件开发中尽量采用人们在日常生活中习惯的思维方式和表达方式，这就是面向对象方法所强调的基本原则。软件开发从过分专业化的方法、规则和技巧中回到了客观世界，回到了人们的日常思维，所以说</a:t>
            </a:r>
            <a:r>
              <a:rPr kumimoji="1" lang="zh-CN" altLang="en-US" sz="2000" b="1">
                <a:solidFill>
                  <a:srgbClr val="FF0000"/>
                </a:solidFill>
                <a:effectLst>
                  <a:outerShdw blurRad="38100" dist="38100" dir="2700000" algn="tl">
                    <a:srgbClr val="000000"/>
                  </a:outerShdw>
                </a:effectLst>
                <a:latin typeface="Times New Roman" pitchFamily="18" charset="0"/>
                <a:ea typeface="楷体_GB2312" pitchFamily="49" charset="-122"/>
              </a:rPr>
              <a:t>面向对象方法是软件方法学的返朴归真。</a:t>
            </a:r>
          </a:p>
        </p:txBody>
      </p:sp>
      <p:sp>
        <p:nvSpPr>
          <p:cNvPr id="16387" name="AutoShape 3">
            <a:hlinkClick r:id="" action="ppaction://noaction" highlightClick="1"/>
          </p:cNvPr>
          <p:cNvSpPr>
            <a:spLocks noChangeArrowheads="1"/>
          </p:cNvSpPr>
          <p:nvPr/>
        </p:nvSpPr>
        <p:spPr bwMode="auto">
          <a:xfrm>
            <a:off x="8763000" y="4857750"/>
            <a:ext cx="381000" cy="285750"/>
          </a:xfrm>
          <a:prstGeom prst="actionButtonBlank">
            <a:avLst/>
          </a:prstGeom>
          <a:noFill/>
          <a:ln>
            <a:noFill/>
          </a:ln>
          <a:effectLst/>
          <a:extLst>
            <a:ext uri="{909E8E84-426E-40DD-AFC4-6F175D3DCCD1}">
              <a14:hiddenFill xmlns:a14="http://schemas.microsoft.com/office/drawing/2010/main">
                <a:solidFill>
                  <a:srgbClr val="CC99FF"/>
                </a:solidFill>
              </a14:hiddenFill>
            </a:ext>
            <a:ext uri="{91240B29-F687-4F45-9708-019B960494DF}">
              <a14:hiddenLine xmlns:a14="http://schemas.microsoft.com/office/drawing/2010/main" w="9525">
                <a:solidFill>
                  <a:srgbClr val="FFFF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6389" name="AutoShape 5">
            <a:hlinkClick r:id="rId2" action="ppaction://hlinksldjump" highlightClick="1"/>
          </p:cNvPr>
          <p:cNvSpPr>
            <a:spLocks noChangeArrowheads="1"/>
          </p:cNvSpPr>
          <p:nvPr/>
        </p:nvSpPr>
        <p:spPr bwMode="auto">
          <a:xfrm>
            <a:off x="8604250" y="4786312"/>
            <a:ext cx="539750" cy="357188"/>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961367427"/>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6200" y="492920"/>
            <a:ext cx="7772400" cy="421556"/>
          </a:xfrm>
        </p:spPr>
        <p:txBody>
          <a:bodyPr/>
          <a:lstStyle/>
          <a:p>
            <a:r>
              <a:rPr lang="zh-CN" altLang="en-US" sz="3200" b="1" dirty="0">
                <a:solidFill>
                  <a:srgbClr val="FF0000"/>
                </a:solidFill>
                <a:latin typeface="楷体_GB2312" pitchFamily="49" charset="-122"/>
                <a:ea typeface="楷体_GB2312" pitchFamily="49" charset="-122"/>
              </a:rPr>
              <a:t>结构化程序设计与面向对象程序设计</a:t>
            </a:r>
            <a:r>
              <a:rPr lang="zh-CN" altLang="en-US" dirty="0">
                <a:solidFill>
                  <a:srgbClr val="FF0000"/>
                </a:solidFill>
              </a:rPr>
              <a:t> </a:t>
            </a:r>
          </a:p>
        </p:txBody>
      </p:sp>
      <p:sp>
        <p:nvSpPr>
          <p:cNvPr id="17411" name="Rectangle 3"/>
          <p:cNvSpPr>
            <a:spLocks noGrp="1" noChangeArrowheads="1"/>
          </p:cNvSpPr>
          <p:nvPr>
            <p:ph type="body" idx="1"/>
          </p:nvPr>
        </p:nvSpPr>
        <p:spPr>
          <a:xfrm>
            <a:off x="251520" y="1028700"/>
            <a:ext cx="8206680" cy="3086100"/>
          </a:xfrm>
        </p:spPr>
        <p:txBody>
          <a:bodyPr/>
          <a:lstStyle/>
          <a:p>
            <a:pPr>
              <a:spcBef>
                <a:spcPct val="0"/>
              </a:spcBef>
              <a:buFont typeface="Wingdings" pitchFamily="2" charset="2"/>
              <a:buNone/>
            </a:pPr>
            <a:r>
              <a:rPr lang="en-US" altLang="zh-CN" sz="2800" b="1" dirty="0">
                <a:latin typeface="楷体_GB2312" pitchFamily="49" charset="-122"/>
                <a:ea typeface="楷体_GB2312" pitchFamily="49" charset="-122"/>
              </a:rPr>
              <a:t>   1.</a:t>
            </a:r>
            <a:r>
              <a:rPr lang="zh-CN" altLang="en-US" sz="2800" b="1" dirty="0">
                <a:latin typeface="楷体_GB2312" pitchFamily="49" charset="-122"/>
                <a:ea typeface="楷体_GB2312" pitchFamily="49" charset="-122"/>
              </a:rPr>
              <a:t>结构化程序设计</a:t>
            </a:r>
          </a:p>
          <a:p>
            <a:pPr algn="just">
              <a:spcBef>
                <a:spcPct val="0"/>
              </a:spcBef>
              <a:buFont typeface="Wingdings" pitchFamily="2" charset="2"/>
              <a:buNone/>
            </a:pPr>
            <a:r>
              <a:rPr kumimoji="1" lang="zh-CN" altLang="en-US" sz="2800" b="1" dirty="0">
                <a:latin typeface="楷体_GB2312" pitchFamily="49" charset="-122"/>
                <a:ea typeface="楷体_GB2312" pitchFamily="49" charset="-122"/>
              </a:rPr>
              <a:t>  </a:t>
            </a:r>
            <a:r>
              <a:rPr kumimoji="1" lang="zh-CN" altLang="en-US" sz="2800" b="1" dirty="0">
                <a:solidFill>
                  <a:schemeClr val="hlink"/>
                </a:solidFill>
                <a:latin typeface="楷体_GB2312" pitchFamily="49" charset="-122"/>
                <a:ea typeface="楷体_GB2312" pitchFamily="49" charset="-122"/>
              </a:rPr>
              <a:t>程序</a:t>
            </a:r>
            <a:r>
              <a:rPr kumimoji="1" lang="en-US" altLang="zh-CN" sz="2800" b="1" dirty="0">
                <a:solidFill>
                  <a:schemeClr val="hlink"/>
                </a:solidFill>
                <a:latin typeface="楷体_GB2312" pitchFamily="49" charset="-122"/>
                <a:ea typeface="楷体_GB2312" pitchFamily="49" charset="-122"/>
              </a:rPr>
              <a:t>=</a:t>
            </a:r>
            <a:r>
              <a:rPr kumimoji="1" lang="zh-CN" altLang="en-US" sz="2800" b="1" dirty="0">
                <a:solidFill>
                  <a:schemeClr val="hlink"/>
                </a:solidFill>
                <a:latin typeface="楷体_GB2312" pitchFamily="49" charset="-122"/>
                <a:ea typeface="楷体_GB2312" pitchFamily="49" charset="-122"/>
              </a:rPr>
              <a:t>数据结构</a:t>
            </a:r>
            <a:r>
              <a:rPr kumimoji="1" lang="en-US" altLang="zh-CN" sz="2800" b="1" dirty="0">
                <a:solidFill>
                  <a:schemeClr val="hlink"/>
                </a:solidFill>
                <a:latin typeface="楷体_GB2312" pitchFamily="49" charset="-122"/>
                <a:ea typeface="楷体_GB2312" pitchFamily="49" charset="-122"/>
              </a:rPr>
              <a:t>+</a:t>
            </a:r>
            <a:r>
              <a:rPr kumimoji="1" lang="zh-CN" altLang="en-US" sz="2800" b="1" dirty="0">
                <a:solidFill>
                  <a:schemeClr val="hlink"/>
                </a:solidFill>
                <a:latin typeface="楷体_GB2312" pitchFamily="49" charset="-122"/>
                <a:ea typeface="楷体_GB2312" pitchFamily="49" charset="-122"/>
              </a:rPr>
              <a:t>算法</a:t>
            </a:r>
            <a:r>
              <a:rPr kumimoji="1" lang="en-US" altLang="zh-CN" sz="2800" b="1" dirty="0">
                <a:solidFill>
                  <a:schemeClr val="hlink"/>
                </a:solidFill>
                <a:latin typeface="楷体_GB2312" pitchFamily="49" charset="-122"/>
                <a:ea typeface="楷体_GB2312" pitchFamily="49" charset="-122"/>
              </a:rPr>
              <a:t>+</a:t>
            </a:r>
            <a:r>
              <a:rPr kumimoji="1" lang="zh-CN" altLang="en-US" sz="2800" b="1" dirty="0">
                <a:solidFill>
                  <a:schemeClr val="hlink"/>
                </a:solidFill>
                <a:latin typeface="楷体_GB2312" pitchFamily="49" charset="-122"/>
                <a:ea typeface="楷体_GB2312" pitchFamily="49" charset="-122"/>
              </a:rPr>
              <a:t>程序设计语言</a:t>
            </a:r>
            <a:r>
              <a:rPr kumimoji="1" lang="en-US" altLang="zh-CN" sz="2800" b="1" dirty="0">
                <a:solidFill>
                  <a:schemeClr val="hlink"/>
                </a:solidFill>
                <a:latin typeface="楷体_GB2312" pitchFamily="49" charset="-122"/>
                <a:ea typeface="楷体_GB2312" pitchFamily="49" charset="-122"/>
              </a:rPr>
              <a:t>+</a:t>
            </a:r>
            <a:r>
              <a:rPr kumimoji="1" lang="zh-CN" altLang="en-US" sz="2800" b="1" dirty="0">
                <a:solidFill>
                  <a:schemeClr val="hlink"/>
                </a:solidFill>
                <a:latin typeface="楷体_GB2312" pitchFamily="49" charset="-122"/>
                <a:ea typeface="楷体_GB2312" pitchFamily="49" charset="-122"/>
              </a:rPr>
              <a:t>语言环境</a:t>
            </a:r>
          </a:p>
          <a:p>
            <a:endParaRPr lang="en-US" altLang="zh-CN" dirty="0"/>
          </a:p>
        </p:txBody>
      </p:sp>
      <p:pic>
        <p:nvPicPr>
          <p:cNvPr id="174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007394"/>
            <a:ext cx="6781800" cy="3136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21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308" y="555526"/>
            <a:ext cx="4834880" cy="421556"/>
          </a:xfrm>
        </p:spPr>
        <p:txBody>
          <a:bodyPr/>
          <a:lstStyle/>
          <a:p>
            <a:r>
              <a:rPr lang="en-US" altLang="zh-CN" dirty="0">
                <a:solidFill>
                  <a:schemeClr val="tx1"/>
                </a:solidFill>
              </a:rPr>
              <a:t> </a:t>
            </a:r>
            <a:r>
              <a:rPr lang="en-US" altLang="zh-CN" b="1" dirty="0">
                <a:solidFill>
                  <a:schemeClr val="tx1"/>
                </a:solidFill>
              </a:rPr>
              <a:t>1. </a:t>
            </a:r>
            <a:r>
              <a:rPr lang="zh-CN" altLang="en-US" b="1" dirty="0">
                <a:solidFill>
                  <a:schemeClr val="tx1"/>
                </a:solidFill>
              </a:rPr>
              <a:t>结构化程序设计方法</a:t>
            </a:r>
            <a:r>
              <a:rPr lang="zh-CN" altLang="en-US" dirty="0">
                <a:solidFill>
                  <a:schemeClr val="tx1"/>
                </a:solidFill>
              </a:rPr>
              <a:t> </a:t>
            </a:r>
          </a:p>
        </p:txBody>
      </p:sp>
      <p:sp>
        <p:nvSpPr>
          <p:cNvPr id="18435" name="Rectangle 3"/>
          <p:cNvSpPr>
            <a:spLocks noGrp="1" noChangeArrowheads="1"/>
          </p:cNvSpPr>
          <p:nvPr>
            <p:ph type="body" idx="1"/>
          </p:nvPr>
        </p:nvSpPr>
        <p:spPr>
          <a:xfrm>
            <a:off x="287337" y="1203598"/>
            <a:ext cx="8569325" cy="3630215"/>
          </a:xfrm>
          <a:solidFill>
            <a:schemeClr val="bg1"/>
          </a:solidFill>
        </p:spPr>
        <p:txBody>
          <a:bodyPr>
            <a:normAutofit fontScale="92500" lnSpcReduction="20000"/>
          </a:bodyPr>
          <a:lstStyle/>
          <a:p>
            <a:pPr>
              <a:spcBef>
                <a:spcPct val="0"/>
              </a:spcBef>
            </a:pPr>
            <a:r>
              <a:rPr lang="zh-CN" altLang="en-US" sz="2400" b="0" dirty="0">
                <a:solidFill>
                  <a:schemeClr val="hlink"/>
                </a:solidFill>
                <a:effectLst>
                  <a:outerShdw blurRad="38100" dist="38100" dir="2700000" algn="tl">
                    <a:srgbClr val="C0C0C0"/>
                  </a:outerShdw>
                </a:effectLst>
                <a:latin typeface="楷体_GB2312" pitchFamily="49" charset="-122"/>
                <a:ea typeface="楷体_GB2312" pitchFamily="49" charset="-122"/>
              </a:rPr>
              <a:t>自顶向下、逐步细化：</a:t>
            </a:r>
            <a:r>
              <a:rPr lang="zh-CN" altLang="en-US" sz="2400" b="0" dirty="0">
                <a:effectLst>
                  <a:outerShdw blurRad="38100" dist="38100" dir="2700000" algn="tl">
                    <a:srgbClr val="C0C0C0"/>
                  </a:outerShdw>
                </a:effectLst>
                <a:latin typeface="楷体_GB2312" pitchFamily="49" charset="-122"/>
                <a:ea typeface="楷体_GB2312" pitchFamily="49" charset="-122"/>
              </a:rPr>
              <a:t>结构化程序设计的主要思想是功能分解并逐步求精。当一些任务复杂以至无法描述时，可以将它拆分为一系列较小的功能部件，直到这些完备的子任务小到易于理解的程度。这种方法叫</a:t>
            </a:r>
            <a:r>
              <a:rPr lang="zh-CN" altLang="en-US" sz="2400" b="0" dirty="0">
                <a:effectLst>
                  <a:outerShdw blurRad="38100" dist="38100" dir="2700000" algn="tl">
                    <a:srgbClr val="C0C0C0"/>
                  </a:outerShdw>
                </a:effectLst>
                <a:latin typeface="Arial"/>
                <a:ea typeface="楷体_GB2312" pitchFamily="49" charset="-122"/>
              </a:rPr>
              <a:t>“</a:t>
            </a:r>
            <a:r>
              <a:rPr lang="zh-CN" altLang="en-US" sz="2400" b="0" dirty="0">
                <a:effectLst>
                  <a:outerShdw blurRad="38100" dist="38100" dir="2700000" algn="tl">
                    <a:srgbClr val="C0C0C0"/>
                  </a:outerShdw>
                </a:effectLst>
                <a:latin typeface="楷体_GB2312" pitchFamily="49" charset="-122"/>
                <a:ea typeface="楷体_GB2312" pitchFamily="49" charset="-122"/>
              </a:rPr>
              <a:t>自顶向下，逐步细化</a:t>
            </a:r>
            <a:r>
              <a:rPr lang="zh-CN" altLang="en-US" sz="2400" b="0" dirty="0">
                <a:effectLst>
                  <a:outerShdw blurRad="38100" dist="38100" dir="2700000" algn="tl">
                    <a:srgbClr val="C0C0C0"/>
                  </a:outerShdw>
                </a:effectLst>
                <a:latin typeface="Arial"/>
                <a:ea typeface="楷体_GB2312" pitchFamily="49" charset="-122"/>
              </a:rPr>
              <a:t>”</a:t>
            </a:r>
            <a:r>
              <a:rPr lang="zh-CN" altLang="en-US" sz="2400" b="0" dirty="0">
                <a:effectLst>
                  <a:outerShdw blurRad="38100" dist="38100" dir="2700000" algn="tl">
                    <a:srgbClr val="C0C0C0"/>
                  </a:outerShdw>
                </a:effectLst>
                <a:latin typeface="楷体_GB2312" pitchFamily="49" charset="-122"/>
                <a:ea typeface="楷体_GB2312" pitchFamily="49" charset="-122"/>
              </a:rPr>
              <a:t>。</a:t>
            </a:r>
          </a:p>
          <a:p>
            <a:pPr>
              <a:spcBef>
                <a:spcPct val="0"/>
              </a:spcBef>
            </a:pPr>
            <a:r>
              <a:rPr lang="zh-CN" altLang="en-US" sz="2400" b="0" dirty="0">
                <a:solidFill>
                  <a:schemeClr val="hlink"/>
                </a:solidFill>
                <a:effectLst>
                  <a:outerShdw blurRad="38100" dist="38100" dir="2700000" algn="tl">
                    <a:srgbClr val="C0C0C0"/>
                  </a:outerShdw>
                </a:effectLst>
                <a:latin typeface="楷体_GB2312" pitchFamily="49" charset="-122"/>
                <a:ea typeface="楷体_GB2312" pitchFamily="49" charset="-122"/>
              </a:rPr>
              <a:t>模块化设计：</a:t>
            </a:r>
            <a:r>
              <a:rPr lang="zh-CN" altLang="en-US" sz="2400" b="0" dirty="0">
                <a:effectLst>
                  <a:outerShdw blurRad="38100" dist="38100" dir="2700000" algn="tl">
                    <a:srgbClr val="C0C0C0"/>
                  </a:outerShdw>
                </a:effectLst>
                <a:latin typeface="楷体_GB2312" pitchFamily="49" charset="-122"/>
                <a:ea typeface="楷体_GB2312" pitchFamily="49" charset="-122"/>
              </a:rPr>
              <a:t>在程序设计中常采用模块化设计的方法，尤其是当程序比较复杂时，更有必要。在拿到一个程序模块（实际上是程序模块的任务书）以后，根据程序模块的功能将它划分为若干个子模块，如果嫌这些子模块的规模大，还可以划分为更小的模块。这个过程采用自顶向下方法来实现。结构化程序设计方法可以解决人脑思维能力的局限性和所处理问题的复杂性之间的矛盾。</a:t>
            </a:r>
          </a:p>
          <a:p>
            <a:pPr>
              <a:spcBef>
                <a:spcPct val="0"/>
              </a:spcBef>
            </a:pPr>
            <a:r>
              <a:rPr lang="zh-CN" altLang="en-US" sz="2400" b="0" dirty="0">
                <a:solidFill>
                  <a:schemeClr val="hlink"/>
                </a:solidFill>
                <a:effectLst>
                  <a:outerShdw blurRad="38100" dist="38100" dir="2700000" algn="tl">
                    <a:srgbClr val="C0C0C0"/>
                  </a:outerShdw>
                </a:effectLst>
                <a:latin typeface="楷体_GB2312" pitchFamily="49" charset="-122"/>
                <a:ea typeface="楷体_GB2312" pitchFamily="49" charset="-122"/>
              </a:rPr>
              <a:t>结构化编码：</a:t>
            </a:r>
            <a:r>
              <a:rPr lang="zh-CN" altLang="en-US" sz="2400" b="0" dirty="0">
                <a:effectLst>
                  <a:outerShdw blurRad="38100" dist="38100" dir="2700000" algn="tl">
                    <a:srgbClr val="C0C0C0"/>
                  </a:outerShdw>
                </a:effectLst>
                <a:latin typeface="楷体_GB2312" pitchFamily="49" charset="-122"/>
                <a:ea typeface="楷体_GB2312" pitchFamily="49" charset="-122"/>
              </a:rPr>
              <a:t>在设计好一个结构化的算法之后，还要善于进行结构化编码。即用高级语言语句正确地实现顺序、选择、循环三种基本结构。</a:t>
            </a:r>
            <a:endParaRPr lang="zh-CN" altLang="en-US" sz="2400" b="0" dirty="0">
              <a:latin typeface="楷体_GB2312" pitchFamily="49" charset="-122"/>
              <a:ea typeface="楷体_GB2312" pitchFamily="49" charset="-122"/>
            </a:endParaRPr>
          </a:p>
        </p:txBody>
      </p:sp>
    </p:spTree>
    <p:extLst>
      <p:ext uri="{BB962C8B-B14F-4D97-AF65-F5344CB8AC3E}">
        <p14:creationId xmlns:p14="http://schemas.microsoft.com/office/powerpoint/2010/main" val="668835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67544" y="538088"/>
            <a:ext cx="7793038" cy="521494"/>
          </a:xfrm>
          <a:ln>
            <a:solidFill>
              <a:schemeClr val="hlink"/>
            </a:solidFill>
            <a:miter lim="800000"/>
            <a:headEnd/>
            <a:tailEnd/>
          </a:ln>
        </p:spPr>
        <p:txBody>
          <a:bodyPr/>
          <a:lstStyle/>
          <a:p>
            <a:r>
              <a:rPr lang="en-US" altLang="zh-CN" sz="3200" b="1">
                <a:solidFill>
                  <a:srgbClr val="C00000"/>
                </a:solidFill>
                <a:latin typeface="楷体_GB2312" pitchFamily="49" charset="-122"/>
                <a:ea typeface="楷体_GB2312" pitchFamily="49" charset="-122"/>
              </a:rPr>
              <a:t>2.</a:t>
            </a:r>
            <a:r>
              <a:rPr lang="zh-CN" altLang="en-US" sz="3200" b="1">
                <a:solidFill>
                  <a:srgbClr val="C00000"/>
                </a:solidFill>
                <a:latin typeface="楷体_GB2312" pitchFamily="49" charset="-122"/>
                <a:ea typeface="楷体_GB2312" pitchFamily="49" charset="-122"/>
              </a:rPr>
              <a:t>面向对象程序设计</a:t>
            </a:r>
            <a:r>
              <a:rPr lang="en-US" altLang="zh-CN" sz="3200" b="1">
                <a:solidFill>
                  <a:srgbClr val="C00000"/>
                </a:solidFill>
                <a:latin typeface="Arial"/>
                <a:ea typeface="楷体_GB2312" pitchFamily="49" charset="-122"/>
              </a:rPr>
              <a:t>—</a:t>
            </a:r>
            <a:r>
              <a:rPr lang="zh-CN" altLang="en-US" sz="3200" b="1">
                <a:solidFill>
                  <a:srgbClr val="C00000"/>
                </a:solidFill>
                <a:latin typeface="楷体_GB2312" pitchFamily="49" charset="-122"/>
                <a:ea typeface="楷体_GB2312" pitchFamily="49" charset="-122"/>
              </a:rPr>
              <a:t>程序设计的新思维</a:t>
            </a:r>
          </a:p>
        </p:txBody>
      </p:sp>
      <p:sp>
        <p:nvSpPr>
          <p:cNvPr id="19460" name="Text Box 4"/>
          <p:cNvSpPr txBox="1">
            <a:spLocks noChangeArrowheads="1"/>
          </p:cNvSpPr>
          <p:nvPr/>
        </p:nvSpPr>
        <p:spPr bwMode="auto">
          <a:xfrm>
            <a:off x="89693" y="1188245"/>
            <a:ext cx="8964613" cy="3477875"/>
          </a:xfrm>
          <a:prstGeom prst="rect">
            <a:avLst/>
          </a:prstGeom>
          <a:solidFill>
            <a:srgbClr val="FFFFCC"/>
          </a:solidFill>
          <a:ln w="9525">
            <a:solidFill>
              <a:srgbClr val="FF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450850">
              <a:defRPr>
                <a:solidFill>
                  <a:schemeClr val="tx1"/>
                </a:solidFill>
                <a:latin typeface="Arial" charset="0"/>
                <a:ea typeface="宋体" charset="-122"/>
              </a:defRPr>
            </a:lvl1pPr>
            <a:lvl2pPr marL="630238">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r>
              <a:rPr kumimoji="1" lang="zh-CN" altLang="en-US" sz="2000" b="1" dirty="0">
                <a:effectLst>
                  <a:outerShdw blurRad="38100" dist="38100" dir="2700000" algn="tl">
                    <a:srgbClr val="FFFFFF"/>
                  </a:outerShdw>
                </a:effectLst>
                <a:latin typeface="楷体_GB2312" pitchFamily="49" charset="-122"/>
                <a:ea typeface="楷体_GB2312" pitchFamily="49" charset="-122"/>
              </a:rPr>
              <a:t>面向对象程序设计将数据及对数据的操作放在一起，作为一个相互依存、不可分割的整体来处理，它采用了数据抽象和信息隐藏技术。它将对象及对对象的操作抽象成一种新的数据类型类，并且考虑不同对象之间的联系和对象所在类的重要性。</a:t>
            </a:r>
          </a:p>
          <a:p>
            <a:r>
              <a:rPr kumimoji="1" lang="zh-CN" altLang="en-US" sz="2000" b="1" dirty="0">
                <a:effectLst>
                  <a:outerShdw blurRad="38100" dist="38100" dir="2700000" algn="tl">
                    <a:srgbClr val="FFFFFF"/>
                  </a:outerShdw>
                </a:effectLst>
                <a:latin typeface="楷体_GB2312" pitchFamily="49" charset="-122"/>
                <a:ea typeface="楷体_GB2312" pitchFamily="49" charset="-122"/>
              </a:rPr>
              <a:t>面向对象程序设计优于传统的结构化程序设计，其优越性表现在，它有希望解决软件工程的两个主要的问题</a:t>
            </a:r>
            <a:r>
              <a:rPr kumimoji="1" lang="en-US" altLang="zh-CN" sz="2000" b="1" dirty="0">
                <a:effectLst>
                  <a:outerShdw blurRad="38100" dist="38100" dir="2700000" algn="tl">
                    <a:srgbClr val="FFFFFF"/>
                  </a:outerShdw>
                </a:effectLst>
                <a:latin typeface="Arial"/>
                <a:ea typeface="楷体_GB2312" pitchFamily="49" charset="-122"/>
              </a:rPr>
              <a:t>——</a:t>
            </a:r>
            <a:r>
              <a:rPr kumimoji="1" lang="zh-CN" altLang="en-US" sz="2000" b="1" dirty="0">
                <a:effectLst>
                  <a:outerShdw blurRad="38100" dist="38100" dir="2700000" algn="tl">
                    <a:srgbClr val="FFFFFF"/>
                  </a:outerShdw>
                </a:effectLst>
                <a:latin typeface="楷体_GB2312" pitchFamily="49" charset="-122"/>
                <a:ea typeface="楷体_GB2312" pitchFamily="49" charset="-122"/>
              </a:rPr>
              <a:t>软件复杂性控制和软件生产率的提高，此外它还符合人类的思维习惯，能够自然地表现现实世界的实体和问题，它对软件开发过程具有重要的意义。</a:t>
            </a:r>
          </a:p>
          <a:p>
            <a:r>
              <a:rPr kumimoji="1" lang="zh-CN" altLang="en-US" sz="2000" b="1" dirty="0">
                <a:effectLst>
                  <a:outerShdw blurRad="38100" dist="38100" dir="2700000" algn="tl">
                    <a:srgbClr val="FFFFFF"/>
                  </a:outerShdw>
                </a:effectLst>
                <a:latin typeface="楷体_GB2312" pitchFamily="49" charset="-122"/>
                <a:ea typeface="楷体_GB2312" pitchFamily="49" charset="-122"/>
              </a:rPr>
              <a:t>面向对象程序设计能支持的软件开发策略有：</a:t>
            </a:r>
          </a:p>
          <a:p>
            <a:r>
              <a:rPr kumimoji="1" lang="en-US" altLang="zh-CN" sz="2000" b="1" dirty="0">
                <a:effectLst>
                  <a:outerShdw blurRad="38100" dist="38100" dir="2700000" algn="tl">
                    <a:srgbClr val="FFFFFF"/>
                  </a:outerShdw>
                </a:effectLst>
                <a:latin typeface="楷体_GB2312" pitchFamily="49" charset="-122"/>
                <a:ea typeface="楷体_GB2312" pitchFamily="49" charset="-122"/>
              </a:rPr>
              <a:t>(1) </a:t>
            </a:r>
            <a:r>
              <a:rPr kumimoji="1" lang="zh-CN" altLang="en-US" sz="2000" b="1" dirty="0">
                <a:effectLst>
                  <a:outerShdw blurRad="38100" dist="38100" dir="2700000" algn="tl">
                    <a:srgbClr val="FFFFFF"/>
                  </a:outerShdw>
                </a:effectLst>
                <a:latin typeface="楷体_GB2312" pitchFamily="49" charset="-122"/>
                <a:ea typeface="楷体_GB2312" pitchFamily="49" charset="-122"/>
              </a:rPr>
              <a:t>编写可重用代码；</a:t>
            </a:r>
            <a:r>
              <a:rPr kumimoji="1" lang="en-US" altLang="zh-CN" sz="2000" b="1" dirty="0">
                <a:effectLst>
                  <a:outerShdw blurRad="38100" dist="38100" dir="2700000" algn="tl">
                    <a:srgbClr val="FFFFFF"/>
                  </a:outerShdw>
                </a:effectLst>
                <a:latin typeface="楷体_GB2312" pitchFamily="49" charset="-122"/>
                <a:ea typeface="楷体_GB2312" pitchFamily="49" charset="-122"/>
              </a:rPr>
              <a:t>(2) </a:t>
            </a:r>
            <a:r>
              <a:rPr kumimoji="1" lang="zh-CN" altLang="en-US" sz="2000" b="1" dirty="0">
                <a:effectLst>
                  <a:outerShdw blurRad="38100" dist="38100" dir="2700000" algn="tl">
                    <a:srgbClr val="FFFFFF"/>
                  </a:outerShdw>
                </a:effectLst>
                <a:latin typeface="楷体_GB2312" pitchFamily="49" charset="-122"/>
                <a:ea typeface="楷体_GB2312" pitchFamily="49" charset="-122"/>
              </a:rPr>
              <a:t>编写可维护的代码；</a:t>
            </a:r>
          </a:p>
          <a:p>
            <a:r>
              <a:rPr kumimoji="1" lang="en-US" altLang="zh-CN" sz="2000" b="1" dirty="0">
                <a:effectLst>
                  <a:outerShdw blurRad="38100" dist="38100" dir="2700000" algn="tl">
                    <a:srgbClr val="FFFFFF"/>
                  </a:outerShdw>
                </a:effectLst>
                <a:latin typeface="楷体_GB2312" pitchFamily="49" charset="-122"/>
                <a:ea typeface="楷体_GB2312" pitchFamily="49" charset="-122"/>
              </a:rPr>
              <a:t>(3) </a:t>
            </a:r>
            <a:r>
              <a:rPr kumimoji="1" lang="zh-CN" altLang="en-US" sz="2000" b="1" dirty="0">
                <a:effectLst>
                  <a:outerShdw blurRad="38100" dist="38100" dir="2700000" algn="tl">
                    <a:srgbClr val="FFFFFF"/>
                  </a:outerShdw>
                </a:effectLst>
                <a:latin typeface="楷体_GB2312" pitchFamily="49" charset="-122"/>
                <a:ea typeface="楷体_GB2312" pitchFamily="49" charset="-122"/>
              </a:rPr>
              <a:t>共享代码；      </a:t>
            </a:r>
            <a:r>
              <a:rPr kumimoji="1" lang="en-US" altLang="zh-CN" sz="2000" b="1" dirty="0">
                <a:effectLst>
                  <a:outerShdw blurRad="38100" dist="38100" dir="2700000" algn="tl">
                    <a:srgbClr val="FFFFFF"/>
                  </a:outerShdw>
                </a:effectLst>
                <a:latin typeface="楷体_GB2312" pitchFamily="49" charset="-122"/>
                <a:ea typeface="楷体_GB2312" pitchFamily="49" charset="-122"/>
              </a:rPr>
              <a:t>(4) </a:t>
            </a:r>
            <a:r>
              <a:rPr kumimoji="1" lang="zh-CN" altLang="en-US" sz="2000" b="1" dirty="0">
                <a:effectLst>
                  <a:outerShdw blurRad="38100" dist="38100" dir="2700000" algn="tl">
                    <a:srgbClr val="FFFFFF"/>
                  </a:outerShdw>
                </a:effectLst>
                <a:latin typeface="楷体_GB2312" pitchFamily="49" charset="-122"/>
                <a:ea typeface="楷体_GB2312" pitchFamily="49" charset="-122"/>
              </a:rPr>
              <a:t>精减已有的代码。 </a:t>
            </a:r>
            <a:endParaRPr lang="zh-CN" altLang="en-US" sz="2000" dirty="0">
              <a:latin typeface="楷体_GB2312" pitchFamily="49" charset="-122"/>
              <a:ea typeface="楷体_GB2312" pitchFamily="49" charset="-122"/>
            </a:endParaRPr>
          </a:p>
        </p:txBody>
      </p:sp>
    </p:spTree>
    <p:extLst>
      <p:ext uri="{BB962C8B-B14F-4D97-AF65-F5344CB8AC3E}">
        <p14:creationId xmlns:p14="http://schemas.microsoft.com/office/powerpoint/2010/main" val="382172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287337" y="627534"/>
            <a:ext cx="8569325" cy="41559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60000"/>
              <a:buFont typeface="Wingdings" pitchFamily="2" charset="2"/>
              <a:buChar char="n"/>
              <a:defRPr sz="3200">
                <a:solidFill>
                  <a:schemeClr val="tx1"/>
                </a:solidFill>
                <a:latin typeface="Tahoma" pitchFamily="34" charset="0"/>
                <a:ea typeface="宋体"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charset="-122"/>
              </a:defRPr>
            </a:lvl5pPr>
            <a:lvl6pPr marL="25146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a:lstStyle>
          <a:p>
            <a:pPr>
              <a:spcBef>
                <a:spcPct val="0"/>
              </a:spcBef>
              <a:buFont typeface="Wingdings" pitchFamily="2" charset="2"/>
              <a:buNone/>
            </a:pPr>
            <a:r>
              <a:rPr lang="en-US" altLang="zh-CN" sz="2000" b="1" dirty="0">
                <a:solidFill>
                  <a:schemeClr val="tx2"/>
                </a:solidFill>
                <a:effectLst>
                  <a:outerShdw blurRad="38100" dist="38100" dir="2700000" algn="tl">
                    <a:srgbClr val="C0C0C0"/>
                  </a:outerShdw>
                </a:effectLst>
                <a:latin typeface="楷体_GB2312" pitchFamily="49" charset="-122"/>
                <a:ea typeface="楷体_GB2312" pitchFamily="49" charset="-122"/>
              </a:rPr>
              <a:t>1.</a:t>
            </a:r>
            <a:r>
              <a:rPr lang="zh-CN" altLang="en-US" sz="2000" b="1" dirty="0">
                <a:solidFill>
                  <a:schemeClr val="tx2"/>
                </a:solidFill>
                <a:effectLst>
                  <a:outerShdw blurRad="38100" dist="38100" dir="2700000" algn="tl">
                    <a:srgbClr val="C0C0C0"/>
                  </a:outerShdw>
                </a:effectLst>
                <a:latin typeface="楷体_GB2312" pitchFamily="49" charset="-122"/>
                <a:ea typeface="楷体_GB2312" pitchFamily="49" charset="-122"/>
              </a:rPr>
              <a:t>对象：</a:t>
            </a:r>
            <a:r>
              <a:rPr lang="zh-CN" altLang="en-US" sz="2000" b="1" dirty="0">
                <a:latin typeface="楷体_GB2312" pitchFamily="49" charset="-122"/>
                <a:ea typeface="楷体_GB2312" pitchFamily="49" charset="-122"/>
              </a:rPr>
              <a:t>是计算机内存中的一块区域，通过将内存分块，每个模块（即对象）在功能上相互之间保持相对独立。当对象的一个成员函数被调用时，对象执行其内部的代码来响应这个调用，这使对象呈现出一定的行为。行为及其结果就是该对象的功能。</a:t>
            </a:r>
          </a:p>
          <a:p>
            <a:pPr>
              <a:spcBef>
                <a:spcPct val="0"/>
              </a:spcBef>
              <a:buFont typeface="Wingdings" pitchFamily="2" charset="2"/>
              <a:buNone/>
            </a:pPr>
            <a:r>
              <a:rPr lang="en-US" altLang="zh-CN" sz="2000" b="1" dirty="0">
                <a:solidFill>
                  <a:schemeClr val="tx2"/>
                </a:solidFill>
                <a:effectLst>
                  <a:outerShdw blurRad="38100" dist="38100" dir="2700000" algn="tl">
                    <a:srgbClr val="C0C0C0"/>
                  </a:outerShdw>
                </a:effectLst>
                <a:latin typeface="楷体_GB2312" pitchFamily="49" charset="-122"/>
                <a:ea typeface="楷体_GB2312" pitchFamily="49" charset="-122"/>
              </a:rPr>
              <a:t>2.</a:t>
            </a:r>
            <a:r>
              <a:rPr lang="zh-CN" altLang="en-US" sz="2000" b="1" dirty="0">
                <a:solidFill>
                  <a:schemeClr val="tx2"/>
                </a:solidFill>
                <a:effectLst>
                  <a:outerShdw blurRad="38100" dist="38100" dir="2700000" algn="tl">
                    <a:srgbClr val="C0C0C0"/>
                  </a:outerShdw>
                </a:effectLst>
                <a:latin typeface="楷体_GB2312" pitchFamily="49" charset="-122"/>
                <a:ea typeface="楷体_GB2312" pitchFamily="49" charset="-122"/>
              </a:rPr>
              <a:t>面向对象：</a:t>
            </a:r>
            <a:r>
              <a:rPr lang="zh-CN" altLang="en-US" sz="2000" b="1" dirty="0">
                <a:latin typeface="楷体_GB2312" pitchFamily="49" charset="-122"/>
                <a:ea typeface="楷体_GB2312" pitchFamily="49" charset="-122"/>
              </a:rPr>
              <a:t>是一种认识世界的方法也是一种程序设计方法。面向对象的观点认为，客观世界是由各种各样的实体，也就是对象组成的。每种对象都有自己的内部状态和运动规律，不同对象间的相互联系和相互作用就构成了各种不同的系统，并进而构成整个客观世界。按照这样的思想设计程序，就是面向对象的程序设计。</a:t>
            </a:r>
            <a:r>
              <a:rPr lang="zh-CN" altLang="en-US" sz="2000" b="1" dirty="0">
                <a:latin typeface="Arial"/>
                <a:ea typeface="楷体_GB2312" pitchFamily="49" charset="-122"/>
              </a:rPr>
              <a:t>“</a:t>
            </a:r>
            <a:r>
              <a:rPr lang="zh-CN" altLang="en-US" sz="2000" b="1" dirty="0">
                <a:latin typeface="楷体_GB2312" pitchFamily="49" charset="-122"/>
                <a:ea typeface="楷体_GB2312" pitchFamily="49" charset="-122"/>
              </a:rPr>
              <a:t>面向对象</a:t>
            </a:r>
            <a:r>
              <a:rPr lang="zh-CN" altLang="en-US" sz="2000" b="1" dirty="0">
                <a:latin typeface="Arial"/>
                <a:ea typeface="楷体_GB2312" pitchFamily="49" charset="-122"/>
              </a:rPr>
              <a:t>”</a:t>
            </a:r>
            <a:r>
              <a:rPr lang="zh-CN" altLang="en-US" sz="2000" b="1" dirty="0">
                <a:latin typeface="楷体_GB2312" pitchFamily="49" charset="-122"/>
                <a:ea typeface="楷体_GB2312" pitchFamily="49" charset="-122"/>
              </a:rPr>
              <a:t>不仅仅作为一种技术、更作为一种方法贯穿于软件设计的各个阶段。 </a:t>
            </a:r>
          </a:p>
          <a:p>
            <a:pPr>
              <a:spcBef>
                <a:spcPct val="0"/>
              </a:spcBef>
              <a:buFont typeface="Wingdings" pitchFamily="2" charset="2"/>
              <a:buNone/>
            </a:pPr>
            <a:r>
              <a:rPr lang="en-US" altLang="zh-CN" sz="2000" b="1" dirty="0">
                <a:solidFill>
                  <a:schemeClr val="tx2"/>
                </a:solidFill>
                <a:effectLst>
                  <a:outerShdw blurRad="38100" dist="38100" dir="2700000" algn="tl">
                    <a:srgbClr val="C0C0C0"/>
                  </a:outerShdw>
                </a:effectLst>
                <a:latin typeface="楷体_GB2312" pitchFamily="49" charset="-122"/>
                <a:ea typeface="楷体_GB2312" pitchFamily="49" charset="-122"/>
              </a:rPr>
              <a:t>3.</a:t>
            </a:r>
            <a:r>
              <a:rPr lang="zh-CN" altLang="en-US" sz="2000" b="1" dirty="0">
                <a:solidFill>
                  <a:schemeClr val="tx2"/>
                </a:solidFill>
                <a:effectLst>
                  <a:outerShdw blurRad="38100" dist="38100" dir="2700000" algn="tl">
                    <a:srgbClr val="C0C0C0"/>
                  </a:outerShdw>
                </a:effectLst>
                <a:latin typeface="楷体_GB2312" pitchFamily="49" charset="-122"/>
                <a:ea typeface="楷体_GB2312" pitchFamily="49" charset="-122"/>
              </a:rPr>
              <a:t>面向对象程序设计：</a:t>
            </a:r>
            <a:r>
              <a:rPr lang="zh-CN" altLang="en-US" sz="2000" b="1" dirty="0">
                <a:latin typeface="楷体_GB2312" pitchFamily="49" charset="-122"/>
                <a:ea typeface="楷体_GB2312" pitchFamily="49" charset="-122"/>
              </a:rPr>
              <a:t>是在面向过程的程序设计基础上的质的飞跃。面向对象方法的产生，是计算机科学发展的要求。面向对象的技术在系统程序设计、数据库及多媒体应用等领域都得到广泛应用。</a:t>
            </a:r>
            <a:r>
              <a:rPr lang="zh-CN" altLang="en-US" sz="1800" dirty="0">
                <a:latin typeface="楷体_GB2312" pitchFamily="49" charset="-122"/>
                <a:ea typeface="楷体_GB2312" pitchFamily="49" charset="-122"/>
              </a:rPr>
              <a:t> </a:t>
            </a:r>
          </a:p>
        </p:txBody>
      </p:sp>
    </p:spTree>
    <p:extLst>
      <p:ext uri="{BB962C8B-B14F-4D97-AF65-F5344CB8AC3E}">
        <p14:creationId xmlns:p14="http://schemas.microsoft.com/office/powerpoint/2010/main" val="2360119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79388" y="555526"/>
            <a:ext cx="4825242" cy="557709"/>
          </a:xfrm>
          <a:noFill/>
        </p:spPr>
        <p:txBody>
          <a:bodyPr/>
          <a:lstStyle/>
          <a:p>
            <a:pPr algn="ctr"/>
            <a:r>
              <a:rPr lang="en-US" altLang="zh-CN" b="1">
                <a:solidFill>
                  <a:srgbClr val="C00000"/>
                </a:solidFill>
              </a:rPr>
              <a:t>2. </a:t>
            </a:r>
            <a:r>
              <a:rPr lang="zh-CN" altLang="en-US" b="1">
                <a:solidFill>
                  <a:srgbClr val="C00000"/>
                </a:solidFill>
              </a:rPr>
              <a:t>面向对象程序设计</a:t>
            </a:r>
            <a:r>
              <a:rPr lang="en-US" altLang="zh-CN" b="1">
                <a:solidFill>
                  <a:srgbClr val="C00000"/>
                </a:solidFill>
              </a:rPr>
              <a:t>OOP</a:t>
            </a:r>
          </a:p>
        </p:txBody>
      </p:sp>
      <p:sp>
        <p:nvSpPr>
          <p:cNvPr id="20483" name="Rectangle 3"/>
          <p:cNvSpPr>
            <a:spLocks noGrp="1" noChangeArrowheads="1"/>
          </p:cNvSpPr>
          <p:nvPr>
            <p:ph type="body" idx="1"/>
          </p:nvPr>
        </p:nvSpPr>
        <p:spPr>
          <a:xfrm>
            <a:off x="179388" y="1113235"/>
            <a:ext cx="8964612" cy="3086100"/>
          </a:xfrm>
          <a:solidFill>
            <a:schemeClr val="bg1"/>
          </a:solidFill>
        </p:spPr>
        <p:txBody>
          <a:bodyPr/>
          <a:lstStyle/>
          <a:p>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程序</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对象</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对象</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en-US" altLang="zh-CN" b="1">
                <a:solidFill>
                  <a:schemeClr val="hlink"/>
                </a:solidFill>
                <a:effectLst>
                  <a:outerShdw blurRad="38100" dist="38100" dir="2700000" algn="tl">
                    <a:srgbClr val="C0C0C0"/>
                  </a:outerShdw>
                </a:effectLst>
                <a:latin typeface="Arial"/>
                <a:ea typeface="楷体_GB2312" pitchFamily="49" charset="-122"/>
              </a:rPr>
              <a:t>…</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对象</a:t>
            </a:r>
          </a:p>
          <a:p>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对象</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算法</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数据结构</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程序设计语言</a:t>
            </a:r>
            <a:r>
              <a:rPr kumimoji="1" lang="en-US" altLang="zh-CN" b="1">
                <a:solidFill>
                  <a:schemeClr val="hlink"/>
                </a:solidFill>
                <a:effectLst>
                  <a:outerShdw blurRad="38100" dist="38100" dir="2700000" algn="tl">
                    <a:srgbClr val="C0C0C0"/>
                  </a:outerShdw>
                </a:effectLst>
                <a:latin typeface="楷体_GB2312" pitchFamily="49" charset="-122"/>
                <a:ea typeface="楷体_GB2312" pitchFamily="49" charset="-122"/>
              </a:rPr>
              <a:t>+</a:t>
            </a:r>
            <a:r>
              <a:rPr kumimoji="1" lang="zh-CN" altLang="en-US" b="1">
                <a:solidFill>
                  <a:schemeClr val="hlink"/>
                </a:solidFill>
                <a:effectLst>
                  <a:outerShdw blurRad="38100" dist="38100" dir="2700000" algn="tl">
                    <a:srgbClr val="C0C0C0"/>
                  </a:outerShdw>
                </a:effectLst>
                <a:latin typeface="楷体_GB2312" pitchFamily="49" charset="-122"/>
                <a:ea typeface="楷体_GB2312" pitchFamily="49" charset="-122"/>
              </a:rPr>
              <a:t>语言环境</a:t>
            </a:r>
          </a:p>
        </p:txBody>
      </p:sp>
      <p:pic>
        <p:nvPicPr>
          <p:cNvPr id="204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2139553"/>
            <a:ext cx="6553200" cy="2775347"/>
          </a:xfrm>
          <a:prstGeom prst="rect">
            <a:avLst/>
          </a:prstGeom>
          <a:noFill/>
          <a:extLst>
            <a:ext uri="{909E8E84-426E-40DD-AFC4-6F175D3DCCD1}">
              <a14:hiddenFill xmlns:a14="http://schemas.microsoft.com/office/drawing/2010/main">
                <a:solidFill>
                  <a:srgbClr val="FFFFFF"/>
                </a:solidFill>
              </a14:hiddenFill>
            </a:ext>
          </a:extLst>
        </p:spPr>
      </p:pic>
      <p:sp>
        <p:nvSpPr>
          <p:cNvPr id="20487" name="AutoShape 7">
            <a:hlinkClick r:id="rId3" action="ppaction://hlinksldjump" highlightClick="1"/>
          </p:cNvPr>
          <p:cNvSpPr>
            <a:spLocks noChangeArrowheads="1"/>
          </p:cNvSpPr>
          <p:nvPr/>
        </p:nvSpPr>
        <p:spPr bwMode="auto">
          <a:xfrm>
            <a:off x="8382000" y="4629150"/>
            <a:ext cx="762000" cy="514350"/>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111255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50827" y="518928"/>
            <a:ext cx="4465190" cy="630361"/>
          </a:xfrm>
        </p:spPr>
        <p:txBody>
          <a:bodyPr/>
          <a:lstStyle/>
          <a:p>
            <a:r>
              <a:rPr lang="en-US" altLang="zh-CN" b="1" dirty="0">
                <a:solidFill>
                  <a:schemeClr val="tx1"/>
                </a:solidFill>
                <a:latin typeface="楷体_GB2312" pitchFamily="49" charset="-122"/>
                <a:ea typeface="楷体_GB2312" pitchFamily="49" charset="-122"/>
              </a:rPr>
              <a:t>1.1.2 </a:t>
            </a:r>
            <a:r>
              <a:rPr lang="zh-CN" altLang="en-US" b="1" dirty="0">
                <a:solidFill>
                  <a:schemeClr val="tx1"/>
                </a:solidFill>
                <a:latin typeface="楷体_GB2312" pitchFamily="49" charset="-122"/>
                <a:ea typeface="楷体_GB2312" pitchFamily="49" charset="-122"/>
              </a:rPr>
              <a:t>面向对象的基本概念</a:t>
            </a:r>
          </a:p>
        </p:txBody>
      </p:sp>
      <p:sp>
        <p:nvSpPr>
          <p:cNvPr id="21507" name="Rectangle 3"/>
          <p:cNvSpPr>
            <a:spLocks noGrp="1" noChangeArrowheads="1"/>
          </p:cNvSpPr>
          <p:nvPr>
            <p:ph type="body" idx="1"/>
          </p:nvPr>
        </p:nvSpPr>
        <p:spPr>
          <a:xfrm>
            <a:off x="250827" y="1221775"/>
            <a:ext cx="8893175" cy="3086100"/>
          </a:xfrm>
        </p:spPr>
        <p:txBody>
          <a:bodyPr>
            <a:normAutofit lnSpcReduction="10000"/>
          </a:bodyPr>
          <a:lstStyle/>
          <a:p>
            <a:pPr marL="609600" indent="-609600">
              <a:lnSpc>
                <a:spcPct val="80000"/>
              </a:lnSpc>
              <a:buFont typeface="Wingdings" pitchFamily="2" charset="2"/>
              <a:buNone/>
            </a:pPr>
            <a:r>
              <a:rPr lang="en-US" altLang="zh-CN" sz="2800" b="0" dirty="0">
                <a:solidFill>
                  <a:schemeClr val="hlink"/>
                </a:solidFill>
              </a:rPr>
              <a:t>1.</a:t>
            </a:r>
            <a:r>
              <a:rPr lang="zh-CN" altLang="en-US" sz="2800" b="0" dirty="0">
                <a:solidFill>
                  <a:schemeClr val="hlink"/>
                </a:solidFill>
              </a:rPr>
              <a:t>对象</a:t>
            </a:r>
            <a:r>
              <a:rPr lang="en-GB" altLang="zh-CN" sz="2800" b="0" dirty="0">
                <a:solidFill>
                  <a:schemeClr val="hlink"/>
                </a:solidFill>
              </a:rPr>
              <a:t>(object)</a:t>
            </a:r>
          </a:p>
          <a:p>
            <a:pPr marL="609600" indent="-609600">
              <a:lnSpc>
                <a:spcPct val="80000"/>
              </a:lnSpc>
              <a:buFont typeface="Wingdings" pitchFamily="2" charset="2"/>
              <a:buNone/>
            </a:pPr>
            <a:r>
              <a:rPr lang="en-US" altLang="zh-CN" sz="2600" b="0" dirty="0"/>
              <a:t>(1)</a:t>
            </a:r>
            <a:r>
              <a:rPr lang="zh-CN" altLang="en-US" sz="2600" b="0" dirty="0"/>
              <a:t>具有唯一标识名，可以区别于其他对象。</a:t>
            </a:r>
          </a:p>
          <a:p>
            <a:pPr marL="609600" indent="-609600">
              <a:lnSpc>
                <a:spcPct val="80000"/>
              </a:lnSpc>
              <a:buFont typeface="Wingdings" pitchFamily="2" charset="2"/>
              <a:buNone/>
            </a:pPr>
            <a:r>
              <a:rPr lang="en-US" altLang="zh-CN" sz="2600" b="0" dirty="0"/>
              <a:t>(2)</a:t>
            </a:r>
            <a:r>
              <a:rPr lang="zh-CN" altLang="en-US" sz="2600" b="0" dirty="0"/>
              <a:t>具有一个状态，由与其相关联的属性值集合所表征。</a:t>
            </a:r>
          </a:p>
          <a:p>
            <a:pPr marL="609600" indent="-609600">
              <a:lnSpc>
                <a:spcPct val="110000"/>
              </a:lnSpc>
              <a:spcBef>
                <a:spcPct val="0"/>
              </a:spcBef>
              <a:buFont typeface="Wingdings" pitchFamily="2" charset="2"/>
              <a:buNone/>
            </a:pPr>
            <a:r>
              <a:rPr lang="en-US" altLang="zh-CN" sz="2600" b="0" dirty="0"/>
              <a:t>(3)</a:t>
            </a:r>
            <a:r>
              <a:rPr lang="zh-CN" altLang="en-US" sz="2600" b="0" dirty="0"/>
              <a:t>有一组操作方法即服务，每个操作决定对象的一种行为。</a:t>
            </a:r>
          </a:p>
          <a:p>
            <a:pPr marL="609600" indent="-609600">
              <a:lnSpc>
                <a:spcPct val="80000"/>
              </a:lnSpc>
              <a:spcBef>
                <a:spcPct val="0"/>
              </a:spcBef>
              <a:buFont typeface="Wingdings" pitchFamily="2" charset="2"/>
              <a:buNone/>
            </a:pPr>
            <a:r>
              <a:rPr lang="en-US" altLang="zh-CN" sz="2600" b="0" dirty="0"/>
              <a:t>(4)</a:t>
            </a:r>
            <a:r>
              <a:rPr lang="zh-CN" altLang="en-US" sz="2600" b="0" dirty="0"/>
              <a:t>一个对象的成员仍可以是一个对象。</a:t>
            </a:r>
          </a:p>
          <a:p>
            <a:pPr marL="609600" indent="-609600">
              <a:lnSpc>
                <a:spcPct val="80000"/>
              </a:lnSpc>
              <a:buFont typeface="Wingdings" pitchFamily="2" charset="2"/>
              <a:buNone/>
            </a:pPr>
            <a:r>
              <a:rPr lang="en-US" altLang="zh-CN" sz="2600" b="0" dirty="0"/>
              <a:t>(5)</a:t>
            </a:r>
            <a:r>
              <a:rPr lang="zh-CN" altLang="en-US" sz="2600" b="0" u="sng" dirty="0"/>
              <a:t>模块独立性</a:t>
            </a:r>
            <a:r>
              <a:rPr lang="zh-CN" altLang="en-US" sz="2600" b="0" dirty="0"/>
              <a:t>。</a:t>
            </a:r>
          </a:p>
          <a:p>
            <a:pPr marL="609600" indent="-609600">
              <a:lnSpc>
                <a:spcPct val="80000"/>
              </a:lnSpc>
              <a:buFont typeface="Wingdings" pitchFamily="2" charset="2"/>
              <a:buNone/>
            </a:pPr>
            <a:r>
              <a:rPr lang="en-US" altLang="zh-CN" sz="2600" b="0" dirty="0"/>
              <a:t>(6)</a:t>
            </a:r>
            <a:r>
              <a:rPr lang="zh-CN" altLang="en-US" sz="2600" b="0" u="sng" dirty="0"/>
              <a:t>动态连接性</a:t>
            </a:r>
          </a:p>
          <a:p>
            <a:pPr marL="609600" indent="-609600">
              <a:lnSpc>
                <a:spcPct val="80000"/>
              </a:lnSpc>
              <a:buFont typeface="Wingdings" pitchFamily="2" charset="2"/>
              <a:buNone/>
            </a:pPr>
            <a:r>
              <a:rPr lang="en-US" altLang="zh-CN" sz="2600" b="0" dirty="0"/>
              <a:t>(7)</a:t>
            </a:r>
            <a:r>
              <a:rPr lang="zh-CN" altLang="en-US" sz="2600" b="0" dirty="0"/>
              <a:t>易维护性 </a:t>
            </a:r>
          </a:p>
        </p:txBody>
      </p:sp>
      <p:sp>
        <p:nvSpPr>
          <p:cNvPr id="21508" name="Text Box 4"/>
          <p:cNvSpPr txBox="1">
            <a:spLocks noChangeArrowheads="1"/>
          </p:cNvSpPr>
          <p:nvPr/>
        </p:nvSpPr>
        <p:spPr bwMode="auto">
          <a:xfrm>
            <a:off x="2411414" y="1491853"/>
            <a:ext cx="6516687" cy="157530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20000"/>
              </a:spcBef>
              <a:buClr>
                <a:schemeClr val="folHlink"/>
              </a:buClr>
              <a:buSzPct val="60000"/>
              <a:buFont typeface="Wingdings" pitchFamily="2" charset="2"/>
              <a:buNone/>
            </a:pPr>
            <a:r>
              <a:rPr lang="zh-CN" altLang="en-US" sz="2400" dirty="0">
                <a:latin typeface="黑体" panose="02010609060101010101" pitchFamily="49" charset="-122"/>
                <a:ea typeface="黑体" panose="02010609060101010101" pitchFamily="49" charset="-122"/>
              </a:rPr>
              <a:t>从逻辑上看，一个对象是独立存在的模块。模块内部状态不因外界的干扰而改变，也不会涉及到其他模块；模块间的依赖性极小或几乎没有；各模块可独立地被系统所组合选用，也可被程序员重用，不必担心破坏其他模块。</a:t>
            </a:r>
          </a:p>
        </p:txBody>
      </p:sp>
      <p:sp>
        <p:nvSpPr>
          <p:cNvPr id="21509" name="Text Box 5"/>
          <p:cNvSpPr txBox="1">
            <a:spLocks noChangeArrowheads="1"/>
          </p:cNvSpPr>
          <p:nvPr/>
        </p:nvSpPr>
        <p:spPr bwMode="auto">
          <a:xfrm>
            <a:off x="2671345" y="3128413"/>
            <a:ext cx="6443662" cy="175432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90000"/>
              </a:lnSpc>
              <a:spcBef>
                <a:spcPct val="50000"/>
              </a:spcBef>
              <a:buClr>
                <a:schemeClr val="folHlink"/>
              </a:buClr>
              <a:buSzPct val="60000"/>
              <a:buFont typeface="Wingdings" pitchFamily="2" charset="2"/>
              <a:buNone/>
            </a:pPr>
            <a:r>
              <a:rPr lang="zh-CN" altLang="en-US" sz="2400" dirty="0">
                <a:latin typeface="黑体" panose="02010609060101010101" pitchFamily="49" charset="-122"/>
                <a:ea typeface="黑体" panose="02010609060101010101" pitchFamily="49" charset="-122"/>
              </a:rPr>
              <a:t>客观世界中的对象之间是有联系的，在面向对象程序设计中，通过消息机制，把对象之间动态连接在一起，使整个机体运转起来，便称为对象的连接性。有一组操作（服务），每一个操作决定对象的一种功能或行为。</a:t>
            </a:r>
          </a:p>
        </p:txBody>
      </p:sp>
    </p:spTree>
    <p:extLst>
      <p:ext uri="{BB962C8B-B14F-4D97-AF65-F5344CB8AC3E}">
        <p14:creationId xmlns:p14="http://schemas.microsoft.com/office/powerpoint/2010/main" val="25909714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circle(in)">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dissolve">
                                      <p:cBhvr>
                                        <p:cTn id="12"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150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29997" y="771550"/>
            <a:ext cx="2664296" cy="421556"/>
          </a:xfrm>
        </p:spPr>
        <p:txBody>
          <a:bodyPr/>
          <a:lstStyle/>
          <a:p>
            <a:r>
              <a:rPr kumimoji="1" lang="en-US" altLang="zh-CN" b="1" dirty="0">
                <a:solidFill>
                  <a:schemeClr val="accent1">
                    <a:lumMod val="75000"/>
                  </a:schemeClr>
                </a:solidFill>
                <a:effectLst>
                  <a:outerShdw blurRad="38100" dist="38100" dir="2700000" algn="tl">
                    <a:srgbClr val="C0C0C0"/>
                  </a:outerShdw>
                </a:effectLst>
              </a:rPr>
              <a:t>2. </a:t>
            </a:r>
            <a:r>
              <a:rPr kumimoji="1" lang="zh-CN" altLang="en-US" b="1" dirty="0">
                <a:solidFill>
                  <a:schemeClr val="accent1">
                    <a:lumMod val="75000"/>
                  </a:schemeClr>
                </a:solidFill>
                <a:effectLst>
                  <a:outerShdw blurRad="38100" dist="38100" dir="2700000" algn="tl">
                    <a:srgbClr val="C0C0C0"/>
                  </a:outerShdw>
                </a:effectLst>
              </a:rPr>
              <a:t>类</a:t>
            </a:r>
            <a:r>
              <a:rPr kumimoji="1" lang="en-GB" altLang="zh-CN" b="1" dirty="0">
                <a:solidFill>
                  <a:schemeClr val="accent1">
                    <a:lumMod val="75000"/>
                  </a:schemeClr>
                </a:solidFill>
                <a:effectLst>
                  <a:outerShdw blurRad="38100" dist="38100" dir="2700000" algn="tl">
                    <a:srgbClr val="C0C0C0"/>
                  </a:outerShdw>
                </a:effectLst>
              </a:rPr>
              <a:t>(class)</a:t>
            </a:r>
            <a:endParaRPr kumimoji="1" lang="en-US" altLang="zh-CN" b="1" dirty="0">
              <a:solidFill>
                <a:schemeClr val="accent1">
                  <a:lumMod val="75000"/>
                </a:schemeClr>
              </a:solidFill>
              <a:effectLst>
                <a:outerShdw blurRad="38100" dist="38100" dir="2700000" algn="tl">
                  <a:srgbClr val="C0C0C0"/>
                </a:outerShdw>
              </a:effectLst>
            </a:endParaRPr>
          </a:p>
        </p:txBody>
      </p:sp>
      <p:sp>
        <p:nvSpPr>
          <p:cNvPr id="22531" name="Rectangle 3"/>
          <p:cNvSpPr>
            <a:spLocks noGrp="1" noChangeArrowheads="1"/>
          </p:cNvSpPr>
          <p:nvPr>
            <p:ph type="body" idx="1"/>
          </p:nvPr>
        </p:nvSpPr>
        <p:spPr>
          <a:xfrm>
            <a:off x="395288" y="1491854"/>
            <a:ext cx="8564562" cy="3086100"/>
          </a:xfrm>
        </p:spPr>
        <p:txBody>
          <a:bodyPr>
            <a:normAutofit fontScale="92500" lnSpcReduction="20000"/>
          </a:bodyPr>
          <a:lstStyle/>
          <a:p>
            <a:pPr marL="0" indent="531813" algn="just">
              <a:spcBef>
                <a:spcPct val="0"/>
              </a:spcBef>
              <a:buFont typeface="Wingdings" pitchFamily="2" charset="2"/>
              <a:buNone/>
            </a:pPr>
            <a:r>
              <a:rPr kumimoji="1" lang="en-US" altLang="zh-CN" sz="2800" b="0" dirty="0"/>
              <a:t> </a:t>
            </a:r>
            <a:r>
              <a:rPr kumimoji="1" lang="zh-CN" altLang="en-US" sz="2800" b="0" dirty="0"/>
              <a:t>在面向对象系统中，并不是将各个具体的对象都进行描述，而是忽略其非本质的特性，找出其共性，将对象划分成不同的类，这一过程为抽象过程。类是对象的抽象及描述，是具有共同属性和操作的多个对象的相似特性的统一描述体。在类的描述中，每个类要有一个名字标识，用以表示一组对象的共同特征。类中的每个对象都是该类的实例。类提供了完整的解决特定问题的能力，因为类描述了数据结构（对象属性）、算法（服务、方法）和外部接口（消息协议），是一种</a:t>
            </a:r>
            <a:r>
              <a:rPr kumimoji="1" lang="zh-CN" altLang="en-US" sz="2800" b="0" dirty="0">
                <a:solidFill>
                  <a:schemeClr val="hlink"/>
                </a:solidFill>
              </a:rPr>
              <a:t>用户自定义的数据类型</a:t>
            </a:r>
            <a:r>
              <a:rPr kumimoji="1" lang="zh-CN" altLang="en-US" sz="2800" b="0" dirty="0"/>
              <a:t>。</a:t>
            </a:r>
          </a:p>
          <a:p>
            <a:pPr marL="0" indent="531813">
              <a:lnSpc>
                <a:spcPct val="80000"/>
              </a:lnSpc>
              <a:buFont typeface="Wingdings" pitchFamily="2" charset="2"/>
              <a:buNone/>
            </a:pPr>
            <a:endParaRPr lang="en-US" altLang="zh-CN" sz="2800" b="0" dirty="0"/>
          </a:p>
        </p:txBody>
      </p:sp>
    </p:spTree>
    <p:extLst>
      <p:ext uri="{BB962C8B-B14F-4D97-AF65-F5344CB8AC3E}">
        <p14:creationId xmlns:p14="http://schemas.microsoft.com/office/powerpoint/2010/main" val="2115195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79512" y="679905"/>
            <a:ext cx="3456384" cy="421556"/>
          </a:xfrm>
        </p:spPr>
        <p:txBody>
          <a:bodyPr/>
          <a:lstStyle/>
          <a:p>
            <a:r>
              <a:rPr lang="en-US" altLang="zh-CN" dirty="0">
                <a:solidFill>
                  <a:schemeClr val="accent1">
                    <a:lumMod val="75000"/>
                  </a:schemeClr>
                </a:solidFill>
              </a:rPr>
              <a:t> </a:t>
            </a:r>
            <a:r>
              <a:rPr lang="en-US" altLang="zh-CN" b="1" dirty="0">
                <a:solidFill>
                  <a:schemeClr val="accent1">
                    <a:lumMod val="75000"/>
                  </a:schemeClr>
                </a:solidFill>
              </a:rPr>
              <a:t>3. </a:t>
            </a:r>
            <a:r>
              <a:rPr lang="zh-CN" altLang="en-US" b="1" dirty="0">
                <a:solidFill>
                  <a:schemeClr val="accent1">
                    <a:lumMod val="75000"/>
                  </a:schemeClr>
                </a:solidFill>
              </a:rPr>
              <a:t>消息</a:t>
            </a:r>
            <a:r>
              <a:rPr lang="en-US" altLang="zh-CN" b="1" dirty="0">
                <a:solidFill>
                  <a:schemeClr val="accent1">
                    <a:lumMod val="75000"/>
                  </a:schemeClr>
                </a:solidFill>
              </a:rPr>
              <a:t>(message)</a:t>
            </a:r>
          </a:p>
        </p:txBody>
      </p:sp>
      <p:sp>
        <p:nvSpPr>
          <p:cNvPr id="23555" name="Rectangle 3"/>
          <p:cNvSpPr>
            <a:spLocks noGrp="1" noChangeArrowheads="1"/>
          </p:cNvSpPr>
          <p:nvPr>
            <p:ph type="body" idx="1"/>
          </p:nvPr>
        </p:nvSpPr>
        <p:spPr>
          <a:xfrm>
            <a:off x="395288" y="1491854"/>
            <a:ext cx="8532812" cy="3456384"/>
          </a:xfrm>
        </p:spPr>
        <p:txBody>
          <a:bodyPr>
            <a:normAutofit fontScale="85000" lnSpcReduction="10000"/>
          </a:bodyPr>
          <a:lstStyle/>
          <a:p>
            <a:pPr marL="0" indent="355600">
              <a:lnSpc>
                <a:spcPct val="80000"/>
              </a:lnSpc>
              <a:buFont typeface="Wingdings" pitchFamily="2" charset="2"/>
              <a:buNone/>
            </a:pPr>
            <a:r>
              <a:rPr lang="en-US" altLang="zh-CN" sz="2800" b="0" dirty="0"/>
              <a:t> </a:t>
            </a:r>
            <a:r>
              <a:rPr lang="zh-CN" altLang="en-US" sz="2800" b="0" dirty="0"/>
              <a:t>消息是面向对象系统中实现对象间的通信和请求任务的操作，是要求某个对象执行其中某个功能操作的规格说明。发送消息的对象称为发送者，接受消息的对象称为接收者。对象间的联系，只能通过消息来进行。对象在接收到消息时才被激活。</a:t>
            </a:r>
          </a:p>
          <a:p>
            <a:pPr marL="0" indent="355600">
              <a:lnSpc>
                <a:spcPct val="80000"/>
              </a:lnSpc>
              <a:buFont typeface="Wingdings" pitchFamily="2" charset="2"/>
              <a:buNone/>
            </a:pPr>
            <a:r>
              <a:rPr lang="zh-CN" altLang="en-US" sz="2800" b="0" dirty="0">
                <a:solidFill>
                  <a:schemeClr val="hlink"/>
                </a:solidFill>
              </a:rPr>
              <a:t>消息具有</a:t>
            </a:r>
            <a:r>
              <a:rPr lang="zh-CN" altLang="en-US" sz="2800" b="0" u="sng" dirty="0">
                <a:solidFill>
                  <a:schemeClr val="hlink"/>
                </a:solidFill>
              </a:rPr>
              <a:t>三个性质</a:t>
            </a:r>
            <a:r>
              <a:rPr lang="zh-CN" altLang="en-US" sz="2800" b="0" dirty="0">
                <a:solidFill>
                  <a:schemeClr val="hlink"/>
                </a:solidFill>
              </a:rPr>
              <a:t>：</a:t>
            </a:r>
          </a:p>
          <a:p>
            <a:pPr marL="0" indent="355600">
              <a:lnSpc>
                <a:spcPct val="80000"/>
              </a:lnSpc>
              <a:buFont typeface="Wingdings" pitchFamily="2" charset="2"/>
              <a:buNone/>
            </a:pPr>
            <a:r>
              <a:rPr lang="en-US" altLang="zh-CN" sz="2800" b="0" dirty="0"/>
              <a:t>(1) </a:t>
            </a:r>
            <a:r>
              <a:rPr lang="zh-CN" altLang="en-US" sz="2800" b="0" dirty="0"/>
              <a:t>同一对象可接收不同形式的多个消息，产生不同的响应；</a:t>
            </a:r>
          </a:p>
          <a:p>
            <a:pPr marL="0" indent="355600">
              <a:lnSpc>
                <a:spcPct val="80000"/>
              </a:lnSpc>
              <a:buFont typeface="Wingdings" pitchFamily="2" charset="2"/>
              <a:buNone/>
            </a:pPr>
            <a:r>
              <a:rPr lang="en-US" altLang="zh-CN" sz="2800" b="0" dirty="0"/>
              <a:t>(2) </a:t>
            </a:r>
            <a:r>
              <a:rPr lang="zh-CN" altLang="en-US" sz="2800" b="0" dirty="0"/>
              <a:t>相同形式的消息可以送给不同对象，所做出的响应可以是截然不同的；</a:t>
            </a:r>
          </a:p>
          <a:p>
            <a:pPr marL="0" indent="355600">
              <a:lnSpc>
                <a:spcPct val="80000"/>
              </a:lnSpc>
              <a:buFont typeface="Wingdings" pitchFamily="2" charset="2"/>
              <a:buNone/>
            </a:pPr>
            <a:r>
              <a:rPr lang="en-US" altLang="zh-CN" sz="2800" b="0" dirty="0"/>
              <a:t>(3) </a:t>
            </a:r>
            <a:r>
              <a:rPr lang="zh-CN" altLang="en-US" sz="2800" b="0" dirty="0"/>
              <a:t>消息的发送可以不考虑具体的接收者，对象可以响应消息，也可以对消息不予理会，对消息的响应并不是必须的。</a:t>
            </a:r>
          </a:p>
        </p:txBody>
      </p:sp>
      <p:sp>
        <p:nvSpPr>
          <p:cNvPr id="23556" name="Text Box 4"/>
          <p:cNvSpPr txBox="1">
            <a:spLocks noChangeArrowheads="1"/>
          </p:cNvSpPr>
          <p:nvPr/>
        </p:nvSpPr>
        <p:spPr bwMode="auto">
          <a:xfrm>
            <a:off x="1294096" y="1635646"/>
            <a:ext cx="7632700" cy="2677656"/>
          </a:xfrm>
          <a:prstGeom prst="rect">
            <a:avLst/>
          </a:prstGeom>
          <a:gradFill rotWithShape="1">
            <a:gsLst>
              <a:gs pos="0">
                <a:schemeClr val="bg1"/>
              </a:gs>
              <a:gs pos="100000">
                <a:srgbClr val="CCCCFF"/>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对象之间传送的消息一般由三部分组成：接受对象名、调用操作名和必要的参数。</a:t>
            </a:r>
          </a:p>
          <a:p>
            <a:r>
              <a:rPr lang="zh-CN" altLang="en-US" sz="2400" dirty="0">
                <a:latin typeface="黑体" panose="02010609060101010101" pitchFamily="49" charset="-122"/>
                <a:ea typeface="黑体" panose="02010609060101010101" pitchFamily="49" charset="-122"/>
              </a:rPr>
              <a:t>    在面向对象程序设计中，消息分为两类：公有消息和私有消息。假设有一批消息发向同一个对象，其中一部分消息是由其他对象直接向它发送的，称为公有（</a:t>
            </a:r>
            <a:r>
              <a:rPr lang="en-US" altLang="zh-CN" sz="2400" dirty="0">
                <a:latin typeface="黑体" panose="02010609060101010101" pitchFamily="49" charset="-122"/>
                <a:ea typeface="黑体" panose="02010609060101010101" pitchFamily="49" charset="-122"/>
              </a:rPr>
              <a:t>public</a:t>
            </a:r>
            <a:r>
              <a:rPr lang="zh-CN" altLang="en-US" sz="2400" dirty="0">
                <a:latin typeface="黑体" panose="02010609060101010101" pitchFamily="49" charset="-122"/>
                <a:ea typeface="黑体" panose="02010609060101010101" pitchFamily="49" charset="-122"/>
              </a:rPr>
              <a:t>）消息；另一部分消息是它向自己发送的，称为私有（</a:t>
            </a:r>
            <a:r>
              <a:rPr lang="en-US" altLang="zh-CN" sz="2400" dirty="0">
                <a:latin typeface="黑体" panose="02010609060101010101" pitchFamily="49" charset="-122"/>
                <a:ea typeface="黑体" panose="02010609060101010101" pitchFamily="49" charset="-122"/>
              </a:rPr>
              <a:t>private</a:t>
            </a:r>
            <a:r>
              <a:rPr lang="zh-CN" altLang="en-US" sz="2400" dirty="0">
                <a:latin typeface="黑体" panose="02010609060101010101" pitchFamily="49" charset="-122"/>
                <a:ea typeface="黑体" panose="02010609060101010101" pitchFamily="49" charset="-122"/>
              </a:rPr>
              <a:t>）消息。</a:t>
            </a:r>
          </a:p>
        </p:txBody>
      </p:sp>
    </p:spTree>
    <p:extLst>
      <p:ext uri="{BB962C8B-B14F-4D97-AF65-F5344CB8AC3E}">
        <p14:creationId xmlns:p14="http://schemas.microsoft.com/office/powerpoint/2010/main" val="35601645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79512" y="51470"/>
            <a:ext cx="5904656" cy="421556"/>
          </a:xfrm>
        </p:spPr>
        <p:txBody>
          <a:bodyPr/>
          <a:lstStyle/>
          <a:p>
            <a:r>
              <a:rPr kumimoji="1" lang="en-US" altLang="zh-CN" dirty="0">
                <a:latin typeface="楷体_GB2312" pitchFamily="49" charset="-122"/>
                <a:ea typeface="楷体_GB2312" pitchFamily="49" charset="-122"/>
              </a:rPr>
              <a:t> </a:t>
            </a:r>
            <a:r>
              <a:rPr kumimoji="1" lang="zh-CN" altLang="en-US" b="1" dirty="0">
                <a:latin typeface="楷体_GB2312" pitchFamily="49" charset="-122"/>
                <a:ea typeface="楷体_GB2312" pitchFamily="49" charset="-122"/>
              </a:rPr>
              <a:t>第</a:t>
            </a:r>
            <a:r>
              <a:rPr kumimoji="1" lang="en-US" altLang="zh-CN" b="1" dirty="0">
                <a:latin typeface="楷体_GB2312" pitchFamily="49" charset="-122"/>
                <a:ea typeface="楷体_GB2312" pitchFamily="49" charset="-122"/>
              </a:rPr>
              <a:t>1</a:t>
            </a:r>
            <a:r>
              <a:rPr kumimoji="1" lang="zh-CN" altLang="en-US" b="1" dirty="0">
                <a:latin typeface="楷体_GB2312" pitchFamily="49" charset="-122"/>
                <a:ea typeface="楷体_GB2312" pitchFamily="49" charset="-122"/>
              </a:rPr>
              <a:t>章  </a:t>
            </a:r>
            <a:r>
              <a:rPr lang="zh-CN" altLang="zh-CN" sz="3200" dirty="0"/>
              <a:t>面向对象程序设计概述</a:t>
            </a:r>
            <a:endParaRPr kumimoji="1" lang="zh-CN" altLang="en-US" sz="3200" dirty="0">
              <a:latin typeface="楷体_GB2312" pitchFamily="49" charset="-122"/>
              <a:ea typeface="楷体_GB2312" pitchFamily="49" charset="-122"/>
            </a:endParaRPr>
          </a:p>
        </p:txBody>
      </p:sp>
      <p:sp>
        <p:nvSpPr>
          <p:cNvPr id="13315" name="Rectangle 3"/>
          <p:cNvSpPr>
            <a:spLocks noGrp="1" noChangeArrowheads="1"/>
          </p:cNvSpPr>
          <p:nvPr>
            <p:ph type="body" idx="1"/>
          </p:nvPr>
        </p:nvSpPr>
        <p:spPr>
          <a:xfrm>
            <a:off x="473546" y="854273"/>
            <a:ext cx="8353425" cy="3434953"/>
          </a:xfrm>
        </p:spPr>
        <p:txBody>
          <a:bodyPr>
            <a:normAutofit/>
          </a:bodyPr>
          <a:lstStyle/>
          <a:p>
            <a:pPr>
              <a:lnSpc>
                <a:spcPct val="150000"/>
              </a:lnSpc>
              <a:buFont typeface="Wingdings" pitchFamily="2" charset="2"/>
              <a:buNone/>
            </a:pPr>
            <a:r>
              <a:rPr lang="en-US" altLang="zh-CN" sz="3000" b="1" dirty="0">
                <a:latin typeface="楷体_GB2312" pitchFamily="49" charset="-122"/>
                <a:ea typeface="楷体_GB2312" pitchFamily="49" charset="-122"/>
                <a:hlinkClick r:id="rId2" action="ppaction://hlinksldjump"/>
              </a:rPr>
              <a:t>1.1 </a:t>
            </a:r>
            <a:r>
              <a:rPr lang="en-US" altLang="zh-CN" sz="3000" b="1" dirty="0">
                <a:latin typeface="楷体_GB2312" pitchFamily="49" charset="-122"/>
                <a:ea typeface="楷体_GB2312" pitchFamily="49" charset="-122"/>
              </a:rPr>
              <a:t> </a:t>
            </a:r>
            <a:r>
              <a:rPr lang="zh-CN" altLang="en-US" sz="3000" dirty="0">
                <a:latin typeface="楷体_GB2312" pitchFamily="49" charset="-122"/>
                <a:ea typeface="楷体_GB2312" pitchFamily="49" charset="-122"/>
              </a:rPr>
              <a:t>什么是面向对象程序设计</a:t>
            </a:r>
            <a:endParaRPr lang="zh-CN" altLang="en-US" sz="3000" b="1" dirty="0">
              <a:latin typeface="楷体_GB2312" pitchFamily="49" charset="-122"/>
              <a:ea typeface="楷体_GB2312" pitchFamily="49" charset="-122"/>
            </a:endParaRPr>
          </a:p>
          <a:p>
            <a:pPr>
              <a:lnSpc>
                <a:spcPct val="150000"/>
              </a:lnSpc>
              <a:buNone/>
            </a:pPr>
            <a:r>
              <a:rPr lang="en-US" altLang="zh-CN" sz="3000" b="1" u="sng" dirty="0">
                <a:latin typeface="楷体_GB2312" pitchFamily="49" charset="-122"/>
                <a:ea typeface="楷体_GB2312" pitchFamily="49" charset="-122"/>
                <a:hlinkClick r:id="rId3" action="ppaction://hlinksldjump"/>
              </a:rPr>
              <a:t>1.2</a:t>
            </a:r>
            <a:r>
              <a:rPr lang="en-US" altLang="zh-CN" sz="3000" b="1" dirty="0">
                <a:latin typeface="楷体_GB2312" pitchFamily="49" charset="-122"/>
                <a:ea typeface="楷体_GB2312" pitchFamily="49" charset="-122"/>
              </a:rPr>
              <a:t>  </a:t>
            </a:r>
            <a:r>
              <a:rPr lang="zh-CN" altLang="zh-CN" sz="3000" dirty="0">
                <a:ea typeface="楷体_GB2312" pitchFamily="49" charset="-122"/>
              </a:rPr>
              <a:t>为什么要使用面向对象程序设计</a:t>
            </a:r>
            <a:endParaRPr lang="en-US" altLang="zh-CN" sz="3000" dirty="0">
              <a:ea typeface="楷体_GB2312" pitchFamily="49" charset="-122"/>
            </a:endParaRPr>
          </a:p>
          <a:p>
            <a:pPr>
              <a:lnSpc>
                <a:spcPct val="150000"/>
              </a:lnSpc>
              <a:buNone/>
            </a:pPr>
            <a:r>
              <a:rPr lang="en-US" altLang="zh-CN" sz="3000" b="1" u="sng" dirty="0">
                <a:latin typeface="楷体_GB2312" pitchFamily="49" charset="-122"/>
                <a:ea typeface="楷体_GB2312" pitchFamily="49" charset="-122"/>
                <a:hlinkClick r:id="rId4" action="ppaction://hlinksldjump"/>
              </a:rPr>
              <a:t>1.3</a:t>
            </a:r>
            <a:r>
              <a:rPr lang="en-US" altLang="zh-CN" sz="3000" b="1" dirty="0">
                <a:latin typeface="楷体_GB2312" pitchFamily="49" charset="-122"/>
                <a:ea typeface="楷体_GB2312" pitchFamily="49" charset="-122"/>
              </a:rPr>
              <a:t>  </a:t>
            </a:r>
            <a:r>
              <a:rPr lang="zh-CN" altLang="zh-CN" sz="3000" dirty="0">
                <a:ea typeface="楷体_GB2312" pitchFamily="49" charset="-122"/>
              </a:rPr>
              <a:t>面向对象程序设计的语言</a:t>
            </a:r>
            <a:endParaRPr lang="zh-CN" altLang="en-US" sz="3000" dirty="0">
              <a:ea typeface="楷体_GB2312" pitchFamily="49" charset="-122"/>
            </a:endParaRPr>
          </a:p>
          <a:p>
            <a:pPr>
              <a:lnSpc>
                <a:spcPct val="150000"/>
              </a:lnSpc>
              <a:buFont typeface="Wingdings" pitchFamily="2" charset="2"/>
              <a:buNone/>
            </a:pPr>
            <a:endParaRPr lang="zh-CN" altLang="en-US" sz="3000" b="1" dirty="0">
              <a:latin typeface="楷体_GB2312" pitchFamily="49" charset="-122"/>
              <a:ea typeface="楷体_GB2312" pitchFamily="49" charset="-122"/>
            </a:endParaRPr>
          </a:p>
          <a:p>
            <a:pPr>
              <a:lnSpc>
                <a:spcPct val="150000"/>
              </a:lnSpc>
              <a:buFont typeface="Wingdings" pitchFamily="2" charset="2"/>
              <a:buNone/>
            </a:pPr>
            <a:endParaRPr lang="en-US" altLang="zh-CN" sz="3000" dirty="0">
              <a:latin typeface="楷体_GB2312" pitchFamily="49" charset="-122"/>
              <a:ea typeface="楷体_GB2312" pitchFamily="49" charset="-122"/>
            </a:endParaRPr>
          </a:p>
        </p:txBody>
      </p:sp>
      <p:sp>
        <p:nvSpPr>
          <p:cNvPr id="13318" name="AutoShape 6">
            <a:hlinkClick r:id="" action="ppaction://hlinkshowjump?jump=endshow" highlightClick="1"/>
          </p:cNvPr>
          <p:cNvSpPr>
            <a:spLocks noChangeArrowheads="1"/>
          </p:cNvSpPr>
          <p:nvPr/>
        </p:nvSpPr>
        <p:spPr bwMode="auto">
          <a:xfrm>
            <a:off x="8459788" y="4677966"/>
            <a:ext cx="684212" cy="465534"/>
          </a:xfrm>
          <a:prstGeom prst="actionButtonEnd">
            <a:avLst/>
          </a:prstGeom>
          <a:solidFill>
            <a:srgbClr val="0000FF"/>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610306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0825" y="771550"/>
            <a:ext cx="4034146" cy="421556"/>
          </a:xfrm>
        </p:spPr>
        <p:txBody>
          <a:bodyPr/>
          <a:lstStyle/>
          <a:p>
            <a:r>
              <a:rPr lang="en-US" altLang="zh-CN"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4. </a:t>
            </a:r>
            <a:r>
              <a:rPr lang="zh-CN" altLang="en-US"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方法</a:t>
            </a:r>
            <a:r>
              <a:rPr lang="zh-CN" altLang="en-GB"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a:t>
            </a:r>
            <a:r>
              <a:rPr lang="en-GB" altLang="zh-CN"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m</a:t>
            </a:r>
            <a:r>
              <a:rPr lang="en-US" altLang="zh-CN" b="1" dirty="0" err="1">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ethod</a:t>
            </a:r>
            <a:r>
              <a:rPr lang="zh-CN" altLang="en-GB"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rPr>
              <a:t>）</a:t>
            </a:r>
            <a:endParaRPr lang="zh-CN" altLang="en-US" b="1" dirty="0">
              <a:solidFill>
                <a:schemeClr val="accent1">
                  <a:lumMod val="75000"/>
                </a:schemeClr>
              </a:solidFill>
              <a:effectLst>
                <a:outerShdw blurRad="38100" dist="38100" dir="2700000" algn="tl">
                  <a:srgbClr val="C0C0C0"/>
                </a:outerShdw>
              </a:effectLst>
              <a:latin typeface="楷体_GB2312" pitchFamily="49" charset="-122"/>
              <a:ea typeface="楷体_GB2312" pitchFamily="49" charset="-122"/>
            </a:endParaRPr>
          </a:p>
        </p:txBody>
      </p:sp>
      <p:sp>
        <p:nvSpPr>
          <p:cNvPr id="24579" name="Rectangle 3"/>
          <p:cNvSpPr>
            <a:spLocks noGrp="1" noChangeArrowheads="1"/>
          </p:cNvSpPr>
          <p:nvPr>
            <p:ph type="body" idx="1"/>
          </p:nvPr>
        </p:nvSpPr>
        <p:spPr>
          <a:xfrm>
            <a:off x="250825" y="1491854"/>
            <a:ext cx="8640763" cy="3488531"/>
          </a:xfrm>
        </p:spPr>
        <p:txBody>
          <a:bodyPr>
            <a:normAutofit lnSpcReduction="10000"/>
          </a:bodyPr>
          <a:lstStyle/>
          <a:p>
            <a:pPr marL="0" indent="450850" algn="just">
              <a:lnSpc>
                <a:spcPct val="90000"/>
              </a:lnSpc>
              <a:buFont typeface="Wingdings" pitchFamily="2" charset="2"/>
              <a:buNone/>
            </a:pPr>
            <a:r>
              <a:rPr lang="en-US" altLang="zh-CN" sz="2400" b="0" dirty="0"/>
              <a:t> </a:t>
            </a:r>
            <a:r>
              <a:rPr lang="zh-CN" altLang="en-US" sz="2400" b="0" dirty="0"/>
              <a:t>在面向对象程序设计中，要求某一对象做某一操作时，就向对象发送一个相应的消息，当对象接收到发向它的消息时，就调用有关的方法，执行相应的操作。方法就是对象所能执行的操作。</a:t>
            </a:r>
            <a:r>
              <a:rPr lang="zh-CN" altLang="en-US" sz="2400" b="0" dirty="0">
                <a:solidFill>
                  <a:schemeClr val="folHlink"/>
                </a:solidFill>
                <a:effectLst>
                  <a:outerShdw blurRad="38100" dist="38100" dir="2700000" algn="tl">
                    <a:srgbClr val="C0C0C0"/>
                  </a:outerShdw>
                </a:effectLst>
              </a:rPr>
              <a:t>方法包括界面和方法体两部分</a:t>
            </a:r>
            <a:r>
              <a:rPr lang="zh-CN" altLang="en-US" sz="2400" b="0" dirty="0">
                <a:effectLst>
                  <a:outerShdw blurRad="38100" dist="38100" dir="2700000" algn="tl">
                    <a:srgbClr val="C0C0C0"/>
                  </a:outerShdw>
                </a:effectLst>
              </a:rPr>
              <a:t>。</a:t>
            </a:r>
            <a:r>
              <a:rPr lang="zh-CN" altLang="en-US" sz="2400" b="0" dirty="0"/>
              <a:t>方法的界面就是消息的模式，它给出了方法的调用协议；方法体则是实现某种操作的一系列计算步骤，也就是一段程序。消息和方法的关系是：对象根据接收到的消息，调用相应的方法；反过来，有了方法，对象才能响应相应的消息。所以消息模式与方法界面应该是一致的。同时，只要方法界面保持不变，方法体的改动不会影响方法的调用。在</a:t>
            </a:r>
            <a:r>
              <a:rPr lang="en-US" altLang="zh-CN" sz="2400" b="0" dirty="0"/>
              <a:t>C++</a:t>
            </a:r>
            <a:r>
              <a:rPr lang="zh-CN" altLang="en-US" sz="2400" b="0" dirty="0"/>
              <a:t>语言中方法是通过函数来实现的，称为</a:t>
            </a:r>
            <a:r>
              <a:rPr lang="zh-CN" altLang="en-US" sz="2400" b="0" dirty="0">
                <a:solidFill>
                  <a:schemeClr val="hlink"/>
                </a:solidFill>
              </a:rPr>
              <a:t>成员函数。</a:t>
            </a:r>
          </a:p>
        </p:txBody>
      </p:sp>
    </p:spTree>
    <p:extLst>
      <p:ext uri="{BB962C8B-B14F-4D97-AF65-F5344CB8AC3E}">
        <p14:creationId xmlns:p14="http://schemas.microsoft.com/office/powerpoint/2010/main" val="3075219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02904" y="426335"/>
            <a:ext cx="5544616" cy="714871"/>
          </a:xfrm>
        </p:spPr>
        <p:txBody>
          <a:bodyPr/>
          <a:lstStyle/>
          <a:p>
            <a:r>
              <a:rPr lang="en-US" altLang="zh-CN" sz="3200" dirty="0">
                <a:solidFill>
                  <a:schemeClr val="accent1">
                    <a:lumMod val="75000"/>
                  </a:schemeClr>
                </a:solidFill>
              </a:rPr>
              <a:t> 1.1.3 </a:t>
            </a:r>
            <a:r>
              <a:rPr lang="zh-CN" altLang="en-US" sz="3200" dirty="0">
                <a:solidFill>
                  <a:schemeClr val="accent1">
                    <a:lumMod val="75000"/>
                  </a:schemeClr>
                </a:solidFill>
              </a:rPr>
              <a:t>面向对象系统的特性</a:t>
            </a:r>
          </a:p>
        </p:txBody>
      </p:sp>
      <p:sp>
        <p:nvSpPr>
          <p:cNvPr id="25603" name="Rectangle 3"/>
          <p:cNvSpPr>
            <a:spLocks noGrp="1" noChangeArrowheads="1"/>
          </p:cNvSpPr>
          <p:nvPr>
            <p:ph type="body" idx="1"/>
          </p:nvPr>
        </p:nvSpPr>
        <p:spPr>
          <a:xfrm>
            <a:off x="202904" y="1028699"/>
            <a:ext cx="8631238" cy="3688465"/>
          </a:xfrm>
        </p:spPr>
        <p:txBody>
          <a:bodyPr>
            <a:noAutofit/>
          </a:bodyPr>
          <a:lstStyle/>
          <a:p>
            <a:pPr marL="0" indent="627063">
              <a:lnSpc>
                <a:spcPct val="120000"/>
              </a:lnSpc>
              <a:spcBef>
                <a:spcPct val="0"/>
              </a:spcBef>
              <a:buFont typeface="Wingdings" pitchFamily="2" charset="2"/>
              <a:buNone/>
            </a:pPr>
            <a:r>
              <a:rPr lang="zh-CN" altLang="en-US" sz="2000" b="0" dirty="0">
                <a:solidFill>
                  <a:schemeClr val="folHlink"/>
                </a:solidFill>
              </a:rPr>
              <a:t>（</a:t>
            </a:r>
            <a:r>
              <a:rPr lang="en-US" altLang="zh-CN" sz="2000" b="0" dirty="0">
                <a:solidFill>
                  <a:schemeClr val="folHlink"/>
                </a:solidFill>
              </a:rPr>
              <a:t>1</a:t>
            </a:r>
            <a:r>
              <a:rPr lang="zh-CN" altLang="en-US" sz="2000" b="0" dirty="0">
                <a:solidFill>
                  <a:schemeClr val="folHlink"/>
                </a:solidFill>
              </a:rPr>
              <a:t>） 抽象性</a:t>
            </a:r>
          </a:p>
          <a:p>
            <a:pPr marL="0" indent="627063">
              <a:lnSpc>
                <a:spcPct val="120000"/>
              </a:lnSpc>
              <a:spcBef>
                <a:spcPct val="0"/>
              </a:spcBef>
              <a:buFont typeface="Wingdings" pitchFamily="2" charset="2"/>
              <a:buNone/>
            </a:pPr>
            <a:r>
              <a:rPr lang="zh-CN" altLang="en-US" sz="2000" b="0" dirty="0"/>
              <a:t>面向对象鼓励程序员以抽象的观点看待程序，即程序是由一组对象组成的。我们可以将一组对象的共同特征进一步抽象出来，从而形成“类”的概念。抽象是一种从一般的观点看待事物的方法，它要求程序员集中于事物的本质特征，而不是具体细节或具体实现。类的概念来自人们认识自然、认识社会的过程。在这一过程中，人们主要使用两种方法：从特殊到一般的归纳法和从一般到特殊的演绎法。在归纳的过程中，我们从一个个具体的事物中把共同的特征抽取出来，形成一个一般的概念，这就是“归类”；在演绎的过程中，我们又把同类的事物，根据不同的特征分成不同的小类，这就是“分类”。对于一个具体的类，它有许多具体的个体，我们称这些个体叫做“对象”。 </a:t>
            </a:r>
          </a:p>
        </p:txBody>
      </p:sp>
    </p:spTree>
    <p:extLst>
      <p:ext uri="{BB962C8B-B14F-4D97-AF65-F5344CB8AC3E}">
        <p14:creationId xmlns:p14="http://schemas.microsoft.com/office/powerpoint/2010/main" val="42660076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57200" y="1067633"/>
            <a:ext cx="8229600" cy="3539430"/>
          </a:xfrm>
          <a:prstGeom prst="rect">
            <a:avLst/>
          </a:prstGeom>
          <a:solidFill>
            <a:schemeClr val="bg1"/>
          </a:solidFill>
          <a:ln>
            <a:noFill/>
          </a:ln>
          <a:effectLst/>
          <a:extLst>
            <a:ext uri="{91240B29-F687-4F45-9708-019B960494DF}">
              <a14:hiddenLine xmlns:a14="http://schemas.microsoft.com/office/drawing/2010/main" w="57150" cap="rnd">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rgbClr val="1C1C1C"/>
                </a:solidFill>
                <a:latin typeface="Times New Roman" pitchFamily="18" charset="0"/>
                <a:ea typeface="华文楷体" pitchFamily="2" charset="-122"/>
              </a:rPr>
              <a:t>所谓数据封装就是指一组数据和与这组数据有关的操作集合组装在一起，形成一个能动的实体，也就是对象。数据封装就是给数据提供了与外界联系的标准接口，无论是谁，只有通过这些接口，使用规范的方式，才能访问这些数据。数据封装是软件工程发展的必然产物，使得程序员在设计程序时可以专注于自己的对象，同时也切断了不同模块之间数据的非法使用，减少了出错的可能性。</a:t>
            </a:r>
          </a:p>
        </p:txBody>
      </p:sp>
      <p:sp>
        <p:nvSpPr>
          <p:cNvPr id="26627" name="Rectangle 3"/>
          <p:cNvSpPr>
            <a:spLocks noChangeArrowheads="1"/>
          </p:cNvSpPr>
          <p:nvPr/>
        </p:nvSpPr>
        <p:spPr bwMode="auto">
          <a:xfrm>
            <a:off x="684213" y="536437"/>
            <a:ext cx="1991251" cy="523220"/>
          </a:xfrm>
          <a:prstGeom prst="rect">
            <a:avLst/>
          </a:prstGeom>
          <a:noFill/>
          <a:ln>
            <a:noFill/>
          </a:ln>
          <a:effectLst/>
          <a:extLst>
            <a:ext uri="{909E8E84-426E-40DD-AFC4-6F175D3DCCD1}">
              <a14:hiddenFill xmlns:a14="http://schemas.microsoft.com/office/drawing/2010/main">
                <a:solidFill>
                  <a:srgbClr val="F9FED2"/>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a:solidFill>
                  <a:srgbClr val="0000FF"/>
                </a:solidFill>
                <a:effectLst>
                  <a:outerShdw blurRad="38100" dist="38100" dir="2700000" algn="tl">
                    <a:srgbClr val="C0C0C0"/>
                  </a:outerShdw>
                </a:effectLst>
                <a:latin typeface="黑体" pitchFamily="2" charset="-122"/>
                <a:ea typeface="黑体" pitchFamily="2" charset="-122"/>
              </a:rPr>
              <a:t>(2) </a:t>
            </a:r>
            <a:r>
              <a:rPr lang="zh-CN" altLang="en-US" sz="2800" b="1" dirty="0">
                <a:solidFill>
                  <a:srgbClr val="0000FF"/>
                </a:solidFill>
                <a:effectLst>
                  <a:outerShdw blurRad="38100" dist="38100" dir="2700000" algn="tl">
                    <a:srgbClr val="C0C0C0"/>
                  </a:outerShdw>
                </a:effectLst>
                <a:latin typeface="黑体" pitchFamily="2" charset="-122"/>
                <a:ea typeface="黑体" pitchFamily="2" charset="-122"/>
              </a:rPr>
              <a:t>封装性</a:t>
            </a:r>
          </a:p>
        </p:txBody>
      </p:sp>
    </p:spTree>
    <p:extLst>
      <p:ext uri="{BB962C8B-B14F-4D97-AF65-F5344CB8AC3E}">
        <p14:creationId xmlns:p14="http://schemas.microsoft.com/office/powerpoint/2010/main" val="2150709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52400" y="945832"/>
            <a:ext cx="8686800" cy="3866764"/>
          </a:xfrm>
          <a:prstGeom prst="rect">
            <a:avLst/>
          </a:prstGeom>
          <a:solidFill>
            <a:srgbClr val="CCCCFF"/>
          </a:solidFill>
          <a:ln w="57150">
            <a:solidFill>
              <a:srgbClr val="DCA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5000"/>
              </a:lnSpc>
            </a:pPr>
            <a:r>
              <a:rPr lang="en-US" altLang="zh-CN" sz="2400" b="1">
                <a:solidFill>
                  <a:srgbClr val="000000"/>
                </a:solidFill>
                <a:latin typeface="华文楷体" pitchFamily="2" charset="-122"/>
                <a:ea typeface="华文楷体" pitchFamily="2" charset="-122"/>
              </a:rPr>
              <a:t>  </a:t>
            </a:r>
            <a:r>
              <a:rPr lang="zh-CN" altLang="en-US" sz="2400" b="1">
                <a:solidFill>
                  <a:srgbClr val="000000"/>
                </a:solidFill>
                <a:latin typeface="华文楷体" pitchFamily="2" charset="-122"/>
                <a:ea typeface="华文楷体" pitchFamily="2" charset="-122"/>
              </a:rPr>
              <a:t>从已有的对象类型出发建立一种新的对象类型，使它继承原对象的特点和功能，这种思想是面向对象设计方法的主要贡献。继承是对许多问题中分层特性的一种自然描述，因而也是类的具体化和被重新利用的一种手段，它所表达的就是一种对象类之间的相交关系。它使得某类对象可以继承另外一类对象的特征和能力。继承所具有的作用有两个方面：一方面可以减少代码冗余；另一方面可以通过协调性来减少相互之间的接口和界面。</a:t>
            </a:r>
          </a:p>
          <a:p>
            <a:pPr>
              <a:lnSpc>
                <a:spcPct val="85000"/>
              </a:lnSpc>
            </a:pPr>
            <a:r>
              <a:rPr lang="zh-CN" altLang="en-US" sz="2400" b="1">
                <a:solidFill>
                  <a:schemeClr val="bg1"/>
                </a:solidFill>
                <a:latin typeface="华文楷体" pitchFamily="2" charset="-122"/>
                <a:ea typeface="华文楷体" pitchFamily="2" charset="-122"/>
              </a:rPr>
              <a:t>   </a:t>
            </a:r>
            <a:r>
              <a:rPr lang="zh-CN" altLang="en-US" sz="2400" b="1" u="sng">
                <a:solidFill>
                  <a:schemeClr val="hlink"/>
                </a:solidFill>
                <a:latin typeface="华文楷体" pitchFamily="2" charset="-122"/>
                <a:ea typeface="华文楷体" pitchFamily="2" charset="-122"/>
              </a:rPr>
              <a:t>从继承源上划分</a:t>
            </a:r>
            <a:r>
              <a:rPr lang="zh-CN" altLang="en-US" sz="2400" b="1">
                <a:solidFill>
                  <a:srgbClr val="000000"/>
                </a:solidFill>
                <a:latin typeface="华文楷体" pitchFamily="2" charset="-122"/>
                <a:ea typeface="华文楷体" pitchFamily="2" charset="-122"/>
              </a:rPr>
              <a:t>继承可分为单继承（单一继承）和多继承（多重继承）。</a:t>
            </a:r>
          </a:p>
          <a:p>
            <a:pPr algn="just">
              <a:lnSpc>
                <a:spcPct val="85000"/>
              </a:lnSpc>
            </a:pPr>
            <a:r>
              <a:rPr lang="zh-CN" altLang="en-US" sz="2400" b="1">
                <a:solidFill>
                  <a:srgbClr val="000000"/>
                </a:solidFill>
                <a:latin typeface="华文楷体" pitchFamily="2" charset="-122"/>
                <a:ea typeface="华文楷体" pitchFamily="2" charset="-122"/>
              </a:rPr>
              <a:t>   </a:t>
            </a:r>
            <a:r>
              <a:rPr lang="zh-CN" altLang="en-US" sz="2400" b="1" u="sng">
                <a:solidFill>
                  <a:schemeClr val="hlink"/>
                </a:solidFill>
                <a:latin typeface="华文楷体" pitchFamily="2" charset="-122"/>
                <a:ea typeface="华文楷体" pitchFamily="2" charset="-122"/>
              </a:rPr>
              <a:t>从继承内容上</a:t>
            </a:r>
            <a:r>
              <a:rPr lang="zh-CN" altLang="en-US" sz="2400" b="1">
                <a:solidFill>
                  <a:srgbClr val="000000"/>
                </a:solidFill>
                <a:latin typeface="华文楷体" pitchFamily="2" charset="-122"/>
                <a:ea typeface="华文楷体" pitchFamily="2" charset="-122"/>
              </a:rPr>
              <a:t>继承可分为取代继承、包含继承、受限继承、特化继承。</a:t>
            </a:r>
          </a:p>
        </p:txBody>
      </p:sp>
      <p:grpSp>
        <p:nvGrpSpPr>
          <p:cNvPr id="27651" name="Group 3"/>
          <p:cNvGrpSpPr>
            <a:grpSpLocks/>
          </p:cNvGrpSpPr>
          <p:nvPr/>
        </p:nvGrpSpPr>
        <p:grpSpPr bwMode="auto">
          <a:xfrm>
            <a:off x="228600" y="800101"/>
            <a:ext cx="8610600" cy="1708547"/>
            <a:chOff x="336" y="1344"/>
            <a:chExt cx="5424" cy="1435"/>
          </a:xfrm>
        </p:grpSpPr>
        <p:graphicFrame>
          <p:nvGraphicFramePr>
            <p:cNvPr id="27652" name="Object 4"/>
            <p:cNvGraphicFramePr>
              <a:graphicFrameLocks noChangeAspect="1"/>
            </p:cNvGraphicFramePr>
            <p:nvPr/>
          </p:nvGraphicFramePr>
          <p:xfrm>
            <a:off x="336" y="1392"/>
            <a:ext cx="2592" cy="1303"/>
          </p:xfrm>
          <a:graphic>
            <a:graphicData uri="http://schemas.openxmlformats.org/presentationml/2006/ole">
              <mc:AlternateContent xmlns:mc="http://schemas.openxmlformats.org/markup-compatibility/2006">
                <mc:Choice xmlns:v="urn:schemas-microsoft-com:vml" Requires="v">
                  <p:oleObj spid="_x0000_s1044" r:id="rId3" imgW="1838095" imgH="923810" progId="Paint.Picture">
                    <p:embed/>
                  </p:oleObj>
                </mc:Choice>
                <mc:Fallback>
                  <p:oleObj r:id="rId3" imgW="1838095" imgH="923810"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1392"/>
                          <a:ext cx="2592" cy="13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653" name="Object 5"/>
            <p:cNvGraphicFramePr>
              <a:graphicFrameLocks noChangeAspect="1"/>
            </p:cNvGraphicFramePr>
            <p:nvPr/>
          </p:nvGraphicFramePr>
          <p:xfrm>
            <a:off x="3168" y="1344"/>
            <a:ext cx="2592" cy="1435"/>
          </p:xfrm>
          <a:graphic>
            <a:graphicData uri="http://schemas.openxmlformats.org/presentationml/2006/ole">
              <mc:AlternateContent xmlns:mc="http://schemas.openxmlformats.org/markup-compatibility/2006">
                <mc:Choice xmlns:v="urn:schemas-microsoft-com:vml" Requires="v">
                  <p:oleObj spid="_x0000_s1045" r:id="rId5" imgW="1857143" imgH="1028844" progId="Paint.Picture">
                    <p:embed/>
                  </p:oleObj>
                </mc:Choice>
                <mc:Fallback>
                  <p:oleObj r:id="rId5" imgW="1857143" imgH="1028844"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8" y="1344"/>
                          <a:ext cx="2592" cy="1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7654" name="Rectangle 6"/>
          <p:cNvSpPr>
            <a:spLocks noChangeArrowheads="1"/>
          </p:cNvSpPr>
          <p:nvPr/>
        </p:nvSpPr>
        <p:spPr bwMode="auto">
          <a:xfrm>
            <a:off x="266700" y="5417"/>
            <a:ext cx="2350323" cy="523220"/>
          </a:xfrm>
          <a:prstGeom prst="rect">
            <a:avLst/>
          </a:prstGeom>
          <a:solidFill>
            <a:srgbClr val="F9FED2"/>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Clr>
                <a:schemeClr val="folHlink"/>
              </a:buClr>
              <a:buSzPct val="85000"/>
              <a:buFont typeface="Wingdings 2" pitchFamily="18" charset="2"/>
              <a:buNone/>
            </a:pPr>
            <a:r>
              <a:rPr lang="zh-CN" altLang="en-US" sz="2800" b="1">
                <a:solidFill>
                  <a:srgbClr val="0000FF"/>
                </a:solidFill>
                <a:effectLst>
                  <a:outerShdw blurRad="38100" dist="38100" dir="2700000" algn="tl">
                    <a:srgbClr val="000000"/>
                  </a:outerShdw>
                </a:effectLst>
                <a:latin typeface="黑体" pitchFamily="2" charset="-122"/>
                <a:ea typeface="黑体" pitchFamily="2" charset="-122"/>
              </a:rPr>
              <a:t>（</a:t>
            </a:r>
            <a:r>
              <a:rPr lang="en-US" altLang="zh-CN" sz="2800" b="1">
                <a:solidFill>
                  <a:srgbClr val="0000FF"/>
                </a:solidFill>
                <a:effectLst>
                  <a:outerShdw blurRad="38100" dist="38100" dir="2700000" algn="tl">
                    <a:srgbClr val="000000"/>
                  </a:outerShdw>
                </a:effectLst>
                <a:latin typeface="黑体" pitchFamily="2" charset="-122"/>
                <a:ea typeface="黑体" pitchFamily="2" charset="-122"/>
              </a:rPr>
              <a:t>3</a:t>
            </a:r>
            <a:r>
              <a:rPr lang="zh-CN" altLang="en-US" sz="2800" b="1">
                <a:solidFill>
                  <a:srgbClr val="0000FF"/>
                </a:solidFill>
                <a:effectLst>
                  <a:outerShdw blurRad="38100" dist="38100" dir="2700000" algn="tl">
                    <a:srgbClr val="000000"/>
                  </a:outerShdw>
                </a:effectLst>
                <a:latin typeface="黑体" pitchFamily="2" charset="-122"/>
                <a:ea typeface="黑体" pitchFamily="2" charset="-122"/>
              </a:rPr>
              <a:t>） 继承性</a:t>
            </a:r>
          </a:p>
        </p:txBody>
      </p:sp>
      <p:sp>
        <p:nvSpPr>
          <p:cNvPr id="27655" name="Text Box 7"/>
          <p:cNvSpPr txBox="1">
            <a:spLocks noChangeArrowheads="1"/>
          </p:cNvSpPr>
          <p:nvPr/>
        </p:nvSpPr>
        <p:spPr bwMode="auto">
          <a:xfrm>
            <a:off x="219076" y="566738"/>
            <a:ext cx="8686800" cy="3477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zh-CN" sz="2000" b="1" dirty="0">
                <a:solidFill>
                  <a:srgbClr val="000000"/>
                </a:solidFill>
                <a:latin typeface="华文楷体" pitchFamily="2" charset="-122"/>
                <a:ea typeface="华文楷体" pitchFamily="2" charset="-122"/>
              </a:rPr>
              <a:t>     (1) </a:t>
            </a:r>
            <a:r>
              <a:rPr lang="zh-CN" altLang="en-US" sz="2000" b="1" dirty="0">
                <a:solidFill>
                  <a:schemeClr val="hlink"/>
                </a:solidFill>
                <a:latin typeface="华文楷体" pitchFamily="2" charset="-122"/>
                <a:ea typeface="华文楷体" pitchFamily="2" charset="-122"/>
              </a:rPr>
              <a:t>取代继承</a:t>
            </a:r>
            <a:r>
              <a:rPr lang="zh-CN" altLang="en-US" sz="2000" b="1" dirty="0">
                <a:solidFill>
                  <a:srgbClr val="000000"/>
                </a:solidFill>
                <a:latin typeface="华文楷体" pitchFamily="2" charset="-122"/>
                <a:ea typeface="华文楷体" pitchFamily="2" charset="-122"/>
              </a:rPr>
              <a:t>：例如一个徒弟从其师傅那里学到师傅的所有技术，则在任何需要师傅的地方都可以由徒弟来代替。</a:t>
            </a:r>
          </a:p>
          <a:p>
            <a:pPr algn="just">
              <a:spcBef>
                <a:spcPct val="50000"/>
              </a:spcBef>
            </a:pPr>
            <a:r>
              <a:rPr lang="zh-CN" altLang="en-US" sz="2000" b="1" dirty="0">
                <a:solidFill>
                  <a:srgbClr val="000000"/>
                </a:solidFill>
                <a:latin typeface="华文楷体" pitchFamily="2" charset="-122"/>
                <a:ea typeface="华文楷体" pitchFamily="2" charset="-122"/>
              </a:rPr>
              <a:t>     </a:t>
            </a:r>
            <a:r>
              <a:rPr lang="en-US" altLang="zh-CN" sz="2000" b="1" dirty="0">
                <a:solidFill>
                  <a:srgbClr val="000000"/>
                </a:solidFill>
                <a:latin typeface="华文楷体" pitchFamily="2" charset="-122"/>
                <a:ea typeface="华文楷体" pitchFamily="2" charset="-122"/>
              </a:rPr>
              <a:t>(2) </a:t>
            </a:r>
            <a:r>
              <a:rPr lang="zh-CN" altLang="en-US" sz="2000" b="1" dirty="0">
                <a:solidFill>
                  <a:schemeClr val="hlink"/>
                </a:solidFill>
                <a:latin typeface="华文楷体" pitchFamily="2" charset="-122"/>
                <a:ea typeface="华文楷体" pitchFamily="2" charset="-122"/>
              </a:rPr>
              <a:t>包含继承</a:t>
            </a:r>
            <a:r>
              <a:rPr lang="zh-CN" altLang="en-US" sz="2000" b="1" dirty="0">
                <a:solidFill>
                  <a:srgbClr val="000000"/>
                </a:solidFill>
                <a:latin typeface="华文楷体" pitchFamily="2" charset="-122"/>
                <a:ea typeface="华文楷体" pitchFamily="2" charset="-122"/>
              </a:rPr>
              <a:t>：例如交通工具是一类对象，汽车是一种特殊的交通工具。汽车具有了交通工具的所有特征，任何一辆汽车都是一种交通工具，这便是包含继承，即交通工具包含了汽车的所有特征。</a:t>
            </a:r>
          </a:p>
          <a:p>
            <a:pPr algn="just">
              <a:spcBef>
                <a:spcPct val="50000"/>
              </a:spcBef>
            </a:pPr>
            <a:r>
              <a:rPr lang="zh-CN" altLang="en-US" sz="2000" b="1" dirty="0">
                <a:solidFill>
                  <a:srgbClr val="000000"/>
                </a:solidFill>
                <a:latin typeface="华文楷体" pitchFamily="2" charset="-122"/>
                <a:ea typeface="华文楷体" pitchFamily="2" charset="-122"/>
              </a:rPr>
              <a:t>     </a:t>
            </a:r>
            <a:r>
              <a:rPr lang="en-US" altLang="zh-CN" sz="2000" b="1" dirty="0">
                <a:solidFill>
                  <a:srgbClr val="000000"/>
                </a:solidFill>
                <a:latin typeface="华文楷体" pitchFamily="2" charset="-122"/>
                <a:ea typeface="华文楷体" pitchFamily="2" charset="-122"/>
              </a:rPr>
              <a:t>(3) </a:t>
            </a:r>
            <a:r>
              <a:rPr lang="zh-CN" altLang="en-US" sz="2000" b="1" dirty="0">
                <a:solidFill>
                  <a:schemeClr val="hlink"/>
                </a:solidFill>
                <a:latin typeface="华文楷体" pitchFamily="2" charset="-122"/>
                <a:ea typeface="华文楷体" pitchFamily="2" charset="-122"/>
              </a:rPr>
              <a:t>受限继承</a:t>
            </a:r>
            <a:r>
              <a:rPr lang="zh-CN" altLang="en-US" sz="2000" b="1" dirty="0">
                <a:solidFill>
                  <a:srgbClr val="000000"/>
                </a:solidFill>
                <a:latin typeface="华文楷体" pitchFamily="2" charset="-122"/>
                <a:ea typeface="华文楷体" pitchFamily="2" charset="-122"/>
              </a:rPr>
              <a:t>：例如鸵鸟是一种特殊的鸟，它不能继承鸟会飞的特征。</a:t>
            </a:r>
          </a:p>
          <a:p>
            <a:pPr algn="just">
              <a:spcBef>
                <a:spcPct val="50000"/>
              </a:spcBef>
            </a:pPr>
            <a:r>
              <a:rPr lang="zh-CN" altLang="en-US" sz="2000" b="1" dirty="0">
                <a:solidFill>
                  <a:srgbClr val="000000"/>
                </a:solidFill>
                <a:latin typeface="华文楷体" pitchFamily="2" charset="-122"/>
                <a:ea typeface="华文楷体" pitchFamily="2" charset="-122"/>
              </a:rPr>
              <a:t>     </a:t>
            </a:r>
            <a:r>
              <a:rPr lang="en-US" altLang="zh-CN" sz="2000" b="1" dirty="0">
                <a:solidFill>
                  <a:srgbClr val="000000"/>
                </a:solidFill>
                <a:latin typeface="华文楷体" pitchFamily="2" charset="-122"/>
                <a:ea typeface="华文楷体" pitchFamily="2" charset="-122"/>
              </a:rPr>
              <a:t>(4) </a:t>
            </a:r>
            <a:r>
              <a:rPr lang="zh-CN" altLang="en-US" sz="2000" b="1" dirty="0">
                <a:solidFill>
                  <a:schemeClr val="hlink"/>
                </a:solidFill>
                <a:latin typeface="华文楷体" pitchFamily="2" charset="-122"/>
                <a:ea typeface="华文楷体" pitchFamily="2" charset="-122"/>
              </a:rPr>
              <a:t>特化继承</a:t>
            </a:r>
            <a:r>
              <a:rPr lang="zh-CN" altLang="en-US" sz="2000" b="1" dirty="0">
                <a:solidFill>
                  <a:srgbClr val="000000"/>
                </a:solidFill>
                <a:latin typeface="华文楷体" pitchFamily="2" charset="-122"/>
                <a:ea typeface="华文楷体" pitchFamily="2" charset="-122"/>
              </a:rPr>
              <a:t>：例如教师是一类特殊的人，他们比一般人具有更多的特有信息，这就是特化继承。</a:t>
            </a:r>
          </a:p>
          <a:p>
            <a:pPr>
              <a:spcBef>
                <a:spcPct val="50000"/>
              </a:spcBef>
            </a:pPr>
            <a:endParaRPr lang="en-US" altLang="zh-CN" sz="2000" b="1" dirty="0">
              <a:solidFill>
                <a:srgbClr val="000000"/>
              </a:solidFill>
              <a:latin typeface="华文楷体" pitchFamily="2" charset="-122"/>
              <a:ea typeface="华文楷体" pitchFamily="2" charset="-122"/>
            </a:endParaRPr>
          </a:p>
        </p:txBody>
      </p:sp>
    </p:spTree>
    <p:extLst>
      <p:ext uri="{BB962C8B-B14F-4D97-AF65-F5344CB8AC3E}">
        <p14:creationId xmlns:p14="http://schemas.microsoft.com/office/powerpoint/2010/main" val="110045516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nodeType="clickEffect">
                                  <p:stCondLst>
                                    <p:cond delay="0"/>
                                  </p:stCondLst>
                                  <p:childTnLst>
                                    <p:set>
                                      <p:cBhvr>
                                        <p:cTn id="12" dur="1" fill="hold">
                                          <p:stCondLst>
                                            <p:cond delay="0"/>
                                          </p:stCondLst>
                                        </p:cTn>
                                        <p:tgtEl>
                                          <p:spTgt spid="27651"/>
                                        </p:tgtEl>
                                        <p:attrNameLst>
                                          <p:attrName>style.visibility</p:attrName>
                                        </p:attrNameLst>
                                      </p:cBhvr>
                                      <p:to>
                                        <p:strVal val="visible"/>
                                      </p:to>
                                    </p:set>
                                    <p:animEffect transition="in" filter="box(out)">
                                      <p:cBhvr>
                                        <p:cTn id="13" dur="500"/>
                                        <p:tgtEl>
                                          <p:spTgt spid="2765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655"/>
                                        </p:tgtEl>
                                        <p:attrNameLst>
                                          <p:attrName>style.visibility</p:attrName>
                                        </p:attrNameLst>
                                      </p:cBhvr>
                                      <p:to>
                                        <p:strVal val="visible"/>
                                      </p:to>
                                    </p:set>
                                    <p:animEffect transition="in" filter="blinds(horizontal)">
                                      <p:cBhvr>
                                        <p:cTn id="18"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autoUpdateAnimBg="0"/>
      <p:bldP spid="27655"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81000" y="400050"/>
            <a:ext cx="8534400" cy="4700518"/>
          </a:xfrm>
          <a:prstGeom prst="rect">
            <a:avLst/>
          </a:prstGeom>
          <a:noFill/>
          <a:ln>
            <a:noFill/>
          </a:ln>
          <a:effectLst/>
          <a:extLst/>
        </p:spPr>
        <p:txBody>
          <a:bodyPr>
            <a:spAutoFit/>
          </a:bodyPr>
          <a:lstStyle>
            <a:lvl1pPr indent="2667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lnSpc>
                <a:spcPct val="155000"/>
              </a:lnSpc>
            </a:pPr>
            <a:r>
              <a:rPr kumimoji="1" lang="en-US" altLang="zh-CN" sz="2800" b="1" dirty="0">
                <a:solidFill>
                  <a:srgbClr val="FF3300"/>
                </a:solidFill>
                <a:effectLst>
                  <a:outerShdw blurRad="38100" dist="38100" dir="2700000" algn="tl">
                    <a:srgbClr val="C0C0C0"/>
                  </a:outerShdw>
                </a:effectLst>
                <a:latin typeface="华文楷体" pitchFamily="2" charset="-122"/>
                <a:ea typeface="华文楷体" pitchFamily="2" charset="-122"/>
              </a:rPr>
              <a:t>4</a:t>
            </a:r>
            <a:r>
              <a:rPr kumimoji="1" lang="zh-CN" altLang="en-US" sz="2800" b="1" dirty="0">
                <a:solidFill>
                  <a:srgbClr val="FF3300"/>
                </a:solidFill>
                <a:effectLst>
                  <a:outerShdw blurRad="38100" dist="38100" dir="2700000" algn="tl">
                    <a:srgbClr val="C0C0C0"/>
                  </a:outerShdw>
                </a:effectLst>
                <a:latin typeface="华文楷体" pitchFamily="2" charset="-122"/>
                <a:ea typeface="华文楷体" pitchFamily="2" charset="-122"/>
              </a:rPr>
              <a:t>．多态性</a:t>
            </a:r>
            <a:r>
              <a:rPr kumimoji="1" lang="zh-CN" altLang="en-GB" sz="2800" b="1" dirty="0">
                <a:solidFill>
                  <a:srgbClr val="FF3300"/>
                </a:solidFill>
                <a:effectLst>
                  <a:outerShdw blurRad="38100" dist="38100" dir="2700000" algn="tl">
                    <a:srgbClr val="C0C0C0"/>
                  </a:outerShdw>
                </a:effectLst>
                <a:latin typeface="华文楷体" pitchFamily="2" charset="-122"/>
                <a:ea typeface="华文楷体" pitchFamily="2" charset="-122"/>
              </a:rPr>
              <a:t>(</a:t>
            </a:r>
            <a:r>
              <a:rPr kumimoji="1" lang="en-GB" altLang="zh-CN" sz="2800" b="1" dirty="0">
                <a:solidFill>
                  <a:srgbClr val="FF3300"/>
                </a:solidFill>
                <a:effectLst>
                  <a:outerShdw blurRad="38100" dist="38100" dir="2700000" algn="tl">
                    <a:srgbClr val="C0C0C0"/>
                  </a:outerShdw>
                </a:effectLst>
                <a:latin typeface="华文楷体" pitchFamily="2" charset="-122"/>
                <a:ea typeface="华文楷体" pitchFamily="2" charset="-122"/>
              </a:rPr>
              <a:t>polymorphism)</a:t>
            </a:r>
            <a:endParaRPr kumimoji="1" lang="en-US" altLang="zh-CN" sz="2800" b="1" dirty="0">
              <a:solidFill>
                <a:srgbClr val="FF3300"/>
              </a:solidFill>
              <a:effectLst>
                <a:outerShdw blurRad="38100" dist="38100" dir="2700000" algn="tl">
                  <a:srgbClr val="C0C0C0"/>
                </a:outerShdw>
              </a:effectLst>
              <a:latin typeface="华文楷体" pitchFamily="2" charset="-122"/>
              <a:ea typeface="华文楷体" pitchFamily="2" charset="-122"/>
            </a:endParaRPr>
          </a:p>
          <a:p>
            <a:pPr eaLnBrk="0" hangingPunct="0">
              <a:lnSpc>
                <a:spcPct val="155000"/>
              </a:lnSpc>
            </a:pPr>
            <a:r>
              <a:rPr kumimoji="1" lang="zh-CN" altLang="en-US" sz="2800" b="1" dirty="0">
                <a:solidFill>
                  <a:srgbClr val="000000"/>
                </a:solidFill>
                <a:latin typeface="华文楷体" pitchFamily="2" charset="-122"/>
                <a:ea typeface="华文楷体" pitchFamily="2" charset="-122"/>
              </a:rPr>
              <a:t>不同的对象接收到相同的消息时产生多种完全不同的行为的现象称为多态性。</a:t>
            </a:r>
            <a:r>
              <a:rPr kumimoji="1" lang="en-US" altLang="zh-CN" sz="2800" b="1" dirty="0">
                <a:solidFill>
                  <a:srgbClr val="000000"/>
                </a:solidFill>
                <a:latin typeface="华文楷体" pitchFamily="2" charset="-122"/>
                <a:ea typeface="华文楷体" pitchFamily="2" charset="-122"/>
              </a:rPr>
              <a:t>C++</a:t>
            </a:r>
            <a:r>
              <a:rPr kumimoji="1" lang="zh-CN" altLang="en-US" sz="2800" b="1" dirty="0">
                <a:solidFill>
                  <a:srgbClr val="000000"/>
                </a:solidFill>
                <a:latin typeface="华文楷体" pitchFamily="2" charset="-122"/>
                <a:ea typeface="华文楷体" pitchFamily="2" charset="-122"/>
              </a:rPr>
              <a:t>语言支持两种多态性即编译时的多态性和运行时的多态性。编译时的多态性通过重载函数实现，而运行时的多态性通过虚函数实现。使用多态性可以大大提高了我们解决复杂问题的能力。</a:t>
            </a:r>
          </a:p>
        </p:txBody>
      </p:sp>
      <p:sp>
        <p:nvSpPr>
          <p:cNvPr id="28676" name="AutoShape 4">
            <a:hlinkClick r:id="rId2" action="ppaction://hlinksldjump" highlightClick="1"/>
          </p:cNvPr>
          <p:cNvSpPr>
            <a:spLocks noChangeArrowheads="1"/>
          </p:cNvSpPr>
          <p:nvPr/>
        </p:nvSpPr>
        <p:spPr bwMode="auto">
          <a:xfrm>
            <a:off x="8382000" y="4629150"/>
            <a:ext cx="762000" cy="514350"/>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1072483205"/>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158F74-5BD5-432B-B855-96EB81E740FB}"/>
              </a:ext>
            </a:extLst>
          </p:cNvPr>
          <p:cNvSpPr/>
          <p:nvPr/>
        </p:nvSpPr>
        <p:spPr>
          <a:xfrm>
            <a:off x="179512" y="-164554"/>
            <a:ext cx="5958682" cy="637675"/>
          </a:xfrm>
          <a:prstGeom prst="rect">
            <a:avLst/>
          </a:prstGeom>
        </p:spPr>
        <p:txBody>
          <a:bodyPr wrap="none">
            <a:spAutoFit/>
          </a:bodyPr>
          <a:lstStyle/>
          <a:p>
            <a:pPr algn="ctr">
              <a:lnSpc>
                <a:spcPct val="150000"/>
              </a:lnSpc>
              <a:spcAft>
                <a:spcPts val="0"/>
              </a:spcAft>
            </a:pPr>
            <a:r>
              <a:rPr lang="en-US" altLang="zh-CN"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1.2 </a:t>
            </a:r>
            <a:r>
              <a:rPr lang="zh-CN" altLang="zh-CN"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为什么要使用面向对象程序设计</a:t>
            </a:r>
            <a:endParaRPr lang="zh-CN" altLang="zh-CN" sz="2800"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Text Box 2">
            <a:extLst>
              <a:ext uri="{FF2B5EF4-FFF2-40B4-BE49-F238E27FC236}">
                <a16:creationId xmlns:a16="http://schemas.microsoft.com/office/drawing/2014/main" id="{C4B94D92-3509-4388-B46B-D4F90CBCF64E}"/>
              </a:ext>
            </a:extLst>
          </p:cNvPr>
          <p:cNvSpPr txBox="1">
            <a:spLocks noChangeArrowheads="1"/>
          </p:cNvSpPr>
          <p:nvPr/>
        </p:nvSpPr>
        <p:spPr bwMode="auto">
          <a:xfrm>
            <a:off x="467544" y="987574"/>
            <a:ext cx="8003232" cy="3604833"/>
          </a:xfrm>
          <a:prstGeom prst="rect">
            <a:avLst/>
          </a:prstGeom>
          <a:solidFill>
            <a:schemeClr val="bg1"/>
          </a:solidFill>
          <a:ln>
            <a:noFill/>
          </a:ln>
          <a:effectLst/>
          <a:extLst>
            <a:ext uri="{91240B29-F687-4F45-9708-019B960494DF}">
              <a14:hiddenLine xmlns:a14="http://schemas.microsoft.com/office/drawing/2010/main" w="57150" cap="rnd">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800" b="1" dirty="0">
                <a:latin typeface="黑体" panose="02010609060101010101" pitchFamily="49" charset="-122"/>
                <a:ea typeface="黑体" panose="02010609060101010101" pitchFamily="49" charset="-122"/>
              </a:rPr>
              <a:t>1.2.1 </a:t>
            </a:r>
            <a:r>
              <a:rPr lang="zh-CN" altLang="zh-CN" sz="2800" b="1" dirty="0">
                <a:latin typeface="黑体" panose="02010609060101010101" pitchFamily="49" charset="-122"/>
                <a:ea typeface="黑体" panose="02010609060101010101" pitchFamily="49" charset="-122"/>
              </a:rPr>
              <a:t>传统程序设计方法的局限性</a:t>
            </a:r>
            <a:endParaRPr lang="zh-CN" altLang="zh-CN" sz="2800" dirty="0">
              <a:latin typeface="黑体" panose="02010609060101010101" pitchFamily="49" charset="-122"/>
              <a:ea typeface="黑体" panose="02010609060101010101" pitchFamily="49" charset="-122"/>
            </a:endParaRPr>
          </a:p>
          <a:p>
            <a:pPr marL="342900" indent="-342900">
              <a:lnSpc>
                <a:spcPct val="150000"/>
              </a:lnSpc>
              <a:buFont typeface="Wingdings" panose="05000000000000000000" pitchFamily="2" charset="2"/>
              <a:buChar char="p"/>
            </a:pPr>
            <a:r>
              <a:rPr lang="en-US" altLang="zh-CN" sz="2400" dirty="0">
                <a:latin typeface="黑体" panose="02010609060101010101" pitchFamily="49" charset="-122"/>
                <a:ea typeface="黑体" panose="02010609060101010101" pitchFamily="49" charset="-122"/>
              </a:rPr>
              <a:t>1.</a:t>
            </a:r>
            <a:r>
              <a:rPr lang="zh-CN" altLang="zh-CN" sz="2400" dirty="0">
                <a:latin typeface="黑体" panose="02010609060101010101" pitchFamily="49" charset="-122"/>
                <a:ea typeface="黑体" panose="02010609060101010101" pitchFamily="49" charset="-122"/>
              </a:rPr>
              <a:t>面向过程程序设计开发软件的生产效率低下</a:t>
            </a:r>
          </a:p>
          <a:p>
            <a:pPr marL="342900" indent="-342900">
              <a:lnSpc>
                <a:spcPct val="150000"/>
              </a:lnSpc>
              <a:buFont typeface="Wingdings" panose="05000000000000000000" pitchFamily="2" charset="2"/>
              <a:buChar char="p"/>
            </a:pPr>
            <a:r>
              <a:rPr lang="en-US" altLang="zh-CN" sz="2400" dirty="0">
                <a:latin typeface="黑体" panose="02010609060101010101" pitchFamily="49" charset="-122"/>
                <a:ea typeface="黑体" panose="02010609060101010101" pitchFamily="49" charset="-122"/>
              </a:rPr>
              <a:t>2.</a:t>
            </a:r>
            <a:r>
              <a:rPr lang="zh-CN" altLang="zh-CN" sz="2400" dirty="0">
                <a:latin typeface="黑体" panose="02010609060101010101" pitchFamily="49" charset="-122"/>
                <a:ea typeface="黑体" panose="02010609060101010101" pitchFamily="49" charset="-122"/>
              </a:rPr>
              <a:t>面向过程程序设计难以应付日益庞大的信息量和多样的信息类型</a:t>
            </a:r>
          </a:p>
          <a:p>
            <a:pPr marL="342900" indent="-342900">
              <a:lnSpc>
                <a:spcPct val="150000"/>
              </a:lnSpc>
              <a:buFont typeface="Wingdings" panose="05000000000000000000" pitchFamily="2" charset="2"/>
              <a:buChar char="p"/>
            </a:pPr>
            <a:r>
              <a:rPr lang="en-US" altLang="zh-CN" sz="2400" dirty="0">
                <a:latin typeface="黑体" panose="02010609060101010101" pitchFamily="49" charset="-122"/>
                <a:ea typeface="黑体" panose="02010609060101010101" pitchFamily="49" charset="-122"/>
              </a:rPr>
              <a:t>3.</a:t>
            </a:r>
            <a:r>
              <a:rPr lang="zh-CN" altLang="zh-CN" sz="2400" dirty="0">
                <a:latin typeface="黑体" panose="02010609060101010101" pitchFamily="49" charset="-122"/>
                <a:ea typeface="黑体" panose="02010609060101010101" pitchFamily="49" charset="-122"/>
              </a:rPr>
              <a:t>面向过程程序设计难以适应各种新环境</a:t>
            </a:r>
          </a:p>
          <a:p>
            <a:pPr>
              <a:lnSpc>
                <a:spcPct val="150000"/>
              </a:lnSpc>
            </a:pPr>
            <a:r>
              <a:rPr lang="en-US" altLang="zh-CN" sz="3200" b="1" dirty="0">
                <a:solidFill>
                  <a:srgbClr val="1C1C1C"/>
                </a:solidFill>
                <a:latin typeface="Times New Roman" pitchFamily="18" charset="0"/>
                <a:ea typeface="华文楷体" pitchFamily="2" charset="-122"/>
              </a:rPr>
              <a:t>     </a:t>
            </a:r>
            <a:endParaRPr lang="zh-CN" altLang="en-US" sz="3200" b="1" dirty="0">
              <a:solidFill>
                <a:srgbClr val="1C1C1C"/>
              </a:solidFill>
              <a:latin typeface="Times New Roman" pitchFamily="18" charset="0"/>
              <a:ea typeface="华文楷体" pitchFamily="2" charset="-122"/>
            </a:endParaRPr>
          </a:p>
        </p:txBody>
      </p:sp>
    </p:spTree>
    <p:extLst>
      <p:ext uri="{BB962C8B-B14F-4D97-AF65-F5344CB8AC3E}">
        <p14:creationId xmlns:p14="http://schemas.microsoft.com/office/powerpoint/2010/main" val="3887974444"/>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158F74-5BD5-432B-B855-96EB81E740FB}"/>
              </a:ext>
            </a:extLst>
          </p:cNvPr>
          <p:cNvSpPr/>
          <p:nvPr/>
        </p:nvSpPr>
        <p:spPr>
          <a:xfrm>
            <a:off x="179512" y="-164554"/>
            <a:ext cx="5958682" cy="637675"/>
          </a:xfrm>
          <a:prstGeom prst="rect">
            <a:avLst/>
          </a:prstGeom>
        </p:spPr>
        <p:txBody>
          <a:bodyPr wrap="none">
            <a:spAutoFit/>
          </a:bodyPr>
          <a:lstStyle/>
          <a:p>
            <a:pPr algn="ctr">
              <a:lnSpc>
                <a:spcPct val="150000"/>
              </a:lnSpc>
              <a:spcAft>
                <a:spcPts val="0"/>
              </a:spcAft>
            </a:pPr>
            <a:r>
              <a:rPr lang="en-US" altLang="zh-CN"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1.2 </a:t>
            </a:r>
            <a:r>
              <a:rPr lang="zh-CN" altLang="zh-CN" sz="2800" b="1"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为什么要使用面向对象程序设计</a:t>
            </a:r>
            <a:endParaRPr lang="zh-CN" altLang="zh-CN" sz="2800" kern="100" dirty="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Text Box 2">
            <a:extLst>
              <a:ext uri="{FF2B5EF4-FFF2-40B4-BE49-F238E27FC236}">
                <a16:creationId xmlns:a16="http://schemas.microsoft.com/office/drawing/2014/main" id="{C4B94D92-3509-4388-B46B-D4F90CBCF64E}"/>
              </a:ext>
            </a:extLst>
          </p:cNvPr>
          <p:cNvSpPr txBox="1">
            <a:spLocks noChangeArrowheads="1"/>
          </p:cNvSpPr>
          <p:nvPr/>
        </p:nvSpPr>
        <p:spPr bwMode="auto">
          <a:xfrm>
            <a:off x="467544" y="771550"/>
            <a:ext cx="8003232" cy="3590406"/>
          </a:xfrm>
          <a:prstGeom prst="rect">
            <a:avLst/>
          </a:prstGeom>
          <a:solidFill>
            <a:schemeClr val="bg1"/>
          </a:solidFill>
          <a:ln>
            <a:noFill/>
          </a:ln>
          <a:effectLst/>
          <a:extLst>
            <a:ext uri="{91240B29-F687-4F45-9708-019B960494DF}">
              <a14:hiddenLine xmlns:a14="http://schemas.microsoft.com/office/drawing/2010/main" w="57150" cap="rnd">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Aft>
                <a:spcPts val="1200"/>
              </a:spcAft>
            </a:pPr>
            <a:r>
              <a:rPr lang="en-US" altLang="zh-CN" sz="2800" b="1" dirty="0">
                <a:latin typeface="黑体" panose="02010609060101010101" pitchFamily="49" charset="-122"/>
                <a:ea typeface="黑体" panose="02010609060101010101" pitchFamily="49" charset="-122"/>
              </a:rPr>
              <a:t>1.2.2 </a:t>
            </a:r>
            <a:r>
              <a:rPr lang="zh-CN" altLang="zh-CN" sz="2800" b="1" dirty="0">
                <a:latin typeface="黑体" panose="02010609060101010101" pitchFamily="49" charset="-122"/>
                <a:ea typeface="黑体" panose="02010609060101010101" pitchFamily="49" charset="-122"/>
              </a:rPr>
              <a:t>面向对象程序设计方法的主要优点</a:t>
            </a:r>
            <a:endParaRPr lang="en-US" altLang="zh-CN" sz="2800" b="1" dirty="0">
              <a:latin typeface="黑体" panose="02010609060101010101" pitchFamily="49" charset="-122"/>
              <a:ea typeface="黑体" panose="02010609060101010101" pitchFamily="49" charset="-122"/>
            </a:endParaRP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面向对象程序设计可提高程序的重用性</a:t>
            </a:r>
            <a:endParaRPr lang="zh-CN" altLang="zh-CN" sz="2800" dirty="0">
              <a:latin typeface="黑体" panose="02010609060101010101" pitchFamily="49" charset="-122"/>
              <a:ea typeface="黑体" panose="02010609060101010101" pitchFamily="49" charset="-122"/>
            </a:endParaRP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面向对象程序设计可控制程序的复杂性</a:t>
            </a: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面向对象程序设计可改善程序的可维护性</a:t>
            </a: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面向对象程序设计能够更好地支持大型程序设计</a:t>
            </a: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面向对象程序设计增强了计算机处理信息的范围</a:t>
            </a:r>
          </a:p>
          <a:p>
            <a:pPr marL="342900" indent="-342900">
              <a:lnSpc>
                <a:spcPct val="150000"/>
              </a:lnSpc>
              <a:buFont typeface="Wingdings" panose="05000000000000000000" pitchFamily="2" charset="2"/>
              <a:buChar char="p"/>
            </a:pPr>
            <a:r>
              <a:rPr lang="zh-CN" altLang="zh-CN" sz="2000" dirty="0">
                <a:latin typeface="黑体" panose="02010609060101010101" pitchFamily="49" charset="-122"/>
                <a:ea typeface="黑体" panose="02010609060101010101" pitchFamily="49" charset="-122"/>
              </a:rPr>
              <a:t>面向对象程序设计能很好地适应新的硬件环境</a:t>
            </a:r>
          </a:p>
        </p:txBody>
      </p:sp>
    </p:spTree>
    <p:extLst>
      <p:ext uri="{BB962C8B-B14F-4D97-AF65-F5344CB8AC3E}">
        <p14:creationId xmlns:p14="http://schemas.microsoft.com/office/powerpoint/2010/main" val="1046735379"/>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9750" y="-22878"/>
            <a:ext cx="7793038" cy="521494"/>
          </a:xfrm>
        </p:spPr>
        <p:txBody>
          <a:bodyPr/>
          <a:lstStyle/>
          <a:p>
            <a:r>
              <a:rPr lang="en-US" altLang="zh-CN" sz="3200" b="1" dirty="0">
                <a:effectLst>
                  <a:outerShdw blurRad="38100" dist="38100" dir="2700000" algn="tl">
                    <a:srgbClr val="C0C0C0"/>
                  </a:outerShdw>
                </a:effectLst>
                <a:latin typeface="楷体_GB2312" pitchFamily="49" charset="-122"/>
                <a:ea typeface="楷体_GB2312" pitchFamily="49" charset="-122"/>
              </a:rPr>
              <a:t>1.3  </a:t>
            </a:r>
            <a:r>
              <a:rPr lang="zh-CN" altLang="en-US" sz="3200" b="1" dirty="0">
                <a:effectLst>
                  <a:outerShdw blurRad="38100" dist="38100" dir="2700000" algn="tl">
                    <a:srgbClr val="C0C0C0"/>
                  </a:outerShdw>
                </a:effectLst>
                <a:latin typeface="楷体_GB2312" pitchFamily="49" charset="-122"/>
                <a:ea typeface="楷体_GB2312" pitchFamily="49" charset="-122"/>
              </a:rPr>
              <a:t>面向对象程序设计语言的四大家族</a:t>
            </a:r>
          </a:p>
        </p:txBody>
      </p:sp>
      <p:sp>
        <p:nvSpPr>
          <p:cNvPr id="29699" name="Rectangle 3"/>
          <p:cNvSpPr>
            <a:spLocks noGrp="1" noChangeArrowheads="1"/>
          </p:cNvSpPr>
          <p:nvPr>
            <p:ph type="body" idx="1"/>
          </p:nvPr>
        </p:nvSpPr>
        <p:spPr>
          <a:xfrm>
            <a:off x="431800" y="699542"/>
            <a:ext cx="8280400" cy="4299347"/>
          </a:xfrm>
          <a:solidFill>
            <a:srgbClr val="FFFFCC"/>
          </a:solidFill>
          <a:ln>
            <a:solidFill>
              <a:schemeClr val="hlink"/>
            </a:solidFill>
            <a:miter lim="800000"/>
            <a:headEnd/>
            <a:tailEnd/>
          </a:ln>
        </p:spPr>
        <p:txBody>
          <a:bodyPr>
            <a:normAutofit lnSpcReduction="10000"/>
          </a:bodyPr>
          <a:lstStyle/>
          <a:p>
            <a:pPr marL="0" indent="355600">
              <a:lnSpc>
                <a:spcPct val="80000"/>
              </a:lnSpc>
              <a:buFont typeface="Wingdings" pitchFamily="2" charset="2"/>
              <a:buNone/>
            </a:pPr>
            <a:r>
              <a:rPr lang="en-US" altLang="zh-CN" sz="2400">
                <a:solidFill>
                  <a:schemeClr val="folHlink"/>
                </a:solidFill>
                <a:effectLst>
                  <a:outerShdw blurRad="38100" dist="38100" dir="2700000" algn="tl">
                    <a:srgbClr val="000000"/>
                  </a:outerShdw>
                </a:effectLst>
                <a:latin typeface="楷体_GB2312" pitchFamily="49" charset="-122"/>
                <a:ea typeface="楷体_GB2312" pitchFamily="49" charset="-122"/>
              </a:rPr>
              <a:t>(1) LISP</a:t>
            </a:r>
            <a:r>
              <a:rPr lang="zh-CN" altLang="en-US" sz="2400">
                <a:solidFill>
                  <a:schemeClr val="folHlink"/>
                </a:solidFill>
                <a:effectLst>
                  <a:outerShdw blurRad="38100" dist="38100" dir="2700000" algn="tl">
                    <a:srgbClr val="000000"/>
                  </a:outerShdw>
                </a:effectLst>
                <a:latin typeface="楷体_GB2312" pitchFamily="49" charset="-122"/>
                <a:ea typeface="楷体_GB2312" pitchFamily="49" charset="-122"/>
              </a:rPr>
              <a:t>家族</a:t>
            </a:r>
          </a:p>
          <a:p>
            <a:pPr marL="0" indent="355600">
              <a:lnSpc>
                <a:spcPct val="80000"/>
              </a:lnSpc>
              <a:buFont typeface="Wingdings" pitchFamily="2" charset="2"/>
              <a:buNone/>
            </a:pPr>
            <a:r>
              <a:rPr lang="en-US" altLang="zh-CN" sz="2400">
                <a:effectLst>
                  <a:outerShdw blurRad="38100" dist="38100" dir="2700000" algn="tl">
                    <a:srgbClr val="FFFFFF"/>
                  </a:outerShdw>
                </a:effectLst>
                <a:latin typeface="楷体_GB2312" pitchFamily="49" charset="-122"/>
                <a:ea typeface="楷体_GB2312" pitchFamily="49" charset="-122"/>
              </a:rPr>
              <a:t>LISP</a:t>
            </a:r>
            <a:r>
              <a:rPr lang="zh-CN" altLang="en-US" sz="2400">
                <a:effectLst>
                  <a:outerShdw blurRad="38100" dist="38100" dir="2700000" algn="tl">
                    <a:srgbClr val="FFFFFF"/>
                  </a:outerShdw>
                </a:effectLst>
                <a:latin typeface="楷体_GB2312" pitchFamily="49" charset="-122"/>
                <a:ea typeface="楷体_GB2312" pitchFamily="49" charset="-122"/>
              </a:rPr>
              <a:t>是</a:t>
            </a:r>
            <a:r>
              <a:rPr lang="en-US" altLang="zh-CN" sz="2400">
                <a:effectLst>
                  <a:outerShdw blurRad="38100" dist="38100" dir="2700000" algn="tl">
                    <a:srgbClr val="FFFFFF"/>
                  </a:outerShdw>
                </a:effectLst>
                <a:latin typeface="楷体_GB2312" pitchFamily="49" charset="-122"/>
                <a:ea typeface="楷体_GB2312" pitchFamily="49" charset="-122"/>
              </a:rPr>
              <a:t>50</a:t>
            </a:r>
            <a:r>
              <a:rPr lang="zh-CN" altLang="en-US" sz="2400">
                <a:effectLst>
                  <a:outerShdw blurRad="38100" dist="38100" dir="2700000" algn="tl">
                    <a:srgbClr val="FFFFFF"/>
                  </a:outerShdw>
                </a:effectLst>
                <a:latin typeface="楷体_GB2312" pitchFamily="49" charset="-122"/>
                <a:ea typeface="楷体_GB2312" pitchFamily="49" charset="-122"/>
              </a:rPr>
              <a:t>年代开发出来的一种语言，它以表处理为特色，是一种人工智能语言，</a:t>
            </a:r>
            <a:r>
              <a:rPr lang="en-US" altLang="zh-CN" sz="2400">
                <a:effectLst>
                  <a:outerShdw blurRad="38100" dist="38100" dir="2700000" algn="tl">
                    <a:srgbClr val="FFFFFF"/>
                  </a:outerShdw>
                </a:effectLst>
                <a:latin typeface="楷体_GB2312" pitchFamily="49" charset="-122"/>
                <a:ea typeface="楷体_GB2312" pitchFamily="49" charset="-122"/>
              </a:rPr>
              <a:t>70</a:t>
            </a:r>
            <a:r>
              <a:rPr lang="zh-CN" altLang="en-US" sz="2400">
                <a:effectLst>
                  <a:outerShdw blurRad="38100" dist="38100" dir="2700000" algn="tl">
                    <a:srgbClr val="FFFFFF"/>
                  </a:outerShdw>
                </a:effectLst>
                <a:latin typeface="楷体_GB2312" pitchFamily="49" charset="-122"/>
                <a:ea typeface="楷体_GB2312" pitchFamily="49" charset="-122"/>
              </a:rPr>
              <a:t>年代以来，在</a:t>
            </a:r>
            <a:r>
              <a:rPr lang="en-US" altLang="zh-CN" sz="2400">
                <a:effectLst>
                  <a:outerShdw blurRad="38100" dist="38100" dir="2700000" algn="tl">
                    <a:srgbClr val="FFFFFF"/>
                  </a:outerShdw>
                </a:effectLst>
                <a:latin typeface="楷体_GB2312" pitchFamily="49" charset="-122"/>
                <a:ea typeface="楷体_GB2312" pitchFamily="49" charset="-122"/>
              </a:rPr>
              <a:t>LISP</a:t>
            </a:r>
            <a:r>
              <a:rPr lang="zh-CN" altLang="en-US" sz="2400">
                <a:effectLst>
                  <a:outerShdw blurRad="38100" dist="38100" dir="2700000" algn="tl">
                    <a:srgbClr val="FFFFFF"/>
                  </a:outerShdw>
                </a:effectLst>
                <a:latin typeface="楷体_GB2312" pitchFamily="49" charset="-122"/>
                <a:ea typeface="楷体_GB2312" pitchFamily="49" charset="-122"/>
              </a:rPr>
              <a:t>基础上开发了很多</a:t>
            </a:r>
            <a:r>
              <a:rPr lang="en-US" altLang="zh-CN" sz="2400">
                <a:effectLst>
                  <a:outerShdw blurRad="38100" dist="38100" dir="2700000" algn="tl">
                    <a:srgbClr val="FFFFFF"/>
                  </a:outerShdw>
                </a:effectLst>
                <a:latin typeface="楷体_GB2312" pitchFamily="49" charset="-122"/>
                <a:ea typeface="楷体_GB2312" pitchFamily="49" charset="-122"/>
              </a:rPr>
              <a:t>LISP</a:t>
            </a:r>
            <a:r>
              <a:rPr lang="zh-CN" altLang="en-US" sz="2400">
                <a:effectLst>
                  <a:outerShdw blurRad="38100" dist="38100" dir="2700000" algn="tl">
                    <a:srgbClr val="FFFFFF"/>
                  </a:outerShdw>
                </a:effectLst>
                <a:latin typeface="楷体_GB2312" pitchFamily="49" charset="-122"/>
                <a:ea typeface="楷体_GB2312" pitchFamily="49" charset="-122"/>
              </a:rPr>
              <a:t>家族的面向对象语言。</a:t>
            </a:r>
          </a:p>
          <a:p>
            <a:pPr marL="0" indent="355600">
              <a:lnSpc>
                <a:spcPct val="80000"/>
              </a:lnSpc>
              <a:buFont typeface="Wingdings" pitchFamily="2" charset="2"/>
              <a:buNone/>
            </a:pPr>
            <a:r>
              <a:rPr lang="en-US" altLang="zh-CN" sz="2400">
                <a:solidFill>
                  <a:schemeClr val="folHlink"/>
                </a:solidFill>
                <a:effectLst>
                  <a:outerShdw blurRad="38100" dist="38100" dir="2700000" algn="tl">
                    <a:srgbClr val="000000"/>
                  </a:outerShdw>
                </a:effectLst>
                <a:latin typeface="楷体_GB2312" pitchFamily="49" charset="-122"/>
                <a:ea typeface="楷体_GB2312" pitchFamily="49" charset="-122"/>
              </a:rPr>
              <a:t>(2) Simula</a:t>
            </a:r>
          </a:p>
          <a:p>
            <a:pPr marL="0" indent="355600">
              <a:lnSpc>
                <a:spcPct val="80000"/>
              </a:lnSpc>
              <a:buFont typeface="Wingdings" pitchFamily="2" charset="2"/>
              <a:buNone/>
            </a:pPr>
            <a:r>
              <a:rPr lang="en-US" altLang="zh-CN" sz="2400">
                <a:effectLst>
                  <a:outerShdw blurRad="38100" dist="38100" dir="2700000" algn="tl">
                    <a:srgbClr val="FFFFFF"/>
                  </a:outerShdw>
                </a:effectLst>
                <a:latin typeface="楷体_GB2312" pitchFamily="49" charset="-122"/>
                <a:ea typeface="楷体_GB2312" pitchFamily="49" charset="-122"/>
              </a:rPr>
              <a:t>Simula</a:t>
            </a:r>
            <a:r>
              <a:rPr lang="zh-CN" altLang="en-US" sz="2400">
                <a:effectLst>
                  <a:outerShdw blurRad="38100" dist="38100" dir="2700000" algn="tl">
                    <a:srgbClr val="FFFFFF"/>
                  </a:outerShdw>
                </a:effectLst>
                <a:latin typeface="楷体_GB2312" pitchFamily="49" charset="-122"/>
                <a:ea typeface="楷体_GB2312" pitchFamily="49" charset="-122"/>
              </a:rPr>
              <a:t>语言是</a:t>
            </a:r>
            <a:r>
              <a:rPr lang="en-US" altLang="zh-CN" sz="2400">
                <a:effectLst>
                  <a:outerShdw blurRad="38100" dist="38100" dir="2700000" algn="tl">
                    <a:srgbClr val="FFFFFF"/>
                  </a:outerShdw>
                </a:effectLst>
                <a:latin typeface="楷体_GB2312" pitchFamily="49" charset="-122"/>
                <a:ea typeface="楷体_GB2312" pitchFamily="49" charset="-122"/>
              </a:rPr>
              <a:t>60</a:t>
            </a:r>
            <a:r>
              <a:rPr lang="zh-CN" altLang="en-US" sz="2400">
                <a:effectLst>
                  <a:outerShdw blurRad="38100" dist="38100" dir="2700000" algn="tl">
                    <a:srgbClr val="FFFFFF"/>
                  </a:outerShdw>
                </a:effectLst>
                <a:latin typeface="楷体_GB2312" pitchFamily="49" charset="-122"/>
                <a:ea typeface="楷体_GB2312" pitchFamily="49" charset="-122"/>
              </a:rPr>
              <a:t>年代开发出来的，在</a:t>
            </a:r>
            <a:r>
              <a:rPr lang="en-US" altLang="zh-CN" sz="2400">
                <a:effectLst>
                  <a:outerShdw blurRad="38100" dist="38100" dir="2700000" algn="tl">
                    <a:srgbClr val="FFFFFF"/>
                  </a:outerShdw>
                </a:effectLst>
                <a:latin typeface="楷体_GB2312" pitchFamily="49" charset="-122"/>
                <a:ea typeface="楷体_GB2312" pitchFamily="49" charset="-122"/>
              </a:rPr>
              <a:t>Simula</a:t>
            </a:r>
            <a:r>
              <a:rPr lang="zh-CN" altLang="en-US" sz="2400">
                <a:effectLst>
                  <a:outerShdw blurRad="38100" dist="38100" dir="2700000" algn="tl">
                    <a:srgbClr val="FFFFFF"/>
                  </a:outerShdw>
                </a:effectLst>
                <a:latin typeface="楷体_GB2312" pitchFamily="49" charset="-122"/>
                <a:ea typeface="楷体_GB2312" pitchFamily="49" charset="-122"/>
              </a:rPr>
              <a:t>中引入了几个面向对象程序设计语言中最重要的概念和特性，即数据抽象、类和继承性机制。 </a:t>
            </a:r>
          </a:p>
          <a:p>
            <a:pPr marL="0" indent="355600">
              <a:lnSpc>
                <a:spcPct val="80000"/>
              </a:lnSpc>
              <a:buFont typeface="Wingdings" pitchFamily="2" charset="2"/>
              <a:buNone/>
            </a:pPr>
            <a:r>
              <a:rPr lang="en-US" altLang="zh-CN" sz="2400">
                <a:solidFill>
                  <a:schemeClr val="folHlink"/>
                </a:solidFill>
                <a:effectLst>
                  <a:outerShdw blurRad="38100" dist="38100" dir="2700000" algn="tl">
                    <a:srgbClr val="000000"/>
                  </a:outerShdw>
                </a:effectLst>
                <a:latin typeface="楷体_GB2312" pitchFamily="49" charset="-122"/>
                <a:ea typeface="楷体_GB2312" pitchFamily="49" charset="-122"/>
              </a:rPr>
              <a:t>(3) Smalltalk</a:t>
            </a:r>
          </a:p>
          <a:p>
            <a:pPr marL="0" indent="355600">
              <a:lnSpc>
                <a:spcPct val="80000"/>
              </a:lnSpc>
              <a:buFont typeface="Wingdings" pitchFamily="2" charset="2"/>
              <a:buNone/>
            </a:pPr>
            <a:r>
              <a:rPr lang="en-US" altLang="zh-CN" sz="2400">
                <a:effectLst>
                  <a:outerShdw blurRad="38100" dist="38100" dir="2700000" algn="tl">
                    <a:srgbClr val="FFFFFF"/>
                  </a:outerShdw>
                </a:effectLst>
                <a:latin typeface="楷体_GB2312" pitchFamily="49" charset="-122"/>
                <a:ea typeface="楷体_GB2312" pitchFamily="49" charset="-122"/>
              </a:rPr>
              <a:t>Smalltalk</a:t>
            </a:r>
            <a:r>
              <a:rPr lang="zh-CN" altLang="en-US" sz="2400">
                <a:effectLst>
                  <a:outerShdw blurRad="38100" dist="38100" dir="2700000" algn="tl">
                    <a:srgbClr val="FFFFFF"/>
                  </a:outerShdw>
                </a:effectLst>
                <a:latin typeface="楷体_GB2312" pitchFamily="49" charset="-122"/>
                <a:ea typeface="楷体_GB2312" pitchFamily="49" charset="-122"/>
              </a:rPr>
              <a:t>是第一个真正的面向对象程序设计语言，它体现了纯粹的</a:t>
            </a:r>
            <a:r>
              <a:rPr lang="en-US" altLang="zh-CN" sz="2400">
                <a:effectLst>
                  <a:outerShdw blurRad="38100" dist="38100" dir="2700000" algn="tl">
                    <a:srgbClr val="FFFFFF"/>
                  </a:outerShdw>
                </a:effectLst>
                <a:latin typeface="楷体_GB2312" pitchFamily="49" charset="-122"/>
                <a:ea typeface="楷体_GB2312" pitchFamily="49" charset="-122"/>
              </a:rPr>
              <a:t>OOP</a:t>
            </a:r>
            <a:r>
              <a:rPr lang="zh-CN" altLang="en-US" sz="2400">
                <a:effectLst>
                  <a:outerShdw blurRad="38100" dist="38100" dir="2700000" algn="tl">
                    <a:srgbClr val="FFFFFF"/>
                  </a:outerShdw>
                </a:effectLst>
                <a:latin typeface="楷体_GB2312" pitchFamily="49" charset="-122"/>
                <a:ea typeface="楷体_GB2312" pitchFamily="49" charset="-122"/>
              </a:rPr>
              <a:t>设计思想，是最纯的</a:t>
            </a:r>
            <a:r>
              <a:rPr lang="en-US" altLang="zh-CN" sz="2400">
                <a:effectLst>
                  <a:outerShdw blurRad="38100" dist="38100" dir="2700000" algn="tl">
                    <a:srgbClr val="FFFFFF"/>
                  </a:outerShdw>
                </a:effectLst>
                <a:latin typeface="楷体_GB2312" pitchFamily="49" charset="-122"/>
                <a:ea typeface="楷体_GB2312" pitchFamily="49" charset="-122"/>
              </a:rPr>
              <a:t>OOP</a:t>
            </a:r>
            <a:r>
              <a:rPr lang="zh-CN" altLang="en-US" sz="2400">
                <a:effectLst>
                  <a:outerShdw blurRad="38100" dist="38100" dir="2700000" algn="tl">
                    <a:srgbClr val="FFFFFF"/>
                  </a:outerShdw>
                </a:effectLst>
                <a:latin typeface="楷体_GB2312" pitchFamily="49" charset="-122"/>
                <a:ea typeface="楷体_GB2312" pitchFamily="49" charset="-122"/>
              </a:rPr>
              <a:t>语言。它起源于</a:t>
            </a:r>
            <a:r>
              <a:rPr lang="en-US" altLang="zh-CN" sz="2400">
                <a:effectLst>
                  <a:outerShdw blurRad="38100" dist="38100" dir="2700000" algn="tl">
                    <a:srgbClr val="FFFFFF"/>
                  </a:outerShdw>
                </a:effectLst>
                <a:latin typeface="楷体_GB2312" pitchFamily="49" charset="-122"/>
                <a:ea typeface="楷体_GB2312" pitchFamily="49" charset="-122"/>
              </a:rPr>
              <a:t>Simula</a:t>
            </a:r>
            <a:r>
              <a:rPr lang="zh-CN" altLang="en-US" sz="2400">
                <a:effectLst>
                  <a:outerShdw blurRad="38100" dist="38100" dir="2700000" algn="tl">
                    <a:srgbClr val="FFFFFF"/>
                  </a:outerShdw>
                </a:effectLst>
                <a:latin typeface="楷体_GB2312" pitchFamily="49" charset="-122"/>
                <a:ea typeface="楷体_GB2312" pitchFamily="49" charset="-122"/>
              </a:rPr>
              <a:t>语言。尽管</a:t>
            </a:r>
            <a:r>
              <a:rPr lang="en-US" altLang="zh-CN" sz="2400">
                <a:effectLst>
                  <a:outerShdw blurRad="38100" dist="38100" dir="2700000" algn="tl">
                    <a:srgbClr val="FFFFFF"/>
                  </a:outerShdw>
                </a:effectLst>
                <a:latin typeface="楷体_GB2312" pitchFamily="49" charset="-122"/>
                <a:ea typeface="楷体_GB2312" pitchFamily="49" charset="-122"/>
              </a:rPr>
              <a:t>Smalltalk</a:t>
            </a:r>
            <a:r>
              <a:rPr lang="zh-CN" altLang="en-US" sz="2400">
                <a:effectLst>
                  <a:outerShdw blurRad="38100" dist="38100" dir="2700000" algn="tl">
                    <a:srgbClr val="FFFFFF"/>
                  </a:outerShdw>
                </a:effectLst>
                <a:latin typeface="楷体_GB2312" pitchFamily="49" charset="-122"/>
                <a:ea typeface="楷体_GB2312" pitchFamily="49" charset="-122"/>
              </a:rPr>
              <a:t>不断完善，但在那个时期，面向对象程序设计语言并没有得到广泛的重视，程序设计的主流是结构化程序设计。</a:t>
            </a:r>
            <a:endParaRPr lang="zh-CN" altLang="en-US" sz="2400">
              <a:latin typeface="楷体_GB2312" pitchFamily="49" charset="-122"/>
              <a:ea typeface="楷体_GB2312" pitchFamily="49" charset="-122"/>
            </a:endParaRPr>
          </a:p>
        </p:txBody>
      </p:sp>
    </p:spTree>
    <p:extLst>
      <p:ext uri="{BB962C8B-B14F-4D97-AF65-F5344CB8AC3E}">
        <p14:creationId xmlns:p14="http://schemas.microsoft.com/office/powerpoint/2010/main" val="1310790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76200" y="738386"/>
            <a:ext cx="9067800" cy="3666728"/>
          </a:xfrm>
          <a:solidFill>
            <a:schemeClr val="bg1"/>
          </a:solidFill>
        </p:spPr>
        <p:txBody>
          <a:bodyPr>
            <a:normAutofit lnSpcReduction="10000"/>
          </a:bodyPr>
          <a:lstStyle/>
          <a:p>
            <a:pPr marL="0" indent="0">
              <a:lnSpc>
                <a:spcPct val="110000"/>
              </a:lnSpc>
              <a:buFont typeface="Wingdings" pitchFamily="2" charset="2"/>
              <a:buNone/>
            </a:pPr>
            <a:r>
              <a:rPr lang="en-US" altLang="zh-CN" sz="2400" b="1" dirty="0">
                <a:solidFill>
                  <a:srgbClr val="FF0000"/>
                </a:solidFill>
                <a:latin typeface="楷体_GB2312" pitchFamily="49" charset="-122"/>
                <a:ea typeface="楷体_GB2312" pitchFamily="49" charset="-122"/>
              </a:rPr>
              <a:t> (4) C</a:t>
            </a:r>
            <a:r>
              <a:rPr lang="zh-CN" altLang="en-US" sz="2400" b="1" dirty="0">
                <a:solidFill>
                  <a:srgbClr val="FF0000"/>
                </a:solidFill>
                <a:latin typeface="楷体_GB2312" pitchFamily="49" charset="-122"/>
                <a:ea typeface="楷体_GB2312" pitchFamily="49" charset="-122"/>
              </a:rPr>
              <a:t>家族</a:t>
            </a:r>
          </a:p>
          <a:p>
            <a:pPr marL="0" indent="0" algn="just">
              <a:buFont typeface="Wingdings" pitchFamily="2" charset="2"/>
              <a:buNone/>
            </a:pPr>
            <a:r>
              <a:rPr lang="zh-CN" altLang="en-US" sz="2000" b="1" dirty="0">
                <a:solidFill>
                  <a:srgbClr val="000000"/>
                </a:solidFill>
                <a:latin typeface="楷体_GB2312" pitchFamily="49" charset="-122"/>
                <a:ea typeface="楷体_GB2312" pitchFamily="49" charset="-122"/>
              </a:rPr>
              <a:t>    在</a:t>
            </a:r>
            <a:r>
              <a:rPr lang="en-US" altLang="zh-CN" sz="2000" b="1" dirty="0">
                <a:solidFill>
                  <a:srgbClr val="000000"/>
                </a:solidFill>
                <a:latin typeface="楷体_GB2312" pitchFamily="49" charset="-122"/>
                <a:ea typeface="楷体_GB2312" pitchFamily="49" charset="-122"/>
              </a:rPr>
              <a:t>19</a:t>
            </a:r>
            <a:r>
              <a:rPr lang="zh-CN" altLang="en-US" sz="2000" b="1" dirty="0">
                <a:solidFill>
                  <a:srgbClr val="000000"/>
                </a:solidFill>
                <a:latin typeface="楷体_GB2312" pitchFamily="49" charset="-122"/>
                <a:ea typeface="楷体_GB2312" pitchFamily="49" charset="-122"/>
              </a:rPr>
              <a:t>世纪</a:t>
            </a:r>
            <a:r>
              <a:rPr lang="en-US" altLang="zh-CN" sz="2000" b="1" dirty="0">
                <a:solidFill>
                  <a:srgbClr val="000000"/>
                </a:solidFill>
                <a:latin typeface="楷体_GB2312" pitchFamily="49" charset="-122"/>
                <a:ea typeface="楷体_GB2312" pitchFamily="49" charset="-122"/>
              </a:rPr>
              <a:t>80</a:t>
            </a:r>
            <a:r>
              <a:rPr lang="zh-CN" altLang="en-US" sz="2000" b="1" dirty="0">
                <a:solidFill>
                  <a:srgbClr val="000000"/>
                </a:solidFill>
                <a:latin typeface="楷体_GB2312" pitchFamily="49" charset="-122"/>
                <a:ea typeface="楷体_GB2312" pitchFamily="49" charset="-122"/>
              </a:rPr>
              <a:t>年代，</a:t>
            </a:r>
            <a:r>
              <a:rPr lang="en-US" altLang="zh-CN" sz="2000" b="1" dirty="0">
                <a:solidFill>
                  <a:srgbClr val="000000"/>
                </a:solidFill>
                <a:latin typeface="楷体_GB2312" pitchFamily="49" charset="-122"/>
                <a:ea typeface="楷体_GB2312" pitchFamily="49" charset="-122"/>
              </a:rPr>
              <a:t>C</a:t>
            </a:r>
            <a:r>
              <a:rPr lang="zh-CN" altLang="en-US" sz="2000" b="1" dirty="0">
                <a:solidFill>
                  <a:srgbClr val="000000"/>
                </a:solidFill>
                <a:latin typeface="楷体_GB2312" pitchFamily="49" charset="-122"/>
                <a:ea typeface="楷体_GB2312" pitchFamily="49" charset="-122"/>
              </a:rPr>
              <a:t>语言成为一种极其流行、应用非常广泛的语言。</a:t>
            </a:r>
            <a:r>
              <a:rPr lang="en-US" altLang="zh-CN" sz="2000" b="1" dirty="0">
                <a:solidFill>
                  <a:srgbClr val="000000"/>
                </a:solidFill>
                <a:latin typeface="楷体_GB2312" pitchFamily="49" charset="-122"/>
                <a:ea typeface="楷体_GB2312" pitchFamily="49" charset="-122"/>
              </a:rPr>
              <a:t>C++</a:t>
            </a:r>
            <a:r>
              <a:rPr lang="zh-CN" altLang="en-US" sz="2000" b="1" dirty="0">
                <a:solidFill>
                  <a:srgbClr val="000000"/>
                </a:solidFill>
                <a:latin typeface="楷体_GB2312" pitchFamily="49" charset="-122"/>
                <a:ea typeface="楷体_GB2312" pitchFamily="49" charset="-122"/>
              </a:rPr>
              <a:t>是在</a:t>
            </a:r>
            <a:r>
              <a:rPr lang="en-US" altLang="zh-CN" sz="2000" b="1" dirty="0">
                <a:solidFill>
                  <a:srgbClr val="000000"/>
                </a:solidFill>
                <a:latin typeface="楷体_GB2312" pitchFamily="49" charset="-122"/>
                <a:ea typeface="楷体_GB2312" pitchFamily="49" charset="-122"/>
              </a:rPr>
              <a:t>C</a:t>
            </a:r>
            <a:r>
              <a:rPr lang="zh-CN" altLang="en-US" sz="2000" b="1" dirty="0">
                <a:solidFill>
                  <a:srgbClr val="000000"/>
                </a:solidFill>
                <a:latin typeface="楷体_GB2312" pitchFamily="49" charset="-122"/>
                <a:ea typeface="楷体_GB2312" pitchFamily="49" charset="-122"/>
              </a:rPr>
              <a:t>语言的基础上进行扩充，并增加了类似</a:t>
            </a:r>
            <a:r>
              <a:rPr lang="en-US" altLang="zh-CN" sz="2000" b="1" dirty="0">
                <a:solidFill>
                  <a:srgbClr val="000000"/>
                </a:solidFill>
                <a:latin typeface="楷体_GB2312" pitchFamily="49" charset="-122"/>
                <a:ea typeface="楷体_GB2312" pitchFamily="49" charset="-122"/>
              </a:rPr>
              <a:t>Smalltalk</a:t>
            </a:r>
            <a:r>
              <a:rPr lang="zh-CN" altLang="en-US" sz="2000" b="1" dirty="0">
                <a:solidFill>
                  <a:srgbClr val="000000"/>
                </a:solidFill>
                <a:latin typeface="楷体_GB2312" pitchFamily="49" charset="-122"/>
                <a:ea typeface="楷体_GB2312" pitchFamily="49" charset="-122"/>
              </a:rPr>
              <a:t>语言中相应的对象机制。它将</a:t>
            </a:r>
            <a:r>
              <a:rPr lang="zh-CN" altLang="en-US" sz="2000" b="1" dirty="0">
                <a:solidFill>
                  <a:srgbClr val="000000"/>
                </a:solidFill>
                <a:latin typeface="Arial"/>
                <a:ea typeface="楷体_GB2312" pitchFamily="49" charset="-122"/>
              </a:rPr>
              <a:t>“</a:t>
            </a:r>
            <a:r>
              <a:rPr lang="zh-CN" altLang="en-US" sz="2000" b="1" dirty="0">
                <a:solidFill>
                  <a:srgbClr val="000000"/>
                </a:solidFill>
                <a:latin typeface="楷体_GB2312" pitchFamily="49" charset="-122"/>
                <a:ea typeface="楷体_GB2312" pitchFamily="49" charset="-122"/>
              </a:rPr>
              <a:t>类</a:t>
            </a:r>
            <a:r>
              <a:rPr lang="zh-CN" altLang="en-US" sz="2000" b="1" dirty="0">
                <a:solidFill>
                  <a:srgbClr val="000000"/>
                </a:solidFill>
                <a:latin typeface="Arial"/>
                <a:ea typeface="楷体_GB2312" pitchFamily="49" charset="-122"/>
              </a:rPr>
              <a:t>”</a:t>
            </a:r>
            <a:r>
              <a:rPr lang="zh-CN" altLang="en-US" sz="2000" b="1" dirty="0">
                <a:solidFill>
                  <a:srgbClr val="000000"/>
                </a:solidFill>
                <a:latin typeface="楷体_GB2312" pitchFamily="49" charset="-122"/>
                <a:ea typeface="楷体_GB2312" pitchFamily="49" charset="-122"/>
              </a:rPr>
              <a:t>看作是用户定义类型，使其扩充比较自然。</a:t>
            </a:r>
            <a:r>
              <a:rPr lang="en-US" altLang="zh-CN" sz="2000" b="1" dirty="0">
                <a:solidFill>
                  <a:srgbClr val="000000"/>
                </a:solidFill>
                <a:latin typeface="楷体_GB2312" pitchFamily="49" charset="-122"/>
                <a:ea typeface="楷体_GB2312" pitchFamily="49" charset="-122"/>
              </a:rPr>
              <a:t>C++</a:t>
            </a:r>
            <a:r>
              <a:rPr lang="zh-CN" altLang="en-US" sz="2000" b="1" dirty="0">
                <a:solidFill>
                  <a:srgbClr val="000000"/>
                </a:solidFill>
                <a:latin typeface="楷体_GB2312" pitchFamily="49" charset="-122"/>
                <a:ea typeface="楷体_GB2312" pitchFamily="49" charset="-122"/>
              </a:rPr>
              <a:t>以其高效的执行效率赢得了广大程序设计员的青睐是一种混合型的面向对象程序设计语言，由于它的出现，才使面向对象的程序设计语言越来越得到重视和广泛的应用。</a:t>
            </a:r>
          </a:p>
          <a:p>
            <a:pPr marL="0" indent="0" algn="just">
              <a:buFont typeface="Wingdings" pitchFamily="2" charset="2"/>
              <a:buNone/>
            </a:pPr>
            <a:r>
              <a:rPr lang="zh-CN" altLang="en-US" sz="2000" b="1" dirty="0">
                <a:solidFill>
                  <a:srgbClr val="000000"/>
                </a:solidFill>
                <a:latin typeface="楷体_GB2312" pitchFamily="49" charset="-122"/>
                <a:ea typeface="楷体_GB2312" pitchFamily="49" charset="-122"/>
              </a:rPr>
              <a:t>    面向对象语言可以分为两大类，纯粹的面向对象语言和混合型的面向对象语言。在纯粹的面向对象语言中，几乎所有的语言成分都是</a:t>
            </a:r>
            <a:r>
              <a:rPr lang="zh-CN" altLang="en-US" sz="2000" b="1" dirty="0">
                <a:solidFill>
                  <a:srgbClr val="000000"/>
                </a:solidFill>
                <a:latin typeface="Arial"/>
                <a:ea typeface="楷体_GB2312" pitchFamily="49" charset="-122"/>
              </a:rPr>
              <a:t>“</a:t>
            </a:r>
            <a:r>
              <a:rPr lang="zh-CN" altLang="en-US" sz="2000" b="1" dirty="0">
                <a:solidFill>
                  <a:srgbClr val="000000"/>
                </a:solidFill>
                <a:latin typeface="楷体_GB2312" pitchFamily="49" charset="-122"/>
                <a:ea typeface="楷体_GB2312" pitchFamily="49" charset="-122"/>
              </a:rPr>
              <a:t>对象</a:t>
            </a:r>
            <a:r>
              <a:rPr lang="zh-CN" altLang="en-US" sz="2000" b="1" dirty="0">
                <a:solidFill>
                  <a:srgbClr val="000000"/>
                </a:solidFill>
                <a:latin typeface="Arial"/>
                <a:ea typeface="楷体_GB2312" pitchFamily="49" charset="-122"/>
              </a:rPr>
              <a:t>”</a:t>
            </a:r>
            <a:r>
              <a:rPr lang="zh-CN" altLang="en-US" sz="2000" b="1" dirty="0">
                <a:solidFill>
                  <a:srgbClr val="000000"/>
                </a:solidFill>
                <a:latin typeface="楷体_GB2312" pitchFamily="49" charset="-122"/>
                <a:ea typeface="楷体_GB2312" pitchFamily="49" charset="-122"/>
              </a:rPr>
              <a:t>，这类语言强调开发快速原型的能力；而混合型的面向对象语言，是在传统的过程化语言中加入了各种面向对象的语言机制，它所强调的是运行效率。真正的面向对象程序设计语言提供了特定的语法成分来保证和支持面向对象程序设计，并且提供了继承性、多态性和动态链接机制，使得类和类库成为可重用的模块。</a:t>
            </a:r>
            <a:endParaRPr lang="zh-CN" altLang="en-US" sz="2000" dirty="0">
              <a:solidFill>
                <a:srgbClr val="000000"/>
              </a:solidFill>
              <a:latin typeface="楷体_GB2312" pitchFamily="49" charset="-122"/>
              <a:ea typeface="楷体_GB2312" pitchFamily="49" charset="-122"/>
            </a:endParaRPr>
          </a:p>
        </p:txBody>
      </p:sp>
      <p:sp>
        <p:nvSpPr>
          <p:cNvPr id="30724" name="AutoShape 4">
            <a:hlinkClick r:id="rId2" action="ppaction://hlinksldjump" highlightClick="1"/>
          </p:cNvPr>
          <p:cNvSpPr>
            <a:spLocks noChangeArrowheads="1"/>
          </p:cNvSpPr>
          <p:nvPr/>
        </p:nvSpPr>
        <p:spPr bwMode="auto">
          <a:xfrm>
            <a:off x="8532814" y="4786312"/>
            <a:ext cx="611187" cy="357188"/>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1232278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306995" y="1264542"/>
            <a:ext cx="8382000" cy="3589010"/>
          </a:xfrm>
          <a:prstGeom prst="rect">
            <a:avLst/>
          </a:prstGeom>
          <a:noFill/>
          <a:ln w="57150">
            <a:solidFill>
              <a:srgbClr val="E8A5F1"/>
            </a:solidFill>
            <a:prstDash val="dash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758825">
              <a:defRPr>
                <a:solidFill>
                  <a:schemeClr val="tx1"/>
                </a:solidFill>
                <a:latin typeface="Arial" charset="0"/>
                <a:ea typeface="宋体" charset="-122"/>
              </a:defRPr>
            </a:lvl1pPr>
            <a:lvl2pPr marL="1235075" indent="-285750">
              <a:defRPr>
                <a:solidFill>
                  <a:schemeClr val="tx1"/>
                </a:solidFill>
                <a:latin typeface="Arial" charset="0"/>
                <a:ea typeface="宋体" charset="-122"/>
              </a:defRPr>
            </a:lvl2pPr>
            <a:lvl3pPr marL="1654175" indent="-228600">
              <a:defRPr>
                <a:solidFill>
                  <a:schemeClr val="tx1"/>
                </a:solidFill>
                <a:latin typeface="Arial" charset="0"/>
                <a:ea typeface="宋体" charset="-122"/>
              </a:defRPr>
            </a:lvl3pPr>
            <a:lvl4pPr marL="2073275" indent="-228600">
              <a:defRPr>
                <a:solidFill>
                  <a:schemeClr val="tx1"/>
                </a:solidFill>
                <a:latin typeface="Arial" charset="0"/>
                <a:ea typeface="宋体" charset="-122"/>
              </a:defRPr>
            </a:lvl4pPr>
            <a:lvl5pPr marL="2492375" indent="-228600">
              <a:defRPr>
                <a:solidFill>
                  <a:schemeClr val="tx1"/>
                </a:solidFill>
                <a:latin typeface="Arial" charset="0"/>
                <a:ea typeface="宋体" charset="-122"/>
              </a:defRPr>
            </a:lvl5pPr>
            <a:lvl6pPr marL="2949575" indent="-228600" fontAlgn="base">
              <a:spcBef>
                <a:spcPct val="0"/>
              </a:spcBef>
              <a:spcAft>
                <a:spcPct val="0"/>
              </a:spcAft>
              <a:defRPr>
                <a:solidFill>
                  <a:schemeClr val="tx1"/>
                </a:solidFill>
                <a:latin typeface="Arial" charset="0"/>
                <a:ea typeface="宋体" charset="-122"/>
              </a:defRPr>
            </a:lvl6pPr>
            <a:lvl7pPr marL="3406775" indent="-228600" fontAlgn="base">
              <a:spcBef>
                <a:spcPct val="0"/>
              </a:spcBef>
              <a:spcAft>
                <a:spcPct val="0"/>
              </a:spcAft>
              <a:defRPr>
                <a:solidFill>
                  <a:schemeClr val="tx1"/>
                </a:solidFill>
                <a:latin typeface="Arial" charset="0"/>
                <a:ea typeface="宋体" charset="-122"/>
              </a:defRPr>
            </a:lvl7pPr>
            <a:lvl8pPr marL="3863975" indent="-228600" fontAlgn="base">
              <a:spcBef>
                <a:spcPct val="0"/>
              </a:spcBef>
              <a:spcAft>
                <a:spcPct val="0"/>
              </a:spcAft>
              <a:defRPr>
                <a:solidFill>
                  <a:schemeClr val="tx1"/>
                </a:solidFill>
                <a:latin typeface="Arial" charset="0"/>
                <a:ea typeface="宋体" charset="-122"/>
              </a:defRPr>
            </a:lvl8pPr>
            <a:lvl9pPr marL="4321175" indent="-228600" fontAlgn="base">
              <a:spcBef>
                <a:spcPct val="0"/>
              </a:spcBef>
              <a:spcAft>
                <a:spcPct val="0"/>
              </a:spcAft>
              <a:defRPr>
                <a:solidFill>
                  <a:schemeClr val="tx1"/>
                </a:solidFill>
                <a:latin typeface="Arial" charset="0"/>
                <a:ea typeface="宋体" charset="-122"/>
              </a:defRPr>
            </a:lvl9pPr>
          </a:lstStyle>
          <a:p>
            <a:pPr>
              <a:lnSpc>
                <a:spcPct val="120000"/>
              </a:lnSpc>
              <a:spcBef>
                <a:spcPct val="20000"/>
              </a:spcBef>
              <a:buClr>
                <a:schemeClr val="hlink"/>
              </a:buClr>
              <a:buSzPct val="70000"/>
              <a:buFont typeface="Wingdings" pitchFamily="2" charset="2"/>
              <a:buNone/>
            </a:pP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创建三个简单的应用程序：</a:t>
            </a:r>
          </a:p>
          <a:p>
            <a:pPr algn="just">
              <a:lnSpc>
                <a:spcPct val="120000"/>
              </a:lnSpc>
              <a:spcBef>
                <a:spcPct val="20000"/>
              </a:spcBef>
              <a:buClr>
                <a:schemeClr val="hlink"/>
              </a:buClr>
              <a:buSzPct val="70000"/>
              <a:buFont typeface="Wingdings" pitchFamily="2" charset="2"/>
              <a:buNone/>
            </a:pP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1.  </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输出</a:t>
            </a: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100</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以内的所有素数。</a:t>
            </a:r>
          </a:p>
          <a:p>
            <a:pPr algn="just">
              <a:lnSpc>
                <a:spcPct val="120000"/>
              </a:lnSpc>
              <a:spcBef>
                <a:spcPct val="20000"/>
              </a:spcBef>
              <a:buClr>
                <a:schemeClr val="hlink"/>
              </a:buClr>
              <a:buSzPct val="70000"/>
              <a:buFont typeface="Wingdings" pitchFamily="2" charset="2"/>
              <a:buNone/>
            </a:pP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2. </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输入</a:t>
            </a: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5</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个字符串，按英文字典排序，由小到大顺序输出。</a:t>
            </a:r>
          </a:p>
          <a:p>
            <a:pPr algn="just">
              <a:lnSpc>
                <a:spcPct val="120000"/>
              </a:lnSpc>
              <a:spcBef>
                <a:spcPct val="20000"/>
              </a:spcBef>
              <a:buClr>
                <a:schemeClr val="hlink"/>
              </a:buClr>
              <a:buSzPct val="70000"/>
              <a:buFont typeface="Wingdings" pitchFamily="2" charset="2"/>
              <a:buNone/>
            </a:pP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3. </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求</a:t>
            </a: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1</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a:t>
            </a:r>
            <a:r>
              <a:rPr lang="en-US" altLang="zh-CN"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20</a:t>
            </a:r>
            <a:r>
              <a:rPr lang="zh-CN" altLang="en-US" sz="3600" b="1" dirty="0">
                <a:solidFill>
                  <a:schemeClr val="tx1">
                    <a:lumMod val="75000"/>
                    <a:lumOff val="25000"/>
                  </a:schemeClr>
                </a:solidFill>
                <a:effectLst>
                  <a:outerShdw blurRad="38100" dist="38100" dir="2700000" algn="tl">
                    <a:srgbClr val="C0C0C0"/>
                  </a:outerShdw>
                </a:effectLst>
                <a:latin typeface="华文楷体" pitchFamily="2" charset="-122"/>
                <a:ea typeface="华文楷体" pitchFamily="2" charset="-122"/>
              </a:rPr>
              <a:t>的阶乘之和。</a:t>
            </a:r>
          </a:p>
          <a:p>
            <a:pPr>
              <a:lnSpc>
                <a:spcPct val="120000"/>
              </a:lnSpc>
              <a:spcBef>
                <a:spcPct val="20000"/>
              </a:spcBef>
              <a:buClr>
                <a:schemeClr val="hlink"/>
              </a:buClr>
              <a:buSzPct val="70000"/>
              <a:buFont typeface="Wingdings" pitchFamily="2" charset="2"/>
              <a:buNone/>
            </a:pPr>
            <a:endParaRPr lang="en-US" altLang="zh-CN" sz="3600" b="1" dirty="0">
              <a:solidFill>
                <a:schemeClr val="bg2"/>
              </a:solidFill>
              <a:effectLst>
                <a:outerShdw blurRad="38100" dist="38100" dir="2700000" algn="tl">
                  <a:srgbClr val="C0C0C0"/>
                </a:outerShdw>
              </a:effectLst>
              <a:latin typeface="华文楷体" pitchFamily="2" charset="-122"/>
              <a:ea typeface="华文楷体" pitchFamily="2" charset="-122"/>
            </a:endParaRPr>
          </a:p>
        </p:txBody>
      </p:sp>
      <p:sp>
        <p:nvSpPr>
          <p:cNvPr id="43011" name="Rectangle 3"/>
          <p:cNvSpPr>
            <a:spLocks noChangeArrowheads="1"/>
          </p:cNvSpPr>
          <p:nvPr/>
        </p:nvSpPr>
        <p:spPr bwMode="auto">
          <a:xfrm>
            <a:off x="838200" y="628651"/>
            <a:ext cx="223651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4000" b="1">
                <a:solidFill>
                  <a:srgbClr val="FF5050"/>
                </a:solidFill>
                <a:latin typeface="华文楷体" pitchFamily="2" charset="-122"/>
                <a:ea typeface="华文楷体" pitchFamily="2" charset="-122"/>
              </a:rPr>
              <a:t>实验内容</a:t>
            </a:r>
          </a:p>
        </p:txBody>
      </p:sp>
      <p:pic>
        <p:nvPicPr>
          <p:cNvPr id="43012" name="Picture 4" descr="2000042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228600"/>
            <a:ext cx="1428750" cy="857250"/>
          </a:xfrm>
          <a:prstGeom prst="rect">
            <a:avLst/>
          </a:prstGeom>
          <a:noFill/>
          <a:extLst>
            <a:ext uri="{909E8E84-426E-40DD-AFC4-6F175D3DCCD1}">
              <a14:hiddenFill xmlns:a14="http://schemas.microsoft.com/office/drawing/2010/main">
                <a:solidFill>
                  <a:srgbClr val="FFFFFF"/>
                </a:solidFill>
              </a14:hiddenFill>
            </a:ext>
          </a:extLst>
        </p:spPr>
      </p:pic>
      <p:grpSp>
        <p:nvGrpSpPr>
          <p:cNvPr id="43013" name="Group 5"/>
          <p:cNvGrpSpPr>
            <a:grpSpLocks/>
          </p:cNvGrpSpPr>
          <p:nvPr/>
        </p:nvGrpSpPr>
        <p:grpSpPr bwMode="auto">
          <a:xfrm>
            <a:off x="5759450" y="4333875"/>
            <a:ext cx="3384550" cy="809625"/>
            <a:chOff x="4377" y="3884"/>
            <a:chExt cx="1179" cy="363"/>
          </a:xfrm>
        </p:grpSpPr>
        <p:pic>
          <p:nvPicPr>
            <p:cNvPr id="43014" name="Picture 6" descr="001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5329" y="3892"/>
              <a:ext cx="222" cy="232"/>
            </a:xfrm>
            <a:prstGeom prst="rect">
              <a:avLst/>
            </a:prstGeom>
            <a:noFill/>
            <a:extLst>
              <a:ext uri="{909E8E84-426E-40DD-AFC4-6F175D3DCCD1}">
                <a14:hiddenFill xmlns:a14="http://schemas.microsoft.com/office/drawing/2010/main">
                  <a:solidFill>
                    <a:srgbClr val="FFFFFF"/>
                  </a:solidFill>
                </a14:hiddenFill>
              </a:ext>
            </a:extLst>
          </p:spPr>
        </p:pic>
        <p:grpSp>
          <p:nvGrpSpPr>
            <p:cNvPr id="43015" name="Group 7"/>
            <p:cNvGrpSpPr>
              <a:grpSpLocks/>
            </p:cNvGrpSpPr>
            <p:nvPr/>
          </p:nvGrpSpPr>
          <p:grpSpPr bwMode="auto">
            <a:xfrm>
              <a:off x="4377" y="3884"/>
              <a:ext cx="1175" cy="363"/>
              <a:chOff x="4377" y="3884"/>
              <a:chExt cx="1175" cy="363"/>
            </a:xfrm>
          </p:grpSpPr>
          <p:pic>
            <p:nvPicPr>
              <p:cNvPr id="43016" name="Picture 8" descr="BD14801_"/>
              <p:cNvPicPr>
                <a:picLocks noChangeAspect="1" noChangeArrowheads="1"/>
              </p:cNvPicPr>
              <p:nvPr/>
            </p:nvPicPr>
            <p:blipFill>
              <a:blip r:embed="rId4">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extLst>
                <a:ext uri="{909E8E84-426E-40DD-AFC4-6F175D3DCCD1}">
                  <a14:hiddenFill xmlns:a14="http://schemas.microsoft.com/office/drawing/2010/main">
                    <a:solidFill>
                      <a:srgbClr val="FFFFFF"/>
                    </a:solidFill>
                  </a14:hiddenFill>
                </a:ext>
              </a:extLst>
            </p:spPr>
          </p:pic>
          <p:pic>
            <p:nvPicPr>
              <p:cNvPr id="43017" name="Picture 9"/>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8" name="Picture 10" descr="00055"/>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extLst>
                <a:ext uri="{909E8E84-426E-40DD-AFC4-6F175D3DCCD1}">
                  <a14:hiddenFill xmlns:a14="http://schemas.microsoft.com/office/drawing/2010/main">
                    <a:solidFill>
                      <a:srgbClr val="FFFFFF"/>
                    </a:solidFill>
                  </a14:hiddenFill>
                </a:ext>
              </a:extLst>
            </p:spPr>
          </p:pic>
          <p:pic>
            <p:nvPicPr>
              <p:cNvPr id="43019" name="Picture 11" descr="001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extLst>
                <a:ext uri="{909E8E84-426E-40DD-AFC4-6F175D3DCCD1}">
                  <a14:hiddenFill xmlns:a14="http://schemas.microsoft.com/office/drawing/2010/main">
                    <a:solidFill>
                      <a:srgbClr val="FFFFFF"/>
                    </a:solidFill>
                  </a14:hiddenFill>
                </a:ext>
              </a:extLst>
            </p:spPr>
          </p:pic>
          <p:pic>
            <p:nvPicPr>
              <p:cNvPr id="43020" name="Picture 12" descr="BD14801_"/>
              <p:cNvPicPr>
                <a:picLocks noChangeAspect="1" noChangeArrowheads="1"/>
              </p:cNvPicPr>
              <p:nvPr/>
            </p:nvPicPr>
            <p:blipFill>
              <a:blip r:embed="rId7">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680875189"/>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452563" y="1754758"/>
            <a:ext cx="6700838" cy="1378744"/>
            <a:chOff x="819" y="2496"/>
            <a:chExt cx="4221" cy="1158"/>
          </a:xfrm>
        </p:grpSpPr>
        <p:sp>
          <p:nvSpPr>
            <p:cNvPr id="7171" name="Text Box 3"/>
            <p:cNvSpPr txBox="1">
              <a:spLocks noChangeArrowheads="1"/>
            </p:cNvSpPr>
            <p:nvPr/>
          </p:nvSpPr>
          <p:spPr bwMode="auto">
            <a:xfrm>
              <a:off x="819" y="2496"/>
              <a:ext cx="349"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kumimoji="1" lang="zh-CN" altLang="en-US" sz="2400" b="1">
                  <a:solidFill>
                    <a:srgbClr val="FFFF66"/>
                  </a:solidFill>
                  <a:effectLst>
                    <a:outerShdw blurRad="38100" dist="38100" dir="2700000" algn="tl">
                      <a:srgbClr val="000000"/>
                    </a:outerShdw>
                  </a:effectLst>
                  <a:latin typeface="Times New Roman" pitchFamily="18" charset="0"/>
                  <a:ea typeface="楷体_GB2312" pitchFamily="49" charset="-122"/>
                </a:rPr>
                <a:t>机器语言</a:t>
              </a:r>
            </a:p>
          </p:txBody>
        </p:sp>
        <p:sp>
          <p:nvSpPr>
            <p:cNvPr id="7172" name="Text Box 4"/>
            <p:cNvSpPr txBox="1">
              <a:spLocks noChangeArrowheads="1"/>
            </p:cNvSpPr>
            <p:nvPr/>
          </p:nvSpPr>
          <p:spPr bwMode="auto">
            <a:xfrm>
              <a:off x="1875" y="2496"/>
              <a:ext cx="349"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kumimoji="1" lang="zh-CN" altLang="en-US" sz="2400" b="1">
                  <a:solidFill>
                    <a:srgbClr val="FFFF66"/>
                  </a:solidFill>
                  <a:effectLst>
                    <a:outerShdw blurRad="38100" dist="38100" dir="2700000" algn="tl">
                      <a:srgbClr val="000000"/>
                    </a:outerShdw>
                  </a:effectLst>
                  <a:latin typeface="Times New Roman" pitchFamily="18" charset="0"/>
                  <a:ea typeface="楷体_GB2312" pitchFamily="49" charset="-122"/>
                </a:rPr>
                <a:t>汇编语言</a:t>
              </a:r>
            </a:p>
          </p:txBody>
        </p:sp>
        <p:sp>
          <p:nvSpPr>
            <p:cNvPr id="7173" name="Text Box 5"/>
            <p:cNvSpPr txBox="1">
              <a:spLocks noChangeArrowheads="1"/>
            </p:cNvSpPr>
            <p:nvPr/>
          </p:nvSpPr>
          <p:spPr bwMode="auto">
            <a:xfrm>
              <a:off x="2931" y="2496"/>
              <a:ext cx="349"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kumimoji="1" lang="zh-CN" altLang="en-US" sz="2400" b="1">
                  <a:solidFill>
                    <a:srgbClr val="FFFF66"/>
                  </a:solidFill>
                  <a:effectLst>
                    <a:outerShdw blurRad="38100" dist="38100" dir="2700000" algn="tl">
                      <a:srgbClr val="000000"/>
                    </a:outerShdw>
                  </a:effectLst>
                  <a:latin typeface="Times New Roman" pitchFamily="18" charset="0"/>
                  <a:ea typeface="楷体_GB2312" pitchFamily="49" charset="-122"/>
                </a:rPr>
                <a:t>高级语言</a:t>
              </a:r>
            </a:p>
          </p:txBody>
        </p:sp>
        <p:sp>
          <p:nvSpPr>
            <p:cNvPr id="7174" name="AutoShape 6"/>
            <p:cNvSpPr>
              <a:spLocks noChangeArrowheads="1"/>
            </p:cNvSpPr>
            <p:nvPr/>
          </p:nvSpPr>
          <p:spPr bwMode="auto">
            <a:xfrm>
              <a:off x="1296"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5" name="AutoShape 7"/>
            <p:cNvSpPr>
              <a:spLocks noChangeArrowheads="1"/>
            </p:cNvSpPr>
            <p:nvPr/>
          </p:nvSpPr>
          <p:spPr bwMode="auto">
            <a:xfrm>
              <a:off x="2400"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6" name="Text Box 8"/>
            <p:cNvSpPr txBox="1">
              <a:spLocks noChangeArrowheads="1"/>
            </p:cNvSpPr>
            <p:nvPr/>
          </p:nvSpPr>
          <p:spPr bwMode="auto">
            <a:xfrm>
              <a:off x="3888" y="2594"/>
              <a:ext cx="1152" cy="38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flatTx/>
            </a:bodyPr>
            <a:lstStyle/>
            <a:p>
              <a:pPr algn="ctr">
                <a:spcBef>
                  <a:spcPct val="50000"/>
                </a:spcBef>
              </a:pPr>
              <a:r>
                <a:rPr kumimoji="1" lang="zh-CN" altLang="en-US" sz="2400" b="1">
                  <a:solidFill>
                    <a:srgbClr val="FFFF66"/>
                  </a:solidFill>
                  <a:effectLst>
                    <a:outerShdw blurRad="38100" dist="38100" dir="2700000" algn="tl">
                      <a:srgbClr val="000000"/>
                    </a:outerShdw>
                  </a:effectLst>
                  <a:latin typeface="Times New Roman" pitchFamily="18" charset="0"/>
                  <a:ea typeface="楷体_GB2312" pitchFamily="49" charset="-122"/>
                </a:rPr>
                <a:t>面向过程</a:t>
              </a:r>
            </a:p>
          </p:txBody>
        </p:sp>
        <p:sp>
          <p:nvSpPr>
            <p:cNvPr id="7177" name="Text Box 9"/>
            <p:cNvSpPr txBox="1">
              <a:spLocks noChangeArrowheads="1"/>
            </p:cNvSpPr>
            <p:nvPr/>
          </p:nvSpPr>
          <p:spPr bwMode="auto">
            <a:xfrm>
              <a:off x="3888" y="3266"/>
              <a:ext cx="1152" cy="38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flatTx/>
            </a:bodyPr>
            <a:lstStyle/>
            <a:p>
              <a:pPr algn="ctr">
                <a:spcBef>
                  <a:spcPct val="50000"/>
                </a:spcBef>
              </a:pPr>
              <a:r>
                <a:rPr kumimoji="1" lang="zh-CN" altLang="en-US" sz="2400" b="1">
                  <a:solidFill>
                    <a:srgbClr val="FFFF66"/>
                  </a:solidFill>
                  <a:effectLst>
                    <a:outerShdw blurRad="38100" dist="38100" dir="2700000" algn="tl">
                      <a:srgbClr val="000000"/>
                    </a:outerShdw>
                  </a:effectLst>
                  <a:latin typeface="Times New Roman" pitchFamily="18" charset="0"/>
                  <a:ea typeface="楷体_GB2312" pitchFamily="49" charset="-122"/>
                </a:rPr>
                <a:t>面向对象</a:t>
              </a:r>
            </a:p>
          </p:txBody>
        </p:sp>
        <p:sp>
          <p:nvSpPr>
            <p:cNvPr id="7178" name="AutoShape 10"/>
            <p:cNvSpPr>
              <a:spLocks noChangeArrowheads="1"/>
            </p:cNvSpPr>
            <p:nvPr/>
          </p:nvSpPr>
          <p:spPr bwMode="auto">
            <a:xfrm rot="1521747">
              <a:off x="3408" y="321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9" name="AutoShape 11"/>
            <p:cNvSpPr>
              <a:spLocks noChangeArrowheads="1"/>
            </p:cNvSpPr>
            <p:nvPr/>
          </p:nvSpPr>
          <p:spPr bwMode="auto">
            <a:xfrm rot="-2247786">
              <a:off x="3408" y="2784"/>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180" name="AutoShape 12"/>
          <p:cNvSpPr>
            <a:spLocks noChangeArrowheads="1"/>
          </p:cNvSpPr>
          <p:nvPr/>
        </p:nvSpPr>
        <p:spPr bwMode="auto">
          <a:xfrm>
            <a:off x="954089" y="3204850"/>
            <a:ext cx="6324167" cy="1200329"/>
          </a:xfrm>
          <a:prstGeom prst="wedgeRectCallout">
            <a:avLst>
              <a:gd name="adj1" fmla="val -36171"/>
              <a:gd name="adj2" fmla="val -80310"/>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en-US" altLang="zh-CN" sz="2400">
                <a:latin typeface="Times New Roman" pitchFamily="18" charset="0"/>
              </a:rPr>
              <a:t>CPU</a:t>
            </a:r>
            <a:r>
              <a:rPr kumimoji="1" lang="zh-CN" altLang="zh-CN" sz="2400">
                <a:latin typeface="Times New Roman" pitchFamily="18" charset="0"/>
              </a:rPr>
              <a:t>指令系统，由0、1序列构成的指令码组成</a:t>
            </a:r>
          </a:p>
          <a:p>
            <a:r>
              <a:rPr kumimoji="1" lang="zh-CN" altLang="en-US" sz="2400">
                <a:latin typeface="Times New Roman" pitchFamily="18" charset="0"/>
              </a:rPr>
              <a:t>如：</a:t>
            </a:r>
            <a:r>
              <a:rPr kumimoji="1" lang="en-US" altLang="zh-CN" sz="2400">
                <a:latin typeface="Times New Roman" pitchFamily="18" charset="0"/>
              </a:rPr>
              <a:t>10000000      </a:t>
            </a:r>
            <a:r>
              <a:rPr kumimoji="1" lang="zh-CN" altLang="en-US" sz="2400">
                <a:latin typeface="Times New Roman" pitchFamily="18" charset="0"/>
              </a:rPr>
              <a:t>加</a:t>
            </a:r>
          </a:p>
          <a:p>
            <a:r>
              <a:rPr kumimoji="1" lang="zh-CN" altLang="en-US" sz="2400">
                <a:latin typeface="Times New Roman" pitchFamily="18" charset="0"/>
              </a:rPr>
              <a:t>        </a:t>
            </a:r>
            <a:r>
              <a:rPr kumimoji="1" lang="en-US" altLang="zh-CN" sz="2400">
                <a:latin typeface="Times New Roman" pitchFamily="18" charset="0"/>
              </a:rPr>
              <a:t>10010000      </a:t>
            </a:r>
            <a:r>
              <a:rPr kumimoji="1" lang="zh-CN" altLang="en-US" sz="2400">
                <a:latin typeface="Times New Roman" pitchFamily="18" charset="0"/>
              </a:rPr>
              <a:t>减</a:t>
            </a:r>
          </a:p>
        </p:txBody>
      </p:sp>
      <p:sp>
        <p:nvSpPr>
          <p:cNvPr id="7181" name="AutoShape 13"/>
          <p:cNvSpPr>
            <a:spLocks noChangeArrowheads="1"/>
          </p:cNvSpPr>
          <p:nvPr/>
        </p:nvSpPr>
        <p:spPr bwMode="auto">
          <a:xfrm>
            <a:off x="2317750" y="3503817"/>
            <a:ext cx="3877985" cy="830997"/>
          </a:xfrm>
          <a:prstGeom prst="wedgeRectCallout">
            <a:avLst>
              <a:gd name="adj1" fmla="val -20579"/>
              <a:gd name="adj2" fmla="val -137824"/>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zh-CN" altLang="en-US" sz="2400">
                <a:latin typeface="Times New Roman" pitchFamily="18" charset="0"/>
              </a:rPr>
              <a:t>用助记符号描述的指令系统</a:t>
            </a:r>
          </a:p>
          <a:p>
            <a:r>
              <a:rPr kumimoji="1" lang="zh-CN" altLang="en-US" sz="2400">
                <a:latin typeface="Times New Roman" pitchFamily="18" charset="0"/>
              </a:rPr>
              <a:t>如  </a:t>
            </a:r>
            <a:r>
              <a:rPr kumimoji="1" lang="en-US" altLang="zh-CN" sz="2400">
                <a:latin typeface="Times New Roman" pitchFamily="18" charset="0"/>
              </a:rPr>
              <a:t>ADD    A,  B</a:t>
            </a:r>
          </a:p>
        </p:txBody>
      </p:sp>
      <p:grpSp>
        <p:nvGrpSpPr>
          <p:cNvPr id="7182" name="Group 14"/>
          <p:cNvGrpSpPr>
            <a:grpSpLocks/>
          </p:cNvGrpSpPr>
          <p:nvPr/>
        </p:nvGrpSpPr>
        <p:grpSpPr bwMode="auto">
          <a:xfrm>
            <a:off x="1828800" y="2840610"/>
            <a:ext cx="2360613" cy="1383508"/>
            <a:chOff x="1152" y="2212"/>
            <a:chExt cx="1487" cy="1162"/>
          </a:xfrm>
        </p:grpSpPr>
        <p:cxnSp>
          <p:nvCxnSpPr>
            <p:cNvPr id="7183" name="AutoShape 15"/>
            <p:cNvCxnSpPr>
              <a:cxnSpLocks noChangeShapeType="1"/>
              <a:stCxn id="7180" idx="4"/>
              <a:endCxn id="7172" idx="2"/>
            </p:cNvCxnSpPr>
            <p:nvPr/>
          </p:nvCxnSpPr>
          <p:spPr bwMode="auto">
            <a:xfrm rot="16200000" flipH="1">
              <a:off x="1546" y="1818"/>
              <a:ext cx="206" cy="994"/>
            </a:xfrm>
            <a:prstGeom prst="curvedConnector5">
              <a:avLst>
                <a:gd name="adj1" fmla="val 93364"/>
                <a:gd name="adj2" fmla="val -359989"/>
                <a:gd name="adj3" fmla="val -514532"/>
              </a:avLst>
            </a:prstGeom>
            <a:noFill/>
            <a:ln w="38100" cap="sq">
              <a:solidFill>
                <a:srgbClr val="0000FF"/>
              </a:solidFill>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84" name="AutoShape 16"/>
            <p:cNvSpPr>
              <a:spLocks noChangeArrowheads="1"/>
            </p:cNvSpPr>
            <p:nvPr/>
          </p:nvSpPr>
          <p:spPr bwMode="auto">
            <a:xfrm>
              <a:off x="1166" y="2986"/>
              <a:ext cx="1473" cy="388"/>
            </a:xfrm>
            <a:prstGeom prst="wedgeRectCallout">
              <a:avLst>
                <a:gd name="adj1" fmla="val -13005"/>
                <a:gd name="adj2" fmla="val -91667"/>
              </a:avLst>
            </a:prstGeom>
            <a:solidFill>
              <a:srgbClr val="FFFFCC"/>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zh-CN" altLang="en-US" sz="2400">
                  <a:latin typeface="Times New Roman" pitchFamily="18" charset="0"/>
                </a:rPr>
                <a:t>面向机器的语言</a:t>
              </a:r>
            </a:p>
          </p:txBody>
        </p:sp>
      </p:grpSp>
      <p:sp>
        <p:nvSpPr>
          <p:cNvPr id="7185" name="AutoShape 17"/>
          <p:cNvSpPr>
            <a:spLocks noChangeArrowheads="1"/>
          </p:cNvSpPr>
          <p:nvPr/>
        </p:nvSpPr>
        <p:spPr bwMode="auto">
          <a:xfrm>
            <a:off x="4711700" y="1059582"/>
            <a:ext cx="4185761" cy="461665"/>
          </a:xfrm>
          <a:prstGeom prst="wedgeRectCallout">
            <a:avLst>
              <a:gd name="adj1" fmla="val 14074"/>
              <a:gd name="adj2" fmla="val 140704"/>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zh-CN" altLang="en-US" sz="2400">
                <a:latin typeface="Times New Roman" pitchFamily="18" charset="0"/>
              </a:rPr>
              <a:t>程序设计是数据被加工的过程</a:t>
            </a:r>
          </a:p>
        </p:txBody>
      </p:sp>
      <p:sp>
        <p:nvSpPr>
          <p:cNvPr id="7186" name="AutoShape 18"/>
          <p:cNvSpPr>
            <a:spLocks noChangeArrowheads="1"/>
          </p:cNvSpPr>
          <p:nvPr/>
        </p:nvSpPr>
        <p:spPr bwMode="auto">
          <a:xfrm>
            <a:off x="3625850" y="3281050"/>
            <a:ext cx="5109091" cy="1200329"/>
          </a:xfrm>
          <a:prstGeom prst="wedgeRectCallout">
            <a:avLst>
              <a:gd name="adj1" fmla="val 23630"/>
              <a:gd name="adj2" fmla="val -85880"/>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zh-CN" altLang="en-US" sz="2400">
                <a:latin typeface="Times New Roman" pitchFamily="18" charset="0"/>
              </a:rPr>
              <a:t>客观世界可以分类，对象是类的实例</a:t>
            </a:r>
          </a:p>
          <a:p>
            <a:r>
              <a:rPr kumimoji="1" lang="zh-CN" altLang="en-US" sz="2400">
                <a:latin typeface="Times New Roman" pitchFamily="18" charset="0"/>
              </a:rPr>
              <a:t>对象是数据和方法的封装</a:t>
            </a:r>
          </a:p>
          <a:p>
            <a:r>
              <a:rPr kumimoji="1" lang="zh-CN" altLang="en-US" sz="2400">
                <a:latin typeface="Times New Roman" pitchFamily="18" charset="0"/>
              </a:rPr>
              <a:t>对象间通过发送和接受消息发生联系</a:t>
            </a:r>
          </a:p>
        </p:txBody>
      </p:sp>
      <p:sp>
        <p:nvSpPr>
          <p:cNvPr id="7187" name="AutoShape 19"/>
          <p:cNvSpPr>
            <a:spLocks noChangeArrowheads="1"/>
          </p:cNvSpPr>
          <p:nvPr/>
        </p:nvSpPr>
        <p:spPr bwMode="auto">
          <a:xfrm>
            <a:off x="3206750" y="3793257"/>
            <a:ext cx="5724644" cy="461665"/>
          </a:xfrm>
          <a:prstGeom prst="wedgeRectCallout">
            <a:avLst>
              <a:gd name="adj1" fmla="val 23972"/>
              <a:gd name="adj2" fmla="val -255130"/>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zh-CN" altLang="en-US" sz="2400">
                <a:latin typeface="Times New Roman" pitchFamily="18" charset="0"/>
              </a:rPr>
              <a:t>程序设计关键是定义类，并由类派生对象</a:t>
            </a:r>
          </a:p>
        </p:txBody>
      </p:sp>
      <p:sp>
        <p:nvSpPr>
          <p:cNvPr id="7188" name="Rectangle 20"/>
          <p:cNvSpPr>
            <a:spLocks noRot="1" noChangeArrowheads="1"/>
          </p:cNvSpPr>
          <p:nvPr/>
        </p:nvSpPr>
        <p:spPr bwMode="auto">
          <a:xfrm>
            <a:off x="225426" y="22954"/>
            <a:ext cx="7013575" cy="523220"/>
          </a:xfrm>
          <a:prstGeom prst="rect">
            <a:avLst/>
          </a:prstGeom>
          <a:noFill/>
          <a:ln w="12700" algn="ctr">
            <a:noFill/>
            <a:miter lim="800000"/>
            <a:headEnd/>
            <a:tailEnd/>
          </a:ln>
          <a:effectLst/>
          <a:extLst/>
        </p:spPr>
        <p:txBody>
          <a:bodyPr>
            <a:spAutoFit/>
          </a:bodyPr>
          <a:lstStyle>
            <a:lvl1pPr>
              <a:defRPr sz="4400">
                <a:solidFill>
                  <a:schemeClr val="tx2"/>
                </a:solidFill>
                <a:latin typeface="Tahoma" pitchFamily="34" charset="0"/>
                <a:ea typeface="宋体" charset="-122"/>
              </a:defRPr>
            </a:lvl1pPr>
            <a:lvl2pPr>
              <a:defRPr sz="4400">
                <a:solidFill>
                  <a:schemeClr val="tx2"/>
                </a:solidFill>
                <a:latin typeface="Tahoma" pitchFamily="34" charset="0"/>
                <a:ea typeface="宋体" charset="-122"/>
              </a:defRPr>
            </a:lvl2pPr>
            <a:lvl3pPr>
              <a:defRPr sz="4400">
                <a:solidFill>
                  <a:schemeClr val="tx2"/>
                </a:solidFill>
                <a:latin typeface="Tahoma" pitchFamily="34" charset="0"/>
                <a:ea typeface="宋体" charset="-122"/>
              </a:defRPr>
            </a:lvl3pPr>
            <a:lvl4pPr>
              <a:defRPr sz="4400">
                <a:solidFill>
                  <a:schemeClr val="tx2"/>
                </a:solidFill>
                <a:latin typeface="Tahoma" pitchFamily="34" charset="0"/>
                <a:ea typeface="宋体" charset="-122"/>
              </a:defRPr>
            </a:lvl4pPr>
            <a:lvl5pPr>
              <a:defRPr sz="4400">
                <a:solidFill>
                  <a:schemeClr val="tx2"/>
                </a:solidFill>
                <a:latin typeface="Tahoma" pitchFamily="34" charset="0"/>
                <a:ea typeface="宋体" charset="-122"/>
              </a:defRPr>
            </a:lvl5pPr>
            <a:lvl6pPr marL="457200" fontAlgn="base">
              <a:spcBef>
                <a:spcPct val="0"/>
              </a:spcBef>
              <a:spcAft>
                <a:spcPct val="0"/>
              </a:spcAft>
              <a:defRPr sz="4400">
                <a:solidFill>
                  <a:schemeClr val="tx2"/>
                </a:solidFill>
                <a:latin typeface="Tahoma" pitchFamily="34" charset="0"/>
                <a:ea typeface="宋体" charset="-122"/>
              </a:defRPr>
            </a:lvl6pPr>
            <a:lvl7pPr marL="914400" fontAlgn="base">
              <a:spcBef>
                <a:spcPct val="0"/>
              </a:spcBef>
              <a:spcAft>
                <a:spcPct val="0"/>
              </a:spcAft>
              <a:defRPr sz="4400">
                <a:solidFill>
                  <a:schemeClr val="tx2"/>
                </a:solidFill>
                <a:latin typeface="Tahoma" pitchFamily="34" charset="0"/>
                <a:ea typeface="宋体" charset="-122"/>
              </a:defRPr>
            </a:lvl7pPr>
            <a:lvl8pPr marL="1371600" fontAlgn="base">
              <a:spcBef>
                <a:spcPct val="0"/>
              </a:spcBef>
              <a:spcAft>
                <a:spcPct val="0"/>
              </a:spcAft>
              <a:defRPr sz="4400">
                <a:solidFill>
                  <a:schemeClr val="tx2"/>
                </a:solidFill>
                <a:latin typeface="Tahoma" pitchFamily="34" charset="0"/>
                <a:ea typeface="宋体" charset="-122"/>
              </a:defRPr>
            </a:lvl8pPr>
            <a:lvl9pPr marL="1828800" fontAlgn="base">
              <a:spcBef>
                <a:spcPct val="0"/>
              </a:spcBef>
              <a:spcAft>
                <a:spcPct val="0"/>
              </a:spcAft>
              <a:defRPr sz="4400">
                <a:solidFill>
                  <a:schemeClr val="tx2"/>
                </a:solidFill>
                <a:latin typeface="Tahoma" pitchFamily="34" charset="0"/>
                <a:ea typeface="宋体" charset="-122"/>
              </a:defRPr>
            </a:lvl9pPr>
          </a:lstStyle>
          <a:p>
            <a:r>
              <a:rPr lang="en-US" altLang="zh-CN" sz="2800" b="1" dirty="0">
                <a:solidFill>
                  <a:schemeClr val="bg1"/>
                </a:solidFill>
                <a:latin typeface="宋体" charset="-122"/>
              </a:rPr>
              <a:t>1.1 </a:t>
            </a:r>
            <a:r>
              <a:rPr lang="zh-CN" altLang="en-US" sz="2800" dirty="0">
                <a:solidFill>
                  <a:schemeClr val="bg1"/>
                </a:solidFill>
                <a:latin typeface="楷体_GB2312" pitchFamily="49" charset="-122"/>
                <a:ea typeface="楷体_GB2312" pitchFamily="49" charset="-122"/>
              </a:rPr>
              <a:t>什么是面向对象程序设计</a:t>
            </a:r>
            <a:endParaRPr lang="zh-CN" altLang="en-US" sz="2800" b="1" dirty="0">
              <a:solidFill>
                <a:schemeClr val="bg1"/>
              </a:solidFill>
              <a:latin typeface="楷体_GB2312" pitchFamily="49" charset="-122"/>
              <a:ea typeface="楷体_GB2312" pitchFamily="49" charset="-122"/>
            </a:endParaRPr>
          </a:p>
        </p:txBody>
      </p:sp>
    </p:spTree>
    <p:extLst>
      <p:ext uri="{BB962C8B-B14F-4D97-AF65-F5344CB8AC3E}">
        <p14:creationId xmlns:p14="http://schemas.microsoft.com/office/powerpoint/2010/main" val="6662921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ssolve">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80"/>
                                        </p:tgtEl>
                                        <p:attrNameLst>
                                          <p:attrName>style.visibility</p:attrName>
                                        </p:attrNameLst>
                                      </p:cBhvr>
                                      <p:to>
                                        <p:strVal val="visible"/>
                                      </p:to>
                                    </p:set>
                                    <p:animEffect transition="in" filter="box(out)">
                                      <p:cBhvr>
                                        <p:cTn id="12" dur="500"/>
                                        <p:tgtEl>
                                          <p:spTgt spid="7180"/>
                                        </p:tgtEl>
                                      </p:cBhvr>
                                    </p:animEffect>
                                  </p:childTnLst>
                                  <p:subTnLst>
                                    <p:set>
                                      <p:cBhvr override="childStyle">
                                        <p:cTn dur="1" fill="hold" display="0" masterRel="nextClick" afterEffect="1"/>
                                        <p:tgtEl>
                                          <p:spTgt spid="7180"/>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81"/>
                                        </p:tgtEl>
                                        <p:attrNameLst>
                                          <p:attrName>style.visibility</p:attrName>
                                        </p:attrNameLst>
                                      </p:cBhvr>
                                      <p:to>
                                        <p:strVal val="visible"/>
                                      </p:to>
                                    </p:set>
                                    <p:animEffect transition="in" filter="box(out)">
                                      <p:cBhvr>
                                        <p:cTn id="17" dur="500"/>
                                        <p:tgtEl>
                                          <p:spTgt spid="7181"/>
                                        </p:tgtEl>
                                      </p:cBhvr>
                                    </p:animEffect>
                                  </p:childTnLst>
                                  <p:subTnLst>
                                    <p:set>
                                      <p:cBhvr override="childStyle">
                                        <p:cTn dur="1" fill="hold" display="0" masterRel="nextClick" afterEffect="1"/>
                                        <p:tgtEl>
                                          <p:spTgt spid="7181"/>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7182"/>
                                        </p:tgtEl>
                                        <p:attrNameLst>
                                          <p:attrName>style.visibility</p:attrName>
                                        </p:attrNameLst>
                                      </p:cBhvr>
                                      <p:to>
                                        <p:strVal val="visible"/>
                                      </p:to>
                                    </p:set>
                                    <p:animEffect transition="in" filter="box(out)">
                                      <p:cBhvr>
                                        <p:cTn id="22" dur="500"/>
                                        <p:tgtEl>
                                          <p:spTgt spid="7182"/>
                                        </p:tgtEl>
                                      </p:cBhvr>
                                    </p:animEffect>
                                  </p:childTnLst>
                                  <p:subTnLst>
                                    <p:set>
                                      <p:cBhvr override="childStyle">
                                        <p:cTn dur="1" fill="hold" display="0" masterRel="nextClick" afterEffect="1"/>
                                        <p:tgtEl>
                                          <p:spTgt spid="7182"/>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185"/>
                                        </p:tgtEl>
                                        <p:attrNameLst>
                                          <p:attrName>style.visibility</p:attrName>
                                        </p:attrNameLst>
                                      </p:cBhvr>
                                      <p:to>
                                        <p:strVal val="visible"/>
                                      </p:to>
                                    </p:set>
                                    <p:animEffect transition="in" filter="box(out)">
                                      <p:cBhvr>
                                        <p:cTn id="27" dur="500"/>
                                        <p:tgtEl>
                                          <p:spTgt spid="7185"/>
                                        </p:tgtEl>
                                      </p:cBhvr>
                                    </p:animEffect>
                                  </p:childTnLst>
                                  <p:subTnLst>
                                    <p:set>
                                      <p:cBhvr override="childStyle">
                                        <p:cTn dur="1" fill="hold" display="0" masterRel="nextClick" afterEffect="1"/>
                                        <p:tgtEl>
                                          <p:spTgt spid="7185"/>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186"/>
                                        </p:tgtEl>
                                        <p:attrNameLst>
                                          <p:attrName>style.visibility</p:attrName>
                                        </p:attrNameLst>
                                      </p:cBhvr>
                                      <p:to>
                                        <p:strVal val="visible"/>
                                      </p:to>
                                    </p:set>
                                    <p:animEffect transition="in" filter="box(out)">
                                      <p:cBhvr>
                                        <p:cTn id="32" dur="500"/>
                                        <p:tgtEl>
                                          <p:spTgt spid="7186"/>
                                        </p:tgtEl>
                                      </p:cBhvr>
                                    </p:animEffect>
                                  </p:childTnLst>
                                  <p:subTnLst>
                                    <p:set>
                                      <p:cBhvr override="childStyle">
                                        <p:cTn dur="1" fill="hold" display="0" masterRel="nextClick" afterEffect="1"/>
                                        <p:tgtEl>
                                          <p:spTgt spid="7186"/>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7187"/>
                                        </p:tgtEl>
                                        <p:attrNameLst>
                                          <p:attrName>style.visibility</p:attrName>
                                        </p:attrNameLst>
                                      </p:cBhvr>
                                      <p:to>
                                        <p:strVal val="visible"/>
                                      </p:to>
                                    </p:set>
                                    <p:animEffect transition="in" filter="box(out)">
                                      <p:cBhvr>
                                        <p:cTn id="37" dur="500"/>
                                        <p:tgtEl>
                                          <p:spTgt spid="7187"/>
                                        </p:tgtEl>
                                      </p:cBhvr>
                                    </p:animEffect>
                                  </p:childTnLst>
                                  <p:subTnLst>
                                    <p:set>
                                      <p:cBhvr override="childStyle">
                                        <p:cTn dur="1" fill="hold" display="0" masterRel="nextClick" afterEffect="1"/>
                                        <p:tgtEl>
                                          <p:spTgt spid="718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animBg="1" autoUpdateAnimBg="0"/>
      <p:bldP spid="7181" grpId="0" animBg="1" autoUpdateAnimBg="0"/>
      <p:bldP spid="7185" grpId="0" animBg="1" autoUpdateAnimBg="0"/>
      <p:bldP spid="7186" grpId="0" animBg="1" autoUpdateAnimBg="0"/>
      <p:bldP spid="7187"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69875" y="771550"/>
            <a:ext cx="8604250" cy="3808094"/>
          </a:xfrm>
          <a:prstGeom prst="rect">
            <a:avLst/>
          </a:prstGeom>
          <a:solidFill>
            <a:schemeClr val="bg1"/>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10000"/>
              </a:lnSpc>
              <a:spcBef>
                <a:spcPct val="20000"/>
              </a:spcBef>
              <a:buClr>
                <a:schemeClr val="accent1"/>
              </a:buClr>
              <a:buSzPct val="75000"/>
              <a:buFont typeface="Monotype Sorts" pitchFamily="2" charset="2"/>
              <a:buNone/>
            </a:pPr>
            <a:r>
              <a:rPr kumimoji="1" lang="en-US" altLang="zh-CN" sz="2400" b="1">
                <a:solidFill>
                  <a:srgbClr val="000000"/>
                </a:solidFill>
                <a:latin typeface="宋体" charset="-122"/>
              </a:rPr>
              <a:t>  </a:t>
            </a:r>
            <a:r>
              <a:rPr kumimoji="1" lang="zh-CN" altLang="en-US" sz="2400" b="1">
                <a:solidFill>
                  <a:srgbClr val="000000"/>
                </a:solidFill>
                <a:latin typeface="宋体" charset="-122"/>
              </a:rPr>
              <a:t>软件设计人员的负担越来越重，软件的实现越来越庞大，为计算机领域自身的发展提出了新的要求。利用传统的程序设计思想无法满足这一要求，人们就开始寻求一种更能反映人类解决问题的自然方法，这就是</a:t>
            </a:r>
            <a:r>
              <a:rPr kumimoji="1" lang="zh-CN" altLang="en-US" sz="2400" b="1">
                <a:solidFill>
                  <a:srgbClr val="000000"/>
                </a:solidFill>
                <a:latin typeface="Impact"/>
              </a:rPr>
              <a:t>“</a:t>
            </a:r>
            <a:r>
              <a:rPr kumimoji="1" lang="zh-CN" altLang="en-US" sz="2400" b="1">
                <a:solidFill>
                  <a:srgbClr val="000000"/>
                </a:solidFill>
                <a:latin typeface="宋体" charset="-122"/>
              </a:rPr>
              <a:t>面向对象</a:t>
            </a:r>
            <a:r>
              <a:rPr kumimoji="1" lang="zh-CN" altLang="en-US" sz="2400" b="1">
                <a:solidFill>
                  <a:srgbClr val="000000"/>
                </a:solidFill>
                <a:latin typeface="Impact"/>
              </a:rPr>
              <a:t>”</a:t>
            </a:r>
            <a:r>
              <a:rPr kumimoji="1" lang="zh-CN" altLang="en-US" sz="2400" b="1">
                <a:solidFill>
                  <a:srgbClr val="000000"/>
                </a:solidFill>
                <a:latin typeface="宋体" charset="-122"/>
              </a:rPr>
              <a:t>技术。</a:t>
            </a:r>
          </a:p>
          <a:p>
            <a:pPr>
              <a:lnSpc>
                <a:spcPct val="110000"/>
              </a:lnSpc>
              <a:spcBef>
                <a:spcPct val="20000"/>
              </a:spcBef>
              <a:buClr>
                <a:schemeClr val="accent1"/>
              </a:buClr>
              <a:buSzPct val="75000"/>
              <a:buFont typeface="Monotype Sorts" pitchFamily="2" charset="2"/>
              <a:buNone/>
            </a:pPr>
            <a:r>
              <a:rPr kumimoji="1" lang="zh-CN" altLang="en-US" sz="2400" b="1">
                <a:solidFill>
                  <a:srgbClr val="000000"/>
                </a:solidFill>
                <a:latin typeface="宋体" charset="-122"/>
              </a:rPr>
              <a:t>  </a:t>
            </a:r>
            <a:r>
              <a:rPr kumimoji="1" lang="en-US" altLang="zh-CN" sz="2400" b="1">
                <a:solidFill>
                  <a:srgbClr val="000000"/>
                </a:solidFill>
                <a:latin typeface="宋体" charset="-122"/>
              </a:rPr>
              <a:t>50</a:t>
            </a:r>
            <a:r>
              <a:rPr kumimoji="1" lang="zh-CN" altLang="en-US" sz="2400" b="1">
                <a:solidFill>
                  <a:srgbClr val="000000"/>
                </a:solidFill>
                <a:latin typeface="宋体" charset="-122"/>
              </a:rPr>
              <a:t>年代的程序都是用指令代码或汇编语言编写的 </a:t>
            </a:r>
            <a:r>
              <a:rPr kumimoji="1" lang="en-US" altLang="zh-CN" sz="2400" b="1">
                <a:solidFill>
                  <a:srgbClr val="000000"/>
                </a:solidFill>
                <a:latin typeface="宋体" charset="-122"/>
              </a:rPr>
              <a:t>60</a:t>
            </a:r>
            <a:r>
              <a:rPr kumimoji="1" lang="zh-CN" altLang="en-US" sz="2400" b="1">
                <a:solidFill>
                  <a:srgbClr val="000000"/>
                </a:solidFill>
                <a:latin typeface="宋体" charset="-122"/>
              </a:rPr>
              <a:t>年代高级语言的出现大大简化了程序设计，缩短了软件开发周期自</a:t>
            </a:r>
            <a:r>
              <a:rPr kumimoji="1" lang="en-US" altLang="zh-CN" sz="2400" b="1">
                <a:solidFill>
                  <a:srgbClr val="000000"/>
                </a:solidFill>
                <a:latin typeface="宋体" charset="-122"/>
              </a:rPr>
              <a:t>60</a:t>
            </a:r>
            <a:r>
              <a:rPr kumimoji="1" lang="zh-CN" altLang="en-US" sz="2400" b="1">
                <a:solidFill>
                  <a:srgbClr val="000000"/>
                </a:solidFill>
                <a:latin typeface="宋体" charset="-122"/>
              </a:rPr>
              <a:t>年代末到</a:t>
            </a:r>
            <a:r>
              <a:rPr kumimoji="1" lang="en-US" altLang="zh-CN" sz="2400" b="1">
                <a:solidFill>
                  <a:srgbClr val="000000"/>
                </a:solidFill>
                <a:latin typeface="宋体" charset="-122"/>
              </a:rPr>
              <a:t>70</a:t>
            </a:r>
            <a:r>
              <a:rPr kumimoji="1" lang="zh-CN" altLang="en-US" sz="2400" b="1">
                <a:solidFill>
                  <a:srgbClr val="000000"/>
                </a:solidFill>
                <a:latin typeface="宋体" charset="-122"/>
              </a:rPr>
              <a:t>年代初，出现了大型软件系统，如操作系统、数据库，这给程序设计带来了新的问题。可靠性差，错误多，且不易维护和修改</a:t>
            </a:r>
            <a:r>
              <a:rPr kumimoji="1" lang="en-US" altLang="zh-CN" sz="2400" b="1">
                <a:solidFill>
                  <a:srgbClr val="000000"/>
                </a:solidFill>
                <a:latin typeface="宋体" charset="-122"/>
              </a:rPr>
              <a:t>-</a:t>
            </a:r>
            <a:r>
              <a:rPr kumimoji="1" lang="en-US" altLang="zh-CN" sz="2400" b="1">
                <a:solidFill>
                  <a:srgbClr val="000000"/>
                </a:solidFill>
                <a:latin typeface="Courier New"/>
              </a:rPr>
              <a:t>“</a:t>
            </a:r>
            <a:r>
              <a:rPr kumimoji="1" lang="zh-CN" altLang="en-US" sz="2400" b="1">
                <a:solidFill>
                  <a:srgbClr val="FF0000"/>
                </a:solidFill>
                <a:effectLst>
                  <a:outerShdw blurRad="38100" dist="38100" dir="2700000" algn="tl">
                    <a:srgbClr val="C0C0C0"/>
                  </a:outerShdw>
                </a:effectLst>
                <a:latin typeface="宋体" charset="-122"/>
              </a:rPr>
              <a:t>软件危机</a:t>
            </a:r>
            <a:r>
              <a:rPr kumimoji="1" lang="zh-CN" altLang="en-US" sz="2400" b="1">
                <a:solidFill>
                  <a:srgbClr val="000000"/>
                </a:solidFill>
                <a:latin typeface="Courier New"/>
              </a:rPr>
              <a:t>”</a:t>
            </a:r>
            <a:r>
              <a:rPr kumimoji="1" lang="zh-CN" altLang="en-US" sz="2400" b="1">
                <a:solidFill>
                  <a:srgbClr val="000000"/>
                </a:solidFill>
                <a:latin typeface="宋体" charset="-122"/>
              </a:rPr>
              <a:t>。</a:t>
            </a:r>
          </a:p>
        </p:txBody>
      </p:sp>
    </p:spTree>
    <p:extLst>
      <p:ext uri="{BB962C8B-B14F-4D97-AF65-F5344CB8AC3E}">
        <p14:creationId xmlns:p14="http://schemas.microsoft.com/office/powerpoint/2010/main" val="344174036"/>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90500" y="555526"/>
            <a:ext cx="8839200" cy="4104456"/>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charset="-122"/>
              </a:defRPr>
            </a:lvl5pPr>
            <a:lvl6pPr marL="25146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a:lstStyle>
          <a:p>
            <a:pPr algn="just">
              <a:lnSpc>
                <a:spcPct val="120000"/>
              </a:lnSpc>
              <a:buClr>
                <a:srgbClr val="FF0000"/>
              </a:buClr>
              <a:buFont typeface="Wingdings" pitchFamily="2" charset="2"/>
              <a:buNone/>
            </a:pPr>
            <a:r>
              <a:rPr lang="en-US" altLang="zh-CN" sz="2400" b="1">
                <a:latin typeface="Times New Roman" pitchFamily="18" charset="0"/>
              </a:rPr>
              <a:t>    </a:t>
            </a:r>
            <a:r>
              <a:rPr lang="zh-CN" altLang="en-US" sz="2400" b="1">
                <a:latin typeface="Times New Roman" pitchFamily="18" charset="0"/>
              </a:rPr>
              <a:t>为了克服</a:t>
            </a:r>
            <a:r>
              <a:rPr lang="en-US" altLang="zh-CN" sz="2400" b="1">
                <a:latin typeface="Times New Roman" pitchFamily="18" charset="0"/>
              </a:rPr>
              <a:t>60</a:t>
            </a:r>
            <a:r>
              <a:rPr lang="zh-CN" altLang="en-US" sz="2400" b="1">
                <a:latin typeface="Times New Roman" pitchFamily="18" charset="0"/>
              </a:rPr>
              <a:t>年代出现的软件危机，</a:t>
            </a:r>
            <a:r>
              <a:rPr lang="en-US" altLang="zh-CN" sz="2400" b="1">
                <a:latin typeface="Times New Roman" pitchFamily="18" charset="0"/>
              </a:rPr>
              <a:t>1968</a:t>
            </a:r>
            <a:r>
              <a:rPr lang="zh-CN" altLang="en-US" sz="2400" b="1">
                <a:latin typeface="Times New Roman" pitchFamily="18" charset="0"/>
              </a:rPr>
              <a:t>年北约组织提出</a:t>
            </a:r>
            <a:r>
              <a:rPr lang="zh-CN" altLang="en-US" sz="2400" b="1">
                <a:latin typeface="Arial"/>
              </a:rPr>
              <a:t>“</a:t>
            </a:r>
            <a:r>
              <a:rPr lang="zh-CN" altLang="en-US" sz="2400" b="1">
                <a:latin typeface="Times New Roman" pitchFamily="18" charset="0"/>
              </a:rPr>
              <a:t>软件工程</a:t>
            </a:r>
            <a:r>
              <a:rPr lang="zh-CN" altLang="en-US" sz="2400" b="1">
                <a:latin typeface="Arial"/>
              </a:rPr>
              <a:t>”</a:t>
            </a:r>
            <a:r>
              <a:rPr lang="zh-CN" altLang="en-US" sz="2400" b="1">
                <a:latin typeface="Times New Roman" pitchFamily="18" charset="0"/>
              </a:rPr>
              <a:t>的概念。对程序设计语言的认识从强调表达能力为重点转向以结构化和简明性为重点，将程序从语句序列转向相互作用的模块集合。</a:t>
            </a:r>
            <a:r>
              <a:rPr lang="en-US" altLang="zh-CN" sz="2400" b="1">
                <a:latin typeface="Times New Roman" pitchFamily="18" charset="0"/>
              </a:rPr>
              <a:t>1969</a:t>
            </a:r>
            <a:r>
              <a:rPr lang="zh-CN" altLang="en-US" sz="2400" b="1">
                <a:latin typeface="Times New Roman" pitchFamily="18" charset="0"/>
              </a:rPr>
              <a:t>年，</a:t>
            </a:r>
            <a:r>
              <a:rPr lang="en-US" altLang="zh-CN" sz="2400" b="1">
                <a:latin typeface="Times New Roman" pitchFamily="18" charset="0"/>
              </a:rPr>
              <a:t>E.W.Dijkstra</a:t>
            </a:r>
            <a:r>
              <a:rPr lang="zh-CN" altLang="en-US" sz="2400" b="1">
                <a:latin typeface="Times New Roman" pitchFamily="18" charset="0"/>
              </a:rPr>
              <a:t>首先提出了结构化程序设计的概念，他强调从程序结构和风格上来研究程序设计。在软件工程的迫切要求下，</a:t>
            </a:r>
            <a:r>
              <a:rPr lang="en-US" altLang="zh-CN" sz="2400" b="1">
                <a:latin typeface="Times New Roman" pitchFamily="18" charset="0"/>
              </a:rPr>
              <a:t>70</a:t>
            </a:r>
            <a:r>
              <a:rPr lang="zh-CN" altLang="en-US" sz="2400" b="1">
                <a:latin typeface="Times New Roman" pitchFamily="18" charset="0"/>
              </a:rPr>
              <a:t>年代结构化语言获得蓬勃发展并得到广泛应用。使用结构化程序设计方法可显著地减少软件的复杂性，提高软件的可靠性、可测试性和可维护性。经过几年的探索和实践，结构化程序设计的应用确实取得了成效，用结构化程序设计的方法编写出来的程序不仅结构良好，易写易读，而且易于证明其正确性。</a:t>
            </a:r>
            <a:endParaRPr lang="zh-CN" altLang="en-US" sz="2800" b="1">
              <a:latin typeface="Times New Roman" pitchFamily="18" charset="0"/>
            </a:endParaRPr>
          </a:p>
        </p:txBody>
      </p:sp>
    </p:spTree>
    <p:extLst>
      <p:ext uri="{BB962C8B-B14F-4D97-AF65-F5344CB8AC3E}">
        <p14:creationId xmlns:p14="http://schemas.microsoft.com/office/powerpoint/2010/main" val="2829894967"/>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2400" y="534353"/>
            <a:ext cx="8839200" cy="4644629"/>
          </a:xfrm>
          <a:prstGeom prst="rect">
            <a:avLst/>
          </a:prstGeom>
          <a:noFill/>
          <a:ln w="9525">
            <a:noFill/>
            <a:miter lim="800000"/>
            <a:headEnd/>
            <a:tailEnd/>
          </a:ln>
          <a:effectLst/>
          <a:extLst/>
        </p:spPr>
        <p:txBody>
          <a:bodyPr lIns="92075" tIns="46038" rIns="92075" bIns="46038"/>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charset="-122"/>
              </a:defRPr>
            </a:lvl5pPr>
            <a:lvl6pPr marL="25146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a:lstStyle>
          <a:p>
            <a:pPr algn="just">
              <a:lnSpc>
                <a:spcPct val="130000"/>
              </a:lnSpc>
              <a:buClr>
                <a:srgbClr val="FF0000"/>
              </a:buClr>
              <a:buFont typeface="Wingdings" pitchFamily="2" charset="2"/>
              <a:buNone/>
            </a:pPr>
            <a:r>
              <a:rPr lang="en-US" altLang="zh-CN" sz="2400" b="1">
                <a:solidFill>
                  <a:srgbClr val="000066"/>
                </a:solidFill>
                <a:latin typeface="宋体" charset="-122"/>
              </a:rPr>
              <a:t>   </a:t>
            </a:r>
            <a:r>
              <a:rPr lang="zh-CN" altLang="en-US" sz="2400" b="1">
                <a:solidFill>
                  <a:srgbClr val="000066"/>
                </a:solidFill>
                <a:latin typeface="宋体" charset="-122"/>
              </a:rPr>
              <a:t>进入</a:t>
            </a:r>
            <a:r>
              <a:rPr lang="en-US" altLang="zh-CN" sz="2400" b="1">
                <a:solidFill>
                  <a:srgbClr val="000066"/>
                </a:solidFill>
                <a:latin typeface="宋体" charset="-122"/>
              </a:rPr>
              <a:t>80</a:t>
            </a:r>
            <a:r>
              <a:rPr lang="zh-CN" altLang="en-US" sz="2400" b="1">
                <a:solidFill>
                  <a:srgbClr val="000066"/>
                </a:solidFill>
                <a:latin typeface="宋体" charset="-122"/>
              </a:rPr>
              <a:t>年代，由于一系列高技术的研究，如第五代计算机、计算机辅助制造</a:t>
            </a:r>
            <a:r>
              <a:rPr lang="en-US" altLang="zh-CN" sz="2400" b="1">
                <a:solidFill>
                  <a:srgbClr val="000066"/>
                </a:solidFill>
                <a:latin typeface="宋体" charset="-122"/>
              </a:rPr>
              <a:t>CAM</a:t>
            </a:r>
            <a:r>
              <a:rPr lang="zh-CN" altLang="en-US" sz="2400" b="1">
                <a:solidFill>
                  <a:srgbClr val="000066"/>
                </a:solidFill>
                <a:latin typeface="宋体" charset="-122"/>
              </a:rPr>
              <a:t>和知识工程等领域的研究都迫切要求大型的软件系统作为支撑。他们所用的数据类型也超出了常规的结构化数据类型的范畴，提出对图像、声音、规则等非结构化信息的管理。为了适应这些应用领域的需要，迫切要求软件模块具有更强的独立自治性，以便于大型软件的管理、维护和重用。由于结构化语言的数据类型较为简单，所以不能胜任对非结构化数据的定义与管理，采用过程调用机制也不够灵活，独立性较差。</a:t>
            </a:r>
          </a:p>
        </p:txBody>
      </p:sp>
    </p:spTree>
    <p:extLst>
      <p:ext uri="{BB962C8B-B14F-4D97-AF65-F5344CB8AC3E}">
        <p14:creationId xmlns:p14="http://schemas.microsoft.com/office/powerpoint/2010/main" val="2108811533"/>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95536" y="1167594"/>
            <a:ext cx="8155632" cy="2808312"/>
          </a:xfrm>
          <a:prstGeom prst="rect">
            <a:avLst/>
          </a:prstGeom>
          <a:noFill/>
          <a:ln w="9525">
            <a:noFill/>
            <a:miter lim="800000"/>
            <a:headEnd/>
            <a:tailEnd/>
          </a:ln>
          <a:effectLst/>
          <a:extLst/>
        </p:spPr>
        <p:txBody>
          <a:bodyPr lIns="92075" tIns="46038" rIns="92075" bIns="46038"/>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charset="-122"/>
              </a:defRPr>
            </a:lvl5pPr>
            <a:lvl6pPr marL="25146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a:lstStyle>
          <a:p>
            <a:pPr algn="just">
              <a:lnSpc>
                <a:spcPct val="130000"/>
              </a:lnSpc>
              <a:buClr>
                <a:srgbClr val="FF0000"/>
              </a:buClr>
              <a:buFont typeface="Wingdings" pitchFamily="2" charset="2"/>
              <a:buNone/>
            </a:pPr>
            <a:r>
              <a:rPr lang="zh-CN" altLang="en-US" sz="2400" b="1" dirty="0">
                <a:solidFill>
                  <a:srgbClr val="000066"/>
                </a:solidFill>
                <a:latin typeface="宋体" charset="-122"/>
              </a:rPr>
              <a:t>为了适应高技术发展的需要，消除结构化编程语言的局限，自</a:t>
            </a:r>
            <a:r>
              <a:rPr lang="en-US" altLang="zh-CN" sz="2400" b="1" dirty="0">
                <a:solidFill>
                  <a:srgbClr val="000066"/>
                </a:solidFill>
                <a:latin typeface="宋体" charset="-122"/>
              </a:rPr>
              <a:t>80</a:t>
            </a:r>
            <a:r>
              <a:rPr lang="zh-CN" altLang="en-US" sz="2400" b="1" dirty="0">
                <a:solidFill>
                  <a:srgbClr val="000066"/>
                </a:solidFill>
                <a:latin typeface="宋体" charset="-122"/>
              </a:rPr>
              <a:t>年代以来，出现了面向对象程序设计流派，研制出了多种面向对象程序设计语言（简称为</a:t>
            </a:r>
            <a:r>
              <a:rPr lang="en-US" altLang="zh-CN" sz="2400" b="1" dirty="0">
                <a:solidFill>
                  <a:srgbClr val="000066"/>
                </a:solidFill>
                <a:latin typeface="宋体" charset="-122"/>
              </a:rPr>
              <a:t>OOPL</a:t>
            </a:r>
            <a:r>
              <a:rPr lang="zh-CN" altLang="en-US" sz="2400" b="1" dirty="0">
                <a:solidFill>
                  <a:srgbClr val="000066"/>
                </a:solidFill>
                <a:latin typeface="宋体" charset="-122"/>
              </a:rPr>
              <a:t>：</a:t>
            </a:r>
            <a:r>
              <a:rPr lang="en-US" altLang="zh-CN" sz="2400" b="1" dirty="0">
                <a:solidFill>
                  <a:srgbClr val="000066"/>
                </a:solidFill>
                <a:latin typeface="宋体" charset="-122"/>
              </a:rPr>
              <a:t>Object Oriented Programming Language</a:t>
            </a:r>
            <a:r>
              <a:rPr lang="zh-CN" altLang="en-US" sz="2400" b="1" dirty="0">
                <a:solidFill>
                  <a:srgbClr val="000066"/>
                </a:solidFill>
                <a:latin typeface="宋体" charset="-122"/>
              </a:rPr>
              <a:t>），如</a:t>
            </a:r>
            <a:r>
              <a:rPr lang="en-US" altLang="zh-CN" sz="2400" b="1" dirty="0">
                <a:solidFill>
                  <a:srgbClr val="000066"/>
                </a:solidFill>
                <a:latin typeface="宋体" charset="-122"/>
              </a:rPr>
              <a:t>Ada</a:t>
            </a:r>
            <a:r>
              <a:rPr lang="zh-CN" altLang="en-US" sz="2400" b="1" dirty="0">
                <a:solidFill>
                  <a:srgbClr val="000066"/>
                </a:solidFill>
                <a:latin typeface="宋体" charset="-122"/>
              </a:rPr>
              <a:t>，</a:t>
            </a:r>
            <a:r>
              <a:rPr lang="en-US" altLang="zh-CN" sz="2400" b="1" dirty="0">
                <a:solidFill>
                  <a:srgbClr val="000066"/>
                </a:solidFill>
                <a:latin typeface="宋体" charset="-122"/>
              </a:rPr>
              <a:t>Smalltalk</a:t>
            </a:r>
            <a:r>
              <a:rPr lang="zh-CN" altLang="en-US" sz="2400" b="1" dirty="0">
                <a:solidFill>
                  <a:srgbClr val="000066"/>
                </a:solidFill>
                <a:latin typeface="宋体" charset="-122"/>
              </a:rPr>
              <a:t>，</a:t>
            </a:r>
            <a:r>
              <a:rPr lang="en-US" altLang="zh-CN" sz="2400" b="1" dirty="0">
                <a:solidFill>
                  <a:srgbClr val="000066"/>
                </a:solidFill>
                <a:latin typeface="宋体" charset="-122"/>
              </a:rPr>
              <a:t>C++</a:t>
            </a:r>
            <a:r>
              <a:rPr lang="zh-CN" altLang="en-US" sz="2400" b="1" dirty="0">
                <a:solidFill>
                  <a:srgbClr val="000066"/>
                </a:solidFill>
                <a:latin typeface="宋体" charset="-122"/>
              </a:rPr>
              <a:t>和当前使用在</a:t>
            </a:r>
            <a:r>
              <a:rPr lang="en-US" altLang="zh-CN" sz="2400" b="1" dirty="0">
                <a:solidFill>
                  <a:srgbClr val="000066"/>
                </a:solidFill>
                <a:latin typeface="宋体" charset="-122"/>
              </a:rPr>
              <a:t>Internet</a:t>
            </a:r>
            <a:r>
              <a:rPr lang="zh-CN" altLang="en-US" sz="2400" b="1" dirty="0">
                <a:solidFill>
                  <a:srgbClr val="000066"/>
                </a:solidFill>
                <a:latin typeface="宋体" charset="-122"/>
              </a:rPr>
              <a:t>上的平台无关语言</a:t>
            </a:r>
            <a:r>
              <a:rPr lang="en-US" altLang="zh-CN" sz="2400" b="1" dirty="0">
                <a:solidFill>
                  <a:srgbClr val="000066"/>
                </a:solidFill>
                <a:latin typeface="宋体" charset="-122"/>
              </a:rPr>
              <a:t>Java</a:t>
            </a:r>
            <a:r>
              <a:rPr lang="zh-CN" altLang="en-US" sz="2400" b="1" dirty="0">
                <a:solidFill>
                  <a:srgbClr val="000066"/>
                </a:solidFill>
                <a:latin typeface="宋体" charset="-122"/>
              </a:rPr>
              <a:t>等。</a:t>
            </a:r>
          </a:p>
        </p:txBody>
      </p:sp>
    </p:spTree>
    <p:extLst>
      <p:ext uri="{BB962C8B-B14F-4D97-AF65-F5344CB8AC3E}">
        <p14:creationId xmlns:p14="http://schemas.microsoft.com/office/powerpoint/2010/main" val="3673280217"/>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457200" y="714958"/>
            <a:ext cx="8229600" cy="3713584"/>
          </a:xfrm>
          <a:prstGeom prst="rect">
            <a:avLst/>
          </a:prstGeom>
          <a:solidFill>
            <a:schemeClr val="bg1"/>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charset="-122"/>
              </a:defRPr>
            </a:lvl5pPr>
            <a:lvl6pPr marL="25146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fontAlgn="base">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a:lstStyle>
          <a:p>
            <a:pPr algn="just">
              <a:lnSpc>
                <a:spcPct val="135000"/>
              </a:lnSpc>
              <a:buClr>
                <a:srgbClr val="FF0000"/>
              </a:buClr>
              <a:buFont typeface="Wingdings" pitchFamily="2" charset="2"/>
              <a:buNone/>
            </a:pPr>
            <a:r>
              <a:rPr lang="en-US" altLang="zh-CN" sz="2800" b="1">
                <a:solidFill>
                  <a:srgbClr val="000066"/>
                </a:solidFill>
                <a:latin typeface="宋体" charset="-122"/>
              </a:rPr>
              <a:t>  </a:t>
            </a:r>
            <a:r>
              <a:rPr lang="zh-CN" altLang="en-US" sz="2400" b="1">
                <a:solidFill>
                  <a:srgbClr val="000066"/>
                </a:solidFill>
                <a:latin typeface="宋体" charset="-122"/>
              </a:rPr>
              <a:t>由于</a:t>
            </a:r>
            <a:r>
              <a:rPr lang="en-US" altLang="zh-CN" sz="2400" b="1">
                <a:solidFill>
                  <a:srgbClr val="000066"/>
                </a:solidFill>
                <a:latin typeface="宋体" charset="-122"/>
              </a:rPr>
              <a:t>OOPL</a:t>
            </a:r>
            <a:r>
              <a:rPr lang="zh-CN" altLang="en-US" sz="2400" b="1">
                <a:solidFill>
                  <a:srgbClr val="000066"/>
                </a:solidFill>
                <a:latin typeface="宋体" charset="-122"/>
              </a:rPr>
              <a:t>的对象、类具有高度的抽象性，所以它能很好地表达任何复杂的数据类型，也允许程序员灵活地定义自己所需要的数据类型。类本身具有很完整的封装性，可以使用它作为编程中的模块单元，满足模块独立自治的需求。再加上继承性和多态性，更有助于简化大型软件和大量重复定义的模块，增强了模块的可重用性，提高了软件的可靠性，缩短了软件的开发周期。</a:t>
            </a:r>
          </a:p>
          <a:p>
            <a:pPr algn="just">
              <a:lnSpc>
                <a:spcPct val="120000"/>
              </a:lnSpc>
              <a:buClr>
                <a:srgbClr val="FF0000"/>
              </a:buClr>
              <a:buFont typeface="Wingdings" pitchFamily="2" charset="2"/>
              <a:buNone/>
            </a:pPr>
            <a:endParaRPr lang="en-US" altLang="zh-CN" sz="2400" b="1">
              <a:solidFill>
                <a:srgbClr val="000066"/>
              </a:solidFill>
              <a:latin typeface="Times New Roman" pitchFamily="18" charset="0"/>
            </a:endParaRPr>
          </a:p>
        </p:txBody>
      </p:sp>
      <p:sp>
        <p:nvSpPr>
          <p:cNvPr id="12291" name="AutoShape 3">
            <a:hlinkClick r:id="rId2" action="ppaction://hlinksldjump" highlightClick="1"/>
          </p:cNvPr>
          <p:cNvSpPr>
            <a:spLocks noChangeArrowheads="1"/>
          </p:cNvSpPr>
          <p:nvPr/>
        </p:nvSpPr>
        <p:spPr bwMode="auto">
          <a:xfrm>
            <a:off x="8382000" y="4629150"/>
            <a:ext cx="762000" cy="514350"/>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676552892"/>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51520" y="699542"/>
            <a:ext cx="6495030" cy="421556"/>
          </a:xfrm>
        </p:spPr>
        <p:txBody>
          <a:bodyPr/>
          <a:lstStyle/>
          <a:p>
            <a:r>
              <a:rPr lang="zh-CN" altLang="en-US" sz="3200" b="1" dirty="0">
                <a:solidFill>
                  <a:srgbClr val="FF0000"/>
                </a:solidFill>
                <a:latin typeface="楷体_GB2312" pitchFamily="49" charset="-122"/>
                <a:ea typeface="楷体_GB2312" pitchFamily="49" charset="-122"/>
              </a:rPr>
              <a:t>面向对象是软件方法学的返朴归真</a:t>
            </a:r>
            <a:r>
              <a:rPr lang="zh-CN" altLang="en-US" dirty="0">
                <a:solidFill>
                  <a:srgbClr val="FF0000"/>
                </a:solidFill>
              </a:rPr>
              <a:t> </a:t>
            </a:r>
          </a:p>
        </p:txBody>
      </p:sp>
      <p:sp>
        <p:nvSpPr>
          <p:cNvPr id="14339" name="Rectangle 3"/>
          <p:cNvSpPr>
            <a:spLocks noGrp="1" noChangeArrowheads="1"/>
          </p:cNvSpPr>
          <p:nvPr>
            <p:ph type="body" idx="1"/>
          </p:nvPr>
        </p:nvSpPr>
        <p:spPr>
          <a:xfrm>
            <a:off x="539750" y="1513285"/>
            <a:ext cx="8415338" cy="3086100"/>
          </a:xfrm>
        </p:spPr>
        <p:txBody>
          <a:bodyPr>
            <a:normAutofit lnSpcReduction="10000"/>
          </a:bodyPr>
          <a:lstStyle/>
          <a:p>
            <a:pPr marL="0" indent="450850">
              <a:buFont typeface="Wingdings" pitchFamily="2" charset="2"/>
              <a:buNone/>
            </a:pPr>
            <a:r>
              <a:rPr kumimoji="1" lang="zh-CN" altLang="en-US" b="0" dirty="0">
                <a:latin typeface="楷体_GB2312" pitchFamily="49" charset="-122"/>
                <a:ea typeface="楷体_GB2312" pitchFamily="49" charset="-122"/>
              </a:rPr>
              <a:t>客观世界是由许多具体的事物、抽象的概念、规则等组成的，我们将任何感兴趣或要加以研究的事、物、概念统称为对象</a:t>
            </a:r>
            <a:r>
              <a:rPr kumimoji="1" lang="en-US" altLang="zh-CN" b="0" dirty="0">
                <a:latin typeface="楷体_GB2312" pitchFamily="49" charset="-122"/>
                <a:ea typeface="楷体_GB2312" pitchFamily="49" charset="-122"/>
              </a:rPr>
              <a:t>Object</a:t>
            </a:r>
            <a:r>
              <a:rPr kumimoji="1" lang="zh-CN" altLang="en-US" b="0" dirty="0">
                <a:latin typeface="楷体_GB2312" pitchFamily="49" charset="-122"/>
                <a:ea typeface="楷体_GB2312" pitchFamily="49" charset="-122"/>
              </a:rPr>
              <a:t>。</a:t>
            </a:r>
          </a:p>
          <a:p>
            <a:pPr marL="0" indent="450850">
              <a:buFont typeface="Wingdings" pitchFamily="2" charset="2"/>
              <a:buNone/>
            </a:pPr>
            <a:r>
              <a:rPr kumimoji="1" lang="zh-CN" altLang="en-US" b="0" dirty="0">
                <a:latin typeface="楷体_GB2312" pitchFamily="49" charset="-122"/>
                <a:ea typeface="楷体_GB2312" pitchFamily="49" charset="-122"/>
              </a:rPr>
              <a:t>每个对象都有各自的内部状态和运动规律，不同对象之间通过消息传递进行相互作用和联系就构成了各种不同的系统。面向对象的方法正是以对象作为最基本元素的一种分析问题和解决问题的方法。</a:t>
            </a:r>
          </a:p>
        </p:txBody>
      </p:sp>
    </p:spTree>
    <p:extLst>
      <p:ext uri="{BB962C8B-B14F-4D97-AF65-F5344CB8AC3E}">
        <p14:creationId xmlns:p14="http://schemas.microsoft.com/office/powerpoint/2010/main" val="379929213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3728</Words>
  <Application>Microsoft Office PowerPoint</Application>
  <PresentationFormat>全屏显示(16:9)</PresentationFormat>
  <Paragraphs>120</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Monotype Sorts</vt:lpstr>
      <vt:lpstr>黑体</vt:lpstr>
      <vt:lpstr>华文楷体</vt:lpstr>
      <vt:lpstr>楷体_GB2312</vt:lpstr>
      <vt:lpstr>宋体</vt:lpstr>
      <vt:lpstr>Arial</vt:lpstr>
      <vt:lpstr>Calibri</vt:lpstr>
      <vt:lpstr>Courier New</vt:lpstr>
      <vt:lpstr>Impact</vt:lpstr>
      <vt:lpstr>Times New Roman</vt:lpstr>
      <vt:lpstr>Wingdings</vt:lpstr>
      <vt:lpstr>Wingdings 2</vt:lpstr>
      <vt:lpstr>Office 主题​​</vt:lpstr>
      <vt:lpstr>Bitmap Image</vt:lpstr>
      <vt:lpstr>C++面向对象程序设计</vt:lpstr>
      <vt:lpstr> 第1章  面向对象程序设计概述</vt:lpstr>
      <vt:lpstr>PowerPoint 演示文稿</vt:lpstr>
      <vt:lpstr>PowerPoint 演示文稿</vt:lpstr>
      <vt:lpstr>PowerPoint 演示文稿</vt:lpstr>
      <vt:lpstr>PowerPoint 演示文稿</vt:lpstr>
      <vt:lpstr>PowerPoint 演示文稿</vt:lpstr>
      <vt:lpstr>PowerPoint 演示文稿</vt:lpstr>
      <vt:lpstr>面向对象是软件方法学的返朴归真 </vt:lpstr>
      <vt:lpstr>PowerPoint 演示文稿</vt:lpstr>
      <vt:lpstr>PowerPoint 演示文稿</vt:lpstr>
      <vt:lpstr>结构化程序设计与面向对象程序设计 </vt:lpstr>
      <vt:lpstr> 1. 结构化程序设计方法 </vt:lpstr>
      <vt:lpstr>2.面向对象程序设计—程序设计的新思维</vt:lpstr>
      <vt:lpstr>PowerPoint 演示文稿</vt:lpstr>
      <vt:lpstr>2. 面向对象程序设计OOP</vt:lpstr>
      <vt:lpstr>1.1.2 面向对象的基本概念</vt:lpstr>
      <vt:lpstr>2. 类(class)</vt:lpstr>
      <vt:lpstr> 3. 消息(message)</vt:lpstr>
      <vt:lpstr>4. 方法（method）</vt:lpstr>
      <vt:lpstr> 1.1.3 面向对象系统的特性</vt:lpstr>
      <vt:lpstr>PowerPoint 演示文稿</vt:lpstr>
      <vt:lpstr>PowerPoint 演示文稿</vt:lpstr>
      <vt:lpstr>PowerPoint 演示文稿</vt:lpstr>
      <vt:lpstr>PowerPoint 演示文稿</vt:lpstr>
      <vt:lpstr>PowerPoint 演示文稿</vt:lpstr>
      <vt:lpstr>1.3  面向对象程序设计语言的四大家族</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Lxf</dc:creator>
  <cp:lastModifiedBy>angeladophin@outlook.com</cp:lastModifiedBy>
  <cp:revision>8</cp:revision>
  <dcterms:created xsi:type="dcterms:W3CDTF">2018-10-22T07:47:44Z</dcterms:created>
  <dcterms:modified xsi:type="dcterms:W3CDTF">2018-10-22T11:54:35Z</dcterms:modified>
</cp:coreProperties>
</file>