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5" r:id="rId5"/>
    <p:sldId id="259" r:id="rId6"/>
    <p:sldId id="260"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2019/7/7</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2019/7/7</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2019/7/7</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2019/7/7</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2019/7/7</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000" dirty="0" smtClean="0"/>
              <a:t>第七章</a:t>
            </a:r>
            <a:r>
              <a:rPr lang="en-US" altLang="zh-CN" sz="4000" dirty="0"/>
              <a:t>C++</a:t>
            </a:r>
            <a:r>
              <a:rPr lang="zh-CN" altLang="en-US" sz="4000" dirty="0"/>
              <a:t>的流类库与输入输出</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14434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7.3.1 </a:t>
            </a:r>
            <a:r>
              <a:rPr lang="zh-CN" altLang="zh-CN" b="1" dirty="0"/>
              <a:t>插入运算符与提取运算符</a:t>
            </a:r>
          </a:p>
          <a:p>
            <a:r>
              <a:rPr lang="en-US" altLang="zh-CN" dirty="0"/>
              <a:t>7.3.2 </a:t>
            </a:r>
            <a:r>
              <a:rPr lang="zh-CN" altLang="en-US" dirty="0"/>
              <a:t>输入输出的格式控制 </a:t>
            </a:r>
          </a:p>
        </p:txBody>
      </p:sp>
      <p:sp>
        <p:nvSpPr>
          <p:cNvPr id="3" name="标题 2"/>
          <p:cNvSpPr>
            <a:spLocks noGrp="1"/>
          </p:cNvSpPr>
          <p:nvPr>
            <p:ph type="title"/>
          </p:nvPr>
        </p:nvSpPr>
        <p:spPr/>
        <p:txBody>
          <a:bodyPr>
            <a:normAutofit/>
          </a:bodyPr>
          <a:lstStyle/>
          <a:p>
            <a:r>
              <a:rPr lang="en-US" altLang="zh-CN" sz="3600" dirty="0"/>
              <a:t>7.3 </a:t>
            </a:r>
            <a:r>
              <a:rPr lang="zh-CN" altLang="en-US" sz="3600" dirty="0"/>
              <a:t>预定义类型的输入输出 </a:t>
            </a:r>
          </a:p>
        </p:txBody>
      </p:sp>
    </p:spTree>
    <p:extLst>
      <p:ext uri="{BB962C8B-B14F-4D97-AF65-F5344CB8AC3E}">
        <p14:creationId xmlns:p14="http://schemas.microsoft.com/office/powerpoint/2010/main" val="670674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55000" lnSpcReduction="20000"/>
          </a:bodyPr>
          <a:lstStyle/>
          <a:p>
            <a:r>
              <a:rPr lang="zh-CN" altLang="zh-CN" dirty="0"/>
              <a:t>“</a:t>
            </a:r>
            <a:r>
              <a:rPr lang="en-US" altLang="zh-CN" dirty="0"/>
              <a:t>&lt;&lt;</a:t>
            </a:r>
            <a:r>
              <a:rPr lang="zh-CN" altLang="zh-CN" dirty="0"/>
              <a:t>”是</a:t>
            </a:r>
            <a:r>
              <a:rPr lang="en-US" altLang="zh-CN" dirty="0"/>
              <a:t>C++</a:t>
            </a:r>
            <a:r>
              <a:rPr lang="zh-CN" altLang="zh-CN" dirty="0"/>
              <a:t>中预定义的插入符，最基本的用法就是作用在流类对象</a:t>
            </a:r>
            <a:r>
              <a:rPr lang="en-US" altLang="zh-CN" dirty="0" err="1"/>
              <a:t>cout</a:t>
            </a:r>
            <a:r>
              <a:rPr lang="zh-CN" altLang="zh-CN" dirty="0"/>
              <a:t>上来实现屏幕输出</a:t>
            </a:r>
            <a:r>
              <a:rPr lang="zh-CN" altLang="zh-CN" dirty="0" smtClean="0"/>
              <a:t>。</a:t>
            </a:r>
            <a:endParaRPr lang="en-US" altLang="zh-CN" dirty="0" smtClean="0"/>
          </a:p>
          <a:p>
            <a:r>
              <a:rPr lang="zh-CN" altLang="zh-CN" dirty="0"/>
              <a:t>格式如下：</a:t>
            </a:r>
          </a:p>
          <a:p>
            <a:r>
              <a:rPr lang="en-US" altLang="zh-CN" dirty="0"/>
              <a:t>#include "</a:t>
            </a:r>
            <a:r>
              <a:rPr lang="en-US" altLang="zh-CN" dirty="0" err="1"/>
              <a:t>stdafx.h</a:t>
            </a:r>
            <a:r>
              <a:rPr lang="en-US" altLang="zh-CN" dirty="0"/>
              <a:t>"</a:t>
            </a:r>
            <a:endParaRPr lang="zh-CN" altLang="zh-CN" dirty="0"/>
          </a:p>
          <a:p>
            <a:r>
              <a:rPr lang="en-US" altLang="zh-CN" dirty="0"/>
              <a:t>#include &lt;</a:t>
            </a:r>
            <a:r>
              <a:rPr lang="en-US" altLang="zh-CN" dirty="0" err="1"/>
              <a:t>iostream</a:t>
            </a:r>
            <a:r>
              <a:rPr lang="en-US" altLang="zh-CN" dirty="0"/>
              <a:t>&gt;</a:t>
            </a:r>
            <a:endParaRPr lang="zh-CN" altLang="zh-CN" dirty="0"/>
          </a:p>
          <a:p>
            <a:r>
              <a:rPr lang="en-US" altLang="zh-CN" dirty="0"/>
              <a:t>#include &lt;string&gt;</a:t>
            </a:r>
            <a:endParaRPr lang="zh-CN" altLang="zh-CN" dirty="0"/>
          </a:p>
          <a:p>
            <a:r>
              <a:rPr lang="en-US" altLang="zh-CN" dirty="0" err="1"/>
              <a:t>int</a:t>
            </a:r>
            <a:r>
              <a:rPr lang="en-US" altLang="zh-CN" dirty="0"/>
              <a:t> main()</a:t>
            </a:r>
            <a:endParaRPr lang="zh-CN" altLang="zh-CN" dirty="0"/>
          </a:p>
          <a:p>
            <a:r>
              <a:rPr lang="en-US" altLang="zh-CN" dirty="0"/>
              <a:t>{</a:t>
            </a:r>
            <a:endParaRPr lang="zh-CN" altLang="zh-CN" dirty="0"/>
          </a:p>
          <a:p>
            <a:r>
              <a:rPr lang="en-US" altLang="zh-CN" dirty="0"/>
              <a:t>	//</a:t>
            </a:r>
            <a:r>
              <a:rPr lang="zh-CN" altLang="zh-CN" dirty="0"/>
              <a:t>基本格式</a:t>
            </a:r>
          </a:p>
          <a:p>
            <a:r>
              <a:rPr lang="en-US" altLang="zh-CN" dirty="0"/>
              <a:t>	</a:t>
            </a:r>
            <a:r>
              <a:rPr lang="en-US" altLang="zh-CN" dirty="0" err="1"/>
              <a:t>std</a:t>
            </a:r>
            <a:r>
              <a:rPr lang="en-US" altLang="zh-CN" dirty="0"/>
              <a:t>::</a:t>
            </a:r>
            <a:r>
              <a:rPr lang="en-US" altLang="zh-CN" dirty="0" err="1"/>
              <a:t>cout</a:t>
            </a:r>
            <a:r>
              <a:rPr lang="en-US" altLang="zh-CN" dirty="0"/>
              <a:t> &lt;&lt; 123456;</a:t>
            </a:r>
            <a:endParaRPr lang="zh-CN" altLang="zh-CN" dirty="0"/>
          </a:p>
          <a:p>
            <a:r>
              <a:rPr lang="en-US" altLang="zh-CN" dirty="0"/>
              <a:t>	//</a:t>
            </a:r>
            <a:r>
              <a:rPr lang="zh-CN" altLang="zh-CN" dirty="0"/>
              <a:t>在插入符的后面也可以写任意复杂的表达式，编译系统会自动计算出他们的值并传递给插入符。</a:t>
            </a:r>
          </a:p>
          <a:p>
            <a:r>
              <a:rPr lang="en-US" altLang="zh-CN" dirty="0"/>
              <a:t>	</a:t>
            </a:r>
            <a:r>
              <a:rPr lang="en-US" altLang="zh-CN" dirty="0" err="1"/>
              <a:t>std</a:t>
            </a:r>
            <a:r>
              <a:rPr lang="en-US" altLang="zh-CN" dirty="0"/>
              <a:t>::</a:t>
            </a:r>
            <a:r>
              <a:rPr lang="en-US" altLang="zh-CN" dirty="0" err="1"/>
              <a:t>cout</a:t>
            </a:r>
            <a:r>
              <a:rPr lang="en-US" altLang="zh-CN" dirty="0"/>
              <a:t> &lt;&lt; "Hello!\n";	//</a:t>
            </a:r>
            <a:r>
              <a:rPr lang="zh-CN" altLang="zh-CN" dirty="0"/>
              <a:t>将字符串</a:t>
            </a:r>
            <a:r>
              <a:rPr lang="en-US" altLang="zh-CN" dirty="0"/>
              <a:t>”Hello”</a:t>
            </a:r>
            <a:r>
              <a:rPr lang="zh-CN" altLang="zh-CN" dirty="0"/>
              <a:t>输出到屏幕上并换行。</a:t>
            </a:r>
          </a:p>
          <a:p>
            <a:r>
              <a:rPr lang="en-US" altLang="zh-CN" dirty="0"/>
              <a:t>	</a:t>
            </a:r>
            <a:r>
              <a:rPr lang="en-US" altLang="zh-CN" dirty="0" err="1"/>
              <a:t>int</a:t>
            </a:r>
            <a:r>
              <a:rPr lang="en-US" altLang="zh-CN" dirty="0"/>
              <a:t> a = 1;</a:t>
            </a:r>
            <a:endParaRPr lang="zh-CN" altLang="zh-CN" dirty="0"/>
          </a:p>
          <a:p>
            <a:r>
              <a:rPr lang="en-US" altLang="zh-CN" dirty="0"/>
              <a:t>	</a:t>
            </a:r>
            <a:r>
              <a:rPr lang="en-US" altLang="zh-CN" dirty="0" err="1"/>
              <a:t>int</a:t>
            </a:r>
            <a:r>
              <a:rPr lang="en-US" altLang="zh-CN" dirty="0"/>
              <a:t> b = 2;</a:t>
            </a:r>
            <a:endParaRPr lang="zh-CN" altLang="zh-CN" dirty="0"/>
          </a:p>
          <a:p>
            <a:r>
              <a:rPr lang="en-US" altLang="zh-CN" dirty="0"/>
              <a:t>	</a:t>
            </a:r>
            <a:r>
              <a:rPr lang="en-US" altLang="zh-CN" dirty="0" err="1"/>
              <a:t>std</a:t>
            </a:r>
            <a:r>
              <a:rPr lang="en-US" altLang="zh-CN" dirty="0"/>
              <a:t>::</a:t>
            </a:r>
            <a:r>
              <a:rPr lang="en-US" altLang="zh-CN" dirty="0" err="1"/>
              <a:t>cout</a:t>
            </a:r>
            <a:r>
              <a:rPr lang="en-US" altLang="zh-CN" dirty="0"/>
              <a:t> &lt;&lt; "</a:t>
            </a:r>
            <a:r>
              <a:rPr lang="en-US" altLang="zh-CN" dirty="0" err="1"/>
              <a:t>a+b</a:t>
            </a:r>
            <a:r>
              <a:rPr lang="en-US" altLang="zh-CN" dirty="0"/>
              <a:t>=" &lt;&lt; a + b;	//</a:t>
            </a:r>
            <a:r>
              <a:rPr lang="zh-CN" altLang="zh-CN" dirty="0"/>
              <a:t>将字符串</a:t>
            </a:r>
            <a:r>
              <a:rPr lang="en-US" altLang="zh-CN" dirty="0"/>
              <a:t>”</a:t>
            </a:r>
            <a:r>
              <a:rPr lang="en-US" altLang="zh-CN" dirty="0" err="1"/>
              <a:t>a+b</a:t>
            </a:r>
            <a:r>
              <a:rPr lang="en-US" altLang="zh-CN" dirty="0"/>
              <a:t>=”</a:t>
            </a:r>
            <a:r>
              <a:rPr lang="zh-CN" altLang="zh-CN" dirty="0"/>
              <a:t>和表达式</a:t>
            </a:r>
            <a:r>
              <a:rPr lang="en-US" altLang="zh-CN" dirty="0" err="1"/>
              <a:t>a+b</a:t>
            </a:r>
            <a:r>
              <a:rPr lang="zh-CN" altLang="zh-CN" dirty="0"/>
              <a:t>的计算结果依次输入在屏幕上。</a:t>
            </a:r>
          </a:p>
          <a:p>
            <a:r>
              <a:rPr lang="en-US" altLang="zh-CN" dirty="0"/>
              <a:t>	return 0;</a:t>
            </a:r>
            <a:endParaRPr lang="zh-CN" altLang="zh-CN" dirty="0"/>
          </a:p>
          <a:p>
            <a:r>
              <a:rPr lang="en-US" altLang="zh-CN" dirty="0"/>
              <a:t>}</a:t>
            </a:r>
            <a:endParaRPr lang="zh-CN" altLang="en-US" dirty="0"/>
          </a:p>
        </p:txBody>
      </p:sp>
      <p:sp>
        <p:nvSpPr>
          <p:cNvPr id="3" name="标题 2"/>
          <p:cNvSpPr>
            <a:spLocks noGrp="1"/>
          </p:cNvSpPr>
          <p:nvPr>
            <p:ph type="title"/>
          </p:nvPr>
        </p:nvSpPr>
        <p:spPr/>
        <p:txBody>
          <a:bodyPr>
            <a:normAutofit/>
          </a:bodyPr>
          <a:lstStyle/>
          <a:p>
            <a:r>
              <a:rPr lang="en-US" altLang="zh-CN" sz="3200" dirty="0"/>
              <a:t>7.3.1 </a:t>
            </a:r>
            <a:r>
              <a:rPr lang="zh-CN" altLang="zh-CN" sz="3200" dirty="0"/>
              <a:t>插入运算符与提取</a:t>
            </a:r>
            <a:r>
              <a:rPr lang="zh-CN" altLang="zh-CN" sz="3200" dirty="0" smtClean="0"/>
              <a:t>运算符</a:t>
            </a:r>
            <a:endParaRPr lang="zh-CN" altLang="en-US" sz="3200" dirty="0"/>
          </a:p>
        </p:txBody>
      </p:sp>
    </p:spTree>
    <p:extLst>
      <p:ext uri="{BB962C8B-B14F-4D97-AF65-F5344CB8AC3E}">
        <p14:creationId xmlns:p14="http://schemas.microsoft.com/office/powerpoint/2010/main" val="542277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在</a:t>
            </a:r>
            <a:r>
              <a:rPr lang="en-US" altLang="zh-CN" dirty="0"/>
              <a:t>C++</a:t>
            </a:r>
            <a:r>
              <a:rPr lang="zh-CN" altLang="zh-CN" dirty="0"/>
              <a:t>中仍然包含了前者，但还提供了以下两种格式控制的方法：</a:t>
            </a:r>
            <a:r>
              <a:rPr lang="en-US" altLang="zh-CN" dirty="0"/>
              <a:t>(1)</a:t>
            </a:r>
            <a:r>
              <a:rPr lang="zh-CN" altLang="zh-CN" dirty="0"/>
              <a:t>使用流成员函数进行格式控制</a:t>
            </a:r>
            <a:r>
              <a:rPr lang="en-US" altLang="zh-CN" dirty="0"/>
              <a:t>;(2)</a:t>
            </a:r>
            <a:r>
              <a:rPr lang="zh-CN" altLang="zh-CN" dirty="0"/>
              <a:t>使用预定义操作符进行格式控制</a:t>
            </a:r>
            <a:r>
              <a:rPr lang="zh-CN" altLang="zh-CN" dirty="0" smtClean="0"/>
              <a:t>。</a:t>
            </a:r>
            <a:endParaRPr lang="en-US" altLang="zh-CN" dirty="0" smtClean="0"/>
          </a:p>
          <a:p>
            <a:pPr lvl="1"/>
            <a:r>
              <a:rPr lang="en-US" altLang="zh-CN" dirty="0"/>
              <a:t>1.</a:t>
            </a:r>
            <a:r>
              <a:rPr lang="zh-CN" altLang="zh-CN" dirty="0"/>
              <a:t>流成员函数主要是指</a:t>
            </a:r>
            <a:r>
              <a:rPr lang="en-US" altLang="zh-CN" dirty="0" err="1"/>
              <a:t>ios</a:t>
            </a:r>
            <a:r>
              <a:rPr lang="zh-CN" altLang="zh-CN" dirty="0"/>
              <a:t>类</a:t>
            </a:r>
            <a:r>
              <a:rPr lang="en-US" altLang="zh-CN" dirty="0"/>
              <a:t>(</a:t>
            </a:r>
            <a:r>
              <a:rPr lang="zh-CN" altLang="zh-CN" dirty="0"/>
              <a:t>流基类</a:t>
            </a:r>
            <a:r>
              <a:rPr lang="en-US" altLang="zh-CN" dirty="0" smtClean="0"/>
              <a:t>)</a:t>
            </a:r>
            <a:r>
              <a:rPr lang="zh-CN" altLang="en-US" dirty="0" smtClean="0"/>
              <a:t>。</a:t>
            </a:r>
            <a:endParaRPr lang="en-US" altLang="zh-CN" dirty="0"/>
          </a:p>
          <a:p>
            <a:pPr lvl="1"/>
            <a:r>
              <a:rPr lang="en-US" altLang="zh-CN" dirty="0"/>
              <a:t>2.</a:t>
            </a:r>
            <a:r>
              <a:rPr lang="zh-CN" altLang="zh-CN" dirty="0"/>
              <a:t>用</a:t>
            </a:r>
            <a:r>
              <a:rPr lang="en-US" altLang="zh-CN" dirty="0" err="1"/>
              <a:t>ios</a:t>
            </a:r>
            <a:r>
              <a:rPr lang="zh-CN" altLang="zh-CN" dirty="0"/>
              <a:t>类中的成员函数来进行</a:t>
            </a:r>
            <a:r>
              <a:rPr lang="en-US" altLang="zh-CN" dirty="0"/>
              <a:t>IO</a:t>
            </a:r>
            <a:r>
              <a:rPr lang="zh-CN" altLang="zh-CN" dirty="0"/>
              <a:t>格式的控制总需要写一条单独的语句，而不能直接嵌入到</a:t>
            </a:r>
            <a:r>
              <a:rPr lang="en-US" altLang="zh-CN" dirty="0"/>
              <a:t>IO</a:t>
            </a:r>
            <a:r>
              <a:rPr lang="zh-CN" altLang="zh-CN" dirty="0"/>
              <a:t>语句中去，显得很不方便。因此</a:t>
            </a:r>
            <a:r>
              <a:rPr lang="en-US" altLang="zh-CN" dirty="0"/>
              <a:t>C++</a:t>
            </a:r>
            <a:r>
              <a:rPr lang="zh-CN" altLang="zh-CN" dirty="0"/>
              <a:t>又提供了一种用操纵符来控制</a:t>
            </a:r>
            <a:r>
              <a:rPr lang="en-US" altLang="zh-CN" dirty="0"/>
              <a:t>IO</a:t>
            </a:r>
            <a:r>
              <a:rPr lang="zh-CN" altLang="zh-CN" dirty="0"/>
              <a:t>的格式。操纵符分为带参和不带参的两种，带参的定义在头文件</a:t>
            </a:r>
            <a:r>
              <a:rPr lang="en-US" altLang="zh-CN" dirty="0" err="1"/>
              <a:t>iomanip.h</a:t>
            </a:r>
            <a:r>
              <a:rPr lang="zh-CN" altLang="zh-CN" dirty="0"/>
              <a:t>中，不带参的定义在</a:t>
            </a:r>
            <a:r>
              <a:rPr lang="en-US" altLang="zh-CN" dirty="0" err="1"/>
              <a:t>iostream.h</a:t>
            </a:r>
            <a:r>
              <a:rPr lang="zh-CN" altLang="zh-CN" dirty="0"/>
              <a:t>中。</a:t>
            </a:r>
            <a:endParaRPr lang="zh-CN" altLang="en-US" dirty="0"/>
          </a:p>
        </p:txBody>
      </p:sp>
      <p:sp>
        <p:nvSpPr>
          <p:cNvPr id="3" name="标题 2"/>
          <p:cNvSpPr>
            <a:spLocks noGrp="1"/>
          </p:cNvSpPr>
          <p:nvPr>
            <p:ph type="title"/>
          </p:nvPr>
        </p:nvSpPr>
        <p:spPr/>
        <p:txBody>
          <a:bodyPr>
            <a:normAutofit/>
          </a:bodyPr>
          <a:lstStyle/>
          <a:p>
            <a:r>
              <a:rPr lang="en-US" altLang="zh-CN" sz="3200" dirty="0">
                <a:effectLst/>
              </a:rPr>
              <a:t>7.3.2 </a:t>
            </a:r>
            <a:r>
              <a:rPr lang="zh-CN" altLang="zh-CN" sz="3200" dirty="0">
                <a:effectLst/>
              </a:rPr>
              <a:t>输入输出的格式</a:t>
            </a:r>
            <a:r>
              <a:rPr lang="zh-CN" altLang="zh-CN" sz="3200" dirty="0" smtClean="0">
                <a:effectLst/>
              </a:rPr>
              <a:t>控制</a:t>
            </a:r>
            <a:endParaRPr lang="zh-CN" altLang="en-US" sz="3200" dirty="0"/>
          </a:p>
        </p:txBody>
      </p:sp>
    </p:spTree>
    <p:extLst>
      <p:ext uri="{BB962C8B-B14F-4D97-AF65-F5344CB8AC3E}">
        <p14:creationId xmlns:p14="http://schemas.microsoft.com/office/powerpoint/2010/main" val="204628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7.4.1 </a:t>
            </a:r>
            <a:r>
              <a:rPr lang="zh-CN" altLang="en-US" dirty="0"/>
              <a:t>重载插入运算符 </a:t>
            </a:r>
          </a:p>
          <a:p>
            <a:r>
              <a:rPr lang="en-US" altLang="zh-CN" dirty="0"/>
              <a:t>7.4.2 </a:t>
            </a:r>
            <a:r>
              <a:rPr lang="zh-CN" altLang="en-US" dirty="0"/>
              <a:t>重载提取运算符</a:t>
            </a:r>
          </a:p>
        </p:txBody>
      </p:sp>
      <p:sp>
        <p:nvSpPr>
          <p:cNvPr id="3" name="标题 2"/>
          <p:cNvSpPr>
            <a:spLocks noGrp="1"/>
          </p:cNvSpPr>
          <p:nvPr>
            <p:ph type="title"/>
          </p:nvPr>
        </p:nvSpPr>
        <p:spPr/>
        <p:txBody>
          <a:bodyPr>
            <a:normAutofit/>
          </a:bodyPr>
          <a:lstStyle/>
          <a:p>
            <a:r>
              <a:rPr lang="en-US" altLang="zh-CN" sz="3600" dirty="0"/>
              <a:t>7.4 </a:t>
            </a:r>
            <a:r>
              <a:rPr lang="zh-CN" altLang="en-US" sz="3600" dirty="0"/>
              <a:t>用户自定义类型的输入输出 </a:t>
            </a:r>
          </a:p>
        </p:txBody>
      </p:sp>
    </p:spTree>
    <p:extLst>
      <p:ext uri="{BB962C8B-B14F-4D97-AF65-F5344CB8AC3E}">
        <p14:creationId xmlns:p14="http://schemas.microsoft.com/office/powerpoint/2010/main" val="46078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a:t>C++</a:t>
            </a:r>
            <a:r>
              <a:rPr lang="zh-CN" altLang="zh-CN" dirty="0"/>
              <a:t>的流插入运算符</a:t>
            </a:r>
            <a:r>
              <a:rPr lang="en-US" altLang="zh-CN" dirty="0"/>
              <a:t>“&lt;&lt;”</a:t>
            </a:r>
            <a:r>
              <a:rPr lang="zh-CN" altLang="zh-CN" dirty="0"/>
              <a:t>和流提取运算符</a:t>
            </a:r>
            <a:r>
              <a:rPr lang="en-US" altLang="zh-CN" dirty="0"/>
              <a:t>“&gt;&gt;”</a:t>
            </a:r>
            <a:r>
              <a:rPr lang="zh-CN" altLang="zh-CN" dirty="0"/>
              <a:t>是</a:t>
            </a:r>
            <a:r>
              <a:rPr lang="en-US" altLang="zh-CN" dirty="0"/>
              <a:t>C++</a:t>
            </a:r>
            <a:r>
              <a:rPr lang="zh-CN" altLang="zh-CN" dirty="0"/>
              <a:t>在类库中提供的，所有</a:t>
            </a:r>
            <a:r>
              <a:rPr lang="en-US" altLang="zh-CN" dirty="0"/>
              <a:t>C++</a:t>
            </a:r>
            <a:r>
              <a:rPr lang="zh-CN" altLang="zh-CN" dirty="0"/>
              <a:t>编译系统都在类库中提供输入流类</a:t>
            </a:r>
            <a:r>
              <a:rPr lang="en-US" altLang="zh-CN" dirty="0" err="1"/>
              <a:t>istream</a:t>
            </a:r>
            <a:r>
              <a:rPr lang="zh-CN" altLang="zh-CN" dirty="0"/>
              <a:t>和输出流类</a:t>
            </a:r>
            <a:r>
              <a:rPr lang="en-US" altLang="zh-CN" dirty="0" err="1"/>
              <a:t>ostream</a:t>
            </a:r>
            <a:r>
              <a:rPr lang="zh-CN" altLang="zh-CN" dirty="0"/>
              <a:t>。</a:t>
            </a:r>
            <a:r>
              <a:rPr lang="en-US" altLang="zh-CN" dirty="0" err="1"/>
              <a:t>cin</a:t>
            </a:r>
            <a:r>
              <a:rPr lang="zh-CN" altLang="zh-CN" dirty="0"/>
              <a:t>和</a:t>
            </a:r>
            <a:r>
              <a:rPr lang="en-US" altLang="zh-CN" dirty="0" err="1"/>
              <a:t>cout</a:t>
            </a:r>
            <a:r>
              <a:rPr lang="zh-CN" altLang="zh-CN" dirty="0"/>
              <a:t>分别是</a:t>
            </a:r>
            <a:r>
              <a:rPr lang="en-US" altLang="zh-CN" dirty="0" err="1"/>
              <a:t>istream</a:t>
            </a:r>
            <a:r>
              <a:rPr lang="zh-CN" altLang="zh-CN" dirty="0"/>
              <a:t>类和</a:t>
            </a:r>
            <a:r>
              <a:rPr lang="en-US" altLang="zh-CN" dirty="0" err="1"/>
              <a:t>ostream</a:t>
            </a:r>
            <a:r>
              <a:rPr lang="zh-CN" altLang="zh-CN" dirty="0"/>
              <a:t>类的对象。在类库提供的头文件中已经对</a:t>
            </a:r>
            <a:r>
              <a:rPr lang="en-US" altLang="zh-CN" dirty="0"/>
              <a:t>“&lt;&lt;”</a:t>
            </a:r>
            <a:r>
              <a:rPr lang="zh-CN" altLang="zh-CN" dirty="0"/>
              <a:t>和</a:t>
            </a:r>
            <a:r>
              <a:rPr lang="en-US" altLang="zh-CN" dirty="0"/>
              <a:t>“&gt;&gt;”</a:t>
            </a:r>
            <a:r>
              <a:rPr lang="zh-CN" altLang="zh-CN" dirty="0"/>
              <a:t>进行了重载，使之作为流插入运算符和流提取运算符，能用来输出和输入</a:t>
            </a:r>
            <a:r>
              <a:rPr lang="en-US" altLang="zh-CN" dirty="0"/>
              <a:t>C++</a:t>
            </a:r>
            <a:r>
              <a:rPr lang="zh-CN" altLang="zh-CN" dirty="0"/>
              <a:t>标准类型的数据。因此，凡是用</a:t>
            </a:r>
            <a:r>
              <a:rPr lang="en-US" altLang="zh-CN" dirty="0"/>
              <a:t>“</a:t>
            </a:r>
            <a:r>
              <a:rPr lang="en-US" altLang="zh-CN" dirty="0" err="1"/>
              <a:t>cout</a:t>
            </a:r>
            <a:r>
              <a:rPr lang="en-US" altLang="zh-CN" dirty="0"/>
              <a:t>&lt;&lt;”</a:t>
            </a:r>
            <a:r>
              <a:rPr lang="zh-CN" altLang="zh-CN" dirty="0"/>
              <a:t>和</a:t>
            </a:r>
            <a:r>
              <a:rPr lang="en-US" altLang="zh-CN" dirty="0"/>
              <a:t>“</a:t>
            </a:r>
            <a:r>
              <a:rPr lang="en-US" altLang="zh-CN" dirty="0" err="1"/>
              <a:t>cin</a:t>
            </a:r>
            <a:r>
              <a:rPr lang="en-US" altLang="zh-CN" dirty="0"/>
              <a:t>&gt;&gt;”</a:t>
            </a:r>
            <a:r>
              <a:rPr lang="zh-CN" altLang="zh-CN" dirty="0"/>
              <a:t>对标准类型数据进行输入输出的，都要有</a:t>
            </a:r>
            <a:r>
              <a:rPr lang="en-US" altLang="zh-CN" dirty="0" err="1"/>
              <a:t>iostream</a:t>
            </a:r>
            <a:r>
              <a:rPr lang="zh-CN" altLang="zh-CN" dirty="0"/>
              <a:t>头文件</a:t>
            </a:r>
            <a:r>
              <a:rPr lang="zh-CN" altLang="zh-CN" dirty="0" smtClean="0"/>
              <a:t>。</a:t>
            </a:r>
            <a:endParaRPr lang="zh-CN" altLang="zh-CN" dirty="0"/>
          </a:p>
          <a:p>
            <a:r>
              <a:rPr lang="zh-CN" altLang="zh-CN" dirty="0" smtClean="0"/>
              <a:t>如果</a:t>
            </a:r>
            <a:r>
              <a:rPr lang="zh-CN" altLang="zh-CN" dirty="0"/>
              <a:t>用户自己定义的类型，是不能直接用</a:t>
            </a:r>
            <a:r>
              <a:rPr lang="en-US" altLang="zh-CN" dirty="0"/>
              <a:t>“&lt;&lt;”</a:t>
            </a:r>
            <a:r>
              <a:rPr lang="zh-CN" altLang="zh-CN" dirty="0"/>
              <a:t>和</a:t>
            </a:r>
            <a:r>
              <a:rPr lang="en-US" altLang="zh-CN" dirty="0"/>
              <a:t>“&gt;&gt;”</a:t>
            </a:r>
            <a:r>
              <a:rPr lang="zh-CN" altLang="zh-CN" dirty="0"/>
              <a:t>来输出和输入的。如果想用它们输出和输入自己声明的类型的数据，要对它们重载。</a:t>
            </a:r>
            <a:endParaRPr lang="zh-CN" altLang="en-US" dirty="0"/>
          </a:p>
        </p:txBody>
      </p:sp>
      <p:sp>
        <p:nvSpPr>
          <p:cNvPr id="3" name="标题 2"/>
          <p:cNvSpPr>
            <a:spLocks noGrp="1"/>
          </p:cNvSpPr>
          <p:nvPr>
            <p:ph type="title"/>
          </p:nvPr>
        </p:nvSpPr>
        <p:spPr/>
        <p:txBody>
          <a:bodyPr>
            <a:normAutofit/>
          </a:bodyPr>
          <a:lstStyle/>
          <a:p>
            <a:r>
              <a:rPr lang="en-US" altLang="zh-CN" sz="3600" dirty="0"/>
              <a:t>7.4 </a:t>
            </a:r>
            <a:r>
              <a:rPr lang="zh-CN" altLang="en-US" sz="3600" dirty="0"/>
              <a:t>用户自定义类型的输入输出 </a:t>
            </a:r>
          </a:p>
        </p:txBody>
      </p:sp>
    </p:spTree>
    <p:extLst>
      <p:ext uri="{BB962C8B-B14F-4D97-AF65-F5344CB8AC3E}">
        <p14:creationId xmlns:p14="http://schemas.microsoft.com/office/powerpoint/2010/main" val="709539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对</a:t>
            </a:r>
            <a:r>
              <a:rPr lang="en-US" altLang="zh-CN" dirty="0"/>
              <a:t>“&lt;&lt;” </a:t>
            </a:r>
            <a:r>
              <a:rPr lang="zh-CN" altLang="zh-CN" dirty="0"/>
              <a:t>重载如下：</a:t>
            </a:r>
          </a:p>
          <a:p>
            <a:pPr lvl="1"/>
            <a:r>
              <a:rPr lang="en-US" altLang="zh-CN" dirty="0" err="1"/>
              <a:t>ostream</a:t>
            </a:r>
            <a:r>
              <a:rPr lang="en-US" altLang="zh-CN" dirty="0"/>
              <a:t> &amp; operator &lt;&lt; (</a:t>
            </a:r>
            <a:r>
              <a:rPr lang="en-US" altLang="zh-CN" dirty="0" err="1"/>
              <a:t>ostream</a:t>
            </a:r>
            <a:r>
              <a:rPr lang="en-US" altLang="zh-CN" dirty="0"/>
              <a:t> &amp;, </a:t>
            </a:r>
            <a:r>
              <a:rPr lang="zh-CN" altLang="zh-CN" dirty="0"/>
              <a:t>自定义类</a:t>
            </a:r>
            <a:r>
              <a:rPr lang="en-US" altLang="zh-CN" dirty="0"/>
              <a:t> &amp;);</a:t>
            </a:r>
            <a:endParaRPr lang="zh-CN" altLang="zh-CN" dirty="0"/>
          </a:p>
          <a:p>
            <a:r>
              <a:rPr lang="zh-CN" altLang="zh-CN" dirty="0"/>
              <a:t>重载</a:t>
            </a:r>
            <a:r>
              <a:rPr lang="en-US" altLang="zh-CN" dirty="0"/>
              <a:t>“&lt;&lt;”</a:t>
            </a:r>
            <a:r>
              <a:rPr lang="zh-CN" altLang="zh-CN" dirty="0"/>
              <a:t>的函数的第一个参数和函数的类必须是</a:t>
            </a:r>
            <a:r>
              <a:rPr lang="en-US" altLang="zh-CN" dirty="0" err="1"/>
              <a:t>ostream</a:t>
            </a:r>
            <a:r>
              <a:rPr lang="en-US" altLang="zh-CN" dirty="0"/>
              <a:t>&amp;</a:t>
            </a:r>
            <a:r>
              <a:rPr lang="zh-CN" altLang="zh-CN" dirty="0"/>
              <a:t>类型，第二个参数是要进行输出操作的类。因此，只能将重载</a:t>
            </a:r>
            <a:r>
              <a:rPr lang="en-US" altLang="zh-CN" dirty="0"/>
              <a:t>“&lt;&lt;”</a:t>
            </a:r>
            <a:r>
              <a:rPr lang="zh-CN" altLang="zh-CN" dirty="0"/>
              <a:t>的函数作为友元函数或普通的函数，而不能将它们定义为成员函数。</a:t>
            </a:r>
            <a:endParaRPr lang="zh-CN" altLang="en-US" dirty="0"/>
          </a:p>
        </p:txBody>
      </p:sp>
      <p:sp>
        <p:nvSpPr>
          <p:cNvPr id="3" name="标题 2"/>
          <p:cNvSpPr>
            <a:spLocks noGrp="1"/>
          </p:cNvSpPr>
          <p:nvPr>
            <p:ph type="title"/>
          </p:nvPr>
        </p:nvSpPr>
        <p:spPr/>
        <p:txBody>
          <a:bodyPr>
            <a:normAutofit/>
          </a:bodyPr>
          <a:lstStyle/>
          <a:p>
            <a:r>
              <a:rPr lang="en-US" altLang="zh-CN" sz="3200" dirty="0">
                <a:effectLst/>
              </a:rPr>
              <a:t>7.4.1 </a:t>
            </a:r>
            <a:r>
              <a:rPr lang="zh-CN" altLang="zh-CN" sz="3200" dirty="0">
                <a:effectLst/>
              </a:rPr>
              <a:t>重载插入运算符</a:t>
            </a:r>
          </a:p>
        </p:txBody>
      </p:sp>
    </p:spTree>
    <p:extLst>
      <p:ext uri="{BB962C8B-B14F-4D97-AF65-F5344CB8AC3E}">
        <p14:creationId xmlns:p14="http://schemas.microsoft.com/office/powerpoint/2010/main" val="3559696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对</a:t>
            </a:r>
            <a:r>
              <a:rPr lang="en-US" altLang="zh-CN" dirty="0"/>
              <a:t>“&gt;&gt;” </a:t>
            </a:r>
            <a:r>
              <a:rPr lang="zh-CN" altLang="zh-CN" dirty="0"/>
              <a:t>重载如下：</a:t>
            </a:r>
          </a:p>
          <a:p>
            <a:pPr lvl="1"/>
            <a:r>
              <a:rPr lang="en-US" altLang="zh-CN" dirty="0" err="1"/>
              <a:t>istream</a:t>
            </a:r>
            <a:r>
              <a:rPr lang="en-US" altLang="zh-CN" dirty="0"/>
              <a:t> &amp; operator &gt;&gt; (</a:t>
            </a:r>
            <a:r>
              <a:rPr lang="en-US" altLang="zh-CN" dirty="0" err="1"/>
              <a:t>istream</a:t>
            </a:r>
            <a:r>
              <a:rPr lang="en-US" altLang="zh-CN" dirty="0"/>
              <a:t> &amp;, </a:t>
            </a:r>
            <a:r>
              <a:rPr lang="zh-CN" altLang="zh-CN" dirty="0"/>
              <a:t>自定义类</a:t>
            </a:r>
            <a:r>
              <a:rPr lang="en-US" altLang="zh-CN" dirty="0"/>
              <a:t> &amp;);</a:t>
            </a:r>
            <a:endParaRPr lang="zh-CN" altLang="zh-CN" dirty="0"/>
          </a:p>
          <a:p>
            <a:r>
              <a:rPr lang="zh-CN" altLang="zh-CN" dirty="0"/>
              <a:t>重载运算符</a:t>
            </a:r>
            <a:r>
              <a:rPr lang="en-US" altLang="zh-CN" dirty="0"/>
              <a:t>“&gt;&gt;”</a:t>
            </a:r>
            <a:r>
              <a:rPr lang="zh-CN" altLang="zh-CN" dirty="0"/>
              <a:t>的函数的第一个参数和函数的类必须是</a:t>
            </a:r>
            <a:r>
              <a:rPr lang="en-US" altLang="zh-CN" dirty="0" err="1"/>
              <a:t>istream</a:t>
            </a:r>
            <a:r>
              <a:rPr lang="en-US" altLang="zh-CN" dirty="0"/>
              <a:t>&amp;</a:t>
            </a:r>
            <a:r>
              <a:rPr lang="zh-CN" altLang="zh-CN" dirty="0"/>
              <a:t>类型，第二个参数是要进行输入的类。因此，只能将重载</a:t>
            </a:r>
            <a:r>
              <a:rPr lang="en-US" altLang="zh-CN" dirty="0"/>
              <a:t>“&gt;&gt;”</a:t>
            </a:r>
            <a:r>
              <a:rPr lang="zh-CN" altLang="zh-CN" dirty="0"/>
              <a:t>的函数作为友元函数或普通的函数，而不能将它们定义为成员函数。</a:t>
            </a:r>
            <a:endParaRPr lang="zh-CN" altLang="en-US" dirty="0"/>
          </a:p>
        </p:txBody>
      </p:sp>
      <p:sp>
        <p:nvSpPr>
          <p:cNvPr id="3" name="标题 2"/>
          <p:cNvSpPr>
            <a:spLocks noGrp="1"/>
          </p:cNvSpPr>
          <p:nvPr>
            <p:ph type="title"/>
          </p:nvPr>
        </p:nvSpPr>
        <p:spPr/>
        <p:txBody>
          <a:bodyPr>
            <a:normAutofit/>
          </a:bodyPr>
          <a:lstStyle/>
          <a:p>
            <a:r>
              <a:rPr lang="en-US" altLang="zh-CN" sz="3200" dirty="0">
                <a:effectLst/>
              </a:rPr>
              <a:t>7.4.2 </a:t>
            </a:r>
            <a:r>
              <a:rPr lang="zh-CN" altLang="zh-CN" sz="3200" dirty="0">
                <a:effectLst/>
              </a:rPr>
              <a:t>重载提取</a:t>
            </a:r>
            <a:r>
              <a:rPr lang="zh-CN" altLang="zh-CN" sz="3200" dirty="0" smtClean="0">
                <a:effectLst/>
              </a:rPr>
              <a:t>运算符</a:t>
            </a:r>
            <a:endParaRPr lang="zh-CN" altLang="en-US" sz="3200" dirty="0"/>
          </a:p>
        </p:txBody>
      </p:sp>
    </p:spTree>
    <p:extLst>
      <p:ext uri="{BB962C8B-B14F-4D97-AF65-F5344CB8AC3E}">
        <p14:creationId xmlns:p14="http://schemas.microsoft.com/office/powerpoint/2010/main" val="4097816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7.5.1 </a:t>
            </a:r>
            <a:r>
              <a:rPr lang="zh-CN" altLang="en-US" dirty="0"/>
              <a:t>文件的打开与关闭 </a:t>
            </a:r>
          </a:p>
          <a:p>
            <a:r>
              <a:rPr lang="en-US" altLang="zh-CN" dirty="0"/>
              <a:t>7.5.2 </a:t>
            </a:r>
            <a:r>
              <a:rPr lang="zh-CN" altLang="en-US" dirty="0"/>
              <a:t>文件的读写 </a:t>
            </a:r>
          </a:p>
        </p:txBody>
      </p:sp>
      <p:sp>
        <p:nvSpPr>
          <p:cNvPr id="3" name="标题 2"/>
          <p:cNvSpPr>
            <a:spLocks noGrp="1"/>
          </p:cNvSpPr>
          <p:nvPr>
            <p:ph type="title"/>
          </p:nvPr>
        </p:nvSpPr>
        <p:spPr/>
        <p:txBody>
          <a:bodyPr/>
          <a:lstStyle/>
          <a:p>
            <a:r>
              <a:rPr lang="en-US" altLang="zh-CN" dirty="0"/>
              <a:t>7.5 </a:t>
            </a:r>
            <a:r>
              <a:rPr lang="zh-CN" altLang="en-US" dirty="0"/>
              <a:t>文件的输入输出 </a:t>
            </a:r>
          </a:p>
        </p:txBody>
      </p:sp>
    </p:spTree>
    <p:extLst>
      <p:ext uri="{BB962C8B-B14F-4D97-AF65-F5344CB8AC3E}">
        <p14:creationId xmlns:p14="http://schemas.microsoft.com/office/powerpoint/2010/main" val="2581876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C++</a:t>
            </a:r>
            <a:r>
              <a:rPr lang="zh-CN" altLang="zh-CN" dirty="0"/>
              <a:t>中，对文件的操作是通过</a:t>
            </a:r>
            <a:r>
              <a:rPr lang="en-US" altLang="zh-CN" dirty="0"/>
              <a:t>stream</a:t>
            </a:r>
            <a:r>
              <a:rPr lang="zh-CN" altLang="zh-CN" dirty="0"/>
              <a:t>的子类</a:t>
            </a:r>
            <a:r>
              <a:rPr lang="en-US" altLang="zh-CN" dirty="0" err="1"/>
              <a:t>fstream</a:t>
            </a:r>
            <a:r>
              <a:rPr lang="zh-CN" altLang="zh-CN" dirty="0"/>
              <a:t>来实现的，所以在进行文件操作时，要加入头文件</a:t>
            </a:r>
            <a:r>
              <a:rPr lang="en-US" altLang="zh-CN" dirty="0" err="1"/>
              <a:t>fstream.h</a:t>
            </a:r>
            <a:r>
              <a:rPr lang="zh-CN" altLang="zh-CN" dirty="0"/>
              <a:t>。</a:t>
            </a:r>
            <a:endParaRPr lang="zh-CN" altLang="en-US" dirty="0"/>
          </a:p>
        </p:txBody>
      </p:sp>
      <p:sp>
        <p:nvSpPr>
          <p:cNvPr id="3" name="标题 2"/>
          <p:cNvSpPr>
            <a:spLocks noGrp="1"/>
          </p:cNvSpPr>
          <p:nvPr>
            <p:ph type="title"/>
          </p:nvPr>
        </p:nvSpPr>
        <p:spPr/>
        <p:txBody>
          <a:bodyPr>
            <a:normAutofit/>
          </a:bodyPr>
          <a:lstStyle/>
          <a:p>
            <a:r>
              <a:rPr lang="en-US" altLang="zh-CN" sz="3600" dirty="0">
                <a:effectLst/>
              </a:rPr>
              <a:t>7.5 </a:t>
            </a:r>
            <a:r>
              <a:rPr lang="zh-CN" altLang="zh-CN" sz="3600" dirty="0">
                <a:effectLst/>
              </a:rPr>
              <a:t>文件的输入输出</a:t>
            </a:r>
            <a:endParaRPr lang="zh-CN" altLang="en-US" sz="3600" dirty="0"/>
          </a:p>
        </p:txBody>
      </p:sp>
    </p:spTree>
    <p:extLst>
      <p:ext uri="{BB962C8B-B14F-4D97-AF65-F5344CB8AC3E}">
        <p14:creationId xmlns:p14="http://schemas.microsoft.com/office/powerpoint/2010/main" val="456023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r>
              <a:rPr lang="zh-CN" altLang="en-US" dirty="0" smtClean="0"/>
              <a:t>（</a:t>
            </a:r>
            <a:r>
              <a:rPr lang="en-US" altLang="zh-CN" dirty="0" smtClean="0"/>
              <a:t>1</a:t>
            </a:r>
            <a:r>
              <a:rPr lang="zh-CN" altLang="en-US" dirty="0" smtClean="0"/>
              <a:t>）</a:t>
            </a:r>
            <a:r>
              <a:rPr lang="zh-CN" altLang="zh-CN" dirty="0"/>
              <a:t>打开文件</a:t>
            </a:r>
          </a:p>
          <a:p>
            <a:pPr lvl="1"/>
            <a:r>
              <a:rPr lang="zh-CN" altLang="zh-CN" dirty="0"/>
              <a:t>打开文件使用的是</a:t>
            </a:r>
            <a:r>
              <a:rPr lang="en-US" altLang="zh-CN" dirty="0" err="1"/>
              <a:t>fstream</a:t>
            </a:r>
            <a:r>
              <a:rPr lang="zh-CN" altLang="zh-CN" dirty="0"/>
              <a:t>类中的</a:t>
            </a:r>
            <a:r>
              <a:rPr lang="en-US" altLang="zh-CN" dirty="0"/>
              <a:t>open()</a:t>
            </a:r>
            <a:r>
              <a:rPr lang="zh-CN" altLang="zh-CN" dirty="0"/>
              <a:t>成员函数，语法如下：</a:t>
            </a:r>
          </a:p>
          <a:p>
            <a:pPr lvl="3"/>
            <a:r>
              <a:rPr lang="en-US" altLang="zh-CN" dirty="0"/>
              <a:t>void </a:t>
            </a:r>
            <a:r>
              <a:rPr lang="en-US" altLang="zh-CN" dirty="0" smtClean="0"/>
              <a:t>open(</a:t>
            </a:r>
            <a:r>
              <a:rPr lang="en-US" altLang="zh-CN" dirty="0" err="1" smtClean="0"/>
              <a:t>const</a:t>
            </a:r>
            <a:r>
              <a:rPr lang="en-US" altLang="zh-CN" dirty="0" smtClean="0"/>
              <a:t> </a:t>
            </a:r>
            <a:r>
              <a:rPr lang="en-US" altLang="zh-CN" dirty="0"/>
              <a:t>char* </a:t>
            </a:r>
            <a:r>
              <a:rPr lang="en-US" altLang="zh-CN" dirty="0" err="1"/>
              <a:t>filename,int</a:t>
            </a:r>
            <a:r>
              <a:rPr lang="en-US" altLang="zh-CN" dirty="0"/>
              <a:t> </a:t>
            </a:r>
            <a:r>
              <a:rPr lang="en-US" altLang="zh-CN" dirty="0" err="1"/>
              <a:t>mode,int</a:t>
            </a:r>
            <a:r>
              <a:rPr lang="en-US" altLang="zh-CN" dirty="0"/>
              <a:t> access</a:t>
            </a:r>
            <a:r>
              <a:rPr lang="en-US" altLang="zh-CN" dirty="0" smtClean="0"/>
              <a:t>);</a:t>
            </a:r>
          </a:p>
          <a:p>
            <a:pPr lvl="0"/>
            <a:r>
              <a:rPr lang="zh-CN" altLang="en-US" sz="2800" dirty="0" smtClean="0"/>
              <a:t>（</a:t>
            </a:r>
            <a:r>
              <a:rPr lang="en-US" altLang="zh-CN" sz="2800" dirty="0" smtClean="0"/>
              <a:t>2</a:t>
            </a:r>
            <a:r>
              <a:rPr lang="zh-CN" altLang="en-US" sz="2800" dirty="0" smtClean="0"/>
              <a:t>）</a:t>
            </a:r>
            <a:r>
              <a:rPr lang="zh-CN" altLang="zh-CN" sz="2800" dirty="0" smtClean="0"/>
              <a:t>关闭</a:t>
            </a:r>
            <a:r>
              <a:rPr lang="zh-CN" altLang="zh-CN" sz="2800" dirty="0"/>
              <a:t>文件</a:t>
            </a:r>
          </a:p>
          <a:p>
            <a:pPr lvl="1"/>
            <a:r>
              <a:rPr lang="zh-CN" altLang="zh-CN" sz="2400" dirty="0"/>
              <a:t>打开的文件使用后一定要关闭，</a:t>
            </a:r>
            <a:r>
              <a:rPr lang="en-US" altLang="zh-CN" sz="2400" dirty="0" err="1"/>
              <a:t>fstream</a:t>
            </a:r>
            <a:r>
              <a:rPr lang="zh-CN" altLang="zh-CN" sz="2400" dirty="0"/>
              <a:t>提供了</a:t>
            </a:r>
            <a:r>
              <a:rPr lang="en-US" altLang="zh-CN" sz="2400" dirty="0"/>
              <a:t>close()</a:t>
            </a:r>
            <a:r>
              <a:rPr lang="zh-CN" altLang="zh-CN" sz="2400" dirty="0"/>
              <a:t>成员函数来完成此操作，如：</a:t>
            </a:r>
            <a:r>
              <a:rPr lang="en-US" altLang="zh-CN" sz="2400" dirty="0" err="1"/>
              <a:t>fsm.close</a:t>
            </a:r>
            <a:r>
              <a:rPr lang="en-US" altLang="zh-CN" sz="2400" dirty="0"/>
              <a:t>();</a:t>
            </a:r>
            <a:r>
              <a:rPr lang="zh-CN" altLang="zh-CN" sz="2400" dirty="0"/>
              <a:t>就把</a:t>
            </a:r>
            <a:r>
              <a:rPr lang="en-US" altLang="zh-CN" sz="2400" dirty="0" err="1"/>
              <a:t>fsm</a:t>
            </a:r>
            <a:r>
              <a:rPr lang="zh-CN" altLang="zh-CN" sz="2400" dirty="0"/>
              <a:t>相连的文件关闭。</a:t>
            </a:r>
            <a:endParaRPr lang="zh-CN" altLang="en-US" dirty="0"/>
          </a:p>
        </p:txBody>
      </p:sp>
      <p:sp>
        <p:nvSpPr>
          <p:cNvPr id="3" name="标题 2"/>
          <p:cNvSpPr>
            <a:spLocks noGrp="1"/>
          </p:cNvSpPr>
          <p:nvPr>
            <p:ph type="title"/>
          </p:nvPr>
        </p:nvSpPr>
        <p:spPr/>
        <p:txBody>
          <a:bodyPr>
            <a:normAutofit/>
          </a:bodyPr>
          <a:lstStyle/>
          <a:p>
            <a:r>
              <a:rPr lang="en-US" altLang="zh-CN" sz="3200" dirty="0"/>
              <a:t>7.5.1 </a:t>
            </a:r>
            <a:r>
              <a:rPr lang="zh-CN" altLang="en-US" sz="3200" dirty="0"/>
              <a:t>文件的打开与</a:t>
            </a:r>
            <a:r>
              <a:rPr lang="zh-CN" altLang="en-US" sz="3200" dirty="0" smtClean="0"/>
              <a:t>关闭</a:t>
            </a:r>
            <a:endParaRPr lang="zh-CN" altLang="en-US" sz="3200" dirty="0"/>
          </a:p>
        </p:txBody>
      </p:sp>
    </p:spTree>
    <p:extLst>
      <p:ext uri="{BB962C8B-B14F-4D97-AF65-F5344CB8AC3E}">
        <p14:creationId xmlns:p14="http://schemas.microsoft.com/office/powerpoint/2010/main" val="1870662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7.1 C++</a:t>
            </a:r>
            <a:r>
              <a:rPr lang="zh-CN" altLang="en-US" dirty="0"/>
              <a:t>为何建立自己的输入输出系统 </a:t>
            </a:r>
            <a:endParaRPr lang="en-US" altLang="zh-CN" dirty="0" smtClean="0"/>
          </a:p>
          <a:p>
            <a:r>
              <a:rPr lang="en-US" altLang="zh-CN" dirty="0"/>
              <a:t>7.2 C++</a:t>
            </a:r>
            <a:r>
              <a:rPr lang="zh-CN" altLang="en-US" dirty="0"/>
              <a:t>流的</a:t>
            </a:r>
            <a:r>
              <a:rPr lang="zh-CN" altLang="en-US" dirty="0" smtClean="0"/>
              <a:t>概述</a:t>
            </a:r>
            <a:endParaRPr lang="en-US" altLang="zh-CN" dirty="0" smtClean="0"/>
          </a:p>
          <a:p>
            <a:r>
              <a:rPr lang="en-US" altLang="zh-CN" dirty="0"/>
              <a:t>7.3 </a:t>
            </a:r>
            <a:r>
              <a:rPr lang="zh-CN" altLang="en-US" dirty="0" smtClean="0"/>
              <a:t>预定义</a:t>
            </a:r>
            <a:r>
              <a:rPr lang="zh-CN" altLang="en-US" dirty="0"/>
              <a:t>类型的输入输出 </a:t>
            </a:r>
            <a:endParaRPr lang="en-US" altLang="zh-CN" dirty="0" smtClean="0"/>
          </a:p>
          <a:p>
            <a:r>
              <a:rPr lang="en-US" altLang="zh-CN" dirty="0"/>
              <a:t>7.4 </a:t>
            </a:r>
            <a:r>
              <a:rPr lang="zh-CN" altLang="en-US" dirty="0"/>
              <a:t>用户自定义类型的</a:t>
            </a:r>
            <a:r>
              <a:rPr lang="zh-CN" altLang="en-US" dirty="0" smtClean="0"/>
              <a:t>输入输出</a:t>
            </a:r>
            <a:endParaRPr lang="en-US" altLang="zh-CN" dirty="0" smtClean="0"/>
          </a:p>
          <a:p>
            <a:r>
              <a:rPr lang="en-US" altLang="zh-CN" dirty="0"/>
              <a:t>7.5 </a:t>
            </a:r>
            <a:r>
              <a:rPr lang="zh-CN" altLang="en-US" dirty="0"/>
              <a:t>文件的输入输出 </a:t>
            </a:r>
            <a:endParaRPr lang="en-US" altLang="zh-CN" dirty="0" smtClean="0"/>
          </a:p>
          <a:p>
            <a:r>
              <a:rPr lang="en-US" altLang="zh-CN" dirty="0"/>
              <a:t>7.6 </a:t>
            </a:r>
            <a:r>
              <a:rPr lang="zh-CN" altLang="en-US" dirty="0"/>
              <a:t>命名空间和头文件命名规则 </a:t>
            </a:r>
            <a:endParaRPr lang="en-US" altLang="zh-CN" dirty="0" smtClean="0"/>
          </a:p>
          <a:p>
            <a:r>
              <a:rPr lang="en-US" altLang="zh-CN" dirty="0"/>
              <a:t>7.7 </a:t>
            </a:r>
            <a:r>
              <a:rPr lang="zh-CN" altLang="en-US" dirty="0"/>
              <a:t>应用举例 </a:t>
            </a:r>
          </a:p>
        </p:txBody>
      </p:sp>
      <p:sp>
        <p:nvSpPr>
          <p:cNvPr id="3" name="标题 2"/>
          <p:cNvSpPr>
            <a:spLocks noGrp="1"/>
          </p:cNvSpPr>
          <p:nvPr>
            <p:ph type="title"/>
          </p:nvPr>
        </p:nvSpPr>
        <p:spPr/>
        <p:txBody>
          <a:bodyPr/>
          <a:lstStyle/>
          <a:p>
            <a:r>
              <a:rPr lang="zh-CN" altLang="en-US" dirty="0" smtClean="0"/>
              <a:t>目录</a:t>
            </a:r>
            <a:endParaRPr lang="zh-CN" altLang="en-US" dirty="0"/>
          </a:p>
        </p:txBody>
      </p:sp>
    </p:spTree>
    <p:extLst>
      <p:ext uri="{BB962C8B-B14F-4D97-AF65-F5344CB8AC3E}">
        <p14:creationId xmlns:p14="http://schemas.microsoft.com/office/powerpoint/2010/main" val="1134667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文件的读写分为文本文件的读写和二进制文件的读写。对于文本文件的读取相对简单，使用插入器和析取器就可以了；而对于二进制的读取要复杂一些。</a:t>
            </a:r>
          </a:p>
          <a:p>
            <a:pPr lvl="1"/>
            <a:r>
              <a:rPr lang="zh-CN" altLang="zh-CN" dirty="0"/>
              <a:t>文本文件的读写</a:t>
            </a:r>
          </a:p>
          <a:p>
            <a:pPr lvl="1"/>
            <a:r>
              <a:rPr lang="zh-CN" altLang="zh-CN" dirty="0"/>
              <a:t>二进制文件的读写</a:t>
            </a:r>
          </a:p>
          <a:p>
            <a:endParaRPr lang="zh-CN" altLang="en-US" dirty="0"/>
          </a:p>
        </p:txBody>
      </p:sp>
      <p:sp>
        <p:nvSpPr>
          <p:cNvPr id="3" name="标题 2"/>
          <p:cNvSpPr>
            <a:spLocks noGrp="1"/>
          </p:cNvSpPr>
          <p:nvPr>
            <p:ph type="title"/>
          </p:nvPr>
        </p:nvSpPr>
        <p:spPr/>
        <p:txBody>
          <a:bodyPr>
            <a:normAutofit/>
          </a:bodyPr>
          <a:lstStyle/>
          <a:p>
            <a:r>
              <a:rPr lang="en-US" altLang="zh-CN" sz="3200" dirty="0">
                <a:effectLst/>
              </a:rPr>
              <a:t>7.5.2 </a:t>
            </a:r>
            <a:r>
              <a:rPr lang="zh-CN" altLang="zh-CN" sz="3200" dirty="0">
                <a:effectLst/>
              </a:rPr>
              <a:t>文件的</a:t>
            </a:r>
            <a:r>
              <a:rPr lang="zh-CN" altLang="zh-CN" sz="3200" dirty="0" smtClean="0">
                <a:effectLst/>
              </a:rPr>
              <a:t>读写</a:t>
            </a:r>
            <a:endParaRPr lang="zh-CN" altLang="en-US" sz="3200" dirty="0"/>
          </a:p>
        </p:txBody>
      </p:sp>
    </p:spTree>
    <p:extLst>
      <p:ext uri="{BB962C8B-B14F-4D97-AF65-F5344CB8AC3E}">
        <p14:creationId xmlns:p14="http://schemas.microsoft.com/office/powerpoint/2010/main" val="3553791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7.6.1 </a:t>
            </a:r>
            <a:r>
              <a:rPr lang="zh-CN" altLang="en-US" dirty="0"/>
              <a:t>命名空间 </a:t>
            </a:r>
          </a:p>
          <a:p>
            <a:r>
              <a:rPr lang="en-US" altLang="zh-CN" dirty="0"/>
              <a:t>7.6.2 </a:t>
            </a:r>
            <a:r>
              <a:rPr lang="zh-CN" altLang="en-US" dirty="0"/>
              <a:t>头文件命名规则 </a:t>
            </a:r>
          </a:p>
        </p:txBody>
      </p:sp>
      <p:sp>
        <p:nvSpPr>
          <p:cNvPr id="3" name="标题 2"/>
          <p:cNvSpPr>
            <a:spLocks noGrp="1"/>
          </p:cNvSpPr>
          <p:nvPr>
            <p:ph type="title"/>
          </p:nvPr>
        </p:nvSpPr>
        <p:spPr/>
        <p:txBody>
          <a:bodyPr>
            <a:normAutofit/>
          </a:bodyPr>
          <a:lstStyle/>
          <a:p>
            <a:r>
              <a:rPr lang="en-US" altLang="zh-CN" sz="3600" dirty="0"/>
              <a:t>7.6 </a:t>
            </a:r>
            <a:r>
              <a:rPr lang="zh-CN" altLang="en-US" sz="3600" dirty="0"/>
              <a:t>命名空间和头文件命名规则 </a:t>
            </a:r>
          </a:p>
        </p:txBody>
      </p:sp>
    </p:spTree>
    <p:extLst>
      <p:ext uri="{BB962C8B-B14F-4D97-AF65-F5344CB8AC3E}">
        <p14:creationId xmlns:p14="http://schemas.microsoft.com/office/powerpoint/2010/main" val="4049171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a:t>在</a:t>
            </a:r>
            <a:r>
              <a:rPr lang="en-US" altLang="zh-CN" dirty="0"/>
              <a:t>C++</a:t>
            </a:r>
            <a:r>
              <a:rPr lang="zh-CN" altLang="zh-CN" dirty="0"/>
              <a:t>中，变量、常量、函数、枚举、结构体、类和对象等等都有自己的命名。随着工程量的不断增大，这些命名相互冲突的可能性也就越大，并且在程序员使用不同的类库进行编程时，也会产生大量的命名冲突问题。</a:t>
            </a:r>
          </a:p>
          <a:p>
            <a:r>
              <a:rPr lang="en-US" altLang="zh-CN" dirty="0"/>
              <a:t>C++</a:t>
            </a:r>
            <a:r>
              <a:rPr lang="zh-CN" altLang="zh-CN" dirty="0"/>
              <a:t>中包含了许多作用域，在不同的作用域范围内，定义相同名称的变量是合法的，编译系统可以正确的识别它们。但是由于工程体系庞大就有可能在不同的作用域内引入相同的变量，因而产生命名冲突问题。常见的命名冲突现象有相同全局变量命名冲突、名称冲突、全局命名空间污染等</a:t>
            </a:r>
            <a:r>
              <a:rPr lang="zh-CN" altLang="zh-CN" dirty="0" smtClean="0"/>
              <a:t>。</a:t>
            </a:r>
            <a:endParaRPr lang="en-US" altLang="zh-CN" dirty="0" smtClean="0"/>
          </a:p>
          <a:p>
            <a:r>
              <a:rPr lang="zh-CN" altLang="zh-CN" sz="2800" b="1" dirty="0"/>
              <a:t>（</a:t>
            </a:r>
            <a:r>
              <a:rPr lang="en-US" altLang="zh-CN" sz="2800" b="1" dirty="0"/>
              <a:t>1</a:t>
            </a:r>
            <a:r>
              <a:rPr lang="zh-CN" altLang="zh-CN" sz="2800" b="1" dirty="0"/>
              <a:t>）命名空间产生的背景</a:t>
            </a:r>
            <a:endParaRPr lang="zh-CN" altLang="zh-CN" sz="2800" dirty="0"/>
          </a:p>
          <a:p>
            <a:r>
              <a:rPr lang="zh-CN" altLang="zh-CN" sz="2800" b="1" dirty="0"/>
              <a:t>（</a:t>
            </a:r>
            <a:r>
              <a:rPr lang="en-US" altLang="zh-CN" sz="2800" b="1" dirty="0"/>
              <a:t>2</a:t>
            </a:r>
            <a:r>
              <a:rPr lang="zh-CN" altLang="zh-CN" sz="2800" b="1" dirty="0"/>
              <a:t>）命名空间的概念与格式</a:t>
            </a:r>
            <a:endParaRPr lang="zh-CN" altLang="zh-CN" sz="2800" dirty="0"/>
          </a:p>
          <a:p>
            <a:r>
              <a:rPr lang="zh-CN" altLang="zh-CN" sz="2800" b="1" dirty="0"/>
              <a:t>（</a:t>
            </a:r>
            <a:r>
              <a:rPr lang="en-US" altLang="zh-CN" sz="2800" b="1" dirty="0"/>
              <a:t>3</a:t>
            </a:r>
            <a:r>
              <a:rPr lang="zh-CN" altLang="zh-CN" sz="2800" b="1" dirty="0"/>
              <a:t>）命名空间的</a:t>
            </a:r>
            <a:r>
              <a:rPr lang="zh-CN" altLang="zh-CN" sz="2800" b="1" dirty="0" smtClean="0"/>
              <a:t>使用</a:t>
            </a:r>
            <a:endParaRPr lang="zh-CN" altLang="zh-CN" sz="2800" dirty="0"/>
          </a:p>
        </p:txBody>
      </p:sp>
      <p:sp>
        <p:nvSpPr>
          <p:cNvPr id="3" name="标题 2"/>
          <p:cNvSpPr>
            <a:spLocks noGrp="1"/>
          </p:cNvSpPr>
          <p:nvPr>
            <p:ph type="title"/>
          </p:nvPr>
        </p:nvSpPr>
        <p:spPr/>
        <p:txBody>
          <a:bodyPr>
            <a:normAutofit/>
          </a:bodyPr>
          <a:lstStyle/>
          <a:p>
            <a:r>
              <a:rPr lang="en-US" altLang="zh-CN" sz="3600" dirty="0"/>
              <a:t>7.6.1 </a:t>
            </a:r>
            <a:r>
              <a:rPr lang="zh-CN" altLang="en-US" sz="3600" dirty="0"/>
              <a:t>命名空间 </a:t>
            </a:r>
            <a:endParaRPr lang="zh-CN" altLang="en-US" sz="3600" dirty="0"/>
          </a:p>
        </p:txBody>
      </p:sp>
    </p:spTree>
    <p:extLst>
      <p:ext uri="{BB962C8B-B14F-4D97-AF65-F5344CB8AC3E}">
        <p14:creationId xmlns:p14="http://schemas.microsoft.com/office/powerpoint/2010/main" val="3532044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a:t>
            </a:r>
            <a:r>
              <a:rPr lang="en-US" altLang="zh-CN" b="1" dirty="0"/>
              <a:t>1</a:t>
            </a:r>
            <a:r>
              <a:rPr lang="zh-CN" altLang="zh-CN" b="1" dirty="0"/>
              <a:t>）头文件的简述</a:t>
            </a:r>
            <a:endParaRPr lang="zh-CN" altLang="zh-CN" dirty="0"/>
          </a:p>
          <a:p>
            <a:pPr lvl="1"/>
            <a:r>
              <a:rPr lang="zh-CN" altLang="zh-CN" dirty="0"/>
              <a:t>头文件起描述性作用，用户程序只需要按照头文件中的接口声明来调用相关函数或变量，链接器会从库中寻找相应的实际定义代码。它相当于一本书的目录，主要作用是为用户提供调用而实现的外部接口。</a:t>
            </a:r>
          </a:p>
          <a:p>
            <a:r>
              <a:rPr lang="zh-CN" altLang="zh-CN" b="1" dirty="0"/>
              <a:t>（</a:t>
            </a:r>
            <a:r>
              <a:rPr lang="en-US" altLang="zh-CN" b="1" dirty="0"/>
              <a:t>2</a:t>
            </a:r>
            <a:r>
              <a:rPr lang="zh-CN" altLang="zh-CN" b="1" dirty="0"/>
              <a:t>）</a:t>
            </a:r>
            <a:r>
              <a:rPr lang="en-US" altLang="zh-CN" b="1" dirty="0"/>
              <a:t>C</a:t>
            </a:r>
            <a:r>
              <a:rPr lang="zh-CN" altLang="zh-CN" b="1" dirty="0"/>
              <a:t>语言的头文件命名规则</a:t>
            </a:r>
            <a:endParaRPr lang="zh-CN" altLang="zh-CN" dirty="0"/>
          </a:p>
          <a:p>
            <a:pPr lvl="1"/>
            <a:r>
              <a:rPr lang="en-US" altLang="zh-CN" dirty="0"/>
              <a:t>	C</a:t>
            </a:r>
            <a:r>
              <a:rPr lang="zh-CN" altLang="zh-CN" dirty="0"/>
              <a:t>语言的头文件名包含后缀</a:t>
            </a:r>
            <a:r>
              <a:rPr lang="en-US" altLang="zh-CN" dirty="0"/>
              <a:t>”.h”</a:t>
            </a:r>
            <a:r>
              <a:rPr lang="zh-CN" altLang="zh-CN" dirty="0"/>
              <a:t>，如</a:t>
            </a:r>
            <a:r>
              <a:rPr lang="en-US" altLang="zh-CN" dirty="0" err="1"/>
              <a:t>stdio.h</a:t>
            </a:r>
            <a:r>
              <a:rPr lang="zh-CN" altLang="zh-CN" dirty="0"/>
              <a:t>、</a:t>
            </a:r>
            <a:r>
              <a:rPr lang="en-US" altLang="zh-CN" dirty="0" err="1"/>
              <a:t>stdlib.h</a:t>
            </a:r>
            <a:r>
              <a:rPr lang="zh-CN" altLang="zh-CN" dirty="0" smtClean="0"/>
              <a:t>等。</a:t>
            </a:r>
            <a:endParaRPr lang="en-US" altLang="zh-CN" dirty="0" smtClean="0"/>
          </a:p>
          <a:p>
            <a:r>
              <a:rPr lang="zh-CN" altLang="zh-CN" b="1" dirty="0"/>
              <a:t>（</a:t>
            </a:r>
            <a:r>
              <a:rPr lang="en-US" altLang="zh-CN" b="1" dirty="0"/>
              <a:t>3</a:t>
            </a:r>
            <a:r>
              <a:rPr lang="zh-CN" altLang="zh-CN" b="1" dirty="0"/>
              <a:t>）</a:t>
            </a:r>
            <a:r>
              <a:rPr lang="en-US" altLang="zh-CN" b="1" dirty="0"/>
              <a:t>C++</a:t>
            </a:r>
            <a:r>
              <a:rPr lang="zh-CN" altLang="zh-CN" b="1" dirty="0"/>
              <a:t>头文件的命名规则</a:t>
            </a:r>
            <a:endParaRPr lang="zh-CN" altLang="zh-CN" dirty="0"/>
          </a:p>
          <a:p>
            <a:pPr lvl="1"/>
            <a:r>
              <a:rPr lang="zh-CN" altLang="zh-CN" dirty="0"/>
              <a:t>在</a:t>
            </a:r>
            <a:r>
              <a:rPr lang="en-US" altLang="zh-CN" dirty="0"/>
              <a:t>C++</a:t>
            </a:r>
            <a:r>
              <a:rPr lang="zh-CN" altLang="zh-CN" dirty="0"/>
              <a:t>中定义了一种新风格的头文件，它不包含后缀</a:t>
            </a:r>
            <a:r>
              <a:rPr lang="en-US" altLang="zh-CN" dirty="0"/>
              <a:t>”.h”</a:t>
            </a:r>
            <a:r>
              <a:rPr lang="zh-CN" altLang="zh-CN" dirty="0"/>
              <a:t>，以区别于</a:t>
            </a:r>
            <a:r>
              <a:rPr lang="en-US" altLang="zh-CN" dirty="0"/>
              <a:t>C</a:t>
            </a:r>
            <a:r>
              <a:rPr lang="zh-CN" altLang="zh-CN" dirty="0"/>
              <a:t>语言的头文件。这是</a:t>
            </a:r>
            <a:r>
              <a:rPr lang="en-US" altLang="zh-CN" dirty="0"/>
              <a:t>C++</a:t>
            </a:r>
            <a:r>
              <a:rPr lang="zh-CN" altLang="zh-CN" dirty="0"/>
              <a:t>标准库中要求的一种新头文件格式，如</a:t>
            </a:r>
            <a:r>
              <a:rPr lang="en-US" altLang="zh-CN" dirty="0" err="1"/>
              <a:t>ios</a:t>
            </a:r>
            <a:r>
              <a:rPr lang="zh-CN" altLang="zh-CN" dirty="0"/>
              <a:t>、</a:t>
            </a:r>
            <a:r>
              <a:rPr lang="en-US" altLang="zh-CN" dirty="0" err="1"/>
              <a:t>iostream</a:t>
            </a:r>
            <a:r>
              <a:rPr lang="zh-CN" altLang="zh-CN" dirty="0"/>
              <a:t>、</a:t>
            </a:r>
            <a:r>
              <a:rPr lang="en-US" altLang="zh-CN" dirty="0"/>
              <a:t>list</a:t>
            </a:r>
            <a:r>
              <a:rPr lang="zh-CN" altLang="zh-CN" dirty="0"/>
              <a:t>等</a:t>
            </a:r>
            <a:r>
              <a:rPr lang="zh-CN" altLang="zh-CN" dirty="0" smtClean="0"/>
              <a:t>。</a:t>
            </a:r>
            <a:endParaRPr lang="en-US" altLang="zh-CN" dirty="0" smtClean="0"/>
          </a:p>
        </p:txBody>
      </p:sp>
      <p:sp>
        <p:nvSpPr>
          <p:cNvPr id="3" name="标题 2"/>
          <p:cNvSpPr>
            <a:spLocks noGrp="1"/>
          </p:cNvSpPr>
          <p:nvPr>
            <p:ph type="title"/>
          </p:nvPr>
        </p:nvSpPr>
        <p:spPr/>
        <p:txBody>
          <a:bodyPr>
            <a:normAutofit/>
          </a:bodyPr>
          <a:lstStyle/>
          <a:p>
            <a:r>
              <a:rPr lang="en-US" altLang="zh-CN" sz="3200" dirty="0">
                <a:effectLst/>
              </a:rPr>
              <a:t>7.6.2 </a:t>
            </a:r>
            <a:r>
              <a:rPr lang="zh-CN" altLang="zh-CN" sz="3200" dirty="0">
                <a:effectLst/>
              </a:rPr>
              <a:t>头文件命名</a:t>
            </a:r>
            <a:r>
              <a:rPr lang="zh-CN" altLang="zh-CN" sz="3200" dirty="0" smtClean="0">
                <a:effectLst/>
              </a:rPr>
              <a:t>规则</a:t>
            </a:r>
            <a:endParaRPr lang="zh-CN" altLang="en-US" sz="3200" dirty="0"/>
          </a:p>
        </p:txBody>
      </p:sp>
    </p:spTree>
    <p:extLst>
      <p:ext uri="{BB962C8B-B14F-4D97-AF65-F5344CB8AC3E}">
        <p14:creationId xmlns:p14="http://schemas.microsoft.com/office/powerpoint/2010/main" val="4064561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(1</a:t>
            </a:r>
            <a:r>
              <a:rPr lang="en-US" altLang="zh-CN" dirty="0" smtClean="0"/>
              <a:t>)</a:t>
            </a:r>
            <a:r>
              <a:rPr lang="zh-CN" altLang="en-US" dirty="0" smtClean="0"/>
              <a:t>例子</a:t>
            </a:r>
            <a:r>
              <a:rPr lang="en-US" altLang="zh-CN" dirty="0" smtClean="0"/>
              <a:t>1</a:t>
            </a:r>
            <a:r>
              <a:rPr lang="zh-CN" altLang="en-US" dirty="0" smtClean="0"/>
              <a:t>：</a:t>
            </a:r>
            <a:r>
              <a:rPr lang="zh-CN" altLang="zh-CN" dirty="0" smtClean="0"/>
              <a:t>向</a:t>
            </a:r>
            <a:r>
              <a:rPr lang="zh-CN" altLang="zh-CN" dirty="0"/>
              <a:t>二进制文件</a:t>
            </a:r>
            <a:r>
              <a:rPr lang="zh-CN" altLang="zh-CN" dirty="0" smtClean="0"/>
              <a:t>输出</a:t>
            </a:r>
            <a:r>
              <a:rPr lang="zh-CN" altLang="en-US" dirty="0" smtClean="0"/>
              <a:t>。</a:t>
            </a:r>
            <a:endParaRPr lang="zh-CN" altLang="zh-CN" dirty="0"/>
          </a:p>
          <a:p>
            <a:r>
              <a:rPr lang="en-US" altLang="zh-CN" dirty="0"/>
              <a:t>(2</a:t>
            </a:r>
            <a:r>
              <a:rPr lang="en-US" altLang="zh-CN" dirty="0" smtClean="0"/>
              <a:t>)</a:t>
            </a:r>
            <a:r>
              <a:rPr lang="zh-CN" altLang="en-US" dirty="0" smtClean="0"/>
              <a:t>例子</a:t>
            </a:r>
            <a:r>
              <a:rPr lang="en-US" altLang="zh-CN" dirty="0" smtClean="0"/>
              <a:t>2</a:t>
            </a:r>
            <a:r>
              <a:rPr lang="zh-CN" altLang="en-US" dirty="0" smtClean="0"/>
              <a:t>：</a:t>
            </a:r>
            <a:r>
              <a:rPr lang="zh-CN" altLang="zh-CN" dirty="0" smtClean="0"/>
              <a:t>向</a:t>
            </a:r>
            <a:r>
              <a:rPr lang="zh-CN" altLang="zh-CN" dirty="0"/>
              <a:t>字符串</a:t>
            </a:r>
            <a:r>
              <a:rPr lang="zh-CN" altLang="zh-CN" dirty="0" smtClean="0"/>
              <a:t>输出</a:t>
            </a:r>
            <a:r>
              <a:rPr lang="zh-CN" altLang="en-US" dirty="0" smtClean="0"/>
              <a:t>。</a:t>
            </a:r>
            <a:endParaRPr lang="zh-CN" altLang="zh-CN" dirty="0"/>
          </a:p>
          <a:p>
            <a:r>
              <a:rPr lang="en-US" altLang="zh-CN" dirty="0"/>
              <a:t>(3</a:t>
            </a:r>
            <a:r>
              <a:rPr lang="en-US" altLang="zh-CN" dirty="0" smtClean="0"/>
              <a:t>)</a:t>
            </a:r>
            <a:r>
              <a:rPr lang="zh-CN" altLang="en-US" dirty="0" smtClean="0"/>
              <a:t>例子</a:t>
            </a:r>
            <a:r>
              <a:rPr lang="en-US" altLang="zh-CN" dirty="0" smtClean="0"/>
              <a:t>3</a:t>
            </a:r>
            <a:r>
              <a:rPr lang="zh-CN" altLang="en-US" dirty="0" smtClean="0"/>
              <a:t>：</a:t>
            </a:r>
            <a:r>
              <a:rPr lang="zh-CN" altLang="zh-CN" dirty="0" smtClean="0"/>
              <a:t>输入流</a:t>
            </a:r>
            <a:r>
              <a:rPr lang="zh-CN" altLang="en-US" dirty="0" smtClean="0"/>
              <a:t>。</a:t>
            </a:r>
            <a:endParaRPr lang="zh-CN" altLang="zh-CN" dirty="0"/>
          </a:p>
          <a:p>
            <a:r>
              <a:rPr lang="en-US" altLang="zh-CN" dirty="0"/>
              <a:t>(4</a:t>
            </a:r>
            <a:r>
              <a:rPr lang="en-US" altLang="zh-CN" dirty="0" smtClean="0"/>
              <a:t>)</a:t>
            </a:r>
            <a:r>
              <a:rPr lang="zh-CN" altLang="en-US" dirty="0" smtClean="0"/>
              <a:t>例子</a:t>
            </a:r>
            <a:r>
              <a:rPr lang="en-US" altLang="zh-CN" dirty="0" smtClean="0"/>
              <a:t>4</a:t>
            </a:r>
            <a:r>
              <a:rPr lang="zh-CN" altLang="en-US" dirty="0" smtClean="0"/>
              <a:t>：</a:t>
            </a:r>
            <a:r>
              <a:rPr lang="zh-CN" altLang="zh-CN" dirty="0" smtClean="0"/>
              <a:t>用</a:t>
            </a:r>
            <a:r>
              <a:rPr lang="en-US" altLang="zh-CN" dirty="0" err="1"/>
              <a:t>istringstream</a:t>
            </a:r>
            <a:r>
              <a:rPr lang="zh-CN" altLang="zh-CN" dirty="0"/>
              <a:t>将字符串转化为</a:t>
            </a:r>
            <a:r>
              <a:rPr lang="zh-CN" altLang="zh-CN" dirty="0" smtClean="0"/>
              <a:t>数值</a:t>
            </a:r>
            <a:r>
              <a:rPr lang="zh-CN" altLang="en-US" dirty="0" smtClean="0"/>
              <a:t>。</a:t>
            </a:r>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sz="3600" dirty="0">
                <a:effectLst/>
              </a:rPr>
              <a:t>7.7 </a:t>
            </a:r>
            <a:r>
              <a:rPr lang="zh-CN" altLang="zh-CN" sz="3600" dirty="0">
                <a:effectLst/>
              </a:rPr>
              <a:t>应用举例</a:t>
            </a:r>
            <a:endParaRPr lang="zh-CN" altLang="en-US" sz="3600" dirty="0"/>
          </a:p>
        </p:txBody>
      </p:sp>
    </p:spTree>
    <p:extLst>
      <p:ext uri="{BB962C8B-B14F-4D97-AF65-F5344CB8AC3E}">
        <p14:creationId xmlns:p14="http://schemas.microsoft.com/office/powerpoint/2010/main" val="3897651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在</a:t>
            </a:r>
            <a:r>
              <a:rPr lang="en-US" altLang="zh-CN" dirty="0"/>
              <a:t>C++</a:t>
            </a:r>
            <a:r>
              <a:rPr lang="zh-CN" altLang="zh-CN" dirty="0"/>
              <a:t>中，没有专门的内部输入</a:t>
            </a:r>
            <a:r>
              <a:rPr lang="en-US" altLang="zh-CN" dirty="0"/>
              <a:t>/</a:t>
            </a:r>
            <a:r>
              <a:rPr lang="zh-CN" altLang="zh-CN" dirty="0"/>
              <a:t>输出语句。但是为了方便用户灵活实现输入</a:t>
            </a:r>
            <a:r>
              <a:rPr lang="en-US" altLang="zh-CN" dirty="0"/>
              <a:t>/</a:t>
            </a:r>
            <a:r>
              <a:rPr lang="zh-CN" altLang="zh-CN" dirty="0"/>
              <a:t>输出基本功能，</a:t>
            </a:r>
            <a:r>
              <a:rPr lang="en-US" altLang="zh-CN" dirty="0"/>
              <a:t>C++</a:t>
            </a:r>
            <a:r>
              <a:rPr lang="zh-CN" altLang="zh-CN" dirty="0"/>
              <a:t>提供了两套输入</a:t>
            </a:r>
            <a:r>
              <a:rPr lang="en-US" altLang="zh-CN" dirty="0"/>
              <a:t>/</a:t>
            </a:r>
            <a:r>
              <a:rPr lang="zh-CN" altLang="zh-CN" dirty="0"/>
              <a:t>输出方法：一套是与</a:t>
            </a:r>
            <a:r>
              <a:rPr lang="en-US" altLang="zh-CN" dirty="0"/>
              <a:t>C</a:t>
            </a:r>
            <a:r>
              <a:rPr lang="zh-CN" altLang="zh-CN" dirty="0"/>
              <a:t>语言相兼容的输入</a:t>
            </a:r>
            <a:r>
              <a:rPr lang="en-US" altLang="zh-CN" dirty="0"/>
              <a:t>/</a:t>
            </a:r>
            <a:r>
              <a:rPr lang="zh-CN" altLang="zh-CN" dirty="0"/>
              <a:t>输出函数，如</a:t>
            </a:r>
            <a:r>
              <a:rPr lang="en-US" altLang="zh-CN" dirty="0" err="1"/>
              <a:t>printf</a:t>
            </a:r>
            <a:r>
              <a:rPr lang="en-US" altLang="zh-CN" dirty="0"/>
              <a:t>()</a:t>
            </a:r>
            <a:r>
              <a:rPr lang="zh-CN" altLang="zh-CN" dirty="0"/>
              <a:t>和</a:t>
            </a:r>
            <a:r>
              <a:rPr lang="en-US" altLang="zh-CN" dirty="0" err="1"/>
              <a:t>scanf</a:t>
            </a:r>
            <a:r>
              <a:rPr lang="en-US" altLang="zh-CN" dirty="0"/>
              <a:t>()</a:t>
            </a:r>
            <a:r>
              <a:rPr lang="zh-CN" altLang="zh-CN" dirty="0"/>
              <a:t>等；另一套是使用功能强大的输入</a:t>
            </a:r>
            <a:r>
              <a:rPr lang="en-US" altLang="zh-CN" dirty="0"/>
              <a:t>/</a:t>
            </a:r>
            <a:r>
              <a:rPr lang="zh-CN" altLang="zh-CN" dirty="0"/>
              <a:t>输出流类库</a:t>
            </a:r>
            <a:r>
              <a:rPr lang="en-US" altLang="zh-CN" dirty="0" err="1"/>
              <a:t>ios</a:t>
            </a:r>
            <a:r>
              <a:rPr lang="zh-CN" altLang="zh-CN" dirty="0" smtClean="0"/>
              <a:t>。</a:t>
            </a:r>
            <a:endParaRPr lang="en-US" altLang="zh-CN" dirty="0" smtClean="0"/>
          </a:p>
          <a:p>
            <a:r>
              <a:rPr lang="zh-CN" altLang="zh-CN" dirty="0"/>
              <a:t>面向对象程序设计必须定义众多的用户自定义类，如何以面向对象的设计原则和方法为自定义类设计既规格统一，又适应个性化的输入输出操作行为是十分必要的。因此</a:t>
            </a:r>
            <a:r>
              <a:rPr lang="en-US" altLang="zh-CN" dirty="0"/>
              <a:t>C++</a:t>
            </a:r>
            <a:r>
              <a:rPr lang="zh-CN" altLang="zh-CN" dirty="0"/>
              <a:t>必须建立一个能通过对输入输出操作重载的方法实现对任意自定义类型对象输入输出支持的系统</a:t>
            </a:r>
            <a:r>
              <a:rPr lang="zh-CN" altLang="zh-CN" dirty="0" smtClean="0"/>
              <a:t>。</a:t>
            </a:r>
            <a:endParaRPr lang="zh-CN" altLang="zh-CN" dirty="0"/>
          </a:p>
        </p:txBody>
      </p:sp>
      <p:sp>
        <p:nvSpPr>
          <p:cNvPr id="3" name="标题 2"/>
          <p:cNvSpPr>
            <a:spLocks noGrp="1"/>
          </p:cNvSpPr>
          <p:nvPr>
            <p:ph type="title"/>
          </p:nvPr>
        </p:nvSpPr>
        <p:spPr/>
        <p:txBody>
          <a:bodyPr>
            <a:normAutofit/>
          </a:bodyPr>
          <a:lstStyle/>
          <a:p>
            <a:r>
              <a:rPr lang="en-US" altLang="zh-CN" sz="3600" dirty="0"/>
              <a:t>7.1 C++</a:t>
            </a:r>
            <a:r>
              <a:rPr lang="zh-CN" altLang="en-US" sz="3600" dirty="0"/>
              <a:t>为何建立自己的输入输出系统 </a:t>
            </a:r>
          </a:p>
        </p:txBody>
      </p:sp>
    </p:spTree>
    <p:extLst>
      <p:ext uri="{BB962C8B-B14F-4D97-AF65-F5344CB8AC3E}">
        <p14:creationId xmlns:p14="http://schemas.microsoft.com/office/powerpoint/2010/main" val="2542274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7.2.1 C++</a:t>
            </a:r>
            <a:r>
              <a:rPr lang="zh-CN" altLang="en-US" dirty="0"/>
              <a:t>的输入输出流 </a:t>
            </a:r>
          </a:p>
          <a:p>
            <a:r>
              <a:rPr lang="en-US" altLang="zh-CN" dirty="0"/>
              <a:t>7.2.2 </a:t>
            </a:r>
            <a:r>
              <a:rPr lang="zh-CN" altLang="en-US" dirty="0"/>
              <a:t>预定义的流对象 </a:t>
            </a:r>
          </a:p>
          <a:p>
            <a:r>
              <a:rPr lang="en-US" altLang="zh-CN" dirty="0"/>
              <a:t>7.2.3 </a:t>
            </a:r>
            <a:r>
              <a:rPr lang="zh-CN" altLang="en-US" dirty="0"/>
              <a:t>输入输出流的成员函数 </a:t>
            </a:r>
          </a:p>
        </p:txBody>
      </p:sp>
      <p:sp>
        <p:nvSpPr>
          <p:cNvPr id="3" name="标题 2"/>
          <p:cNvSpPr>
            <a:spLocks noGrp="1"/>
          </p:cNvSpPr>
          <p:nvPr>
            <p:ph type="title"/>
          </p:nvPr>
        </p:nvSpPr>
        <p:spPr/>
        <p:txBody>
          <a:bodyPr/>
          <a:lstStyle/>
          <a:p>
            <a:r>
              <a:rPr lang="en-US" altLang="zh-CN" sz="4400" dirty="0"/>
              <a:t>7.2 C++</a:t>
            </a:r>
            <a:r>
              <a:rPr lang="zh-CN" altLang="en-US" sz="4400" dirty="0"/>
              <a:t>流的概述</a:t>
            </a:r>
            <a:endParaRPr lang="zh-CN" altLang="en-US" dirty="0"/>
          </a:p>
        </p:txBody>
      </p:sp>
    </p:spTree>
    <p:extLst>
      <p:ext uri="{BB962C8B-B14F-4D97-AF65-F5344CB8AC3E}">
        <p14:creationId xmlns:p14="http://schemas.microsoft.com/office/powerpoint/2010/main" val="1590325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dirty="0"/>
              <a:t>C++</a:t>
            </a:r>
            <a:r>
              <a:rPr lang="zh-CN" altLang="zh-CN" dirty="0"/>
              <a:t>语言系统为实现数据的输入和输出定义了一个庞大的类库，它包括的类主要有</a:t>
            </a:r>
            <a:r>
              <a:rPr lang="en-US" altLang="zh-CN" dirty="0"/>
              <a:t>ios,istream,ostream,iostream,ifstream,ofstream,fstream,istrstream,ostrstream,strstream</a:t>
            </a:r>
            <a:r>
              <a:rPr lang="zh-CN" altLang="zh-CN" dirty="0"/>
              <a:t>等，其中</a:t>
            </a:r>
            <a:r>
              <a:rPr lang="en-US" altLang="zh-CN" dirty="0" err="1"/>
              <a:t>ios</a:t>
            </a:r>
            <a:r>
              <a:rPr lang="zh-CN" altLang="zh-CN" dirty="0"/>
              <a:t>为根基类，其余都是它的直接或间接派生类</a:t>
            </a:r>
            <a:r>
              <a:rPr lang="zh-CN" altLang="zh-CN" dirty="0" smtClean="0"/>
              <a:t>。</a:t>
            </a:r>
            <a:endParaRPr lang="en-US" altLang="zh-CN" dirty="0" smtClean="0"/>
          </a:p>
          <a:p>
            <a:r>
              <a:rPr lang="zh-CN" altLang="zh-CN" dirty="0"/>
              <a:t>在</a:t>
            </a:r>
            <a:r>
              <a:rPr lang="en-US" altLang="zh-CN" dirty="0" err="1"/>
              <a:t>istream</a:t>
            </a:r>
            <a:r>
              <a:rPr lang="zh-CN" altLang="zh-CN" dirty="0"/>
              <a:t>输入流类中定义有对右移操作符</a:t>
            </a:r>
            <a:r>
              <a:rPr lang="en-US" altLang="zh-CN" dirty="0"/>
              <a:t>&gt;&gt;</a:t>
            </a:r>
            <a:r>
              <a:rPr lang="zh-CN" altLang="zh-CN" dirty="0"/>
              <a:t>重载的一组公用成员函数，函数的具体声明格式为：</a:t>
            </a:r>
          </a:p>
          <a:p>
            <a:pPr lvl="1"/>
            <a:r>
              <a:rPr lang="en-US" altLang="zh-CN" dirty="0"/>
              <a:t> </a:t>
            </a:r>
            <a:r>
              <a:rPr lang="en-US" altLang="zh-CN" dirty="0" err="1"/>
              <a:t>istream</a:t>
            </a:r>
            <a:r>
              <a:rPr lang="en-US" altLang="zh-CN" dirty="0"/>
              <a:t>&amp; operator&gt;&gt;(</a:t>
            </a:r>
            <a:r>
              <a:rPr lang="zh-CN" altLang="zh-CN" dirty="0"/>
              <a:t>简单类型标识符</a:t>
            </a:r>
            <a:r>
              <a:rPr lang="en-US" altLang="zh-CN" dirty="0"/>
              <a:t>&amp;);</a:t>
            </a:r>
            <a:endParaRPr lang="zh-CN" altLang="zh-CN" dirty="0"/>
          </a:p>
          <a:p>
            <a:r>
              <a:rPr lang="zh-CN" altLang="zh-CN" dirty="0"/>
              <a:t>在</a:t>
            </a:r>
            <a:r>
              <a:rPr lang="en-US" altLang="zh-CN" dirty="0" err="1"/>
              <a:t>ostream</a:t>
            </a:r>
            <a:r>
              <a:rPr lang="zh-CN" altLang="zh-CN" dirty="0"/>
              <a:t>输出流类中定义有对左移操作符</a:t>
            </a:r>
            <a:r>
              <a:rPr lang="en-US" altLang="zh-CN" dirty="0"/>
              <a:t>&lt;&lt;</a:t>
            </a:r>
            <a:r>
              <a:rPr lang="zh-CN" altLang="zh-CN" dirty="0"/>
              <a:t>重载的一组公用成员函数，函数的具体声明格式为：</a:t>
            </a:r>
          </a:p>
          <a:p>
            <a:pPr lvl="1"/>
            <a:r>
              <a:rPr lang="en-US" altLang="zh-CN" dirty="0" err="1"/>
              <a:t>ostream</a:t>
            </a:r>
            <a:r>
              <a:rPr lang="en-US" altLang="zh-CN" dirty="0"/>
              <a:t>&amp; operator&lt;&lt;(</a:t>
            </a:r>
            <a:r>
              <a:rPr lang="zh-CN" altLang="zh-CN" dirty="0"/>
              <a:t>简单类型标识符</a:t>
            </a:r>
            <a:r>
              <a:rPr lang="en-US" altLang="zh-CN" dirty="0" smtClean="0"/>
              <a:t>);</a:t>
            </a:r>
          </a:p>
        </p:txBody>
      </p:sp>
      <p:sp>
        <p:nvSpPr>
          <p:cNvPr id="3" name="标题 2"/>
          <p:cNvSpPr>
            <a:spLocks noGrp="1"/>
          </p:cNvSpPr>
          <p:nvPr>
            <p:ph type="title"/>
          </p:nvPr>
        </p:nvSpPr>
        <p:spPr/>
        <p:txBody>
          <a:bodyPr>
            <a:normAutofit/>
          </a:bodyPr>
          <a:lstStyle/>
          <a:p>
            <a:r>
              <a:rPr lang="en-US" altLang="zh-CN" sz="3600" dirty="0"/>
              <a:t>7.2 C++</a:t>
            </a:r>
            <a:r>
              <a:rPr lang="zh-CN" altLang="en-US" sz="3600" dirty="0"/>
              <a:t>流的</a:t>
            </a:r>
            <a:r>
              <a:rPr lang="zh-CN" altLang="en-US" sz="3600" dirty="0" smtClean="0"/>
              <a:t>概述</a:t>
            </a:r>
            <a:endParaRPr lang="zh-CN" altLang="en-US" sz="3600" dirty="0"/>
          </a:p>
        </p:txBody>
      </p:sp>
    </p:spTree>
    <p:extLst>
      <p:ext uri="{BB962C8B-B14F-4D97-AF65-F5344CB8AC3E}">
        <p14:creationId xmlns:p14="http://schemas.microsoft.com/office/powerpoint/2010/main" val="2425114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endParaRPr lang="zh-CN" altLang="en-US"/>
          </a:p>
        </p:txBody>
      </p:sp>
      <p:pic>
        <p:nvPicPr>
          <p:cNvPr id="4" name="图片 3" descr="引用块内容"/>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44824"/>
            <a:ext cx="6984776" cy="4176464"/>
          </a:xfrm>
          <a:prstGeom prst="rect">
            <a:avLst/>
          </a:prstGeom>
          <a:noFill/>
          <a:ln>
            <a:noFill/>
          </a:ln>
        </p:spPr>
      </p:pic>
    </p:spTree>
    <p:extLst>
      <p:ext uri="{BB962C8B-B14F-4D97-AF65-F5344CB8AC3E}">
        <p14:creationId xmlns:p14="http://schemas.microsoft.com/office/powerpoint/2010/main" val="3119604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因为</a:t>
            </a:r>
            <a:r>
              <a:rPr lang="en-US" altLang="zh-CN" dirty="0"/>
              <a:t>C++</a:t>
            </a:r>
            <a:r>
              <a:rPr lang="zh-CN" altLang="zh-CN" dirty="0"/>
              <a:t>兼容</a:t>
            </a:r>
            <a:r>
              <a:rPr lang="en-US" altLang="zh-CN" dirty="0"/>
              <a:t>C</a:t>
            </a:r>
            <a:r>
              <a:rPr lang="zh-CN" altLang="zh-CN" dirty="0"/>
              <a:t>，所以</a:t>
            </a:r>
            <a:r>
              <a:rPr lang="en-US" altLang="zh-CN" dirty="0"/>
              <a:t>C</a:t>
            </a:r>
            <a:r>
              <a:rPr lang="zh-CN" altLang="zh-CN" dirty="0"/>
              <a:t>中的输入输出函数依然可以在</a:t>
            </a:r>
            <a:r>
              <a:rPr lang="en-US" altLang="zh-CN" dirty="0"/>
              <a:t>C++</a:t>
            </a:r>
            <a:r>
              <a:rPr lang="zh-CN" altLang="zh-CN" dirty="0"/>
              <a:t>中使用，但是很显然如果直接把</a:t>
            </a:r>
            <a:r>
              <a:rPr lang="en-US" altLang="zh-CN" dirty="0"/>
              <a:t>C</a:t>
            </a:r>
            <a:r>
              <a:rPr lang="zh-CN" altLang="zh-CN" dirty="0"/>
              <a:t>的那套输入输出搬到</a:t>
            </a:r>
            <a:r>
              <a:rPr lang="en-US" altLang="zh-CN" dirty="0"/>
              <a:t>C++</a:t>
            </a:r>
            <a:r>
              <a:rPr lang="zh-CN" altLang="zh-CN" dirty="0"/>
              <a:t>中肯定无法满足</a:t>
            </a:r>
            <a:r>
              <a:rPr lang="en-US" altLang="zh-CN" dirty="0"/>
              <a:t>C++</a:t>
            </a:r>
            <a:r>
              <a:rPr lang="zh-CN" altLang="zh-CN" dirty="0"/>
              <a:t>的需求，第一点也是最重要的一点那就是</a:t>
            </a:r>
            <a:r>
              <a:rPr lang="en-US" altLang="zh-CN" dirty="0"/>
              <a:t>C</a:t>
            </a:r>
            <a:r>
              <a:rPr lang="zh-CN" altLang="zh-CN" dirty="0"/>
              <a:t>中的输入输出有类型要求，只支持基本类型，很显然这是没办法满足</a:t>
            </a:r>
            <a:r>
              <a:rPr lang="en-US" altLang="zh-CN" dirty="0"/>
              <a:t>C++</a:t>
            </a:r>
            <a:r>
              <a:rPr lang="zh-CN" altLang="zh-CN" dirty="0"/>
              <a:t>的需求的，因此</a:t>
            </a:r>
            <a:r>
              <a:rPr lang="en-US" altLang="zh-CN" dirty="0"/>
              <a:t>C++</a:t>
            </a:r>
            <a:r>
              <a:rPr lang="zh-CN" altLang="zh-CN" dirty="0"/>
              <a:t>设计了易于使用的并且多种输入输出流接口统一的</a:t>
            </a:r>
            <a:r>
              <a:rPr lang="en-US" altLang="zh-CN" dirty="0"/>
              <a:t>IO</a:t>
            </a:r>
            <a:r>
              <a:rPr lang="zh-CN" altLang="zh-CN" dirty="0"/>
              <a:t>类库。并且还支持多种格式化操作。还可以自定义格式化操作。</a:t>
            </a:r>
            <a:r>
              <a:rPr lang="en-US" altLang="zh-CN" dirty="0"/>
              <a:t>C++</a:t>
            </a:r>
            <a:r>
              <a:rPr lang="zh-CN" altLang="zh-CN" dirty="0"/>
              <a:t>中总体来说有三种输入输出流，第一种就是标准的输入输出，第二种是文件的输入输出，第三种是基于字符串的输入输出流。</a:t>
            </a:r>
            <a:endParaRPr lang="zh-CN" altLang="en-US" dirty="0"/>
          </a:p>
        </p:txBody>
      </p:sp>
      <p:sp>
        <p:nvSpPr>
          <p:cNvPr id="3" name="标题 2"/>
          <p:cNvSpPr>
            <a:spLocks noGrp="1"/>
          </p:cNvSpPr>
          <p:nvPr>
            <p:ph type="title"/>
          </p:nvPr>
        </p:nvSpPr>
        <p:spPr/>
        <p:txBody>
          <a:bodyPr>
            <a:normAutofit/>
          </a:bodyPr>
          <a:lstStyle/>
          <a:p>
            <a:r>
              <a:rPr lang="en-US" altLang="zh-CN" sz="3200" dirty="0">
                <a:effectLst/>
              </a:rPr>
              <a:t>7.2.1 C++</a:t>
            </a:r>
            <a:r>
              <a:rPr lang="zh-CN" altLang="zh-CN" sz="3200" dirty="0">
                <a:effectLst/>
              </a:rPr>
              <a:t>的输入输出</a:t>
            </a:r>
            <a:r>
              <a:rPr lang="zh-CN" altLang="zh-CN" sz="3200" dirty="0" smtClean="0">
                <a:effectLst/>
              </a:rPr>
              <a:t>流</a:t>
            </a:r>
            <a:endParaRPr lang="zh-CN" altLang="en-US" sz="3200" dirty="0"/>
          </a:p>
        </p:txBody>
      </p:sp>
    </p:spTree>
    <p:extLst>
      <p:ext uri="{BB962C8B-B14F-4D97-AF65-F5344CB8AC3E}">
        <p14:creationId xmlns:p14="http://schemas.microsoft.com/office/powerpoint/2010/main" val="4113370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55000" lnSpcReduction="20000"/>
          </a:bodyPr>
          <a:lstStyle/>
          <a:p>
            <a:r>
              <a:rPr lang="en-US" altLang="zh-CN" dirty="0"/>
              <a:t>“&lt;&lt;”</a:t>
            </a:r>
            <a:r>
              <a:rPr lang="zh-CN" altLang="zh-CN" dirty="0"/>
              <a:t>是预定义的插入符，作用在流对象</a:t>
            </a:r>
            <a:r>
              <a:rPr lang="en-US" altLang="zh-CN" dirty="0" err="1"/>
              <a:t>cout</a:t>
            </a:r>
            <a:r>
              <a:rPr lang="zh-CN" altLang="zh-CN" dirty="0"/>
              <a:t>上便可以实现最一般的屏幕输出。</a:t>
            </a:r>
          </a:p>
          <a:p>
            <a:r>
              <a:rPr lang="zh-CN" altLang="zh-CN" dirty="0"/>
              <a:t>格式如下：</a:t>
            </a:r>
          </a:p>
          <a:p>
            <a:r>
              <a:rPr lang="en-US" altLang="zh-CN" dirty="0" err="1"/>
              <a:t>cout</a:t>
            </a:r>
            <a:r>
              <a:rPr lang="en-US" altLang="zh-CN" dirty="0"/>
              <a:t>&lt;&lt;</a:t>
            </a:r>
            <a:r>
              <a:rPr lang="zh-CN" altLang="zh-CN" dirty="0"/>
              <a:t>表达式</a:t>
            </a:r>
            <a:r>
              <a:rPr lang="en-US" altLang="zh-CN" dirty="0"/>
              <a:t>1&lt;&lt;</a:t>
            </a:r>
            <a:r>
              <a:rPr lang="zh-CN" altLang="zh-CN" dirty="0"/>
              <a:t>表达式</a:t>
            </a:r>
            <a:r>
              <a:rPr lang="en-US" altLang="zh-CN" dirty="0"/>
              <a:t>2&lt;&lt;…</a:t>
            </a:r>
            <a:endParaRPr lang="zh-CN" altLang="zh-CN" dirty="0"/>
          </a:p>
          <a:p>
            <a:r>
              <a:rPr lang="zh-CN" altLang="zh-CN" dirty="0"/>
              <a:t>在输出语句中，可以串联多个插入运算符，输出多个数据项。在插入运算符后面可以写任意复杂的表达式，编译系统会自动计算出他们的值并传递给插入符。例如：</a:t>
            </a:r>
          </a:p>
          <a:p>
            <a:r>
              <a:rPr lang="en-US" altLang="zh-CN" dirty="0" err="1"/>
              <a:t>cout</a:t>
            </a:r>
            <a:r>
              <a:rPr lang="en-US" altLang="zh-CN" dirty="0"/>
              <a:t>&lt;&lt;”Hello!\n”;</a:t>
            </a:r>
            <a:endParaRPr lang="zh-CN" altLang="zh-CN" dirty="0"/>
          </a:p>
          <a:p>
            <a:r>
              <a:rPr lang="zh-CN" altLang="zh-CN" dirty="0"/>
              <a:t>将字符串“</a:t>
            </a:r>
            <a:r>
              <a:rPr lang="en-US" altLang="zh-CN" dirty="0"/>
              <a:t>Hello!”</a:t>
            </a:r>
            <a:r>
              <a:rPr lang="zh-CN" altLang="zh-CN" dirty="0"/>
              <a:t>输出到屏幕上并换行。</a:t>
            </a:r>
          </a:p>
          <a:p>
            <a:r>
              <a:rPr lang="en-US" altLang="zh-CN" dirty="0" err="1"/>
              <a:t>cout</a:t>
            </a:r>
            <a:r>
              <a:rPr lang="en-US" altLang="zh-CN" dirty="0"/>
              <a:t>&lt;&lt;”</a:t>
            </a:r>
            <a:r>
              <a:rPr lang="en-US" altLang="zh-CN" dirty="0" err="1"/>
              <a:t>a+b</a:t>
            </a:r>
            <a:r>
              <a:rPr lang="en-US" altLang="zh-CN" dirty="0"/>
              <a:t>”&lt;&lt;</a:t>
            </a:r>
            <a:r>
              <a:rPr lang="en-US" altLang="zh-CN" dirty="0" err="1"/>
              <a:t>a+b</a:t>
            </a:r>
            <a:r>
              <a:rPr lang="en-US" altLang="zh-CN" dirty="0"/>
              <a:t>;</a:t>
            </a:r>
            <a:endParaRPr lang="zh-CN" altLang="zh-CN" dirty="0"/>
          </a:p>
          <a:p>
            <a:r>
              <a:rPr lang="zh-CN" altLang="zh-CN" dirty="0"/>
              <a:t>将字符串“</a:t>
            </a:r>
            <a:r>
              <a:rPr lang="en-US" altLang="zh-CN" dirty="0" err="1"/>
              <a:t>a+b</a:t>
            </a:r>
            <a:r>
              <a:rPr lang="en-US" altLang="zh-CN" dirty="0"/>
              <a:t>=</a:t>
            </a:r>
            <a:r>
              <a:rPr lang="zh-CN" altLang="zh-CN" dirty="0"/>
              <a:t>”和表达式</a:t>
            </a:r>
            <a:r>
              <a:rPr lang="en-US" altLang="zh-CN" dirty="0" err="1"/>
              <a:t>a+b</a:t>
            </a:r>
            <a:r>
              <a:rPr lang="zh-CN" altLang="zh-CN" dirty="0"/>
              <a:t>的计算结果依次输出在屏幕上。</a:t>
            </a:r>
          </a:p>
          <a:p>
            <a:r>
              <a:rPr lang="zh-CN" altLang="zh-CN" dirty="0"/>
              <a:t>最一般的键盘输入是将提取符作用在流类对象</a:t>
            </a:r>
            <a:r>
              <a:rPr lang="en-US" altLang="zh-CN" dirty="0" err="1"/>
              <a:t>cin</a:t>
            </a:r>
            <a:r>
              <a:rPr lang="zh-CN" altLang="zh-CN" dirty="0"/>
              <a:t>上。格式如下：</a:t>
            </a:r>
          </a:p>
          <a:p>
            <a:r>
              <a:rPr lang="en-US" altLang="zh-CN" dirty="0" err="1"/>
              <a:t>cin</a:t>
            </a:r>
            <a:r>
              <a:rPr lang="en-US" altLang="zh-CN" dirty="0"/>
              <a:t>&gt;&gt;</a:t>
            </a:r>
            <a:r>
              <a:rPr lang="zh-CN" altLang="zh-CN" dirty="0"/>
              <a:t>表达式</a:t>
            </a:r>
            <a:r>
              <a:rPr lang="en-US" altLang="zh-CN" dirty="0"/>
              <a:t>1&gt;&gt;</a:t>
            </a:r>
            <a:r>
              <a:rPr lang="zh-CN" altLang="zh-CN" dirty="0"/>
              <a:t>表达式</a:t>
            </a:r>
            <a:r>
              <a:rPr lang="en-US" altLang="zh-CN" dirty="0"/>
              <a:t>2&gt;&gt;…</a:t>
            </a:r>
            <a:endParaRPr lang="zh-CN" altLang="zh-CN" dirty="0"/>
          </a:p>
          <a:p>
            <a:r>
              <a:rPr lang="zh-CN" altLang="zh-CN" dirty="0"/>
              <a:t>在输入语句中，提取符可以连续写多个，每个后面跟一个表达式，该表达式通常是用于存放输入值的变量。例如：</a:t>
            </a:r>
          </a:p>
          <a:p>
            <a:r>
              <a:rPr lang="en-US" altLang="zh-CN" dirty="0" err="1"/>
              <a:t>int</a:t>
            </a:r>
            <a:r>
              <a:rPr lang="en-US" altLang="zh-CN" dirty="0"/>
              <a:t> </a:t>
            </a:r>
            <a:r>
              <a:rPr lang="en-US" altLang="zh-CN" dirty="0" err="1"/>
              <a:t>a,b</a:t>
            </a:r>
            <a:r>
              <a:rPr lang="en-US" altLang="zh-CN" dirty="0"/>
              <a:t>;</a:t>
            </a:r>
            <a:endParaRPr lang="zh-CN" altLang="zh-CN" dirty="0"/>
          </a:p>
          <a:p>
            <a:r>
              <a:rPr lang="en-US" altLang="zh-CN" dirty="0" err="1"/>
              <a:t>cin</a:t>
            </a:r>
            <a:r>
              <a:rPr lang="en-US" altLang="zh-CN" dirty="0"/>
              <a:t>&gt;&gt;a&gt;&gt;b;</a:t>
            </a:r>
            <a:endParaRPr lang="zh-CN" altLang="zh-CN" dirty="0"/>
          </a:p>
          <a:p>
            <a:r>
              <a:rPr lang="zh-CN" altLang="zh-CN" dirty="0"/>
              <a:t>要求从键盘上输入两个</a:t>
            </a:r>
            <a:r>
              <a:rPr lang="en-US" altLang="zh-CN" dirty="0" err="1"/>
              <a:t>int</a:t>
            </a:r>
            <a:r>
              <a:rPr lang="zh-CN" altLang="zh-CN" dirty="0"/>
              <a:t>型数，两数之间以空格分隔。若输入：</a:t>
            </a:r>
          </a:p>
          <a:p>
            <a:r>
              <a:rPr lang="en-US" altLang="zh-CN" dirty="0"/>
              <a:t>5     6</a:t>
            </a:r>
            <a:endParaRPr lang="zh-CN" altLang="zh-CN" dirty="0"/>
          </a:p>
          <a:p>
            <a:r>
              <a:rPr lang="zh-CN" altLang="zh-CN" dirty="0"/>
              <a:t>这时，变量</a:t>
            </a:r>
            <a:r>
              <a:rPr lang="en-US" altLang="zh-CN" dirty="0"/>
              <a:t>a</a:t>
            </a:r>
            <a:r>
              <a:rPr lang="zh-CN" altLang="zh-CN" dirty="0"/>
              <a:t>得到的值为</a:t>
            </a:r>
            <a:r>
              <a:rPr lang="en-US" altLang="zh-CN" dirty="0"/>
              <a:t>5</a:t>
            </a:r>
            <a:r>
              <a:rPr lang="zh-CN" altLang="zh-CN" dirty="0"/>
              <a:t>，变量</a:t>
            </a:r>
            <a:r>
              <a:rPr lang="en-US" altLang="zh-CN" dirty="0"/>
              <a:t>b</a:t>
            </a:r>
            <a:r>
              <a:rPr lang="zh-CN" altLang="zh-CN" dirty="0"/>
              <a:t>得到的值为</a:t>
            </a:r>
            <a:r>
              <a:rPr lang="en-US" altLang="zh-CN" dirty="0"/>
              <a:t>6</a:t>
            </a:r>
            <a:r>
              <a:rPr lang="zh-CN" altLang="zh-CN" dirty="0"/>
              <a:t>。</a:t>
            </a:r>
            <a:endParaRPr lang="zh-CN" altLang="en-US" dirty="0"/>
          </a:p>
        </p:txBody>
      </p:sp>
      <p:sp>
        <p:nvSpPr>
          <p:cNvPr id="3" name="标题 2"/>
          <p:cNvSpPr>
            <a:spLocks noGrp="1"/>
          </p:cNvSpPr>
          <p:nvPr>
            <p:ph type="title"/>
          </p:nvPr>
        </p:nvSpPr>
        <p:spPr/>
        <p:txBody>
          <a:bodyPr>
            <a:normAutofit/>
          </a:bodyPr>
          <a:lstStyle/>
          <a:p>
            <a:r>
              <a:rPr lang="en-US" altLang="zh-CN" sz="3200" dirty="0"/>
              <a:t>7.2.2 </a:t>
            </a:r>
            <a:r>
              <a:rPr lang="zh-CN" altLang="en-US" sz="3200" dirty="0"/>
              <a:t>预定义的流</a:t>
            </a:r>
            <a:r>
              <a:rPr lang="zh-CN" altLang="en-US" sz="3200" dirty="0" smtClean="0"/>
              <a:t>对象</a:t>
            </a:r>
            <a:endParaRPr lang="zh-CN" altLang="en-US" sz="3200" dirty="0"/>
          </a:p>
        </p:txBody>
      </p:sp>
    </p:spTree>
    <p:extLst>
      <p:ext uri="{BB962C8B-B14F-4D97-AF65-F5344CB8AC3E}">
        <p14:creationId xmlns:p14="http://schemas.microsoft.com/office/powerpoint/2010/main" val="1291749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不同数据类型的多次输入</a:t>
            </a:r>
            <a:r>
              <a:rPr lang="en-US" altLang="zh-CN" dirty="0"/>
              <a:t>/</a:t>
            </a:r>
            <a:r>
              <a:rPr lang="zh-CN" altLang="zh-CN" dirty="0"/>
              <a:t>输出可以通过提取符“</a:t>
            </a:r>
            <a:r>
              <a:rPr lang="en-US" altLang="zh-CN" dirty="0"/>
              <a:t>&gt;&gt;</a:t>
            </a:r>
            <a:r>
              <a:rPr lang="zh-CN" altLang="zh-CN" dirty="0"/>
              <a:t>”和插入符“</a:t>
            </a:r>
            <a:r>
              <a:rPr lang="en-US" altLang="zh-CN" dirty="0"/>
              <a:t>&lt;&lt;</a:t>
            </a:r>
            <a:r>
              <a:rPr lang="zh-CN" altLang="zh-CN" dirty="0"/>
              <a:t>”来进行，但是如果要实现更为细致的控制，例如希望把输入的空格作为一个字符，就需要使用</a:t>
            </a:r>
            <a:r>
              <a:rPr lang="en-US" altLang="zh-CN" dirty="0" err="1"/>
              <a:t>istream</a:t>
            </a:r>
            <a:r>
              <a:rPr lang="zh-CN" altLang="zh-CN" dirty="0"/>
              <a:t>和</a:t>
            </a:r>
            <a:r>
              <a:rPr lang="en-US" altLang="zh-CN" dirty="0" err="1"/>
              <a:t>ostream</a:t>
            </a:r>
            <a:r>
              <a:rPr lang="zh-CN" altLang="zh-CN" dirty="0"/>
              <a:t>类中的相关成员函数</a:t>
            </a:r>
            <a:r>
              <a:rPr lang="zh-CN" altLang="zh-CN" dirty="0" smtClean="0"/>
              <a:t>。</a:t>
            </a:r>
            <a:endParaRPr lang="en-US" altLang="zh-CN" dirty="0" smtClean="0"/>
          </a:p>
          <a:p>
            <a:r>
              <a:rPr lang="zh-CN" altLang="en-US" dirty="0" smtClean="0"/>
              <a:t>（</a:t>
            </a:r>
            <a:r>
              <a:rPr lang="en-US" altLang="zh-CN" dirty="0" smtClean="0"/>
              <a:t>1</a:t>
            </a:r>
            <a:r>
              <a:rPr lang="zh-CN" altLang="en-US" dirty="0" smtClean="0"/>
              <a:t>）</a:t>
            </a:r>
            <a:r>
              <a:rPr lang="zh-CN" altLang="zh-CN" dirty="0" smtClean="0"/>
              <a:t>输入</a:t>
            </a:r>
            <a:r>
              <a:rPr lang="zh-CN" altLang="zh-CN" dirty="0"/>
              <a:t>操作的成员</a:t>
            </a:r>
            <a:r>
              <a:rPr lang="zh-CN" altLang="zh-CN" dirty="0" smtClean="0"/>
              <a:t>函数</a:t>
            </a:r>
            <a:r>
              <a:rPr lang="zh-CN" altLang="en-US" dirty="0" smtClean="0"/>
              <a:t>；</a:t>
            </a:r>
            <a:endParaRPr lang="en-US" altLang="zh-CN" dirty="0" smtClean="0"/>
          </a:p>
          <a:p>
            <a:pPr lvl="0"/>
            <a:r>
              <a:rPr lang="zh-CN" altLang="en-US" dirty="0" smtClean="0"/>
              <a:t>（</a:t>
            </a:r>
            <a:r>
              <a:rPr lang="en-US" altLang="zh-CN" dirty="0" smtClean="0"/>
              <a:t>2</a:t>
            </a:r>
            <a:r>
              <a:rPr lang="zh-CN" altLang="en-US" dirty="0" smtClean="0"/>
              <a:t>）</a:t>
            </a:r>
            <a:r>
              <a:rPr lang="zh-CN" altLang="zh-CN" dirty="0" smtClean="0"/>
              <a:t>使用</a:t>
            </a:r>
            <a:r>
              <a:rPr lang="en-US" altLang="zh-CN" dirty="0"/>
              <a:t>read</a:t>
            </a:r>
            <a:r>
              <a:rPr lang="zh-CN" altLang="zh-CN" dirty="0"/>
              <a:t>函数。</a:t>
            </a:r>
            <a:r>
              <a:rPr lang="en-US" altLang="zh-CN" dirty="0"/>
              <a:t>read</a:t>
            </a:r>
            <a:r>
              <a:rPr lang="zh-CN" altLang="zh-CN" dirty="0"/>
              <a:t>函数不仅可以读取字符或字符串</a:t>
            </a:r>
            <a:r>
              <a:rPr lang="en-US" altLang="zh-CN" dirty="0"/>
              <a:t>(</a:t>
            </a:r>
            <a:r>
              <a:rPr lang="zh-CN" altLang="zh-CN" dirty="0"/>
              <a:t>称为文本流</a:t>
            </a:r>
            <a:r>
              <a:rPr lang="en-US" altLang="zh-CN" dirty="0"/>
              <a:t>)</a:t>
            </a:r>
            <a:r>
              <a:rPr lang="zh-CN" altLang="zh-CN" dirty="0"/>
              <a:t>而且</a:t>
            </a:r>
            <a:r>
              <a:rPr lang="zh-CN" altLang="zh-CN" dirty="0" smtClean="0"/>
              <a:t>可以</a:t>
            </a:r>
            <a:r>
              <a:rPr lang="zh-CN" altLang="zh-CN" dirty="0"/>
              <a:t>读取字节</a:t>
            </a:r>
            <a:r>
              <a:rPr lang="zh-CN" altLang="zh-CN" dirty="0" smtClean="0"/>
              <a:t>流</a:t>
            </a:r>
            <a:r>
              <a:rPr lang="zh-CN" altLang="en-US" dirty="0" smtClean="0"/>
              <a:t>；</a:t>
            </a:r>
            <a:endParaRPr lang="en-US" altLang="zh-CN" dirty="0" smtClean="0"/>
          </a:p>
          <a:p>
            <a:pPr lvl="0"/>
            <a:r>
              <a:rPr lang="zh-CN" altLang="en-US" dirty="0" smtClean="0"/>
              <a:t>（</a:t>
            </a:r>
            <a:r>
              <a:rPr lang="en-US" altLang="zh-CN" dirty="0" smtClean="0"/>
              <a:t>3</a:t>
            </a:r>
            <a:r>
              <a:rPr lang="zh-CN" altLang="en-US" dirty="0" smtClean="0"/>
              <a:t>）</a:t>
            </a:r>
            <a:r>
              <a:rPr lang="zh-CN" altLang="zh-CN" dirty="0" smtClean="0"/>
              <a:t> </a:t>
            </a:r>
            <a:r>
              <a:rPr lang="zh-CN" altLang="zh-CN" dirty="0"/>
              <a:t>输出操作的成员</a:t>
            </a:r>
            <a:r>
              <a:rPr lang="zh-CN" altLang="zh-CN" dirty="0" smtClean="0"/>
              <a:t>函数</a:t>
            </a:r>
            <a:r>
              <a:rPr lang="zh-CN" altLang="en-US" dirty="0" smtClean="0"/>
              <a:t>。</a:t>
            </a:r>
            <a:endParaRPr lang="zh-CN" altLang="zh-CN" dirty="0"/>
          </a:p>
          <a:p>
            <a:pPr lvl="0"/>
            <a:endParaRPr lang="zh-CN" altLang="en-US" dirty="0"/>
          </a:p>
        </p:txBody>
      </p:sp>
      <p:sp>
        <p:nvSpPr>
          <p:cNvPr id="3" name="标题 2"/>
          <p:cNvSpPr>
            <a:spLocks noGrp="1"/>
          </p:cNvSpPr>
          <p:nvPr>
            <p:ph type="title"/>
          </p:nvPr>
        </p:nvSpPr>
        <p:spPr/>
        <p:txBody>
          <a:bodyPr>
            <a:normAutofit/>
          </a:bodyPr>
          <a:lstStyle/>
          <a:p>
            <a:r>
              <a:rPr lang="en-US" altLang="zh-CN" sz="3200" dirty="0"/>
              <a:t>7.2.3 </a:t>
            </a:r>
            <a:r>
              <a:rPr lang="zh-CN" altLang="en-US" sz="3200" dirty="0"/>
              <a:t>输入输出流的成员函数 </a:t>
            </a:r>
          </a:p>
        </p:txBody>
      </p:sp>
    </p:spTree>
    <p:extLst>
      <p:ext uri="{BB962C8B-B14F-4D97-AF65-F5344CB8AC3E}">
        <p14:creationId xmlns:p14="http://schemas.microsoft.com/office/powerpoint/2010/main" val="7598142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TotalTime>
  <Words>1855</Words>
  <Application>Microsoft Office PowerPoint</Application>
  <PresentationFormat>全屏显示(4:3)</PresentationFormat>
  <Paragraphs>120</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聚合</vt:lpstr>
      <vt:lpstr>第七章C++的流类库与输入输出</vt:lpstr>
      <vt:lpstr>目录</vt:lpstr>
      <vt:lpstr>7.1 C++为何建立自己的输入输出系统 </vt:lpstr>
      <vt:lpstr>7.2 C++流的概述</vt:lpstr>
      <vt:lpstr>7.2 C++流的概述</vt:lpstr>
      <vt:lpstr>PowerPoint 演示文稿</vt:lpstr>
      <vt:lpstr>7.2.1 C++的输入输出流</vt:lpstr>
      <vt:lpstr>7.2.2 预定义的流对象</vt:lpstr>
      <vt:lpstr>7.2.3 输入输出流的成员函数 </vt:lpstr>
      <vt:lpstr>7.3 预定义类型的输入输出 </vt:lpstr>
      <vt:lpstr>7.3.1 插入运算符与提取运算符</vt:lpstr>
      <vt:lpstr>7.3.2 输入输出的格式控制</vt:lpstr>
      <vt:lpstr>7.4 用户自定义类型的输入输出 </vt:lpstr>
      <vt:lpstr>7.4 用户自定义类型的输入输出 </vt:lpstr>
      <vt:lpstr>7.4.1 重载插入运算符</vt:lpstr>
      <vt:lpstr>7.4.2 重载提取运算符</vt:lpstr>
      <vt:lpstr>7.5 文件的输入输出 </vt:lpstr>
      <vt:lpstr>7.5 文件的输入输出</vt:lpstr>
      <vt:lpstr>7.5.1 文件的打开与关闭</vt:lpstr>
      <vt:lpstr>7.5.2 文件的读写</vt:lpstr>
      <vt:lpstr>7.6 命名空间和头文件命名规则 </vt:lpstr>
      <vt:lpstr>7.6.1 命名空间 </vt:lpstr>
      <vt:lpstr>7.6.2 头文件命名规则</vt:lpstr>
      <vt:lpstr>7.7 应用举例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第七章C++的流类库与输入输出</dc:title>
  <dc:creator>孙滨</dc:creator>
  <cp:lastModifiedBy>孙滨</cp:lastModifiedBy>
  <cp:revision>6</cp:revision>
  <dcterms:created xsi:type="dcterms:W3CDTF">2019-07-07T07:13:21Z</dcterms:created>
  <dcterms:modified xsi:type="dcterms:W3CDTF">2019-07-07T07:38:16Z</dcterms:modified>
</cp:coreProperties>
</file>