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notesSlides/notesSlide41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ags/tag5.xml" ContentType="application/vnd.openxmlformats-officedocument.presentationml.tag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tags/tag11.xml" ContentType="application/vnd.openxmlformats-officedocument.presentationml.tags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ags/tag4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ags/tag1.xml" ContentType="application/vnd.openxmlformats-officedocument.presentationml.tags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Layouts/slideLayout9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75" r:id="rId3"/>
    <p:sldMasterId id="2147483688" r:id="rId4"/>
    <p:sldMasterId id="2147483700" r:id="rId5"/>
    <p:sldMasterId id="2147483712" r:id="rId6"/>
    <p:sldMasterId id="2147484104" r:id="rId7"/>
    <p:sldMasterId id="2147484214" r:id="rId8"/>
    <p:sldMasterId id="2147484227" r:id="rId9"/>
    <p:sldMasterId id="2147484239" r:id="rId10"/>
    <p:sldMasterId id="2147484251" r:id="rId11"/>
  </p:sldMasterIdLst>
  <p:notesMasterIdLst>
    <p:notesMasterId r:id="rId64"/>
  </p:notesMasterIdLst>
  <p:handoutMasterIdLst>
    <p:handoutMasterId r:id="rId65"/>
  </p:handoutMasterIdLst>
  <p:sldIdLst>
    <p:sldId id="447" r:id="rId12"/>
    <p:sldId id="445" r:id="rId13"/>
    <p:sldId id="474" r:id="rId14"/>
    <p:sldId id="448" r:id="rId15"/>
    <p:sldId id="490" r:id="rId16"/>
    <p:sldId id="491" r:id="rId17"/>
    <p:sldId id="492" r:id="rId18"/>
    <p:sldId id="493" r:id="rId19"/>
    <p:sldId id="494" r:id="rId20"/>
    <p:sldId id="425" r:id="rId21"/>
    <p:sldId id="495" r:id="rId22"/>
    <p:sldId id="497" r:id="rId23"/>
    <p:sldId id="499" r:id="rId24"/>
    <p:sldId id="496" r:id="rId25"/>
    <p:sldId id="498" r:id="rId26"/>
    <p:sldId id="500" r:id="rId27"/>
    <p:sldId id="501" r:id="rId28"/>
    <p:sldId id="502" r:id="rId29"/>
    <p:sldId id="503" r:id="rId30"/>
    <p:sldId id="504" r:id="rId31"/>
    <p:sldId id="505" r:id="rId32"/>
    <p:sldId id="506" r:id="rId33"/>
    <p:sldId id="476" r:id="rId34"/>
    <p:sldId id="507" r:id="rId35"/>
    <p:sldId id="477" r:id="rId36"/>
    <p:sldId id="478" r:id="rId37"/>
    <p:sldId id="508" r:id="rId38"/>
    <p:sldId id="509" r:id="rId39"/>
    <p:sldId id="479" r:id="rId40"/>
    <p:sldId id="480" r:id="rId41"/>
    <p:sldId id="510" r:id="rId42"/>
    <p:sldId id="481" r:id="rId43"/>
    <p:sldId id="512" r:id="rId44"/>
    <p:sldId id="511" r:id="rId45"/>
    <p:sldId id="513" r:id="rId46"/>
    <p:sldId id="484" r:id="rId47"/>
    <p:sldId id="485" r:id="rId48"/>
    <p:sldId id="515" r:id="rId49"/>
    <p:sldId id="516" r:id="rId50"/>
    <p:sldId id="517" r:id="rId51"/>
    <p:sldId id="514" r:id="rId52"/>
    <p:sldId id="488" r:id="rId53"/>
    <p:sldId id="518" r:id="rId54"/>
    <p:sldId id="519" r:id="rId55"/>
    <p:sldId id="520" r:id="rId56"/>
    <p:sldId id="521" r:id="rId57"/>
    <p:sldId id="522" r:id="rId58"/>
    <p:sldId id="523" r:id="rId59"/>
    <p:sldId id="525" r:id="rId60"/>
    <p:sldId id="526" r:id="rId61"/>
    <p:sldId id="420" r:id="rId62"/>
    <p:sldId id="422" r:id="rId63"/>
  </p:sldIdLst>
  <p:sldSz cx="9144000" cy="6858000" type="screen4x3"/>
  <p:notesSz cx="9882188" cy="676116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6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6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6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60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339933"/>
    <a:srgbClr val="FF0066"/>
    <a:srgbClr val="FF3300"/>
    <a:srgbClr val="00FF00"/>
    <a:srgbClr val="FF0000"/>
    <a:srgbClr val="C0C0C0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91" autoAdjust="0"/>
    <p:restoredTop sz="99072" autoAdjust="0"/>
  </p:normalViewPr>
  <p:slideViewPr>
    <p:cSldViewPr snapToGrid="0">
      <p:cViewPr>
        <p:scale>
          <a:sx n="70" d="100"/>
          <a:sy n="70" d="100"/>
        </p:scale>
        <p:origin x="-348" y="-96"/>
      </p:cViewPr>
      <p:guideLst>
        <p:guide orient="horz" pos="21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slide" Target="slides/slide52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61" Type="http://schemas.openxmlformats.org/officeDocument/2006/relationships/slide" Target="slides/slide5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viewProps" Target="viewProps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image" Target="../media/image108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image" Target="../media/image10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CA2746-FF02-45B4-9E38-43A34301B634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F9BDEE6-8133-4F98-94C3-2122DA83254E}">
      <dgm:prSet phldrT="[文本]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/>
        <a:lstStyle/>
        <a:p>
          <a:pPr algn="l"/>
          <a:r>
            <a:rPr lang="zh-CN" altLang="en-US" sz="3200" b="1" dirty="0" smtClean="0">
              <a:solidFill>
                <a:schemeClr val="tx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rPr>
            <a:t>解线性方程组的直接法</a:t>
          </a:r>
          <a:endParaRPr lang="zh-CN" altLang="en-US" sz="3200" b="1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gm:t>
    </dgm:pt>
    <dgm:pt modelId="{567CFCA7-1D34-4B0B-9BC9-0AB855C556F9}" type="parTrans" cxnId="{445A9B0B-E00C-4599-9F1A-69AB2D90CB75}">
      <dgm:prSet/>
      <dgm:spPr/>
      <dgm:t>
        <a:bodyPr/>
        <a:lstStyle/>
        <a:p>
          <a:endParaRPr lang="zh-CN" altLang="en-US"/>
        </a:p>
      </dgm:t>
    </dgm:pt>
    <dgm:pt modelId="{2676BDB3-3E94-4407-9B6A-95700C009AD7}" type="sibTrans" cxnId="{445A9B0B-E00C-4599-9F1A-69AB2D90CB75}">
      <dgm:prSet/>
      <dgm:spPr/>
      <dgm:t>
        <a:bodyPr/>
        <a:lstStyle/>
        <a:p>
          <a:endParaRPr lang="zh-CN" altLang="en-US"/>
        </a:p>
      </dgm:t>
    </dgm:pt>
    <dgm:pt modelId="{A0C8AF22-A6CC-497C-8629-0F30518787DD}">
      <dgm:prSet phldrT="[文本]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/>
        <a:lstStyle/>
        <a:p>
          <a:pPr algn="l"/>
          <a:r>
            <a:rPr lang="zh-CN" altLang="en-US" sz="3200" b="1" dirty="0" smtClean="0">
              <a:solidFill>
                <a:schemeClr val="tx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rPr>
            <a:t>解线性方程组的迭代法</a:t>
          </a:r>
          <a:endParaRPr lang="zh-CN" altLang="en-US" sz="3200" b="1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gm:t>
    </dgm:pt>
    <dgm:pt modelId="{4401A234-DBA5-4CEA-A077-543D1851A7ED}" type="parTrans" cxnId="{1F8B4476-4A05-48A5-BC3F-CFAD08F9B8DE}">
      <dgm:prSet/>
      <dgm:spPr/>
      <dgm:t>
        <a:bodyPr/>
        <a:lstStyle/>
        <a:p>
          <a:endParaRPr lang="zh-CN" altLang="en-US"/>
        </a:p>
      </dgm:t>
    </dgm:pt>
    <dgm:pt modelId="{114C0A2D-2F23-4FAE-B14B-76355FA5E620}" type="sibTrans" cxnId="{1F8B4476-4A05-48A5-BC3F-CFAD08F9B8DE}">
      <dgm:prSet/>
      <dgm:spPr/>
      <dgm:t>
        <a:bodyPr/>
        <a:lstStyle/>
        <a:p>
          <a:endParaRPr lang="zh-CN" altLang="en-US"/>
        </a:p>
      </dgm:t>
    </dgm:pt>
    <dgm:pt modelId="{CEC9E993-3914-4C8D-B457-FB143B132CF0}">
      <dgm:prSet phldrT="[文本]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/>
        <a:lstStyle/>
        <a:p>
          <a:pPr algn="l"/>
          <a:r>
            <a:rPr lang="zh-CN" altLang="en-US" sz="3200" b="1" dirty="0" smtClean="0">
              <a:solidFill>
                <a:schemeClr val="tx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rPr>
            <a:t>迭代法的收敛性</a:t>
          </a:r>
          <a:endParaRPr lang="zh-CN" altLang="en-US" sz="3200" b="1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gm:t>
    </dgm:pt>
    <dgm:pt modelId="{EB1A04DC-43ED-4DF3-9FEF-EBFD43B2B29B}" type="parTrans" cxnId="{B496A4FA-F4B0-4C99-AAA6-4D7C97E902AE}">
      <dgm:prSet/>
      <dgm:spPr/>
      <dgm:t>
        <a:bodyPr/>
        <a:lstStyle/>
        <a:p>
          <a:endParaRPr lang="zh-CN" altLang="en-US"/>
        </a:p>
      </dgm:t>
    </dgm:pt>
    <dgm:pt modelId="{D3F0D8D6-1A2F-4B45-B671-EE42D0DB8746}" type="sibTrans" cxnId="{B496A4FA-F4B0-4C99-AAA6-4D7C97E902AE}">
      <dgm:prSet/>
      <dgm:spPr/>
      <dgm:t>
        <a:bodyPr/>
        <a:lstStyle/>
        <a:p>
          <a:endParaRPr lang="zh-CN" altLang="en-US"/>
        </a:p>
      </dgm:t>
    </dgm:pt>
    <dgm:pt modelId="{6857FEBA-B116-406B-BF33-32B52267DD1E}" type="pres">
      <dgm:prSet presAssocID="{1ACA2746-FF02-45B4-9E38-43A34301B63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AFD3A4A-81FE-40EB-B440-BFBB318674A8}" type="pres">
      <dgm:prSet presAssocID="{4F9BDEE6-8133-4F98-94C3-2122DA83254E}" presName="composite" presStyleCnt="0"/>
      <dgm:spPr/>
      <dgm:t>
        <a:bodyPr/>
        <a:lstStyle/>
        <a:p>
          <a:endParaRPr lang="zh-CN" altLang="en-US"/>
        </a:p>
      </dgm:t>
    </dgm:pt>
    <dgm:pt modelId="{F981EA73-E29D-47A7-9F95-41F4B4024A2F}" type="pres">
      <dgm:prSet presAssocID="{4F9BDEE6-8133-4F98-94C3-2122DA83254E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2BBB32B3-2239-48C2-ADF5-AEF1C770ED0E}" type="pres">
      <dgm:prSet presAssocID="{4F9BDEE6-8133-4F98-94C3-2122DA83254E}" presName="txShp" presStyleLbl="node1" presStyleIdx="0" presStyleCnt="3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F2DC5C-E06C-4641-9D58-71AE170A739F}" type="pres">
      <dgm:prSet presAssocID="{2676BDB3-3E94-4407-9B6A-95700C009AD7}" presName="spacing" presStyleCnt="0"/>
      <dgm:spPr/>
      <dgm:t>
        <a:bodyPr/>
        <a:lstStyle/>
        <a:p>
          <a:endParaRPr lang="zh-CN" altLang="en-US"/>
        </a:p>
      </dgm:t>
    </dgm:pt>
    <dgm:pt modelId="{04DD0D94-1DC7-448D-BDBE-374391896668}" type="pres">
      <dgm:prSet presAssocID="{A0C8AF22-A6CC-497C-8629-0F30518787DD}" presName="composite" presStyleCnt="0"/>
      <dgm:spPr/>
      <dgm:t>
        <a:bodyPr/>
        <a:lstStyle/>
        <a:p>
          <a:endParaRPr lang="zh-CN" altLang="en-US"/>
        </a:p>
      </dgm:t>
    </dgm:pt>
    <dgm:pt modelId="{3366896A-BF52-4257-A2B2-9C9C925E40FB}" type="pres">
      <dgm:prSet presAssocID="{A0C8AF22-A6CC-497C-8629-0F30518787DD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AFBACF74-409D-4102-824A-D9B6B4CE89B7}" type="pres">
      <dgm:prSet presAssocID="{A0C8AF22-A6CC-497C-8629-0F30518787DD}" presName="txShp" presStyleLbl="node1" presStyleIdx="1" presStyleCnt="3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1F36F1-BB39-4EA9-A569-BD25A460ADEB}" type="pres">
      <dgm:prSet presAssocID="{114C0A2D-2F23-4FAE-B14B-76355FA5E620}" presName="spacing" presStyleCnt="0"/>
      <dgm:spPr/>
      <dgm:t>
        <a:bodyPr/>
        <a:lstStyle/>
        <a:p>
          <a:endParaRPr lang="zh-CN" altLang="en-US"/>
        </a:p>
      </dgm:t>
    </dgm:pt>
    <dgm:pt modelId="{A63A29DA-8BDB-4E76-BFD7-485D1077735A}" type="pres">
      <dgm:prSet presAssocID="{CEC9E993-3914-4C8D-B457-FB143B132CF0}" presName="composite" presStyleCnt="0"/>
      <dgm:spPr/>
      <dgm:t>
        <a:bodyPr/>
        <a:lstStyle/>
        <a:p>
          <a:endParaRPr lang="zh-CN" altLang="en-US"/>
        </a:p>
      </dgm:t>
    </dgm:pt>
    <dgm:pt modelId="{205A9B42-8E8C-45F2-82A6-4040E0A1E34D}" type="pres">
      <dgm:prSet presAssocID="{CEC9E993-3914-4C8D-B457-FB143B132CF0}" presName="imgShp" presStyleLbl="fgImgPlace1" presStyleIdx="2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8E827079-0A14-4D32-B0B3-2772D58A35BB}" type="pres">
      <dgm:prSet presAssocID="{CEC9E993-3914-4C8D-B457-FB143B132CF0}" presName="txShp" presStyleLbl="node1" presStyleIdx="2" presStyleCnt="3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F5CEED8-EA7E-45C2-B0A1-6464F9917B12}" type="presOf" srcId="{CEC9E993-3914-4C8D-B457-FB143B132CF0}" destId="{8E827079-0A14-4D32-B0B3-2772D58A35BB}" srcOrd="0" destOrd="0" presId="urn:microsoft.com/office/officeart/2005/8/layout/vList3#1"/>
    <dgm:cxn modelId="{44E8F11B-8B0C-4307-9F85-C32E1306E854}" type="presOf" srcId="{A0C8AF22-A6CC-497C-8629-0F30518787DD}" destId="{AFBACF74-409D-4102-824A-D9B6B4CE89B7}" srcOrd="0" destOrd="0" presId="urn:microsoft.com/office/officeart/2005/8/layout/vList3#1"/>
    <dgm:cxn modelId="{B496A4FA-F4B0-4C99-AAA6-4D7C97E902AE}" srcId="{1ACA2746-FF02-45B4-9E38-43A34301B634}" destId="{CEC9E993-3914-4C8D-B457-FB143B132CF0}" srcOrd="2" destOrd="0" parTransId="{EB1A04DC-43ED-4DF3-9FEF-EBFD43B2B29B}" sibTransId="{D3F0D8D6-1A2F-4B45-B671-EE42D0DB8746}"/>
    <dgm:cxn modelId="{5101776B-D531-4CA7-9323-B46087DEEE6D}" type="presOf" srcId="{4F9BDEE6-8133-4F98-94C3-2122DA83254E}" destId="{2BBB32B3-2239-48C2-ADF5-AEF1C770ED0E}" srcOrd="0" destOrd="0" presId="urn:microsoft.com/office/officeart/2005/8/layout/vList3#1"/>
    <dgm:cxn modelId="{990B47AE-5099-413A-AF25-8332B081A0E9}" type="presOf" srcId="{1ACA2746-FF02-45B4-9E38-43A34301B634}" destId="{6857FEBA-B116-406B-BF33-32B52267DD1E}" srcOrd="0" destOrd="0" presId="urn:microsoft.com/office/officeart/2005/8/layout/vList3#1"/>
    <dgm:cxn modelId="{445A9B0B-E00C-4599-9F1A-69AB2D90CB75}" srcId="{1ACA2746-FF02-45B4-9E38-43A34301B634}" destId="{4F9BDEE6-8133-4F98-94C3-2122DA83254E}" srcOrd="0" destOrd="0" parTransId="{567CFCA7-1D34-4B0B-9BC9-0AB855C556F9}" sibTransId="{2676BDB3-3E94-4407-9B6A-95700C009AD7}"/>
    <dgm:cxn modelId="{1F8B4476-4A05-48A5-BC3F-CFAD08F9B8DE}" srcId="{1ACA2746-FF02-45B4-9E38-43A34301B634}" destId="{A0C8AF22-A6CC-497C-8629-0F30518787DD}" srcOrd="1" destOrd="0" parTransId="{4401A234-DBA5-4CEA-A077-543D1851A7ED}" sibTransId="{114C0A2D-2F23-4FAE-B14B-76355FA5E620}"/>
    <dgm:cxn modelId="{F5298AD9-79E3-4B7A-AA4A-1EACAB3516A4}" type="presParOf" srcId="{6857FEBA-B116-406B-BF33-32B52267DD1E}" destId="{5AFD3A4A-81FE-40EB-B440-BFBB318674A8}" srcOrd="0" destOrd="0" presId="urn:microsoft.com/office/officeart/2005/8/layout/vList3#1"/>
    <dgm:cxn modelId="{291323BB-9482-4D7B-B4E5-1DFC2EB4E51D}" type="presParOf" srcId="{5AFD3A4A-81FE-40EB-B440-BFBB318674A8}" destId="{F981EA73-E29D-47A7-9F95-41F4B4024A2F}" srcOrd="0" destOrd="0" presId="urn:microsoft.com/office/officeart/2005/8/layout/vList3#1"/>
    <dgm:cxn modelId="{5E4AFC2E-6E0A-4476-AA33-30E51D5303F5}" type="presParOf" srcId="{5AFD3A4A-81FE-40EB-B440-BFBB318674A8}" destId="{2BBB32B3-2239-48C2-ADF5-AEF1C770ED0E}" srcOrd="1" destOrd="0" presId="urn:microsoft.com/office/officeart/2005/8/layout/vList3#1"/>
    <dgm:cxn modelId="{A26E133E-9E3F-437D-8675-B7FC987A60AE}" type="presParOf" srcId="{6857FEBA-B116-406B-BF33-32B52267DD1E}" destId="{F4F2DC5C-E06C-4641-9D58-71AE170A739F}" srcOrd="1" destOrd="0" presId="urn:microsoft.com/office/officeart/2005/8/layout/vList3#1"/>
    <dgm:cxn modelId="{3C9A0A67-BF05-4CA0-98AD-3FAB7E923C32}" type="presParOf" srcId="{6857FEBA-B116-406B-BF33-32B52267DD1E}" destId="{04DD0D94-1DC7-448D-BDBE-374391896668}" srcOrd="2" destOrd="0" presId="urn:microsoft.com/office/officeart/2005/8/layout/vList3#1"/>
    <dgm:cxn modelId="{05340E3C-3B0D-48F7-9686-B6CAD6CFFD5C}" type="presParOf" srcId="{04DD0D94-1DC7-448D-BDBE-374391896668}" destId="{3366896A-BF52-4257-A2B2-9C9C925E40FB}" srcOrd="0" destOrd="0" presId="urn:microsoft.com/office/officeart/2005/8/layout/vList3#1"/>
    <dgm:cxn modelId="{3A53F4A9-7E86-43C2-B3E3-50D176CF0C0C}" type="presParOf" srcId="{04DD0D94-1DC7-448D-BDBE-374391896668}" destId="{AFBACF74-409D-4102-824A-D9B6B4CE89B7}" srcOrd="1" destOrd="0" presId="urn:microsoft.com/office/officeart/2005/8/layout/vList3#1"/>
    <dgm:cxn modelId="{59CAC9D5-8929-44B6-BCD8-9541C5E6FB30}" type="presParOf" srcId="{6857FEBA-B116-406B-BF33-32B52267DD1E}" destId="{A11F36F1-BB39-4EA9-A569-BD25A460ADEB}" srcOrd="3" destOrd="0" presId="urn:microsoft.com/office/officeart/2005/8/layout/vList3#1"/>
    <dgm:cxn modelId="{A1481977-EAE7-4436-8D67-CB77D6239240}" type="presParOf" srcId="{6857FEBA-B116-406B-BF33-32B52267DD1E}" destId="{A63A29DA-8BDB-4E76-BFD7-485D1077735A}" srcOrd="4" destOrd="0" presId="urn:microsoft.com/office/officeart/2005/8/layout/vList3#1"/>
    <dgm:cxn modelId="{01F87B9D-7DB7-4C0D-8BFD-CC7DDA36494D}" type="presParOf" srcId="{A63A29DA-8BDB-4E76-BFD7-485D1077735A}" destId="{205A9B42-8E8C-45F2-82A6-4040E0A1E34D}" srcOrd="0" destOrd="0" presId="urn:microsoft.com/office/officeart/2005/8/layout/vList3#1"/>
    <dgm:cxn modelId="{190F5C4A-B4F7-41E7-BB3B-F2FA69696C77}" type="presParOf" srcId="{A63A29DA-8BDB-4E76-BFD7-485D1077735A}" destId="{8E827079-0A14-4D32-B0B3-2772D58A35BB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BB32B3-2239-48C2-ADF5-AEF1C770ED0E}">
      <dsp:nvSpPr>
        <dsp:cNvPr id="0" name=""/>
        <dsp:cNvSpPr/>
      </dsp:nvSpPr>
      <dsp:spPr>
        <a:xfrm rot="10800000">
          <a:off x="1867953" y="1968"/>
          <a:ext cx="6055532" cy="123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251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rPr>
            <a:t>解线性方程组的直接法</a:t>
          </a:r>
          <a:endParaRPr lang="zh-CN" altLang="en-US" sz="3200" b="1" kern="1200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sp:txBody>
      <dsp:txXfrm rot="10800000">
        <a:off x="1867953" y="1968"/>
        <a:ext cx="6055532" cy="1236473"/>
      </dsp:txXfrm>
    </dsp:sp>
    <dsp:sp modelId="{F981EA73-E29D-47A7-9F95-41F4B4024A2F}">
      <dsp:nvSpPr>
        <dsp:cNvPr id="0" name=""/>
        <dsp:cNvSpPr/>
      </dsp:nvSpPr>
      <dsp:spPr>
        <a:xfrm>
          <a:off x="898518" y="1968"/>
          <a:ext cx="1236473" cy="123647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BACF74-409D-4102-824A-D9B6B4CE89B7}">
      <dsp:nvSpPr>
        <dsp:cNvPr id="0" name=""/>
        <dsp:cNvSpPr/>
      </dsp:nvSpPr>
      <dsp:spPr>
        <a:xfrm rot="10800000">
          <a:off x="1867953" y="1607538"/>
          <a:ext cx="6055532" cy="123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251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rPr>
            <a:t>解线性方程组的迭代法</a:t>
          </a:r>
          <a:endParaRPr lang="zh-CN" altLang="en-US" sz="3200" b="1" kern="1200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sp:txBody>
      <dsp:txXfrm rot="10800000">
        <a:off x="1867953" y="1607538"/>
        <a:ext cx="6055532" cy="1236473"/>
      </dsp:txXfrm>
    </dsp:sp>
    <dsp:sp modelId="{3366896A-BF52-4257-A2B2-9C9C925E40FB}">
      <dsp:nvSpPr>
        <dsp:cNvPr id="0" name=""/>
        <dsp:cNvSpPr/>
      </dsp:nvSpPr>
      <dsp:spPr>
        <a:xfrm>
          <a:off x="898518" y="1607538"/>
          <a:ext cx="1236473" cy="123647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27079-0A14-4D32-B0B3-2772D58A35BB}">
      <dsp:nvSpPr>
        <dsp:cNvPr id="0" name=""/>
        <dsp:cNvSpPr/>
      </dsp:nvSpPr>
      <dsp:spPr>
        <a:xfrm rot="10800000">
          <a:off x="1867953" y="3213109"/>
          <a:ext cx="6055532" cy="12364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251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1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rPr>
            <a:t>迭代法的收敛性</a:t>
          </a:r>
          <a:endParaRPr lang="zh-CN" altLang="en-US" sz="3200" b="1" kern="1200" dirty="0">
            <a:solidFill>
              <a:schemeClr val="tx1"/>
            </a:solidFill>
            <a:latin typeface="Times New Roman" pitchFamily="18" charset="0"/>
            <a:ea typeface="华文楷体" pitchFamily="2" charset="-122"/>
            <a:cs typeface="Times New Roman" pitchFamily="18" charset="0"/>
          </a:endParaRPr>
        </a:p>
      </dsp:txBody>
      <dsp:txXfrm rot="10800000">
        <a:off x="1867953" y="3213109"/>
        <a:ext cx="6055532" cy="1236473"/>
      </dsp:txXfrm>
    </dsp:sp>
    <dsp:sp modelId="{205A9B42-8E8C-45F2-82A6-4040E0A1E34D}">
      <dsp:nvSpPr>
        <dsp:cNvPr id="0" name=""/>
        <dsp:cNvSpPr/>
      </dsp:nvSpPr>
      <dsp:spPr>
        <a:xfrm>
          <a:off x="898518" y="3213109"/>
          <a:ext cx="1236473" cy="123647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4" Type="http://schemas.openxmlformats.org/officeDocument/2006/relationships/image" Target="../media/image60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wmf"/><Relationship Id="rId1" Type="http://schemas.openxmlformats.org/officeDocument/2006/relationships/image" Target="../media/image89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4" Type="http://schemas.openxmlformats.org/officeDocument/2006/relationships/image" Target="../media/image94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89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6.wmf"/><Relationship Id="rId4" Type="http://schemas.openxmlformats.org/officeDocument/2006/relationships/image" Target="../media/image9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86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8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Relationship Id="rId4" Type="http://schemas.openxmlformats.org/officeDocument/2006/relationships/image" Target="../media/image10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5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32.wmf"/><Relationship Id="rId4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30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7525" y="0"/>
            <a:ext cx="42830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7525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FF44D03-DA37-4622-A90B-4976B86CB8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30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7525" y="0"/>
            <a:ext cx="42830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51200" y="508000"/>
            <a:ext cx="3379788" cy="2533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3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9013" y="3211513"/>
            <a:ext cx="7905750" cy="304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53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3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7525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9F909CE-23E8-4B68-B3BF-CD441B8334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itchFamily="34" charset="0"/>
              </a:rPr>
              <a:pPr/>
              <a:t>2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 smtClean="0">
              <a:latin typeface="Arial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  <a:pPr algn="r"/>
              <a:t>11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12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13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 smtClean="0">
              <a:latin typeface="Arial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  <a:pPr algn="r"/>
              <a:t>14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 smtClean="0">
              <a:latin typeface="Arial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  <a:pPr algn="r"/>
              <a:t>15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 smtClean="0">
              <a:latin typeface="Arial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  <a:pPr algn="r"/>
              <a:t>16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 smtClean="0">
              <a:latin typeface="Arial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  <a:pPr algn="r"/>
              <a:t>17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 smtClean="0">
              <a:latin typeface="Arial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  <a:pPr algn="r"/>
              <a:t>18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19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20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itchFamily="34" charset="0"/>
              </a:rPr>
              <a:pPr/>
              <a:t>3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21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22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itchFamily="34" charset="0"/>
              </a:rPr>
              <a:pPr/>
              <a:t>23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24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25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26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27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28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29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30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31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32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33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34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35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itchFamily="34" charset="0"/>
              </a:rPr>
              <a:pPr/>
              <a:t>36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37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38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39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40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5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itchFamily="34" charset="0"/>
              </a:rPr>
              <a:pPr/>
              <a:t>41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42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43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44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45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46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47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48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49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50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6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9BF43-D046-49E9-9FA9-5F63F296AC84}" type="slidenum">
              <a:rPr lang="en-US" altLang="zh-CN" smtClean="0">
                <a:latin typeface="Arial" pitchFamily="34" charset="0"/>
              </a:rPr>
              <a:pPr/>
              <a:t>52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7625" y="3211513"/>
            <a:ext cx="7246938" cy="3043237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7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itchFamily="34" charset="0"/>
              </a:rPr>
              <a:pPr/>
              <a:t>8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itchFamily="34" charset="0"/>
              </a:rPr>
              <a:pPr/>
              <a:t>9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  <a:ln/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 smtClean="0">
              <a:latin typeface="Arial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  <a:pPr algn="r"/>
              <a:t>10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0977" y="274638"/>
            <a:ext cx="2155825" cy="57467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3502" y="274638"/>
            <a:ext cx="6315075" cy="57467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A2092-1B92-42DD-8940-B2422FC003FE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DC7BB-9E40-4F2B-ABDB-3A53F5F7A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9A8DF-83A5-4197-AA92-84B5E7F484E9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CF3B8-5477-4F67-BD97-D9FD4DAFEE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D5697-F0E9-478B-944B-41EBFE0B2312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15FB9-ADDD-42D3-BF87-8A0E0C8B44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F516-CB12-4551-9772-8C06A2FB45E6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35E9B-14D9-430C-9711-5D5E5C99F0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72059-DB10-4F73-B9AD-6F424218ABD5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A4832-BB3C-4756-9769-ECFF660133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0" y="274639"/>
            <a:ext cx="8229600" cy="5619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BB72E-11E9-450F-8340-0E1E456EF4AA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C26F0-940A-4DA8-AF68-93815741FF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B9A7F-94B1-49B8-9415-19CB8CD17261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E5D87-A21D-49D4-BCC9-9D93DD7806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9CDBB-4455-46CD-B0A4-92CCB5A94DE8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28273-746A-4112-822C-CFDA7FD2FB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6A808-253F-428C-851C-76D4E06371FE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47687-8903-4B55-B0E3-F5C575841F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17D70-3B60-4CA6-AE23-D74CC3C6F866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35B5-6680-4A57-872C-1CE8DE8E9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D9D33-BDEA-4A9B-8B36-1638BE51DCAC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7909A-6F15-4495-894C-A13DC452CD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3500" y="274638"/>
            <a:ext cx="8623300" cy="57467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C5BF9-BBF4-4672-938D-0E4F58334A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886F8-A78D-4C03-ACFC-826D818FB8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40F16-5F7F-41AB-9C27-DD0F33AF6F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692151"/>
            <a:ext cx="4038600" cy="72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692151"/>
            <a:ext cx="4038600" cy="72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92015-3B1A-4FEB-9C36-2821381F05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D97D0-51B4-4E8D-98C8-BBC1E277F4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1CC4C-B7B2-4B80-A969-9643B92C0B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41FBD-1E42-4FA7-9AEA-9561FF7313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DEBF5-6124-49F4-BD5A-C4736AC41C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D65DD-3138-4DA1-A343-7AC491D28E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4D297-C991-4106-B9A1-74245CF91D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1640" y="44452"/>
            <a:ext cx="2212975" cy="13684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44452"/>
            <a:ext cx="6491288" cy="13684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51C9C-0C2A-46D5-98B6-56DE70F565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E6EA4B6-E065-4378-9971-ADC0D0BA84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6D5FD28-BE82-42C5-A286-D1290BC9A5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62D0000-4017-4D0D-B294-F56D1DA414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B60B2E5-8142-4EDE-9261-B2C85515B6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0ADE8E3-E451-45E6-8680-9F431E86F4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168E2FA-516D-4501-91C9-EF715E5D51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50932-76D3-450B-900F-CB3747E427B0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289AC-5232-4D26-BA69-974786AB71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774B7-1B6B-436D-8160-039DB1597697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3471D-599B-4BBA-903D-B37C4B7B48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FD50-0C77-4311-BBEA-0C7815F8F75A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A6B13-5A28-4F31-A360-AF9E4C1400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61864-FF97-4C09-BD99-3A8E3CB343A0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CBE49-8679-4D1F-B8C1-0CAA6140CE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8DCE3-20A7-4EEC-9D2F-0F2806150412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C47A1-3B49-49DA-8E5B-0474B0B2F6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FD928-AE90-4CBB-B225-64B087790AF9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4459C-DAB1-474C-ACEC-88B31AAC4F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47C5A-D81E-473F-84BA-1FBAE38195F2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461AE-4A96-406A-9B26-138855E0A8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66746-C7D0-4CDA-B509-D94AD44AA9C5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15C39-2120-4C09-8BAF-DE92F3254D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DC973-9A8E-4230-8B69-D78CABB89AD8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0EB4E-1C12-416B-9D06-A9C3D78EFD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10CB2-EBCC-4969-8AF7-37D4A46B9EE7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111D1-F282-4B12-AE65-B8FC406AA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80607-24B8-4C59-AD4B-213659ED1F3C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19C51-2FA7-42DB-8950-801183C2F0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089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3501" y="1449918"/>
            <a:ext cx="9021763" cy="15261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3501" y="1397000"/>
            <a:ext cx="9021763" cy="120651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63501" y="2976033"/>
            <a:ext cx="9021763" cy="112184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2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87A2B-9658-4F6E-8BED-950DB0451970}" type="datetimeFigureOut">
              <a:rPr lang="en-US"/>
              <a:pPr>
                <a:defRPr/>
              </a:pPr>
              <a:t>3/11/2021</a:t>
            </a:fld>
            <a:endParaRPr lang="en-US"/>
          </a:p>
        </p:txBody>
      </p:sp>
      <p:sp>
        <p:nvSpPr>
          <p:cNvPr id="12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F35E278-0211-4523-910A-14A118CB75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455E5-7EF0-463F-AD6C-2827CC4FC13B}" type="datetimeFigureOut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A36F8-A994-49B9-B6B9-2070D3CCB3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313" y="69757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 flipV="1">
            <a:off x="69851" y="2377017"/>
            <a:ext cx="9013825" cy="910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9851" y="2341034"/>
            <a:ext cx="9013825" cy="4656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68263" y="2468034"/>
            <a:ext cx="9015412" cy="4656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1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67C18-5537-4B32-930F-38BDE48765FE}" type="datetimeFigureOut">
              <a:rPr lang="en-US"/>
              <a:pPr>
                <a:defRPr/>
              </a:pPr>
              <a:t>3/11/2021</a:t>
            </a:fld>
            <a:endParaRPr 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050" y="6208184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D2D65-4BD2-4151-AA1B-6B3F2928F6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1BEE-AFCE-406E-A597-E15F5C1FC3D9}" type="datetimeFigureOut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AFD88-01D2-4501-B698-BE10B09012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1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0D23A-8E9E-4CB4-BEB2-C967CB4F2909}" type="datetimeFigureOut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47C-FF2D-4E7E-911B-6EA714D9DB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70832-70A0-4089-A6DF-0250EBB23519}" type="datetimeFigureOut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DD7F9-9AB6-49D3-B478-D4C2A31695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5745C-6749-4D5A-9269-BDD025DDB650}" type="datetimeFigureOut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A5171-3018-4F6A-8818-FF98276A81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圆角矩形 5"/>
          <p:cNvSpPr/>
          <p:nvPr/>
        </p:nvSpPr>
        <p:spPr>
          <a:xfrm>
            <a:off x="63501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1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B16B-4E99-4276-A37A-E8246DE5D0F7}" type="datetimeFigureOut">
              <a:rPr lang="en-US"/>
              <a:pPr>
                <a:defRPr/>
              </a:pPr>
              <a:t>3/11/2021</a:t>
            </a:fld>
            <a:endParaRPr 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2C282-A9C8-49DC-ABCD-88FC1FD190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68264" y="4684184"/>
            <a:ext cx="9007475" cy="910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8264" y="4650318"/>
            <a:ext cx="9007475" cy="4656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8264" y="4773084"/>
            <a:ext cx="9007475" cy="48683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1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10" y="66676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D97FE-9DB7-40AE-B68A-5608BBFED039}" type="datetimeFigureOut">
              <a:rPr lang="en-US"/>
              <a:pPr>
                <a:defRPr/>
              </a:pPr>
              <a:t>3/11/2021</a:t>
            </a:fld>
            <a:endParaRPr 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050" y="6208184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757E0-49F1-4D4E-AB4A-40940900DF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C7267-7AFD-4E80-8ADD-681F8C6617A6}" type="datetimeFigureOut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47948-A18A-4C87-A5B3-B84A4CECC5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1168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076B2-18B2-4DDA-A3C0-90AF4F4737D3}" type="datetimeFigureOut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41569-8832-4F9C-87D0-1D73880788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3710CD6B-8424-4687-9BAB-0D81C65462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B24C5DC-6AA8-4CB8-870B-EE7A5FC97D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3D553164-B4B2-461B-92F8-87100E182E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D5E326DD-4D93-4FCB-9DBE-5B399AD8A8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801B6A4E-14CE-4B69-85CF-2AC7CDA1DB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6DD333EE-20F0-49F2-A5D1-2EEFBF76AD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63500" y="275167"/>
            <a:ext cx="8229600" cy="56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new times roman</a:t>
            </a:r>
          </a:p>
        </p:txBody>
      </p:sp>
      <p:sp>
        <p:nvSpPr>
          <p:cNvPr id="15363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1984"/>
            <a:ext cx="8229600" cy="4969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7" r:id="rId1"/>
    <p:sldLayoutId id="2147485008" r:id="rId2"/>
    <p:sldLayoutId id="2147485009" r:id="rId3"/>
    <p:sldLayoutId id="2147485010" r:id="rId4"/>
    <p:sldLayoutId id="2147485011" r:id="rId5"/>
    <p:sldLayoutId id="2147485012" r:id="rId6"/>
    <p:sldLayoutId id="2147485013" r:id="rId7"/>
    <p:sldLayoutId id="2147485014" r:id="rId8"/>
    <p:sldLayoutId id="2147485015" r:id="rId9"/>
    <p:sldLayoutId id="2147485016" r:id="rId10"/>
    <p:sldLayoutId id="2147485017" r:id="rId11"/>
    <p:sldLayoutId id="2147485018" r:id="rId12"/>
    <p:sldLayoutId id="2147485019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SimHei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itchFamily="18" charset="0"/>
          <a:ea typeface="SimHei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itchFamily="18" charset="0"/>
          <a:ea typeface="SimHei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itchFamily="18" charset="0"/>
          <a:ea typeface="SimHei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itchFamily="18" charset="0"/>
          <a:ea typeface="SimHei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itchFamily="18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itchFamily="18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itchFamily="18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itchFamily="18" charset="0"/>
          <a:ea typeface="黑体" pitchFamily="2" charset="-122"/>
        </a:defRPr>
      </a:lvl9pPr>
    </p:titleStyle>
    <p:bodyStyle>
      <a:lvl1pPr marL="1588" indent="127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24301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51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8988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6188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3388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30588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7788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3087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88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3075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2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3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4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58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4590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92" r:id="rId1"/>
    <p:sldLayoutId id="2147485093" r:id="rId2"/>
    <p:sldLayoutId id="2147485094" r:id="rId3"/>
    <p:sldLayoutId id="2147485095" r:id="rId4"/>
    <p:sldLayoutId id="2147485096" r:id="rId5"/>
    <p:sldLayoutId id="2147485097" r:id="rId6"/>
    <p:sldLayoutId id="2147485098" r:id="rId7"/>
    <p:sldLayoutId id="2147485099" r:id="rId8"/>
    <p:sldLayoutId id="2147485100" r:id="rId9"/>
    <p:sldLayoutId id="2147485101" r:id="rId10"/>
    <p:sldLayoutId id="2147485102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F8CD9A-0CC6-43DB-BE48-D83298B0C16A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790777-09BA-44C7-8BE2-5F06013FD5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3" r:id="rId1"/>
    <p:sldLayoutId id="2147485104" r:id="rId2"/>
    <p:sldLayoutId id="2147485105" r:id="rId3"/>
    <p:sldLayoutId id="2147485106" r:id="rId4"/>
    <p:sldLayoutId id="2147485107" r:id="rId5"/>
    <p:sldLayoutId id="2147485108" r:id="rId6"/>
    <p:sldLayoutId id="2147485109" r:id="rId7"/>
    <p:sldLayoutId id="2147485110" r:id="rId8"/>
    <p:sldLayoutId id="2147485111" r:id="rId9"/>
    <p:sldLayoutId id="2147485112" r:id="rId10"/>
    <p:sldLayoutId id="214748511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1" y="44451"/>
            <a:ext cx="8856663" cy="57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692151"/>
            <a:ext cx="8229600" cy="721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97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97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85"/>
            <a:ext cx="2895600" cy="47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97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15C35598-14AD-42A1-B131-2BD3172AA5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0" r:id="rId1"/>
    <p:sldLayoutId id="2147485021" r:id="rId2"/>
    <p:sldLayoutId id="2147485022" r:id="rId3"/>
    <p:sldLayoutId id="2147485023" r:id="rId4"/>
    <p:sldLayoutId id="2147485024" r:id="rId5"/>
    <p:sldLayoutId id="2147485025" r:id="rId6"/>
    <p:sldLayoutId id="2147485026" r:id="rId7"/>
    <p:sldLayoutId id="2147485027" r:id="rId8"/>
    <p:sldLayoutId id="2147485028" r:id="rId9"/>
    <p:sldLayoutId id="2147485029" r:id="rId10"/>
    <p:sldLayoutId id="214748503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  <a:ea typeface="宋体" pitchFamily="2" charset="-122"/>
        </a:defRPr>
      </a:lvl9pPr>
    </p:titleStyle>
    <p:bodyStyle>
      <a:lvl1pPr marL="1588" indent="127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24301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51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058988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516188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2973388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3430588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3887788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gray">
          <a:xfrm>
            <a:off x="655639" y="192617"/>
            <a:ext cx="8497887" cy="719667"/>
          </a:xfrm>
          <a:prstGeom prst="rect">
            <a:avLst/>
          </a:prstGeom>
          <a:solidFill>
            <a:schemeClr val="fol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1" y="550334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gray">
          <a:xfrm>
            <a:off x="328613" y="188384"/>
            <a:ext cx="328612" cy="361949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657226" y="1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657226" y="192617"/>
            <a:ext cx="328613" cy="36406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gray">
          <a:xfrm>
            <a:off x="328613" y="550334"/>
            <a:ext cx="328612" cy="361951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4" r:id="rId1"/>
    <p:sldLayoutId id="2147485115" r:id="rId2"/>
    <p:sldLayoutId id="2147485116" r:id="rId3"/>
    <p:sldLayoutId id="2147485117" r:id="rId4"/>
    <p:sldLayoutId id="2147485118" r:id="rId5"/>
    <p:sldLayoutId id="2147485119" r:id="rId6"/>
    <p:sldLayoutId id="2147485031" r:id="rId7"/>
    <p:sldLayoutId id="2147485032" r:id="rId8"/>
    <p:sldLayoutId id="2147485033" r:id="rId9"/>
    <p:sldLayoutId id="2147485034" r:id="rId10"/>
    <p:sldLayoutId id="2147485035" r:id="rId11"/>
    <p:sldLayoutId id="2147485120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rgbClr val="000000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2063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64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51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8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9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4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8446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6" r:id="rId1"/>
    <p:sldLayoutId id="2147485037" r:id="rId2"/>
    <p:sldLayoutId id="2147485038" r:id="rId3"/>
    <p:sldLayoutId id="2147485039" r:id="rId4"/>
    <p:sldLayoutId id="2147485040" r:id="rId5"/>
    <p:sldLayoutId id="2147485041" r:id="rId6"/>
    <p:sldLayoutId id="2147485042" r:id="rId7"/>
    <p:sldLayoutId id="2147485043" r:id="rId8"/>
    <p:sldLayoutId id="2147485044" r:id="rId9"/>
    <p:sldLayoutId id="2147485045" r:id="rId10"/>
    <p:sldLayoutId id="2147485046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3087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88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3075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2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3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4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4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9470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48" r:id="rId2"/>
    <p:sldLayoutId id="2147485049" r:id="rId3"/>
    <p:sldLayoutId id="2147485050" r:id="rId4"/>
    <p:sldLayoutId id="2147485051" r:id="rId5"/>
    <p:sldLayoutId id="2147485052" r:id="rId6"/>
    <p:sldLayoutId id="2147485053" r:id="rId7"/>
    <p:sldLayoutId id="2147485054" r:id="rId8"/>
    <p:sldLayoutId id="2147485055" r:id="rId9"/>
    <p:sldLayoutId id="2147485056" r:id="rId10"/>
    <p:sldLayoutId id="2147485057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48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6CD2B85-38D5-4686-83DA-9F573E439D44}" type="datetimeFigureOut">
              <a:rPr lang="zh-CN" altLang="en-US"/>
              <a:pPr>
                <a:defRPr/>
              </a:pPr>
              <a:t>2021/3/11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4FBA3CF-A976-402A-85E3-9EE6EA5317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8" r:id="rId1"/>
    <p:sldLayoutId id="2147485059" r:id="rId2"/>
    <p:sldLayoutId id="2147485060" r:id="rId3"/>
    <p:sldLayoutId id="2147485061" r:id="rId4"/>
    <p:sldLayoutId id="2147485062" r:id="rId5"/>
    <p:sldLayoutId id="2147485063" r:id="rId6"/>
    <p:sldLayoutId id="2147485064" r:id="rId7"/>
    <p:sldLayoutId id="2147485065" r:id="rId8"/>
    <p:sldLayoutId id="2147485066" r:id="rId9"/>
    <p:sldLayoutId id="2147485067" r:id="rId10"/>
    <p:sldLayoutId id="214748506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3501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8" name="标题占位符 21"/>
          <p:cNvSpPr>
            <a:spLocks noGrp="1"/>
          </p:cNvSpPr>
          <p:nvPr>
            <p:ph type="title"/>
          </p:nvPr>
        </p:nvSpPr>
        <p:spPr bwMode="auto">
          <a:xfrm>
            <a:off x="914400" y="275167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1509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2"/>
            <a:ext cx="2476500" cy="476249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F1602F3-FE22-4186-B69A-0444B26B9F3B}" type="datetimeFigureOut">
              <a:rPr lang="en-US"/>
              <a:pPr>
                <a:defRPr/>
              </a:pPr>
              <a:t>3/11/2021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09805FD-2AEB-47D4-8916-BDBD94EF69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21" r:id="rId1"/>
    <p:sldLayoutId id="2147485069" r:id="rId2"/>
    <p:sldLayoutId id="2147485122" r:id="rId3"/>
    <p:sldLayoutId id="2147485070" r:id="rId4"/>
    <p:sldLayoutId id="2147485071" r:id="rId5"/>
    <p:sldLayoutId id="2147485072" r:id="rId6"/>
    <p:sldLayoutId id="2147485073" r:id="rId7"/>
    <p:sldLayoutId id="2147485123" r:id="rId8"/>
    <p:sldLayoutId id="2147485124" r:id="rId9"/>
    <p:sldLayoutId id="2147485074" r:id="rId10"/>
    <p:sldLayoutId id="2147485075" r:id="rId11"/>
    <p:sldLayoutId id="214748512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ea typeface="幼圆" pitchFamily="49" charset="-122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gray">
          <a:xfrm>
            <a:off x="655639" y="192617"/>
            <a:ext cx="8497887" cy="719667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1" y="550334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gray">
          <a:xfrm>
            <a:off x="328613" y="188384"/>
            <a:ext cx="328612" cy="361949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657226" y="1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657226" y="192617"/>
            <a:ext cx="328613" cy="36406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gray">
          <a:xfrm>
            <a:off x="328613" y="550334"/>
            <a:ext cx="328612" cy="361951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26" r:id="rId1"/>
    <p:sldLayoutId id="2147485127" r:id="rId2"/>
    <p:sldLayoutId id="2147485128" r:id="rId3"/>
    <p:sldLayoutId id="2147485129" r:id="rId4"/>
    <p:sldLayoutId id="2147485130" r:id="rId5"/>
    <p:sldLayoutId id="2147485131" r:id="rId6"/>
    <p:sldLayoutId id="2147485076" r:id="rId7"/>
    <p:sldLayoutId id="2147485077" r:id="rId8"/>
    <p:sldLayoutId id="2147485078" r:id="rId9"/>
    <p:sldLayoutId id="2147485079" r:id="rId10"/>
    <p:sldLayoutId id="2147485080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rgbClr val="000000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2063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64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51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8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9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5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3566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81" r:id="rId1"/>
    <p:sldLayoutId id="2147485082" r:id="rId2"/>
    <p:sldLayoutId id="2147485083" r:id="rId3"/>
    <p:sldLayoutId id="2147485084" r:id="rId4"/>
    <p:sldLayoutId id="2147485085" r:id="rId5"/>
    <p:sldLayoutId id="2147485086" r:id="rId6"/>
    <p:sldLayoutId id="2147485087" r:id="rId7"/>
    <p:sldLayoutId id="2147485088" r:id="rId8"/>
    <p:sldLayoutId id="2147485089" r:id="rId9"/>
    <p:sldLayoutId id="2147485090" r:id="rId10"/>
    <p:sldLayoutId id="2147485091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8.xml"/><Relationship Id="rId7" Type="http://schemas.openxmlformats.org/officeDocument/2006/relationships/oleObject" Target="../embeddings/oleObject10.bin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slideLayout" Target="../slideLayouts/slideLayout88.xml"/><Relationship Id="rId7" Type="http://schemas.openxmlformats.org/officeDocument/2006/relationships/oleObject" Target="../embeddings/oleObject13.bin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6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8.xml"/><Relationship Id="rId2" Type="http://schemas.openxmlformats.org/officeDocument/2006/relationships/tags" Target="../tags/tag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slideLayout" Target="../slideLayouts/slideLayout88.xml"/><Relationship Id="rId7" Type="http://schemas.openxmlformats.org/officeDocument/2006/relationships/oleObject" Target="../embeddings/oleObject27.bin"/><Relationship Id="rId2" Type="http://schemas.openxmlformats.org/officeDocument/2006/relationships/tags" Target="../tags/tag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slideLayout" Target="../slideLayouts/slideLayout88.xml"/><Relationship Id="rId7" Type="http://schemas.openxmlformats.org/officeDocument/2006/relationships/oleObject" Target="../embeddings/oleObject31.bin"/><Relationship Id="rId2" Type="http://schemas.openxmlformats.org/officeDocument/2006/relationships/tags" Target="../tags/tag8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8.xml"/><Relationship Id="rId7" Type="http://schemas.openxmlformats.org/officeDocument/2006/relationships/oleObject" Target="../embeddings/oleObject35.bin"/><Relationship Id="rId2" Type="http://schemas.openxmlformats.org/officeDocument/2006/relationships/tags" Target="../tags/tag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8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42.bin"/><Relationship Id="rId4" Type="http://schemas.openxmlformats.org/officeDocument/2006/relationships/oleObject" Target="../embeddings/oleObject4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7.bin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oleObject" Target="../embeddings/oleObject5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56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oleObject" Target="../embeddings/oleObject62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61.bin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64.bin"/><Relationship Id="rId4" Type="http://schemas.openxmlformats.org/officeDocument/2006/relationships/oleObject" Target="../embeddings/oleObject63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7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77.png"/><Relationship Id="rId5" Type="http://schemas.openxmlformats.org/officeDocument/2006/relationships/oleObject" Target="../embeddings/oleObject66.bin"/><Relationship Id="rId4" Type="http://schemas.openxmlformats.org/officeDocument/2006/relationships/oleObject" Target="../embeddings/oleObject65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7" Type="http://schemas.openxmlformats.org/officeDocument/2006/relationships/oleObject" Target="../embeddings/oleObject68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67.bin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71.bin"/><Relationship Id="rId5" Type="http://schemas.openxmlformats.org/officeDocument/2006/relationships/oleObject" Target="../embeddings/oleObject70.bin"/><Relationship Id="rId4" Type="http://schemas.openxmlformats.org/officeDocument/2006/relationships/oleObject" Target="../embeddings/oleObject69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6.vml"/><Relationship Id="rId5" Type="http://schemas.openxmlformats.org/officeDocument/2006/relationships/oleObject" Target="../embeddings/oleObject74.bin"/><Relationship Id="rId4" Type="http://schemas.openxmlformats.org/officeDocument/2006/relationships/oleObject" Target="../embeddings/oleObject73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7" Type="http://schemas.openxmlformats.org/officeDocument/2006/relationships/oleObject" Target="../embeddings/oleObject78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77.bin"/><Relationship Id="rId5" Type="http://schemas.openxmlformats.org/officeDocument/2006/relationships/oleObject" Target="../embeddings/oleObject76.bin"/><Relationship Id="rId4" Type="http://schemas.openxmlformats.org/officeDocument/2006/relationships/oleObject" Target="../embeddings/oleObject75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8.vml"/><Relationship Id="rId5" Type="http://schemas.openxmlformats.org/officeDocument/2006/relationships/oleObject" Target="../embeddings/oleObject80.bin"/><Relationship Id="rId4" Type="http://schemas.openxmlformats.org/officeDocument/2006/relationships/oleObject" Target="../embeddings/oleObject79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7" Type="http://schemas.openxmlformats.org/officeDocument/2006/relationships/oleObject" Target="../embeddings/oleObject84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83.bin"/><Relationship Id="rId5" Type="http://schemas.openxmlformats.org/officeDocument/2006/relationships/oleObject" Target="../embeddings/oleObject82.bin"/><Relationship Id="rId4" Type="http://schemas.openxmlformats.org/officeDocument/2006/relationships/oleObject" Target="../embeddings/oleObject81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87.bin"/><Relationship Id="rId5" Type="http://schemas.openxmlformats.org/officeDocument/2006/relationships/oleObject" Target="../embeddings/oleObject86.bin"/><Relationship Id="rId4" Type="http://schemas.openxmlformats.org/officeDocument/2006/relationships/oleObject" Target="../embeddings/oleObject85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3" Type="http://schemas.openxmlformats.org/officeDocument/2006/relationships/notesSlide" Target="../notesSlides/notesSlide47.xml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90.bin"/><Relationship Id="rId5" Type="http://schemas.openxmlformats.org/officeDocument/2006/relationships/oleObject" Target="../embeddings/oleObject89.bin"/><Relationship Id="rId4" Type="http://schemas.openxmlformats.org/officeDocument/2006/relationships/oleObject" Target="../embeddings/oleObject88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7" Type="http://schemas.openxmlformats.org/officeDocument/2006/relationships/oleObject" Target="../embeddings/oleObject96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95.bin"/><Relationship Id="rId5" Type="http://schemas.openxmlformats.org/officeDocument/2006/relationships/oleObject" Target="../embeddings/oleObject94.bin"/><Relationship Id="rId4" Type="http://schemas.openxmlformats.org/officeDocument/2006/relationships/oleObject" Target="../embeddings/oleObject9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71.xml"/><Relationship Id="rId1" Type="http://schemas.openxmlformats.org/officeDocument/2006/relationships/tags" Target="../tags/tag14.xml"/><Relationship Id="rId4" Type="http://schemas.openxmlformats.org/officeDocument/2006/relationships/image" Target="../media/image1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4213" y="1509185"/>
            <a:ext cx="7772400" cy="146896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000" spc="-1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计 算 方 法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3050" y="3102094"/>
            <a:ext cx="60579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10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一、三角形方程组及其解法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18615" y="1106212"/>
            <a:ext cx="8106770" cy="55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indent="-360000">
              <a:lnSpc>
                <a:spcPct val="120000"/>
              </a:lnSpc>
            </a:pPr>
            <a:r>
              <a:rPr lang="zh-CN" altLang="en-US" sz="2800" dirty="0" smtClean="0"/>
              <a:t>形如下式的方程组称</a:t>
            </a:r>
            <a:r>
              <a:rPr lang="zh-CN" altLang="zh-CN" sz="2800" dirty="0" smtClean="0"/>
              <a:t>为</a:t>
            </a:r>
            <a:r>
              <a:rPr lang="zh-CN" altLang="zh-CN" sz="2800" dirty="0" smtClean="0">
                <a:solidFill>
                  <a:srgbClr val="0000FF"/>
                </a:solidFill>
              </a:rPr>
              <a:t>上三角形方程组</a:t>
            </a:r>
            <a:r>
              <a:rPr lang="zh-CN" altLang="en-US" sz="2800" dirty="0" smtClean="0"/>
              <a:t>：</a:t>
            </a:r>
            <a:endParaRPr lang="zh-CN" altLang="zh-CN" sz="2800" dirty="0" smtClean="0"/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2308225" y="1737365"/>
          <a:ext cx="4117975" cy="2052637"/>
        </p:xfrm>
        <a:graphic>
          <a:graphicData uri="http://schemas.openxmlformats.org/presentationml/2006/ole">
            <p:oleObj spid="_x0000_s165890" name="Equation" r:id="rId5" imgW="1638000" imgH="825480" progId="Equation.DSMT4">
              <p:embed/>
            </p:oleObj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20887" y="3785108"/>
            <a:ext cx="1226026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indent="-360000">
              <a:lnSpc>
                <a:spcPct val="120000"/>
              </a:lnSpc>
            </a:pPr>
            <a:r>
              <a:rPr lang="zh-CN" altLang="en-US" sz="2800" dirty="0" smtClean="0"/>
              <a:t>若记</a:t>
            </a:r>
            <a:endParaRPr lang="zh-CN" altLang="zh-CN" sz="2800" dirty="0" smtClean="0"/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2510583" y="3910058"/>
          <a:ext cx="3416300" cy="2052637"/>
        </p:xfrm>
        <a:graphic>
          <a:graphicData uri="http://schemas.openxmlformats.org/presentationml/2006/ole">
            <p:oleObj spid="_x0000_s165891" name="Equation" r:id="rId6" imgW="1358640" imgH="825480" progId="Equation.DSMT4">
              <p:embed/>
            </p:oleObj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518615" y="6034756"/>
            <a:ext cx="4526460" cy="609398"/>
            <a:chOff x="518615" y="1080532"/>
            <a:chExt cx="4526460" cy="609398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518615" y="1080532"/>
              <a:ext cx="3016155" cy="609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60000" indent="-360000">
                <a:lnSpc>
                  <a:spcPct val="120000"/>
                </a:lnSpc>
              </a:pPr>
              <a:r>
                <a:rPr lang="zh-CN" altLang="zh-CN" sz="2800" dirty="0" smtClean="0"/>
                <a:t>写成矩阵形式</a:t>
              </a:r>
            </a:p>
          </p:txBody>
        </p:sp>
        <p:graphicFrame>
          <p:nvGraphicFramePr>
            <p:cNvPr id="18" name="Object 6"/>
            <p:cNvGraphicFramePr>
              <a:graphicFrameLocks/>
            </p:cNvGraphicFramePr>
            <p:nvPr/>
          </p:nvGraphicFramePr>
          <p:xfrm>
            <a:off x="4029075" y="1187814"/>
            <a:ext cx="1016000" cy="414337"/>
          </p:xfrm>
          <a:graphic>
            <a:graphicData uri="http://schemas.openxmlformats.org/presentationml/2006/ole">
              <p:oleObj spid="_x0000_s165894" name="Equation" r:id="rId7" imgW="406080" imgH="164880" progId="Equation.DSMT4">
                <p:embed/>
              </p:oleObj>
            </a:graphicData>
          </a:graphic>
        </p:graphicFrame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subSp spid="_x0000_s16589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>
                                            <p:subSp spid="_x0000_s16589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subSp spid="_x0000_s16589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>
                                            <p:subSp spid="_x0000_s16589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11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一、三角形方程组及其解法</a:t>
            </a:r>
          </a:p>
        </p:txBody>
      </p:sp>
      <p:grpSp>
        <p:nvGrpSpPr>
          <p:cNvPr id="2" name="组合 15"/>
          <p:cNvGrpSpPr/>
          <p:nvPr/>
        </p:nvGrpSpPr>
        <p:grpSpPr>
          <a:xfrm>
            <a:off x="518615" y="2540868"/>
            <a:ext cx="8024884" cy="1198598"/>
            <a:chOff x="518615" y="1080532"/>
            <a:chExt cx="8024884" cy="1198598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518615" y="1080532"/>
              <a:ext cx="8024884" cy="609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60000" indent="-360000">
                <a:lnSpc>
                  <a:spcPct val="120000"/>
                </a:lnSpc>
              </a:pPr>
              <a:r>
                <a:rPr lang="zh-CN" altLang="zh-CN" sz="2800" dirty="0" smtClean="0"/>
                <a:t>带入倒数第二个方程，得</a:t>
              </a:r>
            </a:p>
          </p:txBody>
        </p:sp>
        <p:graphicFrame>
          <p:nvGraphicFramePr>
            <p:cNvPr id="18" name="Object 6"/>
            <p:cNvGraphicFramePr>
              <a:graphicFrameLocks/>
            </p:cNvGraphicFramePr>
            <p:nvPr/>
          </p:nvGraphicFramePr>
          <p:xfrm>
            <a:off x="2787650" y="1737792"/>
            <a:ext cx="3937000" cy="541338"/>
          </p:xfrm>
          <a:graphic>
            <a:graphicData uri="http://schemas.openxmlformats.org/presentationml/2006/ole">
              <p:oleObj spid="_x0000_s354308" name="Equation" r:id="rId5" imgW="1574640" imgH="215640" progId="Equation.DSMT4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520887" y="1082806"/>
            <a:ext cx="8213680" cy="669794"/>
            <a:chOff x="520887" y="1082806"/>
            <a:chExt cx="8213680" cy="669794"/>
          </a:xfrm>
        </p:grpSpPr>
        <p:grpSp>
          <p:nvGrpSpPr>
            <p:cNvPr id="11" name="组合 10"/>
            <p:cNvGrpSpPr/>
            <p:nvPr/>
          </p:nvGrpSpPr>
          <p:grpSpPr>
            <a:xfrm>
              <a:off x="520887" y="1082806"/>
              <a:ext cx="8213680" cy="620143"/>
              <a:chOff x="520887" y="1724262"/>
              <a:chExt cx="8213680" cy="620143"/>
            </a:xfrm>
          </p:grpSpPr>
          <p:sp>
            <p:nvSpPr>
              <p:cNvPr id="14" name="Rectangle 6"/>
              <p:cNvSpPr>
                <a:spLocks noChangeArrowheads="1"/>
              </p:cNvSpPr>
              <p:nvPr/>
            </p:nvSpPr>
            <p:spPr bwMode="auto">
              <a:xfrm>
                <a:off x="520887" y="1724262"/>
                <a:ext cx="8213680" cy="6093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360000" indent="-360000">
                  <a:lnSpc>
                    <a:spcPct val="120000"/>
                  </a:lnSpc>
                </a:pPr>
                <a:r>
                  <a:rPr lang="zh-CN" altLang="en-US" sz="2800" dirty="0" smtClean="0"/>
                  <a:t>当               </a:t>
                </a:r>
                <a:r>
                  <a:rPr lang="zh-CN" altLang="zh-CN" sz="2800" dirty="0" smtClean="0"/>
                  <a:t>，</a:t>
                </a:r>
                <a:r>
                  <a:rPr lang="zh-CN" altLang="en-US" sz="2800" dirty="0" smtClean="0"/>
                  <a:t>即           时，</a:t>
                </a:r>
                <a:r>
                  <a:rPr lang="zh-CN" altLang="zh-CN" sz="2800" dirty="0" smtClean="0"/>
                  <a:t>方程组有唯一解</a:t>
                </a:r>
                <a:r>
                  <a:rPr lang="zh-CN" altLang="en-US" sz="2800" dirty="0" smtClean="0"/>
                  <a:t>。</a:t>
                </a:r>
                <a:endParaRPr lang="zh-CN" altLang="zh-CN" sz="2800" dirty="0" smtClean="0"/>
              </a:p>
            </p:txBody>
          </p:sp>
          <p:graphicFrame>
            <p:nvGraphicFramePr>
              <p:cNvPr id="15" name="Object 8"/>
              <p:cNvGraphicFramePr>
                <a:graphicFrameLocks noChangeAspect="1"/>
              </p:cNvGraphicFramePr>
              <p:nvPr/>
            </p:nvGraphicFramePr>
            <p:xfrm>
              <a:off x="996222" y="1869742"/>
              <a:ext cx="1471613" cy="474663"/>
            </p:xfrm>
            <a:graphic>
              <a:graphicData uri="http://schemas.openxmlformats.org/presentationml/2006/ole">
                <p:oleObj spid="_x0000_s354309" name="Equation" r:id="rId6" imgW="596900" imgH="190500" progId="Equation.DSMT4">
                  <p:embed/>
                </p:oleObj>
              </a:graphicData>
            </a:graphic>
          </p:graphicFrame>
        </p:grpSp>
        <p:graphicFrame>
          <p:nvGraphicFramePr>
            <p:cNvPr id="16" name="Object 8"/>
            <p:cNvGraphicFramePr>
              <a:graphicFrameLocks noChangeAspect="1"/>
            </p:cNvGraphicFramePr>
            <p:nvPr/>
          </p:nvGraphicFramePr>
          <p:xfrm>
            <a:off x="3284605" y="1182688"/>
            <a:ext cx="938213" cy="569912"/>
          </p:xfrm>
          <a:graphic>
            <a:graphicData uri="http://schemas.openxmlformats.org/presentationml/2006/ole">
              <p:oleObj spid="_x0000_s354310" name="Equation" r:id="rId7" imgW="380880" imgH="228600" progId="Equation.DSMT4">
                <p:embed/>
              </p:oleObj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520887" y="1751556"/>
            <a:ext cx="5274970" cy="609398"/>
            <a:chOff x="520887" y="1751556"/>
            <a:chExt cx="5274970" cy="609398"/>
          </a:xfrm>
        </p:grpSpPr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520887" y="1751556"/>
              <a:ext cx="3764510" cy="609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60000" indent="-360000">
                <a:lnSpc>
                  <a:spcPct val="120000"/>
                </a:lnSpc>
              </a:pPr>
              <a:r>
                <a:rPr lang="zh-CN" altLang="zh-CN" sz="2800" dirty="0" smtClean="0"/>
                <a:t>由最后一个方程，得</a:t>
              </a:r>
            </a:p>
          </p:txBody>
        </p:sp>
        <p:graphicFrame>
          <p:nvGraphicFramePr>
            <p:cNvPr id="354311" name="Object 7"/>
            <p:cNvGraphicFramePr>
              <a:graphicFrameLocks noChangeAspect="1"/>
            </p:cNvGraphicFramePr>
            <p:nvPr/>
          </p:nvGraphicFramePr>
          <p:xfrm>
            <a:off x="4198832" y="1833479"/>
            <a:ext cx="1597025" cy="506413"/>
          </p:xfrm>
          <a:graphic>
            <a:graphicData uri="http://schemas.openxmlformats.org/presentationml/2006/ole">
              <p:oleObj spid="_x0000_s354311" name="Equation" r:id="rId8" imgW="634680" imgH="203040" progId="Equation.DSMT4">
                <p:embed/>
              </p:oleObj>
            </a:graphicData>
          </a:graphic>
        </p:graphicFrame>
      </p:grpSp>
      <p:sp>
        <p:nvSpPr>
          <p:cNvPr id="3543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20887" y="3880644"/>
            <a:ext cx="8350158" cy="1212246"/>
            <a:chOff x="520887" y="3662276"/>
            <a:chExt cx="8350158" cy="1212246"/>
          </a:xfrm>
        </p:grpSpPr>
        <p:grpSp>
          <p:nvGrpSpPr>
            <p:cNvPr id="21" name="组合 15"/>
            <p:cNvGrpSpPr/>
            <p:nvPr/>
          </p:nvGrpSpPr>
          <p:grpSpPr>
            <a:xfrm>
              <a:off x="520887" y="3662276"/>
              <a:ext cx="8350158" cy="1212246"/>
              <a:chOff x="518615" y="1080532"/>
              <a:chExt cx="8024884" cy="1212246"/>
            </a:xfrm>
          </p:grpSpPr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518615" y="1080532"/>
                <a:ext cx="8024884" cy="6093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360000" indent="-360000">
                  <a:lnSpc>
                    <a:spcPct val="120000"/>
                  </a:lnSpc>
                </a:pPr>
                <a:r>
                  <a:rPr lang="zh-CN" altLang="zh-CN" sz="2800" dirty="0" smtClean="0"/>
                  <a:t>假设已求得</a:t>
                </a:r>
                <a:r>
                  <a:rPr lang="en-US" altLang="zh-CN" sz="2800" dirty="0" smtClean="0"/>
                  <a:t>                       </a:t>
                </a:r>
                <a:r>
                  <a:rPr lang="zh-CN" altLang="zh-CN" sz="2800" dirty="0" smtClean="0"/>
                  <a:t>，带入第</a:t>
                </a:r>
                <a:r>
                  <a:rPr lang="en-US" altLang="zh-CN" sz="28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28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CN" sz="28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zh-CN" altLang="zh-CN" sz="2800" dirty="0" smtClean="0"/>
                  <a:t>个方程得</a:t>
                </a:r>
              </a:p>
            </p:txBody>
          </p:sp>
          <p:graphicFrame>
            <p:nvGraphicFramePr>
              <p:cNvPr id="23" name="Object 6"/>
              <p:cNvGraphicFramePr>
                <a:graphicFrameLocks/>
              </p:cNvGraphicFramePr>
              <p:nvPr/>
            </p:nvGraphicFramePr>
            <p:xfrm>
              <a:off x="2787650" y="1751440"/>
              <a:ext cx="3937000" cy="541338"/>
            </p:xfrm>
            <a:graphic>
              <a:graphicData uri="http://schemas.openxmlformats.org/presentationml/2006/ole">
                <p:oleObj spid="_x0000_s354312" name="Equation" r:id="rId9" imgW="1574640" imgH="215640" progId="Equation.DSMT4">
                  <p:embed/>
                </p:oleObj>
              </a:graphicData>
            </a:graphic>
          </p:graphicFrame>
        </p:grpSp>
        <p:graphicFrame>
          <p:nvGraphicFramePr>
            <p:cNvPr id="354313" name="Object 9"/>
            <p:cNvGraphicFramePr>
              <a:graphicFrameLocks noChangeAspect="1"/>
            </p:cNvGraphicFramePr>
            <p:nvPr/>
          </p:nvGraphicFramePr>
          <p:xfrm>
            <a:off x="2538483" y="3684895"/>
            <a:ext cx="2039938" cy="503238"/>
          </p:xfrm>
          <a:graphic>
            <a:graphicData uri="http://schemas.openxmlformats.org/presentationml/2006/ole">
              <p:oleObj spid="_x0000_s354313" name="Equation" r:id="rId10" imgW="799753" imgH="203112" progId="Equation.DSMT4">
                <p:embed/>
              </p:oleObj>
            </a:graphicData>
          </a:graphic>
        </p:graphicFrame>
      </p:grp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520887" y="5259092"/>
            <a:ext cx="8024884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indent="-360000">
              <a:lnSpc>
                <a:spcPct val="120000"/>
              </a:lnSpc>
            </a:pPr>
            <a:r>
              <a:rPr lang="zh-CN" altLang="zh-CN" sz="2800" dirty="0" smtClean="0"/>
              <a:t>上述求解过程称为回代过程</a:t>
            </a:r>
            <a:r>
              <a:rPr lang="zh-CN" altLang="en-US" sz="2800" dirty="0" smtClean="0"/>
              <a:t>。</a:t>
            </a:r>
            <a:endParaRPr lang="zh-CN" altLang="zh-CN" sz="2800" dirty="0" smtClean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12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518615" y="942435"/>
            <a:ext cx="8243248" cy="55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/>
              <a:t>用高斯消去法解方程组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75479" y="2986916"/>
            <a:ext cx="8243248" cy="54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求解过程可板书，详见教材。</a:t>
            </a:r>
            <a:r>
              <a:rPr lang="zh-CN" altLang="en-US" sz="2800" dirty="0" smtClean="0">
                <a:latin typeface="+mn-ea"/>
                <a:ea typeface="+mn-ea"/>
              </a:rPr>
              <a:t>求解过程相当于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二、高斯消去法</a:t>
            </a:r>
          </a:p>
        </p:txBody>
      </p:sp>
      <p:sp>
        <p:nvSpPr>
          <p:cNvPr id="3635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3523" name="Object 3"/>
          <p:cNvGraphicFramePr>
            <a:graphicFrameLocks noChangeAspect="1"/>
          </p:cNvGraphicFramePr>
          <p:nvPr/>
        </p:nvGraphicFramePr>
        <p:xfrm>
          <a:off x="2347415" y="1514898"/>
          <a:ext cx="3998913" cy="1547813"/>
        </p:xfrm>
        <a:graphic>
          <a:graphicData uri="http://schemas.openxmlformats.org/presentationml/2006/ole">
            <p:oleObj spid="_x0000_s363523" name="Equation" r:id="rId4" imgW="1612900" imgH="622300" progId="Equation.DSMT4">
              <p:embed/>
            </p:oleObj>
          </a:graphicData>
        </a:graphic>
      </p:graphicFrame>
      <p:sp>
        <p:nvSpPr>
          <p:cNvPr id="3635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3525" name="Object 5"/>
          <p:cNvGraphicFramePr>
            <a:graphicFrameLocks noChangeAspect="1"/>
          </p:cNvGraphicFramePr>
          <p:nvPr/>
        </p:nvGraphicFramePr>
        <p:xfrm>
          <a:off x="1419011" y="3562321"/>
          <a:ext cx="7118350" cy="3213100"/>
        </p:xfrm>
        <a:graphic>
          <a:graphicData uri="http://schemas.openxmlformats.org/presentationml/2006/ole">
            <p:oleObj spid="_x0000_s363525" name="Equation" r:id="rId5" imgW="2844800" imgH="12827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3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二、高斯消去法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13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" name="组合 15"/>
          <p:cNvGrpSpPr/>
          <p:nvPr/>
        </p:nvGrpSpPr>
        <p:grpSpPr>
          <a:xfrm>
            <a:off x="436722" y="873454"/>
            <a:ext cx="8379732" cy="5838496"/>
            <a:chOff x="436722" y="873454"/>
            <a:chExt cx="8379732" cy="5838496"/>
          </a:xfrm>
        </p:grpSpPr>
        <p:sp>
          <p:nvSpPr>
            <p:cNvPr id="1703941" name="Rectangle 5"/>
            <p:cNvSpPr>
              <a:spLocks noChangeArrowheads="1"/>
            </p:cNvSpPr>
            <p:nvPr/>
          </p:nvSpPr>
          <p:spPr bwMode="auto">
            <a:xfrm>
              <a:off x="436722" y="873454"/>
              <a:ext cx="8379732" cy="4858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0000" indent="-360000">
                <a:lnSpc>
                  <a:spcPct val="12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>
                  <a:solidFill>
                    <a:srgbClr val="0000FF"/>
                  </a:solidFill>
                </a:rPr>
                <a:t>【</a:t>
              </a:r>
              <a:r>
                <a:rPr lang="x-none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定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理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r>
                <a:rPr lang="x-none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-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r>
                <a:rPr lang="en-US" altLang="zh-CN" sz="2800" dirty="0" smtClean="0">
                  <a:solidFill>
                    <a:srgbClr val="0000FF"/>
                  </a:solidFill>
                </a:rPr>
                <a:t>】</a:t>
              </a:r>
              <a:r>
                <a:rPr lang="zh-CN" altLang="zh-CN" sz="2800" dirty="0" smtClean="0"/>
                <a:t>如果</a:t>
              </a:r>
              <a:r>
                <a:rPr lang="en-US" altLang="zh-CN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zh-CN" altLang="zh-CN" sz="2800" dirty="0" smtClean="0"/>
                <a:t>为</a:t>
              </a:r>
              <a:r>
                <a:rPr lang="en-US" altLang="zh-CN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en-US" altLang="zh-CN" sz="2800" dirty="0" smtClean="0"/>
                <a:t> </a:t>
              </a:r>
              <a:r>
                <a:rPr lang="zh-CN" altLang="zh-CN" sz="2800" dirty="0" smtClean="0"/>
                <a:t>阶非奇异矩阵，且约化主元素</a:t>
              </a:r>
              <a:r>
                <a:rPr lang="en-US" altLang="zh-CN" sz="2800" dirty="0" smtClean="0"/>
                <a:t>                                     </a:t>
              </a:r>
              <a:r>
                <a:rPr lang="zh-CN" altLang="zh-CN" sz="2800" dirty="0" smtClean="0"/>
                <a:t>，则可通过高斯消去法将方程组化为三角形方程组</a:t>
              </a:r>
              <a:r>
                <a:rPr lang="zh-CN" altLang="en-US" sz="2800" dirty="0" smtClean="0"/>
                <a:t>，其计算公式为</a:t>
              </a:r>
              <a:endParaRPr lang="en-US" altLang="zh-CN" sz="2800" dirty="0" smtClean="0"/>
            </a:p>
            <a:p>
              <a:pPr marL="360000" indent="-360000">
                <a:lnSpc>
                  <a:spcPct val="12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>
                  <a:solidFill>
                    <a:srgbClr val="0000FF"/>
                  </a:solidFill>
                  <a:latin typeface="+mn-ea"/>
                  <a:ea typeface="+mn-ea"/>
                </a:rPr>
                <a:t>  (1)</a:t>
              </a:r>
              <a:r>
                <a:rPr lang="zh-CN" altLang="en-US" sz="2800" dirty="0" smtClean="0">
                  <a:solidFill>
                    <a:srgbClr val="0000FF"/>
                  </a:solidFill>
                </a:rPr>
                <a:t>消元计算</a:t>
              </a:r>
              <a:r>
                <a:rPr lang="zh-CN" altLang="en-US" sz="2800" dirty="0" smtClean="0"/>
                <a:t>。对于</a:t>
              </a:r>
              <a:endParaRPr lang="en-US" altLang="zh-CN" sz="2800" dirty="0" smtClean="0"/>
            </a:p>
            <a:p>
              <a:pPr marL="360000" indent="-360000">
                <a:lnSpc>
                  <a:spcPct val="12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zh-CN" altLang="en-US" sz="2800" dirty="0" smtClean="0">
                  <a:solidFill>
                    <a:srgbClr val="0000FF"/>
                  </a:solidFill>
                </a:rPr>
                <a:t>    </a:t>
              </a:r>
              <a:endParaRPr lang="en-US" altLang="zh-CN" sz="2800" dirty="0" smtClean="0">
                <a:solidFill>
                  <a:srgbClr val="0000FF"/>
                </a:solidFill>
              </a:endParaRPr>
            </a:p>
            <a:p>
              <a:pPr marL="360000" indent="-360000">
                <a:lnSpc>
                  <a:spcPct val="12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endParaRPr lang="en-US" altLang="zh-CN" sz="2800" dirty="0" smtClean="0">
                <a:solidFill>
                  <a:srgbClr val="0000FF"/>
                </a:solidFill>
              </a:endParaRPr>
            </a:p>
            <a:p>
              <a:pPr marL="360000" indent="-360000">
                <a:lnSpc>
                  <a:spcPct val="12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endParaRPr lang="en-US" altLang="zh-CN" sz="2800" dirty="0" smtClean="0">
                <a:solidFill>
                  <a:srgbClr val="0000FF"/>
                </a:solidFill>
              </a:endParaRPr>
            </a:p>
            <a:p>
              <a:pPr marL="360000" indent="-360000">
                <a:lnSpc>
                  <a:spcPct val="12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>
                  <a:solidFill>
                    <a:srgbClr val="0000FF"/>
                  </a:solidFill>
                  <a:latin typeface="+mn-ea"/>
                </a:rPr>
                <a:t>  (2)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+mn-ea"/>
                </a:rPr>
                <a:t>回代</a:t>
              </a:r>
              <a:r>
                <a:rPr lang="zh-CN" altLang="en-US" sz="2800" dirty="0" smtClean="0">
                  <a:solidFill>
                    <a:srgbClr val="0000FF"/>
                  </a:solidFill>
                </a:rPr>
                <a:t>计算</a:t>
              </a:r>
              <a:r>
                <a:rPr lang="zh-CN" altLang="en-US" sz="2800" dirty="0" smtClean="0"/>
                <a:t>。</a:t>
              </a:r>
              <a:endParaRPr lang="en-US" altLang="zh-CN" sz="2800" dirty="0" smtClean="0"/>
            </a:p>
            <a:p>
              <a:pPr marL="360000" indent="-360000">
                <a:lnSpc>
                  <a:spcPct val="120000"/>
                </a:lnSpc>
                <a:spcAft>
                  <a:spcPts val="1200"/>
                </a:spcAft>
                <a:buClr>
                  <a:srgbClr val="0000FF"/>
                </a:buClr>
                <a:buSzPct val="70000"/>
              </a:pPr>
              <a:endParaRPr lang="en-US" altLang="zh-CN" sz="2800" dirty="0" smtClean="0">
                <a:solidFill>
                  <a:srgbClr val="0000FF"/>
                </a:solidFill>
              </a:endParaRPr>
            </a:p>
          </p:txBody>
        </p:sp>
        <p:graphicFrame>
          <p:nvGraphicFramePr>
            <p:cNvPr id="195589" name="Object 5"/>
            <p:cNvGraphicFramePr>
              <a:graphicFrameLocks noChangeAspect="1"/>
            </p:cNvGraphicFramePr>
            <p:nvPr/>
          </p:nvGraphicFramePr>
          <p:xfrm>
            <a:off x="4087903" y="2598828"/>
            <a:ext cx="2173287" cy="441325"/>
          </p:xfrm>
          <a:graphic>
            <a:graphicData uri="http://schemas.openxmlformats.org/presentationml/2006/ole">
              <p:oleObj spid="_x0000_s367618" name="Equation" r:id="rId4" imgW="863280" imgH="177480" progId="Equation.DSMT4">
                <p:embed/>
              </p:oleObj>
            </a:graphicData>
          </a:graphic>
        </p:graphicFrame>
        <p:graphicFrame>
          <p:nvGraphicFramePr>
            <p:cNvPr id="196614" name="Object 6"/>
            <p:cNvGraphicFramePr>
              <a:graphicFrameLocks noChangeAspect="1"/>
            </p:cNvGraphicFramePr>
            <p:nvPr/>
          </p:nvGraphicFramePr>
          <p:xfrm>
            <a:off x="1333500" y="1487134"/>
            <a:ext cx="3479800" cy="536575"/>
          </p:xfrm>
          <a:graphic>
            <a:graphicData uri="http://schemas.openxmlformats.org/presentationml/2006/ole">
              <p:oleObj spid="_x0000_s367619" name="Equation" r:id="rId5" imgW="1384200" imgH="215640" progId="Equation.DSMT4">
                <p:embed/>
              </p:oleObj>
            </a:graphicData>
          </a:graphic>
        </p:graphicFrame>
        <p:graphicFrame>
          <p:nvGraphicFramePr>
            <p:cNvPr id="196615" name="Object 7"/>
            <p:cNvGraphicFramePr>
              <a:graphicFrameLocks noChangeAspect="1"/>
            </p:cNvGraphicFramePr>
            <p:nvPr/>
          </p:nvGraphicFramePr>
          <p:xfrm>
            <a:off x="2540000" y="3021013"/>
            <a:ext cx="4919663" cy="1601787"/>
          </p:xfrm>
          <a:graphic>
            <a:graphicData uri="http://schemas.openxmlformats.org/presentationml/2006/ole">
              <p:oleObj spid="_x0000_s367620" name="Equation" r:id="rId6" imgW="2120760" imgH="698400" progId="Equation.DSMT4">
                <p:embed/>
              </p:oleObj>
            </a:graphicData>
          </a:graphic>
        </p:graphicFrame>
        <p:graphicFrame>
          <p:nvGraphicFramePr>
            <p:cNvPr id="196616" name="Object 8"/>
            <p:cNvGraphicFramePr>
              <a:graphicFrameLocks noChangeAspect="1"/>
            </p:cNvGraphicFramePr>
            <p:nvPr/>
          </p:nvGraphicFramePr>
          <p:xfrm>
            <a:off x="1652588" y="5226050"/>
            <a:ext cx="6340475" cy="1485900"/>
          </p:xfrm>
          <a:graphic>
            <a:graphicData uri="http://schemas.openxmlformats.org/presentationml/2006/ole">
              <p:oleObj spid="_x0000_s367621" name="Equation" r:id="rId7" imgW="2730240" imgH="6476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14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二、高斯消去法</a:t>
            </a:r>
          </a:p>
        </p:txBody>
      </p:sp>
      <p:sp>
        <p:nvSpPr>
          <p:cNvPr id="3543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436722" y="1214654"/>
            <a:ext cx="8379732" cy="204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5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定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理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zh-CN" sz="2800" dirty="0" smtClean="0"/>
              <a:t>约化主元素</a:t>
            </a:r>
            <a:r>
              <a:rPr lang="en-US" altLang="zh-CN" sz="2800" dirty="0" smtClean="0"/>
              <a:t>                                          </a:t>
            </a:r>
            <a:r>
              <a:rPr lang="zh-CN" altLang="zh-CN" sz="2800" dirty="0" smtClean="0"/>
              <a:t>的充分必要条件是，矩阵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zh-CN" altLang="zh-CN" sz="2800" dirty="0" smtClean="0"/>
              <a:t>的顺序主子式</a:t>
            </a:r>
            <a:endParaRPr lang="en-US" altLang="zh-CN" sz="2800" dirty="0" smtClean="0"/>
          </a:p>
          <a:p>
            <a:pPr marL="360000" indent="-360000">
              <a:lnSpc>
                <a:spcPct val="15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/>
              <a:t>                                 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</p:txBody>
      </p:sp>
      <p:sp>
        <p:nvSpPr>
          <p:cNvPr id="36250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2504" name="Object 8"/>
          <p:cNvGraphicFramePr>
            <a:graphicFrameLocks/>
          </p:cNvGraphicFramePr>
          <p:nvPr/>
        </p:nvGraphicFramePr>
        <p:xfrm>
          <a:off x="4463456" y="1337646"/>
          <a:ext cx="3454400" cy="539750"/>
        </p:xfrm>
        <a:graphic>
          <a:graphicData uri="http://schemas.openxmlformats.org/presentationml/2006/ole">
            <p:oleObj spid="_x0000_s362504" name="Equation" r:id="rId5" imgW="1383699" imgH="215806" progId="Equation.DSMT4">
              <p:embed/>
            </p:oleObj>
          </a:graphicData>
        </a:graphic>
      </p:graphicFrame>
      <p:sp>
        <p:nvSpPr>
          <p:cNvPr id="36250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2506" name="Object 10"/>
          <p:cNvGraphicFramePr>
            <a:graphicFrameLocks noChangeAspect="1"/>
          </p:cNvGraphicFramePr>
          <p:nvPr/>
        </p:nvGraphicFramePr>
        <p:xfrm>
          <a:off x="913783" y="2647356"/>
          <a:ext cx="2781300" cy="506412"/>
        </p:xfrm>
        <a:graphic>
          <a:graphicData uri="http://schemas.openxmlformats.org/presentationml/2006/ole">
            <p:oleObj spid="_x0000_s362506" name="Equation" r:id="rId6" imgW="1117115" imgH="203112" progId="Equation.DSMT4">
              <p:embed/>
            </p:oleObj>
          </a:graphicData>
        </a:graphic>
      </p:graphicFrame>
      <p:sp>
        <p:nvSpPr>
          <p:cNvPr id="27" name="Rectangle 54"/>
          <p:cNvSpPr>
            <a:spLocks noChangeArrowheads="1"/>
          </p:cNvSpPr>
          <p:nvPr/>
        </p:nvSpPr>
        <p:spPr bwMode="auto">
          <a:xfrm>
            <a:off x="837203" y="4001524"/>
            <a:ext cx="6832839" cy="57573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证明过程详见教材参考文献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[1]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15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三、矩阵的三角分解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520887" y="947105"/>
            <a:ext cx="8213680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 smtClean="0"/>
              <a:t>从矩阵论的观点对高斯消去法做进一步分析，从而建立高斯消去法与矩阵因式分解的关系</a:t>
            </a:r>
            <a:r>
              <a:rPr lang="zh-CN" altLang="en-US" sz="2800" dirty="0" smtClean="0"/>
              <a:t>。</a:t>
            </a:r>
            <a:endParaRPr lang="zh-CN" altLang="zh-CN" sz="2800" dirty="0" smtClean="0"/>
          </a:p>
        </p:txBody>
      </p:sp>
      <p:sp>
        <p:nvSpPr>
          <p:cNvPr id="3543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6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" name="组合 15"/>
          <p:cNvGrpSpPr/>
          <p:nvPr/>
        </p:nvGrpSpPr>
        <p:grpSpPr>
          <a:xfrm>
            <a:off x="518615" y="2129665"/>
            <a:ext cx="8215952" cy="1076961"/>
            <a:chOff x="518615" y="1092417"/>
            <a:chExt cx="8215952" cy="1076961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518615" y="1092417"/>
              <a:ext cx="8215952" cy="1076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800" dirty="0" smtClean="0"/>
                <a:t>假定方程组中系数矩阵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 A </a:t>
              </a:r>
              <a:r>
                <a:rPr lang="zh-CN" altLang="zh-CN" sz="2800" dirty="0" smtClean="0"/>
                <a:t>的顺序主子式</a:t>
              </a:r>
              <a:r>
                <a:rPr lang="en-US" altLang="zh-CN" sz="2800" dirty="0" smtClean="0"/>
                <a:t>           </a:t>
              </a:r>
              <a:r>
                <a:rPr lang="zh-CN" altLang="en-US" sz="2800" dirty="0" smtClean="0"/>
                <a:t>，</a:t>
              </a:r>
              <a:r>
                <a:rPr lang="zh-CN" altLang="zh-CN" sz="2800" dirty="0" smtClean="0"/>
                <a:t>对矩阵</a:t>
              </a:r>
              <a:r>
                <a:rPr lang="en-US" altLang="zh-CN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zh-CN" altLang="zh-CN" sz="2800" dirty="0" smtClean="0"/>
                <a:t>实施行初等变换相当于用初等矩阵左</a:t>
              </a:r>
              <a:r>
                <a:rPr lang="zh-CN" altLang="en-US" sz="2800" dirty="0" smtClean="0"/>
                <a:t>乘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。</a:t>
              </a:r>
              <a:endParaRPr lang="en-US" altLang="zh-CN" sz="2800" dirty="0" smtClean="0"/>
            </a:p>
          </p:txBody>
        </p:sp>
        <p:graphicFrame>
          <p:nvGraphicFramePr>
            <p:cNvPr id="18" name="Object 6"/>
            <p:cNvGraphicFramePr>
              <a:graphicFrameLocks/>
            </p:cNvGraphicFramePr>
            <p:nvPr/>
          </p:nvGraphicFramePr>
          <p:xfrm>
            <a:off x="6859662" y="1139832"/>
            <a:ext cx="952500" cy="509587"/>
          </p:xfrm>
          <a:graphic>
            <a:graphicData uri="http://schemas.openxmlformats.org/presentationml/2006/ole">
              <p:oleObj spid="_x0000_s366594" name="Equation" r:id="rId5" imgW="380880" imgH="203040" progId="Equation.DSMT4">
                <p:embed/>
              </p:oleObj>
            </a:graphicData>
          </a:graphic>
        </p:graphicFrame>
      </p:grpSp>
      <p:graphicFrame>
        <p:nvGraphicFramePr>
          <p:cNvPr id="366600" name="Object 8"/>
          <p:cNvGraphicFramePr>
            <a:graphicFrameLocks noChangeAspect="1"/>
          </p:cNvGraphicFramePr>
          <p:nvPr/>
        </p:nvGraphicFramePr>
        <p:xfrm>
          <a:off x="317545" y="3964717"/>
          <a:ext cx="8594725" cy="2070100"/>
        </p:xfrm>
        <a:graphic>
          <a:graphicData uri="http://schemas.openxmlformats.org/presentationml/2006/ole">
            <p:oleObj spid="_x0000_s366600" name="Equation" r:id="rId6" imgW="3429000" imgH="825480" progId="Equation.DSMT4">
              <p:embed/>
            </p:oleObj>
          </a:graphicData>
        </a:graphic>
      </p:graphicFrame>
      <p:sp>
        <p:nvSpPr>
          <p:cNvPr id="26" name="矩形 25"/>
          <p:cNvSpPr/>
          <p:nvPr/>
        </p:nvSpPr>
        <p:spPr>
          <a:xfrm>
            <a:off x="498142" y="3322894"/>
            <a:ext cx="811359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/>
              <a:t>因此，第一步消元相当于用下面初等矩阵</a:t>
            </a:r>
            <a:r>
              <a:rPr lang="zh-CN" altLang="zh-CN" sz="2800" dirty="0" smtClean="0"/>
              <a:t>左乘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800" dirty="0" smtClean="0"/>
              <a:t> </a:t>
            </a:r>
            <a:endParaRPr lang="zh-CN" altLang="zh-CN" sz="2800" dirty="0" smtClean="0"/>
          </a:p>
        </p:txBody>
      </p:sp>
      <p:grpSp>
        <p:nvGrpSpPr>
          <p:cNvPr id="32" name="组合 31"/>
          <p:cNvGrpSpPr/>
          <p:nvPr/>
        </p:nvGrpSpPr>
        <p:grpSpPr>
          <a:xfrm>
            <a:off x="438999" y="6049060"/>
            <a:ext cx="8024884" cy="591189"/>
            <a:chOff x="438999" y="6049060"/>
            <a:chExt cx="8024884" cy="591189"/>
          </a:xfrm>
        </p:grpSpPr>
        <p:sp>
          <p:nvSpPr>
            <p:cNvPr id="27" name="Rectangle 6"/>
            <p:cNvSpPr>
              <a:spLocks noChangeArrowheads="1"/>
            </p:cNvSpPr>
            <p:nvPr/>
          </p:nvSpPr>
          <p:spPr bwMode="auto">
            <a:xfrm>
              <a:off x="438999" y="6049060"/>
              <a:ext cx="8024884" cy="558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60000" indent="-360000">
                <a:lnSpc>
                  <a:spcPct val="120000"/>
                </a:lnSpc>
              </a:pPr>
              <a:r>
                <a:rPr lang="zh-CN" altLang="en-US" sz="2800" dirty="0" smtClean="0"/>
                <a:t>此时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有                      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,                   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。</a:t>
              </a:r>
              <a:endParaRPr lang="zh-CN" altLang="zh-CN" sz="28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366603" name="Object 11"/>
            <p:cNvGraphicFramePr>
              <a:graphicFrameLocks/>
            </p:cNvGraphicFramePr>
            <p:nvPr/>
          </p:nvGraphicFramePr>
          <p:xfrm>
            <a:off x="1911350" y="6100499"/>
            <a:ext cx="1490663" cy="539750"/>
          </p:xfrm>
          <a:graphic>
            <a:graphicData uri="http://schemas.openxmlformats.org/presentationml/2006/ole">
              <p:oleObj spid="_x0000_s366603" name="Equation" r:id="rId7" imgW="596641" imgH="215806" progId="Equation.DSMT4">
                <p:embed/>
              </p:oleObj>
            </a:graphicData>
          </a:graphic>
        </p:graphicFrame>
        <p:graphicFrame>
          <p:nvGraphicFramePr>
            <p:cNvPr id="366602" name="Object 10"/>
            <p:cNvGraphicFramePr>
              <a:graphicFrameLocks/>
            </p:cNvGraphicFramePr>
            <p:nvPr/>
          </p:nvGraphicFramePr>
          <p:xfrm>
            <a:off x="3862147" y="6097324"/>
            <a:ext cx="1335087" cy="539750"/>
          </p:xfrm>
          <a:graphic>
            <a:graphicData uri="http://schemas.openxmlformats.org/presentationml/2006/ole">
              <p:oleObj spid="_x0000_s366602" name="Equation" r:id="rId8" imgW="532937" imgH="215713" progId="Equation.DSMT4">
                <p:embed/>
              </p:oleObj>
            </a:graphicData>
          </a:graphic>
        </p:graphicFrame>
      </p:grpSp>
      <p:sp>
        <p:nvSpPr>
          <p:cNvPr id="3666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6605" name="Rectangle 13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6606" name="Rectangle 1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>
                                            <p:subSp spid="_x0000_s36660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66600">
                                            <p:subSp spid="_x0000_s36660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2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16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三、矩阵的三角分解</a:t>
            </a:r>
          </a:p>
        </p:txBody>
      </p:sp>
      <p:sp>
        <p:nvSpPr>
          <p:cNvPr id="3543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6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6600" name="Object 8"/>
          <p:cNvGraphicFramePr>
            <a:graphicFrameLocks noChangeAspect="1"/>
          </p:cNvGraphicFramePr>
          <p:nvPr/>
        </p:nvGraphicFramePr>
        <p:xfrm>
          <a:off x="1192807" y="1803243"/>
          <a:ext cx="7034213" cy="3089275"/>
        </p:xfrm>
        <a:graphic>
          <a:graphicData uri="http://schemas.openxmlformats.org/presentationml/2006/ole">
            <p:oleObj spid="_x0000_s370691" name="Equation" r:id="rId5" imgW="2806560" imgH="1231560" progId="Equation.DSMT4">
              <p:embed/>
            </p:oleObj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498142" y="1125566"/>
            <a:ext cx="8113595" cy="609398"/>
            <a:chOff x="498142" y="1125566"/>
            <a:chExt cx="8113595" cy="609398"/>
          </a:xfrm>
        </p:grpSpPr>
        <p:sp>
          <p:nvSpPr>
            <p:cNvPr id="26" name="矩形 25"/>
            <p:cNvSpPr/>
            <p:nvPr/>
          </p:nvSpPr>
          <p:spPr>
            <a:xfrm>
              <a:off x="498142" y="1125566"/>
              <a:ext cx="8113595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/>
                <a:t>第</a:t>
              </a:r>
              <a:r>
                <a:rPr lang="zh-CN" altLang="en-US" sz="28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k </a:t>
              </a:r>
              <a:r>
                <a:rPr lang="zh-CN" altLang="en-US" sz="2800" dirty="0" smtClean="0"/>
                <a:t>步消元相当于                  ，              ，其中</a:t>
              </a:r>
              <a:r>
                <a:rPr lang="en-US" altLang="zh-CN" sz="2800" dirty="0" smtClean="0"/>
                <a:t> </a:t>
              </a:r>
              <a:endParaRPr lang="zh-CN" altLang="zh-CN" sz="2800" dirty="0" smtClean="0"/>
            </a:p>
          </p:txBody>
        </p:sp>
        <p:graphicFrame>
          <p:nvGraphicFramePr>
            <p:cNvPr id="12" name="Object 11"/>
            <p:cNvGraphicFramePr>
              <a:graphicFrameLocks/>
            </p:cNvGraphicFramePr>
            <p:nvPr/>
          </p:nvGraphicFramePr>
          <p:xfrm>
            <a:off x="3562729" y="1160010"/>
            <a:ext cx="1490663" cy="539750"/>
          </p:xfrm>
          <a:graphic>
            <a:graphicData uri="http://schemas.openxmlformats.org/presentationml/2006/ole">
              <p:oleObj spid="_x0000_s370692" name="Equation" r:id="rId6" imgW="596641" imgH="215806" progId="Equation.DSMT4">
                <p:embed/>
              </p:oleObj>
            </a:graphicData>
          </a:graphic>
        </p:graphicFrame>
        <p:graphicFrame>
          <p:nvGraphicFramePr>
            <p:cNvPr id="13" name="Object 10"/>
            <p:cNvGraphicFramePr>
              <a:graphicFrameLocks/>
            </p:cNvGraphicFramePr>
            <p:nvPr/>
          </p:nvGraphicFramePr>
          <p:xfrm>
            <a:off x="5513526" y="1156835"/>
            <a:ext cx="1335087" cy="539750"/>
          </p:xfrm>
          <a:graphic>
            <a:graphicData uri="http://schemas.openxmlformats.org/presentationml/2006/ole">
              <p:oleObj spid="_x0000_s370693" name="Equation" r:id="rId7" imgW="532937" imgH="215713" progId="Equation.DSMT4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438999" y="5068020"/>
            <a:ext cx="8024884" cy="1177800"/>
            <a:chOff x="438999" y="6023380"/>
            <a:chExt cx="8024884" cy="1177800"/>
          </a:xfrm>
        </p:grpSpPr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38999" y="6023380"/>
              <a:ext cx="8024884" cy="609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60000" indent="-360000">
                <a:lnSpc>
                  <a:spcPct val="120000"/>
                </a:lnSpc>
              </a:pPr>
              <a:r>
                <a:rPr lang="zh-CN" altLang="en-US" sz="2800" dirty="0" smtClean="0"/>
                <a:t>重复上述过程，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有 </a:t>
              </a:r>
              <a:endParaRPr lang="zh-CN" altLang="zh-CN" sz="28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0" name="Object 11"/>
            <p:cNvGraphicFramePr>
              <a:graphicFrameLocks/>
            </p:cNvGraphicFramePr>
            <p:nvPr/>
          </p:nvGraphicFramePr>
          <p:xfrm>
            <a:off x="3787505" y="6058180"/>
            <a:ext cx="2981325" cy="1143000"/>
          </p:xfrm>
          <a:graphic>
            <a:graphicData uri="http://schemas.openxmlformats.org/presentationml/2006/ole">
              <p:oleObj spid="_x0000_s370694" name="Equation" r:id="rId8" imgW="1193760" imgH="457200" progId="Equation.DSMT4">
                <p:embed/>
              </p:oleObj>
            </a:graphicData>
          </a:graphic>
        </p:graphicFrame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6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17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三、矩阵的三角分解</a:t>
            </a:r>
          </a:p>
        </p:txBody>
      </p:sp>
      <p:sp>
        <p:nvSpPr>
          <p:cNvPr id="3543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66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" name="组合 14"/>
          <p:cNvGrpSpPr/>
          <p:nvPr/>
        </p:nvGrpSpPr>
        <p:grpSpPr>
          <a:xfrm>
            <a:off x="498142" y="983100"/>
            <a:ext cx="8113595" cy="2095500"/>
            <a:chOff x="498142" y="928508"/>
            <a:chExt cx="8113595" cy="2095500"/>
          </a:xfrm>
        </p:grpSpPr>
        <p:sp>
          <p:nvSpPr>
            <p:cNvPr id="26" name="矩形 25"/>
            <p:cNvSpPr/>
            <p:nvPr/>
          </p:nvSpPr>
          <p:spPr>
            <a:xfrm>
              <a:off x="498142" y="1644190"/>
              <a:ext cx="8113595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/>
                <a:t>记</a:t>
              </a:r>
              <a:r>
                <a:rPr lang="zh-CN" altLang="en-US" sz="28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zh-CN" altLang="zh-CN" sz="2800" dirty="0" smtClean="0"/>
            </a:p>
          </p:txBody>
        </p:sp>
        <p:graphicFrame>
          <p:nvGraphicFramePr>
            <p:cNvPr id="12" name="Object 11"/>
            <p:cNvGraphicFramePr>
              <a:graphicFrameLocks/>
            </p:cNvGraphicFramePr>
            <p:nvPr/>
          </p:nvGraphicFramePr>
          <p:xfrm>
            <a:off x="2151063" y="928508"/>
            <a:ext cx="4313237" cy="2095500"/>
          </p:xfrm>
          <a:graphic>
            <a:graphicData uri="http://schemas.openxmlformats.org/presentationml/2006/ole">
              <p:oleObj spid="_x0000_s372739" name="Equation" r:id="rId5" imgW="1726920" imgH="838080" progId="Equation.DSMT4">
                <p:embed/>
              </p:oleObj>
            </a:graphicData>
          </a:graphic>
        </p:graphicFrame>
      </p:grpSp>
      <p:grpSp>
        <p:nvGrpSpPr>
          <p:cNvPr id="3" name="组合 15"/>
          <p:cNvGrpSpPr/>
          <p:nvPr/>
        </p:nvGrpSpPr>
        <p:grpSpPr>
          <a:xfrm>
            <a:off x="438999" y="3951114"/>
            <a:ext cx="8024884" cy="2571750"/>
            <a:chOff x="438999" y="4906474"/>
            <a:chExt cx="8024884" cy="2571750"/>
          </a:xfrm>
        </p:grpSpPr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438999" y="5829762"/>
              <a:ext cx="8024884" cy="559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60000" indent="-360000">
                <a:lnSpc>
                  <a:spcPct val="120000"/>
                </a:lnSpc>
              </a:pP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其中， </a:t>
              </a:r>
              <a:endParaRPr lang="zh-CN" altLang="zh-CN" sz="28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0" name="Object 11"/>
            <p:cNvGraphicFramePr>
              <a:graphicFrameLocks/>
            </p:cNvGraphicFramePr>
            <p:nvPr/>
          </p:nvGraphicFramePr>
          <p:xfrm>
            <a:off x="2011874" y="4906474"/>
            <a:ext cx="5359400" cy="2571750"/>
          </p:xfrm>
          <a:graphic>
            <a:graphicData uri="http://schemas.openxmlformats.org/presentationml/2006/ole">
              <p:oleObj spid="_x0000_s372741" name="Equation" r:id="rId6" imgW="2145960" imgH="1028520" progId="Equation.DSMT4">
                <p:embed/>
              </p:oleObj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500414" y="3215982"/>
            <a:ext cx="8113595" cy="577285"/>
            <a:chOff x="500414" y="3215982"/>
            <a:chExt cx="8113595" cy="577285"/>
          </a:xfrm>
        </p:grpSpPr>
        <p:graphicFrame>
          <p:nvGraphicFramePr>
            <p:cNvPr id="366600" name="Object 8"/>
            <p:cNvGraphicFramePr>
              <a:graphicFrameLocks noChangeAspect="1"/>
            </p:cNvGraphicFramePr>
            <p:nvPr/>
          </p:nvGraphicFramePr>
          <p:xfrm>
            <a:off x="2969641" y="3285267"/>
            <a:ext cx="3098800" cy="508000"/>
          </p:xfrm>
          <a:graphic>
            <a:graphicData uri="http://schemas.openxmlformats.org/presentationml/2006/ole">
              <p:oleObj spid="_x0000_s372738" name="Equation" r:id="rId7" imgW="1231560" imgH="203040" progId="Equation.DSMT4">
                <p:embed/>
              </p:oleObj>
            </a:graphicData>
          </a:graphic>
        </p:graphicFrame>
        <p:sp>
          <p:nvSpPr>
            <p:cNvPr id="14" name="矩形 13"/>
            <p:cNvSpPr/>
            <p:nvPr/>
          </p:nvSpPr>
          <p:spPr>
            <a:xfrm>
              <a:off x="500414" y="3215982"/>
              <a:ext cx="8113595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/>
                <a:t>则有</a:t>
              </a:r>
              <a:r>
                <a:rPr lang="zh-CN" altLang="en-US" sz="28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zh-CN" altLang="zh-CN" sz="2800" dirty="0" smtClean="0"/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18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三、矩阵的三角分解</a:t>
            </a:r>
          </a:p>
        </p:txBody>
      </p:sp>
      <p:sp>
        <p:nvSpPr>
          <p:cNvPr id="3543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436722" y="1146414"/>
            <a:ext cx="8379732" cy="2825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5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定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理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矩阵的 </a:t>
            </a:r>
            <a:r>
              <a:rPr lang="en-US" altLang="zh-CN" sz="28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LU 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分解</a:t>
            </a:r>
            <a:endParaRPr lang="en-US" altLang="zh-CN" sz="28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/>
              <a:t>设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为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dirty="0" smtClean="0"/>
              <a:t>阶方阵，如果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zh-CN" altLang="zh-CN" sz="2800" dirty="0" smtClean="0"/>
              <a:t>的顺序主子式</a:t>
            </a:r>
            <a:r>
              <a:rPr lang="en-US" altLang="zh-CN" sz="2800" dirty="0" smtClean="0"/>
              <a:t>              </a:t>
            </a:r>
            <a:r>
              <a:rPr lang="zh-CN" altLang="zh-CN" sz="2800" dirty="0" smtClean="0"/>
              <a:t>，</a:t>
            </a:r>
            <a:endParaRPr lang="en-US" altLang="zh-CN" sz="2800" dirty="0" smtClean="0"/>
          </a:p>
          <a:p>
            <a:pPr>
              <a:lnSpc>
                <a:spcPct val="15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/>
              <a:t>                    </a:t>
            </a:r>
            <a:r>
              <a:rPr lang="zh-CN" altLang="en-US" sz="2800" dirty="0" smtClean="0"/>
              <a:t>，</a:t>
            </a:r>
            <a:r>
              <a:rPr lang="zh-CN" altLang="zh-CN" sz="2800" dirty="0" smtClean="0"/>
              <a:t>那么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zh-CN" altLang="zh-CN" sz="2800" dirty="0" smtClean="0"/>
              <a:t>可以分解成一个单位下三角矩阵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zh-CN" altLang="zh-CN" sz="2800" dirty="0" smtClean="0"/>
              <a:t>和一个上三角矩阵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zh-CN" altLang="zh-CN" sz="2800" dirty="0" smtClean="0"/>
              <a:t>的乘积，且分解是唯一的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</p:txBody>
      </p:sp>
      <p:sp>
        <p:nvSpPr>
          <p:cNvPr id="36250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250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2506" name="Object 10"/>
          <p:cNvGraphicFramePr>
            <a:graphicFrameLocks noChangeAspect="1"/>
          </p:cNvGraphicFramePr>
          <p:nvPr/>
        </p:nvGraphicFramePr>
        <p:xfrm>
          <a:off x="521828" y="2786040"/>
          <a:ext cx="1897063" cy="474663"/>
        </p:xfrm>
        <a:graphic>
          <a:graphicData uri="http://schemas.openxmlformats.org/presentationml/2006/ole">
            <p:oleObj spid="_x0000_s373763" name="Equation" r:id="rId5" imgW="761760" imgH="190440" progId="Equation.DSMT4">
              <p:embed/>
            </p:oleObj>
          </a:graphicData>
        </a:graphic>
      </p:graphicFrame>
      <p:graphicFrame>
        <p:nvGraphicFramePr>
          <p:cNvPr id="373764" name="Object 4"/>
          <p:cNvGraphicFramePr>
            <a:graphicFrameLocks noChangeAspect="1"/>
          </p:cNvGraphicFramePr>
          <p:nvPr/>
        </p:nvGraphicFramePr>
        <p:xfrm>
          <a:off x="7031330" y="2103746"/>
          <a:ext cx="947738" cy="506413"/>
        </p:xfrm>
        <a:graphic>
          <a:graphicData uri="http://schemas.openxmlformats.org/presentationml/2006/ole">
            <p:oleObj spid="_x0000_s373764" name="Equation" r:id="rId6" imgW="380880" imgH="203040" progId="Equation.DSMT4">
              <p:embed/>
            </p:oleObj>
          </a:graphicData>
        </a:graphic>
      </p:graphicFrame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19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518615" y="915918"/>
            <a:ext cx="8243248" cy="107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/>
              <a:t>用</a:t>
            </a:r>
            <a:r>
              <a:rPr lang="zh-CN" altLang="zh-CN" sz="2800" dirty="0" smtClean="0"/>
              <a:t>顺序消去法求下列方程组的解，要求用</a:t>
            </a:r>
            <a:r>
              <a:rPr lang="en-US" altLang="zh-CN" sz="2800" dirty="0" smtClean="0"/>
              <a:t>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位有效数字计算</a:t>
            </a:r>
            <a:r>
              <a:rPr lang="zh-CN" altLang="en-US" sz="2800" dirty="0" smtClean="0"/>
              <a:t>。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75479" y="2952580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求解过程可板书，详见教材。</a:t>
            </a:r>
            <a:r>
              <a:rPr lang="zh-CN" altLang="en-US" sz="2800" dirty="0" smtClean="0">
                <a:latin typeface="+mn-ea"/>
                <a:ea typeface="+mn-ea"/>
              </a:rPr>
              <a:t>求得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四、列主元高斯消去法</a:t>
            </a:r>
          </a:p>
        </p:txBody>
      </p:sp>
      <p:sp>
        <p:nvSpPr>
          <p:cNvPr id="3635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3523" name="Object 3"/>
          <p:cNvGraphicFramePr>
            <a:graphicFrameLocks noChangeAspect="1"/>
          </p:cNvGraphicFramePr>
          <p:nvPr/>
        </p:nvGraphicFramePr>
        <p:xfrm>
          <a:off x="2763838" y="1985256"/>
          <a:ext cx="3054350" cy="1042987"/>
        </p:xfrm>
        <a:graphic>
          <a:graphicData uri="http://schemas.openxmlformats.org/presentationml/2006/ole">
            <p:oleObj spid="_x0000_s374786" name="Equation" r:id="rId4" imgW="1231560" imgH="419040" progId="Equation.DSMT4">
              <p:embed/>
            </p:oleObj>
          </a:graphicData>
        </a:graphic>
      </p:graphicFrame>
      <p:sp>
        <p:nvSpPr>
          <p:cNvPr id="3635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3525" name="Object 5"/>
          <p:cNvGraphicFramePr>
            <a:graphicFrameLocks noChangeAspect="1"/>
          </p:cNvGraphicFramePr>
          <p:nvPr/>
        </p:nvGraphicFramePr>
        <p:xfrm>
          <a:off x="3482851" y="3536381"/>
          <a:ext cx="1843087" cy="1050925"/>
        </p:xfrm>
        <a:graphic>
          <a:graphicData uri="http://schemas.openxmlformats.org/presentationml/2006/ole">
            <p:oleObj spid="_x0000_s374787" name="Equation" r:id="rId5" imgW="736560" imgH="419040" progId="Equation.DSMT4">
              <p:embed/>
            </p:oleObj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77751" y="4631940"/>
            <a:ext cx="8243248" cy="55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indent="-360000" eaLnBrk="0" hangingPunct="0">
              <a:lnSpc>
                <a:spcPct val="120000"/>
              </a:lnSpc>
            </a:pPr>
            <a:r>
              <a:rPr lang="zh-CN" altLang="zh-CN" sz="2800" dirty="0" smtClean="0"/>
              <a:t>与方程组的精确解比较，计算结果严重失真。</a:t>
            </a:r>
          </a:p>
        </p:txBody>
      </p:sp>
      <p:graphicFrame>
        <p:nvGraphicFramePr>
          <p:cNvPr id="374788" name="Object 4"/>
          <p:cNvGraphicFramePr>
            <a:graphicFrameLocks noChangeAspect="1"/>
          </p:cNvGraphicFramePr>
          <p:nvPr/>
        </p:nvGraphicFramePr>
        <p:xfrm>
          <a:off x="3484142" y="5326943"/>
          <a:ext cx="2447925" cy="1050925"/>
        </p:xfrm>
        <a:graphic>
          <a:graphicData uri="http://schemas.openxmlformats.org/presentationml/2006/ole">
            <p:oleObj spid="_x0000_s374788" name="Equation" r:id="rId6" imgW="977760" imgH="419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3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/>
      <p:bldP spid="13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第三章   </a:t>
            </a:r>
            <a:r>
              <a:rPr lang="zh-CN" altLang="zh-CN" sz="4000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线性方程组的数值解法</a:t>
            </a:r>
            <a:endParaRPr lang="zh-CN" altLang="en-US" sz="40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357019"/>
            <a:ext cx="7385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第一节：引言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51" y="3141068"/>
            <a:ext cx="73312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第二节：高斯消去法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9" y="3929351"/>
            <a:ext cx="72493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第三节：高斯消去法的变形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05622" y="4706747"/>
            <a:ext cx="7385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第四节：向量范数与矩阵范数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05623" y="5490796"/>
            <a:ext cx="73312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第五节：解线性方程组的迭代法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20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518615" y="1245225"/>
            <a:ext cx="8243248" cy="40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32000" indent="-432000">
              <a:lnSpc>
                <a:spcPct val="120000"/>
              </a:lnSpc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zh-CN" sz="2800" dirty="0" smtClean="0"/>
              <a:t>这就说明，如果在计算过程中能够避免用绝对值相对较小的元素做除数，就可以减少计算过程中舍入误差对解的影响。</a:t>
            </a:r>
            <a:endParaRPr lang="en-US" altLang="zh-CN" sz="2800" dirty="0" smtClean="0"/>
          </a:p>
          <a:p>
            <a:pPr marL="432000" indent="-432000">
              <a:lnSpc>
                <a:spcPct val="120000"/>
              </a:lnSpc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zh-CN" sz="2800" dirty="0" smtClean="0"/>
              <a:t>一般来讲，在每次消元前，选择绝对值最大的元素作为约化主元素，就可以使高斯消去法具有较好的数值稳定性。</a:t>
            </a:r>
            <a:endParaRPr lang="en-US" altLang="zh-CN" sz="2800" dirty="0" smtClean="0"/>
          </a:p>
          <a:p>
            <a:pPr marL="432000" indent="-432000">
              <a:lnSpc>
                <a:spcPct val="120000"/>
              </a:lnSpc>
              <a:spcAft>
                <a:spcPts val="1200"/>
              </a:spcAft>
              <a:buFont typeface="Wingdings" pitchFamily="2" charset="2"/>
              <a:buChar char="Ø"/>
            </a:pPr>
            <a:r>
              <a:rPr lang="zh-CN" altLang="zh-CN" sz="2800" dirty="0" smtClean="0"/>
              <a:t>称这种消去法为</a:t>
            </a:r>
            <a:r>
              <a:rPr lang="zh-CN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列主元素消去法</a:t>
            </a:r>
            <a:r>
              <a:rPr lang="zh-CN" altLang="zh-CN" sz="2800" dirty="0" smtClean="0"/>
              <a:t>。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四、列主元高斯消去法</a:t>
            </a:r>
          </a:p>
        </p:txBody>
      </p:sp>
      <p:sp>
        <p:nvSpPr>
          <p:cNvPr id="3635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35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76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76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21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四、列主元高斯消去法</a:t>
            </a:r>
          </a:p>
        </p:txBody>
      </p:sp>
      <p:sp>
        <p:nvSpPr>
          <p:cNvPr id="3635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635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36722" y="941694"/>
            <a:ext cx="8379732" cy="61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算法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列主元素消去法</a:t>
            </a:r>
            <a:endParaRPr lang="en-US" altLang="zh-CN" sz="28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96048" y="1487632"/>
            <a:ext cx="6856700" cy="5220240"/>
            <a:chOff x="696048" y="1487632"/>
            <a:chExt cx="6856700" cy="5220240"/>
          </a:xfrm>
        </p:grpSpPr>
        <p:pic>
          <p:nvPicPr>
            <p:cNvPr id="377857" name="Picture 1" descr="C:\Users\Jinliang Yang\AppData\Roaming\Tencent\Users\99690380\QQ\WinTemp\RichOle\6L3K$U$RUB)GI7B9QV228@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6048" y="1487632"/>
              <a:ext cx="4791075" cy="1504950"/>
            </a:xfrm>
            <a:prstGeom prst="rect">
              <a:avLst/>
            </a:prstGeom>
            <a:noFill/>
          </p:spPr>
        </p:pic>
        <p:pic>
          <p:nvPicPr>
            <p:cNvPr id="377858" name="Picture 2" descr="C:\Users\Jinliang Yang\AppData\Roaming\Tencent\Users\99690380\QQ\WinTemp\RichOle\%_N8WJH]UPEJ[)4Y5N$G1D7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23323" y="2955022"/>
              <a:ext cx="6829425" cy="37528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22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518615" y="890239"/>
            <a:ext cx="8243248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在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位有效数字</a:t>
            </a:r>
            <a:r>
              <a:rPr lang="zh-CN" altLang="en-US" sz="2800" dirty="0" smtClean="0"/>
              <a:t>下，用列主元</a:t>
            </a:r>
            <a:r>
              <a:rPr lang="zh-CN" altLang="zh-CN" sz="2800" dirty="0" smtClean="0"/>
              <a:t>消去法</a:t>
            </a:r>
            <a:r>
              <a:rPr lang="zh-CN" altLang="en-US" sz="2800" dirty="0" smtClean="0"/>
              <a:t>解</a:t>
            </a:r>
            <a:r>
              <a:rPr lang="zh-CN" altLang="zh-CN" sz="2800" dirty="0" smtClean="0"/>
              <a:t>方程组</a:t>
            </a:r>
            <a:r>
              <a:rPr lang="zh-CN" altLang="en-US" sz="2800" dirty="0" smtClean="0"/>
              <a:t>。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75479" y="3812404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求解过程可板书，详见教材。</a:t>
            </a:r>
            <a:r>
              <a:rPr lang="zh-CN" altLang="en-US" sz="2800" dirty="0" smtClean="0">
                <a:latin typeface="+mn-ea"/>
                <a:ea typeface="+mn-ea"/>
              </a:rPr>
              <a:t>求得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四、列主元高斯消去法</a:t>
            </a:r>
          </a:p>
        </p:txBody>
      </p:sp>
      <p:sp>
        <p:nvSpPr>
          <p:cNvPr id="3635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3523" name="Object 3"/>
          <p:cNvGraphicFramePr>
            <a:graphicFrameLocks noChangeAspect="1"/>
          </p:cNvGraphicFramePr>
          <p:nvPr/>
        </p:nvGraphicFramePr>
        <p:xfrm>
          <a:off x="1290901" y="2129342"/>
          <a:ext cx="6327775" cy="1547813"/>
        </p:xfrm>
        <a:graphic>
          <a:graphicData uri="http://schemas.openxmlformats.org/presentationml/2006/ole">
            <p:oleObj spid="_x0000_s382978" name="Equation" r:id="rId4" imgW="2552400" imgH="622080" progId="Equation.DSMT4">
              <p:embed/>
            </p:oleObj>
          </a:graphicData>
        </a:graphic>
      </p:graphicFrame>
      <p:sp>
        <p:nvSpPr>
          <p:cNvPr id="3635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4788" name="Object 4"/>
          <p:cNvGraphicFramePr>
            <a:graphicFrameLocks noChangeAspect="1"/>
          </p:cNvGraphicFramePr>
          <p:nvPr/>
        </p:nvGraphicFramePr>
        <p:xfrm>
          <a:off x="3272590" y="4595813"/>
          <a:ext cx="2162175" cy="1560512"/>
        </p:xfrm>
        <a:graphic>
          <a:graphicData uri="http://schemas.openxmlformats.org/presentationml/2006/ole">
            <p:oleObj spid="_x0000_s382980" name="Equation" r:id="rId5" imgW="863280" imgH="6220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</a:rPr>
              <a:t>第三节    高斯消去法的变形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616331"/>
            <a:ext cx="7385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一、直接三角分解法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51" y="3482268"/>
            <a:ext cx="73312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二、平方根法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9" y="4366087"/>
            <a:ext cx="72493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三、追赶法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23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00500" y="1094967"/>
            <a:ext cx="7970292" cy="108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zh-CN" sz="2800" dirty="0" smtClean="0"/>
              <a:t>当方程组的系数矩阵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zh-CN" altLang="zh-CN" sz="2800" dirty="0" smtClean="0"/>
              <a:t>满足一定条件时，它可以分解成两个三角矩阵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zh-CN" altLang="zh-CN" sz="2800" dirty="0" smtClean="0"/>
              <a:t>和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zh-CN" altLang="zh-CN" sz="2800" dirty="0" smtClean="0"/>
              <a:t>的乘积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LU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dirty="0" smtClean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0" y="245660"/>
            <a:ext cx="9144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三角分解法的基本思想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24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0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30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02772" y="2380151"/>
            <a:ext cx="7970292" cy="2205497"/>
            <a:chOff x="602772" y="2380151"/>
            <a:chExt cx="7970292" cy="22054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602772" y="2380151"/>
              <a:ext cx="7970292" cy="2205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2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zh-CN" altLang="en-US" sz="2800" dirty="0" smtClean="0"/>
                <a:t>对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Ax 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b </a:t>
              </a:r>
              <a:r>
                <a:rPr lang="zh-CN" altLang="en-US" sz="2800" dirty="0" smtClean="0"/>
                <a:t>式进行等价变换，则有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altLang="zh-CN" sz="2800" i="1" dirty="0" err="1" smtClean="0">
                  <a:latin typeface="Times New Roman" pitchFamily="18" charset="0"/>
                  <a:cs typeface="Times New Roman" pitchFamily="18" charset="0"/>
                </a:rPr>
                <a:t>Ux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) =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。</a:t>
              </a:r>
              <a:r>
                <a:rPr lang="zh-CN" altLang="zh-CN" sz="2800" dirty="0" smtClean="0"/>
                <a:t>将方程组的求解问题转换成下列两个三角形方程组的求解问题</a:t>
              </a:r>
              <a:r>
                <a:rPr lang="zh-CN" altLang="en-US" sz="2800" dirty="0" smtClean="0"/>
                <a:t>，即</a:t>
              </a:r>
              <a:endParaRPr lang="en-US" altLang="zh-CN" sz="2800" dirty="0" smtClean="0"/>
            </a:p>
            <a:p>
              <a:pPr>
                <a:lnSpc>
                  <a:spcPct val="12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/>
                <a:t>                                  </a:t>
              </a:r>
              <a:r>
                <a:rPr lang="zh-CN" altLang="en-US" sz="2800" dirty="0" smtClean="0"/>
                <a:t>和</a:t>
              </a:r>
              <a:endParaRPr lang="en-US" altLang="zh-CN" sz="2800" dirty="0" smtClean="0"/>
            </a:p>
          </p:txBody>
        </p:sp>
        <p:graphicFrame>
          <p:nvGraphicFramePr>
            <p:cNvPr id="530433" name="Object 1"/>
            <p:cNvGraphicFramePr>
              <a:graphicFrameLocks noChangeAspect="1"/>
            </p:cNvGraphicFramePr>
            <p:nvPr/>
          </p:nvGraphicFramePr>
          <p:xfrm>
            <a:off x="2661314" y="4067033"/>
            <a:ext cx="1000125" cy="476250"/>
          </p:xfrm>
          <a:graphic>
            <a:graphicData uri="http://schemas.openxmlformats.org/presentationml/2006/ole">
              <p:oleObj spid="_x0000_s530433" name="Equation" r:id="rId4" imgW="406224" imgH="190417" progId="Equation.DSMT4">
                <p:embed/>
              </p:oleObj>
            </a:graphicData>
          </a:graphic>
        </p:graphicFrame>
        <p:graphicFrame>
          <p:nvGraphicFramePr>
            <p:cNvPr id="530435" name="Object 3"/>
            <p:cNvGraphicFramePr>
              <a:graphicFrameLocks noChangeAspect="1"/>
            </p:cNvGraphicFramePr>
            <p:nvPr/>
          </p:nvGraphicFramePr>
          <p:xfrm>
            <a:off x="4694831" y="4094327"/>
            <a:ext cx="1047750" cy="452438"/>
          </p:xfrm>
          <a:graphic>
            <a:graphicData uri="http://schemas.openxmlformats.org/presentationml/2006/ole">
              <p:oleObj spid="_x0000_s530435" name="Equation" r:id="rId5" imgW="419100" imgH="190500" progId="Equation.DSMT4">
                <p:embed/>
              </p:oleObj>
            </a:graphicData>
          </a:graphic>
        </p:graphicFrame>
      </p:grp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02772" y="4877735"/>
            <a:ext cx="7970292" cy="15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zh-CN" sz="2800" dirty="0" smtClean="0"/>
              <a:t>先由下三角形方程组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Ly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zh-CN" altLang="zh-CN" sz="2800" dirty="0" smtClean="0"/>
              <a:t>求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y</a:t>
            </a:r>
            <a:r>
              <a:rPr lang="zh-CN" altLang="zh-CN" sz="2800" dirty="0" smtClean="0"/>
              <a:t>，再根据</a:t>
            </a:r>
            <a:r>
              <a:rPr lang="zh-CN" altLang="en-US" sz="2800" dirty="0" smtClean="0"/>
              <a:t>上</a:t>
            </a:r>
            <a:r>
              <a:rPr lang="zh-CN" altLang="zh-CN" sz="2800" dirty="0" smtClean="0"/>
              <a:t>三角形方程组</a:t>
            </a:r>
            <a:r>
              <a:rPr lang="en-US" altLang="zh-CN" sz="2800" dirty="0" smtClean="0"/>
              <a:t> </a:t>
            </a:r>
            <a:r>
              <a:rPr lang="en-US" altLang="zh-CN" sz="2800" i="1" dirty="0" err="1" smtClean="0">
                <a:latin typeface="Times New Roman" pitchFamily="18" charset="0"/>
                <a:cs typeface="Times New Roman" pitchFamily="18" charset="0"/>
              </a:rPr>
              <a:t>Ux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zh-CN" altLang="zh-CN" sz="2800" dirty="0" smtClean="0"/>
              <a:t>获得原方程组的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 x</a:t>
            </a:r>
            <a:r>
              <a:rPr lang="zh-CN" altLang="zh-CN" sz="2800" dirty="0" smtClean="0"/>
              <a:t>。这就是三角分解法求方程组解的基本思想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70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3941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一、直接三角分解法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25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0500" y="1490760"/>
            <a:ext cx="7970292" cy="651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假设 </a:t>
            </a:r>
            <a:r>
              <a:rPr lang="en-US" altLang="zh-CN" sz="2800" dirty="0" err="1" smtClean="0">
                <a:latin typeface="Times New Roman" pitchFamily="18" charset="0"/>
                <a:cs typeface="Times New Roman" pitchFamily="18" charset="0"/>
              </a:rPr>
              <a:t>det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≠ 0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，设</a:t>
            </a:r>
            <a:endParaRPr lang="en-US" altLang="zh-CN" sz="2800" dirty="0" smtClean="0"/>
          </a:p>
        </p:txBody>
      </p:sp>
      <p:grpSp>
        <p:nvGrpSpPr>
          <p:cNvPr id="13" name="组合 12"/>
          <p:cNvGrpSpPr/>
          <p:nvPr/>
        </p:nvGrpSpPr>
        <p:grpSpPr>
          <a:xfrm>
            <a:off x="1323832" y="2009208"/>
            <a:ext cx="6939959" cy="2075528"/>
            <a:chOff x="1323832" y="1449640"/>
            <a:chExt cx="6939959" cy="2075528"/>
          </a:xfrm>
        </p:grpSpPr>
        <p:graphicFrame>
          <p:nvGraphicFramePr>
            <p:cNvPr id="528386" name="Object 2"/>
            <p:cNvGraphicFramePr>
              <a:graphicFrameLocks noChangeAspect="1"/>
            </p:cNvGraphicFramePr>
            <p:nvPr/>
          </p:nvGraphicFramePr>
          <p:xfrm>
            <a:off x="1323832" y="1453480"/>
            <a:ext cx="2976563" cy="2071688"/>
          </p:xfrm>
          <a:graphic>
            <a:graphicData uri="http://schemas.openxmlformats.org/presentationml/2006/ole">
              <p:oleObj spid="_x0000_s528386" name="Equation" r:id="rId4" imgW="1193800" imgH="825500" progId="Equation.DSMT4">
                <p:embed/>
              </p:oleObj>
            </a:graphicData>
          </a:graphic>
        </p:graphicFrame>
        <p:graphicFrame>
          <p:nvGraphicFramePr>
            <p:cNvPr id="528385" name="Object 1"/>
            <p:cNvGraphicFramePr>
              <a:graphicFrameLocks noChangeAspect="1"/>
            </p:cNvGraphicFramePr>
            <p:nvPr/>
          </p:nvGraphicFramePr>
          <p:xfrm>
            <a:off x="4858603" y="1449640"/>
            <a:ext cx="3405188" cy="2071688"/>
          </p:xfrm>
          <a:graphic>
            <a:graphicData uri="http://schemas.openxmlformats.org/presentationml/2006/ole">
              <p:oleObj spid="_x0000_s528385" name="Equation" r:id="rId5" imgW="1358900" imgH="825500" progId="Equation.DSMT4">
                <p:embed/>
              </p:oleObj>
            </a:graphicData>
          </a:graphic>
        </p:graphicFrame>
      </p:grpSp>
      <p:sp>
        <p:nvSpPr>
          <p:cNvPr id="528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8388" name="Rectangle 4"/>
          <p:cNvSpPr>
            <a:spLocks noChangeArrowheads="1"/>
          </p:cNvSpPr>
          <p:nvPr/>
        </p:nvSpPr>
        <p:spPr bwMode="auto">
          <a:xfrm>
            <a:off x="0" y="1285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02772" y="4045208"/>
            <a:ext cx="7970292" cy="651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由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LU 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得</a:t>
            </a:r>
            <a:endParaRPr lang="en-US" altLang="zh-CN" sz="2800" dirty="0" smtClean="0"/>
          </a:p>
        </p:txBody>
      </p:sp>
      <p:sp>
        <p:nvSpPr>
          <p:cNvPr id="528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8389" name="Object 5"/>
          <p:cNvGraphicFramePr>
            <a:graphicFrameLocks noChangeAspect="1"/>
          </p:cNvGraphicFramePr>
          <p:nvPr/>
        </p:nvGraphicFramePr>
        <p:xfrm>
          <a:off x="668653" y="4750041"/>
          <a:ext cx="8220075" cy="2073275"/>
        </p:xfrm>
        <a:graphic>
          <a:graphicData uri="http://schemas.openxmlformats.org/presentationml/2006/ole">
            <p:oleObj spid="_x0000_s528389" name="Equation" r:id="rId6" imgW="3289300" imgH="825500" progId="Equation.DSMT4">
              <p:embed/>
            </p:oleObj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36722" y="869423"/>
            <a:ext cx="8461618" cy="80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(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一</a:t>
            </a: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)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不选主元的三角分解法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00500" y="876599"/>
            <a:ext cx="7970292" cy="52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算法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直接三角分解法</a:t>
            </a:r>
            <a:endParaRPr lang="zh-CN" altLang="zh-CN" sz="2800" dirty="0" smtClean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一、直接三角分解法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26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18870" y="1337478"/>
            <a:ext cx="6285792" cy="5500900"/>
            <a:chOff x="818870" y="1337478"/>
            <a:chExt cx="6285792" cy="5500900"/>
          </a:xfrm>
        </p:grpSpPr>
        <p:pic>
          <p:nvPicPr>
            <p:cNvPr id="2" name="Picture 2" descr="C:\Users\Jinliang Yang\AppData\Roaming\Tencent\Users\99690380\QQ\WinTemp\RichOle\I%MDRPF6`M7HFJ`D$${58MU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8870" y="1337478"/>
              <a:ext cx="6106287" cy="4154424"/>
            </a:xfrm>
            <a:prstGeom prst="rect">
              <a:avLst/>
            </a:prstGeom>
            <a:noFill/>
          </p:spPr>
        </p:pic>
        <p:pic>
          <p:nvPicPr>
            <p:cNvPr id="186371" name="Picture 3" descr="C:\Users\Jinliang Yang\AppData\Roaming\Tencent\Users\99690380\QQ\WinTemp\RichOle\BUA056K%{WDL~Y`6R0}F1DK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46165" y="5486399"/>
              <a:ext cx="6258497" cy="135197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27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518615" y="903107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/>
              <a:t>用直接三角分解法解</a:t>
            </a:r>
            <a:r>
              <a:rPr lang="zh-CN" altLang="zh-CN" sz="2800" dirty="0" smtClean="0"/>
              <a:t>方程组</a:t>
            </a:r>
            <a:r>
              <a:rPr lang="zh-CN" altLang="en-US" sz="2800" dirty="0" smtClean="0"/>
              <a:t>。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75479" y="3252836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求解过程可板书，详见教材。</a:t>
            </a:r>
            <a:r>
              <a:rPr lang="zh-CN" altLang="en-US" sz="2800" dirty="0" smtClean="0">
                <a:latin typeface="+mn-ea"/>
                <a:ea typeface="+mn-ea"/>
              </a:rPr>
              <a:t>求得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一、直接三角分解法</a:t>
            </a:r>
          </a:p>
        </p:txBody>
      </p:sp>
      <p:sp>
        <p:nvSpPr>
          <p:cNvPr id="3635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3523" name="Object 3"/>
          <p:cNvGraphicFramePr>
            <a:graphicFrameLocks noChangeAspect="1"/>
          </p:cNvGraphicFramePr>
          <p:nvPr/>
        </p:nvGraphicFramePr>
        <p:xfrm>
          <a:off x="2895600" y="1541974"/>
          <a:ext cx="3117850" cy="1547812"/>
        </p:xfrm>
        <a:graphic>
          <a:graphicData uri="http://schemas.openxmlformats.org/presentationml/2006/ole">
            <p:oleObj spid="_x0000_s552962" name="Equation" r:id="rId4" imgW="1257120" imgH="622080" progId="Equation.DSMT4">
              <p:embed/>
            </p:oleObj>
          </a:graphicData>
        </a:graphic>
      </p:graphicFrame>
      <p:sp>
        <p:nvSpPr>
          <p:cNvPr id="3635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4788" name="Object 4"/>
          <p:cNvGraphicFramePr>
            <a:graphicFrameLocks noChangeAspect="1"/>
          </p:cNvGraphicFramePr>
          <p:nvPr/>
        </p:nvGraphicFramePr>
        <p:xfrm>
          <a:off x="3620516" y="4049780"/>
          <a:ext cx="1081087" cy="1560513"/>
        </p:xfrm>
        <a:graphic>
          <a:graphicData uri="http://schemas.openxmlformats.org/presentationml/2006/ole">
            <p:oleObj spid="_x0000_s552963" name="Equation" r:id="rId5" imgW="431640" imgH="6220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一、直接三角分解法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28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83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28388" name="Rectangle 4"/>
          <p:cNvSpPr>
            <a:spLocks noChangeArrowheads="1"/>
          </p:cNvSpPr>
          <p:nvPr/>
        </p:nvSpPr>
        <p:spPr bwMode="auto">
          <a:xfrm>
            <a:off x="0" y="1285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28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36722" y="869423"/>
            <a:ext cx="8461618" cy="806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(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二</a:t>
            </a: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</a:rPr>
              <a:t>)</a:t>
            </a:r>
            <a:r>
              <a:rPr lang="zh-CN" altLang="en-US" sz="2800" dirty="0" smtClean="0">
                <a:solidFill>
                  <a:srgbClr val="0000FF"/>
                </a:solidFill>
                <a:latin typeface="+mn-ea"/>
                <a:ea typeface="+mn-ea"/>
              </a:rPr>
              <a:t>选主元的三角分解法</a:t>
            </a:r>
            <a:endParaRPr lang="en-US" altLang="zh-CN" sz="2800" dirty="0" smtClean="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00500" y="1558999"/>
            <a:ext cx="7970292" cy="52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算法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选主元的三角分解法</a:t>
            </a:r>
            <a:endParaRPr lang="zh-CN" altLang="zh-CN" sz="2800" dirty="0" smtClean="0"/>
          </a:p>
        </p:txBody>
      </p:sp>
      <p:grpSp>
        <p:nvGrpSpPr>
          <p:cNvPr id="17" name="组合 16"/>
          <p:cNvGrpSpPr/>
          <p:nvPr/>
        </p:nvGrpSpPr>
        <p:grpSpPr>
          <a:xfrm>
            <a:off x="941696" y="2305185"/>
            <a:ext cx="7742873" cy="3732309"/>
            <a:chOff x="941696" y="2305185"/>
            <a:chExt cx="7742873" cy="3732309"/>
          </a:xfrm>
        </p:grpSpPr>
        <p:pic>
          <p:nvPicPr>
            <p:cNvPr id="55398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2203" y="2305185"/>
              <a:ext cx="6725715" cy="15714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3990" name="Picture 6" descr="C:\Users\Jinliang Yang\AppData\Roaming\Tencent\Users\99690380\QQ\WinTemp\RichOle\FB1Z)IB{0WVPO0(L1NEXEJW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41696" y="3889606"/>
              <a:ext cx="7742873" cy="214788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00499" y="931191"/>
            <a:ext cx="8147715" cy="16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zh-CN" altLang="zh-CN" sz="2800" dirty="0" smtClean="0"/>
              <a:t>当方程组的系数矩阵是对称正定矩阵时，利用矩阵的三角分解法求解，可得到一个更有效的方法</a:t>
            </a:r>
            <a:r>
              <a:rPr lang="zh-CN" altLang="zh-CN" sz="2800" b="0" dirty="0" smtClean="0"/>
              <a:t>――</a:t>
            </a:r>
            <a:r>
              <a:rPr lang="zh-CN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平方根法</a:t>
            </a:r>
            <a:r>
              <a:rPr lang="zh-CN" altLang="en-US" sz="2800" dirty="0" smtClean="0"/>
              <a:t>。</a:t>
            </a:r>
            <a:endParaRPr lang="zh-CN" altLang="zh-CN" sz="2800" dirty="0" smtClean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二、平方根法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29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35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35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3543" name="Object 7"/>
          <p:cNvGraphicFramePr>
            <a:graphicFrameLocks noChangeAspect="1"/>
          </p:cNvGraphicFramePr>
          <p:nvPr/>
        </p:nvGraphicFramePr>
        <p:xfrm>
          <a:off x="914781" y="2210222"/>
          <a:ext cx="7359650" cy="3067050"/>
        </p:xfrm>
        <a:graphic>
          <a:graphicData uri="http://schemas.openxmlformats.org/presentationml/2006/ole">
            <p:oleObj spid="_x0000_s193543" name="Equation" r:id="rId4" imgW="2959100" imgH="1231900" progId="Equation.DSMT4">
              <p:embed/>
            </p:oleObj>
          </a:graphicData>
        </a:graphic>
      </p:graphicFrame>
      <p:sp>
        <p:nvSpPr>
          <p:cNvPr id="1935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35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02772" y="5273528"/>
            <a:ext cx="7970292" cy="656537"/>
            <a:chOff x="602772" y="5505544"/>
            <a:chExt cx="7970292" cy="656537"/>
          </a:xfrm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602772" y="5505544"/>
              <a:ext cx="7970292" cy="651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20000"/>
                </a:lnSpc>
                <a:spcAft>
                  <a:spcPts val="1200"/>
                </a:spcAft>
                <a:buClr>
                  <a:srgbClr val="0000FF"/>
                </a:buClr>
                <a:buSzPct val="70000"/>
              </a:pP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则有                                  ，</a:t>
              </a:r>
              <a:endParaRPr lang="en-US" altLang="zh-CN" sz="2800" dirty="0" smtClean="0"/>
            </a:p>
          </p:txBody>
        </p:sp>
        <p:graphicFrame>
          <p:nvGraphicFramePr>
            <p:cNvPr id="193545" name="Object 9"/>
            <p:cNvGraphicFramePr>
              <a:graphicFrameLocks/>
            </p:cNvGraphicFramePr>
            <p:nvPr/>
          </p:nvGraphicFramePr>
          <p:xfrm>
            <a:off x="1897063" y="5649627"/>
            <a:ext cx="2357437" cy="503237"/>
          </p:xfrm>
          <a:graphic>
            <a:graphicData uri="http://schemas.openxmlformats.org/presentationml/2006/ole">
              <p:oleObj spid="_x0000_s193545" name="Equation" r:id="rId5" imgW="939392" imgH="203112" progId="Equation.DSMT4">
                <p:embed/>
              </p:oleObj>
            </a:graphicData>
          </a:graphic>
        </p:graphicFrame>
        <p:graphicFrame>
          <p:nvGraphicFramePr>
            <p:cNvPr id="193547" name="Object 11"/>
            <p:cNvGraphicFramePr>
              <a:graphicFrameLocks/>
            </p:cNvGraphicFramePr>
            <p:nvPr/>
          </p:nvGraphicFramePr>
          <p:xfrm>
            <a:off x="4912696" y="5622331"/>
            <a:ext cx="2695575" cy="539750"/>
          </p:xfrm>
          <a:graphic>
            <a:graphicData uri="http://schemas.openxmlformats.org/presentationml/2006/ole">
              <p:oleObj spid="_x0000_s193547" name="Equation" r:id="rId6" imgW="1079032" imgH="215806" progId="Equation.DSMT4">
                <p:embed/>
              </p:oleObj>
            </a:graphicData>
          </a:graphic>
        </p:graphicFrame>
      </p:grpSp>
      <p:sp>
        <p:nvSpPr>
          <p:cNvPr id="1935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05044" y="5958200"/>
            <a:ext cx="7970292" cy="651946"/>
            <a:chOff x="605044" y="6067384"/>
            <a:chExt cx="7970292" cy="651946"/>
          </a:xfrm>
        </p:grpSpPr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605044" y="6067384"/>
              <a:ext cx="7970292" cy="651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20000"/>
                </a:lnSpc>
                <a:spcAft>
                  <a:spcPts val="1200"/>
                </a:spcAft>
                <a:buClr>
                  <a:srgbClr val="0000FF"/>
                </a:buClr>
                <a:buSzPct val="70000"/>
              </a:pP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得到对称矩阵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的分解式：                   </a:t>
              </a:r>
              <a:endParaRPr lang="en-US" altLang="zh-CN" sz="2800" dirty="0" smtClean="0"/>
            </a:p>
          </p:txBody>
        </p:sp>
        <p:graphicFrame>
          <p:nvGraphicFramePr>
            <p:cNvPr id="193549" name="Object 13"/>
            <p:cNvGraphicFramePr>
              <a:graphicFrameLocks/>
            </p:cNvGraphicFramePr>
            <p:nvPr/>
          </p:nvGraphicFramePr>
          <p:xfrm>
            <a:off x="5035287" y="6155753"/>
            <a:ext cx="1454150" cy="442913"/>
          </p:xfrm>
          <a:graphic>
            <a:graphicData uri="http://schemas.openxmlformats.org/presentationml/2006/ole">
              <p:oleObj spid="_x0000_s193549" name="Equation" r:id="rId7" imgW="583693" imgH="177646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</a:rPr>
              <a:t>第一节    引言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752811"/>
            <a:ext cx="7385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一、解线性方程组问题描述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51" y="3782524"/>
            <a:ext cx="73312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二、求解线性方程组的数值方法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二、平方根法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30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00499" y="944839"/>
            <a:ext cx="8038534" cy="1798361"/>
            <a:chOff x="600499" y="958487"/>
            <a:chExt cx="8038534" cy="1798361"/>
          </a:xfrm>
        </p:grpSpPr>
        <p:sp>
          <p:nvSpPr>
            <p:cNvPr id="1703941" name="Rectangle 5"/>
            <p:cNvSpPr>
              <a:spLocks noChangeArrowheads="1"/>
            </p:cNvSpPr>
            <p:nvPr/>
          </p:nvSpPr>
          <p:spPr bwMode="auto">
            <a:xfrm>
              <a:off x="600499" y="958487"/>
              <a:ext cx="8038534" cy="1798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3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>
                  <a:solidFill>
                    <a:srgbClr val="0000FF"/>
                  </a:solidFill>
                </a:rPr>
                <a:t>【</a:t>
              </a:r>
              <a:r>
                <a:rPr lang="x-none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定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理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r>
                <a:rPr lang="x-none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-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4</a:t>
              </a:r>
              <a:r>
                <a:rPr lang="en-US" altLang="zh-CN" sz="2800" dirty="0" smtClean="0">
                  <a:solidFill>
                    <a:srgbClr val="0000FF"/>
                  </a:solidFill>
                </a:rPr>
                <a:t>】</a:t>
              </a:r>
              <a:r>
                <a:rPr lang="zh-CN" altLang="en-US" sz="2800" dirty="0" smtClean="0"/>
                <a:t>设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是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zh-CN" sz="2800" dirty="0" smtClean="0"/>
                <a:t>阶</a:t>
              </a:r>
              <a:r>
                <a:rPr lang="zh-CN" altLang="en-US" sz="2800" dirty="0" smtClean="0"/>
                <a:t>对称矩阵</a:t>
              </a:r>
              <a:r>
                <a:rPr lang="zh-CN" altLang="zh-CN" sz="2800" dirty="0" smtClean="0"/>
                <a:t>，</a:t>
              </a:r>
              <a:r>
                <a:rPr lang="zh-CN" altLang="en-US" sz="2800" dirty="0" smtClean="0"/>
                <a:t>则</a:t>
              </a:r>
              <a:r>
                <a:rPr lang="en-US" altLang="zh-CN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可唯一分解为             </a:t>
              </a:r>
              <a:r>
                <a:rPr lang="en-US" altLang="zh-CN" sz="2800" dirty="0" smtClean="0"/>
                <a:t>     </a:t>
              </a:r>
              <a:r>
                <a:rPr lang="zh-CN" altLang="zh-CN" sz="2800" dirty="0" smtClean="0"/>
                <a:t>，</a:t>
              </a:r>
              <a:r>
                <a:rPr lang="zh-CN" altLang="en-US" sz="2800" dirty="0" smtClean="0"/>
                <a:t>其中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L 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为单位下三角阵，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D </a:t>
              </a:r>
              <a:r>
                <a:rPr lang="zh-CN" altLang="en-US" sz="2800" dirty="0" smtClean="0"/>
                <a:t>是对角矩阵。</a:t>
              </a:r>
              <a:endParaRPr lang="en-US" altLang="zh-CN" sz="2800" dirty="0" smtClean="0"/>
            </a:p>
          </p:txBody>
        </p:sp>
        <p:graphicFrame>
          <p:nvGraphicFramePr>
            <p:cNvPr id="14" name="Object 13"/>
            <p:cNvGraphicFramePr>
              <a:graphicFrameLocks/>
            </p:cNvGraphicFramePr>
            <p:nvPr/>
          </p:nvGraphicFramePr>
          <p:xfrm>
            <a:off x="1527810" y="1665638"/>
            <a:ext cx="1454150" cy="442913"/>
          </p:xfrm>
          <a:graphic>
            <a:graphicData uri="http://schemas.openxmlformats.org/presentationml/2006/ole">
              <p:oleObj spid="_x0000_s195592" name="Equation" r:id="rId4" imgW="583693" imgH="177646" progId="Equation.DSMT4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602771" y="3458343"/>
            <a:ext cx="8038534" cy="1823349"/>
            <a:chOff x="600499" y="958487"/>
            <a:chExt cx="8038534" cy="1823349"/>
          </a:xfrm>
        </p:grpSpPr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600499" y="958487"/>
              <a:ext cx="8038534" cy="1823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3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>
                  <a:solidFill>
                    <a:srgbClr val="0000FF"/>
                  </a:solidFill>
                </a:rPr>
                <a:t>【</a:t>
              </a:r>
              <a:r>
                <a:rPr lang="x-none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定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理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r>
                <a:rPr lang="x-none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-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5</a:t>
              </a:r>
              <a:r>
                <a:rPr lang="en-US" altLang="zh-CN" sz="2800" dirty="0" smtClean="0">
                  <a:solidFill>
                    <a:srgbClr val="0000FF"/>
                  </a:solidFill>
                </a:rPr>
                <a:t>】</a:t>
              </a:r>
              <a:r>
                <a:rPr lang="zh-CN" altLang="en-US" sz="2800" dirty="0" smtClean="0"/>
                <a:t>如果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是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zh-CN" sz="2800" dirty="0" smtClean="0"/>
                <a:t>阶</a:t>
              </a:r>
              <a:r>
                <a:rPr lang="zh-CN" altLang="en-US" sz="2800" dirty="0" smtClean="0"/>
                <a:t>对称矩阵</a:t>
              </a:r>
              <a:r>
                <a:rPr lang="zh-CN" altLang="zh-CN" sz="2800" dirty="0" smtClean="0"/>
                <a:t>，则存在一个实的非奇异下三角阵</a:t>
              </a:r>
              <a:r>
                <a:rPr lang="en-US" altLang="zh-CN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G </a:t>
              </a:r>
              <a:r>
                <a:rPr lang="zh-CN" altLang="zh-CN" sz="2800" dirty="0" smtClean="0"/>
                <a:t>使</a:t>
              </a:r>
              <a:r>
                <a:rPr lang="en-US" altLang="zh-CN" sz="2800" dirty="0" smtClean="0"/>
                <a:t>               </a:t>
              </a:r>
              <a:r>
                <a:rPr lang="zh-CN" altLang="en-US" sz="2800" dirty="0" smtClean="0"/>
                <a:t>。</a:t>
              </a:r>
              <a:r>
                <a:rPr lang="zh-CN" altLang="zh-CN" sz="2800" dirty="0" smtClean="0"/>
                <a:t>当限定</a:t>
              </a:r>
              <a:r>
                <a:rPr lang="en-US" altLang="zh-CN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G </a:t>
              </a:r>
              <a:r>
                <a:rPr lang="zh-CN" altLang="zh-CN" sz="2800" dirty="0" smtClean="0"/>
                <a:t>的对角元素为正时，这种分解是唯一的。</a:t>
              </a:r>
              <a:endParaRPr lang="en-US" altLang="zh-CN" sz="2800" dirty="0" smtClean="0"/>
            </a:p>
          </p:txBody>
        </p:sp>
        <p:graphicFrame>
          <p:nvGraphicFramePr>
            <p:cNvPr id="18" name="Object 13"/>
            <p:cNvGraphicFramePr>
              <a:graphicFrameLocks/>
            </p:cNvGraphicFramePr>
            <p:nvPr/>
          </p:nvGraphicFramePr>
          <p:xfrm>
            <a:off x="4811713" y="1622506"/>
            <a:ext cx="1327150" cy="474662"/>
          </p:xfrm>
          <a:graphic>
            <a:graphicData uri="http://schemas.openxmlformats.org/presentationml/2006/ole">
              <p:oleObj spid="_x0000_s195593" name="Equation" r:id="rId5" imgW="533160" imgH="1904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二、平方根法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31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00499" y="944840"/>
            <a:ext cx="8038534" cy="62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算法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平方根法</a:t>
            </a:r>
            <a:endParaRPr lang="en-US" altLang="zh-CN" sz="2800" dirty="0" smtClean="0"/>
          </a:p>
        </p:txBody>
      </p:sp>
      <p:pic>
        <p:nvPicPr>
          <p:cNvPr id="557060" name="Picture 4" descr="C:\Users\Jinliang Yang\AppData\Roaming\Tencent\Users\99690380\QQ\WinTemp\RichOle\53]7~NJD6NBUGHAB$8M2M`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035" y="1705968"/>
            <a:ext cx="7818120" cy="3897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三、追赶法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32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4"/>
          <p:cNvSpPr>
            <a:spLocks noChangeArrowheads="1"/>
          </p:cNvSpPr>
          <p:nvPr/>
        </p:nvSpPr>
        <p:spPr bwMode="auto">
          <a:xfrm>
            <a:off x="618835" y="5448212"/>
            <a:ext cx="7979251" cy="1102714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800" dirty="0" smtClean="0"/>
              <a:t>可利用矩阵的直接三角分解法来推导</a:t>
            </a:r>
            <a:r>
              <a:rPr lang="zh-CN" altLang="en-US" sz="2800" dirty="0" smtClean="0"/>
              <a:t>求</a:t>
            </a:r>
            <a:r>
              <a:rPr lang="zh-CN" altLang="zh-CN" sz="2800" dirty="0" smtClean="0"/>
              <a:t>解三对角方程组的计算公式</a:t>
            </a:r>
            <a:r>
              <a:rPr lang="zh-CN" altLang="en-US" sz="2800" dirty="0" smtClean="0"/>
              <a:t>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00499" y="931191"/>
            <a:ext cx="8147715" cy="16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zh-CN" altLang="zh-CN" sz="2800" dirty="0" smtClean="0"/>
              <a:t>在用差分法解常微分方程边值问题，解热传导问题，以及求三次样条插值函数等问题时，常常会遇到要求解系数矩阵为三对角矩阵的方程组</a:t>
            </a:r>
          </a:p>
        </p:txBody>
      </p:sp>
      <p:sp>
        <p:nvSpPr>
          <p:cNvPr id="1966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6617" name="Object 9"/>
          <p:cNvGraphicFramePr>
            <a:graphicFrameLocks/>
          </p:cNvGraphicFramePr>
          <p:nvPr/>
        </p:nvGraphicFramePr>
        <p:xfrm>
          <a:off x="1747047" y="2689225"/>
          <a:ext cx="5643563" cy="2573338"/>
        </p:xfrm>
        <a:graphic>
          <a:graphicData uri="http://schemas.openxmlformats.org/presentationml/2006/ole">
            <p:oleObj spid="_x0000_s196617" name="Equation" r:id="rId4" imgW="2260600" imgH="10287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三、追赶法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33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4"/>
          <p:cNvSpPr>
            <a:spLocks noChangeArrowheads="1"/>
          </p:cNvSpPr>
          <p:nvPr/>
        </p:nvSpPr>
        <p:spPr bwMode="auto">
          <a:xfrm>
            <a:off x="605185" y="930799"/>
            <a:ext cx="7979251" cy="638694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800" dirty="0" smtClean="0"/>
              <a:t>将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zh-CN" altLang="zh-CN" sz="2800" dirty="0" smtClean="0"/>
              <a:t>分解为两个三角阵的乘积</a:t>
            </a:r>
            <a:r>
              <a:rPr lang="zh-CN" altLang="en-US" sz="2800" dirty="0" smtClean="0"/>
              <a:t>，即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66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6617" name="Object 9"/>
          <p:cNvGraphicFramePr>
            <a:graphicFrameLocks/>
          </p:cNvGraphicFramePr>
          <p:nvPr/>
        </p:nvGraphicFramePr>
        <p:xfrm>
          <a:off x="428249" y="1528959"/>
          <a:ext cx="8307388" cy="2573337"/>
        </p:xfrm>
        <a:graphic>
          <a:graphicData uri="http://schemas.openxmlformats.org/presentationml/2006/ole">
            <p:oleObj spid="_x0000_s560130" name="Equation" r:id="rId4" imgW="3327120" imgH="1028520" progId="Equation.DSMT4">
              <p:embed/>
            </p:oleObj>
          </a:graphicData>
        </a:graphic>
      </p:graphicFrame>
      <p:sp>
        <p:nvSpPr>
          <p:cNvPr id="5601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01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2772" y="4484688"/>
            <a:ext cx="8221373" cy="2065337"/>
            <a:chOff x="602772" y="4484688"/>
            <a:chExt cx="8221373" cy="2065337"/>
          </a:xfrm>
        </p:grpSpPr>
        <p:grpSp>
          <p:nvGrpSpPr>
            <p:cNvPr id="13" name="组合 12"/>
            <p:cNvGrpSpPr/>
            <p:nvPr/>
          </p:nvGrpSpPr>
          <p:grpSpPr>
            <a:xfrm>
              <a:off x="602772" y="4484688"/>
              <a:ext cx="7970292" cy="2065337"/>
              <a:chOff x="602772" y="4484688"/>
              <a:chExt cx="7970292" cy="2065337"/>
            </a:xfrm>
          </p:grpSpPr>
          <p:graphicFrame>
            <p:nvGraphicFramePr>
              <p:cNvPr id="560131" name="Object 3"/>
              <p:cNvGraphicFramePr>
                <a:graphicFrameLocks/>
              </p:cNvGraphicFramePr>
              <p:nvPr/>
            </p:nvGraphicFramePr>
            <p:xfrm>
              <a:off x="1538686" y="4484688"/>
              <a:ext cx="4095750" cy="2065337"/>
            </p:xfrm>
            <a:graphic>
              <a:graphicData uri="http://schemas.openxmlformats.org/presentationml/2006/ole">
                <p:oleObj spid="_x0000_s560131" name="Equation" r:id="rId5" imgW="1638000" imgH="825480" progId="Equation.DSMT4">
                  <p:embed/>
                </p:oleObj>
              </a:graphicData>
            </a:graphic>
          </p:graphicFrame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>
                <a:off x="602772" y="5109752"/>
                <a:ext cx="7970292" cy="6519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  <a:spcAft>
                    <a:spcPts val="1200"/>
                  </a:spcAft>
                  <a:buClr>
                    <a:srgbClr val="0000FF"/>
                  </a:buClr>
                  <a:buSzPct val="70000"/>
                </a:pPr>
                <a:r>
                  <a:rPr lang="zh-CN" altLang="en-US" sz="2800" dirty="0" smtClean="0">
                    <a:latin typeface="Times New Roman" pitchFamily="18" charset="0"/>
                    <a:cs typeface="Times New Roman" pitchFamily="18" charset="0"/>
                  </a:rPr>
                  <a:t>则有                                                </a:t>
                </a:r>
                <a:r>
                  <a:rPr lang="en-US" altLang="zh-CN" sz="28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zh-CN" altLang="en-US" sz="2800" dirty="0" smtClean="0">
                    <a:latin typeface="Times New Roman" pitchFamily="18" charset="0"/>
                    <a:cs typeface="Times New Roman" pitchFamily="18" charset="0"/>
                  </a:rPr>
                  <a:t>                              </a:t>
                </a:r>
                <a:endParaRPr lang="en-US" altLang="zh-CN" sz="2800" dirty="0" smtClean="0"/>
              </a:p>
            </p:txBody>
          </p:sp>
        </p:grpSp>
        <p:graphicFrame>
          <p:nvGraphicFramePr>
            <p:cNvPr id="560133" name="Object 5"/>
            <p:cNvGraphicFramePr>
              <a:graphicFrameLocks noChangeAspect="1"/>
            </p:cNvGraphicFramePr>
            <p:nvPr/>
          </p:nvGraphicFramePr>
          <p:xfrm>
            <a:off x="5895207" y="4749604"/>
            <a:ext cx="2928938" cy="1547813"/>
          </p:xfrm>
          <a:graphic>
            <a:graphicData uri="http://schemas.openxmlformats.org/presentationml/2006/ole">
              <p:oleObj spid="_x0000_s560133" name="Equation" r:id="rId6" imgW="1167893" imgH="62203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1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7612" y="1287289"/>
            <a:ext cx="7005715" cy="409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三、追赶法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34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66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00499" y="808360"/>
            <a:ext cx="8038534" cy="62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算法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追赶法</a:t>
            </a:r>
            <a:endParaRPr lang="en-US" altLang="zh-CN" sz="2800" dirty="0" smtClean="0"/>
          </a:p>
        </p:txBody>
      </p:sp>
      <p:sp>
        <p:nvSpPr>
          <p:cNvPr id="5591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591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14627" y="5309661"/>
            <a:ext cx="7187677" cy="1425507"/>
            <a:chOff x="618835" y="5432493"/>
            <a:chExt cx="7187677" cy="1425507"/>
          </a:xfrm>
        </p:grpSpPr>
        <p:sp>
          <p:nvSpPr>
            <p:cNvPr id="15" name="Rectangle 54"/>
            <p:cNvSpPr>
              <a:spLocks noChangeArrowheads="1"/>
            </p:cNvSpPr>
            <p:nvPr/>
          </p:nvSpPr>
          <p:spPr bwMode="auto">
            <a:xfrm>
              <a:off x="618835" y="5448212"/>
              <a:ext cx="7187677" cy="1409788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追</a:t>
              </a:r>
              <a:r>
                <a:rPr lang="zh-CN" altLang="en-US" sz="2400" dirty="0" smtClean="0"/>
                <a:t>：</a:t>
              </a:r>
              <a:r>
                <a:rPr lang="zh-CN" altLang="zh-CN" sz="2400" dirty="0" smtClean="0"/>
                <a:t>计算系数</a:t>
              </a:r>
              <a:r>
                <a:rPr lang="en-US" altLang="zh-CN" sz="2400" dirty="0" smtClean="0"/>
                <a:t>                            </a:t>
              </a:r>
              <a:r>
                <a:rPr lang="zh-CN" altLang="zh-CN" sz="2400" dirty="0" smtClean="0"/>
                <a:t>及</a:t>
              </a:r>
              <a:r>
                <a:rPr lang="en-US" altLang="zh-CN" sz="2400" dirty="0" smtClean="0"/>
                <a:t>               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赶</a:t>
              </a:r>
              <a:r>
                <a:rPr lang="zh-CN" altLang="en-US" sz="2400" dirty="0" smtClean="0"/>
                <a:t>：</a:t>
              </a:r>
              <a:r>
                <a:rPr lang="zh-CN" altLang="zh-CN" sz="2400" dirty="0" smtClean="0"/>
                <a:t>计算方程组的解</a:t>
              </a:r>
              <a:r>
                <a:rPr lang="en-US" altLang="zh-CN" sz="2400" dirty="0" smtClean="0"/>
                <a:t>                                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2400" dirty="0" smtClean="0"/>
                <a:t>因此，</a:t>
              </a:r>
              <a:r>
                <a:rPr lang="zh-CN" altLang="zh-CN" sz="2400" dirty="0" smtClean="0"/>
                <a:t>上述方法称为</a:t>
              </a:r>
              <a:r>
                <a:rPr lang="zh-CN" altLang="zh-CN" sz="24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追赶法</a:t>
              </a:r>
              <a:r>
                <a:rPr lang="zh-CN" altLang="en-US" sz="2400" dirty="0" smtClean="0"/>
                <a:t>。</a:t>
              </a:r>
              <a:endPara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559108" name="Object 4"/>
            <p:cNvGraphicFramePr>
              <a:graphicFrameLocks noChangeAspect="1"/>
            </p:cNvGraphicFramePr>
            <p:nvPr/>
          </p:nvGraphicFramePr>
          <p:xfrm>
            <a:off x="2572676" y="5432493"/>
            <a:ext cx="2155825" cy="503237"/>
          </p:xfrm>
          <a:graphic>
            <a:graphicData uri="http://schemas.openxmlformats.org/presentationml/2006/ole">
              <p:oleObj spid="_x0000_s559108" name="Equation" r:id="rId5" imgW="863280" imgH="203040" progId="Equation.DSMT4">
                <p:embed/>
              </p:oleObj>
            </a:graphicData>
          </a:graphic>
        </p:graphicFrame>
        <p:graphicFrame>
          <p:nvGraphicFramePr>
            <p:cNvPr id="559110" name="Object 6"/>
            <p:cNvGraphicFramePr>
              <a:graphicFrameLocks noChangeAspect="1"/>
            </p:cNvGraphicFramePr>
            <p:nvPr/>
          </p:nvGraphicFramePr>
          <p:xfrm>
            <a:off x="5200146" y="5434675"/>
            <a:ext cx="2092325" cy="503237"/>
          </p:xfrm>
          <a:graphic>
            <a:graphicData uri="http://schemas.openxmlformats.org/presentationml/2006/ole">
              <p:oleObj spid="_x0000_s559110" name="Equation" r:id="rId6" imgW="838080" imgH="203040" progId="Equation.DSMT4">
                <p:embed/>
              </p:oleObj>
            </a:graphicData>
          </a:graphic>
        </p:graphicFrame>
        <p:graphicFrame>
          <p:nvGraphicFramePr>
            <p:cNvPr id="559111" name="Object 7"/>
            <p:cNvGraphicFramePr>
              <a:graphicFrameLocks/>
            </p:cNvGraphicFramePr>
            <p:nvPr/>
          </p:nvGraphicFramePr>
          <p:xfrm>
            <a:off x="3698134" y="5882017"/>
            <a:ext cx="2814637" cy="503237"/>
          </p:xfrm>
          <a:graphic>
            <a:graphicData uri="http://schemas.openxmlformats.org/presentationml/2006/ole">
              <p:oleObj spid="_x0000_s559111" name="Equation" r:id="rId7" imgW="1129810" imgH="203112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35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518615" y="903107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/>
              <a:t>用追赶法解</a:t>
            </a:r>
            <a:r>
              <a:rPr lang="zh-CN" altLang="zh-CN" sz="2800" dirty="0" smtClean="0"/>
              <a:t>方程组</a:t>
            </a:r>
            <a:r>
              <a:rPr lang="zh-CN" altLang="en-US" sz="2800" dirty="0" smtClean="0"/>
              <a:t>。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75479" y="3730516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求解过程可板书，详见教材。</a:t>
            </a:r>
            <a:r>
              <a:rPr lang="zh-CN" altLang="en-US" sz="2800" dirty="0" smtClean="0">
                <a:latin typeface="+mn-ea"/>
                <a:ea typeface="+mn-ea"/>
              </a:rPr>
              <a:t>求得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三、追赶法</a:t>
            </a:r>
          </a:p>
        </p:txBody>
      </p:sp>
      <p:sp>
        <p:nvSpPr>
          <p:cNvPr id="3635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3523" name="Object 3"/>
          <p:cNvGraphicFramePr>
            <a:graphicFrameLocks noChangeAspect="1"/>
          </p:cNvGraphicFramePr>
          <p:nvPr/>
        </p:nvGraphicFramePr>
        <p:xfrm>
          <a:off x="2046288" y="1548362"/>
          <a:ext cx="4818062" cy="2052638"/>
        </p:xfrm>
        <a:graphic>
          <a:graphicData uri="http://schemas.openxmlformats.org/presentationml/2006/ole">
            <p:oleObj spid="_x0000_s563202" name="Equation" r:id="rId4" imgW="1942920" imgH="825480" progId="Equation.DSMT4">
              <p:embed/>
            </p:oleObj>
          </a:graphicData>
        </a:graphic>
      </p:graphicFrame>
      <p:sp>
        <p:nvSpPr>
          <p:cNvPr id="3635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4788" name="Object 4"/>
          <p:cNvGraphicFramePr>
            <a:graphicFrameLocks noChangeAspect="1"/>
          </p:cNvGraphicFramePr>
          <p:nvPr/>
        </p:nvGraphicFramePr>
        <p:xfrm>
          <a:off x="1625600" y="4711700"/>
          <a:ext cx="5756275" cy="892175"/>
        </p:xfrm>
        <a:graphic>
          <a:graphicData uri="http://schemas.openxmlformats.org/presentationml/2006/ole">
            <p:oleObj spid="_x0000_s563203" name="Equation" r:id="rId5" imgW="2298600" imgH="35532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</a:rPr>
              <a:t>第四节    向量范数和矩阵范数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399654" y="2589035"/>
            <a:ext cx="38237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一、向量范数</a:t>
            </a:r>
            <a:endParaRPr lang="zh-CN" altLang="zh-CN" sz="3200" dirty="0" smtClean="0"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399655" y="3768876"/>
            <a:ext cx="37418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二、矩阵范数</a:t>
            </a:r>
          </a:p>
        </p:txBody>
      </p:sp>
      <p:sp>
        <p:nvSpPr>
          <p:cNvPr id="14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36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一、向量范数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37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00499" y="944840"/>
            <a:ext cx="8038534" cy="61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定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义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向量范数</a:t>
            </a:r>
            <a:endParaRPr lang="en-US" altLang="zh-CN" sz="2800" dirty="0" smtClean="0"/>
          </a:p>
        </p:txBody>
      </p:sp>
      <p:sp>
        <p:nvSpPr>
          <p:cNvPr id="203785" name="AutoShape 9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6" name="AutoShape 10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7" name="AutoShape 11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8" name="AutoShape 12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9" name="AutoShape 13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393" name="AutoShape 1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394" name="AutoShape 2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71395" name="Picture 3" descr="C:\Users\Jinliang Yang\AppData\Roaming\Tencent\Users\99690380\QQ\WinTemp\RichOle\HG_1`5YS49O9G_8A)]W6P@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900" y="1528552"/>
            <a:ext cx="8553450" cy="1762125"/>
          </a:xfrm>
          <a:prstGeom prst="rect">
            <a:avLst/>
          </a:prstGeom>
          <a:noFill/>
        </p:spPr>
      </p:pic>
      <p:pic>
        <p:nvPicPr>
          <p:cNvPr id="571396" name="Picture 4" descr="C:\Users\Jinliang Yang\AppData\Roaming\Tencent\Users\99690380\QQ\WinTemp\RichOle\4X{%BZH]K_$9%1XI]WASR7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315" y="3398286"/>
            <a:ext cx="6087428" cy="3080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一、向量范数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38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3785" name="AutoShape 9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6" name="AutoShape 10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7" name="AutoShape 11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8" name="AutoShape 12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9" name="AutoShape 13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393" name="AutoShape 1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394" name="AutoShape 2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78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641443" y="1067672"/>
            <a:ext cx="8038534" cy="662064"/>
            <a:chOff x="641443" y="931192"/>
            <a:chExt cx="8038534" cy="662064"/>
          </a:xfrm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641443" y="931192"/>
              <a:ext cx="8038534" cy="611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3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>
                  <a:solidFill>
                    <a:srgbClr val="0000FF"/>
                  </a:solidFill>
                </a:rPr>
                <a:t>【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例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r>
                <a:rPr lang="x-none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-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6</a:t>
              </a:r>
              <a:r>
                <a:rPr lang="en-US" altLang="zh-CN" sz="2800" dirty="0" smtClean="0">
                  <a:solidFill>
                    <a:srgbClr val="0000FF"/>
                  </a:solidFill>
                </a:rPr>
                <a:t>】</a:t>
              </a:r>
              <a:r>
                <a:rPr lang="zh-CN" altLang="en-US" sz="2800" dirty="0" smtClean="0"/>
                <a:t>设                      ，求</a:t>
              </a:r>
              <a:endParaRPr lang="en-US" altLang="zh-CN" sz="2800" dirty="0" smtClean="0"/>
            </a:p>
          </p:txBody>
        </p:sp>
        <p:graphicFrame>
          <p:nvGraphicFramePr>
            <p:cNvPr id="587786" name="Object 10"/>
            <p:cNvGraphicFramePr>
              <a:graphicFrameLocks/>
            </p:cNvGraphicFramePr>
            <p:nvPr/>
          </p:nvGraphicFramePr>
          <p:xfrm>
            <a:off x="2797198" y="968443"/>
            <a:ext cx="2073275" cy="601662"/>
          </p:xfrm>
          <a:graphic>
            <a:graphicData uri="http://schemas.openxmlformats.org/presentationml/2006/ole">
              <p:oleObj spid="_x0000_s587786" name="Equation" r:id="rId4" imgW="825500" imgH="241300" progId="Equation.DSMT4">
                <p:embed/>
              </p:oleObj>
            </a:graphicData>
          </a:graphic>
        </p:graphicFrame>
        <p:graphicFrame>
          <p:nvGraphicFramePr>
            <p:cNvPr id="587789" name="Object 13"/>
            <p:cNvGraphicFramePr>
              <a:graphicFrameLocks noChangeAspect="1"/>
            </p:cNvGraphicFramePr>
            <p:nvPr/>
          </p:nvGraphicFramePr>
          <p:xfrm>
            <a:off x="5728693" y="1021756"/>
            <a:ext cx="2479675" cy="571500"/>
          </p:xfrm>
          <a:graphic>
            <a:graphicData uri="http://schemas.openxmlformats.org/presentationml/2006/ole">
              <p:oleObj spid="_x0000_s587789" name="Equation" r:id="rId5" imgW="990360" imgH="228600" progId="Equation.DSMT4">
                <p:embed/>
              </p:oleObj>
            </a:graphicData>
          </a:graphic>
        </p:graphicFrame>
      </p:grp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575479" y="2065460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求解过程可板书，详见教材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宋体" pitchFamily="2" charset="-122"/>
            </a:endParaRPr>
          </a:p>
        </p:txBody>
      </p:sp>
      <p:pic>
        <p:nvPicPr>
          <p:cNvPr id="587790" name="Picture 14" descr="C:\Users\Jinliang Yang\AppData\Roaming\Tencent\Users\99690380\QQ\WinTemp\RichOle\G031R@OS{L@IRZN{JTEWU1Q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33514" y="3070749"/>
            <a:ext cx="4886325" cy="2300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87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矩阵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范数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39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00499" y="944840"/>
            <a:ext cx="8038534" cy="61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定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义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矩阵范数</a:t>
            </a:r>
            <a:endParaRPr lang="en-US" altLang="zh-CN" sz="2800" dirty="0" smtClean="0"/>
          </a:p>
        </p:txBody>
      </p:sp>
      <p:sp>
        <p:nvSpPr>
          <p:cNvPr id="203785" name="AutoShape 9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6" name="AutoShape 10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7" name="AutoShape 11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8" name="AutoShape 12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9" name="AutoShape 13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393" name="AutoShape 1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394" name="AutoShape 2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50376" y="1528549"/>
            <a:ext cx="8286750" cy="2233331"/>
            <a:chOff x="450376" y="1528549"/>
            <a:chExt cx="8286750" cy="2233331"/>
          </a:xfrm>
        </p:grpSpPr>
        <p:pic>
          <p:nvPicPr>
            <p:cNvPr id="589825" name="Picture 1" descr="C:\Users\Jinliang Yang\AppData\Roaming\Tencent\Users\99690380\QQ\WinTemp\RichOle\KRYAW2]0@5[)EW0J%D1%LS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41697" y="1528549"/>
              <a:ext cx="6072188" cy="511969"/>
            </a:xfrm>
            <a:prstGeom prst="rect">
              <a:avLst/>
            </a:prstGeom>
            <a:noFill/>
          </p:spPr>
        </p:pic>
        <p:pic>
          <p:nvPicPr>
            <p:cNvPr id="589827" name="Picture 3" descr="C:\Users\Jinliang Yang\AppData\Roaming\Tencent\Users\99690380\QQ\WinTemp\RichOle\G{{K%{0JLF_J`TESFL6]CYI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0376" y="2142698"/>
              <a:ext cx="8286750" cy="1047750"/>
            </a:xfrm>
            <a:prstGeom prst="rect">
              <a:avLst/>
            </a:prstGeom>
            <a:noFill/>
          </p:spPr>
        </p:pic>
        <p:pic>
          <p:nvPicPr>
            <p:cNvPr id="589828" name="Picture 4" descr="C:\Users\Jinliang Yang\AppData\Roaming\Tencent\Users\99690380\QQ\WinTemp\RichOle\]VZT$@@RW`)F4PBHYWWOBMV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59810" y="3261817"/>
              <a:ext cx="7536656" cy="500063"/>
            </a:xfrm>
            <a:prstGeom prst="rect">
              <a:avLst/>
            </a:prstGeom>
            <a:noFill/>
          </p:spPr>
        </p:pic>
      </p:grpSp>
      <p:pic>
        <p:nvPicPr>
          <p:cNvPr id="589829" name="Picture 5" descr="C:\Users\Jinliang Yang\AppData\Roaming\Tencent\Users\99690380\QQ\WinTemp\RichOle\U]1E$U1S`KJ~K_{YSDKRPM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10180" y="3777719"/>
            <a:ext cx="5888355" cy="3027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9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00500" y="1204150"/>
            <a:ext cx="7970292" cy="5114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itchFamily="2" charset="2"/>
              <a:buChar char="l"/>
            </a:pPr>
            <a:r>
              <a:rPr lang="zh-CN" altLang="zh-CN" sz="2800" dirty="0" smtClean="0"/>
              <a:t>解线性方程组是工程技术和科学研究中经常遇到的问题。例如</a:t>
            </a:r>
            <a:r>
              <a:rPr lang="zh-CN" altLang="en-US" sz="2800" dirty="0" smtClean="0"/>
              <a:t>：</a:t>
            </a:r>
            <a:r>
              <a:rPr lang="zh-CN" altLang="zh-CN" sz="2800" dirty="0" smtClean="0"/>
              <a:t>电网络的求解、自动控制中的系统辨识问题等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itchFamily="2" charset="2"/>
              <a:buChar char="l"/>
            </a:pPr>
            <a:r>
              <a:rPr lang="zh-CN" altLang="zh-CN" sz="2800" dirty="0" smtClean="0"/>
              <a:t>计算方法的其他分支的研究也往往归结为此类问题的求解，如曲线拟合问题、用差分法或有限元法解常微分方程问题等。</a:t>
            </a:r>
            <a:endParaRPr lang="en-US" altLang="zh-CN" sz="2800" dirty="0" smtClean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一、解线性方程组问题描述</a:t>
            </a:r>
            <a:endParaRPr lang="zh-CN" altLang="en-US" sz="3200" dirty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70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39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矩阵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范数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40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600499" y="862952"/>
            <a:ext cx="8038534" cy="61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定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义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endParaRPr lang="en-US" altLang="zh-CN" sz="2800" dirty="0" smtClean="0"/>
          </a:p>
        </p:txBody>
      </p:sp>
      <p:sp>
        <p:nvSpPr>
          <p:cNvPr id="203785" name="AutoShape 9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6" name="AutoShape 10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7" name="AutoShape 11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8" name="AutoShape 12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789" name="AutoShape 13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393" name="AutoShape 1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394" name="AutoShape 2" descr="C:\Users\Jinliang Yang\AppData\Roaming\Tencent\Users\99690380\QQ\WinTemp\RichOle\IH5ZBOUIT04Z`QIE61UX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77922" y="1378418"/>
            <a:ext cx="7795260" cy="1629341"/>
            <a:chOff x="777922" y="1624082"/>
            <a:chExt cx="7795260" cy="1629341"/>
          </a:xfrm>
        </p:grpSpPr>
        <p:pic>
          <p:nvPicPr>
            <p:cNvPr id="591874" name="Picture 2" descr="C:\Users\Jinliang Yang\AppData\Roaming\Tencent\Users\99690380\QQ\WinTemp\RichOle\76%CMYZ(@VH}`)]D~AKO)WL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7922" y="1624082"/>
              <a:ext cx="7795260" cy="1152525"/>
            </a:xfrm>
            <a:prstGeom prst="rect">
              <a:avLst/>
            </a:prstGeom>
            <a:noFill/>
          </p:spPr>
        </p:pic>
        <p:pic>
          <p:nvPicPr>
            <p:cNvPr id="591875" name="Picture 3" descr="C:\Users\Jinliang Yang\AppData\Roaming\Tencent\Users\99690380\QQ\WinTemp\RichOle\$`HF)MP0HSZ0KC001$W_7X0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87102" y="2729548"/>
              <a:ext cx="2399348" cy="523875"/>
            </a:xfrm>
            <a:prstGeom prst="rect">
              <a:avLst/>
            </a:prstGeom>
            <a:noFill/>
          </p:spPr>
        </p:pic>
      </p:grpSp>
      <p:grpSp>
        <p:nvGrpSpPr>
          <p:cNvPr id="23" name="组合 22"/>
          <p:cNvGrpSpPr/>
          <p:nvPr/>
        </p:nvGrpSpPr>
        <p:grpSpPr>
          <a:xfrm>
            <a:off x="600499" y="3640289"/>
            <a:ext cx="8038534" cy="1046162"/>
            <a:chOff x="641443" y="746913"/>
            <a:chExt cx="8038534" cy="1046162"/>
          </a:xfrm>
        </p:grpSpPr>
        <p:sp>
          <p:nvSpPr>
            <p:cNvPr id="24" name="Rectangle 5"/>
            <p:cNvSpPr>
              <a:spLocks noChangeArrowheads="1"/>
            </p:cNvSpPr>
            <p:nvPr/>
          </p:nvSpPr>
          <p:spPr bwMode="auto">
            <a:xfrm>
              <a:off x="641443" y="931192"/>
              <a:ext cx="8038534" cy="611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130000"/>
                </a:lnSpc>
                <a:spcAft>
                  <a:spcPts val="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>
                  <a:solidFill>
                    <a:srgbClr val="0000FF"/>
                  </a:solidFill>
                </a:rPr>
                <a:t>【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例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r>
                <a:rPr lang="x-none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-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7</a:t>
              </a:r>
              <a:r>
                <a:rPr lang="en-US" altLang="zh-CN" sz="2800" dirty="0" smtClean="0">
                  <a:solidFill>
                    <a:srgbClr val="0000FF"/>
                  </a:solidFill>
                </a:rPr>
                <a:t>】</a:t>
              </a:r>
              <a:r>
                <a:rPr lang="zh-CN" altLang="en-US" sz="2800" dirty="0" smtClean="0"/>
                <a:t>设                      ，求</a:t>
              </a:r>
              <a:endParaRPr lang="en-US" altLang="zh-CN" sz="2800" dirty="0" smtClean="0"/>
            </a:p>
          </p:txBody>
        </p:sp>
        <p:graphicFrame>
          <p:nvGraphicFramePr>
            <p:cNvPr id="25" name="Object 10"/>
            <p:cNvGraphicFramePr>
              <a:graphicFrameLocks/>
            </p:cNvGraphicFramePr>
            <p:nvPr/>
          </p:nvGraphicFramePr>
          <p:xfrm>
            <a:off x="2828594" y="746913"/>
            <a:ext cx="2008188" cy="1046162"/>
          </p:xfrm>
          <a:graphic>
            <a:graphicData uri="http://schemas.openxmlformats.org/presentationml/2006/ole">
              <p:oleObj spid="_x0000_s591876" name="Equation" r:id="rId6" imgW="799920" imgH="419040" progId="Equation.DSMT4">
                <p:embed/>
              </p:oleObj>
            </a:graphicData>
          </a:graphic>
        </p:graphicFrame>
        <p:graphicFrame>
          <p:nvGraphicFramePr>
            <p:cNvPr id="26" name="Object 13"/>
            <p:cNvGraphicFramePr>
              <a:graphicFrameLocks noChangeAspect="1"/>
            </p:cNvGraphicFramePr>
            <p:nvPr/>
          </p:nvGraphicFramePr>
          <p:xfrm>
            <a:off x="5665457" y="1021550"/>
            <a:ext cx="2606675" cy="571500"/>
          </p:xfrm>
          <a:graphic>
            <a:graphicData uri="http://schemas.openxmlformats.org/presentationml/2006/ole">
              <p:oleObj spid="_x0000_s591877" name="Equation" r:id="rId7" imgW="1041120" imgH="228600" progId="Equation.DSMT4">
                <p:embed/>
              </p:oleObj>
            </a:graphicData>
          </a:graphic>
        </p:graphicFrame>
      </p:grp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534535" y="4822356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求解过程可板书，详见教材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</a:rPr>
              <a:t>第五节    解线性方程组的迭代法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089446" y="2507147"/>
            <a:ext cx="7385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一</a:t>
            </a: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迭代法的基本思想</a:t>
            </a:r>
            <a:endParaRPr lang="zh-CN" altLang="zh-CN" sz="3200" dirty="0" smtClean="0"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089447" y="3373084"/>
            <a:ext cx="73312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二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雅可比迭代法</a:t>
            </a:r>
            <a:endParaRPr lang="zh-CN" altLang="en-US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089445" y="4256903"/>
            <a:ext cx="74813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三</a:t>
            </a: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、高斯</a:t>
            </a:r>
            <a:r>
              <a:rPr lang="en-US" altLang="zh-CN" sz="3200" dirty="0" smtClean="0">
                <a:latin typeface="+mn-ea"/>
                <a:ea typeface="+mn-ea"/>
              </a:rPr>
              <a:t>-</a:t>
            </a: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赛德尔迭代法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41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091717" y="5091703"/>
            <a:ext cx="72493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四</a:t>
            </a: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、迭代法的收敛性</a:t>
            </a:r>
            <a:endParaRPr lang="zh-CN" altLang="en-US" sz="3200" dirty="0" smtClean="0">
              <a:latin typeface="Times New Roman" pitchFamily="18" charset="0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迭代法的基本思想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42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682390" y="1094181"/>
            <a:ext cx="8093119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dirty="0" smtClean="0"/>
              <a:t>考虑</a:t>
            </a:r>
            <a:r>
              <a:rPr lang="zh-CN" altLang="zh-CN" sz="2800" dirty="0" smtClean="0"/>
              <a:t>线性方程组</a:t>
            </a:r>
            <a:r>
              <a:rPr lang="zh-CN" altLang="en-US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Ax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，作等价变换得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800" i="1" dirty="0" err="1" smtClean="0">
                <a:latin typeface="Times New Roman" pitchFamily="18" charset="0"/>
                <a:cs typeface="Times New Roman" pitchFamily="18" charset="0"/>
              </a:rPr>
              <a:t>Bx+f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sz="2800" dirty="0" smtClean="0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8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68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84662" y="1765205"/>
            <a:ext cx="8093119" cy="1217730"/>
            <a:chOff x="684662" y="1765205"/>
            <a:chExt cx="8093119" cy="1217730"/>
          </a:xfrm>
        </p:grpSpPr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684662" y="1765205"/>
              <a:ext cx="8093119" cy="609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任取</a:t>
              </a:r>
              <a:r>
                <a:rPr lang="zh-CN" altLang="zh-CN" sz="2800" dirty="0" smtClean="0"/>
                <a:t>初始向量</a:t>
              </a:r>
              <a:r>
                <a:rPr lang="en-US" altLang="zh-CN" sz="2800" dirty="0" smtClean="0"/>
                <a:t> </a:t>
              </a:r>
              <a:r>
                <a:rPr lang="en-US" altLang="zh-CN" sz="2800" dirty="0" smtClean="0"/>
                <a:t>        </a:t>
              </a:r>
              <a:r>
                <a:rPr lang="zh-CN" altLang="zh-CN" sz="2800" dirty="0" smtClean="0"/>
                <a:t>，</a:t>
              </a:r>
              <a:r>
                <a:rPr lang="zh-CN" altLang="zh-CN" sz="2800" dirty="0" smtClean="0"/>
                <a:t>按下列公式构造迭代</a:t>
              </a:r>
              <a:r>
                <a:rPr lang="zh-CN" altLang="zh-CN" sz="2800" dirty="0" smtClean="0"/>
                <a:t>序列</a:t>
              </a:r>
              <a:endParaRPr lang="zh-CN" altLang="zh-CN" sz="2800" dirty="0" smtClean="0"/>
            </a:p>
          </p:txBody>
        </p:sp>
        <p:graphicFrame>
          <p:nvGraphicFramePr>
            <p:cNvPr id="206851" name="Object 3"/>
            <p:cNvGraphicFramePr>
              <a:graphicFrameLocks noChangeAspect="1"/>
            </p:cNvGraphicFramePr>
            <p:nvPr/>
          </p:nvGraphicFramePr>
          <p:xfrm>
            <a:off x="3084558" y="1841876"/>
            <a:ext cx="593725" cy="474663"/>
          </p:xfrm>
          <a:graphic>
            <a:graphicData uri="http://schemas.openxmlformats.org/presentationml/2006/ole">
              <p:oleObj spid="_x0000_s206851" name="Equation" r:id="rId4" imgW="241195" imgH="190417" progId="Equation.DSMT4">
                <p:embed/>
              </p:oleObj>
            </a:graphicData>
          </a:graphic>
        </p:graphicFrame>
        <p:graphicFrame>
          <p:nvGraphicFramePr>
            <p:cNvPr id="206853" name="Object 5"/>
            <p:cNvGraphicFramePr>
              <a:graphicFrameLocks/>
            </p:cNvGraphicFramePr>
            <p:nvPr/>
          </p:nvGraphicFramePr>
          <p:xfrm>
            <a:off x="3016250" y="2443185"/>
            <a:ext cx="2454275" cy="539750"/>
          </p:xfrm>
          <a:graphic>
            <a:graphicData uri="http://schemas.openxmlformats.org/presentationml/2006/ole">
              <p:oleObj spid="_x0000_s206853" name="Equation" r:id="rId5" imgW="977476" imgH="215806" progId="Equation.DSMT4">
                <p:embed/>
              </p:oleObj>
            </a:graphicData>
          </a:graphic>
        </p:graphicFrame>
      </p:grpSp>
      <p:sp>
        <p:nvSpPr>
          <p:cNvPr id="2068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36722" y="3175935"/>
            <a:ext cx="8461618" cy="1150405"/>
            <a:chOff x="436722" y="3175935"/>
            <a:chExt cx="8461618" cy="1150405"/>
          </a:xfrm>
        </p:grpSpPr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436722" y="3175935"/>
              <a:ext cx="8461618" cy="1150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0000" indent="-360000">
                <a:lnSpc>
                  <a:spcPct val="120000"/>
                </a:lnSpc>
                <a:spcAft>
                  <a:spcPts val="120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【</a:t>
              </a:r>
              <a:r>
                <a:rPr lang="zh-CN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结论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】</a:t>
              </a:r>
              <a:r>
                <a:rPr lang="en-US" altLang="zh-CN" sz="2800" dirty="0" smtClean="0"/>
                <a:t>  </a:t>
              </a:r>
              <a:r>
                <a:rPr lang="zh-CN" altLang="zh-CN" sz="2800" dirty="0" smtClean="0"/>
                <a:t>如果迭代序列</a:t>
              </a:r>
              <a:r>
                <a:rPr lang="en-US" altLang="zh-CN" sz="2800" dirty="0" smtClean="0"/>
                <a:t> </a:t>
              </a:r>
              <a:r>
                <a:rPr lang="en-US" altLang="zh-CN" sz="2800" dirty="0" smtClean="0"/>
                <a:t>          </a:t>
              </a:r>
              <a:r>
                <a:rPr lang="zh-CN" altLang="zh-CN" sz="2800" dirty="0" smtClean="0"/>
                <a:t>收敛</a:t>
              </a:r>
              <a:r>
                <a:rPr lang="zh-CN" altLang="zh-CN" sz="2800" dirty="0" smtClean="0"/>
                <a:t>，则它一定收敛到</a:t>
              </a:r>
              <a:r>
                <a:rPr lang="zh-CN" altLang="zh-CN" sz="2800" dirty="0" smtClean="0"/>
                <a:t>方程</a:t>
              </a:r>
              <a:r>
                <a:rPr lang="zh-CN" altLang="en-US" sz="2800" dirty="0" smtClean="0"/>
                <a:t>组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Ax 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2800" dirty="0" smtClean="0"/>
                <a:t> </a:t>
              </a:r>
              <a:r>
                <a:rPr lang="zh-CN" altLang="zh-CN" sz="2800" dirty="0" smtClean="0"/>
                <a:t>的</a:t>
              </a:r>
              <a:r>
                <a:rPr lang="zh-CN" altLang="zh-CN" sz="2800" dirty="0" smtClean="0"/>
                <a:t>解</a:t>
              </a:r>
              <a:r>
                <a:rPr lang="zh-CN" altLang="zh-CN" sz="2800" dirty="0" smtClean="0"/>
                <a:t>。</a:t>
              </a:r>
              <a:endParaRPr lang="en-US" altLang="zh-CN" sz="2800" dirty="0" smtClean="0"/>
            </a:p>
          </p:txBody>
        </p:sp>
        <p:graphicFrame>
          <p:nvGraphicFramePr>
            <p:cNvPr id="206855" name="Object 7"/>
            <p:cNvGraphicFramePr>
              <a:graphicFrameLocks/>
            </p:cNvGraphicFramePr>
            <p:nvPr/>
          </p:nvGraphicFramePr>
          <p:xfrm>
            <a:off x="4449168" y="3221083"/>
            <a:ext cx="889000" cy="539750"/>
          </p:xfrm>
          <a:graphic>
            <a:graphicData uri="http://schemas.openxmlformats.org/presentationml/2006/ole">
              <p:oleObj spid="_x0000_s206855" name="Equation" r:id="rId6" imgW="355292" imgH="215713" progId="Equation.DSMT4">
                <p:embed/>
              </p:oleObj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686934" y="4660016"/>
            <a:ext cx="8093119" cy="1075103"/>
            <a:chOff x="686934" y="4660016"/>
            <a:chExt cx="8093119" cy="1075103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686934" y="4660016"/>
              <a:ext cx="8093119" cy="1075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800" dirty="0" smtClean="0"/>
                <a:t>称式                          为迭代格式，矩阵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B </a:t>
              </a:r>
              <a:r>
                <a:rPr lang="zh-CN" altLang="en-US" sz="2800" dirty="0" smtClean="0"/>
                <a:t>为迭代矩阵</a:t>
              </a:r>
              <a:r>
                <a:rPr lang="zh-CN" altLang="en-US" sz="2800" dirty="0" smtClean="0"/>
                <a:t>。</a:t>
              </a:r>
              <a:endParaRPr lang="zh-CN" altLang="zh-CN" sz="2800" dirty="0" smtClean="0"/>
            </a:p>
          </p:txBody>
        </p:sp>
        <p:graphicFrame>
          <p:nvGraphicFramePr>
            <p:cNvPr id="206857" name="Object 9"/>
            <p:cNvGraphicFramePr>
              <a:graphicFrameLocks/>
            </p:cNvGraphicFramePr>
            <p:nvPr/>
          </p:nvGraphicFramePr>
          <p:xfrm>
            <a:off x="1571553" y="4710658"/>
            <a:ext cx="2454275" cy="539750"/>
          </p:xfrm>
          <a:graphic>
            <a:graphicData uri="http://schemas.openxmlformats.org/presentationml/2006/ole">
              <p:oleObj spid="_x0000_s206857" name="Equation" r:id="rId7" imgW="977476" imgH="215806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7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雅可比迭代法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43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290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2900" name="Object 4"/>
          <p:cNvGraphicFramePr>
            <a:graphicFrameLocks noChangeAspect="1"/>
          </p:cNvGraphicFramePr>
          <p:nvPr/>
        </p:nvGraphicFramePr>
        <p:xfrm>
          <a:off x="1538686" y="971467"/>
          <a:ext cx="5972175" cy="2132012"/>
        </p:xfrm>
        <a:graphic>
          <a:graphicData uri="http://schemas.openxmlformats.org/presentationml/2006/ole">
            <p:oleObj spid="_x0000_s592900" name="Equation" r:id="rId4" imgW="2387520" imgH="850680" progId="Equation.DSMT4">
              <p:embed/>
            </p:oleObj>
          </a:graphicData>
        </a:graphic>
      </p:graphicFrame>
      <p:sp>
        <p:nvSpPr>
          <p:cNvPr id="5929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2902" name="Object 6"/>
          <p:cNvGraphicFramePr>
            <a:graphicFrameLocks noChangeAspect="1"/>
          </p:cNvGraphicFramePr>
          <p:nvPr/>
        </p:nvGraphicFramePr>
        <p:xfrm>
          <a:off x="1208088" y="3596703"/>
          <a:ext cx="6954837" cy="2259013"/>
        </p:xfrm>
        <a:graphic>
          <a:graphicData uri="http://schemas.openxmlformats.org/presentationml/2006/ole">
            <p:oleObj spid="_x0000_s592902" name="Equation" r:id="rId5" imgW="2781000" imgH="901440" progId="Equation.DSMT4">
              <p:embed/>
            </p:oleObj>
          </a:graphicData>
        </a:graphic>
      </p:graphicFrame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684662" y="3032853"/>
            <a:ext cx="8093119" cy="55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dirty="0" smtClean="0"/>
              <a:t>构造迭代</a:t>
            </a:r>
            <a:r>
              <a:rPr lang="zh-CN" altLang="en-US" sz="2800" dirty="0" smtClean="0"/>
              <a:t>格式</a:t>
            </a:r>
            <a:endParaRPr lang="zh-CN" altLang="zh-CN" sz="2800" dirty="0" smtClean="0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673286" y="5767121"/>
            <a:ext cx="8093119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dirty="0" smtClean="0"/>
              <a:t>称</a:t>
            </a:r>
            <a:r>
              <a:rPr lang="zh-CN" altLang="en-US" sz="2800" dirty="0" smtClean="0"/>
              <a:t>按照上述迭代格</a:t>
            </a:r>
            <a:r>
              <a:rPr lang="zh-CN" altLang="zh-CN" sz="2800" dirty="0" smtClean="0"/>
              <a:t>式</a:t>
            </a:r>
            <a:r>
              <a:rPr lang="zh-CN" altLang="en-US" sz="2800" dirty="0" smtClean="0"/>
              <a:t>求解方程组的方法为</a:t>
            </a:r>
            <a:r>
              <a:rPr lang="zh-CN" altLang="zh-CN" sz="2800" dirty="0" smtClean="0"/>
              <a:t>雅</a:t>
            </a:r>
            <a:r>
              <a:rPr lang="zh-CN" altLang="zh-CN" sz="2800" dirty="0" smtClean="0"/>
              <a:t>可比（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Jacobi</a:t>
            </a:r>
            <a:r>
              <a:rPr lang="zh-CN" altLang="zh-CN" sz="2800" dirty="0" smtClean="0"/>
              <a:t>）</a:t>
            </a:r>
            <a:r>
              <a:rPr lang="zh-CN" altLang="zh-CN" sz="2800" dirty="0" smtClean="0"/>
              <a:t>迭代法</a:t>
            </a:r>
            <a:r>
              <a:rPr lang="zh-CN" altLang="en-US" sz="2800" dirty="0" smtClean="0"/>
              <a:t>。</a:t>
            </a:r>
            <a:endParaRPr lang="zh-CN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2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雅可比迭代法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44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722" y="869424"/>
            <a:ext cx="8461618" cy="67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zh-CN" sz="2800" dirty="0" smtClean="0"/>
              <a:t>用雅可比迭代法求下列方程组的</a:t>
            </a:r>
            <a:r>
              <a:rPr lang="zh-CN" altLang="zh-CN" sz="2800" dirty="0" smtClean="0"/>
              <a:t>解</a:t>
            </a:r>
            <a:endParaRPr lang="en-US" altLang="zh-CN" sz="2800" dirty="0" smtClean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5479" y="2975749"/>
            <a:ext cx="8243248" cy="59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zh-CN" sz="2800" dirty="0" smtClean="0"/>
              <a:t>雅可比迭代</a:t>
            </a:r>
            <a:r>
              <a:rPr lang="zh-CN" altLang="en-US" sz="2800" dirty="0" smtClean="0"/>
              <a:t>格式为</a:t>
            </a:r>
            <a:endParaRPr lang="en-US" altLang="zh-CN" sz="2800" dirty="0" smtClean="0"/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7875" name="Object 3"/>
          <p:cNvGraphicFramePr>
            <a:graphicFrameLocks noChangeAspect="1"/>
          </p:cNvGraphicFramePr>
          <p:nvPr/>
        </p:nvGraphicFramePr>
        <p:xfrm>
          <a:off x="2328863" y="3530321"/>
          <a:ext cx="4078287" cy="1741487"/>
        </p:xfrm>
        <a:graphic>
          <a:graphicData uri="http://schemas.openxmlformats.org/presentationml/2006/ole">
            <p:oleObj spid="_x0000_s594947" name="Equation" r:id="rId4" imgW="1638000" imgH="698400" progId="Equation.DSMT4">
              <p:embed/>
            </p:oleObj>
          </a:graphicData>
        </a:graphic>
      </p:graphicFrame>
      <p:sp>
        <p:nvSpPr>
          <p:cNvPr id="5949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4948" name="Object 4"/>
          <p:cNvGraphicFramePr>
            <a:graphicFrameLocks noChangeAspect="1"/>
          </p:cNvGraphicFramePr>
          <p:nvPr/>
        </p:nvGraphicFramePr>
        <p:xfrm>
          <a:off x="2770188" y="1460899"/>
          <a:ext cx="3062287" cy="1555750"/>
        </p:xfrm>
        <a:graphic>
          <a:graphicData uri="http://schemas.openxmlformats.org/presentationml/2006/ole">
            <p:oleObj spid="_x0000_s594948" name="Equation" r:id="rId5" imgW="1218671" imgH="622030" progId="Equation.DSMT4">
              <p:embed/>
            </p:oleObj>
          </a:graphicData>
        </a:graphic>
      </p:graphicFrame>
      <p:sp>
        <p:nvSpPr>
          <p:cNvPr id="5949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577751" y="5475605"/>
            <a:ext cx="8243248" cy="618589"/>
            <a:chOff x="577751" y="5475605"/>
            <a:chExt cx="8243248" cy="618589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577751" y="5475605"/>
              <a:ext cx="8243248" cy="590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 smtClean="0"/>
                <a:t>取初值为                          ，求得</a:t>
              </a:r>
              <a:endParaRPr lang="en-US" altLang="zh-CN" sz="2800" dirty="0" smtClean="0"/>
            </a:p>
          </p:txBody>
        </p:sp>
        <p:graphicFrame>
          <p:nvGraphicFramePr>
            <p:cNvPr id="594953" name="Object 9"/>
            <p:cNvGraphicFramePr>
              <a:graphicFrameLocks/>
            </p:cNvGraphicFramePr>
            <p:nvPr/>
          </p:nvGraphicFramePr>
          <p:xfrm>
            <a:off x="2238112" y="5554444"/>
            <a:ext cx="2403475" cy="539750"/>
          </p:xfrm>
          <a:graphic>
            <a:graphicData uri="http://schemas.openxmlformats.org/presentationml/2006/ole">
              <p:oleObj spid="_x0000_s594953" name="Equation" r:id="rId6" imgW="964781" imgH="215806" progId="Equation.DSMT4">
                <p:embed/>
              </p:oleObj>
            </a:graphicData>
          </a:graphic>
        </p:graphicFrame>
      </p:grpSp>
      <p:sp>
        <p:nvSpPr>
          <p:cNvPr id="5949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4955" name="Object 11"/>
          <p:cNvGraphicFramePr>
            <a:graphicFrameLocks/>
          </p:cNvGraphicFramePr>
          <p:nvPr/>
        </p:nvGraphicFramePr>
        <p:xfrm>
          <a:off x="5923053" y="5049732"/>
          <a:ext cx="2005012" cy="1749425"/>
        </p:xfrm>
        <a:graphic>
          <a:graphicData uri="http://schemas.openxmlformats.org/presentationml/2006/ole">
            <p:oleObj spid="_x0000_s594955" name="Equation" r:id="rId7" imgW="800100" imgH="6985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、高斯</a:t>
            </a:r>
            <a:r>
              <a:rPr lang="en-US" altLang="zh-CN" sz="3200" dirty="0" smtClean="0">
                <a:solidFill>
                  <a:srgbClr val="FFFF00"/>
                </a:solidFill>
                <a:latin typeface="+mn-ea"/>
                <a:ea typeface="+mn-ea"/>
              </a:rPr>
              <a:t>-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赛德尔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迭代法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45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290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2900" name="Object 4"/>
          <p:cNvGraphicFramePr>
            <a:graphicFrameLocks noChangeAspect="1"/>
          </p:cNvGraphicFramePr>
          <p:nvPr/>
        </p:nvGraphicFramePr>
        <p:xfrm>
          <a:off x="1538686" y="971467"/>
          <a:ext cx="5972175" cy="2132012"/>
        </p:xfrm>
        <a:graphic>
          <a:graphicData uri="http://schemas.openxmlformats.org/presentationml/2006/ole">
            <p:oleObj spid="_x0000_s596994" name="Equation" r:id="rId4" imgW="2387520" imgH="850680" progId="Equation.DSMT4">
              <p:embed/>
            </p:oleObj>
          </a:graphicData>
        </a:graphic>
      </p:graphicFrame>
      <p:sp>
        <p:nvSpPr>
          <p:cNvPr id="59290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2902" name="Object 6"/>
          <p:cNvGraphicFramePr>
            <a:graphicFrameLocks noChangeAspect="1"/>
          </p:cNvGraphicFramePr>
          <p:nvPr/>
        </p:nvGraphicFramePr>
        <p:xfrm>
          <a:off x="938213" y="3542683"/>
          <a:ext cx="7494587" cy="2259013"/>
        </p:xfrm>
        <a:graphic>
          <a:graphicData uri="http://schemas.openxmlformats.org/presentationml/2006/ole">
            <p:oleObj spid="_x0000_s596995" name="Equation" r:id="rId5" imgW="2997000" imgH="901440" progId="Equation.DSMT4">
              <p:embed/>
            </p:oleObj>
          </a:graphicData>
        </a:graphic>
      </p:graphicFrame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684662" y="3032853"/>
            <a:ext cx="8093119" cy="55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dirty="0" smtClean="0"/>
              <a:t>构造迭代</a:t>
            </a:r>
            <a:r>
              <a:rPr lang="zh-CN" altLang="en-US" sz="2800" dirty="0" smtClean="0"/>
              <a:t>格式</a:t>
            </a:r>
            <a:endParaRPr lang="zh-CN" altLang="zh-CN" sz="2800" dirty="0" smtClean="0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673286" y="5712529"/>
            <a:ext cx="8093119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800" dirty="0" smtClean="0"/>
              <a:t>称</a:t>
            </a:r>
            <a:r>
              <a:rPr lang="zh-CN" altLang="en-US" sz="2800" dirty="0" smtClean="0"/>
              <a:t>按照上述迭代格</a:t>
            </a:r>
            <a:r>
              <a:rPr lang="zh-CN" altLang="zh-CN" sz="2800" dirty="0" smtClean="0"/>
              <a:t>式</a:t>
            </a:r>
            <a:r>
              <a:rPr lang="zh-CN" altLang="en-US" sz="2800" dirty="0" smtClean="0"/>
              <a:t>求解方程组的方法为高斯</a:t>
            </a:r>
            <a:r>
              <a:rPr lang="en-US" altLang="zh-CN" sz="2800" dirty="0" smtClean="0">
                <a:latin typeface="宋体" pitchFamily="2" charset="-122"/>
              </a:rPr>
              <a:t>-</a:t>
            </a:r>
            <a:r>
              <a:rPr lang="zh-CN" altLang="en-US" sz="2800" dirty="0" smtClean="0"/>
              <a:t>赛德尔</a:t>
            </a:r>
            <a:r>
              <a:rPr lang="zh-CN" altLang="zh-CN" sz="2800" dirty="0" smtClean="0"/>
              <a:t>（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Gauss-Seidel</a:t>
            </a:r>
            <a:r>
              <a:rPr lang="zh-CN" altLang="zh-CN" sz="2800" dirty="0" smtClean="0"/>
              <a:t>）迭代法</a:t>
            </a:r>
            <a:r>
              <a:rPr lang="zh-CN" altLang="en-US" sz="2800" dirty="0" smtClean="0"/>
              <a:t>。</a:t>
            </a:r>
            <a:endParaRPr lang="zh-CN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2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46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722" y="869424"/>
            <a:ext cx="8461618" cy="67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zh-CN" sz="2800" dirty="0" smtClean="0"/>
              <a:t>用</a:t>
            </a:r>
            <a:r>
              <a:rPr lang="zh-CN" altLang="en-US" sz="2800" dirty="0" smtClean="0"/>
              <a:t>高斯</a:t>
            </a:r>
            <a:r>
              <a:rPr lang="en-US" altLang="zh-CN" sz="2800" dirty="0" smtClean="0">
                <a:latin typeface="宋体" pitchFamily="2" charset="-122"/>
              </a:rPr>
              <a:t>-</a:t>
            </a:r>
            <a:r>
              <a:rPr lang="zh-CN" altLang="en-US" sz="2800" dirty="0" smtClean="0"/>
              <a:t>赛德尔</a:t>
            </a:r>
            <a:r>
              <a:rPr lang="zh-CN" altLang="zh-CN" sz="2800" dirty="0" smtClean="0"/>
              <a:t>迭代</a:t>
            </a:r>
            <a:r>
              <a:rPr lang="zh-CN" altLang="zh-CN" sz="2800" dirty="0" smtClean="0"/>
              <a:t>法求下列方程组的</a:t>
            </a:r>
            <a:r>
              <a:rPr lang="zh-CN" altLang="zh-CN" sz="2800" dirty="0" smtClean="0"/>
              <a:t>解</a:t>
            </a:r>
            <a:endParaRPr lang="en-US" altLang="zh-CN" sz="2800" dirty="0" smtClean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5479" y="2944683"/>
            <a:ext cx="8243248" cy="65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/>
              <a:t>高斯</a:t>
            </a:r>
            <a:r>
              <a:rPr lang="en-US" altLang="zh-CN" sz="2800" dirty="0" smtClean="0">
                <a:latin typeface="宋体" pitchFamily="2" charset="-122"/>
              </a:rPr>
              <a:t>-</a:t>
            </a:r>
            <a:r>
              <a:rPr lang="zh-CN" altLang="en-US" sz="2800" dirty="0" smtClean="0"/>
              <a:t>赛德尔</a:t>
            </a:r>
            <a:r>
              <a:rPr lang="zh-CN" altLang="zh-CN" sz="2800" dirty="0" smtClean="0"/>
              <a:t>迭代</a:t>
            </a:r>
            <a:r>
              <a:rPr lang="zh-CN" altLang="en-US" sz="2800" dirty="0" smtClean="0"/>
              <a:t>格式为</a:t>
            </a:r>
            <a:endParaRPr lang="en-US" altLang="zh-CN" sz="2800" dirty="0" smtClean="0"/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7875" name="Object 3"/>
          <p:cNvGraphicFramePr>
            <a:graphicFrameLocks noChangeAspect="1"/>
          </p:cNvGraphicFramePr>
          <p:nvPr/>
        </p:nvGraphicFramePr>
        <p:xfrm>
          <a:off x="2233613" y="3530600"/>
          <a:ext cx="4268787" cy="1741488"/>
        </p:xfrm>
        <a:graphic>
          <a:graphicData uri="http://schemas.openxmlformats.org/presentationml/2006/ole">
            <p:oleObj spid="_x0000_s598018" name="Equation" r:id="rId4" imgW="1714320" imgH="698400" progId="Equation.DSMT4">
              <p:embed/>
            </p:oleObj>
          </a:graphicData>
        </a:graphic>
      </p:graphicFrame>
      <p:sp>
        <p:nvSpPr>
          <p:cNvPr id="5949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4948" name="Object 4"/>
          <p:cNvGraphicFramePr>
            <a:graphicFrameLocks noChangeAspect="1"/>
          </p:cNvGraphicFramePr>
          <p:nvPr/>
        </p:nvGraphicFramePr>
        <p:xfrm>
          <a:off x="2770188" y="1460899"/>
          <a:ext cx="3062287" cy="1555750"/>
        </p:xfrm>
        <a:graphic>
          <a:graphicData uri="http://schemas.openxmlformats.org/presentationml/2006/ole">
            <p:oleObj spid="_x0000_s598019" name="Equation" r:id="rId5" imgW="1218671" imgH="622030" progId="Equation.DSMT4">
              <p:embed/>
            </p:oleObj>
          </a:graphicData>
        </a:graphic>
      </p:graphicFrame>
      <p:sp>
        <p:nvSpPr>
          <p:cNvPr id="5949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" name="组合 21"/>
          <p:cNvGrpSpPr/>
          <p:nvPr/>
        </p:nvGrpSpPr>
        <p:grpSpPr>
          <a:xfrm>
            <a:off x="577751" y="5475605"/>
            <a:ext cx="8243248" cy="618589"/>
            <a:chOff x="577751" y="5475605"/>
            <a:chExt cx="8243248" cy="618589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577751" y="5475605"/>
              <a:ext cx="8243248" cy="590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 smtClean="0"/>
                <a:t>取初值为                          ，求得</a:t>
              </a:r>
              <a:endParaRPr lang="en-US" altLang="zh-CN" sz="2800" dirty="0" smtClean="0"/>
            </a:p>
          </p:txBody>
        </p:sp>
        <p:graphicFrame>
          <p:nvGraphicFramePr>
            <p:cNvPr id="594953" name="Object 9"/>
            <p:cNvGraphicFramePr>
              <a:graphicFrameLocks/>
            </p:cNvGraphicFramePr>
            <p:nvPr/>
          </p:nvGraphicFramePr>
          <p:xfrm>
            <a:off x="2238112" y="5554444"/>
            <a:ext cx="2403475" cy="539750"/>
          </p:xfrm>
          <a:graphic>
            <a:graphicData uri="http://schemas.openxmlformats.org/presentationml/2006/ole">
              <p:oleObj spid="_x0000_s598020" name="Equation" r:id="rId6" imgW="964781" imgH="215806" progId="Equation.DSMT4">
                <p:embed/>
              </p:oleObj>
            </a:graphicData>
          </a:graphic>
        </p:graphicFrame>
      </p:grpSp>
      <p:sp>
        <p:nvSpPr>
          <p:cNvPr id="5949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4955" name="Object 11"/>
          <p:cNvGraphicFramePr>
            <a:graphicFrameLocks/>
          </p:cNvGraphicFramePr>
          <p:nvPr/>
        </p:nvGraphicFramePr>
        <p:xfrm>
          <a:off x="5923053" y="5049732"/>
          <a:ext cx="2005012" cy="1749425"/>
        </p:xfrm>
        <a:graphic>
          <a:graphicData uri="http://schemas.openxmlformats.org/presentationml/2006/ole">
            <p:oleObj spid="_x0000_s598021" name="Equation" r:id="rId7" imgW="799920" imgH="698400" progId="Equation.DSMT4">
              <p:embed/>
            </p:oleObj>
          </a:graphicData>
        </a:graphic>
      </p:graphicFrame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三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、高斯</a:t>
            </a:r>
            <a:r>
              <a:rPr lang="en-US" altLang="zh-CN" sz="3200" dirty="0" smtClean="0">
                <a:solidFill>
                  <a:srgbClr val="FFFF00"/>
                </a:solidFill>
                <a:latin typeface="+mn-ea"/>
                <a:ea typeface="+mn-ea"/>
              </a:rPr>
              <a:t>-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赛德尔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迭代法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47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722" y="869424"/>
            <a:ext cx="8461618" cy="67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定理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迭代法收敛基本定理</a:t>
            </a:r>
            <a:endParaRPr lang="en-US" altLang="zh-CN" sz="2800" dirty="0" smtClean="0"/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四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迭代法的收敛性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5990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82390" y="1464237"/>
            <a:ext cx="8093119" cy="1643527"/>
            <a:chOff x="682390" y="1464237"/>
            <a:chExt cx="8093119" cy="1643527"/>
          </a:xfrm>
        </p:grpSpPr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682390" y="1464237"/>
              <a:ext cx="8093119" cy="1643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</a:pPr>
              <a:r>
                <a:rPr lang="zh-CN" altLang="en-US" sz="2800" dirty="0" smtClean="0"/>
                <a:t>设有</a:t>
              </a:r>
              <a:r>
                <a:rPr lang="zh-CN" altLang="zh-CN" sz="2800" dirty="0" smtClean="0"/>
                <a:t>方程组</a:t>
              </a:r>
              <a:r>
                <a:rPr lang="zh-CN" altLang="en-US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x 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altLang="zh-CN" sz="2800" i="1" dirty="0" err="1" smtClean="0">
                  <a:latin typeface="Times New Roman" pitchFamily="18" charset="0"/>
                  <a:cs typeface="Times New Roman" pitchFamily="18" charset="0"/>
                </a:rPr>
                <a:t>Bx+f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，</a:t>
              </a:r>
              <a:r>
                <a:rPr lang="zh-CN" altLang="zh-CN" sz="2800" dirty="0" smtClean="0"/>
                <a:t>任意初始向量</a:t>
              </a:r>
              <a:r>
                <a:rPr lang="en-US" altLang="zh-CN" sz="2800" dirty="0" smtClean="0"/>
                <a:t> </a:t>
              </a:r>
              <a:r>
                <a:rPr lang="en-US" altLang="zh-CN" sz="2800" dirty="0" smtClean="0"/>
                <a:t>       </a:t>
              </a:r>
              <a:r>
                <a:rPr lang="zh-CN" altLang="zh-CN" sz="2800" dirty="0" smtClean="0"/>
                <a:t>及</a:t>
              </a:r>
              <a:r>
                <a:rPr lang="zh-CN" altLang="zh-CN" sz="2800" dirty="0" smtClean="0"/>
                <a:t>任意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zh-CN" altLang="zh-CN" sz="2800" dirty="0" smtClean="0"/>
                <a:t>，</a:t>
              </a:r>
              <a:r>
                <a:rPr lang="zh-CN" altLang="zh-CN" sz="2800" dirty="0" smtClean="0"/>
                <a:t>解此方程组的</a:t>
              </a:r>
              <a:r>
                <a:rPr lang="zh-CN" altLang="zh-CN" sz="2800" dirty="0" smtClean="0"/>
                <a:t>迭代法</a:t>
              </a:r>
              <a:r>
                <a:rPr lang="en-US" altLang="zh-CN" sz="2800" dirty="0" smtClean="0">
                  <a:latin typeface="宋体" pitchFamily="2" charset="-122"/>
                </a:rPr>
                <a:t>(              )</a:t>
              </a:r>
              <a:r>
                <a:rPr lang="zh-CN" altLang="en-US" sz="2800" dirty="0" smtClean="0">
                  <a:latin typeface="宋体" pitchFamily="2" charset="-122"/>
                </a:rPr>
                <a:t>收敛的充要条件是 </a:t>
              </a:r>
              <a:r>
                <a:rPr lang="el-GR" altLang="zh-CN" sz="2800" i="1" dirty="0" smtClean="0">
                  <a:latin typeface="Times New Roman" pitchFamily="18" charset="0"/>
                  <a:cs typeface="Times New Roman" pitchFamily="18" charset="0"/>
                </a:rPr>
                <a:t>ρ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＜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，其中 </a:t>
              </a:r>
              <a:r>
                <a:rPr lang="el-GR" altLang="zh-CN" sz="2800" i="1" dirty="0" smtClean="0">
                  <a:latin typeface="Times New Roman" pitchFamily="18" charset="0"/>
                  <a:cs typeface="Times New Roman" pitchFamily="18" charset="0"/>
                </a:rPr>
                <a:t>ρ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是矩阵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的谱半径。</a:t>
              </a:r>
              <a:endParaRPr lang="zh-CN" altLang="zh-CN" sz="28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0" name="Object 3"/>
            <p:cNvGraphicFramePr>
              <a:graphicFrameLocks noChangeAspect="1"/>
            </p:cNvGraphicFramePr>
            <p:nvPr/>
          </p:nvGraphicFramePr>
          <p:xfrm>
            <a:off x="6537440" y="1555273"/>
            <a:ext cx="593725" cy="474663"/>
          </p:xfrm>
          <a:graphic>
            <a:graphicData uri="http://schemas.openxmlformats.org/presentationml/2006/ole">
              <p:oleObj spid="_x0000_s599046" name="Equation" r:id="rId4" imgW="241195" imgH="190417" progId="Equation.DSMT4">
                <p:embed/>
              </p:oleObj>
            </a:graphicData>
          </a:graphic>
        </p:graphicFrame>
        <p:graphicFrame>
          <p:nvGraphicFramePr>
            <p:cNvPr id="599047" name="Object 7"/>
            <p:cNvGraphicFramePr>
              <a:graphicFrameLocks/>
            </p:cNvGraphicFramePr>
            <p:nvPr/>
          </p:nvGraphicFramePr>
          <p:xfrm>
            <a:off x="4216754" y="2061591"/>
            <a:ext cx="2454275" cy="539750"/>
          </p:xfrm>
          <a:graphic>
            <a:graphicData uri="http://schemas.openxmlformats.org/presentationml/2006/ole">
              <p:oleObj spid="_x0000_s599047" name="Equation" r:id="rId5" imgW="977476" imgH="215806" progId="Equation.DSMT4">
                <p:embed/>
              </p:oleObj>
            </a:graphicData>
          </a:graphic>
        </p:graphicFrame>
      </p:grpSp>
      <p:grpSp>
        <p:nvGrpSpPr>
          <p:cNvPr id="27" name="组合 26"/>
          <p:cNvGrpSpPr/>
          <p:nvPr/>
        </p:nvGrpSpPr>
        <p:grpSpPr>
          <a:xfrm>
            <a:off x="436722" y="3107696"/>
            <a:ext cx="8461618" cy="2755041"/>
            <a:chOff x="436722" y="3107696"/>
            <a:chExt cx="8461618" cy="2755041"/>
          </a:xfrm>
        </p:grpSpPr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575479" y="5210251"/>
              <a:ext cx="8243248" cy="652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 smtClean="0"/>
                <a:t>考察雅可比迭代法和高斯</a:t>
              </a:r>
              <a:r>
                <a:rPr lang="en-US" altLang="zh-CN" sz="2800" dirty="0" smtClean="0">
                  <a:latin typeface="宋体" pitchFamily="2" charset="-122"/>
                </a:rPr>
                <a:t>-</a:t>
              </a:r>
              <a:r>
                <a:rPr lang="zh-CN" altLang="en-US" sz="2800" dirty="0" smtClean="0"/>
                <a:t>赛德尔</a:t>
              </a:r>
              <a:r>
                <a:rPr lang="zh-CN" altLang="zh-CN" sz="2800" dirty="0" smtClean="0"/>
                <a:t>迭代</a:t>
              </a:r>
              <a:r>
                <a:rPr lang="zh-CN" altLang="en-US" sz="2800" dirty="0" smtClean="0"/>
                <a:t>法的收敛性。</a:t>
              </a:r>
              <a:endParaRPr lang="en-US" altLang="zh-CN" sz="2800" dirty="0" smtClean="0"/>
            </a:p>
          </p:txBody>
        </p:sp>
        <p:sp>
          <p:nvSpPr>
            <p:cNvPr id="24" name="Rectangle 5"/>
            <p:cNvSpPr>
              <a:spLocks noChangeArrowheads="1"/>
            </p:cNvSpPr>
            <p:nvPr/>
          </p:nvSpPr>
          <p:spPr bwMode="auto">
            <a:xfrm>
              <a:off x="436722" y="3107696"/>
              <a:ext cx="8461618" cy="672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360000" indent="-360000">
                <a:lnSpc>
                  <a:spcPct val="120000"/>
                </a:lnSpc>
                <a:spcAft>
                  <a:spcPts val="1200"/>
                </a:spcAft>
                <a:buClr>
                  <a:srgbClr val="0000FF"/>
                </a:buClr>
                <a:buSzPct val="70000"/>
              </a:pPr>
              <a:r>
                <a:rPr lang="en-US" altLang="zh-CN" sz="2800" dirty="0" smtClean="0">
                  <a:solidFill>
                    <a:srgbClr val="0000FF"/>
                  </a:solidFill>
                </a:rPr>
                <a:t>【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例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r>
                <a:rPr lang="x-none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-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10</a:t>
              </a:r>
              <a:r>
                <a:rPr lang="en-US" altLang="zh-CN" sz="2800" dirty="0" smtClean="0">
                  <a:solidFill>
                    <a:srgbClr val="0000FF"/>
                  </a:solidFill>
                </a:rPr>
                <a:t>】</a:t>
              </a:r>
              <a:r>
                <a:rPr lang="zh-CN" altLang="en-US" sz="2800" dirty="0" smtClean="0"/>
                <a:t>设有线性</a:t>
              </a:r>
              <a:r>
                <a:rPr lang="zh-CN" altLang="zh-CN" sz="2800" dirty="0" smtClean="0"/>
                <a:t>方程组</a:t>
              </a:r>
              <a:r>
                <a:rPr lang="en-US" altLang="zh-CN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Ax </a:t>
              </a:r>
              <a:r>
                <a:rPr lang="en-US" altLang="zh-CN" sz="2800" dirty="0" smtClean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2800" dirty="0" smtClean="0">
                  <a:latin typeface="Times New Roman" pitchFamily="18" charset="0"/>
                  <a:cs typeface="Times New Roman" pitchFamily="18" charset="0"/>
                </a:rPr>
                <a:t>，其中</a:t>
              </a:r>
              <a:endParaRPr lang="en-US" altLang="zh-CN" sz="2800" dirty="0" smtClean="0"/>
            </a:p>
          </p:txBody>
        </p:sp>
        <p:graphicFrame>
          <p:nvGraphicFramePr>
            <p:cNvPr id="25" name="Object 4"/>
            <p:cNvGraphicFramePr>
              <a:graphicFrameLocks noChangeAspect="1"/>
            </p:cNvGraphicFramePr>
            <p:nvPr/>
          </p:nvGraphicFramePr>
          <p:xfrm>
            <a:off x="2796443" y="3671843"/>
            <a:ext cx="3827462" cy="1555750"/>
          </p:xfrm>
          <a:graphic>
            <a:graphicData uri="http://schemas.openxmlformats.org/presentationml/2006/ole">
              <p:oleObj spid="_x0000_s599049" name="Equation" r:id="rId6" imgW="1523880" imgH="622080" progId="Equation.DSMT4">
                <p:embed/>
              </p:oleObj>
            </a:graphicData>
          </a:graphic>
        </p:graphicFrame>
      </p:grp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534535" y="5873252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求解过程可板书，详见教材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48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722" y="869424"/>
            <a:ext cx="8461618" cy="67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定理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迭代法收敛的充分条件</a:t>
            </a:r>
            <a:endParaRPr lang="en-US" altLang="zh-CN" sz="2800" dirty="0" smtClean="0"/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四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迭代法的收敛性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5990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" name="Object 7"/>
          <p:cNvGraphicFramePr>
            <a:graphicFrameLocks/>
          </p:cNvGraphicFramePr>
          <p:nvPr/>
        </p:nvGraphicFramePr>
        <p:xfrm>
          <a:off x="926091" y="2014252"/>
          <a:ext cx="606425" cy="476250"/>
        </p:xfrm>
        <a:graphic>
          <a:graphicData uri="http://schemas.openxmlformats.org/presentationml/2006/ole">
            <p:oleObj spid="_x0000_s603141" name="Equation" r:id="rId4" imgW="241200" imgH="190440" progId="Equation.DSMT4">
              <p:embed/>
            </p:oleObj>
          </a:graphicData>
        </a:graphic>
      </p:graphicFrame>
      <p:sp>
        <p:nvSpPr>
          <p:cNvPr id="6031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682390" y="1464237"/>
            <a:ext cx="8093119" cy="1686356"/>
            <a:chOff x="682390" y="1464237"/>
            <a:chExt cx="8093119" cy="1686356"/>
          </a:xfrm>
        </p:grpSpPr>
        <p:grpSp>
          <p:nvGrpSpPr>
            <p:cNvPr id="2" name="组合 22"/>
            <p:cNvGrpSpPr/>
            <p:nvPr/>
          </p:nvGrpSpPr>
          <p:grpSpPr>
            <a:xfrm>
              <a:off x="682390" y="1464237"/>
              <a:ext cx="8093119" cy="1643527"/>
              <a:chOff x="682390" y="1464237"/>
              <a:chExt cx="8093119" cy="1643527"/>
            </a:xfrm>
          </p:grpSpPr>
          <p:sp>
            <p:nvSpPr>
              <p:cNvPr id="19" name="Rectangle 6"/>
              <p:cNvSpPr>
                <a:spLocks noChangeArrowheads="1"/>
              </p:cNvSpPr>
              <p:nvPr/>
            </p:nvSpPr>
            <p:spPr bwMode="auto">
              <a:xfrm>
                <a:off x="682390" y="1464237"/>
                <a:ext cx="8093119" cy="16435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en-US" sz="2800" dirty="0" smtClean="0"/>
                  <a:t>如果</a:t>
                </a:r>
                <a:r>
                  <a:rPr lang="zh-CN" altLang="zh-CN" sz="2800" dirty="0" smtClean="0"/>
                  <a:t>方程组</a:t>
                </a:r>
                <a:r>
                  <a:rPr lang="zh-CN" altLang="en-US" sz="2800" dirty="0" smtClean="0"/>
                  <a:t> </a:t>
                </a:r>
                <a:r>
                  <a:rPr lang="en-US" altLang="zh-CN" sz="2800" i="1" dirty="0" smtClean="0">
                    <a:latin typeface="Times New Roman" pitchFamily="18" charset="0"/>
                    <a:cs typeface="Times New Roman" pitchFamily="18" charset="0"/>
                  </a:rPr>
                  <a:t>Ax </a:t>
                </a:r>
                <a:r>
                  <a:rPr lang="en-US" altLang="zh-CN" sz="2800" dirty="0" smtClean="0"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en-US" altLang="zh-CN" sz="2800" i="1" dirty="0" smtClean="0">
                    <a:latin typeface="Times New Roman" pitchFamily="18" charset="0"/>
                    <a:cs typeface="Times New Roman" pitchFamily="18" charset="0"/>
                  </a:rPr>
                  <a:t>b </a:t>
                </a:r>
                <a:r>
                  <a:rPr lang="zh-CN" altLang="en-US" sz="2800" dirty="0" smtClean="0">
                    <a:latin typeface="Times New Roman" pitchFamily="18" charset="0"/>
                    <a:cs typeface="Times New Roman" pitchFamily="18" charset="0"/>
                  </a:rPr>
                  <a:t>的</a:t>
                </a:r>
                <a:r>
                  <a:rPr lang="zh-CN" altLang="zh-CN" sz="2800" dirty="0" smtClean="0"/>
                  <a:t>迭代</a:t>
                </a:r>
                <a:r>
                  <a:rPr lang="zh-CN" altLang="en-US" sz="2800" dirty="0" smtClean="0"/>
                  <a:t>公式为</a:t>
                </a:r>
                <a:endParaRPr lang="en-US" altLang="zh-CN" sz="2800" dirty="0" smtClean="0"/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2800" dirty="0" smtClean="0">
                    <a:latin typeface="宋体" pitchFamily="2" charset="-122"/>
                  </a:rPr>
                  <a:t>(</a:t>
                </a:r>
                <a:r>
                  <a:rPr lang="zh-CN" altLang="en-US" sz="2800" dirty="0" smtClean="0">
                    <a:latin typeface="宋体" pitchFamily="2" charset="-122"/>
                  </a:rPr>
                  <a:t>   为任意初始向量 </a:t>
                </a:r>
                <a:r>
                  <a:rPr lang="en-US" altLang="zh-CN" sz="2800" dirty="0" smtClean="0">
                    <a:latin typeface="宋体" pitchFamily="2" charset="-122"/>
                  </a:rPr>
                  <a:t>)</a:t>
                </a:r>
                <a:r>
                  <a:rPr lang="zh-CN" altLang="en-US" sz="2800" dirty="0" smtClean="0">
                    <a:latin typeface="宋体" pitchFamily="2" charset="-122"/>
                  </a:rPr>
                  <a:t>，</a:t>
                </a:r>
                <a:r>
                  <a:rPr lang="zh-CN" altLang="zh-CN" sz="2800" dirty="0" smtClean="0"/>
                  <a:t>且迭代矩阵的某一种</a:t>
                </a:r>
                <a:r>
                  <a:rPr lang="zh-CN" altLang="zh-CN" sz="2800" dirty="0" smtClean="0"/>
                  <a:t>范数</a:t>
                </a:r>
                <a:r>
                  <a:rPr lang="en-US" altLang="zh-CN" sz="2800" dirty="0" smtClean="0"/>
                  <a:t>                  </a:t>
                </a:r>
                <a:r>
                  <a:rPr lang="zh-CN" altLang="zh-CN" sz="2800" dirty="0" smtClean="0"/>
                  <a:t>，则</a:t>
                </a:r>
                <a:endParaRPr lang="zh-CN" altLang="zh-CN" sz="28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599047" name="Object 7"/>
              <p:cNvGraphicFramePr>
                <a:graphicFrameLocks/>
              </p:cNvGraphicFramePr>
              <p:nvPr/>
            </p:nvGraphicFramePr>
            <p:xfrm>
              <a:off x="6018260" y="1529328"/>
              <a:ext cx="2454275" cy="539750"/>
            </p:xfrm>
            <a:graphic>
              <a:graphicData uri="http://schemas.openxmlformats.org/presentationml/2006/ole">
                <p:oleObj spid="_x0000_s603139" name="Equation" r:id="rId5" imgW="977476" imgH="215806" progId="Equation.DSMT4">
                  <p:embed/>
                </p:oleObj>
              </a:graphicData>
            </a:graphic>
          </p:graphicFrame>
        </p:grpSp>
        <p:graphicFrame>
          <p:nvGraphicFramePr>
            <p:cNvPr id="603142" name="Object 6"/>
            <p:cNvGraphicFramePr>
              <a:graphicFrameLocks noChangeAspect="1"/>
            </p:cNvGraphicFramePr>
            <p:nvPr/>
          </p:nvGraphicFramePr>
          <p:xfrm>
            <a:off x="1241756" y="2579093"/>
            <a:ext cx="1644650" cy="571500"/>
          </p:xfrm>
          <a:graphic>
            <a:graphicData uri="http://schemas.openxmlformats.org/presentationml/2006/ole">
              <p:oleObj spid="_x0000_s603142" name="Equation" r:id="rId6" imgW="660400" imgH="228600" progId="Equation.DSMT4">
                <p:embed/>
              </p:oleObj>
            </a:graphicData>
          </a:graphic>
        </p:graphicFrame>
      </p:grpSp>
      <p:sp>
        <p:nvSpPr>
          <p:cNvPr id="603144" name="Rectangle 8"/>
          <p:cNvSpPr>
            <a:spLocks noChangeArrowheads="1"/>
          </p:cNvSpPr>
          <p:nvPr/>
        </p:nvSpPr>
        <p:spPr bwMode="auto">
          <a:xfrm>
            <a:off x="491314" y="3228805"/>
            <a:ext cx="7670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dirty="0" smtClean="0">
                <a:latin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</a:rPr>
              <a:t>1</a:t>
            </a:r>
            <a:r>
              <a:rPr lang="zh-CN" altLang="en-US" sz="2800" dirty="0" smtClean="0">
                <a:latin typeface="宋体" pitchFamily="2" charset="-122"/>
              </a:rPr>
              <a:t>）迭代法收敛；</a:t>
            </a:r>
          </a:p>
        </p:txBody>
      </p:sp>
      <p:sp>
        <p:nvSpPr>
          <p:cNvPr id="6031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93586" y="3902782"/>
            <a:ext cx="7670042" cy="954088"/>
            <a:chOff x="493586" y="3902782"/>
            <a:chExt cx="7670042" cy="954088"/>
          </a:xfrm>
        </p:grpSpPr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493586" y="4104549"/>
              <a:ext cx="767004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dirty="0" smtClean="0">
                  <a:latin typeface="宋体" pitchFamily="2" charset="-122"/>
                </a:rPr>
                <a:t>（</a:t>
              </a:r>
              <a:r>
                <a:rPr lang="en-US" altLang="zh-CN" sz="2800" dirty="0" smtClean="0">
                  <a:latin typeface="宋体" pitchFamily="2" charset="-122"/>
                </a:rPr>
                <a:t>2</a:t>
              </a:r>
              <a:r>
                <a:rPr lang="zh-CN" altLang="en-US" sz="2800" dirty="0" smtClean="0">
                  <a:latin typeface="宋体" pitchFamily="2" charset="-122"/>
                </a:rPr>
                <a:t>）</a:t>
              </a:r>
              <a:endParaRPr lang="zh-CN" altLang="en-US" sz="2800" dirty="0" smtClean="0">
                <a:latin typeface="宋体" pitchFamily="2" charset="-122"/>
              </a:endParaRPr>
            </a:p>
          </p:txBody>
        </p:sp>
        <p:graphicFrame>
          <p:nvGraphicFramePr>
            <p:cNvPr id="603145" name="Object 9"/>
            <p:cNvGraphicFramePr>
              <a:graphicFrameLocks noChangeAspect="1"/>
            </p:cNvGraphicFramePr>
            <p:nvPr/>
          </p:nvGraphicFramePr>
          <p:xfrm>
            <a:off x="1500519" y="3902782"/>
            <a:ext cx="4459287" cy="954088"/>
          </p:xfrm>
          <a:graphic>
            <a:graphicData uri="http://schemas.openxmlformats.org/presentationml/2006/ole">
              <p:oleObj spid="_x0000_s603145" name="Equation" r:id="rId7" imgW="1778000" imgH="381000" progId="Equation.DSMT4">
                <p:embed/>
              </p:oleObj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495858" y="4857750"/>
            <a:ext cx="7670042" cy="985838"/>
            <a:chOff x="495858" y="4857750"/>
            <a:chExt cx="7670042" cy="985838"/>
          </a:xfrm>
        </p:grpSpPr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495858" y="4952997"/>
              <a:ext cx="767004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800" dirty="0" smtClean="0">
                  <a:latin typeface="宋体" pitchFamily="2" charset="-122"/>
                </a:rPr>
                <a:t>（</a:t>
              </a:r>
              <a:r>
                <a:rPr lang="en-US" altLang="zh-CN" sz="2800" dirty="0" smtClean="0">
                  <a:latin typeface="宋体" pitchFamily="2" charset="-122"/>
                </a:rPr>
                <a:t>3</a:t>
              </a:r>
              <a:r>
                <a:rPr lang="zh-CN" altLang="en-US" sz="2800" dirty="0" smtClean="0">
                  <a:latin typeface="宋体" pitchFamily="2" charset="-122"/>
                </a:rPr>
                <a:t>）</a:t>
              </a:r>
              <a:endParaRPr lang="zh-CN" altLang="en-US" sz="2800" dirty="0" smtClean="0">
                <a:latin typeface="宋体" pitchFamily="2" charset="-122"/>
              </a:endParaRPr>
            </a:p>
          </p:txBody>
        </p:sp>
        <p:graphicFrame>
          <p:nvGraphicFramePr>
            <p:cNvPr id="603147" name="Object 11"/>
            <p:cNvGraphicFramePr>
              <a:graphicFrameLocks noChangeAspect="1"/>
            </p:cNvGraphicFramePr>
            <p:nvPr/>
          </p:nvGraphicFramePr>
          <p:xfrm>
            <a:off x="1476420" y="4857750"/>
            <a:ext cx="4235450" cy="985838"/>
          </p:xfrm>
          <a:graphic>
            <a:graphicData uri="http://schemas.openxmlformats.org/presentationml/2006/ole">
              <p:oleObj spid="_x0000_s603147" name="Equation" r:id="rId8" imgW="1688760" imgH="393480" progId="Equation.DSMT4">
                <p:embed/>
              </p:oleObj>
            </a:graphicData>
          </a:graphic>
        </p:graphicFrame>
      </p:grp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575479" y="5914196"/>
            <a:ext cx="8243248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lvl="0" indent="-360000" eaLnBrk="0" hangingPunct="0">
              <a:lnSpc>
                <a:spcPct val="12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证明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证明过程详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见教材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03144" grpId="0"/>
      <p:bldP spid="3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49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722" y="869423"/>
            <a:ext cx="8461618" cy="1109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11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r>
              <a:rPr lang="zh-CN" altLang="zh-CN" sz="2800" dirty="0" smtClean="0"/>
              <a:t>用</a:t>
            </a:r>
            <a:r>
              <a:rPr lang="zh-CN" altLang="zh-CN" sz="2800" dirty="0" smtClean="0"/>
              <a:t>雅可比迭代法和高斯－赛德尔迭代法</a:t>
            </a:r>
            <a:r>
              <a:rPr lang="zh-CN" altLang="zh-CN" sz="2800" dirty="0" smtClean="0"/>
              <a:t>求</a:t>
            </a:r>
            <a:r>
              <a:rPr lang="zh-CN" altLang="en-US" sz="2800" dirty="0" smtClean="0"/>
              <a:t>下列</a:t>
            </a:r>
            <a:r>
              <a:rPr lang="zh-CN" altLang="zh-CN" sz="2800" dirty="0" smtClean="0"/>
              <a:t>方程组</a:t>
            </a:r>
            <a:r>
              <a:rPr lang="zh-CN" altLang="zh-CN" sz="2800" dirty="0" smtClean="0"/>
              <a:t>解的敛散</a:t>
            </a:r>
            <a:r>
              <a:rPr lang="zh-CN" altLang="zh-CN" sz="2800" dirty="0" smtClean="0"/>
              <a:t>性</a:t>
            </a:r>
            <a:endParaRPr lang="en-US" altLang="zh-CN" sz="2800" dirty="0" smtClean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5479" y="3436011"/>
            <a:ext cx="8243248" cy="65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解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：</a:t>
            </a:r>
            <a:r>
              <a:rPr lang="zh-CN" altLang="en-US" sz="2800" dirty="0" smtClean="0">
                <a:latin typeface="宋体" pitchFamily="2" charset="-122"/>
                <a:cs typeface="Times New Roman" pitchFamily="18" charset="0"/>
              </a:rPr>
              <a:t>写出雅可比迭代矩阵和</a:t>
            </a:r>
            <a:r>
              <a:rPr lang="zh-CN" altLang="en-US" sz="2800" dirty="0" smtClean="0"/>
              <a:t>高斯</a:t>
            </a:r>
            <a:r>
              <a:rPr lang="en-US" altLang="zh-CN" sz="2800" dirty="0" smtClean="0">
                <a:latin typeface="宋体" pitchFamily="2" charset="-122"/>
              </a:rPr>
              <a:t>-</a:t>
            </a:r>
            <a:r>
              <a:rPr lang="zh-CN" altLang="en-US" sz="2800" dirty="0" smtClean="0"/>
              <a:t>赛德尔</a:t>
            </a:r>
            <a:r>
              <a:rPr lang="zh-CN" altLang="zh-CN" sz="2800" dirty="0" smtClean="0"/>
              <a:t>迭代</a:t>
            </a:r>
            <a:r>
              <a:rPr lang="zh-CN" altLang="en-US" sz="2800" dirty="0" smtClean="0"/>
              <a:t>矩阵</a:t>
            </a:r>
            <a:endParaRPr lang="en-US" altLang="zh-CN" sz="2800" dirty="0" smtClean="0"/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7875" name="Object 3"/>
          <p:cNvGraphicFramePr>
            <a:graphicFrameLocks noChangeAspect="1"/>
          </p:cNvGraphicFramePr>
          <p:nvPr/>
        </p:nvGraphicFramePr>
        <p:xfrm>
          <a:off x="1095375" y="4089400"/>
          <a:ext cx="6546850" cy="1550988"/>
        </p:xfrm>
        <a:graphic>
          <a:graphicData uri="http://schemas.openxmlformats.org/presentationml/2006/ole">
            <p:oleObj spid="_x0000_s607234" name="Equation" r:id="rId4" imgW="2628720" imgH="622080" progId="Equation.DSMT4">
              <p:embed/>
            </p:oleObj>
          </a:graphicData>
        </a:graphic>
      </p:graphicFrame>
      <p:sp>
        <p:nvSpPr>
          <p:cNvPr id="5949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4948" name="Object 4"/>
          <p:cNvGraphicFramePr>
            <a:graphicFrameLocks noChangeAspect="1"/>
          </p:cNvGraphicFramePr>
          <p:nvPr/>
        </p:nvGraphicFramePr>
        <p:xfrm>
          <a:off x="2770188" y="1965875"/>
          <a:ext cx="3062287" cy="1555750"/>
        </p:xfrm>
        <a:graphic>
          <a:graphicData uri="http://schemas.openxmlformats.org/presentationml/2006/ole">
            <p:oleObj spid="_x0000_s607235" name="Equation" r:id="rId5" imgW="1218960" imgH="622080" progId="Equation.DSMT4">
              <p:embed/>
            </p:oleObj>
          </a:graphicData>
        </a:graphic>
      </p:graphicFrame>
      <p:sp>
        <p:nvSpPr>
          <p:cNvPr id="5949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四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迭代法的收敛性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graphicFrame>
        <p:nvGraphicFramePr>
          <p:cNvPr id="605191" name="Object 7"/>
          <p:cNvGraphicFramePr>
            <a:graphicFrameLocks/>
          </p:cNvGraphicFramePr>
          <p:nvPr/>
        </p:nvGraphicFramePr>
        <p:xfrm>
          <a:off x="790575" y="5697538"/>
          <a:ext cx="3883025" cy="1022350"/>
        </p:xfrm>
        <a:graphic>
          <a:graphicData uri="http://schemas.openxmlformats.org/presentationml/2006/ole">
            <p:oleObj spid="_x0000_s607236" name="Equation" r:id="rId6" imgW="1549080" imgH="406080" progId="Equation.DSMT4">
              <p:embed/>
            </p:oleObj>
          </a:graphicData>
        </a:graphic>
      </p:graphicFrame>
      <p:graphicFrame>
        <p:nvGraphicFramePr>
          <p:cNvPr id="605190" name="Object 6"/>
          <p:cNvGraphicFramePr>
            <a:graphicFrameLocks/>
          </p:cNvGraphicFramePr>
          <p:nvPr/>
        </p:nvGraphicFramePr>
        <p:xfrm>
          <a:off x="4817867" y="5668744"/>
          <a:ext cx="3714750" cy="1011238"/>
        </p:xfrm>
        <a:graphic>
          <a:graphicData uri="http://schemas.openxmlformats.org/presentationml/2006/ole">
            <p:oleObj spid="_x0000_s607237" name="Equation" r:id="rId7" imgW="1485255" imgH="406224" progId="Equation.DSMT4">
              <p:embed/>
            </p:oleObj>
          </a:graphicData>
        </a:graphic>
      </p:graphicFrame>
      <p:sp>
        <p:nvSpPr>
          <p:cNvPr id="6051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05193" name="Rectangle 9"/>
          <p:cNvSpPr>
            <a:spLocks noChangeArrowheads="1"/>
          </p:cNvSpPr>
          <p:nvPr/>
        </p:nvSpPr>
        <p:spPr bwMode="auto">
          <a:xfrm>
            <a:off x="0" y="857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>
                                            <p:subSp spid="_x0000_s60723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7875">
                                            <p:subSp spid="_x0000_s60723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一、解线性方程组问题描述</a:t>
            </a:r>
            <a:endParaRPr lang="zh-CN" altLang="en-US" sz="3200" dirty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5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18615" y="1080532"/>
            <a:ext cx="3016155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indent="-360000">
              <a:lnSpc>
                <a:spcPct val="120000"/>
              </a:lnSpc>
            </a:pPr>
            <a:r>
              <a:rPr lang="zh-CN" altLang="zh-CN" sz="2800" dirty="0" smtClean="0"/>
              <a:t>设有线性方程组</a:t>
            </a:r>
          </a:p>
        </p:txBody>
      </p:sp>
      <p:graphicFrame>
        <p:nvGraphicFramePr>
          <p:cNvPr id="345090" name="Object 2"/>
          <p:cNvGraphicFramePr>
            <a:graphicFrameLocks noChangeAspect="1"/>
          </p:cNvGraphicFramePr>
          <p:nvPr/>
        </p:nvGraphicFramePr>
        <p:xfrm>
          <a:off x="2292350" y="1750524"/>
          <a:ext cx="4149725" cy="2052638"/>
        </p:xfrm>
        <a:graphic>
          <a:graphicData uri="http://schemas.openxmlformats.org/presentationml/2006/ole">
            <p:oleObj spid="_x0000_s345090" name="Equation" r:id="rId4" imgW="1650960" imgH="825480" progId="Equation.DSMT4">
              <p:embed/>
            </p:oleObj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20887" y="3894292"/>
            <a:ext cx="1226026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indent="-360000">
              <a:lnSpc>
                <a:spcPct val="120000"/>
              </a:lnSpc>
            </a:pPr>
            <a:r>
              <a:rPr lang="zh-CN" altLang="en-US" sz="2800" dirty="0" smtClean="0"/>
              <a:t>若记</a:t>
            </a:r>
            <a:endParaRPr lang="zh-CN" altLang="zh-CN" sz="2800" dirty="0" smtClean="0"/>
          </a:p>
        </p:txBody>
      </p:sp>
      <p:graphicFrame>
        <p:nvGraphicFramePr>
          <p:cNvPr id="345091" name="Object 3"/>
          <p:cNvGraphicFramePr>
            <a:graphicFrameLocks noChangeAspect="1"/>
          </p:cNvGraphicFramePr>
          <p:nvPr/>
        </p:nvGraphicFramePr>
        <p:xfrm>
          <a:off x="1866900" y="4046538"/>
          <a:ext cx="3448050" cy="2052637"/>
        </p:xfrm>
        <a:graphic>
          <a:graphicData uri="http://schemas.openxmlformats.org/presentationml/2006/ole">
            <p:oleObj spid="_x0000_s345091" name="Equation" r:id="rId5" imgW="1371600" imgH="825480" progId="Equation.DSMT4">
              <p:embed/>
            </p:oleObj>
          </a:graphicData>
        </a:graphic>
      </p:graphicFrame>
      <p:graphicFrame>
        <p:nvGraphicFramePr>
          <p:cNvPr id="345093" name="Object 5"/>
          <p:cNvGraphicFramePr>
            <a:graphicFrameLocks noChangeAspect="1"/>
          </p:cNvGraphicFramePr>
          <p:nvPr/>
        </p:nvGraphicFramePr>
        <p:xfrm>
          <a:off x="5568285" y="4026088"/>
          <a:ext cx="1285875" cy="2071688"/>
        </p:xfrm>
        <a:graphic>
          <a:graphicData uri="http://schemas.openxmlformats.org/presentationml/2006/ole">
            <p:oleObj spid="_x0000_s345093" name="Equation" r:id="rId6" imgW="508000" imgH="825500" progId="Equation.DSMT4">
              <p:embed/>
            </p:oleObj>
          </a:graphicData>
        </a:graphic>
      </p:graphicFrame>
      <p:graphicFrame>
        <p:nvGraphicFramePr>
          <p:cNvPr id="345092" name="Object 4"/>
          <p:cNvGraphicFramePr>
            <a:graphicFrameLocks noChangeAspect="1"/>
          </p:cNvGraphicFramePr>
          <p:nvPr/>
        </p:nvGraphicFramePr>
        <p:xfrm>
          <a:off x="7301556" y="4008600"/>
          <a:ext cx="1214438" cy="2071688"/>
        </p:xfrm>
        <a:graphic>
          <a:graphicData uri="http://schemas.openxmlformats.org/presentationml/2006/ole">
            <p:oleObj spid="_x0000_s345092" name="Equation" r:id="rId7" imgW="482600" imgH="825500" progId="Equation.DSMT4">
              <p:embed/>
            </p:oleObj>
          </a:graphicData>
        </a:graphic>
      </p:graphicFrame>
      <p:sp>
        <p:nvSpPr>
          <p:cNvPr id="3450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5095" name="Rectangle 7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0">
                                            <p:subSp spid="_x0000_s34509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5090">
                                            <p:subSp spid="_x0000_s34509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1">
                                            <p:subSp spid="_x0000_s34509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45091">
                                            <p:subSp spid="_x0000_s34509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50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6722" y="1087791"/>
            <a:ext cx="8461618" cy="1109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800" dirty="0" smtClean="0"/>
              <a:t>因此，</a:t>
            </a:r>
            <a:r>
              <a:rPr lang="zh-CN" altLang="zh-CN" sz="2800" dirty="0" smtClean="0"/>
              <a:t>该</a:t>
            </a:r>
            <a:r>
              <a:rPr lang="zh-CN" altLang="zh-CN" sz="2800" dirty="0" smtClean="0"/>
              <a:t>方程组的雅可比迭代法和高斯－赛德尔迭代法均</a:t>
            </a:r>
            <a:r>
              <a:rPr lang="zh-CN" altLang="zh-CN" sz="2800" dirty="0" smtClean="0"/>
              <a:t>收敛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</p:txBody>
      </p:sp>
      <p:sp>
        <p:nvSpPr>
          <p:cNvPr id="207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949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四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、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迭代法的收敛性</a:t>
            </a:r>
            <a:endParaRPr lang="zh-CN" altLang="zh-CN" sz="3200" dirty="0" smtClean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051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36722" y="2343408"/>
            <a:ext cx="8461618" cy="67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60000" indent="-36000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800" dirty="0" smtClean="0">
                <a:solidFill>
                  <a:srgbClr val="0000FF"/>
                </a:solidFill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定理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x-none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en-US" altLang="zh-CN" sz="2800" dirty="0" smtClean="0">
                <a:solidFill>
                  <a:srgbClr val="0000FF"/>
                </a:solidFill>
              </a:rPr>
              <a:t>】</a:t>
            </a:r>
            <a:endParaRPr lang="en-US" altLang="zh-CN" sz="2800" dirty="0" smtClean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682390" y="2991253"/>
            <a:ext cx="8093119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en-US" sz="2800" dirty="0" smtClean="0"/>
              <a:t>设有线性</a:t>
            </a:r>
            <a:r>
              <a:rPr lang="zh-CN" altLang="zh-CN" sz="2800" dirty="0" smtClean="0"/>
              <a:t>方程组</a:t>
            </a:r>
            <a:r>
              <a:rPr lang="zh-CN" altLang="en-US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Ax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491313" y="3650529"/>
            <a:ext cx="8243253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latin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</a:rPr>
              <a:t>1</a:t>
            </a:r>
            <a:r>
              <a:rPr lang="zh-CN" altLang="en-US" sz="2800" dirty="0" smtClean="0">
                <a:latin typeface="宋体" pitchFamily="2" charset="-122"/>
              </a:rPr>
              <a:t>）</a:t>
            </a:r>
            <a:r>
              <a:rPr lang="zh-CN" altLang="zh-CN" sz="2800" dirty="0" smtClean="0"/>
              <a:t>如果矩阵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zh-CN" altLang="zh-CN" sz="2800" dirty="0" smtClean="0"/>
              <a:t>是</a:t>
            </a:r>
            <a:r>
              <a:rPr lang="zh-CN" altLang="zh-CN" sz="2800" dirty="0" smtClean="0"/>
              <a:t>严格对角占优矩阵，</a:t>
            </a:r>
            <a:r>
              <a:rPr lang="zh-CN" altLang="zh-CN" sz="2800" dirty="0" smtClean="0"/>
              <a:t>那么雅可比迭代法</a:t>
            </a:r>
            <a:r>
              <a:rPr lang="zh-CN" altLang="zh-CN" sz="2800" dirty="0" smtClean="0"/>
              <a:t>和高斯－塞德尔迭代法都</a:t>
            </a:r>
            <a:r>
              <a:rPr lang="zh-CN" altLang="zh-CN" sz="2800" dirty="0" smtClean="0"/>
              <a:t>收敛</a:t>
            </a:r>
            <a:r>
              <a:rPr lang="zh-CN" altLang="en-US" sz="2800" dirty="0" smtClean="0"/>
              <a:t>；</a:t>
            </a:r>
            <a:endParaRPr lang="zh-CN" altLang="en-US" sz="2800" dirty="0" smtClean="0">
              <a:latin typeface="宋体" pitchFamily="2" charset="-122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07233" y="4881121"/>
            <a:ext cx="8243253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dirty="0" smtClean="0">
                <a:latin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</a:rPr>
              <a:t>1</a:t>
            </a:r>
            <a:r>
              <a:rPr lang="zh-CN" altLang="en-US" sz="2800" dirty="0" smtClean="0">
                <a:latin typeface="宋体" pitchFamily="2" charset="-122"/>
              </a:rPr>
              <a:t>）</a:t>
            </a:r>
            <a:r>
              <a:rPr lang="zh-CN" altLang="zh-CN" sz="2800" dirty="0" smtClean="0"/>
              <a:t>如果矩阵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zh-CN" altLang="zh-CN" sz="2800" dirty="0" smtClean="0"/>
              <a:t>是</a:t>
            </a:r>
            <a:r>
              <a:rPr lang="zh-CN" altLang="en-US" sz="2800" dirty="0" smtClean="0"/>
              <a:t>对称正定矩阵</a:t>
            </a:r>
            <a:r>
              <a:rPr lang="zh-CN" altLang="zh-CN" sz="2800" dirty="0" smtClean="0"/>
              <a:t>，</a:t>
            </a:r>
            <a:r>
              <a:rPr lang="zh-CN" altLang="en-US" sz="2800" dirty="0" smtClean="0"/>
              <a:t>则</a:t>
            </a:r>
            <a:r>
              <a:rPr lang="zh-CN" altLang="zh-CN" sz="2800" dirty="0" smtClean="0"/>
              <a:t>高斯</a:t>
            </a:r>
            <a:r>
              <a:rPr lang="zh-CN" altLang="zh-CN" sz="2800" dirty="0" smtClean="0"/>
              <a:t>－塞德尔</a:t>
            </a:r>
            <a:r>
              <a:rPr lang="zh-CN" altLang="zh-CN" sz="2800" dirty="0" smtClean="0"/>
              <a:t>迭代法收敛</a:t>
            </a:r>
            <a:r>
              <a:rPr lang="zh-CN" altLang="en-US" sz="2800" dirty="0" smtClean="0"/>
              <a:t>；</a:t>
            </a:r>
            <a:endParaRPr lang="zh-CN" altLang="en-US" sz="2800" dirty="0" smtClean="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2" grpId="0"/>
      <p:bldP spid="2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 txBox="1">
            <a:spLocks noChangeArrowheads="1"/>
          </p:cNvSpPr>
          <p:nvPr/>
        </p:nvSpPr>
        <p:spPr bwMode="auto">
          <a:xfrm>
            <a:off x="0" y="218018"/>
            <a:ext cx="9144000" cy="134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80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小  结</a:t>
            </a:r>
          </a:p>
        </p:txBody>
      </p:sp>
      <p:graphicFrame>
        <p:nvGraphicFramePr>
          <p:cNvPr id="51" name="图示 50"/>
          <p:cNvGraphicFramePr/>
          <p:nvPr/>
        </p:nvGraphicFramePr>
        <p:xfrm>
          <a:off x="239005" y="1717237"/>
          <a:ext cx="8154368" cy="4451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51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1" grpId="0" uiExpand="1">
        <p:bldSub>
          <a:bldDgm bld="one"/>
        </p:bldSub>
      </p:bldGraphic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5003801" y="2491274"/>
            <a:ext cx="3744913" cy="3816351"/>
            <a:chOff x="0" y="0"/>
            <a:chExt cx="2722" cy="2721"/>
          </a:xfrm>
        </p:grpSpPr>
        <p:sp>
          <p:nvSpPr>
            <p:cNvPr id="60421" name="任意多边形 51202"/>
            <p:cNvSpPr>
              <a:spLocks noChangeArrowheads="1"/>
            </p:cNvSpPr>
            <p:nvPr/>
          </p:nvSpPr>
          <p:spPr bwMode="auto">
            <a:xfrm>
              <a:off x="0" y="4"/>
              <a:ext cx="2722" cy="26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600"/>
                <a:gd name="T31" fmla="*/ 0 h 21600"/>
                <a:gd name="T32" fmla="*/ 21600 w 21600"/>
                <a:gd name="T33" fmla="*/ 216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20" y="10800"/>
                  </a:moveTo>
                  <a:cubicBezTo>
                    <a:pt x="320" y="16588"/>
                    <a:pt x="5012" y="21280"/>
                    <a:pt x="10800" y="21280"/>
                  </a:cubicBezTo>
                  <a:cubicBezTo>
                    <a:pt x="16588" y="21280"/>
                    <a:pt x="21280" y="16588"/>
                    <a:pt x="21280" y="10800"/>
                  </a:cubicBezTo>
                  <a:cubicBezTo>
                    <a:pt x="21280" y="5012"/>
                    <a:pt x="16588" y="320"/>
                    <a:pt x="10800" y="320"/>
                  </a:cubicBezTo>
                  <a:cubicBezTo>
                    <a:pt x="5012" y="320"/>
                    <a:pt x="320" y="5012"/>
                    <a:pt x="320" y="1080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2" name="未知"/>
            <p:cNvSpPr>
              <a:spLocks noChangeArrowheads="1"/>
            </p:cNvSpPr>
            <p:nvPr/>
          </p:nvSpPr>
          <p:spPr bwMode="auto">
            <a:xfrm>
              <a:off x="407" y="2192"/>
              <a:ext cx="325" cy="244"/>
            </a:xfrm>
            <a:custGeom>
              <a:avLst/>
              <a:gdLst>
                <a:gd name="T0" fmla="*/ 0 w 363"/>
                <a:gd name="T1" fmla="*/ 9 h 272"/>
                <a:gd name="T2" fmla="*/ 17 w 363"/>
                <a:gd name="T3" fmla="*/ 27 h 272"/>
                <a:gd name="T4" fmla="*/ 34 w 363"/>
                <a:gd name="T5" fmla="*/ 44 h 272"/>
                <a:gd name="T6" fmla="*/ 52 w 363"/>
                <a:gd name="T7" fmla="*/ 53 h 272"/>
                <a:gd name="T8" fmla="*/ 60 w 363"/>
                <a:gd name="T9" fmla="*/ 53 h 272"/>
                <a:gd name="T10" fmla="*/ 69 w 363"/>
                <a:gd name="T11" fmla="*/ 35 h 272"/>
                <a:gd name="T12" fmla="*/ 60 w 363"/>
                <a:gd name="T13" fmla="*/ 35 h 272"/>
                <a:gd name="T14" fmla="*/ 52 w 363"/>
                <a:gd name="T15" fmla="*/ 35 h 272"/>
                <a:gd name="T16" fmla="*/ 42 w 363"/>
                <a:gd name="T17" fmla="*/ 35 h 272"/>
                <a:gd name="T18" fmla="*/ 42 w 363"/>
                <a:gd name="T19" fmla="*/ 27 h 272"/>
                <a:gd name="T20" fmla="*/ 52 w 363"/>
                <a:gd name="T21" fmla="*/ 18 h 272"/>
                <a:gd name="T22" fmla="*/ 42 w 363"/>
                <a:gd name="T23" fmla="*/ 9 h 272"/>
                <a:gd name="T24" fmla="*/ 42 w 363"/>
                <a:gd name="T25" fmla="*/ 18 h 272"/>
                <a:gd name="T26" fmla="*/ 34 w 363"/>
                <a:gd name="T27" fmla="*/ 27 h 272"/>
                <a:gd name="T28" fmla="*/ 27 w 363"/>
                <a:gd name="T29" fmla="*/ 27 h 272"/>
                <a:gd name="T30" fmla="*/ 17 w 363"/>
                <a:gd name="T31" fmla="*/ 18 h 272"/>
                <a:gd name="T32" fmla="*/ 27 w 363"/>
                <a:gd name="T33" fmla="*/ 18 h 272"/>
                <a:gd name="T34" fmla="*/ 17 w 363"/>
                <a:gd name="T35" fmla="*/ 9 h 272"/>
                <a:gd name="T36" fmla="*/ 9 w 363"/>
                <a:gd name="T37" fmla="*/ 0 h 272"/>
                <a:gd name="T38" fmla="*/ 12 w 363"/>
                <a:gd name="T39" fmla="*/ 12 h 272"/>
                <a:gd name="T40" fmla="*/ 5 w 363"/>
                <a:gd name="T41" fmla="*/ 9 h 272"/>
                <a:gd name="T42" fmla="*/ 0 w 363"/>
                <a:gd name="T43" fmla="*/ 9 h 2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63"/>
                <a:gd name="T67" fmla="*/ 0 h 272"/>
                <a:gd name="T68" fmla="*/ 363 w 363"/>
                <a:gd name="T69" fmla="*/ 272 h 2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63" h="272">
                  <a:moveTo>
                    <a:pt x="0" y="45"/>
                  </a:moveTo>
                  <a:lnTo>
                    <a:pt x="90" y="136"/>
                  </a:lnTo>
                  <a:lnTo>
                    <a:pt x="181" y="227"/>
                  </a:lnTo>
                  <a:lnTo>
                    <a:pt x="272" y="272"/>
                  </a:lnTo>
                  <a:lnTo>
                    <a:pt x="317" y="272"/>
                  </a:lnTo>
                  <a:lnTo>
                    <a:pt x="363" y="181"/>
                  </a:lnTo>
                  <a:lnTo>
                    <a:pt x="317" y="181"/>
                  </a:lnTo>
                  <a:lnTo>
                    <a:pt x="272" y="181"/>
                  </a:lnTo>
                  <a:lnTo>
                    <a:pt x="226" y="181"/>
                  </a:lnTo>
                  <a:lnTo>
                    <a:pt x="226" y="136"/>
                  </a:lnTo>
                  <a:lnTo>
                    <a:pt x="272" y="91"/>
                  </a:lnTo>
                  <a:lnTo>
                    <a:pt x="226" y="45"/>
                  </a:lnTo>
                  <a:lnTo>
                    <a:pt x="226" y="91"/>
                  </a:lnTo>
                  <a:lnTo>
                    <a:pt x="181" y="136"/>
                  </a:lnTo>
                  <a:lnTo>
                    <a:pt x="136" y="136"/>
                  </a:lnTo>
                  <a:lnTo>
                    <a:pt x="90" y="91"/>
                  </a:lnTo>
                  <a:lnTo>
                    <a:pt x="136" y="91"/>
                  </a:lnTo>
                  <a:lnTo>
                    <a:pt x="90" y="45"/>
                  </a:lnTo>
                  <a:lnTo>
                    <a:pt x="45" y="0"/>
                  </a:lnTo>
                  <a:lnTo>
                    <a:pt x="61" y="57"/>
                  </a:lnTo>
                  <a:lnTo>
                    <a:pt x="28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3" name="未知"/>
            <p:cNvSpPr>
              <a:spLocks noChangeArrowheads="1"/>
            </p:cNvSpPr>
            <p:nvPr/>
          </p:nvSpPr>
          <p:spPr bwMode="auto">
            <a:xfrm>
              <a:off x="871" y="836"/>
              <a:ext cx="420" cy="1885"/>
            </a:xfrm>
            <a:custGeom>
              <a:avLst/>
              <a:gdLst>
                <a:gd name="T0" fmla="*/ 162 w 420"/>
                <a:gd name="T1" fmla="*/ 1 h 1885"/>
                <a:gd name="T2" fmla="*/ 56 w 420"/>
                <a:gd name="T3" fmla="*/ 561 h 1885"/>
                <a:gd name="T4" fmla="*/ 122 w 420"/>
                <a:gd name="T5" fmla="*/ 1185 h 1885"/>
                <a:gd name="T6" fmla="*/ 383 w 420"/>
                <a:gd name="T7" fmla="*/ 1785 h 1885"/>
                <a:gd name="T8" fmla="*/ 343 w 420"/>
                <a:gd name="T9" fmla="*/ 1785 h 1885"/>
                <a:gd name="T10" fmla="*/ 70 w 420"/>
                <a:gd name="T11" fmla="*/ 1209 h 1885"/>
                <a:gd name="T12" fmla="*/ 15 w 420"/>
                <a:gd name="T13" fmla="*/ 487 h 1885"/>
                <a:gd name="T14" fmla="*/ 162 w 420"/>
                <a:gd name="T15" fmla="*/ 1 h 18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0"/>
                <a:gd name="T25" fmla="*/ 0 h 1885"/>
                <a:gd name="T26" fmla="*/ 420 w 420"/>
                <a:gd name="T27" fmla="*/ 1885 h 18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0" h="1885">
                  <a:moveTo>
                    <a:pt x="162" y="1"/>
                  </a:moveTo>
                  <a:cubicBezTo>
                    <a:pt x="173" y="0"/>
                    <a:pt x="62" y="364"/>
                    <a:pt x="56" y="561"/>
                  </a:cubicBezTo>
                  <a:cubicBezTo>
                    <a:pt x="50" y="758"/>
                    <a:pt x="67" y="981"/>
                    <a:pt x="122" y="1185"/>
                  </a:cubicBezTo>
                  <a:cubicBezTo>
                    <a:pt x="176" y="1389"/>
                    <a:pt x="347" y="1685"/>
                    <a:pt x="383" y="1785"/>
                  </a:cubicBezTo>
                  <a:cubicBezTo>
                    <a:pt x="420" y="1885"/>
                    <a:pt x="395" y="1881"/>
                    <a:pt x="343" y="1785"/>
                  </a:cubicBezTo>
                  <a:cubicBezTo>
                    <a:pt x="291" y="1689"/>
                    <a:pt x="125" y="1425"/>
                    <a:pt x="70" y="1209"/>
                  </a:cubicBezTo>
                  <a:cubicBezTo>
                    <a:pt x="15" y="993"/>
                    <a:pt x="0" y="688"/>
                    <a:pt x="15" y="487"/>
                  </a:cubicBezTo>
                  <a:cubicBezTo>
                    <a:pt x="30" y="286"/>
                    <a:pt x="132" y="102"/>
                    <a:pt x="162" y="1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4" name="未知"/>
            <p:cNvSpPr>
              <a:spLocks noChangeArrowheads="1"/>
            </p:cNvSpPr>
            <p:nvPr/>
          </p:nvSpPr>
          <p:spPr bwMode="auto">
            <a:xfrm>
              <a:off x="1234" y="804"/>
              <a:ext cx="429" cy="1836"/>
            </a:xfrm>
            <a:custGeom>
              <a:avLst/>
              <a:gdLst>
                <a:gd name="T0" fmla="*/ 0 w 429"/>
                <a:gd name="T1" fmla="*/ 25 h 1836"/>
                <a:gd name="T2" fmla="*/ 375 w 429"/>
                <a:gd name="T3" fmla="*/ 1835 h 1836"/>
                <a:gd name="T4" fmla="*/ 429 w 429"/>
                <a:gd name="T5" fmla="*/ 1836 h 1836"/>
                <a:gd name="T6" fmla="*/ 37 w 429"/>
                <a:gd name="T7" fmla="*/ 0 h 1836"/>
                <a:gd name="T8" fmla="*/ 0 w 429"/>
                <a:gd name="T9" fmla="*/ 25 h 1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9"/>
                <a:gd name="T16" fmla="*/ 0 h 1836"/>
                <a:gd name="T17" fmla="*/ 429 w 429"/>
                <a:gd name="T18" fmla="*/ 1836 h 18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9" h="1836">
                  <a:moveTo>
                    <a:pt x="0" y="25"/>
                  </a:moveTo>
                  <a:lnTo>
                    <a:pt x="375" y="1835"/>
                  </a:lnTo>
                  <a:lnTo>
                    <a:pt x="429" y="1836"/>
                  </a:lnTo>
                  <a:lnTo>
                    <a:pt x="37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5" name="未知"/>
            <p:cNvSpPr>
              <a:spLocks noChangeArrowheads="1"/>
            </p:cNvSpPr>
            <p:nvPr/>
          </p:nvSpPr>
          <p:spPr bwMode="auto">
            <a:xfrm>
              <a:off x="1481" y="661"/>
              <a:ext cx="600" cy="1899"/>
            </a:xfrm>
            <a:custGeom>
              <a:avLst/>
              <a:gdLst>
                <a:gd name="T0" fmla="*/ 0 w 600"/>
                <a:gd name="T1" fmla="*/ 67 h 1899"/>
                <a:gd name="T2" fmla="*/ 91 w 600"/>
                <a:gd name="T3" fmla="*/ 168 h 1899"/>
                <a:gd name="T4" fmla="*/ 347 w 600"/>
                <a:gd name="T5" fmla="*/ 552 h 1899"/>
                <a:gd name="T6" fmla="*/ 512 w 600"/>
                <a:gd name="T7" fmla="*/ 1146 h 1899"/>
                <a:gd name="T8" fmla="*/ 539 w 600"/>
                <a:gd name="T9" fmla="*/ 1612 h 1899"/>
                <a:gd name="T10" fmla="*/ 457 w 600"/>
                <a:gd name="T11" fmla="*/ 1859 h 1899"/>
                <a:gd name="T12" fmla="*/ 503 w 600"/>
                <a:gd name="T13" fmla="*/ 1850 h 1899"/>
                <a:gd name="T14" fmla="*/ 583 w 600"/>
                <a:gd name="T15" fmla="*/ 1611 h 1899"/>
                <a:gd name="T16" fmla="*/ 567 w 600"/>
                <a:gd name="T17" fmla="*/ 1146 h 1899"/>
                <a:gd name="T18" fmla="*/ 384 w 600"/>
                <a:gd name="T19" fmla="*/ 524 h 1899"/>
                <a:gd name="T20" fmla="*/ 82 w 600"/>
                <a:gd name="T21" fmla="*/ 76 h 1899"/>
                <a:gd name="T22" fmla="*/ 0 w 600"/>
                <a:gd name="T23" fmla="*/ 67 h 18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0"/>
                <a:gd name="T37" fmla="*/ 0 h 1899"/>
                <a:gd name="T38" fmla="*/ 600 w 600"/>
                <a:gd name="T39" fmla="*/ 1899 h 189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0" h="1899">
                  <a:moveTo>
                    <a:pt x="0" y="67"/>
                  </a:moveTo>
                  <a:cubicBezTo>
                    <a:pt x="2" y="82"/>
                    <a:pt x="33" y="87"/>
                    <a:pt x="91" y="168"/>
                  </a:cubicBezTo>
                  <a:cubicBezTo>
                    <a:pt x="149" y="249"/>
                    <a:pt x="277" y="389"/>
                    <a:pt x="347" y="552"/>
                  </a:cubicBezTo>
                  <a:cubicBezTo>
                    <a:pt x="417" y="715"/>
                    <a:pt x="480" y="969"/>
                    <a:pt x="512" y="1146"/>
                  </a:cubicBezTo>
                  <a:cubicBezTo>
                    <a:pt x="544" y="1323"/>
                    <a:pt x="548" y="1493"/>
                    <a:pt x="539" y="1612"/>
                  </a:cubicBezTo>
                  <a:cubicBezTo>
                    <a:pt x="530" y="1731"/>
                    <a:pt x="463" y="1819"/>
                    <a:pt x="457" y="1859"/>
                  </a:cubicBezTo>
                  <a:cubicBezTo>
                    <a:pt x="451" y="1899"/>
                    <a:pt x="482" y="1891"/>
                    <a:pt x="503" y="1850"/>
                  </a:cubicBezTo>
                  <a:cubicBezTo>
                    <a:pt x="524" y="1809"/>
                    <a:pt x="572" y="1728"/>
                    <a:pt x="583" y="1611"/>
                  </a:cubicBezTo>
                  <a:cubicBezTo>
                    <a:pt x="594" y="1494"/>
                    <a:pt x="600" y="1327"/>
                    <a:pt x="567" y="1146"/>
                  </a:cubicBezTo>
                  <a:cubicBezTo>
                    <a:pt x="534" y="965"/>
                    <a:pt x="465" y="702"/>
                    <a:pt x="384" y="524"/>
                  </a:cubicBezTo>
                  <a:cubicBezTo>
                    <a:pt x="303" y="346"/>
                    <a:pt x="146" y="152"/>
                    <a:pt x="82" y="76"/>
                  </a:cubicBezTo>
                  <a:cubicBezTo>
                    <a:pt x="18" y="0"/>
                    <a:pt x="17" y="69"/>
                    <a:pt x="0" y="67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6" name="未知"/>
            <p:cNvSpPr>
              <a:spLocks noChangeArrowheads="1"/>
            </p:cNvSpPr>
            <p:nvPr/>
          </p:nvSpPr>
          <p:spPr bwMode="auto">
            <a:xfrm>
              <a:off x="2113" y="863"/>
              <a:ext cx="338" cy="1494"/>
            </a:xfrm>
            <a:custGeom>
              <a:avLst/>
              <a:gdLst>
                <a:gd name="T0" fmla="*/ 26 w 338"/>
                <a:gd name="T1" fmla="*/ 73 h 1494"/>
                <a:gd name="T2" fmla="*/ 136 w 338"/>
                <a:gd name="T3" fmla="*/ 194 h 1494"/>
                <a:gd name="T4" fmla="*/ 282 w 338"/>
                <a:gd name="T5" fmla="*/ 706 h 1494"/>
                <a:gd name="T6" fmla="*/ 282 w 338"/>
                <a:gd name="T7" fmla="*/ 1118 h 1494"/>
                <a:gd name="T8" fmla="*/ 218 w 338"/>
                <a:gd name="T9" fmla="*/ 1319 h 1494"/>
                <a:gd name="T10" fmla="*/ 132 w 338"/>
                <a:gd name="T11" fmla="*/ 1475 h 1494"/>
                <a:gd name="T12" fmla="*/ 206 w 338"/>
                <a:gd name="T13" fmla="*/ 1433 h 1494"/>
                <a:gd name="T14" fmla="*/ 312 w 338"/>
                <a:gd name="T15" fmla="*/ 1163 h 1494"/>
                <a:gd name="T16" fmla="*/ 337 w 338"/>
                <a:gd name="T17" fmla="*/ 871 h 1494"/>
                <a:gd name="T18" fmla="*/ 309 w 338"/>
                <a:gd name="T19" fmla="*/ 615 h 1494"/>
                <a:gd name="T20" fmla="*/ 172 w 338"/>
                <a:gd name="T21" fmla="*/ 149 h 1494"/>
                <a:gd name="T22" fmla="*/ 34 w 338"/>
                <a:gd name="T23" fmla="*/ 23 h 1494"/>
                <a:gd name="T24" fmla="*/ 26 w 338"/>
                <a:gd name="T25" fmla="*/ 73 h 14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8"/>
                <a:gd name="T40" fmla="*/ 0 h 1494"/>
                <a:gd name="T41" fmla="*/ 338 w 338"/>
                <a:gd name="T42" fmla="*/ 1494 h 14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8" h="1494">
                  <a:moveTo>
                    <a:pt x="26" y="73"/>
                  </a:moveTo>
                  <a:cubicBezTo>
                    <a:pt x="43" y="102"/>
                    <a:pt x="93" y="88"/>
                    <a:pt x="136" y="194"/>
                  </a:cubicBezTo>
                  <a:cubicBezTo>
                    <a:pt x="179" y="300"/>
                    <a:pt x="258" y="552"/>
                    <a:pt x="282" y="706"/>
                  </a:cubicBezTo>
                  <a:cubicBezTo>
                    <a:pt x="306" y="860"/>
                    <a:pt x="293" y="1016"/>
                    <a:pt x="282" y="1118"/>
                  </a:cubicBezTo>
                  <a:cubicBezTo>
                    <a:pt x="271" y="1220"/>
                    <a:pt x="243" y="1260"/>
                    <a:pt x="218" y="1319"/>
                  </a:cubicBezTo>
                  <a:cubicBezTo>
                    <a:pt x="193" y="1378"/>
                    <a:pt x="134" y="1456"/>
                    <a:pt x="132" y="1475"/>
                  </a:cubicBezTo>
                  <a:cubicBezTo>
                    <a:pt x="130" y="1494"/>
                    <a:pt x="176" y="1485"/>
                    <a:pt x="206" y="1433"/>
                  </a:cubicBezTo>
                  <a:cubicBezTo>
                    <a:pt x="235" y="1381"/>
                    <a:pt x="290" y="1257"/>
                    <a:pt x="312" y="1163"/>
                  </a:cubicBezTo>
                  <a:cubicBezTo>
                    <a:pt x="334" y="1069"/>
                    <a:pt x="338" y="962"/>
                    <a:pt x="337" y="871"/>
                  </a:cubicBezTo>
                  <a:cubicBezTo>
                    <a:pt x="336" y="780"/>
                    <a:pt x="336" y="735"/>
                    <a:pt x="309" y="615"/>
                  </a:cubicBezTo>
                  <a:cubicBezTo>
                    <a:pt x="282" y="495"/>
                    <a:pt x="218" y="248"/>
                    <a:pt x="172" y="149"/>
                  </a:cubicBezTo>
                  <a:cubicBezTo>
                    <a:pt x="126" y="50"/>
                    <a:pt x="58" y="36"/>
                    <a:pt x="34" y="23"/>
                  </a:cubicBezTo>
                  <a:cubicBezTo>
                    <a:pt x="10" y="10"/>
                    <a:pt x="0" y="0"/>
                    <a:pt x="26" y="73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7" name="未知"/>
            <p:cNvSpPr>
              <a:spLocks noChangeArrowheads="1"/>
            </p:cNvSpPr>
            <p:nvPr/>
          </p:nvSpPr>
          <p:spPr bwMode="auto">
            <a:xfrm>
              <a:off x="400" y="1322"/>
              <a:ext cx="573" cy="1290"/>
            </a:xfrm>
            <a:custGeom>
              <a:avLst/>
              <a:gdLst>
                <a:gd name="T0" fmla="*/ 2 w 573"/>
                <a:gd name="T1" fmla="*/ 129 h 1290"/>
                <a:gd name="T2" fmla="*/ 48 w 573"/>
                <a:gd name="T3" fmla="*/ 65 h 1290"/>
                <a:gd name="T4" fmla="*/ 84 w 573"/>
                <a:gd name="T5" fmla="*/ 522 h 1290"/>
                <a:gd name="T6" fmla="*/ 241 w 573"/>
                <a:gd name="T7" fmla="*/ 909 h 1290"/>
                <a:gd name="T8" fmla="*/ 396 w 573"/>
                <a:gd name="T9" fmla="*/ 1106 h 1290"/>
                <a:gd name="T10" fmla="*/ 568 w 573"/>
                <a:gd name="T11" fmla="*/ 1286 h 1290"/>
                <a:gd name="T12" fmla="*/ 363 w 573"/>
                <a:gd name="T13" fmla="*/ 1130 h 1290"/>
                <a:gd name="T14" fmla="*/ 183 w 573"/>
                <a:gd name="T15" fmla="*/ 909 h 1290"/>
                <a:gd name="T16" fmla="*/ 38 w 573"/>
                <a:gd name="T17" fmla="*/ 540 h 1290"/>
                <a:gd name="T18" fmla="*/ 2 w 573"/>
                <a:gd name="T19" fmla="*/ 129 h 12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73"/>
                <a:gd name="T31" fmla="*/ 0 h 1290"/>
                <a:gd name="T32" fmla="*/ 573 w 573"/>
                <a:gd name="T33" fmla="*/ 1290 h 12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73" h="1290">
                  <a:moveTo>
                    <a:pt x="2" y="129"/>
                  </a:moveTo>
                  <a:cubicBezTo>
                    <a:pt x="4" y="50"/>
                    <a:pt x="34" y="0"/>
                    <a:pt x="48" y="65"/>
                  </a:cubicBezTo>
                  <a:cubicBezTo>
                    <a:pt x="62" y="130"/>
                    <a:pt x="52" y="381"/>
                    <a:pt x="84" y="522"/>
                  </a:cubicBezTo>
                  <a:cubicBezTo>
                    <a:pt x="116" y="663"/>
                    <a:pt x="189" y="812"/>
                    <a:pt x="241" y="909"/>
                  </a:cubicBezTo>
                  <a:cubicBezTo>
                    <a:pt x="293" y="1006"/>
                    <a:pt x="341" y="1043"/>
                    <a:pt x="396" y="1106"/>
                  </a:cubicBezTo>
                  <a:cubicBezTo>
                    <a:pt x="450" y="1169"/>
                    <a:pt x="573" y="1283"/>
                    <a:pt x="568" y="1286"/>
                  </a:cubicBezTo>
                  <a:cubicBezTo>
                    <a:pt x="562" y="1290"/>
                    <a:pt x="428" y="1193"/>
                    <a:pt x="363" y="1130"/>
                  </a:cubicBezTo>
                  <a:cubicBezTo>
                    <a:pt x="299" y="1068"/>
                    <a:pt x="237" y="1007"/>
                    <a:pt x="183" y="909"/>
                  </a:cubicBezTo>
                  <a:cubicBezTo>
                    <a:pt x="129" y="811"/>
                    <a:pt x="68" y="670"/>
                    <a:pt x="38" y="540"/>
                  </a:cubicBezTo>
                  <a:cubicBezTo>
                    <a:pt x="8" y="410"/>
                    <a:pt x="0" y="208"/>
                    <a:pt x="2" y="129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8" name="未知"/>
            <p:cNvSpPr>
              <a:spLocks noChangeArrowheads="1"/>
            </p:cNvSpPr>
            <p:nvPr/>
          </p:nvSpPr>
          <p:spPr bwMode="auto">
            <a:xfrm>
              <a:off x="1381" y="118"/>
              <a:ext cx="655" cy="192"/>
            </a:xfrm>
            <a:custGeom>
              <a:avLst/>
              <a:gdLst>
                <a:gd name="T0" fmla="*/ 4 w 731"/>
                <a:gd name="T1" fmla="*/ 37 h 214"/>
                <a:gd name="T2" fmla="*/ 49 w 731"/>
                <a:gd name="T3" fmla="*/ 9 h 214"/>
                <a:gd name="T4" fmla="*/ 87 w 731"/>
                <a:gd name="T5" fmla="*/ 4 h 214"/>
                <a:gd name="T6" fmla="*/ 121 w 731"/>
                <a:gd name="T7" fmla="*/ 4 h 214"/>
                <a:gd name="T8" fmla="*/ 139 w 731"/>
                <a:gd name="T9" fmla="*/ 12 h 214"/>
                <a:gd name="T10" fmla="*/ 108 w 731"/>
                <a:gd name="T11" fmla="*/ 10 h 214"/>
                <a:gd name="T12" fmla="*/ 51 w 731"/>
                <a:gd name="T13" fmla="*/ 15 h 214"/>
                <a:gd name="T14" fmla="*/ 11 w 731"/>
                <a:gd name="T15" fmla="*/ 39 h 214"/>
                <a:gd name="T16" fmla="*/ 4 w 731"/>
                <a:gd name="T17" fmla="*/ 37 h 2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1"/>
                <a:gd name="T28" fmla="*/ 0 h 214"/>
                <a:gd name="T29" fmla="*/ 731 w 731"/>
                <a:gd name="T30" fmla="*/ 214 h 2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1" h="214">
                  <a:moveTo>
                    <a:pt x="17" y="187"/>
                  </a:moveTo>
                  <a:cubicBezTo>
                    <a:pt x="0" y="176"/>
                    <a:pt x="182" y="71"/>
                    <a:pt x="255" y="41"/>
                  </a:cubicBezTo>
                  <a:cubicBezTo>
                    <a:pt x="328" y="11"/>
                    <a:pt x="394" y="8"/>
                    <a:pt x="456" y="4"/>
                  </a:cubicBezTo>
                  <a:cubicBezTo>
                    <a:pt x="518" y="0"/>
                    <a:pt x="585" y="7"/>
                    <a:pt x="629" y="16"/>
                  </a:cubicBezTo>
                  <a:cubicBezTo>
                    <a:pt x="673" y="25"/>
                    <a:pt x="731" y="55"/>
                    <a:pt x="720" y="61"/>
                  </a:cubicBezTo>
                  <a:cubicBezTo>
                    <a:pt x="709" y="67"/>
                    <a:pt x="641" y="47"/>
                    <a:pt x="565" y="50"/>
                  </a:cubicBezTo>
                  <a:cubicBezTo>
                    <a:pt x="489" y="53"/>
                    <a:pt x="349" y="53"/>
                    <a:pt x="264" y="77"/>
                  </a:cubicBezTo>
                  <a:cubicBezTo>
                    <a:pt x="179" y="101"/>
                    <a:pt x="94" y="178"/>
                    <a:pt x="53" y="196"/>
                  </a:cubicBezTo>
                  <a:cubicBezTo>
                    <a:pt x="12" y="214"/>
                    <a:pt x="24" y="189"/>
                    <a:pt x="17" y="187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9" name="未知"/>
            <p:cNvSpPr>
              <a:spLocks noChangeArrowheads="1"/>
            </p:cNvSpPr>
            <p:nvPr/>
          </p:nvSpPr>
          <p:spPr bwMode="auto">
            <a:xfrm>
              <a:off x="1533" y="386"/>
              <a:ext cx="504" cy="82"/>
            </a:xfrm>
            <a:custGeom>
              <a:avLst/>
              <a:gdLst>
                <a:gd name="T0" fmla="*/ 0 w 563"/>
                <a:gd name="T1" fmla="*/ 0 h 91"/>
                <a:gd name="T2" fmla="*/ 12 w 563"/>
                <a:gd name="T3" fmla="*/ 8 h 91"/>
                <a:gd name="T4" fmla="*/ 58 w 563"/>
                <a:gd name="T5" fmla="*/ 5 h 91"/>
                <a:gd name="T6" fmla="*/ 101 w 563"/>
                <a:gd name="T7" fmla="*/ 8 h 91"/>
                <a:gd name="T8" fmla="*/ 97 w 563"/>
                <a:gd name="T9" fmla="*/ 15 h 91"/>
                <a:gd name="T10" fmla="*/ 56 w 563"/>
                <a:gd name="T11" fmla="*/ 12 h 91"/>
                <a:gd name="T12" fmla="*/ 7 w 563"/>
                <a:gd name="T13" fmla="*/ 19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3"/>
                <a:gd name="T22" fmla="*/ 0 h 91"/>
                <a:gd name="T23" fmla="*/ 563 w 563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3" h="91">
                  <a:moveTo>
                    <a:pt x="0" y="0"/>
                  </a:moveTo>
                  <a:cubicBezTo>
                    <a:pt x="11" y="6"/>
                    <a:pt x="12" y="34"/>
                    <a:pt x="64" y="37"/>
                  </a:cubicBezTo>
                  <a:cubicBezTo>
                    <a:pt x="116" y="40"/>
                    <a:pt x="233" y="18"/>
                    <a:pt x="311" y="18"/>
                  </a:cubicBezTo>
                  <a:cubicBezTo>
                    <a:pt x="389" y="18"/>
                    <a:pt x="497" y="28"/>
                    <a:pt x="530" y="37"/>
                  </a:cubicBezTo>
                  <a:cubicBezTo>
                    <a:pt x="563" y="46"/>
                    <a:pt x="551" y="70"/>
                    <a:pt x="512" y="73"/>
                  </a:cubicBezTo>
                  <a:cubicBezTo>
                    <a:pt x="473" y="76"/>
                    <a:pt x="372" y="52"/>
                    <a:pt x="293" y="55"/>
                  </a:cubicBezTo>
                  <a:cubicBezTo>
                    <a:pt x="214" y="58"/>
                    <a:pt x="90" y="84"/>
                    <a:pt x="37" y="91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0" name="未知"/>
            <p:cNvSpPr>
              <a:spLocks noChangeArrowheads="1"/>
            </p:cNvSpPr>
            <p:nvPr/>
          </p:nvSpPr>
          <p:spPr bwMode="auto">
            <a:xfrm>
              <a:off x="1254" y="0"/>
              <a:ext cx="204" cy="247"/>
            </a:xfrm>
            <a:custGeom>
              <a:avLst/>
              <a:gdLst>
                <a:gd name="T0" fmla="*/ 0 w 228"/>
                <a:gd name="T1" fmla="*/ 51 h 276"/>
                <a:gd name="T2" fmla="*/ 30 w 228"/>
                <a:gd name="T3" fmla="*/ 7 h 276"/>
                <a:gd name="T4" fmla="*/ 40 w 228"/>
                <a:gd name="T5" fmla="*/ 9 h 276"/>
                <a:gd name="T6" fmla="*/ 10 w 228"/>
                <a:gd name="T7" fmla="*/ 51 h 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8"/>
                <a:gd name="T13" fmla="*/ 0 h 276"/>
                <a:gd name="T14" fmla="*/ 228 w 228"/>
                <a:gd name="T15" fmla="*/ 276 h 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8" h="276">
                  <a:moveTo>
                    <a:pt x="0" y="276"/>
                  </a:moveTo>
                  <a:cubicBezTo>
                    <a:pt x="26" y="236"/>
                    <a:pt x="121" y="76"/>
                    <a:pt x="156" y="38"/>
                  </a:cubicBezTo>
                  <a:cubicBezTo>
                    <a:pt x="191" y="0"/>
                    <a:pt x="228" y="9"/>
                    <a:pt x="211" y="47"/>
                  </a:cubicBezTo>
                  <a:cubicBezTo>
                    <a:pt x="194" y="85"/>
                    <a:pt x="85" y="222"/>
                    <a:pt x="52" y="268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1" name="未知"/>
            <p:cNvSpPr>
              <a:spLocks noChangeArrowheads="1"/>
            </p:cNvSpPr>
            <p:nvPr/>
          </p:nvSpPr>
          <p:spPr bwMode="auto">
            <a:xfrm>
              <a:off x="1065" y="25"/>
              <a:ext cx="67" cy="287"/>
            </a:xfrm>
            <a:custGeom>
              <a:avLst/>
              <a:gdLst>
                <a:gd name="T0" fmla="*/ 1 w 75"/>
                <a:gd name="T1" fmla="*/ 10 h 320"/>
                <a:gd name="T2" fmla="*/ 7 w 75"/>
                <a:gd name="T3" fmla="*/ 57 h 320"/>
                <a:gd name="T4" fmla="*/ 13 w 75"/>
                <a:gd name="T5" fmla="*/ 52 h 320"/>
                <a:gd name="T6" fmla="*/ 5 w 75"/>
                <a:gd name="T7" fmla="*/ 8 h 320"/>
                <a:gd name="T8" fmla="*/ 1 w 75"/>
                <a:gd name="T9" fmla="*/ 10 h 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20"/>
                <a:gd name="T17" fmla="*/ 75 w 75"/>
                <a:gd name="T18" fmla="*/ 320 h 3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20">
                  <a:moveTo>
                    <a:pt x="1" y="46"/>
                  </a:moveTo>
                  <a:cubicBezTo>
                    <a:pt x="2" y="87"/>
                    <a:pt x="24" y="248"/>
                    <a:pt x="36" y="285"/>
                  </a:cubicBezTo>
                  <a:cubicBezTo>
                    <a:pt x="50" y="320"/>
                    <a:pt x="75" y="307"/>
                    <a:pt x="74" y="266"/>
                  </a:cubicBezTo>
                  <a:cubicBezTo>
                    <a:pt x="73" y="225"/>
                    <a:pt x="40" y="74"/>
                    <a:pt x="28" y="37"/>
                  </a:cubicBezTo>
                  <a:cubicBezTo>
                    <a:pt x="16" y="0"/>
                    <a:pt x="0" y="5"/>
                    <a:pt x="1" y="46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2" name="未知"/>
            <p:cNvSpPr>
              <a:spLocks noChangeArrowheads="1"/>
            </p:cNvSpPr>
            <p:nvPr/>
          </p:nvSpPr>
          <p:spPr bwMode="auto">
            <a:xfrm>
              <a:off x="530" y="846"/>
              <a:ext cx="1687" cy="607"/>
            </a:xfrm>
            <a:custGeom>
              <a:avLst/>
              <a:gdLst>
                <a:gd name="T0" fmla="*/ 18 w 1883"/>
                <a:gd name="T1" fmla="*/ 99 h 677"/>
                <a:gd name="T2" fmla="*/ 78 w 1883"/>
                <a:gd name="T3" fmla="*/ 115 h 677"/>
                <a:gd name="T4" fmla="*/ 181 w 1883"/>
                <a:gd name="T5" fmla="*/ 112 h 677"/>
                <a:gd name="T6" fmla="*/ 275 w 1883"/>
                <a:gd name="T7" fmla="*/ 76 h 677"/>
                <a:gd name="T8" fmla="*/ 349 w 1883"/>
                <a:gd name="T9" fmla="*/ 10 h 677"/>
                <a:gd name="T10" fmla="*/ 357 w 1883"/>
                <a:gd name="T11" fmla="*/ 18 h 677"/>
                <a:gd name="T12" fmla="*/ 349 w 1883"/>
                <a:gd name="T13" fmla="*/ 28 h 677"/>
                <a:gd name="T14" fmla="*/ 280 w 1883"/>
                <a:gd name="T15" fmla="*/ 89 h 677"/>
                <a:gd name="T16" fmla="*/ 185 w 1883"/>
                <a:gd name="T17" fmla="*/ 124 h 677"/>
                <a:gd name="T18" fmla="*/ 78 w 1883"/>
                <a:gd name="T19" fmla="*/ 128 h 677"/>
                <a:gd name="T20" fmla="*/ 12 w 1883"/>
                <a:gd name="T21" fmla="*/ 112 h 677"/>
                <a:gd name="T22" fmla="*/ 10 w 1883"/>
                <a:gd name="T23" fmla="*/ 107 h 6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83"/>
                <a:gd name="T37" fmla="*/ 0 h 677"/>
                <a:gd name="T38" fmla="*/ 1883 w 1883"/>
                <a:gd name="T39" fmla="*/ 677 h 6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83" h="677">
                  <a:moveTo>
                    <a:pt x="95" y="511"/>
                  </a:moveTo>
                  <a:cubicBezTo>
                    <a:pt x="145" y="525"/>
                    <a:pt x="266" y="583"/>
                    <a:pt x="406" y="594"/>
                  </a:cubicBezTo>
                  <a:cubicBezTo>
                    <a:pt x="546" y="605"/>
                    <a:pt x="765" y="609"/>
                    <a:pt x="936" y="575"/>
                  </a:cubicBezTo>
                  <a:cubicBezTo>
                    <a:pt x="1107" y="541"/>
                    <a:pt x="1284" y="480"/>
                    <a:pt x="1430" y="392"/>
                  </a:cubicBezTo>
                  <a:cubicBezTo>
                    <a:pt x="1576" y="304"/>
                    <a:pt x="1741" y="98"/>
                    <a:pt x="1812" y="49"/>
                  </a:cubicBezTo>
                  <a:cubicBezTo>
                    <a:pt x="1883" y="0"/>
                    <a:pt x="1858" y="80"/>
                    <a:pt x="1858" y="95"/>
                  </a:cubicBezTo>
                  <a:cubicBezTo>
                    <a:pt x="1858" y="110"/>
                    <a:pt x="1880" y="79"/>
                    <a:pt x="1812" y="140"/>
                  </a:cubicBezTo>
                  <a:cubicBezTo>
                    <a:pt x="1744" y="201"/>
                    <a:pt x="1590" y="375"/>
                    <a:pt x="1449" y="458"/>
                  </a:cubicBezTo>
                  <a:cubicBezTo>
                    <a:pt x="1308" y="541"/>
                    <a:pt x="1138" y="604"/>
                    <a:pt x="964" y="639"/>
                  </a:cubicBezTo>
                  <a:cubicBezTo>
                    <a:pt x="790" y="674"/>
                    <a:pt x="557" y="677"/>
                    <a:pt x="406" y="666"/>
                  </a:cubicBezTo>
                  <a:cubicBezTo>
                    <a:pt x="255" y="655"/>
                    <a:pt x="118" y="595"/>
                    <a:pt x="59" y="575"/>
                  </a:cubicBezTo>
                  <a:cubicBezTo>
                    <a:pt x="0" y="555"/>
                    <a:pt x="51" y="554"/>
                    <a:pt x="49" y="548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3" name="未知"/>
            <p:cNvSpPr>
              <a:spLocks noChangeArrowheads="1"/>
            </p:cNvSpPr>
            <p:nvPr/>
          </p:nvSpPr>
          <p:spPr bwMode="auto">
            <a:xfrm>
              <a:off x="109" y="984"/>
              <a:ext cx="2576" cy="1099"/>
            </a:xfrm>
            <a:custGeom>
              <a:avLst/>
              <a:gdLst>
                <a:gd name="T0" fmla="*/ 10 w 2876"/>
                <a:gd name="T1" fmla="*/ 151 h 1226"/>
                <a:gd name="T2" fmla="*/ 12 w 2876"/>
                <a:gd name="T3" fmla="*/ 152 h 1226"/>
                <a:gd name="T4" fmla="*/ 82 w 2876"/>
                <a:gd name="T5" fmla="*/ 205 h 1226"/>
                <a:gd name="T6" fmla="*/ 179 w 2876"/>
                <a:gd name="T7" fmla="*/ 223 h 1226"/>
                <a:gd name="T8" fmla="*/ 295 w 2876"/>
                <a:gd name="T9" fmla="*/ 219 h 1226"/>
                <a:gd name="T10" fmla="*/ 411 w 2876"/>
                <a:gd name="T11" fmla="*/ 176 h 1226"/>
                <a:gd name="T12" fmla="*/ 498 w 2876"/>
                <a:gd name="T13" fmla="*/ 103 h 1226"/>
                <a:gd name="T14" fmla="*/ 542 w 2876"/>
                <a:gd name="T15" fmla="*/ 13 h 1226"/>
                <a:gd name="T16" fmla="*/ 548 w 2876"/>
                <a:gd name="T17" fmla="*/ 27 h 1226"/>
                <a:gd name="T18" fmla="*/ 534 w 2876"/>
                <a:gd name="T19" fmla="*/ 66 h 1226"/>
                <a:gd name="T20" fmla="*/ 498 w 2876"/>
                <a:gd name="T21" fmla="*/ 121 h 1226"/>
                <a:gd name="T22" fmla="*/ 411 w 2876"/>
                <a:gd name="T23" fmla="*/ 191 h 1226"/>
                <a:gd name="T24" fmla="*/ 298 w 2876"/>
                <a:gd name="T25" fmla="*/ 229 h 1226"/>
                <a:gd name="T26" fmla="*/ 182 w 2876"/>
                <a:gd name="T27" fmla="*/ 237 h 1226"/>
                <a:gd name="T28" fmla="*/ 83 w 2876"/>
                <a:gd name="T29" fmla="*/ 219 h 1226"/>
                <a:gd name="T30" fmla="*/ 27 w 2876"/>
                <a:gd name="T31" fmla="*/ 183 h 1226"/>
                <a:gd name="T32" fmla="*/ 10 w 2876"/>
                <a:gd name="T33" fmla="*/ 151 h 12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6"/>
                <a:gd name="T52" fmla="*/ 0 h 1226"/>
                <a:gd name="T53" fmla="*/ 2876 w 2876"/>
                <a:gd name="T54" fmla="*/ 1226 h 12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6" h="1226">
                  <a:moveTo>
                    <a:pt x="53" y="779"/>
                  </a:moveTo>
                  <a:cubicBezTo>
                    <a:pt x="1" y="724"/>
                    <a:pt x="0" y="741"/>
                    <a:pt x="62" y="788"/>
                  </a:cubicBezTo>
                  <a:cubicBezTo>
                    <a:pt x="124" y="835"/>
                    <a:pt x="283" y="1001"/>
                    <a:pt x="428" y="1062"/>
                  </a:cubicBezTo>
                  <a:cubicBezTo>
                    <a:pt x="573" y="1123"/>
                    <a:pt x="747" y="1142"/>
                    <a:pt x="931" y="1153"/>
                  </a:cubicBezTo>
                  <a:cubicBezTo>
                    <a:pt x="1115" y="1164"/>
                    <a:pt x="1331" y="1167"/>
                    <a:pt x="1534" y="1126"/>
                  </a:cubicBezTo>
                  <a:cubicBezTo>
                    <a:pt x="1737" y="1085"/>
                    <a:pt x="1969" y="1006"/>
                    <a:pt x="2147" y="907"/>
                  </a:cubicBezTo>
                  <a:cubicBezTo>
                    <a:pt x="2325" y="808"/>
                    <a:pt x="2486" y="672"/>
                    <a:pt x="2600" y="532"/>
                  </a:cubicBezTo>
                  <a:cubicBezTo>
                    <a:pt x="2714" y="392"/>
                    <a:pt x="2790" y="130"/>
                    <a:pt x="2833" y="65"/>
                  </a:cubicBezTo>
                  <a:cubicBezTo>
                    <a:pt x="2876" y="0"/>
                    <a:pt x="2868" y="93"/>
                    <a:pt x="2860" y="139"/>
                  </a:cubicBezTo>
                  <a:cubicBezTo>
                    <a:pt x="2852" y="185"/>
                    <a:pt x="2830" y="260"/>
                    <a:pt x="2787" y="340"/>
                  </a:cubicBezTo>
                  <a:cubicBezTo>
                    <a:pt x="2744" y="420"/>
                    <a:pt x="2707" y="515"/>
                    <a:pt x="2600" y="622"/>
                  </a:cubicBezTo>
                  <a:cubicBezTo>
                    <a:pt x="2493" y="729"/>
                    <a:pt x="2320" y="892"/>
                    <a:pt x="2146" y="985"/>
                  </a:cubicBezTo>
                  <a:cubicBezTo>
                    <a:pt x="1972" y="1078"/>
                    <a:pt x="1752" y="1142"/>
                    <a:pt x="1553" y="1181"/>
                  </a:cubicBezTo>
                  <a:cubicBezTo>
                    <a:pt x="1354" y="1220"/>
                    <a:pt x="1135" y="1226"/>
                    <a:pt x="949" y="1217"/>
                  </a:cubicBezTo>
                  <a:cubicBezTo>
                    <a:pt x="763" y="1208"/>
                    <a:pt x="571" y="1172"/>
                    <a:pt x="437" y="1126"/>
                  </a:cubicBezTo>
                  <a:cubicBezTo>
                    <a:pt x="303" y="1080"/>
                    <a:pt x="209" y="1001"/>
                    <a:pt x="145" y="943"/>
                  </a:cubicBezTo>
                  <a:cubicBezTo>
                    <a:pt x="81" y="885"/>
                    <a:pt x="72" y="813"/>
                    <a:pt x="53" y="779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4" name="未知"/>
            <p:cNvSpPr>
              <a:spLocks noChangeArrowheads="1"/>
            </p:cNvSpPr>
            <p:nvPr/>
          </p:nvSpPr>
          <p:spPr bwMode="auto">
            <a:xfrm>
              <a:off x="684" y="1813"/>
              <a:ext cx="1961" cy="706"/>
            </a:xfrm>
            <a:custGeom>
              <a:avLst/>
              <a:gdLst>
                <a:gd name="T0" fmla="*/ 4 w 2189"/>
                <a:gd name="T1" fmla="*/ 125 h 788"/>
                <a:gd name="T2" fmla="*/ 27 w 2189"/>
                <a:gd name="T3" fmla="*/ 133 h 788"/>
                <a:gd name="T4" fmla="*/ 109 w 2189"/>
                <a:gd name="T5" fmla="*/ 140 h 788"/>
                <a:gd name="T6" fmla="*/ 191 w 2189"/>
                <a:gd name="T7" fmla="*/ 130 h 788"/>
                <a:gd name="T8" fmla="*/ 294 w 2189"/>
                <a:gd name="T9" fmla="*/ 93 h 788"/>
                <a:gd name="T10" fmla="*/ 369 w 2189"/>
                <a:gd name="T11" fmla="*/ 42 h 788"/>
                <a:gd name="T12" fmla="*/ 416 w 2189"/>
                <a:gd name="T13" fmla="*/ 4 h 788"/>
                <a:gd name="T14" fmla="*/ 399 w 2189"/>
                <a:gd name="T15" fmla="*/ 31 h 788"/>
                <a:gd name="T16" fmla="*/ 365 w 2189"/>
                <a:gd name="T17" fmla="*/ 62 h 788"/>
                <a:gd name="T18" fmla="*/ 291 w 2189"/>
                <a:gd name="T19" fmla="*/ 107 h 788"/>
                <a:gd name="T20" fmla="*/ 200 w 2189"/>
                <a:gd name="T21" fmla="*/ 142 h 788"/>
                <a:gd name="T22" fmla="*/ 114 w 2189"/>
                <a:gd name="T23" fmla="*/ 151 h 788"/>
                <a:gd name="T24" fmla="*/ 20 w 2189"/>
                <a:gd name="T25" fmla="*/ 142 h 788"/>
                <a:gd name="T26" fmla="*/ 4 w 2189"/>
                <a:gd name="T27" fmla="*/ 125 h 78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89"/>
                <a:gd name="T43" fmla="*/ 0 h 788"/>
                <a:gd name="T44" fmla="*/ 2189 w 2189"/>
                <a:gd name="T45" fmla="*/ 788 h 78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89" h="788">
                  <a:moveTo>
                    <a:pt x="7" y="650"/>
                  </a:moveTo>
                  <a:cubicBezTo>
                    <a:pt x="14" y="642"/>
                    <a:pt x="49" y="683"/>
                    <a:pt x="143" y="695"/>
                  </a:cubicBezTo>
                  <a:cubicBezTo>
                    <a:pt x="237" y="707"/>
                    <a:pt x="430" y="725"/>
                    <a:pt x="572" y="722"/>
                  </a:cubicBezTo>
                  <a:cubicBezTo>
                    <a:pt x="714" y="719"/>
                    <a:pt x="833" y="716"/>
                    <a:pt x="993" y="676"/>
                  </a:cubicBezTo>
                  <a:cubicBezTo>
                    <a:pt x="1153" y="636"/>
                    <a:pt x="1377" y="560"/>
                    <a:pt x="1532" y="484"/>
                  </a:cubicBezTo>
                  <a:cubicBezTo>
                    <a:pt x="1687" y="408"/>
                    <a:pt x="1820" y="298"/>
                    <a:pt x="1925" y="219"/>
                  </a:cubicBezTo>
                  <a:cubicBezTo>
                    <a:pt x="2030" y="140"/>
                    <a:pt x="2137" y="18"/>
                    <a:pt x="2163" y="9"/>
                  </a:cubicBezTo>
                  <a:cubicBezTo>
                    <a:pt x="2189" y="0"/>
                    <a:pt x="2125" y="112"/>
                    <a:pt x="2081" y="164"/>
                  </a:cubicBezTo>
                  <a:cubicBezTo>
                    <a:pt x="2037" y="216"/>
                    <a:pt x="1992" y="254"/>
                    <a:pt x="1898" y="320"/>
                  </a:cubicBezTo>
                  <a:cubicBezTo>
                    <a:pt x="1804" y="386"/>
                    <a:pt x="1657" y="489"/>
                    <a:pt x="1514" y="558"/>
                  </a:cubicBezTo>
                  <a:cubicBezTo>
                    <a:pt x="1371" y="627"/>
                    <a:pt x="1193" y="693"/>
                    <a:pt x="1039" y="731"/>
                  </a:cubicBezTo>
                  <a:cubicBezTo>
                    <a:pt x="885" y="769"/>
                    <a:pt x="748" y="784"/>
                    <a:pt x="591" y="786"/>
                  </a:cubicBezTo>
                  <a:cubicBezTo>
                    <a:pt x="434" y="788"/>
                    <a:pt x="195" y="764"/>
                    <a:pt x="98" y="741"/>
                  </a:cubicBezTo>
                  <a:cubicBezTo>
                    <a:pt x="1" y="718"/>
                    <a:pt x="0" y="658"/>
                    <a:pt x="7" y="65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5" name="未知"/>
            <p:cNvSpPr>
              <a:spLocks noChangeArrowheads="1"/>
            </p:cNvSpPr>
            <p:nvPr/>
          </p:nvSpPr>
          <p:spPr bwMode="auto">
            <a:xfrm>
              <a:off x="1409" y="199"/>
              <a:ext cx="1273" cy="1017"/>
            </a:xfrm>
            <a:custGeom>
              <a:avLst/>
              <a:gdLst>
                <a:gd name="T0" fmla="*/ 56 w 1421"/>
                <a:gd name="T1" fmla="*/ 63 h 1134"/>
                <a:gd name="T2" fmla="*/ 50 w 1421"/>
                <a:gd name="T3" fmla="*/ 58 h 1134"/>
                <a:gd name="T4" fmla="*/ 42 w 1421"/>
                <a:gd name="T5" fmla="*/ 74 h 1134"/>
                <a:gd name="T6" fmla="*/ 23 w 1421"/>
                <a:gd name="T7" fmla="*/ 83 h 1134"/>
                <a:gd name="T8" fmla="*/ 16 w 1421"/>
                <a:gd name="T9" fmla="*/ 74 h 1134"/>
                <a:gd name="T10" fmla="*/ 10 w 1421"/>
                <a:gd name="T11" fmla="*/ 82 h 1134"/>
                <a:gd name="T12" fmla="*/ 4 w 1421"/>
                <a:gd name="T13" fmla="*/ 88 h 1134"/>
                <a:gd name="T14" fmla="*/ 29 w 1421"/>
                <a:gd name="T15" fmla="*/ 88 h 1134"/>
                <a:gd name="T16" fmla="*/ 10 w 1421"/>
                <a:gd name="T17" fmla="*/ 109 h 1134"/>
                <a:gd name="T18" fmla="*/ 4 w 1421"/>
                <a:gd name="T19" fmla="*/ 128 h 1134"/>
                <a:gd name="T20" fmla="*/ 10 w 1421"/>
                <a:gd name="T21" fmla="*/ 147 h 1134"/>
                <a:gd name="T22" fmla="*/ 16 w 1421"/>
                <a:gd name="T23" fmla="*/ 154 h 1134"/>
                <a:gd name="T24" fmla="*/ 4 w 1421"/>
                <a:gd name="T25" fmla="*/ 160 h 1134"/>
                <a:gd name="T26" fmla="*/ 38 w 1421"/>
                <a:gd name="T27" fmla="*/ 156 h 1134"/>
                <a:gd name="T28" fmla="*/ 16 w 1421"/>
                <a:gd name="T29" fmla="*/ 210 h 1134"/>
                <a:gd name="T30" fmla="*/ 22 w 1421"/>
                <a:gd name="T31" fmla="*/ 214 h 1134"/>
                <a:gd name="T32" fmla="*/ 47 w 1421"/>
                <a:gd name="T33" fmla="*/ 169 h 1134"/>
                <a:gd name="T34" fmla="*/ 57 w 1421"/>
                <a:gd name="T35" fmla="*/ 160 h 1134"/>
                <a:gd name="T36" fmla="*/ 47 w 1421"/>
                <a:gd name="T37" fmla="*/ 143 h 1134"/>
                <a:gd name="T38" fmla="*/ 56 w 1421"/>
                <a:gd name="T39" fmla="*/ 152 h 1134"/>
                <a:gd name="T40" fmla="*/ 116 w 1421"/>
                <a:gd name="T41" fmla="*/ 136 h 1134"/>
                <a:gd name="T42" fmla="*/ 158 w 1421"/>
                <a:gd name="T43" fmla="*/ 159 h 1134"/>
                <a:gd name="T44" fmla="*/ 185 w 1421"/>
                <a:gd name="T45" fmla="*/ 194 h 1134"/>
                <a:gd name="T46" fmla="*/ 191 w 1421"/>
                <a:gd name="T47" fmla="*/ 188 h 1134"/>
                <a:gd name="T48" fmla="*/ 259 w 1421"/>
                <a:gd name="T49" fmla="*/ 200 h 1134"/>
                <a:gd name="T50" fmla="*/ 251 w 1421"/>
                <a:gd name="T51" fmla="*/ 188 h 1134"/>
                <a:gd name="T52" fmla="*/ 257 w 1421"/>
                <a:gd name="T53" fmla="*/ 153 h 1134"/>
                <a:gd name="T54" fmla="*/ 224 w 1421"/>
                <a:gd name="T55" fmla="*/ 89 h 1134"/>
                <a:gd name="T56" fmla="*/ 194 w 1421"/>
                <a:gd name="T57" fmla="*/ 44 h 1134"/>
                <a:gd name="T58" fmla="*/ 166 w 1421"/>
                <a:gd name="T59" fmla="*/ 20 h 1134"/>
                <a:gd name="T60" fmla="*/ 127 w 1421"/>
                <a:gd name="T61" fmla="*/ 0 h 1134"/>
                <a:gd name="T62" fmla="*/ 133 w 1421"/>
                <a:gd name="T63" fmla="*/ 18 h 1134"/>
                <a:gd name="T64" fmla="*/ 100 w 1421"/>
                <a:gd name="T65" fmla="*/ 4 h 1134"/>
                <a:gd name="T66" fmla="*/ 90 w 1421"/>
                <a:gd name="T67" fmla="*/ 18 h 1134"/>
                <a:gd name="T68" fmla="*/ 82 w 1421"/>
                <a:gd name="T69" fmla="*/ 37 h 1134"/>
                <a:gd name="T70" fmla="*/ 136 w 1421"/>
                <a:gd name="T71" fmla="*/ 46 h 1134"/>
                <a:gd name="T72" fmla="*/ 121 w 1421"/>
                <a:gd name="T73" fmla="*/ 66 h 1134"/>
                <a:gd name="T74" fmla="*/ 108 w 1421"/>
                <a:gd name="T75" fmla="*/ 71 h 1134"/>
                <a:gd name="T76" fmla="*/ 82 w 1421"/>
                <a:gd name="T77" fmla="*/ 63 h 1134"/>
                <a:gd name="T78" fmla="*/ 55 w 1421"/>
                <a:gd name="T79" fmla="*/ 46 h 11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21"/>
                <a:gd name="T121" fmla="*/ 0 h 1134"/>
                <a:gd name="T122" fmla="*/ 1421 w 1421"/>
                <a:gd name="T123" fmla="*/ 1134 h 113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21" h="1134">
                  <a:moveTo>
                    <a:pt x="287" y="273"/>
                  </a:moveTo>
                  <a:lnTo>
                    <a:pt x="287" y="318"/>
                  </a:lnTo>
                  <a:lnTo>
                    <a:pt x="253" y="336"/>
                  </a:lnTo>
                  <a:lnTo>
                    <a:pt x="259" y="294"/>
                  </a:lnTo>
                  <a:lnTo>
                    <a:pt x="223" y="318"/>
                  </a:lnTo>
                  <a:lnTo>
                    <a:pt x="214" y="384"/>
                  </a:lnTo>
                  <a:lnTo>
                    <a:pt x="154" y="396"/>
                  </a:lnTo>
                  <a:lnTo>
                    <a:pt x="121" y="423"/>
                  </a:lnTo>
                  <a:lnTo>
                    <a:pt x="85" y="423"/>
                  </a:lnTo>
                  <a:lnTo>
                    <a:pt x="79" y="387"/>
                  </a:lnTo>
                  <a:lnTo>
                    <a:pt x="46" y="387"/>
                  </a:lnTo>
                  <a:lnTo>
                    <a:pt x="46" y="420"/>
                  </a:lnTo>
                  <a:lnTo>
                    <a:pt x="13" y="426"/>
                  </a:lnTo>
                  <a:lnTo>
                    <a:pt x="15" y="454"/>
                  </a:lnTo>
                  <a:lnTo>
                    <a:pt x="60" y="454"/>
                  </a:lnTo>
                  <a:lnTo>
                    <a:pt x="151" y="454"/>
                  </a:lnTo>
                  <a:lnTo>
                    <a:pt x="105" y="545"/>
                  </a:lnTo>
                  <a:lnTo>
                    <a:pt x="46" y="561"/>
                  </a:lnTo>
                  <a:cubicBezTo>
                    <a:pt x="30" y="571"/>
                    <a:pt x="16" y="588"/>
                    <a:pt x="10" y="603"/>
                  </a:cubicBezTo>
                  <a:cubicBezTo>
                    <a:pt x="4" y="618"/>
                    <a:pt x="0" y="639"/>
                    <a:pt x="7" y="654"/>
                  </a:cubicBezTo>
                  <a:lnTo>
                    <a:pt x="49" y="693"/>
                  </a:lnTo>
                  <a:lnTo>
                    <a:pt x="46" y="753"/>
                  </a:lnTo>
                  <a:lnTo>
                    <a:pt x="76" y="762"/>
                  </a:lnTo>
                  <a:lnTo>
                    <a:pt x="85" y="795"/>
                  </a:lnTo>
                  <a:lnTo>
                    <a:pt x="46" y="792"/>
                  </a:lnTo>
                  <a:lnTo>
                    <a:pt x="16" y="822"/>
                  </a:lnTo>
                  <a:lnTo>
                    <a:pt x="121" y="837"/>
                  </a:lnTo>
                  <a:lnTo>
                    <a:pt x="196" y="801"/>
                  </a:lnTo>
                  <a:lnTo>
                    <a:pt x="166" y="975"/>
                  </a:lnTo>
                  <a:lnTo>
                    <a:pt x="82" y="1068"/>
                  </a:lnTo>
                  <a:cubicBezTo>
                    <a:pt x="65" y="1093"/>
                    <a:pt x="49" y="1116"/>
                    <a:pt x="67" y="1125"/>
                  </a:cubicBezTo>
                  <a:cubicBezTo>
                    <a:pt x="85" y="1134"/>
                    <a:pt x="101" y="1124"/>
                    <a:pt x="118" y="1101"/>
                  </a:cubicBezTo>
                  <a:lnTo>
                    <a:pt x="193" y="957"/>
                  </a:lnTo>
                  <a:lnTo>
                    <a:pt x="241" y="862"/>
                  </a:lnTo>
                  <a:lnTo>
                    <a:pt x="287" y="862"/>
                  </a:lnTo>
                  <a:lnTo>
                    <a:pt x="295" y="816"/>
                  </a:lnTo>
                  <a:lnTo>
                    <a:pt x="256" y="792"/>
                  </a:lnTo>
                  <a:lnTo>
                    <a:pt x="250" y="732"/>
                  </a:lnTo>
                  <a:lnTo>
                    <a:pt x="287" y="726"/>
                  </a:lnTo>
                  <a:lnTo>
                    <a:pt x="287" y="771"/>
                  </a:lnTo>
                  <a:lnTo>
                    <a:pt x="400" y="696"/>
                  </a:lnTo>
                  <a:cubicBezTo>
                    <a:pt x="454" y="684"/>
                    <a:pt x="550" y="687"/>
                    <a:pt x="610" y="696"/>
                  </a:cubicBezTo>
                  <a:cubicBezTo>
                    <a:pt x="670" y="705"/>
                    <a:pt x="728" y="734"/>
                    <a:pt x="763" y="753"/>
                  </a:cubicBezTo>
                  <a:cubicBezTo>
                    <a:pt x="798" y="772"/>
                    <a:pt x="801" y="784"/>
                    <a:pt x="820" y="810"/>
                  </a:cubicBezTo>
                  <a:lnTo>
                    <a:pt x="877" y="908"/>
                  </a:lnTo>
                  <a:lnTo>
                    <a:pt x="967" y="998"/>
                  </a:lnTo>
                  <a:lnTo>
                    <a:pt x="925" y="906"/>
                  </a:lnTo>
                  <a:cubicBezTo>
                    <a:pt x="930" y="900"/>
                    <a:pt x="904" y="939"/>
                    <a:pt x="997" y="963"/>
                  </a:cubicBezTo>
                  <a:cubicBezTo>
                    <a:pt x="1090" y="987"/>
                    <a:pt x="1170" y="1000"/>
                    <a:pt x="1228" y="1011"/>
                  </a:cubicBezTo>
                  <a:lnTo>
                    <a:pt x="1348" y="1029"/>
                  </a:lnTo>
                  <a:lnTo>
                    <a:pt x="1375" y="998"/>
                  </a:lnTo>
                  <a:lnTo>
                    <a:pt x="1300" y="960"/>
                  </a:lnTo>
                  <a:lnTo>
                    <a:pt x="1421" y="953"/>
                  </a:lnTo>
                  <a:lnTo>
                    <a:pt x="1336" y="785"/>
                  </a:lnTo>
                  <a:cubicBezTo>
                    <a:pt x="1307" y="722"/>
                    <a:pt x="1273" y="630"/>
                    <a:pt x="1244" y="575"/>
                  </a:cubicBezTo>
                  <a:cubicBezTo>
                    <a:pt x="1166" y="463"/>
                    <a:pt x="1188" y="486"/>
                    <a:pt x="1162" y="456"/>
                  </a:cubicBezTo>
                  <a:lnTo>
                    <a:pt x="1107" y="383"/>
                  </a:lnTo>
                  <a:lnTo>
                    <a:pt x="1007" y="227"/>
                  </a:lnTo>
                  <a:lnTo>
                    <a:pt x="924" y="154"/>
                  </a:lnTo>
                  <a:lnTo>
                    <a:pt x="860" y="99"/>
                  </a:lnTo>
                  <a:lnTo>
                    <a:pt x="709" y="0"/>
                  </a:lnTo>
                  <a:lnTo>
                    <a:pt x="664" y="0"/>
                  </a:lnTo>
                  <a:lnTo>
                    <a:pt x="730" y="81"/>
                  </a:lnTo>
                  <a:lnTo>
                    <a:pt x="695" y="91"/>
                  </a:lnTo>
                  <a:lnTo>
                    <a:pt x="634" y="24"/>
                  </a:lnTo>
                  <a:lnTo>
                    <a:pt x="520" y="15"/>
                  </a:lnTo>
                  <a:lnTo>
                    <a:pt x="493" y="51"/>
                  </a:lnTo>
                  <a:lnTo>
                    <a:pt x="469" y="93"/>
                  </a:lnTo>
                  <a:lnTo>
                    <a:pt x="436" y="153"/>
                  </a:lnTo>
                  <a:lnTo>
                    <a:pt x="430" y="189"/>
                  </a:lnTo>
                  <a:lnTo>
                    <a:pt x="706" y="186"/>
                  </a:lnTo>
                  <a:lnTo>
                    <a:pt x="712" y="234"/>
                  </a:lnTo>
                  <a:lnTo>
                    <a:pt x="628" y="291"/>
                  </a:lnTo>
                  <a:lnTo>
                    <a:pt x="634" y="342"/>
                  </a:lnTo>
                  <a:lnTo>
                    <a:pt x="574" y="399"/>
                  </a:lnTo>
                  <a:lnTo>
                    <a:pt x="565" y="363"/>
                  </a:lnTo>
                  <a:lnTo>
                    <a:pt x="505" y="366"/>
                  </a:lnTo>
                  <a:cubicBezTo>
                    <a:pt x="481" y="359"/>
                    <a:pt x="448" y="339"/>
                    <a:pt x="423" y="318"/>
                  </a:cubicBezTo>
                  <a:lnTo>
                    <a:pt x="355" y="243"/>
                  </a:lnTo>
                  <a:lnTo>
                    <a:pt x="283" y="234"/>
                  </a:lnTo>
                  <a:lnTo>
                    <a:pt x="287" y="318"/>
                  </a:lnTo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6" name="未知"/>
            <p:cNvSpPr>
              <a:spLocks noChangeArrowheads="1"/>
            </p:cNvSpPr>
            <p:nvPr/>
          </p:nvSpPr>
          <p:spPr bwMode="auto">
            <a:xfrm>
              <a:off x="1619" y="207"/>
              <a:ext cx="209" cy="188"/>
            </a:xfrm>
            <a:custGeom>
              <a:avLst/>
              <a:gdLst>
                <a:gd name="T0" fmla="*/ 4 w 233"/>
                <a:gd name="T1" fmla="*/ 34 h 210"/>
                <a:gd name="T2" fmla="*/ 0 w 233"/>
                <a:gd name="T3" fmla="*/ 38 h 210"/>
                <a:gd name="T4" fmla="*/ 16 w 233"/>
                <a:gd name="T5" fmla="*/ 40 h 210"/>
                <a:gd name="T6" fmla="*/ 25 w 233"/>
                <a:gd name="T7" fmla="*/ 39 h 210"/>
                <a:gd name="T8" fmla="*/ 28 w 233"/>
                <a:gd name="T9" fmla="*/ 35 h 210"/>
                <a:gd name="T10" fmla="*/ 30 w 233"/>
                <a:gd name="T11" fmla="*/ 21 h 210"/>
                <a:gd name="T12" fmla="*/ 46 w 233"/>
                <a:gd name="T13" fmla="*/ 15 h 210"/>
                <a:gd name="T14" fmla="*/ 31 w 233"/>
                <a:gd name="T15" fmla="*/ 0 h 210"/>
                <a:gd name="T16" fmla="*/ 32 w 233"/>
                <a:gd name="T17" fmla="*/ 9 h 210"/>
                <a:gd name="T18" fmla="*/ 24 w 233"/>
                <a:gd name="T19" fmla="*/ 11 h 210"/>
                <a:gd name="T20" fmla="*/ 22 w 233"/>
                <a:gd name="T21" fmla="*/ 17 h 210"/>
                <a:gd name="T22" fmla="*/ 11 w 233"/>
                <a:gd name="T23" fmla="*/ 15 h 210"/>
                <a:gd name="T24" fmla="*/ 12 w 233"/>
                <a:gd name="T25" fmla="*/ 30 h 210"/>
                <a:gd name="T26" fmla="*/ 4 w 233"/>
                <a:gd name="T27" fmla="*/ 34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3"/>
                <a:gd name="T43" fmla="*/ 0 h 210"/>
                <a:gd name="T44" fmla="*/ 233 w 233"/>
                <a:gd name="T45" fmla="*/ 210 h 2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3" h="210">
                  <a:moveTo>
                    <a:pt x="18" y="177"/>
                  </a:moveTo>
                  <a:lnTo>
                    <a:pt x="0" y="201"/>
                  </a:lnTo>
                  <a:lnTo>
                    <a:pt x="78" y="210"/>
                  </a:lnTo>
                  <a:lnTo>
                    <a:pt x="132" y="204"/>
                  </a:lnTo>
                  <a:lnTo>
                    <a:pt x="147" y="183"/>
                  </a:lnTo>
                  <a:lnTo>
                    <a:pt x="153" y="111"/>
                  </a:lnTo>
                  <a:lnTo>
                    <a:pt x="233" y="82"/>
                  </a:lnTo>
                  <a:lnTo>
                    <a:pt x="159" y="0"/>
                  </a:lnTo>
                  <a:lnTo>
                    <a:pt x="165" y="48"/>
                  </a:lnTo>
                  <a:lnTo>
                    <a:pt x="123" y="57"/>
                  </a:lnTo>
                  <a:lnTo>
                    <a:pt x="117" y="87"/>
                  </a:lnTo>
                  <a:cubicBezTo>
                    <a:pt x="78" y="99"/>
                    <a:pt x="61" y="65"/>
                    <a:pt x="54" y="78"/>
                  </a:cubicBezTo>
                  <a:lnTo>
                    <a:pt x="57" y="159"/>
                  </a:lnTo>
                  <a:lnTo>
                    <a:pt x="18" y="177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7" name="未知"/>
            <p:cNvSpPr>
              <a:spLocks noChangeArrowheads="1"/>
            </p:cNvSpPr>
            <p:nvPr/>
          </p:nvSpPr>
          <p:spPr bwMode="auto">
            <a:xfrm>
              <a:off x="1254" y="155"/>
              <a:ext cx="451" cy="348"/>
            </a:xfrm>
            <a:custGeom>
              <a:avLst/>
              <a:gdLst>
                <a:gd name="T0" fmla="*/ 19 w 504"/>
                <a:gd name="T1" fmla="*/ 72 h 388"/>
                <a:gd name="T2" fmla="*/ 27 w 504"/>
                <a:gd name="T3" fmla="*/ 72 h 388"/>
                <a:gd name="T4" fmla="*/ 44 w 504"/>
                <a:gd name="T5" fmla="*/ 66 h 388"/>
                <a:gd name="T6" fmla="*/ 49 w 504"/>
                <a:gd name="T7" fmla="*/ 66 h 388"/>
                <a:gd name="T8" fmla="*/ 57 w 504"/>
                <a:gd name="T9" fmla="*/ 66 h 388"/>
                <a:gd name="T10" fmla="*/ 61 w 504"/>
                <a:gd name="T11" fmla="*/ 72 h 388"/>
                <a:gd name="T12" fmla="*/ 61 w 504"/>
                <a:gd name="T13" fmla="*/ 64 h 388"/>
                <a:gd name="T14" fmla="*/ 70 w 504"/>
                <a:gd name="T15" fmla="*/ 53 h 388"/>
                <a:gd name="T16" fmla="*/ 79 w 504"/>
                <a:gd name="T17" fmla="*/ 53 h 388"/>
                <a:gd name="T18" fmla="*/ 61 w 504"/>
                <a:gd name="T19" fmla="*/ 46 h 388"/>
                <a:gd name="T20" fmla="*/ 55 w 504"/>
                <a:gd name="T21" fmla="*/ 53 h 388"/>
                <a:gd name="T22" fmla="*/ 35 w 504"/>
                <a:gd name="T23" fmla="*/ 53 h 388"/>
                <a:gd name="T24" fmla="*/ 44 w 504"/>
                <a:gd name="T25" fmla="*/ 46 h 388"/>
                <a:gd name="T26" fmla="*/ 44 w 504"/>
                <a:gd name="T27" fmla="*/ 37 h 388"/>
                <a:gd name="T28" fmla="*/ 52 w 504"/>
                <a:gd name="T29" fmla="*/ 37 h 388"/>
                <a:gd name="T30" fmla="*/ 61 w 504"/>
                <a:gd name="T31" fmla="*/ 31 h 388"/>
                <a:gd name="T32" fmla="*/ 74 w 504"/>
                <a:gd name="T33" fmla="*/ 39 h 388"/>
                <a:gd name="T34" fmla="*/ 82 w 504"/>
                <a:gd name="T35" fmla="*/ 31 h 388"/>
                <a:gd name="T36" fmla="*/ 88 w 504"/>
                <a:gd name="T37" fmla="*/ 20 h 388"/>
                <a:gd name="T38" fmla="*/ 85 w 504"/>
                <a:gd name="T39" fmla="*/ 16 h 388"/>
                <a:gd name="T40" fmla="*/ 95 w 504"/>
                <a:gd name="T41" fmla="*/ 13 h 388"/>
                <a:gd name="T42" fmla="*/ 95 w 504"/>
                <a:gd name="T43" fmla="*/ 7 h 388"/>
                <a:gd name="T44" fmla="*/ 88 w 504"/>
                <a:gd name="T45" fmla="*/ 4 h 388"/>
                <a:gd name="T46" fmla="*/ 67 w 504"/>
                <a:gd name="T47" fmla="*/ 4 h 388"/>
                <a:gd name="T48" fmla="*/ 41 w 504"/>
                <a:gd name="T49" fmla="*/ 14 h 388"/>
                <a:gd name="T50" fmla="*/ 37 w 504"/>
                <a:gd name="T51" fmla="*/ 20 h 388"/>
                <a:gd name="T52" fmla="*/ 28 w 504"/>
                <a:gd name="T53" fmla="*/ 20 h 388"/>
                <a:gd name="T54" fmla="*/ 15 w 504"/>
                <a:gd name="T55" fmla="*/ 25 h 388"/>
                <a:gd name="T56" fmla="*/ 12 w 504"/>
                <a:gd name="T57" fmla="*/ 29 h 388"/>
                <a:gd name="T58" fmla="*/ 10 w 504"/>
                <a:gd name="T59" fmla="*/ 37 h 388"/>
                <a:gd name="T60" fmla="*/ 10 w 504"/>
                <a:gd name="T61" fmla="*/ 46 h 388"/>
                <a:gd name="T62" fmla="*/ 4 w 504"/>
                <a:gd name="T63" fmla="*/ 48 h 388"/>
                <a:gd name="T64" fmla="*/ 4 w 504"/>
                <a:gd name="T65" fmla="*/ 66 h 388"/>
                <a:gd name="T66" fmla="*/ 10 w 504"/>
                <a:gd name="T67" fmla="*/ 66 h 388"/>
                <a:gd name="T68" fmla="*/ 11 w 504"/>
                <a:gd name="T69" fmla="*/ 58 h 388"/>
                <a:gd name="T70" fmla="*/ 28 w 504"/>
                <a:gd name="T71" fmla="*/ 59 h 388"/>
                <a:gd name="T72" fmla="*/ 25 w 504"/>
                <a:gd name="T73" fmla="*/ 65 h 388"/>
                <a:gd name="T74" fmla="*/ 17 w 504"/>
                <a:gd name="T75" fmla="*/ 66 h 388"/>
                <a:gd name="T76" fmla="*/ 19 w 504"/>
                <a:gd name="T77" fmla="*/ 72 h 3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4"/>
                <a:gd name="T118" fmla="*/ 0 h 388"/>
                <a:gd name="T119" fmla="*/ 504 w 504"/>
                <a:gd name="T120" fmla="*/ 388 h 38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4" h="388">
                  <a:moveTo>
                    <a:pt x="97" y="367"/>
                  </a:moveTo>
                  <a:lnTo>
                    <a:pt x="142" y="367"/>
                  </a:lnTo>
                  <a:cubicBezTo>
                    <a:pt x="164" y="362"/>
                    <a:pt x="180" y="340"/>
                    <a:pt x="231" y="337"/>
                  </a:cubicBezTo>
                  <a:cubicBezTo>
                    <a:pt x="282" y="334"/>
                    <a:pt x="244" y="337"/>
                    <a:pt x="261" y="337"/>
                  </a:cubicBezTo>
                  <a:lnTo>
                    <a:pt x="303" y="340"/>
                  </a:lnTo>
                  <a:lnTo>
                    <a:pt x="324" y="367"/>
                  </a:lnTo>
                  <a:lnTo>
                    <a:pt x="324" y="322"/>
                  </a:lnTo>
                  <a:lnTo>
                    <a:pt x="369" y="276"/>
                  </a:lnTo>
                  <a:lnTo>
                    <a:pt x="414" y="276"/>
                  </a:lnTo>
                  <a:lnTo>
                    <a:pt x="324" y="231"/>
                  </a:lnTo>
                  <a:lnTo>
                    <a:pt x="291" y="277"/>
                  </a:lnTo>
                  <a:lnTo>
                    <a:pt x="188" y="276"/>
                  </a:lnTo>
                  <a:lnTo>
                    <a:pt x="233" y="231"/>
                  </a:lnTo>
                  <a:lnTo>
                    <a:pt x="233" y="185"/>
                  </a:lnTo>
                  <a:lnTo>
                    <a:pt x="278" y="185"/>
                  </a:lnTo>
                  <a:lnTo>
                    <a:pt x="321" y="163"/>
                  </a:lnTo>
                  <a:lnTo>
                    <a:pt x="393" y="202"/>
                  </a:lnTo>
                  <a:lnTo>
                    <a:pt x="438" y="160"/>
                  </a:lnTo>
                  <a:lnTo>
                    <a:pt x="462" y="106"/>
                  </a:lnTo>
                  <a:lnTo>
                    <a:pt x="456" y="82"/>
                  </a:lnTo>
                  <a:lnTo>
                    <a:pt x="504" y="67"/>
                  </a:lnTo>
                  <a:lnTo>
                    <a:pt x="501" y="34"/>
                  </a:lnTo>
                  <a:lnTo>
                    <a:pt x="465" y="10"/>
                  </a:lnTo>
                  <a:cubicBezTo>
                    <a:pt x="441" y="6"/>
                    <a:pt x="394" y="0"/>
                    <a:pt x="354" y="10"/>
                  </a:cubicBezTo>
                  <a:cubicBezTo>
                    <a:pt x="306" y="13"/>
                    <a:pt x="248" y="56"/>
                    <a:pt x="222" y="73"/>
                  </a:cubicBezTo>
                  <a:lnTo>
                    <a:pt x="195" y="103"/>
                  </a:lnTo>
                  <a:lnTo>
                    <a:pt x="147" y="106"/>
                  </a:lnTo>
                  <a:lnTo>
                    <a:pt x="81" y="130"/>
                  </a:lnTo>
                  <a:cubicBezTo>
                    <a:pt x="68" y="137"/>
                    <a:pt x="71" y="139"/>
                    <a:pt x="66" y="148"/>
                  </a:cubicBezTo>
                  <a:cubicBezTo>
                    <a:pt x="61" y="157"/>
                    <a:pt x="54" y="171"/>
                    <a:pt x="52" y="185"/>
                  </a:cubicBezTo>
                  <a:cubicBezTo>
                    <a:pt x="38" y="210"/>
                    <a:pt x="58" y="222"/>
                    <a:pt x="52" y="231"/>
                  </a:cubicBezTo>
                  <a:lnTo>
                    <a:pt x="15" y="241"/>
                  </a:lnTo>
                  <a:cubicBezTo>
                    <a:pt x="9" y="259"/>
                    <a:pt x="0" y="292"/>
                    <a:pt x="15" y="340"/>
                  </a:cubicBezTo>
                  <a:cubicBezTo>
                    <a:pt x="30" y="388"/>
                    <a:pt x="46" y="347"/>
                    <a:pt x="54" y="340"/>
                  </a:cubicBezTo>
                  <a:lnTo>
                    <a:pt x="60" y="298"/>
                  </a:lnTo>
                  <a:lnTo>
                    <a:pt x="147" y="301"/>
                  </a:lnTo>
                  <a:lnTo>
                    <a:pt x="132" y="331"/>
                  </a:lnTo>
                  <a:lnTo>
                    <a:pt x="87" y="337"/>
                  </a:lnTo>
                  <a:lnTo>
                    <a:pt x="97" y="367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8" name="未知"/>
            <p:cNvSpPr>
              <a:spLocks noChangeArrowheads="1"/>
            </p:cNvSpPr>
            <p:nvPr/>
          </p:nvSpPr>
          <p:spPr bwMode="auto">
            <a:xfrm>
              <a:off x="1329" y="70"/>
              <a:ext cx="174" cy="156"/>
            </a:xfrm>
            <a:custGeom>
              <a:avLst/>
              <a:gdLst>
                <a:gd name="T0" fmla="*/ 0 w 194"/>
                <a:gd name="T1" fmla="*/ 35 h 174"/>
                <a:gd name="T2" fmla="*/ 7 w 194"/>
                <a:gd name="T3" fmla="*/ 26 h 174"/>
                <a:gd name="T4" fmla="*/ 20 w 194"/>
                <a:gd name="T5" fmla="*/ 25 h 174"/>
                <a:gd name="T6" fmla="*/ 27 w 194"/>
                <a:gd name="T7" fmla="*/ 18 h 174"/>
                <a:gd name="T8" fmla="*/ 28 w 194"/>
                <a:gd name="T9" fmla="*/ 13 h 174"/>
                <a:gd name="T10" fmla="*/ 39 w 194"/>
                <a:gd name="T11" fmla="*/ 11 h 174"/>
                <a:gd name="T12" fmla="*/ 33 w 194"/>
                <a:gd name="T13" fmla="*/ 5 h 174"/>
                <a:gd name="T14" fmla="*/ 27 w 194"/>
                <a:gd name="T15" fmla="*/ 6 h 174"/>
                <a:gd name="T16" fmla="*/ 20 w 194"/>
                <a:gd name="T17" fmla="*/ 0 h 174"/>
                <a:gd name="T18" fmla="*/ 14 w 194"/>
                <a:gd name="T19" fmla="*/ 7 h 174"/>
                <a:gd name="T20" fmla="*/ 0 w 194"/>
                <a:gd name="T21" fmla="*/ 17 h 174"/>
                <a:gd name="T22" fmla="*/ 0 w 194"/>
                <a:gd name="T23" fmla="*/ 35 h 1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4"/>
                <a:gd name="T37" fmla="*/ 0 h 174"/>
                <a:gd name="T38" fmla="*/ 194 w 194"/>
                <a:gd name="T39" fmla="*/ 174 h 1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4" h="174">
                  <a:moveTo>
                    <a:pt x="0" y="174"/>
                  </a:moveTo>
                  <a:lnTo>
                    <a:pt x="33" y="135"/>
                  </a:lnTo>
                  <a:lnTo>
                    <a:pt x="105" y="132"/>
                  </a:lnTo>
                  <a:lnTo>
                    <a:pt x="138" y="93"/>
                  </a:lnTo>
                  <a:lnTo>
                    <a:pt x="141" y="69"/>
                  </a:lnTo>
                  <a:lnTo>
                    <a:pt x="194" y="54"/>
                  </a:lnTo>
                  <a:lnTo>
                    <a:pt x="168" y="27"/>
                  </a:lnTo>
                  <a:lnTo>
                    <a:pt x="135" y="30"/>
                  </a:lnTo>
                  <a:lnTo>
                    <a:pt x="99" y="0"/>
                  </a:lnTo>
                  <a:lnTo>
                    <a:pt x="72" y="33"/>
                  </a:lnTo>
                  <a:lnTo>
                    <a:pt x="0" y="87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9" name="未知"/>
            <p:cNvSpPr>
              <a:spLocks noChangeArrowheads="1"/>
            </p:cNvSpPr>
            <p:nvPr/>
          </p:nvSpPr>
          <p:spPr bwMode="auto">
            <a:xfrm>
              <a:off x="0" y="77"/>
              <a:ext cx="1460" cy="1790"/>
            </a:xfrm>
            <a:custGeom>
              <a:avLst/>
              <a:gdLst>
                <a:gd name="T0" fmla="*/ 203 w 1630"/>
                <a:gd name="T1" fmla="*/ 4 h 1996"/>
                <a:gd name="T2" fmla="*/ 166 w 1630"/>
                <a:gd name="T3" fmla="*/ 16 h 1996"/>
                <a:gd name="T4" fmla="*/ 107 w 1630"/>
                <a:gd name="T5" fmla="*/ 53 h 1996"/>
                <a:gd name="T6" fmla="*/ 51 w 1630"/>
                <a:gd name="T7" fmla="*/ 118 h 1996"/>
                <a:gd name="T8" fmla="*/ 21 w 1630"/>
                <a:gd name="T9" fmla="*/ 175 h 1996"/>
                <a:gd name="T10" fmla="*/ 4 w 1630"/>
                <a:gd name="T11" fmla="*/ 248 h 1996"/>
                <a:gd name="T12" fmla="*/ 4 w 1630"/>
                <a:gd name="T13" fmla="*/ 324 h 1996"/>
                <a:gd name="T14" fmla="*/ 13 w 1630"/>
                <a:gd name="T15" fmla="*/ 349 h 1996"/>
                <a:gd name="T16" fmla="*/ 27 w 1630"/>
                <a:gd name="T17" fmla="*/ 361 h 1996"/>
                <a:gd name="T18" fmla="*/ 37 w 1630"/>
                <a:gd name="T19" fmla="*/ 390 h 1996"/>
                <a:gd name="T20" fmla="*/ 41 w 1630"/>
                <a:gd name="T21" fmla="*/ 376 h 1996"/>
                <a:gd name="T22" fmla="*/ 47 w 1630"/>
                <a:gd name="T23" fmla="*/ 354 h 1996"/>
                <a:gd name="T24" fmla="*/ 52 w 1630"/>
                <a:gd name="T25" fmla="*/ 317 h 1996"/>
                <a:gd name="T26" fmla="*/ 73 w 1630"/>
                <a:gd name="T27" fmla="*/ 298 h 1996"/>
                <a:gd name="T28" fmla="*/ 73 w 1630"/>
                <a:gd name="T29" fmla="*/ 317 h 1996"/>
                <a:gd name="T30" fmla="*/ 75 w 1630"/>
                <a:gd name="T31" fmla="*/ 331 h 1996"/>
                <a:gd name="T32" fmla="*/ 67 w 1630"/>
                <a:gd name="T33" fmla="*/ 359 h 1996"/>
                <a:gd name="T34" fmla="*/ 91 w 1630"/>
                <a:gd name="T35" fmla="*/ 315 h 1996"/>
                <a:gd name="T36" fmla="*/ 102 w 1630"/>
                <a:gd name="T37" fmla="*/ 294 h 1996"/>
                <a:gd name="T38" fmla="*/ 144 w 1630"/>
                <a:gd name="T39" fmla="*/ 294 h 1996"/>
                <a:gd name="T40" fmla="*/ 158 w 1630"/>
                <a:gd name="T41" fmla="*/ 284 h 1996"/>
                <a:gd name="T42" fmla="*/ 152 w 1630"/>
                <a:gd name="T43" fmla="*/ 302 h 1996"/>
                <a:gd name="T44" fmla="*/ 166 w 1630"/>
                <a:gd name="T45" fmla="*/ 317 h 1996"/>
                <a:gd name="T46" fmla="*/ 176 w 1630"/>
                <a:gd name="T47" fmla="*/ 284 h 1996"/>
                <a:gd name="T48" fmla="*/ 146 w 1630"/>
                <a:gd name="T49" fmla="*/ 265 h 1996"/>
                <a:gd name="T50" fmla="*/ 125 w 1630"/>
                <a:gd name="T51" fmla="*/ 251 h 1996"/>
                <a:gd name="T52" fmla="*/ 128 w 1630"/>
                <a:gd name="T53" fmla="*/ 239 h 1996"/>
                <a:gd name="T54" fmla="*/ 148 w 1630"/>
                <a:gd name="T55" fmla="*/ 230 h 1996"/>
                <a:gd name="T56" fmla="*/ 184 w 1630"/>
                <a:gd name="T57" fmla="*/ 216 h 1996"/>
                <a:gd name="T58" fmla="*/ 201 w 1630"/>
                <a:gd name="T59" fmla="*/ 225 h 1996"/>
                <a:gd name="T60" fmla="*/ 219 w 1630"/>
                <a:gd name="T61" fmla="*/ 226 h 1996"/>
                <a:gd name="T62" fmla="*/ 242 w 1630"/>
                <a:gd name="T63" fmla="*/ 224 h 1996"/>
                <a:gd name="T64" fmla="*/ 219 w 1630"/>
                <a:gd name="T65" fmla="*/ 291 h 1996"/>
                <a:gd name="T66" fmla="*/ 242 w 1630"/>
                <a:gd name="T67" fmla="*/ 275 h 1996"/>
                <a:gd name="T68" fmla="*/ 245 w 1630"/>
                <a:gd name="T69" fmla="*/ 253 h 1996"/>
                <a:gd name="T70" fmla="*/ 265 w 1630"/>
                <a:gd name="T71" fmla="*/ 238 h 1996"/>
                <a:gd name="T72" fmla="*/ 272 w 1630"/>
                <a:gd name="T73" fmla="*/ 222 h 1996"/>
                <a:gd name="T74" fmla="*/ 297 w 1630"/>
                <a:gd name="T75" fmla="*/ 219 h 1996"/>
                <a:gd name="T76" fmla="*/ 311 w 1630"/>
                <a:gd name="T77" fmla="*/ 204 h 1996"/>
                <a:gd name="T78" fmla="*/ 298 w 1630"/>
                <a:gd name="T79" fmla="*/ 202 h 1996"/>
                <a:gd name="T80" fmla="*/ 285 w 1630"/>
                <a:gd name="T81" fmla="*/ 188 h 1996"/>
                <a:gd name="T82" fmla="*/ 255 w 1630"/>
                <a:gd name="T83" fmla="*/ 174 h 1996"/>
                <a:gd name="T84" fmla="*/ 225 w 1630"/>
                <a:gd name="T85" fmla="*/ 178 h 1996"/>
                <a:gd name="T86" fmla="*/ 198 w 1630"/>
                <a:gd name="T87" fmla="*/ 146 h 1996"/>
                <a:gd name="T88" fmla="*/ 185 w 1630"/>
                <a:gd name="T89" fmla="*/ 142 h 1996"/>
                <a:gd name="T90" fmla="*/ 200 w 1630"/>
                <a:gd name="T91" fmla="*/ 132 h 1996"/>
                <a:gd name="T92" fmla="*/ 188 w 1630"/>
                <a:gd name="T93" fmla="*/ 123 h 1996"/>
                <a:gd name="T94" fmla="*/ 176 w 1630"/>
                <a:gd name="T95" fmla="*/ 115 h 1996"/>
                <a:gd name="T96" fmla="*/ 165 w 1630"/>
                <a:gd name="T97" fmla="*/ 101 h 1996"/>
                <a:gd name="T98" fmla="*/ 166 w 1630"/>
                <a:gd name="T99" fmla="*/ 88 h 1996"/>
                <a:gd name="T100" fmla="*/ 190 w 1630"/>
                <a:gd name="T101" fmla="*/ 93 h 1996"/>
                <a:gd name="T102" fmla="*/ 176 w 1630"/>
                <a:gd name="T103" fmla="*/ 85 h 1996"/>
                <a:gd name="T104" fmla="*/ 176 w 1630"/>
                <a:gd name="T105" fmla="*/ 76 h 1996"/>
                <a:gd name="T106" fmla="*/ 198 w 1630"/>
                <a:gd name="T107" fmla="*/ 66 h 1996"/>
                <a:gd name="T108" fmla="*/ 201 w 1630"/>
                <a:gd name="T109" fmla="*/ 53 h 1996"/>
                <a:gd name="T110" fmla="*/ 217 w 1630"/>
                <a:gd name="T111" fmla="*/ 48 h 1996"/>
                <a:gd name="T112" fmla="*/ 225 w 1630"/>
                <a:gd name="T113" fmla="*/ 27 h 1996"/>
                <a:gd name="T114" fmla="*/ 226 w 1630"/>
                <a:gd name="T115" fmla="*/ 4 h 19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30"/>
                <a:gd name="T175" fmla="*/ 0 h 1996"/>
                <a:gd name="T176" fmla="*/ 1630 w 1630"/>
                <a:gd name="T177" fmla="*/ 1996 h 19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30" h="1996">
                  <a:moveTo>
                    <a:pt x="1125" y="0"/>
                  </a:moveTo>
                  <a:lnTo>
                    <a:pt x="1061" y="9"/>
                  </a:lnTo>
                  <a:lnTo>
                    <a:pt x="952" y="52"/>
                  </a:lnTo>
                  <a:lnTo>
                    <a:pt x="868" y="82"/>
                  </a:lnTo>
                  <a:lnTo>
                    <a:pt x="768" y="137"/>
                  </a:lnTo>
                  <a:lnTo>
                    <a:pt x="558" y="275"/>
                  </a:lnTo>
                  <a:lnTo>
                    <a:pt x="403" y="430"/>
                  </a:lnTo>
                  <a:lnTo>
                    <a:pt x="266" y="604"/>
                  </a:lnTo>
                  <a:cubicBezTo>
                    <a:pt x="226" y="660"/>
                    <a:pt x="189" y="720"/>
                    <a:pt x="163" y="769"/>
                  </a:cubicBezTo>
                  <a:cubicBezTo>
                    <a:pt x="135" y="828"/>
                    <a:pt x="129" y="844"/>
                    <a:pt x="110" y="896"/>
                  </a:cubicBezTo>
                  <a:lnTo>
                    <a:pt x="46" y="1079"/>
                  </a:lnTo>
                  <a:lnTo>
                    <a:pt x="10" y="1271"/>
                  </a:lnTo>
                  <a:lnTo>
                    <a:pt x="0" y="1445"/>
                  </a:lnTo>
                  <a:lnTo>
                    <a:pt x="19" y="1655"/>
                  </a:lnTo>
                  <a:lnTo>
                    <a:pt x="58" y="1735"/>
                  </a:lnTo>
                  <a:lnTo>
                    <a:pt x="73" y="1786"/>
                  </a:lnTo>
                  <a:lnTo>
                    <a:pt x="103" y="1777"/>
                  </a:lnTo>
                  <a:lnTo>
                    <a:pt x="145" y="1849"/>
                  </a:lnTo>
                  <a:lnTo>
                    <a:pt x="157" y="1957"/>
                  </a:lnTo>
                  <a:lnTo>
                    <a:pt x="190" y="1996"/>
                  </a:lnTo>
                  <a:lnTo>
                    <a:pt x="247" y="1993"/>
                  </a:lnTo>
                  <a:lnTo>
                    <a:pt x="214" y="1927"/>
                  </a:lnTo>
                  <a:lnTo>
                    <a:pt x="199" y="1834"/>
                  </a:lnTo>
                  <a:lnTo>
                    <a:pt x="250" y="1819"/>
                  </a:lnTo>
                  <a:lnTo>
                    <a:pt x="253" y="1705"/>
                  </a:lnTo>
                  <a:lnTo>
                    <a:pt x="277" y="1630"/>
                  </a:lnTo>
                  <a:lnTo>
                    <a:pt x="286" y="1591"/>
                  </a:lnTo>
                  <a:lnTo>
                    <a:pt x="379" y="1525"/>
                  </a:lnTo>
                  <a:lnTo>
                    <a:pt x="325" y="1627"/>
                  </a:lnTo>
                  <a:lnTo>
                    <a:pt x="385" y="1621"/>
                  </a:lnTo>
                  <a:lnTo>
                    <a:pt x="358" y="1666"/>
                  </a:lnTo>
                  <a:cubicBezTo>
                    <a:pt x="359" y="1678"/>
                    <a:pt x="395" y="1678"/>
                    <a:pt x="394" y="1696"/>
                  </a:cubicBezTo>
                  <a:cubicBezTo>
                    <a:pt x="393" y="1714"/>
                    <a:pt x="359" y="1754"/>
                    <a:pt x="352" y="1777"/>
                  </a:cubicBezTo>
                  <a:cubicBezTo>
                    <a:pt x="345" y="1800"/>
                    <a:pt x="330" y="1841"/>
                    <a:pt x="352" y="1834"/>
                  </a:cubicBezTo>
                  <a:cubicBezTo>
                    <a:pt x="374" y="1827"/>
                    <a:pt x="464" y="1769"/>
                    <a:pt x="484" y="1732"/>
                  </a:cubicBezTo>
                  <a:lnTo>
                    <a:pt x="475" y="1609"/>
                  </a:lnTo>
                  <a:lnTo>
                    <a:pt x="517" y="1558"/>
                  </a:lnTo>
                  <a:lnTo>
                    <a:pt x="526" y="1504"/>
                  </a:lnTo>
                  <a:lnTo>
                    <a:pt x="568" y="1570"/>
                  </a:lnTo>
                  <a:lnTo>
                    <a:pt x="754" y="1507"/>
                  </a:lnTo>
                  <a:lnTo>
                    <a:pt x="748" y="1438"/>
                  </a:lnTo>
                  <a:lnTo>
                    <a:pt x="823" y="1462"/>
                  </a:lnTo>
                  <a:lnTo>
                    <a:pt x="844" y="1513"/>
                  </a:lnTo>
                  <a:lnTo>
                    <a:pt x="799" y="1549"/>
                  </a:lnTo>
                  <a:cubicBezTo>
                    <a:pt x="793" y="1567"/>
                    <a:pt x="793" y="1585"/>
                    <a:pt x="808" y="1624"/>
                  </a:cubicBezTo>
                  <a:cubicBezTo>
                    <a:pt x="823" y="1663"/>
                    <a:pt x="859" y="1649"/>
                    <a:pt x="868" y="1633"/>
                  </a:cubicBezTo>
                  <a:lnTo>
                    <a:pt x="865" y="1528"/>
                  </a:lnTo>
                  <a:lnTo>
                    <a:pt x="922" y="1462"/>
                  </a:lnTo>
                  <a:lnTo>
                    <a:pt x="826" y="1417"/>
                  </a:lnTo>
                  <a:lnTo>
                    <a:pt x="763" y="1357"/>
                  </a:lnTo>
                  <a:lnTo>
                    <a:pt x="742" y="1300"/>
                  </a:lnTo>
                  <a:lnTo>
                    <a:pt x="652" y="1288"/>
                  </a:lnTo>
                  <a:lnTo>
                    <a:pt x="664" y="1255"/>
                  </a:lnTo>
                  <a:lnTo>
                    <a:pt x="670" y="1225"/>
                  </a:lnTo>
                  <a:lnTo>
                    <a:pt x="733" y="1222"/>
                  </a:lnTo>
                  <a:lnTo>
                    <a:pt x="769" y="1180"/>
                  </a:lnTo>
                  <a:lnTo>
                    <a:pt x="835" y="1090"/>
                  </a:lnTo>
                  <a:lnTo>
                    <a:pt x="958" y="1105"/>
                  </a:lnTo>
                  <a:lnTo>
                    <a:pt x="991" y="1153"/>
                  </a:lnTo>
                  <a:lnTo>
                    <a:pt x="1042" y="1155"/>
                  </a:lnTo>
                  <a:lnTo>
                    <a:pt x="1105" y="1090"/>
                  </a:lnTo>
                  <a:lnTo>
                    <a:pt x="1147" y="1156"/>
                  </a:lnTo>
                  <a:lnTo>
                    <a:pt x="1216" y="1132"/>
                  </a:lnTo>
                  <a:lnTo>
                    <a:pt x="1261" y="1153"/>
                  </a:lnTo>
                  <a:lnTo>
                    <a:pt x="1147" y="1360"/>
                  </a:lnTo>
                  <a:lnTo>
                    <a:pt x="1147" y="1492"/>
                  </a:lnTo>
                  <a:lnTo>
                    <a:pt x="1189" y="1492"/>
                  </a:lnTo>
                  <a:lnTo>
                    <a:pt x="1261" y="1411"/>
                  </a:lnTo>
                  <a:lnTo>
                    <a:pt x="1258" y="1327"/>
                  </a:lnTo>
                  <a:lnTo>
                    <a:pt x="1279" y="1294"/>
                  </a:lnTo>
                  <a:lnTo>
                    <a:pt x="1294" y="1243"/>
                  </a:lnTo>
                  <a:lnTo>
                    <a:pt x="1384" y="1219"/>
                  </a:lnTo>
                  <a:lnTo>
                    <a:pt x="1372" y="1162"/>
                  </a:lnTo>
                  <a:lnTo>
                    <a:pt x="1420" y="1135"/>
                  </a:lnTo>
                  <a:lnTo>
                    <a:pt x="1459" y="1117"/>
                  </a:lnTo>
                  <a:lnTo>
                    <a:pt x="1552" y="1120"/>
                  </a:lnTo>
                  <a:lnTo>
                    <a:pt x="1591" y="1063"/>
                  </a:lnTo>
                  <a:lnTo>
                    <a:pt x="1618" y="1042"/>
                  </a:lnTo>
                  <a:lnTo>
                    <a:pt x="1630" y="1024"/>
                  </a:lnTo>
                  <a:lnTo>
                    <a:pt x="1555" y="1036"/>
                  </a:lnTo>
                  <a:lnTo>
                    <a:pt x="1555" y="985"/>
                  </a:lnTo>
                  <a:lnTo>
                    <a:pt x="1483" y="958"/>
                  </a:lnTo>
                  <a:lnTo>
                    <a:pt x="1459" y="985"/>
                  </a:lnTo>
                  <a:lnTo>
                    <a:pt x="1330" y="889"/>
                  </a:lnTo>
                  <a:lnTo>
                    <a:pt x="1276" y="931"/>
                  </a:lnTo>
                  <a:lnTo>
                    <a:pt x="1177" y="913"/>
                  </a:lnTo>
                  <a:lnTo>
                    <a:pt x="1186" y="841"/>
                  </a:lnTo>
                  <a:lnTo>
                    <a:pt x="1033" y="748"/>
                  </a:lnTo>
                  <a:lnTo>
                    <a:pt x="970" y="763"/>
                  </a:lnTo>
                  <a:lnTo>
                    <a:pt x="970" y="724"/>
                  </a:lnTo>
                  <a:lnTo>
                    <a:pt x="1003" y="685"/>
                  </a:lnTo>
                  <a:lnTo>
                    <a:pt x="1039" y="676"/>
                  </a:lnTo>
                  <a:lnTo>
                    <a:pt x="1006" y="619"/>
                  </a:lnTo>
                  <a:lnTo>
                    <a:pt x="979" y="631"/>
                  </a:lnTo>
                  <a:lnTo>
                    <a:pt x="979" y="574"/>
                  </a:lnTo>
                  <a:lnTo>
                    <a:pt x="913" y="592"/>
                  </a:lnTo>
                  <a:lnTo>
                    <a:pt x="904" y="514"/>
                  </a:lnTo>
                  <a:lnTo>
                    <a:pt x="861" y="520"/>
                  </a:lnTo>
                  <a:lnTo>
                    <a:pt x="816" y="430"/>
                  </a:lnTo>
                  <a:lnTo>
                    <a:pt x="868" y="445"/>
                  </a:lnTo>
                  <a:lnTo>
                    <a:pt x="910" y="484"/>
                  </a:lnTo>
                  <a:lnTo>
                    <a:pt x="994" y="481"/>
                  </a:lnTo>
                  <a:lnTo>
                    <a:pt x="967" y="433"/>
                  </a:lnTo>
                  <a:lnTo>
                    <a:pt x="913" y="436"/>
                  </a:lnTo>
                  <a:lnTo>
                    <a:pt x="877" y="400"/>
                  </a:lnTo>
                  <a:lnTo>
                    <a:pt x="919" y="391"/>
                  </a:lnTo>
                  <a:lnTo>
                    <a:pt x="970" y="397"/>
                  </a:lnTo>
                  <a:lnTo>
                    <a:pt x="1033" y="334"/>
                  </a:lnTo>
                  <a:lnTo>
                    <a:pt x="1000" y="289"/>
                  </a:lnTo>
                  <a:lnTo>
                    <a:pt x="1048" y="277"/>
                  </a:lnTo>
                  <a:lnTo>
                    <a:pt x="1144" y="283"/>
                  </a:lnTo>
                  <a:lnTo>
                    <a:pt x="1129" y="247"/>
                  </a:lnTo>
                  <a:lnTo>
                    <a:pt x="1171" y="205"/>
                  </a:lnTo>
                  <a:lnTo>
                    <a:pt x="1174" y="136"/>
                  </a:lnTo>
                  <a:lnTo>
                    <a:pt x="1222" y="46"/>
                  </a:lnTo>
                  <a:lnTo>
                    <a:pt x="1180" y="13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0" name="未知"/>
            <p:cNvSpPr>
              <a:spLocks noChangeArrowheads="1"/>
            </p:cNvSpPr>
            <p:nvPr/>
          </p:nvSpPr>
          <p:spPr bwMode="auto">
            <a:xfrm>
              <a:off x="958" y="2375"/>
              <a:ext cx="400" cy="295"/>
            </a:xfrm>
            <a:custGeom>
              <a:avLst/>
              <a:gdLst>
                <a:gd name="T0" fmla="*/ 0 w 446"/>
                <a:gd name="T1" fmla="*/ 31 h 329"/>
                <a:gd name="T2" fmla="*/ 0 w 446"/>
                <a:gd name="T3" fmla="*/ 50 h 329"/>
                <a:gd name="T4" fmla="*/ 22 w 446"/>
                <a:gd name="T5" fmla="*/ 58 h 329"/>
                <a:gd name="T6" fmla="*/ 35 w 446"/>
                <a:gd name="T7" fmla="*/ 59 h 329"/>
                <a:gd name="T8" fmla="*/ 47 w 446"/>
                <a:gd name="T9" fmla="*/ 63 h 329"/>
                <a:gd name="T10" fmla="*/ 63 w 446"/>
                <a:gd name="T11" fmla="*/ 64 h 329"/>
                <a:gd name="T12" fmla="*/ 81 w 446"/>
                <a:gd name="T13" fmla="*/ 64 h 329"/>
                <a:gd name="T14" fmla="*/ 83 w 446"/>
                <a:gd name="T15" fmla="*/ 58 h 329"/>
                <a:gd name="T16" fmla="*/ 74 w 446"/>
                <a:gd name="T17" fmla="*/ 48 h 329"/>
                <a:gd name="T18" fmla="*/ 74 w 446"/>
                <a:gd name="T19" fmla="*/ 39 h 329"/>
                <a:gd name="T20" fmla="*/ 59 w 446"/>
                <a:gd name="T21" fmla="*/ 31 h 329"/>
                <a:gd name="T22" fmla="*/ 61 w 446"/>
                <a:gd name="T23" fmla="*/ 18 h 329"/>
                <a:gd name="T24" fmla="*/ 50 w 446"/>
                <a:gd name="T25" fmla="*/ 12 h 329"/>
                <a:gd name="T26" fmla="*/ 48 w 446"/>
                <a:gd name="T27" fmla="*/ 22 h 329"/>
                <a:gd name="T28" fmla="*/ 39 w 446"/>
                <a:gd name="T29" fmla="*/ 16 h 329"/>
                <a:gd name="T30" fmla="*/ 33 w 446"/>
                <a:gd name="T31" fmla="*/ 20 h 329"/>
                <a:gd name="T32" fmla="*/ 35 w 446"/>
                <a:gd name="T33" fmla="*/ 10 h 329"/>
                <a:gd name="T34" fmla="*/ 22 w 446"/>
                <a:gd name="T35" fmla="*/ 7 h 329"/>
                <a:gd name="T36" fmla="*/ 22 w 446"/>
                <a:gd name="T37" fmla="*/ 22 h 329"/>
                <a:gd name="T38" fmla="*/ 28 w 446"/>
                <a:gd name="T39" fmla="*/ 36 h 329"/>
                <a:gd name="T40" fmla="*/ 14 w 446"/>
                <a:gd name="T41" fmla="*/ 39 h 329"/>
                <a:gd name="T42" fmla="*/ 7 w 446"/>
                <a:gd name="T43" fmla="*/ 31 h 329"/>
                <a:gd name="T44" fmla="*/ 0 w 446"/>
                <a:gd name="T45" fmla="*/ 31 h 3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46"/>
                <a:gd name="T70" fmla="*/ 0 h 329"/>
                <a:gd name="T71" fmla="*/ 446 w 446"/>
                <a:gd name="T72" fmla="*/ 329 h 3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46" h="329">
                  <a:moveTo>
                    <a:pt x="0" y="162"/>
                  </a:moveTo>
                  <a:lnTo>
                    <a:pt x="0" y="258"/>
                  </a:lnTo>
                  <a:lnTo>
                    <a:pt x="109" y="295"/>
                  </a:lnTo>
                  <a:lnTo>
                    <a:pt x="183" y="309"/>
                  </a:lnTo>
                  <a:lnTo>
                    <a:pt x="240" y="318"/>
                  </a:lnTo>
                  <a:lnTo>
                    <a:pt x="318" y="327"/>
                  </a:lnTo>
                  <a:lnTo>
                    <a:pt x="414" y="324"/>
                  </a:lnTo>
                  <a:cubicBezTo>
                    <a:pt x="432" y="319"/>
                    <a:pt x="446" y="329"/>
                    <a:pt x="427" y="295"/>
                  </a:cubicBezTo>
                  <a:cubicBezTo>
                    <a:pt x="408" y="261"/>
                    <a:pt x="389" y="265"/>
                    <a:pt x="382" y="250"/>
                  </a:cubicBezTo>
                  <a:lnTo>
                    <a:pt x="382" y="204"/>
                  </a:lnTo>
                  <a:lnTo>
                    <a:pt x="309" y="159"/>
                  </a:lnTo>
                  <a:cubicBezTo>
                    <a:pt x="298" y="140"/>
                    <a:pt x="333" y="144"/>
                    <a:pt x="315" y="90"/>
                  </a:cubicBezTo>
                  <a:cubicBezTo>
                    <a:pt x="297" y="36"/>
                    <a:pt x="266" y="53"/>
                    <a:pt x="255" y="57"/>
                  </a:cubicBezTo>
                  <a:lnTo>
                    <a:pt x="246" y="114"/>
                  </a:lnTo>
                  <a:lnTo>
                    <a:pt x="204" y="84"/>
                  </a:lnTo>
                  <a:lnTo>
                    <a:pt x="168" y="99"/>
                  </a:lnTo>
                  <a:lnTo>
                    <a:pt x="180" y="48"/>
                  </a:lnTo>
                  <a:cubicBezTo>
                    <a:pt x="171" y="38"/>
                    <a:pt x="135" y="0"/>
                    <a:pt x="111" y="36"/>
                  </a:cubicBezTo>
                  <a:cubicBezTo>
                    <a:pt x="87" y="72"/>
                    <a:pt x="104" y="89"/>
                    <a:pt x="109" y="114"/>
                  </a:cubicBezTo>
                  <a:lnTo>
                    <a:pt x="144" y="186"/>
                  </a:lnTo>
                  <a:lnTo>
                    <a:pt x="75" y="195"/>
                  </a:lnTo>
                  <a:lnTo>
                    <a:pt x="36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1" name="未知"/>
            <p:cNvSpPr>
              <a:spLocks noChangeArrowheads="1"/>
            </p:cNvSpPr>
            <p:nvPr/>
          </p:nvSpPr>
          <p:spPr bwMode="auto">
            <a:xfrm>
              <a:off x="864" y="2292"/>
              <a:ext cx="395" cy="131"/>
            </a:xfrm>
            <a:custGeom>
              <a:avLst/>
              <a:gdLst>
                <a:gd name="T0" fmla="*/ 4 w 441"/>
                <a:gd name="T1" fmla="*/ 16 h 146"/>
                <a:gd name="T2" fmla="*/ 12 w 441"/>
                <a:gd name="T3" fmla="*/ 28 h 146"/>
                <a:gd name="T4" fmla="*/ 32 w 441"/>
                <a:gd name="T5" fmla="*/ 22 h 146"/>
                <a:gd name="T6" fmla="*/ 42 w 441"/>
                <a:gd name="T7" fmla="*/ 13 h 146"/>
                <a:gd name="T8" fmla="*/ 50 w 441"/>
                <a:gd name="T9" fmla="*/ 22 h 146"/>
                <a:gd name="T10" fmla="*/ 58 w 441"/>
                <a:gd name="T11" fmla="*/ 20 h 146"/>
                <a:gd name="T12" fmla="*/ 66 w 441"/>
                <a:gd name="T13" fmla="*/ 22 h 146"/>
                <a:gd name="T14" fmla="*/ 66 w 441"/>
                <a:gd name="T15" fmla="*/ 13 h 146"/>
                <a:gd name="T16" fmla="*/ 73 w 441"/>
                <a:gd name="T17" fmla="*/ 6 h 146"/>
                <a:gd name="T18" fmla="*/ 77 w 441"/>
                <a:gd name="T19" fmla="*/ 12 h 146"/>
                <a:gd name="T20" fmla="*/ 82 w 441"/>
                <a:gd name="T21" fmla="*/ 4 h 146"/>
                <a:gd name="T22" fmla="*/ 73 w 441"/>
                <a:gd name="T23" fmla="*/ 0 h 146"/>
                <a:gd name="T24" fmla="*/ 58 w 441"/>
                <a:gd name="T25" fmla="*/ 13 h 146"/>
                <a:gd name="T26" fmla="*/ 46 w 441"/>
                <a:gd name="T27" fmla="*/ 4 h 146"/>
                <a:gd name="T28" fmla="*/ 37 w 441"/>
                <a:gd name="T29" fmla="*/ 11 h 146"/>
                <a:gd name="T30" fmla="*/ 27 w 441"/>
                <a:gd name="T31" fmla="*/ 14 h 146"/>
                <a:gd name="T32" fmla="*/ 24 w 441"/>
                <a:gd name="T33" fmla="*/ 16 h 146"/>
                <a:gd name="T34" fmla="*/ 21 w 441"/>
                <a:gd name="T35" fmla="*/ 16 h 146"/>
                <a:gd name="T36" fmla="*/ 12 w 441"/>
                <a:gd name="T37" fmla="*/ 11 h 146"/>
                <a:gd name="T38" fmla="*/ 4 w 441"/>
                <a:gd name="T39" fmla="*/ 16 h 14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1"/>
                <a:gd name="T61" fmla="*/ 0 h 146"/>
                <a:gd name="T62" fmla="*/ 441 w 441"/>
                <a:gd name="T63" fmla="*/ 146 h 14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1" h="146">
                  <a:moveTo>
                    <a:pt x="6" y="78"/>
                  </a:moveTo>
                  <a:cubicBezTo>
                    <a:pt x="0" y="90"/>
                    <a:pt x="33" y="136"/>
                    <a:pt x="60" y="141"/>
                  </a:cubicBezTo>
                  <a:cubicBezTo>
                    <a:pt x="87" y="146"/>
                    <a:pt x="143" y="123"/>
                    <a:pt x="169" y="110"/>
                  </a:cubicBezTo>
                  <a:lnTo>
                    <a:pt x="216" y="66"/>
                  </a:lnTo>
                  <a:lnTo>
                    <a:pt x="260" y="110"/>
                  </a:lnTo>
                  <a:lnTo>
                    <a:pt x="303" y="99"/>
                  </a:lnTo>
                  <a:lnTo>
                    <a:pt x="351" y="110"/>
                  </a:lnTo>
                  <a:lnTo>
                    <a:pt x="351" y="64"/>
                  </a:lnTo>
                  <a:lnTo>
                    <a:pt x="384" y="30"/>
                  </a:lnTo>
                  <a:cubicBezTo>
                    <a:pt x="392" y="29"/>
                    <a:pt x="363" y="66"/>
                    <a:pt x="402" y="60"/>
                  </a:cubicBezTo>
                  <a:cubicBezTo>
                    <a:pt x="441" y="54"/>
                    <a:pt x="433" y="28"/>
                    <a:pt x="429" y="18"/>
                  </a:cubicBezTo>
                  <a:lnTo>
                    <a:pt x="378" y="0"/>
                  </a:lnTo>
                  <a:lnTo>
                    <a:pt x="305" y="64"/>
                  </a:lnTo>
                  <a:lnTo>
                    <a:pt x="237" y="12"/>
                  </a:lnTo>
                  <a:lnTo>
                    <a:pt x="192" y="54"/>
                  </a:lnTo>
                  <a:lnTo>
                    <a:pt x="144" y="75"/>
                  </a:lnTo>
                  <a:lnTo>
                    <a:pt x="129" y="84"/>
                  </a:lnTo>
                  <a:lnTo>
                    <a:pt x="108" y="78"/>
                  </a:lnTo>
                  <a:cubicBezTo>
                    <a:pt x="97" y="73"/>
                    <a:pt x="99" y="60"/>
                    <a:pt x="60" y="54"/>
                  </a:cubicBezTo>
                  <a:cubicBezTo>
                    <a:pt x="21" y="48"/>
                    <a:pt x="17" y="73"/>
                    <a:pt x="6" y="78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2" name="未知"/>
            <p:cNvSpPr>
              <a:spLocks noChangeArrowheads="1"/>
            </p:cNvSpPr>
            <p:nvPr/>
          </p:nvSpPr>
          <p:spPr bwMode="auto">
            <a:xfrm>
              <a:off x="155" y="1888"/>
              <a:ext cx="134" cy="178"/>
            </a:xfrm>
            <a:custGeom>
              <a:avLst/>
              <a:gdLst>
                <a:gd name="T0" fmla="*/ 0 w 150"/>
                <a:gd name="T1" fmla="*/ 0 h 198"/>
                <a:gd name="T2" fmla="*/ 4 w 150"/>
                <a:gd name="T3" fmla="*/ 13 h 198"/>
                <a:gd name="T4" fmla="*/ 9 w 150"/>
                <a:gd name="T5" fmla="*/ 24 h 198"/>
                <a:gd name="T6" fmla="*/ 17 w 150"/>
                <a:gd name="T7" fmla="*/ 38 h 198"/>
                <a:gd name="T8" fmla="*/ 23 w 150"/>
                <a:gd name="T9" fmla="*/ 40 h 198"/>
                <a:gd name="T10" fmla="*/ 28 w 150"/>
                <a:gd name="T11" fmla="*/ 32 h 198"/>
                <a:gd name="T12" fmla="*/ 21 w 150"/>
                <a:gd name="T13" fmla="*/ 32 h 198"/>
                <a:gd name="T14" fmla="*/ 21 w 150"/>
                <a:gd name="T15" fmla="*/ 21 h 198"/>
                <a:gd name="T16" fmla="*/ 15 w 150"/>
                <a:gd name="T17" fmla="*/ 17 h 198"/>
                <a:gd name="T18" fmla="*/ 19 w 150"/>
                <a:gd name="T19" fmla="*/ 4 h 198"/>
                <a:gd name="T20" fmla="*/ 9 w 150"/>
                <a:gd name="T21" fmla="*/ 7 h 198"/>
                <a:gd name="T22" fmla="*/ 0 w 150"/>
                <a:gd name="T23" fmla="*/ 0 h 19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0"/>
                <a:gd name="T37" fmla="*/ 0 h 198"/>
                <a:gd name="T38" fmla="*/ 150 w 150"/>
                <a:gd name="T39" fmla="*/ 198 h 19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0" h="198">
                  <a:moveTo>
                    <a:pt x="0" y="0"/>
                  </a:moveTo>
                  <a:lnTo>
                    <a:pt x="15" y="63"/>
                  </a:lnTo>
                  <a:lnTo>
                    <a:pt x="45" y="120"/>
                  </a:lnTo>
                  <a:lnTo>
                    <a:pt x="90" y="186"/>
                  </a:lnTo>
                  <a:lnTo>
                    <a:pt x="123" y="198"/>
                  </a:lnTo>
                  <a:lnTo>
                    <a:pt x="150" y="162"/>
                  </a:lnTo>
                  <a:lnTo>
                    <a:pt x="114" y="162"/>
                  </a:lnTo>
                  <a:lnTo>
                    <a:pt x="111" y="102"/>
                  </a:lnTo>
                  <a:lnTo>
                    <a:pt x="78" y="84"/>
                  </a:lnTo>
                  <a:lnTo>
                    <a:pt x="99" y="21"/>
                  </a:lnTo>
                  <a:lnTo>
                    <a:pt x="48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3" name="未知"/>
            <p:cNvSpPr>
              <a:spLocks noChangeArrowheads="1"/>
            </p:cNvSpPr>
            <p:nvPr/>
          </p:nvSpPr>
          <p:spPr bwMode="auto">
            <a:xfrm>
              <a:off x="285" y="1807"/>
              <a:ext cx="80" cy="263"/>
            </a:xfrm>
            <a:custGeom>
              <a:avLst/>
              <a:gdLst>
                <a:gd name="T0" fmla="*/ 10 w 90"/>
                <a:gd name="T1" fmla="*/ 0 h 293"/>
                <a:gd name="T2" fmla="*/ 4 w 90"/>
                <a:gd name="T3" fmla="*/ 16 h 293"/>
                <a:gd name="T4" fmla="*/ 2 w 90"/>
                <a:gd name="T5" fmla="*/ 22 h 293"/>
                <a:gd name="T6" fmla="*/ 0 w 90"/>
                <a:gd name="T7" fmla="*/ 31 h 293"/>
                <a:gd name="T8" fmla="*/ 6 w 90"/>
                <a:gd name="T9" fmla="*/ 31 h 293"/>
                <a:gd name="T10" fmla="*/ 8 w 90"/>
                <a:gd name="T11" fmla="*/ 39 h 293"/>
                <a:gd name="T12" fmla="*/ 4 w 90"/>
                <a:gd name="T13" fmla="*/ 46 h 293"/>
                <a:gd name="T14" fmla="*/ 11 w 90"/>
                <a:gd name="T15" fmla="*/ 58 h 293"/>
                <a:gd name="T16" fmla="*/ 16 w 90"/>
                <a:gd name="T17" fmla="*/ 58 h 293"/>
                <a:gd name="T18" fmla="*/ 11 w 90"/>
                <a:gd name="T19" fmla="*/ 52 h 293"/>
                <a:gd name="T20" fmla="*/ 12 w 90"/>
                <a:gd name="T21" fmla="*/ 35 h 293"/>
                <a:gd name="T22" fmla="*/ 8 w 90"/>
                <a:gd name="T23" fmla="*/ 31 h 293"/>
                <a:gd name="T24" fmla="*/ 4 w 90"/>
                <a:gd name="T25" fmla="*/ 25 h 293"/>
                <a:gd name="T26" fmla="*/ 10 w 90"/>
                <a:gd name="T27" fmla="*/ 18 h 293"/>
                <a:gd name="T28" fmla="*/ 16 w 90"/>
                <a:gd name="T29" fmla="*/ 13 h 293"/>
                <a:gd name="T30" fmla="*/ 10 w 90"/>
                <a:gd name="T31" fmla="*/ 0 h 29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"/>
                <a:gd name="T49" fmla="*/ 0 h 293"/>
                <a:gd name="T50" fmla="*/ 90 w 90"/>
                <a:gd name="T51" fmla="*/ 293 h 29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" h="293">
                  <a:moveTo>
                    <a:pt x="56" y="0"/>
                  </a:moveTo>
                  <a:lnTo>
                    <a:pt x="29" y="78"/>
                  </a:lnTo>
                  <a:lnTo>
                    <a:pt x="2" y="111"/>
                  </a:lnTo>
                  <a:lnTo>
                    <a:pt x="0" y="157"/>
                  </a:lnTo>
                  <a:lnTo>
                    <a:pt x="35" y="162"/>
                  </a:lnTo>
                  <a:lnTo>
                    <a:pt x="45" y="202"/>
                  </a:lnTo>
                  <a:lnTo>
                    <a:pt x="17" y="231"/>
                  </a:lnTo>
                  <a:lnTo>
                    <a:pt x="65" y="291"/>
                  </a:lnTo>
                  <a:lnTo>
                    <a:pt x="90" y="293"/>
                  </a:lnTo>
                  <a:lnTo>
                    <a:pt x="62" y="261"/>
                  </a:lnTo>
                  <a:lnTo>
                    <a:pt x="71" y="177"/>
                  </a:lnTo>
                  <a:lnTo>
                    <a:pt x="45" y="157"/>
                  </a:lnTo>
                  <a:lnTo>
                    <a:pt x="29" y="129"/>
                  </a:lnTo>
                  <a:lnTo>
                    <a:pt x="56" y="93"/>
                  </a:lnTo>
                  <a:lnTo>
                    <a:pt x="90" y="66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4" name="未知"/>
            <p:cNvSpPr>
              <a:spLocks noChangeArrowheads="1"/>
            </p:cNvSpPr>
            <p:nvPr/>
          </p:nvSpPr>
          <p:spPr bwMode="auto">
            <a:xfrm>
              <a:off x="405" y="1600"/>
              <a:ext cx="258" cy="224"/>
            </a:xfrm>
            <a:custGeom>
              <a:avLst/>
              <a:gdLst>
                <a:gd name="T0" fmla="*/ 0 w 288"/>
                <a:gd name="T1" fmla="*/ 51 h 249"/>
                <a:gd name="T2" fmla="*/ 4 w 288"/>
                <a:gd name="T3" fmla="*/ 44 h 249"/>
                <a:gd name="T4" fmla="*/ 12 w 288"/>
                <a:gd name="T5" fmla="*/ 44 h 249"/>
                <a:gd name="T6" fmla="*/ 13 w 288"/>
                <a:gd name="T7" fmla="*/ 36 h 249"/>
                <a:gd name="T8" fmla="*/ 30 w 288"/>
                <a:gd name="T9" fmla="*/ 29 h 249"/>
                <a:gd name="T10" fmla="*/ 35 w 288"/>
                <a:gd name="T11" fmla="*/ 32 h 249"/>
                <a:gd name="T12" fmla="*/ 34 w 288"/>
                <a:gd name="T13" fmla="*/ 4 h 249"/>
                <a:gd name="T14" fmla="*/ 44 w 288"/>
                <a:gd name="T15" fmla="*/ 0 h 249"/>
                <a:gd name="T16" fmla="*/ 56 w 288"/>
                <a:gd name="T17" fmla="*/ 9 h 249"/>
                <a:gd name="T18" fmla="*/ 47 w 288"/>
                <a:gd name="T19" fmla="*/ 8 h 249"/>
                <a:gd name="T20" fmla="*/ 42 w 288"/>
                <a:gd name="T21" fmla="*/ 13 h 249"/>
                <a:gd name="T22" fmla="*/ 47 w 288"/>
                <a:gd name="T23" fmla="*/ 31 h 249"/>
                <a:gd name="T24" fmla="*/ 35 w 288"/>
                <a:gd name="T25" fmla="*/ 42 h 249"/>
                <a:gd name="T26" fmla="*/ 0 w 288"/>
                <a:gd name="T27" fmla="*/ 51 h 2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8"/>
                <a:gd name="T43" fmla="*/ 0 h 249"/>
                <a:gd name="T44" fmla="*/ 288 w 288"/>
                <a:gd name="T45" fmla="*/ 249 h 24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8" h="249">
                  <a:moveTo>
                    <a:pt x="0" y="249"/>
                  </a:moveTo>
                  <a:lnTo>
                    <a:pt x="12" y="213"/>
                  </a:lnTo>
                  <a:lnTo>
                    <a:pt x="66" y="216"/>
                  </a:lnTo>
                  <a:lnTo>
                    <a:pt x="69" y="180"/>
                  </a:lnTo>
                  <a:lnTo>
                    <a:pt x="156" y="147"/>
                  </a:lnTo>
                  <a:lnTo>
                    <a:pt x="183" y="161"/>
                  </a:lnTo>
                  <a:lnTo>
                    <a:pt x="171" y="15"/>
                  </a:lnTo>
                  <a:lnTo>
                    <a:pt x="228" y="0"/>
                  </a:lnTo>
                  <a:lnTo>
                    <a:pt x="288" y="45"/>
                  </a:lnTo>
                  <a:lnTo>
                    <a:pt x="246" y="39"/>
                  </a:lnTo>
                  <a:lnTo>
                    <a:pt x="219" y="63"/>
                  </a:lnTo>
                  <a:lnTo>
                    <a:pt x="243" y="150"/>
                  </a:lnTo>
                  <a:lnTo>
                    <a:pt x="183" y="206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5" name="任意多边形 51226"/>
            <p:cNvSpPr>
              <a:spLocks noChangeArrowheads="1"/>
            </p:cNvSpPr>
            <p:nvPr/>
          </p:nvSpPr>
          <p:spPr bwMode="auto">
            <a:xfrm rot="10800000">
              <a:off x="772" y="240"/>
              <a:ext cx="812" cy="6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600"/>
                <a:gd name="T31" fmla="*/ 0 h 21600"/>
                <a:gd name="T32" fmla="*/ 21600 w 21600"/>
                <a:gd name="T33" fmla="*/ 216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92" y="10800"/>
                  </a:moveTo>
                  <a:cubicBezTo>
                    <a:pt x="1492" y="15941"/>
                    <a:pt x="5659" y="20108"/>
                    <a:pt x="10800" y="20108"/>
                  </a:cubicBezTo>
                  <a:cubicBezTo>
                    <a:pt x="15941" y="20108"/>
                    <a:pt x="20108" y="15941"/>
                    <a:pt x="20108" y="10800"/>
                  </a:cubicBezTo>
                  <a:cubicBezTo>
                    <a:pt x="20108" y="5659"/>
                    <a:pt x="15941" y="1492"/>
                    <a:pt x="10800" y="1492"/>
                  </a:cubicBezTo>
                  <a:cubicBezTo>
                    <a:pt x="5659" y="1492"/>
                    <a:pt x="1492" y="5659"/>
                    <a:pt x="1492" y="1080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0420" name="图片 512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7934" y="1674855"/>
            <a:ext cx="6498289" cy="193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一、解线性方程组问题描述</a:t>
            </a:r>
            <a:endParaRPr lang="zh-CN" altLang="en-US" sz="3200" dirty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6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5091" name="Object 3"/>
          <p:cNvGraphicFramePr>
            <a:graphicFrameLocks noChangeAspect="1"/>
          </p:cNvGraphicFramePr>
          <p:nvPr/>
        </p:nvGraphicFramePr>
        <p:xfrm>
          <a:off x="2604166" y="3288803"/>
          <a:ext cx="3640138" cy="947737"/>
        </p:xfrm>
        <a:graphic>
          <a:graphicData uri="http://schemas.openxmlformats.org/presentationml/2006/ole">
            <p:oleObj spid="_x0000_s352259" name="Equation" r:id="rId4" imgW="1447560" imgH="380880" progId="Equation.DSMT4">
              <p:embed/>
            </p:oleObj>
          </a:graphicData>
        </a:graphic>
      </p:graphicFrame>
      <p:sp>
        <p:nvSpPr>
          <p:cNvPr id="3450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45095" name="Rectangle 7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45096" name="Rectangle 8"/>
          <p:cNvSpPr>
            <a:spLocks noChangeArrowheads="1"/>
          </p:cNvSpPr>
          <p:nvPr/>
        </p:nvSpPr>
        <p:spPr bwMode="auto">
          <a:xfrm>
            <a:off x="0" y="1657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5226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18615" y="1080532"/>
            <a:ext cx="4541588" cy="609398"/>
            <a:chOff x="518615" y="1080532"/>
            <a:chExt cx="4541588" cy="609398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518615" y="1080532"/>
              <a:ext cx="3016155" cy="609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60000" indent="-360000">
                <a:lnSpc>
                  <a:spcPct val="120000"/>
                </a:lnSpc>
              </a:pPr>
              <a:r>
                <a:rPr lang="zh-CN" altLang="zh-CN" sz="2800" dirty="0" smtClean="0"/>
                <a:t>写成矩阵形式</a:t>
              </a:r>
            </a:p>
          </p:txBody>
        </p:sp>
        <p:graphicFrame>
          <p:nvGraphicFramePr>
            <p:cNvPr id="352262" name="Object 6"/>
            <p:cNvGraphicFramePr>
              <a:graphicFrameLocks/>
            </p:cNvGraphicFramePr>
            <p:nvPr/>
          </p:nvGraphicFramePr>
          <p:xfrm>
            <a:off x="4012453" y="1187354"/>
            <a:ext cx="1047750" cy="414338"/>
          </p:xfrm>
          <a:graphic>
            <a:graphicData uri="http://schemas.openxmlformats.org/presentationml/2006/ole">
              <p:oleObj spid="_x0000_s352262" name="Equation" r:id="rId5" imgW="418918" imgH="165028" progId="Equation.DSMT4">
                <p:embed/>
              </p:oleObj>
            </a:graphicData>
          </a:graphic>
        </p:graphicFrame>
      </p:grpSp>
      <p:sp>
        <p:nvSpPr>
          <p:cNvPr id="35226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0887" y="1749011"/>
            <a:ext cx="8213680" cy="595394"/>
            <a:chOff x="520887" y="1749011"/>
            <a:chExt cx="8213680" cy="595394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520887" y="1749011"/>
              <a:ext cx="8213680" cy="559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60000" indent="-360000">
                <a:lnSpc>
                  <a:spcPct val="120000"/>
                </a:lnSpc>
              </a:pPr>
              <a:r>
                <a:rPr lang="zh-CN" altLang="en-US" sz="2800" dirty="0" smtClean="0"/>
                <a:t>若</a:t>
              </a:r>
              <a:r>
                <a:rPr lang="zh-CN" altLang="zh-CN" sz="2800" dirty="0" smtClean="0"/>
                <a:t>系数矩阵</a:t>
              </a:r>
              <a:r>
                <a:rPr lang="en-US" altLang="zh-CN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A </a:t>
              </a:r>
              <a:r>
                <a:rPr lang="zh-CN" altLang="zh-CN" sz="2800" dirty="0" smtClean="0"/>
                <a:t>非奇异</a:t>
              </a:r>
              <a:r>
                <a:rPr lang="zh-CN" altLang="en-US" sz="2800" dirty="0" smtClean="0"/>
                <a:t>               </a:t>
              </a:r>
              <a:r>
                <a:rPr lang="zh-CN" altLang="zh-CN" sz="2800" dirty="0" smtClean="0"/>
                <a:t>，方程组有唯一解</a:t>
              </a:r>
              <a:r>
                <a:rPr lang="zh-CN" altLang="en-US" sz="2800" dirty="0" smtClean="0"/>
                <a:t>。</a:t>
              </a:r>
              <a:endParaRPr lang="zh-CN" altLang="zh-CN" sz="2800" dirty="0" smtClean="0"/>
            </a:p>
          </p:txBody>
        </p:sp>
        <p:graphicFrame>
          <p:nvGraphicFramePr>
            <p:cNvPr id="352264" name="Object 8"/>
            <p:cNvGraphicFramePr>
              <a:graphicFrameLocks noChangeAspect="1"/>
            </p:cNvGraphicFramePr>
            <p:nvPr/>
          </p:nvGraphicFramePr>
          <p:xfrm>
            <a:off x="3903246" y="1869742"/>
            <a:ext cx="1471613" cy="474663"/>
          </p:xfrm>
          <a:graphic>
            <a:graphicData uri="http://schemas.openxmlformats.org/presentationml/2006/ole">
              <p:oleObj spid="_x0000_s352264" name="Equation" r:id="rId6" imgW="596900" imgH="190500" progId="Equation.DSMT4">
                <p:embed/>
              </p:oleObj>
            </a:graphicData>
          </a:graphic>
        </p:graphicFrame>
      </p:grp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509511" y="2611106"/>
            <a:ext cx="8213680" cy="559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indent="-360000">
              <a:lnSpc>
                <a:spcPct val="120000"/>
              </a:lnSpc>
            </a:pPr>
            <a:r>
              <a:rPr lang="zh-CN" altLang="zh-CN" sz="2800" dirty="0" smtClean="0"/>
              <a:t>根据克莱姆（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Cramer</a:t>
            </a:r>
            <a:r>
              <a:rPr lang="zh-CN" altLang="zh-CN" sz="2800" dirty="0" smtClean="0"/>
              <a:t>）法则，方程组的解可写成</a:t>
            </a: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511783" y="4377295"/>
            <a:ext cx="8213680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 smtClean="0"/>
              <a:t>其中，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800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是将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中的第</a:t>
            </a:r>
            <a:r>
              <a:rPr lang="en-US" altLang="zh-CN" sz="2800" dirty="0" smtClean="0"/>
              <a:t> </a:t>
            </a:r>
            <a:r>
              <a:rPr lang="en-US" altLang="zh-CN" sz="2800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列用右端向量</a:t>
            </a:r>
            <a:r>
              <a:rPr lang="en-US" altLang="zh-CN" sz="2800" dirty="0" smtClean="0"/>
              <a:t>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zh-CN" altLang="zh-CN" sz="2800" dirty="0" smtClean="0"/>
              <a:t>来代替所构成的矩阵的行列式</a:t>
            </a:r>
            <a:r>
              <a:rPr lang="zh-CN" altLang="en-US" sz="2800" dirty="0" smtClean="0"/>
              <a:t>。</a:t>
            </a:r>
            <a:endParaRPr lang="zh-CN" altLang="zh-CN" sz="2800" dirty="0" smtClean="0"/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511783" y="5577540"/>
            <a:ext cx="8213680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0000" indent="-360000">
              <a:lnSpc>
                <a:spcPct val="120000"/>
              </a:lnSpc>
            </a:pPr>
            <a:r>
              <a:rPr lang="zh-CN" altLang="en-US" sz="2800" dirty="0" smtClean="0"/>
              <a:t>但是，采用以上方法的计算量很大。</a:t>
            </a:r>
            <a:endParaRPr lang="zh-CN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5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00500" y="1204150"/>
            <a:ext cx="7970292" cy="5114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itchFamily="2" charset="2"/>
              <a:buChar char="l"/>
            </a:pPr>
            <a:r>
              <a:rPr lang="zh-CN" altLang="en-US" sz="2800" dirty="0" smtClean="0"/>
              <a:t>求</a:t>
            </a:r>
            <a:r>
              <a:rPr lang="zh-CN" altLang="zh-CN" sz="2800" dirty="0" smtClean="0"/>
              <a:t>线性方程组</a:t>
            </a:r>
            <a:r>
              <a:rPr lang="zh-CN" altLang="en-US" sz="2800" dirty="0" smtClean="0"/>
              <a:t>的数</a:t>
            </a:r>
            <a:r>
              <a:rPr lang="zh-CN" altLang="zh-CN" sz="2800" dirty="0" smtClean="0"/>
              <a:t>值方法一般分为两类：直接法和迭代法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itchFamily="2" charset="2"/>
              <a:buChar char="l"/>
            </a:pPr>
            <a:r>
              <a:rPr lang="zh-CN" altLang="zh-CN" sz="2800" dirty="0" smtClean="0">
                <a:solidFill>
                  <a:srgbClr val="0000FF"/>
                </a:solidFill>
              </a:rPr>
              <a:t>直接法</a:t>
            </a:r>
            <a:r>
              <a:rPr lang="zh-CN" altLang="en-US" sz="2800" dirty="0" smtClean="0"/>
              <a:t>：</a:t>
            </a:r>
            <a:r>
              <a:rPr lang="zh-CN" altLang="zh-CN" sz="2800" dirty="0" smtClean="0"/>
              <a:t>在没有舍入误差的前提下，经过有限步的四则运算求得精确解的方法。但只能得到近似解。常用</a:t>
            </a:r>
            <a:r>
              <a:rPr lang="zh-CN" altLang="en-US" sz="2800" dirty="0" smtClean="0"/>
              <a:t>的</a:t>
            </a:r>
            <a:r>
              <a:rPr lang="zh-CN" altLang="zh-CN" sz="2800" dirty="0" smtClean="0"/>
              <a:t>是高斯消去法和三角分解法。</a:t>
            </a:r>
            <a:endParaRPr lang="en-US" altLang="zh-CN" sz="2800" dirty="0" smtClean="0"/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itchFamily="2" charset="2"/>
              <a:buChar char="l"/>
            </a:pPr>
            <a:r>
              <a:rPr lang="zh-CN" altLang="zh-CN" sz="2800" dirty="0" smtClean="0">
                <a:solidFill>
                  <a:srgbClr val="0000FF"/>
                </a:solidFill>
              </a:rPr>
              <a:t>迭代法</a:t>
            </a:r>
            <a:r>
              <a:rPr lang="zh-CN" altLang="en-US" sz="2800" dirty="0" smtClean="0"/>
              <a:t>：</a:t>
            </a:r>
            <a:r>
              <a:rPr lang="zh-CN" altLang="zh-CN" sz="2800" dirty="0" smtClean="0"/>
              <a:t>用某种极限过程逐步逼近线性方程组解的方法。</a:t>
            </a:r>
            <a:r>
              <a:rPr lang="zh-CN" altLang="en-US" sz="2800" dirty="0" smtClean="0"/>
              <a:t>该</a:t>
            </a:r>
            <a:r>
              <a:rPr lang="zh-CN" altLang="zh-CN" sz="2800" dirty="0" smtClean="0"/>
              <a:t>方法编程实现简单，但要考虑迭代过程的收敛性、收敛速度等问题。常用的有雅可比迭代法、高斯</a:t>
            </a:r>
            <a:r>
              <a:rPr lang="en-US" altLang="zh-CN" sz="2800" dirty="0" smtClean="0">
                <a:latin typeface="+mn-ea"/>
                <a:ea typeface="+mn-ea"/>
              </a:rPr>
              <a:t>—</a:t>
            </a:r>
            <a:r>
              <a:rPr lang="zh-CN" altLang="zh-CN" sz="2800" dirty="0" smtClean="0"/>
              <a:t>赛德尔迭代法等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二、求解线性方程组的数值方法</a:t>
            </a: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7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03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03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</a:rPr>
              <a:t>第二节    高斯消去法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452555"/>
            <a:ext cx="7385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一、三角形方程组及其解法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51" y="3318492"/>
            <a:ext cx="73312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二、高斯消去法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9" y="4202311"/>
            <a:ext cx="72493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三、矩阵的三角分解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8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05621" y="5037111"/>
            <a:ext cx="72493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Times New Roman" pitchFamily="18" charset="0"/>
                <a:ea typeface="楷体" pitchFamily="49" charset="-122"/>
              </a:rPr>
              <a:t>四、列主元高斯消去法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600500" y="1204150"/>
            <a:ext cx="7970292" cy="5114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itchFamily="2" charset="2"/>
              <a:buChar char="l"/>
            </a:pPr>
            <a:r>
              <a:rPr lang="zh-CN" altLang="en-US" sz="2800" dirty="0" smtClean="0"/>
              <a:t>高</a:t>
            </a:r>
            <a:r>
              <a:rPr lang="zh-CN" altLang="zh-CN" sz="2800" dirty="0" smtClean="0"/>
              <a:t>斯（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Gauss</a:t>
            </a:r>
            <a:r>
              <a:rPr lang="zh-CN" altLang="zh-CN" sz="2800" dirty="0" smtClean="0"/>
              <a:t>）消去法是一种古老的求解线性方程组的直接法，由它改进得到的选主元消去法，是目前计算机上最常用的求低阶稠密线性方程组的有效方法。</a:t>
            </a:r>
            <a:endParaRPr lang="en-US" altLang="zh-CN" sz="2800" dirty="0" smtClean="0"/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itchFamily="2" charset="2"/>
              <a:buChar char="l"/>
            </a:pPr>
            <a:r>
              <a:rPr lang="zh-CN" altLang="zh-CN" sz="2800" dirty="0" smtClean="0"/>
              <a:t>高斯消去法的基本思想是通过消元将线性方程组的求解问题，转化成三角形方程组的求解问题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0" y="245660"/>
            <a:ext cx="9144000" cy="6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/>
            <a:r>
              <a:rPr lang="zh-CN" altLang="en-US" sz="3200" dirty="0" smtClean="0">
                <a:solidFill>
                  <a:srgbClr val="FFFF00"/>
                </a:solidFill>
                <a:latin typeface="Times New Roman" pitchFamily="18" charset="0"/>
                <a:ea typeface="楷体" pitchFamily="49" charset="-122"/>
              </a:rPr>
              <a:t>高斯消去法简介</a:t>
            </a:r>
            <a:endParaRPr lang="zh-CN" altLang="en-US" sz="3200" dirty="0">
              <a:solidFill>
                <a:srgbClr val="FFFF00"/>
              </a:solidFill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" name="灯片编号占位符 8"/>
          <p:cNvSpPr txBox="1">
            <a:spLocks/>
          </p:cNvSpPr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itchFamily="18" charset="0"/>
                <a:cs typeface="Times New Roman" pitchFamily="18" charset="0"/>
              </a:rPr>
              <a:pPr algn="r"/>
              <a:t>9</a:t>
            </a:fld>
            <a:endParaRPr lang="zh-CN" altLang="en-US" sz="1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703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03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3941" grpId="0" uiExpand="1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0"/>
</p:tagLst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仿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仿宋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仿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仿宋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主题1">
  <a:themeElements>
    <a:clrScheme name="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lnDef>
  </a:objectDefaults>
  <a:extraClrSchemeLst>
    <a:extraClrScheme>
      <a:clrScheme name="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主题1">
  <a:themeElements>
    <a:clrScheme name="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38100" algn="ctr">
          <a:solidFill>
            <a:schemeClr val="accent1"/>
          </a:solidFill>
          <a:miter lim="800000"/>
          <a:headEnd/>
          <a:tailEnd/>
        </a:ln>
        <a:effectLst/>
      </a:spPr>
      <a:bodyPr wrap="none" anchor="ctr"/>
      <a:lstStyle>
        <a:defPPr>
          <a:defRPr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lnDef>
  </a:objectDefaults>
  <a:extraClrSchemeLst>
    <a:extraClrScheme>
      <a:clrScheme name="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黑体" pitchFamily="2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22818</TotalTime>
  <Words>1980</Words>
  <Application>Microsoft Office PowerPoint</Application>
  <PresentationFormat>全屏显示(4:3)</PresentationFormat>
  <Paragraphs>303</Paragraphs>
  <Slides>52</Slides>
  <Notes>50</Notes>
  <HiddenSlides>0</HiddenSlides>
  <MMClips>0</MMClips>
  <ScaleCrop>false</ScaleCrop>
  <HeadingPairs>
    <vt:vector size="6" baseType="variant">
      <vt:variant>
        <vt:lpstr>主题</vt:lpstr>
      </vt:variant>
      <vt:variant>
        <vt:i4>11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5" baseType="lpstr">
      <vt:lpstr>自定义设计方案</vt:lpstr>
      <vt:lpstr>1_自定义设计方案</vt:lpstr>
      <vt:lpstr>主题1</vt:lpstr>
      <vt:lpstr>2_sample</vt:lpstr>
      <vt:lpstr>3_sample</vt:lpstr>
      <vt:lpstr>Office 主题</vt:lpstr>
      <vt:lpstr>平衡</vt:lpstr>
      <vt:lpstr>1_主题1</vt:lpstr>
      <vt:lpstr>4_sample</vt:lpstr>
      <vt:lpstr>5_sample</vt:lpstr>
      <vt:lpstr>1_Office 主题</vt:lpstr>
      <vt:lpstr>Equation</vt:lpstr>
      <vt:lpstr>MathType 6.0 Equation</vt:lpstr>
      <vt:lpstr>计 算 方 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Company>hedy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无源毫米波实时成像 理论与关键技术 </dc:title>
  <dc:creator>gycj</dc:creator>
  <cp:lastModifiedBy>Jinliang Yang</cp:lastModifiedBy>
  <cp:revision>2309</cp:revision>
  <dcterms:created xsi:type="dcterms:W3CDTF">2006-07-15T01:55:11Z</dcterms:created>
  <dcterms:modified xsi:type="dcterms:W3CDTF">2021-03-10T18:12:59Z</dcterms:modified>
</cp:coreProperties>
</file>