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Default Extension="wav" ContentType="audio/wav"/>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54"/>
  </p:notesMasterIdLst>
  <p:sldIdLst>
    <p:sldId id="447" r:id="rId3"/>
    <p:sldId id="445" r:id="rId4"/>
    <p:sldId id="536" r:id="rId5"/>
    <p:sldId id="474" r:id="rId6"/>
    <p:sldId id="448" r:id="rId7"/>
    <p:sldId id="538" r:id="rId8"/>
    <p:sldId id="537" r:id="rId9"/>
    <p:sldId id="539" r:id="rId10"/>
    <p:sldId id="490" r:id="rId11"/>
    <p:sldId id="493" r:id="rId12"/>
    <p:sldId id="540" r:id="rId13"/>
    <p:sldId id="476" r:id="rId14"/>
    <p:sldId id="495" r:id="rId15"/>
    <p:sldId id="496" r:id="rId16"/>
    <p:sldId id="497" r:id="rId17"/>
    <p:sldId id="498" r:id="rId18"/>
    <p:sldId id="541" r:id="rId19"/>
    <p:sldId id="500" r:id="rId20"/>
    <p:sldId id="504" r:id="rId21"/>
    <p:sldId id="505" r:id="rId22"/>
    <p:sldId id="542" r:id="rId23"/>
    <p:sldId id="507" r:id="rId24"/>
    <p:sldId id="508" r:id="rId25"/>
    <p:sldId id="509" r:id="rId26"/>
    <p:sldId id="510" r:id="rId27"/>
    <p:sldId id="511" r:id="rId28"/>
    <p:sldId id="513" r:id="rId29"/>
    <p:sldId id="512" r:id="rId30"/>
    <p:sldId id="514" r:id="rId31"/>
    <p:sldId id="515" r:id="rId32"/>
    <p:sldId id="484" r:id="rId33"/>
    <p:sldId id="522" r:id="rId34"/>
    <p:sldId id="523" r:id="rId35"/>
    <p:sldId id="524" r:id="rId36"/>
    <p:sldId id="525" r:id="rId37"/>
    <p:sldId id="526" r:id="rId38"/>
    <p:sldId id="527" r:id="rId39"/>
    <p:sldId id="528" r:id="rId40"/>
    <p:sldId id="530" r:id="rId41"/>
    <p:sldId id="531" r:id="rId42"/>
    <p:sldId id="532" r:id="rId43"/>
    <p:sldId id="533" r:id="rId44"/>
    <p:sldId id="534" r:id="rId45"/>
    <p:sldId id="535" r:id="rId46"/>
    <p:sldId id="517" r:id="rId47"/>
    <p:sldId id="518" r:id="rId48"/>
    <p:sldId id="519" r:id="rId49"/>
    <p:sldId id="520" r:id="rId50"/>
    <p:sldId id="521" r:id="rId51"/>
    <p:sldId id="420" r:id="rId52"/>
    <p:sldId id="422" r:id="rId5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D1D6FA"/>
    <a:srgbClr val="3366CC"/>
    <a:srgbClr val="21B8F1"/>
    <a:srgbClr val="F2F2F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99" autoAdjust="0"/>
    <p:restoredTop sz="94660"/>
  </p:normalViewPr>
  <p:slideViewPr>
    <p:cSldViewPr snapToGrid="0">
      <p:cViewPr>
        <p:scale>
          <a:sx n="70" d="100"/>
          <a:sy n="70" d="100"/>
        </p:scale>
        <p:origin x="-1290"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diagrams/_rels/data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image" Target="../media/image52.png"/></Relationships>
</file>

<file path=ppt/diagrams/_rels/drawing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image" Target="../media/image52.png"/></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1ACA2746-FF02-45B4-9E38-43A34301B634}" type="doc">
      <dgm:prSet loTypeId="urn:microsoft.com/office/officeart/2005/8/layout/vList3#1" loCatId="list" qsTypeId="urn:microsoft.com/office/officeart/2005/8/quickstyle/simple1#1" qsCatId="simple" csTypeId="urn:microsoft.com/office/officeart/2005/8/colors/accent1_2#1" csCatId="accent1" phldr="1"/>
      <dgm:spPr/>
      <dgm:t>
        <a:bodyPr/>
        <a:lstStyle/>
        <a:p>
          <a:endParaRPr lang="zh-CN" altLang="en-US"/>
        </a:p>
      </dgm:t>
    </dgm:pt>
    <dgm:pt modelId="{4F9BDEE6-8133-4F98-94C3-2122DA83254E}">
      <dgm:prSet phldrT="[文本]" custT="1"/>
      <dgm:spPr>
        <a:solidFill>
          <a:schemeClr val="accent1">
            <a:hueOff val="0"/>
            <a:satOff val="0"/>
            <a:lumOff val="0"/>
            <a:alpha val="20000"/>
          </a:schemeClr>
        </a:solidFill>
      </dgm:spPr>
      <dgm:t>
        <a:bodyPr/>
        <a:lstStyle/>
        <a:p>
          <a:pPr algn="l"/>
          <a:r>
            <a:rPr lang="zh-CN" altLang="en-US" sz="3200" b="1" dirty="0">
              <a:solidFill>
                <a:srgbClr val="000000"/>
              </a:solidFill>
              <a:latin typeface="Times New Roman" panose="02020603050405020304" pitchFamily="18" charset="0"/>
              <a:ea typeface="楷体" panose="02010609060101010101" pitchFamily="49" charset="-122"/>
            </a:rPr>
            <a:t>根的隔离与二分法</a:t>
          </a:r>
          <a:endParaRPr lang="zh-CN" altLang="en-US" sz="3200" b="1" dirty="0">
            <a:solidFill>
              <a:schemeClr val="tx1"/>
            </a:solidFill>
            <a:latin typeface="Times New Roman" panose="02020603050405020304" pitchFamily="18" charset="0"/>
            <a:ea typeface="华文楷体" panose="02010600040101010101" pitchFamily="2" charset="-122"/>
            <a:cs typeface="Times New Roman" panose="02020603050405020304" pitchFamily="18" charset="0"/>
          </a:endParaRPr>
        </a:p>
      </dgm:t>
    </dgm:pt>
    <dgm:pt modelId="{567CFCA7-1D34-4B0B-9BC9-0AB855C556F9}" type="parTrans" cxnId="{445A9B0B-E00C-4599-9F1A-69AB2D90CB75}">
      <dgm:prSet/>
      <dgm:spPr/>
      <dgm:t>
        <a:bodyPr/>
        <a:lstStyle/>
        <a:p>
          <a:endParaRPr lang="zh-CN" altLang="en-US"/>
        </a:p>
      </dgm:t>
    </dgm:pt>
    <dgm:pt modelId="{2676BDB3-3E94-4407-9B6A-95700C009AD7}" type="sibTrans" cxnId="{445A9B0B-E00C-4599-9F1A-69AB2D90CB75}">
      <dgm:prSet/>
      <dgm:spPr/>
      <dgm:t>
        <a:bodyPr/>
        <a:lstStyle/>
        <a:p>
          <a:endParaRPr lang="zh-CN" altLang="en-US"/>
        </a:p>
      </dgm:t>
    </dgm:pt>
    <dgm:pt modelId="{A0C8AF22-A6CC-497C-8629-0F30518787DD}">
      <dgm:prSet phldrT="[文本]" custT="1"/>
      <dgm:spPr>
        <a:solidFill>
          <a:schemeClr val="accent1">
            <a:hueOff val="0"/>
            <a:satOff val="0"/>
            <a:lumOff val="0"/>
            <a:alpha val="20000"/>
          </a:schemeClr>
        </a:solidFill>
      </dgm:spPr>
      <dgm:t>
        <a:bodyPr/>
        <a:lstStyle/>
        <a:p>
          <a:pPr algn="l"/>
          <a:r>
            <a:rPr lang="zh-CN" altLang="en-US" sz="3200" b="1">
              <a:solidFill>
                <a:srgbClr val="000000"/>
              </a:solidFill>
              <a:latin typeface="Times New Roman" panose="02020603050405020304" pitchFamily="18" charset="0"/>
              <a:ea typeface="楷体" panose="02010609060101010101" pitchFamily="49" charset="-122"/>
            </a:rPr>
            <a:t>迭代法及其收敛性</a:t>
          </a:r>
          <a:endParaRPr lang="zh-CN" altLang="en-US" sz="3200" b="1" dirty="0">
            <a:solidFill>
              <a:schemeClr val="tx1"/>
            </a:solidFill>
            <a:latin typeface="Times New Roman" panose="02020603050405020304" pitchFamily="18" charset="0"/>
            <a:ea typeface="华文楷体" panose="02010600040101010101" pitchFamily="2" charset="-122"/>
            <a:cs typeface="Times New Roman" panose="02020603050405020304" pitchFamily="18" charset="0"/>
          </a:endParaRPr>
        </a:p>
      </dgm:t>
    </dgm:pt>
    <dgm:pt modelId="{4401A234-DBA5-4CEA-A077-543D1851A7ED}" type="parTrans" cxnId="{1F8B4476-4A05-48A5-BC3F-CFAD08F9B8DE}">
      <dgm:prSet/>
      <dgm:spPr/>
      <dgm:t>
        <a:bodyPr/>
        <a:lstStyle/>
        <a:p>
          <a:endParaRPr lang="zh-CN" altLang="en-US"/>
        </a:p>
      </dgm:t>
    </dgm:pt>
    <dgm:pt modelId="{114C0A2D-2F23-4FAE-B14B-76355FA5E620}" type="sibTrans" cxnId="{1F8B4476-4A05-48A5-BC3F-CFAD08F9B8DE}">
      <dgm:prSet/>
      <dgm:spPr/>
      <dgm:t>
        <a:bodyPr/>
        <a:lstStyle/>
        <a:p>
          <a:endParaRPr lang="zh-CN" altLang="en-US"/>
        </a:p>
      </dgm:t>
    </dgm:pt>
    <dgm:pt modelId="{CEC9E993-3914-4C8D-B457-FB143B132CF0}">
      <dgm:prSet phldrT="[文本]" custT="1"/>
      <dgm:spPr>
        <a:solidFill>
          <a:schemeClr val="accent1">
            <a:hueOff val="0"/>
            <a:satOff val="0"/>
            <a:lumOff val="0"/>
            <a:alpha val="20000"/>
          </a:schemeClr>
        </a:solidFill>
      </dgm:spPr>
      <dgm:t>
        <a:bodyPr/>
        <a:lstStyle/>
        <a:p>
          <a:pPr algn="l"/>
          <a:r>
            <a:rPr lang="zh-CN" altLang="en-US" sz="3200" b="1" dirty="0">
              <a:solidFill>
                <a:srgbClr val="000000"/>
              </a:solidFill>
              <a:latin typeface="Times New Roman" panose="02020603050405020304" pitchFamily="18" charset="0"/>
              <a:ea typeface="楷体" panose="02010609060101010101" pitchFamily="49" charset="-122"/>
            </a:rPr>
            <a:t>牛顿迭代法</a:t>
          </a:r>
          <a:endParaRPr lang="zh-CN" altLang="en-US" sz="3200" b="1" dirty="0">
            <a:solidFill>
              <a:schemeClr val="tx1"/>
            </a:solidFill>
            <a:latin typeface="Times New Roman" panose="02020603050405020304" pitchFamily="18" charset="0"/>
            <a:ea typeface="华文楷体" panose="02010600040101010101" pitchFamily="2" charset="-122"/>
            <a:cs typeface="Times New Roman" panose="02020603050405020304" pitchFamily="18" charset="0"/>
          </a:endParaRPr>
        </a:p>
      </dgm:t>
    </dgm:pt>
    <dgm:pt modelId="{EB1A04DC-43ED-4DF3-9FEF-EBFD43B2B29B}" type="parTrans" cxnId="{B496A4FA-F4B0-4C99-AAA6-4D7C97E902AE}">
      <dgm:prSet/>
      <dgm:spPr/>
      <dgm:t>
        <a:bodyPr/>
        <a:lstStyle/>
        <a:p>
          <a:endParaRPr lang="zh-CN" altLang="en-US"/>
        </a:p>
      </dgm:t>
    </dgm:pt>
    <dgm:pt modelId="{D3F0D8D6-1A2F-4B45-B671-EE42D0DB8746}" type="sibTrans" cxnId="{B496A4FA-F4B0-4C99-AAA6-4D7C97E902AE}">
      <dgm:prSet/>
      <dgm:spPr/>
      <dgm:t>
        <a:bodyPr/>
        <a:lstStyle/>
        <a:p>
          <a:endParaRPr lang="zh-CN" altLang="en-US"/>
        </a:p>
      </dgm:t>
    </dgm:pt>
    <dgm:pt modelId="{E72F65B2-14D9-48CC-97F0-D182EE923A1A}">
      <dgm:prSet custT="1"/>
      <dgm:spPr>
        <a:solidFill>
          <a:srgbClr val="1B33E7">
            <a:hueOff val="0"/>
            <a:satOff val="0"/>
            <a:lumOff val="0"/>
            <a:alpha val="20000"/>
          </a:srgbClr>
        </a:solidFill>
        <a:ln w="25400" cap="flat" cmpd="sng" algn="ctr">
          <a:solidFill>
            <a:srgbClr val="FFFFFF">
              <a:hueOff val="0"/>
              <a:satOff val="0"/>
              <a:lumOff val="0"/>
              <a:alphaOff val="0"/>
            </a:srgbClr>
          </a:solidFill>
          <a:prstDash val="solid"/>
        </a:ln>
        <a:effectLst/>
      </dgm:spPr>
      <dgm:t>
        <a:bodyPr spcFirstLastPara="0" vert="horz" wrap="square" lIns="438986" tIns="121920" rIns="227584" bIns="121920" numCol="1" spcCol="1270" anchor="ctr" anchorCtr="0"/>
        <a:lstStyle/>
        <a:p>
          <a:pPr marL="0" lvl="0" indent="0" algn="l" defTabSz="1422400">
            <a:lnSpc>
              <a:spcPct val="90000"/>
            </a:lnSpc>
            <a:spcBef>
              <a:spcPct val="0"/>
            </a:spcBef>
            <a:spcAft>
              <a:spcPct val="35000"/>
            </a:spcAft>
            <a:buNone/>
          </a:pPr>
          <a:r>
            <a:rPr lang="zh-CN" altLang="en-US" sz="3200" b="1" kern="1200" dirty="0">
              <a:solidFill>
                <a:srgbClr val="000000"/>
              </a:solidFill>
              <a:latin typeface="Times New Roman" panose="02020603050405020304" pitchFamily="18" charset="0"/>
              <a:ea typeface="楷体" panose="02010609060101010101" pitchFamily="49" charset="-122"/>
              <a:cs typeface="+mn-cs"/>
            </a:rPr>
            <a:t>弦割法</a:t>
          </a:r>
        </a:p>
      </dgm:t>
    </dgm:pt>
    <dgm:pt modelId="{71A9A7F1-22DD-4BD2-9D35-6D94A2D2B50B}" type="parTrans" cxnId="{1BF638AD-5F7A-49FE-BA42-B0537E310B18}">
      <dgm:prSet/>
      <dgm:spPr/>
      <dgm:t>
        <a:bodyPr/>
        <a:lstStyle/>
        <a:p>
          <a:endParaRPr lang="zh-CN" altLang="en-US"/>
        </a:p>
      </dgm:t>
    </dgm:pt>
    <dgm:pt modelId="{76FF8176-4CC3-4DEA-8F84-3985B4DCA7ED}" type="sibTrans" cxnId="{1BF638AD-5F7A-49FE-BA42-B0537E310B18}">
      <dgm:prSet/>
      <dgm:spPr/>
      <dgm:t>
        <a:bodyPr/>
        <a:lstStyle/>
        <a:p>
          <a:endParaRPr lang="zh-CN" altLang="en-US"/>
        </a:p>
      </dgm:t>
    </dgm:pt>
    <dgm:pt modelId="{6857FEBA-B116-406B-BF33-32B52267DD1E}" type="pres">
      <dgm:prSet presAssocID="{1ACA2746-FF02-45B4-9E38-43A34301B634}" presName="linearFlow" presStyleCnt="0">
        <dgm:presLayoutVars>
          <dgm:dir/>
          <dgm:resizeHandles val="exact"/>
        </dgm:presLayoutVars>
      </dgm:prSet>
      <dgm:spPr/>
      <dgm:t>
        <a:bodyPr/>
        <a:lstStyle/>
        <a:p>
          <a:endParaRPr lang="zh-CN" altLang="en-US"/>
        </a:p>
      </dgm:t>
    </dgm:pt>
    <dgm:pt modelId="{5AFD3A4A-81FE-40EB-B440-BFBB318674A8}" type="pres">
      <dgm:prSet presAssocID="{4F9BDEE6-8133-4F98-94C3-2122DA83254E}" presName="composite" presStyleCnt="0"/>
      <dgm:spPr/>
    </dgm:pt>
    <dgm:pt modelId="{F981EA73-E29D-47A7-9F95-41F4B4024A2F}" type="pres">
      <dgm:prSet presAssocID="{4F9BDEE6-8133-4F98-94C3-2122DA83254E}" presName="imgShp" presStyleLbl="fgImgPlace1" presStyleIdx="0" presStyleCnt="4"/>
      <dgm:spPr>
        <a:blipFill rotWithShape="0">
          <a:blip xmlns:r="http://schemas.openxmlformats.org/officeDocument/2006/relationships" r:embed="rId1"/>
          <a:stretch>
            <a:fillRect/>
          </a:stretch>
        </a:blipFill>
      </dgm:spPr>
    </dgm:pt>
    <dgm:pt modelId="{2BBB32B3-2239-48C2-ADF5-AEF1C770ED0E}" type="pres">
      <dgm:prSet presAssocID="{4F9BDEE6-8133-4F98-94C3-2122DA83254E}" presName="txShp" presStyleLbl="node1" presStyleIdx="0" presStyleCnt="4" custScaleX="111671" custLinFactNeighborX="12312">
        <dgm:presLayoutVars>
          <dgm:bulletEnabled val="1"/>
        </dgm:presLayoutVars>
      </dgm:prSet>
      <dgm:spPr/>
      <dgm:t>
        <a:bodyPr/>
        <a:lstStyle/>
        <a:p>
          <a:endParaRPr lang="zh-CN" altLang="en-US"/>
        </a:p>
      </dgm:t>
    </dgm:pt>
    <dgm:pt modelId="{F4F2DC5C-E06C-4641-9D58-71AE170A739F}" type="pres">
      <dgm:prSet presAssocID="{2676BDB3-3E94-4407-9B6A-95700C009AD7}" presName="spacing" presStyleCnt="0"/>
      <dgm:spPr/>
    </dgm:pt>
    <dgm:pt modelId="{04DD0D94-1DC7-448D-BDBE-374391896668}" type="pres">
      <dgm:prSet presAssocID="{A0C8AF22-A6CC-497C-8629-0F30518787DD}" presName="composite" presStyleCnt="0"/>
      <dgm:spPr/>
    </dgm:pt>
    <dgm:pt modelId="{3366896A-BF52-4257-A2B2-9C9C925E40FB}" type="pres">
      <dgm:prSet presAssocID="{A0C8AF22-A6CC-497C-8629-0F30518787DD}" presName="imgShp" presStyleLbl="fgImgPlace1" presStyleIdx="1" presStyleCnt="4"/>
      <dgm:spPr>
        <a:blipFill rotWithShape="0">
          <a:blip xmlns:r="http://schemas.openxmlformats.org/officeDocument/2006/relationships" r:embed="rId2"/>
          <a:stretch>
            <a:fillRect/>
          </a:stretch>
        </a:blipFill>
      </dgm:spPr>
    </dgm:pt>
    <dgm:pt modelId="{AFBACF74-409D-4102-824A-D9B6B4CE89B7}" type="pres">
      <dgm:prSet presAssocID="{A0C8AF22-A6CC-497C-8629-0F30518787DD}" presName="txShp" presStyleLbl="node1" presStyleIdx="1" presStyleCnt="4" custScaleX="111671" custLinFactNeighborX="12312">
        <dgm:presLayoutVars>
          <dgm:bulletEnabled val="1"/>
        </dgm:presLayoutVars>
      </dgm:prSet>
      <dgm:spPr/>
      <dgm:t>
        <a:bodyPr/>
        <a:lstStyle/>
        <a:p>
          <a:endParaRPr lang="zh-CN" altLang="en-US"/>
        </a:p>
      </dgm:t>
    </dgm:pt>
    <dgm:pt modelId="{A11F36F1-BB39-4EA9-A569-BD25A460ADEB}" type="pres">
      <dgm:prSet presAssocID="{114C0A2D-2F23-4FAE-B14B-76355FA5E620}" presName="spacing" presStyleCnt="0"/>
      <dgm:spPr/>
    </dgm:pt>
    <dgm:pt modelId="{A63A29DA-8BDB-4E76-BFD7-485D1077735A}" type="pres">
      <dgm:prSet presAssocID="{CEC9E993-3914-4C8D-B457-FB143B132CF0}" presName="composite" presStyleCnt="0"/>
      <dgm:spPr/>
    </dgm:pt>
    <dgm:pt modelId="{205A9B42-8E8C-45F2-82A6-4040E0A1E34D}" type="pres">
      <dgm:prSet presAssocID="{CEC9E993-3914-4C8D-B457-FB143B132CF0}" presName="imgShp" presStyleLbl="fgImgPlace1" presStyleIdx="2" presStyleCnt="4"/>
      <dgm:spPr>
        <a:blipFill rotWithShape="0">
          <a:blip xmlns:r="http://schemas.openxmlformats.org/officeDocument/2006/relationships" r:embed="rId2"/>
          <a:stretch>
            <a:fillRect/>
          </a:stretch>
        </a:blipFill>
      </dgm:spPr>
    </dgm:pt>
    <dgm:pt modelId="{8E827079-0A14-4D32-B0B3-2772D58A35BB}" type="pres">
      <dgm:prSet presAssocID="{CEC9E993-3914-4C8D-B457-FB143B132CF0}" presName="txShp" presStyleLbl="node1" presStyleIdx="2" presStyleCnt="4" custScaleX="111671" custLinFactNeighborX="12312">
        <dgm:presLayoutVars>
          <dgm:bulletEnabled val="1"/>
        </dgm:presLayoutVars>
      </dgm:prSet>
      <dgm:spPr/>
      <dgm:t>
        <a:bodyPr/>
        <a:lstStyle/>
        <a:p>
          <a:endParaRPr lang="zh-CN" altLang="en-US"/>
        </a:p>
      </dgm:t>
    </dgm:pt>
    <dgm:pt modelId="{F5004B61-9D71-4314-834C-C513FFFA9368}" type="pres">
      <dgm:prSet presAssocID="{D3F0D8D6-1A2F-4B45-B671-EE42D0DB8746}" presName="spacing" presStyleCnt="0"/>
      <dgm:spPr/>
    </dgm:pt>
    <dgm:pt modelId="{21B41011-F71A-4D4E-8922-FA7A6FE587B2}" type="pres">
      <dgm:prSet presAssocID="{E72F65B2-14D9-48CC-97F0-D182EE923A1A}" presName="composite" presStyleCnt="0"/>
      <dgm:spPr/>
    </dgm:pt>
    <dgm:pt modelId="{0613005E-186F-4377-960C-B740F69C8424}" type="pres">
      <dgm:prSet presAssocID="{E72F65B2-14D9-48CC-97F0-D182EE923A1A}" presName="imgShp" presStyleLbl="fgImgPlace1" presStyleIdx="3" presStyleCnt="4" custLinFactNeighborX="6093" custLinFactNeighborY="-2675"/>
      <dgm:spPr>
        <a:blipFill rotWithShape="1">
          <a:blip xmlns:r="http://schemas.openxmlformats.org/officeDocument/2006/relationships" r:embed="rId2"/>
          <a:srcRect/>
          <a:stretch>
            <a:fillRect l="-9000" r="-9000"/>
          </a:stretch>
        </a:blipFill>
      </dgm:spPr>
    </dgm:pt>
    <dgm:pt modelId="{5BAB2667-AC2A-43D2-9163-C14CF823A022}" type="pres">
      <dgm:prSet presAssocID="{E72F65B2-14D9-48CC-97F0-D182EE923A1A}" presName="txShp" presStyleLbl="node1" presStyleIdx="3" presStyleCnt="4" custScaleX="111805" custScaleY="100308" custLinFactNeighborX="12957" custLinFactNeighborY="-10119">
        <dgm:presLayoutVars>
          <dgm:bulletEnabled val="1"/>
        </dgm:presLayoutVars>
      </dgm:prSet>
      <dgm:spPr>
        <a:xfrm rot="10800000">
          <a:off x="2188093" y="4024592"/>
          <a:ext cx="6114687" cy="682422"/>
        </a:xfrm>
        <a:prstGeom prst="homePlate">
          <a:avLst/>
        </a:prstGeom>
      </dgm:spPr>
      <dgm:t>
        <a:bodyPr/>
        <a:lstStyle/>
        <a:p>
          <a:endParaRPr lang="zh-CN" altLang="en-US"/>
        </a:p>
      </dgm:t>
    </dgm:pt>
  </dgm:ptLst>
  <dgm:cxnLst>
    <dgm:cxn modelId="{486824A3-174B-4FA8-810A-2CE75BA43FBD}" type="presOf" srcId="{E72F65B2-14D9-48CC-97F0-D182EE923A1A}" destId="{5BAB2667-AC2A-43D2-9163-C14CF823A022}" srcOrd="0" destOrd="0" presId="urn:microsoft.com/office/officeart/2005/8/layout/vList3#1"/>
    <dgm:cxn modelId="{9F5CEED8-EA7E-45C2-B0A1-6464F9917B12}" type="presOf" srcId="{CEC9E993-3914-4C8D-B457-FB143B132CF0}" destId="{8E827079-0A14-4D32-B0B3-2772D58A35BB}" srcOrd="0" destOrd="0" presId="urn:microsoft.com/office/officeart/2005/8/layout/vList3#1"/>
    <dgm:cxn modelId="{44E8F11B-8B0C-4307-9F85-C32E1306E854}" type="presOf" srcId="{A0C8AF22-A6CC-497C-8629-0F30518787DD}" destId="{AFBACF74-409D-4102-824A-D9B6B4CE89B7}" srcOrd="0" destOrd="0" presId="urn:microsoft.com/office/officeart/2005/8/layout/vList3#1"/>
    <dgm:cxn modelId="{B496A4FA-F4B0-4C99-AAA6-4D7C97E902AE}" srcId="{1ACA2746-FF02-45B4-9E38-43A34301B634}" destId="{CEC9E993-3914-4C8D-B457-FB143B132CF0}" srcOrd="2" destOrd="0" parTransId="{EB1A04DC-43ED-4DF3-9FEF-EBFD43B2B29B}" sibTransId="{D3F0D8D6-1A2F-4B45-B671-EE42D0DB8746}"/>
    <dgm:cxn modelId="{5101776B-D531-4CA7-9323-B46087DEEE6D}" type="presOf" srcId="{4F9BDEE6-8133-4F98-94C3-2122DA83254E}" destId="{2BBB32B3-2239-48C2-ADF5-AEF1C770ED0E}" srcOrd="0" destOrd="0" presId="urn:microsoft.com/office/officeart/2005/8/layout/vList3#1"/>
    <dgm:cxn modelId="{990B47AE-5099-413A-AF25-8332B081A0E9}" type="presOf" srcId="{1ACA2746-FF02-45B4-9E38-43A34301B634}" destId="{6857FEBA-B116-406B-BF33-32B52267DD1E}" srcOrd="0" destOrd="0" presId="urn:microsoft.com/office/officeart/2005/8/layout/vList3#1"/>
    <dgm:cxn modelId="{445A9B0B-E00C-4599-9F1A-69AB2D90CB75}" srcId="{1ACA2746-FF02-45B4-9E38-43A34301B634}" destId="{4F9BDEE6-8133-4F98-94C3-2122DA83254E}" srcOrd="0" destOrd="0" parTransId="{567CFCA7-1D34-4B0B-9BC9-0AB855C556F9}" sibTransId="{2676BDB3-3E94-4407-9B6A-95700C009AD7}"/>
    <dgm:cxn modelId="{1F8B4476-4A05-48A5-BC3F-CFAD08F9B8DE}" srcId="{1ACA2746-FF02-45B4-9E38-43A34301B634}" destId="{A0C8AF22-A6CC-497C-8629-0F30518787DD}" srcOrd="1" destOrd="0" parTransId="{4401A234-DBA5-4CEA-A077-543D1851A7ED}" sibTransId="{114C0A2D-2F23-4FAE-B14B-76355FA5E620}"/>
    <dgm:cxn modelId="{1BF638AD-5F7A-49FE-BA42-B0537E310B18}" srcId="{1ACA2746-FF02-45B4-9E38-43A34301B634}" destId="{E72F65B2-14D9-48CC-97F0-D182EE923A1A}" srcOrd="3" destOrd="0" parTransId="{71A9A7F1-22DD-4BD2-9D35-6D94A2D2B50B}" sibTransId="{76FF8176-4CC3-4DEA-8F84-3985B4DCA7ED}"/>
    <dgm:cxn modelId="{F5298AD9-79E3-4B7A-AA4A-1EACAB3516A4}" type="presParOf" srcId="{6857FEBA-B116-406B-BF33-32B52267DD1E}" destId="{5AFD3A4A-81FE-40EB-B440-BFBB318674A8}" srcOrd="0" destOrd="0" presId="urn:microsoft.com/office/officeart/2005/8/layout/vList3#1"/>
    <dgm:cxn modelId="{291323BB-9482-4D7B-B4E5-1DFC2EB4E51D}" type="presParOf" srcId="{5AFD3A4A-81FE-40EB-B440-BFBB318674A8}" destId="{F981EA73-E29D-47A7-9F95-41F4B4024A2F}" srcOrd="0" destOrd="0" presId="urn:microsoft.com/office/officeart/2005/8/layout/vList3#1"/>
    <dgm:cxn modelId="{5E4AFC2E-6E0A-4476-AA33-30E51D5303F5}" type="presParOf" srcId="{5AFD3A4A-81FE-40EB-B440-BFBB318674A8}" destId="{2BBB32B3-2239-48C2-ADF5-AEF1C770ED0E}" srcOrd="1" destOrd="0" presId="urn:microsoft.com/office/officeart/2005/8/layout/vList3#1"/>
    <dgm:cxn modelId="{A26E133E-9E3F-437D-8675-B7FC987A60AE}" type="presParOf" srcId="{6857FEBA-B116-406B-BF33-32B52267DD1E}" destId="{F4F2DC5C-E06C-4641-9D58-71AE170A739F}" srcOrd="1" destOrd="0" presId="urn:microsoft.com/office/officeart/2005/8/layout/vList3#1"/>
    <dgm:cxn modelId="{3C9A0A67-BF05-4CA0-98AD-3FAB7E923C32}" type="presParOf" srcId="{6857FEBA-B116-406B-BF33-32B52267DD1E}" destId="{04DD0D94-1DC7-448D-BDBE-374391896668}" srcOrd="2" destOrd="0" presId="urn:microsoft.com/office/officeart/2005/8/layout/vList3#1"/>
    <dgm:cxn modelId="{05340E3C-3B0D-48F7-9686-B6CAD6CFFD5C}" type="presParOf" srcId="{04DD0D94-1DC7-448D-BDBE-374391896668}" destId="{3366896A-BF52-4257-A2B2-9C9C925E40FB}" srcOrd="0" destOrd="0" presId="urn:microsoft.com/office/officeart/2005/8/layout/vList3#1"/>
    <dgm:cxn modelId="{3A53F4A9-7E86-43C2-B3E3-50D176CF0C0C}" type="presParOf" srcId="{04DD0D94-1DC7-448D-BDBE-374391896668}" destId="{AFBACF74-409D-4102-824A-D9B6B4CE89B7}" srcOrd="1" destOrd="0" presId="urn:microsoft.com/office/officeart/2005/8/layout/vList3#1"/>
    <dgm:cxn modelId="{59CAC9D5-8929-44B6-BCD8-9541C5E6FB30}" type="presParOf" srcId="{6857FEBA-B116-406B-BF33-32B52267DD1E}" destId="{A11F36F1-BB39-4EA9-A569-BD25A460ADEB}" srcOrd="3" destOrd="0" presId="urn:microsoft.com/office/officeart/2005/8/layout/vList3#1"/>
    <dgm:cxn modelId="{A1481977-EAE7-4436-8D67-CB77D6239240}" type="presParOf" srcId="{6857FEBA-B116-406B-BF33-32B52267DD1E}" destId="{A63A29DA-8BDB-4E76-BFD7-485D1077735A}" srcOrd="4" destOrd="0" presId="urn:microsoft.com/office/officeart/2005/8/layout/vList3#1"/>
    <dgm:cxn modelId="{01F87B9D-7DB7-4C0D-8BFD-CC7DDA36494D}" type="presParOf" srcId="{A63A29DA-8BDB-4E76-BFD7-485D1077735A}" destId="{205A9B42-8E8C-45F2-82A6-4040E0A1E34D}" srcOrd="0" destOrd="0" presId="urn:microsoft.com/office/officeart/2005/8/layout/vList3#1"/>
    <dgm:cxn modelId="{190F5C4A-B4F7-41E7-BB3B-F2FA69696C77}" type="presParOf" srcId="{A63A29DA-8BDB-4E76-BFD7-485D1077735A}" destId="{8E827079-0A14-4D32-B0B3-2772D58A35BB}" srcOrd="1" destOrd="0" presId="urn:microsoft.com/office/officeart/2005/8/layout/vList3#1"/>
    <dgm:cxn modelId="{B93C66A0-7B42-4A64-972F-B3D170DE8C8F}" type="presParOf" srcId="{6857FEBA-B116-406B-BF33-32B52267DD1E}" destId="{F5004B61-9D71-4314-834C-C513FFFA9368}" srcOrd="5" destOrd="0" presId="urn:microsoft.com/office/officeart/2005/8/layout/vList3#1"/>
    <dgm:cxn modelId="{971CCF3C-D845-4320-867D-3C6FE4A8658E}" type="presParOf" srcId="{6857FEBA-B116-406B-BF33-32B52267DD1E}" destId="{21B41011-F71A-4D4E-8922-FA7A6FE587B2}" srcOrd="6" destOrd="0" presId="urn:microsoft.com/office/officeart/2005/8/layout/vList3#1"/>
    <dgm:cxn modelId="{C08DE1D8-3F02-4D85-8D60-7DD687715E70}" type="presParOf" srcId="{21B41011-F71A-4D4E-8922-FA7A6FE587B2}" destId="{0613005E-186F-4377-960C-B740F69C8424}" srcOrd="0" destOrd="0" presId="urn:microsoft.com/office/officeart/2005/8/layout/vList3#1"/>
    <dgm:cxn modelId="{14EFDF56-DF60-4133-A752-3F7A92E558C1}" type="presParOf" srcId="{21B41011-F71A-4D4E-8922-FA7A6FE587B2}" destId="{5BAB2667-AC2A-43D2-9163-C14CF823A022}" srcOrd="1" destOrd="0" presId="urn:microsoft.com/office/officeart/2005/8/layout/vList3#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BBB32B3-2239-48C2-ADF5-AEF1C770ED0E}">
      <dsp:nvSpPr>
        <dsp:cNvPr id="0" name=""/>
        <dsp:cNvSpPr/>
      </dsp:nvSpPr>
      <dsp:spPr>
        <a:xfrm rot="10800000">
          <a:off x="1698355" y="2526"/>
          <a:ext cx="5631389" cy="994816"/>
        </a:xfrm>
        <a:prstGeom prst="homePlate">
          <a:avLst/>
        </a:prstGeom>
        <a:solidFill>
          <a:schemeClr val="accent1">
            <a:hueOff val="0"/>
            <a:satOff val="0"/>
            <a:lumOff val="0"/>
            <a:alpha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8686" tIns="121920" rIns="227584" bIns="121920" numCol="1" spcCol="1270" anchor="ctr" anchorCtr="0">
          <a:noAutofit/>
        </a:bodyPr>
        <a:lstStyle/>
        <a:p>
          <a:pPr lvl="0" algn="l" defTabSz="1422400">
            <a:lnSpc>
              <a:spcPct val="90000"/>
            </a:lnSpc>
            <a:spcBef>
              <a:spcPct val="0"/>
            </a:spcBef>
            <a:spcAft>
              <a:spcPct val="35000"/>
            </a:spcAft>
          </a:pPr>
          <a:r>
            <a:rPr lang="zh-CN" altLang="en-US" sz="3200" b="1" kern="1200" dirty="0">
              <a:solidFill>
                <a:srgbClr val="000000"/>
              </a:solidFill>
              <a:latin typeface="Times New Roman" panose="02020603050405020304" pitchFamily="18" charset="0"/>
              <a:ea typeface="楷体" panose="02010609060101010101" pitchFamily="49" charset="-122"/>
            </a:rPr>
            <a:t>根的隔离与二分法</a:t>
          </a:r>
          <a:endParaRPr lang="zh-CN" altLang="en-US" sz="3200" b="1" kern="1200" dirty="0">
            <a:solidFill>
              <a:schemeClr val="tx1"/>
            </a:solidFill>
            <a:latin typeface="Times New Roman" panose="02020603050405020304" pitchFamily="18" charset="0"/>
            <a:ea typeface="华文楷体" panose="02010600040101010101" pitchFamily="2" charset="-122"/>
            <a:cs typeface="Times New Roman" panose="02020603050405020304" pitchFamily="18" charset="0"/>
          </a:endParaRPr>
        </a:p>
      </dsp:txBody>
      <dsp:txXfrm rot="10800000">
        <a:off x="1698355" y="2526"/>
        <a:ext cx="5631389" cy="994816"/>
      </dsp:txXfrm>
    </dsp:sp>
    <dsp:sp modelId="{F981EA73-E29D-47A7-9F95-41F4B4024A2F}">
      <dsp:nvSpPr>
        <dsp:cNvPr id="0" name=""/>
        <dsp:cNvSpPr/>
      </dsp:nvSpPr>
      <dsp:spPr>
        <a:xfrm>
          <a:off x="874347" y="2526"/>
          <a:ext cx="994816" cy="994816"/>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FBACF74-409D-4102-824A-D9B6B4CE89B7}">
      <dsp:nvSpPr>
        <dsp:cNvPr id="0" name=""/>
        <dsp:cNvSpPr/>
      </dsp:nvSpPr>
      <dsp:spPr>
        <a:xfrm rot="10800000">
          <a:off x="1698355" y="1294302"/>
          <a:ext cx="5631389" cy="994816"/>
        </a:xfrm>
        <a:prstGeom prst="homePlate">
          <a:avLst/>
        </a:prstGeom>
        <a:solidFill>
          <a:schemeClr val="accent1">
            <a:hueOff val="0"/>
            <a:satOff val="0"/>
            <a:lumOff val="0"/>
            <a:alpha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8686" tIns="121920" rIns="227584" bIns="121920" numCol="1" spcCol="1270" anchor="ctr" anchorCtr="0">
          <a:noAutofit/>
        </a:bodyPr>
        <a:lstStyle/>
        <a:p>
          <a:pPr lvl="0" algn="l" defTabSz="1422400">
            <a:lnSpc>
              <a:spcPct val="90000"/>
            </a:lnSpc>
            <a:spcBef>
              <a:spcPct val="0"/>
            </a:spcBef>
            <a:spcAft>
              <a:spcPct val="35000"/>
            </a:spcAft>
          </a:pPr>
          <a:r>
            <a:rPr lang="zh-CN" altLang="en-US" sz="3200" b="1" kern="1200">
              <a:solidFill>
                <a:srgbClr val="000000"/>
              </a:solidFill>
              <a:latin typeface="Times New Roman" panose="02020603050405020304" pitchFamily="18" charset="0"/>
              <a:ea typeface="楷体" panose="02010609060101010101" pitchFamily="49" charset="-122"/>
            </a:rPr>
            <a:t>迭代法及其收敛性</a:t>
          </a:r>
          <a:endParaRPr lang="zh-CN" altLang="en-US" sz="3200" b="1" kern="1200" dirty="0">
            <a:solidFill>
              <a:schemeClr val="tx1"/>
            </a:solidFill>
            <a:latin typeface="Times New Roman" panose="02020603050405020304" pitchFamily="18" charset="0"/>
            <a:ea typeface="华文楷体" panose="02010600040101010101" pitchFamily="2" charset="-122"/>
            <a:cs typeface="Times New Roman" panose="02020603050405020304" pitchFamily="18" charset="0"/>
          </a:endParaRPr>
        </a:p>
      </dsp:txBody>
      <dsp:txXfrm rot="10800000">
        <a:off x="1698355" y="1294302"/>
        <a:ext cx="5631389" cy="994816"/>
      </dsp:txXfrm>
    </dsp:sp>
    <dsp:sp modelId="{3366896A-BF52-4257-A2B2-9C9C925E40FB}">
      <dsp:nvSpPr>
        <dsp:cNvPr id="0" name=""/>
        <dsp:cNvSpPr/>
      </dsp:nvSpPr>
      <dsp:spPr>
        <a:xfrm>
          <a:off x="874347" y="1294302"/>
          <a:ext cx="994816" cy="994816"/>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E827079-0A14-4D32-B0B3-2772D58A35BB}">
      <dsp:nvSpPr>
        <dsp:cNvPr id="0" name=""/>
        <dsp:cNvSpPr/>
      </dsp:nvSpPr>
      <dsp:spPr>
        <a:xfrm rot="10800000">
          <a:off x="1698355" y="2586078"/>
          <a:ext cx="5631389" cy="994816"/>
        </a:xfrm>
        <a:prstGeom prst="homePlate">
          <a:avLst/>
        </a:prstGeom>
        <a:solidFill>
          <a:schemeClr val="accent1">
            <a:hueOff val="0"/>
            <a:satOff val="0"/>
            <a:lumOff val="0"/>
            <a:alpha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8686" tIns="121920" rIns="227584" bIns="121920" numCol="1" spcCol="1270" anchor="ctr" anchorCtr="0">
          <a:noAutofit/>
        </a:bodyPr>
        <a:lstStyle/>
        <a:p>
          <a:pPr lvl="0" algn="l" defTabSz="1422400">
            <a:lnSpc>
              <a:spcPct val="90000"/>
            </a:lnSpc>
            <a:spcBef>
              <a:spcPct val="0"/>
            </a:spcBef>
            <a:spcAft>
              <a:spcPct val="35000"/>
            </a:spcAft>
          </a:pPr>
          <a:r>
            <a:rPr lang="zh-CN" altLang="en-US" sz="3200" b="1" kern="1200" dirty="0">
              <a:solidFill>
                <a:srgbClr val="000000"/>
              </a:solidFill>
              <a:latin typeface="Times New Roman" panose="02020603050405020304" pitchFamily="18" charset="0"/>
              <a:ea typeface="楷体" panose="02010609060101010101" pitchFamily="49" charset="-122"/>
            </a:rPr>
            <a:t>牛顿迭代法</a:t>
          </a:r>
          <a:endParaRPr lang="zh-CN" altLang="en-US" sz="3200" b="1" kern="1200" dirty="0">
            <a:solidFill>
              <a:schemeClr val="tx1"/>
            </a:solidFill>
            <a:latin typeface="Times New Roman" panose="02020603050405020304" pitchFamily="18" charset="0"/>
            <a:ea typeface="华文楷体" panose="02010600040101010101" pitchFamily="2" charset="-122"/>
            <a:cs typeface="Times New Roman" panose="02020603050405020304" pitchFamily="18" charset="0"/>
          </a:endParaRPr>
        </a:p>
      </dsp:txBody>
      <dsp:txXfrm rot="10800000">
        <a:off x="1698355" y="2586078"/>
        <a:ext cx="5631389" cy="994816"/>
      </dsp:txXfrm>
    </dsp:sp>
    <dsp:sp modelId="{205A9B42-8E8C-45F2-82A6-4040E0A1E34D}">
      <dsp:nvSpPr>
        <dsp:cNvPr id="0" name=""/>
        <dsp:cNvSpPr/>
      </dsp:nvSpPr>
      <dsp:spPr>
        <a:xfrm>
          <a:off x="874347" y="2586078"/>
          <a:ext cx="994816" cy="994816"/>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BAB2667-AC2A-43D2-9163-C14CF823A022}">
      <dsp:nvSpPr>
        <dsp:cNvPr id="0" name=""/>
        <dsp:cNvSpPr/>
      </dsp:nvSpPr>
      <dsp:spPr>
        <a:xfrm rot="10800000">
          <a:off x="1725813" y="3777189"/>
          <a:ext cx="5638147" cy="997880"/>
        </a:xfrm>
        <a:prstGeom prst="homePlate">
          <a:avLst/>
        </a:prstGeom>
        <a:solidFill>
          <a:srgbClr val="1B33E7">
            <a:hueOff val="0"/>
            <a:satOff val="0"/>
            <a:lumOff val="0"/>
            <a:alpha val="2000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8986" tIns="121920" rIns="227584" bIns="121920" numCol="1" spcCol="1270" anchor="ctr" anchorCtr="0">
          <a:noAutofit/>
        </a:bodyPr>
        <a:lstStyle/>
        <a:p>
          <a:pPr marL="0" lvl="0" indent="0" algn="l" defTabSz="1422400">
            <a:lnSpc>
              <a:spcPct val="90000"/>
            </a:lnSpc>
            <a:spcBef>
              <a:spcPct val="0"/>
            </a:spcBef>
            <a:spcAft>
              <a:spcPct val="35000"/>
            </a:spcAft>
            <a:buNone/>
          </a:pPr>
          <a:r>
            <a:rPr lang="zh-CN" altLang="en-US" sz="3200" b="1" kern="1200" dirty="0">
              <a:solidFill>
                <a:srgbClr val="000000"/>
              </a:solidFill>
              <a:latin typeface="Times New Roman" panose="02020603050405020304" pitchFamily="18" charset="0"/>
              <a:ea typeface="楷体" panose="02010609060101010101" pitchFamily="49" charset="-122"/>
              <a:cs typeface="+mn-cs"/>
            </a:rPr>
            <a:t>弦割法</a:t>
          </a:r>
        </a:p>
      </dsp:txBody>
      <dsp:txXfrm rot="10800000">
        <a:off x="1725813" y="3777189"/>
        <a:ext cx="5638147" cy="997880"/>
      </dsp:txXfrm>
    </dsp:sp>
    <dsp:sp modelId="{0613005E-186F-4377-960C-B740F69C8424}">
      <dsp:nvSpPr>
        <dsp:cNvPr id="0" name=""/>
        <dsp:cNvSpPr/>
      </dsp:nvSpPr>
      <dsp:spPr>
        <a:xfrm>
          <a:off x="933272" y="3852775"/>
          <a:ext cx="994816" cy="994816"/>
        </a:xfrm>
        <a:prstGeom prst="ellipse">
          <a:avLst/>
        </a:prstGeom>
        <a:blipFill rotWithShape="1">
          <a:blip xmlns:r="http://schemas.openxmlformats.org/officeDocument/2006/relationships" r:embed="rId2"/>
          <a:srcRect/>
          <a:stretch>
            <a:fillRect l="-9000" r="-9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7C0411-8267-42CB-A492-CB6B7BF12A06}" type="datetimeFigureOut">
              <a:rPr lang="zh-CN" altLang="en-US" smtClean="0"/>
              <a:pPr/>
              <a:t>2021/3/15</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46485E-3CD5-4801-A2EF-3614CEDFB52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771A0DF4-BB48-4D60-8E36-AF32E16EF2D3}"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2</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2467" name="Rectangle 2"/>
          <p:cNvSpPr>
            <a:spLocks noGrp="1" noRot="1" noChangeAspect="1" noChangeArrowheads="1" noTextEdit="1"/>
          </p:cNvSpPr>
          <p:nvPr>
            <p:ph type="sldImg"/>
          </p:nvPr>
        </p:nvSpPr>
        <p:spPr>
          <a:xfrm>
            <a:off x="3251200" y="508000"/>
            <a:ext cx="3379788" cy="2533650"/>
          </a:xfrm>
        </p:spPr>
      </p:sp>
      <p:sp>
        <p:nvSpPr>
          <p:cNvPr id="62468" name="Rectangle 3"/>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11</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771A0DF4-BB48-4D60-8E36-AF32E16EF2D3}"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12</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2467" name="Rectangle 2"/>
          <p:cNvSpPr>
            <a:spLocks noGrp="1" noRot="1" noChangeAspect="1" noChangeArrowheads="1" noTextEdit="1"/>
          </p:cNvSpPr>
          <p:nvPr>
            <p:ph type="sldImg"/>
          </p:nvPr>
        </p:nvSpPr>
        <p:spPr>
          <a:xfrm>
            <a:off x="3251200" y="508000"/>
            <a:ext cx="3379788" cy="2533650"/>
          </a:xfrm>
        </p:spPr>
      </p:sp>
      <p:sp>
        <p:nvSpPr>
          <p:cNvPr id="62468" name="Rectangle 3"/>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13</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14</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15</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16</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17</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18</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19</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20</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3</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21</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22</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23</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24</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25</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26</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27</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28</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29</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30</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771A0DF4-BB48-4D60-8E36-AF32E16EF2D3}"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4</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2467" name="Rectangle 2"/>
          <p:cNvSpPr>
            <a:spLocks noGrp="1" noRot="1" noChangeAspect="1" noChangeArrowheads="1" noTextEdit="1"/>
          </p:cNvSpPr>
          <p:nvPr>
            <p:ph type="sldImg"/>
          </p:nvPr>
        </p:nvSpPr>
        <p:spPr>
          <a:xfrm>
            <a:off x="3251200" y="508000"/>
            <a:ext cx="3379788" cy="2533650"/>
          </a:xfrm>
        </p:spPr>
      </p:sp>
      <p:sp>
        <p:nvSpPr>
          <p:cNvPr id="62468" name="Rectangle 3"/>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771A0DF4-BB48-4D60-8E36-AF32E16EF2D3}"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31</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2467" name="Rectangle 2"/>
          <p:cNvSpPr>
            <a:spLocks noGrp="1" noRot="1" noChangeAspect="1" noChangeArrowheads="1" noTextEdit="1"/>
          </p:cNvSpPr>
          <p:nvPr>
            <p:ph type="sldImg"/>
          </p:nvPr>
        </p:nvSpPr>
        <p:spPr>
          <a:xfrm>
            <a:off x="3251200" y="508000"/>
            <a:ext cx="3379788" cy="2533650"/>
          </a:xfrm>
        </p:spPr>
      </p:sp>
      <p:sp>
        <p:nvSpPr>
          <p:cNvPr id="62468" name="Rectangle 3"/>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32</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33</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34</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35</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36</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37</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38</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39</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40</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5</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41</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42</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43</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44</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771A0DF4-BB48-4D60-8E36-AF32E16EF2D3}"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45</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2467" name="Rectangle 2"/>
          <p:cNvSpPr>
            <a:spLocks noGrp="1" noRot="1" noChangeAspect="1" noChangeArrowheads="1" noTextEdit="1"/>
          </p:cNvSpPr>
          <p:nvPr>
            <p:ph type="sldImg"/>
          </p:nvPr>
        </p:nvSpPr>
        <p:spPr>
          <a:xfrm>
            <a:off x="3251200" y="508000"/>
            <a:ext cx="3379788" cy="2533650"/>
          </a:xfrm>
        </p:spPr>
      </p:sp>
      <p:sp>
        <p:nvSpPr>
          <p:cNvPr id="62468" name="Rectangle 3"/>
          <p:cNvSpPr>
            <a:spLocks noGrp="1" noChangeArrowheads="1"/>
          </p:cNvSpPr>
          <p:nvPr>
            <p:ph type="body" idx="1"/>
          </p:nvPr>
        </p:nvSpPr>
        <p:spPr>
          <a:noFill/>
        </p:spPr>
        <p:txBody>
          <a:bodyPr/>
          <a:lstStyle/>
          <a:p>
            <a:pPr eaLnBrk="1" hangingPunct="1"/>
            <a:endParaRPr lang="zh-CN" altLang="en-US">
              <a:latin typeface="Arial" panose="020B0604020202020204"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46</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47</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48</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49</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01A9BF43-D046-49E9-9FA9-5F63F296AC84}"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51</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1683" name="Rectangle 2"/>
          <p:cNvSpPr>
            <a:spLocks noGrp="1" noRot="1" noChangeAspect="1" noChangeArrowheads="1" noTextEdit="1"/>
          </p:cNvSpPr>
          <p:nvPr>
            <p:ph type="sldImg"/>
          </p:nvPr>
        </p:nvSpPr>
        <p:spPr>
          <a:xfrm>
            <a:off x="3251200" y="508000"/>
            <a:ext cx="3379788" cy="2533650"/>
          </a:xfrm>
        </p:spPr>
      </p:sp>
      <p:sp>
        <p:nvSpPr>
          <p:cNvPr id="71684" name="Rectangle 3"/>
          <p:cNvSpPr>
            <a:spLocks noGrp="1" noChangeArrowheads="1"/>
          </p:cNvSpPr>
          <p:nvPr>
            <p:ph type="body" idx="1"/>
          </p:nvPr>
        </p:nvSpPr>
        <p:spPr>
          <a:xfrm>
            <a:off x="1317625" y="3211513"/>
            <a:ext cx="7246938" cy="3043237"/>
          </a:xfrm>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6</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7</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8</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9</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D462DC7-2BA3-4AFB-A68F-EC8915AE567B}"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10</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sz="1800"/>
          </a:p>
        </p:txBody>
      </p:sp>
      <p:sp useBgFill="1">
        <p:nvSpPr>
          <p:cNvPr id="5" name="圆角矩形 4"/>
          <p:cNvSpPr/>
          <p:nvPr/>
        </p:nvSpPr>
        <p:spPr>
          <a:xfrm>
            <a:off x="65090" y="69851"/>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sz="1800"/>
          </a:p>
        </p:txBody>
      </p:sp>
      <p:sp>
        <p:nvSpPr>
          <p:cNvPr id="6" name="矩形 5"/>
          <p:cNvSpPr/>
          <p:nvPr/>
        </p:nvSpPr>
        <p:spPr>
          <a:xfrm>
            <a:off x="63502" y="1449918"/>
            <a:ext cx="9021763" cy="1526116"/>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7" name="矩形 6"/>
          <p:cNvSpPr/>
          <p:nvPr/>
        </p:nvSpPr>
        <p:spPr>
          <a:xfrm>
            <a:off x="63502" y="1397002"/>
            <a:ext cx="9021763" cy="120651"/>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10" name="矩形 9"/>
          <p:cNvSpPr/>
          <p:nvPr/>
        </p:nvSpPr>
        <p:spPr>
          <a:xfrm>
            <a:off x="63502" y="2976033"/>
            <a:ext cx="9021763" cy="112184"/>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9" name="副标题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单击此处编辑母版副标题样式</a:t>
            </a:r>
            <a:endParaRPr lang="en-US"/>
          </a:p>
        </p:txBody>
      </p:sp>
      <p:sp>
        <p:nvSpPr>
          <p:cNvPr id="8" name="标题 7"/>
          <p:cNvSpPr>
            <a:spLocks noGrp="1"/>
          </p:cNvSpPr>
          <p:nvPr>
            <p:ph type="ctrTitle"/>
          </p:nvPr>
        </p:nvSpPr>
        <p:spPr>
          <a:xfrm>
            <a:off x="457200" y="1505934"/>
            <a:ext cx="8229600" cy="1470025"/>
          </a:xfrm>
        </p:spPr>
        <p:txBody>
          <a:bodyPr anchor="ctr"/>
          <a:lstStyle>
            <a:lvl1pPr algn="ctr">
              <a:defRPr lang="en-US" dirty="0">
                <a:solidFill>
                  <a:srgbClr val="FFFFFF"/>
                </a:solidFill>
              </a:defRPr>
            </a:lvl1pPr>
          </a:lstStyle>
          <a:p>
            <a:r>
              <a:rPr lang="zh-CN" altLang="en-US"/>
              <a:t>单击此处编辑母版标题样式</a:t>
            </a:r>
            <a:endParaRPr lang="en-US"/>
          </a:p>
        </p:txBody>
      </p:sp>
      <p:sp>
        <p:nvSpPr>
          <p:cNvPr id="11" name="日期占位符 27"/>
          <p:cNvSpPr>
            <a:spLocks noGrp="1"/>
          </p:cNvSpPr>
          <p:nvPr>
            <p:ph type="dt" sz="half" idx="10"/>
          </p:nvPr>
        </p:nvSpPr>
        <p:spPr/>
        <p:txBody>
          <a:bodyPr/>
          <a:lstStyle>
            <a:lvl1pPr>
              <a:defRPr/>
            </a:lvl1pPr>
          </a:lstStyle>
          <a:p>
            <a:pPr>
              <a:defRPr/>
            </a:pPr>
            <a:fld id="{08A87A2B-9658-4F6E-8BED-950DB0451970}" type="datetimeFigureOut">
              <a:rPr lang="en-US"/>
              <a:pPr>
                <a:defRPr/>
              </a:pPr>
              <a:t>3/15/2021</a:t>
            </a:fld>
            <a:endParaRPr lang="en-US"/>
          </a:p>
        </p:txBody>
      </p:sp>
      <p:sp>
        <p:nvSpPr>
          <p:cNvPr id="12" name="页脚占位符 16"/>
          <p:cNvSpPr>
            <a:spLocks noGrp="1"/>
          </p:cNvSpPr>
          <p:nvPr>
            <p:ph type="ftr" sz="quarter" idx="11"/>
          </p:nvPr>
        </p:nvSpPr>
        <p:spPr/>
        <p:txBody>
          <a:bodyPr/>
          <a:lstStyle>
            <a:lvl1pPr>
              <a:defRPr/>
            </a:lvl1pPr>
          </a:lstStyle>
          <a:p>
            <a:pPr>
              <a:defRPr/>
            </a:pPr>
            <a:endParaRPr lang="en-US" altLang="zh-CN"/>
          </a:p>
        </p:txBody>
      </p:sp>
      <p:sp>
        <p:nvSpPr>
          <p:cNvPr id="13" name="灯片编号占位符 28"/>
          <p:cNvSpPr>
            <a:spLocks noGrp="1"/>
          </p:cNvSpPr>
          <p:nvPr>
            <p:ph type="sldNum" sz="quarter" idx="12"/>
          </p:nvPr>
        </p:nvSpPr>
        <p:spPr/>
        <p:txBody>
          <a:bodyPr/>
          <a:lstStyle>
            <a:lvl1pPr>
              <a:defRPr sz="1400">
                <a:solidFill>
                  <a:srgbClr val="FFFFFF"/>
                </a:solidFill>
              </a:defRPr>
            </a:lvl1pPr>
          </a:lstStyle>
          <a:p>
            <a:pPr>
              <a:defRPr/>
            </a:pPr>
            <a:fld id="{3F35E278-0211-4523-910A-14A118CB7527}" type="slidenum">
              <a:rPr lang="en-US" altLang="zh-CN"/>
              <a:pPr>
                <a:defRPr/>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13"/>
          <p:cNvSpPr>
            <a:spLocks noGrp="1"/>
          </p:cNvSpPr>
          <p:nvPr>
            <p:ph type="dt" sz="half" idx="10"/>
          </p:nvPr>
        </p:nvSpPr>
        <p:spPr/>
        <p:txBody>
          <a:bodyPr/>
          <a:lstStyle>
            <a:lvl1pPr>
              <a:defRPr/>
            </a:lvl1pPr>
          </a:lstStyle>
          <a:p>
            <a:pPr>
              <a:defRPr/>
            </a:pPr>
            <a:fld id="{901C7267-7AFD-4E80-8ADD-681F8C6617A6}" type="datetimeFigureOut">
              <a:rPr lang="en-US"/>
              <a:pPr>
                <a:defRPr/>
              </a:pPr>
              <a:t>3/15/2021</a:t>
            </a:fld>
            <a:endParaRPr lang="en-US" dirty="0"/>
          </a:p>
        </p:txBody>
      </p:sp>
      <p:sp>
        <p:nvSpPr>
          <p:cNvPr id="5" name="页脚占位符 2"/>
          <p:cNvSpPr>
            <a:spLocks noGrp="1"/>
          </p:cNvSpPr>
          <p:nvPr>
            <p:ph type="ftr" sz="quarter" idx="11"/>
          </p:nvPr>
        </p:nvSpPr>
        <p:spPr/>
        <p:txBody>
          <a:bodyPr/>
          <a:lstStyle>
            <a:lvl1pPr>
              <a:defRPr/>
            </a:lvl1pPr>
          </a:lstStyle>
          <a:p>
            <a:pPr>
              <a:defRPr/>
            </a:pPr>
            <a:endParaRPr lang="en-US"/>
          </a:p>
        </p:txBody>
      </p:sp>
      <p:sp>
        <p:nvSpPr>
          <p:cNvPr id="6" name="灯片编号占位符 22"/>
          <p:cNvSpPr>
            <a:spLocks noGrp="1"/>
          </p:cNvSpPr>
          <p:nvPr>
            <p:ph type="sldNum" sz="quarter" idx="12"/>
          </p:nvPr>
        </p:nvSpPr>
        <p:spPr/>
        <p:txBody>
          <a:bodyPr/>
          <a:lstStyle>
            <a:lvl1pPr>
              <a:defRPr/>
            </a:lvl1pPr>
          </a:lstStyle>
          <a:p>
            <a:pPr>
              <a:defRPr/>
            </a:pPr>
            <a:fld id="{5AD47948-A18A-4C87-A5B3-B84A4CECC537}"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4"/>
            <a:ext cx="2011680" cy="5851525"/>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914400" y="274642"/>
            <a:ext cx="5562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13"/>
          <p:cNvSpPr>
            <a:spLocks noGrp="1"/>
          </p:cNvSpPr>
          <p:nvPr>
            <p:ph type="dt" sz="half" idx="10"/>
          </p:nvPr>
        </p:nvSpPr>
        <p:spPr/>
        <p:txBody>
          <a:bodyPr/>
          <a:lstStyle>
            <a:lvl1pPr>
              <a:defRPr/>
            </a:lvl1pPr>
          </a:lstStyle>
          <a:p>
            <a:pPr>
              <a:defRPr/>
            </a:pPr>
            <a:fld id="{D29076B2-18B2-4DDA-A3C0-90AF4F4737D3}" type="datetimeFigureOut">
              <a:rPr lang="en-US"/>
              <a:pPr>
                <a:defRPr/>
              </a:pPr>
              <a:t>3/15/2021</a:t>
            </a:fld>
            <a:endParaRPr lang="en-US" dirty="0"/>
          </a:p>
        </p:txBody>
      </p:sp>
      <p:sp>
        <p:nvSpPr>
          <p:cNvPr id="5" name="页脚占位符 2"/>
          <p:cNvSpPr>
            <a:spLocks noGrp="1"/>
          </p:cNvSpPr>
          <p:nvPr>
            <p:ph type="ftr" sz="quarter" idx="11"/>
          </p:nvPr>
        </p:nvSpPr>
        <p:spPr/>
        <p:txBody>
          <a:bodyPr/>
          <a:lstStyle>
            <a:lvl1pPr>
              <a:defRPr/>
            </a:lvl1pPr>
          </a:lstStyle>
          <a:p>
            <a:pPr>
              <a:defRPr/>
            </a:pPr>
            <a:endParaRPr lang="en-US"/>
          </a:p>
        </p:txBody>
      </p:sp>
      <p:sp>
        <p:nvSpPr>
          <p:cNvPr id="6" name="灯片编号占位符 22"/>
          <p:cNvSpPr>
            <a:spLocks noGrp="1"/>
          </p:cNvSpPr>
          <p:nvPr>
            <p:ph type="sldNum" sz="quarter" idx="12"/>
          </p:nvPr>
        </p:nvSpPr>
        <p:spPr/>
        <p:txBody>
          <a:bodyPr/>
          <a:lstStyle>
            <a:lvl1pPr>
              <a:defRPr/>
            </a:lvl1pPr>
          </a:lstStyle>
          <a:p>
            <a:pPr>
              <a:defRPr/>
            </a:pPr>
            <a:fld id="{15141569-8832-4F9C-87D0-1D738807881D}"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42"/>
            <a:ext cx="8229600" cy="58515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ndAc>
      <p:stSnd>
        <p:snd r:embed="rId1" name="camera.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30"/>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5"/>
          <p:cNvSpPr>
            <a:spLocks noGrp="1" noChangeArrowheads="1"/>
          </p:cNvSpPr>
          <p:nvPr>
            <p:ph type="ftr" sz="quarter" idx="10"/>
          </p:nvPr>
        </p:nvSpPr>
        <p:spPr>
          <a:xfrm>
            <a:off x="3124200" y="6246287"/>
            <a:ext cx="2895600" cy="476249"/>
          </a:xfrm>
          <a:prstGeom prst="rect">
            <a:avLst/>
          </a:prstGeom>
        </p:spPr>
        <p:txBody>
          <a:bodyPr/>
          <a:lstStyle>
            <a:lvl1pPr eaLnBrk="1" hangingPunct="1">
              <a:defRPr/>
            </a:lvl1pPr>
          </a:lstStyle>
          <a:p>
            <a:pPr>
              <a:defRPr/>
            </a:pPr>
            <a:endParaRPr lang="en-US" altLang="zh-CN"/>
          </a:p>
        </p:txBody>
      </p:sp>
      <p:sp>
        <p:nvSpPr>
          <p:cNvPr id="5" name="Rectangle 6"/>
          <p:cNvSpPr>
            <a:spLocks noGrp="1" noChangeArrowheads="1"/>
          </p:cNvSpPr>
          <p:nvPr>
            <p:ph type="sldNum" sz="quarter" idx="11"/>
          </p:nvPr>
        </p:nvSpPr>
        <p:spPr>
          <a:xfrm>
            <a:off x="6553200" y="6246287"/>
            <a:ext cx="2133600" cy="476249"/>
          </a:xfrm>
          <a:prstGeom prst="rect">
            <a:avLst/>
          </a:prstGeom>
        </p:spPr>
        <p:txBody>
          <a:bodyPr vert="horz" wrap="square" lIns="91440" tIns="45720" rIns="91440" bIns="45720" numCol="1" anchor="t" anchorCtr="0" compatLnSpc="1"/>
          <a:lstStyle>
            <a:lvl1pPr eaLnBrk="1" hangingPunct="1">
              <a:defRPr/>
            </a:lvl1pPr>
          </a:lstStyle>
          <a:p>
            <a:pPr>
              <a:defRPr/>
            </a:pPr>
            <a:fld id="{3710CD6B-8424-4687-9BAB-0D81C65462CF}" type="slidenum">
              <a:rPr lang="en-US" altLang="zh-CN"/>
              <a:pPr>
                <a:defRPr/>
              </a:pPr>
              <a:t>‹#›</a:t>
            </a:fld>
            <a:endParaRPr lang="en-US" altLang="zh-CN"/>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ftr" sz="quarter" idx="10"/>
          </p:nvPr>
        </p:nvSpPr>
        <p:spPr>
          <a:xfrm>
            <a:off x="3124200" y="6246287"/>
            <a:ext cx="2895600" cy="476249"/>
          </a:xfrm>
          <a:prstGeom prst="rect">
            <a:avLst/>
          </a:prstGeom>
        </p:spPr>
        <p:txBody>
          <a:bodyPr/>
          <a:lstStyle>
            <a:lvl1pPr eaLnBrk="1" hangingPunct="1">
              <a:defRPr/>
            </a:lvl1pPr>
          </a:lstStyle>
          <a:p>
            <a:pPr>
              <a:defRPr/>
            </a:pPr>
            <a:endParaRPr lang="en-US" altLang="zh-CN"/>
          </a:p>
        </p:txBody>
      </p:sp>
      <p:sp>
        <p:nvSpPr>
          <p:cNvPr id="5" name="Rectangle 6"/>
          <p:cNvSpPr>
            <a:spLocks noGrp="1" noChangeArrowheads="1"/>
          </p:cNvSpPr>
          <p:nvPr>
            <p:ph type="sldNum" sz="quarter" idx="11"/>
          </p:nvPr>
        </p:nvSpPr>
        <p:spPr>
          <a:xfrm>
            <a:off x="6553200" y="6246287"/>
            <a:ext cx="2133600" cy="476249"/>
          </a:xfrm>
          <a:prstGeom prst="rect">
            <a:avLst/>
          </a:prstGeom>
        </p:spPr>
        <p:txBody>
          <a:bodyPr vert="horz" wrap="square" lIns="91440" tIns="45720" rIns="91440" bIns="45720" numCol="1" anchor="t" anchorCtr="0" compatLnSpc="1"/>
          <a:lstStyle>
            <a:lvl1pPr eaLnBrk="1" hangingPunct="1">
              <a:defRPr/>
            </a:lvl1pPr>
          </a:lstStyle>
          <a:p>
            <a:pPr>
              <a:defRPr/>
            </a:pPr>
            <a:fld id="{4B24C5DC-6AA8-4CB8-870B-EE7A5FC97DC9}" type="slidenum">
              <a:rPr lang="en-US" altLang="zh-CN"/>
              <a:pPr>
                <a:defRPr/>
              </a:pPr>
              <a:t>‹#›</a:t>
            </a:fld>
            <a:endParaRPr lang="en-US" altLang="zh-CN"/>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3"/>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5"/>
          <p:cNvSpPr>
            <a:spLocks noGrp="1" noChangeArrowheads="1"/>
          </p:cNvSpPr>
          <p:nvPr>
            <p:ph type="ftr" sz="quarter" idx="10"/>
          </p:nvPr>
        </p:nvSpPr>
        <p:spPr>
          <a:xfrm>
            <a:off x="3124200" y="6246287"/>
            <a:ext cx="2895600" cy="476249"/>
          </a:xfrm>
          <a:prstGeom prst="rect">
            <a:avLst/>
          </a:prstGeom>
        </p:spPr>
        <p:txBody>
          <a:bodyPr/>
          <a:lstStyle>
            <a:lvl1pPr eaLnBrk="1" hangingPunct="1">
              <a:defRPr/>
            </a:lvl1pPr>
          </a:lstStyle>
          <a:p>
            <a:pPr>
              <a:defRPr/>
            </a:pPr>
            <a:endParaRPr lang="en-US" altLang="zh-CN"/>
          </a:p>
        </p:txBody>
      </p:sp>
      <p:sp>
        <p:nvSpPr>
          <p:cNvPr id="5" name="Rectangle 6"/>
          <p:cNvSpPr>
            <a:spLocks noGrp="1" noChangeArrowheads="1"/>
          </p:cNvSpPr>
          <p:nvPr>
            <p:ph type="sldNum" sz="quarter" idx="11"/>
          </p:nvPr>
        </p:nvSpPr>
        <p:spPr>
          <a:xfrm>
            <a:off x="6553200" y="6246287"/>
            <a:ext cx="2133600" cy="476249"/>
          </a:xfrm>
          <a:prstGeom prst="rect">
            <a:avLst/>
          </a:prstGeom>
        </p:spPr>
        <p:txBody>
          <a:bodyPr vert="horz" wrap="square" lIns="91440" tIns="45720" rIns="91440" bIns="45720" numCol="1" anchor="t" anchorCtr="0" compatLnSpc="1"/>
          <a:lstStyle>
            <a:lvl1pPr eaLnBrk="1" hangingPunct="1">
              <a:defRPr/>
            </a:lvl1pPr>
          </a:lstStyle>
          <a:p>
            <a:pPr>
              <a:defRPr/>
            </a:pPr>
            <a:fld id="{3D553164-B4B2-461B-92F8-87100E182EF1}" type="slidenum">
              <a:rPr lang="en-US" altLang="zh-CN"/>
              <a:pPr>
                <a:defRPr/>
              </a:pPr>
              <a:t>‹#›</a:t>
            </a:fld>
            <a:endParaRPr lang="en-US" altLang="zh-CN"/>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5"/>
          <p:cNvSpPr>
            <a:spLocks noGrp="1" noChangeArrowheads="1"/>
          </p:cNvSpPr>
          <p:nvPr>
            <p:ph type="ftr" sz="quarter" idx="10"/>
          </p:nvPr>
        </p:nvSpPr>
        <p:spPr>
          <a:xfrm>
            <a:off x="3124200" y="6246287"/>
            <a:ext cx="2895600" cy="476249"/>
          </a:xfrm>
          <a:prstGeom prst="rect">
            <a:avLst/>
          </a:prstGeom>
        </p:spPr>
        <p:txBody>
          <a:bodyPr/>
          <a:lstStyle>
            <a:lvl1pPr eaLnBrk="1" hangingPunct="1">
              <a:defRPr/>
            </a:lvl1pPr>
          </a:lstStyle>
          <a:p>
            <a:pPr>
              <a:defRPr/>
            </a:pPr>
            <a:endParaRPr lang="en-US" altLang="zh-CN"/>
          </a:p>
        </p:txBody>
      </p:sp>
      <p:sp>
        <p:nvSpPr>
          <p:cNvPr id="6" name="Rectangle 6"/>
          <p:cNvSpPr>
            <a:spLocks noGrp="1" noChangeArrowheads="1"/>
          </p:cNvSpPr>
          <p:nvPr>
            <p:ph type="sldNum" sz="quarter" idx="11"/>
          </p:nvPr>
        </p:nvSpPr>
        <p:spPr>
          <a:xfrm>
            <a:off x="6553200" y="6246287"/>
            <a:ext cx="2133600" cy="476249"/>
          </a:xfrm>
          <a:prstGeom prst="rect">
            <a:avLst/>
          </a:prstGeom>
        </p:spPr>
        <p:txBody>
          <a:bodyPr vert="horz" wrap="square" lIns="91440" tIns="45720" rIns="91440" bIns="45720" numCol="1" anchor="t" anchorCtr="0" compatLnSpc="1"/>
          <a:lstStyle>
            <a:lvl1pPr eaLnBrk="1" hangingPunct="1">
              <a:defRPr/>
            </a:lvl1pPr>
          </a:lstStyle>
          <a:p>
            <a:pPr>
              <a:defRPr/>
            </a:pPr>
            <a:fld id="{D5E326DD-4D93-4FCB-9DBE-5B399AD8A8E7}" type="slidenum">
              <a:rPr lang="en-US" altLang="zh-CN"/>
              <a:pPr>
                <a:defRPr/>
              </a:pPr>
              <a:t>‹#›</a:t>
            </a:fld>
            <a:endParaRPr lang="en-US" altLang="zh-CN"/>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5"/>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0" y="1535115"/>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0"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5"/>
          <p:cNvSpPr>
            <a:spLocks noGrp="1" noChangeArrowheads="1"/>
          </p:cNvSpPr>
          <p:nvPr>
            <p:ph type="ftr" sz="quarter" idx="10"/>
          </p:nvPr>
        </p:nvSpPr>
        <p:spPr>
          <a:xfrm>
            <a:off x="3124200" y="6246287"/>
            <a:ext cx="2895600" cy="476249"/>
          </a:xfrm>
          <a:prstGeom prst="rect">
            <a:avLst/>
          </a:prstGeom>
        </p:spPr>
        <p:txBody>
          <a:bodyPr/>
          <a:lstStyle>
            <a:lvl1pPr eaLnBrk="1" hangingPunct="1">
              <a:defRPr/>
            </a:lvl1pPr>
          </a:lstStyle>
          <a:p>
            <a:pPr>
              <a:defRPr/>
            </a:pPr>
            <a:endParaRPr lang="en-US" altLang="zh-CN"/>
          </a:p>
        </p:txBody>
      </p:sp>
      <p:sp>
        <p:nvSpPr>
          <p:cNvPr id="8" name="Rectangle 6"/>
          <p:cNvSpPr>
            <a:spLocks noGrp="1" noChangeArrowheads="1"/>
          </p:cNvSpPr>
          <p:nvPr>
            <p:ph type="sldNum" sz="quarter" idx="11"/>
          </p:nvPr>
        </p:nvSpPr>
        <p:spPr>
          <a:xfrm>
            <a:off x="6553200" y="6246287"/>
            <a:ext cx="2133600" cy="476249"/>
          </a:xfrm>
          <a:prstGeom prst="rect">
            <a:avLst/>
          </a:prstGeom>
        </p:spPr>
        <p:txBody>
          <a:bodyPr vert="horz" wrap="square" lIns="91440" tIns="45720" rIns="91440" bIns="45720" numCol="1" anchor="t" anchorCtr="0" compatLnSpc="1"/>
          <a:lstStyle>
            <a:lvl1pPr eaLnBrk="1" hangingPunct="1">
              <a:defRPr/>
            </a:lvl1pPr>
          </a:lstStyle>
          <a:p>
            <a:pPr>
              <a:defRPr/>
            </a:pPr>
            <a:fld id="{801B6A4E-14CE-4B69-85CF-2AC7CDA1DBCD}" type="slidenum">
              <a:rPr lang="en-US" altLang="zh-CN"/>
              <a:pPr>
                <a:defRPr/>
              </a:pPr>
              <a:t>‹#›</a:t>
            </a:fld>
            <a:endParaRPr lang="en-US" altLang="zh-CN"/>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5"/>
          <p:cNvSpPr>
            <a:spLocks noGrp="1" noChangeArrowheads="1"/>
          </p:cNvSpPr>
          <p:nvPr>
            <p:ph type="ftr" sz="quarter" idx="10"/>
          </p:nvPr>
        </p:nvSpPr>
        <p:spPr>
          <a:xfrm>
            <a:off x="3124200" y="6246287"/>
            <a:ext cx="2895600" cy="476249"/>
          </a:xfrm>
          <a:prstGeom prst="rect">
            <a:avLst/>
          </a:prstGeom>
        </p:spPr>
        <p:txBody>
          <a:bodyPr/>
          <a:lstStyle>
            <a:lvl1pPr eaLnBrk="1" hangingPunct="1">
              <a:defRPr/>
            </a:lvl1pPr>
          </a:lstStyle>
          <a:p>
            <a:pPr>
              <a:defRPr/>
            </a:pPr>
            <a:endParaRPr lang="en-US" altLang="zh-CN"/>
          </a:p>
        </p:txBody>
      </p:sp>
      <p:sp>
        <p:nvSpPr>
          <p:cNvPr id="4" name="Rectangle 6"/>
          <p:cNvSpPr>
            <a:spLocks noGrp="1" noChangeArrowheads="1"/>
          </p:cNvSpPr>
          <p:nvPr>
            <p:ph type="sldNum" sz="quarter" idx="11"/>
          </p:nvPr>
        </p:nvSpPr>
        <p:spPr>
          <a:xfrm>
            <a:off x="6553200" y="6246287"/>
            <a:ext cx="2133600" cy="476249"/>
          </a:xfrm>
          <a:prstGeom prst="rect">
            <a:avLst/>
          </a:prstGeom>
        </p:spPr>
        <p:txBody>
          <a:bodyPr vert="horz" wrap="square" lIns="91440" tIns="45720" rIns="91440" bIns="45720" numCol="1" anchor="t" anchorCtr="0" compatLnSpc="1"/>
          <a:lstStyle>
            <a:lvl1pPr eaLnBrk="1" hangingPunct="1">
              <a:defRPr/>
            </a:lvl1pPr>
          </a:lstStyle>
          <a:p>
            <a:pPr>
              <a:defRPr/>
            </a:pPr>
            <a:fld id="{6DD333EE-20F0-49F2-A5D1-2EEFBF76AD41}" type="slidenum">
              <a:rPr lang="en-US" altLang="zh-CN"/>
              <a:pPr>
                <a:defRPr/>
              </a:pPr>
              <a:t>‹#›</a:t>
            </a:fld>
            <a:endParaRPr lang="en-US" altLang="zh-CN"/>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8" name="内容占位符 7"/>
          <p:cNvSpPr>
            <a:spLocks noGrp="1"/>
          </p:cNvSpPr>
          <p:nvPr>
            <p:ph sz="quarter" idx="1"/>
          </p:nvPr>
        </p:nvSpPr>
        <p:spPr>
          <a:xfrm>
            <a:off x="914400" y="1447800"/>
            <a:ext cx="7772400" cy="45720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13"/>
          <p:cNvSpPr>
            <a:spLocks noGrp="1"/>
          </p:cNvSpPr>
          <p:nvPr>
            <p:ph type="dt" sz="half" idx="10"/>
          </p:nvPr>
        </p:nvSpPr>
        <p:spPr/>
        <p:txBody>
          <a:bodyPr/>
          <a:lstStyle>
            <a:lvl1pPr>
              <a:defRPr/>
            </a:lvl1pPr>
          </a:lstStyle>
          <a:p>
            <a:pPr>
              <a:defRPr/>
            </a:pPr>
            <a:fld id="{81B455E5-7EF0-463F-AD6C-2827CC4FC13B}" type="datetimeFigureOut">
              <a:rPr lang="en-US"/>
              <a:pPr>
                <a:defRPr/>
              </a:pPr>
              <a:t>3/15/2021</a:t>
            </a:fld>
            <a:endParaRPr lang="en-US" dirty="0"/>
          </a:p>
        </p:txBody>
      </p:sp>
      <p:sp>
        <p:nvSpPr>
          <p:cNvPr id="5" name="页脚占位符 2"/>
          <p:cNvSpPr>
            <a:spLocks noGrp="1"/>
          </p:cNvSpPr>
          <p:nvPr>
            <p:ph type="ftr" sz="quarter" idx="11"/>
          </p:nvPr>
        </p:nvSpPr>
        <p:spPr/>
        <p:txBody>
          <a:bodyPr/>
          <a:lstStyle>
            <a:lvl1pPr>
              <a:defRPr/>
            </a:lvl1pPr>
          </a:lstStyle>
          <a:p>
            <a:pPr>
              <a:defRPr/>
            </a:pPr>
            <a:endParaRPr lang="en-US"/>
          </a:p>
        </p:txBody>
      </p:sp>
      <p:sp>
        <p:nvSpPr>
          <p:cNvPr id="6" name="灯片编号占位符 22"/>
          <p:cNvSpPr>
            <a:spLocks noGrp="1"/>
          </p:cNvSpPr>
          <p:nvPr>
            <p:ph type="sldNum" sz="quarter" idx="12"/>
          </p:nvPr>
        </p:nvSpPr>
        <p:spPr/>
        <p:txBody>
          <a:bodyPr/>
          <a:lstStyle>
            <a:lvl1pPr>
              <a:defRPr/>
            </a:lvl1pPr>
          </a:lstStyle>
          <a:p>
            <a:pPr>
              <a:defRPr/>
            </a:pPr>
            <a:fld id="{60EA36F8-A994-49B9-B6B9-2070D3CCB3E8}"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73051"/>
            <a:ext cx="3008313" cy="1162051"/>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5"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3"/>
            <a:ext cx="5486400" cy="566739"/>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1792288" y="5367341"/>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2"/>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42"/>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sz="1800"/>
          </a:p>
        </p:txBody>
      </p:sp>
      <p:sp useBgFill="1">
        <p:nvSpPr>
          <p:cNvPr id="5" name="圆角矩形 4"/>
          <p:cNvSpPr/>
          <p:nvPr/>
        </p:nvSpPr>
        <p:spPr>
          <a:xfrm>
            <a:off x="65313" y="69759"/>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a:defRPr/>
            </a:pPr>
            <a:endParaRPr lang="en-US" sz="1800"/>
          </a:p>
        </p:txBody>
      </p:sp>
      <p:sp>
        <p:nvSpPr>
          <p:cNvPr id="6" name="矩形 5"/>
          <p:cNvSpPr/>
          <p:nvPr/>
        </p:nvSpPr>
        <p:spPr>
          <a:xfrm flipV="1">
            <a:off x="69852" y="2377017"/>
            <a:ext cx="9013825" cy="91016"/>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7" name="矩形 6"/>
          <p:cNvSpPr/>
          <p:nvPr/>
        </p:nvSpPr>
        <p:spPr>
          <a:xfrm>
            <a:off x="69852" y="2341036"/>
            <a:ext cx="9013825" cy="4656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8" name="矩形 7"/>
          <p:cNvSpPr/>
          <p:nvPr/>
        </p:nvSpPr>
        <p:spPr>
          <a:xfrm>
            <a:off x="68264" y="2468036"/>
            <a:ext cx="9015412" cy="4656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2" name="标题 1"/>
          <p:cNvSpPr>
            <a:spLocks noGrp="1"/>
          </p:cNvSpPr>
          <p:nvPr>
            <p:ph type="title"/>
          </p:nvPr>
        </p:nvSpPr>
        <p:spPr>
          <a:xfrm>
            <a:off x="722313" y="952503"/>
            <a:ext cx="7772400" cy="1362075"/>
          </a:xfrm>
        </p:spPr>
        <p:txBody>
          <a:bodyPr/>
          <a:lstStyle>
            <a:lvl1pPr algn="l">
              <a:buNone/>
              <a:defRPr sz="4000" b="0" cap="none"/>
            </a:lvl1pPr>
          </a:lstStyle>
          <a:p>
            <a:r>
              <a:rPr lang="zh-CN" altLang="en-US"/>
              <a:t>单击此处编辑母版标题样式</a:t>
            </a:r>
            <a:endParaRPr lang="en-US"/>
          </a:p>
        </p:txBody>
      </p:sp>
      <p:sp>
        <p:nvSpPr>
          <p:cNvPr id="3" name="文本占位符 2"/>
          <p:cNvSpPr>
            <a:spLocks noGrp="1"/>
          </p:cNvSpPr>
          <p:nvPr>
            <p:ph type="body" idx="1"/>
          </p:nvPr>
        </p:nvSpPr>
        <p:spPr>
          <a:xfrm>
            <a:off x="722313" y="2547940"/>
            <a:ext cx="7772400" cy="1338263"/>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a:t>单击此处编辑母版文本样式</a:t>
            </a:r>
          </a:p>
        </p:txBody>
      </p:sp>
      <p:sp>
        <p:nvSpPr>
          <p:cNvPr id="9" name="日期占位符 3"/>
          <p:cNvSpPr>
            <a:spLocks noGrp="1"/>
          </p:cNvSpPr>
          <p:nvPr>
            <p:ph type="dt" sz="half" idx="10"/>
          </p:nvPr>
        </p:nvSpPr>
        <p:spPr/>
        <p:txBody>
          <a:bodyPr/>
          <a:lstStyle>
            <a:lvl1pPr>
              <a:defRPr/>
            </a:lvl1pPr>
          </a:lstStyle>
          <a:p>
            <a:pPr>
              <a:defRPr/>
            </a:pPr>
            <a:fld id="{61A67C18-5537-4B32-930F-38BDE48765FE}" type="datetimeFigureOut">
              <a:rPr lang="en-US"/>
              <a:pPr>
                <a:defRPr/>
              </a:pPr>
              <a:t>3/15/2021</a:t>
            </a:fld>
            <a:endParaRPr lang="en-US"/>
          </a:p>
        </p:txBody>
      </p:sp>
      <p:sp>
        <p:nvSpPr>
          <p:cNvPr id="10" name="页脚占位符 4"/>
          <p:cNvSpPr>
            <a:spLocks noGrp="1"/>
          </p:cNvSpPr>
          <p:nvPr>
            <p:ph type="ftr" sz="quarter" idx="11"/>
          </p:nvPr>
        </p:nvSpPr>
        <p:spPr>
          <a:xfrm>
            <a:off x="800100" y="6172200"/>
            <a:ext cx="4000500" cy="457200"/>
          </a:xfrm>
        </p:spPr>
        <p:txBody>
          <a:bodyPr/>
          <a:lstStyle>
            <a:lvl1pPr>
              <a:defRPr/>
            </a:lvl1pPr>
          </a:lstStyle>
          <a:p>
            <a:pPr>
              <a:defRPr/>
            </a:pPr>
            <a:endParaRPr lang="en-US" altLang="zh-CN"/>
          </a:p>
        </p:txBody>
      </p:sp>
      <p:sp>
        <p:nvSpPr>
          <p:cNvPr id="11" name="灯片编号占位符 5"/>
          <p:cNvSpPr>
            <a:spLocks noGrp="1"/>
          </p:cNvSpPr>
          <p:nvPr>
            <p:ph type="sldNum" sz="quarter" idx="12"/>
          </p:nvPr>
        </p:nvSpPr>
        <p:spPr>
          <a:xfrm>
            <a:off x="146050" y="6208184"/>
            <a:ext cx="457200" cy="457200"/>
          </a:xfrm>
        </p:spPr>
        <p:txBody>
          <a:bodyPr/>
          <a:lstStyle>
            <a:lvl1pPr>
              <a:defRPr/>
            </a:lvl1pPr>
          </a:lstStyle>
          <a:p>
            <a:pPr>
              <a:defRPr/>
            </a:pPr>
            <a:fld id="{D06D2D65-4BD2-4151-AA1B-6B3F2928F6DD}" type="slidenum">
              <a:rPr lang="en-US" altLang="zh-CN"/>
              <a:pPr>
                <a:defRPr/>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9" name="内容占位符 8"/>
          <p:cNvSpPr>
            <a:spLocks noGrp="1"/>
          </p:cNvSpPr>
          <p:nvPr>
            <p:ph sz="quarter" idx="1"/>
          </p:nvPr>
        </p:nvSpPr>
        <p:spPr>
          <a:xfrm>
            <a:off x="914400" y="1447800"/>
            <a:ext cx="3749040" cy="45720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1" name="内容占位符 10"/>
          <p:cNvSpPr>
            <a:spLocks noGrp="1"/>
          </p:cNvSpPr>
          <p:nvPr>
            <p:ph sz="quarter" idx="2"/>
          </p:nvPr>
        </p:nvSpPr>
        <p:spPr>
          <a:xfrm>
            <a:off x="4933950" y="1447800"/>
            <a:ext cx="3749040" cy="45720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13"/>
          <p:cNvSpPr>
            <a:spLocks noGrp="1"/>
          </p:cNvSpPr>
          <p:nvPr>
            <p:ph type="dt" sz="half" idx="10"/>
          </p:nvPr>
        </p:nvSpPr>
        <p:spPr/>
        <p:txBody>
          <a:bodyPr/>
          <a:lstStyle>
            <a:lvl1pPr>
              <a:defRPr/>
            </a:lvl1pPr>
          </a:lstStyle>
          <a:p>
            <a:pPr>
              <a:defRPr/>
            </a:pPr>
            <a:fld id="{968C1BEE-AFCE-406E-A597-E15F5C1FC3D9}" type="datetimeFigureOut">
              <a:rPr lang="en-US"/>
              <a:pPr>
                <a:defRPr/>
              </a:pPr>
              <a:t>3/15/2021</a:t>
            </a:fld>
            <a:endParaRPr lang="en-US" dirty="0"/>
          </a:p>
        </p:txBody>
      </p:sp>
      <p:sp>
        <p:nvSpPr>
          <p:cNvPr id="6" name="页脚占位符 2"/>
          <p:cNvSpPr>
            <a:spLocks noGrp="1"/>
          </p:cNvSpPr>
          <p:nvPr>
            <p:ph type="ftr" sz="quarter" idx="11"/>
          </p:nvPr>
        </p:nvSpPr>
        <p:spPr/>
        <p:txBody>
          <a:bodyPr/>
          <a:lstStyle>
            <a:lvl1pPr>
              <a:defRPr/>
            </a:lvl1pPr>
          </a:lstStyle>
          <a:p>
            <a:pPr>
              <a:defRPr/>
            </a:pPr>
            <a:endParaRPr lang="en-US"/>
          </a:p>
        </p:txBody>
      </p:sp>
      <p:sp>
        <p:nvSpPr>
          <p:cNvPr id="7" name="灯片编号占位符 22"/>
          <p:cNvSpPr>
            <a:spLocks noGrp="1"/>
          </p:cNvSpPr>
          <p:nvPr>
            <p:ph type="sldNum" sz="quarter" idx="12"/>
          </p:nvPr>
        </p:nvSpPr>
        <p:spPr/>
        <p:txBody>
          <a:bodyPr/>
          <a:lstStyle>
            <a:lvl1pPr>
              <a:defRPr/>
            </a:lvl1pPr>
          </a:lstStyle>
          <a:p>
            <a:pPr>
              <a:defRPr/>
            </a:pPr>
            <a:fld id="{BE9AFD88-01D2-4501-B698-BE10B0901264}"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14400" y="273051"/>
            <a:ext cx="77724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a:t>单击此处编辑母版文本样式</a:t>
            </a:r>
          </a:p>
        </p:txBody>
      </p:sp>
      <p:sp>
        <p:nvSpPr>
          <p:cNvPr id="4" name="文本占位符 3"/>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a:t>单击此处编辑母版文本样式</a:t>
            </a:r>
          </a:p>
        </p:txBody>
      </p:sp>
      <p:sp>
        <p:nvSpPr>
          <p:cNvPr id="11" name="内容占位符 10"/>
          <p:cNvSpPr>
            <a:spLocks noGrp="1"/>
          </p:cNvSpPr>
          <p:nvPr>
            <p:ph sz="half" idx="2"/>
          </p:nvPr>
        </p:nvSpPr>
        <p:spPr>
          <a:xfrm>
            <a:off x="914400" y="2247900"/>
            <a:ext cx="3733800" cy="38862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3" name="内容占位符 12"/>
          <p:cNvSpPr>
            <a:spLocks noGrp="1"/>
          </p:cNvSpPr>
          <p:nvPr>
            <p:ph sz="half" idx="4"/>
          </p:nvPr>
        </p:nvSpPr>
        <p:spPr>
          <a:xfrm>
            <a:off x="4953000" y="2247900"/>
            <a:ext cx="3733800" cy="38862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13"/>
          <p:cNvSpPr>
            <a:spLocks noGrp="1"/>
          </p:cNvSpPr>
          <p:nvPr>
            <p:ph type="dt" sz="half" idx="10"/>
          </p:nvPr>
        </p:nvSpPr>
        <p:spPr/>
        <p:txBody>
          <a:bodyPr/>
          <a:lstStyle>
            <a:lvl1pPr>
              <a:defRPr/>
            </a:lvl1pPr>
          </a:lstStyle>
          <a:p>
            <a:pPr>
              <a:defRPr/>
            </a:pPr>
            <a:fld id="{96E0D23A-8E9E-4CB4-BEB2-C967CB4F2909}" type="datetimeFigureOut">
              <a:rPr lang="en-US"/>
              <a:pPr>
                <a:defRPr/>
              </a:pPr>
              <a:t>3/15/2021</a:t>
            </a:fld>
            <a:endParaRPr lang="en-US" dirty="0"/>
          </a:p>
        </p:txBody>
      </p:sp>
      <p:sp>
        <p:nvSpPr>
          <p:cNvPr id="8" name="页脚占位符 2"/>
          <p:cNvSpPr>
            <a:spLocks noGrp="1"/>
          </p:cNvSpPr>
          <p:nvPr>
            <p:ph type="ftr" sz="quarter" idx="11"/>
          </p:nvPr>
        </p:nvSpPr>
        <p:spPr/>
        <p:txBody>
          <a:bodyPr/>
          <a:lstStyle>
            <a:lvl1pPr>
              <a:defRPr/>
            </a:lvl1pPr>
          </a:lstStyle>
          <a:p>
            <a:pPr>
              <a:defRPr/>
            </a:pPr>
            <a:endParaRPr lang="en-US"/>
          </a:p>
        </p:txBody>
      </p:sp>
      <p:sp>
        <p:nvSpPr>
          <p:cNvPr id="9" name="灯片编号占位符 22"/>
          <p:cNvSpPr>
            <a:spLocks noGrp="1"/>
          </p:cNvSpPr>
          <p:nvPr>
            <p:ph type="sldNum" sz="quarter" idx="12"/>
          </p:nvPr>
        </p:nvSpPr>
        <p:spPr/>
        <p:txBody>
          <a:bodyPr/>
          <a:lstStyle>
            <a:lvl1pPr>
              <a:defRPr/>
            </a:lvl1pPr>
          </a:lstStyle>
          <a:p>
            <a:pPr>
              <a:defRPr/>
            </a:pPr>
            <a:fld id="{3109847C-FF2D-4E7E-911B-6EA714D9DB43}"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日期占位符 13"/>
          <p:cNvSpPr>
            <a:spLocks noGrp="1"/>
          </p:cNvSpPr>
          <p:nvPr>
            <p:ph type="dt" sz="half" idx="10"/>
          </p:nvPr>
        </p:nvSpPr>
        <p:spPr/>
        <p:txBody>
          <a:bodyPr/>
          <a:lstStyle>
            <a:lvl1pPr>
              <a:defRPr/>
            </a:lvl1pPr>
          </a:lstStyle>
          <a:p>
            <a:pPr>
              <a:defRPr/>
            </a:pPr>
            <a:fld id="{F5B70832-70A0-4089-A6DF-0250EBB23519}" type="datetimeFigureOut">
              <a:rPr lang="en-US"/>
              <a:pPr>
                <a:defRPr/>
              </a:pPr>
              <a:t>3/15/2021</a:t>
            </a:fld>
            <a:endParaRPr lang="en-US" dirty="0"/>
          </a:p>
        </p:txBody>
      </p:sp>
      <p:sp>
        <p:nvSpPr>
          <p:cNvPr id="4" name="页脚占位符 2"/>
          <p:cNvSpPr>
            <a:spLocks noGrp="1"/>
          </p:cNvSpPr>
          <p:nvPr>
            <p:ph type="ftr" sz="quarter" idx="11"/>
          </p:nvPr>
        </p:nvSpPr>
        <p:spPr/>
        <p:txBody>
          <a:bodyPr/>
          <a:lstStyle>
            <a:lvl1pPr>
              <a:defRPr/>
            </a:lvl1pPr>
          </a:lstStyle>
          <a:p>
            <a:pPr>
              <a:defRPr/>
            </a:pPr>
            <a:endParaRPr lang="en-US"/>
          </a:p>
        </p:txBody>
      </p:sp>
      <p:sp>
        <p:nvSpPr>
          <p:cNvPr id="5" name="灯片编号占位符 22"/>
          <p:cNvSpPr>
            <a:spLocks noGrp="1"/>
          </p:cNvSpPr>
          <p:nvPr>
            <p:ph type="sldNum" sz="quarter" idx="12"/>
          </p:nvPr>
        </p:nvSpPr>
        <p:spPr/>
        <p:txBody>
          <a:bodyPr/>
          <a:lstStyle>
            <a:lvl1pPr>
              <a:defRPr/>
            </a:lvl1pPr>
          </a:lstStyle>
          <a:p>
            <a:pPr>
              <a:defRPr/>
            </a:pPr>
            <a:fld id="{34CDD7F9-9AB6-49D3-B478-D4C2A31695D0}"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3"/>
          <p:cNvSpPr>
            <a:spLocks noGrp="1"/>
          </p:cNvSpPr>
          <p:nvPr>
            <p:ph type="dt" sz="half" idx="10"/>
          </p:nvPr>
        </p:nvSpPr>
        <p:spPr/>
        <p:txBody>
          <a:bodyPr/>
          <a:lstStyle>
            <a:lvl1pPr>
              <a:defRPr/>
            </a:lvl1pPr>
          </a:lstStyle>
          <a:p>
            <a:pPr>
              <a:defRPr/>
            </a:pPr>
            <a:fld id="{6D35745C-6749-4D5A-9269-BDD025DDB650}" type="datetimeFigureOut">
              <a:rPr lang="en-US"/>
              <a:pPr>
                <a:defRPr/>
              </a:pPr>
              <a:t>3/15/2021</a:t>
            </a:fld>
            <a:endParaRPr lang="en-US" dirty="0"/>
          </a:p>
        </p:txBody>
      </p:sp>
      <p:sp>
        <p:nvSpPr>
          <p:cNvPr id="3" name="页脚占位符 2"/>
          <p:cNvSpPr>
            <a:spLocks noGrp="1"/>
          </p:cNvSpPr>
          <p:nvPr>
            <p:ph type="ftr" sz="quarter" idx="11"/>
          </p:nvPr>
        </p:nvSpPr>
        <p:spPr/>
        <p:txBody>
          <a:bodyPr/>
          <a:lstStyle>
            <a:lvl1pPr>
              <a:defRPr/>
            </a:lvl1pPr>
          </a:lstStyle>
          <a:p>
            <a:pPr>
              <a:defRPr/>
            </a:pPr>
            <a:endParaRPr lang="en-US"/>
          </a:p>
        </p:txBody>
      </p:sp>
      <p:sp>
        <p:nvSpPr>
          <p:cNvPr id="4" name="灯片编号占位符 22"/>
          <p:cNvSpPr>
            <a:spLocks noGrp="1"/>
          </p:cNvSpPr>
          <p:nvPr>
            <p:ph type="sldNum" sz="quarter" idx="12"/>
          </p:nvPr>
        </p:nvSpPr>
        <p:spPr/>
        <p:txBody>
          <a:bodyPr/>
          <a:lstStyle>
            <a:lvl1pPr>
              <a:defRPr/>
            </a:lvl1pPr>
          </a:lstStyle>
          <a:p>
            <a:pPr>
              <a:defRPr/>
            </a:pPr>
            <a:fld id="{5EAA5171-3018-4F6A-8818-FF98276A81FB}"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useBgFill="1">
        <p:nvSpPr>
          <p:cNvPr id="6" name="圆角矩形 5"/>
          <p:cNvSpPr/>
          <p:nvPr/>
        </p:nvSpPr>
        <p:spPr>
          <a:xfrm>
            <a:off x="63502" y="69851"/>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sz="1800"/>
          </a:p>
        </p:txBody>
      </p:sp>
      <p:sp>
        <p:nvSpPr>
          <p:cNvPr id="2" name="标题 1"/>
          <p:cNvSpPr>
            <a:spLocks noGrp="1"/>
          </p:cNvSpPr>
          <p:nvPr>
            <p:ph type="title"/>
          </p:nvPr>
        </p:nvSpPr>
        <p:spPr>
          <a:xfrm>
            <a:off x="914400" y="273051"/>
            <a:ext cx="7772400" cy="1143000"/>
          </a:xfrm>
        </p:spPr>
        <p:txBody>
          <a:bodyPr/>
          <a:lstStyle>
            <a:lvl1pPr algn="l">
              <a:buNone/>
              <a:defRPr sz="4000" b="0"/>
            </a:lvl1pPr>
          </a:lstStyle>
          <a:p>
            <a:r>
              <a:rPr lang="zh-CN" altLang="en-US"/>
              <a:t>单击此处编辑母版标题样式</a:t>
            </a:r>
            <a:endParaRPr lang="en-US"/>
          </a:p>
        </p:txBody>
      </p:sp>
      <p:sp>
        <p:nvSpPr>
          <p:cNvPr id="3" name="文本占位符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zh-CN" altLang="en-US"/>
              <a:t>单击此处编辑母版文本样式</a:t>
            </a:r>
          </a:p>
        </p:txBody>
      </p:sp>
      <p:sp>
        <p:nvSpPr>
          <p:cNvPr id="11" name="内容占位符 10"/>
          <p:cNvSpPr>
            <a:spLocks noGrp="1"/>
          </p:cNvSpPr>
          <p:nvPr>
            <p:ph sz="quarter" idx="1"/>
          </p:nvPr>
        </p:nvSpPr>
        <p:spPr>
          <a:xfrm>
            <a:off x="2971800" y="1600200"/>
            <a:ext cx="5715000" cy="4495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4"/>
          <p:cNvSpPr>
            <a:spLocks noGrp="1"/>
          </p:cNvSpPr>
          <p:nvPr>
            <p:ph type="dt" sz="half" idx="10"/>
          </p:nvPr>
        </p:nvSpPr>
        <p:spPr/>
        <p:txBody>
          <a:bodyPr/>
          <a:lstStyle>
            <a:lvl1pPr>
              <a:defRPr/>
            </a:lvl1pPr>
          </a:lstStyle>
          <a:p>
            <a:pPr>
              <a:defRPr/>
            </a:pPr>
            <a:fld id="{75F3B16B-4E99-4276-A37A-E8246DE5D0F7}" type="datetimeFigureOut">
              <a:rPr lang="en-US"/>
              <a:pPr>
                <a:defRPr/>
              </a:pPr>
              <a:t>3/15/2021</a:t>
            </a:fld>
            <a:endParaRPr lang="en-US"/>
          </a:p>
        </p:txBody>
      </p:sp>
      <p:sp>
        <p:nvSpPr>
          <p:cNvPr id="8" name="页脚占位符 5"/>
          <p:cNvSpPr>
            <a:spLocks noGrp="1"/>
          </p:cNvSpPr>
          <p:nvPr>
            <p:ph type="ftr" sz="quarter" idx="11"/>
          </p:nvPr>
        </p:nvSpPr>
        <p:spPr/>
        <p:txBody>
          <a:bodyPr/>
          <a:lstStyle>
            <a:lvl1pPr>
              <a:defRPr/>
            </a:lvl1pPr>
          </a:lstStyle>
          <a:p>
            <a:pPr>
              <a:defRPr/>
            </a:pPr>
            <a:endParaRPr lang="en-US"/>
          </a:p>
        </p:txBody>
      </p:sp>
      <p:sp>
        <p:nvSpPr>
          <p:cNvPr id="9" name="灯片编号占位符 6"/>
          <p:cNvSpPr>
            <a:spLocks noGrp="1"/>
          </p:cNvSpPr>
          <p:nvPr>
            <p:ph type="sldNum" sz="quarter" idx="12"/>
          </p:nvPr>
        </p:nvSpPr>
        <p:spPr/>
        <p:txBody>
          <a:bodyPr/>
          <a:lstStyle>
            <a:lvl1pPr>
              <a:defRPr/>
            </a:lvl1pPr>
          </a:lstStyle>
          <a:p>
            <a:pPr>
              <a:defRPr/>
            </a:pPr>
            <a:fld id="{9FE2C282-A9C8-49DC-ABCD-88FC1FD1901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p:cNvSpPr/>
          <p:nvPr/>
        </p:nvSpPr>
        <p:spPr>
          <a:xfrm flipV="1">
            <a:off x="68265" y="4684184"/>
            <a:ext cx="9007475" cy="91016"/>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6" name="矩形 5"/>
          <p:cNvSpPr/>
          <p:nvPr/>
        </p:nvSpPr>
        <p:spPr>
          <a:xfrm>
            <a:off x="68265" y="4650320"/>
            <a:ext cx="9007475" cy="4656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7" name="矩形 6"/>
          <p:cNvSpPr/>
          <p:nvPr/>
        </p:nvSpPr>
        <p:spPr>
          <a:xfrm>
            <a:off x="68265" y="4773086"/>
            <a:ext cx="9007475" cy="48683"/>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2" name="标题 1"/>
          <p:cNvSpPr>
            <a:spLocks noGrp="1"/>
          </p:cNvSpPr>
          <p:nvPr>
            <p:ph type="title"/>
          </p:nvPr>
        </p:nvSpPr>
        <p:spPr>
          <a:xfrm>
            <a:off x="914400" y="4900551"/>
            <a:ext cx="7315200" cy="522288"/>
          </a:xfrm>
        </p:spPr>
        <p:txBody>
          <a:bodyPr anchor="ctr">
            <a:noAutofit/>
          </a:bodyPr>
          <a:lstStyle>
            <a:lvl1pPr algn="l">
              <a:buNone/>
              <a:defRPr sz="2800" b="0"/>
            </a:lvl1pPr>
          </a:lstStyle>
          <a:p>
            <a:r>
              <a:rPr lang="zh-CN" altLang="en-US"/>
              <a:t>单击此处编辑母版标题样式</a:t>
            </a:r>
            <a:endParaRPr lang="en-US"/>
          </a:p>
        </p:txBody>
      </p:sp>
      <p:sp>
        <p:nvSpPr>
          <p:cNvPr id="4" name="文本占位符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zh-CN" altLang="en-US"/>
              <a:t>单击此处编辑母版文本样式</a:t>
            </a:r>
          </a:p>
        </p:txBody>
      </p:sp>
      <p:sp>
        <p:nvSpPr>
          <p:cNvPr id="3" name="图片占位符 2"/>
          <p:cNvSpPr>
            <a:spLocks noGrp="1"/>
          </p:cNvSpPr>
          <p:nvPr>
            <p:ph type="pic" idx="1"/>
          </p:nvPr>
        </p:nvSpPr>
        <p:spPr>
          <a:xfrm>
            <a:off x="68311" y="66678"/>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zh-CN" altLang="en-US" noProof="0"/>
              <a:t>单击图标添加图片</a:t>
            </a:r>
            <a:endParaRPr lang="en-US" noProof="0" dirty="0"/>
          </a:p>
        </p:txBody>
      </p:sp>
      <p:sp>
        <p:nvSpPr>
          <p:cNvPr id="8" name="日期占位符 4"/>
          <p:cNvSpPr>
            <a:spLocks noGrp="1"/>
          </p:cNvSpPr>
          <p:nvPr>
            <p:ph type="dt" sz="half" idx="10"/>
          </p:nvPr>
        </p:nvSpPr>
        <p:spPr/>
        <p:txBody>
          <a:bodyPr/>
          <a:lstStyle>
            <a:lvl1pPr>
              <a:defRPr/>
            </a:lvl1pPr>
          </a:lstStyle>
          <a:p>
            <a:pPr>
              <a:defRPr/>
            </a:pPr>
            <a:fld id="{F30D97FE-9DB7-40AE-B68A-5608BBFED039}" type="datetimeFigureOut">
              <a:rPr lang="en-US"/>
              <a:pPr>
                <a:defRPr/>
              </a:pPr>
              <a:t>3/15/2021</a:t>
            </a:fld>
            <a:endParaRPr lang="en-US"/>
          </a:p>
        </p:txBody>
      </p:sp>
      <p:sp>
        <p:nvSpPr>
          <p:cNvPr id="9" name="页脚占位符 5"/>
          <p:cNvSpPr>
            <a:spLocks noGrp="1"/>
          </p:cNvSpPr>
          <p:nvPr>
            <p:ph type="ftr" sz="quarter" idx="11"/>
          </p:nvPr>
        </p:nvSpPr>
        <p:spPr>
          <a:xfrm>
            <a:off x="914400" y="6172200"/>
            <a:ext cx="3886200" cy="457200"/>
          </a:xfrm>
        </p:spPr>
        <p:txBody>
          <a:bodyPr/>
          <a:lstStyle>
            <a:lvl1pPr>
              <a:defRPr/>
            </a:lvl1pPr>
          </a:lstStyle>
          <a:p>
            <a:pPr>
              <a:defRPr/>
            </a:pPr>
            <a:endParaRPr lang="en-US"/>
          </a:p>
        </p:txBody>
      </p:sp>
      <p:sp>
        <p:nvSpPr>
          <p:cNvPr id="10" name="灯片编号占位符 6"/>
          <p:cNvSpPr>
            <a:spLocks noGrp="1"/>
          </p:cNvSpPr>
          <p:nvPr>
            <p:ph type="sldNum" sz="quarter" idx="12"/>
          </p:nvPr>
        </p:nvSpPr>
        <p:spPr>
          <a:xfrm>
            <a:off x="146050" y="6208184"/>
            <a:ext cx="457200" cy="457200"/>
          </a:xfrm>
        </p:spPr>
        <p:txBody>
          <a:bodyPr/>
          <a:lstStyle>
            <a:lvl1pPr>
              <a:defRPr/>
            </a:lvl1pPr>
          </a:lstStyle>
          <a:p>
            <a:pPr>
              <a:defRPr/>
            </a:pPr>
            <a:fld id="{DA7757E0-49F1-4D4E-AB4A-40940900DF25}"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sz="1800"/>
          </a:p>
        </p:txBody>
      </p:sp>
      <p:sp useBgFill="1">
        <p:nvSpPr>
          <p:cNvPr id="8" name="圆角矩形 7"/>
          <p:cNvSpPr/>
          <p:nvPr/>
        </p:nvSpPr>
        <p:spPr>
          <a:xfrm>
            <a:off x="63502" y="69851"/>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sz="1800"/>
          </a:p>
        </p:txBody>
      </p:sp>
      <p:sp>
        <p:nvSpPr>
          <p:cNvPr id="21508" name="标题占位符 21"/>
          <p:cNvSpPr>
            <a:spLocks noGrp="1"/>
          </p:cNvSpPr>
          <p:nvPr>
            <p:ph type="title"/>
          </p:nvPr>
        </p:nvSpPr>
        <p:spPr bwMode="auto">
          <a:xfrm>
            <a:off x="914400" y="275167"/>
            <a:ext cx="7772400" cy="1143000"/>
          </a:xfrm>
          <a:prstGeom prst="rect">
            <a:avLst/>
          </a:prstGeom>
          <a:noFill/>
          <a:ln w="9525">
            <a:noFill/>
            <a:miter lim="800000"/>
          </a:ln>
        </p:spPr>
        <p:txBody>
          <a:bodyPr vert="horz" wrap="square" lIns="91440" tIns="45720" rIns="91440" bIns="91440" numCol="1" anchor="b" anchorCtr="0" compatLnSpc="1"/>
          <a:lstStyle/>
          <a:p>
            <a:pPr lvl="0"/>
            <a:r>
              <a:rPr lang="zh-CN" altLang="en-US"/>
              <a:t>单击此处编辑母版标题样式</a:t>
            </a:r>
            <a:endParaRPr lang="en-US"/>
          </a:p>
        </p:txBody>
      </p:sp>
      <p:sp>
        <p:nvSpPr>
          <p:cNvPr id="21509" name="文本占位符 12"/>
          <p:cNvSpPr>
            <a:spLocks noGrp="1"/>
          </p:cNvSpPr>
          <p:nvPr>
            <p:ph type="body" idx="1"/>
          </p:nvPr>
        </p:nvSpPr>
        <p:spPr bwMode="auto">
          <a:xfrm>
            <a:off x="914400" y="1447800"/>
            <a:ext cx="7772400" cy="4572000"/>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4" name="日期占位符 13"/>
          <p:cNvSpPr>
            <a:spLocks noGrp="1"/>
          </p:cNvSpPr>
          <p:nvPr>
            <p:ph type="dt" sz="half" idx="2"/>
          </p:nvPr>
        </p:nvSpPr>
        <p:spPr>
          <a:xfrm>
            <a:off x="6172200" y="6191254"/>
            <a:ext cx="2476500" cy="476249"/>
          </a:xfrm>
          <a:prstGeom prst="rect">
            <a:avLst/>
          </a:prstGeom>
        </p:spPr>
        <p:txBody>
          <a:bodyPr anchor="ctr" anchorCtr="0"/>
          <a:lstStyle>
            <a:lvl1pPr algn="r" eaLnBrk="1" latinLnBrk="0" hangingPunct="1">
              <a:defRPr kumimoji="0" sz="1400">
                <a:solidFill>
                  <a:schemeClr val="tx2"/>
                </a:solidFill>
              </a:defRPr>
            </a:lvl1pPr>
          </a:lstStyle>
          <a:p>
            <a:pPr>
              <a:defRPr/>
            </a:pPr>
            <a:fld id="{0F1602F3-FE22-4186-B69A-0444B26B9F3B}" type="datetimeFigureOut">
              <a:rPr lang="en-US"/>
              <a:pPr>
                <a:defRPr/>
              </a:pPr>
              <a:t>3/15/2021</a:t>
            </a:fld>
            <a:endParaRPr lang="en-US" dirty="0"/>
          </a:p>
        </p:txBody>
      </p:sp>
      <p:sp>
        <p:nvSpPr>
          <p:cNvPr id="3" name="页脚占位符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pPr>
              <a:defRPr/>
            </a:pPr>
            <a:endParaRPr lang="en-US"/>
          </a:p>
        </p:txBody>
      </p:sp>
      <p:sp>
        <p:nvSpPr>
          <p:cNvPr id="23" name="灯片编号占位符 22"/>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pPr>
              <a:defRPr/>
            </a:pPr>
            <a:fld id="{209805FD-2AEB-47D4-8916-BDBD94EF6913}"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anose="020B0503020102020204" pitchFamily="34" charset="0"/>
          <a:ea typeface="幼圆" panose="02010509060101010101" pitchFamily="49" charset="-122"/>
        </a:defRPr>
      </a:lvl2pPr>
      <a:lvl3pPr algn="l" rtl="0" eaLnBrk="0" fontAlgn="base" hangingPunct="0">
        <a:spcBef>
          <a:spcPct val="0"/>
        </a:spcBef>
        <a:spcAft>
          <a:spcPct val="0"/>
        </a:spcAft>
        <a:defRPr sz="4000">
          <a:solidFill>
            <a:schemeClr val="tx2"/>
          </a:solidFill>
          <a:latin typeface="Franklin Gothic Book" panose="020B0503020102020204" pitchFamily="34" charset="0"/>
          <a:ea typeface="幼圆" panose="02010509060101010101" pitchFamily="49" charset="-122"/>
        </a:defRPr>
      </a:lvl3pPr>
      <a:lvl4pPr algn="l" rtl="0" eaLnBrk="0" fontAlgn="base" hangingPunct="0">
        <a:spcBef>
          <a:spcPct val="0"/>
        </a:spcBef>
        <a:spcAft>
          <a:spcPct val="0"/>
        </a:spcAft>
        <a:defRPr sz="4000">
          <a:solidFill>
            <a:schemeClr val="tx2"/>
          </a:solidFill>
          <a:latin typeface="Franklin Gothic Book" panose="020B0503020102020204" pitchFamily="34" charset="0"/>
          <a:ea typeface="幼圆" panose="02010509060101010101" pitchFamily="49" charset="-122"/>
        </a:defRPr>
      </a:lvl4pPr>
      <a:lvl5pPr algn="l" rtl="0" eaLnBrk="0" fontAlgn="base" hangingPunct="0">
        <a:spcBef>
          <a:spcPct val="0"/>
        </a:spcBef>
        <a:spcAft>
          <a:spcPct val="0"/>
        </a:spcAft>
        <a:defRPr sz="4000">
          <a:solidFill>
            <a:schemeClr val="tx2"/>
          </a:solidFill>
          <a:latin typeface="Franklin Gothic Book" panose="020B0503020102020204" pitchFamily="34" charset="0"/>
          <a:ea typeface="幼圆" panose="02010509060101010101" pitchFamily="49" charset="-122"/>
        </a:defRPr>
      </a:lvl5pPr>
      <a:lvl6pPr marL="457200" algn="l" rtl="0" fontAlgn="base">
        <a:spcBef>
          <a:spcPct val="0"/>
        </a:spcBef>
        <a:spcAft>
          <a:spcPct val="0"/>
        </a:spcAft>
        <a:defRPr sz="4000">
          <a:solidFill>
            <a:schemeClr val="tx2"/>
          </a:solidFill>
          <a:latin typeface="Franklin Gothic Book" panose="020B0503020102020204" pitchFamily="34" charset="0"/>
          <a:ea typeface="幼圆" panose="02010509060101010101" pitchFamily="49" charset="-122"/>
        </a:defRPr>
      </a:lvl6pPr>
      <a:lvl7pPr marL="914400" algn="l" rtl="0" fontAlgn="base">
        <a:spcBef>
          <a:spcPct val="0"/>
        </a:spcBef>
        <a:spcAft>
          <a:spcPct val="0"/>
        </a:spcAft>
        <a:defRPr sz="4000">
          <a:solidFill>
            <a:schemeClr val="tx2"/>
          </a:solidFill>
          <a:latin typeface="Franklin Gothic Book" panose="020B0503020102020204" pitchFamily="34" charset="0"/>
          <a:ea typeface="幼圆" panose="02010509060101010101" pitchFamily="49" charset="-122"/>
        </a:defRPr>
      </a:lvl7pPr>
      <a:lvl8pPr marL="1371600" algn="l" rtl="0" fontAlgn="base">
        <a:spcBef>
          <a:spcPct val="0"/>
        </a:spcBef>
        <a:spcAft>
          <a:spcPct val="0"/>
        </a:spcAft>
        <a:defRPr sz="4000">
          <a:solidFill>
            <a:schemeClr val="tx2"/>
          </a:solidFill>
          <a:latin typeface="Franklin Gothic Book" panose="020B0503020102020204" pitchFamily="34" charset="0"/>
          <a:ea typeface="幼圆" panose="02010509060101010101" pitchFamily="49" charset="-122"/>
        </a:defRPr>
      </a:lvl8pPr>
      <a:lvl9pPr marL="1828800" algn="l" rtl="0" fontAlgn="base">
        <a:spcBef>
          <a:spcPct val="0"/>
        </a:spcBef>
        <a:spcAft>
          <a:spcPct val="0"/>
        </a:spcAft>
        <a:defRPr sz="4000">
          <a:solidFill>
            <a:schemeClr val="tx2"/>
          </a:solidFill>
          <a:latin typeface="Franklin Gothic Book" panose="020B0503020102020204" pitchFamily="34" charset="0"/>
          <a:ea typeface="幼圆" panose="02010509060101010101" pitchFamily="49" charset="-122"/>
        </a:defRPr>
      </a:lvl9pPr>
    </p:titleStyle>
    <p:bodyStyle>
      <a:lvl1pPr marL="273050" indent="-273050" algn="l" rtl="0" eaLnBrk="0" fontAlgn="base" hangingPunct="0">
        <a:spcBef>
          <a:spcPts val="575"/>
        </a:spcBef>
        <a:spcAft>
          <a:spcPct val="0"/>
        </a:spcAft>
        <a:buClr>
          <a:schemeClr val="accent1"/>
        </a:buClr>
        <a:buSzPct val="85000"/>
        <a:buFont typeface="Wingdings 2" panose="05020102010507070707" pitchFamily="18" charset="2"/>
        <a:buChar char=""/>
        <a:defRPr sz="2600" kern="1200">
          <a:solidFill>
            <a:schemeClr val="tx1"/>
          </a:solidFill>
          <a:latin typeface="+mn-lt"/>
          <a:ea typeface="+mn-ea"/>
          <a:cs typeface="+mn-cs"/>
        </a:defRPr>
      </a:lvl1pPr>
      <a:lvl2pPr marL="548005" indent="-228600" algn="l" rtl="0" eaLnBrk="0" fontAlgn="base" hangingPunct="0">
        <a:spcBef>
          <a:spcPts val="375"/>
        </a:spcBef>
        <a:spcAft>
          <a:spcPct val="0"/>
        </a:spcAft>
        <a:buClr>
          <a:schemeClr val="accent2"/>
        </a:buClr>
        <a:buSzPct val="85000"/>
        <a:buFont typeface="Wingdings 2" panose="05020102010507070707"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E6B1AB"/>
        </a:buClr>
        <a:buSzPct val="85000"/>
        <a:buFont typeface="Wingdings 2" panose="05020102010507070707" pitchFamily="18" charset="2"/>
        <a:buChar char=""/>
        <a:defRPr sz="2000" kern="1200">
          <a:solidFill>
            <a:schemeClr val="tx1"/>
          </a:solidFill>
          <a:latin typeface="+mn-lt"/>
          <a:ea typeface="+mn-ea"/>
          <a:cs typeface="+mn-cs"/>
        </a:defRPr>
      </a:lvl3pPr>
      <a:lvl4pPr marL="1097280" indent="-228600" algn="l" rtl="0" eaLnBrk="0" fontAlgn="base" hangingPunct="0">
        <a:spcBef>
          <a:spcPts val="375"/>
        </a:spcBef>
        <a:spcAft>
          <a:spcPct val="0"/>
        </a:spcAft>
        <a:buClr>
          <a:srgbClr val="A28E6A"/>
        </a:buClr>
        <a:buSzPct val="80000"/>
        <a:buFont typeface="Wingdings 2" panose="05020102010507070707"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A28E6A"/>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bwMode="auto">
          <a:xfrm>
            <a:off x="457200" y="275167"/>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p>
        </p:txBody>
      </p:sp>
      <p:sp>
        <p:nvSpPr>
          <p:cNvPr id="22531" name="Rectangle 3"/>
          <p:cNvSpPr>
            <a:spLocks noGrp="1" noChangeArrowheads="1"/>
          </p:cNvSpPr>
          <p:nvPr>
            <p:ph type="body" idx="1"/>
          </p:nvPr>
        </p:nvSpPr>
        <p:spPr bwMode="auto">
          <a:xfrm>
            <a:off x="457200" y="1600203"/>
            <a:ext cx="8229600" cy="4525433"/>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2"/>
          <p:cNvSpPr>
            <a:spLocks noChangeArrowheads="1"/>
          </p:cNvSpPr>
          <p:nvPr/>
        </p:nvSpPr>
        <p:spPr bwMode="gray">
          <a:xfrm>
            <a:off x="655640" y="192619"/>
            <a:ext cx="8497887" cy="719667"/>
          </a:xfrm>
          <a:prstGeom prst="rect">
            <a:avLst/>
          </a:prstGeom>
          <a:solidFill>
            <a:schemeClr val="fo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1800"/>
          </a:p>
        </p:txBody>
      </p:sp>
      <p:sp>
        <p:nvSpPr>
          <p:cNvPr id="1029" name="Rectangle 5"/>
          <p:cNvSpPr>
            <a:spLocks noChangeArrowheads="1"/>
          </p:cNvSpPr>
          <p:nvPr/>
        </p:nvSpPr>
        <p:spPr bwMode="gray">
          <a:xfrm>
            <a:off x="2" y="550336"/>
            <a:ext cx="328613" cy="361951"/>
          </a:xfrm>
          <a:prstGeom prst="rect">
            <a:avLst/>
          </a:prstGeom>
          <a:solidFill>
            <a:schemeClr val="hlink"/>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1800"/>
          </a:p>
        </p:txBody>
      </p:sp>
      <p:sp>
        <p:nvSpPr>
          <p:cNvPr id="1030" name="Rectangle 6"/>
          <p:cNvSpPr>
            <a:spLocks noChangeArrowheads="1"/>
          </p:cNvSpPr>
          <p:nvPr/>
        </p:nvSpPr>
        <p:spPr bwMode="gray">
          <a:xfrm>
            <a:off x="328614" y="188386"/>
            <a:ext cx="328612" cy="361949"/>
          </a:xfrm>
          <a:prstGeom prst="rect">
            <a:avLst/>
          </a:prstGeom>
          <a:solidFill>
            <a:schemeClr val="hlink"/>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1800"/>
          </a:p>
        </p:txBody>
      </p:sp>
      <p:sp>
        <p:nvSpPr>
          <p:cNvPr id="1031" name="Rectangle 7"/>
          <p:cNvSpPr>
            <a:spLocks noChangeArrowheads="1"/>
          </p:cNvSpPr>
          <p:nvPr/>
        </p:nvSpPr>
        <p:spPr bwMode="gray">
          <a:xfrm>
            <a:off x="657227" y="3"/>
            <a:ext cx="328613" cy="361951"/>
          </a:xfrm>
          <a:prstGeom prst="rect">
            <a:avLst/>
          </a:prstGeom>
          <a:solidFill>
            <a:schemeClr val="hlink"/>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1800"/>
          </a:p>
        </p:txBody>
      </p:sp>
      <p:sp>
        <p:nvSpPr>
          <p:cNvPr id="1032" name="Rectangle 8"/>
          <p:cNvSpPr>
            <a:spLocks noChangeArrowheads="1"/>
          </p:cNvSpPr>
          <p:nvPr/>
        </p:nvSpPr>
        <p:spPr bwMode="gray">
          <a:xfrm>
            <a:off x="657227" y="192619"/>
            <a:ext cx="328613" cy="364067"/>
          </a:xfrm>
          <a:prstGeom prst="rect">
            <a:avLst/>
          </a:prstGeom>
          <a:solidFill>
            <a:schemeClr val="accent2"/>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1800"/>
          </a:p>
        </p:txBody>
      </p:sp>
      <p:sp>
        <p:nvSpPr>
          <p:cNvPr id="1033" name="Rectangle 9"/>
          <p:cNvSpPr>
            <a:spLocks noChangeArrowheads="1"/>
          </p:cNvSpPr>
          <p:nvPr/>
        </p:nvSpPr>
        <p:spPr bwMode="gray">
          <a:xfrm>
            <a:off x="328614" y="550336"/>
            <a:ext cx="328612" cy="361951"/>
          </a:xfrm>
          <a:prstGeom prst="rect">
            <a:avLst/>
          </a:prstGeom>
          <a:solidFill>
            <a:schemeClr val="accent2"/>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180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p:hf hdr="0" ftr="0" dt="0"/>
  <p:txStyles>
    <p:title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rgbClr val="FFFFFF"/>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rgbClr val="FFFFFF"/>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rgbClr val="FFFFFF"/>
          </a:solidFill>
          <a:latin typeface="Arial" panose="020B0604020202020204" pitchFamily="34" charset="0"/>
          <a:ea typeface="宋体" panose="02010600030101010101" pitchFamily="2" charset="-122"/>
        </a:defRPr>
      </a:lvl5pPr>
      <a:lvl6pPr marL="457200" algn="l" rtl="0" eaLnBrk="1" fontAlgn="base" hangingPunct="1">
        <a:spcBef>
          <a:spcPct val="0"/>
        </a:spcBef>
        <a:spcAft>
          <a:spcPct val="0"/>
        </a:spcAft>
        <a:defRPr sz="2800" b="1">
          <a:solidFill>
            <a:srgbClr val="FFFFFF"/>
          </a:solidFill>
          <a:latin typeface="Arial" panose="020B0604020202020204" pitchFamily="34" charset="0"/>
          <a:ea typeface="宋体" panose="02010600030101010101" pitchFamily="2" charset="-122"/>
        </a:defRPr>
      </a:lvl6pPr>
      <a:lvl7pPr marL="914400" algn="l" rtl="0" eaLnBrk="1" fontAlgn="base" hangingPunct="1">
        <a:spcBef>
          <a:spcPct val="0"/>
        </a:spcBef>
        <a:spcAft>
          <a:spcPct val="0"/>
        </a:spcAft>
        <a:defRPr sz="2800" b="1">
          <a:solidFill>
            <a:srgbClr val="FFFFFF"/>
          </a:solidFill>
          <a:latin typeface="Arial" panose="020B0604020202020204" pitchFamily="34" charset="0"/>
          <a:ea typeface="宋体" panose="02010600030101010101" pitchFamily="2" charset="-122"/>
        </a:defRPr>
      </a:lvl7pPr>
      <a:lvl8pPr marL="1371600" algn="l" rtl="0" eaLnBrk="1" fontAlgn="base" hangingPunct="1">
        <a:spcBef>
          <a:spcPct val="0"/>
        </a:spcBef>
        <a:spcAft>
          <a:spcPct val="0"/>
        </a:spcAft>
        <a:defRPr sz="2800" b="1">
          <a:solidFill>
            <a:srgbClr val="FFFFFF"/>
          </a:solidFill>
          <a:latin typeface="Arial" panose="020B0604020202020204" pitchFamily="34" charset="0"/>
          <a:ea typeface="宋体" panose="02010600030101010101" pitchFamily="2" charset="-122"/>
        </a:defRPr>
      </a:lvl8pPr>
      <a:lvl9pPr marL="1828800" algn="l" rtl="0" eaLnBrk="1" fontAlgn="base" hangingPunct="1">
        <a:spcBef>
          <a:spcPct val="0"/>
        </a:spcBef>
        <a:spcAft>
          <a:spcPct val="0"/>
        </a:spcAft>
        <a:defRPr sz="2800" b="1">
          <a:solidFill>
            <a:srgbClr val="FFFFFF"/>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a:solidFill>
            <a:srgbClr val="000000"/>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a:solidFill>
            <a:srgbClr val="000000"/>
          </a:solidFill>
          <a:latin typeface="+mj-lt"/>
          <a:ea typeface="+mn-ea"/>
        </a:defRPr>
      </a:lvl2pPr>
      <a:lvl3pPr marL="1143000" indent="-228600" algn="l" rtl="0" eaLnBrk="0" fontAlgn="base" hangingPunct="0">
        <a:spcBef>
          <a:spcPct val="20000"/>
        </a:spcBef>
        <a:spcAft>
          <a:spcPct val="0"/>
        </a:spcAft>
        <a:buClr>
          <a:schemeClr val="tx1"/>
        </a:buClr>
        <a:buChar char="•"/>
        <a:defRPr sz="2400">
          <a:solidFill>
            <a:srgbClr val="000000"/>
          </a:solidFill>
          <a:latin typeface="+mj-lt"/>
          <a:ea typeface="+mn-ea"/>
        </a:defRPr>
      </a:lvl3pPr>
      <a:lvl4pPr marL="1600200" indent="-228600" algn="l" rtl="0" eaLnBrk="0" fontAlgn="base" hangingPunct="0">
        <a:spcBef>
          <a:spcPct val="20000"/>
        </a:spcBef>
        <a:spcAft>
          <a:spcPct val="0"/>
        </a:spcAft>
        <a:buChar char="–"/>
        <a:defRPr sz="2000">
          <a:solidFill>
            <a:srgbClr val="000000"/>
          </a:solidFill>
          <a:latin typeface="+mj-lt"/>
          <a:ea typeface="+mn-ea"/>
        </a:defRPr>
      </a:lvl4pPr>
      <a:lvl5pPr marL="2057400" indent="-228600" algn="l" rtl="0" eaLnBrk="0" fontAlgn="base" hangingPunct="0">
        <a:spcBef>
          <a:spcPct val="20000"/>
        </a:spcBef>
        <a:spcAft>
          <a:spcPct val="0"/>
        </a:spcAft>
        <a:buChar char="»"/>
        <a:defRPr sz="2000">
          <a:solidFill>
            <a:srgbClr val="000000"/>
          </a:solidFill>
          <a:latin typeface="+mj-lt"/>
          <a:ea typeface="+mn-ea"/>
        </a:defRPr>
      </a:lvl5pPr>
      <a:lvl6pPr marL="2514600" indent="-228600" algn="l" rtl="0" eaLnBrk="1" fontAlgn="base" hangingPunct="1">
        <a:spcBef>
          <a:spcPct val="20000"/>
        </a:spcBef>
        <a:spcAft>
          <a:spcPct val="0"/>
        </a:spcAft>
        <a:buChar char="»"/>
        <a:defRPr sz="2000">
          <a:solidFill>
            <a:srgbClr val="000000"/>
          </a:solidFill>
          <a:latin typeface="+mj-lt"/>
          <a:ea typeface="+mn-ea"/>
        </a:defRPr>
      </a:lvl6pPr>
      <a:lvl7pPr marL="2971800" indent="-228600" algn="l" rtl="0" eaLnBrk="1" fontAlgn="base" hangingPunct="1">
        <a:spcBef>
          <a:spcPct val="20000"/>
        </a:spcBef>
        <a:spcAft>
          <a:spcPct val="0"/>
        </a:spcAft>
        <a:buChar char="»"/>
        <a:defRPr sz="2000">
          <a:solidFill>
            <a:srgbClr val="000000"/>
          </a:solidFill>
          <a:latin typeface="+mj-lt"/>
          <a:ea typeface="+mn-ea"/>
        </a:defRPr>
      </a:lvl7pPr>
      <a:lvl8pPr marL="3429000" indent="-228600" algn="l" rtl="0" eaLnBrk="1" fontAlgn="base" hangingPunct="1">
        <a:spcBef>
          <a:spcPct val="20000"/>
        </a:spcBef>
        <a:spcAft>
          <a:spcPct val="0"/>
        </a:spcAft>
        <a:buChar char="»"/>
        <a:defRPr sz="2000">
          <a:solidFill>
            <a:srgbClr val="000000"/>
          </a:solidFill>
          <a:latin typeface="+mj-lt"/>
          <a:ea typeface="+mn-ea"/>
        </a:defRPr>
      </a:lvl8pPr>
      <a:lvl9pPr marL="3886200" indent="-228600" algn="l" rtl="0" eaLnBrk="1" fontAlgn="base" hangingPunct="1">
        <a:spcBef>
          <a:spcPct val="20000"/>
        </a:spcBef>
        <a:spcAft>
          <a:spcPct val="0"/>
        </a:spcAft>
        <a:buChar char="»"/>
        <a:defRPr sz="2000">
          <a:solidFill>
            <a:srgbClr val="000000"/>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oleObject" Target="../embeddings/oleObject1.bin"/><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5.xml"/><Relationship Id="rId1" Type="http://schemas.openxmlformats.org/officeDocument/2006/relationships/tags" Target="../tags/tag3.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4.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4.xml"/><Relationship Id="rId1" Type="http://schemas.openxmlformats.org/officeDocument/2006/relationships/vmlDrawing" Target="../drawings/vmlDrawing2.vml"/><Relationship Id="rId5" Type="http://schemas.openxmlformats.org/officeDocument/2006/relationships/image" Target="../media/image18.png"/><Relationship Id="rId4" Type="http://schemas.openxmlformats.org/officeDocument/2006/relationships/oleObject" Target="../embeddings/oleObject3.bin"/></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14.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4.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14.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5.xml"/><Relationship Id="rId1" Type="http://schemas.openxmlformats.org/officeDocument/2006/relationships/tags" Target="../tags/tag4.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14.xml"/><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5.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5.xml"/><Relationship Id="rId1" Type="http://schemas.openxmlformats.org/officeDocument/2006/relationships/tags" Target="../tags/tag5.xml"/></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6.xml"/><Relationship Id="rId1" Type="http://schemas.openxmlformats.org/officeDocument/2006/relationships/slideLayout" Target="../slideLayouts/slideLayout14.xml"/><Relationship Id="rId4" Type="http://schemas.openxmlformats.org/officeDocument/2006/relationships/image" Target="../media/image49.png"/></Relationships>
</file>

<file path=ppt/slides/_rels/slide4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5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656160" y="1509187"/>
            <a:ext cx="5829300" cy="1468967"/>
          </a:xfrm>
        </p:spPr>
        <p:txBody>
          <a:bodyPr>
            <a:normAutofit/>
          </a:bodyPr>
          <a:lstStyle/>
          <a:p>
            <a:pPr eaLnBrk="1" fontAlgn="auto" hangingPunct="1">
              <a:spcAft>
                <a:spcPts val="0"/>
              </a:spcAft>
              <a:defRPr/>
            </a:pPr>
            <a:r>
              <a:rPr lang="zh-CN" altLang="en-US" sz="6000" spc="-100" dirty="0">
                <a:solidFill>
                  <a:schemeClr val="bg1"/>
                </a:solidFill>
                <a:latin typeface="隶书" panose="02010509060101010101" pitchFamily="49" charset="-122"/>
                <a:ea typeface="隶书" panose="02010509060101010101" pitchFamily="49" charset="-122"/>
              </a:rPr>
              <a:t>计 算 方 法</a:t>
            </a:r>
            <a:endParaRPr lang="zh-CN" altLang="en-US" sz="6000" dirty="0">
              <a:solidFill>
                <a:schemeClr val="bg1"/>
              </a:solidFill>
            </a:endParaRPr>
          </a:p>
        </p:txBody>
      </p:sp>
      <p:pic>
        <p:nvPicPr>
          <p:cNvPr id="173058" name="Picture 2"/>
          <p:cNvPicPr>
            <a:picLocks noChangeArrowheads="1"/>
          </p:cNvPicPr>
          <p:nvPr/>
        </p:nvPicPr>
        <p:blipFill>
          <a:blip r:embed="rId2" cstate="print"/>
          <a:srcRect/>
          <a:stretch>
            <a:fillRect/>
          </a:stretch>
        </p:blipFill>
        <p:spPr bwMode="auto">
          <a:xfrm>
            <a:off x="1604239" y="3102096"/>
            <a:ext cx="6057900" cy="3629025"/>
          </a:xfrm>
          <a:prstGeom prst="rect">
            <a:avLst/>
          </a:prstGeom>
          <a:noFill/>
          <a:ln w="9525">
            <a:noFill/>
            <a:miter lim="800000"/>
            <a:headEnd/>
            <a:tailEnd/>
          </a:ln>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631295" y="1273628"/>
                <a:ext cx="10929409" cy="4686300"/>
              </a:xfrm>
              <a:prstGeom prst="rect">
                <a:avLst/>
              </a:prstGeom>
              <a:noFill/>
              <a:ln w="9525">
                <a:noFill/>
                <a:miter lim="800000"/>
                <a:headEnd/>
                <a:tailEnd/>
              </a:ln>
            </p:spPr>
            <p:txBody>
              <a:bodyPr anchor="ctr"/>
              <a:lstStyle/>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    若令有根区间</a:t>
                </a:r>
                <a14:m>
                  <m:oMath xmlns:m="http://schemas.openxmlformats.org/officeDocument/2006/math">
                    <m:r>
                      <a:rPr lang="en-US" altLang="zh-CN" sz="2400" i="1" dirty="0" smtClean="0">
                        <a:solidFill>
                          <a:srgbClr val="000000"/>
                        </a:solidFill>
                        <a:latin typeface="Cambria Math" panose="02040503050406030204" pitchFamily="18" charset="0"/>
                      </a:rPr>
                      <m:t>[</m:t>
                    </m:r>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𝑎</m:t>
                        </m:r>
                      </m:e>
                      <m:sub>
                        <m:r>
                          <a:rPr lang="en-US" altLang="zh-CN" sz="2400" b="0" i="1" dirty="0" smtClean="0">
                            <a:solidFill>
                              <a:srgbClr val="000000"/>
                            </a:solidFill>
                            <a:latin typeface="Cambria Math" panose="02040503050406030204" pitchFamily="18" charset="0"/>
                          </a:rPr>
                          <m:t>𝑘</m:t>
                        </m:r>
                      </m:sub>
                    </m:sSub>
                    <m:r>
                      <a:rPr lang="en-US" altLang="zh-CN" sz="2400" i="1" dirty="0" err="1">
                        <a:solidFill>
                          <a:srgbClr val="000000"/>
                        </a:solidFill>
                        <a:latin typeface="Cambria Math" panose="02040503050406030204" pitchFamily="18" charset="0"/>
                      </a:rPr>
                      <m:t>,</m:t>
                    </m:r>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𝑏</m:t>
                        </m:r>
                      </m:e>
                      <m:sub>
                        <m:r>
                          <a:rPr lang="en-US" altLang="zh-CN" sz="2400" b="0" i="1" dirty="0" smtClean="0">
                            <a:solidFill>
                              <a:srgbClr val="000000"/>
                            </a:solidFill>
                            <a:latin typeface="Cambria Math" panose="02040503050406030204" pitchFamily="18" charset="0"/>
                          </a:rPr>
                          <m:t>𝑘</m:t>
                        </m:r>
                      </m:sub>
                    </m:sSub>
                    <m:r>
                      <a:rPr lang="en-US" altLang="zh-CN" sz="2400" i="1" dirty="0" smtClean="0">
                        <a:solidFill>
                          <a:srgbClr val="000000"/>
                        </a:solidFill>
                        <a:latin typeface="Cambria Math" panose="02040503050406030204" pitchFamily="18" charset="0"/>
                      </a:rPr>
                      <m:t>]</m:t>
                    </m:r>
                  </m:oMath>
                </a14:m>
                <a:r>
                  <a:rPr lang="zh-CN" altLang="en-US" sz="2400" dirty="0">
                    <a:solidFill>
                      <a:srgbClr val="000000"/>
                    </a:solidFill>
                    <a:latin typeface="+mn-ea"/>
                  </a:rPr>
                  <a:t>的中点</a:t>
                </a:r>
                <a14:m>
                  <m:oMath xmlns:m="http://schemas.openxmlformats.org/officeDocument/2006/math">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𝑘</m:t>
                        </m:r>
                      </m:sub>
                    </m:sSub>
                    <m:r>
                      <a:rPr lang="en-US" altLang="zh-CN" sz="2400" i="1" dirty="0" smtClean="0">
                        <a:solidFill>
                          <a:srgbClr val="000000"/>
                        </a:solidFill>
                        <a:latin typeface="Cambria Math" panose="02040503050406030204" pitchFamily="18" charset="0"/>
                      </a:rPr>
                      <m:t>=(</m:t>
                    </m:r>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𝑎</m:t>
                        </m:r>
                      </m:e>
                      <m:sub>
                        <m:r>
                          <a:rPr lang="en-US" altLang="zh-CN" sz="2400" b="0" i="1" dirty="0" smtClean="0">
                            <a:solidFill>
                              <a:srgbClr val="000000"/>
                            </a:solidFill>
                            <a:latin typeface="Cambria Math" panose="02040503050406030204" pitchFamily="18" charset="0"/>
                          </a:rPr>
                          <m:t>𝑘</m:t>
                        </m:r>
                      </m:sub>
                    </m:sSub>
                    <m:r>
                      <a:rPr lang="en-US" altLang="zh-CN" sz="2400" b="0" i="1" dirty="0" smtClean="0">
                        <a:solidFill>
                          <a:srgbClr val="000000"/>
                        </a:solidFill>
                        <a:latin typeface="Cambria Math" panose="02040503050406030204" pitchFamily="18" charset="0"/>
                      </a:rPr>
                      <m:t>+</m:t>
                    </m:r>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𝑏</m:t>
                        </m:r>
                      </m:e>
                      <m:sub>
                        <m:r>
                          <a:rPr lang="en-US" altLang="zh-CN" sz="2400" b="0" i="1" dirty="0" smtClean="0">
                            <a:solidFill>
                              <a:srgbClr val="000000"/>
                            </a:solidFill>
                            <a:latin typeface="Cambria Math" panose="02040503050406030204" pitchFamily="18" charset="0"/>
                          </a:rPr>
                          <m:t>𝑘</m:t>
                        </m:r>
                      </m:sub>
                    </m:sSub>
                    <m:r>
                      <a:rPr lang="en-US" altLang="zh-CN" sz="2400" i="1" dirty="0" smtClean="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2</m:t>
                    </m:r>
                  </m:oMath>
                </a14:m>
                <a:r>
                  <a:rPr lang="zh-CN" altLang="en-US" sz="2400" dirty="0">
                    <a:solidFill>
                      <a:srgbClr val="000000"/>
                    </a:solidFill>
                    <a:latin typeface="+mn-ea"/>
                  </a:rPr>
                  <a:t>为</a:t>
                </a:r>
                <a14:m>
                  <m:oMath xmlns:m="http://schemas.openxmlformats.org/officeDocument/2006/math">
                    <m:sSup>
                      <m:sSupPr>
                        <m:ctrlPr>
                          <a:rPr lang="en-US" altLang="zh-CN" sz="2400" i="1" dirty="0" smtClean="0">
                            <a:solidFill>
                              <a:srgbClr val="000000"/>
                            </a:solidFill>
                            <a:latin typeface="Cambria Math" panose="02040503050406030204" pitchFamily="18" charset="0"/>
                          </a:rPr>
                        </m:ctrlPr>
                      </m:sSupPr>
                      <m:e>
                        <m:r>
                          <a:rPr lang="en-US" altLang="zh-CN" sz="2400" b="0" i="1" dirty="0" smtClean="0">
                            <a:solidFill>
                              <a:srgbClr val="000000"/>
                            </a:solidFill>
                            <a:latin typeface="Cambria Math" panose="02040503050406030204" pitchFamily="18" charset="0"/>
                          </a:rPr>
                          <m:t>𝑥</m:t>
                        </m:r>
                      </m:e>
                      <m:sup>
                        <m:r>
                          <a:rPr lang="en-US" altLang="zh-CN" sz="2400" b="0" i="1" dirty="0" smtClean="0">
                            <a:solidFill>
                              <a:srgbClr val="000000"/>
                            </a:solidFill>
                            <a:latin typeface="Cambria Math" panose="02040503050406030204" pitchFamily="18" charset="0"/>
                          </a:rPr>
                          <m:t>∗</m:t>
                        </m:r>
                      </m:sup>
                    </m:sSup>
                  </m:oMath>
                </a14:m>
                <a:r>
                  <a:rPr lang="zh-CN" altLang="en-US" sz="2400" dirty="0">
                    <a:solidFill>
                      <a:srgbClr val="000000"/>
                    </a:solidFill>
                    <a:latin typeface="+mn-ea"/>
                  </a:rPr>
                  <a:t>的近似值，则在逐次二分的过程中，就得到以</a:t>
                </a:r>
                <a14:m>
                  <m:oMath xmlns:m="http://schemas.openxmlformats.org/officeDocument/2006/math">
                    <m:sSup>
                      <m:sSupPr>
                        <m:ctrlPr>
                          <a:rPr lang="en-US" altLang="zh-CN" sz="2400" i="1" dirty="0">
                            <a:solidFill>
                              <a:srgbClr val="000000"/>
                            </a:solidFill>
                            <a:latin typeface="Cambria Math" panose="02040503050406030204" pitchFamily="18" charset="0"/>
                          </a:rPr>
                        </m:ctrlPr>
                      </m:sSupPr>
                      <m:e>
                        <m:r>
                          <a:rPr lang="en-US" altLang="zh-CN" sz="2400" i="1" dirty="0">
                            <a:solidFill>
                              <a:srgbClr val="000000"/>
                            </a:solidFill>
                            <a:latin typeface="Cambria Math" panose="02040503050406030204" pitchFamily="18" charset="0"/>
                          </a:rPr>
                          <m:t>𝑥</m:t>
                        </m:r>
                      </m:e>
                      <m:sup>
                        <m:r>
                          <a:rPr lang="en-US" altLang="zh-CN" sz="2400" i="1" dirty="0">
                            <a:solidFill>
                              <a:srgbClr val="000000"/>
                            </a:solidFill>
                            <a:latin typeface="Cambria Math" panose="02040503050406030204" pitchFamily="18" charset="0"/>
                          </a:rPr>
                          <m:t>∗</m:t>
                        </m:r>
                      </m:sup>
                    </m:sSup>
                  </m:oMath>
                </a14:m>
                <a:r>
                  <a:rPr lang="zh-CN" altLang="en-US" sz="2400" dirty="0">
                    <a:solidFill>
                      <a:srgbClr val="000000"/>
                    </a:solidFill>
                    <a:latin typeface="+mn-ea"/>
                  </a:rPr>
                  <a:t>为极限的近似根序列</a:t>
                </a:r>
                <a14:m>
                  <m:oMath xmlns:m="http://schemas.openxmlformats.org/officeDocument/2006/math">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0</m:t>
                        </m:r>
                      </m:sub>
                    </m:sSub>
                    <m:r>
                      <a:rPr lang="zh-CN" altLang="en-US" sz="2400" i="1" dirty="0">
                        <a:solidFill>
                          <a:srgbClr val="000000"/>
                        </a:solidFill>
                        <a:latin typeface="Cambria Math" panose="02040503050406030204" pitchFamily="18" charset="0"/>
                      </a:rPr>
                      <m:t>，</m:t>
                    </m:r>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1</m:t>
                        </m:r>
                      </m:sub>
                    </m:sSub>
                    <m:r>
                      <a:rPr lang="zh-CN" altLang="en-US" sz="2400" i="1" dirty="0">
                        <a:solidFill>
                          <a:srgbClr val="000000"/>
                        </a:solidFill>
                        <a:latin typeface="Cambria Math" panose="02040503050406030204" pitchFamily="18" charset="0"/>
                      </a:rPr>
                      <m:t>，</m:t>
                    </m:r>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2</m:t>
                        </m:r>
                      </m:sub>
                    </m:sSub>
                    <m:r>
                      <a:rPr lang="zh-CN" altLang="en-US" sz="2400" i="1" dirty="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m:t>
                    </m:r>
                    <m:r>
                      <a:rPr lang="zh-CN" altLang="en-US" sz="2400" i="1" dirty="0">
                        <a:solidFill>
                          <a:srgbClr val="000000"/>
                        </a:solidFill>
                        <a:latin typeface="Cambria Math" panose="02040503050406030204" pitchFamily="18" charset="0"/>
                      </a:rPr>
                      <m:t>，</m:t>
                    </m:r>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𝑘</m:t>
                        </m:r>
                      </m:sub>
                    </m:sSub>
                    <m:r>
                      <a:rPr lang="zh-CN" altLang="en-US" sz="2400" i="1" dirty="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m:t>
                    </m:r>
                  </m:oMath>
                </a14:m>
                <a:r>
                  <a:rPr lang="zh-CN" altLang="en-US" sz="2400" dirty="0">
                    <a:solidFill>
                      <a:srgbClr val="000000"/>
                    </a:solidFill>
                    <a:latin typeface="+mn-ea"/>
                  </a:rPr>
                  <a:t> ，可以写出其误差估计式</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d>
                        <m:dPr>
                          <m:begChr m:val="|"/>
                          <m:endChr m:val="|"/>
                          <m:ctrlPr>
                            <a:rPr lang="en-US" altLang="zh-CN" sz="2400" i="1" dirty="0" smtClean="0">
                              <a:solidFill>
                                <a:srgbClr val="000000"/>
                              </a:solidFill>
                              <a:latin typeface="Cambria Math" panose="02040503050406030204" pitchFamily="18" charset="0"/>
                            </a:rPr>
                          </m:ctrlPr>
                        </m:dPr>
                        <m:e>
                          <m:sSup>
                            <m:sSupPr>
                              <m:ctrlPr>
                                <a:rPr lang="en-US" altLang="zh-CN" sz="2400" i="1" dirty="0" smtClean="0">
                                  <a:solidFill>
                                    <a:srgbClr val="000000"/>
                                  </a:solidFill>
                                  <a:latin typeface="Cambria Math" panose="02040503050406030204" pitchFamily="18" charset="0"/>
                                </a:rPr>
                              </m:ctrlPr>
                            </m:sSupPr>
                            <m:e>
                              <m:r>
                                <a:rPr lang="en-US" altLang="zh-CN" sz="2400" b="0" i="1" dirty="0" smtClean="0">
                                  <a:solidFill>
                                    <a:srgbClr val="000000"/>
                                  </a:solidFill>
                                  <a:latin typeface="Cambria Math" panose="02040503050406030204" pitchFamily="18" charset="0"/>
                                </a:rPr>
                                <m:t>𝑥</m:t>
                              </m:r>
                            </m:e>
                            <m:sup>
                              <m:r>
                                <a:rPr lang="en-US" altLang="zh-CN" sz="2400" b="0" i="1" dirty="0" smtClean="0">
                                  <a:solidFill>
                                    <a:srgbClr val="000000"/>
                                  </a:solidFill>
                                  <a:latin typeface="Cambria Math" panose="02040503050406030204" pitchFamily="18" charset="0"/>
                                </a:rPr>
                                <m:t>∗</m:t>
                              </m:r>
                            </m:sup>
                          </m:sSup>
                          <m:r>
                            <a:rPr lang="en-US" altLang="zh-CN" sz="2400" i="1" dirty="0" smtClean="0">
                              <a:solidFill>
                                <a:srgbClr val="000000"/>
                              </a:solidFill>
                              <a:latin typeface="Cambria Math" panose="02040503050406030204" pitchFamily="18" charset="0"/>
                            </a:rPr>
                            <m:t>−</m:t>
                          </m:r>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𝑘</m:t>
                              </m:r>
                            </m:sub>
                          </m:sSub>
                        </m:e>
                      </m:d>
                      <m:r>
                        <a:rPr lang="en-US" altLang="zh-CN" sz="2400" i="1" dirty="0" smtClean="0">
                          <a:solidFill>
                            <a:srgbClr val="000000"/>
                          </a:solidFill>
                          <a:latin typeface="Cambria Math" panose="02040503050406030204" pitchFamily="18" charset="0"/>
                          <a:ea typeface="Cambria Math" panose="02040503050406030204" pitchFamily="18" charset="0"/>
                        </a:rPr>
                        <m:t>≤</m:t>
                      </m:r>
                      <m:f>
                        <m:fPr>
                          <m:ctrlPr>
                            <a:rPr lang="en-US" altLang="zh-CN" sz="2400" i="1" dirty="0" smtClean="0">
                              <a:solidFill>
                                <a:srgbClr val="000000"/>
                              </a:solidFill>
                              <a:latin typeface="Cambria Math" panose="02040503050406030204" pitchFamily="18" charset="0"/>
                              <a:ea typeface="Cambria Math" panose="02040503050406030204" pitchFamily="18" charset="0"/>
                            </a:rPr>
                          </m:ctrlPr>
                        </m:fPr>
                        <m:num>
                          <m:r>
                            <a:rPr lang="en-US" altLang="zh-CN" sz="2400" b="0" i="1" dirty="0" smtClean="0">
                              <a:solidFill>
                                <a:srgbClr val="000000"/>
                              </a:solidFill>
                              <a:latin typeface="Cambria Math" panose="02040503050406030204" pitchFamily="18" charset="0"/>
                              <a:ea typeface="Cambria Math" panose="02040503050406030204" pitchFamily="18" charset="0"/>
                            </a:rPr>
                            <m:t>1</m:t>
                          </m:r>
                        </m:num>
                        <m:den>
                          <m:r>
                            <a:rPr lang="en-US" altLang="zh-CN" sz="2400" b="0" i="1" dirty="0" smtClean="0">
                              <a:solidFill>
                                <a:srgbClr val="000000"/>
                              </a:solidFill>
                              <a:latin typeface="Cambria Math" panose="02040503050406030204" pitchFamily="18" charset="0"/>
                              <a:ea typeface="Cambria Math" panose="02040503050406030204" pitchFamily="18" charset="0"/>
                            </a:rPr>
                            <m:t>2</m:t>
                          </m:r>
                        </m:den>
                      </m:f>
                      <m:d>
                        <m:dPr>
                          <m:ctrlPr>
                            <a:rPr lang="en-US" altLang="zh-CN" sz="2400" i="1" dirty="0" smtClean="0">
                              <a:solidFill>
                                <a:srgbClr val="000000"/>
                              </a:solidFill>
                              <a:latin typeface="Cambria Math" panose="02040503050406030204" pitchFamily="18" charset="0"/>
                              <a:ea typeface="Cambria Math" panose="02040503050406030204" pitchFamily="18" charset="0"/>
                            </a:rPr>
                          </m:ctrlPr>
                        </m:dPr>
                        <m:e>
                          <m:sSub>
                            <m:sSubPr>
                              <m:ctrlPr>
                                <a:rPr lang="en-US" altLang="zh-CN" sz="2400" i="1" dirty="0" smtClean="0">
                                  <a:solidFill>
                                    <a:srgbClr val="000000"/>
                                  </a:solidFill>
                                  <a:latin typeface="Cambria Math" panose="02040503050406030204" pitchFamily="18" charset="0"/>
                                  <a:ea typeface="Cambria Math" panose="02040503050406030204" pitchFamily="18" charset="0"/>
                                </a:rPr>
                              </m:ctrlPr>
                            </m:sSubPr>
                            <m:e>
                              <m:r>
                                <a:rPr lang="en-US" altLang="zh-CN" sz="2400" b="0" i="1" dirty="0" smtClean="0">
                                  <a:solidFill>
                                    <a:srgbClr val="000000"/>
                                  </a:solidFill>
                                  <a:latin typeface="Cambria Math" panose="02040503050406030204" pitchFamily="18" charset="0"/>
                                  <a:ea typeface="Cambria Math" panose="02040503050406030204" pitchFamily="18" charset="0"/>
                                </a:rPr>
                                <m:t>𝑏</m:t>
                              </m:r>
                            </m:e>
                            <m:sub>
                              <m:r>
                                <a:rPr lang="en-US" altLang="zh-CN" sz="2400" b="0" i="1" dirty="0" smtClean="0">
                                  <a:solidFill>
                                    <a:srgbClr val="000000"/>
                                  </a:solidFill>
                                  <a:latin typeface="Cambria Math" panose="02040503050406030204" pitchFamily="18" charset="0"/>
                                  <a:ea typeface="Cambria Math" panose="02040503050406030204" pitchFamily="18" charset="0"/>
                                </a:rPr>
                                <m:t>𝑘</m:t>
                              </m:r>
                            </m:sub>
                          </m:sSub>
                          <m:r>
                            <a:rPr lang="en-US" altLang="zh-CN" sz="2400" b="0" i="1" dirty="0" smtClean="0">
                              <a:solidFill>
                                <a:srgbClr val="000000"/>
                              </a:solidFill>
                              <a:latin typeface="Cambria Math" panose="02040503050406030204" pitchFamily="18" charset="0"/>
                              <a:ea typeface="Cambria Math" panose="02040503050406030204" pitchFamily="18" charset="0"/>
                            </a:rPr>
                            <m:t>−</m:t>
                          </m:r>
                          <m:sSub>
                            <m:sSubPr>
                              <m:ctrlPr>
                                <a:rPr lang="en-US" altLang="zh-CN" sz="2400" b="0" i="1" dirty="0" smtClean="0">
                                  <a:solidFill>
                                    <a:srgbClr val="000000"/>
                                  </a:solidFill>
                                  <a:latin typeface="Cambria Math" panose="02040503050406030204" pitchFamily="18" charset="0"/>
                                  <a:ea typeface="Cambria Math" panose="02040503050406030204" pitchFamily="18" charset="0"/>
                                </a:rPr>
                              </m:ctrlPr>
                            </m:sSubPr>
                            <m:e>
                              <m:r>
                                <a:rPr lang="en-US" altLang="zh-CN" sz="2400" b="0" i="1" dirty="0" smtClean="0">
                                  <a:solidFill>
                                    <a:srgbClr val="000000"/>
                                  </a:solidFill>
                                  <a:latin typeface="Cambria Math" panose="02040503050406030204" pitchFamily="18" charset="0"/>
                                  <a:ea typeface="Cambria Math" panose="02040503050406030204" pitchFamily="18" charset="0"/>
                                </a:rPr>
                                <m:t>𝑎</m:t>
                              </m:r>
                            </m:e>
                            <m:sub>
                              <m:r>
                                <a:rPr lang="en-US" altLang="zh-CN" sz="2400" b="0" i="1" dirty="0" smtClean="0">
                                  <a:solidFill>
                                    <a:srgbClr val="000000"/>
                                  </a:solidFill>
                                  <a:latin typeface="Cambria Math" panose="02040503050406030204" pitchFamily="18" charset="0"/>
                                  <a:ea typeface="Cambria Math" panose="02040503050406030204" pitchFamily="18" charset="0"/>
                                </a:rPr>
                                <m:t>𝑘</m:t>
                              </m:r>
                            </m:sub>
                          </m:sSub>
                        </m:e>
                      </m:d>
                      <m:r>
                        <a:rPr lang="en-US" altLang="zh-CN" sz="2400" b="0" i="1" dirty="0" smtClean="0">
                          <a:solidFill>
                            <a:srgbClr val="000000"/>
                          </a:solidFill>
                          <a:latin typeface="Cambria Math" panose="02040503050406030204" pitchFamily="18" charset="0"/>
                          <a:ea typeface="Cambria Math" panose="02040503050406030204" pitchFamily="18" charset="0"/>
                        </a:rPr>
                        <m:t>=</m:t>
                      </m:r>
                      <m:f>
                        <m:fPr>
                          <m:ctrlPr>
                            <a:rPr lang="en-US" altLang="zh-CN" sz="2400" b="0" i="1" dirty="0" smtClean="0">
                              <a:solidFill>
                                <a:srgbClr val="000000"/>
                              </a:solidFill>
                              <a:latin typeface="Cambria Math" panose="02040503050406030204" pitchFamily="18" charset="0"/>
                              <a:ea typeface="Cambria Math" panose="02040503050406030204" pitchFamily="18" charset="0"/>
                            </a:rPr>
                          </m:ctrlPr>
                        </m:fPr>
                        <m:num>
                          <m:r>
                            <a:rPr lang="en-US" altLang="zh-CN" sz="2400" b="0" i="1" dirty="0" smtClean="0">
                              <a:solidFill>
                                <a:srgbClr val="000000"/>
                              </a:solidFill>
                              <a:latin typeface="Cambria Math" panose="02040503050406030204" pitchFamily="18" charset="0"/>
                              <a:ea typeface="Cambria Math" panose="02040503050406030204" pitchFamily="18" charset="0"/>
                            </a:rPr>
                            <m:t>1</m:t>
                          </m:r>
                        </m:num>
                        <m:den>
                          <m:sSup>
                            <m:sSupPr>
                              <m:ctrlPr>
                                <a:rPr lang="en-US" altLang="zh-CN" sz="2400" b="0" i="1" dirty="0" smtClean="0">
                                  <a:solidFill>
                                    <a:srgbClr val="000000"/>
                                  </a:solidFill>
                                  <a:latin typeface="Cambria Math" panose="02040503050406030204" pitchFamily="18" charset="0"/>
                                  <a:ea typeface="Cambria Math" panose="02040503050406030204" pitchFamily="18" charset="0"/>
                                </a:rPr>
                              </m:ctrlPr>
                            </m:sSupPr>
                            <m:e>
                              <m:r>
                                <a:rPr lang="en-US" altLang="zh-CN" sz="2400" b="0" i="1" dirty="0" smtClean="0">
                                  <a:solidFill>
                                    <a:srgbClr val="000000"/>
                                  </a:solidFill>
                                  <a:latin typeface="Cambria Math" panose="02040503050406030204" pitchFamily="18" charset="0"/>
                                  <a:ea typeface="Cambria Math" panose="02040503050406030204" pitchFamily="18" charset="0"/>
                                </a:rPr>
                                <m:t>2</m:t>
                              </m:r>
                            </m:e>
                            <m:sup>
                              <m:r>
                                <a:rPr lang="en-US" altLang="zh-CN" sz="2400" b="0" i="1" dirty="0" smtClean="0">
                                  <a:solidFill>
                                    <a:srgbClr val="000000"/>
                                  </a:solidFill>
                                  <a:latin typeface="Cambria Math" panose="02040503050406030204" pitchFamily="18" charset="0"/>
                                  <a:ea typeface="Cambria Math" panose="02040503050406030204" pitchFamily="18" charset="0"/>
                                </a:rPr>
                                <m:t>𝑘</m:t>
                              </m:r>
                              <m:r>
                                <a:rPr lang="en-US" altLang="zh-CN" sz="2400" b="0" i="1" dirty="0" smtClean="0">
                                  <a:solidFill>
                                    <a:srgbClr val="000000"/>
                                  </a:solidFill>
                                  <a:latin typeface="Cambria Math" panose="02040503050406030204" pitchFamily="18" charset="0"/>
                                  <a:ea typeface="Cambria Math" panose="02040503050406030204" pitchFamily="18" charset="0"/>
                                </a:rPr>
                                <m:t>+1</m:t>
                              </m:r>
                            </m:sup>
                          </m:sSup>
                        </m:den>
                      </m:f>
                      <m:d>
                        <m:dPr>
                          <m:ctrlPr>
                            <a:rPr lang="en-US" altLang="zh-CN" sz="2400" b="0" i="1" dirty="0" smtClean="0">
                              <a:solidFill>
                                <a:srgbClr val="000000"/>
                              </a:solidFill>
                              <a:latin typeface="Cambria Math" panose="02040503050406030204" pitchFamily="18" charset="0"/>
                              <a:ea typeface="Cambria Math" panose="02040503050406030204" pitchFamily="18" charset="0"/>
                            </a:rPr>
                          </m:ctrlPr>
                        </m:dPr>
                        <m:e>
                          <m:r>
                            <a:rPr lang="en-US" altLang="zh-CN" sz="2400" b="0" i="1" dirty="0" smtClean="0">
                              <a:solidFill>
                                <a:srgbClr val="000000"/>
                              </a:solidFill>
                              <a:latin typeface="Cambria Math" panose="02040503050406030204" pitchFamily="18" charset="0"/>
                              <a:ea typeface="Cambria Math" panose="02040503050406030204" pitchFamily="18" charset="0"/>
                            </a:rPr>
                            <m:t>𝑏</m:t>
                          </m:r>
                          <m:r>
                            <a:rPr lang="en-US" altLang="zh-CN" sz="2400" b="0" i="1" dirty="0" smtClean="0">
                              <a:solidFill>
                                <a:srgbClr val="000000"/>
                              </a:solidFill>
                              <a:latin typeface="Cambria Math" panose="02040503050406030204" pitchFamily="18" charset="0"/>
                              <a:ea typeface="Cambria Math" panose="02040503050406030204" pitchFamily="18" charset="0"/>
                            </a:rPr>
                            <m:t>−</m:t>
                          </m:r>
                          <m:r>
                            <a:rPr lang="en-US" altLang="zh-CN" sz="2400" b="0" i="1" dirty="0" smtClean="0">
                              <a:solidFill>
                                <a:srgbClr val="000000"/>
                              </a:solidFill>
                              <a:latin typeface="Cambria Math" panose="02040503050406030204" pitchFamily="18" charset="0"/>
                              <a:ea typeface="Cambria Math" panose="02040503050406030204" pitchFamily="18" charset="0"/>
                            </a:rPr>
                            <m:t>𝑎</m:t>
                          </m:r>
                        </m:e>
                      </m:d>
                    </m:oMath>
                  </m:oMathPara>
                </a14:m>
                <a:endParaRPr lang="en-US" altLang="zh-CN" sz="2400" dirty="0">
                  <a:solidFill>
                    <a:srgbClr val="000000"/>
                  </a:solidFill>
                  <a:latin typeface="+mn-ea"/>
                </a:endParaRP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对于预先给定的精度</a:t>
                </a:r>
                <a14:m>
                  <m:oMath xmlns:m="http://schemas.openxmlformats.org/officeDocument/2006/math">
                    <m:r>
                      <a:rPr lang="en-US" altLang="zh-CN" sz="2400" i="1" dirty="0" smtClean="0">
                        <a:solidFill>
                          <a:srgbClr val="000000"/>
                        </a:solidFill>
                        <a:latin typeface="Cambria Math" panose="02040503050406030204" pitchFamily="18" charset="0"/>
                      </a:rPr>
                      <m:t>𝜀</m:t>
                    </m:r>
                    <m:r>
                      <a:rPr lang="en-US" altLang="zh-CN" sz="2400" i="1" dirty="0" smtClean="0">
                        <a:solidFill>
                          <a:srgbClr val="000000"/>
                        </a:solidFill>
                        <a:latin typeface="Cambria Math" panose="02040503050406030204" pitchFamily="18" charset="0"/>
                      </a:rPr>
                      <m:t>&gt;0</m:t>
                    </m:r>
                  </m:oMath>
                </a14:m>
                <a:r>
                  <a:rPr lang="zh-CN" altLang="en-US" sz="2400" dirty="0">
                    <a:solidFill>
                      <a:srgbClr val="000000"/>
                    </a:solidFill>
                    <a:latin typeface="+mn-ea"/>
                  </a:rPr>
                  <a:t>，只要</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r>
                        <a:rPr lang="en-US" altLang="zh-CN" sz="2400" b="0" i="1" smtClean="0">
                          <a:solidFill>
                            <a:srgbClr val="000000"/>
                          </a:solidFill>
                          <a:latin typeface="Cambria Math" panose="02040503050406030204" pitchFamily="18" charset="0"/>
                        </a:rPr>
                        <m:t>𝑘</m:t>
                      </m:r>
                      <m:r>
                        <a:rPr lang="en-US" altLang="zh-CN" sz="2400" b="0" i="1" smtClean="0">
                          <a:solidFill>
                            <a:srgbClr val="000000"/>
                          </a:solidFill>
                          <a:latin typeface="Cambria Math" panose="02040503050406030204" pitchFamily="18" charset="0"/>
                          <a:ea typeface="Cambria Math" panose="02040503050406030204" pitchFamily="18" charset="0"/>
                        </a:rPr>
                        <m:t>&gt;</m:t>
                      </m:r>
                      <m:f>
                        <m:fPr>
                          <m:ctrlPr>
                            <a:rPr lang="en-US" altLang="zh-CN" sz="2400" b="0" i="1" smtClean="0">
                              <a:solidFill>
                                <a:srgbClr val="000000"/>
                              </a:solidFill>
                              <a:latin typeface="Cambria Math" panose="02040503050406030204" pitchFamily="18" charset="0"/>
                              <a:ea typeface="Cambria Math" panose="02040503050406030204" pitchFamily="18" charset="0"/>
                            </a:rPr>
                          </m:ctrlPr>
                        </m:fPr>
                        <m:num>
                          <m:r>
                            <a:rPr lang="en-US" altLang="zh-CN" sz="2400" b="0" i="1" smtClean="0">
                              <a:solidFill>
                                <a:srgbClr val="000000"/>
                              </a:solidFill>
                              <a:latin typeface="Cambria Math" panose="02040503050406030204" pitchFamily="18" charset="0"/>
                              <a:ea typeface="Cambria Math" panose="02040503050406030204" pitchFamily="18" charset="0"/>
                            </a:rPr>
                            <m:t>𝑙𝑛</m:t>
                          </m:r>
                          <m:d>
                            <m:dPr>
                              <m:ctrlPr>
                                <a:rPr lang="en-US" altLang="zh-CN" sz="2400" b="0" i="1" smtClean="0">
                                  <a:solidFill>
                                    <a:srgbClr val="000000"/>
                                  </a:solidFill>
                                  <a:latin typeface="Cambria Math" panose="02040503050406030204" pitchFamily="18" charset="0"/>
                                  <a:ea typeface="Cambria Math" panose="02040503050406030204" pitchFamily="18" charset="0"/>
                                </a:rPr>
                              </m:ctrlPr>
                            </m:dPr>
                            <m:e>
                              <m:r>
                                <a:rPr lang="en-US" altLang="zh-CN" sz="2400" b="0" i="1" smtClean="0">
                                  <a:solidFill>
                                    <a:srgbClr val="000000"/>
                                  </a:solidFill>
                                  <a:latin typeface="Cambria Math" panose="02040503050406030204" pitchFamily="18" charset="0"/>
                                  <a:ea typeface="Cambria Math" panose="02040503050406030204" pitchFamily="18" charset="0"/>
                                </a:rPr>
                                <m:t>𝑏</m:t>
                              </m:r>
                              <m:r>
                                <a:rPr lang="en-US" altLang="zh-CN" sz="2400" b="0" i="1" smtClean="0">
                                  <a:solidFill>
                                    <a:srgbClr val="000000"/>
                                  </a:solidFill>
                                  <a:latin typeface="Cambria Math" panose="02040503050406030204" pitchFamily="18" charset="0"/>
                                  <a:ea typeface="Cambria Math" panose="02040503050406030204" pitchFamily="18" charset="0"/>
                                </a:rPr>
                                <m:t>−</m:t>
                              </m:r>
                              <m:r>
                                <a:rPr lang="en-US" altLang="zh-CN" sz="2400" b="0" i="1" smtClean="0">
                                  <a:solidFill>
                                    <a:srgbClr val="000000"/>
                                  </a:solidFill>
                                  <a:latin typeface="Cambria Math" panose="02040503050406030204" pitchFamily="18" charset="0"/>
                                  <a:ea typeface="Cambria Math" panose="02040503050406030204" pitchFamily="18" charset="0"/>
                                </a:rPr>
                                <m:t>𝑎</m:t>
                              </m:r>
                            </m:e>
                          </m:d>
                          <m:r>
                            <a:rPr lang="en-US" altLang="zh-CN" sz="2400" b="0" i="1" smtClean="0">
                              <a:solidFill>
                                <a:srgbClr val="000000"/>
                              </a:solidFill>
                              <a:latin typeface="Cambria Math" panose="02040503050406030204" pitchFamily="18" charset="0"/>
                              <a:ea typeface="Cambria Math" panose="02040503050406030204" pitchFamily="18" charset="0"/>
                            </a:rPr>
                            <m:t>−</m:t>
                          </m:r>
                          <m:r>
                            <a:rPr lang="en-US" altLang="zh-CN" sz="2400" b="0" i="1" smtClean="0">
                              <a:solidFill>
                                <a:srgbClr val="000000"/>
                              </a:solidFill>
                              <a:latin typeface="Cambria Math" panose="02040503050406030204" pitchFamily="18" charset="0"/>
                              <a:ea typeface="Cambria Math" panose="02040503050406030204" pitchFamily="18" charset="0"/>
                            </a:rPr>
                            <m:t>𝑙𝑛</m:t>
                          </m:r>
                          <m:d>
                            <m:dPr>
                              <m:ctrlPr>
                                <a:rPr lang="en-US" altLang="zh-CN" sz="2400" b="0" i="1" smtClean="0">
                                  <a:solidFill>
                                    <a:srgbClr val="000000"/>
                                  </a:solidFill>
                                  <a:latin typeface="Cambria Math" panose="02040503050406030204" pitchFamily="18" charset="0"/>
                                  <a:ea typeface="Cambria Math" panose="02040503050406030204" pitchFamily="18" charset="0"/>
                                </a:rPr>
                              </m:ctrlPr>
                            </m:dPr>
                            <m:e>
                              <m:r>
                                <a:rPr lang="en-US" altLang="zh-CN" sz="2400" b="0" i="1" smtClean="0">
                                  <a:solidFill>
                                    <a:srgbClr val="000000"/>
                                  </a:solidFill>
                                  <a:latin typeface="Cambria Math" panose="02040503050406030204" pitchFamily="18" charset="0"/>
                                  <a:ea typeface="Cambria Math" panose="02040503050406030204" pitchFamily="18" charset="0"/>
                                </a:rPr>
                                <m:t>2</m:t>
                              </m:r>
                              <m:r>
                                <a:rPr lang="en-US" altLang="zh-CN" sz="2400" i="1" dirty="0">
                                  <a:solidFill>
                                    <a:srgbClr val="000000"/>
                                  </a:solidFill>
                                  <a:latin typeface="Cambria Math" panose="02040503050406030204" pitchFamily="18" charset="0"/>
                                </a:rPr>
                                <m:t>𝜀</m:t>
                              </m:r>
                            </m:e>
                          </m:d>
                        </m:num>
                        <m:den>
                          <m:r>
                            <a:rPr lang="en-US" altLang="zh-CN" sz="2400" b="0" i="1" smtClean="0">
                              <a:solidFill>
                                <a:srgbClr val="000000"/>
                              </a:solidFill>
                              <a:latin typeface="Cambria Math" panose="02040503050406030204" pitchFamily="18" charset="0"/>
                              <a:ea typeface="Cambria Math" panose="02040503050406030204" pitchFamily="18" charset="0"/>
                            </a:rPr>
                            <m:t>𝑙𝑛</m:t>
                          </m:r>
                          <m:r>
                            <a:rPr lang="en-US" altLang="zh-CN" sz="2400" b="0" i="1" smtClean="0">
                              <a:solidFill>
                                <a:srgbClr val="000000"/>
                              </a:solidFill>
                              <a:latin typeface="Cambria Math" panose="02040503050406030204" pitchFamily="18" charset="0"/>
                              <a:ea typeface="Cambria Math" panose="02040503050406030204" pitchFamily="18" charset="0"/>
                            </a:rPr>
                            <m:t>2</m:t>
                          </m:r>
                        </m:den>
                      </m:f>
                    </m:oMath>
                  </m:oMathPara>
                </a14:m>
                <a:endParaRPr lang="en-US" altLang="zh-CN" sz="2400" dirty="0">
                  <a:solidFill>
                    <a:srgbClr val="000000"/>
                  </a:solidFill>
                  <a:latin typeface="+mn-ea"/>
                </a:endParaRP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则有</a:t>
                </a:r>
                <a14:m>
                  <m:oMath xmlns:m="http://schemas.openxmlformats.org/officeDocument/2006/math">
                    <m:r>
                      <a:rPr lang="en-US" altLang="zh-CN" sz="2400" i="1" dirty="0" smtClean="0">
                        <a:solidFill>
                          <a:srgbClr val="000000"/>
                        </a:solidFill>
                        <a:latin typeface="Cambria Math" panose="02040503050406030204" pitchFamily="18" charset="0"/>
                      </a:rPr>
                      <m:t>|</m:t>
                    </m:r>
                    <m:sSup>
                      <m:sSupPr>
                        <m:ctrlPr>
                          <a:rPr lang="en-US" altLang="zh-CN" sz="2400" i="1" dirty="0" smtClean="0">
                            <a:solidFill>
                              <a:srgbClr val="000000"/>
                            </a:solidFill>
                            <a:latin typeface="Cambria Math" panose="02040503050406030204" pitchFamily="18" charset="0"/>
                          </a:rPr>
                        </m:ctrlPr>
                      </m:sSupPr>
                      <m:e>
                        <m:r>
                          <a:rPr lang="en-US" altLang="zh-CN" sz="2400" b="0" i="1" dirty="0" smtClean="0">
                            <a:solidFill>
                              <a:srgbClr val="000000"/>
                            </a:solidFill>
                            <a:latin typeface="Cambria Math" panose="02040503050406030204" pitchFamily="18" charset="0"/>
                          </a:rPr>
                          <m:t>𝑥</m:t>
                        </m:r>
                      </m:e>
                      <m:sup>
                        <m:r>
                          <a:rPr lang="en-US" altLang="zh-CN" sz="2400" b="0" i="1" dirty="0" smtClean="0">
                            <a:solidFill>
                              <a:srgbClr val="000000"/>
                            </a:solidFill>
                            <a:latin typeface="Cambria Math" panose="02040503050406030204" pitchFamily="18" charset="0"/>
                          </a:rPr>
                          <m:t>∗</m:t>
                        </m:r>
                      </m:sup>
                    </m:sSup>
                    <m:r>
                      <a:rPr lang="en-US" altLang="zh-CN" sz="2400" b="0" i="1" dirty="0" smtClean="0">
                        <a:solidFill>
                          <a:srgbClr val="000000"/>
                        </a:solidFill>
                        <a:latin typeface="Cambria Math" panose="02040503050406030204" pitchFamily="18" charset="0"/>
                      </a:rPr>
                      <m:t>−</m:t>
                    </m:r>
                    <m:sSub>
                      <m:sSubPr>
                        <m:ctrlPr>
                          <a:rPr lang="en-US" altLang="zh-CN" sz="2400" b="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𝑘</m:t>
                        </m:r>
                      </m:sub>
                    </m:sSub>
                    <m:r>
                      <a:rPr lang="en-US" altLang="zh-CN" sz="2400" i="1" dirty="0" smtClean="0">
                        <a:solidFill>
                          <a:srgbClr val="000000"/>
                        </a:solidFill>
                        <a:latin typeface="Cambria Math" panose="02040503050406030204" pitchFamily="18" charset="0"/>
                      </a:rPr>
                      <m:t>|&lt;</m:t>
                    </m:r>
                    <m:r>
                      <a:rPr lang="en-US" altLang="zh-CN" sz="2400" i="1" dirty="0">
                        <a:solidFill>
                          <a:srgbClr val="000000"/>
                        </a:solidFill>
                        <a:latin typeface="Cambria Math" panose="02040503050406030204" pitchFamily="18" charset="0"/>
                      </a:rPr>
                      <m:t>𝜀</m:t>
                    </m:r>
                    <m:r>
                      <a:rPr lang="en-US" altLang="zh-CN" sz="2400" i="1" dirty="0">
                        <a:solidFill>
                          <a:srgbClr val="000000"/>
                        </a:solidFill>
                        <a:latin typeface="Cambria Math" panose="02040503050406030204" pitchFamily="18" charset="0"/>
                      </a:rPr>
                      <m:t> </m:t>
                    </m:r>
                  </m:oMath>
                </a14:m>
                <a:r>
                  <a:rPr lang="zh-CN" altLang="en-US" sz="2400" dirty="0">
                    <a:solidFill>
                      <a:srgbClr val="000000"/>
                    </a:solidFill>
                    <a:latin typeface="+mn-ea"/>
                  </a:rPr>
                  <a:t>，这时</a:t>
                </a:r>
                <a14:m>
                  <m:oMath xmlns:m="http://schemas.openxmlformats.org/officeDocument/2006/math">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𝑘</m:t>
                        </m:r>
                      </m:sub>
                    </m:sSub>
                  </m:oMath>
                </a14:m>
                <a:r>
                  <a:rPr lang="en-US" altLang="zh-CN" sz="2400" dirty="0">
                    <a:solidFill>
                      <a:srgbClr val="000000"/>
                    </a:solidFill>
                    <a:latin typeface="+mn-ea"/>
                  </a:rPr>
                  <a:t>,</a:t>
                </a:r>
                <a:r>
                  <a:rPr lang="zh-CN" altLang="en-US" sz="2400" dirty="0">
                    <a:solidFill>
                      <a:srgbClr val="000000"/>
                    </a:solidFill>
                    <a:latin typeface="+mn-ea"/>
                  </a:rPr>
                  <a:t>就是满足精度要求的近似值。</a:t>
                </a:r>
                <a:endParaRPr lang="en-US" altLang="zh-CN" sz="2400" dirty="0">
                  <a:solidFill>
                    <a:srgbClr val="000000"/>
                  </a:solidFill>
                  <a:latin typeface="+mn-ea"/>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236855" y="1273810"/>
                <a:ext cx="8686165" cy="4728210"/>
              </a:xfrm>
              <a:prstGeom prst="rect">
                <a:avLst/>
              </a:prstGeom>
              <a:blipFill rotWithShape="1">
                <a:blip r:embed="rId3" cstate="print"/>
                <a:stretch>
                  <a:fillRect l="-893" r="-893" b="-910"/>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二、二分法</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7" name="文本框 6"/>
          <p:cNvSpPr txBox="1"/>
          <p:nvPr/>
        </p:nvSpPr>
        <p:spPr>
          <a:xfrm>
            <a:off x="8003035" y="3155114"/>
            <a:ext cx="1140965" cy="461665"/>
          </a:xfrm>
          <a:prstGeom prst="rect">
            <a:avLst/>
          </a:prstGeom>
          <a:noFill/>
        </p:spPr>
        <p:txBody>
          <a:bodyPr wrap="square" rtlCol="0">
            <a:spAutoFit/>
          </a:bodyPr>
          <a:lstStyle/>
          <a:p>
            <a:r>
              <a:rPr lang="en-US" altLang="zh-CN" sz="2400" dirty="0">
                <a:solidFill>
                  <a:srgbClr val="000000"/>
                </a:solidFill>
                <a:latin typeface="+mn-ea"/>
              </a:rPr>
              <a:t>(2-2)</a:t>
            </a:r>
            <a:endParaRPr lang="zh-CN" altLang="en-US" sz="2400" dirty="0">
              <a:solidFill>
                <a:srgbClr val="000000"/>
              </a:solidFill>
              <a:latin typeface="+mn-ea"/>
            </a:endParaRPr>
          </a:p>
        </p:txBody>
      </p:sp>
      <p:sp>
        <p:nvSpPr>
          <p:cNvPr id="8" name="文本框 7"/>
          <p:cNvSpPr txBox="1"/>
          <p:nvPr/>
        </p:nvSpPr>
        <p:spPr>
          <a:xfrm>
            <a:off x="8003035" y="4751304"/>
            <a:ext cx="1140965" cy="461665"/>
          </a:xfrm>
          <a:prstGeom prst="rect">
            <a:avLst/>
          </a:prstGeom>
          <a:noFill/>
        </p:spPr>
        <p:txBody>
          <a:bodyPr wrap="square" rtlCol="0">
            <a:spAutoFit/>
          </a:bodyPr>
          <a:lstStyle/>
          <a:p>
            <a:r>
              <a:rPr lang="en-US" altLang="zh-CN" sz="2400" dirty="0">
                <a:solidFill>
                  <a:srgbClr val="000000"/>
                </a:solidFill>
                <a:latin typeface="+mn-ea"/>
              </a:rPr>
              <a:t>(2-3)</a:t>
            </a:r>
            <a:endParaRPr lang="zh-CN" altLang="en-US" sz="2400" dirty="0">
              <a:solidFill>
                <a:srgbClr val="000000"/>
              </a:solidFill>
              <a:latin typeface="+mn-ea"/>
            </a:endParaRPr>
          </a:p>
        </p:txBody>
      </p:sp>
      <p:sp>
        <p:nvSpPr>
          <p:cNvPr id="9"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10</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03941">
                                            <p:txEl>
                                              <p:pRg st="0" end="0"/>
                                            </p:txEl>
                                          </p:spTgt>
                                        </p:tgtEl>
                                        <p:attrNameLst>
                                          <p:attrName>style.visibility</p:attrName>
                                        </p:attrNameLst>
                                      </p:cBhvr>
                                      <p:to>
                                        <p:strVal val="visible"/>
                                      </p:to>
                                    </p:set>
                                    <p:animEffect transition="in" filter="fade">
                                      <p:cBhvr>
                                        <p:cTn id="7" dur="500"/>
                                        <p:tgtEl>
                                          <p:spTgt spid="1703941">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500"/>
                                        <p:tgtEl>
                                          <p:spTgt spid="7">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build="allAtOnce"/>
      <p:bldP spid="7" grpId="0" build="allAtOnce"/>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smtClean="0">
                <a:solidFill>
                  <a:srgbClr val="FFFF00"/>
                </a:solidFill>
                <a:latin typeface="Times New Roman" panose="02020603050405020304" pitchFamily="18" charset="0"/>
                <a:ea typeface="楷体" panose="02010609060101010101" pitchFamily="49" charset="-122"/>
              </a:rPr>
              <a:t>二、二分法</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5"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11</a:t>
            </a:fld>
            <a:endParaRPr lang="zh-CN" altLang="en-US" sz="1000" dirty="0">
              <a:latin typeface="Times New Roman" panose="02020603050405020304" pitchFamily="18" charset="0"/>
              <a:cs typeface="Times New Roman" panose="02020603050405020304" pitchFamily="18" charset="0"/>
            </a:endParaRPr>
          </a:p>
        </p:txBody>
      </p:sp>
      <p:sp>
        <p:nvSpPr>
          <p:cNvPr id="8" name="Rectangle 5"/>
          <p:cNvSpPr>
            <a:spLocks noChangeArrowheads="1"/>
          </p:cNvSpPr>
          <p:nvPr/>
        </p:nvSpPr>
        <p:spPr bwMode="auto">
          <a:xfrm>
            <a:off x="450370" y="1005941"/>
            <a:ext cx="8461618" cy="1054869"/>
          </a:xfrm>
          <a:prstGeom prst="rect">
            <a:avLst/>
          </a:prstGeom>
          <a:noFill/>
          <a:ln w="9525">
            <a:noFill/>
            <a:miter lim="800000"/>
          </a:ln>
        </p:spPr>
        <p:txBody>
          <a:bodyPr anchor="ctr"/>
          <a:lstStyle/>
          <a:p>
            <a:pPr marL="360045" indent="-360045">
              <a:lnSpc>
                <a:spcPct val="120000"/>
              </a:lnSpc>
              <a:spcAft>
                <a:spcPts val="1200"/>
              </a:spcAft>
              <a:buClr>
                <a:srgbClr val="0000FF"/>
              </a:buClr>
              <a:buSzPct val="70000"/>
            </a:pPr>
            <a:r>
              <a:rPr lang="en-US" altLang="zh-CN" sz="2800" b="1" dirty="0" smtClean="0">
                <a:solidFill>
                  <a:srgbClr val="0000FF"/>
                </a:solidFill>
              </a:rPr>
              <a:t>【</a:t>
            </a:r>
            <a:r>
              <a:rPr lang="zh-CN" altLang="en-US" sz="2800" b="1" dirty="0" smtClean="0">
                <a:solidFill>
                  <a:srgbClr val="0000FF"/>
                </a:solidFill>
                <a:latin typeface="黑体" panose="02010609060101010101" pitchFamily="2" charset="-122"/>
                <a:ea typeface="黑体" panose="02010609060101010101" pitchFamily="2" charset="-122"/>
              </a:rPr>
              <a:t>例</a:t>
            </a:r>
            <a:r>
              <a:rPr lang="en-US" altLang="zh-CN" sz="2800" b="1" dirty="0" smtClean="0">
                <a:solidFill>
                  <a:srgbClr val="0000FF"/>
                </a:solidFill>
                <a:latin typeface="黑体" panose="02010609060101010101" pitchFamily="2" charset="-122"/>
                <a:ea typeface="黑体" panose="02010609060101010101" pitchFamily="2" charset="-122"/>
              </a:rPr>
              <a:t>2</a:t>
            </a:r>
            <a:r>
              <a:rPr lang="x-none" altLang="zh-CN" sz="2800" b="1" dirty="0" smtClean="0">
                <a:solidFill>
                  <a:srgbClr val="0000FF"/>
                </a:solidFill>
                <a:latin typeface="黑体" panose="02010609060101010101" pitchFamily="2" charset="-122"/>
                <a:ea typeface="黑体" panose="02010609060101010101" pitchFamily="2" charset="-122"/>
              </a:rPr>
              <a:t>-</a:t>
            </a:r>
            <a:r>
              <a:rPr lang="en-US" altLang="zh-CN" sz="2800" b="1" dirty="0" smtClean="0">
                <a:solidFill>
                  <a:srgbClr val="0000FF"/>
                </a:solidFill>
                <a:latin typeface="黑体" panose="02010609060101010101" pitchFamily="2" charset="-122"/>
                <a:ea typeface="黑体" panose="02010609060101010101" pitchFamily="2" charset="-122"/>
              </a:rPr>
              <a:t>2</a:t>
            </a:r>
            <a:r>
              <a:rPr lang="en-US" altLang="zh-CN" sz="2800" b="1" dirty="0" smtClean="0">
                <a:solidFill>
                  <a:srgbClr val="0000FF"/>
                </a:solidFill>
              </a:rPr>
              <a:t>】</a:t>
            </a:r>
            <a:r>
              <a:rPr lang="zh-CN" altLang="zh-CN" sz="2800" b="1" dirty="0" smtClean="0"/>
              <a:t>用二分法求解方程</a:t>
            </a:r>
            <a:r>
              <a:rPr lang="en-US" altLang="zh-CN" sz="2800" b="1" dirty="0" smtClean="0"/>
              <a:t> </a:t>
            </a:r>
            <a:r>
              <a:rPr lang="en-US" altLang="zh-CN" sz="2800" b="1" i="1" dirty="0" smtClean="0">
                <a:latin typeface="Times New Roman" panose="02020603050405020304" pitchFamily="18" charset="0"/>
                <a:cs typeface="Times New Roman" panose="02020603050405020304" pitchFamily="18" charset="0"/>
              </a:rPr>
              <a:t>f</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Times New Roman" panose="02020603050405020304" pitchFamily="18" charset="0"/>
                <a:cs typeface="Times New Roman" panose="02020603050405020304" pitchFamily="18" charset="0"/>
              </a:rPr>
              <a:t>)= </a:t>
            </a:r>
            <a:r>
              <a:rPr lang="en-US" altLang="zh-CN" sz="2800" b="1" i="1" dirty="0" smtClean="0">
                <a:latin typeface="Times New Roman" panose="02020603050405020304" pitchFamily="18" charset="0"/>
                <a:cs typeface="Times New Roman" panose="02020603050405020304" pitchFamily="18" charset="0"/>
              </a:rPr>
              <a:t>x</a:t>
            </a:r>
            <a:r>
              <a:rPr lang="en-US" altLang="zh-CN" sz="2800" b="1" baseline="30000" dirty="0" smtClean="0">
                <a:latin typeface="Times New Roman" panose="02020603050405020304" pitchFamily="18" charset="0"/>
                <a:cs typeface="Times New Roman" panose="02020603050405020304" pitchFamily="18" charset="0"/>
              </a:rPr>
              <a:t>3</a:t>
            </a:r>
            <a:r>
              <a:rPr lang="en-US" altLang="zh-CN" sz="2800" b="1" dirty="0" smtClean="0">
                <a:latin typeface="+mn-ea"/>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mn-ea"/>
                <a:cs typeface="Times New Roman" panose="02020603050405020304" pitchFamily="18" charset="0"/>
              </a:rPr>
              <a:t>-</a:t>
            </a:r>
            <a:r>
              <a:rPr lang="en-US" altLang="zh-CN" sz="2800" b="1" dirty="0" smtClean="0">
                <a:latin typeface="Times New Roman" panose="02020603050405020304" pitchFamily="18" charset="0"/>
                <a:cs typeface="Times New Roman" panose="02020603050405020304" pitchFamily="18" charset="0"/>
              </a:rPr>
              <a:t>1=0 </a:t>
            </a:r>
            <a:r>
              <a:rPr lang="zh-CN" altLang="zh-CN" sz="2800" b="1" dirty="0" smtClean="0"/>
              <a:t>在区间</a:t>
            </a:r>
            <a:r>
              <a:rPr lang="en-US" altLang="zh-CN" sz="2800" b="1" dirty="0" smtClean="0"/>
              <a:t> </a:t>
            </a:r>
            <a:r>
              <a:rPr lang="en-US" altLang="zh-CN" sz="2800" b="1" dirty="0" smtClean="0">
                <a:latin typeface="Times New Roman" panose="02020603050405020304" pitchFamily="18" charset="0"/>
                <a:cs typeface="Times New Roman" panose="02020603050405020304" pitchFamily="18" charset="0"/>
              </a:rPr>
              <a:t>[1, 1.5] </a:t>
            </a:r>
            <a:r>
              <a:rPr lang="zh-CN" altLang="zh-CN" sz="2800" b="1" dirty="0" smtClean="0"/>
              <a:t>内的一个实根，要求误差不超过</a:t>
            </a:r>
            <a:r>
              <a:rPr lang="en-US" altLang="zh-CN" sz="2800" b="1" dirty="0" smtClean="0">
                <a:latin typeface="Times New Roman" panose="02020603050405020304" pitchFamily="18" charset="0"/>
                <a:cs typeface="Times New Roman" panose="02020603050405020304" pitchFamily="18" charset="0"/>
              </a:rPr>
              <a:t>0.0005</a:t>
            </a:r>
            <a:r>
              <a:rPr lang="zh-CN" altLang="en-US" sz="2800" b="1" dirty="0" smtClean="0"/>
              <a:t>。</a:t>
            </a:r>
            <a:endParaRPr lang="en-US" altLang="zh-CN" sz="2800" b="1" dirty="0" smtClean="0"/>
          </a:p>
        </p:txBody>
      </p:sp>
      <p:sp>
        <p:nvSpPr>
          <p:cNvPr id="9" name="Rectangle 6"/>
          <p:cNvSpPr>
            <a:spLocks noChangeArrowheads="1"/>
          </p:cNvSpPr>
          <p:nvPr/>
        </p:nvSpPr>
        <p:spPr bwMode="auto">
          <a:xfrm>
            <a:off x="589127" y="2057601"/>
            <a:ext cx="8243248" cy="652486"/>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30000"/>
              </a:lnSpc>
            </a:pPr>
            <a:r>
              <a:rPr kumimoji="0" lang="zh-CN" altLang="en-US" sz="2800" b="1" i="0" u="none" strike="noStrike" cap="none" normalizeH="0" baseline="0" dirty="0" smtClean="0">
                <a:ln>
                  <a:noFill/>
                </a:ln>
                <a:solidFill>
                  <a:srgbClr val="0000FF"/>
                </a:solidFill>
                <a:effectLst/>
                <a:latin typeface="黑体" panose="02010609060101010101" pitchFamily="2" charset="-122"/>
                <a:ea typeface="黑体" panose="02010609060101010101" pitchFamily="2" charset="-122"/>
                <a:cs typeface="Times New Roman" panose="02020603050405020304" pitchFamily="18" charset="0"/>
              </a:rPr>
              <a:t>解</a:t>
            </a:r>
            <a:r>
              <a:rPr lang="zh-CN" altLang="en-US" sz="2800" b="1" dirty="0" smtClean="0">
                <a:solidFill>
                  <a:srgbClr val="0000FF"/>
                </a:solidFill>
                <a:latin typeface="黑体" panose="02010609060101010101" pitchFamily="2" charset="-122"/>
                <a:ea typeface="黑体" panose="02010609060101010101" pitchFamily="2" charset="-122"/>
                <a:cs typeface="Times New Roman" panose="02020603050405020304" pitchFamily="18" charset="0"/>
              </a:rPr>
              <a:t>：</a:t>
            </a:r>
            <a:r>
              <a:rPr lang="zh-CN" altLang="zh-CN" sz="2800" b="1" dirty="0" smtClean="0"/>
              <a:t>如表</a:t>
            </a:r>
            <a:r>
              <a:rPr lang="en-US" altLang="zh-CN" sz="2800" b="1" dirty="0" smtClean="0">
                <a:latin typeface="Times New Roman" panose="02020603050405020304" pitchFamily="18" charset="0"/>
                <a:cs typeface="Times New Roman" panose="02020603050405020304" pitchFamily="18" charset="0"/>
              </a:rPr>
              <a:t>2</a:t>
            </a:r>
            <a:r>
              <a:rPr lang="en-US" altLang="zh-CN" sz="2800" b="1" dirty="0" smtClean="0">
                <a:latin typeface="+mn-ea"/>
                <a:cs typeface="Times New Roman" panose="02020603050405020304" pitchFamily="18" charset="0"/>
              </a:rPr>
              <a:t>-</a:t>
            </a:r>
            <a:r>
              <a:rPr lang="en-US" altLang="zh-CN" sz="2800" b="1" dirty="0" smtClean="0">
                <a:latin typeface="Times New Roman" panose="02020603050405020304" pitchFamily="18" charset="0"/>
                <a:cs typeface="Times New Roman" panose="02020603050405020304" pitchFamily="18" charset="0"/>
              </a:rPr>
              <a:t>2</a:t>
            </a:r>
            <a:r>
              <a:rPr lang="zh-CN" altLang="zh-CN" sz="2800" b="1" dirty="0" smtClean="0"/>
              <a:t>所示。</a:t>
            </a:r>
            <a:endParaRPr kumimoji="0" lang="en-US" altLang="zh-CN" sz="2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2049" name="Picture 1" descr="C:\Users\Jinliang Yang\AppData\Roaming\Tencent\Users\99690380\QQ\WinTemp\RichOle\]MOSY9HEU7Q5Q{})K18GN86.png"/>
          <p:cNvPicPr>
            <a:picLocks noChangeAspect="1" noChangeArrowheads="1"/>
          </p:cNvPicPr>
          <p:nvPr/>
        </p:nvPicPr>
        <p:blipFill>
          <a:blip r:embed="rId4" cstate="print"/>
          <a:srcRect/>
          <a:stretch>
            <a:fillRect/>
          </a:stretch>
        </p:blipFill>
        <p:spPr bwMode="auto">
          <a:xfrm>
            <a:off x="614149" y="2579430"/>
            <a:ext cx="8153400" cy="3571875"/>
          </a:xfrm>
          <a:prstGeom prst="rect">
            <a:avLst/>
          </a:prstGeom>
          <a:noFill/>
        </p:spPr>
      </p:pic>
      <p:sp>
        <p:nvSpPr>
          <p:cNvPr id="2051" name="Rectangle 3"/>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053" name="Rectangle 5"/>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pSp>
        <p:nvGrpSpPr>
          <p:cNvPr id="13" name="组合 12"/>
          <p:cNvGrpSpPr/>
          <p:nvPr/>
        </p:nvGrpSpPr>
        <p:grpSpPr>
          <a:xfrm>
            <a:off x="632346" y="6095160"/>
            <a:ext cx="8006687" cy="662873"/>
            <a:chOff x="632346" y="6095160"/>
            <a:chExt cx="8006687" cy="662873"/>
          </a:xfrm>
        </p:grpSpPr>
        <p:sp>
          <p:nvSpPr>
            <p:cNvPr id="12" name="Rectangle 6"/>
            <p:cNvSpPr>
              <a:spLocks noChangeArrowheads="1"/>
            </p:cNvSpPr>
            <p:nvPr/>
          </p:nvSpPr>
          <p:spPr bwMode="auto">
            <a:xfrm>
              <a:off x="632346" y="6095160"/>
              <a:ext cx="8006687" cy="652486"/>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30000"/>
                </a:lnSpc>
              </a:pPr>
              <a:r>
                <a:rPr lang="zh-CN" altLang="zh-CN" sz="2800" b="1" dirty="0" smtClean="0"/>
                <a:t>由于误差</a:t>
              </a:r>
              <a:r>
                <a:rPr lang="en-US" altLang="zh-CN" sz="2800" b="1" dirty="0" smtClean="0"/>
                <a:t>                  </a:t>
              </a:r>
              <a:r>
                <a:rPr lang="zh-CN" altLang="zh-CN" sz="2800" b="1" dirty="0" smtClean="0"/>
                <a:t>，所以</a:t>
              </a:r>
              <a:r>
                <a:rPr lang="en-US" altLang="zh-CN" sz="2800" b="1" dirty="0" smtClean="0"/>
                <a:t>                    </a:t>
              </a:r>
              <a:r>
                <a:rPr lang="zh-CN" altLang="en-US" sz="2800" b="1" dirty="0" smtClean="0"/>
                <a:t>。</a:t>
              </a:r>
              <a:endParaRPr kumimoji="0" lang="en-US" altLang="zh-CN" sz="2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2050" name="Object 2"/>
            <p:cNvGraphicFramePr>
              <a:graphicFrameLocks noChangeAspect="1"/>
            </p:cNvGraphicFramePr>
            <p:nvPr/>
          </p:nvGraphicFramePr>
          <p:xfrm>
            <a:off x="2252068" y="6121445"/>
            <a:ext cx="2051050" cy="636588"/>
          </p:xfrm>
          <a:graphic>
            <a:graphicData uri="http://schemas.openxmlformats.org/presentationml/2006/ole">
              <p:oleObj spid="_x0000_s1025" name="Equation" r:id="rId5" imgW="20116800" imgH="6096000" progId="Equation.DSMT4">
                <p:embed/>
              </p:oleObj>
            </a:graphicData>
          </a:graphic>
        </p:graphicFrame>
        <p:graphicFrame>
          <p:nvGraphicFramePr>
            <p:cNvPr id="2052" name="Object 4"/>
            <p:cNvGraphicFramePr>
              <a:graphicFrameLocks/>
            </p:cNvGraphicFramePr>
            <p:nvPr/>
          </p:nvGraphicFramePr>
          <p:xfrm>
            <a:off x="5540420" y="6135093"/>
            <a:ext cx="2263775" cy="539750"/>
          </p:xfrm>
          <a:graphic>
            <a:graphicData uri="http://schemas.openxmlformats.org/presentationml/2006/ole">
              <p:oleObj spid="_x0000_s1026" name="Equation" r:id="rId6" imgW="21640800" imgH="5181600" progId="Equation.DSMT4">
                <p:embed/>
              </p:oleObj>
            </a:graphicData>
          </a:graphic>
        </p:graphicFrame>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down)">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矩形 4"/>
          <p:cNvSpPr>
            <a:spLocks noChangeArrowheads="1"/>
          </p:cNvSpPr>
          <p:nvPr/>
        </p:nvSpPr>
        <p:spPr bwMode="auto">
          <a:xfrm>
            <a:off x="354842" y="745068"/>
            <a:ext cx="8447964" cy="707886"/>
          </a:xfrm>
          <a:prstGeom prst="rect">
            <a:avLst/>
          </a:prstGeom>
          <a:noFill/>
          <a:ln w="9525">
            <a:noFill/>
            <a:miter lim="800000"/>
          </a:ln>
        </p:spPr>
        <p:txBody>
          <a:bodyPr wrap="square">
            <a:spAutoFit/>
          </a:bodyPr>
          <a:lstStyle/>
          <a:p>
            <a:pPr algn="ctr" fontAlgn="base">
              <a:spcBef>
                <a:spcPct val="0"/>
              </a:spcBef>
              <a:spcAft>
                <a:spcPct val="0"/>
              </a:spcAft>
              <a:defRPr/>
            </a:pPr>
            <a:r>
              <a:rPr lang="zh-CN" altLang="en-US" sz="4000" b="1" dirty="0">
                <a:solidFill>
                  <a:srgbClr val="0000FF"/>
                </a:solidFill>
                <a:latin typeface="Times New Roman" panose="02020603050405020304" pitchFamily="18" charset="0"/>
                <a:ea typeface="楷体" panose="02010609060101010101" pitchFamily="49" charset="-122"/>
              </a:rPr>
              <a:t>第二节    迭代法及其收敛性</a:t>
            </a:r>
            <a:endParaRPr lang="zh-CN" altLang="en-US" sz="4000" b="1" dirty="0">
              <a:solidFill>
                <a:srgbClr val="0000FF"/>
              </a:solidFill>
              <a:latin typeface="楷体" panose="02010609060101010101" pitchFamily="49" charset="-122"/>
              <a:ea typeface="楷体" panose="02010609060101010101" pitchFamily="49" charset="-122"/>
            </a:endParaRPr>
          </a:p>
        </p:txBody>
      </p:sp>
      <p:cxnSp>
        <p:nvCxnSpPr>
          <p:cNvPr id="11" name="直接连接符 10"/>
          <p:cNvCxnSpPr/>
          <p:nvPr/>
        </p:nvCxnSpPr>
        <p:spPr>
          <a:xfrm flipV="1">
            <a:off x="0" y="1869743"/>
            <a:ext cx="9144000" cy="27296"/>
          </a:xfrm>
          <a:prstGeom prst="line">
            <a:avLst/>
          </a:prstGeom>
          <a:ln w="50800">
            <a:solidFill>
              <a:srgbClr val="FF0000"/>
            </a:solidFill>
            <a:prstDash val="lgDashDot"/>
          </a:ln>
          <a:effectLst>
            <a:outerShdw blurRad="50800" dist="50800" dir="5400000" algn="ctr" rotWithShape="0">
              <a:schemeClr val="bg1"/>
            </a:outerShdw>
          </a:effectLst>
          <a:scene3d>
            <a:camera prst="orthographicFront"/>
            <a:lightRig rig="threePt" dir="t"/>
          </a:scene3d>
          <a:sp3d prstMaterial="matte">
            <a:bevelT w="0" h="0"/>
            <a:bevelB w="0" h="0"/>
          </a:sp3d>
        </p:spPr>
        <p:style>
          <a:lnRef idx="1">
            <a:schemeClr val="accent1"/>
          </a:lnRef>
          <a:fillRef idx="0">
            <a:schemeClr val="accent1"/>
          </a:fillRef>
          <a:effectRef idx="0">
            <a:schemeClr val="accent1"/>
          </a:effectRef>
          <a:fontRef idx="minor">
            <a:schemeClr val="tx1"/>
          </a:fontRef>
        </p:style>
      </p:cxnSp>
      <p:sp>
        <p:nvSpPr>
          <p:cNvPr id="17" name="Text Box 3"/>
          <p:cNvSpPr txBox="1">
            <a:spLocks noChangeArrowheads="1"/>
          </p:cNvSpPr>
          <p:nvPr/>
        </p:nvSpPr>
        <p:spPr bwMode="auto">
          <a:xfrm>
            <a:off x="2289863" y="2489267"/>
            <a:ext cx="5539356" cy="584775"/>
          </a:xfrm>
          <a:prstGeom prst="rect">
            <a:avLst/>
          </a:prstGeom>
          <a:noFill/>
          <a:ln w="9525">
            <a:noFill/>
            <a:miter lim="800000"/>
          </a:ln>
          <a:effectLst>
            <a:outerShdw sx="1000" sy="1000" algn="ctr" rotWithShape="0">
              <a:schemeClr val="tx2"/>
            </a:outerShdw>
          </a:effectLst>
        </p:spPr>
        <p:txBody>
          <a:bodyPr wrap="square">
            <a:spAutoFit/>
          </a:bodyPr>
          <a:lstStyle/>
          <a:p>
            <a:pPr fontAlgn="base">
              <a:spcBef>
                <a:spcPct val="0"/>
              </a:spcBef>
              <a:spcAft>
                <a:spcPct val="0"/>
              </a:spcAft>
              <a:defRPr/>
            </a:pPr>
            <a:r>
              <a:rPr lang="zh-CN" altLang="en-US" sz="3200" b="1" dirty="0">
                <a:solidFill>
                  <a:srgbClr val="000000"/>
                </a:solidFill>
                <a:latin typeface="Times New Roman" panose="02020603050405020304" pitchFamily="18" charset="0"/>
                <a:ea typeface="楷体" panose="02010609060101010101" pitchFamily="49" charset="-122"/>
              </a:rPr>
              <a:t>一、简单迭代法</a:t>
            </a: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8" name="Text Box 3"/>
          <p:cNvSpPr txBox="1">
            <a:spLocks noChangeArrowheads="1"/>
          </p:cNvSpPr>
          <p:nvPr/>
        </p:nvSpPr>
        <p:spPr bwMode="auto">
          <a:xfrm>
            <a:off x="2289863" y="3359986"/>
            <a:ext cx="5498412" cy="584775"/>
          </a:xfrm>
          <a:prstGeom prst="rect">
            <a:avLst/>
          </a:prstGeom>
          <a:noFill/>
          <a:ln w="9525">
            <a:noFill/>
            <a:miter lim="800000"/>
          </a:ln>
          <a:effectLst>
            <a:outerShdw sx="1000" sy="1000" algn="ctr" rotWithShape="0">
              <a:schemeClr val="tx2"/>
            </a:outerShdw>
          </a:effectLst>
        </p:spPr>
        <p:txBody>
          <a:bodyPr wrap="square">
            <a:spAutoFit/>
          </a:bodyPr>
          <a:lstStyle/>
          <a:p>
            <a:pPr fontAlgn="base">
              <a:spcBef>
                <a:spcPct val="0"/>
              </a:spcBef>
              <a:spcAft>
                <a:spcPct val="0"/>
              </a:spcAft>
              <a:defRPr/>
            </a:pPr>
            <a:r>
              <a:rPr lang="zh-CN" altLang="en-US" sz="3200" b="1" dirty="0">
                <a:solidFill>
                  <a:srgbClr val="000000"/>
                </a:solidFill>
                <a:latin typeface="楷体" panose="02010609060101010101" pitchFamily="49" charset="-122"/>
                <a:ea typeface="楷体" panose="02010609060101010101" pitchFamily="49" charset="-122"/>
              </a:rPr>
              <a:t>二、迭代法的收敛性</a:t>
            </a:r>
          </a:p>
        </p:txBody>
      </p:sp>
      <p:sp>
        <p:nvSpPr>
          <p:cNvPr id="19" name="Text Box 3"/>
          <p:cNvSpPr txBox="1">
            <a:spLocks noChangeArrowheads="1"/>
          </p:cNvSpPr>
          <p:nvPr/>
        </p:nvSpPr>
        <p:spPr bwMode="auto">
          <a:xfrm>
            <a:off x="2289863" y="4227131"/>
            <a:ext cx="5436998" cy="584775"/>
          </a:xfrm>
          <a:prstGeom prst="rect">
            <a:avLst/>
          </a:prstGeom>
          <a:noFill/>
          <a:ln w="9525">
            <a:noFill/>
            <a:miter lim="800000"/>
          </a:ln>
          <a:effectLst>
            <a:outerShdw sx="1000" sy="1000" algn="ctr" rotWithShape="0">
              <a:schemeClr val="tx2"/>
            </a:outerShdw>
          </a:effectLst>
        </p:spPr>
        <p:txBody>
          <a:bodyPr wrap="square">
            <a:spAutoFit/>
          </a:bodyPr>
          <a:lstStyle/>
          <a:p>
            <a:pPr fontAlgn="base">
              <a:spcBef>
                <a:spcPct val="0"/>
              </a:spcBef>
              <a:spcAft>
                <a:spcPct val="0"/>
              </a:spcAft>
              <a:defRPr/>
            </a:pPr>
            <a:r>
              <a:rPr lang="zh-CN" altLang="en-US" sz="3200" b="1" dirty="0">
                <a:solidFill>
                  <a:srgbClr val="000000"/>
                </a:solidFill>
                <a:latin typeface="Times New Roman" panose="02020603050405020304" pitchFamily="18" charset="0"/>
                <a:ea typeface="楷体" panose="02010609060101010101" pitchFamily="49" charset="-122"/>
              </a:rPr>
              <a:t>三、迭代法的收敛速度</a:t>
            </a: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8" name="Text Box 3"/>
          <p:cNvSpPr txBox="1">
            <a:spLocks noChangeArrowheads="1"/>
          </p:cNvSpPr>
          <p:nvPr/>
        </p:nvSpPr>
        <p:spPr bwMode="auto">
          <a:xfrm>
            <a:off x="2289863" y="5094276"/>
            <a:ext cx="5436998" cy="584775"/>
          </a:xfrm>
          <a:prstGeom prst="rect">
            <a:avLst/>
          </a:prstGeom>
          <a:noFill/>
          <a:ln w="9525">
            <a:noFill/>
            <a:miter lim="800000"/>
          </a:ln>
          <a:effectLst>
            <a:outerShdw sx="1000" sy="1000" algn="ctr" rotWithShape="0">
              <a:schemeClr val="tx2"/>
            </a:outerShdw>
          </a:effectLst>
        </p:spPr>
        <p:txBody>
          <a:bodyPr wrap="square">
            <a:spAutoFit/>
          </a:bodyPr>
          <a:lstStyle/>
          <a:p>
            <a:pPr fontAlgn="base">
              <a:spcBef>
                <a:spcPct val="0"/>
              </a:spcBef>
              <a:spcAft>
                <a:spcPct val="0"/>
              </a:spcAft>
              <a:defRPr/>
            </a:pPr>
            <a:r>
              <a:rPr lang="zh-CN" altLang="en-US" sz="3200" b="1" dirty="0">
                <a:solidFill>
                  <a:srgbClr val="000000"/>
                </a:solidFill>
                <a:latin typeface="Times New Roman" panose="02020603050405020304" pitchFamily="18" charset="0"/>
                <a:ea typeface="楷体" panose="02010609060101010101" pitchFamily="49" charset="-122"/>
              </a:rPr>
              <a:t>四、埃特金加速法</a:t>
            </a: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9"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12</a:t>
            </a:fld>
            <a:endParaRPr lang="zh-CN" altLang="en-US" sz="1000" dirty="0">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1000"/>
                                        <p:tgtEl>
                                          <p:spTgt spid="18"/>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1000"/>
                                        <p:tgtEl>
                                          <p:spTgt spid="19"/>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471814" y="1256439"/>
                <a:ext cx="11248372" cy="5303114"/>
              </a:xfrm>
              <a:prstGeom prst="rect">
                <a:avLst/>
              </a:prstGeom>
              <a:noFill/>
              <a:ln w="9525">
                <a:noFill/>
                <a:miter lim="800000"/>
                <a:headEnd/>
                <a:tailEnd/>
              </a:ln>
            </p:spPr>
            <p:txBody>
              <a:bodyPr anchor="ctr"/>
              <a:lstStyle/>
              <a:p>
                <a:pPr fontAlgn="base">
                  <a:lnSpc>
                    <a:spcPct val="120000"/>
                  </a:lnSpc>
                  <a:spcBef>
                    <a:spcPct val="0"/>
                  </a:spcBef>
                  <a:spcAft>
                    <a:spcPts val="1200"/>
                  </a:spcAft>
                  <a:buClr>
                    <a:srgbClr val="0000FF"/>
                  </a:buClr>
                  <a:buSzPct val="70000"/>
                </a:pPr>
                <a:r>
                  <a:rPr lang="zh-CN" altLang="en-US" sz="2400" dirty="0">
                    <a:solidFill>
                      <a:srgbClr val="000000"/>
                    </a:solidFill>
                    <a:latin typeface="+mn-ea"/>
                  </a:rPr>
                  <a:t>    迭代法的主要特点就是逐步求精，其基本思想是将方程</a:t>
                </a:r>
                <a14:m>
                  <m:oMath xmlns:m="http://schemas.openxmlformats.org/officeDocument/2006/math">
                    <m:r>
                      <a:rPr lang="en-US" altLang="zh-CN" sz="2400" i="1" dirty="0" smtClean="0">
                        <a:solidFill>
                          <a:srgbClr val="000000"/>
                        </a:solidFill>
                        <a:latin typeface="Cambria Math" panose="02040503050406030204" pitchFamily="18" charset="0"/>
                      </a:rPr>
                      <m:t>𝑓</m:t>
                    </m:r>
                    <m:r>
                      <a:rPr lang="en-US" altLang="zh-CN"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)=0</m:t>
                    </m:r>
                  </m:oMath>
                </a14:m>
                <a:r>
                  <a:rPr lang="zh-CN" altLang="en-US" sz="2400" dirty="0">
                    <a:solidFill>
                      <a:srgbClr val="000000"/>
                    </a:solidFill>
                    <a:latin typeface="+mn-ea"/>
                  </a:rPr>
                  <a:t>化为等价方程</a:t>
                </a:r>
                <a14:m>
                  <m:oMath xmlns:m="http://schemas.openxmlformats.org/officeDocument/2006/math">
                    <m:r>
                      <a:rPr lang="en-US" altLang="zh-CN" sz="2400" b="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m:t>
                    </m:r>
                    <m:r>
                      <a:rPr lang="el-GR" altLang="zh-CN" sz="2400" i="1" dirty="0" smtClean="0">
                        <a:solidFill>
                          <a:srgbClr val="000000"/>
                        </a:solidFill>
                        <a:latin typeface="Cambria Math" panose="02040503050406030204" pitchFamily="18" charset="0"/>
                      </a:rPr>
                      <m:t>𝜑</m:t>
                    </m:r>
                    <m:r>
                      <a:rPr lang="en-US" altLang="zh-CN" sz="2400" i="1" dirty="0" smtClean="0">
                        <a:solidFill>
                          <a:srgbClr val="000000"/>
                        </a:solidFill>
                        <a:latin typeface="Cambria Math" panose="02040503050406030204" pitchFamily="18" charset="0"/>
                      </a:rPr>
                      <m:t>(</m:t>
                    </m:r>
                    <m:r>
                      <a:rPr lang="en-US" altLang="zh-CN" sz="2400" b="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m:t>
                    </m:r>
                  </m:oMath>
                </a14:m>
                <a:r>
                  <a:rPr lang="zh-CN" altLang="en-US" sz="2400" dirty="0">
                    <a:solidFill>
                      <a:srgbClr val="000000"/>
                    </a:solidFill>
                    <a:latin typeface="+mn-ea"/>
                  </a:rPr>
                  <a:t>，构造迭代公式</a:t>
                </a:r>
                <a14:m>
                  <m:oMath xmlns:m="http://schemas.openxmlformats.org/officeDocument/2006/math">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𝑘</m:t>
                        </m:r>
                        <m:r>
                          <a:rPr lang="en-US" altLang="zh-CN" sz="2400" b="0" i="1" dirty="0" smtClean="0">
                            <a:solidFill>
                              <a:srgbClr val="000000"/>
                            </a:solidFill>
                            <a:latin typeface="Cambria Math" panose="02040503050406030204" pitchFamily="18" charset="0"/>
                          </a:rPr>
                          <m:t>+1</m:t>
                        </m:r>
                      </m:sub>
                    </m:sSub>
                    <m:r>
                      <a:rPr lang="en-US" altLang="zh-CN" sz="2400" i="1" dirty="0" smtClean="0">
                        <a:solidFill>
                          <a:srgbClr val="000000"/>
                        </a:solidFill>
                        <a:latin typeface="Cambria Math" panose="02040503050406030204" pitchFamily="18" charset="0"/>
                      </a:rPr>
                      <m:t>=</m:t>
                    </m:r>
                    <m:r>
                      <a:rPr lang="el-GR" altLang="zh-CN" sz="2400" i="1" dirty="0" smtClean="0">
                        <a:solidFill>
                          <a:srgbClr val="000000"/>
                        </a:solidFill>
                        <a:latin typeface="Cambria Math" panose="02040503050406030204" pitchFamily="18" charset="0"/>
                      </a:rPr>
                      <m:t>𝜑</m:t>
                    </m:r>
                    <m:r>
                      <a:rPr lang="en-US" altLang="zh-CN" sz="2400" i="1" dirty="0" smtClean="0">
                        <a:solidFill>
                          <a:srgbClr val="000000"/>
                        </a:solidFill>
                        <a:latin typeface="Cambria Math" panose="02040503050406030204" pitchFamily="18" charset="0"/>
                      </a:rPr>
                      <m:t>(</m:t>
                    </m:r>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𝑘</m:t>
                        </m:r>
                      </m:sub>
                    </m:sSub>
                    <m:r>
                      <a:rPr lang="en-US" altLang="zh-CN" sz="2400" i="1" dirty="0" smtClean="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 </m:t>
                    </m:r>
                  </m:oMath>
                </a14:m>
                <a:r>
                  <a:rPr lang="zh-CN" altLang="en-US" sz="2400" dirty="0">
                    <a:solidFill>
                      <a:srgbClr val="000000"/>
                    </a:solidFill>
                    <a:latin typeface="+mn-ea"/>
                  </a:rPr>
                  <a:t>，选取方程的某个初始近似值</a:t>
                </a:r>
                <a14:m>
                  <m:oMath xmlns:m="http://schemas.openxmlformats.org/officeDocument/2006/math">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0</m:t>
                        </m:r>
                      </m:sub>
                    </m:sSub>
                  </m:oMath>
                </a14:m>
                <a:r>
                  <a:rPr lang="zh-CN" altLang="en-US" sz="2400" dirty="0">
                    <a:solidFill>
                      <a:srgbClr val="000000"/>
                    </a:solidFill>
                    <a:latin typeface="+mn-ea"/>
                  </a:rPr>
                  <a:t>代入公式，并用该公式反复迭代计算，得方程的近似根数列，最终求得满足精度要求的根。从某种意义上讲，迭代过程实质上是一个逐步显式化的过程。</a:t>
                </a:r>
                <a:endParaRPr lang="en-US" altLang="zh-CN" sz="2400" dirty="0">
                  <a:solidFill>
                    <a:srgbClr val="000000"/>
                  </a:solidFill>
                  <a:latin typeface="+mn-ea"/>
                </a:endParaRPr>
              </a:p>
              <a:p>
                <a:pPr fontAlgn="base">
                  <a:lnSpc>
                    <a:spcPct val="120000"/>
                  </a:lnSpc>
                  <a:spcBef>
                    <a:spcPct val="0"/>
                  </a:spcBef>
                  <a:spcAft>
                    <a:spcPts val="1200"/>
                  </a:spcAft>
                  <a:buClr>
                    <a:srgbClr val="0000FF"/>
                  </a:buClr>
                  <a:buSzPct val="70000"/>
                </a:pPr>
                <a:r>
                  <a:rPr lang="en-US" altLang="zh-CN" sz="2400" dirty="0">
                    <a:solidFill>
                      <a:srgbClr val="000000"/>
                    </a:solidFill>
                    <a:latin typeface="+mn-ea"/>
                  </a:rPr>
                  <a:t>    </a:t>
                </a:r>
                <a:r>
                  <a:rPr lang="zh-CN" altLang="en-US" sz="2400" dirty="0">
                    <a:solidFill>
                      <a:srgbClr val="000000"/>
                    </a:solidFill>
                    <a:latin typeface="+mn-ea"/>
                  </a:rPr>
                  <a:t>迭代法的具体过程可描述为</a:t>
                </a:r>
                <a:r>
                  <a:rPr lang="en-US" altLang="zh-CN" sz="2400" dirty="0">
                    <a:solidFill>
                      <a:srgbClr val="000000"/>
                    </a:solidFill>
                    <a:latin typeface="+mn-ea"/>
                  </a:rPr>
                  <a:t>:</a:t>
                </a:r>
              </a:p>
              <a:p>
                <a:pPr fontAlgn="base">
                  <a:lnSpc>
                    <a:spcPct val="120000"/>
                  </a:lnSpc>
                  <a:spcBef>
                    <a:spcPct val="0"/>
                  </a:spcBef>
                  <a:spcAft>
                    <a:spcPts val="1200"/>
                  </a:spcAft>
                  <a:buClr>
                    <a:srgbClr val="0000FF"/>
                  </a:buClr>
                  <a:buSzPct val="70000"/>
                </a:pPr>
                <a:r>
                  <a:rPr lang="zh-CN" altLang="en-US" sz="2400" dirty="0">
                    <a:solidFill>
                      <a:srgbClr val="000000"/>
                    </a:solidFill>
                    <a:latin typeface="+mn-ea"/>
                  </a:rPr>
                  <a:t>    设</a:t>
                </a:r>
                <a14:m>
                  <m:oMath xmlns:m="http://schemas.openxmlformats.org/officeDocument/2006/math">
                    <m:r>
                      <a:rPr lang="en-US" altLang="zh-CN" sz="2400" i="1" dirty="0" smtClean="0">
                        <a:solidFill>
                          <a:srgbClr val="000000"/>
                        </a:solidFill>
                        <a:latin typeface="Cambria Math" panose="02040503050406030204" pitchFamily="18" charset="0"/>
                      </a:rPr>
                      <m:t>[</m:t>
                    </m:r>
                    <m:r>
                      <a:rPr lang="en-US" altLang="zh-CN" sz="2400" b="0" i="1" dirty="0" smtClean="0">
                        <a:solidFill>
                          <a:srgbClr val="000000"/>
                        </a:solidFill>
                        <a:latin typeface="Cambria Math" panose="02040503050406030204" pitchFamily="18" charset="0"/>
                      </a:rPr>
                      <m:t>𝑎</m:t>
                    </m:r>
                    <m:r>
                      <a:rPr lang="en-US" altLang="zh-CN" sz="2400" b="0" i="1" dirty="0" smtClean="0">
                        <a:solidFill>
                          <a:srgbClr val="000000"/>
                        </a:solidFill>
                        <a:latin typeface="Cambria Math" panose="02040503050406030204" pitchFamily="18" charset="0"/>
                      </a:rPr>
                      <m:t>,</m:t>
                    </m:r>
                    <m:r>
                      <a:rPr lang="en-US" altLang="zh-CN" sz="2400" b="0" i="1" dirty="0" smtClean="0">
                        <a:solidFill>
                          <a:srgbClr val="000000"/>
                        </a:solidFill>
                        <a:latin typeface="Cambria Math" panose="02040503050406030204" pitchFamily="18" charset="0"/>
                      </a:rPr>
                      <m:t>𝑏</m:t>
                    </m:r>
                    <m:r>
                      <a:rPr lang="en-US" altLang="zh-CN" sz="2400" i="1" dirty="0">
                        <a:solidFill>
                          <a:srgbClr val="000000"/>
                        </a:solidFill>
                        <a:latin typeface="Cambria Math" panose="02040503050406030204" pitchFamily="18" charset="0"/>
                      </a:rPr>
                      <m:t>]</m:t>
                    </m:r>
                  </m:oMath>
                </a14:m>
                <a:r>
                  <a:rPr lang="zh-CN" altLang="en-US" sz="2400" dirty="0">
                    <a:solidFill>
                      <a:srgbClr val="000000"/>
                    </a:solidFill>
                    <a:latin typeface="+mn-ea"/>
                  </a:rPr>
                  <a:t>是方程</a:t>
                </a:r>
                <a14:m>
                  <m:oMath xmlns:m="http://schemas.openxmlformats.org/officeDocument/2006/math">
                    <m:r>
                      <a:rPr lang="en-US" altLang="zh-CN" sz="2400" i="1" dirty="0" smtClean="0">
                        <a:solidFill>
                          <a:srgbClr val="000000"/>
                        </a:solidFill>
                        <a:latin typeface="Cambria Math" panose="02040503050406030204" pitchFamily="18" charset="0"/>
                      </a:rPr>
                      <m:t>𝑓</m:t>
                    </m:r>
                    <m:r>
                      <a:rPr lang="en-US" altLang="zh-CN"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)=0</m:t>
                    </m:r>
                  </m:oMath>
                </a14:m>
                <a:r>
                  <a:rPr lang="zh-CN" altLang="en-US" sz="2400" dirty="0">
                    <a:solidFill>
                      <a:srgbClr val="000000"/>
                    </a:solidFill>
                    <a:latin typeface="+mn-ea"/>
                  </a:rPr>
                  <a:t>的有根区间。将方程作等价变换</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 xmlns:m="http://schemas.openxmlformats.org/officeDocument/2006/math">
                    <m:r>
                      <a:rPr lang="en-US" altLang="zh-CN" sz="2400" b="0" i="1" smtClean="0">
                        <a:solidFill>
                          <a:srgbClr val="000000"/>
                        </a:solidFill>
                        <a:latin typeface="Cambria Math" panose="02040503050406030204" pitchFamily="18" charset="0"/>
                      </a:rPr>
                      <m:t>𝑥</m:t>
                    </m:r>
                    <m:r>
                      <a:rPr lang="en-US" altLang="zh-CN" sz="2400" b="0" i="1" smtClean="0">
                        <a:solidFill>
                          <a:srgbClr val="000000"/>
                        </a:solidFill>
                        <a:latin typeface="Cambria Math" panose="02040503050406030204" pitchFamily="18" charset="0"/>
                      </a:rPr>
                      <m:t>=</m:t>
                    </m:r>
                    <m:r>
                      <a:rPr lang="el-GR" altLang="zh-CN" sz="2400" i="1" dirty="0">
                        <a:solidFill>
                          <a:srgbClr val="000000"/>
                        </a:solidFill>
                        <a:latin typeface="Cambria Math" panose="02040503050406030204" pitchFamily="18" charset="0"/>
                      </a:rPr>
                      <m:t>𝜑</m:t>
                    </m:r>
                    <m:r>
                      <a:rPr lang="en-US" altLang="zh-CN" sz="2400" i="1" dirty="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𝑥</m:t>
                    </m:r>
                    <m:r>
                      <a:rPr lang="en-US" altLang="zh-CN" sz="2400" i="1" dirty="0">
                        <a:solidFill>
                          <a:srgbClr val="000000"/>
                        </a:solidFill>
                        <a:latin typeface="Cambria Math" panose="02040503050406030204" pitchFamily="18" charset="0"/>
                      </a:rPr>
                      <m:t>)</m:t>
                    </m:r>
                  </m:oMath>
                </a14:m>
                <a:r>
                  <a:rPr lang="en-US" altLang="zh-CN" sz="2400" dirty="0">
                    <a:solidFill>
                      <a:srgbClr val="000000"/>
                    </a:solidFill>
                    <a:latin typeface="+mn-ea"/>
                  </a:rPr>
                  <a:t>                           </a:t>
                </a:r>
              </a:p>
              <a:p>
                <a:pPr fontAlgn="base">
                  <a:lnSpc>
                    <a:spcPct val="120000"/>
                  </a:lnSpc>
                  <a:spcBef>
                    <a:spcPct val="0"/>
                  </a:spcBef>
                  <a:spcAft>
                    <a:spcPts val="1200"/>
                  </a:spcAft>
                  <a:buClr>
                    <a:srgbClr val="0000FF"/>
                  </a:buClr>
                  <a:buSzPct val="70000"/>
                </a:pPr>
                <a:r>
                  <a:rPr lang="zh-CN" altLang="en-US" sz="2400" dirty="0">
                    <a:solidFill>
                      <a:srgbClr val="000000"/>
                    </a:solidFill>
                    <a:latin typeface="+mn-ea"/>
                  </a:rPr>
                  <a:t>式中</a:t>
                </a:r>
                <a14:m>
                  <m:oMath xmlns:m="http://schemas.openxmlformats.org/officeDocument/2006/math">
                    <m:r>
                      <a:rPr lang="el-GR" altLang="zh-CN" sz="2400" i="1" dirty="0">
                        <a:solidFill>
                          <a:srgbClr val="000000"/>
                        </a:solidFill>
                        <a:latin typeface="Cambria Math" panose="02040503050406030204" pitchFamily="18" charset="0"/>
                      </a:rPr>
                      <m:t>𝜑</m:t>
                    </m:r>
                    <m:r>
                      <a:rPr lang="en-US" altLang="zh-CN" sz="2400" i="1" dirty="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𝑥</m:t>
                    </m:r>
                    <m:r>
                      <a:rPr lang="en-US" altLang="zh-CN" sz="2400" i="1" dirty="0">
                        <a:solidFill>
                          <a:srgbClr val="000000"/>
                        </a:solidFill>
                        <a:latin typeface="Cambria Math" panose="02040503050406030204" pitchFamily="18" charset="0"/>
                      </a:rPr>
                      <m:t>)</m:t>
                    </m:r>
                  </m:oMath>
                </a14:m>
                <a:r>
                  <a:rPr lang="zh-CN" altLang="en-US" sz="2400" dirty="0">
                    <a:solidFill>
                      <a:srgbClr val="000000"/>
                    </a:solidFill>
                    <a:latin typeface="+mn-ea"/>
                  </a:rPr>
                  <a:t>连续，称为</a:t>
                </a:r>
                <a:r>
                  <a:rPr lang="zh-CN" altLang="en-US" sz="2800" b="1" dirty="0">
                    <a:solidFill>
                      <a:srgbClr val="0000FF"/>
                    </a:solidFill>
                    <a:latin typeface="+mn-ea"/>
                  </a:rPr>
                  <a:t>迭代函数</a:t>
                </a:r>
                <a:r>
                  <a:rPr lang="zh-CN" altLang="en-US" sz="2400" dirty="0">
                    <a:solidFill>
                      <a:srgbClr val="000000"/>
                    </a:solidFill>
                    <a:latin typeface="+mn-ea"/>
                  </a:rPr>
                  <a:t>。在区间</a:t>
                </a:r>
                <a14:m>
                  <m:oMath xmlns:m="http://schemas.openxmlformats.org/officeDocument/2006/math">
                    <m:r>
                      <a:rPr lang="en-US" altLang="zh-CN"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𝑎</m:t>
                    </m:r>
                    <m:r>
                      <a:rPr lang="zh-CN" altLang="en-US"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𝑏</m:t>
                    </m:r>
                    <m:r>
                      <a:rPr lang="en-US" altLang="zh-CN" sz="2400" i="1" dirty="0">
                        <a:solidFill>
                          <a:srgbClr val="000000"/>
                        </a:solidFill>
                        <a:latin typeface="Cambria Math" panose="02040503050406030204" pitchFamily="18" charset="0"/>
                      </a:rPr>
                      <m:t>]</m:t>
                    </m:r>
                  </m:oMath>
                </a14:m>
                <a:r>
                  <a:rPr lang="zh-CN" altLang="en-US" sz="2400" dirty="0">
                    <a:solidFill>
                      <a:srgbClr val="000000"/>
                    </a:solidFill>
                    <a:latin typeface="+mn-ea"/>
                  </a:rPr>
                  <a:t>上任取一点</a:t>
                </a:r>
                <a14:m>
                  <m:oMath xmlns:m="http://schemas.openxmlformats.org/officeDocument/2006/math">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0</m:t>
                        </m:r>
                      </m:sub>
                    </m:sSub>
                  </m:oMath>
                </a14:m>
                <a:r>
                  <a:rPr lang="zh-CN" altLang="en-US" sz="2400" dirty="0">
                    <a:solidFill>
                      <a:srgbClr val="000000"/>
                    </a:solidFill>
                    <a:latin typeface="+mn-ea"/>
                  </a:rPr>
                  <a:t>作为初始值，代入式</a:t>
                </a:r>
                <a:r>
                  <a:rPr lang="en-US" altLang="zh-CN" sz="2400" dirty="0">
                    <a:solidFill>
                      <a:srgbClr val="000000"/>
                    </a:solidFill>
                    <a:latin typeface="+mn-ea"/>
                  </a:rPr>
                  <a:t>(2-4)</a:t>
                </a:r>
                <a:r>
                  <a:rPr lang="zh-CN" altLang="en-US" sz="2400" dirty="0">
                    <a:solidFill>
                      <a:srgbClr val="000000"/>
                    </a:solidFill>
                    <a:latin typeface="+mn-ea"/>
                  </a:rPr>
                  <a:t>的右端得</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b>
                        <m:sSubPr>
                          <m:ctrlPr>
                            <a:rPr lang="en-US" altLang="zh-CN" sz="2400" i="1" smtClean="0">
                              <a:solidFill>
                                <a:srgbClr val="000000"/>
                              </a:solidFill>
                              <a:latin typeface="Cambria Math" panose="02040503050406030204" pitchFamily="18" charset="0"/>
                            </a:rPr>
                          </m:ctrlPr>
                        </m:sSubPr>
                        <m:e>
                          <m:r>
                            <a:rPr lang="en-US" altLang="zh-CN" sz="2400" b="0" i="1" smtClean="0">
                              <a:solidFill>
                                <a:srgbClr val="000000"/>
                              </a:solidFill>
                              <a:latin typeface="Cambria Math" panose="02040503050406030204" pitchFamily="18" charset="0"/>
                            </a:rPr>
                            <m:t>𝑥</m:t>
                          </m:r>
                        </m:e>
                        <m:sub>
                          <m:r>
                            <a:rPr lang="en-US" altLang="zh-CN" sz="2400" b="0" i="1" smtClean="0">
                              <a:solidFill>
                                <a:srgbClr val="000000"/>
                              </a:solidFill>
                              <a:latin typeface="Cambria Math" panose="02040503050406030204" pitchFamily="18" charset="0"/>
                            </a:rPr>
                            <m:t>1</m:t>
                          </m:r>
                        </m:sub>
                      </m:sSub>
                      <m:r>
                        <a:rPr lang="en-US" altLang="zh-CN" sz="2400" b="0" i="1" smtClean="0">
                          <a:solidFill>
                            <a:srgbClr val="000000"/>
                          </a:solidFill>
                          <a:latin typeface="Cambria Math" panose="02040503050406030204" pitchFamily="18" charset="0"/>
                        </a:rPr>
                        <m:t>=</m:t>
                      </m:r>
                      <m:r>
                        <a:rPr lang="el-GR" altLang="zh-CN" sz="2400" i="1" dirty="0">
                          <a:solidFill>
                            <a:srgbClr val="000000"/>
                          </a:solidFill>
                          <a:latin typeface="Cambria Math" panose="02040503050406030204" pitchFamily="18" charset="0"/>
                        </a:rPr>
                        <m:t>𝜑</m:t>
                      </m:r>
                      <m:r>
                        <a:rPr lang="en-US" altLang="zh-CN" sz="2400" i="1" dirty="0">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0</m:t>
                          </m:r>
                        </m:sub>
                      </m:sSub>
                      <m:r>
                        <a:rPr lang="en-US" altLang="zh-CN" sz="2400" i="1" dirty="0">
                          <a:solidFill>
                            <a:srgbClr val="000000"/>
                          </a:solidFill>
                          <a:latin typeface="Cambria Math" panose="02040503050406030204" pitchFamily="18" charset="0"/>
                        </a:rPr>
                        <m:t>)</m:t>
                      </m:r>
                    </m:oMath>
                  </m:oMathPara>
                </a14:m>
                <a:endParaRPr lang="en-US" altLang="zh-CN" sz="2400" dirty="0">
                  <a:solidFill>
                    <a:srgbClr val="000000"/>
                  </a:solidFill>
                  <a:latin typeface="+mn-ea"/>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353861" y="1256439"/>
                <a:ext cx="8436279" cy="5303114"/>
              </a:xfrm>
              <a:prstGeom prst="rect">
                <a:avLst/>
              </a:prstGeom>
              <a:blipFill rotWithShape="1">
                <a:blip r:embed="rId3" cstate="print"/>
                <a:stretch>
                  <a:fillRect l="-813" t="-2184"/>
                </a:stretch>
              </a:blipFill>
              <a:ln w="9525">
                <a:noFill/>
                <a:miter lim="800000"/>
              </a:ln>
            </p:spPr>
            <p:txBody>
              <a:bodyPr/>
              <a:lstStyle/>
              <a:p>
                <a:r>
                  <a:rPr lang="zh-CN" altLang="en-US">
                    <a:noFill/>
                  </a:rPr>
                  <a:t> </a:t>
                </a:r>
              </a:p>
            </p:txBody>
          </p:sp>
        </mc:Fallback>
      </mc:AlternateContent>
      <p:sp>
        <p:nvSpPr>
          <p:cNvPr id="48132"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一、简单迭代法</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5" name="文本框 4"/>
          <p:cNvSpPr txBox="1"/>
          <p:nvPr/>
        </p:nvSpPr>
        <p:spPr>
          <a:xfrm>
            <a:off x="7854181" y="4320132"/>
            <a:ext cx="1140965" cy="461665"/>
          </a:xfrm>
          <a:prstGeom prst="rect">
            <a:avLst/>
          </a:prstGeom>
          <a:noFill/>
        </p:spPr>
        <p:txBody>
          <a:bodyPr wrap="square" rtlCol="0">
            <a:spAutoFit/>
          </a:bodyPr>
          <a:lstStyle/>
          <a:p>
            <a:r>
              <a:rPr lang="en-US" altLang="zh-CN" sz="2400" dirty="0">
                <a:solidFill>
                  <a:srgbClr val="000000"/>
                </a:solidFill>
                <a:latin typeface="+mn-ea"/>
              </a:rPr>
              <a:t>(2-4)</a:t>
            </a:r>
            <a:endParaRPr lang="zh-CN" altLang="en-US" sz="2400" dirty="0">
              <a:solidFill>
                <a:srgbClr val="000000"/>
              </a:solidFill>
              <a:latin typeface="+mn-ea"/>
            </a:endParaRPr>
          </a:p>
        </p:txBody>
      </p:sp>
      <p:sp>
        <p:nvSpPr>
          <p:cNvPr id="7"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13</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down)">
                                      <p:cBhvr>
                                        <p:cTn id="7" dur="500"/>
                                        <p:tgtEl>
                                          <p:spTgt spid="170394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471814" y="1124110"/>
                <a:ext cx="11248372" cy="5303114"/>
              </a:xfrm>
              <a:prstGeom prst="rect">
                <a:avLst/>
              </a:prstGeom>
              <a:noFill/>
              <a:ln w="9525">
                <a:noFill/>
                <a:miter lim="800000"/>
                <a:headEnd/>
                <a:tailEnd/>
              </a:ln>
            </p:spPr>
            <p:txBody>
              <a:bodyPr anchor="ctr"/>
              <a:lstStyle/>
              <a:p>
                <a:pPr fontAlgn="base">
                  <a:lnSpc>
                    <a:spcPct val="120000"/>
                  </a:lnSpc>
                  <a:spcBef>
                    <a:spcPct val="0"/>
                  </a:spcBef>
                  <a:spcAft>
                    <a:spcPts val="1200"/>
                  </a:spcAft>
                  <a:buClr>
                    <a:srgbClr val="0000FF"/>
                  </a:buClr>
                  <a:buSzPct val="70000"/>
                </a:pPr>
                <a:r>
                  <a:rPr lang="zh-CN" altLang="en-US" sz="2400" dirty="0">
                    <a:solidFill>
                      <a:srgbClr val="000000"/>
                    </a:solidFill>
                    <a:latin typeface="+mn-ea"/>
                  </a:rPr>
                  <a:t>再将</a:t>
                </a:r>
                <a14:m>
                  <m:oMath xmlns:m="http://schemas.openxmlformats.org/officeDocument/2006/math">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1</m:t>
                        </m:r>
                      </m:sub>
                    </m:sSub>
                  </m:oMath>
                </a14:m>
                <a:r>
                  <a:rPr lang="zh-CN" altLang="en-US" sz="2400" dirty="0">
                    <a:solidFill>
                      <a:srgbClr val="000000"/>
                    </a:solidFill>
                    <a:latin typeface="+mn-ea"/>
                  </a:rPr>
                  <a:t>，代人式</a:t>
                </a:r>
                <a:r>
                  <a:rPr lang="en-US" altLang="zh-CN" sz="2400" dirty="0">
                    <a:solidFill>
                      <a:srgbClr val="000000"/>
                    </a:solidFill>
                    <a:latin typeface="+mn-ea"/>
                  </a:rPr>
                  <a:t>(2-4)</a:t>
                </a:r>
                <a:r>
                  <a:rPr lang="zh-CN" altLang="en-US" sz="2400" dirty="0">
                    <a:solidFill>
                      <a:srgbClr val="000000"/>
                    </a:solidFill>
                    <a:latin typeface="+mn-ea"/>
                  </a:rPr>
                  <a:t>的右端得</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b="0" i="1" smtClean="0">
                              <a:solidFill>
                                <a:srgbClr val="000000"/>
                              </a:solidFill>
                              <a:latin typeface="Cambria Math" panose="02040503050406030204" pitchFamily="18" charset="0"/>
                            </a:rPr>
                            <m:t>2</m:t>
                          </m:r>
                        </m:sub>
                      </m:sSub>
                      <m:r>
                        <a:rPr lang="en-US" altLang="zh-CN" sz="2400" i="1">
                          <a:solidFill>
                            <a:srgbClr val="000000"/>
                          </a:solidFill>
                          <a:latin typeface="Cambria Math" panose="02040503050406030204" pitchFamily="18" charset="0"/>
                        </a:rPr>
                        <m:t>=</m:t>
                      </m:r>
                      <m:r>
                        <a:rPr lang="el-GR" altLang="zh-CN" sz="2400" i="1" dirty="0">
                          <a:solidFill>
                            <a:srgbClr val="000000"/>
                          </a:solidFill>
                          <a:latin typeface="Cambria Math" panose="02040503050406030204" pitchFamily="18" charset="0"/>
                        </a:rPr>
                        <m:t>𝜑</m:t>
                      </m:r>
                      <m:r>
                        <a:rPr lang="en-US" altLang="zh-CN" sz="2400" i="1" dirty="0">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1</m:t>
                          </m:r>
                        </m:sub>
                      </m:sSub>
                      <m:r>
                        <a:rPr lang="en-US" altLang="zh-CN" sz="2400" i="1" dirty="0">
                          <a:solidFill>
                            <a:srgbClr val="000000"/>
                          </a:solidFill>
                          <a:latin typeface="Cambria Math" panose="02040503050406030204" pitchFamily="18" charset="0"/>
                        </a:rPr>
                        <m:t>)</m:t>
                      </m:r>
                    </m:oMath>
                  </m:oMathPara>
                </a14:m>
                <a:endParaRPr lang="en-US" altLang="zh-CN" sz="2400" dirty="0">
                  <a:solidFill>
                    <a:srgbClr val="000000"/>
                  </a:solidFill>
                  <a:latin typeface="+mn-ea"/>
                </a:endParaRPr>
              </a:p>
              <a:p>
                <a:pPr fontAlgn="base">
                  <a:lnSpc>
                    <a:spcPct val="120000"/>
                  </a:lnSpc>
                  <a:spcBef>
                    <a:spcPct val="0"/>
                  </a:spcBef>
                  <a:spcAft>
                    <a:spcPts val="1200"/>
                  </a:spcAft>
                  <a:buClr>
                    <a:srgbClr val="0000FF"/>
                  </a:buClr>
                  <a:buSzPct val="70000"/>
                </a:pPr>
                <a:r>
                  <a:rPr lang="zh-CN" altLang="en-US" sz="2400" dirty="0">
                    <a:solidFill>
                      <a:srgbClr val="000000"/>
                    </a:solidFill>
                    <a:latin typeface="+mn-ea"/>
                  </a:rPr>
                  <a:t>一般地有</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b="0" i="1" smtClean="0">
                              <a:solidFill>
                                <a:srgbClr val="000000"/>
                              </a:solidFill>
                              <a:latin typeface="Cambria Math" panose="02040503050406030204" pitchFamily="18" charset="0"/>
                            </a:rPr>
                            <m:t>𝑘</m:t>
                          </m:r>
                          <m:r>
                            <a:rPr lang="en-US" altLang="zh-CN" sz="2400" b="0" i="1" smtClean="0">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m:t>
                      </m:r>
                      <m:r>
                        <a:rPr lang="el-GR" altLang="zh-CN" sz="2400" i="1" dirty="0">
                          <a:solidFill>
                            <a:srgbClr val="000000"/>
                          </a:solidFill>
                          <a:latin typeface="Cambria Math" panose="02040503050406030204" pitchFamily="18" charset="0"/>
                        </a:rPr>
                        <m:t>𝜑</m:t>
                      </m:r>
                      <m:d>
                        <m:dPr>
                          <m:ctrlPr>
                            <a:rPr lang="en-US" altLang="zh-CN" sz="2400" i="1" dirty="0">
                              <a:solidFill>
                                <a:srgbClr val="000000"/>
                              </a:solidFill>
                              <a:latin typeface="Cambria Math" panose="02040503050406030204" pitchFamily="18" charset="0"/>
                            </a:rPr>
                          </m:ctrlPr>
                        </m:dPr>
                        <m:e>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𝑘</m:t>
                              </m:r>
                            </m:sub>
                          </m:sSub>
                        </m:e>
                      </m:d>
                      <m:r>
                        <a:rPr lang="en-US" altLang="zh-CN" sz="2400" b="0" i="1" dirty="0" smtClean="0">
                          <a:solidFill>
                            <a:srgbClr val="000000"/>
                          </a:solidFill>
                          <a:latin typeface="Cambria Math" panose="02040503050406030204" pitchFamily="18" charset="0"/>
                        </a:rPr>
                        <m:t> (</m:t>
                      </m:r>
                      <m:r>
                        <a:rPr lang="en-US" altLang="zh-CN" sz="2400" b="0" i="1" dirty="0" smtClean="0">
                          <a:solidFill>
                            <a:srgbClr val="000000"/>
                          </a:solidFill>
                          <a:latin typeface="Cambria Math" panose="02040503050406030204" pitchFamily="18" charset="0"/>
                        </a:rPr>
                        <m:t>𝑘</m:t>
                      </m:r>
                      <m:r>
                        <a:rPr lang="en-US" altLang="zh-CN" sz="2400" b="0" i="1" dirty="0" smtClean="0">
                          <a:solidFill>
                            <a:srgbClr val="000000"/>
                          </a:solidFill>
                          <a:latin typeface="Cambria Math" panose="02040503050406030204" pitchFamily="18" charset="0"/>
                        </a:rPr>
                        <m:t>=0, 1, 2, …)</m:t>
                      </m:r>
                    </m:oMath>
                  </m:oMathPara>
                </a14:m>
                <a:endParaRPr lang="en-US" altLang="zh-CN" sz="2400" dirty="0">
                  <a:solidFill>
                    <a:srgbClr val="000000"/>
                  </a:solidFill>
                  <a:latin typeface="+mn-ea"/>
                </a:endParaRPr>
              </a:p>
              <a:p>
                <a:pPr fontAlgn="base">
                  <a:lnSpc>
                    <a:spcPct val="120000"/>
                  </a:lnSpc>
                  <a:spcBef>
                    <a:spcPct val="0"/>
                  </a:spcBef>
                  <a:spcAft>
                    <a:spcPts val="1200"/>
                  </a:spcAft>
                  <a:buClr>
                    <a:srgbClr val="0000FF"/>
                  </a:buClr>
                  <a:buSzPct val="70000"/>
                </a:pPr>
                <a:r>
                  <a:rPr lang="zh-CN" altLang="en-US" sz="2400" dirty="0">
                    <a:solidFill>
                      <a:srgbClr val="000000"/>
                    </a:solidFill>
                    <a:latin typeface="+mn-ea"/>
                  </a:rPr>
                  <a:t>    这样由式</a:t>
                </a:r>
                <a:r>
                  <a:rPr lang="en-US" altLang="zh-CN" sz="2400" dirty="0">
                    <a:solidFill>
                      <a:srgbClr val="000000"/>
                    </a:solidFill>
                    <a:latin typeface="+mn-ea"/>
                  </a:rPr>
                  <a:t>(2-5)</a:t>
                </a:r>
                <a:r>
                  <a:rPr lang="zh-CN" altLang="en-US" sz="2400" dirty="0">
                    <a:solidFill>
                      <a:srgbClr val="000000"/>
                    </a:solidFill>
                    <a:latin typeface="+mn-ea"/>
                  </a:rPr>
                  <a:t>得到解的近似数列</a:t>
                </a:r>
                <a:r>
                  <a:rPr lang="en-US" altLang="zh-CN" sz="2400" dirty="0">
                    <a:solidFill>
                      <a:srgbClr val="000000"/>
                    </a:solidFill>
                    <a:latin typeface="+mn-ea"/>
                  </a:rPr>
                  <a:t>{x}</a:t>
                </a:r>
                <a:r>
                  <a:rPr lang="zh-CN" altLang="en-US" sz="2400" dirty="0">
                    <a:solidFill>
                      <a:srgbClr val="000000"/>
                    </a:solidFill>
                    <a:latin typeface="+mn-ea"/>
                  </a:rPr>
                  <a:t>的过程，称为</a:t>
                </a:r>
                <a:r>
                  <a:rPr lang="zh-CN" altLang="en-US" sz="2800" b="1" dirty="0">
                    <a:solidFill>
                      <a:srgbClr val="0000FF"/>
                    </a:solidFill>
                    <a:latin typeface="+mn-ea"/>
                  </a:rPr>
                  <a:t>简单迭代法</a:t>
                </a:r>
                <a:r>
                  <a:rPr lang="zh-CN" altLang="en-US" sz="2400" dirty="0">
                    <a:solidFill>
                      <a:srgbClr val="000000"/>
                    </a:solidFill>
                    <a:latin typeface="+mn-ea"/>
                  </a:rPr>
                  <a:t>。式</a:t>
                </a:r>
                <a:r>
                  <a:rPr lang="en-US" altLang="zh-CN" sz="2400" dirty="0">
                    <a:solidFill>
                      <a:srgbClr val="000000"/>
                    </a:solidFill>
                    <a:latin typeface="+mn-ea"/>
                  </a:rPr>
                  <a:t>(2-5)</a:t>
                </a:r>
                <a:r>
                  <a:rPr lang="zh-CN" altLang="en-US" sz="2400" dirty="0">
                    <a:solidFill>
                      <a:srgbClr val="000000"/>
                    </a:solidFill>
                    <a:latin typeface="+mn-ea"/>
                  </a:rPr>
                  <a:t>称为</a:t>
                </a:r>
                <a:r>
                  <a:rPr lang="zh-CN" altLang="en-US" sz="2800" b="1" dirty="0">
                    <a:solidFill>
                      <a:srgbClr val="0000FF"/>
                    </a:solidFill>
                    <a:latin typeface="+mn-ea"/>
                  </a:rPr>
                  <a:t>迭代公式</a:t>
                </a:r>
                <a:r>
                  <a:rPr lang="zh-CN" altLang="en-US" sz="2400" dirty="0">
                    <a:solidFill>
                      <a:srgbClr val="000000"/>
                    </a:solidFill>
                    <a:latin typeface="+mn-ea"/>
                  </a:rPr>
                  <a:t>或</a:t>
                </a:r>
                <a:r>
                  <a:rPr lang="zh-CN" altLang="en-US" sz="2800" b="1" dirty="0">
                    <a:solidFill>
                      <a:srgbClr val="0000FF"/>
                    </a:solidFill>
                    <a:latin typeface="+mn-ea"/>
                  </a:rPr>
                  <a:t>迭代格式</a:t>
                </a:r>
                <a:r>
                  <a:rPr lang="zh-CN" altLang="en-US" sz="2400" dirty="0">
                    <a:solidFill>
                      <a:srgbClr val="000000"/>
                    </a:solidFill>
                    <a:latin typeface="+mn-ea"/>
                  </a:rPr>
                  <a:t>。如果得到的近似数列有极限</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func>
                        <m:funcPr>
                          <m:ctrlPr>
                            <a:rPr lang="pt-BR" altLang="zh-CN" sz="2400" i="1" smtClean="0">
                              <a:solidFill>
                                <a:srgbClr val="000000"/>
                              </a:solidFill>
                              <a:latin typeface="Cambria Math" panose="02040503050406030204" pitchFamily="18" charset="0"/>
                            </a:rPr>
                          </m:ctrlPr>
                        </m:funcPr>
                        <m:fName>
                          <m:limLow>
                            <m:limLowPr>
                              <m:ctrlPr>
                                <a:rPr lang="pt-BR" altLang="zh-CN" sz="2400" i="1" smtClean="0">
                                  <a:solidFill>
                                    <a:srgbClr val="000000"/>
                                  </a:solidFill>
                                  <a:latin typeface="Cambria Math" panose="02040503050406030204" pitchFamily="18" charset="0"/>
                                </a:rPr>
                              </m:ctrlPr>
                            </m:limLowPr>
                            <m:e>
                              <m:r>
                                <m:rPr>
                                  <m:sty m:val="p"/>
                                </m:rPr>
                                <a:rPr lang="pt-BR" altLang="zh-CN" sz="2400" i="0" smtClean="0">
                                  <a:solidFill>
                                    <a:srgbClr val="000000"/>
                                  </a:solidFill>
                                  <a:latin typeface="Cambria Math" panose="02040503050406030204" pitchFamily="18" charset="0"/>
                                </a:rPr>
                                <m:t>lim</m:t>
                              </m:r>
                            </m:e>
                            <m:lim>
                              <m:r>
                                <a:rPr lang="en-US" altLang="zh-CN" sz="2400" b="0" i="1" smtClean="0">
                                  <a:solidFill>
                                    <a:srgbClr val="000000"/>
                                  </a:solidFill>
                                  <a:latin typeface="Cambria Math" panose="02040503050406030204" pitchFamily="18" charset="0"/>
                                </a:rPr>
                                <m:t>𝑘</m:t>
                              </m:r>
                              <m:r>
                                <a:rPr lang="pt-BR" altLang="zh-CN" sz="2400" i="1" smtClean="0">
                                  <a:solidFill>
                                    <a:srgbClr val="000000"/>
                                  </a:solidFill>
                                  <a:latin typeface="Cambria Math" panose="02040503050406030204" pitchFamily="18" charset="0"/>
                                </a:rPr>
                                <m:t>→∞</m:t>
                              </m:r>
                            </m:lim>
                          </m:limLow>
                        </m:fName>
                        <m:e>
                          <m:sSub>
                            <m:sSubPr>
                              <m:ctrlPr>
                                <a:rPr lang="pt-BR" altLang="zh-CN" sz="2400" i="1" smtClean="0">
                                  <a:solidFill>
                                    <a:srgbClr val="000000"/>
                                  </a:solidFill>
                                  <a:latin typeface="Cambria Math" panose="02040503050406030204" pitchFamily="18" charset="0"/>
                                </a:rPr>
                              </m:ctrlPr>
                            </m:sSubPr>
                            <m:e>
                              <m:r>
                                <a:rPr lang="en-US" altLang="zh-CN" sz="2400" b="0" i="1" smtClean="0">
                                  <a:solidFill>
                                    <a:srgbClr val="000000"/>
                                  </a:solidFill>
                                  <a:latin typeface="Cambria Math" panose="02040503050406030204" pitchFamily="18" charset="0"/>
                                </a:rPr>
                                <m:t>𝑥</m:t>
                              </m:r>
                            </m:e>
                            <m:sub>
                              <m:r>
                                <a:rPr lang="en-US" altLang="zh-CN" sz="2400" b="0" i="1" smtClean="0">
                                  <a:solidFill>
                                    <a:srgbClr val="000000"/>
                                  </a:solidFill>
                                  <a:latin typeface="Cambria Math" panose="02040503050406030204" pitchFamily="18" charset="0"/>
                                </a:rPr>
                                <m:t>𝑘</m:t>
                              </m:r>
                            </m:sub>
                          </m:sSub>
                          <m:r>
                            <a:rPr lang="en-US" altLang="zh-CN" sz="2400" b="0" i="1" smtClean="0">
                              <a:solidFill>
                                <a:srgbClr val="000000"/>
                              </a:solidFill>
                              <a:latin typeface="Cambria Math" panose="02040503050406030204" pitchFamily="18" charset="0"/>
                            </a:rPr>
                            <m:t>=</m:t>
                          </m:r>
                          <m:sSup>
                            <m:sSupPr>
                              <m:ctrlPr>
                                <a:rPr lang="en-US" altLang="zh-CN" sz="2400" b="0" i="1" smtClean="0">
                                  <a:solidFill>
                                    <a:srgbClr val="000000"/>
                                  </a:solidFill>
                                  <a:latin typeface="Cambria Math" panose="02040503050406030204" pitchFamily="18" charset="0"/>
                                </a:rPr>
                              </m:ctrlPr>
                            </m:sSupPr>
                            <m:e>
                              <m:r>
                                <a:rPr lang="en-US" altLang="zh-CN" sz="2400" b="0" i="1" smtClean="0">
                                  <a:solidFill>
                                    <a:srgbClr val="000000"/>
                                  </a:solidFill>
                                  <a:latin typeface="Cambria Math" panose="02040503050406030204" pitchFamily="18" charset="0"/>
                                </a:rPr>
                                <m:t>𝑥</m:t>
                              </m:r>
                            </m:e>
                            <m:sup>
                              <m:r>
                                <a:rPr lang="en-US" altLang="zh-CN" sz="2400" b="0" i="1" smtClean="0">
                                  <a:solidFill>
                                    <a:srgbClr val="000000"/>
                                  </a:solidFill>
                                  <a:latin typeface="Cambria Math" panose="02040503050406030204" pitchFamily="18" charset="0"/>
                                </a:rPr>
                                <m:t>∗</m:t>
                              </m:r>
                            </m:sup>
                          </m:sSup>
                        </m:e>
                      </m:func>
                    </m:oMath>
                  </m:oMathPara>
                </a14:m>
                <a:endParaRPr lang="en-US" altLang="zh-CN" sz="2400" dirty="0">
                  <a:solidFill>
                    <a:srgbClr val="000000"/>
                  </a:solidFill>
                  <a:latin typeface="+mn-ea"/>
                </a:endParaRPr>
              </a:p>
              <a:p>
                <a:pPr fontAlgn="base">
                  <a:lnSpc>
                    <a:spcPct val="120000"/>
                  </a:lnSpc>
                  <a:spcBef>
                    <a:spcPct val="0"/>
                  </a:spcBef>
                  <a:spcAft>
                    <a:spcPts val="1200"/>
                  </a:spcAft>
                  <a:buClr>
                    <a:srgbClr val="0000FF"/>
                  </a:buClr>
                  <a:buSzPct val="70000"/>
                </a:pPr>
                <a:r>
                  <a:rPr lang="zh-CN" altLang="en-US" sz="2400" dirty="0">
                    <a:solidFill>
                      <a:srgbClr val="000000"/>
                    </a:solidFill>
                    <a:latin typeface="+mn-ea"/>
                  </a:rPr>
                  <a:t>则</a:t>
                </a:r>
                <a14:m>
                  <m:oMath xmlns:m="http://schemas.openxmlformats.org/officeDocument/2006/math">
                    <m:sSup>
                      <m:sSupPr>
                        <m:ctrlPr>
                          <a:rPr lang="en-US" altLang="zh-CN" sz="2400" i="1" dirty="0" smtClean="0">
                            <a:solidFill>
                              <a:srgbClr val="000000"/>
                            </a:solidFill>
                            <a:latin typeface="Cambria Math" panose="02040503050406030204" pitchFamily="18" charset="0"/>
                          </a:rPr>
                        </m:ctrlPr>
                      </m:sSupPr>
                      <m:e>
                        <m:r>
                          <a:rPr lang="en-US" altLang="zh-CN" sz="2400" b="0" i="1" dirty="0" smtClean="0">
                            <a:solidFill>
                              <a:srgbClr val="000000"/>
                            </a:solidFill>
                            <a:latin typeface="Cambria Math" panose="02040503050406030204" pitchFamily="18" charset="0"/>
                          </a:rPr>
                          <m:t>𝑥</m:t>
                        </m:r>
                      </m:e>
                      <m:sup>
                        <m:r>
                          <a:rPr lang="en-US" altLang="zh-CN" sz="2400" i="1" dirty="0">
                            <a:solidFill>
                              <a:srgbClr val="000000"/>
                            </a:solidFill>
                            <a:latin typeface="Cambria Math" panose="02040503050406030204" pitchFamily="18" charset="0"/>
                          </a:rPr>
                          <m:t>∗</m:t>
                        </m:r>
                      </m:sup>
                    </m:sSup>
                    <m:r>
                      <a:rPr lang="en-US" altLang="zh-CN" sz="2400" i="1" dirty="0" smtClean="0">
                        <a:solidFill>
                          <a:srgbClr val="000000"/>
                        </a:solidFill>
                        <a:latin typeface="Cambria Math" panose="02040503050406030204" pitchFamily="18" charset="0"/>
                      </a:rPr>
                      <m:t> </m:t>
                    </m:r>
                  </m:oMath>
                </a14:m>
                <a:r>
                  <a:rPr lang="zh-CN" altLang="en-US" sz="2400" dirty="0">
                    <a:solidFill>
                      <a:srgbClr val="000000"/>
                    </a:solidFill>
                    <a:latin typeface="+mn-ea"/>
                  </a:rPr>
                  <a:t>就是方程式</a:t>
                </a:r>
                <a14:m>
                  <m:oMath xmlns:m="http://schemas.openxmlformats.org/officeDocument/2006/math">
                    <m:r>
                      <a:rPr lang="en-US" altLang="zh-CN" sz="240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m:t>
                    </m:r>
                    <m:r>
                      <a:rPr lang="el-GR" altLang="zh-CN" sz="2400" i="1" dirty="0" smtClean="0">
                        <a:solidFill>
                          <a:srgbClr val="000000"/>
                        </a:solidFill>
                        <a:latin typeface="Cambria Math" panose="02040503050406030204" pitchFamily="18" charset="0"/>
                      </a:rPr>
                      <m:t>𝜑</m:t>
                    </m:r>
                    <m:r>
                      <a:rPr lang="en-US" altLang="zh-CN" sz="2400" i="1" dirty="0" smtClean="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𝑥</m:t>
                    </m:r>
                    <m:r>
                      <a:rPr lang="en-US" altLang="zh-CN" sz="2400" i="1" dirty="0">
                        <a:solidFill>
                          <a:srgbClr val="000000"/>
                        </a:solidFill>
                        <a:latin typeface="Cambria Math" panose="02040503050406030204" pitchFamily="18" charset="0"/>
                      </a:rPr>
                      <m:t>)</m:t>
                    </m:r>
                  </m:oMath>
                </a14:m>
                <a:r>
                  <a:rPr lang="zh-CN" altLang="en-US" sz="2400" dirty="0">
                    <a:solidFill>
                      <a:srgbClr val="000000"/>
                    </a:solidFill>
                    <a:latin typeface="+mn-ea"/>
                  </a:rPr>
                  <a:t>或</a:t>
                </a:r>
                <a14:m>
                  <m:oMath xmlns:m="http://schemas.openxmlformats.org/officeDocument/2006/math">
                    <m:r>
                      <a:rPr lang="en-US" altLang="zh-CN" sz="2400" i="1" dirty="0" smtClean="0">
                        <a:solidFill>
                          <a:srgbClr val="000000"/>
                        </a:solidFill>
                        <a:latin typeface="Cambria Math" panose="02040503050406030204" pitchFamily="18" charset="0"/>
                      </a:rPr>
                      <m:t>𝑓</m:t>
                    </m:r>
                    <m:r>
                      <a:rPr lang="en-US" altLang="zh-CN"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)=0</m:t>
                    </m:r>
                  </m:oMath>
                </a14:m>
                <a:r>
                  <a:rPr lang="zh-CN" altLang="en-US" sz="2400" dirty="0">
                    <a:solidFill>
                      <a:srgbClr val="000000"/>
                    </a:solidFill>
                    <a:latin typeface="+mn-ea"/>
                  </a:rPr>
                  <a:t>的</a:t>
                </a:r>
                <a:r>
                  <a:rPr lang="zh-CN" altLang="en-US" sz="2800" b="1" dirty="0">
                    <a:solidFill>
                      <a:srgbClr val="0000FF"/>
                    </a:solidFill>
                    <a:latin typeface="+mn-ea"/>
                  </a:rPr>
                  <a:t>根</a:t>
                </a:r>
                <a:r>
                  <a:rPr lang="zh-CN" altLang="en-US" sz="2400" dirty="0">
                    <a:solidFill>
                      <a:srgbClr val="000000"/>
                    </a:solidFill>
                    <a:latin typeface="+mn-ea"/>
                  </a:rPr>
                  <a:t>。如果迭代公式</a:t>
                </a:r>
                <a:r>
                  <a:rPr lang="en-US" altLang="zh-CN" sz="2400" dirty="0">
                    <a:solidFill>
                      <a:srgbClr val="000000"/>
                    </a:solidFill>
                    <a:latin typeface="+mn-ea"/>
                  </a:rPr>
                  <a:t>(2-5)</a:t>
                </a:r>
                <a:r>
                  <a:rPr lang="zh-CN" altLang="en-US" sz="2400" dirty="0">
                    <a:solidFill>
                      <a:srgbClr val="000000"/>
                    </a:solidFill>
                    <a:latin typeface="+mn-ea"/>
                  </a:rPr>
                  <a:t>产生的数列</a:t>
                </a:r>
                <a14:m>
                  <m:oMath xmlns:m="http://schemas.openxmlformats.org/officeDocument/2006/math">
                    <m:r>
                      <a:rPr lang="en-US" altLang="zh-CN" sz="2400" i="1" dirty="0" smtClean="0">
                        <a:solidFill>
                          <a:srgbClr val="000000"/>
                        </a:solidFill>
                        <a:latin typeface="Cambria Math" panose="02040503050406030204" pitchFamily="18" charset="0"/>
                      </a:rPr>
                      <m:t>{</m:t>
                    </m:r>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𝑘</m:t>
                        </m:r>
                      </m:sub>
                    </m:sSub>
                    <m:r>
                      <a:rPr lang="en-US" altLang="zh-CN" sz="2400" i="1" dirty="0" smtClean="0">
                        <a:solidFill>
                          <a:srgbClr val="000000"/>
                        </a:solidFill>
                        <a:latin typeface="Cambria Math" panose="02040503050406030204" pitchFamily="18" charset="0"/>
                      </a:rPr>
                      <m:t>}</m:t>
                    </m:r>
                  </m:oMath>
                </a14:m>
                <a:r>
                  <a:rPr lang="zh-CN" altLang="en-US" sz="2400" dirty="0">
                    <a:solidFill>
                      <a:srgbClr val="000000"/>
                    </a:solidFill>
                    <a:latin typeface="+mn-ea"/>
                  </a:rPr>
                  <a:t>收敛，则称</a:t>
                </a:r>
                <a:r>
                  <a:rPr lang="zh-CN" altLang="en-US" sz="2800" b="1" dirty="0">
                    <a:solidFill>
                      <a:srgbClr val="0000FF"/>
                    </a:solidFill>
                    <a:latin typeface="+mn-ea"/>
                  </a:rPr>
                  <a:t>迭代法收敛</a:t>
                </a:r>
                <a:r>
                  <a:rPr lang="en-US" altLang="zh-CN" sz="2400" dirty="0">
                    <a:solidFill>
                      <a:srgbClr val="000000"/>
                    </a:solidFill>
                    <a:latin typeface="+mn-ea"/>
                  </a:rPr>
                  <a:t>;</a:t>
                </a:r>
                <a:r>
                  <a:rPr lang="zh-CN" altLang="en-US" sz="2400" dirty="0">
                    <a:solidFill>
                      <a:srgbClr val="000000"/>
                    </a:solidFill>
                    <a:latin typeface="+mn-ea"/>
                  </a:rPr>
                  <a:t>如果数列</a:t>
                </a:r>
                <a14:m>
                  <m:oMath xmlns:m="http://schemas.openxmlformats.org/officeDocument/2006/math">
                    <m:r>
                      <a:rPr lang="en-US" altLang="zh-CN" sz="2400" i="1" dirty="0" smtClean="0">
                        <a:solidFill>
                          <a:srgbClr val="000000"/>
                        </a:solidFill>
                        <a:latin typeface="Cambria Math" panose="02040503050406030204" pitchFamily="18" charset="0"/>
                      </a:rPr>
                      <m:t>{</m:t>
                    </m:r>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𝑘</m:t>
                        </m:r>
                      </m:sub>
                    </m:sSub>
                    <m:r>
                      <a:rPr lang="en-US" altLang="zh-CN" sz="2400" i="1" dirty="0" smtClean="0">
                        <a:solidFill>
                          <a:srgbClr val="000000"/>
                        </a:solidFill>
                        <a:latin typeface="Cambria Math" panose="02040503050406030204" pitchFamily="18" charset="0"/>
                      </a:rPr>
                      <m:t>}</m:t>
                    </m:r>
                  </m:oMath>
                </a14:m>
                <a:r>
                  <a:rPr lang="zh-CN" altLang="en-US" sz="2400" dirty="0">
                    <a:solidFill>
                      <a:srgbClr val="000000"/>
                    </a:solidFill>
                    <a:latin typeface="+mn-ea"/>
                  </a:rPr>
                  <a:t>发散，则称</a:t>
                </a:r>
                <a:r>
                  <a:rPr lang="zh-CN" altLang="en-US" sz="2800" b="1" dirty="0">
                    <a:solidFill>
                      <a:srgbClr val="0000FF"/>
                    </a:solidFill>
                    <a:latin typeface="+mn-ea"/>
                  </a:rPr>
                  <a:t>迭代法发散</a:t>
                </a:r>
                <a:r>
                  <a:rPr lang="zh-CN" altLang="en-US" sz="2400" dirty="0">
                    <a:solidFill>
                      <a:srgbClr val="000000"/>
                    </a:solidFill>
                    <a:latin typeface="+mn-ea"/>
                  </a:rPr>
                  <a:t>。</a:t>
                </a:r>
                <a:endParaRPr lang="en-US" altLang="zh-CN" sz="2400" dirty="0">
                  <a:solidFill>
                    <a:srgbClr val="000000"/>
                  </a:solidFill>
                  <a:latin typeface="+mn-ea"/>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353861" y="1124110"/>
                <a:ext cx="8436279" cy="5303114"/>
              </a:xfrm>
              <a:prstGeom prst="rect">
                <a:avLst/>
              </a:prstGeom>
              <a:blipFill rotWithShape="1">
                <a:blip r:embed="rId3" cstate="print"/>
                <a:stretch>
                  <a:fillRect l="-813" t="-805" b="-3333"/>
                </a:stretch>
              </a:blipFill>
              <a:ln w="9525">
                <a:noFill/>
                <a:miter lim="800000"/>
              </a:ln>
            </p:spPr>
            <p:txBody>
              <a:bodyPr/>
              <a:lstStyle/>
              <a:p>
                <a:r>
                  <a:rPr lang="zh-CN" altLang="en-US">
                    <a:noFill/>
                  </a:rPr>
                  <a:t> </a:t>
                </a:r>
              </a:p>
            </p:txBody>
          </p:sp>
        </mc:Fallback>
      </mc:AlternateContent>
      <p:sp>
        <p:nvSpPr>
          <p:cNvPr id="48132"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一、简单迭代法</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5" name="文本框 4"/>
          <p:cNvSpPr txBox="1"/>
          <p:nvPr/>
        </p:nvSpPr>
        <p:spPr>
          <a:xfrm>
            <a:off x="8003035" y="2967336"/>
            <a:ext cx="1140965" cy="461665"/>
          </a:xfrm>
          <a:prstGeom prst="rect">
            <a:avLst/>
          </a:prstGeom>
          <a:noFill/>
        </p:spPr>
        <p:txBody>
          <a:bodyPr wrap="square" rtlCol="0">
            <a:spAutoFit/>
          </a:bodyPr>
          <a:lstStyle/>
          <a:p>
            <a:r>
              <a:rPr lang="en-US" altLang="zh-CN" sz="2400" dirty="0">
                <a:solidFill>
                  <a:srgbClr val="000000"/>
                </a:solidFill>
                <a:latin typeface="+mn-ea"/>
              </a:rPr>
              <a:t>(2-5)</a:t>
            </a:r>
            <a:endParaRPr lang="zh-CN" altLang="en-US" sz="2400" dirty="0">
              <a:solidFill>
                <a:srgbClr val="000000"/>
              </a:solidFill>
              <a:latin typeface="+mn-ea"/>
            </a:endParaRPr>
          </a:p>
        </p:txBody>
      </p:sp>
      <p:sp>
        <p:nvSpPr>
          <p:cNvPr id="7" name="文本框 6"/>
          <p:cNvSpPr txBox="1"/>
          <p:nvPr/>
        </p:nvSpPr>
        <p:spPr>
          <a:xfrm>
            <a:off x="8057626" y="4810561"/>
            <a:ext cx="1140965" cy="461665"/>
          </a:xfrm>
          <a:prstGeom prst="rect">
            <a:avLst/>
          </a:prstGeom>
          <a:noFill/>
        </p:spPr>
        <p:txBody>
          <a:bodyPr wrap="square" rtlCol="0">
            <a:spAutoFit/>
          </a:bodyPr>
          <a:lstStyle/>
          <a:p>
            <a:r>
              <a:rPr lang="en-US" altLang="zh-CN" sz="2400" dirty="0">
                <a:solidFill>
                  <a:srgbClr val="000000"/>
                </a:solidFill>
                <a:latin typeface="+mn-ea"/>
              </a:rPr>
              <a:t>(2-6)</a:t>
            </a:r>
            <a:endParaRPr lang="zh-CN" altLang="en-US" sz="2400" dirty="0">
              <a:solidFill>
                <a:srgbClr val="000000"/>
              </a:solidFill>
              <a:latin typeface="+mn-ea"/>
            </a:endParaRPr>
          </a:p>
        </p:txBody>
      </p:sp>
      <p:sp>
        <p:nvSpPr>
          <p:cNvPr id="8"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14</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P spid="5"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471814" y="1256439"/>
                <a:ext cx="11248372" cy="1535747"/>
              </a:xfrm>
              <a:prstGeom prst="rect">
                <a:avLst/>
              </a:prstGeom>
              <a:noFill/>
              <a:ln w="9525">
                <a:noFill/>
                <a:miter lim="800000"/>
                <a:headEnd/>
                <a:tailEnd/>
              </a:ln>
            </p:spPr>
            <p:txBody>
              <a:bodyPr anchor="ctr"/>
              <a:lstStyle/>
              <a:p>
                <a:pPr fontAlgn="base">
                  <a:lnSpc>
                    <a:spcPct val="120000"/>
                  </a:lnSpc>
                  <a:spcBef>
                    <a:spcPct val="0"/>
                  </a:spcBef>
                  <a:spcAft>
                    <a:spcPts val="1200"/>
                  </a:spcAft>
                  <a:buClr>
                    <a:srgbClr val="0000FF"/>
                  </a:buClr>
                  <a:buSzPct val="70000"/>
                </a:pPr>
                <a:r>
                  <a:rPr lang="zh-CN" altLang="en-US" sz="2400" dirty="0">
                    <a:solidFill>
                      <a:srgbClr val="000000"/>
                    </a:solidFill>
                    <a:latin typeface="+mn-ea"/>
                  </a:rPr>
                  <a:t>    迭代法的几何意义可解释为求方程</a:t>
                </a:r>
                <a14:m>
                  <m:oMath xmlns:m="http://schemas.openxmlformats.org/officeDocument/2006/math">
                    <m:r>
                      <a:rPr lang="en-US" altLang="zh-CN" sz="240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m:t>
                    </m:r>
                    <m:r>
                      <a:rPr lang="el-GR" altLang="zh-CN" sz="2400" i="1" dirty="0" smtClean="0">
                        <a:solidFill>
                          <a:srgbClr val="000000"/>
                        </a:solidFill>
                        <a:latin typeface="Cambria Math" panose="02040503050406030204" pitchFamily="18" charset="0"/>
                      </a:rPr>
                      <m:t>𝜑</m:t>
                    </m:r>
                    <m:r>
                      <a:rPr lang="en-US" altLang="zh-CN" sz="2400" i="1" dirty="0" smtClean="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𝑥</m:t>
                    </m:r>
                    <m:r>
                      <a:rPr lang="en-US" altLang="zh-CN" sz="2400" i="1" dirty="0">
                        <a:solidFill>
                          <a:srgbClr val="000000"/>
                        </a:solidFill>
                        <a:latin typeface="Cambria Math" panose="02040503050406030204" pitchFamily="18" charset="0"/>
                      </a:rPr>
                      <m:t>)</m:t>
                    </m:r>
                  </m:oMath>
                </a14:m>
                <a:r>
                  <a:rPr lang="zh-CN" altLang="en-US" sz="2400" dirty="0">
                    <a:solidFill>
                      <a:srgbClr val="000000"/>
                    </a:solidFill>
                    <a:latin typeface="+mn-ea"/>
                  </a:rPr>
                  <a:t>的根，在几何上就是在</a:t>
                </a:r>
                <a14:m>
                  <m:oMath xmlns:m="http://schemas.openxmlformats.org/officeDocument/2006/math">
                    <m:r>
                      <a:rPr lang="en-US" altLang="zh-CN" sz="240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0</m:t>
                    </m:r>
                    <m:r>
                      <a:rPr lang="en-US" altLang="zh-CN" sz="2400" i="1" dirty="0" smtClean="0">
                        <a:solidFill>
                          <a:srgbClr val="000000"/>
                        </a:solidFill>
                        <a:latin typeface="Cambria Math" panose="02040503050406030204" pitchFamily="18" charset="0"/>
                      </a:rPr>
                      <m:t>𝑦</m:t>
                    </m:r>
                  </m:oMath>
                </a14:m>
                <a:r>
                  <a:rPr lang="zh-CN" altLang="en-US" sz="2400" dirty="0">
                    <a:solidFill>
                      <a:srgbClr val="000000"/>
                    </a:solidFill>
                    <a:latin typeface="+mn-ea"/>
                  </a:rPr>
                  <a:t>平面上求直线</a:t>
                </a:r>
                <a14:m>
                  <m:oMath xmlns:m="http://schemas.openxmlformats.org/officeDocument/2006/math">
                    <m:r>
                      <a:rPr lang="en-US" altLang="zh-CN" sz="2400" i="1" dirty="0" smtClean="0">
                        <a:solidFill>
                          <a:srgbClr val="000000"/>
                        </a:solidFill>
                        <a:latin typeface="Cambria Math" panose="02040503050406030204" pitchFamily="18" charset="0"/>
                      </a:rPr>
                      <m:t>𝑦</m:t>
                    </m:r>
                    <m:r>
                      <a:rPr lang="en-US" altLang="zh-CN"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𝑥</m:t>
                    </m:r>
                  </m:oMath>
                </a14:m>
                <a:r>
                  <a:rPr lang="zh-CN" altLang="en-US" sz="2400" dirty="0">
                    <a:solidFill>
                      <a:srgbClr val="000000"/>
                    </a:solidFill>
                    <a:latin typeface="+mn-ea"/>
                  </a:rPr>
                  <a:t>与曲线</a:t>
                </a:r>
                <a14:m>
                  <m:oMath xmlns:m="http://schemas.openxmlformats.org/officeDocument/2006/math">
                    <m:r>
                      <a:rPr lang="en-US" altLang="zh-CN" sz="2400" i="1" dirty="0" smtClean="0">
                        <a:solidFill>
                          <a:srgbClr val="000000"/>
                        </a:solidFill>
                        <a:latin typeface="Cambria Math" panose="02040503050406030204" pitchFamily="18" charset="0"/>
                      </a:rPr>
                      <m:t>𝑦</m:t>
                    </m:r>
                    <m:r>
                      <a:rPr lang="en-US" altLang="zh-CN" sz="2400" i="1" dirty="0" smtClean="0">
                        <a:solidFill>
                          <a:srgbClr val="000000"/>
                        </a:solidFill>
                        <a:latin typeface="Cambria Math" panose="02040503050406030204" pitchFamily="18" charset="0"/>
                      </a:rPr>
                      <m:t>= </m:t>
                    </m:r>
                    <m:r>
                      <a:rPr lang="el-GR" altLang="zh-CN" sz="2400" i="1" dirty="0">
                        <a:solidFill>
                          <a:srgbClr val="000000"/>
                        </a:solidFill>
                        <a:latin typeface="Cambria Math" panose="02040503050406030204" pitchFamily="18" charset="0"/>
                      </a:rPr>
                      <m:t>𝜑</m:t>
                    </m:r>
                    <m:r>
                      <a:rPr lang="en-US" altLang="zh-CN" sz="2400" i="1" dirty="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𝑥</m:t>
                    </m:r>
                    <m:r>
                      <a:rPr lang="en-US" altLang="zh-CN" sz="2400" i="1" dirty="0">
                        <a:solidFill>
                          <a:srgbClr val="000000"/>
                        </a:solidFill>
                        <a:latin typeface="Cambria Math" panose="02040503050406030204" pitchFamily="18" charset="0"/>
                      </a:rPr>
                      <m:t>)</m:t>
                    </m:r>
                  </m:oMath>
                </a14:m>
                <a:r>
                  <a:rPr lang="zh-CN" altLang="en-US" sz="2400" dirty="0">
                    <a:solidFill>
                      <a:srgbClr val="000000"/>
                    </a:solidFill>
                    <a:latin typeface="+mn-ea"/>
                  </a:rPr>
                  <a:t>的交点</a:t>
                </a:r>
                <a14:m>
                  <m:oMath xmlns:m="http://schemas.openxmlformats.org/officeDocument/2006/math">
                    <m:r>
                      <a:rPr lang="en-US" altLang="zh-CN" sz="2400" b="0" i="1" smtClean="0">
                        <a:solidFill>
                          <a:srgbClr val="000000"/>
                        </a:solidFill>
                        <a:latin typeface="Cambria Math" panose="02040503050406030204" pitchFamily="18" charset="0"/>
                      </a:rPr>
                      <m:t>𝑃</m:t>
                    </m:r>
                  </m:oMath>
                </a14:m>
                <a:r>
                  <a:rPr lang="zh-CN" altLang="en-US" sz="2400" dirty="0">
                    <a:solidFill>
                      <a:srgbClr val="000000"/>
                    </a:solidFill>
                    <a:latin typeface="+mn-ea"/>
                  </a:rPr>
                  <a:t>的横坐标</a:t>
                </a:r>
                <a14:m>
                  <m:oMath xmlns:m="http://schemas.openxmlformats.org/officeDocument/2006/math">
                    <m:sSup>
                      <m:sSupPr>
                        <m:ctrlPr>
                          <a:rPr lang="en-US" altLang="zh-CN" sz="2400" i="1" dirty="0" smtClean="0">
                            <a:solidFill>
                              <a:srgbClr val="000000"/>
                            </a:solidFill>
                            <a:latin typeface="Cambria Math" panose="02040503050406030204" pitchFamily="18" charset="0"/>
                          </a:rPr>
                        </m:ctrlPr>
                      </m:sSupPr>
                      <m:e>
                        <m:r>
                          <a:rPr lang="en-US" altLang="zh-CN" sz="2400" b="0" i="1" dirty="0" smtClean="0">
                            <a:solidFill>
                              <a:srgbClr val="000000"/>
                            </a:solidFill>
                            <a:latin typeface="Cambria Math" panose="02040503050406030204" pitchFamily="18" charset="0"/>
                          </a:rPr>
                          <m:t>𝑥</m:t>
                        </m:r>
                      </m:e>
                      <m:sup>
                        <m:r>
                          <a:rPr lang="en-US" altLang="zh-CN" sz="2400" b="0" i="1" dirty="0" smtClean="0">
                            <a:solidFill>
                              <a:srgbClr val="000000"/>
                            </a:solidFill>
                            <a:latin typeface="Cambria Math" panose="02040503050406030204" pitchFamily="18" charset="0"/>
                          </a:rPr>
                          <m:t>∗</m:t>
                        </m:r>
                      </m:sup>
                    </m:sSup>
                  </m:oMath>
                </a14:m>
                <a:r>
                  <a:rPr lang="zh-CN" altLang="en-US" sz="2400" dirty="0">
                    <a:solidFill>
                      <a:srgbClr val="000000"/>
                    </a:solidFill>
                    <a:latin typeface="+mn-ea"/>
                  </a:rPr>
                  <a:t>，如图</a:t>
                </a:r>
                <a:r>
                  <a:rPr lang="en-US" altLang="zh-CN" sz="2400" dirty="0">
                    <a:solidFill>
                      <a:srgbClr val="000000"/>
                    </a:solidFill>
                    <a:latin typeface="+mn-ea"/>
                  </a:rPr>
                  <a:t>2-2(a)</a:t>
                </a:r>
                <a:r>
                  <a:rPr lang="zh-CN" altLang="en-US" sz="2400" dirty="0">
                    <a:solidFill>
                      <a:srgbClr val="000000"/>
                    </a:solidFill>
                    <a:latin typeface="+mn-ea"/>
                  </a:rPr>
                  <a:t>所示。</a:t>
                </a:r>
                <a:endParaRPr lang="en-US" altLang="zh-CN" sz="2400" dirty="0">
                  <a:solidFill>
                    <a:srgbClr val="000000"/>
                  </a:solidFill>
                  <a:latin typeface="+mn-ea"/>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353861" y="1037365"/>
                <a:ext cx="8436279" cy="1535747"/>
              </a:xfrm>
              <a:prstGeom prst="rect">
                <a:avLst/>
              </a:prstGeom>
              <a:blipFill rotWithShape="1">
                <a:blip r:embed="rId3" cstate="print"/>
                <a:stretch>
                  <a:fillRect l="-813"/>
                </a:stretch>
              </a:blipFill>
              <a:ln w="9525">
                <a:noFill/>
                <a:miter lim="800000"/>
              </a:ln>
            </p:spPr>
            <p:txBody>
              <a:bodyPr/>
              <a:lstStyle/>
              <a:p>
                <a:r>
                  <a:rPr lang="zh-CN" altLang="en-US">
                    <a:noFill/>
                  </a:rPr>
                  <a:t> </a:t>
                </a:r>
              </a:p>
            </p:txBody>
          </p:sp>
        </mc:Fallback>
      </mc:AlternateContent>
      <p:sp>
        <p:nvSpPr>
          <p:cNvPr id="48132"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一、简单迭代法</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7"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15</a:t>
            </a:fld>
            <a:endParaRPr lang="zh-CN" altLang="en-US" sz="1000" dirty="0">
              <a:latin typeface="Times New Roman" panose="02020603050405020304" pitchFamily="18" charset="0"/>
              <a:cs typeface="Times New Roman" panose="02020603050405020304" pitchFamily="18" charset="0"/>
            </a:endParaRPr>
          </a:p>
        </p:txBody>
      </p:sp>
      <p:pic>
        <p:nvPicPr>
          <p:cNvPr id="82945" name="Picture 1" descr="C:\Users\Jinliang Yang\AppData\Roaming\Tencent\Users\99690380\QQ\WinTemp\RichOle\7TD}CH3GHIS03]]SP)Z62]O.png"/>
          <p:cNvPicPr>
            <a:picLocks noChangeAspect="1" noChangeArrowheads="1"/>
          </p:cNvPicPr>
          <p:nvPr/>
        </p:nvPicPr>
        <p:blipFill>
          <a:blip r:embed="rId4" cstate="print"/>
          <a:srcRect/>
          <a:stretch>
            <a:fillRect/>
          </a:stretch>
        </p:blipFill>
        <p:spPr bwMode="auto">
          <a:xfrm>
            <a:off x="668740" y="2784143"/>
            <a:ext cx="7795260" cy="356616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209550" y="1019432"/>
                <a:ext cx="11772900" cy="3090081"/>
              </a:xfrm>
              <a:prstGeom prst="rect">
                <a:avLst/>
              </a:prstGeom>
              <a:noFill/>
              <a:ln w="9525">
                <a:noFill/>
                <a:miter lim="800000"/>
                <a:headEnd/>
                <a:tailEnd/>
              </a:ln>
            </p:spPr>
            <p:txBody>
              <a:bodyPr anchor="ctr"/>
              <a:lstStyle/>
              <a:p>
                <a:pPr fontAlgn="base">
                  <a:lnSpc>
                    <a:spcPct val="120000"/>
                  </a:lnSpc>
                  <a:spcBef>
                    <a:spcPct val="0"/>
                  </a:spcBef>
                  <a:spcAft>
                    <a:spcPts val="1200"/>
                  </a:spcAft>
                  <a:buClr>
                    <a:srgbClr val="0000FF"/>
                  </a:buClr>
                  <a:buSzPct val="70000"/>
                </a:pPr>
                <a:r>
                  <a:rPr lang="zh-CN" altLang="en-US" sz="2400" dirty="0">
                    <a:solidFill>
                      <a:srgbClr val="000000"/>
                    </a:solidFill>
                    <a:latin typeface="+mn-ea"/>
                  </a:rPr>
                  <a:t>    由初始值</a:t>
                </a:r>
                <a:r>
                  <a:rPr lang="en-US" altLang="zh-CN" sz="2400" dirty="0">
                    <a:solidFill>
                      <a:srgbClr val="000000"/>
                    </a:solidFill>
                    <a:latin typeface="+mn-ea"/>
                  </a:rPr>
                  <a:t>x</a:t>
                </a:r>
                <a:r>
                  <a:rPr lang="zh-CN" altLang="en-US" sz="2400" dirty="0">
                    <a:solidFill>
                      <a:srgbClr val="000000"/>
                    </a:solidFill>
                    <a:latin typeface="+mn-ea"/>
                  </a:rPr>
                  <a:t>。得曲线</a:t>
                </a:r>
                <a14:m>
                  <m:oMath xmlns:m="http://schemas.openxmlformats.org/officeDocument/2006/math">
                    <m:r>
                      <a:rPr lang="en-US" altLang="zh-CN" sz="2400" i="1" dirty="0" smtClean="0">
                        <a:solidFill>
                          <a:srgbClr val="000000"/>
                        </a:solidFill>
                        <a:latin typeface="Cambria Math" panose="02040503050406030204" pitchFamily="18" charset="0"/>
                      </a:rPr>
                      <m:t>𝑦</m:t>
                    </m:r>
                    <m:r>
                      <a:rPr lang="en-US" altLang="zh-CN" sz="2400" i="1" dirty="0" smtClean="0">
                        <a:solidFill>
                          <a:srgbClr val="000000"/>
                        </a:solidFill>
                        <a:latin typeface="Cambria Math" panose="02040503050406030204" pitchFamily="18" charset="0"/>
                      </a:rPr>
                      <m:t>=</m:t>
                    </m:r>
                    <m:r>
                      <a:rPr lang="el-GR" altLang="zh-CN" sz="2400" i="1" dirty="0" smtClean="0">
                        <a:solidFill>
                          <a:srgbClr val="000000"/>
                        </a:solidFill>
                        <a:latin typeface="Cambria Math" panose="02040503050406030204" pitchFamily="18" charset="0"/>
                      </a:rPr>
                      <m:t>𝜑</m:t>
                    </m:r>
                    <m:r>
                      <a:rPr lang="en-US" altLang="zh-CN" sz="2400" i="1" dirty="0" smtClean="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𝑥</m:t>
                    </m:r>
                    <m:r>
                      <a:rPr lang="en-US" altLang="zh-CN" sz="2400" i="1" dirty="0">
                        <a:solidFill>
                          <a:srgbClr val="000000"/>
                        </a:solidFill>
                        <a:latin typeface="Cambria Math" panose="02040503050406030204" pitchFamily="18" charset="0"/>
                      </a:rPr>
                      <m:t>)</m:t>
                    </m:r>
                  </m:oMath>
                </a14:m>
                <a:r>
                  <a:rPr lang="zh-CN" altLang="en-US" sz="2400" dirty="0">
                    <a:solidFill>
                      <a:srgbClr val="000000"/>
                    </a:solidFill>
                    <a:latin typeface="+mn-ea"/>
                  </a:rPr>
                  <a:t>上的点</a:t>
                </a:r>
                <a14:m>
                  <m:oMath xmlns:m="http://schemas.openxmlformats.org/officeDocument/2006/math">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𝑃</m:t>
                        </m:r>
                      </m:e>
                      <m:sub>
                        <m:r>
                          <a:rPr lang="en-US" altLang="zh-CN" sz="2400" b="0" i="1" dirty="0" smtClean="0">
                            <a:solidFill>
                              <a:srgbClr val="000000"/>
                            </a:solidFill>
                            <a:latin typeface="Cambria Math" panose="02040503050406030204" pitchFamily="18" charset="0"/>
                          </a:rPr>
                          <m:t>0</m:t>
                        </m:r>
                      </m:sub>
                    </m:sSub>
                    <m:r>
                      <a:rPr lang="en-US" altLang="zh-CN" sz="2400" i="1" dirty="0" smtClean="0">
                        <a:solidFill>
                          <a:srgbClr val="000000"/>
                        </a:solidFill>
                        <a:latin typeface="Cambria Math" panose="02040503050406030204" pitchFamily="18" charset="0"/>
                      </a:rPr>
                      <m:t>( </m:t>
                    </m:r>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0</m:t>
                        </m:r>
                      </m:sub>
                    </m:sSub>
                    <m:r>
                      <a:rPr lang="zh-CN" altLang="en-US" sz="2400" i="1" dirty="0">
                        <a:solidFill>
                          <a:srgbClr val="000000"/>
                        </a:solidFill>
                        <a:latin typeface="Cambria Math" panose="02040503050406030204" pitchFamily="18" charset="0"/>
                      </a:rPr>
                      <m:t>，</m:t>
                    </m:r>
                    <m:r>
                      <a:rPr lang="zh-CN" altLang="en-US" sz="2400" i="1" dirty="0" smtClean="0">
                        <a:solidFill>
                          <a:srgbClr val="000000"/>
                        </a:solidFill>
                        <a:latin typeface="Cambria Math" panose="02040503050406030204" pitchFamily="18" charset="0"/>
                      </a:rPr>
                      <m:t>𝜑</m:t>
                    </m:r>
                    <m:r>
                      <a:rPr lang="en-US" altLang="zh-CN" sz="2400" i="1" dirty="0">
                        <a:solidFill>
                          <a:srgbClr val="000000"/>
                        </a:solidFill>
                        <a:latin typeface="Cambria Math" panose="02040503050406030204" pitchFamily="18" charset="0"/>
                      </a:rPr>
                      <m:t>(</m:t>
                    </m:r>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0</m:t>
                        </m:r>
                      </m:sub>
                    </m:sSub>
                    <m:r>
                      <a:rPr lang="en-US" altLang="zh-CN" sz="2400" i="1" dirty="0" smtClean="0">
                        <a:solidFill>
                          <a:srgbClr val="000000"/>
                        </a:solidFill>
                        <a:latin typeface="Cambria Math" panose="02040503050406030204" pitchFamily="18" charset="0"/>
                      </a:rPr>
                      <m:t>))</m:t>
                    </m:r>
                  </m:oMath>
                </a14:m>
                <a:r>
                  <a:rPr lang="zh-CN" altLang="en-US" sz="2400" dirty="0">
                    <a:solidFill>
                      <a:srgbClr val="000000"/>
                    </a:solidFill>
                    <a:latin typeface="+mn-ea"/>
                  </a:rPr>
                  <a:t>。在直线</a:t>
                </a:r>
                <a14:m>
                  <m:oMath xmlns:m="http://schemas.openxmlformats.org/officeDocument/2006/math">
                    <m:r>
                      <a:rPr lang="en-US" altLang="zh-CN" sz="2400" i="1" dirty="0" smtClean="0">
                        <a:solidFill>
                          <a:srgbClr val="000000"/>
                        </a:solidFill>
                        <a:latin typeface="Cambria Math" panose="02040503050406030204" pitchFamily="18" charset="0"/>
                      </a:rPr>
                      <m:t>𝑦</m:t>
                    </m:r>
                    <m:r>
                      <a:rPr lang="en-US" altLang="zh-CN"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𝑥</m:t>
                    </m:r>
                  </m:oMath>
                </a14:m>
                <a:r>
                  <a:rPr lang="zh-CN" altLang="en-US" sz="2400" dirty="0">
                    <a:solidFill>
                      <a:srgbClr val="000000"/>
                    </a:solidFill>
                    <a:latin typeface="+mn-ea"/>
                  </a:rPr>
                  <a:t>上找与</a:t>
                </a:r>
                <a14:m>
                  <m:oMath xmlns:m="http://schemas.openxmlformats.org/officeDocument/2006/math">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𝑃</m:t>
                        </m:r>
                      </m:e>
                      <m:sub>
                        <m:r>
                          <a:rPr lang="en-US" altLang="zh-CN" sz="2400" b="0" i="1" dirty="0" smtClean="0">
                            <a:solidFill>
                              <a:srgbClr val="000000"/>
                            </a:solidFill>
                            <a:latin typeface="Cambria Math" panose="02040503050406030204" pitchFamily="18" charset="0"/>
                          </a:rPr>
                          <m:t>0</m:t>
                        </m:r>
                      </m:sub>
                    </m:sSub>
                  </m:oMath>
                </a14:m>
                <a:r>
                  <a:rPr lang="zh-CN" altLang="en-US" sz="2400" dirty="0">
                    <a:solidFill>
                      <a:srgbClr val="000000"/>
                    </a:solidFill>
                    <a:latin typeface="+mn-ea"/>
                  </a:rPr>
                  <a:t>在同一水平线上的点</a:t>
                </a:r>
                <a14:m>
                  <m:oMath xmlns:m="http://schemas.openxmlformats.org/officeDocument/2006/math">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𝑄</m:t>
                        </m:r>
                      </m:e>
                      <m:sub>
                        <m:r>
                          <a:rPr lang="en-US" altLang="zh-CN" sz="2400" b="0" i="1" dirty="0" smtClean="0">
                            <a:solidFill>
                              <a:srgbClr val="000000"/>
                            </a:solidFill>
                            <a:latin typeface="Cambria Math" panose="02040503050406030204" pitchFamily="18" charset="0"/>
                          </a:rPr>
                          <m:t>0</m:t>
                        </m:r>
                      </m:sub>
                    </m:sSub>
                    <m:r>
                      <a:rPr lang="en-US" altLang="zh-CN" sz="2400" i="1" dirty="0" smtClean="0">
                        <a:solidFill>
                          <a:srgbClr val="000000"/>
                        </a:solidFill>
                        <a:latin typeface="Cambria Math" panose="02040503050406030204" pitchFamily="18" charset="0"/>
                      </a:rPr>
                      <m:t>(</m:t>
                    </m:r>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1</m:t>
                        </m:r>
                      </m:sub>
                    </m:sSub>
                    <m:r>
                      <a:rPr lang="en-US" altLang="zh-CN" sz="2400" b="0" i="1" dirty="0" smtClean="0">
                        <a:solidFill>
                          <a:srgbClr val="000000"/>
                        </a:solidFill>
                        <a:latin typeface="Cambria Math" panose="02040503050406030204" pitchFamily="18" charset="0"/>
                      </a:rPr>
                      <m:t>,</m:t>
                    </m:r>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1</m:t>
                        </m:r>
                      </m:sub>
                    </m:sSub>
                    <m:r>
                      <a:rPr lang="en-US" altLang="zh-CN" sz="2400" i="1" dirty="0">
                        <a:solidFill>
                          <a:srgbClr val="000000"/>
                        </a:solidFill>
                        <a:latin typeface="Cambria Math" panose="02040503050406030204" pitchFamily="18" charset="0"/>
                      </a:rPr>
                      <m:t>)</m:t>
                    </m:r>
                  </m:oMath>
                </a14:m>
                <a:r>
                  <a:rPr lang="zh-CN" altLang="en-US" sz="2400" dirty="0">
                    <a:solidFill>
                      <a:srgbClr val="000000"/>
                    </a:solidFill>
                    <a:latin typeface="+mn-ea"/>
                  </a:rPr>
                  <a:t>，得曲线</a:t>
                </a:r>
                <a14:m>
                  <m:oMath xmlns:m="http://schemas.openxmlformats.org/officeDocument/2006/math">
                    <m:r>
                      <a:rPr lang="en-US" altLang="zh-CN" sz="2400" i="1" dirty="0" smtClean="0">
                        <a:solidFill>
                          <a:srgbClr val="000000"/>
                        </a:solidFill>
                        <a:latin typeface="Cambria Math" panose="02040503050406030204" pitchFamily="18" charset="0"/>
                      </a:rPr>
                      <m:t>𝑦</m:t>
                    </m:r>
                    <m:r>
                      <a:rPr lang="en-US" altLang="zh-CN" sz="2400" i="1" dirty="0" smtClean="0">
                        <a:solidFill>
                          <a:srgbClr val="000000"/>
                        </a:solidFill>
                        <a:latin typeface="Cambria Math" panose="02040503050406030204" pitchFamily="18" charset="0"/>
                      </a:rPr>
                      <m:t>=</m:t>
                    </m:r>
                    <m:r>
                      <a:rPr lang="zh-CN" altLang="en-US" sz="2400" i="1" dirty="0" smtClean="0">
                        <a:solidFill>
                          <a:srgbClr val="000000"/>
                        </a:solidFill>
                        <a:latin typeface="Cambria Math" panose="02040503050406030204" pitchFamily="18" charset="0"/>
                      </a:rPr>
                      <m:t>𝜑</m:t>
                    </m:r>
                    <m:r>
                      <a:rPr lang="en-US" altLang="zh-CN"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m:t>
                    </m:r>
                  </m:oMath>
                </a14:m>
                <a:r>
                  <a:rPr lang="zh-CN" altLang="en-US" sz="2400" dirty="0">
                    <a:solidFill>
                      <a:srgbClr val="000000"/>
                    </a:solidFill>
                    <a:latin typeface="+mn-ea"/>
                  </a:rPr>
                  <a:t>上且与</a:t>
                </a:r>
                <a14:m>
                  <m:oMath xmlns:m="http://schemas.openxmlformats.org/officeDocument/2006/math">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𝑄</m:t>
                        </m:r>
                      </m:e>
                      <m:sub>
                        <m:r>
                          <a:rPr lang="en-US" altLang="zh-CN" sz="2400" b="0" i="1" dirty="0" smtClean="0">
                            <a:solidFill>
                              <a:srgbClr val="000000"/>
                            </a:solidFill>
                            <a:latin typeface="Cambria Math" panose="02040503050406030204" pitchFamily="18" charset="0"/>
                          </a:rPr>
                          <m:t>0</m:t>
                        </m:r>
                      </m:sub>
                    </m:sSub>
                  </m:oMath>
                </a14:m>
                <a:r>
                  <a:rPr lang="zh-CN" altLang="en-US" sz="2400" dirty="0">
                    <a:solidFill>
                      <a:srgbClr val="000000"/>
                    </a:solidFill>
                    <a:latin typeface="+mn-ea"/>
                  </a:rPr>
                  <a:t>点在同一铅直线上的点</a:t>
                </a:r>
                <a14:m>
                  <m:oMath xmlns:m="http://schemas.openxmlformats.org/officeDocument/2006/math">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𝑃</m:t>
                        </m:r>
                      </m:e>
                      <m:sub>
                        <m:r>
                          <a:rPr lang="en-US" altLang="zh-CN" sz="2400" b="0" i="1" dirty="0" smtClean="0">
                            <a:solidFill>
                              <a:srgbClr val="000000"/>
                            </a:solidFill>
                            <a:latin typeface="Cambria Math" panose="02040503050406030204" pitchFamily="18" charset="0"/>
                          </a:rPr>
                          <m:t>1</m:t>
                        </m:r>
                      </m:sub>
                    </m:sSub>
                    <m:r>
                      <a:rPr lang="en-US" altLang="zh-CN" sz="2400" i="1" dirty="0" smtClean="0">
                        <a:solidFill>
                          <a:srgbClr val="000000"/>
                        </a:solidFill>
                        <a:latin typeface="Cambria Math" panose="02040503050406030204" pitchFamily="18" charset="0"/>
                      </a:rPr>
                      <m:t>(</m:t>
                    </m:r>
                    <m:sSub>
                      <m:sSubPr>
                        <m:ctrlPr>
                          <a:rPr lang="en-US" altLang="zh-CN" sz="2400" i="1" dirty="0" smtClean="0">
                            <a:solidFill>
                              <a:srgbClr val="000000"/>
                            </a:solidFill>
                            <a:latin typeface="Cambria Math" panose="02040503050406030204" pitchFamily="18" charset="0"/>
                          </a:rPr>
                        </m:ctrlPr>
                      </m:sSubPr>
                      <m:e>
                        <m:r>
                          <a:rPr lang="en-US" altLang="zh-CN" sz="2400" i="1" dirty="0" smtClean="0">
                            <a:solidFill>
                              <a:srgbClr val="000000"/>
                            </a:solidFill>
                            <a:latin typeface="Cambria Math" panose="02040503050406030204" pitchFamily="18" charset="0"/>
                          </a:rPr>
                          <m:t>𝑥</m:t>
                        </m:r>
                      </m:e>
                      <m:sub>
                        <m:r>
                          <a:rPr lang="en-US" altLang="zh-CN" sz="2400" i="1" dirty="0" smtClean="0">
                            <a:solidFill>
                              <a:srgbClr val="000000"/>
                            </a:solidFill>
                            <a:latin typeface="Cambria Math" panose="02040503050406030204" pitchFamily="18" charset="0"/>
                          </a:rPr>
                          <m:t>1</m:t>
                        </m:r>
                      </m:sub>
                    </m:sSub>
                    <m:r>
                      <a:rPr lang="en-US" altLang="zh-CN" sz="2400" b="0" i="1" dirty="0" smtClean="0">
                        <a:solidFill>
                          <a:srgbClr val="000000"/>
                        </a:solidFill>
                        <a:latin typeface="Cambria Math" panose="02040503050406030204" pitchFamily="18" charset="0"/>
                      </a:rPr>
                      <m:t>,</m:t>
                    </m:r>
                    <m:r>
                      <a:rPr lang="zh-CN" altLang="en-US" sz="2400" b="0" i="1" dirty="0" smtClean="0">
                        <a:solidFill>
                          <a:srgbClr val="000000"/>
                        </a:solidFill>
                        <a:latin typeface="Cambria Math" panose="02040503050406030204" pitchFamily="18" charset="0"/>
                      </a:rPr>
                      <m:t>𝜑</m:t>
                    </m:r>
                    <m:d>
                      <m:dPr>
                        <m:ctrlPr>
                          <a:rPr lang="en-US" altLang="zh-CN" sz="2400" b="0" i="1" dirty="0" smtClean="0">
                            <a:solidFill>
                              <a:srgbClr val="000000"/>
                            </a:solidFill>
                            <a:latin typeface="Cambria Math" panose="02040503050406030204" pitchFamily="18" charset="0"/>
                          </a:rPr>
                        </m:ctrlPr>
                      </m:dPr>
                      <m:e>
                        <m:sSub>
                          <m:sSubPr>
                            <m:ctrlPr>
                              <a:rPr lang="en-US" altLang="zh-CN" sz="2400" b="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1</m:t>
                            </m:r>
                          </m:sub>
                        </m:sSub>
                      </m:e>
                    </m:d>
                    <m:r>
                      <a:rPr lang="en-US" altLang="zh-CN" sz="2400" i="1" dirty="0" smtClean="0">
                        <a:solidFill>
                          <a:srgbClr val="000000"/>
                        </a:solidFill>
                        <a:latin typeface="Cambria Math" panose="02040503050406030204" pitchFamily="18" charset="0"/>
                      </a:rPr>
                      <m:t>)</m:t>
                    </m:r>
                  </m:oMath>
                </a14:m>
                <a:r>
                  <a:rPr lang="zh-CN" altLang="en-US" sz="2400" dirty="0">
                    <a:solidFill>
                      <a:srgbClr val="000000"/>
                    </a:solidFill>
                    <a:latin typeface="+mn-ea"/>
                  </a:rPr>
                  <a:t>；再在直线</a:t>
                </a:r>
                <a14:m>
                  <m:oMath xmlns:m="http://schemas.openxmlformats.org/officeDocument/2006/math">
                    <m:r>
                      <a:rPr lang="en-US" altLang="zh-CN" sz="2400" i="1" dirty="0" smtClean="0">
                        <a:solidFill>
                          <a:srgbClr val="000000"/>
                        </a:solidFill>
                        <a:latin typeface="Cambria Math" panose="02040503050406030204" pitchFamily="18" charset="0"/>
                      </a:rPr>
                      <m:t>𝑦</m:t>
                    </m:r>
                    <m:r>
                      <a:rPr lang="en-US" altLang="zh-CN"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𝑥</m:t>
                    </m:r>
                  </m:oMath>
                </a14:m>
                <a:r>
                  <a:rPr lang="zh-CN" altLang="en-US" sz="2400" dirty="0">
                    <a:solidFill>
                      <a:srgbClr val="000000"/>
                    </a:solidFill>
                    <a:latin typeface="+mn-ea"/>
                  </a:rPr>
                  <a:t>上找与</a:t>
                </a:r>
                <a14:m>
                  <m:oMath xmlns:m="http://schemas.openxmlformats.org/officeDocument/2006/math">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𝑃</m:t>
                        </m:r>
                      </m:e>
                      <m:sub>
                        <m:r>
                          <a:rPr lang="en-US" altLang="zh-CN" sz="2400" b="0" i="1" dirty="0" smtClean="0">
                            <a:solidFill>
                              <a:srgbClr val="000000"/>
                            </a:solidFill>
                            <a:latin typeface="Cambria Math" panose="02040503050406030204" pitchFamily="18" charset="0"/>
                          </a:rPr>
                          <m:t>1</m:t>
                        </m:r>
                      </m:sub>
                    </m:sSub>
                  </m:oMath>
                </a14:m>
                <a:r>
                  <a:rPr lang="zh-CN" altLang="en-US" sz="2400" dirty="0">
                    <a:solidFill>
                      <a:srgbClr val="000000"/>
                    </a:solidFill>
                    <a:latin typeface="+mn-ea"/>
                  </a:rPr>
                  <a:t>点在同一水平线上的点</a:t>
                </a:r>
                <a14:m>
                  <m:oMath xmlns:m="http://schemas.openxmlformats.org/officeDocument/2006/math">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𝑄</m:t>
                        </m:r>
                      </m:e>
                      <m:sub>
                        <m:r>
                          <a:rPr lang="en-US" altLang="zh-CN" sz="2400" b="0" i="1" dirty="0" smtClean="0">
                            <a:solidFill>
                              <a:srgbClr val="000000"/>
                            </a:solidFill>
                            <a:latin typeface="Cambria Math" panose="02040503050406030204" pitchFamily="18" charset="0"/>
                          </a:rPr>
                          <m:t>1</m:t>
                        </m:r>
                      </m:sub>
                    </m:sSub>
                    <m:d>
                      <m:dPr>
                        <m:ctrlPr>
                          <a:rPr lang="en-US" altLang="zh-CN" sz="2400" i="1" dirty="0" smtClean="0">
                            <a:solidFill>
                              <a:srgbClr val="000000"/>
                            </a:solidFill>
                            <a:latin typeface="Cambria Math" panose="02040503050406030204" pitchFamily="18" charset="0"/>
                          </a:rPr>
                        </m:ctrlPr>
                      </m:dPr>
                      <m:e>
                        <m:sSub>
                          <m:sSubPr>
                            <m:ctrlPr>
                              <a:rPr lang="zh-CN" altLang="en-US" sz="2400" i="1" dirty="0" smtClean="0">
                                <a:solidFill>
                                  <a:srgbClr val="000000"/>
                                </a:solidFill>
                                <a:latin typeface="Cambria Math" panose="02040503050406030204" pitchFamily="18" charset="0"/>
                              </a:rPr>
                            </m:ctrlPr>
                          </m:sSubPr>
                          <m:e>
                            <m:r>
                              <a:rPr lang="zh-CN" altLang="en-US" sz="2400" i="1" dirty="0">
                                <a:solidFill>
                                  <a:srgbClr val="000000"/>
                                </a:solidFill>
                                <a:latin typeface="Cambria Math" panose="02040503050406030204" pitchFamily="18" charset="0"/>
                              </a:rPr>
                              <m:t>𝑥</m:t>
                            </m:r>
                          </m:e>
                          <m:sub>
                            <m:r>
                              <a:rPr lang="zh-CN" altLang="en-US" sz="2400" i="1" dirty="0">
                                <a:solidFill>
                                  <a:srgbClr val="000000"/>
                                </a:solidFill>
                                <a:latin typeface="Cambria Math" panose="02040503050406030204" pitchFamily="18" charset="0"/>
                              </a:rPr>
                              <m:t>2</m:t>
                            </m:r>
                          </m:sub>
                        </m:sSub>
                        <m:r>
                          <a:rPr lang="en-US" altLang="zh-CN" sz="2400" b="0" i="1" dirty="0" smtClean="0">
                            <a:solidFill>
                              <a:srgbClr val="000000"/>
                            </a:solidFill>
                            <a:latin typeface="Cambria Math" panose="02040503050406030204" pitchFamily="18" charset="0"/>
                          </a:rPr>
                          <m:t>,</m:t>
                        </m:r>
                        <m:sSub>
                          <m:sSubPr>
                            <m:ctrlPr>
                              <a:rPr lang="zh-CN" altLang="en-US" sz="2400" i="1" dirty="0">
                                <a:solidFill>
                                  <a:srgbClr val="000000"/>
                                </a:solidFill>
                                <a:latin typeface="Cambria Math" panose="02040503050406030204" pitchFamily="18" charset="0"/>
                              </a:rPr>
                            </m:ctrlPr>
                          </m:sSubPr>
                          <m:e>
                            <m:r>
                              <a:rPr lang="zh-CN" altLang="en-US" sz="2400" i="1" dirty="0">
                                <a:solidFill>
                                  <a:srgbClr val="000000"/>
                                </a:solidFill>
                                <a:latin typeface="Cambria Math" panose="02040503050406030204" pitchFamily="18" charset="0"/>
                              </a:rPr>
                              <m:t>𝑥</m:t>
                            </m:r>
                          </m:e>
                          <m:sub>
                            <m:r>
                              <a:rPr lang="zh-CN" altLang="en-US" sz="2400" i="1" dirty="0">
                                <a:solidFill>
                                  <a:srgbClr val="000000"/>
                                </a:solidFill>
                                <a:latin typeface="Cambria Math" panose="02040503050406030204" pitchFamily="18" charset="0"/>
                              </a:rPr>
                              <m:t>2</m:t>
                            </m:r>
                          </m:sub>
                        </m:sSub>
                      </m:e>
                    </m:d>
                    <m:r>
                      <a:rPr lang="zh-CN" altLang="en-US" sz="2400" i="1" dirty="0">
                        <a:solidFill>
                          <a:srgbClr val="000000"/>
                        </a:solidFill>
                        <a:latin typeface="Cambria Math" panose="02040503050406030204" pitchFamily="18" charset="0"/>
                      </a:rPr>
                      <m:t>，</m:t>
                    </m:r>
                  </m:oMath>
                </a14:m>
                <a:r>
                  <a:rPr lang="en-US" altLang="zh-CN" sz="2400" dirty="0">
                    <a:solidFill>
                      <a:srgbClr val="000000"/>
                    </a:solidFill>
                    <a:latin typeface="+mn-ea"/>
                  </a:rPr>
                  <a:t>…</a:t>
                </a:r>
                <a:r>
                  <a:rPr lang="zh-CN" altLang="en-US" sz="2400" dirty="0">
                    <a:solidFill>
                      <a:srgbClr val="000000"/>
                    </a:solidFill>
                    <a:latin typeface="+mn-ea"/>
                  </a:rPr>
                  <a:t>，如此进行下去，在曲线</a:t>
                </a:r>
                <a14:m>
                  <m:oMath xmlns:m="http://schemas.openxmlformats.org/officeDocument/2006/math">
                    <m:r>
                      <m:rPr>
                        <m:sty m:val="p"/>
                      </m:rPr>
                      <a:rPr lang="en-US" altLang="zh-CN" sz="2400" i="1" dirty="0" smtClean="0">
                        <a:solidFill>
                          <a:srgbClr val="000000"/>
                        </a:solidFill>
                        <a:latin typeface="Cambria Math" panose="02040503050406030204" pitchFamily="18" charset="0"/>
                      </a:rPr>
                      <m:t>y</m:t>
                    </m:r>
                    <m:r>
                      <a:rPr lang="en-US" altLang="zh-CN" sz="2400" b="0" i="1" dirty="0" smtClean="0">
                        <a:solidFill>
                          <a:srgbClr val="000000"/>
                        </a:solidFill>
                        <a:latin typeface="Cambria Math" panose="02040503050406030204" pitchFamily="18" charset="0"/>
                      </a:rPr>
                      <m:t>=</m:t>
                    </m:r>
                    <m:r>
                      <a:rPr lang="zh-CN" altLang="en-US" sz="2400" i="1" dirty="0" smtClean="0">
                        <a:solidFill>
                          <a:srgbClr val="000000"/>
                        </a:solidFill>
                        <a:latin typeface="Cambria Math" panose="02040503050406030204" pitchFamily="18" charset="0"/>
                      </a:rPr>
                      <m:t>𝜑</m:t>
                    </m:r>
                    <m:r>
                      <a:rPr lang="en-US" altLang="zh-CN" sz="2400" b="0" i="1" dirty="0" smtClean="0">
                        <a:solidFill>
                          <a:srgbClr val="000000"/>
                        </a:solidFill>
                        <a:latin typeface="Cambria Math" panose="02040503050406030204" pitchFamily="18" charset="0"/>
                      </a:rPr>
                      <m:t>(</m:t>
                    </m:r>
                    <m:r>
                      <a:rPr lang="en-US" altLang="zh-CN" sz="2400" b="0" i="1" dirty="0" smtClean="0">
                        <a:solidFill>
                          <a:srgbClr val="000000"/>
                        </a:solidFill>
                        <a:latin typeface="Cambria Math" panose="02040503050406030204" pitchFamily="18" charset="0"/>
                      </a:rPr>
                      <m:t>𝑥</m:t>
                    </m:r>
                    <m:r>
                      <a:rPr lang="en-US" altLang="zh-CN" sz="2400" b="0" i="1" dirty="0" smtClean="0">
                        <a:solidFill>
                          <a:srgbClr val="000000"/>
                        </a:solidFill>
                        <a:latin typeface="Cambria Math" panose="02040503050406030204" pitchFamily="18" charset="0"/>
                      </a:rPr>
                      <m:t>)</m:t>
                    </m:r>
                  </m:oMath>
                </a14:m>
                <a:r>
                  <a:rPr lang="zh-CN" altLang="en-US" sz="2400" dirty="0">
                    <a:solidFill>
                      <a:srgbClr val="000000"/>
                    </a:solidFill>
                    <a:latin typeface="+mn-ea"/>
                  </a:rPr>
                  <a:t>上得点列</a:t>
                </a:r>
                <a14:m>
                  <m:oMath xmlns:m="http://schemas.openxmlformats.org/officeDocument/2006/math">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𝑃</m:t>
                        </m:r>
                      </m:e>
                      <m:sub>
                        <m:r>
                          <a:rPr lang="en-US" altLang="zh-CN" sz="2400" b="0" i="1" dirty="0" smtClean="0">
                            <a:solidFill>
                              <a:srgbClr val="000000"/>
                            </a:solidFill>
                            <a:latin typeface="Cambria Math" panose="02040503050406030204" pitchFamily="18" charset="0"/>
                          </a:rPr>
                          <m:t>0</m:t>
                        </m:r>
                      </m:sub>
                    </m:sSub>
                    <m:r>
                      <a:rPr lang="zh-CN" altLang="en-US" sz="2400" i="1" dirty="0">
                        <a:solidFill>
                          <a:srgbClr val="000000"/>
                        </a:solidFill>
                        <a:latin typeface="Cambria Math" panose="02040503050406030204" pitchFamily="18" charset="0"/>
                      </a:rPr>
                      <m:t>，</m:t>
                    </m:r>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𝑃</m:t>
                        </m:r>
                      </m:e>
                      <m:sub>
                        <m:r>
                          <a:rPr lang="en-US" altLang="zh-CN" sz="2400" b="0" i="1" dirty="0" smtClean="0">
                            <a:solidFill>
                              <a:srgbClr val="000000"/>
                            </a:solidFill>
                            <a:latin typeface="Cambria Math" panose="02040503050406030204" pitchFamily="18" charset="0"/>
                          </a:rPr>
                          <m:t>1</m:t>
                        </m:r>
                      </m:sub>
                    </m:sSub>
                    <m:r>
                      <a:rPr lang="zh-CN" altLang="en-US" sz="2400" i="1" dirty="0">
                        <a:solidFill>
                          <a:srgbClr val="000000"/>
                        </a:solidFill>
                        <a:latin typeface="Cambria Math" panose="02040503050406030204" pitchFamily="18" charset="0"/>
                      </a:rPr>
                      <m:t>，</m:t>
                    </m:r>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𝑃</m:t>
                        </m:r>
                      </m:e>
                      <m:sub>
                        <m:r>
                          <a:rPr lang="en-US" altLang="zh-CN" sz="2400" b="0" i="1" dirty="0" smtClean="0">
                            <a:solidFill>
                              <a:srgbClr val="000000"/>
                            </a:solidFill>
                            <a:latin typeface="Cambria Math" panose="02040503050406030204" pitchFamily="18" charset="0"/>
                          </a:rPr>
                          <m:t>2</m:t>
                        </m:r>
                      </m:sub>
                    </m:sSub>
                  </m:oMath>
                </a14:m>
                <a:r>
                  <a:rPr lang="zh-CN" altLang="en-US" sz="2400" dirty="0">
                    <a:solidFill>
                      <a:srgbClr val="000000"/>
                    </a:solidFill>
                    <a:latin typeface="+mn-ea"/>
                  </a:rPr>
                  <a:t>，</a:t>
                </a:r>
                <a:r>
                  <a:rPr lang="en-US" altLang="zh-CN" sz="2400" dirty="0">
                    <a:solidFill>
                      <a:srgbClr val="000000"/>
                    </a:solidFill>
                    <a:latin typeface="+mn-ea"/>
                  </a:rPr>
                  <a:t>…</a:t>
                </a:r>
                <a:r>
                  <a:rPr lang="zh-CN" altLang="en-US" sz="2400" dirty="0">
                    <a:solidFill>
                      <a:srgbClr val="000000"/>
                    </a:solidFill>
                    <a:latin typeface="+mn-ea"/>
                  </a:rPr>
                  <a:t>，各点逐渐逼近于交点</a:t>
                </a:r>
                <a14:m>
                  <m:oMath xmlns:m="http://schemas.openxmlformats.org/officeDocument/2006/math">
                    <m:r>
                      <a:rPr lang="en-US" altLang="zh-CN" sz="2400" b="0" i="1" smtClean="0">
                        <a:solidFill>
                          <a:srgbClr val="000000"/>
                        </a:solidFill>
                        <a:latin typeface="Cambria Math" panose="02040503050406030204" pitchFamily="18" charset="0"/>
                      </a:rPr>
                      <m:t>𝑃</m:t>
                    </m:r>
                  </m:oMath>
                </a14:m>
                <a:r>
                  <a:rPr lang="zh-CN" altLang="en-US" sz="2400" dirty="0">
                    <a:solidFill>
                      <a:srgbClr val="000000"/>
                    </a:solidFill>
                    <a:latin typeface="+mn-ea"/>
                  </a:rPr>
                  <a:t>，点列的横坐标</a:t>
                </a:r>
                <a14:m>
                  <m:oMath xmlns:m="http://schemas.openxmlformats.org/officeDocument/2006/math">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0</m:t>
                        </m:r>
                      </m:sub>
                    </m:sSub>
                    <m:r>
                      <a:rPr lang="zh-CN" altLang="en-US" sz="2400" i="1" dirty="0">
                        <a:solidFill>
                          <a:srgbClr val="000000"/>
                        </a:solidFill>
                        <a:latin typeface="Cambria Math" panose="02040503050406030204" pitchFamily="18" charset="0"/>
                      </a:rPr>
                      <m:t>，</m:t>
                    </m:r>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1</m:t>
                        </m:r>
                      </m:sub>
                    </m:sSub>
                    <m:r>
                      <a:rPr lang="zh-CN" altLang="en-US" sz="2400" i="1" dirty="0">
                        <a:solidFill>
                          <a:srgbClr val="000000"/>
                        </a:solidFill>
                        <a:latin typeface="Cambria Math" panose="02040503050406030204" pitchFamily="18" charset="0"/>
                      </a:rPr>
                      <m:t>，</m:t>
                    </m:r>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2</m:t>
                        </m:r>
                      </m:sub>
                    </m:sSub>
                    <m:r>
                      <a:rPr lang="zh-CN" altLang="en-US" sz="2400" i="1" dirty="0">
                        <a:solidFill>
                          <a:srgbClr val="000000"/>
                        </a:solidFill>
                        <a:latin typeface="Cambria Math" panose="02040503050406030204" pitchFamily="18" charset="0"/>
                      </a:rPr>
                      <m:t>，</m:t>
                    </m:r>
                  </m:oMath>
                </a14:m>
                <a:r>
                  <a:rPr lang="en-US" altLang="zh-CN" sz="2400" dirty="0">
                    <a:solidFill>
                      <a:srgbClr val="000000"/>
                    </a:solidFill>
                    <a:latin typeface="+mn-ea"/>
                  </a:rPr>
                  <a:t>…</a:t>
                </a:r>
                <a:r>
                  <a:rPr lang="zh-CN" altLang="en-US" sz="2400" dirty="0">
                    <a:solidFill>
                      <a:srgbClr val="000000"/>
                    </a:solidFill>
                    <a:latin typeface="+mn-ea"/>
                  </a:rPr>
                  <a:t>，逐渐趋于根</a:t>
                </a:r>
                <a14:m>
                  <m:oMath xmlns:m="http://schemas.openxmlformats.org/officeDocument/2006/math">
                    <m:sSup>
                      <m:sSupPr>
                        <m:ctrlPr>
                          <a:rPr lang="en-US" altLang="zh-CN" sz="2400" i="1" dirty="0" smtClean="0">
                            <a:solidFill>
                              <a:srgbClr val="000000"/>
                            </a:solidFill>
                            <a:latin typeface="Cambria Math" panose="02040503050406030204" pitchFamily="18" charset="0"/>
                          </a:rPr>
                        </m:ctrlPr>
                      </m:sSupPr>
                      <m:e>
                        <m:r>
                          <a:rPr lang="en-US" altLang="zh-CN" sz="2400" b="0" i="1" dirty="0" smtClean="0">
                            <a:solidFill>
                              <a:srgbClr val="000000"/>
                            </a:solidFill>
                            <a:latin typeface="Cambria Math" panose="02040503050406030204" pitchFamily="18" charset="0"/>
                          </a:rPr>
                          <m:t>𝑥</m:t>
                        </m:r>
                      </m:e>
                      <m:sup>
                        <m:r>
                          <a:rPr lang="en-US" altLang="zh-CN" sz="2400" b="0" i="1" dirty="0" smtClean="0">
                            <a:solidFill>
                              <a:srgbClr val="000000"/>
                            </a:solidFill>
                            <a:latin typeface="Cambria Math" panose="02040503050406030204" pitchFamily="18" charset="0"/>
                          </a:rPr>
                          <m:t>∗</m:t>
                        </m:r>
                      </m:sup>
                    </m:sSup>
                  </m:oMath>
                </a14:m>
                <a:r>
                  <a:rPr lang="zh-CN" altLang="en-US" sz="2400" dirty="0">
                    <a:solidFill>
                      <a:srgbClr val="000000"/>
                    </a:solidFill>
                    <a:latin typeface="+mn-ea"/>
                  </a:rPr>
                  <a:t>。图</a:t>
                </a:r>
                <a:r>
                  <a:rPr lang="en-US" altLang="zh-CN" sz="2400" dirty="0">
                    <a:solidFill>
                      <a:srgbClr val="000000"/>
                    </a:solidFill>
                    <a:latin typeface="+mn-ea"/>
                  </a:rPr>
                  <a:t>2-2(b)</a:t>
                </a:r>
                <a:r>
                  <a:rPr lang="zh-CN" altLang="en-US" sz="2400" dirty="0">
                    <a:solidFill>
                      <a:srgbClr val="000000"/>
                    </a:solidFill>
                    <a:latin typeface="+mn-ea"/>
                  </a:rPr>
                  <a:t>中的数列</a:t>
                </a:r>
                <a14:m>
                  <m:oMath xmlns:m="http://schemas.openxmlformats.org/officeDocument/2006/math">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0</m:t>
                        </m:r>
                      </m:sub>
                    </m:sSub>
                    <m:r>
                      <a:rPr lang="zh-CN" altLang="en-US" sz="2400" i="1" dirty="0">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1</m:t>
                        </m:r>
                      </m:sub>
                    </m:sSub>
                    <m:r>
                      <a:rPr lang="zh-CN" altLang="en-US" sz="2400" i="1" dirty="0">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2</m:t>
                        </m:r>
                      </m:sub>
                    </m:sSub>
                    <m:r>
                      <a:rPr lang="zh-CN" altLang="en-US" sz="2400" i="1" dirty="0">
                        <a:solidFill>
                          <a:srgbClr val="000000"/>
                        </a:solidFill>
                        <a:latin typeface="Cambria Math" panose="02040503050406030204" pitchFamily="18" charset="0"/>
                      </a:rPr>
                      <m:t>，</m:t>
                    </m:r>
                  </m:oMath>
                </a14:m>
                <a:r>
                  <a:rPr lang="en-US" altLang="zh-CN" sz="2400" dirty="0">
                    <a:solidFill>
                      <a:srgbClr val="000000"/>
                    </a:solidFill>
                    <a:latin typeface="+mn-ea"/>
                  </a:rPr>
                  <a:t>…</a:t>
                </a:r>
                <a:r>
                  <a:rPr lang="zh-CN" altLang="en-US" sz="2400" dirty="0">
                    <a:solidFill>
                      <a:srgbClr val="000000"/>
                    </a:solidFill>
                    <a:latin typeface="+mn-ea"/>
                  </a:rPr>
                  <a:t>是从</a:t>
                </a:r>
                <a:r>
                  <a:rPr lang="en-US" altLang="zh-CN" sz="2400" dirty="0">
                    <a:solidFill>
                      <a:srgbClr val="000000"/>
                    </a:solidFill>
                    <a:latin typeface="+mn-ea"/>
                  </a:rPr>
                  <a:t>x '</a:t>
                </a:r>
                <a:r>
                  <a:rPr lang="zh-CN" altLang="en-US" sz="2400" dirty="0">
                    <a:solidFill>
                      <a:srgbClr val="000000"/>
                    </a:solidFill>
                    <a:latin typeface="+mn-ea"/>
                  </a:rPr>
                  <a:t>的两端依次逐渐趋于</a:t>
                </a:r>
                <a14:m>
                  <m:oMath xmlns:m="http://schemas.openxmlformats.org/officeDocument/2006/math">
                    <m:sSup>
                      <m:sSupPr>
                        <m:ctrlPr>
                          <a:rPr lang="en-US" altLang="zh-CN" sz="2400" i="1" dirty="0">
                            <a:solidFill>
                              <a:srgbClr val="000000"/>
                            </a:solidFill>
                            <a:latin typeface="Cambria Math" panose="02040503050406030204" pitchFamily="18" charset="0"/>
                          </a:rPr>
                        </m:ctrlPr>
                      </m:sSupPr>
                      <m:e>
                        <m:r>
                          <a:rPr lang="en-US" altLang="zh-CN" sz="2400" i="1" dirty="0">
                            <a:solidFill>
                              <a:srgbClr val="000000"/>
                            </a:solidFill>
                            <a:latin typeface="Cambria Math" panose="02040503050406030204" pitchFamily="18" charset="0"/>
                          </a:rPr>
                          <m:t>𝑥</m:t>
                        </m:r>
                      </m:e>
                      <m:sup>
                        <m:r>
                          <a:rPr lang="en-US" altLang="zh-CN" sz="2400" i="1" dirty="0">
                            <a:solidFill>
                              <a:srgbClr val="000000"/>
                            </a:solidFill>
                            <a:latin typeface="Cambria Math" panose="02040503050406030204" pitchFamily="18" charset="0"/>
                          </a:rPr>
                          <m:t>∗</m:t>
                        </m:r>
                      </m:sup>
                    </m:sSup>
                  </m:oMath>
                </a14:m>
                <a:r>
                  <a:rPr lang="zh-CN" altLang="en-US" sz="2400" dirty="0">
                    <a:solidFill>
                      <a:srgbClr val="000000"/>
                    </a:solidFill>
                    <a:latin typeface="+mn-ea"/>
                  </a:rPr>
                  <a:t>的。然而并非所有的迭代方法都是收敛的，图</a:t>
                </a:r>
                <a:r>
                  <a:rPr lang="en-US" altLang="zh-CN" sz="2400" dirty="0">
                    <a:solidFill>
                      <a:srgbClr val="000000"/>
                    </a:solidFill>
                    <a:latin typeface="+mn-ea"/>
                  </a:rPr>
                  <a:t>2-3(a)</a:t>
                </a:r>
                <a:r>
                  <a:rPr lang="zh-CN" altLang="en-US" sz="2400" dirty="0">
                    <a:solidFill>
                      <a:srgbClr val="000000"/>
                    </a:solidFill>
                    <a:latin typeface="+mn-ea"/>
                  </a:rPr>
                  <a:t>、</a:t>
                </a:r>
                <a:r>
                  <a:rPr lang="en-US" altLang="zh-CN" sz="2400" dirty="0">
                    <a:solidFill>
                      <a:srgbClr val="000000"/>
                    </a:solidFill>
                    <a:latin typeface="+mn-ea"/>
                  </a:rPr>
                  <a:t>(b)</a:t>
                </a:r>
                <a:r>
                  <a:rPr lang="zh-CN" altLang="en-US" sz="2400" dirty="0">
                    <a:solidFill>
                      <a:srgbClr val="000000"/>
                    </a:solidFill>
                    <a:latin typeface="+mn-ea"/>
                  </a:rPr>
                  <a:t>中所示的迭代法就是发散的。</a:t>
                </a:r>
                <a:endParaRPr lang="en-US" altLang="zh-CN" sz="2400" dirty="0">
                  <a:solidFill>
                    <a:srgbClr val="000000"/>
                  </a:solidFill>
                  <a:latin typeface="+mn-ea"/>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157163" y="1019433"/>
                <a:ext cx="8829675" cy="3090081"/>
              </a:xfrm>
              <a:prstGeom prst="rect">
                <a:avLst/>
              </a:prstGeom>
              <a:blipFill rotWithShape="1">
                <a:blip r:embed="rId3" cstate="print"/>
                <a:stretch>
                  <a:fillRect l="-776" t="-1381" r="-3364" b="-4734"/>
                </a:stretch>
              </a:blipFill>
              <a:ln w="9525">
                <a:noFill/>
                <a:miter lim="800000"/>
              </a:ln>
            </p:spPr>
            <p:txBody>
              <a:bodyPr/>
              <a:lstStyle/>
              <a:p>
                <a:r>
                  <a:rPr lang="zh-CN" altLang="en-US">
                    <a:noFill/>
                  </a:rPr>
                  <a:t> </a:t>
                </a:r>
              </a:p>
            </p:txBody>
          </p:sp>
        </mc:Fallback>
      </mc:AlternateContent>
      <p:sp>
        <p:nvSpPr>
          <p:cNvPr id="48132"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一、简单迭代法</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7"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16</a:t>
            </a:fld>
            <a:endParaRPr lang="zh-CN" altLang="en-US" sz="1000" dirty="0">
              <a:latin typeface="Times New Roman" panose="02020603050405020304" pitchFamily="18" charset="0"/>
              <a:cs typeface="Times New Roman" panose="02020603050405020304" pitchFamily="18" charset="0"/>
            </a:endParaRPr>
          </a:p>
        </p:txBody>
      </p:sp>
      <p:pic>
        <p:nvPicPr>
          <p:cNvPr id="80897" name="Picture 1" descr="C:\Users\Jinliang Yang\AppData\Roaming\Tencent\Users\99690380\QQ\WinTemp\RichOle\FHDAX%HW4%GQM3$08M26URS.png"/>
          <p:cNvPicPr>
            <a:picLocks noChangeAspect="1" noChangeArrowheads="1"/>
          </p:cNvPicPr>
          <p:nvPr/>
        </p:nvPicPr>
        <p:blipFill>
          <a:blip r:embed="rId4" cstate="print"/>
          <a:srcRect/>
          <a:stretch>
            <a:fillRect/>
          </a:stretch>
        </p:blipFill>
        <p:spPr bwMode="auto">
          <a:xfrm>
            <a:off x="1323833" y="3766212"/>
            <a:ext cx="6419850" cy="30099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smtClean="0">
                <a:solidFill>
                  <a:srgbClr val="FFFF00"/>
                </a:solidFill>
                <a:latin typeface="Times New Roman" panose="02020603050405020304" pitchFamily="18" charset="0"/>
                <a:ea typeface="楷体" panose="02010609060101010101" pitchFamily="49" charset="-122"/>
              </a:rPr>
              <a:t>一、简单迭代法</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5"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17</a:t>
            </a:fld>
            <a:endParaRPr lang="zh-CN" altLang="en-US" sz="1000" dirty="0">
              <a:latin typeface="Times New Roman" panose="02020603050405020304" pitchFamily="18" charset="0"/>
              <a:cs typeface="Times New Roman" panose="02020603050405020304" pitchFamily="18" charset="0"/>
            </a:endParaRPr>
          </a:p>
        </p:txBody>
      </p:sp>
      <p:sp>
        <p:nvSpPr>
          <p:cNvPr id="8" name="Rectangle 5"/>
          <p:cNvSpPr>
            <a:spLocks noChangeArrowheads="1"/>
          </p:cNvSpPr>
          <p:nvPr/>
        </p:nvSpPr>
        <p:spPr bwMode="auto">
          <a:xfrm>
            <a:off x="450370" y="1005941"/>
            <a:ext cx="8461618" cy="1054869"/>
          </a:xfrm>
          <a:prstGeom prst="rect">
            <a:avLst/>
          </a:prstGeom>
          <a:noFill/>
          <a:ln w="9525">
            <a:noFill/>
            <a:miter lim="800000"/>
          </a:ln>
        </p:spPr>
        <p:txBody>
          <a:bodyPr anchor="ctr"/>
          <a:lstStyle/>
          <a:p>
            <a:pPr marL="360045" indent="-360045">
              <a:lnSpc>
                <a:spcPct val="120000"/>
              </a:lnSpc>
              <a:spcAft>
                <a:spcPts val="1200"/>
              </a:spcAft>
              <a:buClr>
                <a:srgbClr val="0000FF"/>
              </a:buClr>
              <a:buSzPct val="70000"/>
            </a:pPr>
            <a:r>
              <a:rPr lang="en-US" altLang="zh-CN" sz="2800" b="1" dirty="0" smtClean="0">
                <a:solidFill>
                  <a:srgbClr val="0000FF"/>
                </a:solidFill>
              </a:rPr>
              <a:t>【</a:t>
            </a:r>
            <a:r>
              <a:rPr lang="zh-CN" altLang="en-US" sz="2800" b="1" dirty="0" smtClean="0">
                <a:solidFill>
                  <a:srgbClr val="0000FF"/>
                </a:solidFill>
                <a:latin typeface="黑体" panose="02010609060101010101" pitchFamily="2" charset="-122"/>
                <a:ea typeface="黑体" panose="02010609060101010101" pitchFamily="2" charset="-122"/>
              </a:rPr>
              <a:t>例</a:t>
            </a:r>
            <a:r>
              <a:rPr lang="en-US" altLang="zh-CN" sz="2800" b="1" dirty="0" smtClean="0">
                <a:solidFill>
                  <a:srgbClr val="0000FF"/>
                </a:solidFill>
                <a:latin typeface="黑体" panose="02010609060101010101" pitchFamily="2" charset="-122"/>
                <a:ea typeface="黑体" panose="02010609060101010101" pitchFamily="2" charset="-122"/>
              </a:rPr>
              <a:t>2</a:t>
            </a:r>
            <a:r>
              <a:rPr lang="x-none" altLang="zh-CN" sz="2800" b="1" dirty="0" smtClean="0">
                <a:solidFill>
                  <a:srgbClr val="0000FF"/>
                </a:solidFill>
                <a:latin typeface="黑体" panose="02010609060101010101" pitchFamily="2" charset="-122"/>
                <a:ea typeface="黑体" panose="02010609060101010101" pitchFamily="2" charset="-122"/>
              </a:rPr>
              <a:t>-</a:t>
            </a:r>
            <a:r>
              <a:rPr lang="en-US" altLang="zh-CN" sz="2800" b="1" dirty="0" smtClean="0">
                <a:solidFill>
                  <a:srgbClr val="0000FF"/>
                </a:solidFill>
                <a:latin typeface="黑体" panose="02010609060101010101" pitchFamily="2" charset="-122"/>
                <a:ea typeface="黑体" panose="02010609060101010101" pitchFamily="2" charset="-122"/>
              </a:rPr>
              <a:t>2</a:t>
            </a:r>
            <a:r>
              <a:rPr lang="en-US" altLang="zh-CN" sz="2800" b="1" dirty="0" smtClean="0">
                <a:solidFill>
                  <a:srgbClr val="0000FF"/>
                </a:solidFill>
              </a:rPr>
              <a:t>】</a:t>
            </a:r>
            <a:r>
              <a:rPr lang="zh-CN" altLang="zh-CN" sz="2800" b="1" dirty="0" smtClean="0"/>
              <a:t>用</a:t>
            </a:r>
            <a:r>
              <a:rPr lang="zh-CN" altLang="en-US" sz="2800" b="1" dirty="0" smtClean="0"/>
              <a:t>简单迭代法</a:t>
            </a:r>
            <a:r>
              <a:rPr lang="zh-CN" altLang="zh-CN" sz="2800" b="1" dirty="0" smtClean="0"/>
              <a:t>求方程</a:t>
            </a:r>
            <a:r>
              <a:rPr lang="en-US" altLang="zh-CN" sz="2800" b="1" dirty="0" smtClean="0"/>
              <a:t> </a:t>
            </a:r>
            <a:r>
              <a:rPr lang="en-US" altLang="zh-CN" sz="2800" b="1" i="1" dirty="0" smtClean="0">
                <a:latin typeface="Times New Roman" panose="02020603050405020304" pitchFamily="18" charset="0"/>
                <a:cs typeface="Times New Roman" panose="02020603050405020304" pitchFamily="18" charset="0"/>
              </a:rPr>
              <a:t>f</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Times New Roman" panose="02020603050405020304" pitchFamily="18" charset="0"/>
                <a:cs typeface="Times New Roman" panose="02020603050405020304" pitchFamily="18" charset="0"/>
              </a:rPr>
              <a:t>)= </a:t>
            </a:r>
            <a:r>
              <a:rPr lang="en-US" altLang="zh-CN" sz="2800" b="1" i="1" dirty="0" smtClean="0">
                <a:latin typeface="Times New Roman" panose="02020603050405020304" pitchFamily="18" charset="0"/>
                <a:cs typeface="Times New Roman" panose="02020603050405020304" pitchFamily="18" charset="0"/>
              </a:rPr>
              <a:t>x</a:t>
            </a:r>
            <a:r>
              <a:rPr lang="en-US" altLang="zh-CN" sz="2800" b="1" baseline="30000" dirty="0" smtClean="0">
                <a:latin typeface="Times New Roman" panose="02020603050405020304" pitchFamily="18" charset="0"/>
                <a:cs typeface="Times New Roman" panose="02020603050405020304" pitchFamily="18" charset="0"/>
              </a:rPr>
              <a:t>3</a:t>
            </a:r>
            <a:r>
              <a:rPr lang="en-US" altLang="zh-CN" sz="2800" b="1" dirty="0" smtClean="0">
                <a:latin typeface="+mn-ea"/>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mn-ea"/>
                <a:cs typeface="Times New Roman" panose="02020603050405020304" pitchFamily="18" charset="0"/>
              </a:rPr>
              <a:t>-</a:t>
            </a:r>
            <a:r>
              <a:rPr lang="en-US" altLang="zh-CN" sz="2800" b="1" dirty="0" smtClean="0">
                <a:latin typeface="Times New Roman" panose="02020603050405020304" pitchFamily="18" charset="0"/>
                <a:cs typeface="Times New Roman" panose="02020603050405020304" pitchFamily="18" charset="0"/>
              </a:rPr>
              <a:t>1=0 </a:t>
            </a:r>
            <a:r>
              <a:rPr lang="zh-CN" altLang="zh-CN" sz="2800" b="1" dirty="0" smtClean="0"/>
              <a:t>的根，要求</a:t>
            </a:r>
            <a:r>
              <a:rPr lang="zh-CN" altLang="en-US" sz="2800" b="1" dirty="0" smtClean="0"/>
              <a:t>精确到 </a:t>
            </a:r>
            <a:r>
              <a:rPr lang="en-US" altLang="zh-CN" sz="2800" b="1" dirty="0" smtClean="0">
                <a:latin typeface="Times New Roman" panose="02020603050405020304" pitchFamily="18" charset="0"/>
                <a:cs typeface="Times New Roman" panose="02020603050405020304" pitchFamily="18" charset="0"/>
              </a:rPr>
              <a:t>8 </a:t>
            </a:r>
            <a:r>
              <a:rPr lang="zh-CN" altLang="en-US" sz="2800" b="1" dirty="0" smtClean="0"/>
              <a:t>位小数。</a:t>
            </a:r>
            <a:endParaRPr lang="en-US" altLang="zh-CN" sz="2800" b="1" dirty="0" smtClean="0"/>
          </a:p>
        </p:txBody>
      </p:sp>
      <p:sp>
        <p:nvSpPr>
          <p:cNvPr id="9" name="Rectangle 6"/>
          <p:cNvSpPr>
            <a:spLocks noChangeArrowheads="1"/>
          </p:cNvSpPr>
          <p:nvPr/>
        </p:nvSpPr>
        <p:spPr bwMode="auto">
          <a:xfrm>
            <a:off x="589127" y="2057601"/>
            <a:ext cx="8243248" cy="652486"/>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30000"/>
              </a:lnSpc>
            </a:pPr>
            <a:r>
              <a:rPr kumimoji="0" lang="zh-CN" altLang="en-US" sz="2800" b="1" i="0" u="none" strike="noStrike" cap="none" normalizeH="0" baseline="0" dirty="0" smtClean="0">
                <a:ln>
                  <a:noFill/>
                </a:ln>
                <a:solidFill>
                  <a:srgbClr val="0000FF"/>
                </a:solidFill>
                <a:effectLst/>
                <a:latin typeface="黑体" panose="02010609060101010101" pitchFamily="2" charset="-122"/>
                <a:ea typeface="黑体" panose="02010609060101010101" pitchFamily="2" charset="-122"/>
                <a:cs typeface="Times New Roman" panose="02020603050405020304" pitchFamily="18" charset="0"/>
              </a:rPr>
              <a:t>解</a:t>
            </a:r>
            <a:r>
              <a:rPr lang="zh-CN" altLang="en-US" sz="2800" b="1" dirty="0" smtClean="0">
                <a:solidFill>
                  <a:srgbClr val="0000FF"/>
                </a:solidFill>
                <a:latin typeface="黑体" panose="02010609060101010101" pitchFamily="2" charset="-122"/>
                <a:ea typeface="黑体" panose="02010609060101010101" pitchFamily="2" charset="-122"/>
                <a:cs typeface="Times New Roman" panose="02020603050405020304" pitchFamily="18" charset="0"/>
              </a:rPr>
              <a:t>：</a:t>
            </a:r>
            <a:r>
              <a:rPr lang="zh-CN" altLang="en-US" sz="2800" b="1" dirty="0" smtClean="0">
                <a:latin typeface="+mn-ea"/>
                <a:cs typeface="Times New Roman" panose="02020603050405020304" pitchFamily="18" charset="0"/>
              </a:rPr>
              <a:t>构造迭代格式           ，结果</a:t>
            </a:r>
            <a:r>
              <a:rPr lang="zh-CN" altLang="zh-CN" sz="2800" b="1" dirty="0" smtClean="0"/>
              <a:t>如表</a:t>
            </a:r>
            <a:r>
              <a:rPr lang="en-US" altLang="zh-CN" sz="2800" b="1" dirty="0" smtClean="0">
                <a:latin typeface="Times New Roman" panose="02020603050405020304" pitchFamily="18" charset="0"/>
                <a:cs typeface="Times New Roman" panose="02020603050405020304" pitchFamily="18" charset="0"/>
              </a:rPr>
              <a:t>2</a:t>
            </a:r>
            <a:r>
              <a:rPr lang="en-US" altLang="zh-CN" sz="2800" b="1" dirty="0" smtClean="0">
                <a:latin typeface="+mn-ea"/>
                <a:cs typeface="Times New Roman" panose="02020603050405020304" pitchFamily="18" charset="0"/>
              </a:rPr>
              <a:t>-</a:t>
            </a:r>
            <a:r>
              <a:rPr lang="en-US" altLang="zh-CN" sz="2800" b="1" dirty="0" smtClean="0">
                <a:latin typeface="Times New Roman" panose="02020603050405020304" pitchFamily="18" charset="0"/>
                <a:cs typeface="Times New Roman" panose="02020603050405020304" pitchFamily="18" charset="0"/>
              </a:rPr>
              <a:t>3</a:t>
            </a:r>
            <a:r>
              <a:rPr lang="zh-CN" altLang="zh-CN" sz="2800" b="1" dirty="0" smtClean="0"/>
              <a:t>所示。</a:t>
            </a:r>
            <a:endParaRPr kumimoji="0" lang="en-US" altLang="zh-CN" sz="2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051" name="Rectangle 3"/>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053" name="Rectangle 5"/>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2" name="Rectangle 6"/>
          <p:cNvSpPr>
            <a:spLocks noChangeArrowheads="1"/>
          </p:cNvSpPr>
          <p:nvPr/>
        </p:nvSpPr>
        <p:spPr bwMode="auto">
          <a:xfrm>
            <a:off x="632346" y="6057986"/>
            <a:ext cx="8006687" cy="590354"/>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30000"/>
              </a:lnSpc>
            </a:pPr>
            <a:r>
              <a:rPr lang="zh-CN" altLang="zh-CN" sz="2800" b="1" dirty="0" smtClean="0"/>
              <a:t>可以看出，所得迭代数列是收敛的</a:t>
            </a:r>
            <a:r>
              <a:rPr lang="zh-CN" altLang="en-US" sz="2800" b="1" dirty="0" smtClean="0"/>
              <a:t>。</a:t>
            </a:r>
            <a:endParaRPr kumimoji="0" lang="en-US" altLang="zh-CN" sz="2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38245" name="Rectangle 5"/>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graphicFrame>
        <p:nvGraphicFramePr>
          <p:cNvPr id="138244" name="Object 4"/>
          <p:cNvGraphicFramePr>
            <a:graphicFrameLocks noChangeAspect="1"/>
          </p:cNvGraphicFramePr>
          <p:nvPr/>
        </p:nvGraphicFramePr>
        <p:xfrm>
          <a:off x="3535189" y="2075239"/>
          <a:ext cx="1946275" cy="600075"/>
        </p:xfrm>
        <a:graphic>
          <a:graphicData uri="http://schemas.openxmlformats.org/presentationml/2006/ole">
            <p:oleObj spid="_x0000_s48129" name="Equation" r:id="rId4" imgW="18592800" imgH="5791200" progId="Equation.DSMT4">
              <p:embed/>
            </p:oleObj>
          </a:graphicData>
        </a:graphic>
      </p:graphicFrame>
      <p:pic>
        <p:nvPicPr>
          <p:cNvPr id="138246" name="Picture 6" descr="C:\Users\Jinliang Yang\AppData\Roaming\Tencent\Users\99690380\QQ\WinTemp\RichOle\8A4E1XTB9LEH905RAA3F7DW.png"/>
          <p:cNvPicPr>
            <a:picLocks noChangeAspect="1" noChangeArrowheads="1"/>
          </p:cNvPicPr>
          <p:nvPr/>
        </p:nvPicPr>
        <p:blipFill>
          <a:blip r:embed="rId5" cstate="print"/>
          <a:srcRect/>
          <a:stretch>
            <a:fillRect/>
          </a:stretch>
        </p:blipFill>
        <p:spPr bwMode="auto">
          <a:xfrm>
            <a:off x="204708" y="2920622"/>
            <a:ext cx="8706803" cy="3069908"/>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down)">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二、迭代法的收敛性</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11"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18</a:t>
            </a:fld>
            <a:endParaRPr lang="zh-CN" altLang="en-US" sz="1000" dirty="0">
              <a:latin typeface="Times New Roman" panose="02020603050405020304" pitchFamily="18" charset="0"/>
              <a:cs typeface="Times New Roman" panose="02020603050405020304" pitchFamily="18" charset="0"/>
            </a:endParaRPr>
          </a:p>
        </p:txBody>
      </p:sp>
      <p:sp>
        <p:nvSpPr>
          <p:cNvPr id="12" name="Rectangle 5"/>
          <p:cNvSpPr>
            <a:spLocks noChangeArrowheads="1"/>
          </p:cNvSpPr>
          <p:nvPr/>
        </p:nvSpPr>
        <p:spPr bwMode="auto">
          <a:xfrm>
            <a:off x="450370" y="1005941"/>
            <a:ext cx="8461618" cy="645438"/>
          </a:xfrm>
          <a:prstGeom prst="rect">
            <a:avLst/>
          </a:prstGeom>
          <a:noFill/>
          <a:ln w="9525">
            <a:noFill/>
            <a:miter lim="800000"/>
          </a:ln>
        </p:spPr>
        <p:txBody>
          <a:bodyPr anchor="ctr"/>
          <a:lstStyle/>
          <a:p>
            <a:pPr marL="360045" indent="-360045">
              <a:lnSpc>
                <a:spcPct val="120000"/>
              </a:lnSpc>
              <a:spcAft>
                <a:spcPts val="1200"/>
              </a:spcAft>
              <a:buClr>
                <a:srgbClr val="0000FF"/>
              </a:buClr>
              <a:buSzPct val="70000"/>
            </a:pPr>
            <a:r>
              <a:rPr lang="en-US" altLang="zh-CN" sz="2800" b="1" dirty="0" smtClean="0">
                <a:solidFill>
                  <a:srgbClr val="0000FF"/>
                </a:solidFill>
              </a:rPr>
              <a:t>【</a:t>
            </a:r>
            <a:r>
              <a:rPr lang="zh-CN" altLang="en-US" sz="2800" b="1" dirty="0" smtClean="0">
                <a:solidFill>
                  <a:srgbClr val="0000FF"/>
                </a:solidFill>
                <a:latin typeface="黑体" panose="02010609060101010101" pitchFamily="2" charset="-122"/>
                <a:ea typeface="黑体" panose="02010609060101010101" pitchFamily="2" charset="-122"/>
              </a:rPr>
              <a:t>定理</a:t>
            </a:r>
            <a:r>
              <a:rPr lang="en-US" altLang="zh-CN" sz="2800" b="1" dirty="0" smtClean="0">
                <a:solidFill>
                  <a:srgbClr val="0000FF"/>
                </a:solidFill>
                <a:latin typeface="黑体" panose="02010609060101010101" pitchFamily="2" charset="-122"/>
                <a:ea typeface="黑体" panose="02010609060101010101" pitchFamily="2" charset="-122"/>
              </a:rPr>
              <a:t>2</a:t>
            </a:r>
            <a:r>
              <a:rPr lang="x-none" altLang="zh-CN" sz="2800" b="1" dirty="0" smtClean="0">
                <a:solidFill>
                  <a:srgbClr val="0000FF"/>
                </a:solidFill>
                <a:latin typeface="黑体" panose="02010609060101010101" pitchFamily="2" charset="-122"/>
                <a:ea typeface="黑体" panose="02010609060101010101" pitchFamily="2" charset="-122"/>
              </a:rPr>
              <a:t>-</a:t>
            </a:r>
            <a:r>
              <a:rPr lang="en-US" altLang="zh-CN" sz="2800" b="1" dirty="0" smtClean="0">
                <a:solidFill>
                  <a:srgbClr val="0000FF"/>
                </a:solidFill>
                <a:latin typeface="黑体" panose="02010609060101010101" pitchFamily="2" charset="-122"/>
                <a:ea typeface="黑体" panose="02010609060101010101" pitchFamily="2" charset="-122"/>
              </a:rPr>
              <a:t>1</a:t>
            </a:r>
            <a:r>
              <a:rPr lang="en-US" altLang="zh-CN" sz="2800" b="1" dirty="0" smtClean="0">
                <a:solidFill>
                  <a:srgbClr val="0000FF"/>
                </a:solidFill>
              </a:rPr>
              <a:t>】</a:t>
            </a:r>
            <a:r>
              <a:rPr lang="zh-CN" altLang="en-US" sz="2800" b="1" dirty="0" smtClean="0">
                <a:solidFill>
                  <a:srgbClr val="0000FF"/>
                </a:solidFill>
                <a:latin typeface="黑体" panose="02010609060101010101" pitchFamily="2" charset="-122"/>
                <a:ea typeface="黑体" panose="02010609060101010101" pitchFamily="2" charset="-122"/>
              </a:rPr>
              <a:t>收敛性定理</a:t>
            </a:r>
            <a:endParaRPr lang="en-US" altLang="zh-CN" sz="2800" b="1" dirty="0" smtClean="0">
              <a:solidFill>
                <a:srgbClr val="0000FF"/>
              </a:solidFill>
              <a:latin typeface="黑体" panose="02010609060101010101" pitchFamily="2" charset="-122"/>
              <a:ea typeface="黑体" panose="02010609060101010101" pitchFamily="2" charset="-122"/>
            </a:endParaRPr>
          </a:p>
        </p:txBody>
      </p:sp>
      <p:pic>
        <p:nvPicPr>
          <p:cNvPr id="224257" name="Picture 1" descr="C:\Users\Jinliang Yang\AppData\Roaming\Tencent\Users\99690380\QQ\WinTemp\RichOle\]_%TUG}ED)1A7$%2@3CASUA.png"/>
          <p:cNvPicPr>
            <a:picLocks noChangeAspect="1" noChangeArrowheads="1"/>
          </p:cNvPicPr>
          <p:nvPr/>
        </p:nvPicPr>
        <p:blipFill>
          <a:blip r:embed="rId3" cstate="print"/>
          <a:srcRect/>
          <a:stretch>
            <a:fillRect/>
          </a:stretch>
        </p:blipFill>
        <p:spPr bwMode="auto">
          <a:xfrm>
            <a:off x="39066" y="2320104"/>
            <a:ext cx="9063990" cy="3406140"/>
          </a:xfrm>
          <a:prstGeom prst="rect">
            <a:avLst/>
          </a:prstGeom>
          <a:noFill/>
        </p:spPr>
      </p:pic>
      <p:sp>
        <p:nvSpPr>
          <p:cNvPr id="6" name="Rectangle 6"/>
          <p:cNvSpPr>
            <a:spLocks noChangeArrowheads="1"/>
          </p:cNvSpPr>
          <p:nvPr/>
        </p:nvSpPr>
        <p:spPr bwMode="auto">
          <a:xfrm>
            <a:off x="632346" y="1590439"/>
            <a:ext cx="8006687" cy="572464"/>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30000"/>
              </a:lnSpc>
            </a:pPr>
            <a:r>
              <a:rPr lang="zh-CN" altLang="zh-CN" sz="2400" b="1" dirty="0" smtClean="0"/>
              <a:t>假设迭代函数</a:t>
            </a:r>
            <a:r>
              <a:rPr lang="en-US" altLang="zh-CN" sz="2400" b="1" dirty="0" smtClean="0"/>
              <a:t> </a:t>
            </a:r>
            <a:r>
              <a:rPr lang="el-GR" altLang="zh-CN" sz="2400" b="1" i="1" dirty="0" smtClean="0">
                <a:latin typeface="Times New Roman" panose="02020603050405020304"/>
                <a:cs typeface="Times New Roman" panose="02020603050405020304"/>
              </a:rPr>
              <a:t>φ</a:t>
            </a:r>
            <a:r>
              <a:rPr lang="en-US" altLang="zh-CN" sz="2400" b="1" dirty="0" smtClean="0">
                <a:latin typeface="Times New Roman" panose="02020603050405020304" pitchFamily="18" charset="0"/>
                <a:cs typeface="Times New Roman" panose="02020603050405020304" pitchFamily="18" charset="0"/>
              </a:rPr>
              <a:t>(</a:t>
            </a:r>
            <a:r>
              <a:rPr lang="en-US" altLang="zh-CN" sz="2400" b="1" i="1" dirty="0" smtClean="0">
                <a:latin typeface="Times New Roman" panose="02020603050405020304" pitchFamily="18" charset="0"/>
                <a:cs typeface="Times New Roman" panose="02020603050405020304" pitchFamily="18" charset="0"/>
              </a:rPr>
              <a:t>x</a:t>
            </a:r>
            <a:r>
              <a:rPr lang="en-US" altLang="zh-CN" sz="2400" b="1" dirty="0" smtClean="0">
                <a:latin typeface="Times New Roman" panose="02020603050405020304" pitchFamily="18" charset="0"/>
                <a:cs typeface="Times New Roman" panose="02020603050405020304" pitchFamily="18" charset="0"/>
              </a:rPr>
              <a:t>) </a:t>
            </a:r>
            <a:r>
              <a:rPr lang="zh-CN" altLang="zh-CN" sz="2400" b="1" dirty="0" smtClean="0"/>
              <a:t>满足以下两个条件</a:t>
            </a:r>
            <a:r>
              <a:rPr lang="zh-CN" altLang="en-US" sz="2400" b="1" dirty="0" smtClean="0"/>
              <a:t>：</a:t>
            </a:r>
            <a:endParaRPr kumimoji="0" lang="en-US" altLang="zh-CN"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7" name="Rectangle 54"/>
          <p:cNvSpPr>
            <a:spLocks noChangeArrowheads="1"/>
          </p:cNvSpPr>
          <p:nvPr/>
        </p:nvSpPr>
        <p:spPr bwMode="auto">
          <a:xfrm>
            <a:off x="837203" y="5775764"/>
            <a:ext cx="4553663" cy="575733"/>
          </a:xfrm>
          <a:prstGeom prst="rect">
            <a:avLst/>
          </a:prstGeom>
          <a:noFill/>
          <a:ln w="38100">
            <a:solidFill>
              <a:schemeClr val="bg1"/>
            </a:solidFill>
            <a:miter lim="800000"/>
          </a:ln>
        </p:spPr>
        <p:txBody>
          <a:bodyPr/>
          <a:lstStyle/>
          <a:p>
            <a:pPr marL="342900" indent="-342900">
              <a:lnSpc>
                <a:spcPct val="80000"/>
              </a:lnSpc>
            </a:pPr>
            <a:r>
              <a:rPr lang="zh-CN" altLang="en-US" sz="2800" b="1" dirty="0" smtClean="0">
                <a:solidFill>
                  <a:srgbClr val="FF0000"/>
                </a:solidFill>
                <a:latin typeface="楷体" panose="02010609060101010101" pitchFamily="49" charset="-122"/>
                <a:ea typeface="楷体" panose="02010609060101010101" pitchFamily="49" charset="-122"/>
              </a:rPr>
              <a:t>证明过程详见教材。</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368711" y="909885"/>
                <a:ext cx="11490354" cy="5209561"/>
              </a:xfrm>
              <a:prstGeom prst="rect">
                <a:avLst/>
              </a:prstGeom>
              <a:noFill/>
              <a:ln w="9525">
                <a:noFill/>
                <a:miter lim="800000"/>
                <a:headEnd/>
                <a:tailEnd/>
              </a:ln>
            </p:spPr>
            <p:txBody>
              <a:bodyPr anchor="ctr"/>
              <a:lstStyle/>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    几点说明</a:t>
                </a:r>
                <a:r>
                  <a:rPr lang="en-US" altLang="zh-CN" sz="2400" dirty="0">
                    <a:solidFill>
                      <a:srgbClr val="000000"/>
                    </a:solidFill>
                    <a:latin typeface="+mn-ea"/>
                  </a:rPr>
                  <a:t>:</a:t>
                </a:r>
              </a:p>
              <a:p>
                <a:pPr algn="just" fontAlgn="base">
                  <a:lnSpc>
                    <a:spcPct val="120000"/>
                  </a:lnSpc>
                  <a:spcBef>
                    <a:spcPct val="0"/>
                  </a:spcBef>
                  <a:spcAft>
                    <a:spcPts val="1200"/>
                  </a:spcAft>
                  <a:buClr>
                    <a:srgbClr val="0000FF"/>
                  </a:buClr>
                  <a:buSzPct val="70000"/>
                </a:pPr>
                <a:r>
                  <a:rPr lang="en-US" altLang="zh-CN" sz="2400" dirty="0">
                    <a:solidFill>
                      <a:srgbClr val="000000"/>
                    </a:solidFill>
                    <a:latin typeface="+mn-ea"/>
                  </a:rPr>
                  <a:t>    (1)</a:t>
                </a:r>
                <a:r>
                  <a:rPr lang="zh-CN" altLang="en-US" sz="2400" dirty="0">
                    <a:solidFill>
                      <a:srgbClr val="000000"/>
                    </a:solidFill>
                    <a:latin typeface="+mn-ea"/>
                  </a:rPr>
                  <a:t>由式</a:t>
                </a:r>
                <a:r>
                  <a:rPr lang="en-US" altLang="zh-CN" sz="2400" dirty="0">
                    <a:solidFill>
                      <a:srgbClr val="000000"/>
                    </a:solidFill>
                    <a:latin typeface="+mn-ea"/>
                  </a:rPr>
                  <a:t>(2-11)</a:t>
                </a:r>
                <a:r>
                  <a:rPr lang="zh-CN" altLang="en-US" sz="2400" dirty="0">
                    <a:solidFill>
                      <a:srgbClr val="000000"/>
                    </a:solidFill>
                    <a:latin typeface="+mn-ea"/>
                  </a:rPr>
                  <a:t>可知，只要前后两次迭代值的差值</a:t>
                </a:r>
                <a14:m>
                  <m:oMath xmlns:m="http://schemas.openxmlformats.org/officeDocument/2006/math">
                    <m:r>
                      <a:rPr lang="en-US" altLang="zh-CN" sz="2400" i="1">
                        <a:solidFill>
                          <a:srgbClr val="000000"/>
                        </a:solidFill>
                        <a:latin typeface="Cambria Math" panose="02040503050406030204" pitchFamily="18" charset="0"/>
                        <a:ea typeface="Cambria Math" panose="02040503050406030204" pitchFamily="18" charset="0"/>
                      </a:rPr>
                      <m:t>|</m:t>
                    </m:r>
                    <m:sSub>
                      <m:sSubPr>
                        <m:ctrlPr>
                          <a:rPr lang="en-US" altLang="zh-CN" sz="2400" i="1">
                            <a:solidFill>
                              <a:srgbClr val="000000"/>
                            </a:solidFill>
                            <a:latin typeface="Cambria Math" panose="02040503050406030204" pitchFamily="18" charset="0"/>
                            <a:ea typeface="Cambria Math" panose="02040503050406030204" pitchFamily="18" charset="0"/>
                          </a:rPr>
                        </m:ctrlPr>
                      </m:sSubPr>
                      <m:e>
                        <m:r>
                          <a:rPr lang="en-US" altLang="zh-CN" sz="2400" i="1">
                            <a:solidFill>
                              <a:srgbClr val="000000"/>
                            </a:solidFill>
                            <a:latin typeface="Cambria Math" panose="02040503050406030204" pitchFamily="18" charset="0"/>
                            <a:ea typeface="Cambria Math" panose="02040503050406030204" pitchFamily="18" charset="0"/>
                          </a:rPr>
                          <m:t>𝑥</m:t>
                        </m:r>
                      </m:e>
                      <m:sub>
                        <m:r>
                          <a:rPr lang="en-US" altLang="zh-CN" sz="2400" i="1">
                            <a:solidFill>
                              <a:srgbClr val="000000"/>
                            </a:solidFill>
                            <a:latin typeface="Cambria Math" panose="02040503050406030204" pitchFamily="18" charset="0"/>
                            <a:ea typeface="Cambria Math" panose="02040503050406030204" pitchFamily="18" charset="0"/>
                          </a:rPr>
                          <m:t>𝑘</m:t>
                        </m:r>
                      </m:sub>
                    </m:sSub>
                    <m:r>
                      <a:rPr lang="en-US" altLang="zh-CN" sz="2400" i="1">
                        <a:solidFill>
                          <a:srgbClr val="000000"/>
                        </a:solidFill>
                        <a:latin typeface="Cambria Math" panose="02040503050406030204" pitchFamily="18" charset="0"/>
                        <a:ea typeface="Cambria Math" panose="02040503050406030204" pitchFamily="18" charset="0"/>
                      </a:rPr>
                      <m:t>−</m:t>
                    </m:r>
                    <m:sSub>
                      <m:sSubPr>
                        <m:ctrlPr>
                          <a:rPr lang="en-US" altLang="zh-CN" sz="2400" i="1">
                            <a:solidFill>
                              <a:srgbClr val="000000"/>
                            </a:solidFill>
                            <a:latin typeface="Cambria Math" panose="02040503050406030204" pitchFamily="18" charset="0"/>
                            <a:ea typeface="Cambria Math" panose="02040503050406030204" pitchFamily="18" charset="0"/>
                          </a:rPr>
                        </m:ctrlPr>
                      </m:sSubPr>
                      <m:e>
                        <m:r>
                          <a:rPr lang="en-US" altLang="zh-CN" sz="2400" i="1">
                            <a:solidFill>
                              <a:srgbClr val="000000"/>
                            </a:solidFill>
                            <a:latin typeface="Cambria Math" panose="02040503050406030204" pitchFamily="18" charset="0"/>
                            <a:ea typeface="Cambria Math" panose="02040503050406030204" pitchFamily="18" charset="0"/>
                          </a:rPr>
                          <m:t>𝑥</m:t>
                        </m:r>
                      </m:e>
                      <m:sub>
                        <m:r>
                          <a:rPr lang="en-US" altLang="zh-CN" sz="2400" i="1">
                            <a:solidFill>
                              <a:srgbClr val="000000"/>
                            </a:solidFill>
                            <a:latin typeface="Cambria Math" panose="02040503050406030204" pitchFamily="18" charset="0"/>
                            <a:ea typeface="Cambria Math" panose="02040503050406030204" pitchFamily="18" charset="0"/>
                          </a:rPr>
                          <m:t>𝑘</m:t>
                        </m:r>
                        <m:r>
                          <a:rPr lang="en-US" altLang="zh-CN" sz="2400" i="1">
                            <a:solidFill>
                              <a:srgbClr val="000000"/>
                            </a:solidFill>
                            <a:latin typeface="Cambria Math" panose="02040503050406030204" pitchFamily="18" charset="0"/>
                            <a:ea typeface="Cambria Math" panose="02040503050406030204" pitchFamily="18" charset="0"/>
                          </a:rPr>
                          <m:t>−1</m:t>
                        </m:r>
                      </m:sub>
                    </m:sSub>
                    <m:r>
                      <a:rPr lang="en-US" altLang="zh-CN" sz="2400" i="1">
                        <a:solidFill>
                          <a:srgbClr val="000000"/>
                        </a:solidFill>
                        <a:latin typeface="Cambria Math" panose="02040503050406030204" pitchFamily="18" charset="0"/>
                        <a:ea typeface="Cambria Math" panose="02040503050406030204" pitchFamily="18" charset="0"/>
                      </a:rPr>
                      <m:t>|</m:t>
                    </m:r>
                  </m:oMath>
                </a14:m>
                <a:r>
                  <a:rPr lang="zh-CN" altLang="en-US" sz="2400" dirty="0">
                    <a:solidFill>
                      <a:srgbClr val="000000"/>
                    </a:solidFill>
                    <a:latin typeface="+mn-ea"/>
                  </a:rPr>
                  <a:t>足够小，就可以保证近似值</a:t>
                </a:r>
                <a14:m>
                  <m:oMath xmlns:m="http://schemas.openxmlformats.org/officeDocument/2006/math">
                    <m:sSub>
                      <m:sSubPr>
                        <m:ctrlPr>
                          <a:rPr lang="en-US" altLang="zh-CN" sz="2400" i="1">
                            <a:solidFill>
                              <a:srgbClr val="000000"/>
                            </a:solidFill>
                            <a:latin typeface="Cambria Math" panose="02040503050406030204" pitchFamily="18" charset="0"/>
                            <a:ea typeface="Cambria Math" panose="02040503050406030204" pitchFamily="18" charset="0"/>
                          </a:rPr>
                        </m:ctrlPr>
                      </m:sSubPr>
                      <m:e>
                        <m:r>
                          <a:rPr lang="en-US" altLang="zh-CN" sz="2400" i="1">
                            <a:solidFill>
                              <a:srgbClr val="000000"/>
                            </a:solidFill>
                            <a:latin typeface="Cambria Math" panose="02040503050406030204" pitchFamily="18" charset="0"/>
                            <a:ea typeface="Cambria Math" panose="02040503050406030204" pitchFamily="18" charset="0"/>
                          </a:rPr>
                          <m:t>𝑥</m:t>
                        </m:r>
                      </m:e>
                      <m:sub>
                        <m:r>
                          <a:rPr lang="en-US" altLang="zh-CN" sz="2400" i="1">
                            <a:solidFill>
                              <a:srgbClr val="000000"/>
                            </a:solidFill>
                            <a:latin typeface="Cambria Math" panose="02040503050406030204" pitchFamily="18" charset="0"/>
                            <a:ea typeface="Cambria Math" panose="02040503050406030204" pitchFamily="18" charset="0"/>
                          </a:rPr>
                          <m:t>𝑘</m:t>
                        </m:r>
                      </m:sub>
                    </m:sSub>
                  </m:oMath>
                </a14:m>
                <a:r>
                  <a:rPr lang="zh-CN" altLang="en-US" sz="2400" dirty="0">
                    <a:solidFill>
                      <a:srgbClr val="000000"/>
                    </a:solidFill>
                    <a:latin typeface="+mn-ea"/>
                  </a:rPr>
                  <a:t>具有足够的精度，因此常常通过</a:t>
                </a:r>
                <a14:m>
                  <m:oMath xmlns:m="http://schemas.openxmlformats.org/officeDocument/2006/math">
                    <m:r>
                      <a:rPr lang="en-US" altLang="zh-CN" sz="2400" i="1">
                        <a:solidFill>
                          <a:srgbClr val="000000"/>
                        </a:solidFill>
                        <a:latin typeface="Cambria Math" panose="02040503050406030204" pitchFamily="18" charset="0"/>
                        <a:ea typeface="Cambria Math" panose="02040503050406030204" pitchFamily="18" charset="0"/>
                      </a:rPr>
                      <m:t>|</m:t>
                    </m:r>
                    <m:sSub>
                      <m:sSubPr>
                        <m:ctrlPr>
                          <a:rPr lang="en-US" altLang="zh-CN" sz="2400" i="1">
                            <a:solidFill>
                              <a:srgbClr val="000000"/>
                            </a:solidFill>
                            <a:latin typeface="Cambria Math" panose="02040503050406030204" pitchFamily="18" charset="0"/>
                            <a:ea typeface="Cambria Math" panose="02040503050406030204" pitchFamily="18" charset="0"/>
                          </a:rPr>
                        </m:ctrlPr>
                      </m:sSubPr>
                      <m:e>
                        <m:r>
                          <a:rPr lang="en-US" altLang="zh-CN" sz="2400" i="1">
                            <a:solidFill>
                              <a:srgbClr val="000000"/>
                            </a:solidFill>
                            <a:latin typeface="Cambria Math" panose="02040503050406030204" pitchFamily="18" charset="0"/>
                            <a:ea typeface="Cambria Math" panose="02040503050406030204" pitchFamily="18" charset="0"/>
                          </a:rPr>
                          <m:t>𝑥</m:t>
                        </m:r>
                      </m:e>
                      <m:sub>
                        <m:r>
                          <a:rPr lang="en-US" altLang="zh-CN" sz="2400" b="0" i="1" smtClean="0">
                            <a:solidFill>
                              <a:srgbClr val="000000"/>
                            </a:solidFill>
                            <a:latin typeface="Cambria Math" panose="02040503050406030204" pitchFamily="18" charset="0"/>
                            <a:ea typeface="Cambria Math" panose="02040503050406030204" pitchFamily="18" charset="0"/>
                          </a:rPr>
                          <m:t>𝑘</m:t>
                        </m:r>
                        <m:r>
                          <a:rPr lang="en-US" altLang="zh-CN" sz="2400" b="0" i="1" smtClean="0">
                            <a:solidFill>
                              <a:srgbClr val="000000"/>
                            </a:solidFill>
                            <a:latin typeface="Cambria Math" panose="02040503050406030204" pitchFamily="18" charset="0"/>
                            <a:ea typeface="Cambria Math" panose="02040503050406030204" pitchFamily="18" charset="0"/>
                          </a:rPr>
                          <m:t>+1</m:t>
                        </m:r>
                      </m:sub>
                    </m:sSub>
                    <m:r>
                      <a:rPr lang="en-US" altLang="zh-CN" sz="2400" i="1">
                        <a:solidFill>
                          <a:srgbClr val="000000"/>
                        </a:solidFill>
                        <a:latin typeface="Cambria Math" panose="02040503050406030204" pitchFamily="18" charset="0"/>
                        <a:ea typeface="Cambria Math" panose="02040503050406030204" pitchFamily="18" charset="0"/>
                      </a:rPr>
                      <m:t>−</m:t>
                    </m:r>
                    <m:sSub>
                      <m:sSubPr>
                        <m:ctrlPr>
                          <a:rPr lang="en-US" altLang="zh-CN" sz="2400" i="1">
                            <a:solidFill>
                              <a:srgbClr val="000000"/>
                            </a:solidFill>
                            <a:latin typeface="Cambria Math" panose="02040503050406030204" pitchFamily="18" charset="0"/>
                            <a:ea typeface="Cambria Math" panose="02040503050406030204" pitchFamily="18" charset="0"/>
                          </a:rPr>
                        </m:ctrlPr>
                      </m:sSubPr>
                      <m:e>
                        <m:r>
                          <a:rPr lang="en-US" altLang="zh-CN" sz="2400" i="1">
                            <a:solidFill>
                              <a:srgbClr val="000000"/>
                            </a:solidFill>
                            <a:latin typeface="Cambria Math" panose="02040503050406030204" pitchFamily="18" charset="0"/>
                            <a:ea typeface="Cambria Math" panose="02040503050406030204" pitchFamily="18" charset="0"/>
                          </a:rPr>
                          <m:t>𝑥</m:t>
                        </m:r>
                      </m:e>
                      <m:sub>
                        <m:r>
                          <a:rPr lang="en-US" altLang="zh-CN" sz="2400" i="1">
                            <a:solidFill>
                              <a:srgbClr val="000000"/>
                            </a:solidFill>
                            <a:latin typeface="Cambria Math" panose="02040503050406030204" pitchFamily="18" charset="0"/>
                            <a:ea typeface="Cambria Math" panose="02040503050406030204" pitchFamily="18" charset="0"/>
                          </a:rPr>
                          <m:t>𝑘</m:t>
                        </m:r>
                      </m:sub>
                    </m:sSub>
                    <m:r>
                      <a:rPr lang="en-US" altLang="zh-CN" sz="2400" i="1">
                        <a:solidFill>
                          <a:srgbClr val="000000"/>
                        </a:solidFill>
                        <a:latin typeface="Cambria Math" panose="02040503050406030204" pitchFamily="18" charset="0"/>
                        <a:ea typeface="Cambria Math" panose="02040503050406030204" pitchFamily="18" charset="0"/>
                      </a:rPr>
                      <m:t>|</m:t>
                    </m:r>
                  </m:oMath>
                </a14:m>
                <a:r>
                  <a:rPr lang="zh-CN" altLang="en-US" sz="2400" dirty="0">
                    <a:solidFill>
                      <a:srgbClr val="000000"/>
                    </a:solidFill>
                    <a:latin typeface="+mn-ea"/>
                  </a:rPr>
                  <a:t>来判断是否满足迭代精度。</a:t>
                </a:r>
              </a:p>
              <a:p>
                <a:pPr algn="just" fontAlgn="base">
                  <a:lnSpc>
                    <a:spcPct val="120000"/>
                  </a:lnSpc>
                  <a:spcBef>
                    <a:spcPct val="0"/>
                  </a:spcBef>
                  <a:spcAft>
                    <a:spcPts val="1200"/>
                  </a:spcAft>
                  <a:buClr>
                    <a:srgbClr val="0000FF"/>
                  </a:buClr>
                  <a:buSzPct val="70000"/>
                </a:pPr>
                <a:r>
                  <a:rPr lang="en-US" altLang="zh-CN" sz="2400" dirty="0">
                    <a:solidFill>
                      <a:srgbClr val="000000"/>
                    </a:solidFill>
                    <a:latin typeface="+mn-ea"/>
                  </a:rPr>
                  <a:t>    (2)</a:t>
                </a:r>
                <a:r>
                  <a:rPr lang="zh-CN" altLang="en-US" sz="2400" dirty="0">
                    <a:solidFill>
                      <a:srgbClr val="000000"/>
                    </a:solidFill>
                    <a:latin typeface="+mn-ea"/>
                  </a:rPr>
                  <a:t>由式</a:t>
                </a:r>
                <a:r>
                  <a:rPr lang="en-US" altLang="zh-CN" sz="2400" dirty="0">
                    <a:solidFill>
                      <a:srgbClr val="000000"/>
                    </a:solidFill>
                    <a:latin typeface="+mn-ea"/>
                  </a:rPr>
                  <a:t>(2-12)</a:t>
                </a:r>
                <a:r>
                  <a:rPr lang="zh-CN" altLang="en-US" sz="2400" dirty="0">
                    <a:solidFill>
                      <a:srgbClr val="000000"/>
                    </a:solidFill>
                    <a:latin typeface="+mn-ea"/>
                  </a:rPr>
                  <a:t>表明</a:t>
                </a:r>
                <a:r>
                  <a:rPr lang="en-US" altLang="zh-CN" sz="2400" dirty="0">
                    <a:solidFill>
                      <a:srgbClr val="000000"/>
                    </a:solidFill>
                    <a:latin typeface="+mn-ea"/>
                  </a:rPr>
                  <a:t>,</a:t>
                </a:r>
                <a14:m>
                  <m:oMath xmlns:m="http://schemas.openxmlformats.org/officeDocument/2006/math">
                    <m:r>
                      <a:rPr lang="en-US" altLang="zh-CN" sz="2400" i="1" dirty="0" smtClean="0">
                        <a:solidFill>
                          <a:srgbClr val="000000"/>
                        </a:solidFill>
                        <a:latin typeface="Cambria Math" panose="02040503050406030204" pitchFamily="18" charset="0"/>
                      </a:rPr>
                      <m:t>𝐿</m:t>
                    </m:r>
                  </m:oMath>
                </a14:m>
                <a:r>
                  <a:rPr lang="zh-CN" altLang="en-US" sz="2400" dirty="0">
                    <a:solidFill>
                      <a:srgbClr val="000000"/>
                    </a:solidFill>
                    <a:latin typeface="+mn-ea"/>
                  </a:rPr>
                  <a:t>值越小，迭代收敛的越快。如果预先给定计算精度</a:t>
                </a:r>
                <a14:m>
                  <m:oMath xmlns:m="http://schemas.openxmlformats.org/officeDocument/2006/math">
                    <m:r>
                      <a:rPr lang="el-GR" altLang="zh-CN" sz="2400" i="1" dirty="0" smtClean="0">
                        <a:solidFill>
                          <a:srgbClr val="000000"/>
                        </a:solidFill>
                        <a:latin typeface="Cambria Math" panose="02040503050406030204" pitchFamily="18" charset="0"/>
                      </a:rPr>
                      <m:t>𝜀</m:t>
                    </m:r>
                  </m:oMath>
                </a14:m>
                <a:r>
                  <a:rPr lang="zh-CN" altLang="en-US" sz="2400" dirty="0">
                    <a:solidFill>
                      <a:srgbClr val="000000"/>
                    </a:solidFill>
                    <a:latin typeface="+mn-ea"/>
                  </a:rPr>
                  <a:t>，还可以用式</a:t>
                </a:r>
                <a:r>
                  <a:rPr lang="en-US" altLang="zh-CN" sz="2400" dirty="0">
                    <a:solidFill>
                      <a:srgbClr val="000000"/>
                    </a:solidFill>
                    <a:latin typeface="+mn-ea"/>
                  </a:rPr>
                  <a:t>(2-12)</a:t>
                </a:r>
                <a:r>
                  <a:rPr lang="zh-CN" altLang="en-US" sz="2400" dirty="0">
                    <a:solidFill>
                      <a:srgbClr val="000000"/>
                    </a:solidFill>
                    <a:latin typeface="+mn-ea"/>
                  </a:rPr>
                  <a:t>估计迭代次数。</a:t>
                </a:r>
              </a:p>
              <a:p>
                <a:pPr algn="just" fontAlgn="base">
                  <a:lnSpc>
                    <a:spcPct val="120000"/>
                  </a:lnSpc>
                  <a:spcBef>
                    <a:spcPct val="0"/>
                  </a:spcBef>
                  <a:spcAft>
                    <a:spcPts val="1200"/>
                  </a:spcAft>
                  <a:buClr>
                    <a:srgbClr val="0000FF"/>
                  </a:buClr>
                  <a:buSzPct val="70000"/>
                </a:pPr>
                <a:r>
                  <a:rPr lang="en-US" altLang="zh-CN" sz="2400" dirty="0">
                    <a:solidFill>
                      <a:srgbClr val="000000"/>
                    </a:solidFill>
                    <a:latin typeface="+mn-ea"/>
                  </a:rPr>
                  <a:t>    (3)</a:t>
                </a:r>
                <a:r>
                  <a:rPr lang="zh-CN" altLang="en-US" sz="2400" dirty="0">
                    <a:solidFill>
                      <a:srgbClr val="000000"/>
                    </a:solidFill>
                    <a:latin typeface="+mn-ea"/>
                  </a:rPr>
                  <a:t>在定理</a:t>
                </a:r>
                <a:r>
                  <a:rPr lang="en-US" altLang="zh-CN" sz="2400" dirty="0">
                    <a:solidFill>
                      <a:srgbClr val="000000"/>
                    </a:solidFill>
                    <a:latin typeface="+mn-ea"/>
                  </a:rPr>
                  <a:t>2-1</a:t>
                </a:r>
                <a:r>
                  <a:rPr lang="zh-CN" altLang="en-US" sz="2400" dirty="0">
                    <a:solidFill>
                      <a:srgbClr val="000000"/>
                    </a:solidFill>
                    <a:latin typeface="+mn-ea"/>
                  </a:rPr>
                  <a:t>条件下，把有根区间</a:t>
                </a:r>
                <a14:m>
                  <m:oMath xmlns:m="http://schemas.openxmlformats.org/officeDocument/2006/math">
                    <m:r>
                      <a:rPr lang="en-US" altLang="zh-CN"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𝑎</m:t>
                    </m:r>
                    <m:r>
                      <a:rPr lang="en-US" altLang="zh-CN" sz="2400" b="0" i="1" dirty="0" smtClean="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𝑏</m:t>
                    </m:r>
                    <m:r>
                      <a:rPr lang="en-US" altLang="zh-CN" sz="2400" i="1" dirty="0">
                        <a:solidFill>
                          <a:srgbClr val="000000"/>
                        </a:solidFill>
                        <a:latin typeface="Cambria Math" panose="02040503050406030204" pitchFamily="18" charset="0"/>
                      </a:rPr>
                      <m:t>]</m:t>
                    </m:r>
                  </m:oMath>
                </a14:m>
                <a:r>
                  <a:rPr lang="zh-CN" altLang="en-US" sz="2400" dirty="0">
                    <a:solidFill>
                      <a:srgbClr val="000000"/>
                    </a:solidFill>
                    <a:latin typeface="+mn-ea"/>
                  </a:rPr>
                  <a:t>内的任一点</a:t>
                </a:r>
                <a14:m>
                  <m:oMath xmlns:m="http://schemas.openxmlformats.org/officeDocument/2006/math">
                    <m:sSub>
                      <m:sSubPr>
                        <m:ctrlPr>
                          <a:rPr lang="en-US" altLang="zh-CN" sz="2400" i="1">
                            <a:solidFill>
                              <a:srgbClr val="000000"/>
                            </a:solidFill>
                            <a:latin typeface="Cambria Math" panose="02040503050406030204" pitchFamily="18" charset="0"/>
                            <a:ea typeface="Cambria Math" panose="02040503050406030204" pitchFamily="18" charset="0"/>
                          </a:rPr>
                        </m:ctrlPr>
                      </m:sSubPr>
                      <m:e>
                        <m:r>
                          <a:rPr lang="en-US" altLang="zh-CN" sz="2400" i="1">
                            <a:solidFill>
                              <a:srgbClr val="000000"/>
                            </a:solidFill>
                            <a:latin typeface="Cambria Math" panose="02040503050406030204" pitchFamily="18" charset="0"/>
                            <a:ea typeface="Cambria Math" panose="02040503050406030204" pitchFamily="18" charset="0"/>
                          </a:rPr>
                          <m:t>𝑥</m:t>
                        </m:r>
                      </m:e>
                      <m:sub>
                        <m:r>
                          <a:rPr lang="en-US" altLang="zh-CN" sz="2400" b="0" i="1" smtClean="0">
                            <a:solidFill>
                              <a:srgbClr val="000000"/>
                            </a:solidFill>
                            <a:latin typeface="Cambria Math" panose="02040503050406030204" pitchFamily="18" charset="0"/>
                            <a:ea typeface="Cambria Math" panose="02040503050406030204" pitchFamily="18" charset="0"/>
                          </a:rPr>
                          <m:t>0</m:t>
                        </m:r>
                      </m:sub>
                    </m:sSub>
                    <m:r>
                      <a:rPr lang="en-US" altLang="zh-CN" sz="2400" i="1">
                        <a:solidFill>
                          <a:srgbClr val="000000"/>
                        </a:solidFill>
                        <a:latin typeface="Cambria Math" panose="02040503050406030204" pitchFamily="18" charset="0"/>
                        <a:ea typeface="Cambria Math" panose="02040503050406030204" pitchFamily="18" charset="0"/>
                      </a:rPr>
                      <m:t> </m:t>
                    </m:r>
                  </m:oMath>
                </a14:m>
                <a:r>
                  <a:rPr lang="zh-CN" altLang="en-US" sz="2400" dirty="0">
                    <a:solidFill>
                      <a:srgbClr val="000000"/>
                    </a:solidFill>
                    <a:latin typeface="+mn-ea"/>
                  </a:rPr>
                  <a:t>。作为初始值，均能保证该迭代过程收敛。通常称这种形式的收敛性为</a:t>
                </a:r>
                <a:r>
                  <a:rPr lang="zh-CN" altLang="en-US" sz="2800" b="1" dirty="0">
                    <a:solidFill>
                      <a:srgbClr val="0000FF"/>
                    </a:solidFill>
                    <a:latin typeface="+mn-ea"/>
                  </a:rPr>
                  <a:t>全局收敛性</a:t>
                </a:r>
                <a:r>
                  <a:rPr lang="zh-CN" altLang="en-US" sz="2400" dirty="0">
                    <a:solidFill>
                      <a:srgbClr val="000000"/>
                    </a:solidFill>
                    <a:latin typeface="+mn-ea"/>
                  </a:rPr>
                  <a:t>。</a:t>
                </a: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    一般来说，定理</a:t>
                </a:r>
                <a:r>
                  <a:rPr lang="en-US" altLang="zh-CN" sz="2400" dirty="0">
                    <a:solidFill>
                      <a:srgbClr val="000000"/>
                    </a:solidFill>
                    <a:latin typeface="+mn-ea"/>
                  </a:rPr>
                  <a:t>2-1</a:t>
                </a:r>
                <a:r>
                  <a:rPr lang="zh-CN" altLang="en-US" sz="2400" dirty="0">
                    <a:solidFill>
                      <a:srgbClr val="000000"/>
                    </a:solidFill>
                    <a:latin typeface="+mn-ea"/>
                  </a:rPr>
                  <a:t>中的条件在较大的有根区间上是很难保证的，在实际应用时通常在根</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oMath>
                </a14:m>
                <a:r>
                  <a:rPr lang="zh-CN" altLang="en-US" sz="2400" dirty="0">
                    <a:solidFill>
                      <a:srgbClr val="000000"/>
                    </a:solidFill>
                    <a:latin typeface="+mn-ea"/>
                  </a:rPr>
                  <a:t>的附近考察其收敛性，即局部收敛性。</a:t>
                </a:r>
                <a:endParaRPr lang="en-US" altLang="zh-CN" sz="2400" dirty="0">
                  <a:solidFill>
                    <a:srgbClr val="000000"/>
                  </a:solidFill>
                  <a:latin typeface="+mn-ea"/>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276533" y="909885"/>
                <a:ext cx="8617766" cy="5209561"/>
              </a:xfrm>
              <a:prstGeom prst="rect">
                <a:avLst/>
              </a:prstGeom>
              <a:blipFill rotWithShape="1">
                <a:blip r:embed="rId3" cstate="print"/>
                <a:stretch>
                  <a:fillRect l="-796" r="-849"/>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二、迭代法的收敛性</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7"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19</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矩形 4"/>
          <p:cNvSpPr>
            <a:spLocks noChangeArrowheads="1"/>
          </p:cNvSpPr>
          <p:nvPr/>
        </p:nvSpPr>
        <p:spPr bwMode="auto">
          <a:xfrm>
            <a:off x="1447802" y="745068"/>
            <a:ext cx="6269831" cy="707886"/>
          </a:xfrm>
          <a:prstGeom prst="rect">
            <a:avLst/>
          </a:prstGeom>
          <a:noFill/>
          <a:ln w="9525">
            <a:noFill/>
            <a:miter lim="800000"/>
          </a:ln>
        </p:spPr>
        <p:txBody>
          <a:bodyPr>
            <a:spAutoFit/>
          </a:bodyPr>
          <a:lstStyle/>
          <a:p>
            <a:pPr algn="ctr" fontAlgn="base">
              <a:spcBef>
                <a:spcPct val="0"/>
              </a:spcBef>
              <a:spcAft>
                <a:spcPct val="0"/>
              </a:spcAft>
            </a:pPr>
            <a:r>
              <a:rPr lang="zh-CN" altLang="en-US" sz="4000" b="1" dirty="0">
                <a:solidFill>
                  <a:srgbClr val="0000FF"/>
                </a:solidFill>
                <a:latin typeface="华文楷体" panose="02010600040101010101" pitchFamily="2" charset="-122"/>
                <a:ea typeface="华文楷体" panose="02010600040101010101" pitchFamily="2" charset="-122"/>
              </a:rPr>
              <a:t>第二章   非线性方程求解</a:t>
            </a:r>
          </a:p>
        </p:txBody>
      </p:sp>
      <p:cxnSp>
        <p:nvCxnSpPr>
          <p:cNvPr id="11" name="直接连接符 10"/>
          <p:cNvCxnSpPr/>
          <p:nvPr/>
        </p:nvCxnSpPr>
        <p:spPr>
          <a:xfrm>
            <a:off x="0" y="1869743"/>
            <a:ext cx="9144000" cy="0"/>
          </a:xfrm>
          <a:prstGeom prst="line">
            <a:avLst/>
          </a:prstGeom>
          <a:ln w="50800">
            <a:solidFill>
              <a:srgbClr val="FF0000"/>
            </a:solidFill>
            <a:prstDash val="lgDashDot"/>
          </a:ln>
          <a:effectLst>
            <a:outerShdw blurRad="50800" dist="50800" dir="5400000" algn="ctr" rotWithShape="0">
              <a:schemeClr val="bg1"/>
            </a:outerShdw>
          </a:effectLst>
          <a:scene3d>
            <a:camera prst="orthographicFront"/>
            <a:lightRig rig="threePt" dir="t"/>
          </a:scene3d>
          <a:sp3d prstMaterial="matte">
            <a:bevelT w="0" h="0"/>
            <a:bevelB w="0" h="0"/>
          </a:sp3d>
        </p:spPr>
        <p:style>
          <a:lnRef idx="1">
            <a:schemeClr val="accent1"/>
          </a:lnRef>
          <a:fillRef idx="0">
            <a:schemeClr val="accent1"/>
          </a:fillRef>
          <a:effectRef idx="0">
            <a:schemeClr val="accent1"/>
          </a:effectRef>
          <a:fontRef idx="minor">
            <a:schemeClr val="tx1"/>
          </a:fontRef>
        </p:style>
      </p:cxnSp>
      <p:sp>
        <p:nvSpPr>
          <p:cNvPr id="17" name="Text Box 3"/>
          <p:cNvSpPr txBox="1">
            <a:spLocks noChangeArrowheads="1"/>
          </p:cNvSpPr>
          <p:nvPr/>
        </p:nvSpPr>
        <p:spPr bwMode="auto">
          <a:xfrm>
            <a:off x="2045385" y="2438909"/>
            <a:ext cx="5539356" cy="584775"/>
          </a:xfrm>
          <a:prstGeom prst="rect">
            <a:avLst/>
          </a:prstGeom>
          <a:noFill/>
          <a:ln w="9525">
            <a:noFill/>
            <a:miter lim="800000"/>
          </a:ln>
          <a:effectLst>
            <a:outerShdw sx="1000" sy="1000" algn="ctr" rotWithShape="0">
              <a:schemeClr val="tx2"/>
            </a:outerShdw>
          </a:effectLst>
        </p:spPr>
        <p:txBody>
          <a:bodyPr wrap="square">
            <a:spAutoFit/>
          </a:bodyPr>
          <a:lstStyle/>
          <a:p>
            <a:pPr fontAlgn="base">
              <a:spcBef>
                <a:spcPct val="0"/>
              </a:spcBef>
              <a:spcAft>
                <a:spcPct val="0"/>
              </a:spcAft>
              <a:defRPr/>
            </a:pPr>
            <a:r>
              <a:rPr lang="zh-CN" altLang="en-US" sz="3200" b="1" dirty="0">
                <a:solidFill>
                  <a:srgbClr val="000000"/>
                </a:solidFill>
                <a:latin typeface="Times New Roman" panose="02020603050405020304" pitchFamily="18" charset="0"/>
                <a:ea typeface="楷体" panose="02010609060101010101" pitchFamily="49" charset="-122"/>
              </a:rPr>
              <a:t>第一节：根的隔离与二分法</a:t>
            </a: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8" name="Text Box 3"/>
          <p:cNvSpPr txBox="1">
            <a:spLocks noChangeArrowheads="1"/>
          </p:cNvSpPr>
          <p:nvPr/>
        </p:nvSpPr>
        <p:spPr bwMode="auto">
          <a:xfrm>
            <a:off x="2045385" y="3332142"/>
            <a:ext cx="5498412" cy="584775"/>
          </a:xfrm>
          <a:prstGeom prst="rect">
            <a:avLst/>
          </a:prstGeom>
          <a:noFill/>
          <a:ln w="9525">
            <a:noFill/>
            <a:miter lim="800000"/>
          </a:ln>
          <a:effectLst>
            <a:outerShdw sx="1000" sy="1000" algn="ctr" rotWithShape="0">
              <a:schemeClr val="tx2"/>
            </a:outerShdw>
          </a:effectLst>
        </p:spPr>
        <p:txBody>
          <a:bodyPr wrap="square">
            <a:spAutoFit/>
          </a:bodyPr>
          <a:lstStyle/>
          <a:p>
            <a:pPr fontAlgn="base">
              <a:spcBef>
                <a:spcPct val="0"/>
              </a:spcBef>
              <a:spcAft>
                <a:spcPct val="0"/>
              </a:spcAft>
              <a:defRPr/>
            </a:pPr>
            <a:r>
              <a:rPr lang="zh-CN" altLang="en-US" sz="3200" b="1" dirty="0">
                <a:solidFill>
                  <a:srgbClr val="000000"/>
                </a:solidFill>
                <a:latin typeface="Times New Roman" panose="02020603050405020304" pitchFamily="18" charset="0"/>
                <a:ea typeface="楷体" panose="02010609060101010101" pitchFamily="49" charset="-122"/>
              </a:rPr>
              <a:t>第二节：迭代法及其收敛性</a:t>
            </a: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9" name="Text Box 3"/>
          <p:cNvSpPr txBox="1">
            <a:spLocks noChangeArrowheads="1"/>
          </p:cNvSpPr>
          <p:nvPr/>
        </p:nvSpPr>
        <p:spPr bwMode="auto">
          <a:xfrm>
            <a:off x="2045384" y="4225375"/>
            <a:ext cx="5436998" cy="584775"/>
          </a:xfrm>
          <a:prstGeom prst="rect">
            <a:avLst/>
          </a:prstGeom>
          <a:noFill/>
          <a:ln w="9525">
            <a:noFill/>
            <a:miter lim="800000"/>
          </a:ln>
          <a:effectLst>
            <a:outerShdw sx="1000" sy="1000" algn="ctr" rotWithShape="0">
              <a:schemeClr val="tx2"/>
            </a:outerShdw>
          </a:effectLst>
        </p:spPr>
        <p:txBody>
          <a:bodyPr wrap="square">
            <a:spAutoFit/>
          </a:bodyPr>
          <a:lstStyle/>
          <a:p>
            <a:pPr fontAlgn="base">
              <a:spcBef>
                <a:spcPct val="0"/>
              </a:spcBef>
              <a:spcAft>
                <a:spcPct val="0"/>
              </a:spcAft>
              <a:defRPr/>
            </a:pPr>
            <a:r>
              <a:rPr lang="zh-CN" altLang="en-US" sz="3200" b="1" dirty="0">
                <a:solidFill>
                  <a:srgbClr val="000000"/>
                </a:solidFill>
                <a:latin typeface="Times New Roman" panose="02020603050405020304" pitchFamily="18" charset="0"/>
                <a:ea typeface="楷体" panose="02010609060101010101" pitchFamily="49" charset="-122"/>
              </a:rPr>
              <a:t>第三节：牛顿迭代法</a:t>
            </a: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8" name="Text Box 3"/>
          <p:cNvSpPr txBox="1">
            <a:spLocks noChangeArrowheads="1"/>
          </p:cNvSpPr>
          <p:nvPr/>
        </p:nvSpPr>
        <p:spPr bwMode="auto">
          <a:xfrm>
            <a:off x="2045384" y="5118608"/>
            <a:ext cx="5436998" cy="584775"/>
          </a:xfrm>
          <a:prstGeom prst="rect">
            <a:avLst/>
          </a:prstGeom>
          <a:noFill/>
          <a:ln w="9525">
            <a:noFill/>
            <a:miter lim="800000"/>
          </a:ln>
          <a:effectLst>
            <a:outerShdw sx="1000" sy="1000" algn="ctr" rotWithShape="0">
              <a:schemeClr val="tx2"/>
            </a:outerShdw>
          </a:effectLst>
        </p:spPr>
        <p:txBody>
          <a:bodyPr wrap="square">
            <a:spAutoFit/>
          </a:bodyPr>
          <a:lstStyle/>
          <a:p>
            <a:pPr fontAlgn="base">
              <a:spcBef>
                <a:spcPct val="0"/>
              </a:spcBef>
              <a:spcAft>
                <a:spcPct val="0"/>
              </a:spcAft>
              <a:defRPr/>
            </a:pPr>
            <a:r>
              <a:rPr lang="zh-CN" altLang="en-US" sz="3200" b="1" dirty="0">
                <a:solidFill>
                  <a:srgbClr val="000000"/>
                </a:solidFill>
                <a:latin typeface="Times New Roman" panose="02020603050405020304" pitchFamily="18" charset="0"/>
                <a:ea typeface="楷体" panose="02010609060101010101" pitchFamily="49" charset="-122"/>
              </a:rPr>
              <a:t>第四节：弦割法</a:t>
            </a: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2"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2</a:t>
            </a:fld>
            <a:endParaRPr lang="zh-CN" altLang="en-US" sz="1000" dirty="0">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1000"/>
                                        <p:tgtEl>
                                          <p:spTgt spid="18"/>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1000"/>
                                        <p:tgtEl>
                                          <p:spTgt spid="19"/>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二、迭代法的收敛性</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8"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20</a:t>
            </a:fld>
            <a:endParaRPr lang="zh-CN" altLang="en-US" sz="1000" dirty="0">
              <a:latin typeface="Times New Roman" panose="02020603050405020304" pitchFamily="18" charset="0"/>
              <a:cs typeface="Times New Roman" panose="02020603050405020304" pitchFamily="18" charset="0"/>
            </a:endParaRPr>
          </a:p>
        </p:txBody>
      </p:sp>
      <p:sp>
        <p:nvSpPr>
          <p:cNvPr id="9" name="Rectangle 5"/>
          <p:cNvSpPr>
            <a:spLocks noChangeArrowheads="1"/>
          </p:cNvSpPr>
          <p:nvPr/>
        </p:nvSpPr>
        <p:spPr bwMode="auto">
          <a:xfrm>
            <a:off x="450370" y="1005941"/>
            <a:ext cx="8461618" cy="645438"/>
          </a:xfrm>
          <a:prstGeom prst="rect">
            <a:avLst/>
          </a:prstGeom>
          <a:noFill/>
          <a:ln w="9525">
            <a:noFill/>
            <a:miter lim="800000"/>
          </a:ln>
        </p:spPr>
        <p:txBody>
          <a:bodyPr anchor="ctr"/>
          <a:lstStyle/>
          <a:p>
            <a:pPr marL="360045" indent="-360045">
              <a:lnSpc>
                <a:spcPct val="120000"/>
              </a:lnSpc>
              <a:spcAft>
                <a:spcPts val="1200"/>
              </a:spcAft>
              <a:buClr>
                <a:srgbClr val="0000FF"/>
              </a:buClr>
              <a:buSzPct val="70000"/>
            </a:pPr>
            <a:r>
              <a:rPr lang="en-US" altLang="zh-CN" sz="2800" b="1" dirty="0" smtClean="0">
                <a:solidFill>
                  <a:srgbClr val="0000FF"/>
                </a:solidFill>
              </a:rPr>
              <a:t>【</a:t>
            </a:r>
            <a:r>
              <a:rPr lang="zh-CN" altLang="en-US" sz="2800" b="1" dirty="0" smtClean="0">
                <a:solidFill>
                  <a:srgbClr val="0000FF"/>
                </a:solidFill>
                <a:latin typeface="黑体" panose="02010609060101010101" pitchFamily="2" charset="-122"/>
                <a:ea typeface="黑体" panose="02010609060101010101" pitchFamily="2" charset="-122"/>
              </a:rPr>
              <a:t>定义</a:t>
            </a:r>
            <a:r>
              <a:rPr lang="en-US" altLang="zh-CN" sz="2800" b="1" dirty="0" smtClean="0">
                <a:solidFill>
                  <a:srgbClr val="0000FF"/>
                </a:solidFill>
                <a:latin typeface="黑体" panose="02010609060101010101" pitchFamily="2" charset="-122"/>
                <a:ea typeface="黑体" panose="02010609060101010101" pitchFamily="2" charset="-122"/>
              </a:rPr>
              <a:t>2</a:t>
            </a:r>
            <a:r>
              <a:rPr lang="x-none" altLang="zh-CN" sz="2800" b="1" dirty="0" smtClean="0">
                <a:solidFill>
                  <a:srgbClr val="0000FF"/>
                </a:solidFill>
                <a:latin typeface="黑体" panose="02010609060101010101" pitchFamily="2" charset="-122"/>
                <a:ea typeface="黑体" panose="02010609060101010101" pitchFamily="2" charset="-122"/>
              </a:rPr>
              <a:t>-</a:t>
            </a:r>
            <a:r>
              <a:rPr lang="en-US" altLang="zh-CN" sz="2800" b="1" dirty="0" smtClean="0">
                <a:solidFill>
                  <a:srgbClr val="0000FF"/>
                </a:solidFill>
                <a:latin typeface="黑体" panose="02010609060101010101" pitchFamily="2" charset="-122"/>
                <a:ea typeface="黑体" panose="02010609060101010101" pitchFamily="2" charset="-122"/>
              </a:rPr>
              <a:t>1</a:t>
            </a:r>
            <a:r>
              <a:rPr lang="en-US" altLang="zh-CN" sz="2800" b="1" dirty="0" smtClean="0">
                <a:solidFill>
                  <a:srgbClr val="0000FF"/>
                </a:solidFill>
              </a:rPr>
              <a:t>】</a:t>
            </a:r>
            <a:r>
              <a:rPr lang="zh-CN" altLang="en-US" sz="2800" b="1" dirty="0" smtClean="0">
                <a:solidFill>
                  <a:srgbClr val="0000FF"/>
                </a:solidFill>
                <a:latin typeface="黑体" panose="02010609060101010101" pitchFamily="2" charset="-122"/>
                <a:ea typeface="黑体" panose="02010609060101010101" pitchFamily="2" charset="-122"/>
              </a:rPr>
              <a:t>局部收敛性</a:t>
            </a:r>
            <a:endParaRPr lang="en-US" altLang="zh-CN" sz="2800" b="1" dirty="0" smtClean="0">
              <a:solidFill>
                <a:srgbClr val="0000FF"/>
              </a:solidFill>
              <a:latin typeface="黑体" panose="02010609060101010101" pitchFamily="2" charset="-122"/>
              <a:ea typeface="黑体" panose="02010609060101010101" pitchFamily="2" charset="-122"/>
            </a:endParaRPr>
          </a:p>
        </p:txBody>
      </p:sp>
      <p:pic>
        <p:nvPicPr>
          <p:cNvPr id="214017" name="Picture 1" descr="C:\Users\Jinliang Yang\AppData\Roaming\Tencent\Users\99690380\QQ\WinTemp\RichOle\ZV3DK8_L@MTPTEF)77]XK_T.png"/>
          <p:cNvPicPr>
            <a:picLocks noChangeAspect="1" noChangeArrowheads="1"/>
          </p:cNvPicPr>
          <p:nvPr/>
        </p:nvPicPr>
        <p:blipFill>
          <a:blip r:embed="rId3" cstate="print"/>
          <a:srcRect/>
          <a:stretch>
            <a:fillRect/>
          </a:stretch>
        </p:blipFill>
        <p:spPr bwMode="auto">
          <a:xfrm>
            <a:off x="27288" y="1733288"/>
            <a:ext cx="9063990" cy="994410"/>
          </a:xfrm>
          <a:prstGeom prst="rect">
            <a:avLst/>
          </a:prstGeom>
          <a:noFill/>
        </p:spPr>
      </p:pic>
      <p:sp>
        <p:nvSpPr>
          <p:cNvPr id="10" name="Rectangle 5"/>
          <p:cNvSpPr>
            <a:spLocks noChangeArrowheads="1"/>
          </p:cNvSpPr>
          <p:nvPr/>
        </p:nvSpPr>
        <p:spPr bwMode="auto">
          <a:xfrm>
            <a:off x="452642" y="3219189"/>
            <a:ext cx="8461618" cy="645438"/>
          </a:xfrm>
          <a:prstGeom prst="rect">
            <a:avLst/>
          </a:prstGeom>
          <a:noFill/>
          <a:ln w="9525">
            <a:noFill/>
            <a:miter lim="800000"/>
          </a:ln>
        </p:spPr>
        <p:txBody>
          <a:bodyPr anchor="ctr"/>
          <a:lstStyle/>
          <a:p>
            <a:pPr marL="360045" indent="-360045">
              <a:lnSpc>
                <a:spcPct val="120000"/>
              </a:lnSpc>
              <a:spcAft>
                <a:spcPts val="1200"/>
              </a:spcAft>
              <a:buClr>
                <a:srgbClr val="0000FF"/>
              </a:buClr>
              <a:buSzPct val="70000"/>
            </a:pPr>
            <a:r>
              <a:rPr lang="en-US" altLang="zh-CN" sz="2800" b="1" dirty="0" smtClean="0">
                <a:solidFill>
                  <a:srgbClr val="0000FF"/>
                </a:solidFill>
              </a:rPr>
              <a:t>【</a:t>
            </a:r>
            <a:r>
              <a:rPr lang="zh-CN" altLang="en-US" sz="2800" b="1" dirty="0" smtClean="0">
                <a:solidFill>
                  <a:srgbClr val="0000FF"/>
                </a:solidFill>
                <a:latin typeface="黑体" panose="02010609060101010101" pitchFamily="2" charset="-122"/>
                <a:ea typeface="黑体" panose="02010609060101010101" pitchFamily="2" charset="-122"/>
              </a:rPr>
              <a:t>定理</a:t>
            </a:r>
            <a:r>
              <a:rPr lang="en-US" altLang="zh-CN" sz="2800" b="1" dirty="0" smtClean="0">
                <a:solidFill>
                  <a:srgbClr val="0000FF"/>
                </a:solidFill>
                <a:latin typeface="黑体" panose="02010609060101010101" pitchFamily="2" charset="-122"/>
                <a:ea typeface="黑体" panose="02010609060101010101" pitchFamily="2" charset="-122"/>
              </a:rPr>
              <a:t>2</a:t>
            </a:r>
            <a:r>
              <a:rPr lang="x-none" altLang="zh-CN" sz="2800" b="1" dirty="0" smtClean="0">
                <a:solidFill>
                  <a:srgbClr val="0000FF"/>
                </a:solidFill>
                <a:latin typeface="黑体" panose="02010609060101010101" pitchFamily="2" charset="-122"/>
                <a:ea typeface="黑体" panose="02010609060101010101" pitchFamily="2" charset="-122"/>
              </a:rPr>
              <a:t>-</a:t>
            </a:r>
            <a:r>
              <a:rPr lang="en-US" altLang="zh-CN" sz="2800" b="1" dirty="0" smtClean="0">
                <a:solidFill>
                  <a:srgbClr val="0000FF"/>
                </a:solidFill>
                <a:latin typeface="黑体" panose="02010609060101010101" pitchFamily="2" charset="-122"/>
                <a:ea typeface="黑体" panose="02010609060101010101" pitchFamily="2" charset="-122"/>
              </a:rPr>
              <a:t>2</a:t>
            </a:r>
            <a:r>
              <a:rPr lang="en-US" altLang="zh-CN" sz="2800" b="1" dirty="0" smtClean="0">
                <a:solidFill>
                  <a:srgbClr val="0000FF"/>
                </a:solidFill>
              </a:rPr>
              <a:t>】</a:t>
            </a:r>
            <a:r>
              <a:rPr lang="zh-CN" altLang="en-US" sz="2800" b="1" dirty="0" smtClean="0">
                <a:solidFill>
                  <a:srgbClr val="0000FF"/>
                </a:solidFill>
                <a:latin typeface="黑体" panose="02010609060101010101" pitchFamily="2" charset="-122"/>
                <a:ea typeface="黑体" panose="02010609060101010101" pitchFamily="2" charset="-122"/>
              </a:rPr>
              <a:t>局部收敛性定理</a:t>
            </a:r>
            <a:endParaRPr lang="en-US" altLang="zh-CN" sz="2800" b="1" dirty="0" smtClean="0">
              <a:solidFill>
                <a:srgbClr val="0000FF"/>
              </a:solidFill>
              <a:latin typeface="黑体" panose="02010609060101010101" pitchFamily="2" charset="-122"/>
              <a:ea typeface="黑体" panose="02010609060101010101" pitchFamily="2" charset="-122"/>
            </a:endParaRPr>
          </a:p>
        </p:txBody>
      </p:sp>
      <p:pic>
        <p:nvPicPr>
          <p:cNvPr id="214018" name="Picture 2" descr="C:\Users\Jinliang Yang\AppData\Roaming\Tencent\Users\99690380\QQ\WinTemp\RichOle\E5)IK5{59SV0[%_G1K0ES)L.png"/>
          <p:cNvPicPr>
            <a:picLocks noChangeAspect="1" noChangeArrowheads="1"/>
          </p:cNvPicPr>
          <p:nvPr/>
        </p:nvPicPr>
        <p:blipFill>
          <a:blip r:embed="rId4" cstate="print"/>
          <a:srcRect/>
          <a:stretch>
            <a:fillRect/>
          </a:stretch>
        </p:blipFill>
        <p:spPr bwMode="auto">
          <a:xfrm>
            <a:off x="54583" y="4039738"/>
            <a:ext cx="9075420" cy="1417320"/>
          </a:xfrm>
          <a:prstGeom prst="rect">
            <a:avLst/>
          </a:prstGeom>
          <a:noFill/>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二、迭代法的收敛性</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8"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21</a:t>
            </a:fld>
            <a:endParaRPr lang="zh-CN" altLang="en-US" sz="1000" dirty="0">
              <a:latin typeface="Times New Roman" panose="02020603050405020304" pitchFamily="18" charset="0"/>
              <a:cs typeface="Times New Roman" panose="02020603050405020304" pitchFamily="18" charset="0"/>
            </a:endParaRPr>
          </a:p>
        </p:txBody>
      </p:sp>
      <p:sp>
        <p:nvSpPr>
          <p:cNvPr id="9" name="Rectangle 5"/>
          <p:cNvSpPr>
            <a:spLocks noChangeArrowheads="1"/>
          </p:cNvSpPr>
          <p:nvPr/>
        </p:nvSpPr>
        <p:spPr bwMode="auto">
          <a:xfrm>
            <a:off x="450370" y="1005941"/>
            <a:ext cx="8461618" cy="645438"/>
          </a:xfrm>
          <a:prstGeom prst="rect">
            <a:avLst/>
          </a:prstGeom>
          <a:noFill/>
          <a:ln w="9525">
            <a:noFill/>
            <a:miter lim="800000"/>
          </a:ln>
        </p:spPr>
        <p:txBody>
          <a:bodyPr anchor="ctr"/>
          <a:lstStyle/>
          <a:p>
            <a:pPr marL="360045" indent="-360045">
              <a:lnSpc>
                <a:spcPct val="120000"/>
              </a:lnSpc>
              <a:spcAft>
                <a:spcPts val="1200"/>
              </a:spcAft>
              <a:buClr>
                <a:srgbClr val="0000FF"/>
              </a:buClr>
              <a:buSzPct val="70000"/>
            </a:pPr>
            <a:r>
              <a:rPr lang="en-US" altLang="zh-CN" sz="2800" b="1" dirty="0" smtClean="0">
                <a:solidFill>
                  <a:srgbClr val="0000FF"/>
                </a:solidFill>
              </a:rPr>
              <a:t>【</a:t>
            </a:r>
            <a:r>
              <a:rPr lang="zh-CN" altLang="en-US" sz="2800" b="1" dirty="0" smtClean="0">
                <a:solidFill>
                  <a:srgbClr val="0000FF"/>
                </a:solidFill>
                <a:latin typeface="黑体" panose="02010609060101010101" pitchFamily="2" charset="-122"/>
                <a:ea typeface="黑体" panose="02010609060101010101" pitchFamily="2" charset="-122"/>
              </a:rPr>
              <a:t>定义</a:t>
            </a:r>
            <a:r>
              <a:rPr lang="en-US" altLang="zh-CN" sz="2800" b="1" dirty="0" smtClean="0">
                <a:solidFill>
                  <a:srgbClr val="0000FF"/>
                </a:solidFill>
                <a:latin typeface="黑体" panose="02010609060101010101" pitchFamily="2" charset="-122"/>
                <a:ea typeface="黑体" panose="02010609060101010101" pitchFamily="2" charset="-122"/>
              </a:rPr>
              <a:t>2</a:t>
            </a:r>
            <a:r>
              <a:rPr lang="x-none" altLang="zh-CN" sz="2800" b="1" dirty="0" smtClean="0">
                <a:solidFill>
                  <a:srgbClr val="0000FF"/>
                </a:solidFill>
                <a:latin typeface="黑体" panose="02010609060101010101" pitchFamily="2" charset="-122"/>
                <a:ea typeface="黑体" panose="02010609060101010101" pitchFamily="2" charset="-122"/>
              </a:rPr>
              <a:t>-</a:t>
            </a:r>
            <a:r>
              <a:rPr lang="en-US" altLang="zh-CN" sz="2800" b="1" dirty="0" smtClean="0">
                <a:solidFill>
                  <a:srgbClr val="0000FF"/>
                </a:solidFill>
                <a:latin typeface="黑体" panose="02010609060101010101" pitchFamily="2" charset="-122"/>
                <a:ea typeface="黑体" panose="02010609060101010101" pitchFamily="2" charset="-122"/>
              </a:rPr>
              <a:t>1</a:t>
            </a:r>
            <a:r>
              <a:rPr lang="en-US" altLang="zh-CN" sz="2800" b="1" dirty="0" smtClean="0">
                <a:solidFill>
                  <a:srgbClr val="0000FF"/>
                </a:solidFill>
              </a:rPr>
              <a:t>】</a:t>
            </a:r>
            <a:r>
              <a:rPr lang="zh-CN" altLang="en-US" sz="2800" b="1" dirty="0" smtClean="0">
                <a:solidFill>
                  <a:srgbClr val="0000FF"/>
                </a:solidFill>
                <a:latin typeface="黑体" panose="02010609060101010101" pitchFamily="2" charset="-122"/>
                <a:ea typeface="黑体" panose="02010609060101010101" pitchFamily="2" charset="-122"/>
              </a:rPr>
              <a:t>局部收敛性</a:t>
            </a:r>
            <a:endParaRPr lang="en-US" altLang="zh-CN" sz="2800" b="1" dirty="0" smtClean="0">
              <a:solidFill>
                <a:srgbClr val="0000FF"/>
              </a:solidFill>
              <a:latin typeface="黑体" panose="02010609060101010101" pitchFamily="2" charset="-122"/>
              <a:ea typeface="黑体" panose="02010609060101010101" pitchFamily="2" charset="-122"/>
            </a:endParaRPr>
          </a:p>
        </p:txBody>
      </p:sp>
      <p:pic>
        <p:nvPicPr>
          <p:cNvPr id="214017" name="Picture 1" descr="C:\Users\Jinliang Yang\AppData\Roaming\Tencent\Users\99690380\QQ\WinTemp\RichOle\ZV3DK8_L@MTPTEF)77]XK_T.png"/>
          <p:cNvPicPr>
            <a:picLocks noChangeAspect="1" noChangeArrowheads="1"/>
          </p:cNvPicPr>
          <p:nvPr/>
        </p:nvPicPr>
        <p:blipFill>
          <a:blip r:embed="rId3" cstate="print"/>
          <a:srcRect/>
          <a:stretch>
            <a:fillRect/>
          </a:stretch>
        </p:blipFill>
        <p:spPr bwMode="auto">
          <a:xfrm>
            <a:off x="27288" y="1733288"/>
            <a:ext cx="9063990" cy="994410"/>
          </a:xfrm>
          <a:prstGeom prst="rect">
            <a:avLst/>
          </a:prstGeom>
          <a:noFill/>
        </p:spPr>
      </p:pic>
      <p:sp>
        <p:nvSpPr>
          <p:cNvPr id="10" name="Rectangle 5"/>
          <p:cNvSpPr>
            <a:spLocks noChangeArrowheads="1"/>
          </p:cNvSpPr>
          <p:nvPr/>
        </p:nvSpPr>
        <p:spPr bwMode="auto">
          <a:xfrm>
            <a:off x="452642" y="3219189"/>
            <a:ext cx="8461618" cy="645438"/>
          </a:xfrm>
          <a:prstGeom prst="rect">
            <a:avLst/>
          </a:prstGeom>
          <a:noFill/>
          <a:ln w="9525">
            <a:noFill/>
            <a:miter lim="800000"/>
          </a:ln>
        </p:spPr>
        <p:txBody>
          <a:bodyPr anchor="ctr"/>
          <a:lstStyle/>
          <a:p>
            <a:pPr marL="360045" indent="-360045">
              <a:lnSpc>
                <a:spcPct val="120000"/>
              </a:lnSpc>
              <a:spcAft>
                <a:spcPts val="1200"/>
              </a:spcAft>
              <a:buClr>
                <a:srgbClr val="0000FF"/>
              </a:buClr>
              <a:buSzPct val="70000"/>
            </a:pPr>
            <a:r>
              <a:rPr lang="en-US" altLang="zh-CN" sz="2800" b="1" dirty="0" smtClean="0">
                <a:solidFill>
                  <a:srgbClr val="0000FF"/>
                </a:solidFill>
              </a:rPr>
              <a:t>【</a:t>
            </a:r>
            <a:r>
              <a:rPr lang="zh-CN" altLang="en-US" sz="2800" b="1" dirty="0" smtClean="0">
                <a:solidFill>
                  <a:srgbClr val="0000FF"/>
                </a:solidFill>
                <a:latin typeface="黑体" panose="02010609060101010101" pitchFamily="2" charset="-122"/>
                <a:ea typeface="黑体" panose="02010609060101010101" pitchFamily="2" charset="-122"/>
              </a:rPr>
              <a:t>定理</a:t>
            </a:r>
            <a:r>
              <a:rPr lang="en-US" altLang="zh-CN" sz="2800" b="1" dirty="0" smtClean="0">
                <a:solidFill>
                  <a:srgbClr val="0000FF"/>
                </a:solidFill>
                <a:latin typeface="黑体" panose="02010609060101010101" pitchFamily="2" charset="-122"/>
                <a:ea typeface="黑体" panose="02010609060101010101" pitchFamily="2" charset="-122"/>
              </a:rPr>
              <a:t>2</a:t>
            </a:r>
            <a:r>
              <a:rPr lang="x-none" altLang="zh-CN" sz="2800" b="1" dirty="0" smtClean="0">
                <a:solidFill>
                  <a:srgbClr val="0000FF"/>
                </a:solidFill>
                <a:latin typeface="黑体" panose="02010609060101010101" pitchFamily="2" charset="-122"/>
                <a:ea typeface="黑体" panose="02010609060101010101" pitchFamily="2" charset="-122"/>
              </a:rPr>
              <a:t>-</a:t>
            </a:r>
            <a:r>
              <a:rPr lang="en-US" altLang="zh-CN" sz="2800" b="1" dirty="0" smtClean="0">
                <a:solidFill>
                  <a:srgbClr val="0000FF"/>
                </a:solidFill>
                <a:latin typeface="黑体" panose="02010609060101010101" pitchFamily="2" charset="-122"/>
                <a:ea typeface="黑体" panose="02010609060101010101" pitchFamily="2" charset="-122"/>
              </a:rPr>
              <a:t>2</a:t>
            </a:r>
            <a:r>
              <a:rPr lang="en-US" altLang="zh-CN" sz="2800" b="1" dirty="0" smtClean="0">
                <a:solidFill>
                  <a:srgbClr val="0000FF"/>
                </a:solidFill>
              </a:rPr>
              <a:t>】</a:t>
            </a:r>
            <a:r>
              <a:rPr lang="zh-CN" altLang="en-US" sz="2800" b="1" dirty="0" smtClean="0">
                <a:solidFill>
                  <a:srgbClr val="0000FF"/>
                </a:solidFill>
                <a:latin typeface="黑体" panose="02010609060101010101" pitchFamily="2" charset="-122"/>
                <a:ea typeface="黑体" panose="02010609060101010101" pitchFamily="2" charset="-122"/>
              </a:rPr>
              <a:t>局部收敛性定理</a:t>
            </a:r>
            <a:endParaRPr lang="en-US" altLang="zh-CN" sz="2800" b="1" dirty="0" smtClean="0">
              <a:solidFill>
                <a:srgbClr val="0000FF"/>
              </a:solidFill>
              <a:latin typeface="黑体" panose="02010609060101010101" pitchFamily="2" charset="-122"/>
              <a:ea typeface="黑体" panose="02010609060101010101" pitchFamily="2" charset="-122"/>
            </a:endParaRPr>
          </a:p>
        </p:txBody>
      </p:sp>
      <p:pic>
        <p:nvPicPr>
          <p:cNvPr id="214018" name="Picture 2" descr="C:\Users\Jinliang Yang\AppData\Roaming\Tencent\Users\99690380\QQ\WinTemp\RichOle\E5)IK5{59SV0[%_G1K0ES)L.png"/>
          <p:cNvPicPr>
            <a:picLocks noChangeAspect="1" noChangeArrowheads="1"/>
          </p:cNvPicPr>
          <p:nvPr/>
        </p:nvPicPr>
        <p:blipFill>
          <a:blip r:embed="rId4" cstate="print"/>
          <a:srcRect/>
          <a:stretch>
            <a:fillRect/>
          </a:stretch>
        </p:blipFill>
        <p:spPr bwMode="auto">
          <a:xfrm>
            <a:off x="54583" y="4039738"/>
            <a:ext cx="9075420" cy="1417320"/>
          </a:xfrm>
          <a:prstGeom prst="rect">
            <a:avLst/>
          </a:prstGeom>
          <a:noFill/>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250723" y="1061883"/>
                <a:ext cx="11533238" cy="5206182"/>
              </a:xfrm>
              <a:prstGeom prst="rect">
                <a:avLst/>
              </a:prstGeom>
              <a:noFill/>
              <a:ln w="9525">
                <a:noFill/>
                <a:miter lim="800000"/>
                <a:headEnd/>
                <a:tailEnd/>
              </a:ln>
            </p:spPr>
            <p:txBody>
              <a:bodyPr anchor="ctr"/>
              <a:lstStyle/>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    衡量一种迭代算法的实用价值，不仅需要保证它是收敛的，还要求它收敛速度快。所谓迭代过程的收敛速度，是指在接近收敛时迭代误差的下降速度。</a:t>
                </a:r>
              </a:p>
              <a:p>
                <a:pPr algn="just" fontAlgn="base">
                  <a:lnSpc>
                    <a:spcPct val="120000"/>
                  </a:lnSpc>
                  <a:spcBef>
                    <a:spcPct val="0"/>
                  </a:spcBef>
                  <a:spcAft>
                    <a:spcPts val="1200"/>
                  </a:spcAft>
                  <a:buClr>
                    <a:srgbClr val="0000FF"/>
                  </a:buClr>
                  <a:buSzPct val="70000"/>
                </a:pPr>
                <a:r>
                  <a:rPr lang="zh-CN" altLang="en-US" sz="2400" b="1" dirty="0">
                    <a:solidFill>
                      <a:srgbClr val="0000FF"/>
                    </a:solidFill>
                    <a:latin typeface="+mn-ea"/>
                  </a:rPr>
                  <a:t>定义</a:t>
                </a:r>
                <a:r>
                  <a:rPr lang="en-US" altLang="zh-CN" sz="2400" b="1" dirty="0">
                    <a:solidFill>
                      <a:srgbClr val="0000FF"/>
                    </a:solidFill>
                    <a:latin typeface="+mn-ea"/>
                  </a:rPr>
                  <a:t>2-2 </a:t>
                </a:r>
                <a:r>
                  <a:rPr lang="zh-CN" altLang="en-US" sz="2400" dirty="0">
                    <a:solidFill>
                      <a:srgbClr val="000000"/>
                    </a:solidFill>
                    <a:latin typeface="+mn-ea"/>
                  </a:rPr>
                  <a:t>设迭代过程</a:t>
                </a:r>
                <a14:m>
                  <m:oMath xmlns:m="http://schemas.openxmlformats.org/officeDocument/2006/math">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m:t>
                    </m:r>
                    <m:r>
                      <a:rPr lang="zh-CN" altLang="en-US" sz="2400" i="1" dirty="0">
                        <a:solidFill>
                          <a:srgbClr val="000000"/>
                        </a:solidFill>
                        <a:latin typeface="Cambria Math" panose="02040503050406030204" pitchFamily="18" charset="0"/>
                      </a:rPr>
                      <m:t>𝜑</m:t>
                    </m:r>
                    <m:d>
                      <m:dPr>
                        <m:ctrlPr>
                          <a:rPr lang="en-US" altLang="zh-CN" sz="2400" i="1" dirty="0">
                            <a:solidFill>
                              <a:srgbClr val="000000"/>
                            </a:solidFill>
                            <a:latin typeface="Cambria Math" panose="02040503050406030204" pitchFamily="18" charset="0"/>
                          </a:rPr>
                        </m:ctrlPr>
                      </m:dPr>
                      <m:e>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e>
                    </m:d>
                  </m:oMath>
                </a14:m>
                <a:r>
                  <a:rPr lang="zh-CN" altLang="en-US" sz="2400" dirty="0">
                    <a:solidFill>
                      <a:srgbClr val="000000"/>
                    </a:solidFill>
                    <a:latin typeface="+mn-ea"/>
                  </a:rPr>
                  <a:t>收敛于方程</a:t>
                </a:r>
                <a14:m>
                  <m:oMath xmlns:m="http://schemas.openxmlformats.org/officeDocument/2006/math">
                    <m:r>
                      <a:rPr lang="en-US" altLang="zh-CN" sz="2400" i="1" dirty="0">
                        <a:solidFill>
                          <a:srgbClr val="000000"/>
                        </a:solidFill>
                        <a:latin typeface="Cambria Math" panose="02040503050406030204" pitchFamily="18" charset="0"/>
                      </a:rPr>
                      <m:t>𝑥</m:t>
                    </m:r>
                    <m:r>
                      <a:rPr lang="en-US" altLang="zh-CN" sz="2400" i="1" dirty="0">
                        <a:solidFill>
                          <a:srgbClr val="000000"/>
                        </a:solidFill>
                        <a:latin typeface="Cambria Math" panose="02040503050406030204" pitchFamily="18" charset="0"/>
                      </a:rPr>
                      <m:t>=</m:t>
                    </m:r>
                    <m:r>
                      <a:rPr lang="zh-CN" altLang="en-US" sz="2400" i="1" dirty="0">
                        <a:solidFill>
                          <a:srgbClr val="000000"/>
                        </a:solidFill>
                        <a:latin typeface="Cambria Math" panose="02040503050406030204" pitchFamily="18" charset="0"/>
                      </a:rPr>
                      <m:t>𝜑</m:t>
                    </m:r>
                    <m:r>
                      <a:rPr lang="en-US" altLang="zh-CN" sz="2400" i="1" dirty="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𝑥</m:t>
                    </m:r>
                    <m:r>
                      <a:rPr lang="en-US" altLang="zh-CN" sz="2400" i="1" dirty="0">
                        <a:solidFill>
                          <a:srgbClr val="000000"/>
                        </a:solidFill>
                        <a:latin typeface="Cambria Math" panose="02040503050406030204" pitchFamily="18" charset="0"/>
                      </a:rPr>
                      <m:t>)</m:t>
                    </m:r>
                  </m:oMath>
                </a14:m>
                <a:r>
                  <a:rPr lang="zh-CN" altLang="en-US" sz="2400" dirty="0">
                    <a:solidFill>
                      <a:srgbClr val="000000"/>
                    </a:solidFill>
                    <a:latin typeface="+mn-ea"/>
                  </a:rPr>
                  <a:t>的根</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i="1">
                        <a:solidFill>
                          <a:srgbClr val="000000"/>
                        </a:solidFill>
                        <a:latin typeface="Cambria Math" panose="02040503050406030204" pitchFamily="18" charset="0"/>
                      </a:rPr>
                      <m:t> </m:t>
                    </m:r>
                  </m:oMath>
                </a14:m>
                <a:r>
                  <a:rPr lang="zh-CN" altLang="en-US" sz="2400" dirty="0">
                    <a:solidFill>
                      <a:srgbClr val="000000"/>
                    </a:solidFill>
                    <a:latin typeface="+mn-ea"/>
                  </a:rPr>
                  <a:t>，如果当</a:t>
                </a:r>
                <a14:m>
                  <m:oMath xmlns:m="http://schemas.openxmlformats.org/officeDocument/2006/math">
                    <m:r>
                      <a:rPr lang="en-US" altLang="zh-CN" sz="2400" b="0" i="1" dirty="0" smtClean="0">
                        <a:solidFill>
                          <a:srgbClr val="000000"/>
                        </a:solidFill>
                        <a:latin typeface="Cambria Math" panose="02040503050406030204" pitchFamily="18" charset="0"/>
                      </a:rPr>
                      <m:t>𝑘</m:t>
                    </m:r>
                    <m:r>
                      <a:rPr lang="en-US" altLang="zh-CN" sz="2400" i="1" dirty="0">
                        <a:solidFill>
                          <a:srgbClr val="000000"/>
                        </a:solidFill>
                        <a:latin typeface="Cambria Math" panose="02040503050406030204" pitchFamily="18" charset="0"/>
                      </a:rPr>
                      <m:t>→∞</m:t>
                    </m:r>
                  </m:oMath>
                </a14:m>
                <a:r>
                  <a:rPr lang="zh-CN" altLang="en-US" sz="2400" dirty="0">
                    <a:solidFill>
                      <a:srgbClr val="000000"/>
                    </a:solidFill>
                    <a:latin typeface="+mn-ea"/>
                  </a:rPr>
                  <a:t>时，迭代误差</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𝑒</m:t>
                        </m:r>
                      </m:e>
                      <m:sup>
                        <m:r>
                          <a:rPr lang="en-US" altLang="zh-CN" sz="2400" i="1">
                            <a:solidFill>
                              <a:srgbClr val="000000"/>
                            </a:solidFill>
                            <a:latin typeface="Cambria Math" panose="02040503050406030204" pitchFamily="18" charset="0"/>
                          </a:rPr>
                          <m:t>𝑥</m:t>
                        </m:r>
                      </m:sup>
                    </m:sSup>
                    <m:r>
                      <a:rPr lang="en-US" altLang="zh-CN" sz="2400" b="0" i="1" smtClean="0">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i="1">
                            <a:solidFill>
                              <a:srgbClr val="000000"/>
                            </a:solidFill>
                            <a:latin typeface="Cambria Math" panose="02040503050406030204" pitchFamily="18" charset="0"/>
                          </a:rPr>
                          <m:t>𝑘</m:t>
                        </m:r>
                      </m:sub>
                    </m:sSub>
                    <m:r>
                      <a:rPr lang="en-US" altLang="zh-CN" sz="2400" b="0" i="1" dirty="0" smtClean="0">
                        <a:solidFill>
                          <a:srgbClr val="000000"/>
                        </a:solidFill>
                        <a:latin typeface="Cambria Math" panose="02040503050406030204" pitchFamily="18" charset="0"/>
                      </a:rPr>
                      <m:t>−</m:t>
                    </m:r>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oMath>
                </a14:m>
                <a:r>
                  <a:rPr lang="zh-CN" altLang="en-US" sz="2400" dirty="0">
                    <a:solidFill>
                      <a:srgbClr val="000000"/>
                    </a:solidFill>
                    <a:latin typeface="+mn-ea"/>
                  </a:rPr>
                  <a:t>满足渐进关系式</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 xmlns:m="http://schemas.openxmlformats.org/officeDocument/2006/math">
                    <m:f>
                      <m:fPr>
                        <m:ctrlPr>
                          <a:rPr lang="en-US" altLang="zh-CN" sz="2400" i="1" smtClean="0">
                            <a:solidFill>
                              <a:srgbClr val="000000"/>
                            </a:solidFill>
                            <a:latin typeface="Cambria Math" panose="02040503050406030204" pitchFamily="18" charset="0"/>
                          </a:rPr>
                        </m:ctrlPr>
                      </m:fPr>
                      <m:num>
                        <m:sSub>
                          <m:sSubPr>
                            <m:ctrlPr>
                              <a:rPr lang="en-US" altLang="zh-CN" sz="2400" i="1" smtClean="0">
                                <a:solidFill>
                                  <a:srgbClr val="000000"/>
                                </a:solidFill>
                                <a:latin typeface="Cambria Math" panose="02040503050406030204" pitchFamily="18" charset="0"/>
                              </a:rPr>
                            </m:ctrlPr>
                          </m:sSubPr>
                          <m:e>
                            <m:r>
                              <a:rPr lang="en-US" altLang="zh-CN" sz="2400" b="0" i="1" smtClean="0">
                                <a:solidFill>
                                  <a:srgbClr val="000000"/>
                                </a:solidFill>
                                <a:latin typeface="Cambria Math" panose="02040503050406030204" pitchFamily="18" charset="0"/>
                              </a:rPr>
                              <m:t>𝑒</m:t>
                            </m:r>
                          </m:e>
                          <m:sub>
                            <m:r>
                              <a:rPr lang="en-US" altLang="zh-CN" sz="2400" b="0" i="1" smtClean="0">
                                <a:solidFill>
                                  <a:srgbClr val="000000"/>
                                </a:solidFill>
                                <a:latin typeface="Cambria Math" panose="02040503050406030204" pitchFamily="18" charset="0"/>
                              </a:rPr>
                              <m:t>𝑘</m:t>
                            </m:r>
                            <m:r>
                              <a:rPr lang="en-US" altLang="zh-CN" sz="2400" b="0" i="1" smtClean="0">
                                <a:solidFill>
                                  <a:srgbClr val="000000"/>
                                </a:solidFill>
                                <a:latin typeface="Cambria Math" panose="02040503050406030204" pitchFamily="18" charset="0"/>
                              </a:rPr>
                              <m:t>+1</m:t>
                            </m:r>
                          </m:sub>
                        </m:sSub>
                      </m:num>
                      <m:den>
                        <m:sSubSup>
                          <m:sSubSupPr>
                            <m:ctrlPr>
                              <a:rPr lang="en-US" altLang="zh-CN" sz="2400" i="1" smtClean="0">
                                <a:solidFill>
                                  <a:srgbClr val="000000"/>
                                </a:solidFill>
                                <a:latin typeface="Cambria Math" panose="02040503050406030204" pitchFamily="18" charset="0"/>
                              </a:rPr>
                            </m:ctrlPr>
                          </m:sSubSupPr>
                          <m:e>
                            <m:r>
                              <a:rPr lang="en-US" altLang="zh-CN" sz="2400" b="0" i="1" smtClean="0">
                                <a:solidFill>
                                  <a:srgbClr val="000000"/>
                                </a:solidFill>
                                <a:latin typeface="Cambria Math" panose="02040503050406030204" pitchFamily="18" charset="0"/>
                              </a:rPr>
                              <m:t>𝑒</m:t>
                            </m:r>
                          </m:e>
                          <m:sub>
                            <m:r>
                              <a:rPr lang="en-US" altLang="zh-CN" sz="2400" b="0" i="1" smtClean="0">
                                <a:solidFill>
                                  <a:srgbClr val="000000"/>
                                </a:solidFill>
                                <a:latin typeface="Cambria Math" panose="02040503050406030204" pitchFamily="18" charset="0"/>
                              </a:rPr>
                              <m:t>𝑘</m:t>
                            </m:r>
                          </m:sub>
                          <m:sup>
                            <m:r>
                              <a:rPr lang="en-US" altLang="zh-CN" sz="2400" b="0" i="1" smtClean="0">
                                <a:solidFill>
                                  <a:srgbClr val="000000"/>
                                </a:solidFill>
                                <a:latin typeface="Cambria Math" panose="02040503050406030204" pitchFamily="18" charset="0"/>
                              </a:rPr>
                              <m:t>𝑝</m:t>
                            </m:r>
                          </m:sup>
                        </m:sSubSup>
                      </m:den>
                    </m:f>
                    <m:r>
                      <a:rPr lang="en-US" altLang="zh-CN" sz="2400" i="1" smtClean="0">
                        <a:solidFill>
                          <a:srgbClr val="000000"/>
                        </a:solidFill>
                        <a:latin typeface="Cambria Math" panose="02040503050406030204" pitchFamily="18" charset="0"/>
                        <a:ea typeface="Cambria Math" panose="02040503050406030204" pitchFamily="18" charset="0"/>
                      </a:rPr>
                      <m:t>→</m:t>
                    </m:r>
                    <m:r>
                      <a:rPr lang="en-US" altLang="zh-CN" sz="2400" b="0" i="1" smtClean="0">
                        <a:solidFill>
                          <a:srgbClr val="000000"/>
                        </a:solidFill>
                        <a:latin typeface="Cambria Math" panose="02040503050406030204" pitchFamily="18" charset="0"/>
                        <a:ea typeface="Cambria Math" panose="02040503050406030204" pitchFamily="18" charset="0"/>
                      </a:rPr>
                      <m:t>𝐶</m:t>
                    </m:r>
                    <m:r>
                      <a:rPr lang="en-US" altLang="zh-CN" sz="2400" b="0" i="1" smtClean="0">
                        <a:solidFill>
                          <a:srgbClr val="000000"/>
                        </a:solidFill>
                        <a:latin typeface="Cambria Math" panose="02040503050406030204" pitchFamily="18" charset="0"/>
                        <a:ea typeface="Cambria Math" panose="02040503050406030204" pitchFamily="18" charset="0"/>
                      </a:rPr>
                      <m:t> </m:t>
                    </m:r>
                  </m:oMath>
                </a14:m>
                <a:r>
                  <a:rPr lang="en-US" altLang="zh-CN" sz="2400" b="0" i="0" dirty="0">
                    <a:solidFill>
                      <a:srgbClr val="000000"/>
                    </a:solidFill>
                    <a:latin typeface="+mj-lt"/>
                    <a:ea typeface="Cambria Math" panose="02040503050406030204" pitchFamily="18" charset="0"/>
                  </a:rPr>
                  <a:t>(</a:t>
                </a:r>
                <a14:m>
                  <m:oMath xmlns:m="http://schemas.openxmlformats.org/officeDocument/2006/math">
                    <m:r>
                      <a:rPr lang="en-US" altLang="zh-CN" sz="2400" b="0" i="1" smtClean="0">
                        <a:solidFill>
                          <a:srgbClr val="000000"/>
                        </a:solidFill>
                        <a:latin typeface="Cambria Math" panose="02040503050406030204" pitchFamily="18" charset="0"/>
                        <a:ea typeface="Cambria Math" panose="02040503050406030204" pitchFamily="18" charset="0"/>
                      </a:rPr>
                      <m:t>𝐶</m:t>
                    </m:r>
                  </m:oMath>
                </a14:m>
                <a:r>
                  <a:rPr lang="zh-CN" altLang="en-US" sz="2400" i="0" dirty="0">
                    <a:solidFill>
                      <a:srgbClr val="000000"/>
                    </a:solidFill>
                    <a:latin typeface="+mj-lt"/>
                    <a:ea typeface="Cambria Math" panose="02040503050406030204" pitchFamily="18" charset="0"/>
                  </a:rPr>
                  <a:t>为</a:t>
                </a:r>
                <a:r>
                  <a:rPr lang="zh-CN" altLang="en-US" sz="2400" dirty="0">
                    <a:solidFill>
                      <a:srgbClr val="000000"/>
                    </a:solidFill>
                    <a:latin typeface="+mn-ea"/>
                  </a:rPr>
                  <a:t>常数且</a:t>
                </a:r>
                <a14:m>
                  <m:oMath xmlns:m="http://schemas.openxmlformats.org/officeDocument/2006/math">
                    <m:r>
                      <m:rPr>
                        <m:sty m:val="p"/>
                      </m:rPr>
                      <a:rPr lang="en-US" altLang="zh-CN" sz="2400" b="0" i="0" dirty="0" smtClean="0">
                        <a:solidFill>
                          <a:srgbClr val="000000"/>
                        </a:solidFill>
                        <a:latin typeface="Cambria Math" panose="02040503050406030204" pitchFamily="18" charset="0"/>
                        <a:ea typeface="Cambria Math" panose="02040503050406030204" pitchFamily="18" charset="0"/>
                      </a:rPr>
                      <m:t>C</m:t>
                    </m:r>
                    <m:r>
                      <a:rPr lang="en-US" altLang="zh-CN" sz="2400" i="1" dirty="0" smtClean="0">
                        <a:solidFill>
                          <a:srgbClr val="000000"/>
                        </a:solidFill>
                        <a:latin typeface="Cambria Math" panose="02040503050406030204" pitchFamily="18" charset="0"/>
                        <a:ea typeface="Cambria Math" panose="02040503050406030204" pitchFamily="18" charset="0"/>
                      </a:rPr>
                      <m:t>≠</m:t>
                    </m:r>
                    <m:r>
                      <a:rPr lang="en-US" altLang="zh-CN" sz="2400" b="0" i="1" dirty="0" smtClean="0">
                        <a:solidFill>
                          <a:srgbClr val="000000"/>
                        </a:solidFill>
                        <a:latin typeface="Cambria Math" panose="02040503050406030204" pitchFamily="18" charset="0"/>
                        <a:ea typeface="Cambria Math" panose="02040503050406030204" pitchFamily="18" charset="0"/>
                      </a:rPr>
                      <m:t>0</m:t>
                    </m:r>
                  </m:oMath>
                </a14:m>
                <a:r>
                  <a:rPr lang="en-US" altLang="zh-CN" sz="2400" b="0" i="0" dirty="0">
                    <a:solidFill>
                      <a:srgbClr val="000000"/>
                    </a:solidFill>
                    <a:latin typeface="+mj-lt"/>
                    <a:ea typeface="Cambria Math" panose="02040503050406030204" pitchFamily="18" charset="0"/>
                  </a:rPr>
                  <a:t>)</a:t>
                </a:r>
                <a:endParaRPr lang="en-US" altLang="zh-CN" sz="2400" dirty="0">
                  <a:solidFill>
                    <a:srgbClr val="000000"/>
                  </a:solidFill>
                  <a:latin typeface="+mn-ea"/>
                </a:endParaRP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则称迭代过程</a:t>
                </a:r>
                <a14:m>
                  <m:oMath xmlns:m="http://schemas.openxmlformats.org/officeDocument/2006/math">
                    <m:r>
                      <a:rPr lang="en-US" altLang="zh-CN" sz="2400" i="1" dirty="0" smtClean="0">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i="1">
                            <a:solidFill>
                              <a:srgbClr val="000000"/>
                            </a:solidFill>
                            <a:latin typeface="Cambria Math" panose="02040503050406030204" pitchFamily="18" charset="0"/>
                          </a:rPr>
                          <m:t>𝑘</m:t>
                        </m:r>
                      </m:sub>
                    </m:sSub>
                    <m:r>
                      <a:rPr lang="en-US" altLang="zh-CN" sz="2400" i="1" dirty="0" smtClean="0">
                        <a:solidFill>
                          <a:srgbClr val="000000"/>
                        </a:solidFill>
                        <a:latin typeface="Cambria Math" panose="02040503050406030204" pitchFamily="18" charset="0"/>
                      </a:rPr>
                      <m:t>}</m:t>
                    </m:r>
                  </m:oMath>
                </a14:m>
                <a:r>
                  <a:rPr lang="zh-CN" altLang="en-US" sz="2400" dirty="0">
                    <a:solidFill>
                      <a:srgbClr val="000000"/>
                    </a:solidFill>
                    <a:latin typeface="+mn-ea"/>
                  </a:rPr>
                  <a:t>是</a:t>
                </a:r>
                <a14:m>
                  <m:oMath xmlns:m="http://schemas.openxmlformats.org/officeDocument/2006/math">
                    <m:r>
                      <a:rPr lang="en-US" altLang="zh-CN" sz="2800" b="1" i="1" dirty="0" smtClean="0">
                        <a:solidFill>
                          <a:srgbClr val="0000FF"/>
                        </a:solidFill>
                        <a:latin typeface="Cambria Math" panose="02040503050406030204" pitchFamily="18" charset="0"/>
                      </a:rPr>
                      <m:t>𝒑</m:t>
                    </m:r>
                  </m:oMath>
                </a14:m>
                <a:r>
                  <a:rPr lang="zh-CN" altLang="en-US" sz="2800" b="1" dirty="0">
                    <a:solidFill>
                      <a:srgbClr val="0000FF"/>
                    </a:solidFill>
                    <a:latin typeface="+mn-ea"/>
                  </a:rPr>
                  <a:t>阶收敛</a:t>
                </a:r>
                <a:r>
                  <a:rPr lang="zh-CN" altLang="en-US" sz="2400" dirty="0">
                    <a:solidFill>
                      <a:srgbClr val="000000"/>
                    </a:solidFill>
                    <a:latin typeface="+mn-ea"/>
                  </a:rPr>
                  <a:t>的。特别地，当</a:t>
                </a:r>
                <a14:m>
                  <m:oMath xmlns:m="http://schemas.openxmlformats.org/officeDocument/2006/math">
                    <m:r>
                      <a:rPr lang="en-US" altLang="zh-CN" sz="2400" i="1" dirty="0" smtClean="0">
                        <a:solidFill>
                          <a:srgbClr val="000000"/>
                        </a:solidFill>
                        <a:latin typeface="Cambria Math" panose="02040503050406030204" pitchFamily="18" charset="0"/>
                      </a:rPr>
                      <m:t>𝑝</m:t>
                    </m:r>
                    <m:r>
                      <a:rPr lang="en-US" altLang="zh-CN" sz="2400" i="1" dirty="0" smtClean="0">
                        <a:solidFill>
                          <a:srgbClr val="000000"/>
                        </a:solidFill>
                        <a:latin typeface="Cambria Math" panose="02040503050406030204" pitchFamily="18" charset="0"/>
                      </a:rPr>
                      <m:t>=1</m:t>
                    </m:r>
                  </m:oMath>
                </a14:m>
                <a:r>
                  <a:rPr lang="zh-CN" altLang="en-US" sz="2400" dirty="0">
                    <a:solidFill>
                      <a:srgbClr val="000000"/>
                    </a:solidFill>
                    <a:latin typeface="+mn-ea"/>
                  </a:rPr>
                  <a:t>、</a:t>
                </a:r>
                <a14:m>
                  <m:oMath xmlns:m="http://schemas.openxmlformats.org/officeDocument/2006/math">
                    <m:r>
                      <a:rPr lang="en-US" altLang="zh-CN"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𝐶</m:t>
                    </m:r>
                    <m:r>
                      <a:rPr lang="en-US" altLang="zh-CN" sz="2400" i="1" dirty="0" smtClean="0">
                        <a:solidFill>
                          <a:srgbClr val="000000"/>
                        </a:solidFill>
                        <a:latin typeface="Cambria Math" panose="02040503050406030204" pitchFamily="18" charset="0"/>
                      </a:rPr>
                      <m:t>|&lt;1</m:t>
                    </m:r>
                  </m:oMath>
                </a14:m>
                <a:r>
                  <a:rPr lang="zh-CN" altLang="en-US" sz="2400" dirty="0">
                    <a:solidFill>
                      <a:srgbClr val="000000"/>
                    </a:solidFill>
                    <a:latin typeface="+mn-ea"/>
                  </a:rPr>
                  <a:t>时称作</a:t>
                </a:r>
                <a:r>
                  <a:rPr lang="zh-CN" altLang="en-US" sz="2800" b="1" dirty="0">
                    <a:solidFill>
                      <a:srgbClr val="0000FF"/>
                    </a:solidFill>
                    <a:latin typeface="+mn-ea"/>
                  </a:rPr>
                  <a:t>线性收敛</a:t>
                </a:r>
                <a:r>
                  <a:rPr lang="zh-CN" altLang="en-US" sz="2400" dirty="0">
                    <a:solidFill>
                      <a:srgbClr val="000000"/>
                    </a:solidFill>
                    <a:latin typeface="+mn-ea"/>
                  </a:rPr>
                  <a:t>；</a:t>
                </a:r>
                <a14:m>
                  <m:oMath xmlns:m="http://schemas.openxmlformats.org/officeDocument/2006/math">
                    <m:r>
                      <a:rPr lang="en-US" altLang="zh-CN" sz="2400" i="1" dirty="0" smtClean="0">
                        <a:solidFill>
                          <a:srgbClr val="000000"/>
                        </a:solidFill>
                        <a:latin typeface="Cambria Math" panose="02040503050406030204" pitchFamily="18" charset="0"/>
                      </a:rPr>
                      <m:t>𝑝</m:t>
                    </m:r>
                    <m:r>
                      <a:rPr lang="en-US" altLang="zh-CN" sz="2400" i="1" dirty="0">
                        <a:solidFill>
                          <a:srgbClr val="000000"/>
                        </a:solidFill>
                        <a:latin typeface="Cambria Math" panose="02040503050406030204" pitchFamily="18" charset="0"/>
                      </a:rPr>
                      <m:t>=2</m:t>
                    </m:r>
                  </m:oMath>
                </a14:m>
                <a:r>
                  <a:rPr lang="zh-CN" altLang="en-US" sz="2400" dirty="0">
                    <a:solidFill>
                      <a:srgbClr val="000000"/>
                    </a:solidFill>
                    <a:latin typeface="+mn-ea"/>
                  </a:rPr>
                  <a:t>时称作</a:t>
                </a:r>
                <a:r>
                  <a:rPr lang="zh-CN" altLang="en-US" sz="2800" b="1" dirty="0">
                    <a:solidFill>
                      <a:srgbClr val="0000FF"/>
                    </a:solidFill>
                    <a:latin typeface="+mn-ea"/>
                  </a:rPr>
                  <a:t>平方收敛</a:t>
                </a:r>
                <a:r>
                  <a:rPr lang="zh-CN" altLang="en-US" sz="2400" dirty="0">
                    <a:solidFill>
                      <a:srgbClr val="000000"/>
                    </a:solidFill>
                    <a:latin typeface="+mn-ea"/>
                  </a:rPr>
                  <a:t>。</a:t>
                </a:r>
                <a:endParaRPr lang="en-US" altLang="zh-CN" sz="2400" dirty="0">
                  <a:solidFill>
                    <a:srgbClr val="000000"/>
                  </a:solidFill>
                  <a:latin typeface="+mn-ea"/>
                </a:endParaRP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    收敛速度是误差的收缩率，阶数</a:t>
                </a:r>
                <a14:m>
                  <m:oMath xmlns:m="http://schemas.openxmlformats.org/officeDocument/2006/math">
                    <m:r>
                      <a:rPr lang="en-US" altLang="zh-CN" sz="2400" i="1" dirty="0" smtClean="0">
                        <a:solidFill>
                          <a:srgbClr val="000000"/>
                        </a:solidFill>
                        <a:latin typeface="Cambria Math" panose="02040503050406030204" pitchFamily="18" charset="0"/>
                      </a:rPr>
                      <m:t>𝑝</m:t>
                    </m:r>
                  </m:oMath>
                </a14:m>
                <a:r>
                  <a:rPr lang="zh-CN" altLang="en-US" sz="2400" dirty="0">
                    <a:solidFill>
                      <a:srgbClr val="000000"/>
                    </a:solidFill>
                    <a:latin typeface="+mn-ea"/>
                  </a:rPr>
                  <a:t>的大小反映了迭代法收敛的快慢，阶数越高，收敛得越快。</a:t>
                </a:r>
                <a:endParaRPr lang="en-US" altLang="zh-CN" sz="2400" dirty="0">
                  <a:solidFill>
                    <a:srgbClr val="000000"/>
                  </a:solidFill>
                  <a:latin typeface="+mn-ea"/>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188042" y="1061883"/>
                <a:ext cx="8649929" cy="5206182"/>
              </a:xfrm>
              <a:prstGeom prst="rect">
                <a:avLst/>
              </a:prstGeom>
              <a:blipFill rotWithShape="1">
                <a:blip r:embed="rId3" cstate="print"/>
                <a:stretch>
                  <a:fillRect l="-793" r="-3541" b="-703"/>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三、迭代法的收敛速度</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7" name="文本框 6"/>
          <p:cNvSpPr txBox="1"/>
          <p:nvPr/>
        </p:nvSpPr>
        <p:spPr>
          <a:xfrm>
            <a:off x="8089490" y="3325640"/>
            <a:ext cx="1140965" cy="461665"/>
          </a:xfrm>
          <a:prstGeom prst="rect">
            <a:avLst/>
          </a:prstGeom>
          <a:noFill/>
        </p:spPr>
        <p:txBody>
          <a:bodyPr wrap="square" rtlCol="0">
            <a:spAutoFit/>
          </a:bodyPr>
          <a:lstStyle/>
          <a:p>
            <a:r>
              <a:rPr lang="en-US" altLang="zh-CN" sz="2400" dirty="0">
                <a:solidFill>
                  <a:srgbClr val="000000"/>
                </a:solidFill>
                <a:latin typeface="+mn-ea"/>
              </a:rPr>
              <a:t>(2-16)</a:t>
            </a:r>
            <a:endParaRPr lang="zh-CN" altLang="en-US" sz="2400" dirty="0">
              <a:solidFill>
                <a:srgbClr val="000000"/>
              </a:solidFill>
              <a:latin typeface="+mn-ea"/>
            </a:endParaRPr>
          </a:p>
        </p:txBody>
      </p:sp>
      <p:sp>
        <p:nvSpPr>
          <p:cNvPr id="8"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22</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309716" y="909885"/>
                <a:ext cx="11724967" cy="5649668"/>
              </a:xfrm>
              <a:prstGeom prst="rect">
                <a:avLst/>
              </a:prstGeom>
              <a:noFill/>
              <a:ln w="9525">
                <a:noFill/>
                <a:miter lim="800000"/>
                <a:headEnd/>
                <a:tailEnd/>
              </a:ln>
            </p:spPr>
            <p:txBody>
              <a:bodyPr anchor="ctr"/>
              <a:lstStyle/>
              <a:p>
                <a:pPr algn="just" fontAlgn="base">
                  <a:lnSpc>
                    <a:spcPct val="120000"/>
                  </a:lnSpc>
                  <a:spcBef>
                    <a:spcPct val="0"/>
                  </a:spcBef>
                  <a:spcAft>
                    <a:spcPts val="1200"/>
                  </a:spcAft>
                  <a:buClr>
                    <a:srgbClr val="0000FF"/>
                  </a:buClr>
                  <a:buSzPct val="70000"/>
                </a:pPr>
                <a:r>
                  <a:rPr lang="zh-CN" altLang="en-US" sz="2400" b="1" dirty="0">
                    <a:solidFill>
                      <a:srgbClr val="0000FF"/>
                    </a:solidFill>
                    <a:latin typeface="+mn-ea"/>
                  </a:rPr>
                  <a:t>定理</a:t>
                </a:r>
                <a:r>
                  <a:rPr lang="en-US" altLang="zh-CN" sz="2400" b="1" dirty="0">
                    <a:solidFill>
                      <a:srgbClr val="0000FF"/>
                    </a:solidFill>
                    <a:latin typeface="+mn-ea"/>
                  </a:rPr>
                  <a:t>2-3(</a:t>
                </a:r>
                <a:r>
                  <a:rPr lang="zh-CN" altLang="en-US" sz="2400" b="1" dirty="0">
                    <a:solidFill>
                      <a:srgbClr val="0000FF"/>
                    </a:solidFill>
                    <a:latin typeface="+mn-ea"/>
                  </a:rPr>
                  <a:t>收敛阶判别定理</a:t>
                </a:r>
                <a:r>
                  <a:rPr lang="en-US" altLang="zh-CN" sz="2400" b="1" dirty="0">
                    <a:solidFill>
                      <a:srgbClr val="0000FF"/>
                    </a:solidFill>
                    <a:latin typeface="+mn-ea"/>
                  </a:rPr>
                  <a:t>) </a:t>
                </a:r>
                <a:r>
                  <a:rPr lang="zh-CN" altLang="en-US" sz="2400" dirty="0">
                    <a:solidFill>
                      <a:srgbClr val="000000"/>
                    </a:solidFill>
                    <a:latin typeface="+mn-ea"/>
                  </a:rPr>
                  <a:t>设</a:t>
                </a:r>
                <a14:m>
                  <m:oMath xmlns:m="http://schemas.openxmlformats.org/officeDocument/2006/math">
                    <m:r>
                      <a:rPr lang="el-GR" altLang="zh-CN" sz="2400" i="1" dirty="0" smtClean="0">
                        <a:solidFill>
                          <a:srgbClr val="000000"/>
                        </a:solidFill>
                        <a:latin typeface="Cambria Math" panose="02040503050406030204" pitchFamily="18" charset="0"/>
                      </a:rPr>
                      <m:t>𝜑</m:t>
                    </m:r>
                    <m:r>
                      <a:rPr lang="en-US" altLang="zh-CN" sz="2400" i="1" dirty="0" smtClean="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𝑥</m:t>
                    </m:r>
                    <m:r>
                      <a:rPr lang="en-US" altLang="zh-CN" sz="2400" i="1" dirty="0">
                        <a:solidFill>
                          <a:srgbClr val="000000"/>
                        </a:solidFill>
                        <a:latin typeface="Cambria Math" panose="02040503050406030204" pitchFamily="18" charset="0"/>
                      </a:rPr>
                      <m:t>)</m:t>
                    </m:r>
                  </m:oMath>
                </a14:m>
                <a:r>
                  <a:rPr lang="zh-CN" altLang="en-US" sz="2400" dirty="0">
                    <a:solidFill>
                      <a:srgbClr val="000000"/>
                    </a:solidFill>
                    <a:latin typeface="+mn-ea"/>
                  </a:rPr>
                  <a:t>在</a:t>
                </a:r>
                <a14:m>
                  <m:oMath xmlns:m="http://schemas.openxmlformats.org/officeDocument/2006/math">
                    <m:r>
                      <a:rPr lang="en-US" altLang="zh-CN" sz="240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m:t>
                    </m:r>
                    <m:r>
                      <a:rPr lang="el-GR" altLang="zh-CN" sz="2400" i="1" dirty="0">
                        <a:solidFill>
                          <a:srgbClr val="000000"/>
                        </a:solidFill>
                        <a:latin typeface="Cambria Math" panose="02040503050406030204" pitchFamily="18" charset="0"/>
                      </a:rPr>
                      <m:t>𝜑</m:t>
                    </m:r>
                    <m:r>
                      <a:rPr lang="en-US" altLang="zh-CN" sz="2400" i="1" dirty="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𝑥</m:t>
                    </m:r>
                    <m:r>
                      <a:rPr lang="en-US" altLang="zh-CN" sz="2400" i="1" dirty="0">
                        <a:solidFill>
                          <a:srgbClr val="000000"/>
                        </a:solidFill>
                        <a:latin typeface="Cambria Math" panose="02040503050406030204" pitchFamily="18" charset="0"/>
                      </a:rPr>
                      <m:t>)</m:t>
                    </m:r>
                  </m:oMath>
                </a14:m>
                <a:r>
                  <a:rPr lang="zh-CN" altLang="en-US" sz="2400" dirty="0">
                    <a:solidFill>
                      <a:srgbClr val="000000"/>
                    </a:solidFill>
                    <a:latin typeface="+mn-ea"/>
                  </a:rPr>
                  <a:t>的根</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oMath>
                </a14:m>
                <a:r>
                  <a:rPr lang="zh-CN" altLang="en-US" sz="2400" dirty="0">
                    <a:solidFill>
                      <a:srgbClr val="000000"/>
                    </a:solidFill>
                    <a:latin typeface="+mn-ea"/>
                  </a:rPr>
                  <a:t>附近有连续的</a:t>
                </a:r>
                <a14:m>
                  <m:oMath xmlns:m="http://schemas.openxmlformats.org/officeDocument/2006/math">
                    <m:r>
                      <a:rPr lang="en-US" altLang="zh-CN" sz="2400" i="1" dirty="0">
                        <a:solidFill>
                          <a:srgbClr val="000000"/>
                        </a:solidFill>
                        <a:latin typeface="Cambria Math" panose="02040503050406030204" pitchFamily="18" charset="0"/>
                      </a:rPr>
                      <m:t>𝑝</m:t>
                    </m:r>
                  </m:oMath>
                </a14:m>
                <a:r>
                  <a:rPr lang="zh-CN" altLang="en-US" sz="2400" dirty="0">
                    <a:solidFill>
                      <a:srgbClr val="000000"/>
                    </a:solidFill>
                    <a:latin typeface="+mn-ea"/>
                  </a:rPr>
                  <a:t>阶导数，且</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p>
                        <m:sSupPr>
                          <m:ctrlPr>
                            <a:rPr lang="en-US" altLang="zh-CN" sz="2400" b="0" i="1" smtClean="0">
                              <a:solidFill>
                                <a:srgbClr val="000000"/>
                              </a:solidFill>
                              <a:latin typeface="Cambria Math" panose="02040503050406030204" pitchFamily="18" charset="0"/>
                            </a:rPr>
                          </m:ctrlPr>
                        </m:sSupPr>
                        <m:e>
                          <m:r>
                            <a:rPr lang="zh-CN" altLang="en-US" sz="2400" i="1" smtClean="0">
                              <a:solidFill>
                                <a:srgbClr val="000000"/>
                              </a:solidFill>
                              <a:latin typeface="Cambria Math" panose="02040503050406030204" pitchFamily="18" charset="0"/>
                            </a:rPr>
                            <m:t>𝜑</m:t>
                          </m:r>
                        </m:e>
                        <m:sup>
                          <m:r>
                            <a:rPr lang="en-US" altLang="zh-CN" sz="2400" b="0" i="1" smtClean="0">
                              <a:solidFill>
                                <a:srgbClr val="000000"/>
                              </a:solidFill>
                              <a:latin typeface="Cambria Math" panose="02040503050406030204" pitchFamily="18" charset="0"/>
                            </a:rPr>
                            <m:t>′</m:t>
                          </m:r>
                        </m:sup>
                      </m:sSup>
                      <m:d>
                        <m:dPr>
                          <m:ctrlPr>
                            <a:rPr lang="en-US" altLang="zh-CN" sz="2400" b="0" i="1" smtClean="0">
                              <a:solidFill>
                                <a:srgbClr val="000000"/>
                              </a:solidFill>
                              <a:latin typeface="Cambria Math" panose="02040503050406030204" pitchFamily="18" charset="0"/>
                            </a:rPr>
                          </m:ctrlPr>
                        </m:dPr>
                        <m:e>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e>
                      </m:d>
                      <m:r>
                        <a:rPr lang="en-US" altLang="zh-CN" sz="2400" b="0" i="1" smtClean="0">
                          <a:solidFill>
                            <a:srgbClr val="000000"/>
                          </a:solidFill>
                          <a:latin typeface="Cambria Math" panose="02040503050406030204" pitchFamily="18" charset="0"/>
                        </a:rPr>
                        <m:t>=</m:t>
                      </m:r>
                      <m:sSup>
                        <m:sSupPr>
                          <m:ctrlPr>
                            <a:rPr lang="en-US" altLang="zh-CN" sz="2400" b="0" i="1" smtClean="0">
                              <a:solidFill>
                                <a:srgbClr val="000000"/>
                              </a:solidFill>
                              <a:latin typeface="Cambria Math" panose="02040503050406030204" pitchFamily="18" charset="0"/>
                            </a:rPr>
                          </m:ctrlPr>
                        </m:sSupPr>
                        <m:e>
                          <m:r>
                            <a:rPr lang="zh-CN" altLang="en-US" sz="2400" b="0" i="1" smtClean="0">
                              <a:solidFill>
                                <a:srgbClr val="000000"/>
                              </a:solidFill>
                              <a:latin typeface="Cambria Math" panose="02040503050406030204" pitchFamily="18" charset="0"/>
                            </a:rPr>
                            <m:t>𝜑</m:t>
                          </m:r>
                        </m:e>
                        <m:sup>
                          <m:r>
                            <a:rPr lang="en-US" altLang="zh-CN" sz="2400" b="0" i="1" smtClean="0">
                              <a:solidFill>
                                <a:srgbClr val="000000"/>
                              </a:solidFill>
                              <a:latin typeface="Cambria Math" panose="02040503050406030204" pitchFamily="18" charset="0"/>
                            </a:rPr>
                            <m:t>′′</m:t>
                          </m:r>
                        </m:sup>
                      </m:sSup>
                      <m:d>
                        <m:dPr>
                          <m:ctrlPr>
                            <a:rPr lang="en-US" altLang="zh-CN" sz="2400" b="0" i="1" smtClean="0">
                              <a:solidFill>
                                <a:srgbClr val="000000"/>
                              </a:solidFill>
                              <a:latin typeface="Cambria Math" panose="02040503050406030204" pitchFamily="18" charset="0"/>
                            </a:rPr>
                          </m:ctrlPr>
                        </m:dPr>
                        <m:e>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e>
                      </m:d>
                      <m:r>
                        <a:rPr lang="en-US" altLang="zh-CN" sz="2400" b="0" i="1" smtClean="0">
                          <a:solidFill>
                            <a:srgbClr val="000000"/>
                          </a:solidFill>
                          <a:latin typeface="Cambria Math" panose="02040503050406030204" pitchFamily="18" charset="0"/>
                        </a:rPr>
                        <m:t>=…=</m:t>
                      </m:r>
                      <m:sSup>
                        <m:sSupPr>
                          <m:ctrlPr>
                            <a:rPr lang="en-US" altLang="zh-CN" sz="2400" b="0" i="1" smtClean="0">
                              <a:solidFill>
                                <a:srgbClr val="000000"/>
                              </a:solidFill>
                              <a:latin typeface="Cambria Math" panose="02040503050406030204" pitchFamily="18" charset="0"/>
                            </a:rPr>
                          </m:ctrlPr>
                        </m:sSupPr>
                        <m:e>
                          <m:r>
                            <a:rPr lang="zh-CN" altLang="en-US" sz="2400" b="0" i="1" smtClean="0">
                              <a:solidFill>
                                <a:srgbClr val="000000"/>
                              </a:solidFill>
                              <a:latin typeface="Cambria Math" panose="02040503050406030204" pitchFamily="18" charset="0"/>
                            </a:rPr>
                            <m:t>𝜑</m:t>
                          </m:r>
                        </m:e>
                        <m:sup>
                          <m:d>
                            <m:dPr>
                              <m:ctrlPr>
                                <a:rPr lang="en-US" altLang="zh-CN" sz="2400" b="0" i="1" smtClean="0">
                                  <a:solidFill>
                                    <a:srgbClr val="000000"/>
                                  </a:solidFill>
                                  <a:latin typeface="Cambria Math" panose="02040503050406030204" pitchFamily="18" charset="0"/>
                                </a:rPr>
                              </m:ctrlPr>
                            </m:dPr>
                            <m:e>
                              <m:r>
                                <a:rPr lang="en-US" altLang="zh-CN" sz="2400" b="0" i="1" smtClean="0">
                                  <a:solidFill>
                                    <a:srgbClr val="000000"/>
                                  </a:solidFill>
                                  <a:latin typeface="Cambria Math" panose="02040503050406030204" pitchFamily="18" charset="0"/>
                                </a:rPr>
                                <m:t>𝑝</m:t>
                              </m:r>
                              <m:r>
                                <a:rPr lang="en-US" altLang="zh-CN" sz="2400" b="0" i="1" smtClean="0">
                                  <a:solidFill>
                                    <a:srgbClr val="000000"/>
                                  </a:solidFill>
                                  <a:latin typeface="Cambria Math" panose="02040503050406030204" pitchFamily="18" charset="0"/>
                                </a:rPr>
                                <m:t>−1</m:t>
                              </m:r>
                            </m:e>
                          </m:d>
                        </m:sup>
                      </m:sSup>
                      <m:d>
                        <m:dPr>
                          <m:ctrlPr>
                            <a:rPr lang="en-US" altLang="zh-CN" sz="2400" b="0" i="1" smtClean="0">
                              <a:solidFill>
                                <a:srgbClr val="000000"/>
                              </a:solidFill>
                              <a:latin typeface="Cambria Math" panose="02040503050406030204" pitchFamily="18" charset="0"/>
                            </a:rPr>
                          </m:ctrlPr>
                        </m:dPr>
                        <m:e>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e>
                      </m:d>
                      <m:r>
                        <a:rPr lang="en-US" altLang="zh-CN" sz="2400" b="0" i="1" smtClean="0">
                          <a:solidFill>
                            <a:srgbClr val="000000"/>
                          </a:solidFill>
                          <a:latin typeface="Cambria Math" panose="02040503050406030204" pitchFamily="18" charset="0"/>
                        </a:rPr>
                        <m:t>=0,</m:t>
                      </m:r>
                      <m:sSup>
                        <m:sSupPr>
                          <m:ctrlPr>
                            <a:rPr lang="en-US" altLang="zh-CN" sz="2400" b="0" i="1" smtClean="0">
                              <a:solidFill>
                                <a:srgbClr val="000000"/>
                              </a:solidFill>
                              <a:latin typeface="Cambria Math" panose="02040503050406030204" pitchFamily="18" charset="0"/>
                            </a:rPr>
                          </m:ctrlPr>
                        </m:sSupPr>
                        <m:e>
                          <m:r>
                            <a:rPr lang="zh-CN" altLang="en-US" sz="2400" b="0" i="1" smtClean="0">
                              <a:solidFill>
                                <a:srgbClr val="000000"/>
                              </a:solidFill>
                              <a:latin typeface="Cambria Math" panose="02040503050406030204" pitchFamily="18" charset="0"/>
                            </a:rPr>
                            <m:t>𝜑</m:t>
                          </m:r>
                        </m:e>
                        <m:sup>
                          <m:d>
                            <m:dPr>
                              <m:ctrlPr>
                                <a:rPr lang="en-US" altLang="zh-CN" sz="2400" b="0" i="1" smtClean="0">
                                  <a:solidFill>
                                    <a:srgbClr val="000000"/>
                                  </a:solidFill>
                                  <a:latin typeface="Cambria Math" panose="02040503050406030204" pitchFamily="18" charset="0"/>
                                </a:rPr>
                              </m:ctrlPr>
                            </m:dPr>
                            <m:e>
                              <m:r>
                                <a:rPr lang="en-US" altLang="zh-CN" sz="2400" b="0" i="1" smtClean="0">
                                  <a:solidFill>
                                    <a:srgbClr val="000000"/>
                                  </a:solidFill>
                                  <a:latin typeface="Cambria Math" panose="02040503050406030204" pitchFamily="18" charset="0"/>
                                </a:rPr>
                                <m:t>𝑝</m:t>
                              </m:r>
                            </m:e>
                          </m:d>
                        </m:sup>
                      </m:sSup>
                      <m:r>
                        <a:rPr lang="en-US" altLang="zh-CN" sz="2400" b="0" i="1" smtClean="0">
                          <a:solidFill>
                            <a:srgbClr val="000000"/>
                          </a:solidFill>
                          <a:latin typeface="Cambria Math" panose="02040503050406030204" pitchFamily="18" charset="0"/>
                        </a:rPr>
                        <m:t>(</m:t>
                      </m:r>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b="0" i="1" smtClean="0">
                          <a:solidFill>
                            <a:srgbClr val="000000"/>
                          </a:solidFill>
                          <a:latin typeface="Cambria Math" panose="02040503050406030204" pitchFamily="18" charset="0"/>
                        </a:rPr>
                        <m:t>)</m:t>
                      </m:r>
                      <m:r>
                        <a:rPr lang="en-US" altLang="zh-CN" sz="2400" b="0" i="1" smtClean="0">
                          <a:solidFill>
                            <a:srgbClr val="000000"/>
                          </a:solidFill>
                          <a:latin typeface="Cambria Math" panose="02040503050406030204" pitchFamily="18" charset="0"/>
                          <a:ea typeface="Cambria Math" panose="02040503050406030204" pitchFamily="18" charset="0"/>
                        </a:rPr>
                        <m:t>≠0</m:t>
                      </m:r>
                    </m:oMath>
                  </m:oMathPara>
                </a14:m>
                <a:endParaRPr lang="en-US" altLang="zh-CN" sz="2400" dirty="0">
                  <a:solidFill>
                    <a:srgbClr val="000000"/>
                  </a:solidFill>
                  <a:latin typeface="+mn-ea"/>
                </a:endParaRP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那么迭代过程</a:t>
                </a:r>
                <a14:m>
                  <m:oMath xmlns:m="http://schemas.openxmlformats.org/officeDocument/2006/math">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m:t>
                    </m:r>
                    <m:r>
                      <a:rPr lang="zh-CN" altLang="en-US" sz="2400" i="1" dirty="0">
                        <a:solidFill>
                          <a:srgbClr val="000000"/>
                        </a:solidFill>
                        <a:latin typeface="Cambria Math" panose="02040503050406030204" pitchFamily="18" charset="0"/>
                      </a:rPr>
                      <m:t>𝜑</m:t>
                    </m:r>
                    <m:d>
                      <m:dPr>
                        <m:ctrlPr>
                          <a:rPr lang="en-US" altLang="zh-CN" sz="2400" i="1" dirty="0">
                            <a:solidFill>
                              <a:srgbClr val="000000"/>
                            </a:solidFill>
                            <a:latin typeface="Cambria Math" panose="02040503050406030204" pitchFamily="18" charset="0"/>
                          </a:rPr>
                        </m:ctrlPr>
                      </m:dPr>
                      <m:e>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e>
                    </m:d>
                  </m:oMath>
                </a14:m>
                <a:r>
                  <a:rPr lang="zh-CN" altLang="en-US" sz="2400" dirty="0">
                    <a:solidFill>
                      <a:srgbClr val="000000"/>
                    </a:solidFill>
                    <a:latin typeface="+mn-ea"/>
                  </a:rPr>
                  <a:t>在点</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oMath>
                </a14:m>
                <a:r>
                  <a:rPr lang="zh-CN" altLang="en-US" sz="2400" dirty="0">
                    <a:solidFill>
                      <a:srgbClr val="000000"/>
                    </a:solidFill>
                    <a:latin typeface="+mn-ea"/>
                  </a:rPr>
                  <a:t>附近是</a:t>
                </a:r>
                <a14:m>
                  <m:oMath xmlns:m="http://schemas.openxmlformats.org/officeDocument/2006/math">
                    <m:r>
                      <a:rPr lang="en-US" altLang="zh-CN" sz="2400" i="1" dirty="0">
                        <a:solidFill>
                          <a:srgbClr val="000000"/>
                        </a:solidFill>
                        <a:latin typeface="Cambria Math" panose="02040503050406030204" pitchFamily="18" charset="0"/>
                      </a:rPr>
                      <m:t>𝑝</m:t>
                    </m:r>
                  </m:oMath>
                </a14:m>
                <a:r>
                  <a:rPr lang="zh-CN" altLang="en-US" sz="2400" dirty="0">
                    <a:solidFill>
                      <a:srgbClr val="000000"/>
                    </a:solidFill>
                    <a:latin typeface="+mn-ea"/>
                  </a:rPr>
                  <a:t>阶收敛的。</a:t>
                </a: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    </a:t>
                </a:r>
                <a:r>
                  <a:rPr lang="zh-CN" altLang="en-US" sz="2400" b="1" dirty="0">
                    <a:solidFill>
                      <a:srgbClr val="0000FF"/>
                    </a:solidFill>
                    <a:latin typeface="+mn-ea"/>
                  </a:rPr>
                  <a:t>证明</a:t>
                </a:r>
                <a:r>
                  <a:rPr lang="zh-CN" altLang="en-US" sz="2400" dirty="0">
                    <a:solidFill>
                      <a:srgbClr val="000000"/>
                    </a:solidFill>
                    <a:latin typeface="+mn-ea"/>
                  </a:rPr>
                  <a:t> 由于</a:t>
                </a:r>
                <a14:m>
                  <m:oMath xmlns:m="http://schemas.openxmlformats.org/officeDocument/2006/math">
                    <m:r>
                      <a:rPr lang="en-US" altLang="zh-CN" sz="2400" i="1" dirty="0" smtClean="0">
                        <a:solidFill>
                          <a:srgbClr val="000000"/>
                        </a:solidFill>
                        <a:latin typeface="Cambria Math" panose="02040503050406030204" pitchFamily="18" charset="0"/>
                      </a:rPr>
                      <m:t>𝜑</m:t>
                    </m:r>
                    <m:r>
                      <a:rPr lang="en-US" altLang="zh-CN" sz="2400" b="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m:t>
                    </m:r>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i="1" dirty="0" smtClean="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0</m:t>
                    </m:r>
                  </m:oMath>
                </a14:m>
                <a:r>
                  <a:rPr lang="zh-CN" altLang="en-US" sz="2400" dirty="0">
                    <a:solidFill>
                      <a:srgbClr val="000000"/>
                    </a:solidFill>
                    <a:latin typeface="+mn-ea"/>
                  </a:rPr>
                  <a:t>，根据定理</a:t>
                </a:r>
                <a:r>
                  <a:rPr lang="en-US" altLang="zh-CN" sz="2400" dirty="0">
                    <a:solidFill>
                      <a:srgbClr val="000000"/>
                    </a:solidFill>
                    <a:latin typeface="+mn-ea"/>
                  </a:rPr>
                  <a:t>2-2</a:t>
                </a:r>
                <a:r>
                  <a:rPr lang="zh-CN" altLang="en-US" sz="2400" dirty="0">
                    <a:solidFill>
                      <a:srgbClr val="000000"/>
                    </a:solidFill>
                    <a:latin typeface="+mn-ea"/>
                  </a:rPr>
                  <a:t>可以判定，迭代过程</a:t>
                </a:r>
                <a14:m>
                  <m:oMath xmlns:m="http://schemas.openxmlformats.org/officeDocument/2006/math">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m:t>
                    </m:r>
                    <m:r>
                      <a:rPr lang="zh-CN" altLang="en-US" sz="2400" i="1" dirty="0">
                        <a:solidFill>
                          <a:srgbClr val="000000"/>
                        </a:solidFill>
                        <a:latin typeface="Cambria Math" panose="02040503050406030204" pitchFamily="18" charset="0"/>
                      </a:rPr>
                      <m:t>𝜑</m:t>
                    </m:r>
                    <m:d>
                      <m:dPr>
                        <m:ctrlPr>
                          <a:rPr lang="en-US" altLang="zh-CN" sz="2400" i="1" dirty="0">
                            <a:solidFill>
                              <a:srgbClr val="000000"/>
                            </a:solidFill>
                            <a:latin typeface="Cambria Math" panose="02040503050406030204" pitchFamily="18" charset="0"/>
                          </a:rPr>
                        </m:ctrlPr>
                      </m:dPr>
                      <m:e>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e>
                    </m:d>
                  </m:oMath>
                </a14:m>
                <a:r>
                  <a:rPr lang="zh-CN" altLang="en-US" sz="2400" dirty="0">
                    <a:solidFill>
                      <a:srgbClr val="000000"/>
                    </a:solidFill>
                    <a:latin typeface="+mn-ea"/>
                  </a:rPr>
                  <a:t>具有局部收敛性。将</a:t>
                </a:r>
                <a14:m>
                  <m:oMath xmlns:m="http://schemas.openxmlformats.org/officeDocument/2006/math">
                    <m:r>
                      <a:rPr lang="zh-CN" altLang="en-US" sz="2400" i="1" dirty="0">
                        <a:solidFill>
                          <a:srgbClr val="000000"/>
                        </a:solidFill>
                        <a:latin typeface="Cambria Math" panose="02040503050406030204" pitchFamily="18" charset="0"/>
                      </a:rPr>
                      <m:t>𝜑</m:t>
                    </m:r>
                    <m:d>
                      <m:dPr>
                        <m:ctrlPr>
                          <a:rPr lang="en-US" altLang="zh-CN" sz="2400" i="1" dirty="0">
                            <a:solidFill>
                              <a:srgbClr val="000000"/>
                            </a:solidFill>
                            <a:latin typeface="Cambria Math" panose="02040503050406030204" pitchFamily="18" charset="0"/>
                          </a:rPr>
                        </m:ctrlPr>
                      </m:dPr>
                      <m:e>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e>
                    </m:d>
                  </m:oMath>
                </a14:m>
                <a:r>
                  <a:rPr lang="zh-CN" altLang="en-US" sz="2400" dirty="0">
                    <a:solidFill>
                      <a:srgbClr val="000000"/>
                    </a:solidFill>
                    <a:latin typeface="+mn-ea"/>
                  </a:rPr>
                  <a:t>在</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oMath>
                </a14:m>
                <a:r>
                  <a:rPr lang="zh-CN" altLang="en-US" sz="2400" dirty="0">
                    <a:solidFill>
                      <a:srgbClr val="000000"/>
                    </a:solidFill>
                    <a:latin typeface="+mn-ea"/>
                  </a:rPr>
                  <a:t>处作泰勒展开，有</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rPr>
                        <m:t>𝜑</m:t>
                      </m:r>
                      <m:d>
                        <m:dPr>
                          <m:ctrlPr>
                            <a:rPr lang="en-US" altLang="zh-CN" sz="2400" b="0" i="1" smtClean="0">
                              <a:solidFill>
                                <a:srgbClr val="000000"/>
                              </a:solidFill>
                              <a:latin typeface="Cambria Math" panose="02040503050406030204" pitchFamily="18" charset="0"/>
                            </a:rPr>
                          </m:ctrlPr>
                        </m:dPr>
                        <m:e>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e>
                      </m:d>
                      <m:r>
                        <a:rPr lang="en-US" altLang="zh-CN" sz="2400" b="0" i="1" smtClean="0">
                          <a:solidFill>
                            <a:srgbClr val="000000"/>
                          </a:solidFill>
                          <a:latin typeface="Cambria Math" panose="02040503050406030204" pitchFamily="18" charset="0"/>
                        </a:rPr>
                        <m:t>=</m:t>
                      </m:r>
                      <m:r>
                        <a:rPr lang="zh-CN" altLang="en-US" sz="2400" b="0" i="1" smtClean="0">
                          <a:solidFill>
                            <a:srgbClr val="000000"/>
                          </a:solidFill>
                          <a:latin typeface="Cambria Math" panose="02040503050406030204" pitchFamily="18" charset="0"/>
                        </a:rPr>
                        <m:t>𝜑</m:t>
                      </m:r>
                      <m:d>
                        <m:dPr>
                          <m:ctrlPr>
                            <a:rPr lang="en-US" altLang="zh-CN" sz="2400" b="0" i="1" smtClean="0">
                              <a:solidFill>
                                <a:srgbClr val="000000"/>
                              </a:solidFill>
                              <a:latin typeface="Cambria Math" panose="02040503050406030204" pitchFamily="18" charset="0"/>
                            </a:rPr>
                          </m:ctrlPr>
                        </m:dPr>
                        <m:e>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e>
                      </m:d>
                      <m:r>
                        <a:rPr lang="en-US" altLang="zh-CN" sz="2400" b="0" i="1" smtClean="0">
                          <a:solidFill>
                            <a:srgbClr val="000000"/>
                          </a:solidFill>
                          <a:latin typeface="Cambria Math" panose="02040503050406030204" pitchFamily="18" charset="0"/>
                        </a:rPr>
                        <m:t>+</m:t>
                      </m:r>
                      <m:sSup>
                        <m:sSupPr>
                          <m:ctrlPr>
                            <a:rPr lang="en-US" altLang="zh-CN" sz="2400" b="0" i="1" smtClean="0">
                              <a:solidFill>
                                <a:srgbClr val="000000"/>
                              </a:solidFill>
                              <a:latin typeface="Cambria Math" panose="02040503050406030204" pitchFamily="18" charset="0"/>
                            </a:rPr>
                          </m:ctrlPr>
                        </m:sSupPr>
                        <m:e>
                          <m:r>
                            <a:rPr lang="zh-CN" altLang="en-US" sz="2400" i="1">
                              <a:solidFill>
                                <a:srgbClr val="000000"/>
                              </a:solidFill>
                              <a:latin typeface="Cambria Math" panose="02040503050406030204" pitchFamily="18" charset="0"/>
                            </a:rPr>
                            <m:t>𝜑</m:t>
                          </m:r>
                        </m:e>
                        <m:sup>
                          <m:r>
                            <a:rPr lang="en-US" altLang="zh-CN" sz="2400" b="0" i="1" smtClean="0">
                              <a:solidFill>
                                <a:srgbClr val="000000"/>
                              </a:solidFill>
                              <a:latin typeface="Cambria Math" panose="02040503050406030204" pitchFamily="18" charset="0"/>
                            </a:rPr>
                            <m:t>′</m:t>
                          </m:r>
                        </m:sup>
                      </m:sSup>
                      <m:d>
                        <m:dPr>
                          <m:ctrlPr>
                            <a:rPr lang="en-US" altLang="zh-CN" sz="2400" b="0" i="1" smtClean="0">
                              <a:solidFill>
                                <a:srgbClr val="000000"/>
                              </a:solidFill>
                              <a:latin typeface="Cambria Math" panose="02040503050406030204" pitchFamily="18" charset="0"/>
                            </a:rPr>
                          </m:ctrlPr>
                        </m:dPr>
                        <m:e>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e>
                      </m:d>
                      <m:d>
                        <m:dPr>
                          <m:ctrlPr>
                            <a:rPr lang="en-US" altLang="zh-CN" sz="2400" b="0" i="1" smtClean="0">
                              <a:solidFill>
                                <a:srgbClr val="000000"/>
                              </a:solidFill>
                              <a:latin typeface="Cambria Math" panose="02040503050406030204" pitchFamily="18" charset="0"/>
                            </a:rPr>
                          </m:ctrlPr>
                        </m:dPr>
                        <m:e>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r>
                            <a:rPr lang="en-US" altLang="zh-CN" sz="2400" b="0" i="1" dirty="0" smtClean="0">
                              <a:solidFill>
                                <a:srgbClr val="000000"/>
                              </a:solidFill>
                              <a:latin typeface="Cambria Math" panose="02040503050406030204" pitchFamily="18" charset="0"/>
                            </a:rPr>
                            <m:t>−</m:t>
                          </m:r>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e>
                      </m:d>
                      <m:r>
                        <a:rPr lang="en-US" altLang="zh-CN" sz="2400" b="0" i="1" smtClean="0">
                          <a:solidFill>
                            <a:srgbClr val="000000"/>
                          </a:solidFill>
                          <a:latin typeface="Cambria Math" panose="02040503050406030204" pitchFamily="18" charset="0"/>
                        </a:rPr>
                        <m:t>+</m:t>
                      </m:r>
                      <m:f>
                        <m:fPr>
                          <m:ctrlPr>
                            <a:rPr lang="en-US" altLang="zh-CN" sz="2400" i="1" dirty="0" smtClean="0">
                              <a:solidFill>
                                <a:srgbClr val="000000"/>
                              </a:solidFill>
                              <a:latin typeface="Cambria Math" panose="02040503050406030204" pitchFamily="18" charset="0"/>
                            </a:rPr>
                          </m:ctrlPr>
                        </m:fPr>
                        <m:num>
                          <m:r>
                            <a:rPr lang="en-US" altLang="zh-CN" sz="2400" dirty="0">
                              <a:solidFill>
                                <a:srgbClr val="000000"/>
                              </a:solidFill>
                              <a:latin typeface="Cambria Math" panose="02040503050406030204" pitchFamily="18" charset="0"/>
                            </a:rPr>
                            <m:t>1</m:t>
                          </m:r>
                        </m:num>
                        <m:den>
                          <m:r>
                            <a:rPr lang="en-US" altLang="zh-CN" sz="2400" i="0" dirty="0">
                              <a:solidFill>
                                <a:srgbClr val="000000"/>
                              </a:solidFill>
                              <a:latin typeface="Cambria Math" panose="02040503050406030204" pitchFamily="18" charset="0"/>
                            </a:rPr>
                            <m:t>2</m:t>
                          </m:r>
                        </m:den>
                      </m:f>
                      <m:sSup>
                        <m:sSupPr>
                          <m:ctrlPr>
                            <a:rPr lang="en-US" altLang="zh-CN" sz="2400" b="0" i="1" dirty="0" smtClean="0">
                              <a:solidFill>
                                <a:srgbClr val="000000"/>
                              </a:solidFill>
                              <a:latin typeface="Cambria Math" panose="02040503050406030204" pitchFamily="18" charset="0"/>
                            </a:rPr>
                          </m:ctrlPr>
                        </m:sSupPr>
                        <m:e>
                          <m:r>
                            <a:rPr lang="zh-CN" altLang="en-US" sz="2400" i="1" dirty="0" smtClean="0">
                              <a:solidFill>
                                <a:srgbClr val="000000"/>
                              </a:solidFill>
                              <a:latin typeface="Cambria Math" panose="02040503050406030204" pitchFamily="18" charset="0"/>
                            </a:rPr>
                            <m:t>𝜑</m:t>
                          </m:r>
                        </m:e>
                        <m:sup>
                          <m:r>
                            <a:rPr lang="en-US" altLang="zh-CN" sz="2400" b="0" i="1" dirty="0" smtClean="0">
                              <a:solidFill>
                                <a:srgbClr val="000000"/>
                              </a:solidFill>
                              <a:latin typeface="Cambria Math" panose="02040503050406030204" pitchFamily="18" charset="0"/>
                            </a:rPr>
                            <m:t>′′</m:t>
                          </m:r>
                        </m:sup>
                      </m:sSup>
                      <m:d>
                        <m:dPr>
                          <m:ctrlPr>
                            <a:rPr lang="en-US" altLang="zh-CN" sz="2400" b="0" i="1" dirty="0" smtClean="0">
                              <a:solidFill>
                                <a:srgbClr val="000000"/>
                              </a:solidFill>
                              <a:latin typeface="Cambria Math" panose="02040503050406030204" pitchFamily="18" charset="0"/>
                            </a:rPr>
                          </m:ctrlPr>
                        </m:dPr>
                        <m:e>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e>
                      </m:d>
                      <m:sSup>
                        <m:sSupPr>
                          <m:ctrlPr>
                            <a:rPr lang="en-US" altLang="zh-CN" sz="2400" b="0" i="1" dirty="0" smtClean="0">
                              <a:solidFill>
                                <a:srgbClr val="000000"/>
                              </a:solidFill>
                              <a:latin typeface="Cambria Math" panose="02040503050406030204" pitchFamily="18" charset="0"/>
                            </a:rPr>
                          </m:ctrlPr>
                        </m:sSupPr>
                        <m:e>
                          <m:d>
                            <m:dPr>
                              <m:ctrlPr>
                                <a:rPr lang="en-US" altLang="zh-CN" sz="2400" b="0" i="1" dirty="0" smtClean="0">
                                  <a:solidFill>
                                    <a:srgbClr val="000000"/>
                                  </a:solidFill>
                                  <a:latin typeface="Cambria Math" panose="02040503050406030204" pitchFamily="18" charset="0"/>
                                </a:rPr>
                              </m:ctrlPr>
                            </m:dPr>
                            <m:e>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r>
                                <a:rPr lang="en-US" altLang="zh-CN" sz="2400" b="0" i="1" dirty="0" smtClean="0">
                                  <a:solidFill>
                                    <a:srgbClr val="000000"/>
                                  </a:solidFill>
                                  <a:latin typeface="Cambria Math" panose="02040503050406030204" pitchFamily="18" charset="0"/>
                                </a:rPr>
                                <m:t>−</m:t>
                              </m:r>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e>
                          </m:d>
                        </m:e>
                        <m:sup>
                          <m:r>
                            <a:rPr lang="en-US" altLang="zh-CN" sz="2400" b="0" i="1" dirty="0" smtClean="0">
                              <a:solidFill>
                                <a:srgbClr val="000000"/>
                              </a:solidFill>
                              <a:latin typeface="Cambria Math" panose="02040503050406030204" pitchFamily="18" charset="0"/>
                            </a:rPr>
                            <m:t>2</m:t>
                          </m:r>
                        </m:sup>
                      </m:sSup>
                      <m:r>
                        <a:rPr lang="en-US" altLang="zh-CN" sz="2400" b="0" i="1" dirty="0" smtClean="0">
                          <a:solidFill>
                            <a:srgbClr val="000000"/>
                          </a:solidFill>
                          <a:latin typeface="Cambria Math" panose="02040503050406030204" pitchFamily="18" charset="0"/>
                        </a:rPr>
                        <m:t>+…+</m:t>
                      </m:r>
                      <m:f>
                        <m:fPr>
                          <m:ctrlPr>
                            <a:rPr lang="en-US" altLang="zh-CN" sz="2400" b="0" i="1" dirty="0" smtClean="0">
                              <a:solidFill>
                                <a:srgbClr val="000000"/>
                              </a:solidFill>
                              <a:latin typeface="Cambria Math" panose="02040503050406030204" pitchFamily="18" charset="0"/>
                            </a:rPr>
                          </m:ctrlPr>
                        </m:fPr>
                        <m:num>
                          <m:r>
                            <a:rPr lang="en-US" altLang="zh-CN" sz="2400" b="0" i="1" dirty="0" smtClean="0">
                              <a:solidFill>
                                <a:srgbClr val="000000"/>
                              </a:solidFill>
                              <a:latin typeface="Cambria Math" panose="02040503050406030204" pitchFamily="18" charset="0"/>
                            </a:rPr>
                            <m:t>1</m:t>
                          </m:r>
                        </m:num>
                        <m:den>
                          <m:r>
                            <a:rPr lang="en-US" altLang="zh-CN" sz="2400" b="0" i="1" dirty="0" smtClean="0">
                              <a:solidFill>
                                <a:srgbClr val="000000"/>
                              </a:solidFill>
                              <a:latin typeface="Cambria Math" panose="02040503050406030204" pitchFamily="18" charset="0"/>
                            </a:rPr>
                            <m:t>𝑝</m:t>
                          </m:r>
                          <m:r>
                            <a:rPr lang="en-US" altLang="zh-CN" sz="2400" b="0" i="1" dirty="0" smtClean="0">
                              <a:solidFill>
                                <a:srgbClr val="000000"/>
                              </a:solidFill>
                              <a:latin typeface="Cambria Math" panose="02040503050406030204" pitchFamily="18" charset="0"/>
                            </a:rPr>
                            <m:t>!</m:t>
                          </m:r>
                        </m:den>
                      </m:f>
                      <m:sSup>
                        <m:sSupPr>
                          <m:ctrlPr>
                            <a:rPr lang="en-US" altLang="zh-CN" sz="2400" b="0" i="1" dirty="0" smtClean="0">
                              <a:solidFill>
                                <a:srgbClr val="000000"/>
                              </a:solidFill>
                              <a:latin typeface="Cambria Math" panose="02040503050406030204" pitchFamily="18" charset="0"/>
                            </a:rPr>
                          </m:ctrlPr>
                        </m:sSupPr>
                        <m:e>
                          <m:r>
                            <a:rPr lang="zh-CN" altLang="en-US" sz="2400" b="0" i="1" dirty="0" smtClean="0">
                              <a:solidFill>
                                <a:srgbClr val="000000"/>
                              </a:solidFill>
                              <a:latin typeface="Cambria Math" panose="02040503050406030204" pitchFamily="18" charset="0"/>
                            </a:rPr>
                            <m:t>𝜑</m:t>
                          </m:r>
                        </m:e>
                        <m:sup>
                          <m:d>
                            <m:dPr>
                              <m:ctrlPr>
                                <a:rPr lang="en-US" altLang="zh-CN" sz="2400" b="0" i="1" dirty="0" smtClean="0">
                                  <a:solidFill>
                                    <a:srgbClr val="000000"/>
                                  </a:solidFill>
                                  <a:latin typeface="Cambria Math" panose="02040503050406030204" pitchFamily="18" charset="0"/>
                                </a:rPr>
                              </m:ctrlPr>
                            </m:dPr>
                            <m:e>
                              <m:r>
                                <a:rPr lang="en-US" altLang="zh-CN" sz="2400" b="0" i="1" dirty="0" smtClean="0">
                                  <a:solidFill>
                                    <a:srgbClr val="000000"/>
                                  </a:solidFill>
                                  <a:latin typeface="Cambria Math" panose="02040503050406030204" pitchFamily="18" charset="0"/>
                                </a:rPr>
                                <m:t>𝑝</m:t>
                              </m:r>
                            </m:e>
                          </m:d>
                        </m:sup>
                      </m:sSup>
                      <m:r>
                        <a:rPr lang="en-US" altLang="zh-CN" sz="2400" b="0" i="1" dirty="0" smtClean="0">
                          <a:solidFill>
                            <a:srgbClr val="000000"/>
                          </a:solidFill>
                          <a:latin typeface="Cambria Math" panose="02040503050406030204" pitchFamily="18" charset="0"/>
                        </a:rPr>
                        <m:t>(</m:t>
                      </m:r>
                      <m:r>
                        <a:rPr lang="zh-CN" altLang="en-US" sz="2400" b="0" i="1" dirty="0" smtClean="0">
                          <a:solidFill>
                            <a:srgbClr val="000000"/>
                          </a:solidFill>
                          <a:latin typeface="Cambria Math" panose="02040503050406030204" pitchFamily="18" charset="0"/>
                        </a:rPr>
                        <m:t>𝜉</m:t>
                      </m:r>
                      <m:r>
                        <a:rPr lang="en-US" altLang="zh-CN" sz="2400" b="0" i="1" dirty="0" smtClean="0">
                          <a:solidFill>
                            <a:srgbClr val="000000"/>
                          </a:solidFill>
                          <a:latin typeface="Cambria Math" panose="02040503050406030204" pitchFamily="18" charset="0"/>
                        </a:rPr>
                        <m:t>)</m:t>
                      </m:r>
                      <m:sSup>
                        <m:sSupPr>
                          <m:ctrlPr>
                            <a:rPr lang="en-US" altLang="zh-CN" sz="2400" b="0" i="1" dirty="0" smtClean="0">
                              <a:solidFill>
                                <a:srgbClr val="000000"/>
                              </a:solidFill>
                              <a:latin typeface="Cambria Math" panose="02040503050406030204" pitchFamily="18" charset="0"/>
                            </a:rPr>
                          </m:ctrlPr>
                        </m:sSupPr>
                        <m:e>
                          <m:r>
                            <a:rPr lang="en-US" altLang="zh-CN" sz="2400" b="0" i="1" dirty="0" smtClean="0">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r>
                            <a:rPr lang="en-US" altLang="zh-CN" sz="2400" b="0" i="1" dirty="0" smtClean="0">
                              <a:solidFill>
                                <a:srgbClr val="000000"/>
                              </a:solidFill>
                              <a:latin typeface="Cambria Math" panose="02040503050406030204" pitchFamily="18" charset="0"/>
                            </a:rPr>
                            <m:t>−</m:t>
                          </m:r>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b="0" i="1" dirty="0" smtClean="0">
                              <a:solidFill>
                                <a:srgbClr val="000000"/>
                              </a:solidFill>
                              <a:latin typeface="Cambria Math" panose="02040503050406030204" pitchFamily="18" charset="0"/>
                            </a:rPr>
                            <m:t>)</m:t>
                          </m:r>
                        </m:e>
                        <m:sup>
                          <m:r>
                            <a:rPr lang="en-US" altLang="zh-CN" sz="2400" b="0" i="1" dirty="0" smtClean="0">
                              <a:solidFill>
                                <a:srgbClr val="000000"/>
                              </a:solidFill>
                              <a:latin typeface="Cambria Math" panose="02040503050406030204" pitchFamily="18" charset="0"/>
                            </a:rPr>
                            <m:t>𝑝</m:t>
                          </m:r>
                        </m:sup>
                      </m:sSup>
                    </m:oMath>
                  </m:oMathPara>
                </a14:m>
                <a:endParaRPr lang="en-US" altLang="zh-CN" sz="2400" dirty="0">
                  <a:solidFill>
                    <a:srgbClr val="000000"/>
                  </a:solidFill>
                  <a:latin typeface="+mn-ea"/>
                </a:endParaRP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其中</a:t>
                </a:r>
                <a14:m>
                  <m:oMath xmlns:m="http://schemas.openxmlformats.org/officeDocument/2006/math">
                    <m:r>
                      <m:rPr>
                        <m:sty m:val="p"/>
                      </m:rPr>
                      <a:rPr lang="el-GR" altLang="zh-CN" sz="2400" i="1">
                        <a:solidFill>
                          <a:srgbClr val="000000"/>
                        </a:solidFill>
                        <a:latin typeface="Cambria Math" panose="02040503050406030204" pitchFamily="18" charset="0"/>
                      </a:rPr>
                      <m:t>ξ</m:t>
                    </m:r>
                  </m:oMath>
                </a14:m>
                <a:r>
                  <a:rPr lang="zh-CN" altLang="en-US" sz="2400" dirty="0">
                    <a:solidFill>
                      <a:srgbClr val="000000"/>
                    </a:solidFill>
                    <a:latin typeface="+mn-ea"/>
                  </a:rPr>
                  <a:t>是</a:t>
                </a:r>
                <a14:m>
                  <m:oMath xmlns:m="http://schemas.openxmlformats.org/officeDocument/2006/math">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oMath>
                </a14:m>
                <a:r>
                  <a:rPr lang="zh-CN" altLang="en-US" sz="2400" dirty="0">
                    <a:solidFill>
                      <a:srgbClr val="000000"/>
                    </a:solidFill>
                    <a:latin typeface="+mn-ea"/>
                  </a:rPr>
                  <a:t>与</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oMath>
                </a14:m>
                <a:r>
                  <a:rPr lang="zh-CN" altLang="en-US" sz="2400" dirty="0">
                    <a:solidFill>
                      <a:srgbClr val="000000"/>
                    </a:solidFill>
                    <a:latin typeface="+mn-ea"/>
                  </a:rPr>
                  <a:t>之间的某一点。由式</a:t>
                </a:r>
                <a:r>
                  <a:rPr lang="en-US" altLang="zh-CN" sz="2400" dirty="0">
                    <a:solidFill>
                      <a:srgbClr val="000000"/>
                    </a:solidFill>
                    <a:latin typeface="+mn-ea"/>
                  </a:rPr>
                  <a:t>(2-17)</a:t>
                </a:r>
                <a:r>
                  <a:rPr lang="zh-CN" altLang="en-US" sz="2400" dirty="0">
                    <a:solidFill>
                      <a:srgbClr val="000000"/>
                    </a:solidFill>
                    <a:latin typeface="+mn-ea"/>
                  </a:rPr>
                  <a:t>得</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r>
                        <a:rPr lang="zh-CN" altLang="en-US" sz="2400" i="1">
                          <a:solidFill>
                            <a:srgbClr val="000000"/>
                          </a:solidFill>
                          <a:latin typeface="Cambria Math" panose="02040503050406030204" pitchFamily="18" charset="0"/>
                        </a:rPr>
                        <m:t>𝜑</m:t>
                      </m:r>
                      <m:d>
                        <m:dPr>
                          <m:ctrlPr>
                            <a:rPr lang="en-US" altLang="zh-CN" sz="2400" i="1">
                              <a:solidFill>
                                <a:srgbClr val="000000"/>
                              </a:solidFill>
                              <a:latin typeface="Cambria Math" panose="02040503050406030204" pitchFamily="18" charset="0"/>
                            </a:rPr>
                          </m:ctrlPr>
                        </m:dPr>
                        <m:e>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e>
                      </m:d>
                      <m:r>
                        <a:rPr lang="en-US" altLang="zh-CN" sz="2400" b="0" i="1" dirty="0" smtClean="0">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𝜑</m:t>
                      </m:r>
                      <m:d>
                        <m:dPr>
                          <m:ctrlPr>
                            <a:rPr lang="en-US" altLang="zh-CN" sz="2400" i="1">
                              <a:solidFill>
                                <a:srgbClr val="000000"/>
                              </a:solidFill>
                              <a:latin typeface="Cambria Math" panose="02040503050406030204" pitchFamily="18" charset="0"/>
                            </a:rPr>
                          </m:ctrlPr>
                        </m:dPr>
                        <m:e>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e>
                      </m:d>
                      <m:r>
                        <a:rPr lang="en-US" altLang="zh-CN" sz="2400" b="0" i="1" smtClean="0">
                          <a:solidFill>
                            <a:srgbClr val="000000"/>
                          </a:solidFill>
                          <a:latin typeface="Cambria Math" panose="02040503050406030204" pitchFamily="18" charset="0"/>
                        </a:rPr>
                        <m:t>=</m:t>
                      </m:r>
                      <m:f>
                        <m:fPr>
                          <m:ctrlPr>
                            <a:rPr lang="en-US" altLang="zh-CN" sz="2400" i="1" dirty="0">
                              <a:solidFill>
                                <a:srgbClr val="000000"/>
                              </a:solidFill>
                              <a:latin typeface="Cambria Math" panose="02040503050406030204" pitchFamily="18" charset="0"/>
                            </a:rPr>
                          </m:ctrlPr>
                        </m:fPr>
                        <m:num>
                          <m:r>
                            <a:rPr lang="en-US" altLang="zh-CN" sz="2400" i="1" dirty="0">
                              <a:solidFill>
                                <a:srgbClr val="000000"/>
                              </a:solidFill>
                              <a:latin typeface="Cambria Math" panose="02040503050406030204" pitchFamily="18" charset="0"/>
                            </a:rPr>
                            <m:t>1</m:t>
                          </m:r>
                        </m:num>
                        <m:den>
                          <m:r>
                            <a:rPr lang="en-US" altLang="zh-CN" sz="2400" i="1" dirty="0">
                              <a:solidFill>
                                <a:srgbClr val="000000"/>
                              </a:solidFill>
                              <a:latin typeface="Cambria Math" panose="02040503050406030204" pitchFamily="18" charset="0"/>
                            </a:rPr>
                            <m:t>𝑝</m:t>
                          </m:r>
                          <m:r>
                            <a:rPr lang="en-US" altLang="zh-CN" sz="2400" i="1" dirty="0">
                              <a:solidFill>
                                <a:srgbClr val="000000"/>
                              </a:solidFill>
                              <a:latin typeface="Cambria Math" panose="02040503050406030204" pitchFamily="18" charset="0"/>
                            </a:rPr>
                            <m:t>!</m:t>
                          </m:r>
                        </m:den>
                      </m:f>
                      <m:sSup>
                        <m:sSupPr>
                          <m:ctrlPr>
                            <a:rPr lang="en-US" altLang="zh-CN" sz="2400" i="1" dirty="0">
                              <a:solidFill>
                                <a:srgbClr val="000000"/>
                              </a:solidFill>
                              <a:latin typeface="Cambria Math" panose="02040503050406030204" pitchFamily="18" charset="0"/>
                            </a:rPr>
                          </m:ctrlPr>
                        </m:sSupPr>
                        <m:e>
                          <m:r>
                            <a:rPr lang="zh-CN" altLang="en-US" sz="2400" i="1" dirty="0">
                              <a:solidFill>
                                <a:srgbClr val="000000"/>
                              </a:solidFill>
                              <a:latin typeface="Cambria Math" panose="02040503050406030204" pitchFamily="18" charset="0"/>
                            </a:rPr>
                            <m:t>𝜑</m:t>
                          </m:r>
                        </m:e>
                        <m:sup>
                          <m:d>
                            <m:dPr>
                              <m:ctrlPr>
                                <a:rPr lang="en-US" altLang="zh-CN" sz="2400" i="1" dirty="0">
                                  <a:solidFill>
                                    <a:srgbClr val="000000"/>
                                  </a:solidFill>
                                  <a:latin typeface="Cambria Math" panose="02040503050406030204" pitchFamily="18" charset="0"/>
                                </a:rPr>
                              </m:ctrlPr>
                            </m:dPr>
                            <m:e>
                              <m:r>
                                <a:rPr lang="en-US" altLang="zh-CN" sz="2400" i="1" dirty="0">
                                  <a:solidFill>
                                    <a:srgbClr val="000000"/>
                                  </a:solidFill>
                                  <a:latin typeface="Cambria Math" panose="02040503050406030204" pitchFamily="18" charset="0"/>
                                </a:rPr>
                                <m:t>𝑝</m:t>
                              </m:r>
                            </m:e>
                          </m:d>
                        </m:sup>
                      </m:sSup>
                      <m:r>
                        <a:rPr lang="en-US" altLang="zh-CN" sz="2400" i="1" dirty="0">
                          <a:solidFill>
                            <a:srgbClr val="000000"/>
                          </a:solidFill>
                          <a:latin typeface="Cambria Math" panose="02040503050406030204" pitchFamily="18" charset="0"/>
                        </a:rPr>
                        <m:t>(</m:t>
                      </m:r>
                      <m:r>
                        <a:rPr lang="zh-CN" altLang="en-US" sz="2400" i="1" dirty="0">
                          <a:solidFill>
                            <a:srgbClr val="000000"/>
                          </a:solidFill>
                          <a:latin typeface="Cambria Math" panose="02040503050406030204" pitchFamily="18" charset="0"/>
                        </a:rPr>
                        <m:t>𝜉</m:t>
                      </m:r>
                      <m:r>
                        <a:rPr lang="en-US" altLang="zh-CN" sz="2400" i="1" dirty="0">
                          <a:solidFill>
                            <a:srgbClr val="000000"/>
                          </a:solidFill>
                          <a:latin typeface="Cambria Math" panose="02040503050406030204" pitchFamily="18" charset="0"/>
                        </a:rPr>
                        <m:t>)</m:t>
                      </m:r>
                      <m:sSup>
                        <m:sSupPr>
                          <m:ctrlPr>
                            <a:rPr lang="en-US" altLang="zh-CN" sz="2400" i="1" dirty="0">
                              <a:solidFill>
                                <a:srgbClr val="000000"/>
                              </a:solidFill>
                              <a:latin typeface="Cambria Math" panose="02040503050406030204" pitchFamily="18" charset="0"/>
                            </a:rPr>
                          </m:ctrlPr>
                        </m:sSupPr>
                        <m:e>
                          <m:r>
                            <a:rPr lang="en-US" altLang="zh-CN" sz="2400" i="1" dirty="0">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r>
                            <a:rPr lang="en-US" altLang="zh-CN" sz="2400" i="1" dirty="0">
                              <a:solidFill>
                                <a:srgbClr val="000000"/>
                              </a:solidFill>
                              <a:latin typeface="Cambria Math" panose="02040503050406030204" pitchFamily="18" charset="0"/>
                            </a:rPr>
                            <m:t>−</m:t>
                          </m:r>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i="1" dirty="0">
                              <a:solidFill>
                                <a:srgbClr val="000000"/>
                              </a:solidFill>
                              <a:latin typeface="Cambria Math" panose="02040503050406030204" pitchFamily="18" charset="0"/>
                            </a:rPr>
                            <m:t>)</m:t>
                          </m:r>
                        </m:e>
                        <m:sup>
                          <m:r>
                            <a:rPr lang="en-US" altLang="zh-CN" sz="2400" i="1" dirty="0">
                              <a:solidFill>
                                <a:srgbClr val="000000"/>
                              </a:solidFill>
                              <a:latin typeface="Cambria Math" panose="02040503050406030204" pitchFamily="18" charset="0"/>
                            </a:rPr>
                            <m:t>𝑝</m:t>
                          </m:r>
                        </m:sup>
                      </m:sSup>
                    </m:oMath>
                  </m:oMathPara>
                </a14:m>
                <a:endParaRPr lang="en-US" altLang="zh-CN" sz="2400" dirty="0">
                  <a:solidFill>
                    <a:srgbClr val="000000"/>
                  </a:solidFill>
                  <a:latin typeface="+mn-ea"/>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232288" y="909885"/>
                <a:ext cx="8793725" cy="5649668"/>
              </a:xfrm>
              <a:prstGeom prst="rect">
                <a:avLst/>
              </a:prstGeom>
              <a:blipFill rotWithShape="1">
                <a:blip r:embed="rId3" cstate="print"/>
                <a:stretch>
                  <a:fillRect l="-832" t="-324" r="-780"/>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三、迭代法的收敛速度</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7" name="文本框 6"/>
          <p:cNvSpPr txBox="1"/>
          <p:nvPr/>
        </p:nvSpPr>
        <p:spPr>
          <a:xfrm>
            <a:off x="8133735" y="1555833"/>
            <a:ext cx="1140965" cy="461665"/>
          </a:xfrm>
          <a:prstGeom prst="rect">
            <a:avLst/>
          </a:prstGeom>
          <a:noFill/>
        </p:spPr>
        <p:txBody>
          <a:bodyPr wrap="square" rtlCol="0">
            <a:spAutoFit/>
          </a:bodyPr>
          <a:lstStyle/>
          <a:p>
            <a:r>
              <a:rPr lang="en-US" altLang="zh-CN" sz="2400" dirty="0">
                <a:solidFill>
                  <a:srgbClr val="000000"/>
                </a:solidFill>
                <a:latin typeface="+mn-ea"/>
              </a:rPr>
              <a:t>(2-17)</a:t>
            </a:r>
            <a:endParaRPr lang="zh-CN" altLang="en-US" sz="2400" dirty="0">
              <a:solidFill>
                <a:srgbClr val="000000"/>
              </a:solidFill>
              <a:latin typeface="+mn-ea"/>
            </a:endParaRPr>
          </a:p>
        </p:txBody>
      </p:sp>
      <p:sp>
        <p:nvSpPr>
          <p:cNvPr id="8"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23</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457200" y="909886"/>
                <a:ext cx="11326761" cy="5860030"/>
              </a:xfrm>
              <a:prstGeom prst="rect">
                <a:avLst/>
              </a:prstGeom>
              <a:noFill/>
              <a:ln w="9525">
                <a:noFill/>
                <a:miter lim="800000"/>
                <a:headEnd/>
                <a:tailEnd/>
              </a:ln>
            </p:spPr>
            <p:txBody>
              <a:bodyPr anchor="ctr"/>
              <a:lstStyle/>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由于</a:t>
                </a:r>
                <a14:m>
                  <m:oMath xmlns:m="http://schemas.openxmlformats.org/officeDocument/2006/math">
                    <m:r>
                      <a:rPr lang="zh-CN" altLang="en-US" sz="2400" i="1" dirty="0">
                        <a:solidFill>
                          <a:srgbClr val="000000"/>
                        </a:solidFill>
                        <a:latin typeface="Cambria Math" panose="02040503050406030204" pitchFamily="18" charset="0"/>
                      </a:rPr>
                      <m:t>𝜑</m:t>
                    </m:r>
                    <m:d>
                      <m:dPr>
                        <m:ctrlPr>
                          <a:rPr lang="en-US" altLang="zh-CN" sz="2400" i="1" dirty="0">
                            <a:solidFill>
                              <a:srgbClr val="000000"/>
                            </a:solidFill>
                            <a:latin typeface="Cambria Math" panose="02040503050406030204" pitchFamily="18" charset="0"/>
                          </a:rPr>
                        </m:ctrlPr>
                      </m:dPr>
                      <m:e>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e>
                    </m:d>
                    <m:r>
                      <a:rPr lang="en-US" altLang="zh-CN" sz="2400" i="1" dirty="0">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oMath>
                </a14:m>
                <a:r>
                  <a:rPr lang="zh-CN" altLang="en-US" sz="2400" dirty="0">
                    <a:solidFill>
                      <a:srgbClr val="000000"/>
                    </a:solidFill>
                    <a:latin typeface="+mn-ea"/>
                  </a:rPr>
                  <a:t>，</a:t>
                </a:r>
                <a:r>
                  <a:rPr lang="el-GR" altLang="zh-CN" sz="2400" dirty="0">
                    <a:solidFill>
                      <a:srgbClr val="000000"/>
                    </a:solidFill>
                  </a:rPr>
                  <a:t> </a:t>
                </a:r>
                <a14:m>
                  <m:oMath xmlns:m="http://schemas.openxmlformats.org/officeDocument/2006/math">
                    <m:r>
                      <a:rPr lang="el-GR" altLang="zh-CN" sz="2400" i="1" dirty="0">
                        <a:solidFill>
                          <a:srgbClr val="000000"/>
                        </a:solidFill>
                        <a:latin typeface="Cambria Math" panose="02040503050406030204" pitchFamily="18" charset="0"/>
                      </a:rPr>
                      <m:t>𝜑</m:t>
                    </m:r>
                    <m:d>
                      <m:dPr>
                        <m:ctrlPr>
                          <a:rPr lang="en-US" altLang="zh-CN" sz="2400" i="1" dirty="0">
                            <a:solidFill>
                              <a:srgbClr val="000000"/>
                            </a:solidFill>
                            <a:latin typeface="Cambria Math" panose="02040503050406030204" pitchFamily="18" charset="0"/>
                          </a:rPr>
                        </m:ctrlPr>
                      </m:dPr>
                      <m:e>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e>
                    </m:d>
                    <m:r>
                      <a:rPr lang="en-US" altLang="zh-CN" sz="2400" i="1" dirty="0">
                        <a:solidFill>
                          <a:srgbClr val="000000"/>
                        </a:solidFill>
                        <a:latin typeface="Cambria Math" panose="02040503050406030204" pitchFamily="18" charset="0"/>
                      </a:rPr>
                      <m:t>=</m:t>
                    </m:r>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oMath>
                </a14:m>
                <a:r>
                  <a:rPr lang="zh-CN" altLang="en-US" sz="2400" dirty="0">
                    <a:solidFill>
                      <a:srgbClr val="000000"/>
                    </a:solidFill>
                    <a:latin typeface="+mn-ea"/>
                  </a:rPr>
                  <a:t>，于是</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b>
                        <m:sSubPr>
                          <m:ctrlPr>
                            <a:rPr lang="en-US" altLang="zh-CN" sz="2200" i="1" dirty="0">
                              <a:solidFill>
                                <a:srgbClr val="000000"/>
                              </a:solidFill>
                              <a:latin typeface="Cambria Math" panose="02040503050406030204" pitchFamily="18" charset="0"/>
                            </a:rPr>
                          </m:ctrlPr>
                        </m:sSubPr>
                        <m:e>
                          <m:r>
                            <a:rPr lang="en-US" altLang="zh-CN" sz="2200" i="1" dirty="0">
                              <a:solidFill>
                                <a:srgbClr val="000000"/>
                              </a:solidFill>
                              <a:latin typeface="Cambria Math" panose="02040503050406030204" pitchFamily="18" charset="0"/>
                            </a:rPr>
                            <m:t>𝑥</m:t>
                          </m:r>
                        </m:e>
                        <m:sub>
                          <m:r>
                            <a:rPr lang="en-US" altLang="zh-CN" sz="2200" i="1" dirty="0">
                              <a:solidFill>
                                <a:srgbClr val="000000"/>
                              </a:solidFill>
                              <a:latin typeface="Cambria Math" panose="02040503050406030204" pitchFamily="18" charset="0"/>
                            </a:rPr>
                            <m:t>𝑘</m:t>
                          </m:r>
                          <m:r>
                            <a:rPr lang="en-US" altLang="zh-CN" sz="2200" b="0" i="1" dirty="0" smtClean="0">
                              <a:solidFill>
                                <a:srgbClr val="000000"/>
                              </a:solidFill>
                              <a:latin typeface="Cambria Math" panose="02040503050406030204" pitchFamily="18" charset="0"/>
                            </a:rPr>
                            <m:t>+1</m:t>
                          </m:r>
                        </m:sub>
                      </m:sSub>
                      <m:r>
                        <a:rPr lang="en-US" altLang="zh-CN" sz="2200" b="0" i="1" smtClean="0">
                          <a:solidFill>
                            <a:srgbClr val="000000"/>
                          </a:solidFill>
                          <a:latin typeface="Cambria Math" panose="02040503050406030204" pitchFamily="18" charset="0"/>
                        </a:rPr>
                        <m:t>−</m:t>
                      </m:r>
                      <m:sSup>
                        <m:sSupPr>
                          <m:ctrlPr>
                            <a:rPr lang="en-US" altLang="zh-CN" sz="2200" i="1" dirty="0">
                              <a:solidFill>
                                <a:srgbClr val="000000"/>
                              </a:solidFill>
                              <a:latin typeface="Cambria Math" panose="02040503050406030204" pitchFamily="18" charset="0"/>
                            </a:rPr>
                          </m:ctrlPr>
                        </m:sSupPr>
                        <m:e>
                          <m:r>
                            <a:rPr lang="en-US" altLang="zh-CN" sz="2200" i="1" dirty="0">
                              <a:solidFill>
                                <a:srgbClr val="000000"/>
                              </a:solidFill>
                              <a:latin typeface="Cambria Math" panose="02040503050406030204" pitchFamily="18" charset="0"/>
                            </a:rPr>
                            <m:t>𝑥</m:t>
                          </m:r>
                        </m:e>
                        <m:sup>
                          <m:r>
                            <a:rPr lang="en-US" altLang="zh-CN" sz="2200" dirty="0">
                              <a:solidFill>
                                <a:srgbClr val="000000"/>
                              </a:solidFill>
                              <a:latin typeface="Cambria Math" panose="02040503050406030204" pitchFamily="18" charset="0"/>
                            </a:rPr>
                            <m:t>∗</m:t>
                          </m:r>
                        </m:sup>
                      </m:sSup>
                      <m:r>
                        <a:rPr lang="en-US" altLang="zh-CN" sz="2200" b="0" i="1" smtClean="0">
                          <a:solidFill>
                            <a:srgbClr val="000000"/>
                          </a:solidFill>
                          <a:latin typeface="Cambria Math" panose="02040503050406030204" pitchFamily="18" charset="0"/>
                        </a:rPr>
                        <m:t>=</m:t>
                      </m:r>
                      <m:f>
                        <m:fPr>
                          <m:ctrlPr>
                            <a:rPr lang="en-US" altLang="zh-CN" sz="2200" b="0" i="1" smtClean="0">
                              <a:solidFill>
                                <a:srgbClr val="000000"/>
                              </a:solidFill>
                              <a:latin typeface="Cambria Math" panose="02040503050406030204" pitchFamily="18" charset="0"/>
                            </a:rPr>
                          </m:ctrlPr>
                        </m:fPr>
                        <m:num>
                          <m:sSup>
                            <m:sSupPr>
                              <m:ctrlPr>
                                <a:rPr lang="en-US" altLang="zh-CN" sz="2200" b="0" i="1" smtClean="0">
                                  <a:solidFill>
                                    <a:srgbClr val="000000"/>
                                  </a:solidFill>
                                  <a:latin typeface="Cambria Math" panose="02040503050406030204" pitchFamily="18" charset="0"/>
                                </a:rPr>
                              </m:ctrlPr>
                            </m:sSupPr>
                            <m:e>
                              <m:r>
                                <a:rPr lang="zh-CN" altLang="en-US" sz="2200" b="0" i="1" smtClean="0">
                                  <a:solidFill>
                                    <a:srgbClr val="000000"/>
                                  </a:solidFill>
                                  <a:latin typeface="Cambria Math" panose="02040503050406030204" pitchFamily="18" charset="0"/>
                                </a:rPr>
                                <m:t>𝜑</m:t>
                              </m:r>
                            </m:e>
                            <m:sup>
                              <m:d>
                                <m:dPr>
                                  <m:ctrlPr>
                                    <a:rPr lang="en-US" altLang="zh-CN" sz="2200" b="0" i="1" smtClean="0">
                                      <a:solidFill>
                                        <a:srgbClr val="000000"/>
                                      </a:solidFill>
                                      <a:latin typeface="Cambria Math" panose="02040503050406030204" pitchFamily="18" charset="0"/>
                                    </a:rPr>
                                  </m:ctrlPr>
                                </m:dPr>
                                <m:e>
                                  <m:r>
                                    <a:rPr lang="en-US" altLang="zh-CN" sz="2200" b="0" i="1" smtClean="0">
                                      <a:solidFill>
                                        <a:srgbClr val="000000"/>
                                      </a:solidFill>
                                      <a:latin typeface="Cambria Math" panose="02040503050406030204" pitchFamily="18" charset="0"/>
                                    </a:rPr>
                                    <m:t>𝑝</m:t>
                                  </m:r>
                                </m:e>
                              </m:d>
                            </m:sup>
                          </m:sSup>
                          <m:r>
                            <a:rPr lang="en-US" altLang="zh-CN" sz="2200" b="0" i="1" smtClean="0">
                              <a:solidFill>
                                <a:srgbClr val="000000"/>
                              </a:solidFill>
                              <a:latin typeface="Cambria Math" panose="02040503050406030204" pitchFamily="18" charset="0"/>
                            </a:rPr>
                            <m:t>(</m:t>
                          </m:r>
                          <m:r>
                            <a:rPr lang="zh-CN" altLang="en-US" sz="2200" b="0" i="1" smtClean="0">
                              <a:solidFill>
                                <a:srgbClr val="000000"/>
                              </a:solidFill>
                              <a:latin typeface="Cambria Math" panose="02040503050406030204" pitchFamily="18" charset="0"/>
                            </a:rPr>
                            <m:t>𝜉</m:t>
                          </m:r>
                          <m:r>
                            <a:rPr lang="en-US" altLang="zh-CN" sz="2200" b="0" i="1" smtClean="0">
                              <a:solidFill>
                                <a:srgbClr val="000000"/>
                              </a:solidFill>
                              <a:latin typeface="Cambria Math" panose="02040503050406030204" pitchFamily="18" charset="0"/>
                            </a:rPr>
                            <m:t>)</m:t>
                          </m:r>
                        </m:num>
                        <m:den>
                          <m:r>
                            <a:rPr lang="en-US" altLang="zh-CN" sz="2200" b="0" i="1" smtClean="0">
                              <a:solidFill>
                                <a:srgbClr val="000000"/>
                              </a:solidFill>
                              <a:latin typeface="Cambria Math" panose="02040503050406030204" pitchFamily="18" charset="0"/>
                            </a:rPr>
                            <m:t>𝑝</m:t>
                          </m:r>
                          <m:r>
                            <a:rPr lang="en-US" altLang="zh-CN" sz="2200" b="0" i="1" smtClean="0">
                              <a:solidFill>
                                <a:srgbClr val="000000"/>
                              </a:solidFill>
                              <a:latin typeface="Cambria Math" panose="02040503050406030204" pitchFamily="18" charset="0"/>
                            </a:rPr>
                            <m:t>!</m:t>
                          </m:r>
                        </m:den>
                      </m:f>
                      <m:sSup>
                        <m:sSupPr>
                          <m:ctrlPr>
                            <a:rPr lang="en-US" altLang="zh-CN" sz="2200" i="1" dirty="0" smtClean="0">
                              <a:solidFill>
                                <a:srgbClr val="000000"/>
                              </a:solidFill>
                              <a:latin typeface="Cambria Math" panose="02040503050406030204" pitchFamily="18" charset="0"/>
                            </a:rPr>
                          </m:ctrlPr>
                        </m:sSupPr>
                        <m:e>
                          <m:d>
                            <m:dPr>
                              <m:ctrlPr>
                                <a:rPr lang="en-US" altLang="zh-CN" sz="2200" i="1" dirty="0">
                                  <a:solidFill>
                                    <a:srgbClr val="000000"/>
                                  </a:solidFill>
                                  <a:latin typeface="Cambria Math" panose="02040503050406030204" pitchFamily="18" charset="0"/>
                                </a:rPr>
                              </m:ctrlPr>
                            </m:dPr>
                            <m:e>
                              <m:sSub>
                                <m:sSubPr>
                                  <m:ctrlPr>
                                    <a:rPr lang="en-US" altLang="zh-CN" sz="2200" i="1" dirty="0">
                                      <a:solidFill>
                                        <a:srgbClr val="000000"/>
                                      </a:solidFill>
                                      <a:latin typeface="Cambria Math" panose="02040503050406030204" pitchFamily="18" charset="0"/>
                                    </a:rPr>
                                  </m:ctrlPr>
                                </m:sSubPr>
                                <m:e>
                                  <m:r>
                                    <a:rPr lang="en-US" altLang="zh-CN" sz="2200" i="1" dirty="0">
                                      <a:solidFill>
                                        <a:srgbClr val="000000"/>
                                      </a:solidFill>
                                      <a:latin typeface="Cambria Math" panose="02040503050406030204" pitchFamily="18" charset="0"/>
                                    </a:rPr>
                                    <m:t>𝑥</m:t>
                                  </m:r>
                                </m:e>
                                <m:sub>
                                  <m:r>
                                    <a:rPr lang="en-US" altLang="zh-CN" sz="2200" i="1" dirty="0">
                                      <a:solidFill>
                                        <a:srgbClr val="000000"/>
                                      </a:solidFill>
                                      <a:latin typeface="Cambria Math" panose="02040503050406030204" pitchFamily="18" charset="0"/>
                                    </a:rPr>
                                    <m:t>𝑘</m:t>
                                  </m:r>
                                </m:sub>
                              </m:sSub>
                              <m:r>
                                <a:rPr lang="en-US" altLang="zh-CN" sz="2200" i="0" dirty="0">
                                  <a:solidFill>
                                    <a:srgbClr val="000000"/>
                                  </a:solidFill>
                                  <a:latin typeface="Cambria Math" panose="02040503050406030204" pitchFamily="18" charset="0"/>
                                </a:rPr>
                                <m:t>−</m:t>
                              </m:r>
                              <m:sSup>
                                <m:sSupPr>
                                  <m:ctrlPr>
                                    <a:rPr lang="en-US" altLang="zh-CN" sz="2200" i="1" dirty="0">
                                      <a:solidFill>
                                        <a:srgbClr val="000000"/>
                                      </a:solidFill>
                                      <a:latin typeface="Cambria Math" panose="02040503050406030204" pitchFamily="18" charset="0"/>
                                    </a:rPr>
                                  </m:ctrlPr>
                                </m:sSupPr>
                                <m:e>
                                  <m:r>
                                    <a:rPr lang="en-US" altLang="zh-CN" sz="2200" i="1" dirty="0">
                                      <a:solidFill>
                                        <a:srgbClr val="000000"/>
                                      </a:solidFill>
                                      <a:latin typeface="Cambria Math" panose="02040503050406030204" pitchFamily="18" charset="0"/>
                                    </a:rPr>
                                    <m:t>𝑥</m:t>
                                  </m:r>
                                </m:e>
                                <m:sup>
                                  <m:r>
                                    <a:rPr lang="en-US" altLang="zh-CN" sz="2200" b="0" i="0" dirty="0" smtClean="0">
                                      <a:solidFill>
                                        <a:srgbClr val="000000"/>
                                      </a:solidFill>
                                      <a:latin typeface="Cambria Math" panose="02040503050406030204" pitchFamily="18" charset="0"/>
                                    </a:rPr>
                                    <m:t>∗</m:t>
                                  </m:r>
                                </m:sup>
                              </m:sSup>
                            </m:e>
                          </m:d>
                        </m:e>
                        <m:sup>
                          <m:r>
                            <a:rPr lang="en-US" altLang="zh-CN" sz="2200" i="1" dirty="0">
                              <a:solidFill>
                                <a:srgbClr val="000000"/>
                              </a:solidFill>
                              <a:latin typeface="Cambria Math" panose="02040503050406030204" pitchFamily="18" charset="0"/>
                            </a:rPr>
                            <m:t>𝑝</m:t>
                          </m:r>
                        </m:sup>
                      </m:sSup>
                    </m:oMath>
                  </m:oMathPara>
                </a14:m>
                <a:endParaRPr lang="en-US" altLang="zh-CN" sz="2200" dirty="0">
                  <a:solidFill>
                    <a:srgbClr val="000000"/>
                  </a:solidFill>
                  <a:latin typeface="+mn-ea"/>
                </a:endParaRP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因此当</a:t>
                </a:r>
                <a14:m>
                  <m:oMath xmlns:m="http://schemas.openxmlformats.org/officeDocument/2006/math">
                    <m:r>
                      <a:rPr lang="en-US" altLang="zh-CN" sz="2400" i="1" dirty="0" smtClean="0">
                        <a:solidFill>
                          <a:srgbClr val="000000"/>
                        </a:solidFill>
                        <a:latin typeface="Cambria Math" panose="02040503050406030204" pitchFamily="18" charset="0"/>
                      </a:rPr>
                      <m:t>𝑘</m:t>
                    </m:r>
                    <m:r>
                      <a:rPr lang="en-US" altLang="zh-CN" sz="2400" i="1" dirty="0" smtClean="0">
                        <a:solidFill>
                          <a:srgbClr val="000000"/>
                        </a:solidFill>
                        <a:latin typeface="Cambria Math" panose="02040503050406030204" pitchFamily="18" charset="0"/>
                      </a:rPr>
                      <m:t>→∞</m:t>
                    </m:r>
                  </m:oMath>
                </a14:m>
                <a:r>
                  <a:rPr lang="zh-CN" altLang="en-US" sz="2400" dirty="0">
                    <a:solidFill>
                      <a:srgbClr val="000000"/>
                    </a:solidFill>
                    <a:latin typeface="+mn-ea"/>
                  </a:rPr>
                  <a:t>时，有</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f>
                        <m:fPr>
                          <m:ctrlPr>
                            <a:rPr lang="en-US" altLang="zh-CN" sz="2200" i="1" smtClean="0">
                              <a:solidFill>
                                <a:srgbClr val="000000"/>
                              </a:solidFill>
                              <a:latin typeface="Cambria Math" panose="02040503050406030204" pitchFamily="18" charset="0"/>
                            </a:rPr>
                          </m:ctrlPr>
                        </m:fPr>
                        <m:num>
                          <m:sSub>
                            <m:sSubPr>
                              <m:ctrlPr>
                                <a:rPr lang="en-US" altLang="zh-CN" sz="2200" i="1" smtClean="0">
                                  <a:solidFill>
                                    <a:srgbClr val="000000"/>
                                  </a:solidFill>
                                  <a:latin typeface="Cambria Math" panose="02040503050406030204" pitchFamily="18" charset="0"/>
                                </a:rPr>
                              </m:ctrlPr>
                            </m:sSubPr>
                            <m:e>
                              <m:r>
                                <a:rPr lang="en-US" altLang="zh-CN" sz="2200" b="0" i="1" smtClean="0">
                                  <a:solidFill>
                                    <a:srgbClr val="000000"/>
                                  </a:solidFill>
                                  <a:latin typeface="Cambria Math" panose="02040503050406030204" pitchFamily="18" charset="0"/>
                                </a:rPr>
                                <m:t>𝑒</m:t>
                              </m:r>
                            </m:e>
                            <m:sub>
                              <m:r>
                                <a:rPr lang="en-US" altLang="zh-CN" sz="2200" b="0" i="1" smtClean="0">
                                  <a:solidFill>
                                    <a:srgbClr val="000000"/>
                                  </a:solidFill>
                                  <a:latin typeface="Cambria Math" panose="02040503050406030204" pitchFamily="18" charset="0"/>
                                </a:rPr>
                                <m:t>𝑘</m:t>
                              </m:r>
                              <m:r>
                                <a:rPr lang="en-US" altLang="zh-CN" sz="2200" b="0" i="1" smtClean="0">
                                  <a:solidFill>
                                    <a:srgbClr val="000000"/>
                                  </a:solidFill>
                                  <a:latin typeface="Cambria Math" panose="02040503050406030204" pitchFamily="18" charset="0"/>
                                </a:rPr>
                                <m:t>+1</m:t>
                              </m:r>
                            </m:sub>
                          </m:sSub>
                        </m:num>
                        <m:den>
                          <m:sSubSup>
                            <m:sSubSupPr>
                              <m:ctrlPr>
                                <a:rPr lang="en-US" altLang="zh-CN" sz="2200" i="1" smtClean="0">
                                  <a:solidFill>
                                    <a:srgbClr val="000000"/>
                                  </a:solidFill>
                                  <a:latin typeface="Cambria Math" panose="02040503050406030204" pitchFamily="18" charset="0"/>
                                </a:rPr>
                              </m:ctrlPr>
                            </m:sSubSupPr>
                            <m:e>
                              <m:r>
                                <a:rPr lang="en-US" altLang="zh-CN" sz="2200" b="0" i="1" smtClean="0">
                                  <a:solidFill>
                                    <a:srgbClr val="000000"/>
                                  </a:solidFill>
                                  <a:latin typeface="Cambria Math" panose="02040503050406030204" pitchFamily="18" charset="0"/>
                                </a:rPr>
                                <m:t>𝑒</m:t>
                              </m:r>
                            </m:e>
                            <m:sub>
                              <m:r>
                                <a:rPr lang="en-US" altLang="zh-CN" sz="2200" b="0" i="1" smtClean="0">
                                  <a:solidFill>
                                    <a:srgbClr val="000000"/>
                                  </a:solidFill>
                                  <a:latin typeface="Cambria Math" panose="02040503050406030204" pitchFamily="18" charset="0"/>
                                </a:rPr>
                                <m:t>𝑘</m:t>
                              </m:r>
                            </m:sub>
                            <m:sup>
                              <m:r>
                                <a:rPr lang="en-US" altLang="zh-CN" sz="2200" b="0" i="1" smtClean="0">
                                  <a:solidFill>
                                    <a:srgbClr val="000000"/>
                                  </a:solidFill>
                                  <a:latin typeface="Cambria Math" panose="02040503050406030204" pitchFamily="18" charset="0"/>
                                </a:rPr>
                                <m:t>𝑝</m:t>
                              </m:r>
                            </m:sup>
                          </m:sSubSup>
                        </m:den>
                      </m:f>
                      <m:r>
                        <a:rPr lang="en-US" altLang="zh-CN" sz="2200" b="0" i="1" smtClean="0">
                          <a:solidFill>
                            <a:srgbClr val="000000"/>
                          </a:solidFill>
                          <a:latin typeface="Cambria Math" panose="02040503050406030204" pitchFamily="18" charset="0"/>
                        </a:rPr>
                        <m:t>=</m:t>
                      </m:r>
                      <m:f>
                        <m:fPr>
                          <m:ctrlPr>
                            <a:rPr lang="en-US" altLang="zh-CN" sz="2200" b="0" i="1" smtClean="0">
                              <a:solidFill>
                                <a:srgbClr val="000000"/>
                              </a:solidFill>
                              <a:latin typeface="Cambria Math" panose="02040503050406030204" pitchFamily="18" charset="0"/>
                            </a:rPr>
                          </m:ctrlPr>
                        </m:fPr>
                        <m:num>
                          <m:sSub>
                            <m:sSubPr>
                              <m:ctrlPr>
                                <a:rPr lang="en-US" altLang="zh-CN" sz="2200" i="1" dirty="0">
                                  <a:solidFill>
                                    <a:srgbClr val="000000"/>
                                  </a:solidFill>
                                  <a:latin typeface="Cambria Math" panose="02040503050406030204" pitchFamily="18" charset="0"/>
                                </a:rPr>
                              </m:ctrlPr>
                            </m:sSubPr>
                            <m:e>
                              <m:r>
                                <a:rPr lang="en-US" altLang="zh-CN" sz="2200" i="1" dirty="0">
                                  <a:solidFill>
                                    <a:srgbClr val="000000"/>
                                  </a:solidFill>
                                  <a:latin typeface="Cambria Math" panose="02040503050406030204" pitchFamily="18" charset="0"/>
                                </a:rPr>
                                <m:t>𝑥</m:t>
                              </m:r>
                            </m:e>
                            <m:sub>
                              <m:r>
                                <a:rPr lang="en-US" altLang="zh-CN" sz="2200" i="1" dirty="0">
                                  <a:solidFill>
                                    <a:srgbClr val="000000"/>
                                  </a:solidFill>
                                  <a:latin typeface="Cambria Math" panose="02040503050406030204" pitchFamily="18" charset="0"/>
                                </a:rPr>
                                <m:t>𝑘</m:t>
                              </m:r>
                              <m:r>
                                <a:rPr lang="en-US" altLang="zh-CN" sz="2200" i="1" dirty="0">
                                  <a:solidFill>
                                    <a:srgbClr val="000000"/>
                                  </a:solidFill>
                                  <a:latin typeface="Cambria Math" panose="02040503050406030204" pitchFamily="18" charset="0"/>
                                </a:rPr>
                                <m:t>+1</m:t>
                              </m:r>
                            </m:sub>
                          </m:sSub>
                          <m:r>
                            <a:rPr lang="en-US" altLang="zh-CN" sz="2200" b="0" i="1" dirty="0" smtClean="0">
                              <a:solidFill>
                                <a:srgbClr val="000000"/>
                              </a:solidFill>
                              <a:latin typeface="Cambria Math" panose="02040503050406030204" pitchFamily="18" charset="0"/>
                            </a:rPr>
                            <m:t>−</m:t>
                          </m:r>
                          <m:sSup>
                            <m:sSupPr>
                              <m:ctrlPr>
                                <a:rPr lang="en-US" altLang="zh-CN" sz="2200" i="1" dirty="0">
                                  <a:solidFill>
                                    <a:srgbClr val="000000"/>
                                  </a:solidFill>
                                  <a:latin typeface="Cambria Math" panose="02040503050406030204" pitchFamily="18" charset="0"/>
                                </a:rPr>
                              </m:ctrlPr>
                            </m:sSupPr>
                            <m:e>
                              <m:r>
                                <a:rPr lang="en-US" altLang="zh-CN" sz="2200" i="1" dirty="0">
                                  <a:solidFill>
                                    <a:srgbClr val="000000"/>
                                  </a:solidFill>
                                  <a:latin typeface="Cambria Math" panose="02040503050406030204" pitchFamily="18" charset="0"/>
                                </a:rPr>
                                <m:t>𝑥</m:t>
                              </m:r>
                            </m:e>
                            <m:sup>
                              <m:r>
                                <a:rPr lang="en-US" altLang="zh-CN" sz="2200" dirty="0">
                                  <a:solidFill>
                                    <a:srgbClr val="000000"/>
                                  </a:solidFill>
                                  <a:latin typeface="Cambria Math" panose="02040503050406030204" pitchFamily="18" charset="0"/>
                                </a:rPr>
                                <m:t>∗</m:t>
                              </m:r>
                            </m:sup>
                          </m:sSup>
                        </m:num>
                        <m:den>
                          <m:sSup>
                            <m:sSupPr>
                              <m:ctrlPr>
                                <a:rPr lang="en-US" altLang="zh-CN" sz="2200" b="0" i="1" smtClean="0">
                                  <a:solidFill>
                                    <a:srgbClr val="000000"/>
                                  </a:solidFill>
                                  <a:latin typeface="Cambria Math" panose="02040503050406030204" pitchFamily="18" charset="0"/>
                                </a:rPr>
                              </m:ctrlPr>
                            </m:sSupPr>
                            <m:e>
                              <m:r>
                                <a:rPr lang="en-US" altLang="zh-CN" sz="2200" b="0" i="1" smtClean="0">
                                  <a:solidFill>
                                    <a:srgbClr val="000000"/>
                                  </a:solidFill>
                                  <a:latin typeface="Cambria Math" panose="02040503050406030204" pitchFamily="18" charset="0"/>
                                </a:rPr>
                                <m:t>(</m:t>
                              </m:r>
                              <m:sSub>
                                <m:sSubPr>
                                  <m:ctrlPr>
                                    <a:rPr lang="en-US" altLang="zh-CN" sz="2200" i="1" dirty="0">
                                      <a:solidFill>
                                        <a:srgbClr val="000000"/>
                                      </a:solidFill>
                                      <a:latin typeface="Cambria Math" panose="02040503050406030204" pitchFamily="18" charset="0"/>
                                    </a:rPr>
                                  </m:ctrlPr>
                                </m:sSubPr>
                                <m:e>
                                  <m:r>
                                    <a:rPr lang="en-US" altLang="zh-CN" sz="2200" i="1" dirty="0">
                                      <a:solidFill>
                                        <a:srgbClr val="000000"/>
                                      </a:solidFill>
                                      <a:latin typeface="Cambria Math" panose="02040503050406030204" pitchFamily="18" charset="0"/>
                                    </a:rPr>
                                    <m:t>𝑥</m:t>
                                  </m:r>
                                </m:e>
                                <m:sub>
                                  <m:r>
                                    <a:rPr lang="en-US" altLang="zh-CN" sz="2200" i="1" dirty="0">
                                      <a:solidFill>
                                        <a:srgbClr val="000000"/>
                                      </a:solidFill>
                                      <a:latin typeface="Cambria Math" panose="02040503050406030204" pitchFamily="18" charset="0"/>
                                    </a:rPr>
                                    <m:t>𝑘</m:t>
                                  </m:r>
                                </m:sub>
                              </m:sSub>
                              <m:r>
                                <a:rPr lang="en-US" altLang="zh-CN" sz="2200" dirty="0">
                                  <a:solidFill>
                                    <a:srgbClr val="000000"/>
                                  </a:solidFill>
                                  <a:latin typeface="Cambria Math" panose="02040503050406030204" pitchFamily="18" charset="0"/>
                                </a:rPr>
                                <m:t>−</m:t>
                              </m:r>
                              <m:sSup>
                                <m:sSupPr>
                                  <m:ctrlPr>
                                    <a:rPr lang="en-US" altLang="zh-CN" sz="2200" i="1" dirty="0">
                                      <a:solidFill>
                                        <a:srgbClr val="000000"/>
                                      </a:solidFill>
                                      <a:latin typeface="Cambria Math" panose="02040503050406030204" pitchFamily="18" charset="0"/>
                                    </a:rPr>
                                  </m:ctrlPr>
                                </m:sSupPr>
                                <m:e>
                                  <m:r>
                                    <a:rPr lang="en-US" altLang="zh-CN" sz="2200" i="1" dirty="0">
                                      <a:solidFill>
                                        <a:srgbClr val="000000"/>
                                      </a:solidFill>
                                      <a:latin typeface="Cambria Math" panose="02040503050406030204" pitchFamily="18" charset="0"/>
                                    </a:rPr>
                                    <m:t>𝑥</m:t>
                                  </m:r>
                                </m:e>
                                <m:sup>
                                  <m:r>
                                    <a:rPr lang="en-US" altLang="zh-CN" sz="2200" dirty="0">
                                      <a:solidFill>
                                        <a:srgbClr val="000000"/>
                                      </a:solidFill>
                                      <a:latin typeface="Cambria Math" panose="02040503050406030204" pitchFamily="18" charset="0"/>
                                    </a:rPr>
                                    <m:t>∗</m:t>
                                  </m:r>
                                </m:sup>
                              </m:sSup>
                              <m:r>
                                <a:rPr lang="en-US" altLang="zh-CN" sz="2200" b="0" i="1" smtClean="0">
                                  <a:solidFill>
                                    <a:srgbClr val="000000"/>
                                  </a:solidFill>
                                  <a:latin typeface="Cambria Math" panose="02040503050406030204" pitchFamily="18" charset="0"/>
                                </a:rPr>
                                <m:t>)</m:t>
                              </m:r>
                            </m:e>
                            <m:sup>
                              <m:r>
                                <a:rPr lang="en-US" altLang="zh-CN" sz="2200" b="0" i="1" smtClean="0">
                                  <a:solidFill>
                                    <a:srgbClr val="000000"/>
                                  </a:solidFill>
                                  <a:latin typeface="Cambria Math" panose="02040503050406030204" pitchFamily="18" charset="0"/>
                                </a:rPr>
                                <m:t>𝑝</m:t>
                              </m:r>
                            </m:sup>
                          </m:sSup>
                        </m:den>
                      </m:f>
                      <m:r>
                        <a:rPr lang="en-US" altLang="zh-CN" sz="2200" b="0" i="1" smtClean="0">
                          <a:solidFill>
                            <a:srgbClr val="000000"/>
                          </a:solidFill>
                          <a:latin typeface="Cambria Math" panose="02040503050406030204" pitchFamily="18" charset="0"/>
                          <a:ea typeface="Cambria Math" panose="02040503050406030204" pitchFamily="18" charset="0"/>
                        </a:rPr>
                        <m:t>→</m:t>
                      </m:r>
                      <m:f>
                        <m:fPr>
                          <m:ctrlPr>
                            <a:rPr lang="en-US" altLang="zh-CN" sz="2200" b="0" i="1" smtClean="0">
                              <a:solidFill>
                                <a:srgbClr val="000000"/>
                              </a:solidFill>
                              <a:latin typeface="Cambria Math" panose="02040503050406030204" pitchFamily="18" charset="0"/>
                              <a:ea typeface="Cambria Math" panose="02040503050406030204" pitchFamily="18" charset="0"/>
                            </a:rPr>
                          </m:ctrlPr>
                        </m:fPr>
                        <m:num>
                          <m:sSup>
                            <m:sSupPr>
                              <m:ctrlPr>
                                <a:rPr lang="en-US" altLang="zh-CN" sz="2200" b="0" i="1" smtClean="0">
                                  <a:solidFill>
                                    <a:srgbClr val="000000"/>
                                  </a:solidFill>
                                  <a:latin typeface="Cambria Math" panose="02040503050406030204" pitchFamily="18" charset="0"/>
                                  <a:ea typeface="Cambria Math" panose="02040503050406030204" pitchFamily="18" charset="0"/>
                                </a:rPr>
                              </m:ctrlPr>
                            </m:sSupPr>
                            <m:e>
                              <m:r>
                                <a:rPr lang="zh-CN" altLang="en-US" sz="2200" b="0" i="1" smtClean="0">
                                  <a:solidFill>
                                    <a:srgbClr val="000000"/>
                                  </a:solidFill>
                                  <a:latin typeface="Cambria Math" panose="02040503050406030204" pitchFamily="18" charset="0"/>
                                  <a:ea typeface="Cambria Math" panose="02040503050406030204" pitchFamily="18" charset="0"/>
                                </a:rPr>
                                <m:t>𝜑</m:t>
                              </m:r>
                            </m:e>
                            <m:sup>
                              <m:d>
                                <m:dPr>
                                  <m:ctrlPr>
                                    <a:rPr lang="en-US" altLang="zh-CN" sz="2200" b="0" i="1" smtClean="0">
                                      <a:solidFill>
                                        <a:srgbClr val="000000"/>
                                      </a:solidFill>
                                      <a:latin typeface="Cambria Math" panose="02040503050406030204" pitchFamily="18" charset="0"/>
                                      <a:ea typeface="Cambria Math" panose="02040503050406030204" pitchFamily="18" charset="0"/>
                                    </a:rPr>
                                  </m:ctrlPr>
                                </m:dPr>
                                <m:e>
                                  <m:r>
                                    <a:rPr lang="en-US" altLang="zh-CN" sz="2200" b="0" i="1" smtClean="0">
                                      <a:solidFill>
                                        <a:srgbClr val="000000"/>
                                      </a:solidFill>
                                      <a:latin typeface="Cambria Math" panose="02040503050406030204" pitchFamily="18" charset="0"/>
                                      <a:ea typeface="Cambria Math" panose="02040503050406030204" pitchFamily="18" charset="0"/>
                                    </a:rPr>
                                    <m:t>𝑝</m:t>
                                  </m:r>
                                </m:e>
                              </m:d>
                            </m:sup>
                          </m:sSup>
                          <m:r>
                            <a:rPr lang="en-US" altLang="zh-CN" sz="2200" b="0" i="1" smtClean="0">
                              <a:solidFill>
                                <a:srgbClr val="000000"/>
                              </a:solidFill>
                              <a:latin typeface="Cambria Math" panose="02040503050406030204" pitchFamily="18" charset="0"/>
                              <a:ea typeface="Cambria Math" panose="02040503050406030204" pitchFamily="18" charset="0"/>
                            </a:rPr>
                            <m:t>(</m:t>
                          </m:r>
                          <m:r>
                            <a:rPr lang="zh-CN" altLang="en-US" sz="2200" b="0" i="1" smtClean="0">
                              <a:solidFill>
                                <a:srgbClr val="000000"/>
                              </a:solidFill>
                              <a:latin typeface="Cambria Math" panose="02040503050406030204" pitchFamily="18" charset="0"/>
                              <a:ea typeface="Cambria Math" panose="02040503050406030204" pitchFamily="18" charset="0"/>
                            </a:rPr>
                            <m:t>𝜉</m:t>
                          </m:r>
                          <m:r>
                            <a:rPr lang="en-US" altLang="zh-CN" sz="2200" b="0" i="1" smtClean="0">
                              <a:solidFill>
                                <a:srgbClr val="000000"/>
                              </a:solidFill>
                              <a:latin typeface="Cambria Math" panose="02040503050406030204" pitchFamily="18" charset="0"/>
                              <a:ea typeface="Cambria Math" panose="02040503050406030204" pitchFamily="18" charset="0"/>
                            </a:rPr>
                            <m:t>)</m:t>
                          </m:r>
                        </m:num>
                        <m:den>
                          <m:r>
                            <a:rPr lang="en-US" altLang="zh-CN" sz="2200" b="0" i="1" smtClean="0">
                              <a:solidFill>
                                <a:srgbClr val="000000"/>
                              </a:solidFill>
                              <a:latin typeface="Cambria Math" panose="02040503050406030204" pitchFamily="18" charset="0"/>
                              <a:ea typeface="Cambria Math" panose="02040503050406030204" pitchFamily="18" charset="0"/>
                            </a:rPr>
                            <m:t>𝑝</m:t>
                          </m:r>
                          <m:r>
                            <a:rPr lang="en-US" altLang="zh-CN" sz="2200" b="0" i="1" smtClean="0">
                              <a:solidFill>
                                <a:srgbClr val="000000"/>
                              </a:solidFill>
                              <a:latin typeface="Cambria Math" panose="02040503050406030204" pitchFamily="18" charset="0"/>
                              <a:ea typeface="Cambria Math" panose="02040503050406030204" pitchFamily="18" charset="0"/>
                            </a:rPr>
                            <m:t>!</m:t>
                          </m:r>
                        </m:den>
                      </m:f>
                    </m:oMath>
                  </m:oMathPara>
                </a14:m>
                <a:endParaRPr lang="en-US" altLang="zh-CN" sz="2200" dirty="0">
                  <a:solidFill>
                    <a:srgbClr val="000000"/>
                  </a:solidFill>
                  <a:latin typeface="+mn-ea"/>
                </a:endParaRP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所以迭代过程</a:t>
                </a:r>
                <a14:m>
                  <m:oMath xmlns:m="http://schemas.openxmlformats.org/officeDocument/2006/math">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b="0" i="1" smtClean="0">
                        <a:solidFill>
                          <a:srgbClr val="000000"/>
                        </a:solidFill>
                        <a:latin typeface="Cambria Math" panose="02040503050406030204" pitchFamily="18" charset="0"/>
                      </a:rPr>
                      <m:t>=</m:t>
                    </m:r>
                    <m:r>
                      <a:rPr lang="zh-CN" altLang="en-US" sz="2400" i="1" dirty="0">
                        <a:solidFill>
                          <a:srgbClr val="000000"/>
                        </a:solidFill>
                        <a:latin typeface="Cambria Math" panose="02040503050406030204" pitchFamily="18" charset="0"/>
                      </a:rPr>
                      <m:t>𝜑</m:t>
                    </m:r>
                    <m:d>
                      <m:dPr>
                        <m:ctrlPr>
                          <a:rPr lang="en-US" altLang="zh-CN" sz="2400" i="1" dirty="0">
                            <a:solidFill>
                              <a:srgbClr val="000000"/>
                            </a:solidFill>
                            <a:latin typeface="Cambria Math" panose="02040503050406030204" pitchFamily="18" charset="0"/>
                          </a:rPr>
                        </m:ctrlPr>
                      </m:dPr>
                      <m:e>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e>
                    </m:d>
                  </m:oMath>
                </a14:m>
                <a:r>
                  <a:rPr lang="zh-CN" altLang="en-US" sz="2400" dirty="0">
                    <a:solidFill>
                      <a:srgbClr val="000000"/>
                    </a:solidFill>
                    <a:latin typeface="+mn-ea"/>
                  </a:rPr>
                  <a:t>是</a:t>
                </a:r>
                <a14:m>
                  <m:oMath xmlns:m="http://schemas.openxmlformats.org/officeDocument/2006/math">
                    <m:r>
                      <a:rPr lang="en-US" altLang="zh-CN" sz="2400" i="1" dirty="0" smtClean="0">
                        <a:solidFill>
                          <a:srgbClr val="000000"/>
                        </a:solidFill>
                        <a:latin typeface="Cambria Math" panose="02040503050406030204" pitchFamily="18" charset="0"/>
                      </a:rPr>
                      <m:t>𝑝</m:t>
                    </m:r>
                  </m:oMath>
                </a14:m>
                <a:r>
                  <a:rPr lang="zh-CN" altLang="en-US" sz="2400" dirty="0">
                    <a:solidFill>
                      <a:srgbClr val="000000"/>
                    </a:solidFill>
                    <a:latin typeface="+mn-ea"/>
                  </a:rPr>
                  <a:t>阶收敛的。证毕。</a:t>
                </a:r>
              </a:p>
              <a:p>
                <a:pPr algn="just" fontAlgn="base">
                  <a:lnSpc>
                    <a:spcPct val="120000"/>
                  </a:lnSpc>
                  <a:spcBef>
                    <a:spcPct val="0"/>
                  </a:spcBef>
                  <a:spcAft>
                    <a:spcPts val="1200"/>
                  </a:spcAft>
                  <a:buClr>
                    <a:srgbClr val="0000FF"/>
                  </a:buClr>
                  <a:buSzPct val="70000"/>
                </a:pPr>
                <a:r>
                  <a:rPr lang="zh-CN" altLang="en-US" sz="2400" b="1" dirty="0">
                    <a:solidFill>
                      <a:srgbClr val="0000FF"/>
                    </a:solidFill>
                    <a:latin typeface="+mn-ea"/>
                  </a:rPr>
                  <a:t>例</a:t>
                </a:r>
                <a:r>
                  <a:rPr lang="en-US" altLang="zh-CN" sz="2400" b="1" dirty="0">
                    <a:solidFill>
                      <a:srgbClr val="0000FF"/>
                    </a:solidFill>
                    <a:latin typeface="+mn-ea"/>
                  </a:rPr>
                  <a:t>2-6 </a:t>
                </a:r>
                <a:r>
                  <a:rPr lang="zh-CN" altLang="en-US" sz="2400" dirty="0">
                    <a:solidFill>
                      <a:srgbClr val="000000"/>
                    </a:solidFill>
                    <a:latin typeface="+mn-ea"/>
                  </a:rPr>
                  <a:t>设迭代过程</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b>
                        <m:sSubPr>
                          <m:ctrlPr>
                            <a:rPr lang="en-US" altLang="zh-CN" sz="2200" i="1">
                              <a:solidFill>
                                <a:srgbClr val="000000"/>
                              </a:solidFill>
                              <a:latin typeface="Cambria Math" panose="02040503050406030204" pitchFamily="18" charset="0"/>
                            </a:rPr>
                          </m:ctrlPr>
                        </m:sSubPr>
                        <m:e>
                          <m:r>
                            <a:rPr lang="en-US" altLang="zh-CN" sz="2200" i="1">
                              <a:solidFill>
                                <a:srgbClr val="000000"/>
                              </a:solidFill>
                              <a:latin typeface="Cambria Math" panose="02040503050406030204" pitchFamily="18" charset="0"/>
                            </a:rPr>
                            <m:t>𝑥</m:t>
                          </m:r>
                        </m:e>
                        <m:sub>
                          <m:r>
                            <a:rPr lang="en-US" altLang="zh-CN" sz="2200" i="1">
                              <a:solidFill>
                                <a:srgbClr val="000000"/>
                              </a:solidFill>
                              <a:latin typeface="Cambria Math" panose="02040503050406030204" pitchFamily="18" charset="0"/>
                            </a:rPr>
                            <m:t>𝑘</m:t>
                          </m:r>
                          <m:r>
                            <a:rPr lang="en-US" altLang="zh-CN" sz="2200" i="1">
                              <a:solidFill>
                                <a:srgbClr val="000000"/>
                              </a:solidFill>
                              <a:latin typeface="Cambria Math" panose="02040503050406030204" pitchFamily="18" charset="0"/>
                            </a:rPr>
                            <m:t>+1</m:t>
                          </m:r>
                        </m:sub>
                      </m:sSub>
                      <m:r>
                        <a:rPr lang="en-US" altLang="zh-CN" sz="2200" b="0" i="1" smtClean="0">
                          <a:solidFill>
                            <a:srgbClr val="000000"/>
                          </a:solidFill>
                          <a:latin typeface="Cambria Math" panose="02040503050406030204" pitchFamily="18" charset="0"/>
                        </a:rPr>
                        <m:t>=</m:t>
                      </m:r>
                      <m:f>
                        <m:fPr>
                          <m:ctrlPr>
                            <a:rPr lang="en-US" altLang="zh-CN" sz="2200" i="1" smtClean="0">
                              <a:solidFill>
                                <a:srgbClr val="000000"/>
                              </a:solidFill>
                              <a:latin typeface="Cambria Math" panose="02040503050406030204" pitchFamily="18" charset="0"/>
                            </a:rPr>
                          </m:ctrlPr>
                        </m:fPr>
                        <m:num>
                          <m:r>
                            <a:rPr lang="en-US" altLang="zh-CN" sz="2200" i="1">
                              <a:solidFill>
                                <a:srgbClr val="000000"/>
                              </a:solidFill>
                              <a:latin typeface="Cambria Math" panose="02040503050406030204" pitchFamily="18" charset="0"/>
                            </a:rPr>
                            <m:t>2</m:t>
                          </m:r>
                        </m:num>
                        <m:den>
                          <m:r>
                            <a:rPr lang="en-US" altLang="zh-CN" sz="2200" i="1">
                              <a:solidFill>
                                <a:srgbClr val="000000"/>
                              </a:solidFill>
                              <a:latin typeface="Cambria Math" panose="02040503050406030204" pitchFamily="18" charset="0"/>
                            </a:rPr>
                            <m:t>3</m:t>
                          </m:r>
                        </m:den>
                      </m:f>
                      <m:sSub>
                        <m:sSubPr>
                          <m:ctrlPr>
                            <a:rPr lang="en-US" altLang="zh-CN" sz="2200" i="1">
                              <a:solidFill>
                                <a:srgbClr val="000000"/>
                              </a:solidFill>
                              <a:latin typeface="Cambria Math" panose="02040503050406030204" pitchFamily="18" charset="0"/>
                            </a:rPr>
                          </m:ctrlPr>
                        </m:sSubPr>
                        <m:e>
                          <m:r>
                            <a:rPr lang="en-US" altLang="zh-CN" sz="2200" i="1">
                              <a:solidFill>
                                <a:srgbClr val="000000"/>
                              </a:solidFill>
                              <a:latin typeface="Cambria Math" panose="02040503050406030204" pitchFamily="18" charset="0"/>
                            </a:rPr>
                            <m:t>𝑥</m:t>
                          </m:r>
                        </m:e>
                        <m:sub>
                          <m:r>
                            <a:rPr lang="en-US" altLang="zh-CN" sz="2200" i="1">
                              <a:solidFill>
                                <a:srgbClr val="000000"/>
                              </a:solidFill>
                              <a:latin typeface="Cambria Math" panose="02040503050406030204" pitchFamily="18" charset="0"/>
                            </a:rPr>
                            <m:t>𝑘</m:t>
                          </m:r>
                        </m:sub>
                      </m:sSub>
                      <m:f>
                        <m:fPr>
                          <m:ctrlPr>
                            <a:rPr lang="en-US" altLang="zh-CN" sz="2200" i="1" smtClean="0">
                              <a:solidFill>
                                <a:srgbClr val="000000"/>
                              </a:solidFill>
                              <a:latin typeface="Cambria Math" panose="02040503050406030204" pitchFamily="18" charset="0"/>
                            </a:rPr>
                          </m:ctrlPr>
                        </m:fPr>
                        <m:num>
                          <m:r>
                            <a:rPr lang="en-US" altLang="zh-CN" sz="2200" b="0" i="1" smtClean="0">
                              <a:solidFill>
                                <a:srgbClr val="000000"/>
                              </a:solidFill>
                              <a:latin typeface="Cambria Math" panose="02040503050406030204" pitchFamily="18" charset="0"/>
                            </a:rPr>
                            <m:t>1</m:t>
                          </m:r>
                        </m:num>
                        <m:den>
                          <m:sSubSup>
                            <m:sSubSupPr>
                              <m:ctrlPr>
                                <a:rPr lang="en-US" altLang="zh-CN" sz="2200" i="1" smtClean="0">
                                  <a:solidFill>
                                    <a:srgbClr val="000000"/>
                                  </a:solidFill>
                                  <a:latin typeface="Cambria Math" panose="02040503050406030204" pitchFamily="18" charset="0"/>
                                </a:rPr>
                              </m:ctrlPr>
                            </m:sSubSupPr>
                            <m:e>
                              <m:r>
                                <a:rPr lang="en-US" altLang="zh-CN" sz="2200" b="0" i="1" smtClean="0">
                                  <a:solidFill>
                                    <a:srgbClr val="000000"/>
                                  </a:solidFill>
                                  <a:latin typeface="Cambria Math" panose="02040503050406030204" pitchFamily="18" charset="0"/>
                                </a:rPr>
                                <m:t>𝑥</m:t>
                              </m:r>
                            </m:e>
                            <m:sub>
                              <m:r>
                                <a:rPr lang="en-US" altLang="zh-CN" sz="2200" b="0" i="1" smtClean="0">
                                  <a:solidFill>
                                    <a:srgbClr val="000000"/>
                                  </a:solidFill>
                                  <a:latin typeface="Cambria Math" panose="02040503050406030204" pitchFamily="18" charset="0"/>
                                </a:rPr>
                                <m:t>𝑘</m:t>
                              </m:r>
                            </m:sub>
                            <m:sup>
                              <m:r>
                                <a:rPr lang="en-US" altLang="zh-CN" sz="2200" b="0" i="1" smtClean="0">
                                  <a:solidFill>
                                    <a:srgbClr val="000000"/>
                                  </a:solidFill>
                                  <a:latin typeface="Cambria Math" panose="02040503050406030204" pitchFamily="18" charset="0"/>
                                </a:rPr>
                                <m:t>2</m:t>
                              </m:r>
                            </m:sup>
                          </m:sSubSup>
                        </m:den>
                      </m:f>
                    </m:oMath>
                  </m:oMathPara>
                </a14:m>
                <a:endParaRPr lang="zh-CN" altLang="en-US" sz="2200" dirty="0">
                  <a:solidFill>
                    <a:srgbClr val="000000"/>
                  </a:solidFill>
                  <a:latin typeface="+mn-ea"/>
                </a:endParaRP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收敛于</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b="0" i="1" smtClean="0">
                        <a:solidFill>
                          <a:srgbClr val="000000"/>
                        </a:solidFill>
                        <a:latin typeface="Cambria Math" panose="02040503050406030204" pitchFamily="18" charset="0"/>
                      </a:rPr>
                      <m:t>=</m:t>
                    </m:r>
                    <m:rad>
                      <m:radPr>
                        <m:ctrlPr>
                          <a:rPr lang="zh-CN" altLang="en-US" sz="2400" i="1" dirty="0" smtClean="0">
                            <a:solidFill>
                              <a:srgbClr val="000000"/>
                            </a:solidFill>
                            <a:latin typeface="Cambria Math" panose="02040503050406030204" pitchFamily="18" charset="0"/>
                          </a:rPr>
                        </m:ctrlPr>
                      </m:radPr>
                      <m:deg>
                        <m:r>
                          <a:rPr lang="zh-CN" altLang="en-US" sz="2400" i="0" dirty="0">
                            <a:solidFill>
                              <a:srgbClr val="000000"/>
                            </a:solidFill>
                            <a:latin typeface="Cambria Math" panose="02040503050406030204" pitchFamily="18" charset="0"/>
                          </a:rPr>
                          <m:t>3</m:t>
                        </m:r>
                      </m:deg>
                      <m:e>
                        <m:r>
                          <a:rPr lang="zh-CN" altLang="en-US" sz="2400" dirty="0">
                            <a:solidFill>
                              <a:srgbClr val="000000"/>
                            </a:solidFill>
                            <a:latin typeface="Cambria Math" panose="02040503050406030204" pitchFamily="18" charset="0"/>
                          </a:rPr>
                          <m:t>3</m:t>
                        </m:r>
                      </m:e>
                    </m:rad>
                  </m:oMath>
                </a14:m>
                <a:r>
                  <a:rPr lang="zh-CN" altLang="en-US" sz="2400" dirty="0">
                    <a:solidFill>
                      <a:srgbClr val="000000"/>
                    </a:solidFill>
                    <a:latin typeface="+mn-ea"/>
                  </a:rPr>
                  <a:t>，求其收敛速度。</a:t>
                </a:r>
                <a:endParaRPr lang="en-US" altLang="zh-CN" sz="2400" dirty="0">
                  <a:solidFill>
                    <a:srgbClr val="000000"/>
                  </a:solidFill>
                  <a:latin typeface="+mn-ea"/>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342900" y="909886"/>
                <a:ext cx="8495071" cy="5860030"/>
              </a:xfrm>
              <a:prstGeom prst="rect">
                <a:avLst/>
              </a:prstGeom>
              <a:blipFill rotWithShape="1">
                <a:blip r:embed="rId3" cstate="print"/>
                <a:stretch>
                  <a:fillRect l="-807" t="-2495" b="-3846"/>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三、迭代法的收敛速度</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7" name="文本框 6"/>
          <p:cNvSpPr txBox="1"/>
          <p:nvPr/>
        </p:nvSpPr>
        <p:spPr>
          <a:xfrm>
            <a:off x="8001000" y="3198168"/>
            <a:ext cx="1140965" cy="461665"/>
          </a:xfrm>
          <a:prstGeom prst="rect">
            <a:avLst/>
          </a:prstGeom>
          <a:noFill/>
        </p:spPr>
        <p:txBody>
          <a:bodyPr wrap="square" rtlCol="0">
            <a:spAutoFit/>
          </a:bodyPr>
          <a:lstStyle/>
          <a:p>
            <a:r>
              <a:rPr lang="en-US" altLang="zh-CN" sz="2400" dirty="0">
                <a:solidFill>
                  <a:srgbClr val="000000"/>
                </a:solidFill>
                <a:latin typeface="+mn-ea"/>
              </a:rPr>
              <a:t>(2-18)</a:t>
            </a:r>
            <a:endParaRPr lang="zh-CN" altLang="en-US" sz="2400" dirty="0">
              <a:solidFill>
                <a:srgbClr val="000000"/>
              </a:solidFill>
              <a:latin typeface="+mn-ea"/>
            </a:endParaRPr>
          </a:p>
        </p:txBody>
      </p:sp>
      <p:sp>
        <p:nvSpPr>
          <p:cNvPr id="8"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24</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511728" y="909886"/>
                <a:ext cx="11132191" cy="5649667"/>
              </a:xfrm>
              <a:prstGeom prst="rect">
                <a:avLst/>
              </a:prstGeom>
              <a:noFill/>
              <a:ln w="9525">
                <a:noFill/>
                <a:miter lim="800000"/>
                <a:headEnd/>
                <a:tailEnd/>
              </a:ln>
            </p:spPr>
            <p:txBody>
              <a:bodyPr anchor="ctr"/>
              <a:lstStyle/>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    对于收敛的迭代过程，只要迭代次数足够多，就可使结果达到任意精度要求，但有时迭代过程收敛极为缓慢，使计算量变得很大而失去实际应用的意义，因此如何加快迭代过程的收敛速度是一个很重要的问题。下面介绍一种简便易行而又能大幅度提高收敛速度的方法。</a:t>
                </a: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    以线性收敛的迭代法为例，假设</a:t>
                </a:r>
                <a14:m>
                  <m:oMath xmlns:m="http://schemas.openxmlformats.org/officeDocument/2006/math">
                    <m:r>
                      <a:rPr lang="en-US" altLang="zh-CN" sz="2400" i="1" dirty="0" smtClean="0">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r>
                      <a:rPr lang="en-US" altLang="zh-CN" sz="2400" i="1" dirty="0" smtClean="0">
                        <a:solidFill>
                          <a:srgbClr val="000000"/>
                        </a:solidFill>
                        <a:latin typeface="Cambria Math" panose="02040503050406030204" pitchFamily="18" charset="0"/>
                      </a:rPr>
                      <m:t>}</m:t>
                    </m:r>
                  </m:oMath>
                </a14:m>
                <a:r>
                  <a:rPr lang="zh-CN" altLang="en-US" sz="2400" dirty="0">
                    <a:solidFill>
                      <a:srgbClr val="000000"/>
                    </a:solidFill>
                    <a:latin typeface="+mn-ea"/>
                  </a:rPr>
                  <a:t>是方程</a:t>
                </a:r>
                <a14:m>
                  <m:oMath xmlns:m="http://schemas.openxmlformats.org/officeDocument/2006/math">
                    <m:r>
                      <a:rPr lang="en-US" altLang="zh-CN" sz="240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m:t>
                    </m:r>
                    <m:r>
                      <a:rPr lang="el-GR" altLang="zh-CN" sz="2400" i="1" dirty="0" smtClean="0">
                        <a:solidFill>
                          <a:srgbClr val="000000"/>
                        </a:solidFill>
                        <a:latin typeface="Cambria Math" panose="02040503050406030204" pitchFamily="18" charset="0"/>
                      </a:rPr>
                      <m:t>𝜑</m:t>
                    </m:r>
                    <m:r>
                      <a:rPr lang="en-US" altLang="zh-CN" sz="2400" i="1" dirty="0" smtClean="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𝑥</m:t>
                    </m:r>
                    <m:r>
                      <a:rPr lang="en-US" altLang="zh-CN" sz="2400" i="1" dirty="0">
                        <a:solidFill>
                          <a:srgbClr val="000000"/>
                        </a:solidFill>
                        <a:latin typeface="Cambria Math" panose="02040503050406030204" pitchFamily="18" charset="0"/>
                      </a:rPr>
                      <m:t>)</m:t>
                    </m:r>
                  </m:oMath>
                </a14:m>
                <a:r>
                  <a:rPr lang="zh-CN" altLang="en-US" sz="2400" dirty="0">
                    <a:solidFill>
                      <a:srgbClr val="000000"/>
                    </a:solidFill>
                    <a:latin typeface="+mn-ea"/>
                  </a:rPr>
                  <a:t>的近似根收敛序列，收敛于方程的根</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i="1">
                        <a:solidFill>
                          <a:srgbClr val="000000"/>
                        </a:solidFill>
                        <a:latin typeface="Cambria Math" panose="02040503050406030204" pitchFamily="18" charset="0"/>
                      </a:rPr>
                      <m:t> </m:t>
                    </m:r>
                  </m:oMath>
                </a14:m>
                <a:r>
                  <a:rPr lang="zh-CN" altLang="en-US" sz="2400" dirty="0">
                    <a:solidFill>
                      <a:srgbClr val="000000"/>
                    </a:solidFill>
                    <a:latin typeface="+mn-ea"/>
                  </a:rPr>
                  <a:t>，且具有线性收敛速度。</a:t>
                </a:r>
                <a:endParaRPr lang="en-US" altLang="zh-CN" sz="2400" dirty="0">
                  <a:solidFill>
                    <a:srgbClr val="000000"/>
                  </a:solidFill>
                  <a:latin typeface="+mn-ea"/>
                </a:endParaRP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    设</a:t>
                </a:r>
                <a14:m>
                  <m:oMath xmlns:m="http://schemas.openxmlformats.org/officeDocument/2006/math">
                    <m:sSub>
                      <m:sSubPr>
                        <m:ctrlPr>
                          <a:rPr lang="en-US" altLang="zh-CN" sz="2400" i="1" smtClean="0">
                            <a:solidFill>
                              <a:srgbClr val="000000"/>
                            </a:solidFill>
                            <a:latin typeface="Cambria Math" panose="02040503050406030204" pitchFamily="18" charset="0"/>
                          </a:rPr>
                        </m:ctrlPr>
                      </m:sSubPr>
                      <m:e>
                        <m:acc>
                          <m:accPr>
                            <m:chr m:val="̃"/>
                            <m:ctrlPr>
                              <a:rPr lang="en-US" altLang="zh-CN" sz="2400" i="1" smtClean="0">
                                <a:solidFill>
                                  <a:srgbClr val="000000"/>
                                </a:solidFill>
                                <a:latin typeface="Cambria Math" panose="02040503050406030204" pitchFamily="18" charset="0"/>
                              </a:rPr>
                            </m:ctrlPr>
                          </m:accPr>
                          <m:e>
                            <m:r>
                              <a:rPr lang="en-US" altLang="zh-CN" sz="2400" b="0" i="1" smtClean="0">
                                <a:solidFill>
                                  <a:srgbClr val="000000"/>
                                </a:solidFill>
                                <a:latin typeface="Cambria Math" panose="02040503050406030204" pitchFamily="18" charset="0"/>
                              </a:rPr>
                              <m:t>𝑥</m:t>
                            </m:r>
                          </m:e>
                        </m:acc>
                      </m:e>
                      <m:sub>
                        <m:r>
                          <a:rPr lang="en-US" altLang="zh-CN" sz="2400" b="0" i="1" smtClean="0">
                            <a:solidFill>
                              <a:srgbClr val="000000"/>
                            </a:solidFill>
                            <a:latin typeface="Cambria Math" panose="02040503050406030204" pitchFamily="18" charset="0"/>
                          </a:rPr>
                          <m:t>𝑘</m:t>
                        </m:r>
                        <m:r>
                          <a:rPr lang="en-US" altLang="zh-CN" sz="2400" b="0" i="1" smtClean="0">
                            <a:solidFill>
                              <a:srgbClr val="000000"/>
                            </a:solidFill>
                            <a:latin typeface="Cambria Math" panose="02040503050406030204" pitchFamily="18" charset="0"/>
                          </a:rPr>
                          <m:t>+1</m:t>
                        </m:r>
                      </m:sub>
                    </m:sSub>
                  </m:oMath>
                </a14:m>
                <a:r>
                  <a:rPr lang="zh-CN" altLang="en-US" sz="2400" dirty="0">
                    <a:solidFill>
                      <a:srgbClr val="000000"/>
                    </a:solidFill>
                    <a:latin typeface="+mn-ea"/>
                  </a:rPr>
                  <a:t>，为近似根</a:t>
                </a:r>
                <a14:m>
                  <m:oMath xmlns:m="http://schemas.openxmlformats.org/officeDocument/2006/math">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oMath>
                </a14:m>
                <a:r>
                  <a:rPr lang="zh-CN" altLang="en-US" sz="2400" dirty="0">
                    <a:solidFill>
                      <a:srgbClr val="000000"/>
                    </a:solidFill>
                    <a:latin typeface="+mn-ea"/>
                  </a:rPr>
                  <a:t>再经过一次迭代得到的结果，即</a:t>
                </a:r>
                <a14:m>
                  <m:oMath xmlns:m="http://schemas.openxmlformats.org/officeDocument/2006/math">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b="0" i="1" smtClean="0">
                        <a:solidFill>
                          <a:srgbClr val="000000"/>
                        </a:solidFill>
                        <a:latin typeface="Cambria Math" panose="02040503050406030204" pitchFamily="18" charset="0"/>
                      </a:rPr>
                      <m:t>=</m:t>
                    </m:r>
                    <m:r>
                      <m:rPr>
                        <m:sty m:val="p"/>
                      </m:rPr>
                      <a:rPr lang="el-GR" altLang="zh-CN" sz="2400" b="0" i="1" smtClean="0">
                        <a:solidFill>
                          <a:srgbClr val="000000"/>
                        </a:solidFill>
                        <a:latin typeface="Cambria Math" panose="02040503050406030204" pitchFamily="18" charset="0"/>
                      </a:rPr>
                      <m:t>φ</m:t>
                    </m:r>
                    <m:r>
                      <a:rPr lang="en-US" altLang="zh-CN" sz="2400" b="0" i="1" smtClean="0">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r>
                      <a:rPr lang="en-US" altLang="zh-CN" sz="2400" b="0" i="1" smtClean="0">
                        <a:solidFill>
                          <a:srgbClr val="000000"/>
                        </a:solidFill>
                        <a:latin typeface="Cambria Math" panose="02040503050406030204" pitchFamily="18" charset="0"/>
                      </a:rPr>
                      <m:t>)</m:t>
                    </m:r>
                  </m:oMath>
                </a14:m>
                <a:r>
                  <a:rPr lang="zh-CN" altLang="en-US" sz="2400" dirty="0">
                    <a:solidFill>
                      <a:srgbClr val="000000"/>
                    </a:solidFill>
                    <a:latin typeface="+mn-ea"/>
                  </a:rPr>
                  <a:t>，又因</a:t>
                </a:r>
                <a:r>
                  <a:rPr lang="en-US" altLang="zh-CN" sz="2400" dirty="0">
                    <a:solidFill>
                      <a:srgbClr val="000000"/>
                    </a:solidFill>
                    <a:latin typeface="+mn-ea"/>
                  </a:rPr>
                  <a:t>x "</a:t>
                </a:r>
                <a:r>
                  <a:rPr lang="zh-CN" altLang="en-US" sz="2400" dirty="0">
                    <a:solidFill>
                      <a:srgbClr val="000000"/>
                    </a:solidFill>
                    <a:latin typeface="+mn-ea"/>
                  </a:rPr>
                  <a:t>为迭代方程的根，即</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b="0" i="1" smtClean="0">
                        <a:solidFill>
                          <a:srgbClr val="000000"/>
                        </a:solidFill>
                        <a:latin typeface="Cambria Math" panose="02040503050406030204" pitchFamily="18" charset="0"/>
                      </a:rPr>
                      <m:t>=</m:t>
                    </m:r>
                    <m:r>
                      <m:rPr>
                        <m:sty m:val="p"/>
                      </m:rPr>
                      <a:rPr lang="el-GR" altLang="zh-CN" sz="2400" i="1">
                        <a:solidFill>
                          <a:srgbClr val="000000"/>
                        </a:solidFill>
                        <a:latin typeface="Cambria Math" panose="02040503050406030204" pitchFamily="18" charset="0"/>
                      </a:rPr>
                      <m:t>φ</m:t>
                    </m:r>
                    <m:r>
                      <a:rPr lang="en-US" altLang="zh-CN" sz="2400" i="1">
                        <a:solidFill>
                          <a:srgbClr val="000000"/>
                        </a:solidFill>
                        <a:latin typeface="Cambria Math" panose="02040503050406030204" pitchFamily="18" charset="0"/>
                      </a:rPr>
                      <m:t>(</m:t>
                    </m:r>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i="1">
                        <a:solidFill>
                          <a:srgbClr val="000000"/>
                        </a:solidFill>
                        <a:latin typeface="Cambria Math" panose="02040503050406030204" pitchFamily="18" charset="0"/>
                      </a:rPr>
                      <m:t>)</m:t>
                    </m:r>
                  </m:oMath>
                </a14:m>
                <a:r>
                  <a:rPr lang="zh-CN" altLang="en-US" sz="2400" dirty="0">
                    <a:solidFill>
                      <a:srgbClr val="000000"/>
                    </a:solidFill>
                    <a:latin typeface="+mn-ea"/>
                  </a:rPr>
                  <a:t>，利用微分中值定理有</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p>
                        <m:sSupPr>
                          <m:ctrlPr>
                            <a:rPr lang="en-US" altLang="zh-CN" sz="2400" i="1" smtClean="0">
                              <a:solidFill>
                                <a:srgbClr val="000000"/>
                              </a:solidFill>
                              <a:latin typeface="Cambria Math" panose="02040503050406030204" pitchFamily="18" charset="0"/>
                            </a:rPr>
                          </m:ctrlPr>
                        </m:sSupPr>
                        <m:e>
                          <m:r>
                            <a:rPr lang="en-US" altLang="zh-CN" sz="2400" b="0" i="1" smtClean="0">
                              <a:solidFill>
                                <a:srgbClr val="000000"/>
                              </a:solidFill>
                              <a:latin typeface="Cambria Math" panose="02040503050406030204" pitchFamily="18" charset="0"/>
                            </a:rPr>
                            <m:t>𝑥</m:t>
                          </m:r>
                        </m:e>
                        <m:sup>
                          <m:r>
                            <a:rPr lang="en-US" altLang="zh-CN" sz="2400" b="0" i="1" smtClean="0">
                              <a:solidFill>
                                <a:srgbClr val="000000"/>
                              </a:solidFill>
                              <a:latin typeface="Cambria Math" panose="02040503050406030204" pitchFamily="18" charset="0"/>
                            </a:rPr>
                            <m:t>∗</m:t>
                          </m:r>
                        </m:sup>
                      </m:sSup>
                      <m:r>
                        <a:rPr lang="en-US" altLang="zh-CN" sz="2400" b="0" i="1" smtClean="0">
                          <a:solidFill>
                            <a:srgbClr val="000000"/>
                          </a:solidFill>
                          <a:latin typeface="Cambria Math" panose="02040503050406030204" pitchFamily="18" charset="0"/>
                        </a:rPr>
                        <m:t>−</m:t>
                      </m:r>
                      <m:sSub>
                        <m:sSubPr>
                          <m:ctrlPr>
                            <a:rPr lang="en-US" altLang="zh-CN" sz="2400" b="0" i="1" smtClean="0">
                              <a:solidFill>
                                <a:srgbClr val="000000"/>
                              </a:solidFill>
                              <a:latin typeface="Cambria Math" panose="02040503050406030204" pitchFamily="18" charset="0"/>
                            </a:rPr>
                          </m:ctrlPr>
                        </m:sSubPr>
                        <m:e>
                          <m:acc>
                            <m:accPr>
                              <m:chr m:val="̃"/>
                              <m:ctrlPr>
                                <a:rPr lang="en-US" altLang="zh-CN" sz="2400" b="0" i="1" smtClean="0">
                                  <a:solidFill>
                                    <a:srgbClr val="000000"/>
                                  </a:solidFill>
                                  <a:latin typeface="Cambria Math" panose="02040503050406030204" pitchFamily="18" charset="0"/>
                                </a:rPr>
                              </m:ctrlPr>
                            </m:accPr>
                            <m:e>
                              <m:r>
                                <a:rPr lang="en-US" altLang="zh-CN" sz="2400" b="0" i="1" smtClean="0">
                                  <a:solidFill>
                                    <a:srgbClr val="000000"/>
                                  </a:solidFill>
                                  <a:latin typeface="Cambria Math" panose="02040503050406030204" pitchFamily="18" charset="0"/>
                                </a:rPr>
                                <m:t>𝑥</m:t>
                              </m:r>
                            </m:e>
                          </m:acc>
                        </m:e>
                        <m:sub>
                          <m:r>
                            <a:rPr lang="en-US" altLang="zh-CN" sz="2400" b="0" i="1" smtClean="0">
                              <a:solidFill>
                                <a:srgbClr val="000000"/>
                              </a:solidFill>
                              <a:latin typeface="Cambria Math" panose="02040503050406030204" pitchFamily="18" charset="0"/>
                            </a:rPr>
                            <m:t>𝑘</m:t>
                          </m:r>
                          <m:r>
                            <a:rPr lang="en-US" altLang="zh-CN" sz="2400" b="0" i="1" smtClean="0">
                              <a:solidFill>
                                <a:srgbClr val="000000"/>
                              </a:solidFill>
                              <a:latin typeface="Cambria Math" panose="02040503050406030204" pitchFamily="18" charset="0"/>
                            </a:rPr>
                            <m:t>+1</m:t>
                          </m:r>
                        </m:sub>
                      </m:sSub>
                      <m:r>
                        <a:rPr lang="en-US" altLang="zh-CN" sz="2400" b="0" i="1" smtClean="0">
                          <a:solidFill>
                            <a:srgbClr val="000000"/>
                          </a:solidFill>
                          <a:latin typeface="Cambria Math" panose="02040503050406030204" pitchFamily="18" charset="0"/>
                        </a:rPr>
                        <m:t>=</m:t>
                      </m:r>
                      <m:r>
                        <a:rPr lang="zh-CN" altLang="en-US" sz="2400" b="0" i="1" smtClean="0">
                          <a:solidFill>
                            <a:srgbClr val="000000"/>
                          </a:solidFill>
                          <a:latin typeface="Cambria Math" panose="02040503050406030204" pitchFamily="18" charset="0"/>
                        </a:rPr>
                        <m:t>𝜑</m:t>
                      </m:r>
                      <m:r>
                        <a:rPr lang="en-US" altLang="zh-CN" sz="2400" b="0" i="1" smtClean="0">
                          <a:solidFill>
                            <a:srgbClr val="000000"/>
                          </a:solidFill>
                          <a:latin typeface="Cambria Math" panose="02040503050406030204" pitchFamily="18" charset="0"/>
                        </a:rPr>
                        <m:t>′(</m:t>
                      </m:r>
                      <m:r>
                        <a:rPr lang="zh-CN" altLang="en-US" sz="2400" b="0" i="1" smtClean="0">
                          <a:solidFill>
                            <a:srgbClr val="000000"/>
                          </a:solidFill>
                          <a:latin typeface="Cambria Math" panose="02040503050406030204" pitchFamily="18" charset="0"/>
                        </a:rPr>
                        <m:t>𝜉</m:t>
                      </m:r>
                      <m:r>
                        <a:rPr lang="en-US" altLang="zh-CN" sz="2400" b="0" i="1" smtClean="0">
                          <a:solidFill>
                            <a:srgbClr val="000000"/>
                          </a:solidFill>
                          <a:latin typeface="Cambria Math" panose="02040503050406030204" pitchFamily="18" charset="0"/>
                        </a:rPr>
                        <m:t>)(</m:t>
                      </m:r>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b="0" i="1" smtClean="0">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r>
                        <a:rPr lang="en-US" altLang="zh-CN" sz="2400" b="0" i="1" smtClean="0">
                          <a:solidFill>
                            <a:srgbClr val="000000"/>
                          </a:solidFill>
                          <a:latin typeface="Cambria Math" panose="02040503050406030204" pitchFamily="18" charset="0"/>
                        </a:rPr>
                        <m:t>)</m:t>
                      </m:r>
                    </m:oMath>
                  </m:oMathPara>
                </a14:m>
                <a:endParaRPr lang="zh-CN" altLang="en-US" sz="2400" dirty="0">
                  <a:solidFill>
                    <a:srgbClr val="000000"/>
                  </a:solidFill>
                  <a:latin typeface="+mn-ea"/>
                </a:endParaRP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其中</a:t>
                </a:r>
                <a14:m>
                  <m:oMath xmlns:m="http://schemas.openxmlformats.org/officeDocument/2006/math">
                    <m:r>
                      <a:rPr lang="zh-CN" altLang="en-US" sz="2400" i="1">
                        <a:solidFill>
                          <a:srgbClr val="000000"/>
                        </a:solidFill>
                        <a:latin typeface="Cambria Math" panose="02040503050406030204" pitchFamily="18" charset="0"/>
                      </a:rPr>
                      <m:t>𝜉</m:t>
                    </m:r>
                  </m:oMath>
                </a14:m>
                <a:r>
                  <a:rPr lang="zh-CN" altLang="en-US" sz="2400" dirty="0">
                    <a:solidFill>
                      <a:srgbClr val="000000"/>
                    </a:solidFill>
                    <a:latin typeface="+mn-ea"/>
                  </a:rPr>
                  <a:t>为</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oMath>
                </a14:m>
                <a:r>
                  <a:rPr lang="zh-CN" altLang="en-US" sz="2400" dirty="0">
                    <a:solidFill>
                      <a:srgbClr val="000000"/>
                    </a:solidFill>
                    <a:latin typeface="+mn-ea"/>
                  </a:rPr>
                  <a:t>与</a:t>
                </a:r>
                <a14:m>
                  <m:oMath xmlns:m="http://schemas.openxmlformats.org/officeDocument/2006/math">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oMath>
                </a14:m>
                <a:r>
                  <a:rPr lang="zh-CN" altLang="en-US" sz="2400" dirty="0">
                    <a:solidFill>
                      <a:srgbClr val="000000"/>
                    </a:solidFill>
                    <a:latin typeface="+mn-ea"/>
                  </a:rPr>
                  <a:t>之间的某一点。</a:t>
                </a:r>
                <a:endParaRPr lang="en-US" altLang="zh-CN" sz="2400" dirty="0">
                  <a:solidFill>
                    <a:srgbClr val="000000"/>
                  </a:solidFill>
                  <a:latin typeface="+mn-ea"/>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383797" y="909887"/>
                <a:ext cx="8349143" cy="5649667"/>
              </a:xfrm>
              <a:prstGeom prst="rect">
                <a:avLst/>
              </a:prstGeom>
              <a:blipFill rotWithShape="1">
                <a:blip r:embed="rId3" cstate="print"/>
                <a:stretch>
                  <a:fillRect l="-876" r="-3614"/>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四、埃特金加速法</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7"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25</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427702" y="909886"/>
                <a:ext cx="11444750" cy="5649667"/>
              </a:xfrm>
              <a:prstGeom prst="rect">
                <a:avLst/>
              </a:prstGeom>
              <a:noFill/>
              <a:ln w="9525">
                <a:noFill/>
                <a:miter lim="800000"/>
                <a:headEnd/>
                <a:tailEnd/>
              </a:ln>
            </p:spPr>
            <p:txBody>
              <a:bodyPr anchor="ctr"/>
              <a:lstStyle/>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    假设</a:t>
                </a:r>
                <a14:m>
                  <m:oMath xmlns:m="http://schemas.openxmlformats.org/officeDocument/2006/math">
                    <m:r>
                      <a:rPr lang="zh-CN" altLang="en-US" sz="2400" i="1">
                        <a:solidFill>
                          <a:srgbClr val="000000"/>
                        </a:solidFill>
                        <a:latin typeface="Cambria Math" panose="02040503050406030204" pitchFamily="18" charset="0"/>
                      </a:rPr>
                      <m:t>𝜑</m:t>
                    </m:r>
                    <m:r>
                      <a:rPr lang="en-US" altLang="zh-CN" sz="2400" i="1">
                        <a:solidFill>
                          <a:srgbClr val="000000"/>
                        </a:solidFill>
                        <a:latin typeface="Cambria Math" panose="02040503050406030204" pitchFamily="18" charset="0"/>
                      </a:rPr>
                      <m:t>′(</m:t>
                    </m:r>
                    <m:r>
                      <a:rPr lang="en-US" altLang="zh-CN" sz="2400" b="0" i="1" smtClean="0">
                        <a:solidFill>
                          <a:srgbClr val="000000"/>
                        </a:solidFill>
                        <a:latin typeface="Cambria Math" panose="02040503050406030204" pitchFamily="18" charset="0"/>
                      </a:rPr>
                      <m:t>𝑥</m:t>
                    </m:r>
                    <m:r>
                      <a:rPr lang="en-US" altLang="zh-CN" sz="2400" i="1">
                        <a:solidFill>
                          <a:srgbClr val="000000"/>
                        </a:solidFill>
                        <a:latin typeface="Cambria Math" panose="02040503050406030204" pitchFamily="18" charset="0"/>
                      </a:rPr>
                      <m:t>)</m:t>
                    </m:r>
                  </m:oMath>
                </a14:m>
                <a:r>
                  <a:rPr lang="zh-CN" altLang="en-US" sz="2400" dirty="0">
                    <a:solidFill>
                      <a:srgbClr val="000000"/>
                    </a:solidFill>
                    <a:latin typeface="+mn-ea"/>
                  </a:rPr>
                  <a:t>在求根范围内改变不大，则可近似地取某个定值</a:t>
                </a:r>
                <a14:m>
                  <m:oMath xmlns:m="http://schemas.openxmlformats.org/officeDocument/2006/math">
                    <m:r>
                      <a:rPr lang="en-US" altLang="zh-CN" sz="2400" i="1" dirty="0" smtClean="0">
                        <a:solidFill>
                          <a:srgbClr val="000000"/>
                        </a:solidFill>
                        <a:latin typeface="Cambria Math" panose="02040503050406030204" pitchFamily="18" charset="0"/>
                      </a:rPr>
                      <m:t>𝐿</m:t>
                    </m:r>
                  </m:oMath>
                </a14:m>
                <a:r>
                  <a:rPr lang="zh-CN" altLang="en-US" sz="2400" dirty="0">
                    <a:solidFill>
                      <a:srgbClr val="000000"/>
                    </a:solidFill>
                    <a:latin typeface="+mn-ea"/>
                  </a:rPr>
                  <a:t>，即有</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b="0" i="1" smtClean="0">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i="1" smtClean="0">
                          <a:solidFill>
                            <a:srgbClr val="000000"/>
                          </a:solidFill>
                          <a:latin typeface="Cambria Math" panose="02040503050406030204" pitchFamily="18" charset="0"/>
                        </a:rPr>
                        <m:t>≈</m:t>
                      </m:r>
                      <m:r>
                        <a:rPr lang="en-US" altLang="zh-CN" sz="2400" b="0" i="1" smtClean="0">
                          <a:solidFill>
                            <a:srgbClr val="000000"/>
                          </a:solidFill>
                          <a:latin typeface="Cambria Math" panose="02040503050406030204" pitchFamily="18" charset="0"/>
                        </a:rPr>
                        <m:t>𝐿</m:t>
                      </m:r>
                      <m:r>
                        <a:rPr lang="en-US" altLang="zh-CN" sz="2400" b="0" i="1" smtClean="0">
                          <a:solidFill>
                            <a:srgbClr val="000000"/>
                          </a:solidFill>
                          <a:latin typeface="Cambria Math" panose="02040503050406030204" pitchFamily="18" charset="0"/>
                        </a:rPr>
                        <m:t>(</m:t>
                      </m:r>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b="0" i="1" smtClean="0">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r>
                        <a:rPr lang="en-US" altLang="zh-CN" sz="2400" b="0" i="1" smtClean="0">
                          <a:solidFill>
                            <a:srgbClr val="000000"/>
                          </a:solidFill>
                          <a:latin typeface="Cambria Math" panose="02040503050406030204" pitchFamily="18" charset="0"/>
                        </a:rPr>
                        <m:t>)</m:t>
                      </m:r>
                    </m:oMath>
                  </m:oMathPara>
                </a14:m>
                <a:endParaRPr lang="zh-CN" altLang="en-US" sz="2400" dirty="0">
                  <a:solidFill>
                    <a:srgbClr val="000000"/>
                  </a:solidFill>
                  <a:latin typeface="+mn-ea"/>
                </a:endParaRP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再将迭代值</a:t>
                </a:r>
                <a14:m>
                  <m:oMath xmlns:m="http://schemas.openxmlformats.org/officeDocument/2006/math">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 </m:t>
                    </m:r>
                  </m:oMath>
                </a14:m>
                <a:r>
                  <a:rPr lang="zh-CN" altLang="en-US" sz="2400" dirty="0">
                    <a:solidFill>
                      <a:srgbClr val="000000"/>
                    </a:solidFill>
                    <a:latin typeface="+mn-ea"/>
                  </a:rPr>
                  <a:t>，用迭代公式校正一次得</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b>
                        <m:sSubPr>
                          <m:ctrlPr>
                            <a:rPr lang="en-US" altLang="zh-CN" sz="2400" i="1" smtClean="0">
                              <a:solidFill>
                                <a:srgbClr val="000000"/>
                              </a:solidFill>
                              <a:latin typeface="Cambria Math" panose="02040503050406030204" pitchFamily="18" charset="0"/>
                            </a:rPr>
                          </m:ctrlPr>
                        </m:sSubPr>
                        <m:e>
                          <m:acc>
                            <m:accPr>
                              <m:chr m:val="̅"/>
                              <m:ctrlPr>
                                <a:rPr lang="en-US" altLang="zh-CN" sz="2400" i="1" smtClean="0">
                                  <a:solidFill>
                                    <a:srgbClr val="000000"/>
                                  </a:solidFill>
                                  <a:latin typeface="Cambria Math" panose="02040503050406030204" pitchFamily="18" charset="0"/>
                                </a:rPr>
                              </m:ctrlPr>
                            </m:accPr>
                            <m:e>
                              <m:r>
                                <a:rPr lang="en-US" altLang="zh-CN" sz="2400" b="0" i="1" smtClean="0">
                                  <a:solidFill>
                                    <a:srgbClr val="000000"/>
                                  </a:solidFill>
                                  <a:latin typeface="Cambria Math" panose="02040503050406030204" pitchFamily="18" charset="0"/>
                                </a:rPr>
                                <m:t>𝑥</m:t>
                              </m:r>
                            </m:e>
                          </m:acc>
                        </m:e>
                        <m:sub>
                          <m:r>
                            <a:rPr lang="en-US" altLang="zh-CN" sz="2400" b="0" i="1" smtClean="0">
                              <a:solidFill>
                                <a:srgbClr val="000000"/>
                              </a:solidFill>
                              <a:latin typeface="Cambria Math" panose="02040503050406030204" pitchFamily="18" charset="0"/>
                            </a:rPr>
                            <m:t>𝑘</m:t>
                          </m:r>
                          <m:r>
                            <a:rPr lang="en-US" altLang="zh-CN" sz="2400" b="0" i="1" smtClean="0">
                              <a:solidFill>
                                <a:srgbClr val="000000"/>
                              </a:solidFill>
                              <a:latin typeface="Cambria Math" panose="02040503050406030204" pitchFamily="18" charset="0"/>
                            </a:rPr>
                            <m:t>+1</m:t>
                          </m:r>
                        </m:sub>
                      </m:sSub>
                      <m:r>
                        <a:rPr lang="en-US" altLang="zh-CN" sz="2400" b="0" i="1" smtClean="0">
                          <a:solidFill>
                            <a:srgbClr val="000000"/>
                          </a:solidFill>
                          <a:latin typeface="Cambria Math" panose="02040503050406030204" pitchFamily="18" charset="0"/>
                        </a:rPr>
                        <m:t>=</m:t>
                      </m:r>
                      <m:r>
                        <a:rPr lang="zh-CN" altLang="en-US" sz="2400" b="0" i="1" smtClean="0">
                          <a:solidFill>
                            <a:srgbClr val="000000"/>
                          </a:solidFill>
                          <a:latin typeface="Cambria Math" panose="02040503050406030204" pitchFamily="18" charset="0"/>
                        </a:rPr>
                        <m:t>𝜑</m:t>
                      </m:r>
                      <m:r>
                        <a:rPr lang="en-US" altLang="zh-CN" sz="2400" b="0" i="1" smtClean="0">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b="0" i="1" smtClean="0">
                          <a:solidFill>
                            <a:srgbClr val="000000"/>
                          </a:solidFill>
                          <a:latin typeface="Cambria Math" panose="02040503050406030204" pitchFamily="18" charset="0"/>
                        </a:rPr>
                        <m:t>)</m:t>
                      </m:r>
                    </m:oMath>
                  </m:oMathPara>
                </a14:m>
                <a:endParaRPr lang="zh-CN" altLang="en-US" sz="2400" dirty="0">
                  <a:solidFill>
                    <a:srgbClr val="000000"/>
                  </a:solidFill>
                  <a:latin typeface="+mn-ea"/>
                </a:endParaRP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同样地有</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i="1">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m:t>
                      </m:r>
                      <m:r>
                        <a:rPr lang="en-US" altLang="zh-CN" sz="2400" i="1">
                          <a:solidFill>
                            <a:srgbClr val="000000"/>
                          </a:solidFill>
                          <a:latin typeface="Cambria Math" panose="02040503050406030204" pitchFamily="18" charset="0"/>
                        </a:rPr>
                        <m:t>𝐿</m:t>
                      </m:r>
                      <m:r>
                        <a:rPr lang="en-US" altLang="zh-CN" sz="2400" i="1">
                          <a:solidFill>
                            <a:srgbClr val="000000"/>
                          </a:solidFill>
                          <a:latin typeface="Cambria Math" panose="02040503050406030204" pitchFamily="18" charset="0"/>
                        </a:rPr>
                        <m:t>(</m:t>
                      </m:r>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i="1">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m:t>
                      </m:r>
                    </m:oMath>
                  </m:oMathPara>
                </a14:m>
                <a:endParaRPr lang="zh-CN" altLang="en-US" sz="2400" dirty="0">
                  <a:solidFill>
                    <a:srgbClr val="000000"/>
                  </a:solidFill>
                  <a:latin typeface="+mn-ea"/>
                </a:endParaRP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式</a:t>
                </a:r>
                <a:r>
                  <a:rPr lang="en-US" altLang="zh-CN" sz="2400" dirty="0">
                    <a:solidFill>
                      <a:srgbClr val="000000"/>
                    </a:solidFill>
                    <a:latin typeface="+mn-ea"/>
                  </a:rPr>
                  <a:t>(2-20)</a:t>
                </a:r>
                <a:r>
                  <a:rPr lang="zh-CN" altLang="en-US" sz="2400" dirty="0">
                    <a:solidFill>
                      <a:srgbClr val="000000"/>
                    </a:solidFill>
                    <a:latin typeface="+mn-ea"/>
                  </a:rPr>
                  <a:t>与式</a:t>
                </a:r>
                <a:r>
                  <a:rPr lang="en-US" altLang="zh-CN" sz="2400" dirty="0">
                    <a:solidFill>
                      <a:srgbClr val="000000"/>
                    </a:solidFill>
                    <a:latin typeface="+mn-ea"/>
                  </a:rPr>
                  <a:t>(2-19)</a:t>
                </a:r>
                <a:r>
                  <a:rPr lang="zh-CN" altLang="en-US" sz="2400" dirty="0">
                    <a:solidFill>
                      <a:srgbClr val="000000"/>
                    </a:solidFill>
                    <a:latin typeface="+mn-ea"/>
                  </a:rPr>
                  <a:t>相除得</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f>
                        <m:fPr>
                          <m:ctrlPr>
                            <a:rPr lang="en-US" altLang="zh-CN" sz="2400" i="1" smtClean="0">
                              <a:solidFill>
                                <a:srgbClr val="000000"/>
                              </a:solidFill>
                              <a:latin typeface="Cambria Math" panose="02040503050406030204" pitchFamily="18" charset="0"/>
                              <a:ea typeface="Cambria Math" panose="02040503050406030204" pitchFamily="18" charset="0"/>
                            </a:rPr>
                          </m:ctrlPr>
                        </m:fPr>
                        <m:num>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i="1">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num>
                        <m:den>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i="1">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den>
                      </m:f>
                      <m:r>
                        <a:rPr lang="en-US" altLang="zh-CN" sz="2400" i="1" smtClean="0">
                          <a:solidFill>
                            <a:srgbClr val="000000"/>
                          </a:solidFill>
                          <a:latin typeface="Cambria Math" panose="02040503050406030204" pitchFamily="18" charset="0"/>
                          <a:ea typeface="Cambria Math" panose="02040503050406030204" pitchFamily="18" charset="0"/>
                        </a:rPr>
                        <m:t>≈</m:t>
                      </m:r>
                      <m:f>
                        <m:fPr>
                          <m:ctrlPr>
                            <a:rPr lang="en-US" altLang="zh-CN" sz="2400" i="1" smtClean="0">
                              <a:solidFill>
                                <a:srgbClr val="000000"/>
                              </a:solidFill>
                              <a:latin typeface="Cambria Math" panose="02040503050406030204" pitchFamily="18" charset="0"/>
                              <a:ea typeface="Cambria Math" panose="02040503050406030204" pitchFamily="18" charset="0"/>
                            </a:rPr>
                          </m:ctrlPr>
                        </m:fPr>
                        <m:num>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i="1">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num>
                        <m:den>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i="1">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den>
                      </m:f>
                    </m:oMath>
                  </m:oMathPara>
                </a14:m>
                <a:endParaRPr lang="en-US" altLang="zh-CN" sz="2400" dirty="0">
                  <a:solidFill>
                    <a:srgbClr val="000000"/>
                  </a:solidFill>
                  <a:latin typeface="+mn-ea"/>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320776" y="909887"/>
                <a:ext cx="8583563" cy="5649667"/>
              </a:xfrm>
              <a:prstGeom prst="rect">
                <a:avLst/>
              </a:prstGeom>
              <a:blipFill rotWithShape="1">
                <a:blip r:embed="rId3" cstate="print"/>
                <a:stretch>
                  <a:fillRect l="-799"/>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四、埃特金加速法</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9"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26</a:t>
            </a:fld>
            <a:endParaRPr lang="zh-CN" altLang="en-US" sz="1000" dirty="0">
              <a:latin typeface="Times New Roman" panose="02020603050405020304" pitchFamily="18" charset="0"/>
              <a:cs typeface="Times New Roman" panose="02020603050405020304" pitchFamily="18" charset="0"/>
            </a:endParaRPr>
          </a:p>
        </p:txBody>
      </p:sp>
      <p:sp>
        <p:nvSpPr>
          <p:cNvPr id="10" name="文本框 6"/>
          <p:cNvSpPr txBox="1"/>
          <p:nvPr/>
        </p:nvSpPr>
        <p:spPr>
          <a:xfrm>
            <a:off x="7642745" y="1819681"/>
            <a:ext cx="1282560" cy="461665"/>
          </a:xfrm>
          <a:prstGeom prst="rect">
            <a:avLst/>
          </a:prstGeom>
          <a:noFill/>
        </p:spPr>
        <p:txBody>
          <a:bodyPr wrap="square" rtlCol="0">
            <a:spAutoFit/>
          </a:bodyPr>
          <a:lstStyle/>
          <a:p>
            <a:r>
              <a:rPr lang="en-US" altLang="zh-CN" sz="2400" b="1" dirty="0">
                <a:solidFill>
                  <a:srgbClr val="000000"/>
                </a:solidFill>
                <a:latin typeface="+mn-ea"/>
              </a:rPr>
              <a:t>(</a:t>
            </a:r>
            <a:r>
              <a:rPr lang="en-US" altLang="zh-CN" sz="2400" b="1" dirty="0" smtClean="0">
                <a:solidFill>
                  <a:srgbClr val="000000"/>
                </a:solidFill>
                <a:latin typeface="+mn-ea"/>
              </a:rPr>
              <a:t>2-19)</a:t>
            </a:r>
            <a:endParaRPr lang="zh-CN" altLang="en-US" sz="2400" b="1" dirty="0">
              <a:solidFill>
                <a:srgbClr val="000000"/>
              </a:solidFill>
              <a:latin typeface="+mn-ea"/>
            </a:endParaRPr>
          </a:p>
        </p:txBody>
      </p:sp>
      <p:sp>
        <p:nvSpPr>
          <p:cNvPr id="11" name="文本框 7"/>
          <p:cNvSpPr txBox="1"/>
          <p:nvPr/>
        </p:nvSpPr>
        <p:spPr>
          <a:xfrm>
            <a:off x="7642744" y="4067968"/>
            <a:ext cx="1255264" cy="461665"/>
          </a:xfrm>
          <a:prstGeom prst="rect">
            <a:avLst/>
          </a:prstGeom>
          <a:noFill/>
        </p:spPr>
        <p:txBody>
          <a:bodyPr wrap="square" rtlCol="0">
            <a:spAutoFit/>
          </a:bodyPr>
          <a:lstStyle/>
          <a:p>
            <a:r>
              <a:rPr lang="en-US" altLang="zh-CN" sz="2400" b="1" dirty="0">
                <a:solidFill>
                  <a:srgbClr val="000000"/>
                </a:solidFill>
                <a:latin typeface="+mn-ea"/>
              </a:rPr>
              <a:t>(</a:t>
            </a:r>
            <a:r>
              <a:rPr lang="en-US" altLang="zh-CN" sz="2400" b="1" dirty="0" smtClean="0">
                <a:solidFill>
                  <a:srgbClr val="000000"/>
                </a:solidFill>
                <a:latin typeface="+mn-ea"/>
              </a:rPr>
              <a:t>2-20)</a:t>
            </a:r>
            <a:endParaRPr lang="zh-CN" altLang="en-US" sz="2400" b="1" dirty="0">
              <a:solidFill>
                <a:srgbClr val="000000"/>
              </a:solidFill>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427702" y="909886"/>
                <a:ext cx="11444750" cy="5649667"/>
              </a:xfrm>
              <a:prstGeom prst="rect">
                <a:avLst/>
              </a:prstGeom>
              <a:noFill/>
              <a:ln w="9525">
                <a:noFill/>
                <a:miter lim="800000"/>
                <a:headEnd/>
                <a:tailEnd/>
              </a:ln>
            </p:spPr>
            <p:txBody>
              <a:bodyPr anchor="ctr"/>
              <a:lstStyle/>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整理得</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i="1">
                          <a:solidFill>
                            <a:srgbClr val="000000"/>
                          </a:solidFill>
                          <a:latin typeface="Cambria Math" panose="02040503050406030204" pitchFamily="18" charset="0"/>
                        </a:rPr>
                        <m:t>≈</m:t>
                      </m:r>
                      <m:f>
                        <m:fPr>
                          <m:ctrlPr>
                            <a:rPr lang="zh-CN" altLang="en-US" sz="2400" i="1" dirty="0" smtClean="0">
                              <a:solidFill>
                                <a:srgbClr val="000000"/>
                              </a:solidFill>
                              <a:latin typeface="Cambria Math" panose="02040503050406030204" pitchFamily="18" charset="0"/>
                            </a:rPr>
                          </m:ctrlPr>
                        </m:fPr>
                        <m:num>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sSup>
                            <m:sSupPr>
                              <m:ctrlPr>
                                <a:rPr lang="en-US" altLang="zh-CN" sz="2400" i="1" smtClean="0">
                                  <a:solidFill>
                                    <a:srgbClr val="000000"/>
                                  </a:solidFill>
                                  <a:latin typeface="Cambria Math" panose="02040503050406030204" pitchFamily="18" charset="0"/>
                                </a:rPr>
                              </m:ctrlPr>
                            </m:sSupPr>
                            <m:e>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e>
                            <m:sup>
                              <m:r>
                                <a:rPr lang="en-US" altLang="zh-CN" sz="2400" b="0" i="1" smtClean="0">
                                  <a:solidFill>
                                    <a:srgbClr val="000000"/>
                                  </a:solidFill>
                                  <a:latin typeface="Cambria Math" panose="02040503050406030204" pitchFamily="18" charset="0"/>
                                </a:rPr>
                                <m:t>2</m:t>
                              </m:r>
                            </m:sup>
                          </m:sSup>
                        </m:num>
                        <m:den>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b="0" i="1" smtClean="0">
                              <a:solidFill>
                                <a:srgbClr val="000000"/>
                              </a:solidFill>
                              <a:latin typeface="Cambria Math" panose="02040503050406030204" pitchFamily="18" charset="0"/>
                            </a:rPr>
                            <m:t>−2</m:t>
                          </m:r>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b="0" i="1" smtClean="0">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den>
                      </m:f>
                      <m:r>
                        <a:rPr lang="en-US" altLang="zh-CN" sz="2400" b="0" i="1" dirty="0" smtClean="0">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b="0" i="1" dirty="0" smtClean="0">
                          <a:solidFill>
                            <a:srgbClr val="000000"/>
                          </a:solidFill>
                          <a:latin typeface="Cambria Math" panose="02040503050406030204" pitchFamily="18" charset="0"/>
                        </a:rPr>
                        <m:t>−</m:t>
                      </m:r>
                      <m:f>
                        <m:fPr>
                          <m:ctrlPr>
                            <a:rPr lang="en-US" altLang="zh-CN" sz="2400" b="0" i="1" dirty="0" smtClean="0">
                              <a:solidFill>
                                <a:srgbClr val="000000"/>
                              </a:solidFill>
                              <a:latin typeface="Cambria Math" panose="02040503050406030204" pitchFamily="18" charset="0"/>
                            </a:rPr>
                          </m:ctrlPr>
                        </m:fPr>
                        <m:num>
                          <m:sSup>
                            <m:sSupPr>
                              <m:ctrlPr>
                                <a:rPr lang="en-US" altLang="zh-CN" sz="2400" b="0" i="1" dirty="0" smtClean="0">
                                  <a:solidFill>
                                    <a:srgbClr val="000000"/>
                                  </a:solidFill>
                                  <a:latin typeface="Cambria Math" panose="02040503050406030204" pitchFamily="18" charset="0"/>
                                </a:rPr>
                              </m:ctrlPr>
                            </m:sSupPr>
                            <m:e>
                              <m:r>
                                <a:rPr lang="en-US" altLang="zh-CN" sz="2400" b="0" i="1" dirty="0" smtClean="0">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b="0" i="1" smtClean="0">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b="0" i="1" dirty="0" smtClean="0">
                                  <a:solidFill>
                                    <a:srgbClr val="000000"/>
                                  </a:solidFill>
                                  <a:latin typeface="Cambria Math" panose="02040503050406030204" pitchFamily="18" charset="0"/>
                                </a:rPr>
                                <m:t>)</m:t>
                              </m:r>
                            </m:e>
                            <m:sup>
                              <m:r>
                                <a:rPr lang="en-US" altLang="zh-CN" sz="2400" b="0" i="1" dirty="0" smtClean="0">
                                  <a:solidFill>
                                    <a:srgbClr val="000000"/>
                                  </a:solidFill>
                                  <a:latin typeface="Cambria Math" panose="02040503050406030204" pitchFamily="18" charset="0"/>
                                </a:rPr>
                                <m:t>2</m:t>
                              </m:r>
                            </m:sup>
                          </m:sSup>
                        </m:num>
                        <m:den>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−2</m:t>
                          </m:r>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den>
                      </m:f>
                    </m:oMath>
                  </m:oMathPara>
                </a14:m>
                <a:endParaRPr lang="zh-CN" altLang="en-US" sz="2400" dirty="0">
                  <a:solidFill>
                    <a:srgbClr val="000000"/>
                  </a:solidFill>
                  <a:latin typeface="+mn-ea"/>
                </a:endParaRP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记</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r>
                            <a:rPr lang="en-US" altLang="zh-CN" sz="2400" i="1" dirty="0">
                              <a:solidFill>
                                <a:srgbClr val="000000"/>
                              </a:solidFill>
                              <a:latin typeface="Cambria Math" panose="02040503050406030204" pitchFamily="18" charset="0"/>
                            </a:rPr>
                            <m:t>+1</m:t>
                          </m:r>
                        </m:sub>
                      </m:sSub>
                      <m:r>
                        <a:rPr lang="en-US" altLang="zh-CN" sz="2400" b="0" i="1" dirty="0" smtClean="0">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b="0" i="1" smtClean="0">
                          <a:solidFill>
                            <a:srgbClr val="000000"/>
                          </a:solidFill>
                          <a:latin typeface="Cambria Math" panose="02040503050406030204" pitchFamily="18" charset="0"/>
                        </a:rPr>
                        <m:t>−</m:t>
                      </m:r>
                      <m:f>
                        <m:fPr>
                          <m:ctrlPr>
                            <a:rPr lang="en-US" altLang="zh-CN" sz="2400" i="1" dirty="0">
                              <a:solidFill>
                                <a:srgbClr val="000000"/>
                              </a:solidFill>
                              <a:latin typeface="Cambria Math" panose="02040503050406030204" pitchFamily="18" charset="0"/>
                            </a:rPr>
                          </m:ctrlPr>
                        </m:fPr>
                        <m:num>
                          <m:sSup>
                            <m:sSupPr>
                              <m:ctrlPr>
                                <a:rPr lang="en-US" altLang="zh-CN" sz="2400" i="1" dirty="0">
                                  <a:solidFill>
                                    <a:srgbClr val="000000"/>
                                  </a:solidFill>
                                  <a:latin typeface="Cambria Math" panose="02040503050406030204" pitchFamily="18" charset="0"/>
                                </a:rPr>
                              </m:ctrlPr>
                            </m:sSupPr>
                            <m:e>
                              <m:r>
                                <a:rPr lang="en-US" altLang="zh-CN" sz="2400" i="1" dirty="0">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i="1" dirty="0">
                                  <a:solidFill>
                                    <a:srgbClr val="000000"/>
                                  </a:solidFill>
                                  <a:latin typeface="Cambria Math" panose="02040503050406030204" pitchFamily="18" charset="0"/>
                                </a:rPr>
                                <m:t>)</m:t>
                              </m:r>
                            </m:e>
                            <m:sup>
                              <m:r>
                                <a:rPr lang="en-US" altLang="zh-CN" sz="2400" i="1" dirty="0">
                                  <a:solidFill>
                                    <a:srgbClr val="000000"/>
                                  </a:solidFill>
                                  <a:latin typeface="Cambria Math" panose="02040503050406030204" pitchFamily="18" charset="0"/>
                                </a:rPr>
                                <m:t>2</m:t>
                              </m:r>
                            </m:sup>
                          </m:sSup>
                        </m:num>
                        <m:den>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−2</m:t>
                          </m:r>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den>
                      </m:f>
                    </m:oMath>
                  </m:oMathPara>
                </a14:m>
                <a:endParaRPr lang="zh-CN" altLang="en-US" sz="2400" dirty="0">
                  <a:solidFill>
                    <a:srgbClr val="000000"/>
                  </a:solidFill>
                  <a:latin typeface="+mn-ea"/>
                </a:endParaRP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则</a:t>
                </a:r>
                <a14:m>
                  <m:oMath xmlns:m="http://schemas.openxmlformats.org/officeDocument/2006/math">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r>
                          <a:rPr lang="en-US" altLang="zh-CN" sz="2400" i="1" dirty="0">
                            <a:solidFill>
                              <a:srgbClr val="000000"/>
                            </a:solidFill>
                            <a:latin typeface="Cambria Math" panose="02040503050406030204" pitchFamily="18" charset="0"/>
                          </a:rPr>
                          <m:t>+1</m:t>
                        </m:r>
                      </m:sub>
                    </m:sSub>
                  </m:oMath>
                </a14:m>
                <a:r>
                  <a:rPr lang="en-US" altLang="zh-CN" sz="2400" dirty="0">
                    <a:solidFill>
                      <a:srgbClr val="000000"/>
                    </a:solidFill>
                    <a:latin typeface="+mn-ea"/>
                  </a:rPr>
                  <a:t>,</a:t>
                </a:r>
                <a:r>
                  <a:rPr lang="zh-CN" altLang="en-US" sz="2400" dirty="0">
                    <a:solidFill>
                      <a:srgbClr val="000000"/>
                    </a:solidFill>
                    <a:latin typeface="+mn-ea"/>
                  </a:rPr>
                  <a:t>就是比</a:t>
                </a:r>
                <a14:m>
                  <m:oMath xmlns:m="http://schemas.openxmlformats.org/officeDocument/2006/math">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 </m:t>
                    </m:r>
                  </m:oMath>
                </a14:m>
                <a:r>
                  <a:rPr lang="zh-CN" altLang="en-US" sz="2400" dirty="0">
                    <a:solidFill>
                      <a:srgbClr val="000000"/>
                    </a:solidFill>
                    <a:latin typeface="+mn-ea"/>
                  </a:rPr>
                  <a:t>、</a:t>
                </a:r>
                <a:r>
                  <a:rPr lang="en-US" altLang="zh-CN" sz="2400" dirty="0">
                    <a:solidFill>
                      <a:srgbClr val="000000"/>
                    </a:solidFill>
                  </a:rPr>
                  <a:t> </a:t>
                </a:r>
                <a14:m>
                  <m:oMath xmlns:m="http://schemas.openxmlformats.org/officeDocument/2006/math">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oMath>
                </a14:m>
                <a:r>
                  <a:rPr lang="zh-CN" altLang="en-US" sz="2400" dirty="0">
                    <a:solidFill>
                      <a:srgbClr val="000000"/>
                    </a:solidFill>
                    <a:latin typeface="+mn-ea"/>
                  </a:rPr>
                  <a:t>更好的近似值。</a:t>
                </a: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    上述处理过程称作</a:t>
                </a:r>
                <a:r>
                  <a:rPr lang="zh-CN" altLang="en-US" sz="2800" b="1" dirty="0">
                    <a:solidFill>
                      <a:srgbClr val="0000FF"/>
                    </a:solidFill>
                    <a:latin typeface="+mn-ea"/>
                  </a:rPr>
                  <a:t>埃特金</a:t>
                </a:r>
                <a:r>
                  <a:rPr lang="en-US" altLang="zh-CN" sz="2800" b="1" dirty="0">
                    <a:solidFill>
                      <a:srgbClr val="0000FF"/>
                    </a:solidFill>
                    <a:latin typeface="+mn-ea"/>
                  </a:rPr>
                  <a:t>(Aitken)</a:t>
                </a:r>
                <a:r>
                  <a:rPr lang="zh-CN" altLang="en-US" sz="2800" b="1" dirty="0">
                    <a:solidFill>
                      <a:srgbClr val="0000FF"/>
                    </a:solidFill>
                    <a:latin typeface="+mn-ea"/>
                  </a:rPr>
                  <a:t>加速方法</a:t>
                </a:r>
                <a:r>
                  <a:rPr lang="zh-CN" altLang="en-US" sz="2400" dirty="0">
                    <a:solidFill>
                      <a:srgbClr val="000000"/>
                    </a:solidFill>
                    <a:latin typeface="+mn-ea"/>
                  </a:rPr>
                  <a:t>。</a:t>
                </a:r>
                <a:endParaRPr lang="en-US" altLang="zh-CN" sz="2400" dirty="0">
                  <a:solidFill>
                    <a:srgbClr val="000000"/>
                  </a:solidFill>
                  <a:latin typeface="+mn-ea"/>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320776" y="909887"/>
                <a:ext cx="8583563" cy="5649667"/>
              </a:xfrm>
              <a:prstGeom prst="rect">
                <a:avLst/>
              </a:prstGeom>
              <a:blipFill rotWithShape="1">
                <a:blip r:embed="rId3" cstate="print"/>
                <a:stretch>
                  <a:fillRect l="-799"/>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四、埃特金加速法</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7" name="文本框 6"/>
          <p:cNvSpPr txBox="1"/>
          <p:nvPr/>
        </p:nvSpPr>
        <p:spPr>
          <a:xfrm>
            <a:off x="7765577" y="2420193"/>
            <a:ext cx="1282560" cy="461665"/>
          </a:xfrm>
          <a:prstGeom prst="rect">
            <a:avLst/>
          </a:prstGeom>
          <a:noFill/>
        </p:spPr>
        <p:txBody>
          <a:bodyPr wrap="square" rtlCol="0">
            <a:spAutoFit/>
          </a:bodyPr>
          <a:lstStyle/>
          <a:p>
            <a:r>
              <a:rPr lang="en-US" altLang="zh-CN" sz="2400" b="1" dirty="0">
                <a:solidFill>
                  <a:srgbClr val="000000"/>
                </a:solidFill>
                <a:latin typeface="+mn-ea"/>
              </a:rPr>
              <a:t>(2-21)</a:t>
            </a:r>
            <a:endParaRPr lang="zh-CN" altLang="en-US" sz="2400" b="1" dirty="0">
              <a:solidFill>
                <a:srgbClr val="000000"/>
              </a:solidFill>
              <a:latin typeface="+mn-ea"/>
            </a:endParaRPr>
          </a:p>
        </p:txBody>
      </p:sp>
      <p:sp>
        <p:nvSpPr>
          <p:cNvPr id="8" name="文本框 7"/>
          <p:cNvSpPr txBox="1"/>
          <p:nvPr/>
        </p:nvSpPr>
        <p:spPr>
          <a:xfrm>
            <a:off x="7792872" y="4259040"/>
            <a:ext cx="1255264" cy="461665"/>
          </a:xfrm>
          <a:prstGeom prst="rect">
            <a:avLst/>
          </a:prstGeom>
          <a:noFill/>
        </p:spPr>
        <p:txBody>
          <a:bodyPr wrap="square" rtlCol="0">
            <a:spAutoFit/>
          </a:bodyPr>
          <a:lstStyle/>
          <a:p>
            <a:r>
              <a:rPr lang="en-US" altLang="zh-CN" sz="2400" b="1" dirty="0">
                <a:solidFill>
                  <a:srgbClr val="000000"/>
                </a:solidFill>
                <a:latin typeface="+mn-ea"/>
              </a:rPr>
              <a:t>(2-22)</a:t>
            </a:r>
            <a:endParaRPr lang="zh-CN" altLang="en-US" sz="2400" b="1" dirty="0">
              <a:solidFill>
                <a:srgbClr val="000000"/>
              </a:solidFill>
              <a:latin typeface="+mn-ea"/>
            </a:endParaRPr>
          </a:p>
        </p:txBody>
      </p:sp>
      <p:sp>
        <p:nvSpPr>
          <p:cNvPr id="9"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27</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427702" y="909886"/>
                <a:ext cx="11326763" cy="5649667"/>
              </a:xfrm>
              <a:prstGeom prst="rect">
                <a:avLst/>
              </a:prstGeom>
              <a:noFill/>
              <a:ln w="9525">
                <a:noFill/>
                <a:miter lim="800000"/>
                <a:headEnd/>
                <a:tailEnd/>
              </a:ln>
            </p:spPr>
            <p:txBody>
              <a:bodyPr anchor="ctr"/>
              <a:lstStyle/>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    对</a:t>
                </a:r>
                <a14:m>
                  <m:oMath xmlns:m="http://schemas.openxmlformats.org/officeDocument/2006/math">
                    <m:r>
                      <a:rPr lang="en-US" altLang="zh-CN" sz="240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m:t>
                    </m:r>
                    <m:r>
                      <a:rPr lang="el-GR" altLang="zh-CN" sz="2400" i="1" dirty="0" smtClean="0">
                        <a:solidFill>
                          <a:srgbClr val="000000"/>
                        </a:solidFill>
                        <a:latin typeface="Cambria Math" panose="02040503050406030204" pitchFamily="18" charset="0"/>
                      </a:rPr>
                      <m:t>𝜑</m:t>
                    </m:r>
                    <m:r>
                      <a:rPr lang="en-US" altLang="zh-CN" sz="2400" i="1" dirty="0" smtClean="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𝑥</m:t>
                    </m:r>
                    <m:r>
                      <a:rPr lang="en-US" altLang="zh-CN" sz="2400" i="1" dirty="0">
                        <a:solidFill>
                          <a:srgbClr val="000000"/>
                        </a:solidFill>
                        <a:latin typeface="Cambria Math" panose="02040503050406030204" pitchFamily="18" charset="0"/>
                      </a:rPr>
                      <m:t>)</m:t>
                    </m:r>
                  </m:oMath>
                </a14:m>
                <a:r>
                  <a:rPr lang="zh-CN" altLang="en-US" sz="2400" dirty="0">
                    <a:solidFill>
                      <a:srgbClr val="000000"/>
                    </a:solidFill>
                    <a:latin typeface="+mn-ea"/>
                  </a:rPr>
                  <a:t>方程，构造加速过程算法如下。</a:t>
                </a: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    校正</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b="0" i="1" smtClean="0">
                          <a:solidFill>
                            <a:srgbClr val="000000"/>
                          </a:solidFill>
                          <a:latin typeface="Cambria Math" panose="02040503050406030204" pitchFamily="18" charset="0"/>
                        </a:rPr>
                        <m:t>=</m:t>
                      </m:r>
                      <m:r>
                        <m:rPr>
                          <m:sty m:val="p"/>
                        </m:rPr>
                        <a:rPr lang="el-GR" altLang="zh-CN" sz="2400" i="1">
                          <a:solidFill>
                            <a:srgbClr val="000000"/>
                          </a:solidFill>
                          <a:latin typeface="Cambria Math" panose="02040503050406030204" pitchFamily="18" charset="0"/>
                        </a:rPr>
                        <m:t>φ</m:t>
                      </m:r>
                      <m:r>
                        <a:rPr lang="en-US" altLang="zh-CN" sz="2400" i="1">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r>
                        <a:rPr lang="en-US" altLang="zh-CN" sz="2400" i="1">
                          <a:solidFill>
                            <a:srgbClr val="000000"/>
                          </a:solidFill>
                          <a:latin typeface="Cambria Math" panose="02040503050406030204" pitchFamily="18" charset="0"/>
                        </a:rPr>
                        <m:t>)</m:t>
                      </m:r>
                    </m:oMath>
                  </m:oMathPara>
                </a14:m>
                <a:endParaRPr lang="zh-CN" altLang="en-US" sz="2400" dirty="0">
                  <a:solidFill>
                    <a:srgbClr val="000000"/>
                  </a:solidFill>
                  <a:latin typeface="+mn-ea"/>
                </a:endParaRP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再校正</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𝜑</m:t>
                      </m:r>
                      <m:r>
                        <a:rPr lang="en-US" altLang="zh-CN" sz="2400" i="1">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m:t>
                      </m:r>
                    </m:oMath>
                  </m:oMathPara>
                </a14:m>
                <a:endParaRPr lang="zh-CN" altLang="en-US" sz="2400" dirty="0">
                  <a:solidFill>
                    <a:srgbClr val="000000"/>
                  </a:solidFill>
                  <a:latin typeface="+mn-ea"/>
                </a:endParaRP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改进</a:t>
                </a:r>
                <a:endParaRPr lang="en-US" altLang="zh-CN" sz="2400" dirty="0">
                  <a:solidFill>
                    <a:srgbClr val="000000"/>
                  </a:solidFill>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r>
                            <a:rPr lang="en-US" altLang="zh-CN" sz="2400" i="1" dirty="0">
                              <a:solidFill>
                                <a:srgbClr val="000000"/>
                              </a:solidFill>
                              <a:latin typeface="Cambria Math" panose="02040503050406030204" pitchFamily="18" charset="0"/>
                            </a:rPr>
                            <m:t>+1</m:t>
                          </m:r>
                        </m:sub>
                      </m:sSub>
                      <m:r>
                        <a:rPr lang="en-US" altLang="zh-CN" sz="2400" i="1" dirty="0">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m:t>
                      </m:r>
                      <m:f>
                        <m:fPr>
                          <m:ctrlPr>
                            <a:rPr lang="en-US" altLang="zh-CN" sz="2400" i="1" dirty="0">
                              <a:solidFill>
                                <a:srgbClr val="000000"/>
                              </a:solidFill>
                              <a:latin typeface="Cambria Math" panose="02040503050406030204" pitchFamily="18" charset="0"/>
                            </a:rPr>
                          </m:ctrlPr>
                        </m:fPr>
                        <m:num>
                          <m:sSup>
                            <m:sSupPr>
                              <m:ctrlPr>
                                <a:rPr lang="en-US" altLang="zh-CN" sz="2400" i="1" dirty="0">
                                  <a:solidFill>
                                    <a:srgbClr val="000000"/>
                                  </a:solidFill>
                                  <a:latin typeface="Cambria Math" panose="02040503050406030204" pitchFamily="18" charset="0"/>
                                </a:rPr>
                              </m:ctrlPr>
                            </m:sSupPr>
                            <m:e>
                              <m:r>
                                <a:rPr lang="en-US" altLang="zh-CN" sz="2400" i="1" dirty="0">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i="1" dirty="0">
                                  <a:solidFill>
                                    <a:srgbClr val="000000"/>
                                  </a:solidFill>
                                  <a:latin typeface="Cambria Math" panose="02040503050406030204" pitchFamily="18" charset="0"/>
                                </a:rPr>
                                <m:t>)</m:t>
                              </m:r>
                            </m:e>
                            <m:sup>
                              <m:r>
                                <a:rPr lang="en-US" altLang="zh-CN" sz="2400" i="1" dirty="0">
                                  <a:solidFill>
                                    <a:srgbClr val="000000"/>
                                  </a:solidFill>
                                  <a:latin typeface="Cambria Math" panose="02040503050406030204" pitchFamily="18" charset="0"/>
                                </a:rPr>
                                <m:t>2</m:t>
                              </m:r>
                            </m:sup>
                          </m:sSup>
                        </m:num>
                        <m:den>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−2</m:t>
                          </m:r>
                          <m:sSub>
                            <m:sSubPr>
                              <m:ctrlPr>
                                <a:rPr lang="en-US" altLang="zh-CN" sz="2400" i="1">
                                  <a:solidFill>
                                    <a:srgbClr val="000000"/>
                                  </a:solidFill>
                                  <a:latin typeface="Cambria Math" panose="02040503050406030204" pitchFamily="18" charset="0"/>
                                </a:rPr>
                              </m:ctrlPr>
                            </m:sSubPr>
                            <m:e>
                              <m:acc>
                                <m:accPr>
                                  <m:chr m:val="̃"/>
                                  <m:ctrlPr>
                                    <a:rPr lang="en-US" altLang="zh-CN" sz="2400" i="1">
                                      <a:solidFill>
                                        <a:srgbClr val="000000"/>
                                      </a:solidFill>
                                      <a:latin typeface="Cambria Math" panose="02040503050406030204" pitchFamily="18" charset="0"/>
                                    </a:rPr>
                                  </m:ctrlPr>
                                </m:accPr>
                                <m:e>
                                  <m:r>
                                    <a:rPr lang="en-US" altLang="zh-CN" sz="2400" i="1">
                                      <a:solidFill>
                                        <a:srgbClr val="000000"/>
                                      </a:solidFill>
                                      <a:latin typeface="Cambria Math" panose="02040503050406030204" pitchFamily="18" charset="0"/>
                                    </a:rPr>
                                    <m:t>𝑥</m:t>
                                  </m:r>
                                </m:e>
                              </m:acc>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den>
                      </m:f>
                    </m:oMath>
                  </m:oMathPara>
                </a14:m>
                <a:endParaRPr lang="zh-CN" altLang="en-US" sz="2400" dirty="0">
                  <a:solidFill>
                    <a:srgbClr val="000000"/>
                  </a:solidFill>
                  <a:latin typeface="+mn-ea"/>
                </a:endParaRP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在迭代加速过程中，加速过程不必计算迭代函数</a:t>
                </a:r>
                <a14:m>
                  <m:oMath xmlns:m="http://schemas.openxmlformats.org/officeDocument/2006/math">
                    <m:r>
                      <a:rPr lang="el-GR" altLang="zh-CN" sz="2400" i="1" dirty="0">
                        <a:solidFill>
                          <a:srgbClr val="000000"/>
                        </a:solidFill>
                        <a:latin typeface="Cambria Math" panose="02040503050406030204" pitchFamily="18" charset="0"/>
                      </a:rPr>
                      <m:t>𝜑</m:t>
                    </m:r>
                    <m:r>
                      <a:rPr lang="en-US" altLang="zh-CN" sz="2400" i="1" dirty="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𝑥</m:t>
                    </m:r>
                    <m:r>
                      <a:rPr lang="en-US" altLang="zh-CN" sz="2400" i="1" dirty="0">
                        <a:solidFill>
                          <a:srgbClr val="000000"/>
                        </a:solidFill>
                        <a:latin typeface="Cambria Math" panose="02040503050406030204" pitchFamily="18" charset="0"/>
                      </a:rPr>
                      <m:t>) </m:t>
                    </m:r>
                  </m:oMath>
                </a14:m>
                <a:r>
                  <a:rPr lang="zh-CN" altLang="en-US" sz="2400" dirty="0">
                    <a:solidFill>
                      <a:srgbClr val="000000"/>
                    </a:solidFill>
                    <a:latin typeface="+mn-ea"/>
                  </a:rPr>
                  <a:t>，因此使用埃特金加速法可使迭代过程加速并取得显著的效果。</a:t>
                </a:r>
                <a:endParaRPr lang="en-US" altLang="zh-CN" sz="2400" dirty="0">
                  <a:solidFill>
                    <a:srgbClr val="000000"/>
                  </a:solidFill>
                  <a:latin typeface="+mn-ea"/>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320777" y="909887"/>
                <a:ext cx="8495072" cy="5649667"/>
              </a:xfrm>
              <a:prstGeom prst="rect">
                <a:avLst/>
              </a:prstGeom>
              <a:blipFill rotWithShape="1">
                <a:blip r:embed="rId3" cstate="print"/>
                <a:stretch>
                  <a:fillRect l="-807" r="-861" b="-1726"/>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四、埃特金加速法</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7" name="文本框 6"/>
          <p:cNvSpPr txBox="1"/>
          <p:nvPr/>
        </p:nvSpPr>
        <p:spPr>
          <a:xfrm>
            <a:off x="7465325" y="2168983"/>
            <a:ext cx="1386886" cy="461665"/>
          </a:xfrm>
          <a:prstGeom prst="rect">
            <a:avLst/>
          </a:prstGeom>
          <a:noFill/>
        </p:spPr>
        <p:txBody>
          <a:bodyPr wrap="square" rtlCol="0">
            <a:spAutoFit/>
          </a:bodyPr>
          <a:lstStyle/>
          <a:p>
            <a:r>
              <a:rPr lang="en-US" altLang="zh-CN" sz="2400" b="1" dirty="0">
                <a:solidFill>
                  <a:srgbClr val="000000"/>
                </a:solidFill>
                <a:latin typeface="+mn-ea"/>
              </a:rPr>
              <a:t>(2-23)</a:t>
            </a:r>
            <a:endParaRPr lang="zh-CN" altLang="en-US" sz="2400" b="1" dirty="0">
              <a:solidFill>
                <a:srgbClr val="000000"/>
              </a:solidFill>
              <a:latin typeface="+mn-ea"/>
            </a:endParaRPr>
          </a:p>
        </p:txBody>
      </p:sp>
      <p:sp>
        <p:nvSpPr>
          <p:cNvPr id="8" name="文本框 7"/>
          <p:cNvSpPr txBox="1"/>
          <p:nvPr/>
        </p:nvSpPr>
        <p:spPr>
          <a:xfrm>
            <a:off x="7492621" y="3429001"/>
            <a:ext cx="1395951" cy="461665"/>
          </a:xfrm>
          <a:prstGeom prst="rect">
            <a:avLst/>
          </a:prstGeom>
          <a:noFill/>
        </p:spPr>
        <p:txBody>
          <a:bodyPr wrap="square" rtlCol="0">
            <a:spAutoFit/>
          </a:bodyPr>
          <a:lstStyle/>
          <a:p>
            <a:r>
              <a:rPr lang="en-US" altLang="zh-CN" sz="2400" b="1" dirty="0">
                <a:solidFill>
                  <a:srgbClr val="000000"/>
                </a:solidFill>
                <a:latin typeface="+mn-ea"/>
              </a:rPr>
              <a:t>(2-24)</a:t>
            </a:r>
            <a:endParaRPr lang="zh-CN" altLang="en-US" sz="2400" b="1" dirty="0">
              <a:solidFill>
                <a:srgbClr val="000000"/>
              </a:solidFill>
              <a:latin typeface="+mn-ea"/>
            </a:endParaRPr>
          </a:p>
        </p:txBody>
      </p:sp>
      <p:sp>
        <p:nvSpPr>
          <p:cNvPr id="9" name="文本框 8"/>
          <p:cNvSpPr txBox="1"/>
          <p:nvPr/>
        </p:nvSpPr>
        <p:spPr>
          <a:xfrm>
            <a:off x="7560860" y="4837871"/>
            <a:ext cx="1327712" cy="461665"/>
          </a:xfrm>
          <a:prstGeom prst="rect">
            <a:avLst/>
          </a:prstGeom>
          <a:noFill/>
        </p:spPr>
        <p:txBody>
          <a:bodyPr wrap="square" rtlCol="0">
            <a:spAutoFit/>
          </a:bodyPr>
          <a:lstStyle/>
          <a:p>
            <a:r>
              <a:rPr lang="en-US" altLang="zh-CN" sz="2400" b="1" dirty="0">
                <a:solidFill>
                  <a:srgbClr val="000000"/>
                </a:solidFill>
                <a:latin typeface="+mn-ea"/>
              </a:rPr>
              <a:t>(2-25)</a:t>
            </a:r>
            <a:endParaRPr lang="zh-CN" altLang="en-US" sz="2400" b="1" dirty="0">
              <a:solidFill>
                <a:srgbClr val="000000"/>
              </a:solidFill>
              <a:latin typeface="+mn-ea"/>
            </a:endParaRPr>
          </a:p>
        </p:txBody>
      </p:sp>
      <p:sp>
        <p:nvSpPr>
          <p:cNvPr id="10"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28</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P spid="7" grpId="0"/>
      <p:bldP spid="8"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475106" y="909885"/>
                <a:ext cx="11241784" cy="2370344"/>
              </a:xfrm>
              <a:prstGeom prst="rect">
                <a:avLst/>
              </a:prstGeom>
              <a:noFill/>
              <a:ln w="9525">
                <a:noFill/>
                <a:miter lim="800000"/>
                <a:headEnd/>
                <a:tailEnd/>
              </a:ln>
            </p:spPr>
            <p:txBody>
              <a:bodyPr anchor="ctr"/>
              <a:lstStyle/>
              <a:p>
                <a:pPr algn="just" fontAlgn="base">
                  <a:lnSpc>
                    <a:spcPct val="120000"/>
                  </a:lnSpc>
                  <a:spcBef>
                    <a:spcPct val="0"/>
                  </a:spcBef>
                  <a:spcAft>
                    <a:spcPts val="1200"/>
                  </a:spcAft>
                  <a:buClr>
                    <a:srgbClr val="0000FF"/>
                  </a:buClr>
                  <a:buSzPct val="70000"/>
                </a:pPr>
                <a:r>
                  <a:rPr lang="zh-CN" altLang="en-US" sz="2400" b="1" dirty="0">
                    <a:solidFill>
                      <a:srgbClr val="0000FF"/>
                    </a:solidFill>
                    <a:latin typeface="+mn-ea"/>
                  </a:rPr>
                  <a:t>例</a:t>
                </a:r>
                <a:r>
                  <a:rPr lang="en-US" altLang="zh-CN" sz="2400" b="1" dirty="0">
                    <a:solidFill>
                      <a:srgbClr val="0000FF"/>
                    </a:solidFill>
                    <a:latin typeface="+mn-ea"/>
                  </a:rPr>
                  <a:t>2-7 </a:t>
                </a:r>
                <a:r>
                  <a:rPr lang="zh-CN" altLang="en-US" sz="2400" dirty="0">
                    <a:solidFill>
                      <a:srgbClr val="000000"/>
                    </a:solidFill>
                    <a:latin typeface="+mn-ea"/>
                  </a:rPr>
                  <a:t>用加速收敛的方法求方程</a:t>
                </a:r>
                <a14:m>
                  <m:oMath xmlns:m="http://schemas.openxmlformats.org/officeDocument/2006/math">
                    <m:sSup>
                      <m:sSupPr>
                        <m:ctrlPr>
                          <a:rPr lang="en-US" altLang="zh-CN" sz="2400" i="1" dirty="0" smtClean="0">
                            <a:solidFill>
                              <a:srgbClr val="000000"/>
                            </a:solidFill>
                            <a:latin typeface="Cambria Math" panose="02040503050406030204" pitchFamily="18" charset="0"/>
                          </a:rPr>
                        </m:ctrlPr>
                      </m:sSupPr>
                      <m:e>
                        <m:r>
                          <a:rPr lang="en-US" altLang="zh-CN" sz="2400" b="0" i="1" dirty="0" smtClean="0">
                            <a:solidFill>
                              <a:srgbClr val="000000"/>
                            </a:solidFill>
                            <a:latin typeface="Cambria Math" panose="02040503050406030204" pitchFamily="18" charset="0"/>
                          </a:rPr>
                          <m:t>𝑥</m:t>
                        </m:r>
                      </m:e>
                      <m:sup>
                        <m:r>
                          <a:rPr lang="en-US" altLang="zh-CN" sz="2400" b="0" i="1" dirty="0" smtClean="0">
                            <a:solidFill>
                              <a:srgbClr val="000000"/>
                            </a:solidFill>
                            <a:latin typeface="Cambria Math" panose="02040503050406030204" pitchFamily="18" charset="0"/>
                          </a:rPr>
                          <m:t>3</m:t>
                        </m:r>
                      </m:sup>
                    </m:sSup>
                    <m:r>
                      <a:rPr lang="en-US" altLang="zh-CN"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−1=0</m:t>
                    </m:r>
                  </m:oMath>
                </a14:m>
                <a:r>
                  <a:rPr lang="zh-CN" altLang="en-US" sz="2400" dirty="0">
                    <a:solidFill>
                      <a:srgbClr val="000000"/>
                    </a:solidFill>
                    <a:latin typeface="+mn-ea"/>
                  </a:rPr>
                  <a:t>在</a:t>
                </a:r>
                <a14:m>
                  <m:oMath xmlns:m="http://schemas.openxmlformats.org/officeDocument/2006/math">
                    <m:r>
                      <a:rPr lang="en-US" altLang="zh-CN" sz="240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=1.5</m:t>
                    </m:r>
                  </m:oMath>
                </a14:m>
                <a:r>
                  <a:rPr lang="zh-CN" altLang="en-US" sz="2400" dirty="0">
                    <a:solidFill>
                      <a:srgbClr val="000000"/>
                    </a:solidFill>
                    <a:latin typeface="+mn-ea"/>
                  </a:rPr>
                  <a:t>附近的一个根。</a:t>
                </a:r>
                <a:endParaRPr lang="en-US" altLang="zh-CN" sz="2400" dirty="0">
                  <a:solidFill>
                    <a:srgbClr val="000000"/>
                  </a:solidFill>
                  <a:latin typeface="+mn-ea"/>
                </a:endParaRPr>
              </a:p>
              <a:p>
                <a:pPr algn="just" fontAlgn="base">
                  <a:lnSpc>
                    <a:spcPct val="120000"/>
                  </a:lnSpc>
                  <a:spcBef>
                    <a:spcPct val="0"/>
                  </a:spcBef>
                  <a:spcAft>
                    <a:spcPts val="1200"/>
                  </a:spcAft>
                  <a:buClr>
                    <a:srgbClr val="0000FF"/>
                  </a:buClr>
                  <a:buSzPct val="70000"/>
                </a:pPr>
                <a:endParaRPr lang="en-US" altLang="zh-CN" sz="2400" dirty="0">
                  <a:solidFill>
                    <a:srgbClr val="000000"/>
                  </a:solidFill>
                  <a:latin typeface="+mn-ea"/>
                </a:endParaRP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mn-ea"/>
                  </a:rPr>
                  <a:t>    埃特金加速法的几何解释能够帮助我们非常直观地说明这一有趣的现象，如图</a:t>
                </a:r>
                <a:r>
                  <a:rPr lang="en-US" altLang="zh-CN" sz="2400" dirty="0">
                    <a:solidFill>
                      <a:srgbClr val="000000"/>
                    </a:solidFill>
                    <a:latin typeface="+mn-ea"/>
                  </a:rPr>
                  <a:t>2-4</a:t>
                </a:r>
                <a:r>
                  <a:rPr lang="zh-CN" altLang="en-US" sz="2400" dirty="0">
                    <a:solidFill>
                      <a:srgbClr val="000000"/>
                    </a:solidFill>
                    <a:latin typeface="+mn-ea"/>
                  </a:rPr>
                  <a:t>所示。</a:t>
                </a:r>
                <a:endParaRPr lang="en-US" altLang="zh-CN" sz="2400" dirty="0">
                  <a:solidFill>
                    <a:srgbClr val="000000"/>
                  </a:solidFill>
                  <a:latin typeface="+mn-ea"/>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356330" y="909885"/>
                <a:ext cx="8431338" cy="2370344"/>
              </a:xfrm>
              <a:prstGeom prst="rect">
                <a:avLst/>
              </a:prstGeom>
              <a:blipFill rotWithShape="1">
                <a:blip r:embed="rId3" cstate="print"/>
                <a:stretch>
                  <a:fillRect l="-868" r="-813"/>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四、埃特金加速法</a:t>
            </a:r>
            <a:endParaRPr lang="zh-CN" altLang="en-US" sz="3200" b="1" dirty="0">
              <a:solidFill>
                <a:srgbClr val="FFFF00"/>
              </a:solidFill>
              <a:latin typeface="黑体" panose="02010609060101010101" pitchFamily="2" charset="-122"/>
              <a:ea typeface="黑体" panose="02010609060101010101" pitchFamily="2" charset="-122"/>
            </a:endParaRPr>
          </a:p>
        </p:txBody>
      </p:sp>
      <p:pic>
        <p:nvPicPr>
          <p:cNvPr id="3" name="图片 2"/>
          <p:cNvPicPr>
            <a:picLocks noChangeAspect="1"/>
          </p:cNvPicPr>
          <p:nvPr/>
        </p:nvPicPr>
        <p:blipFill rotWithShape="1">
          <a:blip r:embed="rId4" cstate="print"/>
          <a:srcRect b="16480"/>
          <a:stretch>
            <a:fillRect/>
          </a:stretch>
        </p:blipFill>
        <p:spPr>
          <a:xfrm>
            <a:off x="3054850" y="2874086"/>
            <a:ext cx="3476579" cy="3328152"/>
          </a:xfrm>
          <a:prstGeom prst="rect">
            <a:avLst/>
          </a:prstGeom>
        </p:spPr>
      </p:pic>
      <p:sp>
        <p:nvSpPr>
          <p:cNvPr id="10" name="文本框 9"/>
          <p:cNvSpPr txBox="1"/>
          <p:nvPr/>
        </p:nvSpPr>
        <p:spPr>
          <a:xfrm>
            <a:off x="3613610" y="6133011"/>
            <a:ext cx="2182076" cy="584775"/>
          </a:xfrm>
          <a:prstGeom prst="rect">
            <a:avLst/>
          </a:prstGeom>
          <a:noFill/>
        </p:spPr>
        <p:txBody>
          <a:bodyPr wrap="square" rtlCol="0">
            <a:spAutoFit/>
          </a:bodyPr>
          <a:lstStyle/>
          <a:p>
            <a:r>
              <a:rPr lang="zh-CN" altLang="en-US" sz="1600" dirty="0">
                <a:solidFill>
                  <a:srgbClr val="21B8F1"/>
                </a:solidFill>
              </a:rPr>
              <a:t>图</a:t>
            </a:r>
            <a:r>
              <a:rPr lang="en-US" altLang="zh-CN" sz="1600" dirty="0">
                <a:solidFill>
                  <a:srgbClr val="21B8F1"/>
                </a:solidFill>
              </a:rPr>
              <a:t>2-4</a:t>
            </a:r>
            <a:r>
              <a:rPr lang="zh-CN" altLang="en-US" sz="1600" dirty="0">
                <a:solidFill>
                  <a:srgbClr val="21B8F1"/>
                </a:solidFill>
              </a:rPr>
              <a:t> 埃特金方法的几何解释</a:t>
            </a:r>
          </a:p>
        </p:txBody>
      </p:sp>
      <p:sp>
        <p:nvSpPr>
          <p:cNvPr id="7"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29</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7"/>
          <p:cNvSpPr>
            <a:spLocks noChangeArrowheads="1"/>
          </p:cNvSpPr>
          <p:nvPr/>
        </p:nvSpPr>
        <p:spPr bwMode="auto">
          <a:xfrm>
            <a:off x="0" y="227717"/>
            <a:ext cx="9144000" cy="682168"/>
          </a:xfrm>
          <a:prstGeom prst="rect">
            <a:avLst/>
          </a:prstGeom>
          <a:noFill/>
          <a:ln w="9525">
            <a:noFill/>
            <a:miter lim="800000"/>
          </a:ln>
        </p:spPr>
        <p:txBody>
          <a:bodyPr/>
          <a:lstStyle/>
          <a:p>
            <a:pPr marL="342900" indent="-342900" algn="ctr" fontAlgn="base">
              <a:spcBef>
                <a:spcPct val="0"/>
              </a:spcBef>
              <a:spcAft>
                <a:spcPct val="0"/>
              </a:spcAft>
            </a:pPr>
            <a:r>
              <a:rPr lang="zh-CN" altLang="en-US" sz="3200" b="1" dirty="0" smtClean="0">
                <a:solidFill>
                  <a:srgbClr val="FFFF00"/>
                </a:solidFill>
                <a:latin typeface="Times New Roman" panose="02020603050405020304" pitchFamily="18" charset="0"/>
                <a:ea typeface="楷体" panose="02010609060101010101" pitchFamily="49" charset="-122"/>
              </a:rPr>
              <a:t>非线性方程求根</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5"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3</a:t>
            </a:fld>
            <a:endParaRPr lang="zh-CN" altLang="en-US" sz="1000" dirty="0">
              <a:latin typeface="Times New Roman" panose="02020603050405020304" pitchFamily="18" charset="0"/>
              <a:cs typeface="Times New Roman" panose="02020603050405020304" pitchFamily="18" charset="0"/>
            </a:endParaRPr>
          </a:p>
        </p:txBody>
      </p:sp>
      <p:sp>
        <p:nvSpPr>
          <p:cNvPr id="6" name="Rectangle 5"/>
          <p:cNvSpPr>
            <a:spLocks noChangeArrowheads="1"/>
          </p:cNvSpPr>
          <p:nvPr/>
        </p:nvSpPr>
        <p:spPr bwMode="auto">
          <a:xfrm>
            <a:off x="600499" y="1204150"/>
            <a:ext cx="8147715" cy="5114761"/>
          </a:xfrm>
          <a:prstGeom prst="rect">
            <a:avLst/>
          </a:prstGeom>
          <a:noFill/>
          <a:ln w="9525">
            <a:noFill/>
            <a:miter lim="800000"/>
          </a:ln>
        </p:spPr>
        <p:txBody>
          <a:bodyPr anchor="ctr"/>
          <a:lstStyle/>
          <a:p>
            <a:pPr>
              <a:lnSpc>
                <a:spcPct val="120000"/>
              </a:lnSpc>
              <a:spcAft>
                <a:spcPts val="1200"/>
              </a:spcAft>
              <a:buClr>
                <a:srgbClr val="0000FF"/>
              </a:buClr>
              <a:buSzPct val="70000"/>
            </a:pPr>
            <a:r>
              <a:rPr lang="en-US" altLang="zh-CN" sz="2800" b="1" dirty="0" smtClean="0">
                <a:latin typeface="+mn-ea"/>
                <a:cs typeface="Times New Roman" panose="02020603050405020304" pitchFamily="18" charset="0"/>
              </a:rPr>
              <a:t>    </a:t>
            </a:r>
            <a:r>
              <a:rPr lang="zh-CN" altLang="zh-CN" sz="2800" b="1" dirty="0" smtClean="0">
                <a:latin typeface="Times New Roman" panose="02020603050405020304" pitchFamily="18" charset="0"/>
                <a:cs typeface="Times New Roman" panose="02020603050405020304" pitchFamily="18" charset="0"/>
              </a:rPr>
              <a:t>非线性方程</a:t>
            </a:r>
            <a:r>
              <a:rPr lang="en-US" altLang="zh-CN" sz="2800" b="1" dirty="0" smtClean="0">
                <a:latin typeface="Times New Roman" panose="02020603050405020304" pitchFamily="18" charset="0"/>
                <a:cs typeface="Times New Roman" panose="02020603050405020304" pitchFamily="18" charset="0"/>
              </a:rPr>
              <a:t>  </a:t>
            </a:r>
            <a:r>
              <a:rPr lang="en-US" altLang="zh-CN" sz="2800" b="1" i="1" dirty="0" smtClean="0">
                <a:latin typeface="Times New Roman" panose="02020603050405020304" pitchFamily="18" charset="0"/>
                <a:cs typeface="Times New Roman" panose="02020603050405020304" pitchFamily="18" charset="0"/>
              </a:rPr>
              <a:t>f </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Times New Roman" panose="02020603050405020304" pitchFamily="18" charset="0"/>
                <a:cs typeface="Times New Roman" panose="02020603050405020304" pitchFamily="18" charset="0"/>
              </a:rPr>
              <a:t>) = 0 </a:t>
            </a:r>
            <a:r>
              <a:rPr lang="zh-CN" altLang="zh-CN" sz="2800" b="1" dirty="0" smtClean="0">
                <a:latin typeface="Times New Roman" panose="02020603050405020304" pitchFamily="18" charset="0"/>
                <a:cs typeface="Times New Roman" panose="02020603050405020304" pitchFamily="18" charset="0"/>
              </a:rPr>
              <a:t>的解</a:t>
            </a:r>
            <a:r>
              <a:rPr lang="en-US" altLang="zh-CN" sz="2800" b="1" dirty="0" smtClean="0">
                <a:latin typeface="Times New Roman" panose="02020603050405020304" pitchFamily="18" charset="0"/>
                <a:cs typeface="Times New Roman" panose="02020603050405020304" pitchFamily="18" charset="0"/>
              </a:rPr>
              <a:t> </a:t>
            </a:r>
            <a:r>
              <a:rPr lang="en-US" altLang="zh-CN" sz="2800" b="1" i="1" dirty="0" smtClean="0">
                <a:latin typeface="Times New Roman" panose="02020603050405020304" pitchFamily="18" charset="0"/>
                <a:cs typeface="Times New Roman" panose="02020603050405020304" pitchFamily="18" charset="0"/>
              </a:rPr>
              <a:t>x</a:t>
            </a:r>
            <a:r>
              <a:rPr lang="en-US" altLang="zh-CN" sz="2800" b="1" i="1" baseline="30000" dirty="0" smtClean="0">
                <a:latin typeface="Times New Roman" panose="02020603050405020304" pitchFamily="18" charset="0"/>
                <a:cs typeface="Times New Roman" panose="02020603050405020304" pitchFamily="18" charset="0"/>
              </a:rPr>
              <a:t>*</a:t>
            </a:r>
            <a:r>
              <a:rPr lang="zh-CN" altLang="zh-CN" sz="2800" b="1" dirty="0" smtClean="0">
                <a:latin typeface="Times New Roman" panose="02020603050405020304" pitchFamily="18" charset="0"/>
                <a:cs typeface="Times New Roman" panose="02020603050405020304" pitchFamily="18" charset="0"/>
              </a:rPr>
              <a:t>，满足</a:t>
            </a:r>
            <a:r>
              <a:rPr lang="en-US" altLang="zh-CN" sz="2800" b="1" dirty="0" smtClean="0">
                <a:latin typeface="Times New Roman" panose="02020603050405020304" pitchFamily="18" charset="0"/>
                <a:cs typeface="Times New Roman" panose="02020603050405020304" pitchFamily="18" charset="0"/>
              </a:rPr>
              <a:t> </a:t>
            </a:r>
            <a:r>
              <a:rPr lang="en-US" altLang="zh-CN" sz="2800" b="1" i="1" dirty="0" smtClean="0">
                <a:latin typeface="Times New Roman" panose="02020603050405020304" pitchFamily="18" charset="0"/>
                <a:cs typeface="Times New Roman" panose="02020603050405020304" pitchFamily="18" charset="0"/>
              </a:rPr>
              <a:t>f </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x</a:t>
            </a:r>
            <a:r>
              <a:rPr lang="en-US" altLang="zh-CN" sz="2800" b="1" i="1" baseline="30000" dirty="0" smtClean="0">
                <a:latin typeface="Times New Roman" panose="02020603050405020304" pitchFamily="18" charset="0"/>
                <a:cs typeface="Times New Roman" panose="02020603050405020304" pitchFamily="18" charset="0"/>
              </a:rPr>
              <a:t>*</a:t>
            </a:r>
            <a:r>
              <a:rPr lang="en-US" altLang="zh-CN" sz="2800" b="1" dirty="0" smtClean="0">
                <a:latin typeface="Times New Roman" panose="02020603050405020304" pitchFamily="18" charset="0"/>
                <a:cs typeface="Times New Roman" panose="02020603050405020304" pitchFamily="18" charset="0"/>
              </a:rPr>
              <a:t>) = 0</a:t>
            </a:r>
            <a:r>
              <a:rPr lang="zh-CN" altLang="zh-CN" sz="2800" b="1" dirty="0" smtClean="0">
                <a:latin typeface="Times New Roman" panose="02020603050405020304" pitchFamily="18" charset="0"/>
                <a:cs typeface="Times New Roman" panose="02020603050405020304" pitchFamily="18" charset="0"/>
              </a:rPr>
              <a:t>，通常称</a:t>
            </a:r>
            <a:r>
              <a:rPr lang="en-US" altLang="zh-CN" sz="2800" b="1" dirty="0" smtClean="0">
                <a:latin typeface="Times New Roman" panose="02020603050405020304" pitchFamily="18" charset="0"/>
                <a:cs typeface="Times New Roman" panose="02020603050405020304" pitchFamily="18" charset="0"/>
              </a:rPr>
              <a:t> </a:t>
            </a:r>
            <a:r>
              <a:rPr lang="en-US" altLang="zh-CN" sz="2800" b="1" i="1" dirty="0" smtClean="0">
                <a:latin typeface="Times New Roman" panose="02020603050405020304" pitchFamily="18" charset="0"/>
                <a:cs typeface="Times New Roman" panose="02020603050405020304" pitchFamily="18" charset="0"/>
              </a:rPr>
              <a:t>x</a:t>
            </a:r>
            <a:r>
              <a:rPr lang="en-US" altLang="zh-CN" sz="2800" b="1" i="1" baseline="30000" dirty="0" smtClean="0">
                <a:latin typeface="Times New Roman" panose="02020603050405020304" pitchFamily="18" charset="0"/>
                <a:cs typeface="Times New Roman" panose="02020603050405020304" pitchFamily="18" charset="0"/>
              </a:rPr>
              <a:t>* </a:t>
            </a:r>
            <a:r>
              <a:rPr lang="zh-CN" altLang="zh-CN" sz="2800" b="1" dirty="0" smtClean="0">
                <a:latin typeface="Times New Roman" panose="02020603050405020304" pitchFamily="18" charset="0"/>
                <a:cs typeface="Times New Roman" panose="02020603050405020304" pitchFamily="18" charset="0"/>
              </a:rPr>
              <a:t>是方程的根，也叫做函数</a:t>
            </a:r>
            <a:r>
              <a:rPr lang="en-US" altLang="zh-CN" sz="2800" b="1" dirty="0" smtClean="0">
                <a:latin typeface="Times New Roman" panose="02020603050405020304" pitchFamily="18" charset="0"/>
                <a:cs typeface="Times New Roman" panose="02020603050405020304" pitchFamily="18" charset="0"/>
              </a:rPr>
              <a:t> </a:t>
            </a:r>
            <a:r>
              <a:rPr lang="en-US" altLang="zh-CN" sz="2800" b="1" i="1" dirty="0" smtClean="0">
                <a:latin typeface="Times New Roman" panose="02020603050405020304" pitchFamily="18" charset="0"/>
                <a:cs typeface="Times New Roman" panose="02020603050405020304" pitchFamily="18" charset="0"/>
              </a:rPr>
              <a:t>f</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Times New Roman" panose="02020603050405020304" pitchFamily="18" charset="0"/>
                <a:cs typeface="Times New Roman" panose="02020603050405020304" pitchFamily="18" charset="0"/>
              </a:rPr>
              <a:t>) </a:t>
            </a:r>
            <a:r>
              <a:rPr lang="zh-CN" altLang="zh-CN" sz="2800" b="1" dirty="0" smtClean="0">
                <a:latin typeface="Times New Roman" panose="02020603050405020304" pitchFamily="18" charset="0"/>
                <a:cs typeface="Times New Roman" panose="02020603050405020304" pitchFamily="18" charset="0"/>
              </a:rPr>
              <a:t>的零点。</a:t>
            </a:r>
            <a:endParaRPr lang="en-US" altLang="zh-CN" sz="2800" b="1" dirty="0" smtClean="0">
              <a:latin typeface="Times New Roman" panose="02020603050405020304" pitchFamily="18" charset="0"/>
              <a:cs typeface="Times New Roman" panose="02020603050405020304" pitchFamily="18" charset="0"/>
            </a:endParaRPr>
          </a:p>
          <a:p>
            <a:pPr>
              <a:lnSpc>
                <a:spcPct val="120000"/>
              </a:lnSpc>
              <a:spcAft>
                <a:spcPts val="1200"/>
              </a:spcAft>
              <a:buClr>
                <a:srgbClr val="0000FF"/>
              </a:buClr>
              <a:buSzPct val="70000"/>
            </a:pPr>
            <a:r>
              <a:rPr lang="en-US" altLang="zh-CN" sz="2800" b="1" dirty="0" smtClean="0">
                <a:latin typeface="+mn-ea"/>
              </a:rPr>
              <a:t>    </a:t>
            </a:r>
            <a:r>
              <a:rPr lang="zh-CN" altLang="zh-CN" sz="2800" b="1" dirty="0" smtClean="0"/>
              <a:t>关于非线性方程求根，一般要研究下列问题</a:t>
            </a:r>
            <a:r>
              <a:rPr lang="zh-CN" altLang="en-US" sz="2800" b="1" dirty="0" smtClean="0">
                <a:latin typeface="Times New Roman" panose="02020603050405020304" pitchFamily="18" charset="0"/>
                <a:cs typeface="Times New Roman" panose="02020603050405020304" pitchFamily="18" charset="0"/>
              </a:rPr>
              <a:t>：</a:t>
            </a:r>
            <a:endParaRPr lang="en-US" altLang="zh-CN" sz="2800" b="1" dirty="0" smtClean="0">
              <a:latin typeface="Times New Roman" panose="02020603050405020304" pitchFamily="18" charset="0"/>
              <a:cs typeface="Times New Roman" panose="02020603050405020304" pitchFamily="18" charset="0"/>
            </a:endParaRPr>
          </a:p>
          <a:p>
            <a:pPr marL="1428750" lvl="2" indent="-514350">
              <a:lnSpc>
                <a:spcPct val="120000"/>
              </a:lnSpc>
              <a:buClr>
                <a:srgbClr val="0000FF"/>
              </a:buClr>
              <a:buSzPct val="70000"/>
              <a:buFont typeface="Wingdings" panose="05000000000000000000" pitchFamily="2" charset="2"/>
              <a:buChar char="l"/>
            </a:pPr>
            <a:r>
              <a:rPr lang="zh-CN" altLang="zh-CN" sz="2800" b="1" dirty="0" smtClean="0"/>
              <a:t>根的存在性 </a:t>
            </a:r>
            <a:endParaRPr lang="en-US" altLang="zh-CN" sz="2800" b="1" dirty="0" smtClean="0">
              <a:latin typeface="Times New Roman" panose="02020603050405020304" pitchFamily="18" charset="0"/>
              <a:cs typeface="Times New Roman" panose="02020603050405020304" pitchFamily="18" charset="0"/>
            </a:endParaRPr>
          </a:p>
          <a:p>
            <a:pPr marL="1428750" lvl="2" indent="-514350">
              <a:lnSpc>
                <a:spcPct val="120000"/>
              </a:lnSpc>
              <a:buClr>
                <a:srgbClr val="0000FF"/>
              </a:buClr>
              <a:buSzPct val="70000"/>
              <a:buFont typeface="Wingdings" panose="05000000000000000000" pitchFamily="2" charset="2"/>
              <a:buChar char="l"/>
            </a:pPr>
            <a:r>
              <a:rPr lang="zh-CN" altLang="zh-CN" sz="2800" b="1" dirty="0" smtClean="0"/>
              <a:t>根的隔离 </a:t>
            </a:r>
            <a:endParaRPr lang="en-US" altLang="zh-CN" sz="2800" b="1" dirty="0" smtClean="0">
              <a:latin typeface="Times New Roman" panose="02020603050405020304" pitchFamily="18" charset="0"/>
              <a:cs typeface="Times New Roman" panose="02020603050405020304" pitchFamily="18" charset="0"/>
            </a:endParaRPr>
          </a:p>
          <a:p>
            <a:pPr marL="1428750" lvl="2" indent="-514350">
              <a:lnSpc>
                <a:spcPct val="120000"/>
              </a:lnSpc>
              <a:spcAft>
                <a:spcPts val="1200"/>
              </a:spcAft>
              <a:buClr>
                <a:srgbClr val="0000FF"/>
              </a:buClr>
              <a:buSzPct val="70000"/>
              <a:buFont typeface="Wingdings" panose="05000000000000000000" pitchFamily="2" charset="2"/>
              <a:buChar char="l"/>
            </a:pPr>
            <a:r>
              <a:rPr lang="zh-CN" altLang="zh-CN" sz="2800" b="1" dirty="0" smtClean="0"/>
              <a:t>根的精确化</a:t>
            </a:r>
            <a:endParaRPr lang="en-US" altLang="zh-CN" sz="2800" b="1" dirty="0" smtClean="0">
              <a:latin typeface="Times New Roman" panose="02020603050405020304" pitchFamily="18" charset="0"/>
              <a:cs typeface="Times New Roman" panose="02020603050405020304" pitchFamily="18" charset="0"/>
            </a:endParaRPr>
          </a:p>
          <a:p>
            <a:pPr marL="0" lvl="2">
              <a:lnSpc>
                <a:spcPct val="120000"/>
              </a:lnSpc>
              <a:spcAft>
                <a:spcPts val="1200"/>
              </a:spcAft>
              <a:buClr>
                <a:srgbClr val="0000FF"/>
              </a:buClr>
              <a:buSzPct val="70000"/>
            </a:pPr>
            <a:r>
              <a:rPr lang="en-US" altLang="zh-CN" sz="2800" b="1" dirty="0" smtClean="0">
                <a:latin typeface="+mn-ea"/>
              </a:rPr>
              <a:t>    </a:t>
            </a:r>
            <a:r>
              <a:rPr lang="zh-CN" altLang="zh-CN" sz="2800" b="1" dirty="0" smtClean="0"/>
              <a:t>根的逐步精确化的方法，主要包括二分法、迭代法、牛顿法和弦割法等</a:t>
            </a:r>
            <a:endParaRPr lang="en-US" altLang="zh-CN" sz="2800" b="1"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wipe(left)">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145143" y="832799"/>
                <a:ext cx="11901714" cy="5720398"/>
              </a:xfrm>
              <a:prstGeom prst="rect">
                <a:avLst/>
              </a:prstGeom>
              <a:noFill/>
              <a:ln w="9525">
                <a:noFill/>
                <a:miter lim="800000"/>
                <a:headEnd/>
                <a:tailEnd/>
              </a:ln>
            </p:spPr>
            <p:txBody>
              <a:bodyPr anchor="ctr"/>
              <a:lstStyle/>
              <a:p>
                <a:pPr algn="just" fontAlgn="base">
                  <a:lnSpc>
                    <a:spcPct val="120000"/>
                  </a:lnSpc>
                  <a:spcBef>
                    <a:spcPct val="0"/>
                  </a:spcBef>
                  <a:spcAft>
                    <a:spcPts val="1200"/>
                  </a:spcAft>
                  <a:buClr>
                    <a:srgbClr val="0000FF"/>
                  </a:buClr>
                  <a:buSzPct val="70000"/>
                </a:pPr>
                <a:r>
                  <a:rPr lang="zh-CN" altLang="en-US" sz="2400" dirty="0">
                    <a:latin typeface="+mn-ea"/>
                  </a:rPr>
                  <a:t>    设</a:t>
                </a:r>
                <a14:m>
                  <m:oMath xmlns:m="http://schemas.openxmlformats.org/officeDocument/2006/math">
                    <m:sSub>
                      <m:sSubPr>
                        <m:ctrlPr>
                          <a:rPr lang="en-US" altLang="zh-CN" sz="2400" i="1" smtClean="0">
                            <a:latin typeface="Cambria Math" panose="02040503050406030204" pitchFamily="18" charset="0"/>
                          </a:rPr>
                        </m:ctrlPr>
                      </m:sSubPr>
                      <m:e>
                        <m:r>
                          <a:rPr lang="en-US" altLang="zh-CN" sz="2400" b="0" i="1" smtClean="0">
                            <a:latin typeface="Cambria Math" panose="02040503050406030204" pitchFamily="18" charset="0"/>
                          </a:rPr>
                          <m:t>𝑥</m:t>
                        </m:r>
                      </m:e>
                      <m:sub>
                        <m:r>
                          <a:rPr lang="en-US" altLang="zh-CN" sz="2400" b="0" i="1" smtClean="0">
                            <a:latin typeface="Cambria Math" panose="02040503050406030204" pitchFamily="18" charset="0"/>
                          </a:rPr>
                          <m:t>0</m:t>
                        </m:r>
                      </m:sub>
                    </m:sSub>
                  </m:oMath>
                </a14:m>
                <a:r>
                  <a:rPr lang="zh-CN" altLang="en-US" sz="2400" dirty="0">
                    <a:latin typeface="+mn-ea"/>
                  </a:rPr>
                  <a:t>为方程</a:t>
                </a:r>
                <a14:m>
                  <m:oMath xmlns:m="http://schemas.openxmlformats.org/officeDocument/2006/math">
                    <m:r>
                      <a:rPr lang="en-US" altLang="zh-CN" sz="2400" i="1" dirty="0">
                        <a:solidFill>
                          <a:srgbClr val="000000"/>
                        </a:solidFill>
                        <a:latin typeface="Cambria Math" panose="02040503050406030204" pitchFamily="18" charset="0"/>
                      </a:rPr>
                      <m:t>𝑥</m:t>
                    </m:r>
                    <m:r>
                      <a:rPr lang="en-US" altLang="zh-CN" sz="2400" i="1" dirty="0">
                        <a:solidFill>
                          <a:srgbClr val="000000"/>
                        </a:solidFill>
                        <a:latin typeface="Cambria Math" panose="02040503050406030204" pitchFamily="18" charset="0"/>
                      </a:rPr>
                      <m:t>=</m:t>
                    </m:r>
                    <m:r>
                      <a:rPr lang="el-GR" altLang="zh-CN" sz="2400" i="1" dirty="0">
                        <a:solidFill>
                          <a:srgbClr val="000000"/>
                        </a:solidFill>
                        <a:latin typeface="Cambria Math" panose="02040503050406030204" pitchFamily="18" charset="0"/>
                      </a:rPr>
                      <m:t>𝜑</m:t>
                    </m:r>
                    <m:r>
                      <a:rPr lang="en-US" altLang="zh-CN" sz="2400" i="1" dirty="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𝑥</m:t>
                    </m:r>
                    <m:r>
                      <a:rPr lang="en-US" altLang="zh-CN" sz="2400" i="1" dirty="0">
                        <a:solidFill>
                          <a:srgbClr val="000000"/>
                        </a:solidFill>
                        <a:latin typeface="Cambria Math" panose="02040503050406030204" pitchFamily="18" charset="0"/>
                      </a:rPr>
                      <m:t>)</m:t>
                    </m:r>
                  </m:oMath>
                </a14:m>
                <a:r>
                  <a:rPr lang="zh-CN" altLang="en-US" sz="2400" dirty="0">
                    <a:latin typeface="+mn-ea"/>
                  </a:rPr>
                  <a:t>的一个近似根，依据迭代值</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b="0" i="1" smtClean="0">
                            <a:latin typeface="Cambria Math" panose="02040503050406030204" pitchFamily="18" charset="0"/>
                          </a:rPr>
                          <m:t>1</m:t>
                        </m:r>
                      </m:sub>
                    </m:sSub>
                    <m:r>
                      <a:rPr lang="en-US" altLang="zh-CN" sz="2400" i="1" dirty="0">
                        <a:solidFill>
                          <a:srgbClr val="000000"/>
                        </a:solidFill>
                        <a:latin typeface="Cambria Math" panose="02040503050406030204" pitchFamily="18" charset="0"/>
                      </a:rPr>
                      <m:t>=</m:t>
                    </m:r>
                    <m:r>
                      <a:rPr lang="el-GR" altLang="zh-CN" sz="2400" i="1" dirty="0">
                        <a:solidFill>
                          <a:srgbClr val="000000"/>
                        </a:solidFill>
                        <a:latin typeface="Cambria Math" panose="02040503050406030204" pitchFamily="18" charset="0"/>
                      </a:rPr>
                      <m:t>𝜑</m:t>
                    </m:r>
                    <m:r>
                      <a:rPr lang="en-US" altLang="zh-CN" sz="2400" i="1" dirty="0">
                        <a:solidFill>
                          <a:srgbClr val="000000"/>
                        </a:solidFill>
                        <a:latin typeface="Cambria Math" panose="02040503050406030204" pitchFamily="18" charset="0"/>
                      </a:rPr>
                      <m:t>(</m:t>
                    </m:r>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0</m:t>
                        </m:r>
                      </m:sub>
                    </m:sSub>
                    <m:r>
                      <a:rPr lang="en-US" altLang="zh-CN" sz="2400" i="1" dirty="0">
                        <a:solidFill>
                          <a:srgbClr val="000000"/>
                        </a:solidFill>
                        <a:latin typeface="Cambria Math" panose="02040503050406030204" pitchFamily="18" charset="0"/>
                      </a:rPr>
                      <m:t>) </m:t>
                    </m:r>
                  </m:oMath>
                </a14:m>
                <a:r>
                  <a:rPr lang="zh-CN" altLang="en-US" sz="2400" dirty="0">
                    <a:latin typeface="+mn-ea"/>
                  </a:rPr>
                  <a:t>，</a:t>
                </a:r>
                <a:r>
                  <a:rPr lang="en-US" altLang="zh-CN" sz="2400" dirty="0"/>
                  <a:t> </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b="0" i="1" smtClean="0">
                            <a:latin typeface="Cambria Math" panose="02040503050406030204" pitchFamily="18" charset="0"/>
                          </a:rPr>
                          <m:t>2</m:t>
                        </m:r>
                      </m:sub>
                    </m:sSub>
                    <m:r>
                      <a:rPr lang="en-US" altLang="zh-CN" sz="2400" i="1" dirty="0">
                        <a:solidFill>
                          <a:srgbClr val="000000"/>
                        </a:solidFill>
                        <a:latin typeface="Cambria Math" panose="02040503050406030204" pitchFamily="18" charset="0"/>
                      </a:rPr>
                      <m:t>=</m:t>
                    </m:r>
                    <m:r>
                      <a:rPr lang="el-GR" altLang="zh-CN" sz="2400" i="1" dirty="0">
                        <a:solidFill>
                          <a:srgbClr val="000000"/>
                        </a:solidFill>
                        <a:latin typeface="Cambria Math" panose="02040503050406030204" pitchFamily="18" charset="0"/>
                      </a:rPr>
                      <m:t>𝜑</m:t>
                    </m:r>
                    <m:r>
                      <a:rPr lang="en-US" altLang="zh-CN" sz="2400" i="1" dirty="0">
                        <a:solidFill>
                          <a:srgbClr val="000000"/>
                        </a:solidFill>
                        <a:latin typeface="Cambria Math" panose="02040503050406030204" pitchFamily="18" charset="0"/>
                      </a:rPr>
                      <m:t>(</m:t>
                    </m:r>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b="0" i="1" smtClean="0">
                            <a:latin typeface="Cambria Math" panose="02040503050406030204" pitchFamily="18" charset="0"/>
                          </a:rPr>
                          <m:t>1</m:t>
                        </m:r>
                      </m:sub>
                    </m:sSub>
                    <m:r>
                      <a:rPr lang="en-US" altLang="zh-CN" sz="2400" i="1" dirty="0">
                        <a:solidFill>
                          <a:srgbClr val="000000"/>
                        </a:solidFill>
                        <a:latin typeface="Cambria Math" panose="02040503050406030204" pitchFamily="18" charset="0"/>
                      </a:rPr>
                      <m:t>)</m:t>
                    </m:r>
                  </m:oMath>
                </a14:m>
                <a:r>
                  <a:rPr lang="zh-CN" altLang="en-US" sz="2400" dirty="0">
                    <a:latin typeface="+mn-ea"/>
                  </a:rPr>
                  <a:t>在曲线</a:t>
                </a:r>
                <a14:m>
                  <m:oMath xmlns:m="http://schemas.openxmlformats.org/officeDocument/2006/math">
                    <m:r>
                      <m:rPr>
                        <m:sty m:val="p"/>
                      </m:rPr>
                      <a:rPr lang="en-US" altLang="zh-CN" sz="2400" b="0" i="0" dirty="0" smtClean="0">
                        <a:solidFill>
                          <a:srgbClr val="000000"/>
                        </a:solidFill>
                        <a:latin typeface="Cambria Math" panose="02040503050406030204" pitchFamily="18" charset="0"/>
                      </a:rPr>
                      <m:t>y</m:t>
                    </m:r>
                    <m:r>
                      <a:rPr lang="en-US" altLang="zh-CN" sz="2400" i="1" dirty="0">
                        <a:solidFill>
                          <a:srgbClr val="000000"/>
                        </a:solidFill>
                        <a:latin typeface="Cambria Math" panose="02040503050406030204" pitchFamily="18" charset="0"/>
                      </a:rPr>
                      <m:t>=</m:t>
                    </m:r>
                    <m:r>
                      <a:rPr lang="el-GR" altLang="zh-CN" sz="2400" i="1" dirty="0">
                        <a:solidFill>
                          <a:srgbClr val="000000"/>
                        </a:solidFill>
                        <a:latin typeface="Cambria Math" panose="02040503050406030204" pitchFamily="18" charset="0"/>
                      </a:rPr>
                      <m:t>𝜑</m:t>
                    </m:r>
                    <m:r>
                      <a:rPr lang="en-US" altLang="zh-CN" sz="2400" i="1" dirty="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𝑥</m:t>
                    </m:r>
                    <m:r>
                      <a:rPr lang="en-US" altLang="zh-CN" sz="2400" i="1" dirty="0">
                        <a:solidFill>
                          <a:srgbClr val="000000"/>
                        </a:solidFill>
                        <a:latin typeface="Cambria Math" panose="02040503050406030204" pitchFamily="18" charset="0"/>
                      </a:rPr>
                      <m:t>)</m:t>
                    </m:r>
                  </m:oMath>
                </a14:m>
                <a:r>
                  <a:rPr lang="zh-CN" altLang="en-US" sz="2400" dirty="0">
                    <a:latin typeface="+mn-ea"/>
                  </a:rPr>
                  <a:t>上定出两点</a:t>
                </a:r>
                <a14:m>
                  <m:oMath xmlns:m="http://schemas.openxmlformats.org/officeDocument/2006/math">
                    <m:sSub>
                      <m:sSubPr>
                        <m:ctrlPr>
                          <a:rPr lang="en-US" altLang="zh-CN" sz="2400" i="1">
                            <a:latin typeface="Cambria Math" panose="02040503050406030204" pitchFamily="18" charset="0"/>
                          </a:rPr>
                        </m:ctrlPr>
                      </m:sSubPr>
                      <m:e>
                        <m:r>
                          <a:rPr lang="en-US" altLang="zh-CN" sz="2400" b="0" i="1" smtClean="0">
                            <a:latin typeface="Cambria Math" panose="02040503050406030204" pitchFamily="18" charset="0"/>
                          </a:rPr>
                          <m:t>𝑃</m:t>
                        </m:r>
                      </m:e>
                      <m:sub>
                        <m:r>
                          <a:rPr lang="en-US" altLang="zh-CN" sz="2400" i="1">
                            <a:latin typeface="Cambria Math" panose="02040503050406030204" pitchFamily="18" charset="0"/>
                          </a:rPr>
                          <m:t>0</m:t>
                        </m:r>
                      </m:sub>
                    </m:sSub>
                    <m:r>
                      <a:rPr lang="en-US" altLang="zh-CN" sz="2400" b="0" i="1" smtClean="0">
                        <a:latin typeface="Cambria Math" panose="02040503050406030204" pitchFamily="18" charset="0"/>
                      </a:rPr>
                      <m:t>(</m:t>
                    </m:r>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0</m:t>
                        </m:r>
                      </m:sub>
                    </m:sSub>
                    <m:r>
                      <a:rPr lang="en-US" altLang="zh-CN" sz="2400" b="0" i="1" smtClean="0">
                        <a:latin typeface="Cambria Math" panose="02040503050406030204" pitchFamily="18" charset="0"/>
                      </a:rPr>
                      <m:t>,</m:t>
                    </m:r>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1</m:t>
                        </m:r>
                      </m:sub>
                    </m:sSub>
                    <m:r>
                      <a:rPr lang="en-US" altLang="zh-CN" sz="2400" b="0" i="1" smtClean="0">
                        <a:latin typeface="Cambria Math" panose="02040503050406030204" pitchFamily="18" charset="0"/>
                      </a:rPr>
                      <m:t>)</m:t>
                    </m:r>
                  </m:oMath>
                </a14:m>
                <a:r>
                  <a:rPr lang="zh-CN" altLang="en-US" sz="2400" dirty="0">
                    <a:latin typeface="+mn-ea"/>
                  </a:rPr>
                  <a:t>和</a:t>
                </a:r>
                <a14:m>
                  <m:oMath xmlns:m="http://schemas.openxmlformats.org/officeDocument/2006/math">
                    <m:sSub>
                      <m:sSubPr>
                        <m:ctrlPr>
                          <a:rPr lang="en-US" altLang="zh-CN" sz="2400" i="1">
                            <a:latin typeface="Cambria Math" panose="02040503050406030204" pitchFamily="18" charset="0"/>
                          </a:rPr>
                        </m:ctrlPr>
                      </m:sSubPr>
                      <m:e>
                        <m:r>
                          <a:rPr lang="en-US" altLang="zh-CN" sz="2400" b="0" i="1" smtClean="0">
                            <a:latin typeface="Cambria Math" panose="02040503050406030204" pitchFamily="18" charset="0"/>
                          </a:rPr>
                          <m:t>𝑃</m:t>
                        </m:r>
                      </m:e>
                      <m:sub>
                        <m:r>
                          <a:rPr lang="en-US" altLang="zh-CN" sz="2400" i="1">
                            <a:latin typeface="Cambria Math" panose="02040503050406030204" pitchFamily="18" charset="0"/>
                          </a:rPr>
                          <m:t>1</m:t>
                        </m:r>
                      </m:sub>
                    </m:sSub>
                    <m:r>
                      <a:rPr lang="en-US" altLang="zh-CN" sz="2400" b="0" i="1" smtClean="0">
                        <a:latin typeface="Cambria Math" panose="02040503050406030204" pitchFamily="18" charset="0"/>
                      </a:rPr>
                      <m:t>(</m:t>
                    </m:r>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1</m:t>
                        </m:r>
                      </m:sub>
                    </m:sSub>
                    <m:r>
                      <a:rPr lang="en-US" altLang="zh-CN" sz="2400" b="0" i="1" smtClean="0">
                        <a:latin typeface="Cambria Math" panose="02040503050406030204" pitchFamily="18" charset="0"/>
                      </a:rPr>
                      <m:t>,</m:t>
                    </m:r>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b="0" i="1" smtClean="0">
                            <a:latin typeface="Cambria Math" panose="02040503050406030204" pitchFamily="18" charset="0"/>
                          </a:rPr>
                          <m:t>2</m:t>
                        </m:r>
                      </m:sub>
                    </m:sSub>
                    <m:r>
                      <a:rPr lang="en-US" altLang="zh-CN" sz="2400" b="0" i="1" smtClean="0">
                        <a:latin typeface="Cambria Math" panose="02040503050406030204" pitchFamily="18" charset="0"/>
                      </a:rPr>
                      <m:t>)</m:t>
                    </m:r>
                  </m:oMath>
                </a14:m>
                <a:r>
                  <a:rPr lang="zh-CN" altLang="en-US" sz="2400" dirty="0">
                    <a:latin typeface="+mn-ea"/>
                  </a:rPr>
                  <a:t>，引弦线</a:t>
                </a:r>
                <a14:m>
                  <m:oMath xmlns:m="http://schemas.openxmlformats.org/officeDocument/2006/math">
                    <m:bar>
                      <m:barPr>
                        <m:pos m:val="top"/>
                        <m:ctrlPr>
                          <a:rPr lang="en-GB" altLang="zh-CN" sz="2400" i="1" smtClean="0">
                            <a:latin typeface="Cambria Math" panose="02040503050406030204" pitchFamily="18" charset="0"/>
                          </a:rPr>
                        </m:ctrlPr>
                      </m:barPr>
                      <m:e>
                        <m:sSub>
                          <m:sSubPr>
                            <m:ctrlPr>
                              <a:rPr lang="en-GB" altLang="zh-CN" sz="2400" i="1" smtClean="0">
                                <a:latin typeface="Cambria Math" panose="02040503050406030204" pitchFamily="18" charset="0"/>
                              </a:rPr>
                            </m:ctrlPr>
                          </m:sSubPr>
                          <m:e>
                            <m:r>
                              <a:rPr lang="en-US" altLang="zh-CN" sz="2400" b="0" i="1" smtClean="0">
                                <a:latin typeface="Cambria Math" panose="02040503050406030204" pitchFamily="18" charset="0"/>
                              </a:rPr>
                              <m:t>𝑃</m:t>
                            </m:r>
                          </m:e>
                          <m:sub>
                            <m:r>
                              <a:rPr lang="en-US" altLang="zh-CN" sz="2400" b="0" i="1" smtClean="0">
                                <a:latin typeface="Cambria Math" panose="02040503050406030204" pitchFamily="18" charset="0"/>
                              </a:rPr>
                              <m:t>0</m:t>
                            </m:r>
                          </m:sub>
                        </m:sSub>
                        <m:sSub>
                          <m:sSubPr>
                            <m:ctrlPr>
                              <a:rPr lang="en-GB" altLang="zh-CN" sz="2400" i="1" smtClean="0">
                                <a:latin typeface="Cambria Math" panose="02040503050406030204" pitchFamily="18" charset="0"/>
                              </a:rPr>
                            </m:ctrlPr>
                          </m:sSubPr>
                          <m:e>
                            <m:r>
                              <a:rPr lang="en-US" altLang="zh-CN" sz="2400" b="0" i="1" smtClean="0">
                                <a:latin typeface="Cambria Math" panose="02040503050406030204" pitchFamily="18" charset="0"/>
                              </a:rPr>
                              <m:t>𝑃</m:t>
                            </m:r>
                          </m:e>
                          <m:sub>
                            <m:r>
                              <a:rPr lang="en-US" altLang="zh-CN" sz="2400" b="0" i="1" smtClean="0">
                                <a:latin typeface="Cambria Math" panose="02040503050406030204" pitchFamily="18" charset="0"/>
                              </a:rPr>
                              <m:t>1</m:t>
                            </m:r>
                          </m:sub>
                        </m:sSub>
                      </m:e>
                    </m:bar>
                  </m:oMath>
                </a14:m>
                <a:r>
                  <a:rPr lang="zh-CN" altLang="en-US" sz="2400" dirty="0">
                    <a:latin typeface="+mn-ea"/>
                  </a:rPr>
                  <a:t>并设与直线</a:t>
                </a:r>
                <a14:m>
                  <m:oMath xmlns:m="http://schemas.openxmlformats.org/officeDocument/2006/math">
                    <m:r>
                      <a:rPr lang="en-US" altLang="zh-CN" sz="2400" i="1" dirty="0" smtClean="0">
                        <a:latin typeface="Cambria Math" panose="02040503050406030204" pitchFamily="18" charset="0"/>
                      </a:rPr>
                      <m:t>𝑦</m:t>
                    </m:r>
                    <m:r>
                      <a:rPr lang="en-US" altLang="zh-CN" sz="2400" i="1" dirty="0" smtClean="0">
                        <a:latin typeface="Cambria Math" panose="02040503050406030204" pitchFamily="18" charset="0"/>
                      </a:rPr>
                      <m:t>=</m:t>
                    </m:r>
                    <m:r>
                      <a:rPr lang="en-US" altLang="zh-CN" sz="2400" i="1" dirty="0" smtClean="0">
                        <a:latin typeface="Cambria Math" panose="02040503050406030204" pitchFamily="18" charset="0"/>
                      </a:rPr>
                      <m:t>𝑥</m:t>
                    </m:r>
                  </m:oMath>
                </a14:m>
                <a:r>
                  <a:rPr lang="zh-CN" altLang="en-US" sz="2400" dirty="0">
                    <a:latin typeface="+mn-ea"/>
                  </a:rPr>
                  <a:t>交于一点</a:t>
                </a:r>
                <a14:m>
                  <m:oMath xmlns:m="http://schemas.openxmlformats.org/officeDocument/2006/math">
                    <m:sSub>
                      <m:sSubPr>
                        <m:ctrlPr>
                          <a:rPr lang="en-GB" altLang="zh-CN" sz="2400" i="1">
                            <a:latin typeface="Cambria Math" panose="02040503050406030204" pitchFamily="18" charset="0"/>
                          </a:rPr>
                        </m:ctrlPr>
                      </m:sSubPr>
                      <m:e>
                        <m:r>
                          <a:rPr lang="en-US" altLang="zh-CN" sz="2400" i="1">
                            <a:latin typeface="Cambria Math" panose="02040503050406030204" pitchFamily="18" charset="0"/>
                          </a:rPr>
                          <m:t>𝑃</m:t>
                        </m:r>
                      </m:e>
                      <m:sub>
                        <m:r>
                          <a:rPr lang="en-US" altLang="zh-CN" sz="2400" b="0" i="1" smtClean="0">
                            <a:latin typeface="Cambria Math" panose="02040503050406030204" pitchFamily="18" charset="0"/>
                          </a:rPr>
                          <m:t>3</m:t>
                        </m:r>
                      </m:sub>
                    </m:sSub>
                    <m:r>
                      <a:rPr lang="en-US" altLang="zh-CN" sz="2400" i="1">
                        <a:latin typeface="Cambria Math" panose="02040503050406030204" pitchFamily="18" charset="0"/>
                      </a:rPr>
                      <m:t> </m:t>
                    </m:r>
                  </m:oMath>
                </a14:m>
                <a:r>
                  <a:rPr lang="zh-CN" altLang="en-US" sz="2400" dirty="0">
                    <a:latin typeface="+mn-ea"/>
                  </a:rPr>
                  <a:t>，则</a:t>
                </a:r>
                <a14:m>
                  <m:oMath xmlns:m="http://schemas.openxmlformats.org/officeDocument/2006/math">
                    <m:sSub>
                      <m:sSubPr>
                        <m:ctrlPr>
                          <a:rPr lang="en-GB" altLang="zh-CN" sz="2400" i="1">
                            <a:latin typeface="Cambria Math" panose="02040503050406030204" pitchFamily="18" charset="0"/>
                          </a:rPr>
                        </m:ctrlPr>
                      </m:sSubPr>
                      <m:e>
                        <m:r>
                          <a:rPr lang="en-US" altLang="zh-CN" sz="2400" i="1">
                            <a:latin typeface="Cambria Math" panose="02040503050406030204" pitchFamily="18" charset="0"/>
                          </a:rPr>
                          <m:t>𝑃</m:t>
                        </m:r>
                      </m:e>
                      <m:sub>
                        <m:r>
                          <a:rPr lang="en-US" altLang="zh-CN" sz="2400" i="1">
                            <a:latin typeface="Cambria Math" panose="02040503050406030204" pitchFamily="18" charset="0"/>
                          </a:rPr>
                          <m:t>3</m:t>
                        </m:r>
                      </m:sub>
                    </m:sSub>
                  </m:oMath>
                </a14:m>
                <a:r>
                  <a:rPr lang="zh-CN" altLang="en-US" sz="2400" dirty="0">
                    <a:latin typeface="+mn-ea"/>
                  </a:rPr>
                  <a:t>的横坐标</a:t>
                </a:r>
                <a:r>
                  <a:rPr lang="en-US" altLang="zh-CN" sz="2400" dirty="0">
                    <a:latin typeface="+mn-ea"/>
                  </a:rPr>
                  <a:t>(</a:t>
                </a:r>
                <a:r>
                  <a:rPr lang="zh-CN" altLang="en-US" sz="2400" dirty="0">
                    <a:latin typeface="+mn-ea"/>
                  </a:rPr>
                  <a:t>其横坐标与纵坐标相等</a:t>
                </a:r>
                <a:r>
                  <a:rPr lang="en-US" altLang="zh-CN" sz="2400" dirty="0">
                    <a:latin typeface="+mn-ea"/>
                  </a:rPr>
                  <a:t>)</a:t>
                </a:r>
                <a:r>
                  <a:rPr lang="zh-CN" altLang="en-US" sz="2400" dirty="0">
                    <a:latin typeface="+mn-ea"/>
                  </a:rPr>
                  <a:t>满足</a:t>
                </a:r>
                <a:endParaRPr lang="en-US" altLang="zh-CN" sz="2400" dirty="0">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b>
                        <m:sSubPr>
                          <m:ctrlPr>
                            <a:rPr lang="en-US" altLang="zh-CN" sz="2000" i="1" smtClean="0">
                              <a:latin typeface="Cambria Math" panose="02040503050406030204" pitchFamily="18" charset="0"/>
                            </a:rPr>
                          </m:ctrlPr>
                        </m:sSubPr>
                        <m:e>
                          <m:r>
                            <a:rPr lang="en-US" altLang="zh-CN" sz="2000" b="0" i="1" smtClean="0">
                              <a:latin typeface="Cambria Math" panose="02040503050406030204" pitchFamily="18" charset="0"/>
                            </a:rPr>
                            <m:t>𝑥</m:t>
                          </m:r>
                        </m:e>
                        <m:sub>
                          <m:r>
                            <a:rPr lang="en-US" altLang="zh-CN" sz="2000" b="0" i="1" smtClean="0">
                              <a:latin typeface="Cambria Math" panose="02040503050406030204" pitchFamily="18" charset="0"/>
                            </a:rPr>
                            <m:t>3</m:t>
                          </m:r>
                        </m:sub>
                      </m:sSub>
                      <m:r>
                        <a:rPr lang="en-US" altLang="zh-CN" sz="2000" b="0" i="1" smtClean="0">
                          <a:latin typeface="Cambria Math" panose="02040503050406030204" pitchFamily="18" charset="0"/>
                        </a:rPr>
                        <m:t>=</m:t>
                      </m:r>
                      <m:sSub>
                        <m:sSubPr>
                          <m:ctrlPr>
                            <a:rPr lang="en-US" altLang="zh-CN" sz="2000" b="0" i="1" smtClean="0">
                              <a:latin typeface="Cambria Math" panose="02040503050406030204" pitchFamily="18" charset="0"/>
                            </a:rPr>
                          </m:ctrlPr>
                        </m:sSubPr>
                        <m:e>
                          <m:r>
                            <a:rPr lang="en-US" altLang="zh-CN" sz="2000" b="0" i="1" smtClean="0">
                              <a:latin typeface="Cambria Math" panose="02040503050406030204" pitchFamily="18" charset="0"/>
                            </a:rPr>
                            <m:t>𝑥</m:t>
                          </m:r>
                        </m:e>
                        <m:sub>
                          <m:r>
                            <a:rPr lang="en-US" altLang="zh-CN" sz="2000" b="0" i="1" smtClean="0">
                              <a:latin typeface="Cambria Math" panose="02040503050406030204" pitchFamily="18" charset="0"/>
                            </a:rPr>
                            <m:t>1</m:t>
                          </m:r>
                        </m:sub>
                      </m:sSub>
                      <m:r>
                        <a:rPr lang="en-US" altLang="zh-CN" sz="2000" b="0" i="1" smtClean="0">
                          <a:latin typeface="Cambria Math" panose="02040503050406030204" pitchFamily="18" charset="0"/>
                        </a:rPr>
                        <m:t>+</m:t>
                      </m:r>
                      <m:f>
                        <m:fPr>
                          <m:ctrlPr>
                            <a:rPr lang="en-US" altLang="zh-CN" sz="2000" b="0" i="1" smtClean="0">
                              <a:latin typeface="Cambria Math" panose="02040503050406030204" pitchFamily="18" charset="0"/>
                            </a:rPr>
                          </m:ctrlPr>
                        </m:fPr>
                        <m:num>
                          <m:sSub>
                            <m:sSubPr>
                              <m:ctrlPr>
                                <a:rPr lang="en-US" altLang="zh-CN" sz="2000" b="0" i="1" smtClean="0">
                                  <a:latin typeface="Cambria Math" panose="02040503050406030204" pitchFamily="18" charset="0"/>
                                </a:rPr>
                              </m:ctrlPr>
                            </m:sSubPr>
                            <m:e>
                              <m:r>
                                <a:rPr lang="en-US" altLang="zh-CN" sz="2000" b="0" i="1" smtClean="0">
                                  <a:latin typeface="Cambria Math" panose="02040503050406030204" pitchFamily="18" charset="0"/>
                                </a:rPr>
                                <m:t>𝑥</m:t>
                              </m:r>
                            </m:e>
                            <m:sub>
                              <m:r>
                                <a:rPr lang="en-US" altLang="zh-CN" sz="2000" b="0" i="1" smtClean="0">
                                  <a:latin typeface="Cambria Math" panose="02040503050406030204" pitchFamily="18" charset="0"/>
                                </a:rPr>
                                <m:t>2</m:t>
                              </m:r>
                            </m:sub>
                          </m:sSub>
                          <m:r>
                            <a:rPr lang="en-US" altLang="zh-CN" sz="2000" b="0" i="1" smtClean="0">
                              <a:latin typeface="Cambria Math" panose="02040503050406030204" pitchFamily="18" charset="0"/>
                            </a:rPr>
                            <m:t>−</m:t>
                          </m:r>
                          <m:sSub>
                            <m:sSubPr>
                              <m:ctrlPr>
                                <a:rPr lang="en-US" altLang="zh-CN" sz="2000" b="0" i="1" smtClean="0">
                                  <a:latin typeface="Cambria Math" panose="02040503050406030204" pitchFamily="18" charset="0"/>
                                </a:rPr>
                              </m:ctrlPr>
                            </m:sSubPr>
                            <m:e>
                              <m:r>
                                <a:rPr lang="en-US" altLang="zh-CN" sz="2000" b="0" i="1" smtClean="0">
                                  <a:latin typeface="Cambria Math" panose="02040503050406030204" pitchFamily="18" charset="0"/>
                                </a:rPr>
                                <m:t>𝑥</m:t>
                              </m:r>
                            </m:e>
                            <m:sub>
                              <m:r>
                                <a:rPr lang="en-US" altLang="zh-CN" sz="2000" b="0" i="1" smtClean="0">
                                  <a:latin typeface="Cambria Math" panose="02040503050406030204" pitchFamily="18" charset="0"/>
                                </a:rPr>
                                <m:t>1</m:t>
                              </m:r>
                            </m:sub>
                          </m:sSub>
                        </m:num>
                        <m:den>
                          <m:sSub>
                            <m:sSubPr>
                              <m:ctrlPr>
                                <a:rPr lang="en-US" altLang="zh-CN" sz="2000" b="0" i="1" smtClean="0">
                                  <a:latin typeface="Cambria Math" panose="02040503050406030204" pitchFamily="18" charset="0"/>
                                </a:rPr>
                              </m:ctrlPr>
                            </m:sSubPr>
                            <m:e>
                              <m:r>
                                <a:rPr lang="en-US" altLang="zh-CN" sz="2000" b="0" i="1" smtClean="0">
                                  <a:latin typeface="Cambria Math" panose="02040503050406030204" pitchFamily="18" charset="0"/>
                                </a:rPr>
                                <m:t>𝑥</m:t>
                              </m:r>
                            </m:e>
                            <m:sub>
                              <m:r>
                                <a:rPr lang="en-US" altLang="zh-CN" sz="2000" b="0" i="1" smtClean="0">
                                  <a:latin typeface="Cambria Math" panose="02040503050406030204" pitchFamily="18" charset="0"/>
                                </a:rPr>
                                <m:t>1</m:t>
                              </m:r>
                            </m:sub>
                          </m:sSub>
                          <m:r>
                            <a:rPr lang="en-US" altLang="zh-CN" sz="2000" b="0" i="1" smtClean="0">
                              <a:latin typeface="Cambria Math" panose="02040503050406030204" pitchFamily="18" charset="0"/>
                            </a:rPr>
                            <m:t>−</m:t>
                          </m:r>
                          <m:sSub>
                            <m:sSubPr>
                              <m:ctrlPr>
                                <a:rPr lang="en-US" altLang="zh-CN" sz="2000" b="0" i="1" smtClean="0">
                                  <a:latin typeface="Cambria Math" panose="02040503050406030204" pitchFamily="18" charset="0"/>
                                </a:rPr>
                              </m:ctrlPr>
                            </m:sSubPr>
                            <m:e>
                              <m:r>
                                <a:rPr lang="en-US" altLang="zh-CN" sz="2000" b="0" i="1" smtClean="0">
                                  <a:latin typeface="Cambria Math" panose="02040503050406030204" pitchFamily="18" charset="0"/>
                                </a:rPr>
                                <m:t>𝑥</m:t>
                              </m:r>
                            </m:e>
                            <m:sub>
                              <m:r>
                                <a:rPr lang="en-US" altLang="zh-CN" sz="2000" b="0" i="1" smtClean="0">
                                  <a:latin typeface="Cambria Math" panose="02040503050406030204" pitchFamily="18" charset="0"/>
                                </a:rPr>
                                <m:t>0</m:t>
                              </m:r>
                            </m:sub>
                          </m:sSub>
                        </m:den>
                      </m:f>
                      <m:d>
                        <m:dPr>
                          <m:ctrlPr>
                            <a:rPr lang="en-US" altLang="zh-CN" sz="2000" b="0" i="1" smtClean="0">
                              <a:latin typeface="Cambria Math" panose="02040503050406030204" pitchFamily="18" charset="0"/>
                            </a:rPr>
                          </m:ctrlPr>
                        </m:dPr>
                        <m:e>
                          <m:sSub>
                            <m:sSubPr>
                              <m:ctrlPr>
                                <a:rPr lang="en-US" altLang="zh-CN" sz="2000" b="0" i="1" smtClean="0">
                                  <a:latin typeface="Cambria Math" panose="02040503050406030204" pitchFamily="18" charset="0"/>
                                </a:rPr>
                              </m:ctrlPr>
                            </m:sSubPr>
                            <m:e>
                              <m:r>
                                <a:rPr lang="en-US" altLang="zh-CN" sz="2000" b="0" i="1" smtClean="0">
                                  <a:latin typeface="Cambria Math" panose="02040503050406030204" pitchFamily="18" charset="0"/>
                                </a:rPr>
                                <m:t>𝑥</m:t>
                              </m:r>
                            </m:e>
                            <m:sub>
                              <m:r>
                                <a:rPr lang="en-US" altLang="zh-CN" sz="2000" b="0" i="1" smtClean="0">
                                  <a:latin typeface="Cambria Math" panose="02040503050406030204" pitchFamily="18" charset="0"/>
                                </a:rPr>
                                <m:t>3</m:t>
                              </m:r>
                            </m:sub>
                          </m:sSub>
                          <m:r>
                            <a:rPr lang="en-US" altLang="zh-CN" sz="2000" b="0" i="1" smtClean="0">
                              <a:latin typeface="Cambria Math" panose="02040503050406030204" pitchFamily="18" charset="0"/>
                            </a:rPr>
                            <m:t>−</m:t>
                          </m:r>
                          <m:sSub>
                            <m:sSubPr>
                              <m:ctrlPr>
                                <a:rPr lang="en-US" altLang="zh-CN" sz="2000" b="0" i="1" smtClean="0">
                                  <a:latin typeface="Cambria Math" panose="02040503050406030204" pitchFamily="18" charset="0"/>
                                </a:rPr>
                              </m:ctrlPr>
                            </m:sSubPr>
                            <m:e>
                              <m:r>
                                <a:rPr lang="en-US" altLang="zh-CN" sz="2000" b="0" i="1" smtClean="0">
                                  <a:latin typeface="Cambria Math" panose="02040503050406030204" pitchFamily="18" charset="0"/>
                                </a:rPr>
                                <m:t>𝑥</m:t>
                              </m:r>
                            </m:e>
                            <m:sub>
                              <m:r>
                                <a:rPr lang="en-US" altLang="zh-CN" sz="2000" b="0" i="1" smtClean="0">
                                  <a:latin typeface="Cambria Math" panose="02040503050406030204" pitchFamily="18" charset="0"/>
                                </a:rPr>
                                <m:t>0</m:t>
                              </m:r>
                            </m:sub>
                          </m:sSub>
                        </m:e>
                      </m:d>
                    </m:oMath>
                  </m:oMathPara>
                </a14:m>
                <a:endParaRPr lang="en-US" altLang="zh-CN" sz="2400" dirty="0">
                  <a:latin typeface="+mn-ea"/>
                </a:endParaRPr>
              </a:p>
              <a:p>
                <a:pPr algn="just" fontAlgn="base">
                  <a:lnSpc>
                    <a:spcPct val="120000"/>
                  </a:lnSpc>
                  <a:spcBef>
                    <a:spcPct val="0"/>
                  </a:spcBef>
                  <a:spcAft>
                    <a:spcPts val="1200"/>
                  </a:spcAft>
                  <a:buClr>
                    <a:srgbClr val="0000FF"/>
                  </a:buClr>
                  <a:buSzPct val="70000"/>
                </a:pPr>
                <a:r>
                  <a:rPr lang="zh-CN" altLang="en-US" sz="2400" dirty="0">
                    <a:latin typeface="+mn-ea"/>
                  </a:rPr>
                  <a:t>整理得</a:t>
                </a:r>
                <a:endParaRPr lang="en-US" altLang="zh-CN" sz="2400" dirty="0">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b>
                        <m:sSubPr>
                          <m:ctrlPr>
                            <a:rPr lang="en-US" altLang="zh-CN" sz="2000" i="1" smtClean="0">
                              <a:latin typeface="Cambria Math" panose="02040503050406030204" pitchFamily="18" charset="0"/>
                            </a:rPr>
                          </m:ctrlPr>
                        </m:sSubPr>
                        <m:e>
                          <m:r>
                            <a:rPr lang="en-US" altLang="zh-CN" sz="2000" b="0" i="1" smtClean="0">
                              <a:latin typeface="Cambria Math" panose="02040503050406030204" pitchFamily="18" charset="0"/>
                            </a:rPr>
                            <m:t>𝑥</m:t>
                          </m:r>
                        </m:e>
                        <m:sub>
                          <m:r>
                            <a:rPr lang="en-US" altLang="zh-CN" sz="2000" b="0" i="1" smtClean="0">
                              <a:latin typeface="Cambria Math" panose="02040503050406030204" pitchFamily="18" charset="0"/>
                            </a:rPr>
                            <m:t>3</m:t>
                          </m:r>
                        </m:sub>
                      </m:sSub>
                      <m:r>
                        <a:rPr lang="en-US" altLang="zh-CN" sz="2000" b="0" i="1" smtClean="0">
                          <a:latin typeface="Cambria Math" panose="02040503050406030204" pitchFamily="18" charset="0"/>
                        </a:rPr>
                        <m:t>=</m:t>
                      </m:r>
                      <m:f>
                        <m:fPr>
                          <m:ctrlPr>
                            <a:rPr lang="en-US" altLang="zh-CN" sz="2000" b="0" i="1" smtClean="0">
                              <a:latin typeface="Cambria Math" panose="02040503050406030204" pitchFamily="18" charset="0"/>
                            </a:rPr>
                          </m:ctrlPr>
                        </m:fPr>
                        <m:num>
                          <m:sSub>
                            <m:sSubPr>
                              <m:ctrlPr>
                                <a:rPr lang="en-US" altLang="zh-CN" sz="2000" b="0" i="1" smtClean="0">
                                  <a:latin typeface="Cambria Math" panose="02040503050406030204" pitchFamily="18" charset="0"/>
                                </a:rPr>
                              </m:ctrlPr>
                            </m:sSubPr>
                            <m:e>
                              <m:r>
                                <a:rPr lang="en-US" altLang="zh-CN" sz="2000" b="0" i="1" smtClean="0">
                                  <a:latin typeface="Cambria Math" panose="02040503050406030204" pitchFamily="18" charset="0"/>
                                </a:rPr>
                                <m:t>𝑥</m:t>
                              </m:r>
                            </m:e>
                            <m:sub>
                              <m:r>
                                <a:rPr lang="en-US" altLang="zh-CN" sz="2000" b="0" i="1" smtClean="0">
                                  <a:latin typeface="Cambria Math" panose="02040503050406030204" pitchFamily="18" charset="0"/>
                                </a:rPr>
                                <m:t>0</m:t>
                              </m:r>
                            </m:sub>
                          </m:sSub>
                          <m:sSub>
                            <m:sSubPr>
                              <m:ctrlPr>
                                <a:rPr lang="en-US" altLang="zh-CN" sz="2000" b="0" i="1" smtClean="0">
                                  <a:latin typeface="Cambria Math" panose="02040503050406030204" pitchFamily="18" charset="0"/>
                                </a:rPr>
                              </m:ctrlPr>
                            </m:sSubPr>
                            <m:e>
                              <m:r>
                                <a:rPr lang="en-US" altLang="zh-CN" sz="2000" b="0" i="1" smtClean="0">
                                  <a:latin typeface="Cambria Math" panose="02040503050406030204" pitchFamily="18" charset="0"/>
                                </a:rPr>
                                <m:t>𝑥</m:t>
                              </m:r>
                            </m:e>
                            <m:sub>
                              <m:r>
                                <a:rPr lang="en-US" altLang="zh-CN" sz="2000" b="0" i="1" smtClean="0">
                                  <a:latin typeface="Cambria Math" panose="02040503050406030204" pitchFamily="18" charset="0"/>
                                </a:rPr>
                                <m:t>2</m:t>
                              </m:r>
                            </m:sub>
                          </m:sSub>
                          <m:r>
                            <a:rPr lang="en-US" altLang="zh-CN" sz="2000" b="0" i="1" smtClean="0">
                              <a:latin typeface="Cambria Math" panose="02040503050406030204" pitchFamily="18" charset="0"/>
                            </a:rPr>
                            <m:t>−</m:t>
                          </m:r>
                          <m:sSubSup>
                            <m:sSubSupPr>
                              <m:ctrlPr>
                                <a:rPr lang="en-US" altLang="zh-CN" sz="2000" b="0" i="1" smtClean="0">
                                  <a:latin typeface="Cambria Math" panose="02040503050406030204" pitchFamily="18" charset="0"/>
                                </a:rPr>
                              </m:ctrlPr>
                            </m:sSubSupPr>
                            <m:e>
                              <m:r>
                                <a:rPr lang="en-US" altLang="zh-CN" sz="2000" b="0" i="1" smtClean="0">
                                  <a:latin typeface="Cambria Math" panose="02040503050406030204" pitchFamily="18" charset="0"/>
                                </a:rPr>
                                <m:t>𝑥</m:t>
                              </m:r>
                            </m:e>
                            <m:sub>
                              <m:r>
                                <a:rPr lang="en-US" altLang="zh-CN" sz="2000" b="0" i="1" smtClean="0">
                                  <a:latin typeface="Cambria Math" panose="02040503050406030204" pitchFamily="18" charset="0"/>
                                </a:rPr>
                                <m:t>1</m:t>
                              </m:r>
                            </m:sub>
                            <m:sup>
                              <m:r>
                                <a:rPr lang="en-US" altLang="zh-CN" sz="2000" b="0" i="1" smtClean="0">
                                  <a:latin typeface="Cambria Math" panose="02040503050406030204" pitchFamily="18" charset="0"/>
                                </a:rPr>
                                <m:t>2</m:t>
                              </m:r>
                            </m:sup>
                          </m:sSubSup>
                        </m:num>
                        <m:den>
                          <m:sSub>
                            <m:sSubPr>
                              <m:ctrlPr>
                                <a:rPr lang="en-US" altLang="zh-CN" sz="2000" b="0" i="1" smtClean="0">
                                  <a:latin typeface="Cambria Math" panose="02040503050406030204" pitchFamily="18" charset="0"/>
                                </a:rPr>
                              </m:ctrlPr>
                            </m:sSubPr>
                            <m:e>
                              <m:r>
                                <a:rPr lang="en-US" altLang="zh-CN" sz="2000" b="0" i="1" smtClean="0">
                                  <a:latin typeface="Cambria Math" panose="02040503050406030204" pitchFamily="18" charset="0"/>
                                </a:rPr>
                                <m:t>𝑥</m:t>
                              </m:r>
                            </m:e>
                            <m:sub>
                              <m:r>
                                <a:rPr lang="en-US" altLang="zh-CN" sz="2000" b="0" i="1" smtClean="0">
                                  <a:latin typeface="Cambria Math" panose="02040503050406030204" pitchFamily="18" charset="0"/>
                                </a:rPr>
                                <m:t>2</m:t>
                              </m:r>
                            </m:sub>
                          </m:sSub>
                          <m:r>
                            <a:rPr lang="en-US" altLang="zh-CN" sz="2000" b="0" i="1" smtClean="0">
                              <a:latin typeface="Cambria Math" panose="02040503050406030204" pitchFamily="18" charset="0"/>
                            </a:rPr>
                            <m:t>−2</m:t>
                          </m:r>
                          <m:sSub>
                            <m:sSubPr>
                              <m:ctrlPr>
                                <a:rPr lang="en-US" altLang="zh-CN" sz="2000" b="0" i="1" smtClean="0">
                                  <a:latin typeface="Cambria Math" panose="02040503050406030204" pitchFamily="18" charset="0"/>
                                </a:rPr>
                              </m:ctrlPr>
                            </m:sSubPr>
                            <m:e>
                              <m:r>
                                <a:rPr lang="en-US" altLang="zh-CN" sz="2000" b="0" i="1" smtClean="0">
                                  <a:latin typeface="Cambria Math" panose="02040503050406030204" pitchFamily="18" charset="0"/>
                                </a:rPr>
                                <m:t>𝑥</m:t>
                              </m:r>
                            </m:e>
                            <m:sub>
                              <m:r>
                                <a:rPr lang="en-US" altLang="zh-CN" sz="2000" b="0" i="1" smtClean="0">
                                  <a:latin typeface="Cambria Math" panose="02040503050406030204" pitchFamily="18" charset="0"/>
                                </a:rPr>
                                <m:t>1</m:t>
                              </m:r>
                            </m:sub>
                          </m:sSub>
                          <m:r>
                            <a:rPr lang="en-US" altLang="zh-CN" sz="2000" b="0" i="1" smtClean="0">
                              <a:latin typeface="Cambria Math" panose="02040503050406030204" pitchFamily="18" charset="0"/>
                            </a:rPr>
                            <m:t>+</m:t>
                          </m:r>
                          <m:sSub>
                            <m:sSubPr>
                              <m:ctrlPr>
                                <a:rPr lang="en-US" altLang="zh-CN" sz="2000" b="0" i="1" smtClean="0">
                                  <a:latin typeface="Cambria Math" panose="02040503050406030204" pitchFamily="18" charset="0"/>
                                </a:rPr>
                              </m:ctrlPr>
                            </m:sSubPr>
                            <m:e>
                              <m:r>
                                <a:rPr lang="en-US" altLang="zh-CN" sz="2000" b="0" i="1" smtClean="0">
                                  <a:latin typeface="Cambria Math" panose="02040503050406030204" pitchFamily="18" charset="0"/>
                                </a:rPr>
                                <m:t>𝑥</m:t>
                              </m:r>
                            </m:e>
                            <m:sub>
                              <m:r>
                                <a:rPr lang="en-US" altLang="zh-CN" sz="2000" b="0" i="1" smtClean="0">
                                  <a:latin typeface="Cambria Math" panose="02040503050406030204" pitchFamily="18" charset="0"/>
                                </a:rPr>
                                <m:t>0</m:t>
                              </m:r>
                            </m:sub>
                          </m:sSub>
                        </m:den>
                      </m:f>
                    </m:oMath>
                  </m:oMathPara>
                </a14:m>
                <a:endParaRPr lang="en-US" altLang="zh-CN" sz="2400" dirty="0">
                  <a:latin typeface="+mn-ea"/>
                </a:endParaRPr>
              </a:p>
              <a:p>
                <a:pPr algn="just" fontAlgn="base">
                  <a:lnSpc>
                    <a:spcPct val="120000"/>
                  </a:lnSpc>
                  <a:spcBef>
                    <a:spcPct val="0"/>
                  </a:spcBef>
                  <a:spcAft>
                    <a:spcPts val="1200"/>
                  </a:spcAft>
                  <a:buClr>
                    <a:srgbClr val="0000FF"/>
                  </a:buClr>
                  <a:buSzPct val="70000"/>
                </a:pPr>
                <a:r>
                  <a:rPr lang="zh-CN" altLang="en-US" sz="2400" dirty="0">
                    <a:latin typeface="+mn-ea"/>
                  </a:rPr>
                  <a:t>这就是</a:t>
                </a:r>
                <a:r>
                  <a:rPr lang="zh-CN" altLang="en-US" sz="2800" b="1" dirty="0">
                    <a:solidFill>
                      <a:srgbClr val="0000FF"/>
                    </a:solidFill>
                    <a:latin typeface="+mn-ea"/>
                  </a:rPr>
                  <a:t>埃特金加速公式</a:t>
                </a:r>
                <a:r>
                  <a:rPr lang="zh-CN" altLang="en-US" sz="2400" dirty="0">
                    <a:latin typeface="+mn-ea"/>
                  </a:rPr>
                  <a:t>。</a:t>
                </a:r>
              </a:p>
              <a:p>
                <a:pPr algn="just" fontAlgn="base">
                  <a:lnSpc>
                    <a:spcPct val="120000"/>
                  </a:lnSpc>
                  <a:spcBef>
                    <a:spcPct val="0"/>
                  </a:spcBef>
                  <a:spcAft>
                    <a:spcPts val="1200"/>
                  </a:spcAft>
                  <a:buClr>
                    <a:srgbClr val="0000FF"/>
                  </a:buClr>
                  <a:buSzPct val="70000"/>
                </a:pPr>
                <a:r>
                  <a:rPr lang="zh-CN" altLang="en-US" sz="2400" dirty="0">
                    <a:latin typeface="+mn-ea"/>
                  </a:rPr>
                  <a:t>    从图</a:t>
                </a:r>
                <a:r>
                  <a:rPr lang="en-US" altLang="zh-CN" sz="2400" dirty="0">
                    <a:latin typeface="+mn-ea"/>
                  </a:rPr>
                  <a:t>2-4</a:t>
                </a:r>
                <a:r>
                  <a:rPr lang="zh-CN" altLang="en-US" sz="2400" dirty="0">
                    <a:latin typeface="+mn-ea"/>
                  </a:rPr>
                  <a:t>可以看出，所求根</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oMath>
                </a14:m>
                <a:r>
                  <a:rPr lang="zh-CN" altLang="en-US" sz="2400" dirty="0">
                    <a:latin typeface="+mn-ea"/>
                  </a:rPr>
                  <a:t>是曲线</a:t>
                </a:r>
                <a14:m>
                  <m:oMath xmlns:m="http://schemas.openxmlformats.org/officeDocument/2006/math">
                    <m:r>
                      <m:rPr>
                        <m:sty m:val="p"/>
                      </m:rPr>
                      <a:rPr lang="en-US" altLang="zh-CN" sz="2400" dirty="0">
                        <a:solidFill>
                          <a:srgbClr val="000000"/>
                        </a:solidFill>
                        <a:latin typeface="Cambria Math" panose="02040503050406030204" pitchFamily="18" charset="0"/>
                      </a:rPr>
                      <m:t>y</m:t>
                    </m:r>
                    <m:r>
                      <a:rPr lang="en-US" altLang="zh-CN" sz="2400" i="1" dirty="0">
                        <a:solidFill>
                          <a:srgbClr val="000000"/>
                        </a:solidFill>
                        <a:latin typeface="Cambria Math" panose="02040503050406030204" pitchFamily="18" charset="0"/>
                      </a:rPr>
                      <m:t>=</m:t>
                    </m:r>
                    <m:r>
                      <a:rPr lang="el-GR" altLang="zh-CN" sz="2400" i="1" dirty="0">
                        <a:solidFill>
                          <a:srgbClr val="000000"/>
                        </a:solidFill>
                        <a:latin typeface="Cambria Math" panose="02040503050406030204" pitchFamily="18" charset="0"/>
                      </a:rPr>
                      <m:t>𝜑</m:t>
                    </m:r>
                    <m:r>
                      <a:rPr lang="en-US" altLang="zh-CN" sz="2400" i="1" dirty="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𝑥</m:t>
                    </m:r>
                    <m:r>
                      <a:rPr lang="en-US" altLang="zh-CN" sz="2400" i="1" dirty="0">
                        <a:solidFill>
                          <a:srgbClr val="000000"/>
                        </a:solidFill>
                        <a:latin typeface="Cambria Math" panose="02040503050406030204" pitchFamily="18" charset="0"/>
                      </a:rPr>
                      <m:t>)</m:t>
                    </m:r>
                  </m:oMath>
                </a14:m>
                <a:r>
                  <a:rPr lang="zh-CN" altLang="en-US" sz="2400" dirty="0">
                    <a:latin typeface="+mn-ea"/>
                  </a:rPr>
                  <a:t>与</a:t>
                </a:r>
                <a14:m>
                  <m:oMath xmlns:m="http://schemas.openxmlformats.org/officeDocument/2006/math">
                    <m:r>
                      <a:rPr lang="en-US" altLang="zh-CN" sz="2400" i="1" dirty="0" smtClean="0">
                        <a:latin typeface="Cambria Math" panose="02040503050406030204" pitchFamily="18" charset="0"/>
                      </a:rPr>
                      <m:t>𝑦</m:t>
                    </m:r>
                    <m:r>
                      <a:rPr lang="en-US" altLang="zh-CN" sz="2400" i="1" dirty="0" smtClean="0">
                        <a:latin typeface="Cambria Math" panose="02040503050406030204" pitchFamily="18" charset="0"/>
                      </a:rPr>
                      <m:t>=</m:t>
                    </m:r>
                    <m:r>
                      <a:rPr lang="en-US" altLang="zh-CN" sz="2400" i="1" dirty="0" smtClean="0">
                        <a:latin typeface="Cambria Math" panose="02040503050406030204" pitchFamily="18" charset="0"/>
                      </a:rPr>
                      <m:t>𝑥</m:t>
                    </m:r>
                  </m:oMath>
                </a14:m>
                <a:r>
                  <a:rPr lang="zh-CN" altLang="en-US" sz="2400" dirty="0">
                    <a:latin typeface="+mn-ea"/>
                  </a:rPr>
                  <a:t>交点</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b="0" i="1" smtClean="0">
                            <a:solidFill>
                              <a:srgbClr val="000000"/>
                            </a:solidFill>
                            <a:latin typeface="Cambria Math" panose="02040503050406030204" pitchFamily="18" charset="0"/>
                          </a:rPr>
                          <m:t>𝑃</m:t>
                        </m:r>
                      </m:e>
                      <m:sup>
                        <m:r>
                          <a:rPr lang="en-US" altLang="zh-CN" sz="2400" i="1">
                            <a:solidFill>
                              <a:srgbClr val="000000"/>
                            </a:solidFill>
                            <a:latin typeface="Cambria Math" panose="02040503050406030204" pitchFamily="18" charset="0"/>
                          </a:rPr>
                          <m:t>∗</m:t>
                        </m:r>
                      </m:sup>
                    </m:sSup>
                  </m:oMath>
                </a14:m>
                <a:r>
                  <a:rPr lang="zh-CN" altLang="en-US" sz="2400" dirty="0">
                    <a:latin typeface="+mn-ea"/>
                  </a:rPr>
                  <a:t>的横坐标，尽管迭代值</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2</m:t>
                        </m:r>
                      </m:sub>
                    </m:sSub>
                  </m:oMath>
                </a14:m>
                <a:r>
                  <a:rPr lang="zh-CN" altLang="en-US" sz="2400" dirty="0">
                    <a:latin typeface="+mn-ea"/>
                  </a:rPr>
                  <a:t>比</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0</m:t>
                        </m:r>
                      </m:sub>
                    </m:sSub>
                  </m:oMath>
                </a14:m>
                <a:r>
                  <a:rPr lang="zh-CN" altLang="en-US" sz="2400" dirty="0">
                    <a:latin typeface="+mn-ea"/>
                  </a:rPr>
                  <a:t>和</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1</m:t>
                        </m:r>
                      </m:sub>
                    </m:sSub>
                    <m:r>
                      <a:rPr lang="en-US" altLang="zh-CN" sz="2400" i="1">
                        <a:latin typeface="Cambria Math" panose="02040503050406030204" pitchFamily="18" charset="0"/>
                      </a:rPr>
                      <m:t> </m:t>
                    </m:r>
                  </m:oMath>
                </a14:m>
                <a:r>
                  <a:rPr lang="zh-CN" altLang="en-US" sz="2400" dirty="0">
                    <a:latin typeface="+mn-ea"/>
                  </a:rPr>
                  <a:t>，更远地偏离了</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i="1">
                        <a:solidFill>
                          <a:srgbClr val="000000"/>
                        </a:solidFill>
                        <a:latin typeface="Cambria Math" panose="02040503050406030204" pitchFamily="18" charset="0"/>
                      </a:rPr>
                      <m:t> </m:t>
                    </m:r>
                  </m:oMath>
                </a14:m>
                <a:r>
                  <a:rPr lang="zh-CN" altLang="en-US" sz="2400" dirty="0">
                    <a:latin typeface="+mn-ea"/>
                  </a:rPr>
                  <a:t>，但按上式确定的</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3</m:t>
                        </m:r>
                      </m:sub>
                    </m:sSub>
                    <m:r>
                      <a:rPr lang="zh-CN" altLang="en-US" sz="2400" i="1" smtClean="0">
                        <a:latin typeface="Cambria Math" panose="02040503050406030204" pitchFamily="18" charset="0"/>
                      </a:rPr>
                      <m:t>，</m:t>
                    </m:r>
                  </m:oMath>
                </a14:m>
                <a:r>
                  <a:rPr lang="zh-CN" altLang="en-US" sz="2400" dirty="0">
                    <a:latin typeface="+mn-ea"/>
                  </a:rPr>
                  <a:t>却明显地扭转了这种发散的趋势。</a:t>
                </a:r>
                <a:endParaRPr lang="en-US" altLang="zh-CN" sz="2400" dirty="0">
                  <a:latin typeface="+mn-ea"/>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108857" y="832799"/>
                <a:ext cx="8926286" cy="5720398"/>
              </a:xfrm>
              <a:prstGeom prst="rect">
                <a:avLst/>
              </a:prstGeom>
              <a:blipFill rotWithShape="1">
                <a:blip r:embed="rId3" cstate="print"/>
                <a:stretch>
                  <a:fillRect l="-820" r="-768" b="-107"/>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四、埃特金加速法</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7"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30</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矩形 4"/>
          <p:cNvSpPr>
            <a:spLocks noChangeArrowheads="1"/>
          </p:cNvSpPr>
          <p:nvPr/>
        </p:nvSpPr>
        <p:spPr bwMode="auto">
          <a:xfrm>
            <a:off x="1447802" y="745068"/>
            <a:ext cx="6269831" cy="707886"/>
          </a:xfrm>
          <a:prstGeom prst="rect">
            <a:avLst/>
          </a:prstGeom>
          <a:noFill/>
          <a:ln w="9525">
            <a:noFill/>
            <a:miter lim="800000"/>
          </a:ln>
        </p:spPr>
        <p:txBody>
          <a:bodyPr>
            <a:spAutoFit/>
          </a:bodyPr>
          <a:lstStyle/>
          <a:p>
            <a:pPr algn="ctr" fontAlgn="base">
              <a:spcBef>
                <a:spcPct val="0"/>
              </a:spcBef>
              <a:spcAft>
                <a:spcPct val="0"/>
              </a:spcAft>
              <a:defRPr/>
            </a:pPr>
            <a:r>
              <a:rPr lang="zh-CN" altLang="en-US" sz="4000" b="1" dirty="0">
                <a:solidFill>
                  <a:srgbClr val="0000FF"/>
                </a:solidFill>
                <a:latin typeface="Times New Roman" panose="02020603050405020304" pitchFamily="18" charset="0"/>
                <a:ea typeface="楷体" panose="02010609060101010101" pitchFamily="49" charset="-122"/>
              </a:rPr>
              <a:t>第三节    牛顿迭代法</a:t>
            </a:r>
            <a:endParaRPr lang="zh-CN" altLang="en-US" sz="4000" b="1" dirty="0">
              <a:solidFill>
                <a:srgbClr val="0000FF"/>
              </a:solidFill>
              <a:latin typeface="楷体" panose="02010609060101010101" pitchFamily="49" charset="-122"/>
              <a:ea typeface="楷体" panose="02010609060101010101" pitchFamily="49" charset="-122"/>
            </a:endParaRPr>
          </a:p>
        </p:txBody>
      </p:sp>
      <p:cxnSp>
        <p:nvCxnSpPr>
          <p:cNvPr id="11" name="直接连接符 10"/>
          <p:cNvCxnSpPr/>
          <p:nvPr/>
        </p:nvCxnSpPr>
        <p:spPr>
          <a:xfrm flipV="1">
            <a:off x="0" y="1883391"/>
            <a:ext cx="9144000" cy="13648"/>
          </a:xfrm>
          <a:prstGeom prst="line">
            <a:avLst/>
          </a:prstGeom>
          <a:ln w="50800">
            <a:solidFill>
              <a:srgbClr val="FF0000"/>
            </a:solidFill>
            <a:prstDash val="lgDashDot"/>
          </a:ln>
          <a:effectLst>
            <a:outerShdw blurRad="50800" dist="50800" dir="5400000" algn="ctr" rotWithShape="0">
              <a:schemeClr val="bg1"/>
            </a:outerShdw>
          </a:effectLst>
          <a:scene3d>
            <a:camera prst="orthographicFront"/>
            <a:lightRig rig="threePt" dir="t"/>
          </a:scene3d>
          <a:sp3d prstMaterial="matte">
            <a:bevelT w="0" h="0"/>
            <a:bevelB w="0" h="0"/>
          </a:sp3d>
        </p:spPr>
        <p:style>
          <a:lnRef idx="1">
            <a:schemeClr val="accent1"/>
          </a:lnRef>
          <a:fillRef idx="0">
            <a:schemeClr val="accent1"/>
          </a:fillRef>
          <a:effectRef idx="0">
            <a:schemeClr val="accent1"/>
          </a:effectRef>
          <a:fontRef idx="minor">
            <a:schemeClr val="tx1"/>
          </a:fontRef>
        </p:style>
      </p:cxnSp>
      <p:sp>
        <p:nvSpPr>
          <p:cNvPr id="17" name="Text Box 3"/>
          <p:cNvSpPr txBox="1">
            <a:spLocks noChangeArrowheads="1"/>
          </p:cNvSpPr>
          <p:nvPr/>
        </p:nvSpPr>
        <p:spPr bwMode="auto">
          <a:xfrm>
            <a:off x="1963286" y="2606076"/>
            <a:ext cx="5539356" cy="584775"/>
          </a:xfrm>
          <a:prstGeom prst="rect">
            <a:avLst/>
          </a:prstGeom>
          <a:noFill/>
          <a:ln w="9525">
            <a:noFill/>
            <a:miter lim="800000"/>
          </a:ln>
          <a:effectLst>
            <a:outerShdw sx="1000" sy="1000" algn="ctr" rotWithShape="0">
              <a:schemeClr val="tx2"/>
            </a:outerShdw>
          </a:effectLst>
        </p:spPr>
        <p:txBody>
          <a:bodyPr wrap="square">
            <a:spAutoFit/>
          </a:bodyPr>
          <a:lstStyle/>
          <a:p>
            <a:pPr fontAlgn="base">
              <a:spcBef>
                <a:spcPct val="0"/>
              </a:spcBef>
              <a:spcAft>
                <a:spcPct val="0"/>
              </a:spcAft>
              <a:defRPr/>
            </a:pPr>
            <a:r>
              <a:rPr lang="zh-CN" altLang="en-US" sz="3200" b="1" dirty="0">
                <a:solidFill>
                  <a:srgbClr val="000000"/>
                </a:solidFill>
                <a:latin typeface="Times New Roman" panose="02020603050405020304" pitchFamily="18" charset="0"/>
                <a:ea typeface="楷体" panose="02010609060101010101" pitchFamily="49" charset="-122"/>
              </a:rPr>
              <a:t>一、牛顿迭代法</a:t>
            </a:r>
            <a:endParaRPr lang="zh-CN" altLang="zh-CN" sz="3200" b="1" dirty="0">
              <a:solidFill>
                <a:srgbClr val="000000"/>
              </a:solidFill>
              <a:latin typeface="Times New Roman" panose="02020603050405020304" pitchFamily="18" charset="0"/>
              <a:ea typeface="楷体" panose="02010609060101010101" pitchFamily="49" charset="-122"/>
            </a:endParaRPr>
          </a:p>
        </p:txBody>
      </p:sp>
      <p:sp>
        <p:nvSpPr>
          <p:cNvPr id="18" name="Text Box 3"/>
          <p:cNvSpPr txBox="1">
            <a:spLocks noChangeArrowheads="1"/>
          </p:cNvSpPr>
          <p:nvPr/>
        </p:nvSpPr>
        <p:spPr bwMode="auto">
          <a:xfrm>
            <a:off x="1963286" y="3615717"/>
            <a:ext cx="5498412" cy="584775"/>
          </a:xfrm>
          <a:prstGeom prst="rect">
            <a:avLst/>
          </a:prstGeom>
          <a:noFill/>
          <a:ln w="9525">
            <a:noFill/>
            <a:miter lim="800000"/>
          </a:ln>
          <a:effectLst>
            <a:outerShdw sx="1000" sy="1000" algn="ctr" rotWithShape="0">
              <a:schemeClr val="tx2"/>
            </a:outerShdw>
          </a:effectLst>
        </p:spPr>
        <p:txBody>
          <a:bodyPr wrap="square">
            <a:spAutoFit/>
          </a:bodyPr>
          <a:lstStyle/>
          <a:p>
            <a:pPr fontAlgn="base">
              <a:spcBef>
                <a:spcPct val="0"/>
              </a:spcBef>
              <a:spcAft>
                <a:spcPct val="0"/>
              </a:spcAft>
              <a:defRPr/>
            </a:pPr>
            <a:r>
              <a:rPr lang="zh-CN" altLang="en-US" sz="3200" b="1" dirty="0">
                <a:solidFill>
                  <a:srgbClr val="000000"/>
                </a:solidFill>
                <a:latin typeface="楷体" panose="02010609060101010101" pitchFamily="49" charset="-122"/>
                <a:ea typeface="楷体" panose="02010609060101010101" pitchFamily="49" charset="-122"/>
              </a:rPr>
              <a:t>二、牛顿迭代法的局部收敛性</a:t>
            </a:r>
          </a:p>
        </p:txBody>
      </p:sp>
      <p:sp>
        <p:nvSpPr>
          <p:cNvPr id="19" name="Text Box 3"/>
          <p:cNvSpPr txBox="1">
            <a:spLocks noChangeArrowheads="1"/>
          </p:cNvSpPr>
          <p:nvPr/>
        </p:nvSpPr>
        <p:spPr bwMode="auto">
          <a:xfrm>
            <a:off x="1963286" y="4625360"/>
            <a:ext cx="5611008" cy="584775"/>
          </a:xfrm>
          <a:prstGeom prst="rect">
            <a:avLst/>
          </a:prstGeom>
          <a:noFill/>
          <a:ln w="9525">
            <a:noFill/>
            <a:miter lim="800000"/>
          </a:ln>
          <a:effectLst>
            <a:outerShdw sx="1000" sy="1000" algn="ctr" rotWithShape="0">
              <a:schemeClr val="tx2"/>
            </a:outerShdw>
          </a:effectLst>
        </p:spPr>
        <p:txBody>
          <a:bodyPr wrap="square">
            <a:spAutoFit/>
          </a:bodyPr>
          <a:lstStyle/>
          <a:p>
            <a:pPr fontAlgn="base">
              <a:spcBef>
                <a:spcPct val="0"/>
              </a:spcBef>
              <a:spcAft>
                <a:spcPct val="0"/>
              </a:spcAft>
              <a:defRPr/>
            </a:pPr>
            <a:r>
              <a:rPr lang="zh-CN" altLang="en-US" sz="3200" b="1" dirty="0">
                <a:solidFill>
                  <a:srgbClr val="000000"/>
                </a:solidFill>
                <a:latin typeface="Times New Roman" panose="02020603050405020304" pitchFamily="18" charset="0"/>
                <a:ea typeface="楷体" panose="02010609060101010101" pitchFamily="49" charset="-122"/>
              </a:rPr>
              <a:t>三、计算</a:t>
            </a:r>
            <a:r>
              <a:rPr lang="en-US" altLang="zh-CN" sz="3200" b="1" dirty="0">
                <a:solidFill>
                  <a:srgbClr val="000000"/>
                </a:solidFill>
                <a:latin typeface="Times New Roman" panose="02020603050405020304" pitchFamily="18" charset="0"/>
                <a:ea typeface="楷体" panose="02010609060101010101" pitchFamily="49" charset="-122"/>
              </a:rPr>
              <a:t>m</a:t>
            </a:r>
            <a:r>
              <a:rPr lang="zh-CN" altLang="en-US" sz="3200" b="1" dirty="0">
                <a:solidFill>
                  <a:srgbClr val="000000"/>
                </a:solidFill>
                <a:latin typeface="Times New Roman" panose="02020603050405020304" pitchFamily="18" charset="0"/>
                <a:ea typeface="楷体" panose="02010609060101010101" pitchFamily="49" charset="-122"/>
              </a:rPr>
              <a:t>重根的牛顿迭代法</a:t>
            </a: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8"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31</a:t>
            </a:fld>
            <a:endParaRPr lang="zh-CN" altLang="en-US" sz="1000" dirty="0">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1000"/>
                                        <p:tgtEl>
                                          <p:spTgt spid="18"/>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145143" y="1079291"/>
                <a:ext cx="11901714" cy="5473905"/>
              </a:xfrm>
              <a:prstGeom prst="rect">
                <a:avLst/>
              </a:prstGeom>
              <a:noFill/>
              <a:ln w="9525">
                <a:noFill/>
                <a:miter lim="800000"/>
                <a:headEnd/>
                <a:tailEnd/>
              </a:ln>
            </p:spPr>
            <p:txBody>
              <a:bodyPr anchor="ctr"/>
              <a:lstStyle/>
              <a:p>
                <a:pPr lvl="0" algn="just" fontAlgn="base">
                  <a:lnSpc>
                    <a:spcPct val="120000"/>
                  </a:lnSpc>
                  <a:spcBef>
                    <a:spcPct val="0"/>
                  </a:spcBef>
                  <a:spcAft>
                    <a:spcPts val="1200"/>
                  </a:spcAft>
                  <a:buClr>
                    <a:srgbClr val="0000FF"/>
                  </a:buClr>
                  <a:buSzPct val="70000"/>
                </a:pPr>
                <a:r>
                  <a:rPr lang="zh-CN" altLang="en-US" sz="2400" dirty="0">
                    <a:solidFill>
                      <a:srgbClr val="000000"/>
                    </a:solidFill>
                    <a:latin typeface="宋体"/>
                  </a:rPr>
                  <a:t>    如果方程</a:t>
                </a:r>
                <a14:m>
                  <m:oMath xmlns:m="http://schemas.openxmlformats.org/officeDocument/2006/math">
                    <m:r>
                      <a:rPr lang="en-US" altLang="zh-CN" sz="2400" i="1" dirty="0" smtClean="0">
                        <a:solidFill>
                          <a:srgbClr val="000000"/>
                        </a:solidFill>
                        <a:latin typeface="Cambria Math" panose="02040503050406030204" pitchFamily="18" charset="0"/>
                      </a:rPr>
                      <m:t>𝑓</m:t>
                    </m:r>
                    <m:r>
                      <a:rPr lang="en-US" altLang="zh-CN"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)=0</m:t>
                    </m:r>
                  </m:oMath>
                </a14:m>
                <a:r>
                  <a:rPr lang="zh-CN" altLang="en-US" sz="2400" dirty="0">
                    <a:solidFill>
                      <a:srgbClr val="000000"/>
                    </a:solidFill>
                    <a:latin typeface="宋体"/>
                  </a:rPr>
                  <a:t>是线性方程，则它的根是容易求解的。牛顿迭代法就是一种线性化的近似方法，其基本思想是将非线性方程线性化，以线性方程的解逐步逼近非线性方程的解。</a:t>
                </a:r>
              </a:p>
              <a:p>
                <a:pPr lvl="0" algn="just" fontAlgn="base">
                  <a:lnSpc>
                    <a:spcPct val="120000"/>
                  </a:lnSpc>
                  <a:spcBef>
                    <a:spcPct val="0"/>
                  </a:spcBef>
                  <a:spcAft>
                    <a:spcPts val="1200"/>
                  </a:spcAft>
                  <a:buClr>
                    <a:srgbClr val="0000FF"/>
                  </a:buClr>
                  <a:buSzPct val="70000"/>
                </a:pPr>
                <a:r>
                  <a:rPr lang="zh-CN" altLang="en-US" sz="2800" b="1" dirty="0">
                    <a:solidFill>
                      <a:srgbClr val="0000FF"/>
                    </a:solidFill>
                    <a:latin typeface="宋体"/>
                  </a:rPr>
                  <a:t>  （一）牛顿迭代法的构造</a:t>
                </a:r>
              </a:p>
              <a:p>
                <a:pPr lvl="0" algn="just" fontAlgn="base">
                  <a:lnSpc>
                    <a:spcPct val="120000"/>
                  </a:lnSpc>
                  <a:spcBef>
                    <a:spcPct val="0"/>
                  </a:spcBef>
                  <a:spcAft>
                    <a:spcPts val="1200"/>
                  </a:spcAft>
                  <a:buClr>
                    <a:srgbClr val="0000FF"/>
                  </a:buClr>
                  <a:buSzPct val="70000"/>
                </a:pPr>
                <a:r>
                  <a:rPr lang="zh-CN" altLang="en-US" sz="2400" dirty="0">
                    <a:solidFill>
                      <a:srgbClr val="000000"/>
                    </a:solidFill>
                    <a:latin typeface="宋体"/>
                  </a:rPr>
                  <a:t>    设</a:t>
                </a:r>
                <a14:m>
                  <m:oMath xmlns:m="http://schemas.openxmlformats.org/officeDocument/2006/math">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𝑘</m:t>
                        </m:r>
                      </m:sub>
                    </m:sSub>
                  </m:oMath>
                </a14:m>
                <a:r>
                  <a:rPr lang="zh-CN" altLang="en-US" sz="2400" dirty="0">
                    <a:solidFill>
                      <a:srgbClr val="000000"/>
                    </a:solidFill>
                    <a:latin typeface="宋体"/>
                  </a:rPr>
                  <a:t>是</a:t>
                </a:r>
                <a14:m>
                  <m:oMath xmlns:m="http://schemas.openxmlformats.org/officeDocument/2006/math">
                    <m:r>
                      <a:rPr lang="en-US" altLang="zh-CN" sz="2400" i="1" dirty="0" smtClean="0">
                        <a:solidFill>
                          <a:srgbClr val="000000"/>
                        </a:solidFill>
                        <a:latin typeface="Cambria Math" panose="02040503050406030204" pitchFamily="18" charset="0"/>
                      </a:rPr>
                      <m:t>𝑓</m:t>
                    </m:r>
                    <m:r>
                      <a:rPr lang="en-US" altLang="zh-CN"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)=0</m:t>
                    </m:r>
                  </m:oMath>
                </a14:m>
                <a:r>
                  <a:rPr lang="zh-CN" altLang="en-US" sz="2400" dirty="0">
                    <a:solidFill>
                      <a:srgbClr val="000000"/>
                    </a:solidFill>
                    <a:latin typeface="宋体"/>
                  </a:rPr>
                  <a:t>的一个近似根，把</a:t>
                </a:r>
                <a14:m>
                  <m:oMath xmlns:m="http://schemas.openxmlformats.org/officeDocument/2006/math">
                    <m:r>
                      <a:rPr lang="en-US" altLang="zh-CN" sz="2400" i="1" dirty="0" smtClean="0">
                        <a:solidFill>
                          <a:srgbClr val="000000"/>
                        </a:solidFill>
                        <a:latin typeface="Cambria Math" panose="02040503050406030204" pitchFamily="18" charset="0"/>
                      </a:rPr>
                      <m:t>𝑓</m:t>
                    </m:r>
                    <m:r>
                      <a:rPr lang="en-US" altLang="zh-CN"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m:t>
                    </m:r>
                  </m:oMath>
                </a14:m>
                <a:r>
                  <a:rPr lang="zh-CN" altLang="en-US" sz="2400" dirty="0">
                    <a:solidFill>
                      <a:srgbClr val="000000"/>
                    </a:solidFill>
                    <a:latin typeface="宋体"/>
                  </a:rPr>
                  <a:t>在</a:t>
                </a:r>
                <a14:m>
                  <m:oMath xmlns:m="http://schemas.openxmlformats.org/officeDocument/2006/math">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oMath>
                </a14:m>
                <a:r>
                  <a:rPr lang="zh-CN" altLang="en-US" sz="2400" dirty="0">
                    <a:solidFill>
                      <a:srgbClr val="000000"/>
                    </a:solidFill>
                    <a:latin typeface="宋体"/>
                  </a:rPr>
                  <a:t>处泰勒展开有</a:t>
                </a:r>
                <a:endParaRPr lang="en-US" altLang="zh-CN" sz="2400" dirty="0">
                  <a:solidFill>
                    <a:srgbClr val="000000"/>
                  </a:solidFill>
                  <a:latin typeface="宋体"/>
                </a:endParaRPr>
              </a:p>
              <a:p>
                <a:pPr lvl="0"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r>
                        <a:rPr lang="en-US" altLang="zh-CN" sz="2400" i="1" dirty="0">
                          <a:solidFill>
                            <a:srgbClr val="000000"/>
                          </a:solidFill>
                          <a:latin typeface="Cambria Math" panose="02040503050406030204" pitchFamily="18" charset="0"/>
                        </a:rPr>
                        <m:t>𝑓</m:t>
                      </m:r>
                      <m:d>
                        <m:dPr>
                          <m:ctrlPr>
                            <a:rPr lang="en-US" altLang="zh-CN" sz="2400" i="1" dirty="0">
                              <a:solidFill>
                                <a:srgbClr val="000000"/>
                              </a:solidFill>
                              <a:latin typeface="Cambria Math" panose="02040503050406030204" pitchFamily="18" charset="0"/>
                            </a:rPr>
                          </m:ctrlPr>
                        </m:dPr>
                        <m:e>
                          <m:r>
                            <a:rPr lang="en-US" altLang="zh-CN" sz="2400" i="1" dirty="0">
                              <a:solidFill>
                                <a:srgbClr val="000000"/>
                              </a:solidFill>
                              <a:latin typeface="Cambria Math" panose="02040503050406030204" pitchFamily="18" charset="0"/>
                            </a:rPr>
                            <m:t>𝑥</m:t>
                          </m:r>
                        </m:e>
                      </m:d>
                      <m:r>
                        <a:rPr lang="en-US" altLang="zh-CN" sz="2400" i="1" dirty="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𝑓</m:t>
                      </m:r>
                      <m:d>
                        <m:dPr>
                          <m:ctrlPr>
                            <a:rPr lang="en-US" altLang="zh-CN" sz="2400" i="1" dirty="0">
                              <a:solidFill>
                                <a:srgbClr val="000000"/>
                              </a:solidFill>
                              <a:latin typeface="Cambria Math" panose="02040503050406030204" pitchFamily="18" charset="0"/>
                            </a:rPr>
                          </m:ctrlPr>
                        </m:dPr>
                        <m:e>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e>
                      </m:d>
                      <m:r>
                        <a:rPr lang="en-US" altLang="zh-CN" sz="2400" b="0" i="1" dirty="0" smtClean="0">
                          <a:solidFill>
                            <a:srgbClr val="000000"/>
                          </a:solidFill>
                          <a:latin typeface="Cambria Math" panose="02040503050406030204" pitchFamily="18" charset="0"/>
                        </a:rPr>
                        <m:t>+</m:t>
                      </m:r>
                      <m:sSup>
                        <m:sSupPr>
                          <m:ctrlPr>
                            <a:rPr lang="en-US" altLang="zh-CN" sz="2400" b="0" i="1" dirty="0" smtClean="0">
                              <a:solidFill>
                                <a:srgbClr val="000000"/>
                              </a:solidFill>
                              <a:latin typeface="Cambria Math" panose="02040503050406030204" pitchFamily="18" charset="0"/>
                            </a:rPr>
                          </m:ctrlPr>
                        </m:sSupPr>
                        <m:e>
                          <m:r>
                            <a:rPr lang="en-US" altLang="zh-CN" sz="2400" b="0" i="1" dirty="0" smtClean="0">
                              <a:solidFill>
                                <a:srgbClr val="000000"/>
                              </a:solidFill>
                              <a:latin typeface="Cambria Math" panose="02040503050406030204" pitchFamily="18" charset="0"/>
                            </a:rPr>
                            <m:t>𝑓</m:t>
                          </m:r>
                        </m:e>
                        <m:sup>
                          <m:r>
                            <a:rPr lang="en-US" altLang="zh-CN" sz="2400" b="0" i="1" dirty="0" smtClean="0">
                              <a:solidFill>
                                <a:srgbClr val="000000"/>
                              </a:solidFill>
                              <a:latin typeface="Cambria Math" panose="02040503050406030204" pitchFamily="18" charset="0"/>
                            </a:rPr>
                            <m:t>′</m:t>
                          </m:r>
                        </m:sup>
                      </m:sSup>
                      <m:d>
                        <m:dPr>
                          <m:ctrlPr>
                            <a:rPr lang="en-US" altLang="zh-CN" sz="2400" b="0" i="1" dirty="0" smtClean="0">
                              <a:solidFill>
                                <a:srgbClr val="000000"/>
                              </a:solidFill>
                              <a:latin typeface="Cambria Math" panose="02040503050406030204" pitchFamily="18" charset="0"/>
                            </a:rPr>
                          </m:ctrlPr>
                        </m:dPr>
                        <m:e>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e>
                      </m:d>
                      <m:d>
                        <m:dPr>
                          <m:ctrlPr>
                            <a:rPr lang="en-US" altLang="zh-CN" sz="2400" b="0" i="1" dirty="0" smtClean="0">
                              <a:solidFill>
                                <a:srgbClr val="000000"/>
                              </a:solidFill>
                              <a:latin typeface="Cambria Math" panose="02040503050406030204" pitchFamily="18" charset="0"/>
                            </a:rPr>
                          </m:ctrlPr>
                        </m:dPr>
                        <m:e>
                          <m:r>
                            <a:rPr lang="en-US" altLang="zh-CN" sz="2400" b="0" i="1" dirty="0" smtClean="0">
                              <a:solidFill>
                                <a:srgbClr val="000000"/>
                              </a:solidFill>
                              <a:latin typeface="Cambria Math" panose="02040503050406030204" pitchFamily="18" charset="0"/>
                            </a:rPr>
                            <m:t>𝑥</m:t>
                          </m:r>
                          <m:r>
                            <a:rPr lang="en-US" altLang="zh-CN" sz="2400" b="0" i="1" dirty="0" smtClean="0">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e>
                      </m:d>
                      <m:r>
                        <a:rPr lang="en-US" altLang="zh-CN" sz="2400" b="0" i="1" dirty="0" smtClean="0">
                          <a:solidFill>
                            <a:srgbClr val="000000"/>
                          </a:solidFill>
                          <a:latin typeface="Cambria Math" panose="02040503050406030204" pitchFamily="18" charset="0"/>
                        </a:rPr>
                        <m:t>+</m:t>
                      </m:r>
                      <m:f>
                        <m:fPr>
                          <m:ctrlPr>
                            <a:rPr lang="zh-CN" altLang="en-US" sz="2400" i="1" dirty="0" smtClean="0">
                              <a:solidFill>
                                <a:srgbClr val="000000"/>
                              </a:solidFill>
                              <a:latin typeface="Cambria Math" panose="02040503050406030204" pitchFamily="18" charset="0"/>
                            </a:rPr>
                          </m:ctrlPr>
                        </m:fPr>
                        <m:num>
                          <m:r>
                            <a:rPr lang="zh-CN" altLang="en-US" sz="2400" dirty="0">
                              <a:solidFill>
                                <a:srgbClr val="000000"/>
                              </a:solidFill>
                              <a:latin typeface="Cambria Math" panose="02040503050406030204" pitchFamily="18" charset="0"/>
                            </a:rPr>
                            <m:t>1</m:t>
                          </m:r>
                        </m:num>
                        <m:den>
                          <m:r>
                            <a:rPr lang="en-US" altLang="zh-CN" sz="2400" b="0" i="0" dirty="0" smtClean="0">
                              <a:solidFill>
                                <a:srgbClr val="000000"/>
                              </a:solidFill>
                              <a:latin typeface="Cambria Math" panose="02040503050406030204" pitchFamily="18" charset="0"/>
                            </a:rPr>
                            <m:t>2</m:t>
                          </m:r>
                          <m:r>
                            <a:rPr lang="zh-CN" altLang="en-US" sz="2400" i="0" dirty="0">
                              <a:solidFill>
                                <a:srgbClr val="000000"/>
                              </a:solidFill>
                              <a:latin typeface="Cambria Math" panose="02040503050406030204" pitchFamily="18" charset="0"/>
                            </a:rPr>
                            <m:t>!</m:t>
                          </m:r>
                        </m:den>
                      </m:f>
                      <m:r>
                        <a:rPr lang="en-US" altLang="zh-CN" sz="2400" b="0" i="1" dirty="0" smtClean="0">
                          <a:solidFill>
                            <a:srgbClr val="000000"/>
                          </a:solidFill>
                          <a:latin typeface="Cambria Math" panose="02040503050406030204" pitchFamily="18" charset="0"/>
                        </a:rPr>
                        <m:t>𝑓</m:t>
                      </m:r>
                      <m:r>
                        <a:rPr lang="en-US" altLang="zh-CN" sz="2400" b="0" i="1" dirty="0" smtClean="0">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sSup>
                        <m:sSupPr>
                          <m:ctrlPr>
                            <a:rPr lang="en-US" altLang="zh-CN" sz="2400" b="0" i="1" dirty="0" smtClean="0">
                              <a:solidFill>
                                <a:srgbClr val="000000"/>
                              </a:solidFill>
                              <a:latin typeface="Cambria Math" panose="02040503050406030204" pitchFamily="18" charset="0"/>
                            </a:rPr>
                          </m:ctrlPr>
                        </m:sSupPr>
                        <m:e>
                          <m:d>
                            <m:dPr>
                              <m:ctrlPr>
                                <a:rPr lang="en-US" altLang="zh-CN" sz="2400" b="0" i="1" dirty="0" smtClean="0">
                                  <a:solidFill>
                                    <a:srgbClr val="000000"/>
                                  </a:solidFill>
                                  <a:latin typeface="Cambria Math" panose="02040503050406030204" pitchFamily="18" charset="0"/>
                                </a:rPr>
                              </m:ctrlPr>
                            </m:dPr>
                            <m:e>
                              <m:r>
                                <a:rPr lang="en-US" altLang="zh-CN" sz="2400" b="0" i="1" dirty="0" smtClean="0">
                                  <a:solidFill>
                                    <a:srgbClr val="000000"/>
                                  </a:solidFill>
                                  <a:latin typeface="Cambria Math" panose="02040503050406030204" pitchFamily="18" charset="0"/>
                                </a:rPr>
                                <m:t>𝑥</m:t>
                              </m:r>
                              <m:r>
                                <a:rPr lang="en-US" altLang="zh-CN" sz="2400" b="0" i="1" dirty="0" smtClean="0">
                                  <a:solidFill>
                                    <a:srgbClr val="000000"/>
                                  </a:solidFill>
                                  <a:latin typeface="Cambria Math" panose="02040503050406030204" pitchFamily="18" charset="0"/>
                                </a:rPr>
                                <m:t>−</m:t>
                              </m:r>
                              <m:sSub>
                                <m:sSubPr>
                                  <m:ctrlPr>
                                    <a:rPr lang="en-US" altLang="zh-CN" sz="2400" b="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𝑘</m:t>
                                  </m:r>
                                </m:sub>
                              </m:sSub>
                            </m:e>
                          </m:d>
                        </m:e>
                        <m:sup>
                          <m:r>
                            <a:rPr lang="en-US" altLang="zh-CN" sz="2400" b="0" i="1" dirty="0" smtClean="0">
                              <a:solidFill>
                                <a:srgbClr val="000000"/>
                              </a:solidFill>
                              <a:latin typeface="Cambria Math" panose="02040503050406030204" pitchFamily="18" charset="0"/>
                            </a:rPr>
                            <m:t>2</m:t>
                          </m:r>
                        </m:sup>
                      </m:sSup>
                      <m:r>
                        <a:rPr lang="en-US" altLang="zh-CN" sz="2400" b="0" i="1" dirty="0" smtClean="0">
                          <a:solidFill>
                            <a:srgbClr val="000000"/>
                          </a:solidFill>
                          <a:latin typeface="Cambria Math" panose="02040503050406030204" pitchFamily="18" charset="0"/>
                        </a:rPr>
                        <m:t>+…</m:t>
                      </m:r>
                    </m:oMath>
                  </m:oMathPara>
                </a14:m>
                <a:endParaRPr lang="zh-CN" altLang="en-US" sz="2400" dirty="0">
                  <a:solidFill>
                    <a:srgbClr val="000000"/>
                  </a:solidFill>
                  <a:latin typeface="宋体"/>
                </a:endParaRPr>
              </a:p>
              <a:p>
                <a:pPr lvl="0" algn="just" fontAlgn="base">
                  <a:lnSpc>
                    <a:spcPct val="120000"/>
                  </a:lnSpc>
                  <a:spcBef>
                    <a:spcPct val="0"/>
                  </a:spcBef>
                  <a:spcAft>
                    <a:spcPts val="1200"/>
                  </a:spcAft>
                  <a:buClr>
                    <a:srgbClr val="0000FF"/>
                  </a:buClr>
                  <a:buSzPct val="70000"/>
                </a:pPr>
                <a:r>
                  <a:rPr lang="zh-CN" altLang="en-US" sz="2400" dirty="0">
                    <a:solidFill>
                      <a:srgbClr val="000000"/>
                    </a:solidFill>
                    <a:latin typeface="宋体"/>
                  </a:rPr>
                  <a:t>若取前两项来近似代替</a:t>
                </a:r>
                <a14:m>
                  <m:oMath xmlns:m="http://schemas.openxmlformats.org/officeDocument/2006/math">
                    <m:r>
                      <a:rPr lang="en-US" altLang="zh-CN" sz="2400" i="1" dirty="0">
                        <a:solidFill>
                          <a:srgbClr val="000000"/>
                        </a:solidFill>
                        <a:latin typeface="Cambria Math" panose="02040503050406030204" pitchFamily="18" charset="0"/>
                      </a:rPr>
                      <m:t>𝑓</m:t>
                    </m:r>
                    <m:d>
                      <m:dPr>
                        <m:ctrlPr>
                          <a:rPr lang="en-US" altLang="zh-CN" sz="2400" i="1" dirty="0">
                            <a:solidFill>
                              <a:srgbClr val="000000"/>
                            </a:solidFill>
                            <a:latin typeface="Cambria Math" panose="02040503050406030204" pitchFamily="18" charset="0"/>
                          </a:rPr>
                        </m:ctrlPr>
                      </m:dPr>
                      <m:e>
                        <m:r>
                          <a:rPr lang="en-US" altLang="zh-CN" sz="2400" i="1" dirty="0">
                            <a:solidFill>
                              <a:srgbClr val="000000"/>
                            </a:solidFill>
                            <a:latin typeface="Cambria Math" panose="02040503050406030204" pitchFamily="18" charset="0"/>
                          </a:rPr>
                          <m:t>𝑥</m:t>
                        </m:r>
                      </m:e>
                    </m:d>
                    <m:r>
                      <a:rPr lang="en-US" altLang="zh-CN" sz="2400" i="1" dirty="0">
                        <a:solidFill>
                          <a:srgbClr val="000000"/>
                        </a:solidFill>
                        <a:latin typeface="Cambria Math" panose="02040503050406030204" pitchFamily="18" charset="0"/>
                      </a:rPr>
                      <m:t> </m:t>
                    </m:r>
                  </m:oMath>
                </a14:m>
                <a:r>
                  <a:rPr lang="zh-CN" altLang="en-US" sz="2400" dirty="0">
                    <a:solidFill>
                      <a:srgbClr val="000000"/>
                    </a:solidFill>
                    <a:latin typeface="宋体"/>
                  </a:rPr>
                  <a:t>，则得</a:t>
                </a:r>
                <a14:m>
                  <m:oMath xmlns:m="http://schemas.openxmlformats.org/officeDocument/2006/math">
                    <m:r>
                      <a:rPr lang="en-US" altLang="zh-CN" sz="2400" i="1" dirty="0">
                        <a:solidFill>
                          <a:srgbClr val="000000"/>
                        </a:solidFill>
                        <a:latin typeface="Cambria Math" panose="02040503050406030204" pitchFamily="18" charset="0"/>
                      </a:rPr>
                      <m:t>𝑓</m:t>
                    </m:r>
                    <m:d>
                      <m:dPr>
                        <m:ctrlPr>
                          <a:rPr lang="en-US" altLang="zh-CN" sz="2400" i="1" dirty="0">
                            <a:solidFill>
                              <a:srgbClr val="000000"/>
                            </a:solidFill>
                            <a:latin typeface="Cambria Math" panose="02040503050406030204" pitchFamily="18" charset="0"/>
                          </a:rPr>
                        </m:ctrlPr>
                      </m:dPr>
                      <m:e>
                        <m:r>
                          <a:rPr lang="en-US" altLang="zh-CN" sz="2400" i="1" dirty="0">
                            <a:solidFill>
                              <a:srgbClr val="000000"/>
                            </a:solidFill>
                            <a:latin typeface="Cambria Math" panose="02040503050406030204" pitchFamily="18" charset="0"/>
                          </a:rPr>
                          <m:t>𝑥</m:t>
                        </m:r>
                      </m:e>
                    </m:d>
                    <m:r>
                      <a:rPr lang="en-US" altLang="zh-CN" sz="2400" b="0" i="1" dirty="0" smtClean="0">
                        <a:solidFill>
                          <a:srgbClr val="000000"/>
                        </a:solidFill>
                        <a:latin typeface="Cambria Math" panose="02040503050406030204" pitchFamily="18" charset="0"/>
                      </a:rPr>
                      <m:t>=0</m:t>
                    </m:r>
                  </m:oMath>
                </a14:m>
                <a:r>
                  <a:rPr lang="zh-CN" altLang="en-US" sz="2400" dirty="0">
                    <a:solidFill>
                      <a:srgbClr val="000000"/>
                    </a:solidFill>
                    <a:latin typeface="宋体"/>
                  </a:rPr>
                  <a:t>的近似线性方程为</a:t>
                </a:r>
                <a:endParaRPr lang="en-US" altLang="zh-CN" sz="2400" dirty="0">
                  <a:solidFill>
                    <a:srgbClr val="000000"/>
                  </a:solidFill>
                  <a:latin typeface="宋体"/>
                </a:endParaRPr>
              </a:p>
              <a:p>
                <a:pPr lvl="0"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r>
                        <a:rPr lang="en-US" altLang="zh-CN" sz="2400" i="1" dirty="0">
                          <a:solidFill>
                            <a:srgbClr val="000000"/>
                          </a:solidFill>
                          <a:latin typeface="Cambria Math" panose="02040503050406030204" pitchFamily="18" charset="0"/>
                        </a:rPr>
                        <m:t>𝑓</m:t>
                      </m:r>
                      <m:d>
                        <m:dPr>
                          <m:ctrlPr>
                            <a:rPr lang="en-US" altLang="zh-CN" sz="2400" i="1" dirty="0">
                              <a:solidFill>
                                <a:srgbClr val="000000"/>
                              </a:solidFill>
                              <a:latin typeface="Cambria Math" panose="02040503050406030204" pitchFamily="18" charset="0"/>
                            </a:rPr>
                          </m:ctrlPr>
                        </m:dPr>
                        <m:e>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e>
                      </m:d>
                      <m:r>
                        <a:rPr lang="en-US" altLang="zh-CN" sz="2400" i="1" dirty="0">
                          <a:solidFill>
                            <a:srgbClr val="000000"/>
                          </a:solidFill>
                          <a:latin typeface="Cambria Math" panose="02040503050406030204" pitchFamily="18" charset="0"/>
                        </a:rPr>
                        <m:t>+</m:t>
                      </m:r>
                      <m:sSup>
                        <m:sSupPr>
                          <m:ctrlPr>
                            <a:rPr lang="en-US" altLang="zh-CN" sz="2400" i="1" dirty="0">
                              <a:solidFill>
                                <a:srgbClr val="000000"/>
                              </a:solidFill>
                              <a:latin typeface="Cambria Math" panose="02040503050406030204" pitchFamily="18" charset="0"/>
                            </a:rPr>
                          </m:ctrlPr>
                        </m:sSupPr>
                        <m:e>
                          <m:r>
                            <a:rPr lang="en-US" altLang="zh-CN" sz="2400" i="1" dirty="0">
                              <a:solidFill>
                                <a:srgbClr val="000000"/>
                              </a:solidFill>
                              <a:latin typeface="Cambria Math" panose="02040503050406030204" pitchFamily="18" charset="0"/>
                            </a:rPr>
                            <m:t>𝑓</m:t>
                          </m:r>
                        </m:e>
                        <m:sup>
                          <m:r>
                            <a:rPr lang="en-US" altLang="zh-CN" sz="2400" i="1" dirty="0">
                              <a:solidFill>
                                <a:srgbClr val="000000"/>
                              </a:solidFill>
                              <a:latin typeface="Cambria Math" panose="02040503050406030204" pitchFamily="18" charset="0"/>
                            </a:rPr>
                            <m:t>′</m:t>
                          </m:r>
                        </m:sup>
                      </m:sSup>
                      <m:d>
                        <m:dPr>
                          <m:ctrlPr>
                            <a:rPr lang="en-US" altLang="zh-CN" sz="2400" i="1" dirty="0">
                              <a:solidFill>
                                <a:srgbClr val="000000"/>
                              </a:solidFill>
                              <a:latin typeface="Cambria Math" panose="02040503050406030204" pitchFamily="18" charset="0"/>
                            </a:rPr>
                          </m:ctrlPr>
                        </m:dPr>
                        <m:e>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e>
                      </m:d>
                      <m:d>
                        <m:dPr>
                          <m:ctrlPr>
                            <a:rPr lang="en-US" altLang="zh-CN" sz="2400" i="1" dirty="0">
                              <a:solidFill>
                                <a:srgbClr val="000000"/>
                              </a:solidFill>
                              <a:latin typeface="Cambria Math" panose="02040503050406030204" pitchFamily="18" charset="0"/>
                            </a:rPr>
                          </m:ctrlPr>
                        </m:dPr>
                        <m:e>
                          <m:r>
                            <a:rPr lang="en-US" altLang="zh-CN" sz="2400" i="1" dirty="0">
                              <a:solidFill>
                                <a:srgbClr val="000000"/>
                              </a:solidFill>
                              <a:latin typeface="Cambria Math" panose="02040503050406030204" pitchFamily="18" charset="0"/>
                            </a:rPr>
                            <m:t>𝑥</m:t>
                          </m:r>
                          <m:r>
                            <a:rPr lang="en-US" altLang="zh-CN" sz="2400" i="1" dirty="0">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e>
                      </m:d>
                      <m:r>
                        <a:rPr lang="en-US" altLang="zh-CN" sz="2400" b="0" i="1" dirty="0" smtClean="0">
                          <a:solidFill>
                            <a:srgbClr val="000000"/>
                          </a:solidFill>
                          <a:latin typeface="Cambria Math" panose="02040503050406030204" pitchFamily="18" charset="0"/>
                        </a:rPr>
                        <m:t>=0</m:t>
                      </m:r>
                    </m:oMath>
                  </m:oMathPara>
                </a14:m>
                <a:endParaRPr lang="zh-CN" altLang="en-US" sz="2400" dirty="0">
                  <a:solidFill>
                    <a:srgbClr val="000000"/>
                  </a:solidFill>
                  <a:latin typeface="宋体"/>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108857" y="1079291"/>
                <a:ext cx="8926286" cy="5473905"/>
              </a:xfrm>
              <a:prstGeom prst="rect">
                <a:avLst/>
              </a:prstGeom>
              <a:blipFill rotWithShape="1">
                <a:blip r:embed="rId3" cstate="print"/>
                <a:stretch>
                  <a:fillRect l="-820" r="-768"/>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marR="0" lvl="0" indent="-34290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FF00"/>
                </a:solidFill>
                <a:effectLst/>
                <a:uLnTx/>
                <a:uFillTx/>
                <a:latin typeface="Times New Roman" panose="02020603050405020304" pitchFamily="18" charset="0"/>
                <a:ea typeface="楷体" panose="02010609060101010101" pitchFamily="49" charset="-122"/>
                <a:cs typeface="+mn-cs"/>
              </a:rPr>
              <a:t>一、牛顿迭代法</a:t>
            </a:r>
            <a:endParaRPr kumimoji="0" lang="zh-CN" altLang="en-US" sz="3200" b="1" i="0" u="none" strike="noStrike" kern="1200" cap="none" spc="0" normalizeH="0" baseline="0" noProof="0" dirty="0">
              <a:ln>
                <a:noFill/>
              </a:ln>
              <a:solidFill>
                <a:srgbClr val="FFFF00"/>
              </a:solidFill>
              <a:effectLst/>
              <a:uLnTx/>
              <a:uFillTx/>
              <a:latin typeface="黑体" panose="02010609060101010101" pitchFamily="2" charset="-122"/>
              <a:ea typeface="黑体" panose="02010609060101010101" pitchFamily="2" charset="-122"/>
              <a:cs typeface="+mn-cs"/>
            </a:endParaRPr>
          </a:p>
        </p:txBody>
      </p:sp>
      <p:sp>
        <p:nvSpPr>
          <p:cNvPr id="7"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32</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749507" y="1259174"/>
                <a:ext cx="10568067" cy="4527029"/>
              </a:xfrm>
              <a:prstGeom prst="rect">
                <a:avLst/>
              </a:prstGeom>
              <a:noFill/>
              <a:ln w="9525">
                <a:noFill/>
                <a:miter lim="800000"/>
                <a:headEnd/>
                <a:tailEnd/>
              </a:ln>
            </p:spPr>
            <p:txBody>
              <a:bodyPr anchor="ctr"/>
              <a:lstStyle/>
              <a:p>
                <a:pPr lvl="0" algn="just" fontAlgn="base">
                  <a:lnSpc>
                    <a:spcPct val="120000"/>
                  </a:lnSpc>
                  <a:spcBef>
                    <a:spcPct val="0"/>
                  </a:spcBef>
                  <a:spcAft>
                    <a:spcPts val="1200"/>
                  </a:spcAft>
                  <a:buClr>
                    <a:srgbClr val="0000FF"/>
                  </a:buClr>
                  <a:buSzPct val="70000"/>
                </a:pPr>
                <a:r>
                  <a:rPr lang="zh-CN" altLang="en-US" sz="2400" dirty="0">
                    <a:solidFill>
                      <a:srgbClr val="000000"/>
                    </a:solidFill>
                    <a:latin typeface="宋体"/>
                  </a:rPr>
                  <a:t>令</a:t>
                </a:r>
                <a14:m>
                  <m:oMath xmlns:m="http://schemas.openxmlformats.org/officeDocument/2006/math">
                    <m:sSup>
                      <m:sSupPr>
                        <m:ctrlPr>
                          <a:rPr lang="en-US" altLang="zh-CN" sz="2400" i="1" dirty="0">
                            <a:solidFill>
                              <a:srgbClr val="000000"/>
                            </a:solidFill>
                            <a:latin typeface="Cambria Math" panose="02040503050406030204" pitchFamily="18" charset="0"/>
                          </a:rPr>
                        </m:ctrlPr>
                      </m:sSupPr>
                      <m:e>
                        <m:r>
                          <a:rPr lang="en-US" altLang="zh-CN" sz="2400" i="1" dirty="0">
                            <a:solidFill>
                              <a:srgbClr val="000000"/>
                            </a:solidFill>
                            <a:latin typeface="Cambria Math" panose="02040503050406030204" pitchFamily="18" charset="0"/>
                          </a:rPr>
                          <m:t>𝑓</m:t>
                        </m:r>
                      </m:e>
                      <m:sup>
                        <m:r>
                          <a:rPr lang="en-US" altLang="zh-CN" sz="2400" i="1" dirty="0">
                            <a:solidFill>
                              <a:srgbClr val="000000"/>
                            </a:solidFill>
                            <a:latin typeface="Cambria Math" panose="02040503050406030204" pitchFamily="18" charset="0"/>
                          </a:rPr>
                          <m:t>′</m:t>
                        </m:r>
                      </m:sup>
                    </m:sSup>
                    <m:d>
                      <m:dPr>
                        <m:ctrlPr>
                          <a:rPr lang="en-US" altLang="zh-CN" sz="2400" i="1" dirty="0">
                            <a:solidFill>
                              <a:srgbClr val="000000"/>
                            </a:solidFill>
                            <a:latin typeface="Cambria Math" panose="02040503050406030204" pitchFamily="18" charset="0"/>
                          </a:rPr>
                        </m:ctrlPr>
                      </m:dPr>
                      <m:e>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e>
                    </m:d>
                    <m:r>
                      <a:rPr lang="en-US" altLang="zh-CN" sz="2400" i="1" dirty="0">
                        <a:solidFill>
                          <a:srgbClr val="000000"/>
                        </a:solidFill>
                        <a:latin typeface="Cambria Math" panose="02040503050406030204" pitchFamily="18" charset="0"/>
                      </a:rPr>
                      <m:t> </m:t>
                    </m:r>
                    <m:r>
                      <a:rPr lang="en-US" altLang="zh-CN" sz="2400" i="1" dirty="0" smtClean="0">
                        <a:solidFill>
                          <a:srgbClr val="000000"/>
                        </a:solidFill>
                        <a:latin typeface="Cambria Math" panose="02040503050406030204" pitchFamily="18" charset="0"/>
                      </a:rPr>
                      <m:t>≠</m:t>
                    </m:r>
                    <m:r>
                      <a:rPr lang="en-US" altLang="zh-CN" sz="2400" b="0" i="1" dirty="0" smtClean="0">
                        <a:solidFill>
                          <a:srgbClr val="000000"/>
                        </a:solidFill>
                        <a:latin typeface="Cambria Math" panose="02040503050406030204" pitchFamily="18" charset="0"/>
                      </a:rPr>
                      <m:t>0</m:t>
                    </m:r>
                  </m:oMath>
                </a14:m>
                <a:r>
                  <a:rPr lang="zh-CN" altLang="en-US" sz="2400" dirty="0">
                    <a:solidFill>
                      <a:srgbClr val="000000"/>
                    </a:solidFill>
                    <a:latin typeface="宋体"/>
                  </a:rPr>
                  <a:t>，假设上述方程的解为</a:t>
                </a:r>
                <a14:m>
                  <m:oMath xmlns:m="http://schemas.openxmlformats.org/officeDocument/2006/math">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r>
                          <a:rPr lang="en-US" altLang="zh-CN" sz="2400" b="0" i="1" dirty="0" smtClean="0">
                            <a:solidFill>
                              <a:srgbClr val="000000"/>
                            </a:solidFill>
                            <a:latin typeface="Cambria Math" panose="02040503050406030204" pitchFamily="18" charset="0"/>
                          </a:rPr>
                          <m:t>+1</m:t>
                        </m:r>
                      </m:sub>
                    </m:sSub>
                    <m:r>
                      <a:rPr lang="en-US" altLang="zh-CN" sz="2400" i="1" dirty="0">
                        <a:solidFill>
                          <a:srgbClr val="000000"/>
                        </a:solidFill>
                        <a:latin typeface="Cambria Math" panose="02040503050406030204" pitchFamily="18" charset="0"/>
                      </a:rPr>
                      <m:t> </m:t>
                    </m:r>
                  </m:oMath>
                </a14:m>
                <a:r>
                  <a:rPr lang="zh-CN" altLang="en-US" sz="2400" dirty="0">
                    <a:solidFill>
                      <a:srgbClr val="000000"/>
                    </a:solidFill>
                    <a:latin typeface="宋体"/>
                  </a:rPr>
                  <a:t>，则其计算公式为</a:t>
                </a:r>
                <a:endParaRPr lang="en-US" altLang="zh-CN" sz="2400" dirty="0">
                  <a:solidFill>
                    <a:srgbClr val="000000"/>
                  </a:solidFill>
                  <a:latin typeface="宋体"/>
                </a:endParaRPr>
              </a:p>
              <a:p>
                <a:pPr lvl="0"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b>
                        <m:sSubPr>
                          <m:ctrlPr>
                            <a:rPr lang="en-US" altLang="zh-CN" sz="2400" i="1" smtClean="0">
                              <a:solidFill>
                                <a:srgbClr val="000000"/>
                              </a:solidFill>
                              <a:latin typeface="Cambria Math" panose="02040503050406030204" pitchFamily="18" charset="0"/>
                            </a:rPr>
                          </m:ctrlPr>
                        </m:sSubPr>
                        <m:e>
                          <m:r>
                            <a:rPr lang="en-US" altLang="zh-CN" sz="2400" b="0" i="1" smtClean="0">
                              <a:solidFill>
                                <a:srgbClr val="000000"/>
                              </a:solidFill>
                              <a:latin typeface="Cambria Math" panose="02040503050406030204" pitchFamily="18" charset="0"/>
                            </a:rPr>
                            <m:t>𝑥</m:t>
                          </m:r>
                        </m:e>
                        <m:sub>
                          <m:r>
                            <a:rPr lang="en-US" altLang="zh-CN" sz="2400" b="0" i="1" smtClean="0">
                              <a:solidFill>
                                <a:srgbClr val="000000"/>
                              </a:solidFill>
                              <a:latin typeface="Cambria Math" panose="02040503050406030204" pitchFamily="18" charset="0"/>
                            </a:rPr>
                            <m:t>𝑘</m:t>
                          </m:r>
                          <m:r>
                            <a:rPr lang="en-US" altLang="zh-CN" sz="2400" b="0" i="1" smtClean="0">
                              <a:solidFill>
                                <a:srgbClr val="000000"/>
                              </a:solidFill>
                              <a:latin typeface="Cambria Math" panose="02040503050406030204" pitchFamily="18" charset="0"/>
                            </a:rPr>
                            <m:t>+1</m:t>
                          </m:r>
                        </m:sub>
                      </m:sSub>
                      <m:r>
                        <a:rPr lang="en-US" altLang="zh-CN" sz="2400" b="0" i="1" smtClean="0">
                          <a:solidFill>
                            <a:srgbClr val="000000"/>
                          </a:solidFill>
                          <a:latin typeface="Cambria Math" panose="02040503050406030204" pitchFamily="18" charset="0"/>
                        </a:rPr>
                        <m:t>=</m:t>
                      </m:r>
                      <m:sSub>
                        <m:sSubPr>
                          <m:ctrlPr>
                            <a:rPr lang="en-US" altLang="zh-CN" sz="2400" b="0" i="1" smtClean="0">
                              <a:solidFill>
                                <a:srgbClr val="000000"/>
                              </a:solidFill>
                              <a:latin typeface="Cambria Math" panose="02040503050406030204" pitchFamily="18" charset="0"/>
                            </a:rPr>
                          </m:ctrlPr>
                        </m:sSubPr>
                        <m:e>
                          <m:r>
                            <a:rPr lang="en-US" altLang="zh-CN" sz="2400" b="0" i="1" smtClean="0">
                              <a:solidFill>
                                <a:srgbClr val="000000"/>
                              </a:solidFill>
                              <a:latin typeface="Cambria Math" panose="02040503050406030204" pitchFamily="18" charset="0"/>
                            </a:rPr>
                            <m:t>𝑥</m:t>
                          </m:r>
                        </m:e>
                        <m:sub>
                          <m:r>
                            <a:rPr lang="en-US" altLang="zh-CN" sz="2400" b="0" i="1" smtClean="0">
                              <a:solidFill>
                                <a:srgbClr val="000000"/>
                              </a:solidFill>
                              <a:latin typeface="Cambria Math" panose="02040503050406030204" pitchFamily="18" charset="0"/>
                            </a:rPr>
                            <m:t>𝑘</m:t>
                          </m:r>
                        </m:sub>
                      </m:sSub>
                      <m:r>
                        <a:rPr lang="en-US" altLang="zh-CN" sz="2400" b="0" i="1" smtClean="0">
                          <a:solidFill>
                            <a:srgbClr val="000000"/>
                          </a:solidFill>
                          <a:latin typeface="Cambria Math" panose="02040503050406030204" pitchFamily="18" charset="0"/>
                        </a:rPr>
                        <m:t>−</m:t>
                      </m:r>
                      <m:f>
                        <m:fPr>
                          <m:ctrlPr>
                            <a:rPr lang="en-US" altLang="zh-CN" sz="2400" b="0" i="1" smtClean="0">
                              <a:solidFill>
                                <a:srgbClr val="000000"/>
                              </a:solidFill>
                              <a:latin typeface="Cambria Math" panose="02040503050406030204" pitchFamily="18" charset="0"/>
                            </a:rPr>
                          </m:ctrlPr>
                        </m:fPr>
                        <m:num>
                          <m:r>
                            <a:rPr lang="en-US" altLang="zh-CN" sz="2400" b="0" i="1" smtClean="0">
                              <a:solidFill>
                                <a:srgbClr val="000000"/>
                              </a:solidFill>
                              <a:latin typeface="Cambria Math" panose="02040503050406030204" pitchFamily="18" charset="0"/>
                            </a:rPr>
                            <m:t>𝑓</m:t>
                          </m:r>
                          <m:r>
                            <a:rPr lang="en-US" altLang="zh-CN" sz="2400" b="0" i="1" smtClean="0">
                              <a:solidFill>
                                <a:srgbClr val="000000"/>
                              </a:solidFill>
                              <a:latin typeface="Cambria Math" panose="02040503050406030204" pitchFamily="18" charset="0"/>
                            </a:rPr>
                            <m:t>(</m:t>
                          </m:r>
                          <m:sSub>
                            <m:sSubPr>
                              <m:ctrlPr>
                                <a:rPr lang="en-US" altLang="zh-CN" sz="2400" b="0" i="1" smtClean="0">
                                  <a:solidFill>
                                    <a:srgbClr val="000000"/>
                                  </a:solidFill>
                                  <a:latin typeface="Cambria Math" panose="02040503050406030204" pitchFamily="18" charset="0"/>
                                </a:rPr>
                              </m:ctrlPr>
                            </m:sSubPr>
                            <m:e>
                              <m:r>
                                <a:rPr lang="en-US" altLang="zh-CN" sz="2400" b="0" i="1" smtClean="0">
                                  <a:solidFill>
                                    <a:srgbClr val="000000"/>
                                  </a:solidFill>
                                  <a:latin typeface="Cambria Math" panose="02040503050406030204" pitchFamily="18" charset="0"/>
                                </a:rPr>
                                <m:t>𝑥</m:t>
                              </m:r>
                            </m:e>
                            <m:sub>
                              <m:r>
                                <a:rPr lang="en-US" altLang="zh-CN" sz="2400" b="0" i="1" smtClean="0">
                                  <a:solidFill>
                                    <a:srgbClr val="000000"/>
                                  </a:solidFill>
                                  <a:latin typeface="Cambria Math" panose="02040503050406030204" pitchFamily="18" charset="0"/>
                                </a:rPr>
                                <m:t>𝑘</m:t>
                              </m:r>
                            </m:sub>
                          </m:sSub>
                          <m:r>
                            <a:rPr lang="en-US" altLang="zh-CN" sz="2400" b="0" i="1" smtClean="0">
                              <a:solidFill>
                                <a:srgbClr val="000000"/>
                              </a:solidFill>
                              <a:latin typeface="Cambria Math" panose="02040503050406030204" pitchFamily="18" charset="0"/>
                            </a:rPr>
                            <m:t>)</m:t>
                          </m:r>
                        </m:num>
                        <m:den>
                          <m:r>
                            <a:rPr lang="en-US" altLang="zh-CN" sz="2400" b="0" i="1" smtClean="0">
                              <a:solidFill>
                                <a:srgbClr val="000000"/>
                              </a:solidFill>
                              <a:latin typeface="Cambria Math" panose="02040503050406030204" pitchFamily="18" charset="0"/>
                            </a:rPr>
                            <m:t>𝑓</m:t>
                          </m:r>
                          <m:r>
                            <a:rPr lang="en-US" altLang="zh-CN" sz="2400" b="0" i="1" smtClean="0">
                              <a:solidFill>
                                <a:srgbClr val="000000"/>
                              </a:solidFill>
                              <a:latin typeface="Cambria Math" panose="02040503050406030204" pitchFamily="18" charset="0"/>
                            </a:rPr>
                            <m:t>′(</m:t>
                          </m:r>
                          <m:sSub>
                            <m:sSubPr>
                              <m:ctrlPr>
                                <a:rPr lang="en-US" altLang="zh-CN" sz="2400" b="0" i="1" smtClean="0">
                                  <a:solidFill>
                                    <a:srgbClr val="000000"/>
                                  </a:solidFill>
                                  <a:latin typeface="Cambria Math" panose="02040503050406030204" pitchFamily="18" charset="0"/>
                                </a:rPr>
                              </m:ctrlPr>
                            </m:sSubPr>
                            <m:e>
                              <m:r>
                                <a:rPr lang="en-US" altLang="zh-CN" sz="2400" b="0" i="1" smtClean="0">
                                  <a:solidFill>
                                    <a:srgbClr val="000000"/>
                                  </a:solidFill>
                                  <a:latin typeface="Cambria Math" panose="02040503050406030204" pitchFamily="18" charset="0"/>
                                </a:rPr>
                                <m:t>𝑥</m:t>
                              </m:r>
                            </m:e>
                            <m:sub>
                              <m:r>
                                <a:rPr lang="en-US" altLang="zh-CN" sz="2400" b="0" i="1" smtClean="0">
                                  <a:solidFill>
                                    <a:srgbClr val="000000"/>
                                  </a:solidFill>
                                  <a:latin typeface="Cambria Math" panose="02040503050406030204" pitchFamily="18" charset="0"/>
                                </a:rPr>
                                <m:t>𝑘</m:t>
                              </m:r>
                            </m:sub>
                          </m:sSub>
                          <m:r>
                            <a:rPr lang="en-US" altLang="zh-CN" sz="2400" b="0" i="1" smtClean="0">
                              <a:solidFill>
                                <a:srgbClr val="000000"/>
                              </a:solidFill>
                              <a:latin typeface="Cambria Math" panose="02040503050406030204" pitchFamily="18" charset="0"/>
                            </a:rPr>
                            <m:t>)</m:t>
                          </m:r>
                        </m:den>
                      </m:f>
                    </m:oMath>
                  </m:oMathPara>
                </a14:m>
                <a:endParaRPr lang="zh-CN" altLang="en-US" sz="2400" dirty="0">
                  <a:solidFill>
                    <a:srgbClr val="000000"/>
                  </a:solidFill>
                  <a:latin typeface="宋体"/>
                </a:endParaRPr>
              </a:p>
              <a:p>
                <a:pPr lvl="0" algn="just" fontAlgn="base">
                  <a:lnSpc>
                    <a:spcPct val="120000"/>
                  </a:lnSpc>
                  <a:spcBef>
                    <a:spcPct val="0"/>
                  </a:spcBef>
                  <a:spcAft>
                    <a:spcPts val="1200"/>
                  </a:spcAft>
                  <a:buClr>
                    <a:srgbClr val="0000FF"/>
                  </a:buClr>
                  <a:buSzPct val="70000"/>
                </a:pPr>
                <a:r>
                  <a:rPr lang="zh-CN" altLang="en-US" sz="2400" dirty="0">
                    <a:solidFill>
                      <a:srgbClr val="000000"/>
                    </a:solidFill>
                    <a:latin typeface="宋体"/>
                  </a:rPr>
                  <a:t>称式</a:t>
                </a:r>
                <a:r>
                  <a:rPr lang="en-US" altLang="zh-CN" sz="2400" dirty="0">
                    <a:solidFill>
                      <a:srgbClr val="000000"/>
                    </a:solidFill>
                    <a:latin typeface="宋体"/>
                  </a:rPr>
                  <a:t>(2-26)</a:t>
                </a:r>
                <a:r>
                  <a:rPr lang="zh-CN" altLang="en-US" sz="2400" dirty="0">
                    <a:solidFill>
                      <a:srgbClr val="000000"/>
                    </a:solidFill>
                    <a:latin typeface="宋体"/>
                  </a:rPr>
                  <a:t>为</a:t>
                </a:r>
                <a:r>
                  <a:rPr lang="zh-CN" altLang="en-US" sz="2800" b="1" dirty="0">
                    <a:solidFill>
                      <a:srgbClr val="0000FF"/>
                    </a:solidFill>
                    <a:latin typeface="宋体"/>
                  </a:rPr>
                  <a:t>牛顿</a:t>
                </a:r>
                <a:r>
                  <a:rPr lang="en-US" altLang="zh-CN" sz="2800" b="1" dirty="0">
                    <a:solidFill>
                      <a:srgbClr val="0000FF"/>
                    </a:solidFill>
                    <a:latin typeface="宋体"/>
                  </a:rPr>
                  <a:t>(Newton)</a:t>
                </a:r>
                <a:r>
                  <a:rPr lang="zh-CN" altLang="en-US" sz="2800" b="1" dirty="0">
                    <a:solidFill>
                      <a:srgbClr val="0000FF"/>
                    </a:solidFill>
                    <a:latin typeface="宋体"/>
                  </a:rPr>
                  <a:t>迭代公式</a:t>
                </a:r>
                <a:r>
                  <a:rPr lang="zh-CN" altLang="en-US" sz="2400" dirty="0">
                    <a:solidFill>
                      <a:srgbClr val="000000"/>
                    </a:solidFill>
                    <a:latin typeface="宋体"/>
                  </a:rPr>
                  <a:t>，称这种方法为</a:t>
                </a:r>
                <a:r>
                  <a:rPr lang="zh-CN" altLang="en-US" sz="2800" b="1" dirty="0">
                    <a:solidFill>
                      <a:srgbClr val="0000FF"/>
                    </a:solidFill>
                    <a:latin typeface="宋体"/>
                  </a:rPr>
                  <a:t>牛顿迭代法</a:t>
                </a:r>
                <a:r>
                  <a:rPr lang="zh-CN" altLang="en-US" sz="2400" dirty="0">
                    <a:solidFill>
                      <a:srgbClr val="000000"/>
                    </a:solidFill>
                    <a:latin typeface="宋体"/>
                  </a:rPr>
                  <a:t>，其迭代函数为</a:t>
                </a:r>
                <a:endParaRPr lang="en-US" altLang="zh-CN" sz="2400" dirty="0">
                  <a:solidFill>
                    <a:srgbClr val="000000"/>
                  </a:solidFill>
                  <a:latin typeface="宋体"/>
                </a:endParaRPr>
              </a:p>
              <a:p>
                <a:pPr lvl="0"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rPr>
                        <m:t>𝜑</m:t>
                      </m:r>
                      <m:d>
                        <m:dPr>
                          <m:ctrlPr>
                            <a:rPr lang="en-US" altLang="zh-CN" sz="2400" b="0" i="1" smtClean="0">
                              <a:solidFill>
                                <a:srgbClr val="000000"/>
                              </a:solidFill>
                              <a:latin typeface="Cambria Math" panose="02040503050406030204" pitchFamily="18" charset="0"/>
                            </a:rPr>
                          </m:ctrlPr>
                        </m:dPr>
                        <m:e>
                          <m:r>
                            <a:rPr lang="en-US" altLang="zh-CN" sz="2400" b="0" i="1" smtClean="0">
                              <a:solidFill>
                                <a:srgbClr val="000000"/>
                              </a:solidFill>
                              <a:latin typeface="Cambria Math" panose="02040503050406030204" pitchFamily="18" charset="0"/>
                            </a:rPr>
                            <m:t>𝑥</m:t>
                          </m:r>
                        </m:e>
                      </m:d>
                      <m:r>
                        <a:rPr lang="en-US" altLang="zh-CN" sz="2400" b="0" i="1" smtClean="0">
                          <a:solidFill>
                            <a:srgbClr val="000000"/>
                          </a:solidFill>
                          <a:latin typeface="Cambria Math" panose="02040503050406030204" pitchFamily="18" charset="0"/>
                        </a:rPr>
                        <m:t>=</m:t>
                      </m:r>
                      <m:r>
                        <a:rPr lang="en-US" altLang="zh-CN" sz="2400" b="0" i="1" smtClean="0">
                          <a:solidFill>
                            <a:srgbClr val="000000"/>
                          </a:solidFill>
                          <a:latin typeface="Cambria Math" panose="02040503050406030204" pitchFamily="18" charset="0"/>
                        </a:rPr>
                        <m:t>𝑥</m:t>
                      </m:r>
                      <m:r>
                        <a:rPr lang="en-US" altLang="zh-CN" sz="2400" b="0" i="1" smtClean="0">
                          <a:solidFill>
                            <a:srgbClr val="000000"/>
                          </a:solidFill>
                          <a:latin typeface="Cambria Math" panose="02040503050406030204" pitchFamily="18" charset="0"/>
                        </a:rPr>
                        <m:t>−</m:t>
                      </m:r>
                      <m:f>
                        <m:fPr>
                          <m:ctrlPr>
                            <a:rPr lang="en-US" altLang="zh-CN" sz="2400" b="0" i="1" smtClean="0">
                              <a:solidFill>
                                <a:srgbClr val="000000"/>
                              </a:solidFill>
                              <a:latin typeface="Cambria Math" panose="02040503050406030204" pitchFamily="18" charset="0"/>
                            </a:rPr>
                          </m:ctrlPr>
                        </m:fPr>
                        <m:num>
                          <m:r>
                            <a:rPr lang="en-US" altLang="zh-CN" sz="2400" b="0" i="1" smtClean="0">
                              <a:solidFill>
                                <a:srgbClr val="000000"/>
                              </a:solidFill>
                              <a:latin typeface="Cambria Math" panose="02040503050406030204" pitchFamily="18" charset="0"/>
                            </a:rPr>
                            <m:t>𝑓</m:t>
                          </m:r>
                          <m:r>
                            <a:rPr lang="en-US" altLang="zh-CN" sz="2400" b="0" i="1" smtClean="0">
                              <a:solidFill>
                                <a:srgbClr val="000000"/>
                              </a:solidFill>
                              <a:latin typeface="Cambria Math" panose="02040503050406030204" pitchFamily="18" charset="0"/>
                            </a:rPr>
                            <m:t>(</m:t>
                          </m:r>
                          <m:r>
                            <a:rPr lang="en-US" altLang="zh-CN" sz="2400" b="0" i="1" smtClean="0">
                              <a:solidFill>
                                <a:srgbClr val="000000"/>
                              </a:solidFill>
                              <a:latin typeface="Cambria Math" panose="02040503050406030204" pitchFamily="18" charset="0"/>
                            </a:rPr>
                            <m:t>𝑥</m:t>
                          </m:r>
                          <m:r>
                            <a:rPr lang="en-US" altLang="zh-CN" sz="2400" b="0" i="1" smtClean="0">
                              <a:solidFill>
                                <a:srgbClr val="000000"/>
                              </a:solidFill>
                              <a:latin typeface="Cambria Math" panose="02040503050406030204" pitchFamily="18" charset="0"/>
                            </a:rPr>
                            <m:t>)</m:t>
                          </m:r>
                        </m:num>
                        <m:den>
                          <m:r>
                            <a:rPr lang="en-US" altLang="zh-CN" sz="2400" b="0" i="1" smtClean="0">
                              <a:solidFill>
                                <a:srgbClr val="000000"/>
                              </a:solidFill>
                              <a:latin typeface="Cambria Math" panose="02040503050406030204" pitchFamily="18" charset="0"/>
                            </a:rPr>
                            <m:t>𝑓</m:t>
                          </m:r>
                          <m:r>
                            <a:rPr lang="en-US" altLang="zh-CN" sz="2400" b="0" i="1" smtClean="0">
                              <a:solidFill>
                                <a:srgbClr val="000000"/>
                              </a:solidFill>
                              <a:latin typeface="Cambria Math" panose="02040503050406030204" pitchFamily="18" charset="0"/>
                            </a:rPr>
                            <m:t>′(</m:t>
                          </m:r>
                          <m:r>
                            <a:rPr lang="en-US" altLang="zh-CN" sz="2400" b="0" i="1" smtClean="0">
                              <a:solidFill>
                                <a:srgbClr val="000000"/>
                              </a:solidFill>
                              <a:latin typeface="Cambria Math" panose="02040503050406030204" pitchFamily="18" charset="0"/>
                            </a:rPr>
                            <m:t>𝑥</m:t>
                          </m:r>
                          <m:r>
                            <a:rPr lang="en-US" altLang="zh-CN" sz="2400" b="0" i="1" smtClean="0">
                              <a:solidFill>
                                <a:srgbClr val="000000"/>
                              </a:solidFill>
                              <a:latin typeface="Cambria Math" panose="02040503050406030204" pitchFamily="18" charset="0"/>
                            </a:rPr>
                            <m:t>)</m:t>
                          </m:r>
                        </m:den>
                      </m:f>
                    </m:oMath>
                  </m:oMathPara>
                </a14:m>
                <a:endParaRPr lang="zh-CN" altLang="en-US" sz="2400" dirty="0">
                  <a:solidFill>
                    <a:srgbClr val="000000"/>
                  </a:solidFill>
                  <a:latin typeface="宋体"/>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562131" y="1259175"/>
                <a:ext cx="7926050" cy="4527029"/>
              </a:xfrm>
              <a:prstGeom prst="rect">
                <a:avLst/>
              </a:prstGeom>
              <a:blipFill rotWithShape="1">
                <a:blip r:embed="rId3" cstate="print"/>
                <a:stretch>
                  <a:fillRect l="-923" r="-807"/>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marR="0" lvl="0" indent="-34290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FF00"/>
                </a:solidFill>
                <a:effectLst/>
                <a:uLnTx/>
                <a:uFillTx/>
                <a:latin typeface="Times New Roman" panose="02020603050405020304" pitchFamily="18" charset="0"/>
                <a:ea typeface="楷体" panose="02010609060101010101" pitchFamily="49" charset="-122"/>
                <a:cs typeface="+mn-cs"/>
              </a:rPr>
              <a:t>一、牛顿迭代法</a:t>
            </a:r>
            <a:endParaRPr kumimoji="0" lang="zh-CN" altLang="en-US" sz="3200" b="1" i="0" u="none" strike="noStrike" kern="1200" cap="none" spc="0" normalizeH="0" baseline="0" noProof="0" dirty="0">
              <a:ln>
                <a:noFill/>
              </a:ln>
              <a:solidFill>
                <a:srgbClr val="FFFF00"/>
              </a:solidFill>
              <a:effectLst/>
              <a:uLnTx/>
              <a:uFillTx/>
              <a:latin typeface="黑体" panose="02010609060101010101" pitchFamily="2" charset="-122"/>
              <a:ea typeface="黑体" panose="02010609060101010101" pitchFamily="2" charset="-122"/>
              <a:cs typeface="+mn-cs"/>
            </a:endParaRPr>
          </a:p>
        </p:txBody>
      </p:sp>
      <p:sp>
        <p:nvSpPr>
          <p:cNvPr id="7" name="文本框 6"/>
          <p:cNvSpPr txBox="1"/>
          <p:nvPr/>
        </p:nvSpPr>
        <p:spPr>
          <a:xfrm>
            <a:off x="7315200" y="2514601"/>
            <a:ext cx="1573372" cy="461665"/>
          </a:xfrm>
          <a:prstGeom prst="rect">
            <a:avLst/>
          </a:prstGeom>
          <a:noFill/>
        </p:spPr>
        <p:txBody>
          <a:bodyPr wrap="square" rtlCol="0">
            <a:spAutoFit/>
          </a:bodyPr>
          <a:lstStyle/>
          <a:p>
            <a:r>
              <a:rPr lang="en-US" altLang="zh-CN" sz="2400" b="1" dirty="0">
                <a:solidFill>
                  <a:srgbClr val="000000"/>
                </a:solidFill>
                <a:latin typeface="+mn-ea"/>
              </a:rPr>
              <a:t>(2-26)</a:t>
            </a:r>
            <a:endParaRPr lang="zh-CN" altLang="en-US" sz="2400" b="1" dirty="0">
              <a:solidFill>
                <a:srgbClr val="000000"/>
              </a:solidFill>
              <a:latin typeface="+mn-ea"/>
            </a:endParaRPr>
          </a:p>
        </p:txBody>
      </p:sp>
      <p:sp>
        <p:nvSpPr>
          <p:cNvPr id="8" name="文本框 7"/>
          <p:cNvSpPr txBox="1"/>
          <p:nvPr/>
        </p:nvSpPr>
        <p:spPr>
          <a:xfrm>
            <a:off x="7424382" y="4733145"/>
            <a:ext cx="1507585" cy="461665"/>
          </a:xfrm>
          <a:prstGeom prst="rect">
            <a:avLst/>
          </a:prstGeom>
          <a:noFill/>
        </p:spPr>
        <p:txBody>
          <a:bodyPr wrap="square" rtlCol="0">
            <a:spAutoFit/>
          </a:bodyPr>
          <a:lstStyle/>
          <a:p>
            <a:r>
              <a:rPr lang="en-US" altLang="zh-CN" sz="2400" b="1" dirty="0">
                <a:solidFill>
                  <a:srgbClr val="000000"/>
                </a:solidFill>
                <a:latin typeface="+mn-ea"/>
              </a:rPr>
              <a:t>(2-27)</a:t>
            </a:r>
            <a:endParaRPr lang="zh-CN" altLang="en-US" sz="2400" b="1" dirty="0">
              <a:solidFill>
                <a:srgbClr val="000000"/>
              </a:solidFill>
              <a:latin typeface="+mn-ea"/>
            </a:endParaRPr>
          </a:p>
        </p:txBody>
      </p:sp>
      <p:sp>
        <p:nvSpPr>
          <p:cNvPr id="9"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33</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P spid="7"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362261" y="909885"/>
                <a:ext cx="11390028" cy="5649668"/>
              </a:xfrm>
              <a:prstGeom prst="rect">
                <a:avLst/>
              </a:prstGeom>
              <a:noFill/>
              <a:ln w="9525">
                <a:noFill/>
                <a:miter lim="800000"/>
                <a:headEnd/>
                <a:tailEnd/>
              </a:ln>
            </p:spPr>
            <p:txBody>
              <a:bodyPr anchor="ctr"/>
              <a:lstStyle/>
              <a:p>
                <a:pPr lvl="0" algn="just" fontAlgn="base">
                  <a:lnSpc>
                    <a:spcPct val="120000"/>
                  </a:lnSpc>
                  <a:spcBef>
                    <a:spcPct val="0"/>
                  </a:spcBef>
                  <a:spcAft>
                    <a:spcPts val="1200"/>
                  </a:spcAft>
                  <a:buClr>
                    <a:srgbClr val="0000FF"/>
                  </a:buClr>
                  <a:buSzPct val="70000"/>
                </a:pPr>
                <a:r>
                  <a:rPr lang="zh-CN" altLang="en-US" sz="2400" b="1" dirty="0">
                    <a:solidFill>
                      <a:srgbClr val="000000"/>
                    </a:solidFill>
                    <a:latin typeface="宋体"/>
                  </a:rPr>
                  <a:t>  </a:t>
                </a:r>
                <a:r>
                  <a:rPr lang="zh-CN" altLang="en-US" sz="2800" b="1" dirty="0">
                    <a:solidFill>
                      <a:srgbClr val="0000FF"/>
                    </a:solidFill>
                    <a:latin typeface="宋体"/>
                  </a:rPr>
                  <a:t>（二）牛顿迭代法的几何解释</a:t>
                </a:r>
                <a:endParaRPr lang="zh-CN" altLang="en-US" sz="2400" b="1" dirty="0">
                  <a:solidFill>
                    <a:srgbClr val="0000FF"/>
                  </a:solidFill>
                  <a:latin typeface="宋体"/>
                </a:endParaRPr>
              </a:p>
              <a:p>
                <a:pPr lvl="0" algn="just" fontAlgn="base">
                  <a:lnSpc>
                    <a:spcPct val="120000"/>
                  </a:lnSpc>
                  <a:spcBef>
                    <a:spcPct val="0"/>
                  </a:spcBef>
                  <a:spcAft>
                    <a:spcPts val="1200"/>
                  </a:spcAft>
                  <a:buClr>
                    <a:srgbClr val="0000FF"/>
                  </a:buClr>
                  <a:buSzPct val="70000"/>
                </a:pPr>
                <a:r>
                  <a:rPr lang="zh-CN" altLang="en-US" sz="2400" dirty="0">
                    <a:solidFill>
                      <a:srgbClr val="000000"/>
                    </a:solidFill>
                    <a:latin typeface="宋体"/>
                  </a:rPr>
                  <a:t>    如图</a:t>
                </a:r>
                <a:r>
                  <a:rPr lang="en-US" altLang="zh-CN" sz="2400" dirty="0">
                    <a:solidFill>
                      <a:srgbClr val="000000"/>
                    </a:solidFill>
                    <a:latin typeface="宋体"/>
                  </a:rPr>
                  <a:t>2-5</a:t>
                </a:r>
                <a:r>
                  <a:rPr lang="zh-CN" altLang="en-US" sz="2400" dirty="0">
                    <a:solidFill>
                      <a:srgbClr val="000000"/>
                    </a:solidFill>
                    <a:latin typeface="宋体"/>
                  </a:rPr>
                  <a:t>所示，方程</a:t>
                </a:r>
                <a14:m>
                  <m:oMath xmlns:m="http://schemas.openxmlformats.org/officeDocument/2006/math">
                    <m:r>
                      <a:rPr lang="en-US" altLang="zh-CN" sz="2400" i="1" dirty="0" smtClean="0">
                        <a:solidFill>
                          <a:srgbClr val="000000"/>
                        </a:solidFill>
                        <a:latin typeface="Cambria Math" panose="02040503050406030204" pitchFamily="18" charset="0"/>
                      </a:rPr>
                      <m:t>𝑓</m:t>
                    </m:r>
                    <m:r>
                      <a:rPr lang="en-US" altLang="zh-CN" sz="2400" i="1" dirty="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𝑥</m:t>
                    </m:r>
                    <m:r>
                      <a:rPr lang="en-US" altLang="zh-CN" sz="2400" i="1" dirty="0">
                        <a:solidFill>
                          <a:srgbClr val="000000"/>
                        </a:solidFill>
                        <a:latin typeface="Cambria Math" panose="02040503050406030204" pitchFamily="18" charset="0"/>
                      </a:rPr>
                      <m:t>)=0</m:t>
                    </m:r>
                  </m:oMath>
                </a14:m>
                <a:r>
                  <a:rPr lang="zh-CN" altLang="en-US" sz="2400" dirty="0">
                    <a:solidFill>
                      <a:srgbClr val="000000"/>
                    </a:solidFill>
                    <a:latin typeface="宋体"/>
                  </a:rPr>
                  <a:t>的根</a:t>
                </a:r>
                <a14:m>
                  <m:oMath xmlns:m="http://schemas.openxmlformats.org/officeDocument/2006/math">
                    <m:sSup>
                      <m:sSupPr>
                        <m:ctrlPr>
                          <a:rPr lang="en-US" altLang="zh-CN" sz="2400" i="1" dirty="0" smtClean="0">
                            <a:solidFill>
                              <a:srgbClr val="000000"/>
                            </a:solidFill>
                            <a:latin typeface="Cambria Math" panose="02040503050406030204" pitchFamily="18" charset="0"/>
                          </a:rPr>
                        </m:ctrlPr>
                      </m:sSupPr>
                      <m:e>
                        <m:r>
                          <a:rPr lang="en-US" altLang="zh-CN" sz="2400" i="1" dirty="0">
                            <a:solidFill>
                              <a:srgbClr val="000000"/>
                            </a:solidFill>
                            <a:latin typeface="Cambria Math" panose="02040503050406030204" pitchFamily="18" charset="0"/>
                          </a:rPr>
                          <m:t>𝑥</m:t>
                        </m:r>
                      </m:e>
                      <m:sup>
                        <m:r>
                          <a:rPr lang="en-US" altLang="zh-CN" sz="2400" i="0" dirty="0">
                            <a:solidFill>
                              <a:srgbClr val="000000"/>
                            </a:solidFill>
                            <a:latin typeface="Cambria Math" panose="02040503050406030204" pitchFamily="18" charset="0"/>
                          </a:rPr>
                          <m:t>∗</m:t>
                        </m:r>
                      </m:sup>
                    </m:sSup>
                  </m:oMath>
                </a14:m>
                <a:r>
                  <a:rPr lang="zh-CN" altLang="en-US" sz="2400" dirty="0">
                    <a:solidFill>
                      <a:srgbClr val="000000"/>
                    </a:solidFill>
                    <a:latin typeface="宋体"/>
                  </a:rPr>
                  <a:t>在几何上解释为曲线</a:t>
                </a:r>
                <a14:m>
                  <m:oMath xmlns:m="http://schemas.openxmlformats.org/officeDocument/2006/math">
                    <m:r>
                      <a:rPr lang="en-US" altLang="zh-CN" sz="2400" i="1" dirty="0" smtClean="0">
                        <a:solidFill>
                          <a:srgbClr val="000000"/>
                        </a:solidFill>
                        <a:latin typeface="Cambria Math" panose="02040503050406030204" pitchFamily="18" charset="0"/>
                      </a:rPr>
                      <m:t>𝑦</m:t>
                    </m:r>
                    <m:r>
                      <a:rPr lang="en-US" altLang="zh-CN"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𝑓</m:t>
                    </m:r>
                    <m:r>
                      <a:rPr lang="en-US" altLang="zh-CN"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m:t>
                    </m:r>
                  </m:oMath>
                </a14:m>
                <a:r>
                  <a:rPr lang="zh-CN" altLang="en-US" sz="2400" dirty="0">
                    <a:solidFill>
                      <a:srgbClr val="000000"/>
                    </a:solidFill>
                    <a:latin typeface="宋体"/>
                  </a:rPr>
                  <a:t>与</a:t>
                </a:r>
                <a14:m>
                  <m:oMath xmlns:m="http://schemas.openxmlformats.org/officeDocument/2006/math">
                    <m:r>
                      <a:rPr lang="en-US" altLang="zh-CN" sz="2400" i="1" dirty="0" smtClean="0">
                        <a:solidFill>
                          <a:srgbClr val="000000"/>
                        </a:solidFill>
                        <a:latin typeface="Cambria Math" panose="02040503050406030204" pitchFamily="18" charset="0"/>
                      </a:rPr>
                      <m:t>𝑥</m:t>
                    </m:r>
                  </m:oMath>
                </a14:m>
                <a:r>
                  <a:rPr lang="zh-CN" altLang="en-US" sz="2400" dirty="0">
                    <a:solidFill>
                      <a:srgbClr val="000000"/>
                    </a:solidFill>
                    <a:latin typeface="宋体"/>
                  </a:rPr>
                  <a:t>轴的交点的横坐标。设初始近似值是</a:t>
                </a:r>
                <a14:m>
                  <m:oMath xmlns:m="http://schemas.openxmlformats.org/officeDocument/2006/math">
                    <m:sSub>
                      <m:sSubPr>
                        <m:ctrlPr>
                          <a:rPr lang="en-US" altLang="zh-CN" sz="2400" i="1" dirty="0" smtClean="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0" dirty="0">
                            <a:solidFill>
                              <a:srgbClr val="000000"/>
                            </a:solidFill>
                            <a:latin typeface="Cambria Math" panose="02040503050406030204" pitchFamily="18" charset="0"/>
                          </a:rPr>
                          <m:t>0</m:t>
                        </m:r>
                      </m:sub>
                    </m:sSub>
                  </m:oMath>
                </a14:m>
                <a:r>
                  <a:rPr lang="zh-CN" altLang="en-US" sz="2400" dirty="0">
                    <a:solidFill>
                      <a:srgbClr val="000000"/>
                    </a:solidFill>
                    <a:latin typeface="宋体"/>
                  </a:rPr>
                  <a:t>，过点</a:t>
                </a:r>
                <a14:m>
                  <m:oMath xmlns:m="http://schemas.openxmlformats.org/officeDocument/2006/math">
                    <m:sSub>
                      <m:sSubPr>
                        <m:ctrlPr>
                          <a:rPr lang="en-US" altLang="zh-CN" sz="2400" i="1" dirty="0">
                            <a:solidFill>
                              <a:srgbClr val="836967"/>
                            </a:solidFill>
                            <a:latin typeface="Cambria Math" panose="02040503050406030204" pitchFamily="18" charset="0"/>
                          </a:rPr>
                        </m:ctrlPr>
                      </m:sSubPr>
                      <m:e>
                        <m:r>
                          <a:rPr lang="en-US" altLang="zh-CN" sz="2400" i="1" dirty="0">
                            <a:latin typeface="Cambria Math" panose="02040503050406030204" pitchFamily="18" charset="0"/>
                          </a:rPr>
                          <m:t>𝑃</m:t>
                        </m:r>
                      </m:e>
                      <m:sub>
                        <m:r>
                          <a:rPr lang="en-US" altLang="zh-CN" sz="2400" i="1" dirty="0">
                            <a:latin typeface="Cambria Math" panose="02040503050406030204" pitchFamily="18" charset="0"/>
                          </a:rPr>
                          <m:t>0</m:t>
                        </m:r>
                      </m:sub>
                    </m:sSub>
                    <m:r>
                      <a:rPr lang="en-US" altLang="zh-CN" sz="2400" i="1" dirty="0">
                        <a:latin typeface="Cambria Math" panose="02040503050406030204" pitchFamily="18" charset="0"/>
                      </a:rPr>
                      <m:t>(</m:t>
                    </m:r>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i="1">
                            <a:latin typeface="Cambria Math" panose="02040503050406030204" pitchFamily="18" charset="0"/>
                            <a:ea typeface="Cambria Math" panose="02040503050406030204" pitchFamily="18" charset="0"/>
                          </a:rPr>
                          <m:t>0</m:t>
                        </m:r>
                      </m:sub>
                    </m:sSub>
                    <m:r>
                      <a:rPr lang="en-US" altLang="zh-CN" sz="2400" i="1">
                        <a:latin typeface="Cambria Math" panose="02040503050406030204" pitchFamily="18" charset="0"/>
                        <a:ea typeface="Cambria Math" panose="02040503050406030204" pitchFamily="18" charset="0"/>
                      </a:rPr>
                      <m:t>,</m:t>
                    </m:r>
                    <m:r>
                      <a:rPr lang="en-US" altLang="zh-CN" sz="2400" i="1" dirty="0">
                        <a:latin typeface="Cambria Math" panose="02040503050406030204" pitchFamily="18" charset="0"/>
                      </a:rPr>
                      <m:t>𝑓</m:t>
                    </m:r>
                    <m:r>
                      <a:rPr lang="en-US" altLang="zh-CN" sz="2400" i="1" dirty="0">
                        <a:latin typeface="Cambria Math" panose="02040503050406030204" pitchFamily="18" charset="0"/>
                      </a:rPr>
                      <m:t>(</m:t>
                    </m:r>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i="1">
                            <a:latin typeface="Cambria Math" panose="02040503050406030204" pitchFamily="18" charset="0"/>
                            <a:ea typeface="Cambria Math" panose="02040503050406030204" pitchFamily="18" charset="0"/>
                          </a:rPr>
                          <m:t>0</m:t>
                        </m:r>
                      </m:sub>
                    </m:sSub>
                    <m:r>
                      <a:rPr lang="en-US" altLang="zh-CN" sz="2400" i="1" dirty="0">
                        <a:latin typeface="Cambria Math" panose="02040503050406030204" pitchFamily="18" charset="0"/>
                      </a:rPr>
                      <m:t>))</m:t>
                    </m:r>
                  </m:oMath>
                </a14:m>
                <a:r>
                  <a:rPr lang="zh-CN" altLang="en-US" sz="2400" dirty="0">
                    <a:solidFill>
                      <a:srgbClr val="000000"/>
                    </a:solidFill>
                    <a:latin typeface="宋体"/>
                  </a:rPr>
                  <a:t>作曲线</a:t>
                </a:r>
                <a14:m>
                  <m:oMath xmlns:m="http://schemas.openxmlformats.org/officeDocument/2006/math">
                    <m:r>
                      <a:rPr lang="en-US" altLang="zh-CN" sz="2400" i="1" dirty="0" smtClean="0">
                        <a:solidFill>
                          <a:srgbClr val="000000"/>
                        </a:solidFill>
                        <a:latin typeface="Cambria Math" panose="02040503050406030204" pitchFamily="18" charset="0"/>
                      </a:rPr>
                      <m:t>𝑦</m:t>
                    </m:r>
                    <m:r>
                      <a:rPr lang="en-US" altLang="zh-CN" sz="2400" i="1" dirty="0" smtClean="0">
                        <a:solidFill>
                          <a:srgbClr val="000000"/>
                        </a:solidFill>
                        <a:latin typeface="Cambria Math" panose="02040503050406030204" pitchFamily="18" charset="0"/>
                      </a:rPr>
                      <m:t> =</m:t>
                    </m:r>
                    <m:r>
                      <a:rPr lang="en-US" altLang="zh-CN" sz="2400" i="1" dirty="0" smtClean="0">
                        <a:solidFill>
                          <a:srgbClr val="000000"/>
                        </a:solidFill>
                        <a:latin typeface="Cambria Math" panose="02040503050406030204" pitchFamily="18" charset="0"/>
                      </a:rPr>
                      <m:t>𝑓</m:t>
                    </m:r>
                    <m:r>
                      <a:rPr lang="en-US" altLang="zh-CN"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m:t>
                    </m:r>
                  </m:oMath>
                </a14:m>
                <a:r>
                  <a:rPr lang="zh-CN" altLang="en-US" sz="2400" dirty="0">
                    <a:solidFill>
                      <a:srgbClr val="000000"/>
                    </a:solidFill>
                    <a:latin typeface="宋体"/>
                  </a:rPr>
                  <a:t>的切线</a:t>
                </a:r>
                <a14:m>
                  <m:oMath xmlns:m="http://schemas.openxmlformats.org/officeDocument/2006/math">
                    <m:sSub>
                      <m:sSubPr>
                        <m:ctrlPr>
                          <a:rPr lang="en-US" altLang="zh-CN" sz="2400" i="1" smtClean="0">
                            <a:solidFill>
                              <a:srgbClr val="000000"/>
                            </a:solidFill>
                            <a:latin typeface="Cambria Math" panose="02040503050406030204" pitchFamily="18" charset="0"/>
                          </a:rPr>
                        </m:ctrlPr>
                      </m:sSubPr>
                      <m:e>
                        <m:r>
                          <a:rPr lang="en-US" altLang="zh-CN" sz="2400" b="0" i="1" smtClean="0">
                            <a:solidFill>
                              <a:srgbClr val="000000"/>
                            </a:solidFill>
                            <a:latin typeface="Cambria Math" panose="02040503050406030204" pitchFamily="18" charset="0"/>
                          </a:rPr>
                          <m:t>𝐿</m:t>
                        </m:r>
                      </m:e>
                      <m:sub>
                        <m:r>
                          <a:rPr lang="en-US" altLang="zh-CN" sz="2400" b="0" i="1" smtClean="0">
                            <a:solidFill>
                              <a:srgbClr val="000000"/>
                            </a:solidFill>
                            <a:latin typeface="Cambria Math" panose="02040503050406030204" pitchFamily="18" charset="0"/>
                          </a:rPr>
                          <m:t>0</m:t>
                        </m:r>
                      </m:sub>
                    </m:sSub>
                    <m:r>
                      <a:rPr lang="en-US" altLang="zh-CN" sz="2400" b="0" i="1" smtClean="0">
                        <a:solidFill>
                          <a:srgbClr val="000000"/>
                        </a:solidFill>
                        <a:latin typeface="Cambria Math" panose="02040503050406030204" pitchFamily="18" charset="0"/>
                      </a:rPr>
                      <m:t>:</m:t>
                    </m:r>
                    <m:r>
                      <a:rPr lang="en-US" altLang="zh-CN" sz="2400" b="0" i="1" smtClean="0">
                        <a:solidFill>
                          <a:srgbClr val="000000"/>
                        </a:solidFill>
                        <a:latin typeface="Cambria Math" panose="02040503050406030204" pitchFamily="18" charset="0"/>
                      </a:rPr>
                      <m:t>𝑦</m:t>
                    </m:r>
                    <m:r>
                      <a:rPr lang="en-US" altLang="zh-CN" sz="2400" b="0" i="1" smtClean="0">
                        <a:solidFill>
                          <a:srgbClr val="000000"/>
                        </a:solidFill>
                        <a:latin typeface="Cambria Math" panose="02040503050406030204" pitchFamily="18" charset="0"/>
                      </a:rPr>
                      <m:t>=</m:t>
                    </m:r>
                    <m:r>
                      <a:rPr lang="en-US" altLang="zh-CN" sz="2400" b="0" i="1" smtClean="0">
                        <a:solidFill>
                          <a:srgbClr val="000000"/>
                        </a:solidFill>
                        <a:latin typeface="Cambria Math" panose="02040503050406030204" pitchFamily="18" charset="0"/>
                      </a:rPr>
                      <m:t>𝑓</m:t>
                    </m:r>
                    <m:d>
                      <m:dPr>
                        <m:ctrlPr>
                          <a:rPr lang="en-US" altLang="zh-CN" sz="2400" b="0" i="1" smtClean="0">
                            <a:solidFill>
                              <a:srgbClr val="000000"/>
                            </a:solidFill>
                            <a:latin typeface="Cambria Math" panose="02040503050406030204" pitchFamily="18" charset="0"/>
                          </a:rPr>
                        </m:ctrlPr>
                      </m:dPr>
                      <m:e>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i="1">
                                <a:latin typeface="Cambria Math" panose="02040503050406030204" pitchFamily="18" charset="0"/>
                                <a:ea typeface="Cambria Math" panose="02040503050406030204" pitchFamily="18" charset="0"/>
                              </a:rPr>
                              <m:t>0</m:t>
                            </m:r>
                          </m:sub>
                        </m:sSub>
                      </m:e>
                    </m:d>
                    <m:r>
                      <a:rPr lang="en-US" altLang="zh-CN" sz="2400" b="0" i="1" smtClean="0">
                        <a:latin typeface="Cambria Math" panose="02040503050406030204" pitchFamily="18" charset="0"/>
                        <a:ea typeface="Cambria Math" panose="02040503050406030204" pitchFamily="18" charset="0"/>
                      </a:rPr>
                      <m:t>+</m:t>
                    </m:r>
                    <m:r>
                      <a:rPr lang="en-US" altLang="zh-CN" sz="2400" b="0" i="1" smtClean="0">
                        <a:latin typeface="Cambria Math" panose="02040503050406030204" pitchFamily="18" charset="0"/>
                        <a:ea typeface="Cambria Math" panose="02040503050406030204" pitchFamily="18" charset="0"/>
                      </a:rPr>
                      <m:t>𝑓</m:t>
                    </m:r>
                    <m:r>
                      <a:rPr lang="en-US" altLang="zh-CN" sz="2400" b="0" i="1" smtClean="0">
                        <a:latin typeface="Cambria Math" panose="02040503050406030204" pitchFamily="18" charset="0"/>
                        <a:ea typeface="Cambria Math" panose="02040503050406030204" pitchFamily="18" charset="0"/>
                      </a:rPr>
                      <m:t>′(</m:t>
                    </m:r>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i="1">
                            <a:latin typeface="Cambria Math" panose="02040503050406030204" pitchFamily="18" charset="0"/>
                            <a:ea typeface="Cambria Math" panose="02040503050406030204" pitchFamily="18" charset="0"/>
                          </a:rPr>
                          <m:t>0</m:t>
                        </m:r>
                      </m:sub>
                    </m:sSub>
                    <m:r>
                      <a:rPr lang="en-US" altLang="zh-CN" sz="2400" b="0" i="1" smtClean="0">
                        <a:latin typeface="Cambria Math" panose="02040503050406030204" pitchFamily="18" charset="0"/>
                        <a:ea typeface="Cambria Math" panose="02040503050406030204" pitchFamily="18" charset="0"/>
                      </a:rPr>
                      <m:t>)(</m:t>
                    </m:r>
                    <m:r>
                      <a:rPr lang="en-US" altLang="zh-CN" sz="2400" b="0" i="1" smtClean="0">
                        <a:latin typeface="Cambria Math" panose="02040503050406030204" pitchFamily="18" charset="0"/>
                        <a:ea typeface="Cambria Math" panose="02040503050406030204" pitchFamily="18" charset="0"/>
                      </a:rPr>
                      <m:t>𝑥</m:t>
                    </m:r>
                    <m:r>
                      <a:rPr lang="en-US" altLang="zh-CN" sz="2400" b="0" i="1" smtClean="0">
                        <a:latin typeface="Cambria Math" panose="02040503050406030204" pitchFamily="18" charset="0"/>
                        <a:ea typeface="Cambria Math" panose="02040503050406030204" pitchFamily="18" charset="0"/>
                      </a:rPr>
                      <m:t>−</m:t>
                    </m:r>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i="1">
                            <a:latin typeface="Cambria Math" panose="02040503050406030204" pitchFamily="18" charset="0"/>
                            <a:ea typeface="Cambria Math" panose="02040503050406030204" pitchFamily="18" charset="0"/>
                          </a:rPr>
                          <m:t>0</m:t>
                        </m:r>
                      </m:sub>
                    </m:sSub>
                    <m:r>
                      <a:rPr lang="en-US" altLang="zh-CN" sz="2400" b="0" i="1" smtClean="0">
                        <a:latin typeface="Cambria Math" panose="02040503050406030204" pitchFamily="18" charset="0"/>
                        <a:ea typeface="Cambria Math" panose="02040503050406030204" pitchFamily="18" charset="0"/>
                      </a:rPr>
                      <m:t>)</m:t>
                    </m:r>
                  </m:oMath>
                </a14:m>
                <a:r>
                  <a:rPr lang="zh-CN" altLang="en-US" sz="2400" dirty="0">
                    <a:solidFill>
                      <a:srgbClr val="000000"/>
                    </a:solidFill>
                    <a:latin typeface="宋体"/>
                  </a:rPr>
                  <a:t>，切线</a:t>
                </a:r>
                <a14:m>
                  <m:oMath xmlns:m="http://schemas.openxmlformats.org/officeDocument/2006/math">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𝐿</m:t>
                        </m:r>
                      </m:e>
                      <m:sub>
                        <m:r>
                          <a:rPr lang="zh-CN" altLang="en-US" sz="2400" i="1">
                            <a:solidFill>
                              <a:srgbClr val="000000"/>
                            </a:solidFill>
                            <a:latin typeface="Cambria Math" panose="02040503050406030204" pitchFamily="18" charset="0"/>
                          </a:rPr>
                          <m:t>0</m:t>
                        </m:r>
                      </m:sub>
                    </m:sSub>
                  </m:oMath>
                </a14:m>
                <a:r>
                  <a:rPr lang="zh-CN" altLang="en-US" sz="2400" dirty="0">
                    <a:solidFill>
                      <a:srgbClr val="000000"/>
                    </a:solidFill>
                    <a:latin typeface="宋体"/>
                  </a:rPr>
                  <a:t>与</a:t>
                </a:r>
                <a14:m>
                  <m:oMath xmlns:m="http://schemas.openxmlformats.org/officeDocument/2006/math">
                    <m:r>
                      <a:rPr lang="en-US" altLang="zh-CN" sz="2400" i="1" dirty="0" smtClean="0">
                        <a:solidFill>
                          <a:srgbClr val="000000"/>
                        </a:solidFill>
                        <a:latin typeface="Cambria Math" panose="02040503050406030204" pitchFamily="18" charset="0"/>
                      </a:rPr>
                      <m:t>𝑥</m:t>
                    </m:r>
                  </m:oMath>
                </a14:m>
                <a:r>
                  <a:rPr lang="zh-CN" altLang="en-US" sz="2400" dirty="0">
                    <a:solidFill>
                      <a:srgbClr val="000000"/>
                    </a:solidFill>
                    <a:latin typeface="宋体"/>
                  </a:rPr>
                  <a:t>轴交点的横坐标记为</a:t>
                </a:r>
                <a14:m>
                  <m:oMath xmlns:m="http://schemas.openxmlformats.org/officeDocument/2006/math">
                    <m:sSub>
                      <m:sSubPr>
                        <m:ctrlPr>
                          <a:rPr lang="en-US" altLang="zh-CN" sz="2400" i="1" smtClean="0">
                            <a:solidFill>
                              <a:srgbClr val="000000"/>
                            </a:solidFill>
                            <a:latin typeface="Cambria Math" panose="02040503050406030204" pitchFamily="18" charset="0"/>
                          </a:rPr>
                        </m:ctrlPr>
                      </m:sSubPr>
                      <m:e>
                        <m:r>
                          <a:rPr lang="en-US" altLang="zh-CN" sz="2400" b="0" i="1" smtClean="0">
                            <a:solidFill>
                              <a:srgbClr val="000000"/>
                            </a:solidFill>
                            <a:latin typeface="Cambria Math" panose="02040503050406030204" pitchFamily="18" charset="0"/>
                          </a:rPr>
                          <m:t>𝑥</m:t>
                        </m:r>
                      </m:e>
                      <m:sub>
                        <m:r>
                          <a:rPr lang="en-US" altLang="zh-CN" sz="2400" b="0" i="1" smtClean="0">
                            <a:solidFill>
                              <a:srgbClr val="000000"/>
                            </a:solidFill>
                            <a:latin typeface="Cambria Math" panose="02040503050406030204" pitchFamily="18" charset="0"/>
                          </a:rPr>
                          <m:t>1</m:t>
                        </m:r>
                      </m:sub>
                    </m:sSub>
                    <m:r>
                      <a:rPr lang="en-US" altLang="zh-CN" sz="2400" b="0" i="1" smtClean="0">
                        <a:solidFill>
                          <a:srgbClr val="000000"/>
                        </a:solidFill>
                        <a:latin typeface="Cambria Math" panose="02040503050406030204" pitchFamily="18" charset="0"/>
                      </a:rPr>
                      <m:t>=</m:t>
                    </m:r>
                    <m:sSub>
                      <m:sSubPr>
                        <m:ctrlPr>
                          <a:rPr lang="en-US" altLang="zh-CN" sz="2400" b="0" i="1" smtClean="0">
                            <a:solidFill>
                              <a:srgbClr val="000000"/>
                            </a:solidFill>
                            <a:latin typeface="Cambria Math" panose="02040503050406030204" pitchFamily="18" charset="0"/>
                          </a:rPr>
                        </m:ctrlPr>
                      </m:sSubPr>
                      <m:e>
                        <m:r>
                          <a:rPr lang="en-US" altLang="zh-CN" sz="2400" b="0" i="1" smtClean="0">
                            <a:solidFill>
                              <a:srgbClr val="000000"/>
                            </a:solidFill>
                            <a:latin typeface="Cambria Math" panose="02040503050406030204" pitchFamily="18" charset="0"/>
                          </a:rPr>
                          <m:t>𝑥</m:t>
                        </m:r>
                      </m:e>
                      <m:sub>
                        <m:r>
                          <a:rPr lang="en-US" altLang="zh-CN" sz="2400" b="0" i="1" smtClean="0">
                            <a:solidFill>
                              <a:srgbClr val="000000"/>
                            </a:solidFill>
                            <a:latin typeface="Cambria Math" panose="02040503050406030204" pitchFamily="18" charset="0"/>
                          </a:rPr>
                          <m:t>0</m:t>
                        </m:r>
                      </m:sub>
                    </m:sSub>
                    <m:r>
                      <a:rPr lang="en-US" altLang="zh-CN" sz="2400" b="0" i="1" smtClean="0">
                        <a:solidFill>
                          <a:srgbClr val="000000"/>
                        </a:solidFill>
                        <a:latin typeface="Cambria Math" panose="02040503050406030204" pitchFamily="18" charset="0"/>
                      </a:rPr>
                      <m:t>−</m:t>
                    </m:r>
                    <m:f>
                      <m:fPr>
                        <m:ctrlPr>
                          <a:rPr lang="en-US" altLang="zh-CN" sz="2400" b="0" i="1" smtClean="0">
                            <a:solidFill>
                              <a:srgbClr val="000000"/>
                            </a:solidFill>
                            <a:latin typeface="Cambria Math" panose="02040503050406030204" pitchFamily="18" charset="0"/>
                          </a:rPr>
                        </m:ctrlPr>
                      </m:fPr>
                      <m:num>
                        <m:r>
                          <a:rPr lang="en-US" altLang="zh-CN" sz="2400" b="0" i="1" smtClean="0">
                            <a:solidFill>
                              <a:srgbClr val="000000"/>
                            </a:solidFill>
                            <a:latin typeface="Cambria Math" panose="02040503050406030204" pitchFamily="18" charset="0"/>
                          </a:rPr>
                          <m:t>𝑓</m:t>
                        </m:r>
                        <m:r>
                          <a:rPr lang="en-US" altLang="zh-CN" sz="2400" b="0" i="1" smtClean="0">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i="1">
                                <a:solidFill>
                                  <a:srgbClr val="000000"/>
                                </a:solidFill>
                                <a:latin typeface="Cambria Math" panose="02040503050406030204" pitchFamily="18" charset="0"/>
                              </a:rPr>
                              <m:t>0</m:t>
                            </m:r>
                          </m:sub>
                        </m:sSub>
                        <m:r>
                          <a:rPr lang="en-US" altLang="zh-CN" sz="2400" b="0" i="1" smtClean="0">
                            <a:solidFill>
                              <a:srgbClr val="000000"/>
                            </a:solidFill>
                            <a:latin typeface="Cambria Math" panose="02040503050406030204" pitchFamily="18" charset="0"/>
                          </a:rPr>
                          <m:t>)</m:t>
                        </m:r>
                      </m:num>
                      <m:den>
                        <m:r>
                          <a:rPr lang="en-US" altLang="zh-CN" sz="2400" b="0" i="1" smtClean="0">
                            <a:solidFill>
                              <a:srgbClr val="000000"/>
                            </a:solidFill>
                            <a:latin typeface="Cambria Math" panose="02040503050406030204" pitchFamily="18" charset="0"/>
                          </a:rPr>
                          <m:t>𝑓</m:t>
                        </m:r>
                        <m:r>
                          <a:rPr lang="en-US" altLang="zh-CN" sz="2400" b="0" i="1" smtClean="0">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i="1">
                                <a:solidFill>
                                  <a:srgbClr val="000000"/>
                                </a:solidFill>
                                <a:latin typeface="Cambria Math" panose="02040503050406030204" pitchFamily="18" charset="0"/>
                              </a:rPr>
                              <m:t>0</m:t>
                            </m:r>
                          </m:sub>
                        </m:sSub>
                        <m:r>
                          <a:rPr lang="en-US" altLang="zh-CN" sz="2400" b="0" i="1" smtClean="0">
                            <a:solidFill>
                              <a:srgbClr val="000000"/>
                            </a:solidFill>
                            <a:latin typeface="Cambria Math" panose="02040503050406030204" pitchFamily="18" charset="0"/>
                          </a:rPr>
                          <m:t>)</m:t>
                        </m:r>
                      </m:den>
                    </m:f>
                  </m:oMath>
                </a14:m>
                <a:r>
                  <a:rPr lang="zh-CN" altLang="en-US" sz="2400" dirty="0">
                    <a:solidFill>
                      <a:srgbClr val="000000"/>
                    </a:solidFill>
                    <a:latin typeface="宋体"/>
                  </a:rPr>
                  <a:t>，则</a:t>
                </a:r>
                <a14:m>
                  <m:oMath xmlns:m="http://schemas.openxmlformats.org/officeDocument/2006/math">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b="0" i="1" smtClean="0">
                            <a:solidFill>
                              <a:srgbClr val="000000"/>
                            </a:solidFill>
                            <a:latin typeface="Cambria Math" panose="02040503050406030204" pitchFamily="18" charset="0"/>
                          </a:rPr>
                          <m:t>1</m:t>
                        </m:r>
                      </m:sub>
                    </m:sSub>
                  </m:oMath>
                </a14:m>
                <a:r>
                  <a:rPr lang="zh-CN" altLang="en-US" sz="2400" dirty="0">
                    <a:solidFill>
                      <a:srgbClr val="000000"/>
                    </a:solidFill>
                    <a:latin typeface="宋体"/>
                  </a:rPr>
                  <a:t>是</a:t>
                </a:r>
                <a14:m>
                  <m:oMath xmlns:m="http://schemas.openxmlformats.org/officeDocument/2006/math">
                    <m:sSup>
                      <m:sSupPr>
                        <m:ctrlPr>
                          <a:rPr lang="en-US" altLang="zh-CN" sz="2400" i="1" smtClean="0">
                            <a:solidFill>
                              <a:srgbClr val="000000"/>
                            </a:solidFill>
                            <a:latin typeface="Cambria Math" panose="02040503050406030204" pitchFamily="18" charset="0"/>
                          </a:rPr>
                        </m:ctrlPr>
                      </m:sSupPr>
                      <m:e>
                        <m:r>
                          <a:rPr lang="en-US" altLang="zh-CN" sz="2400" b="0" i="1" smtClean="0">
                            <a:solidFill>
                              <a:srgbClr val="000000"/>
                            </a:solidFill>
                            <a:latin typeface="Cambria Math" panose="02040503050406030204" pitchFamily="18" charset="0"/>
                          </a:rPr>
                          <m:t>𝑥</m:t>
                        </m:r>
                      </m:e>
                      <m:sup>
                        <m:r>
                          <a:rPr lang="en-US" altLang="zh-CN" sz="2400" b="0" i="1" smtClean="0">
                            <a:solidFill>
                              <a:srgbClr val="000000"/>
                            </a:solidFill>
                            <a:latin typeface="Cambria Math" panose="02040503050406030204" pitchFamily="18" charset="0"/>
                          </a:rPr>
                          <m:t>∗</m:t>
                        </m:r>
                      </m:sup>
                    </m:sSup>
                  </m:oMath>
                </a14:m>
                <a:r>
                  <a:rPr lang="zh-CN" altLang="en-US" sz="2400" dirty="0">
                    <a:solidFill>
                      <a:srgbClr val="000000"/>
                    </a:solidFill>
                    <a:latin typeface="宋体"/>
                  </a:rPr>
                  <a:t>的一次近似值。继续过点</a:t>
                </a:r>
                <a14:m>
                  <m:oMath xmlns:m="http://schemas.openxmlformats.org/officeDocument/2006/math">
                    <m:sSub>
                      <m:sSubPr>
                        <m:ctrlPr>
                          <a:rPr lang="en-US" altLang="zh-CN" sz="2400" i="1" dirty="0">
                            <a:solidFill>
                              <a:srgbClr val="836967"/>
                            </a:solidFill>
                            <a:latin typeface="Cambria Math" panose="02040503050406030204" pitchFamily="18" charset="0"/>
                          </a:rPr>
                        </m:ctrlPr>
                      </m:sSubPr>
                      <m:e>
                        <m:r>
                          <a:rPr lang="en-US" altLang="zh-CN" sz="2400" i="1" dirty="0">
                            <a:latin typeface="Cambria Math" panose="02040503050406030204" pitchFamily="18" charset="0"/>
                          </a:rPr>
                          <m:t>𝑃</m:t>
                        </m:r>
                      </m:e>
                      <m:sub>
                        <m:r>
                          <a:rPr lang="en-US" altLang="zh-CN" sz="2400" i="1" dirty="0">
                            <a:solidFill>
                              <a:srgbClr val="836967"/>
                            </a:solidFill>
                            <a:latin typeface="Cambria Math" panose="02040503050406030204" pitchFamily="18" charset="0"/>
                          </a:rPr>
                          <m:t>1</m:t>
                        </m:r>
                      </m:sub>
                    </m:sSub>
                    <m:r>
                      <a:rPr lang="en-US" altLang="zh-CN" sz="2400" i="1" dirty="0">
                        <a:latin typeface="Cambria Math" panose="02040503050406030204" pitchFamily="18" charset="0"/>
                      </a:rPr>
                      <m:t>(</m:t>
                    </m:r>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i="1">
                            <a:latin typeface="Cambria Math" panose="02040503050406030204" pitchFamily="18" charset="0"/>
                            <a:ea typeface="Cambria Math" panose="02040503050406030204" pitchFamily="18" charset="0"/>
                          </a:rPr>
                          <m:t>1</m:t>
                        </m:r>
                      </m:sub>
                    </m:sSub>
                    <m:r>
                      <a:rPr lang="en-US" altLang="zh-CN" sz="2400" i="1">
                        <a:latin typeface="Cambria Math" panose="02040503050406030204" pitchFamily="18" charset="0"/>
                        <a:ea typeface="Cambria Math" panose="02040503050406030204" pitchFamily="18" charset="0"/>
                      </a:rPr>
                      <m:t>,</m:t>
                    </m:r>
                    <m:r>
                      <a:rPr lang="en-US" altLang="zh-CN" sz="2400" i="1" dirty="0">
                        <a:latin typeface="Cambria Math" panose="02040503050406030204" pitchFamily="18" charset="0"/>
                      </a:rPr>
                      <m:t>𝑓</m:t>
                    </m:r>
                    <m:r>
                      <a:rPr lang="en-US" altLang="zh-CN" sz="2400" i="1" dirty="0">
                        <a:latin typeface="Cambria Math" panose="02040503050406030204" pitchFamily="18" charset="0"/>
                      </a:rPr>
                      <m:t>(</m:t>
                    </m:r>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i="1">
                            <a:latin typeface="Cambria Math" panose="02040503050406030204" pitchFamily="18" charset="0"/>
                            <a:ea typeface="Cambria Math" panose="02040503050406030204" pitchFamily="18" charset="0"/>
                          </a:rPr>
                          <m:t>1</m:t>
                        </m:r>
                      </m:sub>
                    </m:sSub>
                    <m:r>
                      <a:rPr lang="en-US" altLang="zh-CN" sz="2400" i="1" dirty="0">
                        <a:latin typeface="Cambria Math" panose="02040503050406030204" pitchFamily="18" charset="0"/>
                      </a:rPr>
                      <m:t>))</m:t>
                    </m:r>
                  </m:oMath>
                </a14:m>
                <a:r>
                  <a:rPr lang="zh-CN" altLang="en-US" sz="2400" dirty="0">
                    <a:solidFill>
                      <a:srgbClr val="000000"/>
                    </a:solidFill>
                    <a:latin typeface="宋体"/>
                  </a:rPr>
                  <a:t>作曲线</a:t>
                </a:r>
                <a14:m>
                  <m:oMath xmlns:m="http://schemas.openxmlformats.org/officeDocument/2006/math">
                    <m:r>
                      <a:rPr lang="en-US" altLang="zh-CN" sz="2400" i="1" dirty="0" smtClean="0">
                        <a:solidFill>
                          <a:srgbClr val="000000"/>
                        </a:solidFill>
                        <a:latin typeface="Cambria Math" panose="02040503050406030204" pitchFamily="18" charset="0"/>
                      </a:rPr>
                      <m:t>𝑦</m:t>
                    </m:r>
                    <m:r>
                      <a:rPr lang="en-US" altLang="zh-CN"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𝑓</m:t>
                    </m:r>
                    <m:r>
                      <a:rPr lang="en-US" altLang="zh-CN"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m:t>
                    </m:r>
                  </m:oMath>
                </a14:m>
                <a:r>
                  <a:rPr lang="zh-CN" altLang="en-US" sz="2400" dirty="0">
                    <a:solidFill>
                      <a:srgbClr val="000000"/>
                    </a:solidFill>
                    <a:latin typeface="宋体"/>
                  </a:rPr>
                  <a:t>的切线</a:t>
                </a:r>
                <a14:m>
                  <m:oMath xmlns:m="http://schemas.openxmlformats.org/officeDocument/2006/math">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𝐿</m:t>
                        </m:r>
                      </m:e>
                      <m:sub>
                        <m:r>
                          <a:rPr lang="en-US" altLang="zh-CN" sz="2400" b="0" i="1" smtClean="0">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m:t>
                    </m:r>
                    <m:r>
                      <a:rPr lang="en-US" altLang="zh-CN" sz="2400" i="1">
                        <a:solidFill>
                          <a:srgbClr val="000000"/>
                        </a:solidFill>
                        <a:latin typeface="Cambria Math" panose="02040503050406030204" pitchFamily="18" charset="0"/>
                      </a:rPr>
                      <m:t>𝑦</m:t>
                    </m:r>
                    <m:r>
                      <a:rPr lang="en-US" altLang="zh-CN" sz="2400" i="1">
                        <a:solidFill>
                          <a:srgbClr val="000000"/>
                        </a:solidFill>
                        <a:latin typeface="Cambria Math" panose="02040503050406030204" pitchFamily="18" charset="0"/>
                      </a:rPr>
                      <m:t>=</m:t>
                    </m:r>
                    <m:r>
                      <a:rPr lang="en-US" altLang="zh-CN" sz="2400" i="1">
                        <a:solidFill>
                          <a:srgbClr val="000000"/>
                        </a:solidFill>
                        <a:latin typeface="Cambria Math" panose="02040503050406030204" pitchFamily="18" charset="0"/>
                      </a:rPr>
                      <m:t>𝑓</m:t>
                    </m:r>
                    <m:d>
                      <m:dPr>
                        <m:ctrlPr>
                          <a:rPr lang="en-US" altLang="zh-CN" sz="2400" i="1">
                            <a:solidFill>
                              <a:srgbClr val="000000"/>
                            </a:solidFill>
                            <a:latin typeface="Cambria Math" panose="02040503050406030204" pitchFamily="18" charset="0"/>
                          </a:rPr>
                        </m:ctrlPr>
                      </m:dPr>
                      <m:e>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b="0" i="1" smtClean="0">
                                <a:latin typeface="Cambria Math" panose="02040503050406030204" pitchFamily="18" charset="0"/>
                                <a:ea typeface="Cambria Math" panose="02040503050406030204" pitchFamily="18" charset="0"/>
                              </a:rPr>
                              <m:t>1</m:t>
                            </m:r>
                          </m:sub>
                        </m:sSub>
                      </m:e>
                    </m:d>
                    <m:r>
                      <a:rPr lang="en-US" altLang="zh-CN" sz="2400" i="1">
                        <a:latin typeface="Cambria Math" panose="02040503050406030204" pitchFamily="18" charset="0"/>
                        <a:ea typeface="Cambria Math" panose="02040503050406030204" pitchFamily="18" charset="0"/>
                      </a:rPr>
                      <m:t>+</m:t>
                    </m:r>
                    <m:r>
                      <a:rPr lang="en-US" altLang="zh-CN" sz="2400" i="1">
                        <a:latin typeface="Cambria Math" panose="02040503050406030204" pitchFamily="18" charset="0"/>
                        <a:ea typeface="Cambria Math" panose="02040503050406030204" pitchFamily="18" charset="0"/>
                      </a:rPr>
                      <m:t>𝑓</m:t>
                    </m:r>
                    <m:r>
                      <a:rPr lang="en-US" altLang="zh-CN" sz="2400" i="1">
                        <a:latin typeface="Cambria Math" panose="02040503050406030204" pitchFamily="18" charset="0"/>
                        <a:ea typeface="Cambria Math" panose="02040503050406030204" pitchFamily="18" charset="0"/>
                      </a:rPr>
                      <m:t>′(</m:t>
                    </m:r>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b="0" i="1" smtClean="0">
                            <a:latin typeface="Cambria Math" panose="02040503050406030204" pitchFamily="18" charset="0"/>
                            <a:ea typeface="Cambria Math" panose="02040503050406030204" pitchFamily="18" charset="0"/>
                          </a:rPr>
                          <m:t>1</m:t>
                        </m:r>
                      </m:sub>
                    </m:sSub>
                    <m:r>
                      <a:rPr lang="en-US" altLang="zh-CN" sz="2400" i="1">
                        <a:latin typeface="Cambria Math" panose="02040503050406030204" pitchFamily="18" charset="0"/>
                        <a:ea typeface="Cambria Math" panose="02040503050406030204" pitchFamily="18" charset="0"/>
                      </a:rPr>
                      <m:t>)(</m:t>
                    </m:r>
                    <m:r>
                      <a:rPr lang="en-US" altLang="zh-CN" sz="2400" i="1">
                        <a:latin typeface="Cambria Math" panose="02040503050406030204" pitchFamily="18" charset="0"/>
                        <a:ea typeface="Cambria Math" panose="02040503050406030204" pitchFamily="18" charset="0"/>
                      </a:rPr>
                      <m:t>𝑥</m:t>
                    </m:r>
                    <m:r>
                      <a:rPr lang="en-US" altLang="zh-CN" sz="2400" i="1">
                        <a:latin typeface="Cambria Math" panose="02040503050406030204" pitchFamily="18" charset="0"/>
                        <a:ea typeface="Cambria Math" panose="02040503050406030204" pitchFamily="18" charset="0"/>
                      </a:rPr>
                      <m:t>−</m:t>
                    </m:r>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b="0" i="1" smtClean="0">
                            <a:latin typeface="Cambria Math" panose="02040503050406030204" pitchFamily="18" charset="0"/>
                            <a:ea typeface="Cambria Math" panose="02040503050406030204" pitchFamily="18" charset="0"/>
                          </a:rPr>
                          <m:t>1</m:t>
                        </m:r>
                      </m:sub>
                    </m:sSub>
                    <m:r>
                      <a:rPr lang="en-US" altLang="zh-CN" sz="2400" i="1">
                        <a:latin typeface="Cambria Math" panose="02040503050406030204" pitchFamily="18" charset="0"/>
                        <a:ea typeface="Cambria Math" panose="02040503050406030204" pitchFamily="18" charset="0"/>
                      </a:rPr>
                      <m:t>) </m:t>
                    </m:r>
                  </m:oMath>
                </a14:m>
                <a:r>
                  <a:rPr lang="zh-CN" altLang="en-US" sz="2400" dirty="0">
                    <a:solidFill>
                      <a:srgbClr val="000000"/>
                    </a:solidFill>
                    <a:latin typeface="宋体"/>
                  </a:rPr>
                  <a:t>，切线</a:t>
                </a:r>
                <a14:m>
                  <m:oMath xmlns:m="http://schemas.openxmlformats.org/officeDocument/2006/math">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𝐿</m:t>
                        </m:r>
                      </m:e>
                      <m:sub>
                        <m:r>
                          <a:rPr lang="en-US" altLang="zh-CN" sz="2400" i="1">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 </m:t>
                    </m:r>
                  </m:oMath>
                </a14:m>
                <a:r>
                  <a:rPr lang="zh-CN" altLang="en-US" sz="2400" dirty="0">
                    <a:solidFill>
                      <a:srgbClr val="000000"/>
                    </a:solidFill>
                    <a:latin typeface="宋体"/>
                  </a:rPr>
                  <a:t>与</a:t>
                </a:r>
                <a14:m>
                  <m:oMath xmlns:m="http://schemas.openxmlformats.org/officeDocument/2006/math">
                    <m:r>
                      <a:rPr lang="en-US" altLang="zh-CN" sz="2400" i="1" dirty="0" smtClean="0">
                        <a:solidFill>
                          <a:srgbClr val="000000"/>
                        </a:solidFill>
                        <a:latin typeface="Cambria Math" panose="02040503050406030204" pitchFamily="18" charset="0"/>
                      </a:rPr>
                      <m:t>𝑥</m:t>
                    </m:r>
                  </m:oMath>
                </a14:m>
                <a:r>
                  <a:rPr lang="zh-CN" altLang="en-US" sz="2400" dirty="0">
                    <a:solidFill>
                      <a:srgbClr val="000000"/>
                    </a:solidFill>
                    <a:latin typeface="宋体"/>
                  </a:rPr>
                  <a:t>轴交点的横坐标记为</a:t>
                </a:r>
                <a14:m>
                  <m:oMath xmlns:m="http://schemas.openxmlformats.org/officeDocument/2006/math">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b="0" i="1" smtClean="0">
                            <a:solidFill>
                              <a:srgbClr val="000000"/>
                            </a:solidFill>
                            <a:latin typeface="Cambria Math" panose="02040503050406030204" pitchFamily="18" charset="0"/>
                          </a:rPr>
                          <m:t>2</m:t>
                        </m:r>
                      </m:sub>
                    </m:sSub>
                    <m:r>
                      <a:rPr lang="en-US" altLang="zh-CN" sz="2400" i="1">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b="0" i="1" smtClean="0">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m:t>
                    </m:r>
                    <m:f>
                      <m:fPr>
                        <m:ctrlPr>
                          <a:rPr lang="en-US" altLang="zh-CN" sz="2400" i="1">
                            <a:solidFill>
                              <a:srgbClr val="000000"/>
                            </a:solidFill>
                            <a:latin typeface="Cambria Math" panose="02040503050406030204" pitchFamily="18" charset="0"/>
                          </a:rPr>
                        </m:ctrlPr>
                      </m:fPr>
                      <m:num>
                        <m:r>
                          <a:rPr lang="en-US" altLang="zh-CN" sz="2400" i="1">
                            <a:solidFill>
                              <a:srgbClr val="000000"/>
                            </a:solidFill>
                            <a:latin typeface="Cambria Math" panose="02040503050406030204" pitchFamily="18" charset="0"/>
                          </a:rPr>
                          <m:t>𝑓</m:t>
                        </m:r>
                        <m:r>
                          <a:rPr lang="en-US" altLang="zh-CN" sz="2400" i="1">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b="0" i="1" smtClean="0">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m:t>
                        </m:r>
                      </m:num>
                      <m:den>
                        <m:r>
                          <a:rPr lang="en-US" altLang="zh-CN" sz="2400" i="1">
                            <a:solidFill>
                              <a:srgbClr val="000000"/>
                            </a:solidFill>
                            <a:latin typeface="Cambria Math" panose="02040503050406030204" pitchFamily="18" charset="0"/>
                          </a:rPr>
                          <m:t>𝑓</m:t>
                        </m:r>
                        <m:r>
                          <a:rPr lang="en-US" altLang="zh-CN" sz="2400" i="1">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b="0" i="1" smtClean="0">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m:t>
                        </m:r>
                      </m:den>
                    </m:f>
                    <m:r>
                      <a:rPr lang="en-US" altLang="zh-CN" sz="2400" i="1">
                        <a:solidFill>
                          <a:srgbClr val="000000"/>
                        </a:solidFill>
                        <a:latin typeface="Cambria Math" panose="02040503050406030204" pitchFamily="18" charset="0"/>
                      </a:rPr>
                      <m:t> </m:t>
                    </m:r>
                  </m:oMath>
                </a14:m>
                <a:r>
                  <a:rPr lang="zh-CN" altLang="en-US" sz="2400" dirty="0">
                    <a:solidFill>
                      <a:srgbClr val="000000"/>
                    </a:solidFill>
                    <a:latin typeface="宋体"/>
                  </a:rPr>
                  <a:t>，则</a:t>
                </a:r>
                <a14:m>
                  <m:oMath xmlns:m="http://schemas.openxmlformats.org/officeDocument/2006/math">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i="1">
                            <a:solidFill>
                              <a:srgbClr val="000000"/>
                            </a:solidFill>
                            <a:latin typeface="Cambria Math" panose="02040503050406030204" pitchFamily="18" charset="0"/>
                          </a:rPr>
                          <m:t>2</m:t>
                        </m:r>
                      </m:sub>
                    </m:sSub>
                  </m:oMath>
                </a14:m>
                <a:r>
                  <a:rPr lang="zh-CN" altLang="en-US" sz="2400" dirty="0">
                    <a:solidFill>
                      <a:srgbClr val="000000"/>
                    </a:solidFill>
                    <a:latin typeface="宋体"/>
                  </a:rPr>
                  <a:t>是</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oMath>
                </a14:m>
                <a:r>
                  <a:rPr lang="zh-CN" altLang="en-US" sz="2400" dirty="0">
                    <a:solidFill>
                      <a:srgbClr val="000000"/>
                    </a:solidFill>
                    <a:latin typeface="宋体"/>
                  </a:rPr>
                  <a:t>的二次近似值。重复以上过程，可得求</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oMath>
                </a14:m>
                <a:r>
                  <a:rPr lang="zh-CN" altLang="en-US" sz="2400" dirty="0">
                    <a:solidFill>
                      <a:srgbClr val="000000"/>
                    </a:solidFill>
                    <a:latin typeface="宋体"/>
                  </a:rPr>
                  <a:t>的近似值序列，记为</a:t>
                </a:r>
                <a:endParaRPr lang="en-US" altLang="zh-CN" sz="2400" dirty="0">
                  <a:solidFill>
                    <a:srgbClr val="000000"/>
                  </a:solidFill>
                  <a:latin typeface="宋体"/>
                </a:endParaRPr>
              </a:p>
              <a:p>
                <a:pPr lvl="0" algn="ctr" fontAlgn="base">
                  <a:lnSpc>
                    <a:spcPct val="120000"/>
                  </a:lnSpc>
                  <a:spcBef>
                    <a:spcPct val="0"/>
                  </a:spcBef>
                  <a:spcAft>
                    <a:spcPts val="1200"/>
                  </a:spcAft>
                  <a:buClr>
                    <a:srgbClr val="0000FF"/>
                  </a:buClr>
                  <a:buSzPct val="70000"/>
                </a:pPr>
                <a14:m>
                  <m:oMath xmlns:m="http://schemas.openxmlformats.org/officeDocument/2006/math">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b="0" i="1" smtClean="0">
                            <a:solidFill>
                              <a:srgbClr val="000000"/>
                            </a:solidFill>
                            <a:latin typeface="Cambria Math" panose="02040503050406030204" pitchFamily="18" charset="0"/>
                          </a:rPr>
                          <m:t>𝑘</m:t>
                        </m:r>
                        <m:r>
                          <a:rPr lang="en-US" altLang="zh-CN" sz="2400" b="0" i="1" smtClean="0">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b="0" i="1" smtClean="0">
                            <a:solidFill>
                              <a:srgbClr val="000000"/>
                            </a:solidFill>
                            <a:latin typeface="Cambria Math" panose="02040503050406030204" pitchFamily="18" charset="0"/>
                          </a:rPr>
                          <m:t>𝑘</m:t>
                        </m:r>
                      </m:sub>
                    </m:sSub>
                    <m:r>
                      <a:rPr lang="en-US" altLang="zh-CN" sz="2400" i="1">
                        <a:solidFill>
                          <a:srgbClr val="000000"/>
                        </a:solidFill>
                        <a:latin typeface="Cambria Math" panose="02040503050406030204" pitchFamily="18" charset="0"/>
                      </a:rPr>
                      <m:t>−</m:t>
                    </m:r>
                    <m:f>
                      <m:fPr>
                        <m:ctrlPr>
                          <a:rPr lang="en-US" altLang="zh-CN" sz="2400" i="1">
                            <a:solidFill>
                              <a:srgbClr val="000000"/>
                            </a:solidFill>
                            <a:latin typeface="Cambria Math" panose="02040503050406030204" pitchFamily="18" charset="0"/>
                          </a:rPr>
                        </m:ctrlPr>
                      </m:fPr>
                      <m:num>
                        <m:r>
                          <a:rPr lang="en-US" altLang="zh-CN" sz="2400" i="1">
                            <a:solidFill>
                              <a:srgbClr val="000000"/>
                            </a:solidFill>
                            <a:latin typeface="Cambria Math" panose="02040503050406030204" pitchFamily="18" charset="0"/>
                          </a:rPr>
                          <m:t>𝑓</m:t>
                        </m:r>
                        <m:r>
                          <a:rPr lang="en-US" altLang="zh-CN" sz="2400" i="1">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b="0" i="1" smtClean="0">
                                <a:solidFill>
                                  <a:srgbClr val="000000"/>
                                </a:solidFill>
                                <a:latin typeface="Cambria Math" panose="02040503050406030204" pitchFamily="18" charset="0"/>
                              </a:rPr>
                              <m:t>𝑘</m:t>
                            </m:r>
                          </m:sub>
                        </m:sSub>
                        <m:r>
                          <a:rPr lang="en-US" altLang="zh-CN" sz="2400" i="1">
                            <a:solidFill>
                              <a:srgbClr val="000000"/>
                            </a:solidFill>
                            <a:latin typeface="Cambria Math" panose="02040503050406030204" pitchFamily="18" charset="0"/>
                          </a:rPr>
                          <m:t>)</m:t>
                        </m:r>
                      </m:num>
                      <m:den>
                        <m:r>
                          <a:rPr lang="en-US" altLang="zh-CN" sz="2400" i="1">
                            <a:solidFill>
                              <a:srgbClr val="000000"/>
                            </a:solidFill>
                            <a:latin typeface="Cambria Math" panose="02040503050406030204" pitchFamily="18" charset="0"/>
                          </a:rPr>
                          <m:t>𝑓</m:t>
                        </m:r>
                        <m:r>
                          <a:rPr lang="en-US" altLang="zh-CN" sz="2400" i="1">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b="0" i="1" smtClean="0">
                                <a:solidFill>
                                  <a:srgbClr val="000000"/>
                                </a:solidFill>
                                <a:latin typeface="Cambria Math" panose="02040503050406030204" pitchFamily="18" charset="0"/>
                              </a:rPr>
                              <m:t>𝑘</m:t>
                            </m:r>
                          </m:sub>
                        </m:sSub>
                        <m:r>
                          <a:rPr lang="en-US" altLang="zh-CN" sz="2400" i="1">
                            <a:solidFill>
                              <a:srgbClr val="000000"/>
                            </a:solidFill>
                            <a:latin typeface="Cambria Math" panose="02040503050406030204" pitchFamily="18" charset="0"/>
                          </a:rPr>
                          <m:t>)</m:t>
                        </m:r>
                      </m:den>
                    </m:f>
                  </m:oMath>
                </a14:m>
                <a:r>
                  <a:rPr lang="zh-CN" altLang="en-US" sz="2400" dirty="0">
                    <a:solidFill>
                      <a:srgbClr val="000000"/>
                    </a:solidFill>
                    <a:latin typeface="宋体"/>
                  </a:rPr>
                  <a:t> （</a:t>
                </a:r>
                <a14:m>
                  <m:oMath xmlns:m="http://schemas.openxmlformats.org/officeDocument/2006/math">
                    <m:r>
                      <a:rPr lang="en-US" altLang="zh-CN" sz="2400" i="1" dirty="0" smtClean="0">
                        <a:solidFill>
                          <a:srgbClr val="000000"/>
                        </a:solidFill>
                        <a:latin typeface="Cambria Math" panose="02040503050406030204" pitchFamily="18" charset="0"/>
                      </a:rPr>
                      <m:t>𝑘</m:t>
                    </m:r>
                    <m:r>
                      <a:rPr lang="en-US" altLang="zh-CN" sz="2400" i="1" dirty="0" smtClean="0">
                        <a:solidFill>
                          <a:srgbClr val="000000"/>
                        </a:solidFill>
                        <a:latin typeface="Cambria Math" panose="02040503050406030204" pitchFamily="18" charset="0"/>
                      </a:rPr>
                      <m:t>=0,1,2,…</m:t>
                    </m:r>
                  </m:oMath>
                </a14:m>
                <a:r>
                  <a:rPr lang="zh-CN" altLang="en-US" sz="2400" dirty="0">
                    <a:solidFill>
                      <a:srgbClr val="000000"/>
                    </a:solidFill>
                    <a:latin typeface="宋体"/>
                  </a:rPr>
                  <a:t>）</a:t>
                </a:r>
              </a:p>
            </p:txBody>
          </p:sp>
        </mc:Choice>
        <mc:Fallback>
          <p:sp>
            <p:nvSpPr>
              <p:cNvPr id="1703941" name="Rectangle 5"/>
              <p:cNvSpPr>
                <a:spLocks noRot="1" noChangeAspect="1" noMove="1" noResize="1" noEditPoints="1" noAdjustHandles="1" noChangeArrowheads="1" noChangeShapeType="1" noTextEdit="1"/>
              </p:cNvSpPr>
              <p:nvPr/>
            </p:nvSpPr>
            <p:spPr bwMode="auto">
              <a:xfrm>
                <a:off x="271696" y="909885"/>
                <a:ext cx="8542521" cy="5649668"/>
              </a:xfrm>
              <a:prstGeom prst="rect">
                <a:avLst/>
              </a:prstGeom>
              <a:blipFill rotWithShape="1">
                <a:blip r:embed="rId3" cstate="print"/>
                <a:stretch>
                  <a:fillRect l="-803" r="-803"/>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marR="0" lvl="0" indent="-34290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FF00"/>
                </a:solidFill>
                <a:effectLst/>
                <a:uLnTx/>
                <a:uFillTx/>
                <a:latin typeface="Times New Roman" panose="02020603050405020304" pitchFamily="18" charset="0"/>
                <a:ea typeface="楷体" panose="02010609060101010101" pitchFamily="49" charset="-122"/>
                <a:cs typeface="+mn-cs"/>
              </a:rPr>
              <a:t>一、牛顿迭代法</a:t>
            </a:r>
            <a:endParaRPr kumimoji="0" lang="zh-CN" altLang="en-US" sz="3200" b="1" i="0" u="none" strike="noStrike" kern="1200" cap="none" spc="0" normalizeH="0" baseline="0" noProof="0" dirty="0">
              <a:ln>
                <a:noFill/>
              </a:ln>
              <a:solidFill>
                <a:srgbClr val="FFFF00"/>
              </a:solidFill>
              <a:effectLst/>
              <a:uLnTx/>
              <a:uFillTx/>
              <a:latin typeface="黑体" panose="02010609060101010101" pitchFamily="2" charset="-122"/>
              <a:ea typeface="黑体" panose="02010609060101010101" pitchFamily="2" charset="-122"/>
              <a:cs typeface="+mn-cs"/>
            </a:endParaRPr>
          </a:p>
        </p:txBody>
      </p:sp>
      <p:sp>
        <p:nvSpPr>
          <p:cNvPr id="7"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34</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422221" y="4319005"/>
                <a:ext cx="11347555" cy="2240548"/>
              </a:xfrm>
              <a:prstGeom prst="rect">
                <a:avLst/>
              </a:prstGeom>
              <a:noFill/>
              <a:ln w="9525">
                <a:noFill/>
                <a:miter lim="800000"/>
                <a:headEnd/>
                <a:tailEnd/>
              </a:ln>
            </p:spPr>
            <p:txBody>
              <a:bodyPr anchor="ctr"/>
              <a:lstStyle/>
              <a:p>
                <a:pPr lvl="0" algn="just" fontAlgn="base">
                  <a:lnSpc>
                    <a:spcPct val="120000"/>
                  </a:lnSpc>
                  <a:spcBef>
                    <a:spcPct val="0"/>
                  </a:spcBef>
                  <a:spcAft>
                    <a:spcPts val="1200"/>
                  </a:spcAft>
                  <a:buClr>
                    <a:srgbClr val="0000FF"/>
                  </a:buClr>
                  <a:buSzPct val="70000"/>
                </a:pPr>
                <a:r>
                  <a:rPr lang="zh-CN" altLang="en-US" sz="2400" dirty="0">
                    <a:solidFill>
                      <a:srgbClr val="000000"/>
                    </a:solidFill>
                    <a:latin typeface="宋体"/>
                  </a:rPr>
                  <a:t>    由此可得，牛顿迭代法在几何上是用曲线</a:t>
                </a:r>
                <a14:m>
                  <m:oMath xmlns:m="http://schemas.openxmlformats.org/officeDocument/2006/math">
                    <m:r>
                      <a:rPr lang="en-US" altLang="zh-CN" sz="2400" i="1" dirty="0" smtClean="0">
                        <a:solidFill>
                          <a:srgbClr val="000000"/>
                        </a:solidFill>
                        <a:latin typeface="Cambria Math" panose="02040503050406030204" pitchFamily="18" charset="0"/>
                      </a:rPr>
                      <m:t>𝑦</m:t>
                    </m:r>
                    <m:r>
                      <a:rPr lang="en-US" altLang="zh-CN"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𝑓</m:t>
                    </m:r>
                    <m:r>
                      <a:rPr lang="en-US" altLang="zh-CN"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m:t>
                    </m:r>
                  </m:oMath>
                </a14:m>
                <a:r>
                  <a:rPr lang="zh-CN" altLang="en-US" sz="2400" dirty="0">
                    <a:solidFill>
                      <a:srgbClr val="000000"/>
                    </a:solidFill>
                    <a:latin typeface="宋体"/>
                  </a:rPr>
                  <a:t>的切线与</a:t>
                </a:r>
                <a14:m>
                  <m:oMath xmlns:m="http://schemas.openxmlformats.org/officeDocument/2006/math">
                    <m:r>
                      <a:rPr lang="en-US" altLang="zh-CN" sz="2400" i="1" dirty="0" smtClean="0">
                        <a:solidFill>
                          <a:srgbClr val="000000"/>
                        </a:solidFill>
                        <a:latin typeface="Cambria Math" panose="02040503050406030204" pitchFamily="18" charset="0"/>
                      </a:rPr>
                      <m:t>𝑥</m:t>
                    </m:r>
                  </m:oMath>
                </a14:m>
                <a:r>
                  <a:rPr lang="zh-CN" altLang="en-US" sz="2400" dirty="0">
                    <a:solidFill>
                      <a:srgbClr val="000000"/>
                    </a:solidFill>
                    <a:latin typeface="宋体"/>
                  </a:rPr>
                  <a:t>轴的交点来近似曲线</a:t>
                </a:r>
                <a14:m>
                  <m:oMath xmlns:m="http://schemas.openxmlformats.org/officeDocument/2006/math">
                    <m:r>
                      <a:rPr lang="en-US" altLang="zh-CN" sz="2400" i="1" dirty="0">
                        <a:solidFill>
                          <a:srgbClr val="000000"/>
                        </a:solidFill>
                        <a:latin typeface="Cambria Math" panose="02040503050406030204" pitchFamily="18" charset="0"/>
                      </a:rPr>
                      <m:t>𝑦</m:t>
                    </m:r>
                    <m:r>
                      <a:rPr lang="en-US" altLang="zh-CN" sz="2400" i="1" dirty="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𝑓</m:t>
                    </m:r>
                    <m:r>
                      <a:rPr lang="en-US" altLang="zh-CN" sz="2400" i="1" dirty="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𝑥</m:t>
                    </m:r>
                    <m:r>
                      <a:rPr lang="en-US" altLang="zh-CN" sz="2400" i="1" dirty="0">
                        <a:solidFill>
                          <a:srgbClr val="000000"/>
                        </a:solidFill>
                        <a:latin typeface="Cambria Math" panose="02040503050406030204" pitchFamily="18" charset="0"/>
                      </a:rPr>
                      <m:t>)</m:t>
                    </m:r>
                  </m:oMath>
                </a14:m>
                <a:r>
                  <a:rPr lang="zh-CN" altLang="en-US" sz="2400" dirty="0">
                    <a:solidFill>
                      <a:srgbClr val="000000"/>
                    </a:solidFill>
                    <a:latin typeface="宋体"/>
                  </a:rPr>
                  <a:t>与</a:t>
                </a:r>
                <a14:m>
                  <m:oMath xmlns:m="http://schemas.openxmlformats.org/officeDocument/2006/math">
                    <m:r>
                      <a:rPr lang="en-US" altLang="zh-CN" sz="2400" i="1" dirty="0" smtClean="0">
                        <a:solidFill>
                          <a:srgbClr val="000000"/>
                        </a:solidFill>
                        <a:latin typeface="Cambria Math" panose="02040503050406030204" pitchFamily="18" charset="0"/>
                      </a:rPr>
                      <m:t>𝑥</m:t>
                    </m:r>
                  </m:oMath>
                </a14:m>
                <a:r>
                  <a:rPr lang="zh-CN" altLang="en-US" sz="2400" dirty="0">
                    <a:solidFill>
                      <a:srgbClr val="000000"/>
                    </a:solidFill>
                    <a:latin typeface="宋体"/>
                  </a:rPr>
                  <a:t>轴的交点。基于这种几何解释，牛顿迭代法也称为</a:t>
                </a:r>
                <a:r>
                  <a:rPr lang="zh-CN" altLang="en-US" sz="2800" b="1" dirty="0">
                    <a:solidFill>
                      <a:srgbClr val="0000FF"/>
                    </a:solidFill>
                    <a:latin typeface="宋体"/>
                  </a:rPr>
                  <a:t>切线法</a:t>
                </a:r>
                <a:r>
                  <a:rPr lang="zh-CN" altLang="en-US" sz="2400" dirty="0">
                    <a:solidFill>
                      <a:srgbClr val="000000"/>
                    </a:solidFill>
                    <a:latin typeface="宋体"/>
                  </a:rPr>
                  <a:t>。</a:t>
                </a:r>
                <a:endParaRPr lang="en-US" altLang="zh-CN" sz="2400" dirty="0">
                  <a:solidFill>
                    <a:srgbClr val="000000"/>
                  </a:solidFill>
                  <a:latin typeface="宋体"/>
                </a:endParaRPr>
              </a:p>
              <a:p>
                <a:pPr lvl="0" algn="just" fontAlgn="base">
                  <a:lnSpc>
                    <a:spcPct val="120000"/>
                  </a:lnSpc>
                  <a:spcBef>
                    <a:spcPct val="0"/>
                  </a:spcBef>
                  <a:spcAft>
                    <a:spcPts val="1200"/>
                  </a:spcAft>
                  <a:buClr>
                    <a:srgbClr val="0000FF"/>
                  </a:buClr>
                  <a:buSzPct val="70000"/>
                </a:pPr>
                <a:r>
                  <a:rPr lang="zh-CN" altLang="en-US" sz="2400" b="1" dirty="0">
                    <a:solidFill>
                      <a:srgbClr val="0000FF"/>
                    </a:solidFill>
                    <a:latin typeface="宋体"/>
                  </a:rPr>
                  <a:t>例</a:t>
                </a:r>
                <a:r>
                  <a:rPr lang="en-US" altLang="zh-CN" sz="2400" b="1" dirty="0">
                    <a:solidFill>
                      <a:srgbClr val="0000FF"/>
                    </a:solidFill>
                    <a:latin typeface="宋体"/>
                  </a:rPr>
                  <a:t>2-8 </a:t>
                </a:r>
                <a:r>
                  <a:rPr lang="zh-CN" altLang="en-US" sz="2400" dirty="0">
                    <a:solidFill>
                      <a:srgbClr val="000000"/>
                    </a:solidFill>
                    <a:latin typeface="宋体"/>
                  </a:rPr>
                  <a:t>用牛顿迭代法求</a:t>
                </a:r>
                <a14:m>
                  <m:oMath xmlns:m="http://schemas.openxmlformats.org/officeDocument/2006/math">
                    <m:r>
                      <a:rPr lang="en-US" altLang="zh-CN" sz="2400" b="0" i="1" smtClean="0">
                        <a:solidFill>
                          <a:srgbClr val="000000"/>
                        </a:solidFill>
                        <a:latin typeface="Cambria Math" panose="02040503050406030204" pitchFamily="18" charset="0"/>
                      </a:rPr>
                      <m:t>𝑥</m:t>
                    </m:r>
                    <m:r>
                      <a:rPr lang="en-US" altLang="zh-CN" sz="2400" b="0" i="1" smtClean="0">
                        <a:solidFill>
                          <a:srgbClr val="000000"/>
                        </a:solidFill>
                        <a:latin typeface="Cambria Math" panose="02040503050406030204" pitchFamily="18" charset="0"/>
                      </a:rPr>
                      <m:t>=</m:t>
                    </m:r>
                    <m:sSup>
                      <m:sSupPr>
                        <m:ctrlPr>
                          <a:rPr lang="en-US" altLang="zh-CN" sz="2400" b="0" i="1" smtClean="0">
                            <a:solidFill>
                              <a:srgbClr val="000000"/>
                            </a:solidFill>
                            <a:latin typeface="Cambria Math" panose="02040503050406030204" pitchFamily="18" charset="0"/>
                          </a:rPr>
                        </m:ctrlPr>
                      </m:sSupPr>
                      <m:e>
                        <m:r>
                          <a:rPr lang="en-US" altLang="zh-CN" sz="2400" b="0" i="1" smtClean="0">
                            <a:solidFill>
                              <a:srgbClr val="000000"/>
                            </a:solidFill>
                            <a:latin typeface="Cambria Math" panose="02040503050406030204" pitchFamily="18" charset="0"/>
                          </a:rPr>
                          <m:t>𝑒</m:t>
                        </m:r>
                      </m:e>
                      <m:sup>
                        <m:r>
                          <a:rPr lang="en-US" altLang="zh-CN" sz="2400" b="0" i="1" smtClean="0">
                            <a:solidFill>
                              <a:srgbClr val="000000"/>
                            </a:solidFill>
                            <a:latin typeface="Cambria Math" panose="02040503050406030204" pitchFamily="18" charset="0"/>
                          </a:rPr>
                          <m:t>−</m:t>
                        </m:r>
                        <m:r>
                          <a:rPr lang="en-US" altLang="zh-CN" sz="2400" b="0" i="1" smtClean="0">
                            <a:solidFill>
                              <a:srgbClr val="000000"/>
                            </a:solidFill>
                            <a:latin typeface="Cambria Math" panose="02040503050406030204" pitchFamily="18" charset="0"/>
                          </a:rPr>
                          <m:t>𝑥</m:t>
                        </m:r>
                      </m:sup>
                    </m:sSup>
                  </m:oMath>
                </a14:m>
                <a:r>
                  <a:rPr lang="zh-CN" altLang="en-US" sz="2400" dirty="0">
                    <a:solidFill>
                      <a:srgbClr val="000000"/>
                    </a:solidFill>
                    <a:latin typeface="宋体"/>
                  </a:rPr>
                  <a:t>在</a:t>
                </a:r>
                <a14:m>
                  <m:oMath xmlns:m="http://schemas.openxmlformats.org/officeDocument/2006/math">
                    <m:r>
                      <a:rPr lang="en-US" altLang="zh-CN" sz="240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=0.5</m:t>
                    </m:r>
                  </m:oMath>
                </a14:m>
                <a:r>
                  <a:rPr lang="zh-CN" altLang="en-US" sz="2400" dirty="0">
                    <a:solidFill>
                      <a:srgbClr val="000000"/>
                    </a:solidFill>
                    <a:latin typeface="宋体"/>
                  </a:rPr>
                  <a:t>附近的根，精度取</a:t>
                </a:r>
                <a14:m>
                  <m:oMath xmlns:m="http://schemas.openxmlformats.org/officeDocument/2006/math">
                    <m:r>
                      <a:rPr lang="en-US" altLang="zh-CN" sz="2400" i="1" dirty="0" smtClean="0">
                        <a:solidFill>
                          <a:srgbClr val="000000"/>
                        </a:solidFill>
                        <a:latin typeface="Cambria Math" panose="02040503050406030204" pitchFamily="18" charset="0"/>
                      </a:rPr>
                      <m:t>𝜀</m:t>
                    </m:r>
                    <m:r>
                      <a:rPr lang="en-US" altLang="zh-CN" sz="2400" i="1" dirty="0" smtClean="0">
                        <a:solidFill>
                          <a:srgbClr val="000000"/>
                        </a:solidFill>
                        <a:latin typeface="Cambria Math" panose="02040503050406030204" pitchFamily="18" charset="0"/>
                      </a:rPr>
                      <m:t>=0.000 05</m:t>
                    </m:r>
                  </m:oMath>
                </a14:m>
                <a:r>
                  <a:rPr lang="zh-CN" altLang="en-US" sz="2400" dirty="0">
                    <a:solidFill>
                      <a:srgbClr val="000000"/>
                    </a:solidFill>
                    <a:latin typeface="宋体"/>
                  </a:rPr>
                  <a:t>。</a:t>
                </a:r>
                <a:endParaRPr lang="en-US" altLang="zh-CN" sz="2400" dirty="0">
                  <a:solidFill>
                    <a:srgbClr val="000000"/>
                  </a:solidFill>
                  <a:latin typeface="宋体"/>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316666" y="4319005"/>
                <a:ext cx="8510666" cy="2240548"/>
              </a:xfrm>
              <a:prstGeom prst="rect">
                <a:avLst/>
              </a:prstGeom>
              <a:blipFill rotWithShape="1">
                <a:blip r:embed="rId3" cstate="print"/>
                <a:stretch>
                  <a:fillRect l="-806" r="-806"/>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marR="0" lvl="0" indent="-34290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FF00"/>
                </a:solidFill>
                <a:effectLst/>
                <a:uLnTx/>
                <a:uFillTx/>
                <a:latin typeface="Times New Roman" panose="02020603050405020304" pitchFamily="18" charset="0"/>
                <a:ea typeface="楷体" panose="02010609060101010101" pitchFamily="49" charset="-122"/>
                <a:cs typeface="+mn-cs"/>
              </a:rPr>
              <a:t>一、牛顿迭代法</a:t>
            </a:r>
            <a:endParaRPr kumimoji="0" lang="zh-CN" altLang="en-US" sz="3200" b="1" i="0" u="none" strike="noStrike" kern="1200" cap="none" spc="0" normalizeH="0" baseline="0" noProof="0" dirty="0">
              <a:ln>
                <a:noFill/>
              </a:ln>
              <a:solidFill>
                <a:srgbClr val="FFFF00"/>
              </a:solidFill>
              <a:effectLst/>
              <a:uLnTx/>
              <a:uFillTx/>
              <a:latin typeface="黑体" panose="02010609060101010101" pitchFamily="2" charset="-122"/>
              <a:ea typeface="黑体" panose="02010609060101010101" pitchFamily="2" charset="-122"/>
              <a:cs typeface="+mn-cs"/>
            </a:endParaRPr>
          </a:p>
        </p:txBody>
      </p:sp>
      <p:sp>
        <p:nvSpPr>
          <p:cNvPr id="8"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35</a:t>
            </a:fld>
            <a:endParaRPr lang="zh-CN" altLang="en-US" sz="1000" dirty="0">
              <a:latin typeface="Times New Roman" panose="02020603050405020304" pitchFamily="18" charset="0"/>
              <a:cs typeface="Times New Roman" panose="02020603050405020304" pitchFamily="18" charset="0"/>
            </a:endParaRPr>
          </a:p>
        </p:txBody>
      </p:sp>
      <p:pic>
        <p:nvPicPr>
          <p:cNvPr id="183297" name="Picture 1" descr="C:\Users\Jinliang Yang\AppData\Roaming\Tencent\Users\99690380\QQ\WinTemp\RichOle\AQA8L7HX8JX38`SPUHJO1AJ.png"/>
          <p:cNvPicPr>
            <a:picLocks noChangeAspect="1" noChangeArrowheads="1"/>
          </p:cNvPicPr>
          <p:nvPr/>
        </p:nvPicPr>
        <p:blipFill>
          <a:blip r:embed="rId4" cstate="print"/>
          <a:srcRect/>
          <a:stretch>
            <a:fillRect/>
          </a:stretch>
        </p:blipFill>
        <p:spPr bwMode="auto">
          <a:xfrm>
            <a:off x="2402009" y="1091816"/>
            <a:ext cx="3757735" cy="3316436"/>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down)">
                                      <p:cBhvr>
                                        <p:cTn id="7" dur="500"/>
                                        <p:tgtEl>
                                          <p:spTgt spid="1703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134911" y="909885"/>
                <a:ext cx="11887200" cy="5649668"/>
              </a:xfrm>
              <a:prstGeom prst="rect">
                <a:avLst/>
              </a:prstGeom>
              <a:noFill/>
              <a:ln w="9525">
                <a:noFill/>
                <a:miter lim="800000"/>
                <a:headEnd/>
                <a:tailEnd/>
              </a:ln>
            </p:spPr>
            <p:txBody>
              <a:bodyPr anchor="ctr"/>
              <a:lstStyle/>
              <a:p>
                <a:pPr lvl="0" algn="just" fontAlgn="base">
                  <a:lnSpc>
                    <a:spcPct val="120000"/>
                  </a:lnSpc>
                  <a:spcBef>
                    <a:spcPct val="0"/>
                  </a:spcBef>
                  <a:spcAft>
                    <a:spcPts val="1200"/>
                  </a:spcAft>
                  <a:buClr>
                    <a:srgbClr val="0000FF"/>
                  </a:buClr>
                  <a:buSzPct val="70000"/>
                </a:pPr>
                <a:r>
                  <a:rPr lang="en-US" altLang="zh-CN" sz="2800" b="1" dirty="0">
                    <a:solidFill>
                      <a:srgbClr val="0000FF"/>
                    </a:solidFill>
                    <a:latin typeface="宋体"/>
                  </a:rPr>
                  <a:t>  (</a:t>
                </a:r>
                <a:r>
                  <a:rPr lang="zh-CN" altLang="en-US" sz="2800" b="1" dirty="0">
                    <a:solidFill>
                      <a:srgbClr val="0000FF"/>
                    </a:solidFill>
                    <a:latin typeface="宋体"/>
                  </a:rPr>
                  <a:t>三）牛顿迭代法的计算步骤</a:t>
                </a:r>
                <a:endParaRPr lang="en-US" altLang="zh-CN" sz="2800" b="1" dirty="0">
                  <a:solidFill>
                    <a:srgbClr val="0000FF"/>
                  </a:solidFill>
                  <a:latin typeface="宋体"/>
                </a:endParaRPr>
              </a:p>
              <a:p>
                <a:pPr lvl="0" algn="just" fontAlgn="base">
                  <a:lnSpc>
                    <a:spcPct val="120000"/>
                  </a:lnSpc>
                  <a:spcBef>
                    <a:spcPct val="0"/>
                  </a:spcBef>
                  <a:spcAft>
                    <a:spcPts val="1200"/>
                  </a:spcAft>
                  <a:buClr>
                    <a:srgbClr val="0000FF"/>
                  </a:buClr>
                  <a:buSzPct val="70000"/>
                </a:pPr>
                <a:r>
                  <a:rPr lang="en-US" altLang="zh-CN" sz="2800" b="1" dirty="0">
                    <a:solidFill>
                      <a:srgbClr val="0000FF"/>
                    </a:solidFill>
                    <a:latin typeface="宋体"/>
                  </a:rPr>
                  <a:t>  </a:t>
                </a:r>
                <a:r>
                  <a:rPr lang="en-US" altLang="zh-CN" sz="2400" dirty="0">
                    <a:solidFill>
                      <a:srgbClr val="000000"/>
                    </a:solidFill>
                    <a:latin typeface="宋体"/>
                  </a:rPr>
                  <a:t>(1)</a:t>
                </a:r>
                <a:r>
                  <a:rPr lang="zh-CN" altLang="en-US" sz="2400" dirty="0">
                    <a:solidFill>
                      <a:srgbClr val="000000"/>
                    </a:solidFill>
                    <a:latin typeface="宋体"/>
                  </a:rPr>
                  <a:t>准备 采用二分法或逐步搜索法等方法选取</a:t>
                </a:r>
                <a14:m>
                  <m:oMath xmlns:m="http://schemas.openxmlformats.org/officeDocument/2006/math">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dirty="0">
                            <a:solidFill>
                              <a:srgbClr val="000000"/>
                            </a:solidFill>
                            <a:latin typeface="Cambria Math" panose="02040503050406030204" pitchFamily="18" charset="0"/>
                          </a:rPr>
                          <m:t>0</m:t>
                        </m:r>
                      </m:sub>
                    </m:sSub>
                  </m:oMath>
                </a14:m>
                <a:r>
                  <a:rPr lang="zh-CN" altLang="en-US" sz="2400" dirty="0">
                    <a:solidFill>
                      <a:srgbClr val="000000"/>
                    </a:solidFill>
                    <a:latin typeface="宋体"/>
                  </a:rPr>
                  <a:t>为初始近似值，计算</a:t>
                </a:r>
                <a14:m>
                  <m:oMath xmlns:m="http://schemas.openxmlformats.org/officeDocument/2006/math">
                    <m:sSub>
                      <m:sSubPr>
                        <m:ctrlPr>
                          <a:rPr lang="en-US" altLang="zh-CN" sz="2400" i="1" smtClean="0">
                            <a:solidFill>
                              <a:srgbClr val="000000"/>
                            </a:solidFill>
                            <a:latin typeface="Cambria Math" panose="02040503050406030204" pitchFamily="18" charset="0"/>
                          </a:rPr>
                        </m:ctrlPr>
                      </m:sSubPr>
                      <m:e>
                        <m:r>
                          <a:rPr lang="en-US" altLang="zh-CN" sz="2400" b="0" i="1" smtClean="0">
                            <a:solidFill>
                              <a:srgbClr val="000000"/>
                            </a:solidFill>
                            <a:latin typeface="Cambria Math" panose="02040503050406030204" pitchFamily="18" charset="0"/>
                          </a:rPr>
                          <m:t>𝑓</m:t>
                        </m:r>
                      </m:e>
                      <m:sub>
                        <m:r>
                          <a:rPr lang="en-US" altLang="zh-CN" sz="2400" b="0" i="1" smtClean="0">
                            <a:solidFill>
                              <a:srgbClr val="000000"/>
                            </a:solidFill>
                            <a:latin typeface="Cambria Math" panose="02040503050406030204" pitchFamily="18" charset="0"/>
                          </a:rPr>
                          <m:t>0</m:t>
                        </m:r>
                      </m:sub>
                    </m:sSub>
                    <m:r>
                      <a:rPr lang="en-US" altLang="zh-CN" sz="2400" b="0" i="1" smtClean="0">
                        <a:solidFill>
                          <a:srgbClr val="000000"/>
                        </a:solidFill>
                        <a:latin typeface="Cambria Math" panose="02040503050406030204" pitchFamily="18" charset="0"/>
                      </a:rPr>
                      <m:t>=</m:t>
                    </m:r>
                    <m:r>
                      <a:rPr lang="en-US" altLang="zh-CN" sz="2400" b="0" i="1" smtClean="0">
                        <a:solidFill>
                          <a:srgbClr val="000000"/>
                        </a:solidFill>
                        <a:latin typeface="Cambria Math" panose="02040503050406030204" pitchFamily="18" charset="0"/>
                      </a:rPr>
                      <m:t>𝑓</m:t>
                    </m:r>
                    <m:r>
                      <a:rPr lang="en-US" altLang="zh-CN" sz="2400" b="0" i="1" smtClean="0">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dirty="0">
                            <a:solidFill>
                              <a:srgbClr val="000000"/>
                            </a:solidFill>
                            <a:latin typeface="Cambria Math" panose="02040503050406030204" pitchFamily="18" charset="0"/>
                          </a:rPr>
                          <m:t>0</m:t>
                        </m:r>
                      </m:sub>
                    </m:sSub>
                    <m:r>
                      <a:rPr lang="en-US" altLang="zh-CN" sz="2400" b="0" i="1" smtClean="0">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m:t>
                    </m:r>
                  </m:oMath>
                </a14:m>
                <a:r>
                  <a:rPr lang="en-US" altLang="zh-CN" sz="2400" dirty="0">
                    <a:solidFill>
                      <a:srgbClr val="000000"/>
                    </a:solidFill>
                  </a:rPr>
                  <a:t> </a:t>
                </a:r>
                <a14:m>
                  <m:oMath xmlns:m="http://schemas.openxmlformats.org/officeDocument/2006/math">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𝑓</m:t>
                        </m:r>
                        <m:r>
                          <a:rPr lang="en-US" altLang="zh-CN" sz="2400" b="0" i="1" smtClean="0">
                            <a:solidFill>
                              <a:srgbClr val="000000"/>
                            </a:solidFill>
                            <a:latin typeface="Cambria Math" panose="02040503050406030204" pitchFamily="18" charset="0"/>
                          </a:rPr>
                          <m:t>′</m:t>
                        </m:r>
                      </m:e>
                      <m:sub>
                        <m:r>
                          <a:rPr lang="en-US" altLang="zh-CN" sz="2400" i="1">
                            <a:solidFill>
                              <a:srgbClr val="000000"/>
                            </a:solidFill>
                            <a:latin typeface="Cambria Math" panose="02040503050406030204" pitchFamily="18" charset="0"/>
                          </a:rPr>
                          <m:t>0</m:t>
                        </m:r>
                      </m:sub>
                    </m:sSub>
                    <m:r>
                      <a:rPr lang="en-US" altLang="zh-CN" sz="2400" i="1">
                        <a:solidFill>
                          <a:srgbClr val="000000"/>
                        </a:solidFill>
                        <a:latin typeface="Cambria Math" panose="02040503050406030204" pitchFamily="18" charset="0"/>
                      </a:rPr>
                      <m:t>=</m:t>
                    </m:r>
                    <m:r>
                      <a:rPr lang="en-US" altLang="zh-CN" sz="2400" i="1">
                        <a:solidFill>
                          <a:srgbClr val="000000"/>
                        </a:solidFill>
                        <a:latin typeface="Cambria Math" panose="02040503050406030204" pitchFamily="18" charset="0"/>
                      </a:rPr>
                      <m:t>𝑓</m:t>
                    </m:r>
                    <m:r>
                      <a:rPr lang="en-US" altLang="zh-CN" sz="2400" b="0" i="1" smtClean="0">
                        <a:solidFill>
                          <a:srgbClr val="000000"/>
                        </a:solidFill>
                        <a:latin typeface="Cambria Math" panose="02040503050406030204" pitchFamily="18" charset="0"/>
                      </a:rPr>
                      <m:t>′</m:t>
                    </m:r>
                    <m:r>
                      <a:rPr lang="en-US" altLang="zh-CN" sz="2400" i="1">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dirty="0">
                            <a:solidFill>
                              <a:srgbClr val="000000"/>
                            </a:solidFill>
                            <a:latin typeface="Cambria Math" panose="02040503050406030204" pitchFamily="18" charset="0"/>
                          </a:rPr>
                          <m:t>0</m:t>
                        </m:r>
                      </m:sub>
                    </m:sSub>
                    <m:r>
                      <a:rPr lang="en-US" altLang="zh-CN" sz="2400" i="1">
                        <a:solidFill>
                          <a:srgbClr val="000000"/>
                        </a:solidFill>
                        <a:latin typeface="Cambria Math" panose="02040503050406030204" pitchFamily="18" charset="0"/>
                      </a:rPr>
                      <m:t>) </m:t>
                    </m:r>
                  </m:oMath>
                </a14:m>
                <a:r>
                  <a:rPr lang="zh-CN" altLang="en-US" sz="2400" dirty="0">
                    <a:solidFill>
                      <a:srgbClr val="000000"/>
                    </a:solidFill>
                    <a:latin typeface="宋体"/>
                  </a:rPr>
                  <a:t>。</a:t>
                </a:r>
                <a:endParaRPr lang="en-US" altLang="zh-CN" sz="2400" dirty="0">
                  <a:solidFill>
                    <a:srgbClr val="000000"/>
                  </a:solidFill>
                  <a:latin typeface="宋体"/>
                </a:endParaRPr>
              </a:p>
              <a:p>
                <a:pPr lvl="0" algn="just" fontAlgn="base">
                  <a:lnSpc>
                    <a:spcPct val="120000"/>
                  </a:lnSpc>
                  <a:spcBef>
                    <a:spcPct val="0"/>
                  </a:spcBef>
                  <a:spcAft>
                    <a:spcPts val="1200"/>
                  </a:spcAft>
                  <a:buClr>
                    <a:srgbClr val="0000FF"/>
                  </a:buClr>
                  <a:buSzPct val="70000"/>
                </a:pPr>
                <a:r>
                  <a:rPr lang="en-US" altLang="zh-CN" sz="2400" dirty="0">
                    <a:solidFill>
                      <a:srgbClr val="000000"/>
                    </a:solidFill>
                    <a:latin typeface="宋体"/>
                  </a:rPr>
                  <a:t>   (2)</a:t>
                </a:r>
                <a:r>
                  <a:rPr lang="zh-CN" altLang="en-US" sz="2400" dirty="0">
                    <a:solidFill>
                      <a:srgbClr val="000000"/>
                    </a:solidFill>
                    <a:latin typeface="宋体"/>
                  </a:rPr>
                  <a:t>迭代 按迭代公式</a:t>
                </a:r>
                <a14:m>
                  <m:oMath xmlns:m="http://schemas.openxmlformats.org/officeDocument/2006/math">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dirty="0">
                            <a:solidFill>
                              <a:srgbClr val="000000"/>
                            </a:solidFill>
                            <a:latin typeface="Cambria Math" panose="02040503050406030204" pitchFamily="18" charset="0"/>
                          </a:rPr>
                          <m:t>1</m:t>
                        </m:r>
                      </m:sub>
                    </m:sSub>
                    <m:r>
                      <a:rPr lang="en-US" altLang="zh-CN" sz="2400" i="1" smtClean="0">
                        <a:solidFill>
                          <a:srgbClr val="000000"/>
                        </a:solidFill>
                        <a:latin typeface="Cambria Math" panose="02040503050406030204" pitchFamily="18" charset="0"/>
                        <a:ea typeface="Cambria Math" panose="02040503050406030204" pitchFamily="18" charset="0"/>
                      </a:rPr>
                      <m:t>=</m:t>
                    </m:r>
                    <m:sSub>
                      <m:sSubPr>
                        <m:ctrlPr>
                          <a:rPr lang="en-US" altLang="zh-CN" sz="2400" i="1" smtClean="0">
                            <a:solidFill>
                              <a:srgbClr val="000000"/>
                            </a:solidFill>
                            <a:latin typeface="Cambria Math" panose="02040503050406030204" pitchFamily="18" charset="0"/>
                            <a:ea typeface="Cambria Math" panose="02040503050406030204" pitchFamily="18" charset="0"/>
                          </a:rPr>
                        </m:ctrlPr>
                      </m:sSubPr>
                      <m:e>
                        <m:r>
                          <a:rPr lang="en-US" altLang="zh-CN" sz="2400" b="0" i="1" smtClean="0">
                            <a:solidFill>
                              <a:srgbClr val="000000"/>
                            </a:solidFill>
                            <a:latin typeface="Cambria Math" panose="02040503050406030204" pitchFamily="18" charset="0"/>
                            <a:ea typeface="Cambria Math" panose="02040503050406030204" pitchFamily="18" charset="0"/>
                          </a:rPr>
                          <m:t>𝑥</m:t>
                        </m:r>
                      </m:e>
                      <m:sub>
                        <m:r>
                          <a:rPr lang="en-US" altLang="zh-CN" sz="2400" b="0" i="1" smtClean="0">
                            <a:solidFill>
                              <a:srgbClr val="000000"/>
                            </a:solidFill>
                            <a:latin typeface="Cambria Math" panose="02040503050406030204" pitchFamily="18" charset="0"/>
                            <a:ea typeface="Cambria Math" panose="02040503050406030204" pitchFamily="18" charset="0"/>
                          </a:rPr>
                          <m:t>0</m:t>
                        </m:r>
                      </m:sub>
                    </m:sSub>
                    <m:r>
                      <a:rPr lang="en-US" altLang="zh-CN" sz="2400" b="0" i="1" smtClean="0">
                        <a:solidFill>
                          <a:srgbClr val="000000"/>
                        </a:solidFill>
                        <a:latin typeface="Cambria Math" panose="02040503050406030204" pitchFamily="18" charset="0"/>
                        <a:ea typeface="Cambria Math" panose="02040503050406030204" pitchFamily="18" charset="0"/>
                      </a:rPr>
                      <m:t>−</m:t>
                    </m:r>
                    <m:f>
                      <m:fPr>
                        <m:type m:val="lin"/>
                        <m:ctrlPr>
                          <a:rPr lang="en-US" altLang="zh-CN" sz="2400" i="1">
                            <a:solidFill>
                              <a:srgbClr val="000000"/>
                            </a:solidFill>
                            <a:latin typeface="Cambria Math" panose="02040503050406030204" pitchFamily="18" charset="0"/>
                            <a:ea typeface="Cambria Math" panose="02040503050406030204" pitchFamily="18" charset="0"/>
                          </a:rPr>
                        </m:ctrlPr>
                      </m:fPr>
                      <m:num>
                        <m:sSub>
                          <m:sSubPr>
                            <m:ctrlPr>
                              <a:rPr lang="en-US" altLang="zh-CN" sz="2400" i="1">
                                <a:solidFill>
                                  <a:srgbClr val="000000"/>
                                </a:solidFill>
                                <a:latin typeface="Cambria Math" panose="02040503050406030204" pitchFamily="18" charset="0"/>
                                <a:ea typeface="Cambria Math" panose="02040503050406030204" pitchFamily="18" charset="0"/>
                              </a:rPr>
                            </m:ctrlPr>
                          </m:sSubPr>
                          <m:e>
                            <m:r>
                              <a:rPr lang="en-US" altLang="zh-CN" sz="2400" i="1">
                                <a:solidFill>
                                  <a:srgbClr val="000000"/>
                                </a:solidFill>
                                <a:latin typeface="Cambria Math" panose="02040503050406030204" pitchFamily="18" charset="0"/>
                                <a:ea typeface="Cambria Math" panose="02040503050406030204" pitchFamily="18" charset="0"/>
                              </a:rPr>
                              <m:t>𝑓</m:t>
                            </m:r>
                          </m:e>
                          <m:sub>
                            <m:r>
                              <a:rPr lang="en-US" altLang="zh-CN" sz="2400" i="1">
                                <a:solidFill>
                                  <a:srgbClr val="000000"/>
                                </a:solidFill>
                                <a:latin typeface="Cambria Math" panose="02040503050406030204" pitchFamily="18" charset="0"/>
                                <a:ea typeface="Cambria Math" panose="02040503050406030204" pitchFamily="18" charset="0"/>
                              </a:rPr>
                              <m:t>0</m:t>
                            </m:r>
                          </m:sub>
                        </m:sSub>
                      </m:num>
                      <m:den>
                        <m:r>
                          <a:rPr lang="en-US" altLang="zh-CN" sz="2400" b="0" i="1" smtClean="0">
                            <a:solidFill>
                              <a:srgbClr val="000000"/>
                            </a:solidFill>
                            <a:latin typeface="Cambria Math" panose="02040503050406030204" pitchFamily="18" charset="0"/>
                            <a:ea typeface="Cambria Math" panose="02040503050406030204" pitchFamily="18" charset="0"/>
                          </a:rPr>
                          <m:t>𝑓</m:t>
                        </m:r>
                        <m:r>
                          <a:rPr lang="en-US" altLang="zh-CN" sz="2400" b="0" i="1" smtClean="0">
                            <a:solidFill>
                              <a:srgbClr val="000000"/>
                            </a:solidFill>
                            <a:latin typeface="Cambria Math" panose="02040503050406030204" pitchFamily="18" charset="0"/>
                            <a:ea typeface="Cambria Math" panose="02040503050406030204" pitchFamily="18" charset="0"/>
                          </a:rPr>
                          <m:t>′</m:t>
                        </m:r>
                      </m:den>
                    </m:f>
                  </m:oMath>
                </a14:m>
                <a:r>
                  <a:rPr lang="zh-CN" altLang="en-US" sz="2400" dirty="0">
                    <a:solidFill>
                      <a:srgbClr val="000000"/>
                    </a:solidFill>
                    <a:latin typeface="宋体"/>
                  </a:rPr>
                  <a:t>迭代一次，得到新的近似值</a:t>
                </a:r>
                <a14:m>
                  <m:oMath xmlns:m="http://schemas.openxmlformats.org/officeDocument/2006/math">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dirty="0">
                            <a:solidFill>
                              <a:srgbClr val="000000"/>
                            </a:solidFill>
                            <a:latin typeface="Cambria Math" panose="02040503050406030204" pitchFamily="18" charset="0"/>
                          </a:rPr>
                          <m:t>1</m:t>
                        </m:r>
                      </m:sub>
                    </m:sSub>
                    <m:r>
                      <a:rPr lang="en-US" altLang="zh-CN" sz="2400" i="1" dirty="0">
                        <a:solidFill>
                          <a:srgbClr val="000000"/>
                        </a:solidFill>
                        <a:latin typeface="Cambria Math" panose="02040503050406030204" pitchFamily="18" charset="0"/>
                      </a:rPr>
                      <m:t> </m:t>
                    </m:r>
                  </m:oMath>
                </a14:m>
                <a:r>
                  <a:rPr lang="zh-CN" altLang="en-US" sz="2400" dirty="0">
                    <a:solidFill>
                      <a:srgbClr val="000000"/>
                    </a:solidFill>
                    <a:latin typeface="宋体"/>
                  </a:rPr>
                  <a:t>，计算</a:t>
                </a:r>
                <a14:m>
                  <m:oMath xmlns:m="http://schemas.openxmlformats.org/officeDocument/2006/math">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𝑓</m:t>
                        </m:r>
                      </m:e>
                      <m:sub>
                        <m:r>
                          <a:rPr lang="en-US" altLang="zh-CN" sz="2400" b="0" i="1" smtClean="0">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m:t>
                    </m:r>
                    <m:r>
                      <a:rPr lang="en-US" altLang="zh-CN" sz="2400" i="1">
                        <a:solidFill>
                          <a:srgbClr val="000000"/>
                        </a:solidFill>
                        <a:latin typeface="Cambria Math" panose="02040503050406030204" pitchFamily="18" charset="0"/>
                      </a:rPr>
                      <m:t>𝑓</m:t>
                    </m:r>
                    <m:r>
                      <a:rPr lang="en-US" altLang="zh-CN" sz="2400" i="1">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b="0" i="0" dirty="0" smtClean="0">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m:t>
                    </m:r>
                  </m:oMath>
                </a14:m>
                <a:r>
                  <a:rPr lang="en-US" altLang="zh-CN" sz="2400" dirty="0">
                    <a:solidFill>
                      <a:srgbClr val="000000"/>
                    </a:solidFill>
                  </a:rPr>
                  <a:t> </a:t>
                </a:r>
                <a14:m>
                  <m:oMath xmlns:m="http://schemas.openxmlformats.org/officeDocument/2006/math">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𝑓</m:t>
                        </m:r>
                        <m:r>
                          <a:rPr lang="en-US" altLang="zh-CN" sz="2400" i="1">
                            <a:solidFill>
                              <a:srgbClr val="000000"/>
                            </a:solidFill>
                            <a:latin typeface="Cambria Math" panose="02040503050406030204" pitchFamily="18" charset="0"/>
                          </a:rPr>
                          <m:t>′</m:t>
                        </m:r>
                      </m:e>
                      <m:sub>
                        <m:r>
                          <a:rPr lang="en-US" altLang="zh-CN" sz="2400" b="0" i="1" smtClean="0">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m:t>
                    </m:r>
                    <m:r>
                      <a:rPr lang="en-US" altLang="zh-CN" sz="2400" i="1">
                        <a:solidFill>
                          <a:srgbClr val="000000"/>
                        </a:solidFill>
                        <a:latin typeface="Cambria Math" panose="02040503050406030204" pitchFamily="18" charset="0"/>
                      </a:rPr>
                      <m:t>𝑓</m:t>
                    </m:r>
                    <m:r>
                      <a:rPr lang="en-US" altLang="zh-CN" sz="2400" i="1">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b="0" i="0" dirty="0" smtClean="0">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 </m:t>
                    </m:r>
                  </m:oMath>
                </a14:m>
                <a:r>
                  <a:rPr lang="zh-CN" altLang="en-US" sz="2400" dirty="0">
                    <a:solidFill>
                      <a:srgbClr val="000000"/>
                    </a:solidFill>
                    <a:latin typeface="宋体"/>
                  </a:rPr>
                  <a:t>。</a:t>
                </a:r>
              </a:p>
              <a:p>
                <a:pPr lvl="0" algn="just" fontAlgn="base">
                  <a:lnSpc>
                    <a:spcPct val="120000"/>
                  </a:lnSpc>
                  <a:spcBef>
                    <a:spcPct val="0"/>
                  </a:spcBef>
                  <a:spcAft>
                    <a:spcPts val="1200"/>
                  </a:spcAft>
                  <a:buClr>
                    <a:srgbClr val="0000FF"/>
                  </a:buClr>
                  <a:buSzPct val="70000"/>
                </a:pPr>
                <a:r>
                  <a:rPr lang="en-US" altLang="zh-CN" sz="2400" dirty="0">
                    <a:solidFill>
                      <a:srgbClr val="000000"/>
                    </a:solidFill>
                    <a:latin typeface="宋体"/>
                  </a:rPr>
                  <a:t>   (3)</a:t>
                </a:r>
                <a:r>
                  <a:rPr lang="zh-CN" altLang="en-US" sz="2400" dirty="0">
                    <a:solidFill>
                      <a:srgbClr val="000000"/>
                    </a:solidFill>
                    <a:latin typeface="宋体"/>
                  </a:rPr>
                  <a:t>控制</a:t>
                </a:r>
                <a:r>
                  <a:rPr lang="en-US" altLang="zh-CN" sz="2400" dirty="0">
                    <a:solidFill>
                      <a:srgbClr val="000000"/>
                    </a:solidFill>
                    <a:latin typeface="宋体"/>
                  </a:rPr>
                  <a:t> </a:t>
                </a:r>
                <a:r>
                  <a:rPr lang="zh-CN" altLang="en-US" sz="2400" dirty="0">
                    <a:solidFill>
                      <a:srgbClr val="000000"/>
                    </a:solidFill>
                    <a:latin typeface="宋体"/>
                  </a:rPr>
                  <a:t>如果</a:t>
                </a:r>
                <a14:m>
                  <m:oMath xmlns:m="http://schemas.openxmlformats.org/officeDocument/2006/math">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dirty="0">
                            <a:solidFill>
                              <a:srgbClr val="000000"/>
                            </a:solidFill>
                            <a:latin typeface="Cambria Math" panose="02040503050406030204" pitchFamily="18" charset="0"/>
                          </a:rPr>
                          <m:t>1</m:t>
                        </m:r>
                      </m:sub>
                    </m:sSub>
                  </m:oMath>
                </a14:m>
                <a:r>
                  <a:rPr lang="zh-CN" altLang="en-US" sz="2400" dirty="0">
                    <a:solidFill>
                      <a:srgbClr val="000000"/>
                    </a:solidFill>
                    <a:latin typeface="宋体"/>
                  </a:rPr>
                  <a:t>满足</a:t>
                </a:r>
                <a14:m>
                  <m:oMath xmlns:m="http://schemas.openxmlformats.org/officeDocument/2006/math">
                    <m:r>
                      <a:rPr lang="en-US" altLang="zh-CN" sz="2400" i="1" dirty="0" smtClean="0">
                        <a:solidFill>
                          <a:srgbClr val="000000"/>
                        </a:solidFill>
                        <a:latin typeface="Cambria Math" panose="02040503050406030204" pitchFamily="18" charset="0"/>
                      </a:rPr>
                      <m:t>|</m:t>
                    </m:r>
                    <m:r>
                      <a:rPr lang="el-GR" altLang="zh-CN" sz="2400" i="1" dirty="0" smtClean="0">
                        <a:solidFill>
                          <a:srgbClr val="000000"/>
                        </a:solidFill>
                        <a:latin typeface="Cambria Math" panose="02040503050406030204" pitchFamily="18" charset="0"/>
                      </a:rPr>
                      <m:t>𝛿</m:t>
                    </m:r>
                    <m:r>
                      <a:rPr lang="en-US" altLang="zh-CN" sz="2400" i="1" dirty="0" smtClean="0">
                        <a:solidFill>
                          <a:srgbClr val="000000"/>
                        </a:solidFill>
                        <a:latin typeface="Cambria Math" panose="02040503050406030204" pitchFamily="18" charset="0"/>
                      </a:rPr>
                      <m:t>|&lt;</m:t>
                    </m:r>
                    <m:sSub>
                      <m:sSubPr>
                        <m:ctrlPr>
                          <a:rPr lang="en-US" altLang="zh-CN" sz="2400" i="1" dirty="0" smtClean="0">
                            <a:solidFill>
                              <a:srgbClr val="000000"/>
                            </a:solidFill>
                            <a:latin typeface="Cambria Math" panose="02040503050406030204" pitchFamily="18" charset="0"/>
                          </a:rPr>
                        </m:ctrlPr>
                      </m:sSubPr>
                      <m:e>
                        <m:r>
                          <a:rPr lang="zh-CN" altLang="en-US" sz="2400" i="1" dirty="0" smtClean="0">
                            <a:solidFill>
                              <a:srgbClr val="000000"/>
                            </a:solidFill>
                            <a:latin typeface="Cambria Math" panose="02040503050406030204" pitchFamily="18" charset="0"/>
                          </a:rPr>
                          <m:t>𝜀</m:t>
                        </m:r>
                      </m:e>
                      <m:sub>
                        <m:r>
                          <a:rPr lang="en-US" altLang="zh-CN" sz="2400" b="0" i="1" dirty="0" smtClean="0">
                            <a:solidFill>
                              <a:srgbClr val="000000"/>
                            </a:solidFill>
                            <a:latin typeface="Cambria Math" panose="02040503050406030204" pitchFamily="18" charset="0"/>
                          </a:rPr>
                          <m:t>1</m:t>
                        </m:r>
                      </m:sub>
                    </m:sSub>
                  </m:oMath>
                </a14:m>
                <a:r>
                  <a:rPr lang="zh-CN" altLang="en-US" sz="2400" dirty="0">
                    <a:solidFill>
                      <a:srgbClr val="000000"/>
                    </a:solidFill>
                    <a:latin typeface="宋体"/>
                  </a:rPr>
                  <a:t>，或</a:t>
                </a:r>
                <a14:m>
                  <m:oMath xmlns:m="http://schemas.openxmlformats.org/officeDocument/2006/math">
                    <m:d>
                      <m:dPr>
                        <m:begChr m:val="|"/>
                        <m:endChr m:val="|"/>
                        <m:ctrlPr>
                          <a:rPr lang="en-US" altLang="zh-CN" sz="2400" b="0" i="1" smtClean="0">
                            <a:solidFill>
                              <a:srgbClr val="000000"/>
                            </a:solidFill>
                            <a:latin typeface="Cambria Math" panose="02040503050406030204" pitchFamily="18" charset="0"/>
                          </a:rPr>
                        </m:ctrlPr>
                      </m:dPr>
                      <m:e>
                        <m:sSub>
                          <m:sSubPr>
                            <m:ctrlPr>
                              <a:rPr lang="en-US" altLang="zh-CN" sz="2400" b="0" i="1" smtClean="0">
                                <a:solidFill>
                                  <a:srgbClr val="000000"/>
                                </a:solidFill>
                                <a:latin typeface="Cambria Math" panose="02040503050406030204" pitchFamily="18" charset="0"/>
                              </a:rPr>
                            </m:ctrlPr>
                          </m:sSubPr>
                          <m:e>
                            <m:r>
                              <a:rPr lang="en-US" altLang="zh-CN" sz="2400" b="0" i="1" smtClean="0">
                                <a:solidFill>
                                  <a:srgbClr val="000000"/>
                                </a:solidFill>
                                <a:latin typeface="Cambria Math" panose="02040503050406030204" pitchFamily="18" charset="0"/>
                              </a:rPr>
                              <m:t>𝑓</m:t>
                            </m:r>
                          </m:e>
                          <m:sub>
                            <m:r>
                              <a:rPr lang="en-US" altLang="zh-CN" sz="2400" b="0" i="1" smtClean="0">
                                <a:solidFill>
                                  <a:srgbClr val="000000"/>
                                </a:solidFill>
                                <a:latin typeface="Cambria Math" panose="02040503050406030204" pitchFamily="18" charset="0"/>
                              </a:rPr>
                              <m:t>1</m:t>
                            </m:r>
                          </m:sub>
                        </m:sSub>
                      </m:e>
                    </m:d>
                    <m:r>
                      <a:rPr lang="en-US" altLang="zh-CN" sz="2400" b="0" i="1" smtClean="0">
                        <a:solidFill>
                          <a:srgbClr val="000000"/>
                        </a:solidFill>
                        <a:latin typeface="Cambria Math" panose="02040503050406030204" pitchFamily="18" charset="0"/>
                      </a:rPr>
                      <m:t>&lt;</m:t>
                    </m:r>
                    <m:sSub>
                      <m:sSubPr>
                        <m:ctrlPr>
                          <a:rPr lang="en-US" altLang="zh-CN" sz="2400" i="1" dirty="0">
                            <a:solidFill>
                              <a:srgbClr val="000000"/>
                            </a:solidFill>
                            <a:latin typeface="Cambria Math" panose="02040503050406030204" pitchFamily="18" charset="0"/>
                          </a:rPr>
                        </m:ctrlPr>
                      </m:sSubPr>
                      <m:e>
                        <m:r>
                          <a:rPr lang="zh-CN" altLang="en-US" sz="2400" i="1" dirty="0">
                            <a:solidFill>
                              <a:srgbClr val="000000"/>
                            </a:solidFill>
                            <a:latin typeface="Cambria Math" panose="02040503050406030204" pitchFamily="18" charset="0"/>
                          </a:rPr>
                          <m:t>𝜀</m:t>
                        </m:r>
                      </m:e>
                      <m:sub>
                        <m:r>
                          <a:rPr lang="en-US" altLang="zh-CN" sz="2400" i="1" dirty="0">
                            <a:solidFill>
                              <a:srgbClr val="000000"/>
                            </a:solidFill>
                            <a:latin typeface="Cambria Math" panose="02040503050406030204" pitchFamily="18" charset="0"/>
                          </a:rPr>
                          <m:t>1</m:t>
                        </m:r>
                      </m:sub>
                    </m:sSub>
                  </m:oMath>
                </a14:m>
                <a:r>
                  <a:rPr lang="zh-CN" altLang="en-US" sz="2400" dirty="0">
                    <a:solidFill>
                      <a:srgbClr val="000000"/>
                    </a:solidFill>
                    <a:latin typeface="宋体"/>
                  </a:rPr>
                  <a:t>，则终止迭代，</a:t>
                </a:r>
                <a:r>
                  <a:rPr lang="en-US" altLang="zh-CN" sz="2400" dirty="0">
                    <a:solidFill>
                      <a:srgbClr val="000000"/>
                    </a:solidFill>
                  </a:rPr>
                  <a:t> </a:t>
                </a:r>
                <a14:m>
                  <m:oMath xmlns:m="http://schemas.openxmlformats.org/officeDocument/2006/math">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dirty="0">
                            <a:solidFill>
                              <a:srgbClr val="000000"/>
                            </a:solidFill>
                            <a:latin typeface="Cambria Math" panose="02040503050406030204" pitchFamily="18" charset="0"/>
                          </a:rPr>
                          <m:t>1</m:t>
                        </m:r>
                      </m:sub>
                    </m:sSub>
                  </m:oMath>
                </a14:m>
                <a:r>
                  <a:rPr lang="zh-CN" altLang="en-US" sz="2400" dirty="0">
                    <a:solidFill>
                      <a:srgbClr val="000000"/>
                    </a:solidFill>
                    <a:latin typeface="宋体"/>
                  </a:rPr>
                  <a:t>即为所求的根；否则转步骤</a:t>
                </a:r>
                <a:r>
                  <a:rPr lang="en-US" altLang="zh-CN" sz="2400" dirty="0">
                    <a:solidFill>
                      <a:srgbClr val="000000"/>
                    </a:solidFill>
                    <a:latin typeface="宋体"/>
                  </a:rPr>
                  <a:t>(4)</a:t>
                </a:r>
                <a:r>
                  <a:rPr lang="zh-CN" altLang="en-US" sz="2400" dirty="0">
                    <a:solidFill>
                      <a:srgbClr val="000000"/>
                    </a:solidFill>
                    <a:latin typeface="宋体"/>
                  </a:rPr>
                  <a:t>。这里，</a:t>
                </a:r>
                <a:r>
                  <a:rPr lang="en-US" altLang="zh-CN" sz="2400" dirty="0">
                    <a:solidFill>
                      <a:srgbClr val="000000"/>
                    </a:solidFill>
                  </a:rPr>
                  <a:t> </a:t>
                </a:r>
                <a14:m>
                  <m:oMath xmlns:m="http://schemas.openxmlformats.org/officeDocument/2006/math">
                    <m:sSub>
                      <m:sSubPr>
                        <m:ctrlPr>
                          <a:rPr lang="en-US" altLang="zh-CN" sz="2400" i="1" dirty="0">
                            <a:solidFill>
                              <a:srgbClr val="000000"/>
                            </a:solidFill>
                            <a:latin typeface="Cambria Math" panose="02040503050406030204" pitchFamily="18" charset="0"/>
                          </a:rPr>
                        </m:ctrlPr>
                      </m:sSubPr>
                      <m:e>
                        <m:r>
                          <a:rPr lang="zh-CN" altLang="en-US" sz="2400" i="1" dirty="0">
                            <a:solidFill>
                              <a:srgbClr val="000000"/>
                            </a:solidFill>
                            <a:latin typeface="Cambria Math" panose="02040503050406030204" pitchFamily="18" charset="0"/>
                          </a:rPr>
                          <m:t>𝜀</m:t>
                        </m:r>
                      </m:e>
                      <m:sub>
                        <m:r>
                          <a:rPr lang="en-US" altLang="zh-CN" sz="2400" i="1" dirty="0">
                            <a:solidFill>
                              <a:srgbClr val="000000"/>
                            </a:solidFill>
                            <a:latin typeface="Cambria Math" panose="02040503050406030204" pitchFamily="18" charset="0"/>
                          </a:rPr>
                          <m:t>1</m:t>
                        </m:r>
                      </m:sub>
                    </m:sSub>
                  </m:oMath>
                </a14:m>
                <a:r>
                  <a:rPr lang="zh-CN" altLang="en-US" sz="2400" dirty="0">
                    <a:solidFill>
                      <a:srgbClr val="000000"/>
                    </a:solidFill>
                    <a:latin typeface="宋体"/>
                  </a:rPr>
                  <a:t>和</a:t>
                </a:r>
                <a14:m>
                  <m:oMath xmlns:m="http://schemas.openxmlformats.org/officeDocument/2006/math">
                    <m:sSub>
                      <m:sSubPr>
                        <m:ctrlPr>
                          <a:rPr lang="en-US" altLang="zh-CN" sz="2400" i="1" dirty="0">
                            <a:solidFill>
                              <a:srgbClr val="000000"/>
                            </a:solidFill>
                            <a:latin typeface="Cambria Math" panose="02040503050406030204" pitchFamily="18" charset="0"/>
                          </a:rPr>
                        </m:ctrlPr>
                      </m:sSubPr>
                      <m:e>
                        <m:r>
                          <a:rPr lang="zh-CN" altLang="en-US" sz="2400" i="1" dirty="0">
                            <a:solidFill>
                              <a:srgbClr val="000000"/>
                            </a:solidFill>
                            <a:latin typeface="Cambria Math" panose="02040503050406030204" pitchFamily="18" charset="0"/>
                          </a:rPr>
                          <m:t>𝜀</m:t>
                        </m:r>
                      </m:e>
                      <m:sub>
                        <m:r>
                          <a:rPr lang="en-US" altLang="zh-CN" sz="2400" i="1" dirty="0">
                            <a:solidFill>
                              <a:srgbClr val="000000"/>
                            </a:solidFill>
                            <a:latin typeface="Cambria Math" panose="02040503050406030204" pitchFamily="18" charset="0"/>
                          </a:rPr>
                          <m:t>1</m:t>
                        </m:r>
                      </m:sub>
                    </m:sSub>
                  </m:oMath>
                </a14:m>
                <a:r>
                  <a:rPr lang="zh-CN" altLang="en-US" sz="2400" dirty="0">
                    <a:solidFill>
                      <a:srgbClr val="000000"/>
                    </a:solidFill>
                    <a:latin typeface="宋体"/>
                  </a:rPr>
                  <a:t>是允许误差，而</a:t>
                </a:r>
                <a:endParaRPr lang="en-US" altLang="zh-CN" sz="2400" dirty="0">
                  <a:solidFill>
                    <a:srgbClr val="000000"/>
                  </a:solidFill>
                  <a:latin typeface="宋体"/>
                </a:endParaRPr>
              </a:p>
              <a:p>
                <a:pPr lvl="0"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r>
                        <a:rPr lang="zh-CN" altLang="en-US" sz="2400" i="1" smtClean="0">
                          <a:solidFill>
                            <a:srgbClr val="000000"/>
                          </a:solidFill>
                          <a:latin typeface="Cambria Math" panose="02040503050406030204" pitchFamily="18" charset="0"/>
                        </a:rPr>
                        <m:t>𝛿</m:t>
                      </m:r>
                      <m:r>
                        <a:rPr lang="en-US" altLang="zh-CN" sz="2400" i="1">
                          <a:solidFill>
                            <a:srgbClr val="000000"/>
                          </a:solidFill>
                          <a:latin typeface="Cambria Math" panose="02040503050406030204" pitchFamily="18" charset="0"/>
                        </a:rPr>
                        <m:t>=</m:t>
                      </m:r>
                      <m:r>
                        <a:rPr lang="en-US" altLang="zh-CN" sz="2400" b="0" i="1" smtClean="0">
                          <a:solidFill>
                            <a:srgbClr val="000000"/>
                          </a:solidFill>
                          <a:latin typeface="Cambria Math" panose="02040503050406030204" pitchFamily="18" charset="0"/>
                        </a:rPr>
                        <m:t> </m:t>
                      </m:r>
                      <m:d>
                        <m:dPr>
                          <m:begChr m:val="{"/>
                          <m:endChr m:val=""/>
                          <m:ctrlPr>
                            <a:rPr lang="en-US" altLang="zh-CN" sz="2400" i="1" dirty="0" smtClean="0">
                              <a:solidFill>
                                <a:srgbClr val="000000"/>
                              </a:solidFill>
                              <a:latin typeface="Cambria Math" panose="02040503050406030204" pitchFamily="18" charset="0"/>
                            </a:rPr>
                          </m:ctrlPr>
                        </m:dPr>
                        <m:e>
                          <m:eqArr>
                            <m:eqArrPr>
                              <m:ctrlPr>
                                <a:rPr lang="en-US" altLang="zh-CN" sz="2400" i="1" dirty="0" smtClean="0">
                                  <a:solidFill>
                                    <a:srgbClr val="000000"/>
                                  </a:solidFill>
                                  <a:latin typeface="Cambria Math" panose="02040503050406030204" pitchFamily="18" charset="0"/>
                                </a:rPr>
                              </m:ctrlPr>
                            </m:eqArrPr>
                            <m:e>
                              <m:d>
                                <m:dPr>
                                  <m:begChr m:val="|"/>
                                  <m:endChr m:val="|"/>
                                  <m:ctrlPr>
                                    <a:rPr lang="en-US" altLang="zh-CN" sz="2400" i="1" dirty="0" smtClean="0">
                                      <a:solidFill>
                                        <a:srgbClr val="000000"/>
                                      </a:solidFill>
                                      <a:latin typeface="Cambria Math" panose="02040503050406030204" pitchFamily="18" charset="0"/>
                                    </a:rPr>
                                  </m:ctrlPr>
                                </m:dPr>
                                <m:e>
                                  <m:sSub>
                                    <m:sSubPr>
                                      <m:ctrlPr>
                                        <a:rPr lang="en-US" altLang="zh-CN" sz="240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1</m:t>
                                      </m:r>
                                    </m:sub>
                                  </m:sSub>
                                  <m:r>
                                    <a:rPr lang="en-US" altLang="zh-CN" sz="2400" b="0" i="1" dirty="0" smtClean="0">
                                      <a:solidFill>
                                        <a:srgbClr val="000000"/>
                                      </a:solidFill>
                                      <a:latin typeface="Cambria Math" panose="02040503050406030204" pitchFamily="18" charset="0"/>
                                    </a:rPr>
                                    <m:t>−</m:t>
                                  </m:r>
                                  <m:sSub>
                                    <m:sSubPr>
                                      <m:ctrlPr>
                                        <a:rPr lang="en-US" altLang="zh-CN" sz="2400" b="0" i="1" dirty="0" smtClean="0">
                                          <a:solidFill>
                                            <a:srgbClr val="000000"/>
                                          </a:solidFill>
                                          <a:latin typeface="Cambria Math" panose="02040503050406030204" pitchFamily="18" charset="0"/>
                                        </a:rPr>
                                      </m:ctrlPr>
                                    </m:sSubPr>
                                    <m:e>
                                      <m:r>
                                        <a:rPr lang="en-US" altLang="zh-CN" sz="2400" b="0" i="1" dirty="0" smtClean="0">
                                          <a:solidFill>
                                            <a:srgbClr val="000000"/>
                                          </a:solidFill>
                                          <a:latin typeface="Cambria Math" panose="02040503050406030204" pitchFamily="18" charset="0"/>
                                        </a:rPr>
                                        <m:t>𝑥</m:t>
                                      </m:r>
                                    </m:e>
                                    <m:sub>
                                      <m:r>
                                        <a:rPr lang="en-US" altLang="zh-CN" sz="2400" b="0" i="1" dirty="0" smtClean="0">
                                          <a:solidFill>
                                            <a:srgbClr val="000000"/>
                                          </a:solidFill>
                                          <a:latin typeface="Cambria Math" panose="02040503050406030204" pitchFamily="18" charset="0"/>
                                        </a:rPr>
                                        <m:t>0</m:t>
                                      </m:r>
                                    </m:sub>
                                  </m:sSub>
                                </m:e>
                              </m:d>
                              <m:r>
                                <a:rPr lang="zh-CN" altLang="en-US" sz="2400" i="1" dirty="0">
                                  <a:solidFill>
                                    <a:srgbClr val="000000"/>
                                  </a:solidFill>
                                  <a:latin typeface="Cambria Math" panose="02040503050406030204" pitchFamily="18" charset="0"/>
                                </a:rPr>
                                <m:t>，</m:t>
                              </m:r>
                              <m:d>
                                <m:dPr>
                                  <m:begChr m:val="|"/>
                                  <m:endChr m:val="|"/>
                                  <m:ctrlPr>
                                    <a:rPr lang="en-US" altLang="zh-CN" sz="2400" b="0" i="1" dirty="0" smtClean="0">
                                      <a:solidFill>
                                        <a:srgbClr val="000000"/>
                                      </a:solidFill>
                                      <a:latin typeface="Cambria Math" panose="02040503050406030204" pitchFamily="18" charset="0"/>
                                    </a:rPr>
                                  </m:ctrlPr>
                                </m:dPr>
                                <m:e>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1</m:t>
                                      </m:r>
                                    </m:sub>
                                  </m:sSub>
                                </m:e>
                              </m:d>
                              <m:r>
                                <a:rPr lang="en-US" altLang="zh-CN" sz="2400" b="0" i="1" dirty="0" smtClean="0">
                                  <a:solidFill>
                                    <a:srgbClr val="000000"/>
                                  </a:solidFill>
                                  <a:latin typeface="Cambria Math" panose="02040503050406030204" pitchFamily="18" charset="0"/>
                                </a:rPr>
                                <m:t>&lt;</m:t>
                              </m:r>
                              <m:r>
                                <a:rPr lang="en-US" altLang="zh-CN" sz="2400" b="0" i="1" dirty="0" smtClean="0">
                                  <a:solidFill>
                                    <a:srgbClr val="000000"/>
                                  </a:solidFill>
                                  <a:latin typeface="Cambria Math" panose="02040503050406030204" pitchFamily="18" charset="0"/>
                                </a:rPr>
                                <m:t>𝐶</m:t>
                              </m:r>
                            </m:e>
                            <m:e>
                              <m:f>
                                <m:fPr>
                                  <m:ctrlPr>
                                    <a:rPr lang="en-US" altLang="zh-CN" sz="2400" i="1" dirty="0" smtClean="0">
                                      <a:solidFill>
                                        <a:srgbClr val="000000"/>
                                      </a:solidFill>
                                      <a:latin typeface="Cambria Math" panose="02040503050406030204" pitchFamily="18" charset="0"/>
                                    </a:rPr>
                                  </m:ctrlPr>
                                </m:fPr>
                                <m:num>
                                  <m:r>
                                    <a:rPr lang="en-US" altLang="zh-CN" sz="2400" i="1" dirty="0">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1</m:t>
                                      </m:r>
                                    </m:sub>
                                  </m:sSub>
                                  <m:r>
                                    <a:rPr lang="en-US" altLang="zh-CN" sz="2400" i="1" dirty="0">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0</m:t>
                                      </m:r>
                                    </m:sub>
                                  </m:sSub>
                                  <m:r>
                                    <a:rPr lang="en-US" altLang="zh-CN" sz="2400" i="1" dirty="0">
                                      <a:solidFill>
                                        <a:srgbClr val="000000"/>
                                      </a:solidFill>
                                      <a:latin typeface="Cambria Math" panose="02040503050406030204" pitchFamily="18" charset="0"/>
                                    </a:rPr>
                                    <m:t>|</m:t>
                                  </m:r>
                                </m:num>
                                <m:den>
                                  <m:r>
                                    <a:rPr lang="en-US" altLang="zh-CN" sz="2400" i="1" dirty="0">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1</m:t>
                                      </m:r>
                                    </m:sub>
                                  </m:sSub>
                                  <m:r>
                                    <a:rPr lang="en-US" altLang="zh-CN" sz="2400" b="0" i="1" dirty="0" smtClean="0">
                                      <a:solidFill>
                                        <a:srgbClr val="000000"/>
                                      </a:solidFill>
                                      <a:latin typeface="Cambria Math" panose="02040503050406030204" pitchFamily="18" charset="0"/>
                                    </a:rPr>
                                    <m:t>|</m:t>
                                  </m:r>
                                </m:den>
                              </m:f>
                              <m:r>
                                <a:rPr lang="zh-CN" altLang="en-US" sz="2400" i="1" dirty="0">
                                  <a:solidFill>
                                    <a:srgbClr val="000000"/>
                                  </a:solidFill>
                                  <a:latin typeface="Cambria Math" panose="02040503050406030204" pitchFamily="18" charset="0"/>
                                </a:rPr>
                                <m:t>，</m:t>
                              </m:r>
                              <m:d>
                                <m:dPr>
                                  <m:begChr m:val="|"/>
                                  <m:endChr m:val="|"/>
                                  <m:ctrlPr>
                                    <a:rPr lang="en-US" altLang="zh-CN" sz="2400" i="1" dirty="0">
                                      <a:solidFill>
                                        <a:srgbClr val="000000"/>
                                      </a:solidFill>
                                      <a:latin typeface="Cambria Math" panose="02040503050406030204" pitchFamily="18" charset="0"/>
                                    </a:rPr>
                                  </m:ctrlPr>
                                </m:dPr>
                                <m:e>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1</m:t>
                                      </m:r>
                                    </m:sub>
                                  </m:sSub>
                                </m:e>
                              </m:d>
                              <m:r>
                                <a:rPr lang="en-US" altLang="zh-CN" sz="2400" i="1" dirty="0" smtClean="0">
                                  <a:solidFill>
                                    <a:srgbClr val="000000"/>
                                  </a:solidFill>
                                  <a:latin typeface="Cambria Math" panose="02040503050406030204" pitchFamily="18" charset="0"/>
                                  <a:ea typeface="Cambria Math" panose="02040503050406030204" pitchFamily="18" charset="0"/>
                                </a:rPr>
                                <m:t>≥</m:t>
                              </m:r>
                              <m:r>
                                <a:rPr lang="en-US" altLang="zh-CN" sz="2400" i="1" dirty="0">
                                  <a:solidFill>
                                    <a:srgbClr val="000000"/>
                                  </a:solidFill>
                                  <a:latin typeface="Cambria Math" panose="02040503050406030204" pitchFamily="18" charset="0"/>
                                </a:rPr>
                                <m:t>𝐶</m:t>
                              </m:r>
                            </m:e>
                          </m:eqArr>
                        </m:e>
                      </m:d>
                    </m:oMath>
                  </m:oMathPara>
                </a14:m>
                <a:endParaRPr lang="en-US" altLang="zh-CN" sz="2400" dirty="0">
                  <a:solidFill>
                    <a:srgbClr val="000000"/>
                  </a:solidFill>
                  <a:latin typeface="宋体"/>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101183" y="909885"/>
                <a:ext cx="8915400" cy="5649668"/>
              </a:xfrm>
              <a:prstGeom prst="rect">
                <a:avLst/>
              </a:prstGeom>
              <a:blipFill rotWithShape="1">
                <a:blip r:embed="rId3" cstate="print"/>
                <a:stretch>
                  <a:fillRect l="-769" t="-1187" r="-821"/>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marR="0" lvl="0" indent="-34290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FF00"/>
                </a:solidFill>
                <a:effectLst/>
                <a:uLnTx/>
                <a:uFillTx/>
                <a:latin typeface="Times New Roman" panose="02020603050405020304" pitchFamily="18" charset="0"/>
                <a:ea typeface="楷体" panose="02010609060101010101" pitchFamily="49" charset="-122"/>
                <a:cs typeface="+mn-cs"/>
              </a:rPr>
              <a:t>一、牛顿迭代法</a:t>
            </a:r>
            <a:endParaRPr kumimoji="0" lang="zh-CN" altLang="en-US" sz="3200" b="1" i="0" u="none" strike="noStrike" kern="1200" cap="none" spc="0" normalizeH="0" baseline="0" noProof="0" dirty="0">
              <a:ln>
                <a:noFill/>
              </a:ln>
              <a:solidFill>
                <a:srgbClr val="FFFF00"/>
              </a:solidFill>
              <a:effectLst/>
              <a:uLnTx/>
              <a:uFillTx/>
              <a:latin typeface="黑体" panose="02010609060101010101" pitchFamily="2" charset="-122"/>
              <a:ea typeface="黑体" panose="02010609060101010101" pitchFamily="2" charset="-122"/>
              <a:cs typeface="+mn-cs"/>
            </a:endParaRPr>
          </a:p>
        </p:txBody>
      </p:sp>
      <p:sp>
        <p:nvSpPr>
          <p:cNvPr id="7"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36</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528505" y="909885"/>
                <a:ext cx="11274805" cy="5649668"/>
              </a:xfrm>
              <a:prstGeom prst="rect">
                <a:avLst/>
              </a:prstGeom>
              <a:noFill/>
              <a:ln w="9525">
                <a:noFill/>
                <a:miter lim="800000"/>
                <a:headEnd/>
                <a:tailEnd/>
              </a:ln>
            </p:spPr>
            <p:txBody>
              <a:bodyPr anchor="ctr"/>
              <a:lstStyle/>
              <a:p>
                <a:pPr algn="just" fontAlgn="base">
                  <a:lnSpc>
                    <a:spcPct val="120000"/>
                  </a:lnSpc>
                  <a:spcBef>
                    <a:spcPct val="0"/>
                  </a:spcBef>
                  <a:spcAft>
                    <a:spcPts val="1200"/>
                  </a:spcAft>
                  <a:buClr>
                    <a:srgbClr val="0000FF"/>
                  </a:buClr>
                  <a:buSzPct val="70000"/>
                </a:pPr>
                <a:r>
                  <a:rPr lang="zh-CN" altLang="en-US" sz="2400" dirty="0">
                    <a:solidFill>
                      <a:srgbClr val="000000"/>
                    </a:solidFill>
                    <a:latin typeface="宋体"/>
                  </a:rPr>
                  <a:t>式中</a:t>
                </a:r>
                <a14:m>
                  <m:oMath xmlns:m="http://schemas.openxmlformats.org/officeDocument/2006/math">
                    <m:r>
                      <a:rPr lang="en-US" altLang="zh-CN" sz="2400" i="1" dirty="0">
                        <a:solidFill>
                          <a:srgbClr val="000000"/>
                        </a:solidFill>
                        <a:latin typeface="Cambria Math" panose="02040503050406030204" pitchFamily="18" charset="0"/>
                      </a:rPr>
                      <m:t>𝐶</m:t>
                    </m:r>
                  </m:oMath>
                </a14:m>
                <a:r>
                  <a:rPr lang="zh-CN" altLang="en-US" sz="2400" dirty="0">
                    <a:solidFill>
                      <a:srgbClr val="000000"/>
                    </a:solidFill>
                    <a:latin typeface="宋体"/>
                  </a:rPr>
                  <a:t>是取绝对误差或相对误差的控制常数，一般可取</a:t>
                </a:r>
                <a14:m>
                  <m:oMath xmlns:m="http://schemas.openxmlformats.org/officeDocument/2006/math">
                    <m:r>
                      <a:rPr lang="en-US" altLang="zh-CN" sz="2400" i="1" dirty="0">
                        <a:solidFill>
                          <a:srgbClr val="000000"/>
                        </a:solidFill>
                        <a:latin typeface="Cambria Math" panose="02040503050406030204" pitchFamily="18" charset="0"/>
                      </a:rPr>
                      <m:t>𝐶</m:t>
                    </m:r>
                    <m:r>
                      <a:rPr lang="en-US" altLang="zh-CN" sz="2400" i="1" dirty="0">
                        <a:solidFill>
                          <a:srgbClr val="000000"/>
                        </a:solidFill>
                        <a:latin typeface="Cambria Math" panose="02040503050406030204" pitchFamily="18" charset="0"/>
                      </a:rPr>
                      <m:t>=1</m:t>
                    </m:r>
                  </m:oMath>
                </a14:m>
                <a:r>
                  <a:rPr lang="zh-CN" altLang="en-US" sz="2400" dirty="0">
                    <a:solidFill>
                      <a:srgbClr val="000000"/>
                    </a:solidFill>
                    <a:latin typeface="宋体"/>
                  </a:rPr>
                  <a:t>。</a:t>
                </a:r>
                <a:endParaRPr lang="en-US" altLang="zh-CN" sz="2400" b="1" dirty="0">
                  <a:solidFill>
                    <a:srgbClr val="0000FF"/>
                  </a:solidFill>
                  <a:latin typeface="宋体"/>
                </a:endParaRPr>
              </a:p>
              <a:p>
                <a:pPr lvl="0" algn="just" fontAlgn="base">
                  <a:lnSpc>
                    <a:spcPct val="120000"/>
                  </a:lnSpc>
                  <a:spcBef>
                    <a:spcPct val="0"/>
                  </a:spcBef>
                  <a:spcAft>
                    <a:spcPts val="1200"/>
                  </a:spcAft>
                  <a:buClr>
                    <a:srgbClr val="0000FF"/>
                  </a:buClr>
                  <a:buSzPct val="70000"/>
                </a:pPr>
                <a:r>
                  <a:rPr lang="zh-CN" altLang="en-US" sz="2800" b="1" dirty="0">
                    <a:solidFill>
                      <a:srgbClr val="0000FF"/>
                    </a:solidFill>
                    <a:latin typeface="宋体"/>
                  </a:rPr>
                  <a:t>    </a:t>
                </a:r>
                <a:r>
                  <a:rPr lang="en-US" altLang="zh-CN" sz="2400" dirty="0">
                    <a:solidFill>
                      <a:srgbClr val="000000"/>
                    </a:solidFill>
                    <a:latin typeface="宋体"/>
                  </a:rPr>
                  <a:t>(4)</a:t>
                </a:r>
                <a:r>
                  <a:rPr lang="zh-CN" altLang="en-US" sz="2400" dirty="0">
                    <a:solidFill>
                      <a:srgbClr val="000000"/>
                    </a:solidFill>
                    <a:latin typeface="宋体"/>
                  </a:rPr>
                  <a:t>修正</a:t>
                </a:r>
                <a:r>
                  <a:rPr lang="en-US" altLang="zh-CN" sz="2400" dirty="0">
                    <a:solidFill>
                      <a:srgbClr val="000000"/>
                    </a:solidFill>
                    <a:latin typeface="宋体"/>
                  </a:rPr>
                  <a:t> </a:t>
                </a:r>
                <a:r>
                  <a:rPr lang="zh-CN" altLang="en-US" sz="2400" dirty="0">
                    <a:solidFill>
                      <a:srgbClr val="000000"/>
                    </a:solidFill>
                    <a:latin typeface="宋体"/>
                  </a:rPr>
                  <a:t>如果迭代次数达到预先指定次数</a:t>
                </a:r>
                <a14:m>
                  <m:oMath xmlns:m="http://schemas.openxmlformats.org/officeDocument/2006/math">
                    <m:r>
                      <a:rPr lang="en-US" altLang="zh-CN" sz="2400" i="1" dirty="0" smtClean="0">
                        <a:solidFill>
                          <a:srgbClr val="000000"/>
                        </a:solidFill>
                        <a:latin typeface="Cambria Math" panose="02040503050406030204" pitchFamily="18" charset="0"/>
                      </a:rPr>
                      <m:t>𝑁</m:t>
                    </m:r>
                  </m:oMath>
                </a14:m>
                <a:r>
                  <a:rPr lang="zh-CN" altLang="en-US" sz="2400" dirty="0">
                    <a:solidFill>
                      <a:srgbClr val="000000"/>
                    </a:solidFill>
                    <a:latin typeface="宋体"/>
                  </a:rPr>
                  <a:t>，或者</a:t>
                </a:r>
                <a14:m>
                  <m:oMath xmlns:m="http://schemas.openxmlformats.org/officeDocument/2006/math">
                    <m:sSubSup>
                      <m:sSubSupPr>
                        <m:ctrlPr>
                          <a:rPr lang="en-US" altLang="zh-CN" sz="2400" i="1" smtClean="0">
                            <a:solidFill>
                              <a:srgbClr val="000000"/>
                            </a:solidFill>
                            <a:latin typeface="Cambria Math" panose="02040503050406030204" pitchFamily="18" charset="0"/>
                          </a:rPr>
                        </m:ctrlPr>
                      </m:sSubSupPr>
                      <m:e>
                        <m:r>
                          <a:rPr lang="en-US" altLang="zh-CN" sz="2400" b="0" i="1" smtClean="0">
                            <a:solidFill>
                              <a:srgbClr val="000000"/>
                            </a:solidFill>
                            <a:latin typeface="Cambria Math" panose="02040503050406030204" pitchFamily="18" charset="0"/>
                          </a:rPr>
                          <m:t>𝑓</m:t>
                        </m:r>
                      </m:e>
                      <m:sub>
                        <m:r>
                          <a:rPr lang="en-US" altLang="zh-CN" sz="2400" b="0" i="1" smtClean="0">
                            <a:solidFill>
                              <a:srgbClr val="000000"/>
                            </a:solidFill>
                            <a:latin typeface="Cambria Math" panose="02040503050406030204" pitchFamily="18" charset="0"/>
                          </a:rPr>
                          <m:t>1</m:t>
                        </m:r>
                      </m:sub>
                      <m:sup>
                        <m:r>
                          <a:rPr lang="en-US" altLang="zh-CN" sz="2400" b="0" i="1" smtClean="0">
                            <a:solidFill>
                              <a:srgbClr val="000000"/>
                            </a:solidFill>
                            <a:latin typeface="Cambria Math" panose="02040503050406030204" pitchFamily="18" charset="0"/>
                          </a:rPr>
                          <m:t>′</m:t>
                        </m:r>
                      </m:sup>
                    </m:sSubSup>
                    <m:r>
                      <a:rPr lang="en-US" altLang="zh-CN" sz="2400" b="0" i="1" smtClean="0">
                        <a:solidFill>
                          <a:srgbClr val="000000"/>
                        </a:solidFill>
                        <a:latin typeface="Cambria Math" panose="02040503050406030204" pitchFamily="18" charset="0"/>
                      </a:rPr>
                      <m:t>=0</m:t>
                    </m:r>
                  </m:oMath>
                </a14:m>
                <a:r>
                  <a:rPr lang="zh-CN" altLang="en-US" sz="2400" dirty="0">
                    <a:solidFill>
                      <a:srgbClr val="000000"/>
                    </a:solidFill>
                    <a:latin typeface="宋体"/>
                  </a:rPr>
                  <a:t>，则方法失败</a:t>
                </a:r>
                <a:r>
                  <a:rPr lang="en-US" altLang="zh-CN" sz="2400" dirty="0">
                    <a:solidFill>
                      <a:srgbClr val="000000"/>
                    </a:solidFill>
                    <a:latin typeface="宋体"/>
                  </a:rPr>
                  <a:t>;</a:t>
                </a:r>
                <a:r>
                  <a:rPr lang="zh-CN" altLang="en-US" sz="2400" dirty="0">
                    <a:solidFill>
                      <a:srgbClr val="000000"/>
                    </a:solidFill>
                    <a:latin typeface="宋体"/>
                  </a:rPr>
                  <a:t>否则以</a:t>
                </a:r>
                <a14:m>
                  <m:oMath xmlns:m="http://schemas.openxmlformats.org/officeDocument/2006/math">
                    <m:r>
                      <a:rPr lang="en-US" altLang="zh-CN" sz="2400" b="0" i="1" smtClean="0">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dirty="0">
                            <a:solidFill>
                              <a:srgbClr val="000000"/>
                            </a:solidFill>
                            <a:latin typeface="Cambria Math" panose="02040503050406030204" pitchFamily="18" charset="0"/>
                          </a:rPr>
                          <m:t>1</m:t>
                        </m:r>
                      </m:sub>
                    </m:sSub>
                    <m:r>
                      <a:rPr lang="en-US" altLang="zh-CN" sz="2400" b="0" i="1" smtClean="0">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𝑓</m:t>
                        </m:r>
                      </m:e>
                      <m:sub>
                        <m:r>
                          <a:rPr lang="en-US" altLang="zh-CN" sz="2400" i="1">
                            <a:solidFill>
                              <a:srgbClr val="000000"/>
                            </a:solidFill>
                            <a:latin typeface="Cambria Math" panose="02040503050406030204" pitchFamily="18" charset="0"/>
                          </a:rPr>
                          <m:t>1</m:t>
                        </m:r>
                      </m:sub>
                    </m:sSub>
                    <m:r>
                      <a:rPr lang="en-US" altLang="zh-CN" sz="2400" b="0" i="1" smtClean="0">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𝑓</m:t>
                        </m:r>
                        <m:r>
                          <a:rPr lang="en-US" altLang="zh-CN" sz="2400" i="1">
                            <a:solidFill>
                              <a:srgbClr val="000000"/>
                            </a:solidFill>
                            <a:latin typeface="Cambria Math" panose="02040503050406030204" pitchFamily="18" charset="0"/>
                          </a:rPr>
                          <m:t>′</m:t>
                        </m:r>
                      </m:e>
                      <m:sub>
                        <m:r>
                          <a:rPr lang="en-US" altLang="zh-CN" sz="2400" i="1">
                            <a:solidFill>
                              <a:srgbClr val="000000"/>
                            </a:solidFill>
                            <a:latin typeface="Cambria Math" panose="02040503050406030204" pitchFamily="18" charset="0"/>
                          </a:rPr>
                          <m:t>1</m:t>
                        </m:r>
                      </m:sub>
                    </m:sSub>
                    <m:r>
                      <a:rPr lang="en-US" altLang="zh-CN" sz="2400" b="0" i="1" smtClean="0">
                        <a:solidFill>
                          <a:srgbClr val="000000"/>
                        </a:solidFill>
                        <a:latin typeface="Cambria Math" panose="02040503050406030204" pitchFamily="18" charset="0"/>
                      </a:rPr>
                      <m:t>)</m:t>
                    </m:r>
                  </m:oMath>
                </a14:m>
                <a:r>
                  <a:rPr lang="zh-CN" altLang="en-US" sz="2400" dirty="0">
                    <a:solidFill>
                      <a:srgbClr val="000000"/>
                    </a:solidFill>
                    <a:latin typeface="宋体"/>
                  </a:rPr>
                  <a:t>代替</a:t>
                </a:r>
                <a14:m>
                  <m:oMath xmlns:m="http://schemas.openxmlformats.org/officeDocument/2006/math">
                    <m:r>
                      <a:rPr lang="en-US" altLang="zh-CN" sz="2400" i="1">
                        <a:solidFill>
                          <a:srgbClr val="000000"/>
                        </a:solidFill>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b="0" i="0" dirty="0" smtClean="0">
                            <a:solidFill>
                              <a:srgbClr val="000000"/>
                            </a:solidFill>
                            <a:latin typeface="Cambria Math" panose="02040503050406030204" pitchFamily="18" charset="0"/>
                          </a:rPr>
                          <m:t>0</m:t>
                        </m:r>
                      </m:sub>
                    </m:sSub>
                    <m:r>
                      <a:rPr lang="en-US" altLang="zh-CN" sz="2400" i="1">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𝑓</m:t>
                        </m:r>
                      </m:e>
                      <m:sub>
                        <m:r>
                          <a:rPr lang="en-US" altLang="zh-CN" sz="2400" b="0" i="1" smtClean="0">
                            <a:solidFill>
                              <a:srgbClr val="000000"/>
                            </a:solidFill>
                            <a:latin typeface="Cambria Math" panose="02040503050406030204" pitchFamily="18" charset="0"/>
                          </a:rPr>
                          <m:t>0</m:t>
                        </m:r>
                      </m:sub>
                    </m:sSub>
                    <m:r>
                      <a:rPr lang="en-US" altLang="zh-CN" sz="2400" i="1">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𝑓</m:t>
                        </m:r>
                        <m:r>
                          <a:rPr lang="en-US" altLang="zh-CN" sz="2400" i="1">
                            <a:solidFill>
                              <a:srgbClr val="000000"/>
                            </a:solidFill>
                            <a:latin typeface="Cambria Math" panose="02040503050406030204" pitchFamily="18" charset="0"/>
                          </a:rPr>
                          <m:t>′</m:t>
                        </m:r>
                      </m:e>
                      <m:sub>
                        <m:r>
                          <a:rPr lang="en-US" altLang="zh-CN" sz="2400" b="0" i="1" smtClean="0">
                            <a:solidFill>
                              <a:srgbClr val="000000"/>
                            </a:solidFill>
                            <a:latin typeface="Cambria Math" panose="02040503050406030204" pitchFamily="18" charset="0"/>
                          </a:rPr>
                          <m:t>0</m:t>
                        </m:r>
                      </m:sub>
                    </m:sSub>
                    <m:r>
                      <a:rPr lang="en-US" altLang="zh-CN" sz="2400" i="1">
                        <a:solidFill>
                          <a:srgbClr val="000000"/>
                        </a:solidFill>
                        <a:latin typeface="Cambria Math" panose="02040503050406030204" pitchFamily="18" charset="0"/>
                      </a:rPr>
                      <m:t>)</m:t>
                    </m:r>
                  </m:oMath>
                </a14:m>
                <a:r>
                  <a:rPr lang="zh-CN" altLang="en-US" sz="2400" dirty="0">
                    <a:solidFill>
                      <a:srgbClr val="000000"/>
                    </a:solidFill>
                    <a:latin typeface="宋体"/>
                  </a:rPr>
                  <a:t>转步骤</a:t>
                </a:r>
                <a:r>
                  <a:rPr lang="en-US" altLang="zh-CN" sz="2400" dirty="0">
                    <a:solidFill>
                      <a:srgbClr val="000000"/>
                    </a:solidFill>
                    <a:latin typeface="宋体"/>
                  </a:rPr>
                  <a:t>(2)</a:t>
                </a:r>
                <a:r>
                  <a:rPr lang="zh-CN" altLang="en-US" sz="2400" dirty="0">
                    <a:solidFill>
                      <a:srgbClr val="000000"/>
                    </a:solidFill>
                    <a:latin typeface="宋体"/>
                  </a:rPr>
                  <a:t>继续迭代。</a:t>
                </a:r>
                <a:endParaRPr lang="en-US" altLang="zh-CN" sz="2400" dirty="0">
                  <a:solidFill>
                    <a:srgbClr val="000000"/>
                  </a:solidFill>
                  <a:latin typeface="宋体"/>
                </a:endParaRPr>
              </a:p>
              <a:p>
                <a:pPr lvl="0" algn="just" fontAlgn="base">
                  <a:lnSpc>
                    <a:spcPct val="120000"/>
                  </a:lnSpc>
                  <a:spcBef>
                    <a:spcPct val="0"/>
                  </a:spcBef>
                  <a:spcAft>
                    <a:spcPts val="1200"/>
                  </a:spcAft>
                  <a:buClr>
                    <a:srgbClr val="0000FF"/>
                  </a:buClr>
                  <a:buSzPct val="70000"/>
                </a:pPr>
                <a:endParaRPr lang="en-US" altLang="zh-CN" sz="2400" dirty="0">
                  <a:solidFill>
                    <a:srgbClr val="000000"/>
                  </a:solidFill>
                  <a:latin typeface="宋体"/>
                </a:endParaRPr>
              </a:p>
              <a:p>
                <a:pPr lvl="0" algn="just" fontAlgn="base">
                  <a:lnSpc>
                    <a:spcPct val="120000"/>
                  </a:lnSpc>
                  <a:spcBef>
                    <a:spcPct val="0"/>
                  </a:spcBef>
                  <a:spcAft>
                    <a:spcPts val="1200"/>
                  </a:spcAft>
                  <a:buClr>
                    <a:srgbClr val="0000FF"/>
                  </a:buClr>
                  <a:buSzPct val="70000"/>
                </a:pPr>
                <a:r>
                  <a:rPr lang="en-US" altLang="zh-CN" sz="2800" b="1" dirty="0">
                    <a:solidFill>
                      <a:srgbClr val="0000FF"/>
                    </a:solidFill>
                    <a:latin typeface="宋体"/>
                  </a:rPr>
                  <a:t>  (</a:t>
                </a:r>
                <a:r>
                  <a:rPr lang="zh-CN" altLang="en-US" sz="2800" b="1" dirty="0">
                    <a:solidFill>
                      <a:srgbClr val="0000FF"/>
                    </a:solidFill>
                    <a:latin typeface="宋体"/>
                  </a:rPr>
                  <a:t>四）牛顿迭代法的数学应用</a:t>
                </a:r>
              </a:p>
              <a:p>
                <a:pPr lvl="0" algn="just" fontAlgn="base">
                  <a:lnSpc>
                    <a:spcPct val="120000"/>
                  </a:lnSpc>
                  <a:spcBef>
                    <a:spcPct val="0"/>
                  </a:spcBef>
                  <a:spcAft>
                    <a:spcPts val="1200"/>
                  </a:spcAft>
                  <a:buClr>
                    <a:srgbClr val="0000FF"/>
                  </a:buClr>
                  <a:buSzPct val="70000"/>
                </a:pPr>
                <a:r>
                  <a:rPr lang="zh-CN" altLang="en-US" sz="2400" b="1" dirty="0">
                    <a:solidFill>
                      <a:srgbClr val="0000FF"/>
                    </a:solidFill>
                    <a:latin typeface="宋体"/>
                  </a:rPr>
                  <a:t>例</a:t>
                </a:r>
                <a:r>
                  <a:rPr lang="en-US" altLang="zh-CN" sz="2400" b="1" dirty="0">
                    <a:solidFill>
                      <a:srgbClr val="0000FF"/>
                    </a:solidFill>
                    <a:latin typeface="宋体"/>
                  </a:rPr>
                  <a:t>2-9 </a:t>
                </a:r>
                <a:r>
                  <a:rPr lang="zh-CN" altLang="en-US" sz="2400" dirty="0">
                    <a:solidFill>
                      <a:srgbClr val="000000"/>
                    </a:solidFill>
                    <a:latin typeface="宋体"/>
                  </a:rPr>
                  <a:t>构造计算</a:t>
                </a:r>
                <a14:m>
                  <m:oMath xmlns:m="http://schemas.openxmlformats.org/officeDocument/2006/math">
                    <m:rad>
                      <m:radPr>
                        <m:degHide m:val="on"/>
                        <m:ctrlPr>
                          <a:rPr lang="zh-CN" altLang="en-US" sz="2400" i="1" smtClean="0">
                            <a:solidFill>
                              <a:srgbClr val="000000"/>
                            </a:solidFill>
                            <a:latin typeface="Cambria Math" panose="02040503050406030204" pitchFamily="18" charset="0"/>
                          </a:rPr>
                        </m:ctrlPr>
                      </m:radPr>
                      <m:deg/>
                      <m:e>
                        <m:r>
                          <a:rPr lang="en-US" altLang="zh-CN" sz="2400" b="0" i="1" smtClean="0">
                            <a:solidFill>
                              <a:srgbClr val="000000"/>
                            </a:solidFill>
                            <a:latin typeface="Cambria Math" panose="02040503050406030204" pitchFamily="18" charset="0"/>
                          </a:rPr>
                          <m:t>𝐶</m:t>
                        </m:r>
                      </m:e>
                    </m:rad>
                  </m:oMath>
                </a14:m>
                <a:r>
                  <a:rPr lang="en-US" altLang="zh-CN" sz="2400" dirty="0">
                    <a:solidFill>
                      <a:srgbClr val="000000"/>
                    </a:solidFill>
                    <a:latin typeface="宋体"/>
                  </a:rPr>
                  <a:t>(</a:t>
                </a:r>
                <a14:m>
                  <m:oMath xmlns:m="http://schemas.openxmlformats.org/officeDocument/2006/math">
                    <m:r>
                      <a:rPr lang="en-US" altLang="zh-CN" sz="2400" i="1" dirty="0" smtClean="0">
                        <a:solidFill>
                          <a:srgbClr val="000000"/>
                        </a:solidFill>
                        <a:latin typeface="Cambria Math" panose="02040503050406030204" pitchFamily="18" charset="0"/>
                      </a:rPr>
                      <m:t>𝐶</m:t>
                    </m:r>
                    <m:r>
                      <a:rPr lang="en-US" altLang="zh-CN" sz="2400" i="1" dirty="0" smtClean="0">
                        <a:solidFill>
                          <a:srgbClr val="000000"/>
                        </a:solidFill>
                        <a:latin typeface="Cambria Math" panose="02040503050406030204" pitchFamily="18" charset="0"/>
                      </a:rPr>
                      <m:t>&gt;0</m:t>
                    </m:r>
                  </m:oMath>
                </a14:m>
                <a:r>
                  <a:rPr lang="en-US" altLang="zh-CN" sz="2400" dirty="0">
                    <a:solidFill>
                      <a:srgbClr val="000000"/>
                    </a:solidFill>
                    <a:latin typeface="宋体"/>
                  </a:rPr>
                  <a:t>)</a:t>
                </a:r>
                <a:r>
                  <a:rPr lang="zh-CN" altLang="en-US" sz="2400" dirty="0">
                    <a:solidFill>
                      <a:srgbClr val="000000"/>
                    </a:solidFill>
                    <a:latin typeface="宋体"/>
                  </a:rPr>
                  <a:t>的牛顿迭代公式，并计算</a:t>
                </a:r>
                <a14:m>
                  <m:oMath xmlns:m="http://schemas.openxmlformats.org/officeDocument/2006/math">
                    <m:rad>
                      <m:radPr>
                        <m:degHide m:val="on"/>
                        <m:ctrlPr>
                          <a:rPr lang="zh-CN" altLang="en-US" sz="2400" i="1" smtClean="0">
                            <a:solidFill>
                              <a:srgbClr val="000000"/>
                            </a:solidFill>
                            <a:latin typeface="Cambria Math" panose="02040503050406030204" pitchFamily="18" charset="0"/>
                          </a:rPr>
                        </m:ctrlPr>
                      </m:radPr>
                      <m:deg/>
                      <m:e>
                        <m:r>
                          <a:rPr lang="en-US" altLang="zh-CN" sz="2400" b="0" i="1" smtClean="0">
                            <a:solidFill>
                              <a:srgbClr val="000000"/>
                            </a:solidFill>
                            <a:latin typeface="Cambria Math" panose="02040503050406030204" pitchFamily="18" charset="0"/>
                          </a:rPr>
                          <m:t>115</m:t>
                        </m:r>
                      </m:e>
                    </m:rad>
                  </m:oMath>
                </a14:m>
                <a:r>
                  <a:rPr lang="zh-CN" altLang="en-US" sz="2400" dirty="0">
                    <a:solidFill>
                      <a:srgbClr val="000000"/>
                    </a:solidFill>
                    <a:latin typeface="宋体"/>
                  </a:rPr>
                  <a:t>的近似值，精度为</a:t>
                </a:r>
                <a14:m>
                  <m:oMath xmlns:m="http://schemas.openxmlformats.org/officeDocument/2006/math">
                    <m:sSup>
                      <m:sSupPr>
                        <m:ctrlPr>
                          <a:rPr lang="en-US" altLang="zh-CN" sz="2400" i="1" smtClean="0">
                            <a:solidFill>
                              <a:srgbClr val="000000"/>
                            </a:solidFill>
                            <a:latin typeface="Cambria Math" panose="02040503050406030204" pitchFamily="18" charset="0"/>
                          </a:rPr>
                        </m:ctrlPr>
                      </m:sSupPr>
                      <m:e>
                        <m:r>
                          <a:rPr lang="en-US" altLang="zh-CN" sz="2400" b="0" i="1" smtClean="0">
                            <a:solidFill>
                              <a:srgbClr val="000000"/>
                            </a:solidFill>
                            <a:latin typeface="Cambria Math" panose="02040503050406030204" pitchFamily="18" charset="0"/>
                          </a:rPr>
                          <m:t>10</m:t>
                        </m:r>
                      </m:e>
                      <m:sup>
                        <m:r>
                          <a:rPr lang="en-US" altLang="zh-CN" sz="2400" b="0" i="1" smtClean="0">
                            <a:solidFill>
                              <a:srgbClr val="000000"/>
                            </a:solidFill>
                            <a:latin typeface="Cambria Math" panose="02040503050406030204" pitchFamily="18" charset="0"/>
                          </a:rPr>
                          <m:t>−5</m:t>
                        </m:r>
                      </m:sup>
                    </m:sSup>
                  </m:oMath>
                </a14:m>
                <a:r>
                  <a:rPr lang="zh-CN" altLang="en-US" sz="2400" dirty="0">
                    <a:solidFill>
                      <a:srgbClr val="000000"/>
                    </a:solidFill>
                    <a:latin typeface="宋体"/>
                  </a:rPr>
                  <a:t>。</a:t>
                </a:r>
                <a:endParaRPr lang="en-US" altLang="zh-CN" sz="2400" dirty="0">
                  <a:solidFill>
                    <a:srgbClr val="000000"/>
                  </a:solidFill>
                  <a:latin typeface="宋体"/>
                </a:endParaRPr>
              </a:p>
              <a:p>
                <a:pPr lvl="0" algn="just" fontAlgn="base">
                  <a:lnSpc>
                    <a:spcPct val="120000"/>
                  </a:lnSpc>
                  <a:spcBef>
                    <a:spcPct val="0"/>
                  </a:spcBef>
                  <a:spcAft>
                    <a:spcPts val="1200"/>
                  </a:spcAft>
                  <a:buClr>
                    <a:srgbClr val="0000FF"/>
                  </a:buClr>
                  <a:buSzPct val="70000"/>
                </a:pPr>
                <a:r>
                  <a:rPr lang="zh-CN" altLang="en-US" sz="2400" b="1" dirty="0">
                    <a:solidFill>
                      <a:srgbClr val="0000FF"/>
                    </a:solidFill>
                    <a:latin typeface="宋体"/>
                  </a:rPr>
                  <a:t>例</a:t>
                </a:r>
                <a:r>
                  <a:rPr lang="en-US" altLang="zh-CN" sz="2400" b="1" dirty="0">
                    <a:solidFill>
                      <a:srgbClr val="0000FF"/>
                    </a:solidFill>
                    <a:latin typeface="宋体"/>
                  </a:rPr>
                  <a:t>2-10 </a:t>
                </a:r>
                <a:r>
                  <a:rPr lang="zh-CN" altLang="en-US" sz="2400" dirty="0">
                    <a:solidFill>
                      <a:srgbClr val="000000"/>
                    </a:solidFill>
                    <a:latin typeface="宋体"/>
                  </a:rPr>
                  <a:t>不直接用除法计算，使用牛顿迭代法求解</a:t>
                </a:r>
                <a14:m>
                  <m:oMath xmlns:m="http://schemas.openxmlformats.org/officeDocument/2006/math">
                    <m:f>
                      <m:fPr>
                        <m:ctrlPr>
                          <a:rPr lang="en-US" altLang="zh-CN" sz="2400" i="1" smtClean="0">
                            <a:solidFill>
                              <a:srgbClr val="000000"/>
                            </a:solidFill>
                            <a:latin typeface="Cambria Math" panose="02040503050406030204" pitchFamily="18" charset="0"/>
                          </a:rPr>
                        </m:ctrlPr>
                      </m:fPr>
                      <m:num>
                        <m:r>
                          <a:rPr lang="en-US" altLang="zh-CN" sz="2400" b="0" i="1" smtClean="0">
                            <a:solidFill>
                              <a:srgbClr val="000000"/>
                            </a:solidFill>
                            <a:latin typeface="Cambria Math" panose="02040503050406030204" pitchFamily="18" charset="0"/>
                          </a:rPr>
                          <m:t>1</m:t>
                        </m:r>
                      </m:num>
                      <m:den>
                        <m:r>
                          <a:rPr lang="en-US" altLang="zh-CN" sz="2400" b="0" i="1" smtClean="0">
                            <a:solidFill>
                              <a:srgbClr val="000000"/>
                            </a:solidFill>
                            <a:latin typeface="Cambria Math" panose="02040503050406030204" pitchFamily="18" charset="0"/>
                          </a:rPr>
                          <m:t>𝐶</m:t>
                        </m:r>
                      </m:den>
                    </m:f>
                    <m:r>
                      <a:rPr lang="en-US" altLang="zh-CN" sz="2400" i="1" smtClean="0">
                        <a:solidFill>
                          <a:srgbClr val="000000"/>
                        </a:solidFill>
                        <a:latin typeface="Cambria Math" panose="02040503050406030204" pitchFamily="18" charset="0"/>
                      </a:rPr>
                      <m:t> </m:t>
                    </m:r>
                  </m:oMath>
                </a14:m>
                <a:r>
                  <a:rPr lang="en-US" altLang="zh-CN" sz="2400" dirty="0">
                    <a:solidFill>
                      <a:srgbClr val="000000"/>
                    </a:solidFill>
                    <a:latin typeface="宋体"/>
                  </a:rPr>
                  <a:t>(</a:t>
                </a:r>
                <a14:m>
                  <m:oMath xmlns:m="http://schemas.openxmlformats.org/officeDocument/2006/math">
                    <m:r>
                      <a:rPr lang="en-US" altLang="zh-CN" sz="2400" i="1" dirty="0" smtClean="0">
                        <a:solidFill>
                          <a:srgbClr val="000000"/>
                        </a:solidFill>
                        <a:latin typeface="Cambria Math" panose="02040503050406030204" pitchFamily="18" charset="0"/>
                      </a:rPr>
                      <m:t>𝐶</m:t>
                    </m:r>
                    <m:r>
                      <a:rPr lang="en-US" altLang="zh-CN" sz="2400" i="1" dirty="0" smtClean="0">
                        <a:solidFill>
                          <a:srgbClr val="000000"/>
                        </a:solidFill>
                        <a:latin typeface="Cambria Math" panose="02040503050406030204" pitchFamily="18" charset="0"/>
                      </a:rPr>
                      <m:t>&gt;0</m:t>
                    </m:r>
                  </m:oMath>
                </a14:m>
                <a:r>
                  <a:rPr lang="en-US" altLang="zh-CN" sz="2400" dirty="0">
                    <a:solidFill>
                      <a:srgbClr val="000000"/>
                    </a:solidFill>
                    <a:latin typeface="宋体"/>
                  </a:rPr>
                  <a:t>)</a:t>
                </a:r>
                <a:r>
                  <a:rPr lang="zh-CN" altLang="en-US" sz="2400" dirty="0">
                    <a:solidFill>
                      <a:srgbClr val="000000"/>
                    </a:solidFill>
                    <a:latin typeface="宋体"/>
                  </a:rPr>
                  <a:t>的计算公式，并使用该公式计算</a:t>
                </a:r>
                <a14:m>
                  <m:oMath xmlns:m="http://schemas.openxmlformats.org/officeDocument/2006/math">
                    <m:f>
                      <m:fPr>
                        <m:ctrlPr>
                          <a:rPr lang="en-US" altLang="zh-CN" sz="2400" i="1" smtClean="0">
                            <a:solidFill>
                              <a:srgbClr val="000000"/>
                            </a:solidFill>
                            <a:latin typeface="Cambria Math" panose="02040503050406030204" pitchFamily="18" charset="0"/>
                          </a:rPr>
                        </m:ctrlPr>
                      </m:fPr>
                      <m:num>
                        <m:r>
                          <a:rPr lang="en-US" altLang="zh-CN" sz="2400" b="0" i="1" smtClean="0">
                            <a:solidFill>
                              <a:srgbClr val="000000"/>
                            </a:solidFill>
                            <a:latin typeface="Cambria Math" panose="02040503050406030204" pitchFamily="18" charset="0"/>
                          </a:rPr>
                          <m:t>1</m:t>
                        </m:r>
                      </m:num>
                      <m:den>
                        <m:r>
                          <a:rPr lang="en-US" altLang="zh-CN" sz="2400" b="0" i="1" smtClean="0">
                            <a:solidFill>
                              <a:srgbClr val="000000"/>
                            </a:solidFill>
                            <a:latin typeface="Cambria Math" panose="02040503050406030204" pitchFamily="18" charset="0"/>
                          </a:rPr>
                          <m:t>1.2345</m:t>
                        </m:r>
                      </m:den>
                    </m:f>
                  </m:oMath>
                </a14:m>
                <a:r>
                  <a:rPr lang="zh-CN" altLang="en-US" sz="2400" dirty="0">
                    <a:solidFill>
                      <a:srgbClr val="000000"/>
                    </a:solidFill>
                    <a:latin typeface="宋体"/>
                  </a:rPr>
                  <a:t>的近似值，计算结果精确至</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10</m:t>
                        </m:r>
                      </m:e>
                      <m:sup>
                        <m:r>
                          <a:rPr lang="en-US" altLang="zh-CN" sz="2400" i="1">
                            <a:solidFill>
                              <a:srgbClr val="000000"/>
                            </a:solidFill>
                            <a:latin typeface="Cambria Math" panose="02040503050406030204" pitchFamily="18" charset="0"/>
                          </a:rPr>
                          <m:t>−5</m:t>
                        </m:r>
                      </m:sup>
                    </m:sSup>
                    <m:r>
                      <a:rPr lang="en-US" altLang="zh-CN" sz="2400" i="1">
                        <a:solidFill>
                          <a:srgbClr val="000000"/>
                        </a:solidFill>
                        <a:latin typeface="Cambria Math" panose="02040503050406030204" pitchFamily="18" charset="0"/>
                      </a:rPr>
                      <m:t> </m:t>
                    </m:r>
                  </m:oMath>
                </a14:m>
                <a:r>
                  <a:rPr lang="zh-CN" altLang="en-US" sz="2400" dirty="0">
                    <a:solidFill>
                      <a:srgbClr val="000000"/>
                    </a:solidFill>
                    <a:latin typeface="宋体"/>
                  </a:rPr>
                  <a:t>。</a:t>
                </a:r>
              </a:p>
            </p:txBody>
          </p:sp>
        </mc:Choice>
        <mc:Fallback>
          <p:sp>
            <p:nvSpPr>
              <p:cNvPr id="1703941" name="Rectangle 5"/>
              <p:cNvSpPr>
                <a:spLocks noRot="1" noChangeAspect="1" noMove="1" noResize="1" noEditPoints="1" noAdjustHandles="1" noChangeArrowheads="1" noChangeShapeType="1" noTextEdit="1"/>
              </p:cNvSpPr>
              <p:nvPr/>
            </p:nvSpPr>
            <p:spPr bwMode="auto">
              <a:xfrm>
                <a:off x="396379" y="909885"/>
                <a:ext cx="8456104" cy="5649668"/>
              </a:xfrm>
              <a:prstGeom prst="rect">
                <a:avLst/>
              </a:prstGeom>
              <a:blipFill rotWithShape="1">
                <a:blip r:embed="rId3" cstate="print"/>
                <a:stretch>
                  <a:fillRect l="-865" r="-865"/>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marR="0" lvl="0" indent="-34290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FF00"/>
                </a:solidFill>
                <a:effectLst/>
                <a:uLnTx/>
                <a:uFillTx/>
                <a:latin typeface="Times New Roman" panose="02020603050405020304" pitchFamily="18" charset="0"/>
                <a:ea typeface="楷体" panose="02010609060101010101" pitchFamily="49" charset="-122"/>
                <a:cs typeface="+mn-cs"/>
              </a:rPr>
              <a:t>一、牛顿迭代法</a:t>
            </a:r>
            <a:endParaRPr kumimoji="0" lang="zh-CN" altLang="en-US" sz="3200" b="1" i="0" u="none" strike="noStrike" kern="1200" cap="none" spc="0" normalizeH="0" baseline="0" noProof="0" dirty="0">
              <a:ln>
                <a:noFill/>
              </a:ln>
              <a:solidFill>
                <a:srgbClr val="FFFF00"/>
              </a:solidFill>
              <a:effectLst/>
              <a:uLnTx/>
              <a:uFillTx/>
              <a:latin typeface="黑体" panose="02010609060101010101" pitchFamily="2" charset="-122"/>
              <a:ea typeface="黑体" panose="02010609060101010101" pitchFamily="2" charset="-122"/>
              <a:cs typeface="+mn-cs"/>
            </a:endParaRPr>
          </a:p>
        </p:txBody>
      </p:sp>
      <p:sp>
        <p:nvSpPr>
          <p:cNvPr id="7"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37</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340570" y="909885"/>
                <a:ext cx="11510859" cy="5649668"/>
              </a:xfrm>
              <a:prstGeom prst="rect">
                <a:avLst/>
              </a:prstGeom>
              <a:noFill/>
              <a:ln w="9525">
                <a:noFill/>
                <a:miter lim="800000"/>
                <a:headEnd/>
                <a:tailEnd/>
              </a:ln>
            </p:spPr>
            <p:txBody>
              <a:bodyPr anchor="ctr"/>
              <a:lstStyle/>
              <a:p>
                <a:pPr algn="just" fontAlgn="base">
                  <a:lnSpc>
                    <a:spcPct val="120000"/>
                  </a:lnSpc>
                  <a:spcBef>
                    <a:spcPct val="0"/>
                  </a:spcBef>
                  <a:spcAft>
                    <a:spcPts val="1200"/>
                  </a:spcAft>
                  <a:buClr>
                    <a:srgbClr val="0000FF"/>
                  </a:buClr>
                  <a:buSzPct val="70000"/>
                </a:pPr>
                <a:r>
                  <a:rPr lang="zh-CN" altLang="en-US" sz="2400" b="1" dirty="0">
                    <a:solidFill>
                      <a:srgbClr val="0000FF"/>
                    </a:solidFill>
                    <a:latin typeface="宋体"/>
                  </a:rPr>
                  <a:t>定理</a:t>
                </a:r>
                <a:r>
                  <a:rPr lang="en-US" altLang="zh-CN" sz="2400" b="1" dirty="0">
                    <a:solidFill>
                      <a:srgbClr val="0000FF"/>
                    </a:solidFill>
                    <a:latin typeface="宋体"/>
                  </a:rPr>
                  <a:t>2-4(</a:t>
                </a:r>
                <a:r>
                  <a:rPr lang="zh-CN" altLang="en-US" sz="2400" b="1" dirty="0">
                    <a:solidFill>
                      <a:srgbClr val="0000FF"/>
                    </a:solidFill>
                    <a:latin typeface="宋体"/>
                  </a:rPr>
                  <a:t>牛顿迭代法局部收敛性定理</a:t>
                </a:r>
                <a:r>
                  <a:rPr lang="en-US" altLang="zh-CN" sz="2400" b="1" dirty="0">
                    <a:solidFill>
                      <a:srgbClr val="0000FF"/>
                    </a:solidFill>
                    <a:latin typeface="宋体"/>
                  </a:rPr>
                  <a:t>) </a:t>
                </a:r>
                <a:r>
                  <a:rPr lang="zh-CN" altLang="en-US" sz="2400" dirty="0">
                    <a:solidFill>
                      <a:srgbClr val="000000"/>
                    </a:solidFill>
                    <a:latin typeface="宋体"/>
                  </a:rPr>
                  <a:t>设</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oMath>
                </a14:m>
                <a:r>
                  <a:rPr lang="zh-CN" altLang="en-US" sz="2400" dirty="0">
                    <a:solidFill>
                      <a:srgbClr val="000000"/>
                    </a:solidFill>
                    <a:latin typeface="宋体"/>
                  </a:rPr>
                  <a:t>是方程</a:t>
                </a:r>
                <a14:m>
                  <m:oMath xmlns:m="http://schemas.openxmlformats.org/officeDocument/2006/math">
                    <m:r>
                      <a:rPr lang="en-US" altLang="zh-CN" sz="2400" i="1" dirty="0" smtClean="0">
                        <a:solidFill>
                          <a:srgbClr val="000000"/>
                        </a:solidFill>
                        <a:latin typeface="Cambria Math" panose="02040503050406030204" pitchFamily="18" charset="0"/>
                      </a:rPr>
                      <m:t>𝑓</m:t>
                    </m:r>
                    <m:r>
                      <a:rPr lang="en-US" altLang="zh-CN"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)=0</m:t>
                    </m:r>
                  </m:oMath>
                </a14:m>
                <a:r>
                  <a:rPr lang="zh-CN" altLang="en-US" sz="2400" dirty="0">
                    <a:solidFill>
                      <a:srgbClr val="000000"/>
                    </a:solidFill>
                    <a:latin typeface="宋体"/>
                  </a:rPr>
                  <a:t>的一个根，</a:t>
                </a:r>
                <a14:m>
                  <m:oMath xmlns:m="http://schemas.openxmlformats.org/officeDocument/2006/math">
                    <m:r>
                      <a:rPr lang="en-US" altLang="zh-CN" sz="2400" i="1" dirty="0" smtClean="0">
                        <a:solidFill>
                          <a:srgbClr val="000000"/>
                        </a:solidFill>
                        <a:latin typeface="Cambria Math" panose="02040503050406030204" pitchFamily="18" charset="0"/>
                      </a:rPr>
                      <m:t>𝑓</m:t>
                    </m:r>
                    <m:r>
                      <a:rPr lang="en-US" altLang="zh-CN" sz="240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𝑥</m:t>
                    </m:r>
                    <m:r>
                      <a:rPr lang="en-US" altLang="zh-CN" sz="2400" i="1" dirty="0" smtClean="0">
                        <a:solidFill>
                          <a:srgbClr val="000000"/>
                        </a:solidFill>
                        <a:latin typeface="Cambria Math" panose="02040503050406030204" pitchFamily="18" charset="0"/>
                      </a:rPr>
                      <m:t>)</m:t>
                    </m:r>
                  </m:oMath>
                </a14:m>
                <a:r>
                  <a:rPr lang="zh-CN" altLang="en-US" sz="2400" dirty="0">
                    <a:solidFill>
                      <a:srgbClr val="000000"/>
                    </a:solidFill>
                    <a:latin typeface="宋体"/>
                  </a:rPr>
                  <a:t>在</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oMath>
                </a14:m>
                <a:r>
                  <a:rPr lang="zh-CN" altLang="en-US" sz="2400" dirty="0">
                    <a:solidFill>
                      <a:srgbClr val="000000"/>
                    </a:solidFill>
                    <a:latin typeface="宋体"/>
                  </a:rPr>
                  <a:t>附近二阶导数连续，且</a:t>
                </a:r>
                <a14:m>
                  <m:oMath xmlns:m="http://schemas.openxmlformats.org/officeDocument/2006/math">
                    <m:r>
                      <a:rPr lang="en-US" altLang="zh-CN" sz="2400" i="1" dirty="0" smtClean="0">
                        <a:solidFill>
                          <a:srgbClr val="000000"/>
                        </a:solidFill>
                        <a:latin typeface="Cambria Math" panose="02040503050406030204" pitchFamily="18" charset="0"/>
                      </a:rPr>
                      <m:t>𝑓</m:t>
                    </m:r>
                    <m:r>
                      <a:rPr lang="en-US" altLang="zh-CN" sz="2400" b="0" i="1" dirty="0" smtClean="0">
                        <a:solidFill>
                          <a:srgbClr val="000000"/>
                        </a:solidFill>
                        <a:latin typeface="Cambria Math" panose="02040503050406030204" pitchFamily="18" charset="0"/>
                      </a:rPr>
                      <m:t>′</m:t>
                    </m:r>
                    <m:r>
                      <a:rPr lang="en-US" altLang="zh-CN" sz="2400" i="1" dirty="0" smtClean="0">
                        <a:solidFill>
                          <a:srgbClr val="000000"/>
                        </a:solidFill>
                        <a:latin typeface="Cambria Math" panose="02040503050406030204" pitchFamily="18" charset="0"/>
                      </a:rPr>
                      <m:t>(</m:t>
                    </m:r>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i="1" dirty="0" smtClean="0">
                        <a:solidFill>
                          <a:srgbClr val="000000"/>
                        </a:solidFill>
                        <a:latin typeface="Cambria Math" panose="02040503050406030204" pitchFamily="18" charset="0"/>
                      </a:rPr>
                      <m:t>)≠</m:t>
                    </m:r>
                    <m:r>
                      <a:rPr lang="en-US" altLang="zh-CN" sz="2400" i="1" dirty="0">
                        <a:solidFill>
                          <a:srgbClr val="000000"/>
                        </a:solidFill>
                        <a:latin typeface="Cambria Math" panose="02040503050406030204" pitchFamily="18" charset="0"/>
                      </a:rPr>
                      <m:t>0</m:t>
                    </m:r>
                  </m:oMath>
                </a14:m>
                <a:r>
                  <a:rPr lang="zh-CN" altLang="en-US" sz="2400" dirty="0">
                    <a:solidFill>
                      <a:srgbClr val="000000"/>
                    </a:solidFill>
                    <a:latin typeface="宋体"/>
                  </a:rPr>
                  <a:t>，则牛顿迭代法在</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oMath>
                </a14:m>
                <a:r>
                  <a:rPr lang="zh-CN" altLang="en-US" sz="2400" dirty="0">
                    <a:solidFill>
                      <a:srgbClr val="000000"/>
                    </a:solidFill>
                    <a:latin typeface="宋体"/>
                  </a:rPr>
                  <a:t>的附近至少为二阶收敛的，且有</a:t>
                </a:r>
                <a:endParaRPr lang="en-US" altLang="zh-CN" sz="2400" dirty="0">
                  <a:solidFill>
                    <a:srgbClr val="000000"/>
                  </a:solidFill>
                  <a:latin typeface="宋体"/>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func>
                        <m:funcPr>
                          <m:ctrlPr>
                            <a:rPr lang="pt-BR" altLang="zh-CN" sz="2000" i="1" smtClean="0">
                              <a:solidFill>
                                <a:srgbClr val="000000"/>
                              </a:solidFill>
                              <a:latin typeface="Cambria Math" panose="02040503050406030204" pitchFamily="18" charset="0"/>
                            </a:rPr>
                          </m:ctrlPr>
                        </m:funcPr>
                        <m:fName>
                          <m:limLow>
                            <m:limLowPr>
                              <m:ctrlPr>
                                <a:rPr lang="pt-BR" altLang="zh-CN" sz="2000" i="1" smtClean="0">
                                  <a:solidFill>
                                    <a:srgbClr val="000000"/>
                                  </a:solidFill>
                                  <a:latin typeface="Cambria Math" panose="02040503050406030204" pitchFamily="18" charset="0"/>
                                </a:rPr>
                              </m:ctrlPr>
                            </m:limLowPr>
                            <m:e>
                              <m:r>
                                <m:rPr>
                                  <m:sty m:val="p"/>
                                </m:rPr>
                                <a:rPr lang="pt-BR" altLang="zh-CN" sz="2000" i="0" smtClean="0">
                                  <a:solidFill>
                                    <a:srgbClr val="000000"/>
                                  </a:solidFill>
                                  <a:latin typeface="Cambria Math" panose="02040503050406030204" pitchFamily="18" charset="0"/>
                                </a:rPr>
                                <m:t>lim</m:t>
                              </m:r>
                            </m:e>
                            <m:lim>
                              <m:r>
                                <a:rPr lang="en-US" altLang="zh-CN" sz="2000" b="0" i="1" smtClean="0">
                                  <a:solidFill>
                                    <a:srgbClr val="000000"/>
                                  </a:solidFill>
                                  <a:latin typeface="Cambria Math" panose="02040503050406030204" pitchFamily="18" charset="0"/>
                                </a:rPr>
                                <m:t>𝑘</m:t>
                              </m:r>
                              <m:r>
                                <a:rPr lang="pt-BR" altLang="zh-CN" sz="2000" i="1" smtClean="0">
                                  <a:solidFill>
                                    <a:srgbClr val="000000"/>
                                  </a:solidFill>
                                  <a:latin typeface="Cambria Math" panose="02040503050406030204" pitchFamily="18" charset="0"/>
                                </a:rPr>
                                <m:t>→∞</m:t>
                              </m:r>
                            </m:lim>
                          </m:limLow>
                        </m:fName>
                        <m:e>
                          <m:f>
                            <m:fPr>
                              <m:ctrlPr>
                                <a:rPr lang="pt-BR" altLang="zh-CN" sz="2000" i="1" smtClean="0">
                                  <a:solidFill>
                                    <a:srgbClr val="000000"/>
                                  </a:solidFill>
                                  <a:latin typeface="Cambria Math" panose="02040503050406030204" pitchFamily="18" charset="0"/>
                                </a:rPr>
                              </m:ctrlPr>
                            </m:fPr>
                            <m:num>
                              <m:sSub>
                                <m:sSubPr>
                                  <m:ctrlPr>
                                    <a:rPr lang="pt-BR" altLang="zh-CN" sz="2000" i="1" smtClean="0">
                                      <a:solidFill>
                                        <a:srgbClr val="000000"/>
                                      </a:solidFill>
                                      <a:latin typeface="Cambria Math" panose="02040503050406030204" pitchFamily="18" charset="0"/>
                                    </a:rPr>
                                  </m:ctrlPr>
                                </m:sSubPr>
                                <m:e>
                                  <m:r>
                                    <a:rPr lang="en-US" altLang="zh-CN" sz="2000" b="0" i="1" smtClean="0">
                                      <a:solidFill>
                                        <a:srgbClr val="000000"/>
                                      </a:solidFill>
                                      <a:latin typeface="Cambria Math" panose="02040503050406030204" pitchFamily="18" charset="0"/>
                                    </a:rPr>
                                    <m:t>𝑥</m:t>
                                  </m:r>
                                </m:e>
                                <m:sub>
                                  <m:r>
                                    <a:rPr lang="en-US" altLang="zh-CN" sz="2000" b="0" i="1" smtClean="0">
                                      <a:solidFill>
                                        <a:srgbClr val="000000"/>
                                      </a:solidFill>
                                      <a:latin typeface="Cambria Math" panose="02040503050406030204" pitchFamily="18" charset="0"/>
                                    </a:rPr>
                                    <m:t>𝑘</m:t>
                                  </m:r>
                                  <m:r>
                                    <a:rPr lang="en-US" altLang="zh-CN" sz="2000" b="0" i="1" smtClean="0">
                                      <a:solidFill>
                                        <a:srgbClr val="000000"/>
                                      </a:solidFill>
                                      <a:latin typeface="Cambria Math" panose="02040503050406030204" pitchFamily="18" charset="0"/>
                                    </a:rPr>
                                    <m:t>+1</m:t>
                                  </m:r>
                                </m:sub>
                              </m:sSub>
                              <m:r>
                                <a:rPr lang="en-US" altLang="zh-CN" sz="2000" b="0" i="1" smtClean="0">
                                  <a:solidFill>
                                    <a:srgbClr val="000000"/>
                                  </a:solidFill>
                                  <a:latin typeface="Cambria Math" panose="02040503050406030204" pitchFamily="18" charset="0"/>
                                </a:rPr>
                                <m:t>−</m:t>
                              </m:r>
                              <m:sSup>
                                <m:sSupPr>
                                  <m:ctrlPr>
                                    <a:rPr lang="en-US" altLang="zh-CN" sz="2000" b="0" i="1" smtClean="0">
                                      <a:solidFill>
                                        <a:srgbClr val="000000"/>
                                      </a:solidFill>
                                      <a:latin typeface="Cambria Math" panose="02040503050406030204" pitchFamily="18" charset="0"/>
                                    </a:rPr>
                                  </m:ctrlPr>
                                </m:sSupPr>
                                <m:e>
                                  <m:r>
                                    <a:rPr lang="en-US" altLang="zh-CN" sz="2000" b="0" i="1" smtClean="0">
                                      <a:solidFill>
                                        <a:srgbClr val="000000"/>
                                      </a:solidFill>
                                      <a:latin typeface="Cambria Math" panose="02040503050406030204" pitchFamily="18" charset="0"/>
                                    </a:rPr>
                                    <m:t>𝑥</m:t>
                                  </m:r>
                                </m:e>
                                <m:sup>
                                  <m:r>
                                    <a:rPr lang="en-US" altLang="zh-CN" sz="2000" b="0" i="1" smtClean="0">
                                      <a:solidFill>
                                        <a:srgbClr val="000000"/>
                                      </a:solidFill>
                                      <a:latin typeface="Cambria Math" panose="02040503050406030204" pitchFamily="18" charset="0"/>
                                    </a:rPr>
                                    <m:t>∗</m:t>
                                  </m:r>
                                </m:sup>
                              </m:sSup>
                            </m:num>
                            <m:den>
                              <m:sSup>
                                <m:sSupPr>
                                  <m:ctrlPr>
                                    <a:rPr lang="pt-BR" altLang="zh-CN" sz="2000" i="1" smtClean="0">
                                      <a:solidFill>
                                        <a:srgbClr val="000000"/>
                                      </a:solidFill>
                                      <a:latin typeface="Cambria Math" panose="02040503050406030204" pitchFamily="18" charset="0"/>
                                    </a:rPr>
                                  </m:ctrlPr>
                                </m:sSupPr>
                                <m:e>
                                  <m:r>
                                    <a:rPr lang="en-US" altLang="zh-CN" sz="2000" b="0" i="1" smtClean="0">
                                      <a:solidFill>
                                        <a:srgbClr val="000000"/>
                                      </a:solidFill>
                                      <a:latin typeface="Cambria Math" panose="02040503050406030204" pitchFamily="18" charset="0"/>
                                    </a:rPr>
                                    <m:t>(</m:t>
                                  </m:r>
                                  <m:sSub>
                                    <m:sSubPr>
                                      <m:ctrlPr>
                                        <a:rPr lang="en-US" altLang="zh-CN" sz="2000" b="0" i="1" smtClean="0">
                                          <a:solidFill>
                                            <a:srgbClr val="000000"/>
                                          </a:solidFill>
                                          <a:latin typeface="Cambria Math" panose="02040503050406030204" pitchFamily="18" charset="0"/>
                                        </a:rPr>
                                      </m:ctrlPr>
                                    </m:sSubPr>
                                    <m:e>
                                      <m:r>
                                        <a:rPr lang="en-US" altLang="zh-CN" sz="2000" b="0" i="1" smtClean="0">
                                          <a:solidFill>
                                            <a:srgbClr val="000000"/>
                                          </a:solidFill>
                                          <a:latin typeface="Cambria Math" panose="02040503050406030204" pitchFamily="18" charset="0"/>
                                        </a:rPr>
                                        <m:t>𝑥</m:t>
                                      </m:r>
                                    </m:e>
                                    <m:sub>
                                      <m:r>
                                        <a:rPr lang="en-US" altLang="zh-CN" sz="2000" b="0" i="1" smtClean="0">
                                          <a:solidFill>
                                            <a:srgbClr val="000000"/>
                                          </a:solidFill>
                                          <a:latin typeface="Cambria Math" panose="02040503050406030204" pitchFamily="18" charset="0"/>
                                        </a:rPr>
                                        <m:t>𝑘</m:t>
                                      </m:r>
                                    </m:sub>
                                  </m:sSub>
                                  <m:r>
                                    <a:rPr lang="en-US" altLang="zh-CN" sz="2000" b="0" i="1" smtClean="0">
                                      <a:solidFill>
                                        <a:srgbClr val="000000"/>
                                      </a:solidFill>
                                      <a:latin typeface="Cambria Math" panose="02040503050406030204" pitchFamily="18" charset="0"/>
                                    </a:rPr>
                                    <m:t>−</m:t>
                                  </m:r>
                                  <m:sSup>
                                    <m:sSupPr>
                                      <m:ctrlPr>
                                        <a:rPr lang="en-US" altLang="zh-CN" sz="2000" b="0" i="1" smtClean="0">
                                          <a:solidFill>
                                            <a:srgbClr val="000000"/>
                                          </a:solidFill>
                                          <a:latin typeface="Cambria Math" panose="02040503050406030204" pitchFamily="18" charset="0"/>
                                        </a:rPr>
                                      </m:ctrlPr>
                                    </m:sSupPr>
                                    <m:e>
                                      <m:r>
                                        <a:rPr lang="en-US" altLang="zh-CN" sz="2000" b="0" i="1" smtClean="0">
                                          <a:solidFill>
                                            <a:srgbClr val="000000"/>
                                          </a:solidFill>
                                          <a:latin typeface="Cambria Math" panose="02040503050406030204" pitchFamily="18" charset="0"/>
                                        </a:rPr>
                                        <m:t>𝑥</m:t>
                                      </m:r>
                                    </m:e>
                                    <m:sup>
                                      <m:r>
                                        <a:rPr lang="en-US" altLang="zh-CN" sz="2000" b="0" i="1" smtClean="0">
                                          <a:solidFill>
                                            <a:srgbClr val="000000"/>
                                          </a:solidFill>
                                          <a:latin typeface="Cambria Math" panose="02040503050406030204" pitchFamily="18" charset="0"/>
                                        </a:rPr>
                                        <m:t>∗</m:t>
                                      </m:r>
                                    </m:sup>
                                  </m:sSup>
                                  <m:r>
                                    <a:rPr lang="en-US" altLang="zh-CN" sz="2000" b="0" i="1" smtClean="0">
                                      <a:solidFill>
                                        <a:srgbClr val="000000"/>
                                      </a:solidFill>
                                      <a:latin typeface="Cambria Math" panose="02040503050406030204" pitchFamily="18" charset="0"/>
                                    </a:rPr>
                                    <m:t>)</m:t>
                                  </m:r>
                                </m:e>
                                <m:sup>
                                  <m:r>
                                    <a:rPr lang="en-US" altLang="zh-CN" sz="2000" b="0" i="1" smtClean="0">
                                      <a:solidFill>
                                        <a:srgbClr val="000000"/>
                                      </a:solidFill>
                                      <a:latin typeface="Cambria Math" panose="02040503050406030204" pitchFamily="18" charset="0"/>
                                    </a:rPr>
                                    <m:t>2</m:t>
                                  </m:r>
                                </m:sup>
                              </m:sSup>
                            </m:den>
                          </m:f>
                        </m:e>
                      </m:func>
                      <m:r>
                        <a:rPr lang="en-US" altLang="zh-CN" sz="2000" b="0" i="1" smtClean="0">
                          <a:solidFill>
                            <a:srgbClr val="000000"/>
                          </a:solidFill>
                          <a:latin typeface="Cambria Math" panose="02040503050406030204" pitchFamily="18" charset="0"/>
                        </a:rPr>
                        <m:t>=</m:t>
                      </m:r>
                      <m:f>
                        <m:fPr>
                          <m:ctrlPr>
                            <a:rPr lang="en-US" altLang="zh-CN" sz="2000" i="1" dirty="0" smtClean="0">
                              <a:solidFill>
                                <a:srgbClr val="000000"/>
                              </a:solidFill>
                              <a:latin typeface="Cambria Math" panose="02040503050406030204" pitchFamily="18" charset="0"/>
                            </a:rPr>
                          </m:ctrlPr>
                        </m:fPr>
                        <m:num>
                          <m:r>
                            <a:rPr lang="en-US" altLang="zh-CN" sz="2000" dirty="0" smtClean="0">
                              <a:solidFill>
                                <a:srgbClr val="000000"/>
                              </a:solidFill>
                              <a:latin typeface="Cambria Math" panose="02040503050406030204" pitchFamily="18" charset="0"/>
                            </a:rPr>
                            <m:t>1</m:t>
                          </m:r>
                        </m:num>
                        <m:den>
                          <m:r>
                            <a:rPr lang="en-US" altLang="zh-CN" sz="2000" i="0" dirty="0" smtClean="0">
                              <a:solidFill>
                                <a:srgbClr val="000000"/>
                              </a:solidFill>
                              <a:latin typeface="Cambria Math" panose="02040503050406030204" pitchFamily="18" charset="0"/>
                            </a:rPr>
                            <m:t>2</m:t>
                          </m:r>
                        </m:den>
                      </m:f>
                      <m:f>
                        <m:fPr>
                          <m:ctrlPr>
                            <a:rPr lang="en-US" altLang="zh-CN" sz="2000" i="1" dirty="0" smtClean="0">
                              <a:solidFill>
                                <a:srgbClr val="000000"/>
                              </a:solidFill>
                              <a:latin typeface="Cambria Math" panose="02040503050406030204" pitchFamily="18" charset="0"/>
                            </a:rPr>
                          </m:ctrlPr>
                        </m:fPr>
                        <m:num>
                          <m:r>
                            <a:rPr lang="en-US" altLang="zh-CN" sz="2000" b="0" i="1" dirty="0" smtClean="0">
                              <a:solidFill>
                                <a:srgbClr val="000000"/>
                              </a:solidFill>
                              <a:latin typeface="Cambria Math" panose="02040503050406030204" pitchFamily="18" charset="0"/>
                            </a:rPr>
                            <m:t>𝑓</m:t>
                          </m:r>
                          <m:r>
                            <a:rPr lang="en-US" altLang="zh-CN" sz="2000" b="0" i="1" dirty="0" smtClean="0">
                              <a:solidFill>
                                <a:srgbClr val="000000"/>
                              </a:solidFill>
                              <a:latin typeface="Cambria Math" panose="02040503050406030204" pitchFamily="18" charset="0"/>
                            </a:rPr>
                            <m:t>′′(</m:t>
                          </m:r>
                          <m:sSup>
                            <m:sSupPr>
                              <m:ctrlPr>
                                <a:rPr lang="en-US" altLang="zh-CN" sz="2000" i="1">
                                  <a:solidFill>
                                    <a:srgbClr val="000000"/>
                                  </a:solidFill>
                                  <a:latin typeface="Cambria Math" panose="02040503050406030204" pitchFamily="18" charset="0"/>
                                </a:rPr>
                              </m:ctrlPr>
                            </m:sSupPr>
                            <m:e>
                              <m:r>
                                <a:rPr lang="en-US" altLang="zh-CN"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m:t>
                              </m:r>
                            </m:sup>
                          </m:sSup>
                          <m:r>
                            <a:rPr lang="en-US" altLang="zh-CN" sz="2000" b="0" i="1" dirty="0" smtClean="0">
                              <a:solidFill>
                                <a:srgbClr val="000000"/>
                              </a:solidFill>
                              <a:latin typeface="Cambria Math" panose="02040503050406030204" pitchFamily="18" charset="0"/>
                            </a:rPr>
                            <m:t>)</m:t>
                          </m:r>
                        </m:num>
                        <m:den>
                          <m:r>
                            <a:rPr lang="en-US" altLang="zh-CN" sz="2000" b="0" i="1" dirty="0" smtClean="0">
                              <a:solidFill>
                                <a:srgbClr val="000000"/>
                              </a:solidFill>
                              <a:latin typeface="Cambria Math" panose="02040503050406030204" pitchFamily="18" charset="0"/>
                            </a:rPr>
                            <m:t>𝑓</m:t>
                          </m:r>
                          <m:r>
                            <a:rPr lang="en-US" altLang="zh-CN" sz="2000" b="0" i="1" dirty="0" smtClean="0">
                              <a:solidFill>
                                <a:srgbClr val="000000"/>
                              </a:solidFill>
                              <a:latin typeface="Cambria Math" panose="02040503050406030204" pitchFamily="18" charset="0"/>
                            </a:rPr>
                            <m:t>′(</m:t>
                          </m:r>
                          <m:sSup>
                            <m:sSupPr>
                              <m:ctrlPr>
                                <a:rPr lang="en-US" altLang="zh-CN" sz="2000" i="1">
                                  <a:solidFill>
                                    <a:srgbClr val="000000"/>
                                  </a:solidFill>
                                  <a:latin typeface="Cambria Math" panose="02040503050406030204" pitchFamily="18" charset="0"/>
                                </a:rPr>
                              </m:ctrlPr>
                            </m:sSupPr>
                            <m:e>
                              <m:r>
                                <a:rPr lang="en-US" altLang="zh-CN"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m:t>
                              </m:r>
                            </m:sup>
                          </m:sSup>
                          <m:r>
                            <a:rPr lang="en-US" altLang="zh-CN" sz="2000" b="0" i="1" dirty="0" smtClean="0">
                              <a:solidFill>
                                <a:srgbClr val="000000"/>
                              </a:solidFill>
                              <a:latin typeface="Cambria Math" panose="02040503050406030204" pitchFamily="18" charset="0"/>
                            </a:rPr>
                            <m:t>)</m:t>
                          </m:r>
                        </m:den>
                      </m:f>
                    </m:oMath>
                  </m:oMathPara>
                </a14:m>
                <a:endParaRPr lang="en-US" altLang="zh-CN" sz="2000" dirty="0">
                  <a:solidFill>
                    <a:srgbClr val="000000"/>
                  </a:solidFill>
                  <a:latin typeface="宋体"/>
                </a:endParaRPr>
              </a:p>
              <a:p>
                <a:pPr algn="just" fontAlgn="base">
                  <a:lnSpc>
                    <a:spcPct val="120000"/>
                  </a:lnSpc>
                  <a:spcBef>
                    <a:spcPct val="0"/>
                  </a:spcBef>
                  <a:spcAft>
                    <a:spcPts val="1200"/>
                  </a:spcAft>
                  <a:buClr>
                    <a:srgbClr val="0000FF"/>
                  </a:buClr>
                  <a:buSzPct val="70000"/>
                </a:pPr>
                <a:r>
                  <a:rPr lang="en-US" altLang="zh-CN" sz="2400" b="1" dirty="0">
                    <a:solidFill>
                      <a:srgbClr val="000000"/>
                    </a:solidFill>
                    <a:latin typeface="宋体"/>
                  </a:rPr>
                  <a:t>    </a:t>
                </a:r>
                <a:r>
                  <a:rPr lang="zh-CN" altLang="en-US" sz="2400" b="1" dirty="0">
                    <a:solidFill>
                      <a:srgbClr val="0000FF"/>
                    </a:solidFill>
                    <a:latin typeface="宋体"/>
                  </a:rPr>
                  <a:t>证明 </a:t>
                </a:r>
                <a:r>
                  <a:rPr lang="zh-CN" altLang="en-US" sz="2400" dirty="0">
                    <a:solidFill>
                      <a:srgbClr val="000000"/>
                    </a:solidFill>
                    <a:latin typeface="宋体"/>
                  </a:rPr>
                  <a:t>由牛顿法的迭代函数式</a:t>
                </a:r>
                <a14:m>
                  <m:oMath xmlns:m="http://schemas.openxmlformats.org/officeDocument/2006/math">
                    <m:r>
                      <a:rPr lang="zh-CN" altLang="en-US" sz="2400" i="1" smtClean="0">
                        <a:solidFill>
                          <a:srgbClr val="000000"/>
                        </a:solidFill>
                        <a:latin typeface="Cambria Math" panose="02040503050406030204" pitchFamily="18" charset="0"/>
                      </a:rPr>
                      <m:t>𝜑</m:t>
                    </m:r>
                    <m:d>
                      <m:dPr>
                        <m:ctrlPr>
                          <a:rPr lang="en-US" altLang="zh-CN" sz="2400" b="0" i="1" smtClean="0">
                            <a:solidFill>
                              <a:srgbClr val="000000"/>
                            </a:solidFill>
                            <a:latin typeface="Cambria Math" panose="02040503050406030204" pitchFamily="18" charset="0"/>
                          </a:rPr>
                        </m:ctrlPr>
                      </m:dPr>
                      <m:e>
                        <m:r>
                          <a:rPr lang="en-US" altLang="zh-CN" sz="2400" b="0" i="1" smtClean="0">
                            <a:solidFill>
                              <a:srgbClr val="000000"/>
                            </a:solidFill>
                            <a:latin typeface="Cambria Math" panose="02040503050406030204" pitchFamily="18" charset="0"/>
                          </a:rPr>
                          <m:t>𝑥</m:t>
                        </m:r>
                      </m:e>
                    </m:d>
                    <m:r>
                      <a:rPr lang="en-US" altLang="zh-CN" sz="2400" b="0" i="1" smtClean="0">
                        <a:solidFill>
                          <a:srgbClr val="000000"/>
                        </a:solidFill>
                        <a:latin typeface="Cambria Math" panose="02040503050406030204" pitchFamily="18" charset="0"/>
                      </a:rPr>
                      <m:t>=</m:t>
                    </m:r>
                    <m:r>
                      <a:rPr lang="en-US" altLang="zh-CN" sz="2400" b="0" i="1" smtClean="0">
                        <a:solidFill>
                          <a:srgbClr val="000000"/>
                        </a:solidFill>
                        <a:latin typeface="Cambria Math" panose="02040503050406030204" pitchFamily="18" charset="0"/>
                      </a:rPr>
                      <m:t>𝑥</m:t>
                    </m:r>
                    <m:r>
                      <a:rPr lang="en-US" altLang="zh-CN" sz="2400" b="0" i="1" smtClean="0">
                        <a:solidFill>
                          <a:srgbClr val="000000"/>
                        </a:solidFill>
                        <a:latin typeface="Cambria Math" panose="02040503050406030204" pitchFamily="18" charset="0"/>
                      </a:rPr>
                      <m:t>−</m:t>
                    </m:r>
                    <m:f>
                      <m:fPr>
                        <m:ctrlPr>
                          <a:rPr lang="en-US" altLang="zh-CN" sz="2400" b="0" i="1" smtClean="0">
                            <a:solidFill>
                              <a:srgbClr val="000000"/>
                            </a:solidFill>
                            <a:latin typeface="Cambria Math" panose="02040503050406030204" pitchFamily="18" charset="0"/>
                          </a:rPr>
                        </m:ctrlPr>
                      </m:fPr>
                      <m:num>
                        <m:r>
                          <a:rPr lang="en-US" altLang="zh-CN" sz="2400" b="0" i="1" smtClean="0">
                            <a:solidFill>
                              <a:srgbClr val="000000"/>
                            </a:solidFill>
                            <a:latin typeface="Cambria Math" panose="02040503050406030204" pitchFamily="18" charset="0"/>
                          </a:rPr>
                          <m:t>𝑓</m:t>
                        </m:r>
                        <m:r>
                          <a:rPr lang="en-US" altLang="zh-CN" sz="2400" b="0" i="1" smtClean="0">
                            <a:solidFill>
                              <a:srgbClr val="000000"/>
                            </a:solidFill>
                            <a:latin typeface="Cambria Math" panose="02040503050406030204" pitchFamily="18" charset="0"/>
                          </a:rPr>
                          <m:t>(</m:t>
                        </m:r>
                        <m:r>
                          <a:rPr lang="en-US" altLang="zh-CN" sz="2400" b="0" i="1" smtClean="0">
                            <a:solidFill>
                              <a:srgbClr val="000000"/>
                            </a:solidFill>
                            <a:latin typeface="Cambria Math" panose="02040503050406030204" pitchFamily="18" charset="0"/>
                          </a:rPr>
                          <m:t>𝑥</m:t>
                        </m:r>
                        <m:r>
                          <a:rPr lang="en-US" altLang="zh-CN" sz="2400" b="0" i="1" smtClean="0">
                            <a:solidFill>
                              <a:srgbClr val="000000"/>
                            </a:solidFill>
                            <a:latin typeface="Cambria Math" panose="02040503050406030204" pitchFamily="18" charset="0"/>
                          </a:rPr>
                          <m:t>)</m:t>
                        </m:r>
                      </m:num>
                      <m:den>
                        <m:r>
                          <a:rPr lang="en-US" altLang="zh-CN" sz="2400" b="0" i="1" smtClean="0">
                            <a:solidFill>
                              <a:srgbClr val="000000"/>
                            </a:solidFill>
                            <a:latin typeface="Cambria Math" panose="02040503050406030204" pitchFamily="18" charset="0"/>
                          </a:rPr>
                          <m:t>𝑓</m:t>
                        </m:r>
                        <m:r>
                          <a:rPr lang="en-US" altLang="zh-CN" sz="2400" b="0" i="1" smtClean="0">
                            <a:solidFill>
                              <a:srgbClr val="000000"/>
                            </a:solidFill>
                            <a:latin typeface="Cambria Math" panose="02040503050406030204" pitchFamily="18" charset="0"/>
                          </a:rPr>
                          <m:t>′(</m:t>
                        </m:r>
                        <m:r>
                          <a:rPr lang="en-US" altLang="zh-CN" sz="2400" b="0" i="1" smtClean="0">
                            <a:solidFill>
                              <a:srgbClr val="000000"/>
                            </a:solidFill>
                            <a:latin typeface="Cambria Math" panose="02040503050406030204" pitchFamily="18" charset="0"/>
                          </a:rPr>
                          <m:t>𝑥</m:t>
                        </m:r>
                        <m:r>
                          <a:rPr lang="en-US" altLang="zh-CN" sz="2400" b="0" i="1" smtClean="0">
                            <a:solidFill>
                              <a:srgbClr val="000000"/>
                            </a:solidFill>
                            <a:latin typeface="Cambria Math" panose="02040503050406030204" pitchFamily="18" charset="0"/>
                          </a:rPr>
                          <m:t>)</m:t>
                        </m:r>
                      </m:den>
                    </m:f>
                  </m:oMath>
                </a14:m>
                <a:r>
                  <a:rPr lang="zh-CN" altLang="en-US" sz="2400" dirty="0">
                    <a:solidFill>
                      <a:srgbClr val="000000"/>
                    </a:solidFill>
                    <a:latin typeface="宋体"/>
                  </a:rPr>
                  <a:t>，方程两边同时对</a:t>
                </a:r>
                <a14:m>
                  <m:oMath xmlns:m="http://schemas.openxmlformats.org/officeDocument/2006/math">
                    <m:r>
                      <a:rPr lang="en-US" altLang="zh-CN" sz="2400" i="1" dirty="0" smtClean="0">
                        <a:solidFill>
                          <a:srgbClr val="000000"/>
                        </a:solidFill>
                        <a:latin typeface="Cambria Math" panose="02040503050406030204" pitchFamily="18" charset="0"/>
                      </a:rPr>
                      <m:t>𝑥</m:t>
                    </m:r>
                  </m:oMath>
                </a14:m>
                <a:r>
                  <a:rPr lang="zh-CN" altLang="en-US" sz="2400" dirty="0">
                    <a:solidFill>
                      <a:srgbClr val="000000"/>
                    </a:solidFill>
                    <a:latin typeface="宋体"/>
                  </a:rPr>
                  <a:t>求导有</a:t>
                </a:r>
                <a:endParaRPr lang="en-US" altLang="zh-CN" sz="2400" dirty="0">
                  <a:solidFill>
                    <a:srgbClr val="000000"/>
                  </a:solidFill>
                  <a:latin typeface="宋体"/>
                </a:endParaRPr>
              </a:p>
              <a:p>
                <a:pPr algn="just"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p>
                        <m:sSupPr>
                          <m:ctrlPr>
                            <a:rPr lang="en-US" altLang="zh-CN" sz="2000" b="0" i="1" smtClean="0">
                              <a:solidFill>
                                <a:srgbClr val="000000"/>
                              </a:solidFill>
                              <a:latin typeface="Cambria Math" panose="02040503050406030204" pitchFamily="18" charset="0"/>
                            </a:rPr>
                          </m:ctrlPr>
                        </m:sSupPr>
                        <m:e>
                          <m:r>
                            <a:rPr lang="zh-CN" altLang="en-US" sz="2000" i="1" smtClean="0">
                              <a:solidFill>
                                <a:srgbClr val="000000"/>
                              </a:solidFill>
                              <a:latin typeface="Cambria Math" panose="02040503050406030204" pitchFamily="18" charset="0"/>
                            </a:rPr>
                            <m:t>𝜑</m:t>
                          </m:r>
                        </m:e>
                        <m:sup>
                          <m:r>
                            <a:rPr lang="en-US" altLang="zh-CN" sz="2000" b="0" i="1" smtClean="0">
                              <a:solidFill>
                                <a:srgbClr val="000000"/>
                              </a:solidFill>
                              <a:latin typeface="Cambria Math" panose="02040503050406030204" pitchFamily="18" charset="0"/>
                            </a:rPr>
                            <m:t>′</m:t>
                          </m:r>
                        </m:sup>
                      </m:sSup>
                      <m:d>
                        <m:dPr>
                          <m:ctrlPr>
                            <a:rPr lang="en-US" altLang="zh-CN" sz="2000" b="0" i="1" smtClean="0">
                              <a:solidFill>
                                <a:srgbClr val="000000"/>
                              </a:solidFill>
                              <a:latin typeface="Cambria Math" panose="02040503050406030204" pitchFamily="18" charset="0"/>
                            </a:rPr>
                          </m:ctrlPr>
                        </m:dPr>
                        <m:e>
                          <m:r>
                            <a:rPr lang="en-US" altLang="zh-CN" sz="2000" b="0" i="1" smtClean="0">
                              <a:solidFill>
                                <a:srgbClr val="000000"/>
                              </a:solidFill>
                              <a:latin typeface="Cambria Math" panose="02040503050406030204" pitchFamily="18" charset="0"/>
                            </a:rPr>
                            <m:t>𝑥</m:t>
                          </m:r>
                        </m:e>
                      </m:d>
                      <m:r>
                        <a:rPr lang="en-US" altLang="zh-CN" sz="2000" b="0" i="1" smtClean="0">
                          <a:solidFill>
                            <a:srgbClr val="000000"/>
                          </a:solidFill>
                          <a:latin typeface="Cambria Math" panose="02040503050406030204" pitchFamily="18" charset="0"/>
                        </a:rPr>
                        <m:t>=1−</m:t>
                      </m:r>
                      <m:f>
                        <m:fPr>
                          <m:ctrlPr>
                            <a:rPr lang="en-US" altLang="zh-CN" sz="2000" b="0" i="1" smtClean="0">
                              <a:solidFill>
                                <a:srgbClr val="000000"/>
                              </a:solidFill>
                              <a:latin typeface="Cambria Math" panose="02040503050406030204" pitchFamily="18" charset="0"/>
                            </a:rPr>
                          </m:ctrlPr>
                        </m:fPr>
                        <m:num>
                          <m:sSup>
                            <m:sSupPr>
                              <m:ctrlPr>
                                <a:rPr lang="en-US" altLang="zh-CN" sz="2000" b="0" i="1" smtClean="0">
                                  <a:solidFill>
                                    <a:srgbClr val="000000"/>
                                  </a:solidFill>
                                  <a:latin typeface="Cambria Math" panose="02040503050406030204" pitchFamily="18" charset="0"/>
                                </a:rPr>
                              </m:ctrlPr>
                            </m:sSupPr>
                            <m:e>
                              <m:d>
                                <m:dPr>
                                  <m:begChr m:val="["/>
                                  <m:endChr m:val="]"/>
                                  <m:ctrlPr>
                                    <a:rPr lang="en-US" altLang="zh-CN" sz="2000" b="0" i="1" smtClean="0">
                                      <a:solidFill>
                                        <a:srgbClr val="000000"/>
                                      </a:solidFill>
                                      <a:latin typeface="Cambria Math" panose="02040503050406030204" pitchFamily="18" charset="0"/>
                                    </a:rPr>
                                  </m:ctrlPr>
                                </m:dPr>
                                <m:e>
                                  <m:sSup>
                                    <m:sSupPr>
                                      <m:ctrlPr>
                                        <a:rPr lang="en-US" altLang="zh-CN" sz="2000" b="0" i="1" smtClean="0">
                                          <a:solidFill>
                                            <a:srgbClr val="000000"/>
                                          </a:solidFill>
                                          <a:latin typeface="Cambria Math" panose="02040503050406030204" pitchFamily="18" charset="0"/>
                                        </a:rPr>
                                      </m:ctrlPr>
                                    </m:sSupPr>
                                    <m:e>
                                      <m:r>
                                        <a:rPr lang="en-US" altLang="zh-CN" sz="2000" b="0" i="1" smtClean="0">
                                          <a:solidFill>
                                            <a:srgbClr val="000000"/>
                                          </a:solidFill>
                                          <a:latin typeface="Cambria Math" panose="02040503050406030204" pitchFamily="18" charset="0"/>
                                        </a:rPr>
                                        <m:t>𝑓</m:t>
                                      </m:r>
                                    </m:e>
                                    <m:sup>
                                      <m:r>
                                        <a:rPr lang="en-US" altLang="zh-CN" sz="2000" b="0" i="1" smtClean="0">
                                          <a:solidFill>
                                            <a:srgbClr val="000000"/>
                                          </a:solidFill>
                                          <a:latin typeface="Cambria Math" panose="02040503050406030204" pitchFamily="18" charset="0"/>
                                        </a:rPr>
                                        <m:t>′</m:t>
                                      </m:r>
                                    </m:sup>
                                  </m:sSup>
                                  <m:d>
                                    <m:dPr>
                                      <m:ctrlPr>
                                        <a:rPr lang="en-US" altLang="zh-CN" sz="2000" b="0" i="1" smtClean="0">
                                          <a:solidFill>
                                            <a:srgbClr val="000000"/>
                                          </a:solidFill>
                                          <a:latin typeface="Cambria Math" panose="02040503050406030204" pitchFamily="18" charset="0"/>
                                        </a:rPr>
                                      </m:ctrlPr>
                                    </m:dPr>
                                    <m:e>
                                      <m:r>
                                        <a:rPr lang="en-US" altLang="zh-CN" sz="2000" b="0" i="1" smtClean="0">
                                          <a:solidFill>
                                            <a:srgbClr val="000000"/>
                                          </a:solidFill>
                                          <a:latin typeface="Cambria Math" panose="02040503050406030204" pitchFamily="18" charset="0"/>
                                        </a:rPr>
                                        <m:t>𝑥</m:t>
                                      </m:r>
                                    </m:e>
                                  </m:d>
                                </m:e>
                              </m:d>
                            </m:e>
                            <m:sup>
                              <m:r>
                                <a:rPr lang="en-US" altLang="zh-CN" sz="2000" b="0" i="1" smtClean="0">
                                  <a:solidFill>
                                    <a:srgbClr val="000000"/>
                                  </a:solidFill>
                                  <a:latin typeface="Cambria Math" panose="02040503050406030204" pitchFamily="18" charset="0"/>
                                </a:rPr>
                                <m:t>2</m:t>
                              </m:r>
                            </m:sup>
                          </m:sSup>
                          <m:r>
                            <a:rPr lang="en-US" altLang="zh-CN" sz="2000" b="0" i="1" smtClean="0">
                              <a:solidFill>
                                <a:srgbClr val="000000"/>
                              </a:solidFill>
                              <a:latin typeface="Cambria Math" panose="02040503050406030204" pitchFamily="18" charset="0"/>
                            </a:rPr>
                            <m:t>−</m:t>
                          </m:r>
                          <m:r>
                            <a:rPr lang="en-US" altLang="zh-CN" sz="2000" b="0" i="1" smtClean="0">
                              <a:solidFill>
                                <a:srgbClr val="000000"/>
                              </a:solidFill>
                              <a:latin typeface="Cambria Math" panose="02040503050406030204" pitchFamily="18" charset="0"/>
                            </a:rPr>
                            <m:t>𝑓</m:t>
                          </m:r>
                          <m:d>
                            <m:dPr>
                              <m:ctrlPr>
                                <a:rPr lang="en-US" altLang="zh-CN" sz="2000" b="0" i="1" smtClean="0">
                                  <a:solidFill>
                                    <a:srgbClr val="000000"/>
                                  </a:solidFill>
                                  <a:latin typeface="Cambria Math" panose="02040503050406030204" pitchFamily="18" charset="0"/>
                                </a:rPr>
                              </m:ctrlPr>
                            </m:dPr>
                            <m:e>
                              <m:r>
                                <a:rPr lang="en-US" altLang="zh-CN" sz="2000" b="0" i="1" smtClean="0">
                                  <a:solidFill>
                                    <a:srgbClr val="000000"/>
                                  </a:solidFill>
                                  <a:latin typeface="Cambria Math" panose="02040503050406030204" pitchFamily="18" charset="0"/>
                                </a:rPr>
                                <m:t>𝑥</m:t>
                              </m:r>
                            </m:e>
                          </m:d>
                          <m:sSup>
                            <m:sSupPr>
                              <m:ctrlPr>
                                <a:rPr lang="en-US" altLang="zh-CN" sz="2000" b="0" i="1" smtClean="0">
                                  <a:solidFill>
                                    <a:srgbClr val="000000"/>
                                  </a:solidFill>
                                  <a:latin typeface="Cambria Math" panose="02040503050406030204" pitchFamily="18" charset="0"/>
                                </a:rPr>
                              </m:ctrlPr>
                            </m:sSupPr>
                            <m:e>
                              <m:r>
                                <a:rPr lang="en-US" altLang="zh-CN" sz="2000" b="0" i="1" smtClean="0">
                                  <a:solidFill>
                                    <a:srgbClr val="000000"/>
                                  </a:solidFill>
                                  <a:latin typeface="Cambria Math" panose="02040503050406030204" pitchFamily="18" charset="0"/>
                                </a:rPr>
                                <m:t>𝑓</m:t>
                              </m:r>
                            </m:e>
                            <m:sup>
                              <m:r>
                                <a:rPr lang="en-US" altLang="zh-CN" sz="2000" b="0" i="1" smtClean="0">
                                  <a:solidFill>
                                    <a:srgbClr val="000000"/>
                                  </a:solidFill>
                                  <a:latin typeface="Cambria Math" panose="02040503050406030204" pitchFamily="18" charset="0"/>
                                </a:rPr>
                                <m:t>′′</m:t>
                              </m:r>
                            </m:sup>
                          </m:sSup>
                          <m:d>
                            <m:dPr>
                              <m:ctrlPr>
                                <a:rPr lang="en-US" altLang="zh-CN" sz="2000" b="0" i="1" smtClean="0">
                                  <a:solidFill>
                                    <a:srgbClr val="000000"/>
                                  </a:solidFill>
                                  <a:latin typeface="Cambria Math" panose="02040503050406030204" pitchFamily="18" charset="0"/>
                                </a:rPr>
                              </m:ctrlPr>
                            </m:dPr>
                            <m:e>
                              <m:r>
                                <a:rPr lang="en-US" altLang="zh-CN" sz="2000" b="0" i="1" smtClean="0">
                                  <a:solidFill>
                                    <a:srgbClr val="000000"/>
                                  </a:solidFill>
                                  <a:latin typeface="Cambria Math" panose="02040503050406030204" pitchFamily="18" charset="0"/>
                                </a:rPr>
                                <m:t>𝑥</m:t>
                              </m:r>
                            </m:e>
                          </m:d>
                        </m:num>
                        <m:den>
                          <m:sSup>
                            <m:sSupPr>
                              <m:ctrlPr>
                                <a:rPr lang="en-US" altLang="zh-CN" sz="2000" b="0" i="1" smtClean="0">
                                  <a:solidFill>
                                    <a:srgbClr val="000000"/>
                                  </a:solidFill>
                                  <a:latin typeface="Cambria Math" panose="02040503050406030204" pitchFamily="18" charset="0"/>
                                </a:rPr>
                              </m:ctrlPr>
                            </m:sSupPr>
                            <m:e>
                              <m:d>
                                <m:dPr>
                                  <m:begChr m:val="["/>
                                  <m:endChr m:val="]"/>
                                  <m:ctrlPr>
                                    <a:rPr lang="en-US" altLang="zh-CN" sz="2000" b="0" i="1" smtClean="0">
                                      <a:solidFill>
                                        <a:srgbClr val="000000"/>
                                      </a:solidFill>
                                      <a:latin typeface="Cambria Math" panose="02040503050406030204" pitchFamily="18" charset="0"/>
                                    </a:rPr>
                                  </m:ctrlPr>
                                </m:dPr>
                                <m:e>
                                  <m:sSup>
                                    <m:sSupPr>
                                      <m:ctrlPr>
                                        <a:rPr lang="en-US" altLang="zh-CN" sz="2000" b="0" i="1" smtClean="0">
                                          <a:solidFill>
                                            <a:srgbClr val="000000"/>
                                          </a:solidFill>
                                          <a:latin typeface="Cambria Math" panose="02040503050406030204" pitchFamily="18" charset="0"/>
                                        </a:rPr>
                                      </m:ctrlPr>
                                    </m:sSupPr>
                                    <m:e>
                                      <m:r>
                                        <a:rPr lang="en-US" altLang="zh-CN" sz="2000" b="0" i="1" smtClean="0">
                                          <a:solidFill>
                                            <a:srgbClr val="000000"/>
                                          </a:solidFill>
                                          <a:latin typeface="Cambria Math" panose="02040503050406030204" pitchFamily="18" charset="0"/>
                                        </a:rPr>
                                        <m:t>𝑓</m:t>
                                      </m:r>
                                    </m:e>
                                    <m:sup>
                                      <m:r>
                                        <a:rPr lang="en-US" altLang="zh-CN" sz="2000" b="0" i="1" smtClean="0">
                                          <a:solidFill>
                                            <a:srgbClr val="000000"/>
                                          </a:solidFill>
                                          <a:latin typeface="Cambria Math" panose="02040503050406030204" pitchFamily="18" charset="0"/>
                                        </a:rPr>
                                        <m:t>′</m:t>
                                      </m:r>
                                    </m:sup>
                                  </m:sSup>
                                  <m:d>
                                    <m:dPr>
                                      <m:ctrlPr>
                                        <a:rPr lang="en-US" altLang="zh-CN" sz="2000" b="0" i="1" smtClean="0">
                                          <a:solidFill>
                                            <a:srgbClr val="000000"/>
                                          </a:solidFill>
                                          <a:latin typeface="Cambria Math" panose="02040503050406030204" pitchFamily="18" charset="0"/>
                                        </a:rPr>
                                      </m:ctrlPr>
                                    </m:dPr>
                                    <m:e>
                                      <m:r>
                                        <a:rPr lang="en-US" altLang="zh-CN" sz="2000" b="0" i="1" smtClean="0">
                                          <a:solidFill>
                                            <a:srgbClr val="000000"/>
                                          </a:solidFill>
                                          <a:latin typeface="Cambria Math" panose="02040503050406030204" pitchFamily="18" charset="0"/>
                                        </a:rPr>
                                        <m:t>𝑥</m:t>
                                      </m:r>
                                    </m:e>
                                  </m:d>
                                </m:e>
                              </m:d>
                            </m:e>
                            <m:sup>
                              <m:r>
                                <a:rPr lang="en-US" altLang="zh-CN" sz="2000" b="0" i="1" smtClean="0">
                                  <a:solidFill>
                                    <a:srgbClr val="000000"/>
                                  </a:solidFill>
                                  <a:latin typeface="Cambria Math" panose="02040503050406030204" pitchFamily="18" charset="0"/>
                                </a:rPr>
                                <m:t>2</m:t>
                              </m:r>
                            </m:sup>
                          </m:sSup>
                        </m:den>
                      </m:f>
                      <m:r>
                        <a:rPr lang="en-US" altLang="zh-CN" sz="2000" b="0" i="1" smtClean="0">
                          <a:solidFill>
                            <a:srgbClr val="000000"/>
                          </a:solidFill>
                          <a:latin typeface="Cambria Math" panose="02040503050406030204" pitchFamily="18" charset="0"/>
                        </a:rPr>
                        <m:t>=</m:t>
                      </m:r>
                      <m:f>
                        <m:fPr>
                          <m:ctrlPr>
                            <a:rPr lang="en-US" altLang="zh-CN" sz="2000" b="0" i="1" smtClean="0">
                              <a:solidFill>
                                <a:srgbClr val="000000"/>
                              </a:solidFill>
                              <a:latin typeface="Cambria Math" panose="02040503050406030204" pitchFamily="18" charset="0"/>
                            </a:rPr>
                          </m:ctrlPr>
                        </m:fPr>
                        <m:num>
                          <m:r>
                            <a:rPr lang="en-US" altLang="zh-CN" sz="2000" b="0" i="1" smtClean="0">
                              <a:solidFill>
                                <a:srgbClr val="000000"/>
                              </a:solidFill>
                              <a:latin typeface="Cambria Math" panose="02040503050406030204" pitchFamily="18" charset="0"/>
                            </a:rPr>
                            <m:t>𝑓</m:t>
                          </m:r>
                          <m:d>
                            <m:dPr>
                              <m:ctrlPr>
                                <a:rPr lang="en-US" altLang="zh-CN" sz="2000" b="0" i="1" smtClean="0">
                                  <a:solidFill>
                                    <a:srgbClr val="000000"/>
                                  </a:solidFill>
                                  <a:latin typeface="Cambria Math" panose="02040503050406030204" pitchFamily="18" charset="0"/>
                                </a:rPr>
                              </m:ctrlPr>
                            </m:dPr>
                            <m:e>
                              <m:r>
                                <a:rPr lang="en-US" altLang="zh-CN" sz="2000" b="0" i="1" smtClean="0">
                                  <a:solidFill>
                                    <a:srgbClr val="000000"/>
                                  </a:solidFill>
                                  <a:latin typeface="Cambria Math" panose="02040503050406030204" pitchFamily="18" charset="0"/>
                                </a:rPr>
                                <m:t>𝑥</m:t>
                              </m:r>
                            </m:e>
                          </m:d>
                          <m:r>
                            <a:rPr lang="en-US" altLang="zh-CN" sz="2000" b="0" i="1" smtClean="0">
                              <a:solidFill>
                                <a:srgbClr val="000000"/>
                              </a:solidFill>
                              <a:latin typeface="Cambria Math" panose="02040503050406030204" pitchFamily="18" charset="0"/>
                            </a:rPr>
                            <m:t>𝑓</m:t>
                          </m:r>
                          <m:r>
                            <a:rPr lang="en-US" altLang="zh-CN" sz="2000" b="0" i="1" smtClean="0">
                              <a:solidFill>
                                <a:srgbClr val="000000"/>
                              </a:solidFill>
                              <a:latin typeface="Cambria Math" panose="02040503050406030204" pitchFamily="18" charset="0"/>
                            </a:rPr>
                            <m:t>′′(</m:t>
                          </m:r>
                          <m:r>
                            <a:rPr lang="en-US" altLang="zh-CN" sz="2000" b="0" i="1" smtClean="0">
                              <a:solidFill>
                                <a:srgbClr val="000000"/>
                              </a:solidFill>
                              <a:latin typeface="Cambria Math" panose="02040503050406030204" pitchFamily="18" charset="0"/>
                            </a:rPr>
                            <m:t>𝑥</m:t>
                          </m:r>
                          <m:r>
                            <a:rPr lang="en-US" altLang="zh-CN" sz="2000" b="0" i="1" smtClean="0">
                              <a:solidFill>
                                <a:srgbClr val="000000"/>
                              </a:solidFill>
                              <a:latin typeface="Cambria Math" panose="02040503050406030204" pitchFamily="18" charset="0"/>
                            </a:rPr>
                            <m:t>)</m:t>
                          </m:r>
                        </m:num>
                        <m:den>
                          <m:sSup>
                            <m:sSupPr>
                              <m:ctrlPr>
                                <a:rPr lang="en-US" altLang="zh-CN" sz="2000" i="1">
                                  <a:solidFill>
                                    <a:srgbClr val="000000"/>
                                  </a:solidFill>
                                  <a:latin typeface="Cambria Math" panose="02040503050406030204" pitchFamily="18" charset="0"/>
                                </a:rPr>
                              </m:ctrlPr>
                            </m:sSupPr>
                            <m:e>
                              <m:d>
                                <m:dPr>
                                  <m:begChr m:val="["/>
                                  <m:endChr m:val="]"/>
                                  <m:ctrlPr>
                                    <a:rPr lang="en-US" altLang="zh-CN" sz="2000" i="1">
                                      <a:solidFill>
                                        <a:srgbClr val="000000"/>
                                      </a:solidFill>
                                      <a:latin typeface="Cambria Math" panose="02040503050406030204" pitchFamily="18" charset="0"/>
                                    </a:rPr>
                                  </m:ctrlPr>
                                </m:dPr>
                                <m:e>
                                  <m:sSup>
                                    <m:sSupPr>
                                      <m:ctrlPr>
                                        <a:rPr lang="en-US" altLang="zh-CN" sz="2000" i="1">
                                          <a:solidFill>
                                            <a:srgbClr val="000000"/>
                                          </a:solidFill>
                                          <a:latin typeface="Cambria Math" panose="02040503050406030204" pitchFamily="18" charset="0"/>
                                        </a:rPr>
                                      </m:ctrlPr>
                                    </m:sSupPr>
                                    <m:e>
                                      <m:r>
                                        <a:rPr lang="en-US" altLang="zh-CN" sz="2000" i="1">
                                          <a:solidFill>
                                            <a:srgbClr val="000000"/>
                                          </a:solidFill>
                                          <a:latin typeface="Cambria Math" panose="02040503050406030204" pitchFamily="18" charset="0"/>
                                        </a:rPr>
                                        <m:t>𝑓</m:t>
                                      </m:r>
                                    </m:e>
                                    <m:sup>
                                      <m:r>
                                        <a:rPr lang="en-US" altLang="zh-CN" sz="2000" i="1">
                                          <a:solidFill>
                                            <a:srgbClr val="000000"/>
                                          </a:solidFill>
                                          <a:latin typeface="Cambria Math" panose="02040503050406030204" pitchFamily="18" charset="0"/>
                                        </a:rPr>
                                        <m:t>′</m:t>
                                      </m:r>
                                    </m:sup>
                                  </m:sSup>
                                  <m:d>
                                    <m:dPr>
                                      <m:ctrlPr>
                                        <a:rPr lang="en-US" altLang="zh-CN" sz="2000" i="1">
                                          <a:solidFill>
                                            <a:srgbClr val="000000"/>
                                          </a:solidFill>
                                          <a:latin typeface="Cambria Math" panose="02040503050406030204" pitchFamily="18" charset="0"/>
                                        </a:rPr>
                                      </m:ctrlPr>
                                    </m:dPr>
                                    <m:e>
                                      <m:r>
                                        <a:rPr lang="en-US" altLang="zh-CN" sz="2000" i="1">
                                          <a:solidFill>
                                            <a:srgbClr val="000000"/>
                                          </a:solidFill>
                                          <a:latin typeface="Cambria Math" panose="02040503050406030204" pitchFamily="18" charset="0"/>
                                        </a:rPr>
                                        <m:t>𝑥</m:t>
                                      </m:r>
                                    </m:e>
                                  </m:d>
                                </m:e>
                              </m:d>
                            </m:e>
                            <m:sup>
                              <m:r>
                                <a:rPr lang="en-US" altLang="zh-CN" sz="2000" i="1">
                                  <a:solidFill>
                                    <a:srgbClr val="000000"/>
                                  </a:solidFill>
                                  <a:latin typeface="Cambria Math" panose="02040503050406030204" pitchFamily="18" charset="0"/>
                                </a:rPr>
                                <m:t>2</m:t>
                              </m:r>
                            </m:sup>
                          </m:sSup>
                        </m:den>
                      </m:f>
                    </m:oMath>
                  </m:oMathPara>
                </a14:m>
                <a:endParaRPr lang="en-US" altLang="zh-CN" sz="2400" dirty="0">
                  <a:solidFill>
                    <a:srgbClr val="000000"/>
                  </a:solidFill>
                  <a:latin typeface="宋体"/>
                </a:endParaRP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宋体"/>
                  </a:rPr>
                  <a:t>由已知条件</a:t>
                </a:r>
                <a14:m>
                  <m:oMath xmlns:m="http://schemas.openxmlformats.org/officeDocument/2006/math">
                    <m:r>
                      <a:rPr lang="en-US" altLang="zh-CN" sz="2400" i="1" dirty="0" smtClean="0">
                        <a:solidFill>
                          <a:srgbClr val="000000"/>
                        </a:solidFill>
                        <a:latin typeface="Cambria Math" panose="02040503050406030204" pitchFamily="18" charset="0"/>
                      </a:rPr>
                      <m:t>𝑓</m:t>
                    </m:r>
                    <m:r>
                      <a:rPr lang="en-US" altLang="zh-CN" sz="2400" i="1" dirty="0" smtClean="0">
                        <a:solidFill>
                          <a:srgbClr val="000000"/>
                        </a:solidFill>
                        <a:latin typeface="Cambria Math" panose="02040503050406030204" pitchFamily="18" charset="0"/>
                      </a:rPr>
                      <m:t>"(</m:t>
                    </m:r>
                    <m:r>
                      <m:rPr>
                        <m:sty m:val="p"/>
                      </m:rPr>
                      <a:rPr lang="en-US" altLang="zh-CN" sz="2400" i="1" dirty="0" smtClean="0">
                        <a:solidFill>
                          <a:srgbClr val="000000"/>
                        </a:solidFill>
                        <a:latin typeface="Cambria Math" panose="02040503050406030204" pitchFamily="18" charset="0"/>
                      </a:rPr>
                      <m:t>x</m:t>
                    </m:r>
                    <m:r>
                      <a:rPr lang="en-US" altLang="zh-CN" sz="2400" i="1" dirty="0">
                        <a:solidFill>
                          <a:srgbClr val="000000"/>
                        </a:solidFill>
                        <a:latin typeface="Cambria Math" panose="02040503050406030204" pitchFamily="18" charset="0"/>
                      </a:rPr>
                      <m:t>)</m:t>
                    </m:r>
                  </m:oMath>
                </a14:m>
                <a:r>
                  <a:rPr lang="zh-CN" altLang="en-US" sz="2400" dirty="0">
                    <a:solidFill>
                      <a:srgbClr val="000000"/>
                    </a:solidFill>
                    <a:latin typeface="宋体"/>
                  </a:rPr>
                  <a:t>在</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oMath>
                </a14:m>
                <a:r>
                  <a:rPr lang="zh-CN" altLang="en-US" sz="2400" dirty="0">
                    <a:solidFill>
                      <a:srgbClr val="000000"/>
                    </a:solidFill>
                    <a:latin typeface="宋体"/>
                  </a:rPr>
                  <a:t>附近连续，</a:t>
                </a:r>
                <a14:m>
                  <m:oMath xmlns:m="http://schemas.openxmlformats.org/officeDocument/2006/math">
                    <m:r>
                      <a:rPr lang="en-US" altLang="zh-CN" sz="2400" i="1" dirty="0" smtClean="0">
                        <a:solidFill>
                          <a:srgbClr val="000000"/>
                        </a:solidFill>
                        <a:latin typeface="Cambria Math" panose="02040503050406030204" pitchFamily="18" charset="0"/>
                      </a:rPr>
                      <m:t>𝑓</m:t>
                    </m:r>
                    <m:r>
                      <a:rPr lang="en-US" altLang="zh-CN" sz="2400" i="1" dirty="0" smtClean="0">
                        <a:solidFill>
                          <a:srgbClr val="000000"/>
                        </a:solidFill>
                        <a:latin typeface="Cambria Math" panose="02040503050406030204" pitchFamily="18" charset="0"/>
                      </a:rPr>
                      <m:t> ′(</m:t>
                    </m:r>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i="1" dirty="0" smtClean="0">
                        <a:solidFill>
                          <a:srgbClr val="000000"/>
                        </a:solidFill>
                        <a:latin typeface="Cambria Math" panose="02040503050406030204" pitchFamily="18" charset="0"/>
                      </a:rPr>
                      <m:t>)≠0</m:t>
                    </m:r>
                  </m:oMath>
                </a14:m>
                <a:r>
                  <a:rPr lang="zh-CN" altLang="en-US" sz="2400" dirty="0">
                    <a:solidFill>
                      <a:srgbClr val="000000"/>
                    </a:solidFill>
                    <a:latin typeface="宋体"/>
                  </a:rPr>
                  <a:t>，故</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zh-CN" altLang="en-US" sz="2400" i="1">
                            <a:solidFill>
                              <a:srgbClr val="000000"/>
                            </a:solidFill>
                            <a:latin typeface="Cambria Math" panose="02040503050406030204" pitchFamily="18" charset="0"/>
                          </a:rPr>
                          <m:t>𝜑</m:t>
                        </m:r>
                      </m:e>
                      <m:sup>
                        <m:r>
                          <a:rPr lang="en-US" altLang="zh-CN" sz="2400" i="1">
                            <a:solidFill>
                              <a:srgbClr val="000000"/>
                            </a:solidFill>
                            <a:latin typeface="Cambria Math" panose="02040503050406030204" pitchFamily="18" charset="0"/>
                          </a:rPr>
                          <m:t>′</m:t>
                        </m:r>
                      </m:sup>
                    </m:sSup>
                    <m:d>
                      <m:dPr>
                        <m:ctrlPr>
                          <a:rPr lang="en-US" altLang="zh-CN" sz="2400" i="1">
                            <a:solidFill>
                              <a:srgbClr val="000000"/>
                            </a:solidFill>
                            <a:latin typeface="Cambria Math" panose="02040503050406030204" pitchFamily="18" charset="0"/>
                          </a:rPr>
                        </m:ctrlPr>
                      </m:dPr>
                      <m:e>
                        <m:r>
                          <a:rPr lang="en-US" altLang="zh-CN" sz="2400" i="1">
                            <a:solidFill>
                              <a:srgbClr val="000000"/>
                            </a:solidFill>
                            <a:latin typeface="Cambria Math" panose="02040503050406030204" pitchFamily="18" charset="0"/>
                          </a:rPr>
                          <m:t>𝑥</m:t>
                        </m:r>
                      </m:e>
                    </m:d>
                  </m:oMath>
                </a14:m>
                <a:r>
                  <a:rPr lang="zh-CN" altLang="en-US" sz="2400" dirty="0">
                    <a:solidFill>
                      <a:srgbClr val="000000"/>
                    </a:solidFill>
                    <a:latin typeface="宋体"/>
                  </a:rPr>
                  <a:t>在</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oMath>
                </a14:m>
                <a:r>
                  <a:rPr lang="zh-CN" altLang="en-US" sz="2400" dirty="0">
                    <a:solidFill>
                      <a:srgbClr val="000000"/>
                    </a:solidFill>
                    <a:latin typeface="宋体"/>
                  </a:rPr>
                  <a:t>附近连续，且有</a:t>
                </a:r>
                <a:endParaRPr lang="en-US" altLang="zh-CN" sz="2400" dirty="0">
                  <a:solidFill>
                    <a:srgbClr val="000000"/>
                  </a:solidFill>
                  <a:latin typeface="宋体"/>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p>
                        <m:sSupPr>
                          <m:ctrlPr>
                            <a:rPr lang="en-US" altLang="zh-CN" sz="2000" b="0" i="1" smtClean="0">
                              <a:solidFill>
                                <a:srgbClr val="000000"/>
                              </a:solidFill>
                              <a:latin typeface="Cambria Math" panose="02040503050406030204" pitchFamily="18" charset="0"/>
                            </a:rPr>
                          </m:ctrlPr>
                        </m:sSupPr>
                        <m:e>
                          <m:r>
                            <a:rPr lang="zh-CN" altLang="en-US" sz="2000" i="1" smtClean="0">
                              <a:solidFill>
                                <a:srgbClr val="000000"/>
                              </a:solidFill>
                              <a:latin typeface="Cambria Math" panose="02040503050406030204" pitchFamily="18" charset="0"/>
                            </a:rPr>
                            <m:t>𝜑</m:t>
                          </m:r>
                        </m:e>
                        <m:sup>
                          <m:r>
                            <a:rPr lang="en-US" altLang="zh-CN" sz="2000" b="0" i="1" smtClean="0">
                              <a:solidFill>
                                <a:srgbClr val="000000"/>
                              </a:solidFill>
                              <a:latin typeface="Cambria Math" panose="02040503050406030204" pitchFamily="18" charset="0"/>
                            </a:rPr>
                            <m:t>′</m:t>
                          </m:r>
                        </m:sup>
                      </m:sSup>
                      <m:d>
                        <m:dPr>
                          <m:ctrlPr>
                            <a:rPr lang="en-US" altLang="zh-CN" sz="2000" b="0" i="1" smtClean="0">
                              <a:solidFill>
                                <a:srgbClr val="000000"/>
                              </a:solidFill>
                              <a:latin typeface="Cambria Math" panose="02040503050406030204" pitchFamily="18" charset="0"/>
                            </a:rPr>
                          </m:ctrlPr>
                        </m:dPr>
                        <m:e>
                          <m:sSup>
                            <m:sSupPr>
                              <m:ctrlPr>
                                <a:rPr lang="en-US" altLang="zh-CN" sz="2000" b="0" i="1" smtClean="0">
                                  <a:solidFill>
                                    <a:srgbClr val="000000"/>
                                  </a:solidFill>
                                  <a:latin typeface="Cambria Math" panose="02040503050406030204" pitchFamily="18" charset="0"/>
                                </a:rPr>
                              </m:ctrlPr>
                            </m:sSupPr>
                            <m:e>
                              <m:r>
                                <a:rPr lang="en-US" altLang="zh-CN" sz="2000" b="0" i="1" smtClean="0">
                                  <a:solidFill>
                                    <a:srgbClr val="000000"/>
                                  </a:solidFill>
                                  <a:latin typeface="Cambria Math" panose="02040503050406030204" pitchFamily="18" charset="0"/>
                                </a:rPr>
                                <m:t>𝑥</m:t>
                              </m:r>
                            </m:e>
                            <m:sup>
                              <m:r>
                                <a:rPr lang="en-US" altLang="zh-CN" sz="2000" b="0" i="1" smtClean="0">
                                  <a:solidFill>
                                    <a:srgbClr val="000000"/>
                                  </a:solidFill>
                                  <a:latin typeface="Cambria Math" panose="02040503050406030204" pitchFamily="18" charset="0"/>
                                </a:rPr>
                                <m:t>∗</m:t>
                              </m:r>
                            </m:sup>
                          </m:sSup>
                        </m:e>
                      </m:d>
                      <m:r>
                        <a:rPr lang="en-US" altLang="zh-CN" sz="2000" b="0" i="1" smtClean="0">
                          <a:solidFill>
                            <a:srgbClr val="000000"/>
                          </a:solidFill>
                          <a:latin typeface="Cambria Math" panose="02040503050406030204" pitchFamily="18" charset="0"/>
                        </a:rPr>
                        <m:t>=</m:t>
                      </m:r>
                      <m:f>
                        <m:fPr>
                          <m:ctrlPr>
                            <a:rPr lang="en-US" altLang="zh-CN" sz="2000" b="0" i="1" smtClean="0">
                              <a:solidFill>
                                <a:srgbClr val="000000"/>
                              </a:solidFill>
                              <a:latin typeface="Cambria Math" panose="02040503050406030204" pitchFamily="18" charset="0"/>
                            </a:rPr>
                          </m:ctrlPr>
                        </m:fPr>
                        <m:num>
                          <m:r>
                            <a:rPr lang="en-US" altLang="zh-CN" sz="2000" b="0" i="1" smtClean="0">
                              <a:solidFill>
                                <a:srgbClr val="000000"/>
                              </a:solidFill>
                              <a:latin typeface="Cambria Math" panose="02040503050406030204" pitchFamily="18" charset="0"/>
                            </a:rPr>
                            <m:t>𝑓</m:t>
                          </m:r>
                          <m:d>
                            <m:dPr>
                              <m:ctrlPr>
                                <a:rPr lang="en-US" altLang="zh-CN" sz="2000" b="0" i="1" smtClean="0">
                                  <a:solidFill>
                                    <a:srgbClr val="000000"/>
                                  </a:solidFill>
                                  <a:latin typeface="Cambria Math" panose="02040503050406030204" pitchFamily="18" charset="0"/>
                                </a:rPr>
                              </m:ctrlPr>
                            </m:dPr>
                            <m:e>
                              <m:sSup>
                                <m:sSupPr>
                                  <m:ctrlPr>
                                    <a:rPr lang="en-US" altLang="zh-CN" sz="2000" b="0" i="1" smtClean="0">
                                      <a:solidFill>
                                        <a:srgbClr val="000000"/>
                                      </a:solidFill>
                                      <a:latin typeface="Cambria Math" panose="02040503050406030204" pitchFamily="18" charset="0"/>
                                    </a:rPr>
                                  </m:ctrlPr>
                                </m:sSupPr>
                                <m:e>
                                  <m:r>
                                    <a:rPr lang="en-US" altLang="zh-CN" sz="2000" b="0" i="1" smtClean="0">
                                      <a:solidFill>
                                        <a:srgbClr val="000000"/>
                                      </a:solidFill>
                                      <a:latin typeface="Cambria Math" panose="02040503050406030204" pitchFamily="18" charset="0"/>
                                    </a:rPr>
                                    <m:t>𝑥</m:t>
                                  </m:r>
                                </m:e>
                                <m:sup>
                                  <m:r>
                                    <a:rPr lang="en-US" altLang="zh-CN" sz="2000" b="0" i="1" smtClean="0">
                                      <a:solidFill>
                                        <a:srgbClr val="000000"/>
                                      </a:solidFill>
                                      <a:latin typeface="Cambria Math" panose="02040503050406030204" pitchFamily="18" charset="0"/>
                                    </a:rPr>
                                    <m:t>∗</m:t>
                                  </m:r>
                                </m:sup>
                              </m:sSup>
                            </m:e>
                          </m:d>
                          <m:r>
                            <a:rPr lang="en-US" altLang="zh-CN" sz="2000" b="0" i="1" smtClean="0">
                              <a:solidFill>
                                <a:srgbClr val="000000"/>
                              </a:solidFill>
                              <a:latin typeface="Cambria Math" panose="02040503050406030204" pitchFamily="18" charset="0"/>
                            </a:rPr>
                            <m:t>𝑓</m:t>
                          </m:r>
                          <m:r>
                            <a:rPr lang="en-US" altLang="zh-CN" sz="2000" b="0" i="1" smtClean="0">
                              <a:solidFill>
                                <a:srgbClr val="000000"/>
                              </a:solidFill>
                              <a:latin typeface="Cambria Math" panose="02040503050406030204" pitchFamily="18" charset="0"/>
                            </a:rPr>
                            <m:t>′′(</m:t>
                          </m:r>
                          <m:sSup>
                            <m:sSupPr>
                              <m:ctrlPr>
                                <a:rPr lang="en-US" altLang="zh-CN" sz="2000" i="1">
                                  <a:solidFill>
                                    <a:srgbClr val="000000"/>
                                  </a:solidFill>
                                  <a:latin typeface="Cambria Math" panose="02040503050406030204" pitchFamily="18" charset="0"/>
                                </a:rPr>
                              </m:ctrlPr>
                            </m:sSupPr>
                            <m:e>
                              <m:r>
                                <a:rPr lang="en-US" altLang="zh-CN"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m:t>
                              </m:r>
                            </m:sup>
                          </m:sSup>
                          <m:r>
                            <a:rPr lang="en-US" altLang="zh-CN" sz="2000" b="0" i="1" smtClean="0">
                              <a:solidFill>
                                <a:srgbClr val="000000"/>
                              </a:solidFill>
                              <a:latin typeface="Cambria Math" panose="02040503050406030204" pitchFamily="18" charset="0"/>
                            </a:rPr>
                            <m:t>)</m:t>
                          </m:r>
                        </m:num>
                        <m:den>
                          <m:sSup>
                            <m:sSupPr>
                              <m:ctrlPr>
                                <a:rPr lang="en-US" altLang="zh-CN" sz="2000" b="0" i="1" smtClean="0">
                                  <a:solidFill>
                                    <a:srgbClr val="000000"/>
                                  </a:solidFill>
                                  <a:latin typeface="Cambria Math" panose="02040503050406030204" pitchFamily="18" charset="0"/>
                                </a:rPr>
                              </m:ctrlPr>
                            </m:sSupPr>
                            <m:e>
                              <m:r>
                                <a:rPr lang="en-US" altLang="zh-CN" sz="2000" b="0" i="1" smtClean="0">
                                  <a:solidFill>
                                    <a:srgbClr val="000000"/>
                                  </a:solidFill>
                                  <a:latin typeface="Cambria Math" panose="02040503050406030204" pitchFamily="18" charset="0"/>
                                </a:rPr>
                                <m:t>[</m:t>
                              </m:r>
                              <m:sSup>
                                <m:sSupPr>
                                  <m:ctrlPr>
                                    <a:rPr lang="en-US" altLang="zh-CN" sz="2000" b="0" i="1" smtClean="0">
                                      <a:solidFill>
                                        <a:srgbClr val="000000"/>
                                      </a:solidFill>
                                      <a:latin typeface="Cambria Math" panose="02040503050406030204" pitchFamily="18" charset="0"/>
                                    </a:rPr>
                                  </m:ctrlPr>
                                </m:sSupPr>
                                <m:e>
                                  <m:r>
                                    <a:rPr lang="en-US" altLang="zh-CN" sz="2000" b="0" i="1" smtClean="0">
                                      <a:solidFill>
                                        <a:srgbClr val="000000"/>
                                      </a:solidFill>
                                      <a:latin typeface="Cambria Math" panose="02040503050406030204" pitchFamily="18" charset="0"/>
                                    </a:rPr>
                                    <m:t>𝑓</m:t>
                                  </m:r>
                                </m:e>
                                <m:sup>
                                  <m:r>
                                    <a:rPr lang="en-US" altLang="zh-CN" sz="2000" b="0" i="1" smtClean="0">
                                      <a:solidFill>
                                        <a:srgbClr val="000000"/>
                                      </a:solidFill>
                                      <a:latin typeface="Cambria Math" panose="02040503050406030204" pitchFamily="18" charset="0"/>
                                    </a:rPr>
                                    <m:t>′</m:t>
                                  </m:r>
                                </m:sup>
                              </m:sSup>
                              <m:d>
                                <m:dPr>
                                  <m:ctrlPr>
                                    <a:rPr lang="en-US" altLang="zh-CN" sz="2000" b="0" i="1" smtClean="0">
                                      <a:solidFill>
                                        <a:srgbClr val="000000"/>
                                      </a:solidFill>
                                      <a:latin typeface="Cambria Math" panose="02040503050406030204" pitchFamily="18" charset="0"/>
                                    </a:rPr>
                                  </m:ctrlPr>
                                </m:dPr>
                                <m:e>
                                  <m:sSup>
                                    <m:sSupPr>
                                      <m:ctrlPr>
                                        <a:rPr lang="en-US" altLang="zh-CN" sz="2000" i="1">
                                          <a:solidFill>
                                            <a:srgbClr val="000000"/>
                                          </a:solidFill>
                                          <a:latin typeface="Cambria Math" panose="02040503050406030204" pitchFamily="18" charset="0"/>
                                        </a:rPr>
                                      </m:ctrlPr>
                                    </m:sSupPr>
                                    <m:e>
                                      <m:r>
                                        <a:rPr lang="en-US" altLang="zh-CN" sz="2000" i="1">
                                          <a:solidFill>
                                            <a:srgbClr val="000000"/>
                                          </a:solidFill>
                                          <a:latin typeface="Cambria Math" panose="02040503050406030204" pitchFamily="18" charset="0"/>
                                        </a:rPr>
                                        <m:t>𝑥</m:t>
                                      </m:r>
                                    </m:e>
                                    <m:sup>
                                      <m:r>
                                        <a:rPr lang="en-US" altLang="zh-CN" sz="2000" i="1">
                                          <a:solidFill>
                                            <a:srgbClr val="000000"/>
                                          </a:solidFill>
                                          <a:latin typeface="Cambria Math" panose="02040503050406030204" pitchFamily="18" charset="0"/>
                                        </a:rPr>
                                        <m:t>∗</m:t>
                                      </m:r>
                                    </m:sup>
                                  </m:sSup>
                                </m:e>
                              </m:d>
                              <m:r>
                                <a:rPr lang="en-US" altLang="zh-CN" sz="2000" b="0" i="1" smtClean="0">
                                  <a:solidFill>
                                    <a:srgbClr val="000000"/>
                                  </a:solidFill>
                                  <a:latin typeface="Cambria Math" panose="02040503050406030204" pitchFamily="18" charset="0"/>
                                </a:rPr>
                                <m:t>]</m:t>
                              </m:r>
                            </m:e>
                            <m:sup>
                              <m:r>
                                <a:rPr lang="en-US" altLang="zh-CN" sz="2000" b="0" i="1" smtClean="0">
                                  <a:solidFill>
                                    <a:srgbClr val="000000"/>
                                  </a:solidFill>
                                  <a:latin typeface="Cambria Math" panose="02040503050406030204" pitchFamily="18" charset="0"/>
                                </a:rPr>
                                <m:t>2</m:t>
                              </m:r>
                            </m:sup>
                          </m:sSup>
                        </m:den>
                      </m:f>
                      <m:r>
                        <a:rPr lang="en-US" altLang="zh-CN" sz="2000" b="0" i="1" smtClean="0">
                          <a:solidFill>
                            <a:srgbClr val="000000"/>
                          </a:solidFill>
                          <a:latin typeface="Cambria Math" panose="02040503050406030204" pitchFamily="18" charset="0"/>
                        </a:rPr>
                        <m:t>=0</m:t>
                      </m:r>
                    </m:oMath>
                  </m:oMathPara>
                </a14:m>
                <a:endParaRPr lang="en-US" altLang="zh-CN" sz="2400" dirty="0">
                  <a:solidFill>
                    <a:srgbClr val="000000"/>
                  </a:solidFill>
                  <a:latin typeface="宋体"/>
                </a:endParaRPr>
              </a:p>
              <a:p>
                <a:pPr algn="just" fontAlgn="base">
                  <a:lnSpc>
                    <a:spcPct val="120000"/>
                  </a:lnSpc>
                  <a:spcBef>
                    <a:spcPct val="0"/>
                  </a:spcBef>
                  <a:spcAft>
                    <a:spcPts val="1200"/>
                  </a:spcAft>
                  <a:buClr>
                    <a:srgbClr val="0000FF"/>
                  </a:buClr>
                  <a:buSzPct val="70000"/>
                </a:pPr>
                <a:r>
                  <a:rPr lang="zh-CN" altLang="en-US" sz="2400" dirty="0">
                    <a:solidFill>
                      <a:srgbClr val="000000"/>
                    </a:solidFill>
                    <a:latin typeface="宋体"/>
                  </a:rPr>
                  <a:t>根据定理</a:t>
                </a:r>
                <a:r>
                  <a:rPr lang="en-US" altLang="zh-CN" sz="2400" dirty="0">
                    <a:solidFill>
                      <a:srgbClr val="000000"/>
                    </a:solidFill>
                    <a:latin typeface="宋体"/>
                  </a:rPr>
                  <a:t>2-3</a:t>
                </a:r>
                <a:r>
                  <a:rPr lang="zh-CN" altLang="en-US" sz="2400" dirty="0">
                    <a:solidFill>
                      <a:srgbClr val="000000"/>
                    </a:solidFill>
                    <a:latin typeface="宋体"/>
                  </a:rPr>
                  <a:t>可得，牛顿迭代法在</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oMath>
                </a14:m>
                <a:r>
                  <a:rPr lang="zh-CN" altLang="en-US" sz="2400" dirty="0">
                    <a:solidFill>
                      <a:srgbClr val="000000"/>
                    </a:solidFill>
                    <a:latin typeface="宋体"/>
                  </a:rPr>
                  <a:t>的附近至少应是二阶收敛的。</a:t>
                </a:r>
              </a:p>
            </p:txBody>
          </p:sp>
        </mc:Choice>
        <mc:Fallback>
          <p:sp>
            <p:nvSpPr>
              <p:cNvPr id="1703941" name="Rectangle 5"/>
              <p:cNvSpPr>
                <a:spLocks noRot="1" noChangeAspect="1" noMove="1" noResize="1" noEditPoints="1" noAdjustHandles="1" noChangeArrowheads="1" noChangeShapeType="1" noTextEdit="1"/>
              </p:cNvSpPr>
              <p:nvPr/>
            </p:nvSpPr>
            <p:spPr bwMode="auto">
              <a:xfrm>
                <a:off x="255428" y="909885"/>
                <a:ext cx="8633144" cy="5649668"/>
              </a:xfrm>
              <a:prstGeom prst="rect">
                <a:avLst/>
              </a:prstGeom>
              <a:blipFill rotWithShape="1">
                <a:blip r:embed="rId3" cstate="print"/>
                <a:stretch>
                  <a:fillRect l="-847" t="-1726" r="-794" b="-3344"/>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marR="0" lvl="0" indent="-342900" algn="l" defTabSz="914400" rtl="0" eaLnBrk="1" fontAlgn="base" latinLnBrk="0" hangingPunct="1">
              <a:lnSpc>
                <a:spcPct val="100000"/>
              </a:lnSpc>
              <a:spcBef>
                <a:spcPct val="0"/>
              </a:spcBef>
              <a:spcAft>
                <a:spcPct val="0"/>
              </a:spcAft>
              <a:buClrTx/>
              <a:buSzTx/>
              <a:buFontTx/>
              <a:buNone/>
              <a:defRPr/>
            </a:pPr>
            <a:r>
              <a:rPr lang="zh-CN" altLang="en-US" sz="3200" b="1" dirty="0">
                <a:solidFill>
                  <a:srgbClr val="FFFF00"/>
                </a:solidFill>
                <a:latin typeface="Times New Roman" panose="02020603050405020304" pitchFamily="18" charset="0"/>
                <a:ea typeface="楷体" panose="02010609060101010101" pitchFamily="49" charset="-122"/>
              </a:rPr>
              <a:t>二</a:t>
            </a:r>
            <a:r>
              <a:rPr kumimoji="0" lang="zh-CN" altLang="en-US" sz="3200" b="1" i="0" u="none" strike="noStrike" kern="1200" cap="none" spc="0" normalizeH="0" baseline="0" noProof="0" dirty="0">
                <a:ln>
                  <a:noFill/>
                </a:ln>
                <a:solidFill>
                  <a:srgbClr val="FFFF00"/>
                </a:solidFill>
                <a:effectLst/>
                <a:uLnTx/>
                <a:uFillTx/>
                <a:latin typeface="Times New Roman" panose="02020603050405020304" pitchFamily="18" charset="0"/>
                <a:ea typeface="楷体" panose="02010609060101010101" pitchFamily="49" charset="-122"/>
                <a:cs typeface="+mn-cs"/>
              </a:rPr>
              <a:t>、牛顿迭代法的局部收敛性</a:t>
            </a:r>
            <a:endParaRPr kumimoji="0" lang="zh-CN" altLang="en-US" sz="3200" b="1" i="0" u="none" strike="noStrike" kern="1200" cap="none" spc="0" normalizeH="0" baseline="0" noProof="0" dirty="0">
              <a:ln>
                <a:noFill/>
              </a:ln>
              <a:solidFill>
                <a:srgbClr val="FFFF00"/>
              </a:solidFill>
              <a:effectLst/>
              <a:uLnTx/>
              <a:uFillTx/>
              <a:latin typeface="黑体" panose="02010609060101010101" pitchFamily="2" charset="-122"/>
              <a:ea typeface="黑体" panose="02010609060101010101" pitchFamily="2" charset="-122"/>
              <a:cs typeface="+mn-cs"/>
            </a:endParaRPr>
          </a:p>
        </p:txBody>
      </p:sp>
      <p:sp>
        <p:nvSpPr>
          <p:cNvPr id="7" name="文本框 6"/>
          <p:cNvSpPr txBox="1"/>
          <p:nvPr/>
        </p:nvSpPr>
        <p:spPr>
          <a:xfrm>
            <a:off x="7315200" y="2199808"/>
            <a:ext cx="1573372" cy="461665"/>
          </a:xfrm>
          <a:prstGeom prst="rect">
            <a:avLst/>
          </a:prstGeom>
          <a:noFill/>
        </p:spPr>
        <p:txBody>
          <a:bodyPr wrap="square" rtlCol="0">
            <a:spAutoFit/>
          </a:bodyPr>
          <a:lstStyle/>
          <a:p>
            <a:r>
              <a:rPr lang="en-US" altLang="zh-CN" sz="2400" b="1" dirty="0">
                <a:solidFill>
                  <a:srgbClr val="000000"/>
                </a:solidFill>
                <a:latin typeface="+mn-ea"/>
              </a:rPr>
              <a:t>(2-28)</a:t>
            </a:r>
            <a:endParaRPr lang="zh-CN" altLang="en-US" sz="2400" b="1" dirty="0">
              <a:solidFill>
                <a:srgbClr val="000000"/>
              </a:solidFill>
              <a:latin typeface="+mn-ea"/>
            </a:endParaRPr>
          </a:p>
        </p:txBody>
      </p:sp>
      <p:sp>
        <p:nvSpPr>
          <p:cNvPr id="8"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38</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152400" y="909885"/>
                <a:ext cx="11887200" cy="5649668"/>
              </a:xfrm>
              <a:prstGeom prst="rect">
                <a:avLst/>
              </a:prstGeom>
              <a:noFill/>
              <a:ln w="9525">
                <a:noFill/>
                <a:miter lim="800000"/>
                <a:headEnd/>
                <a:tailEnd/>
              </a:ln>
            </p:spPr>
            <p:txBody>
              <a:bodyPr anchor="ctr"/>
              <a:lstStyle/>
              <a:p>
                <a:pPr algn="just" fontAlgn="base">
                  <a:lnSpc>
                    <a:spcPct val="120000"/>
                  </a:lnSpc>
                  <a:spcBef>
                    <a:spcPct val="0"/>
                  </a:spcBef>
                  <a:spcAft>
                    <a:spcPts val="1200"/>
                  </a:spcAft>
                  <a:buClr>
                    <a:srgbClr val="0000FF"/>
                  </a:buClr>
                  <a:buSzPct val="70000"/>
                </a:pPr>
                <a:r>
                  <a:rPr lang="zh-CN" altLang="en-US" sz="2400" dirty="0">
                    <a:latin typeface="宋体"/>
                  </a:rPr>
                  <a:t>    将</a:t>
                </a:r>
                <a14:m>
                  <m:oMath xmlns:m="http://schemas.openxmlformats.org/officeDocument/2006/math">
                    <m:r>
                      <a:rPr lang="en-US" altLang="zh-CN" sz="2400" i="1" dirty="0" smtClean="0">
                        <a:latin typeface="Cambria Math" panose="02040503050406030204" pitchFamily="18" charset="0"/>
                      </a:rPr>
                      <m:t>𝑓</m:t>
                    </m:r>
                    <m:r>
                      <a:rPr lang="en-US" altLang="zh-CN" sz="2400" i="1" dirty="0" smtClean="0">
                        <a:latin typeface="Cambria Math" panose="02040503050406030204" pitchFamily="18" charset="0"/>
                      </a:rPr>
                      <m:t>(</m:t>
                    </m:r>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i="1" dirty="0" smtClean="0">
                        <a:latin typeface="Cambria Math" panose="02040503050406030204" pitchFamily="18" charset="0"/>
                      </a:rPr>
                      <m:t>)=</m:t>
                    </m:r>
                    <m:r>
                      <a:rPr lang="en-US" altLang="zh-CN" sz="2400" i="1" dirty="0">
                        <a:latin typeface="Cambria Math" panose="02040503050406030204" pitchFamily="18" charset="0"/>
                      </a:rPr>
                      <m:t>0</m:t>
                    </m:r>
                  </m:oMath>
                </a14:m>
                <a:r>
                  <a:rPr lang="zh-CN" altLang="en-US" sz="2400" dirty="0">
                    <a:latin typeface="宋体"/>
                  </a:rPr>
                  <a:t>利用泰勒公式进行展开得</a:t>
                </a:r>
                <a:endParaRPr lang="en-US" altLang="zh-CN" sz="2400" dirty="0">
                  <a:latin typeface="宋体"/>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r>
                        <a:rPr lang="en-US" altLang="zh-CN" sz="2400" b="0" i="1" smtClean="0">
                          <a:latin typeface="Cambria Math" panose="02040503050406030204" pitchFamily="18" charset="0"/>
                        </a:rPr>
                        <m:t>0=</m:t>
                      </m:r>
                      <m:r>
                        <a:rPr lang="en-US" altLang="zh-CN" sz="2400" b="0" i="1" smtClean="0">
                          <a:latin typeface="Cambria Math" panose="02040503050406030204" pitchFamily="18" charset="0"/>
                        </a:rPr>
                        <m:t>𝑓</m:t>
                      </m:r>
                      <m:d>
                        <m:dPr>
                          <m:ctrlPr>
                            <a:rPr lang="en-US" altLang="zh-CN" sz="2400" b="0" i="1" smtClean="0">
                              <a:latin typeface="Cambria Math" panose="02040503050406030204" pitchFamily="18" charset="0"/>
                            </a:rPr>
                          </m:ctrlPr>
                        </m:dPr>
                        <m:e>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e>
                      </m:d>
                      <m:r>
                        <a:rPr lang="en-US" altLang="zh-CN" sz="2400" b="0" i="1" smtClean="0">
                          <a:solidFill>
                            <a:srgbClr val="000000"/>
                          </a:solidFill>
                          <a:latin typeface="Cambria Math" panose="02040503050406030204" pitchFamily="18" charset="0"/>
                        </a:rPr>
                        <m:t>≈</m:t>
                      </m:r>
                      <m:r>
                        <a:rPr lang="en-US" altLang="zh-CN" sz="2400" b="0" i="1" smtClean="0">
                          <a:solidFill>
                            <a:srgbClr val="000000"/>
                          </a:solidFill>
                          <a:latin typeface="Cambria Math" panose="02040503050406030204" pitchFamily="18" charset="0"/>
                        </a:rPr>
                        <m:t>𝑓</m:t>
                      </m:r>
                      <m:d>
                        <m:dPr>
                          <m:ctrlPr>
                            <a:rPr lang="en-US" altLang="zh-CN" sz="2400" b="0" i="1" smtClean="0">
                              <a:solidFill>
                                <a:srgbClr val="000000"/>
                              </a:solidFill>
                              <a:latin typeface="Cambria Math" panose="02040503050406030204" pitchFamily="18" charset="0"/>
                            </a:rPr>
                          </m:ctrlPr>
                        </m:dPr>
                        <m:e>
                          <m:sSub>
                            <m:sSubPr>
                              <m:ctrlPr>
                                <a:rPr lang="zh-CN" altLang="en-US" sz="2400" i="1" dirty="0" smtClean="0">
                                  <a:solidFill>
                                    <a:srgbClr val="836967"/>
                                  </a:solidFill>
                                  <a:latin typeface="Cambria Math" panose="02040503050406030204" pitchFamily="18" charset="0"/>
                                </a:rPr>
                              </m:ctrlPr>
                            </m:sSubPr>
                            <m:e>
                              <m:r>
                                <a:rPr lang="zh-CN" altLang="en-US" sz="2400" i="1" dirty="0">
                                  <a:latin typeface="Cambria Math" panose="02040503050406030204" pitchFamily="18" charset="0"/>
                                </a:rPr>
                                <m:t>𝑥</m:t>
                              </m:r>
                            </m:e>
                            <m:sub>
                              <m:r>
                                <a:rPr lang="zh-CN" altLang="en-US" sz="2400" i="1" dirty="0">
                                  <a:latin typeface="Cambria Math" panose="02040503050406030204" pitchFamily="18" charset="0"/>
                                </a:rPr>
                                <m:t>𝑘</m:t>
                              </m:r>
                            </m:sub>
                          </m:sSub>
                        </m:e>
                      </m:d>
                      <m:r>
                        <a:rPr lang="en-US" altLang="zh-CN" sz="2400" b="0" i="1" dirty="0" smtClean="0">
                          <a:latin typeface="Cambria Math" panose="02040503050406030204" pitchFamily="18" charset="0"/>
                        </a:rPr>
                        <m:t>+</m:t>
                      </m:r>
                      <m:sSup>
                        <m:sSupPr>
                          <m:ctrlPr>
                            <a:rPr lang="en-US" altLang="zh-CN" sz="2400" b="0" i="1" dirty="0" smtClean="0">
                              <a:latin typeface="Cambria Math" panose="02040503050406030204" pitchFamily="18" charset="0"/>
                            </a:rPr>
                          </m:ctrlPr>
                        </m:sSupPr>
                        <m:e>
                          <m:r>
                            <a:rPr lang="en-US" altLang="zh-CN" sz="2400" b="0" i="1" dirty="0" smtClean="0">
                              <a:latin typeface="Cambria Math" panose="02040503050406030204" pitchFamily="18" charset="0"/>
                            </a:rPr>
                            <m:t>𝑓</m:t>
                          </m:r>
                        </m:e>
                        <m:sup>
                          <m:r>
                            <a:rPr lang="en-US" altLang="zh-CN" sz="2400" b="0" i="1" dirty="0" smtClean="0">
                              <a:latin typeface="Cambria Math" panose="02040503050406030204" pitchFamily="18" charset="0"/>
                            </a:rPr>
                            <m:t>′</m:t>
                          </m:r>
                        </m:sup>
                      </m:sSup>
                      <m:d>
                        <m:dPr>
                          <m:ctrlPr>
                            <a:rPr lang="en-US" altLang="zh-CN" sz="2400" b="0" i="1" dirty="0" smtClean="0">
                              <a:latin typeface="Cambria Math" panose="02040503050406030204" pitchFamily="18" charset="0"/>
                            </a:rPr>
                          </m:ctrlPr>
                        </m:dPr>
                        <m:e>
                          <m:sSub>
                            <m:sSubPr>
                              <m:ctrlPr>
                                <a:rPr lang="en-US" altLang="zh-CN" sz="2400" b="0" i="1" dirty="0" smtClean="0">
                                  <a:latin typeface="Cambria Math" panose="02040503050406030204" pitchFamily="18" charset="0"/>
                                </a:rPr>
                              </m:ctrlPr>
                            </m:sSubPr>
                            <m:e>
                              <m:r>
                                <a:rPr lang="en-US" altLang="zh-CN" sz="2400" b="0" i="1" dirty="0" smtClean="0">
                                  <a:latin typeface="Cambria Math" panose="02040503050406030204" pitchFamily="18" charset="0"/>
                                </a:rPr>
                                <m:t>𝑥</m:t>
                              </m:r>
                            </m:e>
                            <m:sub>
                              <m:r>
                                <a:rPr lang="en-US" altLang="zh-CN" sz="2400" b="0" i="1" dirty="0" smtClean="0">
                                  <a:latin typeface="Cambria Math" panose="02040503050406030204" pitchFamily="18" charset="0"/>
                                </a:rPr>
                                <m:t>𝑘</m:t>
                              </m:r>
                            </m:sub>
                          </m:sSub>
                        </m:e>
                      </m:d>
                      <m:d>
                        <m:dPr>
                          <m:ctrlPr>
                            <a:rPr lang="en-US" altLang="zh-CN" sz="2400" b="0" i="1" dirty="0" smtClean="0">
                              <a:latin typeface="Cambria Math" panose="02040503050406030204" pitchFamily="18" charset="0"/>
                            </a:rPr>
                          </m:ctrlPr>
                        </m:dPr>
                        <m:e>
                          <m:sSup>
                            <m:sSupPr>
                              <m:ctrlPr>
                                <a:rPr lang="en-US" altLang="zh-CN" sz="2400" b="0" i="1" dirty="0" smtClean="0">
                                  <a:latin typeface="Cambria Math" panose="02040503050406030204" pitchFamily="18" charset="0"/>
                                </a:rPr>
                              </m:ctrlPr>
                            </m:sSupPr>
                            <m:e>
                              <m:r>
                                <a:rPr lang="en-US" altLang="zh-CN" sz="2400" b="0" i="1" dirty="0" smtClean="0">
                                  <a:latin typeface="Cambria Math" panose="02040503050406030204" pitchFamily="18" charset="0"/>
                                </a:rPr>
                                <m:t>𝑥</m:t>
                              </m:r>
                            </m:e>
                            <m:sup>
                              <m:r>
                                <a:rPr lang="en-US" altLang="zh-CN" sz="2400" b="0" i="1" dirty="0" smtClean="0">
                                  <a:latin typeface="Cambria Math" panose="02040503050406030204" pitchFamily="18" charset="0"/>
                                </a:rPr>
                                <m:t>∗</m:t>
                              </m:r>
                            </m:sup>
                          </m:sSup>
                          <m:r>
                            <a:rPr lang="en-US" altLang="zh-CN" sz="2400" b="0" i="1" dirty="0" smtClean="0">
                              <a:latin typeface="Cambria Math" panose="02040503050406030204" pitchFamily="18" charset="0"/>
                            </a:rPr>
                            <m:t>−</m:t>
                          </m:r>
                          <m:sSub>
                            <m:sSubPr>
                              <m:ctrlPr>
                                <a:rPr lang="en-US" altLang="zh-CN" sz="2400" b="0" i="1" dirty="0" smtClean="0">
                                  <a:latin typeface="Cambria Math" panose="02040503050406030204" pitchFamily="18" charset="0"/>
                                </a:rPr>
                              </m:ctrlPr>
                            </m:sSubPr>
                            <m:e>
                              <m:r>
                                <a:rPr lang="en-US" altLang="zh-CN" sz="2400" b="0" i="1" dirty="0" smtClean="0">
                                  <a:latin typeface="Cambria Math" panose="02040503050406030204" pitchFamily="18" charset="0"/>
                                </a:rPr>
                                <m:t>𝑥</m:t>
                              </m:r>
                            </m:e>
                            <m:sub>
                              <m:r>
                                <a:rPr lang="en-US" altLang="zh-CN" sz="2400" b="0" i="1" dirty="0" smtClean="0">
                                  <a:latin typeface="Cambria Math" panose="02040503050406030204" pitchFamily="18" charset="0"/>
                                </a:rPr>
                                <m:t>𝑘</m:t>
                              </m:r>
                            </m:sub>
                          </m:sSub>
                        </m:e>
                      </m:d>
                      <m:r>
                        <a:rPr lang="en-US" altLang="zh-CN" sz="2400" b="0" i="1" dirty="0" smtClean="0">
                          <a:latin typeface="Cambria Math" panose="02040503050406030204" pitchFamily="18" charset="0"/>
                        </a:rPr>
                        <m:t>+</m:t>
                      </m:r>
                      <m:f>
                        <m:fPr>
                          <m:ctrlPr>
                            <a:rPr lang="en-US" altLang="zh-CN" sz="2400" b="0" i="1" dirty="0" smtClean="0">
                              <a:latin typeface="Cambria Math" panose="02040503050406030204" pitchFamily="18" charset="0"/>
                            </a:rPr>
                          </m:ctrlPr>
                        </m:fPr>
                        <m:num>
                          <m:sSup>
                            <m:sSupPr>
                              <m:ctrlPr>
                                <a:rPr lang="en-US" altLang="zh-CN" sz="2400" b="0" i="1" dirty="0" smtClean="0">
                                  <a:latin typeface="Cambria Math" panose="02040503050406030204" pitchFamily="18" charset="0"/>
                                </a:rPr>
                              </m:ctrlPr>
                            </m:sSupPr>
                            <m:e>
                              <m:r>
                                <a:rPr lang="en-US" altLang="zh-CN" sz="2400" b="0" i="1" dirty="0" smtClean="0">
                                  <a:latin typeface="Cambria Math" panose="02040503050406030204" pitchFamily="18" charset="0"/>
                                </a:rPr>
                                <m:t>𝑓</m:t>
                              </m:r>
                            </m:e>
                            <m:sup>
                              <m:r>
                                <a:rPr lang="en-US" altLang="zh-CN" sz="2400" b="0" i="1" dirty="0" smtClean="0">
                                  <a:latin typeface="Cambria Math" panose="02040503050406030204" pitchFamily="18" charset="0"/>
                                </a:rPr>
                                <m:t>′′</m:t>
                              </m:r>
                            </m:sup>
                          </m:sSup>
                          <m:d>
                            <m:dPr>
                              <m:ctrlPr>
                                <a:rPr lang="en-US" altLang="zh-CN" sz="2400" b="0" i="1" dirty="0" smtClean="0">
                                  <a:latin typeface="Cambria Math" panose="02040503050406030204" pitchFamily="18" charset="0"/>
                                </a:rPr>
                              </m:ctrlPr>
                            </m:dPr>
                            <m:e>
                              <m:r>
                                <a:rPr lang="zh-CN" altLang="en-US" sz="2400" b="0" i="1" dirty="0" smtClean="0">
                                  <a:latin typeface="Cambria Math" panose="02040503050406030204" pitchFamily="18" charset="0"/>
                                </a:rPr>
                                <m:t>𝜉</m:t>
                              </m:r>
                            </m:e>
                          </m:d>
                        </m:num>
                        <m:den>
                          <m:r>
                            <a:rPr lang="en-US" altLang="zh-CN" sz="2400" b="0" i="1" dirty="0" smtClean="0">
                              <a:latin typeface="Cambria Math" panose="02040503050406030204" pitchFamily="18" charset="0"/>
                            </a:rPr>
                            <m:t>2!</m:t>
                          </m:r>
                        </m:den>
                      </m:f>
                      <m:sSup>
                        <m:sSupPr>
                          <m:ctrlPr>
                            <a:rPr lang="en-US" altLang="zh-CN" sz="2400" b="0" i="1" dirty="0" smtClean="0">
                              <a:latin typeface="Cambria Math" panose="02040503050406030204" pitchFamily="18" charset="0"/>
                            </a:rPr>
                          </m:ctrlPr>
                        </m:sSupPr>
                        <m:e>
                          <m:d>
                            <m:dPr>
                              <m:ctrlPr>
                                <a:rPr lang="en-US" altLang="zh-CN" sz="2400" i="1" dirty="0">
                                  <a:latin typeface="Cambria Math" panose="02040503050406030204" pitchFamily="18" charset="0"/>
                                </a:rPr>
                              </m:ctrlPr>
                            </m:dPr>
                            <m:e>
                              <m:sSup>
                                <m:sSupPr>
                                  <m:ctrlPr>
                                    <a:rPr lang="en-US" altLang="zh-CN" sz="2400" i="1" dirty="0">
                                      <a:latin typeface="Cambria Math" panose="02040503050406030204" pitchFamily="18" charset="0"/>
                                    </a:rPr>
                                  </m:ctrlPr>
                                </m:sSupPr>
                                <m:e>
                                  <m:r>
                                    <a:rPr lang="en-US" altLang="zh-CN" sz="2400" i="1" dirty="0">
                                      <a:latin typeface="Cambria Math" panose="02040503050406030204" pitchFamily="18" charset="0"/>
                                    </a:rPr>
                                    <m:t>𝑥</m:t>
                                  </m:r>
                                </m:e>
                                <m:sup>
                                  <m:r>
                                    <a:rPr lang="en-US" altLang="zh-CN" sz="2400" i="1" dirty="0">
                                      <a:latin typeface="Cambria Math" panose="02040503050406030204" pitchFamily="18" charset="0"/>
                                    </a:rPr>
                                    <m:t>∗</m:t>
                                  </m:r>
                                </m:sup>
                              </m:sSup>
                              <m:r>
                                <a:rPr lang="en-US" altLang="zh-CN" sz="2400" i="1" dirty="0">
                                  <a:latin typeface="Cambria Math" panose="02040503050406030204" pitchFamily="18" charset="0"/>
                                </a:rPr>
                                <m:t>−</m:t>
                              </m:r>
                              <m:sSub>
                                <m:sSubPr>
                                  <m:ctrlPr>
                                    <a:rPr lang="en-US" altLang="zh-CN" sz="2400" i="1" dirty="0">
                                      <a:latin typeface="Cambria Math" panose="02040503050406030204" pitchFamily="18" charset="0"/>
                                    </a:rPr>
                                  </m:ctrlPr>
                                </m:sSubPr>
                                <m:e>
                                  <m:r>
                                    <a:rPr lang="en-US" altLang="zh-CN" sz="2400" i="1" dirty="0">
                                      <a:latin typeface="Cambria Math" panose="02040503050406030204" pitchFamily="18" charset="0"/>
                                    </a:rPr>
                                    <m:t>𝑥</m:t>
                                  </m:r>
                                </m:e>
                                <m:sub>
                                  <m:r>
                                    <a:rPr lang="en-US" altLang="zh-CN" sz="2400" i="1" dirty="0">
                                      <a:latin typeface="Cambria Math" panose="02040503050406030204" pitchFamily="18" charset="0"/>
                                    </a:rPr>
                                    <m:t>𝑘</m:t>
                                  </m:r>
                                </m:sub>
                              </m:sSub>
                            </m:e>
                          </m:d>
                        </m:e>
                        <m:sup>
                          <m:r>
                            <a:rPr lang="en-US" altLang="zh-CN" sz="2400" b="0" i="1" dirty="0" smtClean="0">
                              <a:latin typeface="Cambria Math" panose="02040503050406030204" pitchFamily="18" charset="0"/>
                            </a:rPr>
                            <m:t>2</m:t>
                          </m:r>
                        </m:sup>
                      </m:sSup>
                    </m:oMath>
                  </m:oMathPara>
                </a14:m>
                <a:endParaRPr lang="zh-CN" altLang="en-US" sz="2400" dirty="0">
                  <a:latin typeface="宋体"/>
                </a:endParaRPr>
              </a:p>
              <a:p>
                <a:pPr algn="just" fontAlgn="base">
                  <a:lnSpc>
                    <a:spcPct val="120000"/>
                  </a:lnSpc>
                  <a:spcBef>
                    <a:spcPct val="0"/>
                  </a:spcBef>
                  <a:spcAft>
                    <a:spcPts val="1200"/>
                  </a:spcAft>
                  <a:buClr>
                    <a:srgbClr val="0000FF"/>
                  </a:buClr>
                  <a:buSzPct val="70000"/>
                </a:pPr>
                <a:r>
                  <a:rPr lang="zh-CN" altLang="en-US" sz="2400" dirty="0">
                    <a:latin typeface="宋体"/>
                  </a:rPr>
                  <a:t>其中位于</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oMath>
                </a14:m>
                <a:r>
                  <a:rPr lang="zh-CN" altLang="en-US" sz="2400" dirty="0">
                    <a:latin typeface="宋体"/>
                  </a:rPr>
                  <a:t>与</a:t>
                </a:r>
                <a:r>
                  <a:rPr lang="en-US" altLang="zh-CN" sz="2400" dirty="0">
                    <a:latin typeface="宋体"/>
                  </a:rPr>
                  <a:t>x</a:t>
                </a:r>
                <a:r>
                  <a:rPr lang="zh-CN" altLang="en-US" sz="2400" dirty="0">
                    <a:latin typeface="宋体"/>
                  </a:rPr>
                  <a:t>之间，则有</a:t>
                </a:r>
                <a:endParaRPr lang="en-US" altLang="zh-CN" sz="2400" dirty="0">
                  <a:latin typeface="宋体"/>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b>
                        <m:sSubPr>
                          <m:ctrlPr>
                            <a:rPr lang="en-US" altLang="zh-CN" sz="2400" i="1" dirty="0">
                              <a:latin typeface="Cambria Math" panose="02040503050406030204" pitchFamily="18" charset="0"/>
                            </a:rPr>
                          </m:ctrlPr>
                        </m:sSubPr>
                        <m:e>
                          <m:r>
                            <a:rPr lang="en-US" altLang="zh-CN" sz="2400" i="1" dirty="0">
                              <a:latin typeface="Cambria Math" panose="02040503050406030204" pitchFamily="18" charset="0"/>
                            </a:rPr>
                            <m:t>𝑥</m:t>
                          </m:r>
                        </m:e>
                        <m:sub>
                          <m:r>
                            <a:rPr lang="en-US" altLang="zh-CN" sz="2400" i="1" dirty="0">
                              <a:latin typeface="Cambria Math" panose="02040503050406030204" pitchFamily="18" charset="0"/>
                            </a:rPr>
                            <m:t>𝑘</m:t>
                          </m:r>
                        </m:sub>
                      </m:sSub>
                      <m:r>
                        <a:rPr lang="en-US" altLang="zh-CN" sz="2400" b="0" i="1" dirty="0" smtClean="0">
                          <a:latin typeface="Cambria Math" panose="02040503050406030204" pitchFamily="18" charset="0"/>
                        </a:rPr>
                        <m:t>−</m:t>
                      </m:r>
                      <m:sSup>
                        <m:sSupPr>
                          <m:ctrlPr>
                            <a:rPr lang="en-US" altLang="zh-CN" sz="2400" i="1" dirty="0">
                              <a:latin typeface="Cambria Math" panose="02040503050406030204" pitchFamily="18" charset="0"/>
                            </a:rPr>
                          </m:ctrlPr>
                        </m:sSupPr>
                        <m:e>
                          <m:r>
                            <a:rPr lang="en-US" altLang="zh-CN" sz="2400" i="1" dirty="0">
                              <a:latin typeface="Cambria Math" panose="02040503050406030204" pitchFamily="18" charset="0"/>
                            </a:rPr>
                            <m:t>𝑥</m:t>
                          </m:r>
                        </m:e>
                        <m:sup>
                          <m:r>
                            <a:rPr lang="en-US" altLang="zh-CN" sz="2400" i="1" dirty="0">
                              <a:latin typeface="Cambria Math" panose="02040503050406030204" pitchFamily="18" charset="0"/>
                            </a:rPr>
                            <m:t>∗</m:t>
                          </m:r>
                        </m:sup>
                      </m:sSup>
                      <m:r>
                        <a:rPr lang="en-US" altLang="zh-CN" sz="2400" i="1" dirty="0" smtClean="0">
                          <a:latin typeface="Cambria Math" panose="02040503050406030204" pitchFamily="18" charset="0"/>
                        </a:rPr>
                        <m:t>≈</m:t>
                      </m:r>
                      <m:f>
                        <m:fPr>
                          <m:ctrlPr>
                            <a:rPr lang="zh-CN" altLang="en-US" sz="2400" i="1" dirty="0" smtClean="0">
                              <a:solidFill>
                                <a:srgbClr val="836967"/>
                              </a:solidFill>
                              <a:latin typeface="Cambria Math" panose="02040503050406030204" pitchFamily="18" charset="0"/>
                            </a:rPr>
                          </m:ctrlPr>
                        </m:fPr>
                        <m:num>
                          <m:r>
                            <a:rPr lang="zh-CN" altLang="en-US" sz="2400" i="1" dirty="0">
                              <a:latin typeface="Cambria Math" panose="02040503050406030204" pitchFamily="18" charset="0"/>
                            </a:rPr>
                            <m:t>𝑓</m:t>
                          </m:r>
                          <m:d>
                            <m:dPr>
                              <m:ctrlPr>
                                <a:rPr lang="zh-CN" altLang="en-US" sz="2400" i="1" dirty="0">
                                  <a:solidFill>
                                    <a:srgbClr val="836967"/>
                                  </a:solidFill>
                                  <a:latin typeface="Cambria Math" panose="02040503050406030204" pitchFamily="18" charset="0"/>
                                </a:rPr>
                              </m:ctrlPr>
                            </m:dPr>
                            <m:e>
                              <m:sSub>
                                <m:sSubPr>
                                  <m:ctrlPr>
                                    <a:rPr lang="zh-CN" altLang="en-US" sz="2400" i="1" dirty="0">
                                      <a:solidFill>
                                        <a:srgbClr val="836967"/>
                                      </a:solidFill>
                                      <a:latin typeface="Cambria Math" panose="02040503050406030204" pitchFamily="18" charset="0"/>
                                    </a:rPr>
                                  </m:ctrlPr>
                                </m:sSubPr>
                                <m:e>
                                  <m:r>
                                    <a:rPr lang="zh-CN" altLang="en-US" sz="2400" i="1" dirty="0">
                                      <a:latin typeface="Cambria Math" panose="02040503050406030204" pitchFamily="18" charset="0"/>
                                    </a:rPr>
                                    <m:t>𝑥</m:t>
                                  </m:r>
                                </m:e>
                                <m:sub>
                                  <m:r>
                                    <a:rPr lang="zh-CN" altLang="en-US" sz="2400" i="1" dirty="0">
                                      <a:latin typeface="Cambria Math" panose="02040503050406030204" pitchFamily="18" charset="0"/>
                                    </a:rPr>
                                    <m:t>𝑘</m:t>
                                  </m:r>
                                </m:sub>
                              </m:sSub>
                            </m:e>
                          </m:d>
                        </m:num>
                        <m:den>
                          <m:sSup>
                            <m:sSupPr>
                              <m:ctrlPr>
                                <a:rPr lang="zh-CN" altLang="en-US" sz="2400" i="1" dirty="0">
                                  <a:solidFill>
                                    <a:srgbClr val="836967"/>
                                  </a:solidFill>
                                  <a:latin typeface="Cambria Math" panose="02040503050406030204" pitchFamily="18" charset="0"/>
                                </a:rPr>
                              </m:ctrlPr>
                            </m:sSupPr>
                            <m:e>
                              <m:r>
                                <a:rPr lang="zh-CN" altLang="en-US" sz="2400" i="1" dirty="0">
                                  <a:latin typeface="Cambria Math" panose="02040503050406030204" pitchFamily="18" charset="0"/>
                                </a:rPr>
                                <m:t>𝑓</m:t>
                              </m:r>
                            </m:e>
                            <m:sup>
                              <m:r>
                                <a:rPr lang="zh-CN" altLang="en-US" sz="2400" i="0" dirty="0">
                                  <a:latin typeface="Cambria Math" panose="02040503050406030204" pitchFamily="18" charset="0"/>
                                </a:rPr>
                                <m:t>′</m:t>
                              </m:r>
                            </m:sup>
                          </m:sSup>
                          <m:d>
                            <m:dPr>
                              <m:ctrlPr>
                                <a:rPr lang="zh-CN" altLang="en-US" sz="2400" i="1" dirty="0">
                                  <a:solidFill>
                                    <a:srgbClr val="836967"/>
                                  </a:solidFill>
                                  <a:latin typeface="Cambria Math" panose="02040503050406030204" pitchFamily="18" charset="0"/>
                                </a:rPr>
                              </m:ctrlPr>
                            </m:dPr>
                            <m:e>
                              <m:sSub>
                                <m:sSubPr>
                                  <m:ctrlPr>
                                    <a:rPr lang="zh-CN" altLang="en-US" sz="2400" i="1" dirty="0">
                                      <a:solidFill>
                                        <a:srgbClr val="836967"/>
                                      </a:solidFill>
                                      <a:latin typeface="Cambria Math" panose="02040503050406030204" pitchFamily="18" charset="0"/>
                                    </a:rPr>
                                  </m:ctrlPr>
                                </m:sSubPr>
                                <m:e>
                                  <m:r>
                                    <a:rPr lang="zh-CN" altLang="en-US" sz="2400" i="1" dirty="0">
                                      <a:latin typeface="Cambria Math" panose="02040503050406030204" pitchFamily="18" charset="0"/>
                                    </a:rPr>
                                    <m:t>𝑥</m:t>
                                  </m:r>
                                </m:e>
                                <m:sub>
                                  <m:r>
                                    <a:rPr lang="zh-CN" altLang="en-US" sz="2400" i="1" dirty="0">
                                      <a:latin typeface="Cambria Math" panose="02040503050406030204" pitchFamily="18" charset="0"/>
                                    </a:rPr>
                                    <m:t>𝑘</m:t>
                                  </m:r>
                                </m:sub>
                              </m:sSub>
                            </m:e>
                          </m:d>
                        </m:den>
                      </m:f>
                      <m:r>
                        <a:rPr lang="en-US" altLang="zh-CN" sz="2400" b="0" i="1" dirty="0" smtClean="0">
                          <a:latin typeface="Cambria Math" panose="02040503050406030204" pitchFamily="18" charset="0"/>
                        </a:rPr>
                        <m:t>+</m:t>
                      </m:r>
                      <m:f>
                        <m:fPr>
                          <m:ctrlPr>
                            <a:rPr lang="en-US" altLang="zh-CN" sz="2400" b="0" i="1" dirty="0" smtClean="0">
                              <a:latin typeface="Cambria Math" panose="02040503050406030204" pitchFamily="18" charset="0"/>
                            </a:rPr>
                          </m:ctrlPr>
                        </m:fPr>
                        <m:num>
                          <m:r>
                            <a:rPr lang="en-US" altLang="zh-CN" sz="2400" b="0" i="1" dirty="0" smtClean="0">
                              <a:latin typeface="Cambria Math" panose="02040503050406030204" pitchFamily="18" charset="0"/>
                            </a:rPr>
                            <m:t>𝑓</m:t>
                          </m:r>
                          <m:r>
                            <a:rPr lang="en-US" altLang="zh-CN" sz="2400" b="0" i="1" dirty="0" smtClean="0">
                              <a:latin typeface="Cambria Math" panose="02040503050406030204" pitchFamily="18" charset="0"/>
                            </a:rPr>
                            <m:t>′′(</m:t>
                          </m:r>
                          <m:r>
                            <a:rPr lang="zh-CN" altLang="en-US" sz="2400" b="0" i="1" dirty="0" smtClean="0">
                              <a:latin typeface="Cambria Math" panose="02040503050406030204" pitchFamily="18" charset="0"/>
                            </a:rPr>
                            <m:t>𝜉</m:t>
                          </m:r>
                          <m:r>
                            <a:rPr lang="en-US" altLang="zh-CN" sz="2400" b="0" i="1" dirty="0" smtClean="0">
                              <a:latin typeface="Cambria Math" panose="02040503050406030204" pitchFamily="18" charset="0"/>
                            </a:rPr>
                            <m:t>)</m:t>
                          </m:r>
                        </m:num>
                        <m:den>
                          <m:r>
                            <a:rPr lang="en-US" altLang="zh-CN" sz="2400" b="0" i="1" dirty="0" smtClean="0">
                              <a:latin typeface="Cambria Math" panose="02040503050406030204" pitchFamily="18" charset="0"/>
                            </a:rPr>
                            <m:t>2</m:t>
                          </m:r>
                          <m:r>
                            <a:rPr lang="en-US" altLang="zh-CN" sz="2400" b="0" i="1" dirty="0" smtClean="0">
                              <a:latin typeface="Cambria Math" panose="02040503050406030204" pitchFamily="18" charset="0"/>
                            </a:rPr>
                            <m:t>𝑓</m:t>
                          </m:r>
                          <m:r>
                            <a:rPr lang="en-US" altLang="zh-CN" sz="2400" b="0" i="1" dirty="0" smtClean="0">
                              <a:latin typeface="Cambria Math" panose="02040503050406030204" pitchFamily="18" charset="0"/>
                            </a:rPr>
                            <m:t>′(</m:t>
                          </m:r>
                          <m:sSub>
                            <m:sSubPr>
                              <m:ctrlPr>
                                <a:rPr lang="en-US" altLang="zh-CN" sz="2400" b="0" i="1" dirty="0" smtClean="0">
                                  <a:latin typeface="Cambria Math" panose="02040503050406030204" pitchFamily="18" charset="0"/>
                                </a:rPr>
                              </m:ctrlPr>
                            </m:sSubPr>
                            <m:e>
                              <m:r>
                                <a:rPr lang="en-US" altLang="zh-CN" sz="2400" b="0" i="1" dirty="0" smtClean="0">
                                  <a:latin typeface="Cambria Math" panose="02040503050406030204" pitchFamily="18" charset="0"/>
                                </a:rPr>
                                <m:t>𝑥</m:t>
                              </m:r>
                            </m:e>
                            <m:sub>
                              <m:r>
                                <a:rPr lang="en-US" altLang="zh-CN" sz="2400" b="0" i="1" dirty="0" smtClean="0">
                                  <a:latin typeface="Cambria Math" panose="02040503050406030204" pitchFamily="18" charset="0"/>
                                </a:rPr>
                                <m:t>𝑘</m:t>
                              </m:r>
                            </m:sub>
                          </m:sSub>
                          <m:r>
                            <a:rPr lang="en-US" altLang="zh-CN" sz="2400" b="0" i="1" dirty="0" smtClean="0">
                              <a:latin typeface="Cambria Math" panose="02040503050406030204" pitchFamily="18" charset="0"/>
                            </a:rPr>
                            <m:t>)</m:t>
                          </m:r>
                        </m:den>
                      </m:f>
                      <m:sSup>
                        <m:sSupPr>
                          <m:ctrlPr>
                            <a:rPr lang="en-US" altLang="zh-CN" sz="2400" i="1" dirty="0">
                              <a:latin typeface="Cambria Math" panose="02040503050406030204" pitchFamily="18" charset="0"/>
                            </a:rPr>
                          </m:ctrlPr>
                        </m:sSupPr>
                        <m:e>
                          <m:d>
                            <m:dPr>
                              <m:ctrlPr>
                                <a:rPr lang="en-US" altLang="zh-CN" sz="2400" i="1" dirty="0">
                                  <a:latin typeface="Cambria Math" panose="02040503050406030204" pitchFamily="18" charset="0"/>
                                </a:rPr>
                              </m:ctrlPr>
                            </m:dPr>
                            <m:e>
                              <m:sSup>
                                <m:sSupPr>
                                  <m:ctrlPr>
                                    <a:rPr lang="en-US" altLang="zh-CN" sz="2400" i="1" dirty="0">
                                      <a:latin typeface="Cambria Math" panose="02040503050406030204" pitchFamily="18" charset="0"/>
                                    </a:rPr>
                                  </m:ctrlPr>
                                </m:sSupPr>
                                <m:e>
                                  <m:r>
                                    <a:rPr lang="en-US" altLang="zh-CN" sz="2400" i="1" dirty="0">
                                      <a:latin typeface="Cambria Math" panose="02040503050406030204" pitchFamily="18" charset="0"/>
                                    </a:rPr>
                                    <m:t>𝑥</m:t>
                                  </m:r>
                                </m:e>
                                <m:sup>
                                  <m:r>
                                    <a:rPr lang="en-US" altLang="zh-CN" sz="2400" i="1" dirty="0">
                                      <a:latin typeface="Cambria Math" panose="02040503050406030204" pitchFamily="18" charset="0"/>
                                    </a:rPr>
                                    <m:t>∗</m:t>
                                  </m:r>
                                </m:sup>
                              </m:sSup>
                              <m:r>
                                <a:rPr lang="en-US" altLang="zh-CN" sz="2400" i="1" dirty="0">
                                  <a:latin typeface="Cambria Math" panose="02040503050406030204" pitchFamily="18" charset="0"/>
                                </a:rPr>
                                <m:t>−</m:t>
                              </m:r>
                              <m:sSub>
                                <m:sSubPr>
                                  <m:ctrlPr>
                                    <a:rPr lang="en-US" altLang="zh-CN" sz="2400" i="1" dirty="0">
                                      <a:latin typeface="Cambria Math" panose="02040503050406030204" pitchFamily="18" charset="0"/>
                                    </a:rPr>
                                  </m:ctrlPr>
                                </m:sSubPr>
                                <m:e>
                                  <m:r>
                                    <a:rPr lang="en-US" altLang="zh-CN" sz="2400" i="1" dirty="0">
                                      <a:latin typeface="Cambria Math" panose="02040503050406030204" pitchFamily="18" charset="0"/>
                                    </a:rPr>
                                    <m:t>𝑥</m:t>
                                  </m:r>
                                </m:e>
                                <m:sub>
                                  <m:r>
                                    <a:rPr lang="en-US" altLang="zh-CN" sz="2400" i="1" dirty="0">
                                      <a:latin typeface="Cambria Math" panose="02040503050406030204" pitchFamily="18" charset="0"/>
                                    </a:rPr>
                                    <m:t>𝑘</m:t>
                                  </m:r>
                                </m:sub>
                              </m:sSub>
                            </m:e>
                          </m:d>
                        </m:e>
                        <m:sup>
                          <m:r>
                            <a:rPr lang="en-US" altLang="zh-CN" sz="2400" i="1" dirty="0">
                              <a:latin typeface="Cambria Math" panose="02040503050406030204" pitchFamily="18" charset="0"/>
                            </a:rPr>
                            <m:t>2</m:t>
                          </m:r>
                        </m:sup>
                      </m:sSup>
                    </m:oMath>
                  </m:oMathPara>
                </a14:m>
                <a:endParaRPr lang="zh-CN" altLang="en-US" sz="2400" dirty="0">
                  <a:latin typeface="宋体"/>
                </a:endParaRPr>
              </a:p>
              <a:p>
                <a:pPr algn="just" fontAlgn="base">
                  <a:lnSpc>
                    <a:spcPct val="120000"/>
                  </a:lnSpc>
                  <a:spcBef>
                    <a:spcPct val="0"/>
                  </a:spcBef>
                  <a:spcAft>
                    <a:spcPts val="1200"/>
                  </a:spcAft>
                  <a:buClr>
                    <a:srgbClr val="0000FF"/>
                  </a:buClr>
                  <a:buSzPct val="70000"/>
                </a:pPr>
                <a:r>
                  <a:rPr lang="zh-CN" altLang="en-US" sz="2400" dirty="0">
                    <a:latin typeface="宋体"/>
                  </a:rPr>
                  <a:t>整理得</a:t>
                </a:r>
                <a:endParaRPr lang="en-US" altLang="zh-CN" sz="2400" dirty="0">
                  <a:latin typeface="宋体"/>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b>
                        <m:sSubPr>
                          <m:ctrlPr>
                            <a:rPr lang="en-US" altLang="zh-CN" sz="2400" i="1" dirty="0">
                              <a:latin typeface="Cambria Math" panose="02040503050406030204" pitchFamily="18" charset="0"/>
                            </a:rPr>
                          </m:ctrlPr>
                        </m:sSubPr>
                        <m:e>
                          <m:r>
                            <a:rPr lang="en-US" altLang="zh-CN" sz="2400" i="1" dirty="0">
                              <a:latin typeface="Cambria Math" panose="02040503050406030204" pitchFamily="18" charset="0"/>
                            </a:rPr>
                            <m:t>𝑥</m:t>
                          </m:r>
                        </m:e>
                        <m:sub>
                          <m:r>
                            <a:rPr lang="en-US" altLang="zh-CN" sz="2400" i="1" dirty="0">
                              <a:latin typeface="Cambria Math" panose="02040503050406030204" pitchFamily="18" charset="0"/>
                            </a:rPr>
                            <m:t>𝑘</m:t>
                          </m:r>
                        </m:sub>
                      </m:sSub>
                      <m:r>
                        <a:rPr lang="en-US" altLang="zh-CN" sz="2400" i="1" dirty="0">
                          <a:latin typeface="Cambria Math" panose="02040503050406030204" pitchFamily="18" charset="0"/>
                        </a:rPr>
                        <m:t>−</m:t>
                      </m:r>
                      <m:f>
                        <m:fPr>
                          <m:ctrlPr>
                            <a:rPr lang="zh-CN" altLang="en-US" sz="2400" i="1" dirty="0">
                              <a:solidFill>
                                <a:srgbClr val="836967"/>
                              </a:solidFill>
                              <a:latin typeface="Cambria Math" panose="02040503050406030204" pitchFamily="18" charset="0"/>
                            </a:rPr>
                          </m:ctrlPr>
                        </m:fPr>
                        <m:num>
                          <m:r>
                            <a:rPr lang="zh-CN" altLang="en-US" sz="2400" i="1" dirty="0">
                              <a:latin typeface="Cambria Math" panose="02040503050406030204" pitchFamily="18" charset="0"/>
                            </a:rPr>
                            <m:t>𝑓</m:t>
                          </m:r>
                          <m:d>
                            <m:dPr>
                              <m:ctrlPr>
                                <a:rPr lang="zh-CN" altLang="en-US" sz="2400" i="1" dirty="0">
                                  <a:solidFill>
                                    <a:srgbClr val="836967"/>
                                  </a:solidFill>
                                  <a:latin typeface="Cambria Math" panose="02040503050406030204" pitchFamily="18" charset="0"/>
                                </a:rPr>
                              </m:ctrlPr>
                            </m:dPr>
                            <m:e>
                              <m:sSub>
                                <m:sSubPr>
                                  <m:ctrlPr>
                                    <a:rPr lang="zh-CN" altLang="en-US" sz="2400" i="1" dirty="0">
                                      <a:solidFill>
                                        <a:srgbClr val="836967"/>
                                      </a:solidFill>
                                      <a:latin typeface="Cambria Math" panose="02040503050406030204" pitchFamily="18" charset="0"/>
                                    </a:rPr>
                                  </m:ctrlPr>
                                </m:sSubPr>
                                <m:e>
                                  <m:r>
                                    <a:rPr lang="zh-CN" altLang="en-US" sz="2400" i="1" dirty="0">
                                      <a:latin typeface="Cambria Math" panose="02040503050406030204" pitchFamily="18" charset="0"/>
                                    </a:rPr>
                                    <m:t>𝑥</m:t>
                                  </m:r>
                                </m:e>
                                <m:sub>
                                  <m:r>
                                    <a:rPr lang="zh-CN" altLang="en-US" sz="2400" i="1" dirty="0">
                                      <a:latin typeface="Cambria Math" panose="02040503050406030204" pitchFamily="18" charset="0"/>
                                    </a:rPr>
                                    <m:t>𝑘</m:t>
                                  </m:r>
                                </m:sub>
                              </m:sSub>
                            </m:e>
                          </m:d>
                        </m:num>
                        <m:den>
                          <m:sSup>
                            <m:sSupPr>
                              <m:ctrlPr>
                                <a:rPr lang="zh-CN" altLang="en-US" sz="2400" i="1" dirty="0">
                                  <a:solidFill>
                                    <a:srgbClr val="836967"/>
                                  </a:solidFill>
                                  <a:latin typeface="Cambria Math" panose="02040503050406030204" pitchFamily="18" charset="0"/>
                                </a:rPr>
                              </m:ctrlPr>
                            </m:sSupPr>
                            <m:e>
                              <m:r>
                                <a:rPr lang="zh-CN" altLang="en-US" sz="2400" i="1" dirty="0">
                                  <a:latin typeface="Cambria Math" panose="02040503050406030204" pitchFamily="18" charset="0"/>
                                </a:rPr>
                                <m:t>𝑓</m:t>
                              </m:r>
                            </m:e>
                            <m:sup>
                              <m:r>
                                <a:rPr lang="zh-CN" altLang="en-US" sz="2400" dirty="0">
                                  <a:latin typeface="Cambria Math" panose="02040503050406030204" pitchFamily="18" charset="0"/>
                                </a:rPr>
                                <m:t>′</m:t>
                              </m:r>
                            </m:sup>
                          </m:sSup>
                          <m:d>
                            <m:dPr>
                              <m:ctrlPr>
                                <a:rPr lang="zh-CN" altLang="en-US" sz="2400" i="1" dirty="0">
                                  <a:solidFill>
                                    <a:srgbClr val="836967"/>
                                  </a:solidFill>
                                  <a:latin typeface="Cambria Math" panose="02040503050406030204" pitchFamily="18" charset="0"/>
                                </a:rPr>
                              </m:ctrlPr>
                            </m:dPr>
                            <m:e>
                              <m:sSub>
                                <m:sSubPr>
                                  <m:ctrlPr>
                                    <a:rPr lang="zh-CN" altLang="en-US" sz="2400" i="1" dirty="0">
                                      <a:solidFill>
                                        <a:srgbClr val="836967"/>
                                      </a:solidFill>
                                      <a:latin typeface="Cambria Math" panose="02040503050406030204" pitchFamily="18" charset="0"/>
                                    </a:rPr>
                                  </m:ctrlPr>
                                </m:sSubPr>
                                <m:e>
                                  <m:r>
                                    <a:rPr lang="zh-CN" altLang="en-US" sz="2400" i="1" dirty="0">
                                      <a:latin typeface="Cambria Math" panose="02040503050406030204" pitchFamily="18" charset="0"/>
                                    </a:rPr>
                                    <m:t>𝑥</m:t>
                                  </m:r>
                                </m:e>
                                <m:sub>
                                  <m:r>
                                    <a:rPr lang="zh-CN" altLang="en-US" sz="2400" i="1" dirty="0">
                                      <a:latin typeface="Cambria Math" panose="02040503050406030204" pitchFamily="18" charset="0"/>
                                    </a:rPr>
                                    <m:t>𝑘</m:t>
                                  </m:r>
                                </m:sub>
                              </m:sSub>
                            </m:e>
                          </m:d>
                        </m:den>
                      </m:f>
                      <m:r>
                        <a:rPr lang="en-US" altLang="zh-CN" sz="2400" b="0" i="1" dirty="0" smtClean="0">
                          <a:latin typeface="Cambria Math" panose="02040503050406030204" pitchFamily="18" charset="0"/>
                        </a:rPr>
                        <m:t>−</m:t>
                      </m:r>
                      <m:sSup>
                        <m:sSupPr>
                          <m:ctrlPr>
                            <a:rPr lang="en-US" altLang="zh-CN" sz="2400" i="1" dirty="0">
                              <a:latin typeface="Cambria Math" panose="02040503050406030204" pitchFamily="18" charset="0"/>
                            </a:rPr>
                          </m:ctrlPr>
                        </m:sSupPr>
                        <m:e>
                          <m:r>
                            <a:rPr lang="en-US" altLang="zh-CN" sz="2400" i="1" dirty="0">
                              <a:latin typeface="Cambria Math" panose="02040503050406030204" pitchFamily="18" charset="0"/>
                            </a:rPr>
                            <m:t>𝑥</m:t>
                          </m:r>
                        </m:e>
                        <m:sup>
                          <m:r>
                            <a:rPr lang="en-US" altLang="zh-CN" sz="2400" i="1" dirty="0">
                              <a:latin typeface="Cambria Math" panose="02040503050406030204" pitchFamily="18" charset="0"/>
                            </a:rPr>
                            <m:t>∗</m:t>
                          </m:r>
                        </m:sup>
                      </m:sSup>
                      <m:r>
                        <a:rPr lang="en-US" altLang="zh-CN" sz="2400" i="1" dirty="0">
                          <a:latin typeface="Cambria Math" panose="02040503050406030204" pitchFamily="18" charset="0"/>
                        </a:rPr>
                        <m:t>≈</m:t>
                      </m:r>
                      <m:f>
                        <m:fPr>
                          <m:ctrlPr>
                            <a:rPr lang="en-US" altLang="zh-CN" sz="2400" i="1" dirty="0">
                              <a:latin typeface="Cambria Math" panose="02040503050406030204" pitchFamily="18" charset="0"/>
                            </a:rPr>
                          </m:ctrlPr>
                        </m:fPr>
                        <m:num>
                          <m:r>
                            <a:rPr lang="en-US" altLang="zh-CN" sz="2400" i="1" dirty="0">
                              <a:latin typeface="Cambria Math" panose="02040503050406030204" pitchFamily="18" charset="0"/>
                            </a:rPr>
                            <m:t>𝑓</m:t>
                          </m:r>
                          <m:r>
                            <a:rPr lang="en-US" altLang="zh-CN" sz="2400" i="1" dirty="0">
                              <a:latin typeface="Cambria Math" panose="02040503050406030204" pitchFamily="18" charset="0"/>
                            </a:rPr>
                            <m:t>′′(</m:t>
                          </m:r>
                          <m:r>
                            <a:rPr lang="zh-CN" altLang="en-US" sz="2400" i="1" dirty="0">
                              <a:latin typeface="Cambria Math" panose="02040503050406030204" pitchFamily="18" charset="0"/>
                            </a:rPr>
                            <m:t>𝜉</m:t>
                          </m:r>
                          <m:r>
                            <a:rPr lang="en-US" altLang="zh-CN" sz="2400" i="1" dirty="0">
                              <a:latin typeface="Cambria Math" panose="02040503050406030204" pitchFamily="18" charset="0"/>
                            </a:rPr>
                            <m:t>)</m:t>
                          </m:r>
                        </m:num>
                        <m:den>
                          <m:r>
                            <a:rPr lang="en-US" altLang="zh-CN" sz="2400" i="1" dirty="0">
                              <a:latin typeface="Cambria Math" panose="02040503050406030204" pitchFamily="18" charset="0"/>
                            </a:rPr>
                            <m:t>2</m:t>
                          </m:r>
                          <m:r>
                            <a:rPr lang="en-US" altLang="zh-CN" sz="2400" i="1" dirty="0">
                              <a:latin typeface="Cambria Math" panose="02040503050406030204" pitchFamily="18" charset="0"/>
                            </a:rPr>
                            <m:t>𝑓</m:t>
                          </m:r>
                          <m:r>
                            <a:rPr lang="en-US" altLang="zh-CN" sz="2400" i="1" dirty="0">
                              <a:latin typeface="Cambria Math" panose="02040503050406030204" pitchFamily="18" charset="0"/>
                            </a:rPr>
                            <m:t>′(</m:t>
                          </m:r>
                          <m:sSub>
                            <m:sSubPr>
                              <m:ctrlPr>
                                <a:rPr lang="en-US" altLang="zh-CN" sz="2400" i="1" dirty="0">
                                  <a:latin typeface="Cambria Math" panose="02040503050406030204" pitchFamily="18" charset="0"/>
                                </a:rPr>
                              </m:ctrlPr>
                            </m:sSubPr>
                            <m:e>
                              <m:r>
                                <a:rPr lang="en-US" altLang="zh-CN" sz="2400" i="1" dirty="0">
                                  <a:latin typeface="Cambria Math" panose="02040503050406030204" pitchFamily="18" charset="0"/>
                                </a:rPr>
                                <m:t>𝑥</m:t>
                              </m:r>
                            </m:e>
                            <m:sub>
                              <m:r>
                                <a:rPr lang="en-US" altLang="zh-CN" sz="2400" i="1" dirty="0">
                                  <a:latin typeface="Cambria Math" panose="02040503050406030204" pitchFamily="18" charset="0"/>
                                </a:rPr>
                                <m:t>𝑘</m:t>
                              </m:r>
                            </m:sub>
                          </m:sSub>
                          <m:r>
                            <a:rPr lang="en-US" altLang="zh-CN" sz="2400" i="1" dirty="0">
                              <a:latin typeface="Cambria Math" panose="02040503050406030204" pitchFamily="18" charset="0"/>
                            </a:rPr>
                            <m:t>)</m:t>
                          </m:r>
                        </m:den>
                      </m:f>
                      <m:sSup>
                        <m:sSupPr>
                          <m:ctrlPr>
                            <a:rPr lang="en-US" altLang="zh-CN" sz="2400" i="1" dirty="0">
                              <a:latin typeface="Cambria Math" panose="02040503050406030204" pitchFamily="18" charset="0"/>
                            </a:rPr>
                          </m:ctrlPr>
                        </m:sSupPr>
                        <m:e>
                          <m:d>
                            <m:dPr>
                              <m:ctrlPr>
                                <a:rPr lang="en-US" altLang="zh-CN" sz="2400" i="1" dirty="0">
                                  <a:latin typeface="Cambria Math" panose="02040503050406030204" pitchFamily="18" charset="0"/>
                                </a:rPr>
                              </m:ctrlPr>
                            </m:dPr>
                            <m:e>
                              <m:sSup>
                                <m:sSupPr>
                                  <m:ctrlPr>
                                    <a:rPr lang="en-US" altLang="zh-CN" sz="2400" i="1" dirty="0">
                                      <a:latin typeface="Cambria Math" panose="02040503050406030204" pitchFamily="18" charset="0"/>
                                    </a:rPr>
                                  </m:ctrlPr>
                                </m:sSupPr>
                                <m:e>
                                  <m:r>
                                    <a:rPr lang="en-US" altLang="zh-CN" sz="2400" i="1" dirty="0">
                                      <a:latin typeface="Cambria Math" panose="02040503050406030204" pitchFamily="18" charset="0"/>
                                    </a:rPr>
                                    <m:t>𝑥</m:t>
                                  </m:r>
                                </m:e>
                                <m:sup>
                                  <m:r>
                                    <a:rPr lang="en-US" altLang="zh-CN" sz="2400" i="1" dirty="0">
                                      <a:latin typeface="Cambria Math" panose="02040503050406030204" pitchFamily="18" charset="0"/>
                                    </a:rPr>
                                    <m:t>∗</m:t>
                                  </m:r>
                                </m:sup>
                              </m:sSup>
                              <m:r>
                                <a:rPr lang="en-US" altLang="zh-CN" sz="2400" i="1" dirty="0">
                                  <a:latin typeface="Cambria Math" panose="02040503050406030204" pitchFamily="18" charset="0"/>
                                </a:rPr>
                                <m:t>−</m:t>
                              </m:r>
                              <m:sSub>
                                <m:sSubPr>
                                  <m:ctrlPr>
                                    <a:rPr lang="en-US" altLang="zh-CN" sz="2400" i="1" dirty="0">
                                      <a:latin typeface="Cambria Math" panose="02040503050406030204" pitchFamily="18" charset="0"/>
                                    </a:rPr>
                                  </m:ctrlPr>
                                </m:sSubPr>
                                <m:e>
                                  <m:r>
                                    <a:rPr lang="en-US" altLang="zh-CN" sz="2400" i="1" dirty="0">
                                      <a:latin typeface="Cambria Math" panose="02040503050406030204" pitchFamily="18" charset="0"/>
                                    </a:rPr>
                                    <m:t>𝑥</m:t>
                                  </m:r>
                                </m:e>
                                <m:sub>
                                  <m:r>
                                    <a:rPr lang="en-US" altLang="zh-CN" sz="2400" i="1" dirty="0">
                                      <a:latin typeface="Cambria Math" panose="02040503050406030204" pitchFamily="18" charset="0"/>
                                    </a:rPr>
                                    <m:t>𝑘</m:t>
                                  </m:r>
                                </m:sub>
                              </m:sSub>
                            </m:e>
                          </m:d>
                        </m:e>
                        <m:sup>
                          <m:r>
                            <a:rPr lang="en-US" altLang="zh-CN" sz="2400" i="1" dirty="0">
                              <a:latin typeface="Cambria Math" panose="02040503050406030204" pitchFamily="18" charset="0"/>
                            </a:rPr>
                            <m:t>2</m:t>
                          </m:r>
                        </m:sup>
                      </m:sSup>
                    </m:oMath>
                  </m:oMathPara>
                </a14:m>
                <a:endParaRPr lang="zh-CN" altLang="en-US" sz="2400" dirty="0">
                  <a:latin typeface="宋体"/>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114300" y="909885"/>
                <a:ext cx="8915400" cy="5649668"/>
              </a:xfrm>
              <a:prstGeom prst="rect">
                <a:avLst/>
              </a:prstGeom>
              <a:blipFill rotWithShape="1">
                <a:blip r:embed="rId3" cstate="print"/>
                <a:stretch>
                  <a:fillRect l="-769"/>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marR="0" lvl="0" indent="-342900" algn="l" defTabSz="914400" rtl="0" eaLnBrk="1" fontAlgn="base" latinLnBrk="0" hangingPunct="1">
              <a:lnSpc>
                <a:spcPct val="100000"/>
              </a:lnSpc>
              <a:spcBef>
                <a:spcPct val="0"/>
              </a:spcBef>
              <a:spcAft>
                <a:spcPct val="0"/>
              </a:spcAft>
              <a:buClrTx/>
              <a:buSzTx/>
              <a:buFontTx/>
              <a:buNone/>
              <a:defRPr/>
            </a:pPr>
            <a:r>
              <a:rPr lang="zh-CN" altLang="en-US" sz="3200" b="1" dirty="0">
                <a:solidFill>
                  <a:srgbClr val="FFFF00"/>
                </a:solidFill>
                <a:latin typeface="Times New Roman" panose="02020603050405020304" pitchFamily="18" charset="0"/>
                <a:ea typeface="楷体" panose="02010609060101010101" pitchFamily="49" charset="-122"/>
              </a:rPr>
              <a:t>二</a:t>
            </a:r>
            <a:r>
              <a:rPr kumimoji="0" lang="zh-CN" altLang="en-US" sz="3200" b="1" i="0" u="none" strike="noStrike" kern="1200" cap="none" spc="0" normalizeH="0" baseline="0" noProof="0" dirty="0">
                <a:ln>
                  <a:noFill/>
                </a:ln>
                <a:solidFill>
                  <a:srgbClr val="FFFF00"/>
                </a:solidFill>
                <a:effectLst/>
                <a:uLnTx/>
                <a:uFillTx/>
                <a:latin typeface="Times New Roman" panose="02020603050405020304" pitchFamily="18" charset="0"/>
                <a:ea typeface="楷体" panose="02010609060101010101" pitchFamily="49" charset="-122"/>
                <a:cs typeface="+mn-cs"/>
              </a:rPr>
              <a:t>、牛顿迭代法的局部收敛性</a:t>
            </a:r>
            <a:endParaRPr kumimoji="0" lang="zh-CN" altLang="en-US" sz="3200" b="1" i="0" u="none" strike="noStrike" kern="1200" cap="none" spc="0" normalizeH="0" baseline="0" noProof="0" dirty="0">
              <a:ln>
                <a:noFill/>
              </a:ln>
              <a:solidFill>
                <a:srgbClr val="FFFF00"/>
              </a:solidFill>
              <a:effectLst/>
              <a:uLnTx/>
              <a:uFillTx/>
              <a:latin typeface="黑体" panose="02010609060101010101" pitchFamily="2" charset="-122"/>
              <a:ea typeface="黑体" panose="02010609060101010101" pitchFamily="2" charset="-122"/>
              <a:cs typeface="+mn-cs"/>
            </a:endParaRPr>
          </a:p>
        </p:txBody>
      </p:sp>
      <p:sp>
        <p:nvSpPr>
          <p:cNvPr id="7"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39</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矩形 4"/>
          <p:cNvSpPr>
            <a:spLocks noChangeArrowheads="1"/>
          </p:cNvSpPr>
          <p:nvPr/>
        </p:nvSpPr>
        <p:spPr bwMode="auto">
          <a:xfrm>
            <a:off x="191070" y="745068"/>
            <a:ext cx="8734566" cy="707886"/>
          </a:xfrm>
          <a:prstGeom prst="rect">
            <a:avLst/>
          </a:prstGeom>
          <a:noFill/>
          <a:ln w="9525">
            <a:noFill/>
            <a:miter lim="800000"/>
          </a:ln>
        </p:spPr>
        <p:txBody>
          <a:bodyPr wrap="square">
            <a:spAutoFit/>
          </a:bodyPr>
          <a:lstStyle/>
          <a:p>
            <a:pPr algn="ctr" fontAlgn="base">
              <a:spcBef>
                <a:spcPct val="0"/>
              </a:spcBef>
              <a:spcAft>
                <a:spcPct val="0"/>
              </a:spcAft>
              <a:defRPr/>
            </a:pPr>
            <a:r>
              <a:rPr lang="zh-CN" altLang="en-US" sz="4000" b="1" dirty="0">
                <a:solidFill>
                  <a:srgbClr val="0000FF"/>
                </a:solidFill>
                <a:latin typeface="Times New Roman" panose="02020603050405020304" pitchFamily="18" charset="0"/>
                <a:ea typeface="楷体" panose="02010609060101010101" pitchFamily="49" charset="-122"/>
              </a:rPr>
              <a:t>第一节    根的隔离与二分法</a:t>
            </a:r>
            <a:endParaRPr lang="zh-CN" altLang="en-US" sz="4000" b="1" dirty="0">
              <a:solidFill>
                <a:srgbClr val="0000FF"/>
              </a:solidFill>
              <a:latin typeface="楷体" panose="02010609060101010101" pitchFamily="49" charset="-122"/>
              <a:ea typeface="楷体" panose="02010609060101010101" pitchFamily="49" charset="-122"/>
            </a:endParaRPr>
          </a:p>
        </p:txBody>
      </p:sp>
      <p:sp>
        <p:nvSpPr>
          <p:cNvPr id="17" name="Text Box 3"/>
          <p:cNvSpPr txBox="1">
            <a:spLocks noChangeArrowheads="1"/>
          </p:cNvSpPr>
          <p:nvPr/>
        </p:nvSpPr>
        <p:spPr bwMode="auto">
          <a:xfrm>
            <a:off x="1806540" y="2777432"/>
            <a:ext cx="5539356" cy="584775"/>
          </a:xfrm>
          <a:prstGeom prst="rect">
            <a:avLst/>
          </a:prstGeom>
          <a:noFill/>
          <a:ln w="9525">
            <a:noFill/>
            <a:miter lim="800000"/>
          </a:ln>
          <a:effectLst>
            <a:outerShdw sx="1000" sy="1000" algn="ctr" rotWithShape="0">
              <a:schemeClr val="tx2"/>
            </a:outerShdw>
          </a:effectLst>
        </p:spPr>
        <p:txBody>
          <a:bodyPr wrap="square">
            <a:spAutoFit/>
          </a:bodyPr>
          <a:lstStyle/>
          <a:p>
            <a:pPr fontAlgn="base">
              <a:spcBef>
                <a:spcPct val="0"/>
              </a:spcBef>
              <a:spcAft>
                <a:spcPct val="0"/>
              </a:spcAft>
              <a:defRPr/>
            </a:pPr>
            <a:r>
              <a:rPr lang="zh-CN" altLang="en-US" sz="3200" b="1" dirty="0">
                <a:solidFill>
                  <a:srgbClr val="000000"/>
                </a:solidFill>
                <a:latin typeface="Times New Roman" panose="02020603050405020304" pitchFamily="18" charset="0"/>
                <a:ea typeface="楷体" panose="02010609060101010101" pitchFamily="49" charset="-122"/>
              </a:rPr>
              <a:t>一、求隔根区间的一般方法</a:t>
            </a: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18" name="Text Box 3"/>
          <p:cNvSpPr txBox="1">
            <a:spLocks noChangeArrowheads="1"/>
          </p:cNvSpPr>
          <p:nvPr/>
        </p:nvSpPr>
        <p:spPr bwMode="auto">
          <a:xfrm>
            <a:off x="1806540" y="3916617"/>
            <a:ext cx="5498412" cy="584775"/>
          </a:xfrm>
          <a:prstGeom prst="rect">
            <a:avLst/>
          </a:prstGeom>
          <a:noFill/>
          <a:ln w="9525">
            <a:noFill/>
            <a:miter lim="800000"/>
          </a:ln>
          <a:effectLst>
            <a:outerShdw sx="1000" sy="1000" algn="ctr" rotWithShape="0">
              <a:schemeClr val="tx2"/>
            </a:outerShdw>
          </a:effectLst>
        </p:spPr>
        <p:txBody>
          <a:bodyPr wrap="square">
            <a:spAutoFit/>
          </a:bodyPr>
          <a:lstStyle/>
          <a:p>
            <a:pPr fontAlgn="base">
              <a:spcBef>
                <a:spcPct val="0"/>
              </a:spcBef>
              <a:spcAft>
                <a:spcPct val="0"/>
              </a:spcAft>
              <a:defRPr/>
            </a:pPr>
            <a:r>
              <a:rPr lang="zh-CN" altLang="en-US" sz="3200" b="1" dirty="0">
                <a:solidFill>
                  <a:srgbClr val="000000"/>
                </a:solidFill>
                <a:latin typeface="楷体" panose="02010609060101010101" pitchFamily="49" charset="-122"/>
                <a:ea typeface="楷体" panose="02010609060101010101" pitchFamily="49" charset="-122"/>
              </a:rPr>
              <a:t>二、二分法</a:t>
            </a:r>
          </a:p>
        </p:txBody>
      </p:sp>
      <p:cxnSp>
        <p:nvCxnSpPr>
          <p:cNvPr id="7" name="直接连接符 6"/>
          <p:cNvCxnSpPr/>
          <p:nvPr/>
        </p:nvCxnSpPr>
        <p:spPr>
          <a:xfrm>
            <a:off x="0" y="1869743"/>
            <a:ext cx="9144000" cy="0"/>
          </a:xfrm>
          <a:prstGeom prst="line">
            <a:avLst/>
          </a:prstGeom>
          <a:ln w="50800">
            <a:solidFill>
              <a:srgbClr val="FF0000"/>
            </a:solidFill>
            <a:prstDash val="lgDashDot"/>
          </a:ln>
          <a:effectLst>
            <a:outerShdw blurRad="50800" dist="50800" dir="5400000" algn="ctr" rotWithShape="0">
              <a:schemeClr val="bg1"/>
            </a:outerShdw>
          </a:effectLst>
          <a:scene3d>
            <a:camera prst="orthographicFront"/>
            <a:lightRig rig="threePt" dir="t"/>
          </a:scene3d>
          <a:sp3d prstMaterial="matte">
            <a:bevelT w="0" h="0"/>
            <a:bevelB w="0" h="0"/>
          </a:sp3d>
        </p:spPr>
        <p:style>
          <a:lnRef idx="1">
            <a:schemeClr val="accent1"/>
          </a:lnRef>
          <a:fillRef idx="0">
            <a:schemeClr val="accent1"/>
          </a:fillRef>
          <a:effectRef idx="0">
            <a:schemeClr val="accent1"/>
          </a:effectRef>
          <a:fontRef idx="minor">
            <a:schemeClr val="tx1"/>
          </a:fontRef>
        </p:style>
      </p:cxnSp>
      <p:sp>
        <p:nvSpPr>
          <p:cNvPr id="8"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4</a:t>
            </a:fld>
            <a:endParaRPr lang="zh-CN" altLang="en-US" sz="1000" dirty="0">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671118" y="909885"/>
                <a:ext cx="10813409" cy="5649668"/>
              </a:xfrm>
              <a:prstGeom prst="rect">
                <a:avLst/>
              </a:prstGeom>
              <a:noFill/>
              <a:ln w="9525">
                <a:noFill/>
                <a:miter lim="800000"/>
                <a:headEnd/>
                <a:tailEnd/>
              </a:ln>
            </p:spPr>
            <p:txBody>
              <a:bodyPr anchor="ctr"/>
              <a:lstStyle/>
              <a:p>
                <a:pPr algn="just" fontAlgn="base">
                  <a:lnSpc>
                    <a:spcPct val="120000"/>
                  </a:lnSpc>
                  <a:spcBef>
                    <a:spcPct val="0"/>
                  </a:spcBef>
                  <a:spcAft>
                    <a:spcPts val="1200"/>
                  </a:spcAft>
                  <a:buClr>
                    <a:srgbClr val="0000FF"/>
                  </a:buClr>
                  <a:buSzPct val="70000"/>
                </a:pPr>
                <a:r>
                  <a:rPr lang="zh-CN" altLang="en-US" sz="2400" dirty="0">
                    <a:latin typeface="宋体"/>
                  </a:rPr>
                  <a:t>由于等式左边前两项恰好是牛顿迭代公式</a:t>
                </a:r>
                <a:r>
                  <a:rPr lang="en-US" altLang="zh-CN" sz="2400" dirty="0">
                    <a:latin typeface="宋体"/>
                  </a:rPr>
                  <a:t>(2-26)</a:t>
                </a:r>
                <a:r>
                  <a:rPr lang="zh-CN" altLang="en-US" sz="2400" dirty="0">
                    <a:latin typeface="宋体"/>
                  </a:rPr>
                  <a:t>，则有</a:t>
                </a:r>
                <a:endParaRPr lang="en-US" altLang="zh-CN" sz="2400" dirty="0">
                  <a:latin typeface="宋体"/>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b>
                        <m:sSubPr>
                          <m:ctrlPr>
                            <a:rPr lang="en-US" altLang="zh-CN" sz="2400" i="1" dirty="0">
                              <a:latin typeface="Cambria Math" panose="02040503050406030204" pitchFamily="18" charset="0"/>
                            </a:rPr>
                          </m:ctrlPr>
                        </m:sSubPr>
                        <m:e>
                          <m:r>
                            <a:rPr lang="en-US" altLang="zh-CN" sz="2400" i="1" dirty="0">
                              <a:latin typeface="Cambria Math" panose="02040503050406030204" pitchFamily="18" charset="0"/>
                            </a:rPr>
                            <m:t>𝑥</m:t>
                          </m:r>
                        </m:e>
                        <m:sub>
                          <m:r>
                            <a:rPr lang="en-US" altLang="zh-CN" sz="2400" i="1" dirty="0">
                              <a:latin typeface="Cambria Math" panose="02040503050406030204" pitchFamily="18" charset="0"/>
                            </a:rPr>
                            <m:t>𝑘</m:t>
                          </m:r>
                          <m:r>
                            <a:rPr lang="en-US" altLang="zh-CN" sz="2400" b="0" i="1" dirty="0" smtClean="0">
                              <a:latin typeface="Cambria Math" panose="02040503050406030204" pitchFamily="18" charset="0"/>
                            </a:rPr>
                            <m:t>+1</m:t>
                          </m:r>
                        </m:sub>
                      </m:sSub>
                      <m:r>
                        <a:rPr lang="en-US" altLang="zh-CN" sz="2400" i="1" dirty="0">
                          <a:latin typeface="Cambria Math" panose="02040503050406030204" pitchFamily="18" charset="0"/>
                        </a:rPr>
                        <m:t>−</m:t>
                      </m:r>
                      <m:sSup>
                        <m:sSupPr>
                          <m:ctrlPr>
                            <a:rPr lang="en-US" altLang="zh-CN" sz="2400" i="1" dirty="0">
                              <a:latin typeface="Cambria Math" panose="02040503050406030204" pitchFamily="18" charset="0"/>
                            </a:rPr>
                          </m:ctrlPr>
                        </m:sSupPr>
                        <m:e>
                          <m:r>
                            <a:rPr lang="en-US" altLang="zh-CN" sz="2400" i="1" dirty="0">
                              <a:latin typeface="Cambria Math" panose="02040503050406030204" pitchFamily="18" charset="0"/>
                            </a:rPr>
                            <m:t>𝑥</m:t>
                          </m:r>
                        </m:e>
                        <m:sup>
                          <m:r>
                            <a:rPr lang="en-US" altLang="zh-CN" sz="2400" i="1" dirty="0">
                              <a:latin typeface="Cambria Math" panose="02040503050406030204" pitchFamily="18" charset="0"/>
                            </a:rPr>
                            <m:t>∗</m:t>
                          </m:r>
                        </m:sup>
                      </m:sSup>
                      <m:r>
                        <a:rPr lang="en-US" altLang="zh-CN" sz="2400" i="1" dirty="0">
                          <a:latin typeface="Cambria Math" panose="02040503050406030204" pitchFamily="18" charset="0"/>
                        </a:rPr>
                        <m:t>≈</m:t>
                      </m:r>
                      <m:f>
                        <m:fPr>
                          <m:ctrlPr>
                            <a:rPr lang="en-US" altLang="zh-CN" sz="2400" i="1" dirty="0">
                              <a:latin typeface="Cambria Math" panose="02040503050406030204" pitchFamily="18" charset="0"/>
                            </a:rPr>
                          </m:ctrlPr>
                        </m:fPr>
                        <m:num>
                          <m:r>
                            <a:rPr lang="en-US" altLang="zh-CN" sz="2400" i="1" dirty="0">
                              <a:latin typeface="Cambria Math" panose="02040503050406030204" pitchFamily="18" charset="0"/>
                            </a:rPr>
                            <m:t>𝑓</m:t>
                          </m:r>
                          <m:r>
                            <a:rPr lang="en-US" altLang="zh-CN" sz="2400" i="1" dirty="0">
                              <a:latin typeface="Cambria Math" panose="02040503050406030204" pitchFamily="18" charset="0"/>
                            </a:rPr>
                            <m:t>′′(</m:t>
                          </m:r>
                          <m:r>
                            <a:rPr lang="zh-CN" altLang="en-US" sz="2400" i="1" dirty="0">
                              <a:latin typeface="Cambria Math" panose="02040503050406030204" pitchFamily="18" charset="0"/>
                            </a:rPr>
                            <m:t>𝜉</m:t>
                          </m:r>
                          <m:r>
                            <a:rPr lang="en-US" altLang="zh-CN" sz="2400" i="1" dirty="0">
                              <a:latin typeface="Cambria Math" panose="02040503050406030204" pitchFamily="18" charset="0"/>
                            </a:rPr>
                            <m:t>)</m:t>
                          </m:r>
                        </m:num>
                        <m:den>
                          <m:r>
                            <a:rPr lang="en-US" altLang="zh-CN" sz="2400" i="1" dirty="0">
                              <a:latin typeface="Cambria Math" panose="02040503050406030204" pitchFamily="18" charset="0"/>
                            </a:rPr>
                            <m:t>2</m:t>
                          </m:r>
                          <m:r>
                            <a:rPr lang="en-US" altLang="zh-CN" sz="2400" i="1" dirty="0">
                              <a:latin typeface="Cambria Math" panose="02040503050406030204" pitchFamily="18" charset="0"/>
                            </a:rPr>
                            <m:t>𝑓</m:t>
                          </m:r>
                          <m:r>
                            <a:rPr lang="en-US" altLang="zh-CN" sz="2400" i="1" dirty="0">
                              <a:latin typeface="Cambria Math" panose="02040503050406030204" pitchFamily="18" charset="0"/>
                            </a:rPr>
                            <m:t>′(</m:t>
                          </m:r>
                          <m:sSub>
                            <m:sSubPr>
                              <m:ctrlPr>
                                <a:rPr lang="en-US" altLang="zh-CN" sz="2400" i="1" dirty="0">
                                  <a:latin typeface="Cambria Math" panose="02040503050406030204" pitchFamily="18" charset="0"/>
                                </a:rPr>
                              </m:ctrlPr>
                            </m:sSubPr>
                            <m:e>
                              <m:r>
                                <a:rPr lang="en-US" altLang="zh-CN" sz="2400" i="1" dirty="0">
                                  <a:latin typeface="Cambria Math" panose="02040503050406030204" pitchFamily="18" charset="0"/>
                                </a:rPr>
                                <m:t>𝑥</m:t>
                              </m:r>
                            </m:e>
                            <m:sub>
                              <m:r>
                                <a:rPr lang="en-US" altLang="zh-CN" sz="2400" i="1" dirty="0">
                                  <a:latin typeface="Cambria Math" panose="02040503050406030204" pitchFamily="18" charset="0"/>
                                </a:rPr>
                                <m:t>𝑘</m:t>
                              </m:r>
                            </m:sub>
                          </m:sSub>
                          <m:r>
                            <a:rPr lang="en-US" altLang="zh-CN" sz="2400" i="1" dirty="0">
                              <a:latin typeface="Cambria Math" panose="02040503050406030204" pitchFamily="18" charset="0"/>
                            </a:rPr>
                            <m:t>)</m:t>
                          </m:r>
                        </m:den>
                      </m:f>
                      <m:sSup>
                        <m:sSupPr>
                          <m:ctrlPr>
                            <a:rPr lang="en-US" altLang="zh-CN" sz="2400" i="1" dirty="0">
                              <a:latin typeface="Cambria Math" panose="02040503050406030204" pitchFamily="18" charset="0"/>
                            </a:rPr>
                          </m:ctrlPr>
                        </m:sSupPr>
                        <m:e>
                          <m:d>
                            <m:dPr>
                              <m:ctrlPr>
                                <a:rPr lang="en-US" altLang="zh-CN" sz="2400" i="1" dirty="0">
                                  <a:latin typeface="Cambria Math" panose="02040503050406030204" pitchFamily="18" charset="0"/>
                                </a:rPr>
                              </m:ctrlPr>
                            </m:dPr>
                            <m:e>
                              <m:sSup>
                                <m:sSupPr>
                                  <m:ctrlPr>
                                    <a:rPr lang="en-US" altLang="zh-CN" sz="2400" i="1" dirty="0">
                                      <a:latin typeface="Cambria Math" panose="02040503050406030204" pitchFamily="18" charset="0"/>
                                    </a:rPr>
                                  </m:ctrlPr>
                                </m:sSupPr>
                                <m:e>
                                  <m:r>
                                    <a:rPr lang="en-US" altLang="zh-CN" sz="2400" i="1" dirty="0">
                                      <a:latin typeface="Cambria Math" panose="02040503050406030204" pitchFamily="18" charset="0"/>
                                    </a:rPr>
                                    <m:t>𝑥</m:t>
                                  </m:r>
                                </m:e>
                                <m:sup>
                                  <m:r>
                                    <a:rPr lang="en-US" altLang="zh-CN" sz="2400" i="1" dirty="0">
                                      <a:latin typeface="Cambria Math" panose="02040503050406030204" pitchFamily="18" charset="0"/>
                                    </a:rPr>
                                    <m:t>∗</m:t>
                                  </m:r>
                                </m:sup>
                              </m:sSup>
                              <m:r>
                                <a:rPr lang="en-US" altLang="zh-CN" sz="2400" i="1" dirty="0">
                                  <a:latin typeface="Cambria Math" panose="02040503050406030204" pitchFamily="18" charset="0"/>
                                </a:rPr>
                                <m:t>−</m:t>
                              </m:r>
                              <m:sSub>
                                <m:sSubPr>
                                  <m:ctrlPr>
                                    <a:rPr lang="en-US" altLang="zh-CN" sz="2400" i="1" dirty="0">
                                      <a:latin typeface="Cambria Math" panose="02040503050406030204" pitchFamily="18" charset="0"/>
                                    </a:rPr>
                                  </m:ctrlPr>
                                </m:sSubPr>
                                <m:e>
                                  <m:r>
                                    <a:rPr lang="en-US" altLang="zh-CN" sz="2400" i="1" dirty="0">
                                      <a:latin typeface="Cambria Math" panose="02040503050406030204" pitchFamily="18" charset="0"/>
                                    </a:rPr>
                                    <m:t>𝑥</m:t>
                                  </m:r>
                                </m:e>
                                <m:sub>
                                  <m:r>
                                    <a:rPr lang="en-US" altLang="zh-CN" sz="2400" i="1" dirty="0">
                                      <a:latin typeface="Cambria Math" panose="02040503050406030204" pitchFamily="18" charset="0"/>
                                    </a:rPr>
                                    <m:t>𝑘</m:t>
                                  </m:r>
                                </m:sub>
                              </m:sSub>
                            </m:e>
                          </m:d>
                        </m:e>
                        <m:sup>
                          <m:r>
                            <a:rPr lang="en-US" altLang="zh-CN" sz="2400" i="1" dirty="0">
                              <a:latin typeface="Cambria Math" panose="02040503050406030204" pitchFamily="18" charset="0"/>
                            </a:rPr>
                            <m:t>2</m:t>
                          </m:r>
                        </m:sup>
                      </m:sSup>
                    </m:oMath>
                  </m:oMathPara>
                </a14:m>
                <a:endParaRPr lang="zh-CN" altLang="en-US" sz="2400" dirty="0">
                  <a:latin typeface="宋体"/>
                </a:endParaRPr>
              </a:p>
              <a:p>
                <a:pPr algn="just" fontAlgn="base">
                  <a:lnSpc>
                    <a:spcPct val="120000"/>
                  </a:lnSpc>
                  <a:spcBef>
                    <a:spcPct val="0"/>
                  </a:spcBef>
                  <a:spcAft>
                    <a:spcPts val="1200"/>
                  </a:spcAft>
                  <a:buClr>
                    <a:srgbClr val="0000FF"/>
                  </a:buClr>
                  <a:buSzPct val="70000"/>
                </a:pPr>
                <a:r>
                  <a:rPr lang="zh-CN" altLang="en-US" sz="2400" dirty="0">
                    <a:latin typeface="宋体"/>
                  </a:rPr>
                  <a:t>当</a:t>
                </a:r>
                <a14:m>
                  <m:oMath xmlns:m="http://schemas.openxmlformats.org/officeDocument/2006/math">
                    <m:r>
                      <a:rPr lang="en-US" altLang="zh-CN" sz="2400" i="1" dirty="0" smtClean="0">
                        <a:latin typeface="Cambria Math" panose="02040503050406030204" pitchFamily="18" charset="0"/>
                      </a:rPr>
                      <m:t>𝑘</m:t>
                    </m:r>
                    <m:r>
                      <a:rPr lang="en-US" altLang="zh-CN" sz="2400" i="1" dirty="0" smtClean="0">
                        <a:latin typeface="Cambria Math" panose="02040503050406030204" pitchFamily="18" charset="0"/>
                      </a:rPr>
                      <m:t>→∞</m:t>
                    </m:r>
                  </m:oMath>
                </a14:m>
                <a:r>
                  <a:rPr lang="zh-CN" altLang="en-US" sz="2400" dirty="0">
                    <a:latin typeface="宋体"/>
                  </a:rPr>
                  <a:t>求极限，则有</a:t>
                </a:r>
                <a:endParaRPr lang="en-US" altLang="zh-CN" sz="2400" dirty="0">
                  <a:latin typeface="宋体"/>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func>
                        <m:funcPr>
                          <m:ctrlPr>
                            <a:rPr lang="pt-BR" altLang="zh-CN" sz="2400" i="1">
                              <a:solidFill>
                                <a:srgbClr val="000000"/>
                              </a:solidFill>
                              <a:latin typeface="Cambria Math" panose="02040503050406030204" pitchFamily="18" charset="0"/>
                            </a:rPr>
                          </m:ctrlPr>
                        </m:funcPr>
                        <m:fName>
                          <m:limLow>
                            <m:limLowPr>
                              <m:ctrlPr>
                                <a:rPr lang="pt-BR" altLang="zh-CN" sz="2400" i="1">
                                  <a:solidFill>
                                    <a:srgbClr val="000000"/>
                                  </a:solidFill>
                                  <a:latin typeface="Cambria Math" panose="02040503050406030204" pitchFamily="18" charset="0"/>
                                </a:rPr>
                              </m:ctrlPr>
                            </m:limLowPr>
                            <m:e>
                              <m:r>
                                <m:rPr>
                                  <m:sty m:val="p"/>
                                </m:rPr>
                                <a:rPr lang="pt-BR" altLang="zh-CN" sz="2400">
                                  <a:solidFill>
                                    <a:srgbClr val="000000"/>
                                  </a:solidFill>
                                  <a:latin typeface="Cambria Math" panose="02040503050406030204" pitchFamily="18" charset="0"/>
                                </a:rPr>
                                <m:t>lim</m:t>
                              </m:r>
                            </m:e>
                            <m:lim>
                              <m:r>
                                <a:rPr lang="en-US" altLang="zh-CN" sz="2400" i="1">
                                  <a:solidFill>
                                    <a:srgbClr val="000000"/>
                                  </a:solidFill>
                                  <a:latin typeface="Cambria Math" panose="02040503050406030204" pitchFamily="18" charset="0"/>
                                </a:rPr>
                                <m:t>𝑘</m:t>
                              </m:r>
                              <m:r>
                                <a:rPr lang="pt-BR" altLang="zh-CN" sz="2400" i="1">
                                  <a:solidFill>
                                    <a:srgbClr val="000000"/>
                                  </a:solidFill>
                                  <a:latin typeface="Cambria Math" panose="02040503050406030204" pitchFamily="18" charset="0"/>
                                </a:rPr>
                                <m:t>→∞</m:t>
                              </m:r>
                            </m:lim>
                          </m:limLow>
                        </m:fName>
                        <m:e>
                          <m:f>
                            <m:fPr>
                              <m:ctrlPr>
                                <a:rPr lang="pt-BR" altLang="zh-CN" sz="2400" i="1">
                                  <a:solidFill>
                                    <a:srgbClr val="000000"/>
                                  </a:solidFill>
                                  <a:latin typeface="Cambria Math" panose="02040503050406030204" pitchFamily="18" charset="0"/>
                                </a:rPr>
                              </m:ctrlPr>
                            </m:fPr>
                            <m:num>
                              <m:sSub>
                                <m:sSubPr>
                                  <m:ctrlPr>
                                    <a:rPr lang="pt-BR"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i="1">
                                      <a:solidFill>
                                        <a:srgbClr val="000000"/>
                                      </a:solidFill>
                                      <a:latin typeface="Cambria Math" panose="02040503050406030204" pitchFamily="18" charset="0"/>
                                    </a:rPr>
                                    <m:t>𝑘</m:t>
                                  </m:r>
                                  <m:r>
                                    <a:rPr lang="en-US" altLang="zh-CN" sz="2400" i="1">
                                      <a:solidFill>
                                        <a:srgbClr val="000000"/>
                                      </a:solidFill>
                                      <a:latin typeface="Cambria Math" panose="02040503050406030204" pitchFamily="18" charset="0"/>
                                    </a:rPr>
                                    <m:t>+1</m:t>
                                  </m:r>
                                </m:sub>
                              </m:sSub>
                              <m:r>
                                <a:rPr lang="en-US" altLang="zh-CN" sz="2400" i="1">
                                  <a:solidFill>
                                    <a:srgbClr val="000000"/>
                                  </a:solidFill>
                                  <a:latin typeface="Cambria Math" panose="02040503050406030204" pitchFamily="18" charset="0"/>
                                </a:rPr>
                                <m:t>−</m:t>
                              </m:r>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num>
                            <m:den>
                              <m:sSup>
                                <m:sSupPr>
                                  <m:ctrlPr>
                                    <a:rPr lang="pt-BR"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i="1">
                                          <a:solidFill>
                                            <a:srgbClr val="000000"/>
                                          </a:solidFill>
                                          <a:latin typeface="Cambria Math" panose="02040503050406030204" pitchFamily="18" charset="0"/>
                                        </a:rPr>
                                        <m:t>𝑘</m:t>
                                      </m:r>
                                    </m:sub>
                                  </m:sSub>
                                  <m:r>
                                    <a:rPr lang="en-US" altLang="zh-CN" sz="2400" i="1">
                                      <a:solidFill>
                                        <a:srgbClr val="000000"/>
                                      </a:solidFill>
                                      <a:latin typeface="Cambria Math" panose="02040503050406030204" pitchFamily="18" charset="0"/>
                                    </a:rPr>
                                    <m:t>−</m:t>
                                  </m:r>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i="1">
                                      <a:solidFill>
                                        <a:srgbClr val="000000"/>
                                      </a:solidFill>
                                      <a:latin typeface="Cambria Math" panose="02040503050406030204" pitchFamily="18" charset="0"/>
                                    </a:rPr>
                                    <m:t>)</m:t>
                                  </m:r>
                                </m:e>
                                <m:sup>
                                  <m:r>
                                    <a:rPr lang="en-US" altLang="zh-CN" sz="2400" i="1">
                                      <a:solidFill>
                                        <a:srgbClr val="000000"/>
                                      </a:solidFill>
                                      <a:latin typeface="Cambria Math" panose="02040503050406030204" pitchFamily="18" charset="0"/>
                                    </a:rPr>
                                    <m:t>2</m:t>
                                  </m:r>
                                </m:sup>
                              </m:sSup>
                            </m:den>
                          </m:f>
                        </m:e>
                      </m:func>
                      <m:r>
                        <a:rPr lang="en-US" altLang="zh-CN" sz="2400" i="1">
                          <a:solidFill>
                            <a:srgbClr val="000000"/>
                          </a:solidFill>
                          <a:latin typeface="Cambria Math" panose="02040503050406030204" pitchFamily="18" charset="0"/>
                        </a:rPr>
                        <m:t>=</m:t>
                      </m:r>
                      <m:f>
                        <m:fPr>
                          <m:ctrlPr>
                            <a:rPr lang="en-US" altLang="zh-CN" sz="2400" i="1" dirty="0">
                              <a:solidFill>
                                <a:srgbClr val="000000"/>
                              </a:solidFill>
                              <a:latin typeface="Cambria Math" panose="02040503050406030204" pitchFamily="18" charset="0"/>
                            </a:rPr>
                          </m:ctrlPr>
                        </m:fPr>
                        <m:num>
                          <m:r>
                            <a:rPr lang="en-US" altLang="zh-CN" sz="2400" dirty="0">
                              <a:solidFill>
                                <a:srgbClr val="000000"/>
                              </a:solidFill>
                              <a:latin typeface="Cambria Math" panose="02040503050406030204" pitchFamily="18" charset="0"/>
                            </a:rPr>
                            <m:t>1</m:t>
                          </m:r>
                        </m:num>
                        <m:den>
                          <m:r>
                            <a:rPr lang="en-US" altLang="zh-CN" sz="2400" dirty="0">
                              <a:solidFill>
                                <a:srgbClr val="000000"/>
                              </a:solidFill>
                              <a:latin typeface="Cambria Math" panose="02040503050406030204" pitchFamily="18" charset="0"/>
                            </a:rPr>
                            <m:t>2</m:t>
                          </m:r>
                        </m:den>
                      </m:f>
                      <m:f>
                        <m:fPr>
                          <m:ctrlPr>
                            <a:rPr lang="en-US" altLang="zh-CN" sz="2400" i="1" dirty="0">
                              <a:solidFill>
                                <a:srgbClr val="000000"/>
                              </a:solidFill>
                              <a:latin typeface="Cambria Math" panose="02040503050406030204" pitchFamily="18" charset="0"/>
                            </a:rPr>
                          </m:ctrlPr>
                        </m:fPr>
                        <m:num>
                          <m:r>
                            <a:rPr lang="en-US" altLang="zh-CN" sz="2400" i="1" dirty="0">
                              <a:solidFill>
                                <a:srgbClr val="000000"/>
                              </a:solidFill>
                              <a:latin typeface="Cambria Math" panose="02040503050406030204" pitchFamily="18" charset="0"/>
                            </a:rPr>
                            <m:t>𝑓</m:t>
                          </m:r>
                          <m:r>
                            <a:rPr lang="en-US" altLang="zh-CN" sz="2400" i="1" dirty="0">
                              <a:solidFill>
                                <a:srgbClr val="000000"/>
                              </a:solidFill>
                              <a:latin typeface="Cambria Math" panose="02040503050406030204" pitchFamily="18" charset="0"/>
                            </a:rPr>
                            <m:t>′′(</m:t>
                          </m:r>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i="1" dirty="0">
                              <a:solidFill>
                                <a:srgbClr val="000000"/>
                              </a:solidFill>
                              <a:latin typeface="Cambria Math" panose="02040503050406030204" pitchFamily="18" charset="0"/>
                            </a:rPr>
                            <m:t>)</m:t>
                          </m:r>
                        </m:num>
                        <m:den>
                          <m:r>
                            <a:rPr lang="en-US" altLang="zh-CN" sz="2400" i="1" dirty="0">
                              <a:solidFill>
                                <a:srgbClr val="000000"/>
                              </a:solidFill>
                              <a:latin typeface="Cambria Math" panose="02040503050406030204" pitchFamily="18" charset="0"/>
                            </a:rPr>
                            <m:t>𝑓</m:t>
                          </m:r>
                          <m:r>
                            <a:rPr lang="en-US" altLang="zh-CN" sz="2400" i="1" dirty="0">
                              <a:solidFill>
                                <a:srgbClr val="000000"/>
                              </a:solidFill>
                              <a:latin typeface="Cambria Math" panose="02040503050406030204" pitchFamily="18" charset="0"/>
                            </a:rPr>
                            <m:t>′(</m:t>
                          </m:r>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r>
                            <a:rPr lang="en-US" altLang="zh-CN" sz="2400" i="1" dirty="0">
                              <a:solidFill>
                                <a:srgbClr val="000000"/>
                              </a:solidFill>
                              <a:latin typeface="Cambria Math" panose="02040503050406030204" pitchFamily="18" charset="0"/>
                            </a:rPr>
                            <m:t>)</m:t>
                          </m:r>
                        </m:den>
                      </m:f>
                    </m:oMath>
                  </m:oMathPara>
                </a14:m>
                <a:endParaRPr lang="zh-CN" altLang="en-US" sz="2400" dirty="0">
                  <a:latin typeface="宋体"/>
                </a:endParaRPr>
              </a:p>
              <a:p>
                <a:pPr algn="just" fontAlgn="base">
                  <a:lnSpc>
                    <a:spcPct val="120000"/>
                  </a:lnSpc>
                  <a:spcBef>
                    <a:spcPct val="0"/>
                  </a:spcBef>
                  <a:spcAft>
                    <a:spcPts val="1200"/>
                  </a:spcAft>
                  <a:buClr>
                    <a:srgbClr val="0000FF"/>
                  </a:buClr>
                  <a:buSzPct val="70000"/>
                </a:pPr>
                <a:r>
                  <a:rPr lang="zh-CN" altLang="en-US" sz="2400" dirty="0">
                    <a:latin typeface="宋体"/>
                  </a:rPr>
                  <a:t>证毕。</a:t>
                </a:r>
                <a:endParaRPr lang="en-US" altLang="zh-CN" sz="2400" dirty="0">
                  <a:latin typeface="宋体"/>
                </a:endParaRPr>
              </a:p>
              <a:p>
                <a:pPr algn="just" fontAlgn="base">
                  <a:lnSpc>
                    <a:spcPct val="120000"/>
                  </a:lnSpc>
                  <a:spcBef>
                    <a:spcPct val="0"/>
                  </a:spcBef>
                  <a:spcAft>
                    <a:spcPts val="1200"/>
                  </a:spcAft>
                  <a:buClr>
                    <a:srgbClr val="0000FF"/>
                  </a:buClr>
                  <a:buSzPct val="70000"/>
                </a:pPr>
                <a:r>
                  <a:rPr lang="zh-CN" altLang="en-US" sz="2400" dirty="0">
                    <a:latin typeface="宋体"/>
                  </a:rPr>
                  <a:t>    由定理</a:t>
                </a:r>
                <a:r>
                  <a:rPr lang="en-US" altLang="zh-CN" sz="2400" dirty="0">
                    <a:latin typeface="宋体"/>
                  </a:rPr>
                  <a:t>2-4</a:t>
                </a:r>
                <a:r>
                  <a:rPr lang="zh-CN" altLang="en-US" sz="2400" dirty="0">
                    <a:latin typeface="宋体"/>
                  </a:rPr>
                  <a:t>可知，若</a:t>
                </a:r>
                <a:r>
                  <a:rPr lang="en-US" altLang="zh-CN" sz="2400" dirty="0">
                    <a:latin typeface="宋体"/>
                  </a:rPr>
                  <a:t>f(x)=О</a:t>
                </a:r>
                <a:r>
                  <a:rPr lang="zh-CN" altLang="en-US" sz="2400" dirty="0">
                    <a:latin typeface="宋体"/>
                  </a:rPr>
                  <a:t>在其单根</a:t>
                </a:r>
                <a14:m>
                  <m:oMath xmlns:m="http://schemas.openxmlformats.org/officeDocument/2006/math">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𝑥</m:t>
                        </m:r>
                      </m:e>
                      <m:sup>
                        <m:r>
                          <a:rPr lang="en-US" altLang="zh-CN" sz="2400" i="1">
                            <a:solidFill>
                              <a:srgbClr val="000000"/>
                            </a:solidFill>
                            <a:latin typeface="Cambria Math" panose="02040503050406030204" pitchFamily="18" charset="0"/>
                          </a:rPr>
                          <m:t>∗</m:t>
                        </m:r>
                      </m:sup>
                    </m:sSup>
                  </m:oMath>
                </a14:m>
                <a:r>
                  <a:rPr lang="zh-CN" altLang="en-US" sz="2400" dirty="0">
                    <a:latin typeface="宋体"/>
                  </a:rPr>
                  <a:t>附近存在着连续的二阶导数，当初值</a:t>
                </a:r>
                <a14:m>
                  <m:oMath xmlns:m="http://schemas.openxmlformats.org/officeDocument/2006/math">
                    <m:sSub>
                      <m:sSubPr>
                        <m:ctrlPr>
                          <a:rPr lang="en-US" altLang="zh-CN" sz="2400" i="1" dirty="0">
                            <a:latin typeface="Cambria Math" panose="02040503050406030204" pitchFamily="18" charset="0"/>
                          </a:rPr>
                        </m:ctrlPr>
                      </m:sSubPr>
                      <m:e>
                        <m:r>
                          <a:rPr lang="en-US" altLang="zh-CN" sz="2400" i="1" dirty="0">
                            <a:latin typeface="Cambria Math" panose="02040503050406030204" pitchFamily="18" charset="0"/>
                          </a:rPr>
                          <m:t>𝑥</m:t>
                        </m:r>
                      </m:e>
                      <m:sub>
                        <m:r>
                          <a:rPr lang="en-US" altLang="zh-CN" sz="2400" b="0" i="1" dirty="0" smtClean="0">
                            <a:latin typeface="Cambria Math" panose="02040503050406030204" pitchFamily="18" charset="0"/>
                          </a:rPr>
                          <m:t>0</m:t>
                        </m:r>
                      </m:sub>
                    </m:sSub>
                  </m:oMath>
                </a14:m>
                <a:r>
                  <a:rPr lang="zh-CN" altLang="en-US" sz="2400" dirty="0">
                    <a:latin typeface="宋体"/>
                  </a:rPr>
                  <a:t>在单根附近时，牛顿迭代法具有平方收敛速度。</a:t>
                </a:r>
              </a:p>
            </p:txBody>
          </p:sp>
        </mc:Choice>
        <mc:Fallback>
          <p:sp>
            <p:nvSpPr>
              <p:cNvPr id="1703941" name="Rectangle 5"/>
              <p:cNvSpPr>
                <a:spLocks noRot="1" noChangeAspect="1" noMove="1" noResize="1" noEditPoints="1" noAdjustHandles="1" noChangeArrowheads="1" noChangeShapeType="1" noTextEdit="1"/>
              </p:cNvSpPr>
              <p:nvPr/>
            </p:nvSpPr>
            <p:spPr bwMode="auto">
              <a:xfrm>
                <a:off x="503339" y="909885"/>
                <a:ext cx="8110057" cy="5649668"/>
              </a:xfrm>
              <a:prstGeom prst="rect">
                <a:avLst/>
              </a:prstGeom>
              <a:blipFill rotWithShape="1">
                <a:blip r:embed="rId3" cstate="print"/>
                <a:stretch>
                  <a:fillRect l="-846" r="-902"/>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marR="0" lvl="0" indent="-342900" algn="l" defTabSz="914400" rtl="0" eaLnBrk="1" fontAlgn="base" latinLnBrk="0" hangingPunct="1">
              <a:lnSpc>
                <a:spcPct val="100000"/>
              </a:lnSpc>
              <a:spcBef>
                <a:spcPct val="0"/>
              </a:spcBef>
              <a:spcAft>
                <a:spcPct val="0"/>
              </a:spcAft>
              <a:buClrTx/>
              <a:buSzTx/>
              <a:buFontTx/>
              <a:buNone/>
              <a:defRPr/>
            </a:pPr>
            <a:r>
              <a:rPr lang="zh-CN" altLang="en-US" sz="3200" b="1" dirty="0">
                <a:solidFill>
                  <a:srgbClr val="FFFF00"/>
                </a:solidFill>
                <a:latin typeface="Times New Roman" panose="02020603050405020304" pitchFamily="18" charset="0"/>
                <a:ea typeface="楷体" panose="02010609060101010101" pitchFamily="49" charset="-122"/>
              </a:rPr>
              <a:t>二</a:t>
            </a:r>
            <a:r>
              <a:rPr kumimoji="0" lang="zh-CN" altLang="en-US" sz="3200" b="1" i="0" u="none" strike="noStrike" kern="1200" cap="none" spc="0" normalizeH="0" baseline="0" noProof="0" dirty="0">
                <a:ln>
                  <a:noFill/>
                </a:ln>
                <a:solidFill>
                  <a:srgbClr val="FFFF00"/>
                </a:solidFill>
                <a:effectLst/>
                <a:uLnTx/>
                <a:uFillTx/>
                <a:latin typeface="Times New Roman" panose="02020603050405020304" pitchFamily="18" charset="0"/>
                <a:ea typeface="楷体" panose="02010609060101010101" pitchFamily="49" charset="-122"/>
                <a:cs typeface="+mn-cs"/>
              </a:rPr>
              <a:t>、牛顿迭代法的局部收敛性</a:t>
            </a:r>
            <a:endParaRPr kumimoji="0" lang="zh-CN" altLang="en-US" sz="3200" b="1" i="0" u="none" strike="noStrike" kern="1200" cap="none" spc="0" normalizeH="0" baseline="0" noProof="0" dirty="0">
              <a:ln>
                <a:noFill/>
              </a:ln>
              <a:solidFill>
                <a:srgbClr val="FFFF00"/>
              </a:solidFill>
              <a:effectLst/>
              <a:uLnTx/>
              <a:uFillTx/>
              <a:latin typeface="黑体" panose="02010609060101010101" pitchFamily="2" charset="-122"/>
              <a:ea typeface="黑体" panose="02010609060101010101" pitchFamily="2" charset="-122"/>
              <a:cs typeface="+mn-cs"/>
            </a:endParaRPr>
          </a:p>
        </p:txBody>
      </p:sp>
      <p:sp>
        <p:nvSpPr>
          <p:cNvPr id="7"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40</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134911" y="909884"/>
                <a:ext cx="11904689" cy="5948115"/>
              </a:xfrm>
              <a:prstGeom prst="rect">
                <a:avLst/>
              </a:prstGeom>
              <a:noFill/>
              <a:ln w="9525">
                <a:noFill/>
                <a:miter lim="800000"/>
                <a:headEnd/>
                <a:tailEnd/>
              </a:ln>
            </p:spPr>
            <p:txBody>
              <a:bodyPr anchor="ctr"/>
              <a:lstStyle/>
              <a:p>
                <a:pPr algn="just" fontAlgn="base">
                  <a:lnSpc>
                    <a:spcPct val="120000"/>
                  </a:lnSpc>
                  <a:spcBef>
                    <a:spcPct val="0"/>
                  </a:spcBef>
                  <a:spcAft>
                    <a:spcPts val="1200"/>
                  </a:spcAft>
                  <a:buClr>
                    <a:srgbClr val="0000FF"/>
                  </a:buClr>
                  <a:buSzPct val="70000"/>
                </a:pPr>
                <a:r>
                  <a:rPr lang="zh-CN" altLang="en-US" sz="2400" dirty="0">
                    <a:latin typeface="宋体"/>
                  </a:rPr>
                  <a:t>    前面我们证明了当</a:t>
                </a:r>
                <a14:m>
                  <m:oMath xmlns:m="http://schemas.openxmlformats.org/officeDocument/2006/math">
                    <m:r>
                      <a:rPr lang="en-US" altLang="zh-CN" sz="2400" i="1" dirty="0" smtClean="0">
                        <a:latin typeface="Cambria Math" panose="02040503050406030204" pitchFamily="18" charset="0"/>
                      </a:rPr>
                      <m:t>𝑓</m:t>
                    </m:r>
                    <m:r>
                      <a:rPr lang="en-US" altLang="zh-CN" sz="2400" i="1" dirty="0" smtClean="0">
                        <a:latin typeface="Cambria Math" panose="02040503050406030204" pitchFamily="18" charset="0"/>
                      </a:rPr>
                      <m:t>(</m:t>
                    </m:r>
                    <m:r>
                      <a:rPr lang="en-US" altLang="zh-CN" sz="2400" i="1" dirty="0" smtClean="0">
                        <a:latin typeface="Cambria Math" panose="02040503050406030204" pitchFamily="18" charset="0"/>
                      </a:rPr>
                      <m:t>𝑥</m:t>
                    </m:r>
                    <m:r>
                      <a:rPr lang="en-US" altLang="zh-CN" sz="2400" i="1" dirty="0" smtClean="0">
                        <a:latin typeface="Cambria Math" panose="02040503050406030204" pitchFamily="18" charset="0"/>
                      </a:rPr>
                      <m:t>)=0</m:t>
                    </m:r>
                  </m:oMath>
                </a14:m>
                <a:r>
                  <a:rPr lang="zh-CN" altLang="en-US" sz="2400" dirty="0">
                    <a:latin typeface="宋体"/>
                  </a:rPr>
                  <a:t>具有单根</a:t>
                </a:r>
                <a14:m>
                  <m:oMath xmlns:m="http://schemas.openxmlformats.org/officeDocument/2006/math">
                    <m:sSup>
                      <m:sSupPr>
                        <m:ctrlPr>
                          <a:rPr lang="en-US" altLang="zh-CN" sz="2400" i="1" dirty="0">
                            <a:latin typeface="Cambria Math" panose="02040503050406030204" pitchFamily="18" charset="0"/>
                          </a:rPr>
                        </m:ctrlPr>
                      </m:sSupPr>
                      <m:e>
                        <m:r>
                          <a:rPr lang="en-US" altLang="zh-CN" sz="2400" i="1" dirty="0">
                            <a:latin typeface="Cambria Math" panose="02040503050406030204" pitchFamily="18" charset="0"/>
                          </a:rPr>
                          <m:t>𝑥</m:t>
                        </m:r>
                      </m:e>
                      <m:sup>
                        <m:r>
                          <a:rPr lang="en-US" altLang="zh-CN" sz="2400" i="1" dirty="0">
                            <a:latin typeface="Cambria Math" panose="02040503050406030204" pitchFamily="18" charset="0"/>
                          </a:rPr>
                          <m:t>∗</m:t>
                        </m:r>
                      </m:sup>
                    </m:sSup>
                  </m:oMath>
                </a14:m>
                <a:r>
                  <a:rPr lang="zh-CN" altLang="en-US" sz="2400" dirty="0">
                    <a:latin typeface="宋体"/>
                  </a:rPr>
                  <a:t>且存在着连续的二阶导数时，牛顿迭代法具有平方收敛速度；当</a:t>
                </a:r>
                <a14:m>
                  <m:oMath xmlns:m="http://schemas.openxmlformats.org/officeDocument/2006/math">
                    <m:r>
                      <a:rPr lang="en-US" altLang="zh-CN" sz="2400" i="1" dirty="0" smtClean="0">
                        <a:latin typeface="Cambria Math" panose="02040503050406030204" pitchFamily="18" charset="0"/>
                      </a:rPr>
                      <m:t>𝑓</m:t>
                    </m:r>
                    <m:r>
                      <a:rPr lang="en-US" altLang="zh-CN" sz="2400" i="1" dirty="0" smtClean="0">
                        <a:latin typeface="Cambria Math" panose="02040503050406030204" pitchFamily="18" charset="0"/>
                      </a:rPr>
                      <m:t>(</m:t>
                    </m:r>
                    <m:r>
                      <a:rPr lang="en-US" altLang="zh-CN" sz="2400" i="1" dirty="0" smtClean="0">
                        <a:latin typeface="Cambria Math" panose="02040503050406030204" pitchFamily="18" charset="0"/>
                      </a:rPr>
                      <m:t>𝑥</m:t>
                    </m:r>
                    <m:r>
                      <a:rPr lang="en-US" altLang="zh-CN" sz="2400" i="1" dirty="0" smtClean="0">
                        <a:latin typeface="Cambria Math" panose="02040503050406030204" pitchFamily="18" charset="0"/>
                      </a:rPr>
                      <m:t>)=0</m:t>
                    </m:r>
                  </m:oMath>
                </a14:m>
                <a:r>
                  <a:rPr lang="zh-CN" altLang="en-US" sz="2400" dirty="0">
                    <a:latin typeface="宋体"/>
                  </a:rPr>
                  <a:t>存在</a:t>
                </a:r>
                <a14:m>
                  <m:oMath xmlns:m="http://schemas.openxmlformats.org/officeDocument/2006/math">
                    <m:r>
                      <a:rPr lang="en-US" altLang="zh-CN" sz="2400" i="1" dirty="0" smtClean="0">
                        <a:latin typeface="Cambria Math" panose="02040503050406030204" pitchFamily="18" charset="0"/>
                      </a:rPr>
                      <m:t>𝑚</m:t>
                    </m:r>
                  </m:oMath>
                </a14:m>
                <a:r>
                  <a:rPr lang="zh-CN" altLang="en-US" sz="2400" dirty="0">
                    <a:latin typeface="宋体"/>
                  </a:rPr>
                  <a:t>重根时，牛顿迭代法如何应用呢</a:t>
                </a:r>
                <a:r>
                  <a:rPr lang="en-US" altLang="zh-CN" sz="2400" dirty="0">
                    <a:latin typeface="宋体"/>
                  </a:rPr>
                  <a:t>?</a:t>
                </a:r>
                <a:r>
                  <a:rPr lang="zh-CN" altLang="en-US" sz="2400" dirty="0">
                    <a:latin typeface="宋体"/>
                  </a:rPr>
                  <a:t>其收敛速度如何呢</a:t>
                </a:r>
                <a:r>
                  <a:rPr lang="en-US" altLang="zh-CN" sz="2400" dirty="0">
                    <a:latin typeface="宋体"/>
                  </a:rPr>
                  <a:t>?</a:t>
                </a:r>
                <a:r>
                  <a:rPr lang="zh-CN" altLang="en-US" sz="2400" dirty="0">
                    <a:latin typeface="宋体"/>
                  </a:rPr>
                  <a:t>下面将分两种情况进行讨论。</a:t>
                </a:r>
              </a:p>
              <a:p>
                <a:pPr algn="just" fontAlgn="base">
                  <a:lnSpc>
                    <a:spcPct val="120000"/>
                  </a:lnSpc>
                  <a:spcBef>
                    <a:spcPct val="0"/>
                  </a:spcBef>
                  <a:spcAft>
                    <a:spcPts val="1200"/>
                  </a:spcAft>
                  <a:buClr>
                    <a:srgbClr val="0000FF"/>
                  </a:buClr>
                  <a:buSzPct val="70000"/>
                </a:pPr>
                <a:r>
                  <a:rPr lang="zh-CN" altLang="en-US" sz="2400" dirty="0">
                    <a:latin typeface="宋体"/>
                  </a:rPr>
                  <a:t>    当方程的重根数</a:t>
                </a:r>
                <a14:m>
                  <m:oMath xmlns:m="http://schemas.openxmlformats.org/officeDocument/2006/math">
                    <m:r>
                      <a:rPr lang="en-US" altLang="zh-CN" sz="2400" i="1" dirty="0" smtClean="0">
                        <a:latin typeface="Cambria Math" panose="02040503050406030204" pitchFamily="18" charset="0"/>
                      </a:rPr>
                      <m:t>𝑚</m:t>
                    </m:r>
                  </m:oMath>
                </a14:m>
                <a:r>
                  <a:rPr lang="zh-CN" altLang="en-US" sz="2400" dirty="0">
                    <a:latin typeface="宋体"/>
                  </a:rPr>
                  <a:t>已知时，设</a:t>
                </a:r>
                <a14:m>
                  <m:oMath xmlns:m="http://schemas.openxmlformats.org/officeDocument/2006/math">
                    <m:sSup>
                      <m:sSupPr>
                        <m:ctrlPr>
                          <a:rPr lang="en-US" altLang="zh-CN" sz="2400" i="1" dirty="0">
                            <a:latin typeface="Cambria Math" panose="02040503050406030204" pitchFamily="18" charset="0"/>
                          </a:rPr>
                        </m:ctrlPr>
                      </m:sSupPr>
                      <m:e>
                        <m:r>
                          <a:rPr lang="en-US" altLang="zh-CN" sz="2400" i="1" dirty="0">
                            <a:latin typeface="Cambria Math" panose="02040503050406030204" pitchFamily="18" charset="0"/>
                          </a:rPr>
                          <m:t>𝑥</m:t>
                        </m:r>
                      </m:e>
                      <m:sup>
                        <m:r>
                          <a:rPr lang="en-US" altLang="zh-CN" sz="2400" i="1" dirty="0">
                            <a:latin typeface="Cambria Math" panose="02040503050406030204" pitchFamily="18" charset="0"/>
                          </a:rPr>
                          <m:t>∗</m:t>
                        </m:r>
                      </m:sup>
                    </m:sSup>
                  </m:oMath>
                </a14:m>
                <a:r>
                  <a:rPr lang="zh-CN" altLang="en-US" sz="2400" dirty="0">
                    <a:latin typeface="宋体"/>
                  </a:rPr>
                  <a:t>是</a:t>
                </a:r>
                <a14:m>
                  <m:oMath xmlns:m="http://schemas.openxmlformats.org/officeDocument/2006/math">
                    <m:r>
                      <a:rPr lang="en-US" altLang="zh-CN" sz="2400" i="1" dirty="0" smtClean="0">
                        <a:latin typeface="Cambria Math" panose="02040503050406030204" pitchFamily="18" charset="0"/>
                      </a:rPr>
                      <m:t>𝑓</m:t>
                    </m:r>
                    <m:r>
                      <a:rPr lang="en-US" altLang="zh-CN" sz="2400" i="1" dirty="0" smtClean="0">
                        <a:latin typeface="Cambria Math" panose="02040503050406030204" pitchFamily="18" charset="0"/>
                      </a:rPr>
                      <m:t>(</m:t>
                    </m:r>
                    <m:r>
                      <a:rPr lang="en-US" altLang="zh-CN" sz="2400" i="1" dirty="0" smtClean="0">
                        <a:latin typeface="Cambria Math" panose="02040503050406030204" pitchFamily="18" charset="0"/>
                      </a:rPr>
                      <m:t>𝑥</m:t>
                    </m:r>
                    <m:r>
                      <a:rPr lang="en-US" altLang="zh-CN" sz="2400" i="1" dirty="0">
                        <a:latin typeface="Cambria Math" panose="02040503050406030204" pitchFamily="18" charset="0"/>
                      </a:rPr>
                      <m:t>)=0</m:t>
                    </m:r>
                  </m:oMath>
                </a14:m>
                <a:r>
                  <a:rPr lang="zh-CN" altLang="en-US" sz="2400" dirty="0">
                    <a:latin typeface="宋体"/>
                  </a:rPr>
                  <a:t>的</a:t>
                </a:r>
                <a14:m>
                  <m:oMath xmlns:m="http://schemas.openxmlformats.org/officeDocument/2006/math">
                    <m:r>
                      <a:rPr lang="en-US" altLang="zh-CN" sz="2400" i="1" dirty="0" smtClean="0">
                        <a:latin typeface="Cambria Math" panose="02040503050406030204" pitchFamily="18" charset="0"/>
                      </a:rPr>
                      <m:t>𝑚</m:t>
                    </m:r>
                  </m:oMath>
                </a14:m>
                <a:r>
                  <a:rPr lang="zh-CN" altLang="en-US" sz="2400" dirty="0">
                    <a:latin typeface="宋体"/>
                  </a:rPr>
                  <a:t>重根</a:t>
                </a:r>
                <a:r>
                  <a:rPr lang="en-US" altLang="zh-CN" sz="2400" dirty="0">
                    <a:latin typeface="宋体"/>
                  </a:rPr>
                  <a:t>(</a:t>
                </a:r>
                <a14:m>
                  <m:oMath xmlns:m="http://schemas.openxmlformats.org/officeDocument/2006/math">
                    <m:r>
                      <a:rPr lang="en-US" altLang="zh-CN" sz="2400" i="1" dirty="0" smtClean="0">
                        <a:latin typeface="Cambria Math" panose="02040503050406030204" pitchFamily="18" charset="0"/>
                      </a:rPr>
                      <m:t>𝑚</m:t>
                    </m:r>
                    <m:r>
                      <a:rPr lang="en-US" altLang="zh-CN" sz="2400" i="1" dirty="0" smtClean="0">
                        <a:latin typeface="Cambria Math" panose="02040503050406030204" pitchFamily="18" charset="0"/>
                      </a:rPr>
                      <m:t>≥2</m:t>
                    </m:r>
                  </m:oMath>
                </a14:m>
                <a:r>
                  <a:rPr lang="en-US" altLang="zh-CN" sz="2400" dirty="0">
                    <a:latin typeface="宋体"/>
                  </a:rPr>
                  <a:t>)</a:t>
                </a:r>
                <a:r>
                  <a:rPr lang="zh-CN" altLang="en-US" sz="2400" dirty="0">
                    <a:latin typeface="宋体"/>
                  </a:rPr>
                  <a:t>，则有</a:t>
                </a:r>
                <a14:m>
                  <m:oMath xmlns:m="http://schemas.openxmlformats.org/officeDocument/2006/math">
                    <m:r>
                      <a:rPr lang="en-US" altLang="zh-CN" sz="2400" i="1" dirty="0" smtClean="0">
                        <a:latin typeface="Cambria Math" panose="02040503050406030204" pitchFamily="18" charset="0"/>
                      </a:rPr>
                      <m:t>𝑓</m:t>
                    </m:r>
                    <m:r>
                      <a:rPr lang="en-US" altLang="zh-CN" sz="2400" i="1" dirty="0" smtClean="0">
                        <a:latin typeface="Cambria Math" panose="02040503050406030204" pitchFamily="18" charset="0"/>
                      </a:rPr>
                      <m:t>(</m:t>
                    </m:r>
                    <m:r>
                      <a:rPr lang="en-US" altLang="zh-CN" sz="2400" i="1" dirty="0" smtClean="0">
                        <a:latin typeface="Cambria Math" panose="02040503050406030204" pitchFamily="18" charset="0"/>
                      </a:rPr>
                      <m:t>𝑥</m:t>
                    </m:r>
                    <m:r>
                      <a:rPr lang="en-US" altLang="zh-CN" sz="2400" i="1" dirty="0" smtClean="0">
                        <a:latin typeface="Cambria Math" panose="02040503050406030204" pitchFamily="18" charset="0"/>
                      </a:rPr>
                      <m:t>)=</m:t>
                    </m:r>
                    <m:sSup>
                      <m:sSupPr>
                        <m:ctrlPr>
                          <a:rPr lang="en-US" altLang="zh-CN" sz="2400" i="1" dirty="0" smtClean="0">
                            <a:latin typeface="Cambria Math" panose="02040503050406030204" pitchFamily="18" charset="0"/>
                          </a:rPr>
                        </m:ctrlPr>
                      </m:sSupPr>
                      <m:e>
                        <m:d>
                          <m:dPr>
                            <m:ctrlPr>
                              <a:rPr lang="en-US" altLang="zh-CN" sz="2400" b="0" i="1" dirty="0" smtClean="0">
                                <a:latin typeface="Cambria Math" panose="02040503050406030204" pitchFamily="18" charset="0"/>
                              </a:rPr>
                            </m:ctrlPr>
                          </m:dPr>
                          <m:e>
                            <m:r>
                              <a:rPr lang="en-US" altLang="zh-CN" sz="2400" b="0" i="1" dirty="0" smtClean="0">
                                <a:latin typeface="Cambria Math" panose="02040503050406030204" pitchFamily="18" charset="0"/>
                              </a:rPr>
                              <m:t>𝑥</m:t>
                            </m:r>
                            <m:r>
                              <a:rPr lang="en-US" altLang="zh-CN" sz="2400" b="0" i="1" dirty="0" smtClean="0">
                                <a:latin typeface="Cambria Math" panose="02040503050406030204" pitchFamily="18" charset="0"/>
                              </a:rPr>
                              <m:t>−</m:t>
                            </m:r>
                            <m:sSup>
                              <m:sSupPr>
                                <m:ctrlPr>
                                  <a:rPr lang="en-US" altLang="zh-CN" sz="2400" b="0" i="1" dirty="0" smtClean="0">
                                    <a:latin typeface="Cambria Math" panose="02040503050406030204" pitchFamily="18" charset="0"/>
                                  </a:rPr>
                                </m:ctrlPr>
                              </m:sSupPr>
                              <m:e>
                                <m:r>
                                  <a:rPr lang="en-US" altLang="zh-CN" sz="2400" b="0" i="1" dirty="0" smtClean="0">
                                    <a:latin typeface="Cambria Math" panose="02040503050406030204" pitchFamily="18" charset="0"/>
                                  </a:rPr>
                                  <m:t>𝑥</m:t>
                                </m:r>
                              </m:e>
                              <m:sup>
                                <m:r>
                                  <a:rPr lang="en-US" altLang="zh-CN" sz="2400" b="0" i="1" dirty="0" smtClean="0">
                                    <a:latin typeface="Cambria Math" panose="02040503050406030204" pitchFamily="18" charset="0"/>
                                  </a:rPr>
                                  <m:t>∗</m:t>
                                </m:r>
                              </m:sup>
                            </m:sSup>
                          </m:e>
                        </m:d>
                      </m:e>
                      <m:sup>
                        <m:r>
                          <a:rPr lang="en-US" altLang="zh-CN" sz="2400" b="0" i="1" dirty="0" smtClean="0">
                            <a:latin typeface="Cambria Math" panose="02040503050406030204" pitchFamily="18" charset="0"/>
                          </a:rPr>
                          <m:t>𝑚</m:t>
                        </m:r>
                      </m:sup>
                    </m:sSup>
                    <m:r>
                      <a:rPr lang="en-US" altLang="zh-CN" sz="2400" b="0" i="1" dirty="0" smtClean="0">
                        <a:latin typeface="Cambria Math" panose="02040503050406030204" pitchFamily="18" charset="0"/>
                      </a:rPr>
                      <m:t>𝑔</m:t>
                    </m:r>
                    <m:r>
                      <a:rPr lang="en-US" altLang="zh-CN" sz="2400" b="0" i="1" dirty="0" smtClean="0">
                        <a:latin typeface="Cambria Math" panose="02040503050406030204" pitchFamily="18" charset="0"/>
                      </a:rPr>
                      <m:t>(</m:t>
                    </m:r>
                    <m:r>
                      <a:rPr lang="en-US" altLang="zh-CN" sz="2400" b="0" i="1" dirty="0" smtClean="0">
                        <a:latin typeface="Cambria Math" panose="02040503050406030204" pitchFamily="18" charset="0"/>
                      </a:rPr>
                      <m:t>𝑥</m:t>
                    </m:r>
                    <m:r>
                      <a:rPr lang="en-US" altLang="zh-CN" sz="2400" b="0" i="1" dirty="0" smtClean="0">
                        <a:latin typeface="Cambria Math" panose="02040503050406030204" pitchFamily="18" charset="0"/>
                      </a:rPr>
                      <m:t>)</m:t>
                    </m:r>
                  </m:oMath>
                </a14:m>
                <a:r>
                  <a:rPr lang="zh-CN" altLang="en-US" sz="2400" dirty="0">
                    <a:latin typeface="宋体"/>
                  </a:rPr>
                  <a:t>，其中</a:t>
                </a:r>
                <a14:m>
                  <m:oMath xmlns:m="http://schemas.openxmlformats.org/officeDocument/2006/math">
                    <m:r>
                      <a:rPr lang="en-US" altLang="zh-CN" sz="2400" i="1" dirty="0" smtClean="0">
                        <a:latin typeface="Cambria Math" panose="02040503050406030204" pitchFamily="18" charset="0"/>
                      </a:rPr>
                      <m:t>𝑚</m:t>
                    </m:r>
                  </m:oMath>
                </a14:m>
                <a:r>
                  <a:rPr lang="zh-CN" altLang="en-US" sz="2400" dirty="0">
                    <a:latin typeface="宋体"/>
                  </a:rPr>
                  <a:t>为正整数，且</a:t>
                </a:r>
                <a14:m>
                  <m:oMath xmlns:m="http://schemas.openxmlformats.org/officeDocument/2006/math">
                    <m:r>
                      <a:rPr lang="en-US" altLang="zh-CN" sz="2400" b="0" i="1" dirty="0" smtClean="0">
                        <a:latin typeface="Cambria Math" panose="02040503050406030204" pitchFamily="18" charset="0"/>
                      </a:rPr>
                      <m:t>𝑔</m:t>
                    </m:r>
                    <m:r>
                      <a:rPr lang="en-US" altLang="zh-CN" sz="2400" i="1" dirty="0">
                        <a:latin typeface="Cambria Math" panose="02040503050406030204" pitchFamily="18" charset="0"/>
                      </a:rPr>
                      <m:t>(</m:t>
                    </m:r>
                    <m:sSup>
                      <m:sSupPr>
                        <m:ctrlPr>
                          <a:rPr lang="en-US" altLang="zh-CN" sz="2400" i="1" dirty="0">
                            <a:latin typeface="Cambria Math" panose="02040503050406030204" pitchFamily="18" charset="0"/>
                          </a:rPr>
                        </m:ctrlPr>
                      </m:sSupPr>
                      <m:e>
                        <m:r>
                          <a:rPr lang="en-US" altLang="zh-CN" sz="2400" i="1" dirty="0">
                            <a:latin typeface="Cambria Math" panose="02040503050406030204" pitchFamily="18" charset="0"/>
                          </a:rPr>
                          <m:t>𝑥</m:t>
                        </m:r>
                      </m:e>
                      <m:sup>
                        <m:r>
                          <a:rPr lang="en-US" altLang="zh-CN" sz="2400" i="1" dirty="0">
                            <a:latin typeface="Cambria Math" panose="02040503050406030204" pitchFamily="18" charset="0"/>
                          </a:rPr>
                          <m:t>∗</m:t>
                        </m:r>
                      </m:sup>
                    </m:sSup>
                    <m:r>
                      <a:rPr lang="en-US" altLang="zh-CN" sz="2400" i="1" dirty="0">
                        <a:latin typeface="Cambria Math" panose="02040503050406030204" pitchFamily="18" charset="0"/>
                      </a:rPr>
                      <m:t>) </m:t>
                    </m:r>
                    <m:r>
                      <a:rPr lang="en-US" altLang="zh-CN" sz="2400" i="1" dirty="0" smtClean="0">
                        <a:latin typeface="Cambria Math" panose="02040503050406030204" pitchFamily="18" charset="0"/>
                      </a:rPr>
                      <m:t>≠0</m:t>
                    </m:r>
                  </m:oMath>
                </a14:m>
                <a:r>
                  <a:rPr lang="zh-CN" altLang="en-US" sz="2400" dirty="0">
                    <a:latin typeface="宋体"/>
                  </a:rPr>
                  <a:t>，由牛顿迭代法的迭代函数</a:t>
                </a:r>
                <a14:m>
                  <m:oMath xmlns:m="http://schemas.openxmlformats.org/officeDocument/2006/math">
                    <m:r>
                      <a:rPr lang="el-GR" altLang="zh-CN" sz="2400" i="1" dirty="0" smtClean="0">
                        <a:latin typeface="Cambria Math" panose="02040503050406030204" pitchFamily="18" charset="0"/>
                      </a:rPr>
                      <m:t>𝜑</m:t>
                    </m:r>
                    <m:r>
                      <a:rPr lang="en-US" altLang="zh-CN" sz="2400" i="1" dirty="0" smtClean="0">
                        <a:latin typeface="Cambria Math" panose="02040503050406030204" pitchFamily="18" charset="0"/>
                      </a:rPr>
                      <m:t>(</m:t>
                    </m:r>
                    <m:r>
                      <a:rPr lang="en-US" altLang="zh-CN" sz="2400" i="1" dirty="0">
                        <a:latin typeface="Cambria Math" panose="02040503050406030204" pitchFamily="18" charset="0"/>
                      </a:rPr>
                      <m:t>𝑥</m:t>
                    </m:r>
                    <m:r>
                      <a:rPr lang="en-US" altLang="zh-CN" sz="2400" i="1" dirty="0">
                        <a:latin typeface="Cambria Math" panose="02040503050406030204" pitchFamily="18" charset="0"/>
                      </a:rPr>
                      <m:t>)= </m:t>
                    </m:r>
                    <m:r>
                      <a:rPr lang="en-US" altLang="zh-CN" sz="2400" i="1" dirty="0">
                        <a:latin typeface="Cambria Math" panose="02040503050406030204" pitchFamily="18" charset="0"/>
                      </a:rPr>
                      <m:t>𝑥</m:t>
                    </m:r>
                    <m:r>
                      <a:rPr lang="en-US" altLang="zh-CN" sz="2400" i="1" dirty="0">
                        <a:latin typeface="Cambria Math" panose="02040503050406030204" pitchFamily="18" charset="0"/>
                      </a:rPr>
                      <m:t>−</m:t>
                    </m:r>
                    <m:f>
                      <m:fPr>
                        <m:ctrlPr>
                          <a:rPr lang="en-US" altLang="zh-CN" sz="2400" i="1" dirty="0" smtClean="0">
                            <a:latin typeface="Cambria Math" panose="02040503050406030204" pitchFamily="18" charset="0"/>
                          </a:rPr>
                        </m:ctrlPr>
                      </m:fPr>
                      <m:num>
                        <m:r>
                          <a:rPr lang="en-US" altLang="zh-CN" sz="2400" b="0" i="1" dirty="0" smtClean="0">
                            <a:latin typeface="Cambria Math" panose="02040503050406030204" pitchFamily="18" charset="0"/>
                          </a:rPr>
                          <m:t>𝑓</m:t>
                        </m:r>
                        <m:r>
                          <a:rPr lang="en-US" altLang="zh-CN" sz="2400" b="0" i="1" dirty="0" smtClean="0">
                            <a:latin typeface="Cambria Math" panose="02040503050406030204" pitchFamily="18" charset="0"/>
                          </a:rPr>
                          <m:t>(</m:t>
                        </m:r>
                        <m:r>
                          <a:rPr lang="en-US" altLang="zh-CN" sz="2400" b="0" i="1" dirty="0" smtClean="0">
                            <a:latin typeface="Cambria Math" panose="02040503050406030204" pitchFamily="18" charset="0"/>
                          </a:rPr>
                          <m:t>𝑥</m:t>
                        </m:r>
                        <m:r>
                          <a:rPr lang="en-US" altLang="zh-CN" sz="2400" b="0" i="1" dirty="0" smtClean="0">
                            <a:latin typeface="Cambria Math" panose="02040503050406030204" pitchFamily="18" charset="0"/>
                          </a:rPr>
                          <m:t>)</m:t>
                        </m:r>
                      </m:num>
                      <m:den>
                        <m:r>
                          <a:rPr lang="en-US" altLang="zh-CN" sz="2400" b="0" i="1" dirty="0" smtClean="0">
                            <a:latin typeface="Cambria Math" panose="02040503050406030204" pitchFamily="18" charset="0"/>
                          </a:rPr>
                          <m:t>𝑓</m:t>
                        </m:r>
                        <m:r>
                          <a:rPr lang="en-US" altLang="zh-CN" sz="2400" b="0" i="1" dirty="0" smtClean="0">
                            <a:latin typeface="Cambria Math" panose="02040503050406030204" pitchFamily="18" charset="0"/>
                          </a:rPr>
                          <m:t>′(</m:t>
                        </m:r>
                        <m:r>
                          <a:rPr lang="en-US" altLang="zh-CN" sz="2400" b="0" i="1" dirty="0" smtClean="0">
                            <a:latin typeface="Cambria Math" panose="02040503050406030204" pitchFamily="18" charset="0"/>
                          </a:rPr>
                          <m:t>𝑥</m:t>
                        </m:r>
                        <m:r>
                          <a:rPr lang="en-US" altLang="zh-CN" sz="2400" b="0" i="1" dirty="0" smtClean="0">
                            <a:latin typeface="Cambria Math" panose="02040503050406030204" pitchFamily="18" charset="0"/>
                          </a:rPr>
                          <m:t>)</m:t>
                        </m:r>
                      </m:den>
                    </m:f>
                  </m:oMath>
                </a14:m>
                <a:r>
                  <a:rPr lang="zh-CN" altLang="en-US" sz="2400" dirty="0">
                    <a:latin typeface="宋体"/>
                  </a:rPr>
                  <a:t>得</a:t>
                </a:r>
                <a:endParaRPr lang="en-US" altLang="zh-CN" sz="2400" dirty="0">
                  <a:latin typeface="宋体"/>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r>
                        <a:rPr lang="zh-CN" altLang="en-US" sz="2100" i="1" smtClean="0">
                          <a:latin typeface="Cambria Math" panose="02040503050406030204" pitchFamily="18" charset="0"/>
                        </a:rPr>
                        <m:t>𝜑</m:t>
                      </m:r>
                      <m:d>
                        <m:dPr>
                          <m:ctrlPr>
                            <a:rPr lang="en-US" altLang="zh-CN" sz="2100" b="0" i="1" smtClean="0">
                              <a:latin typeface="Cambria Math" panose="02040503050406030204" pitchFamily="18" charset="0"/>
                            </a:rPr>
                          </m:ctrlPr>
                        </m:dPr>
                        <m:e>
                          <m:r>
                            <a:rPr lang="en-US" altLang="zh-CN" sz="2100" b="0" i="1" smtClean="0">
                              <a:latin typeface="Cambria Math" panose="02040503050406030204" pitchFamily="18" charset="0"/>
                            </a:rPr>
                            <m:t>𝑥</m:t>
                          </m:r>
                        </m:e>
                      </m:d>
                      <m:r>
                        <a:rPr lang="en-US" altLang="zh-CN" sz="2100" b="0" i="1" smtClean="0">
                          <a:latin typeface="Cambria Math" panose="02040503050406030204" pitchFamily="18" charset="0"/>
                        </a:rPr>
                        <m:t>=</m:t>
                      </m:r>
                      <m:r>
                        <a:rPr lang="en-US" altLang="zh-CN" sz="2100" b="0" i="1" smtClean="0">
                          <a:latin typeface="Cambria Math" panose="02040503050406030204" pitchFamily="18" charset="0"/>
                        </a:rPr>
                        <m:t>𝑥</m:t>
                      </m:r>
                      <m:r>
                        <a:rPr lang="en-US" altLang="zh-CN" sz="2100" b="0" i="1" smtClean="0">
                          <a:latin typeface="Cambria Math" panose="02040503050406030204" pitchFamily="18" charset="0"/>
                        </a:rPr>
                        <m:t>−</m:t>
                      </m:r>
                      <m:f>
                        <m:fPr>
                          <m:ctrlPr>
                            <a:rPr lang="en-US" altLang="zh-CN" sz="2100" b="0" i="1" smtClean="0">
                              <a:latin typeface="Cambria Math" panose="02040503050406030204" pitchFamily="18" charset="0"/>
                            </a:rPr>
                          </m:ctrlPr>
                        </m:fPr>
                        <m:num>
                          <m:r>
                            <a:rPr lang="en-US" altLang="zh-CN" sz="2100" b="0" i="1" smtClean="0">
                              <a:latin typeface="Cambria Math" panose="02040503050406030204" pitchFamily="18" charset="0"/>
                            </a:rPr>
                            <m:t>𝑓</m:t>
                          </m:r>
                          <m:d>
                            <m:dPr>
                              <m:ctrlPr>
                                <a:rPr lang="en-US" altLang="zh-CN" sz="2100" b="0" i="1" smtClean="0">
                                  <a:latin typeface="Cambria Math" panose="02040503050406030204" pitchFamily="18" charset="0"/>
                                </a:rPr>
                              </m:ctrlPr>
                            </m:dPr>
                            <m:e>
                              <m:r>
                                <a:rPr lang="en-US" altLang="zh-CN" sz="2100" b="0" i="1" smtClean="0">
                                  <a:latin typeface="Cambria Math" panose="02040503050406030204" pitchFamily="18" charset="0"/>
                                </a:rPr>
                                <m:t>𝑥</m:t>
                              </m:r>
                            </m:e>
                          </m:d>
                        </m:num>
                        <m:den>
                          <m:sSup>
                            <m:sSupPr>
                              <m:ctrlPr>
                                <a:rPr lang="en-US" altLang="zh-CN" sz="2100" b="0" i="1" smtClean="0">
                                  <a:latin typeface="Cambria Math" panose="02040503050406030204" pitchFamily="18" charset="0"/>
                                </a:rPr>
                              </m:ctrlPr>
                            </m:sSupPr>
                            <m:e>
                              <m:r>
                                <a:rPr lang="en-US" altLang="zh-CN" sz="2100" b="0" i="1" smtClean="0">
                                  <a:latin typeface="Cambria Math" panose="02040503050406030204" pitchFamily="18" charset="0"/>
                                </a:rPr>
                                <m:t>𝑓</m:t>
                              </m:r>
                            </m:e>
                            <m:sup>
                              <m:r>
                                <a:rPr lang="en-US" altLang="zh-CN" sz="2100" b="0" i="1" smtClean="0">
                                  <a:latin typeface="Cambria Math" panose="02040503050406030204" pitchFamily="18" charset="0"/>
                                </a:rPr>
                                <m:t>′</m:t>
                              </m:r>
                            </m:sup>
                          </m:sSup>
                          <m:d>
                            <m:dPr>
                              <m:ctrlPr>
                                <a:rPr lang="en-US" altLang="zh-CN" sz="2100" b="0" i="1" smtClean="0">
                                  <a:latin typeface="Cambria Math" panose="02040503050406030204" pitchFamily="18" charset="0"/>
                                </a:rPr>
                              </m:ctrlPr>
                            </m:dPr>
                            <m:e>
                              <m:r>
                                <a:rPr lang="en-US" altLang="zh-CN" sz="2100" b="0" i="1" smtClean="0">
                                  <a:latin typeface="Cambria Math" panose="02040503050406030204" pitchFamily="18" charset="0"/>
                                </a:rPr>
                                <m:t>𝑥</m:t>
                              </m:r>
                            </m:e>
                          </m:d>
                        </m:den>
                      </m:f>
                      <m:r>
                        <a:rPr lang="en-US" altLang="zh-CN" sz="2100" b="0" i="1" smtClean="0">
                          <a:latin typeface="Cambria Math" panose="02040503050406030204" pitchFamily="18" charset="0"/>
                        </a:rPr>
                        <m:t>=</m:t>
                      </m:r>
                      <m:r>
                        <a:rPr lang="en-US" altLang="zh-CN" sz="2100" b="0" i="1" smtClean="0">
                          <a:latin typeface="Cambria Math" panose="02040503050406030204" pitchFamily="18" charset="0"/>
                        </a:rPr>
                        <m:t>𝑥</m:t>
                      </m:r>
                      <m:r>
                        <a:rPr lang="en-US" altLang="zh-CN" sz="2100" b="0" i="1" smtClean="0">
                          <a:latin typeface="Cambria Math" panose="02040503050406030204" pitchFamily="18" charset="0"/>
                        </a:rPr>
                        <m:t>−</m:t>
                      </m:r>
                      <m:f>
                        <m:fPr>
                          <m:ctrlPr>
                            <a:rPr lang="en-US" altLang="zh-CN" sz="2100" b="0" i="1" smtClean="0">
                              <a:latin typeface="Cambria Math" panose="02040503050406030204" pitchFamily="18" charset="0"/>
                            </a:rPr>
                          </m:ctrlPr>
                        </m:fPr>
                        <m:num>
                          <m:d>
                            <m:dPr>
                              <m:ctrlPr>
                                <a:rPr lang="en-US" altLang="zh-CN" sz="2100" b="0" i="1" smtClean="0">
                                  <a:latin typeface="Cambria Math" panose="02040503050406030204" pitchFamily="18" charset="0"/>
                                </a:rPr>
                              </m:ctrlPr>
                            </m:dPr>
                            <m:e>
                              <m:r>
                                <a:rPr lang="en-US" altLang="zh-CN" sz="2100" b="0" i="1" smtClean="0">
                                  <a:latin typeface="Cambria Math" panose="02040503050406030204" pitchFamily="18" charset="0"/>
                                </a:rPr>
                                <m:t>𝑥</m:t>
                              </m:r>
                              <m:r>
                                <a:rPr lang="en-US" altLang="zh-CN" sz="2100" b="0" i="1" smtClean="0">
                                  <a:latin typeface="Cambria Math" panose="02040503050406030204" pitchFamily="18" charset="0"/>
                                </a:rPr>
                                <m:t>−</m:t>
                              </m:r>
                              <m:sSup>
                                <m:sSupPr>
                                  <m:ctrlPr>
                                    <a:rPr lang="en-US" altLang="zh-CN" sz="2100" i="1" dirty="0">
                                      <a:latin typeface="Cambria Math" panose="02040503050406030204" pitchFamily="18" charset="0"/>
                                    </a:rPr>
                                  </m:ctrlPr>
                                </m:sSupPr>
                                <m:e>
                                  <m:r>
                                    <a:rPr lang="en-US" altLang="zh-CN" sz="2100" i="1" dirty="0">
                                      <a:latin typeface="Cambria Math" panose="02040503050406030204" pitchFamily="18" charset="0"/>
                                    </a:rPr>
                                    <m:t>𝑥</m:t>
                                  </m:r>
                                </m:e>
                                <m:sup>
                                  <m:r>
                                    <a:rPr lang="en-US" altLang="zh-CN" sz="2100" i="1" dirty="0">
                                      <a:latin typeface="Cambria Math" panose="02040503050406030204" pitchFamily="18" charset="0"/>
                                    </a:rPr>
                                    <m:t>∗</m:t>
                                  </m:r>
                                </m:sup>
                              </m:sSup>
                            </m:e>
                          </m:d>
                          <m:r>
                            <a:rPr lang="en-US" altLang="zh-CN" sz="2100" b="0" i="1" smtClean="0">
                              <a:latin typeface="Cambria Math" panose="02040503050406030204" pitchFamily="18" charset="0"/>
                            </a:rPr>
                            <m:t>𝑔</m:t>
                          </m:r>
                          <m:r>
                            <a:rPr lang="en-US" altLang="zh-CN" sz="2100" b="0" i="1" smtClean="0">
                              <a:latin typeface="Cambria Math" panose="02040503050406030204" pitchFamily="18" charset="0"/>
                            </a:rPr>
                            <m:t>(</m:t>
                          </m:r>
                          <m:r>
                            <a:rPr lang="en-US" altLang="zh-CN" sz="2100" b="0" i="1" smtClean="0">
                              <a:latin typeface="Cambria Math" panose="02040503050406030204" pitchFamily="18" charset="0"/>
                            </a:rPr>
                            <m:t>𝑥</m:t>
                          </m:r>
                          <m:r>
                            <a:rPr lang="en-US" altLang="zh-CN" sz="2100" b="0" i="1" smtClean="0">
                              <a:latin typeface="Cambria Math" panose="02040503050406030204" pitchFamily="18" charset="0"/>
                            </a:rPr>
                            <m:t>)</m:t>
                          </m:r>
                        </m:num>
                        <m:den>
                          <m:r>
                            <a:rPr lang="en-US" altLang="zh-CN" sz="2100" b="0" i="1" smtClean="0">
                              <a:latin typeface="Cambria Math" panose="02040503050406030204" pitchFamily="18" charset="0"/>
                            </a:rPr>
                            <m:t>𝑚𝑔</m:t>
                          </m:r>
                          <m:d>
                            <m:dPr>
                              <m:ctrlPr>
                                <a:rPr lang="en-US" altLang="zh-CN" sz="2100" b="0" i="1" smtClean="0">
                                  <a:latin typeface="Cambria Math" panose="02040503050406030204" pitchFamily="18" charset="0"/>
                                </a:rPr>
                              </m:ctrlPr>
                            </m:dPr>
                            <m:e>
                              <m:r>
                                <a:rPr lang="en-US" altLang="zh-CN" sz="2100" b="0" i="1" smtClean="0">
                                  <a:latin typeface="Cambria Math" panose="02040503050406030204" pitchFamily="18" charset="0"/>
                                </a:rPr>
                                <m:t>𝑥</m:t>
                              </m:r>
                            </m:e>
                          </m:d>
                          <m:r>
                            <a:rPr lang="en-US" altLang="zh-CN" sz="2100" b="0" i="1" smtClean="0">
                              <a:latin typeface="Cambria Math" panose="02040503050406030204" pitchFamily="18" charset="0"/>
                            </a:rPr>
                            <m:t>+</m:t>
                          </m:r>
                          <m:d>
                            <m:dPr>
                              <m:ctrlPr>
                                <a:rPr lang="en-US" altLang="zh-CN" sz="2100" b="0" i="1" smtClean="0">
                                  <a:latin typeface="Cambria Math" panose="02040503050406030204" pitchFamily="18" charset="0"/>
                                </a:rPr>
                              </m:ctrlPr>
                            </m:dPr>
                            <m:e>
                              <m:r>
                                <a:rPr lang="en-US" altLang="zh-CN" sz="2100" b="0" i="1" smtClean="0">
                                  <a:latin typeface="Cambria Math" panose="02040503050406030204" pitchFamily="18" charset="0"/>
                                </a:rPr>
                                <m:t>𝑥</m:t>
                              </m:r>
                              <m:r>
                                <a:rPr lang="en-US" altLang="zh-CN" sz="2100" b="0" i="1" smtClean="0">
                                  <a:latin typeface="Cambria Math" panose="02040503050406030204" pitchFamily="18" charset="0"/>
                                </a:rPr>
                                <m:t>−</m:t>
                              </m:r>
                              <m:sSup>
                                <m:sSupPr>
                                  <m:ctrlPr>
                                    <a:rPr lang="en-US" altLang="zh-CN" sz="2100" i="1" dirty="0">
                                      <a:latin typeface="Cambria Math" panose="02040503050406030204" pitchFamily="18" charset="0"/>
                                    </a:rPr>
                                  </m:ctrlPr>
                                </m:sSupPr>
                                <m:e>
                                  <m:r>
                                    <a:rPr lang="en-US" altLang="zh-CN" sz="2100" i="1" dirty="0">
                                      <a:latin typeface="Cambria Math" panose="02040503050406030204" pitchFamily="18" charset="0"/>
                                    </a:rPr>
                                    <m:t>𝑥</m:t>
                                  </m:r>
                                </m:e>
                                <m:sup>
                                  <m:r>
                                    <a:rPr lang="en-US" altLang="zh-CN" sz="2100" i="1" dirty="0">
                                      <a:latin typeface="Cambria Math" panose="02040503050406030204" pitchFamily="18" charset="0"/>
                                    </a:rPr>
                                    <m:t>∗</m:t>
                                  </m:r>
                                </m:sup>
                              </m:sSup>
                            </m:e>
                          </m:d>
                          <m:r>
                            <a:rPr lang="en-US" altLang="zh-CN" sz="2100" b="0" i="1" smtClean="0">
                              <a:latin typeface="Cambria Math" panose="02040503050406030204" pitchFamily="18" charset="0"/>
                            </a:rPr>
                            <m:t>𝑔</m:t>
                          </m:r>
                          <m:r>
                            <a:rPr lang="en-US" altLang="zh-CN" sz="2100" b="0" i="1" smtClean="0">
                              <a:latin typeface="Cambria Math" panose="02040503050406030204" pitchFamily="18" charset="0"/>
                            </a:rPr>
                            <m:t>′(</m:t>
                          </m:r>
                          <m:r>
                            <a:rPr lang="en-US" altLang="zh-CN" sz="2100" b="0" i="1" smtClean="0">
                              <a:latin typeface="Cambria Math" panose="02040503050406030204" pitchFamily="18" charset="0"/>
                            </a:rPr>
                            <m:t>𝑥</m:t>
                          </m:r>
                          <m:r>
                            <a:rPr lang="en-US" altLang="zh-CN" sz="2100" b="0" i="1" smtClean="0">
                              <a:latin typeface="Cambria Math" panose="02040503050406030204" pitchFamily="18" charset="0"/>
                            </a:rPr>
                            <m:t>)</m:t>
                          </m:r>
                        </m:den>
                      </m:f>
                    </m:oMath>
                  </m:oMathPara>
                </a14:m>
                <a:endParaRPr lang="en-US" altLang="zh-CN" sz="2100" dirty="0">
                  <a:latin typeface="宋体"/>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r>
                        <a:rPr lang="zh-CN" altLang="en-US" sz="2100" i="1" smtClean="0">
                          <a:latin typeface="Cambria Math" panose="02040503050406030204" pitchFamily="18" charset="0"/>
                        </a:rPr>
                        <m:t>𝜑</m:t>
                      </m:r>
                      <m:d>
                        <m:dPr>
                          <m:ctrlPr>
                            <a:rPr lang="en-US" altLang="zh-CN" sz="2100" b="0" i="1" smtClean="0">
                              <a:latin typeface="Cambria Math" panose="02040503050406030204" pitchFamily="18" charset="0"/>
                            </a:rPr>
                          </m:ctrlPr>
                        </m:dPr>
                        <m:e>
                          <m:sSup>
                            <m:sSupPr>
                              <m:ctrlPr>
                                <a:rPr lang="en-US" altLang="zh-CN" sz="2100" i="1" dirty="0">
                                  <a:latin typeface="Cambria Math" panose="02040503050406030204" pitchFamily="18" charset="0"/>
                                </a:rPr>
                              </m:ctrlPr>
                            </m:sSupPr>
                            <m:e>
                              <m:r>
                                <a:rPr lang="en-US" altLang="zh-CN" sz="2100" i="1" dirty="0">
                                  <a:latin typeface="Cambria Math" panose="02040503050406030204" pitchFamily="18" charset="0"/>
                                </a:rPr>
                                <m:t>𝑥</m:t>
                              </m:r>
                            </m:e>
                            <m:sup>
                              <m:r>
                                <a:rPr lang="en-US" altLang="zh-CN" sz="2100" i="1" dirty="0">
                                  <a:latin typeface="Cambria Math" panose="02040503050406030204" pitchFamily="18" charset="0"/>
                                </a:rPr>
                                <m:t>∗</m:t>
                              </m:r>
                            </m:sup>
                          </m:sSup>
                        </m:e>
                      </m:d>
                      <m:r>
                        <a:rPr lang="en-US" altLang="zh-CN" sz="2100" b="0" i="1" dirty="0" smtClean="0">
                          <a:latin typeface="Cambria Math" panose="02040503050406030204" pitchFamily="18" charset="0"/>
                        </a:rPr>
                        <m:t>=</m:t>
                      </m:r>
                      <m:func>
                        <m:funcPr>
                          <m:ctrlPr>
                            <a:rPr lang="pt-BR" altLang="zh-CN" sz="2100" b="0" i="1" dirty="0" smtClean="0">
                              <a:latin typeface="Cambria Math" panose="02040503050406030204" pitchFamily="18" charset="0"/>
                            </a:rPr>
                          </m:ctrlPr>
                        </m:funcPr>
                        <m:fName>
                          <m:limLow>
                            <m:limLowPr>
                              <m:ctrlPr>
                                <a:rPr lang="pt-BR" altLang="zh-CN" sz="2100" b="0" i="1" dirty="0" smtClean="0">
                                  <a:latin typeface="Cambria Math" panose="02040503050406030204" pitchFamily="18" charset="0"/>
                                </a:rPr>
                              </m:ctrlPr>
                            </m:limLowPr>
                            <m:e>
                              <m:r>
                                <m:rPr>
                                  <m:sty m:val="p"/>
                                </m:rPr>
                                <a:rPr lang="pt-BR" altLang="zh-CN" sz="2100" b="0" i="0" dirty="0" smtClean="0">
                                  <a:latin typeface="Cambria Math" panose="02040503050406030204" pitchFamily="18" charset="0"/>
                                </a:rPr>
                                <m:t>lim</m:t>
                              </m:r>
                            </m:e>
                            <m:lim>
                              <m:r>
                                <a:rPr lang="en-US" altLang="zh-CN" sz="2100" b="0" i="1" dirty="0" smtClean="0">
                                  <a:latin typeface="Cambria Math" panose="02040503050406030204" pitchFamily="18" charset="0"/>
                                </a:rPr>
                                <m:t>𝑥</m:t>
                              </m:r>
                              <m:r>
                                <a:rPr lang="pt-BR" altLang="zh-CN" sz="2100" b="0" i="1" dirty="0" smtClean="0">
                                  <a:latin typeface="Cambria Math" panose="02040503050406030204" pitchFamily="18" charset="0"/>
                                </a:rPr>
                                <m:t>→</m:t>
                              </m:r>
                              <m:sSup>
                                <m:sSupPr>
                                  <m:ctrlPr>
                                    <a:rPr lang="en-US" altLang="zh-CN" sz="2100" i="1" dirty="0">
                                      <a:latin typeface="Cambria Math" panose="02040503050406030204" pitchFamily="18" charset="0"/>
                                    </a:rPr>
                                  </m:ctrlPr>
                                </m:sSupPr>
                                <m:e>
                                  <m:r>
                                    <a:rPr lang="en-US" altLang="zh-CN" sz="2100" i="1" dirty="0">
                                      <a:latin typeface="Cambria Math" panose="02040503050406030204" pitchFamily="18" charset="0"/>
                                    </a:rPr>
                                    <m:t>𝑥</m:t>
                                  </m:r>
                                </m:e>
                                <m:sup>
                                  <m:r>
                                    <a:rPr lang="en-US" altLang="zh-CN" sz="2100" i="1" dirty="0">
                                      <a:latin typeface="Cambria Math" panose="02040503050406030204" pitchFamily="18" charset="0"/>
                                    </a:rPr>
                                    <m:t>∗</m:t>
                                  </m:r>
                                </m:sup>
                              </m:sSup>
                            </m:lim>
                          </m:limLow>
                        </m:fName>
                        <m:e>
                          <m:r>
                            <a:rPr lang="zh-CN" altLang="en-US" sz="2100" i="1">
                              <a:latin typeface="Cambria Math" panose="02040503050406030204" pitchFamily="18" charset="0"/>
                            </a:rPr>
                            <m:t>𝜑</m:t>
                          </m:r>
                          <m:d>
                            <m:dPr>
                              <m:ctrlPr>
                                <a:rPr lang="en-US" altLang="zh-CN" sz="2100" i="1">
                                  <a:latin typeface="Cambria Math" panose="02040503050406030204" pitchFamily="18" charset="0"/>
                                </a:rPr>
                              </m:ctrlPr>
                            </m:dPr>
                            <m:e>
                              <m:r>
                                <a:rPr lang="en-US" altLang="zh-CN" sz="2100" i="1">
                                  <a:latin typeface="Cambria Math" panose="02040503050406030204" pitchFamily="18" charset="0"/>
                                </a:rPr>
                                <m:t>𝑥</m:t>
                              </m:r>
                            </m:e>
                          </m:d>
                          <m:r>
                            <a:rPr lang="en-US" altLang="zh-CN" sz="2100" i="1">
                              <a:latin typeface="Cambria Math" panose="02040503050406030204" pitchFamily="18" charset="0"/>
                            </a:rPr>
                            <m:t>=</m:t>
                          </m:r>
                        </m:e>
                      </m:func>
                      <m:sSup>
                        <m:sSupPr>
                          <m:ctrlPr>
                            <a:rPr lang="en-US" altLang="zh-CN" sz="2100" i="1" dirty="0">
                              <a:latin typeface="Cambria Math" panose="02040503050406030204" pitchFamily="18" charset="0"/>
                            </a:rPr>
                          </m:ctrlPr>
                        </m:sSupPr>
                        <m:e>
                          <m:r>
                            <a:rPr lang="en-US" altLang="zh-CN" sz="2100" i="1" dirty="0">
                              <a:latin typeface="Cambria Math" panose="02040503050406030204" pitchFamily="18" charset="0"/>
                            </a:rPr>
                            <m:t>𝑥</m:t>
                          </m:r>
                        </m:e>
                        <m:sup>
                          <m:r>
                            <a:rPr lang="en-US" altLang="zh-CN" sz="2100" i="1" dirty="0">
                              <a:latin typeface="Cambria Math" panose="02040503050406030204" pitchFamily="18" charset="0"/>
                            </a:rPr>
                            <m:t>∗</m:t>
                          </m:r>
                        </m:sup>
                      </m:sSup>
                    </m:oMath>
                  </m:oMathPara>
                </a14:m>
                <a:endParaRPr lang="en-US" altLang="zh-CN" sz="2100" dirty="0">
                  <a:latin typeface="宋体"/>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p>
                        <m:sSupPr>
                          <m:ctrlPr>
                            <a:rPr lang="en-US" altLang="zh-CN" sz="2100" b="0" i="1" smtClean="0">
                              <a:latin typeface="Cambria Math" panose="02040503050406030204" pitchFamily="18" charset="0"/>
                            </a:rPr>
                          </m:ctrlPr>
                        </m:sSupPr>
                        <m:e>
                          <m:r>
                            <a:rPr lang="zh-CN" altLang="en-US" sz="2100" i="1" smtClean="0">
                              <a:latin typeface="Cambria Math" panose="02040503050406030204" pitchFamily="18" charset="0"/>
                            </a:rPr>
                            <m:t>𝜑</m:t>
                          </m:r>
                        </m:e>
                        <m:sup>
                          <m:r>
                            <a:rPr lang="en-US" altLang="zh-CN" sz="2100" b="0" i="1" smtClean="0">
                              <a:latin typeface="Cambria Math" panose="02040503050406030204" pitchFamily="18" charset="0"/>
                            </a:rPr>
                            <m:t>′</m:t>
                          </m:r>
                        </m:sup>
                      </m:sSup>
                      <m:d>
                        <m:dPr>
                          <m:ctrlPr>
                            <a:rPr lang="en-US" altLang="zh-CN" sz="2100" b="0" i="1" smtClean="0">
                              <a:latin typeface="Cambria Math" panose="02040503050406030204" pitchFamily="18" charset="0"/>
                            </a:rPr>
                          </m:ctrlPr>
                        </m:dPr>
                        <m:e>
                          <m:sSup>
                            <m:sSupPr>
                              <m:ctrlPr>
                                <a:rPr lang="en-US" altLang="zh-CN" sz="2100" i="1" dirty="0">
                                  <a:latin typeface="Cambria Math" panose="02040503050406030204" pitchFamily="18" charset="0"/>
                                </a:rPr>
                              </m:ctrlPr>
                            </m:sSupPr>
                            <m:e>
                              <m:r>
                                <a:rPr lang="en-US" altLang="zh-CN" sz="2100" i="1" dirty="0">
                                  <a:latin typeface="Cambria Math" panose="02040503050406030204" pitchFamily="18" charset="0"/>
                                </a:rPr>
                                <m:t>𝑥</m:t>
                              </m:r>
                            </m:e>
                            <m:sup>
                              <m:r>
                                <a:rPr lang="en-US" altLang="zh-CN" sz="2100" i="1" dirty="0">
                                  <a:latin typeface="Cambria Math" panose="02040503050406030204" pitchFamily="18" charset="0"/>
                                </a:rPr>
                                <m:t>∗</m:t>
                              </m:r>
                            </m:sup>
                          </m:sSup>
                        </m:e>
                      </m:d>
                      <m:r>
                        <a:rPr lang="en-US" altLang="zh-CN" sz="2100" b="0" i="1" smtClean="0">
                          <a:latin typeface="Cambria Math" panose="02040503050406030204" pitchFamily="18" charset="0"/>
                        </a:rPr>
                        <m:t>=</m:t>
                      </m:r>
                      <m:func>
                        <m:funcPr>
                          <m:ctrlPr>
                            <a:rPr lang="pt-BR" altLang="zh-CN" sz="2100" b="0" i="1" smtClean="0">
                              <a:latin typeface="Cambria Math" panose="02040503050406030204" pitchFamily="18" charset="0"/>
                            </a:rPr>
                          </m:ctrlPr>
                        </m:funcPr>
                        <m:fName>
                          <m:limLow>
                            <m:limLowPr>
                              <m:ctrlPr>
                                <a:rPr lang="pt-BR" altLang="zh-CN" sz="2100" b="0" i="1" smtClean="0">
                                  <a:latin typeface="Cambria Math" panose="02040503050406030204" pitchFamily="18" charset="0"/>
                                </a:rPr>
                              </m:ctrlPr>
                            </m:limLowPr>
                            <m:e>
                              <m:r>
                                <m:rPr>
                                  <m:sty m:val="p"/>
                                </m:rPr>
                                <a:rPr lang="pt-BR" altLang="zh-CN" sz="2100" b="0" i="0" smtClean="0">
                                  <a:latin typeface="Cambria Math" panose="02040503050406030204" pitchFamily="18" charset="0"/>
                                </a:rPr>
                                <m:t>lim</m:t>
                              </m:r>
                            </m:e>
                            <m:lim>
                              <m:r>
                                <a:rPr lang="en-US" altLang="zh-CN" sz="2100" b="0" i="1" smtClean="0">
                                  <a:latin typeface="Cambria Math" panose="02040503050406030204" pitchFamily="18" charset="0"/>
                                </a:rPr>
                                <m:t>𝑥</m:t>
                              </m:r>
                              <m:r>
                                <a:rPr lang="pt-BR" altLang="zh-CN" sz="2100" b="0" i="1" smtClean="0">
                                  <a:latin typeface="Cambria Math" panose="02040503050406030204" pitchFamily="18" charset="0"/>
                                </a:rPr>
                                <m:t>→</m:t>
                              </m:r>
                              <m:sSup>
                                <m:sSupPr>
                                  <m:ctrlPr>
                                    <a:rPr lang="en-US" altLang="zh-CN" sz="2100" i="1" dirty="0">
                                      <a:latin typeface="Cambria Math" panose="02040503050406030204" pitchFamily="18" charset="0"/>
                                    </a:rPr>
                                  </m:ctrlPr>
                                </m:sSupPr>
                                <m:e>
                                  <m:r>
                                    <a:rPr lang="en-US" altLang="zh-CN" sz="2100" i="1" dirty="0">
                                      <a:latin typeface="Cambria Math" panose="02040503050406030204" pitchFamily="18" charset="0"/>
                                    </a:rPr>
                                    <m:t>𝑥</m:t>
                                  </m:r>
                                </m:e>
                                <m:sup>
                                  <m:r>
                                    <a:rPr lang="en-US" altLang="zh-CN" sz="2100" i="1" dirty="0">
                                      <a:latin typeface="Cambria Math" panose="02040503050406030204" pitchFamily="18" charset="0"/>
                                    </a:rPr>
                                    <m:t>∗</m:t>
                                  </m:r>
                                </m:sup>
                              </m:sSup>
                            </m:lim>
                          </m:limLow>
                        </m:fName>
                        <m:e>
                          <m:f>
                            <m:fPr>
                              <m:ctrlPr>
                                <a:rPr lang="pt-BR" altLang="zh-CN" sz="2100" b="0" i="1" smtClean="0">
                                  <a:latin typeface="Cambria Math" panose="02040503050406030204" pitchFamily="18" charset="0"/>
                                </a:rPr>
                              </m:ctrlPr>
                            </m:fPr>
                            <m:num>
                              <m:r>
                                <a:rPr lang="zh-CN" altLang="pt-BR" sz="2100" b="0" i="1" smtClean="0">
                                  <a:latin typeface="Cambria Math" panose="02040503050406030204" pitchFamily="18" charset="0"/>
                                </a:rPr>
                                <m:t>𝜑</m:t>
                              </m:r>
                              <m:d>
                                <m:dPr>
                                  <m:ctrlPr>
                                    <a:rPr lang="en-US" altLang="zh-CN" sz="2100" b="0" i="1" smtClean="0">
                                      <a:latin typeface="Cambria Math" panose="02040503050406030204" pitchFamily="18" charset="0"/>
                                    </a:rPr>
                                  </m:ctrlPr>
                                </m:dPr>
                                <m:e>
                                  <m:r>
                                    <a:rPr lang="en-US" altLang="zh-CN" sz="2100" b="0" i="1" smtClean="0">
                                      <a:latin typeface="Cambria Math" panose="02040503050406030204" pitchFamily="18" charset="0"/>
                                    </a:rPr>
                                    <m:t>𝑥</m:t>
                                  </m:r>
                                </m:e>
                              </m:d>
                              <m:r>
                                <a:rPr lang="en-US" altLang="zh-CN" sz="2100" b="0" i="1" smtClean="0">
                                  <a:latin typeface="Cambria Math" panose="02040503050406030204" pitchFamily="18" charset="0"/>
                                </a:rPr>
                                <m:t>−</m:t>
                              </m:r>
                              <m:r>
                                <a:rPr lang="zh-CN" altLang="en-US" sz="2100" b="0" i="1" smtClean="0">
                                  <a:latin typeface="Cambria Math" panose="02040503050406030204" pitchFamily="18" charset="0"/>
                                </a:rPr>
                                <m:t>𝜑</m:t>
                              </m:r>
                              <m:r>
                                <a:rPr lang="en-US" altLang="zh-CN" sz="2100" b="0" i="1" smtClean="0">
                                  <a:latin typeface="Cambria Math" panose="02040503050406030204" pitchFamily="18" charset="0"/>
                                </a:rPr>
                                <m:t>(</m:t>
                              </m:r>
                              <m:sSup>
                                <m:sSupPr>
                                  <m:ctrlPr>
                                    <a:rPr lang="en-US" altLang="zh-CN" sz="2100" i="1" dirty="0">
                                      <a:latin typeface="Cambria Math" panose="02040503050406030204" pitchFamily="18" charset="0"/>
                                    </a:rPr>
                                  </m:ctrlPr>
                                </m:sSupPr>
                                <m:e>
                                  <m:r>
                                    <a:rPr lang="en-US" altLang="zh-CN" sz="2100" i="1" dirty="0">
                                      <a:latin typeface="Cambria Math" panose="02040503050406030204" pitchFamily="18" charset="0"/>
                                    </a:rPr>
                                    <m:t>𝑥</m:t>
                                  </m:r>
                                </m:e>
                                <m:sup>
                                  <m:r>
                                    <a:rPr lang="en-US" altLang="zh-CN" sz="2100" i="1" dirty="0">
                                      <a:latin typeface="Cambria Math" panose="02040503050406030204" pitchFamily="18" charset="0"/>
                                    </a:rPr>
                                    <m:t>∗</m:t>
                                  </m:r>
                                </m:sup>
                              </m:sSup>
                              <m:r>
                                <a:rPr lang="en-US" altLang="zh-CN" sz="2100" b="0" i="1" smtClean="0">
                                  <a:latin typeface="Cambria Math" panose="02040503050406030204" pitchFamily="18" charset="0"/>
                                </a:rPr>
                                <m:t>)</m:t>
                              </m:r>
                            </m:num>
                            <m:den>
                              <m:r>
                                <a:rPr lang="en-US" altLang="zh-CN" sz="2100" b="0" i="1" smtClean="0">
                                  <a:latin typeface="Cambria Math" panose="02040503050406030204" pitchFamily="18" charset="0"/>
                                </a:rPr>
                                <m:t>𝑥</m:t>
                              </m:r>
                              <m:r>
                                <a:rPr lang="en-US" altLang="zh-CN" sz="2100" b="0" i="1" smtClean="0">
                                  <a:latin typeface="Cambria Math" panose="02040503050406030204" pitchFamily="18" charset="0"/>
                                </a:rPr>
                                <m:t>−</m:t>
                              </m:r>
                              <m:sSup>
                                <m:sSupPr>
                                  <m:ctrlPr>
                                    <a:rPr lang="en-US" altLang="zh-CN" sz="2100" i="1" dirty="0">
                                      <a:latin typeface="Cambria Math" panose="02040503050406030204" pitchFamily="18" charset="0"/>
                                    </a:rPr>
                                  </m:ctrlPr>
                                </m:sSupPr>
                                <m:e>
                                  <m:r>
                                    <a:rPr lang="en-US" altLang="zh-CN" sz="2100" i="1" dirty="0">
                                      <a:latin typeface="Cambria Math" panose="02040503050406030204" pitchFamily="18" charset="0"/>
                                    </a:rPr>
                                    <m:t>𝑥</m:t>
                                  </m:r>
                                </m:e>
                                <m:sup>
                                  <m:r>
                                    <a:rPr lang="en-US" altLang="zh-CN" sz="2100" i="1" dirty="0">
                                      <a:latin typeface="Cambria Math" panose="02040503050406030204" pitchFamily="18" charset="0"/>
                                    </a:rPr>
                                    <m:t>∗</m:t>
                                  </m:r>
                                </m:sup>
                              </m:sSup>
                            </m:den>
                          </m:f>
                        </m:e>
                      </m:func>
                      <m:r>
                        <a:rPr lang="en-US" altLang="zh-CN" sz="2100" b="0" i="1" smtClean="0">
                          <a:latin typeface="Cambria Math" panose="02040503050406030204" pitchFamily="18" charset="0"/>
                        </a:rPr>
                        <m:t>=</m:t>
                      </m:r>
                      <m:func>
                        <m:funcPr>
                          <m:ctrlPr>
                            <a:rPr lang="pt-BR" altLang="zh-CN" sz="2100" b="0" i="1" smtClean="0">
                              <a:latin typeface="Cambria Math" panose="02040503050406030204" pitchFamily="18" charset="0"/>
                            </a:rPr>
                          </m:ctrlPr>
                        </m:funcPr>
                        <m:fName>
                          <m:limLow>
                            <m:limLowPr>
                              <m:ctrlPr>
                                <a:rPr lang="pt-BR" altLang="zh-CN" sz="2100" b="0" i="1" smtClean="0">
                                  <a:latin typeface="Cambria Math" panose="02040503050406030204" pitchFamily="18" charset="0"/>
                                </a:rPr>
                              </m:ctrlPr>
                            </m:limLowPr>
                            <m:e>
                              <m:r>
                                <m:rPr>
                                  <m:sty m:val="p"/>
                                </m:rPr>
                                <a:rPr lang="pt-BR" altLang="zh-CN" sz="2100" b="0" i="0" smtClean="0">
                                  <a:latin typeface="Cambria Math" panose="02040503050406030204" pitchFamily="18" charset="0"/>
                                </a:rPr>
                                <m:t>lim</m:t>
                              </m:r>
                            </m:e>
                            <m:lim>
                              <m:r>
                                <a:rPr lang="en-US" altLang="zh-CN" sz="2100" b="0" i="1" smtClean="0">
                                  <a:latin typeface="Cambria Math" panose="02040503050406030204" pitchFamily="18" charset="0"/>
                                </a:rPr>
                                <m:t>𝑥</m:t>
                              </m:r>
                              <m:r>
                                <a:rPr lang="pt-BR" altLang="zh-CN" sz="2100" b="0" i="1" smtClean="0">
                                  <a:latin typeface="Cambria Math" panose="02040503050406030204" pitchFamily="18" charset="0"/>
                                </a:rPr>
                                <m:t>→</m:t>
                              </m:r>
                              <m:sSup>
                                <m:sSupPr>
                                  <m:ctrlPr>
                                    <a:rPr lang="en-US" altLang="zh-CN" sz="2100" i="1" dirty="0">
                                      <a:latin typeface="Cambria Math" panose="02040503050406030204" pitchFamily="18" charset="0"/>
                                    </a:rPr>
                                  </m:ctrlPr>
                                </m:sSupPr>
                                <m:e>
                                  <m:r>
                                    <a:rPr lang="en-US" altLang="zh-CN" sz="2100" i="1" dirty="0">
                                      <a:latin typeface="Cambria Math" panose="02040503050406030204" pitchFamily="18" charset="0"/>
                                    </a:rPr>
                                    <m:t>𝑥</m:t>
                                  </m:r>
                                </m:e>
                                <m:sup>
                                  <m:r>
                                    <a:rPr lang="en-US" altLang="zh-CN" sz="2100" i="1" dirty="0">
                                      <a:latin typeface="Cambria Math" panose="02040503050406030204" pitchFamily="18" charset="0"/>
                                    </a:rPr>
                                    <m:t>∗</m:t>
                                  </m:r>
                                </m:sup>
                              </m:sSup>
                            </m:lim>
                          </m:limLow>
                        </m:fName>
                        <m:e>
                          <m:d>
                            <m:dPr>
                              <m:begChr m:val="["/>
                              <m:endChr m:val="]"/>
                              <m:ctrlPr>
                                <a:rPr lang="en-US" altLang="zh-CN" sz="2100" b="0" i="1" smtClean="0">
                                  <a:latin typeface="Cambria Math" panose="02040503050406030204" pitchFamily="18" charset="0"/>
                                </a:rPr>
                              </m:ctrlPr>
                            </m:dPr>
                            <m:e>
                              <m:r>
                                <a:rPr lang="en-US" altLang="zh-CN" sz="2100" b="0" i="1" smtClean="0">
                                  <a:latin typeface="Cambria Math" panose="02040503050406030204" pitchFamily="18" charset="0"/>
                                </a:rPr>
                                <m:t>1−</m:t>
                              </m:r>
                              <m:f>
                                <m:fPr>
                                  <m:ctrlPr>
                                    <a:rPr lang="en-US" altLang="zh-CN" sz="2100" b="0" i="1" smtClean="0">
                                      <a:latin typeface="Cambria Math" panose="02040503050406030204" pitchFamily="18" charset="0"/>
                                    </a:rPr>
                                  </m:ctrlPr>
                                </m:fPr>
                                <m:num>
                                  <m:r>
                                    <a:rPr lang="en-US" altLang="zh-CN" sz="2100" b="0" i="1" smtClean="0">
                                      <a:latin typeface="Cambria Math" panose="02040503050406030204" pitchFamily="18" charset="0"/>
                                    </a:rPr>
                                    <m:t>𝑔</m:t>
                                  </m:r>
                                  <m:d>
                                    <m:dPr>
                                      <m:ctrlPr>
                                        <a:rPr lang="en-US" altLang="zh-CN" sz="2100" b="0" i="1" smtClean="0">
                                          <a:latin typeface="Cambria Math" panose="02040503050406030204" pitchFamily="18" charset="0"/>
                                        </a:rPr>
                                      </m:ctrlPr>
                                    </m:dPr>
                                    <m:e>
                                      <m:r>
                                        <a:rPr lang="en-US" altLang="zh-CN" sz="2100" b="0" i="1" smtClean="0">
                                          <a:latin typeface="Cambria Math" panose="02040503050406030204" pitchFamily="18" charset="0"/>
                                        </a:rPr>
                                        <m:t>𝑥</m:t>
                                      </m:r>
                                    </m:e>
                                  </m:d>
                                </m:num>
                                <m:den>
                                  <m:r>
                                    <a:rPr lang="en-US" altLang="zh-CN" sz="2100" b="0" i="1" smtClean="0">
                                      <a:latin typeface="Cambria Math" panose="02040503050406030204" pitchFamily="18" charset="0"/>
                                    </a:rPr>
                                    <m:t>𝑚𝑔</m:t>
                                  </m:r>
                                  <m:d>
                                    <m:dPr>
                                      <m:ctrlPr>
                                        <a:rPr lang="en-US" altLang="zh-CN" sz="2100" b="0" i="1" smtClean="0">
                                          <a:latin typeface="Cambria Math" panose="02040503050406030204" pitchFamily="18" charset="0"/>
                                        </a:rPr>
                                      </m:ctrlPr>
                                    </m:dPr>
                                    <m:e>
                                      <m:r>
                                        <a:rPr lang="en-US" altLang="zh-CN" sz="2100" b="0" i="1" smtClean="0">
                                          <a:latin typeface="Cambria Math" panose="02040503050406030204" pitchFamily="18" charset="0"/>
                                        </a:rPr>
                                        <m:t>𝑥</m:t>
                                      </m:r>
                                    </m:e>
                                  </m:d>
                                  <m:r>
                                    <a:rPr lang="en-US" altLang="zh-CN" sz="2100" b="0" i="1" smtClean="0">
                                      <a:latin typeface="Cambria Math" panose="02040503050406030204" pitchFamily="18" charset="0"/>
                                    </a:rPr>
                                    <m:t>+</m:t>
                                  </m:r>
                                  <m:d>
                                    <m:dPr>
                                      <m:ctrlPr>
                                        <a:rPr lang="en-US" altLang="zh-CN" sz="2100" i="1">
                                          <a:latin typeface="Cambria Math" panose="02040503050406030204" pitchFamily="18" charset="0"/>
                                        </a:rPr>
                                      </m:ctrlPr>
                                    </m:dPr>
                                    <m:e>
                                      <m:r>
                                        <a:rPr lang="en-US" altLang="zh-CN" sz="2100" i="1">
                                          <a:latin typeface="Cambria Math" panose="02040503050406030204" pitchFamily="18" charset="0"/>
                                        </a:rPr>
                                        <m:t>𝑥</m:t>
                                      </m:r>
                                      <m:r>
                                        <a:rPr lang="en-US" altLang="zh-CN" sz="2100" i="1">
                                          <a:latin typeface="Cambria Math" panose="02040503050406030204" pitchFamily="18" charset="0"/>
                                        </a:rPr>
                                        <m:t>−</m:t>
                                      </m:r>
                                      <m:sSup>
                                        <m:sSupPr>
                                          <m:ctrlPr>
                                            <a:rPr lang="en-US" altLang="zh-CN" sz="2100" i="1" dirty="0">
                                              <a:latin typeface="Cambria Math" panose="02040503050406030204" pitchFamily="18" charset="0"/>
                                            </a:rPr>
                                          </m:ctrlPr>
                                        </m:sSupPr>
                                        <m:e>
                                          <m:r>
                                            <a:rPr lang="en-US" altLang="zh-CN" sz="2100" i="1" dirty="0">
                                              <a:latin typeface="Cambria Math" panose="02040503050406030204" pitchFamily="18" charset="0"/>
                                            </a:rPr>
                                            <m:t>𝑥</m:t>
                                          </m:r>
                                        </m:e>
                                        <m:sup>
                                          <m:r>
                                            <a:rPr lang="en-US" altLang="zh-CN" sz="2100" i="1" dirty="0">
                                              <a:latin typeface="Cambria Math" panose="02040503050406030204" pitchFamily="18" charset="0"/>
                                            </a:rPr>
                                            <m:t>∗</m:t>
                                          </m:r>
                                        </m:sup>
                                      </m:sSup>
                                    </m:e>
                                  </m:d>
                                  <m:r>
                                    <a:rPr lang="en-US" altLang="zh-CN" sz="2100" i="1">
                                      <a:latin typeface="Cambria Math" panose="02040503050406030204" pitchFamily="18" charset="0"/>
                                    </a:rPr>
                                    <m:t>𝑔</m:t>
                                  </m:r>
                                  <m:r>
                                    <a:rPr lang="en-US" altLang="zh-CN" sz="2100" i="1">
                                      <a:latin typeface="Cambria Math" panose="02040503050406030204" pitchFamily="18" charset="0"/>
                                    </a:rPr>
                                    <m:t>′(</m:t>
                                  </m:r>
                                  <m:r>
                                    <a:rPr lang="en-US" altLang="zh-CN" sz="2100" i="1">
                                      <a:latin typeface="Cambria Math" panose="02040503050406030204" pitchFamily="18" charset="0"/>
                                    </a:rPr>
                                    <m:t>𝑥</m:t>
                                  </m:r>
                                  <m:r>
                                    <a:rPr lang="en-US" altLang="zh-CN" sz="2100" b="0" i="1" smtClean="0">
                                      <a:latin typeface="Cambria Math" panose="02040503050406030204" pitchFamily="18" charset="0"/>
                                    </a:rPr>
                                    <m:t>)</m:t>
                                  </m:r>
                                </m:den>
                              </m:f>
                            </m:e>
                          </m:d>
                          <m:r>
                            <a:rPr lang="en-US" altLang="zh-CN" sz="2100" b="0" i="1" smtClean="0">
                              <a:latin typeface="Cambria Math" panose="02040503050406030204" pitchFamily="18" charset="0"/>
                            </a:rPr>
                            <m:t>=1−</m:t>
                          </m:r>
                          <m:f>
                            <m:fPr>
                              <m:ctrlPr>
                                <a:rPr lang="en-US" altLang="zh-CN" sz="2100" b="0" i="1" smtClean="0">
                                  <a:latin typeface="Cambria Math" panose="02040503050406030204" pitchFamily="18" charset="0"/>
                                </a:rPr>
                              </m:ctrlPr>
                            </m:fPr>
                            <m:num>
                              <m:r>
                                <a:rPr lang="en-US" altLang="zh-CN" sz="2100" b="0" i="1" smtClean="0">
                                  <a:latin typeface="Cambria Math" panose="02040503050406030204" pitchFamily="18" charset="0"/>
                                </a:rPr>
                                <m:t>1</m:t>
                              </m:r>
                            </m:num>
                            <m:den>
                              <m:r>
                                <a:rPr lang="en-US" altLang="zh-CN" sz="2100" b="0" i="1" smtClean="0">
                                  <a:latin typeface="Cambria Math" panose="02040503050406030204" pitchFamily="18" charset="0"/>
                                </a:rPr>
                                <m:t>𝑚</m:t>
                              </m:r>
                            </m:den>
                          </m:f>
                        </m:e>
                      </m:func>
                    </m:oMath>
                  </m:oMathPara>
                </a14:m>
                <a:endParaRPr lang="zh-CN" altLang="en-US" sz="2100" dirty="0">
                  <a:latin typeface="宋体"/>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101184" y="909885"/>
                <a:ext cx="8928517" cy="5948115"/>
              </a:xfrm>
              <a:prstGeom prst="rect">
                <a:avLst/>
              </a:prstGeom>
              <a:blipFill rotWithShape="1">
                <a:blip r:embed="rId3" cstate="print"/>
                <a:stretch>
                  <a:fillRect l="-768" t="-307" r="-2151"/>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marR="0" lvl="0" indent="-342900" algn="l" defTabSz="914400" rtl="0" eaLnBrk="1" fontAlgn="base" latinLnBrk="0" hangingPunct="1">
              <a:lnSpc>
                <a:spcPct val="100000"/>
              </a:lnSpc>
              <a:spcBef>
                <a:spcPct val="0"/>
              </a:spcBef>
              <a:spcAft>
                <a:spcPct val="0"/>
              </a:spcAft>
              <a:buClrTx/>
              <a:buSzTx/>
              <a:buFontTx/>
              <a:buNone/>
              <a:defRPr/>
            </a:pPr>
            <a:r>
              <a:rPr lang="zh-CN" altLang="en-US" sz="3200" b="1" dirty="0">
                <a:solidFill>
                  <a:srgbClr val="FFFF00"/>
                </a:solidFill>
                <a:latin typeface="Times New Roman" panose="02020603050405020304" pitchFamily="18" charset="0"/>
                <a:ea typeface="楷体" panose="02010609060101010101" pitchFamily="49" charset="-122"/>
              </a:rPr>
              <a:t>三</a:t>
            </a:r>
            <a:r>
              <a:rPr kumimoji="0" lang="zh-CN" altLang="en-US" sz="3200" b="1" i="0" u="none" strike="noStrike" kern="1200" cap="none" spc="0" normalizeH="0" baseline="0" noProof="0" dirty="0">
                <a:ln>
                  <a:noFill/>
                </a:ln>
                <a:solidFill>
                  <a:srgbClr val="FFFF00"/>
                </a:solidFill>
                <a:effectLst/>
                <a:uLnTx/>
                <a:uFillTx/>
                <a:latin typeface="Times New Roman" panose="02020603050405020304" pitchFamily="18" charset="0"/>
                <a:ea typeface="楷体" panose="02010609060101010101" pitchFamily="49" charset="-122"/>
                <a:cs typeface="+mn-cs"/>
              </a:rPr>
              <a:t>、计算</a:t>
            </a:r>
            <a:r>
              <a:rPr kumimoji="0" lang="en-US" altLang="zh-CN" sz="3200" b="1" i="0" u="none" strike="noStrike" kern="1200" cap="none" spc="0" normalizeH="0" baseline="0" noProof="0" dirty="0">
                <a:ln>
                  <a:noFill/>
                </a:ln>
                <a:solidFill>
                  <a:srgbClr val="FFFF00"/>
                </a:solidFill>
                <a:effectLst/>
                <a:uLnTx/>
                <a:uFillTx/>
                <a:latin typeface="Times New Roman" panose="02020603050405020304" pitchFamily="18" charset="0"/>
                <a:ea typeface="楷体" panose="02010609060101010101" pitchFamily="49" charset="-122"/>
                <a:cs typeface="+mn-cs"/>
              </a:rPr>
              <a:t>m</a:t>
            </a:r>
            <a:r>
              <a:rPr kumimoji="0" lang="zh-CN" altLang="en-US" sz="3200" b="1" i="0" u="none" strike="noStrike" kern="1200" cap="none" spc="0" normalizeH="0" baseline="0" noProof="0" dirty="0">
                <a:ln>
                  <a:noFill/>
                </a:ln>
                <a:solidFill>
                  <a:srgbClr val="FFFF00"/>
                </a:solidFill>
                <a:effectLst/>
                <a:uLnTx/>
                <a:uFillTx/>
                <a:latin typeface="Times New Roman" panose="02020603050405020304" pitchFamily="18" charset="0"/>
                <a:ea typeface="楷体" panose="02010609060101010101" pitchFamily="49" charset="-122"/>
                <a:cs typeface="+mn-cs"/>
              </a:rPr>
              <a:t>重根的牛顿迭代法</a:t>
            </a:r>
            <a:endParaRPr kumimoji="0" lang="zh-CN" altLang="en-US" sz="3200" b="1" i="0" u="none" strike="noStrike" kern="1200" cap="none" spc="0" normalizeH="0" baseline="0" noProof="0" dirty="0">
              <a:ln>
                <a:noFill/>
              </a:ln>
              <a:solidFill>
                <a:srgbClr val="FFFF00"/>
              </a:solidFill>
              <a:effectLst/>
              <a:uLnTx/>
              <a:uFillTx/>
              <a:latin typeface="黑体" panose="02010609060101010101" pitchFamily="2" charset="-122"/>
              <a:ea typeface="黑体" panose="02010609060101010101" pitchFamily="2" charset="-122"/>
              <a:cs typeface="+mn-cs"/>
            </a:endParaRPr>
          </a:p>
        </p:txBody>
      </p:sp>
      <p:sp>
        <p:nvSpPr>
          <p:cNvPr id="7"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41</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577151" y="1057012"/>
                <a:ext cx="11023134" cy="5225703"/>
              </a:xfrm>
              <a:prstGeom prst="rect">
                <a:avLst/>
              </a:prstGeom>
              <a:noFill/>
              <a:ln w="9525">
                <a:noFill/>
                <a:miter lim="800000"/>
                <a:headEnd/>
                <a:tailEnd/>
              </a:ln>
            </p:spPr>
            <p:txBody>
              <a:bodyPr anchor="ctr"/>
              <a:lstStyle/>
              <a:p>
                <a:pPr algn="just" fontAlgn="base">
                  <a:lnSpc>
                    <a:spcPct val="120000"/>
                  </a:lnSpc>
                  <a:spcBef>
                    <a:spcPct val="0"/>
                  </a:spcBef>
                  <a:spcAft>
                    <a:spcPts val="1200"/>
                  </a:spcAft>
                  <a:buClr>
                    <a:srgbClr val="0000FF"/>
                  </a:buClr>
                  <a:buSzPct val="70000"/>
                </a:pPr>
                <a:r>
                  <a:rPr lang="zh-CN" altLang="en-US" sz="2400" dirty="0">
                    <a:latin typeface="宋体"/>
                  </a:rPr>
                  <a:t>由</a:t>
                </a:r>
                <a14:m>
                  <m:oMath xmlns:m="http://schemas.openxmlformats.org/officeDocument/2006/math">
                    <m:r>
                      <a:rPr lang="en-US" altLang="zh-CN" sz="2400" i="1" dirty="0" smtClean="0">
                        <a:latin typeface="Cambria Math" panose="02040503050406030204" pitchFamily="18" charset="0"/>
                      </a:rPr>
                      <m:t>𝑚</m:t>
                    </m:r>
                    <m:r>
                      <a:rPr lang="en-US" altLang="zh-CN" sz="2400" i="1" dirty="0" smtClean="0">
                        <a:latin typeface="Cambria Math" panose="02040503050406030204" pitchFamily="18" charset="0"/>
                      </a:rPr>
                      <m:t>≥2</m:t>
                    </m:r>
                  </m:oMath>
                </a14:m>
                <a:r>
                  <a:rPr lang="zh-CN" altLang="en-US" sz="2400" dirty="0">
                    <a:latin typeface="宋体"/>
                  </a:rPr>
                  <a:t>得</a:t>
                </a:r>
                <a14:m>
                  <m:oMath xmlns:m="http://schemas.openxmlformats.org/officeDocument/2006/math">
                    <m:sSup>
                      <m:sSupPr>
                        <m:ctrlPr>
                          <a:rPr lang="en-US" altLang="zh-CN" sz="2400" i="1">
                            <a:latin typeface="Cambria Math" panose="02040503050406030204" pitchFamily="18" charset="0"/>
                          </a:rPr>
                        </m:ctrlPr>
                      </m:sSupPr>
                      <m:e>
                        <m:r>
                          <a:rPr lang="zh-CN" altLang="en-US" sz="2400" i="1">
                            <a:latin typeface="Cambria Math" panose="02040503050406030204" pitchFamily="18" charset="0"/>
                          </a:rPr>
                          <m:t>𝜑</m:t>
                        </m:r>
                      </m:e>
                      <m:sup>
                        <m:r>
                          <a:rPr lang="en-US" altLang="zh-CN" sz="2400" i="1">
                            <a:latin typeface="Cambria Math" panose="02040503050406030204" pitchFamily="18" charset="0"/>
                          </a:rPr>
                          <m:t>′</m:t>
                        </m:r>
                      </m:sup>
                    </m:sSup>
                    <m:d>
                      <m:dPr>
                        <m:ctrlPr>
                          <a:rPr lang="en-US" altLang="zh-CN" sz="2400" i="1">
                            <a:latin typeface="Cambria Math" panose="02040503050406030204" pitchFamily="18" charset="0"/>
                          </a:rPr>
                        </m:ctrlPr>
                      </m:dPr>
                      <m:e>
                        <m:sSup>
                          <m:sSupPr>
                            <m:ctrlPr>
                              <a:rPr lang="en-US" altLang="zh-CN" sz="2400" i="1" dirty="0">
                                <a:latin typeface="Cambria Math" panose="02040503050406030204" pitchFamily="18" charset="0"/>
                              </a:rPr>
                            </m:ctrlPr>
                          </m:sSupPr>
                          <m:e>
                            <m:r>
                              <a:rPr lang="en-US" altLang="zh-CN" sz="2400" i="1" dirty="0">
                                <a:latin typeface="Cambria Math" panose="02040503050406030204" pitchFamily="18" charset="0"/>
                              </a:rPr>
                              <m:t>𝑥</m:t>
                            </m:r>
                          </m:e>
                          <m:sup>
                            <m:r>
                              <a:rPr lang="en-US" altLang="zh-CN" sz="2400" i="1" dirty="0">
                                <a:latin typeface="Cambria Math" panose="02040503050406030204" pitchFamily="18" charset="0"/>
                              </a:rPr>
                              <m:t>∗</m:t>
                            </m:r>
                          </m:sup>
                        </m:sSup>
                      </m:e>
                    </m:d>
                    <m:r>
                      <a:rPr lang="en-US" altLang="zh-CN" sz="2400" i="1">
                        <a:latin typeface="Cambria Math" panose="02040503050406030204" pitchFamily="18" charset="0"/>
                      </a:rPr>
                      <m:t>=1−</m:t>
                    </m:r>
                    <m:f>
                      <m:fPr>
                        <m:ctrlPr>
                          <a:rPr lang="en-US" altLang="zh-CN" sz="2400" i="1">
                            <a:latin typeface="Cambria Math" panose="02040503050406030204" pitchFamily="18" charset="0"/>
                          </a:rPr>
                        </m:ctrlPr>
                      </m:fPr>
                      <m:num>
                        <m:r>
                          <a:rPr lang="en-US" altLang="zh-CN" sz="2400" i="1">
                            <a:latin typeface="Cambria Math" panose="02040503050406030204" pitchFamily="18" charset="0"/>
                          </a:rPr>
                          <m:t>1</m:t>
                        </m:r>
                      </m:num>
                      <m:den>
                        <m:r>
                          <a:rPr lang="en-US" altLang="zh-CN" sz="2400" i="1">
                            <a:latin typeface="Cambria Math" panose="02040503050406030204" pitchFamily="18" charset="0"/>
                          </a:rPr>
                          <m:t>𝑚</m:t>
                        </m:r>
                      </m:den>
                    </m:f>
                    <m:r>
                      <a:rPr lang="zh-CN" altLang="en-US" sz="2400" i="1" dirty="0" smtClean="0">
                        <a:latin typeface="Cambria Math" panose="02040503050406030204" pitchFamily="18" charset="0"/>
                      </a:rPr>
                      <m:t>≠</m:t>
                    </m:r>
                    <m:r>
                      <a:rPr lang="en-US" altLang="zh-CN" sz="2400" i="1" dirty="0" smtClean="0">
                        <a:latin typeface="Cambria Math" panose="02040503050406030204" pitchFamily="18" charset="0"/>
                      </a:rPr>
                      <m:t>0</m:t>
                    </m:r>
                  </m:oMath>
                </a14:m>
                <a:r>
                  <a:rPr lang="zh-CN" altLang="en-US" sz="2400" dirty="0">
                    <a:latin typeface="宋体"/>
                  </a:rPr>
                  <a:t>，且有</a:t>
                </a:r>
                <a14:m>
                  <m:oMath xmlns:m="http://schemas.openxmlformats.org/officeDocument/2006/math">
                    <m:r>
                      <a:rPr lang="en-US" altLang="zh-CN" sz="2400" i="1" dirty="0" smtClean="0">
                        <a:latin typeface="Cambria Math" panose="02040503050406030204" pitchFamily="18" charset="0"/>
                      </a:rPr>
                      <m:t>|</m:t>
                    </m:r>
                    <m:sSup>
                      <m:sSupPr>
                        <m:ctrlPr>
                          <a:rPr lang="en-US" altLang="zh-CN" sz="2400" i="1">
                            <a:latin typeface="Cambria Math" panose="02040503050406030204" pitchFamily="18" charset="0"/>
                          </a:rPr>
                        </m:ctrlPr>
                      </m:sSupPr>
                      <m:e>
                        <m:r>
                          <a:rPr lang="zh-CN" altLang="en-US" sz="2400" i="1">
                            <a:latin typeface="Cambria Math" panose="02040503050406030204" pitchFamily="18" charset="0"/>
                          </a:rPr>
                          <m:t>𝜑</m:t>
                        </m:r>
                      </m:e>
                      <m:sup>
                        <m:r>
                          <a:rPr lang="en-US" altLang="zh-CN" sz="2400" i="1">
                            <a:latin typeface="Cambria Math" panose="02040503050406030204" pitchFamily="18" charset="0"/>
                          </a:rPr>
                          <m:t>′</m:t>
                        </m:r>
                      </m:sup>
                    </m:sSup>
                    <m:d>
                      <m:dPr>
                        <m:ctrlPr>
                          <a:rPr lang="en-US" altLang="zh-CN" sz="2400" i="1">
                            <a:latin typeface="Cambria Math" panose="02040503050406030204" pitchFamily="18" charset="0"/>
                          </a:rPr>
                        </m:ctrlPr>
                      </m:dPr>
                      <m:e>
                        <m:sSup>
                          <m:sSupPr>
                            <m:ctrlPr>
                              <a:rPr lang="en-US" altLang="zh-CN" sz="2400" i="1" dirty="0">
                                <a:latin typeface="Cambria Math" panose="02040503050406030204" pitchFamily="18" charset="0"/>
                              </a:rPr>
                            </m:ctrlPr>
                          </m:sSupPr>
                          <m:e>
                            <m:r>
                              <a:rPr lang="en-US" altLang="zh-CN" sz="2400" i="1" dirty="0">
                                <a:latin typeface="Cambria Math" panose="02040503050406030204" pitchFamily="18" charset="0"/>
                              </a:rPr>
                              <m:t>𝑥</m:t>
                            </m:r>
                          </m:e>
                          <m:sup>
                            <m:r>
                              <a:rPr lang="en-US" altLang="zh-CN" sz="2400" i="1" dirty="0">
                                <a:latin typeface="Cambria Math" panose="02040503050406030204" pitchFamily="18" charset="0"/>
                              </a:rPr>
                              <m:t>∗</m:t>
                            </m:r>
                          </m:sup>
                        </m:sSup>
                      </m:e>
                    </m:d>
                    <m:r>
                      <a:rPr lang="en-US" altLang="zh-CN" sz="2400" i="1" dirty="0" smtClean="0">
                        <a:latin typeface="Cambria Math" panose="02040503050406030204" pitchFamily="18" charset="0"/>
                      </a:rPr>
                      <m:t>|&lt;</m:t>
                    </m:r>
                    <m:r>
                      <a:rPr lang="en-US" altLang="zh-CN" sz="2400" i="1" dirty="0">
                        <a:latin typeface="Cambria Math" panose="02040503050406030204" pitchFamily="18" charset="0"/>
                      </a:rPr>
                      <m:t>1</m:t>
                    </m:r>
                  </m:oMath>
                </a14:m>
                <a:r>
                  <a:rPr lang="zh-CN" altLang="en-US" sz="2400" dirty="0">
                    <a:latin typeface="宋体"/>
                  </a:rPr>
                  <a:t>。所以，牛顿迭代法求重根仍收敛，但只是线性收敛。</a:t>
                </a:r>
                <a:endParaRPr lang="en-US" altLang="zh-CN" sz="2400" dirty="0">
                  <a:latin typeface="宋体"/>
                </a:endParaRPr>
              </a:p>
              <a:p>
                <a:pPr algn="just" fontAlgn="base">
                  <a:lnSpc>
                    <a:spcPct val="120000"/>
                  </a:lnSpc>
                  <a:spcBef>
                    <a:spcPct val="0"/>
                  </a:spcBef>
                  <a:spcAft>
                    <a:spcPts val="1200"/>
                  </a:spcAft>
                  <a:buClr>
                    <a:srgbClr val="0000FF"/>
                  </a:buClr>
                  <a:buSzPct val="70000"/>
                </a:pPr>
                <a:r>
                  <a:rPr lang="zh-CN" altLang="en-US" sz="2400" dirty="0">
                    <a:latin typeface="宋体"/>
                  </a:rPr>
                  <a:t>    为了得到平方收敛速度，则可做如下的处理。若迭代函数改为</a:t>
                </a:r>
                <a14:m>
                  <m:oMath xmlns:m="http://schemas.openxmlformats.org/officeDocument/2006/math">
                    <m:r>
                      <a:rPr lang="zh-CN" altLang="en-US" sz="2400" i="1">
                        <a:latin typeface="Cambria Math" panose="02040503050406030204" pitchFamily="18" charset="0"/>
                      </a:rPr>
                      <m:t>𝜑</m:t>
                    </m:r>
                    <m:d>
                      <m:dPr>
                        <m:ctrlPr>
                          <a:rPr lang="en-US" altLang="zh-CN" sz="2400" i="1">
                            <a:latin typeface="Cambria Math" panose="02040503050406030204" pitchFamily="18" charset="0"/>
                          </a:rPr>
                        </m:ctrlPr>
                      </m:dPr>
                      <m:e>
                        <m:r>
                          <a:rPr lang="en-US" altLang="zh-CN" sz="2400" i="1">
                            <a:latin typeface="Cambria Math" panose="02040503050406030204" pitchFamily="18" charset="0"/>
                          </a:rPr>
                          <m:t>𝑥</m:t>
                        </m:r>
                      </m:e>
                    </m:d>
                    <m:r>
                      <a:rPr lang="en-US" altLang="zh-CN" sz="2400" b="0" i="1" smtClean="0">
                        <a:latin typeface="Cambria Math" panose="02040503050406030204" pitchFamily="18" charset="0"/>
                      </a:rPr>
                      <m:t>=</m:t>
                    </m:r>
                    <m:r>
                      <a:rPr lang="en-US" altLang="zh-CN" sz="2400" b="0" i="1" smtClean="0">
                        <a:latin typeface="Cambria Math" panose="02040503050406030204" pitchFamily="18" charset="0"/>
                      </a:rPr>
                      <m:t>𝑥</m:t>
                    </m:r>
                    <m:r>
                      <a:rPr lang="en-US" altLang="zh-CN" sz="2400" b="0" i="1" smtClean="0">
                        <a:latin typeface="Cambria Math" panose="02040503050406030204" pitchFamily="18" charset="0"/>
                      </a:rPr>
                      <m:t>−</m:t>
                    </m:r>
                    <m:r>
                      <a:rPr lang="en-US" altLang="zh-CN" sz="2400" b="0" i="1" smtClean="0">
                        <a:latin typeface="Cambria Math" panose="02040503050406030204" pitchFamily="18" charset="0"/>
                      </a:rPr>
                      <m:t>𝑚</m:t>
                    </m:r>
                    <m:f>
                      <m:fPr>
                        <m:ctrlPr>
                          <a:rPr lang="en-US" altLang="zh-CN" sz="2400" i="1">
                            <a:latin typeface="Cambria Math" panose="02040503050406030204" pitchFamily="18" charset="0"/>
                          </a:rPr>
                        </m:ctrlPr>
                      </m:fPr>
                      <m:num>
                        <m:r>
                          <a:rPr lang="en-US" altLang="zh-CN" sz="2400" i="1">
                            <a:latin typeface="Cambria Math" panose="02040503050406030204" pitchFamily="18" charset="0"/>
                          </a:rPr>
                          <m:t>𝑓</m:t>
                        </m:r>
                        <m:d>
                          <m:dPr>
                            <m:ctrlPr>
                              <a:rPr lang="en-US" altLang="zh-CN" sz="2400" i="1">
                                <a:latin typeface="Cambria Math" panose="02040503050406030204" pitchFamily="18" charset="0"/>
                              </a:rPr>
                            </m:ctrlPr>
                          </m:dPr>
                          <m:e>
                            <m:r>
                              <a:rPr lang="en-US" altLang="zh-CN" sz="2400" i="1">
                                <a:latin typeface="Cambria Math" panose="02040503050406030204" pitchFamily="18" charset="0"/>
                              </a:rPr>
                              <m:t>𝑥</m:t>
                            </m:r>
                          </m:e>
                        </m:d>
                      </m:num>
                      <m:den>
                        <m:sSup>
                          <m:sSupPr>
                            <m:ctrlPr>
                              <a:rPr lang="en-US" altLang="zh-CN" sz="2400" i="1">
                                <a:latin typeface="Cambria Math" panose="02040503050406030204" pitchFamily="18" charset="0"/>
                              </a:rPr>
                            </m:ctrlPr>
                          </m:sSupPr>
                          <m:e>
                            <m:r>
                              <a:rPr lang="en-US" altLang="zh-CN" sz="2400" i="1">
                                <a:latin typeface="Cambria Math" panose="02040503050406030204" pitchFamily="18" charset="0"/>
                              </a:rPr>
                              <m:t>𝑓</m:t>
                            </m:r>
                          </m:e>
                          <m:sup>
                            <m:r>
                              <a:rPr lang="en-US" altLang="zh-CN" sz="2400" i="1">
                                <a:latin typeface="Cambria Math" panose="02040503050406030204" pitchFamily="18" charset="0"/>
                              </a:rPr>
                              <m:t>′</m:t>
                            </m:r>
                          </m:sup>
                        </m:sSup>
                        <m:d>
                          <m:dPr>
                            <m:ctrlPr>
                              <a:rPr lang="en-US" altLang="zh-CN" sz="2400" i="1">
                                <a:latin typeface="Cambria Math" panose="02040503050406030204" pitchFamily="18" charset="0"/>
                              </a:rPr>
                            </m:ctrlPr>
                          </m:dPr>
                          <m:e>
                            <m:r>
                              <a:rPr lang="en-US" altLang="zh-CN" sz="2400" i="1">
                                <a:latin typeface="Cambria Math" panose="02040503050406030204" pitchFamily="18" charset="0"/>
                              </a:rPr>
                              <m:t>𝑥</m:t>
                            </m:r>
                          </m:e>
                        </m:d>
                      </m:den>
                    </m:f>
                  </m:oMath>
                </a14:m>
                <a:r>
                  <a:rPr lang="zh-CN" altLang="en-US" sz="2400" dirty="0">
                    <a:latin typeface="宋体"/>
                  </a:rPr>
                  <a:t>，则</a:t>
                </a:r>
                <a14:m>
                  <m:oMath xmlns:m="http://schemas.openxmlformats.org/officeDocument/2006/math">
                    <m:sSup>
                      <m:sSupPr>
                        <m:ctrlPr>
                          <a:rPr lang="en-US" altLang="zh-CN" sz="2400" i="1">
                            <a:latin typeface="Cambria Math" panose="02040503050406030204" pitchFamily="18" charset="0"/>
                          </a:rPr>
                        </m:ctrlPr>
                      </m:sSupPr>
                      <m:e>
                        <m:r>
                          <a:rPr lang="zh-CN" altLang="en-US" sz="2400" i="1">
                            <a:latin typeface="Cambria Math" panose="02040503050406030204" pitchFamily="18" charset="0"/>
                          </a:rPr>
                          <m:t>𝜑</m:t>
                        </m:r>
                      </m:e>
                      <m:sup>
                        <m:r>
                          <a:rPr lang="en-US" altLang="zh-CN" sz="2400" i="1">
                            <a:latin typeface="Cambria Math" panose="02040503050406030204" pitchFamily="18" charset="0"/>
                          </a:rPr>
                          <m:t>′</m:t>
                        </m:r>
                      </m:sup>
                    </m:sSup>
                    <m:d>
                      <m:dPr>
                        <m:ctrlPr>
                          <a:rPr lang="en-US" altLang="zh-CN" sz="2400" i="1">
                            <a:latin typeface="Cambria Math" panose="02040503050406030204" pitchFamily="18" charset="0"/>
                          </a:rPr>
                        </m:ctrlPr>
                      </m:dPr>
                      <m:e>
                        <m:sSup>
                          <m:sSupPr>
                            <m:ctrlPr>
                              <a:rPr lang="en-US" altLang="zh-CN" sz="2400" i="1" dirty="0">
                                <a:latin typeface="Cambria Math" panose="02040503050406030204" pitchFamily="18" charset="0"/>
                              </a:rPr>
                            </m:ctrlPr>
                          </m:sSupPr>
                          <m:e>
                            <m:r>
                              <a:rPr lang="en-US" altLang="zh-CN" sz="2400" i="1" dirty="0">
                                <a:latin typeface="Cambria Math" panose="02040503050406030204" pitchFamily="18" charset="0"/>
                              </a:rPr>
                              <m:t>𝑥</m:t>
                            </m:r>
                          </m:e>
                          <m:sup>
                            <m:r>
                              <a:rPr lang="en-US" altLang="zh-CN" sz="2400" i="1" dirty="0">
                                <a:latin typeface="Cambria Math" panose="02040503050406030204" pitchFamily="18" charset="0"/>
                              </a:rPr>
                              <m:t>∗</m:t>
                            </m:r>
                          </m:sup>
                        </m:sSup>
                      </m:e>
                    </m:d>
                    <m:r>
                      <a:rPr lang="en-US" altLang="zh-CN" sz="2400" i="1">
                        <a:latin typeface="Cambria Math" panose="02040503050406030204" pitchFamily="18" charset="0"/>
                      </a:rPr>
                      <m:t>=</m:t>
                    </m:r>
                    <m:r>
                      <a:rPr lang="en-US" altLang="zh-CN" sz="2400" b="0" i="1" smtClean="0">
                        <a:latin typeface="Cambria Math" panose="02040503050406030204" pitchFamily="18" charset="0"/>
                      </a:rPr>
                      <m:t>0</m:t>
                    </m:r>
                  </m:oMath>
                </a14:m>
                <a:r>
                  <a:rPr lang="zh-CN" altLang="en-US" sz="2400" dirty="0">
                    <a:latin typeface="宋体"/>
                  </a:rPr>
                  <a:t>，相应的牛顿迭代公式为</a:t>
                </a:r>
                <a:endParaRPr lang="en-US" altLang="zh-CN" sz="2400" dirty="0">
                  <a:latin typeface="宋体"/>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b>
                        <m:sSubPr>
                          <m:ctrlPr>
                            <a:rPr lang="en-US" altLang="zh-CN" sz="2400" i="1" dirty="0">
                              <a:latin typeface="Cambria Math" panose="02040503050406030204" pitchFamily="18" charset="0"/>
                            </a:rPr>
                          </m:ctrlPr>
                        </m:sSubPr>
                        <m:e>
                          <m:r>
                            <a:rPr lang="en-US" altLang="zh-CN" sz="2400" i="1" dirty="0">
                              <a:latin typeface="Cambria Math" panose="02040503050406030204" pitchFamily="18" charset="0"/>
                            </a:rPr>
                            <m:t>𝑥</m:t>
                          </m:r>
                        </m:e>
                        <m:sub>
                          <m:r>
                            <a:rPr lang="en-US" altLang="zh-CN" sz="2400" i="1" dirty="0">
                              <a:latin typeface="Cambria Math" panose="02040503050406030204" pitchFamily="18" charset="0"/>
                            </a:rPr>
                            <m:t>𝑘</m:t>
                          </m:r>
                          <m:r>
                            <a:rPr lang="en-US" altLang="zh-CN" sz="2400" i="1" dirty="0">
                              <a:latin typeface="Cambria Math" panose="02040503050406030204" pitchFamily="18" charset="0"/>
                            </a:rPr>
                            <m:t>+1</m:t>
                          </m:r>
                        </m:sub>
                      </m:sSub>
                      <m:r>
                        <a:rPr lang="en-US" altLang="zh-CN" sz="2400" b="0" i="1" dirty="0" smtClean="0">
                          <a:latin typeface="Cambria Math" panose="02040503050406030204" pitchFamily="18" charset="0"/>
                        </a:rPr>
                        <m:t>=</m:t>
                      </m:r>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i="1">
                              <a:solidFill>
                                <a:srgbClr val="000000"/>
                              </a:solidFill>
                              <a:latin typeface="Cambria Math" panose="02040503050406030204" pitchFamily="18" charset="0"/>
                            </a:rPr>
                            <m:t>𝑘</m:t>
                          </m:r>
                        </m:sub>
                      </m:sSub>
                      <m:r>
                        <a:rPr lang="en-US" altLang="zh-CN" sz="2400" i="1">
                          <a:latin typeface="Cambria Math" panose="02040503050406030204" pitchFamily="18" charset="0"/>
                        </a:rPr>
                        <m:t>−</m:t>
                      </m:r>
                      <m:r>
                        <a:rPr lang="en-US" altLang="zh-CN" sz="2400" i="1">
                          <a:latin typeface="Cambria Math" panose="02040503050406030204" pitchFamily="18" charset="0"/>
                        </a:rPr>
                        <m:t>𝑚</m:t>
                      </m:r>
                      <m:f>
                        <m:fPr>
                          <m:ctrlPr>
                            <a:rPr lang="en-US" altLang="zh-CN" sz="2400" i="1">
                              <a:latin typeface="Cambria Math" panose="02040503050406030204" pitchFamily="18" charset="0"/>
                            </a:rPr>
                          </m:ctrlPr>
                        </m:fPr>
                        <m:num>
                          <m:r>
                            <a:rPr lang="en-US" altLang="zh-CN" sz="2400" i="1">
                              <a:latin typeface="Cambria Math" panose="02040503050406030204" pitchFamily="18" charset="0"/>
                            </a:rPr>
                            <m:t>𝑓</m:t>
                          </m:r>
                          <m:d>
                            <m:dPr>
                              <m:ctrlPr>
                                <a:rPr lang="en-US" altLang="zh-CN" sz="2400" i="1">
                                  <a:latin typeface="Cambria Math" panose="02040503050406030204" pitchFamily="18" charset="0"/>
                                </a:rPr>
                              </m:ctrlPr>
                            </m:dPr>
                            <m:e>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i="1">
                                      <a:solidFill>
                                        <a:srgbClr val="000000"/>
                                      </a:solidFill>
                                      <a:latin typeface="Cambria Math" panose="02040503050406030204" pitchFamily="18" charset="0"/>
                                    </a:rPr>
                                    <m:t>𝑘</m:t>
                                  </m:r>
                                </m:sub>
                              </m:sSub>
                            </m:e>
                          </m:d>
                        </m:num>
                        <m:den>
                          <m:sSup>
                            <m:sSupPr>
                              <m:ctrlPr>
                                <a:rPr lang="en-US" altLang="zh-CN" sz="2400" i="1">
                                  <a:latin typeface="Cambria Math" panose="02040503050406030204" pitchFamily="18" charset="0"/>
                                </a:rPr>
                              </m:ctrlPr>
                            </m:sSupPr>
                            <m:e>
                              <m:r>
                                <a:rPr lang="en-US" altLang="zh-CN" sz="2400" i="1">
                                  <a:latin typeface="Cambria Math" panose="02040503050406030204" pitchFamily="18" charset="0"/>
                                </a:rPr>
                                <m:t>𝑓</m:t>
                              </m:r>
                            </m:e>
                            <m:sup>
                              <m:r>
                                <a:rPr lang="en-US" altLang="zh-CN" sz="2400" i="1">
                                  <a:latin typeface="Cambria Math" panose="02040503050406030204" pitchFamily="18" charset="0"/>
                                </a:rPr>
                                <m:t>′</m:t>
                              </m:r>
                            </m:sup>
                          </m:sSup>
                          <m:d>
                            <m:dPr>
                              <m:ctrlPr>
                                <a:rPr lang="en-US" altLang="zh-CN" sz="2400" i="1">
                                  <a:latin typeface="Cambria Math" panose="02040503050406030204" pitchFamily="18" charset="0"/>
                                </a:rPr>
                              </m:ctrlPr>
                            </m:dPr>
                            <m:e>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𝑥</m:t>
                                  </m:r>
                                </m:e>
                                <m:sub>
                                  <m:r>
                                    <a:rPr lang="en-US" altLang="zh-CN" sz="2400" i="1">
                                      <a:solidFill>
                                        <a:srgbClr val="000000"/>
                                      </a:solidFill>
                                      <a:latin typeface="Cambria Math" panose="02040503050406030204" pitchFamily="18" charset="0"/>
                                    </a:rPr>
                                    <m:t>𝑘</m:t>
                                  </m:r>
                                </m:sub>
                              </m:sSub>
                            </m:e>
                          </m:d>
                        </m:den>
                      </m:f>
                      <m:r>
                        <a:rPr lang="zh-CN" altLang="en-US" sz="2400" i="1">
                          <a:latin typeface="Cambria Math" panose="02040503050406030204" pitchFamily="18" charset="0"/>
                        </a:rPr>
                        <m:t>，</m:t>
                      </m:r>
                      <m:r>
                        <a:rPr lang="en-US" altLang="zh-CN" sz="2400" i="1" dirty="0" smtClean="0">
                          <a:latin typeface="Cambria Math" panose="02040503050406030204" pitchFamily="18" charset="0"/>
                        </a:rPr>
                        <m:t>𝑘</m:t>
                      </m:r>
                      <m:r>
                        <a:rPr lang="en-US" altLang="zh-CN" sz="2400" i="1" dirty="0" smtClean="0">
                          <a:latin typeface="Cambria Math" panose="02040503050406030204" pitchFamily="18" charset="0"/>
                        </a:rPr>
                        <m:t>=0,1,2,…</m:t>
                      </m:r>
                    </m:oMath>
                  </m:oMathPara>
                </a14:m>
                <a:endParaRPr lang="en-US" altLang="zh-CN" sz="2400" dirty="0">
                  <a:latin typeface="宋体"/>
                </a:endParaRPr>
              </a:p>
              <a:p>
                <a:pPr algn="just" fontAlgn="base">
                  <a:lnSpc>
                    <a:spcPct val="120000"/>
                  </a:lnSpc>
                  <a:spcBef>
                    <a:spcPct val="0"/>
                  </a:spcBef>
                  <a:spcAft>
                    <a:spcPts val="1200"/>
                  </a:spcAft>
                  <a:buClr>
                    <a:srgbClr val="0000FF"/>
                  </a:buClr>
                  <a:buSzPct val="70000"/>
                </a:pPr>
                <a:r>
                  <a:rPr lang="zh-CN" altLang="en-US" sz="2400" dirty="0">
                    <a:latin typeface="宋体"/>
                  </a:rPr>
                  <a:t>可以验证该迭代方法具有二阶收敛速度。</a:t>
                </a:r>
              </a:p>
              <a:p>
                <a:pPr algn="just" fontAlgn="base">
                  <a:lnSpc>
                    <a:spcPct val="120000"/>
                  </a:lnSpc>
                  <a:spcBef>
                    <a:spcPct val="0"/>
                  </a:spcBef>
                  <a:spcAft>
                    <a:spcPts val="1200"/>
                  </a:spcAft>
                  <a:buClr>
                    <a:srgbClr val="0000FF"/>
                  </a:buClr>
                  <a:buSzPct val="70000"/>
                </a:pPr>
                <a:r>
                  <a:rPr lang="zh-CN" altLang="en-US" sz="2400" dirty="0">
                    <a:latin typeface="宋体"/>
                  </a:rPr>
                  <a:t>    迭代公式</a:t>
                </a:r>
                <a:r>
                  <a:rPr lang="en-US" altLang="zh-CN" sz="2400" dirty="0">
                    <a:latin typeface="宋体"/>
                  </a:rPr>
                  <a:t>(2-29)</a:t>
                </a:r>
                <a:r>
                  <a:rPr lang="zh-CN" altLang="en-US" sz="2400" dirty="0">
                    <a:latin typeface="宋体"/>
                  </a:rPr>
                  <a:t>需要知道根的重数</a:t>
                </a:r>
                <a14:m>
                  <m:oMath xmlns:m="http://schemas.openxmlformats.org/officeDocument/2006/math">
                    <m:r>
                      <a:rPr lang="en-US" altLang="zh-CN" sz="2400" i="1" dirty="0" smtClean="0">
                        <a:latin typeface="Cambria Math" panose="02040503050406030204" pitchFamily="18" charset="0"/>
                      </a:rPr>
                      <m:t>𝑚</m:t>
                    </m:r>
                  </m:oMath>
                </a14:m>
                <a:r>
                  <a:rPr lang="zh-CN" altLang="en-US" sz="2400" dirty="0">
                    <a:latin typeface="宋体"/>
                  </a:rPr>
                  <a:t>，这在实际计算中往往是很困难的，因此该迭代公式并不能直接使用。下面的改进更有实用价值。</a:t>
                </a:r>
                <a:endParaRPr lang="en-US" altLang="zh-CN" sz="2400" dirty="0">
                  <a:latin typeface="宋体"/>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432863" y="1057012"/>
                <a:ext cx="8267351" cy="5225703"/>
              </a:xfrm>
              <a:prstGeom prst="rect">
                <a:avLst/>
              </a:prstGeom>
              <a:blipFill rotWithShape="1">
                <a:blip r:embed="rId3" cstate="print"/>
                <a:stretch>
                  <a:fillRect l="-885" r="-830" b="-1282"/>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marR="0" lvl="0" indent="-342900" algn="l" defTabSz="914400" rtl="0" eaLnBrk="1" fontAlgn="base" latinLnBrk="0" hangingPunct="1">
              <a:lnSpc>
                <a:spcPct val="100000"/>
              </a:lnSpc>
              <a:spcBef>
                <a:spcPct val="0"/>
              </a:spcBef>
              <a:spcAft>
                <a:spcPct val="0"/>
              </a:spcAft>
              <a:buClrTx/>
              <a:buSzTx/>
              <a:buFontTx/>
              <a:buNone/>
              <a:defRPr/>
            </a:pPr>
            <a:r>
              <a:rPr lang="zh-CN" altLang="en-US" sz="3200" b="1" dirty="0">
                <a:solidFill>
                  <a:srgbClr val="FFFF00"/>
                </a:solidFill>
                <a:latin typeface="Times New Roman" panose="02020603050405020304" pitchFamily="18" charset="0"/>
                <a:ea typeface="楷体" panose="02010609060101010101" pitchFamily="49" charset="-122"/>
              </a:rPr>
              <a:t>三</a:t>
            </a:r>
            <a:r>
              <a:rPr kumimoji="0" lang="zh-CN" altLang="en-US" sz="3200" b="1" i="0" u="none" strike="noStrike" kern="1200" cap="none" spc="0" normalizeH="0" baseline="0" noProof="0" dirty="0">
                <a:ln>
                  <a:noFill/>
                </a:ln>
                <a:solidFill>
                  <a:srgbClr val="FFFF00"/>
                </a:solidFill>
                <a:effectLst/>
                <a:uLnTx/>
                <a:uFillTx/>
                <a:latin typeface="Times New Roman" panose="02020603050405020304" pitchFamily="18" charset="0"/>
                <a:ea typeface="楷体" panose="02010609060101010101" pitchFamily="49" charset="-122"/>
                <a:cs typeface="+mn-cs"/>
              </a:rPr>
              <a:t>、计算</a:t>
            </a:r>
            <a:r>
              <a:rPr kumimoji="0" lang="en-US" altLang="zh-CN" sz="3200" b="1" i="0" u="none" strike="noStrike" kern="1200" cap="none" spc="0" normalizeH="0" baseline="0" noProof="0" dirty="0">
                <a:ln>
                  <a:noFill/>
                </a:ln>
                <a:solidFill>
                  <a:srgbClr val="FFFF00"/>
                </a:solidFill>
                <a:effectLst/>
                <a:uLnTx/>
                <a:uFillTx/>
                <a:latin typeface="Times New Roman" panose="02020603050405020304" pitchFamily="18" charset="0"/>
                <a:ea typeface="楷体" panose="02010609060101010101" pitchFamily="49" charset="-122"/>
                <a:cs typeface="+mn-cs"/>
              </a:rPr>
              <a:t>m</a:t>
            </a:r>
            <a:r>
              <a:rPr kumimoji="0" lang="zh-CN" altLang="en-US" sz="3200" b="1" i="0" u="none" strike="noStrike" kern="1200" cap="none" spc="0" normalizeH="0" baseline="0" noProof="0" dirty="0">
                <a:ln>
                  <a:noFill/>
                </a:ln>
                <a:solidFill>
                  <a:srgbClr val="FFFF00"/>
                </a:solidFill>
                <a:effectLst/>
                <a:uLnTx/>
                <a:uFillTx/>
                <a:latin typeface="Times New Roman" panose="02020603050405020304" pitchFamily="18" charset="0"/>
                <a:ea typeface="楷体" panose="02010609060101010101" pitchFamily="49" charset="-122"/>
                <a:cs typeface="+mn-cs"/>
              </a:rPr>
              <a:t>重根的牛顿迭代法</a:t>
            </a:r>
            <a:endParaRPr kumimoji="0" lang="zh-CN" altLang="en-US" sz="3200" b="1" i="0" u="none" strike="noStrike" kern="1200" cap="none" spc="0" normalizeH="0" baseline="0" noProof="0" dirty="0">
              <a:ln>
                <a:noFill/>
              </a:ln>
              <a:solidFill>
                <a:srgbClr val="FFFF00"/>
              </a:solidFill>
              <a:effectLst/>
              <a:uLnTx/>
              <a:uFillTx/>
              <a:latin typeface="黑体" panose="02010609060101010101" pitchFamily="2" charset="-122"/>
              <a:ea typeface="黑体" panose="02010609060101010101" pitchFamily="2" charset="-122"/>
              <a:cs typeface="+mn-cs"/>
            </a:endParaRPr>
          </a:p>
        </p:txBody>
      </p:sp>
      <p:sp>
        <p:nvSpPr>
          <p:cNvPr id="7" name="文本框 6"/>
          <p:cNvSpPr txBox="1"/>
          <p:nvPr/>
        </p:nvSpPr>
        <p:spPr>
          <a:xfrm>
            <a:off x="7683690" y="3958159"/>
            <a:ext cx="1471233" cy="461665"/>
          </a:xfrm>
          <a:prstGeom prst="rect">
            <a:avLst/>
          </a:prstGeom>
          <a:noFill/>
        </p:spPr>
        <p:txBody>
          <a:bodyPr wrap="square" rtlCol="0">
            <a:spAutoFit/>
          </a:bodyPr>
          <a:lstStyle/>
          <a:p>
            <a:r>
              <a:rPr lang="en-US" altLang="zh-CN" sz="2400" b="1" dirty="0">
                <a:solidFill>
                  <a:srgbClr val="000000"/>
                </a:solidFill>
                <a:latin typeface="+mn-ea"/>
              </a:rPr>
              <a:t>(2-29)</a:t>
            </a:r>
            <a:endParaRPr lang="zh-CN" altLang="en-US" sz="2400" b="1" dirty="0">
              <a:solidFill>
                <a:srgbClr val="000000"/>
              </a:solidFill>
              <a:latin typeface="+mn-ea"/>
            </a:endParaRPr>
          </a:p>
        </p:txBody>
      </p:sp>
      <p:sp>
        <p:nvSpPr>
          <p:cNvPr id="8"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42</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314792" y="909885"/>
                <a:ext cx="11647359" cy="5649668"/>
              </a:xfrm>
              <a:prstGeom prst="rect">
                <a:avLst/>
              </a:prstGeom>
              <a:noFill/>
              <a:ln w="9525">
                <a:noFill/>
                <a:miter lim="800000"/>
                <a:headEnd/>
                <a:tailEnd/>
              </a:ln>
            </p:spPr>
            <p:txBody>
              <a:bodyPr anchor="ctr"/>
              <a:lstStyle/>
              <a:p>
                <a:pPr algn="just" fontAlgn="base">
                  <a:lnSpc>
                    <a:spcPct val="120000"/>
                  </a:lnSpc>
                  <a:spcBef>
                    <a:spcPct val="0"/>
                  </a:spcBef>
                  <a:spcAft>
                    <a:spcPts val="1200"/>
                  </a:spcAft>
                  <a:buClr>
                    <a:srgbClr val="0000FF"/>
                  </a:buClr>
                  <a:buSzPct val="70000"/>
                </a:pPr>
                <a:r>
                  <a:rPr lang="zh-CN" altLang="en-US" sz="2400" dirty="0">
                    <a:latin typeface="宋体"/>
                  </a:rPr>
                  <a:t>    当方程的重根数</a:t>
                </a:r>
                <a14:m>
                  <m:oMath xmlns:m="http://schemas.openxmlformats.org/officeDocument/2006/math">
                    <m:r>
                      <a:rPr lang="en-US" altLang="zh-CN" sz="2400" i="1" dirty="0" smtClean="0">
                        <a:latin typeface="Cambria Math" panose="02040503050406030204" pitchFamily="18" charset="0"/>
                      </a:rPr>
                      <m:t>𝑚</m:t>
                    </m:r>
                  </m:oMath>
                </a14:m>
                <a:r>
                  <a:rPr lang="zh-CN" altLang="en-US" sz="2400" dirty="0">
                    <a:latin typeface="宋体"/>
                  </a:rPr>
                  <a:t>未知时，还可构造另一种迭代法，令</a:t>
                </a:r>
                <a14:m>
                  <m:oMath xmlns:m="http://schemas.openxmlformats.org/officeDocument/2006/math">
                    <m:r>
                      <a:rPr lang="en-US" altLang="zh-CN" sz="2400" b="0" i="1" smtClean="0">
                        <a:latin typeface="Cambria Math" panose="02040503050406030204" pitchFamily="18" charset="0"/>
                      </a:rPr>
                      <m:t>𝑢</m:t>
                    </m:r>
                    <m:d>
                      <m:dPr>
                        <m:ctrlPr>
                          <a:rPr lang="en-US" altLang="zh-CN" sz="2400" b="0" i="1" smtClean="0">
                            <a:latin typeface="Cambria Math" panose="02040503050406030204" pitchFamily="18" charset="0"/>
                          </a:rPr>
                        </m:ctrlPr>
                      </m:dPr>
                      <m:e>
                        <m:r>
                          <a:rPr lang="en-US" altLang="zh-CN" sz="2400" b="0" i="1" smtClean="0">
                            <a:latin typeface="Cambria Math" panose="02040503050406030204" pitchFamily="18" charset="0"/>
                          </a:rPr>
                          <m:t>𝑥</m:t>
                        </m:r>
                      </m:e>
                    </m:d>
                    <m:r>
                      <a:rPr lang="en-US" altLang="zh-CN" sz="2400" b="0" i="1" smtClean="0">
                        <a:latin typeface="Cambria Math" panose="02040503050406030204" pitchFamily="18" charset="0"/>
                      </a:rPr>
                      <m:t>=</m:t>
                    </m:r>
                    <m:f>
                      <m:fPr>
                        <m:ctrlPr>
                          <a:rPr lang="en-US" altLang="zh-CN" sz="2400" i="1">
                            <a:latin typeface="Cambria Math" panose="02040503050406030204" pitchFamily="18" charset="0"/>
                          </a:rPr>
                        </m:ctrlPr>
                      </m:fPr>
                      <m:num>
                        <m:r>
                          <a:rPr lang="en-US" altLang="zh-CN" sz="2400" i="1">
                            <a:latin typeface="Cambria Math" panose="02040503050406030204" pitchFamily="18" charset="0"/>
                          </a:rPr>
                          <m:t>𝑓</m:t>
                        </m:r>
                        <m:d>
                          <m:dPr>
                            <m:ctrlPr>
                              <a:rPr lang="en-US" altLang="zh-CN" sz="2400" i="1">
                                <a:latin typeface="Cambria Math" panose="02040503050406030204" pitchFamily="18" charset="0"/>
                              </a:rPr>
                            </m:ctrlPr>
                          </m:dPr>
                          <m:e>
                            <m:r>
                              <a:rPr lang="en-US" altLang="zh-CN" sz="2400" i="1">
                                <a:latin typeface="Cambria Math" panose="02040503050406030204" pitchFamily="18" charset="0"/>
                              </a:rPr>
                              <m:t>𝑥</m:t>
                            </m:r>
                          </m:e>
                        </m:d>
                      </m:num>
                      <m:den>
                        <m:sSup>
                          <m:sSupPr>
                            <m:ctrlPr>
                              <a:rPr lang="en-US" altLang="zh-CN" sz="2400" i="1">
                                <a:latin typeface="Cambria Math" panose="02040503050406030204" pitchFamily="18" charset="0"/>
                              </a:rPr>
                            </m:ctrlPr>
                          </m:sSupPr>
                          <m:e>
                            <m:r>
                              <a:rPr lang="en-US" altLang="zh-CN" sz="2400" i="1">
                                <a:latin typeface="Cambria Math" panose="02040503050406030204" pitchFamily="18" charset="0"/>
                              </a:rPr>
                              <m:t>𝑓</m:t>
                            </m:r>
                          </m:e>
                          <m:sup>
                            <m:r>
                              <a:rPr lang="en-US" altLang="zh-CN" sz="2400" i="1">
                                <a:latin typeface="Cambria Math" panose="02040503050406030204" pitchFamily="18" charset="0"/>
                              </a:rPr>
                              <m:t>′</m:t>
                            </m:r>
                          </m:sup>
                        </m:sSup>
                        <m:d>
                          <m:dPr>
                            <m:ctrlPr>
                              <a:rPr lang="en-US" altLang="zh-CN" sz="2400" i="1">
                                <a:latin typeface="Cambria Math" panose="02040503050406030204" pitchFamily="18" charset="0"/>
                              </a:rPr>
                            </m:ctrlPr>
                          </m:dPr>
                          <m:e>
                            <m:r>
                              <a:rPr lang="en-US" altLang="zh-CN" sz="2400" i="1">
                                <a:latin typeface="Cambria Math" panose="02040503050406030204" pitchFamily="18" charset="0"/>
                              </a:rPr>
                              <m:t>𝑥</m:t>
                            </m:r>
                          </m:e>
                        </m:d>
                      </m:den>
                    </m:f>
                  </m:oMath>
                </a14:m>
                <a:r>
                  <a:rPr lang="zh-CN" altLang="en-US" sz="2400" dirty="0">
                    <a:latin typeface="宋体"/>
                  </a:rPr>
                  <a:t>，若</a:t>
                </a:r>
                <a14:m>
                  <m:oMath xmlns:m="http://schemas.openxmlformats.org/officeDocument/2006/math">
                    <m:sSup>
                      <m:sSupPr>
                        <m:ctrlPr>
                          <a:rPr lang="en-US" altLang="zh-CN" sz="2400" i="1" dirty="0">
                            <a:latin typeface="Cambria Math" panose="02040503050406030204" pitchFamily="18" charset="0"/>
                          </a:rPr>
                        </m:ctrlPr>
                      </m:sSupPr>
                      <m:e>
                        <m:r>
                          <a:rPr lang="en-US" altLang="zh-CN" sz="2400" i="1" dirty="0">
                            <a:latin typeface="Cambria Math" panose="02040503050406030204" pitchFamily="18" charset="0"/>
                          </a:rPr>
                          <m:t>𝑥</m:t>
                        </m:r>
                      </m:e>
                      <m:sup>
                        <m:r>
                          <a:rPr lang="en-US" altLang="zh-CN" sz="2400" i="1" dirty="0">
                            <a:latin typeface="Cambria Math" panose="02040503050406030204" pitchFamily="18" charset="0"/>
                          </a:rPr>
                          <m:t>∗</m:t>
                        </m:r>
                      </m:sup>
                    </m:sSup>
                  </m:oMath>
                </a14:m>
                <a:r>
                  <a:rPr lang="zh-CN" altLang="en-US" sz="2400" dirty="0">
                    <a:latin typeface="宋体"/>
                  </a:rPr>
                  <a:t>是</a:t>
                </a:r>
                <a14:m>
                  <m:oMath xmlns:m="http://schemas.openxmlformats.org/officeDocument/2006/math">
                    <m:r>
                      <a:rPr lang="en-US" altLang="zh-CN" sz="2400" i="1" dirty="0" smtClean="0">
                        <a:latin typeface="Cambria Math" panose="02040503050406030204" pitchFamily="18" charset="0"/>
                      </a:rPr>
                      <m:t>𝑓</m:t>
                    </m:r>
                    <m:r>
                      <a:rPr lang="en-US" altLang="zh-CN" sz="2400" i="1" dirty="0" smtClean="0">
                        <a:latin typeface="Cambria Math" panose="02040503050406030204" pitchFamily="18" charset="0"/>
                      </a:rPr>
                      <m:t>(</m:t>
                    </m:r>
                    <m:r>
                      <a:rPr lang="en-US" altLang="zh-CN" sz="2400" i="1" dirty="0" smtClean="0">
                        <a:latin typeface="Cambria Math" panose="02040503050406030204" pitchFamily="18" charset="0"/>
                      </a:rPr>
                      <m:t>𝑥</m:t>
                    </m:r>
                    <m:r>
                      <a:rPr lang="en-US" altLang="zh-CN" sz="2400" i="1" dirty="0">
                        <a:latin typeface="Cambria Math" panose="02040503050406030204" pitchFamily="18" charset="0"/>
                      </a:rPr>
                      <m:t>)=0</m:t>
                    </m:r>
                  </m:oMath>
                </a14:m>
                <a:r>
                  <a:rPr lang="zh-CN" altLang="en-US" sz="2400" dirty="0">
                    <a:latin typeface="宋体"/>
                  </a:rPr>
                  <a:t>的</a:t>
                </a:r>
                <a14:m>
                  <m:oMath xmlns:m="http://schemas.openxmlformats.org/officeDocument/2006/math">
                    <m:r>
                      <a:rPr lang="en-US" altLang="zh-CN" sz="2400" i="1" dirty="0" smtClean="0">
                        <a:latin typeface="Cambria Math" panose="02040503050406030204" pitchFamily="18" charset="0"/>
                      </a:rPr>
                      <m:t>𝑚</m:t>
                    </m:r>
                  </m:oMath>
                </a14:m>
                <a:r>
                  <a:rPr lang="zh-CN" altLang="en-US" sz="2400" dirty="0">
                    <a:latin typeface="宋体"/>
                  </a:rPr>
                  <a:t>重根，则</a:t>
                </a:r>
                <a:endParaRPr lang="en-US" altLang="zh-CN" sz="2400" dirty="0">
                  <a:latin typeface="宋体"/>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r>
                        <a:rPr lang="en-US" altLang="zh-CN" sz="2200" b="0" i="1" smtClean="0">
                          <a:latin typeface="Cambria Math" panose="02040503050406030204" pitchFamily="18" charset="0"/>
                        </a:rPr>
                        <m:t>𝑢</m:t>
                      </m:r>
                      <m:d>
                        <m:dPr>
                          <m:ctrlPr>
                            <a:rPr lang="en-US" altLang="zh-CN" sz="2200" b="0" i="1" smtClean="0">
                              <a:latin typeface="Cambria Math" panose="02040503050406030204" pitchFamily="18" charset="0"/>
                            </a:rPr>
                          </m:ctrlPr>
                        </m:dPr>
                        <m:e>
                          <m:r>
                            <a:rPr lang="en-US" altLang="zh-CN" sz="2200" b="0" i="1" smtClean="0">
                              <a:latin typeface="Cambria Math" panose="02040503050406030204" pitchFamily="18" charset="0"/>
                            </a:rPr>
                            <m:t>𝑥</m:t>
                          </m:r>
                        </m:e>
                      </m:d>
                      <m:r>
                        <a:rPr lang="en-US" altLang="zh-CN" sz="2200" b="0" i="1" smtClean="0">
                          <a:latin typeface="Cambria Math" panose="02040503050406030204" pitchFamily="18" charset="0"/>
                        </a:rPr>
                        <m:t>=</m:t>
                      </m:r>
                      <m:f>
                        <m:fPr>
                          <m:ctrlPr>
                            <a:rPr lang="en-US" altLang="zh-CN" sz="2200" i="1">
                              <a:latin typeface="Cambria Math" panose="02040503050406030204" pitchFamily="18" charset="0"/>
                            </a:rPr>
                          </m:ctrlPr>
                        </m:fPr>
                        <m:num>
                          <m:d>
                            <m:dPr>
                              <m:ctrlPr>
                                <a:rPr lang="en-US" altLang="zh-CN" sz="2200" i="1">
                                  <a:latin typeface="Cambria Math" panose="02040503050406030204" pitchFamily="18" charset="0"/>
                                </a:rPr>
                              </m:ctrlPr>
                            </m:dPr>
                            <m:e>
                              <m:r>
                                <a:rPr lang="en-US" altLang="zh-CN" sz="2200" i="1">
                                  <a:latin typeface="Cambria Math" panose="02040503050406030204" pitchFamily="18" charset="0"/>
                                </a:rPr>
                                <m:t>𝑥</m:t>
                              </m:r>
                              <m:r>
                                <a:rPr lang="en-US" altLang="zh-CN" sz="2200" i="1">
                                  <a:latin typeface="Cambria Math" panose="02040503050406030204" pitchFamily="18" charset="0"/>
                                </a:rPr>
                                <m:t>−</m:t>
                              </m:r>
                              <m:sSup>
                                <m:sSupPr>
                                  <m:ctrlPr>
                                    <a:rPr lang="en-US" altLang="zh-CN" sz="2200" i="1" dirty="0">
                                      <a:latin typeface="Cambria Math" panose="02040503050406030204" pitchFamily="18" charset="0"/>
                                    </a:rPr>
                                  </m:ctrlPr>
                                </m:sSupPr>
                                <m:e>
                                  <m:r>
                                    <a:rPr lang="en-US" altLang="zh-CN" sz="2200" i="1" dirty="0">
                                      <a:latin typeface="Cambria Math" panose="02040503050406030204" pitchFamily="18" charset="0"/>
                                    </a:rPr>
                                    <m:t>𝑥</m:t>
                                  </m:r>
                                </m:e>
                                <m:sup>
                                  <m:r>
                                    <a:rPr lang="en-US" altLang="zh-CN" sz="2200" i="1" dirty="0">
                                      <a:latin typeface="Cambria Math" panose="02040503050406030204" pitchFamily="18" charset="0"/>
                                    </a:rPr>
                                    <m:t>∗</m:t>
                                  </m:r>
                                </m:sup>
                              </m:sSup>
                            </m:e>
                          </m:d>
                          <m:r>
                            <a:rPr lang="en-US" altLang="zh-CN" sz="2200" i="1">
                              <a:latin typeface="Cambria Math" panose="02040503050406030204" pitchFamily="18" charset="0"/>
                            </a:rPr>
                            <m:t>𝑔</m:t>
                          </m:r>
                          <m:r>
                            <a:rPr lang="en-US" altLang="zh-CN" sz="2200" i="1">
                              <a:latin typeface="Cambria Math" panose="02040503050406030204" pitchFamily="18" charset="0"/>
                            </a:rPr>
                            <m:t>(</m:t>
                          </m:r>
                          <m:r>
                            <a:rPr lang="en-US" altLang="zh-CN" sz="2200" i="1">
                              <a:latin typeface="Cambria Math" panose="02040503050406030204" pitchFamily="18" charset="0"/>
                            </a:rPr>
                            <m:t>𝑥</m:t>
                          </m:r>
                          <m:r>
                            <a:rPr lang="en-US" altLang="zh-CN" sz="2200" i="1">
                              <a:latin typeface="Cambria Math" panose="02040503050406030204" pitchFamily="18" charset="0"/>
                            </a:rPr>
                            <m:t>)</m:t>
                          </m:r>
                        </m:num>
                        <m:den>
                          <m:r>
                            <a:rPr lang="en-US" altLang="zh-CN" sz="2200" i="1">
                              <a:latin typeface="Cambria Math" panose="02040503050406030204" pitchFamily="18" charset="0"/>
                            </a:rPr>
                            <m:t>𝑚𝑔</m:t>
                          </m:r>
                          <m:d>
                            <m:dPr>
                              <m:ctrlPr>
                                <a:rPr lang="en-US" altLang="zh-CN" sz="2200" i="1">
                                  <a:latin typeface="Cambria Math" panose="02040503050406030204" pitchFamily="18" charset="0"/>
                                </a:rPr>
                              </m:ctrlPr>
                            </m:dPr>
                            <m:e>
                              <m:r>
                                <a:rPr lang="en-US" altLang="zh-CN" sz="2200" i="1">
                                  <a:latin typeface="Cambria Math" panose="02040503050406030204" pitchFamily="18" charset="0"/>
                                </a:rPr>
                                <m:t>𝑥</m:t>
                              </m:r>
                            </m:e>
                          </m:d>
                          <m:r>
                            <a:rPr lang="en-US" altLang="zh-CN" sz="2200" i="1">
                              <a:latin typeface="Cambria Math" panose="02040503050406030204" pitchFamily="18" charset="0"/>
                            </a:rPr>
                            <m:t>+</m:t>
                          </m:r>
                          <m:d>
                            <m:dPr>
                              <m:ctrlPr>
                                <a:rPr lang="en-US" altLang="zh-CN" sz="2200" i="1">
                                  <a:latin typeface="Cambria Math" panose="02040503050406030204" pitchFamily="18" charset="0"/>
                                </a:rPr>
                              </m:ctrlPr>
                            </m:dPr>
                            <m:e>
                              <m:r>
                                <a:rPr lang="en-US" altLang="zh-CN" sz="2200" i="1">
                                  <a:latin typeface="Cambria Math" panose="02040503050406030204" pitchFamily="18" charset="0"/>
                                </a:rPr>
                                <m:t>𝑥</m:t>
                              </m:r>
                              <m:r>
                                <a:rPr lang="en-US" altLang="zh-CN" sz="2200" i="1">
                                  <a:latin typeface="Cambria Math" panose="02040503050406030204" pitchFamily="18" charset="0"/>
                                </a:rPr>
                                <m:t>−</m:t>
                              </m:r>
                              <m:sSup>
                                <m:sSupPr>
                                  <m:ctrlPr>
                                    <a:rPr lang="en-US" altLang="zh-CN" sz="2200" i="1" dirty="0">
                                      <a:latin typeface="Cambria Math" panose="02040503050406030204" pitchFamily="18" charset="0"/>
                                    </a:rPr>
                                  </m:ctrlPr>
                                </m:sSupPr>
                                <m:e>
                                  <m:r>
                                    <a:rPr lang="en-US" altLang="zh-CN" sz="2200" i="1" dirty="0">
                                      <a:latin typeface="Cambria Math" panose="02040503050406030204" pitchFamily="18" charset="0"/>
                                    </a:rPr>
                                    <m:t>𝑥</m:t>
                                  </m:r>
                                </m:e>
                                <m:sup>
                                  <m:r>
                                    <a:rPr lang="en-US" altLang="zh-CN" sz="2200" i="1" dirty="0">
                                      <a:latin typeface="Cambria Math" panose="02040503050406030204" pitchFamily="18" charset="0"/>
                                    </a:rPr>
                                    <m:t>∗</m:t>
                                  </m:r>
                                </m:sup>
                              </m:sSup>
                            </m:e>
                          </m:d>
                          <m:r>
                            <a:rPr lang="en-US" altLang="zh-CN" sz="2200" i="1">
                              <a:latin typeface="Cambria Math" panose="02040503050406030204" pitchFamily="18" charset="0"/>
                            </a:rPr>
                            <m:t>𝑔</m:t>
                          </m:r>
                          <m:r>
                            <a:rPr lang="en-US" altLang="zh-CN" sz="2200" i="1">
                              <a:latin typeface="Cambria Math" panose="02040503050406030204" pitchFamily="18" charset="0"/>
                            </a:rPr>
                            <m:t>′(</m:t>
                          </m:r>
                          <m:r>
                            <a:rPr lang="en-US" altLang="zh-CN" sz="2200" i="1">
                              <a:latin typeface="Cambria Math" panose="02040503050406030204" pitchFamily="18" charset="0"/>
                            </a:rPr>
                            <m:t>𝑥</m:t>
                          </m:r>
                          <m:r>
                            <a:rPr lang="en-US" altLang="zh-CN" sz="2200" i="1">
                              <a:latin typeface="Cambria Math" panose="02040503050406030204" pitchFamily="18" charset="0"/>
                            </a:rPr>
                            <m:t>)</m:t>
                          </m:r>
                        </m:den>
                      </m:f>
                    </m:oMath>
                  </m:oMathPara>
                </a14:m>
                <a:endParaRPr lang="zh-CN" altLang="en-US" sz="2200" dirty="0">
                  <a:latin typeface="宋体"/>
                </a:endParaRPr>
              </a:p>
              <a:p>
                <a:pPr algn="just" fontAlgn="base">
                  <a:lnSpc>
                    <a:spcPct val="120000"/>
                  </a:lnSpc>
                  <a:spcBef>
                    <a:spcPct val="0"/>
                  </a:spcBef>
                  <a:spcAft>
                    <a:spcPts val="1200"/>
                  </a:spcAft>
                  <a:buClr>
                    <a:srgbClr val="0000FF"/>
                  </a:buClr>
                  <a:buSzPct val="70000"/>
                </a:pPr>
                <a:r>
                  <a:rPr lang="zh-CN" altLang="en-US" sz="2400" dirty="0">
                    <a:latin typeface="宋体"/>
                  </a:rPr>
                  <a:t>所以</a:t>
                </a:r>
                <a14:m>
                  <m:oMath xmlns:m="http://schemas.openxmlformats.org/officeDocument/2006/math">
                    <m:sSup>
                      <m:sSupPr>
                        <m:ctrlPr>
                          <a:rPr lang="en-US" altLang="zh-CN" sz="2400" i="1" dirty="0">
                            <a:latin typeface="Cambria Math" panose="02040503050406030204" pitchFamily="18" charset="0"/>
                          </a:rPr>
                        </m:ctrlPr>
                      </m:sSupPr>
                      <m:e>
                        <m:r>
                          <a:rPr lang="en-US" altLang="zh-CN" sz="2400" i="1" dirty="0">
                            <a:latin typeface="Cambria Math" panose="02040503050406030204" pitchFamily="18" charset="0"/>
                          </a:rPr>
                          <m:t>𝑥</m:t>
                        </m:r>
                      </m:e>
                      <m:sup>
                        <m:r>
                          <a:rPr lang="en-US" altLang="zh-CN" sz="2400" i="1" dirty="0">
                            <a:latin typeface="Cambria Math" panose="02040503050406030204" pitchFamily="18" charset="0"/>
                          </a:rPr>
                          <m:t>∗</m:t>
                        </m:r>
                      </m:sup>
                    </m:sSup>
                  </m:oMath>
                </a14:m>
                <a:r>
                  <a:rPr lang="zh-CN" altLang="en-US" sz="2400" dirty="0">
                    <a:latin typeface="宋体"/>
                  </a:rPr>
                  <a:t>是</a:t>
                </a:r>
                <a14:m>
                  <m:oMath xmlns:m="http://schemas.openxmlformats.org/officeDocument/2006/math">
                    <m:r>
                      <a:rPr lang="en-US" altLang="zh-CN" sz="2400" i="1" dirty="0" smtClean="0">
                        <a:latin typeface="Cambria Math" panose="02040503050406030204" pitchFamily="18" charset="0"/>
                      </a:rPr>
                      <m:t>𝑢</m:t>
                    </m:r>
                    <m:r>
                      <a:rPr lang="en-US" altLang="zh-CN" sz="2400" i="1" dirty="0" smtClean="0">
                        <a:latin typeface="Cambria Math" panose="02040503050406030204" pitchFamily="18" charset="0"/>
                      </a:rPr>
                      <m:t>(</m:t>
                    </m:r>
                    <m:r>
                      <a:rPr lang="en-US" altLang="zh-CN" sz="2400" i="1" dirty="0" smtClean="0">
                        <a:latin typeface="Cambria Math" panose="02040503050406030204" pitchFamily="18" charset="0"/>
                      </a:rPr>
                      <m:t>𝑥</m:t>
                    </m:r>
                    <m:r>
                      <a:rPr lang="en-US" altLang="zh-CN" sz="2400" i="1" dirty="0" smtClean="0">
                        <a:latin typeface="Cambria Math" panose="02040503050406030204" pitchFamily="18" charset="0"/>
                      </a:rPr>
                      <m:t>)=0</m:t>
                    </m:r>
                  </m:oMath>
                </a14:m>
                <a:r>
                  <a:rPr lang="zh-CN" altLang="en-US" sz="2400" dirty="0">
                    <a:latin typeface="宋体"/>
                  </a:rPr>
                  <a:t>的单根，对它用牛顿迭代法，其迭代函数为</a:t>
                </a:r>
                <a:endParaRPr lang="en-US" altLang="zh-CN" sz="2400" dirty="0">
                  <a:latin typeface="宋体"/>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r>
                        <a:rPr lang="zh-CN" altLang="en-US" sz="2200" i="1" smtClean="0">
                          <a:latin typeface="Cambria Math" panose="02040503050406030204" pitchFamily="18" charset="0"/>
                        </a:rPr>
                        <m:t>𝜑</m:t>
                      </m:r>
                      <m:d>
                        <m:dPr>
                          <m:ctrlPr>
                            <a:rPr lang="en-US" altLang="zh-CN" sz="2200" b="0" i="1" smtClean="0">
                              <a:latin typeface="Cambria Math" panose="02040503050406030204" pitchFamily="18" charset="0"/>
                            </a:rPr>
                          </m:ctrlPr>
                        </m:dPr>
                        <m:e>
                          <m:r>
                            <a:rPr lang="en-US" altLang="zh-CN" sz="2200" b="0" i="1" smtClean="0">
                              <a:latin typeface="Cambria Math" panose="02040503050406030204" pitchFamily="18" charset="0"/>
                            </a:rPr>
                            <m:t>𝑥</m:t>
                          </m:r>
                        </m:e>
                      </m:d>
                      <m:r>
                        <a:rPr lang="en-US" altLang="zh-CN" sz="2200" b="0" i="1" smtClean="0">
                          <a:latin typeface="Cambria Math" panose="02040503050406030204" pitchFamily="18" charset="0"/>
                        </a:rPr>
                        <m:t>=</m:t>
                      </m:r>
                      <m:r>
                        <a:rPr lang="en-US" altLang="zh-CN" sz="2200" b="0" i="1" smtClean="0">
                          <a:latin typeface="Cambria Math" panose="02040503050406030204" pitchFamily="18" charset="0"/>
                        </a:rPr>
                        <m:t>𝑥</m:t>
                      </m:r>
                      <m:r>
                        <a:rPr lang="en-US" altLang="zh-CN" sz="2200" b="0" i="1" smtClean="0">
                          <a:latin typeface="Cambria Math" panose="02040503050406030204" pitchFamily="18" charset="0"/>
                        </a:rPr>
                        <m:t>−</m:t>
                      </m:r>
                      <m:f>
                        <m:fPr>
                          <m:ctrlPr>
                            <a:rPr lang="en-US" altLang="zh-CN" sz="2200" b="0" i="1" smtClean="0">
                              <a:latin typeface="Cambria Math" panose="02040503050406030204" pitchFamily="18" charset="0"/>
                            </a:rPr>
                          </m:ctrlPr>
                        </m:fPr>
                        <m:num>
                          <m:r>
                            <a:rPr lang="en-US" altLang="zh-CN" sz="2200" b="0" i="1" smtClean="0">
                              <a:latin typeface="Cambria Math" panose="02040503050406030204" pitchFamily="18" charset="0"/>
                            </a:rPr>
                            <m:t>𝑢</m:t>
                          </m:r>
                          <m:d>
                            <m:dPr>
                              <m:ctrlPr>
                                <a:rPr lang="en-US" altLang="zh-CN" sz="2200" b="0" i="1" smtClean="0">
                                  <a:latin typeface="Cambria Math" panose="02040503050406030204" pitchFamily="18" charset="0"/>
                                </a:rPr>
                              </m:ctrlPr>
                            </m:dPr>
                            <m:e>
                              <m:r>
                                <a:rPr lang="en-US" altLang="zh-CN" sz="2200" b="0" i="1" smtClean="0">
                                  <a:latin typeface="Cambria Math" panose="02040503050406030204" pitchFamily="18" charset="0"/>
                                </a:rPr>
                                <m:t>𝑥</m:t>
                              </m:r>
                            </m:e>
                          </m:d>
                        </m:num>
                        <m:den>
                          <m:sSup>
                            <m:sSupPr>
                              <m:ctrlPr>
                                <a:rPr lang="en-US" altLang="zh-CN" sz="2200" b="0" i="1" smtClean="0">
                                  <a:latin typeface="Cambria Math" panose="02040503050406030204" pitchFamily="18" charset="0"/>
                                </a:rPr>
                              </m:ctrlPr>
                            </m:sSupPr>
                            <m:e>
                              <m:r>
                                <a:rPr lang="en-US" altLang="zh-CN" sz="2200" b="0" i="1" smtClean="0">
                                  <a:latin typeface="Cambria Math" panose="02040503050406030204" pitchFamily="18" charset="0"/>
                                </a:rPr>
                                <m:t>𝑢</m:t>
                              </m:r>
                            </m:e>
                            <m:sup>
                              <m:r>
                                <a:rPr lang="en-US" altLang="zh-CN" sz="2200" b="0" i="1" smtClean="0">
                                  <a:latin typeface="Cambria Math" panose="02040503050406030204" pitchFamily="18" charset="0"/>
                                </a:rPr>
                                <m:t>′</m:t>
                              </m:r>
                            </m:sup>
                          </m:sSup>
                          <m:d>
                            <m:dPr>
                              <m:ctrlPr>
                                <a:rPr lang="en-US" altLang="zh-CN" sz="2200" b="0" i="1" smtClean="0">
                                  <a:latin typeface="Cambria Math" panose="02040503050406030204" pitchFamily="18" charset="0"/>
                                </a:rPr>
                              </m:ctrlPr>
                            </m:dPr>
                            <m:e>
                              <m:r>
                                <a:rPr lang="en-US" altLang="zh-CN" sz="2200" b="0" i="1" smtClean="0">
                                  <a:latin typeface="Cambria Math" panose="02040503050406030204" pitchFamily="18" charset="0"/>
                                </a:rPr>
                                <m:t>𝑥</m:t>
                              </m:r>
                            </m:e>
                          </m:d>
                        </m:den>
                      </m:f>
                      <m:r>
                        <a:rPr lang="en-US" altLang="zh-CN" sz="2200" b="0" i="1" smtClean="0">
                          <a:latin typeface="Cambria Math" panose="02040503050406030204" pitchFamily="18" charset="0"/>
                        </a:rPr>
                        <m:t>=</m:t>
                      </m:r>
                      <m:r>
                        <a:rPr lang="en-US" altLang="zh-CN" sz="2200" b="0" i="1" smtClean="0">
                          <a:latin typeface="Cambria Math" panose="02040503050406030204" pitchFamily="18" charset="0"/>
                        </a:rPr>
                        <m:t>𝑥</m:t>
                      </m:r>
                      <m:r>
                        <a:rPr lang="en-US" altLang="zh-CN" sz="2200" b="0" i="1" smtClean="0">
                          <a:latin typeface="Cambria Math" panose="02040503050406030204" pitchFamily="18" charset="0"/>
                        </a:rPr>
                        <m:t>−</m:t>
                      </m:r>
                      <m:f>
                        <m:fPr>
                          <m:ctrlPr>
                            <a:rPr lang="en-US" altLang="zh-CN" sz="2200" b="0" i="1" smtClean="0">
                              <a:latin typeface="Cambria Math" panose="02040503050406030204" pitchFamily="18" charset="0"/>
                            </a:rPr>
                          </m:ctrlPr>
                        </m:fPr>
                        <m:num>
                          <m:r>
                            <a:rPr lang="en-US" altLang="zh-CN" sz="2200" b="0" i="1" smtClean="0">
                              <a:latin typeface="Cambria Math" panose="02040503050406030204" pitchFamily="18" charset="0"/>
                            </a:rPr>
                            <m:t>𝑓</m:t>
                          </m:r>
                          <m:d>
                            <m:dPr>
                              <m:ctrlPr>
                                <a:rPr lang="en-US" altLang="zh-CN" sz="2200" b="0" i="1" smtClean="0">
                                  <a:latin typeface="Cambria Math" panose="02040503050406030204" pitchFamily="18" charset="0"/>
                                </a:rPr>
                              </m:ctrlPr>
                            </m:dPr>
                            <m:e>
                              <m:r>
                                <a:rPr lang="en-US" altLang="zh-CN" sz="2200" b="0" i="1" smtClean="0">
                                  <a:latin typeface="Cambria Math" panose="02040503050406030204" pitchFamily="18" charset="0"/>
                                </a:rPr>
                                <m:t>𝑥</m:t>
                              </m:r>
                            </m:e>
                          </m:d>
                          <m:r>
                            <a:rPr lang="en-US" altLang="zh-CN" sz="2200" b="0" i="1" smtClean="0">
                              <a:latin typeface="Cambria Math" panose="02040503050406030204" pitchFamily="18" charset="0"/>
                            </a:rPr>
                            <m:t>𝑓</m:t>
                          </m:r>
                          <m:r>
                            <a:rPr lang="en-US" altLang="zh-CN" sz="2200" b="0" i="1" smtClean="0">
                              <a:latin typeface="Cambria Math" panose="02040503050406030204" pitchFamily="18" charset="0"/>
                            </a:rPr>
                            <m:t>′(</m:t>
                          </m:r>
                          <m:r>
                            <a:rPr lang="en-US" altLang="zh-CN" sz="2200" b="0" i="1" smtClean="0">
                              <a:latin typeface="Cambria Math" panose="02040503050406030204" pitchFamily="18" charset="0"/>
                            </a:rPr>
                            <m:t>𝑥</m:t>
                          </m:r>
                          <m:r>
                            <a:rPr lang="en-US" altLang="zh-CN" sz="2200" b="0" i="1" smtClean="0">
                              <a:latin typeface="Cambria Math" panose="02040503050406030204" pitchFamily="18" charset="0"/>
                            </a:rPr>
                            <m:t>)</m:t>
                          </m:r>
                        </m:num>
                        <m:den>
                          <m:sSup>
                            <m:sSupPr>
                              <m:ctrlPr>
                                <a:rPr lang="en-US" altLang="zh-CN" sz="2200" b="0" i="1" smtClean="0">
                                  <a:latin typeface="Cambria Math" panose="02040503050406030204" pitchFamily="18" charset="0"/>
                                </a:rPr>
                              </m:ctrlPr>
                            </m:sSupPr>
                            <m:e>
                              <m:r>
                                <a:rPr lang="en-US" altLang="zh-CN" sz="2200" i="1">
                                  <a:latin typeface="Cambria Math" panose="02040503050406030204" pitchFamily="18" charset="0"/>
                                </a:rPr>
                                <m:t>[</m:t>
                              </m:r>
                              <m:sSup>
                                <m:sSupPr>
                                  <m:ctrlPr>
                                    <a:rPr lang="en-US" altLang="zh-CN" sz="2200" i="1">
                                      <a:latin typeface="Cambria Math" panose="02040503050406030204" pitchFamily="18" charset="0"/>
                                    </a:rPr>
                                  </m:ctrlPr>
                                </m:sSupPr>
                                <m:e>
                                  <m:r>
                                    <a:rPr lang="en-US" altLang="zh-CN" sz="2200" i="1">
                                      <a:latin typeface="Cambria Math" panose="02040503050406030204" pitchFamily="18" charset="0"/>
                                    </a:rPr>
                                    <m:t>𝑓</m:t>
                                  </m:r>
                                </m:e>
                                <m:sup>
                                  <m:r>
                                    <a:rPr lang="en-US" altLang="zh-CN" sz="2200" i="1">
                                      <a:latin typeface="Cambria Math" panose="02040503050406030204" pitchFamily="18" charset="0"/>
                                    </a:rPr>
                                    <m:t>′</m:t>
                                  </m:r>
                                </m:sup>
                              </m:sSup>
                              <m:d>
                                <m:dPr>
                                  <m:ctrlPr>
                                    <a:rPr lang="en-US" altLang="zh-CN" sz="2200" i="1">
                                      <a:latin typeface="Cambria Math" panose="02040503050406030204" pitchFamily="18" charset="0"/>
                                    </a:rPr>
                                  </m:ctrlPr>
                                </m:dPr>
                                <m:e>
                                  <m:r>
                                    <a:rPr lang="en-US" altLang="zh-CN" sz="2200" i="1">
                                      <a:latin typeface="Cambria Math" panose="02040503050406030204" pitchFamily="18" charset="0"/>
                                    </a:rPr>
                                    <m:t>𝑥</m:t>
                                  </m:r>
                                </m:e>
                              </m:d>
                              <m:r>
                                <a:rPr lang="en-US" altLang="zh-CN" sz="2200" i="1">
                                  <a:latin typeface="Cambria Math" panose="02040503050406030204" pitchFamily="18" charset="0"/>
                                </a:rPr>
                                <m:t>]</m:t>
                              </m:r>
                            </m:e>
                            <m:sup>
                              <m:r>
                                <a:rPr lang="en-US" altLang="zh-CN" sz="2200" b="0" i="1" smtClean="0">
                                  <a:latin typeface="Cambria Math" panose="02040503050406030204" pitchFamily="18" charset="0"/>
                                </a:rPr>
                                <m:t>2</m:t>
                              </m:r>
                            </m:sup>
                          </m:sSup>
                          <m:r>
                            <a:rPr lang="en-US" altLang="zh-CN" sz="2200" b="0" i="1" smtClean="0">
                              <a:latin typeface="Cambria Math" panose="02040503050406030204" pitchFamily="18" charset="0"/>
                            </a:rPr>
                            <m:t>−</m:t>
                          </m:r>
                          <m:r>
                            <a:rPr lang="en-US" altLang="zh-CN" sz="2200" b="0" i="1" smtClean="0">
                              <a:latin typeface="Cambria Math" panose="02040503050406030204" pitchFamily="18" charset="0"/>
                            </a:rPr>
                            <m:t>𝑓</m:t>
                          </m:r>
                          <m:d>
                            <m:dPr>
                              <m:ctrlPr>
                                <a:rPr lang="en-US" altLang="zh-CN" sz="2200" b="0" i="1" smtClean="0">
                                  <a:latin typeface="Cambria Math" panose="02040503050406030204" pitchFamily="18" charset="0"/>
                                </a:rPr>
                              </m:ctrlPr>
                            </m:dPr>
                            <m:e>
                              <m:r>
                                <a:rPr lang="en-US" altLang="zh-CN" sz="2200" b="0" i="1" smtClean="0">
                                  <a:latin typeface="Cambria Math" panose="02040503050406030204" pitchFamily="18" charset="0"/>
                                </a:rPr>
                                <m:t>𝑥</m:t>
                              </m:r>
                            </m:e>
                          </m:d>
                          <m:r>
                            <a:rPr lang="en-US" altLang="zh-CN" sz="2200" b="0" i="1" smtClean="0">
                              <a:latin typeface="Cambria Math" panose="02040503050406030204" pitchFamily="18" charset="0"/>
                            </a:rPr>
                            <m:t>𝑓</m:t>
                          </m:r>
                          <m:r>
                            <a:rPr lang="en-US" altLang="zh-CN" sz="2200" b="0" i="1" smtClean="0">
                              <a:latin typeface="Cambria Math" panose="02040503050406030204" pitchFamily="18" charset="0"/>
                            </a:rPr>
                            <m:t>′′(</m:t>
                          </m:r>
                          <m:r>
                            <a:rPr lang="en-US" altLang="zh-CN" sz="2200" b="0" i="1" smtClean="0">
                              <a:latin typeface="Cambria Math" panose="02040503050406030204" pitchFamily="18" charset="0"/>
                            </a:rPr>
                            <m:t>𝑥</m:t>
                          </m:r>
                          <m:r>
                            <a:rPr lang="en-US" altLang="zh-CN" sz="2200" b="0" i="1" smtClean="0">
                              <a:latin typeface="Cambria Math" panose="02040503050406030204" pitchFamily="18" charset="0"/>
                            </a:rPr>
                            <m:t>)</m:t>
                          </m:r>
                        </m:den>
                      </m:f>
                    </m:oMath>
                  </m:oMathPara>
                </a14:m>
                <a:endParaRPr lang="zh-CN" altLang="en-US" sz="2200" dirty="0">
                  <a:latin typeface="宋体"/>
                </a:endParaRPr>
              </a:p>
              <a:p>
                <a:pPr algn="just" fontAlgn="base">
                  <a:lnSpc>
                    <a:spcPct val="120000"/>
                  </a:lnSpc>
                  <a:spcBef>
                    <a:spcPct val="0"/>
                  </a:spcBef>
                  <a:spcAft>
                    <a:spcPts val="1200"/>
                  </a:spcAft>
                  <a:buClr>
                    <a:srgbClr val="0000FF"/>
                  </a:buClr>
                  <a:buSzPct val="70000"/>
                </a:pPr>
                <a:r>
                  <a:rPr lang="zh-CN" altLang="en-US" sz="2400" dirty="0">
                    <a:latin typeface="宋体"/>
                  </a:rPr>
                  <a:t>可构造迭代公式</a:t>
                </a:r>
                <a:endParaRPr lang="en-US" altLang="zh-CN" sz="2400" dirty="0">
                  <a:latin typeface="宋体"/>
                </a:endParaRPr>
              </a:p>
              <a:p>
                <a:pPr algn="ctr" fontAlgn="base">
                  <a:lnSpc>
                    <a:spcPct val="120000"/>
                  </a:lnSpc>
                  <a:spcBef>
                    <a:spcPct val="0"/>
                  </a:spcBef>
                  <a:spcAft>
                    <a:spcPts val="1200"/>
                  </a:spcAft>
                  <a:buClr>
                    <a:srgbClr val="0000FF"/>
                  </a:buClr>
                  <a:buSzPct val="70000"/>
                </a:pPr>
                <a14:m>
                  <m:oMath xmlns:m="http://schemas.openxmlformats.org/officeDocument/2006/math">
                    <m:sSub>
                      <m:sSubPr>
                        <m:ctrlPr>
                          <a:rPr lang="en-US" altLang="zh-CN" sz="2200" i="1" smtClean="0">
                            <a:latin typeface="Cambria Math" panose="02040503050406030204" pitchFamily="18" charset="0"/>
                          </a:rPr>
                        </m:ctrlPr>
                      </m:sSubPr>
                      <m:e>
                        <m:r>
                          <a:rPr lang="en-US" altLang="zh-CN" sz="2200" b="0" i="1" smtClean="0">
                            <a:latin typeface="Cambria Math" panose="02040503050406030204" pitchFamily="18" charset="0"/>
                          </a:rPr>
                          <m:t>𝑥</m:t>
                        </m:r>
                      </m:e>
                      <m:sub>
                        <m:r>
                          <a:rPr lang="en-US" altLang="zh-CN" sz="2200" b="0" i="1" smtClean="0">
                            <a:latin typeface="Cambria Math" panose="02040503050406030204" pitchFamily="18" charset="0"/>
                          </a:rPr>
                          <m:t>𝑘</m:t>
                        </m:r>
                        <m:r>
                          <a:rPr lang="en-US" altLang="zh-CN" sz="2200" b="0" i="1" smtClean="0">
                            <a:latin typeface="Cambria Math" panose="02040503050406030204" pitchFamily="18" charset="0"/>
                          </a:rPr>
                          <m:t>+1</m:t>
                        </m:r>
                      </m:sub>
                    </m:sSub>
                    <m:r>
                      <a:rPr lang="en-US" altLang="zh-CN" sz="2200" b="0" i="1" smtClean="0">
                        <a:latin typeface="Cambria Math" panose="02040503050406030204" pitchFamily="18" charset="0"/>
                      </a:rPr>
                      <m:t>=</m:t>
                    </m:r>
                    <m:sSub>
                      <m:sSubPr>
                        <m:ctrlPr>
                          <a:rPr lang="en-US" altLang="zh-CN" sz="2200" b="0" i="1" smtClean="0">
                            <a:latin typeface="Cambria Math" panose="02040503050406030204" pitchFamily="18" charset="0"/>
                          </a:rPr>
                        </m:ctrlPr>
                      </m:sSubPr>
                      <m:e>
                        <m:r>
                          <a:rPr lang="en-US" altLang="zh-CN" sz="2200" b="0" i="1" smtClean="0">
                            <a:latin typeface="Cambria Math" panose="02040503050406030204" pitchFamily="18" charset="0"/>
                          </a:rPr>
                          <m:t>𝑥</m:t>
                        </m:r>
                      </m:e>
                      <m:sub>
                        <m:r>
                          <a:rPr lang="en-US" altLang="zh-CN" sz="2200" b="0" i="1" smtClean="0">
                            <a:latin typeface="Cambria Math" panose="02040503050406030204" pitchFamily="18" charset="0"/>
                          </a:rPr>
                          <m:t>𝑘</m:t>
                        </m:r>
                      </m:sub>
                    </m:sSub>
                    <m:r>
                      <a:rPr lang="en-US" altLang="zh-CN" sz="2200" b="0" i="1" smtClean="0">
                        <a:latin typeface="Cambria Math" panose="02040503050406030204" pitchFamily="18" charset="0"/>
                      </a:rPr>
                      <m:t>−</m:t>
                    </m:r>
                    <m:f>
                      <m:fPr>
                        <m:ctrlPr>
                          <a:rPr lang="en-US" altLang="zh-CN" sz="2200" i="1">
                            <a:latin typeface="Cambria Math" panose="02040503050406030204" pitchFamily="18" charset="0"/>
                          </a:rPr>
                        </m:ctrlPr>
                      </m:fPr>
                      <m:num>
                        <m:r>
                          <a:rPr lang="en-US" altLang="zh-CN" sz="2200" i="1">
                            <a:latin typeface="Cambria Math" panose="02040503050406030204" pitchFamily="18" charset="0"/>
                          </a:rPr>
                          <m:t>𝑓</m:t>
                        </m:r>
                        <m:d>
                          <m:dPr>
                            <m:ctrlPr>
                              <a:rPr lang="en-US" altLang="zh-CN" sz="2200" i="1">
                                <a:latin typeface="Cambria Math" panose="02040503050406030204" pitchFamily="18" charset="0"/>
                              </a:rPr>
                            </m:ctrlPr>
                          </m:dPr>
                          <m:e>
                            <m:sSub>
                              <m:sSubPr>
                                <m:ctrlPr>
                                  <a:rPr lang="en-US" altLang="zh-CN" sz="2200" i="1">
                                    <a:latin typeface="Cambria Math" panose="02040503050406030204" pitchFamily="18" charset="0"/>
                                  </a:rPr>
                                </m:ctrlPr>
                              </m:sSubPr>
                              <m:e>
                                <m:r>
                                  <a:rPr lang="en-US" altLang="zh-CN" sz="2200" i="1">
                                    <a:latin typeface="Cambria Math" panose="02040503050406030204" pitchFamily="18" charset="0"/>
                                  </a:rPr>
                                  <m:t>𝑥</m:t>
                                </m:r>
                              </m:e>
                              <m:sub>
                                <m:r>
                                  <a:rPr lang="en-US" altLang="zh-CN" sz="2200" i="1">
                                    <a:latin typeface="Cambria Math" panose="02040503050406030204" pitchFamily="18" charset="0"/>
                                  </a:rPr>
                                  <m:t>𝑘</m:t>
                                </m:r>
                              </m:sub>
                            </m:sSub>
                          </m:e>
                        </m:d>
                        <m:r>
                          <a:rPr lang="en-US" altLang="zh-CN" sz="2200" i="1">
                            <a:latin typeface="Cambria Math" panose="02040503050406030204" pitchFamily="18" charset="0"/>
                          </a:rPr>
                          <m:t>𝑓</m:t>
                        </m:r>
                        <m:r>
                          <a:rPr lang="en-US" altLang="zh-CN" sz="2200" i="1">
                            <a:latin typeface="Cambria Math" panose="02040503050406030204" pitchFamily="18" charset="0"/>
                          </a:rPr>
                          <m:t>′(</m:t>
                        </m:r>
                        <m:sSub>
                          <m:sSubPr>
                            <m:ctrlPr>
                              <a:rPr lang="en-US" altLang="zh-CN" sz="2200" i="1">
                                <a:latin typeface="Cambria Math" panose="02040503050406030204" pitchFamily="18" charset="0"/>
                              </a:rPr>
                            </m:ctrlPr>
                          </m:sSubPr>
                          <m:e>
                            <m:r>
                              <a:rPr lang="en-US" altLang="zh-CN" sz="2200" i="1">
                                <a:latin typeface="Cambria Math" panose="02040503050406030204" pitchFamily="18" charset="0"/>
                              </a:rPr>
                              <m:t>𝑥</m:t>
                            </m:r>
                          </m:e>
                          <m:sub>
                            <m:r>
                              <a:rPr lang="en-US" altLang="zh-CN" sz="2200" i="1">
                                <a:latin typeface="Cambria Math" panose="02040503050406030204" pitchFamily="18" charset="0"/>
                              </a:rPr>
                              <m:t>𝑘</m:t>
                            </m:r>
                          </m:sub>
                        </m:sSub>
                        <m:r>
                          <a:rPr lang="en-US" altLang="zh-CN" sz="2200" i="1">
                            <a:latin typeface="Cambria Math" panose="02040503050406030204" pitchFamily="18" charset="0"/>
                          </a:rPr>
                          <m:t>)</m:t>
                        </m:r>
                      </m:num>
                      <m:den>
                        <m:sSup>
                          <m:sSupPr>
                            <m:ctrlPr>
                              <a:rPr lang="en-US" altLang="zh-CN" sz="2200" i="1">
                                <a:latin typeface="Cambria Math" panose="02040503050406030204" pitchFamily="18" charset="0"/>
                              </a:rPr>
                            </m:ctrlPr>
                          </m:sSupPr>
                          <m:e>
                            <m:r>
                              <a:rPr lang="en-US" altLang="zh-CN" sz="2200" i="1">
                                <a:latin typeface="Cambria Math" panose="02040503050406030204" pitchFamily="18" charset="0"/>
                              </a:rPr>
                              <m:t>[</m:t>
                            </m:r>
                            <m:sSup>
                              <m:sSupPr>
                                <m:ctrlPr>
                                  <a:rPr lang="en-US" altLang="zh-CN" sz="2200" i="1">
                                    <a:latin typeface="Cambria Math" panose="02040503050406030204" pitchFamily="18" charset="0"/>
                                  </a:rPr>
                                </m:ctrlPr>
                              </m:sSupPr>
                              <m:e>
                                <m:r>
                                  <a:rPr lang="en-US" altLang="zh-CN" sz="2200" i="1">
                                    <a:latin typeface="Cambria Math" panose="02040503050406030204" pitchFamily="18" charset="0"/>
                                  </a:rPr>
                                  <m:t>𝑓</m:t>
                                </m:r>
                              </m:e>
                              <m:sup>
                                <m:r>
                                  <a:rPr lang="en-US" altLang="zh-CN" sz="2200" i="1">
                                    <a:latin typeface="Cambria Math" panose="02040503050406030204" pitchFamily="18" charset="0"/>
                                  </a:rPr>
                                  <m:t>′</m:t>
                                </m:r>
                              </m:sup>
                            </m:sSup>
                            <m:d>
                              <m:dPr>
                                <m:ctrlPr>
                                  <a:rPr lang="en-US" altLang="zh-CN" sz="2200" i="1">
                                    <a:latin typeface="Cambria Math" panose="02040503050406030204" pitchFamily="18" charset="0"/>
                                  </a:rPr>
                                </m:ctrlPr>
                              </m:dPr>
                              <m:e>
                                <m:sSub>
                                  <m:sSubPr>
                                    <m:ctrlPr>
                                      <a:rPr lang="en-US" altLang="zh-CN" sz="2200" i="1">
                                        <a:latin typeface="Cambria Math" panose="02040503050406030204" pitchFamily="18" charset="0"/>
                                      </a:rPr>
                                    </m:ctrlPr>
                                  </m:sSubPr>
                                  <m:e>
                                    <m:r>
                                      <a:rPr lang="en-US" altLang="zh-CN" sz="2200" i="1">
                                        <a:latin typeface="Cambria Math" panose="02040503050406030204" pitchFamily="18" charset="0"/>
                                      </a:rPr>
                                      <m:t>𝑥</m:t>
                                    </m:r>
                                  </m:e>
                                  <m:sub>
                                    <m:r>
                                      <a:rPr lang="en-US" altLang="zh-CN" sz="2200" i="1">
                                        <a:latin typeface="Cambria Math" panose="02040503050406030204" pitchFamily="18" charset="0"/>
                                      </a:rPr>
                                      <m:t>𝑘</m:t>
                                    </m:r>
                                  </m:sub>
                                </m:sSub>
                              </m:e>
                            </m:d>
                            <m:r>
                              <a:rPr lang="en-US" altLang="zh-CN" sz="2200" i="1">
                                <a:latin typeface="Cambria Math" panose="02040503050406030204" pitchFamily="18" charset="0"/>
                              </a:rPr>
                              <m:t>]</m:t>
                            </m:r>
                          </m:e>
                          <m:sup>
                            <m:r>
                              <a:rPr lang="en-US" altLang="zh-CN" sz="2200" i="1">
                                <a:latin typeface="Cambria Math" panose="02040503050406030204" pitchFamily="18" charset="0"/>
                              </a:rPr>
                              <m:t>2</m:t>
                            </m:r>
                          </m:sup>
                        </m:sSup>
                        <m:r>
                          <a:rPr lang="en-US" altLang="zh-CN" sz="2200" i="1">
                            <a:latin typeface="Cambria Math" panose="02040503050406030204" pitchFamily="18" charset="0"/>
                          </a:rPr>
                          <m:t>−</m:t>
                        </m:r>
                        <m:r>
                          <a:rPr lang="en-US" altLang="zh-CN" sz="2200" i="1">
                            <a:latin typeface="Cambria Math" panose="02040503050406030204" pitchFamily="18" charset="0"/>
                          </a:rPr>
                          <m:t>𝑓</m:t>
                        </m:r>
                        <m:d>
                          <m:dPr>
                            <m:ctrlPr>
                              <a:rPr lang="en-US" altLang="zh-CN" sz="2200" i="1">
                                <a:latin typeface="Cambria Math" panose="02040503050406030204" pitchFamily="18" charset="0"/>
                              </a:rPr>
                            </m:ctrlPr>
                          </m:dPr>
                          <m:e>
                            <m:sSub>
                              <m:sSubPr>
                                <m:ctrlPr>
                                  <a:rPr lang="en-US" altLang="zh-CN" sz="2200" i="1">
                                    <a:latin typeface="Cambria Math" panose="02040503050406030204" pitchFamily="18" charset="0"/>
                                  </a:rPr>
                                </m:ctrlPr>
                              </m:sSubPr>
                              <m:e>
                                <m:r>
                                  <a:rPr lang="en-US" altLang="zh-CN" sz="2200" i="1">
                                    <a:latin typeface="Cambria Math" panose="02040503050406030204" pitchFamily="18" charset="0"/>
                                  </a:rPr>
                                  <m:t>𝑥</m:t>
                                </m:r>
                              </m:e>
                              <m:sub>
                                <m:r>
                                  <a:rPr lang="en-US" altLang="zh-CN" sz="2200" i="1">
                                    <a:latin typeface="Cambria Math" panose="02040503050406030204" pitchFamily="18" charset="0"/>
                                  </a:rPr>
                                  <m:t>𝑘</m:t>
                                </m:r>
                              </m:sub>
                            </m:sSub>
                          </m:e>
                        </m:d>
                        <m:r>
                          <a:rPr lang="en-US" altLang="zh-CN" sz="2200" i="1">
                            <a:latin typeface="Cambria Math" panose="02040503050406030204" pitchFamily="18" charset="0"/>
                          </a:rPr>
                          <m:t>𝑓</m:t>
                        </m:r>
                        <m:r>
                          <a:rPr lang="en-US" altLang="zh-CN" sz="2200" i="1">
                            <a:latin typeface="Cambria Math" panose="02040503050406030204" pitchFamily="18" charset="0"/>
                          </a:rPr>
                          <m:t>′′(</m:t>
                        </m:r>
                        <m:sSub>
                          <m:sSubPr>
                            <m:ctrlPr>
                              <a:rPr lang="en-US" altLang="zh-CN" sz="2200" i="1">
                                <a:latin typeface="Cambria Math" panose="02040503050406030204" pitchFamily="18" charset="0"/>
                              </a:rPr>
                            </m:ctrlPr>
                          </m:sSubPr>
                          <m:e>
                            <m:r>
                              <a:rPr lang="en-US" altLang="zh-CN" sz="2200" i="1">
                                <a:latin typeface="Cambria Math" panose="02040503050406030204" pitchFamily="18" charset="0"/>
                              </a:rPr>
                              <m:t>𝑥</m:t>
                            </m:r>
                          </m:e>
                          <m:sub>
                            <m:r>
                              <a:rPr lang="en-US" altLang="zh-CN" sz="2200" i="1">
                                <a:latin typeface="Cambria Math" panose="02040503050406030204" pitchFamily="18" charset="0"/>
                              </a:rPr>
                              <m:t>𝑘</m:t>
                            </m:r>
                          </m:sub>
                        </m:sSub>
                        <m:r>
                          <a:rPr lang="en-US" altLang="zh-CN" sz="2200" i="1">
                            <a:latin typeface="Cambria Math" panose="02040503050406030204" pitchFamily="18" charset="0"/>
                          </a:rPr>
                          <m:t>)</m:t>
                        </m:r>
                      </m:den>
                    </m:f>
                  </m:oMath>
                </a14:m>
                <a:r>
                  <a:rPr lang="zh-CN" altLang="en-US" sz="2200" dirty="0">
                    <a:latin typeface="宋体"/>
                  </a:rPr>
                  <a:t>，</a:t>
                </a:r>
                <a14:m>
                  <m:oMath xmlns:m="http://schemas.openxmlformats.org/officeDocument/2006/math">
                    <m:r>
                      <a:rPr lang="en-US" altLang="zh-CN" sz="2200" i="1" dirty="0" smtClean="0">
                        <a:latin typeface="Cambria Math" panose="02040503050406030204" pitchFamily="18" charset="0"/>
                      </a:rPr>
                      <m:t>𝑘</m:t>
                    </m:r>
                    <m:r>
                      <a:rPr lang="en-US" altLang="zh-CN" sz="2200" i="1" dirty="0" smtClean="0">
                        <a:latin typeface="Cambria Math" panose="02040503050406030204" pitchFamily="18" charset="0"/>
                      </a:rPr>
                      <m:t>=0,1,2,…</m:t>
                    </m:r>
                  </m:oMath>
                </a14:m>
                <a:endParaRPr lang="zh-CN" altLang="en-US" sz="2200" dirty="0">
                  <a:latin typeface="宋体"/>
                </a:endParaRPr>
              </a:p>
              <a:p>
                <a:pPr algn="just" fontAlgn="base">
                  <a:lnSpc>
                    <a:spcPct val="120000"/>
                  </a:lnSpc>
                  <a:spcBef>
                    <a:spcPct val="0"/>
                  </a:spcBef>
                  <a:spcAft>
                    <a:spcPts val="1200"/>
                  </a:spcAft>
                  <a:buClr>
                    <a:srgbClr val="0000FF"/>
                  </a:buClr>
                  <a:buSzPct val="70000"/>
                </a:pPr>
                <a:r>
                  <a:rPr lang="zh-CN" altLang="en-US" sz="2400" dirty="0">
                    <a:latin typeface="宋体"/>
                  </a:rPr>
                  <a:t>可以验证该迭代方法仍然具有二阶收敛速度。</a:t>
                </a:r>
              </a:p>
            </p:txBody>
          </p:sp>
        </mc:Choice>
        <mc:Fallback>
          <p:sp>
            <p:nvSpPr>
              <p:cNvPr id="1703941" name="Rectangle 5"/>
              <p:cNvSpPr>
                <a:spLocks noRot="1" noChangeAspect="1" noMove="1" noResize="1" noEditPoints="1" noAdjustHandles="1" noChangeArrowheads="1" noChangeShapeType="1" noTextEdit="1"/>
              </p:cNvSpPr>
              <p:nvPr/>
            </p:nvSpPr>
            <p:spPr bwMode="auto">
              <a:xfrm>
                <a:off x="236095" y="909885"/>
                <a:ext cx="8735519" cy="5649668"/>
              </a:xfrm>
              <a:prstGeom prst="rect">
                <a:avLst/>
              </a:prstGeom>
              <a:blipFill rotWithShape="1">
                <a:blip r:embed="rId3" cstate="print"/>
                <a:stretch>
                  <a:fillRect l="-838" r="-785" b="-3452"/>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marR="0" lvl="0" indent="-342900" algn="l" defTabSz="914400" rtl="0" eaLnBrk="1" fontAlgn="base" latinLnBrk="0" hangingPunct="1">
              <a:lnSpc>
                <a:spcPct val="100000"/>
              </a:lnSpc>
              <a:spcBef>
                <a:spcPct val="0"/>
              </a:spcBef>
              <a:spcAft>
                <a:spcPct val="0"/>
              </a:spcAft>
              <a:buClrTx/>
              <a:buSzTx/>
              <a:buFontTx/>
              <a:buNone/>
              <a:defRPr/>
            </a:pPr>
            <a:r>
              <a:rPr lang="zh-CN" altLang="en-US" sz="3200" b="1" dirty="0">
                <a:solidFill>
                  <a:srgbClr val="FFFF00"/>
                </a:solidFill>
                <a:latin typeface="Times New Roman" panose="02020603050405020304" pitchFamily="18" charset="0"/>
                <a:ea typeface="楷体" panose="02010609060101010101" pitchFamily="49" charset="-122"/>
              </a:rPr>
              <a:t>三</a:t>
            </a:r>
            <a:r>
              <a:rPr kumimoji="0" lang="zh-CN" altLang="en-US" sz="3200" b="1" i="0" u="none" strike="noStrike" kern="1200" cap="none" spc="0" normalizeH="0" baseline="0" noProof="0" dirty="0">
                <a:ln>
                  <a:noFill/>
                </a:ln>
                <a:solidFill>
                  <a:srgbClr val="FFFF00"/>
                </a:solidFill>
                <a:effectLst/>
                <a:uLnTx/>
                <a:uFillTx/>
                <a:latin typeface="Times New Roman" panose="02020603050405020304" pitchFamily="18" charset="0"/>
                <a:ea typeface="楷体" panose="02010609060101010101" pitchFamily="49" charset="-122"/>
                <a:cs typeface="+mn-cs"/>
              </a:rPr>
              <a:t>、计算</a:t>
            </a:r>
            <a:r>
              <a:rPr kumimoji="0" lang="en-US" altLang="zh-CN" sz="3200" b="1" i="0" u="none" strike="noStrike" kern="1200" cap="none" spc="0" normalizeH="0" baseline="0" noProof="0" dirty="0">
                <a:ln>
                  <a:noFill/>
                </a:ln>
                <a:solidFill>
                  <a:srgbClr val="FFFF00"/>
                </a:solidFill>
                <a:effectLst/>
                <a:uLnTx/>
                <a:uFillTx/>
                <a:latin typeface="Times New Roman" panose="02020603050405020304" pitchFamily="18" charset="0"/>
                <a:ea typeface="楷体" panose="02010609060101010101" pitchFamily="49" charset="-122"/>
                <a:cs typeface="+mn-cs"/>
              </a:rPr>
              <a:t>m</a:t>
            </a:r>
            <a:r>
              <a:rPr kumimoji="0" lang="zh-CN" altLang="en-US" sz="3200" b="1" i="0" u="none" strike="noStrike" kern="1200" cap="none" spc="0" normalizeH="0" baseline="0" noProof="0" dirty="0">
                <a:ln>
                  <a:noFill/>
                </a:ln>
                <a:solidFill>
                  <a:srgbClr val="FFFF00"/>
                </a:solidFill>
                <a:effectLst/>
                <a:uLnTx/>
                <a:uFillTx/>
                <a:latin typeface="Times New Roman" panose="02020603050405020304" pitchFamily="18" charset="0"/>
                <a:ea typeface="楷体" panose="02010609060101010101" pitchFamily="49" charset="-122"/>
                <a:cs typeface="+mn-cs"/>
              </a:rPr>
              <a:t>重根的牛顿迭代法</a:t>
            </a:r>
            <a:endParaRPr kumimoji="0" lang="zh-CN" altLang="en-US" sz="3200" b="1" i="0" u="none" strike="noStrike" kern="1200" cap="none" spc="0" normalizeH="0" baseline="0" noProof="0" dirty="0">
              <a:ln>
                <a:noFill/>
              </a:ln>
              <a:solidFill>
                <a:srgbClr val="FFFF00"/>
              </a:solidFill>
              <a:effectLst/>
              <a:uLnTx/>
              <a:uFillTx/>
              <a:latin typeface="黑体" panose="02010609060101010101" pitchFamily="2" charset="-122"/>
              <a:ea typeface="黑体" panose="02010609060101010101" pitchFamily="2" charset="-122"/>
              <a:cs typeface="+mn-cs"/>
            </a:endParaRPr>
          </a:p>
        </p:txBody>
      </p:sp>
      <p:sp>
        <p:nvSpPr>
          <p:cNvPr id="7" name="文本框 6"/>
          <p:cNvSpPr txBox="1"/>
          <p:nvPr/>
        </p:nvSpPr>
        <p:spPr>
          <a:xfrm>
            <a:off x="7683690" y="5612351"/>
            <a:ext cx="1460311" cy="461665"/>
          </a:xfrm>
          <a:prstGeom prst="rect">
            <a:avLst/>
          </a:prstGeom>
          <a:noFill/>
        </p:spPr>
        <p:txBody>
          <a:bodyPr wrap="square" rtlCol="0">
            <a:spAutoFit/>
          </a:bodyPr>
          <a:lstStyle/>
          <a:p>
            <a:r>
              <a:rPr lang="en-US" altLang="zh-CN" sz="2400" b="1" dirty="0">
                <a:solidFill>
                  <a:srgbClr val="000000"/>
                </a:solidFill>
                <a:latin typeface="+mn-ea"/>
              </a:rPr>
              <a:t>(2-30)</a:t>
            </a:r>
            <a:endParaRPr lang="zh-CN" altLang="en-US" sz="2400" b="1" dirty="0">
              <a:solidFill>
                <a:srgbClr val="000000"/>
              </a:solidFill>
              <a:latin typeface="+mn-ea"/>
            </a:endParaRPr>
          </a:p>
        </p:txBody>
      </p:sp>
      <p:sp>
        <p:nvSpPr>
          <p:cNvPr id="8"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43</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524656" y="909885"/>
                <a:ext cx="10777928" cy="5086181"/>
              </a:xfrm>
              <a:prstGeom prst="rect">
                <a:avLst/>
              </a:prstGeom>
              <a:noFill/>
              <a:ln w="9525">
                <a:noFill/>
                <a:miter lim="800000"/>
                <a:headEnd/>
                <a:tailEnd/>
              </a:ln>
            </p:spPr>
            <p:txBody>
              <a:bodyPr anchor="ctr"/>
              <a:lstStyle/>
              <a:p>
                <a:pPr algn="just" fontAlgn="base">
                  <a:lnSpc>
                    <a:spcPct val="120000"/>
                  </a:lnSpc>
                  <a:spcBef>
                    <a:spcPct val="0"/>
                  </a:spcBef>
                  <a:spcAft>
                    <a:spcPts val="1200"/>
                  </a:spcAft>
                  <a:buClr>
                    <a:srgbClr val="0000FF"/>
                  </a:buClr>
                  <a:buSzPct val="70000"/>
                </a:pPr>
                <a:r>
                  <a:rPr lang="zh-CN" altLang="en-US" sz="2400" b="1" dirty="0">
                    <a:solidFill>
                      <a:srgbClr val="0000FF"/>
                    </a:solidFill>
                    <a:latin typeface="宋体"/>
                  </a:rPr>
                  <a:t>例</a:t>
                </a:r>
                <a:r>
                  <a:rPr lang="en-US" altLang="zh-CN" sz="2400" b="1" dirty="0">
                    <a:solidFill>
                      <a:srgbClr val="0000FF"/>
                    </a:solidFill>
                    <a:latin typeface="宋体"/>
                  </a:rPr>
                  <a:t>2-11 </a:t>
                </a:r>
                <a:r>
                  <a:rPr lang="zh-CN" altLang="en-US" sz="2400" dirty="0">
                    <a:latin typeface="宋体"/>
                  </a:rPr>
                  <a:t>已知</a:t>
                </a:r>
                <a14:m>
                  <m:oMath xmlns:m="http://schemas.openxmlformats.org/officeDocument/2006/math">
                    <m:sSup>
                      <m:sSupPr>
                        <m:ctrlPr>
                          <a:rPr lang="en-US" altLang="zh-CN" sz="2400" i="1" dirty="0" smtClean="0">
                            <a:solidFill>
                              <a:schemeClr val="tx1"/>
                            </a:solidFill>
                            <a:latin typeface="Cambria Math" panose="02040503050406030204" pitchFamily="18" charset="0"/>
                          </a:rPr>
                        </m:ctrlPr>
                      </m:sSupPr>
                      <m:e>
                        <m:r>
                          <a:rPr lang="en-US" altLang="zh-CN" sz="2400" i="1" dirty="0">
                            <a:solidFill>
                              <a:schemeClr val="tx1"/>
                            </a:solidFill>
                            <a:latin typeface="Cambria Math" panose="02040503050406030204" pitchFamily="18" charset="0"/>
                          </a:rPr>
                          <m:t>𝑥</m:t>
                        </m:r>
                      </m:e>
                      <m:sup>
                        <m:r>
                          <a:rPr lang="en-US" altLang="zh-CN" sz="2400" i="1" dirty="0">
                            <a:solidFill>
                              <a:schemeClr val="tx1"/>
                            </a:solidFill>
                            <a:latin typeface="Cambria Math" panose="02040503050406030204" pitchFamily="18" charset="0"/>
                          </a:rPr>
                          <m:t>∗</m:t>
                        </m:r>
                      </m:sup>
                    </m:sSup>
                    <m:r>
                      <a:rPr lang="en-US" altLang="zh-CN" sz="2400" b="0" i="1" dirty="0" smtClean="0">
                        <a:solidFill>
                          <a:schemeClr val="tx1"/>
                        </a:solidFill>
                        <a:latin typeface="Cambria Math" panose="02040503050406030204" pitchFamily="18" charset="0"/>
                      </a:rPr>
                      <m:t>=</m:t>
                    </m:r>
                    <m:rad>
                      <m:radPr>
                        <m:degHide m:val="on"/>
                        <m:ctrlPr>
                          <a:rPr lang="en-US" altLang="zh-CN" sz="2400" i="1" dirty="0" smtClean="0">
                            <a:solidFill>
                              <a:schemeClr val="tx1"/>
                            </a:solidFill>
                            <a:latin typeface="Cambria Math" panose="02040503050406030204" pitchFamily="18" charset="0"/>
                          </a:rPr>
                        </m:ctrlPr>
                      </m:radPr>
                      <m:deg/>
                      <m:e>
                        <m:r>
                          <a:rPr lang="en-US" altLang="zh-CN" sz="2400" dirty="0">
                            <a:solidFill>
                              <a:schemeClr val="tx1"/>
                            </a:solidFill>
                            <a:latin typeface="Cambria Math" panose="02040503050406030204" pitchFamily="18" charset="0"/>
                          </a:rPr>
                          <m:t>2</m:t>
                        </m:r>
                      </m:e>
                    </m:rad>
                  </m:oMath>
                </a14:m>
                <a:r>
                  <a:rPr lang="zh-CN" altLang="en-US" sz="2400" dirty="0">
                    <a:latin typeface="宋体"/>
                  </a:rPr>
                  <a:t>是方程</a:t>
                </a:r>
                <a14:m>
                  <m:oMath xmlns:m="http://schemas.openxmlformats.org/officeDocument/2006/math">
                    <m:sSup>
                      <m:sSupPr>
                        <m:ctrlPr>
                          <a:rPr lang="en-US" altLang="zh-CN" sz="2400" i="1" smtClean="0">
                            <a:latin typeface="Cambria Math" panose="02040503050406030204" pitchFamily="18" charset="0"/>
                          </a:rPr>
                        </m:ctrlPr>
                      </m:sSupPr>
                      <m:e>
                        <m:r>
                          <a:rPr lang="en-US" altLang="zh-CN" sz="2400" b="0" i="1" smtClean="0">
                            <a:latin typeface="Cambria Math" panose="02040503050406030204" pitchFamily="18" charset="0"/>
                          </a:rPr>
                          <m:t>𝑥</m:t>
                        </m:r>
                      </m:e>
                      <m:sup>
                        <m:r>
                          <a:rPr lang="en-US" altLang="zh-CN" sz="2400" b="0" i="1" smtClean="0">
                            <a:latin typeface="Cambria Math" panose="02040503050406030204" pitchFamily="18" charset="0"/>
                          </a:rPr>
                          <m:t>4</m:t>
                        </m:r>
                      </m:sup>
                    </m:sSup>
                    <m:r>
                      <a:rPr lang="en-US" altLang="zh-CN" sz="2400" b="0" i="1" smtClean="0">
                        <a:latin typeface="Cambria Math" panose="02040503050406030204" pitchFamily="18" charset="0"/>
                      </a:rPr>
                      <m:t>−4</m:t>
                    </m:r>
                    <m:sSup>
                      <m:sSupPr>
                        <m:ctrlPr>
                          <a:rPr lang="en-US" altLang="zh-CN" sz="2400" b="0" i="1" smtClean="0">
                            <a:latin typeface="Cambria Math" panose="02040503050406030204" pitchFamily="18" charset="0"/>
                          </a:rPr>
                        </m:ctrlPr>
                      </m:sSupPr>
                      <m:e>
                        <m:r>
                          <a:rPr lang="en-US" altLang="zh-CN" sz="2400" b="0" i="1" smtClean="0">
                            <a:latin typeface="Cambria Math" panose="02040503050406030204" pitchFamily="18" charset="0"/>
                          </a:rPr>
                          <m:t>𝑥</m:t>
                        </m:r>
                      </m:e>
                      <m:sup>
                        <m:r>
                          <a:rPr lang="en-US" altLang="zh-CN" sz="2400" b="0" i="1" smtClean="0">
                            <a:latin typeface="Cambria Math" panose="02040503050406030204" pitchFamily="18" charset="0"/>
                          </a:rPr>
                          <m:t>2</m:t>
                        </m:r>
                      </m:sup>
                    </m:sSup>
                    <m:r>
                      <a:rPr lang="en-US" altLang="zh-CN" sz="2400" b="0" i="1" smtClean="0">
                        <a:latin typeface="Cambria Math" panose="02040503050406030204" pitchFamily="18" charset="0"/>
                      </a:rPr>
                      <m:t>+4=0</m:t>
                    </m:r>
                  </m:oMath>
                </a14:m>
                <a:r>
                  <a:rPr lang="zh-CN" altLang="en-US" sz="2400" dirty="0">
                    <a:latin typeface="宋体"/>
                  </a:rPr>
                  <a:t>的二重根，试用牛顿迭代法、求重根的牛顿迭代法</a:t>
                </a:r>
                <a:r>
                  <a:rPr lang="en-US" altLang="zh-CN" sz="2400" dirty="0">
                    <a:latin typeface="宋体"/>
                  </a:rPr>
                  <a:t>(2-29)</a:t>
                </a:r>
                <a:r>
                  <a:rPr lang="zh-CN" altLang="en-US" sz="2400" dirty="0">
                    <a:latin typeface="宋体"/>
                  </a:rPr>
                  <a:t>、构造迭代法</a:t>
                </a:r>
                <a:r>
                  <a:rPr lang="en-US" altLang="zh-CN" sz="2400" dirty="0">
                    <a:latin typeface="宋体"/>
                  </a:rPr>
                  <a:t>(2-30)</a:t>
                </a:r>
                <a:r>
                  <a:rPr lang="zh-CN" altLang="en-US" sz="2400" dirty="0">
                    <a:latin typeface="宋体"/>
                  </a:rPr>
                  <a:t>三种方法，求其近似根。</a:t>
                </a:r>
                <a:endParaRPr lang="en-US" altLang="zh-CN" sz="2400" dirty="0">
                  <a:latin typeface="宋体"/>
                </a:endParaRPr>
              </a:p>
              <a:p>
                <a:pPr algn="just" fontAlgn="base">
                  <a:lnSpc>
                    <a:spcPct val="120000"/>
                  </a:lnSpc>
                  <a:spcBef>
                    <a:spcPct val="0"/>
                  </a:spcBef>
                  <a:spcAft>
                    <a:spcPts val="1200"/>
                  </a:spcAft>
                  <a:buClr>
                    <a:srgbClr val="0000FF"/>
                  </a:buClr>
                  <a:buSzPct val="70000"/>
                </a:pPr>
                <a:endParaRPr lang="en-US" altLang="zh-CN" sz="2400" dirty="0">
                  <a:latin typeface="宋体"/>
                </a:endParaRPr>
              </a:p>
              <a:p>
                <a:pPr algn="just" fontAlgn="base">
                  <a:lnSpc>
                    <a:spcPct val="120000"/>
                  </a:lnSpc>
                  <a:spcBef>
                    <a:spcPct val="0"/>
                  </a:spcBef>
                  <a:spcAft>
                    <a:spcPts val="1200"/>
                  </a:spcAft>
                  <a:buClr>
                    <a:srgbClr val="0000FF"/>
                  </a:buClr>
                  <a:buSzPct val="70000"/>
                </a:pPr>
                <a:endParaRPr lang="en-US" altLang="zh-CN" sz="2400" dirty="0">
                  <a:latin typeface="宋体"/>
                </a:endParaRPr>
              </a:p>
              <a:p>
                <a:pPr algn="just" fontAlgn="base">
                  <a:lnSpc>
                    <a:spcPct val="120000"/>
                  </a:lnSpc>
                  <a:spcBef>
                    <a:spcPct val="0"/>
                  </a:spcBef>
                  <a:spcAft>
                    <a:spcPts val="1200"/>
                  </a:spcAft>
                  <a:buClr>
                    <a:srgbClr val="0000FF"/>
                  </a:buClr>
                  <a:buSzPct val="70000"/>
                </a:pPr>
                <a:r>
                  <a:rPr lang="zh-CN" altLang="en-US" sz="2400" dirty="0">
                    <a:latin typeface="宋体"/>
                  </a:rPr>
                  <a:t>    综上所述，无论是方程存在单根或重根的情况，利用牛顿迭代法及其变形公式总能使迭代过程达到收敛速度快、稳定性好、精度高的特点，它是求解非线性方程的有效方法之一。然而，牛顿迭代法也有其局限性，例如在每次迭代时都需要计算函数值与其导数值</a:t>
                </a:r>
                <a:r>
                  <a:rPr lang="en-US" altLang="zh-CN" sz="2400" dirty="0">
                    <a:latin typeface="宋体"/>
                  </a:rPr>
                  <a:t>,</a:t>
                </a:r>
                <a:r>
                  <a:rPr lang="zh-CN" altLang="en-US" sz="2400" dirty="0">
                    <a:latin typeface="宋体"/>
                  </a:rPr>
                  <a:t>导致该方法的计算量较大，特别是当导数值难以给出时，牛顿迭代法甚至无法进行下去。</a:t>
                </a:r>
              </a:p>
            </p:txBody>
          </p:sp>
        </mc:Choice>
        <mc:Fallback>
          <p:sp>
            <p:nvSpPr>
              <p:cNvPr id="1703941" name="Rectangle 5"/>
              <p:cNvSpPr>
                <a:spLocks noRot="1" noChangeAspect="1" noMove="1" noResize="1" noEditPoints="1" noAdjustHandles="1" noChangeArrowheads="1" noChangeShapeType="1" noTextEdit="1"/>
              </p:cNvSpPr>
              <p:nvPr/>
            </p:nvSpPr>
            <p:spPr bwMode="auto">
              <a:xfrm>
                <a:off x="393492" y="909886"/>
                <a:ext cx="8083446" cy="5086181"/>
              </a:xfrm>
              <a:prstGeom prst="rect">
                <a:avLst/>
              </a:prstGeom>
              <a:blipFill rotWithShape="1">
                <a:blip r:embed="rId3" cstate="print"/>
                <a:stretch>
                  <a:fillRect l="-848" r="-905"/>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marR="0" lvl="0" indent="-342900" algn="l" defTabSz="914400" rtl="0" eaLnBrk="1" fontAlgn="base" latinLnBrk="0" hangingPunct="1">
              <a:lnSpc>
                <a:spcPct val="100000"/>
              </a:lnSpc>
              <a:spcBef>
                <a:spcPct val="0"/>
              </a:spcBef>
              <a:spcAft>
                <a:spcPct val="0"/>
              </a:spcAft>
              <a:buClrTx/>
              <a:buSzTx/>
              <a:buFontTx/>
              <a:buNone/>
              <a:defRPr/>
            </a:pPr>
            <a:r>
              <a:rPr lang="zh-CN" altLang="en-US" sz="3200" b="1" dirty="0">
                <a:solidFill>
                  <a:srgbClr val="FFFF00"/>
                </a:solidFill>
                <a:latin typeface="Times New Roman" panose="02020603050405020304" pitchFamily="18" charset="0"/>
                <a:ea typeface="楷体" panose="02010609060101010101" pitchFamily="49" charset="-122"/>
              </a:rPr>
              <a:t>三</a:t>
            </a:r>
            <a:r>
              <a:rPr kumimoji="0" lang="zh-CN" altLang="en-US" sz="3200" b="1" i="0" u="none" strike="noStrike" kern="1200" cap="none" spc="0" normalizeH="0" baseline="0" noProof="0" dirty="0">
                <a:ln>
                  <a:noFill/>
                </a:ln>
                <a:solidFill>
                  <a:srgbClr val="FFFF00"/>
                </a:solidFill>
                <a:effectLst/>
                <a:uLnTx/>
                <a:uFillTx/>
                <a:latin typeface="Times New Roman" panose="02020603050405020304" pitchFamily="18" charset="0"/>
                <a:ea typeface="楷体" panose="02010609060101010101" pitchFamily="49" charset="-122"/>
                <a:cs typeface="+mn-cs"/>
              </a:rPr>
              <a:t>、计算</a:t>
            </a:r>
            <a:r>
              <a:rPr kumimoji="0" lang="en-US" altLang="zh-CN" sz="3200" b="1" i="0" u="none" strike="noStrike" kern="1200" cap="none" spc="0" normalizeH="0" baseline="0" noProof="0" dirty="0">
                <a:ln>
                  <a:noFill/>
                </a:ln>
                <a:solidFill>
                  <a:srgbClr val="FFFF00"/>
                </a:solidFill>
                <a:effectLst/>
                <a:uLnTx/>
                <a:uFillTx/>
                <a:latin typeface="Times New Roman" panose="02020603050405020304" pitchFamily="18" charset="0"/>
                <a:ea typeface="楷体" panose="02010609060101010101" pitchFamily="49" charset="-122"/>
                <a:cs typeface="+mn-cs"/>
              </a:rPr>
              <a:t>m</a:t>
            </a:r>
            <a:r>
              <a:rPr kumimoji="0" lang="zh-CN" altLang="en-US" sz="3200" b="1" i="0" u="none" strike="noStrike" kern="1200" cap="none" spc="0" normalizeH="0" baseline="0" noProof="0" dirty="0">
                <a:ln>
                  <a:noFill/>
                </a:ln>
                <a:solidFill>
                  <a:srgbClr val="FFFF00"/>
                </a:solidFill>
                <a:effectLst/>
                <a:uLnTx/>
                <a:uFillTx/>
                <a:latin typeface="Times New Roman" panose="02020603050405020304" pitchFamily="18" charset="0"/>
                <a:ea typeface="楷体" panose="02010609060101010101" pitchFamily="49" charset="-122"/>
                <a:cs typeface="+mn-cs"/>
              </a:rPr>
              <a:t>重根的牛顿迭代法</a:t>
            </a:r>
            <a:endParaRPr kumimoji="0" lang="zh-CN" altLang="en-US" sz="3200" b="1" i="0" u="none" strike="noStrike" kern="1200" cap="none" spc="0" normalizeH="0" baseline="0" noProof="0" dirty="0">
              <a:ln>
                <a:noFill/>
              </a:ln>
              <a:solidFill>
                <a:srgbClr val="FFFF00"/>
              </a:solidFill>
              <a:effectLst/>
              <a:uLnTx/>
              <a:uFillTx/>
              <a:latin typeface="黑体" panose="02010609060101010101" pitchFamily="2" charset="-122"/>
              <a:ea typeface="黑体" panose="02010609060101010101" pitchFamily="2" charset="-122"/>
              <a:cs typeface="+mn-cs"/>
            </a:endParaRPr>
          </a:p>
        </p:txBody>
      </p:sp>
      <p:sp>
        <p:nvSpPr>
          <p:cNvPr id="7"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44</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4"/>
          <p:cNvSpPr>
            <a:spLocks noChangeArrowheads="1"/>
          </p:cNvSpPr>
          <p:nvPr/>
        </p:nvSpPr>
        <p:spPr bwMode="auto">
          <a:xfrm>
            <a:off x="1284515" y="1411463"/>
            <a:ext cx="6934199" cy="923330"/>
          </a:xfrm>
          <a:prstGeom prst="rect">
            <a:avLst/>
          </a:prstGeom>
          <a:noFill/>
          <a:ln w="9525">
            <a:noFill/>
            <a:miter lim="800000"/>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dirty="0">
                <a:ln>
                  <a:noFill/>
                </a:ln>
                <a:effectLst/>
                <a:uLnTx/>
                <a:uFillTx/>
                <a:latin typeface="Times New Roman" panose="02020603050405020304" pitchFamily="18" charset="0"/>
                <a:ea typeface="楷体" panose="02010609060101010101" pitchFamily="49" charset="-122"/>
                <a:cs typeface="+mn-cs"/>
              </a:rPr>
              <a:t>第</a:t>
            </a:r>
            <a:r>
              <a:rPr lang="zh-CN" altLang="en-US" sz="5400" b="1" dirty="0">
                <a:latin typeface="Times New Roman" panose="02020603050405020304" pitchFamily="18" charset="0"/>
                <a:ea typeface="楷体" panose="02010609060101010101" pitchFamily="49" charset="-122"/>
              </a:rPr>
              <a:t>四</a:t>
            </a:r>
            <a:r>
              <a:rPr kumimoji="0" lang="zh-CN" altLang="en-US" sz="5400" b="1" i="0" u="none" strike="noStrike" kern="1200" cap="none" spc="0" normalizeH="0" baseline="0" noProof="0" dirty="0">
                <a:ln>
                  <a:noFill/>
                </a:ln>
                <a:effectLst/>
                <a:uLnTx/>
                <a:uFillTx/>
                <a:latin typeface="Times New Roman" panose="02020603050405020304" pitchFamily="18" charset="0"/>
                <a:ea typeface="楷体" panose="02010609060101010101" pitchFamily="49" charset="-122"/>
                <a:cs typeface="+mn-cs"/>
              </a:rPr>
              <a:t>节    弦割法</a:t>
            </a:r>
            <a:endParaRPr kumimoji="0" lang="zh-CN" altLang="en-US" sz="5400" b="1" i="0" u="none" strike="noStrike" kern="1200" cap="none" spc="0" normalizeH="0" baseline="0" noProof="0" dirty="0">
              <a:ln>
                <a:noFill/>
              </a:ln>
              <a:effectLst/>
              <a:uLnTx/>
              <a:uFillTx/>
              <a:latin typeface="楷体" panose="02010609060101010101" pitchFamily="49" charset="-122"/>
              <a:ea typeface="楷体" panose="02010609060101010101" pitchFamily="49" charset="-122"/>
              <a:cs typeface="+mn-cs"/>
            </a:endParaRPr>
          </a:p>
        </p:txBody>
      </p:sp>
      <p:cxnSp>
        <p:nvCxnSpPr>
          <p:cNvPr id="10" name="直接连接符 9"/>
          <p:cNvCxnSpPr/>
          <p:nvPr/>
        </p:nvCxnSpPr>
        <p:spPr>
          <a:xfrm flipV="1">
            <a:off x="0" y="2470218"/>
            <a:ext cx="9144000" cy="40944"/>
          </a:xfrm>
          <a:prstGeom prst="line">
            <a:avLst/>
          </a:prstGeom>
          <a:ln w="50800">
            <a:solidFill>
              <a:srgbClr val="FF0000"/>
            </a:solidFill>
            <a:prstDash val="lgDashDot"/>
          </a:ln>
          <a:effectLst>
            <a:outerShdw blurRad="50800" dist="50800" dir="5400000" algn="ctr" rotWithShape="0">
              <a:schemeClr val="bg1"/>
            </a:outerShdw>
          </a:effectLst>
          <a:scene3d>
            <a:camera prst="orthographicFront"/>
            <a:lightRig rig="threePt" dir="t"/>
          </a:scene3d>
          <a:sp3d prstMaterial="matte">
            <a:bevelT w="0" h="0"/>
            <a:bevelB w="0" h="0"/>
          </a:sp3d>
        </p:spPr>
        <p:style>
          <a:lnRef idx="1">
            <a:schemeClr val="accent1"/>
          </a:lnRef>
          <a:fillRef idx="0">
            <a:schemeClr val="accent1"/>
          </a:fillRef>
          <a:effectRef idx="0">
            <a:schemeClr val="accent1"/>
          </a:effectRef>
          <a:fontRef idx="minor">
            <a:schemeClr val="tx1"/>
          </a:fontRef>
        </p:style>
      </p:cxnSp>
      <p:sp>
        <p:nvSpPr>
          <p:cNvPr id="5"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45</a:t>
            </a:fld>
            <a:endParaRPr lang="zh-CN" altLang="en-US" sz="1000" dirty="0">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194871" y="909885"/>
                <a:ext cx="11827239" cy="5720398"/>
              </a:xfrm>
              <a:prstGeom prst="rect">
                <a:avLst/>
              </a:prstGeom>
              <a:noFill/>
              <a:ln w="9525">
                <a:noFill/>
                <a:miter lim="800000"/>
                <a:headEnd/>
                <a:tailEnd/>
              </a:ln>
            </p:spPr>
            <p:txBody>
              <a:bodyPr anchor="ctr"/>
              <a:lstStyle/>
              <a:p>
                <a:pPr algn="just" fontAlgn="base">
                  <a:lnSpc>
                    <a:spcPct val="120000"/>
                  </a:lnSpc>
                  <a:spcBef>
                    <a:spcPct val="0"/>
                  </a:spcBef>
                  <a:spcAft>
                    <a:spcPts val="1200"/>
                  </a:spcAft>
                  <a:buClr>
                    <a:srgbClr val="0000FF"/>
                  </a:buClr>
                  <a:buSzPct val="70000"/>
                </a:pPr>
                <a:r>
                  <a:rPr lang="zh-CN" altLang="en-US" sz="2400" dirty="0">
                    <a:latin typeface="+mn-ea"/>
                  </a:rPr>
                  <a:t>    牛顿迭代法突出的优点是收敛速度快，其基本思想可推广到各类非线性方程组。但它有明显的缺点，即每迭代一次都要计算</a:t>
                </a:r>
                <a14:m>
                  <m:oMath xmlns:m="http://schemas.openxmlformats.org/officeDocument/2006/math">
                    <m:r>
                      <a:rPr lang="en-US" altLang="zh-CN" sz="2400" i="1" dirty="0" smtClean="0">
                        <a:latin typeface="Cambria Math" panose="02040503050406030204" pitchFamily="18" charset="0"/>
                      </a:rPr>
                      <m:t>𝑓</m:t>
                    </m:r>
                    <m:r>
                      <a:rPr lang="en-US" altLang="zh-CN" sz="2400" i="1" dirty="0" smtClean="0">
                        <a:latin typeface="Cambria Math" panose="02040503050406030204" pitchFamily="18" charset="0"/>
                      </a:rPr>
                      <m:t>(</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r>
                      <a:rPr lang="en-US" altLang="zh-CN" sz="2400" i="1" dirty="0" smtClean="0">
                        <a:latin typeface="Cambria Math" panose="02040503050406030204" pitchFamily="18" charset="0"/>
                      </a:rPr>
                      <m:t>)</m:t>
                    </m:r>
                  </m:oMath>
                </a14:m>
                <a:r>
                  <a:rPr lang="zh-CN" altLang="en-US" sz="2400" dirty="0">
                    <a:latin typeface="+mn-ea"/>
                  </a:rPr>
                  <a:t>和</a:t>
                </a:r>
                <a14:m>
                  <m:oMath xmlns:m="http://schemas.openxmlformats.org/officeDocument/2006/math">
                    <m:r>
                      <a:rPr lang="en-US" altLang="zh-CN" sz="2400" i="1" dirty="0" smtClean="0">
                        <a:latin typeface="Cambria Math" panose="02040503050406030204" pitchFamily="18" charset="0"/>
                      </a:rPr>
                      <m:t>𝑓</m:t>
                    </m:r>
                    <m:r>
                      <a:rPr lang="en-US" altLang="zh-CN" sz="2400" i="1" dirty="0" smtClean="0">
                        <a:latin typeface="Cambria Math" panose="02040503050406030204" pitchFamily="18" charset="0"/>
                      </a:rPr>
                      <m:t> ′(</m:t>
                    </m:r>
                    <m:sSub>
                      <m:sSubPr>
                        <m:ctrlPr>
                          <a:rPr lang="en-US" altLang="zh-CN" sz="2400" i="1" dirty="0">
                            <a:solidFill>
                              <a:srgbClr val="000000"/>
                            </a:solidFill>
                            <a:latin typeface="Cambria Math" panose="02040503050406030204" pitchFamily="18" charset="0"/>
                          </a:rPr>
                        </m:ctrlPr>
                      </m:sSubPr>
                      <m:e>
                        <m:r>
                          <a:rPr lang="en-US" altLang="zh-CN" sz="2400" i="1" dirty="0">
                            <a:solidFill>
                              <a:srgbClr val="000000"/>
                            </a:solidFill>
                            <a:latin typeface="Cambria Math" panose="02040503050406030204" pitchFamily="18" charset="0"/>
                          </a:rPr>
                          <m:t>𝑥</m:t>
                        </m:r>
                      </m:e>
                      <m:sub>
                        <m:r>
                          <a:rPr lang="en-US" altLang="zh-CN" sz="2400" i="1" dirty="0">
                            <a:solidFill>
                              <a:srgbClr val="000000"/>
                            </a:solidFill>
                            <a:latin typeface="Cambria Math" panose="02040503050406030204" pitchFamily="18" charset="0"/>
                          </a:rPr>
                          <m:t>𝑘</m:t>
                        </m:r>
                      </m:sub>
                    </m:sSub>
                    <m:r>
                      <a:rPr lang="en-US" altLang="zh-CN" sz="2400" i="1" dirty="0" smtClean="0">
                        <a:latin typeface="Cambria Math" panose="02040503050406030204" pitchFamily="18" charset="0"/>
                      </a:rPr>
                      <m:t>)</m:t>
                    </m:r>
                  </m:oMath>
                </a14:m>
                <a:r>
                  <a:rPr lang="zh-CN" altLang="en-US" sz="2400" dirty="0">
                    <a:latin typeface="+mn-ea"/>
                  </a:rPr>
                  <a:t>。导数的计算通常要比函数值的计算困难的多，如果函数</a:t>
                </a:r>
                <a14:m>
                  <m:oMath xmlns:m="http://schemas.openxmlformats.org/officeDocument/2006/math">
                    <m:r>
                      <a:rPr lang="en-US" altLang="zh-CN" sz="2400" i="1" dirty="0" smtClean="0">
                        <a:latin typeface="Cambria Math" panose="02040503050406030204" pitchFamily="18" charset="0"/>
                      </a:rPr>
                      <m:t>𝑓</m:t>
                    </m:r>
                    <m:r>
                      <a:rPr lang="en-US" altLang="zh-CN" sz="2400" i="1" dirty="0" smtClean="0">
                        <a:latin typeface="Cambria Math" panose="02040503050406030204" pitchFamily="18" charset="0"/>
                      </a:rPr>
                      <m:t>(</m:t>
                    </m:r>
                    <m:r>
                      <a:rPr lang="en-US" altLang="zh-CN" sz="2400" i="1" dirty="0" smtClean="0">
                        <a:latin typeface="Cambria Math" panose="02040503050406030204" pitchFamily="18" charset="0"/>
                      </a:rPr>
                      <m:t>𝑥</m:t>
                    </m:r>
                    <m:r>
                      <a:rPr lang="en-US" altLang="zh-CN" sz="2400" i="1" dirty="0" smtClean="0">
                        <a:latin typeface="Cambria Math" panose="02040503050406030204" pitchFamily="18" charset="0"/>
                      </a:rPr>
                      <m:t>)</m:t>
                    </m:r>
                  </m:oMath>
                </a14:m>
                <a:r>
                  <a:rPr lang="zh-CN" altLang="en-US" sz="2400" dirty="0">
                    <a:latin typeface="+mn-ea"/>
                  </a:rPr>
                  <a:t>比较复杂时，那么计算它的导数值会更加困难。</a:t>
                </a:r>
              </a:p>
              <a:p>
                <a:pPr algn="just" fontAlgn="base">
                  <a:lnSpc>
                    <a:spcPct val="120000"/>
                  </a:lnSpc>
                  <a:spcBef>
                    <a:spcPct val="0"/>
                  </a:spcBef>
                  <a:spcAft>
                    <a:spcPts val="1200"/>
                  </a:spcAft>
                  <a:buClr>
                    <a:srgbClr val="0000FF"/>
                  </a:buClr>
                  <a:buSzPct val="70000"/>
                </a:pPr>
                <a:r>
                  <a:rPr lang="zh-CN" altLang="en-US" sz="2400" dirty="0">
                    <a:latin typeface="+mn-ea"/>
                  </a:rPr>
                  <a:t>    为了避免导数的计算，可以改用差商替换牛顿迭代公式中的导数，对牛顿法进行简单改进。根据导数的定义</a:t>
                </a:r>
                <a:endParaRPr lang="en-US" altLang="zh-CN" sz="2400" dirty="0">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r>
                        <a:rPr lang="en-US" altLang="zh-CN" sz="2400" b="0" i="1" smtClean="0">
                          <a:latin typeface="Cambria Math" panose="02040503050406030204" pitchFamily="18" charset="0"/>
                        </a:rPr>
                        <m:t>𝑓</m:t>
                      </m:r>
                      <m:r>
                        <a:rPr lang="en-US" altLang="zh-CN" sz="2400" b="0" i="1" smtClean="0">
                          <a:latin typeface="Cambria Math" panose="02040503050406030204" pitchFamily="18" charset="0"/>
                        </a:rPr>
                        <m:t>′(</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𝑥</m:t>
                          </m:r>
                        </m:e>
                        <m:sub>
                          <m:r>
                            <a:rPr lang="en-US" altLang="zh-CN" sz="2400" b="0" i="1" smtClean="0">
                              <a:latin typeface="Cambria Math" panose="02040503050406030204" pitchFamily="18" charset="0"/>
                            </a:rPr>
                            <m:t>𝑘</m:t>
                          </m:r>
                        </m:sub>
                      </m:sSub>
                      <m:r>
                        <a:rPr lang="en-US" altLang="zh-CN" sz="2400" b="0" i="1" smtClean="0">
                          <a:latin typeface="Cambria Math" panose="02040503050406030204" pitchFamily="18" charset="0"/>
                        </a:rPr>
                        <m:t>)</m:t>
                      </m:r>
                      <m:r>
                        <a:rPr lang="en-US" altLang="zh-CN" sz="2400" b="0" i="1" smtClean="0">
                          <a:latin typeface="Cambria Math" panose="02040503050406030204" pitchFamily="18" charset="0"/>
                          <a:ea typeface="Cambria Math" panose="02040503050406030204" pitchFamily="18" charset="0"/>
                        </a:rPr>
                        <m:t>≈</m:t>
                      </m:r>
                      <m:f>
                        <m:fPr>
                          <m:ctrlPr>
                            <a:rPr lang="en-US" altLang="zh-CN" sz="2400" b="0" i="1" smtClean="0">
                              <a:latin typeface="Cambria Math" panose="02040503050406030204" pitchFamily="18" charset="0"/>
                              <a:ea typeface="Cambria Math" panose="02040503050406030204" pitchFamily="18" charset="0"/>
                            </a:rPr>
                          </m:ctrlPr>
                        </m:fPr>
                        <m:num>
                          <m:r>
                            <a:rPr lang="en-US" altLang="zh-CN" sz="2400" b="0" i="1" smtClean="0">
                              <a:latin typeface="Cambria Math" panose="02040503050406030204" pitchFamily="18" charset="0"/>
                              <a:ea typeface="Cambria Math" panose="02040503050406030204" pitchFamily="18" charset="0"/>
                            </a:rPr>
                            <m:t>𝑓</m:t>
                          </m:r>
                          <m:d>
                            <m:dPr>
                              <m:ctrlPr>
                                <a:rPr lang="en-US" altLang="zh-CN" sz="2400" b="0" i="1" smtClean="0">
                                  <a:latin typeface="Cambria Math" panose="02040503050406030204" pitchFamily="18" charset="0"/>
                                  <a:ea typeface="Cambria Math" panose="02040503050406030204" pitchFamily="18" charset="0"/>
                                </a:rPr>
                              </m:ctrlPr>
                            </m:dPr>
                            <m:e>
                              <m:sSub>
                                <m:sSubPr>
                                  <m:ctrlPr>
                                    <a:rPr lang="en-US" altLang="zh-CN" sz="2400" b="0" i="1" smtClean="0">
                                      <a:latin typeface="Cambria Math" panose="02040503050406030204" pitchFamily="18" charset="0"/>
                                      <a:ea typeface="Cambria Math" panose="02040503050406030204" pitchFamily="18" charset="0"/>
                                    </a:rPr>
                                  </m:ctrlPr>
                                </m:sSubPr>
                                <m:e>
                                  <m:r>
                                    <a:rPr lang="en-US" altLang="zh-CN" sz="2400" b="0" i="1" smtClean="0">
                                      <a:latin typeface="Cambria Math" panose="02040503050406030204" pitchFamily="18" charset="0"/>
                                      <a:ea typeface="Cambria Math" panose="02040503050406030204" pitchFamily="18" charset="0"/>
                                    </a:rPr>
                                    <m:t>𝑥</m:t>
                                  </m:r>
                                </m:e>
                                <m:sub>
                                  <m:r>
                                    <a:rPr lang="en-US" altLang="zh-CN" sz="2400" b="0" i="1" smtClean="0">
                                      <a:latin typeface="Cambria Math" panose="02040503050406030204" pitchFamily="18" charset="0"/>
                                      <a:ea typeface="Cambria Math" panose="02040503050406030204" pitchFamily="18" charset="0"/>
                                    </a:rPr>
                                    <m:t>𝑘</m:t>
                                  </m:r>
                                </m:sub>
                              </m:sSub>
                            </m:e>
                          </m:d>
                          <m:r>
                            <a:rPr lang="en-US" altLang="zh-CN" sz="2400" b="0" i="1" smtClean="0">
                              <a:latin typeface="Cambria Math" panose="02040503050406030204" pitchFamily="18" charset="0"/>
                              <a:ea typeface="Cambria Math" panose="02040503050406030204" pitchFamily="18" charset="0"/>
                            </a:rPr>
                            <m:t>−</m:t>
                          </m:r>
                          <m:r>
                            <a:rPr lang="en-US" altLang="zh-CN" sz="2400" b="0" i="1" smtClean="0">
                              <a:latin typeface="Cambria Math" panose="02040503050406030204" pitchFamily="18" charset="0"/>
                              <a:ea typeface="Cambria Math" panose="02040503050406030204" pitchFamily="18" charset="0"/>
                            </a:rPr>
                            <m:t>𝑓</m:t>
                          </m:r>
                          <m:r>
                            <a:rPr lang="en-US" altLang="zh-CN" sz="2400" b="0" i="1" smtClean="0">
                              <a:latin typeface="Cambria Math" panose="02040503050406030204" pitchFamily="18" charset="0"/>
                              <a:ea typeface="Cambria Math" panose="02040503050406030204" pitchFamily="18" charset="0"/>
                            </a:rPr>
                            <m:t>(</m:t>
                          </m:r>
                          <m:sSub>
                            <m:sSubPr>
                              <m:ctrlPr>
                                <a:rPr lang="en-US" altLang="zh-CN" sz="2400" b="0" i="1" smtClean="0">
                                  <a:latin typeface="Cambria Math" panose="02040503050406030204" pitchFamily="18" charset="0"/>
                                  <a:ea typeface="Cambria Math" panose="02040503050406030204" pitchFamily="18" charset="0"/>
                                </a:rPr>
                              </m:ctrlPr>
                            </m:sSubPr>
                            <m:e>
                              <m:r>
                                <a:rPr lang="en-US" altLang="zh-CN" sz="2400" b="0" i="1" smtClean="0">
                                  <a:latin typeface="Cambria Math" panose="02040503050406030204" pitchFamily="18" charset="0"/>
                                  <a:ea typeface="Cambria Math" panose="02040503050406030204" pitchFamily="18" charset="0"/>
                                </a:rPr>
                                <m:t>𝑥</m:t>
                              </m:r>
                            </m:e>
                            <m:sub>
                              <m:r>
                                <a:rPr lang="en-US" altLang="zh-CN" sz="2400" b="0" i="1" smtClean="0">
                                  <a:latin typeface="Cambria Math" panose="02040503050406030204" pitchFamily="18" charset="0"/>
                                  <a:ea typeface="Cambria Math" panose="02040503050406030204" pitchFamily="18" charset="0"/>
                                </a:rPr>
                                <m:t>𝑘</m:t>
                              </m:r>
                              <m:r>
                                <a:rPr lang="en-US" altLang="zh-CN" sz="2400" b="0" i="1" smtClean="0">
                                  <a:latin typeface="Cambria Math" panose="02040503050406030204" pitchFamily="18" charset="0"/>
                                  <a:ea typeface="Cambria Math" panose="02040503050406030204" pitchFamily="18" charset="0"/>
                                </a:rPr>
                                <m:t>−1</m:t>
                              </m:r>
                            </m:sub>
                          </m:sSub>
                          <m:r>
                            <a:rPr lang="en-US" altLang="zh-CN" sz="2400" b="0" i="1" smtClean="0">
                              <a:latin typeface="Cambria Math" panose="02040503050406030204" pitchFamily="18" charset="0"/>
                              <a:ea typeface="Cambria Math" panose="02040503050406030204" pitchFamily="18" charset="0"/>
                            </a:rPr>
                            <m:t>)</m:t>
                          </m:r>
                        </m:num>
                        <m:den>
                          <m:sSub>
                            <m:sSubPr>
                              <m:ctrlPr>
                                <a:rPr lang="en-US" altLang="zh-CN" sz="2400" b="0" i="1" smtClean="0">
                                  <a:latin typeface="Cambria Math" panose="02040503050406030204" pitchFamily="18" charset="0"/>
                                  <a:ea typeface="Cambria Math" panose="02040503050406030204" pitchFamily="18" charset="0"/>
                                </a:rPr>
                              </m:ctrlPr>
                            </m:sSubPr>
                            <m:e>
                              <m:r>
                                <a:rPr lang="en-US" altLang="zh-CN" sz="2400" b="0" i="1" smtClean="0">
                                  <a:latin typeface="Cambria Math" panose="02040503050406030204" pitchFamily="18" charset="0"/>
                                  <a:ea typeface="Cambria Math" panose="02040503050406030204" pitchFamily="18" charset="0"/>
                                </a:rPr>
                                <m:t>𝑥</m:t>
                              </m:r>
                            </m:e>
                            <m:sub>
                              <m:r>
                                <a:rPr lang="en-US" altLang="zh-CN" sz="2400" b="0" i="1" smtClean="0">
                                  <a:latin typeface="Cambria Math" panose="02040503050406030204" pitchFamily="18" charset="0"/>
                                  <a:ea typeface="Cambria Math" panose="02040503050406030204" pitchFamily="18" charset="0"/>
                                </a:rPr>
                                <m:t>𝑘</m:t>
                              </m:r>
                            </m:sub>
                          </m:sSub>
                          <m:r>
                            <a:rPr lang="en-US" altLang="zh-CN" sz="2400" b="0" i="1" smtClean="0">
                              <a:latin typeface="Cambria Math" panose="02040503050406030204" pitchFamily="18" charset="0"/>
                              <a:ea typeface="Cambria Math" panose="02040503050406030204" pitchFamily="18" charset="0"/>
                            </a:rPr>
                            <m:t>−</m:t>
                          </m:r>
                          <m:sSub>
                            <m:sSubPr>
                              <m:ctrlPr>
                                <a:rPr lang="en-US" altLang="zh-CN" sz="2400" b="0" i="1" smtClean="0">
                                  <a:latin typeface="Cambria Math" panose="02040503050406030204" pitchFamily="18" charset="0"/>
                                  <a:ea typeface="Cambria Math" panose="02040503050406030204" pitchFamily="18" charset="0"/>
                                </a:rPr>
                              </m:ctrlPr>
                            </m:sSubPr>
                            <m:e>
                              <m:r>
                                <a:rPr lang="en-US" altLang="zh-CN" sz="2400" b="0" i="1" smtClean="0">
                                  <a:latin typeface="Cambria Math" panose="02040503050406030204" pitchFamily="18" charset="0"/>
                                  <a:ea typeface="Cambria Math" panose="02040503050406030204" pitchFamily="18" charset="0"/>
                                </a:rPr>
                                <m:t>𝑥</m:t>
                              </m:r>
                            </m:e>
                            <m:sub>
                              <m:r>
                                <a:rPr lang="en-US" altLang="zh-CN" sz="2400" b="0" i="1" smtClean="0">
                                  <a:latin typeface="Cambria Math" panose="02040503050406030204" pitchFamily="18" charset="0"/>
                                  <a:ea typeface="Cambria Math" panose="02040503050406030204" pitchFamily="18" charset="0"/>
                                </a:rPr>
                                <m:t>𝑘</m:t>
                              </m:r>
                              <m:r>
                                <a:rPr lang="en-US" altLang="zh-CN" sz="2400" b="0" i="1" smtClean="0">
                                  <a:latin typeface="Cambria Math" panose="02040503050406030204" pitchFamily="18" charset="0"/>
                                  <a:ea typeface="Cambria Math" panose="02040503050406030204" pitchFamily="18" charset="0"/>
                                </a:rPr>
                                <m:t>−1</m:t>
                              </m:r>
                            </m:sub>
                          </m:sSub>
                        </m:den>
                      </m:f>
                    </m:oMath>
                  </m:oMathPara>
                </a14:m>
                <a:endParaRPr lang="en-US" altLang="zh-CN" sz="2400" dirty="0">
                  <a:latin typeface="+mn-ea"/>
                </a:endParaRPr>
              </a:p>
              <a:p>
                <a:pPr algn="just" fontAlgn="base">
                  <a:lnSpc>
                    <a:spcPct val="120000"/>
                  </a:lnSpc>
                  <a:spcBef>
                    <a:spcPct val="0"/>
                  </a:spcBef>
                  <a:spcAft>
                    <a:spcPts val="1200"/>
                  </a:spcAft>
                  <a:buClr>
                    <a:srgbClr val="0000FF"/>
                  </a:buClr>
                  <a:buSzPct val="70000"/>
                </a:pPr>
                <a:r>
                  <a:rPr lang="zh-CN" altLang="en-US" sz="2400" dirty="0">
                    <a:latin typeface="+mn-ea"/>
                  </a:rPr>
                  <a:t>代入牛顿迭代式</a:t>
                </a:r>
                <a:r>
                  <a:rPr lang="en-US" altLang="zh-CN" sz="2400" dirty="0">
                    <a:latin typeface="+mn-ea"/>
                  </a:rPr>
                  <a:t>(2-26)</a:t>
                </a:r>
                <a:r>
                  <a:rPr lang="zh-CN" altLang="en-US" sz="2400" dirty="0">
                    <a:latin typeface="+mn-ea"/>
                  </a:rPr>
                  <a:t>可得</a:t>
                </a:r>
                <a:endParaRPr lang="en-US" altLang="zh-CN" sz="2400" dirty="0">
                  <a:latin typeface="+mn-ea"/>
                </a:endParaRPr>
              </a:p>
              <a:p>
                <a:pPr algn="ctr" fontAlgn="base">
                  <a:lnSpc>
                    <a:spcPct val="120000"/>
                  </a:lnSpc>
                  <a:spcBef>
                    <a:spcPct val="0"/>
                  </a:spcBef>
                  <a:spcAft>
                    <a:spcPts val="1200"/>
                  </a:spcAft>
                  <a:buClr>
                    <a:srgbClr val="0000FF"/>
                  </a:buClr>
                  <a:buSzPct val="70000"/>
                </a:pPr>
                <a14:m>
                  <m:oMath xmlns:m="http://schemas.openxmlformats.org/officeDocument/2006/math">
                    <m:sSub>
                      <m:sSubPr>
                        <m:ctrlPr>
                          <a:rPr lang="en-US" altLang="zh-CN" sz="2400" i="1" smtClean="0">
                            <a:latin typeface="Cambria Math" panose="02040503050406030204" pitchFamily="18" charset="0"/>
                          </a:rPr>
                        </m:ctrlPr>
                      </m:sSubPr>
                      <m:e>
                        <m:r>
                          <a:rPr lang="en-US" altLang="zh-CN" sz="2400" b="0" i="1" smtClean="0">
                            <a:latin typeface="Cambria Math" panose="02040503050406030204" pitchFamily="18" charset="0"/>
                          </a:rPr>
                          <m:t>𝑥</m:t>
                        </m:r>
                      </m:e>
                      <m:sub>
                        <m:r>
                          <a:rPr lang="en-US" altLang="zh-CN" sz="2400" b="0" i="1" smtClean="0">
                            <a:latin typeface="Cambria Math" panose="02040503050406030204" pitchFamily="18" charset="0"/>
                          </a:rPr>
                          <m:t>𝑘</m:t>
                        </m:r>
                        <m:r>
                          <a:rPr lang="en-US" altLang="zh-CN" sz="2400" b="0" i="1" smtClean="0">
                            <a:latin typeface="Cambria Math" panose="02040503050406030204" pitchFamily="18" charset="0"/>
                          </a:rPr>
                          <m:t>+1</m:t>
                        </m:r>
                      </m:sub>
                    </m:sSub>
                    <m:r>
                      <a:rPr lang="en-US" altLang="zh-CN" sz="2400" b="0" i="1" smtClean="0">
                        <a:latin typeface="Cambria Math" panose="02040503050406030204" pitchFamily="18" charset="0"/>
                      </a:rPr>
                      <m:t>=</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𝑥</m:t>
                        </m:r>
                      </m:e>
                      <m:sub>
                        <m:r>
                          <a:rPr lang="en-US" altLang="zh-CN" sz="2400" b="0" i="1" smtClean="0">
                            <a:latin typeface="Cambria Math" panose="02040503050406030204" pitchFamily="18" charset="0"/>
                          </a:rPr>
                          <m:t>𝑘</m:t>
                        </m:r>
                      </m:sub>
                    </m:sSub>
                    <m:r>
                      <a:rPr lang="en-US" altLang="zh-CN" sz="2400" b="0" i="1" smtClean="0">
                        <a:latin typeface="Cambria Math" panose="02040503050406030204" pitchFamily="18" charset="0"/>
                      </a:rPr>
                      <m:t>−</m:t>
                    </m:r>
                    <m:f>
                      <m:fPr>
                        <m:ctrlPr>
                          <a:rPr lang="en-US" altLang="zh-CN" sz="2400" b="0" i="1" smtClean="0">
                            <a:latin typeface="Cambria Math" panose="02040503050406030204" pitchFamily="18" charset="0"/>
                          </a:rPr>
                        </m:ctrlPr>
                      </m:fPr>
                      <m:num>
                        <m:r>
                          <a:rPr lang="en-US" altLang="zh-CN" sz="2400" b="0" i="1" smtClean="0">
                            <a:latin typeface="Cambria Math" panose="02040503050406030204" pitchFamily="18" charset="0"/>
                          </a:rPr>
                          <m:t>𝑓</m:t>
                        </m:r>
                        <m:d>
                          <m:dPr>
                            <m:ctrlPr>
                              <a:rPr lang="en-US" altLang="zh-CN" sz="2400" b="0" i="1" smtClean="0">
                                <a:latin typeface="Cambria Math" panose="02040503050406030204" pitchFamily="18" charset="0"/>
                              </a:rPr>
                            </m:ctrlPr>
                          </m:dPr>
                          <m:e>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𝑥</m:t>
                                </m:r>
                              </m:e>
                              <m:sub>
                                <m:r>
                                  <a:rPr lang="en-US" altLang="zh-CN" sz="2400" b="0" i="1" smtClean="0">
                                    <a:latin typeface="Cambria Math" panose="02040503050406030204" pitchFamily="18" charset="0"/>
                                  </a:rPr>
                                  <m:t>𝑘</m:t>
                                </m:r>
                              </m:sub>
                            </m:sSub>
                          </m:e>
                        </m:d>
                      </m:num>
                      <m:den>
                        <m:r>
                          <a:rPr lang="en-US" altLang="zh-CN" sz="2400" i="1">
                            <a:latin typeface="Cambria Math" panose="02040503050406030204" pitchFamily="18" charset="0"/>
                            <a:ea typeface="Cambria Math" panose="02040503050406030204" pitchFamily="18" charset="0"/>
                          </a:rPr>
                          <m:t>𝑓</m:t>
                        </m:r>
                        <m:d>
                          <m:dPr>
                            <m:ctrlPr>
                              <a:rPr lang="en-US" altLang="zh-CN" sz="2400" i="1">
                                <a:latin typeface="Cambria Math" panose="02040503050406030204" pitchFamily="18" charset="0"/>
                                <a:ea typeface="Cambria Math" panose="02040503050406030204" pitchFamily="18" charset="0"/>
                              </a:rPr>
                            </m:ctrlPr>
                          </m:dPr>
                          <m:e>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i="1">
                                    <a:latin typeface="Cambria Math" panose="02040503050406030204" pitchFamily="18" charset="0"/>
                                    <a:ea typeface="Cambria Math" panose="02040503050406030204" pitchFamily="18" charset="0"/>
                                  </a:rPr>
                                  <m:t>𝑘</m:t>
                                </m:r>
                              </m:sub>
                            </m:sSub>
                          </m:e>
                        </m:d>
                        <m:r>
                          <a:rPr lang="en-US" altLang="zh-CN" sz="2400" i="1">
                            <a:latin typeface="Cambria Math" panose="02040503050406030204" pitchFamily="18" charset="0"/>
                            <a:ea typeface="Cambria Math" panose="02040503050406030204" pitchFamily="18" charset="0"/>
                          </a:rPr>
                          <m:t>−</m:t>
                        </m:r>
                        <m:r>
                          <a:rPr lang="en-US" altLang="zh-CN" sz="2400" i="1">
                            <a:latin typeface="Cambria Math" panose="02040503050406030204" pitchFamily="18" charset="0"/>
                            <a:ea typeface="Cambria Math" panose="02040503050406030204" pitchFamily="18" charset="0"/>
                          </a:rPr>
                          <m:t>𝑓</m:t>
                        </m:r>
                        <m:r>
                          <a:rPr lang="en-US" altLang="zh-CN" sz="2400" i="1">
                            <a:latin typeface="Cambria Math" panose="02040503050406030204" pitchFamily="18" charset="0"/>
                            <a:ea typeface="Cambria Math" panose="02040503050406030204" pitchFamily="18" charset="0"/>
                          </a:rPr>
                          <m:t>(</m:t>
                        </m:r>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i="1">
                                <a:latin typeface="Cambria Math" panose="02040503050406030204" pitchFamily="18" charset="0"/>
                                <a:ea typeface="Cambria Math" panose="02040503050406030204" pitchFamily="18" charset="0"/>
                              </a:rPr>
                              <m:t>𝑘</m:t>
                            </m:r>
                            <m:r>
                              <a:rPr lang="en-US" altLang="zh-CN" sz="2400" i="1">
                                <a:latin typeface="Cambria Math" panose="02040503050406030204" pitchFamily="18" charset="0"/>
                                <a:ea typeface="Cambria Math" panose="02040503050406030204" pitchFamily="18" charset="0"/>
                              </a:rPr>
                              <m:t>−1</m:t>
                            </m:r>
                          </m:sub>
                        </m:sSub>
                        <m:r>
                          <a:rPr lang="en-US" altLang="zh-CN" sz="2400" i="1">
                            <a:latin typeface="Cambria Math" panose="02040503050406030204" pitchFamily="18" charset="0"/>
                            <a:ea typeface="Cambria Math" panose="02040503050406030204" pitchFamily="18" charset="0"/>
                          </a:rPr>
                          <m:t>)</m:t>
                        </m:r>
                      </m:den>
                    </m:f>
                    <m:d>
                      <m:dPr>
                        <m:ctrlPr>
                          <a:rPr lang="en-US" altLang="zh-CN" sz="2400" b="0" i="1" smtClean="0">
                            <a:latin typeface="Cambria Math" panose="02040503050406030204" pitchFamily="18" charset="0"/>
                          </a:rPr>
                        </m:ctrlPr>
                      </m:dPr>
                      <m:e>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i="1">
                                <a:latin typeface="Cambria Math" panose="02040503050406030204" pitchFamily="18" charset="0"/>
                                <a:ea typeface="Cambria Math" panose="02040503050406030204" pitchFamily="18" charset="0"/>
                              </a:rPr>
                              <m:t>𝑘</m:t>
                            </m:r>
                          </m:sub>
                        </m:sSub>
                        <m:r>
                          <a:rPr lang="en-US" altLang="zh-CN" sz="2400" i="1">
                            <a:latin typeface="Cambria Math" panose="02040503050406030204" pitchFamily="18" charset="0"/>
                            <a:ea typeface="Cambria Math" panose="02040503050406030204" pitchFamily="18" charset="0"/>
                          </a:rPr>
                          <m:t>−</m:t>
                        </m:r>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i="1">
                                <a:latin typeface="Cambria Math" panose="02040503050406030204" pitchFamily="18" charset="0"/>
                                <a:ea typeface="Cambria Math" panose="02040503050406030204" pitchFamily="18" charset="0"/>
                              </a:rPr>
                              <m:t>𝑘</m:t>
                            </m:r>
                            <m:r>
                              <a:rPr lang="en-US" altLang="zh-CN" sz="2400" i="1">
                                <a:latin typeface="Cambria Math" panose="02040503050406030204" pitchFamily="18" charset="0"/>
                                <a:ea typeface="Cambria Math" panose="02040503050406030204" pitchFamily="18" charset="0"/>
                              </a:rPr>
                              <m:t>−1</m:t>
                            </m:r>
                          </m:sub>
                        </m:sSub>
                      </m:e>
                    </m:d>
                  </m:oMath>
                </a14:m>
                <a:r>
                  <a:rPr lang="zh-CN" altLang="en-US" sz="2400" i="0" dirty="0">
                    <a:latin typeface="+mj-lt"/>
                  </a:rPr>
                  <a:t>，</a:t>
                </a:r>
                <a14:m>
                  <m:oMath xmlns:m="http://schemas.openxmlformats.org/officeDocument/2006/math">
                    <m:r>
                      <a:rPr lang="en-US" altLang="zh-CN" sz="2400" b="0" i="1" smtClean="0">
                        <a:latin typeface="Cambria Math" panose="02040503050406030204" pitchFamily="18" charset="0"/>
                      </a:rPr>
                      <m:t>𝑘</m:t>
                    </m:r>
                    <m:r>
                      <a:rPr lang="en-US" altLang="zh-CN" sz="2400" b="0" i="1" smtClean="0">
                        <a:latin typeface="Cambria Math" panose="02040503050406030204" pitchFamily="18" charset="0"/>
                      </a:rPr>
                      <m:t>=1</m:t>
                    </m:r>
                    <m:r>
                      <a:rPr lang="zh-CN" altLang="en-US" sz="2400" i="1">
                        <a:latin typeface="Cambria Math" panose="02040503050406030204" pitchFamily="18" charset="0"/>
                      </a:rPr>
                      <m:t>，</m:t>
                    </m:r>
                    <m:r>
                      <a:rPr lang="en-US" altLang="zh-CN" sz="2400" b="0" i="1" smtClean="0">
                        <a:latin typeface="Cambria Math" panose="02040503050406030204" pitchFamily="18" charset="0"/>
                      </a:rPr>
                      <m:t>2</m:t>
                    </m:r>
                    <m:r>
                      <a:rPr lang="zh-CN" altLang="en-US" sz="2400" i="1">
                        <a:latin typeface="Cambria Math" panose="02040503050406030204" pitchFamily="18" charset="0"/>
                      </a:rPr>
                      <m:t>，</m:t>
                    </m:r>
                    <m:r>
                      <a:rPr lang="en-US" altLang="zh-CN" sz="2400" b="0" i="1" smtClean="0">
                        <a:latin typeface="Cambria Math" panose="02040503050406030204" pitchFamily="18" charset="0"/>
                      </a:rPr>
                      <m:t>…</m:t>
                    </m:r>
                  </m:oMath>
                </a14:m>
                <a:endParaRPr lang="zh-CN" altLang="en-US" sz="2400" dirty="0">
                  <a:latin typeface="+mn-ea"/>
                </a:endParaRPr>
              </a:p>
              <a:p>
                <a:pPr algn="just" fontAlgn="base">
                  <a:lnSpc>
                    <a:spcPct val="120000"/>
                  </a:lnSpc>
                  <a:spcBef>
                    <a:spcPct val="0"/>
                  </a:spcBef>
                  <a:spcAft>
                    <a:spcPts val="1200"/>
                  </a:spcAft>
                  <a:buClr>
                    <a:srgbClr val="0000FF"/>
                  </a:buClr>
                  <a:buSzPct val="70000"/>
                </a:pPr>
                <a:r>
                  <a:rPr lang="zh-CN" altLang="en-US" sz="2400" dirty="0">
                    <a:latin typeface="+mn-ea"/>
                  </a:rPr>
                  <a:t>使用式</a:t>
                </a:r>
                <a:r>
                  <a:rPr lang="en-US" altLang="zh-CN" sz="2400" dirty="0">
                    <a:latin typeface="+mn-ea"/>
                  </a:rPr>
                  <a:t>(2-31)</a:t>
                </a:r>
                <a:r>
                  <a:rPr lang="zh-CN" altLang="en-US" sz="2400" dirty="0">
                    <a:latin typeface="+mn-ea"/>
                  </a:rPr>
                  <a:t>求解非线性方程的方法称为</a:t>
                </a:r>
                <a:r>
                  <a:rPr lang="zh-CN" altLang="en-US" sz="2800" b="1" dirty="0">
                    <a:solidFill>
                      <a:srgbClr val="0000FF"/>
                    </a:solidFill>
                    <a:latin typeface="+mn-ea"/>
                  </a:rPr>
                  <a:t>弦割法</a:t>
                </a:r>
                <a:r>
                  <a:rPr lang="zh-CN" altLang="en-US" sz="2400" dirty="0">
                    <a:latin typeface="+mn-ea"/>
                  </a:rPr>
                  <a:t>。</a:t>
                </a:r>
                <a:endParaRPr lang="en-US" altLang="zh-CN" sz="2400" dirty="0">
                  <a:latin typeface="+mn-ea"/>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146154" y="909885"/>
                <a:ext cx="8870429" cy="5720398"/>
              </a:xfrm>
              <a:prstGeom prst="rect">
                <a:avLst/>
              </a:prstGeom>
              <a:blipFill rotWithShape="1">
                <a:blip r:embed="rId3" cstate="print"/>
                <a:stretch>
                  <a:fillRect l="-825" r="-773" b="-1597"/>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300843" y="227717"/>
            <a:ext cx="6096000" cy="682168"/>
          </a:xfrm>
          <a:prstGeom prst="rect">
            <a:avLst/>
          </a:prstGeom>
          <a:noFill/>
          <a:ln w="9525">
            <a:noFill/>
            <a:miter lim="800000"/>
          </a:ln>
        </p:spPr>
        <p:txBody>
          <a:bodyPr/>
          <a:lstStyle/>
          <a:p>
            <a:pPr marL="342900" indent="-342900" algn="ctr"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弦割法</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7" name="文本框 6"/>
          <p:cNvSpPr txBox="1"/>
          <p:nvPr/>
        </p:nvSpPr>
        <p:spPr>
          <a:xfrm>
            <a:off x="7796530" y="5486400"/>
            <a:ext cx="1220470" cy="460375"/>
          </a:xfrm>
          <a:prstGeom prst="rect">
            <a:avLst/>
          </a:prstGeom>
          <a:noFill/>
        </p:spPr>
        <p:txBody>
          <a:bodyPr wrap="square" rtlCol="0">
            <a:spAutoFit/>
          </a:bodyPr>
          <a:lstStyle/>
          <a:p>
            <a:r>
              <a:rPr lang="en-US" altLang="zh-CN" sz="2400" b="1" dirty="0">
                <a:solidFill>
                  <a:srgbClr val="000000"/>
                </a:solidFill>
                <a:latin typeface="+mn-ea"/>
              </a:rPr>
              <a:t>(2-31)</a:t>
            </a:r>
            <a:endParaRPr lang="zh-CN" altLang="en-US" sz="2400" b="1" dirty="0">
              <a:solidFill>
                <a:srgbClr val="000000"/>
              </a:solidFill>
              <a:latin typeface="+mn-ea"/>
            </a:endParaRPr>
          </a:p>
        </p:txBody>
      </p:sp>
      <p:sp>
        <p:nvSpPr>
          <p:cNvPr id="8"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46</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194871" y="909886"/>
                <a:ext cx="11827239" cy="2334760"/>
              </a:xfrm>
              <a:prstGeom prst="rect">
                <a:avLst/>
              </a:prstGeom>
              <a:noFill/>
              <a:ln w="9525">
                <a:noFill/>
                <a:miter lim="800000"/>
                <a:headEnd/>
                <a:tailEnd/>
              </a:ln>
            </p:spPr>
            <p:txBody>
              <a:bodyPr anchor="ctr"/>
              <a:lstStyle/>
              <a:p>
                <a:pPr algn="just" fontAlgn="base">
                  <a:lnSpc>
                    <a:spcPct val="120000"/>
                  </a:lnSpc>
                  <a:spcBef>
                    <a:spcPct val="0"/>
                  </a:spcBef>
                  <a:spcAft>
                    <a:spcPts val="1200"/>
                  </a:spcAft>
                  <a:buClr>
                    <a:srgbClr val="0000FF"/>
                  </a:buClr>
                  <a:buSzPct val="70000"/>
                </a:pPr>
                <a:r>
                  <a:rPr lang="zh-CN" altLang="en-US" sz="2400" dirty="0">
                    <a:latin typeface="+mn-ea"/>
                  </a:rPr>
                  <a:t>    弦割法的几何解释</a:t>
                </a:r>
                <a:r>
                  <a:rPr lang="en-US" altLang="zh-CN" sz="2400" dirty="0">
                    <a:latin typeface="+mn-ea"/>
                  </a:rPr>
                  <a:t>:</a:t>
                </a:r>
                <a:r>
                  <a:rPr lang="zh-CN" altLang="en-US" sz="2400" dirty="0">
                    <a:latin typeface="+mn-ea"/>
                  </a:rPr>
                  <a:t>选定曲线</a:t>
                </a:r>
                <a14:m>
                  <m:oMath xmlns:m="http://schemas.openxmlformats.org/officeDocument/2006/math">
                    <m:r>
                      <a:rPr lang="en-US" altLang="zh-CN" sz="2400" i="1" dirty="0" smtClean="0">
                        <a:latin typeface="Cambria Math" panose="02040503050406030204" pitchFamily="18" charset="0"/>
                      </a:rPr>
                      <m:t>𝑦</m:t>
                    </m:r>
                    <m:r>
                      <a:rPr lang="en-US" altLang="zh-CN" sz="2400" i="1" dirty="0" smtClean="0">
                        <a:latin typeface="Cambria Math" panose="02040503050406030204" pitchFamily="18" charset="0"/>
                      </a:rPr>
                      <m:t>=</m:t>
                    </m:r>
                    <m:r>
                      <a:rPr lang="en-US" altLang="zh-CN" sz="2400" i="1" dirty="0" smtClean="0">
                        <a:latin typeface="Cambria Math" panose="02040503050406030204" pitchFamily="18" charset="0"/>
                      </a:rPr>
                      <m:t>𝑓</m:t>
                    </m:r>
                    <m:r>
                      <a:rPr lang="en-US" altLang="zh-CN" sz="2400" i="1" dirty="0" smtClean="0">
                        <a:latin typeface="Cambria Math" panose="02040503050406030204" pitchFamily="18" charset="0"/>
                      </a:rPr>
                      <m:t>(</m:t>
                    </m:r>
                    <m:r>
                      <a:rPr lang="en-US" altLang="zh-CN" sz="2400" i="1" dirty="0" smtClean="0">
                        <a:latin typeface="Cambria Math" panose="02040503050406030204" pitchFamily="18" charset="0"/>
                      </a:rPr>
                      <m:t>𝑥</m:t>
                    </m:r>
                    <m:r>
                      <a:rPr lang="en-US" altLang="zh-CN" sz="2400" i="1" dirty="0">
                        <a:latin typeface="Cambria Math" panose="02040503050406030204" pitchFamily="18" charset="0"/>
                      </a:rPr>
                      <m:t>)</m:t>
                    </m:r>
                  </m:oMath>
                </a14:m>
                <a:r>
                  <a:rPr lang="zh-CN" altLang="en-US" sz="2400" dirty="0">
                    <a:latin typeface="+mn-ea"/>
                  </a:rPr>
                  <a:t>上的两个点</a:t>
                </a:r>
                <a14:m>
                  <m:oMath xmlns:m="http://schemas.openxmlformats.org/officeDocument/2006/math">
                    <m:sSub>
                      <m:sSubPr>
                        <m:ctrlPr>
                          <a:rPr lang="en-US" altLang="zh-CN" sz="2400" i="1" dirty="0" smtClean="0">
                            <a:solidFill>
                              <a:srgbClr val="836967"/>
                            </a:solidFill>
                            <a:latin typeface="Cambria Math" panose="02040503050406030204" pitchFamily="18" charset="0"/>
                          </a:rPr>
                        </m:ctrlPr>
                      </m:sSubPr>
                      <m:e>
                        <m:r>
                          <a:rPr lang="en-US" altLang="zh-CN" sz="2400" b="0" i="1" dirty="0" smtClean="0">
                            <a:solidFill>
                              <a:schemeClr val="tx1"/>
                            </a:solidFill>
                            <a:latin typeface="Cambria Math" panose="02040503050406030204" pitchFamily="18" charset="0"/>
                          </a:rPr>
                          <m:t>𝑃</m:t>
                        </m:r>
                      </m:e>
                      <m:sub>
                        <m:r>
                          <a:rPr lang="en-US" altLang="zh-CN" sz="2400" i="1" dirty="0" smtClean="0">
                            <a:latin typeface="Cambria Math" panose="02040503050406030204" pitchFamily="18" charset="0"/>
                          </a:rPr>
                          <m:t>0</m:t>
                        </m:r>
                      </m:sub>
                    </m:sSub>
                    <m:r>
                      <a:rPr lang="en-US" altLang="zh-CN" sz="2400" i="1" dirty="0" smtClean="0">
                        <a:latin typeface="Cambria Math" panose="02040503050406030204" pitchFamily="18" charset="0"/>
                      </a:rPr>
                      <m:t>(</m:t>
                    </m:r>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b="0" i="1" smtClean="0">
                            <a:latin typeface="Cambria Math" panose="02040503050406030204" pitchFamily="18" charset="0"/>
                            <a:ea typeface="Cambria Math" panose="02040503050406030204" pitchFamily="18" charset="0"/>
                          </a:rPr>
                          <m:t>0</m:t>
                        </m:r>
                      </m:sub>
                    </m:sSub>
                    <m:r>
                      <a:rPr lang="en-US" altLang="zh-CN" sz="2400" b="0" i="1" smtClean="0">
                        <a:latin typeface="Cambria Math" panose="02040503050406030204" pitchFamily="18" charset="0"/>
                        <a:ea typeface="Cambria Math" panose="02040503050406030204" pitchFamily="18" charset="0"/>
                      </a:rPr>
                      <m:t>,</m:t>
                    </m:r>
                    <m:r>
                      <a:rPr lang="en-US" altLang="zh-CN" sz="2400" i="1" dirty="0">
                        <a:latin typeface="Cambria Math" panose="02040503050406030204" pitchFamily="18" charset="0"/>
                      </a:rPr>
                      <m:t>𝑓</m:t>
                    </m:r>
                    <m:r>
                      <a:rPr lang="en-US" altLang="zh-CN" sz="2400" i="1" dirty="0" smtClean="0">
                        <a:latin typeface="Cambria Math" panose="02040503050406030204" pitchFamily="18" charset="0"/>
                      </a:rPr>
                      <m:t>(</m:t>
                    </m:r>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b="0" i="1" smtClean="0">
                            <a:latin typeface="Cambria Math" panose="02040503050406030204" pitchFamily="18" charset="0"/>
                            <a:ea typeface="Cambria Math" panose="02040503050406030204" pitchFamily="18" charset="0"/>
                          </a:rPr>
                          <m:t>0</m:t>
                        </m:r>
                      </m:sub>
                    </m:sSub>
                    <m:r>
                      <a:rPr lang="en-US" altLang="zh-CN" sz="2400" i="1" dirty="0" smtClean="0">
                        <a:latin typeface="Cambria Math" panose="02040503050406030204" pitchFamily="18" charset="0"/>
                      </a:rPr>
                      <m:t>))</m:t>
                    </m:r>
                  </m:oMath>
                </a14:m>
                <a:r>
                  <a:rPr lang="zh-CN" altLang="en-US" sz="2400" dirty="0">
                    <a:latin typeface="+mn-ea"/>
                  </a:rPr>
                  <a:t>和</a:t>
                </a:r>
                <a14:m>
                  <m:oMath xmlns:m="http://schemas.openxmlformats.org/officeDocument/2006/math">
                    <m:sSub>
                      <m:sSubPr>
                        <m:ctrlPr>
                          <a:rPr lang="en-US" altLang="zh-CN" sz="2400" i="1" dirty="0">
                            <a:solidFill>
                              <a:srgbClr val="836967"/>
                            </a:solidFill>
                            <a:latin typeface="Cambria Math" panose="02040503050406030204" pitchFamily="18" charset="0"/>
                          </a:rPr>
                        </m:ctrlPr>
                      </m:sSubPr>
                      <m:e>
                        <m:r>
                          <a:rPr lang="en-US" altLang="zh-CN" sz="2400" i="1" dirty="0" smtClean="0">
                            <a:solidFill>
                              <a:schemeClr val="tx1"/>
                            </a:solidFill>
                            <a:latin typeface="Cambria Math" panose="02040503050406030204" pitchFamily="18" charset="0"/>
                          </a:rPr>
                          <m:t>𝑃</m:t>
                        </m:r>
                      </m:e>
                      <m:sub>
                        <m:r>
                          <a:rPr lang="en-US" altLang="zh-CN" sz="2400" b="0" i="1" dirty="0" smtClean="0">
                            <a:solidFill>
                              <a:srgbClr val="836967"/>
                            </a:solidFill>
                            <a:latin typeface="Cambria Math" panose="02040503050406030204" pitchFamily="18" charset="0"/>
                          </a:rPr>
                          <m:t>1</m:t>
                        </m:r>
                      </m:sub>
                    </m:sSub>
                    <m:r>
                      <a:rPr lang="en-US" altLang="zh-CN" sz="2400" i="1" dirty="0">
                        <a:latin typeface="Cambria Math" panose="02040503050406030204" pitchFamily="18" charset="0"/>
                      </a:rPr>
                      <m:t>(</m:t>
                    </m:r>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b="0" i="1" smtClean="0">
                            <a:latin typeface="Cambria Math" panose="02040503050406030204" pitchFamily="18" charset="0"/>
                            <a:ea typeface="Cambria Math" panose="02040503050406030204" pitchFamily="18" charset="0"/>
                          </a:rPr>
                          <m:t>1</m:t>
                        </m:r>
                      </m:sub>
                    </m:sSub>
                    <m:r>
                      <a:rPr lang="en-US" altLang="zh-CN" sz="2400" i="1">
                        <a:latin typeface="Cambria Math" panose="02040503050406030204" pitchFamily="18" charset="0"/>
                        <a:ea typeface="Cambria Math" panose="02040503050406030204" pitchFamily="18" charset="0"/>
                      </a:rPr>
                      <m:t>,</m:t>
                    </m:r>
                    <m:r>
                      <a:rPr lang="en-US" altLang="zh-CN" sz="2400" i="1" dirty="0">
                        <a:latin typeface="Cambria Math" panose="02040503050406030204" pitchFamily="18" charset="0"/>
                      </a:rPr>
                      <m:t>𝑓</m:t>
                    </m:r>
                    <m:r>
                      <a:rPr lang="en-US" altLang="zh-CN" sz="2400" i="1" dirty="0">
                        <a:latin typeface="Cambria Math" panose="02040503050406030204" pitchFamily="18" charset="0"/>
                      </a:rPr>
                      <m:t>(</m:t>
                    </m:r>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b="0" i="1" smtClean="0">
                            <a:latin typeface="Cambria Math" panose="02040503050406030204" pitchFamily="18" charset="0"/>
                            <a:ea typeface="Cambria Math" panose="02040503050406030204" pitchFamily="18" charset="0"/>
                          </a:rPr>
                          <m:t>1</m:t>
                        </m:r>
                      </m:sub>
                    </m:sSub>
                    <m:r>
                      <a:rPr lang="en-US" altLang="zh-CN" sz="2400" i="1" dirty="0">
                        <a:latin typeface="Cambria Math" panose="02040503050406030204" pitchFamily="18" charset="0"/>
                      </a:rPr>
                      <m:t>)) </m:t>
                    </m:r>
                  </m:oMath>
                </a14:m>
                <a:r>
                  <a:rPr lang="zh-CN" altLang="en-US" sz="2400" dirty="0">
                    <a:latin typeface="+mn-ea"/>
                  </a:rPr>
                  <a:t>，过这两点作一条直线</a:t>
                </a:r>
                <a14:m>
                  <m:oMath xmlns:m="http://schemas.openxmlformats.org/officeDocument/2006/math">
                    <m:bar>
                      <m:barPr>
                        <m:pos m:val="top"/>
                        <m:ctrlPr>
                          <a:rPr lang="en-GB" altLang="zh-CN" sz="2400" i="1">
                            <a:latin typeface="Cambria Math" panose="02040503050406030204" pitchFamily="18" charset="0"/>
                          </a:rPr>
                        </m:ctrlPr>
                      </m:barPr>
                      <m:e>
                        <m:sSub>
                          <m:sSubPr>
                            <m:ctrlPr>
                              <a:rPr lang="en-GB" altLang="zh-CN" sz="2400" i="1">
                                <a:latin typeface="Cambria Math" panose="02040503050406030204" pitchFamily="18" charset="0"/>
                              </a:rPr>
                            </m:ctrlPr>
                          </m:sSubPr>
                          <m:e>
                            <m:r>
                              <a:rPr lang="en-US" altLang="zh-CN" sz="2400" i="1">
                                <a:latin typeface="Cambria Math" panose="02040503050406030204" pitchFamily="18" charset="0"/>
                              </a:rPr>
                              <m:t>𝑃</m:t>
                            </m:r>
                          </m:e>
                          <m:sub>
                            <m:r>
                              <a:rPr lang="en-US" altLang="zh-CN" sz="2400" i="1">
                                <a:latin typeface="Cambria Math" panose="02040503050406030204" pitchFamily="18" charset="0"/>
                              </a:rPr>
                              <m:t>0</m:t>
                            </m:r>
                          </m:sub>
                        </m:sSub>
                        <m:sSub>
                          <m:sSubPr>
                            <m:ctrlPr>
                              <a:rPr lang="en-GB" altLang="zh-CN" sz="2400" i="1">
                                <a:latin typeface="Cambria Math" panose="02040503050406030204" pitchFamily="18" charset="0"/>
                              </a:rPr>
                            </m:ctrlPr>
                          </m:sSubPr>
                          <m:e>
                            <m:r>
                              <a:rPr lang="en-US" altLang="zh-CN" sz="2400" i="1">
                                <a:latin typeface="Cambria Math" panose="02040503050406030204" pitchFamily="18" charset="0"/>
                              </a:rPr>
                              <m:t>𝑃</m:t>
                            </m:r>
                          </m:e>
                          <m:sub>
                            <m:r>
                              <a:rPr lang="en-US" altLang="zh-CN" sz="2400" i="1">
                                <a:latin typeface="Cambria Math" panose="02040503050406030204" pitchFamily="18" charset="0"/>
                              </a:rPr>
                              <m:t>1</m:t>
                            </m:r>
                          </m:sub>
                        </m:sSub>
                      </m:e>
                    </m:bar>
                  </m:oMath>
                </a14:m>
                <a:r>
                  <a:rPr lang="en-US" altLang="zh-CN" sz="2400" dirty="0">
                    <a:latin typeface="+mn-ea"/>
                  </a:rPr>
                  <a:t>(</a:t>
                </a:r>
                <a:r>
                  <a:rPr lang="zh-CN" altLang="en-US" sz="2400" dirty="0">
                    <a:latin typeface="+mn-ea"/>
                  </a:rPr>
                  <a:t>割线</a:t>
                </a:r>
                <a:r>
                  <a:rPr lang="en-US" altLang="zh-CN" sz="2400" dirty="0">
                    <a:latin typeface="+mn-ea"/>
                  </a:rPr>
                  <a:t>)</a:t>
                </a:r>
                <a:r>
                  <a:rPr lang="zh-CN" altLang="en-US" sz="2400" dirty="0">
                    <a:latin typeface="+mn-ea"/>
                  </a:rPr>
                  <a:t>，如图</a:t>
                </a:r>
                <a:r>
                  <a:rPr lang="en-US" altLang="zh-CN" sz="2400" dirty="0">
                    <a:latin typeface="+mn-ea"/>
                  </a:rPr>
                  <a:t>2-6</a:t>
                </a:r>
                <a:r>
                  <a:rPr lang="zh-CN" altLang="en-US" sz="2400" dirty="0">
                    <a:latin typeface="+mn-ea"/>
                  </a:rPr>
                  <a:t>所示，则直线方程为</a:t>
                </a:r>
                <a:endParaRPr lang="en-US" altLang="zh-CN" sz="2400" dirty="0">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r>
                        <a:rPr lang="en-US" altLang="zh-CN" sz="2000" b="0" i="1" smtClean="0">
                          <a:latin typeface="Cambria Math" panose="02040503050406030204" pitchFamily="18" charset="0"/>
                        </a:rPr>
                        <m:t>𝑦</m:t>
                      </m:r>
                      <m:r>
                        <a:rPr lang="en-US" altLang="zh-CN" sz="2000" b="0" i="1" smtClean="0">
                          <a:latin typeface="Cambria Math" panose="02040503050406030204" pitchFamily="18" charset="0"/>
                        </a:rPr>
                        <m:t>=</m:t>
                      </m:r>
                      <m:r>
                        <a:rPr lang="en-US" altLang="zh-CN" sz="2000" b="0" i="1" smtClean="0">
                          <a:latin typeface="Cambria Math" panose="02040503050406030204" pitchFamily="18" charset="0"/>
                        </a:rPr>
                        <m:t>𝑓</m:t>
                      </m:r>
                      <m:d>
                        <m:dPr>
                          <m:ctrlPr>
                            <a:rPr lang="en-US" altLang="zh-CN" sz="2000" b="0" i="1" smtClean="0">
                              <a:latin typeface="Cambria Math" panose="02040503050406030204" pitchFamily="18" charset="0"/>
                            </a:rPr>
                          </m:ctrlPr>
                        </m:dPr>
                        <m:e>
                          <m:sSub>
                            <m:sSubPr>
                              <m:ctrlPr>
                                <a:rPr lang="en-US" altLang="zh-CN" sz="2000" b="0" i="1" smtClean="0">
                                  <a:latin typeface="Cambria Math" panose="02040503050406030204" pitchFamily="18" charset="0"/>
                                </a:rPr>
                              </m:ctrlPr>
                            </m:sSubPr>
                            <m:e>
                              <m:r>
                                <a:rPr lang="en-US" altLang="zh-CN" sz="2000" b="0" i="1" smtClean="0">
                                  <a:latin typeface="Cambria Math" panose="02040503050406030204" pitchFamily="18" charset="0"/>
                                </a:rPr>
                                <m:t>𝑥</m:t>
                              </m:r>
                            </m:e>
                            <m:sub>
                              <m:r>
                                <a:rPr lang="en-US" altLang="zh-CN" sz="2000" b="0" i="1" smtClean="0">
                                  <a:latin typeface="Cambria Math" panose="02040503050406030204" pitchFamily="18" charset="0"/>
                                </a:rPr>
                                <m:t>1</m:t>
                              </m:r>
                            </m:sub>
                          </m:sSub>
                        </m:e>
                      </m:d>
                      <m:r>
                        <a:rPr lang="en-US" altLang="zh-CN" sz="2000" b="0" i="1" smtClean="0">
                          <a:latin typeface="Cambria Math" panose="02040503050406030204" pitchFamily="18" charset="0"/>
                        </a:rPr>
                        <m:t>+</m:t>
                      </m:r>
                      <m:f>
                        <m:fPr>
                          <m:ctrlPr>
                            <a:rPr lang="en-US" altLang="zh-CN" sz="2000" b="0" i="1" smtClean="0">
                              <a:latin typeface="Cambria Math" panose="02040503050406030204" pitchFamily="18" charset="0"/>
                            </a:rPr>
                          </m:ctrlPr>
                        </m:fPr>
                        <m:num>
                          <m:r>
                            <a:rPr lang="en-US" altLang="zh-CN" sz="2000" b="0" i="1" smtClean="0">
                              <a:latin typeface="Cambria Math" panose="02040503050406030204" pitchFamily="18" charset="0"/>
                            </a:rPr>
                            <m:t>𝑓</m:t>
                          </m:r>
                          <m:d>
                            <m:dPr>
                              <m:ctrlPr>
                                <a:rPr lang="en-US" altLang="zh-CN" sz="2000" b="0" i="1" smtClean="0">
                                  <a:latin typeface="Cambria Math" panose="02040503050406030204" pitchFamily="18" charset="0"/>
                                </a:rPr>
                              </m:ctrlPr>
                            </m:dPr>
                            <m:e>
                              <m:sSub>
                                <m:sSubPr>
                                  <m:ctrlPr>
                                    <a:rPr lang="en-US" altLang="zh-CN" sz="2000" b="0" i="1" smtClean="0">
                                      <a:latin typeface="Cambria Math" panose="02040503050406030204" pitchFamily="18" charset="0"/>
                                    </a:rPr>
                                  </m:ctrlPr>
                                </m:sSubPr>
                                <m:e>
                                  <m:r>
                                    <a:rPr lang="en-US" altLang="zh-CN" sz="2000" b="0" i="1" smtClean="0">
                                      <a:latin typeface="Cambria Math" panose="02040503050406030204" pitchFamily="18" charset="0"/>
                                    </a:rPr>
                                    <m:t>𝑥</m:t>
                                  </m:r>
                                </m:e>
                                <m:sub>
                                  <m:r>
                                    <a:rPr lang="en-US" altLang="zh-CN" sz="2000" b="0" i="1" smtClean="0">
                                      <a:latin typeface="Cambria Math" panose="02040503050406030204" pitchFamily="18" charset="0"/>
                                    </a:rPr>
                                    <m:t>1</m:t>
                                  </m:r>
                                </m:sub>
                              </m:sSub>
                            </m:e>
                          </m:d>
                          <m:r>
                            <a:rPr lang="en-US" altLang="zh-CN" sz="2000" b="0" i="1" smtClean="0">
                              <a:latin typeface="Cambria Math" panose="02040503050406030204" pitchFamily="18" charset="0"/>
                            </a:rPr>
                            <m:t>−</m:t>
                          </m:r>
                          <m:r>
                            <a:rPr lang="en-US" altLang="zh-CN" sz="2000" b="0" i="1" smtClean="0">
                              <a:latin typeface="Cambria Math" panose="02040503050406030204" pitchFamily="18" charset="0"/>
                            </a:rPr>
                            <m:t>𝑓</m:t>
                          </m:r>
                          <m:d>
                            <m:dPr>
                              <m:ctrlPr>
                                <a:rPr lang="en-US" altLang="zh-CN" sz="2000" b="0" i="1" smtClean="0">
                                  <a:latin typeface="Cambria Math" panose="02040503050406030204" pitchFamily="18" charset="0"/>
                                </a:rPr>
                              </m:ctrlPr>
                            </m:dPr>
                            <m:e>
                              <m:sSub>
                                <m:sSubPr>
                                  <m:ctrlPr>
                                    <a:rPr lang="en-US" altLang="zh-CN" sz="2000" b="0" i="1" smtClean="0">
                                      <a:latin typeface="Cambria Math" panose="02040503050406030204" pitchFamily="18" charset="0"/>
                                    </a:rPr>
                                  </m:ctrlPr>
                                </m:sSubPr>
                                <m:e>
                                  <m:r>
                                    <a:rPr lang="en-US" altLang="zh-CN" sz="2000" b="0" i="1" smtClean="0">
                                      <a:latin typeface="Cambria Math" panose="02040503050406030204" pitchFamily="18" charset="0"/>
                                    </a:rPr>
                                    <m:t>𝑥</m:t>
                                  </m:r>
                                </m:e>
                                <m:sub>
                                  <m:r>
                                    <a:rPr lang="en-US" altLang="zh-CN" sz="2000" b="0" i="1" smtClean="0">
                                      <a:latin typeface="Cambria Math" panose="02040503050406030204" pitchFamily="18" charset="0"/>
                                    </a:rPr>
                                    <m:t>0</m:t>
                                  </m:r>
                                </m:sub>
                              </m:sSub>
                            </m:e>
                          </m:d>
                        </m:num>
                        <m:den>
                          <m:sSub>
                            <m:sSubPr>
                              <m:ctrlPr>
                                <a:rPr lang="en-US" altLang="zh-CN" sz="2000" i="1">
                                  <a:latin typeface="Cambria Math" panose="02040503050406030204" pitchFamily="18" charset="0"/>
                                </a:rPr>
                              </m:ctrlPr>
                            </m:sSubPr>
                            <m:e>
                              <m:r>
                                <a:rPr lang="en-US" altLang="zh-CN" sz="2000" i="1">
                                  <a:latin typeface="Cambria Math" panose="02040503050406030204" pitchFamily="18" charset="0"/>
                                </a:rPr>
                                <m:t>𝑥</m:t>
                              </m:r>
                            </m:e>
                            <m:sub>
                              <m:r>
                                <a:rPr lang="en-US" altLang="zh-CN" sz="2000" i="1">
                                  <a:latin typeface="Cambria Math" panose="02040503050406030204" pitchFamily="18" charset="0"/>
                                </a:rPr>
                                <m:t>1</m:t>
                              </m:r>
                            </m:sub>
                          </m:sSub>
                          <m:r>
                            <a:rPr lang="en-US" altLang="zh-CN" sz="2000" b="0" i="1" smtClean="0">
                              <a:latin typeface="Cambria Math" panose="02040503050406030204" pitchFamily="18" charset="0"/>
                            </a:rPr>
                            <m:t>−</m:t>
                          </m:r>
                          <m:sSub>
                            <m:sSubPr>
                              <m:ctrlPr>
                                <a:rPr lang="en-US" altLang="zh-CN" sz="2000" i="1">
                                  <a:latin typeface="Cambria Math" panose="02040503050406030204" pitchFamily="18" charset="0"/>
                                </a:rPr>
                              </m:ctrlPr>
                            </m:sSubPr>
                            <m:e>
                              <m:r>
                                <a:rPr lang="en-US" altLang="zh-CN" sz="2000" i="1">
                                  <a:latin typeface="Cambria Math" panose="02040503050406030204" pitchFamily="18" charset="0"/>
                                </a:rPr>
                                <m:t>𝑥</m:t>
                              </m:r>
                            </m:e>
                            <m:sub>
                              <m:r>
                                <a:rPr lang="en-US" altLang="zh-CN" sz="2000" i="1">
                                  <a:latin typeface="Cambria Math" panose="02040503050406030204" pitchFamily="18" charset="0"/>
                                </a:rPr>
                                <m:t>0</m:t>
                              </m:r>
                            </m:sub>
                          </m:sSub>
                        </m:den>
                      </m:f>
                      <m:r>
                        <a:rPr lang="en-US" altLang="zh-CN" sz="2000" b="0" i="1" smtClean="0">
                          <a:latin typeface="Cambria Math" panose="02040503050406030204" pitchFamily="18" charset="0"/>
                        </a:rPr>
                        <m:t>(</m:t>
                      </m:r>
                      <m:r>
                        <a:rPr lang="en-US" altLang="zh-CN" sz="2000" b="0" i="1" smtClean="0">
                          <a:latin typeface="Cambria Math" panose="02040503050406030204" pitchFamily="18" charset="0"/>
                        </a:rPr>
                        <m:t>𝑥</m:t>
                      </m:r>
                      <m:r>
                        <a:rPr lang="en-US" altLang="zh-CN" sz="2000" b="0" i="1" smtClean="0">
                          <a:latin typeface="Cambria Math" panose="02040503050406030204" pitchFamily="18" charset="0"/>
                        </a:rPr>
                        <m:t>−</m:t>
                      </m:r>
                      <m:sSub>
                        <m:sSubPr>
                          <m:ctrlPr>
                            <a:rPr lang="en-US" altLang="zh-CN" sz="2000" i="1">
                              <a:latin typeface="Cambria Math" panose="02040503050406030204" pitchFamily="18" charset="0"/>
                            </a:rPr>
                          </m:ctrlPr>
                        </m:sSubPr>
                        <m:e>
                          <m:r>
                            <a:rPr lang="en-US" altLang="zh-CN" sz="2000" i="1">
                              <a:latin typeface="Cambria Math" panose="02040503050406030204" pitchFamily="18" charset="0"/>
                            </a:rPr>
                            <m:t>𝑥</m:t>
                          </m:r>
                        </m:e>
                        <m:sub>
                          <m:r>
                            <a:rPr lang="en-US" altLang="zh-CN" sz="2000" i="1">
                              <a:latin typeface="Cambria Math" panose="02040503050406030204" pitchFamily="18" charset="0"/>
                            </a:rPr>
                            <m:t>1</m:t>
                          </m:r>
                        </m:sub>
                      </m:sSub>
                      <m:r>
                        <a:rPr lang="en-US" altLang="zh-CN" sz="2000" b="0" i="1" smtClean="0">
                          <a:latin typeface="Cambria Math" panose="02040503050406030204" pitchFamily="18" charset="0"/>
                        </a:rPr>
                        <m:t>)</m:t>
                      </m:r>
                    </m:oMath>
                  </m:oMathPara>
                </a14:m>
                <a:endParaRPr lang="en-US" altLang="zh-CN" sz="2000" dirty="0">
                  <a:latin typeface="+mn-ea"/>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146154" y="909886"/>
                <a:ext cx="8870429" cy="2334760"/>
              </a:xfrm>
              <a:prstGeom prst="rect">
                <a:avLst/>
              </a:prstGeom>
              <a:blipFill rotWithShape="1">
                <a:blip r:embed="rId3" cstate="print"/>
                <a:stretch>
                  <a:fillRect l="-825" r="-773"/>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300843" y="227717"/>
            <a:ext cx="6096000" cy="682168"/>
          </a:xfrm>
          <a:prstGeom prst="rect">
            <a:avLst/>
          </a:prstGeom>
          <a:noFill/>
          <a:ln w="9525">
            <a:noFill/>
            <a:miter lim="800000"/>
          </a:ln>
        </p:spPr>
        <p:txBody>
          <a:bodyPr/>
          <a:lstStyle/>
          <a:p>
            <a:pPr marL="342900" indent="-342900" algn="ctr"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弦割法</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7"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47</a:t>
            </a:fld>
            <a:endParaRPr lang="zh-CN" altLang="en-US" sz="1000" dirty="0">
              <a:latin typeface="Times New Roman" panose="02020603050405020304" pitchFamily="18" charset="0"/>
              <a:cs typeface="Times New Roman" panose="02020603050405020304" pitchFamily="18" charset="0"/>
            </a:endParaRPr>
          </a:p>
        </p:txBody>
      </p:sp>
      <p:pic>
        <p:nvPicPr>
          <p:cNvPr id="158721" name="Picture 1" descr="C:\Users\Jinliang Yang\AppData\Roaming\Tencent\Users\99690380\QQ\WinTemp\RichOle\IJW4LA1IG8PZA_WQ66]PK0E.png"/>
          <p:cNvPicPr>
            <a:picLocks noChangeAspect="1" noChangeArrowheads="1"/>
          </p:cNvPicPr>
          <p:nvPr/>
        </p:nvPicPr>
        <p:blipFill>
          <a:blip r:embed="rId4" cstate="print"/>
          <a:srcRect/>
          <a:stretch>
            <a:fillRect/>
          </a:stretch>
        </p:blipFill>
        <p:spPr bwMode="auto">
          <a:xfrm>
            <a:off x="2224588" y="3036624"/>
            <a:ext cx="4056943" cy="3671248"/>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194871" y="909885"/>
                <a:ext cx="11827239" cy="5720397"/>
              </a:xfrm>
              <a:prstGeom prst="rect">
                <a:avLst/>
              </a:prstGeom>
              <a:noFill/>
              <a:ln w="9525">
                <a:noFill/>
                <a:miter lim="800000"/>
                <a:headEnd/>
                <a:tailEnd/>
              </a:ln>
            </p:spPr>
            <p:txBody>
              <a:bodyPr anchor="ctr"/>
              <a:lstStyle/>
              <a:p>
                <a:pPr algn="just" fontAlgn="base">
                  <a:lnSpc>
                    <a:spcPct val="120000"/>
                  </a:lnSpc>
                  <a:spcBef>
                    <a:spcPct val="0"/>
                  </a:spcBef>
                  <a:spcAft>
                    <a:spcPts val="1200"/>
                  </a:spcAft>
                  <a:buClr>
                    <a:srgbClr val="0000FF"/>
                  </a:buClr>
                  <a:buSzPct val="70000"/>
                </a:pPr>
                <a:r>
                  <a:rPr lang="zh-CN" altLang="en-US" sz="2400" dirty="0">
                    <a:latin typeface="+mn-ea"/>
                  </a:rPr>
                  <a:t>当</a:t>
                </a:r>
                <a14:m>
                  <m:oMath xmlns:m="http://schemas.openxmlformats.org/officeDocument/2006/math">
                    <m:sSub>
                      <m:sSubPr>
                        <m:ctrlPr>
                          <a:rPr lang="en-US" altLang="zh-CN" sz="2400" i="1" smtClean="0">
                            <a:latin typeface="Cambria Math" panose="02040503050406030204" pitchFamily="18" charset="0"/>
                          </a:rPr>
                        </m:ctrlPr>
                      </m:sSubPr>
                      <m:e>
                        <m:r>
                          <a:rPr lang="en-US" altLang="zh-CN" sz="2400" b="0" i="1" smtClean="0">
                            <a:latin typeface="Cambria Math" panose="02040503050406030204" pitchFamily="18" charset="0"/>
                          </a:rPr>
                          <m:t>𝑦</m:t>
                        </m:r>
                      </m:e>
                      <m:sub>
                        <m:r>
                          <a:rPr lang="en-US" altLang="zh-CN" sz="2400" b="0" i="1" smtClean="0">
                            <a:latin typeface="Cambria Math" panose="02040503050406030204" pitchFamily="18" charset="0"/>
                          </a:rPr>
                          <m:t>0</m:t>
                        </m:r>
                      </m:sub>
                    </m:sSub>
                    <m:r>
                      <a:rPr lang="en-US" altLang="zh-CN" sz="2400" i="1" smtClean="0">
                        <a:latin typeface="Cambria Math" panose="02040503050406030204" pitchFamily="18" charset="0"/>
                        <a:ea typeface="Cambria Math" panose="02040503050406030204" pitchFamily="18" charset="0"/>
                      </a:rPr>
                      <m:t>≠</m:t>
                    </m:r>
                    <m:sSub>
                      <m:sSubPr>
                        <m:ctrlPr>
                          <a:rPr lang="en-US" altLang="zh-CN" sz="2400" i="1" smtClean="0">
                            <a:latin typeface="Cambria Math" panose="02040503050406030204" pitchFamily="18" charset="0"/>
                            <a:ea typeface="Cambria Math" panose="02040503050406030204" pitchFamily="18" charset="0"/>
                          </a:rPr>
                        </m:ctrlPr>
                      </m:sSubPr>
                      <m:e>
                        <m:r>
                          <a:rPr lang="en-US" altLang="zh-CN" sz="2400" b="0" i="1" smtClean="0">
                            <a:latin typeface="Cambria Math" panose="02040503050406030204" pitchFamily="18" charset="0"/>
                            <a:ea typeface="Cambria Math" panose="02040503050406030204" pitchFamily="18" charset="0"/>
                          </a:rPr>
                          <m:t>𝑦</m:t>
                        </m:r>
                      </m:e>
                      <m:sub>
                        <m:r>
                          <a:rPr lang="en-US" altLang="zh-CN" sz="2400" b="0" i="1" smtClean="0">
                            <a:latin typeface="Cambria Math" panose="02040503050406030204" pitchFamily="18" charset="0"/>
                            <a:ea typeface="Cambria Math" panose="02040503050406030204" pitchFamily="18" charset="0"/>
                          </a:rPr>
                          <m:t>1</m:t>
                        </m:r>
                      </m:sub>
                    </m:sSub>
                  </m:oMath>
                </a14:m>
                <a:r>
                  <a:rPr lang="en-US" altLang="zh-CN" sz="2400" dirty="0">
                    <a:latin typeface="+mn-ea"/>
                  </a:rPr>
                  <a:t>,</a:t>
                </a:r>
                <a:r>
                  <a:rPr lang="zh-CN" altLang="en-US" sz="2400" dirty="0">
                    <a:latin typeface="+mn-ea"/>
                  </a:rPr>
                  <a:t>时设直线与</a:t>
                </a:r>
                <a14:m>
                  <m:oMath xmlns:m="http://schemas.openxmlformats.org/officeDocument/2006/math">
                    <m:r>
                      <a:rPr lang="en-US" altLang="zh-CN" sz="2400" i="1" dirty="0" smtClean="0">
                        <a:latin typeface="Cambria Math" panose="02040503050406030204" pitchFamily="18" charset="0"/>
                      </a:rPr>
                      <m:t>𝑥</m:t>
                    </m:r>
                  </m:oMath>
                </a14:m>
                <a:r>
                  <a:rPr lang="zh-CN" altLang="en-US" sz="2400" dirty="0">
                    <a:latin typeface="+mn-ea"/>
                  </a:rPr>
                  <a:t>轴的交点是</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b="0" i="1" smtClean="0">
                            <a:latin typeface="Cambria Math" panose="02040503050406030204" pitchFamily="18" charset="0"/>
                          </a:rPr>
                          <m:t>2</m:t>
                        </m:r>
                      </m:sub>
                    </m:sSub>
                    <m:r>
                      <a:rPr lang="en-US" altLang="zh-CN" sz="2400" i="1">
                        <a:latin typeface="Cambria Math" panose="02040503050406030204" pitchFamily="18" charset="0"/>
                      </a:rPr>
                      <m:t> </m:t>
                    </m:r>
                  </m:oMath>
                </a14:m>
                <a:r>
                  <a:rPr lang="zh-CN" altLang="en-US" sz="2400" dirty="0">
                    <a:latin typeface="+mn-ea"/>
                  </a:rPr>
                  <a:t>，则</a:t>
                </a:r>
                <a:endParaRPr lang="en-US" altLang="zh-CN" sz="2400" dirty="0">
                  <a:latin typeface="+mn-ea"/>
                </a:endParaRPr>
              </a:p>
              <a:p>
                <a:pPr algn="ctr" fontAlgn="base">
                  <a:lnSpc>
                    <a:spcPct val="120000"/>
                  </a:lnSpc>
                  <a:spcBef>
                    <a:spcPct val="0"/>
                  </a:spcBef>
                  <a:spcAft>
                    <a:spcPts val="1200"/>
                  </a:spcAft>
                  <a:buClr>
                    <a:srgbClr val="0000FF"/>
                  </a:buClr>
                  <a:buSzPct val="70000"/>
                </a:pPr>
                <a14:m>
                  <m:oMathPara xmlns:m="http://schemas.openxmlformats.org/officeDocument/2006/math">
                    <m:oMathParaPr>
                      <m:jc m:val="centerGroup"/>
                    </m:oMathParaPr>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b="0" i="1" smtClean="0">
                              <a:latin typeface="Cambria Math" panose="02040503050406030204" pitchFamily="18" charset="0"/>
                            </a:rPr>
                            <m:t>2</m:t>
                          </m:r>
                        </m:sub>
                      </m:sSub>
                      <m:r>
                        <a:rPr lang="en-US" altLang="zh-CN" sz="2400" i="1">
                          <a:latin typeface="Cambria Math" panose="02040503050406030204" pitchFamily="18" charset="0"/>
                        </a:rPr>
                        <m:t>=</m:t>
                      </m:r>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b="0" i="1" smtClean="0">
                              <a:latin typeface="Cambria Math" panose="02040503050406030204" pitchFamily="18" charset="0"/>
                            </a:rPr>
                            <m:t>1</m:t>
                          </m:r>
                        </m:sub>
                      </m:sSub>
                      <m:r>
                        <a:rPr lang="en-US" altLang="zh-CN" sz="2400" i="1">
                          <a:latin typeface="Cambria Math" panose="02040503050406030204" pitchFamily="18" charset="0"/>
                        </a:rPr>
                        <m:t>−</m:t>
                      </m:r>
                      <m:f>
                        <m:fPr>
                          <m:ctrlPr>
                            <a:rPr lang="en-US" altLang="zh-CN" sz="2400" i="1">
                              <a:latin typeface="Cambria Math" panose="02040503050406030204" pitchFamily="18" charset="0"/>
                            </a:rPr>
                          </m:ctrlPr>
                        </m:fPr>
                        <m:num>
                          <m:r>
                            <a:rPr lang="en-US" altLang="zh-CN" sz="2400" i="1">
                              <a:latin typeface="Cambria Math" panose="02040503050406030204" pitchFamily="18" charset="0"/>
                            </a:rPr>
                            <m:t>𝑓</m:t>
                          </m:r>
                          <m:d>
                            <m:dPr>
                              <m:ctrlPr>
                                <a:rPr lang="en-US" altLang="zh-CN" sz="2400" i="1">
                                  <a:latin typeface="Cambria Math" panose="02040503050406030204" pitchFamily="18" charset="0"/>
                                </a:rPr>
                              </m:ctrlPr>
                            </m:dPr>
                            <m:e>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b="0" i="1" smtClean="0">
                                      <a:latin typeface="Cambria Math" panose="02040503050406030204" pitchFamily="18" charset="0"/>
                                    </a:rPr>
                                    <m:t>1</m:t>
                                  </m:r>
                                </m:sub>
                              </m:sSub>
                            </m:e>
                          </m:d>
                        </m:num>
                        <m:den>
                          <m:r>
                            <a:rPr lang="en-US" altLang="zh-CN" sz="2400" i="1">
                              <a:latin typeface="Cambria Math" panose="02040503050406030204" pitchFamily="18" charset="0"/>
                              <a:ea typeface="Cambria Math" panose="02040503050406030204" pitchFamily="18" charset="0"/>
                            </a:rPr>
                            <m:t>𝑓</m:t>
                          </m:r>
                          <m:d>
                            <m:dPr>
                              <m:ctrlPr>
                                <a:rPr lang="en-US" altLang="zh-CN" sz="2400" i="1">
                                  <a:latin typeface="Cambria Math" panose="02040503050406030204" pitchFamily="18" charset="0"/>
                                  <a:ea typeface="Cambria Math" panose="02040503050406030204" pitchFamily="18" charset="0"/>
                                </a:rPr>
                              </m:ctrlPr>
                            </m:dPr>
                            <m:e>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b="0" i="1" smtClean="0">
                                      <a:latin typeface="Cambria Math" panose="02040503050406030204" pitchFamily="18" charset="0"/>
                                      <a:ea typeface="Cambria Math" panose="02040503050406030204" pitchFamily="18" charset="0"/>
                                    </a:rPr>
                                    <m:t>1</m:t>
                                  </m:r>
                                </m:sub>
                              </m:sSub>
                            </m:e>
                          </m:d>
                          <m:r>
                            <a:rPr lang="en-US" altLang="zh-CN" sz="2400" i="1">
                              <a:latin typeface="Cambria Math" panose="02040503050406030204" pitchFamily="18" charset="0"/>
                              <a:ea typeface="Cambria Math" panose="02040503050406030204" pitchFamily="18" charset="0"/>
                            </a:rPr>
                            <m:t>−</m:t>
                          </m:r>
                          <m:r>
                            <a:rPr lang="en-US" altLang="zh-CN" sz="2400" i="1">
                              <a:latin typeface="Cambria Math" panose="02040503050406030204" pitchFamily="18" charset="0"/>
                              <a:ea typeface="Cambria Math" panose="02040503050406030204" pitchFamily="18" charset="0"/>
                            </a:rPr>
                            <m:t>𝑓</m:t>
                          </m:r>
                          <m:r>
                            <a:rPr lang="en-US" altLang="zh-CN" sz="2400" i="1">
                              <a:latin typeface="Cambria Math" panose="02040503050406030204" pitchFamily="18" charset="0"/>
                              <a:ea typeface="Cambria Math" panose="02040503050406030204" pitchFamily="18" charset="0"/>
                            </a:rPr>
                            <m:t>(</m:t>
                          </m:r>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b="0" i="1" smtClean="0">
                                  <a:latin typeface="Cambria Math" panose="02040503050406030204" pitchFamily="18" charset="0"/>
                                  <a:ea typeface="Cambria Math" panose="02040503050406030204" pitchFamily="18" charset="0"/>
                                </a:rPr>
                                <m:t>0</m:t>
                              </m:r>
                            </m:sub>
                          </m:sSub>
                          <m:r>
                            <a:rPr lang="en-US" altLang="zh-CN" sz="2400" i="1">
                              <a:latin typeface="Cambria Math" panose="02040503050406030204" pitchFamily="18" charset="0"/>
                              <a:ea typeface="Cambria Math" panose="02040503050406030204" pitchFamily="18" charset="0"/>
                            </a:rPr>
                            <m:t>)</m:t>
                          </m:r>
                        </m:den>
                      </m:f>
                      <m:d>
                        <m:dPr>
                          <m:ctrlPr>
                            <a:rPr lang="en-US" altLang="zh-CN" sz="2400" i="1">
                              <a:latin typeface="Cambria Math" panose="02040503050406030204" pitchFamily="18" charset="0"/>
                            </a:rPr>
                          </m:ctrlPr>
                        </m:dPr>
                        <m:e>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b="0" i="1" smtClean="0">
                                  <a:latin typeface="Cambria Math" panose="02040503050406030204" pitchFamily="18" charset="0"/>
                                  <a:ea typeface="Cambria Math" panose="02040503050406030204" pitchFamily="18" charset="0"/>
                                </a:rPr>
                                <m:t>1</m:t>
                              </m:r>
                            </m:sub>
                          </m:sSub>
                          <m:r>
                            <a:rPr lang="en-US" altLang="zh-CN" sz="2400" i="1">
                              <a:latin typeface="Cambria Math" panose="02040503050406030204" pitchFamily="18" charset="0"/>
                              <a:ea typeface="Cambria Math" panose="02040503050406030204" pitchFamily="18" charset="0"/>
                            </a:rPr>
                            <m:t>−</m:t>
                          </m:r>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b="0" i="1" smtClean="0">
                                  <a:latin typeface="Cambria Math" panose="02040503050406030204" pitchFamily="18" charset="0"/>
                                  <a:ea typeface="Cambria Math" panose="02040503050406030204" pitchFamily="18" charset="0"/>
                                </a:rPr>
                                <m:t>0</m:t>
                              </m:r>
                            </m:sub>
                          </m:sSub>
                        </m:e>
                      </m:d>
                    </m:oMath>
                  </m:oMathPara>
                </a14:m>
                <a:endParaRPr lang="zh-CN" altLang="en-US" sz="2400" dirty="0">
                  <a:latin typeface="+mn-ea"/>
                </a:endParaRPr>
              </a:p>
              <a:p>
                <a:pPr algn="just" fontAlgn="base">
                  <a:lnSpc>
                    <a:spcPct val="120000"/>
                  </a:lnSpc>
                  <a:spcBef>
                    <a:spcPct val="0"/>
                  </a:spcBef>
                  <a:spcAft>
                    <a:spcPts val="1200"/>
                  </a:spcAft>
                  <a:buClr>
                    <a:srgbClr val="0000FF"/>
                  </a:buClr>
                  <a:buSzPct val="70000"/>
                </a:pPr>
                <a:r>
                  <a:rPr lang="zh-CN" altLang="en-US" sz="2400" dirty="0">
                    <a:latin typeface="+mn-ea"/>
                  </a:rPr>
                  <a:t>若把</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2</m:t>
                        </m:r>
                      </m:sub>
                    </m:sSub>
                    <m:r>
                      <a:rPr lang="zh-CN" altLang="en-US" sz="2400" i="1" smtClean="0">
                        <a:latin typeface="Cambria Math" panose="02040503050406030204" pitchFamily="18" charset="0"/>
                      </a:rPr>
                      <m:t>，</m:t>
                    </m:r>
                  </m:oMath>
                </a14:m>
                <a:r>
                  <a:rPr lang="zh-CN" altLang="en-US" sz="2400" dirty="0">
                    <a:latin typeface="+mn-ea"/>
                  </a:rPr>
                  <a:t>作为曲线</a:t>
                </a:r>
                <a14:m>
                  <m:oMath xmlns:m="http://schemas.openxmlformats.org/officeDocument/2006/math">
                    <m:r>
                      <a:rPr lang="en-US" altLang="zh-CN" sz="2400" i="1" dirty="0" smtClean="0">
                        <a:latin typeface="Cambria Math" panose="02040503050406030204" pitchFamily="18" charset="0"/>
                      </a:rPr>
                      <m:t>𝑓</m:t>
                    </m:r>
                    <m:r>
                      <a:rPr lang="en-US" altLang="zh-CN" sz="2400" i="1" dirty="0" smtClean="0">
                        <a:latin typeface="Cambria Math" panose="02040503050406030204" pitchFamily="18" charset="0"/>
                      </a:rPr>
                      <m:t>(</m:t>
                    </m:r>
                    <m:r>
                      <a:rPr lang="en-US" altLang="zh-CN" sz="2400" i="1" dirty="0" smtClean="0">
                        <a:latin typeface="Cambria Math" panose="02040503050406030204" pitchFamily="18" charset="0"/>
                      </a:rPr>
                      <m:t>𝑥</m:t>
                    </m:r>
                    <m:r>
                      <a:rPr lang="en-US" altLang="zh-CN" sz="2400" i="1" dirty="0" smtClean="0">
                        <a:latin typeface="Cambria Math" panose="02040503050406030204" pitchFamily="18" charset="0"/>
                      </a:rPr>
                      <m:t>)</m:t>
                    </m:r>
                  </m:oMath>
                </a14:m>
                <a:r>
                  <a:rPr lang="zh-CN" altLang="en-US" sz="2400" dirty="0">
                    <a:latin typeface="+mn-ea"/>
                  </a:rPr>
                  <a:t>与</a:t>
                </a:r>
                <a14:m>
                  <m:oMath xmlns:m="http://schemas.openxmlformats.org/officeDocument/2006/math">
                    <m:r>
                      <a:rPr lang="en-US" altLang="zh-CN" sz="2400" i="1" dirty="0" smtClean="0">
                        <a:latin typeface="Cambria Math" panose="02040503050406030204" pitchFamily="18" charset="0"/>
                      </a:rPr>
                      <m:t>𝑥</m:t>
                    </m:r>
                  </m:oMath>
                </a14:m>
                <a:r>
                  <a:rPr lang="zh-CN" altLang="en-US" sz="2400" dirty="0">
                    <a:latin typeface="+mn-ea"/>
                  </a:rPr>
                  <a:t>轴的交点的近似值，可以预期</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2</m:t>
                        </m:r>
                      </m:sub>
                    </m:sSub>
                  </m:oMath>
                </a14:m>
                <a:r>
                  <a:rPr lang="zh-CN" altLang="en-US" sz="2400" dirty="0">
                    <a:latin typeface="+mn-ea"/>
                  </a:rPr>
                  <a:t>比</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b="0" i="1" smtClean="0">
                            <a:latin typeface="Cambria Math" panose="02040503050406030204" pitchFamily="18" charset="0"/>
                          </a:rPr>
                          <m:t>0</m:t>
                        </m:r>
                      </m:sub>
                    </m:sSub>
                    <m:r>
                      <a:rPr lang="en-US" altLang="zh-CN" sz="2400" i="1">
                        <a:latin typeface="Cambria Math" panose="02040503050406030204" pitchFamily="18" charset="0"/>
                      </a:rPr>
                      <m:t> </m:t>
                    </m:r>
                  </m:oMath>
                </a14:m>
                <a:r>
                  <a:rPr lang="zh-CN" altLang="en-US" sz="2400" dirty="0">
                    <a:latin typeface="+mn-ea"/>
                  </a:rPr>
                  <a:t>、</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b="0" i="1" smtClean="0">
                            <a:latin typeface="Cambria Math" panose="02040503050406030204" pitchFamily="18" charset="0"/>
                          </a:rPr>
                          <m:t>1</m:t>
                        </m:r>
                      </m:sub>
                    </m:sSub>
                    <m:r>
                      <a:rPr lang="en-US" altLang="zh-CN" sz="2400" i="1">
                        <a:latin typeface="Cambria Math" panose="02040503050406030204" pitchFamily="18" charset="0"/>
                      </a:rPr>
                      <m:t> </m:t>
                    </m:r>
                  </m:oMath>
                </a14:m>
                <a:r>
                  <a:rPr lang="zh-CN" altLang="en-US" sz="2400" dirty="0">
                    <a:latin typeface="+mn-ea"/>
                  </a:rPr>
                  <a:t>，更接近于方程的根</a:t>
                </a:r>
                <a14:m>
                  <m:oMath xmlns:m="http://schemas.openxmlformats.org/officeDocument/2006/math">
                    <m:sSup>
                      <m:sSupPr>
                        <m:ctrlPr>
                          <a:rPr lang="en-US" altLang="zh-CN" sz="2400" i="1" smtClean="0">
                            <a:latin typeface="Cambria Math" panose="02040503050406030204" pitchFamily="18" charset="0"/>
                          </a:rPr>
                        </m:ctrlPr>
                      </m:sSupPr>
                      <m:e>
                        <m:r>
                          <a:rPr lang="en-US" altLang="zh-CN" sz="2400" b="0" i="1" smtClean="0">
                            <a:latin typeface="Cambria Math" panose="02040503050406030204" pitchFamily="18" charset="0"/>
                          </a:rPr>
                          <m:t>𝑥</m:t>
                        </m:r>
                      </m:e>
                      <m:sup>
                        <m:r>
                          <a:rPr lang="en-US" altLang="zh-CN" sz="2400" b="0" i="1" smtClean="0">
                            <a:latin typeface="Cambria Math" panose="02040503050406030204" pitchFamily="18" charset="0"/>
                          </a:rPr>
                          <m:t>∗</m:t>
                        </m:r>
                      </m:sup>
                    </m:sSup>
                  </m:oMath>
                </a14:m>
                <a:r>
                  <a:rPr lang="zh-CN" altLang="en-US" sz="2400" dirty="0">
                    <a:latin typeface="+mn-ea"/>
                  </a:rPr>
                  <a:t>，于是用新的近似值</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2</m:t>
                        </m:r>
                      </m:sub>
                    </m:sSub>
                  </m:oMath>
                </a14:m>
                <a:r>
                  <a:rPr lang="zh-CN" altLang="en-US" sz="2400" dirty="0">
                    <a:latin typeface="+mn-ea"/>
                  </a:rPr>
                  <a:t>来代替</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0</m:t>
                        </m:r>
                      </m:sub>
                    </m:sSub>
                    <m:r>
                      <a:rPr lang="en-US" altLang="zh-CN" sz="2400" i="1">
                        <a:latin typeface="Cambria Math" panose="02040503050406030204" pitchFamily="18" charset="0"/>
                      </a:rPr>
                      <m:t> </m:t>
                    </m:r>
                  </m:oMath>
                </a14:m>
                <a:r>
                  <a:rPr lang="zh-CN" altLang="en-US" sz="2400" dirty="0">
                    <a:latin typeface="+mn-ea"/>
                  </a:rPr>
                  <a:t>。重复上述过程继续作割线，又可得新的</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b="0" i="1" smtClean="0">
                            <a:latin typeface="Cambria Math" panose="02040503050406030204" pitchFamily="18" charset="0"/>
                          </a:rPr>
                          <m:t>3</m:t>
                        </m:r>
                      </m:sub>
                    </m:sSub>
                    <m:r>
                      <a:rPr lang="en-US" altLang="zh-CN" sz="2400" i="1">
                        <a:latin typeface="Cambria Math" panose="02040503050406030204" pitchFamily="18" charset="0"/>
                      </a:rPr>
                      <m:t> </m:t>
                    </m:r>
                  </m:oMath>
                </a14:m>
                <a:r>
                  <a:rPr lang="zh-CN" altLang="en-US" sz="2400" dirty="0">
                    <a:latin typeface="+mn-ea"/>
                  </a:rPr>
                  <a:t>，反复执行，其迭代过程为</a:t>
                </a:r>
                <a:endParaRPr lang="en-US" altLang="zh-CN" sz="2400" dirty="0">
                  <a:latin typeface="+mn-ea"/>
                </a:endParaRPr>
              </a:p>
              <a:p>
                <a:pPr algn="ctr" fontAlgn="base">
                  <a:lnSpc>
                    <a:spcPct val="120000"/>
                  </a:lnSpc>
                  <a:spcBef>
                    <a:spcPct val="0"/>
                  </a:spcBef>
                  <a:spcAft>
                    <a:spcPts val="1200"/>
                  </a:spcAft>
                  <a:buClr>
                    <a:srgbClr val="0000FF"/>
                  </a:buClr>
                  <a:buSzPct val="70000"/>
                </a:pP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𝑘</m:t>
                        </m:r>
                        <m:r>
                          <a:rPr lang="en-US" altLang="zh-CN" sz="2400" i="1">
                            <a:latin typeface="Cambria Math" panose="02040503050406030204" pitchFamily="18" charset="0"/>
                          </a:rPr>
                          <m:t>+1</m:t>
                        </m:r>
                      </m:sub>
                    </m:sSub>
                    <m:r>
                      <a:rPr lang="en-US" altLang="zh-CN" sz="2400" i="1">
                        <a:latin typeface="Cambria Math" panose="02040503050406030204" pitchFamily="18" charset="0"/>
                      </a:rPr>
                      <m:t>=</m:t>
                    </m:r>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𝑘</m:t>
                        </m:r>
                      </m:sub>
                    </m:sSub>
                    <m:r>
                      <a:rPr lang="en-US" altLang="zh-CN" sz="2400" i="1">
                        <a:latin typeface="Cambria Math" panose="02040503050406030204" pitchFamily="18" charset="0"/>
                      </a:rPr>
                      <m:t>−</m:t>
                    </m:r>
                    <m:f>
                      <m:fPr>
                        <m:ctrlPr>
                          <a:rPr lang="en-US" altLang="zh-CN" sz="2400" i="1">
                            <a:latin typeface="Cambria Math" panose="02040503050406030204" pitchFamily="18" charset="0"/>
                          </a:rPr>
                        </m:ctrlPr>
                      </m:fPr>
                      <m:num>
                        <m:r>
                          <a:rPr lang="en-US" altLang="zh-CN" sz="2400" i="1">
                            <a:latin typeface="Cambria Math" panose="02040503050406030204" pitchFamily="18" charset="0"/>
                          </a:rPr>
                          <m:t>𝑓</m:t>
                        </m:r>
                        <m:d>
                          <m:dPr>
                            <m:ctrlPr>
                              <a:rPr lang="en-US" altLang="zh-CN" sz="2400" i="1">
                                <a:latin typeface="Cambria Math" panose="02040503050406030204" pitchFamily="18" charset="0"/>
                              </a:rPr>
                            </m:ctrlPr>
                          </m:dPr>
                          <m:e>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𝑘</m:t>
                                </m:r>
                              </m:sub>
                            </m:sSub>
                          </m:e>
                        </m:d>
                      </m:num>
                      <m:den>
                        <m:r>
                          <a:rPr lang="en-US" altLang="zh-CN" sz="2400" i="1">
                            <a:latin typeface="Cambria Math" panose="02040503050406030204" pitchFamily="18" charset="0"/>
                          </a:rPr>
                          <m:t>𝑓</m:t>
                        </m:r>
                        <m:d>
                          <m:dPr>
                            <m:ctrlPr>
                              <a:rPr lang="en-US" altLang="zh-CN" sz="2400" i="1">
                                <a:latin typeface="Cambria Math" panose="02040503050406030204" pitchFamily="18" charset="0"/>
                              </a:rPr>
                            </m:ctrlPr>
                          </m:dPr>
                          <m:e>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𝑘</m:t>
                                </m:r>
                              </m:sub>
                            </m:sSub>
                          </m:e>
                        </m:d>
                        <m:r>
                          <a:rPr lang="en-US" altLang="zh-CN" sz="2400" i="1">
                            <a:latin typeface="Cambria Math" panose="02040503050406030204" pitchFamily="18" charset="0"/>
                          </a:rPr>
                          <m:t>−</m:t>
                        </m:r>
                        <m:r>
                          <a:rPr lang="en-US" altLang="zh-CN" sz="2400" i="1">
                            <a:latin typeface="Cambria Math" panose="02040503050406030204" pitchFamily="18" charset="0"/>
                          </a:rPr>
                          <m:t>𝑓</m:t>
                        </m:r>
                        <m:r>
                          <a:rPr lang="en-US" altLang="zh-CN" sz="2400" i="1">
                            <a:latin typeface="Cambria Math" panose="02040503050406030204" pitchFamily="18" charset="0"/>
                          </a:rPr>
                          <m:t>(</m:t>
                        </m:r>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𝑘</m:t>
                            </m:r>
                            <m:r>
                              <a:rPr lang="en-US" altLang="zh-CN" sz="2400" i="1">
                                <a:latin typeface="Cambria Math" panose="02040503050406030204" pitchFamily="18" charset="0"/>
                              </a:rPr>
                              <m:t>−1</m:t>
                            </m:r>
                          </m:sub>
                        </m:sSub>
                        <m:r>
                          <a:rPr lang="en-US" altLang="zh-CN" sz="2400" i="1">
                            <a:latin typeface="Cambria Math" panose="02040503050406030204" pitchFamily="18" charset="0"/>
                          </a:rPr>
                          <m:t>)</m:t>
                        </m:r>
                      </m:den>
                    </m:f>
                    <m:d>
                      <m:dPr>
                        <m:ctrlPr>
                          <a:rPr lang="en-US" altLang="zh-CN" sz="2400" i="1">
                            <a:latin typeface="Cambria Math" panose="02040503050406030204" pitchFamily="18" charset="0"/>
                          </a:rPr>
                        </m:ctrlPr>
                      </m:dPr>
                      <m:e>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𝑘</m:t>
                            </m:r>
                          </m:sub>
                        </m:sSub>
                        <m:r>
                          <a:rPr lang="en-US" altLang="zh-CN" sz="2400" i="1">
                            <a:latin typeface="Cambria Math" panose="02040503050406030204" pitchFamily="18" charset="0"/>
                          </a:rPr>
                          <m:t>−</m:t>
                        </m:r>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𝑘</m:t>
                            </m:r>
                            <m:r>
                              <a:rPr lang="en-US" altLang="zh-CN" sz="2400" i="1">
                                <a:latin typeface="Cambria Math" panose="02040503050406030204" pitchFamily="18" charset="0"/>
                              </a:rPr>
                              <m:t>−1</m:t>
                            </m:r>
                          </m:sub>
                        </m:sSub>
                      </m:e>
                    </m:d>
                  </m:oMath>
                </a14:m>
                <a:r>
                  <a:rPr lang="zh-CN" altLang="en-US" sz="2400" i="1" dirty="0">
                    <a:latin typeface="Cambria Math" panose="02040503050406030204" pitchFamily="18" charset="0"/>
                  </a:rPr>
                  <a:t>，</a:t>
                </a:r>
                <a14:m>
                  <m:oMath xmlns:m="http://schemas.openxmlformats.org/officeDocument/2006/math">
                    <m:r>
                      <a:rPr lang="en-US" altLang="zh-CN" sz="2400" i="1">
                        <a:latin typeface="Cambria Math" panose="02040503050406030204" pitchFamily="18" charset="0"/>
                      </a:rPr>
                      <m:t>𝑘</m:t>
                    </m:r>
                    <m:r>
                      <a:rPr lang="en-US" altLang="zh-CN" sz="2400" i="1">
                        <a:latin typeface="Cambria Math" panose="02040503050406030204" pitchFamily="18" charset="0"/>
                      </a:rPr>
                      <m:t>=1</m:t>
                    </m:r>
                    <m:r>
                      <a:rPr lang="zh-CN" altLang="en-US" sz="2400" i="1">
                        <a:latin typeface="Cambria Math" panose="02040503050406030204" pitchFamily="18" charset="0"/>
                      </a:rPr>
                      <m:t>，</m:t>
                    </m:r>
                    <m:r>
                      <a:rPr lang="en-US" altLang="zh-CN" sz="2400" i="1">
                        <a:latin typeface="Cambria Math" panose="02040503050406030204" pitchFamily="18" charset="0"/>
                      </a:rPr>
                      <m:t>2</m:t>
                    </m:r>
                    <m:r>
                      <a:rPr lang="zh-CN" altLang="en-US" sz="2400" i="1">
                        <a:latin typeface="Cambria Math" panose="02040503050406030204" pitchFamily="18" charset="0"/>
                      </a:rPr>
                      <m:t>，</m:t>
                    </m:r>
                    <m:r>
                      <a:rPr lang="en-US" altLang="zh-CN" sz="2400" i="1">
                        <a:latin typeface="Cambria Math" panose="02040503050406030204" pitchFamily="18" charset="0"/>
                      </a:rPr>
                      <m:t>…</m:t>
                    </m:r>
                  </m:oMath>
                </a14:m>
                <a:endParaRPr lang="zh-CN" altLang="en-US" sz="2400" i="1" dirty="0">
                  <a:latin typeface="Cambria Math" panose="02040503050406030204" pitchFamily="18" charset="0"/>
                </a:endParaRPr>
              </a:p>
              <a:p>
                <a:pPr algn="just" fontAlgn="base">
                  <a:lnSpc>
                    <a:spcPct val="120000"/>
                  </a:lnSpc>
                  <a:spcBef>
                    <a:spcPct val="0"/>
                  </a:spcBef>
                  <a:spcAft>
                    <a:spcPts val="1200"/>
                  </a:spcAft>
                  <a:buClr>
                    <a:srgbClr val="0000FF"/>
                  </a:buClr>
                  <a:buSzPct val="70000"/>
                </a:pPr>
                <a:r>
                  <a:rPr lang="zh-CN" altLang="en-US" sz="2400" dirty="0">
                    <a:latin typeface="+mn-ea"/>
                  </a:rPr>
                  <a:t>同样推导出了弦割法的迭代公式。从几何上看，弦割法是以曲线上两点的割线与</a:t>
                </a:r>
                <a14:m>
                  <m:oMath xmlns:m="http://schemas.openxmlformats.org/officeDocument/2006/math">
                    <m:r>
                      <a:rPr lang="en-US" altLang="zh-CN" sz="2400" i="1" dirty="0" smtClean="0">
                        <a:latin typeface="Cambria Math" panose="02040503050406030204" pitchFamily="18" charset="0"/>
                      </a:rPr>
                      <m:t>𝑥</m:t>
                    </m:r>
                  </m:oMath>
                </a14:m>
                <a:r>
                  <a:rPr lang="zh-CN" altLang="en-US" sz="2400" dirty="0">
                    <a:latin typeface="+mn-ea"/>
                  </a:rPr>
                  <a:t>轴的交点作为曲线与</a:t>
                </a:r>
                <a14:m>
                  <m:oMath xmlns:m="http://schemas.openxmlformats.org/officeDocument/2006/math">
                    <m:r>
                      <a:rPr lang="en-US" altLang="zh-CN" sz="2400" i="1" dirty="0" smtClean="0">
                        <a:latin typeface="Cambria Math" panose="02040503050406030204" pitchFamily="18" charset="0"/>
                      </a:rPr>
                      <m:t>𝑥</m:t>
                    </m:r>
                  </m:oMath>
                </a14:m>
                <a:r>
                  <a:rPr lang="zh-CN" altLang="en-US" sz="2400" dirty="0">
                    <a:latin typeface="+mn-ea"/>
                  </a:rPr>
                  <a:t>轴的交点的近似，因此弦割法又称为割线法、弦截法。</a:t>
                </a:r>
                <a:endParaRPr lang="en-US" altLang="zh-CN" sz="2000" dirty="0">
                  <a:latin typeface="+mn-ea"/>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146154" y="909886"/>
                <a:ext cx="8870429" cy="5720397"/>
              </a:xfrm>
              <a:prstGeom prst="rect">
                <a:avLst/>
              </a:prstGeom>
              <a:blipFill rotWithShape="1">
                <a:blip r:embed="rId3" cstate="print"/>
                <a:stretch>
                  <a:fillRect l="-825" r="-773"/>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300843" y="227717"/>
            <a:ext cx="6096000" cy="682168"/>
          </a:xfrm>
          <a:prstGeom prst="rect">
            <a:avLst/>
          </a:prstGeom>
          <a:noFill/>
          <a:ln w="9525">
            <a:noFill/>
            <a:miter lim="800000"/>
          </a:ln>
        </p:spPr>
        <p:txBody>
          <a:bodyPr/>
          <a:lstStyle/>
          <a:p>
            <a:pPr marL="342900" indent="-342900" algn="ctr"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弦割法</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7"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48</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703941" name="Rectangle 5"/>
              <p:cNvSpPr>
                <a:spLocks noChangeArrowheads="1"/>
              </p:cNvSpPr>
              <p:nvPr/>
            </p:nvSpPr>
            <p:spPr bwMode="auto">
              <a:xfrm>
                <a:off x="388374" y="1078872"/>
                <a:ext cx="11415252" cy="5461418"/>
              </a:xfrm>
              <a:prstGeom prst="rect">
                <a:avLst/>
              </a:prstGeom>
              <a:noFill/>
              <a:ln w="9525">
                <a:noFill/>
                <a:miter lim="800000"/>
                <a:headEnd/>
                <a:tailEnd/>
              </a:ln>
            </p:spPr>
            <p:txBody>
              <a:bodyPr anchor="ctr"/>
              <a:lstStyle/>
              <a:p>
                <a:pPr algn="just" fontAlgn="base">
                  <a:lnSpc>
                    <a:spcPct val="120000"/>
                  </a:lnSpc>
                  <a:spcBef>
                    <a:spcPct val="0"/>
                  </a:spcBef>
                  <a:spcAft>
                    <a:spcPts val="1200"/>
                  </a:spcAft>
                  <a:buClr>
                    <a:srgbClr val="0000FF"/>
                  </a:buClr>
                  <a:buSzPct val="70000"/>
                </a:pPr>
                <a:r>
                  <a:rPr lang="zh-CN" altLang="en-US" sz="2400" dirty="0">
                    <a:latin typeface="+mn-ea"/>
                  </a:rPr>
                  <a:t>    弦割法与牛顿迭代法</a:t>
                </a:r>
                <a:r>
                  <a:rPr lang="en-US" altLang="zh-CN" sz="2400" dirty="0">
                    <a:latin typeface="+mn-ea"/>
                  </a:rPr>
                  <a:t>(</a:t>
                </a:r>
                <a:r>
                  <a:rPr lang="zh-CN" altLang="en-US" sz="2400" dirty="0">
                    <a:latin typeface="+mn-ea"/>
                  </a:rPr>
                  <a:t>切线法</a:t>
                </a:r>
                <a:r>
                  <a:rPr lang="en-US" altLang="zh-CN" sz="2400" dirty="0">
                    <a:latin typeface="+mn-ea"/>
                  </a:rPr>
                  <a:t>)</a:t>
                </a:r>
                <a:r>
                  <a:rPr lang="zh-CN" altLang="en-US" sz="2400" dirty="0">
                    <a:latin typeface="+mn-ea"/>
                  </a:rPr>
                  <a:t>都是线性化方法，但是两者有本质的区别。牛顿迭代法在计算</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𝑘</m:t>
                        </m:r>
                        <m:r>
                          <a:rPr lang="en-US" altLang="zh-CN" sz="2400" i="1">
                            <a:latin typeface="Cambria Math" panose="02040503050406030204" pitchFamily="18" charset="0"/>
                          </a:rPr>
                          <m:t>+1</m:t>
                        </m:r>
                      </m:sub>
                    </m:sSub>
                  </m:oMath>
                </a14:m>
                <a:r>
                  <a:rPr lang="zh-CN" altLang="en-US" sz="2400" dirty="0">
                    <a:latin typeface="+mn-ea"/>
                  </a:rPr>
                  <a:t>时只用到前一步的值</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𝑘</m:t>
                        </m:r>
                      </m:sub>
                    </m:sSub>
                  </m:oMath>
                </a14:m>
                <a:r>
                  <a:rPr lang="zh-CN" altLang="en-US" sz="2400" dirty="0">
                    <a:latin typeface="+mn-ea"/>
                  </a:rPr>
                  <a:t>，而弦割法在计算</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𝑘</m:t>
                        </m:r>
                        <m:r>
                          <a:rPr lang="en-US" altLang="zh-CN" sz="2400" i="1">
                            <a:latin typeface="Cambria Math" panose="02040503050406030204" pitchFamily="18" charset="0"/>
                          </a:rPr>
                          <m:t>+1</m:t>
                        </m:r>
                      </m:sub>
                    </m:sSub>
                  </m:oMath>
                </a14:m>
                <a:r>
                  <a:rPr lang="zh-CN" altLang="en-US" sz="2400" dirty="0">
                    <a:latin typeface="+mn-ea"/>
                  </a:rPr>
                  <a:t>时要用到前两步的值</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𝑘</m:t>
                        </m:r>
                      </m:sub>
                    </m:sSub>
                  </m:oMath>
                </a14:m>
                <a:r>
                  <a:rPr lang="zh-CN" altLang="en-US" sz="2400" dirty="0">
                    <a:latin typeface="+mn-ea"/>
                  </a:rPr>
                  <a:t>、</a:t>
                </a:r>
                <a:r>
                  <a:rPr lang="en-US" altLang="zh-CN" sz="2400" dirty="0"/>
                  <a:t> </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𝑥</m:t>
                        </m:r>
                      </m:e>
                      <m:sub>
                        <m:r>
                          <a:rPr lang="en-US" altLang="zh-CN" sz="2400" i="1">
                            <a:latin typeface="Cambria Math" panose="02040503050406030204" pitchFamily="18" charset="0"/>
                          </a:rPr>
                          <m:t>𝑘</m:t>
                        </m:r>
                        <m:r>
                          <a:rPr lang="en-US" altLang="zh-CN" sz="2400" b="0" i="1" smtClean="0">
                            <a:latin typeface="Cambria Math" panose="02040503050406030204" pitchFamily="18" charset="0"/>
                          </a:rPr>
                          <m:t>−</m:t>
                        </m:r>
                        <m:r>
                          <a:rPr lang="en-US" altLang="zh-CN" sz="2400" i="1">
                            <a:latin typeface="Cambria Math" panose="02040503050406030204" pitchFamily="18" charset="0"/>
                          </a:rPr>
                          <m:t>1</m:t>
                        </m:r>
                      </m:sub>
                    </m:sSub>
                    <m:r>
                      <a:rPr lang="en-US" altLang="zh-CN" sz="2400" i="1">
                        <a:latin typeface="Cambria Math" panose="02040503050406030204" pitchFamily="18" charset="0"/>
                      </a:rPr>
                      <m:t> </m:t>
                    </m:r>
                  </m:oMath>
                </a14:m>
                <a:r>
                  <a:rPr lang="zh-CN" altLang="en-US" sz="2400" dirty="0">
                    <a:latin typeface="+mn-ea"/>
                  </a:rPr>
                  <a:t>，因此在使用弦割法时必须先给出两个初始值</a:t>
                </a:r>
                <a14:m>
                  <m:oMath xmlns:m="http://schemas.openxmlformats.org/officeDocument/2006/math">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i="1">
                            <a:latin typeface="Cambria Math" panose="02040503050406030204" pitchFamily="18" charset="0"/>
                            <a:ea typeface="Cambria Math" panose="02040503050406030204" pitchFamily="18" charset="0"/>
                          </a:rPr>
                          <m:t>0</m:t>
                        </m:r>
                      </m:sub>
                    </m:sSub>
                  </m:oMath>
                </a14:m>
                <a:r>
                  <a:rPr lang="zh-CN" altLang="en-US" sz="2400" dirty="0">
                    <a:latin typeface="+mn-ea"/>
                  </a:rPr>
                  <a:t>和</a:t>
                </a:r>
                <a14:m>
                  <m:oMath xmlns:m="http://schemas.openxmlformats.org/officeDocument/2006/math">
                    <m:sSub>
                      <m:sSubPr>
                        <m:ctrlPr>
                          <a:rPr lang="en-US" altLang="zh-CN" sz="2400" i="1">
                            <a:latin typeface="Cambria Math" panose="02040503050406030204" pitchFamily="18" charset="0"/>
                            <a:ea typeface="Cambria Math" panose="02040503050406030204" pitchFamily="18" charset="0"/>
                          </a:rPr>
                        </m:ctrlPr>
                      </m:sSubPr>
                      <m:e>
                        <m:r>
                          <a:rPr lang="en-US" altLang="zh-CN" sz="2400" i="1">
                            <a:latin typeface="Cambria Math" panose="02040503050406030204" pitchFamily="18" charset="0"/>
                            <a:ea typeface="Cambria Math" panose="02040503050406030204" pitchFamily="18" charset="0"/>
                          </a:rPr>
                          <m:t>𝑥</m:t>
                        </m:r>
                      </m:e>
                      <m:sub>
                        <m:r>
                          <a:rPr lang="en-US" altLang="zh-CN" sz="2400" i="1">
                            <a:latin typeface="Cambria Math" panose="02040503050406030204" pitchFamily="18" charset="0"/>
                            <a:ea typeface="Cambria Math" panose="02040503050406030204" pitchFamily="18" charset="0"/>
                          </a:rPr>
                          <m:t>1</m:t>
                        </m:r>
                      </m:sub>
                    </m:sSub>
                    <m:r>
                      <a:rPr lang="en-US" altLang="zh-CN" sz="2400" i="1">
                        <a:latin typeface="Cambria Math" panose="02040503050406030204" pitchFamily="18" charset="0"/>
                        <a:ea typeface="Cambria Math" panose="02040503050406030204" pitchFamily="18" charset="0"/>
                      </a:rPr>
                      <m:t> </m:t>
                    </m:r>
                  </m:oMath>
                </a14:m>
                <a:r>
                  <a:rPr lang="zh-CN" altLang="en-US" sz="2400" dirty="0">
                    <a:latin typeface="+mn-ea"/>
                  </a:rPr>
                  <a:t>。</a:t>
                </a:r>
                <a:endParaRPr lang="en-US" altLang="zh-CN" sz="2400" dirty="0">
                  <a:latin typeface="+mn-ea"/>
                </a:endParaRPr>
              </a:p>
              <a:p>
                <a:pPr algn="just" fontAlgn="base">
                  <a:lnSpc>
                    <a:spcPct val="120000"/>
                  </a:lnSpc>
                  <a:spcBef>
                    <a:spcPct val="0"/>
                  </a:spcBef>
                  <a:spcAft>
                    <a:spcPts val="1200"/>
                  </a:spcAft>
                  <a:buClr>
                    <a:srgbClr val="0000FF"/>
                  </a:buClr>
                  <a:buSzPct val="70000"/>
                </a:pPr>
                <a:r>
                  <a:rPr lang="zh-CN" altLang="en-US" sz="2400" b="1" dirty="0">
                    <a:solidFill>
                      <a:srgbClr val="0000FF"/>
                    </a:solidFill>
                    <a:latin typeface="+mn-ea"/>
                  </a:rPr>
                  <a:t>例</a:t>
                </a:r>
                <a:r>
                  <a:rPr lang="en-US" altLang="zh-CN" sz="2400" b="1" dirty="0">
                    <a:solidFill>
                      <a:srgbClr val="0000FF"/>
                    </a:solidFill>
                    <a:latin typeface="+mn-ea"/>
                  </a:rPr>
                  <a:t>2-12 </a:t>
                </a:r>
                <a:r>
                  <a:rPr lang="zh-CN" altLang="en-US" sz="2400" dirty="0">
                    <a:latin typeface="+mn-ea"/>
                  </a:rPr>
                  <a:t>用弦割法求</a:t>
                </a:r>
                <a14:m>
                  <m:oMath xmlns:m="http://schemas.openxmlformats.org/officeDocument/2006/math">
                    <m:r>
                      <a:rPr lang="en-US" altLang="zh-CN" sz="2400" b="0" i="1" smtClean="0">
                        <a:latin typeface="Cambria Math" panose="02040503050406030204" pitchFamily="18" charset="0"/>
                      </a:rPr>
                      <m:t>𝑥</m:t>
                    </m:r>
                    <m:r>
                      <a:rPr lang="en-US" altLang="zh-CN" sz="2400" b="0" i="1" smtClean="0">
                        <a:latin typeface="Cambria Math" panose="02040503050406030204" pitchFamily="18" charset="0"/>
                      </a:rPr>
                      <m:t>=</m:t>
                    </m:r>
                    <m:sSup>
                      <m:sSupPr>
                        <m:ctrlPr>
                          <a:rPr lang="en-US" altLang="zh-CN" sz="2400" b="0" i="1" smtClean="0">
                            <a:latin typeface="Cambria Math" panose="02040503050406030204" pitchFamily="18" charset="0"/>
                          </a:rPr>
                        </m:ctrlPr>
                      </m:sSupPr>
                      <m:e>
                        <m:r>
                          <a:rPr lang="en-US" altLang="zh-CN" sz="2400" b="0" i="1" smtClean="0">
                            <a:latin typeface="Cambria Math" panose="02040503050406030204" pitchFamily="18" charset="0"/>
                          </a:rPr>
                          <m:t>𝑒</m:t>
                        </m:r>
                      </m:e>
                      <m:sup>
                        <m:r>
                          <a:rPr lang="en-US" altLang="zh-CN" sz="2400" b="0" i="1" smtClean="0">
                            <a:latin typeface="Cambria Math" panose="02040503050406030204" pitchFamily="18" charset="0"/>
                          </a:rPr>
                          <m:t>−</m:t>
                        </m:r>
                        <m:r>
                          <a:rPr lang="en-US" altLang="zh-CN" sz="2400" b="0" i="1" smtClean="0">
                            <a:latin typeface="Cambria Math" panose="02040503050406030204" pitchFamily="18" charset="0"/>
                          </a:rPr>
                          <m:t>𝑥</m:t>
                        </m:r>
                      </m:sup>
                    </m:sSup>
                  </m:oMath>
                </a14:m>
                <a:r>
                  <a:rPr lang="zh-CN" altLang="en-US" sz="2400" dirty="0">
                    <a:latin typeface="+mn-ea"/>
                  </a:rPr>
                  <a:t>在</a:t>
                </a:r>
                <a14:m>
                  <m:oMath xmlns:m="http://schemas.openxmlformats.org/officeDocument/2006/math">
                    <m:r>
                      <a:rPr lang="en-US" altLang="zh-CN" sz="2400" i="1" dirty="0" smtClean="0">
                        <a:latin typeface="Cambria Math" panose="02040503050406030204" pitchFamily="18" charset="0"/>
                      </a:rPr>
                      <m:t>𝑥</m:t>
                    </m:r>
                    <m:r>
                      <a:rPr lang="en-US" altLang="zh-CN" sz="2400" i="1" dirty="0" smtClean="0">
                        <a:latin typeface="Cambria Math" panose="02040503050406030204" pitchFamily="18" charset="0"/>
                      </a:rPr>
                      <m:t>=0.5</m:t>
                    </m:r>
                  </m:oMath>
                </a14:m>
                <a:r>
                  <a:rPr lang="zh-CN" altLang="en-US" sz="2400" dirty="0">
                    <a:latin typeface="+mn-ea"/>
                  </a:rPr>
                  <a:t>附近的根。</a:t>
                </a:r>
                <a:endParaRPr lang="en-US" altLang="zh-CN" sz="2400" dirty="0">
                  <a:latin typeface="+mn-ea"/>
                </a:endParaRPr>
              </a:p>
              <a:p>
                <a:pPr algn="just" fontAlgn="base">
                  <a:lnSpc>
                    <a:spcPct val="120000"/>
                  </a:lnSpc>
                  <a:spcBef>
                    <a:spcPct val="0"/>
                  </a:spcBef>
                  <a:spcAft>
                    <a:spcPts val="1200"/>
                  </a:spcAft>
                  <a:buClr>
                    <a:srgbClr val="0000FF"/>
                  </a:buClr>
                  <a:buSzPct val="70000"/>
                </a:pPr>
                <a:r>
                  <a:rPr lang="zh-CN" altLang="en-US" sz="2400" dirty="0">
                    <a:latin typeface="+mn-ea"/>
                  </a:rPr>
                  <a:t>    与例</a:t>
                </a:r>
                <a:r>
                  <a:rPr lang="en-US" altLang="zh-CN" sz="2400" dirty="0">
                    <a:latin typeface="+mn-ea"/>
                  </a:rPr>
                  <a:t>2-8</a:t>
                </a:r>
                <a:r>
                  <a:rPr lang="zh-CN" altLang="en-US" sz="2400" dirty="0">
                    <a:latin typeface="+mn-ea"/>
                  </a:rPr>
                  <a:t>中牛顿迭代法的计算结果</a:t>
                </a:r>
                <a:r>
                  <a:rPr lang="en-US" altLang="zh-CN" sz="2400" dirty="0">
                    <a:latin typeface="+mn-ea"/>
                  </a:rPr>
                  <a:t>(</a:t>
                </a:r>
                <a:r>
                  <a:rPr lang="zh-CN" altLang="en-US" sz="2400" dirty="0">
                    <a:latin typeface="+mn-ea"/>
                  </a:rPr>
                  <a:t>表</a:t>
                </a:r>
                <a:r>
                  <a:rPr lang="en-US" altLang="zh-CN" sz="2400" dirty="0">
                    <a:latin typeface="+mn-ea"/>
                  </a:rPr>
                  <a:t>2-6)</a:t>
                </a:r>
                <a:r>
                  <a:rPr lang="zh-CN" altLang="en-US" sz="2400" dirty="0">
                    <a:latin typeface="+mn-ea"/>
                  </a:rPr>
                  <a:t>相比较，可以看出弦割法的收敛速度仅比牛顿法稍慢一点。但与例</a:t>
                </a:r>
                <a:r>
                  <a:rPr lang="en-US" altLang="zh-CN" sz="2400" dirty="0">
                    <a:latin typeface="+mn-ea"/>
                  </a:rPr>
                  <a:t>2-5</a:t>
                </a:r>
                <a:r>
                  <a:rPr lang="zh-CN" altLang="en-US" sz="2400" dirty="0">
                    <a:latin typeface="+mn-ea"/>
                  </a:rPr>
                  <a:t>中一般迭代法的计算结果</a:t>
                </a:r>
                <a:r>
                  <a:rPr lang="en-US" altLang="zh-CN" sz="2400" dirty="0">
                    <a:latin typeface="+mn-ea"/>
                  </a:rPr>
                  <a:t>(</a:t>
                </a:r>
                <a:r>
                  <a:rPr lang="zh-CN" altLang="en-US" sz="2400" dirty="0">
                    <a:latin typeface="+mn-ea"/>
                  </a:rPr>
                  <a:t>表</a:t>
                </a:r>
                <a:r>
                  <a:rPr lang="en-US" altLang="zh-CN" sz="2400" dirty="0">
                    <a:latin typeface="+mn-ea"/>
                  </a:rPr>
                  <a:t>2-4)</a:t>
                </a:r>
                <a:r>
                  <a:rPr lang="zh-CN" altLang="en-US" sz="2400" dirty="0">
                    <a:latin typeface="+mn-ea"/>
                  </a:rPr>
                  <a:t>相比较，弦割法的收敛速度也是相当快的。</a:t>
                </a:r>
              </a:p>
              <a:p>
                <a:pPr algn="just" fontAlgn="base">
                  <a:lnSpc>
                    <a:spcPct val="120000"/>
                  </a:lnSpc>
                  <a:spcBef>
                    <a:spcPct val="0"/>
                  </a:spcBef>
                  <a:spcAft>
                    <a:spcPts val="1200"/>
                  </a:spcAft>
                  <a:buClr>
                    <a:srgbClr val="0000FF"/>
                  </a:buClr>
                  <a:buSzPct val="70000"/>
                </a:pPr>
                <a:r>
                  <a:rPr lang="zh-CN" altLang="en-US" sz="2400" b="1" dirty="0">
                    <a:solidFill>
                      <a:srgbClr val="0000FF"/>
                    </a:solidFill>
                    <a:latin typeface="+mn-ea"/>
                  </a:rPr>
                  <a:t>例</a:t>
                </a:r>
                <a:r>
                  <a:rPr lang="en-US" altLang="zh-CN" sz="2400" b="1" dirty="0">
                    <a:solidFill>
                      <a:srgbClr val="0000FF"/>
                    </a:solidFill>
                    <a:latin typeface="+mn-ea"/>
                  </a:rPr>
                  <a:t>2-13 </a:t>
                </a:r>
                <a:r>
                  <a:rPr lang="zh-CN" altLang="en-US" sz="2400" dirty="0">
                    <a:latin typeface="+mn-ea"/>
                  </a:rPr>
                  <a:t>用弦割法求方程</a:t>
                </a:r>
                <a14:m>
                  <m:oMath xmlns:m="http://schemas.openxmlformats.org/officeDocument/2006/math">
                    <m:r>
                      <a:rPr lang="en-US" altLang="zh-CN" sz="2400" i="1" dirty="0" smtClean="0">
                        <a:latin typeface="Cambria Math" panose="02040503050406030204" pitchFamily="18" charset="0"/>
                      </a:rPr>
                      <m:t>𝑓</m:t>
                    </m:r>
                    <m:r>
                      <a:rPr lang="en-US" altLang="zh-CN" sz="2400" i="1" dirty="0" smtClean="0">
                        <a:latin typeface="Cambria Math" panose="02040503050406030204" pitchFamily="18" charset="0"/>
                      </a:rPr>
                      <m:t>(</m:t>
                    </m:r>
                    <m:r>
                      <a:rPr lang="en-US" altLang="zh-CN" sz="2400" i="1" dirty="0" smtClean="0">
                        <a:latin typeface="Cambria Math" panose="02040503050406030204" pitchFamily="18" charset="0"/>
                      </a:rPr>
                      <m:t>𝑥</m:t>
                    </m:r>
                    <m:r>
                      <a:rPr lang="en-US" altLang="zh-CN" sz="2400" i="1" dirty="0" smtClean="0">
                        <a:latin typeface="Cambria Math" panose="02040503050406030204" pitchFamily="18" charset="0"/>
                      </a:rPr>
                      <m:t>)=</m:t>
                    </m:r>
                    <m:sSup>
                      <m:sSupPr>
                        <m:ctrlPr>
                          <a:rPr lang="en-US" altLang="zh-CN" sz="2400" i="1" dirty="0" smtClean="0">
                            <a:latin typeface="Cambria Math" panose="02040503050406030204" pitchFamily="18" charset="0"/>
                          </a:rPr>
                        </m:ctrlPr>
                      </m:sSupPr>
                      <m:e>
                        <m:r>
                          <a:rPr lang="en-US" altLang="zh-CN" sz="2400" b="0" i="1" dirty="0" smtClean="0">
                            <a:latin typeface="Cambria Math" panose="02040503050406030204" pitchFamily="18" charset="0"/>
                          </a:rPr>
                          <m:t>𝑥</m:t>
                        </m:r>
                      </m:e>
                      <m:sup>
                        <m:r>
                          <a:rPr lang="en-US" altLang="zh-CN" sz="2400" b="0" i="1" dirty="0" smtClean="0">
                            <a:latin typeface="Cambria Math" panose="02040503050406030204" pitchFamily="18" charset="0"/>
                          </a:rPr>
                          <m:t>3</m:t>
                        </m:r>
                      </m:sup>
                    </m:sSup>
                    <m:r>
                      <a:rPr lang="en-US" altLang="zh-CN" sz="2400" i="1" dirty="0" smtClean="0">
                        <a:latin typeface="Cambria Math" panose="02040503050406030204" pitchFamily="18" charset="0"/>
                      </a:rPr>
                      <m:t>−</m:t>
                    </m:r>
                    <m:r>
                      <a:rPr lang="en-US" altLang="zh-CN" sz="2400" i="1" dirty="0" smtClean="0">
                        <a:latin typeface="Cambria Math" panose="02040503050406030204" pitchFamily="18" charset="0"/>
                      </a:rPr>
                      <m:t>𝑥</m:t>
                    </m:r>
                    <m:r>
                      <a:rPr lang="en-US" altLang="zh-CN" sz="2400" i="1" dirty="0" smtClean="0">
                        <a:latin typeface="Cambria Math" panose="02040503050406030204" pitchFamily="18" charset="0"/>
                      </a:rPr>
                      <m:t>−1=0</m:t>
                    </m:r>
                  </m:oMath>
                </a14:m>
                <a:r>
                  <a:rPr lang="zh-CN" altLang="en-US" sz="2400" dirty="0">
                    <a:latin typeface="+mn-ea"/>
                  </a:rPr>
                  <a:t>在区间</a:t>
                </a:r>
                <a14:m>
                  <m:oMath xmlns:m="http://schemas.openxmlformats.org/officeDocument/2006/math">
                    <m:r>
                      <a:rPr lang="en-US" altLang="zh-CN" sz="2400" i="1" dirty="0" smtClean="0">
                        <a:latin typeface="Cambria Math" panose="02040503050406030204" pitchFamily="18" charset="0"/>
                      </a:rPr>
                      <m:t>[1,1.5</m:t>
                    </m:r>
                    <m:r>
                      <a:rPr lang="en-US" altLang="zh-CN" sz="2400" i="1" dirty="0">
                        <a:latin typeface="Cambria Math" panose="02040503050406030204" pitchFamily="18" charset="0"/>
                      </a:rPr>
                      <m:t>]</m:t>
                    </m:r>
                  </m:oMath>
                </a14:m>
                <a:r>
                  <a:rPr lang="zh-CN" altLang="en-US" sz="2400" dirty="0">
                    <a:latin typeface="+mn-ea"/>
                  </a:rPr>
                  <a:t>的根，精度为</a:t>
                </a:r>
                <a14:m>
                  <m:oMath xmlns:m="http://schemas.openxmlformats.org/officeDocument/2006/math">
                    <m:sSup>
                      <m:sSupPr>
                        <m:ctrlPr>
                          <a:rPr lang="en-US" altLang="zh-CN" sz="2400" i="1" smtClean="0">
                            <a:latin typeface="Cambria Math" panose="02040503050406030204" pitchFamily="18" charset="0"/>
                          </a:rPr>
                        </m:ctrlPr>
                      </m:sSupPr>
                      <m:e>
                        <m:r>
                          <a:rPr lang="en-US" altLang="zh-CN" sz="2400" b="0" i="1" smtClean="0">
                            <a:latin typeface="Cambria Math" panose="02040503050406030204" pitchFamily="18" charset="0"/>
                          </a:rPr>
                          <m:t>10</m:t>
                        </m:r>
                      </m:e>
                      <m:sup>
                        <m:r>
                          <a:rPr lang="en-US" altLang="zh-CN" sz="2400" b="0" i="1" smtClean="0">
                            <a:latin typeface="Cambria Math" panose="02040503050406030204" pitchFamily="18" charset="0"/>
                          </a:rPr>
                          <m:t>−5</m:t>
                        </m:r>
                      </m:sup>
                    </m:sSup>
                  </m:oMath>
                </a14:m>
                <a:r>
                  <a:rPr lang="zh-CN" altLang="en-US" sz="2400" dirty="0">
                    <a:latin typeface="+mn-ea"/>
                  </a:rPr>
                  <a:t>。</a:t>
                </a:r>
                <a:endParaRPr lang="en-US" altLang="zh-CN" sz="2400" dirty="0">
                  <a:latin typeface="+mn-ea"/>
                </a:endParaRPr>
              </a:p>
              <a:p>
                <a:pPr algn="just" fontAlgn="base">
                  <a:lnSpc>
                    <a:spcPct val="120000"/>
                  </a:lnSpc>
                  <a:spcBef>
                    <a:spcPct val="0"/>
                  </a:spcBef>
                  <a:spcAft>
                    <a:spcPts val="1200"/>
                  </a:spcAft>
                  <a:buClr>
                    <a:srgbClr val="0000FF"/>
                  </a:buClr>
                  <a:buSzPct val="70000"/>
                </a:pPr>
                <a:r>
                  <a:rPr lang="zh-CN" altLang="en-US" sz="2400" dirty="0">
                    <a:latin typeface="+mn-ea"/>
                  </a:rPr>
                  <a:t>    在弦割法的计算中，每迭代一步只需计算一个函数值，避免了复杂的导数计算，且该方法具有超线性的收敛速度，仅稍慢于牛顿迭代法，因此它深受广大工程人员的喜爱。</a:t>
                </a:r>
                <a:endParaRPr lang="en-US" altLang="zh-CN" sz="2400" dirty="0">
                  <a:latin typeface="+mn-ea"/>
                </a:endParaRPr>
              </a:p>
            </p:txBody>
          </p:sp>
        </mc:Choice>
        <mc:Fallback>
          <p:sp>
            <p:nvSpPr>
              <p:cNvPr id="1703941" name="Rectangle 5"/>
              <p:cNvSpPr>
                <a:spLocks noRot="1" noChangeAspect="1" noMove="1" noResize="1" noEditPoints="1" noAdjustHandles="1" noChangeArrowheads="1" noChangeShapeType="1" noTextEdit="1"/>
              </p:cNvSpPr>
              <p:nvPr/>
            </p:nvSpPr>
            <p:spPr bwMode="auto">
              <a:xfrm>
                <a:off x="291281" y="1078872"/>
                <a:ext cx="8561439" cy="5461418"/>
              </a:xfrm>
              <a:prstGeom prst="rect">
                <a:avLst/>
              </a:prstGeom>
              <a:blipFill rotWithShape="1">
                <a:blip r:embed="rId3" cstate="print"/>
                <a:stretch>
                  <a:fillRect l="-855" t="-781" r="-3526" b="-2679"/>
                </a:stretch>
              </a:blipFill>
              <a:ln w="9525">
                <a:noFill/>
                <a:miter lim="800000"/>
              </a:ln>
            </p:spPr>
            <p:txBody>
              <a:bodyPr/>
              <a:lstStyle/>
              <a:p>
                <a:r>
                  <a:rPr lang="zh-CN" altLang="en-US">
                    <a:noFill/>
                  </a:rPr>
                  <a:t> </a:t>
                </a:r>
              </a:p>
            </p:txBody>
          </p:sp>
        </mc:Fallback>
      </mc:AlternateContent>
      <p:sp>
        <p:nvSpPr>
          <p:cNvPr id="5" name="Rectangle 7"/>
          <p:cNvSpPr>
            <a:spLocks noChangeArrowheads="1"/>
          </p:cNvSpPr>
          <p:nvPr/>
        </p:nvSpPr>
        <p:spPr bwMode="auto">
          <a:xfrm>
            <a:off x="1300843" y="227717"/>
            <a:ext cx="6096000" cy="682168"/>
          </a:xfrm>
          <a:prstGeom prst="rect">
            <a:avLst/>
          </a:prstGeom>
          <a:noFill/>
          <a:ln w="9525">
            <a:noFill/>
            <a:miter lim="800000"/>
          </a:ln>
        </p:spPr>
        <p:txBody>
          <a:bodyPr/>
          <a:lstStyle/>
          <a:p>
            <a:pPr marL="342900" indent="-342900" algn="ctr"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弦割法</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7"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49</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一、求隔根区间的一般方法</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5"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5</a:t>
            </a:fld>
            <a:endParaRPr lang="zh-CN" altLang="en-US" sz="1000" dirty="0">
              <a:latin typeface="Times New Roman" panose="02020603050405020304" pitchFamily="18" charset="0"/>
              <a:cs typeface="Times New Roman" panose="02020603050405020304" pitchFamily="18" charset="0"/>
            </a:endParaRPr>
          </a:p>
        </p:txBody>
      </p:sp>
      <p:sp>
        <p:nvSpPr>
          <p:cNvPr id="6" name="Rectangle 6"/>
          <p:cNvSpPr>
            <a:spLocks noChangeArrowheads="1"/>
          </p:cNvSpPr>
          <p:nvPr/>
        </p:nvSpPr>
        <p:spPr bwMode="auto">
          <a:xfrm>
            <a:off x="518615" y="1356321"/>
            <a:ext cx="8270543" cy="1586396"/>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20000"/>
              </a:lnSpc>
            </a:pPr>
            <a:r>
              <a:rPr lang="en-US" altLang="zh-CN" sz="2800" b="1" dirty="0" smtClean="0">
                <a:latin typeface="+mn-ea"/>
              </a:rPr>
              <a:t>    </a:t>
            </a:r>
            <a:r>
              <a:rPr lang="zh-CN" altLang="zh-CN" sz="2800" b="1" dirty="0" smtClean="0"/>
              <a:t>求非线性方程</a:t>
            </a:r>
            <a:r>
              <a:rPr lang="en-US" altLang="zh-CN" sz="2800" b="1" dirty="0" smtClean="0"/>
              <a:t> </a:t>
            </a:r>
            <a:r>
              <a:rPr lang="en-US" altLang="zh-CN" sz="2800" b="1" i="1" dirty="0" smtClean="0">
                <a:latin typeface="Times New Roman" panose="02020603050405020304" pitchFamily="18" charset="0"/>
                <a:cs typeface="Times New Roman" panose="02020603050405020304" pitchFamily="18" charset="0"/>
              </a:rPr>
              <a:t>f</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Times New Roman" panose="02020603050405020304" pitchFamily="18" charset="0"/>
                <a:cs typeface="Times New Roman" panose="02020603050405020304" pitchFamily="18" charset="0"/>
              </a:rPr>
              <a:t>) = 0 </a:t>
            </a:r>
            <a:r>
              <a:rPr lang="zh-CN" altLang="zh-CN" sz="2800" b="1" dirty="0" smtClean="0"/>
              <a:t>的近似根，首先要确定出若干个区间，使得在每个区间内</a:t>
            </a:r>
            <a:r>
              <a:rPr lang="en-US" altLang="zh-CN" sz="2800" b="1" dirty="0" smtClean="0"/>
              <a:t> </a:t>
            </a:r>
            <a:r>
              <a:rPr lang="en-US" altLang="zh-CN" sz="2800" b="1" i="1" dirty="0" smtClean="0">
                <a:latin typeface="Times New Roman" panose="02020603050405020304" pitchFamily="18" charset="0"/>
                <a:cs typeface="Times New Roman" panose="02020603050405020304" pitchFamily="18" charset="0"/>
              </a:rPr>
              <a:t>y </a:t>
            </a:r>
            <a:r>
              <a:rPr lang="en-US" altLang="zh-CN" sz="2800" b="1" dirty="0" smtClean="0">
                <a:latin typeface="Times New Roman" panose="02020603050405020304" pitchFamily="18" charset="0"/>
                <a:cs typeface="Times New Roman" panose="02020603050405020304" pitchFamily="18" charset="0"/>
              </a:rPr>
              <a:t>= </a:t>
            </a:r>
            <a:r>
              <a:rPr lang="en-US" altLang="zh-CN" sz="2800" b="1" i="1" dirty="0" smtClean="0">
                <a:latin typeface="Times New Roman" panose="02020603050405020304" pitchFamily="18" charset="0"/>
                <a:cs typeface="Times New Roman" panose="02020603050405020304" pitchFamily="18" charset="0"/>
              </a:rPr>
              <a:t>f</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Times New Roman" panose="02020603050405020304" pitchFamily="18" charset="0"/>
                <a:cs typeface="Times New Roman" panose="02020603050405020304" pitchFamily="18" charset="0"/>
              </a:rPr>
              <a:t>) </a:t>
            </a:r>
            <a:r>
              <a:rPr lang="zh-CN" altLang="zh-CN" sz="2800" b="1" dirty="0" smtClean="0"/>
              <a:t>与</a:t>
            </a:r>
            <a:r>
              <a:rPr lang="en-US" altLang="zh-CN" sz="2800" b="1" dirty="0" smtClean="0"/>
              <a:t> </a:t>
            </a:r>
            <a:r>
              <a:rPr lang="en-US" altLang="zh-CN" sz="2800" b="1" i="1" dirty="0" smtClean="0">
                <a:latin typeface="Times New Roman" panose="02020603050405020304" pitchFamily="18" charset="0"/>
                <a:cs typeface="Times New Roman" panose="02020603050405020304" pitchFamily="18" charset="0"/>
              </a:rPr>
              <a:t>x </a:t>
            </a:r>
            <a:r>
              <a:rPr lang="zh-CN" altLang="zh-CN" sz="2800" b="1" dirty="0" smtClean="0"/>
              <a:t>轴有且只有一个交点，这个过程就叫做</a:t>
            </a:r>
            <a:r>
              <a:rPr lang="zh-CN" altLang="zh-CN" sz="2800" b="1" dirty="0" smtClean="0">
                <a:latin typeface="+mn-ea"/>
              </a:rPr>
              <a:t>“</a:t>
            </a:r>
            <a:r>
              <a:rPr lang="zh-CN" altLang="zh-CN" sz="2800" b="1" dirty="0" smtClean="0">
                <a:solidFill>
                  <a:srgbClr val="0000FF"/>
                </a:solidFill>
                <a:latin typeface="黑体" panose="02010609060101010101" pitchFamily="2" charset="-122"/>
                <a:ea typeface="黑体" panose="02010609060101010101" pitchFamily="2" charset="-122"/>
              </a:rPr>
              <a:t>根的隔离</a:t>
            </a:r>
            <a:r>
              <a:rPr lang="en-US" altLang="zh-CN" sz="2800" b="1" dirty="0" smtClean="0">
                <a:latin typeface="+mn-ea"/>
              </a:rPr>
              <a:t>”</a:t>
            </a:r>
            <a:r>
              <a:rPr lang="zh-CN" altLang="zh-CN" sz="2800" b="1" dirty="0" smtClean="0"/>
              <a:t>。</a:t>
            </a:r>
            <a:endParaRPr lang="zh-CN" altLang="zh-CN" sz="2800" b="1" dirty="0"/>
          </a:p>
        </p:txBody>
      </p:sp>
      <p:sp>
        <p:nvSpPr>
          <p:cNvPr id="7" name="Rectangle 5"/>
          <p:cNvSpPr>
            <a:spLocks noChangeArrowheads="1"/>
          </p:cNvSpPr>
          <p:nvPr/>
        </p:nvSpPr>
        <p:spPr bwMode="auto">
          <a:xfrm>
            <a:off x="600500" y="3261815"/>
            <a:ext cx="8188658" cy="2115404"/>
          </a:xfrm>
          <a:prstGeom prst="rect">
            <a:avLst/>
          </a:prstGeom>
          <a:noFill/>
          <a:ln w="9525">
            <a:noFill/>
            <a:miter lim="800000"/>
          </a:ln>
        </p:spPr>
        <p:txBody>
          <a:bodyPr anchor="ctr"/>
          <a:lstStyle/>
          <a:p>
            <a:pPr>
              <a:lnSpc>
                <a:spcPct val="120000"/>
              </a:lnSpc>
              <a:spcAft>
                <a:spcPts val="1200"/>
              </a:spcAft>
              <a:buClr>
                <a:srgbClr val="0000FF"/>
              </a:buClr>
              <a:buSzPct val="70000"/>
            </a:pPr>
            <a:r>
              <a:rPr lang="en-US" altLang="zh-CN" sz="2800" b="1" dirty="0" smtClean="0">
                <a:latin typeface="+mn-ea"/>
              </a:rPr>
              <a:t>    </a:t>
            </a:r>
            <a:r>
              <a:rPr lang="zh-CN" altLang="zh-CN" sz="2800" b="1" dirty="0" smtClean="0"/>
              <a:t>若</a:t>
            </a:r>
            <a:r>
              <a:rPr lang="en-US" altLang="zh-CN" sz="2800" b="1" dirty="0" smtClean="0"/>
              <a:t> </a:t>
            </a:r>
            <a:r>
              <a:rPr lang="en-US" altLang="zh-CN" sz="2800" b="1" i="1" dirty="0" smtClean="0">
                <a:latin typeface="Times New Roman" panose="02020603050405020304" pitchFamily="18" charset="0"/>
                <a:cs typeface="Times New Roman" panose="02020603050405020304" pitchFamily="18" charset="0"/>
              </a:rPr>
              <a:t>f</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Times New Roman" panose="02020603050405020304" pitchFamily="18" charset="0"/>
                <a:cs typeface="Times New Roman" panose="02020603050405020304" pitchFamily="18" charset="0"/>
              </a:rPr>
              <a:t>) </a:t>
            </a:r>
            <a:r>
              <a:rPr lang="zh-CN" altLang="zh-CN" sz="2800" b="1" dirty="0" smtClean="0"/>
              <a:t>在区间</a:t>
            </a:r>
            <a:r>
              <a:rPr lang="en-US" altLang="zh-CN" sz="2800" b="1" dirty="0" smtClean="0"/>
              <a:t> </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a</a:t>
            </a:r>
            <a:r>
              <a:rPr lang="en-US" altLang="zh-CN" sz="2800" b="1" dirty="0" smtClean="0">
                <a:latin typeface="Times New Roman" panose="02020603050405020304" pitchFamily="18" charset="0"/>
                <a:cs typeface="Times New Roman" panose="02020603050405020304" pitchFamily="18" charset="0"/>
              </a:rPr>
              <a:t>, </a:t>
            </a:r>
            <a:r>
              <a:rPr lang="en-US" altLang="zh-CN" sz="2800" b="1" i="1" dirty="0" smtClean="0">
                <a:latin typeface="Times New Roman" panose="02020603050405020304" pitchFamily="18" charset="0"/>
                <a:cs typeface="Times New Roman" panose="02020603050405020304" pitchFamily="18" charset="0"/>
              </a:rPr>
              <a:t>b</a:t>
            </a:r>
            <a:r>
              <a:rPr lang="en-US" altLang="zh-CN" sz="2800" b="1" dirty="0" smtClean="0">
                <a:latin typeface="Times New Roman" panose="02020603050405020304" pitchFamily="18" charset="0"/>
                <a:cs typeface="Times New Roman" panose="02020603050405020304" pitchFamily="18" charset="0"/>
              </a:rPr>
              <a:t>] </a:t>
            </a:r>
            <a:r>
              <a:rPr lang="zh-CN" altLang="zh-CN" sz="2800" b="1" dirty="0" smtClean="0"/>
              <a:t>内连续，且</a:t>
            </a:r>
            <a:r>
              <a:rPr lang="en-US" altLang="zh-CN" sz="2800" b="1" dirty="0" smtClean="0"/>
              <a:t> </a:t>
            </a:r>
            <a:r>
              <a:rPr lang="en-US" altLang="zh-CN" sz="2800" b="1" i="1" dirty="0" smtClean="0">
                <a:latin typeface="Times New Roman" panose="02020603050405020304" pitchFamily="18" charset="0"/>
                <a:cs typeface="Times New Roman" panose="02020603050405020304" pitchFamily="18" charset="0"/>
              </a:rPr>
              <a:t>f</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a</a:t>
            </a:r>
            <a:r>
              <a:rPr lang="en-US" altLang="zh-CN" sz="2800" b="1" dirty="0" smtClean="0">
                <a:latin typeface="Times New Roman" panose="02020603050405020304" pitchFamily="18" charset="0"/>
                <a:cs typeface="Times New Roman" panose="02020603050405020304" pitchFamily="18" charset="0"/>
              </a:rPr>
              <a:t>) · </a:t>
            </a:r>
            <a:r>
              <a:rPr lang="en-US" altLang="zh-CN" sz="2800" b="1" i="1" dirty="0" smtClean="0">
                <a:latin typeface="Times New Roman" panose="02020603050405020304" pitchFamily="18" charset="0"/>
                <a:cs typeface="Times New Roman" panose="02020603050405020304" pitchFamily="18" charset="0"/>
              </a:rPr>
              <a:t>f</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b</a:t>
            </a:r>
            <a:r>
              <a:rPr lang="en-US" altLang="zh-CN" sz="2800" b="1" dirty="0" smtClean="0">
                <a:latin typeface="Times New Roman" panose="02020603050405020304" pitchFamily="18" charset="0"/>
                <a:cs typeface="Times New Roman" panose="02020603050405020304" pitchFamily="18" charset="0"/>
              </a:rPr>
              <a:t>) &lt; 0</a:t>
            </a:r>
            <a:r>
              <a:rPr lang="zh-CN" altLang="zh-CN" sz="2800" b="1" dirty="0" smtClean="0"/>
              <a:t>，即</a:t>
            </a:r>
            <a:r>
              <a:rPr lang="en-US" altLang="zh-CN" sz="2800" b="1" dirty="0" smtClean="0"/>
              <a:t> </a:t>
            </a:r>
            <a:r>
              <a:rPr lang="en-US" altLang="zh-CN" sz="2800" b="1" i="1" dirty="0" smtClean="0">
                <a:latin typeface="Times New Roman" panose="02020603050405020304" pitchFamily="18" charset="0"/>
                <a:cs typeface="Times New Roman" panose="02020603050405020304" pitchFamily="18" charset="0"/>
              </a:rPr>
              <a:t>f</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a</a:t>
            </a:r>
            <a:r>
              <a:rPr lang="en-US" altLang="zh-CN" sz="2800" b="1" dirty="0" smtClean="0">
                <a:latin typeface="Times New Roman" panose="02020603050405020304" pitchFamily="18" charset="0"/>
                <a:cs typeface="Times New Roman" panose="02020603050405020304" pitchFamily="18" charset="0"/>
              </a:rPr>
              <a:t>)</a:t>
            </a:r>
            <a:r>
              <a:rPr lang="zh-CN" altLang="zh-CN" sz="2800" b="1" dirty="0" smtClean="0"/>
              <a:t>、</a:t>
            </a:r>
            <a:r>
              <a:rPr lang="en-US" altLang="zh-CN" sz="2800" b="1" i="1" dirty="0" smtClean="0">
                <a:latin typeface="Times New Roman" panose="02020603050405020304" pitchFamily="18" charset="0"/>
                <a:cs typeface="Times New Roman" panose="02020603050405020304" pitchFamily="18" charset="0"/>
              </a:rPr>
              <a:t>f</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b</a:t>
            </a:r>
            <a:r>
              <a:rPr lang="en-US" altLang="zh-CN" sz="2800" b="1" dirty="0" smtClean="0">
                <a:latin typeface="Times New Roman" panose="02020603050405020304" pitchFamily="18" charset="0"/>
                <a:cs typeface="Times New Roman" panose="02020603050405020304" pitchFamily="18" charset="0"/>
              </a:rPr>
              <a:t>)</a:t>
            </a:r>
            <a:r>
              <a:rPr lang="en-US" altLang="zh-CN" sz="2800" b="1" dirty="0" smtClean="0"/>
              <a:t> </a:t>
            </a:r>
            <a:r>
              <a:rPr lang="zh-CN" altLang="zh-CN" sz="2800" b="1" dirty="0" smtClean="0"/>
              <a:t>异号，则方程</a:t>
            </a:r>
            <a:r>
              <a:rPr lang="en-US" altLang="zh-CN" sz="2800" b="1" dirty="0" smtClean="0"/>
              <a:t> </a:t>
            </a:r>
            <a:r>
              <a:rPr lang="zh-CN" altLang="zh-CN" sz="2800" b="1" dirty="0" smtClean="0"/>
              <a:t>在</a:t>
            </a:r>
            <a:r>
              <a:rPr lang="en-US" altLang="zh-CN" sz="2800" b="1" dirty="0" smtClean="0"/>
              <a:t> </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a</a:t>
            </a:r>
            <a:r>
              <a:rPr lang="en-US" altLang="zh-CN" sz="2800" b="1" dirty="0" smtClean="0">
                <a:latin typeface="Times New Roman" panose="02020603050405020304" pitchFamily="18" charset="0"/>
                <a:cs typeface="Times New Roman" panose="02020603050405020304" pitchFamily="18" charset="0"/>
              </a:rPr>
              <a:t>, </a:t>
            </a:r>
            <a:r>
              <a:rPr lang="en-US" altLang="zh-CN" sz="2800" b="1" i="1" dirty="0" smtClean="0">
                <a:latin typeface="Times New Roman" panose="02020603050405020304" pitchFamily="18" charset="0"/>
                <a:cs typeface="Times New Roman" panose="02020603050405020304" pitchFamily="18" charset="0"/>
              </a:rPr>
              <a:t>b</a:t>
            </a:r>
            <a:r>
              <a:rPr lang="en-US" altLang="zh-CN" sz="2800" b="1" dirty="0" smtClean="0">
                <a:latin typeface="Times New Roman" panose="02020603050405020304" pitchFamily="18" charset="0"/>
                <a:cs typeface="Times New Roman" panose="02020603050405020304" pitchFamily="18" charset="0"/>
              </a:rPr>
              <a:t>] </a:t>
            </a:r>
            <a:r>
              <a:rPr lang="zh-CN" altLang="zh-CN" sz="2800" b="1" dirty="0" smtClean="0"/>
              <a:t>内至少有一个根。若</a:t>
            </a:r>
            <a:r>
              <a:rPr lang="en-US" altLang="zh-CN" sz="2800" b="1" dirty="0" smtClean="0"/>
              <a:t> </a:t>
            </a:r>
            <a:r>
              <a:rPr lang="en-US" altLang="zh-CN" sz="2800" b="1" i="1" dirty="0" smtClean="0">
                <a:latin typeface="Times New Roman" panose="02020603050405020304" pitchFamily="18" charset="0"/>
                <a:cs typeface="Times New Roman" panose="02020603050405020304" pitchFamily="18" charset="0"/>
              </a:rPr>
              <a:t>f</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Times New Roman" panose="02020603050405020304" pitchFamily="18" charset="0"/>
                <a:cs typeface="Times New Roman" panose="02020603050405020304" pitchFamily="18" charset="0"/>
              </a:rPr>
              <a:t>) = 0 </a:t>
            </a:r>
            <a:r>
              <a:rPr lang="zh-CN" altLang="zh-CN" sz="2800" b="1" dirty="0" smtClean="0"/>
              <a:t>在区间</a:t>
            </a:r>
            <a:r>
              <a:rPr lang="en-US" altLang="zh-CN" sz="2800" b="1" dirty="0" smtClean="0"/>
              <a:t> </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a</a:t>
            </a:r>
            <a:r>
              <a:rPr lang="en-US" altLang="zh-CN" sz="2800" b="1" dirty="0" smtClean="0">
                <a:latin typeface="Times New Roman" panose="02020603050405020304" pitchFamily="18" charset="0"/>
                <a:cs typeface="Times New Roman" panose="02020603050405020304" pitchFamily="18" charset="0"/>
              </a:rPr>
              <a:t>, </a:t>
            </a:r>
            <a:r>
              <a:rPr lang="en-US" altLang="zh-CN" sz="2800" b="1" i="1" dirty="0" smtClean="0">
                <a:latin typeface="Times New Roman" panose="02020603050405020304" pitchFamily="18" charset="0"/>
                <a:cs typeface="Times New Roman" panose="02020603050405020304" pitchFamily="18" charset="0"/>
              </a:rPr>
              <a:t>b</a:t>
            </a:r>
            <a:r>
              <a:rPr lang="en-US" altLang="zh-CN" sz="2800" b="1" dirty="0" smtClean="0">
                <a:latin typeface="Times New Roman" panose="02020603050405020304" pitchFamily="18" charset="0"/>
                <a:cs typeface="Times New Roman" panose="02020603050405020304" pitchFamily="18" charset="0"/>
              </a:rPr>
              <a:t>] </a:t>
            </a:r>
            <a:r>
              <a:rPr lang="zh-CN" altLang="zh-CN" sz="2800" b="1" dirty="0" smtClean="0"/>
              <a:t>内还严格单调，则</a:t>
            </a:r>
            <a:r>
              <a:rPr lang="en-US" altLang="zh-CN" sz="2800" b="1" dirty="0" smtClean="0"/>
              <a:t> </a:t>
            </a:r>
            <a:r>
              <a:rPr lang="en-US" altLang="zh-CN" sz="2800" b="1" i="1" dirty="0" smtClean="0">
                <a:latin typeface="Times New Roman" panose="02020603050405020304" pitchFamily="18" charset="0"/>
                <a:cs typeface="Times New Roman" panose="02020603050405020304" pitchFamily="18" charset="0"/>
              </a:rPr>
              <a:t>f</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Times New Roman" panose="02020603050405020304" pitchFamily="18" charset="0"/>
                <a:cs typeface="Times New Roman" panose="02020603050405020304" pitchFamily="18" charset="0"/>
              </a:rPr>
              <a:t>) = 0</a:t>
            </a:r>
            <a:r>
              <a:rPr lang="zh-CN" altLang="zh-CN" sz="2800" b="1" dirty="0" smtClean="0"/>
              <a:t>在</a:t>
            </a:r>
            <a:r>
              <a:rPr lang="en-US" altLang="zh-CN" sz="2800" b="1" dirty="0" smtClean="0"/>
              <a:t> </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a</a:t>
            </a:r>
            <a:r>
              <a:rPr lang="en-US" altLang="zh-CN" sz="2800" b="1" dirty="0" smtClean="0">
                <a:latin typeface="Times New Roman" panose="02020603050405020304" pitchFamily="18" charset="0"/>
                <a:cs typeface="Times New Roman" panose="02020603050405020304" pitchFamily="18" charset="0"/>
              </a:rPr>
              <a:t>, </a:t>
            </a:r>
            <a:r>
              <a:rPr lang="en-US" altLang="zh-CN" sz="2800" b="1" i="1" dirty="0" smtClean="0">
                <a:latin typeface="Times New Roman" panose="02020603050405020304" pitchFamily="18" charset="0"/>
                <a:cs typeface="Times New Roman" panose="02020603050405020304" pitchFamily="18" charset="0"/>
              </a:rPr>
              <a:t>b</a:t>
            </a:r>
            <a:r>
              <a:rPr lang="en-US" altLang="zh-CN" sz="2800" b="1" dirty="0" smtClean="0">
                <a:latin typeface="Times New Roman" panose="02020603050405020304" pitchFamily="18" charset="0"/>
                <a:cs typeface="Times New Roman" panose="02020603050405020304" pitchFamily="18" charset="0"/>
              </a:rPr>
              <a:t>] </a:t>
            </a:r>
            <a:r>
              <a:rPr lang="zh-CN" altLang="zh-CN" sz="2800" b="1" dirty="0" smtClean="0"/>
              <a:t>内只有一个根</a:t>
            </a:r>
            <a:r>
              <a:rPr lang="zh-CN" altLang="en-US" sz="2800" b="1" dirty="0" smtClean="0"/>
              <a:t>。</a:t>
            </a:r>
            <a:endParaRPr lang="en-US" altLang="zh-CN" sz="2800" b="1"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Rectangle 2"/>
          <p:cNvSpPr txBox="1">
            <a:spLocks noChangeArrowheads="1"/>
          </p:cNvSpPr>
          <p:nvPr/>
        </p:nvSpPr>
        <p:spPr bwMode="auto">
          <a:xfrm>
            <a:off x="1143000" y="472653"/>
            <a:ext cx="6858000" cy="797981"/>
          </a:xfrm>
          <a:prstGeom prst="rect">
            <a:avLst/>
          </a:prstGeom>
          <a:noFill/>
          <a:ln w="9525">
            <a:noFill/>
            <a:miter lim="800000"/>
          </a:ln>
        </p:spPr>
        <p:txBody>
          <a:bodyPr anchor="ctr"/>
          <a:lstStyle/>
          <a:p>
            <a:pPr algn="ctr" fontAlgn="base">
              <a:spcBef>
                <a:spcPct val="0"/>
              </a:spcBef>
              <a:spcAft>
                <a:spcPct val="0"/>
              </a:spcAft>
            </a:pPr>
            <a:r>
              <a:rPr lang="zh-CN" altLang="en-US" sz="4800" b="1" dirty="0">
                <a:solidFill>
                  <a:srgbClr val="000000"/>
                </a:solidFill>
                <a:latin typeface="Times New Roman" panose="02020603050405020304" pitchFamily="18" charset="0"/>
                <a:ea typeface="华文楷体" panose="02010600040101010101" pitchFamily="2" charset="-122"/>
                <a:cs typeface="Times New Roman" panose="02020603050405020304" pitchFamily="18" charset="0"/>
              </a:rPr>
              <a:t>小  结</a:t>
            </a:r>
          </a:p>
        </p:txBody>
      </p:sp>
      <p:graphicFrame>
        <p:nvGraphicFramePr>
          <p:cNvPr id="51" name="图示 50"/>
          <p:cNvGraphicFramePr/>
          <p:nvPr/>
        </p:nvGraphicFramePr>
        <p:xfrm>
          <a:off x="878394" y="1507088"/>
          <a:ext cx="7583218" cy="48782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50</a:t>
            </a:fld>
            <a:endParaRPr lang="zh-CN" altLang="en-US" sz="1000"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1">
                                            <p:graphicEl>
                                              <a:dgm id="{F981EA73-E29D-47A7-9F95-41F4B4024A2F}"/>
                                            </p:graphicEl>
                                          </p:spTgt>
                                        </p:tgtEl>
                                        <p:attrNameLst>
                                          <p:attrName>style.visibility</p:attrName>
                                        </p:attrNameLst>
                                      </p:cBhvr>
                                      <p:to>
                                        <p:strVal val="visible"/>
                                      </p:to>
                                    </p:set>
                                    <p:animEffect transition="in" filter="wipe(up)">
                                      <p:cBhvr>
                                        <p:cTn id="7" dur="500"/>
                                        <p:tgtEl>
                                          <p:spTgt spid="51">
                                            <p:graphicEl>
                                              <a:dgm id="{F981EA73-E29D-47A7-9F95-41F4B4024A2F}"/>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1">
                                            <p:graphicEl>
                                              <a:dgm id="{2BBB32B3-2239-48C2-ADF5-AEF1C770ED0E}"/>
                                            </p:graphicEl>
                                          </p:spTgt>
                                        </p:tgtEl>
                                        <p:attrNameLst>
                                          <p:attrName>style.visibility</p:attrName>
                                        </p:attrNameLst>
                                      </p:cBhvr>
                                      <p:to>
                                        <p:strVal val="visible"/>
                                      </p:to>
                                    </p:set>
                                    <p:animEffect transition="in" filter="wipe(left)">
                                      <p:cBhvr>
                                        <p:cTn id="10" dur="500"/>
                                        <p:tgtEl>
                                          <p:spTgt spid="51">
                                            <p:graphicEl>
                                              <a:dgm id="{2BBB32B3-2239-48C2-ADF5-AEF1C770ED0E}"/>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51">
                                            <p:graphicEl>
                                              <a:dgm id="{3366896A-BF52-4257-A2B2-9C9C925E40FB}"/>
                                            </p:graphicEl>
                                          </p:spTgt>
                                        </p:tgtEl>
                                        <p:attrNameLst>
                                          <p:attrName>style.visibility</p:attrName>
                                        </p:attrNameLst>
                                      </p:cBhvr>
                                      <p:to>
                                        <p:strVal val="visible"/>
                                      </p:to>
                                    </p:set>
                                    <p:animEffect transition="in" filter="wipe(up)">
                                      <p:cBhvr>
                                        <p:cTn id="15" dur="500"/>
                                        <p:tgtEl>
                                          <p:spTgt spid="51">
                                            <p:graphicEl>
                                              <a:dgm id="{3366896A-BF52-4257-A2B2-9C9C925E40FB}"/>
                                            </p:graphic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1">
                                            <p:graphicEl>
                                              <a:dgm id="{AFBACF74-409D-4102-824A-D9B6B4CE89B7}"/>
                                            </p:graphicEl>
                                          </p:spTgt>
                                        </p:tgtEl>
                                        <p:attrNameLst>
                                          <p:attrName>style.visibility</p:attrName>
                                        </p:attrNameLst>
                                      </p:cBhvr>
                                      <p:to>
                                        <p:strVal val="visible"/>
                                      </p:to>
                                    </p:set>
                                    <p:animEffect transition="in" filter="wipe(left)">
                                      <p:cBhvr>
                                        <p:cTn id="18" dur="500"/>
                                        <p:tgtEl>
                                          <p:spTgt spid="51">
                                            <p:graphicEl>
                                              <a:dgm id="{AFBACF74-409D-4102-824A-D9B6B4CE89B7}"/>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51">
                                            <p:graphicEl>
                                              <a:dgm id="{205A9B42-8E8C-45F2-82A6-4040E0A1E34D}"/>
                                            </p:graphicEl>
                                          </p:spTgt>
                                        </p:tgtEl>
                                        <p:attrNameLst>
                                          <p:attrName>style.visibility</p:attrName>
                                        </p:attrNameLst>
                                      </p:cBhvr>
                                      <p:to>
                                        <p:strVal val="visible"/>
                                      </p:to>
                                    </p:set>
                                    <p:animEffect transition="in" filter="wipe(up)">
                                      <p:cBhvr>
                                        <p:cTn id="23" dur="500"/>
                                        <p:tgtEl>
                                          <p:spTgt spid="51">
                                            <p:graphicEl>
                                              <a:dgm id="{205A9B42-8E8C-45F2-82A6-4040E0A1E34D}"/>
                                            </p:graphicEl>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1">
                                            <p:graphicEl>
                                              <a:dgm id="{8E827079-0A14-4D32-B0B3-2772D58A35BB}"/>
                                            </p:graphicEl>
                                          </p:spTgt>
                                        </p:tgtEl>
                                        <p:attrNameLst>
                                          <p:attrName>style.visibility</p:attrName>
                                        </p:attrNameLst>
                                      </p:cBhvr>
                                      <p:to>
                                        <p:strVal val="visible"/>
                                      </p:to>
                                    </p:set>
                                    <p:animEffect transition="in" filter="wipe(left)">
                                      <p:cBhvr>
                                        <p:cTn id="26" dur="500"/>
                                        <p:tgtEl>
                                          <p:spTgt spid="51">
                                            <p:graphicEl>
                                              <a:dgm id="{8E827079-0A14-4D32-B0B3-2772D58A35BB}"/>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51">
                                            <p:graphicEl>
                                              <a:dgm id="{0613005E-186F-4377-960C-B740F69C8424}"/>
                                            </p:graphicEl>
                                          </p:spTgt>
                                        </p:tgtEl>
                                        <p:attrNameLst>
                                          <p:attrName>style.visibility</p:attrName>
                                        </p:attrNameLst>
                                      </p:cBhvr>
                                      <p:to>
                                        <p:strVal val="visible"/>
                                      </p:to>
                                    </p:set>
                                    <p:animEffect transition="in" filter="wipe(up)">
                                      <p:cBhvr>
                                        <p:cTn id="31" dur="500"/>
                                        <p:tgtEl>
                                          <p:spTgt spid="51">
                                            <p:graphicEl>
                                              <a:dgm id="{0613005E-186F-4377-960C-B740F69C8424}"/>
                                            </p:graphic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51">
                                            <p:graphicEl>
                                              <a:dgm id="{5BAB2667-AC2A-43D2-9163-C14CF823A022}"/>
                                            </p:graphicEl>
                                          </p:spTgt>
                                        </p:tgtEl>
                                        <p:attrNameLst>
                                          <p:attrName>style.visibility</p:attrName>
                                        </p:attrNameLst>
                                      </p:cBhvr>
                                      <p:to>
                                        <p:strVal val="visible"/>
                                      </p:to>
                                    </p:set>
                                    <p:animEffect transition="in" filter="wipe(up)">
                                      <p:cBhvr>
                                        <p:cTn id="34" dur="500"/>
                                        <p:tgtEl>
                                          <p:spTgt spid="51">
                                            <p:graphicEl>
                                              <a:dgm id="{5BAB2667-AC2A-43D2-9163-C14CF823A02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1" grpId="0" uiExpand="1">
        <p:bldSub>
          <a:bldDgm bld="one"/>
        </p:bldSub>
      </p:bldGraphic>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p:nvPr/>
        </p:nvGrpSpPr>
        <p:grpSpPr bwMode="auto">
          <a:xfrm>
            <a:off x="4895852" y="2491276"/>
            <a:ext cx="2808685" cy="3816351"/>
            <a:chOff x="0" y="0"/>
            <a:chExt cx="2722" cy="2721"/>
          </a:xfrm>
        </p:grpSpPr>
        <p:sp>
          <p:nvSpPr>
            <p:cNvPr id="60421" name="任意多边形 51202"/>
            <p:cNvSpPr>
              <a:spLocks noChangeArrowheads="1"/>
            </p:cNvSpPr>
            <p:nvPr/>
          </p:nvSpPr>
          <p:spPr bwMode="auto">
            <a:xfrm>
              <a:off x="0" y="4"/>
              <a:ext cx="2722" cy="268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00"/>
                <a:gd name="T31" fmla="*/ 0 h 21600"/>
                <a:gd name="T32" fmla="*/ 21600 w 21600"/>
                <a:gd name="T33" fmla="*/ 216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20" y="10800"/>
                  </a:moveTo>
                  <a:cubicBezTo>
                    <a:pt x="320" y="16588"/>
                    <a:pt x="5012" y="21280"/>
                    <a:pt x="10800" y="21280"/>
                  </a:cubicBezTo>
                  <a:cubicBezTo>
                    <a:pt x="16588" y="21280"/>
                    <a:pt x="21280" y="16588"/>
                    <a:pt x="21280" y="10800"/>
                  </a:cubicBezTo>
                  <a:cubicBezTo>
                    <a:pt x="21280" y="5012"/>
                    <a:pt x="16588" y="320"/>
                    <a:pt x="10800" y="320"/>
                  </a:cubicBezTo>
                  <a:cubicBezTo>
                    <a:pt x="5012" y="320"/>
                    <a:pt x="320" y="5012"/>
                    <a:pt x="320" y="10800"/>
                  </a:cubicBezTo>
                  <a:close/>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22" name="未知"/>
            <p:cNvSpPr>
              <a:spLocks noChangeArrowheads="1"/>
            </p:cNvSpPr>
            <p:nvPr/>
          </p:nvSpPr>
          <p:spPr bwMode="auto">
            <a:xfrm>
              <a:off x="407" y="2192"/>
              <a:ext cx="325" cy="244"/>
            </a:xfrm>
            <a:custGeom>
              <a:avLst/>
              <a:gdLst>
                <a:gd name="T0" fmla="*/ 0 w 363"/>
                <a:gd name="T1" fmla="*/ 9 h 272"/>
                <a:gd name="T2" fmla="*/ 17 w 363"/>
                <a:gd name="T3" fmla="*/ 27 h 272"/>
                <a:gd name="T4" fmla="*/ 34 w 363"/>
                <a:gd name="T5" fmla="*/ 44 h 272"/>
                <a:gd name="T6" fmla="*/ 52 w 363"/>
                <a:gd name="T7" fmla="*/ 53 h 272"/>
                <a:gd name="T8" fmla="*/ 60 w 363"/>
                <a:gd name="T9" fmla="*/ 53 h 272"/>
                <a:gd name="T10" fmla="*/ 69 w 363"/>
                <a:gd name="T11" fmla="*/ 35 h 272"/>
                <a:gd name="T12" fmla="*/ 60 w 363"/>
                <a:gd name="T13" fmla="*/ 35 h 272"/>
                <a:gd name="T14" fmla="*/ 52 w 363"/>
                <a:gd name="T15" fmla="*/ 35 h 272"/>
                <a:gd name="T16" fmla="*/ 42 w 363"/>
                <a:gd name="T17" fmla="*/ 35 h 272"/>
                <a:gd name="T18" fmla="*/ 42 w 363"/>
                <a:gd name="T19" fmla="*/ 27 h 272"/>
                <a:gd name="T20" fmla="*/ 52 w 363"/>
                <a:gd name="T21" fmla="*/ 18 h 272"/>
                <a:gd name="T22" fmla="*/ 42 w 363"/>
                <a:gd name="T23" fmla="*/ 9 h 272"/>
                <a:gd name="T24" fmla="*/ 42 w 363"/>
                <a:gd name="T25" fmla="*/ 18 h 272"/>
                <a:gd name="T26" fmla="*/ 34 w 363"/>
                <a:gd name="T27" fmla="*/ 27 h 272"/>
                <a:gd name="T28" fmla="*/ 27 w 363"/>
                <a:gd name="T29" fmla="*/ 27 h 272"/>
                <a:gd name="T30" fmla="*/ 17 w 363"/>
                <a:gd name="T31" fmla="*/ 18 h 272"/>
                <a:gd name="T32" fmla="*/ 27 w 363"/>
                <a:gd name="T33" fmla="*/ 18 h 272"/>
                <a:gd name="T34" fmla="*/ 17 w 363"/>
                <a:gd name="T35" fmla="*/ 9 h 272"/>
                <a:gd name="T36" fmla="*/ 9 w 363"/>
                <a:gd name="T37" fmla="*/ 0 h 272"/>
                <a:gd name="T38" fmla="*/ 12 w 363"/>
                <a:gd name="T39" fmla="*/ 12 h 272"/>
                <a:gd name="T40" fmla="*/ 5 w 363"/>
                <a:gd name="T41" fmla="*/ 9 h 272"/>
                <a:gd name="T42" fmla="*/ 0 w 363"/>
                <a:gd name="T43" fmla="*/ 9 h 2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63"/>
                <a:gd name="T67" fmla="*/ 0 h 272"/>
                <a:gd name="T68" fmla="*/ 363 w 363"/>
                <a:gd name="T69" fmla="*/ 272 h 2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63" h="272">
                  <a:moveTo>
                    <a:pt x="0" y="45"/>
                  </a:moveTo>
                  <a:lnTo>
                    <a:pt x="90" y="136"/>
                  </a:lnTo>
                  <a:lnTo>
                    <a:pt x="181" y="227"/>
                  </a:lnTo>
                  <a:lnTo>
                    <a:pt x="272" y="272"/>
                  </a:lnTo>
                  <a:lnTo>
                    <a:pt x="317" y="272"/>
                  </a:lnTo>
                  <a:lnTo>
                    <a:pt x="363" y="181"/>
                  </a:lnTo>
                  <a:lnTo>
                    <a:pt x="317" y="181"/>
                  </a:lnTo>
                  <a:lnTo>
                    <a:pt x="272" y="181"/>
                  </a:lnTo>
                  <a:lnTo>
                    <a:pt x="226" y="181"/>
                  </a:lnTo>
                  <a:lnTo>
                    <a:pt x="226" y="136"/>
                  </a:lnTo>
                  <a:lnTo>
                    <a:pt x="272" y="91"/>
                  </a:lnTo>
                  <a:lnTo>
                    <a:pt x="226" y="45"/>
                  </a:lnTo>
                  <a:lnTo>
                    <a:pt x="226" y="91"/>
                  </a:lnTo>
                  <a:lnTo>
                    <a:pt x="181" y="136"/>
                  </a:lnTo>
                  <a:lnTo>
                    <a:pt x="136" y="136"/>
                  </a:lnTo>
                  <a:lnTo>
                    <a:pt x="90" y="91"/>
                  </a:lnTo>
                  <a:lnTo>
                    <a:pt x="136" y="91"/>
                  </a:lnTo>
                  <a:lnTo>
                    <a:pt x="90" y="45"/>
                  </a:lnTo>
                  <a:lnTo>
                    <a:pt x="45" y="0"/>
                  </a:lnTo>
                  <a:lnTo>
                    <a:pt x="61" y="57"/>
                  </a:lnTo>
                  <a:lnTo>
                    <a:pt x="28" y="45"/>
                  </a:lnTo>
                  <a:lnTo>
                    <a:pt x="0" y="45"/>
                  </a:lnTo>
                  <a:close/>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23" name="未知"/>
            <p:cNvSpPr>
              <a:spLocks noChangeArrowheads="1"/>
            </p:cNvSpPr>
            <p:nvPr/>
          </p:nvSpPr>
          <p:spPr bwMode="auto">
            <a:xfrm>
              <a:off x="871" y="836"/>
              <a:ext cx="420" cy="1885"/>
            </a:xfrm>
            <a:custGeom>
              <a:avLst/>
              <a:gdLst>
                <a:gd name="T0" fmla="*/ 162 w 420"/>
                <a:gd name="T1" fmla="*/ 1 h 1885"/>
                <a:gd name="T2" fmla="*/ 56 w 420"/>
                <a:gd name="T3" fmla="*/ 561 h 1885"/>
                <a:gd name="T4" fmla="*/ 122 w 420"/>
                <a:gd name="T5" fmla="*/ 1185 h 1885"/>
                <a:gd name="T6" fmla="*/ 383 w 420"/>
                <a:gd name="T7" fmla="*/ 1785 h 1885"/>
                <a:gd name="T8" fmla="*/ 343 w 420"/>
                <a:gd name="T9" fmla="*/ 1785 h 1885"/>
                <a:gd name="T10" fmla="*/ 70 w 420"/>
                <a:gd name="T11" fmla="*/ 1209 h 1885"/>
                <a:gd name="T12" fmla="*/ 15 w 420"/>
                <a:gd name="T13" fmla="*/ 487 h 1885"/>
                <a:gd name="T14" fmla="*/ 162 w 420"/>
                <a:gd name="T15" fmla="*/ 1 h 1885"/>
                <a:gd name="T16" fmla="*/ 0 60000 65536"/>
                <a:gd name="T17" fmla="*/ 0 60000 65536"/>
                <a:gd name="T18" fmla="*/ 0 60000 65536"/>
                <a:gd name="T19" fmla="*/ 0 60000 65536"/>
                <a:gd name="T20" fmla="*/ 0 60000 65536"/>
                <a:gd name="T21" fmla="*/ 0 60000 65536"/>
                <a:gd name="T22" fmla="*/ 0 60000 65536"/>
                <a:gd name="T23" fmla="*/ 0 60000 65536"/>
                <a:gd name="T24" fmla="*/ 0 w 420"/>
                <a:gd name="T25" fmla="*/ 0 h 1885"/>
                <a:gd name="T26" fmla="*/ 420 w 420"/>
                <a:gd name="T27" fmla="*/ 1885 h 18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0" h="1885">
                  <a:moveTo>
                    <a:pt x="162" y="1"/>
                  </a:moveTo>
                  <a:cubicBezTo>
                    <a:pt x="173" y="0"/>
                    <a:pt x="62" y="364"/>
                    <a:pt x="56" y="561"/>
                  </a:cubicBezTo>
                  <a:cubicBezTo>
                    <a:pt x="50" y="758"/>
                    <a:pt x="67" y="981"/>
                    <a:pt x="122" y="1185"/>
                  </a:cubicBezTo>
                  <a:cubicBezTo>
                    <a:pt x="176" y="1389"/>
                    <a:pt x="347" y="1685"/>
                    <a:pt x="383" y="1785"/>
                  </a:cubicBezTo>
                  <a:cubicBezTo>
                    <a:pt x="420" y="1885"/>
                    <a:pt x="395" y="1881"/>
                    <a:pt x="343" y="1785"/>
                  </a:cubicBezTo>
                  <a:cubicBezTo>
                    <a:pt x="291" y="1689"/>
                    <a:pt x="125" y="1425"/>
                    <a:pt x="70" y="1209"/>
                  </a:cubicBezTo>
                  <a:cubicBezTo>
                    <a:pt x="15" y="993"/>
                    <a:pt x="0" y="688"/>
                    <a:pt x="15" y="487"/>
                  </a:cubicBezTo>
                  <a:cubicBezTo>
                    <a:pt x="30" y="286"/>
                    <a:pt x="132" y="102"/>
                    <a:pt x="162" y="1"/>
                  </a:cubicBezTo>
                  <a:close/>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24" name="未知"/>
            <p:cNvSpPr>
              <a:spLocks noChangeArrowheads="1"/>
            </p:cNvSpPr>
            <p:nvPr/>
          </p:nvSpPr>
          <p:spPr bwMode="auto">
            <a:xfrm>
              <a:off x="1234" y="804"/>
              <a:ext cx="429" cy="1836"/>
            </a:xfrm>
            <a:custGeom>
              <a:avLst/>
              <a:gdLst>
                <a:gd name="T0" fmla="*/ 0 w 429"/>
                <a:gd name="T1" fmla="*/ 25 h 1836"/>
                <a:gd name="T2" fmla="*/ 375 w 429"/>
                <a:gd name="T3" fmla="*/ 1835 h 1836"/>
                <a:gd name="T4" fmla="*/ 429 w 429"/>
                <a:gd name="T5" fmla="*/ 1836 h 1836"/>
                <a:gd name="T6" fmla="*/ 37 w 429"/>
                <a:gd name="T7" fmla="*/ 0 h 1836"/>
                <a:gd name="T8" fmla="*/ 0 w 429"/>
                <a:gd name="T9" fmla="*/ 25 h 1836"/>
                <a:gd name="T10" fmla="*/ 0 60000 65536"/>
                <a:gd name="T11" fmla="*/ 0 60000 65536"/>
                <a:gd name="T12" fmla="*/ 0 60000 65536"/>
                <a:gd name="T13" fmla="*/ 0 60000 65536"/>
                <a:gd name="T14" fmla="*/ 0 60000 65536"/>
                <a:gd name="T15" fmla="*/ 0 w 429"/>
                <a:gd name="T16" fmla="*/ 0 h 1836"/>
                <a:gd name="T17" fmla="*/ 429 w 429"/>
                <a:gd name="T18" fmla="*/ 1836 h 1836"/>
              </a:gdLst>
              <a:ahLst/>
              <a:cxnLst>
                <a:cxn ang="T10">
                  <a:pos x="T0" y="T1"/>
                </a:cxn>
                <a:cxn ang="T11">
                  <a:pos x="T2" y="T3"/>
                </a:cxn>
                <a:cxn ang="T12">
                  <a:pos x="T4" y="T5"/>
                </a:cxn>
                <a:cxn ang="T13">
                  <a:pos x="T6" y="T7"/>
                </a:cxn>
                <a:cxn ang="T14">
                  <a:pos x="T8" y="T9"/>
                </a:cxn>
              </a:cxnLst>
              <a:rect l="T15" t="T16" r="T17" b="T18"/>
              <a:pathLst>
                <a:path w="429" h="1836">
                  <a:moveTo>
                    <a:pt x="0" y="25"/>
                  </a:moveTo>
                  <a:lnTo>
                    <a:pt x="375" y="1835"/>
                  </a:lnTo>
                  <a:lnTo>
                    <a:pt x="429" y="1836"/>
                  </a:lnTo>
                  <a:lnTo>
                    <a:pt x="37" y="0"/>
                  </a:lnTo>
                  <a:lnTo>
                    <a:pt x="0" y="25"/>
                  </a:lnTo>
                  <a:close/>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25" name="未知"/>
            <p:cNvSpPr>
              <a:spLocks noChangeArrowheads="1"/>
            </p:cNvSpPr>
            <p:nvPr/>
          </p:nvSpPr>
          <p:spPr bwMode="auto">
            <a:xfrm>
              <a:off x="1481" y="661"/>
              <a:ext cx="600" cy="1899"/>
            </a:xfrm>
            <a:custGeom>
              <a:avLst/>
              <a:gdLst>
                <a:gd name="T0" fmla="*/ 0 w 600"/>
                <a:gd name="T1" fmla="*/ 67 h 1899"/>
                <a:gd name="T2" fmla="*/ 91 w 600"/>
                <a:gd name="T3" fmla="*/ 168 h 1899"/>
                <a:gd name="T4" fmla="*/ 347 w 600"/>
                <a:gd name="T5" fmla="*/ 552 h 1899"/>
                <a:gd name="T6" fmla="*/ 512 w 600"/>
                <a:gd name="T7" fmla="*/ 1146 h 1899"/>
                <a:gd name="T8" fmla="*/ 539 w 600"/>
                <a:gd name="T9" fmla="*/ 1612 h 1899"/>
                <a:gd name="T10" fmla="*/ 457 w 600"/>
                <a:gd name="T11" fmla="*/ 1859 h 1899"/>
                <a:gd name="T12" fmla="*/ 503 w 600"/>
                <a:gd name="T13" fmla="*/ 1850 h 1899"/>
                <a:gd name="T14" fmla="*/ 583 w 600"/>
                <a:gd name="T15" fmla="*/ 1611 h 1899"/>
                <a:gd name="T16" fmla="*/ 567 w 600"/>
                <a:gd name="T17" fmla="*/ 1146 h 1899"/>
                <a:gd name="T18" fmla="*/ 384 w 600"/>
                <a:gd name="T19" fmla="*/ 524 h 1899"/>
                <a:gd name="T20" fmla="*/ 82 w 600"/>
                <a:gd name="T21" fmla="*/ 76 h 1899"/>
                <a:gd name="T22" fmla="*/ 0 w 600"/>
                <a:gd name="T23" fmla="*/ 67 h 18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00"/>
                <a:gd name="T37" fmla="*/ 0 h 1899"/>
                <a:gd name="T38" fmla="*/ 600 w 600"/>
                <a:gd name="T39" fmla="*/ 1899 h 189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00" h="1899">
                  <a:moveTo>
                    <a:pt x="0" y="67"/>
                  </a:moveTo>
                  <a:cubicBezTo>
                    <a:pt x="2" y="82"/>
                    <a:pt x="33" y="87"/>
                    <a:pt x="91" y="168"/>
                  </a:cubicBezTo>
                  <a:cubicBezTo>
                    <a:pt x="149" y="249"/>
                    <a:pt x="277" y="389"/>
                    <a:pt x="347" y="552"/>
                  </a:cubicBezTo>
                  <a:cubicBezTo>
                    <a:pt x="417" y="715"/>
                    <a:pt x="480" y="969"/>
                    <a:pt x="512" y="1146"/>
                  </a:cubicBezTo>
                  <a:cubicBezTo>
                    <a:pt x="544" y="1323"/>
                    <a:pt x="548" y="1493"/>
                    <a:pt x="539" y="1612"/>
                  </a:cubicBezTo>
                  <a:cubicBezTo>
                    <a:pt x="530" y="1731"/>
                    <a:pt x="463" y="1819"/>
                    <a:pt x="457" y="1859"/>
                  </a:cubicBezTo>
                  <a:cubicBezTo>
                    <a:pt x="451" y="1899"/>
                    <a:pt x="482" y="1891"/>
                    <a:pt x="503" y="1850"/>
                  </a:cubicBezTo>
                  <a:cubicBezTo>
                    <a:pt x="524" y="1809"/>
                    <a:pt x="572" y="1728"/>
                    <a:pt x="583" y="1611"/>
                  </a:cubicBezTo>
                  <a:cubicBezTo>
                    <a:pt x="594" y="1494"/>
                    <a:pt x="600" y="1327"/>
                    <a:pt x="567" y="1146"/>
                  </a:cubicBezTo>
                  <a:cubicBezTo>
                    <a:pt x="534" y="965"/>
                    <a:pt x="465" y="702"/>
                    <a:pt x="384" y="524"/>
                  </a:cubicBezTo>
                  <a:cubicBezTo>
                    <a:pt x="303" y="346"/>
                    <a:pt x="146" y="152"/>
                    <a:pt x="82" y="76"/>
                  </a:cubicBezTo>
                  <a:cubicBezTo>
                    <a:pt x="18" y="0"/>
                    <a:pt x="17" y="69"/>
                    <a:pt x="0" y="67"/>
                  </a:cubicBezTo>
                  <a:close/>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26" name="未知"/>
            <p:cNvSpPr>
              <a:spLocks noChangeArrowheads="1"/>
            </p:cNvSpPr>
            <p:nvPr/>
          </p:nvSpPr>
          <p:spPr bwMode="auto">
            <a:xfrm>
              <a:off x="2113" y="863"/>
              <a:ext cx="338" cy="1494"/>
            </a:xfrm>
            <a:custGeom>
              <a:avLst/>
              <a:gdLst>
                <a:gd name="T0" fmla="*/ 26 w 338"/>
                <a:gd name="T1" fmla="*/ 73 h 1494"/>
                <a:gd name="T2" fmla="*/ 136 w 338"/>
                <a:gd name="T3" fmla="*/ 194 h 1494"/>
                <a:gd name="T4" fmla="*/ 282 w 338"/>
                <a:gd name="T5" fmla="*/ 706 h 1494"/>
                <a:gd name="T6" fmla="*/ 282 w 338"/>
                <a:gd name="T7" fmla="*/ 1118 h 1494"/>
                <a:gd name="T8" fmla="*/ 218 w 338"/>
                <a:gd name="T9" fmla="*/ 1319 h 1494"/>
                <a:gd name="T10" fmla="*/ 132 w 338"/>
                <a:gd name="T11" fmla="*/ 1475 h 1494"/>
                <a:gd name="T12" fmla="*/ 206 w 338"/>
                <a:gd name="T13" fmla="*/ 1433 h 1494"/>
                <a:gd name="T14" fmla="*/ 312 w 338"/>
                <a:gd name="T15" fmla="*/ 1163 h 1494"/>
                <a:gd name="T16" fmla="*/ 337 w 338"/>
                <a:gd name="T17" fmla="*/ 871 h 1494"/>
                <a:gd name="T18" fmla="*/ 309 w 338"/>
                <a:gd name="T19" fmla="*/ 615 h 1494"/>
                <a:gd name="T20" fmla="*/ 172 w 338"/>
                <a:gd name="T21" fmla="*/ 149 h 1494"/>
                <a:gd name="T22" fmla="*/ 34 w 338"/>
                <a:gd name="T23" fmla="*/ 23 h 1494"/>
                <a:gd name="T24" fmla="*/ 26 w 338"/>
                <a:gd name="T25" fmla="*/ 73 h 14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38"/>
                <a:gd name="T40" fmla="*/ 0 h 1494"/>
                <a:gd name="T41" fmla="*/ 338 w 338"/>
                <a:gd name="T42" fmla="*/ 1494 h 149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38" h="1494">
                  <a:moveTo>
                    <a:pt x="26" y="73"/>
                  </a:moveTo>
                  <a:cubicBezTo>
                    <a:pt x="43" y="102"/>
                    <a:pt x="93" y="88"/>
                    <a:pt x="136" y="194"/>
                  </a:cubicBezTo>
                  <a:cubicBezTo>
                    <a:pt x="179" y="300"/>
                    <a:pt x="258" y="552"/>
                    <a:pt x="282" y="706"/>
                  </a:cubicBezTo>
                  <a:cubicBezTo>
                    <a:pt x="306" y="860"/>
                    <a:pt x="293" y="1016"/>
                    <a:pt x="282" y="1118"/>
                  </a:cubicBezTo>
                  <a:cubicBezTo>
                    <a:pt x="271" y="1220"/>
                    <a:pt x="243" y="1260"/>
                    <a:pt x="218" y="1319"/>
                  </a:cubicBezTo>
                  <a:cubicBezTo>
                    <a:pt x="193" y="1378"/>
                    <a:pt x="134" y="1456"/>
                    <a:pt x="132" y="1475"/>
                  </a:cubicBezTo>
                  <a:cubicBezTo>
                    <a:pt x="130" y="1494"/>
                    <a:pt x="176" y="1485"/>
                    <a:pt x="206" y="1433"/>
                  </a:cubicBezTo>
                  <a:cubicBezTo>
                    <a:pt x="235" y="1381"/>
                    <a:pt x="290" y="1257"/>
                    <a:pt x="312" y="1163"/>
                  </a:cubicBezTo>
                  <a:cubicBezTo>
                    <a:pt x="334" y="1069"/>
                    <a:pt x="338" y="962"/>
                    <a:pt x="337" y="871"/>
                  </a:cubicBezTo>
                  <a:cubicBezTo>
                    <a:pt x="336" y="780"/>
                    <a:pt x="336" y="735"/>
                    <a:pt x="309" y="615"/>
                  </a:cubicBezTo>
                  <a:cubicBezTo>
                    <a:pt x="282" y="495"/>
                    <a:pt x="218" y="248"/>
                    <a:pt x="172" y="149"/>
                  </a:cubicBezTo>
                  <a:cubicBezTo>
                    <a:pt x="126" y="50"/>
                    <a:pt x="58" y="36"/>
                    <a:pt x="34" y="23"/>
                  </a:cubicBezTo>
                  <a:cubicBezTo>
                    <a:pt x="10" y="10"/>
                    <a:pt x="0" y="0"/>
                    <a:pt x="26" y="73"/>
                  </a:cubicBezTo>
                  <a:close/>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27" name="未知"/>
            <p:cNvSpPr>
              <a:spLocks noChangeArrowheads="1"/>
            </p:cNvSpPr>
            <p:nvPr/>
          </p:nvSpPr>
          <p:spPr bwMode="auto">
            <a:xfrm>
              <a:off x="400" y="1322"/>
              <a:ext cx="573" cy="1290"/>
            </a:xfrm>
            <a:custGeom>
              <a:avLst/>
              <a:gdLst>
                <a:gd name="T0" fmla="*/ 2 w 573"/>
                <a:gd name="T1" fmla="*/ 129 h 1290"/>
                <a:gd name="T2" fmla="*/ 48 w 573"/>
                <a:gd name="T3" fmla="*/ 65 h 1290"/>
                <a:gd name="T4" fmla="*/ 84 w 573"/>
                <a:gd name="T5" fmla="*/ 522 h 1290"/>
                <a:gd name="T6" fmla="*/ 241 w 573"/>
                <a:gd name="T7" fmla="*/ 909 h 1290"/>
                <a:gd name="T8" fmla="*/ 396 w 573"/>
                <a:gd name="T9" fmla="*/ 1106 h 1290"/>
                <a:gd name="T10" fmla="*/ 568 w 573"/>
                <a:gd name="T11" fmla="*/ 1286 h 1290"/>
                <a:gd name="T12" fmla="*/ 363 w 573"/>
                <a:gd name="T13" fmla="*/ 1130 h 1290"/>
                <a:gd name="T14" fmla="*/ 183 w 573"/>
                <a:gd name="T15" fmla="*/ 909 h 1290"/>
                <a:gd name="T16" fmla="*/ 38 w 573"/>
                <a:gd name="T17" fmla="*/ 540 h 1290"/>
                <a:gd name="T18" fmla="*/ 2 w 573"/>
                <a:gd name="T19" fmla="*/ 129 h 129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3"/>
                <a:gd name="T31" fmla="*/ 0 h 1290"/>
                <a:gd name="T32" fmla="*/ 573 w 573"/>
                <a:gd name="T33" fmla="*/ 1290 h 129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3" h="1290">
                  <a:moveTo>
                    <a:pt x="2" y="129"/>
                  </a:moveTo>
                  <a:cubicBezTo>
                    <a:pt x="4" y="50"/>
                    <a:pt x="34" y="0"/>
                    <a:pt x="48" y="65"/>
                  </a:cubicBezTo>
                  <a:cubicBezTo>
                    <a:pt x="62" y="130"/>
                    <a:pt x="52" y="381"/>
                    <a:pt x="84" y="522"/>
                  </a:cubicBezTo>
                  <a:cubicBezTo>
                    <a:pt x="116" y="663"/>
                    <a:pt x="189" y="812"/>
                    <a:pt x="241" y="909"/>
                  </a:cubicBezTo>
                  <a:cubicBezTo>
                    <a:pt x="293" y="1006"/>
                    <a:pt x="341" y="1043"/>
                    <a:pt x="396" y="1106"/>
                  </a:cubicBezTo>
                  <a:cubicBezTo>
                    <a:pt x="450" y="1169"/>
                    <a:pt x="573" y="1283"/>
                    <a:pt x="568" y="1286"/>
                  </a:cubicBezTo>
                  <a:cubicBezTo>
                    <a:pt x="562" y="1290"/>
                    <a:pt x="428" y="1193"/>
                    <a:pt x="363" y="1130"/>
                  </a:cubicBezTo>
                  <a:cubicBezTo>
                    <a:pt x="299" y="1068"/>
                    <a:pt x="237" y="1007"/>
                    <a:pt x="183" y="909"/>
                  </a:cubicBezTo>
                  <a:cubicBezTo>
                    <a:pt x="129" y="811"/>
                    <a:pt x="68" y="670"/>
                    <a:pt x="38" y="540"/>
                  </a:cubicBezTo>
                  <a:cubicBezTo>
                    <a:pt x="8" y="410"/>
                    <a:pt x="0" y="208"/>
                    <a:pt x="2" y="129"/>
                  </a:cubicBezTo>
                  <a:close/>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28" name="未知"/>
            <p:cNvSpPr>
              <a:spLocks noChangeArrowheads="1"/>
            </p:cNvSpPr>
            <p:nvPr/>
          </p:nvSpPr>
          <p:spPr bwMode="auto">
            <a:xfrm>
              <a:off x="1381" y="118"/>
              <a:ext cx="655" cy="192"/>
            </a:xfrm>
            <a:custGeom>
              <a:avLst/>
              <a:gdLst>
                <a:gd name="T0" fmla="*/ 4 w 731"/>
                <a:gd name="T1" fmla="*/ 37 h 214"/>
                <a:gd name="T2" fmla="*/ 49 w 731"/>
                <a:gd name="T3" fmla="*/ 9 h 214"/>
                <a:gd name="T4" fmla="*/ 87 w 731"/>
                <a:gd name="T5" fmla="*/ 4 h 214"/>
                <a:gd name="T6" fmla="*/ 121 w 731"/>
                <a:gd name="T7" fmla="*/ 4 h 214"/>
                <a:gd name="T8" fmla="*/ 139 w 731"/>
                <a:gd name="T9" fmla="*/ 12 h 214"/>
                <a:gd name="T10" fmla="*/ 108 w 731"/>
                <a:gd name="T11" fmla="*/ 10 h 214"/>
                <a:gd name="T12" fmla="*/ 51 w 731"/>
                <a:gd name="T13" fmla="*/ 15 h 214"/>
                <a:gd name="T14" fmla="*/ 11 w 731"/>
                <a:gd name="T15" fmla="*/ 39 h 214"/>
                <a:gd name="T16" fmla="*/ 4 w 731"/>
                <a:gd name="T17" fmla="*/ 37 h 2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1"/>
                <a:gd name="T28" fmla="*/ 0 h 214"/>
                <a:gd name="T29" fmla="*/ 731 w 731"/>
                <a:gd name="T30" fmla="*/ 214 h 2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1" h="214">
                  <a:moveTo>
                    <a:pt x="17" y="187"/>
                  </a:moveTo>
                  <a:cubicBezTo>
                    <a:pt x="0" y="176"/>
                    <a:pt x="182" y="71"/>
                    <a:pt x="255" y="41"/>
                  </a:cubicBezTo>
                  <a:cubicBezTo>
                    <a:pt x="328" y="11"/>
                    <a:pt x="394" y="8"/>
                    <a:pt x="456" y="4"/>
                  </a:cubicBezTo>
                  <a:cubicBezTo>
                    <a:pt x="518" y="0"/>
                    <a:pt x="585" y="7"/>
                    <a:pt x="629" y="16"/>
                  </a:cubicBezTo>
                  <a:cubicBezTo>
                    <a:pt x="673" y="25"/>
                    <a:pt x="731" y="55"/>
                    <a:pt x="720" y="61"/>
                  </a:cubicBezTo>
                  <a:cubicBezTo>
                    <a:pt x="709" y="67"/>
                    <a:pt x="641" y="47"/>
                    <a:pt x="565" y="50"/>
                  </a:cubicBezTo>
                  <a:cubicBezTo>
                    <a:pt x="489" y="53"/>
                    <a:pt x="349" y="53"/>
                    <a:pt x="264" y="77"/>
                  </a:cubicBezTo>
                  <a:cubicBezTo>
                    <a:pt x="179" y="101"/>
                    <a:pt x="94" y="178"/>
                    <a:pt x="53" y="196"/>
                  </a:cubicBezTo>
                  <a:cubicBezTo>
                    <a:pt x="12" y="214"/>
                    <a:pt x="24" y="189"/>
                    <a:pt x="17" y="187"/>
                  </a:cubicBezTo>
                  <a:close/>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29" name="未知"/>
            <p:cNvSpPr>
              <a:spLocks noChangeArrowheads="1"/>
            </p:cNvSpPr>
            <p:nvPr/>
          </p:nvSpPr>
          <p:spPr bwMode="auto">
            <a:xfrm>
              <a:off x="1533" y="386"/>
              <a:ext cx="504" cy="82"/>
            </a:xfrm>
            <a:custGeom>
              <a:avLst/>
              <a:gdLst>
                <a:gd name="T0" fmla="*/ 0 w 563"/>
                <a:gd name="T1" fmla="*/ 0 h 91"/>
                <a:gd name="T2" fmla="*/ 12 w 563"/>
                <a:gd name="T3" fmla="*/ 8 h 91"/>
                <a:gd name="T4" fmla="*/ 58 w 563"/>
                <a:gd name="T5" fmla="*/ 5 h 91"/>
                <a:gd name="T6" fmla="*/ 101 w 563"/>
                <a:gd name="T7" fmla="*/ 8 h 91"/>
                <a:gd name="T8" fmla="*/ 97 w 563"/>
                <a:gd name="T9" fmla="*/ 15 h 91"/>
                <a:gd name="T10" fmla="*/ 56 w 563"/>
                <a:gd name="T11" fmla="*/ 12 h 91"/>
                <a:gd name="T12" fmla="*/ 7 w 563"/>
                <a:gd name="T13" fmla="*/ 19 h 91"/>
                <a:gd name="T14" fmla="*/ 0 60000 65536"/>
                <a:gd name="T15" fmla="*/ 0 60000 65536"/>
                <a:gd name="T16" fmla="*/ 0 60000 65536"/>
                <a:gd name="T17" fmla="*/ 0 60000 65536"/>
                <a:gd name="T18" fmla="*/ 0 60000 65536"/>
                <a:gd name="T19" fmla="*/ 0 60000 65536"/>
                <a:gd name="T20" fmla="*/ 0 60000 65536"/>
                <a:gd name="T21" fmla="*/ 0 w 563"/>
                <a:gd name="T22" fmla="*/ 0 h 91"/>
                <a:gd name="T23" fmla="*/ 563 w 56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3" h="91">
                  <a:moveTo>
                    <a:pt x="0" y="0"/>
                  </a:moveTo>
                  <a:cubicBezTo>
                    <a:pt x="11" y="6"/>
                    <a:pt x="12" y="34"/>
                    <a:pt x="64" y="37"/>
                  </a:cubicBezTo>
                  <a:cubicBezTo>
                    <a:pt x="116" y="40"/>
                    <a:pt x="233" y="18"/>
                    <a:pt x="311" y="18"/>
                  </a:cubicBezTo>
                  <a:cubicBezTo>
                    <a:pt x="389" y="18"/>
                    <a:pt x="497" y="28"/>
                    <a:pt x="530" y="37"/>
                  </a:cubicBezTo>
                  <a:cubicBezTo>
                    <a:pt x="563" y="46"/>
                    <a:pt x="551" y="70"/>
                    <a:pt x="512" y="73"/>
                  </a:cubicBezTo>
                  <a:cubicBezTo>
                    <a:pt x="473" y="76"/>
                    <a:pt x="372" y="52"/>
                    <a:pt x="293" y="55"/>
                  </a:cubicBezTo>
                  <a:cubicBezTo>
                    <a:pt x="214" y="58"/>
                    <a:pt x="90" y="84"/>
                    <a:pt x="37" y="91"/>
                  </a:cubicBezTo>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30" name="未知"/>
            <p:cNvSpPr>
              <a:spLocks noChangeArrowheads="1"/>
            </p:cNvSpPr>
            <p:nvPr/>
          </p:nvSpPr>
          <p:spPr bwMode="auto">
            <a:xfrm>
              <a:off x="1254" y="0"/>
              <a:ext cx="204" cy="247"/>
            </a:xfrm>
            <a:custGeom>
              <a:avLst/>
              <a:gdLst>
                <a:gd name="T0" fmla="*/ 0 w 228"/>
                <a:gd name="T1" fmla="*/ 51 h 276"/>
                <a:gd name="T2" fmla="*/ 30 w 228"/>
                <a:gd name="T3" fmla="*/ 7 h 276"/>
                <a:gd name="T4" fmla="*/ 40 w 228"/>
                <a:gd name="T5" fmla="*/ 9 h 276"/>
                <a:gd name="T6" fmla="*/ 10 w 228"/>
                <a:gd name="T7" fmla="*/ 51 h 276"/>
                <a:gd name="T8" fmla="*/ 0 60000 65536"/>
                <a:gd name="T9" fmla="*/ 0 60000 65536"/>
                <a:gd name="T10" fmla="*/ 0 60000 65536"/>
                <a:gd name="T11" fmla="*/ 0 60000 65536"/>
                <a:gd name="T12" fmla="*/ 0 w 228"/>
                <a:gd name="T13" fmla="*/ 0 h 276"/>
                <a:gd name="T14" fmla="*/ 228 w 228"/>
                <a:gd name="T15" fmla="*/ 276 h 276"/>
              </a:gdLst>
              <a:ahLst/>
              <a:cxnLst>
                <a:cxn ang="T8">
                  <a:pos x="T0" y="T1"/>
                </a:cxn>
                <a:cxn ang="T9">
                  <a:pos x="T2" y="T3"/>
                </a:cxn>
                <a:cxn ang="T10">
                  <a:pos x="T4" y="T5"/>
                </a:cxn>
                <a:cxn ang="T11">
                  <a:pos x="T6" y="T7"/>
                </a:cxn>
              </a:cxnLst>
              <a:rect l="T12" t="T13" r="T14" b="T15"/>
              <a:pathLst>
                <a:path w="228" h="276">
                  <a:moveTo>
                    <a:pt x="0" y="276"/>
                  </a:moveTo>
                  <a:cubicBezTo>
                    <a:pt x="26" y="236"/>
                    <a:pt x="121" y="76"/>
                    <a:pt x="156" y="38"/>
                  </a:cubicBezTo>
                  <a:cubicBezTo>
                    <a:pt x="191" y="0"/>
                    <a:pt x="228" y="9"/>
                    <a:pt x="211" y="47"/>
                  </a:cubicBezTo>
                  <a:cubicBezTo>
                    <a:pt x="194" y="85"/>
                    <a:pt x="85" y="222"/>
                    <a:pt x="52" y="268"/>
                  </a:cubicBezTo>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31" name="未知"/>
            <p:cNvSpPr>
              <a:spLocks noChangeArrowheads="1"/>
            </p:cNvSpPr>
            <p:nvPr/>
          </p:nvSpPr>
          <p:spPr bwMode="auto">
            <a:xfrm>
              <a:off x="1065" y="25"/>
              <a:ext cx="67" cy="287"/>
            </a:xfrm>
            <a:custGeom>
              <a:avLst/>
              <a:gdLst>
                <a:gd name="T0" fmla="*/ 1 w 75"/>
                <a:gd name="T1" fmla="*/ 10 h 320"/>
                <a:gd name="T2" fmla="*/ 7 w 75"/>
                <a:gd name="T3" fmla="*/ 57 h 320"/>
                <a:gd name="T4" fmla="*/ 13 w 75"/>
                <a:gd name="T5" fmla="*/ 52 h 320"/>
                <a:gd name="T6" fmla="*/ 5 w 75"/>
                <a:gd name="T7" fmla="*/ 8 h 320"/>
                <a:gd name="T8" fmla="*/ 1 w 75"/>
                <a:gd name="T9" fmla="*/ 10 h 320"/>
                <a:gd name="T10" fmla="*/ 0 60000 65536"/>
                <a:gd name="T11" fmla="*/ 0 60000 65536"/>
                <a:gd name="T12" fmla="*/ 0 60000 65536"/>
                <a:gd name="T13" fmla="*/ 0 60000 65536"/>
                <a:gd name="T14" fmla="*/ 0 60000 65536"/>
                <a:gd name="T15" fmla="*/ 0 w 75"/>
                <a:gd name="T16" fmla="*/ 0 h 320"/>
                <a:gd name="T17" fmla="*/ 75 w 75"/>
                <a:gd name="T18" fmla="*/ 320 h 320"/>
              </a:gdLst>
              <a:ahLst/>
              <a:cxnLst>
                <a:cxn ang="T10">
                  <a:pos x="T0" y="T1"/>
                </a:cxn>
                <a:cxn ang="T11">
                  <a:pos x="T2" y="T3"/>
                </a:cxn>
                <a:cxn ang="T12">
                  <a:pos x="T4" y="T5"/>
                </a:cxn>
                <a:cxn ang="T13">
                  <a:pos x="T6" y="T7"/>
                </a:cxn>
                <a:cxn ang="T14">
                  <a:pos x="T8" y="T9"/>
                </a:cxn>
              </a:cxnLst>
              <a:rect l="T15" t="T16" r="T17" b="T18"/>
              <a:pathLst>
                <a:path w="75" h="320">
                  <a:moveTo>
                    <a:pt x="1" y="46"/>
                  </a:moveTo>
                  <a:cubicBezTo>
                    <a:pt x="2" y="87"/>
                    <a:pt x="24" y="248"/>
                    <a:pt x="36" y="285"/>
                  </a:cubicBezTo>
                  <a:cubicBezTo>
                    <a:pt x="50" y="320"/>
                    <a:pt x="75" y="307"/>
                    <a:pt x="74" y="266"/>
                  </a:cubicBezTo>
                  <a:cubicBezTo>
                    <a:pt x="73" y="225"/>
                    <a:pt x="40" y="74"/>
                    <a:pt x="28" y="37"/>
                  </a:cubicBezTo>
                  <a:cubicBezTo>
                    <a:pt x="16" y="0"/>
                    <a:pt x="0" y="5"/>
                    <a:pt x="1" y="46"/>
                  </a:cubicBezTo>
                  <a:close/>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32" name="未知"/>
            <p:cNvSpPr>
              <a:spLocks noChangeArrowheads="1"/>
            </p:cNvSpPr>
            <p:nvPr/>
          </p:nvSpPr>
          <p:spPr bwMode="auto">
            <a:xfrm>
              <a:off x="530" y="846"/>
              <a:ext cx="1687" cy="607"/>
            </a:xfrm>
            <a:custGeom>
              <a:avLst/>
              <a:gdLst>
                <a:gd name="T0" fmla="*/ 18 w 1883"/>
                <a:gd name="T1" fmla="*/ 99 h 677"/>
                <a:gd name="T2" fmla="*/ 78 w 1883"/>
                <a:gd name="T3" fmla="*/ 115 h 677"/>
                <a:gd name="T4" fmla="*/ 181 w 1883"/>
                <a:gd name="T5" fmla="*/ 112 h 677"/>
                <a:gd name="T6" fmla="*/ 275 w 1883"/>
                <a:gd name="T7" fmla="*/ 76 h 677"/>
                <a:gd name="T8" fmla="*/ 349 w 1883"/>
                <a:gd name="T9" fmla="*/ 10 h 677"/>
                <a:gd name="T10" fmla="*/ 357 w 1883"/>
                <a:gd name="T11" fmla="*/ 18 h 677"/>
                <a:gd name="T12" fmla="*/ 349 w 1883"/>
                <a:gd name="T13" fmla="*/ 28 h 677"/>
                <a:gd name="T14" fmla="*/ 280 w 1883"/>
                <a:gd name="T15" fmla="*/ 89 h 677"/>
                <a:gd name="T16" fmla="*/ 185 w 1883"/>
                <a:gd name="T17" fmla="*/ 124 h 677"/>
                <a:gd name="T18" fmla="*/ 78 w 1883"/>
                <a:gd name="T19" fmla="*/ 128 h 677"/>
                <a:gd name="T20" fmla="*/ 12 w 1883"/>
                <a:gd name="T21" fmla="*/ 112 h 677"/>
                <a:gd name="T22" fmla="*/ 10 w 1883"/>
                <a:gd name="T23" fmla="*/ 107 h 6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83"/>
                <a:gd name="T37" fmla="*/ 0 h 677"/>
                <a:gd name="T38" fmla="*/ 1883 w 1883"/>
                <a:gd name="T39" fmla="*/ 677 h 6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83" h="677">
                  <a:moveTo>
                    <a:pt x="95" y="511"/>
                  </a:moveTo>
                  <a:cubicBezTo>
                    <a:pt x="145" y="525"/>
                    <a:pt x="266" y="583"/>
                    <a:pt x="406" y="594"/>
                  </a:cubicBezTo>
                  <a:cubicBezTo>
                    <a:pt x="546" y="605"/>
                    <a:pt x="765" y="609"/>
                    <a:pt x="936" y="575"/>
                  </a:cubicBezTo>
                  <a:cubicBezTo>
                    <a:pt x="1107" y="541"/>
                    <a:pt x="1284" y="480"/>
                    <a:pt x="1430" y="392"/>
                  </a:cubicBezTo>
                  <a:cubicBezTo>
                    <a:pt x="1576" y="304"/>
                    <a:pt x="1741" y="98"/>
                    <a:pt x="1812" y="49"/>
                  </a:cubicBezTo>
                  <a:cubicBezTo>
                    <a:pt x="1883" y="0"/>
                    <a:pt x="1858" y="80"/>
                    <a:pt x="1858" y="95"/>
                  </a:cubicBezTo>
                  <a:cubicBezTo>
                    <a:pt x="1858" y="110"/>
                    <a:pt x="1880" y="79"/>
                    <a:pt x="1812" y="140"/>
                  </a:cubicBezTo>
                  <a:cubicBezTo>
                    <a:pt x="1744" y="201"/>
                    <a:pt x="1590" y="375"/>
                    <a:pt x="1449" y="458"/>
                  </a:cubicBezTo>
                  <a:cubicBezTo>
                    <a:pt x="1308" y="541"/>
                    <a:pt x="1138" y="604"/>
                    <a:pt x="964" y="639"/>
                  </a:cubicBezTo>
                  <a:cubicBezTo>
                    <a:pt x="790" y="674"/>
                    <a:pt x="557" y="677"/>
                    <a:pt x="406" y="666"/>
                  </a:cubicBezTo>
                  <a:cubicBezTo>
                    <a:pt x="255" y="655"/>
                    <a:pt x="118" y="595"/>
                    <a:pt x="59" y="575"/>
                  </a:cubicBezTo>
                  <a:cubicBezTo>
                    <a:pt x="0" y="555"/>
                    <a:pt x="51" y="554"/>
                    <a:pt x="49" y="548"/>
                  </a:cubicBezTo>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33" name="未知"/>
            <p:cNvSpPr>
              <a:spLocks noChangeArrowheads="1"/>
            </p:cNvSpPr>
            <p:nvPr/>
          </p:nvSpPr>
          <p:spPr bwMode="auto">
            <a:xfrm>
              <a:off x="109" y="984"/>
              <a:ext cx="2576" cy="1099"/>
            </a:xfrm>
            <a:custGeom>
              <a:avLst/>
              <a:gdLst>
                <a:gd name="T0" fmla="*/ 10 w 2876"/>
                <a:gd name="T1" fmla="*/ 151 h 1226"/>
                <a:gd name="T2" fmla="*/ 12 w 2876"/>
                <a:gd name="T3" fmla="*/ 152 h 1226"/>
                <a:gd name="T4" fmla="*/ 82 w 2876"/>
                <a:gd name="T5" fmla="*/ 205 h 1226"/>
                <a:gd name="T6" fmla="*/ 179 w 2876"/>
                <a:gd name="T7" fmla="*/ 223 h 1226"/>
                <a:gd name="T8" fmla="*/ 295 w 2876"/>
                <a:gd name="T9" fmla="*/ 219 h 1226"/>
                <a:gd name="T10" fmla="*/ 411 w 2876"/>
                <a:gd name="T11" fmla="*/ 176 h 1226"/>
                <a:gd name="T12" fmla="*/ 498 w 2876"/>
                <a:gd name="T13" fmla="*/ 103 h 1226"/>
                <a:gd name="T14" fmla="*/ 542 w 2876"/>
                <a:gd name="T15" fmla="*/ 13 h 1226"/>
                <a:gd name="T16" fmla="*/ 548 w 2876"/>
                <a:gd name="T17" fmla="*/ 27 h 1226"/>
                <a:gd name="T18" fmla="*/ 534 w 2876"/>
                <a:gd name="T19" fmla="*/ 66 h 1226"/>
                <a:gd name="T20" fmla="*/ 498 w 2876"/>
                <a:gd name="T21" fmla="*/ 121 h 1226"/>
                <a:gd name="T22" fmla="*/ 411 w 2876"/>
                <a:gd name="T23" fmla="*/ 191 h 1226"/>
                <a:gd name="T24" fmla="*/ 298 w 2876"/>
                <a:gd name="T25" fmla="*/ 229 h 1226"/>
                <a:gd name="T26" fmla="*/ 182 w 2876"/>
                <a:gd name="T27" fmla="*/ 237 h 1226"/>
                <a:gd name="T28" fmla="*/ 83 w 2876"/>
                <a:gd name="T29" fmla="*/ 219 h 1226"/>
                <a:gd name="T30" fmla="*/ 27 w 2876"/>
                <a:gd name="T31" fmla="*/ 183 h 1226"/>
                <a:gd name="T32" fmla="*/ 10 w 2876"/>
                <a:gd name="T33" fmla="*/ 151 h 122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76"/>
                <a:gd name="T52" fmla="*/ 0 h 1226"/>
                <a:gd name="T53" fmla="*/ 2876 w 2876"/>
                <a:gd name="T54" fmla="*/ 1226 h 122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76" h="1226">
                  <a:moveTo>
                    <a:pt x="53" y="779"/>
                  </a:moveTo>
                  <a:cubicBezTo>
                    <a:pt x="1" y="724"/>
                    <a:pt x="0" y="741"/>
                    <a:pt x="62" y="788"/>
                  </a:cubicBezTo>
                  <a:cubicBezTo>
                    <a:pt x="124" y="835"/>
                    <a:pt x="283" y="1001"/>
                    <a:pt x="428" y="1062"/>
                  </a:cubicBezTo>
                  <a:cubicBezTo>
                    <a:pt x="573" y="1123"/>
                    <a:pt x="747" y="1142"/>
                    <a:pt x="931" y="1153"/>
                  </a:cubicBezTo>
                  <a:cubicBezTo>
                    <a:pt x="1115" y="1164"/>
                    <a:pt x="1331" y="1167"/>
                    <a:pt x="1534" y="1126"/>
                  </a:cubicBezTo>
                  <a:cubicBezTo>
                    <a:pt x="1737" y="1085"/>
                    <a:pt x="1969" y="1006"/>
                    <a:pt x="2147" y="907"/>
                  </a:cubicBezTo>
                  <a:cubicBezTo>
                    <a:pt x="2325" y="808"/>
                    <a:pt x="2486" y="672"/>
                    <a:pt x="2600" y="532"/>
                  </a:cubicBezTo>
                  <a:cubicBezTo>
                    <a:pt x="2714" y="392"/>
                    <a:pt x="2790" y="130"/>
                    <a:pt x="2833" y="65"/>
                  </a:cubicBezTo>
                  <a:cubicBezTo>
                    <a:pt x="2876" y="0"/>
                    <a:pt x="2868" y="93"/>
                    <a:pt x="2860" y="139"/>
                  </a:cubicBezTo>
                  <a:cubicBezTo>
                    <a:pt x="2852" y="185"/>
                    <a:pt x="2830" y="260"/>
                    <a:pt x="2787" y="340"/>
                  </a:cubicBezTo>
                  <a:cubicBezTo>
                    <a:pt x="2744" y="420"/>
                    <a:pt x="2707" y="515"/>
                    <a:pt x="2600" y="622"/>
                  </a:cubicBezTo>
                  <a:cubicBezTo>
                    <a:pt x="2493" y="729"/>
                    <a:pt x="2320" y="892"/>
                    <a:pt x="2146" y="985"/>
                  </a:cubicBezTo>
                  <a:cubicBezTo>
                    <a:pt x="1972" y="1078"/>
                    <a:pt x="1752" y="1142"/>
                    <a:pt x="1553" y="1181"/>
                  </a:cubicBezTo>
                  <a:cubicBezTo>
                    <a:pt x="1354" y="1220"/>
                    <a:pt x="1135" y="1226"/>
                    <a:pt x="949" y="1217"/>
                  </a:cubicBezTo>
                  <a:cubicBezTo>
                    <a:pt x="763" y="1208"/>
                    <a:pt x="571" y="1172"/>
                    <a:pt x="437" y="1126"/>
                  </a:cubicBezTo>
                  <a:cubicBezTo>
                    <a:pt x="303" y="1080"/>
                    <a:pt x="209" y="1001"/>
                    <a:pt x="145" y="943"/>
                  </a:cubicBezTo>
                  <a:cubicBezTo>
                    <a:pt x="81" y="885"/>
                    <a:pt x="72" y="813"/>
                    <a:pt x="53" y="779"/>
                  </a:cubicBezTo>
                  <a:close/>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34" name="未知"/>
            <p:cNvSpPr>
              <a:spLocks noChangeArrowheads="1"/>
            </p:cNvSpPr>
            <p:nvPr/>
          </p:nvSpPr>
          <p:spPr bwMode="auto">
            <a:xfrm>
              <a:off x="684" y="1813"/>
              <a:ext cx="1961" cy="706"/>
            </a:xfrm>
            <a:custGeom>
              <a:avLst/>
              <a:gdLst>
                <a:gd name="T0" fmla="*/ 4 w 2189"/>
                <a:gd name="T1" fmla="*/ 125 h 788"/>
                <a:gd name="T2" fmla="*/ 27 w 2189"/>
                <a:gd name="T3" fmla="*/ 133 h 788"/>
                <a:gd name="T4" fmla="*/ 109 w 2189"/>
                <a:gd name="T5" fmla="*/ 140 h 788"/>
                <a:gd name="T6" fmla="*/ 191 w 2189"/>
                <a:gd name="T7" fmla="*/ 130 h 788"/>
                <a:gd name="T8" fmla="*/ 294 w 2189"/>
                <a:gd name="T9" fmla="*/ 93 h 788"/>
                <a:gd name="T10" fmla="*/ 369 w 2189"/>
                <a:gd name="T11" fmla="*/ 42 h 788"/>
                <a:gd name="T12" fmla="*/ 416 w 2189"/>
                <a:gd name="T13" fmla="*/ 4 h 788"/>
                <a:gd name="T14" fmla="*/ 399 w 2189"/>
                <a:gd name="T15" fmla="*/ 31 h 788"/>
                <a:gd name="T16" fmla="*/ 365 w 2189"/>
                <a:gd name="T17" fmla="*/ 62 h 788"/>
                <a:gd name="T18" fmla="*/ 291 w 2189"/>
                <a:gd name="T19" fmla="*/ 107 h 788"/>
                <a:gd name="T20" fmla="*/ 200 w 2189"/>
                <a:gd name="T21" fmla="*/ 142 h 788"/>
                <a:gd name="T22" fmla="*/ 114 w 2189"/>
                <a:gd name="T23" fmla="*/ 151 h 788"/>
                <a:gd name="T24" fmla="*/ 20 w 2189"/>
                <a:gd name="T25" fmla="*/ 142 h 788"/>
                <a:gd name="T26" fmla="*/ 4 w 2189"/>
                <a:gd name="T27" fmla="*/ 125 h 7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89"/>
                <a:gd name="T43" fmla="*/ 0 h 788"/>
                <a:gd name="T44" fmla="*/ 2189 w 2189"/>
                <a:gd name="T45" fmla="*/ 788 h 78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89" h="788">
                  <a:moveTo>
                    <a:pt x="7" y="650"/>
                  </a:moveTo>
                  <a:cubicBezTo>
                    <a:pt x="14" y="642"/>
                    <a:pt x="49" y="683"/>
                    <a:pt x="143" y="695"/>
                  </a:cubicBezTo>
                  <a:cubicBezTo>
                    <a:pt x="237" y="707"/>
                    <a:pt x="430" y="725"/>
                    <a:pt x="572" y="722"/>
                  </a:cubicBezTo>
                  <a:cubicBezTo>
                    <a:pt x="714" y="719"/>
                    <a:pt x="833" y="716"/>
                    <a:pt x="993" y="676"/>
                  </a:cubicBezTo>
                  <a:cubicBezTo>
                    <a:pt x="1153" y="636"/>
                    <a:pt x="1377" y="560"/>
                    <a:pt x="1532" y="484"/>
                  </a:cubicBezTo>
                  <a:cubicBezTo>
                    <a:pt x="1687" y="408"/>
                    <a:pt x="1820" y="298"/>
                    <a:pt x="1925" y="219"/>
                  </a:cubicBezTo>
                  <a:cubicBezTo>
                    <a:pt x="2030" y="140"/>
                    <a:pt x="2137" y="18"/>
                    <a:pt x="2163" y="9"/>
                  </a:cubicBezTo>
                  <a:cubicBezTo>
                    <a:pt x="2189" y="0"/>
                    <a:pt x="2125" y="112"/>
                    <a:pt x="2081" y="164"/>
                  </a:cubicBezTo>
                  <a:cubicBezTo>
                    <a:pt x="2037" y="216"/>
                    <a:pt x="1992" y="254"/>
                    <a:pt x="1898" y="320"/>
                  </a:cubicBezTo>
                  <a:cubicBezTo>
                    <a:pt x="1804" y="386"/>
                    <a:pt x="1657" y="489"/>
                    <a:pt x="1514" y="558"/>
                  </a:cubicBezTo>
                  <a:cubicBezTo>
                    <a:pt x="1371" y="627"/>
                    <a:pt x="1193" y="693"/>
                    <a:pt x="1039" y="731"/>
                  </a:cubicBezTo>
                  <a:cubicBezTo>
                    <a:pt x="885" y="769"/>
                    <a:pt x="748" y="784"/>
                    <a:pt x="591" y="786"/>
                  </a:cubicBezTo>
                  <a:cubicBezTo>
                    <a:pt x="434" y="788"/>
                    <a:pt x="195" y="764"/>
                    <a:pt x="98" y="741"/>
                  </a:cubicBezTo>
                  <a:cubicBezTo>
                    <a:pt x="1" y="718"/>
                    <a:pt x="0" y="658"/>
                    <a:pt x="7" y="650"/>
                  </a:cubicBezTo>
                  <a:close/>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35" name="未知"/>
            <p:cNvSpPr>
              <a:spLocks noChangeArrowheads="1"/>
            </p:cNvSpPr>
            <p:nvPr/>
          </p:nvSpPr>
          <p:spPr bwMode="auto">
            <a:xfrm>
              <a:off x="1409" y="199"/>
              <a:ext cx="1273" cy="1017"/>
            </a:xfrm>
            <a:custGeom>
              <a:avLst/>
              <a:gdLst>
                <a:gd name="T0" fmla="*/ 56 w 1421"/>
                <a:gd name="T1" fmla="*/ 63 h 1134"/>
                <a:gd name="T2" fmla="*/ 50 w 1421"/>
                <a:gd name="T3" fmla="*/ 58 h 1134"/>
                <a:gd name="T4" fmla="*/ 42 w 1421"/>
                <a:gd name="T5" fmla="*/ 74 h 1134"/>
                <a:gd name="T6" fmla="*/ 23 w 1421"/>
                <a:gd name="T7" fmla="*/ 83 h 1134"/>
                <a:gd name="T8" fmla="*/ 16 w 1421"/>
                <a:gd name="T9" fmla="*/ 74 h 1134"/>
                <a:gd name="T10" fmla="*/ 10 w 1421"/>
                <a:gd name="T11" fmla="*/ 82 h 1134"/>
                <a:gd name="T12" fmla="*/ 4 w 1421"/>
                <a:gd name="T13" fmla="*/ 88 h 1134"/>
                <a:gd name="T14" fmla="*/ 29 w 1421"/>
                <a:gd name="T15" fmla="*/ 88 h 1134"/>
                <a:gd name="T16" fmla="*/ 10 w 1421"/>
                <a:gd name="T17" fmla="*/ 109 h 1134"/>
                <a:gd name="T18" fmla="*/ 4 w 1421"/>
                <a:gd name="T19" fmla="*/ 128 h 1134"/>
                <a:gd name="T20" fmla="*/ 10 w 1421"/>
                <a:gd name="T21" fmla="*/ 147 h 1134"/>
                <a:gd name="T22" fmla="*/ 16 w 1421"/>
                <a:gd name="T23" fmla="*/ 154 h 1134"/>
                <a:gd name="T24" fmla="*/ 4 w 1421"/>
                <a:gd name="T25" fmla="*/ 160 h 1134"/>
                <a:gd name="T26" fmla="*/ 38 w 1421"/>
                <a:gd name="T27" fmla="*/ 156 h 1134"/>
                <a:gd name="T28" fmla="*/ 16 w 1421"/>
                <a:gd name="T29" fmla="*/ 210 h 1134"/>
                <a:gd name="T30" fmla="*/ 22 w 1421"/>
                <a:gd name="T31" fmla="*/ 214 h 1134"/>
                <a:gd name="T32" fmla="*/ 47 w 1421"/>
                <a:gd name="T33" fmla="*/ 169 h 1134"/>
                <a:gd name="T34" fmla="*/ 57 w 1421"/>
                <a:gd name="T35" fmla="*/ 160 h 1134"/>
                <a:gd name="T36" fmla="*/ 47 w 1421"/>
                <a:gd name="T37" fmla="*/ 143 h 1134"/>
                <a:gd name="T38" fmla="*/ 56 w 1421"/>
                <a:gd name="T39" fmla="*/ 152 h 1134"/>
                <a:gd name="T40" fmla="*/ 116 w 1421"/>
                <a:gd name="T41" fmla="*/ 136 h 1134"/>
                <a:gd name="T42" fmla="*/ 158 w 1421"/>
                <a:gd name="T43" fmla="*/ 159 h 1134"/>
                <a:gd name="T44" fmla="*/ 185 w 1421"/>
                <a:gd name="T45" fmla="*/ 194 h 1134"/>
                <a:gd name="T46" fmla="*/ 191 w 1421"/>
                <a:gd name="T47" fmla="*/ 188 h 1134"/>
                <a:gd name="T48" fmla="*/ 259 w 1421"/>
                <a:gd name="T49" fmla="*/ 200 h 1134"/>
                <a:gd name="T50" fmla="*/ 251 w 1421"/>
                <a:gd name="T51" fmla="*/ 188 h 1134"/>
                <a:gd name="T52" fmla="*/ 257 w 1421"/>
                <a:gd name="T53" fmla="*/ 153 h 1134"/>
                <a:gd name="T54" fmla="*/ 224 w 1421"/>
                <a:gd name="T55" fmla="*/ 89 h 1134"/>
                <a:gd name="T56" fmla="*/ 194 w 1421"/>
                <a:gd name="T57" fmla="*/ 44 h 1134"/>
                <a:gd name="T58" fmla="*/ 166 w 1421"/>
                <a:gd name="T59" fmla="*/ 20 h 1134"/>
                <a:gd name="T60" fmla="*/ 127 w 1421"/>
                <a:gd name="T61" fmla="*/ 0 h 1134"/>
                <a:gd name="T62" fmla="*/ 133 w 1421"/>
                <a:gd name="T63" fmla="*/ 18 h 1134"/>
                <a:gd name="T64" fmla="*/ 100 w 1421"/>
                <a:gd name="T65" fmla="*/ 4 h 1134"/>
                <a:gd name="T66" fmla="*/ 90 w 1421"/>
                <a:gd name="T67" fmla="*/ 18 h 1134"/>
                <a:gd name="T68" fmla="*/ 82 w 1421"/>
                <a:gd name="T69" fmla="*/ 37 h 1134"/>
                <a:gd name="T70" fmla="*/ 136 w 1421"/>
                <a:gd name="T71" fmla="*/ 46 h 1134"/>
                <a:gd name="T72" fmla="*/ 121 w 1421"/>
                <a:gd name="T73" fmla="*/ 66 h 1134"/>
                <a:gd name="T74" fmla="*/ 108 w 1421"/>
                <a:gd name="T75" fmla="*/ 71 h 1134"/>
                <a:gd name="T76" fmla="*/ 82 w 1421"/>
                <a:gd name="T77" fmla="*/ 63 h 1134"/>
                <a:gd name="T78" fmla="*/ 55 w 1421"/>
                <a:gd name="T79" fmla="*/ 46 h 11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21"/>
                <a:gd name="T121" fmla="*/ 0 h 1134"/>
                <a:gd name="T122" fmla="*/ 1421 w 1421"/>
                <a:gd name="T123" fmla="*/ 1134 h 113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21" h="1134">
                  <a:moveTo>
                    <a:pt x="287" y="273"/>
                  </a:moveTo>
                  <a:lnTo>
                    <a:pt x="287" y="318"/>
                  </a:lnTo>
                  <a:lnTo>
                    <a:pt x="253" y="336"/>
                  </a:lnTo>
                  <a:lnTo>
                    <a:pt x="259" y="294"/>
                  </a:lnTo>
                  <a:lnTo>
                    <a:pt x="223" y="318"/>
                  </a:lnTo>
                  <a:lnTo>
                    <a:pt x="214" y="384"/>
                  </a:lnTo>
                  <a:lnTo>
                    <a:pt x="154" y="396"/>
                  </a:lnTo>
                  <a:lnTo>
                    <a:pt x="121" y="423"/>
                  </a:lnTo>
                  <a:lnTo>
                    <a:pt x="85" y="423"/>
                  </a:lnTo>
                  <a:lnTo>
                    <a:pt x="79" y="387"/>
                  </a:lnTo>
                  <a:lnTo>
                    <a:pt x="46" y="387"/>
                  </a:lnTo>
                  <a:lnTo>
                    <a:pt x="46" y="420"/>
                  </a:lnTo>
                  <a:lnTo>
                    <a:pt x="13" y="426"/>
                  </a:lnTo>
                  <a:lnTo>
                    <a:pt x="15" y="454"/>
                  </a:lnTo>
                  <a:lnTo>
                    <a:pt x="60" y="454"/>
                  </a:lnTo>
                  <a:lnTo>
                    <a:pt x="151" y="454"/>
                  </a:lnTo>
                  <a:lnTo>
                    <a:pt x="105" y="545"/>
                  </a:lnTo>
                  <a:lnTo>
                    <a:pt x="46" y="561"/>
                  </a:lnTo>
                  <a:cubicBezTo>
                    <a:pt x="30" y="571"/>
                    <a:pt x="16" y="588"/>
                    <a:pt x="10" y="603"/>
                  </a:cubicBezTo>
                  <a:cubicBezTo>
                    <a:pt x="4" y="618"/>
                    <a:pt x="0" y="639"/>
                    <a:pt x="7" y="654"/>
                  </a:cubicBezTo>
                  <a:lnTo>
                    <a:pt x="49" y="693"/>
                  </a:lnTo>
                  <a:lnTo>
                    <a:pt x="46" y="753"/>
                  </a:lnTo>
                  <a:lnTo>
                    <a:pt x="76" y="762"/>
                  </a:lnTo>
                  <a:lnTo>
                    <a:pt x="85" y="795"/>
                  </a:lnTo>
                  <a:lnTo>
                    <a:pt x="46" y="792"/>
                  </a:lnTo>
                  <a:lnTo>
                    <a:pt x="16" y="822"/>
                  </a:lnTo>
                  <a:lnTo>
                    <a:pt x="121" y="837"/>
                  </a:lnTo>
                  <a:lnTo>
                    <a:pt x="196" y="801"/>
                  </a:lnTo>
                  <a:lnTo>
                    <a:pt x="166" y="975"/>
                  </a:lnTo>
                  <a:lnTo>
                    <a:pt x="82" y="1068"/>
                  </a:lnTo>
                  <a:cubicBezTo>
                    <a:pt x="65" y="1093"/>
                    <a:pt x="49" y="1116"/>
                    <a:pt x="67" y="1125"/>
                  </a:cubicBezTo>
                  <a:cubicBezTo>
                    <a:pt x="85" y="1134"/>
                    <a:pt x="101" y="1124"/>
                    <a:pt x="118" y="1101"/>
                  </a:cubicBezTo>
                  <a:lnTo>
                    <a:pt x="193" y="957"/>
                  </a:lnTo>
                  <a:lnTo>
                    <a:pt x="241" y="862"/>
                  </a:lnTo>
                  <a:lnTo>
                    <a:pt x="287" y="862"/>
                  </a:lnTo>
                  <a:lnTo>
                    <a:pt x="295" y="816"/>
                  </a:lnTo>
                  <a:lnTo>
                    <a:pt x="256" y="792"/>
                  </a:lnTo>
                  <a:lnTo>
                    <a:pt x="250" y="732"/>
                  </a:lnTo>
                  <a:lnTo>
                    <a:pt x="287" y="726"/>
                  </a:lnTo>
                  <a:lnTo>
                    <a:pt x="287" y="771"/>
                  </a:lnTo>
                  <a:lnTo>
                    <a:pt x="400" y="696"/>
                  </a:lnTo>
                  <a:cubicBezTo>
                    <a:pt x="454" y="684"/>
                    <a:pt x="550" y="687"/>
                    <a:pt x="610" y="696"/>
                  </a:cubicBezTo>
                  <a:cubicBezTo>
                    <a:pt x="670" y="705"/>
                    <a:pt x="728" y="734"/>
                    <a:pt x="763" y="753"/>
                  </a:cubicBezTo>
                  <a:cubicBezTo>
                    <a:pt x="798" y="772"/>
                    <a:pt x="801" y="784"/>
                    <a:pt x="820" y="810"/>
                  </a:cubicBezTo>
                  <a:lnTo>
                    <a:pt x="877" y="908"/>
                  </a:lnTo>
                  <a:lnTo>
                    <a:pt x="967" y="998"/>
                  </a:lnTo>
                  <a:lnTo>
                    <a:pt x="925" y="906"/>
                  </a:lnTo>
                  <a:cubicBezTo>
                    <a:pt x="930" y="900"/>
                    <a:pt x="904" y="939"/>
                    <a:pt x="997" y="963"/>
                  </a:cubicBezTo>
                  <a:cubicBezTo>
                    <a:pt x="1090" y="987"/>
                    <a:pt x="1170" y="1000"/>
                    <a:pt x="1228" y="1011"/>
                  </a:cubicBezTo>
                  <a:lnTo>
                    <a:pt x="1348" y="1029"/>
                  </a:lnTo>
                  <a:lnTo>
                    <a:pt x="1375" y="998"/>
                  </a:lnTo>
                  <a:lnTo>
                    <a:pt x="1300" y="960"/>
                  </a:lnTo>
                  <a:lnTo>
                    <a:pt x="1421" y="953"/>
                  </a:lnTo>
                  <a:lnTo>
                    <a:pt x="1336" y="785"/>
                  </a:lnTo>
                  <a:cubicBezTo>
                    <a:pt x="1307" y="722"/>
                    <a:pt x="1273" y="630"/>
                    <a:pt x="1244" y="575"/>
                  </a:cubicBezTo>
                  <a:cubicBezTo>
                    <a:pt x="1166" y="463"/>
                    <a:pt x="1188" y="486"/>
                    <a:pt x="1162" y="456"/>
                  </a:cubicBezTo>
                  <a:lnTo>
                    <a:pt x="1107" y="383"/>
                  </a:lnTo>
                  <a:lnTo>
                    <a:pt x="1007" y="227"/>
                  </a:lnTo>
                  <a:lnTo>
                    <a:pt x="924" y="154"/>
                  </a:lnTo>
                  <a:lnTo>
                    <a:pt x="860" y="99"/>
                  </a:lnTo>
                  <a:lnTo>
                    <a:pt x="709" y="0"/>
                  </a:lnTo>
                  <a:lnTo>
                    <a:pt x="664" y="0"/>
                  </a:lnTo>
                  <a:lnTo>
                    <a:pt x="730" y="81"/>
                  </a:lnTo>
                  <a:lnTo>
                    <a:pt x="695" y="91"/>
                  </a:lnTo>
                  <a:lnTo>
                    <a:pt x="634" y="24"/>
                  </a:lnTo>
                  <a:lnTo>
                    <a:pt x="520" y="15"/>
                  </a:lnTo>
                  <a:lnTo>
                    <a:pt x="493" y="51"/>
                  </a:lnTo>
                  <a:lnTo>
                    <a:pt x="469" y="93"/>
                  </a:lnTo>
                  <a:lnTo>
                    <a:pt x="436" y="153"/>
                  </a:lnTo>
                  <a:lnTo>
                    <a:pt x="430" y="189"/>
                  </a:lnTo>
                  <a:lnTo>
                    <a:pt x="706" y="186"/>
                  </a:lnTo>
                  <a:lnTo>
                    <a:pt x="712" y="234"/>
                  </a:lnTo>
                  <a:lnTo>
                    <a:pt x="628" y="291"/>
                  </a:lnTo>
                  <a:lnTo>
                    <a:pt x="634" y="342"/>
                  </a:lnTo>
                  <a:lnTo>
                    <a:pt x="574" y="399"/>
                  </a:lnTo>
                  <a:lnTo>
                    <a:pt x="565" y="363"/>
                  </a:lnTo>
                  <a:lnTo>
                    <a:pt x="505" y="366"/>
                  </a:lnTo>
                  <a:cubicBezTo>
                    <a:pt x="481" y="359"/>
                    <a:pt x="448" y="339"/>
                    <a:pt x="423" y="318"/>
                  </a:cubicBezTo>
                  <a:lnTo>
                    <a:pt x="355" y="243"/>
                  </a:lnTo>
                  <a:lnTo>
                    <a:pt x="283" y="234"/>
                  </a:lnTo>
                  <a:lnTo>
                    <a:pt x="287" y="318"/>
                  </a:lnTo>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36" name="未知"/>
            <p:cNvSpPr>
              <a:spLocks noChangeArrowheads="1"/>
            </p:cNvSpPr>
            <p:nvPr/>
          </p:nvSpPr>
          <p:spPr bwMode="auto">
            <a:xfrm>
              <a:off x="1619" y="207"/>
              <a:ext cx="209" cy="188"/>
            </a:xfrm>
            <a:custGeom>
              <a:avLst/>
              <a:gdLst>
                <a:gd name="T0" fmla="*/ 4 w 233"/>
                <a:gd name="T1" fmla="*/ 34 h 210"/>
                <a:gd name="T2" fmla="*/ 0 w 233"/>
                <a:gd name="T3" fmla="*/ 38 h 210"/>
                <a:gd name="T4" fmla="*/ 16 w 233"/>
                <a:gd name="T5" fmla="*/ 40 h 210"/>
                <a:gd name="T6" fmla="*/ 25 w 233"/>
                <a:gd name="T7" fmla="*/ 39 h 210"/>
                <a:gd name="T8" fmla="*/ 28 w 233"/>
                <a:gd name="T9" fmla="*/ 35 h 210"/>
                <a:gd name="T10" fmla="*/ 30 w 233"/>
                <a:gd name="T11" fmla="*/ 21 h 210"/>
                <a:gd name="T12" fmla="*/ 46 w 233"/>
                <a:gd name="T13" fmla="*/ 15 h 210"/>
                <a:gd name="T14" fmla="*/ 31 w 233"/>
                <a:gd name="T15" fmla="*/ 0 h 210"/>
                <a:gd name="T16" fmla="*/ 32 w 233"/>
                <a:gd name="T17" fmla="*/ 9 h 210"/>
                <a:gd name="T18" fmla="*/ 24 w 233"/>
                <a:gd name="T19" fmla="*/ 11 h 210"/>
                <a:gd name="T20" fmla="*/ 22 w 233"/>
                <a:gd name="T21" fmla="*/ 17 h 210"/>
                <a:gd name="T22" fmla="*/ 11 w 233"/>
                <a:gd name="T23" fmla="*/ 15 h 210"/>
                <a:gd name="T24" fmla="*/ 12 w 233"/>
                <a:gd name="T25" fmla="*/ 30 h 210"/>
                <a:gd name="T26" fmla="*/ 4 w 233"/>
                <a:gd name="T27" fmla="*/ 34 h 2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3"/>
                <a:gd name="T43" fmla="*/ 0 h 210"/>
                <a:gd name="T44" fmla="*/ 233 w 233"/>
                <a:gd name="T45" fmla="*/ 210 h 2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3" h="210">
                  <a:moveTo>
                    <a:pt x="18" y="177"/>
                  </a:moveTo>
                  <a:lnTo>
                    <a:pt x="0" y="201"/>
                  </a:lnTo>
                  <a:lnTo>
                    <a:pt x="78" y="210"/>
                  </a:lnTo>
                  <a:lnTo>
                    <a:pt x="132" y="204"/>
                  </a:lnTo>
                  <a:lnTo>
                    <a:pt x="147" y="183"/>
                  </a:lnTo>
                  <a:lnTo>
                    <a:pt x="153" y="111"/>
                  </a:lnTo>
                  <a:lnTo>
                    <a:pt x="233" y="82"/>
                  </a:lnTo>
                  <a:lnTo>
                    <a:pt x="159" y="0"/>
                  </a:lnTo>
                  <a:lnTo>
                    <a:pt x="165" y="48"/>
                  </a:lnTo>
                  <a:lnTo>
                    <a:pt x="123" y="57"/>
                  </a:lnTo>
                  <a:lnTo>
                    <a:pt x="117" y="87"/>
                  </a:lnTo>
                  <a:cubicBezTo>
                    <a:pt x="78" y="99"/>
                    <a:pt x="61" y="65"/>
                    <a:pt x="54" y="78"/>
                  </a:cubicBezTo>
                  <a:lnTo>
                    <a:pt x="57" y="159"/>
                  </a:lnTo>
                  <a:lnTo>
                    <a:pt x="18" y="177"/>
                  </a:lnTo>
                  <a:close/>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37" name="未知"/>
            <p:cNvSpPr>
              <a:spLocks noChangeArrowheads="1"/>
            </p:cNvSpPr>
            <p:nvPr/>
          </p:nvSpPr>
          <p:spPr bwMode="auto">
            <a:xfrm>
              <a:off x="1254" y="155"/>
              <a:ext cx="451" cy="348"/>
            </a:xfrm>
            <a:custGeom>
              <a:avLst/>
              <a:gdLst>
                <a:gd name="T0" fmla="*/ 19 w 504"/>
                <a:gd name="T1" fmla="*/ 72 h 388"/>
                <a:gd name="T2" fmla="*/ 27 w 504"/>
                <a:gd name="T3" fmla="*/ 72 h 388"/>
                <a:gd name="T4" fmla="*/ 44 w 504"/>
                <a:gd name="T5" fmla="*/ 66 h 388"/>
                <a:gd name="T6" fmla="*/ 49 w 504"/>
                <a:gd name="T7" fmla="*/ 66 h 388"/>
                <a:gd name="T8" fmla="*/ 57 w 504"/>
                <a:gd name="T9" fmla="*/ 66 h 388"/>
                <a:gd name="T10" fmla="*/ 61 w 504"/>
                <a:gd name="T11" fmla="*/ 72 h 388"/>
                <a:gd name="T12" fmla="*/ 61 w 504"/>
                <a:gd name="T13" fmla="*/ 64 h 388"/>
                <a:gd name="T14" fmla="*/ 70 w 504"/>
                <a:gd name="T15" fmla="*/ 53 h 388"/>
                <a:gd name="T16" fmla="*/ 79 w 504"/>
                <a:gd name="T17" fmla="*/ 53 h 388"/>
                <a:gd name="T18" fmla="*/ 61 w 504"/>
                <a:gd name="T19" fmla="*/ 46 h 388"/>
                <a:gd name="T20" fmla="*/ 55 w 504"/>
                <a:gd name="T21" fmla="*/ 53 h 388"/>
                <a:gd name="T22" fmla="*/ 35 w 504"/>
                <a:gd name="T23" fmla="*/ 53 h 388"/>
                <a:gd name="T24" fmla="*/ 44 w 504"/>
                <a:gd name="T25" fmla="*/ 46 h 388"/>
                <a:gd name="T26" fmla="*/ 44 w 504"/>
                <a:gd name="T27" fmla="*/ 37 h 388"/>
                <a:gd name="T28" fmla="*/ 52 w 504"/>
                <a:gd name="T29" fmla="*/ 37 h 388"/>
                <a:gd name="T30" fmla="*/ 61 w 504"/>
                <a:gd name="T31" fmla="*/ 31 h 388"/>
                <a:gd name="T32" fmla="*/ 74 w 504"/>
                <a:gd name="T33" fmla="*/ 39 h 388"/>
                <a:gd name="T34" fmla="*/ 82 w 504"/>
                <a:gd name="T35" fmla="*/ 31 h 388"/>
                <a:gd name="T36" fmla="*/ 88 w 504"/>
                <a:gd name="T37" fmla="*/ 20 h 388"/>
                <a:gd name="T38" fmla="*/ 85 w 504"/>
                <a:gd name="T39" fmla="*/ 16 h 388"/>
                <a:gd name="T40" fmla="*/ 95 w 504"/>
                <a:gd name="T41" fmla="*/ 13 h 388"/>
                <a:gd name="T42" fmla="*/ 95 w 504"/>
                <a:gd name="T43" fmla="*/ 7 h 388"/>
                <a:gd name="T44" fmla="*/ 88 w 504"/>
                <a:gd name="T45" fmla="*/ 4 h 388"/>
                <a:gd name="T46" fmla="*/ 67 w 504"/>
                <a:gd name="T47" fmla="*/ 4 h 388"/>
                <a:gd name="T48" fmla="*/ 41 w 504"/>
                <a:gd name="T49" fmla="*/ 14 h 388"/>
                <a:gd name="T50" fmla="*/ 37 w 504"/>
                <a:gd name="T51" fmla="*/ 20 h 388"/>
                <a:gd name="T52" fmla="*/ 28 w 504"/>
                <a:gd name="T53" fmla="*/ 20 h 388"/>
                <a:gd name="T54" fmla="*/ 15 w 504"/>
                <a:gd name="T55" fmla="*/ 25 h 388"/>
                <a:gd name="T56" fmla="*/ 12 w 504"/>
                <a:gd name="T57" fmla="*/ 29 h 388"/>
                <a:gd name="T58" fmla="*/ 10 w 504"/>
                <a:gd name="T59" fmla="*/ 37 h 388"/>
                <a:gd name="T60" fmla="*/ 10 w 504"/>
                <a:gd name="T61" fmla="*/ 46 h 388"/>
                <a:gd name="T62" fmla="*/ 4 w 504"/>
                <a:gd name="T63" fmla="*/ 48 h 388"/>
                <a:gd name="T64" fmla="*/ 4 w 504"/>
                <a:gd name="T65" fmla="*/ 66 h 388"/>
                <a:gd name="T66" fmla="*/ 10 w 504"/>
                <a:gd name="T67" fmla="*/ 66 h 388"/>
                <a:gd name="T68" fmla="*/ 11 w 504"/>
                <a:gd name="T69" fmla="*/ 58 h 388"/>
                <a:gd name="T70" fmla="*/ 28 w 504"/>
                <a:gd name="T71" fmla="*/ 59 h 388"/>
                <a:gd name="T72" fmla="*/ 25 w 504"/>
                <a:gd name="T73" fmla="*/ 65 h 388"/>
                <a:gd name="T74" fmla="*/ 17 w 504"/>
                <a:gd name="T75" fmla="*/ 66 h 388"/>
                <a:gd name="T76" fmla="*/ 19 w 504"/>
                <a:gd name="T77" fmla="*/ 72 h 3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4"/>
                <a:gd name="T118" fmla="*/ 0 h 388"/>
                <a:gd name="T119" fmla="*/ 504 w 504"/>
                <a:gd name="T120" fmla="*/ 388 h 3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4" h="388">
                  <a:moveTo>
                    <a:pt x="97" y="367"/>
                  </a:moveTo>
                  <a:lnTo>
                    <a:pt x="142" y="367"/>
                  </a:lnTo>
                  <a:cubicBezTo>
                    <a:pt x="164" y="362"/>
                    <a:pt x="180" y="340"/>
                    <a:pt x="231" y="337"/>
                  </a:cubicBezTo>
                  <a:cubicBezTo>
                    <a:pt x="282" y="334"/>
                    <a:pt x="244" y="337"/>
                    <a:pt x="261" y="337"/>
                  </a:cubicBezTo>
                  <a:lnTo>
                    <a:pt x="303" y="340"/>
                  </a:lnTo>
                  <a:lnTo>
                    <a:pt x="324" y="367"/>
                  </a:lnTo>
                  <a:lnTo>
                    <a:pt x="324" y="322"/>
                  </a:lnTo>
                  <a:lnTo>
                    <a:pt x="369" y="276"/>
                  </a:lnTo>
                  <a:lnTo>
                    <a:pt x="414" y="276"/>
                  </a:lnTo>
                  <a:lnTo>
                    <a:pt x="324" y="231"/>
                  </a:lnTo>
                  <a:lnTo>
                    <a:pt x="291" y="277"/>
                  </a:lnTo>
                  <a:lnTo>
                    <a:pt x="188" y="276"/>
                  </a:lnTo>
                  <a:lnTo>
                    <a:pt x="233" y="231"/>
                  </a:lnTo>
                  <a:lnTo>
                    <a:pt x="233" y="185"/>
                  </a:lnTo>
                  <a:lnTo>
                    <a:pt x="278" y="185"/>
                  </a:lnTo>
                  <a:lnTo>
                    <a:pt x="321" y="163"/>
                  </a:lnTo>
                  <a:lnTo>
                    <a:pt x="393" y="202"/>
                  </a:lnTo>
                  <a:lnTo>
                    <a:pt x="438" y="160"/>
                  </a:lnTo>
                  <a:lnTo>
                    <a:pt x="462" y="106"/>
                  </a:lnTo>
                  <a:lnTo>
                    <a:pt x="456" y="82"/>
                  </a:lnTo>
                  <a:lnTo>
                    <a:pt x="504" y="67"/>
                  </a:lnTo>
                  <a:lnTo>
                    <a:pt x="501" y="34"/>
                  </a:lnTo>
                  <a:lnTo>
                    <a:pt x="465" y="10"/>
                  </a:lnTo>
                  <a:cubicBezTo>
                    <a:pt x="441" y="6"/>
                    <a:pt x="394" y="0"/>
                    <a:pt x="354" y="10"/>
                  </a:cubicBezTo>
                  <a:cubicBezTo>
                    <a:pt x="306" y="13"/>
                    <a:pt x="248" y="56"/>
                    <a:pt x="222" y="73"/>
                  </a:cubicBezTo>
                  <a:lnTo>
                    <a:pt x="195" y="103"/>
                  </a:lnTo>
                  <a:lnTo>
                    <a:pt x="147" y="106"/>
                  </a:lnTo>
                  <a:lnTo>
                    <a:pt x="81" y="130"/>
                  </a:lnTo>
                  <a:cubicBezTo>
                    <a:pt x="68" y="137"/>
                    <a:pt x="71" y="139"/>
                    <a:pt x="66" y="148"/>
                  </a:cubicBezTo>
                  <a:cubicBezTo>
                    <a:pt x="61" y="157"/>
                    <a:pt x="54" y="171"/>
                    <a:pt x="52" y="185"/>
                  </a:cubicBezTo>
                  <a:cubicBezTo>
                    <a:pt x="38" y="210"/>
                    <a:pt x="58" y="222"/>
                    <a:pt x="52" y="231"/>
                  </a:cubicBezTo>
                  <a:lnTo>
                    <a:pt x="15" y="241"/>
                  </a:lnTo>
                  <a:cubicBezTo>
                    <a:pt x="9" y="259"/>
                    <a:pt x="0" y="292"/>
                    <a:pt x="15" y="340"/>
                  </a:cubicBezTo>
                  <a:cubicBezTo>
                    <a:pt x="30" y="388"/>
                    <a:pt x="46" y="347"/>
                    <a:pt x="54" y="340"/>
                  </a:cubicBezTo>
                  <a:lnTo>
                    <a:pt x="60" y="298"/>
                  </a:lnTo>
                  <a:lnTo>
                    <a:pt x="147" y="301"/>
                  </a:lnTo>
                  <a:lnTo>
                    <a:pt x="132" y="331"/>
                  </a:lnTo>
                  <a:lnTo>
                    <a:pt x="87" y="337"/>
                  </a:lnTo>
                  <a:lnTo>
                    <a:pt x="97" y="367"/>
                  </a:lnTo>
                  <a:close/>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38" name="未知"/>
            <p:cNvSpPr>
              <a:spLocks noChangeArrowheads="1"/>
            </p:cNvSpPr>
            <p:nvPr/>
          </p:nvSpPr>
          <p:spPr bwMode="auto">
            <a:xfrm>
              <a:off x="1329" y="70"/>
              <a:ext cx="174" cy="156"/>
            </a:xfrm>
            <a:custGeom>
              <a:avLst/>
              <a:gdLst>
                <a:gd name="T0" fmla="*/ 0 w 194"/>
                <a:gd name="T1" fmla="*/ 35 h 174"/>
                <a:gd name="T2" fmla="*/ 7 w 194"/>
                <a:gd name="T3" fmla="*/ 26 h 174"/>
                <a:gd name="T4" fmla="*/ 20 w 194"/>
                <a:gd name="T5" fmla="*/ 25 h 174"/>
                <a:gd name="T6" fmla="*/ 27 w 194"/>
                <a:gd name="T7" fmla="*/ 18 h 174"/>
                <a:gd name="T8" fmla="*/ 28 w 194"/>
                <a:gd name="T9" fmla="*/ 13 h 174"/>
                <a:gd name="T10" fmla="*/ 39 w 194"/>
                <a:gd name="T11" fmla="*/ 11 h 174"/>
                <a:gd name="T12" fmla="*/ 33 w 194"/>
                <a:gd name="T13" fmla="*/ 5 h 174"/>
                <a:gd name="T14" fmla="*/ 27 w 194"/>
                <a:gd name="T15" fmla="*/ 6 h 174"/>
                <a:gd name="T16" fmla="*/ 20 w 194"/>
                <a:gd name="T17" fmla="*/ 0 h 174"/>
                <a:gd name="T18" fmla="*/ 14 w 194"/>
                <a:gd name="T19" fmla="*/ 7 h 174"/>
                <a:gd name="T20" fmla="*/ 0 w 194"/>
                <a:gd name="T21" fmla="*/ 17 h 174"/>
                <a:gd name="T22" fmla="*/ 0 w 194"/>
                <a:gd name="T23" fmla="*/ 35 h 1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4"/>
                <a:gd name="T37" fmla="*/ 0 h 174"/>
                <a:gd name="T38" fmla="*/ 194 w 194"/>
                <a:gd name="T39" fmla="*/ 174 h 1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4" h="174">
                  <a:moveTo>
                    <a:pt x="0" y="174"/>
                  </a:moveTo>
                  <a:lnTo>
                    <a:pt x="33" y="135"/>
                  </a:lnTo>
                  <a:lnTo>
                    <a:pt x="105" y="132"/>
                  </a:lnTo>
                  <a:lnTo>
                    <a:pt x="138" y="93"/>
                  </a:lnTo>
                  <a:lnTo>
                    <a:pt x="141" y="69"/>
                  </a:lnTo>
                  <a:lnTo>
                    <a:pt x="194" y="54"/>
                  </a:lnTo>
                  <a:lnTo>
                    <a:pt x="168" y="27"/>
                  </a:lnTo>
                  <a:lnTo>
                    <a:pt x="135" y="30"/>
                  </a:lnTo>
                  <a:lnTo>
                    <a:pt x="99" y="0"/>
                  </a:lnTo>
                  <a:lnTo>
                    <a:pt x="72" y="33"/>
                  </a:lnTo>
                  <a:lnTo>
                    <a:pt x="0" y="87"/>
                  </a:lnTo>
                  <a:lnTo>
                    <a:pt x="0" y="174"/>
                  </a:lnTo>
                  <a:close/>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39" name="未知"/>
            <p:cNvSpPr>
              <a:spLocks noChangeArrowheads="1"/>
            </p:cNvSpPr>
            <p:nvPr/>
          </p:nvSpPr>
          <p:spPr bwMode="auto">
            <a:xfrm>
              <a:off x="0" y="77"/>
              <a:ext cx="1460" cy="1790"/>
            </a:xfrm>
            <a:custGeom>
              <a:avLst/>
              <a:gdLst>
                <a:gd name="T0" fmla="*/ 203 w 1630"/>
                <a:gd name="T1" fmla="*/ 4 h 1996"/>
                <a:gd name="T2" fmla="*/ 166 w 1630"/>
                <a:gd name="T3" fmla="*/ 16 h 1996"/>
                <a:gd name="T4" fmla="*/ 107 w 1630"/>
                <a:gd name="T5" fmla="*/ 53 h 1996"/>
                <a:gd name="T6" fmla="*/ 51 w 1630"/>
                <a:gd name="T7" fmla="*/ 118 h 1996"/>
                <a:gd name="T8" fmla="*/ 21 w 1630"/>
                <a:gd name="T9" fmla="*/ 175 h 1996"/>
                <a:gd name="T10" fmla="*/ 4 w 1630"/>
                <a:gd name="T11" fmla="*/ 248 h 1996"/>
                <a:gd name="T12" fmla="*/ 4 w 1630"/>
                <a:gd name="T13" fmla="*/ 324 h 1996"/>
                <a:gd name="T14" fmla="*/ 13 w 1630"/>
                <a:gd name="T15" fmla="*/ 349 h 1996"/>
                <a:gd name="T16" fmla="*/ 27 w 1630"/>
                <a:gd name="T17" fmla="*/ 361 h 1996"/>
                <a:gd name="T18" fmla="*/ 37 w 1630"/>
                <a:gd name="T19" fmla="*/ 390 h 1996"/>
                <a:gd name="T20" fmla="*/ 41 w 1630"/>
                <a:gd name="T21" fmla="*/ 376 h 1996"/>
                <a:gd name="T22" fmla="*/ 47 w 1630"/>
                <a:gd name="T23" fmla="*/ 354 h 1996"/>
                <a:gd name="T24" fmla="*/ 52 w 1630"/>
                <a:gd name="T25" fmla="*/ 317 h 1996"/>
                <a:gd name="T26" fmla="*/ 73 w 1630"/>
                <a:gd name="T27" fmla="*/ 298 h 1996"/>
                <a:gd name="T28" fmla="*/ 73 w 1630"/>
                <a:gd name="T29" fmla="*/ 317 h 1996"/>
                <a:gd name="T30" fmla="*/ 75 w 1630"/>
                <a:gd name="T31" fmla="*/ 331 h 1996"/>
                <a:gd name="T32" fmla="*/ 67 w 1630"/>
                <a:gd name="T33" fmla="*/ 359 h 1996"/>
                <a:gd name="T34" fmla="*/ 91 w 1630"/>
                <a:gd name="T35" fmla="*/ 315 h 1996"/>
                <a:gd name="T36" fmla="*/ 102 w 1630"/>
                <a:gd name="T37" fmla="*/ 294 h 1996"/>
                <a:gd name="T38" fmla="*/ 144 w 1630"/>
                <a:gd name="T39" fmla="*/ 294 h 1996"/>
                <a:gd name="T40" fmla="*/ 158 w 1630"/>
                <a:gd name="T41" fmla="*/ 284 h 1996"/>
                <a:gd name="T42" fmla="*/ 152 w 1630"/>
                <a:gd name="T43" fmla="*/ 302 h 1996"/>
                <a:gd name="T44" fmla="*/ 166 w 1630"/>
                <a:gd name="T45" fmla="*/ 317 h 1996"/>
                <a:gd name="T46" fmla="*/ 176 w 1630"/>
                <a:gd name="T47" fmla="*/ 284 h 1996"/>
                <a:gd name="T48" fmla="*/ 146 w 1630"/>
                <a:gd name="T49" fmla="*/ 265 h 1996"/>
                <a:gd name="T50" fmla="*/ 125 w 1630"/>
                <a:gd name="T51" fmla="*/ 251 h 1996"/>
                <a:gd name="T52" fmla="*/ 128 w 1630"/>
                <a:gd name="T53" fmla="*/ 239 h 1996"/>
                <a:gd name="T54" fmla="*/ 148 w 1630"/>
                <a:gd name="T55" fmla="*/ 230 h 1996"/>
                <a:gd name="T56" fmla="*/ 184 w 1630"/>
                <a:gd name="T57" fmla="*/ 216 h 1996"/>
                <a:gd name="T58" fmla="*/ 201 w 1630"/>
                <a:gd name="T59" fmla="*/ 225 h 1996"/>
                <a:gd name="T60" fmla="*/ 219 w 1630"/>
                <a:gd name="T61" fmla="*/ 226 h 1996"/>
                <a:gd name="T62" fmla="*/ 242 w 1630"/>
                <a:gd name="T63" fmla="*/ 224 h 1996"/>
                <a:gd name="T64" fmla="*/ 219 w 1630"/>
                <a:gd name="T65" fmla="*/ 291 h 1996"/>
                <a:gd name="T66" fmla="*/ 242 w 1630"/>
                <a:gd name="T67" fmla="*/ 275 h 1996"/>
                <a:gd name="T68" fmla="*/ 245 w 1630"/>
                <a:gd name="T69" fmla="*/ 253 h 1996"/>
                <a:gd name="T70" fmla="*/ 265 w 1630"/>
                <a:gd name="T71" fmla="*/ 238 h 1996"/>
                <a:gd name="T72" fmla="*/ 272 w 1630"/>
                <a:gd name="T73" fmla="*/ 222 h 1996"/>
                <a:gd name="T74" fmla="*/ 297 w 1630"/>
                <a:gd name="T75" fmla="*/ 219 h 1996"/>
                <a:gd name="T76" fmla="*/ 311 w 1630"/>
                <a:gd name="T77" fmla="*/ 204 h 1996"/>
                <a:gd name="T78" fmla="*/ 298 w 1630"/>
                <a:gd name="T79" fmla="*/ 202 h 1996"/>
                <a:gd name="T80" fmla="*/ 285 w 1630"/>
                <a:gd name="T81" fmla="*/ 188 h 1996"/>
                <a:gd name="T82" fmla="*/ 255 w 1630"/>
                <a:gd name="T83" fmla="*/ 174 h 1996"/>
                <a:gd name="T84" fmla="*/ 225 w 1630"/>
                <a:gd name="T85" fmla="*/ 178 h 1996"/>
                <a:gd name="T86" fmla="*/ 198 w 1630"/>
                <a:gd name="T87" fmla="*/ 146 h 1996"/>
                <a:gd name="T88" fmla="*/ 185 w 1630"/>
                <a:gd name="T89" fmla="*/ 142 h 1996"/>
                <a:gd name="T90" fmla="*/ 200 w 1630"/>
                <a:gd name="T91" fmla="*/ 132 h 1996"/>
                <a:gd name="T92" fmla="*/ 188 w 1630"/>
                <a:gd name="T93" fmla="*/ 123 h 1996"/>
                <a:gd name="T94" fmla="*/ 176 w 1630"/>
                <a:gd name="T95" fmla="*/ 115 h 1996"/>
                <a:gd name="T96" fmla="*/ 165 w 1630"/>
                <a:gd name="T97" fmla="*/ 101 h 1996"/>
                <a:gd name="T98" fmla="*/ 166 w 1630"/>
                <a:gd name="T99" fmla="*/ 88 h 1996"/>
                <a:gd name="T100" fmla="*/ 190 w 1630"/>
                <a:gd name="T101" fmla="*/ 93 h 1996"/>
                <a:gd name="T102" fmla="*/ 176 w 1630"/>
                <a:gd name="T103" fmla="*/ 85 h 1996"/>
                <a:gd name="T104" fmla="*/ 176 w 1630"/>
                <a:gd name="T105" fmla="*/ 76 h 1996"/>
                <a:gd name="T106" fmla="*/ 198 w 1630"/>
                <a:gd name="T107" fmla="*/ 66 h 1996"/>
                <a:gd name="T108" fmla="*/ 201 w 1630"/>
                <a:gd name="T109" fmla="*/ 53 h 1996"/>
                <a:gd name="T110" fmla="*/ 217 w 1630"/>
                <a:gd name="T111" fmla="*/ 48 h 1996"/>
                <a:gd name="T112" fmla="*/ 225 w 1630"/>
                <a:gd name="T113" fmla="*/ 27 h 1996"/>
                <a:gd name="T114" fmla="*/ 226 w 1630"/>
                <a:gd name="T115" fmla="*/ 4 h 199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30"/>
                <a:gd name="T175" fmla="*/ 0 h 1996"/>
                <a:gd name="T176" fmla="*/ 1630 w 1630"/>
                <a:gd name="T177" fmla="*/ 1996 h 199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30" h="1996">
                  <a:moveTo>
                    <a:pt x="1125" y="0"/>
                  </a:moveTo>
                  <a:lnTo>
                    <a:pt x="1061" y="9"/>
                  </a:lnTo>
                  <a:lnTo>
                    <a:pt x="952" y="52"/>
                  </a:lnTo>
                  <a:lnTo>
                    <a:pt x="868" y="82"/>
                  </a:lnTo>
                  <a:lnTo>
                    <a:pt x="768" y="137"/>
                  </a:lnTo>
                  <a:lnTo>
                    <a:pt x="558" y="275"/>
                  </a:lnTo>
                  <a:lnTo>
                    <a:pt x="403" y="430"/>
                  </a:lnTo>
                  <a:lnTo>
                    <a:pt x="266" y="604"/>
                  </a:lnTo>
                  <a:cubicBezTo>
                    <a:pt x="226" y="660"/>
                    <a:pt x="189" y="720"/>
                    <a:pt x="163" y="769"/>
                  </a:cubicBezTo>
                  <a:cubicBezTo>
                    <a:pt x="135" y="828"/>
                    <a:pt x="129" y="844"/>
                    <a:pt x="110" y="896"/>
                  </a:cubicBezTo>
                  <a:lnTo>
                    <a:pt x="46" y="1079"/>
                  </a:lnTo>
                  <a:lnTo>
                    <a:pt x="10" y="1271"/>
                  </a:lnTo>
                  <a:lnTo>
                    <a:pt x="0" y="1445"/>
                  </a:lnTo>
                  <a:lnTo>
                    <a:pt x="19" y="1655"/>
                  </a:lnTo>
                  <a:lnTo>
                    <a:pt x="58" y="1735"/>
                  </a:lnTo>
                  <a:lnTo>
                    <a:pt x="73" y="1786"/>
                  </a:lnTo>
                  <a:lnTo>
                    <a:pt x="103" y="1777"/>
                  </a:lnTo>
                  <a:lnTo>
                    <a:pt x="145" y="1849"/>
                  </a:lnTo>
                  <a:lnTo>
                    <a:pt x="157" y="1957"/>
                  </a:lnTo>
                  <a:lnTo>
                    <a:pt x="190" y="1996"/>
                  </a:lnTo>
                  <a:lnTo>
                    <a:pt x="247" y="1993"/>
                  </a:lnTo>
                  <a:lnTo>
                    <a:pt x="214" y="1927"/>
                  </a:lnTo>
                  <a:lnTo>
                    <a:pt x="199" y="1834"/>
                  </a:lnTo>
                  <a:lnTo>
                    <a:pt x="250" y="1819"/>
                  </a:lnTo>
                  <a:lnTo>
                    <a:pt x="253" y="1705"/>
                  </a:lnTo>
                  <a:lnTo>
                    <a:pt x="277" y="1630"/>
                  </a:lnTo>
                  <a:lnTo>
                    <a:pt x="286" y="1591"/>
                  </a:lnTo>
                  <a:lnTo>
                    <a:pt x="379" y="1525"/>
                  </a:lnTo>
                  <a:lnTo>
                    <a:pt x="325" y="1627"/>
                  </a:lnTo>
                  <a:lnTo>
                    <a:pt x="385" y="1621"/>
                  </a:lnTo>
                  <a:lnTo>
                    <a:pt x="358" y="1666"/>
                  </a:lnTo>
                  <a:cubicBezTo>
                    <a:pt x="359" y="1678"/>
                    <a:pt x="395" y="1678"/>
                    <a:pt x="394" y="1696"/>
                  </a:cubicBezTo>
                  <a:cubicBezTo>
                    <a:pt x="393" y="1714"/>
                    <a:pt x="359" y="1754"/>
                    <a:pt x="352" y="1777"/>
                  </a:cubicBezTo>
                  <a:cubicBezTo>
                    <a:pt x="345" y="1800"/>
                    <a:pt x="330" y="1841"/>
                    <a:pt x="352" y="1834"/>
                  </a:cubicBezTo>
                  <a:cubicBezTo>
                    <a:pt x="374" y="1827"/>
                    <a:pt x="464" y="1769"/>
                    <a:pt x="484" y="1732"/>
                  </a:cubicBezTo>
                  <a:lnTo>
                    <a:pt x="475" y="1609"/>
                  </a:lnTo>
                  <a:lnTo>
                    <a:pt x="517" y="1558"/>
                  </a:lnTo>
                  <a:lnTo>
                    <a:pt x="526" y="1504"/>
                  </a:lnTo>
                  <a:lnTo>
                    <a:pt x="568" y="1570"/>
                  </a:lnTo>
                  <a:lnTo>
                    <a:pt x="754" y="1507"/>
                  </a:lnTo>
                  <a:lnTo>
                    <a:pt x="748" y="1438"/>
                  </a:lnTo>
                  <a:lnTo>
                    <a:pt x="823" y="1462"/>
                  </a:lnTo>
                  <a:lnTo>
                    <a:pt x="844" y="1513"/>
                  </a:lnTo>
                  <a:lnTo>
                    <a:pt x="799" y="1549"/>
                  </a:lnTo>
                  <a:cubicBezTo>
                    <a:pt x="793" y="1567"/>
                    <a:pt x="793" y="1585"/>
                    <a:pt x="808" y="1624"/>
                  </a:cubicBezTo>
                  <a:cubicBezTo>
                    <a:pt x="823" y="1663"/>
                    <a:pt x="859" y="1649"/>
                    <a:pt x="868" y="1633"/>
                  </a:cubicBezTo>
                  <a:lnTo>
                    <a:pt x="865" y="1528"/>
                  </a:lnTo>
                  <a:lnTo>
                    <a:pt x="922" y="1462"/>
                  </a:lnTo>
                  <a:lnTo>
                    <a:pt x="826" y="1417"/>
                  </a:lnTo>
                  <a:lnTo>
                    <a:pt x="763" y="1357"/>
                  </a:lnTo>
                  <a:lnTo>
                    <a:pt x="742" y="1300"/>
                  </a:lnTo>
                  <a:lnTo>
                    <a:pt x="652" y="1288"/>
                  </a:lnTo>
                  <a:lnTo>
                    <a:pt x="664" y="1255"/>
                  </a:lnTo>
                  <a:lnTo>
                    <a:pt x="670" y="1225"/>
                  </a:lnTo>
                  <a:lnTo>
                    <a:pt x="733" y="1222"/>
                  </a:lnTo>
                  <a:lnTo>
                    <a:pt x="769" y="1180"/>
                  </a:lnTo>
                  <a:lnTo>
                    <a:pt x="835" y="1090"/>
                  </a:lnTo>
                  <a:lnTo>
                    <a:pt x="958" y="1105"/>
                  </a:lnTo>
                  <a:lnTo>
                    <a:pt x="991" y="1153"/>
                  </a:lnTo>
                  <a:lnTo>
                    <a:pt x="1042" y="1155"/>
                  </a:lnTo>
                  <a:lnTo>
                    <a:pt x="1105" y="1090"/>
                  </a:lnTo>
                  <a:lnTo>
                    <a:pt x="1147" y="1156"/>
                  </a:lnTo>
                  <a:lnTo>
                    <a:pt x="1216" y="1132"/>
                  </a:lnTo>
                  <a:lnTo>
                    <a:pt x="1261" y="1153"/>
                  </a:lnTo>
                  <a:lnTo>
                    <a:pt x="1147" y="1360"/>
                  </a:lnTo>
                  <a:lnTo>
                    <a:pt x="1147" y="1492"/>
                  </a:lnTo>
                  <a:lnTo>
                    <a:pt x="1189" y="1492"/>
                  </a:lnTo>
                  <a:lnTo>
                    <a:pt x="1261" y="1411"/>
                  </a:lnTo>
                  <a:lnTo>
                    <a:pt x="1258" y="1327"/>
                  </a:lnTo>
                  <a:lnTo>
                    <a:pt x="1279" y="1294"/>
                  </a:lnTo>
                  <a:lnTo>
                    <a:pt x="1294" y="1243"/>
                  </a:lnTo>
                  <a:lnTo>
                    <a:pt x="1384" y="1219"/>
                  </a:lnTo>
                  <a:lnTo>
                    <a:pt x="1372" y="1162"/>
                  </a:lnTo>
                  <a:lnTo>
                    <a:pt x="1420" y="1135"/>
                  </a:lnTo>
                  <a:lnTo>
                    <a:pt x="1459" y="1117"/>
                  </a:lnTo>
                  <a:lnTo>
                    <a:pt x="1552" y="1120"/>
                  </a:lnTo>
                  <a:lnTo>
                    <a:pt x="1591" y="1063"/>
                  </a:lnTo>
                  <a:lnTo>
                    <a:pt x="1618" y="1042"/>
                  </a:lnTo>
                  <a:lnTo>
                    <a:pt x="1630" y="1024"/>
                  </a:lnTo>
                  <a:lnTo>
                    <a:pt x="1555" y="1036"/>
                  </a:lnTo>
                  <a:lnTo>
                    <a:pt x="1555" y="985"/>
                  </a:lnTo>
                  <a:lnTo>
                    <a:pt x="1483" y="958"/>
                  </a:lnTo>
                  <a:lnTo>
                    <a:pt x="1459" y="985"/>
                  </a:lnTo>
                  <a:lnTo>
                    <a:pt x="1330" y="889"/>
                  </a:lnTo>
                  <a:lnTo>
                    <a:pt x="1276" y="931"/>
                  </a:lnTo>
                  <a:lnTo>
                    <a:pt x="1177" y="913"/>
                  </a:lnTo>
                  <a:lnTo>
                    <a:pt x="1186" y="841"/>
                  </a:lnTo>
                  <a:lnTo>
                    <a:pt x="1033" y="748"/>
                  </a:lnTo>
                  <a:lnTo>
                    <a:pt x="970" y="763"/>
                  </a:lnTo>
                  <a:lnTo>
                    <a:pt x="970" y="724"/>
                  </a:lnTo>
                  <a:lnTo>
                    <a:pt x="1003" y="685"/>
                  </a:lnTo>
                  <a:lnTo>
                    <a:pt x="1039" y="676"/>
                  </a:lnTo>
                  <a:lnTo>
                    <a:pt x="1006" y="619"/>
                  </a:lnTo>
                  <a:lnTo>
                    <a:pt x="979" y="631"/>
                  </a:lnTo>
                  <a:lnTo>
                    <a:pt x="979" y="574"/>
                  </a:lnTo>
                  <a:lnTo>
                    <a:pt x="913" y="592"/>
                  </a:lnTo>
                  <a:lnTo>
                    <a:pt x="904" y="514"/>
                  </a:lnTo>
                  <a:lnTo>
                    <a:pt x="861" y="520"/>
                  </a:lnTo>
                  <a:lnTo>
                    <a:pt x="816" y="430"/>
                  </a:lnTo>
                  <a:lnTo>
                    <a:pt x="868" y="445"/>
                  </a:lnTo>
                  <a:lnTo>
                    <a:pt x="910" y="484"/>
                  </a:lnTo>
                  <a:lnTo>
                    <a:pt x="994" y="481"/>
                  </a:lnTo>
                  <a:lnTo>
                    <a:pt x="967" y="433"/>
                  </a:lnTo>
                  <a:lnTo>
                    <a:pt x="913" y="436"/>
                  </a:lnTo>
                  <a:lnTo>
                    <a:pt x="877" y="400"/>
                  </a:lnTo>
                  <a:lnTo>
                    <a:pt x="919" y="391"/>
                  </a:lnTo>
                  <a:lnTo>
                    <a:pt x="970" y="397"/>
                  </a:lnTo>
                  <a:lnTo>
                    <a:pt x="1033" y="334"/>
                  </a:lnTo>
                  <a:lnTo>
                    <a:pt x="1000" y="289"/>
                  </a:lnTo>
                  <a:lnTo>
                    <a:pt x="1048" y="277"/>
                  </a:lnTo>
                  <a:lnTo>
                    <a:pt x="1144" y="283"/>
                  </a:lnTo>
                  <a:lnTo>
                    <a:pt x="1129" y="247"/>
                  </a:lnTo>
                  <a:lnTo>
                    <a:pt x="1171" y="205"/>
                  </a:lnTo>
                  <a:lnTo>
                    <a:pt x="1174" y="136"/>
                  </a:lnTo>
                  <a:lnTo>
                    <a:pt x="1222" y="46"/>
                  </a:lnTo>
                  <a:lnTo>
                    <a:pt x="1180" y="13"/>
                  </a:lnTo>
                  <a:lnTo>
                    <a:pt x="1125" y="0"/>
                  </a:lnTo>
                  <a:close/>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40" name="未知"/>
            <p:cNvSpPr>
              <a:spLocks noChangeArrowheads="1"/>
            </p:cNvSpPr>
            <p:nvPr/>
          </p:nvSpPr>
          <p:spPr bwMode="auto">
            <a:xfrm>
              <a:off x="958" y="2375"/>
              <a:ext cx="400" cy="295"/>
            </a:xfrm>
            <a:custGeom>
              <a:avLst/>
              <a:gdLst>
                <a:gd name="T0" fmla="*/ 0 w 446"/>
                <a:gd name="T1" fmla="*/ 31 h 329"/>
                <a:gd name="T2" fmla="*/ 0 w 446"/>
                <a:gd name="T3" fmla="*/ 50 h 329"/>
                <a:gd name="T4" fmla="*/ 22 w 446"/>
                <a:gd name="T5" fmla="*/ 58 h 329"/>
                <a:gd name="T6" fmla="*/ 35 w 446"/>
                <a:gd name="T7" fmla="*/ 59 h 329"/>
                <a:gd name="T8" fmla="*/ 47 w 446"/>
                <a:gd name="T9" fmla="*/ 63 h 329"/>
                <a:gd name="T10" fmla="*/ 63 w 446"/>
                <a:gd name="T11" fmla="*/ 64 h 329"/>
                <a:gd name="T12" fmla="*/ 81 w 446"/>
                <a:gd name="T13" fmla="*/ 64 h 329"/>
                <a:gd name="T14" fmla="*/ 83 w 446"/>
                <a:gd name="T15" fmla="*/ 58 h 329"/>
                <a:gd name="T16" fmla="*/ 74 w 446"/>
                <a:gd name="T17" fmla="*/ 48 h 329"/>
                <a:gd name="T18" fmla="*/ 74 w 446"/>
                <a:gd name="T19" fmla="*/ 39 h 329"/>
                <a:gd name="T20" fmla="*/ 59 w 446"/>
                <a:gd name="T21" fmla="*/ 31 h 329"/>
                <a:gd name="T22" fmla="*/ 61 w 446"/>
                <a:gd name="T23" fmla="*/ 18 h 329"/>
                <a:gd name="T24" fmla="*/ 50 w 446"/>
                <a:gd name="T25" fmla="*/ 12 h 329"/>
                <a:gd name="T26" fmla="*/ 48 w 446"/>
                <a:gd name="T27" fmla="*/ 22 h 329"/>
                <a:gd name="T28" fmla="*/ 39 w 446"/>
                <a:gd name="T29" fmla="*/ 16 h 329"/>
                <a:gd name="T30" fmla="*/ 33 w 446"/>
                <a:gd name="T31" fmla="*/ 20 h 329"/>
                <a:gd name="T32" fmla="*/ 35 w 446"/>
                <a:gd name="T33" fmla="*/ 10 h 329"/>
                <a:gd name="T34" fmla="*/ 22 w 446"/>
                <a:gd name="T35" fmla="*/ 7 h 329"/>
                <a:gd name="T36" fmla="*/ 22 w 446"/>
                <a:gd name="T37" fmla="*/ 22 h 329"/>
                <a:gd name="T38" fmla="*/ 28 w 446"/>
                <a:gd name="T39" fmla="*/ 36 h 329"/>
                <a:gd name="T40" fmla="*/ 14 w 446"/>
                <a:gd name="T41" fmla="*/ 39 h 329"/>
                <a:gd name="T42" fmla="*/ 7 w 446"/>
                <a:gd name="T43" fmla="*/ 31 h 329"/>
                <a:gd name="T44" fmla="*/ 0 w 446"/>
                <a:gd name="T45" fmla="*/ 31 h 3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46"/>
                <a:gd name="T70" fmla="*/ 0 h 329"/>
                <a:gd name="T71" fmla="*/ 446 w 446"/>
                <a:gd name="T72" fmla="*/ 329 h 3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46" h="329">
                  <a:moveTo>
                    <a:pt x="0" y="162"/>
                  </a:moveTo>
                  <a:lnTo>
                    <a:pt x="0" y="258"/>
                  </a:lnTo>
                  <a:lnTo>
                    <a:pt x="109" y="295"/>
                  </a:lnTo>
                  <a:lnTo>
                    <a:pt x="183" y="309"/>
                  </a:lnTo>
                  <a:lnTo>
                    <a:pt x="240" y="318"/>
                  </a:lnTo>
                  <a:lnTo>
                    <a:pt x="318" y="327"/>
                  </a:lnTo>
                  <a:lnTo>
                    <a:pt x="414" y="324"/>
                  </a:lnTo>
                  <a:cubicBezTo>
                    <a:pt x="432" y="319"/>
                    <a:pt x="446" y="329"/>
                    <a:pt x="427" y="295"/>
                  </a:cubicBezTo>
                  <a:cubicBezTo>
                    <a:pt x="408" y="261"/>
                    <a:pt x="389" y="265"/>
                    <a:pt x="382" y="250"/>
                  </a:cubicBezTo>
                  <a:lnTo>
                    <a:pt x="382" y="204"/>
                  </a:lnTo>
                  <a:lnTo>
                    <a:pt x="309" y="159"/>
                  </a:lnTo>
                  <a:cubicBezTo>
                    <a:pt x="298" y="140"/>
                    <a:pt x="333" y="144"/>
                    <a:pt x="315" y="90"/>
                  </a:cubicBezTo>
                  <a:cubicBezTo>
                    <a:pt x="297" y="36"/>
                    <a:pt x="266" y="53"/>
                    <a:pt x="255" y="57"/>
                  </a:cubicBezTo>
                  <a:lnTo>
                    <a:pt x="246" y="114"/>
                  </a:lnTo>
                  <a:lnTo>
                    <a:pt x="204" y="84"/>
                  </a:lnTo>
                  <a:lnTo>
                    <a:pt x="168" y="99"/>
                  </a:lnTo>
                  <a:lnTo>
                    <a:pt x="180" y="48"/>
                  </a:lnTo>
                  <a:cubicBezTo>
                    <a:pt x="171" y="38"/>
                    <a:pt x="135" y="0"/>
                    <a:pt x="111" y="36"/>
                  </a:cubicBezTo>
                  <a:cubicBezTo>
                    <a:pt x="87" y="72"/>
                    <a:pt x="104" y="89"/>
                    <a:pt x="109" y="114"/>
                  </a:cubicBezTo>
                  <a:lnTo>
                    <a:pt x="144" y="186"/>
                  </a:lnTo>
                  <a:lnTo>
                    <a:pt x="75" y="195"/>
                  </a:lnTo>
                  <a:lnTo>
                    <a:pt x="36" y="162"/>
                  </a:lnTo>
                  <a:lnTo>
                    <a:pt x="0" y="162"/>
                  </a:lnTo>
                  <a:close/>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41" name="未知"/>
            <p:cNvSpPr>
              <a:spLocks noChangeArrowheads="1"/>
            </p:cNvSpPr>
            <p:nvPr/>
          </p:nvSpPr>
          <p:spPr bwMode="auto">
            <a:xfrm>
              <a:off x="864" y="2292"/>
              <a:ext cx="395" cy="131"/>
            </a:xfrm>
            <a:custGeom>
              <a:avLst/>
              <a:gdLst>
                <a:gd name="T0" fmla="*/ 4 w 441"/>
                <a:gd name="T1" fmla="*/ 16 h 146"/>
                <a:gd name="T2" fmla="*/ 12 w 441"/>
                <a:gd name="T3" fmla="*/ 28 h 146"/>
                <a:gd name="T4" fmla="*/ 32 w 441"/>
                <a:gd name="T5" fmla="*/ 22 h 146"/>
                <a:gd name="T6" fmla="*/ 42 w 441"/>
                <a:gd name="T7" fmla="*/ 13 h 146"/>
                <a:gd name="T8" fmla="*/ 50 w 441"/>
                <a:gd name="T9" fmla="*/ 22 h 146"/>
                <a:gd name="T10" fmla="*/ 58 w 441"/>
                <a:gd name="T11" fmla="*/ 20 h 146"/>
                <a:gd name="T12" fmla="*/ 66 w 441"/>
                <a:gd name="T13" fmla="*/ 22 h 146"/>
                <a:gd name="T14" fmla="*/ 66 w 441"/>
                <a:gd name="T15" fmla="*/ 13 h 146"/>
                <a:gd name="T16" fmla="*/ 73 w 441"/>
                <a:gd name="T17" fmla="*/ 6 h 146"/>
                <a:gd name="T18" fmla="*/ 77 w 441"/>
                <a:gd name="T19" fmla="*/ 12 h 146"/>
                <a:gd name="T20" fmla="*/ 82 w 441"/>
                <a:gd name="T21" fmla="*/ 4 h 146"/>
                <a:gd name="T22" fmla="*/ 73 w 441"/>
                <a:gd name="T23" fmla="*/ 0 h 146"/>
                <a:gd name="T24" fmla="*/ 58 w 441"/>
                <a:gd name="T25" fmla="*/ 13 h 146"/>
                <a:gd name="T26" fmla="*/ 46 w 441"/>
                <a:gd name="T27" fmla="*/ 4 h 146"/>
                <a:gd name="T28" fmla="*/ 37 w 441"/>
                <a:gd name="T29" fmla="*/ 11 h 146"/>
                <a:gd name="T30" fmla="*/ 27 w 441"/>
                <a:gd name="T31" fmla="*/ 14 h 146"/>
                <a:gd name="T32" fmla="*/ 24 w 441"/>
                <a:gd name="T33" fmla="*/ 16 h 146"/>
                <a:gd name="T34" fmla="*/ 21 w 441"/>
                <a:gd name="T35" fmla="*/ 16 h 146"/>
                <a:gd name="T36" fmla="*/ 12 w 441"/>
                <a:gd name="T37" fmla="*/ 11 h 146"/>
                <a:gd name="T38" fmla="*/ 4 w 441"/>
                <a:gd name="T39" fmla="*/ 16 h 14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1"/>
                <a:gd name="T61" fmla="*/ 0 h 146"/>
                <a:gd name="T62" fmla="*/ 441 w 441"/>
                <a:gd name="T63" fmla="*/ 146 h 14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1" h="146">
                  <a:moveTo>
                    <a:pt x="6" y="78"/>
                  </a:moveTo>
                  <a:cubicBezTo>
                    <a:pt x="0" y="90"/>
                    <a:pt x="33" y="136"/>
                    <a:pt x="60" y="141"/>
                  </a:cubicBezTo>
                  <a:cubicBezTo>
                    <a:pt x="87" y="146"/>
                    <a:pt x="143" y="123"/>
                    <a:pt x="169" y="110"/>
                  </a:cubicBezTo>
                  <a:lnTo>
                    <a:pt x="216" y="66"/>
                  </a:lnTo>
                  <a:lnTo>
                    <a:pt x="260" y="110"/>
                  </a:lnTo>
                  <a:lnTo>
                    <a:pt x="303" y="99"/>
                  </a:lnTo>
                  <a:lnTo>
                    <a:pt x="351" y="110"/>
                  </a:lnTo>
                  <a:lnTo>
                    <a:pt x="351" y="64"/>
                  </a:lnTo>
                  <a:lnTo>
                    <a:pt x="384" y="30"/>
                  </a:lnTo>
                  <a:cubicBezTo>
                    <a:pt x="392" y="29"/>
                    <a:pt x="363" y="66"/>
                    <a:pt x="402" y="60"/>
                  </a:cubicBezTo>
                  <a:cubicBezTo>
                    <a:pt x="441" y="54"/>
                    <a:pt x="433" y="28"/>
                    <a:pt x="429" y="18"/>
                  </a:cubicBezTo>
                  <a:lnTo>
                    <a:pt x="378" y="0"/>
                  </a:lnTo>
                  <a:lnTo>
                    <a:pt x="305" y="64"/>
                  </a:lnTo>
                  <a:lnTo>
                    <a:pt x="237" y="12"/>
                  </a:lnTo>
                  <a:lnTo>
                    <a:pt x="192" y="54"/>
                  </a:lnTo>
                  <a:lnTo>
                    <a:pt x="144" y="75"/>
                  </a:lnTo>
                  <a:lnTo>
                    <a:pt x="129" y="84"/>
                  </a:lnTo>
                  <a:lnTo>
                    <a:pt x="108" y="78"/>
                  </a:lnTo>
                  <a:cubicBezTo>
                    <a:pt x="97" y="73"/>
                    <a:pt x="99" y="60"/>
                    <a:pt x="60" y="54"/>
                  </a:cubicBezTo>
                  <a:cubicBezTo>
                    <a:pt x="21" y="48"/>
                    <a:pt x="17" y="73"/>
                    <a:pt x="6" y="78"/>
                  </a:cubicBezTo>
                  <a:close/>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42" name="未知"/>
            <p:cNvSpPr>
              <a:spLocks noChangeArrowheads="1"/>
            </p:cNvSpPr>
            <p:nvPr/>
          </p:nvSpPr>
          <p:spPr bwMode="auto">
            <a:xfrm>
              <a:off x="155" y="1888"/>
              <a:ext cx="134" cy="178"/>
            </a:xfrm>
            <a:custGeom>
              <a:avLst/>
              <a:gdLst>
                <a:gd name="T0" fmla="*/ 0 w 150"/>
                <a:gd name="T1" fmla="*/ 0 h 198"/>
                <a:gd name="T2" fmla="*/ 4 w 150"/>
                <a:gd name="T3" fmla="*/ 13 h 198"/>
                <a:gd name="T4" fmla="*/ 9 w 150"/>
                <a:gd name="T5" fmla="*/ 24 h 198"/>
                <a:gd name="T6" fmla="*/ 17 w 150"/>
                <a:gd name="T7" fmla="*/ 38 h 198"/>
                <a:gd name="T8" fmla="*/ 23 w 150"/>
                <a:gd name="T9" fmla="*/ 40 h 198"/>
                <a:gd name="T10" fmla="*/ 28 w 150"/>
                <a:gd name="T11" fmla="*/ 32 h 198"/>
                <a:gd name="T12" fmla="*/ 21 w 150"/>
                <a:gd name="T13" fmla="*/ 32 h 198"/>
                <a:gd name="T14" fmla="*/ 21 w 150"/>
                <a:gd name="T15" fmla="*/ 21 h 198"/>
                <a:gd name="T16" fmla="*/ 15 w 150"/>
                <a:gd name="T17" fmla="*/ 17 h 198"/>
                <a:gd name="T18" fmla="*/ 19 w 150"/>
                <a:gd name="T19" fmla="*/ 4 h 198"/>
                <a:gd name="T20" fmla="*/ 9 w 150"/>
                <a:gd name="T21" fmla="*/ 7 h 198"/>
                <a:gd name="T22" fmla="*/ 0 w 150"/>
                <a:gd name="T23" fmla="*/ 0 h 19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0"/>
                <a:gd name="T37" fmla="*/ 0 h 198"/>
                <a:gd name="T38" fmla="*/ 150 w 150"/>
                <a:gd name="T39" fmla="*/ 198 h 19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0" h="198">
                  <a:moveTo>
                    <a:pt x="0" y="0"/>
                  </a:moveTo>
                  <a:lnTo>
                    <a:pt x="15" y="63"/>
                  </a:lnTo>
                  <a:lnTo>
                    <a:pt x="45" y="120"/>
                  </a:lnTo>
                  <a:lnTo>
                    <a:pt x="90" y="186"/>
                  </a:lnTo>
                  <a:lnTo>
                    <a:pt x="123" y="198"/>
                  </a:lnTo>
                  <a:lnTo>
                    <a:pt x="150" y="162"/>
                  </a:lnTo>
                  <a:lnTo>
                    <a:pt x="114" y="162"/>
                  </a:lnTo>
                  <a:lnTo>
                    <a:pt x="111" y="102"/>
                  </a:lnTo>
                  <a:lnTo>
                    <a:pt x="78" y="84"/>
                  </a:lnTo>
                  <a:lnTo>
                    <a:pt x="99" y="21"/>
                  </a:lnTo>
                  <a:lnTo>
                    <a:pt x="48" y="36"/>
                  </a:lnTo>
                  <a:lnTo>
                    <a:pt x="0" y="0"/>
                  </a:lnTo>
                  <a:close/>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43" name="未知"/>
            <p:cNvSpPr>
              <a:spLocks noChangeArrowheads="1"/>
            </p:cNvSpPr>
            <p:nvPr/>
          </p:nvSpPr>
          <p:spPr bwMode="auto">
            <a:xfrm>
              <a:off x="285" y="1807"/>
              <a:ext cx="80" cy="263"/>
            </a:xfrm>
            <a:custGeom>
              <a:avLst/>
              <a:gdLst>
                <a:gd name="T0" fmla="*/ 10 w 90"/>
                <a:gd name="T1" fmla="*/ 0 h 293"/>
                <a:gd name="T2" fmla="*/ 4 w 90"/>
                <a:gd name="T3" fmla="*/ 16 h 293"/>
                <a:gd name="T4" fmla="*/ 2 w 90"/>
                <a:gd name="T5" fmla="*/ 22 h 293"/>
                <a:gd name="T6" fmla="*/ 0 w 90"/>
                <a:gd name="T7" fmla="*/ 31 h 293"/>
                <a:gd name="T8" fmla="*/ 6 w 90"/>
                <a:gd name="T9" fmla="*/ 31 h 293"/>
                <a:gd name="T10" fmla="*/ 8 w 90"/>
                <a:gd name="T11" fmla="*/ 39 h 293"/>
                <a:gd name="T12" fmla="*/ 4 w 90"/>
                <a:gd name="T13" fmla="*/ 46 h 293"/>
                <a:gd name="T14" fmla="*/ 11 w 90"/>
                <a:gd name="T15" fmla="*/ 58 h 293"/>
                <a:gd name="T16" fmla="*/ 16 w 90"/>
                <a:gd name="T17" fmla="*/ 58 h 293"/>
                <a:gd name="T18" fmla="*/ 11 w 90"/>
                <a:gd name="T19" fmla="*/ 52 h 293"/>
                <a:gd name="T20" fmla="*/ 12 w 90"/>
                <a:gd name="T21" fmla="*/ 35 h 293"/>
                <a:gd name="T22" fmla="*/ 8 w 90"/>
                <a:gd name="T23" fmla="*/ 31 h 293"/>
                <a:gd name="T24" fmla="*/ 4 w 90"/>
                <a:gd name="T25" fmla="*/ 25 h 293"/>
                <a:gd name="T26" fmla="*/ 10 w 90"/>
                <a:gd name="T27" fmla="*/ 18 h 293"/>
                <a:gd name="T28" fmla="*/ 16 w 90"/>
                <a:gd name="T29" fmla="*/ 13 h 293"/>
                <a:gd name="T30" fmla="*/ 10 w 90"/>
                <a:gd name="T31" fmla="*/ 0 h 2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0"/>
                <a:gd name="T49" fmla="*/ 0 h 293"/>
                <a:gd name="T50" fmla="*/ 90 w 90"/>
                <a:gd name="T51" fmla="*/ 293 h 29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0" h="293">
                  <a:moveTo>
                    <a:pt x="56" y="0"/>
                  </a:moveTo>
                  <a:lnTo>
                    <a:pt x="29" y="78"/>
                  </a:lnTo>
                  <a:lnTo>
                    <a:pt x="2" y="111"/>
                  </a:lnTo>
                  <a:lnTo>
                    <a:pt x="0" y="157"/>
                  </a:lnTo>
                  <a:lnTo>
                    <a:pt x="35" y="162"/>
                  </a:lnTo>
                  <a:lnTo>
                    <a:pt x="45" y="202"/>
                  </a:lnTo>
                  <a:lnTo>
                    <a:pt x="17" y="231"/>
                  </a:lnTo>
                  <a:lnTo>
                    <a:pt x="65" y="291"/>
                  </a:lnTo>
                  <a:lnTo>
                    <a:pt x="90" y="293"/>
                  </a:lnTo>
                  <a:lnTo>
                    <a:pt x="62" y="261"/>
                  </a:lnTo>
                  <a:lnTo>
                    <a:pt x="71" y="177"/>
                  </a:lnTo>
                  <a:lnTo>
                    <a:pt x="45" y="157"/>
                  </a:lnTo>
                  <a:lnTo>
                    <a:pt x="29" y="129"/>
                  </a:lnTo>
                  <a:lnTo>
                    <a:pt x="56" y="93"/>
                  </a:lnTo>
                  <a:lnTo>
                    <a:pt x="90" y="66"/>
                  </a:lnTo>
                  <a:lnTo>
                    <a:pt x="56" y="0"/>
                  </a:lnTo>
                  <a:close/>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44" name="未知"/>
            <p:cNvSpPr>
              <a:spLocks noChangeArrowheads="1"/>
            </p:cNvSpPr>
            <p:nvPr/>
          </p:nvSpPr>
          <p:spPr bwMode="auto">
            <a:xfrm>
              <a:off x="405" y="1600"/>
              <a:ext cx="258" cy="224"/>
            </a:xfrm>
            <a:custGeom>
              <a:avLst/>
              <a:gdLst>
                <a:gd name="T0" fmla="*/ 0 w 288"/>
                <a:gd name="T1" fmla="*/ 51 h 249"/>
                <a:gd name="T2" fmla="*/ 4 w 288"/>
                <a:gd name="T3" fmla="*/ 44 h 249"/>
                <a:gd name="T4" fmla="*/ 12 w 288"/>
                <a:gd name="T5" fmla="*/ 44 h 249"/>
                <a:gd name="T6" fmla="*/ 13 w 288"/>
                <a:gd name="T7" fmla="*/ 36 h 249"/>
                <a:gd name="T8" fmla="*/ 30 w 288"/>
                <a:gd name="T9" fmla="*/ 29 h 249"/>
                <a:gd name="T10" fmla="*/ 35 w 288"/>
                <a:gd name="T11" fmla="*/ 32 h 249"/>
                <a:gd name="T12" fmla="*/ 34 w 288"/>
                <a:gd name="T13" fmla="*/ 4 h 249"/>
                <a:gd name="T14" fmla="*/ 44 w 288"/>
                <a:gd name="T15" fmla="*/ 0 h 249"/>
                <a:gd name="T16" fmla="*/ 56 w 288"/>
                <a:gd name="T17" fmla="*/ 9 h 249"/>
                <a:gd name="T18" fmla="*/ 47 w 288"/>
                <a:gd name="T19" fmla="*/ 8 h 249"/>
                <a:gd name="T20" fmla="*/ 42 w 288"/>
                <a:gd name="T21" fmla="*/ 13 h 249"/>
                <a:gd name="T22" fmla="*/ 47 w 288"/>
                <a:gd name="T23" fmla="*/ 31 h 249"/>
                <a:gd name="T24" fmla="*/ 35 w 288"/>
                <a:gd name="T25" fmla="*/ 42 h 249"/>
                <a:gd name="T26" fmla="*/ 0 w 288"/>
                <a:gd name="T27" fmla="*/ 51 h 24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8"/>
                <a:gd name="T43" fmla="*/ 0 h 249"/>
                <a:gd name="T44" fmla="*/ 288 w 288"/>
                <a:gd name="T45" fmla="*/ 249 h 24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8" h="249">
                  <a:moveTo>
                    <a:pt x="0" y="249"/>
                  </a:moveTo>
                  <a:lnTo>
                    <a:pt x="12" y="213"/>
                  </a:lnTo>
                  <a:lnTo>
                    <a:pt x="66" y="216"/>
                  </a:lnTo>
                  <a:lnTo>
                    <a:pt x="69" y="180"/>
                  </a:lnTo>
                  <a:lnTo>
                    <a:pt x="156" y="147"/>
                  </a:lnTo>
                  <a:lnTo>
                    <a:pt x="183" y="161"/>
                  </a:lnTo>
                  <a:lnTo>
                    <a:pt x="171" y="15"/>
                  </a:lnTo>
                  <a:lnTo>
                    <a:pt x="228" y="0"/>
                  </a:lnTo>
                  <a:lnTo>
                    <a:pt x="288" y="45"/>
                  </a:lnTo>
                  <a:lnTo>
                    <a:pt x="246" y="39"/>
                  </a:lnTo>
                  <a:lnTo>
                    <a:pt x="219" y="63"/>
                  </a:lnTo>
                  <a:lnTo>
                    <a:pt x="243" y="150"/>
                  </a:lnTo>
                  <a:lnTo>
                    <a:pt x="183" y="206"/>
                  </a:lnTo>
                  <a:lnTo>
                    <a:pt x="0" y="249"/>
                  </a:lnTo>
                  <a:close/>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sp>
          <p:nvSpPr>
            <p:cNvPr id="60445" name="任意多边形 51226"/>
            <p:cNvSpPr>
              <a:spLocks noChangeArrowheads="1"/>
            </p:cNvSpPr>
            <p:nvPr/>
          </p:nvSpPr>
          <p:spPr bwMode="auto">
            <a:xfrm rot="10800000">
              <a:off x="772" y="240"/>
              <a:ext cx="812" cy="6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00"/>
                <a:gd name="T31" fmla="*/ 0 h 21600"/>
                <a:gd name="T32" fmla="*/ 21600 w 21600"/>
                <a:gd name="T33" fmla="*/ 216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492" y="10800"/>
                  </a:moveTo>
                  <a:cubicBezTo>
                    <a:pt x="1492" y="15941"/>
                    <a:pt x="5659" y="20108"/>
                    <a:pt x="10800" y="20108"/>
                  </a:cubicBezTo>
                  <a:cubicBezTo>
                    <a:pt x="15941" y="20108"/>
                    <a:pt x="20108" y="15941"/>
                    <a:pt x="20108" y="10800"/>
                  </a:cubicBezTo>
                  <a:cubicBezTo>
                    <a:pt x="20108" y="5659"/>
                    <a:pt x="15941" y="1492"/>
                    <a:pt x="10800" y="1492"/>
                  </a:cubicBezTo>
                  <a:cubicBezTo>
                    <a:pt x="5659" y="1492"/>
                    <a:pt x="1492" y="5659"/>
                    <a:pt x="1492" y="10800"/>
                  </a:cubicBezTo>
                  <a:close/>
                </a:path>
              </a:pathLst>
            </a:custGeom>
            <a:solidFill>
              <a:srgbClr val="DDF2FF"/>
            </a:solidFill>
            <a:ln w="9525">
              <a:noFill/>
              <a:round/>
            </a:ln>
          </p:spPr>
          <p:txBody>
            <a:bodyPr/>
            <a:lstStyle/>
            <a:p>
              <a:pPr fontAlgn="base">
                <a:spcBef>
                  <a:spcPct val="0"/>
                </a:spcBef>
                <a:spcAft>
                  <a:spcPct val="0"/>
                </a:spcAft>
              </a:pPr>
              <a:endParaRPr lang="zh-CN" altLang="en-US" sz="6000" b="1">
                <a:solidFill>
                  <a:prstClr val="black"/>
                </a:solidFill>
                <a:latin typeface="Arial" panose="020B0604020202020204" pitchFamily="34" charset="0"/>
                <a:ea typeface="宋体" panose="02010600030101010101" pitchFamily="2" charset="-122"/>
              </a:endParaRPr>
            </a:p>
          </p:txBody>
        </p:sp>
      </p:grpSp>
      <p:pic>
        <p:nvPicPr>
          <p:cNvPr id="60420" name="图片 51228"/>
          <p:cNvPicPr>
            <a:picLocks noChangeAspect="1" noChangeArrowheads="1"/>
          </p:cNvPicPr>
          <p:nvPr/>
        </p:nvPicPr>
        <p:blipFill>
          <a:blip r:embed="rId4" cstate="print"/>
          <a:srcRect/>
          <a:stretch>
            <a:fillRect/>
          </a:stretch>
        </p:blipFill>
        <p:spPr bwMode="auto">
          <a:xfrm>
            <a:off x="2116452" y="1674857"/>
            <a:ext cx="4873717" cy="1930567"/>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2"/>
                                        </p:tgtEl>
                                        <p:attrNameLst>
                                          <p:attrName>r</p:attrName>
                                        </p:attrNameLst>
                                      </p:cBhvr>
                                    </p:animRot>
                                  </p:childTnLst>
                                </p:cTn>
                              </p:par>
                              <p:par>
                                <p:cTn id="7" presetID="53" presetClass="entr" presetSubtype="16"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500" fill="hold"/>
                                        <p:tgtEl>
                                          <p:spTgt spid="2"/>
                                        </p:tgtEl>
                                        <p:attrNameLst>
                                          <p:attrName>ppt_w</p:attrName>
                                        </p:attrNameLst>
                                      </p:cBhvr>
                                      <p:tavLst>
                                        <p:tav tm="0">
                                          <p:val>
                                            <p:fltVal val="0"/>
                                          </p:val>
                                        </p:tav>
                                        <p:tav tm="100000">
                                          <p:val>
                                            <p:strVal val="#ppt_w"/>
                                          </p:val>
                                        </p:tav>
                                      </p:tavLst>
                                    </p:anim>
                                    <p:anim calcmode="lin" valueType="num">
                                      <p:cBhvr>
                                        <p:cTn id="10" dur="500" fill="hold"/>
                                        <p:tgtEl>
                                          <p:spTgt spid="2"/>
                                        </p:tgtEl>
                                        <p:attrNameLst>
                                          <p:attrName>ppt_h</p:attrName>
                                        </p:attrNameLst>
                                      </p:cBhvr>
                                      <p:tavLst>
                                        <p:tav tm="0">
                                          <p:val>
                                            <p:fltVal val="0"/>
                                          </p:val>
                                        </p:tav>
                                        <p:tav tm="100000">
                                          <p:val>
                                            <p:strVal val="#ppt_h"/>
                                          </p:val>
                                        </p:tav>
                                      </p:tavLst>
                                    </p:anim>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一、求隔根区间的一般方法</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5"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6</a:t>
            </a:fld>
            <a:endParaRPr lang="zh-CN" altLang="en-US" sz="1000" dirty="0">
              <a:latin typeface="Times New Roman" panose="02020603050405020304" pitchFamily="18" charset="0"/>
              <a:cs typeface="Times New Roman" panose="02020603050405020304" pitchFamily="18" charset="0"/>
            </a:endParaRPr>
          </a:p>
        </p:txBody>
      </p:sp>
      <p:sp>
        <p:nvSpPr>
          <p:cNvPr id="7" name="Rectangle 5"/>
          <p:cNvSpPr>
            <a:spLocks noChangeArrowheads="1"/>
          </p:cNvSpPr>
          <p:nvPr/>
        </p:nvSpPr>
        <p:spPr bwMode="auto">
          <a:xfrm>
            <a:off x="600500" y="928033"/>
            <a:ext cx="8188658" cy="5827617"/>
          </a:xfrm>
          <a:prstGeom prst="rect">
            <a:avLst/>
          </a:prstGeom>
          <a:noFill/>
          <a:ln w="9525">
            <a:noFill/>
            <a:miter lim="800000"/>
          </a:ln>
        </p:spPr>
        <p:txBody>
          <a:bodyPr anchor="ctr"/>
          <a:lstStyle/>
          <a:p>
            <a:pPr marL="514350" indent="-514350">
              <a:lnSpc>
                <a:spcPct val="120000"/>
              </a:lnSpc>
              <a:spcAft>
                <a:spcPts val="600"/>
              </a:spcAft>
              <a:buClr>
                <a:srgbClr val="0000FF"/>
              </a:buClr>
              <a:buSzPct val="70000"/>
            </a:pPr>
            <a:r>
              <a:rPr lang="zh-CN" altLang="en-US" sz="2800" b="1" dirty="0" smtClean="0">
                <a:solidFill>
                  <a:srgbClr val="0000FF"/>
                </a:solidFill>
              </a:rPr>
              <a:t>    </a:t>
            </a:r>
            <a:r>
              <a:rPr lang="zh-CN" altLang="zh-CN" sz="2800" b="1" dirty="0" smtClean="0"/>
              <a:t>求隔根区间的方法通常有如下两种</a:t>
            </a:r>
            <a:r>
              <a:rPr lang="zh-CN" altLang="en-US" sz="2800" b="1" dirty="0" smtClean="0"/>
              <a:t>：</a:t>
            </a:r>
            <a:endParaRPr lang="zh-CN" altLang="zh-CN" sz="2800" b="1" dirty="0" smtClean="0"/>
          </a:p>
          <a:p>
            <a:pPr marL="514350" indent="-514350">
              <a:lnSpc>
                <a:spcPct val="120000"/>
              </a:lnSpc>
              <a:spcAft>
                <a:spcPts val="600"/>
              </a:spcAft>
              <a:buClr>
                <a:srgbClr val="0000FF"/>
              </a:buClr>
              <a:buSzPct val="70000"/>
              <a:buFont typeface="Wingdings" panose="05000000000000000000" pitchFamily="2" charset="2"/>
              <a:buChar char="l"/>
            </a:pPr>
            <a:r>
              <a:rPr lang="zh-CN" altLang="zh-CN" sz="2800" b="1" dirty="0" smtClean="0">
                <a:solidFill>
                  <a:srgbClr val="0000FF"/>
                </a:solidFill>
              </a:rPr>
              <a:t>作图法</a:t>
            </a:r>
            <a:r>
              <a:rPr lang="zh-CN" altLang="en-US" sz="2800" b="1" dirty="0" smtClean="0"/>
              <a:t>：</a:t>
            </a:r>
            <a:r>
              <a:rPr lang="zh-CN" altLang="zh-CN" sz="2800" b="1" dirty="0" smtClean="0"/>
              <a:t>画出</a:t>
            </a:r>
            <a:r>
              <a:rPr lang="en-US" altLang="zh-CN" sz="2800" b="1" dirty="0" smtClean="0"/>
              <a:t> </a:t>
            </a:r>
            <a:r>
              <a:rPr lang="en-US" altLang="zh-CN" sz="2800" b="1" i="1" dirty="0" smtClean="0">
                <a:latin typeface="Times New Roman" panose="02020603050405020304" pitchFamily="18" charset="0"/>
                <a:cs typeface="Times New Roman" panose="02020603050405020304" pitchFamily="18" charset="0"/>
              </a:rPr>
              <a:t>y </a:t>
            </a:r>
            <a:r>
              <a:rPr lang="en-US" altLang="zh-CN" sz="2800" b="1" dirty="0" smtClean="0">
                <a:latin typeface="Times New Roman" panose="02020603050405020304" pitchFamily="18" charset="0"/>
                <a:cs typeface="Times New Roman" panose="02020603050405020304" pitchFamily="18" charset="0"/>
              </a:rPr>
              <a:t>= </a:t>
            </a:r>
            <a:r>
              <a:rPr lang="en-US" altLang="zh-CN" sz="2800" b="1" i="1" dirty="0" smtClean="0">
                <a:latin typeface="Times New Roman" panose="02020603050405020304" pitchFamily="18" charset="0"/>
                <a:cs typeface="Times New Roman" panose="02020603050405020304" pitchFamily="18" charset="0"/>
              </a:rPr>
              <a:t>f</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Times New Roman" panose="02020603050405020304" pitchFamily="18" charset="0"/>
                <a:cs typeface="Times New Roman" panose="02020603050405020304" pitchFamily="18" charset="0"/>
              </a:rPr>
              <a:t>) </a:t>
            </a:r>
            <a:r>
              <a:rPr lang="zh-CN" altLang="en-US" sz="2800" b="1" dirty="0" smtClean="0">
                <a:latin typeface="Times New Roman" panose="02020603050405020304" pitchFamily="18" charset="0"/>
                <a:cs typeface="Times New Roman" panose="02020603050405020304" pitchFamily="18" charset="0"/>
              </a:rPr>
              <a:t>的</a:t>
            </a:r>
            <a:r>
              <a:rPr lang="zh-CN" altLang="zh-CN" sz="2800" b="1" dirty="0" smtClean="0"/>
              <a:t>简图，根据曲线</a:t>
            </a:r>
            <a:r>
              <a:rPr lang="en-US" altLang="zh-CN" sz="2800" b="1" dirty="0" smtClean="0"/>
              <a:t> </a:t>
            </a:r>
            <a:r>
              <a:rPr lang="en-US" altLang="zh-CN" sz="2800" b="1" i="1" dirty="0" smtClean="0">
                <a:latin typeface="Times New Roman" panose="02020603050405020304" pitchFamily="18" charset="0"/>
                <a:cs typeface="Times New Roman" panose="02020603050405020304" pitchFamily="18" charset="0"/>
              </a:rPr>
              <a:t>y </a:t>
            </a:r>
            <a:r>
              <a:rPr lang="en-US" altLang="zh-CN" sz="2800" b="1" dirty="0" smtClean="0">
                <a:latin typeface="Times New Roman" panose="02020603050405020304" pitchFamily="18" charset="0"/>
                <a:cs typeface="Times New Roman" panose="02020603050405020304" pitchFamily="18" charset="0"/>
              </a:rPr>
              <a:t>= </a:t>
            </a:r>
            <a:r>
              <a:rPr lang="en-US" altLang="zh-CN" sz="2800" b="1" i="1" dirty="0" smtClean="0">
                <a:latin typeface="Times New Roman" panose="02020603050405020304" pitchFamily="18" charset="0"/>
                <a:cs typeface="Times New Roman" panose="02020603050405020304" pitchFamily="18" charset="0"/>
              </a:rPr>
              <a:t>f</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Times New Roman" panose="02020603050405020304" pitchFamily="18" charset="0"/>
                <a:cs typeface="Times New Roman" panose="02020603050405020304" pitchFamily="18" charset="0"/>
              </a:rPr>
              <a:t>)</a:t>
            </a:r>
            <a:r>
              <a:rPr lang="zh-CN" altLang="zh-CN" sz="2800" b="1" dirty="0" smtClean="0"/>
              <a:t>与</a:t>
            </a:r>
            <a:r>
              <a:rPr lang="en-US" altLang="zh-CN" sz="2800" b="1" dirty="0" smtClean="0"/>
              <a:t> </a:t>
            </a:r>
            <a:r>
              <a:rPr lang="en-US" altLang="zh-CN" sz="2800" b="1" i="1" dirty="0" smtClean="0">
                <a:latin typeface="Times New Roman" panose="02020603050405020304" pitchFamily="18" charset="0"/>
                <a:cs typeface="Times New Roman" panose="02020603050405020304" pitchFamily="18" charset="0"/>
              </a:rPr>
              <a:t>x </a:t>
            </a:r>
            <a:r>
              <a:rPr lang="zh-CN" altLang="zh-CN" sz="2800" b="1" dirty="0" smtClean="0"/>
              <a:t>轴交点的大概位置来确定隔根区间。也可将方程等价变形为</a:t>
            </a:r>
            <a:r>
              <a:rPr lang="en-US" altLang="zh-CN" sz="2800" b="1" dirty="0" smtClean="0"/>
              <a:t> </a:t>
            </a:r>
            <a:r>
              <a:rPr lang="el-GR" altLang="zh-CN" sz="2800" b="1" i="1" dirty="0" smtClean="0">
                <a:latin typeface="Times New Roman" panose="02020603050405020304"/>
                <a:cs typeface="Times New Roman" panose="02020603050405020304"/>
              </a:rPr>
              <a:t>φ</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Times New Roman" panose="02020603050405020304" pitchFamily="18" charset="0"/>
                <a:cs typeface="Times New Roman" panose="02020603050405020304" pitchFamily="18" charset="0"/>
              </a:rPr>
              <a:t>) = </a:t>
            </a:r>
            <a:r>
              <a:rPr lang="el-GR" altLang="zh-CN" sz="2800" b="1" i="1" dirty="0" smtClean="0">
                <a:latin typeface="Times New Roman" panose="02020603050405020304"/>
                <a:cs typeface="Times New Roman" panose="02020603050405020304"/>
              </a:rPr>
              <a:t>ψ</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Times New Roman" panose="02020603050405020304" pitchFamily="18" charset="0"/>
                <a:cs typeface="Times New Roman" panose="02020603050405020304" pitchFamily="18" charset="0"/>
              </a:rPr>
              <a:t>)</a:t>
            </a:r>
            <a:r>
              <a:rPr lang="zh-CN" altLang="zh-CN" sz="2800" b="1" dirty="0" smtClean="0"/>
              <a:t>，画出</a:t>
            </a:r>
            <a:r>
              <a:rPr lang="en-US" altLang="zh-CN" sz="2800" b="1" dirty="0" smtClean="0"/>
              <a:t> </a:t>
            </a:r>
            <a:r>
              <a:rPr lang="en-US" altLang="zh-CN" sz="2800" b="1" i="1" dirty="0" smtClean="0">
                <a:latin typeface="Times New Roman" panose="02020603050405020304" pitchFamily="18" charset="0"/>
                <a:cs typeface="Times New Roman" panose="02020603050405020304" pitchFamily="18" charset="0"/>
              </a:rPr>
              <a:t>y </a:t>
            </a:r>
            <a:r>
              <a:rPr lang="en-US" altLang="zh-CN" sz="2800" b="1" dirty="0" smtClean="0">
                <a:latin typeface="Times New Roman" panose="02020603050405020304" pitchFamily="18" charset="0"/>
                <a:cs typeface="Times New Roman" panose="02020603050405020304" pitchFamily="18" charset="0"/>
              </a:rPr>
              <a:t>= </a:t>
            </a:r>
            <a:r>
              <a:rPr lang="el-GR" altLang="zh-CN" sz="2800" b="1" i="1" dirty="0" smtClean="0">
                <a:latin typeface="Times New Roman" panose="02020603050405020304"/>
                <a:cs typeface="Times New Roman" panose="02020603050405020304"/>
              </a:rPr>
              <a:t>φ</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Times New Roman" panose="02020603050405020304" pitchFamily="18" charset="0"/>
                <a:cs typeface="Times New Roman" panose="02020603050405020304" pitchFamily="18" charset="0"/>
              </a:rPr>
              <a:t>) </a:t>
            </a:r>
            <a:r>
              <a:rPr lang="zh-CN" altLang="zh-CN" sz="2800" b="1" dirty="0" smtClean="0"/>
              <a:t>和</a:t>
            </a:r>
            <a:r>
              <a:rPr lang="en-US" altLang="zh-CN" sz="2800" b="1" dirty="0" smtClean="0"/>
              <a:t> </a:t>
            </a:r>
            <a:r>
              <a:rPr lang="en-US" altLang="zh-CN" sz="2800" b="1" i="1" dirty="0" smtClean="0">
                <a:latin typeface="Times New Roman" panose="02020603050405020304" pitchFamily="18" charset="0"/>
                <a:cs typeface="Times New Roman" panose="02020603050405020304" pitchFamily="18" charset="0"/>
              </a:rPr>
              <a:t>y </a:t>
            </a:r>
            <a:r>
              <a:rPr lang="en-US" altLang="zh-CN" sz="2800" b="1" dirty="0" smtClean="0">
                <a:latin typeface="Times New Roman" panose="02020603050405020304" pitchFamily="18" charset="0"/>
                <a:cs typeface="Times New Roman" panose="02020603050405020304" pitchFamily="18" charset="0"/>
              </a:rPr>
              <a:t>= </a:t>
            </a:r>
            <a:r>
              <a:rPr lang="el-GR" altLang="zh-CN" sz="2800" b="1" i="1" dirty="0" smtClean="0">
                <a:latin typeface="Times New Roman" panose="02020603050405020304"/>
                <a:cs typeface="Times New Roman" panose="02020603050405020304"/>
              </a:rPr>
              <a:t>ψ</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Times New Roman" panose="02020603050405020304" pitchFamily="18" charset="0"/>
                <a:cs typeface="Times New Roman" panose="02020603050405020304" pitchFamily="18" charset="0"/>
              </a:rPr>
              <a:t>) </a:t>
            </a:r>
            <a:r>
              <a:rPr lang="zh-CN" altLang="zh-CN" sz="2800" b="1" dirty="0" smtClean="0"/>
              <a:t>的简图，由两条曲线交点的横坐标的位置来确定根的隔根区间</a:t>
            </a:r>
            <a:r>
              <a:rPr lang="zh-CN" altLang="en-US" sz="2800" b="1" dirty="0" smtClean="0"/>
              <a:t>。</a:t>
            </a:r>
            <a:endParaRPr lang="en-US" altLang="zh-CN" sz="2800" b="1" dirty="0" smtClean="0"/>
          </a:p>
          <a:p>
            <a:pPr marL="514350" indent="-514350">
              <a:lnSpc>
                <a:spcPct val="120000"/>
              </a:lnSpc>
              <a:spcAft>
                <a:spcPts val="1200"/>
              </a:spcAft>
              <a:buClr>
                <a:srgbClr val="0000FF"/>
              </a:buClr>
              <a:buSzPct val="70000"/>
              <a:buFont typeface="Wingdings" panose="05000000000000000000" pitchFamily="2" charset="2"/>
              <a:buChar char="l"/>
            </a:pPr>
            <a:r>
              <a:rPr lang="zh-CN" altLang="zh-CN" sz="2800" b="1" dirty="0" smtClean="0">
                <a:solidFill>
                  <a:srgbClr val="0000FF"/>
                </a:solidFill>
              </a:rPr>
              <a:t>逐步搜索法</a:t>
            </a:r>
            <a:r>
              <a:rPr lang="zh-CN" altLang="en-US" sz="2800" b="1" dirty="0" smtClean="0"/>
              <a:t>：</a:t>
            </a:r>
            <a:r>
              <a:rPr lang="zh-CN" altLang="zh-CN" sz="2800" b="1" dirty="0" smtClean="0"/>
              <a:t>先确定方程</a:t>
            </a:r>
            <a:r>
              <a:rPr lang="en-US" altLang="zh-CN" sz="2800" b="1" dirty="0" smtClean="0"/>
              <a:t> </a:t>
            </a:r>
            <a:r>
              <a:rPr lang="en-US" altLang="zh-CN" sz="2800" b="1" i="1" dirty="0" smtClean="0">
                <a:latin typeface="Times New Roman" panose="02020603050405020304" pitchFamily="18" charset="0"/>
                <a:cs typeface="Times New Roman" panose="02020603050405020304" pitchFamily="18" charset="0"/>
              </a:rPr>
              <a:t>f</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Times New Roman" panose="02020603050405020304" pitchFamily="18" charset="0"/>
                <a:cs typeface="Times New Roman" panose="02020603050405020304" pitchFamily="18" charset="0"/>
              </a:rPr>
              <a:t>) = 0 </a:t>
            </a:r>
            <a:r>
              <a:rPr lang="zh-CN" altLang="zh-CN" sz="2800" b="1" dirty="0" smtClean="0"/>
              <a:t>的所有实根所在区间</a:t>
            </a:r>
            <a:r>
              <a:rPr lang="en-US" altLang="zh-CN" sz="2800" b="1" dirty="0" smtClean="0"/>
              <a:t> </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a</a:t>
            </a:r>
            <a:r>
              <a:rPr lang="en-US" altLang="zh-CN" sz="2800" b="1" dirty="0" smtClean="0">
                <a:latin typeface="Times New Roman" panose="02020603050405020304" pitchFamily="18" charset="0"/>
                <a:cs typeface="Times New Roman" panose="02020603050405020304" pitchFamily="18" charset="0"/>
              </a:rPr>
              <a:t>, </a:t>
            </a:r>
            <a:r>
              <a:rPr lang="en-US" altLang="zh-CN" sz="2800" b="1" i="1" dirty="0" smtClean="0">
                <a:latin typeface="Times New Roman" panose="02020603050405020304" pitchFamily="18" charset="0"/>
                <a:cs typeface="Times New Roman" panose="02020603050405020304" pitchFamily="18" charset="0"/>
              </a:rPr>
              <a:t>b</a:t>
            </a:r>
            <a:r>
              <a:rPr lang="en-US" altLang="zh-CN" sz="2800" b="1" dirty="0" smtClean="0">
                <a:latin typeface="Times New Roman" panose="02020603050405020304" pitchFamily="18" charset="0"/>
                <a:cs typeface="Times New Roman" panose="02020603050405020304" pitchFamily="18" charset="0"/>
              </a:rPr>
              <a:t>]</a:t>
            </a:r>
            <a:r>
              <a:rPr lang="zh-CN" altLang="zh-CN" sz="2800" b="1" dirty="0" smtClean="0"/>
              <a:t>，再按照选定的步长</a:t>
            </a:r>
            <a:r>
              <a:rPr lang="en-US" altLang="zh-CN" sz="2800" b="1" dirty="0" smtClean="0"/>
              <a:t> </a:t>
            </a:r>
            <a:r>
              <a:rPr lang="en-US" altLang="zh-CN" sz="2800" b="1" i="1" dirty="0" smtClean="0">
                <a:latin typeface="Times New Roman" panose="02020603050405020304" pitchFamily="18" charset="0"/>
                <a:cs typeface="Times New Roman" panose="02020603050405020304" pitchFamily="18" charset="0"/>
              </a:rPr>
              <a:t>h </a:t>
            </a:r>
            <a:r>
              <a:rPr lang="en-US" altLang="zh-CN" sz="2800" b="1" dirty="0" smtClean="0">
                <a:latin typeface="Times New Roman" panose="02020603050405020304" pitchFamily="18" charset="0"/>
                <a:cs typeface="Times New Roman" panose="02020603050405020304" pitchFamily="18" charset="0"/>
              </a:rPr>
              <a:t>= (</a:t>
            </a:r>
            <a:r>
              <a:rPr lang="en-US" altLang="zh-CN" sz="2800" b="1" i="1" dirty="0" smtClean="0">
                <a:latin typeface="Times New Roman" panose="02020603050405020304" pitchFamily="18" charset="0"/>
                <a:cs typeface="Times New Roman" panose="02020603050405020304" pitchFamily="18" charset="0"/>
              </a:rPr>
              <a:t>b</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a</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n </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n</a:t>
            </a:r>
            <a:r>
              <a:rPr lang="zh-CN" altLang="zh-CN" sz="2800" b="1" dirty="0" smtClean="0"/>
              <a:t>为正整数</a:t>
            </a:r>
            <a:r>
              <a:rPr lang="en-US" altLang="zh-CN" sz="2800" b="1" dirty="0" smtClean="0">
                <a:latin typeface="Times New Roman" panose="02020603050405020304" pitchFamily="18" charset="0"/>
                <a:cs typeface="Times New Roman" panose="02020603050405020304" pitchFamily="18" charset="0"/>
              </a:rPr>
              <a:t>)</a:t>
            </a:r>
            <a:r>
              <a:rPr lang="zh-CN" altLang="zh-CN" sz="2800" b="1" dirty="0" smtClean="0"/>
              <a:t>，依次取点</a:t>
            </a:r>
            <a:r>
              <a:rPr lang="en-US" altLang="zh-CN" sz="2800" b="1" dirty="0" smtClean="0"/>
              <a:t> </a:t>
            </a:r>
            <a:r>
              <a:rPr lang="en-US" altLang="zh-CN" sz="2800" b="1" i="1" dirty="0" err="1" smtClean="0">
                <a:latin typeface="Times New Roman" panose="02020603050405020304" pitchFamily="18" charset="0"/>
                <a:cs typeface="Times New Roman" panose="02020603050405020304" pitchFamily="18" charset="0"/>
              </a:rPr>
              <a:t>x</a:t>
            </a:r>
            <a:r>
              <a:rPr lang="en-US" altLang="zh-CN" sz="2800" b="1" i="1" baseline="-25000" dirty="0" err="1" smtClean="0">
                <a:latin typeface="Times New Roman" panose="02020603050405020304" pitchFamily="18" charset="0"/>
                <a:cs typeface="Times New Roman" panose="02020603050405020304" pitchFamily="18" charset="0"/>
              </a:rPr>
              <a:t>k</a:t>
            </a:r>
            <a:r>
              <a:rPr lang="en-US" altLang="zh-CN" sz="2800" b="1" i="1" dirty="0" smtClean="0">
                <a:latin typeface="Times New Roman" panose="02020603050405020304" pitchFamily="18" charset="0"/>
                <a:cs typeface="Times New Roman" panose="02020603050405020304" pitchFamily="18" charset="0"/>
              </a:rPr>
              <a:t> </a:t>
            </a:r>
            <a:r>
              <a:rPr lang="en-US" altLang="zh-CN" sz="2800" b="1" dirty="0" smtClean="0">
                <a:latin typeface="Times New Roman" panose="02020603050405020304" pitchFamily="18" charset="0"/>
                <a:cs typeface="Times New Roman" panose="02020603050405020304" pitchFamily="18" charset="0"/>
              </a:rPr>
              <a:t>= </a:t>
            </a:r>
            <a:r>
              <a:rPr lang="en-US" altLang="zh-CN" sz="2800" b="1" i="1" dirty="0" err="1" smtClean="0">
                <a:latin typeface="Times New Roman" panose="02020603050405020304" pitchFamily="18" charset="0"/>
                <a:cs typeface="Times New Roman" panose="02020603050405020304" pitchFamily="18" charset="0"/>
              </a:rPr>
              <a:t>a</a:t>
            </a:r>
            <a:r>
              <a:rPr lang="en-US" altLang="zh-CN" sz="2800" b="1" dirty="0" err="1" smtClean="0">
                <a:latin typeface="Times New Roman" panose="02020603050405020304" pitchFamily="18" charset="0"/>
                <a:cs typeface="Times New Roman" panose="02020603050405020304" pitchFamily="18" charset="0"/>
              </a:rPr>
              <a:t>+</a:t>
            </a:r>
            <a:r>
              <a:rPr lang="en-US" altLang="zh-CN" sz="2800" b="1" i="1" dirty="0" err="1" smtClean="0">
                <a:latin typeface="Times New Roman" panose="02020603050405020304" pitchFamily="18" charset="0"/>
                <a:cs typeface="Times New Roman" panose="02020603050405020304" pitchFamily="18" charset="0"/>
              </a:rPr>
              <a:t>kh</a:t>
            </a:r>
            <a:r>
              <a:rPr lang="en-US" altLang="zh-CN" sz="2800" b="1" i="1" dirty="0" smtClean="0">
                <a:latin typeface="Times New Roman" panose="02020603050405020304" pitchFamily="18" charset="0"/>
                <a:cs typeface="Times New Roman" panose="02020603050405020304" pitchFamily="18" charset="0"/>
              </a:rPr>
              <a:t> </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k</a:t>
            </a:r>
            <a:r>
              <a:rPr lang="en-US" altLang="zh-CN" sz="2800" b="1" dirty="0" smtClean="0">
                <a:latin typeface="Times New Roman" panose="02020603050405020304" pitchFamily="18" charset="0"/>
                <a:cs typeface="Times New Roman" panose="02020603050405020304" pitchFamily="18" charset="0"/>
              </a:rPr>
              <a:t>=0,1,…,</a:t>
            </a:r>
            <a:r>
              <a:rPr lang="en-US" altLang="zh-CN" sz="2800" b="1" i="1" dirty="0" smtClean="0">
                <a:latin typeface="Times New Roman" panose="02020603050405020304" pitchFamily="18" charset="0"/>
                <a:cs typeface="Times New Roman" panose="02020603050405020304" pitchFamily="18" charset="0"/>
              </a:rPr>
              <a:t>n</a:t>
            </a:r>
            <a:r>
              <a:rPr lang="en-US" altLang="zh-CN" sz="2800" b="1" dirty="0" smtClean="0">
                <a:latin typeface="Times New Roman" panose="02020603050405020304" pitchFamily="18" charset="0"/>
                <a:cs typeface="Times New Roman" panose="02020603050405020304" pitchFamily="18" charset="0"/>
              </a:rPr>
              <a:t>)</a:t>
            </a:r>
            <a:r>
              <a:rPr lang="zh-CN" altLang="zh-CN" sz="2800" b="1" dirty="0" smtClean="0"/>
              <a:t>，并计算各点的函数值</a:t>
            </a:r>
            <a:r>
              <a:rPr lang="en-US" altLang="zh-CN" sz="2800" b="1" dirty="0" smtClean="0"/>
              <a:t> </a:t>
            </a:r>
            <a:r>
              <a:rPr lang="en-US" altLang="zh-CN" sz="2800" b="1" i="1" dirty="0" smtClean="0">
                <a:latin typeface="Times New Roman" panose="02020603050405020304" pitchFamily="18" charset="0"/>
                <a:cs typeface="Times New Roman" panose="02020603050405020304" pitchFamily="18" charset="0"/>
              </a:rPr>
              <a:t>f</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err="1" smtClean="0">
                <a:latin typeface="Times New Roman" panose="02020603050405020304" pitchFamily="18" charset="0"/>
                <a:cs typeface="Times New Roman" panose="02020603050405020304" pitchFamily="18" charset="0"/>
              </a:rPr>
              <a:t>x</a:t>
            </a:r>
            <a:r>
              <a:rPr lang="en-US" altLang="zh-CN" sz="2800" b="1" i="1" baseline="-25000" dirty="0" err="1" smtClean="0">
                <a:latin typeface="Times New Roman" panose="02020603050405020304" pitchFamily="18" charset="0"/>
                <a:cs typeface="Times New Roman" panose="02020603050405020304" pitchFamily="18" charset="0"/>
              </a:rPr>
              <a:t>k</a:t>
            </a:r>
            <a:r>
              <a:rPr lang="en-US" altLang="zh-CN" sz="2800" b="1" dirty="0" smtClean="0">
                <a:latin typeface="Times New Roman" panose="02020603050405020304" pitchFamily="18" charset="0"/>
                <a:cs typeface="Times New Roman" panose="02020603050405020304" pitchFamily="18" charset="0"/>
              </a:rPr>
              <a:t>) </a:t>
            </a:r>
            <a:r>
              <a:rPr lang="zh-CN" altLang="zh-CN" sz="2800" b="1" dirty="0" smtClean="0"/>
              <a:t>，最后根据函数值异号和实根的个数来确定隔根区间。</a:t>
            </a:r>
            <a:endParaRPr lang="en-US" altLang="zh-CN" sz="2800" b="1"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up)">
                                      <p:cBhvr>
                                        <p:cTn id="7" dur="3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up)">
                                      <p:cBhvr>
                                        <p:cTn id="12" dur="30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ipe(up)">
                                      <p:cBhvr>
                                        <p:cTn id="17" dur="3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一、求隔根区间的一般方法</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5"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7</a:t>
            </a:fld>
            <a:endParaRPr lang="zh-CN" altLang="en-US" sz="1000" dirty="0">
              <a:latin typeface="Times New Roman" panose="02020603050405020304" pitchFamily="18" charset="0"/>
              <a:cs typeface="Times New Roman" panose="02020603050405020304" pitchFamily="18" charset="0"/>
            </a:endParaRPr>
          </a:p>
        </p:txBody>
      </p:sp>
      <p:sp>
        <p:nvSpPr>
          <p:cNvPr id="8" name="Rectangle 5"/>
          <p:cNvSpPr>
            <a:spLocks noChangeArrowheads="1"/>
          </p:cNvSpPr>
          <p:nvPr/>
        </p:nvSpPr>
        <p:spPr bwMode="auto">
          <a:xfrm>
            <a:off x="436721" y="992294"/>
            <a:ext cx="8461618" cy="1054869"/>
          </a:xfrm>
          <a:prstGeom prst="rect">
            <a:avLst/>
          </a:prstGeom>
          <a:noFill/>
          <a:ln w="9525">
            <a:noFill/>
            <a:miter lim="800000"/>
          </a:ln>
        </p:spPr>
        <p:txBody>
          <a:bodyPr anchor="ctr"/>
          <a:lstStyle/>
          <a:p>
            <a:pPr marL="360045" indent="-360045">
              <a:lnSpc>
                <a:spcPct val="120000"/>
              </a:lnSpc>
              <a:spcAft>
                <a:spcPts val="1200"/>
              </a:spcAft>
              <a:buClr>
                <a:srgbClr val="0000FF"/>
              </a:buClr>
              <a:buSzPct val="70000"/>
            </a:pPr>
            <a:r>
              <a:rPr lang="en-US" altLang="zh-CN" sz="2800" b="1" dirty="0" smtClean="0">
                <a:solidFill>
                  <a:srgbClr val="0000FF"/>
                </a:solidFill>
              </a:rPr>
              <a:t>【</a:t>
            </a:r>
            <a:r>
              <a:rPr lang="zh-CN" altLang="en-US" sz="2800" b="1" dirty="0" smtClean="0">
                <a:solidFill>
                  <a:srgbClr val="0000FF"/>
                </a:solidFill>
                <a:latin typeface="黑体" panose="02010609060101010101" pitchFamily="2" charset="-122"/>
                <a:ea typeface="黑体" panose="02010609060101010101" pitchFamily="2" charset="-122"/>
              </a:rPr>
              <a:t>例</a:t>
            </a:r>
            <a:r>
              <a:rPr lang="en-US" altLang="zh-CN" sz="2800" b="1" dirty="0" smtClean="0">
                <a:solidFill>
                  <a:srgbClr val="0000FF"/>
                </a:solidFill>
                <a:latin typeface="黑体" panose="02010609060101010101" pitchFamily="2" charset="-122"/>
                <a:ea typeface="黑体" panose="02010609060101010101" pitchFamily="2" charset="-122"/>
              </a:rPr>
              <a:t>2</a:t>
            </a:r>
            <a:r>
              <a:rPr lang="x-none" altLang="zh-CN" sz="2800" b="1" dirty="0" smtClean="0">
                <a:solidFill>
                  <a:srgbClr val="0000FF"/>
                </a:solidFill>
                <a:latin typeface="黑体" panose="02010609060101010101" pitchFamily="2" charset="-122"/>
                <a:ea typeface="黑体" panose="02010609060101010101" pitchFamily="2" charset="-122"/>
              </a:rPr>
              <a:t>-</a:t>
            </a:r>
            <a:r>
              <a:rPr lang="en-US" altLang="zh-CN" sz="2800" b="1" dirty="0" smtClean="0">
                <a:solidFill>
                  <a:srgbClr val="0000FF"/>
                </a:solidFill>
                <a:latin typeface="黑体" panose="02010609060101010101" pitchFamily="2" charset="-122"/>
                <a:ea typeface="黑体" panose="02010609060101010101" pitchFamily="2" charset="-122"/>
              </a:rPr>
              <a:t>1</a:t>
            </a:r>
            <a:r>
              <a:rPr lang="en-US" altLang="zh-CN" sz="2800" b="1" dirty="0" smtClean="0">
                <a:solidFill>
                  <a:srgbClr val="0000FF"/>
                </a:solidFill>
              </a:rPr>
              <a:t>】</a:t>
            </a:r>
            <a:r>
              <a:rPr lang="zh-CN" altLang="zh-CN" sz="2800" b="1" dirty="0" smtClean="0"/>
              <a:t>判断方程</a:t>
            </a:r>
            <a:r>
              <a:rPr lang="en-US" altLang="zh-CN" sz="2800" b="1" dirty="0" smtClean="0"/>
              <a:t> </a:t>
            </a:r>
            <a:r>
              <a:rPr lang="en-US" altLang="zh-CN" sz="2800" b="1" dirty="0" smtClean="0">
                <a:latin typeface="Times New Roman" panose="02020603050405020304" pitchFamily="18" charset="0"/>
                <a:cs typeface="Times New Roman" panose="02020603050405020304" pitchFamily="18" charset="0"/>
              </a:rPr>
              <a:t>3</a:t>
            </a:r>
            <a:r>
              <a:rPr lang="en-US" altLang="zh-CN" sz="2800" b="1" i="1" dirty="0" smtClean="0">
                <a:latin typeface="Times New Roman" panose="02020603050405020304" pitchFamily="18" charset="0"/>
                <a:cs typeface="Times New Roman" panose="02020603050405020304" pitchFamily="18" charset="0"/>
              </a:rPr>
              <a:t>x </a:t>
            </a:r>
            <a:r>
              <a:rPr lang="en-US" altLang="zh-CN" sz="2800" b="1" dirty="0" smtClean="0">
                <a:latin typeface="+mn-ea"/>
                <a:cs typeface="Times New Roman" panose="02020603050405020304" pitchFamily="18" charset="0"/>
              </a:rPr>
              <a:t>-</a:t>
            </a:r>
            <a:r>
              <a:rPr lang="en-US" altLang="zh-CN" sz="2800" b="1" dirty="0" smtClean="0">
                <a:latin typeface="Times New Roman" panose="02020603050405020304" pitchFamily="18" charset="0"/>
                <a:cs typeface="Times New Roman" panose="02020603050405020304" pitchFamily="18" charset="0"/>
              </a:rPr>
              <a:t> </a:t>
            </a:r>
            <a:r>
              <a:rPr lang="en-US" altLang="zh-CN" sz="2800" b="1" dirty="0" err="1" smtClean="0">
                <a:latin typeface="Times New Roman" panose="02020603050405020304" pitchFamily="18" charset="0"/>
                <a:cs typeface="Times New Roman" panose="02020603050405020304" pitchFamily="18" charset="0"/>
              </a:rPr>
              <a:t>cos</a:t>
            </a:r>
            <a:r>
              <a:rPr lang="en-US" altLang="zh-CN" sz="2800" b="1" dirty="0" smtClean="0">
                <a:latin typeface="Times New Roman" panose="02020603050405020304" pitchFamily="18" charset="0"/>
                <a:cs typeface="Times New Roman" panose="02020603050405020304" pitchFamily="18" charset="0"/>
              </a:rPr>
              <a:t> </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Times New Roman" panose="02020603050405020304" pitchFamily="18" charset="0"/>
                <a:cs typeface="Times New Roman" panose="02020603050405020304" pitchFamily="18" charset="0"/>
              </a:rPr>
              <a:t> = 1 </a:t>
            </a:r>
            <a:r>
              <a:rPr lang="zh-CN" altLang="zh-CN" sz="2800" b="1" dirty="0" smtClean="0"/>
              <a:t>有几个实根，并求出其隔根区间</a:t>
            </a:r>
            <a:r>
              <a:rPr lang="zh-CN" altLang="en-US" sz="2800" b="1" dirty="0" smtClean="0"/>
              <a:t>。</a:t>
            </a:r>
            <a:endParaRPr lang="en-US" altLang="zh-CN" sz="2800" b="1" dirty="0" smtClean="0"/>
          </a:p>
        </p:txBody>
      </p:sp>
      <p:sp>
        <p:nvSpPr>
          <p:cNvPr id="9" name="Rectangle 6"/>
          <p:cNvSpPr>
            <a:spLocks noChangeArrowheads="1"/>
          </p:cNvSpPr>
          <p:nvPr/>
        </p:nvSpPr>
        <p:spPr bwMode="auto">
          <a:xfrm>
            <a:off x="589127" y="2016071"/>
            <a:ext cx="8243248" cy="1772793"/>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30000"/>
              </a:lnSpc>
            </a:pPr>
            <a:r>
              <a:rPr kumimoji="0" lang="zh-CN" altLang="en-US" sz="2800" b="1" i="0" u="none" strike="noStrike" cap="none" normalizeH="0" baseline="0" dirty="0" smtClean="0">
                <a:ln>
                  <a:noFill/>
                </a:ln>
                <a:solidFill>
                  <a:srgbClr val="0000FF"/>
                </a:solidFill>
                <a:effectLst/>
                <a:latin typeface="黑体" panose="02010609060101010101" pitchFamily="2" charset="-122"/>
                <a:ea typeface="黑体" panose="02010609060101010101" pitchFamily="2" charset="-122"/>
                <a:cs typeface="Times New Roman" panose="02020603050405020304" pitchFamily="18" charset="0"/>
              </a:rPr>
              <a:t>解</a:t>
            </a:r>
            <a:r>
              <a:rPr lang="zh-CN" altLang="en-US" sz="2800" b="1" dirty="0" smtClean="0">
                <a:solidFill>
                  <a:srgbClr val="0000FF"/>
                </a:solidFill>
                <a:latin typeface="黑体" panose="02010609060101010101" pitchFamily="2" charset="-122"/>
                <a:ea typeface="黑体" panose="02010609060101010101" pitchFamily="2" charset="-122"/>
                <a:cs typeface="Times New Roman" panose="02020603050405020304" pitchFamily="18" charset="0"/>
              </a:rPr>
              <a:t>：</a:t>
            </a:r>
            <a:r>
              <a:rPr lang="zh-CN" altLang="en-US" sz="2800" b="1" dirty="0" smtClean="0"/>
              <a:t>用作图法。</a:t>
            </a:r>
            <a:r>
              <a:rPr lang="zh-CN" altLang="zh-CN" sz="2800" b="1" dirty="0" smtClean="0"/>
              <a:t>首先将方程进行等价变形，得</a:t>
            </a:r>
            <a:endParaRPr lang="en-US" altLang="zh-CN" sz="2800" b="1" dirty="0" smtClean="0"/>
          </a:p>
          <a:p>
            <a:pPr>
              <a:lnSpc>
                <a:spcPct val="130000"/>
              </a:lnSpc>
            </a:pPr>
            <a:r>
              <a:rPr lang="en-US" altLang="zh-CN" sz="2800" b="1" dirty="0" smtClean="0">
                <a:latin typeface="Times New Roman" panose="02020603050405020304" pitchFamily="18" charset="0"/>
                <a:cs typeface="Times New Roman" panose="02020603050405020304" pitchFamily="18" charset="0"/>
              </a:rPr>
              <a:t>                                 3</a:t>
            </a:r>
            <a:r>
              <a:rPr lang="en-US" altLang="zh-CN" sz="2800" b="1" i="1" dirty="0" smtClean="0">
                <a:latin typeface="Times New Roman" panose="02020603050405020304" pitchFamily="18" charset="0"/>
                <a:cs typeface="Times New Roman" panose="02020603050405020304" pitchFamily="18" charset="0"/>
              </a:rPr>
              <a:t>x </a:t>
            </a:r>
            <a:r>
              <a:rPr lang="en-US" altLang="zh-CN" sz="2800" b="1" dirty="0" smtClean="0">
                <a:latin typeface="+mn-ea"/>
                <a:cs typeface="Times New Roman" panose="02020603050405020304" pitchFamily="18" charset="0"/>
              </a:rPr>
              <a:t>-</a:t>
            </a:r>
            <a:r>
              <a:rPr lang="en-US" altLang="zh-CN" sz="2800" b="1" dirty="0" smtClean="0">
                <a:latin typeface="Times New Roman" panose="02020603050405020304" pitchFamily="18" charset="0"/>
                <a:cs typeface="Times New Roman" panose="02020603050405020304" pitchFamily="18" charset="0"/>
              </a:rPr>
              <a:t> 1 = </a:t>
            </a:r>
            <a:r>
              <a:rPr lang="en-US" altLang="zh-CN" sz="2800" b="1" dirty="0" err="1" smtClean="0">
                <a:latin typeface="Times New Roman" panose="02020603050405020304" pitchFamily="18" charset="0"/>
                <a:cs typeface="Times New Roman" panose="02020603050405020304" pitchFamily="18" charset="0"/>
              </a:rPr>
              <a:t>cos</a:t>
            </a:r>
            <a:r>
              <a:rPr lang="en-US" altLang="zh-CN" sz="2800" b="1" dirty="0" smtClean="0">
                <a:latin typeface="Times New Roman" panose="02020603050405020304" pitchFamily="18" charset="0"/>
                <a:cs typeface="Times New Roman" panose="02020603050405020304" pitchFamily="18" charset="0"/>
              </a:rPr>
              <a:t> </a:t>
            </a:r>
            <a:r>
              <a:rPr lang="en-US" altLang="zh-CN" sz="2800" b="1" i="1" dirty="0" smtClean="0">
                <a:latin typeface="Times New Roman" panose="02020603050405020304" pitchFamily="18" charset="0"/>
                <a:cs typeface="Times New Roman" panose="02020603050405020304" pitchFamily="18" charset="0"/>
              </a:rPr>
              <a:t>x</a:t>
            </a:r>
            <a:endParaRPr lang="en-US" altLang="zh-CN" sz="2800" b="1" dirty="0" smtClean="0"/>
          </a:p>
          <a:p>
            <a:pPr>
              <a:lnSpc>
                <a:spcPct val="130000"/>
              </a:lnSpc>
            </a:pPr>
            <a:r>
              <a:rPr lang="zh-CN" altLang="zh-CN" sz="2800" b="1" dirty="0" smtClean="0"/>
              <a:t>令</a:t>
            </a:r>
            <a:r>
              <a:rPr lang="en-US" altLang="zh-CN" sz="2800" b="1" dirty="0" smtClean="0"/>
              <a:t> </a:t>
            </a:r>
            <a:r>
              <a:rPr lang="en-US" altLang="zh-CN" sz="2800" b="1" i="1" dirty="0" smtClean="0">
                <a:latin typeface="Times New Roman" panose="02020603050405020304" pitchFamily="18" charset="0"/>
                <a:cs typeface="Times New Roman" panose="02020603050405020304" pitchFamily="18" charset="0"/>
              </a:rPr>
              <a:t>y</a:t>
            </a:r>
            <a:r>
              <a:rPr lang="en-US" altLang="zh-CN" sz="2800" b="1" baseline="-25000" dirty="0" smtClean="0">
                <a:latin typeface="Times New Roman" panose="02020603050405020304" pitchFamily="18" charset="0"/>
                <a:cs typeface="Times New Roman" panose="02020603050405020304" pitchFamily="18" charset="0"/>
              </a:rPr>
              <a:t>1</a:t>
            </a:r>
            <a:r>
              <a:rPr lang="en-US" altLang="zh-CN" sz="2800" b="1" i="1" dirty="0" smtClean="0">
                <a:latin typeface="Times New Roman" panose="02020603050405020304" pitchFamily="18" charset="0"/>
                <a:cs typeface="Times New Roman" panose="02020603050405020304" pitchFamily="18" charset="0"/>
              </a:rPr>
              <a:t> </a:t>
            </a:r>
            <a:r>
              <a:rPr lang="en-US" altLang="zh-CN" sz="2800" b="1" dirty="0" smtClean="0">
                <a:latin typeface="Times New Roman" panose="02020603050405020304" pitchFamily="18" charset="0"/>
                <a:cs typeface="Times New Roman" panose="02020603050405020304" pitchFamily="18" charset="0"/>
              </a:rPr>
              <a:t>= 3</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Times New Roman" panose="02020603050405020304" pitchFamily="18" charset="0"/>
                <a:cs typeface="Times New Roman" panose="02020603050405020304" pitchFamily="18" charset="0"/>
              </a:rPr>
              <a:t>-1</a:t>
            </a:r>
            <a:r>
              <a:rPr lang="zh-CN" altLang="zh-CN" sz="2800" b="1" dirty="0" smtClean="0"/>
              <a:t>，</a:t>
            </a:r>
            <a:r>
              <a:rPr lang="en-US" altLang="zh-CN" sz="2800" b="1" i="1" dirty="0" smtClean="0">
                <a:latin typeface="Times New Roman" panose="02020603050405020304" pitchFamily="18" charset="0"/>
                <a:cs typeface="Times New Roman" panose="02020603050405020304" pitchFamily="18" charset="0"/>
              </a:rPr>
              <a:t>y</a:t>
            </a:r>
            <a:r>
              <a:rPr lang="en-US" altLang="zh-CN" sz="2800" b="1" baseline="-25000" dirty="0" smtClean="0">
                <a:latin typeface="Times New Roman" panose="02020603050405020304" pitchFamily="18" charset="0"/>
                <a:cs typeface="Times New Roman" panose="02020603050405020304" pitchFamily="18" charset="0"/>
              </a:rPr>
              <a:t>2</a:t>
            </a:r>
            <a:r>
              <a:rPr lang="en-US" altLang="zh-CN" sz="2800" b="1" i="1" dirty="0" smtClean="0">
                <a:latin typeface="Times New Roman" panose="02020603050405020304" pitchFamily="18" charset="0"/>
                <a:cs typeface="Times New Roman" panose="02020603050405020304" pitchFamily="18" charset="0"/>
              </a:rPr>
              <a:t> </a:t>
            </a:r>
            <a:r>
              <a:rPr lang="en-US" altLang="zh-CN" sz="2800" b="1" dirty="0" smtClean="0">
                <a:latin typeface="Times New Roman" panose="02020603050405020304" pitchFamily="18" charset="0"/>
                <a:cs typeface="Times New Roman" panose="02020603050405020304" pitchFamily="18" charset="0"/>
              </a:rPr>
              <a:t>= </a:t>
            </a:r>
            <a:r>
              <a:rPr lang="en-US" altLang="zh-CN" sz="2800" b="1" dirty="0" err="1" smtClean="0">
                <a:latin typeface="Times New Roman" panose="02020603050405020304" pitchFamily="18" charset="0"/>
                <a:cs typeface="Times New Roman" panose="02020603050405020304" pitchFamily="18" charset="0"/>
              </a:rPr>
              <a:t>cos</a:t>
            </a:r>
            <a:r>
              <a:rPr lang="en-US" altLang="zh-CN" sz="2800" b="1" dirty="0" smtClean="0">
                <a:latin typeface="Times New Roman" panose="02020603050405020304" pitchFamily="18" charset="0"/>
                <a:cs typeface="Times New Roman" panose="02020603050405020304" pitchFamily="18" charset="0"/>
              </a:rPr>
              <a:t> </a:t>
            </a:r>
            <a:r>
              <a:rPr lang="en-US" altLang="zh-CN" sz="2800" b="1" i="1" dirty="0" smtClean="0">
                <a:latin typeface="Times New Roman" panose="02020603050405020304" pitchFamily="18" charset="0"/>
                <a:cs typeface="Times New Roman" panose="02020603050405020304" pitchFamily="18" charset="0"/>
              </a:rPr>
              <a:t>x</a:t>
            </a:r>
            <a:r>
              <a:rPr lang="zh-CN" altLang="zh-CN" sz="2800" b="1" dirty="0" smtClean="0"/>
              <a:t>，并作出这两个函数的图形</a:t>
            </a:r>
            <a:endParaRPr kumimoji="0" lang="en-US" altLang="zh-CN" sz="2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028" name="Picture 4" descr="C:\Users\Jinliang Yang\AppData\Roaming\Tencent\Users\99690380\QQ\WinTemp\RichOle\V$34B(K0O(4]5{_7OM%J5{0.png"/>
          <p:cNvPicPr>
            <a:picLocks noChangeAspect="1" noChangeArrowheads="1"/>
          </p:cNvPicPr>
          <p:nvPr/>
        </p:nvPicPr>
        <p:blipFill>
          <a:blip r:embed="rId3" cstate="print"/>
          <a:srcRect/>
          <a:stretch>
            <a:fillRect/>
          </a:stretch>
        </p:blipFill>
        <p:spPr bwMode="auto">
          <a:xfrm>
            <a:off x="1364748" y="3780425"/>
            <a:ext cx="3691890" cy="3017520"/>
          </a:xfrm>
          <a:prstGeom prst="rect">
            <a:avLst/>
          </a:prstGeom>
          <a:noFill/>
        </p:spPr>
      </p:pic>
      <p:sp>
        <p:nvSpPr>
          <p:cNvPr id="12" name="Rectangle 6"/>
          <p:cNvSpPr>
            <a:spLocks noChangeArrowheads="1"/>
          </p:cNvSpPr>
          <p:nvPr/>
        </p:nvSpPr>
        <p:spPr bwMode="auto">
          <a:xfrm>
            <a:off x="5231641" y="4463948"/>
            <a:ext cx="3666699" cy="1212640"/>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30000"/>
              </a:lnSpc>
            </a:pPr>
            <a:r>
              <a:rPr lang="zh-CN" altLang="en-US" sz="2800" b="1" dirty="0" smtClean="0"/>
              <a:t>通过图形判断</a:t>
            </a:r>
            <a:r>
              <a:rPr lang="zh-CN" altLang="zh-CN" sz="2800" b="1" dirty="0" smtClean="0"/>
              <a:t>其隔根区间为</a:t>
            </a:r>
            <a:r>
              <a:rPr lang="en-US" altLang="zh-CN" sz="2800" b="1" dirty="0" smtClean="0"/>
              <a:t> </a:t>
            </a:r>
            <a:r>
              <a:rPr lang="en-US" altLang="zh-CN" sz="2800" b="1" dirty="0" smtClean="0">
                <a:latin typeface="Times New Roman" panose="02020603050405020304" pitchFamily="18" charset="0"/>
                <a:cs typeface="Times New Roman" panose="02020603050405020304" pitchFamily="18" charset="0"/>
              </a:rPr>
              <a:t>[0.5, 1]</a:t>
            </a:r>
            <a:r>
              <a:rPr lang="zh-CN" altLang="en-US" sz="2800" b="1" dirty="0" smtClean="0">
                <a:latin typeface="Times New Roman" panose="02020603050405020304" pitchFamily="18" charset="0"/>
                <a:cs typeface="Times New Roman" panose="02020603050405020304" pitchFamily="18" charset="0"/>
              </a:rPr>
              <a:t>。</a:t>
            </a:r>
            <a:endParaRPr kumimoji="0" lang="en-US" altLang="zh-CN" sz="2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left)">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wipe(left)">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028"/>
                                        </p:tgtEl>
                                        <p:attrNameLst>
                                          <p:attrName>style.visibility</p:attrName>
                                        </p:attrNameLst>
                                      </p:cBhvr>
                                      <p:to>
                                        <p:strVal val="visible"/>
                                      </p:to>
                                    </p:set>
                                    <p:animEffect transition="in" filter="box(in)">
                                      <p:cBhvr>
                                        <p:cTn id="22" dur="500"/>
                                        <p:tgtEl>
                                          <p:spTgt spid="10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wipe(left)">
                                      <p:cBhvr>
                                        <p:cTn id="2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一、求隔根区间的一般方法</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5"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8</a:t>
            </a:fld>
            <a:endParaRPr lang="zh-CN" altLang="en-US" sz="1000" dirty="0">
              <a:latin typeface="Times New Roman" panose="02020603050405020304" pitchFamily="18" charset="0"/>
              <a:cs typeface="Times New Roman" panose="02020603050405020304" pitchFamily="18" charset="0"/>
            </a:endParaRPr>
          </a:p>
        </p:txBody>
      </p:sp>
      <p:sp>
        <p:nvSpPr>
          <p:cNvPr id="8" name="Rectangle 5"/>
          <p:cNvSpPr>
            <a:spLocks noChangeArrowheads="1"/>
          </p:cNvSpPr>
          <p:nvPr/>
        </p:nvSpPr>
        <p:spPr bwMode="auto">
          <a:xfrm>
            <a:off x="450370" y="1005941"/>
            <a:ext cx="8461618" cy="1054869"/>
          </a:xfrm>
          <a:prstGeom prst="rect">
            <a:avLst/>
          </a:prstGeom>
          <a:noFill/>
          <a:ln w="9525">
            <a:noFill/>
            <a:miter lim="800000"/>
          </a:ln>
        </p:spPr>
        <p:txBody>
          <a:bodyPr anchor="ctr"/>
          <a:lstStyle/>
          <a:p>
            <a:pPr marL="360045" indent="-360045">
              <a:lnSpc>
                <a:spcPct val="120000"/>
              </a:lnSpc>
              <a:spcAft>
                <a:spcPts val="1200"/>
              </a:spcAft>
              <a:buClr>
                <a:srgbClr val="0000FF"/>
              </a:buClr>
              <a:buSzPct val="70000"/>
            </a:pPr>
            <a:r>
              <a:rPr lang="en-US" altLang="zh-CN" sz="2800" b="1" dirty="0" smtClean="0">
                <a:solidFill>
                  <a:srgbClr val="0000FF"/>
                </a:solidFill>
              </a:rPr>
              <a:t>【</a:t>
            </a:r>
            <a:r>
              <a:rPr lang="zh-CN" altLang="en-US" sz="2800" b="1" dirty="0" smtClean="0">
                <a:solidFill>
                  <a:srgbClr val="0000FF"/>
                </a:solidFill>
                <a:latin typeface="黑体" panose="02010609060101010101" pitchFamily="2" charset="-122"/>
                <a:ea typeface="黑体" panose="02010609060101010101" pitchFamily="2" charset="-122"/>
              </a:rPr>
              <a:t>例</a:t>
            </a:r>
            <a:r>
              <a:rPr lang="en-US" altLang="zh-CN" sz="2800" b="1" dirty="0" smtClean="0">
                <a:solidFill>
                  <a:srgbClr val="0000FF"/>
                </a:solidFill>
                <a:latin typeface="黑体" panose="02010609060101010101" pitchFamily="2" charset="-122"/>
                <a:ea typeface="黑体" panose="02010609060101010101" pitchFamily="2" charset="-122"/>
              </a:rPr>
              <a:t>2</a:t>
            </a:r>
            <a:r>
              <a:rPr lang="x-none" altLang="zh-CN" sz="2800" b="1" dirty="0" smtClean="0">
                <a:solidFill>
                  <a:srgbClr val="0000FF"/>
                </a:solidFill>
                <a:latin typeface="黑体" panose="02010609060101010101" pitchFamily="2" charset="-122"/>
                <a:ea typeface="黑体" panose="02010609060101010101" pitchFamily="2" charset="-122"/>
              </a:rPr>
              <a:t>-</a:t>
            </a:r>
            <a:r>
              <a:rPr lang="en-US" altLang="zh-CN" sz="2800" b="1" dirty="0" smtClean="0">
                <a:solidFill>
                  <a:srgbClr val="0000FF"/>
                </a:solidFill>
                <a:latin typeface="黑体" panose="02010609060101010101" pitchFamily="2" charset="-122"/>
                <a:ea typeface="黑体" panose="02010609060101010101" pitchFamily="2" charset="-122"/>
              </a:rPr>
              <a:t>2</a:t>
            </a:r>
            <a:r>
              <a:rPr lang="en-US" altLang="zh-CN" sz="2800" b="1" dirty="0" smtClean="0">
                <a:solidFill>
                  <a:srgbClr val="0000FF"/>
                </a:solidFill>
              </a:rPr>
              <a:t>】</a:t>
            </a:r>
            <a:r>
              <a:rPr lang="zh-CN" altLang="zh-CN" sz="2800" b="1" dirty="0" smtClean="0"/>
              <a:t>利用逐步搜索法，确定方程</a:t>
            </a:r>
            <a:r>
              <a:rPr lang="en-US" altLang="zh-CN" sz="2800" b="1" dirty="0" smtClean="0"/>
              <a:t> </a:t>
            </a:r>
            <a:r>
              <a:rPr lang="en-US" altLang="zh-CN" sz="2800" b="1" i="1" dirty="0" smtClean="0">
                <a:latin typeface="Times New Roman" panose="02020603050405020304" pitchFamily="18" charset="0"/>
                <a:cs typeface="Times New Roman" panose="02020603050405020304" pitchFamily="18" charset="0"/>
              </a:rPr>
              <a:t>f</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Times New Roman" panose="02020603050405020304" pitchFamily="18" charset="0"/>
                <a:cs typeface="Times New Roman" panose="02020603050405020304" pitchFamily="18" charset="0"/>
              </a:rPr>
              <a:t>)= </a:t>
            </a:r>
            <a:r>
              <a:rPr lang="en-US" altLang="zh-CN" sz="2800" b="1" i="1" dirty="0" smtClean="0">
                <a:latin typeface="Times New Roman" panose="02020603050405020304" pitchFamily="18" charset="0"/>
                <a:cs typeface="Times New Roman" panose="02020603050405020304" pitchFamily="18" charset="0"/>
              </a:rPr>
              <a:t>x</a:t>
            </a:r>
            <a:r>
              <a:rPr lang="en-US" altLang="zh-CN" sz="2800" b="1" baseline="30000" dirty="0" smtClean="0">
                <a:latin typeface="Times New Roman" panose="02020603050405020304" pitchFamily="18" charset="0"/>
                <a:cs typeface="Times New Roman" panose="02020603050405020304" pitchFamily="18" charset="0"/>
              </a:rPr>
              <a:t>3</a:t>
            </a:r>
            <a:r>
              <a:rPr lang="en-US" altLang="zh-CN" sz="2800" b="1" dirty="0" smtClean="0">
                <a:latin typeface="+mn-ea"/>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mn-ea"/>
                <a:cs typeface="Times New Roman" panose="02020603050405020304" pitchFamily="18" charset="0"/>
              </a:rPr>
              <a:t>-</a:t>
            </a:r>
            <a:r>
              <a:rPr lang="en-US" altLang="zh-CN" sz="2800" b="1" dirty="0" smtClean="0">
                <a:latin typeface="Times New Roman" panose="02020603050405020304" pitchFamily="18" charset="0"/>
                <a:cs typeface="Times New Roman" panose="02020603050405020304" pitchFamily="18" charset="0"/>
              </a:rPr>
              <a:t>1=0</a:t>
            </a:r>
            <a:r>
              <a:rPr lang="zh-CN" altLang="zh-CN" sz="2800" b="1" dirty="0" smtClean="0"/>
              <a:t>的一个根的隔根区间</a:t>
            </a:r>
            <a:r>
              <a:rPr lang="zh-CN" altLang="en-US" sz="2800" b="1" dirty="0" smtClean="0"/>
              <a:t>。</a:t>
            </a:r>
            <a:endParaRPr lang="en-US" altLang="zh-CN" sz="2800" b="1" dirty="0" smtClean="0"/>
          </a:p>
        </p:txBody>
      </p:sp>
      <p:sp>
        <p:nvSpPr>
          <p:cNvPr id="9" name="Rectangle 6"/>
          <p:cNvSpPr>
            <a:spLocks noChangeArrowheads="1"/>
          </p:cNvSpPr>
          <p:nvPr/>
        </p:nvSpPr>
        <p:spPr bwMode="auto">
          <a:xfrm>
            <a:off x="589127" y="2049899"/>
            <a:ext cx="8243248" cy="2332946"/>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30000"/>
              </a:lnSpc>
            </a:pPr>
            <a:r>
              <a:rPr kumimoji="0" lang="zh-CN" altLang="en-US" sz="2800" b="1" i="0" u="none" strike="noStrike" cap="none" normalizeH="0" baseline="0" dirty="0" smtClean="0">
                <a:ln>
                  <a:noFill/>
                </a:ln>
                <a:solidFill>
                  <a:srgbClr val="0000FF"/>
                </a:solidFill>
                <a:effectLst/>
                <a:latin typeface="黑体" panose="02010609060101010101" pitchFamily="2" charset="-122"/>
                <a:ea typeface="黑体" panose="02010609060101010101" pitchFamily="2" charset="-122"/>
                <a:cs typeface="Times New Roman" panose="02020603050405020304" pitchFamily="18" charset="0"/>
              </a:rPr>
              <a:t>解</a:t>
            </a:r>
            <a:r>
              <a:rPr lang="zh-CN" altLang="en-US" sz="2800" b="1" dirty="0" smtClean="0">
                <a:solidFill>
                  <a:srgbClr val="0000FF"/>
                </a:solidFill>
                <a:latin typeface="黑体" panose="02010609060101010101" pitchFamily="2" charset="-122"/>
                <a:ea typeface="黑体" panose="02010609060101010101" pitchFamily="2" charset="-122"/>
                <a:cs typeface="Times New Roman" panose="02020603050405020304" pitchFamily="18" charset="0"/>
              </a:rPr>
              <a:t>：</a:t>
            </a:r>
            <a:r>
              <a:rPr lang="zh-CN" altLang="en-US" sz="2800" b="1" dirty="0" smtClean="0"/>
              <a:t>由</a:t>
            </a:r>
            <a:r>
              <a:rPr lang="zh-CN" altLang="zh-CN" sz="2800" b="1" dirty="0" smtClean="0"/>
              <a:t>方程可得，</a:t>
            </a:r>
            <a:r>
              <a:rPr lang="en-US" altLang="zh-CN" sz="2800" b="1" i="1" dirty="0" smtClean="0">
                <a:latin typeface="Times New Roman" panose="02020603050405020304" pitchFamily="18" charset="0"/>
                <a:cs typeface="Times New Roman" panose="02020603050405020304" pitchFamily="18" charset="0"/>
              </a:rPr>
              <a:t>f</a:t>
            </a:r>
            <a:r>
              <a:rPr lang="en-US" altLang="zh-CN" sz="2800" b="1" dirty="0" smtClean="0">
                <a:latin typeface="Times New Roman" panose="02020603050405020304" pitchFamily="18" charset="0"/>
                <a:cs typeface="Times New Roman" panose="02020603050405020304" pitchFamily="18" charset="0"/>
              </a:rPr>
              <a:t>(0)= </a:t>
            </a:r>
            <a:r>
              <a:rPr lang="en-US" altLang="zh-CN" sz="2800" b="1" dirty="0" smtClean="0">
                <a:latin typeface="+mn-ea"/>
                <a:cs typeface="Times New Roman" panose="02020603050405020304" pitchFamily="18" charset="0"/>
              </a:rPr>
              <a:t>-</a:t>
            </a:r>
            <a:r>
              <a:rPr lang="en-US" altLang="zh-CN" sz="2800" b="1" dirty="0" smtClean="0">
                <a:latin typeface="Times New Roman" panose="02020603050405020304" pitchFamily="18" charset="0"/>
                <a:cs typeface="Times New Roman" panose="02020603050405020304" pitchFamily="18" charset="0"/>
              </a:rPr>
              <a:t>1&lt;0</a:t>
            </a:r>
            <a:r>
              <a:rPr lang="zh-CN" altLang="zh-CN" sz="2800" b="1" dirty="0" smtClean="0"/>
              <a:t>，</a:t>
            </a:r>
            <a:r>
              <a:rPr lang="en-US" altLang="zh-CN" sz="2800" b="1" i="1" dirty="0" smtClean="0">
                <a:latin typeface="Times New Roman" panose="02020603050405020304" pitchFamily="18" charset="0"/>
                <a:cs typeface="Times New Roman" panose="02020603050405020304" pitchFamily="18" charset="0"/>
              </a:rPr>
              <a:t>f</a:t>
            </a:r>
            <a:r>
              <a:rPr lang="en-US" altLang="zh-CN" sz="2800" b="1" dirty="0" smtClean="0">
                <a:latin typeface="Times New Roman" panose="02020603050405020304" pitchFamily="18" charset="0"/>
                <a:cs typeface="Times New Roman" panose="02020603050405020304" pitchFamily="18" charset="0"/>
              </a:rPr>
              <a:t>(2)= 5&gt;0</a:t>
            </a:r>
            <a:r>
              <a:rPr lang="zh-CN" altLang="zh-CN" sz="2800" b="1" dirty="0" smtClean="0"/>
              <a:t>，说明</a:t>
            </a:r>
            <a:r>
              <a:rPr lang="en-US" altLang="zh-CN" sz="2800" b="1" dirty="0" smtClean="0"/>
              <a:t> </a:t>
            </a:r>
            <a:r>
              <a:rPr lang="en-US" altLang="zh-CN" sz="2800" b="1" i="1" dirty="0" smtClean="0">
                <a:latin typeface="Times New Roman" panose="02020603050405020304" pitchFamily="18" charset="0"/>
                <a:cs typeface="Times New Roman" panose="02020603050405020304" pitchFamily="18" charset="0"/>
              </a:rPr>
              <a:t>f</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Times New Roman" panose="02020603050405020304" pitchFamily="18" charset="0"/>
                <a:cs typeface="Times New Roman" panose="02020603050405020304" pitchFamily="18" charset="0"/>
              </a:rPr>
              <a:t>) </a:t>
            </a:r>
            <a:r>
              <a:rPr lang="zh-CN" altLang="zh-CN" sz="2800" b="1" dirty="0" smtClean="0"/>
              <a:t>在区间</a:t>
            </a:r>
            <a:r>
              <a:rPr lang="en-US" altLang="zh-CN" sz="2800" b="1" dirty="0" smtClean="0"/>
              <a:t> </a:t>
            </a:r>
            <a:r>
              <a:rPr lang="en-US" altLang="zh-CN" sz="2800" b="1" dirty="0" smtClean="0">
                <a:latin typeface="Times New Roman" panose="02020603050405020304" pitchFamily="18" charset="0"/>
                <a:cs typeface="Times New Roman" panose="02020603050405020304" pitchFamily="18" charset="0"/>
              </a:rPr>
              <a:t>(0, 5) </a:t>
            </a:r>
            <a:r>
              <a:rPr lang="zh-CN" altLang="zh-CN" sz="2800" b="1" dirty="0" smtClean="0"/>
              <a:t>内至少有一个实根。设从</a:t>
            </a:r>
            <a:r>
              <a:rPr lang="en-US" altLang="zh-CN" sz="2800" b="1" dirty="0" smtClean="0"/>
              <a:t> </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Times New Roman" panose="02020603050405020304" pitchFamily="18" charset="0"/>
                <a:cs typeface="Times New Roman" panose="02020603050405020304" pitchFamily="18" charset="0"/>
              </a:rPr>
              <a:t>=0 </a:t>
            </a:r>
            <a:r>
              <a:rPr lang="zh-CN" altLang="zh-CN" sz="2800" b="1" dirty="0" smtClean="0"/>
              <a:t>出发，取</a:t>
            </a:r>
            <a:r>
              <a:rPr lang="en-US" altLang="zh-CN" sz="2800" b="1" dirty="0" smtClean="0">
                <a:latin typeface="Times New Roman" panose="02020603050405020304" pitchFamily="18" charset="0"/>
                <a:cs typeface="Times New Roman" panose="02020603050405020304" pitchFamily="18" charset="0"/>
              </a:rPr>
              <a:t> </a:t>
            </a:r>
            <a:r>
              <a:rPr lang="en-US" altLang="zh-CN" sz="2800" b="1" i="1" dirty="0" smtClean="0">
                <a:latin typeface="Times New Roman" panose="02020603050405020304" pitchFamily="18" charset="0"/>
                <a:cs typeface="Times New Roman" panose="02020603050405020304" pitchFamily="18" charset="0"/>
              </a:rPr>
              <a:t>h</a:t>
            </a:r>
            <a:r>
              <a:rPr lang="en-US" altLang="zh-CN" sz="2800" b="1" dirty="0" smtClean="0">
                <a:latin typeface="Times New Roman" panose="02020603050405020304" pitchFamily="18" charset="0"/>
                <a:cs typeface="Times New Roman" panose="02020603050405020304" pitchFamily="18" charset="0"/>
              </a:rPr>
              <a:t>=0.5 </a:t>
            </a:r>
            <a:r>
              <a:rPr lang="zh-CN" altLang="zh-CN" sz="2800" b="1" dirty="0" smtClean="0"/>
              <a:t>为步长，向右进行根的搜索，并依次判断</a:t>
            </a:r>
            <a:r>
              <a:rPr lang="en-US" altLang="zh-CN" sz="2800" b="1" dirty="0" smtClean="0"/>
              <a:t> </a:t>
            </a:r>
            <a:r>
              <a:rPr lang="en-US" altLang="zh-CN" sz="2800" b="1" i="1" dirty="0" smtClean="0">
                <a:latin typeface="Times New Roman" panose="02020603050405020304" pitchFamily="18" charset="0"/>
                <a:cs typeface="Times New Roman" panose="02020603050405020304" pitchFamily="18" charset="0"/>
              </a:rPr>
              <a:t>f</a:t>
            </a:r>
            <a:r>
              <a:rPr lang="en-US" altLang="zh-CN" sz="2800" b="1" dirty="0" smtClean="0">
                <a:latin typeface="Times New Roman" panose="02020603050405020304" pitchFamily="18" charset="0"/>
                <a:cs typeface="Times New Roman" panose="02020603050405020304" pitchFamily="18" charset="0"/>
              </a:rPr>
              <a:t>(</a:t>
            </a:r>
            <a:r>
              <a:rPr lang="en-US" altLang="zh-CN" sz="2800" b="1" i="1" dirty="0" smtClean="0">
                <a:latin typeface="Times New Roman" panose="02020603050405020304" pitchFamily="18" charset="0"/>
                <a:cs typeface="Times New Roman" panose="02020603050405020304" pitchFamily="18" charset="0"/>
              </a:rPr>
              <a:t>x</a:t>
            </a:r>
            <a:r>
              <a:rPr lang="en-US" altLang="zh-CN" sz="2800" b="1" dirty="0" smtClean="0">
                <a:latin typeface="Times New Roman" panose="02020603050405020304" pitchFamily="18" charset="0"/>
                <a:cs typeface="Times New Roman" panose="02020603050405020304" pitchFamily="18" charset="0"/>
              </a:rPr>
              <a:t>) </a:t>
            </a:r>
            <a:r>
              <a:rPr lang="zh-CN" altLang="zh-CN" sz="2800" b="1" dirty="0" smtClean="0"/>
              <a:t>值的正负号</a:t>
            </a:r>
            <a:r>
              <a:rPr lang="zh-CN" altLang="en-US" sz="2800" b="1" dirty="0" smtClean="0"/>
              <a:t>，</a:t>
            </a:r>
            <a:r>
              <a:rPr lang="zh-CN" altLang="zh-CN" sz="2800" b="1" dirty="0" smtClean="0"/>
              <a:t>如表</a:t>
            </a:r>
            <a:r>
              <a:rPr lang="en-US" altLang="zh-CN" sz="2800" b="1" dirty="0" smtClean="0">
                <a:latin typeface="Times New Roman" panose="02020603050405020304" pitchFamily="18" charset="0"/>
                <a:cs typeface="Times New Roman" panose="02020603050405020304" pitchFamily="18" charset="0"/>
              </a:rPr>
              <a:t>2</a:t>
            </a:r>
            <a:r>
              <a:rPr lang="en-US" altLang="zh-CN" sz="2800" b="1" dirty="0" smtClean="0">
                <a:latin typeface="+mn-ea"/>
                <a:cs typeface="Times New Roman" panose="02020603050405020304" pitchFamily="18" charset="0"/>
              </a:rPr>
              <a:t>-</a:t>
            </a:r>
            <a:r>
              <a:rPr lang="en-US" altLang="zh-CN" sz="2800" b="1" dirty="0" smtClean="0">
                <a:latin typeface="Times New Roman" panose="02020603050405020304" pitchFamily="18" charset="0"/>
                <a:cs typeface="Times New Roman" panose="02020603050405020304" pitchFamily="18" charset="0"/>
              </a:rPr>
              <a:t>1</a:t>
            </a:r>
            <a:r>
              <a:rPr lang="zh-CN" altLang="zh-CN" sz="2800" b="1" dirty="0" smtClean="0"/>
              <a:t>所示。</a:t>
            </a:r>
            <a:endParaRPr kumimoji="0" lang="en-US" altLang="zh-CN" sz="2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 name="Rectangle 6"/>
          <p:cNvSpPr>
            <a:spLocks noChangeArrowheads="1"/>
          </p:cNvSpPr>
          <p:nvPr/>
        </p:nvSpPr>
        <p:spPr bwMode="auto">
          <a:xfrm>
            <a:off x="632346" y="5753960"/>
            <a:ext cx="8006687" cy="652486"/>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30000"/>
              </a:lnSpc>
            </a:pPr>
            <a:r>
              <a:rPr lang="zh-CN" altLang="zh-CN" sz="2800" b="1" dirty="0" smtClean="0"/>
              <a:t>分析</a:t>
            </a:r>
            <a:r>
              <a:rPr lang="zh-CN" altLang="en-US" sz="2800" b="1" dirty="0" smtClean="0"/>
              <a:t>可</a:t>
            </a:r>
            <a:r>
              <a:rPr lang="zh-CN" altLang="zh-CN" sz="2800" b="1" dirty="0" smtClean="0"/>
              <a:t>得</a:t>
            </a:r>
            <a:r>
              <a:rPr lang="zh-CN" altLang="en-US" sz="2800" b="1" dirty="0" smtClean="0"/>
              <a:t>，方程在</a:t>
            </a:r>
            <a:r>
              <a:rPr lang="zh-CN" altLang="zh-CN" sz="2800" b="1" dirty="0" smtClean="0"/>
              <a:t>区间</a:t>
            </a:r>
            <a:r>
              <a:rPr lang="en-US" altLang="zh-CN" sz="2800" b="1" dirty="0" smtClean="0"/>
              <a:t> </a:t>
            </a:r>
            <a:r>
              <a:rPr lang="en-US" altLang="zh-CN" sz="2800" b="1" dirty="0" smtClean="0">
                <a:latin typeface="Times New Roman" panose="02020603050405020304" pitchFamily="18" charset="0"/>
                <a:cs typeface="Times New Roman" panose="02020603050405020304" pitchFamily="18" charset="0"/>
              </a:rPr>
              <a:t>[1.0, 1.5] </a:t>
            </a:r>
            <a:r>
              <a:rPr lang="zh-CN" altLang="zh-CN" sz="2800" b="1" dirty="0" smtClean="0"/>
              <a:t>内必有一个实根</a:t>
            </a:r>
            <a:r>
              <a:rPr lang="zh-CN" altLang="en-US" sz="2800" b="1" dirty="0" smtClean="0">
                <a:latin typeface="Times New Roman" panose="02020603050405020304" pitchFamily="18" charset="0"/>
                <a:cs typeface="Times New Roman" panose="02020603050405020304" pitchFamily="18" charset="0"/>
              </a:rPr>
              <a:t>。</a:t>
            </a:r>
            <a:endParaRPr kumimoji="0" lang="en-US" altLang="zh-CN" sz="2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43361" name="Picture 1" descr="C:\Users\Jinliang Yang\AppData\Roaming\Tencent\Users\99690380\QQ\WinTemp\RichOle\I8R{A{O2D$HKAJ43)90N7L3.png"/>
          <p:cNvPicPr>
            <a:picLocks noChangeAspect="1" noChangeArrowheads="1"/>
          </p:cNvPicPr>
          <p:nvPr/>
        </p:nvPicPr>
        <p:blipFill>
          <a:blip r:embed="rId3" cstate="print"/>
          <a:srcRect/>
          <a:stretch>
            <a:fillRect/>
          </a:stretch>
        </p:blipFill>
        <p:spPr bwMode="auto">
          <a:xfrm>
            <a:off x="627800" y="4394585"/>
            <a:ext cx="8001000" cy="1285875"/>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43361"/>
                                        </p:tgtEl>
                                        <p:attrNameLst>
                                          <p:attrName>style.visibility</p:attrName>
                                        </p:attrNameLst>
                                      </p:cBhvr>
                                      <p:to>
                                        <p:strVal val="visible"/>
                                      </p:to>
                                    </p:set>
                                    <p:animEffect transition="in" filter="box(in)">
                                      <p:cBhvr>
                                        <p:cTn id="12" dur="500"/>
                                        <p:tgtEl>
                                          <p:spTgt spid="14336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wipe(left)">
                                      <p:cBhvr>
                                        <p:cTn id="1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ChangeArrowheads="1"/>
          </p:cNvSpPr>
          <p:nvPr/>
        </p:nvSpPr>
        <p:spPr bwMode="auto">
          <a:xfrm>
            <a:off x="1104900" y="227717"/>
            <a:ext cx="6096000" cy="682168"/>
          </a:xfrm>
          <a:prstGeom prst="rect">
            <a:avLst/>
          </a:prstGeom>
          <a:noFill/>
          <a:ln w="9525">
            <a:noFill/>
            <a:miter lim="800000"/>
          </a:ln>
        </p:spPr>
        <p:txBody>
          <a:bodyPr/>
          <a:lstStyle/>
          <a:p>
            <a:pPr marL="342900" indent="-342900" fontAlgn="base">
              <a:spcBef>
                <a:spcPct val="0"/>
              </a:spcBef>
              <a:spcAft>
                <a:spcPct val="0"/>
              </a:spcAft>
            </a:pPr>
            <a:r>
              <a:rPr lang="zh-CN" altLang="en-US" sz="3200" b="1" dirty="0">
                <a:solidFill>
                  <a:srgbClr val="FFFF00"/>
                </a:solidFill>
                <a:latin typeface="Times New Roman" panose="02020603050405020304" pitchFamily="18" charset="0"/>
                <a:ea typeface="楷体" panose="02010609060101010101" pitchFamily="49" charset="-122"/>
              </a:rPr>
              <a:t>二、二分法</a:t>
            </a:r>
            <a:endParaRPr lang="zh-CN" altLang="en-US" sz="3200" b="1" dirty="0">
              <a:solidFill>
                <a:srgbClr val="FFFF00"/>
              </a:solidFill>
              <a:latin typeface="黑体" panose="02010609060101010101" pitchFamily="2" charset="-122"/>
              <a:ea typeface="黑体" panose="02010609060101010101" pitchFamily="2" charset="-122"/>
            </a:endParaRPr>
          </a:p>
        </p:txBody>
      </p:sp>
      <p:sp>
        <p:nvSpPr>
          <p:cNvPr id="7"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9</a:t>
            </a:fld>
            <a:endParaRPr lang="zh-CN" altLang="en-US" sz="1000" dirty="0">
              <a:latin typeface="Times New Roman" panose="02020603050405020304" pitchFamily="18" charset="0"/>
              <a:cs typeface="Times New Roman" panose="02020603050405020304" pitchFamily="18" charset="0"/>
            </a:endParaRPr>
          </a:p>
        </p:txBody>
      </p:sp>
      <p:sp>
        <p:nvSpPr>
          <p:cNvPr id="6" name="Rectangle 6"/>
          <p:cNvSpPr>
            <a:spLocks noChangeArrowheads="1"/>
          </p:cNvSpPr>
          <p:nvPr/>
        </p:nvSpPr>
        <p:spPr bwMode="auto">
          <a:xfrm>
            <a:off x="518615" y="1095332"/>
            <a:ext cx="8270543" cy="1890005"/>
          </a:xfrm>
          <a:prstGeom prst="rect">
            <a:avLst/>
          </a:prstGeom>
          <a:noFill/>
          <a:ln w="9525">
            <a:noFill/>
            <a:miter lim="800000"/>
          </a:ln>
          <a:effectLst/>
        </p:spPr>
        <p:txBody>
          <a:bodyPr vert="horz" wrap="square" lIns="91440" tIns="45720" rIns="91440" bIns="45720" numCol="1" anchor="ctr" anchorCtr="0" compatLnSpc="1">
            <a:spAutoFit/>
          </a:bodyPr>
          <a:lstStyle/>
          <a:p>
            <a:pPr>
              <a:lnSpc>
                <a:spcPct val="120000"/>
              </a:lnSpc>
            </a:pPr>
            <a:r>
              <a:rPr lang="en-US" altLang="zh-CN" sz="2800" b="1" dirty="0" smtClean="0">
                <a:latin typeface="+mn-ea"/>
              </a:rPr>
              <a:t>    </a:t>
            </a:r>
            <a:r>
              <a:rPr lang="zh-CN" altLang="zh-CN" sz="2400" b="1" dirty="0" smtClean="0">
                <a:solidFill>
                  <a:srgbClr val="0000FF"/>
                </a:solidFill>
                <a:latin typeface="黑体" panose="02010609060101010101" pitchFamily="2" charset="-122"/>
                <a:ea typeface="黑体" panose="02010609060101010101" pitchFamily="2" charset="-122"/>
              </a:rPr>
              <a:t>二分法</a:t>
            </a:r>
            <a:r>
              <a:rPr lang="zh-CN" altLang="zh-CN" sz="2400" b="1" dirty="0" smtClean="0"/>
              <a:t>的基本思想是：逐步将有根区间</a:t>
            </a:r>
            <a:r>
              <a:rPr lang="en-US" altLang="zh-CN" sz="2400" b="1" dirty="0" smtClean="0"/>
              <a:t> </a:t>
            </a:r>
            <a:r>
              <a:rPr lang="en-US" altLang="zh-CN" sz="2400" b="1" dirty="0" smtClean="0">
                <a:latin typeface="Times New Roman" panose="02020603050405020304" pitchFamily="18" charset="0"/>
                <a:cs typeface="Times New Roman" panose="02020603050405020304" pitchFamily="18" charset="0"/>
              </a:rPr>
              <a:t>[</a:t>
            </a:r>
            <a:r>
              <a:rPr lang="en-US" altLang="zh-CN" sz="2400" b="1" i="1" dirty="0" smtClean="0">
                <a:latin typeface="Times New Roman" panose="02020603050405020304" pitchFamily="18" charset="0"/>
                <a:cs typeface="Times New Roman" panose="02020603050405020304" pitchFamily="18" charset="0"/>
              </a:rPr>
              <a:t>a</a:t>
            </a:r>
            <a:r>
              <a:rPr lang="en-US" altLang="zh-CN" sz="2400" b="1" dirty="0" smtClean="0">
                <a:latin typeface="Times New Roman" panose="02020603050405020304" pitchFamily="18" charset="0"/>
                <a:cs typeface="Times New Roman" panose="02020603050405020304" pitchFamily="18" charset="0"/>
              </a:rPr>
              <a:t>, </a:t>
            </a:r>
            <a:r>
              <a:rPr lang="en-US" altLang="zh-CN" sz="2400" b="1" i="1" dirty="0" smtClean="0">
                <a:latin typeface="Times New Roman" panose="02020603050405020304" pitchFamily="18" charset="0"/>
                <a:cs typeface="Times New Roman" panose="02020603050405020304" pitchFamily="18" charset="0"/>
              </a:rPr>
              <a:t>b</a:t>
            </a:r>
            <a:r>
              <a:rPr lang="en-US" altLang="zh-CN" sz="2400" b="1" dirty="0" smtClean="0">
                <a:latin typeface="Times New Roman" panose="02020603050405020304" pitchFamily="18" charset="0"/>
                <a:cs typeface="Times New Roman" panose="02020603050405020304" pitchFamily="18" charset="0"/>
              </a:rPr>
              <a:t>] </a:t>
            </a:r>
            <a:r>
              <a:rPr lang="zh-CN" altLang="zh-CN" sz="2400" b="1" dirty="0" smtClean="0"/>
              <a:t>二等分，通过判别区间端点的函数值符号，进一步搜索有根区间，使得有根区间的长度缩小到充分小，从而求出满足给定的精度要求的根的近似值。</a:t>
            </a:r>
          </a:p>
        </p:txBody>
      </p:sp>
      <p:pic>
        <p:nvPicPr>
          <p:cNvPr id="103425" name="Picture 1" descr="C:\Users\Jinliang Yang\AppData\Roaming\Tencent\Users\99690380\QQ\WinTemp\RichOle\)9Y81R@6`T0NAPS256}HE%8.png"/>
          <p:cNvPicPr>
            <a:picLocks noChangeAspect="1" noChangeArrowheads="1"/>
          </p:cNvPicPr>
          <p:nvPr/>
        </p:nvPicPr>
        <p:blipFill>
          <a:blip r:embed="rId3" cstate="print"/>
          <a:srcRect/>
          <a:stretch>
            <a:fillRect/>
          </a:stretch>
        </p:blipFill>
        <p:spPr bwMode="auto">
          <a:xfrm>
            <a:off x="38100" y="3152634"/>
            <a:ext cx="9105900" cy="344805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9|4.8"/>
</p:tagLst>
</file>

<file path=ppt/tags/tag2.xml><?xml version="1.0" encoding="utf-8"?>
<p:tagLst xmlns:a="http://schemas.openxmlformats.org/drawingml/2006/main" xmlns:r="http://schemas.openxmlformats.org/officeDocument/2006/relationships" xmlns:p="http://schemas.openxmlformats.org/presentationml/2006/main">
  <p:tag name="TIMING" val="|1.9|4.8"/>
</p:tagLst>
</file>

<file path=ppt/tags/tag3.xml><?xml version="1.0" encoding="utf-8"?>
<p:tagLst xmlns:a="http://schemas.openxmlformats.org/drawingml/2006/main" xmlns:r="http://schemas.openxmlformats.org/officeDocument/2006/relationships" xmlns:p="http://schemas.openxmlformats.org/presentationml/2006/main">
  <p:tag name="TIMING" val="|1.9|4.8"/>
</p:tagLst>
</file>

<file path=ppt/tags/tag4.xml><?xml version="1.0" encoding="utf-8"?>
<p:tagLst xmlns:a="http://schemas.openxmlformats.org/drawingml/2006/main" xmlns:r="http://schemas.openxmlformats.org/officeDocument/2006/relationships" xmlns:p="http://schemas.openxmlformats.org/presentationml/2006/main">
  <p:tag name="TIMING" val="|1.9|4.8"/>
</p:tagLst>
</file>

<file path=ppt/tags/tag5.xml><?xml version="1.0" encoding="utf-8"?>
<p:tagLst xmlns:a="http://schemas.openxmlformats.org/drawingml/2006/main" xmlns:r="http://schemas.openxmlformats.org/officeDocument/2006/relationships" xmlns:p="http://schemas.openxmlformats.org/presentationml/2006/main">
  <p:tag name="TIMING" val="|1.9|4.8"/>
</p:tagLst>
</file>

<file path=ppt/tags/tag6.xml><?xml version="1.0" encoding="utf-8"?>
<p:tagLst xmlns:a="http://schemas.openxmlformats.org/drawingml/2006/main" xmlns:r="http://schemas.openxmlformats.org/officeDocument/2006/relationships" xmlns:p="http://schemas.openxmlformats.org/presentationml/2006/main">
  <p:tag name="TIMING" val="|0.2"/>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平衡">
  <a:themeElements>
    <a:clrScheme name="平衡">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平衡">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主题1">
  <a:themeElements>
    <a:clrScheme name="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fontScheme name="sampl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38100" algn="ctr">
          <a:solidFill>
            <a:schemeClr val="accent1"/>
          </a:solidFill>
          <a:miter lim="800000"/>
        </a:ln>
      </a:spPr>
      <a:bodyPr wrap="none" anchor="ctr"/>
      <a:lstStyle>
        <a:defPPr>
          <a:defRPr sz="2400">
            <a:effectLst>
              <a:outerShdw blurRad="38100" dist="38100" dir="2700000" algn="tl">
                <a:srgbClr val="000000">
                  <a:alpha val="43137"/>
                </a:srgbClr>
              </a:outerShdw>
            </a:effectLst>
            <a:ea typeface="楷体_GB2312"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2800" b="1" i="0" u="none" strike="noStrike" cap="none" normalizeH="0" baseline="0" smtClean="0">
            <a:ln>
              <a:noFill/>
            </a:ln>
            <a:solidFill>
              <a:schemeClr val="tx1"/>
            </a:solidFill>
            <a:effectLst/>
            <a:latin typeface="Times New Roman" panose="02020603050405020304" pitchFamily="18" charset="0"/>
            <a:ea typeface="黑体" panose="02010609060101010101" pitchFamily="2" charset="-122"/>
          </a:defRPr>
        </a:defPPr>
      </a:lstStyle>
    </a:lnDef>
  </a:objectDefaults>
  <a:extraClrSchemeLst>
    <a:extraClrScheme>
      <a:clrScheme name="sample 1">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sample 2">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39E63"/>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sample 3">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CCE"/>
        </a:accent6>
        <a:hlink>
          <a:srgbClr val="9FD4F1"/>
        </a:hlink>
        <a:folHlink>
          <a:srgbClr val="0099CC"/>
        </a:folHlink>
      </a:clrScheme>
      <a:clrMap bg1="lt1" tx1="dk1" bg2="lt2" tx2="dk2" accent1="accent1" accent2="accent2" accent3="accent3" accent4="accent4" accent5="accent5" accent6="accent6" hlink="hlink" folHlink="folHlink"/>
    </a:extraClrScheme>
    <a:extraClrScheme>
      <a:clrScheme name="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1269</Words>
  <Application>Microsoft Office PowerPoint</Application>
  <PresentationFormat>全屏显示(4:3)</PresentationFormat>
  <Paragraphs>252</Paragraphs>
  <Slides>51</Slides>
  <Notes>49</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51</vt:i4>
      </vt:variant>
    </vt:vector>
  </HeadingPairs>
  <TitlesOfParts>
    <vt:vector size="54" baseType="lpstr">
      <vt:lpstr>平衡</vt:lpstr>
      <vt:lpstr>1_主题1</vt:lpstr>
      <vt:lpstr>Equation</vt:lpstr>
      <vt:lpstr>计 算 方 法</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 算 方 法</dc:title>
  <dc:creator>单 露瑶</dc:creator>
  <cp:lastModifiedBy>Jinliang Yang</cp:lastModifiedBy>
  <cp:revision>117</cp:revision>
  <dcterms:created xsi:type="dcterms:W3CDTF">2021-02-04T10:31:00Z</dcterms:created>
  <dcterms:modified xsi:type="dcterms:W3CDTF">2021-03-14T18:58:52Z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