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ags/tag1.xml" ContentType="application/vnd.openxmlformats-officedocument.presentationml.tags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ags/tag6.xml" ContentType="application/vnd.openxmlformats-officedocument.presentationml.tags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ags/tag3.xml" ContentType="application/vnd.openxmlformats-officedocument.presentationml.tags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diagrams/data1.xml" ContentType="application/vnd.openxmlformats-officedocument.drawingml.diagramData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  <p:sldMasterId id="2147483674" r:id="rId3"/>
    <p:sldMasterId id="2147483687" r:id="rId4"/>
    <p:sldMasterId id="2147483699" r:id="rId5"/>
    <p:sldMasterId id="2147483711" r:id="rId6"/>
    <p:sldMasterId id="2147483723" r:id="rId7"/>
    <p:sldMasterId id="2147483736" r:id="rId8"/>
    <p:sldMasterId id="2147483748" r:id="rId9"/>
    <p:sldMasterId id="2147483760" r:id="rId10"/>
    <p:sldMasterId id="2147483772" r:id="rId11"/>
  </p:sldMasterIdLst>
  <p:notesMasterIdLst>
    <p:notesMasterId r:id="rId42"/>
  </p:notesMasterIdLst>
  <p:handoutMasterIdLst>
    <p:handoutMasterId r:id="rId43"/>
  </p:handoutMasterIdLst>
  <p:sldIdLst>
    <p:sldId id="447" r:id="rId12"/>
    <p:sldId id="445" r:id="rId13"/>
    <p:sldId id="474" r:id="rId14"/>
    <p:sldId id="571" r:id="rId15"/>
    <p:sldId id="572" r:id="rId16"/>
    <p:sldId id="573" r:id="rId17"/>
    <p:sldId id="477" r:id="rId18"/>
    <p:sldId id="547" r:id="rId19"/>
    <p:sldId id="548" r:id="rId20"/>
    <p:sldId id="574" r:id="rId21"/>
    <p:sldId id="549" r:id="rId22"/>
    <p:sldId id="550" r:id="rId23"/>
    <p:sldId id="552" r:id="rId24"/>
    <p:sldId id="553" r:id="rId25"/>
    <p:sldId id="575" r:id="rId26"/>
    <p:sldId id="576" r:id="rId27"/>
    <p:sldId id="554" r:id="rId28"/>
    <p:sldId id="555" r:id="rId29"/>
    <p:sldId id="577" r:id="rId30"/>
    <p:sldId id="578" r:id="rId31"/>
    <p:sldId id="579" r:id="rId32"/>
    <p:sldId id="580" r:id="rId33"/>
    <p:sldId id="556" r:id="rId34"/>
    <p:sldId id="557" r:id="rId35"/>
    <p:sldId id="581" r:id="rId36"/>
    <p:sldId id="559" r:id="rId37"/>
    <p:sldId id="560" r:id="rId38"/>
    <p:sldId id="561" r:id="rId39"/>
    <p:sldId id="583" r:id="rId40"/>
    <p:sldId id="422" r:id="rId41"/>
  </p:sldIdLst>
  <p:sldSz cx="9144000" cy="6858000" type="screen4x3"/>
  <p:notesSz cx="9882188" cy="676116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339933"/>
    <a:srgbClr val="FF0066"/>
    <a:srgbClr val="FF3300"/>
    <a:srgbClr val="00FF00"/>
    <a:srgbClr val="FF0000"/>
    <a:srgbClr val="C0C0C0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91" autoAdjust="0"/>
    <p:restoredTop sz="99072" autoAdjust="0"/>
  </p:normalViewPr>
  <p:slideViewPr>
    <p:cSldViewPr snapToGrid="0">
      <p:cViewPr varScale="1">
        <p:scale>
          <a:sx n="70" d="100"/>
          <a:sy n="70" d="100"/>
        </p:scale>
        <p:origin x="-1140" y="-96"/>
      </p:cViewPr>
      <p:guideLst>
        <p:guide orient="horz" pos="2225"/>
        <p:guide pos="2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6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image" Target="../media/image46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image" Target="../media/image4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CA2746-FF02-45B4-9E38-43A34301B634}" type="doc">
      <dgm:prSet loTypeId="urn:microsoft.com/office/officeart/2005/8/layout/vList3#1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4F9BDEE6-8133-4F98-94C3-2122DA83254E}">
      <dgm:prSet phldrT="[文本]" phldr="0" custT="1"/>
      <dgm:spPr>
        <a:solidFill>
          <a:schemeClr val="accent1">
            <a:hueOff val="0"/>
            <a:satOff val="0"/>
            <a:lumOff val="0"/>
            <a:alpha val="20000"/>
          </a:schemeClr>
        </a:solidFill>
      </dgm:spPr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欧拉方法</a:t>
          </a:r>
          <a:endParaRPr sz="6500"/>
        </a:p>
      </dgm:t>
    </dgm:pt>
    <dgm:pt modelId="{567CFCA7-1D34-4B0B-9BC9-0AB855C556F9}" type="parTrans" cxnId="{3B470D5F-D0F8-4CE3-A1C3-24E1CF27573A}">
      <dgm:prSet/>
      <dgm:spPr/>
      <dgm:t>
        <a:bodyPr/>
        <a:lstStyle/>
        <a:p>
          <a:endParaRPr lang="zh-CN" altLang="en-US"/>
        </a:p>
      </dgm:t>
    </dgm:pt>
    <dgm:pt modelId="{2676BDB3-3E94-4407-9B6A-95700C009AD7}" type="sibTrans" cxnId="{3B470D5F-D0F8-4CE3-A1C3-24E1CF27573A}">
      <dgm:prSet/>
      <dgm:spPr/>
      <dgm:t>
        <a:bodyPr/>
        <a:lstStyle/>
        <a:p>
          <a:endParaRPr lang="zh-CN" altLang="en-US"/>
        </a:p>
      </dgm:t>
    </dgm:pt>
    <dgm:pt modelId="{A0C8AF22-A6CC-497C-8629-0F30518787DD}">
      <dgm:prSet phldrT="[文本]" phldr="0" custT="1"/>
      <dgm:spPr>
        <a:solidFill>
          <a:schemeClr val="accent1">
            <a:hueOff val="0"/>
            <a:satOff val="0"/>
            <a:lumOff val="0"/>
            <a:alpha val="20000"/>
          </a:schemeClr>
        </a:solidFill>
      </dgm:spPr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龙格</a:t>
          </a:r>
          <a:r>
            <a: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rPr>
            <a:t>-</a:t>
          </a:r>
          <a:r>
            <a: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库塔方法</a:t>
          </a:r>
          <a:endParaRPr sz="6500"/>
        </a:p>
      </dgm:t>
    </dgm:pt>
    <dgm:pt modelId="{4401A234-DBA5-4CEA-A077-543D1851A7ED}" type="parTrans" cxnId="{629C8211-7BB6-4675-94B5-C2BB351176EC}">
      <dgm:prSet/>
      <dgm:spPr/>
      <dgm:t>
        <a:bodyPr/>
        <a:lstStyle/>
        <a:p>
          <a:endParaRPr lang="zh-CN" altLang="en-US"/>
        </a:p>
      </dgm:t>
    </dgm:pt>
    <dgm:pt modelId="{114C0A2D-2F23-4FAE-B14B-76355FA5E620}" type="sibTrans" cxnId="{629C8211-7BB6-4675-94B5-C2BB351176EC}">
      <dgm:prSet/>
      <dgm:spPr/>
      <dgm:t>
        <a:bodyPr/>
        <a:lstStyle/>
        <a:p>
          <a:endParaRPr lang="zh-CN" altLang="en-US"/>
        </a:p>
      </dgm:t>
    </dgm:pt>
    <dgm:pt modelId="{CEC9E993-3914-4C8D-B457-FB143B132CF0}">
      <dgm:prSet phldrT="[文本]" phldr="0" custT="1"/>
      <dgm:spPr>
        <a:solidFill>
          <a:schemeClr val="accent1">
            <a:hueOff val="0"/>
            <a:satOff val="0"/>
            <a:lumOff val="0"/>
            <a:alpha val="20000"/>
          </a:schemeClr>
        </a:solidFill>
      </dgm:spPr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单步法的收敛性和稳定性</a:t>
          </a:r>
          <a:endParaRPr lang="zh-CN" sz="6500"/>
        </a:p>
      </dgm:t>
    </dgm:pt>
    <dgm:pt modelId="{EB1A04DC-43ED-4DF3-9FEF-EBFD43B2B29B}" type="parTrans" cxnId="{2D241F45-9846-4681-BBBD-487FD38BE22A}">
      <dgm:prSet/>
      <dgm:spPr/>
      <dgm:t>
        <a:bodyPr/>
        <a:lstStyle/>
        <a:p>
          <a:endParaRPr lang="zh-CN" altLang="en-US"/>
        </a:p>
      </dgm:t>
    </dgm:pt>
    <dgm:pt modelId="{D3F0D8D6-1A2F-4B45-B671-EE42D0DB8746}" type="sibTrans" cxnId="{2D241F45-9846-4681-BBBD-487FD38BE22A}">
      <dgm:prSet/>
      <dgm:spPr/>
      <dgm:t>
        <a:bodyPr/>
        <a:lstStyle/>
        <a:p>
          <a:endParaRPr lang="zh-CN" altLang="en-US"/>
        </a:p>
      </dgm:t>
    </dgm:pt>
    <dgm:pt modelId="{707B6EC8-132E-4BF6-B956-41C622DB441E}">
      <dgm:prSet phldrT="[文本]" phldr="0" custT="1"/>
      <dgm:spPr>
        <a:solidFill>
          <a:schemeClr val="accent1">
            <a:hueOff val="0"/>
            <a:satOff val="0"/>
            <a:lumOff val="0"/>
            <a:alpha val="20000"/>
          </a:schemeClr>
        </a:solidFill>
      </dgm:spPr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线性多步法</a:t>
          </a:r>
          <a:endParaRPr lang="zh-CN" sz="6500"/>
        </a:p>
      </dgm:t>
    </dgm:pt>
    <dgm:pt modelId="{77E7CB99-3A40-456F-9FB9-F326E57FB2A9}" type="parTrans" cxnId="{647B32F8-729B-43D5-805C-F88450D92476}">
      <dgm:prSet/>
      <dgm:spPr/>
      <dgm:t>
        <a:bodyPr/>
        <a:lstStyle/>
        <a:p>
          <a:endParaRPr lang="zh-CN" altLang="en-US"/>
        </a:p>
      </dgm:t>
    </dgm:pt>
    <dgm:pt modelId="{362A2DCF-3E83-4E8D-BEF6-92EF5BD42100}" type="sibTrans" cxnId="{647B32F8-729B-43D5-805C-F88450D92476}">
      <dgm:prSet/>
      <dgm:spPr/>
      <dgm:t>
        <a:bodyPr/>
        <a:lstStyle/>
        <a:p>
          <a:endParaRPr lang="zh-CN" altLang="en-US"/>
        </a:p>
      </dgm:t>
    </dgm:pt>
    <dgm:pt modelId="{6857FEBA-B116-406B-BF33-32B52267DD1E}" type="pres">
      <dgm:prSet presAssocID="{1ACA2746-FF02-45B4-9E38-43A34301B63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AFD3A4A-81FE-40EB-B440-BFBB318674A8}" type="pres">
      <dgm:prSet presAssocID="{4F9BDEE6-8133-4F98-94C3-2122DA83254E}" presName="composite" presStyleCnt="0"/>
      <dgm:spPr/>
    </dgm:pt>
    <dgm:pt modelId="{F981EA73-E29D-47A7-9F95-41F4B4024A2F}" type="pres">
      <dgm:prSet presAssocID="{4F9BDEE6-8133-4F98-94C3-2122DA83254E}" presName="imgShp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BBB32B3-2239-48C2-ADF5-AEF1C770ED0E}" type="pres">
      <dgm:prSet presAssocID="{4F9BDEE6-8133-4F98-94C3-2122DA83254E}" presName="txShp" presStyleLbl="node1" presStyleIdx="0" presStyleCnt="4" custScaleX="111671" custLinFactNeighborX="123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F2DC5C-E06C-4641-9D58-71AE170A739F}" type="pres">
      <dgm:prSet presAssocID="{2676BDB3-3E94-4407-9B6A-95700C009AD7}" presName="spacing" presStyleCnt="0"/>
      <dgm:spPr/>
      <dgm:t>
        <a:bodyPr/>
        <a:lstStyle/>
        <a:p>
          <a:endParaRPr lang="zh-CN" altLang="en-US"/>
        </a:p>
      </dgm:t>
    </dgm:pt>
    <dgm:pt modelId="{04DD0D94-1DC7-448D-BDBE-374391896668}" type="pres">
      <dgm:prSet presAssocID="{A0C8AF22-A6CC-497C-8629-0F30518787DD}" presName="composite" presStyleCnt="0"/>
      <dgm:spPr/>
    </dgm:pt>
    <dgm:pt modelId="{3366896A-BF52-4257-A2B2-9C9C925E40FB}" type="pres">
      <dgm:prSet presAssocID="{A0C8AF22-A6CC-497C-8629-0F30518787DD}" presName="imgShp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FBACF74-409D-4102-824A-D9B6B4CE89B7}" type="pres">
      <dgm:prSet presAssocID="{A0C8AF22-A6CC-497C-8629-0F30518787DD}" presName="txShp" presStyleLbl="node1" presStyleIdx="1" presStyleCnt="4" custScaleX="111671" custLinFactNeighborX="123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11F36F1-BB39-4EA9-A569-BD25A460ADEB}" type="pres">
      <dgm:prSet presAssocID="{114C0A2D-2F23-4FAE-B14B-76355FA5E620}" presName="spacing" presStyleCnt="0"/>
      <dgm:spPr/>
      <dgm:t>
        <a:bodyPr/>
        <a:lstStyle/>
        <a:p>
          <a:endParaRPr lang="zh-CN" altLang="en-US"/>
        </a:p>
      </dgm:t>
    </dgm:pt>
    <dgm:pt modelId="{A63A29DA-8BDB-4E76-BFD7-485D1077735A}" type="pres">
      <dgm:prSet presAssocID="{CEC9E993-3914-4C8D-B457-FB143B132CF0}" presName="composite" presStyleCnt="0"/>
      <dgm:spPr/>
    </dgm:pt>
    <dgm:pt modelId="{205A9B42-8E8C-45F2-82A6-4040E0A1E34D}" type="pres">
      <dgm:prSet presAssocID="{CEC9E993-3914-4C8D-B457-FB143B132CF0}" presName="imgShp" presStyleLbl="fgImgPlace1" presStyleIdx="2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E827079-0A14-4D32-B0B3-2772D58A35BB}" type="pres">
      <dgm:prSet presAssocID="{CEC9E993-3914-4C8D-B457-FB143B132CF0}" presName="txShp" presStyleLbl="node1" presStyleIdx="2" presStyleCnt="4" custScaleX="111671" custLinFactNeighborX="123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C22A32D-41A6-4C85-8980-0F2B05B72D9E}" type="pres">
      <dgm:prSet presAssocID="{D3F0D8D6-1A2F-4B45-B671-EE42D0DB8746}" presName="spacing" presStyleCnt="0"/>
      <dgm:spPr/>
      <dgm:t>
        <a:bodyPr/>
        <a:lstStyle/>
        <a:p>
          <a:endParaRPr lang="zh-CN" altLang="en-US"/>
        </a:p>
      </dgm:t>
    </dgm:pt>
    <dgm:pt modelId="{39403E5F-52AB-4A8A-9883-FAE782204755}" type="pres">
      <dgm:prSet presAssocID="{707B6EC8-132E-4BF6-B956-41C622DB441E}" presName="composite" presStyleCnt="0"/>
      <dgm:spPr/>
    </dgm:pt>
    <dgm:pt modelId="{F6C1A358-FF4A-414F-8DC2-1072DC35C556}" type="pres">
      <dgm:prSet presAssocID="{707B6EC8-132E-4BF6-B956-41C622DB441E}" presName="imgShp" presStyleLbl="fgImgPlace1" presStyleIdx="3" presStyleCnt="4" custLinFactNeighborX="3788" custLinFactNeighborY="-1115"/>
      <dgm:spPr>
        <a:blipFill rotWithShape="1">
          <a:blip xmlns:r="http://schemas.openxmlformats.org/officeDocument/2006/relationships" r:embed="rId2"/>
          <a:srcRect/>
          <a:stretch>
            <a:fillRect l="-9000" r="-9000"/>
          </a:stretch>
        </a:blipFill>
      </dgm:spPr>
    </dgm:pt>
    <dgm:pt modelId="{06DFE89F-3199-468D-81FB-CC7D3E835B35}" type="pres">
      <dgm:prSet presAssocID="{707B6EC8-132E-4BF6-B956-41C622DB441E}" presName="txShp" presStyleLbl="node1" presStyleIdx="3" presStyleCnt="4" custScaleX="110884" custScaleY="83964" custLinFactNeighborX="12424" custLinFactNeighborY="-69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75D4C6C-862D-47D6-9627-A41C4BF03A76}" type="presOf" srcId="{CEC9E993-3914-4C8D-B457-FB143B132CF0}" destId="{8E827079-0A14-4D32-B0B3-2772D58A35BB}" srcOrd="0" destOrd="0" presId="urn:microsoft.com/office/officeart/2005/8/layout/vList3#1"/>
    <dgm:cxn modelId="{B5018C1B-031D-4175-8483-09EE53C3670B}" type="presOf" srcId="{707B6EC8-132E-4BF6-B956-41C622DB441E}" destId="{06DFE89F-3199-468D-81FB-CC7D3E835B35}" srcOrd="0" destOrd="0" presId="urn:microsoft.com/office/officeart/2005/8/layout/vList3#1"/>
    <dgm:cxn modelId="{8872EC65-E540-465D-AE08-30AB0BF1FC46}" type="presOf" srcId="{1ACA2746-FF02-45B4-9E38-43A34301B634}" destId="{6857FEBA-B116-406B-BF33-32B52267DD1E}" srcOrd="0" destOrd="0" presId="urn:microsoft.com/office/officeart/2005/8/layout/vList3#1"/>
    <dgm:cxn modelId="{629C8211-7BB6-4675-94B5-C2BB351176EC}" srcId="{1ACA2746-FF02-45B4-9E38-43A34301B634}" destId="{A0C8AF22-A6CC-497C-8629-0F30518787DD}" srcOrd="1" destOrd="0" parTransId="{4401A234-DBA5-4CEA-A077-543D1851A7ED}" sibTransId="{114C0A2D-2F23-4FAE-B14B-76355FA5E620}"/>
    <dgm:cxn modelId="{647B32F8-729B-43D5-805C-F88450D92476}" srcId="{1ACA2746-FF02-45B4-9E38-43A34301B634}" destId="{707B6EC8-132E-4BF6-B956-41C622DB441E}" srcOrd="3" destOrd="0" parTransId="{77E7CB99-3A40-456F-9FB9-F326E57FB2A9}" sibTransId="{362A2DCF-3E83-4E8D-BEF6-92EF5BD42100}"/>
    <dgm:cxn modelId="{7D820314-C971-44ED-AB60-A8AB03C4BE2C}" type="presOf" srcId="{4F9BDEE6-8133-4F98-94C3-2122DA83254E}" destId="{2BBB32B3-2239-48C2-ADF5-AEF1C770ED0E}" srcOrd="0" destOrd="0" presId="urn:microsoft.com/office/officeart/2005/8/layout/vList3#1"/>
    <dgm:cxn modelId="{3B470D5F-D0F8-4CE3-A1C3-24E1CF27573A}" srcId="{1ACA2746-FF02-45B4-9E38-43A34301B634}" destId="{4F9BDEE6-8133-4F98-94C3-2122DA83254E}" srcOrd="0" destOrd="0" parTransId="{567CFCA7-1D34-4B0B-9BC9-0AB855C556F9}" sibTransId="{2676BDB3-3E94-4407-9B6A-95700C009AD7}"/>
    <dgm:cxn modelId="{1F85B137-12FB-4B22-AC74-2E4CF18AB3F2}" type="presOf" srcId="{A0C8AF22-A6CC-497C-8629-0F30518787DD}" destId="{AFBACF74-409D-4102-824A-D9B6B4CE89B7}" srcOrd="0" destOrd="0" presId="urn:microsoft.com/office/officeart/2005/8/layout/vList3#1"/>
    <dgm:cxn modelId="{2D241F45-9846-4681-BBBD-487FD38BE22A}" srcId="{1ACA2746-FF02-45B4-9E38-43A34301B634}" destId="{CEC9E993-3914-4C8D-B457-FB143B132CF0}" srcOrd="2" destOrd="0" parTransId="{EB1A04DC-43ED-4DF3-9FEF-EBFD43B2B29B}" sibTransId="{D3F0D8D6-1A2F-4B45-B671-EE42D0DB8746}"/>
    <dgm:cxn modelId="{F3BB7AA0-28C0-4D2D-A3EE-AA77E8E1F8DC}" type="presParOf" srcId="{6857FEBA-B116-406B-BF33-32B52267DD1E}" destId="{5AFD3A4A-81FE-40EB-B440-BFBB318674A8}" srcOrd="0" destOrd="0" presId="urn:microsoft.com/office/officeart/2005/8/layout/vList3#1"/>
    <dgm:cxn modelId="{BCDA6E9D-34F1-43BB-BD1B-9987EC335549}" type="presParOf" srcId="{5AFD3A4A-81FE-40EB-B440-BFBB318674A8}" destId="{F981EA73-E29D-47A7-9F95-41F4B4024A2F}" srcOrd="0" destOrd="0" presId="urn:microsoft.com/office/officeart/2005/8/layout/vList3#1"/>
    <dgm:cxn modelId="{E7B54444-1925-40F8-922C-EDDB234A8A10}" type="presParOf" srcId="{5AFD3A4A-81FE-40EB-B440-BFBB318674A8}" destId="{2BBB32B3-2239-48C2-ADF5-AEF1C770ED0E}" srcOrd="1" destOrd="0" presId="urn:microsoft.com/office/officeart/2005/8/layout/vList3#1"/>
    <dgm:cxn modelId="{82B96DAF-115F-40AA-85E9-E20735B8E61C}" type="presParOf" srcId="{6857FEBA-B116-406B-BF33-32B52267DD1E}" destId="{F4F2DC5C-E06C-4641-9D58-71AE170A739F}" srcOrd="1" destOrd="0" presId="urn:microsoft.com/office/officeart/2005/8/layout/vList3#1"/>
    <dgm:cxn modelId="{CF88E90E-B4B3-4C62-91EE-5910C1F607CE}" type="presParOf" srcId="{6857FEBA-B116-406B-BF33-32B52267DD1E}" destId="{04DD0D94-1DC7-448D-BDBE-374391896668}" srcOrd="2" destOrd="0" presId="urn:microsoft.com/office/officeart/2005/8/layout/vList3#1"/>
    <dgm:cxn modelId="{B63B619D-2D9D-4A62-BAA2-6C2B1D97F009}" type="presParOf" srcId="{04DD0D94-1DC7-448D-BDBE-374391896668}" destId="{3366896A-BF52-4257-A2B2-9C9C925E40FB}" srcOrd="0" destOrd="0" presId="urn:microsoft.com/office/officeart/2005/8/layout/vList3#1"/>
    <dgm:cxn modelId="{0A44E215-B541-47E0-A8C0-5ECE109537B9}" type="presParOf" srcId="{04DD0D94-1DC7-448D-BDBE-374391896668}" destId="{AFBACF74-409D-4102-824A-D9B6B4CE89B7}" srcOrd="1" destOrd="0" presId="urn:microsoft.com/office/officeart/2005/8/layout/vList3#1"/>
    <dgm:cxn modelId="{47DABA6D-61E9-4EC0-8F17-B041E5F291BC}" type="presParOf" srcId="{6857FEBA-B116-406B-BF33-32B52267DD1E}" destId="{A11F36F1-BB39-4EA9-A569-BD25A460ADEB}" srcOrd="3" destOrd="0" presId="urn:microsoft.com/office/officeart/2005/8/layout/vList3#1"/>
    <dgm:cxn modelId="{4416B03B-3083-457C-87E7-BA40DBF43ED4}" type="presParOf" srcId="{6857FEBA-B116-406B-BF33-32B52267DD1E}" destId="{A63A29DA-8BDB-4E76-BFD7-485D1077735A}" srcOrd="4" destOrd="0" presId="urn:microsoft.com/office/officeart/2005/8/layout/vList3#1"/>
    <dgm:cxn modelId="{8B75501F-8CB9-44A5-B3B0-DC7DB97EF941}" type="presParOf" srcId="{A63A29DA-8BDB-4E76-BFD7-485D1077735A}" destId="{205A9B42-8E8C-45F2-82A6-4040E0A1E34D}" srcOrd="0" destOrd="0" presId="urn:microsoft.com/office/officeart/2005/8/layout/vList3#1"/>
    <dgm:cxn modelId="{3C1607AB-4217-40F1-9394-50426F7AC5B8}" type="presParOf" srcId="{A63A29DA-8BDB-4E76-BFD7-485D1077735A}" destId="{8E827079-0A14-4D32-B0B3-2772D58A35BB}" srcOrd="1" destOrd="0" presId="urn:microsoft.com/office/officeart/2005/8/layout/vList3#1"/>
    <dgm:cxn modelId="{72608A38-86A0-4FC7-AD29-F386BF852F74}" type="presParOf" srcId="{6857FEBA-B116-406B-BF33-32B52267DD1E}" destId="{FC22A32D-41A6-4C85-8980-0F2B05B72D9E}" srcOrd="5" destOrd="0" presId="urn:microsoft.com/office/officeart/2005/8/layout/vList3#1"/>
    <dgm:cxn modelId="{F1A268C8-8E99-4968-9C75-1EE121273578}" type="presParOf" srcId="{6857FEBA-B116-406B-BF33-32B52267DD1E}" destId="{39403E5F-52AB-4A8A-9883-FAE782204755}" srcOrd="6" destOrd="0" presId="urn:microsoft.com/office/officeart/2005/8/layout/vList3#1"/>
    <dgm:cxn modelId="{C5C3EAEB-958B-4C83-A565-70019FB6FD58}" type="presParOf" srcId="{39403E5F-52AB-4A8A-9883-FAE782204755}" destId="{F6C1A358-FF4A-414F-8DC2-1072DC35C556}" srcOrd="0" destOrd="0" presId="urn:microsoft.com/office/officeart/2005/8/layout/vList3#1"/>
    <dgm:cxn modelId="{EC8FE431-FB4E-4527-B506-ED21B3FE53AA}" type="presParOf" srcId="{39403E5F-52AB-4A8A-9883-FAE782204755}" destId="{06DFE89F-3199-468D-81FB-CC7D3E835B35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BBB32B3-2239-48C2-ADF5-AEF1C770ED0E}">
      <dsp:nvSpPr>
        <dsp:cNvPr id="0" name=""/>
        <dsp:cNvSpPr/>
      </dsp:nvSpPr>
      <dsp:spPr>
        <a:xfrm rot="10800000">
          <a:off x="1785922" y="2356"/>
          <a:ext cx="6055532" cy="90834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556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kern="12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欧拉方法</a:t>
          </a:r>
          <a:endParaRPr sz="6500" kern="1200"/>
        </a:p>
      </dsp:txBody>
      <dsp:txXfrm rot="10800000">
        <a:off x="1785922" y="2356"/>
        <a:ext cx="6055532" cy="908348"/>
      </dsp:txXfrm>
    </dsp:sp>
    <dsp:sp modelId="{F981EA73-E29D-47A7-9F95-41F4B4024A2F}">
      <dsp:nvSpPr>
        <dsp:cNvPr id="0" name=""/>
        <dsp:cNvSpPr/>
      </dsp:nvSpPr>
      <dsp:spPr>
        <a:xfrm>
          <a:off x="980550" y="2356"/>
          <a:ext cx="908348" cy="90834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BACF74-409D-4102-824A-D9B6B4CE89B7}">
      <dsp:nvSpPr>
        <dsp:cNvPr id="0" name=""/>
        <dsp:cNvSpPr/>
      </dsp:nvSpPr>
      <dsp:spPr>
        <a:xfrm rot="10800000">
          <a:off x="1785922" y="1181853"/>
          <a:ext cx="6055532" cy="90834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556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龙格</a:t>
          </a:r>
          <a:r>
            <a:rPr lang="en-US" altLang="zh-CN" sz="3200" b="1" kern="1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rPr>
            <a:t>-</a:t>
          </a:r>
          <a:r>
            <a:rPr lang="zh-CN" altLang="en-US" sz="3200" b="1" kern="12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库塔方法</a:t>
          </a:r>
          <a:endParaRPr sz="6500" kern="1200"/>
        </a:p>
      </dsp:txBody>
      <dsp:txXfrm rot="10800000">
        <a:off x="1785922" y="1181853"/>
        <a:ext cx="6055532" cy="908348"/>
      </dsp:txXfrm>
    </dsp:sp>
    <dsp:sp modelId="{3366896A-BF52-4257-A2B2-9C9C925E40FB}">
      <dsp:nvSpPr>
        <dsp:cNvPr id="0" name=""/>
        <dsp:cNvSpPr/>
      </dsp:nvSpPr>
      <dsp:spPr>
        <a:xfrm>
          <a:off x="980550" y="1181853"/>
          <a:ext cx="908348" cy="90834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827079-0A14-4D32-B0B3-2772D58A35BB}">
      <dsp:nvSpPr>
        <dsp:cNvPr id="0" name=""/>
        <dsp:cNvSpPr/>
      </dsp:nvSpPr>
      <dsp:spPr>
        <a:xfrm rot="10800000">
          <a:off x="1785922" y="2361349"/>
          <a:ext cx="6055532" cy="90834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556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kern="12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单步法的收敛性和稳定性</a:t>
          </a:r>
          <a:endParaRPr lang="zh-CN" sz="6500" kern="1200"/>
        </a:p>
      </dsp:txBody>
      <dsp:txXfrm rot="10800000">
        <a:off x="1785922" y="2361349"/>
        <a:ext cx="6055532" cy="908348"/>
      </dsp:txXfrm>
    </dsp:sp>
    <dsp:sp modelId="{205A9B42-8E8C-45F2-82A6-4040E0A1E34D}">
      <dsp:nvSpPr>
        <dsp:cNvPr id="0" name=""/>
        <dsp:cNvSpPr/>
      </dsp:nvSpPr>
      <dsp:spPr>
        <a:xfrm>
          <a:off x="980550" y="2361349"/>
          <a:ext cx="908348" cy="90834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DFE89F-3199-468D-81FB-CC7D3E835B35}">
      <dsp:nvSpPr>
        <dsp:cNvPr id="0" name=""/>
        <dsp:cNvSpPr/>
      </dsp:nvSpPr>
      <dsp:spPr>
        <a:xfrm rot="10800000">
          <a:off x="1824002" y="3550611"/>
          <a:ext cx="6012856" cy="76268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556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kern="12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线性多步法</a:t>
          </a:r>
          <a:endParaRPr lang="zh-CN" sz="6500" kern="1200"/>
        </a:p>
      </dsp:txBody>
      <dsp:txXfrm rot="10800000">
        <a:off x="1824002" y="3550611"/>
        <a:ext cx="6012856" cy="762685"/>
      </dsp:txXfrm>
    </dsp:sp>
    <dsp:sp modelId="{F6C1A358-FF4A-414F-8DC2-1072DC35C556}">
      <dsp:nvSpPr>
        <dsp:cNvPr id="0" name=""/>
        <dsp:cNvSpPr/>
      </dsp:nvSpPr>
      <dsp:spPr>
        <a:xfrm>
          <a:off x="1025627" y="3530718"/>
          <a:ext cx="908348" cy="908348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9000" r="-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83075" cy="338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2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97525" y="0"/>
            <a:ext cx="4283075" cy="338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2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21438"/>
            <a:ext cx="4283075" cy="338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2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97525" y="6421438"/>
            <a:ext cx="4283075" cy="338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FF44D03-DA37-4622-A90B-4976B86CB8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83075" cy="338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53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97525" y="0"/>
            <a:ext cx="4283075" cy="338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51200" y="508000"/>
            <a:ext cx="3379788" cy="25336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453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89013" y="3211513"/>
            <a:ext cx="7905750" cy="30432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53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21438"/>
            <a:ext cx="4283075" cy="338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53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97525" y="6421438"/>
            <a:ext cx="4283075" cy="338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9F909CE-23E8-4B68-B3BF-CD441B8334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anose="020B0604020202020204" pitchFamily="34" charset="0"/>
              </a:rPr>
              <a:pPr/>
              <a:t>2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11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12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13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14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15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anose="020B0604020202020204" pitchFamily="34" charset="0"/>
              </a:rPr>
              <a:pPr/>
              <a:t>16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17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18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19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20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anose="020B0604020202020204" pitchFamily="34" charset="0"/>
              </a:rPr>
              <a:pPr/>
              <a:t>3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21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anose="020B0604020202020204" pitchFamily="34" charset="0"/>
              </a:rPr>
              <a:pPr/>
              <a:t>22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23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24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anose="020B0604020202020204" pitchFamily="34" charset="0"/>
              </a:rPr>
              <a:pPr/>
              <a:t>25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26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27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28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A9BF43-D046-49E9-9FA9-5F63F296AC84}" type="slidenum">
              <a:rPr lang="en-US" altLang="zh-CN" smtClean="0">
                <a:latin typeface="Arial" panose="020B0604020202020204" pitchFamily="34" charset="0"/>
              </a:rPr>
              <a:pPr/>
              <a:t>30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7625" y="3211513"/>
            <a:ext cx="7246938" cy="3043237"/>
          </a:xfrm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4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anose="020B0604020202020204" pitchFamily="34" charset="0"/>
              </a:rPr>
              <a:pPr/>
              <a:t>5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6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7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8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9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10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8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60198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30977" y="274638"/>
            <a:ext cx="2155825" cy="574675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3502" y="274638"/>
            <a:ext cx="6315075" cy="57467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0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60198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A2092-1B92-42DD-8940-B2422FC003FE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DC7BB-9E40-4F2B-ABDB-3A53F5F7A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9A8DF-83A5-4197-AA92-84B5E7F484E9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CF3B8-5477-4F67-BD97-D9FD4DAFEE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D5697-F0E9-478B-944B-41EBFE0B2312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15FB9-ADDD-42D3-BF87-8A0E0C8B44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7F516-CB12-4551-9772-8C06A2FB45E6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35E9B-14D9-430C-9711-5D5E5C99F0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72059-DB10-4F73-B9AD-6F424218ABD5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A4832-BB3C-4756-9769-ECFF660133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00" y="274639"/>
            <a:ext cx="8229600" cy="561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052513"/>
            <a:ext cx="4038600" cy="4968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2513"/>
            <a:ext cx="4038600" cy="4968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BB72E-11E9-450F-8340-0E1E456EF4AA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C26F0-940A-4DA8-AF68-93815741FF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B9A7F-94B1-49B8-9415-19CB8CD17261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E5D87-A21D-49D4-BCC9-9D93DD7806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0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9CDBB-4455-46CD-B0A4-92CCB5A94DE8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28273-746A-4112-822C-CFDA7FD2FB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6A808-253F-428C-851C-76D4E06371FE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47687-8903-4B55-B0E3-F5C575841F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17D70-3B60-4CA6-AE23-D74CC3C6F866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435B5-6680-4A57-872C-1CE8DE8E9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D9D33-BDEA-4A9B-8B36-1638BE51DCAC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7909A-6F15-4495-894C-A13DC452CD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3500" y="274638"/>
            <a:ext cx="8623300" cy="57467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C5BF9-BBF4-4672-938D-0E4F58334A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886F8-A78D-4C03-ACFC-826D818FB8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40F16-5F7F-41AB-9C27-DD0F33AF6F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692151"/>
            <a:ext cx="4038600" cy="72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692151"/>
            <a:ext cx="4038600" cy="72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92015-3B1A-4FEB-9C36-2821381F05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D97D0-51B4-4E8D-98C8-BBC1E277F4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1CC4C-B7B2-4B80-A969-9643B92C0B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41FBD-1E42-4FA7-9AEA-9561FF7313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DEBF5-6124-49F4-BD5A-C4736AC41C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D65DD-3138-4DA1-A343-7AC491D28E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4D297-C991-4106-B9A1-74245CF91D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1640" y="44452"/>
            <a:ext cx="2212975" cy="13684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7950" y="44452"/>
            <a:ext cx="6491288" cy="13684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51C9C-0C2A-46D5-98B6-56DE70F565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E6EA4B6-E065-4378-9971-ADC0D0BA84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6D5FD28-BE82-42C5-A286-D1290BC9A5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62D0000-4017-4D0D-B294-F56D1DA414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B60B2E5-8142-4EDE-9261-B2C85515B6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0ADE8E3-E451-45E6-8680-9F431E86F4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168E2FA-516D-4501-91C9-EF715E5D51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2513"/>
            <a:ext cx="403860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2513"/>
            <a:ext cx="403860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60198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60198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50932-76D3-450B-900F-CB3747E427B0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289AC-5232-4D26-BA69-974786AB71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774B7-1B6B-436D-8160-039DB1597697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3471D-599B-4BBA-903D-B37C4B7B48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3FD50-0C77-4311-BBEA-0C7815F8F75A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A6B13-5A28-4F31-A360-AF9E4C1400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61864-FF97-4C09-BD99-3A8E3CB343A0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CBE49-8679-4D1F-B8C1-0CAA6140CE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8DCE3-20A7-4EEC-9D2F-0F2806150412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C47A1-3B49-49DA-8E5B-0474B0B2F6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FD928-AE90-4CBB-B225-64B087790AF9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4459C-DAB1-474C-ACEC-88B31AAC4F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47C5A-D81E-473F-84BA-1FBAE38195F2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461AE-4A96-406A-9B26-138855E0A8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66746-C7D0-4CDA-B509-D94AD44AA9C5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15C39-2120-4C09-8BAF-DE92F3254D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DC973-9A8E-4230-8B69-D78CABB89AD8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0EB4E-1C12-416B-9D06-A9C3D78EFD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10CB2-EBCC-4969-8AF7-37D4A46B9EE7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111D1-F282-4B12-AE65-B8FC406AA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80607-24B8-4C59-AD4B-213659ED1F3C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19C51-2FA7-42DB-8950-801183C2F0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圆角矩形 4"/>
          <p:cNvSpPr/>
          <p:nvPr/>
        </p:nvSpPr>
        <p:spPr>
          <a:xfrm>
            <a:off x="65089" y="69851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矩形 5"/>
          <p:cNvSpPr/>
          <p:nvPr/>
        </p:nvSpPr>
        <p:spPr>
          <a:xfrm>
            <a:off x="63501" y="1449918"/>
            <a:ext cx="9021763" cy="1526116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63501" y="1397000"/>
            <a:ext cx="9021763" cy="120651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63501" y="2976033"/>
            <a:ext cx="9021763" cy="112184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2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1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87A2B-9658-4F6E-8BED-950DB0451970}" type="datetimeFigureOut">
              <a:rPr lang="en-US"/>
              <a:pPr>
                <a:defRPr/>
              </a:pPr>
              <a:t>3/15/2021</a:t>
            </a:fld>
            <a:endParaRPr lang="en-US"/>
          </a:p>
        </p:txBody>
      </p:sp>
      <p:sp>
        <p:nvSpPr>
          <p:cNvPr id="12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F35E278-0211-4523-910A-14A118CB75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455E5-7EF0-463F-AD6C-2827CC4FC13B}" type="datetimeFigureOut">
              <a:rPr lang="en-US"/>
              <a:pPr>
                <a:defRPr/>
              </a:pPr>
              <a:t>3/15/2021</a:t>
            </a:fld>
            <a:endParaRPr lang="en-US" dirty="0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A36F8-A994-49B9-B6B9-2070D3CCB3E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圆角矩形 4"/>
          <p:cNvSpPr/>
          <p:nvPr/>
        </p:nvSpPr>
        <p:spPr>
          <a:xfrm>
            <a:off x="65313" y="69757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矩形 5"/>
          <p:cNvSpPr/>
          <p:nvPr/>
        </p:nvSpPr>
        <p:spPr>
          <a:xfrm flipV="1">
            <a:off x="69851" y="2377017"/>
            <a:ext cx="9013825" cy="91016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69851" y="2341034"/>
            <a:ext cx="9013825" cy="4656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68263" y="2468034"/>
            <a:ext cx="9015412" cy="4656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1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67C18-5537-4B32-930F-38BDE48765FE}" type="datetimeFigureOut">
              <a:rPr lang="en-US"/>
              <a:pPr>
                <a:defRPr/>
              </a:pPr>
              <a:t>3/15/2021</a:t>
            </a:fld>
            <a:endParaRPr 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050" y="6208184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D2D65-4BD2-4151-AA1B-6B3F2928F6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C1BEE-AFCE-406E-A597-E15F5C1FC3D9}" type="datetimeFigureOut">
              <a:rPr lang="en-US"/>
              <a:pPr>
                <a:defRPr/>
              </a:pPr>
              <a:t>3/15/2021</a:t>
            </a:fld>
            <a:endParaRPr lang="en-US" dirty="0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AFD88-01D2-4501-B698-BE10B090126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1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0D23A-8E9E-4CB4-BEB2-C967CB4F2909}" type="datetimeFigureOut">
              <a:rPr lang="en-US"/>
              <a:pPr>
                <a:defRPr/>
              </a:pPr>
              <a:t>3/15/2021</a:t>
            </a:fld>
            <a:endParaRPr lang="en-US" dirty="0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9847C-FF2D-4E7E-911B-6EA714D9DB4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70832-70A0-4089-A6DF-0250EBB23519}" type="datetimeFigureOut">
              <a:rPr lang="en-US"/>
              <a:pPr>
                <a:defRPr/>
              </a:pPr>
              <a:t>3/15/2021</a:t>
            </a:fld>
            <a:endParaRPr lang="en-US" dirty="0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DD7F9-9AB6-49D3-B478-D4C2A31695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5745C-6749-4D5A-9269-BDD025DDB650}" type="datetimeFigureOut">
              <a:rPr lang="en-US"/>
              <a:pPr>
                <a:defRPr/>
              </a:pPr>
              <a:t>3/15/2021</a:t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A5171-3018-4F6A-8818-FF98276A81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圆角矩形 5"/>
          <p:cNvSpPr/>
          <p:nvPr/>
        </p:nvSpPr>
        <p:spPr>
          <a:xfrm>
            <a:off x="63501" y="69851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1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3B16B-4E99-4276-A37A-E8246DE5D0F7}" type="datetimeFigureOut">
              <a:rPr lang="en-US"/>
              <a:pPr>
                <a:defRPr/>
              </a:pPr>
              <a:t>3/15/2021</a:t>
            </a:fld>
            <a:endParaRPr 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2C282-A9C8-49DC-ABCD-88FC1FD190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68264" y="4684184"/>
            <a:ext cx="9007475" cy="91016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矩形 5"/>
          <p:cNvSpPr/>
          <p:nvPr/>
        </p:nvSpPr>
        <p:spPr>
          <a:xfrm>
            <a:off x="68264" y="4650318"/>
            <a:ext cx="9007475" cy="4656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68264" y="4773084"/>
            <a:ext cx="9007475" cy="48683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1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10" y="66676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D97FE-9DB7-40AE-B68A-5608BBFED039}" type="datetimeFigureOut">
              <a:rPr lang="en-US"/>
              <a:pPr>
                <a:defRPr/>
              </a:pPr>
              <a:t>3/15/2021</a:t>
            </a:fld>
            <a:endParaRPr lang="en-US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050" y="6208184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757E0-49F1-4D4E-AB4A-40940900DF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C7267-7AFD-4E80-8ADD-681F8C6617A6}" type="datetimeFigureOut">
              <a:rPr lang="en-US"/>
              <a:pPr>
                <a:defRPr/>
              </a:pPr>
              <a:t>3/15/2021</a:t>
            </a:fld>
            <a:endParaRPr lang="en-US" dirty="0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47948-A18A-4C87-A5B3-B84A4CECC5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1168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076B2-18B2-4DDA-A3C0-90AF4F4737D3}" type="datetimeFigureOut">
              <a:rPr lang="en-US"/>
              <a:pPr>
                <a:defRPr/>
              </a:pPr>
              <a:t>3/15/2021</a:t>
            </a:fld>
            <a:endParaRPr lang="en-US" dirty="0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41569-8832-4F9C-87D0-1D73880788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3710CD6B-8424-4687-9BAB-0D81C65462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4B24C5DC-6AA8-4CB8-870B-EE7A5FC97D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3D553164-B4B2-461B-92F8-87100E182E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D5E326DD-4D93-4FCB-9DBE-5B399AD8A8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801B6A4E-14CE-4B69-85CF-2AC7CDA1DB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6DD333EE-20F0-49F2-A5D1-2EEFBF76AD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63500" y="275167"/>
            <a:ext cx="8229600" cy="560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new times roman</a:t>
            </a:r>
          </a:p>
        </p:txBody>
      </p:sp>
      <p:sp>
        <p:nvSpPr>
          <p:cNvPr id="15363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51984"/>
            <a:ext cx="8229600" cy="49699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1905" indent="127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835025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24333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510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9305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6505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3705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30905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8105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/>
          <p:nvPr/>
        </p:nvGrpSpPr>
        <p:grpSpPr bwMode="auto">
          <a:xfrm>
            <a:off x="1143001" y="260351"/>
            <a:ext cx="8012113" cy="2571749"/>
            <a:chOff x="720" y="396"/>
            <a:chExt cx="5047" cy="1620"/>
          </a:xfrm>
        </p:grpSpPr>
        <p:sp>
          <p:nvSpPr>
            <p:cNvPr id="3087" name="Rectangle 3"/>
            <p:cNvSpPr>
              <a:spLocks noChangeArrowheads="1"/>
            </p:cNvSpPr>
            <p:nvPr userDrawn="1"/>
          </p:nvSpPr>
          <p:spPr bwMode="gray">
            <a:xfrm>
              <a:off x="1081" y="396"/>
              <a:ext cx="4686" cy="15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088" name="Rectangle 4"/>
            <p:cNvSpPr>
              <a:spLocks noChangeArrowheads="1"/>
            </p:cNvSpPr>
            <p:nvPr userDrawn="1"/>
          </p:nvSpPr>
          <p:spPr bwMode="gray">
            <a:xfrm>
              <a:off x="720" y="1440"/>
              <a:ext cx="576" cy="57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3075" name="Rectangle 5"/>
          <p:cNvSpPr>
            <a:spLocks noChangeArrowheads="1"/>
          </p:cNvSpPr>
          <p:nvPr/>
        </p:nvSpPr>
        <p:spPr bwMode="gray">
          <a:xfrm>
            <a:off x="1130300" y="2772834"/>
            <a:ext cx="8013700" cy="57573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gray">
          <a:xfrm>
            <a:off x="573088" y="2152651"/>
            <a:ext cx="576262" cy="6413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gray">
          <a:xfrm>
            <a:off x="1716089" y="260351"/>
            <a:ext cx="566737" cy="637116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8" name="Rectangle 8"/>
          <p:cNvSpPr>
            <a:spLocks noChangeArrowheads="1"/>
          </p:cNvSpPr>
          <p:nvPr/>
        </p:nvSpPr>
        <p:spPr bwMode="gray">
          <a:xfrm>
            <a:off x="2278064" y="0"/>
            <a:ext cx="585787" cy="635000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gray">
          <a:xfrm>
            <a:off x="2281239" y="260351"/>
            <a:ext cx="585787" cy="6328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gray">
          <a:xfrm>
            <a:off x="1141414" y="893234"/>
            <a:ext cx="574675" cy="62653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gray">
          <a:xfrm>
            <a:off x="1716089" y="895351"/>
            <a:ext cx="566737" cy="62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2" name="Rectangle 12"/>
          <p:cNvSpPr>
            <a:spLocks noChangeArrowheads="1"/>
          </p:cNvSpPr>
          <p:nvPr/>
        </p:nvSpPr>
        <p:spPr bwMode="gray">
          <a:xfrm>
            <a:off x="573088" y="1517651"/>
            <a:ext cx="576262" cy="6455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3" name="Rectangle 13"/>
          <p:cNvSpPr>
            <a:spLocks noChangeArrowheads="1"/>
          </p:cNvSpPr>
          <p:nvPr/>
        </p:nvSpPr>
        <p:spPr bwMode="gray">
          <a:xfrm>
            <a:off x="1141413" y="1517651"/>
            <a:ext cx="576262" cy="6455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4" name="Rectangle 14"/>
          <p:cNvSpPr>
            <a:spLocks noChangeArrowheads="1"/>
          </p:cNvSpPr>
          <p:nvPr/>
        </p:nvSpPr>
        <p:spPr bwMode="gray">
          <a:xfrm>
            <a:off x="1" y="2161117"/>
            <a:ext cx="574675" cy="6328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458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9784"/>
            <a:ext cx="8229600" cy="5247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24590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1143000" y="457201"/>
            <a:ext cx="73914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560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CF8CD9A-0CC6-43DB-BE48-D83298B0C16A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D790777-09BA-44C7-8BE2-5F06013FD5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1" y="44451"/>
            <a:ext cx="8856663" cy="5757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692151"/>
            <a:ext cx="8229600" cy="7217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97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285"/>
            <a:ext cx="2133600" cy="4762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b="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97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285"/>
            <a:ext cx="2895600" cy="4762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97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285"/>
            <a:ext cx="2133600" cy="4762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15C35598-14AD-42A1-B131-2BD3172AA50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1905" indent="127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835025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24333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510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059305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2516505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2973705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3430905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3888105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2"/>
          <p:cNvSpPr>
            <a:spLocks noChangeArrowheads="1"/>
          </p:cNvSpPr>
          <p:nvPr/>
        </p:nvSpPr>
        <p:spPr bwMode="gray">
          <a:xfrm>
            <a:off x="655639" y="192617"/>
            <a:ext cx="8497887" cy="719667"/>
          </a:xfrm>
          <a:prstGeom prst="rect">
            <a:avLst/>
          </a:prstGeom>
          <a:solidFill>
            <a:schemeClr val="fol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gray">
          <a:xfrm>
            <a:off x="1" y="550334"/>
            <a:ext cx="328613" cy="361951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gray">
          <a:xfrm>
            <a:off x="328613" y="188384"/>
            <a:ext cx="328612" cy="361949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657226" y="1"/>
            <a:ext cx="328613" cy="361951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657226" y="192617"/>
            <a:ext cx="328613" cy="3640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gray">
          <a:xfrm>
            <a:off x="328613" y="550334"/>
            <a:ext cx="328612" cy="3619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rgbClr val="000000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1143001" y="260351"/>
            <a:ext cx="8012113" cy="2571749"/>
            <a:chOff x="720" y="396"/>
            <a:chExt cx="5047" cy="1620"/>
          </a:xfrm>
        </p:grpSpPr>
        <p:sp>
          <p:nvSpPr>
            <p:cNvPr id="2063" name="Rectangle 3"/>
            <p:cNvSpPr>
              <a:spLocks noChangeArrowheads="1"/>
            </p:cNvSpPr>
            <p:nvPr userDrawn="1"/>
          </p:nvSpPr>
          <p:spPr bwMode="gray">
            <a:xfrm>
              <a:off x="1081" y="396"/>
              <a:ext cx="4686" cy="15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064" name="Rectangle 4"/>
            <p:cNvSpPr>
              <a:spLocks noChangeArrowheads="1"/>
            </p:cNvSpPr>
            <p:nvPr userDrawn="1"/>
          </p:nvSpPr>
          <p:spPr bwMode="gray">
            <a:xfrm>
              <a:off x="720" y="1440"/>
              <a:ext cx="576" cy="57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051" name="Rectangle 5"/>
          <p:cNvSpPr>
            <a:spLocks noChangeArrowheads="1"/>
          </p:cNvSpPr>
          <p:nvPr/>
        </p:nvSpPr>
        <p:spPr bwMode="gray">
          <a:xfrm>
            <a:off x="1130300" y="2772834"/>
            <a:ext cx="8013700" cy="57573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2" name="Rectangle 6"/>
          <p:cNvSpPr>
            <a:spLocks noChangeArrowheads="1"/>
          </p:cNvSpPr>
          <p:nvPr/>
        </p:nvSpPr>
        <p:spPr bwMode="gray">
          <a:xfrm>
            <a:off x="573088" y="2152651"/>
            <a:ext cx="576262" cy="6413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3" name="Rectangle 7"/>
          <p:cNvSpPr>
            <a:spLocks noChangeArrowheads="1"/>
          </p:cNvSpPr>
          <p:nvPr/>
        </p:nvSpPr>
        <p:spPr bwMode="gray">
          <a:xfrm>
            <a:off x="1716089" y="260351"/>
            <a:ext cx="566737" cy="637116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4" name="Rectangle 8"/>
          <p:cNvSpPr>
            <a:spLocks noChangeArrowheads="1"/>
          </p:cNvSpPr>
          <p:nvPr/>
        </p:nvSpPr>
        <p:spPr bwMode="gray">
          <a:xfrm>
            <a:off x="2278064" y="0"/>
            <a:ext cx="585787" cy="635000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5" name="Rectangle 9"/>
          <p:cNvSpPr>
            <a:spLocks noChangeArrowheads="1"/>
          </p:cNvSpPr>
          <p:nvPr/>
        </p:nvSpPr>
        <p:spPr bwMode="gray">
          <a:xfrm>
            <a:off x="2281239" y="260351"/>
            <a:ext cx="585787" cy="6328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gray">
          <a:xfrm>
            <a:off x="1141414" y="893234"/>
            <a:ext cx="574675" cy="62653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7" name="Rectangle 11"/>
          <p:cNvSpPr>
            <a:spLocks noChangeArrowheads="1"/>
          </p:cNvSpPr>
          <p:nvPr/>
        </p:nvSpPr>
        <p:spPr bwMode="gray">
          <a:xfrm>
            <a:off x="1716089" y="895351"/>
            <a:ext cx="566737" cy="62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8" name="Rectangle 12"/>
          <p:cNvSpPr>
            <a:spLocks noChangeArrowheads="1"/>
          </p:cNvSpPr>
          <p:nvPr/>
        </p:nvSpPr>
        <p:spPr bwMode="gray">
          <a:xfrm>
            <a:off x="573088" y="1517651"/>
            <a:ext cx="576262" cy="6455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9" name="Rectangle 13"/>
          <p:cNvSpPr>
            <a:spLocks noChangeArrowheads="1"/>
          </p:cNvSpPr>
          <p:nvPr/>
        </p:nvSpPr>
        <p:spPr bwMode="gray">
          <a:xfrm>
            <a:off x="1141413" y="1517651"/>
            <a:ext cx="576262" cy="6455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60" name="Rectangle 14"/>
          <p:cNvSpPr>
            <a:spLocks noChangeArrowheads="1"/>
          </p:cNvSpPr>
          <p:nvPr/>
        </p:nvSpPr>
        <p:spPr bwMode="gray">
          <a:xfrm>
            <a:off x="1" y="2161117"/>
            <a:ext cx="574675" cy="6328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844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9784"/>
            <a:ext cx="8229600" cy="5247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18446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1143000" y="457201"/>
            <a:ext cx="73914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/>
          <p:nvPr/>
        </p:nvGrpSpPr>
        <p:grpSpPr bwMode="auto">
          <a:xfrm>
            <a:off x="1143001" y="260351"/>
            <a:ext cx="8012113" cy="2571749"/>
            <a:chOff x="720" y="396"/>
            <a:chExt cx="5047" cy="1620"/>
          </a:xfrm>
        </p:grpSpPr>
        <p:sp>
          <p:nvSpPr>
            <p:cNvPr id="3087" name="Rectangle 3"/>
            <p:cNvSpPr>
              <a:spLocks noChangeArrowheads="1"/>
            </p:cNvSpPr>
            <p:nvPr userDrawn="1"/>
          </p:nvSpPr>
          <p:spPr bwMode="gray">
            <a:xfrm>
              <a:off x="1081" y="396"/>
              <a:ext cx="4686" cy="15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088" name="Rectangle 4"/>
            <p:cNvSpPr>
              <a:spLocks noChangeArrowheads="1"/>
            </p:cNvSpPr>
            <p:nvPr userDrawn="1"/>
          </p:nvSpPr>
          <p:spPr bwMode="gray">
            <a:xfrm>
              <a:off x="720" y="1440"/>
              <a:ext cx="576" cy="57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3075" name="Rectangle 5"/>
          <p:cNvSpPr>
            <a:spLocks noChangeArrowheads="1"/>
          </p:cNvSpPr>
          <p:nvPr/>
        </p:nvSpPr>
        <p:spPr bwMode="gray">
          <a:xfrm>
            <a:off x="1130300" y="2772834"/>
            <a:ext cx="8013700" cy="57573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gray">
          <a:xfrm>
            <a:off x="573088" y="2152651"/>
            <a:ext cx="576262" cy="6413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gray">
          <a:xfrm>
            <a:off x="1716089" y="260351"/>
            <a:ext cx="566737" cy="637116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8" name="Rectangle 8"/>
          <p:cNvSpPr>
            <a:spLocks noChangeArrowheads="1"/>
          </p:cNvSpPr>
          <p:nvPr/>
        </p:nvSpPr>
        <p:spPr bwMode="gray">
          <a:xfrm>
            <a:off x="2278064" y="0"/>
            <a:ext cx="585787" cy="635000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gray">
          <a:xfrm>
            <a:off x="2281239" y="260351"/>
            <a:ext cx="585787" cy="6328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gray">
          <a:xfrm>
            <a:off x="1141414" y="893234"/>
            <a:ext cx="574675" cy="62653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gray">
          <a:xfrm>
            <a:off x="1716089" y="895351"/>
            <a:ext cx="566737" cy="62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2" name="Rectangle 12"/>
          <p:cNvSpPr>
            <a:spLocks noChangeArrowheads="1"/>
          </p:cNvSpPr>
          <p:nvPr/>
        </p:nvSpPr>
        <p:spPr bwMode="gray">
          <a:xfrm>
            <a:off x="573088" y="1517651"/>
            <a:ext cx="576262" cy="6455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3" name="Rectangle 13"/>
          <p:cNvSpPr>
            <a:spLocks noChangeArrowheads="1"/>
          </p:cNvSpPr>
          <p:nvPr/>
        </p:nvSpPr>
        <p:spPr bwMode="gray">
          <a:xfrm>
            <a:off x="1141413" y="1517651"/>
            <a:ext cx="576262" cy="6455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4" name="Rectangle 14"/>
          <p:cNvSpPr>
            <a:spLocks noChangeArrowheads="1"/>
          </p:cNvSpPr>
          <p:nvPr/>
        </p:nvSpPr>
        <p:spPr bwMode="gray">
          <a:xfrm>
            <a:off x="1" y="2161117"/>
            <a:ext cx="574675" cy="6328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94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9784"/>
            <a:ext cx="8229600" cy="5247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19470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1143000" y="457201"/>
            <a:ext cx="73914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48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6CD2B85-38D5-4686-83DA-9F573E439D44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4FBA3CF-A976-402A-85E3-9EE6EA5317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3501" y="69851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508" name="标题占位符 21"/>
          <p:cNvSpPr>
            <a:spLocks noGrp="1"/>
          </p:cNvSpPr>
          <p:nvPr>
            <p:ph type="title"/>
          </p:nvPr>
        </p:nvSpPr>
        <p:spPr bwMode="auto">
          <a:xfrm>
            <a:off x="914400" y="275167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9144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21509" name="文本占位符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2"/>
            <a:ext cx="2476500" cy="476249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F1602F3-FE22-4186-B69A-0444B26B9F3B}" type="datetimeFigureOut">
              <a:rPr lang="en-US"/>
              <a:pPr>
                <a:defRPr/>
              </a:pPr>
              <a:t>3/15/2021</a:t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209805FD-2AEB-47D4-8916-BDBD94EF691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005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2"/>
          <p:cNvSpPr>
            <a:spLocks noChangeArrowheads="1"/>
          </p:cNvSpPr>
          <p:nvPr/>
        </p:nvSpPr>
        <p:spPr bwMode="gray">
          <a:xfrm>
            <a:off x="655639" y="192617"/>
            <a:ext cx="8497887" cy="719667"/>
          </a:xfrm>
          <a:prstGeom prst="rect">
            <a:avLst/>
          </a:prstGeom>
          <a:solidFill>
            <a:schemeClr val="fol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gray">
          <a:xfrm>
            <a:off x="1" y="550334"/>
            <a:ext cx="328613" cy="361951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gray">
          <a:xfrm>
            <a:off x="328613" y="188384"/>
            <a:ext cx="328612" cy="361949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657226" y="1"/>
            <a:ext cx="328613" cy="361951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657226" y="192617"/>
            <a:ext cx="328613" cy="3640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gray">
          <a:xfrm>
            <a:off x="328613" y="550334"/>
            <a:ext cx="328612" cy="3619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rgbClr val="000000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/>
          <p:nvPr/>
        </p:nvGrpSpPr>
        <p:grpSpPr bwMode="auto">
          <a:xfrm>
            <a:off x="1143001" y="260351"/>
            <a:ext cx="8012113" cy="2571749"/>
            <a:chOff x="720" y="396"/>
            <a:chExt cx="5047" cy="1620"/>
          </a:xfrm>
        </p:grpSpPr>
        <p:sp>
          <p:nvSpPr>
            <p:cNvPr id="2063" name="Rectangle 3"/>
            <p:cNvSpPr>
              <a:spLocks noChangeArrowheads="1"/>
            </p:cNvSpPr>
            <p:nvPr userDrawn="1"/>
          </p:nvSpPr>
          <p:spPr bwMode="gray">
            <a:xfrm>
              <a:off x="1081" y="396"/>
              <a:ext cx="4686" cy="15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064" name="Rectangle 4"/>
            <p:cNvSpPr>
              <a:spLocks noChangeArrowheads="1"/>
            </p:cNvSpPr>
            <p:nvPr userDrawn="1"/>
          </p:nvSpPr>
          <p:spPr bwMode="gray">
            <a:xfrm>
              <a:off x="720" y="1440"/>
              <a:ext cx="576" cy="57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051" name="Rectangle 5"/>
          <p:cNvSpPr>
            <a:spLocks noChangeArrowheads="1"/>
          </p:cNvSpPr>
          <p:nvPr/>
        </p:nvSpPr>
        <p:spPr bwMode="gray">
          <a:xfrm>
            <a:off x="1130300" y="2772834"/>
            <a:ext cx="8013700" cy="57573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2" name="Rectangle 6"/>
          <p:cNvSpPr>
            <a:spLocks noChangeArrowheads="1"/>
          </p:cNvSpPr>
          <p:nvPr/>
        </p:nvSpPr>
        <p:spPr bwMode="gray">
          <a:xfrm>
            <a:off x="573088" y="2152651"/>
            <a:ext cx="576262" cy="6413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3" name="Rectangle 7"/>
          <p:cNvSpPr>
            <a:spLocks noChangeArrowheads="1"/>
          </p:cNvSpPr>
          <p:nvPr/>
        </p:nvSpPr>
        <p:spPr bwMode="gray">
          <a:xfrm>
            <a:off x="1716089" y="260351"/>
            <a:ext cx="566737" cy="637116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4" name="Rectangle 8"/>
          <p:cNvSpPr>
            <a:spLocks noChangeArrowheads="1"/>
          </p:cNvSpPr>
          <p:nvPr/>
        </p:nvSpPr>
        <p:spPr bwMode="gray">
          <a:xfrm>
            <a:off x="2278064" y="0"/>
            <a:ext cx="585787" cy="635000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5" name="Rectangle 9"/>
          <p:cNvSpPr>
            <a:spLocks noChangeArrowheads="1"/>
          </p:cNvSpPr>
          <p:nvPr/>
        </p:nvSpPr>
        <p:spPr bwMode="gray">
          <a:xfrm>
            <a:off x="2281239" y="260351"/>
            <a:ext cx="585787" cy="6328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gray">
          <a:xfrm>
            <a:off x="1141414" y="893234"/>
            <a:ext cx="574675" cy="62653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7" name="Rectangle 11"/>
          <p:cNvSpPr>
            <a:spLocks noChangeArrowheads="1"/>
          </p:cNvSpPr>
          <p:nvPr/>
        </p:nvSpPr>
        <p:spPr bwMode="gray">
          <a:xfrm>
            <a:off x="1716089" y="895351"/>
            <a:ext cx="566737" cy="62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8" name="Rectangle 12"/>
          <p:cNvSpPr>
            <a:spLocks noChangeArrowheads="1"/>
          </p:cNvSpPr>
          <p:nvPr/>
        </p:nvSpPr>
        <p:spPr bwMode="gray">
          <a:xfrm>
            <a:off x="573088" y="1517651"/>
            <a:ext cx="576262" cy="6455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9" name="Rectangle 13"/>
          <p:cNvSpPr>
            <a:spLocks noChangeArrowheads="1"/>
          </p:cNvSpPr>
          <p:nvPr/>
        </p:nvSpPr>
        <p:spPr bwMode="gray">
          <a:xfrm>
            <a:off x="1141413" y="1517651"/>
            <a:ext cx="576262" cy="6455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60" name="Rectangle 14"/>
          <p:cNvSpPr>
            <a:spLocks noChangeArrowheads="1"/>
          </p:cNvSpPr>
          <p:nvPr/>
        </p:nvSpPr>
        <p:spPr bwMode="gray">
          <a:xfrm>
            <a:off x="1" y="2161117"/>
            <a:ext cx="574675" cy="6328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356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9784"/>
            <a:ext cx="8229600" cy="5247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23566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1143000" y="457201"/>
            <a:ext cx="73914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7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2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3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3.png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3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1.xml"/><Relationship Id="rId1" Type="http://schemas.openxmlformats.org/officeDocument/2006/relationships/tags" Target="../tags/tag8.xm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4213" y="1509185"/>
            <a:ext cx="7772400" cy="146896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6000" spc="-1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计 算 方 法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pic>
        <p:nvPicPr>
          <p:cNvPr id="173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3050" y="3102094"/>
            <a:ext cx="605790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0" y="245745"/>
            <a:ext cx="9144000" cy="681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defRPr/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后退的欧拉公式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10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4965" y="1091565"/>
            <a:ext cx="82594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800" dirty="0"/>
              <a:t>        </a:t>
            </a:r>
            <a:r>
              <a:rPr sz="2800" dirty="0"/>
              <a:t>在式（</a:t>
            </a:r>
            <a:r>
              <a:rPr sz="2800" dirty="0">
                <a:latin typeface="Times New Roman" pitchFamily="18" charset="0"/>
                <a:cs typeface="Times New Roman" pitchFamily="18" charset="0"/>
              </a:rPr>
              <a:t>6-2</a:t>
            </a:r>
            <a:r>
              <a:rPr sz="2800" dirty="0"/>
              <a:t>）中用向后差商代替微商，得到</a:t>
            </a:r>
          </a:p>
          <a:p>
            <a:pPr eaLnBrk="1" latinLnBrk="0" hangingPunct="1">
              <a:lnSpc>
                <a:spcPct val="150000"/>
              </a:lnSpc>
            </a:pPr>
            <a:r>
              <a:rPr sz="2800" dirty="0"/>
              <a:t>   </a:t>
            </a:r>
          </a:p>
          <a:p>
            <a:pPr eaLnBrk="1" latinLnBrk="0" hangingPunct="1">
              <a:lnSpc>
                <a:spcPct val="150000"/>
              </a:lnSpc>
            </a:pPr>
            <a:r>
              <a:rPr sz="2800" dirty="0"/>
              <a:t>                                                                   （</a:t>
            </a:r>
            <a:r>
              <a:rPr sz="2800" dirty="0">
                <a:latin typeface="Times New Roman" pitchFamily="18" charset="0"/>
                <a:cs typeface="Times New Roman" pitchFamily="18" charset="0"/>
              </a:rPr>
              <a:t>6-13</a:t>
            </a:r>
            <a:r>
              <a:rPr sz="2800" dirty="0"/>
              <a:t>）</a:t>
            </a:r>
          </a:p>
          <a:p>
            <a:pPr eaLnBrk="1" latinLnBrk="0" hangingPunct="1">
              <a:lnSpc>
                <a:spcPct val="150000"/>
              </a:lnSpc>
            </a:pPr>
            <a:r>
              <a:rPr sz="2800" dirty="0"/>
              <a:t>或</a:t>
            </a:r>
          </a:p>
          <a:p>
            <a:pPr eaLnBrk="1" latinLnBrk="0" hangingPunct="1">
              <a:lnSpc>
                <a:spcPct val="150000"/>
              </a:lnSpc>
            </a:pPr>
            <a:r>
              <a:rPr sz="2800" dirty="0"/>
              <a:t>                                                                   （</a:t>
            </a:r>
            <a:r>
              <a:rPr sz="2800" dirty="0">
                <a:latin typeface="Times New Roman" pitchFamily="18" charset="0"/>
                <a:cs typeface="Times New Roman" pitchFamily="18" charset="0"/>
              </a:rPr>
              <a:t>6-14</a:t>
            </a:r>
            <a:r>
              <a:rPr sz="2800" dirty="0"/>
              <a:t>）</a:t>
            </a:r>
          </a:p>
          <a:p>
            <a:pPr eaLnBrk="1" latinLnBrk="0" hangingPunct="1">
              <a:lnSpc>
                <a:spcPct val="150000"/>
              </a:lnSpc>
            </a:pPr>
            <a:r>
              <a:rPr sz="2800" dirty="0"/>
              <a:t>式（</a:t>
            </a:r>
            <a:r>
              <a:rPr sz="2800" dirty="0">
                <a:latin typeface="Times New Roman" pitchFamily="18" charset="0"/>
                <a:cs typeface="Times New Roman" pitchFamily="18" charset="0"/>
              </a:rPr>
              <a:t>6-13</a:t>
            </a:r>
            <a:r>
              <a:rPr sz="2800" dirty="0"/>
              <a:t>）或式（</a:t>
            </a:r>
            <a:r>
              <a:rPr sz="2800" dirty="0">
                <a:latin typeface="Times New Roman" pitchFamily="18" charset="0"/>
                <a:cs typeface="Times New Roman" pitchFamily="18" charset="0"/>
              </a:rPr>
              <a:t>6-14</a:t>
            </a:r>
            <a:r>
              <a:rPr sz="2800" dirty="0"/>
              <a:t>）称为</a:t>
            </a:r>
            <a:r>
              <a:rPr sz="2800" dirty="0">
                <a:solidFill>
                  <a:srgbClr val="0000FF"/>
                </a:solidFill>
              </a:rPr>
              <a:t>后退的欧拉公式</a:t>
            </a:r>
            <a:r>
              <a:rPr sz="2800" dirty="0"/>
              <a:t>。</a:t>
            </a:r>
            <a:endParaRPr lang="zh-CN" altLang="en-US" sz="2800" dirty="0"/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2739040" y="2070778"/>
          <a:ext cx="3491928" cy="1081872"/>
        </p:xfrm>
        <a:graphic>
          <a:graphicData uri="http://schemas.openxmlformats.org/presentationml/2006/ole">
            <p:oleObj spid="_x0000_s151554" r:id="rId4" imgW="3174480" imgH="98352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2524218" y="3856155"/>
          <a:ext cx="3456684" cy="557964"/>
        </p:xfrm>
        <a:graphic>
          <a:graphicData uri="http://schemas.openxmlformats.org/presentationml/2006/ole">
            <p:oleObj spid="_x0000_s151553" r:id="rId5" imgW="3142440" imgH="507240" progId="Equation.DSMT4">
              <p:embed/>
            </p:oleObj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梯形公式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11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3390" y="1136650"/>
            <a:ext cx="8462010" cy="40093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en-US" altLang="zh-CN" sz="2800" dirty="0"/>
              <a:t>       </a:t>
            </a:r>
            <a:r>
              <a:rPr lang="zh-CN" altLang="en-US" sz="2800" dirty="0"/>
              <a:t>比较欧拉公式截断误差和后退的欧拉公式截断误差，可以得知，如果将这两种方法进行算术平均，即可消除误差的主要部分，从而获得更高的精度。其计算公式为：</a:t>
            </a:r>
          </a:p>
          <a:p>
            <a:pPr eaLnBrk="1" latinLnBrk="0" hangingPunct="1">
              <a:lnSpc>
                <a:spcPct val="130000"/>
              </a:lnSpc>
            </a:pPr>
            <a:endParaRPr lang="zh-CN" altLang="en-US" sz="2800" dirty="0"/>
          </a:p>
          <a:p>
            <a:pPr eaLnBrk="1" latinLnBrk="0" hangingPunct="1">
              <a:lnSpc>
                <a:spcPct val="130000"/>
              </a:lnSpc>
            </a:pPr>
            <a:endParaRPr lang="zh-CN" altLang="en-US" sz="2800" dirty="0"/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dirty="0"/>
              <a:t>该公式称为</a:t>
            </a:r>
            <a:r>
              <a:rPr lang="zh-CN" altLang="en-US" sz="2800" dirty="0">
                <a:solidFill>
                  <a:srgbClr val="0000FF"/>
                </a:solidFill>
              </a:rPr>
              <a:t>梯形公式</a:t>
            </a:r>
            <a:r>
              <a:rPr lang="zh-CN" altLang="en-US" sz="2800" dirty="0"/>
              <a:t>。</a:t>
            </a: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207895" y="3453130"/>
          <a:ext cx="4952700" cy="888300"/>
        </p:xfrm>
        <a:graphic>
          <a:graphicData uri="http://schemas.openxmlformats.org/presentationml/2006/ole">
            <p:oleObj spid="_x0000_s159745" r:id="rId4" imgW="1981080" imgH="355320" progId="Equation.DSMT4">
              <p:embed/>
            </p:oleObj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三、改进的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欧拉方法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12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7535" y="960755"/>
            <a:ext cx="8021955" cy="5259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2800" dirty="0"/>
              <a:t>	</a:t>
            </a:r>
            <a:r>
              <a:rPr lang="zh-CN" altLang="en-US" sz="2800" dirty="0"/>
              <a:t>先用欧拉方法得出一个粗糙的近似值      ，称之为预估值，然后对预估值使用梯形公式对它进行精确化，得到一个较为精确的近似值      ，称之为校正值，即</a:t>
            </a:r>
          </a:p>
          <a:p>
            <a:pPr eaLnBrk="1" latinLnBrk="0" hangingPunct="1">
              <a:lnSpc>
                <a:spcPct val="120000"/>
              </a:lnSpc>
            </a:pPr>
            <a:endParaRPr lang="zh-CN" altLang="en-US" sz="2800" dirty="0"/>
          </a:p>
          <a:p>
            <a:pPr eaLnBrk="1" latinLnBrk="0" hangingPunct="1">
              <a:lnSpc>
                <a:spcPct val="120000"/>
              </a:lnSpc>
            </a:pPr>
            <a:endParaRPr lang="zh-CN" altLang="en-US" sz="2800" dirty="0"/>
          </a:p>
          <a:p>
            <a:pPr eaLnBrk="1" latinLnBrk="0" hangingPunct="1">
              <a:lnSpc>
                <a:spcPct val="120000"/>
              </a:lnSpc>
            </a:pPr>
            <a:endParaRPr lang="zh-CN" altLang="en-US" sz="2800" dirty="0"/>
          </a:p>
          <a:p>
            <a:pPr eaLnBrk="1" latinLnBrk="0" hangingPunct="1">
              <a:lnSpc>
                <a:spcPct val="120000"/>
              </a:lnSpc>
            </a:pPr>
            <a:endParaRPr lang="zh-CN" altLang="en-US" sz="2800" dirty="0"/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800" dirty="0"/>
              <a:t>       这样建立起来的预估－校正系统称为</a:t>
            </a:r>
            <a:r>
              <a:rPr lang="zh-CN" altLang="en-US" sz="2800" dirty="0">
                <a:solidFill>
                  <a:srgbClr val="0000FF"/>
                </a:solidFill>
              </a:rPr>
              <a:t>改进的欧拉方法</a:t>
            </a:r>
            <a:r>
              <a:rPr lang="zh-CN" altLang="en-US" sz="2800" dirty="0"/>
              <a:t>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93774" y="1039336"/>
            <a:ext cx="502919" cy="49377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16259" y="2120233"/>
            <a:ext cx="438912" cy="384048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1904600" y="3240498"/>
          <a:ext cx="5517468" cy="1570932"/>
        </p:xfrm>
        <a:graphic>
          <a:graphicData uri="http://schemas.openxmlformats.org/presentationml/2006/ole">
            <p:oleObj spid="_x0000_s161793" r:id="rId6" imgW="5015880" imgH="1428120" progId="Equation.DSMT4">
              <p:embed/>
            </p:oleObj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三、改进的欧拉方法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13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7078" y="3169179"/>
            <a:ext cx="7430144" cy="2446232"/>
          </a:xfrm>
          <a:prstGeom prst="rect">
            <a:avLst/>
          </a:prstGeom>
        </p:spPr>
      </p:pic>
      <p:pic>
        <p:nvPicPr>
          <p:cNvPr id="2" name="图片 1" descr="RAIJDMX8QYO_Y{_`9RHQ0L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75" y="1019810"/>
            <a:ext cx="7572375" cy="523875"/>
          </a:xfrm>
          <a:prstGeom prst="rect">
            <a:avLst/>
          </a:prstGeom>
        </p:spPr>
      </p:pic>
      <p:pic>
        <p:nvPicPr>
          <p:cNvPr id="3" name="图片 2" descr="I74~4W}N]O]IE~]F368OCC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75940" y="1585595"/>
            <a:ext cx="2990850" cy="14097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16000" y="5849620"/>
            <a:ext cx="526288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dirty="0"/>
              <a:t>计算结果和误差列于</a:t>
            </a:r>
            <a:r>
              <a:rPr lang="zh-CN" altLang="en-US" sz="2600" dirty="0" smtClean="0"/>
              <a:t>表 </a:t>
            </a:r>
            <a:r>
              <a:rPr lang="zh-CN" altLang="en-US" sz="26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en-US" sz="2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zh-CN" altLang="en-US" sz="2600" dirty="0" smtClean="0"/>
              <a:t>中</a:t>
            </a:r>
            <a:r>
              <a:rPr lang="zh-CN" altLang="en-US" sz="2600" dirty="0"/>
              <a:t>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z="320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四、</a:t>
            </a:r>
            <a:r>
              <a:rPr lang="zh-CN" altLang="en-US" sz="320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欧拉两步公式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14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3326" y="2097635"/>
            <a:ext cx="812528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/>
              <a:t>将上述欧拉两步公式与改进的欧拉公式相匹配，得到下列</a:t>
            </a:r>
            <a:r>
              <a:rPr lang="zh-CN" altLang="en-US" sz="2800" dirty="0" smtClean="0"/>
              <a:t>预估</a:t>
            </a:r>
            <a:r>
              <a:rPr lang="zh-CN" altLang="en-US" sz="2800" dirty="0" smtClean="0">
                <a:latin typeface="+mn-ea"/>
                <a:sym typeface="+mn-ea"/>
              </a:rPr>
              <a:t>-</a:t>
            </a:r>
            <a:r>
              <a:rPr lang="zh-CN" altLang="en-US" sz="2800" dirty="0" smtClean="0"/>
              <a:t>校正</a:t>
            </a:r>
            <a:r>
              <a:rPr lang="zh-CN" altLang="en-US" sz="2800" dirty="0"/>
              <a:t>系统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32983" y="3875071"/>
            <a:ext cx="6236206" cy="18928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52370" y="1384262"/>
            <a:ext cx="4191274" cy="59058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z="320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五、步长的自动选择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15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3326" y="1105765"/>
            <a:ext cx="8125287" cy="4615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算法6-1</a:t>
            </a:r>
            <a:r>
              <a:rPr lang="zh-CN" altLang="en-US" sz="2800" dirty="0">
                <a:solidFill>
                  <a:srgbClr val="0000FF"/>
                </a:solidFill>
              </a:rPr>
              <a:t>】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步长选择算法</a:t>
            </a:r>
            <a:endParaRPr lang="zh-CN" altLang="en-US" sz="2800" dirty="0">
              <a:solidFill>
                <a:srgbClr val="0000FF"/>
              </a:solidFill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/>
              <a:t>给定精度 </a:t>
            </a:r>
            <a:r>
              <a:rPr lang="zh-C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</a:t>
            </a:r>
            <a:r>
              <a:rPr lang="zh-CN" altLang="en-US" sz="2800" dirty="0"/>
              <a:t>，记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/>
              <a:t>                       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/>
              <a:t>（</a:t>
            </a:r>
            <a:r>
              <a:rPr lang="zh-CN" altLang="en-US" sz="28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dirty="0"/>
              <a:t>）若 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 ≥ </a:t>
            </a:r>
            <a:r>
              <a:rPr lang="zh-C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ε</a:t>
            </a:r>
            <a:r>
              <a:rPr lang="zh-CN" altLang="en-US" sz="2800" dirty="0"/>
              <a:t>，则反复将步长折半进行计算，直至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Δ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&lt; </a:t>
            </a:r>
            <a:r>
              <a:rPr lang="zh-C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ε</a:t>
            </a:r>
            <a:r>
              <a:rPr lang="zh-CN" altLang="en-US" sz="2800" dirty="0"/>
              <a:t>，并取最后一次步长所得值作为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</a:t>
            </a:r>
            <a:r>
              <a:rPr lang="en-US" altLang="zh-CN" sz="2800" i="1" baseline="-250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800" dirty="0"/>
              <a:t>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/>
              <a:t>（</a:t>
            </a:r>
            <a:r>
              <a:rPr lang="zh-CN" altLang="en-US" sz="28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dirty="0"/>
              <a:t>）若 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Δ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&lt; </a:t>
            </a:r>
            <a:r>
              <a:rPr lang="zh-C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ε</a:t>
            </a:r>
            <a:r>
              <a:rPr lang="zh-CN" altLang="en-US" sz="2800" dirty="0"/>
              <a:t>，则反复将步长加倍进行计算，直至 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Δ ≥ </a:t>
            </a:r>
            <a:r>
              <a:rPr lang="zh-C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ε</a:t>
            </a:r>
            <a:r>
              <a:rPr lang="zh-CN" altLang="en-US" sz="2800" dirty="0"/>
              <a:t>，并取上一次步长所得值作为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+1</a:t>
            </a:r>
            <a:r>
              <a:rPr lang="zh-CN" altLang="en-US" sz="2800" dirty="0"/>
              <a:t>。</a:t>
            </a: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3204403" y="2476493"/>
          <a:ext cx="2784119" cy="647136"/>
        </p:xfrm>
        <a:graphic>
          <a:graphicData uri="http://schemas.openxmlformats.org/presentationml/2006/ole">
            <p:oleObj spid="_x0000_s163841" r:id="rId4" imgW="2317680" imgH="539280" progId="Equation.DSMT4">
              <p:embed/>
            </p:oleObj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第三节    龙格</a:t>
            </a:r>
            <a:r>
              <a:rPr lang="en-US" altLang="zh-CN" sz="4000" dirty="0">
                <a:solidFill>
                  <a:srgbClr val="0000FF"/>
                </a:solidFill>
                <a:latin typeface="宋体" panose="02010600030101010101" pitchFamily="2" charset="-122"/>
              </a:rPr>
              <a:t>-</a:t>
            </a: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库塔方法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16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403350" y="2853499"/>
            <a:ext cx="7385808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一、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龙格</a:t>
            </a:r>
            <a:r>
              <a:rPr lang="zh-CN" altLang="en-US" sz="3200" dirty="0">
                <a:latin typeface="+mn-ea"/>
                <a:ea typeface="+mn-ea"/>
                <a:sym typeface="+mn-ea"/>
              </a:rPr>
              <a:t>-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库塔方法的基本思想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403351" y="3746732"/>
            <a:ext cx="7331216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二、二阶</a:t>
            </a: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龙格</a:t>
            </a:r>
            <a:r>
              <a:rPr lang="zh-CN" altLang="en-US" sz="3200" dirty="0" smtClean="0">
                <a:latin typeface="+mn-ea"/>
                <a:sym typeface="+mn-ea"/>
              </a:rPr>
              <a:t>-</a:t>
            </a: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库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塔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公式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403349" y="4657847"/>
            <a:ext cx="7249331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三、高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阶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龙</a:t>
            </a: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格</a:t>
            </a:r>
            <a:r>
              <a:rPr lang="zh-CN" altLang="en-US" sz="3200" dirty="0" smtClean="0">
                <a:latin typeface="+mn-ea"/>
                <a:sym typeface="+mn-ea"/>
              </a:rPr>
              <a:t>-</a:t>
            </a: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库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塔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公式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龙格</a:t>
            </a:r>
            <a:r>
              <a:rPr lang="zh-CN" altLang="en-US" sz="3200" dirty="0">
                <a:solidFill>
                  <a:srgbClr val="FFFF00"/>
                </a:solidFill>
                <a:latin typeface="+mn-ea"/>
                <a:ea typeface="+mn-ea"/>
                <a:sym typeface="+mn-ea"/>
              </a:rPr>
              <a:t>-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库塔方法的基本思想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17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32505" y="1215296"/>
            <a:ext cx="3913075" cy="17890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8315" y="3376295"/>
            <a:ext cx="8332470" cy="2675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基于欧拉公式和改进的欧拉公式的几何意义（斜率）的理解，如果在 [</a:t>
            </a:r>
            <a:r>
              <a:rPr lang="zh-C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+1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内能多预测几个点的斜率值，然后取它们的加权平均作为平均斜率K*的近似值，有可能构造出具有更高精度的计算公式。这就是龙格-库塔 (Runge-Kutta) 方法的基本思想。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二、二阶龙格</a:t>
            </a:r>
            <a:r>
              <a:rPr lang="en-US" altLang="zh-CN" sz="3200" dirty="0">
                <a:solidFill>
                  <a:srgbClr val="FFFF00"/>
                </a:solidFill>
                <a:latin typeface="宋体" panose="02010600030101010101" pitchFamily="2" charset="-122"/>
              </a:rPr>
              <a:t>-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库塔方法</a:t>
            </a: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18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5804" y="2757895"/>
            <a:ext cx="8235315" cy="3107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的一簇公式</a:t>
            </a:r>
          </a:p>
          <a:p>
            <a:endParaRPr lang="zh-CN" altLang="en-US" sz="2800" dirty="0"/>
          </a:p>
          <a:p>
            <a:endParaRPr lang="zh-CN" altLang="en-US" sz="2800" dirty="0"/>
          </a:p>
          <a:p>
            <a:endParaRPr lang="zh-CN" altLang="en-US" sz="2800" dirty="0"/>
          </a:p>
          <a:p>
            <a:endParaRPr lang="zh-CN" altLang="en-US" sz="2800" dirty="0"/>
          </a:p>
          <a:p>
            <a:endParaRPr lang="zh-CN" altLang="en-US" sz="2800" dirty="0"/>
          </a:p>
          <a:p>
            <a:r>
              <a:rPr lang="zh-CN" altLang="en-US" sz="2800" dirty="0"/>
              <a:t>统称为</a:t>
            </a:r>
            <a:r>
              <a:rPr lang="zh-CN" altLang="en-US" sz="2800" dirty="0">
                <a:solidFill>
                  <a:srgbClr val="0000FF"/>
                </a:solidFill>
              </a:rPr>
              <a:t>二阶龙格</a:t>
            </a:r>
            <a:r>
              <a:rPr lang="zh-CN" altLang="en-US" sz="2800" dirty="0">
                <a:solidFill>
                  <a:srgbClr val="0000FF"/>
                </a:solidFill>
                <a:latin typeface="+mn-ea"/>
                <a:ea typeface="+mn-ea"/>
              </a:rPr>
              <a:t>-</a:t>
            </a:r>
            <a:r>
              <a:rPr lang="zh-CN" altLang="en-US" sz="2800" dirty="0">
                <a:solidFill>
                  <a:srgbClr val="0000FF"/>
                </a:solidFill>
              </a:rPr>
              <a:t>库塔公式</a:t>
            </a:r>
            <a:r>
              <a:rPr lang="zh-CN" altLang="en-US" sz="2800" dirty="0"/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25805" y="1087904"/>
            <a:ext cx="457581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ym typeface="+mn-ea"/>
              </a:rPr>
              <a:t>满足条件式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3614220" y="1045938"/>
          <a:ext cx="1815264" cy="1570932"/>
        </p:xfrm>
        <a:graphic>
          <a:graphicData uri="http://schemas.openxmlformats.org/presentationml/2006/ole">
            <p:oleObj spid="_x0000_s169986" r:id="rId4" imgW="1650240" imgH="142812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2613753" y="3252270"/>
          <a:ext cx="4085532" cy="1815264"/>
        </p:xfrm>
        <a:graphic>
          <a:graphicData uri="http://schemas.openxmlformats.org/presentationml/2006/ole">
            <p:oleObj spid="_x0000_s169985" r:id="rId5" imgW="3714120" imgH="1650240" progId="Equation.DSMT4">
              <p:embed/>
            </p:oleObj>
          </a:graphicData>
        </a:graphic>
      </p:graphicFrame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三、高阶龙格</a:t>
            </a:r>
            <a:r>
              <a:rPr lang="en-US" altLang="zh-CN" sz="3200" dirty="0">
                <a:solidFill>
                  <a:srgbClr val="FFFF00"/>
                </a:solidFill>
                <a:latin typeface="宋体" panose="02010600030101010101" pitchFamily="2" charset="-122"/>
              </a:rPr>
              <a:t>-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库塔方法</a:t>
            </a: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19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5804" y="3372575"/>
            <a:ext cx="8235315" cy="3107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的一簇公式</a:t>
            </a:r>
          </a:p>
          <a:p>
            <a:endParaRPr lang="zh-CN" altLang="en-US" sz="2800" dirty="0"/>
          </a:p>
          <a:p>
            <a:endParaRPr lang="zh-CN" altLang="en-US" sz="2800" dirty="0"/>
          </a:p>
          <a:p>
            <a:endParaRPr lang="zh-CN" altLang="en-US" sz="2800" dirty="0"/>
          </a:p>
          <a:p>
            <a:endParaRPr lang="zh-CN" altLang="en-US" sz="2800" dirty="0"/>
          </a:p>
          <a:p>
            <a:endParaRPr lang="zh-CN" altLang="en-US" sz="2800" dirty="0"/>
          </a:p>
          <a:p>
            <a:r>
              <a:rPr lang="zh-CN" altLang="en-US" sz="2800" dirty="0"/>
              <a:t>统称为</a:t>
            </a:r>
            <a:r>
              <a:rPr lang="zh-CN" altLang="en-US" sz="2800" dirty="0">
                <a:solidFill>
                  <a:srgbClr val="0000FF"/>
                </a:solidFill>
              </a:rPr>
              <a:t>三阶龙格</a:t>
            </a:r>
            <a:r>
              <a:rPr lang="zh-CN" altLang="en-US" sz="2800" dirty="0">
                <a:solidFill>
                  <a:srgbClr val="0000FF"/>
                </a:solidFill>
                <a:latin typeface="+mn-ea"/>
                <a:ea typeface="+mn-ea"/>
              </a:rPr>
              <a:t>-</a:t>
            </a:r>
            <a:r>
              <a:rPr lang="zh-CN" altLang="en-US" sz="2800" dirty="0">
                <a:solidFill>
                  <a:srgbClr val="0000FF"/>
                </a:solidFill>
              </a:rPr>
              <a:t>库塔公式</a:t>
            </a:r>
            <a:r>
              <a:rPr lang="zh-CN" altLang="en-US" sz="2800" dirty="0"/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25805" y="1087904"/>
            <a:ext cx="457581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ym typeface="+mn-ea"/>
              </a:rPr>
              <a:t>满足条件式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3016585" y="863982"/>
          <a:ext cx="2529792" cy="2560032"/>
        </p:xfrm>
        <a:graphic>
          <a:graphicData uri="http://schemas.openxmlformats.org/presentationml/2006/ole">
            <p:oleObj spid="_x0000_s176130" r:id="rId4" imgW="1054080" imgH="106668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2605786" y="3847800"/>
          <a:ext cx="4456944" cy="1980288"/>
        </p:xfrm>
        <a:graphic>
          <a:graphicData uri="http://schemas.openxmlformats.org/presentationml/2006/ole">
            <p:oleObj spid="_x0000_s176129" r:id="rId5" imgW="2145960" imgH="850680" progId="Equation.DSMT4">
              <p:embed/>
            </p:oleObj>
          </a:graphicData>
        </a:graphic>
      </p:graphicFrame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第六章   常微分方程数值解法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478232" y="2357237"/>
            <a:ext cx="7385808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第一节：引言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470985" y="3058760"/>
            <a:ext cx="7331216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第二节：欧拉方法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440224" y="3724745"/>
            <a:ext cx="7249331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第三节：</a:t>
            </a: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龙格</a:t>
            </a:r>
            <a:r>
              <a:rPr lang="zh-CN" altLang="en-US" sz="3200" dirty="0" smtClean="0">
                <a:latin typeface="+mn-ea"/>
                <a:sym typeface="+mn-ea"/>
              </a:rPr>
              <a:t>-</a:t>
            </a: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库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塔方法</a:t>
            </a:r>
          </a:p>
        </p:txBody>
      </p:sp>
      <p:sp>
        <p:nvSpPr>
          <p:cNvPr id="14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479011" y="4444883"/>
            <a:ext cx="7249331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第四节：单步法的收敛性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485581" y="5138313"/>
            <a:ext cx="7249331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第五节：线性多步法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3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三、高阶龙格</a:t>
            </a:r>
            <a:r>
              <a:rPr lang="en-US" altLang="zh-CN" sz="3200" dirty="0">
                <a:solidFill>
                  <a:srgbClr val="FFFF00"/>
                </a:solidFill>
                <a:latin typeface="宋体" panose="02010600030101010101" pitchFamily="2" charset="-122"/>
              </a:rPr>
              <a:t>-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库塔方法</a:t>
            </a: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20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6105" y="1087755"/>
            <a:ext cx="841883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ym typeface="+mn-ea"/>
              </a:rPr>
              <a:t>（</a:t>
            </a:r>
            <a:r>
              <a:rPr lang="zh-CN" altLang="en-US" sz="2800" dirty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zh-CN" altLang="en-US" sz="2800" dirty="0">
                <a:sym typeface="+mn-ea"/>
              </a:rPr>
              <a:t>）经典龙格－库塔公式（四阶龙格－库塔公式）</a:t>
            </a: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2416813" y="1808994"/>
          <a:ext cx="4141470" cy="3517900"/>
        </p:xfrm>
        <a:graphic>
          <a:graphicData uri="http://schemas.openxmlformats.org/presentationml/2006/ole">
            <p:oleObj spid="_x0000_s178177" r:id="rId4" imgW="1993680" imgH="1511280" progId="Equation.DSMT4">
              <p:embed/>
            </p:oleObj>
          </a:graphicData>
        </a:graphic>
      </p:graphicFrame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三、高阶龙格</a:t>
            </a:r>
            <a:r>
              <a:rPr lang="en-US" altLang="zh-CN" sz="3200" dirty="0">
                <a:solidFill>
                  <a:srgbClr val="FFFF00"/>
                </a:solidFill>
                <a:latin typeface="宋体" panose="02010600030101010101" pitchFamily="2" charset="-122"/>
              </a:rPr>
              <a:t>-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库塔方法</a:t>
            </a: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21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6105" y="1087755"/>
            <a:ext cx="841883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ym typeface="+mn-ea"/>
              </a:rPr>
              <a:t>（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zh-CN" altLang="en-US" sz="2800" dirty="0">
                <a:sym typeface="+mn-ea"/>
              </a:rPr>
              <a:t>）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GILL</a:t>
            </a:r>
            <a:r>
              <a:rPr lang="zh-CN" altLang="en-US" sz="2800" dirty="0">
                <a:sym typeface="+mn-ea"/>
              </a:rPr>
              <a:t>公式</a:t>
            </a: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1610681" y="1503877"/>
          <a:ext cx="5724525" cy="4463415"/>
        </p:xfrm>
        <a:graphic>
          <a:graphicData uri="http://schemas.openxmlformats.org/presentationml/2006/ole">
            <p:oleObj spid="_x0000_s180225" r:id="rId4" imgW="2755800" imgH="1917360" progId="Equation.DSMT4">
              <p:embed/>
            </p:oleObj>
          </a:graphicData>
        </a:graphic>
      </p:graphicFrame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第四节    单步法的收敛性和稳定性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22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2004060" y="2853690"/>
            <a:ext cx="5038090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一、单步法的收敛性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2004060" y="3970020"/>
            <a:ext cx="5400675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二、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单步法的稳定性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单步法的收敛性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23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3326" y="896215"/>
            <a:ext cx="8125287" cy="17703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zh-CN" altLang="en-US" sz="2800" dirty="0">
                <a:solidFill>
                  <a:srgbClr val="0000FF"/>
                </a:solidFill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定义6-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2800" dirty="0">
                <a:solidFill>
                  <a:srgbClr val="0000FF"/>
                </a:solidFill>
              </a:rPr>
              <a:t>】</a:t>
            </a:r>
            <a:r>
              <a:rPr lang="zh-CN" altLang="en-US" sz="2800" dirty="0">
                <a:solidFill>
                  <a:schemeClr val="tx1"/>
                </a:solidFill>
              </a:rPr>
              <a:t>如果某种数值方法对任意固定的点 </a:t>
            </a:r>
          </a:p>
          <a:p>
            <a:pPr eaLnBrk="1" latinLnBrk="0" hangingPunct="1">
              <a:lnSpc>
                <a:spcPct val="130000"/>
              </a:lnSpc>
            </a:pP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ih</a:t>
            </a:r>
            <a:r>
              <a:rPr lang="zh-CN" altLang="en-US" sz="2800" dirty="0">
                <a:solidFill>
                  <a:schemeClr val="tx1"/>
                </a:solidFill>
              </a:rPr>
              <a:t>，当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 =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)/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→ 0</a:t>
            </a:r>
            <a:r>
              <a:rPr lang="zh-CN" altLang="en-US" sz="2800" dirty="0">
                <a:solidFill>
                  <a:schemeClr val="tx1"/>
                </a:solidFill>
              </a:rPr>
              <a:t>（同时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→ ∞</a:t>
            </a:r>
            <a:r>
              <a:rPr lang="zh-CN" altLang="en-US" sz="2800" dirty="0">
                <a:solidFill>
                  <a:schemeClr val="tx1"/>
                </a:solidFill>
              </a:rPr>
              <a:t>）时，有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→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</a:rPr>
              <a:t>，则称该数值方法是收敛的。</a:t>
            </a:r>
            <a:endParaRPr lang="zh-CN" altLang="en-US" sz="28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534670" y="3006725"/>
            <a:ext cx="8125460" cy="3449955"/>
            <a:chOff x="842" y="4735"/>
            <a:chExt cx="12796" cy="5433"/>
          </a:xfrm>
        </p:grpSpPr>
        <p:sp>
          <p:nvSpPr>
            <p:cNvPr id="2" name="文本框 1"/>
            <p:cNvSpPr txBox="1"/>
            <p:nvPr/>
          </p:nvSpPr>
          <p:spPr>
            <a:xfrm>
              <a:off x="842" y="4735"/>
              <a:ext cx="12796" cy="54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latinLnBrk="0" hangingPunct="1"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00FF"/>
                  </a:solidFill>
                </a:rPr>
                <a:t>【</a:t>
              </a:r>
              <a:r>
                <a:rPr lang="zh-CN" altLang="en-US" sz="280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定理6-</a:t>
              </a:r>
              <a:r>
                <a:rPr lang="en-US" altLang="zh-CN" sz="280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1</a:t>
              </a:r>
              <a:r>
                <a:rPr lang="zh-CN" altLang="en-US" sz="2800" dirty="0">
                  <a:solidFill>
                    <a:srgbClr val="0000FF"/>
                  </a:solidFill>
                </a:rPr>
                <a:t>】</a:t>
              </a:r>
              <a:r>
                <a:rPr lang="zh-CN" altLang="en-US" sz="2800" dirty="0">
                  <a:solidFill>
                    <a:schemeClr val="tx1"/>
                  </a:solidFill>
                </a:rPr>
                <a:t>假设单步法</a:t>
              </a:r>
              <a:r>
                <a:rPr lang="en-US" altLang="zh-CN" sz="2800" dirty="0">
                  <a:solidFill>
                    <a:schemeClr val="tx1"/>
                  </a:solidFill>
                  <a:latin typeface="+mn-ea"/>
                  <a:ea typeface="+mn-ea"/>
                </a:rPr>
                <a:t>(</a:t>
              </a:r>
              <a:r>
                <a: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6-30</a:t>
              </a:r>
              <a:r>
                <a:rPr lang="en-US" altLang="zh-CN" sz="2800" dirty="0">
                  <a:solidFill>
                    <a:schemeClr val="tx1"/>
                  </a:solidFill>
                  <a:latin typeface="+mn-ea"/>
                  <a:ea typeface="+mn-ea"/>
                </a:rPr>
                <a:t>)</a:t>
              </a:r>
              <a:r>
                <a:rPr lang="zh-CN" altLang="en-US" sz="2800" dirty="0">
                  <a:solidFill>
                    <a:schemeClr val="tx1"/>
                  </a:solidFill>
                </a:rPr>
                <a:t>具有 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altLang="zh-CN" sz="2800" dirty="0">
                  <a:solidFill>
                    <a:schemeClr val="tx1"/>
                  </a:solidFill>
                </a:rPr>
                <a:t> </a:t>
              </a:r>
              <a:r>
                <a:rPr lang="zh-CN" altLang="en-US" sz="2800" dirty="0">
                  <a:solidFill>
                    <a:schemeClr val="tx1"/>
                  </a:solidFill>
                </a:rPr>
                <a:t>阶精度，且增量函数               关于 </a:t>
              </a:r>
              <a:r>
                <a:rPr lang="en-US" altLang="zh-CN" sz="2800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zh-CN" altLang="en-US" sz="2800" dirty="0">
                  <a:solidFill>
                    <a:schemeClr val="tx1"/>
                  </a:solidFill>
                </a:rPr>
                <a:t> 满足李普希兹</a:t>
              </a:r>
              <a:r>
                <a:rPr lang="en-US" altLang="zh-CN" sz="2800" dirty="0">
                  <a:solidFill>
                    <a:schemeClr val="tx1"/>
                  </a:solidFill>
                  <a:latin typeface="+mn-ea"/>
                  <a:ea typeface="+mn-ea"/>
                </a:rPr>
                <a:t>(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Lipschith</a:t>
              </a:r>
              <a:r>
                <a:rPr lang="en-US" altLang="zh-CN" sz="2800" dirty="0">
                  <a:solidFill>
                    <a:schemeClr val="tx1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)</a:t>
              </a: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zh-CN" altLang="en-US" sz="2800" dirty="0">
                  <a:solidFill>
                    <a:schemeClr val="tx1"/>
                  </a:solidFill>
                </a:rPr>
                <a:t>条件，即存在正常数 </a:t>
              </a:r>
              <a:r>
                <a:rPr lang="en-US" altLang="zh-CN" sz="2800" i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L</a:t>
              </a:r>
              <a:r>
                <a:rPr lang="zh-CN" altLang="en-US" sz="2800" dirty="0">
                  <a:solidFill>
                    <a:schemeClr val="tx1"/>
                  </a:solidFill>
                </a:rPr>
                <a:t>，使</a:t>
              </a:r>
            </a:p>
            <a:p>
              <a:pPr eaLnBrk="1" latinLnBrk="0" hangingPunct="1">
                <a:lnSpc>
                  <a:spcPct val="130000"/>
                </a:lnSpc>
              </a:pPr>
              <a:r>
                <a:rPr lang="zh-CN" altLang="en-US" sz="2800" dirty="0">
                  <a:solidFill>
                    <a:schemeClr val="tx1"/>
                  </a:solidFill>
                </a:rPr>
                <a:t>                  </a:t>
              </a:r>
            </a:p>
            <a:p>
              <a:pPr eaLnBrk="1" latinLnBrk="0" hangingPunct="1">
                <a:lnSpc>
                  <a:spcPct val="130000"/>
                </a:lnSpc>
              </a:pPr>
              <a:r>
                <a:rPr lang="zh-CN" altLang="en-US" sz="2800" dirty="0">
                  <a:solidFill>
                    <a:schemeClr val="tx1"/>
                  </a:solidFill>
                </a:rPr>
                <a:t>那么，当初值 </a:t>
              </a:r>
              <a:r>
                <a:rPr lang="en-US" altLang="zh-CN" sz="2800" i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y</a:t>
              </a:r>
              <a:r>
                <a:rPr lang="en-US" altLang="zh-CN" sz="2800" baseline="-25000" dirty="0"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0 </a:t>
              </a:r>
              <a:r>
                <a:rPr lang="zh-CN" altLang="en-US" sz="2800" dirty="0">
                  <a:solidFill>
                    <a:schemeClr val="tx1"/>
                  </a:solidFill>
                </a:rPr>
                <a:t>是精确的，即 </a:t>
              </a:r>
              <a:r>
                <a:rPr lang="en-US" altLang="zh-CN" sz="2800" i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y</a:t>
              </a:r>
              <a:r>
                <a:rPr lang="en-US" altLang="zh-CN" sz="2800" baseline="-25000" dirty="0"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0</a:t>
              </a:r>
              <a:r>
                <a:rPr lang="en-US" altLang="zh-CN" sz="2800" i="1" baseline="-25000" dirty="0"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→ </a:t>
              </a:r>
              <a:r>
                <a:rPr lang="en-US" altLang="zh-CN" sz="2800" i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y</a:t>
              </a:r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(</a:t>
              </a:r>
              <a:r>
                <a:rPr lang="en-US" altLang="zh-CN" sz="2800" i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x</a:t>
              </a:r>
              <a:r>
                <a:rPr lang="en-US" altLang="zh-CN" sz="2800" baseline="-25000" dirty="0"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0</a:t>
              </a:r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)</a:t>
              </a:r>
              <a:r>
                <a:rPr lang="zh-CN" altLang="en-US" sz="2800" dirty="0">
                  <a:solidFill>
                    <a:schemeClr val="tx1"/>
                  </a:solidFill>
                </a:rPr>
                <a:t>，单步法的整体截断误差满足                         。</a:t>
              </a:r>
              <a:endParaRPr lang="zh-CN" altLang="en-US" sz="2800" dirty="0"/>
            </a:p>
          </p:txBody>
        </p:sp>
        <p:graphicFrame>
          <p:nvGraphicFramePr>
            <p:cNvPr id="3" name="对象 2"/>
            <p:cNvGraphicFramePr>
              <a:graphicFrameLocks/>
            </p:cNvGraphicFramePr>
            <p:nvPr/>
          </p:nvGraphicFramePr>
          <p:xfrm>
            <a:off x="3334" y="5787"/>
            <a:ext cx="2308" cy="825"/>
          </p:xfrm>
          <a:graphic>
            <a:graphicData uri="http://schemas.openxmlformats.org/presentationml/2006/ole">
              <p:oleObj spid="_x0000_s182274" r:id="rId4" imgW="1332720" imgH="47628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/>
            </p:cNvGraphicFramePr>
            <p:nvPr/>
          </p:nvGraphicFramePr>
          <p:xfrm>
            <a:off x="3541" y="7469"/>
            <a:ext cx="7920" cy="825"/>
          </p:xfrm>
          <a:graphic>
            <a:graphicData uri="http://schemas.openxmlformats.org/presentationml/2006/ole">
              <p:oleObj spid="_x0000_s182273" r:id="rId5" imgW="4572000" imgH="476280" progId="Equation.DSMT4">
                <p:embed/>
              </p:oleObj>
            </a:graphicData>
          </a:graphic>
        </p:graphicFrame>
        <p:pic>
          <p:nvPicPr>
            <p:cNvPr id="11" name="图片 10" descr="TL6}MFDN~9CZ1RX6P5IBA4A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172" y="9275"/>
              <a:ext cx="3750" cy="735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二、单步法的稳定性</a:t>
            </a: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24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3326" y="1119735"/>
            <a:ext cx="8125287" cy="2330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zh-CN" altLang="en-US" sz="2800" dirty="0">
                <a:solidFill>
                  <a:srgbClr val="0000FF"/>
                </a:solidFill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定义6-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lang="zh-CN" altLang="en-US" sz="2800" dirty="0">
                <a:solidFill>
                  <a:srgbClr val="0000FF"/>
                </a:solidFill>
              </a:rPr>
              <a:t>】</a:t>
            </a:r>
            <a:r>
              <a:rPr lang="zh-CN" altLang="en-US" sz="2800" dirty="0">
                <a:solidFill>
                  <a:schemeClr val="tx1"/>
                </a:solidFill>
              </a:rPr>
              <a:t>若某种数值方法在计算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 </a:t>
            </a:r>
            <a:r>
              <a:rPr lang="zh-CN" altLang="en-US" sz="2800" dirty="0">
                <a:solidFill>
                  <a:schemeClr val="tx1"/>
                </a:solidFill>
              </a:rPr>
              <a:t>时，产生大小为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δ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 </a:t>
            </a:r>
            <a:r>
              <a:rPr lang="zh-CN" altLang="en-US" sz="2800" dirty="0">
                <a:solidFill>
                  <a:schemeClr val="tx1"/>
                </a:solidFill>
              </a:rPr>
              <a:t>的误差，且由误差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δ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 </a:t>
            </a:r>
            <a:r>
              <a:rPr lang="zh-CN" altLang="en-US" sz="2800" dirty="0">
                <a:solidFill>
                  <a:schemeClr val="tx1"/>
                </a:solidFill>
              </a:rPr>
              <a:t>引起以后各点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ij</a:t>
            </a:r>
            <a:r>
              <a:rPr lang="zh-CN" altLang="en-US" sz="2800" dirty="0">
                <a:solidFill>
                  <a:schemeClr val="tx1"/>
                </a:solidFill>
              </a:rPr>
              <a:t>（</a:t>
            </a:r>
            <a:r>
              <a:rPr lang="en-US" altLang="zh-CN" sz="2800" i="1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j&gt;</a:t>
            </a:r>
            <a:r>
              <a:rPr lang="en-US" altLang="zh-CN" sz="2800" i="1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</a:t>
            </a:r>
            <a:r>
              <a:rPr lang="zh-CN" altLang="en-US" sz="2800" dirty="0">
                <a:solidFill>
                  <a:schemeClr val="tx1"/>
                </a:solidFill>
              </a:rPr>
              <a:t>）的误差为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δ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</a:t>
            </a:r>
            <a:r>
              <a:rPr lang="zh-CN" altLang="en-US" sz="2800" dirty="0">
                <a:solidFill>
                  <a:schemeClr val="tx1"/>
                </a:solidFill>
              </a:rPr>
              <a:t>，如果当 </a:t>
            </a:r>
            <a:r>
              <a:rPr lang="en-US" altLang="zh-CN" sz="2800" i="1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j&gt;i </a:t>
            </a:r>
            <a:r>
              <a:rPr lang="zh-CN" altLang="en-US" sz="2800" dirty="0">
                <a:solidFill>
                  <a:schemeClr val="tx1"/>
                </a:solidFill>
              </a:rPr>
              <a:t>时，总有 </a:t>
            </a:r>
            <a:r>
              <a:rPr lang="en-US" altLang="zh-CN" sz="2800" dirty="0">
                <a:solidFill>
                  <a:schemeClr val="tx1"/>
                </a:solidFill>
              </a:rPr>
              <a:t>|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δ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j</a:t>
            </a:r>
            <a:r>
              <a:rPr lang="en-US" altLang="zh-CN" sz="2800" dirty="0">
                <a:solidFill>
                  <a:schemeClr val="tx1"/>
                </a:solidFill>
              </a:rPr>
              <a:t>|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 </a:t>
            </a:r>
            <a:r>
              <a:rPr lang="en-US" altLang="zh-CN" sz="2800" dirty="0">
                <a:solidFill>
                  <a:schemeClr val="tx1"/>
                </a:solidFill>
              </a:rPr>
              <a:t>|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δ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</a:t>
            </a:r>
            <a:r>
              <a:rPr lang="en-US" altLang="zh-CN" sz="2800" dirty="0">
                <a:solidFill>
                  <a:schemeClr val="tx1"/>
                </a:solidFill>
              </a:rPr>
              <a:t>|</a:t>
            </a:r>
            <a:r>
              <a:rPr lang="zh-CN" altLang="en-US" sz="2800" dirty="0">
                <a:solidFill>
                  <a:schemeClr val="tx1"/>
                </a:solidFill>
              </a:rPr>
              <a:t>，就称该数值方法是</a:t>
            </a:r>
            <a:r>
              <a:rPr lang="zh-CN" altLang="en-US" sz="2800" dirty="0">
                <a:solidFill>
                  <a:srgbClr val="0000FF"/>
                </a:solidFill>
              </a:rPr>
              <a:t>绝对稳定的</a:t>
            </a:r>
            <a:r>
              <a:rPr lang="zh-CN" altLang="en-US" sz="2800" dirty="0">
                <a:solidFill>
                  <a:schemeClr val="tx1"/>
                </a:solidFill>
              </a:rPr>
              <a:t>。</a:t>
            </a:r>
            <a:endParaRPr lang="zh-CN" altLang="en-US" sz="2800" dirty="0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第五节    线性多步法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25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2004060" y="2853690"/>
            <a:ext cx="5038090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一、阿当姆斯显式方法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2004060" y="3704590"/>
            <a:ext cx="5400675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二、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阿当姆斯隐式方法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005330" y="4572000"/>
            <a:ext cx="5400675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三、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阿当姆斯预估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-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校正法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阿当姆斯显式方法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26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5016" y="1173458"/>
            <a:ext cx="3307367" cy="510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63468" y="1860516"/>
            <a:ext cx="5357324" cy="7773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7900" y="2979397"/>
            <a:ext cx="6043184" cy="5334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58237" y="1978636"/>
            <a:ext cx="1646063" cy="5410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80110" y="3562985"/>
            <a:ext cx="77406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/>
              <a:t>利用泰勒公式，可以得到阿当姆斯显式公式的局部截断误差，</a:t>
            </a:r>
          </a:p>
        </p:txBody>
      </p:sp>
      <p:pic>
        <p:nvPicPr>
          <p:cNvPr id="4" name="图片 3" descr="LXWSTM0AGH9%38ITN_4L(B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73910" y="4782820"/>
            <a:ext cx="4643438" cy="8172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二、阿当姆斯隐式方法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27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817" y="929614"/>
            <a:ext cx="3126483" cy="6537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97420" y="1671273"/>
            <a:ext cx="5040920" cy="81434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7371" y="2555216"/>
            <a:ext cx="4564380" cy="5079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45612" y="1823700"/>
            <a:ext cx="1554615" cy="4648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12470" y="3227705"/>
            <a:ext cx="77406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/>
              <a:t>阿当姆斯显式公式的局部截断误差为：</a:t>
            </a:r>
          </a:p>
        </p:txBody>
      </p:sp>
      <p:pic>
        <p:nvPicPr>
          <p:cNvPr id="7" name="图片 6" descr="~6T]3TD5C8UG{V}26Z6GAWD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94815" y="4210050"/>
            <a:ext cx="5480685" cy="9334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三、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阿当姆斯预估-校正法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28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5020" y="1127743"/>
            <a:ext cx="3553971" cy="4358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81374" y="4069010"/>
            <a:ext cx="4645915" cy="207035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6435" y="1640205"/>
            <a:ext cx="7951470" cy="2155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en-US" altLang="zh-CN" sz="2800" dirty="0"/>
              <a:t>        </a:t>
            </a:r>
            <a:r>
              <a:rPr lang="zh-CN" altLang="en-US" sz="2600" dirty="0"/>
              <a:t>阿当姆斯显式公式和阿当姆斯隐式公式都具有 </a:t>
            </a:r>
            <a:r>
              <a: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600" dirty="0"/>
              <a:t> 阶精度。考虑到显式公式是通过外推得到的，而隐式公式是内插法，精度高但计算复杂。将这两种方法匹配，构成下列阿当姆斯预估－校正法：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 txBox="1">
            <a:spLocks noChangeArrowheads="1"/>
          </p:cNvSpPr>
          <p:nvPr/>
        </p:nvSpPr>
        <p:spPr bwMode="auto">
          <a:xfrm>
            <a:off x="0" y="218018"/>
            <a:ext cx="9144000" cy="13419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480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小  结</a:t>
            </a:r>
          </a:p>
        </p:txBody>
      </p:sp>
      <p:graphicFrame>
        <p:nvGraphicFramePr>
          <p:cNvPr id="51" name="图示 50"/>
          <p:cNvGraphicFramePr/>
          <p:nvPr/>
        </p:nvGraphicFramePr>
        <p:xfrm>
          <a:off x="597780" y="1616907"/>
          <a:ext cx="8154368" cy="4451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29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F981EA73-E29D-47A7-9F95-41F4B4024A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">
                                            <p:graphicEl>
                                              <a:dgm id="{F981EA73-E29D-47A7-9F95-41F4B4024A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2BBB32B3-2239-48C2-ADF5-AEF1C770ED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">
                                            <p:graphicEl>
                                              <a:dgm id="{2BBB32B3-2239-48C2-ADF5-AEF1C770ED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3366896A-BF52-4257-A2B2-9C9C925E40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">
                                            <p:graphicEl>
                                              <a:dgm id="{3366896A-BF52-4257-A2B2-9C9C925E40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AFBACF74-409D-4102-824A-D9B6B4CE89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">
                                            <p:graphicEl>
                                              <a:dgm id="{AFBACF74-409D-4102-824A-D9B6B4CE89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205A9B42-8E8C-45F2-82A6-4040E0A1E3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1">
                                            <p:graphicEl>
                                              <a:dgm id="{205A9B42-8E8C-45F2-82A6-4040E0A1E3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8E827079-0A14-4D32-B0B3-2772D58A35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">
                                            <p:graphicEl>
                                              <a:dgm id="{8E827079-0A14-4D32-B0B3-2772D58A35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F6C1A358-FF4A-414F-8DC2-1072DC35C5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1">
                                            <p:graphicEl>
                                              <a:dgm id="{F6C1A358-FF4A-414F-8DC2-1072DC35C5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06DFE89F-3199-468D-81FB-CC7D3E835B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1">
                                            <p:graphicEl>
                                              <a:dgm id="{06DFE89F-3199-468D-81FB-CC7D3E835B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CED0E0F7-A3F7-4834-B0FC-2ABCEFC99D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1">
                                            <p:graphicEl>
                                              <a:dgm id="{CED0E0F7-A3F7-4834-B0FC-2ABCEFC99D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53E2E366-F853-44CD-A89D-7E8A74E162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">
                                            <p:graphicEl>
                                              <a:dgm id="{53E2E366-F853-44CD-A89D-7E8A74E162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1" grpId="0" uiExpand="1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第一节    </a:t>
            </a: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引言</a:t>
            </a:r>
            <a:endParaRPr lang="zh-CN" altLang="en-US" sz="4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ctr">
              <a:defRPr/>
            </a:pP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7992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3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0520" y="2189480"/>
            <a:ext cx="8352155" cy="3928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2600" dirty="0"/>
              <a:t>       </a:t>
            </a:r>
            <a:r>
              <a:rPr lang="zh-CN" altLang="en-US" sz="2600" dirty="0"/>
              <a:t>实际中，很多问题的数学模型都是微分方程。我们可以研究它们的一些性质。但是，只有极少数特殊的方程有解析解。对于绝大部分的微分方程是没有解析解的。</a:t>
            </a:r>
            <a:endParaRPr lang="en-US" altLang="zh-CN" sz="2600" dirty="0"/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600" dirty="0"/>
              <a:t>       常微分方程作为微分方程的基本类型之一，在自然界与工程界有很广泛的应用。很多问题的数学表述都可以归结为常微分方程的定解问题。很多偏微分方程问题，也可以化为常微分方程问题来近似求解。</a:t>
            </a:r>
            <a:endParaRPr lang="en-US" altLang="zh-CN" sz="2600" dirty="0"/>
          </a:p>
          <a:p>
            <a:pPr eaLnBrk="1" latinLnBrk="0" hangingPunct="1">
              <a:lnSpc>
                <a:spcPct val="120000"/>
              </a:lnSpc>
            </a:pPr>
            <a:r>
              <a:rPr lang="en-US" altLang="zh-CN" sz="2600" dirty="0"/>
              <a:t>	</a:t>
            </a:r>
            <a:r>
              <a:rPr lang="zh-CN" altLang="en-US" sz="2600" dirty="0"/>
              <a:t>本节讨论常微分方程的数值解法。</a:t>
            </a:r>
            <a:endParaRPr lang="en-US" altLang="zh-CN" sz="2600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/>
          <p:nvPr/>
        </p:nvGrpSpPr>
        <p:grpSpPr bwMode="auto">
          <a:xfrm>
            <a:off x="5003801" y="2491274"/>
            <a:ext cx="3744913" cy="3816351"/>
            <a:chOff x="0" y="0"/>
            <a:chExt cx="2722" cy="2721"/>
          </a:xfrm>
        </p:grpSpPr>
        <p:sp>
          <p:nvSpPr>
            <p:cNvPr id="60421" name="任意多边形 51202"/>
            <p:cNvSpPr>
              <a:spLocks noChangeArrowheads="1"/>
            </p:cNvSpPr>
            <p:nvPr/>
          </p:nvSpPr>
          <p:spPr bwMode="auto">
            <a:xfrm>
              <a:off x="0" y="4"/>
              <a:ext cx="2722" cy="268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600"/>
                <a:gd name="T31" fmla="*/ 0 h 21600"/>
                <a:gd name="T32" fmla="*/ 21600 w 21600"/>
                <a:gd name="T33" fmla="*/ 21600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20" y="10800"/>
                  </a:moveTo>
                  <a:cubicBezTo>
                    <a:pt x="320" y="16588"/>
                    <a:pt x="5012" y="21280"/>
                    <a:pt x="10800" y="21280"/>
                  </a:cubicBezTo>
                  <a:cubicBezTo>
                    <a:pt x="16588" y="21280"/>
                    <a:pt x="21280" y="16588"/>
                    <a:pt x="21280" y="10800"/>
                  </a:cubicBezTo>
                  <a:cubicBezTo>
                    <a:pt x="21280" y="5012"/>
                    <a:pt x="16588" y="320"/>
                    <a:pt x="10800" y="320"/>
                  </a:cubicBezTo>
                  <a:cubicBezTo>
                    <a:pt x="5012" y="320"/>
                    <a:pt x="320" y="5012"/>
                    <a:pt x="320" y="10800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2" name="未知"/>
            <p:cNvSpPr>
              <a:spLocks noChangeArrowheads="1"/>
            </p:cNvSpPr>
            <p:nvPr/>
          </p:nvSpPr>
          <p:spPr bwMode="auto">
            <a:xfrm>
              <a:off x="407" y="2192"/>
              <a:ext cx="325" cy="244"/>
            </a:xfrm>
            <a:custGeom>
              <a:avLst/>
              <a:gdLst>
                <a:gd name="T0" fmla="*/ 0 w 363"/>
                <a:gd name="T1" fmla="*/ 9 h 272"/>
                <a:gd name="T2" fmla="*/ 17 w 363"/>
                <a:gd name="T3" fmla="*/ 27 h 272"/>
                <a:gd name="T4" fmla="*/ 34 w 363"/>
                <a:gd name="T5" fmla="*/ 44 h 272"/>
                <a:gd name="T6" fmla="*/ 52 w 363"/>
                <a:gd name="T7" fmla="*/ 53 h 272"/>
                <a:gd name="T8" fmla="*/ 60 w 363"/>
                <a:gd name="T9" fmla="*/ 53 h 272"/>
                <a:gd name="T10" fmla="*/ 69 w 363"/>
                <a:gd name="T11" fmla="*/ 35 h 272"/>
                <a:gd name="T12" fmla="*/ 60 w 363"/>
                <a:gd name="T13" fmla="*/ 35 h 272"/>
                <a:gd name="T14" fmla="*/ 52 w 363"/>
                <a:gd name="T15" fmla="*/ 35 h 272"/>
                <a:gd name="T16" fmla="*/ 42 w 363"/>
                <a:gd name="T17" fmla="*/ 35 h 272"/>
                <a:gd name="T18" fmla="*/ 42 w 363"/>
                <a:gd name="T19" fmla="*/ 27 h 272"/>
                <a:gd name="T20" fmla="*/ 52 w 363"/>
                <a:gd name="T21" fmla="*/ 18 h 272"/>
                <a:gd name="T22" fmla="*/ 42 w 363"/>
                <a:gd name="T23" fmla="*/ 9 h 272"/>
                <a:gd name="T24" fmla="*/ 42 w 363"/>
                <a:gd name="T25" fmla="*/ 18 h 272"/>
                <a:gd name="T26" fmla="*/ 34 w 363"/>
                <a:gd name="T27" fmla="*/ 27 h 272"/>
                <a:gd name="T28" fmla="*/ 27 w 363"/>
                <a:gd name="T29" fmla="*/ 27 h 272"/>
                <a:gd name="T30" fmla="*/ 17 w 363"/>
                <a:gd name="T31" fmla="*/ 18 h 272"/>
                <a:gd name="T32" fmla="*/ 27 w 363"/>
                <a:gd name="T33" fmla="*/ 18 h 272"/>
                <a:gd name="T34" fmla="*/ 17 w 363"/>
                <a:gd name="T35" fmla="*/ 9 h 272"/>
                <a:gd name="T36" fmla="*/ 9 w 363"/>
                <a:gd name="T37" fmla="*/ 0 h 272"/>
                <a:gd name="T38" fmla="*/ 12 w 363"/>
                <a:gd name="T39" fmla="*/ 12 h 272"/>
                <a:gd name="T40" fmla="*/ 5 w 363"/>
                <a:gd name="T41" fmla="*/ 9 h 272"/>
                <a:gd name="T42" fmla="*/ 0 w 363"/>
                <a:gd name="T43" fmla="*/ 9 h 2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63"/>
                <a:gd name="T67" fmla="*/ 0 h 272"/>
                <a:gd name="T68" fmla="*/ 363 w 363"/>
                <a:gd name="T69" fmla="*/ 272 h 27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63" h="272">
                  <a:moveTo>
                    <a:pt x="0" y="45"/>
                  </a:moveTo>
                  <a:lnTo>
                    <a:pt x="90" y="136"/>
                  </a:lnTo>
                  <a:lnTo>
                    <a:pt x="181" y="227"/>
                  </a:lnTo>
                  <a:lnTo>
                    <a:pt x="272" y="272"/>
                  </a:lnTo>
                  <a:lnTo>
                    <a:pt x="317" y="272"/>
                  </a:lnTo>
                  <a:lnTo>
                    <a:pt x="363" y="181"/>
                  </a:lnTo>
                  <a:lnTo>
                    <a:pt x="317" y="181"/>
                  </a:lnTo>
                  <a:lnTo>
                    <a:pt x="272" y="181"/>
                  </a:lnTo>
                  <a:lnTo>
                    <a:pt x="226" y="181"/>
                  </a:lnTo>
                  <a:lnTo>
                    <a:pt x="226" y="136"/>
                  </a:lnTo>
                  <a:lnTo>
                    <a:pt x="272" y="91"/>
                  </a:lnTo>
                  <a:lnTo>
                    <a:pt x="226" y="45"/>
                  </a:lnTo>
                  <a:lnTo>
                    <a:pt x="226" y="91"/>
                  </a:lnTo>
                  <a:lnTo>
                    <a:pt x="181" y="136"/>
                  </a:lnTo>
                  <a:lnTo>
                    <a:pt x="136" y="136"/>
                  </a:lnTo>
                  <a:lnTo>
                    <a:pt x="90" y="91"/>
                  </a:lnTo>
                  <a:lnTo>
                    <a:pt x="136" y="91"/>
                  </a:lnTo>
                  <a:lnTo>
                    <a:pt x="90" y="45"/>
                  </a:lnTo>
                  <a:lnTo>
                    <a:pt x="45" y="0"/>
                  </a:lnTo>
                  <a:lnTo>
                    <a:pt x="61" y="57"/>
                  </a:lnTo>
                  <a:lnTo>
                    <a:pt x="28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3" name="未知"/>
            <p:cNvSpPr>
              <a:spLocks noChangeArrowheads="1"/>
            </p:cNvSpPr>
            <p:nvPr/>
          </p:nvSpPr>
          <p:spPr bwMode="auto">
            <a:xfrm>
              <a:off x="871" y="836"/>
              <a:ext cx="420" cy="1885"/>
            </a:xfrm>
            <a:custGeom>
              <a:avLst/>
              <a:gdLst>
                <a:gd name="T0" fmla="*/ 162 w 420"/>
                <a:gd name="T1" fmla="*/ 1 h 1885"/>
                <a:gd name="T2" fmla="*/ 56 w 420"/>
                <a:gd name="T3" fmla="*/ 561 h 1885"/>
                <a:gd name="T4" fmla="*/ 122 w 420"/>
                <a:gd name="T5" fmla="*/ 1185 h 1885"/>
                <a:gd name="T6" fmla="*/ 383 w 420"/>
                <a:gd name="T7" fmla="*/ 1785 h 1885"/>
                <a:gd name="T8" fmla="*/ 343 w 420"/>
                <a:gd name="T9" fmla="*/ 1785 h 1885"/>
                <a:gd name="T10" fmla="*/ 70 w 420"/>
                <a:gd name="T11" fmla="*/ 1209 h 1885"/>
                <a:gd name="T12" fmla="*/ 15 w 420"/>
                <a:gd name="T13" fmla="*/ 487 h 1885"/>
                <a:gd name="T14" fmla="*/ 162 w 420"/>
                <a:gd name="T15" fmla="*/ 1 h 18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0"/>
                <a:gd name="T25" fmla="*/ 0 h 1885"/>
                <a:gd name="T26" fmla="*/ 420 w 420"/>
                <a:gd name="T27" fmla="*/ 1885 h 18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0" h="1885">
                  <a:moveTo>
                    <a:pt x="162" y="1"/>
                  </a:moveTo>
                  <a:cubicBezTo>
                    <a:pt x="173" y="0"/>
                    <a:pt x="62" y="364"/>
                    <a:pt x="56" y="561"/>
                  </a:cubicBezTo>
                  <a:cubicBezTo>
                    <a:pt x="50" y="758"/>
                    <a:pt x="67" y="981"/>
                    <a:pt x="122" y="1185"/>
                  </a:cubicBezTo>
                  <a:cubicBezTo>
                    <a:pt x="176" y="1389"/>
                    <a:pt x="347" y="1685"/>
                    <a:pt x="383" y="1785"/>
                  </a:cubicBezTo>
                  <a:cubicBezTo>
                    <a:pt x="420" y="1885"/>
                    <a:pt x="395" y="1881"/>
                    <a:pt x="343" y="1785"/>
                  </a:cubicBezTo>
                  <a:cubicBezTo>
                    <a:pt x="291" y="1689"/>
                    <a:pt x="125" y="1425"/>
                    <a:pt x="70" y="1209"/>
                  </a:cubicBezTo>
                  <a:cubicBezTo>
                    <a:pt x="15" y="993"/>
                    <a:pt x="0" y="688"/>
                    <a:pt x="15" y="487"/>
                  </a:cubicBezTo>
                  <a:cubicBezTo>
                    <a:pt x="30" y="286"/>
                    <a:pt x="132" y="102"/>
                    <a:pt x="162" y="1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4" name="未知"/>
            <p:cNvSpPr>
              <a:spLocks noChangeArrowheads="1"/>
            </p:cNvSpPr>
            <p:nvPr/>
          </p:nvSpPr>
          <p:spPr bwMode="auto">
            <a:xfrm>
              <a:off x="1234" y="804"/>
              <a:ext cx="429" cy="1836"/>
            </a:xfrm>
            <a:custGeom>
              <a:avLst/>
              <a:gdLst>
                <a:gd name="T0" fmla="*/ 0 w 429"/>
                <a:gd name="T1" fmla="*/ 25 h 1836"/>
                <a:gd name="T2" fmla="*/ 375 w 429"/>
                <a:gd name="T3" fmla="*/ 1835 h 1836"/>
                <a:gd name="T4" fmla="*/ 429 w 429"/>
                <a:gd name="T5" fmla="*/ 1836 h 1836"/>
                <a:gd name="T6" fmla="*/ 37 w 429"/>
                <a:gd name="T7" fmla="*/ 0 h 1836"/>
                <a:gd name="T8" fmla="*/ 0 w 429"/>
                <a:gd name="T9" fmla="*/ 25 h 18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9"/>
                <a:gd name="T16" fmla="*/ 0 h 1836"/>
                <a:gd name="T17" fmla="*/ 429 w 429"/>
                <a:gd name="T18" fmla="*/ 1836 h 18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9" h="1836">
                  <a:moveTo>
                    <a:pt x="0" y="25"/>
                  </a:moveTo>
                  <a:lnTo>
                    <a:pt x="375" y="1835"/>
                  </a:lnTo>
                  <a:lnTo>
                    <a:pt x="429" y="1836"/>
                  </a:lnTo>
                  <a:lnTo>
                    <a:pt x="37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5" name="未知"/>
            <p:cNvSpPr>
              <a:spLocks noChangeArrowheads="1"/>
            </p:cNvSpPr>
            <p:nvPr/>
          </p:nvSpPr>
          <p:spPr bwMode="auto">
            <a:xfrm>
              <a:off x="1481" y="661"/>
              <a:ext cx="600" cy="1899"/>
            </a:xfrm>
            <a:custGeom>
              <a:avLst/>
              <a:gdLst>
                <a:gd name="T0" fmla="*/ 0 w 600"/>
                <a:gd name="T1" fmla="*/ 67 h 1899"/>
                <a:gd name="T2" fmla="*/ 91 w 600"/>
                <a:gd name="T3" fmla="*/ 168 h 1899"/>
                <a:gd name="T4" fmla="*/ 347 w 600"/>
                <a:gd name="T5" fmla="*/ 552 h 1899"/>
                <a:gd name="T6" fmla="*/ 512 w 600"/>
                <a:gd name="T7" fmla="*/ 1146 h 1899"/>
                <a:gd name="T8" fmla="*/ 539 w 600"/>
                <a:gd name="T9" fmla="*/ 1612 h 1899"/>
                <a:gd name="T10" fmla="*/ 457 w 600"/>
                <a:gd name="T11" fmla="*/ 1859 h 1899"/>
                <a:gd name="T12" fmla="*/ 503 w 600"/>
                <a:gd name="T13" fmla="*/ 1850 h 1899"/>
                <a:gd name="T14" fmla="*/ 583 w 600"/>
                <a:gd name="T15" fmla="*/ 1611 h 1899"/>
                <a:gd name="T16" fmla="*/ 567 w 600"/>
                <a:gd name="T17" fmla="*/ 1146 h 1899"/>
                <a:gd name="T18" fmla="*/ 384 w 600"/>
                <a:gd name="T19" fmla="*/ 524 h 1899"/>
                <a:gd name="T20" fmla="*/ 82 w 600"/>
                <a:gd name="T21" fmla="*/ 76 h 1899"/>
                <a:gd name="T22" fmla="*/ 0 w 600"/>
                <a:gd name="T23" fmla="*/ 67 h 18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00"/>
                <a:gd name="T37" fmla="*/ 0 h 1899"/>
                <a:gd name="T38" fmla="*/ 600 w 600"/>
                <a:gd name="T39" fmla="*/ 1899 h 189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00" h="1899">
                  <a:moveTo>
                    <a:pt x="0" y="67"/>
                  </a:moveTo>
                  <a:cubicBezTo>
                    <a:pt x="2" y="82"/>
                    <a:pt x="33" y="87"/>
                    <a:pt x="91" y="168"/>
                  </a:cubicBezTo>
                  <a:cubicBezTo>
                    <a:pt x="149" y="249"/>
                    <a:pt x="277" y="389"/>
                    <a:pt x="347" y="552"/>
                  </a:cubicBezTo>
                  <a:cubicBezTo>
                    <a:pt x="417" y="715"/>
                    <a:pt x="480" y="969"/>
                    <a:pt x="512" y="1146"/>
                  </a:cubicBezTo>
                  <a:cubicBezTo>
                    <a:pt x="544" y="1323"/>
                    <a:pt x="548" y="1493"/>
                    <a:pt x="539" y="1612"/>
                  </a:cubicBezTo>
                  <a:cubicBezTo>
                    <a:pt x="530" y="1731"/>
                    <a:pt x="463" y="1819"/>
                    <a:pt x="457" y="1859"/>
                  </a:cubicBezTo>
                  <a:cubicBezTo>
                    <a:pt x="451" y="1899"/>
                    <a:pt x="482" y="1891"/>
                    <a:pt x="503" y="1850"/>
                  </a:cubicBezTo>
                  <a:cubicBezTo>
                    <a:pt x="524" y="1809"/>
                    <a:pt x="572" y="1728"/>
                    <a:pt x="583" y="1611"/>
                  </a:cubicBezTo>
                  <a:cubicBezTo>
                    <a:pt x="594" y="1494"/>
                    <a:pt x="600" y="1327"/>
                    <a:pt x="567" y="1146"/>
                  </a:cubicBezTo>
                  <a:cubicBezTo>
                    <a:pt x="534" y="965"/>
                    <a:pt x="465" y="702"/>
                    <a:pt x="384" y="524"/>
                  </a:cubicBezTo>
                  <a:cubicBezTo>
                    <a:pt x="303" y="346"/>
                    <a:pt x="146" y="152"/>
                    <a:pt x="82" y="76"/>
                  </a:cubicBezTo>
                  <a:cubicBezTo>
                    <a:pt x="18" y="0"/>
                    <a:pt x="17" y="69"/>
                    <a:pt x="0" y="67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6" name="未知"/>
            <p:cNvSpPr>
              <a:spLocks noChangeArrowheads="1"/>
            </p:cNvSpPr>
            <p:nvPr/>
          </p:nvSpPr>
          <p:spPr bwMode="auto">
            <a:xfrm>
              <a:off x="2113" y="863"/>
              <a:ext cx="338" cy="1494"/>
            </a:xfrm>
            <a:custGeom>
              <a:avLst/>
              <a:gdLst>
                <a:gd name="T0" fmla="*/ 26 w 338"/>
                <a:gd name="T1" fmla="*/ 73 h 1494"/>
                <a:gd name="T2" fmla="*/ 136 w 338"/>
                <a:gd name="T3" fmla="*/ 194 h 1494"/>
                <a:gd name="T4" fmla="*/ 282 w 338"/>
                <a:gd name="T5" fmla="*/ 706 h 1494"/>
                <a:gd name="T6" fmla="*/ 282 w 338"/>
                <a:gd name="T7" fmla="*/ 1118 h 1494"/>
                <a:gd name="T8" fmla="*/ 218 w 338"/>
                <a:gd name="T9" fmla="*/ 1319 h 1494"/>
                <a:gd name="T10" fmla="*/ 132 w 338"/>
                <a:gd name="T11" fmla="*/ 1475 h 1494"/>
                <a:gd name="T12" fmla="*/ 206 w 338"/>
                <a:gd name="T13" fmla="*/ 1433 h 1494"/>
                <a:gd name="T14" fmla="*/ 312 w 338"/>
                <a:gd name="T15" fmla="*/ 1163 h 1494"/>
                <a:gd name="T16" fmla="*/ 337 w 338"/>
                <a:gd name="T17" fmla="*/ 871 h 1494"/>
                <a:gd name="T18" fmla="*/ 309 w 338"/>
                <a:gd name="T19" fmla="*/ 615 h 1494"/>
                <a:gd name="T20" fmla="*/ 172 w 338"/>
                <a:gd name="T21" fmla="*/ 149 h 1494"/>
                <a:gd name="T22" fmla="*/ 34 w 338"/>
                <a:gd name="T23" fmla="*/ 23 h 1494"/>
                <a:gd name="T24" fmla="*/ 26 w 338"/>
                <a:gd name="T25" fmla="*/ 73 h 14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38"/>
                <a:gd name="T40" fmla="*/ 0 h 1494"/>
                <a:gd name="T41" fmla="*/ 338 w 338"/>
                <a:gd name="T42" fmla="*/ 1494 h 14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38" h="1494">
                  <a:moveTo>
                    <a:pt x="26" y="73"/>
                  </a:moveTo>
                  <a:cubicBezTo>
                    <a:pt x="43" y="102"/>
                    <a:pt x="93" y="88"/>
                    <a:pt x="136" y="194"/>
                  </a:cubicBezTo>
                  <a:cubicBezTo>
                    <a:pt x="179" y="300"/>
                    <a:pt x="258" y="552"/>
                    <a:pt x="282" y="706"/>
                  </a:cubicBezTo>
                  <a:cubicBezTo>
                    <a:pt x="306" y="860"/>
                    <a:pt x="293" y="1016"/>
                    <a:pt x="282" y="1118"/>
                  </a:cubicBezTo>
                  <a:cubicBezTo>
                    <a:pt x="271" y="1220"/>
                    <a:pt x="243" y="1260"/>
                    <a:pt x="218" y="1319"/>
                  </a:cubicBezTo>
                  <a:cubicBezTo>
                    <a:pt x="193" y="1378"/>
                    <a:pt x="134" y="1456"/>
                    <a:pt x="132" y="1475"/>
                  </a:cubicBezTo>
                  <a:cubicBezTo>
                    <a:pt x="130" y="1494"/>
                    <a:pt x="176" y="1485"/>
                    <a:pt x="206" y="1433"/>
                  </a:cubicBezTo>
                  <a:cubicBezTo>
                    <a:pt x="235" y="1381"/>
                    <a:pt x="290" y="1257"/>
                    <a:pt x="312" y="1163"/>
                  </a:cubicBezTo>
                  <a:cubicBezTo>
                    <a:pt x="334" y="1069"/>
                    <a:pt x="338" y="962"/>
                    <a:pt x="337" y="871"/>
                  </a:cubicBezTo>
                  <a:cubicBezTo>
                    <a:pt x="336" y="780"/>
                    <a:pt x="336" y="735"/>
                    <a:pt x="309" y="615"/>
                  </a:cubicBezTo>
                  <a:cubicBezTo>
                    <a:pt x="282" y="495"/>
                    <a:pt x="218" y="248"/>
                    <a:pt x="172" y="149"/>
                  </a:cubicBezTo>
                  <a:cubicBezTo>
                    <a:pt x="126" y="50"/>
                    <a:pt x="58" y="36"/>
                    <a:pt x="34" y="23"/>
                  </a:cubicBezTo>
                  <a:cubicBezTo>
                    <a:pt x="10" y="10"/>
                    <a:pt x="0" y="0"/>
                    <a:pt x="26" y="73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7" name="未知"/>
            <p:cNvSpPr>
              <a:spLocks noChangeArrowheads="1"/>
            </p:cNvSpPr>
            <p:nvPr/>
          </p:nvSpPr>
          <p:spPr bwMode="auto">
            <a:xfrm>
              <a:off x="400" y="1322"/>
              <a:ext cx="573" cy="1290"/>
            </a:xfrm>
            <a:custGeom>
              <a:avLst/>
              <a:gdLst>
                <a:gd name="T0" fmla="*/ 2 w 573"/>
                <a:gd name="T1" fmla="*/ 129 h 1290"/>
                <a:gd name="T2" fmla="*/ 48 w 573"/>
                <a:gd name="T3" fmla="*/ 65 h 1290"/>
                <a:gd name="T4" fmla="*/ 84 w 573"/>
                <a:gd name="T5" fmla="*/ 522 h 1290"/>
                <a:gd name="T6" fmla="*/ 241 w 573"/>
                <a:gd name="T7" fmla="*/ 909 h 1290"/>
                <a:gd name="T8" fmla="*/ 396 w 573"/>
                <a:gd name="T9" fmla="*/ 1106 h 1290"/>
                <a:gd name="T10" fmla="*/ 568 w 573"/>
                <a:gd name="T11" fmla="*/ 1286 h 1290"/>
                <a:gd name="T12" fmla="*/ 363 w 573"/>
                <a:gd name="T13" fmla="*/ 1130 h 1290"/>
                <a:gd name="T14" fmla="*/ 183 w 573"/>
                <a:gd name="T15" fmla="*/ 909 h 1290"/>
                <a:gd name="T16" fmla="*/ 38 w 573"/>
                <a:gd name="T17" fmla="*/ 540 h 1290"/>
                <a:gd name="T18" fmla="*/ 2 w 573"/>
                <a:gd name="T19" fmla="*/ 129 h 12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73"/>
                <a:gd name="T31" fmla="*/ 0 h 1290"/>
                <a:gd name="T32" fmla="*/ 573 w 573"/>
                <a:gd name="T33" fmla="*/ 1290 h 129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73" h="1290">
                  <a:moveTo>
                    <a:pt x="2" y="129"/>
                  </a:moveTo>
                  <a:cubicBezTo>
                    <a:pt x="4" y="50"/>
                    <a:pt x="34" y="0"/>
                    <a:pt x="48" y="65"/>
                  </a:cubicBezTo>
                  <a:cubicBezTo>
                    <a:pt x="62" y="130"/>
                    <a:pt x="52" y="381"/>
                    <a:pt x="84" y="522"/>
                  </a:cubicBezTo>
                  <a:cubicBezTo>
                    <a:pt x="116" y="663"/>
                    <a:pt x="189" y="812"/>
                    <a:pt x="241" y="909"/>
                  </a:cubicBezTo>
                  <a:cubicBezTo>
                    <a:pt x="293" y="1006"/>
                    <a:pt x="341" y="1043"/>
                    <a:pt x="396" y="1106"/>
                  </a:cubicBezTo>
                  <a:cubicBezTo>
                    <a:pt x="450" y="1169"/>
                    <a:pt x="573" y="1283"/>
                    <a:pt x="568" y="1286"/>
                  </a:cubicBezTo>
                  <a:cubicBezTo>
                    <a:pt x="562" y="1290"/>
                    <a:pt x="428" y="1193"/>
                    <a:pt x="363" y="1130"/>
                  </a:cubicBezTo>
                  <a:cubicBezTo>
                    <a:pt x="299" y="1068"/>
                    <a:pt x="237" y="1007"/>
                    <a:pt x="183" y="909"/>
                  </a:cubicBezTo>
                  <a:cubicBezTo>
                    <a:pt x="129" y="811"/>
                    <a:pt x="68" y="670"/>
                    <a:pt x="38" y="540"/>
                  </a:cubicBezTo>
                  <a:cubicBezTo>
                    <a:pt x="8" y="410"/>
                    <a:pt x="0" y="208"/>
                    <a:pt x="2" y="129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8" name="未知"/>
            <p:cNvSpPr>
              <a:spLocks noChangeArrowheads="1"/>
            </p:cNvSpPr>
            <p:nvPr/>
          </p:nvSpPr>
          <p:spPr bwMode="auto">
            <a:xfrm>
              <a:off x="1381" y="118"/>
              <a:ext cx="655" cy="192"/>
            </a:xfrm>
            <a:custGeom>
              <a:avLst/>
              <a:gdLst>
                <a:gd name="T0" fmla="*/ 4 w 731"/>
                <a:gd name="T1" fmla="*/ 37 h 214"/>
                <a:gd name="T2" fmla="*/ 49 w 731"/>
                <a:gd name="T3" fmla="*/ 9 h 214"/>
                <a:gd name="T4" fmla="*/ 87 w 731"/>
                <a:gd name="T5" fmla="*/ 4 h 214"/>
                <a:gd name="T6" fmla="*/ 121 w 731"/>
                <a:gd name="T7" fmla="*/ 4 h 214"/>
                <a:gd name="T8" fmla="*/ 139 w 731"/>
                <a:gd name="T9" fmla="*/ 12 h 214"/>
                <a:gd name="T10" fmla="*/ 108 w 731"/>
                <a:gd name="T11" fmla="*/ 10 h 214"/>
                <a:gd name="T12" fmla="*/ 51 w 731"/>
                <a:gd name="T13" fmla="*/ 15 h 214"/>
                <a:gd name="T14" fmla="*/ 11 w 731"/>
                <a:gd name="T15" fmla="*/ 39 h 214"/>
                <a:gd name="T16" fmla="*/ 4 w 731"/>
                <a:gd name="T17" fmla="*/ 37 h 2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1"/>
                <a:gd name="T28" fmla="*/ 0 h 214"/>
                <a:gd name="T29" fmla="*/ 731 w 731"/>
                <a:gd name="T30" fmla="*/ 214 h 2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1" h="214">
                  <a:moveTo>
                    <a:pt x="17" y="187"/>
                  </a:moveTo>
                  <a:cubicBezTo>
                    <a:pt x="0" y="176"/>
                    <a:pt x="182" y="71"/>
                    <a:pt x="255" y="41"/>
                  </a:cubicBezTo>
                  <a:cubicBezTo>
                    <a:pt x="328" y="11"/>
                    <a:pt x="394" y="8"/>
                    <a:pt x="456" y="4"/>
                  </a:cubicBezTo>
                  <a:cubicBezTo>
                    <a:pt x="518" y="0"/>
                    <a:pt x="585" y="7"/>
                    <a:pt x="629" y="16"/>
                  </a:cubicBezTo>
                  <a:cubicBezTo>
                    <a:pt x="673" y="25"/>
                    <a:pt x="731" y="55"/>
                    <a:pt x="720" y="61"/>
                  </a:cubicBezTo>
                  <a:cubicBezTo>
                    <a:pt x="709" y="67"/>
                    <a:pt x="641" y="47"/>
                    <a:pt x="565" y="50"/>
                  </a:cubicBezTo>
                  <a:cubicBezTo>
                    <a:pt x="489" y="53"/>
                    <a:pt x="349" y="53"/>
                    <a:pt x="264" y="77"/>
                  </a:cubicBezTo>
                  <a:cubicBezTo>
                    <a:pt x="179" y="101"/>
                    <a:pt x="94" y="178"/>
                    <a:pt x="53" y="196"/>
                  </a:cubicBezTo>
                  <a:cubicBezTo>
                    <a:pt x="12" y="214"/>
                    <a:pt x="24" y="189"/>
                    <a:pt x="17" y="187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9" name="未知"/>
            <p:cNvSpPr>
              <a:spLocks noChangeArrowheads="1"/>
            </p:cNvSpPr>
            <p:nvPr/>
          </p:nvSpPr>
          <p:spPr bwMode="auto">
            <a:xfrm>
              <a:off x="1533" y="386"/>
              <a:ext cx="504" cy="82"/>
            </a:xfrm>
            <a:custGeom>
              <a:avLst/>
              <a:gdLst>
                <a:gd name="T0" fmla="*/ 0 w 563"/>
                <a:gd name="T1" fmla="*/ 0 h 91"/>
                <a:gd name="T2" fmla="*/ 12 w 563"/>
                <a:gd name="T3" fmla="*/ 8 h 91"/>
                <a:gd name="T4" fmla="*/ 58 w 563"/>
                <a:gd name="T5" fmla="*/ 5 h 91"/>
                <a:gd name="T6" fmla="*/ 101 w 563"/>
                <a:gd name="T7" fmla="*/ 8 h 91"/>
                <a:gd name="T8" fmla="*/ 97 w 563"/>
                <a:gd name="T9" fmla="*/ 15 h 91"/>
                <a:gd name="T10" fmla="*/ 56 w 563"/>
                <a:gd name="T11" fmla="*/ 12 h 91"/>
                <a:gd name="T12" fmla="*/ 7 w 563"/>
                <a:gd name="T13" fmla="*/ 19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63"/>
                <a:gd name="T22" fmla="*/ 0 h 91"/>
                <a:gd name="T23" fmla="*/ 563 w 563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63" h="91">
                  <a:moveTo>
                    <a:pt x="0" y="0"/>
                  </a:moveTo>
                  <a:cubicBezTo>
                    <a:pt x="11" y="6"/>
                    <a:pt x="12" y="34"/>
                    <a:pt x="64" y="37"/>
                  </a:cubicBezTo>
                  <a:cubicBezTo>
                    <a:pt x="116" y="40"/>
                    <a:pt x="233" y="18"/>
                    <a:pt x="311" y="18"/>
                  </a:cubicBezTo>
                  <a:cubicBezTo>
                    <a:pt x="389" y="18"/>
                    <a:pt x="497" y="28"/>
                    <a:pt x="530" y="37"/>
                  </a:cubicBezTo>
                  <a:cubicBezTo>
                    <a:pt x="563" y="46"/>
                    <a:pt x="551" y="70"/>
                    <a:pt x="512" y="73"/>
                  </a:cubicBezTo>
                  <a:cubicBezTo>
                    <a:pt x="473" y="76"/>
                    <a:pt x="372" y="52"/>
                    <a:pt x="293" y="55"/>
                  </a:cubicBezTo>
                  <a:cubicBezTo>
                    <a:pt x="214" y="58"/>
                    <a:pt x="90" y="84"/>
                    <a:pt x="37" y="91"/>
                  </a:cubicBezTo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0" name="未知"/>
            <p:cNvSpPr>
              <a:spLocks noChangeArrowheads="1"/>
            </p:cNvSpPr>
            <p:nvPr/>
          </p:nvSpPr>
          <p:spPr bwMode="auto">
            <a:xfrm>
              <a:off x="1254" y="0"/>
              <a:ext cx="204" cy="247"/>
            </a:xfrm>
            <a:custGeom>
              <a:avLst/>
              <a:gdLst>
                <a:gd name="T0" fmla="*/ 0 w 228"/>
                <a:gd name="T1" fmla="*/ 51 h 276"/>
                <a:gd name="T2" fmla="*/ 30 w 228"/>
                <a:gd name="T3" fmla="*/ 7 h 276"/>
                <a:gd name="T4" fmla="*/ 40 w 228"/>
                <a:gd name="T5" fmla="*/ 9 h 276"/>
                <a:gd name="T6" fmla="*/ 10 w 228"/>
                <a:gd name="T7" fmla="*/ 51 h 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8"/>
                <a:gd name="T13" fmla="*/ 0 h 276"/>
                <a:gd name="T14" fmla="*/ 228 w 228"/>
                <a:gd name="T15" fmla="*/ 276 h 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8" h="276">
                  <a:moveTo>
                    <a:pt x="0" y="276"/>
                  </a:moveTo>
                  <a:cubicBezTo>
                    <a:pt x="26" y="236"/>
                    <a:pt x="121" y="76"/>
                    <a:pt x="156" y="38"/>
                  </a:cubicBezTo>
                  <a:cubicBezTo>
                    <a:pt x="191" y="0"/>
                    <a:pt x="228" y="9"/>
                    <a:pt x="211" y="47"/>
                  </a:cubicBezTo>
                  <a:cubicBezTo>
                    <a:pt x="194" y="85"/>
                    <a:pt x="85" y="222"/>
                    <a:pt x="52" y="268"/>
                  </a:cubicBezTo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1" name="未知"/>
            <p:cNvSpPr>
              <a:spLocks noChangeArrowheads="1"/>
            </p:cNvSpPr>
            <p:nvPr/>
          </p:nvSpPr>
          <p:spPr bwMode="auto">
            <a:xfrm>
              <a:off x="1065" y="25"/>
              <a:ext cx="67" cy="287"/>
            </a:xfrm>
            <a:custGeom>
              <a:avLst/>
              <a:gdLst>
                <a:gd name="T0" fmla="*/ 1 w 75"/>
                <a:gd name="T1" fmla="*/ 10 h 320"/>
                <a:gd name="T2" fmla="*/ 7 w 75"/>
                <a:gd name="T3" fmla="*/ 57 h 320"/>
                <a:gd name="T4" fmla="*/ 13 w 75"/>
                <a:gd name="T5" fmla="*/ 52 h 320"/>
                <a:gd name="T6" fmla="*/ 5 w 75"/>
                <a:gd name="T7" fmla="*/ 8 h 320"/>
                <a:gd name="T8" fmla="*/ 1 w 75"/>
                <a:gd name="T9" fmla="*/ 10 h 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320"/>
                <a:gd name="T17" fmla="*/ 75 w 75"/>
                <a:gd name="T18" fmla="*/ 320 h 3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320">
                  <a:moveTo>
                    <a:pt x="1" y="46"/>
                  </a:moveTo>
                  <a:cubicBezTo>
                    <a:pt x="2" y="87"/>
                    <a:pt x="24" y="248"/>
                    <a:pt x="36" y="285"/>
                  </a:cubicBezTo>
                  <a:cubicBezTo>
                    <a:pt x="50" y="320"/>
                    <a:pt x="75" y="307"/>
                    <a:pt x="74" y="266"/>
                  </a:cubicBezTo>
                  <a:cubicBezTo>
                    <a:pt x="73" y="225"/>
                    <a:pt x="40" y="74"/>
                    <a:pt x="28" y="37"/>
                  </a:cubicBezTo>
                  <a:cubicBezTo>
                    <a:pt x="16" y="0"/>
                    <a:pt x="0" y="5"/>
                    <a:pt x="1" y="46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2" name="未知"/>
            <p:cNvSpPr>
              <a:spLocks noChangeArrowheads="1"/>
            </p:cNvSpPr>
            <p:nvPr/>
          </p:nvSpPr>
          <p:spPr bwMode="auto">
            <a:xfrm>
              <a:off x="530" y="846"/>
              <a:ext cx="1687" cy="607"/>
            </a:xfrm>
            <a:custGeom>
              <a:avLst/>
              <a:gdLst>
                <a:gd name="T0" fmla="*/ 18 w 1883"/>
                <a:gd name="T1" fmla="*/ 99 h 677"/>
                <a:gd name="T2" fmla="*/ 78 w 1883"/>
                <a:gd name="T3" fmla="*/ 115 h 677"/>
                <a:gd name="T4" fmla="*/ 181 w 1883"/>
                <a:gd name="T5" fmla="*/ 112 h 677"/>
                <a:gd name="T6" fmla="*/ 275 w 1883"/>
                <a:gd name="T7" fmla="*/ 76 h 677"/>
                <a:gd name="T8" fmla="*/ 349 w 1883"/>
                <a:gd name="T9" fmla="*/ 10 h 677"/>
                <a:gd name="T10" fmla="*/ 357 w 1883"/>
                <a:gd name="T11" fmla="*/ 18 h 677"/>
                <a:gd name="T12" fmla="*/ 349 w 1883"/>
                <a:gd name="T13" fmla="*/ 28 h 677"/>
                <a:gd name="T14" fmla="*/ 280 w 1883"/>
                <a:gd name="T15" fmla="*/ 89 h 677"/>
                <a:gd name="T16" fmla="*/ 185 w 1883"/>
                <a:gd name="T17" fmla="*/ 124 h 677"/>
                <a:gd name="T18" fmla="*/ 78 w 1883"/>
                <a:gd name="T19" fmla="*/ 128 h 677"/>
                <a:gd name="T20" fmla="*/ 12 w 1883"/>
                <a:gd name="T21" fmla="*/ 112 h 677"/>
                <a:gd name="T22" fmla="*/ 10 w 1883"/>
                <a:gd name="T23" fmla="*/ 107 h 6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83"/>
                <a:gd name="T37" fmla="*/ 0 h 677"/>
                <a:gd name="T38" fmla="*/ 1883 w 1883"/>
                <a:gd name="T39" fmla="*/ 677 h 67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83" h="677">
                  <a:moveTo>
                    <a:pt x="95" y="511"/>
                  </a:moveTo>
                  <a:cubicBezTo>
                    <a:pt x="145" y="525"/>
                    <a:pt x="266" y="583"/>
                    <a:pt x="406" y="594"/>
                  </a:cubicBezTo>
                  <a:cubicBezTo>
                    <a:pt x="546" y="605"/>
                    <a:pt x="765" y="609"/>
                    <a:pt x="936" y="575"/>
                  </a:cubicBezTo>
                  <a:cubicBezTo>
                    <a:pt x="1107" y="541"/>
                    <a:pt x="1284" y="480"/>
                    <a:pt x="1430" y="392"/>
                  </a:cubicBezTo>
                  <a:cubicBezTo>
                    <a:pt x="1576" y="304"/>
                    <a:pt x="1741" y="98"/>
                    <a:pt x="1812" y="49"/>
                  </a:cubicBezTo>
                  <a:cubicBezTo>
                    <a:pt x="1883" y="0"/>
                    <a:pt x="1858" y="80"/>
                    <a:pt x="1858" y="95"/>
                  </a:cubicBezTo>
                  <a:cubicBezTo>
                    <a:pt x="1858" y="110"/>
                    <a:pt x="1880" y="79"/>
                    <a:pt x="1812" y="140"/>
                  </a:cubicBezTo>
                  <a:cubicBezTo>
                    <a:pt x="1744" y="201"/>
                    <a:pt x="1590" y="375"/>
                    <a:pt x="1449" y="458"/>
                  </a:cubicBezTo>
                  <a:cubicBezTo>
                    <a:pt x="1308" y="541"/>
                    <a:pt x="1138" y="604"/>
                    <a:pt x="964" y="639"/>
                  </a:cubicBezTo>
                  <a:cubicBezTo>
                    <a:pt x="790" y="674"/>
                    <a:pt x="557" y="677"/>
                    <a:pt x="406" y="666"/>
                  </a:cubicBezTo>
                  <a:cubicBezTo>
                    <a:pt x="255" y="655"/>
                    <a:pt x="118" y="595"/>
                    <a:pt x="59" y="575"/>
                  </a:cubicBezTo>
                  <a:cubicBezTo>
                    <a:pt x="0" y="555"/>
                    <a:pt x="51" y="554"/>
                    <a:pt x="49" y="548"/>
                  </a:cubicBezTo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3" name="未知"/>
            <p:cNvSpPr>
              <a:spLocks noChangeArrowheads="1"/>
            </p:cNvSpPr>
            <p:nvPr/>
          </p:nvSpPr>
          <p:spPr bwMode="auto">
            <a:xfrm>
              <a:off x="109" y="984"/>
              <a:ext cx="2576" cy="1099"/>
            </a:xfrm>
            <a:custGeom>
              <a:avLst/>
              <a:gdLst>
                <a:gd name="T0" fmla="*/ 10 w 2876"/>
                <a:gd name="T1" fmla="*/ 151 h 1226"/>
                <a:gd name="T2" fmla="*/ 12 w 2876"/>
                <a:gd name="T3" fmla="*/ 152 h 1226"/>
                <a:gd name="T4" fmla="*/ 82 w 2876"/>
                <a:gd name="T5" fmla="*/ 205 h 1226"/>
                <a:gd name="T6" fmla="*/ 179 w 2876"/>
                <a:gd name="T7" fmla="*/ 223 h 1226"/>
                <a:gd name="T8" fmla="*/ 295 w 2876"/>
                <a:gd name="T9" fmla="*/ 219 h 1226"/>
                <a:gd name="T10" fmla="*/ 411 w 2876"/>
                <a:gd name="T11" fmla="*/ 176 h 1226"/>
                <a:gd name="T12" fmla="*/ 498 w 2876"/>
                <a:gd name="T13" fmla="*/ 103 h 1226"/>
                <a:gd name="T14" fmla="*/ 542 w 2876"/>
                <a:gd name="T15" fmla="*/ 13 h 1226"/>
                <a:gd name="T16" fmla="*/ 548 w 2876"/>
                <a:gd name="T17" fmla="*/ 27 h 1226"/>
                <a:gd name="T18" fmla="*/ 534 w 2876"/>
                <a:gd name="T19" fmla="*/ 66 h 1226"/>
                <a:gd name="T20" fmla="*/ 498 w 2876"/>
                <a:gd name="T21" fmla="*/ 121 h 1226"/>
                <a:gd name="T22" fmla="*/ 411 w 2876"/>
                <a:gd name="T23" fmla="*/ 191 h 1226"/>
                <a:gd name="T24" fmla="*/ 298 w 2876"/>
                <a:gd name="T25" fmla="*/ 229 h 1226"/>
                <a:gd name="T26" fmla="*/ 182 w 2876"/>
                <a:gd name="T27" fmla="*/ 237 h 1226"/>
                <a:gd name="T28" fmla="*/ 83 w 2876"/>
                <a:gd name="T29" fmla="*/ 219 h 1226"/>
                <a:gd name="T30" fmla="*/ 27 w 2876"/>
                <a:gd name="T31" fmla="*/ 183 h 1226"/>
                <a:gd name="T32" fmla="*/ 10 w 2876"/>
                <a:gd name="T33" fmla="*/ 151 h 12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76"/>
                <a:gd name="T52" fmla="*/ 0 h 1226"/>
                <a:gd name="T53" fmla="*/ 2876 w 2876"/>
                <a:gd name="T54" fmla="*/ 1226 h 12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76" h="1226">
                  <a:moveTo>
                    <a:pt x="53" y="779"/>
                  </a:moveTo>
                  <a:cubicBezTo>
                    <a:pt x="1" y="724"/>
                    <a:pt x="0" y="741"/>
                    <a:pt x="62" y="788"/>
                  </a:cubicBezTo>
                  <a:cubicBezTo>
                    <a:pt x="124" y="835"/>
                    <a:pt x="283" y="1001"/>
                    <a:pt x="428" y="1062"/>
                  </a:cubicBezTo>
                  <a:cubicBezTo>
                    <a:pt x="573" y="1123"/>
                    <a:pt x="747" y="1142"/>
                    <a:pt x="931" y="1153"/>
                  </a:cubicBezTo>
                  <a:cubicBezTo>
                    <a:pt x="1115" y="1164"/>
                    <a:pt x="1331" y="1167"/>
                    <a:pt x="1534" y="1126"/>
                  </a:cubicBezTo>
                  <a:cubicBezTo>
                    <a:pt x="1737" y="1085"/>
                    <a:pt x="1969" y="1006"/>
                    <a:pt x="2147" y="907"/>
                  </a:cubicBezTo>
                  <a:cubicBezTo>
                    <a:pt x="2325" y="808"/>
                    <a:pt x="2486" y="672"/>
                    <a:pt x="2600" y="532"/>
                  </a:cubicBezTo>
                  <a:cubicBezTo>
                    <a:pt x="2714" y="392"/>
                    <a:pt x="2790" y="130"/>
                    <a:pt x="2833" y="65"/>
                  </a:cubicBezTo>
                  <a:cubicBezTo>
                    <a:pt x="2876" y="0"/>
                    <a:pt x="2868" y="93"/>
                    <a:pt x="2860" y="139"/>
                  </a:cubicBezTo>
                  <a:cubicBezTo>
                    <a:pt x="2852" y="185"/>
                    <a:pt x="2830" y="260"/>
                    <a:pt x="2787" y="340"/>
                  </a:cubicBezTo>
                  <a:cubicBezTo>
                    <a:pt x="2744" y="420"/>
                    <a:pt x="2707" y="515"/>
                    <a:pt x="2600" y="622"/>
                  </a:cubicBezTo>
                  <a:cubicBezTo>
                    <a:pt x="2493" y="729"/>
                    <a:pt x="2320" y="892"/>
                    <a:pt x="2146" y="985"/>
                  </a:cubicBezTo>
                  <a:cubicBezTo>
                    <a:pt x="1972" y="1078"/>
                    <a:pt x="1752" y="1142"/>
                    <a:pt x="1553" y="1181"/>
                  </a:cubicBezTo>
                  <a:cubicBezTo>
                    <a:pt x="1354" y="1220"/>
                    <a:pt x="1135" y="1226"/>
                    <a:pt x="949" y="1217"/>
                  </a:cubicBezTo>
                  <a:cubicBezTo>
                    <a:pt x="763" y="1208"/>
                    <a:pt x="571" y="1172"/>
                    <a:pt x="437" y="1126"/>
                  </a:cubicBezTo>
                  <a:cubicBezTo>
                    <a:pt x="303" y="1080"/>
                    <a:pt x="209" y="1001"/>
                    <a:pt x="145" y="943"/>
                  </a:cubicBezTo>
                  <a:cubicBezTo>
                    <a:pt x="81" y="885"/>
                    <a:pt x="72" y="813"/>
                    <a:pt x="53" y="779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4" name="未知"/>
            <p:cNvSpPr>
              <a:spLocks noChangeArrowheads="1"/>
            </p:cNvSpPr>
            <p:nvPr/>
          </p:nvSpPr>
          <p:spPr bwMode="auto">
            <a:xfrm>
              <a:off x="684" y="1813"/>
              <a:ext cx="1961" cy="706"/>
            </a:xfrm>
            <a:custGeom>
              <a:avLst/>
              <a:gdLst>
                <a:gd name="T0" fmla="*/ 4 w 2189"/>
                <a:gd name="T1" fmla="*/ 125 h 788"/>
                <a:gd name="T2" fmla="*/ 27 w 2189"/>
                <a:gd name="T3" fmla="*/ 133 h 788"/>
                <a:gd name="T4" fmla="*/ 109 w 2189"/>
                <a:gd name="T5" fmla="*/ 140 h 788"/>
                <a:gd name="T6" fmla="*/ 191 w 2189"/>
                <a:gd name="T7" fmla="*/ 130 h 788"/>
                <a:gd name="T8" fmla="*/ 294 w 2189"/>
                <a:gd name="T9" fmla="*/ 93 h 788"/>
                <a:gd name="T10" fmla="*/ 369 w 2189"/>
                <a:gd name="T11" fmla="*/ 42 h 788"/>
                <a:gd name="T12" fmla="*/ 416 w 2189"/>
                <a:gd name="T13" fmla="*/ 4 h 788"/>
                <a:gd name="T14" fmla="*/ 399 w 2189"/>
                <a:gd name="T15" fmla="*/ 31 h 788"/>
                <a:gd name="T16" fmla="*/ 365 w 2189"/>
                <a:gd name="T17" fmla="*/ 62 h 788"/>
                <a:gd name="T18" fmla="*/ 291 w 2189"/>
                <a:gd name="T19" fmla="*/ 107 h 788"/>
                <a:gd name="T20" fmla="*/ 200 w 2189"/>
                <a:gd name="T21" fmla="*/ 142 h 788"/>
                <a:gd name="T22" fmla="*/ 114 w 2189"/>
                <a:gd name="T23" fmla="*/ 151 h 788"/>
                <a:gd name="T24" fmla="*/ 20 w 2189"/>
                <a:gd name="T25" fmla="*/ 142 h 788"/>
                <a:gd name="T26" fmla="*/ 4 w 2189"/>
                <a:gd name="T27" fmla="*/ 125 h 78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189"/>
                <a:gd name="T43" fmla="*/ 0 h 788"/>
                <a:gd name="T44" fmla="*/ 2189 w 2189"/>
                <a:gd name="T45" fmla="*/ 788 h 78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189" h="788">
                  <a:moveTo>
                    <a:pt x="7" y="650"/>
                  </a:moveTo>
                  <a:cubicBezTo>
                    <a:pt x="14" y="642"/>
                    <a:pt x="49" y="683"/>
                    <a:pt x="143" y="695"/>
                  </a:cubicBezTo>
                  <a:cubicBezTo>
                    <a:pt x="237" y="707"/>
                    <a:pt x="430" y="725"/>
                    <a:pt x="572" y="722"/>
                  </a:cubicBezTo>
                  <a:cubicBezTo>
                    <a:pt x="714" y="719"/>
                    <a:pt x="833" y="716"/>
                    <a:pt x="993" y="676"/>
                  </a:cubicBezTo>
                  <a:cubicBezTo>
                    <a:pt x="1153" y="636"/>
                    <a:pt x="1377" y="560"/>
                    <a:pt x="1532" y="484"/>
                  </a:cubicBezTo>
                  <a:cubicBezTo>
                    <a:pt x="1687" y="408"/>
                    <a:pt x="1820" y="298"/>
                    <a:pt x="1925" y="219"/>
                  </a:cubicBezTo>
                  <a:cubicBezTo>
                    <a:pt x="2030" y="140"/>
                    <a:pt x="2137" y="18"/>
                    <a:pt x="2163" y="9"/>
                  </a:cubicBezTo>
                  <a:cubicBezTo>
                    <a:pt x="2189" y="0"/>
                    <a:pt x="2125" y="112"/>
                    <a:pt x="2081" y="164"/>
                  </a:cubicBezTo>
                  <a:cubicBezTo>
                    <a:pt x="2037" y="216"/>
                    <a:pt x="1992" y="254"/>
                    <a:pt x="1898" y="320"/>
                  </a:cubicBezTo>
                  <a:cubicBezTo>
                    <a:pt x="1804" y="386"/>
                    <a:pt x="1657" y="489"/>
                    <a:pt x="1514" y="558"/>
                  </a:cubicBezTo>
                  <a:cubicBezTo>
                    <a:pt x="1371" y="627"/>
                    <a:pt x="1193" y="693"/>
                    <a:pt x="1039" y="731"/>
                  </a:cubicBezTo>
                  <a:cubicBezTo>
                    <a:pt x="885" y="769"/>
                    <a:pt x="748" y="784"/>
                    <a:pt x="591" y="786"/>
                  </a:cubicBezTo>
                  <a:cubicBezTo>
                    <a:pt x="434" y="788"/>
                    <a:pt x="195" y="764"/>
                    <a:pt x="98" y="741"/>
                  </a:cubicBezTo>
                  <a:cubicBezTo>
                    <a:pt x="1" y="718"/>
                    <a:pt x="0" y="658"/>
                    <a:pt x="7" y="650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5" name="未知"/>
            <p:cNvSpPr>
              <a:spLocks noChangeArrowheads="1"/>
            </p:cNvSpPr>
            <p:nvPr/>
          </p:nvSpPr>
          <p:spPr bwMode="auto">
            <a:xfrm>
              <a:off x="1409" y="199"/>
              <a:ext cx="1273" cy="1017"/>
            </a:xfrm>
            <a:custGeom>
              <a:avLst/>
              <a:gdLst>
                <a:gd name="T0" fmla="*/ 56 w 1421"/>
                <a:gd name="T1" fmla="*/ 63 h 1134"/>
                <a:gd name="T2" fmla="*/ 50 w 1421"/>
                <a:gd name="T3" fmla="*/ 58 h 1134"/>
                <a:gd name="T4" fmla="*/ 42 w 1421"/>
                <a:gd name="T5" fmla="*/ 74 h 1134"/>
                <a:gd name="T6" fmla="*/ 23 w 1421"/>
                <a:gd name="T7" fmla="*/ 83 h 1134"/>
                <a:gd name="T8" fmla="*/ 16 w 1421"/>
                <a:gd name="T9" fmla="*/ 74 h 1134"/>
                <a:gd name="T10" fmla="*/ 10 w 1421"/>
                <a:gd name="T11" fmla="*/ 82 h 1134"/>
                <a:gd name="T12" fmla="*/ 4 w 1421"/>
                <a:gd name="T13" fmla="*/ 88 h 1134"/>
                <a:gd name="T14" fmla="*/ 29 w 1421"/>
                <a:gd name="T15" fmla="*/ 88 h 1134"/>
                <a:gd name="T16" fmla="*/ 10 w 1421"/>
                <a:gd name="T17" fmla="*/ 109 h 1134"/>
                <a:gd name="T18" fmla="*/ 4 w 1421"/>
                <a:gd name="T19" fmla="*/ 128 h 1134"/>
                <a:gd name="T20" fmla="*/ 10 w 1421"/>
                <a:gd name="T21" fmla="*/ 147 h 1134"/>
                <a:gd name="T22" fmla="*/ 16 w 1421"/>
                <a:gd name="T23" fmla="*/ 154 h 1134"/>
                <a:gd name="T24" fmla="*/ 4 w 1421"/>
                <a:gd name="T25" fmla="*/ 160 h 1134"/>
                <a:gd name="T26" fmla="*/ 38 w 1421"/>
                <a:gd name="T27" fmla="*/ 156 h 1134"/>
                <a:gd name="T28" fmla="*/ 16 w 1421"/>
                <a:gd name="T29" fmla="*/ 210 h 1134"/>
                <a:gd name="T30" fmla="*/ 22 w 1421"/>
                <a:gd name="T31" fmla="*/ 214 h 1134"/>
                <a:gd name="T32" fmla="*/ 47 w 1421"/>
                <a:gd name="T33" fmla="*/ 169 h 1134"/>
                <a:gd name="T34" fmla="*/ 57 w 1421"/>
                <a:gd name="T35" fmla="*/ 160 h 1134"/>
                <a:gd name="T36" fmla="*/ 47 w 1421"/>
                <a:gd name="T37" fmla="*/ 143 h 1134"/>
                <a:gd name="T38" fmla="*/ 56 w 1421"/>
                <a:gd name="T39" fmla="*/ 152 h 1134"/>
                <a:gd name="T40" fmla="*/ 116 w 1421"/>
                <a:gd name="T41" fmla="*/ 136 h 1134"/>
                <a:gd name="T42" fmla="*/ 158 w 1421"/>
                <a:gd name="T43" fmla="*/ 159 h 1134"/>
                <a:gd name="T44" fmla="*/ 185 w 1421"/>
                <a:gd name="T45" fmla="*/ 194 h 1134"/>
                <a:gd name="T46" fmla="*/ 191 w 1421"/>
                <a:gd name="T47" fmla="*/ 188 h 1134"/>
                <a:gd name="T48" fmla="*/ 259 w 1421"/>
                <a:gd name="T49" fmla="*/ 200 h 1134"/>
                <a:gd name="T50" fmla="*/ 251 w 1421"/>
                <a:gd name="T51" fmla="*/ 188 h 1134"/>
                <a:gd name="T52" fmla="*/ 257 w 1421"/>
                <a:gd name="T53" fmla="*/ 153 h 1134"/>
                <a:gd name="T54" fmla="*/ 224 w 1421"/>
                <a:gd name="T55" fmla="*/ 89 h 1134"/>
                <a:gd name="T56" fmla="*/ 194 w 1421"/>
                <a:gd name="T57" fmla="*/ 44 h 1134"/>
                <a:gd name="T58" fmla="*/ 166 w 1421"/>
                <a:gd name="T59" fmla="*/ 20 h 1134"/>
                <a:gd name="T60" fmla="*/ 127 w 1421"/>
                <a:gd name="T61" fmla="*/ 0 h 1134"/>
                <a:gd name="T62" fmla="*/ 133 w 1421"/>
                <a:gd name="T63" fmla="*/ 18 h 1134"/>
                <a:gd name="T64" fmla="*/ 100 w 1421"/>
                <a:gd name="T65" fmla="*/ 4 h 1134"/>
                <a:gd name="T66" fmla="*/ 90 w 1421"/>
                <a:gd name="T67" fmla="*/ 18 h 1134"/>
                <a:gd name="T68" fmla="*/ 82 w 1421"/>
                <a:gd name="T69" fmla="*/ 37 h 1134"/>
                <a:gd name="T70" fmla="*/ 136 w 1421"/>
                <a:gd name="T71" fmla="*/ 46 h 1134"/>
                <a:gd name="T72" fmla="*/ 121 w 1421"/>
                <a:gd name="T73" fmla="*/ 66 h 1134"/>
                <a:gd name="T74" fmla="*/ 108 w 1421"/>
                <a:gd name="T75" fmla="*/ 71 h 1134"/>
                <a:gd name="T76" fmla="*/ 82 w 1421"/>
                <a:gd name="T77" fmla="*/ 63 h 1134"/>
                <a:gd name="T78" fmla="*/ 55 w 1421"/>
                <a:gd name="T79" fmla="*/ 46 h 113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21"/>
                <a:gd name="T121" fmla="*/ 0 h 1134"/>
                <a:gd name="T122" fmla="*/ 1421 w 1421"/>
                <a:gd name="T123" fmla="*/ 1134 h 113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21" h="1134">
                  <a:moveTo>
                    <a:pt x="287" y="273"/>
                  </a:moveTo>
                  <a:lnTo>
                    <a:pt x="287" y="318"/>
                  </a:lnTo>
                  <a:lnTo>
                    <a:pt x="253" y="336"/>
                  </a:lnTo>
                  <a:lnTo>
                    <a:pt x="259" y="294"/>
                  </a:lnTo>
                  <a:lnTo>
                    <a:pt x="223" y="318"/>
                  </a:lnTo>
                  <a:lnTo>
                    <a:pt x="214" y="384"/>
                  </a:lnTo>
                  <a:lnTo>
                    <a:pt x="154" y="396"/>
                  </a:lnTo>
                  <a:lnTo>
                    <a:pt x="121" y="423"/>
                  </a:lnTo>
                  <a:lnTo>
                    <a:pt x="85" y="423"/>
                  </a:lnTo>
                  <a:lnTo>
                    <a:pt x="79" y="387"/>
                  </a:lnTo>
                  <a:lnTo>
                    <a:pt x="46" y="387"/>
                  </a:lnTo>
                  <a:lnTo>
                    <a:pt x="46" y="420"/>
                  </a:lnTo>
                  <a:lnTo>
                    <a:pt x="13" y="426"/>
                  </a:lnTo>
                  <a:lnTo>
                    <a:pt x="15" y="454"/>
                  </a:lnTo>
                  <a:lnTo>
                    <a:pt x="60" y="454"/>
                  </a:lnTo>
                  <a:lnTo>
                    <a:pt x="151" y="454"/>
                  </a:lnTo>
                  <a:lnTo>
                    <a:pt x="105" y="545"/>
                  </a:lnTo>
                  <a:lnTo>
                    <a:pt x="46" y="561"/>
                  </a:lnTo>
                  <a:cubicBezTo>
                    <a:pt x="30" y="571"/>
                    <a:pt x="16" y="588"/>
                    <a:pt x="10" y="603"/>
                  </a:cubicBezTo>
                  <a:cubicBezTo>
                    <a:pt x="4" y="618"/>
                    <a:pt x="0" y="639"/>
                    <a:pt x="7" y="654"/>
                  </a:cubicBezTo>
                  <a:lnTo>
                    <a:pt x="49" y="693"/>
                  </a:lnTo>
                  <a:lnTo>
                    <a:pt x="46" y="753"/>
                  </a:lnTo>
                  <a:lnTo>
                    <a:pt x="76" y="762"/>
                  </a:lnTo>
                  <a:lnTo>
                    <a:pt x="85" y="795"/>
                  </a:lnTo>
                  <a:lnTo>
                    <a:pt x="46" y="792"/>
                  </a:lnTo>
                  <a:lnTo>
                    <a:pt x="16" y="822"/>
                  </a:lnTo>
                  <a:lnTo>
                    <a:pt x="121" y="837"/>
                  </a:lnTo>
                  <a:lnTo>
                    <a:pt x="196" y="801"/>
                  </a:lnTo>
                  <a:lnTo>
                    <a:pt x="166" y="975"/>
                  </a:lnTo>
                  <a:lnTo>
                    <a:pt x="82" y="1068"/>
                  </a:lnTo>
                  <a:cubicBezTo>
                    <a:pt x="65" y="1093"/>
                    <a:pt x="49" y="1116"/>
                    <a:pt x="67" y="1125"/>
                  </a:cubicBezTo>
                  <a:cubicBezTo>
                    <a:pt x="85" y="1134"/>
                    <a:pt x="101" y="1124"/>
                    <a:pt x="118" y="1101"/>
                  </a:cubicBezTo>
                  <a:lnTo>
                    <a:pt x="193" y="957"/>
                  </a:lnTo>
                  <a:lnTo>
                    <a:pt x="241" y="862"/>
                  </a:lnTo>
                  <a:lnTo>
                    <a:pt x="287" y="862"/>
                  </a:lnTo>
                  <a:lnTo>
                    <a:pt x="295" y="816"/>
                  </a:lnTo>
                  <a:lnTo>
                    <a:pt x="256" y="792"/>
                  </a:lnTo>
                  <a:lnTo>
                    <a:pt x="250" y="732"/>
                  </a:lnTo>
                  <a:lnTo>
                    <a:pt x="287" y="726"/>
                  </a:lnTo>
                  <a:lnTo>
                    <a:pt x="287" y="771"/>
                  </a:lnTo>
                  <a:lnTo>
                    <a:pt x="400" y="696"/>
                  </a:lnTo>
                  <a:cubicBezTo>
                    <a:pt x="454" y="684"/>
                    <a:pt x="550" y="687"/>
                    <a:pt x="610" y="696"/>
                  </a:cubicBezTo>
                  <a:cubicBezTo>
                    <a:pt x="670" y="705"/>
                    <a:pt x="728" y="734"/>
                    <a:pt x="763" y="753"/>
                  </a:cubicBezTo>
                  <a:cubicBezTo>
                    <a:pt x="798" y="772"/>
                    <a:pt x="801" y="784"/>
                    <a:pt x="820" y="810"/>
                  </a:cubicBezTo>
                  <a:lnTo>
                    <a:pt x="877" y="908"/>
                  </a:lnTo>
                  <a:lnTo>
                    <a:pt x="967" y="998"/>
                  </a:lnTo>
                  <a:lnTo>
                    <a:pt x="925" y="906"/>
                  </a:lnTo>
                  <a:cubicBezTo>
                    <a:pt x="930" y="900"/>
                    <a:pt x="904" y="939"/>
                    <a:pt x="997" y="963"/>
                  </a:cubicBezTo>
                  <a:cubicBezTo>
                    <a:pt x="1090" y="987"/>
                    <a:pt x="1170" y="1000"/>
                    <a:pt x="1228" y="1011"/>
                  </a:cubicBezTo>
                  <a:lnTo>
                    <a:pt x="1348" y="1029"/>
                  </a:lnTo>
                  <a:lnTo>
                    <a:pt x="1375" y="998"/>
                  </a:lnTo>
                  <a:lnTo>
                    <a:pt x="1300" y="960"/>
                  </a:lnTo>
                  <a:lnTo>
                    <a:pt x="1421" y="953"/>
                  </a:lnTo>
                  <a:lnTo>
                    <a:pt x="1336" y="785"/>
                  </a:lnTo>
                  <a:cubicBezTo>
                    <a:pt x="1307" y="722"/>
                    <a:pt x="1273" y="630"/>
                    <a:pt x="1244" y="575"/>
                  </a:cubicBezTo>
                  <a:cubicBezTo>
                    <a:pt x="1166" y="463"/>
                    <a:pt x="1188" y="486"/>
                    <a:pt x="1162" y="456"/>
                  </a:cubicBezTo>
                  <a:lnTo>
                    <a:pt x="1107" y="383"/>
                  </a:lnTo>
                  <a:lnTo>
                    <a:pt x="1007" y="227"/>
                  </a:lnTo>
                  <a:lnTo>
                    <a:pt x="924" y="154"/>
                  </a:lnTo>
                  <a:lnTo>
                    <a:pt x="860" y="99"/>
                  </a:lnTo>
                  <a:lnTo>
                    <a:pt x="709" y="0"/>
                  </a:lnTo>
                  <a:lnTo>
                    <a:pt x="664" y="0"/>
                  </a:lnTo>
                  <a:lnTo>
                    <a:pt x="730" y="81"/>
                  </a:lnTo>
                  <a:lnTo>
                    <a:pt x="695" y="91"/>
                  </a:lnTo>
                  <a:lnTo>
                    <a:pt x="634" y="24"/>
                  </a:lnTo>
                  <a:lnTo>
                    <a:pt x="520" y="15"/>
                  </a:lnTo>
                  <a:lnTo>
                    <a:pt x="493" y="51"/>
                  </a:lnTo>
                  <a:lnTo>
                    <a:pt x="469" y="93"/>
                  </a:lnTo>
                  <a:lnTo>
                    <a:pt x="436" y="153"/>
                  </a:lnTo>
                  <a:lnTo>
                    <a:pt x="430" y="189"/>
                  </a:lnTo>
                  <a:lnTo>
                    <a:pt x="706" y="186"/>
                  </a:lnTo>
                  <a:lnTo>
                    <a:pt x="712" y="234"/>
                  </a:lnTo>
                  <a:lnTo>
                    <a:pt x="628" y="291"/>
                  </a:lnTo>
                  <a:lnTo>
                    <a:pt x="634" y="342"/>
                  </a:lnTo>
                  <a:lnTo>
                    <a:pt x="574" y="399"/>
                  </a:lnTo>
                  <a:lnTo>
                    <a:pt x="565" y="363"/>
                  </a:lnTo>
                  <a:lnTo>
                    <a:pt x="505" y="366"/>
                  </a:lnTo>
                  <a:cubicBezTo>
                    <a:pt x="481" y="359"/>
                    <a:pt x="448" y="339"/>
                    <a:pt x="423" y="318"/>
                  </a:cubicBezTo>
                  <a:lnTo>
                    <a:pt x="355" y="243"/>
                  </a:lnTo>
                  <a:lnTo>
                    <a:pt x="283" y="234"/>
                  </a:lnTo>
                  <a:lnTo>
                    <a:pt x="287" y="318"/>
                  </a:lnTo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6" name="未知"/>
            <p:cNvSpPr>
              <a:spLocks noChangeArrowheads="1"/>
            </p:cNvSpPr>
            <p:nvPr/>
          </p:nvSpPr>
          <p:spPr bwMode="auto">
            <a:xfrm>
              <a:off x="1619" y="207"/>
              <a:ext cx="209" cy="188"/>
            </a:xfrm>
            <a:custGeom>
              <a:avLst/>
              <a:gdLst>
                <a:gd name="T0" fmla="*/ 4 w 233"/>
                <a:gd name="T1" fmla="*/ 34 h 210"/>
                <a:gd name="T2" fmla="*/ 0 w 233"/>
                <a:gd name="T3" fmla="*/ 38 h 210"/>
                <a:gd name="T4" fmla="*/ 16 w 233"/>
                <a:gd name="T5" fmla="*/ 40 h 210"/>
                <a:gd name="T6" fmla="*/ 25 w 233"/>
                <a:gd name="T7" fmla="*/ 39 h 210"/>
                <a:gd name="T8" fmla="*/ 28 w 233"/>
                <a:gd name="T9" fmla="*/ 35 h 210"/>
                <a:gd name="T10" fmla="*/ 30 w 233"/>
                <a:gd name="T11" fmla="*/ 21 h 210"/>
                <a:gd name="T12" fmla="*/ 46 w 233"/>
                <a:gd name="T13" fmla="*/ 15 h 210"/>
                <a:gd name="T14" fmla="*/ 31 w 233"/>
                <a:gd name="T15" fmla="*/ 0 h 210"/>
                <a:gd name="T16" fmla="*/ 32 w 233"/>
                <a:gd name="T17" fmla="*/ 9 h 210"/>
                <a:gd name="T18" fmla="*/ 24 w 233"/>
                <a:gd name="T19" fmla="*/ 11 h 210"/>
                <a:gd name="T20" fmla="*/ 22 w 233"/>
                <a:gd name="T21" fmla="*/ 17 h 210"/>
                <a:gd name="T22" fmla="*/ 11 w 233"/>
                <a:gd name="T23" fmla="*/ 15 h 210"/>
                <a:gd name="T24" fmla="*/ 12 w 233"/>
                <a:gd name="T25" fmla="*/ 30 h 210"/>
                <a:gd name="T26" fmla="*/ 4 w 233"/>
                <a:gd name="T27" fmla="*/ 34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3"/>
                <a:gd name="T43" fmla="*/ 0 h 210"/>
                <a:gd name="T44" fmla="*/ 233 w 233"/>
                <a:gd name="T45" fmla="*/ 210 h 2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3" h="210">
                  <a:moveTo>
                    <a:pt x="18" y="177"/>
                  </a:moveTo>
                  <a:lnTo>
                    <a:pt x="0" y="201"/>
                  </a:lnTo>
                  <a:lnTo>
                    <a:pt x="78" y="210"/>
                  </a:lnTo>
                  <a:lnTo>
                    <a:pt x="132" y="204"/>
                  </a:lnTo>
                  <a:lnTo>
                    <a:pt x="147" y="183"/>
                  </a:lnTo>
                  <a:lnTo>
                    <a:pt x="153" y="111"/>
                  </a:lnTo>
                  <a:lnTo>
                    <a:pt x="233" y="82"/>
                  </a:lnTo>
                  <a:lnTo>
                    <a:pt x="159" y="0"/>
                  </a:lnTo>
                  <a:lnTo>
                    <a:pt x="165" y="48"/>
                  </a:lnTo>
                  <a:lnTo>
                    <a:pt x="123" y="57"/>
                  </a:lnTo>
                  <a:lnTo>
                    <a:pt x="117" y="87"/>
                  </a:lnTo>
                  <a:cubicBezTo>
                    <a:pt x="78" y="99"/>
                    <a:pt x="61" y="65"/>
                    <a:pt x="54" y="78"/>
                  </a:cubicBezTo>
                  <a:lnTo>
                    <a:pt x="57" y="159"/>
                  </a:lnTo>
                  <a:lnTo>
                    <a:pt x="18" y="177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7" name="未知"/>
            <p:cNvSpPr>
              <a:spLocks noChangeArrowheads="1"/>
            </p:cNvSpPr>
            <p:nvPr/>
          </p:nvSpPr>
          <p:spPr bwMode="auto">
            <a:xfrm>
              <a:off x="1254" y="155"/>
              <a:ext cx="451" cy="348"/>
            </a:xfrm>
            <a:custGeom>
              <a:avLst/>
              <a:gdLst>
                <a:gd name="T0" fmla="*/ 19 w 504"/>
                <a:gd name="T1" fmla="*/ 72 h 388"/>
                <a:gd name="T2" fmla="*/ 27 w 504"/>
                <a:gd name="T3" fmla="*/ 72 h 388"/>
                <a:gd name="T4" fmla="*/ 44 w 504"/>
                <a:gd name="T5" fmla="*/ 66 h 388"/>
                <a:gd name="T6" fmla="*/ 49 w 504"/>
                <a:gd name="T7" fmla="*/ 66 h 388"/>
                <a:gd name="T8" fmla="*/ 57 w 504"/>
                <a:gd name="T9" fmla="*/ 66 h 388"/>
                <a:gd name="T10" fmla="*/ 61 w 504"/>
                <a:gd name="T11" fmla="*/ 72 h 388"/>
                <a:gd name="T12" fmla="*/ 61 w 504"/>
                <a:gd name="T13" fmla="*/ 64 h 388"/>
                <a:gd name="T14" fmla="*/ 70 w 504"/>
                <a:gd name="T15" fmla="*/ 53 h 388"/>
                <a:gd name="T16" fmla="*/ 79 w 504"/>
                <a:gd name="T17" fmla="*/ 53 h 388"/>
                <a:gd name="T18" fmla="*/ 61 w 504"/>
                <a:gd name="T19" fmla="*/ 46 h 388"/>
                <a:gd name="T20" fmla="*/ 55 w 504"/>
                <a:gd name="T21" fmla="*/ 53 h 388"/>
                <a:gd name="T22" fmla="*/ 35 w 504"/>
                <a:gd name="T23" fmla="*/ 53 h 388"/>
                <a:gd name="T24" fmla="*/ 44 w 504"/>
                <a:gd name="T25" fmla="*/ 46 h 388"/>
                <a:gd name="T26" fmla="*/ 44 w 504"/>
                <a:gd name="T27" fmla="*/ 37 h 388"/>
                <a:gd name="T28" fmla="*/ 52 w 504"/>
                <a:gd name="T29" fmla="*/ 37 h 388"/>
                <a:gd name="T30" fmla="*/ 61 w 504"/>
                <a:gd name="T31" fmla="*/ 31 h 388"/>
                <a:gd name="T32" fmla="*/ 74 w 504"/>
                <a:gd name="T33" fmla="*/ 39 h 388"/>
                <a:gd name="T34" fmla="*/ 82 w 504"/>
                <a:gd name="T35" fmla="*/ 31 h 388"/>
                <a:gd name="T36" fmla="*/ 88 w 504"/>
                <a:gd name="T37" fmla="*/ 20 h 388"/>
                <a:gd name="T38" fmla="*/ 85 w 504"/>
                <a:gd name="T39" fmla="*/ 16 h 388"/>
                <a:gd name="T40" fmla="*/ 95 w 504"/>
                <a:gd name="T41" fmla="*/ 13 h 388"/>
                <a:gd name="T42" fmla="*/ 95 w 504"/>
                <a:gd name="T43" fmla="*/ 7 h 388"/>
                <a:gd name="T44" fmla="*/ 88 w 504"/>
                <a:gd name="T45" fmla="*/ 4 h 388"/>
                <a:gd name="T46" fmla="*/ 67 w 504"/>
                <a:gd name="T47" fmla="*/ 4 h 388"/>
                <a:gd name="T48" fmla="*/ 41 w 504"/>
                <a:gd name="T49" fmla="*/ 14 h 388"/>
                <a:gd name="T50" fmla="*/ 37 w 504"/>
                <a:gd name="T51" fmla="*/ 20 h 388"/>
                <a:gd name="T52" fmla="*/ 28 w 504"/>
                <a:gd name="T53" fmla="*/ 20 h 388"/>
                <a:gd name="T54" fmla="*/ 15 w 504"/>
                <a:gd name="T55" fmla="*/ 25 h 388"/>
                <a:gd name="T56" fmla="*/ 12 w 504"/>
                <a:gd name="T57" fmla="*/ 29 h 388"/>
                <a:gd name="T58" fmla="*/ 10 w 504"/>
                <a:gd name="T59" fmla="*/ 37 h 388"/>
                <a:gd name="T60" fmla="*/ 10 w 504"/>
                <a:gd name="T61" fmla="*/ 46 h 388"/>
                <a:gd name="T62" fmla="*/ 4 w 504"/>
                <a:gd name="T63" fmla="*/ 48 h 388"/>
                <a:gd name="T64" fmla="*/ 4 w 504"/>
                <a:gd name="T65" fmla="*/ 66 h 388"/>
                <a:gd name="T66" fmla="*/ 10 w 504"/>
                <a:gd name="T67" fmla="*/ 66 h 388"/>
                <a:gd name="T68" fmla="*/ 11 w 504"/>
                <a:gd name="T69" fmla="*/ 58 h 388"/>
                <a:gd name="T70" fmla="*/ 28 w 504"/>
                <a:gd name="T71" fmla="*/ 59 h 388"/>
                <a:gd name="T72" fmla="*/ 25 w 504"/>
                <a:gd name="T73" fmla="*/ 65 h 388"/>
                <a:gd name="T74" fmla="*/ 17 w 504"/>
                <a:gd name="T75" fmla="*/ 66 h 388"/>
                <a:gd name="T76" fmla="*/ 19 w 504"/>
                <a:gd name="T77" fmla="*/ 72 h 38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4"/>
                <a:gd name="T118" fmla="*/ 0 h 388"/>
                <a:gd name="T119" fmla="*/ 504 w 504"/>
                <a:gd name="T120" fmla="*/ 388 h 38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4" h="388">
                  <a:moveTo>
                    <a:pt x="97" y="367"/>
                  </a:moveTo>
                  <a:lnTo>
                    <a:pt x="142" y="367"/>
                  </a:lnTo>
                  <a:cubicBezTo>
                    <a:pt x="164" y="362"/>
                    <a:pt x="180" y="340"/>
                    <a:pt x="231" y="337"/>
                  </a:cubicBezTo>
                  <a:cubicBezTo>
                    <a:pt x="282" y="334"/>
                    <a:pt x="244" y="337"/>
                    <a:pt x="261" y="337"/>
                  </a:cubicBezTo>
                  <a:lnTo>
                    <a:pt x="303" y="340"/>
                  </a:lnTo>
                  <a:lnTo>
                    <a:pt x="324" y="367"/>
                  </a:lnTo>
                  <a:lnTo>
                    <a:pt x="324" y="322"/>
                  </a:lnTo>
                  <a:lnTo>
                    <a:pt x="369" y="276"/>
                  </a:lnTo>
                  <a:lnTo>
                    <a:pt x="414" y="276"/>
                  </a:lnTo>
                  <a:lnTo>
                    <a:pt x="324" y="231"/>
                  </a:lnTo>
                  <a:lnTo>
                    <a:pt x="291" y="277"/>
                  </a:lnTo>
                  <a:lnTo>
                    <a:pt x="188" y="276"/>
                  </a:lnTo>
                  <a:lnTo>
                    <a:pt x="233" y="231"/>
                  </a:lnTo>
                  <a:lnTo>
                    <a:pt x="233" y="185"/>
                  </a:lnTo>
                  <a:lnTo>
                    <a:pt x="278" y="185"/>
                  </a:lnTo>
                  <a:lnTo>
                    <a:pt x="321" y="163"/>
                  </a:lnTo>
                  <a:lnTo>
                    <a:pt x="393" y="202"/>
                  </a:lnTo>
                  <a:lnTo>
                    <a:pt x="438" y="160"/>
                  </a:lnTo>
                  <a:lnTo>
                    <a:pt x="462" y="106"/>
                  </a:lnTo>
                  <a:lnTo>
                    <a:pt x="456" y="82"/>
                  </a:lnTo>
                  <a:lnTo>
                    <a:pt x="504" y="67"/>
                  </a:lnTo>
                  <a:lnTo>
                    <a:pt x="501" y="34"/>
                  </a:lnTo>
                  <a:lnTo>
                    <a:pt x="465" y="10"/>
                  </a:lnTo>
                  <a:cubicBezTo>
                    <a:pt x="441" y="6"/>
                    <a:pt x="394" y="0"/>
                    <a:pt x="354" y="10"/>
                  </a:cubicBezTo>
                  <a:cubicBezTo>
                    <a:pt x="306" y="13"/>
                    <a:pt x="248" y="56"/>
                    <a:pt x="222" y="73"/>
                  </a:cubicBezTo>
                  <a:lnTo>
                    <a:pt x="195" y="103"/>
                  </a:lnTo>
                  <a:lnTo>
                    <a:pt x="147" y="106"/>
                  </a:lnTo>
                  <a:lnTo>
                    <a:pt x="81" y="130"/>
                  </a:lnTo>
                  <a:cubicBezTo>
                    <a:pt x="68" y="137"/>
                    <a:pt x="71" y="139"/>
                    <a:pt x="66" y="148"/>
                  </a:cubicBezTo>
                  <a:cubicBezTo>
                    <a:pt x="61" y="157"/>
                    <a:pt x="54" y="171"/>
                    <a:pt x="52" y="185"/>
                  </a:cubicBezTo>
                  <a:cubicBezTo>
                    <a:pt x="38" y="210"/>
                    <a:pt x="58" y="222"/>
                    <a:pt x="52" y="231"/>
                  </a:cubicBezTo>
                  <a:lnTo>
                    <a:pt x="15" y="241"/>
                  </a:lnTo>
                  <a:cubicBezTo>
                    <a:pt x="9" y="259"/>
                    <a:pt x="0" y="292"/>
                    <a:pt x="15" y="340"/>
                  </a:cubicBezTo>
                  <a:cubicBezTo>
                    <a:pt x="30" y="388"/>
                    <a:pt x="46" y="347"/>
                    <a:pt x="54" y="340"/>
                  </a:cubicBezTo>
                  <a:lnTo>
                    <a:pt x="60" y="298"/>
                  </a:lnTo>
                  <a:lnTo>
                    <a:pt x="147" y="301"/>
                  </a:lnTo>
                  <a:lnTo>
                    <a:pt x="132" y="331"/>
                  </a:lnTo>
                  <a:lnTo>
                    <a:pt x="87" y="337"/>
                  </a:lnTo>
                  <a:lnTo>
                    <a:pt x="97" y="367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8" name="未知"/>
            <p:cNvSpPr>
              <a:spLocks noChangeArrowheads="1"/>
            </p:cNvSpPr>
            <p:nvPr/>
          </p:nvSpPr>
          <p:spPr bwMode="auto">
            <a:xfrm>
              <a:off x="1329" y="70"/>
              <a:ext cx="174" cy="156"/>
            </a:xfrm>
            <a:custGeom>
              <a:avLst/>
              <a:gdLst>
                <a:gd name="T0" fmla="*/ 0 w 194"/>
                <a:gd name="T1" fmla="*/ 35 h 174"/>
                <a:gd name="T2" fmla="*/ 7 w 194"/>
                <a:gd name="T3" fmla="*/ 26 h 174"/>
                <a:gd name="T4" fmla="*/ 20 w 194"/>
                <a:gd name="T5" fmla="*/ 25 h 174"/>
                <a:gd name="T6" fmla="*/ 27 w 194"/>
                <a:gd name="T7" fmla="*/ 18 h 174"/>
                <a:gd name="T8" fmla="*/ 28 w 194"/>
                <a:gd name="T9" fmla="*/ 13 h 174"/>
                <a:gd name="T10" fmla="*/ 39 w 194"/>
                <a:gd name="T11" fmla="*/ 11 h 174"/>
                <a:gd name="T12" fmla="*/ 33 w 194"/>
                <a:gd name="T13" fmla="*/ 5 h 174"/>
                <a:gd name="T14" fmla="*/ 27 w 194"/>
                <a:gd name="T15" fmla="*/ 6 h 174"/>
                <a:gd name="T16" fmla="*/ 20 w 194"/>
                <a:gd name="T17" fmla="*/ 0 h 174"/>
                <a:gd name="T18" fmla="*/ 14 w 194"/>
                <a:gd name="T19" fmla="*/ 7 h 174"/>
                <a:gd name="T20" fmla="*/ 0 w 194"/>
                <a:gd name="T21" fmla="*/ 17 h 174"/>
                <a:gd name="T22" fmla="*/ 0 w 194"/>
                <a:gd name="T23" fmla="*/ 35 h 17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94"/>
                <a:gd name="T37" fmla="*/ 0 h 174"/>
                <a:gd name="T38" fmla="*/ 194 w 194"/>
                <a:gd name="T39" fmla="*/ 174 h 17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94" h="174">
                  <a:moveTo>
                    <a:pt x="0" y="174"/>
                  </a:moveTo>
                  <a:lnTo>
                    <a:pt x="33" y="135"/>
                  </a:lnTo>
                  <a:lnTo>
                    <a:pt x="105" y="132"/>
                  </a:lnTo>
                  <a:lnTo>
                    <a:pt x="138" y="93"/>
                  </a:lnTo>
                  <a:lnTo>
                    <a:pt x="141" y="69"/>
                  </a:lnTo>
                  <a:lnTo>
                    <a:pt x="194" y="54"/>
                  </a:lnTo>
                  <a:lnTo>
                    <a:pt x="168" y="27"/>
                  </a:lnTo>
                  <a:lnTo>
                    <a:pt x="135" y="30"/>
                  </a:lnTo>
                  <a:lnTo>
                    <a:pt x="99" y="0"/>
                  </a:lnTo>
                  <a:lnTo>
                    <a:pt x="72" y="33"/>
                  </a:lnTo>
                  <a:lnTo>
                    <a:pt x="0" y="87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9" name="未知"/>
            <p:cNvSpPr>
              <a:spLocks noChangeArrowheads="1"/>
            </p:cNvSpPr>
            <p:nvPr/>
          </p:nvSpPr>
          <p:spPr bwMode="auto">
            <a:xfrm>
              <a:off x="0" y="77"/>
              <a:ext cx="1460" cy="1790"/>
            </a:xfrm>
            <a:custGeom>
              <a:avLst/>
              <a:gdLst>
                <a:gd name="T0" fmla="*/ 203 w 1630"/>
                <a:gd name="T1" fmla="*/ 4 h 1996"/>
                <a:gd name="T2" fmla="*/ 166 w 1630"/>
                <a:gd name="T3" fmla="*/ 16 h 1996"/>
                <a:gd name="T4" fmla="*/ 107 w 1630"/>
                <a:gd name="T5" fmla="*/ 53 h 1996"/>
                <a:gd name="T6" fmla="*/ 51 w 1630"/>
                <a:gd name="T7" fmla="*/ 118 h 1996"/>
                <a:gd name="T8" fmla="*/ 21 w 1630"/>
                <a:gd name="T9" fmla="*/ 175 h 1996"/>
                <a:gd name="T10" fmla="*/ 4 w 1630"/>
                <a:gd name="T11" fmla="*/ 248 h 1996"/>
                <a:gd name="T12" fmla="*/ 4 w 1630"/>
                <a:gd name="T13" fmla="*/ 324 h 1996"/>
                <a:gd name="T14" fmla="*/ 13 w 1630"/>
                <a:gd name="T15" fmla="*/ 349 h 1996"/>
                <a:gd name="T16" fmla="*/ 27 w 1630"/>
                <a:gd name="T17" fmla="*/ 361 h 1996"/>
                <a:gd name="T18" fmla="*/ 37 w 1630"/>
                <a:gd name="T19" fmla="*/ 390 h 1996"/>
                <a:gd name="T20" fmla="*/ 41 w 1630"/>
                <a:gd name="T21" fmla="*/ 376 h 1996"/>
                <a:gd name="T22" fmla="*/ 47 w 1630"/>
                <a:gd name="T23" fmla="*/ 354 h 1996"/>
                <a:gd name="T24" fmla="*/ 52 w 1630"/>
                <a:gd name="T25" fmla="*/ 317 h 1996"/>
                <a:gd name="T26" fmla="*/ 73 w 1630"/>
                <a:gd name="T27" fmla="*/ 298 h 1996"/>
                <a:gd name="T28" fmla="*/ 73 w 1630"/>
                <a:gd name="T29" fmla="*/ 317 h 1996"/>
                <a:gd name="T30" fmla="*/ 75 w 1630"/>
                <a:gd name="T31" fmla="*/ 331 h 1996"/>
                <a:gd name="T32" fmla="*/ 67 w 1630"/>
                <a:gd name="T33" fmla="*/ 359 h 1996"/>
                <a:gd name="T34" fmla="*/ 91 w 1630"/>
                <a:gd name="T35" fmla="*/ 315 h 1996"/>
                <a:gd name="T36" fmla="*/ 102 w 1630"/>
                <a:gd name="T37" fmla="*/ 294 h 1996"/>
                <a:gd name="T38" fmla="*/ 144 w 1630"/>
                <a:gd name="T39" fmla="*/ 294 h 1996"/>
                <a:gd name="T40" fmla="*/ 158 w 1630"/>
                <a:gd name="T41" fmla="*/ 284 h 1996"/>
                <a:gd name="T42" fmla="*/ 152 w 1630"/>
                <a:gd name="T43" fmla="*/ 302 h 1996"/>
                <a:gd name="T44" fmla="*/ 166 w 1630"/>
                <a:gd name="T45" fmla="*/ 317 h 1996"/>
                <a:gd name="T46" fmla="*/ 176 w 1630"/>
                <a:gd name="T47" fmla="*/ 284 h 1996"/>
                <a:gd name="T48" fmla="*/ 146 w 1630"/>
                <a:gd name="T49" fmla="*/ 265 h 1996"/>
                <a:gd name="T50" fmla="*/ 125 w 1630"/>
                <a:gd name="T51" fmla="*/ 251 h 1996"/>
                <a:gd name="T52" fmla="*/ 128 w 1630"/>
                <a:gd name="T53" fmla="*/ 239 h 1996"/>
                <a:gd name="T54" fmla="*/ 148 w 1630"/>
                <a:gd name="T55" fmla="*/ 230 h 1996"/>
                <a:gd name="T56" fmla="*/ 184 w 1630"/>
                <a:gd name="T57" fmla="*/ 216 h 1996"/>
                <a:gd name="T58" fmla="*/ 201 w 1630"/>
                <a:gd name="T59" fmla="*/ 225 h 1996"/>
                <a:gd name="T60" fmla="*/ 219 w 1630"/>
                <a:gd name="T61" fmla="*/ 226 h 1996"/>
                <a:gd name="T62" fmla="*/ 242 w 1630"/>
                <a:gd name="T63" fmla="*/ 224 h 1996"/>
                <a:gd name="T64" fmla="*/ 219 w 1630"/>
                <a:gd name="T65" fmla="*/ 291 h 1996"/>
                <a:gd name="T66" fmla="*/ 242 w 1630"/>
                <a:gd name="T67" fmla="*/ 275 h 1996"/>
                <a:gd name="T68" fmla="*/ 245 w 1630"/>
                <a:gd name="T69" fmla="*/ 253 h 1996"/>
                <a:gd name="T70" fmla="*/ 265 w 1630"/>
                <a:gd name="T71" fmla="*/ 238 h 1996"/>
                <a:gd name="T72" fmla="*/ 272 w 1630"/>
                <a:gd name="T73" fmla="*/ 222 h 1996"/>
                <a:gd name="T74" fmla="*/ 297 w 1630"/>
                <a:gd name="T75" fmla="*/ 219 h 1996"/>
                <a:gd name="T76" fmla="*/ 311 w 1630"/>
                <a:gd name="T77" fmla="*/ 204 h 1996"/>
                <a:gd name="T78" fmla="*/ 298 w 1630"/>
                <a:gd name="T79" fmla="*/ 202 h 1996"/>
                <a:gd name="T80" fmla="*/ 285 w 1630"/>
                <a:gd name="T81" fmla="*/ 188 h 1996"/>
                <a:gd name="T82" fmla="*/ 255 w 1630"/>
                <a:gd name="T83" fmla="*/ 174 h 1996"/>
                <a:gd name="T84" fmla="*/ 225 w 1630"/>
                <a:gd name="T85" fmla="*/ 178 h 1996"/>
                <a:gd name="T86" fmla="*/ 198 w 1630"/>
                <a:gd name="T87" fmla="*/ 146 h 1996"/>
                <a:gd name="T88" fmla="*/ 185 w 1630"/>
                <a:gd name="T89" fmla="*/ 142 h 1996"/>
                <a:gd name="T90" fmla="*/ 200 w 1630"/>
                <a:gd name="T91" fmla="*/ 132 h 1996"/>
                <a:gd name="T92" fmla="*/ 188 w 1630"/>
                <a:gd name="T93" fmla="*/ 123 h 1996"/>
                <a:gd name="T94" fmla="*/ 176 w 1630"/>
                <a:gd name="T95" fmla="*/ 115 h 1996"/>
                <a:gd name="T96" fmla="*/ 165 w 1630"/>
                <a:gd name="T97" fmla="*/ 101 h 1996"/>
                <a:gd name="T98" fmla="*/ 166 w 1630"/>
                <a:gd name="T99" fmla="*/ 88 h 1996"/>
                <a:gd name="T100" fmla="*/ 190 w 1630"/>
                <a:gd name="T101" fmla="*/ 93 h 1996"/>
                <a:gd name="T102" fmla="*/ 176 w 1630"/>
                <a:gd name="T103" fmla="*/ 85 h 1996"/>
                <a:gd name="T104" fmla="*/ 176 w 1630"/>
                <a:gd name="T105" fmla="*/ 76 h 1996"/>
                <a:gd name="T106" fmla="*/ 198 w 1630"/>
                <a:gd name="T107" fmla="*/ 66 h 1996"/>
                <a:gd name="T108" fmla="*/ 201 w 1630"/>
                <a:gd name="T109" fmla="*/ 53 h 1996"/>
                <a:gd name="T110" fmla="*/ 217 w 1630"/>
                <a:gd name="T111" fmla="*/ 48 h 1996"/>
                <a:gd name="T112" fmla="*/ 225 w 1630"/>
                <a:gd name="T113" fmla="*/ 27 h 1996"/>
                <a:gd name="T114" fmla="*/ 226 w 1630"/>
                <a:gd name="T115" fmla="*/ 4 h 199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30"/>
                <a:gd name="T175" fmla="*/ 0 h 1996"/>
                <a:gd name="T176" fmla="*/ 1630 w 1630"/>
                <a:gd name="T177" fmla="*/ 1996 h 199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30" h="1996">
                  <a:moveTo>
                    <a:pt x="1125" y="0"/>
                  </a:moveTo>
                  <a:lnTo>
                    <a:pt x="1061" y="9"/>
                  </a:lnTo>
                  <a:lnTo>
                    <a:pt x="952" y="52"/>
                  </a:lnTo>
                  <a:lnTo>
                    <a:pt x="868" y="82"/>
                  </a:lnTo>
                  <a:lnTo>
                    <a:pt x="768" y="137"/>
                  </a:lnTo>
                  <a:lnTo>
                    <a:pt x="558" y="275"/>
                  </a:lnTo>
                  <a:lnTo>
                    <a:pt x="403" y="430"/>
                  </a:lnTo>
                  <a:lnTo>
                    <a:pt x="266" y="604"/>
                  </a:lnTo>
                  <a:cubicBezTo>
                    <a:pt x="226" y="660"/>
                    <a:pt x="189" y="720"/>
                    <a:pt x="163" y="769"/>
                  </a:cubicBezTo>
                  <a:cubicBezTo>
                    <a:pt x="135" y="828"/>
                    <a:pt x="129" y="844"/>
                    <a:pt x="110" y="896"/>
                  </a:cubicBezTo>
                  <a:lnTo>
                    <a:pt x="46" y="1079"/>
                  </a:lnTo>
                  <a:lnTo>
                    <a:pt x="10" y="1271"/>
                  </a:lnTo>
                  <a:lnTo>
                    <a:pt x="0" y="1445"/>
                  </a:lnTo>
                  <a:lnTo>
                    <a:pt x="19" y="1655"/>
                  </a:lnTo>
                  <a:lnTo>
                    <a:pt x="58" y="1735"/>
                  </a:lnTo>
                  <a:lnTo>
                    <a:pt x="73" y="1786"/>
                  </a:lnTo>
                  <a:lnTo>
                    <a:pt x="103" y="1777"/>
                  </a:lnTo>
                  <a:lnTo>
                    <a:pt x="145" y="1849"/>
                  </a:lnTo>
                  <a:lnTo>
                    <a:pt x="157" y="1957"/>
                  </a:lnTo>
                  <a:lnTo>
                    <a:pt x="190" y="1996"/>
                  </a:lnTo>
                  <a:lnTo>
                    <a:pt x="247" y="1993"/>
                  </a:lnTo>
                  <a:lnTo>
                    <a:pt x="214" y="1927"/>
                  </a:lnTo>
                  <a:lnTo>
                    <a:pt x="199" y="1834"/>
                  </a:lnTo>
                  <a:lnTo>
                    <a:pt x="250" y="1819"/>
                  </a:lnTo>
                  <a:lnTo>
                    <a:pt x="253" y="1705"/>
                  </a:lnTo>
                  <a:lnTo>
                    <a:pt x="277" y="1630"/>
                  </a:lnTo>
                  <a:lnTo>
                    <a:pt x="286" y="1591"/>
                  </a:lnTo>
                  <a:lnTo>
                    <a:pt x="379" y="1525"/>
                  </a:lnTo>
                  <a:lnTo>
                    <a:pt x="325" y="1627"/>
                  </a:lnTo>
                  <a:lnTo>
                    <a:pt x="385" y="1621"/>
                  </a:lnTo>
                  <a:lnTo>
                    <a:pt x="358" y="1666"/>
                  </a:lnTo>
                  <a:cubicBezTo>
                    <a:pt x="359" y="1678"/>
                    <a:pt x="395" y="1678"/>
                    <a:pt x="394" y="1696"/>
                  </a:cubicBezTo>
                  <a:cubicBezTo>
                    <a:pt x="393" y="1714"/>
                    <a:pt x="359" y="1754"/>
                    <a:pt x="352" y="1777"/>
                  </a:cubicBezTo>
                  <a:cubicBezTo>
                    <a:pt x="345" y="1800"/>
                    <a:pt x="330" y="1841"/>
                    <a:pt x="352" y="1834"/>
                  </a:cubicBezTo>
                  <a:cubicBezTo>
                    <a:pt x="374" y="1827"/>
                    <a:pt x="464" y="1769"/>
                    <a:pt x="484" y="1732"/>
                  </a:cubicBezTo>
                  <a:lnTo>
                    <a:pt x="475" y="1609"/>
                  </a:lnTo>
                  <a:lnTo>
                    <a:pt x="517" y="1558"/>
                  </a:lnTo>
                  <a:lnTo>
                    <a:pt x="526" y="1504"/>
                  </a:lnTo>
                  <a:lnTo>
                    <a:pt x="568" y="1570"/>
                  </a:lnTo>
                  <a:lnTo>
                    <a:pt x="754" y="1507"/>
                  </a:lnTo>
                  <a:lnTo>
                    <a:pt x="748" y="1438"/>
                  </a:lnTo>
                  <a:lnTo>
                    <a:pt x="823" y="1462"/>
                  </a:lnTo>
                  <a:lnTo>
                    <a:pt x="844" y="1513"/>
                  </a:lnTo>
                  <a:lnTo>
                    <a:pt x="799" y="1549"/>
                  </a:lnTo>
                  <a:cubicBezTo>
                    <a:pt x="793" y="1567"/>
                    <a:pt x="793" y="1585"/>
                    <a:pt x="808" y="1624"/>
                  </a:cubicBezTo>
                  <a:cubicBezTo>
                    <a:pt x="823" y="1663"/>
                    <a:pt x="859" y="1649"/>
                    <a:pt x="868" y="1633"/>
                  </a:cubicBezTo>
                  <a:lnTo>
                    <a:pt x="865" y="1528"/>
                  </a:lnTo>
                  <a:lnTo>
                    <a:pt x="922" y="1462"/>
                  </a:lnTo>
                  <a:lnTo>
                    <a:pt x="826" y="1417"/>
                  </a:lnTo>
                  <a:lnTo>
                    <a:pt x="763" y="1357"/>
                  </a:lnTo>
                  <a:lnTo>
                    <a:pt x="742" y="1300"/>
                  </a:lnTo>
                  <a:lnTo>
                    <a:pt x="652" y="1288"/>
                  </a:lnTo>
                  <a:lnTo>
                    <a:pt x="664" y="1255"/>
                  </a:lnTo>
                  <a:lnTo>
                    <a:pt x="670" y="1225"/>
                  </a:lnTo>
                  <a:lnTo>
                    <a:pt x="733" y="1222"/>
                  </a:lnTo>
                  <a:lnTo>
                    <a:pt x="769" y="1180"/>
                  </a:lnTo>
                  <a:lnTo>
                    <a:pt x="835" y="1090"/>
                  </a:lnTo>
                  <a:lnTo>
                    <a:pt x="958" y="1105"/>
                  </a:lnTo>
                  <a:lnTo>
                    <a:pt x="991" y="1153"/>
                  </a:lnTo>
                  <a:lnTo>
                    <a:pt x="1042" y="1155"/>
                  </a:lnTo>
                  <a:lnTo>
                    <a:pt x="1105" y="1090"/>
                  </a:lnTo>
                  <a:lnTo>
                    <a:pt x="1147" y="1156"/>
                  </a:lnTo>
                  <a:lnTo>
                    <a:pt x="1216" y="1132"/>
                  </a:lnTo>
                  <a:lnTo>
                    <a:pt x="1261" y="1153"/>
                  </a:lnTo>
                  <a:lnTo>
                    <a:pt x="1147" y="1360"/>
                  </a:lnTo>
                  <a:lnTo>
                    <a:pt x="1147" y="1492"/>
                  </a:lnTo>
                  <a:lnTo>
                    <a:pt x="1189" y="1492"/>
                  </a:lnTo>
                  <a:lnTo>
                    <a:pt x="1261" y="1411"/>
                  </a:lnTo>
                  <a:lnTo>
                    <a:pt x="1258" y="1327"/>
                  </a:lnTo>
                  <a:lnTo>
                    <a:pt x="1279" y="1294"/>
                  </a:lnTo>
                  <a:lnTo>
                    <a:pt x="1294" y="1243"/>
                  </a:lnTo>
                  <a:lnTo>
                    <a:pt x="1384" y="1219"/>
                  </a:lnTo>
                  <a:lnTo>
                    <a:pt x="1372" y="1162"/>
                  </a:lnTo>
                  <a:lnTo>
                    <a:pt x="1420" y="1135"/>
                  </a:lnTo>
                  <a:lnTo>
                    <a:pt x="1459" y="1117"/>
                  </a:lnTo>
                  <a:lnTo>
                    <a:pt x="1552" y="1120"/>
                  </a:lnTo>
                  <a:lnTo>
                    <a:pt x="1591" y="1063"/>
                  </a:lnTo>
                  <a:lnTo>
                    <a:pt x="1618" y="1042"/>
                  </a:lnTo>
                  <a:lnTo>
                    <a:pt x="1630" y="1024"/>
                  </a:lnTo>
                  <a:lnTo>
                    <a:pt x="1555" y="1036"/>
                  </a:lnTo>
                  <a:lnTo>
                    <a:pt x="1555" y="985"/>
                  </a:lnTo>
                  <a:lnTo>
                    <a:pt x="1483" y="958"/>
                  </a:lnTo>
                  <a:lnTo>
                    <a:pt x="1459" y="985"/>
                  </a:lnTo>
                  <a:lnTo>
                    <a:pt x="1330" y="889"/>
                  </a:lnTo>
                  <a:lnTo>
                    <a:pt x="1276" y="931"/>
                  </a:lnTo>
                  <a:lnTo>
                    <a:pt x="1177" y="913"/>
                  </a:lnTo>
                  <a:lnTo>
                    <a:pt x="1186" y="841"/>
                  </a:lnTo>
                  <a:lnTo>
                    <a:pt x="1033" y="748"/>
                  </a:lnTo>
                  <a:lnTo>
                    <a:pt x="970" y="763"/>
                  </a:lnTo>
                  <a:lnTo>
                    <a:pt x="970" y="724"/>
                  </a:lnTo>
                  <a:lnTo>
                    <a:pt x="1003" y="685"/>
                  </a:lnTo>
                  <a:lnTo>
                    <a:pt x="1039" y="676"/>
                  </a:lnTo>
                  <a:lnTo>
                    <a:pt x="1006" y="619"/>
                  </a:lnTo>
                  <a:lnTo>
                    <a:pt x="979" y="631"/>
                  </a:lnTo>
                  <a:lnTo>
                    <a:pt x="979" y="574"/>
                  </a:lnTo>
                  <a:lnTo>
                    <a:pt x="913" y="592"/>
                  </a:lnTo>
                  <a:lnTo>
                    <a:pt x="904" y="514"/>
                  </a:lnTo>
                  <a:lnTo>
                    <a:pt x="861" y="520"/>
                  </a:lnTo>
                  <a:lnTo>
                    <a:pt x="816" y="430"/>
                  </a:lnTo>
                  <a:lnTo>
                    <a:pt x="868" y="445"/>
                  </a:lnTo>
                  <a:lnTo>
                    <a:pt x="910" y="484"/>
                  </a:lnTo>
                  <a:lnTo>
                    <a:pt x="994" y="481"/>
                  </a:lnTo>
                  <a:lnTo>
                    <a:pt x="967" y="433"/>
                  </a:lnTo>
                  <a:lnTo>
                    <a:pt x="913" y="436"/>
                  </a:lnTo>
                  <a:lnTo>
                    <a:pt x="877" y="400"/>
                  </a:lnTo>
                  <a:lnTo>
                    <a:pt x="919" y="391"/>
                  </a:lnTo>
                  <a:lnTo>
                    <a:pt x="970" y="397"/>
                  </a:lnTo>
                  <a:lnTo>
                    <a:pt x="1033" y="334"/>
                  </a:lnTo>
                  <a:lnTo>
                    <a:pt x="1000" y="289"/>
                  </a:lnTo>
                  <a:lnTo>
                    <a:pt x="1048" y="277"/>
                  </a:lnTo>
                  <a:lnTo>
                    <a:pt x="1144" y="283"/>
                  </a:lnTo>
                  <a:lnTo>
                    <a:pt x="1129" y="247"/>
                  </a:lnTo>
                  <a:lnTo>
                    <a:pt x="1171" y="205"/>
                  </a:lnTo>
                  <a:lnTo>
                    <a:pt x="1174" y="136"/>
                  </a:lnTo>
                  <a:lnTo>
                    <a:pt x="1222" y="46"/>
                  </a:lnTo>
                  <a:lnTo>
                    <a:pt x="1180" y="13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0" name="未知"/>
            <p:cNvSpPr>
              <a:spLocks noChangeArrowheads="1"/>
            </p:cNvSpPr>
            <p:nvPr/>
          </p:nvSpPr>
          <p:spPr bwMode="auto">
            <a:xfrm>
              <a:off x="958" y="2375"/>
              <a:ext cx="400" cy="295"/>
            </a:xfrm>
            <a:custGeom>
              <a:avLst/>
              <a:gdLst>
                <a:gd name="T0" fmla="*/ 0 w 446"/>
                <a:gd name="T1" fmla="*/ 31 h 329"/>
                <a:gd name="T2" fmla="*/ 0 w 446"/>
                <a:gd name="T3" fmla="*/ 50 h 329"/>
                <a:gd name="T4" fmla="*/ 22 w 446"/>
                <a:gd name="T5" fmla="*/ 58 h 329"/>
                <a:gd name="T6" fmla="*/ 35 w 446"/>
                <a:gd name="T7" fmla="*/ 59 h 329"/>
                <a:gd name="T8" fmla="*/ 47 w 446"/>
                <a:gd name="T9" fmla="*/ 63 h 329"/>
                <a:gd name="T10" fmla="*/ 63 w 446"/>
                <a:gd name="T11" fmla="*/ 64 h 329"/>
                <a:gd name="T12" fmla="*/ 81 w 446"/>
                <a:gd name="T13" fmla="*/ 64 h 329"/>
                <a:gd name="T14" fmla="*/ 83 w 446"/>
                <a:gd name="T15" fmla="*/ 58 h 329"/>
                <a:gd name="T16" fmla="*/ 74 w 446"/>
                <a:gd name="T17" fmla="*/ 48 h 329"/>
                <a:gd name="T18" fmla="*/ 74 w 446"/>
                <a:gd name="T19" fmla="*/ 39 h 329"/>
                <a:gd name="T20" fmla="*/ 59 w 446"/>
                <a:gd name="T21" fmla="*/ 31 h 329"/>
                <a:gd name="T22" fmla="*/ 61 w 446"/>
                <a:gd name="T23" fmla="*/ 18 h 329"/>
                <a:gd name="T24" fmla="*/ 50 w 446"/>
                <a:gd name="T25" fmla="*/ 12 h 329"/>
                <a:gd name="T26" fmla="*/ 48 w 446"/>
                <a:gd name="T27" fmla="*/ 22 h 329"/>
                <a:gd name="T28" fmla="*/ 39 w 446"/>
                <a:gd name="T29" fmla="*/ 16 h 329"/>
                <a:gd name="T30" fmla="*/ 33 w 446"/>
                <a:gd name="T31" fmla="*/ 20 h 329"/>
                <a:gd name="T32" fmla="*/ 35 w 446"/>
                <a:gd name="T33" fmla="*/ 10 h 329"/>
                <a:gd name="T34" fmla="*/ 22 w 446"/>
                <a:gd name="T35" fmla="*/ 7 h 329"/>
                <a:gd name="T36" fmla="*/ 22 w 446"/>
                <a:gd name="T37" fmla="*/ 22 h 329"/>
                <a:gd name="T38" fmla="*/ 28 w 446"/>
                <a:gd name="T39" fmla="*/ 36 h 329"/>
                <a:gd name="T40" fmla="*/ 14 w 446"/>
                <a:gd name="T41" fmla="*/ 39 h 329"/>
                <a:gd name="T42" fmla="*/ 7 w 446"/>
                <a:gd name="T43" fmla="*/ 31 h 329"/>
                <a:gd name="T44" fmla="*/ 0 w 446"/>
                <a:gd name="T45" fmla="*/ 31 h 32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46"/>
                <a:gd name="T70" fmla="*/ 0 h 329"/>
                <a:gd name="T71" fmla="*/ 446 w 446"/>
                <a:gd name="T72" fmla="*/ 329 h 32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46" h="329">
                  <a:moveTo>
                    <a:pt x="0" y="162"/>
                  </a:moveTo>
                  <a:lnTo>
                    <a:pt x="0" y="258"/>
                  </a:lnTo>
                  <a:lnTo>
                    <a:pt x="109" y="295"/>
                  </a:lnTo>
                  <a:lnTo>
                    <a:pt x="183" y="309"/>
                  </a:lnTo>
                  <a:lnTo>
                    <a:pt x="240" y="318"/>
                  </a:lnTo>
                  <a:lnTo>
                    <a:pt x="318" y="327"/>
                  </a:lnTo>
                  <a:lnTo>
                    <a:pt x="414" y="324"/>
                  </a:lnTo>
                  <a:cubicBezTo>
                    <a:pt x="432" y="319"/>
                    <a:pt x="446" y="329"/>
                    <a:pt x="427" y="295"/>
                  </a:cubicBezTo>
                  <a:cubicBezTo>
                    <a:pt x="408" y="261"/>
                    <a:pt x="389" y="265"/>
                    <a:pt x="382" y="250"/>
                  </a:cubicBezTo>
                  <a:lnTo>
                    <a:pt x="382" y="204"/>
                  </a:lnTo>
                  <a:lnTo>
                    <a:pt x="309" y="159"/>
                  </a:lnTo>
                  <a:cubicBezTo>
                    <a:pt x="298" y="140"/>
                    <a:pt x="333" y="144"/>
                    <a:pt x="315" y="90"/>
                  </a:cubicBezTo>
                  <a:cubicBezTo>
                    <a:pt x="297" y="36"/>
                    <a:pt x="266" y="53"/>
                    <a:pt x="255" y="57"/>
                  </a:cubicBezTo>
                  <a:lnTo>
                    <a:pt x="246" y="114"/>
                  </a:lnTo>
                  <a:lnTo>
                    <a:pt x="204" y="84"/>
                  </a:lnTo>
                  <a:lnTo>
                    <a:pt x="168" y="99"/>
                  </a:lnTo>
                  <a:lnTo>
                    <a:pt x="180" y="48"/>
                  </a:lnTo>
                  <a:cubicBezTo>
                    <a:pt x="171" y="38"/>
                    <a:pt x="135" y="0"/>
                    <a:pt x="111" y="36"/>
                  </a:cubicBezTo>
                  <a:cubicBezTo>
                    <a:pt x="87" y="72"/>
                    <a:pt x="104" y="89"/>
                    <a:pt x="109" y="114"/>
                  </a:cubicBezTo>
                  <a:lnTo>
                    <a:pt x="144" y="186"/>
                  </a:lnTo>
                  <a:lnTo>
                    <a:pt x="75" y="195"/>
                  </a:lnTo>
                  <a:lnTo>
                    <a:pt x="36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1" name="未知"/>
            <p:cNvSpPr>
              <a:spLocks noChangeArrowheads="1"/>
            </p:cNvSpPr>
            <p:nvPr/>
          </p:nvSpPr>
          <p:spPr bwMode="auto">
            <a:xfrm>
              <a:off x="864" y="2292"/>
              <a:ext cx="395" cy="131"/>
            </a:xfrm>
            <a:custGeom>
              <a:avLst/>
              <a:gdLst>
                <a:gd name="T0" fmla="*/ 4 w 441"/>
                <a:gd name="T1" fmla="*/ 16 h 146"/>
                <a:gd name="T2" fmla="*/ 12 w 441"/>
                <a:gd name="T3" fmla="*/ 28 h 146"/>
                <a:gd name="T4" fmla="*/ 32 w 441"/>
                <a:gd name="T5" fmla="*/ 22 h 146"/>
                <a:gd name="T6" fmla="*/ 42 w 441"/>
                <a:gd name="T7" fmla="*/ 13 h 146"/>
                <a:gd name="T8" fmla="*/ 50 w 441"/>
                <a:gd name="T9" fmla="*/ 22 h 146"/>
                <a:gd name="T10" fmla="*/ 58 w 441"/>
                <a:gd name="T11" fmla="*/ 20 h 146"/>
                <a:gd name="T12" fmla="*/ 66 w 441"/>
                <a:gd name="T13" fmla="*/ 22 h 146"/>
                <a:gd name="T14" fmla="*/ 66 w 441"/>
                <a:gd name="T15" fmla="*/ 13 h 146"/>
                <a:gd name="T16" fmla="*/ 73 w 441"/>
                <a:gd name="T17" fmla="*/ 6 h 146"/>
                <a:gd name="T18" fmla="*/ 77 w 441"/>
                <a:gd name="T19" fmla="*/ 12 h 146"/>
                <a:gd name="T20" fmla="*/ 82 w 441"/>
                <a:gd name="T21" fmla="*/ 4 h 146"/>
                <a:gd name="T22" fmla="*/ 73 w 441"/>
                <a:gd name="T23" fmla="*/ 0 h 146"/>
                <a:gd name="T24" fmla="*/ 58 w 441"/>
                <a:gd name="T25" fmla="*/ 13 h 146"/>
                <a:gd name="T26" fmla="*/ 46 w 441"/>
                <a:gd name="T27" fmla="*/ 4 h 146"/>
                <a:gd name="T28" fmla="*/ 37 w 441"/>
                <a:gd name="T29" fmla="*/ 11 h 146"/>
                <a:gd name="T30" fmla="*/ 27 w 441"/>
                <a:gd name="T31" fmla="*/ 14 h 146"/>
                <a:gd name="T32" fmla="*/ 24 w 441"/>
                <a:gd name="T33" fmla="*/ 16 h 146"/>
                <a:gd name="T34" fmla="*/ 21 w 441"/>
                <a:gd name="T35" fmla="*/ 16 h 146"/>
                <a:gd name="T36" fmla="*/ 12 w 441"/>
                <a:gd name="T37" fmla="*/ 11 h 146"/>
                <a:gd name="T38" fmla="*/ 4 w 441"/>
                <a:gd name="T39" fmla="*/ 16 h 14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41"/>
                <a:gd name="T61" fmla="*/ 0 h 146"/>
                <a:gd name="T62" fmla="*/ 441 w 441"/>
                <a:gd name="T63" fmla="*/ 146 h 14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41" h="146">
                  <a:moveTo>
                    <a:pt x="6" y="78"/>
                  </a:moveTo>
                  <a:cubicBezTo>
                    <a:pt x="0" y="90"/>
                    <a:pt x="33" y="136"/>
                    <a:pt x="60" y="141"/>
                  </a:cubicBezTo>
                  <a:cubicBezTo>
                    <a:pt x="87" y="146"/>
                    <a:pt x="143" y="123"/>
                    <a:pt x="169" y="110"/>
                  </a:cubicBezTo>
                  <a:lnTo>
                    <a:pt x="216" y="66"/>
                  </a:lnTo>
                  <a:lnTo>
                    <a:pt x="260" y="110"/>
                  </a:lnTo>
                  <a:lnTo>
                    <a:pt x="303" y="99"/>
                  </a:lnTo>
                  <a:lnTo>
                    <a:pt x="351" y="110"/>
                  </a:lnTo>
                  <a:lnTo>
                    <a:pt x="351" y="64"/>
                  </a:lnTo>
                  <a:lnTo>
                    <a:pt x="384" y="30"/>
                  </a:lnTo>
                  <a:cubicBezTo>
                    <a:pt x="392" y="29"/>
                    <a:pt x="363" y="66"/>
                    <a:pt x="402" y="60"/>
                  </a:cubicBezTo>
                  <a:cubicBezTo>
                    <a:pt x="441" y="54"/>
                    <a:pt x="433" y="28"/>
                    <a:pt x="429" y="18"/>
                  </a:cubicBezTo>
                  <a:lnTo>
                    <a:pt x="378" y="0"/>
                  </a:lnTo>
                  <a:lnTo>
                    <a:pt x="305" y="64"/>
                  </a:lnTo>
                  <a:lnTo>
                    <a:pt x="237" y="12"/>
                  </a:lnTo>
                  <a:lnTo>
                    <a:pt x="192" y="54"/>
                  </a:lnTo>
                  <a:lnTo>
                    <a:pt x="144" y="75"/>
                  </a:lnTo>
                  <a:lnTo>
                    <a:pt x="129" y="84"/>
                  </a:lnTo>
                  <a:lnTo>
                    <a:pt x="108" y="78"/>
                  </a:lnTo>
                  <a:cubicBezTo>
                    <a:pt x="97" y="73"/>
                    <a:pt x="99" y="60"/>
                    <a:pt x="60" y="54"/>
                  </a:cubicBezTo>
                  <a:cubicBezTo>
                    <a:pt x="21" y="48"/>
                    <a:pt x="17" y="73"/>
                    <a:pt x="6" y="78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2" name="未知"/>
            <p:cNvSpPr>
              <a:spLocks noChangeArrowheads="1"/>
            </p:cNvSpPr>
            <p:nvPr/>
          </p:nvSpPr>
          <p:spPr bwMode="auto">
            <a:xfrm>
              <a:off x="155" y="1888"/>
              <a:ext cx="134" cy="178"/>
            </a:xfrm>
            <a:custGeom>
              <a:avLst/>
              <a:gdLst>
                <a:gd name="T0" fmla="*/ 0 w 150"/>
                <a:gd name="T1" fmla="*/ 0 h 198"/>
                <a:gd name="T2" fmla="*/ 4 w 150"/>
                <a:gd name="T3" fmla="*/ 13 h 198"/>
                <a:gd name="T4" fmla="*/ 9 w 150"/>
                <a:gd name="T5" fmla="*/ 24 h 198"/>
                <a:gd name="T6" fmla="*/ 17 w 150"/>
                <a:gd name="T7" fmla="*/ 38 h 198"/>
                <a:gd name="T8" fmla="*/ 23 w 150"/>
                <a:gd name="T9" fmla="*/ 40 h 198"/>
                <a:gd name="T10" fmla="*/ 28 w 150"/>
                <a:gd name="T11" fmla="*/ 32 h 198"/>
                <a:gd name="T12" fmla="*/ 21 w 150"/>
                <a:gd name="T13" fmla="*/ 32 h 198"/>
                <a:gd name="T14" fmla="*/ 21 w 150"/>
                <a:gd name="T15" fmla="*/ 21 h 198"/>
                <a:gd name="T16" fmla="*/ 15 w 150"/>
                <a:gd name="T17" fmla="*/ 17 h 198"/>
                <a:gd name="T18" fmla="*/ 19 w 150"/>
                <a:gd name="T19" fmla="*/ 4 h 198"/>
                <a:gd name="T20" fmla="*/ 9 w 150"/>
                <a:gd name="T21" fmla="*/ 7 h 198"/>
                <a:gd name="T22" fmla="*/ 0 w 150"/>
                <a:gd name="T23" fmla="*/ 0 h 19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0"/>
                <a:gd name="T37" fmla="*/ 0 h 198"/>
                <a:gd name="T38" fmla="*/ 150 w 150"/>
                <a:gd name="T39" fmla="*/ 198 h 19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0" h="198">
                  <a:moveTo>
                    <a:pt x="0" y="0"/>
                  </a:moveTo>
                  <a:lnTo>
                    <a:pt x="15" y="63"/>
                  </a:lnTo>
                  <a:lnTo>
                    <a:pt x="45" y="120"/>
                  </a:lnTo>
                  <a:lnTo>
                    <a:pt x="90" y="186"/>
                  </a:lnTo>
                  <a:lnTo>
                    <a:pt x="123" y="198"/>
                  </a:lnTo>
                  <a:lnTo>
                    <a:pt x="150" y="162"/>
                  </a:lnTo>
                  <a:lnTo>
                    <a:pt x="114" y="162"/>
                  </a:lnTo>
                  <a:lnTo>
                    <a:pt x="111" y="102"/>
                  </a:lnTo>
                  <a:lnTo>
                    <a:pt x="78" y="84"/>
                  </a:lnTo>
                  <a:lnTo>
                    <a:pt x="99" y="21"/>
                  </a:lnTo>
                  <a:lnTo>
                    <a:pt x="48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3" name="未知"/>
            <p:cNvSpPr>
              <a:spLocks noChangeArrowheads="1"/>
            </p:cNvSpPr>
            <p:nvPr/>
          </p:nvSpPr>
          <p:spPr bwMode="auto">
            <a:xfrm>
              <a:off x="285" y="1807"/>
              <a:ext cx="80" cy="263"/>
            </a:xfrm>
            <a:custGeom>
              <a:avLst/>
              <a:gdLst>
                <a:gd name="T0" fmla="*/ 10 w 90"/>
                <a:gd name="T1" fmla="*/ 0 h 293"/>
                <a:gd name="T2" fmla="*/ 4 w 90"/>
                <a:gd name="T3" fmla="*/ 16 h 293"/>
                <a:gd name="T4" fmla="*/ 2 w 90"/>
                <a:gd name="T5" fmla="*/ 22 h 293"/>
                <a:gd name="T6" fmla="*/ 0 w 90"/>
                <a:gd name="T7" fmla="*/ 31 h 293"/>
                <a:gd name="T8" fmla="*/ 6 w 90"/>
                <a:gd name="T9" fmla="*/ 31 h 293"/>
                <a:gd name="T10" fmla="*/ 8 w 90"/>
                <a:gd name="T11" fmla="*/ 39 h 293"/>
                <a:gd name="T12" fmla="*/ 4 w 90"/>
                <a:gd name="T13" fmla="*/ 46 h 293"/>
                <a:gd name="T14" fmla="*/ 11 w 90"/>
                <a:gd name="T15" fmla="*/ 58 h 293"/>
                <a:gd name="T16" fmla="*/ 16 w 90"/>
                <a:gd name="T17" fmla="*/ 58 h 293"/>
                <a:gd name="T18" fmla="*/ 11 w 90"/>
                <a:gd name="T19" fmla="*/ 52 h 293"/>
                <a:gd name="T20" fmla="*/ 12 w 90"/>
                <a:gd name="T21" fmla="*/ 35 h 293"/>
                <a:gd name="T22" fmla="*/ 8 w 90"/>
                <a:gd name="T23" fmla="*/ 31 h 293"/>
                <a:gd name="T24" fmla="*/ 4 w 90"/>
                <a:gd name="T25" fmla="*/ 25 h 293"/>
                <a:gd name="T26" fmla="*/ 10 w 90"/>
                <a:gd name="T27" fmla="*/ 18 h 293"/>
                <a:gd name="T28" fmla="*/ 16 w 90"/>
                <a:gd name="T29" fmla="*/ 13 h 293"/>
                <a:gd name="T30" fmla="*/ 10 w 90"/>
                <a:gd name="T31" fmla="*/ 0 h 29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0"/>
                <a:gd name="T49" fmla="*/ 0 h 293"/>
                <a:gd name="T50" fmla="*/ 90 w 90"/>
                <a:gd name="T51" fmla="*/ 293 h 29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0" h="293">
                  <a:moveTo>
                    <a:pt x="56" y="0"/>
                  </a:moveTo>
                  <a:lnTo>
                    <a:pt x="29" y="78"/>
                  </a:lnTo>
                  <a:lnTo>
                    <a:pt x="2" y="111"/>
                  </a:lnTo>
                  <a:lnTo>
                    <a:pt x="0" y="157"/>
                  </a:lnTo>
                  <a:lnTo>
                    <a:pt x="35" y="162"/>
                  </a:lnTo>
                  <a:lnTo>
                    <a:pt x="45" y="202"/>
                  </a:lnTo>
                  <a:lnTo>
                    <a:pt x="17" y="231"/>
                  </a:lnTo>
                  <a:lnTo>
                    <a:pt x="65" y="291"/>
                  </a:lnTo>
                  <a:lnTo>
                    <a:pt x="90" y="293"/>
                  </a:lnTo>
                  <a:lnTo>
                    <a:pt x="62" y="261"/>
                  </a:lnTo>
                  <a:lnTo>
                    <a:pt x="71" y="177"/>
                  </a:lnTo>
                  <a:lnTo>
                    <a:pt x="45" y="157"/>
                  </a:lnTo>
                  <a:lnTo>
                    <a:pt x="29" y="129"/>
                  </a:lnTo>
                  <a:lnTo>
                    <a:pt x="56" y="93"/>
                  </a:lnTo>
                  <a:lnTo>
                    <a:pt x="90" y="66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4" name="未知"/>
            <p:cNvSpPr>
              <a:spLocks noChangeArrowheads="1"/>
            </p:cNvSpPr>
            <p:nvPr/>
          </p:nvSpPr>
          <p:spPr bwMode="auto">
            <a:xfrm>
              <a:off x="405" y="1600"/>
              <a:ext cx="258" cy="224"/>
            </a:xfrm>
            <a:custGeom>
              <a:avLst/>
              <a:gdLst>
                <a:gd name="T0" fmla="*/ 0 w 288"/>
                <a:gd name="T1" fmla="*/ 51 h 249"/>
                <a:gd name="T2" fmla="*/ 4 w 288"/>
                <a:gd name="T3" fmla="*/ 44 h 249"/>
                <a:gd name="T4" fmla="*/ 12 w 288"/>
                <a:gd name="T5" fmla="*/ 44 h 249"/>
                <a:gd name="T6" fmla="*/ 13 w 288"/>
                <a:gd name="T7" fmla="*/ 36 h 249"/>
                <a:gd name="T8" fmla="*/ 30 w 288"/>
                <a:gd name="T9" fmla="*/ 29 h 249"/>
                <a:gd name="T10" fmla="*/ 35 w 288"/>
                <a:gd name="T11" fmla="*/ 32 h 249"/>
                <a:gd name="T12" fmla="*/ 34 w 288"/>
                <a:gd name="T13" fmla="*/ 4 h 249"/>
                <a:gd name="T14" fmla="*/ 44 w 288"/>
                <a:gd name="T15" fmla="*/ 0 h 249"/>
                <a:gd name="T16" fmla="*/ 56 w 288"/>
                <a:gd name="T17" fmla="*/ 9 h 249"/>
                <a:gd name="T18" fmla="*/ 47 w 288"/>
                <a:gd name="T19" fmla="*/ 8 h 249"/>
                <a:gd name="T20" fmla="*/ 42 w 288"/>
                <a:gd name="T21" fmla="*/ 13 h 249"/>
                <a:gd name="T22" fmla="*/ 47 w 288"/>
                <a:gd name="T23" fmla="*/ 31 h 249"/>
                <a:gd name="T24" fmla="*/ 35 w 288"/>
                <a:gd name="T25" fmla="*/ 42 h 249"/>
                <a:gd name="T26" fmla="*/ 0 w 288"/>
                <a:gd name="T27" fmla="*/ 51 h 24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88"/>
                <a:gd name="T43" fmla="*/ 0 h 249"/>
                <a:gd name="T44" fmla="*/ 288 w 288"/>
                <a:gd name="T45" fmla="*/ 249 h 24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88" h="249">
                  <a:moveTo>
                    <a:pt x="0" y="249"/>
                  </a:moveTo>
                  <a:lnTo>
                    <a:pt x="12" y="213"/>
                  </a:lnTo>
                  <a:lnTo>
                    <a:pt x="66" y="216"/>
                  </a:lnTo>
                  <a:lnTo>
                    <a:pt x="69" y="180"/>
                  </a:lnTo>
                  <a:lnTo>
                    <a:pt x="156" y="147"/>
                  </a:lnTo>
                  <a:lnTo>
                    <a:pt x="183" y="161"/>
                  </a:lnTo>
                  <a:lnTo>
                    <a:pt x="171" y="15"/>
                  </a:lnTo>
                  <a:lnTo>
                    <a:pt x="228" y="0"/>
                  </a:lnTo>
                  <a:lnTo>
                    <a:pt x="288" y="45"/>
                  </a:lnTo>
                  <a:lnTo>
                    <a:pt x="246" y="39"/>
                  </a:lnTo>
                  <a:lnTo>
                    <a:pt x="219" y="63"/>
                  </a:lnTo>
                  <a:lnTo>
                    <a:pt x="243" y="150"/>
                  </a:lnTo>
                  <a:lnTo>
                    <a:pt x="183" y="206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5" name="任意多边形 51226"/>
            <p:cNvSpPr>
              <a:spLocks noChangeArrowheads="1"/>
            </p:cNvSpPr>
            <p:nvPr/>
          </p:nvSpPr>
          <p:spPr bwMode="auto">
            <a:xfrm rot="10800000">
              <a:off x="772" y="240"/>
              <a:ext cx="812" cy="61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600"/>
                <a:gd name="T31" fmla="*/ 0 h 21600"/>
                <a:gd name="T32" fmla="*/ 21600 w 21600"/>
                <a:gd name="T33" fmla="*/ 21600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92" y="10800"/>
                  </a:moveTo>
                  <a:cubicBezTo>
                    <a:pt x="1492" y="15941"/>
                    <a:pt x="5659" y="20108"/>
                    <a:pt x="10800" y="20108"/>
                  </a:cubicBezTo>
                  <a:cubicBezTo>
                    <a:pt x="15941" y="20108"/>
                    <a:pt x="20108" y="15941"/>
                    <a:pt x="20108" y="10800"/>
                  </a:cubicBezTo>
                  <a:cubicBezTo>
                    <a:pt x="20108" y="5659"/>
                    <a:pt x="15941" y="1492"/>
                    <a:pt x="10800" y="1492"/>
                  </a:cubicBezTo>
                  <a:cubicBezTo>
                    <a:pt x="5659" y="1492"/>
                    <a:pt x="1492" y="5659"/>
                    <a:pt x="1492" y="10800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60420" name="图片 512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7934" y="1674855"/>
            <a:ext cx="6498289" cy="1930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-635" y="245745"/>
            <a:ext cx="9144635" cy="681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defRPr/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常微分方程的数值解法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4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 descr="QQ图片202103150106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14300" y="1561465"/>
            <a:ext cx="8961120" cy="35471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第二节    欧拉方法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5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403350" y="2629979"/>
            <a:ext cx="7385808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一、欧拉方法</a:t>
            </a:r>
            <a:endParaRPr lang="en-US" altLang="zh-CN" sz="32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403351" y="3523212"/>
            <a:ext cx="7331216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二、梯形公式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403349" y="4434327"/>
            <a:ext cx="7249331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三、改进的欧拉方法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404619" y="5385557"/>
            <a:ext cx="7249331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四、欧拉两步公式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欧拉方法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6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8760" y="1056005"/>
            <a:ext cx="8736965" cy="5259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欧拉方法是求解初值问题的一种最简单、最基本的数值方法。在式中用向前差商代替微商，得到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20000"/>
              </a:lnSpc>
            </a:pP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20000"/>
              </a:lnSpc>
            </a:pP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20000"/>
              </a:lnSpc>
            </a:pP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20000"/>
              </a:lnSpc>
            </a:pP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20000"/>
              </a:lnSpc>
            </a:pP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欧拉 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(Euler)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。当初值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已知时，利用欧拉公式，可以递推求出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2872540" y="2223813"/>
          <a:ext cx="3072564" cy="1081872"/>
        </p:xfrm>
        <a:graphic>
          <a:graphicData uri="http://schemas.openxmlformats.org/presentationml/2006/ole">
            <p:oleObj spid="_x0000_s1026" r:id="rId4" imgW="2793240" imgH="98352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2940285" y="4343835"/>
          <a:ext cx="3005625" cy="557964"/>
        </p:xfrm>
        <a:graphic>
          <a:graphicData uri="http://schemas.openxmlformats.org/presentationml/2006/ole">
            <p:oleObj spid="_x0000_s1025" r:id="rId5" imgW="2729880" imgH="507240" progId="Equation.DSMT4">
              <p:embed/>
            </p:oleObj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defRPr/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欧拉方法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7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060" y="969645"/>
            <a:ext cx="7032625" cy="2035175"/>
          </a:xfrm>
          <a:prstGeom prst="rect">
            <a:avLst/>
          </a:prstGeom>
        </p:spPr>
      </p:pic>
      <p:pic>
        <p:nvPicPr>
          <p:cNvPr id="2" name="图片 1" descr="RJ9`7W6T]9UB~OHQI]9NL_I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16000" y="3419475"/>
            <a:ext cx="5987415" cy="18002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6000" y="5570220"/>
            <a:ext cx="526288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dirty="0"/>
              <a:t>计算结果和误差列于</a:t>
            </a:r>
            <a:r>
              <a:rPr lang="zh-CN" altLang="en-US" sz="2600" dirty="0" smtClean="0"/>
              <a:t>表 </a:t>
            </a:r>
            <a:r>
              <a:rPr lang="zh-CN" altLang="en-US" sz="26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en-US" sz="2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zh-CN" altLang="en-US" sz="26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zh-CN" altLang="en-US" sz="2600" dirty="0" smtClean="0"/>
              <a:t>中</a:t>
            </a:r>
            <a:r>
              <a:rPr lang="zh-CN" altLang="en-US" sz="2600" dirty="0"/>
              <a:t>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-635" y="245745"/>
            <a:ext cx="9144635" cy="681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defRPr/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欧拉方法几何意义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8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0820" y="4849822"/>
            <a:ext cx="8753382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800" dirty="0"/>
              <a:t>       </a:t>
            </a:r>
            <a:r>
              <a:rPr lang="zh-CN" altLang="en-US" sz="2800" dirty="0"/>
              <a:t>把这条折线看作积分曲线的近似，因此欧拉方法又称为欧拉折线法。</a:t>
            </a:r>
          </a:p>
        </p:txBody>
      </p:sp>
      <p:pic>
        <p:nvPicPr>
          <p:cNvPr id="2" name="图片 1" descr="HLJ[0OI(U@]ETF4NB8FS[DX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3565" y="1116965"/>
            <a:ext cx="5417820" cy="37376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0" y="245745"/>
            <a:ext cx="9144000" cy="681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defRPr/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欧拉方法的局部截断误差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9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107" y="965952"/>
            <a:ext cx="7927759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800" dirty="0"/>
              <a:t>        </a:t>
            </a:r>
            <a:r>
              <a:rPr lang="zh-CN" altLang="en-US" sz="2800" dirty="0"/>
              <a:t>线段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800" i="1" baseline="-250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baseline="-250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zh-CN" altLang="en-US" sz="2800" dirty="0"/>
              <a:t>的长度就是欧拉方法在点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+1 </a:t>
            </a:r>
            <a:r>
              <a:rPr lang="zh-CN" altLang="en-US" sz="2800" dirty="0"/>
              <a:t>处的误差，称为</a:t>
            </a:r>
            <a:r>
              <a:rPr lang="zh-CN" altLang="en-US" sz="2800" dirty="0">
                <a:solidFill>
                  <a:srgbClr val="0000FF"/>
                </a:solidFill>
              </a:rPr>
              <a:t>局部截断误差</a:t>
            </a:r>
            <a:r>
              <a:rPr lang="zh-CN" altLang="en-US" sz="2800" dirty="0"/>
              <a:t>。</a:t>
            </a:r>
          </a:p>
        </p:txBody>
      </p:sp>
      <p:pic>
        <p:nvPicPr>
          <p:cNvPr id="3" name="图片 2" descr="$V}TECBQ25TE]LY{75FY3M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18665" y="2338705"/>
            <a:ext cx="5154930" cy="4091940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990,&quot;width&quot;:10080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6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仿宋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6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仿宋" panose="0201060004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5_sample">
  <a:themeElements>
    <a:clrScheme name="2_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2_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2_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6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仿宋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6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仿宋" panose="02010600040101010101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主题1">
  <a:themeElements>
    <a:clrScheme name="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sample">
  <a:themeElements>
    <a:clrScheme name="2_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2_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2_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sample">
  <a:themeElements>
    <a:clrScheme name="2_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2_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2_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主题1">
  <a:themeElements>
    <a:clrScheme name="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38100" algn="ctr">
          <a:solidFill>
            <a:schemeClr val="accent1"/>
          </a:solidFill>
          <a:miter lim="800000"/>
        </a:ln>
      </a:spPr>
      <a:bodyPr wrap="none" anchor="ctr"/>
      <a:lstStyle>
        <a:defPPr>
          <a:defRPr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4_sample">
  <a:themeElements>
    <a:clrScheme name="2_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2_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2_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1028</Words>
  <Application>Microsoft Office PowerPoint</Application>
  <PresentationFormat>全屏显示(4:3)</PresentationFormat>
  <Paragraphs>171</Paragraphs>
  <Slides>30</Slides>
  <Notes>28</Notes>
  <HiddenSlides>0</HiddenSlides>
  <MMClips>0</MMClips>
  <ScaleCrop>false</ScaleCrop>
  <HeadingPairs>
    <vt:vector size="6" baseType="variant">
      <vt:variant>
        <vt:lpstr>主题</vt:lpstr>
      </vt:variant>
      <vt:variant>
        <vt:i4>11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自定义设计方案</vt:lpstr>
      <vt:lpstr>1_自定义设计方案</vt:lpstr>
      <vt:lpstr>主题1</vt:lpstr>
      <vt:lpstr>2_sample</vt:lpstr>
      <vt:lpstr>3_sample</vt:lpstr>
      <vt:lpstr>Office 主题</vt:lpstr>
      <vt:lpstr>平衡</vt:lpstr>
      <vt:lpstr>1_主题1</vt:lpstr>
      <vt:lpstr>4_sample</vt:lpstr>
      <vt:lpstr>5_sample</vt:lpstr>
      <vt:lpstr>1_Office 主题</vt:lpstr>
      <vt:lpstr>MathType 6.0 Equation</vt:lpstr>
      <vt:lpstr>计 算 方 法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hedy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无源毫米波实时成像 理论与关键技术 </dc:title>
  <dc:creator>gycj</dc:creator>
  <cp:lastModifiedBy>Jinliang Yang</cp:lastModifiedBy>
  <cp:revision>2277</cp:revision>
  <dcterms:created xsi:type="dcterms:W3CDTF">2006-07-15T01:55:00Z</dcterms:created>
  <dcterms:modified xsi:type="dcterms:W3CDTF">2021-03-14T18:57:06Z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