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ags/tag5.xml" ContentType="application/vnd.openxmlformats-officedocument.presentationml.tags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ags/tag3.xml" ContentType="application/vnd.openxmlformats-officedocument.presentationml.tags+xml"/>
  <Override PartName="/ppt/notesSlides/notesSlide37.xml" ContentType="application/vnd.openxmlformats-officedocument.presentationml.notesSlide+xml"/>
  <Override PartName="/ppt/diagrams/quickStyle1.xml" ContentType="application/vnd.openxmlformats-officedocument.drawingml.diagramStyl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ags/tag4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ags/tag1.xml" ContentType="application/vnd.openxmlformats-officedocument.presentationml.tags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Layouts/slideLayout99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notesSlides/notesSlide4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4" r:id="rId3"/>
    <p:sldMasterId id="2147483687" r:id="rId4"/>
    <p:sldMasterId id="2147483699" r:id="rId5"/>
    <p:sldMasterId id="2147483711" r:id="rId6"/>
    <p:sldMasterId id="2147483723" r:id="rId7"/>
    <p:sldMasterId id="2147483736" r:id="rId8"/>
    <p:sldMasterId id="2147483748" r:id="rId9"/>
    <p:sldMasterId id="2147483760" r:id="rId10"/>
    <p:sldMasterId id="2147483772" r:id="rId11"/>
  </p:sldMasterIdLst>
  <p:notesMasterIdLst>
    <p:notesMasterId r:id="rId70"/>
  </p:notesMasterIdLst>
  <p:handoutMasterIdLst>
    <p:handoutMasterId r:id="rId71"/>
  </p:handoutMasterIdLst>
  <p:sldIdLst>
    <p:sldId id="447" r:id="rId12"/>
    <p:sldId id="445" r:id="rId13"/>
    <p:sldId id="474" r:id="rId14"/>
    <p:sldId id="448" r:id="rId15"/>
    <p:sldId id="493" r:id="rId16"/>
    <p:sldId id="425" r:id="rId17"/>
    <p:sldId id="494" r:id="rId18"/>
    <p:sldId id="475" r:id="rId19"/>
    <p:sldId id="495" r:id="rId20"/>
    <p:sldId id="496" r:id="rId21"/>
    <p:sldId id="476" r:id="rId22"/>
    <p:sldId id="477" r:id="rId23"/>
    <p:sldId id="498" r:id="rId24"/>
    <p:sldId id="497" r:id="rId25"/>
    <p:sldId id="499" r:id="rId26"/>
    <p:sldId id="501" r:id="rId27"/>
    <p:sldId id="502" r:id="rId28"/>
    <p:sldId id="484" r:id="rId29"/>
    <p:sldId id="485" r:id="rId30"/>
    <p:sldId id="503" r:id="rId31"/>
    <p:sldId id="486" r:id="rId32"/>
    <p:sldId id="487" r:id="rId33"/>
    <p:sldId id="504" r:id="rId34"/>
    <p:sldId id="536" r:id="rId35"/>
    <p:sldId id="538" r:id="rId36"/>
    <p:sldId id="506" r:id="rId37"/>
    <p:sldId id="507" r:id="rId38"/>
    <p:sldId id="508" r:id="rId39"/>
    <p:sldId id="509" r:id="rId40"/>
    <p:sldId id="490" r:id="rId41"/>
    <p:sldId id="510" r:id="rId42"/>
    <p:sldId id="511" r:id="rId43"/>
    <p:sldId id="512" r:id="rId44"/>
    <p:sldId id="513" r:id="rId45"/>
    <p:sldId id="514" r:id="rId46"/>
    <p:sldId id="537" r:id="rId47"/>
    <p:sldId id="491" r:id="rId48"/>
    <p:sldId id="515" r:id="rId49"/>
    <p:sldId id="539" r:id="rId50"/>
    <p:sldId id="516" r:id="rId51"/>
    <p:sldId id="577" r:id="rId52"/>
    <p:sldId id="578" r:id="rId53"/>
    <p:sldId id="579" r:id="rId54"/>
    <p:sldId id="518" r:id="rId55"/>
    <p:sldId id="595" r:id="rId56"/>
    <p:sldId id="521" r:id="rId57"/>
    <p:sldId id="581" r:id="rId58"/>
    <p:sldId id="522" r:id="rId59"/>
    <p:sldId id="492" r:id="rId60"/>
    <p:sldId id="523" r:id="rId61"/>
    <p:sldId id="524" r:id="rId62"/>
    <p:sldId id="526" r:id="rId63"/>
    <p:sldId id="527" r:id="rId64"/>
    <p:sldId id="529" r:id="rId65"/>
    <p:sldId id="582" r:id="rId66"/>
    <p:sldId id="532" r:id="rId67"/>
    <p:sldId id="420" r:id="rId68"/>
    <p:sldId id="422" r:id="rId69"/>
  </p:sldIdLst>
  <p:sldSz cx="9144000" cy="6858000" type="screen4x3"/>
  <p:notesSz cx="9882188" cy="676116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6000"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339933"/>
    <a:srgbClr val="FF0066"/>
    <a:srgbClr val="FF3300"/>
    <a:srgbClr val="00FF00"/>
    <a:srgbClr val="FF0000"/>
    <a:srgbClr val="C0C0C0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91" autoAdjust="0"/>
    <p:restoredTop sz="99072" autoAdjust="0"/>
  </p:normalViewPr>
  <p:slideViewPr>
    <p:cSldViewPr snapToGrid="0">
      <p:cViewPr>
        <p:scale>
          <a:sx n="60" d="100"/>
          <a:sy n="60" d="100"/>
        </p:scale>
        <p:origin x="-1410" y="-300"/>
      </p:cViewPr>
      <p:guideLst>
        <p:guide orient="horz" pos="2168"/>
        <p:guide pos="2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slide" Target="slides/slide52.xml"/><Relationship Id="rId68" Type="http://schemas.openxmlformats.org/officeDocument/2006/relationships/slide" Target="slides/slide57.xml"/><Relationship Id="rId7" Type="http://schemas.openxmlformats.org/officeDocument/2006/relationships/slideMaster" Target="slideMasters/slideMaster7.xml"/><Relationship Id="rId71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slide" Target="slides/slide55.xml"/><Relationship Id="rId7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61" Type="http://schemas.openxmlformats.org/officeDocument/2006/relationships/slide" Target="slides/slide5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slide" Target="slides/slide54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slide" Target="slides/slide53.xml"/><Relationship Id="rId69" Type="http://schemas.openxmlformats.org/officeDocument/2006/relationships/slide" Target="slides/slide5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slide" Target="slides/slide56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image" Target="../media/image69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image" Target="../media/image6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CA2746-FF02-45B4-9E38-43A34301B634}" type="doc">
      <dgm:prSet loTypeId="urn:microsoft.com/office/officeart/2005/8/layout/vList3#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4F9BDEE6-8133-4F98-94C3-2122DA83254E}">
      <dgm:prSet phldrT="[文本]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/>
        <a:lstStyle/>
        <a:p>
          <a:pPr algn="l"/>
          <a:r>
            <a: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牛顿</a:t>
          </a:r>
          <a:r>
            <a: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-</a:t>
          </a:r>
          <a:r>
            <a: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柯特斯求积公式</a:t>
          </a:r>
        </a:p>
      </dgm:t>
    </dgm:pt>
    <dgm:pt modelId="{567CFCA7-1D34-4B0B-9BC9-0AB855C556F9}" type="parTrans" cxnId="{445A9B0B-E00C-4599-9F1A-69AB2D90CB75}">
      <dgm:prSet/>
      <dgm:spPr/>
      <dgm:t>
        <a:bodyPr/>
        <a:lstStyle/>
        <a:p>
          <a:endParaRPr lang="zh-CN" altLang="en-US"/>
        </a:p>
      </dgm:t>
    </dgm:pt>
    <dgm:pt modelId="{2676BDB3-3E94-4407-9B6A-95700C009AD7}" type="sibTrans" cxnId="{445A9B0B-E00C-4599-9F1A-69AB2D90CB75}">
      <dgm:prSet/>
      <dgm:spPr/>
      <dgm:t>
        <a:bodyPr/>
        <a:lstStyle/>
        <a:p>
          <a:endParaRPr lang="zh-CN" altLang="en-US"/>
        </a:p>
      </dgm:t>
    </dgm:pt>
    <dgm:pt modelId="{A0C8AF22-A6CC-497C-8629-0F30518787DD}">
      <dgm:prSet phldrT="[文本]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/>
        <a:lstStyle/>
        <a:p>
          <a:pPr algn="l"/>
          <a:r>
            <a: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复化求积公式</a:t>
          </a:r>
        </a:p>
      </dgm:t>
    </dgm:pt>
    <dgm:pt modelId="{4401A234-DBA5-4CEA-A077-543D1851A7ED}" type="parTrans" cxnId="{1F8B4476-4A05-48A5-BC3F-CFAD08F9B8DE}">
      <dgm:prSet/>
      <dgm:spPr/>
      <dgm:t>
        <a:bodyPr/>
        <a:lstStyle/>
        <a:p>
          <a:endParaRPr lang="zh-CN" altLang="en-US"/>
        </a:p>
      </dgm:t>
    </dgm:pt>
    <dgm:pt modelId="{114C0A2D-2F23-4FAE-B14B-76355FA5E620}" type="sibTrans" cxnId="{1F8B4476-4A05-48A5-BC3F-CFAD08F9B8DE}">
      <dgm:prSet/>
      <dgm:spPr/>
      <dgm:t>
        <a:bodyPr/>
        <a:lstStyle/>
        <a:p>
          <a:endParaRPr lang="zh-CN" altLang="en-US"/>
        </a:p>
      </dgm:t>
    </dgm:pt>
    <dgm:pt modelId="{CEC9E993-3914-4C8D-B457-FB143B132CF0}">
      <dgm:prSet phldrT="[文本]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/>
        <a:lstStyle/>
        <a:p>
          <a:pPr algn="l"/>
          <a:r>
            <a: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龙贝格求积公式</a:t>
          </a:r>
        </a:p>
      </dgm:t>
    </dgm:pt>
    <dgm:pt modelId="{EB1A04DC-43ED-4DF3-9FEF-EBFD43B2B29B}" type="parTrans" cxnId="{B496A4FA-F4B0-4C99-AAA6-4D7C97E902AE}">
      <dgm:prSet/>
      <dgm:spPr/>
      <dgm:t>
        <a:bodyPr/>
        <a:lstStyle/>
        <a:p>
          <a:endParaRPr lang="zh-CN" altLang="en-US"/>
        </a:p>
      </dgm:t>
    </dgm:pt>
    <dgm:pt modelId="{D3F0D8D6-1A2F-4B45-B671-EE42D0DB8746}" type="sibTrans" cxnId="{B496A4FA-F4B0-4C99-AAA6-4D7C97E902AE}">
      <dgm:prSet/>
      <dgm:spPr/>
      <dgm:t>
        <a:bodyPr/>
        <a:lstStyle/>
        <a:p>
          <a:endParaRPr lang="zh-CN" altLang="en-US"/>
        </a:p>
      </dgm:t>
    </dgm:pt>
    <dgm:pt modelId="{71391EAB-AC46-4C3C-8FF1-1D3B0DBEAA7C}">
      <dgm:prSet phldrT="[文本]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/>
        <a:lstStyle/>
        <a:p>
          <a:pPr algn="l"/>
          <a:r>
            <a: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数值微分</a:t>
          </a:r>
        </a:p>
      </dgm:t>
    </dgm:pt>
    <dgm:pt modelId="{7AB896BF-B989-4963-B302-02C2A0102825}" type="parTrans" cxnId="{22026C6F-53D8-452C-95F3-27234124D337}">
      <dgm:prSet/>
      <dgm:spPr/>
      <dgm:t>
        <a:bodyPr/>
        <a:lstStyle/>
        <a:p>
          <a:endParaRPr lang="zh-CN" altLang="en-US"/>
        </a:p>
      </dgm:t>
    </dgm:pt>
    <dgm:pt modelId="{BF92B8D5-F178-4E6A-B92F-2EFF7B4871D3}" type="sibTrans" cxnId="{22026C6F-53D8-452C-95F3-27234124D337}">
      <dgm:prSet/>
      <dgm:spPr/>
      <dgm:t>
        <a:bodyPr/>
        <a:lstStyle/>
        <a:p>
          <a:endParaRPr lang="zh-CN" altLang="en-US"/>
        </a:p>
      </dgm:t>
    </dgm:pt>
    <dgm:pt modelId="{707B6EC8-132E-4BF6-B956-41C622DB441E}">
      <dgm:prSet phldrT="[文本]" custT="1"/>
      <dgm:spPr>
        <a:solidFill>
          <a:schemeClr val="accent1">
            <a:hueOff val="0"/>
            <a:satOff val="0"/>
            <a:lumOff val="0"/>
            <a:alpha val="20000"/>
          </a:schemeClr>
        </a:solidFill>
      </dgm:spPr>
      <dgm:t>
        <a:bodyPr/>
        <a:lstStyle/>
        <a:p>
          <a:pPr algn="l"/>
          <a:r>
            <a: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高斯求积公式</a:t>
          </a:r>
        </a:p>
      </dgm:t>
    </dgm:pt>
    <dgm:pt modelId="{362A2DCF-3E83-4E8D-BEF6-92EF5BD42100}" type="sibTrans" cxnId="{DAF7A090-603A-469F-A8F7-D0BF1D30F7EE}">
      <dgm:prSet/>
      <dgm:spPr/>
      <dgm:t>
        <a:bodyPr/>
        <a:lstStyle/>
        <a:p>
          <a:endParaRPr lang="zh-CN" altLang="en-US"/>
        </a:p>
      </dgm:t>
    </dgm:pt>
    <dgm:pt modelId="{77E7CB99-3A40-456F-9FB9-F326E57FB2A9}" type="parTrans" cxnId="{DAF7A090-603A-469F-A8F7-D0BF1D30F7EE}">
      <dgm:prSet/>
      <dgm:spPr/>
      <dgm:t>
        <a:bodyPr/>
        <a:lstStyle/>
        <a:p>
          <a:endParaRPr lang="zh-CN" altLang="en-US"/>
        </a:p>
      </dgm:t>
    </dgm:pt>
    <dgm:pt modelId="{6857FEBA-B116-406B-BF33-32B52267DD1E}" type="pres">
      <dgm:prSet presAssocID="{1ACA2746-FF02-45B4-9E38-43A34301B63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AFD3A4A-81FE-40EB-B440-BFBB318674A8}" type="pres">
      <dgm:prSet presAssocID="{4F9BDEE6-8133-4F98-94C3-2122DA83254E}" presName="composite" presStyleCnt="0"/>
      <dgm:spPr/>
    </dgm:pt>
    <dgm:pt modelId="{F981EA73-E29D-47A7-9F95-41F4B4024A2F}" type="pres">
      <dgm:prSet presAssocID="{4F9BDEE6-8133-4F98-94C3-2122DA83254E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BBB32B3-2239-48C2-ADF5-AEF1C770ED0E}" type="pres">
      <dgm:prSet presAssocID="{4F9BDEE6-8133-4F98-94C3-2122DA83254E}" presName="txShp" presStyleLbl="node1" presStyleIdx="0" presStyleCnt="5" custScaleX="111671" custScaleY="97297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F2DC5C-E06C-4641-9D58-71AE170A739F}" type="pres">
      <dgm:prSet presAssocID="{2676BDB3-3E94-4407-9B6A-95700C009AD7}" presName="spacing" presStyleCnt="0"/>
      <dgm:spPr/>
    </dgm:pt>
    <dgm:pt modelId="{04DD0D94-1DC7-448D-BDBE-374391896668}" type="pres">
      <dgm:prSet presAssocID="{A0C8AF22-A6CC-497C-8629-0F30518787DD}" presName="composite" presStyleCnt="0"/>
      <dgm:spPr/>
    </dgm:pt>
    <dgm:pt modelId="{3366896A-BF52-4257-A2B2-9C9C925E40FB}" type="pres">
      <dgm:prSet presAssocID="{A0C8AF22-A6CC-497C-8629-0F30518787DD}" presName="imgShp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FBACF74-409D-4102-824A-D9B6B4CE89B7}" type="pres">
      <dgm:prSet presAssocID="{A0C8AF22-A6CC-497C-8629-0F30518787DD}" presName="txShp" presStyleLbl="node1" presStyleIdx="1" presStyleCnt="5" custScaleX="111671" custScaleY="97759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1F36F1-BB39-4EA9-A569-BD25A460ADEB}" type="pres">
      <dgm:prSet presAssocID="{114C0A2D-2F23-4FAE-B14B-76355FA5E620}" presName="spacing" presStyleCnt="0"/>
      <dgm:spPr/>
    </dgm:pt>
    <dgm:pt modelId="{A63A29DA-8BDB-4E76-BFD7-485D1077735A}" type="pres">
      <dgm:prSet presAssocID="{CEC9E993-3914-4C8D-B457-FB143B132CF0}" presName="composite" presStyleCnt="0"/>
      <dgm:spPr/>
    </dgm:pt>
    <dgm:pt modelId="{205A9B42-8E8C-45F2-82A6-4040E0A1E34D}" type="pres">
      <dgm:prSet presAssocID="{CEC9E993-3914-4C8D-B457-FB143B132CF0}" presName="imgShp" presStyleLbl="fgImgPlace1" presStyleIdx="2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E827079-0A14-4D32-B0B3-2772D58A35BB}" type="pres">
      <dgm:prSet presAssocID="{CEC9E993-3914-4C8D-B457-FB143B132CF0}" presName="txShp" presStyleLbl="node1" presStyleIdx="2" presStyleCnt="5" custScaleX="111671" custLinFactNeighborX="1231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22A32D-41A6-4C85-8980-0F2B05B72D9E}" type="pres">
      <dgm:prSet presAssocID="{D3F0D8D6-1A2F-4B45-B671-EE42D0DB8746}" presName="spacing" presStyleCnt="0"/>
      <dgm:spPr/>
    </dgm:pt>
    <dgm:pt modelId="{39403E5F-52AB-4A8A-9883-FAE782204755}" type="pres">
      <dgm:prSet presAssocID="{707B6EC8-132E-4BF6-B956-41C622DB441E}" presName="composite" presStyleCnt="0"/>
      <dgm:spPr/>
    </dgm:pt>
    <dgm:pt modelId="{F6C1A358-FF4A-414F-8DC2-1072DC35C556}" type="pres">
      <dgm:prSet presAssocID="{707B6EC8-132E-4BF6-B956-41C622DB441E}" presName="imgShp" presStyleLbl="fgImgPlace1" presStyleIdx="3" presStyleCnt="5" custLinFactNeighborX="3788" custLinFactNeighborY="-11057"/>
      <dgm:spPr>
        <a:blipFill rotWithShape="1">
          <a:blip xmlns:r="http://schemas.openxmlformats.org/officeDocument/2006/relationships" r:embed="rId2"/>
          <a:srcRect/>
          <a:stretch>
            <a:fillRect l="-9000" r="-9000"/>
          </a:stretch>
        </a:blipFill>
      </dgm:spPr>
    </dgm:pt>
    <dgm:pt modelId="{06DFE89F-3199-468D-81FB-CC7D3E835B35}" type="pres">
      <dgm:prSet presAssocID="{707B6EC8-132E-4BF6-B956-41C622DB441E}" presName="txShp" presStyleLbl="node1" presStyleIdx="3" presStyleCnt="5" custScaleX="110884" custScaleY="91576" custLinFactNeighborX="12424" custLinFactNeighborY="-116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EB7FDC-DF22-4DE0-800F-00452631AF29}" type="pres">
      <dgm:prSet presAssocID="{362A2DCF-3E83-4E8D-BEF6-92EF5BD42100}" presName="spacing" presStyleCnt="0"/>
      <dgm:spPr/>
    </dgm:pt>
    <dgm:pt modelId="{26EF7CAC-2276-47A6-A716-78609B92CB56}" type="pres">
      <dgm:prSet presAssocID="{71391EAB-AC46-4C3C-8FF1-1D3B0DBEAA7C}" presName="composite" presStyleCnt="0"/>
      <dgm:spPr/>
    </dgm:pt>
    <dgm:pt modelId="{CED0E0F7-A3F7-4834-B0FC-2ABCEFC99D49}" type="pres">
      <dgm:prSet presAssocID="{71391EAB-AC46-4C3C-8FF1-1D3B0DBEAA7C}" presName="imgShp" presStyleLbl="fgImgPlace1" presStyleIdx="4" presStyleCnt="5" custLinFactNeighborX="5630" custLinFactNeighborY="-21595"/>
      <dgm:spPr>
        <a:blipFill rotWithShape="1">
          <a:blip xmlns:r="http://schemas.openxmlformats.org/officeDocument/2006/relationships" r:embed="rId2"/>
          <a:srcRect/>
          <a:stretch>
            <a:fillRect l="-9000" r="-9000"/>
          </a:stretch>
        </a:blipFill>
      </dgm:spPr>
    </dgm:pt>
    <dgm:pt modelId="{53E2E366-F853-44CD-A89D-7E8A74E16290}" type="pres">
      <dgm:prSet presAssocID="{71391EAB-AC46-4C3C-8FF1-1D3B0DBEAA7C}" presName="txShp" presStyleLbl="node1" presStyleIdx="4" presStyleCnt="5" custScaleX="111213" custScaleY="99247" custLinFactNeighborX="12751" custLinFactNeighborY="-241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F7A090-603A-469F-A8F7-D0BF1D30F7EE}" srcId="{1ACA2746-FF02-45B4-9E38-43A34301B634}" destId="{707B6EC8-132E-4BF6-B956-41C622DB441E}" srcOrd="3" destOrd="0" parTransId="{77E7CB99-3A40-456F-9FB9-F326E57FB2A9}" sibTransId="{362A2DCF-3E83-4E8D-BEF6-92EF5BD42100}"/>
    <dgm:cxn modelId="{990B47AE-5099-413A-AF25-8332B081A0E9}" type="presOf" srcId="{1ACA2746-FF02-45B4-9E38-43A34301B634}" destId="{6857FEBA-B116-406B-BF33-32B52267DD1E}" srcOrd="0" destOrd="0" presId="urn:microsoft.com/office/officeart/2005/8/layout/vList3#1"/>
    <dgm:cxn modelId="{445A9B0B-E00C-4599-9F1A-69AB2D90CB75}" srcId="{1ACA2746-FF02-45B4-9E38-43A34301B634}" destId="{4F9BDEE6-8133-4F98-94C3-2122DA83254E}" srcOrd="0" destOrd="0" parTransId="{567CFCA7-1D34-4B0B-9BC9-0AB855C556F9}" sibTransId="{2676BDB3-3E94-4407-9B6A-95700C009AD7}"/>
    <dgm:cxn modelId="{F9285CA3-6839-40C7-B8C2-3C882D390E45}" type="presOf" srcId="{707B6EC8-132E-4BF6-B956-41C622DB441E}" destId="{06DFE89F-3199-468D-81FB-CC7D3E835B35}" srcOrd="0" destOrd="0" presId="urn:microsoft.com/office/officeart/2005/8/layout/vList3#1"/>
    <dgm:cxn modelId="{334442B0-1DB3-46DD-A6C7-EBD2279B598B}" type="presOf" srcId="{4F9BDEE6-8133-4F98-94C3-2122DA83254E}" destId="{2BBB32B3-2239-48C2-ADF5-AEF1C770ED0E}" srcOrd="0" destOrd="0" presId="urn:microsoft.com/office/officeart/2005/8/layout/vList3#1"/>
    <dgm:cxn modelId="{DD08F9BF-1CCB-4122-AC31-FA9D9D6C9CBB}" type="presOf" srcId="{71391EAB-AC46-4C3C-8FF1-1D3B0DBEAA7C}" destId="{53E2E366-F853-44CD-A89D-7E8A74E16290}" srcOrd="0" destOrd="0" presId="urn:microsoft.com/office/officeart/2005/8/layout/vList3#1"/>
    <dgm:cxn modelId="{B496A4FA-F4B0-4C99-AAA6-4D7C97E902AE}" srcId="{1ACA2746-FF02-45B4-9E38-43A34301B634}" destId="{CEC9E993-3914-4C8D-B457-FB143B132CF0}" srcOrd="2" destOrd="0" parTransId="{EB1A04DC-43ED-4DF3-9FEF-EBFD43B2B29B}" sibTransId="{D3F0D8D6-1A2F-4B45-B671-EE42D0DB8746}"/>
    <dgm:cxn modelId="{22026C6F-53D8-452C-95F3-27234124D337}" srcId="{1ACA2746-FF02-45B4-9E38-43A34301B634}" destId="{71391EAB-AC46-4C3C-8FF1-1D3B0DBEAA7C}" srcOrd="4" destOrd="0" parTransId="{7AB896BF-B989-4963-B302-02C2A0102825}" sibTransId="{BF92B8D5-F178-4E6A-B92F-2EFF7B4871D3}"/>
    <dgm:cxn modelId="{1F8B4476-4A05-48A5-BC3F-CFAD08F9B8DE}" srcId="{1ACA2746-FF02-45B4-9E38-43A34301B634}" destId="{A0C8AF22-A6CC-497C-8629-0F30518787DD}" srcOrd="1" destOrd="0" parTransId="{4401A234-DBA5-4CEA-A077-543D1851A7ED}" sibTransId="{114C0A2D-2F23-4FAE-B14B-76355FA5E620}"/>
    <dgm:cxn modelId="{6472FC5A-95C0-4C70-97E1-F518E9288EBF}" type="presOf" srcId="{CEC9E993-3914-4C8D-B457-FB143B132CF0}" destId="{8E827079-0A14-4D32-B0B3-2772D58A35BB}" srcOrd="0" destOrd="0" presId="urn:microsoft.com/office/officeart/2005/8/layout/vList3#1"/>
    <dgm:cxn modelId="{467A774E-CCE6-4F3E-8D31-89CC92330784}" type="presOf" srcId="{A0C8AF22-A6CC-497C-8629-0F30518787DD}" destId="{AFBACF74-409D-4102-824A-D9B6B4CE89B7}" srcOrd="0" destOrd="0" presId="urn:microsoft.com/office/officeart/2005/8/layout/vList3#1"/>
    <dgm:cxn modelId="{8B07B9C6-3D43-4425-AD92-BB3A1DB248D4}" type="presParOf" srcId="{6857FEBA-B116-406B-BF33-32B52267DD1E}" destId="{5AFD3A4A-81FE-40EB-B440-BFBB318674A8}" srcOrd="0" destOrd="0" presId="urn:microsoft.com/office/officeart/2005/8/layout/vList3#1"/>
    <dgm:cxn modelId="{949BFFC1-12E1-4788-89C4-B4299E0BE5E5}" type="presParOf" srcId="{5AFD3A4A-81FE-40EB-B440-BFBB318674A8}" destId="{F981EA73-E29D-47A7-9F95-41F4B4024A2F}" srcOrd="0" destOrd="0" presId="urn:microsoft.com/office/officeart/2005/8/layout/vList3#1"/>
    <dgm:cxn modelId="{11495214-1D83-45A0-A409-597FCA7706FC}" type="presParOf" srcId="{5AFD3A4A-81FE-40EB-B440-BFBB318674A8}" destId="{2BBB32B3-2239-48C2-ADF5-AEF1C770ED0E}" srcOrd="1" destOrd="0" presId="urn:microsoft.com/office/officeart/2005/8/layout/vList3#1"/>
    <dgm:cxn modelId="{A68AD1A3-D761-4330-9881-42322BB5A111}" type="presParOf" srcId="{6857FEBA-B116-406B-BF33-32B52267DD1E}" destId="{F4F2DC5C-E06C-4641-9D58-71AE170A739F}" srcOrd="1" destOrd="0" presId="urn:microsoft.com/office/officeart/2005/8/layout/vList3#1"/>
    <dgm:cxn modelId="{76E004DA-638A-4203-A69E-9D6AA1247495}" type="presParOf" srcId="{6857FEBA-B116-406B-BF33-32B52267DD1E}" destId="{04DD0D94-1DC7-448D-BDBE-374391896668}" srcOrd="2" destOrd="0" presId="urn:microsoft.com/office/officeart/2005/8/layout/vList3#1"/>
    <dgm:cxn modelId="{6DCBD688-11A5-477B-A550-A5A53D58AA2E}" type="presParOf" srcId="{04DD0D94-1DC7-448D-BDBE-374391896668}" destId="{3366896A-BF52-4257-A2B2-9C9C925E40FB}" srcOrd="0" destOrd="0" presId="urn:microsoft.com/office/officeart/2005/8/layout/vList3#1"/>
    <dgm:cxn modelId="{723D854D-ACC0-4103-B6E6-309F79ECA744}" type="presParOf" srcId="{04DD0D94-1DC7-448D-BDBE-374391896668}" destId="{AFBACF74-409D-4102-824A-D9B6B4CE89B7}" srcOrd="1" destOrd="0" presId="urn:microsoft.com/office/officeart/2005/8/layout/vList3#1"/>
    <dgm:cxn modelId="{542BB0ED-0DB9-4061-B523-CE7626C94EFF}" type="presParOf" srcId="{6857FEBA-B116-406B-BF33-32B52267DD1E}" destId="{A11F36F1-BB39-4EA9-A569-BD25A460ADEB}" srcOrd="3" destOrd="0" presId="urn:microsoft.com/office/officeart/2005/8/layout/vList3#1"/>
    <dgm:cxn modelId="{F2FD288C-4A27-4A2B-AAAA-55530EF9D636}" type="presParOf" srcId="{6857FEBA-B116-406B-BF33-32B52267DD1E}" destId="{A63A29DA-8BDB-4E76-BFD7-485D1077735A}" srcOrd="4" destOrd="0" presId="urn:microsoft.com/office/officeart/2005/8/layout/vList3#1"/>
    <dgm:cxn modelId="{DA828586-86B6-4749-B2E4-42EF42711469}" type="presParOf" srcId="{A63A29DA-8BDB-4E76-BFD7-485D1077735A}" destId="{205A9B42-8E8C-45F2-82A6-4040E0A1E34D}" srcOrd="0" destOrd="0" presId="urn:microsoft.com/office/officeart/2005/8/layout/vList3#1"/>
    <dgm:cxn modelId="{CC4189C7-F0D9-4090-B961-F2464AC3B84C}" type="presParOf" srcId="{A63A29DA-8BDB-4E76-BFD7-485D1077735A}" destId="{8E827079-0A14-4D32-B0B3-2772D58A35BB}" srcOrd="1" destOrd="0" presId="urn:microsoft.com/office/officeart/2005/8/layout/vList3#1"/>
    <dgm:cxn modelId="{AC15E1FE-F5D6-4BE8-9D72-3875B93A7CFC}" type="presParOf" srcId="{6857FEBA-B116-406B-BF33-32B52267DD1E}" destId="{FC22A32D-41A6-4C85-8980-0F2B05B72D9E}" srcOrd="5" destOrd="0" presId="urn:microsoft.com/office/officeart/2005/8/layout/vList3#1"/>
    <dgm:cxn modelId="{FD3BBD7F-D239-4B4A-8B2C-9769C9A672C8}" type="presParOf" srcId="{6857FEBA-B116-406B-BF33-32B52267DD1E}" destId="{39403E5F-52AB-4A8A-9883-FAE782204755}" srcOrd="6" destOrd="0" presId="urn:microsoft.com/office/officeart/2005/8/layout/vList3#1"/>
    <dgm:cxn modelId="{B6103057-3A1C-47F5-B32D-A419EAF424A3}" type="presParOf" srcId="{39403E5F-52AB-4A8A-9883-FAE782204755}" destId="{F6C1A358-FF4A-414F-8DC2-1072DC35C556}" srcOrd="0" destOrd="0" presId="urn:microsoft.com/office/officeart/2005/8/layout/vList3#1"/>
    <dgm:cxn modelId="{523A01AC-88C0-4876-B6D9-1260B402793F}" type="presParOf" srcId="{39403E5F-52AB-4A8A-9883-FAE782204755}" destId="{06DFE89F-3199-468D-81FB-CC7D3E835B35}" srcOrd="1" destOrd="0" presId="urn:microsoft.com/office/officeart/2005/8/layout/vList3#1"/>
    <dgm:cxn modelId="{8DA20CB5-6050-4F63-8D03-B6673AF8D103}" type="presParOf" srcId="{6857FEBA-B116-406B-BF33-32B52267DD1E}" destId="{CEEB7FDC-DF22-4DE0-800F-00452631AF29}" srcOrd="7" destOrd="0" presId="urn:microsoft.com/office/officeart/2005/8/layout/vList3#1"/>
    <dgm:cxn modelId="{5E5CABFC-0B96-405B-AB11-A63177B25629}" type="presParOf" srcId="{6857FEBA-B116-406B-BF33-32B52267DD1E}" destId="{26EF7CAC-2276-47A6-A716-78609B92CB56}" srcOrd="8" destOrd="0" presId="urn:microsoft.com/office/officeart/2005/8/layout/vList3#1"/>
    <dgm:cxn modelId="{41790A65-F3D8-43AC-BBF3-0A3AB3C7A54E}" type="presParOf" srcId="{26EF7CAC-2276-47A6-A716-78609B92CB56}" destId="{CED0E0F7-A3F7-4834-B0FC-2ABCEFC99D49}" srcOrd="0" destOrd="0" presId="urn:microsoft.com/office/officeart/2005/8/layout/vList3#1"/>
    <dgm:cxn modelId="{AC7EE269-E102-4FFD-A78E-54C4DF0C7CE7}" type="presParOf" srcId="{26EF7CAC-2276-47A6-A716-78609B92CB56}" destId="{53E2E366-F853-44CD-A89D-7E8A74E16290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BB32B3-2239-48C2-ADF5-AEF1C770ED0E}">
      <dsp:nvSpPr>
        <dsp:cNvPr id="0" name=""/>
        <dsp:cNvSpPr/>
      </dsp:nvSpPr>
      <dsp:spPr>
        <a:xfrm rot="10800000">
          <a:off x="1738237" y="13030"/>
          <a:ext cx="6055532" cy="69821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445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牛顿</a:t>
          </a:r>
          <a:r>
            <a:rPr lang="en-US" altLang="zh-CN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-</a:t>
          </a:r>
          <a:r>
            <a:rPr lang="zh-CN" altLang="en-US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柯特斯求积公式</a:t>
          </a:r>
        </a:p>
      </dsp:txBody>
      <dsp:txXfrm rot="10800000">
        <a:off x="1738237" y="13030"/>
        <a:ext cx="6055532" cy="698211"/>
      </dsp:txXfrm>
    </dsp:sp>
    <dsp:sp modelId="{F981EA73-E29D-47A7-9F95-41F4B4024A2F}">
      <dsp:nvSpPr>
        <dsp:cNvPr id="0" name=""/>
        <dsp:cNvSpPr/>
      </dsp:nvSpPr>
      <dsp:spPr>
        <a:xfrm>
          <a:off x="1028235" y="3331"/>
          <a:ext cx="717608" cy="71760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BACF74-409D-4102-824A-D9B6B4CE89B7}">
      <dsp:nvSpPr>
        <dsp:cNvPr id="0" name=""/>
        <dsp:cNvSpPr/>
      </dsp:nvSpPr>
      <dsp:spPr>
        <a:xfrm rot="10800000">
          <a:off x="1738237" y="943192"/>
          <a:ext cx="6055532" cy="70152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445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复化求积公式</a:t>
          </a:r>
        </a:p>
      </dsp:txBody>
      <dsp:txXfrm rot="10800000">
        <a:off x="1738237" y="943192"/>
        <a:ext cx="6055532" cy="701526"/>
      </dsp:txXfrm>
    </dsp:sp>
    <dsp:sp modelId="{3366896A-BF52-4257-A2B2-9C9C925E40FB}">
      <dsp:nvSpPr>
        <dsp:cNvPr id="0" name=""/>
        <dsp:cNvSpPr/>
      </dsp:nvSpPr>
      <dsp:spPr>
        <a:xfrm>
          <a:off x="1028235" y="935151"/>
          <a:ext cx="717608" cy="7176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827079-0A14-4D32-B0B3-2772D58A35BB}">
      <dsp:nvSpPr>
        <dsp:cNvPr id="0" name=""/>
        <dsp:cNvSpPr/>
      </dsp:nvSpPr>
      <dsp:spPr>
        <a:xfrm rot="10800000">
          <a:off x="1738237" y="1866971"/>
          <a:ext cx="6055532" cy="71760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445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龙贝格求积公式</a:t>
          </a:r>
        </a:p>
      </dsp:txBody>
      <dsp:txXfrm rot="10800000">
        <a:off x="1738237" y="1866971"/>
        <a:ext cx="6055532" cy="717608"/>
      </dsp:txXfrm>
    </dsp:sp>
    <dsp:sp modelId="{205A9B42-8E8C-45F2-82A6-4040E0A1E34D}">
      <dsp:nvSpPr>
        <dsp:cNvPr id="0" name=""/>
        <dsp:cNvSpPr/>
      </dsp:nvSpPr>
      <dsp:spPr>
        <a:xfrm>
          <a:off x="1028235" y="1866971"/>
          <a:ext cx="717608" cy="7176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FE89F-3199-468D-81FB-CC7D3E835B35}">
      <dsp:nvSpPr>
        <dsp:cNvPr id="0" name=""/>
        <dsp:cNvSpPr/>
      </dsp:nvSpPr>
      <dsp:spPr>
        <a:xfrm rot="10800000">
          <a:off x="1776318" y="2745185"/>
          <a:ext cx="6012856" cy="65715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445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高斯求积公式</a:t>
          </a:r>
        </a:p>
      </dsp:txBody>
      <dsp:txXfrm rot="10800000">
        <a:off x="1776318" y="2745185"/>
        <a:ext cx="6012856" cy="657156"/>
      </dsp:txXfrm>
    </dsp:sp>
    <dsp:sp modelId="{F6C1A358-FF4A-414F-8DC2-1072DC35C556}">
      <dsp:nvSpPr>
        <dsp:cNvPr id="0" name=""/>
        <dsp:cNvSpPr/>
      </dsp:nvSpPr>
      <dsp:spPr>
        <a:xfrm>
          <a:off x="1066087" y="2719445"/>
          <a:ext cx="717608" cy="717608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9000" r="-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E2E366-F853-44CD-A89D-7E8A74E16290}">
      <dsp:nvSpPr>
        <dsp:cNvPr id="0" name=""/>
        <dsp:cNvSpPr/>
      </dsp:nvSpPr>
      <dsp:spPr>
        <a:xfrm rot="10800000">
          <a:off x="1780669" y="3560002"/>
          <a:ext cx="6030696" cy="71220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445" tIns="121920" rIns="227584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rPr>
            <a:t>数值微分</a:t>
          </a:r>
        </a:p>
      </dsp:txBody>
      <dsp:txXfrm rot="10800000">
        <a:off x="1780669" y="3560002"/>
        <a:ext cx="6030696" cy="712204"/>
      </dsp:txXfrm>
    </dsp:sp>
    <dsp:sp modelId="{CED0E0F7-A3F7-4834-B0FC-2ABCEFC99D49}">
      <dsp:nvSpPr>
        <dsp:cNvPr id="0" name=""/>
        <dsp:cNvSpPr/>
      </dsp:nvSpPr>
      <dsp:spPr>
        <a:xfrm>
          <a:off x="1074845" y="3575643"/>
          <a:ext cx="717608" cy="717608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9000" r="-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3075" cy="338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97525" y="0"/>
            <a:ext cx="4283075" cy="338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2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2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97525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FF44D03-DA37-4622-A90B-4976B86CB8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83075" cy="338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53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97525" y="0"/>
            <a:ext cx="4283075" cy="338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51200" y="508000"/>
            <a:ext cx="3379788" cy="2533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453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89013" y="3211513"/>
            <a:ext cx="7905750" cy="30432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53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53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7525" y="6421438"/>
            <a:ext cx="4283075" cy="338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9F909CE-23E8-4B68-B3BF-CD441B8334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  <a:pPr/>
              <a:t>2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  <a:pPr/>
              <a:t>11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12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13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14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15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16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17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  <a:pPr/>
              <a:t>18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19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20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  <a:pPr/>
              <a:t>3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21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22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23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24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26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27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29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1A0DF4-BB48-4D60-8E36-AF32E16EF2D3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30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31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4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32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33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34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35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36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1A0DF4-BB48-4D60-8E36-AF32E16EF2D3}" type="slidenum">
              <a:rPr lang="en-US" altLang="zh-CN" smtClean="0">
                <a:latin typeface="Arial" panose="020B0604020202020204" pitchFamily="34" charset="0"/>
              </a:rPr>
              <a:pPr/>
              <a:t>37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38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39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40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41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5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42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43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44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45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46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47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48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1A0DF4-BB48-4D60-8E36-AF32E16EF2D3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49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50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51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spcBef>
                <a:spcPct val="50000"/>
              </a:spcBef>
            </a:pPr>
            <a:endParaRPr kumimoji="1" lang="en-US" altLang="zh-CN">
              <a:latin typeface="Arial" panose="020B0604020202020204" pitchFamily="34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 bwMode="auto">
          <a:xfrm>
            <a:off x="5600700" y="6423025"/>
            <a:ext cx="4281488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2E27ADD0-EA68-4DEA-94C4-1D833620B3C0}" type="slidenum">
              <a:rPr lang="en-US" altLang="zh-CN" sz="1200"/>
              <a:pPr algn="r"/>
              <a:t>6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52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53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54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55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56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A9BF43-D046-49E9-9FA9-5F63F296AC84}" type="slidenum">
              <a:rPr lang="en-US" altLang="zh-CN" smtClean="0">
                <a:latin typeface="Arial" panose="020B0604020202020204" pitchFamily="34" charset="0"/>
              </a:rPr>
              <a:pPr/>
              <a:t>58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7625" y="3211513"/>
            <a:ext cx="7246938" cy="3043237"/>
          </a:xfrm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spcBef>
                <a:spcPct val="50000"/>
              </a:spcBef>
            </a:pPr>
            <a:endParaRPr kumimoji="1" lang="en-US" altLang="zh-CN">
              <a:latin typeface="Arial" panose="020B0604020202020204" pitchFamily="34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 bwMode="auto">
          <a:xfrm>
            <a:off x="5600700" y="6423025"/>
            <a:ext cx="4281488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2E27ADD0-EA68-4DEA-94C4-1D833620B3C0}" type="slidenum">
              <a:rPr lang="en-US" altLang="zh-CN" sz="1200"/>
              <a:pPr algn="r"/>
              <a:t>7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9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62DC7-2BA3-4AFB-A68F-EC8915AE567B}" type="slidenum">
              <a:rPr lang="en-US" altLang="zh-CN" smtClean="0">
                <a:latin typeface="Arial" panose="020B0604020202020204" pitchFamily="34" charset="0"/>
              </a:rPr>
              <a:pPr/>
              <a:t>10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1200" y="508000"/>
            <a:ext cx="3379788" cy="2533650"/>
          </a:xfrm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30977" y="274638"/>
            <a:ext cx="2155825" cy="57467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3502" y="274638"/>
            <a:ext cx="6315075" cy="57467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A2092-1B92-42DD-8940-B2422FC003FE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DC7BB-9E40-4F2B-ABDB-3A53F5F7AA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9A8DF-83A5-4197-AA92-84B5E7F484E9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CF3B8-5477-4F67-BD97-D9FD4DAFEE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D5697-F0E9-478B-944B-41EBFE0B2312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15FB9-ADDD-42D3-BF87-8A0E0C8B44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7F516-CB12-4551-9772-8C06A2FB45E6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35E9B-14D9-430C-9711-5D5E5C99F0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72059-DB10-4F73-B9AD-6F424218ABD5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A4832-BB3C-4756-9769-ECFF660133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0" y="274639"/>
            <a:ext cx="8229600" cy="561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052513"/>
            <a:ext cx="4038600" cy="4968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2513"/>
            <a:ext cx="4038600" cy="49688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BB72E-11E9-450F-8340-0E1E456EF4AA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C26F0-940A-4DA8-AF68-93815741FF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B9A7F-94B1-49B8-9415-19CB8CD17261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E5D87-A21D-49D4-BCC9-9D93DD7806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9CDBB-4455-46CD-B0A4-92CCB5A94DE8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28273-746A-4112-822C-CFDA7FD2FB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6A808-253F-428C-851C-76D4E06371FE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47687-8903-4B55-B0E3-F5C575841F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17D70-3B60-4CA6-AE23-D74CC3C6F866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35B5-6680-4A57-872C-1CE8DE8E9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D9D33-BDEA-4A9B-8B36-1638BE51DCAC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7909A-6F15-4495-894C-A13DC452CD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3500" y="274638"/>
            <a:ext cx="8623300" cy="57467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C5BF9-BBF4-4672-938D-0E4F58334A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886F8-A78D-4C03-ACFC-826D818FB8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40F16-5F7F-41AB-9C27-DD0F33AF6FF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692151"/>
            <a:ext cx="4038600" cy="72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692151"/>
            <a:ext cx="4038600" cy="72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92015-3B1A-4FEB-9C36-2821381F05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D97D0-51B4-4E8D-98C8-BBC1E277F4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1CC4C-B7B2-4B80-A969-9643B92C0B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41FBD-1E42-4FA7-9AEA-9561FF7313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DEBF5-6124-49F4-BD5A-C4736AC41C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D65DD-3138-4DA1-A343-7AC491D28E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4D297-C991-4106-B9A1-74245CF91D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1640" y="44452"/>
            <a:ext cx="2212975" cy="13684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7950" y="44452"/>
            <a:ext cx="6491288" cy="13684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51C9C-0C2A-46D5-98B6-56DE70F565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E6EA4B6-E065-4378-9971-ADC0D0BA84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6D5FD28-BE82-42C5-A286-D1290BC9A5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62D0000-4017-4D0D-B294-F56D1DA414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60B2E5-8142-4EDE-9261-B2C85515B6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0ADE8E3-E451-45E6-8680-9F431E86F4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168E2FA-516D-4501-91C9-EF715E5D51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6019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6019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50932-76D3-450B-900F-CB3747E427B0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289AC-5232-4D26-BA69-974786AB71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774B7-1B6B-436D-8160-039DB1597697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3471D-599B-4BBA-903D-B37C4B7B48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3FD50-0C77-4311-BBEA-0C7815F8F75A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A6B13-5A28-4F31-A360-AF9E4C1400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61864-FF97-4C09-BD99-3A8E3CB343A0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CBE49-8679-4D1F-B8C1-0CAA6140CE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8DCE3-20A7-4EEC-9D2F-0F2806150412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C47A1-3B49-49DA-8E5B-0474B0B2F6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FD928-AE90-4CBB-B225-64B087790AF9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4459C-DAB1-474C-ACEC-88B31AAC4F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47C5A-D81E-473F-84BA-1FBAE38195F2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461AE-4A96-406A-9B26-138855E0A8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66746-C7D0-4CDA-B509-D94AD44AA9C5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15C39-2120-4C09-8BAF-DE92F3254D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DC973-9A8E-4230-8B69-D78CABB89AD8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0EB4E-1C12-416B-9D06-A9C3D78EFD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10CB2-EBCC-4969-8AF7-37D4A46B9EE7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111D1-F282-4B12-AE65-B8FC406AA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80607-24B8-4C59-AD4B-213659ED1F3C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19C51-2FA7-42DB-8950-801183C2F0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圆角矩形 4"/>
          <p:cNvSpPr/>
          <p:nvPr/>
        </p:nvSpPr>
        <p:spPr>
          <a:xfrm>
            <a:off x="65089" y="69851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63501" y="1449918"/>
            <a:ext cx="9021763" cy="152611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3501" y="1397000"/>
            <a:ext cx="9021763" cy="120651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63501" y="2976033"/>
            <a:ext cx="9021763" cy="112184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2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1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87A2B-9658-4F6E-8BED-950DB0451970}" type="datetimeFigureOut">
              <a:rPr lang="en-US"/>
              <a:pPr>
                <a:defRPr/>
              </a:pPr>
              <a:t>3/15/2021</a:t>
            </a:fld>
            <a:endParaRPr lang="en-US"/>
          </a:p>
        </p:txBody>
      </p:sp>
      <p:sp>
        <p:nvSpPr>
          <p:cNvPr id="12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F35E278-0211-4523-910A-14A118CB75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455E5-7EF0-463F-AD6C-2827CC4FC13B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A36F8-A994-49B9-B6B9-2070D3CCB3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圆角矩形 4"/>
          <p:cNvSpPr/>
          <p:nvPr/>
        </p:nvSpPr>
        <p:spPr>
          <a:xfrm>
            <a:off x="65313" y="69757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 flipV="1">
            <a:off x="69851" y="2377017"/>
            <a:ext cx="9013825" cy="9101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9851" y="2341034"/>
            <a:ext cx="9013825" cy="4656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68263" y="2468034"/>
            <a:ext cx="9015412" cy="4656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1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67C18-5537-4B32-930F-38BDE48765FE}" type="datetimeFigureOut">
              <a:rPr lang="en-US"/>
              <a:pPr>
                <a:defRPr/>
              </a:pPr>
              <a:t>3/15/2021</a:t>
            </a:fld>
            <a:endParaRPr 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050" y="6208184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D2D65-4BD2-4151-AA1B-6B3F2928F6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C1BEE-AFCE-406E-A597-E15F5C1FC3D9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AFD88-01D2-4501-B698-BE10B090126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1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0D23A-8E9E-4CB4-BEB2-C967CB4F2909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9847C-FF2D-4E7E-911B-6EA714D9DB4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70832-70A0-4089-A6DF-0250EBB23519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DD7F9-9AB6-49D3-B478-D4C2A31695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5745C-6749-4D5A-9269-BDD025DDB650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A5171-3018-4F6A-8818-FF98276A81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圆角矩形 5"/>
          <p:cNvSpPr/>
          <p:nvPr/>
        </p:nvSpPr>
        <p:spPr>
          <a:xfrm>
            <a:off x="63501" y="69851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1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B16B-4E99-4276-A37A-E8246DE5D0F7}" type="datetimeFigureOut">
              <a:rPr lang="en-US"/>
              <a:pPr>
                <a:defRPr/>
              </a:pPr>
              <a:t>3/15/2021</a:t>
            </a:fld>
            <a:endParaRPr 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2C282-A9C8-49DC-ABCD-88FC1FD190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68264" y="4684184"/>
            <a:ext cx="9007475" cy="9101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68264" y="4650318"/>
            <a:ext cx="9007475" cy="4656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68264" y="4773084"/>
            <a:ext cx="9007475" cy="48683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1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10" y="66676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D97FE-9DB7-40AE-B68A-5608BBFED039}" type="datetimeFigureOut">
              <a:rPr lang="en-US"/>
              <a:pPr>
                <a:defRPr/>
              </a:pPr>
              <a:t>3/15/2021</a:t>
            </a:fld>
            <a:endParaRPr 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050" y="6208184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757E0-49F1-4D4E-AB4A-40940900DF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C7267-7AFD-4E80-8ADD-681F8C6617A6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47948-A18A-4C87-A5B3-B84A4CECC5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1168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076B2-18B2-4DDA-A3C0-90AF4F4737D3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41569-8832-4F9C-87D0-1D73880788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3710CD6B-8424-4687-9BAB-0D81C65462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4B24C5DC-6AA8-4CB8-870B-EE7A5FC97D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3D553164-B4B2-461B-92F8-87100E182E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D5E326DD-4D93-4FCB-9DBE-5B399AD8A8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801B6A4E-14CE-4B69-85CF-2AC7CDA1DB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>
              <a:defRPr/>
            </a:pPr>
            <a:fld id="{6DD333EE-20F0-49F2-A5D1-2EEFBF76AD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63500" y="275167"/>
            <a:ext cx="8229600" cy="560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new times roman</a:t>
            </a:r>
          </a:p>
        </p:txBody>
      </p:sp>
      <p:sp>
        <p:nvSpPr>
          <p:cNvPr id="15363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1984"/>
            <a:ext cx="8229600" cy="49699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1905" indent="127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835025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24333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51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9305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6505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3705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30905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8105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/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3087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088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3075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2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3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4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458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24590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560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CF8CD9A-0CC6-43DB-BE48-D83298B0C16A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790777-09BA-44C7-8BE2-5F06013FD5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951" y="44451"/>
            <a:ext cx="8856663" cy="5757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692151"/>
            <a:ext cx="8229600" cy="7217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97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285"/>
            <a:ext cx="2133600" cy="4762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97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285"/>
            <a:ext cx="2895600" cy="4762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97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285"/>
            <a:ext cx="2133600" cy="4762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15C35598-14AD-42A1-B131-2BD3172AA5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1905" indent="127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835025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24333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51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059305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516505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2973705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3430905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3888105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gray">
          <a:xfrm>
            <a:off x="655639" y="192617"/>
            <a:ext cx="8497887" cy="719667"/>
          </a:xfrm>
          <a:prstGeom prst="rect">
            <a:avLst/>
          </a:prstGeom>
          <a:solidFill>
            <a:schemeClr val="fol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gray">
          <a:xfrm>
            <a:off x="1" y="550334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gray">
          <a:xfrm>
            <a:off x="328613" y="188384"/>
            <a:ext cx="328612" cy="36194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657226" y="1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657226" y="192617"/>
            <a:ext cx="328613" cy="3640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gray">
          <a:xfrm>
            <a:off x="328613" y="550334"/>
            <a:ext cx="328612" cy="3619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rgbClr val="000000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2063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064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51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3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5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7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8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9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60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844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18446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/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3087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088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3075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2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3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84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4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19470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48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6CD2B85-38D5-4686-83DA-9F573E439D44}" type="datetimeFigureOut">
              <a:rPr lang="zh-CN" altLang="en-US"/>
              <a:pPr>
                <a:defRPr/>
              </a:pPr>
              <a:t>2021/3/15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4FBA3CF-A976-402A-85E3-9EE6EA5317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3501" y="69851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08" name="标题占位符 21"/>
          <p:cNvSpPr>
            <a:spLocks noGrp="1"/>
          </p:cNvSpPr>
          <p:nvPr>
            <p:ph type="title"/>
          </p:nvPr>
        </p:nvSpPr>
        <p:spPr bwMode="auto">
          <a:xfrm>
            <a:off x="914400" y="275167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9144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1509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2"/>
            <a:ext cx="2476500" cy="476249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F1602F3-FE22-4186-B69A-0444B26B9F3B}" type="datetimeFigureOut">
              <a:rPr lang="en-US"/>
              <a:pPr>
                <a:defRPr/>
              </a:pPr>
              <a:t>3/15/2021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209805FD-2AEB-47D4-8916-BDBD94EF691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  <a:ea typeface="幼圆" panose="02010509060101010101" pitchFamily="49" charset="-122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005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gray">
          <a:xfrm>
            <a:off x="655639" y="192617"/>
            <a:ext cx="8497887" cy="719667"/>
          </a:xfrm>
          <a:prstGeom prst="rect">
            <a:avLst/>
          </a:prstGeom>
          <a:solidFill>
            <a:schemeClr val="fol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gray">
          <a:xfrm>
            <a:off x="1" y="550334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gray">
          <a:xfrm>
            <a:off x="328613" y="188384"/>
            <a:ext cx="328612" cy="36194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657226" y="1"/>
            <a:ext cx="328613" cy="361951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657226" y="192617"/>
            <a:ext cx="328613" cy="3640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gray">
          <a:xfrm>
            <a:off x="328613" y="550334"/>
            <a:ext cx="328612" cy="3619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rgbClr val="000000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rgbClr val="000000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/>
          <p:nvPr/>
        </p:nvGrpSpPr>
        <p:grpSpPr bwMode="auto">
          <a:xfrm>
            <a:off x="1143001" y="260351"/>
            <a:ext cx="8012113" cy="2571749"/>
            <a:chOff x="720" y="396"/>
            <a:chExt cx="5047" cy="1620"/>
          </a:xfrm>
        </p:grpSpPr>
        <p:sp>
          <p:nvSpPr>
            <p:cNvPr id="2063" name="Rectangle 3"/>
            <p:cNvSpPr>
              <a:spLocks noChangeArrowheads="1"/>
            </p:cNvSpPr>
            <p:nvPr userDrawn="1"/>
          </p:nvSpPr>
          <p:spPr bwMode="gray">
            <a:xfrm>
              <a:off x="1081" y="396"/>
              <a:ext cx="4686" cy="15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064" name="Rectangle 4"/>
            <p:cNvSpPr>
              <a:spLocks noChangeArrowheads="1"/>
            </p:cNvSpPr>
            <p:nvPr userDrawn="1"/>
          </p:nvSpPr>
          <p:spPr bwMode="gray">
            <a:xfrm>
              <a:off x="720" y="1440"/>
              <a:ext cx="576" cy="57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51" name="Rectangle 5"/>
          <p:cNvSpPr>
            <a:spLocks noChangeArrowheads="1"/>
          </p:cNvSpPr>
          <p:nvPr/>
        </p:nvSpPr>
        <p:spPr bwMode="gray">
          <a:xfrm>
            <a:off x="1130300" y="2772834"/>
            <a:ext cx="8013700" cy="5757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2" name="Rectangle 6"/>
          <p:cNvSpPr>
            <a:spLocks noChangeArrowheads="1"/>
          </p:cNvSpPr>
          <p:nvPr/>
        </p:nvSpPr>
        <p:spPr bwMode="gray">
          <a:xfrm>
            <a:off x="573088" y="2152651"/>
            <a:ext cx="576262" cy="6413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3" name="Rectangle 7"/>
          <p:cNvSpPr>
            <a:spLocks noChangeArrowheads="1"/>
          </p:cNvSpPr>
          <p:nvPr/>
        </p:nvSpPr>
        <p:spPr bwMode="gray">
          <a:xfrm>
            <a:off x="1716089" y="260351"/>
            <a:ext cx="566737" cy="637116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gray">
          <a:xfrm>
            <a:off x="2278064" y="0"/>
            <a:ext cx="585787" cy="635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5" name="Rectangle 9"/>
          <p:cNvSpPr>
            <a:spLocks noChangeArrowheads="1"/>
          </p:cNvSpPr>
          <p:nvPr/>
        </p:nvSpPr>
        <p:spPr bwMode="gray">
          <a:xfrm>
            <a:off x="2281239" y="260351"/>
            <a:ext cx="585787" cy="632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gray">
          <a:xfrm>
            <a:off x="1141414" y="893234"/>
            <a:ext cx="574675" cy="62653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7" name="Rectangle 11"/>
          <p:cNvSpPr>
            <a:spLocks noChangeArrowheads="1"/>
          </p:cNvSpPr>
          <p:nvPr/>
        </p:nvSpPr>
        <p:spPr bwMode="gray">
          <a:xfrm>
            <a:off x="1716089" y="895351"/>
            <a:ext cx="566737" cy="622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8" name="Rectangle 12"/>
          <p:cNvSpPr>
            <a:spLocks noChangeArrowheads="1"/>
          </p:cNvSpPr>
          <p:nvPr/>
        </p:nvSpPr>
        <p:spPr bwMode="gray">
          <a:xfrm>
            <a:off x="573088" y="1517651"/>
            <a:ext cx="576262" cy="6455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59" name="Rectangle 13"/>
          <p:cNvSpPr>
            <a:spLocks noChangeArrowheads="1"/>
          </p:cNvSpPr>
          <p:nvPr/>
        </p:nvSpPr>
        <p:spPr bwMode="gray">
          <a:xfrm>
            <a:off x="1141413" y="1517651"/>
            <a:ext cx="576262" cy="6455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60" name="Rectangle 14"/>
          <p:cNvSpPr>
            <a:spLocks noChangeArrowheads="1"/>
          </p:cNvSpPr>
          <p:nvPr/>
        </p:nvSpPr>
        <p:spPr bwMode="gray">
          <a:xfrm>
            <a:off x="1" y="2161117"/>
            <a:ext cx="574675" cy="632883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56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9784"/>
            <a:ext cx="8229600" cy="524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23566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1143000" y="457201"/>
            <a:ext cx="7391400" cy="4868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8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0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9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oleObject" Target="../embeddings/oleObject23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63.png"/><Relationship Id="rId4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71.xml"/><Relationship Id="rId1" Type="http://schemas.openxmlformats.org/officeDocument/2006/relationships/tags" Target="../tags/tag10.xml"/><Relationship Id="rId4" Type="http://schemas.openxmlformats.org/officeDocument/2006/relationships/image" Target="../media/image7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8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8.xml"/><Relationship Id="rId1" Type="http://schemas.openxmlformats.org/officeDocument/2006/relationships/tags" Target="../tags/tag4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4213" y="1509185"/>
            <a:ext cx="7772400" cy="146896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6000" spc="-1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计 算 方 法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3050" y="3102094"/>
            <a:ext cx="60579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三、插值型求积公式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10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7083" y="927828"/>
            <a:ext cx="7995653" cy="582935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第二节    牛顿</a:t>
            </a:r>
            <a:r>
              <a:rPr lang="en-US" altLang="zh-CN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柯特斯求积公式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100335" y="2935987"/>
            <a:ext cx="7385808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一、牛顿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柯特斯求积公式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00335" y="4200644"/>
            <a:ext cx="7589257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二、梯形公式、辛普森公式和柯特斯公式</a:t>
            </a:r>
          </a:p>
        </p:txBody>
      </p: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11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一、牛顿</a:t>
            </a:r>
            <a:r>
              <a:rPr lang="en-US" altLang="zh-CN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柯特斯求积公式</a:t>
            </a:r>
            <a:endParaRPr lang="en-US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42900" indent="-342900"/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12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736" y="927828"/>
            <a:ext cx="7339264" cy="557949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一、牛顿</a:t>
            </a:r>
            <a:r>
              <a:rPr lang="en-US" altLang="zh-CN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柯特斯求积公式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13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9166" y="927828"/>
            <a:ext cx="8465668" cy="5399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二、梯形公式、辛普森公式和柯特斯公式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14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1122" y="914169"/>
            <a:ext cx="7103339" cy="565582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二、梯形公式、辛普森公式和柯特斯公式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15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7444" y="1117014"/>
            <a:ext cx="8290695" cy="524336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二、梯形公式、辛普森公式和柯特斯公式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16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8943" y="990890"/>
            <a:ext cx="7607067" cy="573373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二、梯形公式、辛普森公式和柯特斯公式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17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4504" y="927829"/>
            <a:ext cx="8367980" cy="5583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5-2】</a:t>
            </a:r>
            <a:r>
              <a:rPr lang="zh-CN" altLang="zh-CN" sz="2800" dirty="0" smtClean="0"/>
              <a:t>试分别用梯形公式、辛普森公式和柯特斯公式计算定积分</a:t>
            </a:r>
            <a:r>
              <a:rPr lang="en-US" altLang="zh-CN" sz="2800" dirty="0" smtClean="0"/>
              <a:t>                 </a:t>
            </a:r>
            <a:r>
              <a:rPr lang="zh-CN" altLang="zh-CN" sz="2800" dirty="0" smtClean="0"/>
              <a:t>（计算取</a:t>
            </a:r>
            <a:r>
              <a:rPr lang="en-US" altLang="zh-CN" sz="2800" dirty="0" smtClean="0"/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zh-CN" altLang="zh-CN" sz="2800" dirty="0" smtClean="0"/>
              <a:t>位小数）。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zh-CN" sz="2800" dirty="0" smtClean="0"/>
              <a:t>）由梯形公式，得</a:t>
            </a:r>
            <a:endParaRPr lang="en-US" altLang="zh-CN" sz="2800" dirty="0" smtClean="0"/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zh-CN" altLang="zh-CN" sz="2800" dirty="0" smtClean="0"/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zh-CN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zh-CN" sz="2800" dirty="0" smtClean="0"/>
              <a:t>）由辛普森公式，得</a:t>
            </a:r>
            <a:endParaRPr lang="en-US" altLang="zh-CN" sz="2800" dirty="0" smtClean="0"/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zh-CN" altLang="zh-CN" sz="2800" dirty="0" smtClean="0"/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zh-CN" sz="2800" dirty="0" smtClean="0"/>
              <a:t>（</a:t>
            </a:r>
            <a:r>
              <a:rPr lang="en-US" altLang="zh-CN" sz="2800" dirty="0" smtClean="0"/>
              <a:t>3</a:t>
            </a:r>
            <a:r>
              <a:rPr lang="zh-CN" altLang="zh-CN" sz="2800" dirty="0" smtClean="0"/>
              <a:t>）由柯特斯公式，得</a:t>
            </a:r>
            <a:endParaRPr lang="en-US" altLang="zh-CN" sz="2800" dirty="0" smtClean="0"/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zh-CN" altLang="zh-CN" sz="2800" dirty="0" smtClean="0"/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altLang="zh-CN" sz="1200" dirty="0" smtClean="0"/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zh-CN" sz="2800" dirty="0" smtClean="0"/>
              <a:t>事实上，积分的准确值为</a:t>
            </a:r>
            <a:endParaRPr lang="zh-CN" altLang="en-US" sz="2000" dirty="0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3151086" y="1335644"/>
          <a:ext cx="1343025" cy="730250"/>
        </p:xfrm>
        <a:graphic>
          <a:graphicData uri="http://schemas.openxmlformats.org/presentationml/2006/ole">
            <p:oleObj spid="_x0000_s149509" name="Equation" r:id="rId4" imgW="13106400" imgH="7010400" progId="Equation.DSMT4">
              <p:embed/>
            </p:oleObj>
          </a:graphicData>
        </a:graphic>
      </p:graphicFrame>
      <p:graphicFrame>
        <p:nvGraphicFramePr>
          <p:cNvPr id="90115" name="Object 3"/>
          <p:cNvGraphicFramePr>
            <a:graphicFrameLocks noChangeAspect="1"/>
          </p:cNvGraphicFramePr>
          <p:nvPr/>
        </p:nvGraphicFramePr>
        <p:xfrm>
          <a:off x="2405063" y="2525713"/>
          <a:ext cx="4552950" cy="704850"/>
        </p:xfrm>
        <a:graphic>
          <a:graphicData uri="http://schemas.openxmlformats.org/presentationml/2006/ole">
            <p:oleObj spid="_x0000_s149508" name="Equation" r:id="rId5" imgW="54864000" imgH="8534400" progId="Equation.DSMT4">
              <p:embed/>
            </p:oleObj>
          </a:graphicData>
        </a:graphic>
      </p:graphicFrame>
      <p:graphicFrame>
        <p:nvGraphicFramePr>
          <p:cNvPr id="90117" name="Object 5"/>
          <p:cNvGraphicFramePr>
            <a:graphicFrameLocks noChangeAspect="1"/>
          </p:cNvGraphicFramePr>
          <p:nvPr/>
        </p:nvGraphicFramePr>
        <p:xfrm>
          <a:off x="1913275" y="3728277"/>
          <a:ext cx="5657850" cy="704850"/>
        </p:xfrm>
        <a:graphic>
          <a:graphicData uri="http://schemas.openxmlformats.org/presentationml/2006/ole">
            <p:oleObj spid="_x0000_s149507" name="Equation" r:id="rId6" imgW="67665600" imgH="8534400" progId="Equation.DSMT4">
              <p:embed/>
            </p:oleObj>
          </a:graphicData>
        </a:graphic>
      </p:graphicFrame>
      <p:graphicFrame>
        <p:nvGraphicFramePr>
          <p:cNvPr id="90119" name="Object 7"/>
          <p:cNvGraphicFramePr>
            <a:graphicFrameLocks noChangeAspect="1"/>
          </p:cNvGraphicFramePr>
          <p:nvPr/>
        </p:nvGraphicFramePr>
        <p:xfrm>
          <a:off x="533921" y="4923006"/>
          <a:ext cx="8305800" cy="704850"/>
        </p:xfrm>
        <a:graphic>
          <a:graphicData uri="http://schemas.openxmlformats.org/presentationml/2006/ole">
            <p:oleObj spid="_x0000_s149506" name="Equation" r:id="rId7" imgW="99669600" imgH="8534400" progId="Equation.DSMT4">
              <p:embed/>
            </p:oleObj>
          </a:graphicData>
        </a:graphic>
      </p:graphicFrame>
      <p:graphicFrame>
        <p:nvGraphicFramePr>
          <p:cNvPr id="90121" name="Object 9"/>
          <p:cNvGraphicFramePr>
            <a:graphicFrameLocks noChangeAspect="1"/>
          </p:cNvGraphicFramePr>
          <p:nvPr/>
        </p:nvGraphicFramePr>
        <p:xfrm>
          <a:off x="4599595" y="5668524"/>
          <a:ext cx="3638550" cy="933450"/>
        </p:xfrm>
        <a:graphic>
          <a:graphicData uri="http://schemas.openxmlformats.org/presentationml/2006/ole">
            <p:oleObj spid="_x0000_s149505" name="Equation" r:id="rId8" imgW="43586400" imgH="1127760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第三节    复化求积公式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935622" y="2275131"/>
            <a:ext cx="5406874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一、复化梯形公式</a:t>
            </a:r>
            <a:endParaRPr lang="zh-CN" altLang="zh-CN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935623" y="3141068"/>
            <a:ext cx="5133917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二、复化辛普森公式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935621" y="4024887"/>
            <a:ext cx="5720773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三、复化柯特斯公式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18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937894" y="4859687"/>
            <a:ext cx="5418250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四、变步长复化求积法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一、复化梯形公式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19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6378" name="图片 18637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237" y="1033272"/>
            <a:ext cx="8701525" cy="523564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第五章   数值积分与数值微分</a:t>
            </a:r>
            <a:endParaRPr lang="en-US" altLang="zh-CN" sz="4000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zh-CN" altLang="en-US" sz="4000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03350" y="2111355"/>
            <a:ext cx="7385808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第一节：引言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03349" y="2850004"/>
            <a:ext cx="7331216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第二节：牛顿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-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柯特斯求积公式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403347" y="4996011"/>
            <a:ext cx="7249331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第五节：高斯求积公式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403348" y="3571170"/>
            <a:ext cx="7249331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第三节：复化求积公式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03346" y="5696149"/>
            <a:ext cx="7249331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第六节：数值微分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403347" y="4286680"/>
            <a:ext cx="7249331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第四节：龙贝格求积公式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一、复化梯形公式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20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8399" y="1364506"/>
            <a:ext cx="7842767" cy="280304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二、复化辛普森公式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21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127" y="1106146"/>
            <a:ext cx="8299663" cy="478968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三、复化柯特斯公式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22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0639" y="953831"/>
            <a:ext cx="8022721" cy="569262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三、复化柯特斯公式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23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5703" y="1173487"/>
            <a:ext cx="8132593" cy="483826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四、变步长复化求积法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24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3295" y="1179095"/>
            <a:ext cx="8259189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1800" indent="-431800" algn="just">
              <a:lnSpc>
                <a:spcPct val="12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600" dirty="0" smtClean="0"/>
              <a:t>复化</a:t>
            </a:r>
            <a:r>
              <a:rPr lang="zh-CN" altLang="en-US" sz="2600" dirty="0"/>
              <a:t>求积公式是提高精度的一种有效方法，但在</a:t>
            </a:r>
            <a:r>
              <a:rPr lang="zh-CN" altLang="en-US" sz="2600" dirty="0" smtClean="0"/>
              <a:t>使用前必须</a:t>
            </a:r>
            <a:r>
              <a:rPr lang="zh-CN" altLang="en-US" sz="2600" dirty="0"/>
              <a:t>根据复化求积公式的余项进行先验估计，以确定节点数目，从而确定合适的等分步长</a:t>
            </a:r>
            <a:r>
              <a:rPr lang="zh-CN" altLang="en-US" sz="2600" dirty="0" smtClean="0"/>
              <a:t>。</a:t>
            </a:r>
            <a:endParaRPr lang="en-US" altLang="zh-CN" sz="2600" dirty="0" smtClean="0"/>
          </a:p>
          <a:p>
            <a:pPr marL="431800" indent="-431800" algn="just">
              <a:lnSpc>
                <a:spcPct val="12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600" dirty="0" smtClean="0"/>
              <a:t>而</a:t>
            </a:r>
            <a:r>
              <a:rPr lang="zh-CN" altLang="en-US" sz="2600" dirty="0"/>
              <a:t>事先确定适当的步长往往比较困难。因此</a:t>
            </a:r>
            <a:r>
              <a:rPr lang="zh-CN" altLang="en-US" sz="2600" dirty="0" smtClean="0"/>
              <a:t>，在</a:t>
            </a:r>
            <a:r>
              <a:rPr lang="zh-CN" altLang="en-US" sz="2600" dirty="0"/>
              <a:t>实际计算中常常采用变步长的计算方案。</a:t>
            </a:r>
          </a:p>
          <a:p>
            <a:pPr marL="431800" indent="-431800">
              <a:lnSpc>
                <a:spcPct val="12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600" dirty="0" smtClean="0"/>
              <a:t>变步长</a:t>
            </a:r>
            <a:r>
              <a:rPr lang="zh-CN" altLang="en-US" sz="2600" dirty="0"/>
              <a:t>复化求积法的基本思想是：在</a:t>
            </a:r>
            <a:r>
              <a:rPr lang="zh-CN" altLang="en-US" sz="2600" dirty="0" smtClean="0"/>
              <a:t>计算中</a:t>
            </a:r>
            <a:r>
              <a:rPr lang="zh-CN" altLang="en-US" sz="2600" dirty="0"/>
              <a:t>，通过对计算结果精度的不断估计，逐步改变步长（逐次分半），反复利用复化求积公式进行计算，直至所求得的积分值满足精度要求为止。这是一种事后误差估计的方法</a:t>
            </a:r>
            <a:r>
              <a:rPr lang="zh-CN" altLang="en-US" sz="2600" dirty="0" smtClean="0"/>
              <a:t>。</a:t>
            </a:r>
            <a:endParaRPr lang="zh-CN" altLang="en-US" sz="2600" dirty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四、变步长复化求积法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5818" y="1968601"/>
            <a:ext cx="8301771" cy="1910928"/>
          </a:xfrm>
          <a:prstGeom prst="rect">
            <a:avLst/>
          </a:prstGeom>
        </p:spPr>
      </p:pic>
      <p:sp>
        <p:nvSpPr>
          <p:cNvPr id="7" name="文本框 2"/>
          <p:cNvSpPr txBox="1"/>
          <p:nvPr/>
        </p:nvSpPr>
        <p:spPr>
          <a:xfrm>
            <a:off x="493295" y="1179095"/>
            <a:ext cx="82591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600" dirty="0" smtClean="0"/>
              <a:t>下面</a:t>
            </a:r>
            <a:r>
              <a:rPr lang="zh-CN" altLang="en-US" sz="2600" dirty="0"/>
              <a:t>以复化梯形法为例介绍变步长求积法。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四、变步长复化求积法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26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6431" y="975126"/>
            <a:ext cx="7798615" cy="563172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四、变步长复化求积法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27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7705" y="1069722"/>
            <a:ext cx="7872999" cy="540338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四、变步长复化求积法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28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8091" y="927828"/>
            <a:ext cx="7947817" cy="553603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四、变步长复化求积法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29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462" y="1153049"/>
            <a:ext cx="8251076" cy="35308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第一节    引言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403350" y="2629979"/>
            <a:ext cx="7385808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03351" y="3523212"/>
            <a:ext cx="7331216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二、代数精度的概念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403349" y="4434327"/>
            <a:ext cx="7249331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三、插值型求积公式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3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第四节    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龙贝格求积公式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523423" y="2935987"/>
            <a:ext cx="7385808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一、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龙贝格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公式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523423" y="4200644"/>
            <a:ext cx="7589257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二、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外推加速法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A842D1-B9C2-4083-A525-D0BB730B7459}" type="slidenum">
              <a: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30</a:t>
            </a:fld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一、龙贝格公式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31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69462" y="927828"/>
            <a:ext cx="6995307" cy="559624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一、龙贝格公式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32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8970" y="922932"/>
            <a:ext cx="7289454" cy="585623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一、龙贝格公式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33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0080" y="1022424"/>
            <a:ext cx="7303839" cy="536919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二、外推加速法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34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8916" y="980777"/>
            <a:ext cx="84035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    </a:t>
            </a:r>
            <a:r>
              <a:rPr lang="zh-CN" altLang="en-US" sz="2800" dirty="0" smtClean="0"/>
              <a:t>   </a:t>
            </a:r>
            <a:r>
              <a:rPr lang="zh-CN" altLang="en-US" sz="2800" dirty="0"/>
              <a:t>这种利用二分前、后的两个积分近似值进行线性组合，推算出更为精确的积分近似值的方法，称为逐次分半外推加速求积法，简称外推加速法。将序列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Tn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dirty="0" smtClean="0"/>
              <a:t>、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en-US" sz="2800" dirty="0" smtClean="0"/>
              <a:t>、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Cn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en-US" sz="2800" dirty="0" smtClean="0"/>
              <a:t>和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Rn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en-US" sz="2800" dirty="0" smtClean="0"/>
              <a:t> </a:t>
            </a:r>
            <a:r>
              <a:rPr lang="zh-CN" altLang="en-US" sz="2800" dirty="0"/>
              <a:t>分别称为梯形序列、辛普森序列、柯特斯序列和龙贝格序列。当然。由龙贝格序列还可以进行外推，得到新的求积序列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7770" y="3618163"/>
            <a:ext cx="7292940" cy="2962549"/>
          </a:xfrm>
          <a:prstGeom prst="rect">
            <a:avLst/>
          </a:prstGeom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二、外推加速法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35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60892" y="1335338"/>
            <a:ext cx="7748337" cy="4105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800" dirty="0"/>
              <a:t>      可以证明，由梯形序列外推得到辛普森序列，由辛普森序列外推得到柯特斯序列，由柯特斯序列外推得到龙贝格序列，而且每次外推都可以使误差阶提高二阶，加快了收敛速度。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800" dirty="0"/>
              <a:t>      利用龙贝格序列求积的算法称为龙贝格算法。这种算法具有占用内存少、精确度高的优点，因此成为实际中常用的求积算法。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二、外推加速法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36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364" y="986771"/>
            <a:ext cx="8431348" cy="518724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第五节    高斯求积公式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830134" y="2329723"/>
            <a:ext cx="7385808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zh-CN" altLang="zh-CN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830135" y="3195660"/>
            <a:ext cx="7331216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二、高斯求积公式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830133" y="4079479"/>
            <a:ext cx="7481344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三、高斯求积公式的构造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37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30133" y="4946185"/>
            <a:ext cx="7980664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四、高斯求积公式的余项、稳定性和收敛性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38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7042" y="1155032"/>
            <a:ext cx="8355442" cy="4899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9750" indent="-539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dirty="0" smtClean="0"/>
              <a:t>前面</a:t>
            </a:r>
            <a:r>
              <a:rPr lang="zh-CN" altLang="en-US" sz="2800" dirty="0"/>
              <a:t>介绍的牛顿</a:t>
            </a:r>
            <a:r>
              <a:rPr lang="en-US" altLang="zh-CN" sz="2800" dirty="0"/>
              <a:t>-</a:t>
            </a:r>
            <a:r>
              <a:rPr lang="zh-CN" altLang="en-US" sz="2800" dirty="0"/>
              <a:t>柯特斯公式和龙贝格求积公式都是等距节点的插值型求积公式，而插值型求积公式的代数精度与节点的个数有关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marL="539750" indent="-539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dirty="0" smtClean="0"/>
              <a:t>欲</a:t>
            </a:r>
            <a:r>
              <a:rPr lang="zh-CN" altLang="en-US" sz="2800" dirty="0"/>
              <a:t>提高求积公式的精度，要以增加节点的个数为代价，但节点的无限增加会减弱求积公式的稳定性，甚至导致不能收敛于积分准确值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marL="539750" indent="-539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由定理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latin typeface="+mn-ea"/>
                <a:ea typeface="+mn-ea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知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，要提高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求积公式的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代数精度，唯一可行的途径就是选择合适的求积节点和求积系数。那么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应如何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选取求积节点和求积系数呢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39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35572" y="1155032"/>
            <a:ext cx="7916912" cy="437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800" dirty="0" smtClean="0"/>
              <a:t>对于具有 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zh-CN" altLang="en-US" sz="2800" dirty="0" smtClean="0"/>
              <a:t> 个</a:t>
            </a:r>
            <a:r>
              <a:rPr lang="zh-CN" altLang="en-US" sz="2800" dirty="0"/>
              <a:t>节点的插值型求积公式</a:t>
            </a:r>
            <a:endParaRPr lang="en-US" altLang="zh-CN" sz="2800" dirty="0"/>
          </a:p>
          <a:p>
            <a:pPr>
              <a:lnSpc>
                <a:spcPct val="130000"/>
              </a:lnSpc>
              <a:spcAft>
                <a:spcPts val="1200"/>
              </a:spcAft>
            </a:pPr>
            <a:endParaRPr lang="en-US" altLang="zh-CN" sz="2800" dirty="0"/>
          </a:p>
          <a:p>
            <a:pPr>
              <a:lnSpc>
                <a:spcPct val="130000"/>
              </a:lnSpc>
              <a:spcAft>
                <a:spcPts val="1200"/>
              </a:spcAft>
            </a:pPr>
            <a:endParaRPr lang="en-US" altLang="zh-CN" sz="2800" dirty="0" smtClean="0"/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2800" dirty="0" smtClean="0"/>
              <a:t>其</a:t>
            </a:r>
            <a:r>
              <a:rPr lang="zh-CN" altLang="en-US" sz="2800" dirty="0"/>
              <a:t>代数精度至少为  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800" dirty="0" smtClean="0"/>
              <a:t> </a:t>
            </a:r>
            <a:r>
              <a:rPr lang="zh-CN" altLang="en-US" sz="2800" dirty="0"/>
              <a:t>次。那么其最高代数精度能达到多少呢？如何适当地选择节点位置和相应的系数，使求积公式具有最高代数精度呢？</a:t>
            </a:r>
            <a:endParaRPr lang="en-US" altLang="zh-CN" sz="2800" dirty="0"/>
          </a:p>
          <a:p>
            <a:endParaRPr lang="zh-CN" altLang="en-US" sz="2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68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268289" name="Object 1"/>
          <p:cNvGraphicFramePr>
            <a:graphicFrameLocks noChangeAspect="1"/>
          </p:cNvGraphicFramePr>
          <p:nvPr/>
        </p:nvGraphicFramePr>
        <p:xfrm>
          <a:off x="2443820" y="1844833"/>
          <a:ext cx="3811587" cy="976312"/>
        </p:xfrm>
        <a:graphic>
          <a:graphicData uri="http://schemas.openxmlformats.org/presentationml/2006/ole">
            <p:oleObj spid="_x0000_s174081" name="Equation" r:id="rId4" imgW="36576000" imgH="944880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452638" y="1023577"/>
            <a:ext cx="8495604" cy="56365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zh-CN" sz="2400" dirty="0" smtClean="0"/>
              <a:t>定积分是求和式的极限，即</a:t>
            </a:r>
          </a:p>
          <a:p>
            <a:pPr>
              <a:lnSpc>
                <a:spcPct val="12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endParaRPr lang="en-US" altLang="zh-CN" sz="2400" dirty="0" smtClean="0"/>
          </a:p>
          <a:p>
            <a:pPr>
              <a:lnSpc>
                <a:spcPct val="120000"/>
              </a:lnSpc>
              <a:spcAft>
                <a:spcPts val="0"/>
              </a:spcAft>
              <a:buClr>
                <a:srgbClr val="0000FF"/>
              </a:buClr>
              <a:buSzPct val="70000"/>
            </a:pPr>
            <a:endParaRPr lang="en-US" altLang="zh-CN" sz="2400" dirty="0"/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zh-CN" altLang="zh-CN" sz="2400" dirty="0" smtClean="0"/>
              <a:t>定积分的几何意义是曲边梯形的面积。由定义可知，定积分的基本分析方法可分为四步，即分割、近似、求和、取极限。</a:t>
            </a:r>
            <a:endParaRPr lang="en-US" altLang="zh-CN" sz="2400" dirty="0" smtClean="0"/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）分割，就是把总量分成若干个分量，即把整块曲边梯形分解成小曲边梯形；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）近似，就是用容易计算的量去近似表示每个分量，这里用矩形面积近似表示曲边梯形面积；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）求和，就是把分量的近似值加起来得到总近似值；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zh-CN" sz="2400" dirty="0" smtClean="0"/>
              <a:t>取极限，就是求和的极限得到积分近似值。</a:t>
            </a:r>
            <a:endParaRPr lang="en-US" altLang="zh-CN" sz="2400" dirty="0" smtClean="0"/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0000FF"/>
              </a:buClr>
              <a:buSzPct val="70000"/>
            </a:pPr>
            <a:r>
              <a:rPr lang="zh-CN" altLang="zh-CN" sz="2400" kern="100" dirty="0" smtClean="0">
                <a:cs typeface="Times New Roman" panose="02020603050405020304" pitchFamily="18" charset="0"/>
              </a:rPr>
              <a:t>可以</a:t>
            </a:r>
            <a:r>
              <a:rPr lang="zh-CN" altLang="zh-CN" sz="2400" kern="100" dirty="0">
                <a:cs typeface="Times New Roman" panose="02020603050405020304" pitchFamily="18" charset="0"/>
              </a:rPr>
              <a:t>看出，前三</a:t>
            </a:r>
            <a:r>
              <a:rPr lang="zh-CN" altLang="zh-CN" sz="2400" kern="100" dirty="0" smtClean="0">
                <a:cs typeface="Times New Roman" panose="02020603050405020304" pitchFamily="18" charset="0"/>
              </a:rPr>
              <a:t>步比较</a:t>
            </a:r>
            <a:r>
              <a:rPr lang="zh-CN" altLang="zh-CN" sz="2400" kern="100" dirty="0">
                <a:cs typeface="Times New Roman" panose="02020603050405020304" pitchFamily="18" charset="0"/>
              </a:rPr>
              <a:t>容易</a:t>
            </a:r>
            <a:r>
              <a:rPr lang="zh-CN" altLang="zh-CN" sz="2400" kern="100" dirty="0" smtClean="0">
                <a:cs typeface="Times New Roman" panose="02020603050405020304" pitchFamily="18" charset="0"/>
              </a:rPr>
              <a:t>，最后</a:t>
            </a:r>
            <a:r>
              <a:rPr lang="zh-CN" altLang="zh-CN" sz="2400" kern="100" dirty="0">
                <a:cs typeface="Times New Roman" panose="02020603050405020304" pitchFamily="18" charset="0"/>
              </a:rPr>
              <a:t>一步计算极限比较困难。</a:t>
            </a:r>
            <a:endParaRPr lang="en-US" altLang="zh-CN" sz="2400" dirty="0"/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4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2347509" y="1364119"/>
          <a:ext cx="4448175" cy="985838"/>
        </p:xfrm>
        <a:graphic>
          <a:graphicData uri="http://schemas.openxmlformats.org/presentationml/2006/ole">
            <p:oleObj spid="_x0000_s1025" name="Equation" r:id="rId4" imgW="42367200" imgH="9448800" progId="Equation.DSMT4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70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394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二、高斯求积公式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40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83779" y="1023078"/>
            <a:ext cx="8576442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   </a:t>
            </a:r>
            <a:r>
              <a:rPr lang="en-US" altLang="zh-CN" sz="2800" dirty="0"/>
              <a:t>    </a:t>
            </a:r>
            <a:r>
              <a:rPr lang="zh-CN" altLang="en-US" sz="2800" dirty="0"/>
              <a:t>已经证明，对于具有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zh-CN" altLang="en-US" sz="2800" dirty="0"/>
              <a:t> 个节点的插值型求积公式（</a:t>
            </a:r>
            <a:r>
              <a:rPr lang="en-US" altLang="zh-CN" sz="2800" dirty="0"/>
              <a:t>5-43</a:t>
            </a:r>
            <a:r>
              <a:rPr lang="zh-CN" altLang="en-US" sz="2800" dirty="0"/>
              <a:t>），只要适当选取求积节点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i="1" baseline="-25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800" dirty="0"/>
              <a:t> 和系数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</a:t>
            </a:r>
            <a:r>
              <a:rPr lang="zh-CN" altLang="en-US" sz="2800" dirty="0"/>
              <a:t> ，就可使其具有具有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+1</a:t>
            </a:r>
            <a:r>
              <a:rPr lang="zh-CN" altLang="en-US" sz="2800" dirty="0"/>
              <a:t>次代数精度，这是所能达到的最高代数精度。把这种具有最高代数精度的求积公式称为高斯（</a:t>
            </a:r>
            <a:r>
              <a:rPr lang="en-US" altLang="zh-CN" sz="2800" dirty="0"/>
              <a:t>Gauss</a:t>
            </a:r>
            <a:r>
              <a:rPr lang="zh-CN" altLang="en-US" sz="2800" dirty="0"/>
              <a:t>）求积公式，简称高斯公式，对应的求积节点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dirty="0"/>
              <a:t>称为高斯点。</a:t>
            </a:r>
          </a:p>
          <a:p>
            <a:r>
              <a:rPr lang="zh-CN" altLang="en-US" sz="2800" dirty="0"/>
              <a:t>下面的问题是如何选取这些高斯点。</a:t>
            </a:r>
          </a:p>
          <a:p>
            <a:r>
              <a:rPr lang="zh-CN" altLang="en-US" sz="2800" dirty="0"/>
              <a:t>        为不失一般性，把积分区间取为 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[-1, 1]</a:t>
            </a:r>
            <a:r>
              <a:rPr lang="zh-CN" altLang="en-US" sz="2800" dirty="0"/>
              <a:t>，这是因为利用变换</a:t>
            </a:r>
          </a:p>
          <a:p>
            <a:r>
              <a:rPr lang="zh-CN" altLang="en-US" sz="2800" dirty="0"/>
              <a:t> </a:t>
            </a:r>
          </a:p>
          <a:p>
            <a:endParaRPr lang="zh-CN" altLang="en-US" sz="2800" dirty="0"/>
          </a:p>
          <a:p>
            <a:r>
              <a:rPr lang="zh-CN" altLang="en-US" sz="2800" dirty="0"/>
              <a:t>总可将任意区间 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r>
              <a:rPr lang="zh-CN" altLang="en-US" sz="2800" dirty="0"/>
              <a:t> 变成 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[-1, 1]</a:t>
            </a:r>
            <a:r>
              <a:rPr lang="zh-CN" altLang="en-US" sz="2800" dirty="0"/>
              <a:t>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3131185" y="4560570"/>
          <a:ext cx="2758536" cy="977328"/>
        </p:xfrm>
        <a:graphic>
          <a:graphicData uri="http://schemas.openxmlformats.org/presentationml/2006/ole">
            <p:oleObj spid="_x0000_s218113" r:id="rId4" imgW="24079200" imgH="853440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二、高斯求积公式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41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83779" y="927828"/>
            <a:ext cx="8576442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而积分式可变为</a:t>
            </a:r>
            <a:endParaRPr lang="en-US" altLang="zh-CN" sz="2800" dirty="0"/>
          </a:p>
          <a:p>
            <a:endParaRPr lang="zh-CN" altLang="en-US" sz="2800" dirty="0"/>
          </a:p>
          <a:p>
            <a:r>
              <a:rPr lang="zh-CN" altLang="en-US" sz="2800" dirty="0"/>
              <a:t> </a:t>
            </a:r>
          </a:p>
          <a:p>
            <a:endParaRPr lang="en-US" altLang="zh-CN" sz="2800" dirty="0"/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/>
              <a:t>其中，                                </a:t>
            </a:r>
            <a:r>
              <a:rPr lang="zh-CN" altLang="en-US" sz="2800" dirty="0" smtClean="0"/>
              <a:t>   。</a:t>
            </a:r>
            <a:r>
              <a:rPr lang="zh-CN" altLang="en-US" sz="2800" dirty="0"/>
              <a:t>接下来讨论建立在</a:t>
            </a:r>
            <a:r>
              <a:rPr lang="zh-CN" altLang="en-US" sz="2800" dirty="0" smtClean="0"/>
              <a:t>区间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[-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1, 1] </a:t>
            </a:r>
            <a:r>
              <a:rPr lang="zh-CN" altLang="en-US" sz="2800" dirty="0"/>
              <a:t>上的高斯公式</a:t>
            </a:r>
          </a:p>
          <a:p>
            <a:r>
              <a:rPr lang="zh-CN" altLang="en-US" sz="2800" dirty="0"/>
              <a:t>                    </a:t>
            </a:r>
            <a:endParaRPr lang="en-US" altLang="zh-CN" sz="2800" dirty="0"/>
          </a:p>
          <a:p>
            <a:r>
              <a:rPr lang="en-US" altLang="zh-CN" sz="2800" dirty="0"/>
              <a:t>					  	</a:t>
            </a:r>
            <a:r>
              <a:rPr lang="zh-CN" altLang="en-US" sz="2800" dirty="0"/>
              <a:t>                （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5-44</a:t>
            </a:r>
            <a:r>
              <a:rPr lang="zh-CN" altLang="en-US" sz="2800" dirty="0"/>
              <a:t>）</a:t>
            </a:r>
          </a:p>
          <a:p>
            <a:endParaRPr lang="en-US" altLang="zh-CN" sz="2800" dirty="0"/>
          </a:p>
          <a:p>
            <a:r>
              <a:rPr lang="zh-CN" altLang="en-US" sz="2800" dirty="0"/>
              <a:t>形如式（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5-44</a:t>
            </a:r>
            <a:r>
              <a:rPr lang="zh-CN" altLang="en-US" sz="2800" dirty="0"/>
              <a:t>）的高斯公式称为</a:t>
            </a:r>
            <a:r>
              <a:rPr lang="zh-CN" altLang="en-US" sz="2800" dirty="0">
                <a:solidFill>
                  <a:srgbClr val="0000FF"/>
                </a:solidFill>
              </a:rPr>
              <a:t>高斯</a:t>
            </a:r>
            <a:r>
              <a:rPr lang="en-US" altLang="zh-CN" sz="2800" dirty="0">
                <a:solidFill>
                  <a:srgbClr val="0000FF"/>
                </a:solidFill>
              </a:rPr>
              <a:t>-</a:t>
            </a:r>
            <a:r>
              <a:rPr lang="zh-CN" altLang="en-US" sz="2800" dirty="0">
                <a:solidFill>
                  <a:srgbClr val="0000FF"/>
                </a:solidFill>
              </a:rPr>
              <a:t>勒让德</a:t>
            </a:r>
            <a:r>
              <a:rPr lang="zh-CN" altLang="en-US" sz="2800" dirty="0"/>
              <a:t>（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Gauss-Legendre</a:t>
            </a:r>
            <a:r>
              <a:rPr lang="zh-CN" altLang="en-US" sz="2800" dirty="0"/>
              <a:t>）</a:t>
            </a:r>
            <a:r>
              <a:rPr lang="zh-CN" altLang="en-US" sz="2800" dirty="0">
                <a:solidFill>
                  <a:srgbClr val="0000FF"/>
                </a:solidFill>
              </a:rPr>
              <a:t>求积公式</a:t>
            </a:r>
            <a:r>
              <a:rPr lang="zh-CN" altLang="en-US" sz="2800" dirty="0"/>
              <a:t>，简称高斯公式。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2280896" y="1423035"/>
          <a:ext cx="4735478" cy="948420"/>
        </p:xfrm>
        <a:graphic>
          <a:graphicData uri="http://schemas.openxmlformats.org/presentationml/2006/ole">
            <p:oleObj spid="_x0000_s220163" r:id="rId4" imgW="41757600" imgH="853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1440752" y="2477813"/>
          <a:ext cx="3461757" cy="983520"/>
        </p:xfrm>
        <a:graphic>
          <a:graphicData uri="http://schemas.openxmlformats.org/presentationml/2006/ole">
            <p:oleObj spid="_x0000_s220162" r:id="rId5" imgW="33223200" imgH="9448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2720775" y="4074203"/>
          <a:ext cx="3702009" cy="1081872"/>
        </p:xfrm>
        <a:graphic>
          <a:graphicData uri="http://schemas.openxmlformats.org/presentationml/2006/ole">
            <p:oleObj spid="_x0000_s220161" r:id="rId6" imgW="32308800" imgH="944880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二、高斯求积公式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42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7862" y="1166648"/>
            <a:ext cx="8384622" cy="431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若取 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 0</a:t>
            </a:r>
            <a:r>
              <a:rPr lang="zh-CN" altLang="en-US" sz="2800" dirty="0"/>
              <a:t> 为节点构造求积公式，则有                             </a:t>
            </a: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                                                          ，</a:t>
            </a: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令其对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 1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dirty="0"/>
              <a:t>准确成立，可求出 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 2</a:t>
            </a:r>
            <a:r>
              <a:rPr lang="zh-CN" altLang="en-US" sz="2800" dirty="0"/>
              <a:t> ，即</a:t>
            </a: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1200" dirty="0"/>
              <a:t>   </a:t>
            </a:r>
            <a:r>
              <a:rPr lang="en-US" altLang="zh-CN" sz="2800" dirty="0"/>
              <a:t> </a:t>
            </a:r>
          </a:p>
          <a:p>
            <a:pPr eaLnBrk="1" latinLnBrk="0" hangingPunct="1">
              <a:lnSpc>
                <a:spcPct val="100000"/>
              </a:lnSpc>
            </a:pPr>
            <a:r>
              <a:rPr lang="en-US" altLang="zh-CN" sz="2800" dirty="0"/>
              <a:t>                                                             </a:t>
            </a:r>
            <a:r>
              <a:rPr lang="zh-CN" altLang="en-US" sz="2800" dirty="0"/>
              <a:t>（</a:t>
            </a:r>
            <a:r>
              <a:rPr lang="en-US" altLang="zh-CN" sz="2800" dirty="0"/>
              <a:t>5-45</a:t>
            </a:r>
            <a:r>
              <a:rPr lang="zh-CN" altLang="en-US" sz="2800" dirty="0"/>
              <a:t>）</a:t>
            </a: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这就是代数精度为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2800" dirty="0"/>
              <a:t>的</a:t>
            </a:r>
            <a:r>
              <a:rPr lang="zh-CN" altLang="en-US" sz="2800" dirty="0">
                <a:solidFill>
                  <a:srgbClr val="0000FF"/>
                </a:solidFill>
              </a:rPr>
              <a:t>一点高斯</a:t>
            </a:r>
            <a:r>
              <a:rPr lang="en-US" altLang="zh-CN" sz="2800" dirty="0">
                <a:solidFill>
                  <a:srgbClr val="0000FF"/>
                </a:solidFill>
              </a:rPr>
              <a:t>-</a:t>
            </a:r>
            <a:r>
              <a:rPr lang="zh-CN" altLang="en-US" sz="2800" dirty="0">
                <a:solidFill>
                  <a:srgbClr val="0000FF"/>
                </a:solidFill>
              </a:rPr>
              <a:t>勒让德求积公式</a:t>
            </a:r>
            <a:r>
              <a:rPr lang="zh-CN" altLang="en-US" sz="2800" dirty="0"/>
              <a:t>（简称一点高斯公式），也是我们所熟悉的中矩形公式。此时，高斯点是  </a:t>
            </a:r>
            <a:r>
              <a:rPr lang="zh-CN" altLang="en-US" sz="2800" dirty="0">
                <a:sym typeface="+mn-ea"/>
              </a:rPr>
              <a:t> 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 0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dirty="0"/>
              <a:t>。</a:t>
            </a: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934913" y="1665747"/>
          <a:ext cx="3249071" cy="802692"/>
        </p:xfrm>
        <a:graphic>
          <a:graphicData uri="http://schemas.openxmlformats.org/presentationml/2006/ole">
            <p:oleObj spid="_x0000_s222210" r:id="rId4" imgW="28346400" imgH="701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3136265" y="3051175"/>
          <a:ext cx="2666700" cy="729900"/>
        </p:xfrm>
        <a:graphic>
          <a:graphicData uri="http://schemas.openxmlformats.org/presentationml/2006/ole">
            <p:oleObj spid="_x0000_s222209" r:id="rId5" imgW="25603200" imgH="701040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二、高斯求积公式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43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01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7862" y="842798"/>
            <a:ext cx="8384622" cy="5911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推导两点高斯</a:t>
            </a:r>
            <a:r>
              <a:rPr lang="en-US" altLang="zh-CN" sz="2800" dirty="0"/>
              <a:t>-</a:t>
            </a:r>
            <a:r>
              <a:rPr lang="zh-CN" altLang="en-US" sz="2800" dirty="0"/>
              <a:t>勒让德公式                             </a:t>
            </a: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                                                               ，</a:t>
            </a: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令其对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 1,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30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30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dirty="0"/>
              <a:t>准确成立，有</a:t>
            </a: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1200" dirty="0"/>
              <a:t>   </a:t>
            </a:r>
            <a:r>
              <a:rPr lang="en-US" altLang="zh-CN" sz="2800" dirty="0"/>
              <a:t> </a:t>
            </a:r>
            <a:endParaRPr lang="en-US" altLang="zh-CN" sz="2600" dirty="0"/>
          </a:p>
          <a:p>
            <a:pPr eaLnBrk="1" latinLnBrk="0" hangingPunct="1">
              <a:lnSpc>
                <a:spcPct val="100000"/>
              </a:lnSpc>
            </a:pPr>
            <a:endParaRPr lang="en-US" altLang="zh-CN" sz="2600" dirty="0"/>
          </a:p>
          <a:p>
            <a:pPr eaLnBrk="1" latinLnBrk="0" hangingPunct="1">
              <a:lnSpc>
                <a:spcPct val="100000"/>
              </a:lnSpc>
            </a:pPr>
            <a:r>
              <a:rPr lang="en-US" altLang="zh-CN" sz="2600" dirty="0"/>
              <a:t>                                                             </a:t>
            </a:r>
            <a:endParaRPr lang="zh-CN" altLang="en-US" sz="2600" dirty="0"/>
          </a:p>
          <a:p>
            <a:pPr eaLnBrk="1" latinLnBrk="0" hangingPunct="1">
              <a:lnSpc>
                <a:spcPct val="100000"/>
              </a:lnSpc>
            </a:pPr>
            <a:endParaRPr lang="zh-CN" altLang="en-US" sz="2600" dirty="0"/>
          </a:p>
          <a:p>
            <a:pPr eaLnBrk="1" latinLnBrk="0" hangingPunct="1">
              <a:lnSpc>
                <a:spcPct val="100000"/>
              </a:lnSpc>
            </a:pPr>
            <a:endParaRPr lang="zh-CN" altLang="en-US" sz="2600" dirty="0"/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求得：</a:t>
            </a:r>
          </a:p>
          <a:p>
            <a:pPr eaLnBrk="1" latinLnBrk="0" hangingPunct="1">
              <a:lnSpc>
                <a:spcPct val="10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这就是</a:t>
            </a:r>
            <a:r>
              <a:rPr lang="zh-CN" altLang="en-US" sz="2800" dirty="0">
                <a:solidFill>
                  <a:srgbClr val="0000FF"/>
                </a:solidFill>
              </a:rPr>
              <a:t>两点高斯</a:t>
            </a:r>
            <a:r>
              <a:rPr lang="en-US" altLang="zh-CN" sz="2800" dirty="0">
                <a:solidFill>
                  <a:srgbClr val="0000FF"/>
                </a:solidFill>
              </a:rPr>
              <a:t>-</a:t>
            </a:r>
            <a:r>
              <a:rPr lang="zh-CN" altLang="en-US" sz="2800" dirty="0">
                <a:solidFill>
                  <a:srgbClr val="0000FF"/>
                </a:solidFill>
              </a:rPr>
              <a:t>勒让德求积公式</a:t>
            </a:r>
            <a:r>
              <a:rPr lang="zh-CN" altLang="en-US" sz="2800" dirty="0"/>
              <a:t>（简称两点高斯公式），其</a:t>
            </a:r>
            <a:r>
              <a:rPr lang="zh-CN" altLang="en-US" sz="2800" dirty="0">
                <a:sym typeface="+mn-ea"/>
              </a:rPr>
              <a:t>代数精度为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800" dirty="0"/>
              <a:t>。</a:t>
            </a: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2548721" y="1353671"/>
          <a:ext cx="4014720" cy="802692"/>
        </p:xfrm>
        <a:graphic>
          <a:graphicData uri="http://schemas.openxmlformats.org/presentationml/2006/ole">
            <p:oleObj spid="_x0000_s224259" r:id="rId4" imgW="41148000" imgH="701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3136115" y="2537285"/>
          <a:ext cx="2667000" cy="2062480"/>
        </p:xfrm>
        <a:graphic>
          <a:graphicData uri="http://schemas.openxmlformats.org/presentationml/2006/ole">
            <p:oleObj spid="_x0000_s224258" r:id="rId5" imgW="25603200" imgH="19812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2129690" y="4653130"/>
          <a:ext cx="4680245" cy="1047816"/>
        </p:xfrm>
        <a:graphic>
          <a:graphicData uri="http://schemas.openxmlformats.org/presentationml/2006/ole">
            <p:oleObj spid="_x0000_s224257" r:id="rId6" imgW="40843200" imgH="9144000" progId="Equation.DSMT4">
              <p:embed/>
            </p:oleObj>
          </a:graphicData>
        </a:graphic>
      </p:graphicFrame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二、高斯求积公式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44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167" y="775428"/>
            <a:ext cx="8713075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/>
              <a:t>从几何意义来看，两点高斯</a:t>
            </a:r>
            <a:r>
              <a:rPr lang="en-US" altLang="zh-CN" sz="2800" dirty="0"/>
              <a:t>-</a:t>
            </a:r>
            <a:r>
              <a:rPr lang="zh-CN" altLang="en-US" sz="2800" dirty="0"/>
              <a:t>勒让德求积公式就是通过点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800" dirty="0"/>
              <a:t>  和 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)</a:t>
            </a:r>
            <a:r>
              <a:rPr lang="zh-CN" altLang="en-US" sz="2800" dirty="0">
                <a:sym typeface="+mn-ea"/>
              </a:rPr>
              <a:t>  </a:t>
            </a:r>
            <a:r>
              <a:rPr lang="zh-CN" altLang="en-US" sz="2800" dirty="0"/>
              <a:t>的直线在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[-1, 1]</a:t>
            </a:r>
            <a:r>
              <a:rPr lang="zh-CN" altLang="en-US" sz="2800" dirty="0"/>
              <a:t> 上围成的面积同 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/>
              <a:t> 在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[-1, 1]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dirty="0"/>
              <a:t>上围成的面积相等，如图</a:t>
            </a:r>
            <a:r>
              <a:rPr lang="en-US" altLang="zh-CN" sz="2800" dirty="0"/>
              <a:t>5-3</a:t>
            </a:r>
            <a:r>
              <a:rPr lang="zh-CN" altLang="en-US" sz="2800" dirty="0"/>
              <a:t>所示。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/>
              <a:t> </a:t>
            </a:r>
            <a:endParaRPr lang="en-US" altLang="zh-CN" sz="2800" dirty="0"/>
          </a:p>
          <a:p>
            <a:pPr eaLnBrk="1" latinLnBrk="0" hangingPunct="1">
              <a:lnSpc>
                <a:spcPct val="150000"/>
              </a:lnSpc>
            </a:pPr>
            <a:endParaRPr lang="en-US" altLang="zh-CN" sz="2800" dirty="0"/>
          </a:p>
          <a:p>
            <a:pPr eaLnBrk="1" latinLnBrk="0" hangingPunct="1">
              <a:lnSpc>
                <a:spcPct val="150000"/>
              </a:lnSpc>
            </a:pPr>
            <a:endParaRPr lang="en-US" altLang="zh-CN" sz="2800" dirty="0"/>
          </a:p>
          <a:p>
            <a:pPr algn="ctr"/>
            <a:endParaRPr lang="zh-CN" altLang="en-US" sz="2000" dirty="0"/>
          </a:p>
          <a:p>
            <a:pPr algn="ctr"/>
            <a:endParaRPr lang="zh-CN" altLang="en-US" sz="2000" dirty="0"/>
          </a:p>
          <a:p>
            <a:pPr algn="ctr"/>
            <a:endParaRPr lang="zh-CN" altLang="en-US" sz="2000" dirty="0"/>
          </a:p>
          <a:p>
            <a:pPr algn="ctr"/>
            <a:r>
              <a:rPr lang="zh-CN" altLang="en-US" sz="2000" dirty="0"/>
              <a:t>图</a:t>
            </a:r>
            <a:r>
              <a:rPr lang="en-US" altLang="zh-CN" sz="2000" dirty="0"/>
              <a:t>5-3  Guass</a:t>
            </a:r>
            <a:r>
              <a:rPr lang="zh-CN" altLang="en-US" sz="2000" dirty="0"/>
              <a:t>公式的几何意义</a:t>
            </a: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2716530" y="2651760"/>
          <a:ext cx="3938270" cy="3554095"/>
        </p:xfrm>
        <a:graphic>
          <a:graphicData uri="http://schemas.openxmlformats.org/presentationml/2006/ole">
            <p:oleObj spid="_x0000_s226305" r:id="rId4" imgW="1984200" imgH="1581570" progId="Visio.Drawing.11">
              <p:embed/>
            </p:oleObj>
          </a:graphicData>
        </a:graphic>
      </p:graphicFrame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、</a:t>
            </a: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高斯</a:t>
            </a:r>
            <a:r>
              <a:rPr lang="zh-CN" alt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求积公式的构造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45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14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14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14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78896" y="939458"/>
            <a:ext cx="8612487" cy="5201424"/>
            <a:chOff x="278896" y="939458"/>
            <a:chExt cx="8612487" cy="5201424"/>
          </a:xfrm>
        </p:grpSpPr>
        <p:sp>
          <p:nvSpPr>
            <p:cNvPr id="4" name="文本框 1"/>
            <p:cNvSpPr txBox="1"/>
            <p:nvPr/>
          </p:nvSpPr>
          <p:spPr>
            <a:xfrm>
              <a:off x="278896" y="939458"/>
              <a:ext cx="8612487" cy="5201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【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定理</a:t>
              </a:r>
              <a:r>
                <a:rPr lang="en-US" altLang="zh-CN" sz="28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5-4】</a:t>
              </a:r>
              <a:r>
                <a:rPr lang="zh-CN" altLang="zh-CN" sz="2800" dirty="0" smtClean="0"/>
                <a:t>对插值型</a:t>
              </a:r>
              <a:r>
                <a:rPr lang="zh-CN" altLang="zh-CN" sz="2800" dirty="0" smtClean="0"/>
                <a:t>求积公式</a:t>
              </a:r>
              <a:endParaRPr lang="en-US" altLang="zh-CN" sz="2800" dirty="0" smtClean="0"/>
            </a:p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en-US" altLang="zh-CN" sz="2800" dirty="0" smtClean="0"/>
                <a:t> </a:t>
              </a:r>
              <a:r>
                <a:rPr lang="en-US" altLang="zh-CN" sz="2800" dirty="0" smtClean="0"/>
                <a:t>                                                               </a:t>
              </a:r>
              <a:r>
                <a:rPr lang="zh-CN" altLang="zh-CN" sz="2800" dirty="0" smtClean="0"/>
                <a:t>，</a:t>
              </a:r>
              <a:endParaRPr lang="en-US" altLang="zh-CN" sz="2800" dirty="0" smtClean="0"/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/>
                <a:t>节点</a:t>
              </a:r>
              <a:r>
                <a:rPr lang="en-US" altLang="zh-CN" sz="2800" dirty="0" smtClean="0"/>
                <a:t> </a:t>
              </a:r>
              <a:r>
                <a:rPr lang="zh-CN" altLang="en-US" sz="2800" dirty="0" smtClean="0">
                  <a:sym typeface="+mn-ea"/>
                </a:rPr>
                <a:t> </a:t>
              </a:r>
              <a:r>
                <a:rPr lang="en-US" altLang="zh-CN" sz="28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x</a:t>
              </a:r>
              <a:r>
                <a:rPr lang="en-US" altLang="zh-CN" sz="2800" i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k</a:t>
              </a:r>
              <a:r>
                <a:rPr lang="en-US" altLang="zh-CN" sz="2800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zh-CN" sz="2800" dirty="0" smtClean="0"/>
                <a:t>是</a:t>
              </a:r>
              <a:r>
                <a:rPr lang="zh-CN" altLang="zh-CN" sz="2800" dirty="0" smtClean="0"/>
                <a:t>高斯点的充分必要条件是</a:t>
              </a:r>
            </a:p>
            <a:p>
              <a:pPr latinLnBrk="1">
                <a:lnSpc>
                  <a:spcPct val="150000"/>
                </a:lnSpc>
              </a:pPr>
              <a:r>
                <a:rPr lang="en-US" altLang="zh-CN" sz="2800" dirty="0" smtClean="0"/>
                <a:t>                         </a:t>
              </a:r>
              <a:endParaRPr lang="en-US" altLang="zh-CN" sz="2800" dirty="0" smtClean="0"/>
            </a:p>
            <a:p>
              <a:pPr latinLnBrk="1"/>
              <a:endParaRPr lang="zh-CN" altLang="zh-CN" sz="2800" dirty="0" smtClean="0"/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/>
                <a:t>与所有次数不超过</a:t>
              </a:r>
              <a:r>
                <a:rPr lang="en-US" altLang="zh-CN" sz="2800" dirty="0" smtClean="0"/>
                <a:t> </a:t>
              </a:r>
              <a:r>
                <a:rPr lang="en-US" altLang="zh-CN" sz="2800" dirty="0" smtClean="0"/>
                <a:t> </a:t>
              </a:r>
              <a:r>
                <a:rPr lang="en-US" altLang="zh-CN" sz="2800" i="1" dirty="0" smtClean="0"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lang="en-US" altLang="zh-CN" sz="2800" dirty="0" smtClean="0"/>
                <a:t> </a:t>
              </a:r>
              <a:r>
                <a:rPr lang="zh-CN" altLang="zh-CN" sz="2800" dirty="0" smtClean="0"/>
                <a:t>的多项式</a:t>
              </a:r>
              <a:r>
                <a:rPr lang="en-US" altLang="zh-CN" sz="2800" dirty="0" smtClean="0"/>
                <a:t>  </a:t>
              </a:r>
              <a:r>
                <a:rPr lang="en-US" altLang="zh-CN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P</a:t>
              </a:r>
              <a:r>
                <a:rPr lang="en-US" altLang="zh-C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(</a:t>
              </a:r>
              <a:r>
                <a:rPr lang="en-US" altLang="zh-CN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x</a:t>
              </a:r>
              <a:r>
                <a:rPr lang="en-US" altLang="zh-C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) </a:t>
              </a:r>
              <a:r>
                <a:rPr lang="zh-CN" altLang="zh-CN" sz="2800" dirty="0" smtClean="0"/>
                <a:t>正交</a:t>
              </a:r>
              <a:r>
                <a:rPr lang="zh-CN" altLang="zh-CN" sz="2800" dirty="0" smtClean="0"/>
                <a:t>，即</a:t>
              </a:r>
              <a:r>
                <a:rPr lang="zh-CN" altLang="zh-CN" sz="2800" dirty="0" smtClean="0"/>
                <a:t>式</a:t>
              </a:r>
              <a:endParaRPr lang="en-US" altLang="zh-CN" sz="2800" dirty="0" smtClean="0"/>
            </a:p>
            <a:p>
              <a:pPr>
                <a:lnSpc>
                  <a:spcPct val="150000"/>
                </a:lnSpc>
              </a:pPr>
              <a:endParaRPr lang="en-US" altLang="zh-CN" sz="2800" dirty="0" smtClean="0"/>
            </a:p>
            <a:p>
              <a:pPr>
                <a:lnSpc>
                  <a:spcPct val="150000"/>
                </a:lnSpc>
              </a:pPr>
              <a:r>
                <a:rPr lang="zh-CN" altLang="zh-CN" sz="2800" dirty="0" smtClean="0"/>
                <a:t>成立</a:t>
              </a:r>
              <a:r>
                <a:rPr lang="zh-CN" altLang="en-US" sz="2800" dirty="0" smtClean="0"/>
                <a:t>。</a:t>
              </a:r>
              <a:endParaRPr lang="zh-CN" altLang="en-US" sz="2800" dirty="0"/>
            </a:p>
          </p:txBody>
        </p:sp>
        <p:graphicFrame>
          <p:nvGraphicFramePr>
            <p:cNvPr id="231425" name="Object 1"/>
            <p:cNvGraphicFramePr>
              <a:graphicFrameLocks noChangeAspect="1"/>
            </p:cNvGraphicFramePr>
            <p:nvPr/>
          </p:nvGraphicFramePr>
          <p:xfrm>
            <a:off x="2742409" y="1529962"/>
            <a:ext cx="3846513" cy="985837"/>
          </p:xfrm>
          <a:graphic>
            <a:graphicData uri="http://schemas.openxmlformats.org/presentationml/2006/ole">
              <p:oleObj spid="_x0000_s231425" name="Equation" r:id="rId4" imgW="1524000" imgH="393700" progId="Equation.DSMT4">
                <p:embed/>
              </p:oleObj>
            </a:graphicData>
          </a:graphic>
        </p:graphicFrame>
        <p:graphicFrame>
          <p:nvGraphicFramePr>
            <p:cNvPr id="231427" name="Object 3"/>
            <p:cNvGraphicFramePr>
              <a:graphicFrameLocks noChangeAspect="1"/>
            </p:cNvGraphicFramePr>
            <p:nvPr/>
          </p:nvGraphicFramePr>
          <p:xfrm>
            <a:off x="3137588" y="3089384"/>
            <a:ext cx="2840037" cy="987425"/>
          </p:xfrm>
          <a:graphic>
            <a:graphicData uri="http://schemas.openxmlformats.org/presentationml/2006/ole">
              <p:oleObj spid="_x0000_s231427" name="Equation" r:id="rId5" imgW="1129810" imgH="393529" progId="Equation.DSMT4">
                <p:embed/>
              </p:oleObj>
            </a:graphicData>
          </a:graphic>
        </p:graphicFrame>
        <p:graphicFrame>
          <p:nvGraphicFramePr>
            <p:cNvPr id="231429" name="Object 5"/>
            <p:cNvGraphicFramePr>
              <a:graphicFrameLocks noChangeAspect="1"/>
            </p:cNvGraphicFramePr>
            <p:nvPr/>
          </p:nvGraphicFramePr>
          <p:xfrm>
            <a:off x="3106026" y="4855830"/>
            <a:ext cx="2968625" cy="730250"/>
          </p:xfrm>
          <a:graphic>
            <a:graphicData uri="http://schemas.openxmlformats.org/presentationml/2006/ole">
              <p:oleObj spid="_x0000_s231429" name="Equation" r:id="rId6" imgW="1206500" imgH="292100" progId="Equation.DSMT4">
                <p:embed/>
              </p:oleObj>
            </a:graphicData>
          </a:graphic>
        </p:graphicFrame>
      </p:grp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四、高斯求积公式的余项、稳定性、收敛性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46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896" y="939458"/>
            <a:ext cx="8612487" cy="5087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定理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5-5】</a:t>
            </a:r>
            <a:r>
              <a:rPr lang="zh-CN" altLang="en-US" sz="2800" dirty="0"/>
              <a:t>若函数 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/>
              <a:t> 在区间 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dirty="0"/>
              <a:t>上有连续的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+2</a:t>
            </a:r>
            <a:r>
              <a:rPr lang="zh-CN" altLang="en-US" sz="2800" dirty="0"/>
              <a:t> 阶导数，则高斯求积公式</a:t>
            </a:r>
          </a:p>
          <a:p>
            <a:pPr eaLnBrk="1" latinLnBrk="0" hangingPunct="1">
              <a:lnSpc>
                <a:spcPct val="10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0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/>
              <a:t>的余项为</a:t>
            </a: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/>
              <a:t>                                                                                   </a:t>
            </a:r>
          </a:p>
          <a:p>
            <a:pPr eaLnBrk="1" latinLnBrk="0" hangingPunct="1">
              <a:lnSpc>
                <a:spcPct val="120000"/>
              </a:lnSpc>
            </a:pPr>
            <a:endParaRPr lang="en-US" altLang="zh-CN" sz="2800" dirty="0"/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/>
              <a:t>其中，                                     。特别地，高斯</a:t>
            </a:r>
            <a:r>
              <a:rPr lang="en-US" altLang="zh-CN" sz="2800" dirty="0"/>
              <a:t>-</a:t>
            </a:r>
            <a:r>
              <a:rPr lang="zh-CN" altLang="en-US" sz="2800" dirty="0"/>
              <a:t>勒让德求积公式（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5-44</a:t>
            </a:r>
            <a:r>
              <a:rPr lang="zh-CN" altLang="en-US" sz="2800" dirty="0"/>
              <a:t>）的余项为</a:t>
            </a:r>
            <a:endParaRPr lang="en-US" altLang="zh-CN" sz="2800" dirty="0"/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/>
              <a:t>                                                                                                            </a:t>
            </a: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2520800" y="2035853"/>
          <a:ext cx="3811806" cy="983700"/>
        </p:xfrm>
        <a:graphic>
          <a:graphicData uri="http://schemas.openxmlformats.org/presentationml/2006/ole">
            <p:oleObj spid="_x0000_s228353" r:id="rId4" imgW="36576000" imgH="9448800" progId="Equation.DSMT4">
              <p:embed/>
            </p:oleObj>
          </a:graphicData>
        </a:graphic>
      </p:graphicFrame>
      <p:pic>
        <p:nvPicPr>
          <p:cNvPr id="5" name="图片 4" descr="{_Z`HX{EIZA%{RSIO1TON}U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120" y="3334385"/>
            <a:ext cx="8241030" cy="988060"/>
          </a:xfrm>
          <a:prstGeom prst="rect">
            <a:avLst/>
          </a:prstGeom>
        </p:spPr>
      </p:pic>
      <p:pic>
        <p:nvPicPr>
          <p:cNvPr id="7" name="图片 6" descr="Z0{(@@WRK{GZ8H_F(LP[U]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04950" y="4505325"/>
            <a:ext cx="3520442" cy="400050"/>
          </a:xfrm>
          <a:prstGeom prst="rect">
            <a:avLst/>
          </a:prstGeom>
        </p:spPr>
      </p:pic>
      <p:pic>
        <p:nvPicPr>
          <p:cNvPr id="8" name="图片 7" descr="6)R42]6YM%KYJ~HNR~3X0PD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5950" y="5629275"/>
            <a:ext cx="8115300" cy="8286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四、高斯求积公式的余项、稳定性、收敛性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47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896" y="1053758"/>
            <a:ext cx="8612487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定理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5-6】</a:t>
            </a:r>
            <a:r>
              <a:rPr lang="zh-CN" altLang="en-US" sz="2800" dirty="0">
                <a:sym typeface="+mn-ea"/>
              </a:rPr>
              <a:t>高斯求积公式（</a:t>
            </a:r>
            <a:r>
              <a:rPr lang="en-US" altLang="zh-CN" sz="2800" dirty="0">
                <a:sym typeface="+mn-ea"/>
              </a:rPr>
              <a:t>5-43</a:t>
            </a:r>
            <a:r>
              <a:rPr lang="zh-CN" altLang="en-US" sz="2800" dirty="0">
                <a:sym typeface="+mn-ea"/>
              </a:rPr>
              <a:t>）的求积系数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</a:t>
            </a:r>
            <a:r>
              <a:rPr lang="zh-CN" altLang="en-US" sz="2800" dirty="0">
                <a:sym typeface="+mn-ea"/>
              </a:rPr>
              <a:t> 全是正的。</a:t>
            </a:r>
            <a:r>
              <a:rPr lang="zh-CN" altLang="en-US" sz="2800" dirty="0"/>
              <a:t>                                                                                                       </a:t>
            </a:r>
          </a:p>
        </p:txBody>
      </p:sp>
      <p:pic>
        <p:nvPicPr>
          <p:cNvPr id="9" name="图片 8" descr="U]0Y](308C60F2UYMEMD(A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2870" y="4138295"/>
            <a:ext cx="4133854" cy="10477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2546" y="2914308"/>
            <a:ext cx="8612487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定理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5-7】</a:t>
            </a:r>
            <a:r>
              <a:rPr lang="zh-CN" altLang="en-US" sz="2800" dirty="0">
                <a:sym typeface="+mn-ea"/>
              </a:rPr>
              <a:t>若函数 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sym typeface="+mn-ea"/>
              </a:rPr>
              <a:t> 在区间 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r>
              <a:rPr lang="zh-CN" altLang="en-US" sz="2800" dirty="0">
                <a:sym typeface="+mn-ea"/>
              </a:rPr>
              <a:t> 上连续，则高斯求积公式是收敛的，即有</a:t>
            </a:r>
            <a:r>
              <a:rPr lang="zh-CN" altLang="en-US" sz="2800" dirty="0"/>
              <a:t>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四、高斯求积公式的余项、稳定性、收敛性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48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511" y="927828"/>
            <a:ext cx="8012978" cy="549719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06401" y="745068"/>
            <a:ext cx="835977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第六节    数值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微分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1888819"/>
            <a:ext cx="9144000" cy="0"/>
          </a:xfrm>
          <a:prstGeom prst="line">
            <a:avLst/>
          </a:prstGeom>
          <a:ln w="50800">
            <a:solidFill>
              <a:srgbClr val="FF0000"/>
            </a:solidFill>
            <a:prstDash val="lgDashDot"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 prstMaterial="matte">
            <a:bevelT w="0" h="0"/>
            <a:bevelB w="0" h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1523423" y="2935987"/>
            <a:ext cx="7385808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一、</a:t>
            </a:r>
            <a:r>
              <a:rPr lang="zh-CN" altLang="en-US" sz="320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问题的提出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523423" y="4200644"/>
            <a:ext cx="7589257" cy="5847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00" sy="1000" algn="ctr" rotWithShape="0">
              <a:schemeClr val="tx2"/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二、插值型求导公式</a:t>
            </a:r>
          </a:p>
        </p:txBody>
      </p:sp>
      <p:sp>
        <p:nvSpPr>
          <p:cNvPr id="14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A842D1-B9C2-4083-A525-D0BB730B7459}" type="slidenum">
              <a: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49</a:t>
            </a:fld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941" name="Rectangle 5"/>
          <p:cNvSpPr>
            <a:spLocks noChangeArrowheads="1"/>
          </p:cNvSpPr>
          <p:nvPr/>
        </p:nvSpPr>
        <p:spPr bwMode="auto">
          <a:xfrm>
            <a:off x="452638" y="79145"/>
            <a:ext cx="8495604" cy="6533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14350" indent="-51435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000" dirty="0"/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5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0294" y="1009451"/>
            <a:ext cx="8352190" cy="5506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lnSpc>
                <a:spcPct val="125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Char char="l"/>
            </a:pPr>
            <a:r>
              <a:rPr lang="zh-CN" altLang="zh-CN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可以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构造如下形式的数值积分</a:t>
            </a:r>
            <a:r>
              <a:rPr lang="zh-CN" altLang="zh-CN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公式</a:t>
            </a:r>
            <a:endParaRPr lang="en-US" altLang="zh-CN" sz="2400" kern="1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14350" indent="-514350">
              <a:lnSpc>
                <a:spcPct val="125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en-US" altLang="zh-CN" sz="2400" kern="100" dirty="0" smtClean="0">
                <a:latin typeface="Times New Roman" panose="02020603050405020304" pitchFamily="18" charset="0"/>
              </a:rPr>
              <a:t>                                                                            (5-1)</a:t>
            </a:r>
          </a:p>
          <a:p>
            <a:pPr marL="514350" indent="-514350">
              <a:lnSpc>
                <a:spcPct val="125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Char char="l"/>
            </a:pP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其中，</a:t>
            </a:r>
            <a:r>
              <a:rPr lang="en-US" altLang="zh-CN" sz="2400" i="1" kern="100" dirty="0" err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400" i="1" kern="100" baseline="-25000" dirty="0" err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称为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求积节点</a:t>
            </a: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kern="100" dirty="0" err="1" smtClean="0">
                <a:latin typeface="Times New Roman" panose="02020603050405020304" pitchFamily="18" charset="0"/>
              </a:rPr>
              <a:t>A</a:t>
            </a:r>
            <a:r>
              <a:rPr lang="en-US" altLang="zh-CN" sz="2400" i="1" kern="100" baseline="-25000" dirty="0" err="1" smtClean="0">
                <a:latin typeface="Times New Roman" panose="02020603050405020304" pitchFamily="18" charset="0"/>
              </a:rPr>
              <a:t>k</a:t>
            </a: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称为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求积系数。由于求积</a:t>
            </a: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系数 </a:t>
            </a:r>
            <a:r>
              <a:rPr lang="en-US" altLang="zh-CN" sz="2400" i="1" kern="100" dirty="0" err="1" smtClean="0">
                <a:latin typeface="Times New Roman" panose="02020603050405020304" pitchFamily="18" charset="0"/>
              </a:rPr>
              <a:t>A</a:t>
            </a:r>
            <a:r>
              <a:rPr lang="en-US" altLang="zh-CN" sz="2400" i="1" kern="100" baseline="-25000" dirty="0" err="1" smtClean="0">
                <a:latin typeface="Times New Roman" panose="02020603050405020304" pitchFamily="18" charset="0"/>
              </a:rPr>
              <a:t>k</a:t>
            </a:r>
            <a:r>
              <a:rPr lang="en-US" altLang="zh-CN" sz="2400" i="1" kern="100" baseline="-25000" dirty="0" smtClean="0">
                <a:latin typeface="Times New Roman" panose="02020603050405020304" pitchFamily="18" charset="0"/>
              </a:rPr>
              <a:t> </a:t>
            </a: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仅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与节点选择有关，而与</a:t>
            </a: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被积函数 </a:t>
            </a:r>
            <a:r>
              <a:rPr lang="en-US" altLang="zh-CN" sz="2400" i="1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kern="100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无关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，因此求积公式（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5-1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）具有通用性，称为</a:t>
            </a:r>
            <a:r>
              <a:rPr lang="zh-CN" altLang="en-US" sz="2400" kern="1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机械求积公式</a:t>
            </a: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kern="1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14350" indent="-514350">
              <a:lnSpc>
                <a:spcPct val="125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Char char="l"/>
            </a:pP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其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特点是将积分求值问题转化为函数值的计算，避免了求原函数的困难。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14350" indent="-514350">
              <a:lnSpc>
                <a:spcPct val="125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Char char="l"/>
            </a:pPr>
            <a:r>
              <a:rPr lang="zh-CN" altLang="en-US" sz="2400" kern="100" dirty="0" smtClean="0">
                <a:latin typeface="Times New Roman" panose="02020603050405020304" pitchFamily="18" charset="0"/>
              </a:rPr>
              <a:t>记                                                                               </a:t>
            </a:r>
            <a:r>
              <a:rPr lang="en-US" altLang="zh-CN" sz="2400" kern="100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5-2)</a:t>
            </a:r>
          </a:p>
          <a:p>
            <a:pPr marL="514350" indent="-514350">
              <a:lnSpc>
                <a:spcPct val="125000"/>
              </a:lnSpc>
              <a:spcAft>
                <a:spcPts val="1200"/>
              </a:spcAft>
              <a:buClr>
                <a:srgbClr val="0000FF"/>
              </a:buClr>
              <a:buSzPct val="70000"/>
            </a:pP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称 </a:t>
            </a:r>
            <a:r>
              <a:rPr lang="en-US" altLang="zh-CN" sz="2400" i="1" kern="100" dirty="0" smtClean="0">
                <a:latin typeface="Times New Roman" panose="02020603050405020304" pitchFamily="18" charset="0"/>
              </a:rPr>
              <a:t>R</a:t>
            </a:r>
            <a:r>
              <a:rPr lang="en-US" altLang="zh-CN" sz="2400" kern="100" dirty="0" smtClean="0">
                <a:latin typeface="Times New Roman" panose="02020603050405020304" pitchFamily="18" charset="0"/>
              </a:rPr>
              <a:t>[ </a:t>
            </a:r>
            <a:r>
              <a:rPr lang="en-US" altLang="zh-CN" sz="2400" i="1" kern="100" dirty="0" smtClean="0">
                <a:latin typeface="Times New Roman" panose="02020603050405020304" pitchFamily="18" charset="0"/>
              </a:rPr>
              <a:t>f </a:t>
            </a:r>
            <a:r>
              <a:rPr lang="en-US" altLang="zh-CN" sz="2400" kern="100" dirty="0" smtClean="0">
                <a:latin typeface="Times New Roman" panose="02020603050405020304" pitchFamily="18" charset="0"/>
              </a:rPr>
              <a:t>]</a:t>
            </a: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为求积公式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5-1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）的截断误差，又</a:t>
            </a:r>
            <a:r>
              <a:rPr lang="zh-CN" altLang="en-US" sz="2400" kern="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称求积</a:t>
            </a:r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余项。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514350" indent="-514350">
              <a:lnSpc>
                <a:spcPct val="120000"/>
              </a:lnSpc>
              <a:spcAft>
                <a:spcPts val="1200"/>
              </a:spcAft>
              <a:buClr>
                <a:srgbClr val="0000FF"/>
              </a:buClr>
              <a:buSzPct val="70000"/>
              <a:buFont typeface="Wingdings" panose="05000000000000000000" pitchFamily="2" charset="2"/>
              <a:buChar char="l"/>
            </a:pPr>
            <a:endParaRPr lang="zh-CN" altLang="en-US" sz="2000" dirty="0"/>
          </a:p>
        </p:txBody>
      </p:sp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2082190" y="1363898"/>
          <a:ext cx="3811587" cy="976312"/>
        </p:xfrm>
        <a:graphic>
          <a:graphicData uri="http://schemas.openxmlformats.org/presentationml/2006/ole">
            <p:oleObj spid="_x0000_s147458" name="Equation" r:id="rId4" imgW="36576000" imgH="9448800" progId="Equation.DSMT4">
              <p:embed/>
            </p:oleObj>
          </a:graphicData>
        </a:graphic>
      </p:graphicFrame>
      <p:graphicFrame>
        <p:nvGraphicFramePr>
          <p:cNvPr id="118787" name="Object 3"/>
          <p:cNvGraphicFramePr>
            <a:graphicFrameLocks noChangeAspect="1"/>
          </p:cNvGraphicFramePr>
          <p:nvPr/>
        </p:nvGraphicFramePr>
        <p:xfrm>
          <a:off x="2053419" y="4642682"/>
          <a:ext cx="4268787" cy="966788"/>
        </p:xfrm>
        <a:graphic>
          <a:graphicData uri="http://schemas.openxmlformats.org/presentationml/2006/ole">
            <p:oleObj spid="_x0000_s147457" name="Equation" r:id="rId5" imgW="41148000" imgH="9448800" progId="Equation.DSMT4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70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394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50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3005" y="869282"/>
            <a:ext cx="8559979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       在微分学中，通常可以利用导数的定义或求导法则来求得函数的导数。如果函数是由表格的形式给出时，就无法采用上述方法计算了。因此，有必要研究求函数微分的数值方法。</a:t>
            </a:r>
          </a:p>
          <a:p>
            <a:r>
              <a:rPr lang="zh-CN" altLang="en-US" sz="2800" dirty="0"/>
              <a:t>       数值微分就是用离散方法近似地求出函数在某点的导数值。由高等数学理论可知，导数 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fꞌ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/>
              <a:t> 定义为差商的极限</a:t>
            </a:r>
            <a:endParaRPr lang="en-US" altLang="zh-CN" sz="2800" dirty="0"/>
          </a:p>
          <a:p>
            <a:endParaRPr lang="zh-CN" altLang="en-US" sz="2800" dirty="0"/>
          </a:p>
          <a:p>
            <a:r>
              <a:rPr lang="zh-CN" altLang="en-US" sz="2800" dirty="0"/>
              <a:t> </a:t>
            </a:r>
          </a:p>
          <a:p>
            <a:endParaRPr lang="en-US" altLang="zh-CN" sz="2800" dirty="0"/>
          </a:p>
          <a:p>
            <a:endParaRPr lang="en-US" altLang="zh-CN" sz="2800" dirty="0"/>
          </a:p>
          <a:p>
            <a:r>
              <a:rPr lang="zh-CN" altLang="en-US" sz="2800" dirty="0"/>
              <a:t>如果精度要求不高或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en-US" sz="2800" dirty="0"/>
              <a:t> 较小时，可以简单地取差商作为导数的近似值，这样便得到如下几种数值微分公式。</a:t>
            </a:r>
          </a:p>
        </p:txBody>
      </p:sp>
      <p:pic>
        <p:nvPicPr>
          <p:cNvPr id="3" name="图片 2" descr="{S9R)`S2}B)~42K@$02`N_Q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81150" y="3876675"/>
            <a:ext cx="6240780" cy="16802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51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779" y="899948"/>
            <a:ext cx="8544911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）向前差商公式</a:t>
            </a:r>
          </a:p>
          <a:p>
            <a:r>
              <a:rPr lang="zh-CN" altLang="en-US" sz="2800" dirty="0"/>
              <a:t>                                                                                                           </a:t>
            </a:r>
            <a:endParaRPr lang="en-US" altLang="zh-CN" sz="2800" dirty="0"/>
          </a:p>
          <a:p>
            <a:r>
              <a:rPr lang="en-US" altLang="zh-CN" sz="2800" dirty="0"/>
              <a:t>                                                                                                           </a:t>
            </a:r>
            <a:endParaRPr lang="zh-CN" altLang="en-US" sz="2800" dirty="0"/>
          </a:p>
          <a:p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）向后差商公式</a:t>
            </a:r>
          </a:p>
          <a:p>
            <a:endParaRPr lang="zh-CN" altLang="en-US" sz="2800" dirty="0"/>
          </a:p>
          <a:p>
            <a:r>
              <a:rPr lang="zh-CN" altLang="en-US" sz="2800" dirty="0"/>
              <a:t>                        </a:t>
            </a:r>
            <a:endParaRPr lang="en-US" altLang="zh-CN" sz="2800" dirty="0"/>
          </a:p>
          <a:p>
            <a:r>
              <a:rPr lang="zh-CN" altLang="en-US" sz="2800" dirty="0"/>
              <a:t>（</a:t>
            </a:r>
            <a:r>
              <a:rPr lang="en-US" altLang="zh-CN" sz="2800" dirty="0"/>
              <a:t>3</a:t>
            </a:r>
            <a:r>
              <a:rPr lang="zh-CN" altLang="en-US" sz="2800" dirty="0"/>
              <a:t>）中心差商公式</a:t>
            </a:r>
          </a:p>
          <a:p>
            <a:r>
              <a:rPr lang="zh-CN" altLang="en-US" sz="2800" dirty="0"/>
              <a:t>                      </a:t>
            </a:r>
            <a:endParaRPr lang="en-US" altLang="zh-CN" sz="2800" dirty="0"/>
          </a:p>
          <a:p>
            <a:r>
              <a:rPr lang="en-US" altLang="zh-CN" sz="2800" dirty="0"/>
              <a:t>                                                                                                           </a:t>
            </a:r>
          </a:p>
          <a:p>
            <a:r>
              <a:rPr lang="zh-CN" altLang="en-US" sz="2800" dirty="0"/>
              <a:t>其中，增量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en-US" sz="2800" dirty="0"/>
              <a:t> 称为步长。中心差商公式也称为中点公式，它是前两种方法的算术平均。</a:t>
            </a:r>
          </a:p>
          <a:p>
            <a:r>
              <a:rPr lang="zh-CN" altLang="en-US" sz="2800" dirty="0"/>
              <a:t>       这种计算导数的方法都为计算函数 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dirty="0"/>
              <a:t>若干节点的函数值的线性组合。这种方法称为机械求导法。</a:t>
            </a:r>
          </a:p>
        </p:txBody>
      </p:sp>
      <p:pic>
        <p:nvPicPr>
          <p:cNvPr id="2" name="图片 1" descr="AAYN3Y9`FXF_SO]I5OU2ZEK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19425" y="1356995"/>
            <a:ext cx="3188970" cy="874395"/>
          </a:xfrm>
          <a:prstGeom prst="rect">
            <a:avLst/>
          </a:prstGeom>
        </p:spPr>
      </p:pic>
      <p:pic>
        <p:nvPicPr>
          <p:cNvPr id="4" name="图片 3" descr="%BZ5I4@AZU1W)%`DO)8(F6K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23870" y="2619375"/>
            <a:ext cx="3171825" cy="857250"/>
          </a:xfrm>
          <a:prstGeom prst="rect">
            <a:avLst/>
          </a:prstGeom>
        </p:spPr>
      </p:pic>
      <p:pic>
        <p:nvPicPr>
          <p:cNvPr id="5" name="图片 4" descr="_$$9_Y(O@P[]XU3Y22Y1TUD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933700" y="3985895"/>
            <a:ext cx="3703320" cy="8058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一、问题的提出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52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3110" y="927828"/>
            <a:ext cx="7409793" cy="562266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二、插值型求导公式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53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641" y="937270"/>
            <a:ext cx="7998373" cy="560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/>
              <a:t>若函数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dirty="0"/>
              <a:t>由表格给出，或已知在节点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</a:t>
            </a:r>
            <a:r>
              <a:rPr lang="zh-CN" altLang="en-US" sz="2800" dirty="0"/>
              <a:t> 处的函数值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i="1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/>
              <a:t>。运用插值原理，构建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zh-CN" altLang="en-US" sz="2800" dirty="0"/>
              <a:t>次插值多项式              </a:t>
            </a:r>
            <a:r>
              <a:rPr lang="zh-CN" altLang="en-US" sz="2800" dirty="0" smtClean="0">
                <a:sym typeface="+mn-ea"/>
              </a:rPr>
              <a:t> 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dirty="0"/>
              <a:t>作为函数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 </a:t>
            </a:r>
            <a:r>
              <a:rPr lang="zh-CN" altLang="en-US" sz="2800" dirty="0"/>
              <a:t>的近似，即</a:t>
            </a: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/>
              <a:t>               </a:t>
            </a:r>
            <a:r>
              <a:rPr lang="en-US" altLang="zh-CN" sz="2800" dirty="0"/>
              <a:t>                      	</a:t>
            </a:r>
          </a:p>
          <a:p>
            <a:pPr eaLnBrk="1" latinLnBrk="0" hangingPunct="1">
              <a:lnSpc>
                <a:spcPct val="120000"/>
              </a:lnSpc>
            </a:pPr>
            <a:endParaRPr lang="en-US" altLang="zh-CN" sz="2800" dirty="0"/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/>
              <a:t>式中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/>
              <a:t> 为插值余项，                                   。由于多项式的求导比较容易，取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</a:t>
            </a:r>
            <a:r>
              <a:rPr lang="en-US" altLang="zh-CN" sz="2800" i="1" baseline="-25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ꞌ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/>
              <a:t> 的值作为      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fꞌ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dirty="0"/>
              <a:t>的近似值，这样建立的数值公式</a:t>
            </a:r>
          </a:p>
          <a:p>
            <a:pPr eaLnBrk="1" latinLnBrk="0" hangingPunct="1">
              <a:lnSpc>
                <a:spcPct val="10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0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/>
              <a:t>统称为插值型求导公式。</a:t>
            </a:r>
          </a:p>
        </p:txBody>
      </p:sp>
      <p:pic>
        <p:nvPicPr>
          <p:cNvPr id="2" name="图片 1" descr="CFV9NKRH8KI_[P_)RR2QU)M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47875" y="2585720"/>
            <a:ext cx="5795010" cy="908685"/>
          </a:xfrm>
          <a:prstGeom prst="rect">
            <a:avLst/>
          </a:prstGeom>
        </p:spPr>
      </p:pic>
      <p:pic>
        <p:nvPicPr>
          <p:cNvPr id="7" name="图片 6" descr="Z0{(@@WRK{GZ8H_F(LP[U]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22445" y="3608705"/>
            <a:ext cx="3520442" cy="400050"/>
          </a:xfrm>
          <a:prstGeom prst="rect">
            <a:avLst/>
          </a:prstGeom>
        </p:spPr>
      </p:pic>
      <p:pic>
        <p:nvPicPr>
          <p:cNvPr id="3" name="图片 2" descr="%8Q(6MIEPL33OE@Q6RC148D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02990" y="5238750"/>
            <a:ext cx="2095500" cy="6096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二、插值型求导公式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54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779" y="957098"/>
            <a:ext cx="8544911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（一）两点公式</a:t>
            </a: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设已给出两个节点 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800" dirty="0"/>
              <a:t>、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dirty="0"/>
              <a:t>上的函数值 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/>
              <a:t>、</a:t>
            </a: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dirty="0"/>
              <a:t>，作线性插值，有</a:t>
            </a:r>
          </a:p>
          <a:p>
            <a:pPr eaLnBrk="1" latinLnBrk="0" hangingPunct="1">
              <a:lnSpc>
                <a:spcPct val="13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3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推导得出带余项的两点公式为：</a:t>
            </a:r>
          </a:p>
        </p:txBody>
      </p:sp>
      <p:pic>
        <p:nvPicPr>
          <p:cNvPr id="4" name="图片 3" descr="O4H{6DBW8KK%PZY`Y9K%6_V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90725" y="2670175"/>
            <a:ext cx="5067300" cy="1009650"/>
          </a:xfrm>
          <a:prstGeom prst="rect">
            <a:avLst/>
          </a:prstGeom>
        </p:spPr>
      </p:pic>
      <p:pic>
        <p:nvPicPr>
          <p:cNvPr id="5" name="图片 4" descr="99A65W$NY}`TRXX(@F]BQXK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43100" y="4464050"/>
            <a:ext cx="5410200" cy="19621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二、插值型求导公式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55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779" y="957098"/>
            <a:ext cx="8544911" cy="3449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（二）三点公式</a:t>
            </a: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设已给出三个节点 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800" dirty="0">
                <a:sym typeface="+mn-ea"/>
              </a:rPr>
              <a:t>、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</a:t>
            </a:r>
            <a:r>
              <a:rPr lang="zh-CN" altLang="en-US" sz="2800" dirty="0">
                <a:sym typeface="+mn-ea"/>
              </a:rPr>
              <a:t>和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baseline="-25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+2</a:t>
            </a:r>
            <a:r>
              <a:rPr lang="en-US" altLang="zh-CN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</a:t>
            </a:r>
            <a:r>
              <a:rPr lang="zh-CN" altLang="en-US" sz="2800" dirty="0"/>
              <a:t>上的函数值，作二次插值，有</a:t>
            </a:r>
          </a:p>
          <a:p>
            <a:pPr eaLnBrk="1" latinLnBrk="0" hangingPunct="1">
              <a:lnSpc>
                <a:spcPct val="13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30000"/>
              </a:lnSpc>
            </a:pPr>
            <a:endParaRPr lang="zh-CN" altLang="en-US" sz="2800" dirty="0"/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2800" dirty="0"/>
              <a:t>推导得出三点公式为：</a:t>
            </a:r>
          </a:p>
        </p:txBody>
      </p:sp>
      <p:pic>
        <p:nvPicPr>
          <p:cNvPr id="2" name="图片 1" descr="EJ7(G48ZM6N8$8~Q`}8F38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0" y="2785745"/>
            <a:ext cx="8572500" cy="785813"/>
          </a:xfrm>
          <a:prstGeom prst="rect">
            <a:avLst/>
          </a:prstGeom>
        </p:spPr>
      </p:pic>
      <p:pic>
        <p:nvPicPr>
          <p:cNvPr id="7" name="图片 6" descr="[LK(_AB0(BI1{PROGM{1)_U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18970" y="4391025"/>
            <a:ext cx="5329238" cy="22002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二、插值型求导公式</a:t>
            </a:r>
            <a:endParaRPr lang="zh-CN" altLang="zh-CN" sz="3200" dirty="0">
              <a:solidFill>
                <a:srgbClr val="FFFF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56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6948" y="1032008"/>
            <a:ext cx="6530104" cy="567676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 txBox="1">
            <a:spLocks noChangeArrowheads="1"/>
          </p:cNvSpPr>
          <p:nvPr/>
        </p:nvSpPr>
        <p:spPr bwMode="auto">
          <a:xfrm>
            <a:off x="0" y="218018"/>
            <a:ext cx="9144000" cy="13419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480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小  结</a:t>
            </a:r>
          </a:p>
        </p:txBody>
      </p:sp>
      <p:graphicFrame>
        <p:nvGraphicFramePr>
          <p:cNvPr id="51" name="图示 50"/>
          <p:cNvGraphicFramePr/>
          <p:nvPr/>
        </p:nvGraphicFramePr>
        <p:xfrm>
          <a:off x="581905" y="1642345"/>
          <a:ext cx="8154368" cy="4451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57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F981EA73-E29D-47A7-9F95-41F4B4024A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">
                                            <p:graphicEl>
                                              <a:dgm id="{F981EA73-E29D-47A7-9F95-41F4B4024A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2BBB32B3-2239-48C2-ADF5-AEF1C770ED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>
                                            <p:graphicEl>
                                              <a:dgm id="{2BBB32B3-2239-48C2-ADF5-AEF1C770ED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3366896A-BF52-4257-A2B2-9C9C925E40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">
                                            <p:graphicEl>
                                              <a:dgm id="{3366896A-BF52-4257-A2B2-9C9C925E40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AFBACF74-409D-4102-824A-D9B6B4CE89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>
                                            <p:graphicEl>
                                              <a:dgm id="{AFBACF74-409D-4102-824A-D9B6B4CE89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205A9B42-8E8C-45F2-82A6-4040E0A1E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">
                                            <p:graphicEl>
                                              <a:dgm id="{205A9B42-8E8C-45F2-82A6-4040E0A1E3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8E827079-0A14-4D32-B0B3-2772D58A35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>
                                            <p:graphicEl>
                                              <a:dgm id="{8E827079-0A14-4D32-B0B3-2772D58A35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F6C1A358-FF4A-414F-8DC2-1072DC35C5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1">
                                            <p:graphicEl>
                                              <a:dgm id="{F6C1A358-FF4A-414F-8DC2-1072DC35C5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06DFE89F-3199-468D-81FB-CC7D3E835B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">
                                            <p:graphicEl>
                                              <a:dgm id="{06DFE89F-3199-468D-81FB-CC7D3E835B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CED0E0F7-A3F7-4834-B0FC-2ABCEFC99D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1">
                                            <p:graphicEl>
                                              <a:dgm id="{CED0E0F7-A3F7-4834-B0FC-2ABCEFC99D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graphicEl>
                                              <a:dgm id="{53E2E366-F853-44CD-A89D-7E8A74E162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>
                                            <p:graphicEl>
                                              <a:dgm id="{53E2E366-F853-44CD-A89D-7E8A74E162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1" grpId="0" uiExpand="1">
        <p:bldSub>
          <a:bldDgm bld="one"/>
        </p:bldSub>
      </p:bldGraphic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 bwMode="auto">
          <a:xfrm>
            <a:off x="5003801" y="2491274"/>
            <a:ext cx="3744913" cy="3816351"/>
            <a:chOff x="0" y="0"/>
            <a:chExt cx="2722" cy="2721"/>
          </a:xfrm>
        </p:grpSpPr>
        <p:sp>
          <p:nvSpPr>
            <p:cNvPr id="60421" name="任意多边形 51202"/>
            <p:cNvSpPr>
              <a:spLocks noChangeArrowheads="1"/>
            </p:cNvSpPr>
            <p:nvPr/>
          </p:nvSpPr>
          <p:spPr bwMode="auto">
            <a:xfrm>
              <a:off x="0" y="4"/>
              <a:ext cx="2722" cy="268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600"/>
                <a:gd name="T31" fmla="*/ 0 h 21600"/>
                <a:gd name="T32" fmla="*/ 21600 w 21600"/>
                <a:gd name="T33" fmla="*/ 21600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20" y="10800"/>
                  </a:moveTo>
                  <a:cubicBezTo>
                    <a:pt x="320" y="16588"/>
                    <a:pt x="5012" y="21280"/>
                    <a:pt x="10800" y="21280"/>
                  </a:cubicBezTo>
                  <a:cubicBezTo>
                    <a:pt x="16588" y="21280"/>
                    <a:pt x="21280" y="16588"/>
                    <a:pt x="21280" y="10800"/>
                  </a:cubicBezTo>
                  <a:cubicBezTo>
                    <a:pt x="21280" y="5012"/>
                    <a:pt x="16588" y="320"/>
                    <a:pt x="10800" y="320"/>
                  </a:cubicBezTo>
                  <a:cubicBezTo>
                    <a:pt x="5012" y="320"/>
                    <a:pt x="320" y="5012"/>
                    <a:pt x="320" y="10800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2" name="未知"/>
            <p:cNvSpPr>
              <a:spLocks noChangeArrowheads="1"/>
            </p:cNvSpPr>
            <p:nvPr/>
          </p:nvSpPr>
          <p:spPr bwMode="auto">
            <a:xfrm>
              <a:off x="407" y="2192"/>
              <a:ext cx="325" cy="244"/>
            </a:xfrm>
            <a:custGeom>
              <a:avLst/>
              <a:gdLst>
                <a:gd name="T0" fmla="*/ 0 w 363"/>
                <a:gd name="T1" fmla="*/ 9 h 272"/>
                <a:gd name="T2" fmla="*/ 17 w 363"/>
                <a:gd name="T3" fmla="*/ 27 h 272"/>
                <a:gd name="T4" fmla="*/ 34 w 363"/>
                <a:gd name="T5" fmla="*/ 44 h 272"/>
                <a:gd name="T6" fmla="*/ 52 w 363"/>
                <a:gd name="T7" fmla="*/ 53 h 272"/>
                <a:gd name="T8" fmla="*/ 60 w 363"/>
                <a:gd name="T9" fmla="*/ 53 h 272"/>
                <a:gd name="T10" fmla="*/ 69 w 363"/>
                <a:gd name="T11" fmla="*/ 35 h 272"/>
                <a:gd name="T12" fmla="*/ 60 w 363"/>
                <a:gd name="T13" fmla="*/ 35 h 272"/>
                <a:gd name="T14" fmla="*/ 52 w 363"/>
                <a:gd name="T15" fmla="*/ 35 h 272"/>
                <a:gd name="T16" fmla="*/ 42 w 363"/>
                <a:gd name="T17" fmla="*/ 35 h 272"/>
                <a:gd name="T18" fmla="*/ 42 w 363"/>
                <a:gd name="T19" fmla="*/ 27 h 272"/>
                <a:gd name="T20" fmla="*/ 52 w 363"/>
                <a:gd name="T21" fmla="*/ 18 h 272"/>
                <a:gd name="T22" fmla="*/ 42 w 363"/>
                <a:gd name="T23" fmla="*/ 9 h 272"/>
                <a:gd name="T24" fmla="*/ 42 w 363"/>
                <a:gd name="T25" fmla="*/ 18 h 272"/>
                <a:gd name="T26" fmla="*/ 34 w 363"/>
                <a:gd name="T27" fmla="*/ 27 h 272"/>
                <a:gd name="T28" fmla="*/ 27 w 363"/>
                <a:gd name="T29" fmla="*/ 27 h 272"/>
                <a:gd name="T30" fmla="*/ 17 w 363"/>
                <a:gd name="T31" fmla="*/ 18 h 272"/>
                <a:gd name="T32" fmla="*/ 27 w 363"/>
                <a:gd name="T33" fmla="*/ 18 h 272"/>
                <a:gd name="T34" fmla="*/ 17 w 363"/>
                <a:gd name="T35" fmla="*/ 9 h 272"/>
                <a:gd name="T36" fmla="*/ 9 w 363"/>
                <a:gd name="T37" fmla="*/ 0 h 272"/>
                <a:gd name="T38" fmla="*/ 12 w 363"/>
                <a:gd name="T39" fmla="*/ 12 h 272"/>
                <a:gd name="T40" fmla="*/ 5 w 363"/>
                <a:gd name="T41" fmla="*/ 9 h 272"/>
                <a:gd name="T42" fmla="*/ 0 w 363"/>
                <a:gd name="T43" fmla="*/ 9 h 2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63"/>
                <a:gd name="T67" fmla="*/ 0 h 272"/>
                <a:gd name="T68" fmla="*/ 363 w 363"/>
                <a:gd name="T69" fmla="*/ 272 h 2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63" h="272">
                  <a:moveTo>
                    <a:pt x="0" y="45"/>
                  </a:moveTo>
                  <a:lnTo>
                    <a:pt x="90" y="136"/>
                  </a:lnTo>
                  <a:lnTo>
                    <a:pt x="181" y="227"/>
                  </a:lnTo>
                  <a:lnTo>
                    <a:pt x="272" y="272"/>
                  </a:lnTo>
                  <a:lnTo>
                    <a:pt x="317" y="272"/>
                  </a:lnTo>
                  <a:lnTo>
                    <a:pt x="363" y="181"/>
                  </a:lnTo>
                  <a:lnTo>
                    <a:pt x="317" y="181"/>
                  </a:lnTo>
                  <a:lnTo>
                    <a:pt x="272" y="181"/>
                  </a:lnTo>
                  <a:lnTo>
                    <a:pt x="226" y="181"/>
                  </a:lnTo>
                  <a:lnTo>
                    <a:pt x="226" y="136"/>
                  </a:lnTo>
                  <a:lnTo>
                    <a:pt x="272" y="91"/>
                  </a:lnTo>
                  <a:lnTo>
                    <a:pt x="226" y="45"/>
                  </a:lnTo>
                  <a:lnTo>
                    <a:pt x="226" y="91"/>
                  </a:lnTo>
                  <a:lnTo>
                    <a:pt x="181" y="136"/>
                  </a:lnTo>
                  <a:lnTo>
                    <a:pt x="136" y="136"/>
                  </a:lnTo>
                  <a:lnTo>
                    <a:pt x="90" y="91"/>
                  </a:lnTo>
                  <a:lnTo>
                    <a:pt x="136" y="91"/>
                  </a:lnTo>
                  <a:lnTo>
                    <a:pt x="90" y="45"/>
                  </a:lnTo>
                  <a:lnTo>
                    <a:pt x="45" y="0"/>
                  </a:lnTo>
                  <a:lnTo>
                    <a:pt x="61" y="57"/>
                  </a:lnTo>
                  <a:lnTo>
                    <a:pt x="28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3" name="未知"/>
            <p:cNvSpPr>
              <a:spLocks noChangeArrowheads="1"/>
            </p:cNvSpPr>
            <p:nvPr/>
          </p:nvSpPr>
          <p:spPr bwMode="auto">
            <a:xfrm>
              <a:off x="871" y="836"/>
              <a:ext cx="420" cy="1885"/>
            </a:xfrm>
            <a:custGeom>
              <a:avLst/>
              <a:gdLst>
                <a:gd name="T0" fmla="*/ 162 w 420"/>
                <a:gd name="T1" fmla="*/ 1 h 1885"/>
                <a:gd name="T2" fmla="*/ 56 w 420"/>
                <a:gd name="T3" fmla="*/ 561 h 1885"/>
                <a:gd name="T4" fmla="*/ 122 w 420"/>
                <a:gd name="T5" fmla="*/ 1185 h 1885"/>
                <a:gd name="T6" fmla="*/ 383 w 420"/>
                <a:gd name="T7" fmla="*/ 1785 h 1885"/>
                <a:gd name="T8" fmla="*/ 343 w 420"/>
                <a:gd name="T9" fmla="*/ 1785 h 1885"/>
                <a:gd name="T10" fmla="*/ 70 w 420"/>
                <a:gd name="T11" fmla="*/ 1209 h 1885"/>
                <a:gd name="T12" fmla="*/ 15 w 420"/>
                <a:gd name="T13" fmla="*/ 487 h 1885"/>
                <a:gd name="T14" fmla="*/ 162 w 420"/>
                <a:gd name="T15" fmla="*/ 1 h 18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0"/>
                <a:gd name="T25" fmla="*/ 0 h 1885"/>
                <a:gd name="T26" fmla="*/ 420 w 420"/>
                <a:gd name="T27" fmla="*/ 1885 h 18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0" h="1885">
                  <a:moveTo>
                    <a:pt x="162" y="1"/>
                  </a:moveTo>
                  <a:cubicBezTo>
                    <a:pt x="173" y="0"/>
                    <a:pt x="62" y="364"/>
                    <a:pt x="56" y="561"/>
                  </a:cubicBezTo>
                  <a:cubicBezTo>
                    <a:pt x="50" y="758"/>
                    <a:pt x="67" y="981"/>
                    <a:pt x="122" y="1185"/>
                  </a:cubicBezTo>
                  <a:cubicBezTo>
                    <a:pt x="176" y="1389"/>
                    <a:pt x="347" y="1685"/>
                    <a:pt x="383" y="1785"/>
                  </a:cubicBezTo>
                  <a:cubicBezTo>
                    <a:pt x="420" y="1885"/>
                    <a:pt x="395" y="1881"/>
                    <a:pt x="343" y="1785"/>
                  </a:cubicBezTo>
                  <a:cubicBezTo>
                    <a:pt x="291" y="1689"/>
                    <a:pt x="125" y="1425"/>
                    <a:pt x="70" y="1209"/>
                  </a:cubicBezTo>
                  <a:cubicBezTo>
                    <a:pt x="15" y="993"/>
                    <a:pt x="0" y="688"/>
                    <a:pt x="15" y="487"/>
                  </a:cubicBezTo>
                  <a:cubicBezTo>
                    <a:pt x="30" y="286"/>
                    <a:pt x="132" y="102"/>
                    <a:pt x="162" y="1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4" name="未知"/>
            <p:cNvSpPr>
              <a:spLocks noChangeArrowheads="1"/>
            </p:cNvSpPr>
            <p:nvPr/>
          </p:nvSpPr>
          <p:spPr bwMode="auto">
            <a:xfrm>
              <a:off x="1234" y="804"/>
              <a:ext cx="429" cy="1836"/>
            </a:xfrm>
            <a:custGeom>
              <a:avLst/>
              <a:gdLst>
                <a:gd name="T0" fmla="*/ 0 w 429"/>
                <a:gd name="T1" fmla="*/ 25 h 1836"/>
                <a:gd name="T2" fmla="*/ 375 w 429"/>
                <a:gd name="T3" fmla="*/ 1835 h 1836"/>
                <a:gd name="T4" fmla="*/ 429 w 429"/>
                <a:gd name="T5" fmla="*/ 1836 h 1836"/>
                <a:gd name="T6" fmla="*/ 37 w 429"/>
                <a:gd name="T7" fmla="*/ 0 h 1836"/>
                <a:gd name="T8" fmla="*/ 0 w 429"/>
                <a:gd name="T9" fmla="*/ 25 h 18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9"/>
                <a:gd name="T16" fmla="*/ 0 h 1836"/>
                <a:gd name="T17" fmla="*/ 429 w 429"/>
                <a:gd name="T18" fmla="*/ 1836 h 18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9" h="1836">
                  <a:moveTo>
                    <a:pt x="0" y="25"/>
                  </a:moveTo>
                  <a:lnTo>
                    <a:pt x="375" y="1835"/>
                  </a:lnTo>
                  <a:lnTo>
                    <a:pt x="429" y="1836"/>
                  </a:lnTo>
                  <a:lnTo>
                    <a:pt x="37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5" name="未知"/>
            <p:cNvSpPr>
              <a:spLocks noChangeArrowheads="1"/>
            </p:cNvSpPr>
            <p:nvPr/>
          </p:nvSpPr>
          <p:spPr bwMode="auto">
            <a:xfrm>
              <a:off x="1481" y="661"/>
              <a:ext cx="600" cy="1899"/>
            </a:xfrm>
            <a:custGeom>
              <a:avLst/>
              <a:gdLst>
                <a:gd name="T0" fmla="*/ 0 w 600"/>
                <a:gd name="T1" fmla="*/ 67 h 1899"/>
                <a:gd name="T2" fmla="*/ 91 w 600"/>
                <a:gd name="T3" fmla="*/ 168 h 1899"/>
                <a:gd name="T4" fmla="*/ 347 w 600"/>
                <a:gd name="T5" fmla="*/ 552 h 1899"/>
                <a:gd name="T6" fmla="*/ 512 w 600"/>
                <a:gd name="T7" fmla="*/ 1146 h 1899"/>
                <a:gd name="T8" fmla="*/ 539 w 600"/>
                <a:gd name="T9" fmla="*/ 1612 h 1899"/>
                <a:gd name="T10" fmla="*/ 457 w 600"/>
                <a:gd name="T11" fmla="*/ 1859 h 1899"/>
                <a:gd name="T12" fmla="*/ 503 w 600"/>
                <a:gd name="T13" fmla="*/ 1850 h 1899"/>
                <a:gd name="T14" fmla="*/ 583 w 600"/>
                <a:gd name="T15" fmla="*/ 1611 h 1899"/>
                <a:gd name="T16" fmla="*/ 567 w 600"/>
                <a:gd name="T17" fmla="*/ 1146 h 1899"/>
                <a:gd name="T18" fmla="*/ 384 w 600"/>
                <a:gd name="T19" fmla="*/ 524 h 1899"/>
                <a:gd name="T20" fmla="*/ 82 w 600"/>
                <a:gd name="T21" fmla="*/ 76 h 1899"/>
                <a:gd name="T22" fmla="*/ 0 w 600"/>
                <a:gd name="T23" fmla="*/ 67 h 18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0"/>
                <a:gd name="T37" fmla="*/ 0 h 1899"/>
                <a:gd name="T38" fmla="*/ 600 w 600"/>
                <a:gd name="T39" fmla="*/ 1899 h 189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0" h="1899">
                  <a:moveTo>
                    <a:pt x="0" y="67"/>
                  </a:moveTo>
                  <a:cubicBezTo>
                    <a:pt x="2" y="82"/>
                    <a:pt x="33" y="87"/>
                    <a:pt x="91" y="168"/>
                  </a:cubicBezTo>
                  <a:cubicBezTo>
                    <a:pt x="149" y="249"/>
                    <a:pt x="277" y="389"/>
                    <a:pt x="347" y="552"/>
                  </a:cubicBezTo>
                  <a:cubicBezTo>
                    <a:pt x="417" y="715"/>
                    <a:pt x="480" y="969"/>
                    <a:pt x="512" y="1146"/>
                  </a:cubicBezTo>
                  <a:cubicBezTo>
                    <a:pt x="544" y="1323"/>
                    <a:pt x="548" y="1493"/>
                    <a:pt x="539" y="1612"/>
                  </a:cubicBezTo>
                  <a:cubicBezTo>
                    <a:pt x="530" y="1731"/>
                    <a:pt x="463" y="1819"/>
                    <a:pt x="457" y="1859"/>
                  </a:cubicBezTo>
                  <a:cubicBezTo>
                    <a:pt x="451" y="1899"/>
                    <a:pt x="482" y="1891"/>
                    <a:pt x="503" y="1850"/>
                  </a:cubicBezTo>
                  <a:cubicBezTo>
                    <a:pt x="524" y="1809"/>
                    <a:pt x="572" y="1728"/>
                    <a:pt x="583" y="1611"/>
                  </a:cubicBezTo>
                  <a:cubicBezTo>
                    <a:pt x="594" y="1494"/>
                    <a:pt x="600" y="1327"/>
                    <a:pt x="567" y="1146"/>
                  </a:cubicBezTo>
                  <a:cubicBezTo>
                    <a:pt x="534" y="965"/>
                    <a:pt x="465" y="702"/>
                    <a:pt x="384" y="524"/>
                  </a:cubicBezTo>
                  <a:cubicBezTo>
                    <a:pt x="303" y="346"/>
                    <a:pt x="146" y="152"/>
                    <a:pt x="82" y="76"/>
                  </a:cubicBezTo>
                  <a:cubicBezTo>
                    <a:pt x="18" y="0"/>
                    <a:pt x="17" y="69"/>
                    <a:pt x="0" y="67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6" name="未知"/>
            <p:cNvSpPr>
              <a:spLocks noChangeArrowheads="1"/>
            </p:cNvSpPr>
            <p:nvPr/>
          </p:nvSpPr>
          <p:spPr bwMode="auto">
            <a:xfrm>
              <a:off x="2113" y="863"/>
              <a:ext cx="338" cy="1494"/>
            </a:xfrm>
            <a:custGeom>
              <a:avLst/>
              <a:gdLst>
                <a:gd name="T0" fmla="*/ 26 w 338"/>
                <a:gd name="T1" fmla="*/ 73 h 1494"/>
                <a:gd name="T2" fmla="*/ 136 w 338"/>
                <a:gd name="T3" fmla="*/ 194 h 1494"/>
                <a:gd name="T4" fmla="*/ 282 w 338"/>
                <a:gd name="T5" fmla="*/ 706 h 1494"/>
                <a:gd name="T6" fmla="*/ 282 w 338"/>
                <a:gd name="T7" fmla="*/ 1118 h 1494"/>
                <a:gd name="T8" fmla="*/ 218 w 338"/>
                <a:gd name="T9" fmla="*/ 1319 h 1494"/>
                <a:gd name="T10" fmla="*/ 132 w 338"/>
                <a:gd name="T11" fmla="*/ 1475 h 1494"/>
                <a:gd name="T12" fmla="*/ 206 w 338"/>
                <a:gd name="T13" fmla="*/ 1433 h 1494"/>
                <a:gd name="T14" fmla="*/ 312 w 338"/>
                <a:gd name="T15" fmla="*/ 1163 h 1494"/>
                <a:gd name="T16" fmla="*/ 337 w 338"/>
                <a:gd name="T17" fmla="*/ 871 h 1494"/>
                <a:gd name="T18" fmla="*/ 309 w 338"/>
                <a:gd name="T19" fmla="*/ 615 h 1494"/>
                <a:gd name="T20" fmla="*/ 172 w 338"/>
                <a:gd name="T21" fmla="*/ 149 h 1494"/>
                <a:gd name="T22" fmla="*/ 34 w 338"/>
                <a:gd name="T23" fmla="*/ 23 h 1494"/>
                <a:gd name="T24" fmla="*/ 26 w 338"/>
                <a:gd name="T25" fmla="*/ 73 h 14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38"/>
                <a:gd name="T40" fmla="*/ 0 h 1494"/>
                <a:gd name="T41" fmla="*/ 338 w 338"/>
                <a:gd name="T42" fmla="*/ 1494 h 149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38" h="1494">
                  <a:moveTo>
                    <a:pt x="26" y="73"/>
                  </a:moveTo>
                  <a:cubicBezTo>
                    <a:pt x="43" y="102"/>
                    <a:pt x="93" y="88"/>
                    <a:pt x="136" y="194"/>
                  </a:cubicBezTo>
                  <a:cubicBezTo>
                    <a:pt x="179" y="300"/>
                    <a:pt x="258" y="552"/>
                    <a:pt x="282" y="706"/>
                  </a:cubicBezTo>
                  <a:cubicBezTo>
                    <a:pt x="306" y="860"/>
                    <a:pt x="293" y="1016"/>
                    <a:pt x="282" y="1118"/>
                  </a:cubicBezTo>
                  <a:cubicBezTo>
                    <a:pt x="271" y="1220"/>
                    <a:pt x="243" y="1260"/>
                    <a:pt x="218" y="1319"/>
                  </a:cubicBezTo>
                  <a:cubicBezTo>
                    <a:pt x="193" y="1378"/>
                    <a:pt x="134" y="1456"/>
                    <a:pt x="132" y="1475"/>
                  </a:cubicBezTo>
                  <a:cubicBezTo>
                    <a:pt x="130" y="1494"/>
                    <a:pt x="176" y="1485"/>
                    <a:pt x="206" y="1433"/>
                  </a:cubicBezTo>
                  <a:cubicBezTo>
                    <a:pt x="235" y="1381"/>
                    <a:pt x="290" y="1257"/>
                    <a:pt x="312" y="1163"/>
                  </a:cubicBezTo>
                  <a:cubicBezTo>
                    <a:pt x="334" y="1069"/>
                    <a:pt x="338" y="962"/>
                    <a:pt x="337" y="871"/>
                  </a:cubicBezTo>
                  <a:cubicBezTo>
                    <a:pt x="336" y="780"/>
                    <a:pt x="336" y="735"/>
                    <a:pt x="309" y="615"/>
                  </a:cubicBezTo>
                  <a:cubicBezTo>
                    <a:pt x="282" y="495"/>
                    <a:pt x="218" y="248"/>
                    <a:pt x="172" y="149"/>
                  </a:cubicBezTo>
                  <a:cubicBezTo>
                    <a:pt x="126" y="50"/>
                    <a:pt x="58" y="36"/>
                    <a:pt x="34" y="23"/>
                  </a:cubicBezTo>
                  <a:cubicBezTo>
                    <a:pt x="10" y="10"/>
                    <a:pt x="0" y="0"/>
                    <a:pt x="26" y="73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7" name="未知"/>
            <p:cNvSpPr>
              <a:spLocks noChangeArrowheads="1"/>
            </p:cNvSpPr>
            <p:nvPr/>
          </p:nvSpPr>
          <p:spPr bwMode="auto">
            <a:xfrm>
              <a:off x="400" y="1322"/>
              <a:ext cx="573" cy="1290"/>
            </a:xfrm>
            <a:custGeom>
              <a:avLst/>
              <a:gdLst>
                <a:gd name="T0" fmla="*/ 2 w 573"/>
                <a:gd name="T1" fmla="*/ 129 h 1290"/>
                <a:gd name="T2" fmla="*/ 48 w 573"/>
                <a:gd name="T3" fmla="*/ 65 h 1290"/>
                <a:gd name="T4" fmla="*/ 84 w 573"/>
                <a:gd name="T5" fmla="*/ 522 h 1290"/>
                <a:gd name="T6" fmla="*/ 241 w 573"/>
                <a:gd name="T7" fmla="*/ 909 h 1290"/>
                <a:gd name="T8" fmla="*/ 396 w 573"/>
                <a:gd name="T9" fmla="*/ 1106 h 1290"/>
                <a:gd name="T10" fmla="*/ 568 w 573"/>
                <a:gd name="T11" fmla="*/ 1286 h 1290"/>
                <a:gd name="T12" fmla="*/ 363 w 573"/>
                <a:gd name="T13" fmla="*/ 1130 h 1290"/>
                <a:gd name="T14" fmla="*/ 183 w 573"/>
                <a:gd name="T15" fmla="*/ 909 h 1290"/>
                <a:gd name="T16" fmla="*/ 38 w 573"/>
                <a:gd name="T17" fmla="*/ 540 h 1290"/>
                <a:gd name="T18" fmla="*/ 2 w 573"/>
                <a:gd name="T19" fmla="*/ 129 h 12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73"/>
                <a:gd name="T31" fmla="*/ 0 h 1290"/>
                <a:gd name="T32" fmla="*/ 573 w 573"/>
                <a:gd name="T33" fmla="*/ 1290 h 12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73" h="1290">
                  <a:moveTo>
                    <a:pt x="2" y="129"/>
                  </a:moveTo>
                  <a:cubicBezTo>
                    <a:pt x="4" y="50"/>
                    <a:pt x="34" y="0"/>
                    <a:pt x="48" y="65"/>
                  </a:cubicBezTo>
                  <a:cubicBezTo>
                    <a:pt x="62" y="130"/>
                    <a:pt x="52" y="381"/>
                    <a:pt x="84" y="522"/>
                  </a:cubicBezTo>
                  <a:cubicBezTo>
                    <a:pt x="116" y="663"/>
                    <a:pt x="189" y="812"/>
                    <a:pt x="241" y="909"/>
                  </a:cubicBezTo>
                  <a:cubicBezTo>
                    <a:pt x="293" y="1006"/>
                    <a:pt x="341" y="1043"/>
                    <a:pt x="396" y="1106"/>
                  </a:cubicBezTo>
                  <a:cubicBezTo>
                    <a:pt x="450" y="1169"/>
                    <a:pt x="573" y="1283"/>
                    <a:pt x="568" y="1286"/>
                  </a:cubicBezTo>
                  <a:cubicBezTo>
                    <a:pt x="562" y="1290"/>
                    <a:pt x="428" y="1193"/>
                    <a:pt x="363" y="1130"/>
                  </a:cubicBezTo>
                  <a:cubicBezTo>
                    <a:pt x="299" y="1068"/>
                    <a:pt x="237" y="1007"/>
                    <a:pt x="183" y="909"/>
                  </a:cubicBezTo>
                  <a:cubicBezTo>
                    <a:pt x="129" y="811"/>
                    <a:pt x="68" y="670"/>
                    <a:pt x="38" y="540"/>
                  </a:cubicBezTo>
                  <a:cubicBezTo>
                    <a:pt x="8" y="410"/>
                    <a:pt x="0" y="208"/>
                    <a:pt x="2" y="129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8" name="未知"/>
            <p:cNvSpPr>
              <a:spLocks noChangeArrowheads="1"/>
            </p:cNvSpPr>
            <p:nvPr/>
          </p:nvSpPr>
          <p:spPr bwMode="auto">
            <a:xfrm>
              <a:off x="1381" y="118"/>
              <a:ext cx="655" cy="192"/>
            </a:xfrm>
            <a:custGeom>
              <a:avLst/>
              <a:gdLst>
                <a:gd name="T0" fmla="*/ 4 w 731"/>
                <a:gd name="T1" fmla="*/ 37 h 214"/>
                <a:gd name="T2" fmla="*/ 49 w 731"/>
                <a:gd name="T3" fmla="*/ 9 h 214"/>
                <a:gd name="T4" fmla="*/ 87 w 731"/>
                <a:gd name="T5" fmla="*/ 4 h 214"/>
                <a:gd name="T6" fmla="*/ 121 w 731"/>
                <a:gd name="T7" fmla="*/ 4 h 214"/>
                <a:gd name="T8" fmla="*/ 139 w 731"/>
                <a:gd name="T9" fmla="*/ 12 h 214"/>
                <a:gd name="T10" fmla="*/ 108 w 731"/>
                <a:gd name="T11" fmla="*/ 10 h 214"/>
                <a:gd name="T12" fmla="*/ 51 w 731"/>
                <a:gd name="T13" fmla="*/ 15 h 214"/>
                <a:gd name="T14" fmla="*/ 11 w 731"/>
                <a:gd name="T15" fmla="*/ 39 h 214"/>
                <a:gd name="T16" fmla="*/ 4 w 731"/>
                <a:gd name="T17" fmla="*/ 37 h 2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1"/>
                <a:gd name="T28" fmla="*/ 0 h 214"/>
                <a:gd name="T29" fmla="*/ 731 w 731"/>
                <a:gd name="T30" fmla="*/ 214 h 2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1" h="214">
                  <a:moveTo>
                    <a:pt x="17" y="187"/>
                  </a:moveTo>
                  <a:cubicBezTo>
                    <a:pt x="0" y="176"/>
                    <a:pt x="182" y="71"/>
                    <a:pt x="255" y="41"/>
                  </a:cubicBezTo>
                  <a:cubicBezTo>
                    <a:pt x="328" y="11"/>
                    <a:pt x="394" y="8"/>
                    <a:pt x="456" y="4"/>
                  </a:cubicBezTo>
                  <a:cubicBezTo>
                    <a:pt x="518" y="0"/>
                    <a:pt x="585" y="7"/>
                    <a:pt x="629" y="16"/>
                  </a:cubicBezTo>
                  <a:cubicBezTo>
                    <a:pt x="673" y="25"/>
                    <a:pt x="731" y="55"/>
                    <a:pt x="720" y="61"/>
                  </a:cubicBezTo>
                  <a:cubicBezTo>
                    <a:pt x="709" y="67"/>
                    <a:pt x="641" y="47"/>
                    <a:pt x="565" y="50"/>
                  </a:cubicBezTo>
                  <a:cubicBezTo>
                    <a:pt x="489" y="53"/>
                    <a:pt x="349" y="53"/>
                    <a:pt x="264" y="77"/>
                  </a:cubicBezTo>
                  <a:cubicBezTo>
                    <a:pt x="179" y="101"/>
                    <a:pt x="94" y="178"/>
                    <a:pt x="53" y="196"/>
                  </a:cubicBezTo>
                  <a:cubicBezTo>
                    <a:pt x="12" y="214"/>
                    <a:pt x="24" y="189"/>
                    <a:pt x="17" y="187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9" name="未知"/>
            <p:cNvSpPr>
              <a:spLocks noChangeArrowheads="1"/>
            </p:cNvSpPr>
            <p:nvPr/>
          </p:nvSpPr>
          <p:spPr bwMode="auto">
            <a:xfrm>
              <a:off x="1533" y="386"/>
              <a:ext cx="504" cy="82"/>
            </a:xfrm>
            <a:custGeom>
              <a:avLst/>
              <a:gdLst>
                <a:gd name="T0" fmla="*/ 0 w 563"/>
                <a:gd name="T1" fmla="*/ 0 h 91"/>
                <a:gd name="T2" fmla="*/ 12 w 563"/>
                <a:gd name="T3" fmla="*/ 8 h 91"/>
                <a:gd name="T4" fmla="*/ 58 w 563"/>
                <a:gd name="T5" fmla="*/ 5 h 91"/>
                <a:gd name="T6" fmla="*/ 101 w 563"/>
                <a:gd name="T7" fmla="*/ 8 h 91"/>
                <a:gd name="T8" fmla="*/ 97 w 563"/>
                <a:gd name="T9" fmla="*/ 15 h 91"/>
                <a:gd name="T10" fmla="*/ 56 w 563"/>
                <a:gd name="T11" fmla="*/ 12 h 91"/>
                <a:gd name="T12" fmla="*/ 7 w 563"/>
                <a:gd name="T13" fmla="*/ 19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63"/>
                <a:gd name="T22" fmla="*/ 0 h 91"/>
                <a:gd name="T23" fmla="*/ 563 w 563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63" h="91">
                  <a:moveTo>
                    <a:pt x="0" y="0"/>
                  </a:moveTo>
                  <a:cubicBezTo>
                    <a:pt x="11" y="6"/>
                    <a:pt x="12" y="34"/>
                    <a:pt x="64" y="37"/>
                  </a:cubicBezTo>
                  <a:cubicBezTo>
                    <a:pt x="116" y="40"/>
                    <a:pt x="233" y="18"/>
                    <a:pt x="311" y="18"/>
                  </a:cubicBezTo>
                  <a:cubicBezTo>
                    <a:pt x="389" y="18"/>
                    <a:pt x="497" y="28"/>
                    <a:pt x="530" y="37"/>
                  </a:cubicBezTo>
                  <a:cubicBezTo>
                    <a:pt x="563" y="46"/>
                    <a:pt x="551" y="70"/>
                    <a:pt x="512" y="73"/>
                  </a:cubicBezTo>
                  <a:cubicBezTo>
                    <a:pt x="473" y="76"/>
                    <a:pt x="372" y="52"/>
                    <a:pt x="293" y="55"/>
                  </a:cubicBezTo>
                  <a:cubicBezTo>
                    <a:pt x="214" y="58"/>
                    <a:pt x="90" y="84"/>
                    <a:pt x="37" y="91"/>
                  </a:cubicBezTo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0" name="未知"/>
            <p:cNvSpPr>
              <a:spLocks noChangeArrowheads="1"/>
            </p:cNvSpPr>
            <p:nvPr/>
          </p:nvSpPr>
          <p:spPr bwMode="auto">
            <a:xfrm>
              <a:off x="1254" y="0"/>
              <a:ext cx="204" cy="247"/>
            </a:xfrm>
            <a:custGeom>
              <a:avLst/>
              <a:gdLst>
                <a:gd name="T0" fmla="*/ 0 w 228"/>
                <a:gd name="T1" fmla="*/ 51 h 276"/>
                <a:gd name="T2" fmla="*/ 30 w 228"/>
                <a:gd name="T3" fmla="*/ 7 h 276"/>
                <a:gd name="T4" fmla="*/ 40 w 228"/>
                <a:gd name="T5" fmla="*/ 9 h 276"/>
                <a:gd name="T6" fmla="*/ 10 w 228"/>
                <a:gd name="T7" fmla="*/ 51 h 2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8"/>
                <a:gd name="T13" fmla="*/ 0 h 276"/>
                <a:gd name="T14" fmla="*/ 228 w 228"/>
                <a:gd name="T15" fmla="*/ 276 h 2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8" h="276">
                  <a:moveTo>
                    <a:pt x="0" y="276"/>
                  </a:moveTo>
                  <a:cubicBezTo>
                    <a:pt x="26" y="236"/>
                    <a:pt x="121" y="76"/>
                    <a:pt x="156" y="38"/>
                  </a:cubicBezTo>
                  <a:cubicBezTo>
                    <a:pt x="191" y="0"/>
                    <a:pt x="228" y="9"/>
                    <a:pt x="211" y="47"/>
                  </a:cubicBezTo>
                  <a:cubicBezTo>
                    <a:pt x="194" y="85"/>
                    <a:pt x="85" y="222"/>
                    <a:pt x="52" y="268"/>
                  </a:cubicBezTo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1" name="未知"/>
            <p:cNvSpPr>
              <a:spLocks noChangeArrowheads="1"/>
            </p:cNvSpPr>
            <p:nvPr/>
          </p:nvSpPr>
          <p:spPr bwMode="auto">
            <a:xfrm>
              <a:off x="1065" y="25"/>
              <a:ext cx="67" cy="287"/>
            </a:xfrm>
            <a:custGeom>
              <a:avLst/>
              <a:gdLst>
                <a:gd name="T0" fmla="*/ 1 w 75"/>
                <a:gd name="T1" fmla="*/ 10 h 320"/>
                <a:gd name="T2" fmla="*/ 7 w 75"/>
                <a:gd name="T3" fmla="*/ 57 h 320"/>
                <a:gd name="T4" fmla="*/ 13 w 75"/>
                <a:gd name="T5" fmla="*/ 52 h 320"/>
                <a:gd name="T6" fmla="*/ 5 w 75"/>
                <a:gd name="T7" fmla="*/ 8 h 320"/>
                <a:gd name="T8" fmla="*/ 1 w 75"/>
                <a:gd name="T9" fmla="*/ 10 h 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20"/>
                <a:gd name="T17" fmla="*/ 75 w 75"/>
                <a:gd name="T18" fmla="*/ 320 h 3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20">
                  <a:moveTo>
                    <a:pt x="1" y="46"/>
                  </a:moveTo>
                  <a:cubicBezTo>
                    <a:pt x="2" y="87"/>
                    <a:pt x="24" y="248"/>
                    <a:pt x="36" y="285"/>
                  </a:cubicBezTo>
                  <a:cubicBezTo>
                    <a:pt x="50" y="320"/>
                    <a:pt x="75" y="307"/>
                    <a:pt x="74" y="266"/>
                  </a:cubicBezTo>
                  <a:cubicBezTo>
                    <a:pt x="73" y="225"/>
                    <a:pt x="40" y="74"/>
                    <a:pt x="28" y="37"/>
                  </a:cubicBezTo>
                  <a:cubicBezTo>
                    <a:pt x="16" y="0"/>
                    <a:pt x="0" y="5"/>
                    <a:pt x="1" y="46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2" name="未知"/>
            <p:cNvSpPr>
              <a:spLocks noChangeArrowheads="1"/>
            </p:cNvSpPr>
            <p:nvPr/>
          </p:nvSpPr>
          <p:spPr bwMode="auto">
            <a:xfrm>
              <a:off x="530" y="846"/>
              <a:ext cx="1687" cy="607"/>
            </a:xfrm>
            <a:custGeom>
              <a:avLst/>
              <a:gdLst>
                <a:gd name="T0" fmla="*/ 18 w 1883"/>
                <a:gd name="T1" fmla="*/ 99 h 677"/>
                <a:gd name="T2" fmla="*/ 78 w 1883"/>
                <a:gd name="T3" fmla="*/ 115 h 677"/>
                <a:gd name="T4" fmla="*/ 181 w 1883"/>
                <a:gd name="T5" fmla="*/ 112 h 677"/>
                <a:gd name="T6" fmla="*/ 275 w 1883"/>
                <a:gd name="T7" fmla="*/ 76 h 677"/>
                <a:gd name="T8" fmla="*/ 349 w 1883"/>
                <a:gd name="T9" fmla="*/ 10 h 677"/>
                <a:gd name="T10" fmla="*/ 357 w 1883"/>
                <a:gd name="T11" fmla="*/ 18 h 677"/>
                <a:gd name="T12" fmla="*/ 349 w 1883"/>
                <a:gd name="T13" fmla="*/ 28 h 677"/>
                <a:gd name="T14" fmla="*/ 280 w 1883"/>
                <a:gd name="T15" fmla="*/ 89 h 677"/>
                <a:gd name="T16" fmla="*/ 185 w 1883"/>
                <a:gd name="T17" fmla="*/ 124 h 677"/>
                <a:gd name="T18" fmla="*/ 78 w 1883"/>
                <a:gd name="T19" fmla="*/ 128 h 677"/>
                <a:gd name="T20" fmla="*/ 12 w 1883"/>
                <a:gd name="T21" fmla="*/ 112 h 677"/>
                <a:gd name="T22" fmla="*/ 10 w 1883"/>
                <a:gd name="T23" fmla="*/ 107 h 6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83"/>
                <a:gd name="T37" fmla="*/ 0 h 677"/>
                <a:gd name="T38" fmla="*/ 1883 w 1883"/>
                <a:gd name="T39" fmla="*/ 677 h 67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83" h="677">
                  <a:moveTo>
                    <a:pt x="95" y="511"/>
                  </a:moveTo>
                  <a:cubicBezTo>
                    <a:pt x="145" y="525"/>
                    <a:pt x="266" y="583"/>
                    <a:pt x="406" y="594"/>
                  </a:cubicBezTo>
                  <a:cubicBezTo>
                    <a:pt x="546" y="605"/>
                    <a:pt x="765" y="609"/>
                    <a:pt x="936" y="575"/>
                  </a:cubicBezTo>
                  <a:cubicBezTo>
                    <a:pt x="1107" y="541"/>
                    <a:pt x="1284" y="480"/>
                    <a:pt x="1430" y="392"/>
                  </a:cubicBezTo>
                  <a:cubicBezTo>
                    <a:pt x="1576" y="304"/>
                    <a:pt x="1741" y="98"/>
                    <a:pt x="1812" y="49"/>
                  </a:cubicBezTo>
                  <a:cubicBezTo>
                    <a:pt x="1883" y="0"/>
                    <a:pt x="1858" y="80"/>
                    <a:pt x="1858" y="95"/>
                  </a:cubicBezTo>
                  <a:cubicBezTo>
                    <a:pt x="1858" y="110"/>
                    <a:pt x="1880" y="79"/>
                    <a:pt x="1812" y="140"/>
                  </a:cubicBezTo>
                  <a:cubicBezTo>
                    <a:pt x="1744" y="201"/>
                    <a:pt x="1590" y="375"/>
                    <a:pt x="1449" y="458"/>
                  </a:cubicBezTo>
                  <a:cubicBezTo>
                    <a:pt x="1308" y="541"/>
                    <a:pt x="1138" y="604"/>
                    <a:pt x="964" y="639"/>
                  </a:cubicBezTo>
                  <a:cubicBezTo>
                    <a:pt x="790" y="674"/>
                    <a:pt x="557" y="677"/>
                    <a:pt x="406" y="666"/>
                  </a:cubicBezTo>
                  <a:cubicBezTo>
                    <a:pt x="255" y="655"/>
                    <a:pt x="118" y="595"/>
                    <a:pt x="59" y="575"/>
                  </a:cubicBezTo>
                  <a:cubicBezTo>
                    <a:pt x="0" y="555"/>
                    <a:pt x="51" y="554"/>
                    <a:pt x="49" y="548"/>
                  </a:cubicBezTo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3" name="未知"/>
            <p:cNvSpPr>
              <a:spLocks noChangeArrowheads="1"/>
            </p:cNvSpPr>
            <p:nvPr/>
          </p:nvSpPr>
          <p:spPr bwMode="auto">
            <a:xfrm>
              <a:off x="109" y="984"/>
              <a:ext cx="2576" cy="1099"/>
            </a:xfrm>
            <a:custGeom>
              <a:avLst/>
              <a:gdLst>
                <a:gd name="T0" fmla="*/ 10 w 2876"/>
                <a:gd name="T1" fmla="*/ 151 h 1226"/>
                <a:gd name="T2" fmla="*/ 12 w 2876"/>
                <a:gd name="T3" fmla="*/ 152 h 1226"/>
                <a:gd name="T4" fmla="*/ 82 w 2876"/>
                <a:gd name="T5" fmla="*/ 205 h 1226"/>
                <a:gd name="T6" fmla="*/ 179 w 2876"/>
                <a:gd name="T7" fmla="*/ 223 h 1226"/>
                <a:gd name="T8" fmla="*/ 295 w 2876"/>
                <a:gd name="T9" fmla="*/ 219 h 1226"/>
                <a:gd name="T10" fmla="*/ 411 w 2876"/>
                <a:gd name="T11" fmla="*/ 176 h 1226"/>
                <a:gd name="T12" fmla="*/ 498 w 2876"/>
                <a:gd name="T13" fmla="*/ 103 h 1226"/>
                <a:gd name="T14" fmla="*/ 542 w 2876"/>
                <a:gd name="T15" fmla="*/ 13 h 1226"/>
                <a:gd name="T16" fmla="*/ 548 w 2876"/>
                <a:gd name="T17" fmla="*/ 27 h 1226"/>
                <a:gd name="T18" fmla="*/ 534 w 2876"/>
                <a:gd name="T19" fmla="*/ 66 h 1226"/>
                <a:gd name="T20" fmla="*/ 498 w 2876"/>
                <a:gd name="T21" fmla="*/ 121 h 1226"/>
                <a:gd name="T22" fmla="*/ 411 w 2876"/>
                <a:gd name="T23" fmla="*/ 191 h 1226"/>
                <a:gd name="T24" fmla="*/ 298 w 2876"/>
                <a:gd name="T25" fmla="*/ 229 h 1226"/>
                <a:gd name="T26" fmla="*/ 182 w 2876"/>
                <a:gd name="T27" fmla="*/ 237 h 1226"/>
                <a:gd name="T28" fmla="*/ 83 w 2876"/>
                <a:gd name="T29" fmla="*/ 219 h 1226"/>
                <a:gd name="T30" fmla="*/ 27 w 2876"/>
                <a:gd name="T31" fmla="*/ 183 h 1226"/>
                <a:gd name="T32" fmla="*/ 10 w 2876"/>
                <a:gd name="T33" fmla="*/ 151 h 12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6"/>
                <a:gd name="T52" fmla="*/ 0 h 1226"/>
                <a:gd name="T53" fmla="*/ 2876 w 2876"/>
                <a:gd name="T54" fmla="*/ 1226 h 12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6" h="1226">
                  <a:moveTo>
                    <a:pt x="53" y="779"/>
                  </a:moveTo>
                  <a:cubicBezTo>
                    <a:pt x="1" y="724"/>
                    <a:pt x="0" y="741"/>
                    <a:pt x="62" y="788"/>
                  </a:cubicBezTo>
                  <a:cubicBezTo>
                    <a:pt x="124" y="835"/>
                    <a:pt x="283" y="1001"/>
                    <a:pt x="428" y="1062"/>
                  </a:cubicBezTo>
                  <a:cubicBezTo>
                    <a:pt x="573" y="1123"/>
                    <a:pt x="747" y="1142"/>
                    <a:pt x="931" y="1153"/>
                  </a:cubicBezTo>
                  <a:cubicBezTo>
                    <a:pt x="1115" y="1164"/>
                    <a:pt x="1331" y="1167"/>
                    <a:pt x="1534" y="1126"/>
                  </a:cubicBezTo>
                  <a:cubicBezTo>
                    <a:pt x="1737" y="1085"/>
                    <a:pt x="1969" y="1006"/>
                    <a:pt x="2147" y="907"/>
                  </a:cubicBezTo>
                  <a:cubicBezTo>
                    <a:pt x="2325" y="808"/>
                    <a:pt x="2486" y="672"/>
                    <a:pt x="2600" y="532"/>
                  </a:cubicBezTo>
                  <a:cubicBezTo>
                    <a:pt x="2714" y="392"/>
                    <a:pt x="2790" y="130"/>
                    <a:pt x="2833" y="65"/>
                  </a:cubicBezTo>
                  <a:cubicBezTo>
                    <a:pt x="2876" y="0"/>
                    <a:pt x="2868" y="93"/>
                    <a:pt x="2860" y="139"/>
                  </a:cubicBezTo>
                  <a:cubicBezTo>
                    <a:pt x="2852" y="185"/>
                    <a:pt x="2830" y="260"/>
                    <a:pt x="2787" y="340"/>
                  </a:cubicBezTo>
                  <a:cubicBezTo>
                    <a:pt x="2744" y="420"/>
                    <a:pt x="2707" y="515"/>
                    <a:pt x="2600" y="622"/>
                  </a:cubicBezTo>
                  <a:cubicBezTo>
                    <a:pt x="2493" y="729"/>
                    <a:pt x="2320" y="892"/>
                    <a:pt x="2146" y="985"/>
                  </a:cubicBezTo>
                  <a:cubicBezTo>
                    <a:pt x="1972" y="1078"/>
                    <a:pt x="1752" y="1142"/>
                    <a:pt x="1553" y="1181"/>
                  </a:cubicBezTo>
                  <a:cubicBezTo>
                    <a:pt x="1354" y="1220"/>
                    <a:pt x="1135" y="1226"/>
                    <a:pt x="949" y="1217"/>
                  </a:cubicBezTo>
                  <a:cubicBezTo>
                    <a:pt x="763" y="1208"/>
                    <a:pt x="571" y="1172"/>
                    <a:pt x="437" y="1126"/>
                  </a:cubicBezTo>
                  <a:cubicBezTo>
                    <a:pt x="303" y="1080"/>
                    <a:pt x="209" y="1001"/>
                    <a:pt x="145" y="943"/>
                  </a:cubicBezTo>
                  <a:cubicBezTo>
                    <a:pt x="81" y="885"/>
                    <a:pt x="72" y="813"/>
                    <a:pt x="53" y="779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4" name="未知"/>
            <p:cNvSpPr>
              <a:spLocks noChangeArrowheads="1"/>
            </p:cNvSpPr>
            <p:nvPr/>
          </p:nvSpPr>
          <p:spPr bwMode="auto">
            <a:xfrm>
              <a:off x="684" y="1813"/>
              <a:ext cx="1961" cy="706"/>
            </a:xfrm>
            <a:custGeom>
              <a:avLst/>
              <a:gdLst>
                <a:gd name="T0" fmla="*/ 4 w 2189"/>
                <a:gd name="T1" fmla="*/ 125 h 788"/>
                <a:gd name="T2" fmla="*/ 27 w 2189"/>
                <a:gd name="T3" fmla="*/ 133 h 788"/>
                <a:gd name="T4" fmla="*/ 109 w 2189"/>
                <a:gd name="T5" fmla="*/ 140 h 788"/>
                <a:gd name="T6" fmla="*/ 191 w 2189"/>
                <a:gd name="T7" fmla="*/ 130 h 788"/>
                <a:gd name="T8" fmla="*/ 294 w 2189"/>
                <a:gd name="T9" fmla="*/ 93 h 788"/>
                <a:gd name="T10" fmla="*/ 369 w 2189"/>
                <a:gd name="T11" fmla="*/ 42 h 788"/>
                <a:gd name="T12" fmla="*/ 416 w 2189"/>
                <a:gd name="T13" fmla="*/ 4 h 788"/>
                <a:gd name="T14" fmla="*/ 399 w 2189"/>
                <a:gd name="T15" fmla="*/ 31 h 788"/>
                <a:gd name="T16" fmla="*/ 365 w 2189"/>
                <a:gd name="T17" fmla="*/ 62 h 788"/>
                <a:gd name="T18" fmla="*/ 291 w 2189"/>
                <a:gd name="T19" fmla="*/ 107 h 788"/>
                <a:gd name="T20" fmla="*/ 200 w 2189"/>
                <a:gd name="T21" fmla="*/ 142 h 788"/>
                <a:gd name="T22" fmla="*/ 114 w 2189"/>
                <a:gd name="T23" fmla="*/ 151 h 788"/>
                <a:gd name="T24" fmla="*/ 20 w 2189"/>
                <a:gd name="T25" fmla="*/ 142 h 788"/>
                <a:gd name="T26" fmla="*/ 4 w 2189"/>
                <a:gd name="T27" fmla="*/ 125 h 78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89"/>
                <a:gd name="T43" fmla="*/ 0 h 788"/>
                <a:gd name="T44" fmla="*/ 2189 w 2189"/>
                <a:gd name="T45" fmla="*/ 788 h 78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89" h="788">
                  <a:moveTo>
                    <a:pt x="7" y="650"/>
                  </a:moveTo>
                  <a:cubicBezTo>
                    <a:pt x="14" y="642"/>
                    <a:pt x="49" y="683"/>
                    <a:pt x="143" y="695"/>
                  </a:cubicBezTo>
                  <a:cubicBezTo>
                    <a:pt x="237" y="707"/>
                    <a:pt x="430" y="725"/>
                    <a:pt x="572" y="722"/>
                  </a:cubicBezTo>
                  <a:cubicBezTo>
                    <a:pt x="714" y="719"/>
                    <a:pt x="833" y="716"/>
                    <a:pt x="993" y="676"/>
                  </a:cubicBezTo>
                  <a:cubicBezTo>
                    <a:pt x="1153" y="636"/>
                    <a:pt x="1377" y="560"/>
                    <a:pt x="1532" y="484"/>
                  </a:cubicBezTo>
                  <a:cubicBezTo>
                    <a:pt x="1687" y="408"/>
                    <a:pt x="1820" y="298"/>
                    <a:pt x="1925" y="219"/>
                  </a:cubicBezTo>
                  <a:cubicBezTo>
                    <a:pt x="2030" y="140"/>
                    <a:pt x="2137" y="18"/>
                    <a:pt x="2163" y="9"/>
                  </a:cubicBezTo>
                  <a:cubicBezTo>
                    <a:pt x="2189" y="0"/>
                    <a:pt x="2125" y="112"/>
                    <a:pt x="2081" y="164"/>
                  </a:cubicBezTo>
                  <a:cubicBezTo>
                    <a:pt x="2037" y="216"/>
                    <a:pt x="1992" y="254"/>
                    <a:pt x="1898" y="320"/>
                  </a:cubicBezTo>
                  <a:cubicBezTo>
                    <a:pt x="1804" y="386"/>
                    <a:pt x="1657" y="489"/>
                    <a:pt x="1514" y="558"/>
                  </a:cubicBezTo>
                  <a:cubicBezTo>
                    <a:pt x="1371" y="627"/>
                    <a:pt x="1193" y="693"/>
                    <a:pt x="1039" y="731"/>
                  </a:cubicBezTo>
                  <a:cubicBezTo>
                    <a:pt x="885" y="769"/>
                    <a:pt x="748" y="784"/>
                    <a:pt x="591" y="786"/>
                  </a:cubicBezTo>
                  <a:cubicBezTo>
                    <a:pt x="434" y="788"/>
                    <a:pt x="195" y="764"/>
                    <a:pt x="98" y="741"/>
                  </a:cubicBezTo>
                  <a:cubicBezTo>
                    <a:pt x="1" y="718"/>
                    <a:pt x="0" y="658"/>
                    <a:pt x="7" y="650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5" name="未知"/>
            <p:cNvSpPr>
              <a:spLocks noChangeArrowheads="1"/>
            </p:cNvSpPr>
            <p:nvPr/>
          </p:nvSpPr>
          <p:spPr bwMode="auto">
            <a:xfrm>
              <a:off x="1409" y="199"/>
              <a:ext cx="1273" cy="1017"/>
            </a:xfrm>
            <a:custGeom>
              <a:avLst/>
              <a:gdLst>
                <a:gd name="T0" fmla="*/ 56 w 1421"/>
                <a:gd name="T1" fmla="*/ 63 h 1134"/>
                <a:gd name="T2" fmla="*/ 50 w 1421"/>
                <a:gd name="T3" fmla="*/ 58 h 1134"/>
                <a:gd name="T4" fmla="*/ 42 w 1421"/>
                <a:gd name="T5" fmla="*/ 74 h 1134"/>
                <a:gd name="T6" fmla="*/ 23 w 1421"/>
                <a:gd name="T7" fmla="*/ 83 h 1134"/>
                <a:gd name="T8" fmla="*/ 16 w 1421"/>
                <a:gd name="T9" fmla="*/ 74 h 1134"/>
                <a:gd name="T10" fmla="*/ 10 w 1421"/>
                <a:gd name="T11" fmla="*/ 82 h 1134"/>
                <a:gd name="T12" fmla="*/ 4 w 1421"/>
                <a:gd name="T13" fmla="*/ 88 h 1134"/>
                <a:gd name="T14" fmla="*/ 29 w 1421"/>
                <a:gd name="T15" fmla="*/ 88 h 1134"/>
                <a:gd name="T16" fmla="*/ 10 w 1421"/>
                <a:gd name="T17" fmla="*/ 109 h 1134"/>
                <a:gd name="T18" fmla="*/ 4 w 1421"/>
                <a:gd name="T19" fmla="*/ 128 h 1134"/>
                <a:gd name="T20" fmla="*/ 10 w 1421"/>
                <a:gd name="T21" fmla="*/ 147 h 1134"/>
                <a:gd name="T22" fmla="*/ 16 w 1421"/>
                <a:gd name="T23" fmla="*/ 154 h 1134"/>
                <a:gd name="T24" fmla="*/ 4 w 1421"/>
                <a:gd name="T25" fmla="*/ 160 h 1134"/>
                <a:gd name="T26" fmla="*/ 38 w 1421"/>
                <a:gd name="T27" fmla="*/ 156 h 1134"/>
                <a:gd name="T28" fmla="*/ 16 w 1421"/>
                <a:gd name="T29" fmla="*/ 210 h 1134"/>
                <a:gd name="T30" fmla="*/ 22 w 1421"/>
                <a:gd name="T31" fmla="*/ 214 h 1134"/>
                <a:gd name="T32" fmla="*/ 47 w 1421"/>
                <a:gd name="T33" fmla="*/ 169 h 1134"/>
                <a:gd name="T34" fmla="*/ 57 w 1421"/>
                <a:gd name="T35" fmla="*/ 160 h 1134"/>
                <a:gd name="T36" fmla="*/ 47 w 1421"/>
                <a:gd name="T37" fmla="*/ 143 h 1134"/>
                <a:gd name="T38" fmla="*/ 56 w 1421"/>
                <a:gd name="T39" fmla="*/ 152 h 1134"/>
                <a:gd name="T40" fmla="*/ 116 w 1421"/>
                <a:gd name="T41" fmla="*/ 136 h 1134"/>
                <a:gd name="T42" fmla="*/ 158 w 1421"/>
                <a:gd name="T43" fmla="*/ 159 h 1134"/>
                <a:gd name="T44" fmla="*/ 185 w 1421"/>
                <a:gd name="T45" fmla="*/ 194 h 1134"/>
                <a:gd name="T46" fmla="*/ 191 w 1421"/>
                <a:gd name="T47" fmla="*/ 188 h 1134"/>
                <a:gd name="T48" fmla="*/ 259 w 1421"/>
                <a:gd name="T49" fmla="*/ 200 h 1134"/>
                <a:gd name="T50" fmla="*/ 251 w 1421"/>
                <a:gd name="T51" fmla="*/ 188 h 1134"/>
                <a:gd name="T52" fmla="*/ 257 w 1421"/>
                <a:gd name="T53" fmla="*/ 153 h 1134"/>
                <a:gd name="T54" fmla="*/ 224 w 1421"/>
                <a:gd name="T55" fmla="*/ 89 h 1134"/>
                <a:gd name="T56" fmla="*/ 194 w 1421"/>
                <a:gd name="T57" fmla="*/ 44 h 1134"/>
                <a:gd name="T58" fmla="*/ 166 w 1421"/>
                <a:gd name="T59" fmla="*/ 20 h 1134"/>
                <a:gd name="T60" fmla="*/ 127 w 1421"/>
                <a:gd name="T61" fmla="*/ 0 h 1134"/>
                <a:gd name="T62" fmla="*/ 133 w 1421"/>
                <a:gd name="T63" fmla="*/ 18 h 1134"/>
                <a:gd name="T64" fmla="*/ 100 w 1421"/>
                <a:gd name="T65" fmla="*/ 4 h 1134"/>
                <a:gd name="T66" fmla="*/ 90 w 1421"/>
                <a:gd name="T67" fmla="*/ 18 h 1134"/>
                <a:gd name="T68" fmla="*/ 82 w 1421"/>
                <a:gd name="T69" fmla="*/ 37 h 1134"/>
                <a:gd name="T70" fmla="*/ 136 w 1421"/>
                <a:gd name="T71" fmla="*/ 46 h 1134"/>
                <a:gd name="T72" fmla="*/ 121 w 1421"/>
                <a:gd name="T73" fmla="*/ 66 h 1134"/>
                <a:gd name="T74" fmla="*/ 108 w 1421"/>
                <a:gd name="T75" fmla="*/ 71 h 1134"/>
                <a:gd name="T76" fmla="*/ 82 w 1421"/>
                <a:gd name="T77" fmla="*/ 63 h 1134"/>
                <a:gd name="T78" fmla="*/ 55 w 1421"/>
                <a:gd name="T79" fmla="*/ 46 h 113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21"/>
                <a:gd name="T121" fmla="*/ 0 h 1134"/>
                <a:gd name="T122" fmla="*/ 1421 w 1421"/>
                <a:gd name="T123" fmla="*/ 1134 h 113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21" h="1134">
                  <a:moveTo>
                    <a:pt x="287" y="273"/>
                  </a:moveTo>
                  <a:lnTo>
                    <a:pt x="287" y="318"/>
                  </a:lnTo>
                  <a:lnTo>
                    <a:pt x="253" y="336"/>
                  </a:lnTo>
                  <a:lnTo>
                    <a:pt x="259" y="294"/>
                  </a:lnTo>
                  <a:lnTo>
                    <a:pt x="223" y="318"/>
                  </a:lnTo>
                  <a:lnTo>
                    <a:pt x="214" y="384"/>
                  </a:lnTo>
                  <a:lnTo>
                    <a:pt x="154" y="396"/>
                  </a:lnTo>
                  <a:lnTo>
                    <a:pt x="121" y="423"/>
                  </a:lnTo>
                  <a:lnTo>
                    <a:pt x="85" y="423"/>
                  </a:lnTo>
                  <a:lnTo>
                    <a:pt x="79" y="387"/>
                  </a:lnTo>
                  <a:lnTo>
                    <a:pt x="46" y="387"/>
                  </a:lnTo>
                  <a:lnTo>
                    <a:pt x="46" y="420"/>
                  </a:lnTo>
                  <a:lnTo>
                    <a:pt x="13" y="426"/>
                  </a:lnTo>
                  <a:lnTo>
                    <a:pt x="15" y="454"/>
                  </a:lnTo>
                  <a:lnTo>
                    <a:pt x="60" y="454"/>
                  </a:lnTo>
                  <a:lnTo>
                    <a:pt x="151" y="454"/>
                  </a:lnTo>
                  <a:lnTo>
                    <a:pt x="105" y="545"/>
                  </a:lnTo>
                  <a:lnTo>
                    <a:pt x="46" y="561"/>
                  </a:lnTo>
                  <a:cubicBezTo>
                    <a:pt x="30" y="571"/>
                    <a:pt x="16" y="588"/>
                    <a:pt x="10" y="603"/>
                  </a:cubicBezTo>
                  <a:cubicBezTo>
                    <a:pt x="4" y="618"/>
                    <a:pt x="0" y="639"/>
                    <a:pt x="7" y="654"/>
                  </a:cubicBezTo>
                  <a:lnTo>
                    <a:pt x="49" y="693"/>
                  </a:lnTo>
                  <a:lnTo>
                    <a:pt x="46" y="753"/>
                  </a:lnTo>
                  <a:lnTo>
                    <a:pt x="76" y="762"/>
                  </a:lnTo>
                  <a:lnTo>
                    <a:pt x="85" y="795"/>
                  </a:lnTo>
                  <a:lnTo>
                    <a:pt x="46" y="792"/>
                  </a:lnTo>
                  <a:lnTo>
                    <a:pt x="16" y="822"/>
                  </a:lnTo>
                  <a:lnTo>
                    <a:pt x="121" y="837"/>
                  </a:lnTo>
                  <a:lnTo>
                    <a:pt x="196" y="801"/>
                  </a:lnTo>
                  <a:lnTo>
                    <a:pt x="166" y="975"/>
                  </a:lnTo>
                  <a:lnTo>
                    <a:pt x="82" y="1068"/>
                  </a:lnTo>
                  <a:cubicBezTo>
                    <a:pt x="65" y="1093"/>
                    <a:pt x="49" y="1116"/>
                    <a:pt x="67" y="1125"/>
                  </a:cubicBezTo>
                  <a:cubicBezTo>
                    <a:pt x="85" y="1134"/>
                    <a:pt x="101" y="1124"/>
                    <a:pt x="118" y="1101"/>
                  </a:cubicBezTo>
                  <a:lnTo>
                    <a:pt x="193" y="957"/>
                  </a:lnTo>
                  <a:lnTo>
                    <a:pt x="241" y="862"/>
                  </a:lnTo>
                  <a:lnTo>
                    <a:pt x="287" y="862"/>
                  </a:lnTo>
                  <a:lnTo>
                    <a:pt x="295" y="816"/>
                  </a:lnTo>
                  <a:lnTo>
                    <a:pt x="256" y="792"/>
                  </a:lnTo>
                  <a:lnTo>
                    <a:pt x="250" y="732"/>
                  </a:lnTo>
                  <a:lnTo>
                    <a:pt x="287" y="726"/>
                  </a:lnTo>
                  <a:lnTo>
                    <a:pt x="287" y="771"/>
                  </a:lnTo>
                  <a:lnTo>
                    <a:pt x="400" y="696"/>
                  </a:lnTo>
                  <a:cubicBezTo>
                    <a:pt x="454" y="684"/>
                    <a:pt x="550" y="687"/>
                    <a:pt x="610" y="696"/>
                  </a:cubicBezTo>
                  <a:cubicBezTo>
                    <a:pt x="670" y="705"/>
                    <a:pt x="728" y="734"/>
                    <a:pt x="763" y="753"/>
                  </a:cubicBezTo>
                  <a:cubicBezTo>
                    <a:pt x="798" y="772"/>
                    <a:pt x="801" y="784"/>
                    <a:pt x="820" y="810"/>
                  </a:cubicBezTo>
                  <a:lnTo>
                    <a:pt x="877" y="908"/>
                  </a:lnTo>
                  <a:lnTo>
                    <a:pt x="967" y="998"/>
                  </a:lnTo>
                  <a:lnTo>
                    <a:pt x="925" y="906"/>
                  </a:lnTo>
                  <a:cubicBezTo>
                    <a:pt x="930" y="900"/>
                    <a:pt x="904" y="939"/>
                    <a:pt x="997" y="963"/>
                  </a:cubicBezTo>
                  <a:cubicBezTo>
                    <a:pt x="1090" y="987"/>
                    <a:pt x="1170" y="1000"/>
                    <a:pt x="1228" y="1011"/>
                  </a:cubicBezTo>
                  <a:lnTo>
                    <a:pt x="1348" y="1029"/>
                  </a:lnTo>
                  <a:lnTo>
                    <a:pt x="1375" y="998"/>
                  </a:lnTo>
                  <a:lnTo>
                    <a:pt x="1300" y="960"/>
                  </a:lnTo>
                  <a:lnTo>
                    <a:pt x="1421" y="953"/>
                  </a:lnTo>
                  <a:lnTo>
                    <a:pt x="1336" y="785"/>
                  </a:lnTo>
                  <a:cubicBezTo>
                    <a:pt x="1307" y="722"/>
                    <a:pt x="1273" y="630"/>
                    <a:pt x="1244" y="575"/>
                  </a:cubicBezTo>
                  <a:cubicBezTo>
                    <a:pt x="1166" y="463"/>
                    <a:pt x="1188" y="486"/>
                    <a:pt x="1162" y="456"/>
                  </a:cubicBezTo>
                  <a:lnTo>
                    <a:pt x="1107" y="383"/>
                  </a:lnTo>
                  <a:lnTo>
                    <a:pt x="1007" y="227"/>
                  </a:lnTo>
                  <a:lnTo>
                    <a:pt x="924" y="154"/>
                  </a:lnTo>
                  <a:lnTo>
                    <a:pt x="860" y="99"/>
                  </a:lnTo>
                  <a:lnTo>
                    <a:pt x="709" y="0"/>
                  </a:lnTo>
                  <a:lnTo>
                    <a:pt x="664" y="0"/>
                  </a:lnTo>
                  <a:lnTo>
                    <a:pt x="730" y="81"/>
                  </a:lnTo>
                  <a:lnTo>
                    <a:pt x="695" y="91"/>
                  </a:lnTo>
                  <a:lnTo>
                    <a:pt x="634" y="24"/>
                  </a:lnTo>
                  <a:lnTo>
                    <a:pt x="520" y="15"/>
                  </a:lnTo>
                  <a:lnTo>
                    <a:pt x="493" y="51"/>
                  </a:lnTo>
                  <a:lnTo>
                    <a:pt x="469" y="93"/>
                  </a:lnTo>
                  <a:lnTo>
                    <a:pt x="436" y="153"/>
                  </a:lnTo>
                  <a:lnTo>
                    <a:pt x="430" y="189"/>
                  </a:lnTo>
                  <a:lnTo>
                    <a:pt x="706" y="186"/>
                  </a:lnTo>
                  <a:lnTo>
                    <a:pt x="712" y="234"/>
                  </a:lnTo>
                  <a:lnTo>
                    <a:pt x="628" y="291"/>
                  </a:lnTo>
                  <a:lnTo>
                    <a:pt x="634" y="342"/>
                  </a:lnTo>
                  <a:lnTo>
                    <a:pt x="574" y="399"/>
                  </a:lnTo>
                  <a:lnTo>
                    <a:pt x="565" y="363"/>
                  </a:lnTo>
                  <a:lnTo>
                    <a:pt x="505" y="366"/>
                  </a:lnTo>
                  <a:cubicBezTo>
                    <a:pt x="481" y="359"/>
                    <a:pt x="448" y="339"/>
                    <a:pt x="423" y="318"/>
                  </a:cubicBezTo>
                  <a:lnTo>
                    <a:pt x="355" y="243"/>
                  </a:lnTo>
                  <a:lnTo>
                    <a:pt x="283" y="234"/>
                  </a:lnTo>
                  <a:lnTo>
                    <a:pt x="287" y="318"/>
                  </a:lnTo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6" name="未知"/>
            <p:cNvSpPr>
              <a:spLocks noChangeArrowheads="1"/>
            </p:cNvSpPr>
            <p:nvPr/>
          </p:nvSpPr>
          <p:spPr bwMode="auto">
            <a:xfrm>
              <a:off x="1619" y="207"/>
              <a:ext cx="209" cy="188"/>
            </a:xfrm>
            <a:custGeom>
              <a:avLst/>
              <a:gdLst>
                <a:gd name="T0" fmla="*/ 4 w 233"/>
                <a:gd name="T1" fmla="*/ 34 h 210"/>
                <a:gd name="T2" fmla="*/ 0 w 233"/>
                <a:gd name="T3" fmla="*/ 38 h 210"/>
                <a:gd name="T4" fmla="*/ 16 w 233"/>
                <a:gd name="T5" fmla="*/ 40 h 210"/>
                <a:gd name="T6" fmla="*/ 25 w 233"/>
                <a:gd name="T7" fmla="*/ 39 h 210"/>
                <a:gd name="T8" fmla="*/ 28 w 233"/>
                <a:gd name="T9" fmla="*/ 35 h 210"/>
                <a:gd name="T10" fmla="*/ 30 w 233"/>
                <a:gd name="T11" fmla="*/ 21 h 210"/>
                <a:gd name="T12" fmla="*/ 46 w 233"/>
                <a:gd name="T13" fmla="*/ 15 h 210"/>
                <a:gd name="T14" fmla="*/ 31 w 233"/>
                <a:gd name="T15" fmla="*/ 0 h 210"/>
                <a:gd name="T16" fmla="*/ 32 w 233"/>
                <a:gd name="T17" fmla="*/ 9 h 210"/>
                <a:gd name="T18" fmla="*/ 24 w 233"/>
                <a:gd name="T19" fmla="*/ 11 h 210"/>
                <a:gd name="T20" fmla="*/ 22 w 233"/>
                <a:gd name="T21" fmla="*/ 17 h 210"/>
                <a:gd name="T22" fmla="*/ 11 w 233"/>
                <a:gd name="T23" fmla="*/ 15 h 210"/>
                <a:gd name="T24" fmla="*/ 12 w 233"/>
                <a:gd name="T25" fmla="*/ 30 h 210"/>
                <a:gd name="T26" fmla="*/ 4 w 233"/>
                <a:gd name="T27" fmla="*/ 34 h 2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3"/>
                <a:gd name="T43" fmla="*/ 0 h 210"/>
                <a:gd name="T44" fmla="*/ 233 w 233"/>
                <a:gd name="T45" fmla="*/ 210 h 2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3" h="210">
                  <a:moveTo>
                    <a:pt x="18" y="177"/>
                  </a:moveTo>
                  <a:lnTo>
                    <a:pt x="0" y="201"/>
                  </a:lnTo>
                  <a:lnTo>
                    <a:pt x="78" y="210"/>
                  </a:lnTo>
                  <a:lnTo>
                    <a:pt x="132" y="204"/>
                  </a:lnTo>
                  <a:lnTo>
                    <a:pt x="147" y="183"/>
                  </a:lnTo>
                  <a:lnTo>
                    <a:pt x="153" y="111"/>
                  </a:lnTo>
                  <a:lnTo>
                    <a:pt x="233" y="82"/>
                  </a:lnTo>
                  <a:lnTo>
                    <a:pt x="159" y="0"/>
                  </a:lnTo>
                  <a:lnTo>
                    <a:pt x="165" y="48"/>
                  </a:lnTo>
                  <a:lnTo>
                    <a:pt x="123" y="57"/>
                  </a:lnTo>
                  <a:lnTo>
                    <a:pt x="117" y="87"/>
                  </a:lnTo>
                  <a:cubicBezTo>
                    <a:pt x="78" y="99"/>
                    <a:pt x="61" y="65"/>
                    <a:pt x="54" y="78"/>
                  </a:cubicBezTo>
                  <a:lnTo>
                    <a:pt x="57" y="159"/>
                  </a:lnTo>
                  <a:lnTo>
                    <a:pt x="18" y="177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7" name="未知"/>
            <p:cNvSpPr>
              <a:spLocks noChangeArrowheads="1"/>
            </p:cNvSpPr>
            <p:nvPr/>
          </p:nvSpPr>
          <p:spPr bwMode="auto">
            <a:xfrm>
              <a:off x="1254" y="155"/>
              <a:ext cx="451" cy="348"/>
            </a:xfrm>
            <a:custGeom>
              <a:avLst/>
              <a:gdLst>
                <a:gd name="T0" fmla="*/ 19 w 504"/>
                <a:gd name="T1" fmla="*/ 72 h 388"/>
                <a:gd name="T2" fmla="*/ 27 w 504"/>
                <a:gd name="T3" fmla="*/ 72 h 388"/>
                <a:gd name="T4" fmla="*/ 44 w 504"/>
                <a:gd name="T5" fmla="*/ 66 h 388"/>
                <a:gd name="T6" fmla="*/ 49 w 504"/>
                <a:gd name="T7" fmla="*/ 66 h 388"/>
                <a:gd name="T8" fmla="*/ 57 w 504"/>
                <a:gd name="T9" fmla="*/ 66 h 388"/>
                <a:gd name="T10" fmla="*/ 61 w 504"/>
                <a:gd name="T11" fmla="*/ 72 h 388"/>
                <a:gd name="T12" fmla="*/ 61 w 504"/>
                <a:gd name="T13" fmla="*/ 64 h 388"/>
                <a:gd name="T14" fmla="*/ 70 w 504"/>
                <a:gd name="T15" fmla="*/ 53 h 388"/>
                <a:gd name="T16" fmla="*/ 79 w 504"/>
                <a:gd name="T17" fmla="*/ 53 h 388"/>
                <a:gd name="T18" fmla="*/ 61 w 504"/>
                <a:gd name="T19" fmla="*/ 46 h 388"/>
                <a:gd name="T20" fmla="*/ 55 w 504"/>
                <a:gd name="T21" fmla="*/ 53 h 388"/>
                <a:gd name="T22" fmla="*/ 35 w 504"/>
                <a:gd name="T23" fmla="*/ 53 h 388"/>
                <a:gd name="T24" fmla="*/ 44 w 504"/>
                <a:gd name="T25" fmla="*/ 46 h 388"/>
                <a:gd name="T26" fmla="*/ 44 w 504"/>
                <a:gd name="T27" fmla="*/ 37 h 388"/>
                <a:gd name="T28" fmla="*/ 52 w 504"/>
                <a:gd name="T29" fmla="*/ 37 h 388"/>
                <a:gd name="T30" fmla="*/ 61 w 504"/>
                <a:gd name="T31" fmla="*/ 31 h 388"/>
                <a:gd name="T32" fmla="*/ 74 w 504"/>
                <a:gd name="T33" fmla="*/ 39 h 388"/>
                <a:gd name="T34" fmla="*/ 82 w 504"/>
                <a:gd name="T35" fmla="*/ 31 h 388"/>
                <a:gd name="T36" fmla="*/ 88 w 504"/>
                <a:gd name="T37" fmla="*/ 20 h 388"/>
                <a:gd name="T38" fmla="*/ 85 w 504"/>
                <a:gd name="T39" fmla="*/ 16 h 388"/>
                <a:gd name="T40" fmla="*/ 95 w 504"/>
                <a:gd name="T41" fmla="*/ 13 h 388"/>
                <a:gd name="T42" fmla="*/ 95 w 504"/>
                <a:gd name="T43" fmla="*/ 7 h 388"/>
                <a:gd name="T44" fmla="*/ 88 w 504"/>
                <a:gd name="T45" fmla="*/ 4 h 388"/>
                <a:gd name="T46" fmla="*/ 67 w 504"/>
                <a:gd name="T47" fmla="*/ 4 h 388"/>
                <a:gd name="T48" fmla="*/ 41 w 504"/>
                <a:gd name="T49" fmla="*/ 14 h 388"/>
                <a:gd name="T50" fmla="*/ 37 w 504"/>
                <a:gd name="T51" fmla="*/ 20 h 388"/>
                <a:gd name="T52" fmla="*/ 28 w 504"/>
                <a:gd name="T53" fmla="*/ 20 h 388"/>
                <a:gd name="T54" fmla="*/ 15 w 504"/>
                <a:gd name="T55" fmla="*/ 25 h 388"/>
                <a:gd name="T56" fmla="*/ 12 w 504"/>
                <a:gd name="T57" fmla="*/ 29 h 388"/>
                <a:gd name="T58" fmla="*/ 10 w 504"/>
                <a:gd name="T59" fmla="*/ 37 h 388"/>
                <a:gd name="T60" fmla="*/ 10 w 504"/>
                <a:gd name="T61" fmla="*/ 46 h 388"/>
                <a:gd name="T62" fmla="*/ 4 w 504"/>
                <a:gd name="T63" fmla="*/ 48 h 388"/>
                <a:gd name="T64" fmla="*/ 4 w 504"/>
                <a:gd name="T65" fmla="*/ 66 h 388"/>
                <a:gd name="T66" fmla="*/ 10 w 504"/>
                <a:gd name="T67" fmla="*/ 66 h 388"/>
                <a:gd name="T68" fmla="*/ 11 w 504"/>
                <a:gd name="T69" fmla="*/ 58 h 388"/>
                <a:gd name="T70" fmla="*/ 28 w 504"/>
                <a:gd name="T71" fmla="*/ 59 h 388"/>
                <a:gd name="T72" fmla="*/ 25 w 504"/>
                <a:gd name="T73" fmla="*/ 65 h 388"/>
                <a:gd name="T74" fmla="*/ 17 w 504"/>
                <a:gd name="T75" fmla="*/ 66 h 388"/>
                <a:gd name="T76" fmla="*/ 19 w 504"/>
                <a:gd name="T77" fmla="*/ 72 h 3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4"/>
                <a:gd name="T118" fmla="*/ 0 h 388"/>
                <a:gd name="T119" fmla="*/ 504 w 504"/>
                <a:gd name="T120" fmla="*/ 388 h 38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4" h="388">
                  <a:moveTo>
                    <a:pt x="97" y="367"/>
                  </a:moveTo>
                  <a:lnTo>
                    <a:pt x="142" y="367"/>
                  </a:lnTo>
                  <a:cubicBezTo>
                    <a:pt x="164" y="362"/>
                    <a:pt x="180" y="340"/>
                    <a:pt x="231" y="337"/>
                  </a:cubicBezTo>
                  <a:cubicBezTo>
                    <a:pt x="282" y="334"/>
                    <a:pt x="244" y="337"/>
                    <a:pt x="261" y="337"/>
                  </a:cubicBezTo>
                  <a:lnTo>
                    <a:pt x="303" y="340"/>
                  </a:lnTo>
                  <a:lnTo>
                    <a:pt x="324" y="367"/>
                  </a:lnTo>
                  <a:lnTo>
                    <a:pt x="324" y="322"/>
                  </a:lnTo>
                  <a:lnTo>
                    <a:pt x="369" y="276"/>
                  </a:lnTo>
                  <a:lnTo>
                    <a:pt x="414" y="276"/>
                  </a:lnTo>
                  <a:lnTo>
                    <a:pt x="324" y="231"/>
                  </a:lnTo>
                  <a:lnTo>
                    <a:pt x="291" y="277"/>
                  </a:lnTo>
                  <a:lnTo>
                    <a:pt x="188" y="276"/>
                  </a:lnTo>
                  <a:lnTo>
                    <a:pt x="233" y="231"/>
                  </a:lnTo>
                  <a:lnTo>
                    <a:pt x="233" y="185"/>
                  </a:lnTo>
                  <a:lnTo>
                    <a:pt x="278" y="185"/>
                  </a:lnTo>
                  <a:lnTo>
                    <a:pt x="321" y="163"/>
                  </a:lnTo>
                  <a:lnTo>
                    <a:pt x="393" y="202"/>
                  </a:lnTo>
                  <a:lnTo>
                    <a:pt x="438" y="160"/>
                  </a:lnTo>
                  <a:lnTo>
                    <a:pt x="462" y="106"/>
                  </a:lnTo>
                  <a:lnTo>
                    <a:pt x="456" y="82"/>
                  </a:lnTo>
                  <a:lnTo>
                    <a:pt x="504" y="67"/>
                  </a:lnTo>
                  <a:lnTo>
                    <a:pt x="501" y="34"/>
                  </a:lnTo>
                  <a:lnTo>
                    <a:pt x="465" y="10"/>
                  </a:lnTo>
                  <a:cubicBezTo>
                    <a:pt x="441" y="6"/>
                    <a:pt x="394" y="0"/>
                    <a:pt x="354" y="10"/>
                  </a:cubicBezTo>
                  <a:cubicBezTo>
                    <a:pt x="306" y="13"/>
                    <a:pt x="248" y="56"/>
                    <a:pt x="222" y="73"/>
                  </a:cubicBezTo>
                  <a:lnTo>
                    <a:pt x="195" y="103"/>
                  </a:lnTo>
                  <a:lnTo>
                    <a:pt x="147" y="106"/>
                  </a:lnTo>
                  <a:lnTo>
                    <a:pt x="81" y="130"/>
                  </a:lnTo>
                  <a:cubicBezTo>
                    <a:pt x="68" y="137"/>
                    <a:pt x="71" y="139"/>
                    <a:pt x="66" y="148"/>
                  </a:cubicBezTo>
                  <a:cubicBezTo>
                    <a:pt x="61" y="157"/>
                    <a:pt x="54" y="171"/>
                    <a:pt x="52" y="185"/>
                  </a:cubicBezTo>
                  <a:cubicBezTo>
                    <a:pt x="38" y="210"/>
                    <a:pt x="58" y="222"/>
                    <a:pt x="52" y="231"/>
                  </a:cubicBezTo>
                  <a:lnTo>
                    <a:pt x="15" y="241"/>
                  </a:lnTo>
                  <a:cubicBezTo>
                    <a:pt x="9" y="259"/>
                    <a:pt x="0" y="292"/>
                    <a:pt x="15" y="340"/>
                  </a:cubicBezTo>
                  <a:cubicBezTo>
                    <a:pt x="30" y="388"/>
                    <a:pt x="46" y="347"/>
                    <a:pt x="54" y="340"/>
                  </a:cubicBezTo>
                  <a:lnTo>
                    <a:pt x="60" y="298"/>
                  </a:lnTo>
                  <a:lnTo>
                    <a:pt x="147" y="301"/>
                  </a:lnTo>
                  <a:lnTo>
                    <a:pt x="132" y="331"/>
                  </a:lnTo>
                  <a:lnTo>
                    <a:pt x="87" y="337"/>
                  </a:lnTo>
                  <a:lnTo>
                    <a:pt x="97" y="367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8" name="未知"/>
            <p:cNvSpPr>
              <a:spLocks noChangeArrowheads="1"/>
            </p:cNvSpPr>
            <p:nvPr/>
          </p:nvSpPr>
          <p:spPr bwMode="auto">
            <a:xfrm>
              <a:off x="1329" y="70"/>
              <a:ext cx="174" cy="156"/>
            </a:xfrm>
            <a:custGeom>
              <a:avLst/>
              <a:gdLst>
                <a:gd name="T0" fmla="*/ 0 w 194"/>
                <a:gd name="T1" fmla="*/ 35 h 174"/>
                <a:gd name="T2" fmla="*/ 7 w 194"/>
                <a:gd name="T3" fmla="*/ 26 h 174"/>
                <a:gd name="T4" fmla="*/ 20 w 194"/>
                <a:gd name="T5" fmla="*/ 25 h 174"/>
                <a:gd name="T6" fmla="*/ 27 w 194"/>
                <a:gd name="T7" fmla="*/ 18 h 174"/>
                <a:gd name="T8" fmla="*/ 28 w 194"/>
                <a:gd name="T9" fmla="*/ 13 h 174"/>
                <a:gd name="T10" fmla="*/ 39 w 194"/>
                <a:gd name="T11" fmla="*/ 11 h 174"/>
                <a:gd name="T12" fmla="*/ 33 w 194"/>
                <a:gd name="T13" fmla="*/ 5 h 174"/>
                <a:gd name="T14" fmla="*/ 27 w 194"/>
                <a:gd name="T15" fmla="*/ 6 h 174"/>
                <a:gd name="T16" fmla="*/ 20 w 194"/>
                <a:gd name="T17" fmla="*/ 0 h 174"/>
                <a:gd name="T18" fmla="*/ 14 w 194"/>
                <a:gd name="T19" fmla="*/ 7 h 174"/>
                <a:gd name="T20" fmla="*/ 0 w 194"/>
                <a:gd name="T21" fmla="*/ 17 h 174"/>
                <a:gd name="T22" fmla="*/ 0 w 194"/>
                <a:gd name="T23" fmla="*/ 35 h 1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4"/>
                <a:gd name="T37" fmla="*/ 0 h 174"/>
                <a:gd name="T38" fmla="*/ 194 w 194"/>
                <a:gd name="T39" fmla="*/ 174 h 17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4" h="174">
                  <a:moveTo>
                    <a:pt x="0" y="174"/>
                  </a:moveTo>
                  <a:lnTo>
                    <a:pt x="33" y="135"/>
                  </a:lnTo>
                  <a:lnTo>
                    <a:pt x="105" y="132"/>
                  </a:lnTo>
                  <a:lnTo>
                    <a:pt x="138" y="93"/>
                  </a:lnTo>
                  <a:lnTo>
                    <a:pt x="141" y="69"/>
                  </a:lnTo>
                  <a:lnTo>
                    <a:pt x="194" y="54"/>
                  </a:lnTo>
                  <a:lnTo>
                    <a:pt x="168" y="27"/>
                  </a:lnTo>
                  <a:lnTo>
                    <a:pt x="135" y="30"/>
                  </a:lnTo>
                  <a:lnTo>
                    <a:pt x="99" y="0"/>
                  </a:lnTo>
                  <a:lnTo>
                    <a:pt x="72" y="33"/>
                  </a:lnTo>
                  <a:lnTo>
                    <a:pt x="0" y="87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9" name="未知"/>
            <p:cNvSpPr>
              <a:spLocks noChangeArrowheads="1"/>
            </p:cNvSpPr>
            <p:nvPr/>
          </p:nvSpPr>
          <p:spPr bwMode="auto">
            <a:xfrm>
              <a:off x="0" y="77"/>
              <a:ext cx="1460" cy="1790"/>
            </a:xfrm>
            <a:custGeom>
              <a:avLst/>
              <a:gdLst>
                <a:gd name="T0" fmla="*/ 203 w 1630"/>
                <a:gd name="T1" fmla="*/ 4 h 1996"/>
                <a:gd name="T2" fmla="*/ 166 w 1630"/>
                <a:gd name="T3" fmla="*/ 16 h 1996"/>
                <a:gd name="T4" fmla="*/ 107 w 1630"/>
                <a:gd name="T5" fmla="*/ 53 h 1996"/>
                <a:gd name="T6" fmla="*/ 51 w 1630"/>
                <a:gd name="T7" fmla="*/ 118 h 1996"/>
                <a:gd name="T8" fmla="*/ 21 w 1630"/>
                <a:gd name="T9" fmla="*/ 175 h 1996"/>
                <a:gd name="T10" fmla="*/ 4 w 1630"/>
                <a:gd name="T11" fmla="*/ 248 h 1996"/>
                <a:gd name="T12" fmla="*/ 4 w 1630"/>
                <a:gd name="T13" fmla="*/ 324 h 1996"/>
                <a:gd name="T14" fmla="*/ 13 w 1630"/>
                <a:gd name="T15" fmla="*/ 349 h 1996"/>
                <a:gd name="T16" fmla="*/ 27 w 1630"/>
                <a:gd name="T17" fmla="*/ 361 h 1996"/>
                <a:gd name="T18" fmla="*/ 37 w 1630"/>
                <a:gd name="T19" fmla="*/ 390 h 1996"/>
                <a:gd name="T20" fmla="*/ 41 w 1630"/>
                <a:gd name="T21" fmla="*/ 376 h 1996"/>
                <a:gd name="T22" fmla="*/ 47 w 1630"/>
                <a:gd name="T23" fmla="*/ 354 h 1996"/>
                <a:gd name="T24" fmla="*/ 52 w 1630"/>
                <a:gd name="T25" fmla="*/ 317 h 1996"/>
                <a:gd name="T26" fmla="*/ 73 w 1630"/>
                <a:gd name="T27" fmla="*/ 298 h 1996"/>
                <a:gd name="T28" fmla="*/ 73 w 1630"/>
                <a:gd name="T29" fmla="*/ 317 h 1996"/>
                <a:gd name="T30" fmla="*/ 75 w 1630"/>
                <a:gd name="T31" fmla="*/ 331 h 1996"/>
                <a:gd name="T32" fmla="*/ 67 w 1630"/>
                <a:gd name="T33" fmla="*/ 359 h 1996"/>
                <a:gd name="T34" fmla="*/ 91 w 1630"/>
                <a:gd name="T35" fmla="*/ 315 h 1996"/>
                <a:gd name="T36" fmla="*/ 102 w 1630"/>
                <a:gd name="T37" fmla="*/ 294 h 1996"/>
                <a:gd name="T38" fmla="*/ 144 w 1630"/>
                <a:gd name="T39" fmla="*/ 294 h 1996"/>
                <a:gd name="T40" fmla="*/ 158 w 1630"/>
                <a:gd name="T41" fmla="*/ 284 h 1996"/>
                <a:gd name="T42" fmla="*/ 152 w 1630"/>
                <a:gd name="T43" fmla="*/ 302 h 1996"/>
                <a:gd name="T44" fmla="*/ 166 w 1630"/>
                <a:gd name="T45" fmla="*/ 317 h 1996"/>
                <a:gd name="T46" fmla="*/ 176 w 1630"/>
                <a:gd name="T47" fmla="*/ 284 h 1996"/>
                <a:gd name="T48" fmla="*/ 146 w 1630"/>
                <a:gd name="T49" fmla="*/ 265 h 1996"/>
                <a:gd name="T50" fmla="*/ 125 w 1630"/>
                <a:gd name="T51" fmla="*/ 251 h 1996"/>
                <a:gd name="T52" fmla="*/ 128 w 1630"/>
                <a:gd name="T53" fmla="*/ 239 h 1996"/>
                <a:gd name="T54" fmla="*/ 148 w 1630"/>
                <a:gd name="T55" fmla="*/ 230 h 1996"/>
                <a:gd name="T56" fmla="*/ 184 w 1630"/>
                <a:gd name="T57" fmla="*/ 216 h 1996"/>
                <a:gd name="T58" fmla="*/ 201 w 1630"/>
                <a:gd name="T59" fmla="*/ 225 h 1996"/>
                <a:gd name="T60" fmla="*/ 219 w 1630"/>
                <a:gd name="T61" fmla="*/ 226 h 1996"/>
                <a:gd name="T62" fmla="*/ 242 w 1630"/>
                <a:gd name="T63" fmla="*/ 224 h 1996"/>
                <a:gd name="T64" fmla="*/ 219 w 1630"/>
                <a:gd name="T65" fmla="*/ 291 h 1996"/>
                <a:gd name="T66" fmla="*/ 242 w 1630"/>
                <a:gd name="T67" fmla="*/ 275 h 1996"/>
                <a:gd name="T68" fmla="*/ 245 w 1630"/>
                <a:gd name="T69" fmla="*/ 253 h 1996"/>
                <a:gd name="T70" fmla="*/ 265 w 1630"/>
                <a:gd name="T71" fmla="*/ 238 h 1996"/>
                <a:gd name="T72" fmla="*/ 272 w 1630"/>
                <a:gd name="T73" fmla="*/ 222 h 1996"/>
                <a:gd name="T74" fmla="*/ 297 w 1630"/>
                <a:gd name="T75" fmla="*/ 219 h 1996"/>
                <a:gd name="T76" fmla="*/ 311 w 1630"/>
                <a:gd name="T77" fmla="*/ 204 h 1996"/>
                <a:gd name="T78" fmla="*/ 298 w 1630"/>
                <a:gd name="T79" fmla="*/ 202 h 1996"/>
                <a:gd name="T80" fmla="*/ 285 w 1630"/>
                <a:gd name="T81" fmla="*/ 188 h 1996"/>
                <a:gd name="T82" fmla="*/ 255 w 1630"/>
                <a:gd name="T83" fmla="*/ 174 h 1996"/>
                <a:gd name="T84" fmla="*/ 225 w 1630"/>
                <a:gd name="T85" fmla="*/ 178 h 1996"/>
                <a:gd name="T86" fmla="*/ 198 w 1630"/>
                <a:gd name="T87" fmla="*/ 146 h 1996"/>
                <a:gd name="T88" fmla="*/ 185 w 1630"/>
                <a:gd name="T89" fmla="*/ 142 h 1996"/>
                <a:gd name="T90" fmla="*/ 200 w 1630"/>
                <a:gd name="T91" fmla="*/ 132 h 1996"/>
                <a:gd name="T92" fmla="*/ 188 w 1630"/>
                <a:gd name="T93" fmla="*/ 123 h 1996"/>
                <a:gd name="T94" fmla="*/ 176 w 1630"/>
                <a:gd name="T95" fmla="*/ 115 h 1996"/>
                <a:gd name="T96" fmla="*/ 165 w 1630"/>
                <a:gd name="T97" fmla="*/ 101 h 1996"/>
                <a:gd name="T98" fmla="*/ 166 w 1630"/>
                <a:gd name="T99" fmla="*/ 88 h 1996"/>
                <a:gd name="T100" fmla="*/ 190 w 1630"/>
                <a:gd name="T101" fmla="*/ 93 h 1996"/>
                <a:gd name="T102" fmla="*/ 176 w 1630"/>
                <a:gd name="T103" fmla="*/ 85 h 1996"/>
                <a:gd name="T104" fmla="*/ 176 w 1630"/>
                <a:gd name="T105" fmla="*/ 76 h 1996"/>
                <a:gd name="T106" fmla="*/ 198 w 1630"/>
                <a:gd name="T107" fmla="*/ 66 h 1996"/>
                <a:gd name="T108" fmla="*/ 201 w 1630"/>
                <a:gd name="T109" fmla="*/ 53 h 1996"/>
                <a:gd name="T110" fmla="*/ 217 w 1630"/>
                <a:gd name="T111" fmla="*/ 48 h 1996"/>
                <a:gd name="T112" fmla="*/ 225 w 1630"/>
                <a:gd name="T113" fmla="*/ 27 h 1996"/>
                <a:gd name="T114" fmla="*/ 226 w 1630"/>
                <a:gd name="T115" fmla="*/ 4 h 19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30"/>
                <a:gd name="T175" fmla="*/ 0 h 1996"/>
                <a:gd name="T176" fmla="*/ 1630 w 1630"/>
                <a:gd name="T177" fmla="*/ 1996 h 199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30" h="1996">
                  <a:moveTo>
                    <a:pt x="1125" y="0"/>
                  </a:moveTo>
                  <a:lnTo>
                    <a:pt x="1061" y="9"/>
                  </a:lnTo>
                  <a:lnTo>
                    <a:pt x="952" y="52"/>
                  </a:lnTo>
                  <a:lnTo>
                    <a:pt x="868" y="82"/>
                  </a:lnTo>
                  <a:lnTo>
                    <a:pt x="768" y="137"/>
                  </a:lnTo>
                  <a:lnTo>
                    <a:pt x="558" y="275"/>
                  </a:lnTo>
                  <a:lnTo>
                    <a:pt x="403" y="430"/>
                  </a:lnTo>
                  <a:lnTo>
                    <a:pt x="266" y="604"/>
                  </a:lnTo>
                  <a:cubicBezTo>
                    <a:pt x="226" y="660"/>
                    <a:pt x="189" y="720"/>
                    <a:pt x="163" y="769"/>
                  </a:cubicBezTo>
                  <a:cubicBezTo>
                    <a:pt x="135" y="828"/>
                    <a:pt x="129" y="844"/>
                    <a:pt x="110" y="896"/>
                  </a:cubicBezTo>
                  <a:lnTo>
                    <a:pt x="46" y="1079"/>
                  </a:lnTo>
                  <a:lnTo>
                    <a:pt x="10" y="1271"/>
                  </a:lnTo>
                  <a:lnTo>
                    <a:pt x="0" y="1445"/>
                  </a:lnTo>
                  <a:lnTo>
                    <a:pt x="19" y="1655"/>
                  </a:lnTo>
                  <a:lnTo>
                    <a:pt x="58" y="1735"/>
                  </a:lnTo>
                  <a:lnTo>
                    <a:pt x="73" y="1786"/>
                  </a:lnTo>
                  <a:lnTo>
                    <a:pt x="103" y="1777"/>
                  </a:lnTo>
                  <a:lnTo>
                    <a:pt x="145" y="1849"/>
                  </a:lnTo>
                  <a:lnTo>
                    <a:pt x="157" y="1957"/>
                  </a:lnTo>
                  <a:lnTo>
                    <a:pt x="190" y="1996"/>
                  </a:lnTo>
                  <a:lnTo>
                    <a:pt x="247" y="1993"/>
                  </a:lnTo>
                  <a:lnTo>
                    <a:pt x="214" y="1927"/>
                  </a:lnTo>
                  <a:lnTo>
                    <a:pt x="199" y="1834"/>
                  </a:lnTo>
                  <a:lnTo>
                    <a:pt x="250" y="1819"/>
                  </a:lnTo>
                  <a:lnTo>
                    <a:pt x="253" y="1705"/>
                  </a:lnTo>
                  <a:lnTo>
                    <a:pt x="277" y="1630"/>
                  </a:lnTo>
                  <a:lnTo>
                    <a:pt x="286" y="1591"/>
                  </a:lnTo>
                  <a:lnTo>
                    <a:pt x="379" y="1525"/>
                  </a:lnTo>
                  <a:lnTo>
                    <a:pt x="325" y="1627"/>
                  </a:lnTo>
                  <a:lnTo>
                    <a:pt x="385" y="1621"/>
                  </a:lnTo>
                  <a:lnTo>
                    <a:pt x="358" y="1666"/>
                  </a:lnTo>
                  <a:cubicBezTo>
                    <a:pt x="359" y="1678"/>
                    <a:pt x="395" y="1678"/>
                    <a:pt x="394" y="1696"/>
                  </a:cubicBezTo>
                  <a:cubicBezTo>
                    <a:pt x="393" y="1714"/>
                    <a:pt x="359" y="1754"/>
                    <a:pt x="352" y="1777"/>
                  </a:cubicBezTo>
                  <a:cubicBezTo>
                    <a:pt x="345" y="1800"/>
                    <a:pt x="330" y="1841"/>
                    <a:pt x="352" y="1834"/>
                  </a:cubicBezTo>
                  <a:cubicBezTo>
                    <a:pt x="374" y="1827"/>
                    <a:pt x="464" y="1769"/>
                    <a:pt x="484" y="1732"/>
                  </a:cubicBezTo>
                  <a:lnTo>
                    <a:pt x="475" y="1609"/>
                  </a:lnTo>
                  <a:lnTo>
                    <a:pt x="517" y="1558"/>
                  </a:lnTo>
                  <a:lnTo>
                    <a:pt x="526" y="1504"/>
                  </a:lnTo>
                  <a:lnTo>
                    <a:pt x="568" y="1570"/>
                  </a:lnTo>
                  <a:lnTo>
                    <a:pt x="754" y="1507"/>
                  </a:lnTo>
                  <a:lnTo>
                    <a:pt x="748" y="1438"/>
                  </a:lnTo>
                  <a:lnTo>
                    <a:pt x="823" y="1462"/>
                  </a:lnTo>
                  <a:lnTo>
                    <a:pt x="844" y="1513"/>
                  </a:lnTo>
                  <a:lnTo>
                    <a:pt x="799" y="1549"/>
                  </a:lnTo>
                  <a:cubicBezTo>
                    <a:pt x="793" y="1567"/>
                    <a:pt x="793" y="1585"/>
                    <a:pt x="808" y="1624"/>
                  </a:cubicBezTo>
                  <a:cubicBezTo>
                    <a:pt x="823" y="1663"/>
                    <a:pt x="859" y="1649"/>
                    <a:pt x="868" y="1633"/>
                  </a:cubicBezTo>
                  <a:lnTo>
                    <a:pt x="865" y="1528"/>
                  </a:lnTo>
                  <a:lnTo>
                    <a:pt x="922" y="1462"/>
                  </a:lnTo>
                  <a:lnTo>
                    <a:pt x="826" y="1417"/>
                  </a:lnTo>
                  <a:lnTo>
                    <a:pt x="763" y="1357"/>
                  </a:lnTo>
                  <a:lnTo>
                    <a:pt x="742" y="1300"/>
                  </a:lnTo>
                  <a:lnTo>
                    <a:pt x="652" y="1288"/>
                  </a:lnTo>
                  <a:lnTo>
                    <a:pt x="664" y="1255"/>
                  </a:lnTo>
                  <a:lnTo>
                    <a:pt x="670" y="1225"/>
                  </a:lnTo>
                  <a:lnTo>
                    <a:pt x="733" y="1222"/>
                  </a:lnTo>
                  <a:lnTo>
                    <a:pt x="769" y="1180"/>
                  </a:lnTo>
                  <a:lnTo>
                    <a:pt x="835" y="1090"/>
                  </a:lnTo>
                  <a:lnTo>
                    <a:pt x="958" y="1105"/>
                  </a:lnTo>
                  <a:lnTo>
                    <a:pt x="991" y="1153"/>
                  </a:lnTo>
                  <a:lnTo>
                    <a:pt x="1042" y="1155"/>
                  </a:lnTo>
                  <a:lnTo>
                    <a:pt x="1105" y="1090"/>
                  </a:lnTo>
                  <a:lnTo>
                    <a:pt x="1147" y="1156"/>
                  </a:lnTo>
                  <a:lnTo>
                    <a:pt x="1216" y="1132"/>
                  </a:lnTo>
                  <a:lnTo>
                    <a:pt x="1261" y="1153"/>
                  </a:lnTo>
                  <a:lnTo>
                    <a:pt x="1147" y="1360"/>
                  </a:lnTo>
                  <a:lnTo>
                    <a:pt x="1147" y="1492"/>
                  </a:lnTo>
                  <a:lnTo>
                    <a:pt x="1189" y="1492"/>
                  </a:lnTo>
                  <a:lnTo>
                    <a:pt x="1261" y="1411"/>
                  </a:lnTo>
                  <a:lnTo>
                    <a:pt x="1258" y="1327"/>
                  </a:lnTo>
                  <a:lnTo>
                    <a:pt x="1279" y="1294"/>
                  </a:lnTo>
                  <a:lnTo>
                    <a:pt x="1294" y="1243"/>
                  </a:lnTo>
                  <a:lnTo>
                    <a:pt x="1384" y="1219"/>
                  </a:lnTo>
                  <a:lnTo>
                    <a:pt x="1372" y="1162"/>
                  </a:lnTo>
                  <a:lnTo>
                    <a:pt x="1420" y="1135"/>
                  </a:lnTo>
                  <a:lnTo>
                    <a:pt x="1459" y="1117"/>
                  </a:lnTo>
                  <a:lnTo>
                    <a:pt x="1552" y="1120"/>
                  </a:lnTo>
                  <a:lnTo>
                    <a:pt x="1591" y="1063"/>
                  </a:lnTo>
                  <a:lnTo>
                    <a:pt x="1618" y="1042"/>
                  </a:lnTo>
                  <a:lnTo>
                    <a:pt x="1630" y="1024"/>
                  </a:lnTo>
                  <a:lnTo>
                    <a:pt x="1555" y="1036"/>
                  </a:lnTo>
                  <a:lnTo>
                    <a:pt x="1555" y="985"/>
                  </a:lnTo>
                  <a:lnTo>
                    <a:pt x="1483" y="958"/>
                  </a:lnTo>
                  <a:lnTo>
                    <a:pt x="1459" y="985"/>
                  </a:lnTo>
                  <a:lnTo>
                    <a:pt x="1330" y="889"/>
                  </a:lnTo>
                  <a:lnTo>
                    <a:pt x="1276" y="931"/>
                  </a:lnTo>
                  <a:lnTo>
                    <a:pt x="1177" y="913"/>
                  </a:lnTo>
                  <a:lnTo>
                    <a:pt x="1186" y="841"/>
                  </a:lnTo>
                  <a:lnTo>
                    <a:pt x="1033" y="748"/>
                  </a:lnTo>
                  <a:lnTo>
                    <a:pt x="970" y="763"/>
                  </a:lnTo>
                  <a:lnTo>
                    <a:pt x="970" y="724"/>
                  </a:lnTo>
                  <a:lnTo>
                    <a:pt x="1003" y="685"/>
                  </a:lnTo>
                  <a:lnTo>
                    <a:pt x="1039" y="676"/>
                  </a:lnTo>
                  <a:lnTo>
                    <a:pt x="1006" y="619"/>
                  </a:lnTo>
                  <a:lnTo>
                    <a:pt x="979" y="631"/>
                  </a:lnTo>
                  <a:lnTo>
                    <a:pt x="979" y="574"/>
                  </a:lnTo>
                  <a:lnTo>
                    <a:pt x="913" y="592"/>
                  </a:lnTo>
                  <a:lnTo>
                    <a:pt x="904" y="514"/>
                  </a:lnTo>
                  <a:lnTo>
                    <a:pt x="861" y="520"/>
                  </a:lnTo>
                  <a:lnTo>
                    <a:pt x="816" y="430"/>
                  </a:lnTo>
                  <a:lnTo>
                    <a:pt x="868" y="445"/>
                  </a:lnTo>
                  <a:lnTo>
                    <a:pt x="910" y="484"/>
                  </a:lnTo>
                  <a:lnTo>
                    <a:pt x="994" y="481"/>
                  </a:lnTo>
                  <a:lnTo>
                    <a:pt x="967" y="433"/>
                  </a:lnTo>
                  <a:lnTo>
                    <a:pt x="913" y="436"/>
                  </a:lnTo>
                  <a:lnTo>
                    <a:pt x="877" y="400"/>
                  </a:lnTo>
                  <a:lnTo>
                    <a:pt x="919" y="391"/>
                  </a:lnTo>
                  <a:lnTo>
                    <a:pt x="970" y="397"/>
                  </a:lnTo>
                  <a:lnTo>
                    <a:pt x="1033" y="334"/>
                  </a:lnTo>
                  <a:lnTo>
                    <a:pt x="1000" y="289"/>
                  </a:lnTo>
                  <a:lnTo>
                    <a:pt x="1048" y="277"/>
                  </a:lnTo>
                  <a:lnTo>
                    <a:pt x="1144" y="283"/>
                  </a:lnTo>
                  <a:lnTo>
                    <a:pt x="1129" y="247"/>
                  </a:lnTo>
                  <a:lnTo>
                    <a:pt x="1171" y="205"/>
                  </a:lnTo>
                  <a:lnTo>
                    <a:pt x="1174" y="136"/>
                  </a:lnTo>
                  <a:lnTo>
                    <a:pt x="1222" y="46"/>
                  </a:lnTo>
                  <a:lnTo>
                    <a:pt x="1180" y="13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0" name="未知"/>
            <p:cNvSpPr>
              <a:spLocks noChangeArrowheads="1"/>
            </p:cNvSpPr>
            <p:nvPr/>
          </p:nvSpPr>
          <p:spPr bwMode="auto">
            <a:xfrm>
              <a:off x="958" y="2375"/>
              <a:ext cx="400" cy="295"/>
            </a:xfrm>
            <a:custGeom>
              <a:avLst/>
              <a:gdLst>
                <a:gd name="T0" fmla="*/ 0 w 446"/>
                <a:gd name="T1" fmla="*/ 31 h 329"/>
                <a:gd name="T2" fmla="*/ 0 w 446"/>
                <a:gd name="T3" fmla="*/ 50 h 329"/>
                <a:gd name="T4" fmla="*/ 22 w 446"/>
                <a:gd name="T5" fmla="*/ 58 h 329"/>
                <a:gd name="T6" fmla="*/ 35 w 446"/>
                <a:gd name="T7" fmla="*/ 59 h 329"/>
                <a:gd name="T8" fmla="*/ 47 w 446"/>
                <a:gd name="T9" fmla="*/ 63 h 329"/>
                <a:gd name="T10" fmla="*/ 63 w 446"/>
                <a:gd name="T11" fmla="*/ 64 h 329"/>
                <a:gd name="T12" fmla="*/ 81 w 446"/>
                <a:gd name="T13" fmla="*/ 64 h 329"/>
                <a:gd name="T14" fmla="*/ 83 w 446"/>
                <a:gd name="T15" fmla="*/ 58 h 329"/>
                <a:gd name="T16" fmla="*/ 74 w 446"/>
                <a:gd name="T17" fmla="*/ 48 h 329"/>
                <a:gd name="T18" fmla="*/ 74 w 446"/>
                <a:gd name="T19" fmla="*/ 39 h 329"/>
                <a:gd name="T20" fmla="*/ 59 w 446"/>
                <a:gd name="T21" fmla="*/ 31 h 329"/>
                <a:gd name="T22" fmla="*/ 61 w 446"/>
                <a:gd name="T23" fmla="*/ 18 h 329"/>
                <a:gd name="T24" fmla="*/ 50 w 446"/>
                <a:gd name="T25" fmla="*/ 12 h 329"/>
                <a:gd name="T26" fmla="*/ 48 w 446"/>
                <a:gd name="T27" fmla="*/ 22 h 329"/>
                <a:gd name="T28" fmla="*/ 39 w 446"/>
                <a:gd name="T29" fmla="*/ 16 h 329"/>
                <a:gd name="T30" fmla="*/ 33 w 446"/>
                <a:gd name="T31" fmla="*/ 20 h 329"/>
                <a:gd name="T32" fmla="*/ 35 w 446"/>
                <a:gd name="T33" fmla="*/ 10 h 329"/>
                <a:gd name="T34" fmla="*/ 22 w 446"/>
                <a:gd name="T35" fmla="*/ 7 h 329"/>
                <a:gd name="T36" fmla="*/ 22 w 446"/>
                <a:gd name="T37" fmla="*/ 22 h 329"/>
                <a:gd name="T38" fmla="*/ 28 w 446"/>
                <a:gd name="T39" fmla="*/ 36 h 329"/>
                <a:gd name="T40" fmla="*/ 14 w 446"/>
                <a:gd name="T41" fmla="*/ 39 h 329"/>
                <a:gd name="T42" fmla="*/ 7 w 446"/>
                <a:gd name="T43" fmla="*/ 31 h 329"/>
                <a:gd name="T44" fmla="*/ 0 w 446"/>
                <a:gd name="T45" fmla="*/ 31 h 32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46"/>
                <a:gd name="T70" fmla="*/ 0 h 329"/>
                <a:gd name="T71" fmla="*/ 446 w 446"/>
                <a:gd name="T72" fmla="*/ 329 h 32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46" h="329">
                  <a:moveTo>
                    <a:pt x="0" y="162"/>
                  </a:moveTo>
                  <a:lnTo>
                    <a:pt x="0" y="258"/>
                  </a:lnTo>
                  <a:lnTo>
                    <a:pt x="109" y="295"/>
                  </a:lnTo>
                  <a:lnTo>
                    <a:pt x="183" y="309"/>
                  </a:lnTo>
                  <a:lnTo>
                    <a:pt x="240" y="318"/>
                  </a:lnTo>
                  <a:lnTo>
                    <a:pt x="318" y="327"/>
                  </a:lnTo>
                  <a:lnTo>
                    <a:pt x="414" y="324"/>
                  </a:lnTo>
                  <a:cubicBezTo>
                    <a:pt x="432" y="319"/>
                    <a:pt x="446" y="329"/>
                    <a:pt x="427" y="295"/>
                  </a:cubicBezTo>
                  <a:cubicBezTo>
                    <a:pt x="408" y="261"/>
                    <a:pt x="389" y="265"/>
                    <a:pt x="382" y="250"/>
                  </a:cubicBezTo>
                  <a:lnTo>
                    <a:pt x="382" y="204"/>
                  </a:lnTo>
                  <a:lnTo>
                    <a:pt x="309" y="159"/>
                  </a:lnTo>
                  <a:cubicBezTo>
                    <a:pt x="298" y="140"/>
                    <a:pt x="333" y="144"/>
                    <a:pt x="315" y="90"/>
                  </a:cubicBezTo>
                  <a:cubicBezTo>
                    <a:pt x="297" y="36"/>
                    <a:pt x="266" y="53"/>
                    <a:pt x="255" y="57"/>
                  </a:cubicBezTo>
                  <a:lnTo>
                    <a:pt x="246" y="114"/>
                  </a:lnTo>
                  <a:lnTo>
                    <a:pt x="204" y="84"/>
                  </a:lnTo>
                  <a:lnTo>
                    <a:pt x="168" y="99"/>
                  </a:lnTo>
                  <a:lnTo>
                    <a:pt x="180" y="48"/>
                  </a:lnTo>
                  <a:cubicBezTo>
                    <a:pt x="171" y="38"/>
                    <a:pt x="135" y="0"/>
                    <a:pt x="111" y="36"/>
                  </a:cubicBezTo>
                  <a:cubicBezTo>
                    <a:pt x="87" y="72"/>
                    <a:pt x="104" y="89"/>
                    <a:pt x="109" y="114"/>
                  </a:cubicBezTo>
                  <a:lnTo>
                    <a:pt x="144" y="186"/>
                  </a:lnTo>
                  <a:lnTo>
                    <a:pt x="75" y="195"/>
                  </a:lnTo>
                  <a:lnTo>
                    <a:pt x="36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1" name="未知"/>
            <p:cNvSpPr>
              <a:spLocks noChangeArrowheads="1"/>
            </p:cNvSpPr>
            <p:nvPr/>
          </p:nvSpPr>
          <p:spPr bwMode="auto">
            <a:xfrm>
              <a:off x="864" y="2292"/>
              <a:ext cx="395" cy="131"/>
            </a:xfrm>
            <a:custGeom>
              <a:avLst/>
              <a:gdLst>
                <a:gd name="T0" fmla="*/ 4 w 441"/>
                <a:gd name="T1" fmla="*/ 16 h 146"/>
                <a:gd name="T2" fmla="*/ 12 w 441"/>
                <a:gd name="T3" fmla="*/ 28 h 146"/>
                <a:gd name="T4" fmla="*/ 32 w 441"/>
                <a:gd name="T5" fmla="*/ 22 h 146"/>
                <a:gd name="T6" fmla="*/ 42 w 441"/>
                <a:gd name="T7" fmla="*/ 13 h 146"/>
                <a:gd name="T8" fmla="*/ 50 w 441"/>
                <a:gd name="T9" fmla="*/ 22 h 146"/>
                <a:gd name="T10" fmla="*/ 58 w 441"/>
                <a:gd name="T11" fmla="*/ 20 h 146"/>
                <a:gd name="T12" fmla="*/ 66 w 441"/>
                <a:gd name="T13" fmla="*/ 22 h 146"/>
                <a:gd name="T14" fmla="*/ 66 w 441"/>
                <a:gd name="T15" fmla="*/ 13 h 146"/>
                <a:gd name="T16" fmla="*/ 73 w 441"/>
                <a:gd name="T17" fmla="*/ 6 h 146"/>
                <a:gd name="T18" fmla="*/ 77 w 441"/>
                <a:gd name="T19" fmla="*/ 12 h 146"/>
                <a:gd name="T20" fmla="*/ 82 w 441"/>
                <a:gd name="T21" fmla="*/ 4 h 146"/>
                <a:gd name="T22" fmla="*/ 73 w 441"/>
                <a:gd name="T23" fmla="*/ 0 h 146"/>
                <a:gd name="T24" fmla="*/ 58 w 441"/>
                <a:gd name="T25" fmla="*/ 13 h 146"/>
                <a:gd name="T26" fmla="*/ 46 w 441"/>
                <a:gd name="T27" fmla="*/ 4 h 146"/>
                <a:gd name="T28" fmla="*/ 37 w 441"/>
                <a:gd name="T29" fmla="*/ 11 h 146"/>
                <a:gd name="T30" fmla="*/ 27 w 441"/>
                <a:gd name="T31" fmla="*/ 14 h 146"/>
                <a:gd name="T32" fmla="*/ 24 w 441"/>
                <a:gd name="T33" fmla="*/ 16 h 146"/>
                <a:gd name="T34" fmla="*/ 21 w 441"/>
                <a:gd name="T35" fmla="*/ 16 h 146"/>
                <a:gd name="T36" fmla="*/ 12 w 441"/>
                <a:gd name="T37" fmla="*/ 11 h 146"/>
                <a:gd name="T38" fmla="*/ 4 w 441"/>
                <a:gd name="T39" fmla="*/ 16 h 14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1"/>
                <a:gd name="T61" fmla="*/ 0 h 146"/>
                <a:gd name="T62" fmla="*/ 441 w 441"/>
                <a:gd name="T63" fmla="*/ 146 h 14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1" h="146">
                  <a:moveTo>
                    <a:pt x="6" y="78"/>
                  </a:moveTo>
                  <a:cubicBezTo>
                    <a:pt x="0" y="90"/>
                    <a:pt x="33" y="136"/>
                    <a:pt x="60" y="141"/>
                  </a:cubicBezTo>
                  <a:cubicBezTo>
                    <a:pt x="87" y="146"/>
                    <a:pt x="143" y="123"/>
                    <a:pt x="169" y="110"/>
                  </a:cubicBezTo>
                  <a:lnTo>
                    <a:pt x="216" y="66"/>
                  </a:lnTo>
                  <a:lnTo>
                    <a:pt x="260" y="110"/>
                  </a:lnTo>
                  <a:lnTo>
                    <a:pt x="303" y="99"/>
                  </a:lnTo>
                  <a:lnTo>
                    <a:pt x="351" y="110"/>
                  </a:lnTo>
                  <a:lnTo>
                    <a:pt x="351" y="64"/>
                  </a:lnTo>
                  <a:lnTo>
                    <a:pt x="384" y="30"/>
                  </a:lnTo>
                  <a:cubicBezTo>
                    <a:pt x="392" y="29"/>
                    <a:pt x="363" y="66"/>
                    <a:pt x="402" y="60"/>
                  </a:cubicBezTo>
                  <a:cubicBezTo>
                    <a:pt x="441" y="54"/>
                    <a:pt x="433" y="28"/>
                    <a:pt x="429" y="18"/>
                  </a:cubicBezTo>
                  <a:lnTo>
                    <a:pt x="378" y="0"/>
                  </a:lnTo>
                  <a:lnTo>
                    <a:pt x="305" y="64"/>
                  </a:lnTo>
                  <a:lnTo>
                    <a:pt x="237" y="12"/>
                  </a:lnTo>
                  <a:lnTo>
                    <a:pt x="192" y="54"/>
                  </a:lnTo>
                  <a:lnTo>
                    <a:pt x="144" y="75"/>
                  </a:lnTo>
                  <a:lnTo>
                    <a:pt x="129" y="84"/>
                  </a:lnTo>
                  <a:lnTo>
                    <a:pt x="108" y="78"/>
                  </a:lnTo>
                  <a:cubicBezTo>
                    <a:pt x="97" y="73"/>
                    <a:pt x="99" y="60"/>
                    <a:pt x="60" y="54"/>
                  </a:cubicBezTo>
                  <a:cubicBezTo>
                    <a:pt x="21" y="48"/>
                    <a:pt x="17" y="73"/>
                    <a:pt x="6" y="78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2" name="未知"/>
            <p:cNvSpPr>
              <a:spLocks noChangeArrowheads="1"/>
            </p:cNvSpPr>
            <p:nvPr/>
          </p:nvSpPr>
          <p:spPr bwMode="auto">
            <a:xfrm>
              <a:off x="155" y="1888"/>
              <a:ext cx="134" cy="178"/>
            </a:xfrm>
            <a:custGeom>
              <a:avLst/>
              <a:gdLst>
                <a:gd name="T0" fmla="*/ 0 w 150"/>
                <a:gd name="T1" fmla="*/ 0 h 198"/>
                <a:gd name="T2" fmla="*/ 4 w 150"/>
                <a:gd name="T3" fmla="*/ 13 h 198"/>
                <a:gd name="T4" fmla="*/ 9 w 150"/>
                <a:gd name="T5" fmla="*/ 24 h 198"/>
                <a:gd name="T6" fmla="*/ 17 w 150"/>
                <a:gd name="T7" fmla="*/ 38 h 198"/>
                <a:gd name="T8" fmla="*/ 23 w 150"/>
                <a:gd name="T9" fmla="*/ 40 h 198"/>
                <a:gd name="T10" fmla="*/ 28 w 150"/>
                <a:gd name="T11" fmla="*/ 32 h 198"/>
                <a:gd name="T12" fmla="*/ 21 w 150"/>
                <a:gd name="T13" fmla="*/ 32 h 198"/>
                <a:gd name="T14" fmla="*/ 21 w 150"/>
                <a:gd name="T15" fmla="*/ 21 h 198"/>
                <a:gd name="T16" fmla="*/ 15 w 150"/>
                <a:gd name="T17" fmla="*/ 17 h 198"/>
                <a:gd name="T18" fmla="*/ 19 w 150"/>
                <a:gd name="T19" fmla="*/ 4 h 198"/>
                <a:gd name="T20" fmla="*/ 9 w 150"/>
                <a:gd name="T21" fmla="*/ 7 h 198"/>
                <a:gd name="T22" fmla="*/ 0 w 150"/>
                <a:gd name="T23" fmla="*/ 0 h 19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0"/>
                <a:gd name="T37" fmla="*/ 0 h 198"/>
                <a:gd name="T38" fmla="*/ 150 w 150"/>
                <a:gd name="T39" fmla="*/ 198 h 19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0" h="198">
                  <a:moveTo>
                    <a:pt x="0" y="0"/>
                  </a:moveTo>
                  <a:lnTo>
                    <a:pt x="15" y="63"/>
                  </a:lnTo>
                  <a:lnTo>
                    <a:pt x="45" y="120"/>
                  </a:lnTo>
                  <a:lnTo>
                    <a:pt x="90" y="186"/>
                  </a:lnTo>
                  <a:lnTo>
                    <a:pt x="123" y="198"/>
                  </a:lnTo>
                  <a:lnTo>
                    <a:pt x="150" y="162"/>
                  </a:lnTo>
                  <a:lnTo>
                    <a:pt x="114" y="162"/>
                  </a:lnTo>
                  <a:lnTo>
                    <a:pt x="111" y="102"/>
                  </a:lnTo>
                  <a:lnTo>
                    <a:pt x="78" y="84"/>
                  </a:lnTo>
                  <a:lnTo>
                    <a:pt x="99" y="21"/>
                  </a:lnTo>
                  <a:lnTo>
                    <a:pt x="48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3" name="未知"/>
            <p:cNvSpPr>
              <a:spLocks noChangeArrowheads="1"/>
            </p:cNvSpPr>
            <p:nvPr/>
          </p:nvSpPr>
          <p:spPr bwMode="auto">
            <a:xfrm>
              <a:off x="285" y="1807"/>
              <a:ext cx="80" cy="263"/>
            </a:xfrm>
            <a:custGeom>
              <a:avLst/>
              <a:gdLst>
                <a:gd name="T0" fmla="*/ 10 w 90"/>
                <a:gd name="T1" fmla="*/ 0 h 293"/>
                <a:gd name="T2" fmla="*/ 4 w 90"/>
                <a:gd name="T3" fmla="*/ 16 h 293"/>
                <a:gd name="T4" fmla="*/ 2 w 90"/>
                <a:gd name="T5" fmla="*/ 22 h 293"/>
                <a:gd name="T6" fmla="*/ 0 w 90"/>
                <a:gd name="T7" fmla="*/ 31 h 293"/>
                <a:gd name="T8" fmla="*/ 6 w 90"/>
                <a:gd name="T9" fmla="*/ 31 h 293"/>
                <a:gd name="T10" fmla="*/ 8 w 90"/>
                <a:gd name="T11" fmla="*/ 39 h 293"/>
                <a:gd name="T12" fmla="*/ 4 w 90"/>
                <a:gd name="T13" fmla="*/ 46 h 293"/>
                <a:gd name="T14" fmla="*/ 11 w 90"/>
                <a:gd name="T15" fmla="*/ 58 h 293"/>
                <a:gd name="T16" fmla="*/ 16 w 90"/>
                <a:gd name="T17" fmla="*/ 58 h 293"/>
                <a:gd name="T18" fmla="*/ 11 w 90"/>
                <a:gd name="T19" fmla="*/ 52 h 293"/>
                <a:gd name="T20" fmla="*/ 12 w 90"/>
                <a:gd name="T21" fmla="*/ 35 h 293"/>
                <a:gd name="T22" fmla="*/ 8 w 90"/>
                <a:gd name="T23" fmla="*/ 31 h 293"/>
                <a:gd name="T24" fmla="*/ 4 w 90"/>
                <a:gd name="T25" fmla="*/ 25 h 293"/>
                <a:gd name="T26" fmla="*/ 10 w 90"/>
                <a:gd name="T27" fmla="*/ 18 h 293"/>
                <a:gd name="T28" fmla="*/ 16 w 90"/>
                <a:gd name="T29" fmla="*/ 13 h 293"/>
                <a:gd name="T30" fmla="*/ 10 w 90"/>
                <a:gd name="T31" fmla="*/ 0 h 29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0"/>
                <a:gd name="T49" fmla="*/ 0 h 293"/>
                <a:gd name="T50" fmla="*/ 90 w 90"/>
                <a:gd name="T51" fmla="*/ 293 h 29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0" h="293">
                  <a:moveTo>
                    <a:pt x="56" y="0"/>
                  </a:moveTo>
                  <a:lnTo>
                    <a:pt x="29" y="78"/>
                  </a:lnTo>
                  <a:lnTo>
                    <a:pt x="2" y="111"/>
                  </a:lnTo>
                  <a:lnTo>
                    <a:pt x="0" y="157"/>
                  </a:lnTo>
                  <a:lnTo>
                    <a:pt x="35" y="162"/>
                  </a:lnTo>
                  <a:lnTo>
                    <a:pt x="45" y="202"/>
                  </a:lnTo>
                  <a:lnTo>
                    <a:pt x="17" y="231"/>
                  </a:lnTo>
                  <a:lnTo>
                    <a:pt x="65" y="291"/>
                  </a:lnTo>
                  <a:lnTo>
                    <a:pt x="90" y="293"/>
                  </a:lnTo>
                  <a:lnTo>
                    <a:pt x="62" y="261"/>
                  </a:lnTo>
                  <a:lnTo>
                    <a:pt x="71" y="177"/>
                  </a:lnTo>
                  <a:lnTo>
                    <a:pt x="45" y="157"/>
                  </a:lnTo>
                  <a:lnTo>
                    <a:pt x="29" y="129"/>
                  </a:lnTo>
                  <a:lnTo>
                    <a:pt x="56" y="93"/>
                  </a:lnTo>
                  <a:lnTo>
                    <a:pt x="90" y="66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4" name="未知"/>
            <p:cNvSpPr>
              <a:spLocks noChangeArrowheads="1"/>
            </p:cNvSpPr>
            <p:nvPr/>
          </p:nvSpPr>
          <p:spPr bwMode="auto">
            <a:xfrm>
              <a:off x="405" y="1600"/>
              <a:ext cx="258" cy="224"/>
            </a:xfrm>
            <a:custGeom>
              <a:avLst/>
              <a:gdLst>
                <a:gd name="T0" fmla="*/ 0 w 288"/>
                <a:gd name="T1" fmla="*/ 51 h 249"/>
                <a:gd name="T2" fmla="*/ 4 w 288"/>
                <a:gd name="T3" fmla="*/ 44 h 249"/>
                <a:gd name="T4" fmla="*/ 12 w 288"/>
                <a:gd name="T5" fmla="*/ 44 h 249"/>
                <a:gd name="T6" fmla="*/ 13 w 288"/>
                <a:gd name="T7" fmla="*/ 36 h 249"/>
                <a:gd name="T8" fmla="*/ 30 w 288"/>
                <a:gd name="T9" fmla="*/ 29 h 249"/>
                <a:gd name="T10" fmla="*/ 35 w 288"/>
                <a:gd name="T11" fmla="*/ 32 h 249"/>
                <a:gd name="T12" fmla="*/ 34 w 288"/>
                <a:gd name="T13" fmla="*/ 4 h 249"/>
                <a:gd name="T14" fmla="*/ 44 w 288"/>
                <a:gd name="T15" fmla="*/ 0 h 249"/>
                <a:gd name="T16" fmla="*/ 56 w 288"/>
                <a:gd name="T17" fmla="*/ 9 h 249"/>
                <a:gd name="T18" fmla="*/ 47 w 288"/>
                <a:gd name="T19" fmla="*/ 8 h 249"/>
                <a:gd name="T20" fmla="*/ 42 w 288"/>
                <a:gd name="T21" fmla="*/ 13 h 249"/>
                <a:gd name="T22" fmla="*/ 47 w 288"/>
                <a:gd name="T23" fmla="*/ 31 h 249"/>
                <a:gd name="T24" fmla="*/ 35 w 288"/>
                <a:gd name="T25" fmla="*/ 42 h 249"/>
                <a:gd name="T26" fmla="*/ 0 w 288"/>
                <a:gd name="T27" fmla="*/ 51 h 2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88"/>
                <a:gd name="T43" fmla="*/ 0 h 249"/>
                <a:gd name="T44" fmla="*/ 288 w 288"/>
                <a:gd name="T45" fmla="*/ 249 h 24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88" h="249">
                  <a:moveTo>
                    <a:pt x="0" y="249"/>
                  </a:moveTo>
                  <a:lnTo>
                    <a:pt x="12" y="213"/>
                  </a:lnTo>
                  <a:lnTo>
                    <a:pt x="66" y="216"/>
                  </a:lnTo>
                  <a:lnTo>
                    <a:pt x="69" y="180"/>
                  </a:lnTo>
                  <a:lnTo>
                    <a:pt x="156" y="147"/>
                  </a:lnTo>
                  <a:lnTo>
                    <a:pt x="183" y="161"/>
                  </a:lnTo>
                  <a:lnTo>
                    <a:pt x="171" y="15"/>
                  </a:lnTo>
                  <a:lnTo>
                    <a:pt x="228" y="0"/>
                  </a:lnTo>
                  <a:lnTo>
                    <a:pt x="288" y="45"/>
                  </a:lnTo>
                  <a:lnTo>
                    <a:pt x="246" y="39"/>
                  </a:lnTo>
                  <a:lnTo>
                    <a:pt x="219" y="63"/>
                  </a:lnTo>
                  <a:lnTo>
                    <a:pt x="243" y="150"/>
                  </a:lnTo>
                  <a:lnTo>
                    <a:pt x="183" y="206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45" name="任意多边形 51226"/>
            <p:cNvSpPr>
              <a:spLocks noChangeArrowheads="1"/>
            </p:cNvSpPr>
            <p:nvPr/>
          </p:nvSpPr>
          <p:spPr bwMode="auto">
            <a:xfrm rot="10800000">
              <a:off x="772" y="240"/>
              <a:ext cx="812" cy="6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600"/>
                <a:gd name="T31" fmla="*/ 0 h 21600"/>
                <a:gd name="T32" fmla="*/ 21600 w 21600"/>
                <a:gd name="T33" fmla="*/ 21600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92" y="10800"/>
                  </a:moveTo>
                  <a:cubicBezTo>
                    <a:pt x="1492" y="15941"/>
                    <a:pt x="5659" y="20108"/>
                    <a:pt x="10800" y="20108"/>
                  </a:cubicBezTo>
                  <a:cubicBezTo>
                    <a:pt x="15941" y="20108"/>
                    <a:pt x="20108" y="15941"/>
                    <a:pt x="20108" y="10800"/>
                  </a:cubicBezTo>
                  <a:cubicBezTo>
                    <a:pt x="20108" y="5659"/>
                    <a:pt x="15941" y="1492"/>
                    <a:pt x="10800" y="1492"/>
                  </a:cubicBezTo>
                  <a:cubicBezTo>
                    <a:pt x="5659" y="1492"/>
                    <a:pt x="1492" y="5659"/>
                    <a:pt x="1492" y="10800"/>
                  </a:cubicBezTo>
                  <a:close/>
                </a:path>
              </a:pathLst>
            </a:custGeom>
            <a:solidFill>
              <a:srgbClr val="DDF2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0420" name="图片 512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7934" y="1674855"/>
            <a:ext cx="6498289" cy="193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6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二、代数精度的概念</a:t>
            </a:r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613611" y="1043423"/>
            <a:ext cx="8349915" cy="1574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宋体" panose="02010600030101010101" pitchFamily="2" charset="-122"/>
              </a:rPr>
              <a:t>由于</a:t>
            </a:r>
            <a:r>
              <a:rPr kumimoji="0" lang="zh-CN" altLang="en-US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ea typeface="+mn-ea"/>
                <a:cs typeface="宋体" panose="02010600030101010101" pitchFamily="2" charset="-122"/>
              </a:rPr>
              <a:t>数值求积方法是近似方法，为要保证精度，自然希望求积公式能对“尽可能多”的函数准确地成立，这就提出了代数精度的概念。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13610" y="2839452"/>
            <a:ext cx="8349915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5-1】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代数精度</a:t>
            </a:r>
            <a:endParaRPr lang="en-US" altLang="zh-CN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某个求积公式对于次数不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大于 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多项式均能准确地成立，至少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对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个 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+1 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多项式不准确成立，则称该求积公式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具有 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代数精度。</a:t>
            </a:r>
          </a:p>
          <a:p>
            <a:pPr>
              <a:lnSpc>
                <a:spcPct val="120000"/>
              </a:lnSpc>
            </a:pPr>
            <a:r>
              <a:rPr lang="zh-CN" altLang="en-US" sz="2800" dirty="0" smtClean="0"/>
              <a:t>        以</a:t>
            </a:r>
            <a:r>
              <a:rPr lang="zh-CN" altLang="en-US" sz="2800" dirty="0"/>
              <a:t>代数精度作为标准可获得构造求积公式的一种方法，称之为待定系数法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7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二、代数精度的概念</a:t>
            </a:r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9504" y="1104932"/>
            <a:ext cx="8457271" cy="541074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三、插值型求积公式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8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144" y="1114835"/>
            <a:ext cx="8604098" cy="508926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1016000" y="245660"/>
            <a:ext cx="8128000" cy="6821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三、插值型求积公式</a:t>
            </a:r>
          </a:p>
        </p:txBody>
      </p:sp>
      <p:sp>
        <p:nvSpPr>
          <p:cNvPr id="6" name="灯片编号占位符 8"/>
          <p:cNvSpPr txBox="1"/>
          <p:nvPr/>
        </p:nvSpPr>
        <p:spPr bwMode="auto">
          <a:xfrm>
            <a:off x="8752484" y="6559552"/>
            <a:ext cx="391516" cy="2984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/>
            <a:fld id="{15A842D1-B9C2-4083-A525-D0BB730B7459}" type="slidenum">
              <a:rPr lang="zh-CN" altLang="en-US" sz="100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9</a:t>
            </a:fld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087" y="1027845"/>
            <a:ext cx="8693155" cy="5431689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8"/>
</p:tagLst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仿宋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仿宋" panose="0201060004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5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仿宋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仿宋" panose="02010600040101010101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主题1">
  <a:themeElements>
    <a:clrScheme name="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主题1">
  <a:themeElements>
    <a:clrScheme name="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38100" algn="ctr">
          <a:solidFill>
            <a:schemeClr val="accent1"/>
          </a:solidFill>
          <a:miter lim="800000"/>
        </a:ln>
      </a:spPr>
      <a:bodyPr wrap="none" anchor="ctr"/>
      <a:lstStyle>
        <a:defPPr>
          <a:defRPr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sample">
  <a:themeElements>
    <a:clrScheme name="2_sample 4">
      <a:dk1>
        <a:srgbClr val="000000"/>
      </a:dk1>
      <a:lt1>
        <a:srgbClr val="FFFFFF"/>
      </a:lt1>
      <a:dk2>
        <a:srgbClr val="000798"/>
      </a:dk2>
      <a:lt2>
        <a:srgbClr val="000099"/>
      </a:lt2>
      <a:accent1>
        <a:srgbClr val="1B33E7"/>
      </a:accent1>
      <a:accent2>
        <a:srgbClr val="6699FF"/>
      </a:accent2>
      <a:accent3>
        <a:srgbClr val="FFFFFF"/>
      </a:accent3>
      <a:accent4>
        <a:srgbClr val="000000"/>
      </a:accent4>
      <a:accent5>
        <a:srgbClr val="ABADF1"/>
      </a:accent5>
      <a:accent6>
        <a:srgbClr val="5C8AE7"/>
      </a:accent6>
      <a:hlink>
        <a:srgbClr val="99CCFF"/>
      </a:hlink>
      <a:folHlink>
        <a:srgbClr val="3366CC"/>
      </a:folHlink>
    </a:clrScheme>
    <a:fontScheme name="2_sampl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2_sample 1">
        <a:dk1>
          <a:srgbClr val="000000"/>
        </a:dk1>
        <a:lt1>
          <a:srgbClr val="FFFFFF"/>
        </a:lt1>
        <a:dk2>
          <a:srgbClr val="000798"/>
        </a:dk2>
        <a:lt2>
          <a:srgbClr val="B2B2B2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2">
        <a:dk1>
          <a:srgbClr val="000000"/>
        </a:dk1>
        <a:lt1>
          <a:srgbClr val="FFFFFF"/>
        </a:lt1>
        <a:dk2>
          <a:srgbClr val="094332"/>
        </a:dk2>
        <a:lt2>
          <a:srgbClr val="B2B2B2"/>
        </a:lt2>
        <a:accent1>
          <a:srgbClr val="0D6531"/>
        </a:accent1>
        <a:accent2>
          <a:srgbClr val="39AF6E"/>
        </a:accent2>
        <a:accent3>
          <a:srgbClr val="FFFFFF"/>
        </a:accent3>
        <a:accent4>
          <a:srgbClr val="000000"/>
        </a:accent4>
        <a:accent5>
          <a:srgbClr val="AAB8AD"/>
        </a:accent5>
        <a:accent6>
          <a:srgbClr val="339E63"/>
        </a:accent6>
        <a:hlink>
          <a:srgbClr val="93E1A0"/>
        </a:hlink>
        <a:folHlink>
          <a:srgbClr val="1D83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3">
        <a:dk1>
          <a:srgbClr val="000000"/>
        </a:dk1>
        <a:lt1>
          <a:srgbClr val="FFFFFF"/>
        </a:lt1>
        <a:dk2>
          <a:srgbClr val="275CA3"/>
        </a:dk2>
        <a:lt2>
          <a:srgbClr val="C0C0C0"/>
        </a:lt2>
        <a:accent1>
          <a:srgbClr val="529EBC"/>
        </a:accent1>
        <a:accent2>
          <a:srgbClr val="55BEE3"/>
        </a:accent2>
        <a:accent3>
          <a:srgbClr val="FFFFFF"/>
        </a:accent3>
        <a:accent4>
          <a:srgbClr val="000000"/>
        </a:accent4>
        <a:accent5>
          <a:srgbClr val="B3CCDA"/>
        </a:accent5>
        <a:accent6>
          <a:srgbClr val="4CACCE"/>
        </a:accent6>
        <a:hlink>
          <a:srgbClr val="9FD4F1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ample 4">
        <a:dk1>
          <a:srgbClr val="000000"/>
        </a:dk1>
        <a:lt1>
          <a:srgbClr val="FFFFFF"/>
        </a:lt1>
        <a:dk2>
          <a:srgbClr val="000798"/>
        </a:dk2>
        <a:lt2>
          <a:srgbClr val="000099"/>
        </a:lt2>
        <a:accent1>
          <a:srgbClr val="1B33E7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ABADF1"/>
        </a:accent5>
        <a:accent6>
          <a:srgbClr val="5C8AE7"/>
        </a:accent6>
        <a:hlink>
          <a:srgbClr val="99CC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2130</Words>
  <Application>Microsoft Office PowerPoint</Application>
  <PresentationFormat>全屏显示(4:3)</PresentationFormat>
  <Paragraphs>330</Paragraphs>
  <Slides>58</Slides>
  <Notes>55</Notes>
  <HiddenSlides>0</HiddenSlides>
  <MMClips>0</MMClips>
  <ScaleCrop>false</ScaleCrop>
  <HeadingPairs>
    <vt:vector size="6" baseType="variant">
      <vt:variant>
        <vt:lpstr>主题</vt:lpstr>
      </vt:variant>
      <vt:variant>
        <vt:i4>11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58</vt:i4>
      </vt:variant>
    </vt:vector>
  </HeadingPairs>
  <TitlesOfParts>
    <vt:vector size="72" baseType="lpstr">
      <vt:lpstr>自定义设计方案</vt:lpstr>
      <vt:lpstr>1_自定义设计方案</vt:lpstr>
      <vt:lpstr>主题1</vt:lpstr>
      <vt:lpstr>2_sample</vt:lpstr>
      <vt:lpstr>3_sample</vt:lpstr>
      <vt:lpstr>Office 主题</vt:lpstr>
      <vt:lpstr>平衡</vt:lpstr>
      <vt:lpstr>1_主题1</vt:lpstr>
      <vt:lpstr>4_sample</vt:lpstr>
      <vt:lpstr>5_sample</vt:lpstr>
      <vt:lpstr>1_Office 主题</vt:lpstr>
      <vt:lpstr>Equation</vt:lpstr>
      <vt:lpstr>MathType 6.0 Equation</vt:lpstr>
      <vt:lpstr>Microsoft Office Visio 绘图</vt:lpstr>
      <vt:lpstr>计 算 方 法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Company>hedy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无源毫米波实时成像 理论与关键技术 </dc:title>
  <dc:creator>gycj</dc:creator>
  <cp:lastModifiedBy>Jinliang Yang</cp:lastModifiedBy>
  <cp:revision>2319</cp:revision>
  <dcterms:created xsi:type="dcterms:W3CDTF">2006-07-15T01:55:00Z</dcterms:created>
  <dcterms:modified xsi:type="dcterms:W3CDTF">2021-03-14T19:15:07Z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